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7"/>
  </p:notesMasterIdLst>
  <p:sldIdLst>
    <p:sldId id="257" r:id="rId2"/>
    <p:sldId id="1174" r:id="rId3"/>
    <p:sldId id="1184" r:id="rId4"/>
    <p:sldId id="1091" r:id="rId5"/>
    <p:sldId id="1200" r:id="rId6"/>
    <p:sldId id="1052" r:id="rId7"/>
    <p:sldId id="1201" r:id="rId8"/>
    <p:sldId id="1204" r:id="rId9"/>
    <p:sldId id="1202" r:id="rId10"/>
    <p:sldId id="1073" r:id="rId11"/>
    <p:sldId id="1203" r:id="rId12"/>
    <p:sldId id="1185" r:id="rId13"/>
    <p:sldId id="1211" r:id="rId14"/>
    <p:sldId id="1212" r:id="rId15"/>
    <p:sldId id="1205" r:id="rId16"/>
    <p:sldId id="1210" r:id="rId17"/>
    <p:sldId id="1207" r:id="rId18"/>
    <p:sldId id="441" r:id="rId19"/>
    <p:sldId id="1067" r:id="rId20"/>
    <p:sldId id="1119" r:id="rId21"/>
    <p:sldId id="1080" r:id="rId22"/>
    <p:sldId id="1190" r:id="rId23"/>
    <p:sldId id="1187" r:id="rId24"/>
    <p:sldId id="1172" r:id="rId25"/>
    <p:sldId id="1208" r:id="rId26"/>
    <p:sldId id="1144" r:id="rId27"/>
    <p:sldId id="1197" r:id="rId28"/>
    <p:sldId id="1209" r:id="rId29"/>
    <p:sldId id="1193" r:id="rId30"/>
    <p:sldId id="1163" r:id="rId31"/>
    <p:sldId id="1183" r:id="rId32"/>
    <p:sldId id="1188" r:id="rId33"/>
    <p:sldId id="1186" r:id="rId34"/>
    <p:sldId id="1098" r:id="rId35"/>
    <p:sldId id="1157" r:id="rId36"/>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FF"/>
    <a:srgbClr val="3399FF"/>
    <a:srgbClr val="FF0000"/>
    <a:srgbClr val="3333FF"/>
    <a:srgbClr val="009900"/>
    <a:srgbClr val="0000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主题样式 2 - 强调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627" autoAdjust="0"/>
  </p:normalViewPr>
  <p:slideViewPr>
    <p:cSldViewPr>
      <p:cViewPr varScale="1">
        <p:scale>
          <a:sx n="107" d="100"/>
          <a:sy n="107" d="100"/>
        </p:scale>
        <p:origin x="152" y="56"/>
      </p:cViewPr>
      <p:guideLst>
        <p:guide orient="horz" pos="2160"/>
        <p:guide pos="3840"/>
      </p:guideLst>
    </p:cSldViewPr>
  </p:slideViewPr>
  <p:notesTextViewPr>
    <p:cViewPr>
      <p:scale>
        <a:sx n="3" d="2"/>
        <a:sy n="3" d="2"/>
      </p:scale>
      <p:origin x="0" y="0"/>
    </p:cViewPr>
  </p:notesTextViewPr>
  <p:sorterViewPr>
    <p:cViewPr>
      <p:scale>
        <a:sx n="100" d="100"/>
        <a:sy n="100" d="100"/>
      </p:scale>
      <p:origin x="0" y="146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31CCF962-2E1C-405E-8466-3ADE918FFE7F}" type="datetimeFigureOut">
              <a:rPr lang="zh-CN" altLang="en-US"/>
              <a:pPr>
                <a:defRPr/>
              </a:pPr>
              <a:t>2022-8-20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D7917D1C-5943-48A4-BC08-6C0C042D7F8E}" type="slidenum">
              <a:rPr lang="zh-CN" altLang="en-US"/>
              <a:pPr>
                <a:defRPr/>
              </a:pPr>
              <a:t>‹#›</a:t>
            </a:fld>
            <a:endParaRPr lang="zh-CN" altLang="en-US"/>
          </a:p>
        </p:txBody>
      </p:sp>
    </p:spTree>
    <p:extLst>
      <p:ext uri="{BB962C8B-B14F-4D97-AF65-F5344CB8AC3E}">
        <p14:creationId xmlns:p14="http://schemas.microsoft.com/office/powerpoint/2010/main" val="28315793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D7917D1C-5943-48A4-BC08-6C0C042D7F8E}" type="slidenum">
              <a:rPr lang="zh-CN" altLang="en-US" smtClean="0"/>
              <a:pPr>
                <a:defRPr/>
              </a:pPr>
              <a:t>1</a:t>
            </a:fld>
            <a:endParaRPr lang="zh-CN" altLang="en-US"/>
          </a:p>
        </p:txBody>
      </p:sp>
    </p:spTree>
    <p:extLst>
      <p:ext uri="{BB962C8B-B14F-4D97-AF65-F5344CB8AC3E}">
        <p14:creationId xmlns:p14="http://schemas.microsoft.com/office/powerpoint/2010/main" val="1852119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a:t>pyapas</a:t>
            </a:r>
            <a:r>
              <a:rPr lang="zh-CN" altLang="en-US"/>
              <a:t>基于各种完备的工具包 可以实现 物理模型与实际机器的连接对应，即进行</a:t>
            </a:r>
            <a:r>
              <a:rPr lang="en-US" altLang="zh-CN"/>
              <a:t>Model-based</a:t>
            </a:r>
            <a:r>
              <a:rPr lang="zh-CN" altLang="en-US"/>
              <a:t> 程序的开发，例如：可以直接读取机器的实时参数然后放到物理模型计算，再根据计算结果对机器参数进行调节。</a:t>
            </a:r>
            <a:endParaRPr lang="en-US" altLang="zh-CN"/>
          </a:p>
          <a:p>
            <a:endParaRPr lang="en-US" altLang="zh-CN"/>
          </a:p>
          <a:p>
            <a:r>
              <a:rPr lang="zh-CN" altLang="en-US"/>
              <a:t>客户端</a:t>
            </a:r>
            <a:r>
              <a:rPr lang="en-US" altLang="zh-CN"/>
              <a:t>/</a:t>
            </a:r>
            <a:r>
              <a:rPr lang="zh-CN" altLang="en-US"/>
              <a:t>服务端 （</a:t>
            </a:r>
            <a:r>
              <a:rPr lang="en-US" altLang="zh-CN"/>
              <a:t>Client-Server</a:t>
            </a:r>
            <a:r>
              <a:rPr lang="zh-CN" altLang="en-US"/>
              <a:t>）程序的开发，即将实际计算程序与界面控制程序进行分离，计算程序一直运行在操作系统的后台（即服务端），客户端则对计算过程进行配置，配置完可以关闭客户端，服务端则会一直运行。典型的应用有 虚拟加速器、慢反馈系统等</a:t>
            </a:r>
          </a:p>
        </p:txBody>
      </p:sp>
      <p:sp>
        <p:nvSpPr>
          <p:cNvPr id="4" name="灯片编号占位符 3"/>
          <p:cNvSpPr>
            <a:spLocks noGrp="1"/>
          </p:cNvSpPr>
          <p:nvPr>
            <p:ph type="sldNum" sz="quarter" idx="5"/>
          </p:nvPr>
        </p:nvSpPr>
        <p:spPr/>
        <p:txBody>
          <a:bodyPr/>
          <a:lstStyle/>
          <a:p>
            <a:fld id="{CA8E1ABF-0344-4D04-8DFD-712A061C7985}" type="slidenum">
              <a:rPr lang="zh-CN" altLang="en-US" smtClean="0"/>
              <a:t>17</a:t>
            </a:fld>
            <a:endParaRPr lang="zh-CN" altLang="en-US"/>
          </a:p>
        </p:txBody>
      </p:sp>
    </p:spTree>
    <p:extLst>
      <p:ext uri="{BB962C8B-B14F-4D97-AF65-F5344CB8AC3E}">
        <p14:creationId xmlns:p14="http://schemas.microsoft.com/office/powerpoint/2010/main" val="3181456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A8E1ABF-0344-4D04-8DFD-712A061C7985}" type="slidenum">
              <a:rPr lang="zh-CN" altLang="en-US" smtClean="0"/>
              <a:t>18</a:t>
            </a:fld>
            <a:endParaRPr lang="zh-CN" altLang="en-US"/>
          </a:p>
        </p:txBody>
      </p:sp>
    </p:spTree>
    <p:extLst>
      <p:ext uri="{BB962C8B-B14F-4D97-AF65-F5344CB8AC3E}">
        <p14:creationId xmlns:p14="http://schemas.microsoft.com/office/powerpoint/2010/main" val="969483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t>不同的模拟计算引擎需要编写不同的 </a:t>
            </a:r>
            <a:r>
              <a:rPr lang="en-US" altLang="zh-CN"/>
              <a:t>Transfer</a:t>
            </a:r>
            <a:r>
              <a:rPr lang="zh-CN" altLang="en-US"/>
              <a:t>方法，这样就可以实现 在不同模拟程序之间的无缝切换</a:t>
            </a:r>
          </a:p>
        </p:txBody>
      </p:sp>
      <p:sp>
        <p:nvSpPr>
          <p:cNvPr id="4" name="灯片编号占位符 3"/>
          <p:cNvSpPr>
            <a:spLocks noGrp="1"/>
          </p:cNvSpPr>
          <p:nvPr>
            <p:ph type="sldNum" sz="quarter" idx="10"/>
          </p:nvPr>
        </p:nvSpPr>
        <p:spPr/>
        <p:txBody>
          <a:bodyPr/>
          <a:lstStyle/>
          <a:p>
            <a:fld id="{C4DE5A0C-CD9F-4CC3-930C-BA3599671874}" type="slidenum">
              <a:rPr lang="zh-CN" altLang="en-US" smtClean="0"/>
              <a:t>20</a:t>
            </a:fld>
            <a:endParaRPr lang="zh-CN" altLang="en-US"/>
          </a:p>
        </p:txBody>
      </p:sp>
    </p:spTree>
    <p:extLst>
      <p:ext uri="{BB962C8B-B14F-4D97-AF65-F5344CB8AC3E}">
        <p14:creationId xmlns:p14="http://schemas.microsoft.com/office/powerpoint/2010/main" val="2455134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4DE5A0C-CD9F-4CC3-930C-BA3599671874}" type="slidenum">
              <a:rPr lang="zh-CN" altLang="en-US" smtClean="0"/>
              <a:t>33</a:t>
            </a:fld>
            <a:endParaRPr lang="zh-CN" altLang="en-US"/>
          </a:p>
        </p:txBody>
      </p:sp>
    </p:spTree>
    <p:extLst>
      <p:ext uri="{BB962C8B-B14F-4D97-AF65-F5344CB8AC3E}">
        <p14:creationId xmlns:p14="http://schemas.microsoft.com/office/powerpoint/2010/main" val="821353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4DE5A0C-CD9F-4CC3-930C-BA3599671874}" type="slidenum">
              <a:rPr lang="zh-CN" altLang="en-US" smtClean="0"/>
              <a:t>34</a:t>
            </a:fld>
            <a:endParaRPr lang="zh-CN" altLang="en-US"/>
          </a:p>
        </p:txBody>
      </p:sp>
    </p:spTree>
    <p:extLst>
      <p:ext uri="{BB962C8B-B14F-4D97-AF65-F5344CB8AC3E}">
        <p14:creationId xmlns:p14="http://schemas.microsoft.com/office/powerpoint/2010/main" val="823000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4DE5A0C-CD9F-4CC3-930C-BA3599671874}" type="slidenum">
              <a:rPr lang="zh-CN" altLang="en-US" smtClean="0"/>
              <a:t>4</a:t>
            </a:fld>
            <a:endParaRPr lang="zh-CN" altLang="en-US"/>
          </a:p>
        </p:txBody>
      </p:sp>
    </p:spTree>
    <p:extLst>
      <p:ext uri="{BB962C8B-B14F-4D97-AF65-F5344CB8AC3E}">
        <p14:creationId xmlns:p14="http://schemas.microsoft.com/office/powerpoint/2010/main" val="841931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4DE5A0C-CD9F-4CC3-930C-BA3599671874}" type="slidenum">
              <a:rPr lang="zh-CN" altLang="en-US" smtClean="0"/>
              <a:t>6</a:t>
            </a:fld>
            <a:endParaRPr lang="zh-CN" altLang="en-US"/>
          </a:p>
        </p:txBody>
      </p:sp>
    </p:spTree>
    <p:extLst>
      <p:ext uri="{BB962C8B-B14F-4D97-AF65-F5344CB8AC3E}">
        <p14:creationId xmlns:p14="http://schemas.microsoft.com/office/powerpoint/2010/main" val="1212947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4DE5A0C-CD9F-4CC3-930C-BA3599671874}" type="slidenum">
              <a:rPr lang="zh-CN" altLang="en-US" smtClean="0"/>
              <a:t>9</a:t>
            </a:fld>
            <a:endParaRPr lang="zh-CN" altLang="en-US"/>
          </a:p>
        </p:txBody>
      </p:sp>
    </p:spTree>
    <p:extLst>
      <p:ext uri="{BB962C8B-B14F-4D97-AF65-F5344CB8AC3E}">
        <p14:creationId xmlns:p14="http://schemas.microsoft.com/office/powerpoint/2010/main" val="2887295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4DE5A0C-CD9F-4CC3-930C-BA3599671874}" type="slidenum">
              <a:rPr lang="zh-CN" altLang="en-US" smtClean="0"/>
              <a:t>10</a:t>
            </a:fld>
            <a:endParaRPr lang="zh-CN" altLang="en-US"/>
          </a:p>
        </p:txBody>
      </p:sp>
    </p:spTree>
    <p:extLst>
      <p:ext uri="{BB962C8B-B14F-4D97-AF65-F5344CB8AC3E}">
        <p14:creationId xmlns:p14="http://schemas.microsoft.com/office/powerpoint/2010/main" val="1824104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a:t>pyapas</a:t>
            </a:r>
            <a:r>
              <a:rPr lang="zh-CN" altLang="en-US"/>
              <a:t>基于各种完备的工具包 可以实现 物理模型与实际机器的连接对应，即进行</a:t>
            </a:r>
            <a:r>
              <a:rPr lang="en-US" altLang="zh-CN"/>
              <a:t>Model-based</a:t>
            </a:r>
            <a:r>
              <a:rPr lang="zh-CN" altLang="en-US"/>
              <a:t> 程序的开发，例如：可以直接读取机器的实时参数然后放到物理模型计算，再根据计算结果对机器参数进行调节。</a:t>
            </a:r>
            <a:endParaRPr lang="en-US" altLang="zh-CN"/>
          </a:p>
          <a:p>
            <a:endParaRPr lang="en-US" altLang="zh-CN"/>
          </a:p>
          <a:p>
            <a:r>
              <a:rPr lang="zh-CN" altLang="en-US"/>
              <a:t>客户端</a:t>
            </a:r>
            <a:r>
              <a:rPr lang="en-US" altLang="zh-CN"/>
              <a:t>/</a:t>
            </a:r>
            <a:r>
              <a:rPr lang="zh-CN" altLang="en-US"/>
              <a:t>服务端 （</a:t>
            </a:r>
            <a:r>
              <a:rPr lang="en-US" altLang="zh-CN"/>
              <a:t>Client-Server</a:t>
            </a:r>
            <a:r>
              <a:rPr lang="zh-CN" altLang="en-US"/>
              <a:t>）程序的开发，即将实际计算程序与界面控制程序进行分离，计算程序一直运行在操作系统的后台（即服务端），客户端则对计算过程进行配置，配置完可以关闭客户端，服务端则会一直运行。典型的应用有 虚拟加速器、慢反馈系统等</a:t>
            </a:r>
          </a:p>
        </p:txBody>
      </p:sp>
      <p:sp>
        <p:nvSpPr>
          <p:cNvPr id="4" name="灯片编号占位符 3"/>
          <p:cNvSpPr>
            <a:spLocks noGrp="1"/>
          </p:cNvSpPr>
          <p:nvPr>
            <p:ph type="sldNum" sz="quarter" idx="5"/>
          </p:nvPr>
        </p:nvSpPr>
        <p:spPr/>
        <p:txBody>
          <a:bodyPr/>
          <a:lstStyle/>
          <a:p>
            <a:fld id="{CA8E1ABF-0344-4D04-8DFD-712A061C7985}" type="slidenum">
              <a:rPr lang="zh-CN" altLang="en-US" smtClean="0"/>
              <a:t>13</a:t>
            </a:fld>
            <a:endParaRPr lang="zh-CN" altLang="en-US"/>
          </a:p>
        </p:txBody>
      </p:sp>
    </p:spTree>
    <p:extLst>
      <p:ext uri="{BB962C8B-B14F-4D97-AF65-F5344CB8AC3E}">
        <p14:creationId xmlns:p14="http://schemas.microsoft.com/office/powerpoint/2010/main" val="1308885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a:t>pyapas</a:t>
            </a:r>
            <a:r>
              <a:rPr lang="zh-CN" altLang="en-US"/>
              <a:t>基于各种完备的工具包 可以实现 物理模型与实际机器的连接对应，即进行</a:t>
            </a:r>
            <a:r>
              <a:rPr lang="en-US" altLang="zh-CN"/>
              <a:t>Model-based</a:t>
            </a:r>
            <a:r>
              <a:rPr lang="zh-CN" altLang="en-US"/>
              <a:t> 程序的开发，例如：可以直接读取机器的实时参数然后放到物理模型计算，再根据计算结果对机器参数进行调节。</a:t>
            </a:r>
            <a:endParaRPr lang="en-US" altLang="zh-CN"/>
          </a:p>
          <a:p>
            <a:endParaRPr lang="en-US" altLang="zh-CN"/>
          </a:p>
          <a:p>
            <a:r>
              <a:rPr lang="zh-CN" altLang="en-US"/>
              <a:t>客户端</a:t>
            </a:r>
            <a:r>
              <a:rPr lang="en-US" altLang="zh-CN"/>
              <a:t>/</a:t>
            </a:r>
            <a:r>
              <a:rPr lang="zh-CN" altLang="en-US"/>
              <a:t>服务端 （</a:t>
            </a:r>
            <a:r>
              <a:rPr lang="en-US" altLang="zh-CN"/>
              <a:t>Client-Server</a:t>
            </a:r>
            <a:r>
              <a:rPr lang="zh-CN" altLang="en-US"/>
              <a:t>）程序的开发，即将实际计算程序与界面控制程序进行分离，计算程序一直运行在操作系统的后台（即服务端），客户端则对计算过程进行配置，配置完可以关闭客户端，服务端则会一直运行。典型的应用有 虚拟加速器、慢反馈系统等</a:t>
            </a:r>
          </a:p>
        </p:txBody>
      </p:sp>
      <p:sp>
        <p:nvSpPr>
          <p:cNvPr id="4" name="灯片编号占位符 3"/>
          <p:cNvSpPr>
            <a:spLocks noGrp="1"/>
          </p:cNvSpPr>
          <p:nvPr>
            <p:ph type="sldNum" sz="quarter" idx="5"/>
          </p:nvPr>
        </p:nvSpPr>
        <p:spPr/>
        <p:txBody>
          <a:bodyPr/>
          <a:lstStyle/>
          <a:p>
            <a:fld id="{CA8E1ABF-0344-4D04-8DFD-712A061C7985}" type="slidenum">
              <a:rPr lang="zh-CN" altLang="en-US" smtClean="0"/>
              <a:t>14</a:t>
            </a:fld>
            <a:endParaRPr lang="zh-CN" altLang="en-US"/>
          </a:p>
        </p:txBody>
      </p:sp>
    </p:spTree>
    <p:extLst>
      <p:ext uri="{BB962C8B-B14F-4D97-AF65-F5344CB8AC3E}">
        <p14:creationId xmlns:p14="http://schemas.microsoft.com/office/powerpoint/2010/main" val="2047434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a:t>pyapas</a:t>
            </a:r>
            <a:r>
              <a:rPr lang="zh-CN" altLang="en-US"/>
              <a:t>基于各种完备的工具包 可以实现 物理模型与实际机器的连接对应，即进行</a:t>
            </a:r>
            <a:r>
              <a:rPr lang="en-US" altLang="zh-CN"/>
              <a:t>Model-based</a:t>
            </a:r>
            <a:r>
              <a:rPr lang="zh-CN" altLang="en-US"/>
              <a:t> 程序的开发，例如：可以直接读取机器的实时参数然后放到物理模型计算，再根据计算结果对机器参数进行调节。</a:t>
            </a:r>
            <a:endParaRPr lang="en-US" altLang="zh-CN"/>
          </a:p>
          <a:p>
            <a:endParaRPr lang="en-US" altLang="zh-CN"/>
          </a:p>
          <a:p>
            <a:r>
              <a:rPr lang="zh-CN" altLang="en-US"/>
              <a:t>客户端</a:t>
            </a:r>
            <a:r>
              <a:rPr lang="en-US" altLang="zh-CN"/>
              <a:t>/</a:t>
            </a:r>
            <a:r>
              <a:rPr lang="zh-CN" altLang="en-US"/>
              <a:t>服务端 （</a:t>
            </a:r>
            <a:r>
              <a:rPr lang="en-US" altLang="zh-CN"/>
              <a:t>Client-Server</a:t>
            </a:r>
            <a:r>
              <a:rPr lang="zh-CN" altLang="en-US"/>
              <a:t>）程序的开发，即将实际计算程序与界面控制程序进行分离，计算程序一直运行在操作系统的后台（即服务端），客户端则对计算过程进行配置，配置完可以关闭客户端，服务端则会一直运行。典型的应用有 虚拟加速器、慢反馈系统等</a:t>
            </a:r>
          </a:p>
        </p:txBody>
      </p:sp>
      <p:sp>
        <p:nvSpPr>
          <p:cNvPr id="4" name="灯片编号占位符 3"/>
          <p:cNvSpPr>
            <a:spLocks noGrp="1"/>
          </p:cNvSpPr>
          <p:nvPr>
            <p:ph type="sldNum" sz="quarter" idx="5"/>
          </p:nvPr>
        </p:nvSpPr>
        <p:spPr/>
        <p:txBody>
          <a:bodyPr/>
          <a:lstStyle/>
          <a:p>
            <a:fld id="{CA8E1ABF-0344-4D04-8DFD-712A061C7985}" type="slidenum">
              <a:rPr lang="zh-CN" altLang="en-US" smtClean="0"/>
              <a:t>15</a:t>
            </a:fld>
            <a:endParaRPr lang="zh-CN" altLang="en-US"/>
          </a:p>
        </p:txBody>
      </p:sp>
    </p:spTree>
    <p:extLst>
      <p:ext uri="{BB962C8B-B14F-4D97-AF65-F5344CB8AC3E}">
        <p14:creationId xmlns:p14="http://schemas.microsoft.com/office/powerpoint/2010/main" val="1511198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a:t>pyapas</a:t>
            </a:r>
            <a:r>
              <a:rPr lang="zh-CN" altLang="en-US"/>
              <a:t>基于各种完备的工具包 可以实现 物理模型与实际机器的连接对应，即进行</a:t>
            </a:r>
            <a:r>
              <a:rPr lang="en-US" altLang="zh-CN"/>
              <a:t>Model-based</a:t>
            </a:r>
            <a:r>
              <a:rPr lang="zh-CN" altLang="en-US"/>
              <a:t> 程序的开发，例如：可以直接读取机器的实时参数然后放到物理模型计算，再根据计算结果对机器参数进行调节。</a:t>
            </a:r>
            <a:endParaRPr lang="en-US" altLang="zh-CN"/>
          </a:p>
          <a:p>
            <a:endParaRPr lang="en-US" altLang="zh-CN"/>
          </a:p>
          <a:p>
            <a:r>
              <a:rPr lang="zh-CN" altLang="en-US"/>
              <a:t>客户端</a:t>
            </a:r>
            <a:r>
              <a:rPr lang="en-US" altLang="zh-CN"/>
              <a:t>/</a:t>
            </a:r>
            <a:r>
              <a:rPr lang="zh-CN" altLang="en-US"/>
              <a:t>服务端 （</a:t>
            </a:r>
            <a:r>
              <a:rPr lang="en-US" altLang="zh-CN"/>
              <a:t>Client-Server</a:t>
            </a:r>
            <a:r>
              <a:rPr lang="zh-CN" altLang="en-US"/>
              <a:t>）程序的开发，即将实际计算程序与界面控制程序进行分离，计算程序一直运行在操作系统的后台（即服务端），客户端则对计算过程进行配置，配置完可以关闭客户端，服务端则会一直运行。典型的应用有 虚拟加速器、慢反馈系统等</a:t>
            </a:r>
          </a:p>
        </p:txBody>
      </p:sp>
      <p:sp>
        <p:nvSpPr>
          <p:cNvPr id="4" name="灯片编号占位符 3"/>
          <p:cNvSpPr>
            <a:spLocks noGrp="1"/>
          </p:cNvSpPr>
          <p:nvPr>
            <p:ph type="sldNum" sz="quarter" idx="5"/>
          </p:nvPr>
        </p:nvSpPr>
        <p:spPr/>
        <p:txBody>
          <a:bodyPr/>
          <a:lstStyle/>
          <a:p>
            <a:fld id="{CA8E1ABF-0344-4D04-8DFD-712A061C7985}" type="slidenum">
              <a:rPr lang="zh-CN" altLang="en-US" smtClean="0"/>
              <a:t>16</a:t>
            </a:fld>
            <a:endParaRPr lang="zh-CN" altLang="en-US"/>
          </a:p>
        </p:txBody>
      </p:sp>
    </p:spTree>
    <p:extLst>
      <p:ext uri="{BB962C8B-B14F-4D97-AF65-F5344CB8AC3E}">
        <p14:creationId xmlns:p14="http://schemas.microsoft.com/office/powerpoint/2010/main" val="1438751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fontAlgn="auto">
              <a:spcBef>
                <a:spcPts val="0"/>
              </a:spcBef>
              <a:spcAft>
                <a:spcPts val="0"/>
              </a:spcAft>
              <a:defRPr>
                <a:ea typeface="+mn-ea"/>
              </a:defRPr>
            </a:lvl1pPr>
          </a:lstStyle>
          <a:p>
            <a:pPr>
              <a:defRPr/>
            </a:pPr>
            <a:fld id="{643A4E57-C79D-4C3D-A003-A99AAB6F8F3C}" type="datetime1">
              <a:rPr lang="zh-CN" altLang="en-US" smtClean="0"/>
              <a:t>2022-8-20</a:t>
            </a:fld>
            <a:endParaRPr lang="en-US" altLang="zh-CN"/>
          </a:p>
        </p:txBody>
      </p:sp>
      <p:sp>
        <p:nvSpPr>
          <p:cNvPr id="5" name="页脚占位符 4"/>
          <p:cNvSpPr>
            <a:spLocks noGrp="1"/>
          </p:cNvSpPr>
          <p:nvPr>
            <p:ph type="ftr" sz="quarter" idx="11"/>
          </p:nvPr>
        </p:nvSpPr>
        <p:spPr/>
        <p:txBody>
          <a:bodyPr/>
          <a:lstStyle>
            <a:lvl1pPr fontAlgn="auto">
              <a:spcBef>
                <a:spcPts val="0"/>
              </a:spcBef>
              <a:spcAft>
                <a:spcPts val="0"/>
              </a:spcAft>
              <a:defRPr>
                <a:ea typeface="+mn-ea"/>
              </a:defRPr>
            </a:lvl1pPr>
          </a:lstStyle>
          <a:p>
            <a:pPr>
              <a:defRPr/>
            </a:pPr>
            <a:r>
              <a:rPr lang="en-US" altLang="zh-CN"/>
              <a:t>Yi Jiao, IHEP, jiaoyi@ihep.ac.cn</a:t>
            </a:r>
          </a:p>
        </p:txBody>
      </p:sp>
      <p:sp>
        <p:nvSpPr>
          <p:cNvPr id="6" name="灯片编号占位符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A1143A0D-CA6A-4021-8712-7059FC30FFC9}" type="slidenum">
              <a:rPr lang="en-US" altLang="zh-CN"/>
              <a:pPr>
                <a:defRPr/>
              </a:pPr>
              <a:t>‹#›</a:t>
            </a:fld>
            <a:endParaRPr lang="en-US" altLang="zh-CN"/>
          </a:p>
        </p:txBody>
      </p:sp>
    </p:spTree>
  </p:cSld>
  <p:clrMapOvr>
    <a:masterClrMapping/>
  </p:clrMapOvr>
  <p:transition spd="med">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fontAlgn="auto">
              <a:spcBef>
                <a:spcPts val="0"/>
              </a:spcBef>
              <a:spcAft>
                <a:spcPts val="0"/>
              </a:spcAft>
              <a:defRPr>
                <a:ea typeface="+mn-ea"/>
              </a:defRPr>
            </a:lvl1pPr>
          </a:lstStyle>
          <a:p>
            <a:pPr>
              <a:defRPr/>
            </a:pPr>
            <a:fld id="{6B3092FB-0D02-45E7-BB4E-551C7617C54C}" type="datetime1">
              <a:rPr lang="zh-CN" altLang="en-US" smtClean="0"/>
              <a:t>2022-8-20</a:t>
            </a:fld>
            <a:endParaRPr lang="en-US" altLang="zh-CN"/>
          </a:p>
        </p:txBody>
      </p:sp>
      <p:sp>
        <p:nvSpPr>
          <p:cNvPr id="5" name="页脚占位符 4"/>
          <p:cNvSpPr>
            <a:spLocks noGrp="1"/>
          </p:cNvSpPr>
          <p:nvPr>
            <p:ph type="ftr" sz="quarter" idx="11"/>
          </p:nvPr>
        </p:nvSpPr>
        <p:spPr/>
        <p:txBody>
          <a:bodyPr/>
          <a:lstStyle>
            <a:lvl1pPr fontAlgn="auto">
              <a:spcBef>
                <a:spcPts val="0"/>
              </a:spcBef>
              <a:spcAft>
                <a:spcPts val="0"/>
              </a:spcAft>
              <a:defRPr>
                <a:ea typeface="+mn-ea"/>
              </a:defRPr>
            </a:lvl1pPr>
          </a:lstStyle>
          <a:p>
            <a:pPr>
              <a:defRPr/>
            </a:pPr>
            <a:r>
              <a:rPr lang="en-US" altLang="zh-CN"/>
              <a:t>Yi Jiao, IHEP, jiaoyi@ihep.ac.cn</a:t>
            </a:r>
          </a:p>
        </p:txBody>
      </p:sp>
      <p:sp>
        <p:nvSpPr>
          <p:cNvPr id="6" name="灯片编号占位符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0C6F9381-E031-4C1A-923C-21A77408AD3C}" type="slidenum">
              <a:rPr lang="en-US" altLang="zh-CN"/>
              <a:pPr>
                <a:defRPr/>
              </a:pPr>
              <a:t>‹#›</a:t>
            </a:fld>
            <a:endParaRPr lang="en-US" altLang="zh-CN"/>
          </a:p>
        </p:txBody>
      </p:sp>
    </p:spTree>
  </p:cSld>
  <p:clrMapOvr>
    <a:masterClrMapping/>
  </p:clrMapOvr>
  <p:transition spd="med">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692153"/>
            <a:ext cx="2743200" cy="543401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692153"/>
            <a:ext cx="8026400" cy="54340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fontAlgn="auto">
              <a:spcBef>
                <a:spcPts val="0"/>
              </a:spcBef>
              <a:spcAft>
                <a:spcPts val="0"/>
              </a:spcAft>
              <a:defRPr>
                <a:ea typeface="+mn-ea"/>
              </a:defRPr>
            </a:lvl1pPr>
          </a:lstStyle>
          <a:p>
            <a:pPr>
              <a:defRPr/>
            </a:pPr>
            <a:fld id="{7A75EDF2-1FE6-4D1F-96D3-45569BF663C2}" type="datetime1">
              <a:rPr lang="zh-CN" altLang="en-US" smtClean="0"/>
              <a:t>2022-8-20</a:t>
            </a:fld>
            <a:endParaRPr lang="en-US" altLang="zh-CN"/>
          </a:p>
        </p:txBody>
      </p:sp>
      <p:sp>
        <p:nvSpPr>
          <p:cNvPr id="5" name="页脚占位符 4"/>
          <p:cNvSpPr>
            <a:spLocks noGrp="1"/>
          </p:cNvSpPr>
          <p:nvPr>
            <p:ph type="ftr" sz="quarter" idx="11"/>
          </p:nvPr>
        </p:nvSpPr>
        <p:spPr/>
        <p:txBody>
          <a:bodyPr/>
          <a:lstStyle>
            <a:lvl1pPr fontAlgn="auto">
              <a:spcBef>
                <a:spcPts val="0"/>
              </a:spcBef>
              <a:spcAft>
                <a:spcPts val="0"/>
              </a:spcAft>
              <a:defRPr>
                <a:ea typeface="+mn-ea"/>
              </a:defRPr>
            </a:lvl1pPr>
          </a:lstStyle>
          <a:p>
            <a:pPr>
              <a:defRPr/>
            </a:pPr>
            <a:r>
              <a:rPr lang="en-US" altLang="zh-CN"/>
              <a:t>Yi Jiao, IHEP, jiaoyi@ihep.ac.cn</a:t>
            </a:r>
          </a:p>
        </p:txBody>
      </p:sp>
      <p:sp>
        <p:nvSpPr>
          <p:cNvPr id="6" name="灯片编号占位符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EA80AD7E-A5E6-4D3B-B8B2-9853C61C2F9D}" type="slidenum">
              <a:rPr lang="en-US" altLang="zh-CN"/>
              <a:pPr>
                <a:defRPr/>
              </a:pPr>
              <a:t>‹#›</a:t>
            </a:fld>
            <a:endParaRPr lang="en-US" altLang="zh-CN"/>
          </a:p>
        </p:txBody>
      </p:sp>
    </p:spTree>
  </p:cSld>
  <p:clrMapOvr>
    <a:masterClrMapping/>
  </p:clrMapOvr>
  <p:transition spd="med">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692153"/>
            <a:ext cx="10972800" cy="543401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lvl1pPr fontAlgn="auto">
              <a:spcBef>
                <a:spcPts val="0"/>
              </a:spcBef>
              <a:spcAft>
                <a:spcPts val="0"/>
              </a:spcAft>
              <a:defRPr>
                <a:ea typeface="+mn-ea"/>
              </a:defRPr>
            </a:lvl1pPr>
          </a:lstStyle>
          <a:p>
            <a:pPr>
              <a:defRPr/>
            </a:pPr>
            <a:fld id="{525B431A-A03D-4B10-B178-77E0740F6AF5}" type="datetime1">
              <a:rPr lang="zh-CN" altLang="en-US" smtClean="0"/>
              <a:t>2022-8-20</a:t>
            </a:fld>
            <a:endParaRPr lang="en-US" altLang="zh-CN"/>
          </a:p>
        </p:txBody>
      </p:sp>
      <p:sp>
        <p:nvSpPr>
          <p:cNvPr id="4" name="页脚占位符 3"/>
          <p:cNvSpPr>
            <a:spLocks noGrp="1"/>
          </p:cNvSpPr>
          <p:nvPr>
            <p:ph type="ftr" sz="quarter" idx="11"/>
          </p:nvPr>
        </p:nvSpPr>
        <p:spPr/>
        <p:txBody>
          <a:bodyPr/>
          <a:lstStyle>
            <a:lvl1pPr fontAlgn="auto">
              <a:spcBef>
                <a:spcPts val="0"/>
              </a:spcBef>
              <a:spcAft>
                <a:spcPts val="0"/>
              </a:spcAft>
              <a:defRPr>
                <a:ea typeface="+mn-ea"/>
              </a:defRPr>
            </a:lvl1pPr>
          </a:lstStyle>
          <a:p>
            <a:pPr>
              <a:defRPr/>
            </a:pPr>
            <a:r>
              <a:rPr lang="en-US" altLang="zh-CN"/>
              <a:t>Yi Jiao, IHEP, jiaoyi@ihep.ac.cn</a:t>
            </a:r>
          </a:p>
        </p:txBody>
      </p:sp>
      <p:sp>
        <p:nvSpPr>
          <p:cNvPr id="5" name="灯片编号占位符 4"/>
          <p:cNvSpPr>
            <a:spLocks noGrp="1"/>
          </p:cNvSpPr>
          <p:nvPr>
            <p:ph type="sldNum" sz="quarter" idx="12"/>
          </p:nvPr>
        </p:nvSpPr>
        <p:spPr/>
        <p:txBody>
          <a:bodyPr/>
          <a:lstStyle>
            <a:lvl1pPr fontAlgn="auto">
              <a:spcBef>
                <a:spcPts val="0"/>
              </a:spcBef>
              <a:spcAft>
                <a:spcPts val="0"/>
              </a:spcAft>
              <a:defRPr>
                <a:ea typeface="+mn-ea"/>
              </a:defRPr>
            </a:lvl1pPr>
          </a:lstStyle>
          <a:p>
            <a:pPr>
              <a:defRPr/>
            </a:pPr>
            <a:fld id="{AC7891E4-1706-4167-A26F-B16FB1AD9788}" type="slidenum">
              <a:rPr lang="en-US" altLang="zh-CN"/>
              <a:pPr>
                <a:defRPr/>
              </a:pPr>
              <a:t>‹#›</a:t>
            </a:fld>
            <a:endParaRPr lang="en-US" altLang="zh-CN"/>
          </a:p>
        </p:txBody>
      </p:sp>
    </p:spTree>
  </p:cSld>
  <p:clrMapOvr>
    <a:masterClrMapping/>
  </p:clrMapOvr>
  <p:transition spd="med">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692150"/>
            <a:ext cx="10972800" cy="649288"/>
          </a:xfrm>
        </p:spPr>
        <p:txBody>
          <a:bodyPr/>
          <a:lstStyle/>
          <a:p>
            <a:r>
              <a:rPr lang="zh-CN" altLang="en-US"/>
              <a:t>单击此处编辑母版标题样式</a:t>
            </a:r>
          </a:p>
        </p:txBody>
      </p:sp>
      <p:sp>
        <p:nvSpPr>
          <p:cNvPr id="3" name="表格占位符 2"/>
          <p:cNvSpPr>
            <a:spLocks noGrp="1"/>
          </p:cNvSpPr>
          <p:nvPr>
            <p:ph type="tbl" idx="1"/>
          </p:nvPr>
        </p:nvSpPr>
        <p:spPr>
          <a:xfrm>
            <a:off x="609600" y="1600203"/>
            <a:ext cx="10972800" cy="4525963"/>
          </a:xfrm>
        </p:spPr>
        <p:txBody>
          <a:bodyPr/>
          <a:lstStyle/>
          <a:p>
            <a:pPr lvl="0"/>
            <a:endParaRPr lang="zh-CN" altLang="en-US" noProof="0"/>
          </a:p>
        </p:txBody>
      </p:sp>
      <p:sp>
        <p:nvSpPr>
          <p:cNvPr id="4" name="日期占位符 3"/>
          <p:cNvSpPr>
            <a:spLocks noGrp="1"/>
          </p:cNvSpPr>
          <p:nvPr>
            <p:ph type="dt" sz="half" idx="10"/>
          </p:nvPr>
        </p:nvSpPr>
        <p:spPr/>
        <p:txBody>
          <a:bodyPr/>
          <a:lstStyle>
            <a:lvl1pPr fontAlgn="auto">
              <a:spcBef>
                <a:spcPts val="0"/>
              </a:spcBef>
              <a:spcAft>
                <a:spcPts val="0"/>
              </a:spcAft>
              <a:defRPr>
                <a:ea typeface="+mn-ea"/>
              </a:defRPr>
            </a:lvl1pPr>
          </a:lstStyle>
          <a:p>
            <a:pPr>
              <a:defRPr/>
            </a:pPr>
            <a:fld id="{3D793B95-AEC5-4680-8DC6-003CC47A9181}" type="datetime1">
              <a:rPr lang="zh-CN" altLang="en-US" smtClean="0"/>
              <a:t>2022-8-20</a:t>
            </a:fld>
            <a:endParaRPr lang="en-US" altLang="zh-CN"/>
          </a:p>
        </p:txBody>
      </p:sp>
      <p:sp>
        <p:nvSpPr>
          <p:cNvPr id="5" name="页脚占位符 4"/>
          <p:cNvSpPr>
            <a:spLocks noGrp="1"/>
          </p:cNvSpPr>
          <p:nvPr>
            <p:ph type="ftr" sz="quarter" idx="11"/>
          </p:nvPr>
        </p:nvSpPr>
        <p:spPr/>
        <p:txBody>
          <a:bodyPr/>
          <a:lstStyle>
            <a:lvl1pPr fontAlgn="auto">
              <a:spcBef>
                <a:spcPts val="0"/>
              </a:spcBef>
              <a:spcAft>
                <a:spcPts val="0"/>
              </a:spcAft>
              <a:defRPr>
                <a:ea typeface="+mn-ea"/>
              </a:defRPr>
            </a:lvl1pPr>
          </a:lstStyle>
          <a:p>
            <a:pPr>
              <a:defRPr/>
            </a:pPr>
            <a:r>
              <a:rPr lang="en-US" altLang="zh-CN"/>
              <a:t>Yi Jiao, IHEP, jiaoyi@ihep.ac.cn</a:t>
            </a:r>
          </a:p>
        </p:txBody>
      </p:sp>
      <p:sp>
        <p:nvSpPr>
          <p:cNvPr id="6" name="灯片编号占位符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6E635F87-C31F-407F-931A-6FDA1E4C833C}" type="slidenum">
              <a:rPr lang="en-US" altLang="zh-CN"/>
              <a:pPr>
                <a:defRPr/>
              </a:pPr>
              <a:t>‹#›</a:t>
            </a:fld>
            <a:endParaRPr lang="en-US" altLang="zh-CN"/>
          </a:p>
        </p:txBody>
      </p:sp>
    </p:spTree>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vl1pPr>
          </a:lstStyle>
          <a:p>
            <a:r>
              <a:rPr lang="en-US" altLang="zh-CN" dirty="0"/>
              <a:t>edit</a:t>
            </a:r>
            <a:endParaRPr lang="zh-CN" altLang="en-US" dirty="0"/>
          </a:p>
        </p:txBody>
      </p:sp>
      <p:sp>
        <p:nvSpPr>
          <p:cNvPr id="3" name="内容占位符 2"/>
          <p:cNvSpPr>
            <a:spLocks noGrp="1"/>
          </p:cNvSpPr>
          <p:nvPr>
            <p:ph idx="1" hasCustomPrompt="1"/>
          </p:nvPr>
        </p:nvSpPr>
        <p:spPr>
          <a:xfrm>
            <a:off x="609600" y="1196752"/>
            <a:ext cx="10972800" cy="5328592"/>
          </a:xfrm>
        </p:spPr>
        <p:txBody>
          <a:bodyPr/>
          <a:lstStyle>
            <a:lvl1pPr marL="342900" indent="-342900">
              <a:buSzPct val="70000"/>
              <a:buFont typeface="Wingdings" panose="05000000000000000000" pitchFamily="2" charset="2"/>
              <a:buChar char="u"/>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ltLang="zh-CN" dirty="0"/>
              <a:t>edit</a:t>
            </a:r>
            <a:endParaRPr lang="zh-CN" altLang="en-US" dirty="0"/>
          </a:p>
          <a:p>
            <a:pPr lvl="1"/>
            <a:r>
              <a:rPr lang="en-US" altLang="zh-CN" dirty="0"/>
              <a:t>edit</a:t>
            </a:r>
            <a:endParaRPr lang="zh-CN" altLang="en-US" dirty="0"/>
          </a:p>
          <a:p>
            <a:pPr lvl="2"/>
            <a:r>
              <a:rPr lang="en-US" altLang="zh-CN" dirty="0"/>
              <a:t>edit</a:t>
            </a:r>
            <a:endParaRPr lang="zh-CN" altLang="en-US" dirty="0"/>
          </a:p>
          <a:p>
            <a:pPr lvl="3"/>
            <a:r>
              <a:rPr lang="en-US" altLang="zh-CN" dirty="0"/>
              <a:t>edit</a:t>
            </a:r>
            <a:endParaRPr lang="zh-CN" altLang="en-US" dirty="0"/>
          </a:p>
          <a:p>
            <a:pPr lvl="4"/>
            <a:r>
              <a:rPr lang="en-US" altLang="zh-CN" dirty="0"/>
              <a:t>edit</a:t>
            </a:r>
            <a:endParaRPr lang="zh-CN" altLang="en-US" dirty="0"/>
          </a:p>
        </p:txBody>
      </p:sp>
      <p:sp>
        <p:nvSpPr>
          <p:cNvPr id="4" name="日期占位符 3"/>
          <p:cNvSpPr>
            <a:spLocks noGrp="1"/>
          </p:cNvSpPr>
          <p:nvPr>
            <p:ph type="dt" sz="half" idx="10"/>
          </p:nvPr>
        </p:nvSpPr>
        <p:spPr>
          <a:xfrm>
            <a:off x="623392" y="6669360"/>
            <a:ext cx="2844800" cy="188640"/>
          </a:xfrm>
        </p:spPr>
        <p:txBody>
          <a:bodyPr/>
          <a:lstStyle>
            <a:lvl1pPr fontAlgn="auto">
              <a:spcBef>
                <a:spcPts val="0"/>
              </a:spcBef>
              <a:spcAft>
                <a:spcPts val="0"/>
              </a:spcAft>
              <a:defRPr sz="1000">
                <a:latin typeface="Times New Roman" panose="02020603050405020304" pitchFamily="18" charset="0"/>
                <a:ea typeface="+mn-ea"/>
                <a:cs typeface="Times New Roman" panose="02020603050405020304" pitchFamily="18" charset="0"/>
              </a:defRPr>
            </a:lvl1pPr>
          </a:lstStyle>
          <a:p>
            <a:pPr>
              <a:defRPr/>
            </a:pPr>
            <a:fld id="{DEB49513-8473-421A-94F9-662920458FD7}" type="datetime1">
              <a:rPr lang="zh-CN" altLang="en-US" smtClean="0"/>
              <a:t>2022-8-20</a:t>
            </a:fld>
            <a:endParaRPr lang="en-US" altLang="zh-CN" dirty="0"/>
          </a:p>
        </p:txBody>
      </p:sp>
      <p:sp>
        <p:nvSpPr>
          <p:cNvPr id="5" name="页脚占位符 4"/>
          <p:cNvSpPr>
            <a:spLocks noGrp="1"/>
          </p:cNvSpPr>
          <p:nvPr>
            <p:ph type="ftr" sz="quarter" idx="11"/>
          </p:nvPr>
        </p:nvSpPr>
        <p:spPr>
          <a:xfrm>
            <a:off x="3791744" y="6669360"/>
            <a:ext cx="4608512" cy="216024"/>
          </a:xfrm>
        </p:spPr>
        <p:txBody>
          <a:bodyPr/>
          <a:lstStyle>
            <a:lvl1pPr fontAlgn="auto">
              <a:spcBef>
                <a:spcPts val="0"/>
              </a:spcBef>
              <a:spcAft>
                <a:spcPts val="0"/>
              </a:spcAft>
              <a:defRPr sz="1000" i="1">
                <a:latin typeface="Times New Roman" panose="02020603050405020304" pitchFamily="18" charset="0"/>
                <a:ea typeface="+mn-ea"/>
                <a:cs typeface="Times New Roman" panose="02020603050405020304" pitchFamily="18" charset="0"/>
              </a:defRPr>
            </a:lvl1pPr>
          </a:lstStyle>
          <a:p>
            <a:pPr>
              <a:defRPr/>
            </a:pPr>
            <a:r>
              <a:rPr lang="en-US" altLang="zh-CN"/>
              <a:t>Yi Jiao, IHEP, jiaoyi@ihep.ac.cn</a:t>
            </a:r>
            <a:endParaRPr lang="en-US" altLang="zh-CN" dirty="0"/>
          </a:p>
        </p:txBody>
      </p:sp>
      <p:sp>
        <p:nvSpPr>
          <p:cNvPr id="6" name="灯片编号占位符 5"/>
          <p:cNvSpPr>
            <a:spLocks noGrp="1"/>
          </p:cNvSpPr>
          <p:nvPr>
            <p:ph type="sldNum" sz="quarter" idx="12"/>
          </p:nvPr>
        </p:nvSpPr>
        <p:spPr>
          <a:xfrm>
            <a:off x="8784299" y="6669360"/>
            <a:ext cx="2844800" cy="216024"/>
          </a:xfrm>
        </p:spPr>
        <p:txBody>
          <a:bodyPr/>
          <a:lstStyle>
            <a:lvl1pPr fontAlgn="auto">
              <a:spcBef>
                <a:spcPts val="0"/>
              </a:spcBef>
              <a:spcAft>
                <a:spcPts val="0"/>
              </a:spcAft>
              <a:defRPr sz="1000">
                <a:latin typeface="Times New Roman" panose="02020603050405020304" pitchFamily="18" charset="0"/>
                <a:ea typeface="+mn-ea"/>
                <a:cs typeface="Times New Roman" panose="02020603050405020304" pitchFamily="18" charset="0"/>
              </a:defRPr>
            </a:lvl1pPr>
          </a:lstStyle>
          <a:p>
            <a:pPr>
              <a:defRPr/>
            </a:pPr>
            <a:fld id="{7CFD2C69-0BD4-41E4-AB27-AE65CFEAFB66}" type="slidenum">
              <a:rPr lang="en-US" altLang="zh-CN" smtClean="0"/>
              <a:pPr>
                <a:defRPr/>
              </a:pPr>
              <a:t>‹#›</a:t>
            </a:fld>
            <a:endParaRPr lang="en-US" altLang="zh-CN" dirty="0"/>
          </a:p>
        </p:txBody>
      </p:sp>
    </p:spTree>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fontAlgn="auto">
              <a:spcBef>
                <a:spcPts val="0"/>
              </a:spcBef>
              <a:spcAft>
                <a:spcPts val="0"/>
              </a:spcAft>
              <a:defRPr>
                <a:ea typeface="+mn-ea"/>
              </a:defRPr>
            </a:lvl1pPr>
          </a:lstStyle>
          <a:p>
            <a:pPr>
              <a:defRPr/>
            </a:pPr>
            <a:fld id="{D4F80207-2E0C-420A-9A66-ADAD49137ABC}" type="datetime1">
              <a:rPr lang="zh-CN" altLang="en-US" smtClean="0"/>
              <a:t>2022-8-20</a:t>
            </a:fld>
            <a:endParaRPr lang="en-US" altLang="zh-CN"/>
          </a:p>
        </p:txBody>
      </p:sp>
      <p:sp>
        <p:nvSpPr>
          <p:cNvPr id="5" name="页脚占位符 4"/>
          <p:cNvSpPr>
            <a:spLocks noGrp="1"/>
          </p:cNvSpPr>
          <p:nvPr>
            <p:ph type="ftr" sz="quarter" idx="11"/>
          </p:nvPr>
        </p:nvSpPr>
        <p:spPr/>
        <p:txBody>
          <a:bodyPr/>
          <a:lstStyle>
            <a:lvl1pPr fontAlgn="auto">
              <a:spcBef>
                <a:spcPts val="0"/>
              </a:spcBef>
              <a:spcAft>
                <a:spcPts val="0"/>
              </a:spcAft>
              <a:defRPr>
                <a:ea typeface="+mn-ea"/>
              </a:defRPr>
            </a:lvl1pPr>
          </a:lstStyle>
          <a:p>
            <a:pPr>
              <a:defRPr/>
            </a:pPr>
            <a:r>
              <a:rPr lang="en-US" altLang="zh-CN"/>
              <a:t>Yi Jiao, IHEP, jiaoyi@ihep.ac.cn</a:t>
            </a:r>
          </a:p>
        </p:txBody>
      </p:sp>
      <p:sp>
        <p:nvSpPr>
          <p:cNvPr id="6" name="灯片编号占位符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9EFEDECB-CBA4-4D7D-80B0-BEF6C0199E23}" type="slidenum">
              <a:rPr lang="en-US" altLang="zh-CN"/>
              <a:pPr>
                <a:defRPr/>
              </a:pPr>
              <a:t>‹#›</a:t>
            </a:fld>
            <a:endParaRPr lang="en-US" altLang="zh-CN"/>
          </a:p>
        </p:txBody>
      </p:sp>
    </p:spTree>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fontAlgn="auto">
              <a:spcBef>
                <a:spcPts val="0"/>
              </a:spcBef>
              <a:spcAft>
                <a:spcPts val="0"/>
              </a:spcAft>
              <a:defRPr>
                <a:ea typeface="+mn-ea"/>
              </a:defRPr>
            </a:lvl1pPr>
          </a:lstStyle>
          <a:p>
            <a:pPr>
              <a:defRPr/>
            </a:pPr>
            <a:fld id="{151A6A54-E311-4AFF-95DF-C2DF0A6F4630}" type="datetime1">
              <a:rPr lang="zh-CN" altLang="en-US" smtClean="0"/>
              <a:t>2022-8-20</a:t>
            </a:fld>
            <a:endParaRPr lang="en-US" altLang="zh-CN"/>
          </a:p>
        </p:txBody>
      </p:sp>
      <p:sp>
        <p:nvSpPr>
          <p:cNvPr id="6" name="页脚占位符 5"/>
          <p:cNvSpPr>
            <a:spLocks noGrp="1"/>
          </p:cNvSpPr>
          <p:nvPr>
            <p:ph type="ftr" sz="quarter" idx="11"/>
          </p:nvPr>
        </p:nvSpPr>
        <p:spPr/>
        <p:txBody>
          <a:bodyPr/>
          <a:lstStyle>
            <a:lvl1pPr fontAlgn="auto">
              <a:spcBef>
                <a:spcPts val="0"/>
              </a:spcBef>
              <a:spcAft>
                <a:spcPts val="0"/>
              </a:spcAft>
              <a:defRPr>
                <a:ea typeface="+mn-ea"/>
              </a:defRPr>
            </a:lvl1pPr>
          </a:lstStyle>
          <a:p>
            <a:pPr>
              <a:defRPr/>
            </a:pPr>
            <a:r>
              <a:rPr lang="en-US" altLang="zh-CN"/>
              <a:t>Yi Jiao, IHEP, jiaoyi@ihep.ac.cn</a:t>
            </a:r>
          </a:p>
        </p:txBody>
      </p:sp>
      <p:sp>
        <p:nvSpPr>
          <p:cNvPr id="7" name="灯片编号占位符 6"/>
          <p:cNvSpPr>
            <a:spLocks noGrp="1"/>
          </p:cNvSpPr>
          <p:nvPr>
            <p:ph type="sldNum" sz="quarter" idx="12"/>
          </p:nvPr>
        </p:nvSpPr>
        <p:spPr/>
        <p:txBody>
          <a:bodyPr/>
          <a:lstStyle>
            <a:lvl1pPr fontAlgn="auto">
              <a:spcBef>
                <a:spcPts val="0"/>
              </a:spcBef>
              <a:spcAft>
                <a:spcPts val="0"/>
              </a:spcAft>
              <a:defRPr>
                <a:ea typeface="+mn-ea"/>
              </a:defRPr>
            </a:lvl1pPr>
          </a:lstStyle>
          <a:p>
            <a:pPr>
              <a:defRPr/>
            </a:pPr>
            <a:fld id="{D3308572-51ED-4E5A-BD82-247633A73882}" type="slidenum">
              <a:rPr lang="en-US" altLang="zh-CN"/>
              <a:pPr>
                <a:defRPr/>
              </a:pPr>
              <a:t>‹#›</a:t>
            </a:fld>
            <a:endParaRPr lang="en-US" altLang="zh-CN"/>
          </a:p>
        </p:txBody>
      </p:sp>
    </p:spTree>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fontAlgn="auto">
              <a:spcBef>
                <a:spcPts val="0"/>
              </a:spcBef>
              <a:spcAft>
                <a:spcPts val="0"/>
              </a:spcAft>
              <a:defRPr>
                <a:ea typeface="+mn-ea"/>
              </a:defRPr>
            </a:lvl1pPr>
          </a:lstStyle>
          <a:p>
            <a:pPr>
              <a:defRPr/>
            </a:pPr>
            <a:fld id="{726EDC6D-7006-4004-BC9C-7A6F39F5114D}" type="datetime1">
              <a:rPr lang="zh-CN" altLang="en-US" smtClean="0"/>
              <a:t>2022-8-20</a:t>
            </a:fld>
            <a:endParaRPr lang="en-US" altLang="zh-CN"/>
          </a:p>
        </p:txBody>
      </p:sp>
      <p:sp>
        <p:nvSpPr>
          <p:cNvPr id="8" name="页脚占位符 7"/>
          <p:cNvSpPr>
            <a:spLocks noGrp="1"/>
          </p:cNvSpPr>
          <p:nvPr>
            <p:ph type="ftr" sz="quarter" idx="11"/>
          </p:nvPr>
        </p:nvSpPr>
        <p:spPr/>
        <p:txBody>
          <a:bodyPr/>
          <a:lstStyle>
            <a:lvl1pPr fontAlgn="auto">
              <a:spcBef>
                <a:spcPts val="0"/>
              </a:spcBef>
              <a:spcAft>
                <a:spcPts val="0"/>
              </a:spcAft>
              <a:defRPr>
                <a:ea typeface="+mn-ea"/>
              </a:defRPr>
            </a:lvl1pPr>
          </a:lstStyle>
          <a:p>
            <a:pPr>
              <a:defRPr/>
            </a:pPr>
            <a:r>
              <a:rPr lang="en-US" altLang="zh-CN"/>
              <a:t>Yi Jiao, IHEP, jiaoyi@ihep.ac.cn</a:t>
            </a:r>
          </a:p>
        </p:txBody>
      </p:sp>
      <p:sp>
        <p:nvSpPr>
          <p:cNvPr id="9" name="灯片编号占位符 8"/>
          <p:cNvSpPr>
            <a:spLocks noGrp="1"/>
          </p:cNvSpPr>
          <p:nvPr>
            <p:ph type="sldNum" sz="quarter" idx="12"/>
          </p:nvPr>
        </p:nvSpPr>
        <p:spPr/>
        <p:txBody>
          <a:bodyPr/>
          <a:lstStyle>
            <a:lvl1pPr fontAlgn="auto">
              <a:spcBef>
                <a:spcPts val="0"/>
              </a:spcBef>
              <a:spcAft>
                <a:spcPts val="0"/>
              </a:spcAft>
              <a:defRPr>
                <a:ea typeface="+mn-ea"/>
              </a:defRPr>
            </a:lvl1pPr>
          </a:lstStyle>
          <a:p>
            <a:pPr>
              <a:defRPr/>
            </a:pPr>
            <a:fld id="{83571052-B59C-4B3F-864C-FB346EA895AF}" type="slidenum">
              <a:rPr lang="en-US" altLang="zh-CN"/>
              <a:pPr>
                <a:defRPr/>
              </a:pPr>
              <a:t>‹#›</a:t>
            </a:fld>
            <a:endParaRPr lang="en-US" altLang="zh-CN"/>
          </a:p>
        </p:txBody>
      </p:sp>
    </p:spTree>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fontAlgn="auto">
              <a:spcBef>
                <a:spcPts val="0"/>
              </a:spcBef>
              <a:spcAft>
                <a:spcPts val="0"/>
              </a:spcAft>
              <a:defRPr>
                <a:ea typeface="+mn-ea"/>
              </a:defRPr>
            </a:lvl1pPr>
          </a:lstStyle>
          <a:p>
            <a:pPr>
              <a:defRPr/>
            </a:pPr>
            <a:fld id="{25DD3F29-4436-44D5-A344-4D96EC48E43F}" type="datetime1">
              <a:rPr lang="zh-CN" altLang="en-US" smtClean="0"/>
              <a:t>2022-8-20</a:t>
            </a:fld>
            <a:endParaRPr lang="en-US" altLang="zh-CN"/>
          </a:p>
        </p:txBody>
      </p:sp>
      <p:sp>
        <p:nvSpPr>
          <p:cNvPr id="4" name="页脚占位符 3"/>
          <p:cNvSpPr>
            <a:spLocks noGrp="1"/>
          </p:cNvSpPr>
          <p:nvPr>
            <p:ph type="ftr" sz="quarter" idx="11"/>
          </p:nvPr>
        </p:nvSpPr>
        <p:spPr/>
        <p:txBody>
          <a:bodyPr/>
          <a:lstStyle>
            <a:lvl1pPr fontAlgn="auto">
              <a:spcBef>
                <a:spcPts val="0"/>
              </a:spcBef>
              <a:spcAft>
                <a:spcPts val="0"/>
              </a:spcAft>
              <a:defRPr>
                <a:ea typeface="+mn-ea"/>
              </a:defRPr>
            </a:lvl1pPr>
          </a:lstStyle>
          <a:p>
            <a:pPr>
              <a:defRPr/>
            </a:pPr>
            <a:r>
              <a:rPr lang="en-US" altLang="zh-CN"/>
              <a:t>Yi Jiao, IHEP, jiaoyi@ihep.ac.cn</a:t>
            </a:r>
          </a:p>
        </p:txBody>
      </p:sp>
      <p:sp>
        <p:nvSpPr>
          <p:cNvPr id="5" name="灯片编号占位符 4"/>
          <p:cNvSpPr>
            <a:spLocks noGrp="1"/>
          </p:cNvSpPr>
          <p:nvPr>
            <p:ph type="sldNum" sz="quarter" idx="12"/>
          </p:nvPr>
        </p:nvSpPr>
        <p:spPr/>
        <p:txBody>
          <a:bodyPr/>
          <a:lstStyle>
            <a:lvl1pPr fontAlgn="auto">
              <a:spcBef>
                <a:spcPts val="0"/>
              </a:spcBef>
              <a:spcAft>
                <a:spcPts val="0"/>
              </a:spcAft>
              <a:defRPr>
                <a:ea typeface="+mn-ea"/>
              </a:defRPr>
            </a:lvl1pPr>
          </a:lstStyle>
          <a:p>
            <a:pPr>
              <a:defRPr/>
            </a:pPr>
            <a:fld id="{575B6CC9-9F95-4423-95AB-81D6F77353EC}" type="slidenum">
              <a:rPr lang="en-US" altLang="zh-CN"/>
              <a:pPr>
                <a:defRPr/>
              </a:pPr>
              <a:t>‹#›</a:t>
            </a:fld>
            <a:endParaRPr lang="en-US" altLang="zh-CN"/>
          </a:p>
        </p:txBody>
      </p:sp>
    </p:spTree>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fontAlgn="auto">
              <a:spcBef>
                <a:spcPts val="0"/>
              </a:spcBef>
              <a:spcAft>
                <a:spcPts val="0"/>
              </a:spcAft>
              <a:defRPr>
                <a:ea typeface="+mn-ea"/>
              </a:defRPr>
            </a:lvl1pPr>
          </a:lstStyle>
          <a:p>
            <a:pPr>
              <a:defRPr/>
            </a:pPr>
            <a:fld id="{A00D8E89-C9C0-4BF0-AF0F-17765B8A205F}" type="datetime1">
              <a:rPr lang="zh-CN" altLang="en-US" smtClean="0"/>
              <a:t>2022-8-20</a:t>
            </a:fld>
            <a:endParaRPr lang="en-US" altLang="zh-CN"/>
          </a:p>
        </p:txBody>
      </p:sp>
      <p:sp>
        <p:nvSpPr>
          <p:cNvPr id="3" name="页脚占位符 2"/>
          <p:cNvSpPr>
            <a:spLocks noGrp="1"/>
          </p:cNvSpPr>
          <p:nvPr>
            <p:ph type="ftr" sz="quarter" idx="11"/>
          </p:nvPr>
        </p:nvSpPr>
        <p:spPr/>
        <p:txBody>
          <a:bodyPr/>
          <a:lstStyle>
            <a:lvl1pPr fontAlgn="auto">
              <a:spcBef>
                <a:spcPts val="0"/>
              </a:spcBef>
              <a:spcAft>
                <a:spcPts val="0"/>
              </a:spcAft>
              <a:defRPr>
                <a:ea typeface="+mn-ea"/>
              </a:defRPr>
            </a:lvl1pPr>
          </a:lstStyle>
          <a:p>
            <a:pPr>
              <a:defRPr/>
            </a:pPr>
            <a:r>
              <a:rPr lang="en-US" altLang="zh-CN"/>
              <a:t>Yi Jiao, IHEP, jiaoyi@ihep.ac.cn</a:t>
            </a:r>
          </a:p>
        </p:txBody>
      </p:sp>
      <p:sp>
        <p:nvSpPr>
          <p:cNvPr id="4" name="灯片编号占位符 3"/>
          <p:cNvSpPr>
            <a:spLocks noGrp="1"/>
          </p:cNvSpPr>
          <p:nvPr>
            <p:ph type="sldNum" sz="quarter" idx="12"/>
          </p:nvPr>
        </p:nvSpPr>
        <p:spPr/>
        <p:txBody>
          <a:bodyPr/>
          <a:lstStyle>
            <a:lvl1pPr fontAlgn="auto">
              <a:spcBef>
                <a:spcPts val="0"/>
              </a:spcBef>
              <a:spcAft>
                <a:spcPts val="0"/>
              </a:spcAft>
              <a:defRPr>
                <a:ea typeface="+mn-ea"/>
              </a:defRPr>
            </a:lvl1pPr>
          </a:lstStyle>
          <a:p>
            <a:pPr>
              <a:defRPr/>
            </a:pPr>
            <a:fld id="{65A88111-BDD7-4F11-BB35-01005D65B755}" type="slidenum">
              <a:rPr lang="en-US" altLang="zh-CN"/>
              <a:pPr>
                <a:defRPr/>
              </a:pPr>
              <a:t>‹#›</a:t>
            </a:fld>
            <a:endParaRPr lang="en-US" altLang="zh-CN"/>
          </a:p>
        </p:txBody>
      </p:sp>
    </p:spTree>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fontAlgn="auto">
              <a:spcBef>
                <a:spcPts val="0"/>
              </a:spcBef>
              <a:spcAft>
                <a:spcPts val="0"/>
              </a:spcAft>
              <a:defRPr>
                <a:ea typeface="+mn-ea"/>
              </a:defRPr>
            </a:lvl1pPr>
          </a:lstStyle>
          <a:p>
            <a:pPr>
              <a:defRPr/>
            </a:pPr>
            <a:fld id="{8D509B8A-BA5F-4033-BA2D-AF904E5AB66A}" type="datetime1">
              <a:rPr lang="zh-CN" altLang="en-US" smtClean="0"/>
              <a:t>2022-8-20</a:t>
            </a:fld>
            <a:endParaRPr lang="en-US" altLang="zh-CN"/>
          </a:p>
        </p:txBody>
      </p:sp>
      <p:sp>
        <p:nvSpPr>
          <p:cNvPr id="6" name="页脚占位符 5"/>
          <p:cNvSpPr>
            <a:spLocks noGrp="1"/>
          </p:cNvSpPr>
          <p:nvPr>
            <p:ph type="ftr" sz="quarter" idx="11"/>
          </p:nvPr>
        </p:nvSpPr>
        <p:spPr/>
        <p:txBody>
          <a:bodyPr/>
          <a:lstStyle>
            <a:lvl1pPr fontAlgn="auto">
              <a:spcBef>
                <a:spcPts val="0"/>
              </a:spcBef>
              <a:spcAft>
                <a:spcPts val="0"/>
              </a:spcAft>
              <a:defRPr>
                <a:ea typeface="+mn-ea"/>
              </a:defRPr>
            </a:lvl1pPr>
          </a:lstStyle>
          <a:p>
            <a:pPr>
              <a:defRPr/>
            </a:pPr>
            <a:r>
              <a:rPr lang="en-US" altLang="zh-CN"/>
              <a:t>Yi Jiao, IHEP, jiaoyi@ihep.ac.cn</a:t>
            </a:r>
          </a:p>
        </p:txBody>
      </p:sp>
      <p:sp>
        <p:nvSpPr>
          <p:cNvPr id="7" name="灯片编号占位符 6"/>
          <p:cNvSpPr>
            <a:spLocks noGrp="1"/>
          </p:cNvSpPr>
          <p:nvPr>
            <p:ph type="sldNum" sz="quarter" idx="12"/>
          </p:nvPr>
        </p:nvSpPr>
        <p:spPr/>
        <p:txBody>
          <a:bodyPr/>
          <a:lstStyle>
            <a:lvl1pPr fontAlgn="auto">
              <a:spcBef>
                <a:spcPts val="0"/>
              </a:spcBef>
              <a:spcAft>
                <a:spcPts val="0"/>
              </a:spcAft>
              <a:defRPr>
                <a:ea typeface="+mn-ea"/>
              </a:defRPr>
            </a:lvl1pPr>
          </a:lstStyle>
          <a:p>
            <a:pPr>
              <a:defRPr/>
            </a:pPr>
            <a:fld id="{67AD998A-00F8-40F2-ACCC-F07527B16046}" type="slidenum">
              <a:rPr lang="en-US" altLang="zh-CN"/>
              <a:pPr>
                <a:defRPr/>
              </a:pPr>
              <a:t>‹#›</a:t>
            </a:fld>
            <a:endParaRPr lang="en-US" altLang="zh-CN"/>
          </a:p>
        </p:txBody>
      </p:sp>
    </p:spTree>
  </p:cSld>
  <p:clrMapOvr>
    <a:masterClrMapping/>
  </p:clrMapOvr>
  <p:transition spd="med">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fontAlgn="auto">
              <a:spcBef>
                <a:spcPts val="0"/>
              </a:spcBef>
              <a:spcAft>
                <a:spcPts val="0"/>
              </a:spcAft>
              <a:defRPr>
                <a:ea typeface="+mn-ea"/>
              </a:defRPr>
            </a:lvl1pPr>
          </a:lstStyle>
          <a:p>
            <a:pPr>
              <a:defRPr/>
            </a:pPr>
            <a:fld id="{C3C2C68D-B27E-4624-8C66-44537DC67FD6}" type="datetime1">
              <a:rPr lang="zh-CN" altLang="en-US" smtClean="0"/>
              <a:t>2022-8-20</a:t>
            </a:fld>
            <a:endParaRPr lang="en-US" altLang="zh-CN"/>
          </a:p>
        </p:txBody>
      </p:sp>
      <p:sp>
        <p:nvSpPr>
          <p:cNvPr id="6" name="页脚占位符 5"/>
          <p:cNvSpPr>
            <a:spLocks noGrp="1"/>
          </p:cNvSpPr>
          <p:nvPr>
            <p:ph type="ftr" sz="quarter" idx="11"/>
          </p:nvPr>
        </p:nvSpPr>
        <p:spPr/>
        <p:txBody>
          <a:bodyPr/>
          <a:lstStyle>
            <a:lvl1pPr fontAlgn="auto">
              <a:spcBef>
                <a:spcPts val="0"/>
              </a:spcBef>
              <a:spcAft>
                <a:spcPts val="0"/>
              </a:spcAft>
              <a:defRPr>
                <a:ea typeface="+mn-ea"/>
              </a:defRPr>
            </a:lvl1pPr>
          </a:lstStyle>
          <a:p>
            <a:pPr>
              <a:defRPr/>
            </a:pPr>
            <a:r>
              <a:rPr lang="en-US" altLang="zh-CN"/>
              <a:t>Yi Jiao, IHEP, jiaoyi@ihep.ac.cn</a:t>
            </a:r>
          </a:p>
        </p:txBody>
      </p:sp>
      <p:sp>
        <p:nvSpPr>
          <p:cNvPr id="7" name="灯片编号占位符 6"/>
          <p:cNvSpPr>
            <a:spLocks noGrp="1"/>
          </p:cNvSpPr>
          <p:nvPr>
            <p:ph type="sldNum" sz="quarter" idx="12"/>
          </p:nvPr>
        </p:nvSpPr>
        <p:spPr/>
        <p:txBody>
          <a:bodyPr/>
          <a:lstStyle>
            <a:lvl1pPr fontAlgn="auto">
              <a:spcBef>
                <a:spcPts val="0"/>
              </a:spcBef>
              <a:spcAft>
                <a:spcPts val="0"/>
              </a:spcAft>
              <a:defRPr>
                <a:ea typeface="+mn-ea"/>
              </a:defRPr>
            </a:lvl1pPr>
          </a:lstStyle>
          <a:p>
            <a:pPr>
              <a:defRPr/>
            </a:pPr>
            <a:fld id="{B5381FB1-16EC-4F07-A117-C0F5C24771B9}" type="slidenum">
              <a:rPr lang="en-US" altLang="zh-CN"/>
              <a:pPr>
                <a:defRPr/>
              </a:pPr>
              <a:t>‹#›</a:t>
            </a:fld>
            <a:endParaRPr lang="en-US" altLang="zh-CN"/>
          </a:p>
        </p:txBody>
      </p:sp>
    </p:spTree>
  </p:cSld>
  <p:clrMapOvr>
    <a:masterClrMapping/>
  </p:clrMapOvr>
  <p:transition spd="med">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5" name="Rectangle 11"/>
          <p:cNvSpPr>
            <a:spLocks noChangeArrowheads="1"/>
          </p:cNvSpPr>
          <p:nvPr/>
        </p:nvSpPr>
        <p:spPr bwMode="auto">
          <a:xfrm>
            <a:off x="0" y="0"/>
            <a:ext cx="12192000" cy="476250"/>
          </a:xfrm>
          <a:prstGeom prst="rect">
            <a:avLst/>
          </a:prstGeom>
          <a:solidFill>
            <a:srgbClr val="3399FF"/>
          </a:solidFill>
          <a:ln w="9525">
            <a:solidFill>
              <a:srgbClr val="3399FF"/>
            </a:solidFill>
            <a:miter lim="800000"/>
            <a:headEnd/>
            <a:tailEnd/>
          </a:ln>
          <a:effectLst/>
        </p:spPr>
        <p:txBody>
          <a:bodyPr wrap="none" anchor="ctr"/>
          <a:lstStyle/>
          <a:p>
            <a:pPr>
              <a:defRPr/>
            </a:pPr>
            <a:endParaRPr lang="zh-CN" altLang="en-US">
              <a:solidFill>
                <a:srgbClr val="FFCC00"/>
              </a:solidFill>
              <a:effectLst>
                <a:outerShdw blurRad="38100" dist="38100" dir="2700000" algn="tl">
                  <a:srgbClr val="000000">
                    <a:alpha val="43137"/>
                  </a:srgbClr>
                </a:outerShdw>
              </a:effectLst>
              <a:latin typeface="+mn-lt"/>
            </a:endParaRPr>
          </a:p>
        </p:txBody>
      </p:sp>
      <p:sp>
        <p:nvSpPr>
          <p:cNvPr id="1027" name="Rectangle 2"/>
          <p:cNvSpPr>
            <a:spLocks noGrp="1" noChangeArrowheads="1"/>
          </p:cNvSpPr>
          <p:nvPr>
            <p:ph type="title"/>
          </p:nvPr>
        </p:nvSpPr>
        <p:spPr bwMode="auto">
          <a:xfrm>
            <a:off x="609600" y="476740"/>
            <a:ext cx="10972800" cy="5759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
        <p:nvSpPr>
          <p:cNvPr id="1028" name="Rectangle 3"/>
          <p:cNvSpPr>
            <a:spLocks noGrp="1" noChangeArrowheads="1"/>
          </p:cNvSpPr>
          <p:nvPr>
            <p:ph type="body" idx="1"/>
          </p:nvPr>
        </p:nvSpPr>
        <p:spPr bwMode="auto">
          <a:xfrm>
            <a:off x="609600" y="1196752"/>
            <a:ext cx="10972800" cy="51845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 name="Rectangle 4"/>
          <p:cNvSpPr>
            <a:spLocks noGrp="1" noChangeArrowheads="1"/>
          </p:cNvSpPr>
          <p:nvPr>
            <p:ph type="dt" sz="half" idx="2"/>
          </p:nvPr>
        </p:nvSpPr>
        <p:spPr bwMode="auto">
          <a:xfrm>
            <a:off x="658284" y="6524635"/>
            <a:ext cx="2844800" cy="2681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effectLst/>
                <a:latin typeface="+mn-lt"/>
              </a:defRPr>
            </a:lvl1pPr>
          </a:lstStyle>
          <a:p>
            <a:pPr>
              <a:defRPr/>
            </a:pPr>
            <a:fld id="{3BD974BE-BB5C-489E-987B-5CC35B0D11DE}" type="datetime1">
              <a:rPr lang="zh-CN" altLang="en-US" smtClean="0"/>
              <a:t>2022-8-20</a:t>
            </a:fld>
            <a:endParaRPr lang="en-US" altLang="zh-CN"/>
          </a:p>
        </p:txBody>
      </p:sp>
      <p:sp>
        <p:nvSpPr>
          <p:cNvPr id="1029" name="Rectangle 5"/>
          <p:cNvSpPr>
            <a:spLocks noGrp="1" noChangeArrowheads="1"/>
          </p:cNvSpPr>
          <p:nvPr>
            <p:ph type="ftr" sz="quarter" idx="3"/>
          </p:nvPr>
        </p:nvSpPr>
        <p:spPr bwMode="auto">
          <a:xfrm>
            <a:off x="4165600" y="6514828"/>
            <a:ext cx="3860800" cy="2681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effectLst/>
                <a:latin typeface="+mn-lt"/>
              </a:defRPr>
            </a:lvl1pPr>
          </a:lstStyle>
          <a:p>
            <a:pPr>
              <a:defRPr/>
            </a:pPr>
            <a:r>
              <a:rPr lang="en-US" altLang="zh-CN"/>
              <a:t>Yi Jiao, IHEP, jiaoyi@ihep.ac.cn</a:t>
            </a:r>
            <a:endParaRPr lang="en-US" altLang="zh-CN" dirty="0"/>
          </a:p>
        </p:txBody>
      </p:sp>
      <p:sp>
        <p:nvSpPr>
          <p:cNvPr id="1030" name="Rectangle 6"/>
          <p:cNvSpPr>
            <a:spLocks noGrp="1" noChangeArrowheads="1"/>
          </p:cNvSpPr>
          <p:nvPr>
            <p:ph type="sldNum" sz="quarter" idx="4"/>
          </p:nvPr>
        </p:nvSpPr>
        <p:spPr bwMode="auto">
          <a:xfrm>
            <a:off x="8784299" y="6524635"/>
            <a:ext cx="2844800" cy="2681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effectLst/>
                <a:latin typeface="+mn-lt"/>
              </a:defRPr>
            </a:lvl1pPr>
          </a:lstStyle>
          <a:p>
            <a:pPr>
              <a:defRPr/>
            </a:pPr>
            <a:fld id="{8979549A-D8C2-435E-B85C-3FDCEF7D64DC}" type="slidenum">
              <a:rPr lang="en-US" altLang="zh-CN"/>
              <a:pPr>
                <a:defRPr/>
              </a:pPr>
              <a:t>‹#›</a:t>
            </a:fld>
            <a:endParaRPr lang="en-US" altLang="zh-CN"/>
          </a:p>
        </p:txBody>
      </p:sp>
      <p:sp>
        <p:nvSpPr>
          <p:cNvPr id="1036" name="Rectangle 12"/>
          <p:cNvSpPr>
            <a:spLocks noChangeArrowheads="1"/>
          </p:cNvSpPr>
          <p:nvPr/>
        </p:nvSpPr>
        <p:spPr bwMode="auto">
          <a:xfrm>
            <a:off x="0" y="6742116"/>
            <a:ext cx="12192000" cy="115887"/>
          </a:xfrm>
          <a:prstGeom prst="rect">
            <a:avLst/>
          </a:prstGeom>
          <a:solidFill>
            <a:srgbClr val="3399FF"/>
          </a:solidFill>
          <a:ln w="9525">
            <a:solidFill>
              <a:srgbClr val="3399FF"/>
            </a:solidFill>
            <a:miter lim="800000"/>
            <a:headEnd/>
            <a:tailEnd/>
          </a:ln>
          <a:effectLst/>
        </p:spPr>
        <p:txBody>
          <a:bodyPr wrap="none" anchor="ctr"/>
          <a:lstStyle/>
          <a:p>
            <a:pPr>
              <a:defRPr/>
            </a:pPr>
            <a:endParaRPr lang="zh-CN" altLang="en-US">
              <a:solidFill>
                <a:srgbClr val="FFCC00"/>
              </a:solidFill>
              <a:effectLst>
                <a:outerShdw blurRad="38100" dist="38100" dir="2700000" algn="tl">
                  <a:srgbClr val="000000">
                    <a:alpha val="43137"/>
                  </a:srgbClr>
                </a:outerShdw>
              </a:effectLst>
              <a:latin typeface="+mn-lt"/>
            </a:endParaRPr>
          </a:p>
        </p:txBody>
      </p:sp>
      <p:pic>
        <p:nvPicPr>
          <p:cNvPr id="1033" name="Picture 15" descr="输出向导-1"/>
          <p:cNvPicPr>
            <a:picLocks noChangeAspect="1" noChangeArrowheads="1"/>
          </p:cNvPicPr>
          <p:nvPr/>
        </p:nvPicPr>
        <p:blipFill>
          <a:blip r:embed="rId15" cstate="print"/>
          <a:srcRect/>
          <a:stretch>
            <a:fillRect/>
          </a:stretch>
        </p:blipFill>
        <p:spPr bwMode="auto">
          <a:xfrm>
            <a:off x="46568" y="44450"/>
            <a:ext cx="3456517" cy="3651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ransition spd="med">
    <p:zoom/>
  </p:transition>
  <p:hf hdr="0" dt="0"/>
  <p:txStyles>
    <p:titleStyle>
      <a:lvl1pPr algn="ctr" rtl="0" eaLnBrk="0" fontAlgn="base" hangingPunct="0">
        <a:spcBef>
          <a:spcPct val="0"/>
        </a:spcBef>
        <a:spcAft>
          <a:spcPct val="0"/>
        </a:spcAft>
        <a:defRPr sz="3600" b="1">
          <a:solidFill>
            <a:srgbClr val="FF3300"/>
          </a:solidFill>
          <a:latin typeface="Calibri" panose="020F0502020204030204" pitchFamily="34" charset="0"/>
          <a:ea typeface="+mj-ea"/>
          <a:cs typeface="+mj-cs"/>
        </a:defRPr>
      </a:lvl1pPr>
      <a:lvl2pPr algn="ctr" rtl="0" eaLnBrk="0" fontAlgn="base" hangingPunct="0">
        <a:spcBef>
          <a:spcPct val="0"/>
        </a:spcBef>
        <a:spcAft>
          <a:spcPct val="0"/>
        </a:spcAft>
        <a:defRPr sz="3600" b="1">
          <a:solidFill>
            <a:srgbClr val="FF3300"/>
          </a:solidFill>
          <a:latin typeface="Arial" charset="0"/>
          <a:ea typeface="华文新魏" pitchFamily="2" charset="-122"/>
        </a:defRPr>
      </a:lvl2pPr>
      <a:lvl3pPr algn="ctr" rtl="0" eaLnBrk="0" fontAlgn="base" hangingPunct="0">
        <a:spcBef>
          <a:spcPct val="0"/>
        </a:spcBef>
        <a:spcAft>
          <a:spcPct val="0"/>
        </a:spcAft>
        <a:defRPr sz="3600" b="1">
          <a:solidFill>
            <a:srgbClr val="FF3300"/>
          </a:solidFill>
          <a:latin typeface="Arial" charset="0"/>
          <a:ea typeface="华文新魏" pitchFamily="2" charset="-122"/>
        </a:defRPr>
      </a:lvl3pPr>
      <a:lvl4pPr algn="ctr" rtl="0" eaLnBrk="0" fontAlgn="base" hangingPunct="0">
        <a:spcBef>
          <a:spcPct val="0"/>
        </a:spcBef>
        <a:spcAft>
          <a:spcPct val="0"/>
        </a:spcAft>
        <a:defRPr sz="3600" b="1">
          <a:solidFill>
            <a:srgbClr val="FF3300"/>
          </a:solidFill>
          <a:latin typeface="Arial" charset="0"/>
          <a:ea typeface="华文新魏" pitchFamily="2" charset="-122"/>
        </a:defRPr>
      </a:lvl4pPr>
      <a:lvl5pPr algn="ctr" rtl="0" eaLnBrk="0" fontAlgn="base" hangingPunct="0">
        <a:spcBef>
          <a:spcPct val="0"/>
        </a:spcBef>
        <a:spcAft>
          <a:spcPct val="0"/>
        </a:spcAft>
        <a:defRPr sz="3600" b="1">
          <a:solidFill>
            <a:srgbClr val="FF3300"/>
          </a:solidFill>
          <a:latin typeface="Arial" charset="0"/>
          <a:ea typeface="华文新魏" pitchFamily="2" charset="-122"/>
        </a:defRPr>
      </a:lvl5pPr>
      <a:lvl6pPr marL="457200" algn="ctr" rtl="0" fontAlgn="base">
        <a:spcBef>
          <a:spcPct val="0"/>
        </a:spcBef>
        <a:spcAft>
          <a:spcPct val="0"/>
        </a:spcAft>
        <a:defRPr sz="3600" b="1">
          <a:solidFill>
            <a:srgbClr val="FF3300"/>
          </a:solidFill>
          <a:latin typeface="Arial" charset="0"/>
          <a:ea typeface="华文新魏" pitchFamily="2" charset="-122"/>
        </a:defRPr>
      </a:lvl6pPr>
      <a:lvl7pPr marL="914400" algn="ctr" rtl="0" fontAlgn="base">
        <a:spcBef>
          <a:spcPct val="0"/>
        </a:spcBef>
        <a:spcAft>
          <a:spcPct val="0"/>
        </a:spcAft>
        <a:defRPr sz="3600" b="1">
          <a:solidFill>
            <a:srgbClr val="FF3300"/>
          </a:solidFill>
          <a:latin typeface="Arial" charset="0"/>
          <a:ea typeface="华文新魏" pitchFamily="2" charset="-122"/>
        </a:defRPr>
      </a:lvl7pPr>
      <a:lvl8pPr marL="1371600" algn="ctr" rtl="0" fontAlgn="base">
        <a:spcBef>
          <a:spcPct val="0"/>
        </a:spcBef>
        <a:spcAft>
          <a:spcPct val="0"/>
        </a:spcAft>
        <a:defRPr sz="3600" b="1">
          <a:solidFill>
            <a:srgbClr val="FF3300"/>
          </a:solidFill>
          <a:latin typeface="Arial" charset="0"/>
          <a:ea typeface="华文新魏" pitchFamily="2" charset="-122"/>
        </a:defRPr>
      </a:lvl8pPr>
      <a:lvl9pPr marL="1828800" algn="ctr" rtl="0" fontAlgn="base">
        <a:spcBef>
          <a:spcPct val="0"/>
        </a:spcBef>
        <a:spcAft>
          <a:spcPct val="0"/>
        </a:spcAft>
        <a:defRPr sz="3600" b="1">
          <a:solidFill>
            <a:srgbClr val="FF3300"/>
          </a:solidFill>
          <a:latin typeface="Arial" charset="0"/>
          <a:ea typeface="华文新魏" pitchFamily="2" charset="-122"/>
        </a:defRPr>
      </a:lvl9pPr>
    </p:titleStyle>
    <p:bodyStyle>
      <a:lvl1pPr marL="342900" indent="-342900" algn="l" rtl="0" eaLnBrk="0" fontAlgn="base" hangingPunct="0">
        <a:spcBef>
          <a:spcPct val="10000"/>
        </a:spcBef>
        <a:spcAft>
          <a:spcPct val="30000"/>
        </a:spcAft>
        <a:buChar char="•"/>
        <a:defRPr sz="2600" b="1">
          <a:solidFill>
            <a:srgbClr val="000099"/>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Char char="–"/>
        <a:defRPr sz="2400" b="1">
          <a:solidFill>
            <a:srgbClr val="009900"/>
          </a:solidFill>
          <a:latin typeface="Times New Roman" panose="02020603050405020304" pitchFamily="18" charset="0"/>
          <a:ea typeface="宋体" pitchFamily="2" charset="-122"/>
          <a:cs typeface="Times New Roman" panose="02020603050405020304"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anose="02020603050405020304" pitchFamily="18" charset="0"/>
          <a:ea typeface="宋体" pitchFamily="2" charset="-122"/>
          <a:cs typeface="Times New Roman" panose="02020603050405020304"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anose="02020603050405020304" pitchFamily="18" charset="0"/>
          <a:ea typeface="宋体" pitchFamily="2" charset="-122"/>
          <a:cs typeface="Times New Roman" panose="02020603050405020304"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anose="02020603050405020304" pitchFamily="18" charset="0"/>
          <a:ea typeface="宋体" pitchFamily="2" charset="-122"/>
          <a:cs typeface="Times New Roman" panose="02020603050405020304" pitchFamily="18" charset="0"/>
        </a:defRPr>
      </a:lvl5pPr>
      <a:lvl6pPr marL="2514600" indent="-228600" algn="l" rtl="0" fontAlgn="base">
        <a:spcBef>
          <a:spcPct val="20000"/>
        </a:spcBef>
        <a:spcAft>
          <a:spcPct val="0"/>
        </a:spcAft>
        <a:buChar char="»"/>
        <a:defRPr sz="2000">
          <a:solidFill>
            <a:schemeClr val="tx1"/>
          </a:solidFill>
          <a:latin typeface="+mn-lt"/>
          <a:ea typeface="宋体" pitchFamily="2" charset="-122"/>
        </a:defRPr>
      </a:lvl6pPr>
      <a:lvl7pPr marL="2971800" indent="-228600" algn="l" rtl="0" fontAlgn="base">
        <a:spcBef>
          <a:spcPct val="20000"/>
        </a:spcBef>
        <a:spcAft>
          <a:spcPct val="0"/>
        </a:spcAft>
        <a:buChar char="»"/>
        <a:defRPr sz="2000">
          <a:solidFill>
            <a:schemeClr val="tx1"/>
          </a:solidFill>
          <a:latin typeface="+mn-lt"/>
          <a:ea typeface="宋体" pitchFamily="2" charset="-122"/>
        </a:defRPr>
      </a:lvl7pPr>
      <a:lvl8pPr marL="3429000" indent="-228600" algn="l" rtl="0" fontAlgn="base">
        <a:spcBef>
          <a:spcPct val="20000"/>
        </a:spcBef>
        <a:spcAft>
          <a:spcPct val="0"/>
        </a:spcAft>
        <a:buChar char="»"/>
        <a:defRPr sz="2000">
          <a:solidFill>
            <a:schemeClr val="tx1"/>
          </a:solidFill>
          <a:latin typeface="+mn-lt"/>
          <a:ea typeface="宋体" pitchFamily="2" charset="-122"/>
        </a:defRPr>
      </a:lvl8pPr>
      <a:lvl9pPr marL="3886200" indent="-228600" algn="l" rtl="0" fontAlgn="base">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code.ihep.ac.cn/heps-hla/pyapa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lightsources.org/lightsources-of-the-worl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副标题 2"/>
          <p:cNvSpPr>
            <a:spLocks noGrp="1"/>
          </p:cNvSpPr>
          <p:nvPr>
            <p:ph type="subTitle" idx="1"/>
          </p:nvPr>
        </p:nvSpPr>
        <p:spPr>
          <a:xfrm>
            <a:off x="2459596" y="3284984"/>
            <a:ext cx="6984776" cy="1152128"/>
          </a:xfrm>
        </p:spPr>
        <p:txBody>
          <a:bodyPr/>
          <a:lstStyle/>
          <a:p>
            <a:r>
              <a:rPr lang="zh-CN" altLang="en-US" sz="2000" kern="1200">
                <a:solidFill>
                  <a:schemeClr val="tx1"/>
                </a:solidFill>
                <a:latin typeface="Calibri" pitchFamily="34" charset="0"/>
                <a:ea typeface="宋体" pitchFamily="2" charset="-122"/>
                <a:cs typeface="Calibri" pitchFamily="34" charset="0"/>
              </a:rPr>
              <a:t>卢晓含   孟才  彭月梅  田赛克  赵亚亮  魏源源  纪红飞   李楠  黄玺洋  季大恒  许海生  崔小昊   万金宇   焦毅</a:t>
            </a:r>
            <a:endParaRPr lang="en-US" altLang="zh-CN" sz="2000" kern="1200">
              <a:solidFill>
                <a:schemeClr val="tx1"/>
              </a:solidFill>
              <a:latin typeface="Calibri" pitchFamily="34" charset="0"/>
              <a:ea typeface="宋体" pitchFamily="2" charset="-122"/>
              <a:cs typeface="Calibri" pitchFamily="34" charset="0"/>
            </a:endParaRPr>
          </a:p>
          <a:p>
            <a:r>
              <a:rPr lang="en-US" altLang="zh-CN" sz="2800" kern="1200">
                <a:solidFill>
                  <a:schemeClr val="tx1"/>
                </a:solidFill>
                <a:latin typeface="Calibri" pitchFamily="34" charset="0"/>
                <a:ea typeface="宋体" pitchFamily="2" charset="-122"/>
                <a:cs typeface="Calibri" pitchFamily="34" charset="0"/>
              </a:rPr>
              <a:t>2022/08/20</a:t>
            </a:r>
            <a:endParaRPr lang="zh-CN" altLang="en-US" sz="2800" kern="1200" dirty="0">
              <a:solidFill>
                <a:schemeClr val="tx1"/>
              </a:solidFill>
              <a:latin typeface="Calibri" pitchFamily="34" charset="0"/>
              <a:ea typeface="宋体" pitchFamily="2" charset="-122"/>
              <a:cs typeface="Calibri" pitchFamily="34" charset="0"/>
            </a:endParaRPr>
          </a:p>
        </p:txBody>
      </p:sp>
      <p:sp>
        <p:nvSpPr>
          <p:cNvPr id="6" name="标题 1"/>
          <p:cNvSpPr txBox="1">
            <a:spLocks/>
          </p:cNvSpPr>
          <p:nvPr/>
        </p:nvSpPr>
        <p:spPr bwMode="auto">
          <a:xfrm>
            <a:off x="2693622" y="2004782"/>
            <a:ext cx="6516724" cy="60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lnSpc>
                <a:spcPct val="90000"/>
              </a:lnSpc>
              <a:spcBef>
                <a:spcPct val="0"/>
              </a:spcBef>
              <a:spcAft>
                <a:spcPct val="0"/>
              </a:spcAft>
              <a:defRPr sz="6000" kern="1200">
                <a:solidFill>
                  <a:schemeClr val="tx1"/>
                </a:solidFill>
                <a:latin typeface="华文中宋" panose="02010600040101010101" pitchFamily="2" charset="-122"/>
                <a:ea typeface="华文中宋" panose="0201060004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a:lstStyle>
          <a:p>
            <a:r>
              <a:rPr lang="en-US" altLang="zh-CN" sz="4000">
                <a:solidFill>
                  <a:srgbClr val="0070C0"/>
                </a:solidFill>
                <a:latin typeface="Calibri" panose="020F0502020204030204" pitchFamily="34" charset="0"/>
                <a:ea typeface="+mn-ea"/>
                <a:cs typeface="Calibri" panose="020F0502020204030204" pitchFamily="34" charset="0"/>
              </a:rPr>
              <a:t>HEPS</a:t>
            </a:r>
            <a:r>
              <a:rPr lang="zh-CN" altLang="en-US" sz="4000">
                <a:solidFill>
                  <a:srgbClr val="0070C0"/>
                </a:solidFill>
                <a:latin typeface="Calibri" panose="020F0502020204030204" pitchFamily="34" charset="0"/>
                <a:ea typeface="+mn-ea"/>
                <a:cs typeface="Calibri" panose="020F0502020204030204" pitchFamily="34" charset="0"/>
              </a:rPr>
              <a:t>上层调束软件开发进展</a:t>
            </a:r>
            <a:endParaRPr lang="zh-CN" altLang="en-US" sz="1800" dirty="0">
              <a:solidFill>
                <a:srgbClr val="0070C0"/>
              </a:solidFill>
              <a:latin typeface="Calibri" panose="020F0502020204030204" pitchFamily="34" charset="0"/>
              <a:ea typeface="+mn-ea"/>
              <a:cs typeface="Calibri" panose="020F0502020204030204" pitchFamily="34" charset="0"/>
            </a:endParaRPr>
          </a:p>
        </p:txBody>
      </p:sp>
      <p:sp>
        <p:nvSpPr>
          <p:cNvPr id="7" name="矩形 6"/>
          <p:cNvSpPr/>
          <p:nvPr/>
        </p:nvSpPr>
        <p:spPr>
          <a:xfrm flipV="1">
            <a:off x="2783632" y="2610623"/>
            <a:ext cx="6336704" cy="45719"/>
          </a:xfrm>
          <a:prstGeom prst="rect">
            <a:avLst/>
          </a:prstGeom>
          <a:solidFill>
            <a:srgbClr val="01458E"/>
          </a:solidFill>
          <a:ln>
            <a:solidFill>
              <a:srgbClr val="0145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文本框 1">
            <a:extLst>
              <a:ext uri="{FF2B5EF4-FFF2-40B4-BE49-F238E27FC236}">
                <a16:creationId xmlns:a16="http://schemas.microsoft.com/office/drawing/2014/main" id="{EAEEDB71-EF1C-45D1-9FF0-CFD65B9B4139}"/>
              </a:ext>
            </a:extLst>
          </p:cNvPr>
          <p:cNvSpPr txBox="1"/>
          <p:nvPr/>
        </p:nvSpPr>
        <p:spPr>
          <a:xfrm>
            <a:off x="7968208" y="6309320"/>
            <a:ext cx="2952328" cy="369332"/>
          </a:xfrm>
          <a:prstGeom prst="rect">
            <a:avLst/>
          </a:prstGeom>
          <a:noFill/>
        </p:spPr>
        <p:txBody>
          <a:bodyPr wrap="square" rtlCol="0">
            <a:spAutoFit/>
          </a:bodyPr>
          <a:lstStyle/>
          <a:p>
            <a:r>
              <a:rPr lang="zh-CN" altLang="en-US"/>
              <a:t>先进光源物理研讨会，东莞</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0C913308-F349-4B6D-A68A-DD1791B4A57B}" type="slidenum">
              <a:rPr lang="zh-CN" altLang="en-US" smtClean="0"/>
              <a:t>10</a:t>
            </a:fld>
            <a:endParaRPr lang="zh-CN" altLang="en-US"/>
          </a:p>
        </p:txBody>
      </p:sp>
      <p:sp>
        <p:nvSpPr>
          <p:cNvPr id="3" name="文本框 2">
            <a:extLst>
              <a:ext uri="{FF2B5EF4-FFF2-40B4-BE49-F238E27FC236}">
                <a16:creationId xmlns:a16="http://schemas.microsoft.com/office/drawing/2014/main" id="{4D269F52-AAEF-41FF-B34A-3085ADD61830}"/>
              </a:ext>
            </a:extLst>
          </p:cNvPr>
          <p:cNvSpPr txBox="1"/>
          <p:nvPr/>
        </p:nvSpPr>
        <p:spPr>
          <a:xfrm>
            <a:off x="3342769" y="532961"/>
            <a:ext cx="5040560"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zh-CN" altLang="en-US" sz="2800"/>
              <a:t>与调束软件相关的</a:t>
            </a:r>
            <a:r>
              <a:rPr lang="en-US" altLang="zh-CN" sz="2800"/>
              <a:t>python</a:t>
            </a:r>
            <a:r>
              <a:rPr lang="zh-CN" altLang="en-US" sz="2800"/>
              <a:t>工具</a:t>
            </a:r>
          </a:p>
        </p:txBody>
      </p:sp>
      <p:sp>
        <p:nvSpPr>
          <p:cNvPr id="11" name="文本框 10">
            <a:extLst>
              <a:ext uri="{FF2B5EF4-FFF2-40B4-BE49-F238E27FC236}">
                <a16:creationId xmlns:a16="http://schemas.microsoft.com/office/drawing/2014/main" id="{B4A8E455-93AA-4FBF-8210-E12E150E2144}"/>
              </a:ext>
            </a:extLst>
          </p:cNvPr>
          <p:cNvSpPr txBox="1"/>
          <p:nvPr/>
        </p:nvSpPr>
        <p:spPr>
          <a:xfrm>
            <a:off x="452981" y="1270326"/>
            <a:ext cx="7551431" cy="2246769"/>
          </a:xfrm>
          <a:prstGeom prst="rect">
            <a:avLst/>
          </a:prstGeom>
          <a:ln>
            <a:solidFill>
              <a:srgbClr val="3399FF"/>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en-US">
                <a:solidFill>
                  <a:srgbClr val="3399FF"/>
                </a:solidFill>
              </a:rPr>
              <a:t>图形界面：</a:t>
            </a:r>
            <a:endParaRPr lang="en-US" altLang="zh-CN">
              <a:solidFill>
                <a:srgbClr val="3399FF"/>
              </a:solidFill>
            </a:endParaRPr>
          </a:p>
          <a:p>
            <a:pPr marL="914400" lvl="1" indent="-457200">
              <a:buFont typeface="Wingdings" panose="05000000000000000000" pitchFamily="2" charset="2"/>
              <a:buChar char="Ø"/>
            </a:pPr>
            <a:r>
              <a:rPr lang="en-US" altLang="zh-CN" b="1">
                <a:effectLst>
                  <a:outerShdw blurRad="38100" dist="38100" dir="2700000" algn="tl">
                    <a:srgbClr val="000000">
                      <a:alpha val="43137"/>
                    </a:srgbClr>
                  </a:outerShdw>
                </a:effectLst>
              </a:rPr>
              <a:t>Tkinter:       </a:t>
            </a:r>
            <a:r>
              <a:rPr lang="en-US" altLang="zh-CN"/>
              <a:t>interface to </a:t>
            </a:r>
            <a:r>
              <a:rPr lang="en-US" altLang="zh-CN" err="1"/>
              <a:t>Tcl</a:t>
            </a:r>
            <a:r>
              <a:rPr lang="en-US" altLang="zh-CN"/>
              <a:t>/Tk  </a:t>
            </a:r>
          </a:p>
          <a:p>
            <a:pPr marL="914400" lvl="1" indent="-457200">
              <a:buFont typeface="Wingdings" panose="05000000000000000000" pitchFamily="2" charset="2"/>
              <a:buChar char="Ø"/>
            </a:pPr>
            <a:r>
              <a:rPr lang="en-US" altLang="zh-CN" b="1">
                <a:effectLst>
                  <a:outerShdw blurRad="38100" dist="38100" dir="2700000" algn="tl">
                    <a:srgbClr val="000000">
                      <a:alpha val="43137"/>
                    </a:srgbClr>
                  </a:outerShdw>
                </a:effectLst>
              </a:rPr>
              <a:t>pyGTK:       </a:t>
            </a:r>
            <a:r>
              <a:rPr lang="en-US" altLang="zh-CN"/>
              <a:t>interface to GTK+</a:t>
            </a:r>
            <a:r>
              <a:rPr lang="en-US" altLang="zh-CN" b="1">
                <a:effectLst>
                  <a:outerShdw blurRad="38100" dist="38100" dir="2700000" algn="tl">
                    <a:srgbClr val="000000">
                      <a:alpha val="43137"/>
                    </a:srgbClr>
                  </a:outerShdw>
                </a:effectLst>
              </a:rPr>
              <a:t> </a:t>
            </a:r>
          </a:p>
          <a:p>
            <a:pPr marL="914400" lvl="1" indent="-457200">
              <a:buFont typeface="Wingdings" panose="05000000000000000000" pitchFamily="2" charset="2"/>
              <a:buChar char="Ø"/>
            </a:pPr>
            <a:r>
              <a:rPr lang="en-US" altLang="zh-CN" b="1">
                <a:effectLst>
                  <a:outerShdw blurRad="38100" dist="38100" dir="2700000" algn="tl">
                    <a:srgbClr val="000000">
                      <a:alpha val="43137"/>
                    </a:srgbClr>
                  </a:outerShdw>
                </a:effectLst>
              </a:rPr>
              <a:t>wxPython:  </a:t>
            </a:r>
            <a:r>
              <a:rPr lang="en-US" altLang="zh-CN"/>
              <a:t>interface to wxWidgets</a:t>
            </a:r>
          </a:p>
          <a:p>
            <a:pPr marL="914400" lvl="1" indent="-457200">
              <a:buFont typeface="Wingdings" panose="05000000000000000000" pitchFamily="2" charset="2"/>
              <a:buChar char="Ø"/>
            </a:pPr>
            <a:r>
              <a:rPr lang="en-US" altLang="zh-CN" b="1">
                <a:effectLst>
                  <a:outerShdw blurRad="38100" dist="38100" dir="2700000" algn="tl">
                    <a:srgbClr val="000000">
                      <a:alpha val="43137"/>
                    </a:srgbClr>
                  </a:outerShdw>
                </a:effectLst>
              </a:rPr>
              <a:t>Flexx:          </a:t>
            </a:r>
            <a:r>
              <a:rPr lang="zh-CN" altLang="en-US"/>
              <a:t>纯</a:t>
            </a:r>
            <a:r>
              <a:rPr lang="en-US" altLang="zh-CN"/>
              <a:t>python</a:t>
            </a:r>
            <a:r>
              <a:rPr lang="zh-CN" altLang="en-US"/>
              <a:t>图形工具包，用</a:t>
            </a:r>
            <a:r>
              <a:rPr lang="en-US" altLang="zh-CN"/>
              <a:t>web</a:t>
            </a:r>
            <a:r>
              <a:rPr lang="zh-CN" altLang="en-US"/>
              <a:t>技术渲染</a:t>
            </a:r>
            <a:endParaRPr lang="en-US" altLang="zh-CN"/>
          </a:p>
          <a:p>
            <a:pPr marL="914400" lvl="1" indent="-457200">
              <a:buFont typeface="Wingdings" panose="05000000000000000000" pitchFamily="2" charset="2"/>
              <a:buChar char="Ø"/>
            </a:pPr>
            <a:r>
              <a:rPr lang="en-US" altLang="zh-CN" b="1" err="1">
                <a:effectLst>
                  <a:outerShdw blurRad="38100" dist="38100" dir="2700000" algn="tl">
                    <a:srgbClr val="000000">
                      <a:alpha val="43137"/>
                    </a:srgbClr>
                  </a:outerShdw>
                </a:effectLst>
              </a:rPr>
              <a:t>Kivy</a:t>
            </a:r>
            <a:r>
              <a:rPr lang="en-US" altLang="zh-CN" b="1">
                <a:effectLst>
                  <a:outerShdw blurRad="38100" dist="38100" dir="2700000" algn="tl">
                    <a:srgbClr val="000000">
                      <a:alpha val="43137"/>
                    </a:srgbClr>
                  </a:outerShdw>
                </a:effectLst>
              </a:rPr>
              <a:t>:           </a:t>
            </a:r>
            <a:r>
              <a:rPr lang="zh-CN" altLang="en-US"/>
              <a:t>跨平台图形工具包，可以应用于手机，电脑</a:t>
            </a:r>
            <a:endParaRPr lang="en-US" altLang="zh-CN" b="1">
              <a:effectLst>
                <a:outerShdw blurRad="38100" dist="38100" dir="2700000" algn="tl">
                  <a:srgbClr val="000000">
                    <a:alpha val="43137"/>
                  </a:srgbClr>
                </a:outerShdw>
              </a:effectLst>
            </a:endParaRPr>
          </a:p>
          <a:p>
            <a:pPr marL="914400" lvl="1" indent="-457200">
              <a:buFont typeface="Wingdings" panose="05000000000000000000" pitchFamily="2" charset="2"/>
              <a:buChar char="Ø"/>
            </a:pPr>
            <a:r>
              <a:rPr lang="en-US" altLang="zh-CN" b="1">
                <a:solidFill>
                  <a:srgbClr val="FF0000"/>
                </a:solidFill>
                <a:effectLst>
                  <a:outerShdw blurRad="38100" dist="38100" dir="2700000" algn="tl">
                    <a:srgbClr val="000000">
                      <a:alpha val="43137"/>
                    </a:srgbClr>
                  </a:outerShdw>
                </a:effectLst>
              </a:rPr>
              <a:t>PyQt :          </a:t>
            </a:r>
            <a:r>
              <a:rPr lang="en-US" altLang="zh-CN"/>
              <a:t>interface to Qt </a:t>
            </a:r>
            <a:r>
              <a:rPr lang="zh-CN" altLang="en-US"/>
              <a:t>（推荐，有</a:t>
            </a:r>
            <a:r>
              <a:rPr lang="en-US" altLang="zh-CN"/>
              <a:t>Designer</a:t>
            </a:r>
            <a:r>
              <a:rPr lang="zh-CN" altLang="en-US"/>
              <a:t>）</a:t>
            </a:r>
            <a:br>
              <a:rPr lang="en-US" altLang="zh-CN"/>
            </a:br>
            <a:r>
              <a:rPr lang="en-US" altLang="zh-CN" sz="1400"/>
              <a:t>PyQt </a:t>
            </a:r>
            <a:r>
              <a:rPr lang="zh-CN" altLang="en-US" sz="1400"/>
              <a:t>基于商业</a:t>
            </a:r>
            <a:r>
              <a:rPr lang="en-US" altLang="zh-CN" sz="1400"/>
              <a:t>Qt</a:t>
            </a:r>
            <a:r>
              <a:rPr lang="zh-CN" altLang="en-US" sz="1400"/>
              <a:t>软件，跨平台开源，功能强大，界面美观，性能可靠</a:t>
            </a:r>
            <a:endParaRPr lang="en-US" altLang="zh-CN" sz="1400"/>
          </a:p>
        </p:txBody>
      </p:sp>
      <p:sp>
        <p:nvSpPr>
          <p:cNvPr id="8" name="文本框 7">
            <a:extLst>
              <a:ext uri="{FF2B5EF4-FFF2-40B4-BE49-F238E27FC236}">
                <a16:creationId xmlns:a16="http://schemas.microsoft.com/office/drawing/2014/main" id="{ADBB2C22-AC59-4170-86E7-FB5165A36F78}"/>
              </a:ext>
            </a:extLst>
          </p:cNvPr>
          <p:cNvSpPr txBox="1"/>
          <p:nvPr/>
        </p:nvSpPr>
        <p:spPr>
          <a:xfrm>
            <a:off x="4476021" y="3823880"/>
            <a:ext cx="3528392" cy="1477328"/>
          </a:xfrm>
          <a:prstGeom prst="rect">
            <a:avLst/>
          </a:prstGeom>
          <a:ln>
            <a:solidFill>
              <a:srgbClr val="3399FF"/>
            </a:solidFill>
          </a:ln>
        </p:spPr>
        <p:style>
          <a:lnRef idx="1">
            <a:schemeClr val="accent3"/>
          </a:lnRef>
          <a:fillRef idx="2">
            <a:schemeClr val="accent3"/>
          </a:fillRef>
          <a:effectRef idx="1">
            <a:schemeClr val="accent3"/>
          </a:effectRef>
          <a:fontRef idx="minor">
            <a:schemeClr val="dk1"/>
          </a:fontRef>
        </p:style>
        <p:txBody>
          <a:bodyPr wrap="square" numCol="1" rtlCol="0">
            <a:spAutoFit/>
          </a:bodyPr>
          <a:lstStyle/>
          <a:p>
            <a:r>
              <a:rPr lang="zh-CN" altLang="en-US">
                <a:solidFill>
                  <a:srgbClr val="3399FF"/>
                </a:solidFill>
              </a:rPr>
              <a:t>数据库包：</a:t>
            </a:r>
            <a:endParaRPr lang="en-US" altLang="zh-CN">
              <a:solidFill>
                <a:srgbClr val="3399FF"/>
              </a:solidFill>
            </a:endParaRPr>
          </a:p>
          <a:p>
            <a:pPr marL="800100" lvl="1" indent="-342900">
              <a:buFont typeface="Wingdings" panose="05000000000000000000" pitchFamily="2" charset="2"/>
              <a:buChar char="Ø"/>
            </a:pPr>
            <a:r>
              <a:rPr lang="en-US" altLang="zh-CN">
                <a:solidFill>
                  <a:srgbClr val="FF0000"/>
                </a:solidFill>
              </a:rPr>
              <a:t>Mysql  (</a:t>
            </a:r>
            <a:r>
              <a:rPr lang="en-US" altLang="zh-CN" err="1">
                <a:solidFill>
                  <a:srgbClr val="FF0000"/>
                </a:solidFill>
              </a:rPr>
              <a:t>pymysql</a:t>
            </a:r>
            <a:r>
              <a:rPr lang="en-US" altLang="zh-CN">
                <a:solidFill>
                  <a:srgbClr val="FF0000"/>
                </a:solidFill>
              </a:rPr>
              <a:t>)</a:t>
            </a:r>
          </a:p>
          <a:p>
            <a:pPr marL="800100" lvl="1" indent="-342900">
              <a:buFont typeface="Wingdings" panose="05000000000000000000" pitchFamily="2" charset="2"/>
              <a:buChar char="Ø"/>
            </a:pPr>
            <a:r>
              <a:rPr lang="en-US" altLang="zh-CN"/>
              <a:t>PostgreSQL (psycopg2)</a:t>
            </a:r>
          </a:p>
          <a:p>
            <a:pPr marL="800100" lvl="1" indent="-342900">
              <a:buFont typeface="Wingdings" panose="05000000000000000000" pitchFamily="2" charset="2"/>
              <a:buChar char="Ø"/>
            </a:pPr>
            <a:r>
              <a:rPr lang="en-US" altLang="zh-CN"/>
              <a:t>Oracle  (</a:t>
            </a:r>
            <a:r>
              <a:rPr lang="en-US" altLang="zh-CN" err="1"/>
              <a:t>cx_Oracle</a:t>
            </a:r>
            <a:r>
              <a:rPr lang="en-US" altLang="zh-CN"/>
              <a:t>)</a:t>
            </a:r>
          </a:p>
          <a:p>
            <a:pPr marL="800100" lvl="1" indent="-342900">
              <a:buFont typeface="Wingdings" panose="05000000000000000000" pitchFamily="2" charset="2"/>
              <a:buChar char="Ø"/>
            </a:pPr>
            <a:r>
              <a:rPr lang="en-US" altLang="zh-CN"/>
              <a:t>SQLite  (sqlite3)</a:t>
            </a:r>
          </a:p>
        </p:txBody>
      </p:sp>
      <p:sp>
        <p:nvSpPr>
          <p:cNvPr id="5" name="矩形 4">
            <a:extLst>
              <a:ext uri="{FF2B5EF4-FFF2-40B4-BE49-F238E27FC236}">
                <a16:creationId xmlns:a16="http://schemas.microsoft.com/office/drawing/2014/main" id="{CE0F2F04-B6F3-463D-9486-23108AA4485F}"/>
              </a:ext>
            </a:extLst>
          </p:cNvPr>
          <p:cNvSpPr/>
          <p:nvPr/>
        </p:nvSpPr>
        <p:spPr>
          <a:xfrm>
            <a:off x="8148028" y="1270325"/>
            <a:ext cx="3204556" cy="4030883"/>
          </a:xfrm>
          <a:prstGeom prst="rect">
            <a:avLst/>
          </a:prstGeom>
          <a:ln>
            <a:solidFill>
              <a:srgbClr val="3399FF"/>
            </a:solidFill>
          </a:ln>
        </p:spPr>
        <p:style>
          <a:lnRef idx="1">
            <a:schemeClr val="accent3"/>
          </a:lnRef>
          <a:fillRef idx="2">
            <a:schemeClr val="accent3"/>
          </a:fillRef>
          <a:effectRef idx="1">
            <a:schemeClr val="accent3"/>
          </a:effectRef>
          <a:fontRef idx="minor">
            <a:schemeClr val="dk1"/>
          </a:fontRef>
        </p:style>
        <p:txBody>
          <a:bodyPr wrap="square" numCol="1">
            <a:noAutofit/>
          </a:bodyPr>
          <a:lstStyle/>
          <a:p>
            <a:r>
              <a:rPr lang="en-US" altLang="zh-CN">
                <a:solidFill>
                  <a:srgbClr val="3399FF"/>
                </a:solidFill>
              </a:rPr>
              <a:t>EPICS</a:t>
            </a:r>
            <a:r>
              <a:rPr lang="zh-CN" altLang="en-US">
                <a:solidFill>
                  <a:srgbClr val="3399FF"/>
                </a:solidFill>
              </a:rPr>
              <a:t>接口：</a:t>
            </a:r>
            <a:endParaRPr lang="en-US" altLang="zh-CN">
              <a:solidFill>
                <a:srgbClr val="3399FF"/>
              </a:solidFill>
            </a:endParaRPr>
          </a:p>
          <a:p>
            <a:endParaRPr lang="en-US" altLang="zh-CN"/>
          </a:p>
          <a:p>
            <a:pPr marL="800100" lvl="1" indent="-342900">
              <a:buFont typeface="Wingdings" panose="05000000000000000000" pitchFamily="2" charset="2"/>
              <a:buChar char="Ø"/>
            </a:pPr>
            <a:r>
              <a:rPr lang="en-US" altLang="zh-CN"/>
              <a:t>CaChannel</a:t>
            </a:r>
          </a:p>
          <a:p>
            <a:pPr marL="800100" lvl="1" indent="-342900">
              <a:buFont typeface="Wingdings" panose="05000000000000000000" pitchFamily="2" charset="2"/>
              <a:buChar char="Ø"/>
            </a:pPr>
            <a:r>
              <a:rPr lang="en-US" altLang="zh-CN" err="1"/>
              <a:t>caffi</a:t>
            </a:r>
            <a:endParaRPr lang="en-US" altLang="zh-CN"/>
          </a:p>
          <a:p>
            <a:pPr marL="800100" lvl="1" indent="-342900">
              <a:buFont typeface="Wingdings" panose="05000000000000000000" pitchFamily="2" charset="2"/>
              <a:buChar char="Ø"/>
            </a:pPr>
            <a:r>
              <a:rPr lang="en-US" altLang="zh-CN" err="1"/>
              <a:t>Caproto</a:t>
            </a:r>
            <a:endParaRPr lang="en-US" altLang="zh-CN"/>
          </a:p>
          <a:p>
            <a:pPr marL="800100" lvl="1" indent="-342900">
              <a:buFont typeface="Wingdings" panose="05000000000000000000" pitchFamily="2" charset="2"/>
              <a:buChar char="Ø"/>
            </a:pPr>
            <a:r>
              <a:rPr lang="en-US" altLang="zh-CN" err="1"/>
              <a:t>aioca</a:t>
            </a:r>
            <a:endParaRPr lang="en-US" altLang="zh-CN"/>
          </a:p>
          <a:p>
            <a:pPr marL="800100" lvl="1" indent="-342900">
              <a:buFont typeface="Wingdings" panose="05000000000000000000" pitchFamily="2" charset="2"/>
              <a:buChar char="Ø"/>
            </a:pPr>
            <a:r>
              <a:rPr lang="en-US" altLang="zh-CN" err="1"/>
              <a:t>Cothread</a:t>
            </a:r>
            <a:endParaRPr lang="en-US" altLang="zh-CN"/>
          </a:p>
          <a:p>
            <a:pPr marL="800100" lvl="1" indent="-342900">
              <a:buFont typeface="Wingdings" panose="05000000000000000000" pitchFamily="2" charset="2"/>
              <a:buChar char="Ø"/>
            </a:pPr>
            <a:r>
              <a:rPr lang="en-US" altLang="zh-CN" err="1"/>
              <a:t>pvaPy</a:t>
            </a:r>
            <a:r>
              <a:rPr lang="en-US" altLang="zh-CN"/>
              <a:t> </a:t>
            </a:r>
          </a:p>
          <a:p>
            <a:pPr marL="800100" lvl="1" indent="-342900">
              <a:buFont typeface="Wingdings" panose="05000000000000000000" pitchFamily="2" charset="2"/>
              <a:buChar char="Ø"/>
            </a:pPr>
            <a:r>
              <a:rPr lang="en-US" altLang="zh-CN">
                <a:solidFill>
                  <a:srgbClr val="FF0000"/>
                </a:solidFill>
              </a:rPr>
              <a:t>PyEpics3</a:t>
            </a:r>
          </a:p>
          <a:p>
            <a:pPr marL="800100" lvl="1" indent="-342900">
              <a:buFont typeface="Wingdings" panose="05000000000000000000" pitchFamily="2" charset="2"/>
              <a:buChar char="Ø"/>
            </a:pPr>
            <a:r>
              <a:rPr lang="en-US" altLang="zh-CN">
                <a:solidFill>
                  <a:srgbClr val="FF0000"/>
                </a:solidFill>
              </a:rPr>
              <a:t>p4p</a:t>
            </a:r>
          </a:p>
        </p:txBody>
      </p:sp>
      <p:sp>
        <p:nvSpPr>
          <p:cNvPr id="10" name="文本框 9">
            <a:extLst>
              <a:ext uri="{FF2B5EF4-FFF2-40B4-BE49-F238E27FC236}">
                <a16:creationId xmlns:a16="http://schemas.microsoft.com/office/drawing/2014/main" id="{6F086E4E-2E12-461C-B666-10744D5E6D28}"/>
              </a:ext>
            </a:extLst>
          </p:cNvPr>
          <p:cNvSpPr txBox="1"/>
          <p:nvPr/>
        </p:nvSpPr>
        <p:spPr>
          <a:xfrm>
            <a:off x="474947" y="3806664"/>
            <a:ext cx="1762047" cy="1477328"/>
          </a:xfrm>
          <a:prstGeom prst="rect">
            <a:avLst/>
          </a:prstGeom>
          <a:ln>
            <a:solidFill>
              <a:srgbClr val="3399FF"/>
            </a:solidFill>
          </a:ln>
        </p:spPr>
        <p:style>
          <a:lnRef idx="1">
            <a:schemeClr val="accent3"/>
          </a:lnRef>
          <a:fillRef idx="2">
            <a:schemeClr val="accent3"/>
          </a:fillRef>
          <a:effectRef idx="1">
            <a:schemeClr val="accent3"/>
          </a:effectRef>
          <a:fontRef idx="minor">
            <a:schemeClr val="dk1"/>
          </a:fontRef>
        </p:style>
        <p:txBody>
          <a:bodyPr wrap="square" numCol="1" rtlCol="0">
            <a:spAutoFit/>
          </a:bodyPr>
          <a:lstStyle/>
          <a:p>
            <a:r>
              <a:rPr lang="zh-CN" altLang="en-US">
                <a:solidFill>
                  <a:srgbClr val="3399FF"/>
                </a:solidFill>
              </a:rPr>
              <a:t>物理模型：</a:t>
            </a:r>
            <a:endParaRPr lang="en-US" altLang="zh-CN">
              <a:solidFill>
                <a:srgbClr val="3399FF"/>
              </a:solidFill>
            </a:endParaRPr>
          </a:p>
          <a:p>
            <a:pPr marL="800100" lvl="1" indent="-342900">
              <a:buFont typeface="Wingdings" panose="05000000000000000000" pitchFamily="2" charset="2"/>
              <a:buChar char="Ø"/>
            </a:pPr>
            <a:r>
              <a:rPr lang="en-US" altLang="zh-CN">
                <a:solidFill>
                  <a:schemeClr val="tx1"/>
                </a:solidFill>
              </a:rPr>
              <a:t>Elegant</a:t>
            </a:r>
          </a:p>
          <a:p>
            <a:pPr marL="800100" lvl="1" indent="-342900">
              <a:buFont typeface="Wingdings" panose="05000000000000000000" pitchFamily="2" charset="2"/>
              <a:buChar char="Ø"/>
            </a:pPr>
            <a:r>
              <a:rPr lang="en-US" altLang="zh-CN"/>
              <a:t>AT</a:t>
            </a:r>
          </a:p>
          <a:p>
            <a:pPr marL="800100" lvl="1" indent="-342900">
              <a:buFont typeface="Wingdings" panose="05000000000000000000" pitchFamily="2" charset="2"/>
              <a:buChar char="Ø"/>
            </a:pPr>
            <a:r>
              <a:rPr lang="en-US" altLang="zh-CN"/>
              <a:t>MADX</a:t>
            </a:r>
          </a:p>
          <a:p>
            <a:pPr marL="800100" lvl="1" indent="-342900">
              <a:buFont typeface="Wingdings" panose="05000000000000000000" pitchFamily="2" charset="2"/>
              <a:buChar char="Ø"/>
            </a:pPr>
            <a:r>
              <a:rPr lang="en-US" altLang="zh-CN">
                <a:solidFill>
                  <a:srgbClr val="FF0000"/>
                </a:solidFill>
              </a:rPr>
              <a:t>Ocelot</a:t>
            </a:r>
          </a:p>
        </p:txBody>
      </p:sp>
      <p:sp>
        <p:nvSpPr>
          <p:cNvPr id="12" name="文本框 11">
            <a:extLst>
              <a:ext uri="{FF2B5EF4-FFF2-40B4-BE49-F238E27FC236}">
                <a16:creationId xmlns:a16="http://schemas.microsoft.com/office/drawing/2014/main" id="{99F4E90A-FF5B-4C67-975F-826498C3CB89}"/>
              </a:ext>
            </a:extLst>
          </p:cNvPr>
          <p:cNvSpPr txBox="1"/>
          <p:nvPr/>
        </p:nvSpPr>
        <p:spPr>
          <a:xfrm>
            <a:off x="2461746" y="3802972"/>
            <a:ext cx="1762046" cy="1477328"/>
          </a:xfrm>
          <a:prstGeom prst="rect">
            <a:avLst/>
          </a:prstGeom>
          <a:ln>
            <a:solidFill>
              <a:srgbClr val="3399FF"/>
            </a:solidFill>
          </a:ln>
        </p:spPr>
        <p:style>
          <a:lnRef idx="1">
            <a:schemeClr val="accent3"/>
          </a:lnRef>
          <a:fillRef idx="2">
            <a:schemeClr val="accent3"/>
          </a:fillRef>
          <a:effectRef idx="1">
            <a:schemeClr val="accent3"/>
          </a:effectRef>
          <a:fontRef idx="minor">
            <a:schemeClr val="dk1"/>
          </a:fontRef>
        </p:style>
        <p:txBody>
          <a:bodyPr wrap="square" numCol="1" rtlCol="0">
            <a:spAutoFit/>
          </a:bodyPr>
          <a:lstStyle/>
          <a:p>
            <a:r>
              <a:rPr lang="zh-CN" altLang="en-US">
                <a:solidFill>
                  <a:srgbClr val="3399FF"/>
                </a:solidFill>
              </a:rPr>
              <a:t>科学计算包：</a:t>
            </a:r>
            <a:endParaRPr lang="en-US" altLang="zh-CN">
              <a:solidFill>
                <a:srgbClr val="3399FF"/>
              </a:solidFill>
            </a:endParaRPr>
          </a:p>
          <a:p>
            <a:pPr marL="800100" lvl="1" indent="-342900">
              <a:buFont typeface="Wingdings" panose="05000000000000000000" pitchFamily="2" charset="2"/>
              <a:buChar char="Ø"/>
            </a:pPr>
            <a:r>
              <a:rPr lang="en-US" altLang="zh-CN">
                <a:solidFill>
                  <a:srgbClr val="FF0000"/>
                </a:solidFill>
              </a:rPr>
              <a:t>Numpy</a:t>
            </a:r>
          </a:p>
          <a:p>
            <a:pPr marL="800100" lvl="1" indent="-342900">
              <a:buFont typeface="Wingdings" panose="05000000000000000000" pitchFamily="2" charset="2"/>
              <a:buChar char="Ø"/>
            </a:pPr>
            <a:r>
              <a:rPr lang="en-US" altLang="zh-CN">
                <a:solidFill>
                  <a:srgbClr val="FF0000"/>
                </a:solidFill>
              </a:rPr>
              <a:t>pandas</a:t>
            </a:r>
          </a:p>
          <a:p>
            <a:pPr marL="800100" lvl="1" indent="-342900">
              <a:buFont typeface="Wingdings" panose="05000000000000000000" pitchFamily="2" charset="2"/>
              <a:buChar char="Ø"/>
            </a:pPr>
            <a:r>
              <a:rPr lang="en-US" altLang="zh-CN">
                <a:solidFill>
                  <a:srgbClr val="FF0000"/>
                </a:solidFill>
              </a:rPr>
              <a:t>Scipy</a:t>
            </a:r>
          </a:p>
          <a:p>
            <a:pPr lvl="1"/>
            <a:endParaRPr lang="en-US" altLang="zh-CN">
              <a:solidFill>
                <a:srgbClr val="FF0000"/>
              </a:solidFill>
            </a:endParaRPr>
          </a:p>
        </p:txBody>
      </p:sp>
      <p:sp>
        <p:nvSpPr>
          <p:cNvPr id="7" name="文本框 6">
            <a:extLst>
              <a:ext uri="{FF2B5EF4-FFF2-40B4-BE49-F238E27FC236}">
                <a16:creationId xmlns:a16="http://schemas.microsoft.com/office/drawing/2014/main" id="{E06C8ABF-4982-4ADA-AFBD-54D49D87B1F4}"/>
              </a:ext>
            </a:extLst>
          </p:cNvPr>
          <p:cNvSpPr txBox="1"/>
          <p:nvPr/>
        </p:nvSpPr>
        <p:spPr>
          <a:xfrm>
            <a:off x="983432" y="5756054"/>
            <a:ext cx="8568952" cy="461665"/>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en-US" sz="2400"/>
              <a:t>对于调束软件开发所需要的工具，</a:t>
            </a:r>
            <a:r>
              <a:rPr lang="en-US" altLang="zh-CN" sz="2400"/>
              <a:t>python</a:t>
            </a:r>
            <a:r>
              <a:rPr lang="zh-CN" altLang="en-US" sz="2400"/>
              <a:t>都有丰富的支撑资源</a:t>
            </a:r>
          </a:p>
        </p:txBody>
      </p:sp>
      <p:sp>
        <p:nvSpPr>
          <p:cNvPr id="9" name="文本框 8">
            <a:extLst>
              <a:ext uri="{FF2B5EF4-FFF2-40B4-BE49-F238E27FC236}">
                <a16:creationId xmlns:a16="http://schemas.microsoft.com/office/drawing/2014/main" id="{943ED819-0F5B-4288-BA87-3F47EBCEFC72}"/>
              </a:ext>
            </a:extLst>
          </p:cNvPr>
          <p:cNvSpPr txBox="1"/>
          <p:nvPr/>
        </p:nvSpPr>
        <p:spPr>
          <a:xfrm>
            <a:off x="5390153" y="89256"/>
            <a:ext cx="5625186" cy="369332"/>
          </a:xfrm>
          <a:prstGeom prst="rect">
            <a:avLst/>
          </a:prstGeom>
          <a:noFill/>
        </p:spPr>
        <p:txBody>
          <a:bodyPr wrap="square" rtlCol="0">
            <a:spAutoFit/>
          </a:bodyPr>
          <a:lstStyle/>
          <a:p>
            <a:r>
              <a:rPr lang="en-US" altLang="zh-CN">
                <a:solidFill>
                  <a:schemeClr val="bg1"/>
                </a:solidFill>
              </a:rPr>
              <a:t>python</a:t>
            </a:r>
            <a:r>
              <a:rPr lang="zh-CN" altLang="en-US">
                <a:solidFill>
                  <a:schemeClr val="bg1"/>
                </a:solidFill>
              </a:rPr>
              <a:t> 易学习、易扩展、函数库丰富、应用广泛</a:t>
            </a:r>
          </a:p>
        </p:txBody>
      </p:sp>
      <p:pic>
        <p:nvPicPr>
          <p:cNvPr id="15" name="图片 14">
            <a:extLst>
              <a:ext uri="{FF2B5EF4-FFF2-40B4-BE49-F238E27FC236}">
                <a16:creationId xmlns:a16="http://schemas.microsoft.com/office/drawing/2014/main" id="{CAFB885E-DDFC-4662-AE84-DEBDDFA6071E}"/>
              </a:ext>
            </a:extLst>
          </p:cNvPr>
          <p:cNvPicPr>
            <a:picLocks noChangeAspect="1"/>
          </p:cNvPicPr>
          <p:nvPr/>
        </p:nvPicPr>
        <p:blipFill>
          <a:blip r:embed="rId3"/>
          <a:stretch>
            <a:fillRect/>
          </a:stretch>
        </p:blipFill>
        <p:spPr>
          <a:xfrm>
            <a:off x="10056440" y="5445224"/>
            <a:ext cx="958899" cy="9334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6020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46635" y="528711"/>
            <a:ext cx="5472608" cy="492057"/>
          </a:xfrm>
        </p:spPr>
        <p:txBody>
          <a:bodyPr>
            <a:normAutofit fontScale="90000"/>
          </a:bodyPr>
          <a:lstStyle/>
          <a:p>
            <a:r>
              <a:rPr lang="zh-CN" altLang="en-US" b="0">
                <a:solidFill>
                  <a:schemeClr val="tx1"/>
                </a:solidFill>
                <a:latin typeface="+mn-lt"/>
                <a:ea typeface="黑体" pitchFamily="49" charset="-122"/>
              </a:rPr>
              <a:t>基于</a:t>
            </a:r>
            <a:r>
              <a:rPr lang="en-US" altLang="zh-CN" b="0">
                <a:solidFill>
                  <a:schemeClr val="tx1"/>
                </a:solidFill>
                <a:latin typeface="+mn-lt"/>
                <a:ea typeface="黑体" pitchFamily="49" charset="-122"/>
              </a:rPr>
              <a:t>python</a:t>
            </a:r>
            <a:r>
              <a:rPr lang="zh-CN" altLang="en-US" b="0">
                <a:solidFill>
                  <a:schemeClr val="tx1"/>
                </a:solidFill>
                <a:latin typeface="+mn-lt"/>
                <a:ea typeface="黑体" pitchFamily="49" charset="-122"/>
              </a:rPr>
              <a:t>自主开发调束软件</a:t>
            </a:r>
            <a:endParaRPr lang="zh-CN" altLang="en-US" b="0" dirty="0">
              <a:solidFill>
                <a:schemeClr val="tx1"/>
              </a:solidFill>
              <a:latin typeface="+mn-lt"/>
              <a:ea typeface="黑体" pitchFamily="49" charset="-122"/>
            </a:endParaRPr>
          </a:p>
        </p:txBody>
      </p:sp>
      <p:graphicFrame>
        <p:nvGraphicFramePr>
          <p:cNvPr id="29" name="表格 28">
            <a:extLst>
              <a:ext uri="{FF2B5EF4-FFF2-40B4-BE49-F238E27FC236}">
                <a16:creationId xmlns:a16="http://schemas.microsoft.com/office/drawing/2014/main" id="{1CAA6FF1-D8F7-4BC5-B338-3942DD12965B}"/>
              </a:ext>
            </a:extLst>
          </p:cNvPr>
          <p:cNvGraphicFramePr>
            <a:graphicFrameLocks noGrp="1"/>
          </p:cNvGraphicFramePr>
          <p:nvPr>
            <p:extLst>
              <p:ext uri="{D42A27DB-BD31-4B8C-83A1-F6EECF244321}">
                <p14:modId xmlns:p14="http://schemas.microsoft.com/office/powerpoint/2010/main" val="921040863"/>
              </p:ext>
            </p:extLst>
          </p:nvPr>
        </p:nvGraphicFramePr>
        <p:xfrm>
          <a:off x="767408" y="1124744"/>
          <a:ext cx="10729191" cy="3613818"/>
        </p:xfrm>
        <a:graphic>
          <a:graphicData uri="http://schemas.openxmlformats.org/drawingml/2006/table">
            <a:tbl>
              <a:tblPr firstRow="1" bandRow="1">
                <a:tableStyleId>{BC89EF96-8CEA-46FF-86C4-4CE0E7609802}</a:tableStyleId>
              </a:tblPr>
              <a:tblGrid>
                <a:gridCol w="1539824">
                  <a:extLst>
                    <a:ext uri="{9D8B030D-6E8A-4147-A177-3AD203B41FA5}">
                      <a16:colId xmlns:a16="http://schemas.microsoft.com/office/drawing/2014/main" val="722005980"/>
                    </a:ext>
                  </a:extLst>
                </a:gridCol>
                <a:gridCol w="1816720">
                  <a:extLst>
                    <a:ext uri="{9D8B030D-6E8A-4147-A177-3AD203B41FA5}">
                      <a16:colId xmlns:a16="http://schemas.microsoft.com/office/drawing/2014/main" val="1685396802"/>
                    </a:ext>
                  </a:extLst>
                </a:gridCol>
                <a:gridCol w="1423257">
                  <a:extLst>
                    <a:ext uri="{9D8B030D-6E8A-4147-A177-3AD203B41FA5}">
                      <a16:colId xmlns:a16="http://schemas.microsoft.com/office/drawing/2014/main" val="1571941256"/>
                    </a:ext>
                  </a:extLst>
                </a:gridCol>
                <a:gridCol w="1418736">
                  <a:extLst>
                    <a:ext uri="{9D8B030D-6E8A-4147-A177-3AD203B41FA5}">
                      <a16:colId xmlns:a16="http://schemas.microsoft.com/office/drawing/2014/main" val="4127258201"/>
                    </a:ext>
                  </a:extLst>
                </a:gridCol>
                <a:gridCol w="1601897">
                  <a:extLst>
                    <a:ext uri="{9D8B030D-6E8A-4147-A177-3AD203B41FA5}">
                      <a16:colId xmlns:a16="http://schemas.microsoft.com/office/drawing/2014/main" val="2800120192"/>
                    </a:ext>
                  </a:extLst>
                </a:gridCol>
                <a:gridCol w="1146904">
                  <a:extLst>
                    <a:ext uri="{9D8B030D-6E8A-4147-A177-3AD203B41FA5}">
                      <a16:colId xmlns:a16="http://schemas.microsoft.com/office/drawing/2014/main" val="4293040535"/>
                    </a:ext>
                  </a:extLst>
                </a:gridCol>
                <a:gridCol w="1781853">
                  <a:extLst>
                    <a:ext uri="{9D8B030D-6E8A-4147-A177-3AD203B41FA5}">
                      <a16:colId xmlns:a16="http://schemas.microsoft.com/office/drawing/2014/main" val="650771962"/>
                    </a:ext>
                  </a:extLst>
                </a:gridCol>
              </a:tblGrid>
              <a:tr h="407031">
                <a:tc>
                  <a:txBody>
                    <a:bodyPr/>
                    <a:lstStyle/>
                    <a:p>
                      <a:r>
                        <a:rPr lang="zh-CN" altLang="en-US" sz="1600" dirty="0"/>
                        <a:t>方案</a:t>
                      </a:r>
                      <a:r>
                        <a:rPr lang="en-US" altLang="zh-CN" sz="1600" dirty="0"/>
                        <a:t>/</a:t>
                      </a:r>
                      <a:r>
                        <a:rPr lang="zh-CN" altLang="en-US" sz="1600" dirty="0"/>
                        <a:t>框架</a:t>
                      </a:r>
                    </a:p>
                  </a:txBody>
                  <a:tcPr/>
                </a:tc>
                <a:tc>
                  <a:txBody>
                    <a:bodyPr/>
                    <a:lstStyle/>
                    <a:p>
                      <a:r>
                        <a:rPr lang="zh-CN" altLang="en-US" sz="1600"/>
                        <a:t>编程语言</a:t>
                      </a:r>
                    </a:p>
                  </a:txBody>
                  <a:tcPr/>
                </a:tc>
                <a:tc>
                  <a:txBody>
                    <a:bodyPr/>
                    <a:lstStyle/>
                    <a:p>
                      <a:r>
                        <a:rPr lang="zh-CN" altLang="en-US" sz="1600"/>
                        <a:t>图形界面</a:t>
                      </a:r>
                    </a:p>
                  </a:txBody>
                  <a:tcPr/>
                </a:tc>
                <a:tc>
                  <a:txBody>
                    <a:bodyPr/>
                    <a:lstStyle/>
                    <a:p>
                      <a:r>
                        <a:rPr lang="zh-CN" altLang="en-US" sz="1600"/>
                        <a:t>硬件通信</a:t>
                      </a:r>
                    </a:p>
                  </a:txBody>
                  <a:tcPr/>
                </a:tc>
                <a:tc>
                  <a:txBody>
                    <a:bodyPr/>
                    <a:lstStyle/>
                    <a:p>
                      <a:r>
                        <a:rPr lang="zh-CN" altLang="en-US" sz="1600"/>
                        <a:t>物理模型</a:t>
                      </a:r>
                    </a:p>
                  </a:txBody>
                  <a:tcPr/>
                </a:tc>
                <a:tc>
                  <a:txBody>
                    <a:bodyPr/>
                    <a:lstStyle/>
                    <a:p>
                      <a:r>
                        <a:rPr lang="zh-CN" altLang="en-US" sz="1600"/>
                        <a:t>数据库</a:t>
                      </a:r>
                    </a:p>
                  </a:txBody>
                  <a:tcPr/>
                </a:tc>
                <a:tc>
                  <a:txBody>
                    <a:bodyPr/>
                    <a:lstStyle/>
                    <a:p>
                      <a:r>
                        <a:rPr lang="zh-CN" altLang="en-US" sz="1600"/>
                        <a:t>使用装置</a:t>
                      </a:r>
                    </a:p>
                  </a:txBody>
                  <a:tcPr/>
                </a:tc>
                <a:extLst>
                  <a:ext uri="{0D108BD9-81ED-4DB2-BD59-A6C34878D82A}">
                    <a16:rowId xmlns:a16="http://schemas.microsoft.com/office/drawing/2014/main" val="4251560116"/>
                  </a:ext>
                </a:extLst>
              </a:tr>
              <a:tr h="407031">
                <a:tc>
                  <a:txBody>
                    <a:bodyPr/>
                    <a:lstStyle/>
                    <a:p>
                      <a:r>
                        <a:rPr lang="en-US" altLang="zh-CN" sz="1600"/>
                        <a:t>ASD-AOP</a:t>
                      </a:r>
                      <a:endParaRPr lang="zh-CN" altLang="en-US" sz="1600"/>
                    </a:p>
                  </a:txBody>
                  <a:tcPr/>
                </a:tc>
                <a:tc>
                  <a:txBody>
                    <a:bodyPr/>
                    <a:lstStyle/>
                    <a:p>
                      <a:r>
                        <a:rPr lang="en-US" altLang="zh-CN" sz="1600"/>
                        <a:t>C++/Fortran</a:t>
                      </a:r>
                      <a:endParaRPr lang="zh-CN" altLang="en-US" sz="1600"/>
                    </a:p>
                  </a:txBody>
                  <a:tcPr/>
                </a:tc>
                <a:tc>
                  <a:txBody>
                    <a:bodyPr/>
                    <a:lstStyle/>
                    <a:p>
                      <a:r>
                        <a:rPr lang="en-US" altLang="zh-CN" sz="1600"/>
                        <a:t>Tk/</a:t>
                      </a:r>
                      <a:r>
                        <a:rPr lang="en-US" altLang="zh-CN" sz="1600" err="1"/>
                        <a:t>Tcl</a:t>
                      </a:r>
                      <a:endParaRPr lang="zh-CN" altLang="en-US" sz="1600"/>
                    </a:p>
                  </a:txBody>
                  <a:tcPr/>
                </a:tc>
                <a:tc>
                  <a:txBody>
                    <a:bodyPr/>
                    <a:lstStyle/>
                    <a:p>
                      <a:r>
                        <a:rPr lang="en-US" altLang="zh-CN" sz="1600"/>
                        <a:t>EPICS</a:t>
                      </a:r>
                      <a:endParaRPr lang="zh-CN" altLang="en-US" sz="1600"/>
                    </a:p>
                  </a:txBody>
                  <a:tcPr/>
                </a:tc>
                <a:tc>
                  <a:txBody>
                    <a:bodyPr/>
                    <a:lstStyle/>
                    <a:p>
                      <a:r>
                        <a:rPr lang="en-US" altLang="zh-CN" sz="1600"/>
                        <a:t>Elegant</a:t>
                      </a:r>
                      <a:endParaRPr lang="zh-CN" altLang="en-US" sz="1600"/>
                    </a:p>
                  </a:txBody>
                  <a:tcPr/>
                </a:tc>
                <a:tc>
                  <a:txBody>
                    <a:bodyPr/>
                    <a:lstStyle/>
                    <a:p>
                      <a:r>
                        <a:rPr lang="en-US" altLang="zh-CN" sz="1600"/>
                        <a:t>~</a:t>
                      </a:r>
                      <a:endParaRPr lang="zh-CN" altLang="en-US" sz="1600"/>
                    </a:p>
                  </a:txBody>
                  <a:tcPr/>
                </a:tc>
                <a:tc>
                  <a:txBody>
                    <a:bodyPr/>
                    <a:lstStyle/>
                    <a:p>
                      <a:r>
                        <a:rPr lang="en-US" altLang="zh-CN" sz="1600"/>
                        <a:t>APS</a:t>
                      </a:r>
                      <a:endParaRPr lang="zh-CN" altLang="en-US" sz="1600"/>
                    </a:p>
                  </a:txBody>
                  <a:tcPr/>
                </a:tc>
                <a:extLst>
                  <a:ext uri="{0D108BD9-81ED-4DB2-BD59-A6C34878D82A}">
                    <a16:rowId xmlns:a16="http://schemas.microsoft.com/office/drawing/2014/main" val="1913474781"/>
                  </a:ext>
                </a:extLst>
              </a:tr>
              <a:tr h="407031">
                <a:tc>
                  <a:txBody>
                    <a:bodyPr/>
                    <a:lstStyle/>
                    <a:p>
                      <a:r>
                        <a:rPr lang="en-US" altLang="zh-CN" sz="1600"/>
                        <a:t>SAD</a:t>
                      </a:r>
                      <a:endParaRPr lang="zh-CN" altLang="en-US" sz="1600"/>
                    </a:p>
                  </a:txBody>
                  <a:tcPr/>
                </a:tc>
                <a:tc>
                  <a:txBody>
                    <a:bodyPr/>
                    <a:lstStyle/>
                    <a:p>
                      <a:r>
                        <a:rPr lang="en-US" altLang="zh-CN" sz="1600"/>
                        <a:t>C++/Fortran</a:t>
                      </a:r>
                      <a:endParaRPr lang="zh-CN" altLang="en-US" sz="1600"/>
                    </a:p>
                  </a:txBody>
                  <a:tcPr/>
                </a:tc>
                <a:tc>
                  <a:txBody>
                    <a:bodyPr/>
                    <a:lstStyle/>
                    <a:p>
                      <a:r>
                        <a:rPr lang="en-US" altLang="zh-CN" sz="1600"/>
                        <a:t>Tk/</a:t>
                      </a:r>
                      <a:r>
                        <a:rPr lang="en-US" altLang="zh-CN" sz="1600" err="1"/>
                        <a:t>Tcl</a:t>
                      </a:r>
                      <a:endParaRPr lang="zh-CN" altLang="en-US" sz="1600"/>
                    </a:p>
                  </a:txBody>
                  <a:tcPr/>
                </a:tc>
                <a:tc>
                  <a:txBody>
                    <a:bodyPr/>
                    <a:lstStyle/>
                    <a:p>
                      <a:r>
                        <a:rPr lang="en-US" altLang="zh-CN" sz="1600"/>
                        <a:t>EPICS</a:t>
                      </a:r>
                      <a:endParaRPr lang="zh-CN" altLang="en-US" sz="1600"/>
                    </a:p>
                  </a:txBody>
                  <a:tcPr/>
                </a:tc>
                <a:tc>
                  <a:txBody>
                    <a:bodyPr/>
                    <a:lstStyle/>
                    <a:p>
                      <a:r>
                        <a:rPr lang="en-US" altLang="zh-CN" sz="1600"/>
                        <a:t>SAD</a:t>
                      </a:r>
                      <a:endParaRPr lang="zh-CN" altLang="en-US" sz="1600"/>
                    </a:p>
                  </a:txBody>
                  <a:tcPr/>
                </a:tc>
                <a:tc>
                  <a:txBody>
                    <a:bodyPr/>
                    <a:lstStyle/>
                    <a:p>
                      <a:r>
                        <a:rPr lang="en-US" altLang="zh-CN" sz="1600"/>
                        <a:t>~</a:t>
                      </a:r>
                      <a:endParaRPr lang="zh-CN" altLang="en-US" sz="1600"/>
                    </a:p>
                  </a:txBody>
                  <a:tcPr/>
                </a:tc>
                <a:tc>
                  <a:txBody>
                    <a:bodyPr/>
                    <a:lstStyle/>
                    <a:p>
                      <a:r>
                        <a:rPr lang="en-US" altLang="zh-CN" sz="1600"/>
                        <a:t>KEK/</a:t>
                      </a:r>
                      <a:r>
                        <a:rPr lang="en-US" altLang="zh-CN" sz="1600" b="1">
                          <a:solidFill>
                            <a:srgbClr val="FF0000"/>
                          </a:solidFill>
                        </a:rPr>
                        <a:t>BEPC</a:t>
                      </a:r>
                      <a:endParaRPr lang="zh-CN" altLang="en-US" sz="1600" b="1">
                        <a:solidFill>
                          <a:srgbClr val="FF0000"/>
                        </a:solidFill>
                      </a:endParaRPr>
                    </a:p>
                  </a:txBody>
                  <a:tcPr/>
                </a:tc>
                <a:extLst>
                  <a:ext uri="{0D108BD9-81ED-4DB2-BD59-A6C34878D82A}">
                    <a16:rowId xmlns:a16="http://schemas.microsoft.com/office/drawing/2014/main" val="639000209"/>
                  </a:ext>
                </a:extLst>
              </a:tr>
              <a:tr h="407031">
                <a:tc>
                  <a:txBody>
                    <a:bodyPr/>
                    <a:lstStyle/>
                    <a:p>
                      <a:r>
                        <a:rPr lang="en-US" altLang="zh-CN" sz="1600" err="1"/>
                        <a:t>OpenXAL</a:t>
                      </a:r>
                      <a:endParaRPr lang="zh-CN" altLang="en-US" sz="1600"/>
                    </a:p>
                  </a:txBody>
                  <a:tcPr/>
                </a:tc>
                <a:tc>
                  <a:txBody>
                    <a:bodyPr/>
                    <a:lstStyle/>
                    <a:p>
                      <a:r>
                        <a:rPr lang="en-US" altLang="zh-CN" sz="1600"/>
                        <a:t>Java</a:t>
                      </a:r>
                      <a:endParaRPr lang="zh-CN" altLang="en-US" sz="1600"/>
                    </a:p>
                  </a:txBody>
                  <a:tcPr/>
                </a:tc>
                <a:tc>
                  <a:txBody>
                    <a:bodyPr/>
                    <a:lstStyle/>
                    <a:p>
                      <a:r>
                        <a:rPr lang="en-US" altLang="zh-CN" sz="1600"/>
                        <a:t>Swing</a:t>
                      </a:r>
                      <a:endParaRPr lang="zh-CN" altLang="en-US" sz="1600"/>
                    </a:p>
                  </a:txBody>
                  <a:tcPr/>
                </a:tc>
                <a:tc>
                  <a:txBody>
                    <a:bodyPr/>
                    <a:lstStyle/>
                    <a:p>
                      <a:r>
                        <a:rPr lang="en-US" altLang="zh-CN" sz="1600"/>
                        <a:t>EPICS</a:t>
                      </a:r>
                      <a:endParaRPr lang="zh-CN" altLang="en-US" sz="1600"/>
                    </a:p>
                  </a:txBody>
                  <a:tcPr/>
                </a:tc>
                <a:tc>
                  <a:txBody>
                    <a:bodyPr/>
                    <a:lstStyle/>
                    <a:p>
                      <a:r>
                        <a:rPr lang="zh-CN" altLang="en-US" sz="1600"/>
                        <a:t>自带</a:t>
                      </a:r>
                    </a:p>
                  </a:txBody>
                  <a:tcPr/>
                </a:tc>
                <a:tc>
                  <a:txBody>
                    <a:bodyPr/>
                    <a:lstStyle/>
                    <a:p>
                      <a:r>
                        <a:rPr lang="en-US" altLang="zh-CN" sz="1600" err="1"/>
                        <a:t>Mysql</a:t>
                      </a:r>
                      <a:endParaRPr lang="zh-CN" altLang="en-US" sz="1600"/>
                    </a:p>
                  </a:txBody>
                  <a:tcPr/>
                </a:tc>
                <a:tc>
                  <a:txBody>
                    <a:bodyPr/>
                    <a:lstStyle/>
                    <a:p>
                      <a:r>
                        <a:rPr lang="en-US" altLang="zh-CN" sz="1600"/>
                        <a:t>SNS/</a:t>
                      </a:r>
                      <a:r>
                        <a:rPr lang="en-US" altLang="zh-CN" sz="1600" b="1">
                          <a:solidFill>
                            <a:srgbClr val="FF0000"/>
                          </a:solidFill>
                        </a:rPr>
                        <a:t>CSNS</a:t>
                      </a:r>
                      <a:endParaRPr lang="zh-CN" altLang="en-US" sz="1600" b="1">
                        <a:solidFill>
                          <a:srgbClr val="FF0000"/>
                        </a:solidFill>
                      </a:endParaRPr>
                    </a:p>
                  </a:txBody>
                  <a:tcPr/>
                </a:tc>
                <a:extLst>
                  <a:ext uri="{0D108BD9-81ED-4DB2-BD59-A6C34878D82A}">
                    <a16:rowId xmlns:a16="http://schemas.microsoft.com/office/drawing/2014/main" val="1448871919"/>
                  </a:ext>
                </a:extLst>
              </a:tr>
              <a:tr h="407031">
                <a:tc>
                  <a:txBody>
                    <a:bodyPr/>
                    <a:lstStyle/>
                    <a:p>
                      <a:r>
                        <a:rPr lang="en-US" altLang="zh-CN" sz="1600"/>
                        <a:t>LSA(CERN)</a:t>
                      </a:r>
                      <a:endParaRPr lang="zh-CN" altLang="en-US" sz="1600"/>
                    </a:p>
                  </a:txBody>
                  <a:tcPr/>
                </a:tc>
                <a:tc>
                  <a:txBody>
                    <a:bodyPr/>
                    <a:lstStyle/>
                    <a:p>
                      <a:r>
                        <a:rPr lang="en-US" altLang="zh-CN" sz="1600"/>
                        <a:t>Java</a:t>
                      </a:r>
                      <a:endParaRPr lang="zh-CN" altLang="en-US" sz="1600"/>
                    </a:p>
                  </a:txBody>
                  <a:tcPr/>
                </a:tc>
                <a:tc>
                  <a:txBody>
                    <a:bodyPr/>
                    <a:lstStyle/>
                    <a:p>
                      <a:r>
                        <a:rPr lang="en-US" altLang="zh-CN" sz="1600"/>
                        <a:t>Swing</a:t>
                      </a:r>
                      <a:endParaRPr lang="zh-CN" altLang="en-US" sz="1600"/>
                    </a:p>
                  </a:txBody>
                  <a:tcPr/>
                </a:tc>
                <a:tc>
                  <a:txBody>
                    <a:bodyPr/>
                    <a:lstStyle/>
                    <a:p>
                      <a:r>
                        <a:rPr lang="en-US" altLang="zh-CN" sz="1600"/>
                        <a:t>EPICS</a:t>
                      </a:r>
                      <a:endParaRPr lang="zh-CN" altLang="en-US" sz="1600"/>
                    </a:p>
                  </a:txBody>
                  <a:tcPr/>
                </a:tc>
                <a:tc>
                  <a:txBody>
                    <a:bodyPr/>
                    <a:lstStyle/>
                    <a:p>
                      <a:r>
                        <a:rPr lang="en-US" altLang="zh-CN" sz="1600"/>
                        <a:t>MAD</a:t>
                      </a:r>
                      <a:endParaRPr lang="zh-CN" altLang="en-US" sz="1600"/>
                    </a:p>
                  </a:txBody>
                  <a:tcPr/>
                </a:tc>
                <a:tc>
                  <a:txBody>
                    <a:bodyPr/>
                    <a:lstStyle/>
                    <a:p>
                      <a:r>
                        <a:rPr lang="en-US" altLang="zh-CN" sz="1600"/>
                        <a:t>Oracle</a:t>
                      </a:r>
                      <a:endParaRPr lang="zh-CN" altLang="en-US" sz="1600"/>
                    </a:p>
                  </a:txBody>
                  <a:tcPr/>
                </a:tc>
                <a:tc>
                  <a:txBody>
                    <a:bodyPr/>
                    <a:lstStyle/>
                    <a:p>
                      <a:r>
                        <a:rPr lang="en-US" altLang="zh-CN" sz="1600"/>
                        <a:t>CERN/DESY</a:t>
                      </a:r>
                      <a:endParaRPr lang="zh-CN" altLang="en-US" sz="1600"/>
                    </a:p>
                  </a:txBody>
                  <a:tcPr/>
                </a:tc>
                <a:extLst>
                  <a:ext uri="{0D108BD9-81ED-4DB2-BD59-A6C34878D82A}">
                    <a16:rowId xmlns:a16="http://schemas.microsoft.com/office/drawing/2014/main" val="4212032002"/>
                  </a:ext>
                </a:extLst>
              </a:tr>
              <a:tr h="407031">
                <a:tc>
                  <a:txBody>
                    <a:bodyPr/>
                    <a:lstStyle/>
                    <a:p>
                      <a:r>
                        <a:rPr lang="en-US" altLang="zh-CN" sz="1600"/>
                        <a:t>MML-AT</a:t>
                      </a:r>
                      <a:endParaRPr lang="zh-CN" altLang="en-US" sz="1600"/>
                    </a:p>
                  </a:txBody>
                  <a:tcPr/>
                </a:tc>
                <a:tc>
                  <a:txBody>
                    <a:bodyPr/>
                    <a:lstStyle/>
                    <a:p>
                      <a:r>
                        <a:rPr lang="en-US" altLang="zh-CN" sz="1600" err="1"/>
                        <a:t>Matlab</a:t>
                      </a:r>
                      <a:endParaRPr lang="zh-CN" altLang="en-US" sz="1600"/>
                    </a:p>
                  </a:txBody>
                  <a:tcPr/>
                </a:tc>
                <a:tc>
                  <a:txBody>
                    <a:bodyPr/>
                    <a:lstStyle/>
                    <a:p>
                      <a:r>
                        <a:rPr lang="en-US" altLang="zh-CN" sz="1600" err="1"/>
                        <a:t>Matlab</a:t>
                      </a:r>
                      <a:endParaRPr lang="zh-CN" altLang="en-US" sz="1600"/>
                    </a:p>
                  </a:txBody>
                  <a:tcPr/>
                </a:tc>
                <a:tc>
                  <a:txBody>
                    <a:bodyPr/>
                    <a:lstStyle/>
                    <a:p>
                      <a:r>
                        <a:rPr lang="en-US" altLang="zh-CN" sz="1600"/>
                        <a:t>EPICS</a:t>
                      </a:r>
                      <a:endParaRPr lang="zh-CN" altLang="en-US" sz="1600"/>
                    </a:p>
                  </a:txBody>
                  <a:tcPr/>
                </a:tc>
                <a:tc>
                  <a:txBody>
                    <a:bodyPr/>
                    <a:lstStyle/>
                    <a:p>
                      <a:r>
                        <a:rPr lang="en-US" altLang="zh-CN" sz="1600"/>
                        <a:t>AT</a:t>
                      </a:r>
                      <a:endParaRPr lang="zh-CN" altLang="en-US" sz="1600"/>
                    </a:p>
                  </a:txBody>
                  <a:tcPr/>
                </a:tc>
                <a:tc>
                  <a:txBody>
                    <a:bodyPr/>
                    <a:lstStyle/>
                    <a:p>
                      <a:r>
                        <a:rPr lang="en-US" altLang="zh-CN" sz="1600"/>
                        <a:t>Oracle</a:t>
                      </a:r>
                      <a:endParaRPr lang="zh-CN" altLang="en-US" sz="1600"/>
                    </a:p>
                  </a:txBody>
                  <a:tcPr/>
                </a:tc>
                <a:tc>
                  <a:txBody>
                    <a:bodyPr/>
                    <a:lstStyle/>
                    <a:p>
                      <a:r>
                        <a:rPr lang="en-US" altLang="zh-CN" sz="1600"/>
                        <a:t>90%</a:t>
                      </a:r>
                      <a:r>
                        <a:rPr lang="zh-CN" altLang="en-US" sz="1600"/>
                        <a:t>光源</a:t>
                      </a:r>
                    </a:p>
                  </a:txBody>
                  <a:tcPr/>
                </a:tc>
                <a:extLst>
                  <a:ext uri="{0D108BD9-81ED-4DB2-BD59-A6C34878D82A}">
                    <a16:rowId xmlns:a16="http://schemas.microsoft.com/office/drawing/2014/main" val="428089263"/>
                  </a:ext>
                </a:extLst>
              </a:tr>
              <a:tr h="366126">
                <a:tc>
                  <a:txBody>
                    <a:bodyPr/>
                    <a:lstStyle/>
                    <a:p>
                      <a:r>
                        <a:rPr lang="en-US" altLang="zh-CN" sz="1600"/>
                        <a:t>Tango-AT</a:t>
                      </a:r>
                      <a:endParaRPr lang="zh-CN" altLang="en-US" sz="1600"/>
                    </a:p>
                  </a:txBody>
                  <a:tcPr/>
                </a:tc>
                <a:tc>
                  <a:txBody>
                    <a:bodyPr/>
                    <a:lstStyle/>
                    <a:p>
                      <a:r>
                        <a:rPr lang="en-US" altLang="zh-CN" sz="1600"/>
                        <a:t>Java/Python</a:t>
                      </a:r>
                      <a:endParaRPr lang="zh-CN" altLang="en-US" sz="1600"/>
                    </a:p>
                  </a:txBody>
                  <a:tcPr/>
                </a:tc>
                <a:tc>
                  <a:txBody>
                    <a:bodyPr/>
                    <a:lstStyle/>
                    <a:p>
                      <a:r>
                        <a:rPr lang="en-US" altLang="zh-CN" sz="1400"/>
                        <a:t>Swing/PyQt</a:t>
                      </a:r>
                      <a:endParaRPr lang="zh-CN" altLang="en-US" sz="1400"/>
                    </a:p>
                  </a:txBody>
                  <a:tcPr/>
                </a:tc>
                <a:tc>
                  <a:txBody>
                    <a:bodyPr/>
                    <a:lstStyle/>
                    <a:p>
                      <a:r>
                        <a:rPr lang="en-US" altLang="zh-CN" sz="1600"/>
                        <a:t>Tango</a:t>
                      </a:r>
                      <a:endParaRPr lang="zh-CN" altLang="en-US" sz="1600"/>
                    </a:p>
                  </a:txBody>
                  <a:tcPr/>
                </a:tc>
                <a:tc>
                  <a:txBody>
                    <a:bodyPr/>
                    <a:lstStyle/>
                    <a:p>
                      <a:r>
                        <a:rPr lang="en-US" altLang="zh-CN" sz="1600"/>
                        <a:t>AT</a:t>
                      </a:r>
                      <a:endParaRPr lang="zh-CN" altLang="en-US" sz="1600"/>
                    </a:p>
                  </a:txBody>
                  <a:tcPr/>
                </a:tc>
                <a:tc>
                  <a:txBody>
                    <a:bodyPr/>
                    <a:lstStyle/>
                    <a:p>
                      <a:r>
                        <a:rPr lang="en-US" altLang="zh-CN" sz="1600" err="1"/>
                        <a:t>Mysql</a:t>
                      </a:r>
                      <a:endParaRPr lang="zh-CN" altLang="en-US" sz="1600"/>
                    </a:p>
                  </a:txBody>
                  <a:tcPr/>
                </a:tc>
                <a:tc>
                  <a:txBody>
                    <a:bodyPr/>
                    <a:lstStyle/>
                    <a:p>
                      <a:r>
                        <a:rPr lang="en-US" altLang="zh-CN" sz="1600"/>
                        <a:t>ESRF/ALBA</a:t>
                      </a:r>
                      <a:endParaRPr lang="zh-CN" altLang="en-US" sz="1600"/>
                    </a:p>
                  </a:txBody>
                  <a:tcPr/>
                </a:tc>
                <a:extLst>
                  <a:ext uri="{0D108BD9-81ED-4DB2-BD59-A6C34878D82A}">
                    <a16:rowId xmlns:a16="http://schemas.microsoft.com/office/drawing/2014/main" val="3504813637"/>
                  </a:ext>
                </a:extLst>
              </a:tr>
              <a:tr h="402753">
                <a:tc>
                  <a:txBody>
                    <a:bodyPr/>
                    <a:lstStyle/>
                    <a:p>
                      <a:r>
                        <a:rPr lang="en-US" altLang="zh-CN" sz="1600"/>
                        <a:t>SARDANA</a:t>
                      </a:r>
                      <a:endParaRPr lang="zh-CN" altLang="en-US" sz="1600"/>
                    </a:p>
                  </a:txBody>
                  <a:tcPr/>
                </a:tc>
                <a:tc>
                  <a:txBody>
                    <a:bodyPr/>
                    <a:lstStyle/>
                    <a:p>
                      <a:r>
                        <a:rPr lang="en-US" altLang="zh-CN" sz="1600"/>
                        <a:t>C++/Python</a:t>
                      </a:r>
                      <a:endParaRPr lang="zh-CN" altLang="en-US" sz="1600"/>
                    </a:p>
                  </a:txBody>
                  <a:tcPr/>
                </a:tc>
                <a:tc>
                  <a:txBody>
                    <a:bodyPr/>
                    <a:lstStyle/>
                    <a:p>
                      <a:r>
                        <a:rPr lang="en-US" altLang="zh-CN" sz="1600"/>
                        <a:t>Qt</a:t>
                      </a:r>
                      <a:endParaRPr lang="zh-CN" altLang="en-US" sz="1600"/>
                    </a:p>
                  </a:txBody>
                  <a:tcPr/>
                </a:tc>
                <a:tc>
                  <a:txBody>
                    <a:bodyPr/>
                    <a:lstStyle/>
                    <a:p>
                      <a:r>
                        <a:rPr lang="en-US" altLang="zh-CN" sz="1600"/>
                        <a:t>Tango</a:t>
                      </a:r>
                      <a:endParaRPr lang="zh-CN" altLang="en-US" sz="1600"/>
                    </a:p>
                  </a:txBody>
                  <a:tcPr/>
                </a:tc>
                <a:tc>
                  <a:txBody>
                    <a:bodyPr/>
                    <a:lstStyle/>
                    <a:p>
                      <a:r>
                        <a:rPr lang="en-US" altLang="zh-CN" sz="1600"/>
                        <a:t>AT</a:t>
                      </a:r>
                      <a:endParaRPr lang="zh-CN" altLang="en-US" sz="1600"/>
                    </a:p>
                  </a:txBody>
                  <a:tcPr/>
                </a:tc>
                <a:tc>
                  <a:txBody>
                    <a:bodyPr/>
                    <a:lstStyle/>
                    <a:p>
                      <a:r>
                        <a:rPr lang="en-US" altLang="zh-CN" sz="1600"/>
                        <a:t>Mysql</a:t>
                      </a:r>
                      <a:endParaRPr lang="zh-CN" altLang="en-US" sz="1600"/>
                    </a:p>
                  </a:txBody>
                  <a:tcPr/>
                </a:tc>
                <a:tc>
                  <a:txBody>
                    <a:bodyPr/>
                    <a:lstStyle/>
                    <a:p>
                      <a:r>
                        <a:rPr lang="en-US" altLang="zh-CN" sz="1600"/>
                        <a:t>ALBA/MAX-IV</a:t>
                      </a:r>
                      <a:endParaRPr lang="zh-CN" altLang="en-US" sz="1600"/>
                    </a:p>
                  </a:txBody>
                  <a:tcPr/>
                </a:tc>
                <a:extLst>
                  <a:ext uri="{0D108BD9-81ED-4DB2-BD59-A6C34878D82A}">
                    <a16:rowId xmlns:a16="http://schemas.microsoft.com/office/drawing/2014/main" val="1073360653"/>
                  </a:ext>
                </a:extLst>
              </a:tr>
              <a:tr h="402753">
                <a:tc>
                  <a:txBody>
                    <a:bodyPr/>
                    <a:lstStyle/>
                    <a:p>
                      <a:r>
                        <a:rPr lang="en-US" altLang="zh-CN" sz="1800" b="1" dirty="0" err="1">
                          <a:solidFill>
                            <a:schemeClr val="bg1"/>
                          </a:solidFill>
                        </a:rPr>
                        <a:t>Pyapas</a:t>
                      </a:r>
                      <a:endParaRPr lang="zh-CN" altLang="en-US" sz="1800" b="1" dirty="0">
                        <a:solidFill>
                          <a:schemeClr val="bg1"/>
                        </a:solidFill>
                      </a:endParaRPr>
                    </a:p>
                  </a:txBody>
                  <a:tcPr>
                    <a:solidFill>
                      <a:srgbClr val="C00000"/>
                    </a:solidFill>
                  </a:tcPr>
                </a:tc>
                <a:tc>
                  <a:txBody>
                    <a:bodyPr/>
                    <a:lstStyle/>
                    <a:p>
                      <a:r>
                        <a:rPr lang="en-US" altLang="zh-CN" sz="1800" b="1" dirty="0">
                          <a:solidFill>
                            <a:schemeClr val="bg1"/>
                          </a:solidFill>
                        </a:rPr>
                        <a:t>Python</a:t>
                      </a:r>
                      <a:endParaRPr lang="zh-CN" altLang="en-US" sz="1800" b="1" dirty="0">
                        <a:solidFill>
                          <a:schemeClr val="bg1"/>
                        </a:solidFill>
                      </a:endParaRPr>
                    </a:p>
                  </a:txBody>
                  <a:tcPr>
                    <a:solidFill>
                      <a:srgbClr val="C00000"/>
                    </a:solidFill>
                  </a:tcPr>
                </a:tc>
                <a:tc>
                  <a:txBody>
                    <a:bodyPr/>
                    <a:lstStyle/>
                    <a:p>
                      <a:r>
                        <a:rPr lang="en-US" altLang="zh-CN" sz="1800" b="1" dirty="0">
                          <a:solidFill>
                            <a:schemeClr val="bg1"/>
                          </a:solidFill>
                        </a:rPr>
                        <a:t>PyQt5</a:t>
                      </a:r>
                      <a:endParaRPr lang="zh-CN" altLang="en-US" sz="1800" b="1" dirty="0">
                        <a:solidFill>
                          <a:schemeClr val="bg1"/>
                        </a:solidFill>
                      </a:endParaRPr>
                    </a:p>
                  </a:txBody>
                  <a:tcPr>
                    <a:solidFill>
                      <a:srgbClr val="C00000"/>
                    </a:solidFill>
                  </a:tcPr>
                </a:tc>
                <a:tc>
                  <a:txBody>
                    <a:bodyPr/>
                    <a:lstStyle/>
                    <a:p>
                      <a:r>
                        <a:rPr lang="en-US" altLang="zh-CN" sz="1800" b="1" dirty="0">
                          <a:solidFill>
                            <a:schemeClr val="bg1"/>
                          </a:solidFill>
                        </a:rPr>
                        <a:t>EPICS</a:t>
                      </a:r>
                      <a:endParaRPr lang="zh-CN" altLang="en-US" sz="1800" b="1" dirty="0">
                        <a:solidFill>
                          <a:schemeClr val="bg1"/>
                        </a:solidFill>
                      </a:endParaRPr>
                    </a:p>
                  </a:txBody>
                  <a:tcPr>
                    <a:solidFill>
                      <a:srgbClr val="C00000"/>
                    </a:solidFill>
                  </a:tcPr>
                </a:tc>
                <a:tc>
                  <a:txBody>
                    <a:bodyPr/>
                    <a:lstStyle/>
                    <a:p>
                      <a:r>
                        <a:rPr lang="en-US" altLang="zh-CN" sz="1800" b="1" dirty="0">
                          <a:solidFill>
                            <a:schemeClr val="bg1"/>
                          </a:solidFill>
                        </a:rPr>
                        <a:t>Ocelot/AT</a:t>
                      </a:r>
                      <a:endParaRPr lang="zh-CN" altLang="en-US" sz="1800" b="1" dirty="0">
                        <a:solidFill>
                          <a:schemeClr val="bg1"/>
                        </a:solidFill>
                      </a:endParaRPr>
                    </a:p>
                  </a:txBody>
                  <a:tcPr>
                    <a:solidFill>
                      <a:srgbClr val="C00000"/>
                    </a:solidFill>
                  </a:tcPr>
                </a:tc>
                <a:tc>
                  <a:txBody>
                    <a:bodyPr/>
                    <a:lstStyle/>
                    <a:p>
                      <a:r>
                        <a:rPr lang="en-US" altLang="zh-CN" sz="1800" b="1" dirty="0" err="1">
                          <a:solidFill>
                            <a:schemeClr val="bg1"/>
                          </a:solidFill>
                        </a:rPr>
                        <a:t>Mysql</a:t>
                      </a:r>
                      <a:endParaRPr lang="zh-CN" altLang="en-US" sz="1800" b="1" dirty="0">
                        <a:solidFill>
                          <a:schemeClr val="bg1"/>
                        </a:solidFill>
                      </a:endParaRPr>
                    </a:p>
                  </a:txBody>
                  <a:tcPr>
                    <a:solidFill>
                      <a:srgbClr val="C00000"/>
                    </a:solidFill>
                  </a:tcPr>
                </a:tc>
                <a:tc>
                  <a:txBody>
                    <a:bodyPr/>
                    <a:lstStyle/>
                    <a:p>
                      <a:r>
                        <a:rPr lang="en-US" altLang="zh-CN" sz="1800" b="1" dirty="0">
                          <a:solidFill>
                            <a:schemeClr val="bg1"/>
                          </a:solidFill>
                        </a:rPr>
                        <a:t>HEPS</a:t>
                      </a:r>
                      <a:endParaRPr lang="zh-CN" altLang="en-US" sz="1800" b="1" dirty="0">
                        <a:solidFill>
                          <a:schemeClr val="bg1"/>
                        </a:solidFill>
                        <a:effectLst>
                          <a:outerShdw blurRad="38100" dist="38100" dir="2700000" algn="tl">
                            <a:srgbClr val="000000">
                              <a:alpha val="43137"/>
                            </a:srgbClr>
                          </a:outerShdw>
                        </a:effectLst>
                      </a:endParaRPr>
                    </a:p>
                  </a:txBody>
                  <a:tcPr>
                    <a:solidFill>
                      <a:srgbClr val="C00000"/>
                    </a:solidFill>
                  </a:tcPr>
                </a:tc>
                <a:extLst>
                  <a:ext uri="{0D108BD9-81ED-4DB2-BD59-A6C34878D82A}">
                    <a16:rowId xmlns:a16="http://schemas.microsoft.com/office/drawing/2014/main" val="2924874101"/>
                  </a:ext>
                </a:extLst>
              </a:tr>
            </a:tbl>
          </a:graphicData>
        </a:graphic>
      </p:graphicFrame>
      <p:sp>
        <p:nvSpPr>
          <p:cNvPr id="30" name="文本框 29">
            <a:extLst>
              <a:ext uri="{FF2B5EF4-FFF2-40B4-BE49-F238E27FC236}">
                <a16:creationId xmlns:a16="http://schemas.microsoft.com/office/drawing/2014/main" id="{F165BEAC-9182-46D9-B78C-EAAA9EE0FC10}"/>
              </a:ext>
            </a:extLst>
          </p:cNvPr>
          <p:cNvSpPr txBox="1"/>
          <p:nvPr/>
        </p:nvSpPr>
        <p:spPr>
          <a:xfrm>
            <a:off x="767409" y="5005850"/>
            <a:ext cx="7848872" cy="1569660"/>
          </a:xfrm>
          <a:prstGeom prst="rect">
            <a:avLst/>
          </a:prstGeom>
          <a:noFill/>
        </p:spPr>
        <p:txBody>
          <a:bodyPr wrap="square" rtlCol="0">
            <a:spAutoFit/>
          </a:bodyPr>
          <a:lstStyle/>
          <a:p>
            <a:r>
              <a:rPr lang="zh-CN" altLang="en-US" sz="1600" b="1" dirty="0"/>
              <a:t>调研</a:t>
            </a:r>
            <a:r>
              <a:rPr lang="zh-CN" altLang="en-US" sz="1600" dirty="0"/>
              <a:t>近</a:t>
            </a:r>
            <a:r>
              <a:rPr lang="en-US" altLang="zh-CN" sz="1600" dirty="0"/>
              <a:t>20</a:t>
            </a:r>
            <a:r>
              <a:rPr lang="zh-CN" altLang="en-US" sz="1600" dirty="0"/>
              <a:t>年国际上比较流行的加速器上层调束</a:t>
            </a:r>
            <a:r>
              <a:rPr lang="zh-CN" altLang="en-US" sz="1600"/>
              <a:t>软件方案</a:t>
            </a:r>
            <a:endParaRPr lang="en-US" altLang="zh-CN" sz="1600" dirty="0"/>
          </a:p>
          <a:p>
            <a:pPr marL="285750" indent="-285750">
              <a:buFont typeface="Arial" panose="020B0604020202020204" pitchFamily="34" charset="0"/>
              <a:buChar char="•"/>
            </a:pPr>
            <a:endParaRPr lang="en-US" altLang="zh-CN" sz="1600" dirty="0"/>
          </a:p>
          <a:p>
            <a:pPr marL="285750" indent="-285750">
              <a:buFont typeface="Arial" panose="020B0604020202020204" pitchFamily="34" charset="0"/>
              <a:buChar char="•"/>
            </a:pPr>
            <a:r>
              <a:rPr lang="zh-CN" altLang="en-US" sz="1600" dirty="0"/>
              <a:t>代码</a:t>
            </a:r>
            <a:r>
              <a:rPr lang="en-US" altLang="zh-CN" sz="1600" dirty="0"/>
              <a:t>/</a:t>
            </a:r>
            <a:r>
              <a:rPr lang="zh-CN" altLang="en-US" sz="1600" dirty="0"/>
              <a:t>工具较老，不成体系，移植工作量不亚于重新开发</a:t>
            </a:r>
            <a:endParaRPr lang="en-US" altLang="zh-CN" sz="1600" dirty="0"/>
          </a:p>
          <a:p>
            <a:pPr marL="285750" indent="-285750">
              <a:buFont typeface="Arial" panose="020B0604020202020204" pitchFamily="34" charset="0"/>
              <a:buChar char="•"/>
            </a:pPr>
            <a:endParaRPr lang="en-US" altLang="zh-CN" sz="1600" dirty="0"/>
          </a:p>
          <a:p>
            <a:pPr marL="285750" indent="-285750">
              <a:buFont typeface="Arial" panose="020B0604020202020204" pitchFamily="34" charset="0"/>
              <a:buChar char="•"/>
            </a:pPr>
            <a:r>
              <a:rPr lang="zh-CN" altLang="en-US" sz="1600" dirty="0"/>
              <a:t>成熟的</a:t>
            </a:r>
            <a:r>
              <a:rPr lang="en-US" altLang="zh-CN" sz="1600" dirty="0"/>
              <a:t>MML(</a:t>
            </a:r>
            <a:r>
              <a:rPr lang="en-US" altLang="zh-CN" sz="1600" dirty="0" err="1"/>
              <a:t>Matlab</a:t>
            </a:r>
            <a:r>
              <a:rPr lang="en-US" altLang="zh-CN" sz="1600" dirty="0"/>
              <a:t>-Middle-Layer)</a:t>
            </a:r>
            <a:r>
              <a:rPr lang="zh-CN" altLang="en-US" sz="1600" dirty="0"/>
              <a:t>方案：收费且面临不能使用的风险！版本升级程序不兼容等问题</a:t>
            </a:r>
            <a:endParaRPr lang="en-US" altLang="zh-CN" sz="1600" dirty="0"/>
          </a:p>
        </p:txBody>
      </p:sp>
      <p:sp>
        <p:nvSpPr>
          <p:cNvPr id="6" name="文本框 2">
            <a:extLst>
              <a:ext uri="{FF2B5EF4-FFF2-40B4-BE49-F238E27FC236}">
                <a16:creationId xmlns:a16="http://schemas.microsoft.com/office/drawing/2014/main" id="{FEF495E0-4443-4D2F-B02F-DEFBA14695AC}"/>
              </a:ext>
            </a:extLst>
          </p:cNvPr>
          <p:cNvSpPr txBox="1"/>
          <p:nvPr/>
        </p:nvSpPr>
        <p:spPr>
          <a:xfrm>
            <a:off x="8688288" y="5005850"/>
            <a:ext cx="2952328" cy="1323439"/>
          </a:xfrm>
          <a:prstGeom prst="rect">
            <a:avLst/>
          </a:prstGeom>
          <a:solidFill>
            <a:srgbClr val="0070C0"/>
          </a:solidFill>
          <a:ln>
            <a:noFill/>
          </a:ln>
        </p:spPr>
        <p:txBody>
          <a:bodyPr wrap="square" rtlCol="0">
            <a:spAutoFit/>
          </a:bodyPr>
          <a:lstStyle/>
          <a:p>
            <a:r>
              <a:rPr lang="zh-CN" altLang="en-US" sz="2000" dirty="0">
                <a:solidFill>
                  <a:schemeClr val="bg1"/>
                </a:solidFill>
                <a:ea typeface="黑体" pitchFamily="49" charset="-122"/>
              </a:rPr>
              <a:t>为</a:t>
            </a:r>
            <a:r>
              <a:rPr lang="zh-CN" altLang="en-US" sz="2000">
                <a:solidFill>
                  <a:schemeClr val="bg1"/>
                </a:solidFill>
                <a:ea typeface="黑体" pitchFamily="49" charset="-122"/>
              </a:rPr>
              <a:t>满足</a:t>
            </a:r>
            <a:r>
              <a:rPr lang="en-US" altLang="zh-CN" sz="2000">
                <a:solidFill>
                  <a:schemeClr val="bg1"/>
                </a:solidFill>
                <a:ea typeface="黑体" pitchFamily="49" charset="-122"/>
              </a:rPr>
              <a:t>HEPS</a:t>
            </a:r>
            <a:r>
              <a:rPr lang="zh-CN" altLang="en-US" sz="2000" dirty="0">
                <a:solidFill>
                  <a:schemeClr val="bg1"/>
                </a:solidFill>
                <a:ea typeface="黑体" pitchFamily="49" charset="-122"/>
              </a:rPr>
              <a:t>调束需求，我们决定基于</a:t>
            </a:r>
            <a:r>
              <a:rPr lang="en-US" altLang="zh-CN" sz="2000" dirty="0">
                <a:solidFill>
                  <a:schemeClr val="bg1"/>
                </a:solidFill>
                <a:ea typeface="黑体" pitchFamily="49" charset="-122"/>
              </a:rPr>
              <a:t>python</a:t>
            </a:r>
            <a:r>
              <a:rPr lang="zh-CN" altLang="en-US" sz="2000" dirty="0">
                <a:solidFill>
                  <a:schemeClr val="bg1"/>
                </a:solidFill>
                <a:ea typeface="黑体" pitchFamily="49" charset="-122"/>
              </a:rPr>
              <a:t>开发一套全新</a:t>
            </a:r>
            <a:r>
              <a:rPr lang="zh-CN" altLang="en-US" sz="2000">
                <a:solidFill>
                  <a:schemeClr val="bg1"/>
                </a:solidFill>
                <a:ea typeface="黑体" pitchFamily="49" charset="-122"/>
              </a:rPr>
              <a:t>的调束软件</a:t>
            </a:r>
            <a:r>
              <a:rPr lang="zh-CN" altLang="en-US" sz="2000" dirty="0">
                <a:solidFill>
                  <a:schemeClr val="bg1"/>
                </a:solidFill>
                <a:ea typeface="黑体" pitchFamily="49" charset="-122"/>
              </a:rPr>
              <a:t>框架</a:t>
            </a:r>
            <a:r>
              <a:rPr lang="en-US" altLang="zh-CN" sz="2000" dirty="0" err="1">
                <a:solidFill>
                  <a:schemeClr val="bg1"/>
                </a:solidFill>
                <a:ea typeface="黑体" pitchFamily="49" charset="-122"/>
              </a:rPr>
              <a:t>Pyapas</a:t>
            </a:r>
            <a:endParaRPr lang="zh-CN" altLang="en-US" sz="2000" dirty="0">
              <a:solidFill>
                <a:schemeClr val="bg1"/>
              </a:solidFill>
              <a:ea typeface="黑体" pitchFamily="49" charset="-122"/>
            </a:endParaRPr>
          </a:p>
        </p:txBody>
      </p:sp>
    </p:spTree>
    <p:extLst>
      <p:ext uri="{BB962C8B-B14F-4D97-AF65-F5344CB8AC3E}">
        <p14:creationId xmlns:p14="http://schemas.microsoft.com/office/powerpoint/2010/main" val="2051379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a:extLst>
              <a:ext uri="{FF2B5EF4-FFF2-40B4-BE49-F238E27FC236}">
                <a16:creationId xmlns:a16="http://schemas.microsoft.com/office/drawing/2014/main" id="{72FCBE4A-DC7F-46AE-9D9E-1A8B5EC21C8A}"/>
              </a:ext>
            </a:extLst>
          </p:cNvPr>
          <p:cNvSpPr>
            <a:spLocks noGrp="1"/>
          </p:cNvSpPr>
          <p:nvPr>
            <p:ph type="sldNum" sz="quarter" idx="12"/>
          </p:nvPr>
        </p:nvSpPr>
        <p:spPr/>
        <p:txBody>
          <a:bodyPr/>
          <a:lstStyle/>
          <a:p>
            <a:pPr>
              <a:defRPr/>
            </a:pPr>
            <a:fld id="{7CFD2C69-0BD4-41E4-AB27-AE65CFEAFB66}" type="slidenum">
              <a:rPr lang="en-US" altLang="zh-CN" smtClean="0"/>
              <a:pPr>
                <a:defRPr/>
              </a:pPr>
              <a:t>12</a:t>
            </a:fld>
            <a:endParaRPr lang="en-US" altLang="zh-CN" dirty="0"/>
          </a:p>
        </p:txBody>
      </p:sp>
      <p:sp>
        <p:nvSpPr>
          <p:cNvPr id="3" name="文本框 2">
            <a:extLst>
              <a:ext uri="{FF2B5EF4-FFF2-40B4-BE49-F238E27FC236}">
                <a16:creationId xmlns:a16="http://schemas.microsoft.com/office/drawing/2014/main" id="{AE8B34FE-0C4A-4D84-8B2B-04FE99A8944B}"/>
              </a:ext>
            </a:extLst>
          </p:cNvPr>
          <p:cNvSpPr txBox="1"/>
          <p:nvPr/>
        </p:nvSpPr>
        <p:spPr>
          <a:xfrm>
            <a:off x="2570536" y="1484784"/>
            <a:ext cx="6405785" cy="2929072"/>
          </a:xfrm>
          <a:prstGeom prst="rect">
            <a:avLst/>
          </a:prstGeom>
          <a:noFill/>
        </p:spPr>
        <p:txBody>
          <a:bodyPr wrap="square" rtlCol="0">
            <a:spAutoFit/>
          </a:bodyPr>
          <a:lstStyle/>
          <a:p>
            <a:pPr marL="342900" indent="-342900">
              <a:lnSpc>
                <a:spcPct val="200000"/>
              </a:lnSpc>
              <a:buFont typeface="Wingdings" panose="05000000000000000000" pitchFamily="2" charset="2"/>
              <a:buChar char="Ø"/>
            </a:pPr>
            <a:r>
              <a:rPr lang="en-US" altLang="zh-CN" sz="2400">
                <a:solidFill>
                  <a:schemeClr val="bg1">
                    <a:lumMod val="85000"/>
                  </a:schemeClr>
                </a:solidFill>
              </a:rPr>
              <a:t>HEPS</a:t>
            </a:r>
            <a:r>
              <a:rPr lang="zh-CN" altLang="en-US" sz="2400">
                <a:solidFill>
                  <a:schemeClr val="bg1">
                    <a:lumMod val="85000"/>
                  </a:schemeClr>
                </a:solidFill>
              </a:rPr>
              <a:t>上层调束软件的前期调研及最终选择</a:t>
            </a:r>
            <a:endParaRPr lang="en-US" altLang="zh-CN" sz="2400">
              <a:solidFill>
                <a:schemeClr val="bg1">
                  <a:lumMod val="85000"/>
                </a:schemeClr>
              </a:solidFill>
            </a:endParaRPr>
          </a:p>
          <a:p>
            <a:pPr marL="342900" indent="-342900">
              <a:lnSpc>
                <a:spcPct val="200000"/>
              </a:lnSpc>
              <a:buFont typeface="Wingdings" panose="05000000000000000000" pitchFamily="2" charset="2"/>
              <a:buChar char="Ø"/>
            </a:pPr>
            <a:r>
              <a:rPr lang="zh-CN" altLang="en-US" sz="2400" b="1"/>
              <a:t>上层调束软件开发平台</a:t>
            </a:r>
            <a:r>
              <a:rPr lang="en-US" altLang="zh-CN" sz="2400" b="1"/>
              <a:t>pyapas</a:t>
            </a:r>
          </a:p>
          <a:p>
            <a:pPr marL="342900" indent="-342900">
              <a:lnSpc>
                <a:spcPct val="200000"/>
              </a:lnSpc>
              <a:buFont typeface="Wingdings" panose="05000000000000000000" pitchFamily="2" charset="2"/>
              <a:buChar char="Ø"/>
            </a:pPr>
            <a:r>
              <a:rPr lang="zh-CN" altLang="en-US" sz="2400">
                <a:solidFill>
                  <a:schemeClr val="bg1">
                    <a:lumMod val="85000"/>
                  </a:schemeClr>
                </a:solidFill>
              </a:rPr>
              <a:t>调束软件开发进展</a:t>
            </a:r>
            <a:endParaRPr lang="en-US" altLang="zh-CN" sz="2400">
              <a:solidFill>
                <a:schemeClr val="bg1">
                  <a:lumMod val="85000"/>
                </a:schemeClr>
              </a:solidFill>
            </a:endParaRPr>
          </a:p>
          <a:p>
            <a:pPr marL="342900" indent="-342900">
              <a:lnSpc>
                <a:spcPct val="200000"/>
              </a:lnSpc>
              <a:buFont typeface="Wingdings" panose="05000000000000000000" pitchFamily="2" charset="2"/>
              <a:buChar char="Ø"/>
            </a:pPr>
            <a:r>
              <a:rPr lang="zh-CN" altLang="en-US" sz="2400">
                <a:solidFill>
                  <a:schemeClr val="bg1">
                    <a:lumMod val="85000"/>
                  </a:schemeClr>
                </a:solidFill>
              </a:rPr>
              <a:t>总结</a:t>
            </a:r>
            <a:endParaRPr lang="en-US" altLang="zh-CN" sz="2400">
              <a:solidFill>
                <a:schemeClr val="bg1">
                  <a:lumMod val="85000"/>
                </a:schemeClr>
              </a:solidFill>
            </a:endParaRPr>
          </a:p>
        </p:txBody>
      </p:sp>
    </p:spTree>
    <p:extLst>
      <p:ext uri="{BB962C8B-B14F-4D97-AF65-F5344CB8AC3E}">
        <p14:creationId xmlns:p14="http://schemas.microsoft.com/office/powerpoint/2010/main" val="3032690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81200" y="419252"/>
            <a:ext cx="8229600" cy="525809"/>
          </a:xfrm>
        </p:spPr>
        <p:txBody>
          <a:bodyPr>
            <a:normAutofit/>
          </a:bodyPr>
          <a:lstStyle/>
          <a:p>
            <a:r>
              <a:rPr lang="zh-CN" altLang="en-US" sz="2800" b="0">
                <a:solidFill>
                  <a:schemeClr val="tx1"/>
                </a:solidFill>
                <a:latin typeface="黑体" pitchFamily="49" charset="-122"/>
                <a:ea typeface="黑体" pitchFamily="49" charset="-122"/>
              </a:rPr>
              <a:t>上层调</a:t>
            </a:r>
            <a:r>
              <a:rPr lang="zh-CN" altLang="en-US" sz="2800" b="0">
                <a:solidFill>
                  <a:schemeClr val="tx1"/>
                </a:solidFill>
                <a:latin typeface="+mn-lt"/>
                <a:ea typeface="黑体" pitchFamily="49" charset="-122"/>
              </a:rPr>
              <a:t>束软件需求分析</a:t>
            </a:r>
            <a:endParaRPr lang="zh-CN" altLang="en-US" sz="2800" b="0" dirty="0">
              <a:solidFill>
                <a:schemeClr val="tx1"/>
              </a:solidFill>
              <a:latin typeface="+mn-lt"/>
              <a:ea typeface="黑体" pitchFamily="49" charset="-122"/>
            </a:endParaRPr>
          </a:p>
        </p:txBody>
      </p:sp>
      <p:sp>
        <p:nvSpPr>
          <p:cNvPr id="7" name="文本框 6">
            <a:extLst>
              <a:ext uri="{FF2B5EF4-FFF2-40B4-BE49-F238E27FC236}">
                <a16:creationId xmlns:a16="http://schemas.microsoft.com/office/drawing/2014/main" id="{3908652E-A7B2-4BB1-BF05-970EE0F1CAB6}"/>
              </a:ext>
            </a:extLst>
          </p:cNvPr>
          <p:cNvSpPr txBox="1"/>
          <p:nvPr/>
        </p:nvSpPr>
        <p:spPr>
          <a:xfrm>
            <a:off x="623392" y="1229851"/>
            <a:ext cx="3024336" cy="461665"/>
          </a:xfrm>
          <a:prstGeom prst="rect">
            <a:avLst/>
          </a:prstGeom>
          <a:ln>
            <a:solidFill>
              <a:srgbClr val="FF000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en-US" sz="2400"/>
              <a:t>一个调试束流的</a:t>
            </a:r>
            <a:r>
              <a:rPr lang="en-US" altLang="zh-CN" sz="2400"/>
              <a:t>Idea</a:t>
            </a:r>
            <a:endParaRPr lang="zh-CN" altLang="en-US" sz="2400"/>
          </a:p>
        </p:txBody>
      </p:sp>
      <p:sp>
        <p:nvSpPr>
          <p:cNvPr id="8" name="箭头: 右 7">
            <a:extLst>
              <a:ext uri="{FF2B5EF4-FFF2-40B4-BE49-F238E27FC236}">
                <a16:creationId xmlns:a16="http://schemas.microsoft.com/office/drawing/2014/main" id="{4664E083-5F94-4316-8E0A-9164DF820F44}"/>
              </a:ext>
            </a:extLst>
          </p:cNvPr>
          <p:cNvSpPr/>
          <p:nvPr/>
        </p:nvSpPr>
        <p:spPr bwMode="auto">
          <a:xfrm>
            <a:off x="3647728" y="1316667"/>
            <a:ext cx="864096" cy="2880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FFCC00"/>
              </a:solidFill>
              <a:effectLst>
                <a:outerShdw blurRad="38100" dist="38100" dir="2700000" algn="tl">
                  <a:srgbClr val="000000">
                    <a:alpha val="43137"/>
                  </a:srgbClr>
                </a:outerShdw>
              </a:effectLst>
              <a:latin typeface="Arial" charset="0"/>
              <a:ea typeface="宋体" pitchFamily="2" charset="-122"/>
            </a:endParaRPr>
          </a:p>
        </p:txBody>
      </p:sp>
      <p:sp>
        <p:nvSpPr>
          <p:cNvPr id="67" name="文本框 66">
            <a:extLst>
              <a:ext uri="{FF2B5EF4-FFF2-40B4-BE49-F238E27FC236}">
                <a16:creationId xmlns:a16="http://schemas.microsoft.com/office/drawing/2014/main" id="{F2D96A70-6A4E-44DB-9328-D961A72A8C77}"/>
              </a:ext>
            </a:extLst>
          </p:cNvPr>
          <p:cNvSpPr txBox="1"/>
          <p:nvPr/>
        </p:nvSpPr>
        <p:spPr>
          <a:xfrm>
            <a:off x="4511824" y="1242851"/>
            <a:ext cx="2376264" cy="461665"/>
          </a:xfrm>
          <a:prstGeom prst="rect">
            <a:avLst/>
          </a:prstGeom>
          <a:ln>
            <a:solidFill>
              <a:srgbClr val="FF000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en-US" sz="2400"/>
              <a:t>总结出算法流程</a:t>
            </a:r>
          </a:p>
        </p:txBody>
      </p:sp>
      <p:sp>
        <p:nvSpPr>
          <p:cNvPr id="68" name="箭头: 右 67">
            <a:extLst>
              <a:ext uri="{FF2B5EF4-FFF2-40B4-BE49-F238E27FC236}">
                <a16:creationId xmlns:a16="http://schemas.microsoft.com/office/drawing/2014/main" id="{2B2D9659-CE14-4FCC-BC52-2331764B03E1}"/>
              </a:ext>
            </a:extLst>
          </p:cNvPr>
          <p:cNvSpPr/>
          <p:nvPr/>
        </p:nvSpPr>
        <p:spPr bwMode="auto">
          <a:xfrm>
            <a:off x="6888088" y="1334868"/>
            <a:ext cx="864096" cy="2880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FFCC00"/>
              </a:solidFill>
              <a:effectLst>
                <a:outerShdw blurRad="38100" dist="38100" dir="2700000" algn="tl">
                  <a:srgbClr val="000000">
                    <a:alpha val="43137"/>
                  </a:srgbClr>
                </a:outerShdw>
              </a:effectLst>
              <a:latin typeface="Arial" charset="0"/>
              <a:ea typeface="宋体" pitchFamily="2" charset="-122"/>
            </a:endParaRPr>
          </a:p>
        </p:txBody>
      </p:sp>
      <p:sp>
        <p:nvSpPr>
          <p:cNvPr id="69" name="文本框 68">
            <a:extLst>
              <a:ext uri="{FF2B5EF4-FFF2-40B4-BE49-F238E27FC236}">
                <a16:creationId xmlns:a16="http://schemas.microsoft.com/office/drawing/2014/main" id="{2B1D4D7F-BA48-4544-B90D-2EB0522B0C15}"/>
              </a:ext>
            </a:extLst>
          </p:cNvPr>
          <p:cNvSpPr txBox="1"/>
          <p:nvPr/>
        </p:nvSpPr>
        <p:spPr>
          <a:xfrm>
            <a:off x="7752184" y="1229851"/>
            <a:ext cx="2628292" cy="461665"/>
          </a:xfrm>
          <a:prstGeom prst="rect">
            <a:avLst/>
          </a:prstGeom>
          <a:ln>
            <a:solidFill>
              <a:srgbClr val="FF000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en-US" sz="2400"/>
              <a:t>把算法进行程序化</a:t>
            </a:r>
          </a:p>
        </p:txBody>
      </p:sp>
      <p:sp>
        <p:nvSpPr>
          <p:cNvPr id="9" name="箭头: 下 8">
            <a:extLst>
              <a:ext uri="{FF2B5EF4-FFF2-40B4-BE49-F238E27FC236}">
                <a16:creationId xmlns:a16="http://schemas.microsoft.com/office/drawing/2014/main" id="{C1E20D4A-E1ED-4E81-820C-2B623A1DC3EF}"/>
              </a:ext>
            </a:extLst>
          </p:cNvPr>
          <p:cNvSpPr/>
          <p:nvPr/>
        </p:nvSpPr>
        <p:spPr bwMode="auto">
          <a:xfrm>
            <a:off x="8616280" y="1711842"/>
            <a:ext cx="360040" cy="538896"/>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FFCC00"/>
              </a:solidFill>
              <a:effectLst>
                <a:outerShdw blurRad="38100" dist="38100" dir="2700000" algn="tl">
                  <a:srgbClr val="000000">
                    <a:alpha val="43137"/>
                  </a:srgbClr>
                </a:outerShdw>
              </a:effectLst>
              <a:latin typeface="Arial" charset="0"/>
              <a:ea typeface="宋体" pitchFamily="2" charset="-122"/>
            </a:endParaRPr>
          </a:p>
        </p:txBody>
      </p:sp>
      <p:sp>
        <p:nvSpPr>
          <p:cNvPr id="70" name="文本框 69">
            <a:extLst>
              <a:ext uri="{FF2B5EF4-FFF2-40B4-BE49-F238E27FC236}">
                <a16:creationId xmlns:a16="http://schemas.microsoft.com/office/drawing/2014/main" id="{E66F175A-DCB6-45F4-8B90-3988864B3251}"/>
              </a:ext>
            </a:extLst>
          </p:cNvPr>
          <p:cNvSpPr txBox="1"/>
          <p:nvPr/>
        </p:nvSpPr>
        <p:spPr>
          <a:xfrm>
            <a:off x="7752184" y="2271062"/>
            <a:ext cx="2628292" cy="830997"/>
          </a:xfrm>
          <a:prstGeom prst="rect">
            <a:avLst/>
          </a:prstGeom>
          <a:ln>
            <a:solidFill>
              <a:srgbClr val="FF000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en-US" sz="2400"/>
              <a:t>算法中需要硬件参数或束流测量参数</a:t>
            </a:r>
          </a:p>
        </p:txBody>
      </p:sp>
      <p:sp>
        <p:nvSpPr>
          <p:cNvPr id="71" name="箭头: 下 70">
            <a:extLst>
              <a:ext uri="{FF2B5EF4-FFF2-40B4-BE49-F238E27FC236}">
                <a16:creationId xmlns:a16="http://schemas.microsoft.com/office/drawing/2014/main" id="{83758A82-CD70-4FDA-A97F-6C00037804BD}"/>
              </a:ext>
            </a:extLst>
          </p:cNvPr>
          <p:cNvSpPr/>
          <p:nvPr/>
        </p:nvSpPr>
        <p:spPr bwMode="auto">
          <a:xfrm>
            <a:off x="8616280" y="3102059"/>
            <a:ext cx="360040" cy="579546"/>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FFCC00"/>
              </a:solidFill>
              <a:effectLst>
                <a:outerShdw blurRad="38100" dist="38100" dir="2700000" algn="tl">
                  <a:srgbClr val="000000">
                    <a:alpha val="43137"/>
                  </a:srgbClr>
                </a:outerShdw>
              </a:effectLst>
              <a:latin typeface="Arial" charset="0"/>
              <a:ea typeface="宋体" pitchFamily="2" charset="-122"/>
            </a:endParaRPr>
          </a:p>
        </p:txBody>
      </p:sp>
      <p:sp>
        <p:nvSpPr>
          <p:cNvPr id="72" name="文本框 71">
            <a:extLst>
              <a:ext uri="{FF2B5EF4-FFF2-40B4-BE49-F238E27FC236}">
                <a16:creationId xmlns:a16="http://schemas.microsoft.com/office/drawing/2014/main" id="{A93C4864-E948-44E4-A113-56379D969620}"/>
              </a:ext>
            </a:extLst>
          </p:cNvPr>
          <p:cNvSpPr txBox="1"/>
          <p:nvPr/>
        </p:nvSpPr>
        <p:spPr>
          <a:xfrm>
            <a:off x="7762528" y="3701930"/>
            <a:ext cx="2448272" cy="1200329"/>
          </a:xfrm>
          <a:prstGeom prst="rect">
            <a:avLst/>
          </a:prstGeom>
          <a:ln>
            <a:solidFill>
              <a:srgbClr val="FF000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en-US" sz="2400"/>
              <a:t>算法需要调用物理模型进行计算（如传输矩阵）</a:t>
            </a:r>
          </a:p>
        </p:txBody>
      </p:sp>
      <p:sp>
        <p:nvSpPr>
          <p:cNvPr id="73" name="文本框 72">
            <a:extLst>
              <a:ext uri="{FF2B5EF4-FFF2-40B4-BE49-F238E27FC236}">
                <a16:creationId xmlns:a16="http://schemas.microsoft.com/office/drawing/2014/main" id="{20A6D426-DA68-4B40-893B-A0C0B0B369AC}"/>
              </a:ext>
            </a:extLst>
          </p:cNvPr>
          <p:cNvSpPr txBox="1"/>
          <p:nvPr/>
        </p:nvSpPr>
        <p:spPr>
          <a:xfrm>
            <a:off x="7762528" y="5550331"/>
            <a:ext cx="2448272" cy="830997"/>
          </a:xfrm>
          <a:prstGeom prst="rect">
            <a:avLst/>
          </a:prstGeom>
          <a:ln>
            <a:solidFill>
              <a:srgbClr val="FF000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en-US" sz="2400"/>
              <a:t>需要有人机交互操作界面</a:t>
            </a:r>
          </a:p>
        </p:txBody>
      </p:sp>
      <p:sp>
        <p:nvSpPr>
          <p:cNvPr id="74" name="箭头: 下 73">
            <a:extLst>
              <a:ext uri="{FF2B5EF4-FFF2-40B4-BE49-F238E27FC236}">
                <a16:creationId xmlns:a16="http://schemas.microsoft.com/office/drawing/2014/main" id="{CFD0056F-2E65-41B5-8019-D71F28E795AE}"/>
              </a:ext>
            </a:extLst>
          </p:cNvPr>
          <p:cNvSpPr/>
          <p:nvPr/>
        </p:nvSpPr>
        <p:spPr bwMode="auto">
          <a:xfrm>
            <a:off x="8637074" y="4900803"/>
            <a:ext cx="360040" cy="64952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FFCC00"/>
              </a:solidFill>
              <a:effectLst>
                <a:outerShdw blurRad="38100" dist="38100" dir="2700000" algn="tl">
                  <a:srgbClr val="000000">
                    <a:alpha val="43137"/>
                  </a:srgbClr>
                </a:outerShdw>
              </a:effectLst>
              <a:latin typeface="Arial" charset="0"/>
              <a:ea typeface="宋体" pitchFamily="2" charset="-122"/>
            </a:endParaRPr>
          </a:p>
        </p:txBody>
      </p:sp>
      <p:sp>
        <p:nvSpPr>
          <p:cNvPr id="10" name="箭头: 左 9">
            <a:extLst>
              <a:ext uri="{FF2B5EF4-FFF2-40B4-BE49-F238E27FC236}">
                <a16:creationId xmlns:a16="http://schemas.microsoft.com/office/drawing/2014/main" id="{63B167EE-520C-48F4-B7CB-2F23C043FF0B}"/>
              </a:ext>
            </a:extLst>
          </p:cNvPr>
          <p:cNvSpPr/>
          <p:nvPr/>
        </p:nvSpPr>
        <p:spPr bwMode="auto">
          <a:xfrm>
            <a:off x="6672064" y="5785809"/>
            <a:ext cx="1080120" cy="360040"/>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FFCC00"/>
              </a:solidFill>
              <a:effectLst>
                <a:outerShdw blurRad="38100" dist="38100" dir="2700000" algn="tl">
                  <a:srgbClr val="000000">
                    <a:alpha val="43137"/>
                  </a:srgbClr>
                </a:outerShdw>
              </a:effectLst>
              <a:latin typeface="Arial" charset="0"/>
              <a:ea typeface="宋体" pitchFamily="2" charset="-122"/>
            </a:endParaRPr>
          </a:p>
        </p:txBody>
      </p:sp>
      <p:sp>
        <p:nvSpPr>
          <p:cNvPr id="75" name="文本框 74">
            <a:extLst>
              <a:ext uri="{FF2B5EF4-FFF2-40B4-BE49-F238E27FC236}">
                <a16:creationId xmlns:a16="http://schemas.microsoft.com/office/drawing/2014/main" id="{DBF39E6B-E28B-400C-9727-CA06B01B1ACB}"/>
              </a:ext>
            </a:extLst>
          </p:cNvPr>
          <p:cNvSpPr txBox="1"/>
          <p:nvPr/>
        </p:nvSpPr>
        <p:spPr>
          <a:xfrm>
            <a:off x="4223792" y="5552987"/>
            <a:ext cx="2448272" cy="830997"/>
          </a:xfrm>
          <a:prstGeom prst="rect">
            <a:avLst/>
          </a:prstGeom>
          <a:ln>
            <a:solidFill>
              <a:srgbClr val="FF000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en-US" sz="2400"/>
              <a:t>程序需要长时间的连续运行</a:t>
            </a:r>
          </a:p>
        </p:txBody>
      </p:sp>
      <p:sp>
        <p:nvSpPr>
          <p:cNvPr id="76" name="文本框 75">
            <a:extLst>
              <a:ext uri="{FF2B5EF4-FFF2-40B4-BE49-F238E27FC236}">
                <a16:creationId xmlns:a16="http://schemas.microsoft.com/office/drawing/2014/main" id="{6CED10C4-C650-4084-BE3D-2F6F4E9D5E76}"/>
              </a:ext>
            </a:extLst>
          </p:cNvPr>
          <p:cNvSpPr txBox="1"/>
          <p:nvPr/>
        </p:nvSpPr>
        <p:spPr>
          <a:xfrm>
            <a:off x="1559495" y="5550330"/>
            <a:ext cx="1543527" cy="830997"/>
          </a:xfrm>
          <a:prstGeom prst="rect">
            <a:avLst/>
          </a:prstGeom>
          <a:ln>
            <a:solidFill>
              <a:srgbClr val="FF000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en-US" sz="2400"/>
              <a:t>程序需要保存数据</a:t>
            </a:r>
          </a:p>
        </p:txBody>
      </p:sp>
      <p:sp>
        <p:nvSpPr>
          <p:cNvPr id="77" name="箭头: 左 76">
            <a:extLst>
              <a:ext uri="{FF2B5EF4-FFF2-40B4-BE49-F238E27FC236}">
                <a16:creationId xmlns:a16="http://schemas.microsoft.com/office/drawing/2014/main" id="{1CD7DEEA-1413-4FF1-BF29-2D2E040B8885}"/>
              </a:ext>
            </a:extLst>
          </p:cNvPr>
          <p:cNvSpPr/>
          <p:nvPr/>
        </p:nvSpPr>
        <p:spPr bwMode="auto">
          <a:xfrm>
            <a:off x="3133328" y="5785809"/>
            <a:ext cx="1080120" cy="360040"/>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FFCC00"/>
              </a:solidFill>
              <a:effectLst>
                <a:outerShdw blurRad="38100" dist="38100" dir="2700000" algn="tl">
                  <a:srgbClr val="000000">
                    <a:alpha val="43137"/>
                  </a:srgbClr>
                </a:outerShdw>
              </a:effectLst>
              <a:latin typeface="Arial" charset="0"/>
              <a:ea typeface="宋体" pitchFamily="2" charset="-122"/>
            </a:endParaRPr>
          </a:p>
        </p:txBody>
      </p:sp>
      <p:cxnSp>
        <p:nvCxnSpPr>
          <p:cNvPr id="12" name="直接箭头连接符 11">
            <a:extLst>
              <a:ext uri="{FF2B5EF4-FFF2-40B4-BE49-F238E27FC236}">
                <a16:creationId xmlns:a16="http://schemas.microsoft.com/office/drawing/2014/main" id="{3337912E-0173-48F9-8A22-FC9E0DE9E317}"/>
              </a:ext>
            </a:extLst>
          </p:cNvPr>
          <p:cNvCxnSpPr>
            <a:stCxn id="70" idx="1"/>
          </p:cNvCxnSpPr>
          <p:nvPr/>
        </p:nvCxnSpPr>
        <p:spPr bwMode="auto">
          <a:xfrm flipH="1" flipV="1">
            <a:off x="6384032" y="2348880"/>
            <a:ext cx="1368152" cy="3376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78" name="文本框 77">
            <a:extLst>
              <a:ext uri="{FF2B5EF4-FFF2-40B4-BE49-F238E27FC236}">
                <a16:creationId xmlns:a16="http://schemas.microsoft.com/office/drawing/2014/main" id="{E3739122-0BC7-49EE-B4C9-146BD1BFBEBA}"/>
              </a:ext>
            </a:extLst>
          </p:cNvPr>
          <p:cNvSpPr txBox="1"/>
          <p:nvPr/>
        </p:nvSpPr>
        <p:spPr>
          <a:xfrm>
            <a:off x="2171542" y="2050018"/>
            <a:ext cx="4212490" cy="461665"/>
          </a:xfrm>
          <a:prstGeom prst="rect">
            <a:avLst/>
          </a:prstGeom>
          <a:ln>
            <a:solidFill>
              <a:srgbClr val="3399FF"/>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indent="-342900">
              <a:buFont typeface="Wingdings" panose="05000000000000000000" pitchFamily="2" charset="2"/>
              <a:buChar char="Ø"/>
            </a:pPr>
            <a:r>
              <a:rPr lang="zh-CN" altLang="en-US" sz="2400"/>
              <a:t>需要与硬件通信的工具</a:t>
            </a:r>
          </a:p>
        </p:txBody>
      </p:sp>
      <p:sp>
        <p:nvSpPr>
          <p:cNvPr id="79" name="文本框 78">
            <a:extLst>
              <a:ext uri="{FF2B5EF4-FFF2-40B4-BE49-F238E27FC236}">
                <a16:creationId xmlns:a16="http://schemas.microsoft.com/office/drawing/2014/main" id="{A0FC4B0A-D2AC-4458-BD9A-23A32CAEF454}"/>
              </a:ext>
            </a:extLst>
          </p:cNvPr>
          <p:cNvSpPr txBox="1"/>
          <p:nvPr/>
        </p:nvSpPr>
        <p:spPr>
          <a:xfrm>
            <a:off x="2171542" y="2559982"/>
            <a:ext cx="4212490" cy="461665"/>
          </a:xfrm>
          <a:prstGeom prst="rect">
            <a:avLst/>
          </a:prstGeom>
          <a:ln>
            <a:solidFill>
              <a:srgbClr val="3399FF"/>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indent="-342900">
              <a:buFont typeface="Wingdings" panose="05000000000000000000" pitchFamily="2" charset="2"/>
              <a:buChar char="Ø"/>
            </a:pPr>
            <a:r>
              <a:rPr lang="zh-CN" altLang="en-US" sz="2400"/>
              <a:t>需要在线调用物理模型</a:t>
            </a:r>
          </a:p>
        </p:txBody>
      </p:sp>
      <p:cxnSp>
        <p:nvCxnSpPr>
          <p:cNvPr id="80" name="直接箭头连接符 79">
            <a:extLst>
              <a:ext uri="{FF2B5EF4-FFF2-40B4-BE49-F238E27FC236}">
                <a16:creationId xmlns:a16="http://schemas.microsoft.com/office/drawing/2014/main" id="{2F492312-8842-4388-9770-19C739F47A9A}"/>
              </a:ext>
            </a:extLst>
          </p:cNvPr>
          <p:cNvCxnSpPr>
            <a:cxnSpLocks/>
            <a:stCxn id="72" idx="1"/>
          </p:cNvCxnSpPr>
          <p:nvPr/>
        </p:nvCxnSpPr>
        <p:spPr bwMode="auto">
          <a:xfrm flipH="1" flipV="1">
            <a:off x="6384032" y="2768639"/>
            <a:ext cx="1378496" cy="15334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81" name="文本框 80">
            <a:extLst>
              <a:ext uri="{FF2B5EF4-FFF2-40B4-BE49-F238E27FC236}">
                <a16:creationId xmlns:a16="http://schemas.microsoft.com/office/drawing/2014/main" id="{E0FBC023-CCEF-4CD1-A749-A9FA56269A14}"/>
              </a:ext>
            </a:extLst>
          </p:cNvPr>
          <p:cNvSpPr txBox="1"/>
          <p:nvPr/>
        </p:nvSpPr>
        <p:spPr>
          <a:xfrm>
            <a:off x="2171542" y="3108731"/>
            <a:ext cx="4212490" cy="461665"/>
          </a:xfrm>
          <a:prstGeom prst="rect">
            <a:avLst/>
          </a:prstGeom>
          <a:ln>
            <a:solidFill>
              <a:srgbClr val="3399FF"/>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indent="-342900">
              <a:buFont typeface="Wingdings" panose="05000000000000000000" pitchFamily="2" charset="2"/>
              <a:buChar char="Ø"/>
            </a:pPr>
            <a:r>
              <a:rPr lang="zh-CN" altLang="en-US" sz="2400"/>
              <a:t>需要有友好的交互界面</a:t>
            </a:r>
          </a:p>
        </p:txBody>
      </p:sp>
      <p:cxnSp>
        <p:nvCxnSpPr>
          <p:cNvPr id="82" name="直接箭头连接符 81">
            <a:extLst>
              <a:ext uri="{FF2B5EF4-FFF2-40B4-BE49-F238E27FC236}">
                <a16:creationId xmlns:a16="http://schemas.microsoft.com/office/drawing/2014/main" id="{AD63CA4B-87B6-4FA6-A93F-4DA6ABE6BA69}"/>
              </a:ext>
            </a:extLst>
          </p:cNvPr>
          <p:cNvCxnSpPr>
            <a:cxnSpLocks/>
            <a:stCxn id="73" idx="1"/>
            <a:endCxn id="81" idx="3"/>
          </p:cNvCxnSpPr>
          <p:nvPr/>
        </p:nvCxnSpPr>
        <p:spPr bwMode="auto">
          <a:xfrm flipH="1" flipV="1">
            <a:off x="6384032" y="3339564"/>
            <a:ext cx="1378496" cy="262626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83" name="文本框 82">
            <a:extLst>
              <a:ext uri="{FF2B5EF4-FFF2-40B4-BE49-F238E27FC236}">
                <a16:creationId xmlns:a16="http://schemas.microsoft.com/office/drawing/2014/main" id="{736EBC1D-0DF6-44CF-817C-EFE37E255C9F}"/>
              </a:ext>
            </a:extLst>
          </p:cNvPr>
          <p:cNvSpPr txBox="1"/>
          <p:nvPr/>
        </p:nvSpPr>
        <p:spPr>
          <a:xfrm>
            <a:off x="2171542" y="3645024"/>
            <a:ext cx="4212490" cy="461665"/>
          </a:xfrm>
          <a:prstGeom prst="rect">
            <a:avLst/>
          </a:prstGeom>
          <a:ln>
            <a:solidFill>
              <a:srgbClr val="3399FF"/>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indent="-342900">
              <a:buFont typeface="Wingdings" panose="05000000000000000000" pitchFamily="2" charset="2"/>
              <a:buChar char="Ø"/>
            </a:pPr>
            <a:r>
              <a:rPr lang="zh-CN" altLang="en-US" sz="2400"/>
              <a:t>需要能实现服务器开发</a:t>
            </a:r>
          </a:p>
        </p:txBody>
      </p:sp>
      <p:cxnSp>
        <p:nvCxnSpPr>
          <p:cNvPr id="84" name="直接箭头连接符 83">
            <a:extLst>
              <a:ext uri="{FF2B5EF4-FFF2-40B4-BE49-F238E27FC236}">
                <a16:creationId xmlns:a16="http://schemas.microsoft.com/office/drawing/2014/main" id="{76826858-1813-4761-B8BB-B6035BA503CE}"/>
              </a:ext>
            </a:extLst>
          </p:cNvPr>
          <p:cNvCxnSpPr>
            <a:cxnSpLocks/>
            <a:stCxn id="75" idx="0"/>
            <a:endCxn id="83" idx="3"/>
          </p:cNvCxnSpPr>
          <p:nvPr/>
        </p:nvCxnSpPr>
        <p:spPr bwMode="auto">
          <a:xfrm flipV="1">
            <a:off x="5447928" y="3875857"/>
            <a:ext cx="936104" cy="167713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85" name="文本框 84">
            <a:extLst>
              <a:ext uri="{FF2B5EF4-FFF2-40B4-BE49-F238E27FC236}">
                <a16:creationId xmlns:a16="http://schemas.microsoft.com/office/drawing/2014/main" id="{E49AE651-FD58-4489-86FD-6375343DA4CD}"/>
              </a:ext>
            </a:extLst>
          </p:cNvPr>
          <p:cNvSpPr txBox="1"/>
          <p:nvPr/>
        </p:nvSpPr>
        <p:spPr>
          <a:xfrm>
            <a:off x="2171542" y="4199995"/>
            <a:ext cx="4212490" cy="461665"/>
          </a:xfrm>
          <a:prstGeom prst="rect">
            <a:avLst/>
          </a:prstGeom>
          <a:ln>
            <a:solidFill>
              <a:srgbClr val="3399FF"/>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indent="-342900">
              <a:buFont typeface="Wingdings" panose="05000000000000000000" pitchFamily="2" charset="2"/>
              <a:buChar char="Ø"/>
            </a:pPr>
            <a:r>
              <a:rPr lang="zh-CN" altLang="en-US" sz="2400"/>
              <a:t>需要能实时连接数据库</a:t>
            </a:r>
          </a:p>
        </p:txBody>
      </p:sp>
      <p:cxnSp>
        <p:nvCxnSpPr>
          <p:cNvPr id="20" name="直接箭头连接符 19">
            <a:extLst>
              <a:ext uri="{FF2B5EF4-FFF2-40B4-BE49-F238E27FC236}">
                <a16:creationId xmlns:a16="http://schemas.microsoft.com/office/drawing/2014/main" id="{0C7E4EC8-D7A4-488A-923F-FECFD226C3D2}"/>
              </a:ext>
            </a:extLst>
          </p:cNvPr>
          <p:cNvCxnSpPr>
            <a:stCxn id="76" idx="0"/>
            <a:endCxn id="85" idx="2"/>
          </p:cNvCxnSpPr>
          <p:nvPr/>
        </p:nvCxnSpPr>
        <p:spPr bwMode="auto">
          <a:xfrm flipV="1">
            <a:off x="2331259" y="4661660"/>
            <a:ext cx="1946528" cy="88867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493394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78"/>
                                        </p:tgtEl>
                                        <p:attrNameLst>
                                          <p:attrName>style.visibility</p:attrName>
                                        </p:attrNameLst>
                                      </p:cBhvr>
                                      <p:to>
                                        <p:strVal val="visible"/>
                                      </p:to>
                                    </p:set>
                                    <p:animEffect transition="in" filter="randombar(horizontal)">
                                      <p:cBhvr>
                                        <p:cTn id="28" dur="500"/>
                                        <p:tgtEl>
                                          <p:spTgt spid="78"/>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79"/>
                                        </p:tgtEl>
                                        <p:attrNameLst>
                                          <p:attrName>style.visibility</p:attrName>
                                        </p:attrNameLst>
                                      </p:cBhvr>
                                      <p:to>
                                        <p:strVal val="visible"/>
                                      </p:to>
                                    </p:set>
                                    <p:animEffect transition="in" filter="randombar(horizontal)">
                                      <p:cBhvr>
                                        <p:cTn id="39" dur="500"/>
                                        <p:tgtEl>
                                          <p:spTgt spid="79"/>
                                        </p:tgtEl>
                                      </p:cBhvr>
                                    </p:animEffect>
                                  </p:childTnLst>
                                </p:cTn>
                              </p:par>
                              <p:par>
                                <p:cTn id="40" presetID="14" presetClass="entr" presetSubtype="10" fill="hold" nodeType="with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randombar(horizontal)">
                                      <p:cBhvr>
                                        <p:cTn id="42" dur="500"/>
                                        <p:tgtEl>
                                          <p:spTgt spid="80"/>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81"/>
                                        </p:tgtEl>
                                        <p:attrNameLst>
                                          <p:attrName>style.visibility</p:attrName>
                                        </p:attrNameLst>
                                      </p:cBhvr>
                                      <p:to>
                                        <p:strVal val="visible"/>
                                      </p:to>
                                    </p:set>
                                    <p:animEffect transition="in" filter="randombar(horizontal)">
                                      <p:cBhvr>
                                        <p:cTn id="53" dur="500"/>
                                        <p:tgtEl>
                                          <p:spTgt spid="81"/>
                                        </p:tgtEl>
                                      </p:cBhvr>
                                    </p:animEffect>
                                  </p:childTnLst>
                                </p:cTn>
                              </p:par>
                              <p:par>
                                <p:cTn id="54" presetID="14" presetClass="entr" presetSubtype="10"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Effect transition="in" filter="randombar(horizontal)">
                                      <p:cBhvr>
                                        <p:cTn id="56" dur="500"/>
                                        <p:tgtEl>
                                          <p:spTgt spid="82"/>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randombar(horizontal)">
                                      <p:cBhvr>
                                        <p:cTn id="67" dur="500"/>
                                        <p:tgtEl>
                                          <p:spTgt spid="83"/>
                                        </p:tgtEl>
                                      </p:cBhvr>
                                    </p:animEffect>
                                  </p:childTnLst>
                                </p:cTn>
                              </p:par>
                              <p:par>
                                <p:cTn id="68" presetID="14" presetClass="entr" presetSubtype="10" fill="hold" nodeType="withEffect">
                                  <p:stCondLst>
                                    <p:cond delay="0"/>
                                  </p:stCondLst>
                                  <p:childTnLst>
                                    <p:set>
                                      <p:cBhvr>
                                        <p:cTn id="69" dur="1" fill="hold">
                                          <p:stCondLst>
                                            <p:cond delay="0"/>
                                          </p:stCondLst>
                                        </p:cTn>
                                        <p:tgtEl>
                                          <p:spTgt spid="84"/>
                                        </p:tgtEl>
                                        <p:attrNameLst>
                                          <p:attrName>style.visibility</p:attrName>
                                        </p:attrNameLst>
                                      </p:cBhvr>
                                      <p:to>
                                        <p:strVal val="visible"/>
                                      </p:to>
                                    </p:set>
                                    <p:animEffect transition="in" filter="randombar(horizontal)">
                                      <p:cBhvr>
                                        <p:cTn id="70" dur="500"/>
                                        <p:tgtEl>
                                          <p:spTgt spid="84"/>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4" presetClass="entr" presetSubtype="10" fill="hold" grpId="0" nodeType="clickEffect">
                                  <p:stCondLst>
                                    <p:cond delay="0"/>
                                  </p:stCondLst>
                                  <p:childTnLst>
                                    <p:set>
                                      <p:cBhvr>
                                        <p:cTn id="80" dur="1" fill="hold">
                                          <p:stCondLst>
                                            <p:cond delay="0"/>
                                          </p:stCondLst>
                                        </p:cTn>
                                        <p:tgtEl>
                                          <p:spTgt spid="85"/>
                                        </p:tgtEl>
                                        <p:attrNameLst>
                                          <p:attrName>style.visibility</p:attrName>
                                        </p:attrNameLst>
                                      </p:cBhvr>
                                      <p:to>
                                        <p:strVal val="visible"/>
                                      </p:to>
                                    </p:set>
                                    <p:animEffect transition="in" filter="randombar(horizontal)">
                                      <p:cBhvr>
                                        <p:cTn id="81" dur="500"/>
                                        <p:tgtEl>
                                          <p:spTgt spid="85"/>
                                        </p:tgtEl>
                                      </p:cBhvr>
                                    </p:animEffect>
                                  </p:childTnLst>
                                </p:cTn>
                              </p:par>
                              <p:par>
                                <p:cTn id="82" presetID="14" presetClass="entr" presetSubtype="10" fill="hold" nodeType="with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randombar(horizontal)">
                                      <p:cBhvr>
                                        <p:cTn id="8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7" grpId="0" animBg="1"/>
      <p:bldP spid="68" grpId="0" animBg="1"/>
      <p:bldP spid="69" grpId="0" animBg="1"/>
      <p:bldP spid="9" grpId="0" animBg="1"/>
      <p:bldP spid="70" grpId="0" animBg="1"/>
      <p:bldP spid="71" grpId="0" animBg="1"/>
      <p:bldP spid="72" grpId="0" animBg="1"/>
      <p:bldP spid="73" grpId="0" animBg="1"/>
      <p:bldP spid="74" grpId="0" animBg="1"/>
      <p:bldP spid="10" grpId="0" animBg="1"/>
      <p:bldP spid="75" grpId="0" animBg="1"/>
      <p:bldP spid="76" grpId="0" animBg="1"/>
      <p:bldP spid="77" grpId="0" animBg="1"/>
      <p:bldP spid="78" grpId="0" animBg="1"/>
      <p:bldP spid="79" grpId="0" animBg="1"/>
      <p:bldP spid="81" grpId="0" animBg="1"/>
      <p:bldP spid="83" grpId="0" animBg="1"/>
      <p:bldP spid="8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81200" y="419252"/>
            <a:ext cx="8229600" cy="525809"/>
          </a:xfrm>
        </p:spPr>
        <p:txBody>
          <a:bodyPr>
            <a:normAutofit/>
          </a:bodyPr>
          <a:lstStyle/>
          <a:p>
            <a:r>
              <a:rPr lang="zh-CN" altLang="en-US" sz="2800" b="0">
                <a:solidFill>
                  <a:schemeClr val="tx1"/>
                </a:solidFill>
                <a:latin typeface="黑体" pitchFamily="49" charset="-122"/>
                <a:ea typeface="黑体" pitchFamily="49" charset="-122"/>
              </a:rPr>
              <a:t>上层调</a:t>
            </a:r>
            <a:r>
              <a:rPr lang="zh-CN" altLang="en-US" sz="2800" b="0">
                <a:solidFill>
                  <a:schemeClr val="tx1"/>
                </a:solidFill>
                <a:latin typeface="+mn-lt"/>
                <a:ea typeface="黑体" pitchFamily="49" charset="-122"/>
              </a:rPr>
              <a:t>束软件需求分析</a:t>
            </a:r>
            <a:endParaRPr lang="zh-CN" altLang="en-US" sz="2800" b="0" dirty="0">
              <a:solidFill>
                <a:schemeClr val="tx1"/>
              </a:solidFill>
              <a:latin typeface="+mn-lt"/>
              <a:ea typeface="黑体" pitchFamily="49" charset="-122"/>
            </a:endParaRPr>
          </a:p>
        </p:txBody>
      </p:sp>
      <p:sp>
        <p:nvSpPr>
          <p:cNvPr id="70" name="文本框 69">
            <a:extLst>
              <a:ext uri="{FF2B5EF4-FFF2-40B4-BE49-F238E27FC236}">
                <a16:creationId xmlns:a16="http://schemas.microsoft.com/office/drawing/2014/main" id="{E66F175A-DCB6-45F4-8B90-3988864B3251}"/>
              </a:ext>
            </a:extLst>
          </p:cNvPr>
          <p:cNvSpPr txBox="1"/>
          <p:nvPr/>
        </p:nvSpPr>
        <p:spPr>
          <a:xfrm>
            <a:off x="7752184" y="2271062"/>
            <a:ext cx="2628292" cy="830997"/>
          </a:xfrm>
          <a:prstGeom prst="rect">
            <a:avLst/>
          </a:prstGeom>
          <a:ln>
            <a:solidFill>
              <a:srgbClr val="FF000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en-US" sz="2400"/>
              <a:t>算法中需要硬件参数或束流测量参数</a:t>
            </a:r>
          </a:p>
        </p:txBody>
      </p:sp>
      <p:sp>
        <p:nvSpPr>
          <p:cNvPr id="71" name="箭头: 下 70">
            <a:extLst>
              <a:ext uri="{FF2B5EF4-FFF2-40B4-BE49-F238E27FC236}">
                <a16:creationId xmlns:a16="http://schemas.microsoft.com/office/drawing/2014/main" id="{83758A82-CD70-4FDA-A97F-6C00037804BD}"/>
              </a:ext>
            </a:extLst>
          </p:cNvPr>
          <p:cNvSpPr/>
          <p:nvPr/>
        </p:nvSpPr>
        <p:spPr bwMode="auto">
          <a:xfrm>
            <a:off x="8616280" y="3102059"/>
            <a:ext cx="360040" cy="579546"/>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FFCC00"/>
              </a:solidFill>
              <a:effectLst>
                <a:outerShdw blurRad="38100" dist="38100" dir="2700000" algn="tl">
                  <a:srgbClr val="000000">
                    <a:alpha val="43137"/>
                  </a:srgbClr>
                </a:outerShdw>
              </a:effectLst>
              <a:latin typeface="Arial" charset="0"/>
              <a:ea typeface="宋体" pitchFamily="2" charset="-122"/>
            </a:endParaRPr>
          </a:p>
        </p:txBody>
      </p:sp>
      <p:sp>
        <p:nvSpPr>
          <p:cNvPr id="72" name="文本框 71">
            <a:extLst>
              <a:ext uri="{FF2B5EF4-FFF2-40B4-BE49-F238E27FC236}">
                <a16:creationId xmlns:a16="http://schemas.microsoft.com/office/drawing/2014/main" id="{A93C4864-E948-44E4-A113-56379D969620}"/>
              </a:ext>
            </a:extLst>
          </p:cNvPr>
          <p:cNvSpPr txBox="1"/>
          <p:nvPr/>
        </p:nvSpPr>
        <p:spPr>
          <a:xfrm>
            <a:off x="7762528" y="3701930"/>
            <a:ext cx="2448272" cy="1200329"/>
          </a:xfrm>
          <a:prstGeom prst="rect">
            <a:avLst/>
          </a:prstGeom>
          <a:ln>
            <a:solidFill>
              <a:srgbClr val="FF000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en-US" sz="2400"/>
              <a:t>算法需要调用物理模型进行计算（如传输矩阵）</a:t>
            </a:r>
          </a:p>
        </p:txBody>
      </p:sp>
      <p:sp>
        <p:nvSpPr>
          <p:cNvPr id="73" name="文本框 72">
            <a:extLst>
              <a:ext uri="{FF2B5EF4-FFF2-40B4-BE49-F238E27FC236}">
                <a16:creationId xmlns:a16="http://schemas.microsoft.com/office/drawing/2014/main" id="{20A6D426-DA68-4B40-893B-A0C0B0B369AC}"/>
              </a:ext>
            </a:extLst>
          </p:cNvPr>
          <p:cNvSpPr txBox="1"/>
          <p:nvPr/>
        </p:nvSpPr>
        <p:spPr>
          <a:xfrm>
            <a:off x="7762528" y="5550331"/>
            <a:ext cx="2448272" cy="830997"/>
          </a:xfrm>
          <a:prstGeom prst="rect">
            <a:avLst/>
          </a:prstGeom>
          <a:ln>
            <a:solidFill>
              <a:srgbClr val="FF000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en-US" sz="2400"/>
              <a:t>需要有人机交互操作界面</a:t>
            </a:r>
          </a:p>
        </p:txBody>
      </p:sp>
      <p:sp>
        <p:nvSpPr>
          <p:cNvPr id="74" name="箭头: 下 73">
            <a:extLst>
              <a:ext uri="{FF2B5EF4-FFF2-40B4-BE49-F238E27FC236}">
                <a16:creationId xmlns:a16="http://schemas.microsoft.com/office/drawing/2014/main" id="{CFD0056F-2E65-41B5-8019-D71F28E795AE}"/>
              </a:ext>
            </a:extLst>
          </p:cNvPr>
          <p:cNvSpPr/>
          <p:nvPr/>
        </p:nvSpPr>
        <p:spPr bwMode="auto">
          <a:xfrm>
            <a:off x="8637074" y="4900803"/>
            <a:ext cx="360040" cy="64952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FFCC00"/>
              </a:solidFill>
              <a:effectLst>
                <a:outerShdw blurRad="38100" dist="38100" dir="2700000" algn="tl">
                  <a:srgbClr val="000000">
                    <a:alpha val="43137"/>
                  </a:srgbClr>
                </a:outerShdw>
              </a:effectLst>
              <a:latin typeface="Arial" charset="0"/>
              <a:ea typeface="宋体" pitchFamily="2" charset="-122"/>
            </a:endParaRPr>
          </a:p>
        </p:txBody>
      </p:sp>
      <p:sp>
        <p:nvSpPr>
          <p:cNvPr id="10" name="箭头: 左 9">
            <a:extLst>
              <a:ext uri="{FF2B5EF4-FFF2-40B4-BE49-F238E27FC236}">
                <a16:creationId xmlns:a16="http://schemas.microsoft.com/office/drawing/2014/main" id="{63B167EE-520C-48F4-B7CB-2F23C043FF0B}"/>
              </a:ext>
            </a:extLst>
          </p:cNvPr>
          <p:cNvSpPr/>
          <p:nvPr/>
        </p:nvSpPr>
        <p:spPr bwMode="auto">
          <a:xfrm>
            <a:off x="6672064" y="5785809"/>
            <a:ext cx="1080120" cy="360040"/>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FFCC00"/>
              </a:solidFill>
              <a:effectLst>
                <a:outerShdw blurRad="38100" dist="38100" dir="2700000" algn="tl">
                  <a:srgbClr val="000000">
                    <a:alpha val="43137"/>
                  </a:srgbClr>
                </a:outerShdw>
              </a:effectLst>
              <a:latin typeface="Arial" charset="0"/>
              <a:ea typeface="宋体" pitchFamily="2" charset="-122"/>
            </a:endParaRPr>
          </a:p>
        </p:txBody>
      </p:sp>
      <p:sp>
        <p:nvSpPr>
          <p:cNvPr id="75" name="文本框 74">
            <a:extLst>
              <a:ext uri="{FF2B5EF4-FFF2-40B4-BE49-F238E27FC236}">
                <a16:creationId xmlns:a16="http://schemas.microsoft.com/office/drawing/2014/main" id="{DBF39E6B-E28B-400C-9727-CA06B01B1ACB}"/>
              </a:ext>
            </a:extLst>
          </p:cNvPr>
          <p:cNvSpPr txBox="1"/>
          <p:nvPr/>
        </p:nvSpPr>
        <p:spPr>
          <a:xfrm>
            <a:off x="4223792" y="5552987"/>
            <a:ext cx="2448272" cy="830997"/>
          </a:xfrm>
          <a:prstGeom prst="rect">
            <a:avLst/>
          </a:prstGeom>
          <a:ln>
            <a:solidFill>
              <a:srgbClr val="FF000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en-US" sz="2400"/>
              <a:t>程序需要长时间的连续运行</a:t>
            </a:r>
          </a:p>
        </p:txBody>
      </p:sp>
      <p:sp>
        <p:nvSpPr>
          <p:cNvPr id="76" name="文本框 75">
            <a:extLst>
              <a:ext uri="{FF2B5EF4-FFF2-40B4-BE49-F238E27FC236}">
                <a16:creationId xmlns:a16="http://schemas.microsoft.com/office/drawing/2014/main" id="{6CED10C4-C650-4084-BE3D-2F6F4E9D5E76}"/>
              </a:ext>
            </a:extLst>
          </p:cNvPr>
          <p:cNvSpPr txBox="1"/>
          <p:nvPr/>
        </p:nvSpPr>
        <p:spPr>
          <a:xfrm>
            <a:off x="1559495" y="5550330"/>
            <a:ext cx="1543527" cy="830997"/>
          </a:xfrm>
          <a:prstGeom prst="rect">
            <a:avLst/>
          </a:prstGeom>
          <a:ln>
            <a:solidFill>
              <a:srgbClr val="FF000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en-US" sz="2400"/>
              <a:t>程序需要保存数据</a:t>
            </a:r>
          </a:p>
        </p:txBody>
      </p:sp>
      <p:sp>
        <p:nvSpPr>
          <p:cNvPr id="77" name="箭头: 左 76">
            <a:extLst>
              <a:ext uri="{FF2B5EF4-FFF2-40B4-BE49-F238E27FC236}">
                <a16:creationId xmlns:a16="http://schemas.microsoft.com/office/drawing/2014/main" id="{1CD7DEEA-1413-4FF1-BF29-2D2E040B8885}"/>
              </a:ext>
            </a:extLst>
          </p:cNvPr>
          <p:cNvSpPr/>
          <p:nvPr/>
        </p:nvSpPr>
        <p:spPr bwMode="auto">
          <a:xfrm>
            <a:off x="3133328" y="5785809"/>
            <a:ext cx="1080120" cy="360040"/>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FFCC00"/>
              </a:solidFill>
              <a:effectLst>
                <a:outerShdw blurRad="38100" dist="38100" dir="2700000" algn="tl">
                  <a:srgbClr val="000000">
                    <a:alpha val="43137"/>
                  </a:srgbClr>
                </a:outerShdw>
              </a:effectLst>
              <a:latin typeface="Arial" charset="0"/>
              <a:ea typeface="宋体" pitchFamily="2" charset="-122"/>
            </a:endParaRPr>
          </a:p>
        </p:txBody>
      </p:sp>
      <p:cxnSp>
        <p:nvCxnSpPr>
          <p:cNvPr id="12" name="直接箭头连接符 11">
            <a:extLst>
              <a:ext uri="{FF2B5EF4-FFF2-40B4-BE49-F238E27FC236}">
                <a16:creationId xmlns:a16="http://schemas.microsoft.com/office/drawing/2014/main" id="{3337912E-0173-48F9-8A22-FC9E0DE9E317}"/>
              </a:ext>
            </a:extLst>
          </p:cNvPr>
          <p:cNvCxnSpPr>
            <a:stCxn id="70" idx="1"/>
          </p:cNvCxnSpPr>
          <p:nvPr/>
        </p:nvCxnSpPr>
        <p:spPr bwMode="auto">
          <a:xfrm flipH="1" flipV="1">
            <a:off x="6384032" y="2348880"/>
            <a:ext cx="1368152" cy="3376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78" name="文本框 77">
            <a:extLst>
              <a:ext uri="{FF2B5EF4-FFF2-40B4-BE49-F238E27FC236}">
                <a16:creationId xmlns:a16="http://schemas.microsoft.com/office/drawing/2014/main" id="{E3739122-0BC7-49EE-B4C9-146BD1BFBEBA}"/>
              </a:ext>
            </a:extLst>
          </p:cNvPr>
          <p:cNvSpPr txBox="1"/>
          <p:nvPr/>
        </p:nvSpPr>
        <p:spPr>
          <a:xfrm>
            <a:off x="2171542" y="2050018"/>
            <a:ext cx="4212490" cy="461665"/>
          </a:xfrm>
          <a:prstGeom prst="rect">
            <a:avLst/>
          </a:prstGeom>
          <a:ln>
            <a:solidFill>
              <a:srgbClr val="3399FF"/>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indent="-342900">
              <a:buFont typeface="Wingdings" panose="05000000000000000000" pitchFamily="2" charset="2"/>
              <a:buChar char="Ø"/>
            </a:pPr>
            <a:r>
              <a:rPr lang="zh-CN" altLang="en-US" sz="2400"/>
              <a:t>需要与硬件通信的工具</a:t>
            </a:r>
          </a:p>
        </p:txBody>
      </p:sp>
      <p:sp>
        <p:nvSpPr>
          <p:cNvPr id="79" name="文本框 78">
            <a:extLst>
              <a:ext uri="{FF2B5EF4-FFF2-40B4-BE49-F238E27FC236}">
                <a16:creationId xmlns:a16="http://schemas.microsoft.com/office/drawing/2014/main" id="{A0FC4B0A-D2AC-4458-BD9A-23A32CAEF454}"/>
              </a:ext>
            </a:extLst>
          </p:cNvPr>
          <p:cNvSpPr txBox="1"/>
          <p:nvPr/>
        </p:nvSpPr>
        <p:spPr>
          <a:xfrm>
            <a:off x="2171542" y="2559982"/>
            <a:ext cx="4212490" cy="461665"/>
          </a:xfrm>
          <a:prstGeom prst="rect">
            <a:avLst/>
          </a:prstGeom>
          <a:ln>
            <a:solidFill>
              <a:srgbClr val="3399FF"/>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indent="-342900">
              <a:buFont typeface="Wingdings" panose="05000000000000000000" pitchFamily="2" charset="2"/>
              <a:buChar char="Ø"/>
            </a:pPr>
            <a:r>
              <a:rPr lang="zh-CN" altLang="en-US" sz="2400"/>
              <a:t>需要在线调用物理模型</a:t>
            </a:r>
          </a:p>
        </p:txBody>
      </p:sp>
      <p:cxnSp>
        <p:nvCxnSpPr>
          <p:cNvPr id="80" name="直接箭头连接符 79">
            <a:extLst>
              <a:ext uri="{FF2B5EF4-FFF2-40B4-BE49-F238E27FC236}">
                <a16:creationId xmlns:a16="http://schemas.microsoft.com/office/drawing/2014/main" id="{2F492312-8842-4388-9770-19C739F47A9A}"/>
              </a:ext>
            </a:extLst>
          </p:cNvPr>
          <p:cNvCxnSpPr>
            <a:cxnSpLocks/>
            <a:stCxn id="72" idx="1"/>
          </p:cNvCxnSpPr>
          <p:nvPr/>
        </p:nvCxnSpPr>
        <p:spPr bwMode="auto">
          <a:xfrm flipH="1" flipV="1">
            <a:off x="6384032" y="2768639"/>
            <a:ext cx="1378496" cy="15334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81" name="文本框 80">
            <a:extLst>
              <a:ext uri="{FF2B5EF4-FFF2-40B4-BE49-F238E27FC236}">
                <a16:creationId xmlns:a16="http://schemas.microsoft.com/office/drawing/2014/main" id="{E0FBC023-CCEF-4CD1-A749-A9FA56269A14}"/>
              </a:ext>
            </a:extLst>
          </p:cNvPr>
          <p:cNvSpPr txBox="1"/>
          <p:nvPr/>
        </p:nvSpPr>
        <p:spPr>
          <a:xfrm>
            <a:off x="2171542" y="3108731"/>
            <a:ext cx="4212490" cy="461665"/>
          </a:xfrm>
          <a:prstGeom prst="rect">
            <a:avLst/>
          </a:prstGeom>
          <a:ln>
            <a:solidFill>
              <a:srgbClr val="3399FF"/>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indent="-342900">
              <a:buFont typeface="Wingdings" panose="05000000000000000000" pitchFamily="2" charset="2"/>
              <a:buChar char="Ø"/>
            </a:pPr>
            <a:r>
              <a:rPr lang="zh-CN" altLang="en-US" sz="2400"/>
              <a:t>需要有友好的交互界面</a:t>
            </a:r>
          </a:p>
        </p:txBody>
      </p:sp>
      <p:cxnSp>
        <p:nvCxnSpPr>
          <p:cNvPr id="82" name="直接箭头连接符 81">
            <a:extLst>
              <a:ext uri="{FF2B5EF4-FFF2-40B4-BE49-F238E27FC236}">
                <a16:creationId xmlns:a16="http://schemas.microsoft.com/office/drawing/2014/main" id="{AD63CA4B-87B6-4FA6-A93F-4DA6ABE6BA69}"/>
              </a:ext>
            </a:extLst>
          </p:cNvPr>
          <p:cNvCxnSpPr>
            <a:cxnSpLocks/>
            <a:stCxn id="73" idx="1"/>
            <a:endCxn id="81" idx="3"/>
          </p:cNvCxnSpPr>
          <p:nvPr/>
        </p:nvCxnSpPr>
        <p:spPr bwMode="auto">
          <a:xfrm flipH="1" flipV="1">
            <a:off x="6384032" y="3339564"/>
            <a:ext cx="1378496" cy="262626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83" name="文本框 82">
            <a:extLst>
              <a:ext uri="{FF2B5EF4-FFF2-40B4-BE49-F238E27FC236}">
                <a16:creationId xmlns:a16="http://schemas.microsoft.com/office/drawing/2014/main" id="{736EBC1D-0DF6-44CF-817C-EFE37E255C9F}"/>
              </a:ext>
            </a:extLst>
          </p:cNvPr>
          <p:cNvSpPr txBox="1"/>
          <p:nvPr/>
        </p:nvSpPr>
        <p:spPr>
          <a:xfrm>
            <a:off x="2171542" y="3645024"/>
            <a:ext cx="4212490" cy="461665"/>
          </a:xfrm>
          <a:prstGeom prst="rect">
            <a:avLst/>
          </a:prstGeom>
          <a:ln>
            <a:solidFill>
              <a:srgbClr val="3399FF"/>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indent="-342900">
              <a:buFont typeface="Wingdings" panose="05000000000000000000" pitchFamily="2" charset="2"/>
              <a:buChar char="Ø"/>
            </a:pPr>
            <a:r>
              <a:rPr lang="zh-CN" altLang="en-US" sz="2400"/>
              <a:t>需要能实现服务器开发</a:t>
            </a:r>
          </a:p>
        </p:txBody>
      </p:sp>
      <p:cxnSp>
        <p:nvCxnSpPr>
          <p:cNvPr id="84" name="直接箭头连接符 83">
            <a:extLst>
              <a:ext uri="{FF2B5EF4-FFF2-40B4-BE49-F238E27FC236}">
                <a16:creationId xmlns:a16="http://schemas.microsoft.com/office/drawing/2014/main" id="{76826858-1813-4761-B8BB-B6035BA503CE}"/>
              </a:ext>
            </a:extLst>
          </p:cNvPr>
          <p:cNvCxnSpPr>
            <a:cxnSpLocks/>
            <a:stCxn id="75" idx="0"/>
            <a:endCxn id="83" idx="3"/>
          </p:cNvCxnSpPr>
          <p:nvPr/>
        </p:nvCxnSpPr>
        <p:spPr bwMode="auto">
          <a:xfrm flipV="1">
            <a:off x="5447928" y="3875857"/>
            <a:ext cx="936104" cy="167713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85" name="文本框 84">
            <a:extLst>
              <a:ext uri="{FF2B5EF4-FFF2-40B4-BE49-F238E27FC236}">
                <a16:creationId xmlns:a16="http://schemas.microsoft.com/office/drawing/2014/main" id="{E49AE651-FD58-4489-86FD-6375343DA4CD}"/>
              </a:ext>
            </a:extLst>
          </p:cNvPr>
          <p:cNvSpPr txBox="1"/>
          <p:nvPr/>
        </p:nvSpPr>
        <p:spPr>
          <a:xfrm>
            <a:off x="2171542" y="4199995"/>
            <a:ext cx="4212490" cy="461665"/>
          </a:xfrm>
          <a:prstGeom prst="rect">
            <a:avLst/>
          </a:prstGeom>
          <a:ln>
            <a:solidFill>
              <a:srgbClr val="3399FF"/>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indent="-342900">
              <a:buFont typeface="Wingdings" panose="05000000000000000000" pitchFamily="2" charset="2"/>
              <a:buChar char="Ø"/>
            </a:pPr>
            <a:r>
              <a:rPr lang="zh-CN" altLang="en-US" sz="2400"/>
              <a:t>需要能实时连接数据库</a:t>
            </a:r>
          </a:p>
        </p:txBody>
      </p:sp>
      <p:cxnSp>
        <p:nvCxnSpPr>
          <p:cNvPr id="20" name="直接箭头连接符 19">
            <a:extLst>
              <a:ext uri="{FF2B5EF4-FFF2-40B4-BE49-F238E27FC236}">
                <a16:creationId xmlns:a16="http://schemas.microsoft.com/office/drawing/2014/main" id="{0C7E4EC8-D7A4-488A-923F-FECFD226C3D2}"/>
              </a:ext>
            </a:extLst>
          </p:cNvPr>
          <p:cNvCxnSpPr>
            <a:stCxn id="76" idx="0"/>
            <a:endCxn id="85" idx="2"/>
          </p:cNvCxnSpPr>
          <p:nvPr/>
        </p:nvCxnSpPr>
        <p:spPr bwMode="auto">
          <a:xfrm flipV="1">
            <a:off x="2331259" y="4661660"/>
            <a:ext cx="1946528" cy="88867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 name="文本框 2">
            <a:extLst>
              <a:ext uri="{FF2B5EF4-FFF2-40B4-BE49-F238E27FC236}">
                <a16:creationId xmlns:a16="http://schemas.microsoft.com/office/drawing/2014/main" id="{88A16C56-4145-47C2-B2DB-C2FB876FCF0D}"/>
              </a:ext>
            </a:extLst>
          </p:cNvPr>
          <p:cNvSpPr txBox="1"/>
          <p:nvPr/>
        </p:nvSpPr>
        <p:spPr>
          <a:xfrm>
            <a:off x="1055440" y="1867190"/>
            <a:ext cx="9793088" cy="4665609"/>
          </a:xfrm>
          <a:prstGeom prst="rect">
            <a:avLst/>
          </a:prstGeom>
          <a:noFill/>
          <a:ln>
            <a:solidFill>
              <a:srgbClr val="FF00FF"/>
            </a:solidFill>
          </a:ln>
        </p:spPr>
        <p:txBody>
          <a:bodyPr wrap="square" rtlCol="0">
            <a:spAutoFit/>
          </a:bodyPr>
          <a:lstStyle/>
          <a:p>
            <a:endParaRPr lang="zh-CN" altLang="en-US"/>
          </a:p>
        </p:txBody>
      </p:sp>
      <p:sp>
        <p:nvSpPr>
          <p:cNvPr id="4" name="文本框 3">
            <a:extLst>
              <a:ext uri="{FF2B5EF4-FFF2-40B4-BE49-F238E27FC236}">
                <a16:creationId xmlns:a16="http://schemas.microsoft.com/office/drawing/2014/main" id="{5FBBF321-D7B9-4A20-8EF6-F84D56BFF4C5}"/>
              </a:ext>
            </a:extLst>
          </p:cNvPr>
          <p:cNvSpPr txBox="1"/>
          <p:nvPr/>
        </p:nvSpPr>
        <p:spPr>
          <a:xfrm>
            <a:off x="863769" y="1315251"/>
            <a:ext cx="10225136" cy="369332"/>
          </a:xfrm>
          <a:prstGeom prst="rect">
            <a:avLst/>
          </a:prstGeom>
          <a:noFill/>
        </p:spPr>
        <p:txBody>
          <a:bodyPr wrap="square" rtlCol="0">
            <a:spAutoFit/>
          </a:bodyPr>
          <a:lstStyle/>
          <a:p>
            <a:r>
              <a:rPr lang="zh-CN" altLang="en-US"/>
              <a:t>对于物理调束人员而言，以下这些步骤过于复杂，每个人都独立开发，会花费大量时间</a:t>
            </a:r>
          </a:p>
        </p:txBody>
      </p:sp>
    </p:spTree>
    <p:extLst>
      <p:ext uri="{BB962C8B-B14F-4D97-AF65-F5344CB8AC3E}">
        <p14:creationId xmlns:p14="http://schemas.microsoft.com/office/powerpoint/2010/main" val="1742755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81200" y="419252"/>
            <a:ext cx="8229600" cy="525809"/>
          </a:xfrm>
        </p:spPr>
        <p:txBody>
          <a:bodyPr>
            <a:normAutofit/>
          </a:bodyPr>
          <a:lstStyle/>
          <a:p>
            <a:r>
              <a:rPr lang="zh-CN" altLang="en-US" sz="2800" b="0">
                <a:solidFill>
                  <a:schemeClr val="tx1"/>
                </a:solidFill>
                <a:latin typeface="黑体" pitchFamily="49" charset="-122"/>
                <a:ea typeface="黑体" pitchFamily="49" charset="-122"/>
              </a:rPr>
              <a:t>上层调</a:t>
            </a:r>
            <a:r>
              <a:rPr lang="zh-CN" altLang="en-US" sz="2800" b="0">
                <a:solidFill>
                  <a:schemeClr val="tx1"/>
                </a:solidFill>
                <a:latin typeface="+mn-lt"/>
                <a:ea typeface="黑体" pitchFamily="49" charset="-122"/>
              </a:rPr>
              <a:t>束软件需求分析</a:t>
            </a:r>
            <a:endParaRPr lang="zh-CN" altLang="en-US" sz="2800" b="0" dirty="0">
              <a:solidFill>
                <a:schemeClr val="tx1"/>
              </a:solidFill>
              <a:latin typeface="+mn-lt"/>
              <a:ea typeface="黑体" pitchFamily="49" charset="-122"/>
            </a:endParaRPr>
          </a:p>
        </p:txBody>
      </p:sp>
      <p:sp>
        <p:nvSpPr>
          <p:cNvPr id="7" name="文本框 6">
            <a:extLst>
              <a:ext uri="{FF2B5EF4-FFF2-40B4-BE49-F238E27FC236}">
                <a16:creationId xmlns:a16="http://schemas.microsoft.com/office/drawing/2014/main" id="{3908652E-A7B2-4BB1-BF05-970EE0F1CAB6}"/>
              </a:ext>
            </a:extLst>
          </p:cNvPr>
          <p:cNvSpPr txBox="1"/>
          <p:nvPr/>
        </p:nvSpPr>
        <p:spPr>
          <a:xfrm>
            <a:off x="623392" y="1229851"/>
            <a:ext cx="3024336" cy="461665"/>
          </a:xfrm>
          <a:prstGeom prst="rect">
            <a:avLst/>
          </a:prstGeom>
          <a:ln>
            <a:solidFill>
              <a:srgbClr val="FF000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en-US" sz="2400"/>
              <a:t>一个调试束流的</a:t>
            </a:r>
            <a:r>
              <a:rPr lang="en-US" altLang="zh-CN" sz="2400"/>
              <a:t>Idea</a:t>
            </a:r>
            <a:endParaRPr lang="zh-CN" altLang="en-US" sz="2400"/>
          </a:p>
        </p:txBody>
      </p:sp>
      <p:sp>
        <p:nvSpPr>
          <p:cNvPr id="8" name="箭头: 右 7">
            <a:extLst>
              <a:ext uri="{FF2B5EF4-FFF2-40B4-BE49-F238E27FC236}">
                <a16:creationId xmlns:a16="http://schemas.microsoft.com/office/drawing/2014/main" id="{4664E083-5F94-4316-8E0A-9164DF820F44}"/>
              </a:ext>
            </a:extLst>
          </p:cNvPr>
          <p:cNvSpPr/>
          <p:nvPr/>
        </p:nvSpPr>
        <p:spPr bwMode="auto">
          <a:xfrm>
            <a:off x="3647728" y="1316667"/>
            <a:ext cx="864096" cy="2880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FFCC00"/>
              </a:solidFill>
              <a:effectLst>
                <a:outerShdw blurRad="38100" dist="38100" dir="2700000" algn="tl">
                  <a:srgbClr val="000000">
                    <a:alpha val="43137"/>
                  </a:srgbClr>
                </a:outerShdw>
              </a:effectLst>
              <a:latin typeface="Arial" charset="0"/>
              <a:ea typeface="宋体" pitchFamily="2" charset="-122"/>
            </a:endParaRPr>
          </a:p>
        </p:txBody>
      </p:sp>
      <p:sp>
        <p:nvSpPr>
          <p:cNvPr id="67" name="文本框 66">
            <a:extLst>
              <a:ext uri="{FF2B5EF4-FFF2-40B4-BE49-F238E27FC236}">
                <a16:creationId xmlns:a16="http://schemas.microsoft.com/office/drawing/2014/main" id="{F2D96A70-6A4E-44DB-9328-D961A72A8C77}"/>
              </a:ext>
            </a:extLst>
          </p:cNvPr>
          <p:cNvSpPr txBox="1"/>
          <p:nvPr/>
        </p:nvSpPr>
        <p:spPr>
          <a:xfrm>
            <a:off x="4511824" y="1242851"/>
            <a:ext cx="2376264" cy="461665"/>
          </a:xfrm>
          <a:prstGeom prst="rect">
            <a:avLst/>
          </a:prstGeom>
          <a:ln>
            <a:solidFill>
              <a:srgbClr val="FF000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en-US" sz="2400"/>
              <a:t>总结出算法流程</a:t>
            </a:r>
          </a:p>
        </p:txBody>
      </p:sp>
      <p:sp>
        <p:nvSpPr>
          <p:cNvPr id="68" name="箭头: 右 67">
            <a:extLst>
              <a:ext uri="{FF2B5EF4-FFF2-40B4-BE49-F238E27FC236}">
                <a16:creationId xmlns:a16="http://schemas.microsoft.com/office/drawing/2014/main" id="{2B2D9659-CE14-4FCC-BC52-2331764B03E1}"/>
              </a:ext>
            </a:extLst>
          </p:cNvPr>
          <p:cNvSpPr/>
          <p:nvPr/>
        </p:nvSpPr>
        <p:spPr bwMode="auto">
          <a:xfrm>
            <a:off x="6888088" y="1334868"/>
            <a:ext cx="864096" cy="2880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FFCC00"/>
              </a:solidFill>
              <a:effectLst>
                <a:outerShdw blurRad="38100" dist="38100" dir="2700000" algn="tl">
                  <a:srgbClr val="000000">
                    <a:alpha val="43137"/>
                  </a:srgbClr>
                </a:outerShdw>
              </a:effectLst>
              <a:latin typeface="Arial" charset="0"/>
              <a:ea typeface="宋体" pitchFamily="2" charset="-122"/>
            </a:endParaRPr>
          </a:p>
        </p:txBody>
      </p:sp>
      <p:sp>
        <p:nvSpPr>
          <p:cNvPr id="69" name="文本框 68">
            <a:extLst>
              <a:ext uri="{FF2B5EF4-FFF2-40B4-BE49-F238E27FC236}">
                <a16:creationId xmlns:a16="http://schemas.microsoft.com/office/drawing/2014/main" id="{2B1D4D7F-BA48-4544-B90D-2EB0522B0C15}"/>
              </a:ext>
            </a:extLst>
          </p:cNvPr>
          <p:cNvSpPr txBox="1"/>
          <p:nvPr/>
        </p:nvSpPr>
        <p:spPr>
          <a:xfrm>
            <a:off x="7752184" y="1229851"/>
            <a:ext cx="2628292" cy="461665"/>
          </a:xfrm>
          <a:prstGeom prst="rect">
            <a:avLst/>
          </a:prstGeom>
          <a:ln>
            <a:solidFill>
              <a:srgbClr val="FF000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en-US" sz="2400"/>
              <a:t>把算法进行程序化</a:t>
            </a:r>
          </a:p>
        </p:txBody>
      </p:sp>
      <p:sp>
        <p:nvSpPr>
          <p:cNvPr id="86" name="文本框 85">
            <a:extLst>
              <a:ext uri="{FF2B5EF4-FFF2-40B4-BE49-F238E27FC236}">
                <a16:creationId xmlns:a16="http://schemas.microsoft.com/office/drawing/2014/main" id="{C9381E9A-8B50-4D8F-9BA8-00F9958E3D8F}"/>
              </a:ext>
            </a:extLst>
          </p:cNvPr>
          <p:cNvSpPr txBox="1"/>
          <p:nvPr/>
        </p:nvSpPr>
        <p:spPr>
          <a:xfrm>
            <a:off x="2639616" y="2276872"/>
            <a:ext cx="6264696" cy="461665"/>
          </a:xfrm>
          <a:prstGeom prst="rect">
            <a:avLst/>
          </a:prstGeom>
          <a:ln>
            <a:solidFill>
              <a:srgbClr val="3399FF"/>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indent="-342900">
              <a:buFont typeface="Wingdings" panose="05000000000000000000" pitchFamily="2" charset="2"/>
              <a:buChar char="Ø"/>
            </a:pPr>
            <a:r>
              <a:rPr lang="zh-CN" altLang="en-US" sz="2400"/>
              <a:t>物理调束人员能不能只专注这三个步骤？</a:t>
            </a:r>
          </a:p>
        </p:txBody>
      </p:sp>
      <p:sp>
        <p:nvSpPr>
          <p:cNvPr id="87" name="文本框 86">
            <a:extLst>
              <a:ext uri="{FF2B5EF4-FFF2-40B4-BE49-F238E27FC236}">
                <a16:creationId xmlns:a16="http://schemas.microsoft.com/office/drawing/2014/main" id="{069251BC-1368-4A7F-A862-5D6EA3D041E5}"/>
              </a:ext>
            </a:extLst>
          </p:cNvPr>
          <p:cNvSpPr txBox="1"/>
          <p:nvPr/>
        </p:nvSpPr>
        <p:spPr>
          <a:xfrm>
            <a:off x="2639616" y="3361529"/>
            <a:ext cx="6264696" cy="461665"/>
          </a:xfrm>
          <a:prstGeom prst="rect">
            <a:avLst/>
          </a:prstGeom>
          <a:ln>
            <a:solidFill>
              <a:srgbClr val="3399FF"/>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indent="-342900">
              <a:buFont typeface="Wingdings" panose="05000000000000000000" pitchFamily="2" charset="2"/>
              <a:buChar char="Ø"/>
            </a:pPr>
            <a:r>
              <a:rPr lang="zh-CN" altLang="en-US" sz="2400"/>
              <a:t>调束软件的开发过程能不能如此简化？</a:t>
            </a:r>
          </a:p>
        </p:txBody>
      </p:sp>
      <p:sp>
        <p:nvSpPr>
          <p:cNvPr id="21" name="箭头: 下 20">
            <a:extLst>
              <a:ext uri="{FF2B5EF4-FFF2-40B4-BE49-F238E27FC236}">
                <a16:creationId xmlns:a16="http://schemas.microsoft.com/office/drawing/2014/main" id="{71EF87F8-C148-44A8-A4E1-72F282A856AD}"/>
              </a:ext>
            </a:extLst>
          </p:cNvPr>
          <p:cNvSpPr/>
          <p:nvPr/>
        </p:nvSpPr>
        <p:spPr bwMode="auto">
          <a:xfrm>
            <a:off x="5447928" y="2738537"/>
            <a:ext cx="288032" cy="62299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FFCC00"/>
              </a:solidFill>
              <a:effectLst>
                <a:outerShdw blurRad="38100" dist="38100" dir="2700000" algn="tl">
                  <a:srgbClr val="000000">
                    <a:alpha val="43137"/>
                  </a:srgbClr>
                </a:outerShdw>
              </a:effectLst>
              <a:latin typeface="Arial" charset="0"/>
              <a:ea typeface="宋体" pitchFamily="2" charset="-122"/>
            </a:endParaRPr>
          </a:p>
        </p:txBody>
      </p:sp>
      <p:sp>
        <p:nvSpPr>
          <p:cNvPr id="22" name="箭头: 下 21">
            <a:extLst>
              <a:ext uri="{FF2B5EF4-FFF2-40B4-BE49-F238E27FC236}">
                <a16:creationId xmlns:a16="http://schemas.microsoft.com/office/drawing/2014/main" id="{BE64934D-8CA4-455B-8A1F-2F02BDDA70B9}"/>
              </a:ext>
            </a:extLst>
          </p:cNvPr>
          <p:cNvSpPr/>
          <p:nvPr/>
        </p:nvSpPr>
        <p:spPr bwMode="auto">
          <a:xfrm>
            <a:off x="5447928" y="3823194"/>
            <a:ext cx="288032" cy="75793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FFCC00"/>
              </a:solidFill>
              <a:effectLst>
                <a:outerShdw blurRad="38100" dist="38100" dir="2700000" algn="tl">
                  <a:srgbClr val="000000">
                    <a:alpha val="43137"/>
                  </a:srgbClr>
                </a:outerShdw>
              </a:effectLst>
              <a:latin typeface="Arial" charset="0"/>
              <a:ea typeface="宋体" pitchFamily="2" charset="-122"/>
            </a:endParaRPr>
          </a:p>
        </p:txBody>
      </p:sp>
      <p:sp>
        <p:nvSpPr>
          <p:cNvPr id="88" name="文本框 87">
            <a:extLst>
              <a:ext uri="{FF2B5EF4-FFF2-40B4-BE49-F238E27FC236}">
                <a16:creationId xmlns:a16="http://schemas.microsoft.com/office/drawing/2014/main" id="{AA130ABD-228E-4E86-928F-62C65299B36A}"/>
              </a:ext>
            </a:extLst>
          </p:cNvPr>
          <p:cNvSpPr txBox="1"/>
          <p:nvPr/>
        </p:nvSpPr>
        <p:spPr>
          <a:xfrm>
            <a:off x="2603612" y="4598586"/>
            <a:ext cx="6264696" cy="461665"/>
          </a:xfrm>
          <a:prstGeom prst="rect">
            <a:avLst/>
          </a:prstGeom>
          <a:ln>
            <a:solidFill>
              <a:srgbClr val="3399FF"/>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indent="-342900">
              <a:buFont typeface="Wingdings" panose="05000000000000000000" pitchFamily="2" charset="2"/>
              <a:buChar char="Ø"/>
            </a:pPr>
            <a:r>
              <a:rPr lang="zh-CN" altLang="en-US" sz="2400"/>
              <a:t>开发一个上层调束软件开发平台</a:t>
            </a:r>
          </a:p>
        </p:txBody>
      </p:sp>
      <p:sp>
        <p:nvSpPr>
          <p:cNvPr id="23" name="箭头: 下 22">
            <a:extLst>
              <a:ext uri="{FF2B5EF4-FFF2-40B4-BE49-F238E27FC236}">
                <a16:creationId xmlns:a16="http://schemas.microsoft.com/office/drawing/2014/main" id="{03127579-DF9C-4A2C-9B9A-3296217A27A1}"/>
              </a:ext>
            </a:extLst>
          </p:cNvPr>
          <p:cNvSpPr/>
          <p:nvPr/>
        </p:nvSpPr>
        <p:spPr bwMode="auto">
          <a:xfrm>
            <a:off x="5423599" y="5077709"/>
            <a:ext cx="288032" cy="72008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FFCC00"/>
              </a:solidFill>
              <a:effectLst>
                <a:outerShdw blurRad="38100" dist="38100" dir="2700000" algn="tl">
                  <a:srgbClr val="000000">
                    <a:alpha val="43137"/>
                  </a:srgbClr>
                </a:outerShdw>
              </a:effectLst>
              <a:latin typeface="Arial" charset="0"/>
              <a:ea typeface="宋体" pitchFamily="2" charset="-122"/>
            </a:endParaRPr>
          </a:p>
        </p:txBody>
      </p:sp>
      <p:sp>
        <p:nvSpPr>
          <p:cNvPr id="89" name="文本框 88">
            <a:extLst>
              <a:ext uri="{FF2B5EF4-FFF2-40B4-BE49-F238E27FC236}">
                <a16:creationId xmlns:a16="http://schemas.microsoft.com/office/drawing/2014/main" id="{657DFC40-9D93-4CF6-8D90-E6B03123A739}"/>
              </a:ext>
            </a:extLst>
          </p:cNvPr>
          <p:cNvSpPr txBox="1"/>
          <p:nvPr/>
        </p:nvSpPr>
        <p:spPr>
          <a:xfrm>
            <a:off x="4763852" y="5806934"/>
            <a:ext cx="1656184" cy="461665"/>
          </a:xfrm>
          <a:prstGeom prst="rect">
            <a:avLst/>
          </a:prstGeom>
          <a:ln>
            <a:solidFill>
              <a:srgbClr val="3399FF"/>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altLang="zh-CN" sz="2400"/>
              <a:t>pyapas</a:t>
            </a:r>
            <a:endParaRPr lang="zh-CN" altLang="en-US" sz="2400"/>
          </a:p>
        </p:txBody>
      </p:sp>
    </p:spTree>
    <p:extLst>
      <p:ext uri="{BB962C8B-B14F-4D97-AF65-F5344CB8AC3E}">
        <p14:creationId xmlns:p14="http://schemas.microsoft.com/office/powerpoint/2010/main" val="846708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randombar(horizontal)">
                                      <p:cBhvr>
                                        <p:cTn id="7" dur="500"/>
                                        <p:tgtEl>
                                          <p:spTgt spid="8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randombar(horizontal)">
                                      <p:cBhvr>
                                        <p:cTn id="15" dur="500"/>
                                        <p:tgtEl>
                                          <p:spTgt spid="8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randombar(horizontal)">
                                      <p:cBhvr>
                                        <p:cTn id="20" dur="500"/>
                                        <p:tgtEl>
                                          <p:spTgt spid="22"/>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88"/>
                                        </p:tgtEl>
                                        <p:attrNameLst>
                                          <p:attrName>style.visibility</p:attrName>
                                        </p:attrNameLst>
                                      </p:cBhvr>
                                      <p:to>
                                        <p:strVal val="visible"/>
                                      </p:to>
                                    </p:set>
                                    <p:animEffect transition="in" filter="randombar(horizontal)">
                                      <p:cBhvr>
                                        <p:cTn id="23" dur="500"/>
                                        <p:tgtEl>
                                          <p:spTgt spid="88"/>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randombar(horizontal)">
                                      <p:cBhvr>
                                        <p:cTn id="28" dur="500"/>
                                        <p:tgtEl>
                                          <p:spTgt spid="23"/>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89"/>
                                        </p:tgtEl>
                                        <p:attrNameLst>
                                          <p:attrName>style.visibility</p:attrName>
                                        </p:attrNameLst>
                                      </p:cBhvr>
                                      <p:to>
                                        <p:strVal val="visible"/>
                                      </p:to>
                                    </p:set>
                                    <p:animEffect transition="in" filter="randombar(horizontal)">
                                      <p:cBhvr>
                                        <p:cTn id="31"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21" grpId="0" animBg="1"/>
      <p:bldP spid="22" grpId="0" animBg="1"/>
      <p:bldP spid="88" grpId="0" animBg="1"/>
      <p:bldP spid="23" grpId="0" animBg="1"/>
      <p:bldP spid="8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81200" y="419252"/>
            <a:ext cx="8229600" cy="525809"/>
          </a:xfrm>
        </p:spPr>
        <p:txBody>
          <a:bodyPr>
            <a:normAutofit/>
          </a:bodyPr>
          <a:lstStyle/>
          <a:p>
            <a:r>
              <a:rPr lang="zh-CN" altLang="en-US" sz="2800" b="0">
                <a:solidFill>
                  <a:schemeClr val="tx1"/>
                </a:solidFill>
                <a:latin typeface="黑体" pitchFamily="49" charset="-122"/>
                <a:ea typeface="黑体" pitchFamily="49" charset="-122"/>
              </a:rPr>
              <a:t>上层调</a:t>
            </a:r>
            <a:r>
              <a:rPr lang="zh-CN" altLang="en-US" sz="2800" b="0">
                <a:solidFill>
                  <a:schemeClr val="tx1"/>
                </a:solidFill>
                <a:latin typeface="+mn-lt"/>
                <a:ea typeface="黑体" pitchFamily="49" charset="-122"/>
              </a:rPr>
              <a:t>束软件架构原则</a:t>
            </a:r>
            <a:endParaRPr lang="zh-CN" altLang="en-US" sz="2800" b="0" dirty="0">
              <a:solidFill>
                <a:schemeClr val="tx1"/>
              </a:solidFill>
              <a:latin typeface="+mn-lt"/>
              <a:ea typeface="黑体" pitchFamily="49" charset="-122"/>
            </a:endParaRPr>
          </a:p>
        </p:txBody>
      </p:sp>
      <p:sp>
        <p:nvSpPr>
          <p:cNvPr id="32" name="矩形 31">
            <a:extLst>
              <a:ext uri="{FF2B5EF4-FFF2-40B4-BE49-F238E27FC236}">
                <a16:creationId xmlns:a16="http://schemas.microsoft.com/office/drawing/2014/main" id="{BBEBF013-452D-4D9E-960B-5C7381076A08}"/>
              </a:ext>
            </a:extLst>
          </p:cNvPr>
          <p:cNvSpPr/>
          <p:nvPr/>
        </p:nvSpPr>
        <p:spPr>
          <a:xfrm>
            <a:off x="835293" y="1196364"/>
            <a:ext cx="3820864" cy="1841530"/>
          </a:xfrm>
          <a:prstGeom prst="rect">
            <a:avLst/>
          </a:prstGeom>
          <a:ln w="28575">
            <a:solidFill>
              <a:schemeClr val="tx1"/>
            </a:solidFill>
            <a:prstDash val="sysDash"/>
          </a:ln>
        </p:spPr>
        <p:txBody>
          <a:bodyPr wrap="square">
            <a:spAutoFit/>
          </a:bodyPr>
          <a:lstStyle/>
          <a:p>
            <a:pPr marL="285750" indent="-285750">
              <a:lnSpc>
                <a:spcPct val="150000"/>
              </a:lnSpc>
              <a:buFont typeface="Wingdings" panose="05000000000000000000" pitchFamily="2" charset="2"/>
              <a:buChar char="u"/>
            </a:pPr>
            <a:r>
              <a:rPr lang="zh-CN" altLang="en-US" sz="2400"/>
              <a:t>架构准则</a:t>
            </a:r>
            <a:endParaRPr lang="en-US" altLang="zh-CN"/>
          </a:p>
          <a:p>
            <a:pPr marL="742950" lvl="1" indent="-285750">
              <a:lnSpc>
                <a:spcPct val="150000"/>
              </a:lnSpc>
              <a:buFont typeface="Wingdings" panose="05000000000000000000" pitchFamily="2" charset="2"/>
              <a:buChar char="ü"/>
            </a:pPr>
            <a:r>
              <a:rPr lang="zh-CN" altLang="en-US"/>
              <a:t>基于物理量</a:t>
            </a:r>
            <a:endParaRPr lang="en-US" altLang="zh-CN"/>
          </a:p>
          <a:p>
            <a:pPr marL="742950" lvl="1" indent="-285750">
              <a:lnSpc>
                <a:spcPct val="150000"/>
              </a:lnSpc>
              <a:buFont typeface="Wingdings" panose="05000000000000000000" pitchFamily="2" charset="2"/>
              <a:buChar char="ü"/>
            </a:pPr>
            <a:r>
              <a:rPr lang="en-US" altLang="zh-CN"/>
              <a:t>Model-Based</a:t>
            </a:r>
          </a:p>
          <a:p>
            <a:pPr marL="742950" lvl="1" indent="-285750">
              <a:lnSpc>
                <a:spcPct val="150000"/>
              </a:lnSpc>
              <a:buFont typeface="Wingdings" panose="05000000000000000000" pitchFamily="2" charset="2"/>
              <a:buChar char="ü"/>
            </a:pPr>
            <a:r>
              <a:rPr lang="en-US" altLang="zh-CN"/>
              <a:t>Client-Server</a:t>
            </a:r>
          </a:p>
        </p:txBody>
      </p:sp>
      <p:sp>
        <p:nvSpPr>
          <p:cNvPr id="35" name="矩形: 圆角 34">
            <a:extLst>
              <a:ext uri="{FF2B5EF4-FFF2-40B4-BE49-F238E27FC236}">
                <a16:creationId xmlns:a16="http://schemas.microsoft.com/office/drawing/2014/main" id="{C0324821-4F3C-41A3-BB45-5CE278AAF550}"/>
              </a:ext>
            </a:extLst>
          </p:cNvPr>
          <p:cNvSpPr/>
          <p:nvPr/>
        </p:nvSpPr>
        <p:spPr bwMode="auto">
          <a:xfrm>
            <a:off x="5905961" y="5789293"/>
            <a:ext cx="3574415" cy="493656"/>
          </a:xfrm>
          <a:prstGeom prst="round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zh-CN">
                <a:effectLst>
                  <a:outerShdw blurRad="38100" dist="38100" dir="2700000" algn="tl">
                    <a:srgbClr val="000000">
                      <a:alpha val="43137"/>
                    </a:srgbClr>
                  </a:outerShdw>
                </a:effectLst>
                <a:latin typeface="Arial" charset="0"/>
              </a:rPr>
              <a:t>Low Level device control system</a:t>
            </a:r>
            <a:endParaRPr lang="zh-CN" altLang="en-US">
              <a:effectLst>
                <a:outerShdw blurRad="38100" dist="38100" dir="2700000" algn="tl">
                  <a:srgbClr val="000000">
                    <a:alpha val="43137"/>
                  </a:srgbClr>
                </a:outerShdw>
              </a:effectLst>
              <a:latin typeface="Arial" charset="0"/>
            </a:endParaRPr>
          </a:p>
        </p:txBody>
      </p:sp>
      <p:sp>
        <p:nvSpPr>
          <p:cNvPr id="36" name="矩形: 圆角 35">
            <a:extLst>
              <a:ext uri="{FF2B5EF4-FFF2-40B4-BE49-F238E27FC236}">
                <a16:creationId xmlns:a16="http://schemas.microsoft.com/office/drawing/2014/main" id="{F141AFB4-15A6-45A9-A6AF-DD8BBF38EA0F}"/>
              </a:ext>
            </a:extLst>
          </p:cNvPr>
          <p:cNvSpPr/>
          <p:nvPr/>
        </p:nvSpPr>
        <p:spPr bwMode="auto">
          <a:xfrm>
            <a:off x="5892406" y="5331122"/>
            <a:ext cx="3119228" cy="432048"/>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altLang="zh-CN">
                <a:effectLst>
                  <a:outerShdw blurRad="38100" dist="38100" dir="2700000" algn="tl">
                    <a:srgbClr val="000000">
                      <a:alpha val="43137"/>
                    </a:srgbClr>
                  </a:outerShdw>
                </a:effectLst>
                <a:latin typeface="Arial" charset="0"/>
              </a:rPr>
              <a:t>EPICS-</a:t>
            </a:r>
            <a:r>
              <a:rPr lang="zh-CN" altLang="en-US">
                <a:effectLst>
                  <a:outerShdw blurRad="38100" dist="38100" dir="2700000" algn="tl">
                    <a:srgbClr val="000000">
                      <a:alpha val="43137"/>
                    </a:srgbClr>
                  </a:outerShdw>
                </a:effectLst>
                <a:latin typeface="Arial" charset="0"/>
              </a:rPr>
              <a:t>工程量</a:t>
            </a:r>
            <a:r>
              <a:rPr lang="en-US" altLang="zh-CN">
                <a:effectLst>
                  <a:outerShdw blurRad="38100" dist="38100" dir="2700000" algn="tl">
                    <a:srgbClr val="000000">
                      <a:alpha val="43137"/>
                    </a:srgbClr>
                  </a:outerShdw>
                </a:effectLst>
                <a:latin typeface="Arial" charset="0"/>
              </a:rPr>
              <a:t>IOC</a:t>
            </a:r>
            <a:endParaRPr lang="zh-CN" altLang="en-US">
              <a:effectLst>
                <a:outerShdw blurRad="38100" dist="38100" dir="2700000" algn="tl">
                  <a:srgbClr val="000000">
                    <a:alpha val="43137"/>
                  </a:srgbClr>
                </a:outerShdw>
              </a:effectLst>
              <a:latin typeface="Arial" charset="0"/>
            </a:endParaRPr>
          </a:p>
        </p:txBody>
      </p:sp>
      <p:sp>
        <p:nvSpPr>
          <p:cNvPr id="41" name="矩形: 圆角 40">
            <a:extLst>
              <a:ext uri="{FF2B5EF4-FFF2-40B4-BE49-F238E27FC236}">
                <a16:creationId xmlns:a16="http://schemas.microsoft.com/office/drawing/2014/main" id="{69DC9216-E110-40BA-8BBF-6A43EB08C0B5}"/>
              </a:ext>
            </a:extLst>
          </p:cNvPr>
          <p:cNvSpPr/>
          <p:nvPr/>
        </p:nvSpPr>
        <p:spPr bwMode="auto">
          <a:xfrm>
            <a:off x="9480376" y="5789293"/>
            <a:ext cx="2016224" cy="493656"/>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zh-CN" altLang="en-US">
                <a:effectLst>
                  <a:outerShdw blurRad="38100" dist="38100" dir="2700000" algn="tl">
                    <a:srgbClr val="000000">
                      <a:alpha val="43137"/>
                    </a:srgbClr>
                  </a:outerShdw>
                </a:effectLst>
                <a:latin typeface="Arial" charset="0"/>
              </a:rPr>
              <a:t>虚拟加速器（</a:t>
            </a:r>
            <a:r>
              <a:rPr lang="en-US" altLang="zh-CN">
                <a:effectLst>
                  <a:outerShdw blurRad="38100" dist="38100" dir="2700000" algn="tl">
                    <a:srgbClr val="000000">
                      <a:alpha val="43137"/>
                    </a:srgbClr>
                  </a:outerShdw>
                </a:effectLst>
                <a:latin typeface="Arial" charset="0"/>
              </a:rPr>
              <a:t>VA</a:t>
            </a:r>
            <a:r>
              <a:rPr lang="zh-CN" altLang="en-US">
                <a:effectLst>
                  <a:outerShdw blurRad="38100" dist="38100" dir="2700000" algn="tl">
                    <a:srgbClr val="000000">
                      <a:alpha val="43137"/>
                    </a:srgbClr>
                  </a:outerShdw>
                </a:effectLst>
                <a:latin typeface="Arial" charset="0"/>
              </a:rPr>
              <a:t>）</a:t>
            </a:r>
          </a:p>
        </p:txBody>
      </p:sp>
      <p:sp>
        <p:nvSpPr>
          <p:cNvPr id="42" name="矩形: 圆角 41">
            <a:extLst>
              <a:ext uri="{FF2B5EF4-FFF2-40B4-BE49-F238E27FC236}">
                <a16:creationId xmlns:a16="http://schemas.microsoft.com/office/drawing/2014/main" id="{D5767AE3-E189-4768-A501-80A9F04AEA11}"/>
              </a:ext>
            </a:extLst>
          </p:cNvPr>
          <p:cNvSpPr/>
          <p:nvPr/>
        </p:nvSpPr>
        <p:spPr bwMode="auto">
          <a:xfrm>
            <a:off x="5905961" y="4314483"/>
            <a:ext cx="2738686" cy="432048"/>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altLang="zh-CN">
                <a:effectLst>
                  <a:outerShdw blurRad="38100" dist="38100" dir="2700000" algn="tl">
                    <a:srgbClr val="000000">
                      <a:alpha val="43137"/>
                    </a:srgbClr>
                  </a:outerShdw>
                </a:effectLst>
                <a:latin typeface="Arial" charset="0"/>
              </a:rPr>
              <a:t>EPICS-</a:t>
            </a:r>
            <a:r>
              <a:rPr lang="zh-CN" altLang="en-US">
                <a:effectLst>
                  <a:outerShdw blurRad="38100" dist="38100" dir="2700000" algn="tl">
                    <a:srgbClr val="000000">
                      <a:alpha val="43137"/>
                    </a:srgbClr>
                  </a:outerShdw>
                </a:effectLst>
                <a:latin typeface="Arial" charset="0"/>
              </a:rPr>
              <a:t>物理量</a:t>
            </a:r>
            <a:r>
              <a:rPr lang="en-US" altLang="zh-CN">
                <a:effectLst>
                  <a:outerShdw blurRad="38100" dist="38100" dir="2700000" algn="tl">
                    <a:srgbClr val="000000">
                      <a:alpha val="43137"/>
                    </a:srgbClr>
                  </a:outerShdw>
                </a:effectLst>
                <a:latin typeface="Arial" charset="0"/>
              </a:rPr>
              <a:t>IOC</a:t>
            </a:r>
            <a:endParaRPr lang="zh-CN" altLang="en-US">
              <a:effectLst>
                <a:outerShdw blurRad="38100" dist="38100" dir="2700000" algn="tl">
                  <a:srgbClr val="000000">
                    <a:alpha val="43137"/>
                  </a:srgbClr>
                </a:outerShdw>
              </a:effectLst>
              <a:latin typeface="Arial" charset="0"/>
            </a:endParaRPr>
          </a:p>
        </p:txBody>
      </p:sp>
      <p:sp>
        <p:nvSpPr>
          <p:cNvPr id="43" name="箭头: 上下 42">
            <a:extLst>
              <a:ext uri="{FF2B5EF4-FFF2-40B4-BE49-F238E27FC236}">
                <a16:creationId xmlns:a16="http://schemas.microsoft.com/office/drawing/2014/main" id="{A9C0EBAE-3436-4680-9C18-6D3370A0E495}"/>
              </a:ext>
            </a:extLst>
          </p:cNvPr>
          <p:cNvSpPr/>
          <p:nvPr/>
        </p:nvSpPr>
        <p:spPr bwMode="auto">
          <a:xfrm>
            <a:off x="7063881" y="4737190"/>
            <a:ext cx="309503" cy="612617"/>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solidFill>
                <a:srgbClr val="FFCC00"/>
              </a:solidFill>
              <a:effectLst>
                <a:outerShdw blurRad="38100" dist="38100" dir="2700000" algn="tl">
                  <a:srgbClr val="000000">
                    <a:alpha val="43137"/>
                  </a:srgbClr>
                </a:outerShdw>
              </a:effectLst>
              <a:latin typeface="Arial" charset="0"/>
            </a:endParaRPr>
          </a:p>
        </p:txBody>
      </p:sp>
      <p:sp>
        <p:nvSpPr>
          <p:cNvPr id="44" name="文本框 43">
            <a:extLst>
              <a:ext uri="{FF2B5EF4-FFF2-40B4-BE49-F238E27FC236}">
                <a16:creationId xmlns:a16="http://schemas.microsoft.com/office/drawing/2014/main" id="{1023B5E7-E3A0-457D-9910-4B7C8874E083}"/>
              </a:ext>
            </a:extLst>
          </p:cNvPr>
          <p:cNvSpPr txBox="1"/>
          <p:nvPr/>
        </p:nvSpPr>
        <p:spPr>
          <a:xfrm>
            <a:off x="7389073" y="4814253"/>
            <a:ext cx="1622562" cy="369332"/>
          </a:xfrm>
          <a:prstGeom prst="rect">
            <a:avLst/>
          </a:prstGeom>
          <a:noFill/>
          <a:ln>
            <a:solidFill>
              <a:srgbClr val="00B050"/>
            </a:solidFill>
          </a:ln>
        </p:spPr>
        <p:txBody>
          <a:bodyPr wrap="square" rtlCol="0">
            <a:spAutoFit/>
          </a:bodyPr>
          <a:lstStyle/>
          <a:p>
            <a:r>
              <a:rPr lang="zh-CN" altLang="en-US"/>
              <a:t>励磁曲线转换</a:t>
            </a:r>
          </a:p>
        </p:txBody>
      </p:sp>
      <p:sp>
        <p:nvSpPr>
          <p:cNvPr id="46" name="矩形: 圆角 45">
            <a:extLst>
              <a:ext uri="{FF2B5EF4-FFF2-40B4-BE49-F238E27FC236}">
                <a16:creationId xmlns:a16="http://schemas.microsoft.com/office/drawing/2014/main" id="{7BAAE74E-6354-4C7F-800F-E5ACF33034B6}"/>
              </a:ext>
            </a:extLst>
          </p:cNvPr>
          <p:cNvSpPr/>
          <p:nvPr/>
        </p:nvSpPr>
        <p:spPr bwMode="auto">
          <a:xfrm>
            <a:off x="9011634" y="5344184"/>
            <a:ext cx="2484965" cy="432048"/>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altLang="zh-CN">
                <a:effectLst>
                  <a:outerShdw blurRad="38100" dist="38100" dir="2700000" algn="tl">
                    <a:srgbClr val="000000">
                      <a:alpha val="43137"/>
                    </a:srgbClr>
                  </a:outerShdw>
                </a:effectLst>
                <a:latin typeface="Arial" charset="0"/>
              </a:rPr>
              <a:t>EPICS-</a:t>
            </a:r>
            <a:r>
              <a:rPr lang="zh-CN" altLang="en-US">
                <a:effectLst>
                  <a:outerShdw blurRad="38100" dist="38100" dir="2700000" algn="tl">
                    <a:srgbClr val="000000">
                      <a:alpha val="43137"/>
                    </a:srgbClr>
                  </a:outerShdw>
                </a:effectLst>
                <a:latin typeface="Arial" charset="0"/>
              </a:rPr>
              <a:t>束测</a:t>
            </a:r>
            <a:r>
              <a:rPr lang="en-US" altLang="zh-CN">
                <a:effectLst>
                  <a:outerShdw blurRad="38100" dist="38100" dir="2700000" algn="tl">
                    <a:srgbClr val="000000">
                      <a:alpha val="43137"/>
                    </a:srgbClr>
                  </a:outerShdw>
                </a:effectLst>
                <a:latin typeface="Arial" charset="0"/>
              </a:rPr>
              <a:t>IOC</a:t>
            </a:r>
            <a:endParaRPr lang="zh-CN" altLang="en-US">
              <a:effectLst>
                <a:outerShdw blurRad="38100" dist="38100" dir="2700000" algn="tl">
                  <a:srgbClr val="000000">
                    <a:alpha val="43137"/>
                  </a:srgbClr>
                </a:outerShdw>
              </a:effectLst>
              <a:latin typeface="Arial" charset="0"/>
            </a:endParaRPr>
          </a:p>
        </p:txBody>
      </p:sp>
      <p:sp>
        <p:nvSpPr>
          <p:cNvPr id="52" name="箭头: 上 51">
            <a:extLst>
              <a:ext uri="{FF2B5EF4-FFF2-40B4-BE49-F238E27FC236}">
                <a16:creationId xmlns:a16="http://schemas.microsoft.com/office/drawing/2014/main" id="{6732C77A-3780-4321-A807-D02AF74EE7E7}"/>
              </a:ext>
            </a:extLst>
          </p:cNvPr>
          <p:cNvSpPr/>
          <p:nvPr/>
        </p:nvSpPr>
        <p:spPr bwMode="auto">
          <a:xfrm rot="19152586">
            <a:off x="9346148" y="2345317"/>
            <a:ext cx="307069" cy="3332946"/>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solidFill>
                <a:srgbClr val="FFCC00"/>
              </a:solidFill>
              <a:effectLst>
                <a:outerShdw blurRad="38100" dist="38100" dir="2700000" algn="tl">
                  <a:srgbClr val="000000">
                    <a:alpha val="43137"/>
                  </a:srgbClr>
                </a:outerShdw>
              </a:effectLst>
              <a:latin typeface="Arial" charset="0"/>
            </a:endParaRPr>
          </a:p>
        </p:txBody>
      </p:sp>
      <p:sp>
        <p:nvSpPr>
          <p:cNvPr id="3" name="TextBox 2"/>
          <p:cNvSpPr txBox="1"/>
          <p:nvPr/>
        </p:nvSpPr>
        <p:spPr>
          <a:xfrm>
            <a:off x="284016" y="6398186"/>
            <a:ext cx="3394367" cy="307777"/>
          </a:xfrm>
          <a:prstGeom prst="rect">
            <a:avLst/>
          </a:prstGeom>
          <a:noFill/>
        </p:spPr>
        <p:txBody>
          <a:bodyPr wrap="square" rtlCol="0">
            <a:spAutoFit/>
          </a:bodyPr>
          <a:lstStyle/>
          <a:p>
            <a:r>
              <a:rPr lang="en-US" altLang="zh-CN" sz="1400" dirty="0"/>
              <a:t>X. Lu et al., ICALEPCS2021, THPV047</a:t>
            </a:r>
            <a:endParaRPr lang="zh-CN" altLang="en-US" sz="1400" dirty="0"/>
          </a:p>
        </p:txBody>
      </p:sp>
      <p:sp>
        <p:nvSpPr>
          <p:cNvPr id="4" name="文本框 3">
            <a:extLst>
              <a:ext uri="{FF2B5EF4-FFF2-40B4-BE49-F238E27FC236}">
                <a16:creationId xmlns:a16="http://schemas.microsoft.com/office/drawing/2014/main" id="{95F3F082-BA55-477D-90A0-BD56371596E8}"/>
              </a:ext>
            </a:extLst>
          </p:cNvPr>
          <p:cNvSpPr txBox="1"/>
          <p:nvPr/>
        </p:nvSpPr>
        <p:spPr>
          <a:xfrm>
            <a:off x="303600" y="4242537"/>
            <a:ext cx="5071993" cy="923330"/>
          </a:xfrm>
          <a:prstGeom prst="rect">
            <a:avLst/>
          </a:prstGeom>
          <a:noFill/>
          <a:ln>
            <a:solidFill>
              <a:srgbClr val="FF0000"/>
            </a:solidFill>
          </a:ln>
        </p:spPr>
        <p:txBody>
          <a:bodyPr wrap="square" rtlCol="0">
            <a:spAutoFit/>
          </a:bodyPr>
          <a:lstStyle/>
          <a:p>
            <a:r>
              <a:rPr lang="zh-CN" altLang="en-US"/>
              <a:t>感谢 合肥光源 </a:t>
            </a:r>
            <a:r>
              <a:rPr lang="zh-CN" altLang="en-US">
                <a:solidFill>
                  <a:srgbClr val="FF0000"/>
                </a:solidFill>
              </a:rPr>
              <a:t>宣科老师 </a:t>
            </a:r>
            <a:r>
              <a:rPr lang="zh-CN" altLang="en-US"/>
              <a:t>的建议和讨论！</a:t>
            </a:r>
            <a:endParaRPr lang="en-US" altLang="zh-CN"/>
          </a:p>
          <a:p>
            <a:endParaRPr lang="en-US" altLang="zh-CN"/>
          </a:p>
          <a:p>
            <a:r>
              <a:rPr lang="zh-CN" altLang="en-US"/>
              <a:t>感谢 上海高研院 </a:t>
            </a:r>
            <a:r>
              <a:rPr lang="zh-CN" altLang="en-US">
                <a:solidFill>
                  <a:srgbClr val="FF0000"/>
                </a:solidFill>
              </a:rPr>
              <a:t>谷端师兄 </a:t>
            </a:r>
            <a:r>
              <a:rPr lang="zh-CN" altLang="en-US"/>
              <a:t>分享经验和技术支持！</a:t>
            </a:r>
          </a:p>
        </p:txBody>
      </p:sp>
      <p:sp>
        <p:nvSpPr>
          <p:cNvPr id="31" name="文本框 30">
            <a:extLst>
              <a:ext uri="{FF2B5EF4-FFF2-40B4-BE49-F238E27FC236}">
                <a16:creationId xmlns:a16="http://schemas.microsoft.com/office/drawing/2014/main" id="{EDAF8661-B17D-4BF3-B1D8-22C9DBD1EEB8}"/>
              </a:ext>
            </a:extLst>
          </p:cNvPr>
          <p:cNvSpPr txBox="1"/>
          <p:nvPr/>
        </p:nvSpPr>
        <p:spPr>
          <a:xfrm>
            <a:off x="5951984" y="1196752"/>
            <a:ext cx="5662461" cy="3137998"/>
          </a:xfrm>
          <a:prstGeom prst="rect">
            <a:avLst/>
          </a:prstGeom>
          <a:noFill/>
          <a:ln>
            <a:solidFill>
              <a:srgbClr val="FF0000"/>
            </a:solidFill>
            <a:prstDash val="sysDash"/>
          </a:ln>
        </p:spPr>
        <p:txBody>
          <a:bodyPr wrap="square" rtlCol="0">
            <a:spAutoFit/>
          </a:bodyPr>
          <a:lstStyle/>
          <a:p>
            <a:endParaRPr lang="en-US" altLang="zh-CN"/>
          </a:p>
          <a:p>
            <a:endParaRPr lang="en-US" altLang="zh-CN"/>
          </a:p>
          <a:p>
            <a:endParaRPr lang="en-US" altLang="zh-CN"/>
          </a:p>
          <a:p>
            <a:endParaRPr lang="en-US" altLang="zh-CN"/>
          </a:p>
          <a:p>
            <a:endParaRPr lang="en-US" altLang="zh-CN"/>
          </a:p>
          <a:p>
            <a:endParaRPr lang="en-US" altLang="zh-CN"/>
          </a:p>
          <a:p>
            <a:endParaRPr lang="en-US" altLang="zh-CN"/>
          </a:p>
          <a:p>
            <a:endParaRPr lang="en-US" altLang="zh-CN"/>
          </a:p>
          <a:p>
            <a:endParaRPr lang="en-US" altLang="zh-CN"/>
          </a:p>
          <a:p>
            <a:endParaRPr lang="en-US" altLang="zh-CN"/>
          </a:p>
          <a:p>
            <a:endParaRPr lang="zh-CN" altLang="en-US"/>
          </a:p>
        </p:txBody>
      </p:sp>
      <p:sp>
        <p:nvSpPr>
          <p:cNvPr id="48" name="矩形: 圆角 47">
            <a:extLst>
              <a:ext uri="{FF2B5EF4-FFF2-40B4-BE49-F238E27FC236}">
                <a16:creationId xmlns:a16="http://schemas.microsoft.com/office/drawing/2014/main" id="{98AA6A8D-FA12-4D73-936E-3AEEAEF627EE}"/>
              </a:ext>
            </a:extLst>
          </p:cNvPr>
          <p:cNvSpPr/>
          <p:nvPr/>
        </p:nvSpPr>
        <p:spPr bwMode="auto">
          <a:xfrm>
            <a:off x="6285424" y="2266004"/>
            <a:ext cx="2334342" cy="68568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altLang="zh-CN">
                <a:effectLst>
                  <a:outerShdw blurRad="38100" dist="38100" dir="2700000" algn="tl">
                    <a:srgbClr val="000000">
                      <a:alpha val="43137"/>
                    </a:srgbClr>
                  </a:outerShdw>
                </a:effectLst>
                <a:latin typeface="Arial" charset="0"/>
              </a:rPr>
              <a:t>Model  Service</a:t>
            </a:r>
          </a:p>
          <a:p>
            <a:pPr algn="ctr"/>
            <a:r>
              <a:rPr lang="zh-CN" altLang="en-US">
                <a:effectLst>
                  <a:outerShdw blurRad="38100" dist="38100" dir="2700000" algn="tl">
                    <a:srgbClr val="000000">
                      <a:alpha val="43137"/>
                    </a:srgbClr>
                  </a:outerShdw>
                </a:effectLst>
                <a:latin typeface="Arial" charset="0"/>
              </a:rPr>
              <a:t>（物理模型服务）</a:t>
            </a:r>
            <a:endParaRPr lang="en-US" altLang="zh-CN">
              <a:effectLst>
                <a:outerShdw blurRad="38100" dist="38100" dir="2700000" algn="tl">
                  <a:srgbClr val="000000">
                    <a:alpha val="43137"/>
                  </a:srgbClr>
                </a:outerShdw>
              </a:effectLst>
              <a:latin typeface="Arial" charset="0"/>
            </a:endParaRPr>
          </a:p>
          <a:p>
            <a:endParaRPr lang="en-US" altLang="zh-CN">
              <a:solidFill>
                <a:srgbClr val="FFCC00"/>
              </a:solidFill>
              <a:effectLst>
                <a:outerShdw blurRad="38100" dist="38100" dir="2700000" algn="tl">
                  <a:srgbClr val="000000">
                    <a:alpha val="43137"/>
                  </a:srgbClr>
                </a:outerShdw>
              </a:effectLst>
              <a:latin typeface="Arial" charset="0"/>
            </a:endParaRPr>
          </a:p>
        </p:txBody>
      </p:sp>
      <p:sp>
        <p:nvSpPr>
          <p:cNvPr id="53" name="矩形: 圆角 52">
            <a:extLst>
              <a:ext uri="{FF2B5EF4-FFF2-40B4-BE49-F238E27FC236}">
                <a16:creationId xmlns:a16="http://schemas.microsoft.com/office/drawing/2014/main" id="{0CAFD913-CF0A-4147-B282-172871F83719}"/>
              </a:ext>
            </a:extLst>
          </p:cNvPr>
          <p:cNvSpPr/>
          <p:nvPr/>
        </p:nvSpPr>
        <p:spPr bwMode="auto">
          <a:xfrm>
            <a:off x="6413520" y="1332235"/>
            <a:ext cx="4768873" cy="432048"/>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altLang="zh-CN">
                <a:effectLst>
                  <a:outerShdw blurRad="38100" dist="38100" dir="2700000" algn="tl">
                    <a:srgbClr val="000000">
                      <a:alpha val="43137"/>
                    </a:srgbClr>
                  </a:outerShdw>
                </a:effectLst>
                <a:latin typeface="Arial" charset="0"/>
              </a:rPr>
              <a:t>HLA</a:t>
            </a:r>
            <a:r>
              <a:rPr lang="zh-CN" altLang="en-US">
                <a:effectLst>
                  <a:outerShdw blurRad="38100" dist="38100" dir="2700000" algn="tl">
                    <a:srgbClr val="000000">
                      <a:alpha val="43137"/>
                    </a:srgbClr>
                  </a:outerShdw>
                </a:effectLst>
                <a:latin typeface="Arial" charset="0"/>
              </a:rPr>
              <a:t>（</a:t>
            </a:r>
            <a:r>
              <a:rPr lang="zh-CN" altLang="en-US">
                <a:effectLst>
                  <a:outerShdw blurRad="38100" dist="38100" dir="2700000" algn="tl">
                    <a:srgbClr val="000000">
                      <a:alpha val="43137"/>
                    </a:srgbClr>
                  </a:outerShdw>
                </a:effectLst>
                <a:latin typeface="Arial" charset="0"/>
                <a:ea typeface="宋体" pitchFamily="2" charset="-122"/>
              </a:rPr>
              <a:t>上层应用</a:t>
            </a:r>
            <a:r>
              <a:rPr lang="zh-CN" altLang="en-US">
                <a:effectLst>
                  <a:outerShdw blurRad="38100" dist="38100" dir="2700000" algn="tl">
                    <a:srgbClr val="000000">
                      <a:alpha val="43137"/>
                    </a:srgbClr>
                  </a:outerShdw>
                </a:effectLst>
                <a:latin typeface="Arial" charset="0"/>
              </a:rPr>
              <a:t>）、客户端</a:t>
            </a:r>
          </a:p>
        </p:txBody>
      </p:sp>
      <p:sp>
        <p:nvSpPr>
          <p:cNvPr id="55" name="矩形: 圆角 54">
            <a:extLst>
              <a:ext uri="{FF2B5EF4-FFF2-40B4-BE49-F238E27FC236}">
                <a16:creationId xmlns:a16="http://schemas.microsoft.com/office/drawing/2014/main" id="{C31F5919-2521-49FB-969C-0D48EF35BF97}"/>
              </a:ext>
            </a:extLst>
          </p:cNvPr>
          <p:cNvSpPr/>
          <p:nvPr/>
        </p:nvSpPr>
        <p:spPr bwMode="auto">
          <a:xfrm>
            <a:off x="6284431" y="3354129"/>
            <a:ext cx="2334342" cy="43204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altLang="zh-CN">
                <a:solidFill>
                  <a:srgbClr val="FFCC00"/>
                </a:solidFill>
                <a:effectLst>
                  <a:outerShdw blurRad="38100" dist="38100" dir="2700000" algn="tl">
                    <a:srgbClr val="000000">
                      <a:alpha val="43137"/>
                    </a:srgbClr>
                  </a:outerShdw>
                </a:effectLst>
                <a:latin typeface="Arial" charset="0"/>
              </a:rPr>
              <a:t> </a:t>
            </a:r>
            <a:r>
              <a:rPr lang="en-US" altLang="zh-CN">
                <a:effectLst>
                  <a:outerShdw blurRad="38100" dist="38100" dir="2700000" algn="tl">
                    <a:srgbClr val="000000">
                      <a:alpha val="43137"/>
                    </a:srgbClr>
                  </a:outerShdw>
                </a:effectLst>
                <a:latin typeface="Arial" charset="0"/>
              </a:rPr>
              <a:t>Control Parameters</a:t>
            </a:r>
          </a:p>
          <a:p>
            <a:endParaRPr lang="en-US" altLang="zh-CN">
              <a:solidFill>
                <a:srgbClr val="FFCC00"/>
              </a:solidFill>
              <a:effectLst>
                <a:outerShdw blurRad="38100" dist="38100" dir="2700000" algn="tl">
                  <a:srgbClr val="000000">
                    <a:alpha val="43137"/>
                  </a:srgbClr>
                </a:outerShdw>
              </a:effectLst>
              <a:latin typeface="Arial" charset="0"/>
            </a:endParaRPr>
          </a:p>
        </p:txBody>
      </p:sp>
      <p:sp>
        <p:nvSpPr>
          <p:cNvPr id="56" name="箭头: 上下 55">
            <a:extLst>
              <a:ext uri="{FF2B5EF4-FFF2-40B4-BE49-F238E27FC236}">
                <a16:creationId xmlns:a16="http://schemas.microsoft.com/office/drawing/2014/main" id="{5069472B-2D67-4668-960B-EFDDED374C8F}"/>
              </a:ext>
            </a:extLst>
          </p:cNvPr>
          <p:cNvSpPr/>
          <p:nvPr/>
        </p:nvSpPr>
        <p:spPr bwMode="auto">
          <a:xfrm>
            <a:off x="7253734" y="1775123"/>
            <a:ext cx="309503" cy="480040"/>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solidFill>
                <a:srgbClr val="FFCC00"/>
              </a:solidFill>
              <a:effectLst>
                <a:outerShdw blurRad="38100" dist="38100" dir="2700000" algn="tl">
                  <a:srgbClr val="000000">
                    <a:alpha val="43137"/>
                  </a:srgbClr>
                </a:outerShdw>
              </a:effectLst>
              <a:latin typeface="Arial" charset="0"/>
            </a:endParaRPr>
          </a:p>
        </p:txBody>
      </p:sp>
      <p:sp>
        <p:nvSpPr>
          <p:cNvPr id="57" name="箭头: 上下 56">
            <a:extLst>
              <a:ext uri="{FF2B5EF4-FFF2-40B4-BE49-F238E27FC236}">
                <a16:creationId xmlns:a16="http://schemas.microsoft.com/office/drawing/2014/main" id="{AA4D3E76-7814-4BF4-94CB-BDBBA6481DF1}"/>
              </a:ext>
            </a:extLst>
          </p:cNvPr>
          <p:cNvSpPr/>
          <p:nvPr/>
        </p:nvSpPr>
        <p:spPr bwMode="auto">
          <a:xfrm>
            <a:off x="7253735" y="2930609"/>
            <a:ext cx="309503" cy="423521"/>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solidFill>
                <a:srgbClr val="FFCC00"/>
              </a:solidFill>
              <a:effectLst>
                <a:outerShdw blurRad="38100" dist="38100" dir="2700000" algn="tl">
                  <a:srgbClr val="000000">
                    <a:alpha val="43137"/>
                  </a:srgbClr>
                </a:outerShdw>
              </a:effectLst>
              <a:latin typeface="Arial" charset="0"/>
            </a:endParaRPr>
          </a:p>
        </p:txBody>
      </p:sp>
      <p:sp>
        <p:nvSpPr>
          <p:cNvPr id="58" name="箭头: 上下 57">
            <a:extLst>
              <a:ext uri="{FF2B5EF4-FFF2-40B4-BE49-F238E27FC236}">
                <a16:creationId xmlns:a16="http://schemas.microsoft.com/office/drawing/2014/main" id="{2D021AF1-12F1-4C2C-B3FF-A4837B1FE9AD}"/>
              </a:ext>
            </a:extLst>
          </p:cNvPr>
          <p:cNvSpPr/>
          <p:nvPr/>
        </p:nvSpPr>
        <p:spPr bwMode="auto">
          <a:xfrm>
            <a:off x="7254098" y="3780491"/>
            <a:ext cx="309503" cy="543334"/>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solidFill>
                <a:srgbClr val="FFCC00"/>
              </a:solidFill>
              <a:effectLst>
                <a:outerShdw blurRad="38100" dist="38100" dir="2700000" algn="tl">
                  <a:srgbClr val="000000">
                    <a:alpha val="43137"/>
                  </a:srgbClr>
                </a:outerShdw>
              </a:effectLst>
              <a:latin typeface="Arial" charset="0"/>
            </a:endParaRPr>
          </a:p>
        </p:txBody>
      </p:sp>
      <p:sp>
        <p:nvSpPr>
          <p:cNvPr id="61" name="文本框 60">
            <a:extLst>
              <a:ext uri="{FF2B5EF4-FFF2-40B4-BE49-F238E27FC236}">
                <a16:creationId xmlns:a16="http://schemas.microsoft.com/office/drawing/2014/main" id="{838D415D-EAE8-4230-9CF7-EA5F5410263E}"/>
              </a:ext>
            </a:extLst>
          </p:cNvPr>
          <p:cNvSpPr txBox="1"/>
          <p:nvPr/>
        </p:nvSpPr>
        <p:spPr>
          <a:xfrm>
            <a:off x="7615558" y="3873205"/>
            <a:ext cx="1875394" cy="369332"/>
          </a:xfrm>
          <a:prstGeom prst="rect">
            <a:avLst/>
          </a:prstGeom>
          <a:noFill/>
          <a:ln>
            <a:solidFill>
              <a:srgbClr val="00B050"/>
            </a:solidFill>
          </a:ln>
        </p:spPr>
        <p:txBody>
          <a:bodyPr wrap="square" rtlCol="0">
            <a:spAutoFit/>
          </a:bodyPr>
          <a:lstStyle/>
          <a:p>
            <a:pPr algn="ctr"/>
            <a:r>
              <a:rPr lang="en-US" altLang="zh-CN"/>
              <a:t>EPICS</a:t>
            </a:r>
            <a:r>
              <a:rPr lang="zh-CN" altLang="en-US"/>
              <a:t>通信接口</a:t>
            </a:r>
          </a:p>
        </p:txBody>
      </p:sp>
      <p:sp>
        <p:nvSpPr>
          <p:cNvPr id="62" name="矩形: 圆角 61">
            <a:extLst>
              <a:ext uri="{FF2B5EF4-FFF2-40B4-BE49-F238E27FC236}">
                <a16:creationId xmlns:a16="http://schemas.microsoft.com/office/drawing/2014/main" id="{436E94C1-3392-4207-B5A2-4191877C79C7}"/>
              </a:ext>
            </a:extLst>
          </p:cNvPr>
          <p:cNvSpPr/>
          <p:nvPr/>
        </p:nvSpPr>
        <p:spPr bwMode="auto">
          <a:xfrm>
            <a:off x="9426432" y="2358006"/>
            <a:ext cx="2031267" cy="43204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altLang="zh-CN">
                <a:effectLst>
                  <a:outerShdw blurRad="38100" dist="38100" dir="2700000" algn="tl">
                    <a:srgbClr val="000000">
                      <a:alpha val="43137"/>
                    </a:srgbClr>
                  </a:outerShdw>
                </a:effectLst>
                <a:latin typeface="Arial" charset="0"/>
              </a:rPr>
              <a:t>Server</a:t>
            </a:r>
            <a:r>
              <a:rPr lang="zh-CN" altLang="en-US">
                <a:effectLst>
                  <a:outerShdw blurRad="38100" dist="38100" dir="2700000" algn="tl">
                    <a:srgbClr val="000000">
                      <a:alpha val="43137"/>
                    </a:srgbClr>
                  </a:outerShdw>
                </a:effectLst>
                <a:latin typeface="Arial" charset="0"/>
              </a:rPr>
              <a:t>（服务端）</a:t>
            </a:r>
            <a:endParaRPr lang="en-US" altLang="zh-CN">
              <a:solidFill>
                <a:srgbClr val="FFCC00"/>
              </a:solidFill>
              <a:effectLst>
                <a:outerShdw blurRad="38100" dist="38100" dir="2700000" algn="tl">
                  <a:srgbClr val="000000">
                    <a:alpha val="43137"/>
                  </a:srgbClr>
                </a:outerShdw>
              </a:effectLst>
              <a:latin typeface="Arial" charset="0"/>
            </a:endParaRPr>
          </a:p>
        </p:txBody>
      </p:sp>
      <p:sp>
        <p:nvSpPr>
          <p:cNvPr id="63" name="箭头: 上下 62">
            <a:extLst>
              <a:ext uri="{FF2B5EF4-FFF2-40B4-BE49-F238E27FC236}">
                <a16:creationId xmlns:a16="http://schemas.microsoft.com/office/drawing/2014/main" id="{AFB6452D-B688-4A4A-988D-18C494DCA0AC}"/>
              </a:ext>
            </a:extLst>
          </p:cNvPr>
          <p:cNvSpPr/>
          <p:nvPr/>
        </p:nvSpPr>
        <p:spPr bwMode="auto">
          <a:xfrm rot="5400000">
            <a:off x="8867850" y="2158213"/>
            <a:ext cx="309503" cy="807657"/>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solidFill>
                <a:srgbClr val="FFCC00"/>
              </a:solidFill>
              <a:effectLst>
                <a:outerShdw blurRad="38100" dist="38100" dir="2700000" algn="tl">
                  <a:srgbClr val="000000">
                    <a:alpha val="43137"/>
                  </a:srgbClr>
                </a:outerShdw>
              </a:effectLst>
              <a:latin typeface="Arial" charset="0"/>
            </a:endParaRPr>
          </a:p>
        </p:txBody>
      </p:sp>
      <p:cxnSp>
        <p:nvCxnSpPr>
          <p:cNvPr id="64" name="直接箭头连接符 63">
            <a:extLst>
              <a:ext uri="{FF2B5EF4-FFF2-40B4-BE49-F238E27FC236}">
                <a16:creationId xmlns:a16="http://schemas.microsoft.com/office/drawing/2014/main" id="{32567796-9EDF-4CDA-962F-ACC44B712FEA}"/>
              </a:ext>
            </a:extLst>
          </p:cNvPr>
          <p:cNvCxnSpPr>
            <a:cxnSpLocks/>
            <a:endCxn id="62" idx="0"/>
          </p:cNvCxnSpPr>
          <p:nvPr/>
        </p:nvCxnSpPr>
        <p:spPr bwMode="auto">
          <a:xfrm>
            <a:off x="10442065" y="1780231"/>
            <a:ext cx="1" cy="577775"/>
          </a:xfrm>
          <a:prstGeom prst="straightConnector1">
            <a:avLst/>
          </a:prstGeom>
          <a:solidFill>
            <a:schemeClr val="accent1"/>
          </a:solidFill>
          <a:ln w="9525" cap="flat" cmpd="sng" algn="ctr">
            <a:solidFill>
              <a:schemeClr val="tx1"/>
            </a:solidFill>
            <a:prstDash val="solid"/>
            <a:round/>
            <a:headEnd type="triangle"/>
            <a:tailEnd type="triangle"/>
          </a:ln>
          <a:effectLst/>
        </p:spPr>
      </p:cxnSp>
      <p:sp>
        <p:nvSpPr>
          <p:cNvPr id="65" name="文本框 64">
            <a:extLst>
              <a:ext uri="{FF2B5EF4-FFF2-40B4-BE49-F238E27FC236}">
                <a16:creationId xmlns:a16="http://schemas.microsoft.com/office/drawing/2014/main" id="{DA42A180-0236-4AD5-9A55-A80102B2AA03}"/>
              </a:ext>
            </a:extLst>
          </p:cNvPr>
          <p:cNvSpPr txBox="1"/>
          <p:nvPr/>
        </p:nvSpPr>
        <p:spPr>
          <a:xfrm>
            <a:off x="10499350" y="1851591"/>
            <a:ext cx="983089" cy="369332"/>
          </a:xfrm>
          <a:prstGeom prst="rect">
            <a:avLst/>
          </a:prstGeom>
          <a:noFill/>
          <a:ln>
            <a:solidFill>
              <a:srgbClr val="00B050"/>
            </a:solidFill>
          </a:ln>
        </p:spPr>
        <p:txBody>
          <a:bodyPr wrap="square" rtlCol="0">
            <a:spAutoFit/>
          </a:bodyPr>
          <a:lstStyle/>
          <a:p>
            <a:pPr algn="ctr"/>
            <a:r>
              <a:rPr lang="en-US" altLang="zh-CN"/>
              <a:t>Internet</a:t>
            </a:r>
            <a:endParaRPr lang="zh-CN" altLang="en-US"/>
          </a:p>
        </p:txBody>
      </p:sp>
    </p:spTree>
    <p:extLst>
      <p:ext uri="{BB962C8B-B14F-4D97-AF65-F5344CB8AC3E}">
        <p14:creationId xmlns:p14="http://schemas.microsoft.com/office/powerpoint/2010/main" val="1239619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81200" y="419252"/>
            <a:ext cx="8229600" cy="525809"/>
          </a:xfrm>
        </p:spPr>
        <p:txBody>
          <a:bodyPr>
            <a:normAutofit/>
          </a:bodyPr>
          <a:lstStyle/>
          <a:p>
            <a:r>
              <a:rPr lang="zh-CN" altLang="en-US" sz="2800" b="0">
                <a:solidFill>
                  <a:schemeClr val="tx1"/>
                </a:solidFill>
                <a:latin typeface="黑体" pitchFamily="49" charset="-122"/>
                <a:ea typeface="黑体" pitchFamily="49" charset="-122"/>
              </a:rPr>
              <a:t>上层调</a:t>
            </a:r>
            <a:r>
              <a:rPr lang="zh-CN" altLang="en-US" sz="2800" b="0" dirty="0">
                <a:solidFill>
                  <a:schemeClr val="tx1"/>
                </a:solidFill>
                <a:latin typeface="+mn-lt"/>
                <a:ea typeface="黑体" pitchFamily="49" charset="-122"/>
              </a:rPr>
              <a:t>束软件</a:t>
            </a:r>
            <a:r>
              <a:rPr lang="zh-CN" altLang="en-US" sz="2800" b="0">
                <a:solidFill>
                  <a:schemeClr val="tx1"/>
                </a:solidFill>
                <a:latin typeface="+mn-lt"/>
                <a:ea typeface="黑体" pitchFamily="49" charset="-122"/>
              </a:rPr>
              <a:t>基础架构</a:t>
            </a:r>
            <a:endParaRPr lang="zh-CN" altLang="en-US" sz="2800" b="0" dirty="0">
              <a:solidFill>
                <a:schemeClr val="tx1"/>
              </a:solidFill>
              <a:latin typeface="+mn-lt"/>
              <a:ea typeface="黑体" pitchFamily="49" charset="-122"/>
            </a:endParaRPr>
          </a:p>
        </p:txBody>
      </p:sp>
      <p:sp>
        <p:nvSpPr>
          <p:cNvPr id="29" name="文本框 28">
            <a:extLst>
              <a:ext uri="{FF2B5EF4-FFF2-40B4-BE49-F238E27FC236}">
                <a16:creationId xmlns:a16="http://schemas.microsoft.com/office/drawing/2014/main" id="{7BA4FE75-29B0-4F24-94A6-CBD35880EB3A}"/>
              </a:ext>
            </a:extLst>
          </p:cNvPr>
          <p:cNvSpPr txBox="1"/>
          <p:nvPr/>
        </p:nvSpPr>
        <p:spPr>
          <a:xfrm>
            <a:off x="5951984" y="1196752"/>
            <a:ext cx="5662461" cy="3137998"/>
          </a:xfrm>
          <a:prstGeom prst="rect">
            <a:avLst/>
          </a:prstGeom>
          <a:noFill/>
          <a:ln>
            <a:solidFill>
              <a:srgbClr val="FF0000"/>
            </a:solidFill>
            <a:prstDash val="sysDash"/>
          </a:ln>
        </p:spPr>
        <p:txBody>
          <a:bodyPr wrap="square" rtlCol="0">
            <a:spAutoFit/>
          </a:bodyPr>
          <a:lstStyle/>
          <a:p>
            <a:endParaRPr lang="en-US" altLang="zh-CN"/>
          </a:p>
          <a:p>
            <a:endParaRPr lang="en-US" altLang="zh-CN"/>
          </a:p>
          <a:p>
            <a:endParaRPr lang="en-US" altLang="zh-CN"/>
          </a:p>
          <a:p>
            <a:endParaRPr lang="en-US" altLang="zh-CN"/>
          </a:p>
          <a:p>
            <a:endParaRPr lang="en-US" altLang="zh-CN"/>
          </a:p>
          <a:p>
            <a:endParaRPr lang="en-US" altLang="zh-CN"/>
          </a:p>
          <a:p>
            <a:endParaRPr lang="en-US" altLang="zh-CN"/>
          </a:p>
          <a:p>
            <a:endParaRPr lang="en-US" altLang="zh-CN"/>
          </a:p>
          <a:p>
            <a:endParaRPr lang="en-US" altLang="zh-CN"/>
          </a:p>
          <a:p>
            <a:endParaRPr lang="en-US" altLang="zh-CN"/>
          </a:p>
          <a:p>
            <a:endParaRPr lang="zh-CN" altLang="en-US"/>
          </a:p>
        </p:txBody>
      </p:sp>
      <p:sp>
        <p:nvSpPr>
          <p:cNvPr id="33" name="矩形: 圆角 32">
            <a:extLst>
              <a:ext uri="{FF2B5EF4-FFF2-40B4-BE49-F238E27FC236}">
                <a16:creationId xmlns:a16="http://schemas.microsoft.com/office/drawing/2014/main" id="{1987C48E-3408-46B9-A9CC-1BF2A0CAE198}"/>
              </a:ext>
            </a:extLst>
          </p:cNvPr>
          <p:cNvSpPr/>
          <p:nvPr/>
        </p:nvSpPr>
        <p:spPr bwMode="auto">
          <a:xfrm>
            <a:off x="6285424" y="2266004"/>
            <a:ext cx="2334342" cy="68568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altLang="zh-CN">
                <a:effectLst>
                  <a:outerShdw blurRad="38100" dist="38100" dir="2700000" algn="tl">
                    <a:srgbClr val="000000">
                      <a:alpha val="43137"/>
                    </a:srgbClr>
                  </a:outerShdw>
                </a:effectLst>
                <a:latin typeface="Arial" charset="0"/>
              </a:rPr>
              <a:t>Model  Service</a:t>
            </a:r>
          </a:p>
          <a:p>
            <a:pPr algn="ctr"/>
            <a:r>
              <a:rPr lang="zh-CN" altLang="en-US">
                <a:effectLst>
                  <a:outerShdw blurRad="38100" dist="38100" dir="2700000" algn="tl">
                    <a:srgbClr val="000000">
                      <a:alpha val="43137"/>
                    </a:srgbClr>
                  </a:outerShdw>
                </a:effectLst>
                <a:latin typeface="Arial" charset="0"/>
              </a:rPr>
              <a:t>（物理模型服务）</a:t>
            </a:r>
            <a:endParaRPr lang="en-US" altLang="zh-CN">
              <a:effectLst>
                <a:outerShdw blurRad="38100" dist="38100" dir="2700000" algn="tl">
                  <a:srgbClr val="000000">
                    <a:alpha val="43137"/>
                  </a:srgbClr>
                </a:outerShdw>
              </a:effectLst>
              <a:latin typeface="Arial" charset="0"/>
            </a:endParaRPr>
          </a:p>
          <a:p>
            <a:endParaRPr lang="en-US" altLang="zh-CN">
              <a:solidFill>
                <a:srgbClr val="FFCC00"/>
              </a:solidFill>
              <a:effectLst>
                <a:outerShdw blurRad="38100" dist="38100" dir="2700000" algn="tl">
                  <a:srgbClr val="000000">
                    <a:alpha val="43137"/>
                  </a:srgbClr>
                </a:outerShdw>
              </a:effectLst>
              <a:latin typeface="Arial" charset="0"/>
            </a:endParaRPr>
          </a:p>
        </p:txBody>
      </p:sp>
      <p:sp>
        <p:nvSpPr>
          <p:cNvPr id="34" name="矩形: 圆角 33">
            <a:extLst>
              <a:ext uri="{FF2B5EF4-FFF2-40B4-BE49-F238E27FC236}">
                <a16:creationId xmlns:a16="http://schemas.microsoft.com/office/drawing/2014/main" id="{FC777690-3E89-4CF8-9CD2-6CD8C6375103}"/>
              </a:ext>
            </a:extLst>
          </p:cNvPr>
          <p:cNvSpPr/>
          <p:nvPr/>
        </p:nvSpPr>
        <p:spPr bwMode="auto">
          <a:xfrm>
            <a:off x="6413520" y="1332235"/>
            <a:ext cx="4768873" cy="432048"/>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altLang="zh-CN">
                <a:effectLst>
                  <a:outerShdw blurRad="38100" dist="38100" dir="2700000" algn="tl">
                    <a:srgbClr val="000000">
                      <a:alpha val="43137"/>
                    </a:srgbClr>
                  </a:outerShdw>
                </a:effectLst>
                <a:latin typeface="Arial" charset="0"/>
              </a:rPr>
              <a:t>HLA</a:t>
            </a:r>
            <a:r>
              <a:rPr lang="zh-CN" altLang="en-US">
                <a:effectLst>
                  <a:outerShdw blurRad="38100" dist="38100" dir="2700000" algn="tl">
                    <a:srgbClr val="000000">
                      <a:alpha val="43137"/>
                    </a:srgbClr>
                  </a:outerShdw>
                </a:effectLst>
                <a:latin typeface="Arial" charset="0"/>
              </a:rPr>
              <a:t>（</a:t>
            </a:r>
            <a:r>
              <a:rPr lang="zh-CN" altLang="en-US">
                <a:effectLst>
                  <a:outerShdw blurRad="38100" dist="38100" dir="2700000" algn="tl">
                    <a:srgbClr val="000000">
                      <a:alpha val="43137"/>
                    </a:srgbClr>
                  </a:outerShdw>
                </a:effectLst>
                <a:latin typeface="Arial" charset="0"/>
                <a:ea typeface="宋体" pitchFamily="2" charset="-122"/>
              </a:rPr>
              <a:t>上层应用</a:t>
            </a:r>
            <a:r>
              <a:rPr lang="zh-CN" altLang="en-US">
                <a:effectLst>
                  <a:outerShdw blurRad="38100" dist="38100" dir="2700000" algn="tl">
                    <a:srgbClr val="000000">
                      <a:alpha val="43137"/>
                    </a:srgbClr>
                  </a:outerShdw>
                </a:effectLst>
                <a:latin typeface="Arial" charset="0"/>
              </a:rPr>
              <a:t>）、客户端</a:t>
            </a:r>
          </a:p>
        </p:txBody>
      </p:sp>
      <p:sp>
        <p:nvSpPr>
          <p:cNvPr id="37" name="矩形: 圆角 36">
            <a:extLst>
              <a:ext uri="{FF2B5EF4-FFF2-40B4-BE49-F238E27FC236}">
                <a16:creationId xmlns:a16="http://schemas.microsoft.com/office/drawing/2014/main" id="{08849EEF-9459-4239-BDA3-020F67A9C733}"/>
              </a:ext>
            </a:extLst>
          </p:cNvPr>
          <p:cNvSpPr/>
          <p:nvPr/>
        </p:nvSpPr>
        <p:spPr bwMode="auto">
          <a:xfrm>
            <a:off x="6284431" y="3354129"/>
            <a:ext cx="2334342" cy="43204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altLang="zh-CN">
                <a:solidFill>
                  <a:srgbClr val="FFCC00"/>
                </a:solidFill>
                <a:effectLst>
                  <a:outerShdw blurRad="38100" dist="38100" dir="2700000" algn="tl">
                    <a:srgbClr val="000000">
                      <a:alpha val="43137"/>
                    </a:srgbClr>
                  </a:outerShdw>
                </a:effectLst>
                <a:latin typeface="Arial" charset="0"/>
              </a:rPr>
              <a:t> </a:t>
            </a:r>
            <a:r>
              <a:rPr lang="en-US" altLang="zh-CN">
                <a:effectLst>
                  <a:outerShdw blurRad="38100" dist="38100" dir="2700000" algn="tl">
                    <a:srgbClr val="000000">
                      <a:alpha val="43137"/>
                    </a:srgbClr>
                  </a:outerShdw>
                </a:effectLst>
                <a:latin typeface="Arial" charset="0"/>
              </a:rPr>
              <a:t>Control Parameters</a:t>
            </a:r>
          </a:p>
          <a:p>
            <a:endParaRPr lang="en-US" altLang="zh-CN">
              <a:solidFill>
                <a:srgbClr val="FFCC00"/>
              </a:solidFill>
              <a:effectLst>
                <a:outerShdw blurRad="38100" dist="38100" dir="2700000" algn="tl">
                  <a:srgbClr val="000000">
                    <a:alpha val="43137"/>
                  </a:srgbClr>
                </a:outerShdw>
              </a:effectLst>
              <a:latin typeface="Arial" charset="0"/>
            </a:endParaRPr>
          </a:p>
        </p:txBody>
      </p:sp>
      <p:sp>
        <p:nvSpPr>
          <p:cNvPr id="38" name="箭头: 上下 37">
            <a:extLst>
              <a:ext uri="{FF2B5EF4-FFF2-40B4-BE49-F238E27FC236}">
                <a16:creationId xmlns:a16="http://schemas.microsoft.com/office/drawing/2014/main" id="{17D1C63B-1243-4B4F-A59C-C0DDE1A5BAC3}"/>
              </a:ext>
            </a:extLst>
          </p:cNvPr>
          <p:cNvSpPr/>
          <p:nvPr/>
        </p:nvSpPr>
        <p:spPr bwMode="auto">
          <a:xfrm>
            <a:off x="7253734" y="1775123"/>
            <a:ext cx="309503" cy="480040"/>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solidFill>
                <a:srgbClr val="FFCC00"/>
              </a:solidFill>
              <a:effectLst>
                <a:outerShdw blurRad="38100" dist="38100" dir="2700000" algn="tl">
                  <a:srgbClr val="000000">
                    <a:alpha val="43137"/>
                  </a:srgbClr>
                </a:outerShdw>
              </a:effectLst>
              <a:latin typeface="Arial" charset="0"/>
            </a:endParaRPr>
          </a:p>
        </p:txBody>
      </p:sp>
      <p:sp>
        <p:nvSpPr>
          <p:cNvPr id="39" name="箭头: 上下 38">
            <a:extLst>
              <a:ext uri="{FF2B5EF4-FFF2-40B4-BE49-F238E27FC236}">
                <a16:creationId xmlns:a16="http://schemas.microsoft.com/office/drawing/2014/main" id="{25B526BE-DAF5-410B-A792-F8C90A226BF8}"/>
              </a:ext>
            </a:extLst>
          </p:cNvPr>
          <p:cNvSpPr/>
          <p:nvPr/>
        </p:nvSpPr>
        <p:spPr bwMode="auto">
          <a:xfrm>
            <a:off x="7253735" y="2930609"/>
            <a:ext cx="309503" cy="423521"/>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solidFill>
                <a:srgbClr val="FFCC00"/>
              </a:solidFill>
              <a:effectLst>
                <a:outerShdw blurRad="38100" dist="38100" dir="2700000" algn="tl">
                  <a:srgbClr val="000000">
                    <a:alpha val="43137"/>
                  </a:srgbClr>
                </a:outerShdw>
              </a:effectLst>
              <a:latin typeface="Arial" charset="0"/>
            </a:endParaRPr>
          </a:p>
        </p:txBody>
      </p:sp>
      <p:sp>
        <p:nvSpPr>
          <p:cNvPr id="40" name="箭头: 上下 39">
            <a:extLst>
              <a:ext uri="{FF2B5EF4-FFF2-40B4-BE49-F238E27FC236}">
                <a16:creationId xmlns:a16="http://schemas.microsoft.com/office/drawing/2014/main" id="{78FC660F-B85F-4B78-90DD-55BE4602E2EA}"/>
              </a:ext>
            </a:extLst>
          </p:cNvPr>
          <p:cNvSpPr/>
          <p:nvPr/>
        </p:nvSpPr>
        <p:spPr bwMode="auto">
          <a:xfrm>
            <a:off x="7254098" y="3780491"/>
            <a:ext cx="309503" cy="543334"/>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solidFill>
                <a:srgbClr val="FFCC00"/>
              </a:solidFill>
              <a:effectLst>
                <a:outerShdw blurRad="38100" dist="38100" dir="2700000" algn="tl">
                  <a:srgbClr val="000000">
                    <a:alpha val="43137"/>
                  </a:srgbClr>
                </a:outerShdw>
              </a:effectLst>
              <a:latin typeface="Arial" charset="0"/>
            </a:endParaRPr>
          </a:p>
        </p:txBody>
      </p:sp>
      <p:sp>
        <p:nvSpPr>
          <p:cNvPr id="45" name="文本框 44">
            <a:extLst>
              <a:ext uri="{FF2B5EF4-FFF2-40B4-BE49-F238E27FC236}">
                <a16:creationId xmlns:a16="http://schemas.microsoft.com/office/drawing/2014/main" id="{933C6520-05F8-4000-8841-8C98B6613962}"/>
              </a:ext>
            </a:extLst>
          </p:cNvPr>
          <p:cNvSpPr txBox="1"/>
          <p:nvPr/>
        </p:nvSpPr>
        <p:spPr>
          <a:xfrm>
            <a:off x="7615558" y="3873205"/>
            <a:ext cx="1875394" cy="369332"/>
          </a:xfrm>
          <a:prstGeom prst="rect">
            <a:avLst/>
          </a:prstGeom>
          <a:noFill/>
          <a:ln>
            <a:solidFill>
              <a:srgbClr val="00B050"/>
            </a:solidFill>
          </a:ln>
        </p:spPr>
        <p:txBody>
          <a:bodyPr wrap="square" rtlCol="0">
            <a:spAutoFit/>
          </a:bodyPr>
          <a:lstStyle/>
          <a:p>
            <a:pPr algn="ctr"/>
            <a:r>
              <a:rPr lang="en-US" altLang="zh-CN"/>
              <a:t>EPICS</a:t>
            </a:r>
            <a:r>
              <a:rPr lang="zh-CN" altLang="en-US"/>
              <a:t>通信接口</a:t>
            </a:r>
          </a:p>
        </p:txBody>
      </p:sp>
      <p:sp>
        <p:nvSpPr>
          <p:cNvPr id="47" name="矩形: 圆角 46">
            <a:extLst>
              <a:ext uri="{FF2B5EF4-FFF2-40B4-BE49-F238E27FC236}">
                <a16:creationId xmlns:a16="http://schemas.microsoft.com/office/drawing/2014/main" id="{E0A1AE58-AEC3-49EA-9760-9F9A34820351}"/>
              </a:ext>
            </a:extLst>
          </p:cNvPr>
          <p:cNvSpPr/>
          <p:nvPr/>
        </p:nvSpPr>
        <p:spPr bwMode="auto">
          <a:xfrm>
            <a:off x="9426432" y="2358006"/>
            <a:ext cx="2031267" cy="43204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altLang="zh-CN">
                <a:effectLst>
                  <a:outerShdw blurRad="38100" dist="38100" dir="2700000" algn="tl">
                    <a:srgbClr val="000000">
                      <a:alpha val="43137"/>
                    </a:srgbClr>
                  </a:outerShdw>
                </a:effectLst>
                <a:latin typeface="Arial" charset="0"/>
              </a:rPr>
              <a:t>Server</a:t>
            </a:r>
            <a:r>
              <a:rPr lang="zh-CN" altLang="en-US">
                <a:effectLst>
                  <a:outerShdw blurRad="38100" dist="38100" dir="2700000" algn="tl">
                    <a:srgbClr val="000000">
                      <a:alpha val="43137"/>
                    </a:srgbClr>
                  </a:outerShdw>
                </a:effectLst>
                <a:latin typeface="Arial" charset="0"/>
              </a:rPr>
              <a:t>（服务端）</a:t>
            </a:r>
            <a:endParaRPr lang="en-US" altLang="zh-CN">
              <a:solidFill>
                <a:srgbClr val="FFCC00"/>
              </a:solidFill>
              <a:effectLst>
                <a:outerShdw blurRad="38100" dist="38100" dir="2700000" algn="tl">
                  <a:srgbClr val="000000">
                    <a:alpha val="43137"/>
                  </a:srgbClr>
                </a:outerShdw>
              </a:effectLst>
              <a:latin typeface="Arial" charset="0"/>
            </a:endParaRPr>
          </a:p>
        </p:txBody>
      </p:sp>
      <p:sp>
        <p:nvSpPr>
          <p:cNvPr id="49" name="箭头: 上下 48">
            <a:extLst>
              <a:ext uri="{FF2B5EF4-FFF2-40B4-BE49-F238E27FC236}">
                <a16:creationId xmlns:a16="http://schemas.microsoft.com/office/drawing/2014/main" id="{92BC2C19-7ACF-4CAB-951F-E61E6FAEA682}"/>
              </a:ext>
            </a:extLst>
          </p:cNvPr>
          <p:cNvSpPr/>
          <p:nvPr/>
        </p:nvSpPr>
        <p:spPr bwMode="auto">
          <a:xfrm rot="5400000">
            <a:off x="8867850" y="2158213"/>
            <a:ext cx="309503" cy="807657"/>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solidFill>
                <a:srgbClr val="FFCC00"/>
              </a:solidFill>
              <a:effectLst>
                <a:outerShdw blurRad="38100" dist="38100" dir="2700000" algn="tl">
                  <a:srgbClr val="000000">
                    <a:alpha val="43137"/>
                  </a:srgbClr>
                </a:outerShdw>
              </a:effectLst>
              <a:latin typeface="Arial" charset="0"/>
            </a:endParaRPr>
          </a:p>
        </p:txBody>
      </p:sp>
      <p:cxnSp>
        <p:nvCxnSpPr>
          <p:cNvPr id="50" name="直接箭头连接符 49">
            <a:extLst>
              <a:ext uri="{FF2B5EF4-FFF2-40B4-BE49-F238E27FC236}">
                <a16:creationId xmlns:a16="http://schemas.microsoft.com/office/drawing/2014/main" id="{86A268CA-68A3-4E34-91B3-DE412935E94B}"/>
              </a:ext>
            </a:extLst>
          </p:cNvPr>
          <p:cNvCxnSpPr>
            <a:cxnSpLocks/>
            <a:endCxn id="47" idx="0"/>
          </p:cNvCxnSpPr>
          <p:nvPr/>
        </p:nvCxnSpPr>
        <p:spPr bwMode="auto">
          <a:xfrm>
            <a:off x="10442065" y="1780231"/>
            <a:ext cx="1" cy="577775"/>
          </a:xfrm>
          <a:prstGeom prst="straightConnector1">
            <a:avLst/>
          </a:prstGeom>
          <a:solidFill>
            <a:schemeClr val="accent1"/>
          </a:solidFill>
          <a:ln w="9525" cap="flat" cmpd="sng" algn="ctr">
            <a:solidFill>
              <a:schemeClr val="tx1"/>
            </a:solidFill>
            <a:prstDash val="solid"/>
            <a:round/>
            <a:headEnd type="triangle"/>
            <a:tailEnd type="triangle"/>
          </a:ln>
          <a:effectLst/>
        </p:spPr>
      </p:cxnSp>
      <p:sp>
        <p:nvSpPr>
          <p:cNvPr id="51" name="文本框 50">
            <a:extLst>
              <a:ext uri="{FF2B5EF4-FFF2-40B4-BE49-F238E27FC236}">
                <a16:creationId xmlns:a16="http://schemas.microsoft.com/office/drawing/2014/main" id="{348AA9DC-977E-4164-9F45-B0D6EA5DC827}"/>
              </a:ext>
            </a:extLst>
          </p:cNvPr>
          <p:cNvSpPr txBox="1"/>
          <p:nvPr/>
        </p:nvSpPr>
        <p:spPr>
          <a:xfrm>
            <a:off x="10499350" y="1851591"/>
            <a:ext cx="983089" cy="369332"/>
          </a:xfrm>
          <a:prstGeom prst="rect">
            <a:avLst/>
          </a:prstGeom>
          <a:noFill/>
          <a:ln>
            <a:solidFill>
              <a:srgbClr val="00B050"/>
            </a:solidFill>
          </a:ln>
        </p:spPr>
        <p:txBody>
          <a:bodyPr wrap="square" rtlCol="0">
            <a:spAutoFit/>
          </a:bodyPr>
          <a:lstStyle/>
          <a:p>
            <a:pPr algn="ctr"/>
            <a:r>
              <a:rPr lang="en-US" altLang="zh-CN"/>
              <a:t>Internet</a:t>
            </a:r>
            <a:endParaRPr lang="zh-CN" altLang="en-US"/>
          </a:p>
        </p:txBody>
      </p:sp>
      <p:sp>
        <p:nvSpPr>
          <p:cNvPr id="3" name="TextBox 2"/>
          <p:cNvSpPr txBox="1"/>
          <p:nvPr/>
        </p:nvSpPr>
        <p:spPr>
          <a:xfrm>
            <a:off x="284016" y="6398186"/>
            <a:ext cx="3394367" cy="307777"/>
          </a:xfrm>
          <a:prstGeom prst="rect">
            <a:avLst/>
          </a:prstGeom>
          <a:noFill/>
        </p:spPr>
        <p:txBody>
          <a:bodyPr wrap="square" rtlCol="0">
            <a:spAutoFit/>
          </a:bodyPr>
          <a:lstStyle/>
          <a:p>
            <a:r>
              <a:rPr lang="en-US" altLang="zh-CN" sz="1400" dirty="0"/>
              <a:t>X. Lu et al., ICALEPCS2021, THPV047</a:t>
            </a:r>
            <a:endParaRPr lang="zh-CN" altLang="en-US" sz="1400" dirty="0"/>
          </a:p>
        </p:txBody>
      </p:sp>
      <p:sp>
        <p:nvSpPr>
          <p:cNvPr id="27" name="文本框 26">
            <a:extLst>
              <a:ext uri="{FF2B5EF4-FFF2-40B4-BE49-F238E27FC236}">
                <a16:creationId xmlns:a16="http://schemas.microsoft.com/office/drawing/2014/main" id="{742A2989-9739-4DFC-8CFF-2F41530FDCB3}"/>
              </a:ext>
            </a:extLst>
          </p:cNvPr>
          <p:cNvSpPr txBox="1"/>
          <p:nvPr/>
        </p:nvSpPr>
        <p:spPr>
          <a:xfrm>
            <a:off x="335360" y="1196752"/>
            <a:ext cx="5256584" cy="646331"/>
          </a:xfrm>
          <a:prstGeom prst="rect">
            <a:avLst/>
          </a:prstGeom>
          <a:ln w="12700">
            <a:solidFill>
              <a:srgbClr val="FF0000"/>
            </a:solidFill>
            <a:prstDash val="sysDash"/>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altLang="zh-CN" err="1"/>
              <a:t>Pyapas</a:t>
            </a:r>
            <a:r>
              <a:rPr lang="en-US" altLang="zh-CN"/>
              <a:t> </a:t>
            </a:r>
          </a:p>
          <a:p>
            <a:r>
              <a:rPr lang="en-US" altLang="zh-CN"/>
              <a:t>(</a:t>
            </a:r>
            <a:r>
              <a:rPr lang="en-US" altLang="zh-CN" dirty="0">
                <a:solidFill>
                  <a:srgbClr val="FF0000"/>
                </a:solidFill>
              </a:rPr>
              <a:t>Py</a:t>
            </a:r>
            <a:r>
              <a:rPr lang="en-US" altLang="zh-CN" dirty="0"/>
              <a:t>thon-based </a:t>
            </a:r>
            <a:r>
              <a:rPr lang="en-US" altLang="zh-CN" dirty="0">
                <a:solidFill>
                  <a:srgbClr val="FF0000"/>
                </a:solidFill>
              </a:rPr>
              <a:t>a</a:t>
            </a:r>
            <a:r>
              <a:rPr lang="en-US" altLang="zh-CN" dirty="0"/>
              <a:t>ccelerator </a:t>
            </a:r>
            <a:r>
              <a:rPr lang="en-US" altLang="zh-CN" dirty="0">
                <a:solidFill>
                  <a:srgbClr val="FF0000"/>
                </a:solidFill>
              </a:rPr>
              <a:t>p</a:t>
            </a:r>
            <a:r>
              <a:rPr lang="en-US" altLang="zh-CN" dirty="0"/>
              <a:t>hysics </a:t>
            </a:r>
            <a:r>
              <a:rPr lang="en-US" altLang="zh-CN" dirty="0">
                <a:solidFill>
                  <a:srgbClr val="FF0000"/>
                </a:solidFill>
              </a:rPr>
              <a:t>a</a:t>
            </a:r>
            <a:r>
              <a:rPr lang="en-US" altLang="zh-CN" dirty="0"/>
              <a:t>pplication </a:t>
            </a:r>
            <a:r>
              <a:rPr lang="en-US" altLang="zh-CN" dirty="0">
                <a:solidFill>
                  <a:srgbClr val="FF0000"/>
                </a:solidFill>
              </a:rPr>
              <a:t>s</a:t>
            </a:r>
            <a:r>
              <a:rPr lang="en-US" altLang="zh-CN" dirty="0"/>
              <a:t>et</a:t>
            </a:r>
            <a:r>
              <a:rPr lang="en-US" altLang="zh-CN"/>
              <a:t>)  </a:t>
            </a:r>
            <a:endParaRPr lang="zh-CN" altLang="en-US" dirty="0"/>
          </a:p>
        </p:txBody>
      </p:sp>
      <p:sp>
        <p:nvSpPr>
          <p:cNvPr id="5" name="箭头: 右 4">
            <a:extLst>
              <a:ext uri="{FF2B5EF4-FFF2-40B4-BE49-F238E27FC236}">
                <a16:creationId xmlns:a16="http://schemas.microsoft.com/office/drawing/2014/main" id="{B811E454-8B2D-4386-9803-9CEB526F89D1}"/>
              </a:ext>
            </a:extLst>
          </p:cNvPr>
          <p:cNvSpPr/>
          <p:nvPr/>
        </p:nvSpPr>
        <p:spPr bwMode="auto">
          <a:xfrm>
            <a:off x="5641015" y="1412776"/>
            <a:ext cx="288032" cy="144016"/>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FFCC00"/>
              </a:solidFill>
              <a:effectLst>
                <a:outerShdw blurRad="38100" dist="38100" dir="2700000" algn="tl">
                  <a:srgbClr val="000000">
                    <a:alpha val="43137"/>
                  </a:srgbClr>
                </a:outerShdw>
              </a:effectLst>
              <a:latin typeface="Arial" charset="0"/>
              <a:ea typeface="宋体" pitchFamily="2" charset="-122"/>
            </a:endParaRPr>
          </a:p>
        </p:txBody>
      </p:sp>
      <p:sp>
        <p:nvSpPr>
          <p:cNvPr id="30" name="文本框 29">
            <a:extLst>
              <a:ext uri="{FF2B5EF4-FFF2-40B4-BE49-F238E27FC236}">
                <a16:creationId xmlns:a16="http://schemas.microsoft.com/office/drawing/2014/main" id="{F62BAFB2-E2E7-4C13-B4B8-9C8416A26AC9}"/>
              </a:ext>
            </a:extLst>
          </p:cNvPr>
          <p:cNvSpPr txBox="1"/>
          <p:nvPr/>
        </p:nvSpPr>
        <p:spPr>
          <a:xfrm>
            <a:off x="988429" y="2266004"/>
            <a:ext cx="4392488" cy="1754326"/>
          </a:xfrm>
          <a:prstGeom prst="rect">
            <a:avLst/>
          </a:prstGeom>
          <a:noFill/>
          <a:ln w="28575">
            <a:solidFill>
              <a:schemeClr val="tx1"/>
            </a:solidFill>
          </a:ln>
        </p:spPr>
        <p:txBody>
          <a:bodyPr wrap="square" rtlCol="0">
            <a:spAutoFit/>
          </a:bodyPr>
          <a:lstStyle/>
          <a:p>
            <a:pPr marL="742950" lvl="1" indent="-285750">
              <a:buFont typeface="Wingdings" panose="05000000000000000000" pitchFamily="2" charset="2"/>
              <a:buChar char="Ø"/>
            </a:pPr>
            <a:r>
              <a:rPr lang="zh-CN" altLang="en-US"/>
              <a:t>人机交互界面工具</a:t>
            </a:r>
            <a:endParaRPr lang="en-US" altLang="zh-CN"/>
          </a:p>
          <a:p>
            <a:pPr marL="742950" lvl="1" indent="-285750">
              <a:buFont typeface="Wingdings" panose="05000000000000000000" pitchFamily="2" charset="2"/>
              <a:buChar char="Ø"/>
            </a:pPr>
            <a:r>
              <a:rPr lang="zh-CN" altLang="en-US"/>
              <a:t>与硬件通信工具</a:t>
            </a:r>
            <a:endParaRPr lang="en-US" altLang="zh-CN"/>
          </a:p>
          <a:p>
            <a:pPr marL="742950" lvl="1" indent="-285750">
              <a:buFont typeface="Wingdings" panose="05000000000000000000" pitchFamily="2" charset="2"/>
              <a:buChar char="Ø"/>
            </a:pPr>
            <a:r>
              <a:rPr lang="zh-CN" altLang="en-US"/>
              <a:t>调用物理模型接口</a:t>
            </a:r>
            <a:endParaRPr lang="en-US" altLang="zh-CN"/>
          </a:p>
          <a:p>
            <a:pPr marL="742950" lvl="1" indent="-285750">
              <a:buFont typeface="Wingdings" panose="05000000000000000000" pitchFamily="2" charset="2"/>
              <a:buChar char="Ø"/>
            </a:pPr>
            <a:r>
              <a:rPr lang="zh-CN" altLang="en-US"/>
              <a:t>与数据库连接工具</a:t>
            </a:r>
            <a:endParaRPr lang="en-US" altLang="zh-CN"/>
          </a:p>
          <a:p>
            <a:pPr marL="742950" lvl="1" indent="-285750">
              <a:buFont typeface="Wingdings" panose="05000000000000000000" pitchFamily="2" charset="2"/>
              <a:buChar char="Ø"/>
            </a:pPr>
            <a:r>
              <a:rPr lang="zh-CN" altLang="en-US"/>
              <a:t>客户端</a:t>
            </a:r>
            <a:r>
              <a:rPr lang="en-US" altLang="zh-CN"/>
              <a:t>/</a:t>
            </a:r>
            <a:r>
              <a:rPr lang="zh-CN" altLang="en-US"/>
              <a:t>服务端开发工具包</a:t>
            </a:r>
            <a:endParaRPr lang="en-US" altLang="zh-CN"/>
          </a:p>
          <a:p>
            <a:pPr marL="742950" lvl="1" indent="-285750">
              <a:buFont typeface="Wingdings" panose="05000000000000000000" pitchFamily="2" charset="2"/>
              <a:buChar char="Ø"/>
            </a:pPr>
            <a:r>
              <a:rPr lang="zh-CN" altLang="en-US"/>
              <a:t>各种算法工具包等</a:t>
            </a:r>
            <a:endParaRPr lang="en-US" altLang="zh-CN"/>
          </a:p>
        </p:txBody>
      </p:sp>
      <p:sp>
        <p:nvSpPr>
          <p:cNvPr id="6" name="箭头: 右 5">
            <a:extLst>
              <a:ext uri="{FF2B5EF4-FFF2-40B4-BE49-F238E27FC236}">
                <a16:creationId xmlns:a16="http://schemas.microsoft.com/office/drawing/2014/main" id="{5B736B87-AE53-4D04-B730-3BEF9EB49A3A}"/>
              </a:ext>
            </a:extLst>
          </p:cNvPr>
          <p:cNvSpPr/>
          <p:nvPr/>
        </p:nvSpPr>
        <p:spPr bwMode="auto">
          <a:xfrm rot="10800000">
            <a:off x="5403854" y="3047564"/>
            <a:ext cx="518830" cy="165412"/>
          </a:xfrm>
          <a:prstGeom prst="right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FFCC00"/>
              </a:solidFill>
              <a:effectLst>
                <a:outerShdw blurRad="38100" dist="38100" dir="2700000" algn="tl">
                  <a:srgbClr val="000000">
                    <a:alpha val="43137"/>
                  </a:srgbClr>
                </a:outerShdw>
              </a:effectLst>
              <a:latin typeface="Arial" charset="0"/>
              <a:ea typeface="宋体" pitchFamily="2" charset="-122"/>
            </a:endParaRPr>
          </a:p>
        </p:txBody>
      </p:sp>
      <p:sp>
        <p:nvSpPr>
          <p:cNvPr id="7" name="文本框 6">
            <a:extLst>
              <a:ext uri="{FF2B5EF4-FFF2-40B4-BE49-F238E27FC236}">
                <a16:creationId xmlns:a16="http://schemas.microsoft.com/office/drawing/2014/main" id="{3E01D084-9B83-4924-9877-F3E7A6553A50}"/>
              </a:ext>
            </a:extLst>
          </p:cNvPr>
          <p:cNvSpPr txBox="1"/>
          <p:nvPr/>
        </p:nvSpPr>
        <p:spPr>
          <a:xfrm>
            <a:off x="988429" y="4994966"/>
            <a:ext cx="5997789" cy="923330"/>
          </a:xfrm>
          <a:prstGeom prst="rect">
            <a:avLst/>
          </a:prstGeom>
          <a:ln>
            <a:solidFill>
              <a:srgbClr val="FF0000"/>
            </a:solidFill>
          </a:ln>
        </p:spPr>
        <p:style>
          <a:lnRef idx="1">
            <a:schemeClr val="accent3"/>
          </a:lnRef>
          <a:fillRef idx="2">
            <a:schemeClr val="accent3"/>
          </a:fillRef>
          <a:effectRef idx="1">
            <a:schemeClr val="accent3"/>
          </a:effectRef>
          <a:fontRef idx="minor">
            <a:schemeClr val="dk1"/>
          </a:fontRef>
        </p:style>
        <p:txBody>
          <a:bodyPr wrap="square" rtlCol="0" anchor="ctr">
            <a:spAutoFit/>
          </a:bodyPr>
          <a:lstStyle/>
          <a:p>
            <a:r>
              <a:rPr lang="zh-CN" altLang="en-US"/>
              <a:t>对调束软件需求进行系统性的考量，</a:t>
            </a:r>
            <a:r>
              <a:rPr lang="zh-CN" altLang="en-US" b="1">
                <a:solidFill>
                  <a:srgbClr val="FF0000"/>
                </a:solidFill>
              </a:rPr>
              <a:t>进行模块化的设计</a:t>
            </a:r>
            <a:endParaRPr lang="en-US" altLang="zh-CN" b="1">
              <a:solidFill>
                <a:srgbClr val="FF0000"/>
              </a:solidFill>
            </a:endParaRPr>
          </a:p>
          <a:p>
            <a:endParaRPr lang="en-US" altLang="zh-CN"/>
          </a:p>
          <a:p>
            <a:r>
              <a:rPr lang="zh-CN" altLang="en-US"/>
              <a:t>每一个模块对应一类功能，可以单独维护，轻易替换。</a:t>
            </a:r>
            <a:endParaRPr lang="en-US" altLang="zh-CN"/>
          </a:p>
        </p:txBody>
      </p:sp>
      <p:sp>
        <p:nvSpPr>
          <p:cNvPr id="9" name="文本框 8">
            <a:extLst>
              <a:ext uri="{FF2B5EF4-FFF2-40B4-BE49-F238E27FC236}">
                <a16:creationId xmlns:a16="http://schemas.microsoft.com/office/drawing/2014/main" id="{A8E609F9-F8D8-4EEB-8A60-761542CC245F}"/>
              </a:ext>
            </a:extLst>
          </p:cNvPr>
          <p:cNvSpPr txBox="1"/>
          <p:nvPr/>
        </p:nvSpPr>
        <p:spPr>
          <a:xfrm>
            <a:off x="7934697" y="4994967"/>
            <a:ext cx="1368152" cy="92333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285750" indent="-285750">
              <a:buFont typeface="Wingdings" panose="05000000000000000000" pitchFamily="2" charset="2"/>
              <a:buChar char="Ø"/>
            </a:pPr>
            <a:r>
              <a:rPr lang="zh-CN" altLang="en-US"/>
              <a:t>独立性</a:t>
            </a:r>
            <a:endParaRPr lang="en-US" altLang="zh-CN"/>
          </a:p>
          <a:p>
            <a:pPr marL="285750" indent="-285750">
              <a:buFont typeface="Wingdings" panose="05000000000000000000" pitchFamily="2" charset="2"/>
              <a:buChar char="Ø"/>
            </a:pPr>
            <a:r>
              <a:rPr lang="zh-CN" altLang="en-US"/>
              <a:t>互换性</a:t>
            </a:r>
            <a:endParaRPr lang="en-US" altLang="zh-CN"/>
          </a:p>
          <a:p>
            <a:pPr marL="285750" indent="-285750">
              <a:buFont typeface="Wingdings" panose="05000000000000000000" pitchFamily="2" charset="2"/>
              <a:buChar char="Ø"/>
            </a:pPr>
            <a:r>
              <a:rPr lang="zh-CN" altLang="en-US"/>
              <a:t>通用性</a:t>
            </a:r>
          </a:p>
        </p:txBody>
      </p:sp>
      <p:cxnSp>
        <p:nvCxnSpPr>
          <p:cNvPr id="11" name="直接箭头连接符 10">
            <a:extLst>
              <a:ext uri="{FF2B5EF4-FFF2-40B4-BE49-F238E27FC236}">
                <a16:creationId xmlns:a16="http://schemas.microsoft.com/office/drawing/2014/main" id="{0DF02FCA-5A25-46D5-B446-3934494FE7D2}"/>
              </a:ext>
            </a:extLst>
          </p:cNvPr>
          <p:cNvCxnSpPr>
            <a:cxnSpLocks/>
            <a:stCxn id="7" idx="3"/>
            <a:endCxn id="9" idx="1"/>
          </p:cNvCxnSpPr>
          <p:nvPr/>
        </p:nvCxnSpPr>
        <p:spPr bwMode="auto">
          <a:xfrm>
            <a:off x="6986218" y="5456631"/>
            <a:ext cx="948479" cy="1"/>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pic>
        <p:nvPicPr>
          <p:cNvPr id="19" name="图片 18">
            <a:extLst>
              <a:ext uri="{FF2B5EF4-FFF2-40B4-BE49-F238E27FC236}">
                <a16:creationId xmlns:a16="http://schemas.microsoft.com/office/drawing/2014/main" id="{C05D4264-1BA8-43C0-91C7-D0E641D72C04}"/>
              </a:ext>
            </a:extLst>
          </p:cNvPr>
          <p:cNvPicPr>
            <a:picLocks noChangeAspect="1"/>
          </p:cNvPicPr>
          <p:nvPr/>
        </p:nvPicPr>
        <p:blipFill>
          <a:blip r:embed="rId3"/>
          <a:stretch>
            <a:fillRect/>
          </a:stretch>
        </p:blipFill>
        <p:spPr>
          <a:xfrm>
            <a:off x="9848267" y="4802606"/>
            <a:ext cx="1791104" cy="1308049"/>
          </a:xfrm>
          <a:prstGeom prst="rect">
            <a:avLst/>
          </a:prstGeom>
        </p:spPr>
      </p:pic>
    </p:spTree>
    <p:extLst>
      <p:ext uri="{BB962C8B-B14F-4D97-AF65-F5344CB8AC3E}">
        <p14:creationId xmlns:p14="http://schemas.microsoft.com/office/powerpoint/2010/main" val="924052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81199" y="481542"/>
            <a:ext cx="8229600" cy="566936"/>
          </a:xfrm>
        </p:spPr>
        <p:txBody>
          <a:bodyPr>
            <a:normAutofit/>
          </a:bodyPr>
          <a:lstStyle/>
          <a:p>
            <a:r>
              <a:rPr lang="en-US" altLang="zh-CN" sz="2800" b="0" dirty="0" err="1">
                <a:solidFill>
                  <a:schemeClr val="tx1"/>
                </a:solidFill>
                <a:latin typeface="+mn-lt"/>
                <a:ea typeface="黑体" pitchFamily="49" charset="-122"/>
              </a:rPr>
              <a:t>Pyapas</a:t>
            </a:r>
            <a:r>
              <a:rPr lang="zh-CN" altLang="en-US" sz="2800" b="0" dirty="0">
                <a:solidFill>
                  <a:schemeClr val="tx1"/>
                </a:solidFill>
                <a:latin typeface="黑体" pitchFamily="49" charset="-122"/>
                <a:ea typeface="黑体" pitchFamily="49" charset="-122"/>
              </a:rPr>
              <a:t>主要模块基本开发完毕</a:t>
            </a:r>
          </a:p>
        </p:txBody>
      </p:sp>
      <p:sp>
        <p:nvSpPr>
          <p:cNvPr id="27" name="文本框 26">
            <a:extLst>
              <a:ext uri="{FF2B5EF4-FFF2-40B4-BE49-F238E27FC236}">
                <a16:creationId xmlns:a16="http://schemas.microsoft.com/office/drawing/2014/main" id="{A38CBE0E-169B-4565-A96E-565C789E40C9}"/>
              </a:ext>
            </a:extLst>
          </p:cNvPr>
          <p:cNvSpPr txBox="1"/>
          <p:nvPr/>
        </p:nvSpPr>
        <p:spPr>
          <a:xfrm>
            <a:off x="2711624" y="6191792"/>
            <a:ext cx="6791612" cy="369332"/>
          </a:xfrm>
          <a:prstGeom prst="rect">
            <a:avLst/>
          </a:prstGeom>
          <a:noFill/>
        </p:spPr>
        <p:txBody>
          <a:bodyPr wrap="square" rtlCol="0">
            <a:spAutoFit/>
          </a:bodyPr>
          <a:lstStyle/>
          <a:p>
            <a:r>
              <a:rPr lang="en-US" altLang="zh-CN" dirty="0" err="1"/>
              <a:t>Pyapas</a:t>
            </a:r>
            <a:r>
              <a:rPr lang="zh-CN" altLang="en-US" dirty="0"/>
              <a:t>包含的主要模块，基本满足上层调束软件开发的所有需求</a:t>
            </a:r>
            <a:endParaRPr lang="en-US" altLang="zh-CN" dirty="0"/>
          </a:p>
        </p:txBody>
      </p:sp>
      <p:pic>
        <p:nvPicPr>
          <p:cNvPr id="38" name="图片 37">
            <a:extLst>
              <a:ext uri="{FF2B5EF4-FFF2-40B4-BE49-F238E27FC236}">
                <a16:creationId xmlns:a16="http://schemas.microsoft.com/office/drawing/2014/main" id="{1BED2833-6B0F-4474-B100-E555090BBB3A}"/>
              </a:ext>
            </a:extLst>
          </p:cNvPr>
          <p:cNvPicPr>
            <a:picLocks noChangeAspect="1"/>
          </p:cNvPicPr>
          <p:nvPr/>
        </p:nvPicPr>
        <p:blipFill>
          <a:blip r:embed="rId3"/>
          <a:stretch>
            <a:fillRect/>
          </a:stretch>
        </p:blipFill>
        <p:spPr>
          <a:xfrm>
            <a:off x="875420" y="980728"/>
            <a:ext cx="10441160" cy="5046209"/>
          </a:xfrm>
          <a:prstGeom prst="rect">
            <a:avLst/>
          </a:prstGeom>
        </p:spPr>
      </p:pic>
    </p:spTree>
    <p:extLst>
      <p:ext uri="{BB962C8B-B14F-4D97-AF65-F5344CB8AC3E}">
        <p14:creationId xmlns:p14="http://schemas.microsoft.com/office/powerpoint/2010/main" val="1628167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D14814D6-5683-44FE-8DDF-2B441E1D27CC}"/>
              </a:ext>
            </a:extLst>
          </p:cNvPr>
          <p:cNvPicPr>
            <a:picLocks noChangeAspect="1"/>
          </p:cNvPicPr>
          <p:nvPr/>
        </p:nvPicPr>
        <p:blipFill>
          <a:blip r:embed="rId2"/>
          <a:stretch>
            <a:fillRect/>
          </a:stretch>
        </p:blipFill>
        <p:spPr>
          <a:xfrm>
            <a:off x="263352" y="1312203"/>
            <a:ext cx="7632848" cy="5048198"/>
          </a:xfrm>
          <a:prstGeom prst="rect">
            <a:avLst/>
          </a:prstGeom>
        </p:spPr>
      </p:pic>
      <p:sp>
        <p:nvSpPr>
          <p:cNvPr id="5" name="灯片编号占位符 4">
            <a:extLst>
              <a:ext uri="{FF2B5EF4-FFF2-40B4-BE49-F238E27FC236}">
                <a16:creationId xmlns:a16="http://schemas.microsoft.com/office/drawing/2014/main" id="{72FCBE4A-DC7F-46AE-9D9E-1A8B5EC21C8A}"/>
              </a:ext>
            </a:extLst>
          </p:cNvPr>
          <p:cNvSpPr>
            <a:spLocks noGrp="1"/>
          </p:cNvSpPr>
          <p:nvPr>
            <p:ph type="sldNum" sz="quarter" idx="12"/>
          </p:nvPr>
        </p:nvSpPr>
        <p:spPr/>
        <p:txBody>
          <a:bodyPr/>
          <a:lstStyle/>
          <a:p>
            <a:pPr>
              <a:defRPr/>
            </a:pPr>
            <a:fld id="{7CFD2C69-0BD4-41E4-AB27-AE65CFEAFB66}" type="slidenum">
              <a:rPr lang="en-US" altLang="zh-CN" smtClean="0"/>
              <a:pPr>
                <a:defRPr/>
              </a:pPr>
              <a:t>19</a:t>
            </a:fld>
            <a:endParaRPr lang="en-US" altLang="zh-CN" dirty="0"/>
          </a:p>
        </p:txBody>
      </p:sp>
      <p:sp>
        <p:nvSpPr>
          <p:cNvPr id="7" name="文本框 6">
            <a:extLst>
              <a:ext uri="{FF2B5EF4-FFF2-40B4-BE49-F238E27FC236}">
                <a16:creationId xmlns:a16="http://schemas.microsoft.com/office/drawing/2014/main" id="{13CB361E-0924-493D-87C8-671AF8C987AC}"/>
              </a:ext>
            </a:extLst>
          </p:cNvPr>
          <p:cNvSpPr txBox="1"/>
          <p:nvPr/>
        </p:nvSpPr>
        <p:spPr>
          <a:xfrm>
            <a:off x="263352" y="574544"/>
            <a:ext cx="349188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en-US" sz="2800" b="1">
                <a:effectLst>
                  <a:outerShdw blurRad="38100" dist="38100" dir="2700000" algn="tl">
                    <a:srgbClr val="000000">
                      <a:alpha val="43137"/>
                    </a:srgbClr>
                  </a:outerShdw>
                </a:effectLst>
              </a:rPr>
              <a:t>人机交互界面的开发</a:t>
            </a:r>
            <a:endParaRPr lang="zh-CN" altLang="en-US" sz="2800" b="1" dirty="0">
              <a:effectLst>
                <a:outerShdw blurRad="38100" dist="38100" dir="2700000" algn="tl">
                  <a:srgbClr val="000000">
                    <a:alpha val="43137"/>
                  </a:srgbClr>
                </a:outerShdw>
              </a:effectLst>
            </a:endParaRPr>
          </a:p>
        </p:txBody>
      </p:sp>
      <p:sp>
        <p:nvSpPr>
          <p:cNvPr id="4" name="矩形 3">
            <a:extLst>
              <a:ext uri="{FF2B5EF4-FFF2-40B4-BE49-F238E27FC236}">
                <a16:creationId xmlns:a16="http://schemas.microsoft.com/office/drawing/2014/main" id="{E7AD913A-8064-43CA-AD31-D78E093B5749}"/>
              </a:ext>
            </a:extLst>
          </p:cNvPr>
          <p:cNvSpPr/>
          <p:nvPr/>
        </p:nvSpPr>
        <p:spPr bwMode="auto">
          <a:xfrm>
            <a:off x="270095" y="1905730"/>
            <a:ext cx="1145386" cy="659174"/>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solidFill>
                <a:srgbClr val="FF0000"/>
              </a:solidFill>
              <a:effectLst>
                <a:outerShdw blurRad="38100" dist="38100" dir="2700000" algn="tl">
                  <a:srgbClr val="000000">
                    <a:alpha val="43137"/>
                  </a:srgbClr>
                </a:outerShdw>
              </a:effectLst>
              <a:latin typeface="Arial" charset="0"/>
            </a:endParaRPr>
          </a:p>
        </p:txBody>
      </p:sp>
      <p:sp>
        <p:nvSpPr>
          <p:cNvPr id="6" name="文本框 5">
            <a:extLst>
              <a:ext uri="{FF2B5EF4-FFF2-40B4-BE49-F238E27FC236}">
                <a16:creationId xmlns:a16="http://schemas.microsoft.com/office/drawing/2014/main" id="{7342F4FD-1D2F-426F-873C-C63578D27AE9}"/>
              </a:ext>
            </a:extLst>
          </p:cNvPr>
          <p:cNvSpPr txBox="1"/>
          <p:nvPr/>
        </p:nvSpPr>
        <p:spPr>
          <a:xfrm>
            <a:off x="8040216" y="1912036"/>
            <a:ext cx="3816424" cy="923330"/>
          </a:xfrm>
          <a:prstGeom prst="rect">
            <a:avLst/>
          </a:prstGeom>
          <a:ln>
            <a:solidFill>
              <a:srgbClr val="FF000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indent="-342900">
              <a:buFont typeface="Wingdings" panose="05000000000000000000" pitchFamily="2" charset="2"/>
              <a:buChar char="Ø"/>
            </a:pPr>
            <a:r>
              <a:rPr lang="zh-CN" altLang="en-US"/>
              <a:t>可以实现</a:t>
            </a:r>
            <a:r>
              <a:rPr lang="en-US" altLang="zh-CN"/>
              <a:t>filter</a:t>
            </a:r>
            <a:r>
              <a:rPr lang="zh-CN" altLang="en-US"/>
              <a:t>的</a:t>
            </a:r>
            <a:r>
              <a:rPr lang="en-US" altLang="zh-CN"/>
              <a:t>table</a:t>
            </a:r>
            <a:r>
              <a:rPr lang="zh-CN" altLang="en-US"/>
              <a:t>，</a:t>
            </a:r>
            <a:r>
              <a:rPr lang="en-US" altLang="zh-CN"/>
              <a:t>list</a:t>
            </a:r>
            <a:r>
              <a:rPr lang="zh-CN" altLang="en-US"/>
              <a:t>，</a:t>
            </a:r>
            <a:r>
              <a:rPr lang="en-US" altLang="zh-CN"/>
              <a:t>tree</a:t>
            </a:r>
          </a:p>
          <a:p>
            <a:pPr marL="342900" indent="-342900">
              <a:buFont typeface="Wingdings" panose="05000000000000000000" pitchFamily="2" charset="2"/>
              <a:buChar char="Ø"/>
            </a:pPr>
            <a:r>
              <a:rPr lang="zh-CN" altLang="en-US"/>
              <a:t>基于</a:t>
            </a:r>
            <a:r>
              <a:rPr lang="en-US" altLang="zh-CN"/>
              <a:t>matplotlib</a:t>
            </a:r>
            <a:r>
              <a:rPr lang="zh-CN" altLang="en-US"/>
              <a:t>的画图，可以自定义子图和个数和排布</a:t>
            </a:r>
            <a:endParaRPr lang="en-US" altLang="zh-CN"/>
          </a:p>
        </p:txBody>
      </p:sp>
      <p:sp>
        <p:nvSpPr>
          <p:cNvPr id="11" name="矩形 10">
            <a:extLst>
              <a:ext uri="{FF2B5EF4-FFF2-40B4-BE49-F238E27FC236}">
                <a16:creationId xmlns:a16="http://schemas.microsoft.com/office/drawing/2014/main" id="{A21B4A9C-85D6-4AD0-9C21-63FD7DC55FA3}"/>
              </a:ext>
            </a:extLst>
          </p:cNvPr>
          <p:cNvSpPr/>
          <p:nvPr/>
        </p:nvSpPr>
        <p:spPr bwMode="auto">
          <a:xfrm>
            <a:off x="276838" y="2625810"/>
            <a:ext cx="1145386" cy="659174"/>
          </a:xfrm>
          <a:prstGeom prst="rect">
            <a:avLst/>
          </a:pr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solidFill>
                <a:srgbClr val="FF0000"/>
              </a:solidFill>
              <a:effectLst>
                <a:outerShdw blurRad="38100" dist="38100" dir="2700000" algn="tl">
                  <a:srgbClr val="000000">
                    <a:alpha val="43137"/>
                  </a:srgbClr>
                </a:outerShdw>
              </a:effectLst>
              <a:latin typeface="Arial" charset="0"/>
            </a:endParaRPr>
          </a:p>
        </p:txBody>
      </p:sp>
      <p:sp>
        <p:nvSpPr>
          <p:cNvPr id="12" name="矩形 11">
            <a:extLst>
              <a:ext uri="{FF2B5EF4-FFF2-40B4-BE49-F238E27FC236}">
                <a16:creationId xmlns:a16="http://schemas.microsoft.com/office/drawing/2014/main" id="{B64C1F74-1168-432D-9CF4-203244F62512}"/>
              </a:ext>
            </a:extLst>
          </p:cNvPr>
          <p:cNvSpPr/>
          <p:nvPr/>
        </p:nvSpPr>
        <p:spPr bwMode="auto">
          <a:xfrm>
            <a:off x="276838" y="3304336"/>
            <a:ext cx="1145386" cy="844744"/>
          </a:xfrm>
          <a:prstGeom prst="rect">
            <a:avLst/>
          </a:prstGeom>
          <a:noFill/>
          <a:ln w="381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solidFill>
                <a:srgbClr val="FF0000"/>
              </a:solidFill>
              <a:effectLst>
                <a:outerShdw blurRad="38100" dist="38100" dir="2700000" algn="tl">
                  <a:srgbClr val="000000">
                    <a:alpha val="43137"/>
                  </a:srgbClr>
                </a:outerShdw>
              </a:effectLst>
              <a:latin typeface="Arial" charset="0"/>
            </a:endParaRPr>
          </a:p>
        </p:txBody>
      </p:sp>
      <p:sp>
        <p:nvSpPr>
          <p:cNvPr id="2" name="文本框 1">
            <a:extLst>
              <a:ext uri="{FF2B5EF4-FFF2-40B4-BE49-F238E27FC236}">
                <a16:creationId xmlns:a16="http://schemas.microsoft.com/office/drawing/2014/main" id="{988C42AC-414A-4B61-8081-CAE47F1E4EDF}"/>
              </a:ext>
            </a:extLst>
          </p:cNvPr>
          <p:cNvSpPr txBox="1"/>
          <p:nvPr/>
        </p:nvSpPr>
        <p:spPr>
          <a:xfrm>
            <a:off x="7608168" y="764704"/>
            <a:ext cx="3384376"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en-US"/>
              <a:t>针对上层调束软件的特异性定制</a:t>
            </a:r>
          </a:p>
        </p:txBody>
      </p:sp>
      <p:sp>
        <p:nvSpPr>
          <p:cNvPr id="13" name="文本框 12">
            <a:extLst>
              <a:ext uri="{FF2B5EF4-FFF2-40B4-BE49-F238E27FC236}">
                <a16:creationId xmlns:a16="http://schemas.microsoft.com/office/drawing/2014/main" id="{1845BBF9-CEBF-43FA-AF3A-AB651B656F87}"/>
              </a:ext>
            </a:extLst>
          </p:cNvPr>
          <p:cNvSpPr txBox="1"/>
          <p:nvPr/>
        </p:nvSpPr>
        <p:spPr>
          <a:xfrm>
            <a:off x="8040216" y="3414794"/>
            <a:ext cx="3816424" cy="646331"/>
          </a:xfrm>
          <a:prstGeom prst="rect">
            <a:avLst/>
          </a:prstGeom>
          <a:ln>
            <a:solidFill>
              <a:srgbClr val="0070C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indent="-342900">
              <a:buFont typeface="Wingdings" panose="05000000000000000000" pitchFamily="2" charset="2"/>
              <a:buChar char="Ø"/>
            </a:pPr>
            <a:r>
              <a:rPr lang="zh-CN" altLang="en-US"/>
              <a:t>针对物理图像的画图工具</a:t>
            </a:r>
            <a:br>
              <a:rPr lang="en-US" altLang="zh-CN"/>
            </a:br>
            <a:r>
              <a:rPr lang="en-US" altLang="zh-CN"/>
              <a:t>e.g.</a:t>
            </a:r>
            <a:r>
              <a:rPr lang="zh-CN" altLang="en-US"/>
              <a:t> 如画任意</a:t>
            </a:r>
            <a:r>
              <a:rPr lang="en-US" altLang="zh-CN"/>
              <a:t>lattice</a:t>
            </a:r>
            <a:r>
              <a:rPr lang="zh-CN" altLang="en-US"/>
              <a:t>的排布图</a:t>
            </a:r>
            <a:endParaRPr lang="en-US" altLang="zh-CN"/>
          </a:p>
        </p:txBody>
      </p:sp>
      <p:sp>
        <p:nvSpPr>
          <p:cNvPr id="14" name="文本框 13">
            <a:extLst>
              <a:ext uri="{FF2B5EF4-FFF2-40B4-BE49-F238E27FC236}">
                <a16:creationId xmlns:a16="http://schemas.microsoft.com/office/drawing/2014/main" id="{D3EE2A0F-8ED8-4F19-9511-A7CEFBFF269B}"/>
              </a:ext>
            </a:extLst>
          </p:cNvPr>
          <p:cNvSpPr txBox="1"/>
          <p:nvPr/>
        </p:nvSpPr>
        <p:spPr>
          <a:xfrm>
            <a:off x="8008376" y="4725144"/>
            <a:ext cx="3816424" cy="369332"/>
          </a:xfrm>
          <a:prstGeom prst="rect">
            <a:avLst/>
          </a:prstGeom>
          <a:ln>
            <a:solidFill>
              <a:srgbClr val="92D05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indent="-342900">
              <a:buFont typeface="Wingdings" panose="05000000000000000000" pitchFamily="2" charset="2"/>
              <a:buChar char="Ø"/>
            </a:pPr>
            <a:r>
              <a:rPr lang="zh-CN" altLang="en-US"/>
              <a:t>带有通道属性的显示元件</a:t>
            </a:r>
            <a:endParaRPr lang="en-US" altLang="zh-CN"/>
          </a:p>
        </p:txBody>
      </p:sp>
      <p:sp>
        <p:nvSpPr>
          <p:cNvPr id="3" name="文本框 2">
            <a:extLst>
              <a:ext uri="{FF2B5EF4-FFF2-40B4-BE49-F238E27FC236}">
                <a16:creationId xmlns:a16="http://schemas.microsoft.com/office/drawing/2014/main" id="{D092339B-CB76-48D9-85DE-DF16B91333A6}"/>
              </a:ext>
            </a:extLst>
          </p:cNvPr>
          <p:cNvSpPr txBox="1"/>
          <p:nvPr/>
        </p:nvSpPr>
        <p:spPr>
          <a:xfrm>
            <a:off x="4871864" y="777596"/>
            <a:ext cx="1944216"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en-US"/>
              <a:t>扩展</a:t>
            </a:r>
            <a:r>
              <a:rPr lang="en-US" altLang="zh-CN"/>
              <a:t>QtDesigner</a:t>
            </a:r>
            <a:endParaRPr lang="zh-CN" altLang="en-US"/>
          </a:p>
        </p:txBody>
      </p:sp>
      <p:sp>
        <p:nvSpPr>
          <p:cNvPr id="15" name="箭头: 右 14">
            <a:extLst>
              <a:ext uri="{FF2B5EF4-FFF2-40B4-BE49-F238E27FC236}">
                <a16:creationId xmlns:a16="http://schemas.microsoft.com/office/drawing/2014/main" id="{B7BF4470-6AE1-4542-9375-8B19633D5058}"/>
              </a:ext>
            </a:extLst>
          </p:cNvPr>
          <p:cNvSpPr/>
          <p:nvPr/>
        </p:nvSpPr>
        <p:spPr bwMode="auto">
          <a:xfrm>
            <a:off x="6888088" y="836712"/>
            <a:ext cx="720080" cy="216582"/>
          </a:xfrm>
          <a:prstGeom prst="right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FFCC00"/>
              </a:solidFill>
              <a:effectLst>
                <a:outerShdw blurRad="38100" dist="38100" dir="2700000" algn="tl">
                  <a:srgbClr val="000000">
                    <a:alpha val="43137"/>
                  </a:srgbClr>
                </a:outerShdw>
              </a:effectLst>
              <a:latin typeface="Arial" charset="0"/>
              <a:ea typeface="宋体" pitchFamily="2" charset="-122"/>
            </a:endParaRPr>
          </a:p>
        </p:txBody>
      </p:sp>
    </p:spTree>
    <p:extLst>
      <p:ext uri="{BB962C8B-B14F-4D97-AF65-F5344CB8AC3E}">
        <p14:creationId xmlns:p14="http://schemas.microsoft.com/office/powerpoint/2010/main" val="617587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a:extLst>
              <a:ext uri="{FF2B5EF4-FFF2-40B4-BE49-F238E27FC236}">
                <a16:creationId xmlns:a16="http://schemas.microsoft.com/office/drawing/2014/main" id="{72FCBE4A-DC7F-46AE-9D9E-1A8B5EC21C8A}"/>
              </a:ext>
            </a:extLst>
          </p:cNvPr>
          <p:cNvSpPr>
            <a:spLocks noGrp="1"/>
          </p:cNvSpPr>
          <p:nvPr>
            <p:ph type="sldNum" sz="quarter" idx="12"/>
          </p:nvPr>
        </p:nvSpPr>
        <p:spPr/>
        <p:txBody>
          <a:bodyPr/>
          <a:lstStyle/>
          <a:p>
            <a:pPr>
              <a:defRPr/>
            </a:pPr>
            <a:fld id="{7CFD2C69-0BD4-41E4-AB27-AE65CFEAFB66}" type="slidenum">
              <a:rPr lang="en-US" altLang="zh-CN" smtClean="0"/>
              <a:pPr>
                <a:defRPr/>
              </a:pPr>
              <a:t>2</a:t>
            </a:fld>
            <a:endParaRPr lang="en-US" altLang="zh-CN" dirty="0"/>
          </a:p>
        </p:txBody>
      </p:sp>
      <p:sp>
        <p:nvSpPr>
          <p:cNvPr id="7" name="文本框 6">
            <a:extLst>
              <a:ext uri="{FF2B5EF4-FFF2-40B4-BE49-F238E27FC236}">
                <a16:creationId xmlns:a16="http://schemas.microsoft.com/office/drawing/2014/main" id="{13CB361E-0924-493D-87C8-671AF8C987AC}"/>
              </a:ext>
            </a:extLst>
          </p:cNvPr>
          <p:cNvSpPr txBox="1"/>
          <p:nvPr/>
        </p:nvSpPr>
        <p:spPr>
          <a:xfrm>
            <a:off x="911424" y="476672"/>
            <a:ext cx="165911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en-US" sz="2800" b="1">
                <a:effectLst>
                  <a:outerShdw blurRad="38100" dist="38100" dir="2700000" algn="tl">
                    <a:srgbClr val="000000">
                      <a:alpha val="43137"/>
                    </a:srgbClr>
                  </a:outerShdw>
                </a:effectLst>
              </a:rPr>
              <a:t>主要内容</a:t>
            </a:r>
            <a:endParaRPr lang="zh-CN" altLang="en-US" sz="2800" b="1" dirty="0">
              <a:effectLst>
                <a:outerShdw blurRad="38100" dist="38100" dir="2700000" algn="tl">
                  <a:srgbClr val="000000">
                    <a:alpha val="43137"/>
                  </a:srgbClr>
                </a:outerShdw>
              </a:effectLst>
            </a:endParaRPr>
          </a:p>
        </p:txBody>
      </p:sp>
      <p:sp>
        <p:nvSpPr>
          <p:cNvPr id="3" name="文本框 2">
            <a:extLst>
              <a:ext uri="{FF2B5EF4-FFF2-40B4-BE49-F238E27FC236}">
                <a16:creationId xmlns:a16="http://schemas.microsoft.com/office/drawing/2014/main" id="{AE8B34FE-0C4A-4D84-8B2B-04FE99A8944B}"/>
              </a:ext>
            </a:extLst>
          </p:cNvPr>
          <p:cNvSpPr txBox="1"/>
          <p:nvPr/>
        </p:nvSpPr>
        <p:spPr>
          <a:xfrm>
            <a:off x="2570536" y="1484784"/>
            <a:ext cx="6405785" cy="2929072"/>
          </a:xfrm>
          <a:prstGeom prst="rect">
            <a:avLst/>
          </a:prstGeom>
          <a:noFill/>
        </p:spPr>
        <p:txBody>
          <a:bodyPr wrap="square" rtlCol="0">
            <a:spAutoFit/>
          </a:bodyPr>
          <a:lstStyle/>
          <a:p>
            <a:pPr marL="342900" indent="-342900">
              <a:lnSpc>
                <a:spcPct val="200000"/>
              </a:lnSpc>
              <a:buFont typeface="Wingdings" panose="05000000000000000000" pitchFamily="2" charset="2"/>
              <a:buChar char="Ø"/>
            </a:pPr>
            <a:r>
              <a:rPr lang="en-US" altLang="zh-CN" sz="2400"/>
              <a:t>HEPS</a:t>
            </a:r>
            <a:r>
              <a:rPr lang="zh-CN" altLang="en-US" sz="2400"/>
              <a:t>上层调束软件的前期调研及最终选择</a:t>
            </a:r>
            <a:endParaRPr lang="en-US" altLang="zh-CN" sz="2400"/>
          </a:p>
          <a:p>
            <a:pPr marL="342900" indent="-342900">
              <a:lnSpc>
                <a:spcPct val="200000"/>
              </a:lnSpc>
              <a:buFont typeface="Wingdings" panose="05000000000000000000" pitchFamily="2" charset="2"/>
              <a:buChar char="Ø"/>
            </a:pPr>
            <a:r>
              <a:rPr lang="zh-CN" altLang="en-US" sz="2400"/>
              <a:t>上层调束软件开发平台</a:t>
            </a:r>
            <a:r>
              <a:rPr lang="en-US" altLang="zh-CN" sz="2400"/>
              <a:t>pyapas</a:t>
            </a:r>
          </a:p>
          <a:p>
            <a:pPr marL="342900" indent="-342900">
              <a:lnSpc>
                <a:spcPct val="200000"/>
              </a:lnSpc>
              <a:buFont typeface="Wingdings" panose="05000000000000000000" pitchFamily="2" charset="2"/>
              <a:buChar char="Ø"/>
            </a:pPr>
            <a:r>
              <a:rPr lang="en-US" altLang="zh-CN" sz="2400"/>
              <a:t>HEPS</a:t>
            </a:r>
            <a:r>
              <a:rPr lang="zh-CN" altLang="en-US" sz="2400"/>
              <a:t>上层调束软件开发进展</a:t>
            </a:r>
            <a:endParaRPr lang="en-US" altLang="zh-CN" sz="2400"/>
          </a:p>
          <a:p>
            <a:pPr marL="342900" indent="-342900">
              <a:lnSpc>
                <a:spcPct val="200000"/>
              </a:lnSpc>
              <a:buFont typeface="Wingdings" panose="05000000000000000000" pitchFamily="2" charset="2"/>
              <a:buChar char="Ø"/>
            </a:pPr>
            <a:r>
              <a:rPr lang="zh-CN" altLang="en-US" sz="2400"/>
              <a:t>总结</a:t>
            </a:r>
            <a:endParaRPr lang="en-US" altLang="zh-CN" sz="2400"/>
          </a:p>
        </p:txBody>
      </p:sp>
    </p:spTree>
    <p:extLst>
      <p:ext uri="{BB962C8B-B14F-4D97-AF65-F5344CB8AC3E}">
        <p14:creationId xmlns:p14="http://schemas.microsoft.com/office/powerpoint/2010/main" val="2362267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62FAD6D-DF63-4132-94C3-6A26A90552A6}"/>
              </a:ext>
            </a:extLst>
          </p:cNvPr>
          <p:cNvPicPr>
            <a:picLocks noChangeAspect="1"/>
          </p:cNvPicPr>
          <p:nvPr/>
        </p:nvPicPr>
        <p:blipFill>
          <a:blip r:embed="rId3"/>
          <a:stretch>
            <a:fillRect/>
          </a:stretch>
        </p:blipFill>
        <p:spPr>
          <a:xfrm>
            <a:off x="553166" y="1899849"/>
            <a:ext cx="5830865" cy="4245671"/>
          </a:xfrm>
          <a:prstGeom prst="rect">
            <a:avLst/>
          </a:prstGeom>
        </p:spPr>
      </p:pic>
      <p:sp>
        <p:nvSpPr>
          <p:cNvPr id="2" name="灯片编号占位符 1"/>
          <p:cNvSpPr>
            <a:spLocks noGrp="1"/>
          </p:cNvSpPr>
          <p:nvPr>
            <p:ph type="sldNum" sz="quarter" idx="12"/>
          </p:nvPr>
        </p:nvSpPr>
        <p:spPr/>
        <p:txBody>
          <a:bodyPr/>
          <a:lstStyle/>
          <a:p>
            <a:fld id="{0C913308-F349-4B6D-A68A-DD1791B4A57B}" type="slidenum">
              <a:rPr lang="zh-CN" altLang="en-US" smtClean="0"/>
              <a:t>20</a:t>
            </a:fld>
            <a:endParaRPr lang="zh-CN" altLang="en-US"/>
          </a:p>
        </p:txBody>
      </p:sp>
      <p:sp>
        <p:nvSpPr>
          <p:cNvPr id="4" name="灯片编号占位符 1">
            <a:extLst>
              <a:ext uri="{FF2B5EF4-FFF2-40B4-BE49-F238E27FC236}">
                <a16:creationId xmlns:a16="http://schemas.microsoft.com/office/drawing/2014/main" id="{748F8045-B449-42A3-B09B-6E8ADB4B356E}"/>
              </a:ext>
            </a:extLst>
          </p:cNvPr>
          <p:cNvSpPr txBox="1">
            <a:spLocks/>
          </p:cNvSpPr>
          <p:nvPr/>
        </p:nvSpPr>
        <p:spPr bwMode="auto">
          <a:xfrm>
            <a:off x="8112224" y="6669360"/>
            <a:ext cx="2133600" cy="2160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zh-CN"/>
            </a:defPPr>
            <a:lvl1pPr algn="r" rtl="0" fontAlgn="auto">
              <a:spcBef>
                <a:spcPts val="0"/>
              </a:spcBef>
              <a:spcAft>
                <a:spcPts val="0"/>
              </a:spcAft>
              <a:defRPr sz="1000" kern="1200">
                <a:solidFill>
                  <a:srgbClr val="000000"/>
                </a:solidFill>
                <a:effectLst/>
                <a:latin typeface="Times New Roman" panose="02020603050405020304" pitchFamily="18" charset="0"/>
                <a:ea typeface="+mn-ea"/>
                <a:cs typeface="Times New Roman" panose="02020603050405020304" pitchFamily="18" charset="0"/>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fld id="{0C913308-F349-4B6D-A68A-DD1791B4A57B}" type="slidenum">
              <a:rPr lang="zh-CN" altLang="en-US"/>
              <a:pPr/>
              <a:t>20</a:t>
            </a:fld>
            <a:endParaRPr lang="zh-CN" altLang="en-US"/>
          </a:p>
        </p:txBody>
      </p:sp>
      <p:sp>
        <p:nvSpPr>
          <p:cNvPr id="7" name="文本框 6">
            <a:extLst>
              <a:ext uri="{FF2B5EF4-FFF2-40B4-BE49-F238E27FC236}">
                <a16:creationId xmlns:a16="http://schemas.microsoft.com/office/drawing/2014/main" id="{EF45D990-FD3A-4C8E-A1CE-CEA4BC018AC6}"/>
              </a:ext>
            </a:extLst>
          </p:cNvPr>
          <p:cNvSpPr txBox="1"/>
          <p:nvPr/>
        </p:nvSpPr>
        <p:spPr>
          <a:xfrm>
            <a:off x="4261175" y="487325"/>
            <a:ext cx="2812607"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zh-CN" altLang="en-US" sz="2800"/>
              <a:t>基于模型的控制</a:t>
            </a:r>
          </a:p>
        </p:txBody>
      </p:sp>
      <p:sp>
        <p:nvSpPr>
          <p:cNvPr id="10" name="矩形: 圆角 9">
            <a:extLst>
              <a:ext uri="{FF2B5EF4-FFF2-40B4-BE49-F238E27FC236}">
                <a16:creationId xmlns:a16="http://schemas.microsoft.com/office/drawing/2014/main" id="{9AA674D0-E9C8-49C9-B7E7-55E0C5DD7B51}"/>
              </a:ext>
            </a:extLst>
          </p:cNvPr>
          <p:cNvSpPr/>
          <p:nvPr/>
        </p:nvSpPr>
        <p:spPr bwMode="auto">
          <a:xfrm>
            <a:off x="434378" y="1536332"/>
            <a:ext cx="1389856" cy="308492"/>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r>
              <a:rPr lang="en-US" altLang="zh-CN">
                <a:effectLst>
                  <a:outerShdw blurRad="38100" dist="38100" dir="2700000" algn="tl">
                    <a:srgbClr val="000000">
                      <a:alpha val="43137"/>
                    </a:srgbClr>
                  </a:outerShdw>
                </a:effectLst>
                <a:latin typeface="Arial" charset="0"/>
                <a:ea typeface="宋体" pitchFamily="2" charset="-122"/>
              </a:rPr>
              <a:t>Lattice File</a:t>
            </a:r>
            <a:endParaRPr lang="zh-CN" altLang="en-US">
              <a:effectLst>
                <a:outerShdw blurRad="38100" dist="38100" dir="2700000" algn="tl">
                  <a:srgbClr val="000000">
                    <a:alpha val="43137"/>
                  </a:srgbClr>
                </a:outerShdw>
              </a:effectLst>
              <a:latin typeface="Arial" charset="0"/>
              <a:ea typeface="宋体" pitchFamily="2" charset="-122"/>
            </a:endParaRPr>
          </a:p>
        </p:txBody>
      </p:sp>
      <p:sp>
        <p:nvSpPr>
          <p:cNvPr id="11" name="矩形: 圆角 10">
            <a:extLst>
              <a:ext uri="{FF2B5EF4-FFF2-40B4-BE49-F238E27FC236}">
                <a16:creationId xmlns:a16="http://schemas.microsoft.com/office/drawing/2014/main" id="{3064BF1A-8B61-458A-A25A-CCFEFBC7EA03}"/>
              </a:ext>
            </a:extLst>
          </p:cNvPr>
          <p:cNvSpPr/>
          <p:nvPr/>
        </p:nvSpPr>
        <p:spPr bwMode="auto">
          <a:xfrm>
            <a:off x="510432" y="908720"/>
            <a:ext cx="1220091" cy="308492"/>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r>
              <a:rPr lang="en-US" altLang="zh-CN">
                <a:effectLst>
                  <a:outerShdw blurRad="38100" dist="38100" dir="2700000" algn="tl">
                    <a:srgbClr val="000000">
                      <a:alpha val="43137"/>
                    </a:srgbClr>
                  </a:outerShdw>
                </a:effectLst>
                <a:latin typeface="Arial" charset="0"/>
                <a:ea typeface="宋体" pitchFamily="2" charset="-122"/>
              </a:rPr>
              <a:t>Database</a:t>
            </a:r>
            <a:endParaRPr lang="zh-CN" altLang="en-US">
              <a:effectLst>
                <a:outerShdw blurRad="38100" dist="38100" dir="2700000" algn="tl">
                  <a:srgbClr val="000000">
                    <a:alpha val="43137"/>
                  </a:srgbClr>
                </a:outerShdw>
              </a:effectLst>
              <a:latin typeface="Arial" charset="0"/>
              <a:ea typeface="宋体" pitchFamily="2" charset="-122"/>
            </a:endParaRPr>
          </a:p>
        </p:txBody>
      </p:sp>
      <p:sp>
        <p:nvSpPr>
          <p:cNvPr id="12" name="箭头: 下 11">
            <a:extLst>
              <a:ext uri="{FF2B5EF4-FFF2-40B4-BE49-F238E27FC236}">
                <a16:creationId xmlns:a16="http://schemas.microsoft.com/office/drawing/2014/main" id="{B822EEEF-135B-4FA7-AD55-CF42CCF315B8}"/>
              </a:ext>
            </a:extLst>
          </p:cNvPr>
          <p:cNvSpPr/>
          <p:nvPr/>
        </p:nvSpPr>
        <p:spPr bwMode="auto">
          <a:xfrm rot="16200000">
            <a:off x="2065606" y="1030272"/>
            <a:ext cx="308491" cy="690625"/>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solidFill>
                <a:srgbClr val="FFCC00"/>
              </a:solidFill>
              <a:effectLst>
                <a:outerShdw blurRad="38100" dist="38100" dir="2700000" algn="tl">
                  <a:srgbClr val="000000">
                    <a:alpha val="43137"/>
                  </a:srgbClr>
                </a:outerShdw>
              </a:effectLst>
              <a:latin typeface="Arial" charset="0"/>
            </a:endParaRPr>
          </a:p>
        </p:txBody>
      </p:sp>
      <p:sp>
        <p:nvSpPr>
          <p:cNvPr id="14" name="文本框 13">
            <a:extLst>
              <a:ext uri="{FF2B5EF4-FFF2-40B4-BE49-F238E27FC236}">
                <a16:creationId xmlns:a16="http://schemas.microsoft.com/office/drawing/2014/main" id="{82676FCF-584B-4B60-A694-B35B6C4D5F5D}"/>
              </a:ext>
            </a:extLst>
          </p:cNvPr>
          <p:cNvSpPr txBox="1"/>
          <p:nvPr/>
        </p:nvSpPr>
        <p:spPr>
          <a:xfrm>
            <a:off x="897885" y="1153062"/>
            <a:ext cx="453752" cy="369332"/>
          </a:xfrm>
          <a:prstGeom prst="rect">
            <a:avLst/>
          </a:prstGeom>
          <a:noFill/>
        </p:spPr>
        <p:txBody>
          <a:bodyPr wrap="square" rtlCol="0">
            <a:spAutoFit/>
          </a:bodyPr>
          <a:lstStyle/>
          <a:p>
            <a:r>
              <a:rPr lang="en-US" altLang="zh-CN"/>
              <a:t>or</a:t>
            </a:r>
            <a:endParaRPr lang="zh-CN" altLang="en-US"/>
          </a:p>
        </p:txBody>
      </p:sp>
      <p:sp>
        <p:nvSpPr>
          <p:cNvPr id="16" name="矩形 15">
            <a:extLst>
              <a:ext uri="{FF2B5EF4-FFF2-40B4-BE49-F238E27FC236}">
                <a16:creationId xmlns:a16="http://schemas.microsoft.com/office/drawing/2014/main" id="{ACC3077C-DA0B-47F1-A537-B21B25CEDB4A}"/>
              </a:ext>
            </a:extLst>
          </p:cNvPr>
          <p:cNvSpPr/>
          <p:nvPr/>
        </p:nvSpPr>
        <p:spPr bwMode="auto">
          <a:xfrm>
            <a:off x="2583916" y="1205792"/>
            <a:ext cx="1378855" cy="360040"/>
          </a:xfrm>
          <a:prstGeom prst="rect">
            <a:avLst/>
          </a:prstGeom>
          <a:solidFill>
            <a:srgbClr val="4672C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altLang="zh-CN">
                <a:solidFill>
                  <a:srgbClr val="FFCC00"/>
                </a:solidFill>
                <a:effectLst>
                  <a:outerShdw blurRad="38100" dist="38100" dir="2700000" algn="tl">
                    <a:srgbClr val="000000">
                      <a:alpha val="43137"/>
                    </a:srgbClr>
                  </a:outerShdw>
                </a:effectLst>
                <a:latin typeface="Arial" charset="0"/>
              </a:rPr>
              <a:t>Accelerator</a:t>
            </a:r>
            <a:endParaRPr lang="zh-CN" altLang="en-US">
              <a:solidFill>
                <a:srgbClr val="FFCC00"/>
              </a:solidFill>
              <a:effectLst>
                <a:outerShdw blurRad="38100" dist="38100" dir="2700000" algn="tl">
                  <a:srgbClr val="000000">
                    <a:alpha val="43137"/>
                  </a:srgbClr>
                </a:outerShdw>
              </a:effectLst>
              <a:latin typeface="Arial" charset="0"/>
            </a:endParaRPr>
          </a:p>
        </p:txBody>
      </p:sp>
      <p:sp>
        <p:nvSpPr>
          <p:cNvPr id="17" name="箭头: 下 16">
            <a:extLst>
              <a:ext uri="{FF2B5EF4-FFF2-40B4-BE49-F238E27FC236}">
                <a16:creationId xmlns:a16="http://schemas.microsoft.com/office/drawing/2014/main" id="{CC0C9C1D-902D-4295-BC13-7FE2DC467E1B}"/>
              </a:ext>
            </a:extLst>
          </p:cNvPr>
          <p:cNvSpPr/>
          <p:nvPr/>
        </p:nvSpPr>
        <p:spPr bwMode="auto">
          <a:xfrm rot="16200000">
            <a:off x="4213572" y="990994"/>
            <a:ext cx="288032" cy="789636"/>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solidFill>
                <a:srgbClr val="FFCC00"/>
              </a:solidFill>
              <a:effectLst>
                <a:outerShdw blurRad="38100" dist="38100" dir="2700000" algn="tl">
                  <a:srgbClr val="000000">
                    <a:alpha val="43137"/>
                  </a:srgbClr>
                </a:outerShdw>
              </a:effectLst>
              <a:latin typeface="Arial" charset="0"/>
            </a:endParaRPr>
          </a:p>
        </p:txBody>
      </p:sp>
      <p:sp>
        <p:nvSpPr>
          <p:cNvPr id="18" name="矩形 17">
            <a:extLst>
              <a:ext uri="{FF2B5EF4-FFF2-40B4-BE49-F238E27FC236}">
                <a16:creationId xmlns:a16="http://schemas.microsoft.com/office/drawing/2014/main" id="{857223B6-2AF7-459D-A4C1-457FB76C290D}"/>
              </a:ext>
            </a:extLst>
          </p:cNvPr>
          <p:cNvSpPr/>
          <p:nvPr/>
        </p:nvSpPr>
        <p:spPr bwMode="auto">
          <a:xfrm>
            <a:off x="4752406" y="1221338"/>
            <a:ext cx="1292098" cy="360040"/>
          </a:xfrm>
          <a:prstGeom prst="rect">
            <a:avLst/>
          </a:prstGeom>
          <a:solidFill>
            <a:srgbClr val="4672C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altLang="zh-CN">
                <a:solidFill>
                  <a:srgbClr val="FFCC00"/>
                </a:solidFill>
                <a:effectLst>
                  <a:outerShdw blurRad="38100" dist="38100" dir="2700000" algn="tl">
                    <a:srgbClr val="000000">
                      <a:alpha val="43137"/>
                    </a:srgbClr>
                  </a:outerShdw>
                </a:effectLst>
                <a:latin typeface="Arial" charset="0"/>
              </a:rPr>
              <a:t>Connector</a:t>
            </a:r>
            <a:endParaRPr lang="zh-CN" altLang="en-US">
              <a:solidFill>
                <a:srgbClr val="FFCC00"/>
              </a:solidFill>
              <a:effectLst>
                <a:outerShdw blurRad="38100" dist="38100" dir="2700000" algn="tl">
                  <a:srgbClr val="000000">
                    <a:alpha val="43137"/>
                  </a:srgbClr>
                </a:outerShdw>
              </a:effectLst>
              <a:latin typeface="Arial" charset="0"/>
            </a:endParaRPr>
          </a:p>
        </p:txBody>
      </p:sp>
      <p:sp>
        <p:nvSpPr>
          <p:cNvPr id="19" name="箭头: 下 18">
            <a:extLst>
              <a:ext uri="{FF2B5EF4-FFF2-40B4-BE49-F238E27FC236}">
                <a16:creationId xmlns:a16="http://schemas.microsoft.com/office/drawing/2014/main" id="{7AC3EB0C-1D3B-4212-AB40-F88AD1C6386A}"/>
              </a:ext>
            </a:extLst>
          </p:cNvPr>
          <p:cNvSpPr/>
          <p:nvPr/>
        </p:nvSpPr>
        <p:spPr bwMode="auto">
          <a:xfrm rot="16200000">
            <a:off x="6267286" y="1029201"/>
            <a:ext cx="288032" cy="719561"/>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solidFill>
                <a:srgbClr val="FFCC00"/>
              </a:solidFill>
              <a:effectLst>
                <a:outerShdw blurRad="38100" dist="38100" dir="2700000" algn="tl">
                  <a:srgbClr val="000000">
                    <a:alpha val="43137"/>
                  </a:srgbClr>
                </a:outerShdw>
              </a:effectLst>
              <a:latin typeface="Arial" charset="0"/>
            </a:endParaRPr>
          </a:p>
        </p:txBody>
      </p:sp>
      <p:cxnSp>
        <p:nvCxnSpPr>
          <p:cNvPr id="21" name="直接箭头连接符 20">
            <a:extLst>
              <a:ext uri="{FF2B5EF4-FFF2-40B4-BE49-F238E27FC236}">
                <a16:creationId xmlns:a16="http://schemas.microsoft.com/office/drawing/2014/main" id="{5BE6C33F-CFB7-4A43-9F4B-ACEF0F42D57E}"/>
              </a:ext>
            </a:extLst>
          </p:cNvPr>
          <p:cNvCxnSpPr>
            <a:cxnSpLocks/>
            <a:stCxn id="16" idx="2"/>
          </p:cNvCxnSpPr>
          <p:nvPr/>
        </p:nvCxnSpPr>
        <p:spPr bwMode="auto">
          <a:xfrm flipH="1">
            <a:off x="3273343" y="1565832"/>
            <a:ext cx="1" cy="567024"/>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24" name="矩形 23">
            <a:extLst>
              <a:ext uri="{FF2B5EF4-FFF2-40B4-BE49-F238E27FC236}">
                <a16:creationId xmlns:a16="http://schemas.microsoft.com/office/drawing/2014/main" id="{8DBD7BAD-BE5A-4A54-BF96-A5A67DAF21E3}"/>
              </a:ext>
            </a:extLst>
          </p:cNvPr>
          <p:cNvSpPr/>
          <p:nvPr/>
        </p:nvSpPr>
        <p:spPr bwMode="auto">
          <a:xfrm>
            <a:off x="6771083" y="1124092"/>
            <a:ext cx="1413149" cy="587180"/>
          </a:xfrm>
          <a:prstGeom prst="rect">
            <a:avLst/>
          </a:prstGeom>
          <a:solidFill>
            <a:srgbClr val="4672C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altLang="zh-CN">
                <a:solidFill>
                  <a:srgbClr val="FFCC00"/>
                </a:solidFill>
                <a:effectLst>
                  <a:outerShdw blurRad="38100" dist="38100" dir="2700000" algn="tl">
                    <a:srgbClr val="000000">
                      <a:alpha val="43137"/>
                    </a:srgbClr>
                  </a:outerShdw>
                </a:effectLst>
                <a:latin typeface="Arial" charset="0"/>
              </a:rPr>
              <a:t>Ocelot</a:t>
            </a:r>
          </a:p>
          <a:p>
            <a:pPr algn="ctr"/>
            <a:r>
              <a:rPr lang="en-US" altLang="zh-CN">
                <a:solidFill>
                  <a:srgbClr val="FFCC00"/>
                </a:solidFill>
                <a:effectLst>
                  <a:outerShdw blurRad="38100" dist="38100" dir="2700000" algn="tl">
                    <a:srgbClr val="000000">
                      <a:alpha val="43137"/>
                    </a:srgbClr>
                  </a:outerShdw>
                </a:effectLst>
                <a:latin typeface="Arial" charset="0"/>
              </a:rPr>
              <a:t>Class</a:t>
            </a:r>
          </a:p>
        </p:txBody>
      </p:sp>
      <p:sp>
        <p:nvSpPr>
          <p:cNvPr id="26" name="文本框 25">
            <a:extLst>
              <a:ext uri="{FF2B5EF4-FFF2-40B4-BE49-F238E27FC236}">
                <a16:creationId xmlns:a16="http://schemas.microsoft.com/office/drawing/2014/main" id="{C21E698E-17B2-48E1-AEE0-8337B956CE83}"/>
              </a:ext>
            </a:extLst>
          </p:cNvPr>
          <p:cNvSpPr txBox="1"/>
          <p:nvPr/>
        </p:nvSpPr>
        <p:spPr>
          <a:xfrm>
            <a:off x="6470648" y="4310516"/>
            <a:ext cx="2843808" cy="646331"/>
          </a:xfrm>
          <a:prstGeom prst="rect">
            <a:avLst/>
          </a:prstGeom>
          <a:noFill/>
          <a:ln>
            <a:solidFill>
              <a:srgbClr val="FF0000"/>
            </a:solidFill>
          </a:ln>
        </p:spPr>
        <p:txBody>
          <a:bodyPr wrap="square" rtlCol="0">
            <a:spAutoFit/>
          </a:bodyPr>
          <a:lstStyle/>
          <a:p>
            <a:r>
              <a:rPr lang="zh-CN" altLang="en-US"/>
              <a:t>不同的模拟计算引擎需要编写不同的</a:t>
            </a:r>
            <a:r>
              <a:rPr lang="en-US" altLang="zh-CN"/>
              <a:t>Connector</a:t>
            </a:r>
            <a:r>
              <a:rPr lang="zh-CN" altLang="en-US"/>
              <a:t>模块</a:t>
            </a:r>
          </a:p>
        </p:txBody>
      </p:sp>
      <p:sp>
        <p:nvSpPr>
          <p:cNvPr id="22" name="文本框 21">
            <a:extLst>
              <a:ext uri="{FF2B5EF4-FFF2-40B4-BE49-F238E27FC236}">
                <a16:creationId xmlns:a16="http://schemas.microsoft.com/office/drawing/2014/main" id="{D0470300-0084-4EE9-92C1-A956ADD6DD1C}"/>
              </a:ext>
            </a:extLst>
          </p:cNvPr>
          <p:cNvSpPr txBox="1"/>
          <p:nvPr/>
        </p:nvSpPr>
        <p:spPr>
          <a:xfrm>
            <a:off x="6530461" y="2923765"/>
            <a:ext cx="2517867"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ltLang="zh-CN"/>
              <a:t>Connector</a:t>
            </a:r>
            <a:r>
              <a:rPr lang="zh-CN" altLang="en-US"/>
              <a:t>负责直接调用模拟算法（如</a:t>
            </a:r>
            <a:r>
              <a:rPr lang="en-US" altLang="zh-CN"/>
              <a:t>:</a:t>
            </a:r>
            <a:r>
              <a:rPr lang="en-US" altLang="zh-CN">
                <a:solidFill>
                  <a:srgbClr val="FF0000"/>
                </a:solidFill>
              </a:rPr>
              <a:t>ocelot</a:t>
            </a:r>
            <a:r>
              <a:rPr lang="zh-CN" altLang="en-US">
                <a:solidFill>
                  <a:srgbClr val="FF0000"/>
                </a:solidFill>
              </a:rPr>
              <a:t>中的</a:t>
            </a:r>
            <a:r>
              <a:rPr lang="en-US" altLang="zh-CN">
                <a:solidFill>
                  <a:srgbClr val="FF0000"/>
                </a:solidFill>
              </a:rPr>
              <a:t>TransferMap</a:t>
            </a:r>
            <a:r>
              <a:rPr lang="zh-CN" altLang="en-US"/>
              <a:t>）</a:t>
            </a:r>
            <a:endParaRPr lang="en-US" altLang="zh-CN"/>
          </a:p>
        </p:txBody>
      </p:sp>
      <p:sp>
        <p:nvSpPr>
          <p:cNvPr id="28" name="文本框 27">
            <a:extLst>
              <a:ext uri="{FF2B5EF4-FFF2-40B4-BE49-F238E27FC236}">
                <a16:creationId xmlns:a16="http://schemas.microsoft.com/office/drawing/2014/main" id="{CE394410-559A-40BB-9487-BBBA63CFDAEC}"/>
              </a:ext>
            </a:extLst>
          </p:cNvPr>
          <p:cNvSpPr txBox="1"/>
          <p:nvPr/>
        </p:nvSpPr>
        <p:spPr>
          <a:xfrm>
            <a:off x="3287688" y="5629153"/>
            <a:ext cx="2991293" cy="369332"/>
          </a:xfrm>
          <a:prstGeom prst="rect">
            <a:avLst/>
          </a:prstGeom>
          <a:noFill/>
        </p:spPr>
        <p:txBody>
          <a:bodyPr wrap="square" rtlCol="0">
            <a:spAutoFit/>
          </a:bodyPr>
          <a:lstStyle/>
          <a:p>
            <a:r>
              <a:rPr lang="zh-CN" altLang="en-US" b="1"/>
              <a:t>元件类映射真实机器的元件</a:t>
            </a:r>
          </a:p>
        </p:txBody>
      </p:sp>
      <p:pic>
        <p:nvPicPr>
          <p:cNvPr id="6" name="图片 5">
            <a:extLst>
              <a:ext uri="{FF2B5EF4-FFF2-40B4-BE49-F238E27FC236}">
                <a16:creationId xmlns:a16="http://schemas.microsoft.com/office/drawing/2014/main" id="{79D1C4DD-010F-4371-95D2-C9BF048C30B1}"/>
              </a:ext>
            </a:extLst>
          </p:cNvPr>
          <p:cNvPicPr>
            <a:picLocks noChangeAspect="1"/>
          </p:cNvPicPr>
          <p:nvPr/>
        </p:nvPicPr>
        <p:blipFill>
          <a:blip r:embed="rId4"/>
          <a:stretch>
            <a:fillRect/>
          </a:stretch>
        </p:blipFill>
        <p:spPr>
          <a:xfrm>
            <a:off x="4115426" y="2803511"/>
            <a:ext cx="1658636" cy="2036420"/>
          </a:xfrm>
          <a:prstGeom prst="rect">
            <a:avLst/>
          </a:prstGeom>
          <a:ln>
            <a:noFill/>
          </a:ln>
          <a:effectLst>
            <a:outerShdw blurRad="292100" dist="139700" dir="2700000" algn="tl" rotWithShape="0">
              <a:srgbClr val="333333">
                <a:alpha val="65000"/>
              </a:srgbClr>
            </a:outerShdw>
          </a:effectLst>
        </p:spPr>
      </p:pic>
      <p:cxnSp>
        <p:nvCxnSpPr>
          <p:cNvPr id="9" name="直接箭头连接符 8">
            <a:extLst>
              <a:ext uri="{FF2B5EF4-FFF2-40B4-BE49-F238E27FC236}">
                <a16:creationId xmlns:a16="http://schemas.microsoft.com/office/drawing/2014/main" id="{AD374B4B-B3FD-4A42-9C9C-9A8FECECB527}"/>
              </a:ext>
            </a:extLst>
          </p:cNvPr>
          <p:cNvCxnSpPr>
            <a:cxnSpLocks/>
          </p:cNvCxnSpPr>
          <p:nvPr/>
        </p:nvCxnSpPr>
        <p:spPr bwMode="auto">
          <a:xfrm flipV="1">
            <a:off x="3036168" y="3419973"/>
            <a:ext cx="1080120" cy="720079"/>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15" name="文本框 14">
            <a:extLst>
              <a:ext uri="{FF2B5EF4-FFF2-40B4-BE49-F238E27FC236}">
                <a16:creationId xmlns:a16="http://schemas.microsoft.com/office/drawing/2014/main" id="{7F0507DE-2D17-4CCD-9D2F-608BCACF90E8}"/>
              </a:ext>
            </a:extLst>
          </p:cNvPr>
          <p:cNvSpPr txBox="1"/>
          <p:nvPr/>
        </p:nvSpPr>
        <p:spPr>
          <a:xfrm>
            <a:off x="566412" y="6181525"/>
            <a:ext cx="8574408" cy="369332"/>
          </a:xfrm>
          <a:prstGeom prst="rect">
            <a:avLst/>
          </a:prstGeom>
          <a:noFill/>
        </p:spPr>
        <p:txBody>
          <a:bodyPr wrap="square" rtlCol="0">
            <a:spAutoFit/>
          </a:bodyPr>
          <a:lstStyle/>
          <a:p>
            <a:r>
              <a:rPr lang="zh-CN" altLang="en-US" b="1">
                <a:effectLst>
                  <a:outerShdw blurRad="38100" dist="38100" dir="2700000" algn="tl">
                    <a:srgbClr val="000000">
                      <a:alpha val="43137"/>
                    </a:srgbClr>
                  </a:outerShdw>
                </a:effectLst>
              </a:rPr>
              <a:t>类结构及相互关系都被封装在底层，新程序只需继承</a:t>
            </a:r>
            <a:r>
              <a:rPr lang="en-US" altLang="zh-CN" b="1">
                <a:effectLst>
                  <a:outerShdw blurRad="38100" dist="38100" dir="2700000" algn="tl">
                    <a:srgbClr val="000000">
                      <a:alpha val="43137"/>
                    </a:srgbClr>
                  </a:outerShdw>
                </a:effectLst>
              </a:rPr>
              <a:t>AcceleratorWindow</a:t>
            </a:r>
            <a:r>
              <a:rPr lang="zh-CN" altLang="en-US" b="1">
                <a:effectLst>
                  <a:outerShdw blurRad="38100" dist="38100" dir="2700000" algn="tl">
                    <a:srgbClr val="000000">
                      <a:alpha val="43137"/>
                    </a:srgbClr>
                  </a:outerShdw>
                </a:effectLst>
              </a:rPr>
              <a:t>即可调用</a:t>
            </a:r>
          </a:p>
        </p:txBody>
      </p:sp>
      <p:sp>
        <p:nvSpPr>
          <p:cNvPr id="8" name="矩形: 圆角 7">
            <a:extLst>
              <a:ext uri="{FF2B5EF4-FFF2-40B4-BE49-F238E27FC236}">
                <a16:creationId xmlns:a16="http://schemas.microsoft.com/office/drawing/2014/main" id="{A8C5E5FC-5AAE-4F72-B065-69B6A5065717}"/>
              </a:ext>
            </a:extLst>
          </p:cNvPr>
          <p:cNvSpPr/>
          <p:nvPr/>
        </p:nvSpPr>
        <p:spPr bwMode="auto">
          <a:xfrm>
            <a:off x="9912424" y="2077537"/>
            <a:ext cx="1707735" cy="581163"/>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zh-CN" altLang="en-US" sz="2800">
                <a:effectLst>
                  <a:outerShdw blurRad="38100" dist="38100" dir="2700000" algn="tl">
                    <a:srgbClr val="000000">
                      <a:alpha val="43137"/>
                    </a:srgbClr>
                  </a:outerShdw>
                </a:effectLst>
                <a:latin typeface="Arial" charset="0"/>
              </a:rPr>
              <a:t>物理模型</a:t>
            </a:r>
            <a:endParaRPr kumimoji="0" lang="zh-CN" altLang="en-US" sz="2800" b="0" i="0" u="none" strike="noStrike" cap="none" normalizeH="0" baseline="0">
              <a:ln>
                <a:noFill/>
              </a:ln>
              <a:effectLst>
                <a:outerShdw blurRad="38100" dist="38100" dir="2700000" algn="tl">
                  <a:srgbClr val="000000">
                    <a:alpha val="43137"/>
                  </a:srgbClr>
                </a:outerShdw>
              </a:effectLst>
              <a:latin typeface="Arial" charset="0"/>
            </a:endParaRPr>
          </a:p>
        </p:txBody>
      </p:sp>
      <p:sp>
        <p:nvSpPr>
          <p:cNvPr id="25" name="矩形: 圆角 24">
            <a:extLst>
              <a:ext uri="{FF2B5EF4-FFF2-40B4-BE49-F238E27FC236}">
                <a16:creationId xmlns:a16="http://schemas.microsoft.com/office/drawing/2014/main" id="{8410A22F-9D6A-4E00-A240-C004B72AD0C8}"/>
              </a:ext>
            </a:extLst>
          </p:cNvPr>
          <p:cNvSpPr/>
          <p:nvPr/>
        </p:nvSpPr>
        <p:spPr bwMode="auto">
          <a:xfrm>
            <a:off x="9912425" y="4581128"/>
            <a:ext cx="1669114" cy="596337"/>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zh-CN" altLang="en-US" sz="2800">
                <a:effectLst>
                  <a:outerShdw blurRad="38100" dist="38100" dir="2700000" algn="tl">
                    <a:srgbClr val="000000">
                      <a:alpha val="43137"/>
                    </a:srgbClr>
                  </a:outerShdw>
                </a:effectLst>
                <a:latin typeface="Arial" charset="0"/>
              </a:rPr>
              <a:t>实际机器</a:t>
            </a:r>
            <a:endParaRPr kumimoji="0" lang="zh-CN" altLang="en-US" sz="2800" b="0" i="0" u="none" strike="noStrike" cap="none" normalizeH="0" baseline="0">
              <a:ln>
                <a:noFill/>
              </a:ln>
              <a:effectLst>
                <a:outerShdw blurRad="38100" dist="38100" dir="2700000" algn="tl">
                  <a:srgbClr val="000000">
                    <a:alpha val="43137"/>
                  </a:srgbClr>
                </a:outerShdw>
              </a:effectLst>
              <a:latin typeface="Arial" charset="0"/>
            </a:endParaRPr>
          </a:p>
        </p:txBody>
      </p:sp>
      <p:sp>
        <p:nvSpPr>
          <p:cNvPr id="13" name="箭头: 上下 12">
            <a:extLst>
              <a:ext uri="{FF2B5EF4-FFF2-40B4-BE49-F238E27FC236}">
                <a16:creationId xmlns:a16="http://schemas.microsoft.com/office/drawing/2014/main" id="{B8040462-504B-4806-A216-23D3A6E70A2C}"/>
              </a:ext>
            </a:extLst>
          </p:cNvPr>
          <p:cNvSpPr/>
          <p:nvPr/>
        </p:nvSpPr>
        <p:spPr bwMode="auto">
          <a:xfrm>
            <a:off x="10568912" y="2689660"/>
            <a:ext cx="453286" cy="1843191"/>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a:ln>
                <a:noFill/>
              </a:ln>
              <a:solidFill>
                <a:srgbClr val="FFCC00"/>
              </a:solidFill>
              <a:effectLst>
                <a:outerShdw blurRad="38100" dist="38100" dir="2700000" algn="tl">
                  <a:srgbClr val="000000">
                    <a:alpha val="43137"/>
                  </a:srgbClr>
                </a:outerShdw>
              </a:effectLst>
              <a:latin typeface="Arial" charset="0"/>
              <a:ea typeface="宋体" pitchFamily="2" charset="-122"/>
            </a:endParaRPr>
          </a:p>
        </p:txBody>
      </p:sp>
    </p:spTree>
    <p:extLst>
      <p:ext uri="{BB962C8B-B14F-4D97-AF65-F5344CB8AC3E}">
        <p14:creationId xmlns:p14="http://schemas.microsoft.com/office/powerpoint/2010/main" val="1305655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a:extLst>
              <a:ext uri="{FF2B5EF4-FFF2-40B4-BE49-F238E27FC236}">
                <a16:creationId xmlns:a16="http://schemas.microsoft.com/office/drawing/2014/main" id="{72FCBE4A-DC7F-46AE-9D9E-1A8B5EC21C8A}"/>
              </a:ext>
            </a:extLst>
          </p:cNvPr>
          <p:cNvSpPr>
            <a:spLocks noGrp="1"/>
          </p:cNvSpPr>
          <p:nvPr>
            <p:ph type="sldNum" sz="quarter" idx="12"/>
          </p:nvPr>
        </p:nvSpPr>
        <p:spPr/>
        <p:txBody>
          <a:bodyPr/>
          <a:lstStyle/>
          <a:p>
            <a:pPr>
              <a:defRPr/>
            </a:pPr>
            <a:fld id="{7CFD2C69-0BD4-41E4-AB27-AE65CFEAFB66}" type="slidenum">
              <a:rPr lang="en-US" altLang="zh-CN" smtClean="0"/>
              <a:pPr>
                <a:defRPr/>
              </a:pPr>
              <a:t>21</a:t>
            </a:fld>
            <a:endParaRPr lang="en-US" altLang="zh-CN" dirty="0"/>
          </a:p>
        </p:txBody>
      </p:sp>
      <p:sp>
        <p:nvSpPr>
          <p:cNvPr id="7" name="文本框 6">
            <a:extLst>
              <a:ext uri="{FF2B5EF4-FFF2-40B4-BE49-F238E27FC236}">
                <a16:creationId xmlns:a16="http://schemas.microsoft.com/office/drawing/2014/main" id="{13CB361E-0924-493D-87C8-671AF8C987AC}"/>
              </a:ext>
            </a:extLst>
          </p:cNvPr>
          <p:cNvSpPr txBox="1"/>
          <p:nvPr/>
        </p:nvSpPr>
        <p:spPr>
          <a:xfrm>
            <a:off x="191344" y="615537"/>
            <a:ext cx="3024336"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en-US" sz="2800" b="1">
                <a:effectLst>
                  <a:outerShdw blurRad="38100" dist="38100" dir="2700000" algn="tl">
                    <a:srgbClr val="000000">
                      <a:alpha val="43137"/>
                    </a:srgbClr>
                  </a:outerShdw>
                </a:effectLst>
              </a:rPr>
              <a:t>与</a:t>
            </a:r>
            <a:r>
              <a:rPr lang="en-US" altLang="zh-CN" sz="2800" b="1">
                <a:effectLst>
                  <a:outerShdw blurRad="38100" dist="38100" dir="2700000" algn="tl">
                    <a:srgbClr val="000000">
                      <a:alpha val="43137"/>
                    </a:srgbClr>
                  </a:outerShdw>
                </a:effectLst>
              </a:rPr>
              <a:t>IOC</a:t>
            </a:r>
            <a:r>
              <a:rPr lang="zh-CN" altLang="en-US" sz="2800" b="1">
                <a:effectLst>
                  <a:outerShdw blurRad="38100" dist="38100" dir="2700000" algn="tl">
                    <a:srgbClr val="000000">
                      <a:alpha val="43137"/>
                    </a:srgbClr>
                  </a:outerShdw>
                </a:effectLst>
              </a:rPr>
              <a:t>通信模块</a:t>
            </a:r>
            <a:endParaRPr lang="zh-CN" altLang="en-US" sz="2800" b="1" dirty="0">
              <a:effectLst>
                <a:outerShdw blurRad="38100" dist="38100" dir="2700000" algn="tl">
                  <a:srgbClr val="000000">
                    <a:alpha val="43137"/>
                  </a:srgbClr>
                </a:outerShdw>
              </a:effectLst>
            </a:endParaRPr>
          </a:p>
        </p:txBody>
      </p:sp>
      <p:sp>
        <p:nvSpPr>
          <p:cNvPr id="2" name="文本框 1">
            <a:extLst>
              <a:ext uri="{FF2B5EF4-FFF2-40B4-BE49-F238E27FC236}">
                <a16:creationId xmlns:a16="http://schemas.microsoft.com/office/drawing/2014/main" id="{E8A6F115-AA01-49D0-9D80-7F92B9367E9E}"/>
              </a:ext>
            </a:extLst>
          </p:cNvPr>
          <p:cNvSpPr txBox="1"/>
          <p:nvPr/>
        </p:nvSpPr>
        <p:spPr>
          <a:xfrm>
            <a:off x="422249" y="1269615"/>
            <a:ext cx="9180512" cy="369332"/>
          </a:xfrm>
          <a:prstGeom prst="rect">
            <a:avLst/>
          </a:prstGeom>
          <a:noFill/>
        </p:spPr>
        <p:txBody>
          <a:bodyPr wrap="square" rtlCol="0">
            <a:spAutoFit/>
          </a:bodyPr>
          <a:lstStyle/>
          <a:p>
            <a:r>
              <a:rPr lang="zh-CN" altLang="en-US"/>
              <a:t>结合</a:t>
            </a:r>
            <a:r>
              <a:rPr lang="en-US" altLang="zh-CN"/>
              <a:t>pydm</a:t>
            </a:r>
            <a:r>
              <a:rPr lang="zh-CN" altLang="en-US"/>
              <a:t>与</a:t>
            </a:r>
            <a:r>
              <a:rPr lang="en-US" altLang="zh-CN"/>
              <a:t>openxal</a:t>
            </a:r>
            <a:r>
              <a:rPr lang="zh-CN" altLang="en-US"/>
              <a:t>的设计理念，设计</a:t>
            </a:r>
            <a:r>
              <a:rPr lang="en-US" altLang="zh-CN"/>
              <a:t>pyapas</a:t>
            </a:r>
            <a:r>
              <a:rPr lang="zh-CN" altLang="en-US"/>
              <a:t>的通信结构（主动获取和被动获取通道数据）</a:t>
            </a:r>
            <a:endParaRPr lang="en-US" altLang="zh-CN"/>
          </a:p>
        </p:txBody>
      </p:sp>
      <p:pic>
        <p:nvPicPr>
          <p:cNvPr id="6" name="图片 5">
            <a:extLst>
              <a:ext uri="{FF2B5EF4-FFF2-40B4-BE49-F238E27FC236}">
                <a16:creationId xmlns:a16="http://schemas.microsoft.com/office/drawing/2014/main" id="{9F0269CD-7A40-4895-B229-F96C3D365AD6}"/>
              </a:ext>
            </a:extLst>
          </p:cNvPr>
          <p:cNvPicPr>
            <a:picLocks noChangeAspect="1"/>
          </p:cNvPicPr>
          <p:nvPr/>
        </p:nvPicPr>
        <p:blipFill>
          <a:blip r:embed="rId2"/>
          <a:stretch>
            <a:fillRect/>
          </a:stretch>
        </p:blipFill>
        <p:spPr>
          <a:xfrm>
            <a:off x="1792648" y="1760557"/>
            <a:ext cx="6463592" cy="4883860"/>
          </a:xfrm>
          <a:prstGeom prst="rect">
            <a:avLst/>
          </a:prstGeom>
        </p:spPr>
      </p:pic>
      <p:sp>
        <p:nvSpPr>
          <p:cNvPr id="9" name="文本框 8">
            <a:extLst>
              <a:ext uri="{FF2B5EF4-FFF2-40B4-BE49-F238E27FC236}">
                <a16:creationId xmlns:a16="http://schemas.microsoft.com/office/drawing/2014/main" id="{DBB2B220-BC8F-4CCC-B789-98D735501796}"/>
              </a:ext>
            </a:extLst>
          </p:cNvPr>
          <p:cNvSpPr txBox="1"/>
          <p:nvPr/>
        </p:nvSpPr>
        <p:spPr>
          <a:xfrm>
            <a:off x="7392144" y="5207314"/>
            <a:ext cx="4392488"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ltLang="zh-CN" sz="2400"/>
              <a:t>Channel</a:t>
            </a:r>
            <a:r>
              <a:rPr lang="zh-CN" altLang="en-US" sz="2400"/>
              <a:t>类里里包含了</a:t>
            </a:r>
            <a:r>
              <a:rPr lang="en-US" altLang="zh-CN" sz="2400"/>
              <a:t>EPICS</a:t>
            </a:r>
            <a:r>
              <a:rPr lang="zh-CN" altLang="en-US" sz="2400"/>
              <a:t>通信接口负责具体与</a:t>
            </a:r>
            <a:r>
              <a:rPr lang="en-US" altLang="zh-CN" sz="2400"/>
              <a:t>IOC</a:t>
            </a:r>
            <a:r>
              <a:rPr lang="zh-CN" altLang="en-US" sz="2400"/>
              <a:t>进行通信</a:t>
            </a:r>
          </a:p>
        </p:txBody>
      </p:sp>
      <p:cxnSp>
        <p:nvCxnSpPr>
          <p:cNvPr id="15" name="直接箭头连接符 14">
            <a:extLst>
              <a:ext uri="{FF2B5EF4-FFF2-40B4-BE49-F238E27FC236}">
                <a16:creationId xmlns:a16="http://schemas.microsoft.com/office/drawing/2014/main" id="{F03E531A-0CB8-46E7-A583-27DDF37287B4}"/>
              </a:ext>
            </a:extLst>
          </p:cNvPr>
          <p:cNvCxnSpPr>
            <a:cxnSpLocks/>
            <a:endCxn id="16" idx="1"/>
          </p:cNvCxnSpPr>
          <p:nvPr/>
        </p:nvCxnSpPr>
        <p:spPr bwMode="auto">
          <a:xfrm flipV="1">
            <a:off x="7392144" y="3968190"/>
            <a:ext cx="1656184" cy="18089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6" name="文本框 15">
            <a:extLst>
              <a:ext uri="{FF2B5EF4-FFF2-40B4-BE49-F238E27FC236}">
                <a16:creationId xmlns:a16="http://schemas.microsoft.com/office/drawing/2014/main" id="{46BB6232-3815-492D-A8EC-4E8CD45CE379}"/>
              </a:ext>
            </a:extLst>
          </p:cNvPr>
          <p:cNvSpPr txBox="1"/>
          <p:nvPr/>
        </p:nvSpPr>
        <p:spPr>
          <a:xfrm>
            <a:off x="9048328" y="3645024"/>
            <a:ext cx="2736304" cy="646331"/>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en-US"/>
              <a:t>被动获取：</a:t>
            </a:r>
            <a:endParaRPr lang="en-US" altLang="zh-CN"/>
          </a:p>
          <a:p>
            <a:r>
              <a:rPr lang="zh-CN" altLang="en-US"/>
              <a:t>监听某一个硬件</a:t>
            </a:r>
            <a:r>
              <a:rPr lang="en-US" altLang="zh-CN"/>
              <a:t>PV</a:t>
            </a:r>
            <a:r>
              <a:rPr lang="zh-CN" altLang="en-US"/>
              <a:t>通道</a:t>
            </a:r>
          </a:p>
        </p:txBody>
      </p:sp>
      <p:sp>
        <p:nvSpPr>
          <p:cNvPr id="17" name="文本框 16">
            <a:extLst>
              <a:ext uri="{FF2B5EF4-FFF2-40B4-BE49-F238E27FC236}">
                <a16:creationId xmlns:a16="http://schemas.microsoft.com/office/drawing/2014/main" id="{4458168C-9DA6-4CF1-986E-6B59172B7B2A}"/>
              </a:ext>
            </a:extLst>
          </p:cNvPr>
          <p:cNvSpPr txBox="1"/>
          <p:nvPr/>
        </p:nvSpPr>
        <p:spPr>
          <a:xfrm>
            <a:off x="380320" y="3976220"/>
            <a:ext cx="1368152" cy="646331"/>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en-US"/>
              <a:t>主动获取：</a:t>
            </a:r>
            <a:endParaRPr lang="en-US" altLang="zh-CN"/>
          </a:p>
          <a:p>
            <a:r>
              <a:rPr lang="en-US" altLang="zh-CN"/>
              <a:t>put</a:t>
            </a:r>
            <a:r>
              <a:rPr lang="zh-CN" altLang="en-US"/>
              <a:t>和</a:t>
            </a:r>
            <a:r>
              <a:rPr lang="en-US" altLang="zh-CN"/>
              <a:t>get</a:t>
            </a:r>
            <a:endParaRPr lang="zh-CN" altLang="en-US"/>
          </a:p>
        </p:txBody>
      </p:sp>
      <p:cxnSp>
        <p:nvCxnSpPr>
          <p:cNvPr id="18" name="直接箭头连接符 17">
            <a:extLst>
              <a:ext uri="{FF2B5EF4-FFF2-40B4-BE49-F238E27FC236}">
                <a16:creationId xmlns:a16="http://schemas.microsoft.com/office/drawing/2014/main" id="{C3E51DD7-525F-4904-A1E4-DBFABD18E897}"/>
              </a:ext>
            </a:extLst>
          </p:cNvPr>
          <p:cNvCxnSpPr>
            <a:cxnSpLocks/>
            <a:endCxn id="17" idx="3"/>
          </p:cNvCxnSpPr>
          <p:nvPr/>
        </p:nvCxnSpPr>
        <p:spPr bwMode="auto">
          <a:xfrm flipH="1" flipV="1">
            <a:off x="1748472" y="4299386"/>
            <a:ext cx="2160240" cy="41361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565447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a:extLst>
              <a:ext uri="{FF2B5EF4-FFF2-40B4-BE49-F238E27FC236}">
                <a16:creationId xmlns:a16="http://schemas.microsoft.com/office/drawing/2014/main" id="{72FCBE4A-DC7F-46AE-9D9E-1A8B5EC21C8A}"/>
              </a:ext>
            </a:extLst>
          </p:cNvPr>
          <p:cNvSpPr>
            <a:spLocks noGrp="1"/>
          </p:cNvSpPr>
          <p:nvPr>
            <p:ph type="sldNum" sz="quarter" idx="12"/>
          </p:nvPr>
        </p:nvSpPr>
        <p:spPr/>
        <p:txBody>
          <a:bodyPr/>
          <a:lstStyle/>
          <a:p>
            <a:pPr>
              <a:defRPr/>
            </a:pPr>
            <a:fld id="{7CFD2C69-0BD4-41E4-AB27-AE65CFEAFB66}" type="slidenum">
              <a:rPr lang="en-US" altLang="zh-CN" smtClean="0"/>
              <a:pPr>
                <a:defRPr/>
              </a:pPr>
              <a:t>22</a:t>
            </a:fld>
            <a:endParaRPr lang="en-US" altLang="zh-CN" dirty="0"/>
          </a:p>
        </p:txBody>
      </p:sp>
      <p:sp>
        <p:nvSpPr>
          <p:cNvPr id="7" name="文本框 6">
            <a:extLst>
              <a:ext uri="{FF2B5EF4-FFF2-40B4-BE49-F238E27FC236}">
                <a16:creationId xmlns:a16="http://schemas.microsoft.com/office/drawing/2014/main" id="{13CB361E-0924-493D-87C8-671AF8C987AC}"/>
              </a:ext>
            </a:extLst>
          </p:cNvPr>
          <p:cNvSpPr txBox="1"/>
          <p:nvPr/>
        </p:nvSpPr>
        <p:spPr>
          <a:xfrm>
            <a:off x="0" y="471624"/>
            <a:ext cx="522007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ltLang="zh-CN" sz="2800" b="1">
                <a:effectLst>
                  <a:outerShdw blurRad="38100" dist="38100" dir="2700000" algn="tl">
                    <a:srgbClr val="000000">
                      <a:alpha val="43137"/>
                    </a:srgbClr>
                  </a:outerShdw>
                </a:effectLst>
              </a:rPr>
              <a:t>mDNS+XMLRPC</a:t>
            </a:r>
            <a:r>
              <a:rPr lang="zh-CN" altLang="en-US" sz="2800" b="1">
                <a:effectLst>
                  <a:outerShdw blurRad="38100" dist="38100" dir="2700000" algn="tl">
                    <a:srgbClr val="000000">
                      <a:alpha val="43137"/>
                    </a:srgbClr>
                  </a:outerShdw>
                </a:effectLst>
              </a:rPr>
              <a:t>实现</a:t>
            </a:r>
            <a:r>
              <a:rPr lang="en-US" altLang="zh-CN" sz="2800" b="1">
                <a:effectLst>
                  <a:outerShdw blurRad="38100" dist="38100" dir="2700000" algn="tl">
                    <a:srgbClr val="000000">
                      <a:alpha val="43137"/>
                    </a:srgbClr>
                  </a:outerShdw>
                </a:effectLst>
              </a:rPr>
              <a:t>C/S</a:t>
            </a:r>
            <a:r>
              <a:rPr lang="zh-CN" altLang="en-US" sz="2800" b="1">
                <a:effectLst>
                  <a:outerShdw blurRad="38100" dist="38100" dir="2700000" algn="tl">
                    <a:srgbClr val="000000">
                      <a:alpha val="43137"/>
                    </a:srgbClr>
                  </a:outerShdw>
                </a:effectLst>
              </a:rPr>
              <a:t>开发</a:t>
            </a:r>
            <a:endParaRPr lang="zh-CN" altLang="en-US" sz="2800" b="1" dirty="0">
              <a:effectLst>
                <a:outerShdw blurRad="38100" dist="38100" dir="2700000" algn="tl">
                  <a:srgbClr val="000000">
                    <a:alpha val="43137"/>
                  </a:srgbClr>
                </a:outerShdw>
              </a:effectLst>
            </a:endParaRPr>
          </a:p>
        </p:txBody>
      </p:sp>
      <p:sp>
        <p:nvSpPr>
          <p:cNvPr id="2" name="文本框 1">
            <a:extLst>
              <a:ext uri="{FF2B5EF4-FFF2-40B4-BE49-F238E27FC236}">
                <a16:creationId xmlns:a16="http://schemas.microsoft.com/office/drawing/2014/main" id="{13224FD9-5B35-4F85-B9EC-2DB9913F9950}"/>
              </a:ext>
            </a:extLst>
          </p:cNvPr>
          <p:cNvSpPr txBox="1"/>
          <p:nvPr/>
        </p:nvSpPr>
        <p:spPr>
          <a:xfrm>
            <a:off x="929007" y="1025665"/>
            <a:ext cx="6751169"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ltLang="zh-CN"/>
              <a:t>mDNS</a:t>
            </a:r>
            <a:r>
              <a:rPr lang="zh-CN" altLang="en-US"/>
              <a:t> 多播域名服务： 局域网上的注册主机（或服务）相互发现</a:t>
            </a:r>
            <a:endParaRPr lang="en-US" altLang="zh-CN"/>
          </a:p>
          <a:p>
            <a:r>
              <a:rPr lang="en-US" altLang="zh-CN"/>
              <a:t>XMLRPC  </a:t>
            </a:r>
            <a:r>
              <a:rPr lang="zh-CN" altLang="en-US"/>
              <a:t>远程调用服务： 程序间的远程调用</a:t>
            </a:r>
            <a:endParaRPr lang="en-US" altLang="zh-CN"/>
          </a:p>
          <a:p>
            <a:endParaRPr lang="en-US" altLang="zh-CN"/>
          </a:p>
          <a:p>
            <a:r>
              <a:rPr lang="zh-CN" altLang="en-US"/>
              <a:t>以上两个模块是</a:t>
            </a:r>
            <a:r>
              <a:rPr lang="en-US" altLang="zh-CN"/>
              <a:t>C/S</a:t>
            </a:r>
            <a:r>
              <a:rPr lang="zh-CN" altLang="en-US"/>
              <a:t>的核心</a:t>
            </a:r>
          </a:p>
        </p:txBody>
      </p:sp>
      <p:pic>
        <p:nvPicPr>
          <p:cNvPr id="8" name="图片 7">
            <a:extLst>
              <a:ext uri="{FF2B5EF4-FFF2-40B4-BE49-F238E27FC236}">
                <a16:creationId xmlns:a16="http://schemas.microsoft.com/office/drawing/2014/main" id="{D6ECA26A-4E9E-4ADC-8579-CA9E8E8E21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506" y="2755992"/>
            <a:ext cx="9772950" cy="3517953"/>
          </a:xfrm>
          <a:prstGeom prst="rect">
            <a:avLst/>
          </a:prstGeom>
        </p:spPr>
      </p:pic>
      <p:sp>
        <p:nvSpPr>
          <p:cNvPr id="9" name="文本框 8">
            <a:extLst>
              <a:ext uri="{FF2B5EF4-FFF2-40B4-BE49-F238E27FC236}">
                <a16:creationId xmlns:a16="http://schemas.microsoft.com/office/drawing/2014/main" id="{B6D33F17-A2F7-4561-8711-6170B71318E5}"/>
              </a:ext>
            </a:extLst>
          </p:cNvPr>
          <p:cNvSpPr txBox="1"/>
          <p:nvPr/>
        </p:nvSpPr>
        <p:spPr>
          <a:xfrm>
            <a:off x="8472264" y="1804590"/>
            <a:ext cx="1080120" cy="369332"/>
          </a:xfrm>
          <a:prstGeom prst="rect">
            <a:avLst/>
          </a:prstGeom>
          <a:noFill/>
          <a:ln w="28575">
            <a:solidFill>
              <a:srgbClr val="FF0000"/>
            </a:solidFill>
            <a:prstDash val="sysDash"/>
          </a:ln>
        </p:spPr>
        <p:txBody>
          <a:bodyPr wrap="square" rtlCol="0">
            <a:spAutoFit/>
          </a:bodyPr>
          <a:lstStyle/>
          <a:p>
            <a:r>
              <a:rPr lang="en-US" altLang="zh-CN"/>
              <a:t>Luncher</a:t>
            </a:r>
            <a:endParaRPr lang="zh-CN" altLang="en-US"/>
          </a:p>
        </p:txBody>
      </p:sp>
      <p:cxnSp>
        <p:nvCxnSpPr>
          <p:cNvPr id="11" name="直接箭头连接符 10">
            <a:extLst>
              <a:ext uri="{FF2B5EF4-FFF2-40B4-BE49-F238E27FC236}">
                <a16:creationId xmlns:a16="http://schemas.microsoft.com/office/drawing/2014/main" id="{FF5976AE-A249-4DF7-BAED-582251E8CC64}"/>
              </a:ext>
            </a:extLst>
          </p:cNvPr>
          <p:cNvCxnSpPr>
            <a:cxnSpLocks/>
          </p:cNvCxnSpPr>
          <p:nvPr/>
        </p:nvCxnSpPr>
        <p:spPr bwMode="auto">
          <a:xfrm flipH="1">
            <a:off x="8976320" y="2204864"/>
            <a:ext cx="36004" cy="1095174"/>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12" name="矩形: 圆角 11">
            <a:extLst>
              <a:ext uri="{FF2B5EF4-FFF2-40B4-BE49-F238E27FC236}">
                <a16:creationId xmlns:a16="http://schemas.microsoft.com/office/drawing/2014/main" id="{4EE6FAD2-8477-4913-A66C-36A1EC4E82FA}"/>
              </a:ext>
            </a:extLst>
          </p:cNvPr>
          <p:cNvSpPr/>
          <p:nvPr/>
        </p:nvSpPr>
        <p:spPr bwMode="auto">
          <a:xfrm>
            <a:off x="9056266" y="5539198"/>
            <a:ext cx="792088" cy="36004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zh-CN" altLang="en-US">
                <a:solidFill>
                  <a:srgbClr val="FF0000"/>
                </a:solidFill>
                <a:effectLst>
                  <a:outerShdw blurRad="38100" dist="38100" dir="2700000" algn="tl">
                    <a:srgbClr val="000000">
                      <a:alpha val="43137"/>
                    </a:srgbClr>
                  </a:outerShdw>
                </a:effectLst>
                <a:latin typeface="Arial" charset="0"/>
              </a:rPr>
              <a:t>终端</a:t>
            </a:r>
          </a:p>
        </p:txBody>
      </p:sp>
      <p:sp>
        <p:nvSpPr>
          <p:cNvPr id="3" name="矩形: 圆角 2">
            <a:extLst>
              <a:ext uri="{FF2B5EF4-FFF2-40B4-BE49-F238E27FC236}">
                <a16:creationId xmlns:a16="http://schemas.microsoft.com/office/drawing/2014/main" id="{50929026-4EA3-4FF3-8D62-571FF5103083}"/>
              </a:ext>
            </a:extLst>
          </p:cNvPr>
          <p:cNvSpPr/>
          <p:nvPr/>
        </p:nvSpPr>
        <p:spPr bwMode="auto">
          <a:xfrm>
            <a:off x="907506" y="2251410"/>
            <a:ext cx="5963926" cy="369332"/>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zh-CN" altLang="en-US" b="1">
                <a:solidFill>
                  <a:srgbClr val="FF0000"/>
                </a:solidFill>
                <a:effectLst>
                  <a:outerShdw blurRad="38100" dist="38100" dir="2700000" algn="tl">
                    <a:srgbClr val="000000">
                      <a:alpha val="43137"/>
                    </a:srgbClr>
                  </a:outerShdw>
                </a:effectLst>
                <a:latin typeface="Arial" charset="0"/>
              </a:rPr>
              <a:t>自动探测局域网上开启的</a:t>
            </a:r>
            <a:r>
              <a:rPr lang="en-US" altLang="zh-CN" b="1">
                <a:solidFill>
                  <a:srgbClr val="FF0000"/>
                </a:solidFill>
                <a:effectLst>
                  <a:outerShdw blurRad="38100" dist="38100" dir="2700000" algn="tl">
                    <a:srgbClr val="000000">
                      <a:alpha val="43137"/>
                    </a:srgbClr>
                  </a:outerShdw>
                </a:effectLst>
                <a:latin typeface="Arial" charset="0"/>
              </a:rPr>
              <a:t>pyapas</a:t>
            </a:r>
            <a:r>
              <a:rPr lang="zh-CN" altLang="en-US" b="1">
                <a:solidFill>
                  <a:srgbClr val="FF0000"/>
                </a:solidFill>
                <a:effectLst>
                  <a:outerShdw blurRad="38100" dist="38100" dir="2700000" algn="tl">
                    <a:srgbClr val="000000">
                      <a:alpha val="43137"/>
                    </a:srgbClr>
                  </a:outerShdw>
                </a:effectLst>
                <a:latin typeface="Arial" charset="0"/>
              </a:rPr>
              <a:t>程序，并侦测运行状态</a:t>
            </a:r>
          </a:p>
        </p:txBody>
      </p:sp>
      <p:sp>
        <p:nvSpPr>
          <p:cNvPr id="4" name="文本框 3">
            <a:extLst>
              <a:ext uri="{FF2B5EF4-FFF2-40B4-BE49-F238E27FC236}">
                <a16:creationId xmlns:a16="http://schemas.microsoft.com/office/drawing/2014/main" id="{C12B2180-06FB-42D7-B3F2-A6F38A483D89}"/>
              </a:ext>
            </a:extLst>
          </p:cNvPr>
          <p:cNvSpPr txBox="1"/>
          <p:nvPr/>
        </p:nvSpPr>
        <p:spPr>
          <a:xfrm>
            <a:off x="926475" y="6273945"/>
            <a:ext cx="8964488" cy="369332"/>
          </a:xfrm>
          <a:prstGeom prst="rect">
            <a:avLst/>
          </a:prstGeom>
          <a:noFill/>
        </p:spPr>
        <p:txBody>
          <a:bodyPr wrap="square" rtlCol="0">
            <a:spAutoFit/>
          </a:bodyPr>
          <a:lstStyle/>
          <a:p>
            <a:r>
              <a:rPr lang="zh-CN" altLang="en-US"/>
              <a:t>这些功能被封装成一个完整的</a:t>
            </a:r>
            <a:r>
              <a:rPr lang="en-US" altLang="zh-CN"/>
              <a:t>Server</a:t>
            </a:r>
            <a:r>
              <a:rPr lang="zh-CN" altLang="en-US"/>
              <a:t>类，只要继承这个服务类，就可以实现</a:t>
            </a:r>
            <a:r>
              <a:rPr lang="en-US" altLang="zh-CN"/>
              <a:t>Server</a:t>
            </a:r>
            <a:r>
              <a:rPr lang="zh-CN" altLang="en-US"/>
              <a:t>开发</a:t>
            </a:r>
          </a:p>
        </p:txBody>
      </p:sp>
    </p:spTree>
    <p:extLst>
      <p:ext uri="{BB962C8B-B14F-4D97-AF65-F5344CB8AC3E}">
        <p14:creationId xmlns:p14="http://schemas.microsoft.com/office/powerpoint/2010/main" val="1246417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a:extLst>
              <a:ext uri="{FF2B5EF4-FFF2-40B4-BE49-F238E27FC236}">
                <a16:creationId xmlns:a16="http://schemas.microsoft.com/office/drawing/2014/main" id="{72FCBE4A-DC7F-46AE-9D9E-1A8B5EC21C8A}"/>
              </a:ext>
            </a:extLst>
          </p:cNvPr>
          <p:cNvSpPr>
            <a:spLocks noGrp="1"/>
          </p:cNvSpPr>
          <p:nvPr>
            <p:ph type="sldNum" sz="quarter" idx="12"/>
          </p:nvPr>
        </p:nvSpPr>
        <p:spPr/>
        <p:txBody>
          <a:bodyPr/>
          <a:lstStyle/>
          <a:p>
            <a:pPr>
              <a:defRPr/>
            </a:pPr>
            <a:fld id="{7CFD2C69-0BD4-41E4-AB27-AE65CFEAFB66}" type="slidenum">
              <a:rPr lang="en-US" altLang="zh-CN" smtClean="0"/>
              <a:pPr>
                <a:defRPr/>
              </a:pPr>
              <a:t>23</a:t>
            </a:fld>
            <a:endParaRPr lang="en-US" altLang="zh-CN" dirty="0"/>
          </a:p>
        </p:txBody>
      </p:sp>
      <p:sp>
        <p:nvSpPr>
          <p:cNvPr id="3" name="文本框 2">
            <a:extLst>
              <a:ext uri="{FF2B5EF4-FFF2-40B4-BE49-F238E27FC236}">
                <a16:creationId xmlns:a16="http://schemas.microsoft.com/office/drawing/2014/main" id="{AE8B34FE-0C4A-4D84-8B2B-04FE99A8944B}"/>
              </a:ext>
            </a:extLst>
          </p:cNvPr>
          <p:cNvSpPr txBox="1"/>
          <p:nvPr/>
        </p:nvSpPr>
        <p:spPr>
          <a:xfrm>
            <a:off x="2570536" y="1484784"/>
            <a:ext cx="6405785" cy="2929072"/>
          </a:xfrm>
          <a:prstGeom prst="rect">
            <a:avLst/>
          </a:prstGeom>
          <a:noFill/>
        </p:spPr>
        <p:txBody>
          <a:bodyPr wrap="square" rtlCol="0">
            <a:spAutoFit/>
          </a:bodyPr>
          <a:lstStyle/>
          <a:p>
            <a:pPr marL="342900" indent="-342900">
              <a:lnSpc>
                <a:spcPct val="200000"/>
              </a:lnSpc>
              <a:buFont typeface="Wingdings" panose="05000000000000000000" pitchFamily="2" charset="2"/>
              <a:buChar char="Ø"/>
            </a:pPr>
            <a:r>
              <a:rPr lang="en-US" altLang="zh-CN" sz="2400">
                <a:solidFill>
                  <a:schemeClr val="bg1">
                    <a:lumMod val="85000"/>
                  </a:schemeClr>
                </a:solidFill>
              </a:rPr>
              <a:t>HEPS</a:t>
            </a:r>
            <a:r>
              <a:rPr lang="zh-CN" altLang="en-US" sz="2400">
                <a:solidFill>
                  <a:schemeClr val="bg1">
                    <a:lumMod val="85000"/>
                  </a:schemeClr>
                </a:solidFill>
              </a:rPr>
              <a:t>上层调束软件的前期调研及最终选择</a:t>
            </a:r>
            <a:endParaRPr lang="en-US" altLang="zh-CN" sz="2400">
              <a:solidFill>
                <a:schemeClr val="bg1">
                  <a:lumMod val="85000"/>
                </a:schemeClr>
              </a:solidFill>
            </a:endParaRPr>
          </a:p>
          <a:p>
            <a:pPr marL="342900" indent="-342900">
              <a:lnSpc>
                <a:spcPct val="200000"/>
              </a:lnSpc>
              <a:buFont typeface="Wingdings" panose="05000000000000000000" pitchFamily="2" charset="2"/>
              <a:buChar char="Ø"/>
            </a:pPr>
            <a:r>
              <a:rPr lang="zh-CN" altLang="en-US" sz="2400">
                <a:solidFill>
                  <a:schemeClr val="bg1">
                    <a:lumMod val="85000"/>
                  </a:schemeClr>
                </a:solidFill>
              </a:rPr>
              <a:t>上层调束软件开发平台</a:t>
            </a:r>
            <a:r>
              <a:rPr lang="en-US" altLang="zh-CN" sz="2400">
                <a:solidFill>
                  <a:schemeClr val="bg1">
                    <a:lumMod val="85000"/>
                  </a:schemeClr>
                </a:solidFill>
              </a:rPr>
              <a:t>pyapas</a:t>
            </a:r>
          </a:p>
          <a:p>
            <a:pPr marL="342900" indent="-342900">
              <a:lnSpc>
                <a:spcPct val="200000"/>
              </a:lnSpc>
              <a:buFont typeface="Wingdings" panose="05000000000000000000" pitchFamily="2" charset="2"/>
              <a:buChar char="Ø"/>
            </a:pPr>
            <a:r>
              <a:rPr lang="zh-CN" altLang="en-US" sz="2400" b="1"/>
              <a:t>调束软件开发进展</a:t>
            </a:r>
            <a:endParaRPr lang="en-US" altLang="zh-CN" sz="2400" b="1"/>
          </a:p>
          <a:p>
            <a:pPr marL="342900" indent="-342900">
              <a:lnSpc>
                <a:spcPct val="200000"/>
              </a:lnSpc>
              <a:buFont typeface="Wingdings" panose="05000000000000000000" pitchFamily="2" charset="2"/>
              <a:buChar char="Ø"/>
            </a:pPr>
            <a:r>
              <a:rPr lang="zh-CN" altLang="en-US" sz="2400">
                <a:solidFill>
                  <a:schemeClr val="bg1">
                    <a:lumMod val="85000"/>
                  </a:schemeClr>
                </a:solidFill>
              </a:rPr>
              <a:t>总结</a:t>
            </a:r>
            <a:endParaRPr lang="en-US" altLang="zh-CN" sz="2400">
              <a:solidFill>
                <a:schemeClr val="bg1">
                  <a:lumMod val="85000"/>
                </a:schemeClr>
              </a:solidFill>
            </a:endParaRPr>
          </a:p>
        </p:txBody>
      </p:sp>
    </p:spTree>
    <p:extLst>
      <p:ext uri="{BB962C8B-B14F-4D97-AF65-F5344CB8AC3E}">
        <p14:creationId xmlns:p14="http://schemas.microsoft.com/office/powerpoint/2010/main" val="3841729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a:extLst>
              <a:ext uri="{FF2B5EF4-FFF2-40B4-BE49-F238E27FC236}">
                <a16:creationId xmlns:a16="http://schemas.microsoft.com/office/drawing/2014/main" id="{72FCBE4A-DC7F-46AE-9D9E-1A8B5EC21C8A}"/>
              </a:ext>
            </a:extLst>
          </p:cNvPr>
          <p:cNvSpPr>
            <a:spLocks noGrp="1"/>
          </p:cNvSpPr>
          <p:nvPr>
            <p:ph type="sldNum" sz="quarter" idx="12"/>
          </p:nvPr>
        </p:nvSpPr>
        <p:spPr/>
        <p:txBody>
          <a:bodyPr/>
          <a:lstStyle/>
          <a:p>
            <a:pPr>
              <a:defRPr/>
            </a:pPr>
            <a:fld id="{7CFD2C69-0BD4-41E4-AB27-AE65CFEAFB66}" type="slidenum">
              <a:rPr lang="en-US" altLang="zh-CN" smtClean="0"/>
              <a:pPr>
                <a:defRPr/>
              </a:pPr>
              <a:t>24</a:t>
            </a:fld>
            <a:endParaRPr lang="en-US" altLang="zh-CN" dirty="0"/>
          </a:p>
        </p:txBody>
      </p:sp>
      <p:sp>
        <p:nvSpPr>
          <p:cNvPr id="40" name="标题 2">
            <a:extLst>
              <a:ext uri="{FF2B5EF4-FFF2-40B4-BE49-F238E27FC236}">
                <a16:creationId xmlns:a16="http://schemas.microsoft.com/office/drawing/2014/main" id="{30E830EF-1909-4505-BFBD-15B98AB55423}"/>
              </a:ext>
            </a:extLst>
          </p:cNvPr>
          <p:cNvSpPr txBox="1">
            <a:spLocks/>
          </p:cNvSpPr>
          <p:nvPr/>
        </p:nvSpPr>
        <p:spPr>
          <a:xfrm>
            <a:off x="3632708" y="-5646"/>
            <a:ext cx="5847667" cy="582619"/>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200" b="1" kern="1200">
                <a:solidFill>
                  <a:schemeClr val="bg1"/>
                </a:solidFill>
                <a:latin typeface="Arial Black" panose="020B0A04020102020204" pitchFamily="34" charset="0"/>
                <a:ea typeface="+mj-ea"/>
                <a:cs typeface="Times New Roman" panose="02020603050405020304" pitchFamily="18" charset="0"/>
              </a:defRPr>
            </a:lvl1pPr>
          </a:lstStyle>
          <a:p>
            <a:r>
              <a:rPr kumimoji="1" lang="zh-CN" altLang="en-US">
                <a:latin typeface="+mn-ea"/>
                <a:ea typeface="+mn-ea"/>
              </a:rPr>
              <a:t>基本完成直线加速器调束软件开发</a:t>
            </a:r>
            <a:endParaRPr kumimoji="1" lang="zh-CN" altLang="en-US" dirty="0">
              <a:latin typeface="+mn-ea"/>
              <a:ea typeface="+mn-ea"/>
            </a:endParaRPr>
          </a:p>
        </p:txBody>
      </p:sp>
      <p:sp>
        <p:nvSpPr>
          <p:cNvPr id="7" name="灯片编号占位符 3">
            <a:extLst>
              <a:ext uri="{FF2B5EF4-FFF2-40B4-BE49-F238E27FC236}">
                <a16:creationId xmlns:a16="http://schemas.microsoft.com/office/drawing/2014/main" id="{F3870849-A3AB-4261-B2F1-58C14950204F}"/>
              </a:ext>
            </a:extLst>
          </p:cNvPr>
          <p:cNvSpPr txBox="1">
            <a:spLocks/>
          </p:cNvSpPr>
          <p:nvPr/>
        </p:nvSpPr>
        <p:spPr>
          <a:xfrm>
            <a:off x="9437470" y="6133617"/>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13308-F349-4B6D-A68A-DD1791B4A57B}" type="slidenum">
              <a:rPr lang="zh-CN" altLang="en-US"/>
              <a:pPr/>
              <a:t>24</a:t>
            </a:fld>
            <a:endParaRPr lang="zh-CN" altLang="en-US"/>
          </a:p>
        </p:txBody>
      </p:sp>
      <p:sp>
        <p:nvSpPr>
          <p:cNvPr id="10" name="文本框 9">
            <a:extLst>
              <a:ext uri="{FF2B5EF4-FFF2-40B4-BE49-F238E27FC236}">
                <a16:creationId xmlns:a16="http://schemas.microsoft.com/office/drawing/2014/main" id="{AC7B49C6-0D01-44CA-908F-4D58BB482AFF}"/>
              </a:ext>
            </a:extLst>
          </p:cNvPr>
          <p:cNvSpPr txBox="1"/>
          <p:nvPr/>
        </p:nvSpPr>
        <p:spPr>
          <a:xfrm>
            <a:off x="3900847" y="3660862"/>
            <a:ext cx="4248472" cy="369364"/>
          </a:xfrm>
          <a:prstGeom prst="rect">
            <a:avLst/>
          </a:prstGeom>
          <a:noFill/>
        </p:spPr>
        <p:txBody>
          <a:bodyPr wrap="square" rtlCol="0">
            <a:spAutoFit/>
          </a:bodyPr>
          <a:lstStyle/>
          <a:p>
            <a:r>
              <a:rPr lang="zh-CN" altLang="en-US" dirty="0"/>
              <a:t>扫描四极铁，基于</a:t>
            </a:r>
            <a:r>
              <a:rPr lang="en-US" altLang="zh-CN" dirty="0"/>
              <a:t>PR</a:t>
            </a:r>
            <a:r>
              <a:rPr lang="zh-CN" altLang="en-US" dirty="0"/>
              <a:t>数据，测量发射度</a:t>
            </a:r>
          </a:p>
        </p:txBody>
      </p:sp>
      <p:pic>
        <p:nvPicPr>
          <p:cNvPr id="11" name="图片 10">
            <a:extLst>
              <a:ext uri="{FF2B5EF4-FFF2-40B4-BE49-F238E27FC236}">
                <a16:creationId xmlns:a16="http://schemas.microsoft.com/office/drawing/2014/main" id="{24DCAAE6-DA4A-4D7D-8D0A-0BDA48F468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5760" y="4045900"/>
            <a:ext cx="3949588" cy="2538151"/>
          </a:xfrm>
          <a:prstGeom prst="rect">
            <a:avLst/>
          </a:prstGeom>
        </p:spPr>
      </p:pic>
      <p:pic>
        <p:nvPicPr>
          <p:cNvPr id="14" name="图片 13">
            <a:extLst>
              <a:ext uri="{FF2B5EF4-FFF2-40B4-BE49-F238E27FC236}">
                <a16:creationId xmlns:a16="http://schemas.microsoft.com/office/drawing/2014/main" id="{C3B93509-5E43-4B52-B4F2-408163355573}"/>
              </a:ext>
            </a:extLst>
          </p:cNvPr>
          <p:cNvPicPr>
            <a:picLocks noChangeAspect="1"/>
          </p:cNvPicPr>
          <p:nvPr/>
        </p:nvPicPr>
        <p:blipFill>
          <a:blip r:embed="rId3"/>
          <a:stretch>
            <a:fillRect/>
          </a:stretch>
        </p:blipFill>
        <p:spPr>
          <a:xfrm>
            <a:off x="7994307" y="4020865"/>
            <a:ext cx="4129485" cy="2554422"/>
          </a:xfrm>
          <a:prstGeom prst="rect">
            <a:avLst/>
          </a:prstGeom>
        </p:spPr>
      </p:pic>
      <p:sp>
        <p:nvSpPr>
          <p:cNvPr id="15" name="文本框 6">
            <a:extLst>
              <a:ext uri="{FF2B5EF4-FFF2-40B4-BE49-F238E27FC236}">
                <a16:creationId xmlns:a16="http://schemas.microsoft.com/office/drawing/2014/main" id="{2A5A0A69-ED5E-4058-9127-36487332A3AE}"/>
              </a:ext>
            </a:extLst>
          </p:cNvPr>
          <p:cNvSpPr txBox="1"/>
          <p:nvPr/>
        </p:nvSpPr>
        <p:spPr>
          <a:xfrm>
            <a:off x="8011257" y="3706714"/>
            <a:ext cx="1316891" cy="369364"/>
          </a:xfrm>
          <a:prstGeom prst="rect">
            <a:avLst/>
          </a:prstGeom>
          <a:noFill/>
        </p:spPr>
        <p:txBody>
          <a:bodyPr wrap="square" rtlCol="0">
            <a:spAutoFit/>
          </a:bodyPr>
          <a:lstStyle/>
          <a:p>
            <a:r>
              <a:rPr lang="en-US" altLang="zh-CN" dirty="0"/>
              <a:t>BBA</a:t>
            </a:r>
            <a:r>
              <a:rPr lang="zh-CN" altLang="en-US" dirty="0"/>
              <a:t>程序</a:t>
            </a:r>
          </a:p>
        </p:txBody>
      </p:sp>
      <p:pic>
        <p:nvPicPr>
          <p:cNvPr id="19" name="图片 18">
            <a:extLst>
              <a:ext uri="{FF2B5EF4-FFF2-40B4-BE49-F238E27FC236}">
                <a16:creationId xmlns:a16="http://schemas.microsoft.com/office/drawing/2014/main" id="{14F198D7-A1E8-4823-9725-E2CA46B9C7B8}"/>
              </a:ext>
            </a:extLst>
          </p:cNvPr>
          <p:cNvPicPr>
            <a:picLocks noChangeAspect="1"/>
          </p:cNvPicPr>
          <p:nvPr/>
        </p:nvPicPr>
        <p:blipFill>
          <a:blip r:embed="rId4"/>
          <a:stretch>
            <a:fillRect/>
          </a:stretch>
        </p:blipFill>
        <p:spPr>
          <a:xfrm>
            <a:off x="27949" y="4061534"/>
            <a:ext cx="3914855" cy="2506881"/>
          </a:xfrm>
          <a:prstGeom prst="rect">
            <a:avLst/>
          </a:prstGeom>
        </p:spPr>
      </p:pic>
      <p:sp>
        <p:nvSpPr>
          <p:cNvPr id="20" name="文本框 6">
            <a:extLst>
              <a:ext uri="{FF2B5EF4-FFF2-40B4-BE49-F238E27FC236}">
                <a16:creationId xmlns:a16="http://schemas.microsoft.com/office/drawing/2014/main" id="{31FF45FB-A12E-4CA4-AB18-FF7B8BA90CDA}"/>
              </a:ext>
            </a:extLst>
          </p:cNvPr>
          <p:cNvSpPr txBox="1"/>
          <p:nvPr/>
        </p:nvSpPr>
        <p:spPr>
          <a:xfrm>
            <a:off x="24962" y="3669717"/>
            <a:ext cx="2395771" cy="369332"/>
          </a:xfrm>
          <a:prstGeom prst="rect">
            <a:avLst/>
          </a:prstGeom>
          <a:noFill/>
        </p:spPr>
        <p:txBody>
          <a:bodyPr wrap="square" rtlCol="0">
            <a:spAutoFit/>
          </a:bodyPr>
          <a:lstStyle/>
          <a:p>
            <a:r>
              <a:rPr lang="zh-CN" altLang="en-US"/>
              <a:t>能量</a:t>
            </a:r>
            <a:r>
              <a:rPr lang="en-US" altLang="zh-CN"/>
              <a:t>/</a:t>
            </a:r>
            <a:r>
              <a:rPr lang="zh-CN" altLang="en-US"/>
              <a:t>能散测量程序</a:t>
            </a:r>
            <a:endParaRPr lang="zh-CN" altLang="en-US" dirty="0"/>
          </a:p>
        </p:txBody>
      </p:sp>
      <p:sp>
        <p:nvSpPr>
          <p:cNvPr id="4" name="矩形 3">
            <a:extLst>
              <a:ext uri="{FF2B5EF4-FFF2-40B4-BE49-F238E27FC236}">
                <a16:creationId xmlns:a16="http://schemas.microsoft.com/office/drawing/2014/main" id="{901520B1-E64D-4520-BA18-2EF18741605A}"/>
              </a:ext>
            </a:extLst>
          </p:cNvPr>
          <p:cNvSpPr/>
          <p:nvPr/>
        </p:nvSpPr>
        <p:spPr>
          <a:xfrm>
            <a:off x="660486" y="1268760"/>
            <a:ext cx="7091697" cy="1417568"/>
          </a:xfrm>
          <a:prstGeom prst="rect">
            <a:avLst/>
          </a:prstGeom>
          <a:ln>
            <a:solidFill>
              <a:srgbClr val="FF0000"/>
            </a:solidFill>
            <a:prstDash val="sysDash"/>
          </a:ln>
        </p:spPr>
        <p:style>
          <a:lnRef idx="1">
            <a:schemeClr val="accent3"/>
          </a:lnRef>
          <a:fillRef idx="2">
            <a:schemeClr val="accent3"/>
          </a:fillRef>
          <a:effectRef idx="1">
            <a:schemeClr val="accent3"/>
          </a:effectRef>
          <a:fontRef idx="minor">
            <a:schemeClr val="dk1"/>
          </a:fontRef>
        </p:style>
        <p:txBody>
          <a:bodyPr wrap="square">
            <a:spAutoFit/>
          </a:bodyPr>
          <a:lstStyle/>
          <a:p>
            <a:pPr marL="342900" indent="-342900">
              <a:lnSpc>
                <a:spcPct val="150000"/>
              </a:lnSpc>
              <a:buFont typeface="Wingdings" panose="05000000000000000000" pitchFamily="2" charset="2"/>
              <a:buChar char="Ø"/>
            </a:pPr>
            <a:r>
              <a:rPr lang="en-US" altLang="zh-CN" sz="2000"/>
              <a:t>2021.1~2021.12 </a:t>
            </a:r>
            <a:r>
              <a:rPr lang="zh-CN" altLang="en-US" sz="2000"/>
              <a:t>调束软件基础架构（</a:t>
            </a:r>
            <a:r>
              <a:rPr lang="en-US" altLang="zh-CN" sz="2000"/>
              <a:t>pyapas</a:t>
            </a:r>
            <a:r>
              <a:rPr lang="zh-CN" altLang="en-US" sz="2000"/>
              <a:t>）搭建</a:t>
            </a:r>
            <a:r>
              <a:rPr lang="zh-CN" altLang="en-US" sz="2000">
                <a:sym typeface="Wingdings 2" panose="05020102010507070707" pitchFamily="18" charset="2"/>
              </a:rPr>
              <a:t></a:t>
            </a:r>
            <a:endParaRPr lang="en-US" altLang="zh-CN" sz="2000"/>
          </a:p>
          <a:p>
            <a:pPr marL="342900" indent="-342900">
              <a:lnSpc>
                <a:spcPct val="150000"/>
              </a:lnSpc>
              <a:buFont typeface="Wingdings" panose="05000000000000000000" pitchFamily="2" charset="2"/>
              <a:buChar char="Ø"/>
            </a:pPr>
            <a:r>
              <a:rPr lang="en-US" altLang="zh-CN" sz="2000"/>
              <a:t>2021.7~2021.12 </a:t>
            </a:r>
            <a:r>
              <a:rPr lang="zh-CN" altLang="en-US" sz="2000"/>
              <a:t>完成直线虚拟加速器开发</a:t>
            </a:r>
            <a:r>
              <a:rPr lang="zh-CN" altLang="en-US" sz="2000">
                <a:sym typeface="Wingdings 2" panose="05020102010507070707" pitchFamily="18" charset="2"/>
              </a:rPr>
              <a:t></a:t>
            </a:r>
            <a:endParaRPr lang="en-US" altLang="zh-CN" sz="2000"/>
          </a:p>
          <a:p>
            <a:pPr marL="342900" indent="-342900">
              <a:lnSpc>
                <a:spcPct val="150000"/>
              </a:lnSpc>
              <a:buFont typeface="Wingdings" panose="05000000000000000000" pitchFamily="2" charset="2"/>
              <a:buChar char="Ø"/>
            </a:pPr>
            <a:r>
              <a:rPr lang="en-US" altLang="zh-CN" sz="2000"/>
              <a:t>2021.7~2021.12 </a:t>
            </a:r>
            <a:r>
              <a:rPr lang="zh-CN" altLang="en-US" sz="2000"/>
              <a:t>基本完成直线调束软件程序开发</a:t>
            </a:r>
            <a:r>
              <a:rPr lang="zh-CN" altLang="en-US" sz="2000">
                <a:sym typeface="Wingdings 2" panose="05020102010507070707" pitchFamily="18" charset="2"/>
              </a:rPr>
              <a:t></a:t>
            </a:r>
            <a:endParaRPr lang="en-US" altLang="zh-CN" sz="2000" dirty="0"/>
          </a:p>
        </p:txBody>
      </p:sp>
      <p:sp>
        <p:nvSpPr>
          <p:cNvPr id="6" name="矩形 5">
            <a:extLst>
              <a:ext uri="{FF2B5EF4-FFF2-40B4-BE49-F238E27FC236}">
                <a16:creationId xmlns:a16="http://schemas.microsoft.com/office/drawing/2014/main" id="{AAAE4F52-011E-4FDA-9197-DCFDB77B95E1}"/>
              </a:ext>
            </a:extLst>
          </p:cNvPr>
          <p:cNvSpPr/>
          <p:nvPr/>
        </p:nvSpPr>
        <p:spPr>
          <a:xfrm>
            <a:off x="8176715" y="576973"/>
            <a:ext cx="2664296" cy="2947025"/>
          </a:xfrm>
          <a:prstGeom prst="rect">
            <a:avLst/>
          </a:prstGeom>
          <a:ln>
            <a:solidFill>
              <a:srgbClr val="FF0000"/>
            </a:solidFill>
            <a:prstDash val="sysDash"/>
          </a:ln>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150000"/>
              </a:lnSpc>
              <a:buFont typeface="Wingdings" panose="05000000000000000000" pitchFamily="2" charset="2"/>
              <a:buChar char="Ø"/>
            </a:pPr>
            <a:r>
              <a:rPr lang="zh-CN" altLang="en-US">
                <a:solidFill>
                  <a:srgbClr val="92D050"/>
                </a:solidFill>
              </a:rPr>
              <a:t>传输效率计算程序  </a:t>
            </a:r>
            <a:endParaRPr lang="en-US" altLang="zh-CN">
              <a:solidFill>
                <a:srgbClr val="92D050"/>
              </a:solidFill>
            </a:endParaRPr>
          </a:p>
          <a:p>
            <a:pPr>
              <a:lnSpc>
                <a:spcPct val="150000"/>
              </a:lnSpc>
              <a:buFont typeface="Wingdings" panose="05000000000000000000" pitchFamily="2" charset="2"/>
              <a:buChar char="Ø"/>
            </a:pPr>
            <a:r>
              <a:rPr lang="zh-CN" altLang="en-US">
                <a:solidFill>
                  <a:srgbClr val="92D050"/>
                </a:solidFill>
              </a:rPr>
              <a:t>发射度测量程序  </a:t>
            </a:r>
            <a:endParaRPr lang="en-US" altLang="zh-CN">
              <a:solidFill>
                <a:srgbClr val="92D050"/>
              </a:solidFill>
            </a:endParaRPr>
          </a:p>
          <a:p>
            <a:pPr>
              <a:lnSpc>
                <a:spcPct val="150000"/>
              </a:lnSpc>
              <a:buFont typeface="Wingdings" panose="05000000000000000000" pitchFamily="2" charset="2"/>
              <a:buChar char="Ø"/>
            </a:pPr>
            <a:r>
              <a:rPr lang="zh-CN" altLang="en-US">
                <a:solidFill>
                  <a:srgbClr val="92D050"/>
                </a:solidFill>
              </a:rPr>
              <a:t>一对一轨道校正程序  </a:t>
            </a:r>
            <a:endParaRPr lang="en-US" altLang="zh-CN">
              <a:solidFill>
                <a:srgbClr val="92D050"/>
              </a:solidFill>
            </a:endParaRPr>
          </a:p>
          <a:p>
            <a:pPr>
              <a:lnSpc>
                <a:spcPct val="150000"/>
              </a:lnSpc>
              <a:buFont typeface="Wingdings" panose="05000000000000000000" pitchFamily="2" charset="2"/>
              <a:buChar char="Ø"/>
            </a:pPr>
            <a:r>
              <a:rPr lang="zh-CN" altLang="en-US">
                <a:solidFill>
                  <a:srgbClr val="92D050"/>
                </a:solidFill>
              </a:rPr>
              <a:t>相位扫描程序  </a:t>
            </a:r>
            <a:endParaRPr lang="en-US" altLang="zh-CN">
              <a:solidFill>
                <a:srgbClr val="92D050"/>
              </a:solidFill>
            </a:endParaRPr>
          </a:p>
          <a:p>
            <a:pPr>
              <a:lnSpc>
                <a:spcPct val="150000"/>
              </a:lnSpc>
              <a:buFont typeface="Wingdings" panose="05000000000000000000" pitchFamily="2" charset="2"/>
              <a:buChar char="Ø"/>
            </a:pPr>
            <a:r>
              <a:rPr lang="zh-CN" altLang="en-US">
                <a:solidFill>
                  <a:srgbClr val="92D050"/>
                </a:solidFill>
              </a:rPr>
              <a:t>能量</a:t>
            </a:r>
            <a:r>
              <a:rPr lang="en-US" altLang="zh-CN">
                <a:solidFill>
                  <a:srgbClr val="92D050"/>
                </a:solidFill>
              </a:rPr>
              <a:t>/</a:t>
            </a:r>
            <a:r>
              <a:rPr lang="zh-CN" altLang="en-US">
                <a:solidFill>
                  <a:srgbClr val="92D050"/>
                </a:solidFill>
              </a:rPr>
              <a:t>能散测量程序  </a:t>
            </a:r>
            <a:endParaRPr lang="en-US" altLang="zh-CN">
              <a:solidFill>
                <a:srgbClr val="92D050"/>
              </a:solidFill>
            </a:endParaRPr>
          </a:p>
          <a:p>
            <a:pPr>
              <a:lnSpc>
                <a:spcPct val="150000"/>
              </a:lnSpc>
              <a:buFont typeface="Wingdings" panose="05000000000000000000" pitchFamily="2" charset="2"/>
              <a:buChar char="Ø"/>
            </a:pPr>
            <a:r>
              <a:rPr lang="en-US" altLang="zh-CN">
                <a:solidFill>
                  <a:srgbClr val="92D050"/>
                </a:solidFill>
              </a:rPr>
              <a:t>BBA</a:t>
            </a:r>
            <a:r>
              <a:rPr lang="zh-CN" altLang="en-US">
                <a:solidFill>
                  <a:srgbClr val="92D050"/>
                </a:solidFill>
              </a:rPr>
              <a:t>程序</a:t>
            </a:r>
            <a:endParaRPr lang="en-US" altLang="zh-CN">
              <a:solidFill>
                <a:srgbClr val="92D050"/>
              </a:solidFill>
            </a:endParaRPr>
          </a:p>
          <a:p>
            <a:pPr>
              <a:lnSpc>
                <a:spcPct val="150000"/>
              </a:lnSpc>
              <a:buFont typeface="Wingdings" panose="05000000000000000000" pitchFamily="2" charset="2"/>
              <a:buChar char="Ø"/>
            </a:pPr>
            <a:r>
              <a:rPr lang="zh-CN" altLang="en-US">
                <a:solidFill>
                  <a:srgbClr val="92D050"/>
                </a:solidFill>
              </a:rPr>
              <a:t>直线物理量控制程序</a:t>
            </a:r>
            <a:endParaRPr lang="en-US" altLang="zh-CN" dirty="0">
              <a:solidFill>
                <a:srgbClr val="92D050"/>
              </a:solidFill>
            </a:endParaRPr>
          </a:p>
        </p:txBody>
      </p:sp>
    </p:spTree>
    <p:extLst>
      <p:ext uri="{BB962C8B-B14F-4D97-AF65-F5344CB8AC3E}">
        <p14:creationId xmlns:p14="http://schemas.microsoft.com/office/powerpoint/2010/main" val="3915249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a:extLst>
              <a:ext uri="{FF2B5EF4-FFF2-40B4-BE49-F238E27FC236}">
                <a16:creationId xmlns:a16="http://schemas.microsoft.com/office/drawing/2014/main" id="{72FCBE4A-DC7F-46AE-9D9E-1A8B5EC21C8A}"/>
              </a:ext>
            </a:extLst>
          </p:cNvPr>
          <p:cNvSpPr>
            <a:spLocks noGrp="1"/>
          </p:cNvSpPr>
          <p:nvPr>
            <p:ph type="sldNum" sz="quarter" idx="12"/>
          </p:nvPr>
        </p:nvSpPr>
        <p:spPr/>
        <p:txBody>
          <a:bodyPr/>
          <a:lstStyle/>
          <a:p>
            <a:pPr>
              <a:defRPr/>
            </a:pPr>
            <a:fld id="{7CFD2C69-0BD4-41E4-AB27-AE65CFEAFB66}" type="slidenum">
              <a:rPr lang="en-US" altLang="zh-CN" smtClean="0"/>
              <a:pPr>
                <a:defRPr/>
              </a:pPr>
              <a:t>25</a:t>
            </a:fld>
            <a:endParaRPr lang="en-US" altLang="zh-CN" dirty="0"/>
          </a:p>
        </p:txBody>
      </p:sp>
      <p:sp>
        <p:nvSpPr>
          <p:cNvPr id="40" name="标题 2">
            <a:extLst>
              <a:ext uri="{FF2B5EF4-FFF2-40B4-BE49-F238E27FC236}">
                <a16:creationId xmlns:a16="http://schemas.microsoft.com/office/drawing/2014/main" id="{30E830EF-1909-4505-BFBD-15B98AB55423}"/>
              </a:ext>
            </a:extLst>
          </p:cNvPr>
          <p:cNvSpPr txBox="1">
            <a:spLocks/>
          </p:cNvSpPr>
          <p:nvPr/>
        </p:nvSpPr>
        <p:spPr>
          <a:xfrm>
            <a:off x="3632708" y="-5646"/>
            <a:ext cx="5847667" cy="582619"/>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200" b="1" kern="1200">
                <a:solidFill>
                  <a:schemeClr val="bg1"/>
                </a:solidFill>
                <a:latin typeface="Arial Black" panose="020B0A04020102020204" pitchFamily="34" charset="0"/>
                <a:ea typeface="+mj-ea"/>
                <a:cs typeface="Times New Roman" panose="02020603050405020304" pitchFamily="18" charset="0"/>
              </a:defRPr>
            </a:lvl1pPr>
          </a:lstStyle>
          <a:p>
            <a:r>
              <a:rPr kumimoji="1" lang="zh-CN" altLang="en-US">
                <a:latin typeface="+mn-ea"/>
                <a:ea typeface="+mn-ea"/>
              </a:rPr>
              <a:t>基本完成直线加速器调束软件开发</a:t>
            </a:r>
            <a:endParaRPr kumimoji="1" lang="zh-CN" altLang="en-US" dirty="0">
              <a:latin typeface="+mn-ea"/>
              <a:ea typeface="+mn-ea"/>
            </a:endParaRPr>
          </a:p>
        </p:txBody>
      </p:sp>
      <p:sp>
        <p:nvSpPr>
          <p:cNvPr id="7" name="灯片编号占位符 3">
            <a:extLst>
              <a:ext uri="{FF2B5EF4-FFF2-40B4-BE49-F238E27FC236}">
                <a16:creationId xmlns:a16="http://schemas.microsoft.com/office/drawing/2014/main" id="{F3870849-A3AB-4261-B2F1-58C14950204F}"/>
              </a:ext>
            </a:extLst>
          </p:cNvPr>
          <p:cNvSpPr txBox="1">
            <a:spLocks/>
          </p:cNvSpPr>
          <p:nvPr/>
        </p:nvSpPr>
        <p:spPr>
          <a:xfrm>
            <a:off x="9437470" y="6133617"/>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13308-F349-4B6D-A68A-DD1791B4A57B}" type="slidenum">
              <a:rPr lang="zh-CN" altLang="en-US"/>
              <a:pPr/>
              <a:t>25</a:t>
            </a:fld>
            <a:endParaRPr lang="zh-CN" altLang="en-US"/>
          </a:p>
        </p:txBody>
      </p:sp>
      <p:pic>
        <p:nvPicPr>
          <p:cNvPr id="8" name="内容占位符 6">
            <a:extLst>
              <a:ext uri="{FF2B5EF4-FFF2-40B4-BE49-F238E27FC236}">
                <a16:creationId xmlns:a16="http://schemas.microsoft.com/office/drawing/2014/main" id="{F25C0A61-F9C5-4C8C-B3F4-4D6BB3965FA4}"/>
              </a:ext>
            </a:extLst>
          </p:cNvPr>
          <p:cNvPicPr>
            <a:picLocks noGrp="1" noChangeAspect="1"/>
          </p:cNvPicPr>
          <p:nvPr>
            <p:ph idx="1"/>
          </p:nvPr>
        </p:nvPicPr>
        <p:blipFill>
          <a:blip r:embed="rId2"/>
          <a:stretch>
            <a:fillRect/>
          </a:stretch>
        </p:blipFill>
        <p:spPr>
          <a:xfrm>
            <a:off x="3982827" y="939119"/>
            <a:ext cx="3916789" cy="2520280"/>
          </a:xfrm>
          <a:prstGeom prst="rect">
            <a:avLst/>
          </a:prstGeom>
        </p:spPr>
      </p:pic>
      <p:sp>
        <p:nvSpPr>
          <p:cNvPr id="9" name="文本框 6">
            <a:extLst>
              <a:ext uri="{FF2B5EF4-FFF2-40B4-BE49-F238E27FC236}">
                <a16:creationId xmlns:a16="http://schemas.microsoft.com/office/drawing/2014/main" id="{10503B28-7D70-4808-852C-5A4FDD6629B4}"/>
              </a:ext>
            </a:extLst>
          </p:cNvPr>
          <p:cNvSpPr txBox="1"/>
          <p:nvPr/>
        </p:nvSpPr>
        <p:spPr>
          <a:xfrm>
            <a:off x="3700264" y="546387"/>
            <a:ext cx="4669153" cy="369332"/>
          </a:xfrm>
          <a:prstGeom prst="rect">
            <a:avLst/>
          </a:prstGeom>
          <a:noFill/>
        </p:spPr>
        <p:txBody>
          <a:bodyPr wrap="square" rtlCol="0">
            <a:spAutoFit/>
          </a:bodyPr>
          <a:lstStyle/>
          <a:p>
            <a:r>
              <a:rPr lang="zh-CN" altLang="en-US" dirty="0"/>
              <a:t>监测</a:t>
            </a:r>
            <a:r>
              <a:rPr lang="en-US" altLang="zh-CN" dirty="0"/>
              <a:t>ICT</a:t>
            </a:r>
            <a:r>
              <a:rPr lang="zh-CN" altLang="en-US" dirty="0"/>
              <a:t>数据及</a:t>
            </a:r>
            <a:r>
              <a:rPr lang="en-US" altLang="zh-CN" dirty="0"/>
              <a:t>BPM</a:t>
            </a:r>
            <a:r>
              <a:rPr lang="zh-CN" altLang="en-US" dirty="0"/>
              <a:t>和信号</a:t>
            </a:r>
            <a:r>
              <a:rPr lang="zh-CN" altLang="en-US"/>
              <a:t>的数据（</a:t>
            </a:r>
            <a:r>
              <a:rPr lang="zh-CN" altLang="en-US">
                <a:solidFill>
                  <a:srgbClr val="FF0000"/>
                </a:solidFill>
              </a:rPr>
              <a:t>彭月梅</a:t>
            </a:r>
            <a:r>
              <a:rPr lang="zh-CN" altLang="en-US"/>
              <a:t>）</a:t>
            </a:r>
            <a:endParaRPr lang="zh-CN" altLang="en-US" dirty="0"/>
          </a:p>
        </p:txBody>
      </p:sp>
      <p:sp>
        <p:nvSpPr>
          <p:cNvPr id="10" name="文本框 9">
            <a:extLst>
              <a:ext uri="{FF2B5EF4-FFF2-40B4-BE49-F238E27FC236}">
                <a16:creationId xmlns:a16="http://schemas.microsoft.com/office/drawing/2014/main" id="{AC7B49C6-0D01-44CA-908F-4D58BB482AFF}"/>
              </a:ext>
            </a:extLst>
          </p:cNvPr>
          <p:cNvSpPr txBox="1"/>
          <p:nvPr/>
        </p:nvSpPr>
        <p:spPr>
          <a:xfrm>
            <a:off x="3900847" y="3660862"/>
            <a:ext cx="3998769" cy="369364"/>
          </a:xfrm>
          <a:prstGeom prst="rect">
            <a:avLst/>
          </a:prstGeom>
          <a:noFill/>
        </p:spPr>
        <p:txBody>
          <a:bodyPr wrap="square" rtlCol="0">
            <a:spAutoFit/>
          </a:bodyPr>
          <a:lstStyle/>
          <a:p>
            <a:r>
              <a:rPr lang="zh-CN" altLang="en-US" dirty="0"/>
              <a:t>扫描四极铁，基于</a:t>
            </a:r>
            <a:r>
              <a:rPr lang="en-US" altLang="zh-CN"/>
              <a:t>PR</a:t>
            </a:r>
            <a:r>
              <a:rPr lang="zh-CN" altLang="en-US"/>
              <a:t>数据测量</a:t>
            </a:r>
            <a:r>
              <a:rPr lang="zh-CN" altLang="en-US" dirty="0"/>
              <a:t>发射度</a:t>
            </a:r>
          </a:p>
        </p:txBody>
      </p:sp>
      <p:pic>
        <p:nvPicPr>
          <p:cNvPr id="11" name="图片 10">
            <a:extLst>
              <a:ext uri="{FF2B5EF4-FFF2-40B4-BE49-F238E27FC236}">
                <a16:creationId xmlns:a16="http://schemas.microsoft.com/office/drawing/2014/main" id="{24DCAAE6-DA4A-4D7D-8D0A-0BDA48F468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5760" y="4045900"/>
            <a:ext cx="3949588" cy="2538151"/>
          </a:xfrm>
          <a:prstGeom prst="rect">
            <a:avLst/>
          </a:prstGeom>
        </p:spPr>
      </p:pic>
      <p:pic>
        <p:nvPicPr>
          <p:cNvPr id="12" name="图片 11">
            <a:extLst>
              <a:ext uri="{FF2B5EF4-FFF2-40B4-BE49-F238E27FC236}">
                <a16:creationId xmlns:a16="http://schemas.microsoft.com/office/drawing/2014/main" id="{28380DA6-CAD4-40D2-97A3-D39D01BA5C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6684" y="916889"/>
            <a:ext cx="4148347" cy="2592288"/>
          </a:xfrm>
          <a:prstGeom prst="rect">
            <a:avLst/>
          </a:prstGeom>
        </p:spPr>
      </p:pic>
      <p:sp>
        <p:nvSpPr>
          <p:cNvPr id="13" name="矩形 12">
            <a:extLst>
              <a:ext uri="{FF2B5EF4-FFF2-40B4-BE49-F238E27FC236}">
                <a16:creationId xmlns:a16="http://schemas.microsoft.com/office/drawing/2014/main" id="{9C5D7D92-03E2-470D-BF29-9F7B3447F2E8}"/>
              </a:ext>
            </a:extLst>
          </p:cNvPr>
          <p:cNvSpPr/>
          <p:nvPr/>
        </p:nvSpPr>
        <p:spPr>
          <a:xfrm>
            <a:off x="8580362" y="505388"/>
            <a:ext cx="2556197" cy="369364"/>
          </a:xfrm>
          <a:prstGeom prst="rect">
            <a:avLst/>
          </a:prstGeom>
        </p:spPr>
        <p:txBody>
          <a:bodyPr wrap="square">
            <a:spAutoFit/>
          </a:bodyPr>
          <a:lstStyle/>
          <a:p>
            <a:r>
              <a:rPr lang="zh-CN" altLang="en-US" dirty="0"/>
              <a:t>一对一</a:t>
            </a:r>
            <a:r>
              <a:rPr lang="zh-CN" altLang="en-US"/>
              <a:t>轨道校正（</a:t>
            </a:r>
            <a:r>
              <a:rPr lang="zh-CN" altLang="en-US">
                <a:solidFill>
                  <a:srgbClr val="FF0000"/>
                </a:solidFill>
              </a:rPr>
              <a:t>孟才</a:t>
            </a:r>
            <a:r>
              <a:rPr lang="zh-CN" altLang="en-US"/>
              <a:t>）</a:t>
            </a:r>
            <a:endParaRPr lang="zh-CN" altLang="en-US" dirty="0"/>
          </a:p>
        </p:txBody>
      </p:sp>
      <p:pic>
        <p:nvPicPr>
          <p:cNvPr id="14" name="图片 13">
            <a:extLst>
              <a:ext uri="{FF2B5EF4-FFF2-40B4-BE49-F238E27FC236}">
                <a16:creationId xmlns:a16="http://schemas.microsoft.com/office/drawing/2014/main" id="{C3B93509-5E43-4B52-B4F2-408163355573}"/>
              </a:ext>
            </a:extLst>
          </p:cNvPr>
          <p:cNvPicPr>
            <a:picLocks noChangeAspect="1"/>
          </p:cNvPicPr>
          <p:nvPr/>
        </p:nvPicPr>
        <p:blipFill>
          <a:blip r:embed="rId5"/>
          <a:stretch>
            <a:fillRect/>
          </a:stretch>
        </p:blipFill>
        <p:spPr>
          <a:xfrm>
            <a:off x="7994307" y="4020865"/>
            <a:ext cx="4129485" cy="2554422"/>
          </a:xfrm>
          <a:prstGeom prst="rect">
            <a:avLst/>
          </a:prstGeom>
        </p:spPr>
      </p:pic>
      <p:sp>
        <p:nvSpPr>
          <p:cNvPr id="15" name="文本框 6">
            <a:extLst>
              <a:ext uri="{FF2B5EF4-FFF2-40B4-BE49-F238E27FC236}">
                <a16:creationId xmlns:a16="http://schemas.microsoft.com/office/drawing/2014/main" id="{2A5A0A69-ED5E-4058-9127-36487332A3AE}"/>
              </a:ext>
            </a:extLst>
          </p:cNvPr>
          <p:cNvSpPr txBox="1"/>
          <p:nvPr/>
        </p:nvSpPr>
        <p:spPr>
          <a:xfrm>
            <a:off x="8011257" y="3706714"/>
            <a:ext cx="2261207" cy="369364"/>
          </a:xfrm>
          <a:prstGeom prst="rect">
            <a:avLst/>
          </a:prstGeom>
          <a:noFill/>
        </p:spPr>
        <p:txBody>
          <a:bodyPr wrap="square" rtlCol="0">
            <a:spAutoFit/>
          </a:bodyPr>
          <a:lstStyle/>
          <a:p>
            <a:r>
              <a:rPr lang="en-US" altLang="zh-CN"/>
              <a:t>BBA</a:t>
            </a:r>
            <a:r>
              <a:rPr lang="zh-CN" altLang="en-US"/>
              <a:t>程序（</a:t>
            </a:r>
            <a:r>
              <a:rPr lang="zh-CN" altLang="en-US">
                <a:solidFill>
                  <a:srgbClr val="FF0000"/>
                </a:solidFill>
              </a:rPr>
              <a:t>赵亚亮</a:t>
            </a:r>
            <a:r>
              <a:rPr lang="zh-CN" altLang="en-US"/>
              <a:t>）</a:t>
            </a:r>
            <a:endParaRPr lang="zh-CN" altLang="en-US" dirty="0"/>
          </a:p>
        </p:txBody>
      </p:sp>
      <p:pic>
        <p:nvPicPr>
          <p:cNvPr id="17" name="图片 16">
            <a:extLst>
              <a:ext uri="{FF2B5EF4-FFF2-40B4-BE49-F238E27FC236}">
                <a16:creationId xmlns:a16="http://schemas.microsoft.com/office/drawing/2014/main" id="{AD57C1E1-BA18-4C6B-8FCD-E579B84E07E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919" y="938049"/>
            <a:ext cx="3849841" cy="2696860"/>
          </a:xfrm>
          <a:prstGeom prst="rect">
            <a:avLst/>
          </a:prstGeom>
        </p:spPr>
      </p:pic>
      <p:sp>
        <p:nvSpPr>
          <p:cNvPr id="18" name="文本框 6">
            <a:extLst>
              <a:ext uri="{FF2B5EF4-FFF2-40B4-BE49-F238E27FC236}">
                <a16:creationId xmlns:a16="http://schemas.microsoft.com/office/drawing/2014/main" id="{7A8F7396-1B5C-41A4-85DD-21431ADED6B0}"/>
              </a:ext>
            </a:extLst>
          </p:cNvPr>
          <p:cNvSpPr txBox="1"/>
          <p:nvPr/>
        </p:nvSpPr>
        <p:spPr>
          <a:xfrm>
            <a:off x="11649" y="544477"/>
            <a:ext cx="2843991" cy="369332"/>
          </a:xfrm>
          <a:prstGeom prst="rect">
            <a:avLst/>
          </a:prstGeom>
          <a:noFill/>
        </p:spPr>
        <p:txBody>
          <a:bodyPr wrap="square" rtlCol="0">
            <a:spAutoFit/>
          </a:bodyPr>
          <a:lstStyle/>
          <a:p>
            <a:r>
              <a:rPr lang="zh-CN" altLang="en-US"/>
              <a:t>扫描加速腔相位（</a:t>
            </a:r>
            <a:r>
              <a:rPr lang="zh-CN" altLang="en-US">
                <a:solidFill>
                  <a:srgbClr val="FF0000"/>
                </a:solidFill>
              </a:rPr>
              <a:t>彭月梅</a:t>
            </a:r>
            <a:r>
              <a:rPr lang="zh-CN" altLang="en-US"/>
              <a:t>）</a:t>
            </a:r>
            <a:endParaRPr lang="zh-CN" altLang="en-US" dirty="0"/>
          </a:p>
        </p:txBody>
      </p:sp>
      <p:pic>
        <p:nvPicPr>
          <p:cNvPr id="19" name="图片 18">
            <a:extLst>
              <a:ext uri="{FF2B5EF4-FFF2-40B4-BE49-F238E27FC236}">
                <a16:creationId xmlns:a16="http://schemas.microsoft.com/office/drawing/2014/main" id="{14F198D7-A1E8-4823-9725-E2CA46B9C7B8}"/>
              </a:ext>
            </a:extLst>
          </p:cNvPr>
          <p:cNvPicPr>
            <a:picLocks noChangeAspect="1"/>
          </p:cNvPicPr>
          <p:nvPr/>
        </p:nvPicPr>
        <p:blipFill>
          <a:blip r:embed="rId7"/>
          <a:stretch>
            <a:fillRect/>
          </a:stretch>
        </p:blipFill>
        <p:spPr>
          <a:xfrm>
            <a:off x="27949" y="4061534"/>
            <a:ext cx="3914855" cy="2506881"/>
          </a:xfrm>
          <a:prstGeom prst="rect">
            <a:avLst/>
          </a:prstGeom>
        </p:spPr>
      </p:pic>
      <p:sp>
        <p:nvSpPr>
          <p:cNvPr id="20" name="文本框 6">
            <a:extLst>
              <a:ext uri="{FF2B5EF4-FFF2-40B4-BE49-F238E27FC236}">
                <a16:creationId xmlns:a16="http://schemas.microsoft.com/office/drawing/2014/main" id="{31FF45FB-A12E-4CA4-AB18-FF7B8BA90CDA}"/>
              </a:ext>
            </a:extLst>
          </p:cNvPr>
          <p:cNvSpPr txBox="1"/>
          <p:nvPr/>
        </p:nvSpPr>
        <p:spPr>
          <a:xfrm>
            <a:off x="24962" y="3669717"/>
            <a:ext cx="3334734" cy="369332"/>
          </a:xfrm>
          <a:prstGeom prst="rect">
            <a:avLst/>
          </a:prstGeom>
          <a:noFill/>
        </p:spPr>
        <p:txBody>
          <a:bodyPr wrap="square" rtlCol="0">
            <a:spAutoFit/>
          </a:bodyPr>
          <a:lstStyle/>
          <a:p>
            <a:r>
              <a:rPr lang="zh-CN" altLang="en-US"/>
              <a:t>能量</a:t>
            </a:r>
            <a:r>
              <a:rPr lang="en-US" altLang="zh-CN"/>
              <a:t>/</a:t>
            </a:r>
            <a:r>
              <a:rPr lang="zh-CN" altLang="en-US"/>
              <a:t>能散测量程序（</a:t>
            </a:r>
            <a:r>
              <a:rPr lang="zh-CN" altLang="en-US">
                <a:solidFill>
                  <a:srgbClr val="FF0000"/>
                </a:solidFill>
              </a:rPr>
              <a:t>纪红飞</a:t>
            </a:r>
            <a:r>
              <a:rPr lang="zh-CN" altLang="en-US"/>
              <a:t>）</a:t>
            </a:r>
            <a:endParaRPr lang="zh-CN" altLang="en-US" dirty="0"/>
          </a:p>
        </p:txBody>
      </p:sp>
    </p:spTree>
    <p:extLst>
      <p:ext uri="{BB962C8B-B14F-4D97-AF65-F5344CB8AC3E}">
        <p14:creationId xmlns:p14="http://schemas.microsoft.com/office/powerpoint/2010/main" val="4060074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DB790A28-3A95-4B5A-A3A8-F19FA7A0FA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1784" y="1173024"/>
            <a:ext cx="6768752" cy="4590692"/>
          </a:xfrm>
          <a:prstGeom prst="rect">
            <a:avLst/>
          </a:prstGeom>
        </p:spPr>
      </p:pic>
      <p:sp>
        <p:nvSpPr>
          <p:cNvPr id="5" name="灯片编号占位符 4">
            <a:extLst>
              <a:ext uri="{FF2B5EF4-FFF2-40B4-BE49-F238E27FC236}">
                <a16:creationId xmlns:a16="http://schemas.microsoft.com/office/drawing/2014/main" id="{72FCBE4A-DC7F-46AE-9D9E-1A8B5EC21C8A}"/>
              </a:ext>
            </a:extLst>
          </p:cNvPr>
          <p:cNvSpPr>
            <a:spLocks noGrp="1"/>
          </p:cNvSpPr>
          <p:nvPr>
            <p:ph type="sldNum" sz="quarter" idx="12"/>
          </p:nvPr>
        </p:nvSpPr>
        <p:spPr/>
        <p:txBody>
          <a:bodyPr/>
          <a:lstStyle/>
          <a:p>
            <a:pPr>
              <a:defRPr/>
            </a:pPr>
            <a:fld id="{7CFD2C69-0BD4-41E4-AB27-AE65CFEAFB66}" type="slidenum">
              <a:rPr lang="en-US" altLang="zh-CN" smtClean="0"/>
              <a:pPr>
                <a:defRPr/>
              </a:pPr>
              <a:t>26</a:t>
            </a:fld>
            <a:endParaRPr lang="en-US" altLang="zh-CN" dirty="0"/>
          </a:p>
        </p:txBody>
      </p:sp>
      <p:sp>
        <p:nvSpPr>
          <p:cNvPr id="7" name="文本框 6">
            <a:extLst>
              <a:ext uri="{FF2B5EF4-FFF2-40B4-BE49-F238E27FC236}">
                <a16:creationId xmlns:a16="http://schemas.microsoft.com/office/drawing/2014/main" id="{13CB361E-0924-493D-87C8-671AF8C987AC}"/>
              </a:ext>
            </a:extLst>
          </p:cNvPr>
          <p:cNvSpPr txBox="1"/>
          <p:nvPr/>
        </p:nvSpPr>
        <p:spPr>
          <a:xfrm>
            <a:off x="99452" y="489024"/>
            <a:ext cx="212356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en-US" sz="2800" b="1">
                <a:effectLst>
                  <a:outerShdw blurRad="38100" dist="38100" dir="2700000" algn="tl">
                    <a:srgbClr val="000000">
                      <a:alpha val="43137"/>
                    </a:srgbClr>
                  </a:outerShdw>
                </a:effectLst>
              </a:rPr>
              <a:t>虚拟加速器</a:t>
            </a:r>
            <a:endParaRPr lang="zh-CN" altLang="en-US" sz="2800" b="1" dirty="0">
              <a:effectLst>
                <a:outerShdw blurRad="38100" dist="38100" dir="2700000" algn="tl">
                  <a:srgbClr val="000000">
                    <a:alpha val="43137"/>
                  </a:srgbClr>
                </a:outerShdw>
              </a:effectLst>
            </a:endParaRPr>
          </a:p>
        </p:txBody>
      </p:sp>
      <p:sp>
        <p:nvSpPr>
          <p:cNvPr id="10" name="文本框 9">
            <a:extLst>
              <a:ext uri="{FF2B5EF4-FFF2-40B4-BE49-F238E27FC236}">
                <a16:creationId xmlns:a16="http://schemas.microsoft.com/office/drawing/2014/main" id="{F1CFA0E2-FE12-424D-90B1-5A7A1888C7EF}"/>
              </a:ext>
            </a:extLst>
          </p:cNvPr>
          <p:cNvSpPr txBox="1"/>
          <p:nvPr/>
        </p:nvSpPr>
        <p:spPr>
          <a:xfrm>
            <a:off x="767408" y="1173024"/>
            <a:ext cx="2123562" cy="1754326"/>
          </a:xfrm>
          <a:prstGeom prst="rect">
            <a:avLst/>
          </a:prstGeom>
          <a:noFill/>
        </p:spPr>
        <p:txBody>
          <a:bodyPr wrap="square" rtlCol="0">
            <a:spAutoFit/>
          </a:bodyPr>
          <a:lstStyle/>
          <a:p>
            <a:pPr marL="285750" indent="-285750">
              <a:buFont typeface="Wingdings" panose="05000000000000000000" pitchFamily="2" charset="2"/>
              <a:buChar char="Ø"/>
            </a:pPr>
            <a:r>
              <a:rPr lang="zh-CN" altLang="en-US"/>
              <a:t>单粒子跟踪</a:t>
            </a:r>
            <a:endParaRPr lang="en-US" altLang="zh-CN"/>
          </a:p>
          <a:p>
            <a:pPr marL="285750" indent="-285750">
              <a:buFont typeface="Wingdings" panose="05000000000000000000" pitchFamily="2" charset="2"/>
              <a:buChar char="Ø"/>
            </a:pPr>
            <a:r>
              <a:rPr lang="zh-CN" altLang="en-US"/>
              <a:t>多粒子跟踪</a:t>
            </a:r>
            <a:endParaRPr lang="en-US" altLang="zh-CN"/>
          </a:p>
          <a:p>
            <a:pPr marL="285750" indent="-285750">
              <a:buFont typeface="Wingdings" panose="05000000000000000000" pitchFamily="2" charset="2"/>
              <a:buChar char="Ø"/>
            </a:pPr>
            <a:r>
              <a:rPr lang="en-US" altLang="zh-CN"/>
              <a:t>PR</a:t>
            </a:r>
            <a:r>
              <a:rPr lang="zh-CN" altLang="en-US"/>
              <a:t>靶模拟</a:t>
            </a:r>
            <a:endParaRPr lang="en-US" altLang="zh-CN"/>
          </a:p>
          <a:p>
            <a:pPr marL="285750" indent="-285750">
              <a:buFont typeface="Wingdings" panose="05000000000000000000" pitchFamily="2" charset="2"/>
              <a:buChar char="Ø"/>
            </a:pPr>
            <a:r>
              <a:rPr lang="zh-CN" altLang="en-US"/>
              <a:t>能量分析铁模拟</a:t>
            </a:r>
            <a:endParaRPr lang="en-US" altLang="zh-CN"/>
          </a:p>
          <a:p>
            <a:pPr marL="285750" indent="-285750">
              <a:buFont typeface="Wingdings" panose="05000000000000000000" pitchFamily="2" charset="2"/>
              <a:buChar char="Ø"/>
            </a:pPr>
            <a:r>
              <a:rPr lang="en-US" altLang="zh-CN"/>
              <a:t>IOC</a:t>
            </a:r>
            <a:r>
              <a:rPr lang="zh-CN" altLang="en-US"/>
              <a:t>启用</a:t>
            </a:r>
            <a:endParaRPr lang="en-US" altLang="zh-CN"/>
          </a:p>
          <a:p>
            <a:pPr marL="285750" indent="-285750">
              <a:buFont typeface="Wingdings" panose="05000000000000000000" pitchFamily="2" charset="2"/>
              <a:buChar char="Ø"/>
            </a:pPr>
            <a:r>
              <a:rPr lang="zh-CN" altLang="en-US"/>
              <a:t>误差加入</a:t>
            </a:r>
            <a:endParaRPr lang="en-US" altLang="zh-CN"/>
          </a:p>
        </p:txBody>
      </p:sp>
      <p:sp>
        <p:nvSpPr>
          <p:cNvPr id="2" name="文本框 1">
            <a:extLst>
              <a:ext uri="{FF2B5EF4-FFF2-40B4-BE49-F238E27FC236}">
                <a16:creationId xmlns:a16="http://schemas.microsoft.com/office/drawing/2014/main" id="{ECE5576B-851C-4479-8E3D-5FCEDCD358A0}"/>
              </a:ext>
            </a:extLst>
          </p:cNvPr>
          <p:cNvSpPr txBox="1"/>
          <p:nvPr/>
        </p:nvSpPr>
        <p:spPr>
          <a:xfrm>
            <a:off x="335360" y="5384328"/>
            <a:ext cx="7704856" cy="1285032"/>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a:t>全部跟踪基于</a:t>
            </a:r>
            <a:r>
              <a:rPr lang="en-US" altLang="zh-CN"/>
              <a:t>Twiss</a:t>
            </a:r>
            <a:r>
              <a:rPr lang="zh-CN" altLang="en-US"/>
              <a:t>计算</a:t>
            </a:r>
            <a:endParaRPr lang="en-US" altLang="zh-CN"/>
          </a:p>
          <a:p>
            <a:pPr marL="285750" indent="-285750">
              <a:lnSpc>
                <a:spcPct val="150000"/>
              </a:lnSpc>
              <a:buFont typeface="Wingdings" panose="05000000000000000000" pitchFamily="2" charset="2"/>
              <a:buChar char="Ø"/>
            </a:pPr>
            <a:r>
              <a:rPr lang="zh-CN" altLang="en-US"/>
              <a:t>在</a:t>
            </a:r>
            <a:r>
              <a:rPr lang="en-US" altLang="zh-CN"/>
              <a:t>PR</a:t>
            </a:r>
            <a:r>
              <a:rPr lang="zh-CN" altLang="en-US"/>
              <a:t>靶处根据</a:t>
            </a:r>
            <a:r>
              <a:rPr lang="en-US" altLang="zh-CN"/>
              <a:t>twiss</a:t>
            </a:r>
            <a:r>
              <a:rPr lang="zh-CN" altLang="en-US"/>
              <a:t>参数生成相应粒子分布</a:t>
            </a:r>
            <a:endParaRPr lang="en-US" altLang="zh-CN"/>
          </a:p>
          <a:p>
            <a:pPr marL="285750" indent="-285750">
              <a:lnSpc>
                <a:spcPct val="150000"/>
              </a:lnSpc>
              <a:buFont typeface="Wingdings" panose="05000000000000000000" pitchFamily="2" charset="2"/>
              <a:buChar char="Ø"/>
            </a:pPr>
            <a:r>
              <a:rPr lang="zh-CN" altLang="en-US"/>
              <a:t>用</a:t>
            </a:r>
            <a:r>
              <a:rPr lang="en-US" altLang="zh-CN"/>
              <a:t>Kicker</a:t>
            </a:r>
            <a:r>
              <a:rPr lang="zh-CN" altLang="en-US"/>
              <a:t>模型来模拟能量分析铁，实现</a:t>
            </a:r>
            <a:r>
              <a:rPr lang="en-US" altLang="zh-CN"/>
              <a:t>PR</a:t>
            </a:r>
            <a:r>
              <a:rPr lang="zh-CN" altLang="en-US"/>
              <a:t>靶探测数据随能量和电流改变</a:t>
            </a:r>
          </a:p>
        </p:txBody>
      </p:sp>
      <p:sp>
        <p:nvSpPr>
          <p:cNvPr id="6" name="文本框 5">
            <a:extLst>
              <a:ext uri="{FF2B5EF4-FFF2-40B4-BE49-F238E27FC236}">
                <a16:creationId xmlns:a16="http://schemas.microsoft.com/office/drawing/2014/main" id="{DAC77ADA-117C-49E9-89CB-75913E0CF95B}"/>
              </a:ext>
            </a:extLst>
          </p:cNvPr>
          <p:cNvSpPr txBox="1"/>
          <p:nvPr/>
        </p:nvSpPr>
        <p:spPr>
          <a:xfrm>
            <a:off x="767408" y="3356744"/>
            <a:ext cx="2123562" cy="1285032"/>
          </a:xfrm>
          <a:prstGeom prst="rect">
            <a:avLst/>
          </a:prstGeom>
          <a:noFill/>
          <a:ln w="19050">
            <a:solidFill>
              <a:srgbClr val="00B050"/>
            </a:solidFill>
          </a:ln>
        </p:spPr>
        <p:txBody>
          <a:bodyPr wrap="square" rtlCol="0">
            <a:spAutoFit/>
          </a:bodyPr>
          <a:lstStyle/>
          <a:p>
            <a:pPr marL="285750" indent="-285750">
              <a:lnSpc>
                <a:spcPct val="150000"/>
              </a:lnSpc>
              <a:buFont typeface="Wingdings" panose="05000000000000000000" pitchFamily="2" charset="2"/>
              <a:buChar char="ü"/>
            </a:pPr>
            <a:r>
              <a:rPr lang="zh-CN" altLang="en-US"/>
              <a:t>模拟轨道</a:t>
            </a:r>
            <a:endParaRPr lang="en-US" altLang="zh-CN"/>
          </a:p>
          <a:p>
            <a:pPr marL="285750" indent="-285750">
              <a:lnSpc>
                <a:spcPct val="150000"/>
              </a:lnSpc>
              <a:buFont typeface="Wingdings" panose="05000000000000000000" pitchFamily="2" charset="2"/>
              <a:buChar char="ü"/>
            </a:pPr>
            <a:r>
              <a:rPr lang="zh-CN" altLang="en-US"/>
              <a:t>模拟</a:t>
            </a:r>
            <a:r>
              <a:rPr lang="en-US" altLang="zh-CN"/>
              <a:t>PR</a:t>
            </a:r>
            <a:r>
              <a:rPr lang="zh-CN" altLang="en-US"/>
              <a:t>靶数据</a:t>
            </a:r>
            <a:endParaRPr lang="en-US" altLang="zh-CN"/>
          </a:p>
          <a:p>
            <a:pPr marL="285750" indent="-285750">
              <a:lnSpc>
                <a:spcPct val="150000"/>
              </a:lnSpc>
              <a:buFont typeface="Wingdings" panose="05000000000000000000" pitchFamily="2" charset="2"/>
              <a:buChar char="ü"/>
            </a:pPr>
            <a:r>
              <a:rPr lang="zh-CN" altLang="en-US"/>
              <a:t>模拟能量分析铁</a:t>
            </a:r>
          </a:p>
        </p:txBody>
      </p:sp>
      <p:sp>
        <p:nvSpPr>
          <p:cNvPr id="3" name="文本框 2">
            <a:extLst>
              <a:ext uri="{FF2B5EF4-FFF2-40B4-BE49-F238E27FC236}">
                <a16:creationId xmlns:a16="http://schemas.microsoft.com/office/drawing/2014/main" id="{AF6D5DE9-09BE-42D3-96DE-091B2DB60B57}"/>
              </a:ext>
            </a:extLst>
          </p:cNvPr>
          <p:cNvSpPr txBox="1"/>
          <p:nvPr/>
        </p:nvSpPr>
        <p:spPr>
          <a:xfrm>
            <a:off x="5591944" y="652777"/>
            <a:ext cx="367034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en-US"/>
              <a:t>产生“实时”数据，测试调束程序</a:t>
            </a:r>
          </a:p>
        </p:txBody>
      </p:sp>
    </p:spTree>
    <p:extLst>
      <p:ext uri="{BB962C8B-B14F-4D97-AF65-F5344CB8AC3E}">
        <p14:creationId xmlns:p14="http://schemas.microsoft.com/office/powerpoint/2010/main" val="502777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85565" y="7597"/>
            <a:ext cx="7739423" cy="412528"/>
          </a:xfrm>
        </p:spPr>
        <p:txBody>
          <a:bodyPr/>
          <a:lstStyle/>
          <a:p>
            <a:r>
              <a:rPr lang="zh-CN" altLang="en-US" sz="2800" b="0">
                <a:solidFill>
                  <a:schemeClr val="bg1"/>
                </a:solidFill>
                <a:latin typeface="黑体" pitchFamily="49" charset="-122"/>
                <a:ea typeface="黑体" pitchFamily="49" charset="-122"/>
              </a:rPr>
              <a:t>正在稳步开发输运线、增强器及储存环相关软件</a:t>
            </a:r>
            <a:endParaRPr lang="zh-CN" altLang="en-US" sz="2800" b="0" dirty="0">
              <a:solidFill>
                <a:schemeClr val="bg1"/>
              </a:solidFill>
              <a:latin typeface="黑体" pitchFamily="49" charset="-122"/>
              <a:ea typeface="黑体" pitchFamily="49" charset="-122"/>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t>27</a:t>
            </a:fld>
            <a:endParaRPr lang="zh-CN" altLang="en-US"/>
          </a:p>
        </p:txBody>
      </p:sp>
      <p:sp>
        <p:nvSpPr>
          <p:cNvPr id="25" name="矩形 24">
            <a:extLst>
              <a:ext uri="{FF2B5EF4-FFF2-40B4-BE49-F238E27FC236}">
                <a16:creationId xmlns:a16="http://schemas.microsoft.com/office/drawing/2014/main" id="{994E5799-48E8-4F6D-AB15-40B41A478BF5}"/>
              </a:ext>
            </a:extLst>
          </p:cNvPr>
          <p:cNvSpPr/>
          <p:nvPr/>
        </p:nvSpPr>
        <p:spPr>
          <a:xfrm>
            <a:off x="191344" y="798539"/>
            <a:ext cx="7488832" cy="955903"/>
          </a:xfrm>
          <a:prstGeom prst="rect">
            <a:avLst/>
          </a:prstGeom>
          <a:ln>
            <a:solidFill>
              <a:srgbClr val="FF0000"/>
            </a:solidFill>
            <a:prstDash val="sysDash"/>
          </a:ln>
        </p:spPr>
        <p:style>
          <a:lnRef idx="1">
            <a:schemeClr val="accent3"/>
          </a:lnRef>
          <a:fillRef idx="2">
            <a:schemeClr val="accent3"/>
          </a:fillRef>
          <a:effectRef idx="1">
            <a:schemeClr val="accent3"/>
          </a:effectRef>
          <a:fontRef idx="minor">
            <a:schemeClr val="dk1"/>
          </a:fontRef>
        </p:style>
        <p:txBody>
          <a:bodyPr wrap="square">
            <a:spAutoFit/>
          </a:bodyPr>
          <a:lstStyle/>
          <a:p>
            <a:pPr marL="342900" indent="-342900">
              <a:lnSpc>
                <a:spcPct val="150000"/>
              </a:lnSpc>
              <a:buFont typeface="Wingdings" panose="05000000000000000000" pitchFamily="2" charset="2"/>
              <a:buChar char="Ø"/>
            </a:pPr>
            <a:r>
              <a:rPr lang="en-US" altLang="zh-CN" sz="2000"/>
              <a:t>2022.2~2022.10 </a:t>
            </a:r>
            <a:r>
              <a:rPr lang="zh-CN" altLang="en-US" sz="2000"/>
              <a:t>基本完成输运线和增强器相关软件开发</a:t>
            </a:r>
            <a:endParaRPr lang="en-US" altLang="zh-CN" sz="2000"/>
          </a:p>
          <a:p>
            <a:pPr marL="342900" indent="-342900">
              <a:lnSpc>
                <a:spcPct val="150000"/>
              </a:lnSpc>
              <a:buFont typeface="Wingdings" panose="05000000000000000000" pitchFamily="2" charset="2"/>
              <a:buChar char="Ø"/>
            </a:pPr>
            <a:r>
              <a:rPr lang="en-US" altLang="zh-CN" sz="2000"/>
              <a:t>2022.10~2023.04  </a:t>
            </a:r>
            <a:r>
              <a:rPr lang="zh-CN" altLang="en-US" sz="2000"/>
              <a:t>基本完成储存环相关软件开发</a:t>
            </a:r>
            <a:r>
              <a:rPr lang="en-US" altLang="zh-CN" sz="2000"/>
              <a:t> </a:t>
            </a:r>
          </a:p>
        </p:txBody>
      </p:sp>
      <p:sp>
        <p:nvSpPr>
          <p:cNvPr id="26" name="矩形 25">
            <a:extLst>
              <a:ext uri="{FF2B5EF4-FFF2-40B4-BE49-F238E27FC236}">
                <a16:creationId xmlns:a16="http://schemas.microsoft.com/office/drawing/2014/main" id="{99A7388D-9010-4344-B1D2-285A1204B151}"/>
              </a:ext>
            </a:extLst>
          </p:cNvPr>
          <p:cNvSpPr/>
          <p:nvPr/>
        </p:nvSpPr>
        <p:spPr>
          <a:xfrm>
            <a:off x="752796" y="2357293"/>
            <a:ext cx="2952328" cy="2947025"/>
          </a:xfrm>
          <a:prstGeom prst="rect">
            <a:avLst/>
          </a:prstGeom>
          <a:ln>
            <a:solidFill>
              <a:srgbClr val="FF0000"/>
            </a:solidFill>
            <a:prstDash val="sysDash"/>
          </a:ln>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150000"/>
              </a:lnSpc>
              <a:buFont typeface="Wingdings" panose="05000000000000000000" pitchFamily="2" charset="2"/>
              <a:buChar char="Ø"/>
            </a:pPr>
            <a:r>
              <a:rPr lang="zh-CN" altLang="en-US">
                <a:solidFill>
                  <a:srgbClr val="92D050"/>
                </a:solidFill>
              </a:rPr>
              <a:t>输运线轨道校正</a:t>
            </a:r>
            <a:endParaRPr lang="en-US" altLang="zh-CN">
              <a:solidFill>
                <a:srgbClr val="92D050"/>
              </a:solidFill>
            </a:endParaRPr>
          </a:p>
          <a:p>
            <a:pPr>
              <a:lnSpc>
                <a:spcPct val="150000"/>
              </a:lnSpc>
              <a:buFont typeface="Wingdings" panose="05000000000000000000" pitchFamily="2" charset="2"/>
              <a:buChar char="Ø"/>
            </a:pPr>
            <a:r>
              <a:rPr lang="zh-CN" altLang="en-US">
                <a:solidFill>
                  <a:srgbClr val="92D050"/>
                </a:solidFill>
              </a:rPr>
              <a:t>输运线能散测量</a:t>
            </a:r>
            <a:endParaRPr lang="en-US" altLang="zh-CN">
              <a:solidFill>
                <a:srgbClr val="92D050"/>
              </a:solidFill>
            </a:endParaRPr>
          </a:p>
          <a:p>
            <a:pPr>
              <a:lnSpc>
                <a:spcPct val="150000"/>
              </a:lnSpc>
              <a:buFont typeface="Wingdings" panose="05000000000000000000" pitchFamily="2" charset="2"/>
              <a:buChar char="Ø"/>
            </a:pPr>
            <a:r>
              <a:rPr lang="zh-CN" altLang="en-US">
                <a:solidFill>
                  <a:srgbClr val="FFC000"/>
                </a:solidFill>
              </a:rPr>
              <a:t>局部轨道校正</a:t>
            </a:r>
            <a:endParaRPr lang="en-US" altLang="zh-CN">
              <a:solidFill>
                <a:srgbClr val="FFC000"/>
              </a:solidFill>
            </a:endParaRPr>
          </a:p>
          <a:p>
            <a:pPr>
              <a:lnSpc>
                <a:spcPct val="150000"/>
              </a:lnSpc>
              <a:buFont typeface="Wingdings" panose="05000000000000000000" pitchFamily="2" charset="2"/>
              <a:buChar char="Ø"/>
            </a:pPr>
            <a:r>
              <a:rPr lang="zh-CN" altLang="en-US">
                <a:solidFill>
                  <a:srgbClr val="FFC000"/>
                </a:solidFill>
              </a:rPr>
              <a:t>增强器色品测量</a:t>
            </a:r>
            <a:endParaRPr lang="en-US" altLang="zh-CN">
              <a:solidFill>
                <a:srgbClr val="FFC000"/>
              </a:solidFill>
            </a:endParaRPr>
          </a:p>
          <a:p>
            <a:pPr>
              <a:lnSpc>
                <a:spcPct val="150000"/>
              </a:lnSpc>
              <a:buFont typeface="Wingdings" panose="05000000000000000000" pitchFamily="2" charset="2"/>
              <a:buChar char="Ø"/>
            </a:pPr>
            <a:r>
              <a:rPr lang="zh-CN" altLang="en-US">
                <a:solidFill>
                  <a:srgbClr val="FFC000"/>
                </a:solidFill>
              </a:rPr>
              <a:t>增强器色全局轨道校正</a:t>
            </a:r>
            <a:endParaRPr lang="en-US" altLang="zh-CN">
              <a:solidFill>
                <a:srgbClr val="FFC000"/>
              </a:solidFill>
            </a:endParaRPr>
          </a:p>
          <a:p>
            <a:pPr>
              <a:lnSpc>
                <a:spcPct val="150000"/>
              </a:lnSpc>
              <a:buFont typeface="Wingdings" panose="05000000000000000000" pitchFamily="2" charset="2"/>
              <a:buChar char="Ø"/>
            </a:pPr>
            <a:r>
              <a:rPr lang="zh-CN" altLang="en-US">
                <a:solidFill>
                  <a:srgbClr val="FFC000"/>
                </a:solidFill>
              </a:rPr>
              <a:t>增强器色散测量</a:t>
            </a:r>
            <a:endParaRPr lang="en-US" altLang="zh-CN">
              <a:solidFill>
                <a:srgbClr val="FFC000"/>
              </a:solidFill>
            </a:endParaRPr>
          </a:p>
          <a:p>
            <a:pPr>
              <a:lnSpc>
                <a:spcPct val="150000"/>
              </a:lnSpc>
              <a:buFont typeface="Wingdings" panose="05000000000000000000" pitchFamily="2" charset="2"/>
              <a:buChar char="Ø"/>
            </a:pPr>
            <a:r>
              <a:rPr lang="zh-CN" altLang="en-US">
                <a:solidFill>
                  <a:srgbClr val="FFC000"/>
                </a:solidFill>
              </a:rPr>
              <a:t>增强器工作点校正</a:t>
            </a:r>
            <a:endParaRPr lang="en-US" altLang="zh-CN">
              <a:solidFill>
                <a:srgbClr val="FFC000"/>
              </a:solidFill>
            </a:endParaRPr>
          </a:p>
        </p:txBody>
      </p:sp>
      <p:sp>
        <p:nvSpPr>
          <p:cNvPr id="27" name="矩形 26">
            <a:extLst>
              <a:ext uri="{FF2B5EF4-FFF2-40B4-BE49-F238E27FC236}">
                <a16:creationId xmlns:a16="http://schemas.microsoft.com/office/drawing/2014/main" id="{6AB66C83-5F9E-4B7E-ACD5-431F3E670C4A}"/>
              </a:ext>
            </a:extLst>
          </p:cNvPr>
          <p:cNvSpPr/>
          <p:nvPr/>
        </p:nvSpPr>
        <p:spPr>
          <a:xfrm>
            <a:off x="4511824" y="2357293"/>
            <a:ext cx="3096344" cy="3778022"/>
          </a:xfrm>
          <a:prstGeom prst="rect">
            <a:avLst/>
          </a:prstGeom>
          <a:ln>
            <a:solidFill>
              <a:srgbClr val="FF0000"/>
            </a:solidFill>
            <a:prstDash val="sysDash"/>
          </a:ln>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150000"/>
              </a:lnSpc>
              <a:buFont typeface="Wingdings" panose="05000000000000000000" pitchFamily="2" charset="2"/>
              <a:buChar char="Ø"/>
            </a:pPr>
            <a:r>
              <a:rPr lang="zh-CN" altLang="en-US">
                <a:solidFill>
                  <a:srgbClr val="92D050"/>
                </a:solidFill>
              </a:rPr>
              <a:t>束流寿命程序</a:t>
            </a:r>
            <a:endParaRPr lang="en-US" altLang="zh-CN">
              <a:solidFill>
                <a:srgbClr val="92D050"/>
              </a:solidFill>
            </a:endParaRPr>
          </a:p>
          <a:p>
            <a:pPr>
              <a:lnSpc>
                <a:spcPct val="150000"/>
              </a:lnSpc>
              <a:buFont typeface="Wingdings" panose="05000000000000000000" pitchFamily="2" charset="2"/>
              <a:buChar char="Ø"/>
            </a:pPr>
            <a:r>
              <a:rPr lang="en-US" altLang="zh-CN"/>
              <a:t>FOFB</a:t>
            </a:r>
            <a:r>
              <a:rPr lang="zh-CN" altLang="en-US"/>
              <a:t>控制程序</a:t>
            </a:r>
            <a:endParaRPr lang="en-US" altLang="zh-CN"/>
          </a:p>
          <a:p>
            <a:pPr>
              <a:lnSpc>
                <a:spcPct val="150000"/>
              </a:lnSpc>
              <a:buFont typeface="Wingdings" panose="05000000000000000000" pitchFamily="2" charset="2"/>
              <a:buChar char="Ø"/>
            </a:pPr>
            <a:r>
              <a:rPr lang="zh-CN" altLang="en-US"/>
              <a:t>快速</a:t>
            </a:r>
            <a:r>
              <a:rPr lang="en-US" altLang="zh-CN"/>
              <a:t>BBA</a:t>
            </a:r>
            <a:r>
              <a:rPr lang="zh-CN" altLang="en-US"/>
              <a:t>程序</a:t>
            </a:r>
            <a:endParaRPr lang="en-US" altLang="zh-CN"/>
          </a:p>
          <a:p>
            <a:pPr>
              <a:lnSpc>
                <a:spcPct val="150000"/>
              </a:lnSpc>
              <a:buFont typeface="Wingdings" panose="05000000000000000000" pitchFamily="2" charset="2"/>
              <a:buChar char="Ø"/>
            </a:pPr>
            <a:r>
              <a:rPr lang="zh-CN" altLang="en-US"/>
              <a:t>储存环色品测量程序</a:t>
            </a:r>
            <a:endParaRPr lang="en-US" altLang="zh-CN"/>
          </a:p>
          <a:p>
            <a:pPr>
              <a:lnSpc>
                <a:spcPct val="150000"/>
              </a:lnSpc>
              <a:buFont typeface="Wingdings" panose="05000000000000000000" pitchFamily="2" charset="2"/>
              <a:buChar char="Ø"/>
            </a:pPr>
            <a:r>
              <a:rPr lang="zh-CN" altLang="en-US"/>
              <a:t>储存环色散测量程序</a:t>
            </a:r>
            <a:endParaRPr lang="en-US" altLang="zh-CN"/>
          </a:p>
          <a:p>
            <a:pPr>
              <a:lnSpc>
                <a:spcPct val="150000"/>
              </a:lnSpc>
              <a:buFont typeface="Wingdings" panose="05000000000000000000" pitchFamily="2" charset="2"/>
              <a:buChar char="Ø"/>
            </a:pPr>
            <a:r>
              <a:rPr lang="zh-CN" altLang="en-US"/>
              <a:t>束斑尺寸测量程序</a:t>
            </a:r>
            <a:endParaRPr lang="en-US" altLang="zh-CN"/>
          </a:p>
          <a:p>
            <a:pPr>
              <a:lnSpc>
                <a:spcPct val="150000"/>
              </a:lnSpc>
              <a:buFont typeface="Wingdings" panose="05000000000000000000" pitchFamily="2" charset="2"/>
              <a:buChar char="Ø"/>
            </a:pPr>
            <a:r>
              <a:rPr lang="en-US" altLang="zh-CN"/>
              <a:t>K</a:t>
            </a:r>
            <a:r>
              <a:rPr lang="zh-CN" altLang="en-US"/>
              <a:t>值调节程序</a:t>
            </a:r>
            <a:endParaRPr lang="en-US" altLang="zh-CN"/>
          </a:p>
          <a:p>
            <a:pPr>
              <a:lnSpc>
                <a:spcPct val="150000"/>
              </a:lnSpc>
              <a:buFont typeface="Wingdings" panose="05000000000000000000" pitchFamily="2" charset="2"/>
              <a:buChar char="Ø"/>
            </a:pPr>
            <a:r>
              <a:rPr lang="zh-CN" altLang="en-US"/>
              <a:t>模式管理程序</a:t>
            </a:r>
            <a:endParaRPr lang="en-US" altLang="zh-CN"/>
          </a:p>
          <a:p>
            <a:pPr>
              <a:lnSpc>
                <a:spcPct val="150000"/>
              </a:lnSpc>
              <a:buFont typeface="Wingdings" panose="05000000000000000000" pitchFamily="2" charset="2"/>
              <a:buChar char="Ø"/>
            </a:pPr>
            <a:r>
              <a:rPr lang="en-US" altLang="zh-CN"/>
              <a:t>OnlineSimulator</a:t>
            </a:r>
            <a:r>
              <a:rPr lang="zh-CN" altLang="en-US"/>
              <a:t>程序</a:t>
            </a:r>
            <a:endParaRPr lang="en-US" altLang="zh-CN" dirty="0"/>
          </a:p>
        </p:txBody>
      </p:sp>
      <p:sp>
        <p:nvSpPr>
          <p:cNvPr id="28" name="矩形 27">
            <a:extLst>
              <a:ext uri="{FF2B5EF4-FFF2-40B4-BE49-F238E27FC236}">
                <a16:creationId xmlns:a16="http://schemas.microsoft.com/office/drawing/2014/main" id="{0BA849C0-CBCD-4E5F-9605-C04F72D3F98E}"/>
              </a:ext>
            </a:extLst>
          </p:cNvPr>
          <p:cNvSpPr/>
          <p:nvPr/>
        </p:nvSpPr>
        <p:spPr>
          <a:xfrm>
            <a:off x="191344" y="6206495"/>
            <a:ext cx="4435830" cy="454035"/>
          </a:xfrm>
          <a:prstGeom prst="rect">
            <a:avLst/>
          </a:prstGeom>
        </p:spPr>
        <p:txBody>
          <a:bodyPr wrap="none">
            <a:spAutoFit/>
          </a:bodyPr>
          <a:lstStyle/>
          <a:p>
            <a:pPr>
              <a:lnSpc>
                <a:spcPct val="150000"/>
              </a:lnSpc>
            </a:pPr>
            <a:r>
              <a:rPr lang="en-US" altLang="zh-CN"/>
              <a:t>2022.8~2023.01  </a:t>
            </a:r>
            <a:r>
              <a:rPr lang="zh-CN" altLang="en-US"/>
              <a:t>要进行直线的束流调试</a:t>
            </a:r>
            <a:endParaRPr lang="en-US" altLang="zh-CN"/>
          </a:p>
        </p:txBody>
      </p:sp>
      <p:sp>
        <p:nvSpPr>
          <p:cNvPr id="30" name="文本框 6">
            <a:extLst>
              <a:ext uri="{FF2B5EF4-FFF2-40B4-BE49-F238E27FC236}">
                <a16:creationId xmlns:a16="http://schemas.microsoft.com/office/drawing/2014/main" id="{D5D0F843-45D1-4251-B5D8-583B4D1D01ED}"/>
              </a:ext>
            </a:extLst>
          </p:cNvPr>
          <p:cNvSpPr txBox="1"/>
          <p:nvPr/>
        </p:nvSpPr>
        <p:spPr>
          <a:xfrm>
            <a:off x="8040216" y="512197"/>
            <a:ext cx="3325496" cy="369332"/>
          </a:xfrm>
          <a:prstGeom prst="rect">
            <a:avLst/>
          </a:prstGeom>
          <a:noFill/>
        </p:spPr>
        <p:txBody>
          <a:bodyPr wrap="square" rtlCol="0">
            <a:spAutoFit/>
          </a:bodyPr>
          <a:lstStyle/>
          <a:p>
            <a:r>
              <a:rPr lang="zh-CN" altLang="en-US"/>
              <a:t>基本完成束流寿命程序的编写</a:t>
            </a:r>
            <a:endParaRPr lang="zh-CN" altLang="en-US" dirty="0"/>
          </a:p>
        </p:txBody>
      </p:sp>
      <p:sp>
        <p:nvSpPr>
          <p:cNvPr id="31" name="矩形 30">
            <a:extLst>
              <a:ext uri="{FF2B5EF4-FFF2-40B4-BE49-F238E27FC236}">
                <a16:creationId xmlns:a16="http://schemas.microsoft.com/office/drawing/2014/main" id="{FAF47F5D-CE09-4C8F-A3E3-8215445E2B7F}"/>
              </a:ext>
            </a:extLst>
          </p:cNvPr>
          <p:cNvSpPr/>
          <p:nvPr/>
        </p:nvSpPr>
        <p:spPr>
          <a:xfrm>
            <a:off x="8141449" y="3646140"/>
            <a:ext cx="3211135" cy="369332"/>
          </a:xfrm>
          <a:prstGeom prst="rect">
            <a:avLst/>
          </a:prstGeom>
        </p:spPr>
        <p:txBody>
          <a:bodyPr wrap="none">
            <a:spAutoFit/>
          </a:bodyPr>
          <a:lstStyle/>
          <a:p>
            <a:r>
              <a:rPr lang="zh-CN" altLang="en-US"/>
              <a:t>基本完成增强器色散测量程序</a:t>
            </a:r>
            <a:endParaRPr lang="zh-CN" altLang="en-US" dirty="0"/>
          </a:p>
        </p:txBody>
      </p:sp>
      <p:pic>
        <p:nvPicPr>
          <p:cNvPr id="32" name="图片 31">
            <a:extLst>
              <a:ext uri="{FF2B5EF4-FFF2-40B4-BE49-F238E27FC236}">
                <a16:creationId xmlns:a16="http://schemas.microsoft.com/office/drawing/2014/main" id="{CD64C8AA-34FA-486C-9AB9-874A44590E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2224" y="944319"/>
            <a:ext cx="3792665" cy="2568924"/>
          </a:xfrm>
          <a:prstGeom prst="rect">
            <a:avLst/>
          </a:prstGeom>
        </p:spPr>
      </p:pic>
      <p:pic>
        <p:nvPicPr>
          <p:cNvPr id="33" name="图片 32">
            <a:extLst>
              <a:ext uri="{FF2B5EF4-FFF2-40B4-BE49-F238E27FC236}">
                <a16:creationId xmlns:a16="http://schemas.microsoft.com/office/drawing/2014/main" id="{C47E16AB-7B3D-45AB-89C3-6693CF07CCAF}"/>
              </a:ext>
            </a:extLst>
          </p:cNvPr>
          <p:cNvPicPr>
            <a:picLocks/>
          </p:cNvPicPr>
          <p:nvPr/>
        </p:nvPicPr>
        <p:blipFill>
          <a:blip r:embed="rId3"/>
          <a:stretch>
            <a:fillRect/>
          </a:stretch>
        </p:blipFill>
        <p:spPr>
          <a:xfrm>
            <a:off x="8112224" y="4015472"/>
            <a:ext cx="3744416" cy="2568923"/>
          </a:xfrm>
          <a:prstGeom prst="rect">
            <a:avLst/>
          </a:prstGeom>
        </p:spPr>
      </p:pic>
      <p:sp>
        <p:nvSpPr>
          <p:cNvPr id="34" name="文本框 33">
            <a:extLst>
              <a:ext uri="{FF2B5EF4-FFF2-40B4-BE49-F238E27FC236}">
                <a16:creationId xmlns:a16="http://schemas.microsoft.com/office/drawing/2014/main" id="{026FB328-11F6-46EC-95EA-BF60FB3170ED}"/>
              </a:ext>
            </a:extLst>
          </p:cNvPr>
          <p:cNvSpPr txBox="1"/>
          <p:nvPr/>
        </p:nvSpPr>
        <p:spPr>
          <a:xfrm>
            <a:off x="752796" y="1988840"/>
            <a:ext cx="1958828" cy="369332"/>
          </a:xfrm>
          <a:prstGeom prst="rect">
            <a:avLst/>
          </a:prstGeom>
          <a:noFill/>
        </p:spPr>
        <p:txBody>
          <a:bodyPr wrap="square" rtlCol="0">
            <a:spAutoFit/>
          </a:bodyPr>
          <a:lstStyle/>
          <a:p>
            <a:r>
              <a:rPr lang="zh-CN" altLang="en-US"/>
              <a:t>输运线和增强器：</a:t>
            </a:r>
          </a:p>
        </p:txBody>
      </p:sp>
      <p:sp>
        <p:nvSpPr>
          <p:cNvPr id="35" name="文本框 34">
            <a:extLst>
              <a:ext uri="{FF2B5EF4-FFF2-40B4-BE49-F238E27FC236}">
                <a16:creationId xmlns:a16="http://schemas.microsoft.com/office/drawing/2014/main" id="{E451C85F-D33E-4D15-810C-FC1168A523EC}"/>
              </a:ext>
            </a:extLst>
          </p:cNvPr>
          <p:cNvSpPr txBox="1"/>
          <p:nvPr/>
        </p:nvSpPr>
        <p:spPr>
          <a:xfrm>
            <a:off x="4435693" y="1948190"/>
            <a:ext cx="1958828" cy="369332"/>
          </a:xfrm>
          <a:prstGeom prst="rect">
            <a:avLst/>
          </a:prstGeom>
          <a:noFill/>
        </p:spPr>
        <p:txBody>
          <a:bodyPr wrap="square" rtlCol="0">
            <a:spAutoFit/>
          </a:bodyPr>
          <a:lstStyle/>
          <a:p>
            <a:r>
              <a:rPr lang="zh-CN" altLang="en-US"/>
              <a:t>储存环：</a:t>
            </a:r>
          </a:p>
        </p:txBody>
      </p:sp>
    </p:spTree>
    <p:extLst>
      <p:ext uri="{BB962C8B-B14F-4D97-AF65-F5344CB8AC3E}">
        <p14:creationId xmlns:p14="http://schemas.microsoft.com/office/powerpoint/2010/main" val="2476667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85565" y="7597"/>
            <a:ext cx="7739423" cy="412528"/>
          </a:xfrm>
        </p:spPr>
        <p:txBody>
          <a:bodyPr/>
          <a:lstStyle/>
          <a:p>
            <a:r>
              <a:rPr lang="zh-CN" altLang="en-US" sz="2800" b="0">
                <a:solidFill>
                  <a:schemeClr val="bg1"/>
                </a:solidFill>
                <a:latin typeface="黑体" pitchFamily="49" charset="-122"/>
                <a:ea typeface="黑体" pitchFamily="49" charset="-122"/>
              </a:rPr>
              <a:t>正在稳步开发输运线、增强器及储存环相关软件</a:t>
            </a:r>
            <a:endParaRPr lang="zh-CN" altLang="en-US" sz="2800" b="0" dirty="0">
              <a:solidFill>
                <a:schemeClr val="bg1"/>
              </a:solidFill>
              <a:latin typeface="黑体" pitchFamily="49" charset="-122"/>
              <a:ea typeface="黑体" pitchFamily="49" charset="-122"/>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t>28</a:t>
            </a:fld>
            <a:endParaRPr lang="zh-CN" altLang="en-US"/>
          </a:p>
        </p:txBody>
      </p:sp>
      <p:sp>
        <p:nvSpPr>
          <p:cNvPr id="6" name="文本框 6">
            <a:extLst>
              <a:ext uri="{FF2B5EF4-FFF2-40B4-BE49-F238E27FC236}">
                <a16:creationId xmlns:a16="http://schemas.microsoft.com/office/drawing/2014/main" id="{2D637839-DCA4-4272-B8DE-22AB21D5E3B7}"/>
              </a:ext>
            </a:extLst>
          </p:cNvPr>
          <p:cNvSpPr txBox="1"/>
          <p:nvPr/>
        </p:nvSpPr>
        <p:spPr>
          <a:xfrm>
            <a:off x="8031350" y="532505"/>
            <a:ext cx="4137546" cy="369332"/>
          </a:xfrm>
          <a:prstGeom prst="rect">
            <a:avLst/>
          </a:prstGeom>
          <a:noFill/>
        </p:spPr>
        <p:txBody>
          <a:bodyPr wrap="square" rtlCol="0">
            <a:spAutoFit/>
          </a:bodyPr>
          <a:lstStyle/>
          <a:p>
            <a:r>
              <a:rPr lang="zh-CN" altLang="en-US"/>
              <a:t>基本完成束流寿命程序的编写（</a:t>
            </a:r>
            <a:r>
              <a:rPr lang="zh-CN" altLang="en-US">
                <a:solidFill>
                  <a:srgbClr val="FF0000"/>
                </a:solidFill>
              </a:rPr>
              <a:t>田赛克</a:t>
            </a:r>
            <a:r>
              <a:rPr lang="zh-CN" altLang="en-US"/>
              <a:t>）</a:t>
            </a:r>
            <a:endParaRPr lang="zh-CN" altLang="en-US" dirty="0"/>
          </a:p>
        </p:txBody>
      </p:sp>
      <p:sp>
        <p:nvSpPr>
          <p:cNvPr id="7" name="文本框 6">
            <a:extLst>
              <a:ext uri="{FF2B5EF4-FFF2-40B4-BE49-F238E27FC236}">
                <a16:creationId xmlns:a16="http://schemas.microsoft.com/office/drawing/2014/main" id="{119B657E-53CC-48B2-A4F9-071010C9A540}"/>
              </a:ext>
            </a:extLst>
          </p:cNvPr>
          <p:cNvSpPr txBox="1"/>
          <p:nvPr/>
        </p:nvSpPr>
        <p:spPr>
          <a:xfrm>
            <a:off x="0" y="3668655"/>
            <a:ext cx="3897776" cy="369332"/>
          </a:xfrm>
          <a:prstGeom prst="rect">
            <a:avLst/>
          </a:prstGeom>
          <a:noFill/>
        </p:spPr>
        <p:txBody>
          <a:bodyPr wrap="square" rtlCol="0">
            <a:spAutoFit/>
          </a:bodyPr>
          <a:lstStyle/>
          <a:p>
            <a:r>
              <a:rPr lang="zh-CN" altLang="en-US"/>
              <a:t>基本完成局部轨道校正程序（</a:t>
            </a:r>
            <a:r>
              <a:rPr lang="zh-CN" altLang="en-US">
                <a:solidFill>
                  <a:srgbClr val="FF0000"/>
                </a:solidFill>
              </a:rPr>
              <a:t>魏源源</a:t>
            </a:r>
            <a:r>
              <a:rPr lang="zh-CN" altLang="en-US"/>
              <a:t>）</a:t>
            </a:r>
            <a:endParaRPr lang="zh-CN" altLang="en-US" dirty="0"/>
          </a:p>
        </p:txBody>
      </p:sp>
      <p:sp>
        <p:nvSpPr>
          <p:cNvPr id="10" name="矩形 9"/>
          <p:cNvSpPr/>
          <p:nvPr/>
        </p:nvSpPr>
        <p:spPr>
          <a:xfrm>
            <a:off x="8026503" y="3640618"/>
            <a:ext cx="4147239" cy="369332"/>
          </a:xfrm>
          <a:prstGeom prst="rect">
            <a:avLst/>
          </a:prstGeom>
        </p:spPr>
        <p:txBody>
          <a:bodyPr wrap="square">
            <a:spAutoFit/>
          </a:bodyPr>
          <a:lstStyle/>
          <a:p>
            <a:r>
              <a:rPr lang="zh-CN" altLang="en-US"/>
              <a:t>基本完成增强器色散测量程序（</a:t>
            </a:r>
            <a:r>
              <a:rPr lang="zh-CN" altLang="en-US">
                <a:solidFill>
                  <a:srgbClr val="FF0000"/>
                </a:solidFill>
              </a:rPr>
              <a:t>纪红飞</a:t>
            </a:r>
            <a:r>
              <a:rPr lang="zh-CN" altLang="en-US"/>
              <a:t>）</a:t>
            </a:r>
            <a:endParaRPr lang="zh-CN" altLang="en-US" dirty="0"/>
          </a:p>
        </p:txBody>
      </p:sp>
      <p:sp>
        <p:nvSpPr>
          <p:cNvPr id="12" name="文本框 6">
            <a:extLst>
              <a:ext uri="{FF2B5EF4-FFF2-40B4-BE49-F238E27FC236}">
                <a16:creationId xmlns:a16="http://schemas.microsoft.com/office/drawing/2014/main" id="{119B657E-53CC-48B2-A4F9-071010C9A540}"/>
              </a:ext>
            </a:extLst>
          </p:cNvPr>
          <p:cNvSpPr txBox="1"/>
          <p:nvPr/>
        </p:nvSpPr>
        <p:spPr>
          <a:xfrm>
            <a:off x="4146548" y="3672034"/>
            <a:ext cx="3893678" cy="369332"/>
          </a:xfrm>
          <a:prstGeom prst="rect">
            <a:avLst/>
          </a:prstGeom>
          <a:noFill/>
        </p:spPr>
        <p:txBody>
          <a:bodyPr wrap="square" rtlCol="0">
            <a:spAutoFit/>
          </a:bodyPr>
          <a:lstStyle/>
          <a:p>
            <a:r>
              <a:rPr lang="zh-CN" altLang="en-US"/>
              <a:t>基本完成全局轨道校正程序（</a:t>
            </a:r>
            <a:r>
              <a:rPr lang="zh-CN" altLang="en-US">
                <a:solidFill>
                  <a:srgbClr val="FF0000"/>
                </a:solidFill>
              </a:rPr>
              <a:t>赵亚亮</a:t>
            </a:r>
            <a:r>
              <a:rPr lang="zh-CN" altLang="en-US"/>
              <a:t>）</a:t>
            </a:r>
            <a:endParaRPr lang="zh-CN" altLang="en-US" dirty="0"/>
          </a:p>
        </p:txBody>
      </p:sp>
      <p:pic>
        <p:nvPicPr>
          <p:cNvPr id="14" name="图片 13">
            <a:extLst>
              <a:ext uri="{FF2B5EF4-FFF2-40B4-BE49-F238E27FC236}">
                <a16:creationId xmlns:a16="http://schemas.microsoft.com/office/drawing/2014/main" id="{843EA0E1-9D3A-467D-881A-3B1B3F40C5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2224" y="944319"/>
            <a:ext cx="3792665" cy="2568924"/>
          </a:xfrm>
          <a:prstGeom prst="rect">
            <a:avLst/>
          </a:prstGeom>
        </p:spPr>
      </p:pic>
      <p:pic>
        <p:nvPicPr>
          <p:cNvPr id="15" name="图片 14">
            <a:extLst>
              <a:ext uri="{FF2B5EF4-FFF2-40B4-BE49-F238E27FC236}">
                <a16:creationId xmlns:a16="http://schemas.microsoft.com/office/drawing/2014/main" id="{5A4816BE-56E1-420C-B04C-FB14C6A670DC}"/>
              </a:ext>
            </a:extLst>
          </p:cNvPr>
          <p:cNvPicPr>
            <a:picLocks/>
          </p:cNvPicPr>
          <p:nvPr/>
        </p:nvPicPr>
        <p:blipFill>
          <a:blip r:embed="rId3"/>
          <a:stretch>
            <a:fillRect/>
          </a:stretch>
        </p:blipFill>
        <p:spPr>
          <a:xfrm>
            <a:off x="8112224" y="4015472"/>
            <a:ext cx="3744416" cy="2568923"/>
          </a:xfrm>
          <a:prstGeom prst="rect">
            <a:avLst/>
          </a:prstGeom>
        </p:spPr>
      </p:pic>
      <p:pic>
        <p:nvPicPr>
          <p:cNvPr id="16" name="图片 15">
            <a:extLst>
              <a:ext uri="{FF2B5EF4-FFF2-40B4-BE49-F238E27FC236}">
                <a16:creationId xmlns:a16="http://schemas.microsoft.com/office/drawing/2014/main" id="{E99EC2B5-F0EA-4BE0-A726-5AB943B413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336" y="4112671"/>
            <a:ext cx="3897777" cy="2484681"/>
          </a:xfrm>
          <a:prstGeom prst="rect">
            <a:avLst/>
          </a:prstGeom>
        </p:spPr>
      </p:pic>
      <p:pic>
        <p:nvPicPr>
          <p:cNvPr id="20" name="图片 19">
            <a:extLst>
              <a:ext uri="{FF2B5EF4-FFF2-40B4-BE49-F238E27FC236}">
                <a16:creationId xmlns:a16="http://schemas.microsoft.com/office/drawing/2014/main" id="{479D3988-8FC0-4E12-9040-3A9F378FDE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24870" y="4090820"/>
            <a:ext cx="3832056" cy="2542344"/>
          </a:xfrm>
          <a:prstGeom prst="rect">
            <a:avLst/>
          </a:prstGeom>
        </p:spPr>
      </p:pic>
      <p:pic>
        <p:nvPicPr>
          <p:cNvPr id="21" name="图片 20">
            <a:extLst>
              <a:ext uri="{FF2B5EF4-FFF2-40B4-BE49-F238E27FC236}">
                <a16:creationId xmlns:a16="http://schemas.microsoft.com/office/drawing/2014/main" id="{74156D6D-27A0-4391-8301-895F69FD65D0}"/>
              </a:ext>
            </a:extLst>
          </p:cNvPr>
          <p:cNvPicPr>
            <a:picLocks noChangeAspect="1"/>
          </p:cNvPicPr>
          <p:nvPr/>
        </p:nvPicPr>
        <p:blipFill>
          <a:blip r:embed="rId6"/>
          <a:stretch>
            <a:fillRect/>
          </a:stretch>
        </p:blipFill>
        <p:spPr>
          <a:xfrm>
            <a:off x="57305" y="962472"/>
            <a:ext cx="3950865" cy="2594131"/>
          </a:xfrm>
          <a:prstGeom prst="rect">
            <a:avLst/>
          </a:prstGeom>
        </p:spPr>
      </p:pic>
      <p:sp>
        <p:nvSpPr>
          <p:cNvPr id="22" name="矩形 21">
            <a:extLst>
              <a:ext uri="{FF2B5EF4-FFF2-40B4-BE49-F238E27FC236}">
                <a16:creationId xmlns:a16="http://schemas.microsoft.com/office/drawing/2014/main" id="{0135C5E7-8AD0-49E1-B2AD-860B97B0F32E}"/>
              </a:ext>
            </a:extLst>
          </p:cNvPr>
          <p:cNvSpPr/>
          <p:nvPr/>
        </p:nvSpPr>
        <p:spPr>
          <a:xfrm>
            <a:off x="57305" y="535425"/>
            <a:ext cx="3792665" cy="369332"/>
          </a:xfrm>
          <a:prstGeom prst="rect">
            <a:avLst/>
          </a:prstGeom>
        </p:spPr>
        <p:txBody>
          <a:bodyPr wrap="square">
            <a:spAutoFit/>
          </a:bodyPr>
          <a:lstStyle/>
          <a:p>
            <a:r>
              <a:rPr lang="zh-CN" altLang="en-US"/>
              <a:t>基本完成输运线</a:t>
            </a:r>
            <a:r>
              <a:rPr lang="en-US" altLang="zh-CN"/>
              <a:t>BBA</a:t>
            </a:r>
            <a:r>
              <a:rPr lang="zh-CN" altLang="en-US"/>
              <a:t>程序（</a:t>
            </a:r>
            <a:r>
              <a:rPr lang="zh-CN" altLang="en-US">
                <a:solidFill>
                  <a:srgbClr val="FF0000"/>
                </a:solidFill>
              </a:rPr>
              <a:t>赵亚亮</a:t>
            </a:r>
            <a:r>
              <a:rPr lang="zh-CN" altLang="en-US"/>
              <a:t>）</a:t>
            </a:r>
            <a:endParaRPr lang="zh-CN" altLang="en-US" dirty="0"/>
          </a:p>
        </p:txBody>
      </p:sp>
      <p:pic>
        <p:nvPicPr>
          <p:cNvPr id="23" name="图片 22">
            <a:extLst>
              <a:ext uri="{FF2B5EF4-FFF2-40B4-BE49-F238E27FC236}">
                <a16:creationId xmlns:a16="http://schemas.microsoft.com/office/drawing/2014/main" id="{20202E18-B3BA-4D07-AD7F-3B6E20FD82FD}"/>
              </a:ext>
            </a:extLst>
          </p:cNvPr>
          <p:cNvPicPr>
            <a:picLocks noChangeAspect="1"/>
          </p:cNvPicPr>
          <p:nvPr/>
        </p:nvPicPr>
        <p:blipFill>
          <a:blip r:embed="rId7"/>
          <a:stretch>
            <a:fillRect/>
          </a:stretch>
        </p:blipFill>
        <p:spPr>
          <a:xfrm>
            <a:off x="4066732" y="944319"/>
            <a:ext cx="3973494" cy="2484681"/>
          </a:xfrm>
          <a:prstGeom prst="rect">
            <a:avLst/>
          </a:prstGeom>
        </p:spPr>
      </p:pic>
      <p:sp>
        <p:nvSpPr>
          <p:cNvPr id="24" name="矩形 23">
            <a:extLst>
              <a:ext uri="{FF2B5EF4-FFF2-40B4-BE49-F238E27FC236}">
                <a16:creationId xmlns:a16="http://schemas.microsoft.com/office/drawing/2014/main" id="{64D984BA-C407-4550-BDA9-A328B326B158}"/>
              </a:ext>
            </a:extLst>
          </p:cNvPr>
          <p:cNvSpPr/>
          <p:nvPr/>
        </p:nvSpPr>
        <p:spPr>
          <a:xfrm>
            <a:off x="3750891" y="543686"/>
            <a:ext cx="4570482" cy="369332"/>
          </a:xfrm>
          <a:prstGeom prst="rect">
            <a:avLst/>
          </a:prstGeom>
        </p:spPr>
        <p:txBody>
          <a:bodyPr wrap="none">
            <a:spAutoFit/>
          </a:bodyPr>
          <a:lstStyle/>
          <a:p>
            <a:r>
              <a:rPr lang="zh-CN" altLang="en-US"/>
              <a:t>基本完成输运线发射度测量程序（</a:t>
            </a:r>
            <a:r>
              <a:rPr lang="zh-CN" altLang="en-US">
                <a:solidFill>
                  <a:srgbClr val="FF0000"/>
                </a:solidFill>
              </a:rPr>
              <a:t>赵亚亮</a:t>
            </a:r>
            <a:r>
              <a:rPr lang="zh-CN" altLang="en-US"/>
              <a:t>）</a:t>
            </a:r>
            <a:endParaRPr lang="zh-CN" altLang="en-US" dirty="0"/>
          </a:p>
        </p:txBody>
      </p:sp>
    </p:spTree>
    <p:extLst>
      <p:ext uri="{BB962C8B-B14F-4D97-AF65-F5344CB8AC3E}">
        <p14:creationId xmlns:p14="http://schemas.microsoft.com/office/powerpoint/2010/main" val="2660271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a:extLst>
              <a:ext uri="{FF2B5EF4-FFF2-40B4-BE49-F238E27FC236}">
                <a16:creationId xmlns:a16="http://schemas.microsoft.com/office/drawing/2014/main" id="{72FCBE4A-DC7F-46AE-9D9E-1A8B5EC21C8A}"/>
              </a:ext>
            </a:extLst>
          </p:cNvPr>
          <p:cNvSpPr>
            <a:spLocks noGrp="1"/>
          </p:cNvSpPr>
          <p:nvPr>
            <p:ph type="sldNum" sz="quarter" idx="12"/>
          </p:nvPr>
        </p:nvSpPr>
        <p:spPr/>
        <p:txBody>
          <a:bodyPr/>
          <a:lstStyle/>
          <a:p>
            <a:pPr>
              <a:defRPr/>
            </a:pPr>
            <a:fld id="{7CFD2C69-0BD4-41E4-AB27-AE65CFEAFB66}" type="slidenum">
              <a:rPr lang="en-US" altLang="zh-CN" smtClean="0"/>
              <a:pPr>
                <a:defRPr/>
              </a:pPr>
              <a:t>29</a:t>
            </a:fld>
            <a:endParaRPr lang="en-US" altLang="zh-CN" dirty="0"/>
          </a:p>
        </p:txBody>
      </p:sp>
      <p:sp>
        <p:nvSpPr>
          <p:cNvPr id="3" name="文本框 2">
            <a:extLst>
              <a:ext uri="{FF2B5EF4-FFF2-40B4-BE49-F238E27FC236}">
                <a16:creationId xmlns:a16="http://schemas.microsoft.com/office/drawing/2014/main" id="{AE8B34FE-0C4A-4D84-8B2B-04FE99A8944B}"/>
              </a:ext>
            </a:extLst>
          </p:cNvPr>
          <p:cNvSpPr txBox="1"/>
          <p:nvPr/>
        </p:nvSpPr>
        <p:spPr>
          <a:xfrm>
            <a:off x="2570536" y="1484784"/>
            <a:ext cx="6405785" cy="2929072"/>
          </a:xfrm>
          <a:prstGeom prst="rect">
            <a:avLst/>
          </a:prstGeom>
          <a:noFill/>
        </p:spPr>
        <p:txBody>
          <a:bodyPr wrap="square" rtlCol="0">
            <a:spAutoFit/>
          </a:bodyPr>
          <a:lstStyle/>
          <a:p>
            <a:pPr marL="342900" indent="-342900">
              <a:lnSpc>
                <a:spcPct val="200000"/>
              </a:lnSpc>
              <a:buFont typeface="Wingdings" panose="05000000000000000000" pitchFamily="2" charset="2"/>
              <a:buChar char="Ø"/>
            </a:pPr>
            <a:r>
              <a:rPr lang="en-US" altLang="zh-CN" sz="2400">
                <a:solidFill>
                  <a:schemeClr val="bg1">
                    <a:lumMod val="85000"/>
                  </a:schemeClr>
                </a:solidFill>
              </a:rPr>
              <a:t>HEPS</a:t>
            </a:r>
            <a:r>
              <a:rPr lang="zh-CN" altLang="en-US" sz="2400">
                <a:solidFill>
                  <a:schemeClr val="bg1">
                    <a:lumMod val="85000"/>
                  </a:schemeClr>
                </a:solidFill>
              </a:rPr>
              <a:t>上层调束软件的前期调研及最终选择</a:t>
            </a:r>
            <a:endParaRPr lang="en-US" altLang="zh-CN" sz="2400">
              <a:solidFill>
                <a:schemeClr val="bg1">
                  <a:lumMod val="85000"/>
                </a:schemeClr>
              </a:solidFill>
            </a:endParaRPr>
          </a:p>
          <a:p>
            <a:pPr marL="342900" indent="-342900">
              <a:lnSpc>
                <a:spcPct val="200000"/>
              </a:lnSpc>
              <a:buFont typeface="Wingdings" panose="05000000000000000000" pitchFamily="2" charset="2"/>
              <a:buChar char="Ø"/>
            </a:pPr>
            <a:r>
              <a:rPr lang="zh-CN" altLang="en-US" sz="2400">
                <a:solidFill>
                  <a:schemeClr val="bg1">
                    <a:lumMod val="85000"/>
                  </a:schemeClr>
                </a:solidFill>
              </a:rPr>
              <a:t>上层调束软件开发平台</a:t>
            </a:r>
            <a:r>
              <a:rPr lang="en-US" altLang="zh-CN" sz="2400">
                <a:solidFill>
                  <a:schemeClr val="bg1">
                    <a:lumMod val="85000"/>
                  </a:schemeClr>
                </a:solidFill>
              </a:rPr>
              <a:t>pyapas</a:t>
            </a:r>
          </a:p>
          <a:p>
            <a:pPr marL="342900" indent="-342900">
              <a:lnSpc>
                <a:spcPct val="200000"/>
              </a:lnSpc>
              <a:buFont typeface="Wingdings" panose="05000000000000000000" pitchFamily="2" charset="2"/>
              <a:buChar char="Ø"/>
            </a:pPr>
            <a:r>
              <a:rPr lang="zh-CN" altLang="en-US" sz="2400">
                <a:solidFill>
                  <a:schemeClr val="bg1">
                    <a:lumMod val="85000"/>
                  </a:schemeClr>
                </a:solidFill>
              </a:rPr>
              <a:t>直线调束软件开发进展</a:t>
            </a:r>
            <a:endParaRPr lang="en-US" altLang="zh-CN" sz="2400">
              <a:solidFill>
                <a:schemeClr val="bg1">
                  <a:lumMod val="85000"/>
                </a:schemeClr>
              </a:solidFill>
            </a:endParaRPr>
          </a:p>
          <a:p>
            <a:pPr marL="342900" indent="-342900">
              <a:lnSpc>
                <a:spcPct val="200000"/>
              </a:lnSpc>
              <a:buFont typeface="Wingdings" panose="05000000000000000000" pitchFamily="2" charset="2"/>
              <a:buChar char="Ø"/>
            </a:pPr>
            <a:r>
              <a:rPr lang="zh-CN" altLang="en-US" sz="2400" b="1"/>
              <a:t>总结</a:t>
            </a:r>
            <a:endParaRPr lang="en-US" altLang="zh-CN" sz="2400" b="1"/>
          </a:p>
        </p:txBody>
      </p:sp>
    </p:spTree>
    <p:extLst>
      <p:ext uri="{BB962C8B-B14F-4D97-AF65-F5344CB8AC3E}">
        <p14:creationId xmlns:p14="http://schemas.microsoft.com/office/powerpoint/2010/main" val="2512770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a:extLst>
              <a:ext uri="{FF2B5EF4-FFF2-40B4-BE49-F238E27FC236}">
                <a16:creationId xmlns:a16="http://schemas.microsoft.com/office/drawing/2014/main" id="{72FCBE4A-DC7F-46AE-9D9E-1A8B5EC21C8A}"/>
              </a:ext>
            </a:extLst>
          </p:cNvPr>
          <p:cNvSpPr>
            <a:spLocks noGrp="1"/>
          </p:cNvSpPr>
          <p:nvPr>
            <p:ph type="sldNum" sz="quarter" idx="12"/>
          </p:nvPr>
        </p:nvSpPr>
        <p:spPr/>
        <p:txBody>
          <a:bodyPr/>
          <a:lstStyle/>
          <a:p>
            <a:pPr>
              <a:defRPr/>
            </a:pPr>
            <a:fld id="{7CFD2C69-0BD4-41E4-AB27-AE65CFEAFB66}" type="slidenum">
              <a:rPr lang="en-US" altLang="zh-CN" smtClean="0"/>
              <a:pPr>
                <a:defRPr/>
              </a:pPr>
              <a:t>3</a:t>
            </a:fld>
            <a:endParaRPr lang="en-US" altLang="zh-CN" dirty="0"/>
          </a:p>
        </p:txBody>
      </p:sp>
      <p:sp>
        <p:nvSpPr>
          <p:cNvPr id="3" name="文本框 2">
            <a:extLst>
              <a:ext uri="{FF2B5EF4-FFF2-40B4-BE49-F238E27FC236}">
                <a16:creationId xmlns:a16="http://schemas.microsoft.com/office/drawing/2014/main" id="{AE8B34FE-0C4A-4D84-8B2B-04FE99A8944B}"/>
              </a:ext>
            </a:extLst>
          </p:cNvPr>
          <p:cNvSpPr txBox="1"/>
          <p:nvPr/>
        </p:nvSpPr>
        <p:spPr>
          <a:xfrm>
            <a:off x="2570536" y="1484784"/>
            <a:ext cx="6405785" cy="2929072"/>
          </a:xfrm>
          <a:prstGeom prst="rect">
            <a:avLst/>
          </a:prstGeom>
          <a:noFill/>
        </p:spPr>
        <p:txBody>
          <a:bodyPr wrap="square" rtlCol="0">
            <a:spAutoFit/>
          </a:bodyPr>
          <a:lstStyle/>
          <a:p>
            <a:pPr marL="342900" indent="-342900">
              <a:lnSpc>
                <a:spcPct val="200000"/>
              </a:lnSpc>
              <a:buFont typeface="Wingdings" panose="05000000000000000000" pitchFamily="2" charset="2"/>
              <a:buChar char="Ø"/>
            </a:pPr>
            <a:r>
              <a:rPr lang="en-US" altLang="zh-CN" sz="2400"/>
              <a:t>HEPS</a:t>
            </a:r>
            <a:r>
              <a:rPr lang="zh-CN" altLang="en-US" sz="2400"/>
              <a:t>上层调束软件的前期调研及最终选择</a:t>
            </a:r>
            <a:endParaRPr lang="en-US" altLang="zh-CN" sz="2400"/>
          </a:p>
          <a:p>
            <a:pPr marL="342900" indent="-342900">
              <a:lnSpc>
                <a:spcPct val="200000"/>
              </a:lnSpc>
              <a:buFont typeface="Wingdings" panose="05000000000000000000" pitchFamily="2" charset="2"/>
              <a:buChar char="Ø"/>
            </a:pPr>
            <a:r>
              <a:rPr lang="zh-CN" altLang="en-US" sz="2400">
                <a:solidFill>
                  <a:schemeClr val="bg1">
                    <a:lumMod val="85000"/>
                  </a:schemeClr>
                </a:solidFill>
              </a:rPr>
              <a:t>上层调束软件开发平台</a:t>
            </a:r>
            <a:r>
              <a:rPr lang="en-US" altLang="zh-CN" sz="2400">
                <a:solidFill>
                  <a:schemeClr val="bg1">
                    <a:lumMod val="85000"/>
                  </a:schemeClr>
                </a:solidFill>
              </a:rPr>
              <a:t>pyapas</a:t>
            </a:r>
          </a:p>
          <a:p>
            <a:pPr marL="342900" indent="-342900">
              <a:lnSpc>
                <a:spcPct val="200000"/>
              </a:lnSpc>
              <a:buFont typeface="Wingdings" panose="05000000000000000000" pitchFamily="2" charset="2"/>
              <a:buChar char="Ø"/>
            </a:pPr>
            <a:r>
              <a:rPr lang="en-US" altLang="zh-CN" sz="2400">
                <a:solidFill>
                  <a:schemeClr val="bg1">
                    <a:lumMod val="85000"/>
                  </a:schemeClr>
                </a:solidFill>
              </a:rPr>
              <a:t>HEPS</a:t>
            </a:r>
            <a:r>
              <a:rPr lang="zh-CN" altLang="en-US" sz="2400">
                <a:solidFill>
                  <a:schemeClr val="bg1">
                    <a:lumMod val="85000"/>
                  </a:schemeClr>
                </a:solidFill>
              </a:rPr>
              <a:t>上层调束软件开发进展</a:t>
            </a:r>
            <a:endParaRPr lang="en-US" altLang="zh-CN" sz="2400">
              <a:solidFill>
                <a:schemeClr val="bg1">
                  <a:lumMod val="85000"/>
                </a:schemeClr>
              </a:solidFill>
            </a:endParaRPr>
          </a:p>
          <a:p>
            <a:pPr marL="342900" indent="-342900">
              <a:lnSpc>
                <a:spcPct val="200000"/>
              </a:lnSpc>
              <a:buFont typeface="Wingdings" panose="05000000000000000000" pitchFamily="2" charset="2"/>
              <a:buChar char="Ø"/>
            </a:pPr>
            <a:r>
              <a:rPr lang="zh-CN" altLang="en-US" sz="2400">
                <a:solidFill>
                  <a:schemeClr val="bg1">
                    <a:lumMod val="85000"/>
                  </a:schemeClr>
                </a:solidFill>
              </a:rPr>
              <a:t>总结</a:t>
            </a:r>
            <a:endParaRPr lang="en-US" altLang="zh-CN" sz="2400">
              <a:solidFill>
                <a:schemeClr val="bg1">
                  <a:lumMod val="85000"/>
                </a:schemeClr>
              </a:solidFill>
            </a:endParaRPr>
          </a:p>
        </p:txBody>
      </p:sp>
    </p:spTree>
    <p:extLst>
      <p:ext uri="{BB962C8B-B14F-4D97-AF65-F5344CB8AC3E}">
        <p14:creationId xmlns:p14="http://schemas.microsoft.com/office/powerpoint/2010/main" val="1208575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a:extLst>
              <a:ext uri="{FF2B5EF4-FFF2-40B4-BE49-F238E27FC236}">
                <a16:creationId xmlns:a16="http://schemas.microsoft.com/office/drawing/2014/main" id="{72FCBE4A-DC7F-46AE-9D9E-1A8B5EC21C8A}"/>
              </a:ext>
            </a:extLst>
          </p:cNvPr>
          <p:cNvSpPr>
            <a:spLocks noGrp="1"/>
          </p:cNvSpPr>
          <p:nvPr>
            <p:ph type="sldNum" sz="quarter" idx="12"/>
          </p:nvPr>
        </p:nvSpPr>
        <p:spPr/>
        <p:txBody>
          <a:bodyPr/>
          <a:lstStyle/>
          <a:p>
            <a:pPr>
              <a:defRPr/>
            </a:pPr>
            <a:fld id="{7CFD2C69-0BD4-41E4-AB27-AE65CFEAFB66}" type="slidenum">
              <a:rPr lang="en-US" altLang="zh-CN" smtClean="0"/>
              <a:pPr>
                <a:defRPr/>
              </a:pPr>
              <a:t>30</a:t>
            </a:fld>
            <a:endParaRPr lang="en-US" altLang="zh-CN" dirty="0"/>
          </a:p>
        </p:txBody>
      </p:sp>
      <p:sp>
        <p:nvSpPr>
          <p:cNvPr id="2" name="文本框 1">
            <a:extLst>
              <a:ext uri="{FF2B5EF4-FFF2-40B4-BE49-F238E27FC236}">
                <a16:creationId xmlns:a16="http://schemas.microsoft.com/office/drawing/2014/main" id="{6645954C-FC89-469F-930C-CBAC70DA530D}"/>
              </a:ext>
            </a:extLst>
          </p:cNvPr>
          <p:cNvSpPr txBox="1"/>
          <p:nvPr/>
        </p:nvSpPr>
        <p:spPr>
          <a:xfrm>
            <a:off x="119336" y="548680"/>
            <a:ext cx="1224136" cy="523220"/>
          </a:xfrm>
          <a:prstGeom prst="rect">
            <a:avLst/>
          </a:prstGeom>
          <a:noFill/>
        </p:spPr>
        <p:txBody>
          <a:bodyPr wrap="square" rtlCol="0">
            <a:spAutoFit/>
          </a:bodyPr>
          <a:lstStyle/>
          <a:p>
            <a:r>
              <a:rPr lang="zh-CN" altLang="en-US" sz="2800"/>
              <a:t>总结</a:t>
            </a:r>
            <a:endParaRPr lang="en-US" altLang="zh-CN" sz="2800"/>
          </a:p>
        </p:txBody>
      </p:sp>
      <p:sp>
        <p:nvSpPr>
          <p:cNvPr id="3" name="文本框 2">
            <a:extLst>
              <a:ext uri="{FF2B5EF4-FFF2-40B4-BE49-F238E27FC236}">
                <a16:creationId xmlns:a16="http://schemas.microsoft.com/office/drawing/2014/main" id="{D50D4376-0113-417A-AF1B-76C6E615092F}"/>
              </a:ext>
            </a:extLst>
          </p:cNvPr>
          <p:cNvSpPr txBox="1"/>
          <p:nvPr/>
        </p:nvSpPr>
        <p:spPr>
          <a:xfrm>
            <a:off x="911424" y="1412776"/>
            <a:ext cx="9721080" cy="2862322"/>
          </a:xfrm>
          <a:prstGeom prst="rect">
            <a:avLst/>
          </a:prstGeom>
          <a:noFill/>
        </p:spPr>
        <p:txBody>
          <a:bodyPr wrap="square" rtlCol="0">
            <a:spAutoFit/>
          </a:bodyPr>
          <a:lstStyle/>
          <a:p>
            <a:pPr marL="285750" indent="-285750">
              <a:buFont typeface="Wingdings" panose="05000000000000000000" pitchFamily="2" charset="2"/>
              <a:buChar char="Ø"/>
            </a:pPr>
            <a:r>
              <a:rPr lang="zh-CN" altLang="en-US" sz="2000"/>
              <a:t>基于</a:t>
            </a:r>
            <a:r>
              <a:rPr lang="en-US" altLang="zh-CN" sz="2000"/>
              <a:t>python</a:t>
            </a:r>
            <a:r>
              <a:rPr lang="zh-CN" altLang="en-US" sz="2000"/>
              <a:t>开发全新的上层调束软件开发平台</a:t>
            </a:r>
            <a:r>
              <a:rPr lang="en-US" altLang="zh-CN" sz="2000"/>
              <a:t>pyapas</a:t>
            </a:r>
          </a:p>
          <a:p>
            <a:pPr marL="285750" indent="-285750">
              <a:buFont typeface="Wingdings" panose="05000000000000000000" pitchFamily="2" charset="2"/>
              <a:buChar char="Ø"/>
            </a:pPr>
            <a:endParaRPr lang="en-US" altLang="zh-CN" sz="2000"/>
          </a:p>
          <a:p>
            <a:pPr marL="285750" indent="-285750">
              <a:buFont typeface="Wingdings" panose="05000000000000000000" pitchFamily="2" charset="2"/>
              <a:buChar char="Ø"/>
            </a:pPr>
            <a:r>
              <a:rPr lang="zh-CN" altLang="en-US" sz="2000"/>
              <a:t>基于</a:t>
            </a:r>
            <a:r>
              <a:rPr lang="en-US" altLang="zh-CN" sz="2000"/>
              <a:t>pyapas</a:t>
            </a:r>
            <a:r>
              <a:rPr lang="zh-CN" altLang="en-US" sz="2000"/>
              <a:t>完成直线加速器调束软件的开发</a:t>
            </a:r>
            <a:endParaRPr lang="en-US" altLang="zh-CN" sz="2000"/>
          </a:p>
          <a:p>
            <a:pPr marL="285750" indent="-285750">
              <a:buFont typeface="Wingdings" panose="05000000000000000000" pitchFamily="2" charset="2"/>
              <a:buChar char="Ø"/>
            </a:pPr>
            <a:endParaRPr lang="en-US" altLang="zh-CN" sz="2000"/>
          </a:p>
          <a:p>
            <a:pPr marL="285750" indent="-285750">
              <a:buFont typeface="Wingdings" panose="05000000000000000000" pitchFamily="2" charset="2"/>
              <a:buChar char="Ø"/>
            </a:pPr>
            <a:r>
              <a:rPr lang="zh-CN" altLang="en-US" sz="2000"/>
              <a:t>所有直线调束软件都已通过虚拟加速器进行了测试并且得到预期结果</a:t>
            </a:r>
            <a:endParaRPr lang="en-US" altLang="zh-CN" sz="2000"/>
          </a:p>
          <a:p>
            <a:pPr marL="285750" indent="-285750">
              <a:buFont typeface="Wingdings" panose="05000000000000000000" pitchFamily="2" charset="2"/>
              <a:buChar char="Ø"/>
            </a:pPr>
            <a:endParaRPr lang="en-US" altLang="zh-CN" sz="2000"/>
          </a:p>
          <a:p>
            <a:pPr marL="285750" indent="-285750">
              <a:buFont typeface="Wingdings" panose="05000000000000000000" pitchFamily="2" charset="2"/>
              <a:buChar char="Ø"/>
            </a:pPr>
            <a:r>
              <a:rPr lang="zh-CN" altLang="en-US" sz="2000"/>
              <a:t>正在稳步推进输运线、增强器和储存环相关调束软件的开发</a:t>
            </a:r>
            <a:endParaRPr lang="en-US" altLang="zh-CN" sz="2000"/>
          </a:p>
          <a:p>
            <a:pPr marL="285750" indent="-285750">
              <a:buFont typeface="Wingdings" panose="05000000000000000000" pitchFamily="2" charset="2"/>
              <a:buChar char="Ø"/>
            </a:pPr>
            <a:endParaRPr lang="en-US" altLang="zh-CN" sz="2000"/>
          </a:p>
          <a:p>
            <a:pPr marL="285750" indent="-285750">
              <a:buFont typeface="Wingdings" panose="05000000000000000000" pitchFamily="2" charset="2"/>
              <a:buChar char="Ø"/>
            </a:pPr>
            <a:r>
              <a:rPr lang="zh-CN" altLang="en-US" sz="2000"/>
              <a:t>后续需要继续完善</a:t>
            </a:r>
            <a:r>
              <a:rPr lang="en-US" altLang="zh-CN" sz="2000"/>
              <a:t>pyapas</a:t>
            </a:r>
            <a:r>
              <a:rPr lang="zh-CN" altLang="en-US" sz="2000"/>
              <a:t> 使其功能更加丰富，也欢迎感兴趣的同行一起开发</a:t>
            </a:r>
          </a:p>
        </p:txBody>
      </p:sp>
      <p:sp>
        <p:nvSpPr>
          <p:cNvPr id="4" name="文本框 3">
            <a:extLst>
              <a:ext uri="{FF2B5EF4-FFF2-40B4-BE49-F238E27FC236}">
                <a16:creationId xmlns:a16="http://schemas.microsoft.com/office/drawing/2014/main" id="{825AFD13-BAF5-4DDF-BEC6-374129243070}"/>
              </a:ext>
            </a:extLst>
          </p:cNvPr>
          <p:cNvSpPr txBox="1"/>
          <p:nvPr/>
        </p:nvSpPr>
        <p:spPr>
          <a:xfrm>
            <a:off x="1199456" y="5013176"/>
            <a:ext cx="7625930" cy="830997"/>
          </a:xfrm>
          <a:prstGeom prst="rect">
            <a:avLst/>
          </a:prstGeom>
          <a:noFill/>
        </p:spPr>
        <p:txBody>
          <a:bodyPr wrap="square" rtlCol="0">
            <a:spAutoFit/>
          </a:bodyPr>
          <a:lstStyle/>
          <a:p>
            <a:pPr marL="285750" indent="-285750" algn="ctr">
              <a:buFont typeface="Wingdings 2" panose="05020102010507070707" pitchFamily="18" charset="2"/>
              <a:buChar char="é"/>
            </a:pPr>
            <a:r>
              <a:rPr lang="en-US" altLang="zh-CN" sz="2400" b="1">
                <a:solidFill>
                  <a:srgbClr val="FF0000"/>
                </a:solidFill>
                <a:effectLst>
                  <a:outerShdw blurRad="38100" dist="38100" dir="2700000" algn="tl">
                    <a:srgbClr val="000000">
                      <a:alpha val="43137"/>
                    </a:srgbClr>
                  </a:outerShdw>
                </a:effectLst>
              </a:rPr>
              <a:t>pyapas</a:t>
            </a:r>
            <a:r>
              <a:rPr lang="zh-CN" altLang="en-US" sz="2400" b="1">
                <a:solidFill>
                  <a:srgbClr val="FF0000"/>
                </a:solidFill>
                <a:effectLst>
                  <a:outerShdw blurRad="38100" dist="38100" dir="2700000" algn="tl">
                    <a:srgbClr val="000000">
                      <a:alpha val="43137"/>
                    </a:srgbClr>
                  </a:outerShdw>
                </a:effectLst>
              </a:rPr>
              <a:t>完全免费且完全开源，可随意取用任意修改！</a:t>
            </a:r>
            <a:endParaRPr lang="en-US" altLang="zh-CN" sz="2400" b="1">
              <a:solidFill>
                <a:srgbClr val="FF0000"/>
              </a:solidFill>
              <a:effectLst>
                <a:outerShdw blurRad="38100" dist="38100" dir="2700000" algn="tl">
                  <a:srgbClr val="000000">
                    <a:alpha val="43137"/>
                  </a:srgbClr>
                </a:outerShdw>
              </a:effectLst>
            </a:endParaRPr>
          </a:p>
          <a:p>
            <a:pPr algn="ctr"/>
            <a:r>
              <a:rPr lang="zh-CN" altLang="en-US" sz="2400">
                <a:solidFill>
                  <a:srgbClr val="FF0000"/>
                </a:solidFill>
                <a:hlinkClick r:id="rId2">
                  <a:extLst>
                    <a:ext uri="{A12FA001-AC4F-418D-AE19-62706E023703}">
                      <ahyp:hlinkClr xmlns:ahyp="http://schemas.microsoft.com/office/drawing/2018/hyperlinkcolor" val="tx"/>
                    </a:ext>
                  </a:extLst>
                </a:hlinkClick>
              </a:rPr>
              <a:t>https://code.ihep.ac.cn/heps-hla/pyapas</a:t>
            </a:r>
            <a:endParaRPr lang="en-US" altLang="zh-CN" sz="2400">
              <a:solidFill>
                <a:srgbClr val="FF0000"/>
              </a:solidFill>
            </a:endParaRPr>
          </a:p>
        </p:txBody>
      </p:sp>
    </p:spTree>
    <p:extLst>
      <p:ext uri="{BB962C8B-B14F-4D97-AF65-F5344CB8AC3E}">
        <p14:creationId xmlns:p14="http://schemas.microsoft.com/office/powerpoint/2010/main" val="616859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a:extLst>
              <a:ext uri="{FF2B5EF4-FFF2-40B4-BE49-F238E27FC236}">
                <a16:creationId xmlns:a16="http://schemas.microsoft.com/office/drawing/2014/main" id="{72FCBE4A-DC7F-46AE-9D9E-1A8B5EC21C8A}"/>
              </a:ext>
            </a:extLst>
          </p:cNvPr>
          <p:cNvSpPr>
            <a:spLocks noGrp="1"/>
          </p:cNvSpPr>
          <p:nvPr>
            <p:ph type="sldNum" sz="quarter" idx="12"/>
          </p:nvPr>
        </p:nvSpPr>
        <p:spPr/>
        <p:txBody>
          <a:bodyPr/>
          <a:lstStyle/>
          <a:p>
            <a:pPr>
              <a:defRPr/>
            </a:pPr>
            <a:fld id="{7CFD2C69-0BD4-41E4-AB27-AE65CFEAFB66}" type="slidenum">
              <a:rPr lang="en-US" altLang="zh-CN" smtClean="0"/>
              <a:pPr>
                <a:defRPr/>
              </a:pPr>
              <a:t>31</a:t>
            </a:fld>
            <a:endParaRPr lang="en-US" altLang="zh-CN" dirty="0"/>
          </a:p>
        </p:txBody>
      </p:sp>
      <p:sp>
        <p:nvSpPr>
          <p:cNvPr id="2" name="文本框 1">
            <a:extLst>
              <a:ext uri="{FF2B5EF4-FFF2-40B4-BE49-F238E27FC236}">
                <a16:creationId xmlns:a16="http://schemas.microsoft.com/office/drawing/2014/main" id="{6645954C-FC89-469F-930C-CBAC70DA530D}"/>
              </a:ext>
            </a:extLst>
          </p:cNvPr>
          <p:cNvSpPr txBox="1"/>
          <p:nvPr/>
        </p:nvSpPr>
        <p:spPr>
          <a:xfrm>
            <a:off x="4079776" y="2780929"/>
            <a:ext cx="3456384" cy="1015663"/>
          </a:xfrm>
          <a:prstGeom prst="rect">
            <a:avLst/>
          </a:prstGeom>
          <a:noFill/>
        </p:spPr>
        <p:txBody>
          <a:bodyPr wrap="square" rtlCol="0">
            <a:spAutoFit/>
          </a:bodyPr>
          <a:lstStyle/>
          <a:p>
            <a:r>
              <a:rPr lang="zh-CN" altLang="en-US" sz="6000"/>
              <a:t>谢     谢！</a:t>
            </a:r>
            <a:endParaRPr lang="en-US" altLang="zh-CN" sz="6000"/>
          </a:p>
        </p:txBody>
      </p:sp>
    </p:spTree>
    <p:extLst>
      <p:ext uri="{BB962C8B-B14F-4D97-AF65-F5344CB8AC3E}">
        <p14:creationId xmlns:p14="http://schemas.microsoft.com/office/powerpoint/2010/main" val="3993585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a:extLst>
              <a:ext uri="{FF2B5EF4-FFF2-40B4-BE49-F238E27FC236}">
                <a16:creationId xmlns:a16="http://schemas.microsoft.com/office/drawing/2014/main" id="{72FCBE4A-DC7F-46AE-9D9E-1A8B5EC21C8A}"/>
              </a:ext>
            </a:extLst>
          </p:cNvPr>
          <p:cNvSpPr>
            <a:spLocks noGrp="1"/>
          </p:cNvSpPr>
          <p:nvPr>
            <p:ph type="sldNum" sz="quarter" idx="12"/>
          </p:nvPr>
        </p:nvSpPr>
        <p:spPr/>
        <p:txBody>
          <a:bodyPr/>
          <a:lstStyle/>
          <a:p>
            <a:pPr>
              <a:defRPr/>
            </a:pPr>
            <a:fld id="{7CFD2C69-0BD4-41E4-AB27-AE65CFEAFB66}" type="slidenum">
              <a:rPr lang="en-US" altLang="zh-CN" smtClean="0"/>
              <a:pPr>
                <a:defRPr/>
              </a:pPr>
              <a:t>32</a:t>
            </a:fld>
            <a:endParaRPr lang="en-US" altLang="zh-CN" dirty="0"/>
          </a:p>
        </p:txBody>
      </p:sp>
      <p:sp>
        <p:nvSpPr>
          <p:cNvPr id="2" name="文本框 1">
            <a:extLst>
              <a:ext uri="{FF2B5EF4-FFF2-40B4-BE49-F238E27FC236}">
                <a16:creationId xmlns:a16="http://schemas.microsoft.com/office/drawing/2014/main" id="{6645954C-FC89-469F-930C-CBAC70DA530D}"/>
              </a:ext>
            </a:extLst>
          </p:cNvPr>
          <p:cNvSpPr txBox="1"/>
          <p:nvPr/>
        </p:nvSpPr>
        <p:spPr>
          <a:xfrm>
            <a:off x="5375920" y="2852936"/>
            <a:ext cx="1224136" cy="369332"/>
          </a:xfrm>
          <a:prstGeom prst="rect">
            <a:avLst/>
          </a:prstGeom>
          <a:noFill/>
        </p:spPr>
        <p:txBody>
          <a:bodyPr wrap="square" rtlCol="0">
            <a:spAutoFit/>
          </a:bodyPr>
          <a:lstStyle/>
          <a:p>
            <a:r>
              <a:rPr lang="en-US" altLang="zh-CN"/>
              <a:t>backup</a:t>
            </a:r>
          </a:p>
        </p:txBody>
      </p:sp>
    </p:spTree>
    <p:extLst>
      <p:ext uri="{BB962C8B-B14F-4D97-AF65-F5344CB8AC3E}">
        <p14:creationId xmlns:p14="http://schemas.microsoft.com/office/powerpoint/2010/main" val="41491943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FF998341-8FF1-4D1B-ABDA-2AB2C1D7A524}"/>
              </a:ext>
            </a:extLst>
          </p:cNvPr>
          <p:cNvPicPr>
            <a:picLocks noChangeAspect="1"/>
          </p:cNvPicPr>
          <p:nvPr/>
        </p:nvPicPr>
        <p:blipFill>
          <a:blip r:embed="rId3"/>
          <a:stretch>
            <a:fillRect/>
          </a:stretch>
        </p:blipFill>
        <p:spPr>
          <a:xfrm>
            <a:off x="1631504" y="636409"/>
            <a:ext cx="8640960" cy="6011339"/>
          </a:xfrm>
          <a:prstGeom prst="rect">
            <a:avLst/>
          </a:prstGeom>
        </p:spPr>
      </p:pic>
      <p:sp>
        <p:nvSpPr>
          <p:cNvPr id="3" name="文本框 2">
            <a:extLst>
              <a:ext uri="{FF2B5EF4-FFF2-40B4-BE49-F238E27FC236}">
                <a16:creationId xmlns:a16="http://schemas.microsoft.com/office/drawing/2014/main" id="{17BCB6C2-DDC4-44F0-B5A1-98C9008202B8}"/>
              </a:ext>
            </a:extLst>
          </p:cNvPr>
          <p:cNvSpPr txBox="1"/>
          <p:nvPr/>
        </p:nvSpPr>
        <p:spPr>
          <a:xfrm>
            <a:off x="4511825" y="156167"/>
            <a:ext cx="2363585"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zh-CN" altLang="en-US" sz="2800"/>
              <a:t>整体控制结构</a:t>
            </a:r>
          </a:p>
        </p:txBody>
      </p:sp>
      <p:sp>
        <p:nvSpPr>
          <p:cNvPr id="4" name="灯片编号占位符 1">
            <a:extLst>
              <a:ext uri="{FF2B5EF4-FFF2-40B4-BE49-F238E27FC236}">
                <a16:creationId xmlns:a16="http://schemas.microsoft.com/office/drawing/2014/main" id="{ABF09F70-1BC1-4753-9B7B-5E7190931E05}"/>
              </a:ext>
            </a:extLst>
          </p:cNvPr>
          <p:cNvSpPr txBox="1">
            <a:spLocks/>
          </p:cNvSpPr>
          <p:nvPr/>
        </p:nvSpPr>
        <p:spPr bwMode="auto">
          <a:xfrm>
            <a:off x="8112224" y="6669360"/>
            <a:ext cx="2133600" cy="2160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zh-CN"/>
            </a:defPPr>
            <a:lvl1pPr algn="r" rtl="0" fontAlgn="auto">
              <a:spcBef>
                <a:spcPts val="0"/>
              </a:spcBef>
              <a:spcAft>
                <a:spcPts val="0"/>
              </a:spcAft>
              <a:defRPr sz="1000" kern="1200">
                <a:solidFill>
                  <a:srgbClr val="000000"/>
                </a:solidFill>
                <a:effectLst/>
                <a:latin typeface="Times New Roman" panose="02020603050405020304" pitchFamily="18" charset="0"/>
                <a:ea typeface="+mn-ea"/>
                <a:cs typeface="Times New Roman" panose="02020603050405020304" pitchFamily="18" charset="0"/>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fld id="{0C913308-F349-4B6D-A68A-DD1791B4A57B}" type="slidenum">
              <a:rPr lang="zh-CN" altLang="en-US"/>
              <a:pPr/>
              <a:t>33</a:t>
            </a:fld>
            <a:endParaRPr lang="zh-CN" altLang="en-US"/>
          </a:p>
        </p:txBody>
      </p:sp>
      <p:sp>
        <p:nvSpPr>
          <p:cNvPr id="11" name="矩形 10">
            <a:extLst>
              <a:ext uri="{FF2B5EF4-FFF2-40B4-BE49-F238E27FC236}">
                <a16:creationId xmlns:a16="http://schemas.microsoft.com/office/drawing/2014/main" id="{527304DA-3FCE-41DD-95AF-244E29A3C86D}"/>
              </a:ext>
            </a:extLst>
          </p:cNvPr>
          <p:cNvSpPr/>
          <p:nvPr/>
        </p:nvSpPr>
        <p:spPr bwMode="auto">
          <a:xfrm>
            <a:off x="1775520" y="679388"/>
            <a:ext cx="3528392" cy="3181661"/>
          </a:xfrm>
          <a:prstGeom prst="rect">
            <a:avLst/>
          </a:prstGeom>
          <a:noFill/>
          <a:ln w="3810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solidFill>
                <a:srgbClr val="FFCC00"/>
              </a:solidFill>
              <a:effectLst>
                <a:outerShdw blurRad="38100" dist="38100" dir="2700000" algn="tl">
                  <a:srgbClr val="000000">
                    <a:alpha val="43137"/>
                  </a:srgbClr>
                </a:outerShdw>
              </a:effectLst>
              <a:latin typeface="Arial" charset="0"/>
            </a:endParaRPr>
          </a:p>
        </p:txBody>
      </p:sp>
      <p:sp>
        <p:nvSpPr>
          <p:cNvPr id="7" name="矩形 6">
            <a:extLst>
              <a:ext uri="{FF2B5EF4-FFF2-40B4-BE49-F238E27FC236}">
                <a16:creationId xmlns:a16="http://schemas.microsoft.com/office/drawing/2014/main" id="{C0BB4582-2E77-44EA-841A-1921CCDB1114}"/>
              </a:ext>
            </a:extLst>
          </p:cNvPr>
          <p:cNvSpPr/>
          <p:nvPr/>
        </p:nvSpPr>
        <p:spPr bwMode="auto">
          <a:xfrm>
            <a:off x="7032104" y="4221088"/>
            <a:ext cx="872480" cy="1304528"/>
          </a:xfrm>
          <a:prstGeom prst="rect">
            <a:avLst/>
          </a:prstGeom>
          <a:noFill/>
          <a:ln w="190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solidFill>
                <a:srgbClr val="FFCC00"/>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3670034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17BCB6C2-DDC4-44F0-B5A1-98C9008202B8}"/>
              </a:ext>
            </a:extLst>
          </p:cNvPr>
          <p:cNvSpPr txBox="1"/>
          <p:nvPr/>
        </p:nvSpPr>
        <p:spPr>
          <a:xfrm>
            <a:off x="4511824" y="528072"/>
            <a:ext cx="2390980"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zh-CN" altLang="en-US" sz="2800"/>
              <a:t>数据格式</a:t>
            </a:r>
          </a:p>
        </p:txBody>
      </p:sp>
      <p:sp>
        <p:nvSpPr>
          <p:cNvPr id="2" name="文本框 1">
            <a:extLst>
              <a:ext uri="{FF2B5EF4-FFF2-40B4-BE49-F238E27FC236}">
                <a16:creationId xmlns:a16="http://schemas.microsoft.com/office/drawing/2014/main" id="{FD932437-6AE7-4AF6-8A36-F0462DFD4D45}"/>
              </a:ext>
            </a:extLst>
          </p:cNvPr>
          <p:cNvSpPr txBox="1"/>
          <p:nvPr/>
        </p:nvSpPr>
        <p:spPr>
          <a:xfrm>
            <a:off x="1847528" y="1150878"/>
            <a:ext cx="4824536" cy="369332"/>
          </a:xfrm>
          <a:prstGeom prst="rect">
            <a:avLst/>
          </a:prstGeom>
          <a:noFill/>
        </p:spPr>
        <p:txBody>
          <a:bodyPr wrap="square" rtlCol="0">
            <a:spAutoFit/>
          </a:bodyPr>
          <a:lstStyle/>
          <a:p>
            <a:r>
              <a:rPr lang="zh-CN" altLang="en-US"/>
              <a:t>数据交换需要</a:t>
            </a:r>
            <a:r>
              <a:rPr lang="zh-CN" altLang="en-US" b="1">
                <a:solidFill>
                  <a:srgbClr val="FF0000"/>
                </a:solidFill>
                <a:effectLst>
                  <a:outerShdw blurRad="38100" dist="38100" dir="2700000" algn="tl">
                    <a:srgbClr val="000000">
                      <a:alpha val="43137"/>
                    </a:srgbClr>
                  </a:outerShdw>
                </a:effectLst>
              </a:rPr>
              <a:t>统一标准</a:t>
            </a:r>
            <a:r>
              <a:rPr lang="en-US" altLang="zh-CN"/>
              <a:t>:   </a:t>
            </a:r>
            <a:r>
              <a:rPr lang="zh-CN" altLang="en-US"/>
              <a:t>模拟软件的发展趋势</a:t>
            </a:r>
          </a:p>
        </p:txBody>
      </p:sp>
      <p:sp>
        <p:nvSpPr>
          <p:cNvPr id="5" name="文本框 4">
            <a:extLst>
              <a:ext uri="{FF2B5EF4-FFF2-40B4-BE49-F238E27FC236}">
                <a16:creationId xmlns:a16="http://schemas.microsoft.com/office/drawing/2014/main" id="{80E0954D-24F9-4BAE-9EB4-6E167D9A4F49}"/>
              </a:ext>
            </a:extLst>
          </p:cNvPr>
          <p:cNvSpPr txBox="1"/>
          <p:nvPr/>
        </p:nvSpPr>
        <p:spPr>
          <a:xfrm>
            <a:off x="1876845" y="1700808"/>
            <a:ext cx="6307387" cy="2123658"/>
          </a:xfrm>
          <a:prstGeom prst="rect">
            <a:avLst/>
          </a:prstGeom>
          <a:noFill/>
        </p:spPr>
        <p:txBody>
          <a:bodyPr wrap="square" rtlCol="0">
            <a:spAutoFit/>
          </a:bodyPr>
          <a:lstStyle/>
          <a:p>
            <a:pPr marL="285750" indent="-285750">
              <a:buFont typeface="Arial" panose="020B0604020202020204" pitchFamily="34" charset="0"/>
              <a:buChar char="•"/>
            </a:pPr>
            <a:r>
              <a:rPr lang="en-US" altLang="zh-CN"/>
              <a:t>SDDS: self describing data sets</a:t>
            </a:r>
          </a:p>
          <a:p>
            <a:pPr marL="285750" indent="-285750">
              <a:buFont typeface="Arial" panose="020B0604020202020204" pitchFamily="34" charset="0"/>
              <a:buChar char="•"/>
            </a:pPr>
            <a:endParaRPr lang="en-US" altLang="zh-CN"/>
          </a:p>
          <a:p>
            <a:pPr marL="285750" indent="-285750">
              <a:buFont typeface="Arial" panose="020B0604020202020204" pitchFamily="34" charset="0"/>
              <a:buChar char="•"/>
            </a:pPr>
            <a:r>
              <a:rPr lang="en-US" altLang="zh-CN"/>
              <a:t>HDF5:  Hierarchical Data Format</a:t>
            </a:r>
            <a:r>
              <a:rPr lang="en-US" altLang="zh-CN">
                <a:solidFill>
                  <a:srgbClr val="00B050"/>
                </a:solidFill>
                <a:sym typeface="Wingdings 2" panose="05020102010507070707" pitchFamily="18" charset="2"/>
              </a:rPr>
              <a:t> </a:t>
            </a:r>
            <a:endParaRPr lang="en-US" altLang="zh-CN"/>
          </a:p>
          <a:p>
            <a:pPr marL="285750" indent="-285750">
              <a:buFont typeface="Arial" panose="020B0604020202020204" pitchFamily="34" charset="0"/>
              <a:buChar char="•"/>
            </a:pPr>
            <a:endParaRPr lang="en-US" altLang="zh-CN"/>
          </a:p>
          <a:p>
            <a:pPr marL="285750" indent="-285750">
              <a:buFont typeface="Arial" panose="020B0604020202020204" pitchFamily="34" charset="0"/>
              <a:buChar char="•"/>
            </a:pPr>
            <a:r>
              <a:rPr lang="en-US" altLang="zh-CN"/>
              <a:t>openPMD: open standard for particle-mesh data files</a:t>
            </a:r>
            <a:endParaRPr lang="en-US" altLang="zh-CN" sz="2400">
              <a:solidFill>
                <a:srgbClr val="00B050"/>
              </a:solidFill>
              <a:sym typeface="Wingdings 2" panose="05020102010507070707" pitchFamily="18" charset="2"/>
            </a:endParaRPr>
          </a:p>
          <a:p>
            <a:endParaRPr lang="en-US" altLang="zh-CN"/>
          </a:p>
          <a:p>
            <a:pPr marL="285750" indent="-285750">
              <a:buFont typeface="Arial" panose="020B0604020202020204" pitchFamily="34" charset="0"/>
              <a:buChar char="•"/>
            </a:pPr>
            <a:r>
              <a:rPr lang="en-US" altLang="zh-CN"/>
              <a:t>Json</a:t>
            </a:r>
            <a:r>
              <a:rPr lang="zh-CN" altLang="en-US"/>
              <a:t>：用于简单数据传输与存储</a:t>
            </a:r>
            <a:r>
              <a:rPr lang="en-US" altLang="zh-CN">
                <a:solidFill>
                  <a:srgbClr val="00B050"/>
                </a:solidFill>
                <a:sym typeface="Wingdings 2" panose="05020102010507070707" pitchFamily="18" charset="2"/>
              </a:rPr>
              <a:t></a:t>
            </a:r>
            <a:endParaRPr lang="en-US" altLang="zh-CN"/>
          </a:p>
        </p:txBody>
      </p:sp>
      <p:sp>
        <p:nvSpPr>
          <p:cNvPr id="6" name="文本框 5">
            <a:extLst>
              <a:ext uri="{FF2B5EF4-FFF2-40B4-BE49-F238E27FC236}">
                <a16:creationId xmlns:a16="http://schemas.microsoft.com/office/drawing/2014/main" id="{CCF8C5B5-18A3-4921-8560-5D8013D0094D}"/>
              </a:ext>
            </a:extLst>
          </p:cNvPr>
          <p:cNvSpPr txBox="1"/>
          <p:nvPr/>
        </p:nvSpPr>
        <p:spPr>
          <a:xfrm>
            <a:off x="8256240" y="1520211"/>
            <a:ext cx="2016224" cy="1015663"/>
          </a:xfrm>
          <a:prstGeom prst="rect">
            <a:avLst/>
          </a:prstGeom>
          <a:solidFill>
            <a:srgbClr val="92D050"/>
          </a:solidFill>
          <a:ln>
            <a:solidFill>
              <a:srgbClr val="009900"/>
            </a:solidFill>
          </a:ln>
        </p:spPr>
        <p:txBody>
          <a:bodyPr wrap="square" rtlCol="0">
            <a:spAutoFit/>
          </a:bodyPr>
          <a:lstStyle/>
          <a:p>
            <a:r>
              <a:rPr lang="zh-CN" altLang="en-US" sz="2000" b="1">
                <a:effectLst>
                  <a:outerShdw blurRad="38100" dist="38100" dir="2700000" algn="tl">
                    <a:srgbClr val="000000">
                      <a:alpha val="43137"/>
                    </a:srgbClr>
                  </a:outerShdw>
                </a:effectLst>
              </a:rPr>
              <a:t>所有的模拟数据都按照统一的标准格式进行封装</a:t>
            </a:r>
          </a:p>
        </p:txBody>
      </p:sp>
      <p:sp>
        <p:nvSpPr>
          <p:cNvPr id="7" name="灯片编号占位符 1">
            <a:extLst>
              <a:ext uri="{FF2B5EF4-FFF2-40B4-BE49-F238E27FC236}">
                <a16:creationId xmlns:a16="http://schemas.microsoft.com/office/drawing/2014/main" id="{2A42579C-67A6-4D0D-ADC1-F4F8422A29DF}"/>
              </a:ext>
            </a:extLst>
          </p:cNvPr>
          <p:cNvSpPr>
            <a:spLocks noGrp="1"/>
          </p:cNvSpPr>
          <p:nvPr>
            <p:ph type="sldNum" sz="quarter" idx="12"/>
          </p:nvPr>
        </p:nvSpPr>
        <p:spPr>
          <a:xfrm>
            <a:off x="8112224" y="6669360"/>
            <a:ext cx="2133600" cy="216024"/>
          </a:xfrm>
        </p:spPr>
        <p:txBody>
          <a:bodyPr/>
          <a:lstStyle/>
          <a:p>
            <a:fld id="{0C913308-F349-4B6D-A68A-DD1791B4A57B}" type="slidenum">
              <a:rPr lang="zh-CN" altLang="en-US" smtClean="0"/>
              <a:t>34</a:t>
            </a:fld>
            <a:endParaRPr lang="zh-CN" altLang="en-US"/>
          </a:p>
        </p:txBody>
      </p:sp>
      <p:sp>
        <p:nvSpPr>
          <p:cNvPr id="4" name="文本框 3">
            <a:extLst>
              <a:ext uri="{FF2B5EF4-FFF2-40B4-BE49-F238E27FC236}">
                <a16:creationId xmlns:a16="http://schemas.microsoft.com/office/drawing/2014/main" id="{8816A793-69EE-4615-9C59-DA86C533742D}"/>
              </a:ext>
            </a:extLst>
          </p:cNvPr>
          <p:cNvSpPr txBox="1"/>
          <p:nvPr/>
        </p:nvSpPr>
        <p:spPr>
          <a:xfrm>
            <a:off x="1919536" y="4239205"/>
            <a:ext cx="5328592" cy="923330"/>
          </a:xfrm>
          <a:prstGeom prst="rect">
            <a:avLst/>
          </a:prstGeom>
          <a:noFill/>
        </p:spPr>
        <p:txBody>
          <a:bodyPr wrap="square" rtlCol="0">
            <a:spAutoFit/>
          </a:bodyPr>
          <a:lstStyle/>
          <a:p>
            <a:r>
              <a:rPr lang="zh-CN" altLang="en-US"/>
              <a:t>数据库：</a:t>
            </a:r>
            <a:endParaRPr lang="en-US" altLang="zh-CN"/>
          </a:p>
          <a:p>
            <a:endParaRPr lang="en-US" altLang="zh-CN"/>
          </a:p>
          <a:p>
            <a:r>
              <a:rPr lang="zh-CN" altLang="en-US"/>
              <a:t>以</a:t>
            </a:r>
            <a:r>
              <a:rPr lang="en-US" altLang="zh-CN"/>
              <a:t>Mysql</a:t>
            </a:r>
            <a:r>
              <a:rPr lang="zh-CN" altLang="en-US"/>
              <a:t>为主：</a:t>
            </a:r>
            <a:r>
              <a:rPr lang="en-US" altLang="zh-CN"/>
              <a:t>python</a:t>
            </a:r>
            <a:r>
              <a:rPr lang="zh-CN" altLang="en-US"/>
              <a:t>有成熟的连接模块</a:t>
            </a:r>
            <a:r>
              <a:rPr lang="en-US" altLang="zh-CN"/>
              <a:t>pymysql</a:t>
            </a:r>
            <a:endParaRPr lang="zh-CN" altLang="en-US"/>
          </a:p>
        </p:txBody>
      </p:sp>
    </p:spTree>
    <p:extLst>
      <p:ext uri="{BB962C8B-B14F-4D97-AF65-F5344CB8AC3E}">
        <p14:creationId xmlns:p14="http://schemas.microsoft.com/office/powerpoint/2010/main" val="3050532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a:extLst>
              <a:ext uri="{FF2B5EF4-FFF2-40B4-BE49-F238E27FC236}">
                <a16:creationId xmlns:a16="http://schemas.microsoft.com/office/drawing/2014/main" id="{72FCBE4A-DC7F-46AE-9D9E-1A8B5EC21C8A}"/>
              </a:ext>
            </a:extLst>
          </p:cNvPr>
          <p:cNvSpPr>
            <a:spLocks noGrp="1"/>
          </p:cNvSpPr>
          <p:nvPr>
            <p:ph type="sldNum" sz="quarter" idx="12"/>
          </p:nvPr>
        </p:nvSpPr>
        <p:spPr/>
        <p:txBody>
          <a:bodyPr/>
          <a:lstStyle/>
          <a:p>
            <a:pPr>
              <a:defRPr/>
            </a:pPr>
            <a:fld id="{7CFD2C69-0BD4-41E4-AB27-AE65CFEAFB66}" type="slidenum">
              <a:rPr lang="en-US" altLang="zh-CN" smtClean="0"/>
              <a:pPr>
                <a:defRPr/>
              </a:pPr>
              <a:t>35</a:t>
            </a:fld>
            <a:endParaRPr lang="en-US" altLang="zh-CN" dirty="0"/>
          </a:p>
        </p:txBody>
      </p:sp>
      <p:sp>
        <p:nvSpPr>
          <p:cNvPr id="7" name="文本框 6">
            <a:extLst>
              <a:ext uri="{FF2B5EF4-FFF2-40B4-BE49-F238E27FC236}">
                <a16:creationId xmlns:a16="http://schemas.microsoft.com/office/drawing/2014/main" id="{13CB361E-0924-493D-87C8-671AF8C987AC}"/>
              </a:ext>
            </a:extLst>
          </p:cNvPr>
          <p:cNvSpPr txBox="1"/>
          <p:nvPr/>
        </p:nvSpPr>
        <p:spPr>
          <a:xfrm>
            <a:off x="191344" y="548680"/>
            <a:ext cx="3923928"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en-US" sz="2800" b="1">
                <a:effectLst>
                  <a:outerShdw blurRad="38100" dist="38100" dir="2700000" algn="tl">
                    <a:srgbClr val="000000">
                      <a:alpha val="43137"/>
                    </a:srgbClr>
                  </a:outerShdw>
                </a:effectLst>
              </a:rPr>
              <a:t>虚拟加速器的结构设计</a:t>
            </a:r>
            <a:endParaRPr lang="zh-CN" altLang="en-US" sz="2800" b="1" dirty="0">
              <a:effectLst>
                <a:outerShdw blurRad="38100" dist="38100" dir="2700000" algn="tl">
                  <a:srgbClr val="000000">
                    <a:alpha val="43137"/>
                  </a:srgbClr>
                </a:outerShdw>
              </a:effectLst>
            </a:endParaRPr>
          </a:p>
        </p:txBody>
      </p:sp>
      <p:pic>
        <p:nvPicPr>
          <p:cNvPr id="6" name="图片 5">
            <a:extLst>
              <a:ext uri="{FF2B5EF4-FFF2-40B4-BE49-F238E27FC236}">
                <a16:creationId xmlns:a16="http://schemas.microsoft.com/office/drawing/2014/main" id="{507E6258-BDEA-44FC-AFD1-01439FC81A46}"/>
              </a:ext>
            </a:extLst>
          </p:cNvPr>
          <p:cNvPicPr>
            <a:picLocks noChangeAspect="1"/>
          </p:cNvPicPr>
          <p:nvPr/>
        </p:nvPicPr>
        <p:blipFill>
          <a:blip r:embed="rId2"/>
          <a:stretch>
            <a:fillRect/>
          </a:stretch>
        </p:blipFill>
        <p:spPr>
          <a:xfrm>
            <a:off x="1631504" y="1948190"/>
            <a:ext cx="8712968" cy="3757190"/>
          </a:xfrm>
          <a:prstGeom prst="rect">
            <a:avLst/>
          </a:prstGeom>
        </p:spPr>
      </p:pic>
      <p:cxnSp>
        <p:nvCxnSpPr>
          <p:cNvPr id="9" name="直接箭头连接符 8">
            <a:extLst>
              <a:ext uri="{FF2B5EF4-FFF2-40B4-BE49-F238E27FC236}">
                <a16:creationId xmlns:a16="http://schemas.microsoft.com/office/drawing/2014/main" id="{D5E4CDEE-60F8-490F-A049-771465A47C7F}"/>
              </a:ext>
            </a:extLst>
          </p:cNvPr>
          <p:cNvCxnSpPr>
            <a:cxnSpLocks/>
          </p:cNvCxnSpPr>
          <p:nvPr/>
        </p:nvCxnSpPr>
        <p:spPr bwMode="auto">
          <a:xfrm>
            <a:off x="2927648" y="5503294"/>
            <a:ext cx="792088" cy="44598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 name="直接箭头连接符 10">
            <a:extLst>
              <a:ext uri="{FF2B5EF4-FFF2-40B4-BE49-F238E27FC236}">
                <a16:creationId xmlns:a16="http://schemas.microsoft.com/office/drawing/2014/main" id="{3BC0EA2B-2773-4C26-B3CF-7BD7BF94F9F4}"/>
              </a:ext>
            </a:extLst>
          </p:cNvPr>
          <p:cNvCxnSpPr>
            <a:cxnSpLocks/>
          </p:cNvCxnSpPr>
          <p:nvPr/>
        </p:nvCxnSpPr>
        <p:spPr bwMode="auto">
          <a:xfrm>
            <a:off x="4439816" y="5503294"/>
            <a:ext cx="288032" cy="44598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3" name="直接箭头连接符 12">
            <a:extLst>
              <a:ext uri="{FF2B5EF4-FFF2-40B4-BE49-F238E27FC236}">
                <a16:creationId xmlns:a16="http://schemas.microsoft.com/office/drawing/2014/main" id="{BEA6D90D-9052-4595-9070-2D0622BA9267}"/>
              </a:ext>
            </a:extLst>
          </p:cNvPr>
          <p:cNvCxnSpPr>
            <a:cxnSpLocks/>
          </p:cNvCxnSpPr>
          <p:nvPr/>
        </p:nvCxnSpPr>
        <p:spPr bwMode="auto">
          <a:xfrm flipH="1">
            <a:off x="5951984" y="5503294"/>
            <a:ext cx="288032" cy="44598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5" name="直接箭头连接符 14">
            <a:extLst>
              <a:ext uri="{FF2B5EF4-FFF2-40B4-BE49-F238E27FC236}">
                <a16:creationId xmlns:a16="http://schemas.microsoft.com/office/drawing/2014/main" id="{30F4E6DA-68F7-4E9E-B51A-468010EA4783}"/>
              </a:ext>
            </a:extLst>
          </p:cNvPr>
          <p:cNvCxnSpPr>
            <a:cxnSpLocks/>
          </p:cNvCxnSpPr>
          <p:nvPr/>
        </p:nvCxnSpPr>
        <p:spPr bwMode="auto">
          <a:xfrm flipH="1">
            <a:off x="6600056" y="5517232"/>
            <a:ext cx="1008112" cy="43204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8" name="文本框 17">
            <a:extLst>
              <a:ext uri="{FF2B5EF4-FFF2-40B4-BE49-F238E27FC236}">
                <a16:creationId xmlns:a16="http://schemas.microsoft.com/office/drawing/2014/main" id="{48274837-437F-4BB5-8502-9131F679172A}"/>
              </a:ext>
            </a:extLst>
          </p:cNvPr>
          <p:cNvSpPr txBox="1"/>
          <p:nvPr/>
        </p:nvSpPr>
        <p:spPr>
          <a:xfrm>
            <a:off x="3143672" y="5949281"/>
            <a:ext cx="5184576" cy="646331"/>
          </a:xfrm>
          <a:prstGeom prst="rect">
            <a:avLst/>
          </a:prstGeom>
          <a:noFill/>
          <a:ln w="38100">
            <a:solidFill>
              <a:schemeClr val="tx1"/>
            </a:solidFill>
          </a:ln>
        </p:spPr>
        <p:txBody>
          <a:bodyPr wrap="square" rtlCol="0">
            <a:spAutoFit/>
          </a:bodyPr>
          <a:lstStyle/>
          <a:p>
            <a:r>
              <a:rPr lang="zh-CN" altLang="en-US"/>
              <a:t>可以是机器的不同区域（</a:t>
            </a:r>
            <a:r>
              <a:rPr lang="en-US" altLang="zh-CN"/>
              <a:t>LINAC, Booster, Ring</a:t>
            </a:r>
            <a:r>
              <a:rPr lang="zh-CN" altLang="en-US"/>
              <a:t>）</a:t>
            </a:r>
            <a:endParaRPr lang="en-US" altLang="zh-CN"/>
          </a:p>
          <a:p>
            <a:r>
              <a:rPr lang="zh-CN" altLang="en-US"/>
              <a:t>也可以是同一区域，然后使用不同前缀进行区分</a:t>
            </a:r>
          </a:p>
        </p:txBody>
      </p:sp>
      <p:sp>
        <p:nvSpPr>
          <p:cNvPr id="24" name="文本框 23">
            <a:extLst>
              <a:ext uri="{FF2B5EF4-FFF2-40B4-BE49-F238E27FC236}">
                <a16:creationId xmlns:a16="http://schemas.microsoft.com/office/drawing/2014/main" id="{1056A083-CE20-4BD3-BF0B-15C8C741D123}"/>
              </a:ext>
            </a:extLst>
          </p:cNvPr>
          <p:cNvSpPr txBox="1"/>
          <p:nvPr/>
        </p:nvSpPr>
        <p:spPr>
          <a:xfrm>
            <a:off x="6451477" y="548680"/>
            <a:ext cx="3227040" cy="1477328"/>
          </a:xfrm>
          <a:prstGeom prst="rect">
            <a:avLst/>
          </a:prstGeom>
          <a:noFill/>
          <a:ln>
            <a:solidFill>
              <a:schemeClr val="tx1"/>
            </a:solidFill>
            <a:prstDash val="dash"/>
          </a:ln>
        </p:spPr>
        <p:txBody>
          <a:bodyPr wrap="square" rtlCol="0">
            <a:spAutoFit/>
          </a:bodyPr>
          <a:lstStyle/>
          <a:p>
            <a:pPr marL="285750" indent="-285750">
              <a:buFont typeface="Wingdings" panose="05000000000000000000" pitchFamily="2" charset="2"/>
              <a:buChar char="Ø"/>
            </a:pPr>
            <a:r>
              <a:rPr lang="en-US" altLang="zh-CN"/>
              <a:t>EPICS softIOC /</a:t>
            </a:r>
            <a:r>
              <a:rPr lang="zh-CN" altLang="en-US"/>
              <a:t> </a:t>
            </a:r>
            <a:r>
              <a:rPr lang="en-US" altLang="zh-CN"/>
              <a:t>procServ</a:t>
            </a:r>
          </a:p>
          <a:p>
            <a:pPr marL="285750" indent="-285750">
              <a:buFont typeface="Wingdings" panose="05000000000000000000" pitchFamily="2" charset="2"/>
              <a:buChar char="Ø"/>
            </a:pPr>
            <a:r>
              <a:rPr lang="en-US" altLang="zh-CN"/>
              <a:t>Ocelot</a:t>
            </a:r>
          </a:p>
          <a:p>
            <a:pPr marL="285750" indent="-285750">
              <a:buFont typeface="Wingdings" panose="05000000000000000000" pitchFamily="2" charset="2"/>
              <a:buChar char="Ø"/>
            </a:pPr>
            <a:r>
              <a:rPr lang="en-US" altLang="zh-CN"/>
              <a:t>C/S</a:t>
            </a:r>
            <a:r>
              <a:rPr lang="zh-CN" altLang="en-US"/>
              <a:t>架构</a:t>
            </a:r>
            <a:r>
              <a:rPr lang="en-US" altLang="zh-CN"/>
              <a:t>-xml-RPC</a:t>
            </a:r>
          </a:p>
          <a:p>
            <a:pPr marL="285750" indent="-285750">
              <a:buFont typeface="Wingdings" panose="05000000000000000000" pitchFamily="2" charset="2"/>
              <a:buChar char="Ø"/>
            </a:pPr>
            <a:r>
              <a:rPr lang="en-US" altLang="zh-CN"/>
              <a:t>epicsdbbuilder</a:t>
            </a:r>
          </a:p>
          <a:p>
            <a:pPr marL="285750" indent="-285750">
              <a:buFont typeface="Wingdings" panose="05000000000000000000" pitchFamily="2" charset="2"/>
              <a:buChar char="Ø"/>
            </a:pPr>
            <a:r>
              <a:rPr lang="en-US" altLang="zh-CN"/>
              <a:t>prefix- PV</a:t>
            </a:r>
          </a:p>
        </p:txBody>
      </p:sp>
      <p:sp>
        <p:nvSpPr>
          <p:cNvPr id="3" name="文本框 2">
            <a:extLst>
              <a:ext uri="{FF2B5EF4-FFF2-40B4-BE49-F238E27FC236}">
                <a16:creationId xmlns:a16="http://schemas.microsoft.com/office/drawing/2014/main" id="{E8018684-94B9-4143-BBA6-431806FDC064}"/>
              </a:ext>
            </a:extLst>
          </p:cNvPr>
          <p:cNvSpPr txBox="1"/>
          <p:nvPr/>
        </p:nvSpPr>
        <p:spPr>
          <a:xfrm>
            <a:off x="2747126" y="1242625"/>
            <a:ext cx="2520274" cy="923330"/>
          </a:xfrm>
          <a:prstGeom prst="rect">
            <a:avLst/>
          </a:prstGeom>
          <a:noFill/>
        </p:spPr>
        <p:txBody>
          <a:bodyPr wrap="square" rtlCol="0">
            <a:spAutoFit/>
          </a:bodyPr>
          <a:lstStyle/>
          <a:p>
            <a:pPr marL="285750" indent="-285750">
              <a:buFont typeface="Wingdings" panose="05000000000000000000" pitchFamily="2" charset="2"/>
              <a:buChar char="Ø"/>
            </a:pPr>
            <a:r>
              <a:rPr lang="zh-CN" altLang="en-US"/>
              <a:t>模拟真实机器，提供相应的</a:t>
            </a:r>
            <a:r>
              <a:rPr lang="en-US" altLang="zh-CN"/>
              <a:t>PV</a:t>
            </a:r>
            <a:r>
              <a:rPr lang="zh-CN" altLang="en-US"/>
              <a:t>通道及束流信息</a:t>
            </a:r>
          </a:p>
        </p:txBody>
      </p:sp>
    </p:spTree>
    <p:extLst>
      <p:ext uri="{BB962C8B-B14F-4D97-AF65-F5344CB8AC3E}">
        <p14:creationId xmlns:p14="http://schemas.microsoft.com/office/powerpoint/2010/main" val="2957838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8784299" y="6669360"/>
            <a:ext cx="2844800" cy="216024"/>
          </a:xfrm>
        </p:spPr>
        <p:txBody>
          <a:bodyPr/>
          <a:lstStyle/>
          <a:p>
            <a:fld id="{0C913308-F349-4B6D-A68A-DD1791B4A57B}" type="slidenum">
              <a:rPr lang="zh-CN" altLang="en-US" smtClean="0"/>
              <a:t>4</a:t>
            </a:fld>
            <a:endParaRPr lang="zh-CN" altLang="en-US"/>
          </a:p>
        </p:txBody>
      </p:sp>
      <p:sp>
        <p:nvSpPr>
          <p:cNvPr id="4" name="灯片编号占位符 1">
            <a:extLst>
              <a:ext uri="{FF2B5EF4-FFF2-40B4-BE49-F238E27FC236}">
                <a16:creationId xmlns:a16="http://schemas.microsoft.com/office/drawing/2014/main" id="{748F8045-B449-42A3-B09B-6E8ADB4B356E}"/>
              </a:ext>
            </a:extLst>
          </p:cNvPr>
          <p:cNvSpPr txBox="1">
            <a:spLocks/>
          </p:cNvSpPr>
          <p:nvPr/>
        </p:nvSpPr>
        <p:spPr bwMode="auto">
          <a:xfrm>
            <a:off x="8112224" y="6669360"/>
            <a:ext cx="2133600" cy="2160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zh-CN"/>
            </a:defPPr>
            <a:lvl1pPr algn="r" rtl="0" fontAlgn="auto">
              <a:spcBef>
                <a:spcPts val="0"/>
              </a:spcBef>
              <a:spcAft>
                <a:spcPts val="0"/>
              </a:spcAft>
              <a:defRPr sz="1000" kern="1200">
                <a:solidFill>
                  <a:srgbClr val="000000"/>
                </a:solidFill>
                <a:effectLst/>
                <a:latin typeface="Times New Roman" panose="02020603050405020304" pitchFamily="18" charset="0"/>
                <a:ea typeface="+mn-ea"/>
                <a:cs typeface="Times New Roman" panose="02020603050405020304" pitchFamily="18" charset="0"/>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fld id="{0C913308-F349-4B6D-A68A-DD1791B4A57B}" type="slidenum">
              <a:rPr lang="zh-CN" altLang="en-US"/>
              <a:pPr/>
              <a:t>4</a:t>
            </a:fld>
            <a:endParaRPr lang="zh-CN" altLang="en-US"/>
          </a:p>
        </p:txBody>
      </p:sp>
      <p:sp>
        <p:nvSpPr>
          <p:cNvPr id="5" name="文本框 4">
            <a:extLst>
              <a:ext uri="{FF2B5EF4-FFF2-40B4-BE49-F238E27FC236}">
                <a16:creationId xmlns:a16="http://schemas.microsoft.com/office/drawing/2014/main" id="{70081201-D367-4851-8FBA-F7A0D0495DED}"/>
              </a:ext>
            </a:extLst>
          </p:cNvPr>
          <p:cNvSpPr txBox="1"/>
          <p:nvPr/>
        </p:nvSpPr>
        <p:spPr>
          <a:xfrm>
            <a:off x="866056" y="3068375"/>
            <a:ext cx="6526088" cy="289310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zh-CN" altLang="en-US" sz="2800"/>
              <a:t>上层调束软件开发方案选取的一些考量</a:t>
            </a:r>
            <a:endParaRPr lang="en-US" altLang="zh-CN" sz="2800"/>
          </a:p>
          <a:p>
            <a:endParaRPr lang="en-US" altLang="zh-CN" sz="2800"/>
          </a:p>
          <a:p>
            <a:pPr marL="800100" lvl="1" indent="-342900">
              <a:buFont typeface="Wingdings" panose="05000000000000000000" pitchFamily="2" charset="2"/>
              <a:buChar char="Ø"/>
            </a:pPr>
            <a:r>
              <a:rPr lang="zh-CN" altLang="en-US">
                <a:latin typeface="宋体" panose="02010600030101010101" pitchFamily="2" charset="-122"/>
                <a:ea typeface="宋体" panose="02010600030101010101" pitchFamily="2" charset="-122"/>
              </a:rPr>
              <a:t>尽量采用较新的技术和方案</a:t>
            </a:r>
            <a:endParaRPr lang="en-US" altLang="zh-CN">
              <a:latin typeface="宋体" panose="02010600030101010101" pitchFamily="2" charset="-122"/>
              <a:ea typeface="宋体" panose="02010600030101010101" pitchFamily="2" charset="-122"/>
            </a:endParaRPr>
          </a:p>
          <a:p>
            <a:pPr marL="800100" lvl="1" indent="-342900">
              <a:buFont typeface="Wingdings" panose="05000000000000000000" pitchFamily="2" charset="2"/>
              <a:buChar char="Ø"/>
            </a:pPr>
            <a:endParaRPr lang="en-US" altLang="zh-CN">
              <a:latin typeface="宋体" panose="02010600030101010101" pitchFamily="2" charset="-122"/>
              <a:ea typeface="宋体" panose="02010600030101010101" pitchFamily="2" charset="-122"/>
            </a:endParaRPr>
          </a:p>
          <a:p>
            <a:pPr marL="800100" lvl="1" indent="-342900">
              <a:buFont typeface="Wingdings" panose="05000000000000000000" pitchFamily="2" charset="2"/>
              <a:buChar char="Ø"/>
            </a:pPr>
            <a:r>
              <a:rPr lang="zh-CN" altLang="en-US">
                <a:latin typeface="宋体" panose="02010600030101010101" pitchFamily="2" charset="-122"/>
                <a:ea typeface="宋体" panose="02010600030101010101" pitchFamily="2" charset="-122"/>
              </a:rPr>
              <a:t>开发工具与时俱进</a:t>
            </a:r>
            <a:endParaRPr lang="en-US" altLang="zh-CN">
              <a:latin typeface="宋体" panose="02010600030101010101" pitchFamily="2" charset="-122"/>
              <a:ea typeface="宋体" panose="02010600030101010101" pitchFamily="2" charset="-122"/>
            </a:endParaRPr>
          </a:p>
          <a:p>
            <a:pPr marL="800100" lvl="1" indent="-342900">
              <a:buFont typeface="Wingdings" panose="05000000000000000000" pitchFamily="2" charset="2"/>
              <a:buChar char="Ø"/>
            </a:pPr>
            <a:endParaRPr lang="en-US" altLang="zh-CN">
              <a:latin typeface="宋体" panose="02010600030101010101" pitchFamily="2" charset="-122"/>
              <a:ea typeface="宋体" panose="02010600030101010101" pitchFamily="2" charset="-122"/>
            </a:endParaRPr>
          </a:p>
          <a:p>
            <a:pPr marL="800100" lvl="1" indent="-342900">
              <a:buFont typeface="Wingdings" panose="05000000000000000000" pitchFamily="2" charset="2"/>
              <a:buChar char="Ø"/>
            </a:pPr>
            <a:r>
              <a:rPr lang="zh-CN" altLang="en-US">
                <a:latin typeface="宋体" panose="02010600030101010101" pitchFamily="2" charset="-122"/>
                <a:ea typeface="宋体" panose="02010600030101010101" pitchFamily="2" charset="-122"/>
              </a:rPr>
              <a:t>易学习，对物理调束人员友好，利于以后的升级和扩展。</a:t>
            </a:r>
            <a:endParaRPr lang="en-US" altLang="zh-CN">
              <a:latin typeface="宋体" panose="02010600030101010101" pitchFamily="2" charset="-122"/>
              <a:ea typeface="宋体" panose="02010600030101010101" pitchFamily="2" charset="-122"/>
            </a:endParaRPr>
          </a:p>
          <a:p>
            <a:pPr marL="800100" lvl="1" indent="-342900">
              <a:buFont typeface="Wingdings" panose="05000000000000000000" pitchFamily="2" charset="2"/>
              <a:buChar char="Ø"/>
            </a:pPr>
            <a:endParaRPr lang="en-US" altLang="zh-CN">
              <a:latin typeface="宋体" panose="02010600030101010101" pitchFamily="2" charset="-122"/>
              <a:ea typeface="宋体" panose="02010600030101010101" pitchFamily="2" charset="-122"/>
            </a:endParaRPr>
          </a:p>
          <a:p>
            <a:pPr marL="800100" lvl="1" indent="-342900">
              <a:buFont typeface="Wingdings" panose="05000000000000000000" pitchFamily="2" charset="2"/>
              <a:buChar char="Ø"/>
            </a:pPr>
            <a:r>
              <a:rPr lang="zh-CN" altLang="en-US">
                <a:latin typeface="宋体" panose="02010600030101010101" pitchFamily="2" charset="-122"/>
                <a:ea typeface="宋体" panose="02010600030101010101" pitchFamily="2" charset="-122"/>
              </a:rPr>
              <a:t>省钱，可持续发展。</a:t>
            </a:r>
            <a:endParaRPr lang="en-US" altLang="zh-CN">
              <a:latin typeface="宋体" panose="02010600030101010101" pitchFamily="2" charset="-122"/>
              <a:ea typeface="宋体" panose="02010600030101010101" pitchFamily="2" charset="-122"/>
            </a:endParaRPr>
          </a:p>
        </p:txBody>
      </p:sp>
      <p:sp>
        <p:nvSpPr>
          <p:cNvPr id="3" name="文本框 2">
            <a:extLst>
              <a:ext uri="{FF2B5EF4-FFF2-40B4-BE49-F238E27FC236}">
                <a16:creationId xmlns:a16="http://schemas.microsoft.com/office/drawing/2014/main" id="{AE708D84-6A66-4DAC-9DA6-AC63E042CF61}"/>
              </a:ext>
            </a:extLst>
          </p:cNvPr>
          <p:cNvSpPr txBox="1"/>
          <p:nvPr/>
        </p:nvSpPr>
        <p:spPr>
          <a:xfrm>
            <a:off x="866056" y="521145"/>
            <a:ext cx="6742112" cy="2339102"/>
          </a:xfrm>
          <a:prstGeom prst="rect">
            <a:avLst/>
          </a:prstGeom>
          <a:noFill/>
          <a:ln>
            <a:noFill/>
            <a:prstDash val="sysDash"/>
          </a:ln>
        </p:spPr>
        <p:txBody>
          <a:bodyPr wrap="square" rtlCol="0">
            <a:spAutoFit/>
          </a:bodyPr>
          <a:lstStyle/>
          <a:p>
            <a:r>
              <a:rPr lang="zh-CN" altLang="en-US" sz="2800" b="1"/>
              <a:t>上层调束软件</a:t>
            </a:r>
            <a:endParaRPr lang="en-US" altLang="zh-CN" sz="2800" b="1"/>
          </a:p>
          <a:p>
            <a:endParaRPr lang="en-US" altLang="zh-CN" sz="2800" b="1"/>
          </a:p>
          <a:p>
            <a:pPr marL="742950" lvl="1" indent="-285750">
              <a:buFont typeface="Wingdings" panose="05000000000000000000" pitchFamily="2" charset="2"/>
              <a:buChar char="Ø"/>
            </a:pPr>
            <a:r>
              <a:rPr lang="zh-CN" altLang="en-US"/>
              <a:t>机器硬件参数与物理参数相互转换的工具</a:t>
            </a:r>
            <a:endParaRPr lang="en-US" altLang="zh-CN"/>
          </a:p>
          <a:p>
            <a:pPr marL="742950" lvl="1" indent="-285750">
              <a:buFont typeface="Wingdings" panose="05000000000000000000" pitchFamily="2" charset="2"/>
              <a:buChar char="Ø"/>
            </a:pPr>
            <a:endParaRPr lang="en-US" altLang="zh-CN"/>
          </a:p>
          <a:p>
            <a:pPr marL="742950" lvl="1" indent="-285750">
              <a:buFont typeface="Wingdings" panose="05000000000000000000" pitchFamily="2" charset="2"/>
              <a:buChar char="Ø"/>
            </a:pPr>
            <a:r>
              <a:rPr lang="zh-CN" altLang="en-US"/>
              <a:t>分析束流测量结果的工具</a:t>
            </a:r>
            <a:endParaRPr lang="en-US" altLang="zh-CN"/>
          </a:p>
          <a:p>
            <a:pPr marL="742950" lvl="1" indent="-285750">
              <a:buFont typeface="Wingdings" panose="05000000000000000000" pitchFamily="2" charset="2"/>
              <a:buChar char="Ø"/>
            </a:pPr>
            <a:endParaRPr lang="en-US" altLang="zh-CN"/>
          </a:p>
          <a:p>
            <a:pPr marL="742950" lvl="1" indent="-285750">
              <a:buFont typeface="Wingdings" panose="05000000000000000000" pitchFamily="2" charset="2"/>
              <a:buChar char="Ø"/>
            </a:pPr>
            <a:r>
              <a:rPr lang="zh-CN" altLang="en-US"/>
              <a:t>如 </a:t>
            </a:r>
            <a:r>
              <a:rPr lang="en-US" altLang="zh-CN"/>
              <a:t>BBA</a:t>
            </a:r>
            <a:r>
              <a:rPr lang="zh-CN" altLang="en-US"/>
              <a:t>、工作点测量、轨道校正、</a:t>
            </a:r>
            <a:r>
              <a:rPr lang="en-US" altLang="zh-CN"/>
              <a:t>optics</a:t>
            </a:r>
            <a:r>
              <a:rPr lang="zh-CN" altLang="en-US"/>
              <a:t>校正等等</a:t>
            </a:r>
          </a:p>
        </p:txBody>
      </p:sp>
    </p:spTree>
    <p:extLst>
      <p:ext uri="{BB962C8B-B14F-4D97-AF65-F5344CB8AC3E}">
        <p14:creationId xmlns:p14="http://schemas.microsoft.com/office/powerpoint/2010/main" val="748037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03712" y="518625"/>
            <a:ext cx="4762872" cy="492057"/>
          </a:xfrm>
        </p:spPr>
        <p:txBody>
          <a:bodyPr>
            <a:normAutofit fontScale="90000"/>
          </a:bodyPr>
          <a:lstStyle/>
          <a:p>
            <a:r>
              <a:rPr lang="zh-CN" altLang="en-US" b="0">
                <a:solidFill>
                  <a:schemeClr val="tx1"/>
                </a:solidFill>
                <a:latin typeface="+mn-lt"/>
                <a:ea typeface="黑体" pitchFamily="49" charset="-122"/>
              </a:rPr>
              <a:t>上层调束软件调研</a:t>
            </a:r>
            <a:endParaRPr lang="zh-CN" altLang="en-US" b="0" dirty="0">
              <a:solidFill>
                <a:schemeClr val="tx1"/>
              </a:solidFill>
              <a:latin typeface="+mn-lt"/>
              <a:ea typeface="黑体" pitchFamily="49" charset="-122"/>
            </a:endParaRPr>
          </a:p>
        </p:txBody>
      </p:sp>
      <p:graphicFrame>
        <p:nvGraphicFramePr>
          <p:cNvPr id="29" name="表格 28">
            <a:extLst>
              <a:ext uri="{FF2B5EF4-FFF2-40B4-BE49-F238E27FC236}">
                <a16:creationId xmlns:a16="http://schemas.microsoft.com/office/drawing/2014/main" id="{1CAA6FF1-D8F7-4BC5-B338-3942DD12965B}"/>
              </a:ext>
            </a:extLst>
          </p:cNvPr>
          <p:cNvGraphicFramePr>
            <a:graphicFrameLocks noGrp="1"/>
          </p:cNvGraphicFramePr>
          <p:nvPr>
            <p:extLst/>
          </p:nvPr>
        </p:nvGraphicFramePr>
        <p:xfrm>
          <a:off x="767408" y="1124744"/>
          <a:ext cx="10729191" cy="3613818"/>
        </p:xfrm>
        <a:graphic>
          <a:graphicData uri="http://schemas.openxmlformats.org/drawingml/2006/table">
            <a:tbl>
              <a:tblPr firstRow="1" bandRow="1">
                <a:tableStyleId>{BC89EF96-8CEA-46FF-86C4-4CE0E7609802}</a:tableStyleId>
              </a:tblPr>
              <a:tblGrid>
                <a:gridCol w="1539824">
                  <a:extLst>
                    <a:ext uri="{9D8B030D-6E8A-4147-A177-3AD203B41FA5}">
                      <a16:colId xmlns:a16="http://schemas.microsoft.com/office/drawing/2014/main" val="722005980"/>
                    </a:ext>
                  </a:extLst>
                </a:gridCol>
                <a:gridCol w="1816720">
                  <a:extLst>
                    <a:ext uri="{9D8B030D-6E8A-4147-A177-3AD203B41FA5}">
                      <a16:colId xmlns:a16="http://schemas.microsoft.com/office/drawing/2014/main" val="1685396802"/>
                    </a:ext>
                  </a:extLst>
                </a:gridCol>
                <a:gridCol w="1423257">
                  <a:extLst>
                    <a:ext uri="{9D8B030D-6E8A-4147-A177-3AD203B41FA5}">
                      <a16:colId xmlns:a16="http://schemas.microsoft.com/office/drawing/2014/main" val="1571941256"/>
                    </a:ext>
                  </a:extLst>
                </a:gridCol>
                <a:gridCol w="1418736">
                  <a:extLst>
                    <a:ext uri="{9D8B030D-6E8A-4147-A177-3AD203B41FA5}">
                      <a16:colId xmlns:a16="http://schemas.microsoft.com/office/drawing/2014/main" val="4127258201"/>
                    </a:ext>
                  </a:extLst>
                </a:gridCol>
                <a:gridCol w="1601897">
                  <a:extLst>
                    <a:ext uri="{9D8B030D-6E8A-4147-A177-3AD203B41FA5}">
                      <a16:colId xmlns:a16="http://schemas.microsoft.com/office/drawing/2014/main" val="2800120192"/>
                    </a:ext>
                  </a:extLst>
                </a:gridCol>
                <a:gridCol w="1146904">
                  <a:extLst>
                    <a:ext uri="{9D8B030D-6E8A-4147-A177-3AD203B41FA5}">
                      <a16:colId xmlns:a16="http://schemas.microsoft.com/office/drawing/2014/main" val="4293040535"/>
                    </a:ext>
                  </a:extLst>
                </a:gridCol>
                <a:gridCol w="1781853">
                  <a:extLst>
                    <a:ext uri="{9D8B030D-6E8A-4147-A177-3AD203B41FA5}">
                      <a16:colId xmlns:a16="http://schemas.microsoft.com/office/drawing/2014/main" val="650771962"/>
                    </a:ext>
                  </a:extLst>
                </a:gridCol>
              </a:tblGrid>
              <a:tr h="407031">
                <a:tc>
                  <a:txBody>
                    <a:bodyPr/>
                    <a:lstStyle/>
                    <a:p>
                      <a:r>
                        <a:rPr lang="zh-CN" altLang="en-US" sz="1600" dirty="0"/>
                        <a:t>方案</a:t>
                      </a:r>
                      <a:r>
                        <a:rPr lang="en-US" altLang="zh-CN" sz="1600" dirty="0"/>
                        <a:t>/</a:t>
                      </a:r>
                      <a:r>
                        <a:rPr lang="zh-CN" altLang="en-US" sz="1600" dirty="0"/>
                        <a:t>框架</a:t>
                      </a:r>
                    </a:p>
                  </a:txBody>
                  <a:tcPr/>
                </a:tc>
                <a:tc>
                  <a:txBody>
                    <a:bodyPr/>
                    <a:lstStyle/>
                    <a:p>
                      <a:r>
                        <a:rPr lang="zh-CN" altLang="en-US" sz="1600"/>
                        <a:t>编程语言</a:t>
                      </a:r>
                    </a:p>
                  </a:txBody>
                  <a:tcPr/>
                </a:tc>
                <a:tc>
                  <a:txBody>
                    <a:bodyPr/>
                    <a:lstStyle/>
                    <a:p>
                      <a:r>
                        <a:rPr lang="zh-CN" altLang="en-US" sz="1600"/>
                        <a:t>图形界面</a:t>
                      </a:r>
                    </a:p>
                  </a:txBody>
                  <a:tcPr/>
                </a:tc>
                <a:tc>
                  <a:txBody>
                    <a:bodyPr/>
                    <a:lstStyle/>
                    <a:p>
                      <a:r>
                        <a:rPr lang="zh-CN" altLang="en-US" sz="1600"/>
                        <a:t>硬件通信</a:t>
                      </a:r>
                    </a:p>
                  </a:txBody>
                  <a:tcPr/>
                </a:tc>
                <a:tc>
                  <a:txBody>
                    <a:bodyPr/>
                    <a:lstStyle/>
                    <a:p>
                      <a:r>
                        <a:rPr lang="zh-CN" altLang="en-US" sz="1600"/>
                        <a:t>物理模型</a:t>
                      </a:r>
                    </a:p>
                  </a:txBody>
                  <a:tcPr/>
                </a:tc>
                <a:tc>
                  <a:txBody>
                    <a:bodyPr/>
                    <a:lstStyle/>
                    <a:p>
                      <a:r>
                        <a:rPr lang="zh-CN" altLang="en-US" sz="1600"/>
                        <a:t>数据库</a:t>
                      </a:r>
                    </a:p>
                  </a:txBody>
                  <a:tcPr/>
                </a:tc>
                <a:tc>
                  <a:txBody>
                    <a:bodyPr/>
                    <a:lstStyle/>
                    <a:p>
                      <a:r>
                        <a:rPr lang="zh-CN" altLang="en-US" sz="1600"/>
                        <a:t>使用装置</a:t>
                      </a:r>
                    </a:p>
                  </a:txBody>
                  <a:tcPr/>
                </a:tc>
                <a:extLst>
                  <a:ext uri="{0D108BD9-81ED-4DB2-BD59-A6C34878D82A}">
                    <a16:rowId xmlns:a16="http://schemas.microsoft.com/office/drawing/2014/main" val="4251560116"/>
                  </a:ext>
                </a:extLst>
              </a:tr>
              <a:tr h="407031">
                <a:tc>
                  <a:txBody>
                    <a:bodyPr/>
                    <a:lstStyle/>
                    <a:p>
                      <a:r>
                        <a:rPr lang="en-US" altLang="zh-CN" sz="1600"/>
                        <a:t>ASD-AOP</a:t>
                      </a:r>
                      <a:endParaRPr lang="zh-CN" altLang="en-US" sz="1600"/>
                    </a:p>
                  </a:txBody>
                  <a:tcPr/>
                </a:tc>
                <a:tc>
                  <a:txBody>
                    <a:bodyPr/>
                    <a:lstStyle/>
                    <a:p>
                      <a:r>
                        <a:rPr lang="en-US" altLang="zh-CN" sz="1600"/>
                        <a:t>C++/Fortran</a:t>
                      </a:r>
                      <a:endParaRPr lang="zh-CN" altLang="en-US" sz="1600"/>
                    </a:p>
                  </a:txBody>
                  <a:tcPr/>
                </a:tc>
                <a:tc>
                  <a:txBody>
                    <a:bodyPr/>
                    <a:lstStyle/>
                    <a:p>
                      <a:r>
                        <a:rPr lang="en-US" altLang="zh-CN" sz="1600"/>
                        <a:t>Tk/</a:t>
                      </a:r>
                      <a:r>
                        <a:rPr lang="en-US" altLang="zh-CN" sz="1600" err="1"/>
                        <a:t>Tcl</a:t>
                      </a:r>
                      <a:endParaRPr lang="zh-CN" altLang="en-US" sz="1600"/>
                    </a:p>
                  </a:txBody>
                  <a:tcPr/>
                </a:tc>
                <a:tc>
                  <a:txBody>
                    <a:bodyPr/>
                    <a:lstStyle/>
                    <a:p>
                      <a:r>
                        <a:rPr lang="en-US" altLang="zh-CN" sz="1600"/>
                        <a:t>EPICS</a:t>
                      </a:r>
                      <a:endParaRPr lang="zh-CN" altLang="en-US" sz="1600"/>
                    </a:p>
                  </a:txBody>
                  <a:tcPr/>
                </a:tc>
                <a:tc>
                  <a:txBody>
                    <a:bodyPr/>
                    <a:lstStyle/>
                    <a:p>
                      <a:r>
                        <a:rPr lang="en-US" altLang="zh-CN" sz="1600"/>
                        <a:t>Elegant</a:t>
                      </a:r>
                      <a:endParaRPr lang="zh-CN" altLang="en-US" sz="1600"/>
                    </a:p>
                  </a:txBody>
                  <a:tcPr/>
                </a:tc>
                <a:tc>
                  <a:txBody>
                    <a:bodyPr/>
                    <a:lstStyle/>
                    <a:p>
                      <a:r>
                        <a:rPr lang="en-US" altLang="zh-CN" sz="1600"/>
                        <a:t>~</a:t>
                      </a:r>
                      <a:endParaRPr lang="zh-CN" altLang="en-US" sz="1600"/>
                    </a:p>
                  </a:txBody>
                  <a:tcPr/>
                </a:tc>
                <a:tc>
                  <a:txBody>
                    <a:bodyPr/>
                    <a:lstStyle/>
                    <a:p>
                      <a:r>
                        <a:rPr lang="en-US" altLang="zh-CN" sz="1600"/>
                        <a:t>APS</a:t>
                      </a:r>
                      <a:endParaRPr lang="zh-CN" altLang="en-US" sz="1600"/>
                    </a:p>
                  </a:txBody>
                  <a:tcPr/>
                </a:tc>
                <a:extLst>
                  <a:ext uri="{0D108BD9-81ED-4DB2-BD59-A6C34878D82A}">
                    <a16:rowId xmlns:a16="http://schemas.microsoft.com/office/drawing/2014/main" val="1913474781"/>
                  </a:ext>
                </a:extLst>
              </a:tr>
              <a:tr h="407031">
                <a:tc>
                  <a:txBody>
                    <a:bodyPr/>
                    <a:lstStyle/>
                    <a:p>
                      <a:r>
                        <a:rPr lang="en-US" altLang="zh-CN" sz="1600"/>
                        <a:t>SAD</a:t>
                      </a:r>
                      <a:endParaRPr lang="zh-CN" altLang="en-US" sz="1600"/>
                    </a:p>
                  </a:txBody>
                  <a:tcPr/>
                </a:tc>
                <a:tc>
                  <a:txBody>
                    <a:bodyPr/>
                    <a:lstStyle/>
                    <a:p>
                      <a:r>
                        <a:rPr lang="en-US" altLang="zh-CN" sz="1600"/>
                        <a:t>C++/Fortran</a:t>
                      </a:r>
                      <a:endParaRPr lang="zh-CN" altLang="en-US" sz="1600"/>
                    </a:p>
                  </a:txBody>
                  <a:tcPr/>
                </a:tc>
                <a:tc>
                  <a:txBody>
                    <a:bodyPr/>
                    <a:lstStyle/>
                    <a:p>
                      <a:r>
                        <a:rPr lang="en-US" altLang="zh-CN" sz="1600"/>
                        <a:t>Tk/</a:t>
                      </a:r>
                      <a:r>
                        <a:rPr lang="en-US" altLang="zh-CN" sz="1600" err="1"/>
                        <a:t>Tcl</a:t>
                      </a:r>
                      <a:endParaRPr lang="zh-CN" altLang="en-US" sz="1600"/>
                    </a:p>
                  </a:txBody>
                  <a:tcPr/>
                </a:tc>
                <a:tc>
                  <a:txBody>
                    <a:bodyPr/>
                    <a:lstStyle/>
                    <a:p>
                      <a:r>
                        <a:rPr lang="en-US" altLang="zh-CN" sz="1600"/>
                        <a:t>EPICS</a:t>
                      </a:r>
                      <a:endParaRPr lang="zh-CN" altLang="en-US" sz="1600"/>
                    </a:p>
                  </a:txBody>
                  <a:tcPr/>
                </a:tc>
                <a:tc>
                  <a:txBody>
                    <a:bodyPr/>
                    <a:lstStyle/>
                    <a:p>
                      <a:r>
                        <a:rPr lang="en-US" altLang="zh-CN" sz="1600"/>
                        <a:t>SAD</a:t>
                      </a:r>
                      <a:endParaRPr lang="zh-CN" altLang="en-US" sz="1600"/>
                    </a:p>
                  </a:txBody>
                  <a:tcPr/>
                </a:tc>
                <a:tc>
                  <a:txBody>
                    <a:bodyPr/>
                    <a:lstStyle/>
                    <a:p>
                      <a:r>
                        <a:rPr lang="en-US" altLang="zh-CN" sz="1600"/>
                        <a:t>~</a:t>
                      </a:r>
                      <a:endParaRPr lang="zh-CN" altLang="en-US" sz="1600"/>
                    </a:p>
                  </a:txBody>
                  <a:tcPr/>
                </a:tc>
                <a:tc>
                  <a:txBody>
                    <a:bodyPr/>
                    <a:lstStyle/>
                    <a:p>
                      <a:r>
                        <a:rPr lang="en-US" altLang="zh-CN" sz="1600"/>
                        <a:t>KEK/</a:t>
                      </a:r>
                      <a:r>
                        <a:rPr lang="en-US" altLang="zh-CN" sz="1600" b="1">
                          <a:solidFill>
                            <a:srgbClr val="FF0000"/>
                          </a:solidFill>
                        </a:rPr>
                        <a:t>BEPC</a:t>
                      </a:r>
                      <a:endParaRPr lang="zh-CN" altLang="en-US" sz="1600" b="1">
                        <a:solidFill>
                          <a:srgbClr val="FF0000"/>
                        </a:solidFill>
                      </a:endParaRPr>
                    </a:p>
                  </a:txBody>
                  <a:tcPr/>
                </a:tc>
                <a:extLst>
                  <a:ext uri="{0D108BD9-81ED-4DB2-BD59-A6C34878D82A}">
                    <a16:rowId xmlns:a16="http://schemas.microsoft.com/office/drawing/2014/main" val="639000209"/>
                  </a:ext>
                </a:extLst>
              </a:tr>
              <a:tr h="407031">
                <a:tc>
                  <a:txBody>
                    <a:bodyPr/>
                    <a:lstStyle/>
                    <a:p>
                      <a:r>
                        <a:rPr lang="en-US" altLang="zh-CN" sz="1600" err="1"/>
                        <a:t>OpenXAL</a:t>
                      </a:r>
                      <a:endParaRPr lang="zh-CN" altLang="en-US" sz="1600"/>
                    </a:p>
                  </a:txBody>
                  <a:tcPr/>
                </a:tc>
                <a:tc>
                  <a:txBody>
                    <a:bodyPr/>
                    <a:lstStyle/>
                    <a:p>
                      <a:r>
                        <a:rPr lang="en-US" altLang="zh-CN" sz="1600"/>
                        <a:t>Java</a:t>
                      </a:r>
                      <a:endParaRPr lang="zh-CN" altLang="en-US" sz="1600"/>
                    </a:p>
                  </a:txBody>
                  <a:tcPr/>
                </a:tc>
                <a:tc>
                  <a:txBody>
                    <a:bodyPr/>
                    <a:lstStyle/>
                    <a:p>
                      <a:r>
                        <a:rPr lang="en-US" altLang="zh-CN" sz="1600"/>
                        <a:t>Swing</a:t>
                      </a:r>
                      <a:endParaRPr lang="zh-CN" altLang="en-US" sz="1600"/>
                    </a:p>
                  </a:txBody>
                  <a:tcPr/>
                </a:tc>
                <a:tc>
                  <a:txBody>
                    <a:bodyPr/>
                    <a:lstStyle/>
                    <a:p>
                      <a:r>
                        <a:rPr lang="en-US" altLang="zh-CN" sz="1600"/>
                        <a:t>EPICS</a:t>
                      </a:r>
                      <a:endParaRPr lang="zh-CN" altLang="en-US" sz="1600"/>
                    </a:p>
                  </a:txBody>
                  <a:tcPr/>
                </a:tc>
                <a:tc>
                  <a:txBody>
                    <a:bodyPr/>
                    <a:lstStyle/>
                    <a:p>
                      <a:r>
                        <a:rPr lang="zh-CN" altLang="en-US" sz="1600"/>
                        <a:t>自带</a:t>
                      </a:r>
                    </a:p>
                  </a:txBody>
                  <a:tcPr/>
                </a:tc>
                <a:tc>
                  <a:txBody>
                    <a:bodyPr/>
                    <a:lstStyle/>
                    <a:p>
                      <a:r>
                        <a:rPr lang="en-US" altLang="zh-CN" sz="1600" err="1"/>
                        <a:t>Mysql</a:t>
                      </a:r>
                      <a:endParaRPr lang="zh-CN" altLang="en-US" sz="1600"/>
                    </a:p>
                  </a:txBody>
                  <a:tcPr/>
                </a:tc>
                <a:tc>
                  <a:txBody>
                    <a:bodyPr/>
                    <a:lstStyle/>
                    <a:p>
                      <a:r>
                        <a:rPr lang="en-US" altLang="zh-CN" sz="1600"/>
                        <a:t>SNS/</a:t>
                      </a:r>
                      <a:r>
                        <a:rPr lang="en-US" altLang="zh-CN" sz="1600" b="1">
                          <a:solidFill>
                            <a:srgbClr val="FF0000"/>
                          </a:solidFill>
                        </a:rPr>
                        <a:t>CSNS</a:t>
                      </a:r>
                      <a:endParaRPr lang="zh-CN" altLang="en-US" sz="1600" b="1">
                        <a:solidFill>
                          <a:srgbClr val="FF0000"/>
                        </a:solidFill>
                      </a:endParaRPr>
                    </a:p>
                  </a:txBody>
                  <a:tcPr/>
                </a:tc>
                <a:extLst>
                  <a:ext uri="{0D108BD9-81ED-4DB2-BD59-A6C34878D82A}">
                    <a16:rowId xmlns:a16="http://schemas.microsoft.com/office/drawing/2014/main" val="1448871919"/>
                  </a:ext>
                </a:extLst>
              </a:tr>
              <a:tr h="407031">
                <a:tc>
                  <a:txBody>
                    <a:bodyPr/>
                    <a:lstStyle/>
                    <a:p>
                      <a:r>
                        <a:rPr lang="en-US" altLang="zh-CN" sz="1600"/>
                        <a:t>LSA(CERN)</a:t>
                      </a:r>
                      <a:endParaRPr lang="zh-CN" altLang="en-US" sz="1600"/>
                    </a:p>
                  </a:txBody>
                  <a:tcPr/>
                </a:tc>
                <a:tc>
                  <a:txBody>
                    <a:bodyPr/>
                    <a:lstStyle/>
                    <a:p>
                      <a:r>
                        <a:rPr lang="en-US" altLang="zh-CN" sz="1600"/>
                        <a:t>Java</a:t>
                      </a:r>
                      <a:endParaRPr lang="zh-CN" altLang="en-US" sz="1600"/>
                    </a:p>
                  </a:txBody>
                  <a:tcPr/>
                </a:tc>
                <a:tc>
                  <a:txBody>
                    <a:bodyPr/>
                    <a:lstStyle/>
                    <a:p>
                      <a:r>
                        <a:rPr lang="en-US" altLang="zh-CN" sz="1600"/>
                        <a:t>Swing</a:t>
                      </a:r>
                      <a:endParaRPr lang="zh-CN" altLang="en-US" sz="1600"/>
                    </a:p>
                  </a:txBody>
                  <a:tcPr/>
                </a:tc>
                <a:tc>
                  <a:txBody>
                    <a:bodyPr/>
                    <a:lstStyle/>
                    <a:p>
                      <a:r>
                        <a:rPr lang="en-US" altLang="zh-CN" sz="1600"/>
                        <a:t>EPICS</a:t>
                      </a:r>
                      <a:endParaRPr lang="zh-CN" altLang="en-US" sz="1600"/>
                    </a:p>
                  </a:txBody>
                  <a:tcPr/>
                </a:tc>
                <a:tc>
                  <a:txBody>
                    <a:bodyPr/>
                    <a:lstStyle/>
                    <a:p>
                      <a:r>
                        <a:rPr lang="en-US" altLang="zh-CN" sz="1600"/>
                        <a:t>MAD</a:t>
                      </a:r>
                      <a:endParaRPr lang="zh-CN" altLang="en-US" sz="1600"/>
                    </a:p>
                  </a:txBody>
                  <a:tcPr/>
                </a:tc>
                <a:tc>
                  <a:txBody>
                    <a:bodyPr/>
                    <a:lstStyle/>
                    <a:p>
                      <a:r>
                        <a:rPr lang="en-US" altLang="zh-CN" sz="1600"/>
                        <a:t>Oracle</a:t>
                      </a:r>
                      <a:endParaRPr lang="zh-CN" altLang="en-US" sz="1600"/>
                    </a:p>
                  </a:txBody>
                  <a:tcPr/>
                </a:tc>
                <a:tc>
                  <a:txBody>
                    <a:bodyPr/>
                    <a:lstStyle/>
                    <a:p>
                      <a:r>
                        <a:rPr lang="en-US" altLang="zh-CN" sz="1600"/>
                        <a:t>CERN/DESY</a:t>
                      </a:r>
                      <a:endParaRPr lang="zh-CN" altLang="en-US" sz="1600"/>
                    </a:p>
                  </a:txBody>
                  <a:tcPr/>
                </a:tc>
                <a:extLst>
                  <a:ext uri="{0D108BD9-81ED-4DB2-BD59-A6C34878D82A}">
                    <a16:rowId xmlns:a16="http://schemas.microsoft.com/office/drawing/2014/main" val="4212032002"/>
                  </a:ext>
                </a:extLst>
              </a:tr>
              <a:tr h="407031">
                <a:tc>
                  <a:txBody>
                    <a:bodyPr/>
                    <a:lstStyle/>
                    <a:p>
                      <a:r>
                        <a:rPr lang="en-US" altLang="zh-CN" sz="1600"/>
                        <a:t>MML-AT</a:t>
                      </a:r>
                      <a:endParaRPr lang="zh-CN" altLang="en-US" sz="1600"/>
                    </a:p>
                  </a:txBody>
                  <a:tcPr/>
                </a:tc>
                <a:tc>
                  <a:txBody>
                    <a:bodyPr/>
                    <a:lstStyle/>
                    <a:p>
                      <a:r>
                        <a:rPr lang="en-US" altLang="zh-CN" sz="1600" err="1"/>
                        <a:t>Matlab</a:t>
                      </a:r>
                      <a:endParaRPr lang="zh-CN" altLang="en-US" sz="1600"/>
                    </a:p>
                  </a:txBody>
                  <a:tcPr/>
                </a:tc>
                <a:tc>
                  <a:txBody>
                    <a:bodyPr/>
                    <a:lstStyle/>
                    <a:p>
                      <a:r>
                        <a:rPr lang="en-US" altLang="zh-CN" sz="1600" err="1"/>
                        <a:t>Matlab</a:t>
                      </a:r>
                      <a:endParaRPr lang="zh-CN" altLang="en-US" sz="1600"/>
                    </a:p>
                  </a:txBody>
                  <a:tcPr/>
                </a:tc>
                <a:tc>
                  <a:txBody>
                    <a:bodyPr/>
                    <a:lstStyle/>
                    <a:p>
                      <a:r>
                        <a:rPr lang="en-US" altLang="zh-CN" sz="1600"/>
                        <a:t>EPICS</a:t>
                      </a:r>
                      <a:endParaRPr lang="zh-CN" altLang="en-US" sz="1600"/>
                    </a:p>
                  </a:txBody>
                  <a:tcPr/>
                </a:tc>
                <a:tc>
                  <a:txBody>
                    <a:bodyPr/>
                    <a:lstStyle/>
                    <a:p>
                      <a:r>
                        <a:rPr lang="en-US" altLang="zh-CN" sz="1600"/>
                        <a:t>AT</a:t>
                      </a:r>
                      <a:endParaRPr lang="zh-CN" altLang="en-US" sz="1600"/>
                    </a:p>
                  </a:txBody>
                  <a:tcPr/>
                </a:tc>
                <a:tc>
                  <a:txBody>
                    <a:bodyPr/>
                    <a:lstStyle/>
                    <a:p>
                      <a:r>
                        <a:rPr lang="en-US" altLang="zh-CN" sz="1600"/>
                        <a:t>Oracle</a:t>
                      </a:r>
                      <a:endParaRPr lang="zh-CN" altLang="en-US" sz="1600"/>
                    </a:p>
                  </a:txBody>
                  <a:tcPr/>
                </a:tc>
                <a:tc>
                  <a:txBody>
                    <a:bodyPr/>
                    <a:lstStyle/>
                    <a:p>
                      <a:r>
                        <a:rPr lang="en-US" altLang="zh-CN" sz="1600"/>
                        <a:t>90%</a:t>
                      </a:r>
                      <a:r>
                        <a:rPr lang="zh-CN" altLang="en-US" sz="1600"/>
                        <a:t>光源</a:t>
                      </a:r>
                    </a:p>
                  </a:txBody>
                  <a:tcPr/>
                </a:tc>
                <a:extLst>
                  <a:ext uri="{0D108BD9-81ED-4DB2-BD59-A6C34878D82A}">
                    <a16:rowId xmlns:a16="http://schemas.microsoft.com/office/drawing/2014/main" val="428089263"/>
                  </a:ext>
                </a:extLst>
              </a:tr>
              <a:tr h="366126">
                <a:tc>
                  <a:txBody>
                    <a:bodyPr/>
                    <a:lstStyle/>
                    <a:p>
                      <a:r>
                        <a:rPr lang="en-US" altLang="zh-CN" sz="1600"/>
                        <a:t>Tango-AT</a:t>
                      </a:r>
                      <a:endParaRPr lang="zh-CN" altLang="en-US" sz="1600"/>
                    </a:p>
                  </a:txBody>
                  <a:tcPr/>
                </a:tc>
                <a:tc>
                  <a:txBody>
                    <a:bodyPr/>
                    <a:lstStyle/>
                    <a:p>
                      <a:r>
                        <a:rPr lang="en-US" altLang="zh-CN" sz="1600"/>
                        <a:t>Java/Python</a:t>
                      </a:r>
                      <a:endParaRPr lang="zh-CN" altLang="en-US" sz="1600"/>
                    </a:p>
                  </a:txBody>
                  <a:tcPr/>
                </a:tc>
                <a:tc>
                  <a:txBody>
                    <a:bodyPr/>
                    <a:lstStyle/>
                    <a:p>
                      <a:r>
                        <a:rPr lang="en-US" altLang="zh-CN" sz="1400"/>
                        <a:t>Swing/PyQt</a:t>
                      </a:r>
                      <a:endParaRPr lang="zh-CN" altLang="en-US" sz="1400"/>
                    </a:p>
                  </a:txBody>
                  <a:tcPr/>
                </a:tc>
                <a:tc>
                  <a:txBody>
                    <a:bodyPr/>
                    <a:lstStyle/>
                    <a:p>
                      <a:r>
                        <a:rPr lang="en-US" altLang="zh-CN" sz="1600"/>
                        <a:t>Tango</a:t>
                      </a:r>
                      <a:endParaRPr lang="zh-CN" altLang="en-US" sz="1600"/>
                    </a:p>
                  </a:txBody>
                  <a:tcPr/>
                </a:tc>
                <a:tc>
                  <a:txBody>
                    <a:bodyPr/>
                    <a:lstStyle/>
                    <a:p>
                      <a:r>
                        <a:rPr lang="en-US" altLang="zh-CN" sz="1600"/>
                        <a:t>AT</a:t>
                      </a:r>
                      <a:endParaRPr lang="zh-CN" altLang="en-US" sz="1600"/>
                    </a:p>
                  </a:txBody>
                  <a:tcPr/>
                </a:tc>
                <a:tc>
                  <a:txBody>
                    <a:bodyPr/>
                    <a:lstStyle/>
                    <a:p>
                      <a:r>
                        <a:rPr lang="en-US" altLang="zh-CN" sz="1600" err="1"/>
                        <a:t>Mysql</a:t>
                      </a:r>
                      <a:endParaRPr lang="zh-CN" altLang="en-US" sz="1600"/>
                    </a:p>
                  </a:txBody>
                  <a:tcPr/>
                </a:tc>
                <a:tc>
                  <a:txBody>
                    <a:bodyPr/>
                    <a:lstStyle/>
                    <a:p>
                      <a:r>
                        <a:rPr lang="en-US" altLang="zh-CN" sz="1600"/>
                        <a:t>ESRF/ALBA</a:t>
                      </a:r>
                      <a:endParaRPr lang="zh-CN" altLang="en-US" sz="1600"/>
                    </a:p>
                  </a:txBody>
                  <a:tcPr/>
                </a:tc>
                <a:extLst>
                  <a:ext uri="{0D108BD9-81ED-4DB2-BD59-A6C34878D82A}">
                    <a16:rowId xmlns:a16="http://schemas.microsoft.com/office/drawing/2014/main" val="3504813637"/>
                  </a:ext>
                </a:extLst>
              </a:tr>
              <a:tr h="402753">
                <a:tc>
                  <a:txBody>
                    <a:bodyPr/>
                    <a:lstStyle/>
                    <a:p>
                      <a:r>
                        <a:rPr lang="en-US" altLang="zh-CN" sz="1600"/>
                        <a:t>SARDANA</a:t>
                      </a:r>
                      <a:endParaRPr lang="zh-CN" altLang="en-US" sz="1600"/>
                    </a:p>
                  </a:txBody>
                  <a:tcPr/>
                </a:tc>
                <a:tc>
                  <a:txBody>
                    <a:bodyPr/>
                    <a:lstStyle/>
                    <a:p>
                      <a:r>
                        <a:rPr lang="en-US" altLang="zh-CN" sz="1600"/>
                        <a:t>C++/Python</a:t>
                      </a:r>
                      <a:endParaRPr lang="zh-CN" altLang="en-US" sz="1600"/>
                    </a:p>
                  </a:txBody>
                  <a:tcPr/>
                </a:tc>
                <a:tc>
                  <a:txBody>
                    <a:bodyPr/>
                    <a:lstStyle/>
                    <a:p>
                      <a:r>
                        <a:rPr lang="en-US" altLang="zh-CN" sz="1600"/>
                        <a:t>Qt</a:t>
                      </a:r>
                      <a:endParaRPr lang="zh-CN" altLang="en-US" sz="1600"/>
                    </a:p>
                  </a:txBody>
                  <a:tcPr/>
                </a:tc>
                <a:tc>
                  <a:txBody>
                    <a:bodyPr/>
                    <a:lstStyle/>
                    <a:p>
                      <a:r>
                        <a:rPr lang="en-US" altLang="zh-CN" sz="1600"/>
                        <a:t>Tango</a:t>
                      </a:r>
                      <a:endParaRPr lang="zh-CN" altLang="en-US" sz="1600"/>
                    </a:p>
                  </a:txBody>
                  <a:tcPr/>
                </a:tc>
                <a:tc>
                  <a:txBody>
                    <a:bodyPr/>
                    <a:lstStyle/>
                    <a:p>
                      <a:r>
                        <a:rPr lang="en-US" altLang="zh-CN" sz="1600"/>
                        <a:t>AT</a:t>
                      </a:r>
                      <a:endParaRPr lang="zh-CN" altLang="en-US" sz="1600"/>
                    </a:p>
                  </a:txBody>
                  <a:tcPr/>
                </a:tc>
                <a:tc>
                  <a:txBody>
                    <a:bodyPr/>
                    <a:lstStyle/>
                    <a:p>
                      <a:r>
                        <a:rPr lang="en-US" altLang="zh-CN" sz="1600"/>
                        <a:t>Mysql</a:t>
                      </a:r>
                      <a:endParaRPr lang="zh-CN" altLang="en-US" sz="1600"/>
                    </a:p>
                  </a:txBody>
                  <a:tcPr/>
                </a:tc>
                <a:tc>
                  <a:txBody>
                    <a:bodyPr/>
                    <a:lstStyle/>
                    <a:p>
                      <a:r>
                        <a:rPr lang="en-US" altLang="zh-CN" sz="1600"/>
                        <a:t>ALBA/MAX-IV</a:t>
                      </a:r>
                      <a:endParaRPr lang="zh-CN" altLang="en-US" sz="1600"/>
                    </a:p>
                  </a:txBody>
                  <a:tcPr/>
                </a:tc>
                <a:extLst>
                  <a:ext uri="{0D108BD9-81ED-4DB2-BD59-A6C34878D82A}">
                    <a16:rowId xmlns:a16="http://schemas.microsoft.com/office/drawing/2014/main" val="1073360653"/>
                  </a:ext>
                </a:extLst>
              </a:tr>
              <a:tr h="402753">
                <a:tc>
                  <a:txBody>
                    <a:bodyPr/>
                    <a:lstStyle/>
                    <a:p>
                      <a:endParaRPr lang="zh-CN" altLang="en-US" sz="1800" b="1" dirty="0">
                        <a:solidFill>
                          <a:srgbClr val="FF0000"/>
                        </a:solidFill>
                      </a:endParaRPr>
                    </a:p>
                  </a:txBody>
                  <a:tcPr>
                    <a:solidFill>
                      <a:srgbClr val="C00000"/>
                    </a:solidFill>
                  </a:tcPr>
                </a:tc>
                <a:tc>
                  <a:txBody>
                    <a:bodyPr/>
                    <a:lstStyle/>
                    <a:p>
                      <a:endParaRPr lang="zh-CN" altLang="en-US" sz="1800" b="1" dirty="0">
                        <a:solidFill>
                          <a:srgbClr val="FF0000"/>
                        </a:solidFill>
                      </a:endParaRPr>
                    </a:p>
                  </a:txBody>
                  <a:tcPr>
                    <a:solidFill>
                      <a:srgbClr val="C00000"/>
                    </a:solidFill>
                  </a:tcPr>
                </a:tc>
                <a:tc>
                  <a:txBody>
                    <a:bodyPr/>
                    <a:lstStyle/>
                    <a:p>
                      <a:endParaRPr lang="zh-CN" altLang="en-US" sz="1800" b="1" dirty="0">
                        <a:solidFill>
                          <a:srgbClr val="FF0000"/>
                        </a:solidFill>
                      </a:endParaRPr>
                    </a:p>
                  </a:txBody>
                  <a:tcPr>
                    <a:solidFill>
                      <a:srgbClr val="C00000"/>
                    </a:solidFill>
                  </a:tcPr>
                </a:tc>
                <a:tc>
                  <a:txBody>
                    <a:bodyPr/>
                    <a:lstStyle/>
                    <a:p>
                      <a:endParaRPr lang="zh-CN" altLang="en-US" sz="1800" b="1" dirty="0">
                        <a:solidFill>
                          <a:srgbClr val="FF0000"/>
                        </a:solidFill>
                      </a:endParaRPr>
                    </a:p>
                  </a:txBody>
                  <a:tcPr>
                    <a:solidFill>
                      <a:srgbClr val="C00000"/>
                    </a:solidFill>
                  </a:tcPr>
                </a:tc>
                <a:tc>
                  <a:txBody>
                    <a:bodyPr/>
                    <a:lstStyle/>
                    <a:p>
                      <a:endParaRPr lang="zh-CN" altLang="en-US" sz="1800" b="1" dirty="0">
                        <a:solidFill>
                          <a:srgbClr val="FF0000"/>
                        </a:solidFill>
                      </a:endParaRPr>
                    </a:p>
                  </a:txBody>
                  <a:tcPr>
                    <a:solidFill>
                      <a:srgbClr val="C00000"/>
                    </a:solidFill>
                  </a:tcPr>
                </a:tc>
                <a:tc>
                  <a:txBody>
                    <a:bodyPr/>
                    <a:lstStyle/>
                    <a:p>
                      <a:endParaRPr lang="zh-CN" altLang="en-US" sz="1800" b="1" dirty="0">
                        <a:solidFill>
                          <a:srgbClr val="FF0000"/>
                        </a:solidFill>
                      </a:endParaRPr>
                    </a:p>
                  </a:txBody>
                  <a:tcPr>
                    <a:solidFill>
                      <a:srgbClr val="C00000"/>
                    </a:solidFill>
                  </a:tcPr>
                </a:tc>
                <a:tc>
                  <a:txBody>
                    <a:bodyPr/>
                    <a:lstStyle/>
                    <a:p>
                      <a:r>
                        <a:rPr lang="en-US" altLang="zh-CN" sz="1800" b="1" dirty="0">
                          <a:solidFill>
                            <a:schemeClr val="bg1"/>
                          </a:solidFill>
                        </a:rPr>
                        <a:t>HEPS</a:t>
                      </a:r>
                      <a:r>
                        <a:rPr lang="en-US" altLang="zh-CN" sz="1800" b="1" baseline="0" dirty="0">
                          <a:solidFill>
                            <a:schemeClr val="bg1"/>
                          </a:solidFill>
                        </a:rPr>
                        <a:t> </a:t>
                      </a:r>
                      <a:r>
                        <a:rPr lang="en-US" altLang="zh-CN" sz="1800" b="1" dirty="0">
                          <a:solidFill>
                            <a:schemeClr val="bg1"/>
                          </a:solidFill>
                          <a:effectLst>
                            <a:outerShdw blurRad="38100" dist="38100" dir="2700000" algn="tl">
                              <a:srgbClr val="000000">
                                <a:alpha val="43137"/>
                              </a:srgbClr>
                            </a:outerShdw>
                          </a:effectLst>
                        </a:rPr>
                        <a:t>??</a:t>
                      </a:r>
                      <a:endParaRPr lang="zh-CN" altLang="en-US" sz="1800" b="1" dirty="0">
                        <a:solidFill>
                          <a:schemeClr val="bg1"/>
                        </a:solidFill>
                        <a:effectLst>
                          <a:outerShdw blurRad="38100" dist="38100" dir="2700000" algn="tl">
                            <a:srgbClr val="000000">
                              <a:alpha val="43137"/>
                            </a:srgbClr>
                          </a:outerShdw>
                        </a:effectLst>
                      </a:endParaRPr>
                    </a:p>
                  </a:txBody>
                  <a:tcPr>
                    <a:solidFill>
                      <a:srgbClr val="C00000"/>
                    </a:solidFill>
                  </a:tcPr>
                </a:tc>
                <a:extLst>
                  <a:ext uri="{0D108BD9-81ED-4DB2-BD59-A6C34878D82A}">
                    <a16:rowId xmlns:a16="http://schemas.microsoft.com/office/drawing/2014/main" val="2924874101"/>
                  </a:ext>
                </a:extLst>
              </a:tr>
            </a:tbl>
          </a:graphicData>
        </a:graphic>
      </p:graphicFrame>
      <p:sp>
        <p:nvSpPr>
          <p:cNvPr id="30" name="文本框 29">
            <a:extLst>
              <a:ext uri="{FF2B5EF4-FFF2-40B4-BE49-F238E27FC236}">
                <a16:creationId xmlns:a16="http://schemas.microsoft.com/office/drawing/2014/main" id="{F165BEAC-9182-46D9-B78C-EAAA9EE0FC10}"/>
              </a:ext>
            </a:extLst>
          </p:cNvPr>
          <p:cNvSpPr txBox="1"/>
          <p:nvPr/>
        </p:nvSpPr>
        <p:spPr>
          <a:xfrm>
            <a:off x="767408" y="5005850"/>
            <a:ext cx="9577063" cy="338554"/>
          </a:xfrm>
          <a:prstGeom prst="rect">
            <a:avLst/>
          </a:prstGeom>
          <a:noFill/>
        </p:spPr>
        <p:txBody>
          <a:bodyPr wrap="square" rtlCol="0">
            <a:spAutoFit/>
          </a:bodyPr>
          <a:lstStyle/>
          <a:p>
            <a:r>
              <a:rPr lang="zh-CN" altLang="en-US" sz="1600" b="1" dirty="0"/>
              <a:t>调研</a:t>
            </a:r>
            <a:r>
              <a:rPr lang="zh-CN" altLang="en-US" sz="1600" dirty="0"/>
              <a:t>近</a:t>
            </a:r>
            <a:r>
              <a:rPr lang="en-US" altLang="zh-CN" sz="1600" dirty="0"/>
              <a:t>20</a:t>
            </a:r>
            <a:r>
              <a:rPr lang="zh-CN" altLang="en-US" sz="1600" dirty="0"/>
              <a:t>年国际上比较流行的加速器上层调束</a:t>
            </a:r>
            <a:r>
              <a:rPr lang="zh-CN" altLang="en-US" sz="1600"/>
              <a:t>软件方案</a:t>
            </a:r>
            <a:endParaRPr lang="en-US" altLang="zh-CN" sz="1600" dirty="0"/>
          </a:p>
        </p:txBody>
      </p:sp>
    </p:spTree>
    <p:extLst>
      <p:ext uri="{BB962C8B-B14F-4D97-AF65-F5344CB8AC3E}">
        <p14:creationId xmlns:p14="http://schemas.microsoft.com/office/powerpoint/2010/main" val="3399062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0C913308-F349-4B6D-A68A-DD1791B4A57B}" type="slidenum">
              <a:rPr lang="zh-CN" altLang="en-US" smtClean="0"/>
              <a:t>6</a:t>
            </a:fld>
            <a:endParaRPr lang="zh-CN" altLang="en-US"/>
          </a:p>
        </p:txBody>
      </p:sp>
      <p:sp>
        <p:nvSpPr>
          <p:cNvPr id="5" name="文本框 4">
            <a:extLst>
              <a:ext uri="{FF2B5EF4-FFF2-40B4-BE49-F238E27FC236}">
                <a16:creationId xmlns:a16="http://schemas.microsoft.com/office/drawing/2014/main" id="{C2288931-1CA3-4C73-A5A8-6BA97B1F7C8D}"/>
              </a:ext>
            </a:extLst>
          </p:cNvPr>
          <p:cNvSpPr txBox="1"/>
          <p:nvPr/>
        </p:nvSpPr>
        <p:spPr>
          <a:xfrm>
            <a:off x="4439816" y="489799"/>
            <a:ext cx="2771800"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zh-CN" altLang="en-US" sz="2800"/>
              <a:t>世界在运行光源</a:t>
            </a:r>
          </a:p>
        </p:txBody>
      </p:sp>
      <p:pic>
        <p:nvPicPr>
          <p:cNvPr id="6" name="图片 5">
            <a:extLst>
              <a:ext uri="{FF2B5EF4-FFF2-40B4-BE49-F238E27FC236}">
                <a16:creationId xmlns:a16="http://schemas.microsoft.com/office/drawing/2014/main" id="{1D21DFAF-89D5-4422-9192-6FB68490BE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38" y="1464035"/>
            <a:ext cx="4896544" cy="41695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文本框 6">
            <a:extLst>
              <a:ext uri="{FF2B5EF4-FFF2-40B4-BE49-F238E27FC236}">
                <a16:creationId xmlns:a16="http://schemas.microsoft.com/office/drawing/2014/main" id="{ED3396EA-09A5-4119-9015-D40FA648967F}"/>
              </a:ext>
            </a:extLst>
          </p:cNvPr>
          <p:cNvSpPr txBox="1"/>
          <p:nvPr/>
        </p:nvSpPr>
        <p:spPr>
          <a:xfrm>
            <a:off x="3758343" y="4077072"/>
            <a:ext cx="1224136" cy="1477328"/>
          </a:xfrm>
          <a:prstGeom prst="rect">
            <a:avLst/>
          </a:prstGeom>
          <a:solidFill>
            <a:schemeClr val="bg1"/>
          </a:solidFill>
          <a:ln w="28575">
            <a:solidFill>
              <a:srgbClr val="00B0F0"/>
            </a:solidFill>
          </a:ln>
        </p:spPr>
        <p:txBody>
          <a:bodyPr wrap="square" numCol="1" rtlCol="0">
            <a:spAutoFit/>
          </a:bodyPr>
          <a:lstStyle/>
          <a:p>
            <a:r>
              <a:rPr lang="en-US" altLang="zh-CN">
                <a:solidFill>
                  <a:srgbClr val="FF0000"/>
                </a:solidFill>
              </a:rPr>
              <a:t>SSRF</a:t>
            </a:r>
          </a:p>
          <a:p>
            <a:r>
              <a:rPr lang="en-US" altLang="zh-CN">
                <a:solidFill>
                  <a:srgbClr val="FF0000"/>
                </a:solidFill>
              </a:rPr>
              <a:t>NSRL</a:t>
            </a:r>
          </a:p>
          <a:p>
            <a:r>
              <a:rPr lang="en-US" altLang="zh-CN">
                <a:solidFill>
                  <a:srgbClr val="FF0000"/>
                </a:solidFill>
              </a:rPr>
              <a:t>BSRF</a:t>
            </a:r>
          </a:p>
          <a:p>
            <a:endParaRPr lang="en-US" altLang="zh-CN"/>
          </a:p>
          <a:p>
            <a:r>
              <a:rPr lang="en-US" altLang="zh-CN">
                <a:solidFill>
                  <a:srgbClr val="FF0000"/>
                </a:solidFill>
              </a:rPr>
              <a:t>SXFEL</a:t>
            </a:r>
            <a:endParaRPr lang="zh-CN" altLang="en-US">
              <a:solidFill>
                <a:srgbClr val="FF0000"/>
              </a:solidFill>
            </a:endParaRPr>
          </a:p>
        </p:txBody>
      </p:sp>
      <p:sp>
        <p:nvSpPr>
          <p:cNvPr id="8" name="文本框 7">
            <a:extLst>
              <a:ext uri="{FF2B5EF4-FFF2-40B4-BE49-F238E27FC236}">
                <a16:creationId xmlns:a16="http://schemas.microsoft.com/office/drawing/2014/main" id="{AB71E758-21CB-4B7D-8E47-9B693D5FF47D}"/>
              </a:ext>
            </a:extLst>
          </p:cNvPr>
          <p:cNvSpPr txBox="1"/>
          <p:nvPr/>
        </p:nvSpPr>
        <p:spPr>
          <a:xfrm>
            <a:off x="191344" y="6109160"/>
            <a:ext cx="6480720" cy="369332"/>
          </a:xfrm>
          <a:prstGeom prst="rect">
            <a:avLst/>
          </a:prstGeom>
          <a:noFill/>
        </p:spPr>
        <p:txBody>
          <a:bodyPr wrap="square" rtlCol="0">
            <a:spAutoFit/>
          </a:bodyPr>
          <a:lstStyle/>
          <a:p>
            <a:r>
              <a:rPr lang="en-US" altLang="zh-CN"/>
              <a:t> </a:t>
            </a:r>
            <a:r>
              <a:rPr lang="zh-CN" altLang="en-US"/>
              <a:t>数据来源：</a:t>
            </a:r>
            <a:r>
              <a:rPr lang="en-US" altLang="zh-CN">
                <a:hlinkClick r:id="rId4"/>
              </a:rPr>
              <a:t>https://lightsources.org/lightsources-of-the-world/</a:t>
            </a:r>
            <a:endParaRPr lang="en-US" altLang="zh-CN"/>
          </a:p>
        </p:txBody>
      </p:sp>
      <p:sp>
        <p:nvSpPr>
          <p:cNvPr id="3" name="文本框 2">
            <a:extLst>
              <a:ext uri="{FF2B5EF4-FFF2-40B4-BE49-F238E27FC236}">
                <a16:creationId xmlns:a16="http://schemas.microsoft.com/office/drawing/2014/main" id="{CFE436AE-87C4-4E44-B325-1CFFF1D13637}"/>
              </a:ext>
            </a:extLst>
          </p:cNvPr>
          <p:cNvSpPr txBox="1"/>
          <p:nvPr/>
        </p:nvSpPr>
        <p:spPr>
          <a:xfrm>
            <a:off x="479376" y="970859"/>
            <a:ext cx="5544616" cy="369332"/>
          </a:xfrm>
          <a:prstGeom prst="rect">
            <a:avLst/>
          </a:prstGeom>
          <a:noFill/>
        </p:spPr>
        <p:txBody>
          <a:bodyPr wrap="square" rtlCol="0">
            <a:spAutoFit/>
          </a:bodyPr>
          <a:lstStyle/>
          <a:p>
            <a:pPr marL="285750" indent="-285750">
              <a:buFont typeface="Wingdings" panose="05000000000000000000" pitchFamily="2" charset="2"/>
              <a:buChar char="Ø"/>
            </a:pPr>
            <a:r>
              <a:rPr lang="zh-CN" altLang="en-US"/>
              <a:t>调研目前世界上在运行光源的上层调束软件方案</a:t>
            </a:r>
          </a:p>
        </p:txBody>
      </p:sp>
      <p:pic>
        <p:nvPicPr>
          <p:cNvPr id="9" name="图片 8">
            <a:extLst>
              <a:ext uri="{FF2B5EF4-FFF2-40B4-BE49-F238E27FC236}">
                <a16:creationId xmlns:a16="http://schemas.microsoft.com/office/drawing/2014/main" id="{3F9A84B5-A7B8-490D-B847-30561019B181}"/>
              </a:ext>
            </a:extLst>
          </p:cNvPr>
          <p:cNvPicPr>
            <a:picLocks noChangeAspect="1"/>
          </p:cNvPicPr>
          <p:nvPr/>
        </p:nvPicPr>
        <p:blipFill>
          <a:blip r:embed="rId5"/>
          <a:stretch>
            <a:fillRect/>
          </a:stretch>
        </p:blipFill>
        <p:spPr>
          <a:xfrm>
            <a:off x="5159896" y="1464035"/>
            <a:ext cx="6941142" cy="41695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46150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03712" y="518625"/>
            <a:ext cx="4762872" cy="492057"/>
          </a:xfrm>
        </p:spPr>
        <p:txBody>
          <a:bodyPr>
            <a:normAutofit fontScale="90000"/>
          </a:bodyPr>
          <a:lstStyle/>
          <a:p>
            <a:r>
              <a:rPr lang="zh-CN" altLang="en-US" b="0">
                <a:solidFill>
                  <a:schemeClr val="tx1"/>
                </a:solidFill>
                <a:latin typeface="+mn-lt"/>
                <a:ea typeface="黑体" pitchFamily="49" charset="-122"/>
              </a:rPr>
              <a:t>上层调束软件调研</a:t>
            </a:r>
            <a:endParaRPr lang="zh-CN" altLang="en-US" b="0" dirty="0">
              <a:solidFill>
                <a:schemeClr val="tx1"/>
              </a:solidFill>
              <a:latin typeface="+mn-lt"/>
              <a:ea typeface="黑体" pitchFamily="49" charset="-122"/>
            </a:endParaRPr>
          </a:p>
        </p:txBody>
      </p:sp>
      <p:graphicFrame>
        <p:nvGraphicFramePr>
          <p:cNvPr id="29" name="表格 28">
            <a:extLst>
              <a:ext uri="{FF2B5EF4-FFF2-40B4-BE49-F238E27FC236}">
                <a16:creationId xmlns:a16="http://schemas.microsoft.com/office/drawing/2014/main" id="{1CAA6FF1-D8F7-4BC5-B338-3942DD12965B}"/>
              </a:ext>
            </a:extLst>
          </p:cNvPr>
          <p:cNvGraphicFramePr>
            <a:graphicFrameLocks noGrp="1"/>
          </p:cNvGraphicFramePr>
          <p:nvPr>
            <p:extLst/>
          </p:nvPr>
        </p:nvGraphicFramePr>
        <p:xfrm>
          <a:off x="767408" y="1124744"/>
          <a:ext cx="10729191" cy="3613818"/>
        </p:xfrm>
        <a:graphic>
          <a:graphicData uri="http://schemas.openxmlformats.org/drawingml/2006/table">
            <a:tbl>
              <a:tblPr firstRow="1" bandRow="1">
                <a:tableStyleId>{BC89EF96-8CEA-46FF-86C4-4CE0E7609802}</a:tableStyleId>
              </a:tblPr>
              <a:tblGrid>
                <a:gridCol w="1539824">
                  <a:extLst>
                    <a:ext uri="{9D8B030D-6E8A-4147-A177-3AD203B41FA5}">
                      <a16:colId xmlns:a16="http://schemas.microsoft.com/office/drawing/2014/main" val="722005980"/>
                    </a:ext>
                  </a:extLst>
                </a:gridCol>
                <a:gridCol w="1816720">
                  <a:extLst>
                    <a:ext uri="{9D8B030D-6E8A-4147-A177-3AD203B41FA5}">
                      <a16:colId xmlns:a16="http://schemas.microsoft.com/office/drawing/2014/main" val="1685396802"/>
                    </a:ext>
                  </a:extLst>
                </a:gridCol>
                <a:gridCol w="1423257">
                  <a:extLst>
                    <a:ext uri="{9D8B030D-6E8A-4147-A177-3AD203B41FA5}">
                      <a16:colId xmlns:a16="http://schemas.microsoft.com/office/drawing/2014/main" val="1571941256"/>
                    </a:ext>
                  </a:extLst>
                </a:gridCol>
                <a:gridCol w="1418736">
                  <a:extLst>
                    <a:ext uri="{9D8B030D-6E8A-4147-A177-3AD203B41FA5}">
                      <a16:colId xmlns:a16="http://schemas.microsoft.com/office/drawing/2014/main" val="4127258201"/>
                    </a:ext>
                  </a:extLst>
                </a:gridCol>
                <a:gridCol w="1601897">
                  <a:extLst>
                    <a:ext uri="{9D8B030D-6E8A-4147-A177-3AD203B41FA5}">
                      <a16:colId xmlns:a16="http://schemas.microsoft.com/office/drawing/2014/main" val="2800120192"/>
                    </a:ext>
                  </a:extLst>
                </a:gridCol>
                <a:gridCol w="1146904">
                  <a:extLst>
                    <a:ext uri="{9D8B030D-6E8A-4147-A177-3AD203B41FA5}">
                      <a16:colId xmlns:a16="http://schemas.microsoft.com/office/drawing/2014/main" val="4293040535"/>
                    </a:ext>
                  </a:extLst>
                </a:gridCol>
                <a:gridCol w="1781853">
                  <a:extLst>
                    <a:ext uri="{9D8B030D-6E8A-4147-A177-3AD203B41FA5}">
                      <a16:colId xmlns:a16="http://schemas.microsoft.com/office/drawing/2014/main" val="650771962"/>
                    </a:ext>
                  </a:extLst>
                </a:gridCol>
              </a:tblGrid>
              <a:tr h="407031">
                <a:tc>
                  <a:txBody>
                    <a:bodyPr/>
                    <a:lstStyle/>
                    <a:p>
                      <a:r>
                        <a:rPr lang="zh-CN" altLang="en-US" sz="1600" dirty="0"/>
                        <a:t>方案</a:t>
                      </a:r>
                      <a:r>
                        <a:rPr lang="en-US" altLang="zh-CN" sz="1600" dirty="0"/>
                        <a:t>/</a:t>
                      </a:r>
                      <a:r>
                        <a:rPr lang="zh-CN" altLang="en-US" sz="1600" dirty="0"/>
                        <a:t>框架</a:t>
                      </a:r>
                    </a:p>
                  </a:txBody>
                  <a:tcPr/>
                </a:tc>
                <a:tc>
                  <a:txBody>
                    <a:bodyPr/>
                    <a:lstStyle/>
                    <a:p>
                      <a:r>
                        <a:rPr lang="zh-CN" altLang="en-US" sz="1600"/>
                        <a:t>编程语言</a:t>
                      </a:r>
                    </a:p>
                  </a:txBody>
                  <a:tcPr/>
                </a:tc>
                <a:tc>
                  <a:txBody>
                    <a:bodyPr/>
                    <a:lstStyle/>
                    <a:p>
                      <a:r>
                        <a:rPr lang="zh-CN" altLang="en-US" sz="1600"/>
                        <a:t>图形界面</a:t>
                      </a:r>
                    </a:p>
                  </a:txBody>
                  <a:tcPr/>
                </a:tc>
                <a:tc>
                  <a:txBody>
                    <a:bodyPr/>
                    <a:lstStyle/>
                    <a:p>
                      <a:r>
                        <a:rPr lang="zh-CN" altLang="en-US" sz="1600"/>
                        <a:t>硬件通信</a:t>
                      </a:r>
                    </a:p>
                  </a:txBody>
                  <a:tcPr/>
                </a:tc>
                <a:tc>
                  <a:txBody>
                    <a:bodyPr/>
                    <a:lstStyle/>
                    <a:p>
                      <a:r>
                        <a:rPr lang="zh-CN" altLang="en-US" sz="1600"/>
                        <a:t>物理模型</a:t>
                      </a:r>
                    </a:p>
                  </a:txBody>
                  <a:tcPr/>
                </a:tc>
                <a:tc>
                  <a:txBody>
                    <a:bodyPr/>
                    <a:lstStyle/>
                    <a:p>
                      <a:r>
                        <a:rPr lang="zh-CN" altLang="en-US" sz="1600"/>
                        <a:t>数据库</a:t>
                      </a:r>
                    </a:p>
                  </a:txBody>
                  <a:tcPr/>
                </a:tc>
                <a:tc>
                  <a:txBody>
                    <a:bodyPr/>
                    <a:lstStyle/>
                    <a:p>
                      <a:r>
                        <a:rPr lang="zh-CN" altLang="en-US" sz="1600"/>
                        <a:t>使用装置</a:t>
                      </a:r>
                    </a:p>
                  </a:txBody>
                  <a:tcPr/>
                </a:tc>
                <a:extLst>
                  <a:ext uri="{0D108BD9-81ED-4DB2-BD59-A6C34878D82A}">
                    <a16:rowId xmlns:a16="http://schemas.microsoft.com/office/drawing/2014/main" val="4251560116"/>
                  </a:ext>
                </a:extLst>
              </a:tr>
              <a:tr h="407031">
                <a:tc>
                  <a:txBody>
                    <a:bodyPr/>
                    <a:lstStyle/>
                    <a:p>
                      <a:r>
                        <a:rPr lang="en-US" altLang="zh-CN" sz="1600"/>
                        <a:t>ASD-AOP</a:t>
                      </a:r>
                      <a:endParaRPr lang="zh-CN" altLang="en-US" sz="1600"/>
                    </a:p>
                  </a:txBody>
                  <a:tcPr/>
                </a:tc>
                <a:tc>
                  <a:txBody>
                    <a:bodyPr/>
                    <a:lstStyle/>
                    <a:p>
                      <a:r>
                        <a:rPr lang="en-US" altLang="zh-CN" sz="1600"/>
                        <a:t>C++/Fortran</a:t>
                      </a:r>
                      <a:endParaRPr lang="zh-CN" altLang="en-US" sz="1600"/>
                    </a:p>
                  </a:txBody>
                  <a:tcPr/>
                </a:tc>
                <a:tc>
                  <a:txBody>
                    <a:bodyPr/>
                    <a:lstStyle/>
                    <a:p>
                      <a:r>
                        <a:rPr lang="en-US" altLang="zh-CN" sz="1600"/>
                        <a:t>Tk/</a:t>
                      </a:r>
                      <a:r>
                        <a:rPr lang="en-US" altLang="zh-CN" sz="1600" err="1"/>
                        <a:t>Tcl</a:t>
                      </a:r>
                      <a:endParaRPr lang="zh-CN" altLang="en-US" sz="1600"/>
                    </a:p>
                  </a:txBody>
                  <a:tcPr/>
                </a:tc>
                <a:tc>
                  <a:txBody>
                    <a:bodyPr/>
                    <a:lstStyle/>
                    <a:p>
                      <a:r>
                        <a:rPr lang="en-US" altLang="zh-CN" sz="1600"/>
                        <a:t>EPICS</a:t>
                      </a:r>
                      <a:endParaRPr lang="zh-CN" altLang="en-US" sz="1600"/>
                    </a:p>
                  </a:txBody>
                  <a:tcPr/>
                </a:tc>
                <a:tc>
                  <a:txBody>
                    <a:bodyPr/>
                    <a:lstStyle/>
                    <a:p>
                      <a:r>
                        <a:rPr lang="en-US" altLang="zh-CN" sz="1600"/>
                        <a:t>Elegant</a:t>
                      </a:r>
                      <a:endParaRPr lang="zh-CN" altLang="en-US" sz="1600"/>
                    </a:p>
                  </a:txBody>
                  <a:tcPr/>
                </a:tc>
                <a:tc>
                  <a:txBody>
                    <a:bodyPr/>
                    <a:lstStyle/>
                    <a:p>
                      <a:r>
                        <a:rPr lang="en-US" altLang="zh-CN" sz="1600"/>
                        <a:t>~</a:t>
                      </a:r>
                      <a:endParaRPr lang="zh-CN" altLang="en-US" sz="1600"/>
                    </a:p>
                  </a:txBody>
                  <a:tcPr/>
                </a:tc>
                <a:tc>
                  <a:txBody>
                    <a:bodyPr/>
                    <a:lstStyle/>
                    <a:p>
                      <a:r>
                        <a:rPr lang="en-US" altLang="zh-CN" sz="1600"/>
                        <a:t>APS</a:t>
                      </a:r>
                      <a:endParaRPr lang="zh-CN" altLang="en-US" sz="1600"/>
                    </a:p>
                  </a:txBody>
                  <a:tcPr/>
                </a:tc>
                <a:extLst>
                  <a:ext uri="{0D108BD9-81ED-4DB2-BD59-A6C34878D82A}">
                    <a16:rowId xmlns:a16="http://schemas.microsoft.com/office/drawing/2014/main" val="1913474781"/>
                  </a:ext>
                </a:extLst>
              </a:tr>
              <a:tr h="407031">
                <a:tc>
                  <a:txBody>
                    <a:bodyPr/>
                    <a:lstStyle/>
                    <a:p>
                      <a:r>
                        <a:rPr lang="en-US" altLang="zh-CN" sz="1600"/>
                        <a:t>SAD</a:t>
                      </a:r>
                      <a:endParaRPr lang="zh-CN" altLang="en-US" sz="1600"/>
                    </a:p>
                  </a:txBody>
                  <a:tcPr/>
                </a:tc>
                <a:tc>
                  <a:txBody>
                    <a:bodyPr/>
                    <a:lstStyle/>
                    <a:p>
                      <a:r>
                        <a:rPr lang="en-US" altLang="zh-CN" sz="1600"/>
                        <a:t>C++/Fortran</a:t>
                      </a:r>
                      <a:endParaRPr lang="zh-CN" altLang="en-US" sz="1600"/>
                    </a:p>
                  </a:txBody>
                  <a:tcPr/>
                </a:tc>
                <a:tc>
                  <a:txBody>
                    <a:bodyPr/>
                    <a:lstStyle/>
                    <a:p>
                      <a:r>
                        <a:rPr lang="en-US" altLang="zh-CN" sz="1600"/>
                        <a:t>Tk/</a:t>
                      </a:r>
                      <a:r>
                        <a:rPr lang="en-US" altLang="zh-CN" sz="1600" err="1"/>
                        <a:t>Tcl</a:t>
                      </a:r>
                      <a:endParaRPr lang="zh-CN" altLang="en-US" sz="1600"/>
                    </a:p>
                  </a:txBody>
                  <a:tcPr/>
                </a:tc>
                <a:tc>
                  <a:txBody>
                    <a:bodyPr/>
                    <a:lstStyle/>
                    <a:p>
                      <a:r>
                        <a:rPr lang="en-US" altLang="zh-CN" sz="1600"/>
                        <a:t>EPICS</a:t>
                      </a:r>
                      <a:endParaRPr lang="zh-CN" altLang="en-US" sz="1600"/>
                    </a:p>
                  </a:txBody>
                  <a:tcPr/>
                </a:tc>
                <a:tc>
                  <a:txBody>
                    <a:bodyPr/>
                    <a:lstStyle/>
                    <a:p>
                      <a:r>
                        <a:rPr lang="en-US" altLang="zh-CN" sz="1600"/>
                        <a:t>SAD</a:t>
                      </a:r>
                      <a:endParaRPr lang="zh-CN" altLang="en-US" sz="1600"/>
                    </a:p>
                  </a:txBody>
                  <a:tcPr/>
                </a:tc>
                <a:tc>
                  <a:txBody>
                    <a:bodyPr/>
                    <a:lstStyle/>
                    <a:p>
                      <a:r>
                        <a:rPr lang="en-US" altLang="zh-CN" sz="1600"/>
                        <a:t>~</a:t>
                      </a:r>
                      <a:endParaRPr lang="zh-CN" altLang="en-US" sz="1600"/>
                    </a:p>
                  </a:txBody>
                  <a:tcPr/>
                </a:tc>
                <a:tc>
                  <a:txBody>
                    <a:bodyPr/>
                    <a:lstStyle/>
                    <a:p>
                      <a:r>
                        <a:rPr lang="en-US" altLang="zh-CN" sz="1600"/>
                        <a:t>KEK/</a:t>
                      </a:r>
                      <a:r>
                        <a:rPr lang="en-US" altLang="zh-CN" sz="1600" b="1">
                          <a:solidFill>
                            <a:srgbClr val="FF0000"/>
                          </a:solidFill>
                        </a:rPr>
                        <a:t>BEPC</a:t>
                      </a:r>
                      <a:endParaRPr lang="zh-CN" altLang="en-US" sz="1600" b="1">
                        <a:solidFill>
                          <a:srgbClr val="FF0000"/>
                        </a:solidFill>
                      </a:endParaRPr>
                    </a:p>
                  </a:txBody>
                  <a:tcPr/>
                </a:tc>
                <a:extLst>
                  <a:ext uri="{0D108BD9-81ED-4DB2-BD59-A6C34878D82A}">
                    <a16:rowId xmlns:a16="http://schemas.microsoft.com/office/drawing/2014/main" val="639000209"/>
                  </a:ext>
                </a:extLst>
              </a:tr>
              <a:tr h="407031">
                <a:tc>
                  <a:txBody>
                    <a:bodyPr/>
                    <a:lstStyle/>
                    <a:p>
                      <a:r>
                        <a:rPr lang="en-US" altLang="zh-CN" sz="1600" err="1"/>
                        <a:t>OpenXAL</a:t>
                      </a:r>
                      <a:endParaRPr lang="zh-CN" altLang="en-US" sz="1600"/>
                    </a:p>
                  </a:txBody>
                  <a:tcPr/>
                </a:tc>
                <a:tc>
                  <a:txBody>
                    <a:bodyPr/>
                    <a:lstStyle/>
                    <a:p>
                      <a:r>
                        <a:rPr lang="en-US" altLang="zh-CN" sz="1600"/>
                        <a:t>Java</a:t>
                      </a:r>
                      <a:endParaRPr lang="zh-CN" altLang="en-US" sz="1600"/>
                    </a:p>
                  </a:txBody>
                  <a:tcPr/>
                </a:tc>
                <a:tc>
                  <a:txBody>
                    <a:bodyPr/>
                    <a:lstStyle/>
                    <a:p>
                      <a:r>
                        <a:rPr lang="en-US" altLang="zh-CN" sz="1600"/>
                        <a:t>Swing</a:t>
                      </a:r>
                      <a:endParaRPr lang="zh-CN" altLang="en-US" sz="1600"/>
                    </a:p>
                  </a:txBody>
                  <a:tcPr/>
                </a:tc>
                <a:tc>
                  <a:txBody>
                    <a:bodyPr/>
                    <a:lstStyle/>
                    <a:p>
                      <a:r>
                        <a:rPr lang="en-US" altLang="zh-CN" sz="1600"/>
                        <a:t>EPICS</a:t>
                      </a:r>
                      <a:endParaRPr lang="zh-CN" altLang="en-US" sz="1600"/>
                    </a:p>
                  </a:txBody>
                  <a:tcPr/>
                </a:tc>
                <a:tc>
                  <a:txBody>
                    <a:bodyPr/>
                    <a:lstStyle/>
                    <a:p>
                      <a:r>
                        <a:rPr lang="zh-CN" altLang="en-US" sz="1600"/>
                        <a:t>自带</a:t>
                      </a:r>
                    </a:p>
                  </a:txBody>
                  <a:tcPr/>
                </a:tc>
                <a:tc>
                  <a:txBody>
                    <a:bodyPr/>
                    <a:lstStyle/>
                    <a:p>
                      <a:r>
                        <a:rPr lang="en-US" altLang="zh-CN" sz="1600" err="1"/>
                        <a:t>Mysql</a:t>
                      </a:r>
                      <a:endParaRPr lang="zh-CN" altLang="en-US" sz="1600"/>
                    </a:p>
                  </a:txBody>
                  <a:tcPr/>
                </a:tc>
                <a:tc>
                  <a:txBody>
                    <a:bodyPr/>
                    <a:lstStyle/>
                    <a:p>
                      <a:r>
                        <a:rPr lang="en-US" altLang="zh-CN" sz="1600"/>
                        <a:t>SNS/</a:t>
                      </a:r>
                      <a:r>
                        <a:rPr lang="en-US" altLang="zh-CN" sz="1600" b="1">
                          <a:solidFill>
                            <a:srgbClr val="FF0000"/>
                          </a:solidFill>
                        </a:rPr>
                        <a:t>CSNS</a:t>
                      </a:r>
                      <a:endParaRPr lang="zh-CN" altLang="en-US" sz="1600" b="1">
                        <a:solidFill>
                          <a:srgbClr val="FF0000"/>
                        </a:solidFill>
                      </a:endParaRPr>
                    </a:p>
                  </a:txBody>
                  <a:tcPr/>
                </a:tc>
                <a:extLst>
                  <a:ext uri="{0D108BD9-81ED-4DB2-BD59-A6C34878D82A}">
                    <a16:rowId xmlns:a16="http://schemas.microsoft.com/office/drawing/2014/main" val="1448871919"/>
                  </a:ext>
                </a:extLst>
              </a:tr>
              <a:tr h="407031">
                <a:tc>
                  <a:txBody>
                    <a:bodyPr/>
                    <a:lstStyle/>
                    <a:p>
                      <a:r>
                        <a:rPr lang="en-US" altLang="zh-CN" sz="1600"/>
                        <a:t>LSA(CERN)</a:t>
                      </a:r>
                      <a:endParaRPr lang="zh-CN" altLang="en-US" sz="1600"/>
                    </a:p>
                  </a:txBody>
                  <a:tcPr/>
                </a:tc>
                <a:tc>
                  <a:txBody>
                    <a:bodyPr/>
                    <a:lstStyle/>
                    <a:p>
                      <a:r>
                        <a:rPr lang="en-US" altLang="zh-CN" sz="1600"/>
                        <a:t>Java</a:t>
                      </a:r>
                      <a:endParaRPr lang="zh-CN" altLang="en-US" sz="1600"/>
                    </a:p>
                  </a:txBody>
                  <a:tcPr/>
                </a:tc>
                <a:tc>
                  <a:txBody>
                    <a:bodyPr/>
                    <a:lstStyle/>
                    <a:p>
                      <a:r>
                        <a:rPr lang="en-US" altLang="zh-CN" sz="1600"/>
                        <a:t>Swing</a:t>
                      </a:r>
                      <a:endParaRPr lang="zh-CN" altLang="en-US" sz="1600"/>
                    </a:p>
                  </a:txBody>
                  <a:tcPr/>
                </a:tc>
                <a:tc>
                  <a:txBody>
                    <a:bodyPr/>
                    <a:lstStyle/>
                    <a:p>
                      <a:r>
                        <a:rPr lang="en-US" altLang="zh-CN" sz="1600"/>
                        <a:t>EPICS</a:t>
                      </a:r>
                      <a:endParaRPr lang="zh-CN" altLang="en-US" sz="1600"/>
                    </a:p>
                  </a:txBody>
                  <a:tcPr/>
                </a:tc>
                <a:tc>
                  <a:txBody>
                    <a:bodyPr/>
                    <a:lstStyle/>
                    <a:p>
                      <a:r>
                        <a:rPr lang="en-US" altLang="zh-CN" sz="1600"/>
                        <a:t>MAD</a:t>
                      </a:r>
                      <a:endParaRPr lang="zh-CN" altLang="en-US" sz="1600"/>
                    </a:p>
                  </a:txBody>
                  <a:tcPr/>
                </a:tc>
                <a:tc>
                  <a:txBody>
                    <a:bodyPr/>
                    <a:lstStyle/>
                    <a:p>
                      <a:r>
                        <a:rPr lang="en-US" altLang="zh-CN" sz="1600"/>
                        <a:t>Oracle</a:t>
                      </a:r>
                      <a:endParaRPr lang="zh-CN" altLang="en-US" sz="1600"/>
                    </a:p>
                  </a:txBody>
                  <a:tcPr/>
                </a:tc>
                <a:tc>
                  <a:txBody>
                    <a:bodyPr/>
                    <a:lstStyle/>
                    <a:p>
                      <a:r>
                        <a:rPr lang="en-US" altLang="zh-CN" sz="1600"/>
                        <a:t>CERN/DESY</a:t>
                      </a:r>
                      <a:endParaRPr lang="zh-CN" altLang="en-US" sz="1600"/>
                    </a:p>
                  </a:txBody>
                  <a:tcPr/>
                </a:tc>
                <a:extLst>
                  <a:ext uri="{0D108BD9-81ED-4DB2-BD59-A6C34878D82A}">
                    <a16:rowId xmlns:a16="http://schemas.microsoft.com/office/drawing/2014/main" val="4212032002"/>
                  </a:ext>
                </a:extLst>
              </a:tr>
              <a:tr h="407031">
                <a:tc>
                  <a:txBody>
                    <a:bodyPr/>
                    <a:lstStyle/>
                    <a:p>
                      <a:r>
                        <a:rPr lang="en-US" altLang="zh-CN" sz="1600"/>
                        <a:t>MML-AT</a:t>
                      </a:r>
                      <a:endParaRPr lang="zh-CN" altLang="en-US" sz="1600"/>
                    </a:p>
                  </a:txBody>
                  <a:tcPr/>
                </a:tc>
                <a:tc>
                  <a:txBody>
                    <a:bodyPr/>
                    <a:lstStyle/>
                    <a:p>
                      <a:r>
                        <a:rPr lang="en-US" altLang="zh-CN" sz="1600" err="1"/>
                        <a:t>Matlab</a:t>
                      </a:r>
                      <a:endParaRPr lang="zh-CN" altLang="en-US" sz="1600"/>
                    </a:p>
                  </a:txBody>
                  <a:tcPr/>
                </a:tc>
                <a:tc>
                  <a:txBody>
                    <a:bodyPr/>
                    <a:lstStyle/>
                    <a:p>
                      <a:r>
                        <a:rPr lang="en-US" altLang="zh-CN" sz="1600" err="1"/>
                        <a:t>Matlab</a:t>
                      </a:r>
                      <a:endParaRPr lang="zh-CN" altLang="en-US" sz="1600"/>
                    </a:p>
                  </a:txBody>
                  <a:tcPr/>
                </a:tc>
                <a:tc>
                  <a:txBody>
                    <a:bodyPr/>
                    <a:lstStyle/>
                    <a:p>
                      <a:r>
                        <a:rPr lang="en-US" altLang="zh-CN" sz="1600"/>
                        <a:t>EPICS</a:t>
                      </a:r>
                      <a:endParaRPr lang="zh-CN" altLang="en-US" sz="1600"/>
                    </a:p>
                  </a:txBody>
                  <a:tcPr/>
                </a:tc>
                <a:tc>
                  <a:txBody>
                    <a:bodyPr/>
                    <a:lstStyle/>
                    <a:p>
                      <a:r>
                        <a:rPr lang="en-US" altLang="zh-CN" sz="1600"/>
                        <a:t>AT</a:t>
                      </a:r>
                      <a:endParaRPr lang="zh-CN" altLang="en-US" sz="1600"/>
                    </a:p>
                  </a:txBody>
                  <a:tcPr/>
                </a:tc>
                <a:tc>
                  <a:txBody>
                    <a:bodyPr/>
                    <a:lstStyle/>
                    <a:p>
                      <a:r>
                        <a:rPr lang="en-US" altLang="zh-CN" sz="1600"/>
                        <a:t>Oracle</a:t>
                      </a:r>
                      <a:endParaRPr lang="zh-CN" altLang="en-US" sz="1600"/>
                    </a:p>
                  </a:txBody>
                  <a:tcPr/>
                </a:tc>
                <a:tc>
                  <a:txBody>
                    <a:bodyPr/>
                    <a:lstStyle/>
                    <a:p>
                      <a:r>
                        <a:rPr lang="en-US" altLang="zh-CN" sz="1600"/>
                        <a:t>90%</a:t>
                      </a:r>
                      <a:r>
                        <a:rPr lang="zh-CN" altLang="en-US" sz="1600"/>
                        <a:t>光源</a:t>
                      </a:r>
                    </a:p>
                  </a:txBody>
                  <a:tcPr/>
                </a:tc>
                <a:extLst>
                  <a:ext uri="{0D108BD9-81ED-4DB2-BD59-A6C34878D82A}">
                    <a16:rowId xmlns:a16="http://schemas.microsoft.com/office/drawing/2014/main" val="428089263"/>
                  </a:ext>
                </a:extLst>
              </a:tr>
              <a:tr h="366126">
                <a:tc>
                  <a:txBody>
                    <a:bodyPr/>
                    <a:lstStyle/>
                    <a:p>
                      <a:r>
                        <a:rPr lang="en-US" altLang="zh-CN" sz="1600"/>
                        <a:t>Tango-AT</a:t>
                      </a:r>
                      <a:endParaRPr lang="zh-CN" altLang="en-US" sz="1600"/>
                    </a:p>
                  </a:txBody>
                  <a:tcPr/>
                </a:tc>
                <a:tc>
                  <a:txBody>
                    <a:bodyPr/>
                    <a:lstStyle/>
                    <a:p>
                      <a:r>
                        <a:rPr lang="en-US" altLang="zh-CN" sz="1600"/>
                        <a:t>Java/Python</a:t>
                      </a:r>
                      <a:endParaRPr lang="zh-CN" altLang="en-US" sz="1600"/>
                    </a:p>
                  </a:txBody>
                  <a:tcPr/>
                </a:tc>
                <a:tc>
                  <a:txBody>
                    <a:bodyPr/>
                    <a:lstStyle/>
                    <a:p>
                      <a:r>
                        <a:rPr lang="en-US" altLang="zh-CN" sz="1400"/>
                        <a:t>Swing/PyQt</a:t>
                      </a:r>
                      <a:endParaRPr lang="zh-CN" altLang="en-US" sz="1400"/>
                    </a:p>
                  </a:txBody>
                  <a:tcPr/>
                </a:tc>
                <a:tc>
                  <a:txBody>
                    <a:bodyPr/>
                    <a:lstStyle/>
                    <a:p>
                      <a:r>
                        <a:rPr lang="en-US" altLang="zh-CN" sz="1600"/>
                        <a:t>Tango</a:t>
                      </a:r>
                      <a:endParaRPr lang="zh-CN" altLang="en-US" sz="1600"/>
                    </a:p>
                  </a:txBody>
                  <a:tcPr/>
                </a:tc>
                <a:tc>
                  <a:txBody>
                    <a:bodyPr/>
                    <a:lstStyle/>
                    <a:p>
                      <a:r>
                        <a:rPr lang="en-US" altLang="zh-CN" sz="1600"/>
                        <a:t>AT</a:t>
                      </a:r>
                      <a:endParaRPr lang="zh-CN" altLang="en-US" sz="1600"/>
                    </a:p>
                  </a:txBody>
                  <a:tcPr/>
                </a:tc>
                <a:tc>
                  <a:txBody>
                    <a:bodyPr/>
                    <a:lstStyle/>
                    <a:p>
                      <a:r>
                        <a:rPr lang="en-US" altLang="zh-CN" sz="1600" err="1"/>
                        <a:t>Mysql</a:t>
                      </a:r>
                      <a:endParaRPr lang="zh-CN" altLang="en-US" sz="1600"/>
                    </a:p>
                  </a:txBody>
                  <a:tcPr/>
                </a:tc>
                <a:tc>
                  <a:txBody>
                    <a:bodyPr/>
                    <a:lstStyle/>
                    <a:p>
                      <a:r>
                        <a:rPr lang="en-US" altLang="zh-CN" sz="1600"/>
                        <a:t>ESRF/ALBA</a:t>
                      </a:r>
                      <a:endParaRPr lang="zh-CN" altLang="en-US" sz="1600"/>
                    </a:p>
                  </a:txBody>
                  <a:tcPr/>
                </a:tc>
                <a:extLst>
                  <a:ext uri="{0D108BD9-81ED-4DB2-BD59-A6C34878D82A}">
                    <a16:rowId xmlns:a16="http://schemas.microsoft.com/office/drawing/2014/main" val="3504813637"/>
                  </a:ext>
                </a:extLst>
              </a:tr>
              <a:tr h="402753">
                <a:tc>
                  <a:txBody>
                    <a:bodyPr/>
                    <a:lstStyle/>
                    <a:p>
                      <a:r>
                        <a:rPr lang="en-US" altLang="zh-CN" sz="1600"/>
                        <a:t>SARDANA</a:t>
                      </a:r>
                      <a:endParaRPr lang="zh-CN" altLang="en-US" sz="1600"/>
                    </a:p>
                  </a:txBody>
                  <a:tcPr/>
                </a:tc>
                <a:tc>
                  <a:txBody>
                    <a:bodyPr/>
                    <a:lstStyle/>
                    <a:p>
                      <a:r>
                        <a:rPr lang="en-US" altLang="zh-CN" sz="1600"/>
                        <a:t>C++/Python</a:t>
                      </a:r>
                      <a:endParaRPr lang="zh-CN" altLang="en-US" sz="1600"/>
                    </a:p>
                  </a:txBody>
                  <a:tcPr/>
                </a:tc>
                <a:tc>
                  <a:txBody>
                    <a:bodyPr/>
                    <a:lstStyle/>
                    <a:p>
                      <a:r>
                        <a:rPr lang="en-US" altLang="zh-CN" sz="1600"/>
                        <a:t>Qt</a:t>
                      </a:r>
                      <a:endParaRPr lang="zh-CN" altLang="en-US" sz="1600"/>
                    </a:p>
                  </a:txBody>
                  <a:tcPr/>
                </a:tc>
                <a:tc>
                  <a:txBody>
                    <a:bodyPr/>
                    <a:lstStyle/>
                    <a:p>
                      <a:r>
                        <a:rPr lang="en-US" altLang="zh-CN" sz="1600"/>
                        <a:t>Tango</a:t>
                      </a:r>
                      <a:endParaRPr lang="zh-CN" altLang="en-US" sz="1600"/>
                    </a:p>
                  </a:txBody>
                  <a:tcPr/>
                </a:tc>
                <a:tc>
                  <a:txBody>
                    <a:bodyPr/>
                    <a:lstStyle/>
                    <a:p>
                      <a:r>
                        <a:rPr lang="en-US" altLang="zh-CN" sz="1600"/>
                        <a:t>AT</a:t>
                      </a:r>
                      <a:endParaRPr lang="zh-CN" altLang="en-US" sz="1600"/>
                    </a:p>
                  </a:txBody>
                  <a:tcPr/>
                </a:tc>
                <a:tc>
                  <a:txBody>
                    <a:bodyPr/>
                    <a:lstStyle/>
                    <a:p>
                      <a:r>
                        <a:rPr lang="en-US" altLang="zh-CN" sz="1600"/>
                        <a:t>Mysql</a:t>
                      </a:r>
                      <a:endParaRPr lang="zh-CN" altLang="en-US" sz="1600"/>
                    </a:p>
                  </a:txBody>
                  <a:tcPr/>
                </a:tc>
                <a:tc>
                  <a:txBody>
                    <a:bodyPr/>
                    <a:lstStyle/>
                    <a:p>
                      <a:r>
                        <a:rPr lang="en-US" altLang="zh-CN" sz="1600"/>
                        <a:t>ALBA/MAX-IV</a:t>
                      </a:r>
                      <a:endParaRPr lang="zh-CN" altLang="en-US" sz="1600"/>
                    </a:p>
                  </a:txBody>
                  <a:tcPr/>
                </a:tc>
                <a:extLst>
                  <a:ext uri="{0D108BD9-81ED-4DB2-BD59-A6C34878D82A}">
                    <a16:rowId xmlns:a16="http://schemas.microsoft.com/office/drawing/2014/main" val="1073360653"/>
                  </a:ext>
                </a:extLst>
              </a:tr>
              <a:tr h="402753">
                <a:tc>
                  <a:txBody>
                    <a:bodyPr/>
                    <a:lstStyle/>
                    <a:p>
                      <a:endParaRPr lang="zh-CN" altLang="en-US" sz="1800" b="1" dirty="0">
                        <a:solidFill>
                          <a:srgbClr val="FF0000"/>
                        </a:solidFill>
                      </a:endParaRPr>
                    </a:p>
                  </a:txBody>
                  <a:tcPr>
                    <a:solidFill>
                      <a:srgbClr val="C00000"/>
                    </a:solidFill>
                  </a:tcPr>
                </a:tc>
                <a:tc>
                  <a:txBody>
                    <a:bodyPr/>
                    <a:lstStyle/>
                    <a:p>
                      <a:endParaRPr lang="zh-CN" altLang="en-US" sz="1800" b="1" dirty="0">
                        <a:solidFill>
                          <a:srgbClr val="FF0000"/>
                        </a:solidFill>
                      </a:endParaRPr>
                    </a:p>
                  </a:txBody>
                  <a:tcPr>
                    <a:solidFill>
                      <a:srgbClr val="C00000"/>
                    </a:solidFill>
                  </a:tcPr>
                </a:tc>
                <a:tc>
                  <a:txBody>
                    <a:bodyPr/>
                    <a:lstStyle/>
                    <a:p>
                      <a:endParaRPr lang="zh-CN" altLang="en-US" sz="1800" b="1" dirty="0">
                        <a:solidFill>
                          <a:srgbClr val="FF0000"/>
                        </a:solidFill>
                      </a:endParaRPr>
                    </a:p>
                  </a:txBody>
                  <a:tcPr>
                    <a:solidFill>
                      <a:srgbClr val="C00000"/>
                    </a:solidFill>
                  </a:tcPr>
                </a:tc>
                <a:tc>
                  <a:txBody>
                    <a:bodyPr/>
                    <a:lstStyle/>
                    <a:p>
                      <a:endParaRPr lang="zh-CN" altLang="en-US" sz="1800" b="1" dirty="0">
                        <a:solidFill>
                          <a:srgbClr val="FF0000"/>
                        </a:solidFill>
                      </a:endParaRPr>
                    </a:p>
                  </a:txBody>
                  <a:tcPr>
                    <a:solidFill>
                      <a:srgbClr val="C00000"/>
                    </a:solidFill>
                  </a:tcPr>
                </a:tc>
                <a:tc>
                  <a:txBody>
                    <a:bodyPr/>
                    <a:lstStyle/>
                    <a:p>
                      <a:endParaRPr lang="zh-CN" altLang="en-US" sz="1800" b="1" dirty="0">
                        <a:solidFill>
                          <a:srgbClr val="FF0000"/>
                        </a:solidFill>
                      </a:endParaRPr>
                    </a:p>
                  </a:txBody>
                  <a:tcPr>
                    <a:solidFill>
                      <a:srgbClr val="C00000"/>
                    </a:solidFill>
                  </a:tcPr>
                </a:tc>
                <a:tc>
                  <a:txBody>
                    <a:bodyPr/>
                    <a:lstStyle/>
                    <a:p>
                      <a:endParaRPr lang="zh-CN" altLang="en-US" sz="1800" b="1" dirty="0">
                        <a:solidFill>
                          <a:srgbClr val="FF0000"/>
                        </a:solidFill>
                      </a:endParaRPr>
                    </a:p>
                  </a:txBody>
                  <a:tcPr>
                    <a:solidFill>
                      <a:srgbClr val="C00000"/>
                    </a:solidFill>
                  </a:tcPr>
                </a:tc>
                <a:tc>
                  <a:txBody>
                    <a:bodyPr/>
                    <a:lstStyle/>
                    <a:p>
                      <a:r>
                        <a:rPr lang="en-US" altLang="zh-CN" sz="1800" b="1" dirty="0">
                          <a:solidFill>
                            <a:schemeClr val="bg1"/>
                          </a:solidFill>
                        </a:rPr>
                        <a:t>HEPS</a:t>
                      </a:r>
                      <a:r>
                        <a:rPr lang="en-US" altLang="zh-CN" sz="1800" b="1" baseline="0" dirty="0">
                          <a:solidFill>
                            <a:schemeClr val="bg1"/>
                          </a:solidFill>
                        </a:rPr>
                        <a:t> </a:t>
                      </a:r>
                      <a:r>
                        <a:rPr lang="en-US" altLang="zh-CN" sz="1800" b="1" dirty="0">
                          <a:solidFill>
                            <a:schemeClr val="bg1"/>
                          </a:solidFill>
                          <a:effectLst>
                            <a:outerShdw blurRad="38100" dist="38100" dir="2700000" algn="tl">
                              <a:srgbClr val="000000">
                                <a:alpha val="43137"/>
                              </a:srgbClr>
                            </a:outerShdw>
                          </a:effectLst>
                        </a:rPr>
                        <a:t>??</a:t>
                      </a:r>
                      <a:endParaRPr lang="zh-CN" altLang="en-US" sz="1800" b="1" dirty="0">
                        <a:solidFill>
                          <a:schemeClr val="bg1"/>
                        </a:solidFill>
                        <a:effectLst>
                          <a:outerShdw blurRad="38100" dist="38100" dir="2700000" algn="tl">
                            <a:srgbClr val="000000">
                              <a:alpha val="43137"/>
                            </a:srgbClr>
                          </a:outerShdw>
                        </a:effectLst>
                      </a:endParaRPr>
                    </a:p>
                  </a:txBody>
                  <a:tcPr>
                    <a:solidFill>
                      <a:srgbClr val="C00000"/>
                    </a:solidFill>
                  </a:tcPr>
                </a:tc>
                <a:extLst>
                  <a:ext uri="{0D108BD9-81ED-4DB2-BD59-A6C34878D82A}">
                    <a16:rowId xmlns:a16="http://schemas.microsoft.com/office/drawing/2014/main" val="2924874101"/>
                  </a:ext>
                </a:extLst>
              </a:tr>
            </a:tbl>
          </a:graphicData>
        </a:graphic>
      </p:graphicFrame>
      <p:sp>
        <p:nvSpPr>
          <p:cNvPr id="30" name="文本框 29">
            <a:extLst>
              <a:ext uri="{FF2B5EF4-FFF2-40B4-BE49-F238E27FC236}">
                <a16:creationId xmlns:a16="http://schemas.microsoft.com/office/drawing/2014/main" id="{F165BEAC-9182-46D9-B78C-EAAA9EE0FC10}"/>
              </a:ext>
            </a:extLst>
          </p:cNvPr>
          <p:cNvSpPr txBox="1"/>
          <p:nvPr/>
        </p:nvSpPr>
        <p:spPr>
          <a:xfrm>
            <a:off x="767408" y="5005850"/>
            <a:ext cx="7920879" cy="1569660"/>
          </a:xfrm>
          <a:prstGeom prst="rect">
            <a:avLst/>
          </a:prstGeom>
          <a:noFill/>
        </p:spPr>
        <p:txBody>
          <a:bodyPr wrap="square" rtlCol="0">
            <a:spAutoFit/>
          </a:bodyPr>
          <a:lstStyle/>
          <a:p>
            <a:r>
              <a:rPr lang="zh-CN" altLang="en-US" sz="1600" b="1" dirty="0"/>
              <a:t>调研</a:t>
            </a:r>
            <a:r>
              <a:rPr lang="zh-CN" altLang="en-US" sz="1600" dirty="0"/>
              <a:t>近</a:t>
            </a:r>
            <a:r>
              <a:rPr lang="en-US" altLang="zh-CN" sz="1600" dirty="0"/>
              <a:t>20</a:t>
            </a:r>
            <a:r>
              <a:rPr lang="zh-CN" altLang="en-US" sz="1600" dirty="0"/>
              <a:t>年国际上比较流行的加速器上层调束</a:t>
            </a:r>
            <a:r>
              <a:rPr lang="zh-CN" altLang="en-US" sz="1600"/>
              <a:t>软件方案</a:t>
            </a:r>
            <a:endParaRPr lang="en-US" altLang="zh-CN" sz="1600" dirty="0"/>
          </a:p>
          <a:p>
            <a:pPr marL="285750" indent="-285750">
              <a:buFont typeface="Arial" panose="020B0604020202020204" pitchFamily="34" charset="0"/>
              <a:buChar char="•"/>
            </a:pPr>
            <a:endParaRPr lang="en-US" altLang="zh-CN" sz="1600" dirty="0"/>
          </a:p>
          <a:p>
            <a:pPr marL="285750" indent="-285750">
              <a:buFont typeface="Arial" panose="020B0604020202020204" pitchFamily="34" charset="0"/>
              <a:buChar char="•"/>
            </a:pPr>
            <a:r>
              <a:rPr lang="zh-CN" altLang="en-US" sz="1600" dirty="0"/>
              <a:t>代码</a:t>
            </a:r>
            <a:r>
              <a:rPr lang="en-US" altLang="zh-CN" sz="1600" dirty="0"/>
              <a:t>/</a:t>
            </a:r>
            <a:r>
              <a:rPr lang="zh-CN" altLang="en-US" sz="1600" dirty="0"/>
              <a:t>工具较老，不成体系，</a:t>
            </a:r>
            <a:r>
              <a:rPr lang="zh-CN" altLang="en-US" sz="1600" b="1" dirty="0">
                <a:solidFill>
                  <a:srgbClr val="FF0000"/>
                </a:solidFill>
              </a:rPr>
              <a:t>移植工作量不亚于重新开发</a:t>
            </a:r>
            <a:endParaRPr lang="en-US" altLang="zh-CN" sz="1600" b="1" dirty="0">
              <a:solidFill>
                <a:srgbClr val="FF0000"/>
              </a:solidFill>
            </a:endParaRPr>
          </a:p>
          <a:p>
            <a:pPr marL="285750" indent="-285750">
              <a:buFont typeface="Arial" panose="020B0604020202020204" pitchFamily="34" charset="0"/>
              <a:buChar char="•"/>
            </a:pPr>
            <a:endParaRPr lang="en-US" altLang="zh-CN" sz="1600" dirty="0"/>
          </a:p>
          <a:p>
            <a:pPr marL="285750" indent="-285750">
              <a:buFont typeface="Arial" panose="020B0604020202020204" pitchFamily="34" charset="0"/>
              <a:buChar char="•"/>
            </a:pPr>
            <a:r>
              <a:rPr lang="zh-CN" altLang="en-US" sz="1600" dirty="0"/>
              <a:t>成熟的</a:t>
            </a:r>
            <a:r>
              <a:rPr lang="en-US" altLang="zh-CN" sz="1600" dirty="0"/>
              <a:t>MML(</a:t>
            </a:r>
            <a:r>
              <a:rPr lang="en-US" altLang="zh-CN" sz="1600" dirty="0" err="1"/>
              <a:t>Matlab</a:t>
            </a:r>
            <a:r>
              <a:rPr lang="en-US" altLang="zh-CN" sz="1600" dirty="0"/>
              <a:t>-Middle-Layer)</a:t>
            </a:r>
            <a:r>
              <a:rPr lang="zh-CN" altLang="en-US" sz="1600" dirty="0"/>
              <a:t>方案：收费且面临不能使用的风险！版本升级程序不兼容等问题</a:t>
            </a:r>
            <a:endParaRPr lang="en-US" altLang="zh-CN" sz="1600" dirty="0"/>
          </a:p>
        </p:txBody>
      </p:sp>
    </p:spTree>
    <p:extLst>
      <p:ext uri="{BB962C8B-B14F-4D97-AF65-F5344CB8AC3E}">
        <p14:creationId xmlns:p14="http://schemas.microsoft.com/office/powerpoint/2010/main" val="1877908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03712" y="518625"/>
            <a:ext cx="4762872" cy="492057"/>
          </a:xfrm>
        </p:spPr>
        <p:txBody>
          <a:bodyPr>
            <a:normAutofit fontScale="90000"/>
          </a:bodyPr>
          <a:lstStyle/>
          <a:p>
            <a:r>
              <a:rPr lang="zh-CN" altLang="en-US" b="0">
                <a:solidFill>
                  <a:schemeClr val="tx1"/>
                </a:solidFill>
                <a:latin typeface="+mn-lt"/>
                <a:ea typeface="黑体" pitchFamily="49" charset="-122"/>
              </a:rPr>
              <a:t>上层调束软件调研</a:t>
            </a:r>
            <a:endParaRPr lang="zh-CN" altLang="en-US" b="0" dirty="0">
              <a:solidFill>
                <a:schemeClr val="tx1"/>
              </a:solidFill>
              <a:latin typeface="+mn-lt"/>
              <a:ea typeface="黑体" pitchFamily="49" charset="-122"/>
            </a:endParaRPr>
          </a:p>
        </p:txBody>
      </p:sp>
      <p:graphicFrame>
        <p:nvGraphicFramePr>
          <p:cNvPr id="29" name="表格 28">
            <a:extLst>
              <a:ext uri="{FF2B5EF4-FFF2-40B4-BE49-F238E27FC236}">
                <a16:creationId xmlns:a16="http://schemas.microsoft.com/office/drawing/2014/main" id="{1CAA6FF1-D8F7-4BC5-B338-3942DD12965B}"/>
              </a:ext>
            </a:extLst>
          </p:cNvPr>
          <p:cNvGraphicFramePr>
            <a:graphicFrameLocks noGrp="1"/>
          </p:cNvGraphicFramePr>
          <p:nvPr>
            <p:extLst/>
          </p:nvPr>
        </p:nvGraphicFramePr>
        <p:xfrm>
          <a:off x="767408" y="1124744"/>
          <a:ext cx="10729191" cy="3613818"/>
        </p:xfrm>
        <a:graphic>
          <a:graphicData uri="http://schemas.openxmlformats.org/drawingml/2006/table">
            <a:tbl>
              <a:tblPr firstRow="1" bandRow="1">
                <a:tableStyleId>{BC89EF96-8CEA-46FF-86C4-4CE0E7609802}</a:tableStyleId>
              </a:tblPr>
              <a:tblGrid>
                <a:gridCol w="1539824">
                  <a:extLst>
                    <a:ext uri="{9D8B030D-6E8A-4147-A177-3AD203B41FA5}">
                      <a16:colId xmlns:a16="http://schemas.microsoft.com/office/drawing/2014/main" val="722005980"/>
                    </a:ext>
                  </a:extLst>
                </a:gridCol>
                <a:gridCol w="1816720">
                  <a:extLst>
                    <a:ext uri="{9D8B030D-6E8A-4147-A177-3AD203B41FA5}">
                      <a16:colId xmlns:a16="http://schemas.microsoft.com/office/drawing/2014/main" val="1685396802"/>
                    </a:ext>
                  </a:extLst>
                </a:gridCol>
                <a:gridCol w="1423257">
                  <a:extLst>
                    <a:ext uri="{9D8B030D-6E8A-4147-A177-3AD203B41FA5}">
                      <a16:colId xmlns:a16="http://schemas.microsoft.com/office/drawing/2014/main" val="1571941256"/>
                    </a:ext>
                  </a:extLst>
                </a:gridCol>
                <a:gridCol w="1418736">
                  <a:extLst>
                    <a:ext uri="{9D8B030D-6E8A-4147-A177-3AD203B41FA5}">
                      <a16:colId xmlns:a16="http://schemas.microsoft.com/office/drawing/2014/main" val="4127258201"/>
                    </a:ext>
                  </a:extLst>
                </a:gridCol>
                <a:gridCol w="1601897">
                  <a:extLst>
                    <a:ext uri="{9D8B030D-6E8A-4147-A177-3AD203B41FA5}">
                      <a16:colId xmlns:a16="http://schemas.microsoft.com/office/drawing/2014/main" val="2800120192"/>
                    </a:ext>
                  </a:extLst>
                </a:gridCol>
                <a:gridCol w="1146904">
                  <a:extLst>
                    <a:ext uri="{9D8B030D-6E8A-4147-A177-3AD203B41FA5}">
                      <a16:colId xmlns:a16="http://schemas.microsoft.com/office/drawing/2014/main" val="4293040535"/>
                    </a:ext>
                  </a:extLst>
                </a:gridCol>
                <a:gridCol w="1781853">
                  <a:extLst>
                    <a:ext uri="{9D8B030D-6E8A-4147-A177-3AD203B41FA5}">
                      <a16:colId xmlns:a16="http://schemas.microsoft.com/office/drawing/2014/main" val="650771962"/>
                    </a:ext>
                  </a:extLst>
                </a:gridCol>
              </a:tblGrid>
              <a:tr h="407031">
                <a:tc>
                  <a:txBody>
                    <a:bodyPr/>
                    <a:lstStyle/>
                    <a:p>
                      <a:r>
                        <a:rPr lang="zh-CN" altLang="en-US" sz="1600" dirty="0"/>
                        <a:t>方案</a:t>
                      </a:r>
                      <a:r>
                        <a:rPr lang="en-US" altLang="zh-CN" sz="1600" dirty="0"/>
                        <a:t>/</a:t>
                      </a:r>
                      <a:r>
                        <a:rPr lang="zh-CN" altLang="en-US" sz="1600" dirty="0"/>
                        <a:t>框架</a:t>
                      </a:r>
                    </a:p>
                  </a:txBody>
                  <a:tcPr/>
                </a:tc>
                <a:tc>
                  <a:txBody>
                    <a:bodyPr/>
                    <a:lstStyle/>
                    <a:p>
                      <a:r>
                        <a:rPr lang="zh-CN" altLang="en-US" sz="1600"/>
                        <a:t>编程语言</a:t>
                      </a:r>
                    </a:p>
                  </a:txBody>
                  <a:tcPr/>
                </a:tc>
                <a:tc>
                  <a:txBody>
                    <a:bodyPr/>
                    <a:lstStyle/>
                    <a:p>
                      <a:r>
                        <a:rPr lang="zh-CN" altLang="en-US" sz="1600"/>
                        <a:t>图形界面</a:t>
                      </a:r>
                    </a:p>
                  </a:txBody>
                  <a:tcPr/>
                </a:tc>
                <a:tc>
                  <a:txBody>
                    <a:bodyPr/>
                    <a:lstStyle/>
                    <a:p>
                      <a:r>
                        <a:rPr lang="zh-CN" altLang="en-US" sz="1600"/>
                        <a:t>硬件通信</a:t>
                      </a:r>
                    </a:p>
                  </a:txBody>
                  <a:tcPr/>
                </a:tc>
                <a:tc>
                  <a:txBody>
                    <a:bodyPr/>
                    <a:lstStyle/>
                    <a:p>
                      <a:r>
                        <a:rPr lang="zh-CN" altLang="en-US" sz="1600"/>
                        <a:t>物理模型</a:t>
                      </a:r>
                    </a:p>
                  </a:txBody>
                  <a:tcPr/>
                </a:tc>
                <a:tc>
                  <a:txBody>
                    <a:bodyPr/>
                    <a:lstStyle/>
                    <a:p>
                      <a:r>
                        <a:rPr lang="zh-CN" altLang="en-US" sz="1600"/>
                        <a:t>数据库</a:t>
                      </a:r>
                    </a:p>
                  </a:txBody>
                  <a:tcPr/>
                </a:tc>
                <a:tc>
                  <a:txBody>
                    <a:bodyPr/>
                    <a:lstStyle/>
                    <a:p>
                      <a:r>
                        <a:rPr lang="zh-CN" altLang="en-US" sz="1600"/>
                        <a:t>使用装置</a:t>
                      </a:r>
                    </a:p>
                  </a:txBody>
                  <a:tcPr/>
                </a:tc>
                <a:extLst>
                  <a:ext uri="{0D108BD9-81ED-4DB2-BD59-A6C34878D82A}">
                    <a16:rowId xmlns:a16="http://schemas.microsoft.com/office/drawing/2014/main" val="4251560116"/>
                  </a:ext>
                </a:extLst>
              </a:tr>
              <a:tr h="407031">
                <a:tc>
                  <a:txBody>
                    <a:bodyPr/>
                    <a:lstStyle/>
                    <a:p>
                      <a:r>
                        <a:rPr lang="en-US" altLang="zh-CN" sz="1600"/>
                        <a:t>ASD-AOP</a:t>
                      </a:r>
                      <a:endParaRPr lang="zh-CN" altLang="en-US" sz="1600"/>
                    </a:p>
                  </a:txBody>
                  <a:tcPr/>
                </a:tc>
                <a:tc>
                  <a:txBody>
                    <a:bodyPr/>
                    <a:lstStyle/>
                    <a:p>
                      <a:r>
                        <a:rPr lang="en-US" altLang="zh-CN" sz="1600"/>
                        <a:t>C++/Fortran</a:t>
                      </a:r>
                      <a:endParaRPr lang="zh-CN" altLang="en-US" sz="1600"/>
                    </a:p>
                  </a:txBody>
                  <a:tcPr/>
                </a:tc>
                <a:tc>
                  <a:txBody>
                    <a:bodyPr/>
                    <a:lstStyle/>
                    <a:p>
                      <a:r>
                        <a:rPr lang="en-US" altLang="zh-CN" sz="1600"/>
                        <a:t>Tk/</a:t>
                      </a:r>
                      <a:r>
                        <a:rPr lang="en-US" altLang="zh-CN" sz="1600" err="1"/>
                        <a:t>Tcl</a:t>
                      </a:r>
                      <a:endParaRPr lang="zh-CN" altLang="en-US" sz="1600"/>
                    </a:p>
                  </a:txBody>
                  <a:tcPr/>
                </a:tc>
                <a:tc>
                  <a:txBody>
                    <a:bodyPr/>
                    <a:lstStyle/>
                    <a:p>
                      <a:r>
                        <a:rPr lang="en-US" altLang="zh-CN" sz="1600"/>
                        <a:t>EPICS</a:t>
                      </a:r>
                      <a:endParaRPr lang="zh-CN" altLang="en-US" sz="1600"/>
                    </a:p>
                  </a:txBody>
                  <a:tcPr/>
                </a:tc>
                <a:tc>
                  <a:txBody>
                    <a:bodyPr/>
                    <a:lstStyle/>
                    <a:p>
                      <a:r>
                        <a:rPr lang="en-US" altLang="zh-CN" sz="1600"/>
                        <a:t>Elegant</a:t>
                      </a:r>
                      <a:endParaRPr lang="zh-CN" altLang="en-US" sz="1600"/>
                    </a:p>
                  </a:txBody>
                  <a:tcPr/>
                </a:tc>
                <a:tc>
                  <a:txBody>
                    <a:bodyPr/>
                    <a:lstStyle/>
                    <a:p>
                      <a:r>
                        <a:rPr lang="en-US" altLang="zh-CN" sz="1600"/>
                        <a:t>~</a:t>
                      </a:r>
                      <a:endParaRPr lang="zh-CN" altLang="en-US" sz="1600"/>
                    </a:p>
                  </a:txBody>
                  <a:tcPr/>
                </a:tc>
                <a:tc>
                  <a:txBody>
                    <a:bodyPr/>
                    <a:lstStyle/>
                    <a:p>
                      <a:r>
                        <a:rPr lang="en-US" altLang="zh-CN" sz="1600"/>
                        <a:t>APS</a:t>
                      </a:r>
                      <a:endParaRPr lang="zh-CN" altLang="en-US" sz="1600"/>
                    </a:p>
                  </a:txBody>
                  <a:tcPr/>
                </a:tc>
                <a:extLst>
                  <a:ext uri="{0D108BD9-81ED-4DB2-BD59-A6C34878D82A}">
                    <a16:rowId xmlns:a16="http://schemas.microsoft.com/office/drawing/2014/main" val="1913474781"/>
                  </a:ext>
                </a:extLst>
              </a:tr>
              <a:tr h="407031">
                <a:tc>
                  <a:txBody>
                    <a:bodyPr/>
                    <a:lstStyle/>
                    <a:p>
                      <a:r>
                        <a:rPr lang="en-US" altLang="zh-CN" sz="1600"/>
                        <a:t>SAD</a:t>
                      </a:r>
                      <a:endParaRPr lang="zh-CN" altLang="en-US" sz="1600"/>
                    </a:p>
                  </a:txBody>
                  <a:tcPr/>
                </a:tc>
                <a:tc>
                  <a:txBody>
                    <a:bodyPr/>
                    <a:lstStyle/>
                    <a:p>
                      <a:r>
                        <a:rPr lang="en-US" altLang="zh-CN" sz="1600"/>
                        <a:t>C++/Fortran</a:t>
                      </a:r>
                      <a:endParaRPr lang="zh-CN" altLang="en-US" sz="1600"/>
                    </a:p>
                  </a:txBody>
                  <a:tcPr/>
                </a:tc>
                <a:tc>
                  <a:txBody>
                    <a:bodyPr/>
                    <a:lstStyle/>
                    <a:p>
                      <a:r>
                        <a:rPr lang="en-US" altLang="zh-CN" sz="1600"/>
                        <a:t>Tk/</a:t>
                      </a:r>
                      <a:r>
                        <a:rPr lang="en-US" altLang="zh-CN" sz="1600" err="1"/>
                        <a:t>Tcl</a:t>
                      </a:r>
                      <a:endParaRPr lang="zh-CN" altLang="en-US" sz="1600"/>
                    </a:p>
                  </a:txBody>
                  <a:tcPr/>
                </a:tc>
                <a:tc>
                  <a:txBody>
                    <a:bodyPr/>
                    <a:lstStyle/>
                    <a:p>
                      <a:r>
                        <a:rPr lang="en-US" altLang="zh-CN" sz="1600"/>
                        <a:t>EPICS</a:t>
                      </a:r>
                      <a:endParaRPr lang="zh-CN" altLang="en-US" sz="1600"/>
                    </a:p>
                  </a:txBody>
                  <a:tcPr/>
                </a:tc>
                <a:tc>
                  <a:txBody>
                    <a:bodyPr/>
                    <a:lstStyle/>
                    <a:p>
                      <a:r>
                        <a:rPr lang="en-US" altLang="zh-CN" sz="1600"/>
                        <a:t>SAD</a:t>
                      </a:r>
                      <a:endParaRPr lang="zh-CN" altLang="en-US" sz="1600"/>
                    </a:p>
                  </a:txBody>
                  <a:tcPr/>
                </a:tc>
                <a:tc>
                  <a:txBody>
                    <a:bodyPr/>
                    <a:lstStyle/>
                    <a:p>
                      <a:r>
                        <a:rPr lang="en-US" altLang="zh-CN" sz="1600"/>
                        <a:t>~</a:t>
                      </a:r>
                      <a:endParaRPr lang="zh-CN" altLang="en-US" sz="1600"/>
                    </a:p>
                  </a:txBody>
                  <a:tcPr/>
                </a:tc>
                <a:tc>
                  <a:txBody>
                    <a:bodyPr/>
                    <a:lstStyle/>
                    <a:p>
                      <a:r>
                        <a:rPr lang="en-US" altLang="zh-CN" sz="1600"/>
                        <a:t>KEK/</a:t>
                      </a:r>
                      <a:r>
                        <a:rPr lang="en-US" altLang="zh-CN" sz="1600" b="1">
                          <a:solidFill>
                            <a:srgbClr val="FF0000"/>
                          </a:solidFill>
                        </a:rPr>
                        <a:t>BEPC</a:t>
                      </a:r>
                      <a:endParaRPr lang="zh-CN" altLang="en-US" sz="1600" b="1">
                        <a:solidFill>
                          <a:srgbClr val="FF0000"/>
                        </a:solidFill>
                      </a:endParaRPr>
                    </a:p>
                  </a:txBody>
                  <a:tcPr/>
                </a:tc>
                <a:extLst>
                  <a:ext uri="{0D108BD9-81ED-4DB2-BD59-A6C34878D82A}">
                    <a16:rowId xmlns:a16="http://schemas.microsoft.com/office/drawing/2014/main" val="639000209"/>
                  </a:ext>
                </a:extLst>
              </a:tr>
              <a:tr h="407031">
                <a:tc>
                  <a:txBody>
                    <a:bodyPr/>
                    <a:lstStyle/>
                    <a:p>
                      <a:r>
                        <a:rPr lang="en-US" altLang="zh-CN" sz="1600" err="1"/>
                        <a:t>OpenXAL</a:t>
                      </a:r>
                      <a:endParaRPr lang="zh-CN" altLang="en-US" sz="1600"/>
                    </a:p>
                  </a:txBody>
                  <a:tcPr/>
                </a:tc>
                <a:tc>
                  <a:txBody>
                    <a:bodyPr/>
                    <a:lstStyle/>
                    <a:p>
                      <a:r>
                        <a:rPr lang="en-US" altLang="zh-CN" sz="1600"/>
                        <a:t>Java</a:t>
                      </a:r>
                      <a:endParaRPr lang="zh-CN" altLang="en-US" sz="1600"/>
                    </a:p>
                  </a:txBody>
                  <a:tcPr/>
                </a:tc>
                <a:tc>
                  <a:txBody>
                    <a:bodyPr/>
                    <a:lstStyle/>
                    <a:p>
                      <a:r>
                        <a:rPr lang="en-US" altLang="zh-CN" sz="1600"/>
                        <a:t>Swing</a:t>
                      </a:r>
                      <a:endParaRPr lang="zh-CN" altLang="en-US" sz="1600"/>
                    </a:p>
                  </a:txBody>
                  <a:tcPr/>
                </a:tc>
                <a:tc>
                  <a:txBody>
                    <a:bodyPr/>
                    <a:lstStyle/>
                    <a:p>
                      <a:r>
                        <a:rPr lang="en-US" altLang="zh-CN" sz="1600"/>
                        <a:t>EPICS</a:t>
                      </a:r>
                      <a:endParaRPr lang="zh-CN" altLang="en-US" sz="1600"/>
                    </a:p>
                  </a:txBody>
                  <a:tcPr/>
                </a:tc>
                <a:tc>
                  <a:txBody>
                    <a:bodyPr/>
                    <a:lstStyle/>
                    <a:p>
                      <a:r>
                        <a:rPr lang="zh-CN" altLang="en-US" sz="1600"/>
                        <a:t>自带</a:t>
                      </a:r>
                    </a:p>
                  </a:txBody>
                  <a:tcPr/>
                </a:tc>
                <a:tc>
                  <a:txBody>
                    <a:bodyPr/>
                    <a:lstStyle/>
                    <a:p>
                      <a:r>
                        <a:rPr lang="en-US" altLang="zh-CN" sz="1600" err="1"/>
                        <a:t>Mysql</a:t>
                      </a:r>
                      <a:endParaRPr lang="zh-CN" altLang="en-US" sz="1600"/>
                    </a:p>
                  </a:txBody>
                  <a:tcPr/>
                </a:tc>
                <a:tc>
                  <a:txBody>
                    <a:bodyPr/>
                    <a:lstStyle/>
                    <a:p>
                      <a:r>
                        <a:rPr lang="en-US" altLang="zh-CN" sz="1600"/>
                        <a:t>SNS/</a:t>
                      </a:r>
                      <a:r>
                        <a:rPr lang="en-US" altLang="zh-CN" sz="1600" b="1">
                          <a:solidFill>
                            <a:srgbClr val="FF0000"/>
                          </a:solidFill>
                        </a:rPr>
                        <a:t>CSNS</a:t>
                      </a:r>
                      <a:endParaRPr lang="zh-CN" altLang="en-US" sz="1600" b="1">
                        <a:solidFill>
                          <a:srgbClr val="FF0000"/>
                        </a:solidFill>
                      </a:endParaRPr>
                    </a:p>
                  </a:txBody>
                  <a:tcPr/>
                </a:tc>
                <a:extLst>
                  <a:ext uri="{0D108BD9-81ED-4DB2-BD59-A6C34878D82A}">
                    <a16:rowId xmlns:a16="http://schemas.microsoft.com/office/drawing/2014/main" val="1448871919"/>
                  </a:ext>
                </a:extLst>
              </a:tr>
              <a:tr h="407031">
                <a:tc>
                  <a:txBody>
                    <a:bodyPr/>
                    <a:lstStyle/>
                    <a:p>
                      <a:r>
                        <a:rPr lang="en-US" altLang="zh-CN" sz="1600"/>
                        <a:t>LSA(CERN)</a:t>
                      </a:r>
                      <a:endParaRPr lang="zh-CN" altLang="en-US" sz="1600"/>
                    </a:p>
                  </a:txBody>
                  <a:tcPr/>
                </a:tc>
                <a:tc>
                  <a:txBody>
                    <a:bodyPr/>
                    <a:lstStyle/>
                    <a:p>
                      <a:r>
                        <a:rPr lang="en-US" altLang="zh-CN" sz="1600"/>
                        <a:t>Java</a:t>
                      </a:r>
                      <a:endParaRPr lang="zh-CN" altLang="en-US" sz="1600"/>
                    </a:p>
                  </a:txBody>
                  <a:tcPr/>
                </a:tc>
                <a:tc>
                  <a:txBody>
                    <a:bodyPr/>
                    <a:lstStyle/>
                    <a:p>
                      <a:r>
                        <a:rPr lang="en-US" altLang="zh-CN" sz="1600"/>
                        <a:t>Swing</a:t>
                      </a:r>
                      <a:endParaRPr lang="zh-CN" altLang="en-US" sz="1600"/>
                    </a:p>
                  </a:txBody>
                  <a:tcPr/>
                </a:tc>
                <a:tc>
                  <a:txBody>
                    <a:bodyPr/>
                    <a:lstStyle/>
                    <a:p>
                      <a:r>
                        <a:rPr lang="en-US" altLang="zh-CN" sz="1600"/>
                        <a:t>EPICS</a:t>
                      </a:r>
                      <a:endParaRPr lang="zh-CN" altLang="en-US" sz="1600"/>
                    </a:p>
                  </a:txBody>
                  <a:tcPr/>
                </a:tc>
                <a:tc>
                  <a:txBody>
                    <a:bodyPr/>
                    <a:lstStyle/>
                    <a:p>
                      <a:r>
                        <a:rPr lang="en-US" altLang="zh-CN" sz="1600"/>
                        <a:t>MAD</a:t>
                      </a:r>
                      <a:endParaRPr lang="zh-CN" altLang="en-US" sz="1600"/>
                    </a:p>
                  </a:txBody>
                  <a:tcPr/>
                </a:tc>
                <a:tc>
                  <a:txBody>
                    <a:bodyPr/>
                    <a:lstStyle/>
                    <a:p>
                      <a:r>
                        <a:rPr lang="en-US" altLang="zh-CN" sz="1600"/>
                        <a:t>Oracle</a:t>
                      </a:r>
                      <a:endParaRPr lang="zh-CN" altLang="en-US" sz="1600"/>
                    </a:p>
                  </a:txBody>
                  <a:tcPr/>
                </a:tc>
                <a:tc>
                  <a:txBody>
                    <a:bodyPr/>
                    <a:lstStyle/>
                    <a:p>
                      <a:r>
                        <a:rPr lang="en-US" altLang="zh-CN" sz="1600"/>
                        <a:t>CERN/DESY</a:t>
                      </a:r>
                      <a:endParaRPr lang="zh-CN" altLang="en-US" sz="1600"/>
                    </a:p>
                  </a:txBody>
                  <a:tcPr/>
                </a:tc>
                <a:extLst>
                  <a:ext uri="{0D108BD9-81ED-4DB2-BD59-A6C34878D82A}">
                    <a16:rowId xmlns:a16="http://schemas.microsoft.com/office/drawing/2014/main" val="4212032002"/>
                  </a:ext>
                </a:extLst>
              </a:tr>
              <a:tr h="407031">
                <a:tc>
                  <a:txBody>
                    <a:bodyPr/>
                    <a:lstStyle/>
                    <a:p>
                      <a:r>
                        <a:rPr lang="en-US" altLang="zh-CN" sz="1600"/>
                        <a:t>MML-AT</a:t>
                      </a:r>
                      <a:endParaRPr lang="zh-CN" altLang="en-US" sz="1600"/>
                    </a:p>
                  </a:txBody>
                  <a:tcPr/>
                </a:tc>
                <a:tc>
                  <a:txBody>
                    <a:bodyPr/>
                    <a:lstStyle/>
                    <a:p>
                      <a:r>
                        <a:rPr lang="en-US" altLang="zh-CN" sz="1600" err="1"/>
                        <a:t>Matlab</a:t>
                      </a:r>
                      <a:endParaRPr lang="zh-CN" altLang="en-US" sz="1600"/>
                    </a:p>
                  </a:txBody>
                  <a:tcPr/>
                </a:tc>
                <a:tc>
                  <a:txBody>
                    <a:bodyPr/>
                    <a:lstStyle/>
                    <a:p>
                      <a:r>
                        <a:rPr lang="en-US" altLang="zh-CN" sz="1600" err="1"/>
                        <a:t>Matlab</a:t>
                      </a:r>
                      <a:endParaRPr lang="zh-CN" altLang="en-US" sz="1600"/>
                    </a:p>
                  </a:txBody>
                  <a:tcPr/>
                </a:tc>
                <a:tc>
                  <a:txBody>
                    <a:bodyPr/>
                    <a:lstStyle/>
                    <a:p>
                      <a:r>
                        <a:rPr lang="en-US" altLang="zh-CN" sz="1600"/>
                        <a:t>EPICS</a:t>
                      </a:r>
                      <a:endParaRPr lang="zh-CN" altLang="en-US" sz="1600"/>
                    </a:p>
                  </a:txBody>
                  <a:tcPr/>
                </a:tc>
                <a:tc>
                  <a:txBody>
                    <a:bodyPr/>
                    <a:lstStyle/>
                    <a:p>
                      <a:r>
                        <a:rPr lang="en-US" altLang="zh-CN" sz="1600"/>
                        <a:t>AT</a:t>
                      </a:r>
                      <a:endParaRPr lang="zh-CN" altLang="en-US" sz="1600"/>
                    </a:p>
                  </a:txBody>
                  <a:tcPr/>
                </a:tc>
                <a:tc>
                  <a:txBody>
                    <a:bodyPr/>
                    <a:lstStyle/>
                    <a:p>
                      <a:r>
                        <a:rPr lang="en-US" altLang="zh-CN" sz="1600"/>
                        <a:t>Oracle</a:t>
                      </a:r>
                      <a:endParaRPr lang="zh-CN" altLang="en-US" sz="1600"/>
                    </a:p>
                  </a:txBody>
                  <a:tcPr/>
                </a:tc>
                <a:tc>
                  <a:txBody>
                    <a:bodyPr/>
                    <a:lstStyle/>
                    <a:p>
                      <a:r>
                        <a:rPr lang="en-US" altLang="zh-CN" sz="1600"/>
                        <a:t>90%</a:t>
                      </a:r>
                      <a:r>
                        <a:rPr lang="zh-CN" altLang="en-US" sz="1600"/>
                        <a:t>光源</a:t>
                      </a:r>
                    </a:p>
                  </a:txBody>
                  <a:tcPr/>
                </a:tc>
                <a:extLst>
                  <a:ext uri="{0D108BD9-81ED-4DB2-BD59-A6C34878D82A}">
                    <a16:rowId xmlns:a16="http://schemas.microsoft.com/office/drawing/2014/main" val="428089263"/>
                  </a:ext>
                </a:extLst>
              </a:tr>
              <a:tr h="366126">
                <a:tc>
                  <a:txBody>
                    <a:bodyPr/>
                    <a:lstStyle/>
                    <a:p>
                      <a:r>
                        <a:rPr lang="en-US" altLang="zh-CN" sz="1600"/>
                        <a:t>Tango-AT</a:t>
                      </a:r>
                      <a:endParaRPr lang="zh-CN" altLang="en-US" sz="1600"/>
                    </a:p>
                  </a:txBody>
                  <a:tcPr/>
                </a:tc>
                <a:tc>
                  <a:txBody>
                    <a:bodyPr/>
                    <a:lstStyle/>
                    <a:p>
                      <a:r>
                        <a:rPr lang="en-US" altLang="zh-CN" sz="1600"/>
                        <a:t>Java/Python</a:t>
                      </a:r>
                      <a:endParaRPr lang="zh-CN" altLang="en-US" sz="1600"/>
                    </a:p>
                  </a:txBody>
                  <a:tcPr/>
                </a:tc>
                <a:tc>
                  <a:txBody>
                    <a:bodyPr/>
                    <a:lstStyle/>
                    <a:p>
                      <a:r>
                        <a:rPr lang="en-US" altLang="zh-CN" sz="1400"/>
                        <a:t>Swing/PyQt</a:t>
                      </a:r>
                      <a:endParaRPr lang="zh-CN" altLang="en-US" sz="1400"/>
                    </a:p>
                  </a:txBody>
                  <a:tcPr/>
                </a:tc>
                <a:tc>
                  <a:txBody>
                    <a:bodyPr/>
                    <a:lstStyle/>
                    <a:p>
                      <a:r>
                        <a:rPr lang="en-US" altLang="zh-CN" sz="1600"/>
                        <a:t>Tango</a:t>
                      </a:r>
                      <a:endParaRPr lang="zh-CN" altLang="en-US" sz="1600"/>
                    </a:p>
                  </a:txBody>
                  <a:tcPr/>
                </a:tc>
                <a:tc>
                  <a:txBody>
                    <a:bodyPr/>
                    <a:lstStyle/>
                    <a:p>
                      <a:r>
                        <a:rPr lang="en-US" altLang="zh-CN" sz="1600"/>
                        <a:t>AT</a:t>
                      </a:r>
                      <a:endParaRPr lang="zh-CN" altLang="en-US" sz="1600"/>
                    </a:p>
                  </a:txBody>
                  <a:tcPr/>
                </a:tc>
                <a:tc>
                  <a:txBody>
                    <a:bodyPr/>
                    <a:lstStyle/>
                    <a:p>
                      <a:r>
                        <a:rPr lang="en-US" altLang="zh-CN" sz="1600" err="1"/>
                        <a:t>Mysql</a:t>
                      </a:r>
                      <a:endParaRPr lang="zh-CN" altLang="en-US" sz="1600"/>
                    </a:p>
                  </a:txBody>
                  <a:tcPr/>
                </a:tc>
                <a:tc>
                  <a:txBody>
                    <a:bodyPr/>
                    <a:lstStyle/>
                    <a:p>
                      <a:r>
                        <a:rPr lang="en-US" altLang="zh-CN" sz="1600"/>
                        <a:t>ESRF/ALBA</a:t>
                      </a:r>
                      <a:endParaRPr lang="zh-CN" altLang="en-US" sz="1600"/>
                    </a:p>
                  </a:txBody>
                  <a:tcPr/>
                </a:tc>
                <a:extLst>
                  <a:ext uri="{0D108BD9-81ED-4DB2-BD59-A6C34878D82A}">
                    <a16:rowId xmlns:a16="http://schemas.microsoft.com/office/drawing/2014/main" val="3504813637"/>
                  </a:ext>
                </a:extLst>
              </a:tr>
              <a:tr h="402753">
                <a:tc>
                  <a:txBody>
                    <a:bodyPr/>
                    <a:lstStyle/>
                    <a:p>
                      <a:r>
                        <a:rPr lang="en-US" altLang="zh-CN" sz="1600"/>
                        <a:t>SARDANA</a:t>
                      </a:r>
                      <a:endParaRPr lang="zh-CN" altLang="en-US" sz="1600"/>
                    </a:p>
                  </a:txBody>
                  <a:tcPr/>
                </a:tc>
                <a:tc>
                  <a:txBody>
                    <a:bodyPr/>
                    <a:lstStyle/>
                    <a:p>
                      <a:r>
                        <a:rPr lang="en-US" altLang="zh-CN" sz="1600"/>
                        <a:t>C++/Python</a:t>
                      </a:r>
                      <a:endParaRPr lang="zh-CN" altLang="en-US" sz="1600"/>
                    </a:p>
                  </a:txBody>
                  <a:tcPr/>
                </a:tc>
                <a:tc>
                  <a:txBody>
                    <a:bodyPr/>
                    <a:lstStyle/>
                    <a:p>
                      <a:r>
                        <a:rPr lang="en-US" altLang="zh-CN" sz="1600"/>
                        <a:t>Qt</a:t>
                      </a:r>
                      <a:endParaRPr lang="zh-CN" altLang="en-US" sz="1600"/>
                    </a:p>
                  </a:txBody>
                  <a:tcPr/>
                </a:tc>
                <a:tc>
                  <a:txBody>
                    <a:bodyPr/>
                    <a:lstStyle/>
                    <a:p>
                      <a:r>
                        <a:rPr lang="en-US" altLang="zh-CN" sz="1600"/>
                        <a:t>Tango</a:t>
                      </a:r>
                      <a:endParaRPr lang="zh-CN" altLang="en-US" sz="1600"/>
                    </a:p>
                  </a:txBody>
                  <a:tcPr/>
                </a:tc>
                <a:tc>
                  <a:txBody>
                    <a:bodyPr/>
                    <a:lstStyle/>
                    <a:p>
                      <a:r>
                        <a:rPr lang="en-US" altLang="zh-CN" sz="1600"/>
                        <a:t>AT</a:t>
                      </a:r>
                      <a:endParaRPr lang="zh-CN" altLang="en-US" sz="1600"/>
                    </a:p>
                  </a:txBody>
                  <a:tcPr/>
                </a:tc>
                <a:tc>
                  <a:txBody>
                    <a:bodyPr/>
                    <a:lstStyle/>
                    <a:p>
                      <a:r>
                        <a:rPr lang="en-US" altLang="zh-CN" sz="1600"/>
                        <a:t>Mysql</a:t>
                      </a:r>
                      <a:endParaRPr lang="zh-CN" altLang="en-US" sz="1600"/>
                    </a:p>
                  </a:txBody>
                  <a:tcPr/>
                </a:tc>
                <a:tc>
                  <a:txBody>
                    <a:bodyPr/>
                    <a:lstStyle/>
                    <a:p>
                      <a:r>
                        <a:rPr lang="en-US" altLang="zh-CN" sz="1600"/>
                        <a:t>ALBA/MAX-IV</a:t>
                      </a:r>
                      <a:endParaRPr lang="zh-CN" altLang="en-US" sz="1600"/>
                    </a:p>
                  </a:txBody>
                  <a:tcPr/>
                </a:tc>
                <a:extLst>
                  <a:ext uri="{0D108BD9-81ED-4DB2-BD59-A6C34878D82A}">
                    <a16:rowId xmlns:a16="http://schemas.microsoft.com/office/drawing/2014/main" val="1073360653"/>
                  </a:ext>
                </a:extLst>
              </a:tr>
              <a:tr h="402753">
                <a:tc>
                  <a:txBody>
                    <a:bodyPr/>
                    <a:lstStyle/>
                    <a:p>
                      <a:endParaRPr lang="zh-CN" altLang="en-US" sz="1800" b="1" dirty="0">
                        <a:solidFill>
                          <a:srgbClr val="FF0000"/>
                        </a:solidFill>
                      </a:endParaRPr>
                    </a:p>
                  </a:txBody>
                  <a:tcPr>
                    <a:solidFill>
                      <a:srgbClr val="C00000"/>
                    </a:solidFill>
                  </a:tcPr>
                </a:tc>
                <a:tc>
                  <a:txBody>
                    <a:bodyPr/>
                    <a:lstStyle/>
                    <a:p>
                      <a:endParaRPr lang="zh-CN" altLang="en-US" sz="1800" b="1" dirty="0">
                        <a:solidFill>
                          <a:srgbClr val="FF0000"/>
                        </a:solidFill>
                      </a:endParaRPr>
                    </a:p>
                  </a:txBody>
                  <a:tcPr>
                    <a:solidFill>
                      <a:srgbClr val="C00000"/>
                    </a:solidFill>
                  </a:tcPr>
                </a:tc>
                <a:tc>
                  <a:txBody>
                    <a:bodyPr/>
                    <a:lstStyle/>
                    <a:p>
                      <a:endParaRPr lang="zh-CN" altLang="en-US" sz="1800" b="1" dirty="0">
                        <a:solidFill>
                          <a:srgbClr val="FF0000"/>
                        </a:solidFill>
                      </a:endParaRPr>
                    </a:p>
                  </a:txBody>
                  <a:tcPr>
                    <a:solidFill>
                      <a:srgbClr val="C00000"/>
                    </a:solidFill>
                  </a:tcPr>
                </a:tc>
                <a:tc>
                  <a:txBody>
                    <a:bodyPr/>
                    <a:lstStyle/>
                    <a:p>
                      <a:endParaRPr lang="zh-CN" altLang="en-US" sz="1800" b="1" dirty="0">
                        <a:solidFill>
                          <a:srgbClr val="FF0000"/>
                        </a:solidFill>
                      </a:endParaRPr>
                    </a:p>
                  </a:txBody>
                  <a:tcPr>
                    <a:solidFill>
                      <a:srgbClr val="C00000"/>
                    </a:solidFill>
                  </a:tcPr>
                </a:tc>
                <a:tc>
                  <a:txBody>
                    <a:bodyPr/>
                    <a:lstStyle/>
                    <a:p>
                      <a:endParaRPr lang="zh-CN" altLang="en-US" sz="1800" b="1" dirty="0">
                        <a:solidFill>
                          <a:srgbClr val="FF0000"/>
                        </a:solidFill>
                      </a:endParaRPr>
                    </a:p>
                  </a:txBody>
                  <a:tcPr>
                    <a:solidFill>
                      <a:srgbClr val="C00000"/>
                    </a:solidFill>
                  </a:tcPr>
                </a:tc>
                <a:tc>
                  <a:txBody>
                    <a:bodyPr/>
                    <a:lstStyle/>
                    <a:p>
                      <a:endParaRPr lang="zh-CN" altLang="en-US" sz="1800" b="1" dirty="0">
                        <a:solidFill>
                          <a:srgbClr val="FF0000"/>
                        </a:solidFill>
                      </a:endParaRPr>
                    </a:p>
                  </a:txBody>
                  <a:tcPr>
                    <a:solidFill>
                      <a:srgbClr val="C00000"/>
                    </a:solidFill>
                  </a:tcPr>
                </a:tc>
                <a:tc>
                  <a:txBody>
                    <a:bodyPr/>
                    <a:lstStyle/>
                    <a:p>
                      <a:r>
                        <a:rPr lang="en-US" altLang="zh-CN" sz="1800" b="1" dirty="0">
                          <a:solidFill>
                            <a:schemeClr val="bg1"/>
                          </a:solidFill>
                        </a:rPr>
                        <a:t>HEPS</a:t>
                      </a:r>
                      <a:r>
                        <a:rPr lang="en-US" altLang="zh-CN" sz="1800" b="1" baseline="0" dirty="0">
                          <a:solidFill>
                            <a:schemeClr val="bg1"/>
                          </a:solidFill>
                        </a:rPr>
                        <a:t> </a:t>
                      </a:r>
                      <a:r>
                        <a:rPr lang="en-US" altLang="zh-CN" sz="1800" b="1" dirty="0">
                          <a:solidFill>
                            <a:schemeClr val="bg1"/>
                          </a:solidFill>
                          <a:effectLst>
                            <a:outerShdw blurRad="38100" dist="38100" dir="2700000" algn="tl">
                              <a:srgbClr val="000000">
                                <a:alpha val="43137"/>
                              </a:srgbClr>
                            </a:outerShdw>
                          </a:effectLst>
                        </a:rPr>
                        <a:t>??</a:t>
                      </a:r>
                      <a:endParaRPr lang="zh-CN" altLang="en-US" sz="1800" b="1" dirty="0">
                        <a:solidFill>
                          <a:schemeClr val="bg1"/>
                        </a:solidFill>
                        <a:effectLst>
                          <a:outerShdw blurRad="38100" dist="38100" dir="2700000" algn="tl">
                            <a:srgbClr val="000000">
                              <a:alpha val="43137"/>
                            </a:srgbClr>
                          </a:outerShdw>
                        </a:effectLst>
                      </a:endParaRPr>
                    </a:p>
                  </a:txBody>
                  <a:tcPr>
                    <a:solidFill>
                      <a:srgbClr val="C00000"/>
                    </a:solidFill>
                  </a:tcPr>
                </a:tc>
                <a:extLst>
                  <a:ext uri="{0D108BD9-81ED-4DB2-BD59-A6C34878D82A}">
                    <a16:rowId xmlns:a16="http://schemas.microsoft.com/office/drawing/2014/main" val="2924874101"/>
                  </a:ext>
                </a:extLst>
              </a:tr>
            </a:tbl>
          </a:graphicData>
        </a:graphic>
      </p:graphicFrame>
      <p:sp>
        <p:nvSpPr>
          <p:cNvPr id="30" name="文本框 29">
            <a:extLst>
              <a:ext uri="{FF2B5EF4-FFF2-40B4-BE49-F238E27FC236}">
                <a16:creationId xmlns:a16="http://schemas.microsoft.com/office/drawing/2014/main" id="{F165BEAC-9182-46D9-B78C-EAAA9EE0FC10}"/>
              </a:ext>
            </a:extLst>
          </p:cNvPr>
          <p:cNvSpPr txBox="1"/>
          <p:nvPr/>
        </p:nvSpPr>
        <p:spPr>
          <a:xfrm>
            <a:off x="767408" y="5005850"/>
            <a:ext cx="7920879" cy="1569660"/>
          </a:xfrm>
          <a:prstGeom prst="rect">
            <a:avLst/>
          </a:prstGeom>
          <a:noFill/>
        </p:spPr>
        <p:txBody>
          <a:bodyPr wrap="square" rtlCol="0">
            <a:spAutoFit/>
          </a:bodyPr>
          <a:lstStyle/>
          <a:p>
            <a:r>
              <a:rPr lang="zh-CN" altLang="en-US" sz="1600" b="1" dirty="0"/>
              <a:t>调研</a:t>
            </a:r>
            <a:r>
              <a:rPr lang="zh-CN" altLang="en-US" sz="1600" dirty="0"/>
              <a:t>近</a:t>
            </a:r>
            <a:r>
              <a:rPr lang="en-US" altLang="zh-CN" sz="1600" dirty="0"/>
              <a:t>20</a:t>
            </a:r>
            <a:r>
              <a:rPr lang="zh-CN" altLang="en-US" sz="1600" dirty="0"/>
              <a:t>年国际上比较流行的加速器上层调束</a:t>
            </a:r>
            <a:r>
              <a:rPr lang="zh-CN" altLang="en-US" sz="1600"/>
              <a:t>软件方案</a:t>
            </a:r>
            <a:endParaRPr lang="en-US" altLang="zh-CN" sz="1600" dirty="0"/>
          </a:p>
          <a:p>
            <a:pPr marL="285750" indent="-285750">
              <a:buFont typeface="Arial" panose="020B0604020202020204" pitchFamily="34" charset="0"/>
              <a:buChar char="•"/>
            </a:pPr>
            <a:endParaRPr lang="en-US" altLang="zh-CN" sz="1600" dirty="0"/>
          </a:p>
          <a:p>
            <a:pPr marL="285750" indent="-285750">
              <a:buFont typeface="Arial" panose="020B0604020202020204" pitchFamily="34" charset="0"/>
              <a:buChar char="•"/>
            </a:pPr>
            <a:r>
              <a:rPr lang="zh-CN" altLang="en-US" sz="1600" dirty="0"/>
              <a:t>代码</a:t>
            </a:r>
            <a:r>
              <a:rPr lang="en-US" altLang="zh-CN" sz="1600" dirty="0"/>
              <a:t>/</a:t>
            </a:r>
            <a:r>
              <a:rPr lang="zh-CN" altLang="en-US" sz="1600" dirty="0"/>
              <a:t>工具较老，不成体系，</a:t>
            </a:r>
            <a:r>
              <a:rPr lang="zh-CN" altLang="en-US" sz="1600" b="1" dirty="0">
                <a:solidFill>
                  <a:srgbClr val="FF0000"/>
                </a:solidFill>
              </a:rPr>
              <a:t>移植工作量不亚于重新开发</a:t>
            </a:r>
            <a:endParaRPr lang="en-US" altLang="zh-CN" sz="1600" b="1" dirty="0">
              <a:solidFill>
                <a:srgbClr val="FF0000"/>
              </a:solidFill>
            </a:endParaRPr>
          </a:p>
          <a:p>
            <a:pPr marL="285750" indent="-285750">
              <a:buFont typeface="Arial" panose="020B0604020202020204" pitchFamily="34" charset="0"/>
              <a:buChar char="•"/>
            </a:pPr>
            <a:endParaRPr lang="en-US" altLang="zh-CN" sz="1600" dirty="0"/>
          </a:p>
          <a:p>
            <a:pPr marL="285750" indent="-285750">
              <a:buFont typeface="Arial" panose="020B0604020202020204" pitchFamily="34" charset="0"/>
              <a:buChar char="•"/>
            </a:pPr>
            <a:r>
              <a:rPr lang="zh-CN" altLang="en-US" sz="1600" dirty="0"/>
              <a:t>成熟的</a:t>
            </a:r>
            <a:r>
              <a:rPr lang="en-US" altLang="zh-CN" sz="1600" dirty="0"/>
              <a:t>MML(</a:t>
            </a:r>
            <a:r>
              <a:rPr lang="en-US" altLang="zh-CN" sz="1600" dirty="0" err="1"/>
              <a:t>Matlab</a:t>
            </a:r>
            <a:r>
              <a:rPr lang="en-US" altLang="zh-CN" sz="1600" dirty="0"/>
              <a:t>-Middle-Layer)</a:t>
            </a:r>
            <a:r>
              <a:rPr lang="zh-CN" altLang="en-US" sz="1600" dirty="0"/>
              <a:t>方案：收费且面临不能使用的风险！版本升级程序不兼容等问题</a:t>
            </a:r>
            <a:endParaRPr lang="en-US" altLang="zh-CN" sz="1600" dirty="0"/>
          </a:p>
        </p:txBody>
      </p:sp>
      <p:sp>
        <p:nvSpPr>
          <p:cNvPr id="3" name="箭头: 右 2">
            <a:extLst>
              <a:ext uri="{FF2B5EF4-FFF2-40B4-BE49-F238E27FC236}">
                <a16:creationId xmlns:a16="http://schemas.microsoft.com/office/drawing/2014/main" id="{4BB5AE4A-38C2-4369-99C7-F00E123CF11E}"/>
              </a:ext>
            </a:extLst>
          </p:cNvPr>
          <p:cNvSpPr/>
          <p:nvPr/>
        </p:nvSpPr>
        <p:spPr bwMode="auto">
          <a:xfrm>
            <a:off x="7896200" y="5445224"/>
            <a:ext cx="1296144" cy="43204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FFCC00"/>
              </a:solidFill>
              <a:effectLst>
                <a:outerShdw blurRad="38100" dist="38100" dir="2700000" algn="tl">
                  <a:srgbClr val="000000">
                    <a:alpha val="43137"/>
                  </a:srgbClr>
                </a:outerShdw>
              </a:effectLst>
              <a:latin typeface="Arial" charset="0"/>
              <a:ea typeface="宋体" pitchFamily="2" charset="-122"/>
            </a:endParaRPr>
          </a:p>
        </p:txBody>
      </p:sp>
      <p:sp>
        <p:nvSpPr>
          <p:cNvPr id="6" name="文本框 2">
            <a:extLst>
              <a:ext uri="{FF2B5EF4-FFF2-40B4-BE49-F238E27FC236}">
                <a16:creationId xmlns:a16="http://schemas.microsoft.com/office/drawing/2014/main" id="{D5B3C64F-E2E6-47B7-8913-3ED7363FA7B2}"/>
              </a:ext>
            </a:extLst>
          </p:cNvPr>
          <p:cNvSpPr txBox="1"/>
          <p:nvPr/>
        </p:nvSpPr>
        <p:spPr>
          <a:xfrm>
            <a:off x="9480376" y="5041774"/>
            <a:ext cx="1656184" cy="461665"/>
          </a:xfrm>
          <a:prstGeom prst="rect">
            <a:avLst/>
          </a:prstGeom>
          <a:solidFill>
            <a:srgbClr val="0070C0"/>
          </a:solidFill>
          <a:ln>
            <a:noFill/>
          </a:ln>
        </p:spPr>
        <p:txBody>
          <a:bodyPr wrap="square" rtlCol="0">
            <a:spAutoFit/>
          </a:bodyPr>
          <a:lstStyle/>
          <a:p>
            <a:r>
              <a:rPr lang="zh-CN" altLang="en-US" sz="2400">
                <a:solidFill>
                  <a:schemeClr val="bg1"/>
                </a:solidFill>
                <a:ea typeface="黑体" pitchFamily="49" charset="-122"/>
              </a:rPr>
              <a:t>自主开发！</a:t>
            </a:r>
            <a:endParaRPr lang="zh-CN" altLang="en-US" sz="2400" dirty="0">
              <a:solidFill>
                <a:schemeClr val="bg1"/>
              </a:solidFill>
              <a:ea typeface="黑体" pitchFamily="49" charset="-122"/>
            </a:endParaRPr>
          </a:p>
        </p:txBody>
      </p:sp>
      <p:sp>
        <p:nvSpPr>
          <p:cNvPr id="8" name="文本框 2">
            <a:extLst>
              <a:ext uri="{FF2B5EF4-FFF2-40B4-BE49-F238E27FC236}">
                <a16:creationId xmlns:a16="http://schemas.microsoft.com/office/drawing/2014/main" id="{2F114779-42F7-4848-A305-14CDC6DC6565}"/>
              </a:ext>
            </a:extLst>
          </p:cNvPr>
          <p:cNvSpPr txBox="1"/>
          <p:nvPr/>
        </p:nvSpPr>
        <p:spPr>
          <a:xfrm>
            <a:off x="9480376" y="5733256"/>
            <a:ext cx="1656184" cy="461665"/>
          </a:xfrm>
          <a:prstGeom prst="rect">
            <a:avLst/>
          </a:prstGeom>
          <a:solidFill>
            <a:srgbClr val="FFC000"/>
          </a:solidFill>
          <a:ln>
            <a:noFill/>
          </a:ln>
        </p:spPr>
        <p:txBody>
          <a:bodyPr wrap="square" rtlCol="0">
            <a:spAutoFit/>
          </a:bodyPr>
          <a:lstStyle/>
          <a:p>
            <a:r>
              <a:rPr lang="zh-CN" altLang="en-US" sz="2400">
                <a:solidFill>
                  <a:schemeClr val="bg1"/>
                </a:solidFill>
                <a:ea typeface="黑体" pitchFamily="49" charset="-122"/>
              </a:rPr>
              <a:t>开发方案？</a:t>
            </a:r>
            <a:endParaRPr lang="zh-CN" altLang="en-US" sz="2400" dirty="0">
              <a:solidFill>
                <a:schemeClr val="bg1"/>
              </a:solidFill>
              <a:ea typeface="黑体" pitchFamily="49" charset="-122"/>
            </a:endParaRPr>
          </a:p>
        </p:txBody>
      </p:sp>
    </p:spTree>
    <p:extLst>
      <p:ext uri="{BB962C8B-B14F-4D97-AF65-F5344CB8AC3E}">
        <p14:creationId xmlns:p14="http://schemas.microsoft.com/office/powerpoint/2010/main" val="1195879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0C913308-F349-4B6D-A68A-DD1791B4A57B}" type="slidenum">
              <a:rPr lang="zh-CN" altLang="en-US" smtClean="0"/>
              <a:t>9</a:t>
            </a:fld>
            <a:endParaRPr lang="zh-CN" altLang="en-US"/>
          </a:p>
        </p:txBody>
      </p:sp>
      <p:sp>
        <p:nvSpPr>
          <p:cNvPr id="5" name="文本框 4">
            <a:extLst>
              <a:ext uri="{FF2B5EF4-FFF2-40B4-BE49-F238E27FC236}">
                <a16:creationId xmlns:a16="http://schemas.microsoft.com/office/drawing/2014/main" id="{C2288931-1CA3-4C73-A5A8-6BA97B1F7C8D}"/>
              </a:ext>
            </a:extLst>
          </p:cNvPr>
          <p:cNvSpPr txBox="1"/>
          <p:nvPr/>
        </p:nvSpPr>
        <p:spPr>
          <a:xfrm>
            <a:off x="2999656" y="591255"/>
            <a:ext cx="5328592"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zh-CN" altLang="en-US" sz="2800"/>
              <a:t>评估基于</a:t>
            </a:r>
            <a:r>
              <a:rPr lang="en-US" altLang="zh-CN" sz="2800"/>
              <a:t>python</a:t>
            </a:r>
            <a:r>
              <a:rPr lang="zh-CN" altLang="en-US" sz="2800"/>
              <a:t>开发的可行性</a:t>
            </a:r>
          </a:p>
        </p:txBody>
      </p:sp>
      <p:pic>
        <p:nvPicPr>
          <p:cNvPr id="6" name="图片 5">
            <a:extLst>
              <a:ext uri="{FF2B5EF4-FFF2-40B4-BE49-F238E27FC236}">
                <a16:creationId xmlns:a16="http://schemas.microsoft.com/office/drawing/2014/main" id="{1D21DFAF-89D5-4422-9192-6FB68490BE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38" y="1464035"/>
            <a:ext cx="4896544" cy="41695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文本框 6">
            <a:extLst>
              <a:ext uri="{FF2B5EF4-FFF2-40B4-BE49-F238E27FC236}">
                <a16:creationId xmlns:a16="http://schemas.microsoft.com/office/drawing/2014/main" id="{ED3396EA-09A5-4119-9015-D40FA648967F}"/>
              </a:ext>
            </a:extLst>
          </p:cNvPr>
          <p:cNvSpPr txBox="1"/>
          <p:nvPr/>
        </p:nvSpPr>
        <p:spPr>
          <a:xfrm>
            <a:off x="3758343" y="4077072"/>
            <a:ext cx="1224136" cy="1477328"/>
          </a:xfrm>
          <a:prstGeom prst="rect">
            <a:avLst/>
          </a:prstGeom>
          <a:solidFill>
            <a:schemeClr val="bg1"/>
          </a:solidFill>
          <a:ln w="28575">
            <a:solidFill>
              <a:srgbClr val="00B0F0"/>
            </a:solidFill>
          </a:ln>
        </p:spPr>
        <p:txBody>
          <a:bodyPr wrap="square" numCol="1" rtlCol="0">
            <a:spAutoFit/>
          </a:bodyPr>
          <a:lstStyle/>
          <a:p>
            <a:r>
              <a:rPr lang="en-US" altLang="zh-CN">
                <a:solidFill>
                  <a:srgbClr val="FF0000"/>
                </a:solidFill>
              </a:rPr>
              <a:t>SSRF</a:t>
            </a:r>
          </a:p>
          <a:p>
            <a:r>
              <a:rPr lang="en-US" altLang="zh-CN">
                <a:solidFill>
                  <a:srgbClr val="FF0000"/>
                </a:solidFill>
              </a:rPr>
              <a:t>NSRL</a:t>
            </a:r>
          </a:p>
          <a:p>
            <a:r>
              <a:rPr lang="en-US" altLang="zh-CN">
                <a:solidFill>
                  <a:srgbClr val="FF0000"/>
                </a:solidFill>
              </a:rPr>
              <a:t>BSRF</a:t>
            </a:r>
          </a:p>
          <a:p>
            <a:endParaRPr lang="en-US" altLang="zh-CN"/>
          </a:p>
          <a:p>
            <a:r>
              <a:rPr lang="en-US" altLang="zh-CN">
                <a:solidFill>
                  <a:srgbClr val="FF0000"/>
                </a:solidFill>
              </a:rPr>
              <a:t>SXFEL</a:t>
            </a:r>
            <a:endParaRPr lang="zh-CN" altLang="en-US">
              <a:solidFill>
                <a:srgbClr val="FF0000"/>
              </a:solidFill>
            </a:endParaRPr>
          </a:p>
        </p:txBody>
      </p:sp>
      <p:pic>
        <p:nvPicPr>
          <p:cNvPr id="9" name="图片 8">
            <a:extLst>
              <a:ext uri="{FF2B5EF4-FFF2-40B4-BE49-F238E27FC236}">
                <a16:creationId xmlns:a16="http://schemas.microsoft.com/office/drawing/2014/main" id="{3F9A84B5-A7B8-490D-B847-30561019B181}"/>
              </a:ext>
            </a:extLst>
          </p:cNvPr>
          <p:cNvPicPr>
            <a:picLocks noChangeAspect="1"/>
          </p:cNvPicPr>
          <p:nvPr/>
        </p:nvPicPr>
        <p:blipFill>
          <a:blip r:embed="rId4"/>
          <a:stretch>
            <a:fillRect/>
          </a:stretch>
        </p:blipFill>
        <p:spPr>
          <a:xfrm>
            <a:off x="5159896" y="1464035"/>
            <a:ext cx="6941142" cy="41695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文本框 9">
            <a:extLst>
              <a:ext uri="{FF2B5EF4-FFF2-40B4-BE49-F238E27FC236}">
                <a16:creationId xmlns:a16="http://schemas.microsoft.com/office/drawing/2014/main" id="{EC93AC9F-EA92-4588-B8AF-26D24B547E80}"/>
              </a:ext>
            </a:extLst>
          </p:cNvPr>
          <p:cNvSpPr txBox="1"/>
          <p:nvPr/>
        </p:nvSpPr>
        <p:spPr>
          <a:xfrm>
            <a:off x="2207568" y="5949280"/>
            <a:ext cx="7560840" cy="461665"/>
          </a:xfrm>
          <a:prstGeom prst="rect">
            <a:avLst/>
          </a:prstGeom>
          <a:noFill/>
        </p:spPr>
        <p:txBody>
          <a:bodyPr wrap="square" rtlCol="0">
            <a:spAutoFit/>
          </a:bodyPr>
          <a:lstStyle/>
          <a:p>
            <a:r>
              <a:rPr lang="zh-CN" altLang="en-US" sz="2400" b="1">
                <a:solidFill>
                  <a:srgbClr val="FF0000"/>
                </a:solidFill>
              </a:rPr>
              <a:t>随着时代发展 </a:t>
            </a:r>
            <a:r>
              <a:rPr lang="en-US" altLang="zh-CN" sz="2400" b="1">
                <a:solidFill>
                  <a:srgbClr val="FF0000"/>
                </a:solidFill>
              </a:rPr>
              <a:t>python </a:t>
            </a:r>
            <a:r>
              <a:rPr lang="zh-CN" altLang="en-US" sz="2400" b="1">
                <a:solidFill>
                  <a:srgbClr val="FF0000"/>
                </a:solidFill>
              </a:rPr>
              <a:t>在控制室的使用比例越来越高</a:t>
            </a:r>
            <a:r>
              <a:rPr lang="en-US" altLang="zh-CN" sz="2400" b="1">
                <a:solidFill>
                  <a:srgbClr val="FF0000"/>
                </a:solidFill>
              </a:rPr>
              <a:t> !</a:t>
            </a:r>
            <a:endParaRPr lang="zh-CN" altLang="en-US" sz="2400" b="1">
              <a:solidFill>
                <a:srgbClr val="FF0000"/>
              </a:solidFill>
            </a:endParaRPr>
          </a:p>
        </p:txBody>
      </p:sp>
    </p:spTree>
    <p:extLst>
      <p:ext uri="{BB962C8B-B14F-4D97-AF65-F5344CB8AC3E}">
        <p14:creationId xmlns:p14="http://schemas.microsoft.com/office/powerpoint/2010/main" val="3974837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华文新魏"/>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FFCC00"/>
            </a:solidFill>
            <a:effectLst>
              <a:outerShdw blurRad="38100" dist="38100" dir="2700000" algn="tl">
                <a:srgbClr val="000000">
                  <a:alpha val="43137"/>
                </a:srgbClr>
              </a:outerShdw>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FFCC00"/>
            </a:solidFill>
            <a:effectLst>
              <a:outerShdw blurRad="38100" dist="38100" dir="2700000" algn="tl">
                <a:srgbClr val="000000">
                  <a:alpha val="43137"/>
                </a:srgbClr>
              </a:outerShdw>
            </a:effectLst>
            <a:latin typeface="Arial"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30570</TotalTime>
  <Words>3012</Words>
  <Application>Microsoft Office PowerPoint</Application>
  <PresentationFormat>宽屏</PresentationFormat>
  <Paragraphs>644</Paragraphs>
  <Slides>35</Slides>
  <Notes>14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35</vt:i4>
      </vt:variant>
    </vt:vector>
  </HeadingPairs>
  <TitlesOfParts>
    <vt:vector size="44" baseType="lpstr">
      <vt:lpstr>黑体</vt:lpstr>
      <vt:lpstr>华文新魏</vt:lpstr>
      <vt:lpstr>宋体</vt:lpstr>
      <vt:lpstr>Arial</vt:lpstr>
      <vt:lpstr>Calibri</vt:lpstr>
      <vt:lpstr>Times New Roman</vt:lpstr>
      <vt:lpstr>Wingdings</vt:lpstr>
      <vt:lpstr>Wingdings 2</vt:lpstr>
      <vt:lpstr>默认设计模板</vt:lpstr>
      <vt:lpstr>PowerPoint 演示文稿</vt:lpstr>
      <vt:lpstr>PowerPoint 演示文稿</vt:lpstr>
      <vt:lpstr>PowerPoint 演示文稿</vt:lpstr>
      <vt:lpstr>PowerPoint 演示文稿</vt:lpstr>
      <vt:lpstr>上层调束软件调研</vt:lpstr>
      <vt:lpstr>PowerPoint 演示文稿</vt:lpstr>
      <vt:lpstr>上层调束软件调研</vt:lpstr>
      <vt:lpstr>上层调束软件调研</vt:lpstr>
      <vt:lpstr>PowerPoint 演示文稿</vt:lpstr>
      <vt:lpstr>PowerPoint 演示文稿</vt:lpstr>
      <vt:lpstr>基于python自主开发调束软件</vt:lpstr>
      <vt:lpstr>PowerPoint 演示文稿</vt:lpstr>
      <vt:lpstr>上层调束软件需求分析</vt:lpstr>
      <vt:lpstr>上层调束软件需求分析</vt:lpstr>
      <vt:lpstr>上层调束软件需求分析</vt:lpstr>
      <vt:lpstr>上层调束软件架构原则</vt:lpstr>
      <vt:lpstr>上层调束软件基础架构</vt:lpstr>
      <vt:lpstr>Pyapas主要模块基本开发完毕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正在稳步开发输运线、增强器及储存环相关软件</vt:lpstr>
      <vt:lpstr>正在稳步开发输运线、增强器及储存环相关软件</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直线虚拟加速器讨论</dc:title>
  <dc:creator>dongyh</dc:creator>
  <cp:lastModifiedBy>xiaohan</cp:lastModifiedBy>
  <cp:revision>4332</cp:revision>
  <dcterms:created xsi:type="dcterms:W3CDTF">2013-06-25T13:30:01Z</dcterms:created>
  <dcterms:modified xsi:type="dcterms:W3CDTF">2022-08-20T01:34:40Z</dcterms:modified>
</cp:coreProperties>
</file>