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58" r:id="rId5"/>
    <p:sldId id="257" r:id="rId6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image" Target="../media/image9.png"/><Relationship Id="rId8" Type="http://schemas.openxmlformats.org/officeDocument/2006/relationships/image" Target="../media/image8.png"/><Relationship Id="rId7" Type="http://schemas.openxmlformats.org/officeDocument/2006/relationships/image" Target="../media/image7.png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tags" Target="../tags/tag1.xml"/><Relationship Id="rId10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zh-CN"/>
              <a:t>工作进展</a:t>
            </a:r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 altLang="zh-CN"/>
              <a:t>--</a:t>
            </a:r>
            <a:r>
              <a:rPr lang="zh-CN" altLang="en-US"/>
              <a:t>刘梦瑶</a:t>
            </a:r>
            <a:endParaRPr lang="zh-CN" altLang="en-US"/>
          </a:p>
          <a:p>
            <a:fld id="{BB962C8B-B14F-4D97-AF65-F5344CB8AC3E}" type="datetime1">
              <a:rPr lang="zh-CN" altLang="en-US"/>
            </a:fld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样本</a:t>
            </a:r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p>
                <a:pPr algn="l">
                  <a:lnSpc>
                    <a:spcPct val="130000"/>
                  </a:lnSpc>
                  <a:buClrTx/>
                  <a:buSzTx/>
                </a:pPr>
                <a:r>
                  <a:rPr lang="zh-CN" altLang="en-US" sz="2055"/>
                  <a:t>基于北京大学王梦真挑选的样本</a:t>
                </a:r>
                <a:endParaRPr lang="zh-CN" altLang="en-US" sz="2055"/>
              </a:p>
              <a:p>
                <a:pPr>
                  <a:lnSpc>
                    <a:spcPct val="130000"/>
                  </a:lnSpc>
                </a:pPr>
                <a:r>
                  <a:rPr lang="zh-CN" altLang="en-US" sz="2055"/>
                  <a:t>挑选</a:t>
                </a:r>
                <a:r>
                  <a:rPr lang="en-US" altLang="zh-CN" sz="2055"/>
                  <a:t>good track</a:t>
                </a:r>
                <a:r>
                  <a:rPr lang="zh-CN" altLang="en-US" sz="2055"/>
                  <a:t>的条件：</a:t>
                </a:r>
                <a:endParaRPr lang="zh-CN" altLang="en-US" sz="2055"/>
              </a:p>
              <a:p>
                <a:pPr lvl="1">
                  <a:lnSpc>
                    <a:spcPct val="130000"/>
                  </a:lnSpc>
                </a:pPr>
                <a:r>
                  <a:rPr lang="zh-CN" altLang="en-US" sz="1760"/>
                  <a:t>至少有一条</a:t>
                </a:r>
                <a:r>
                  <a:rPr lang="zh-CN" altLang="en-US" sz="1760"/>
                  <a:t>径迹</a:t>
                </a:r>
                <a:endParaRPr lang="zh-CN" altLang="en-US" sz="1760"/>
              </a:p>
              <a:p>
                <a:pPr lvl="1">
                  <a:lnSpc>
                    <a:spcPct val="130000"/>
                  </a:lnSpc>
                </a:pPr>
                <a:r>
                  <a:rPr lang="zh-CN" altLang="en-US" sz="1760"/>
                  <a:t>对于动量大于</a:t>
                </a:r>
                <a:r>
                  <a:rPr lang="en-US" altLang="zh-CN" sz="1760"/>
                  <a:t>1.46GeV</a:t>
                </a:r>
                <a:r>
                  <a:rPr lang="zh-CN" altLang="en-US" sz="1760"/>
                  <a:t>的径迹，</a:t>
                </a:r>
                <a14:m>
                  <m:oMath xmlns:m="http://schemas.openxmlformats.org/officeDocument/2006/math">
                    <m:r>
                      <a:rPr lang="en-US" altLang="zh-CN" sz="1760"/>
                      <m:t> 0.8 &lt;</m:t>
                    </m:r>
                    <m:r>
                      <m:rPr>
                        <m:sty m:val="p"/>
                      </m:rPr>
                      <a:rPr lang="en-US" altLang="zh-CN" sz="1760"/>
                      <m:t>ratio</m:t>
                    </m:r>
                    <m:r>
                      <a:rPr lang="en-US" altLang="zh-CN" sz="1760"/>
                      <m:t> = </m:t>
                    </m:r>
                    <m:f>
                      <m:fPr>
                        <m:ctrlPr>
                          <a:rPr lang="en-US" altLang="zh-CN" sz="1760" i="1">
                            <a:latin typeface="Cambria Math" panose="02040503050406030204" charset="0"/>
                            <a:cs typeface="Cambria Math" panose="0204050305040603020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76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176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altLang="zh-CN" sz="176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𝐸𝑀𝐶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76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</m:ctrlPr>
                          </m:sSubPr>
                          <m:e>
                            <m:r>
                              <a:rPr lang="en-US" altLang="zh-CN" sz="176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altLang="zh-CN" sz="1760" i="1">
                                <a:latin typeface="Cambria Math" panose="02040503050406030204" charset="0"/>
                                <a:cs typeface="Cambria Math" panose="02040503050406030204" charset="0"/>
                              </a:rPr>
                              <m:t>𝑡𝑟𝑎𝑐𝑘</m:t>
                            </m:r>
                          </m:sub>
                        </m:sSub>
                      </m:den>
                    </m:f>
                    <m:r>
                      <a:rPr lang="en-US" altLang="zh-CN" sz="1760" i="1">
                        <a:latin typeface="Cambria Math" panose="02040503050406030204" charset="0"/>
                        <a:cs typeface="Cambria Math" panose="02040503050406030204" charset="0"/>
                      </a:rPr>
                      <m:t> &lt;</m:t>
                    </m:r>
                    <m:r>
                      <a:rPr lang="en-US" altLang="zh-CN" sz="1760" i="1">
                        <a:latin typeface="Cambria Math" panose="02040503050406030204" charset="0"/>
                        <a:cs typeface="Cambria Math" panose="02040503050406030204" charset="0"/>
                      </a:rPr>
                      <m:t>1</m:t>
                    </m:r>
                    <m:r>
                      <a:rPr lang="en-US" altLang="zh-CN" sz="1760" i="1">
                        <a:latin typeface="Cambria Math" panose="02040503050406030204" charset="0"/>
                        <a:cs typeface="Cambria Math" panose="02040503050406030204" charset="0"/>
                      </a:rPr>
                      <m:t>.</m:t>
                    </m:r>
                    <m:r>
                      <a:rPr lang="en-US" altLang="zh-CN" sz="1760" i="1">
                        <a:latin typeface="Cambria Math" panose="02040503050406030204" charset="0"/>
                        <a:cs typeface="Cambria Math" panose="02040503050406030204" charset="0"/>
                      </a:rPr>
                      <m:t>2</m:t>
                    </m:r>
                  </m:oMath>
                </a14:m>
                <a:endParaRPr lang="en-US" altLang="zh-CN" sz="1760" i="1">
                  <a:latin typeface="Cambria Math" panose="02040503050406030204" charset="0"/>
                  <a:cs typeface="Cambria Math" panose="02040503050406030204" charset="0"/>
                </a:endParaRPr>
              </a:p>
              <a:p>
                <a:pPr lvl="1">
                  <a:lnSpc>
                    <a:spcPct val="130000"/>
                  </a:lnSpc>
                </a:pPr>
                <a:r>
                  <a:rPr lang="zh-CN" altLang="en-US" sz="1760"/>
                  <a:t>对于</a:t>
                </a:r>
                <a:r>
                  <a:rPr lang="en-US" altLang="zh-CN" sz="1760"/>
                  <a:t>missing track</a:t>
                </a:r>
                <a:r>
                  <a:rPr lang="zh-CN" altLang="en-US" sz="1760"/>
                  <a:t>进行运动学拟合，要求</a:t>
                </a:r>
                <a:r>
                  <a:rPr lang="en-US" altLang="zh-CN" sz="1760"/>
                  <a:t>chi2</a:t>
                </a:r>
                <a:r>
                  <a:rPr lang="zh-CN" altLang="en-US" sz="1760"/>
                  <a:t>小于</a:t>
                </a:r>
                <a:r>
                  <a:rPr lang="en-US" altLang="zh-CN" sz="1760"/>
                  <a:t>5</a:t>
                </a:r>
                <a:endParaRPr lang="en-US" altLang="zh-CN" sz="1760"/>
              </a:p>
              <a:p>
                <a:pPr lvl="1">
                  <a:lnSpc>
                    <a:spcPct val="130000"/>
                  </a:lnSpc>
                </a:pPr>
                <a:r>
                  <a:rPr lang="zh-CN" altLang="en-US" sz="1760"/>
                  <a:t>至少需要一个好的光子，且在</a:t>
                </a:r>
                <a:r>
                  <a:rPr lang="en-US" altLang="zh-CN" sz="1760"/>
                  <a:t>EMC</a:t>
                </a:r>
                <a:r>
                  <a:rPr lang="zh-CN" altLang="en-US" sz="1760"/>
                  <a:t>中的沉积能量大于</a:t>
                </a:r>
                <a:r>
                  <a:rPr lang="en-US" altLang="zh-CN" sz="1760"/>
                  <a:t>100M</a:t>
                </a:r>
                <a:r>
                  <a:rPr lang="en-US" altLang="zh-CN" sz="1760"/>
                  <a:t>eV</a:t>
                </a:r>
                <a:endParaRPr lang="en-US" altLang="zh-CN" sz="1760"/>
              </a:p>
            </p:txBody>
          </p:sp>
        </mc:Choice>
        <mc:Fallback>
          <p:sp>
            <p:nvSpPr>
              <p:cNvPr id="3" name="内容占位符 2"/>
              <p:cNvSpPr>
                <a:spLocks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1"/>
                <a:stretch>
                  <a:fillRect b="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样本</a:t>
            </a:r>
            <a:r>
              <a:rPr lang="zh-CN" altLang="en-US"/>
              <a:t>挑选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43230" y="4612005"/>
            <a:ext cx="2694940" cy="1964055"/>
          </a:xfrm>
          <a:prstGeom prst="rect">
            <a:avLst/>
          </a:prstGeom>
        </p:spPr>
      </p:pic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2167255" y="1383030"/>
          <a:ext cx="7656830" cy="1023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8415"/>
                <a:gridCol w="3828415"/>
              </a:tblGrid>
              <a:tr h="3048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/>
                        <a:t>桶部</a:t>
                      </a:r>
                      <a:r>
                        <a:rPr lang="en-US" altLang="zh-CN" sz="1400"/>
                        <a:t>bhabha</a:t>
                      </a:r>
                      <a:r>
                        <a:rPr lang="zh-CN" altLang="en-US" sz="1400"/>
                        <a:t>事例</a:t>
                      </a:r>
                      <a:endParaRPr lang="zh-CN" altLang="en-US"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/>
                        <a:t>cos(theta)&lt;0.83</a:t>
                      </a:r>
                      <a:endParaRPr lang="en-US" altLang="zh-CN" sz="1400"/>
                    </a:p>
                  </a:txBody>
                  <a:tcPr/>
                </a:tc>
              </a:tr>
              <a:tr h="30480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/>
                        <a:t>layerID&lt;8(layerID&gt;=8)</a:t>
                      </a:r>
                      <a:endParaRPr lang="en-US" altLang="zh-CN" sz="1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/>
                        <a:t>doca_ex&lt;0.8cm(doca_ex&lt;1.2cm)</a:t>
                      </a:r>
                      <a:endParaRPr lang="en-US" altLang="zh-CN" sz="1400"/>
                    </a:p>
                  </a:txBody>
                  <a:tcPr/>
                </a:tc>
              </a:tr>
              <a:tr h="41402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400">
                          <a:solidFill>
                            <a:srgbClr val="FF0000"/>
                          </a:solidFill>
                        </a:rPr>
                        <a:t>测量距离</a:t>
                      </a:r>
                      <a:r>
                        <a:rPr lang="en-US" altLang="zh-CN" sz="1400">
                          <a:solidFill>
                            <a:srgbClr val="FF0000"/>
                          </a:solidFill>
                        </a:rPr>
                        <a:t>(driftdist) - </a:t>
                      </a:r>
                      <a:r>
                        <a:rPr lang="zh-CN" altLang="en-US" sz="1400">
                          <a:solidFill>
                            <a:srgbClr val="FF0000"/>
                          </a:solidFill>
                        </a:rPr>
                        <a:t>拟合距离</a:t>
                      </a:r>
                      <a:r>
                        <a:rPr lang="en-US" altLang="zh-CN" sz="1400">
                          <a:solidFill>
                            <a:srgbClr val="FF0000"/>
                          </a:solidFill>
                        </a:rPr>
                        <a:t>(doca_ex)</a:t>
                      </a:r>
                      <a:endParaRPr lang="en-US" altLang="zh-CN" sz="1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400">
                          <a:solidFill>
                            <a:srgbClr val="FF0000"/>
                          </a:solidFill>
                        </a:rPr>
                        <a:t>res&lt;0.12cm            (</a:t>
                      </a:r>
                      <a:r>
                        <a:rPr lang="zh-CN" altLang="en-US" sz="1400">
                          <a:solidFill>
                            <a:srgbClr val="FF0000"/>
                          </a:solidFill>
                        </a:rPr>
                        <a:t>起主要作用</a:t>
                      </a:r>
                      <a:r>
                        <a:rPr lang="en-US" altLang="zh-CN" sz="140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altLang="zh-CN" sz="140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30" y="2535555"/>
            <a:ext cx="2654663" cy="19476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23920" y="4612005"/>
            <a:ext cx="2698196" cy="19656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/>
          <a:srcRect t="471"/>
          <a:stretch>
            <a:fillRect/>
          </a:stretch>
        </p:blipFill>
        <p:spPr>
          <a:xfrm>
            <a:off x="3423920" y="2548255"/>
            <a:ext cx="2630805" cy="192214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5575" y="4612005"/>
            <a:ext cx="2689860" cy="195072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23705" y="4636135"/>
            <a:ext cx="2647950" cy="192659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8"/>
          <a:srcRect t="1000"/>
          <a:stretch>
            <a:fillRect/>
          </a:stretch>
        </p:blipFill>
        <p:spPr>
          <a:xfrm>
            <a:off x="6380480" y="2543175"/>
            <a:ext cx="2787650" cy="190944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69730" y="2548255"/>
            <a:ext cx="2821940" cy="192151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114935" y="2473960"/>
            <a:ext cx="22091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02060"/>
                </a:solidFill>
              </a:rPr>
              <a:t>cut</a:t>
            </a:r>
            <a:r>
              <a:rPr lang="zh-CN" altLang="en-US" sz="2800">
                <a:solidFill>
                  <a:srgbClr val="002060"/>
                </a:solidFill>
              </a:rPr>
              <a:t>前：</a:t>
            </a:r>
            <a:endParaRPr lang="zh-CN" altLang="en-US" sz="2800">
              <a:solidFill>
                <a:srgbClr val="00206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4935" y="4452620"/>
            <a:ext cx="22091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002060"/>
                </a:solidFill>
              </a:rPr>
              <a:t>cut</a:t>
            </a:r>
            <a:r>
              <a:rPr lang="zh-CN" altLang="en-US" sz="2800">
                <a:solidFill>
                  <a:srgbClr val="002060"/>
                </a:solidFill>
              </a:rPr>
              <a:t>后：</a:t>
            </a:r>
            <a:endParaRPr lang="zh-CN" altLang="en-US" sz="28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N</a:t>
            </a:r>
            <a:r>
              <a:rPr lang="zh-CN" altLang="en-US"/>
              <a:t>ormalizing flows</a:t>
            </a:r>
            <a:endParaRPr lang="zh-CN" altLang="en-US"/>
          </a:p>
        </p:txBody>
      </p:sp>
      <p:pic>
        <p:nvPicPr>
          <p:cNvPr id="4" name="图片 3" descr="loss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17900" y="3522345"/>
            <a:ext cx="3267075" cy="32670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930" y="1370330"/>
            <a:ext cx="10086975" cy="24384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703070" y="4791075"/>
            <a:ext cx="181483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layerID=0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9bf3adfb-c8a9-4828-831e-b9a8c90ad394}"/>
  <p:tag name="TABLE_ENDDRAG_ORIGIN_RECT" val="602*72"/>
  <p:tag name="TABLE_ENDDRAG_RECT" val="164*145*602*72"/>
</p:tagLst>
</file>

<file path=ppt/tags/tag2.xml><?xml version="1.0" encoding="utf-8"?>
<p:tagLst xmlns:p="http://schemas.openxmlformats.org/presentationml/2006/main">
  <p:tag name="COMMONDATA" val="eyJoZGlkIjoiM2I0MDM4ZDM1YmUzZDY0MDA3ODNjZGRhNDY0MmU5Zm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WPS 演示</Application>
  <PresentationFormat>宽屏</PresentationFormat>
  <Paragraphs>36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Unicode MS</vt:lpstr>
      <vt:lpstr>Calibri</vt:lpstr>
      <vt:lpstr>微软雅黑</vt:lpstr>
      <vt:lpstr>Cambria Math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刘梦瑶</cp:lastModifiedBy>
  <cp:revision>27</cp:revision>
  <dcterms:created xsi:type="dcterms:W3CDTF">2022-08-19T00:53:00Z</dcterms:created>
  <dcterms:modified xsi:type="dcterms:W3CDTF">2022-08-19T02:24:08Z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EDAC68820544430496C04527E8F446BB</vt:lpwstr>
  </property>
  <property fmtid="{D5CDD505-2E9C-101B-9397-08002B2CF9AE}" pid="3" name="KSOProductBuildVer">
    <vt:lpwstr>2052-11.1.0.12302</vt:lpwstr>
  </property>
</Properties>
</file>