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2"/>
    <p:sldId id="329" r:id="rId3"/>
    <p:sldId id="680" r:id="rId4"/>
    <p:sldId id="700" r:id="rId5"/>
    <p:sldId id="698" r:id="rId6"/>
    <p:sldId id="701" r:id="rId7"/>
    <p:sldId id="702" r:id="rId8"/>
    <p:sldId id="690" r:id="rId9"/>
    <p:sldId id="686" r:id="rId10"/>
    <p:sldId id="687" r:id="rId11"/>
    <p:sldId id="689" r:id="rId12"/>
    <p:sldId id="692" r:id="rId13"/>
    <p:sldId id="358" r:id="rId14"/>
    <p:sldId id="697" r:id="rId15"/>
    <p:sldId id="699" r:id="rId16"/>
    <p:sldId id="694" r:id="rId17"/>
    <p:sldId id="695" r:id="rId18"/>
    <p:sldId id="696" r:id="rId19"/>
    <p:sldId id="691" r:id="rId20"/>
    <p:sldId id="355" r:id="rId21"/>
    <p:sldId id="679" r:id="rId22"/>
    <p:sldId id="677" r:id="rId23"/>
    <p:sldId id="681" r:id="rId24"/>
    <p:sldId id="678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388"/>
    <p:restoredTop sz="94313"/>
  </p:normalViewPr>
  <p:slideViewPr>
    <p:cSldViewPr snapToGrid="0" snapToObjects="1">
      <p:cViewPr>
        <p:scale>
          <a:sx n="54" d="100"/>
          <a:sy n="54" d="100"/>
        </p:scale>
        <p:origin x="1848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Ladder assembly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(double side)= 20 ASIC chips + two flexible PCB + carbon fiber support</a:t>
            </a:r>
          </a:p>
          <a:p>
            <a:r>
              <a:rPr kumimoji="1" lang="en-US" altLang="zh-CN" dirty="0"/>
              <a:t>Ladder assembly procedure verified with dummy ASIC (glass)</a:t>
            </a:r>
            <a:endParaRPr kumimoji="1" lang="zh-CN" altLang="en-US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5" y="3009598"/>
            <a:ext cx="13428747" cy="98220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630376-9BAB-7D7C-B955-9AEEFCB9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054" y="3388203"/>
            <a:ext cx="9676402" cy="54429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9C6277-D552-CEB6-4900-FF19E564E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8100" y="9476757"/>
            <a:ext cx="9676402" cy="28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7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installation procedure designed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Mockup with 3D printing production done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Assembly with 3D mockup model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Production with aluminum machining started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Expected finished at </a:t>
            </a:r>
            <a:r>
              <a:rPr kumimoji="1" lang="en-US" altLang="zh-CN" dirty="0">
                <a:solidFill>
                  <a:schemeClr val="tx1"/>
                </a:solidFill>
              </a:rPr>
              <a:t>middle of September </a:t>
            </a:r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1D78A7-6167-D85B-D85E-1C14060DD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257" y="5707115"/>
            <a:ext cx="7056474" cy="70564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C11558-748A-944F-84FC-B88DF6F3C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66" b="21705"/>
          <a:stretch/>
        </p:blipFill>
        <p:spPr>
          <a:xfrm>
            <a:off x="29712" y="6350069"/>
            <a:ext cx="10543954" cy="5770567"/>
          </a:xfrm>
          <a:prstGeom prst="rect">
            <a:avLst/>
          </a:prstGeom>
        </p:spPr>
      </p:pic>
      <p:sp>
        <p:nvSpPr>
          <p:cNvPr id="11" name="右箭头 10">
            <a:extLst>
              <a:ext uri="{FF2B5EF4-FFF2-40B4-BE49-F238E27FC236}">
                <a16:creationId xmlns:a16="http://schemas.microsoft.com/office/drawing/2014/main" id="{14514B00-CA66-CBE7-EBFA-80BCD49A7DD8}"/>
              </a:ext>
            </a:extLst>
          </p:cNvPr>
          <p:cNvSpPr/>
          <p:nvPr/>
        </p:nvSpPr>
        <p:spPr>
          <a:xfrm>
            <a:off x="11036595" y="8187070"/>
            <a:ext cx="3530010" cy="659218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252298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Try to config single chip test board  and data handling with DAQ software (next step)</a:t>
            </a:r>
          </a:p>
          <a:p>
            <a:r>
              <a:rPr kumimoji="1" lang="en-US" altLang="zh-CN" dirty="0"/>
              <a:t>Purchase 3 DAQ PC for data taking (next step)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Parallel processing for each FPGA board</a:t>
            </a:r>
          </a:p>
          <a:p>
            <a:r>
              <a:rPr kumimoji="1" lang="en-US" altLang="zh-CN" dirty="0"/>
              <a:t>Hit</a:t>
            </a:r>
            <a:r>
              <a:rPr kumimoji="1" lang="zh-CN" altLang="en-US" dirty="0"/>
              <a:t> </a:t>
            </a:r>
            <a:r>
              <a:rPr kumimoji="1" lang="en-US" altLang="zh-CN" dirty="0"/>
              <a:t>maps on-line monitoring 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994625-41EA-9496-69D1-87709C116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04" y="5939228"/>
            <a:ext cx="17605741" cy="589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7D141E-0572-7442-E22F-A6FD959F8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323" y="4278870"/>
            <a:ext cx="6699874" cy="72870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5071971" y="4613269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 </a:t>
            </a:r>
            <a:r>
              <a:rPr lang="en-US" altLang="zh-CN" dirty="0">
                <a:solidFill>
                  <a:srgbClr val="FFFF00"/>
                </a:solidFill>
              </a:rPr>
              <a:t>Architecture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B19D082-4593-9FAD-0596-5C62D148BF2F}"/>
              </a:ext>
            </a:extLst>
          </p:cNvPr>
          <p:cNvSpPr txBox="1"/>
          <p:nvPr/>
        </p:nvSpPr>
        <p:spPr>
          <a:xfrm>
            <a:off x="18624550" y="3301686"/>
            <a:ext cx="1245870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data structure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160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89E225-B650-40FA-DC74-64B733F5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66" y="8063406"/>
            <a:ext cx="10503700" cy="5652594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39914"/>
            <a:ext cx="19751040" cy="11412142"/>
          </a:xfrm>
        </p:spPr>
        <p:txBody>
          <a:bodyPr/>
          <a:lstStyle/>
          <a:p>
            <a:r>
              <a:rPr kumimoji="1" lang="en-US" altLang="zh-CN" dirty="0"/>
              <a:t>Expect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perform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IHEP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test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beam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facility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as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backup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plan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(1-2 GeV electrons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)</a:t>
            </a:r>
          </a:p>
          <a:p>
            <a:r>
              <a:rPr kumimoji="1" lang="en-US" altLang="zh-CN" dirty="0"/>
              <a:t>Enclosure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</a:t>
            </a:r>
            <a:r>
              <a:rPr kumimoji="1" lang="zh-CN" altLang="en-US" dirty="0"/>
              <a:t> </a:t>
            </a:r>
            <a:r>
              <a:rPr kumimoji="1" lang="en-US" altLang="zh-CN" dirty="0"/>
              <a:t>air</a:t>
            </a:r>
            <a:r>
              <a:rPr kumimoji="1" lang="zh-CN" altLang="en-US" dirty="0"/>
              <a:t> </a:t>
            </a:r>
            <a:r>
              <a:rPr kumimoji="1" lang="en-US" altLang="zh-CN" dirty="0"/>
              <a:t>cooling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developed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people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Request for Invitation letter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List of equipment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A5B86D4-6201-8147-89DE-3DED73C5BF06}"/>
              </a:ext>
            </a:extLst>
          </p:cNvPr>
          <p:cNvGrpSpPr>
            <a:grpSpLocks noChangeAspect="1"/>
          </p:cNvGrpSpPr>
          <p:nvPr/>
        </p:nvGrpSpPr>
        <p:grpSpPr>
          <a:xfrm>
            <a:off x="16580811" y="8018369"/>
            <a:ext cx="7368745" cy="5489968"/>
            <a:chOff x="3498639" y="2249981"/>
            <a:chExt cx="4209213" cy="3136007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F5BCB63-BE5B-EC48-8408-8AD8297B6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2249981"/>
              <a:ext cx="3319553" cy="31360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直接连接符 26">
              <a:extLst>
                <a:ext uri="{FF2B5EF4-FFF2-40B4-BE49-F238E27FC236}">
                  <a16:creationId xmlns:a16="http://schemas.microsoft.com/office/drawing/2014/main" id="{B005106D-7E64-5E4C-9933-66F9962F3C75}"/>
                </a:ext>
              </a:extLst>
            </p:cNvPr>
            <p:cNvCxnSpPr/>
            <p:nvPr/>
          </p:nvCxnSpPr>
          <p:spPr>
            <a:xfrm flipH="1">
              <a:off x="4280367" y="3872272"/>
              <a:ext cx="3427485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C5DABB0-0922-6949-BBDB-50BA12310225}"/>
                </a:ext>
              </a:extLst>
            </p:cNvPr>
            <p:cNvSpPr txBox="1"/>
            <p:nvPr/>
          </p:nvSpPr>
          <p:spPr>
            <a:xfrm>
              <a:off x="3498639" y="3752988"/>
              <a:ext cx="664964" cy="298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FFC000"/>
                  </a:solidFill>
                </a:rPr>
                <a:t>Beam</a:t>
              </a:r>
              <a:endParaRPr lang="zh-CN" altLang="en-US" sz="2800" dirty="0">
                <a:solidFill>
                  <a:srgbClr val="FFC000"/>
                </a:solidFill>
              </a:endParaRPr>
            </a:p>
          </p:txBody>
        </p:sp>
      </p:grp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3723896" y="8420488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B46A6008-5EE1-214E-B0D3-BFEBBF0D4392}"/>
              </a:ext>
            </a:extLst>
          </p:cNvPr>
          <p:cNvSpPr/>
          <p:nvPr/>
        </p:nvSpPr>
        <p:spPr>
          <a:xfrm>
            <a:off x="18613703" y="2472888"/>
            <a:ext cx="4671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/>
              <a:t>DESY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52FE89C-B0CA-8F4B-2A98-F31B5A24CE2D}"/>
              </a:ext>
            </a:extLst>
          </p:cNvPr>
          <p:cNvSpPr txBox="1"/>
          <p:nvPr/>
        </p:nvSpPr>
        <p:spPr>
          <a:xfrm>
            <a:off x="1700726" y="12946559"/>
            <a:ext cx="11752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Electron beam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3122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959425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Ming Qi (NJU,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Wu(IHEP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Wei(NWPU, ASIC 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Ziyue</a:t>
            </a:r>
            <a:r>
              <a:rPr kumimoji="1" lang="en" altLang="zh-CN" dirty="0">
                <a:solidFill>
                  <a:srgbClr val="FFFF00"/>
                </a:solidFill>
              </a:rPr>
              <a:t> Yan (IHEP ,firmware)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  <a:endParaRPr kumimoji="1" lang="en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Needs more DAQ software, firmware and offline expertise </a:t>
            </a:r>
            <a:endParaRPr kumimoji="1" lang="en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1087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98F0A-5543-1400-A451-3649255D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Equipment for  Test beam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5F4CC7-0968-E05F-FB3F-ACF72516C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Instrumentations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1. vertex detector prototype 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2. FPGA boards </a:t>
            </a:r>
            <a:r>
              <a:rPr kumimoji="1" lang="en" altLang="zh-CN" dirty="0">
                <a:solidFill>
                  <a:schemeClr val="tx1"/>
                </a:solidFill>
              </a:rPr>
              <a:t>(15 boards including JTAG adapter)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3. Test PC (2 personal computers. one for test one for backup)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3 PC for DAQ, electronics , offline ?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2T </a:t>
            </a:r>
            <a:r>
              <a:rPr kumimoji="1" lang="en" altLang="zh-CN" dirty="0" err="1">
                <a:solidFill>
                  <a:schemeClr val="tx1"/>
                </a:solidFill>
              </a:rPr>
              <a:t>harddisk</a:t>
            </a:r>
            <a:r>
              <a:rPr kumimoji="1" lang="en" altLang="zh-CN" dirty="0">
                <a:solidFill>
                  <a:schemeClr val="tx1"/>
                </a:solidFill>
              </a:rPr>
              <a:t> , </a:t>
            </a:r>
            <a:r>
              <a:rPr kumimoji="1" lang="zh-CN" altLang="en" dirty="0">
                <a:solidFill>
                  <a:schemeClr val="tx1"/>
                </a:solidFill>
              </a:rPr>
              <a:t>交换</a:t>
            </a:r>
            <a:r>
              <a:rPr kumimoji="1" lang="zh-CN" altLang="en-US" dirty="0">
                <a:solidFill>
                  <a:schemeClr val="tx1"/>
                </a:solidFill>
              </a:rPr>
              <a:t>机</a:t>
            </a:r>
            <a:r>
              <a:rPr kumimoji="1" lang="en-US" altLang="zh-CN" dirty="0">
                <a:solidFill>
                  <a:schemeClr val="tx1"/>
                </a:solidFill>
              </a:rPr>
              <a:t>switcher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(24 channels, 8 channels …),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 temp monitoring slow control (PC needed)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Power adaptors …,  4-5 DC power supply 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4. Several DC power supply (borrow it from DESY?)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5. Several network cables and other cables.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6. Borrow one oscilloscope for debug</a:t>
            </a:r>
            <a:endParaRPr kumimoji="1" lang="zh-CN" altLang="en-US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42783-FF3C-1D6E-12FE-C8CCDC9591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4498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Done)</a:t>
            </a:r>
          </a:p>
          <a:p>
            <a:pPr lvl="2"/>
            <a:r>
              <a:rPr lang="en" altLang="zh-CN" dirty="0">
                <a:effectLst/>
              </a:rPr>
              <a:t>Wire-bonding on test PCB … (Done)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Laser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tests,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Functional Tests …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Beta source test (September)</a:t>
            </a:r>
          </a:p>
          <a:p>
            <a:pPr lvl="2"/>
            <a:r>
              <a:rPr lang="en" altLang="zh-CN" dirty="0">
                <a:effectLst/>
              </a:rPr>
              <a:t>Irradiation test (Oct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Wafer level test of ASICs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7992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September: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Jig tool , Wire bonding tests on flex (done)</a:t>
            </a:r>
          </a:p>
          <a:p>
            <a:pPr lvl="1"/>
            <a:r>
              <a:rPr lang="en" altLang="zh-CN" dirty="0">
                <a:effectLst/>
              </a:rPr>
              <a:t>Assembly of ladders with chips (Sep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201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/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 (done)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 (done) 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53730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B0C5C1-8166-EA7E-8EB5-71E5D9D6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Schedule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ED0F93-840E-35C9-816A-C76BD256A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 12-22: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DESY test beam (test beam time slot reserved for two weeks)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3F876C-7598-6E8D-28A1-ABB194639F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3E48F4-AB78-B644-1794-C6B9BC3F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8928581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0670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309600" y="8582108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5348" y="7058115"/>
            <a:ext cx="5254252" cy="36540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B144FB-EB74-C73C-8040-5339228C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5522" y="7478598"/>
            <a:ext cx="5684643" cy="303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64188A-4A1C-0446-A1BC-E1D2A0421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83" y="-86330"/>
            <a:ext cx="24384001" cy="1482329"/>
          </a:xfrm>
        </p:spPr>
        <p:txBody>
          <a:bodyPr/>
          <a:lstStyle/>
          <a:p>
            <a:r>
              <a:rPr lang="en-US" altLang="zh-CN" b="1" dirty="0">
                <a:solidFill>
                  <a:schemeClr val="tx1"/>
                </a:solidFill>
              </a:rPr>
              <a:t>Pixel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Analog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design</a:t>
            </a:r>
            <a:endParaRPr kumimoji="1"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F20B63-510C-054D-AD5A-54A6C6FAF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9919"/>
            <a:ext cx="24384001" cy="11412142"/>
          </a:xfrm>
        </p:spPr>
        <p:txBody>
          <a:bodyPr/>
          <a:lstStyle/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precision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requirement: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25-100ns,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better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time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stamping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each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collision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at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pole</a:t>
            </a:r>
            <a:endParaRPr lang="en-US" altLang="zh-CN" sz="4200" b="1" dirty="0">
              <a:solidFill>
                <a:srgbClr val="FFC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Taichu-1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pixel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analog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design:</a:t>
            </a:r>
            <a:r>
              <a:rPr lang="zh-CN" altLang="en-US" sz="4200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4200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/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50ns~150ns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(based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one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standard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tech.)</a:t>
            </a:r>
          </a:p>
          <a:p>
            <a:pPr lvl="1"/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Consider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use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depleted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CMOS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b="1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b="1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5C671-5918-1342-A162-B9FF7AF743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C1797D-F596-5247-BD73-BC6C394A0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1291" y="390979"/>
            <a:ext cx="8948320" cy="126701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C4E330B-3495-5246-93D3-A9508AA0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32" y="5365573"/>
            <a:ext cx="11641868" cy="825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4219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by Jun  24</a:t>
            </a:r>
            <a:r>
              <a:rPr lang="en" altLang="zh-CN" baseline="30000" dirty="0">
                <a:effectLst/>
              </a:rPr>
              <a:t>th</a:t>
            </a:r>
            <a:r>
              <a:rPr lang="en" altLang="zh-CN" dirty="0">
                <a:effectLst/>
              </a:rPr>
              <a:t> )</a:t>
            </a:r>
          </a:p>
          <a:p>
            <a:pPr lvl="2"/>
            <a:r>
              <a:rPr lang="en" altLang="zh-CN" dirty="0">
                <a:effectLst/>
              </a:rPr>
              <a:t>Wire-bonding on test PCB … (June)</a:t>
            </a:r>
          </a:p>
          <a:p>
            <a:pPr lvl="2"/>
            <a:r>
              <a:rPr lang="en" altLang="zh-CN" dirty="0">
                <a:effectLst/>
              </a:rPr>
              <a:t>Functional Tests … (June)</a:t>
            </a:r>
          </a:p>
          <a:p>
            <a:pPr lvl="2"/>
            <a:r>
              <a:rPr lang="en" altLang="zh-CN" dirty="0">
                <a:effectLst/>
              </a:rPr>
              <a:t>Laser, beta source test (July)</a:t>
            </a:r>
          </a:p>
          <a:p>
            <a:pPr lvl="2"/>
            <a:r>
              <a:rPr lang="en" altLang="zh-CN" dirty="0">
                <a:effectLst/>
              </a:rPr>
              <a:t>Irradiation test (July 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effectLst/>
              </a:rPr>
              <a:t>Wafer level test of ASICs (End of June)</a:t>
            </a:r>
          </a:p>
          <a:p>
            <a:pPr lvl="2"/>
            <a:r>
              <a:rPr lang="en" altLang="zh-CN" dirty="0">
                <a:effectLst/>
              </a:rPr>
              <a:t>Dicing , (thinning ?)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163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effectLst/>
              </a:rPr>
              <a:t>May: Pre-production carbon support ladders available</a:t>
            </a:r>
          </a:p>
          <a:p>
            <a:pPr lvl="1"/>
            <a:r>
              <a:rPr lang="en" altLang="zh-CN" dirty="0">
                <a:effectLst/>
              </a:rPr>
              <a:t>August: Production of final carbon support ladders (if needed)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effectLst/>
              </a:rPr>
              <a:t>Jig tool , Wire bonding tests on flex (July)</a:t>
            </a:r>
          </a:p>
          <a:p>
            <a:pPr lvl="1"/>
            <a:r>
              <a:rPr lang="en" altLang="zh-CN" dirty="0">
                <a:effectLst/>
              </a:rPr>
              <a:t>Assembly of ladders with chips (August )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7771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EC02E8-A059-9AEF-6BC1-4B8B03FE4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390" y="19812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  DAQ and multi-ASIC testing  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60FEA2-01CF-8695-4E5D-CF606603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67823"/>
            <a:ext cx="17399000" cy="3648177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7E34B7-E282-C15A-522B-37C9546A7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CF3A883-A22A-B15A-92D3-C3C91C9B4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805702"/>
              </p:ext>
            </p:extLst>
          </p:nvPr>
        </p:nvGraphicFramePr>
        <p:xfrm>
          <a:off x="10593623" y="327073"/>
          <a:ext cx="13760665" cy="9495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4584">
                  <a:extLst>
                    <a:ext uri="{9D8B030D-6E8A-4147-A177-3AD203B41FA5}">
                      <a16:colId xmlns:a16="http://schemas.microsoft.com/office/drawing/2014/main" val="932873189"/>
                    </a:ext>
                  </a:extLst>
                </a:gridCol>
                <a:gridCol w="4856081">
                  <a:extLst>
                    <a:ext uri="{9D8B030D-6E8A-4147-A177-3AD203B41FA5}">
                      <a16:colId xmlns:a16="http://schemas.microsoft.com/office/drawing/2014/main" val="2593897342"/>
                    </a:ext>
                  </a:extLst>
                </a:gridCol>
              </a:tblGrid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Item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Time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865382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test board v1.1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6.9 - 6.23 (done)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484849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TAICHU standalone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6.24 - 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077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Bonding and test with flex4 v1.1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6.30 – 7.23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61365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Interposer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board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6.13 - 7.11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5079346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Power board (light interposer) 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6.30 (done) 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958127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6.13 – 7.4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69843"/>
                  </a:ext>
                </a:extLst>
              </a:tr>
              <a:tr h="147350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Flex2 v1.3+interposer+fpga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test (first prototype)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7.23 – 8.23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777598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Optimize and batch production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8.23-</a:t>
                      </a:r>
                      <a:r>
                        <a:rPr lang="zh-CN" altLang="en-US" sz="2800" dirty="0">
                          <a:solidFill>
                            <a:srgbClr val="002060"/>
                          </a:solidFill>
                        </a:rPr>
                        <a:t>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230204"/>
                  </a:ext>
                </a:extLst>
              </a:tr>
              <a:tr h="81861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dirty="0">
                          <a:solidFill>
                            <a:srgbClr val="002060"/>
                          </a:solidFill>
                        </a:rPr>
                        <a:t>Final system test</a:t>
                      </a: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399110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D8487306-D83B-2157-1B80-D57475A7D698}"/>
              </a:ext>
            </a:extLst>
          </p:cNvPr>
          <p:cNvSpPr txBox="1"/>
          <p:nvPr/>
        </p:nvSpPr>
        <p:spPr>
          <a:xfrm>
            <a:off x="1270000" y="3994067"/>
            <a:ext cx="1230733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DAQ status report today </a:t>
            </a:r>
          </a:p>
        </p:txBody>
      </p:sp>
    </p:spTree>
    <p:extLst>
      <p:ext uri="{BB962C8B-B14F-4D97-AF65-F5344CB8AC3E}">
        <p14:creationId xmlns:p14="http://schemas.microsoft.com/office/powerpoint/2010/main" val="52459213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June: Installation mock-up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(3D printed)</a:t>
            </a:r>
          </a:p>
          <a:p>
            <a:pPr lvl="2"/>
            <a:r>
              <a:rPr lang="en-US" altLang="zh-CN" dirty="0">
                <a:solidFill>
                  <a:srgbClr val="FFFF00"/>
                </a:solidFill>
                <a:effectLst/>
              </a:rPr>
              <a:t>Received large part of 3D models from </a:t>
            </a:r>
            <a:r>
              <a:rPr lang="en-US" altLang="zh-CN" dirty="0" err="1">
                <a:solidFill>
                  <a:srgbClr val="FFFF00"/>
                </a:solidFill>
                <a:effectLst/>
              </a:rPr>
              <a:t>Jinyu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 today, printing now</a:t>
            </a:r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effectLst/>
              </a:rPr>
              <a:t>July: Barrel support parts fabricated</a:t>
            </a:r>
          </a:p>
          <a:p>
            <a:pPr lvl="1"/>
            <a:r>
              <a:rPr lang="en" altLang="zh-CN" dirty="0">
                <a:effectLst/>
              </a:rPr>
              <a:t>August: Assembly first Barrel with ladder support only 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Update from </a:t>
            </a:r>
            <a:r>
              <a:rPr lang="en" altLang="zh-CN" dirty="0" err="1">
                <a:solidFill>
                  <a:srgbClr val="FFFF00"/>
                </a:solidFill>
                <a:effectLst/>
              </a:rPr>
              <a:t>Xinghui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 today </a:t>
            </a:r>
          </a:p>
          <a:p>
            <a:pPr lvl="1"/>
            <a:r>
              <a:rPr lang="en" altLang="zh-CN" dirty="0">
                <a:effectLst/>
              </a:rPr>
              <a:t>September: mounting readout ladders</a:t>
            </a:r>
          </a:p>
          <a:p>
            <a:pPr lvl="1"/>
            <a:r>
              <a:rPr lang="en" altLang="zh-CN" dirty="0">
                <a:effectLst/>
              </a:rPr>
              <a:t>October: finished mounting the ladders, and readout tests</a:t>
            </a:r>
          </a:p>
          <a:p>
            <a:pPr lvl="1"/>
            <a:r>
              <a:rPr lang="en" altLang="zh-CN" dirty="0">
                <a:effectLst/>
              </a:rPr>
              <a:t>Earlier November: Finish assembly of prototype</a:t>
            </a:r>
          </a:p>
          <a:p>
            <a:pPr lvl="1"/>
            <a:r>
              <a:rPr lang="en" altLang="zh-CN" dirty="0">
                <a:effectLst/>
              </a:rPr>
              <a:t>November: Cosmic ray testing or BEPC beam test</a:t>
            </a:r>
          </a:p>
          <a:p>
            <a:r>
              <a:rPr lang="en" altLang="zh-CN" dirty="0">
                <a:effectLst/>
              </a:rPr>
              <a:t>December: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344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wafer arrival at IHEP in 5th July  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3 wafers (standard process) + 3 wafers (modified process)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After irradiation, modified process will give better resolution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Will modified process sensors into the detector assembly   </a:t>
            </a:r>
          </a:p>
          <a:p>
            <a:r>
              <a:rPr kumimoji="1" lang="en-US" altLang="zh-CN" dirty="0"/>
              <a:t>Send 1 wafers for thinning (150um) and dicing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single chip performance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Send 5 chips with PCB boards to company for wired bonding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5 board bonded.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Wire bonding one PCB board at IHEP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Try to wire bonding one chip on flex at IHEP next week </a:t>
            </a:r>
          </a:p>
          <a:p>
            <a:r>
              <a:rPr kumimoji="1" lang="en-US" altLang="zh-CN" dirty="0"/>
              <a:t>Send 3 wafers to NCAP for wafer testing , thinning and dicing 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4600" y="6109215"/>
            <a:ext cx="6629400" cy="6489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BAC4D8-22FF-460E-5546-D89D050D6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7803" y="675141"/>
            <a:ext cx="6931808" cy="51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36F66-2DFA-F1D5-95A5-EED7FA034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CB10A2-3758-7F9F-AD8A-BED709876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2329"/>
            <a:ext cx="7982466" cy="11412142"/>
          </a:xfrm>
        </p:spPr>
        <p:txBody>
          <a:bodyPr/>
          <a:lstStyle/>
          <a:p>
            <a:r>
              <a:rPr kumimoji="1" lang="en-US" altLang="zh-CN" dirty="0"/>
              <a:t>Single chip test news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Charge injection done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 curve scan in next step</a:t>
            </a:r>
          </a:p>
          <a:p>
            <a:pPr lvl="2"/>
            <a:r>
              <a:rPr kumimoji="1" lang="en-US" altLang="zh-CN" dirty="0"/>
              <a:t>Need to mask off noise pixel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Laser tests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Source tests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(next step)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Threshold tuning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IR drop tests? (next step)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Top pad need ?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 dicing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marL="889000" lvl="2" indent="0">
              <a:buNone/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Irradiation tests </a:t>
            </a:r>
          </a:p>
          <a:p>
            <a:pPr lvl="2"/>
            <a:r>
              <a:rPr kumimoji="1" lang="en-US" altLang="zh-CN" dirty="0"/>
              <a:t>BSRF beam time in Oct 2022</a:t>
            </a:r>
          </a:p>
          <a:p>
            <a:pPr lvl="2"/>
            <a:r>
              <a:rPr kumimoji="1" lang="en-US" altLang="zh-CN" dirty="0"/>
              <a:t>X ray machine ?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B5CA860-048A-0B4B-5DF6-FF91DB6EDC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C5E1B8-E700-4240-9A26-19176BF37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5730" y="279347"/>
            <a:ext cx="7705404" cy="333808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1807802-505E-F28E-1A5A-8481FD5558B6}"/>
              </a:ext>
            </a:extLst>
          </p:cNvPr>
          <p:cNvSpPr txBox="1"/>
          <p:nvPr/>
        </p:nvSpPr>
        <p:spPr>
          <a:xfrm>
            <a:off x="12040550" y="992235"/>
            <a:ext cx="1259058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First Laser tests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CF7A0F5-65D6-5AF0-F121-FFD1B317D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228" y="3617428"/>
            <a:ext cx="13593004" cy="99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6215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31964-EB5C-4F84-0837-D330C848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Taichupix3 wafer-level testing 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4F5E5-02CA-E9ED-FE91-7B0500C3A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62" y="6874943"/>
            <a:ext cx="11514524" cy="6317428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8FADA4-78DA-D2B5-302E-88F3D6E76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7802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Single chip test board testing on-going  </a:t>
            </a:r>
          </a:p>
          <a:p>
            <a:r>
              <a:rPr kumimoji="1" lang="en-US" altLang="zh-CN" dirty="0"/>
              <a:t>Wafer level testing in NCAP (on-going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Remote connection from IHEP to  NCAP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Remote commissioning of testing program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probe cards repaired, updating test procedure   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5BA138-3B3D-8704-8D75-0F61423D60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C289D6-D9EF-707D-40F6-BE117DF78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5017" y="7554087"/>
            <a:ext cx="11795874" cy="59513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8D2F1E1-54DE-77EE-8F86-B8E9360A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9" t="2179" r="12888" b="-2179"/>
          <a:stretch/>
        </p:blipFill>
        <p:spPr>
          <a:xfrm rot="16200000">
            <a:off x="16243345" y="93943"/>
            <a:ext cx="8204886" cy="8017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9D69F47-E5FD-8037-1BCA-3C16E1AB4605}"/>
              </a:ext>
            </a:extLst>
          </p:cNvPr>
          <p:cNvSpPr txBox="1"/>
          <p:nvPr/>
        </p:nvSpPr>
        <p:spPr>
          <a:xfrm>
            <a:off x="14080913" y="523629"/>
            <a:ext cx="12529750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Wafer level test </a:t>
            </a:r>
          </a:p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Probe card 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2690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FEA902-975F-E748-A62E-5F9ECA92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81E325-FF50-47CF-5CAD-7A96F0FBC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9887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Interface board was planned to have </a:t>
            </a:r>
            <a:r>
              <a:rPr kumimoji="1" lang="en-US" altLang="zh-CN" dirty="0" err="1"/>
              <a:t>soft+hard</a:t>
            </a:r>
            <a:r>
              <a:rPr kumimoji="1" lang="en-US" altLang="zh-CN" dirty="0"/>
              <a:t> PCB design</a:t>
            </a:r>
          </a:p>
          <a:p>
            <a:pPr lvl="1"/>
            <a:r>
              <a:rPr kumimoji="1" lang="en-US" altLang="zh-CN" dirty="0"/>
              <a:t>Interface board is to connected the flex and FPGA board </a:t>
            </a:r>
          </a:p>
          <a:p>
            <a:r>
              <a:rPr kumimoji="1" lang="en-US" altLang="zh-CN" dirty="0"/>
              <a:t>Due to low yield, switched to hard PCB design, no flexible components </a:t>
            </a:r>
          </a:p>
          <a:p>
            <a:r>
              <a:rPr kumimoji="1" lang="en-US" altLang="zh-CN" dirty="0"/>
              <a:t>Expect no much impact to support structure</a:t>
            </a:r>
          </a:p>
          <a:p>
            <a:pPr lvl="1"/>
            <a:r>
              <a:rPr kumimoji="1" lang="en-US" altLang="zh-CN" dirty="0"/>
              <a:t> Need design dedicated support for FPGA board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87CF2F-FDE7-9B42-0963-07AD396579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A65348-4455-152A-9DA1-89E823D6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416" y="4486608"/>
            <a:ext cx="11277600" cy="8458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092CEF-8DD1-60B9-29E8-F9E5C318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924" y="6116057"/>
            <a:ext cx="5467865" cy="729048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29ABBF8-A52D-5B39-300D-05DAB93CAFD9}"/>
              </a:ext>
            </a:extLst>
          </p:cNvPr>
          <p:cNvSpPr txBox="1"/>
          <p:nvPr/>
        </p:nvSpPr>
        <p:spPr>
          <a:xfrm>
            <a:off x="5212073" y="5346616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F145E8-6DBA-E8F9-DD83-1273F0FB64BE}"/>
              </a:ext>
            </a:extLst>
          </p:cNvPr>
          <p:cNvSpPr txBox="1"/>
          <p:nvPr/>
        </p:nvSpPr>
        <p:spPr>
          <a:xfrm>
            <a:off x="15983312" y="3552452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</a:t>
            </a:r>
            <a:r>
              <a:rPr kumimoji="1" lang="en-US" altLang="zh-CN" dirty="0" err="1">
                <a:solidFill>
                  <a:srgbClr val="FFFF00"/>
                </a:solidFill>
              </a:rPr>
              <a:t>board+FPGA</a:t>
            </a:r>
            <a:r>
              <a:rPr kumimoji="1" lang="en-US" altLang="zh-CN" dirty="0">
                <a:solidFill>
                  <a:srgbClr val="FFFF00"/>
                </a:solidFill>
              </a:rPr>
              <a:t> +flex  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479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63F0A-15D5-1DFD-B96C-26F209EE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EB1661-C708-3FC0-8132-B34C673D6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48379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Plan to submit 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version of the flex in 1 weeks ?, will get it in Early September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Enlarge opening of the pad on flex (100um * 400um)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Add bus for ground for wire bonding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Modified the position of the hole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Change the position of the connector (on the other side of the sensor) </a:t>
            </a:r>
          </a:p>
          <a:p>
            <a:r>
              <a:rPr kumimoji="1" lang="en-US" altLang="zh-CN" dirty="0"/>
              <a:t>Testing with single chip 1</a:t>
            </a:r>
            <a:r>
              <a:rPr kumimoji="1" lang="en-US" altLang="zh-CN" baseline="30000" dirty="0"/>
              <a:t>st</a:t>
            </a:r>
            <a:r>
              <a:rPr kumimoji="1" lang="en-US" altLang="zh-CN" dirty="0"/>
              <a:t> version flex with wire bonding </a:t>
            </a:r>
          </a:p>
          <a:p>
            <a:pPr lvl="1"/>
            <a:r>
              <a:rPr kumimoji="1" lang="en-US" altLang="zh-CN" dirty="0"/>
              <a:t>Large leakage current ?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CAC7ED-75A4-5EB3-B6CE-936A0D8BFC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AFBE17-9D75-B03A-C5F8-8E6904274A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44999" y="7267452"/>
            <a:ext cx="10206796" cy="57759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0E740EC-9932-3D1D-2D1C-EB0D2A00F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90" y="6988559"/>
            <a:ext cx="8843358" cy="663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470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52702D-11AC-1098-1161-DCC78C3D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01" y="32118"/>
            <a:ext cx="24384001" cy="1482329"/>
          </a:xfrm>
        </p:spPr>
        <p:txBody>
          <a:bodyPr>
            <a:normAutofit/>
          </a:bodyPr>
          <a:lstStyle/>
          <a:p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31441F-FD3B-C696-BC1D-496CD6C9D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40767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Production of ladder support with carbon fiber is in good progress</a:t>
            </a:r>
          </a:p>
          <a:p>
            <a:pPr lvl="1"/>
            <a:r>
              <a:rPr kumimoji="1" lang="en-US" altLang="zh-CN" dirty="0"/>
              <a:t>Half of the ladder support has been produced.</a:t>
            </a:r>
          </a:p>
          <a:p>
            <a:pPr lvl="1"/>
            <a:r>
              <a:rPr kumimoji="1" lang="en-US" altLang="zh-CN" dirty="0"/>
              <a:t>The yield of first batch of production is a bit low (~30%)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New batch of production has high yield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Expected 120 good ladder support in this production </a:t>
            </a:r>
          </a:p>
          <a:p>
            <a:pPr marL="889000" lvl="2" indent="0">
              <a:buNone/>
            </a:pPr>
            <a:r>
              <a:rPr kumimoji="1" lang="en-US" altLang="zh-CN">
                <a:solidFill>
                  <a:srgbClr val="FFFF00"/>
                </a:solidFill>
              </a:rPr>
              <a:t> 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E142C4C-BC93-3BAC-C382-F9FD2FC840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E22450-F1CC-6798-B39D-7235E339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60" y="4211052"/>
            <a:ext cx="10117271" cy="950494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7F139F-62DB-F401-A5A7-25C9A9969F30}"/>
              </a:ext>
            </a:extLst>
          </p:cNvPr>
          <p:cNvSpPr/>
          <p:nvPr/>
        </p:nvSpPr>
        <p:spPr>
          <a:xfrm>
            <a:off x="933346" y="6761736"/>
            <a:ext cx="109872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structure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3D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model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234C4F9-A824-8A83-EA83-A2AE6422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035" y="8208286"/>
            <a:ext cx="9006813" cy="454462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8F00BB8-A519-6640-F031-53BE534B70AD}"/>
              </a:ext>
            </a:extLst>
          </p:cNvPr>
          <p:cNvSpPr/>
          <p:nvPr/>
        </p:nvSpPr>
        <p:spPr>
          <a:xfrm>
            <a:off x="15785734" y="301722"/>
            <a:ext cx="109872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Ladder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-US" altLang="zh-CN" dirty="0">
                <a:solidFill>
                  <a:srgbClr val="FFFF00"/>
                </a:solidFill>
              </a:rPr>
              <a:t>support production </a:t>
            </a:r>
          </a:p>
        </p:txBody>
      </p:sp>
    </p:spTree>
    <p:extLst>
      <p:ext uri="{BB962C8B-B14F-4D97-AF65-F5344CB8AC3E}">
        <p14:creationId xmlns:p14="http://schemas.microsoft.com/office/powerpoint/2010/main" val="13267037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8578" y="199440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assembly in ladder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Dummy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2 flex with 10</a:t>
            </a:r>
            <a:r>
              <a:rPr kumimoji="1" lang="zh-CN" altLang="en-US" dirty="0"/>
              <a:t> </a:t>
            </a:r>
            <a:r>
              <a:rPr kumimoji="1" lang="en-US" altLang="zh-CN" dirty="0"/>
              <a:t>glass dummy ASIC  assembly </a:t>
            </a:r>
          </a:p>
          <a:p>
            <a:pPr lvl="1"/>
            <a:r>
              <a:rPr kumimoji="1" lang="en-US" altLang="zh-CN" dirty="0"/>
              <a:t>Automatic glue dispensing using gantry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Real chip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454" y="2624243"/>
            <a:ext cx="8788400" cy="107823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Wire bonded one Taichu3 on flexible PCB</a:t>
            </a:r>
          </a:p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Jun and </a:t>
            </a:r>
            <a:r>
              <a:rPr kumimoji="1" lang="en-US" altLang="zh-CN" sz="4200" b="0" dirty="0" err="1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Ziyue</a:t>
            </a:r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are testing it with interface board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972853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CF4213-2ADD-D3D2-50A6-4E9E3F03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" y="9340024"/>
            <a:ext cx="14267742" cy="337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830,&quot;width&quot;:8535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13896</TotalTime>
  <Words>1612</Words>
  <Application>Microsoft Macintosh PowerPoint</Application>
  <PresentationFormat>自定义</PresentationFormat>
  <Paragraphs>287</Paragraphs>
  <Slides>24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   Overview of task2： vertex detector R &amp; D</vt:lpstr>
      <vt:lpstr>News about Taichupix3 production </vt:lpstr>
      <vt:lpstr>News about Taichupix3 testing</vt:lpstr>
      <vt:lpstr>Taichupix3 wafer-level testing </vt:lpstr>
      <vt:lpstr>Flex and interface board </vt:lpstr>
      <vt:lpstr>Flex and interface board </vt:lpstr>
      <vt:lpstr>Support structure of the ladder </vt:lpstr>
      <vt:lpstr>Detector module(ladder) assembly </vt:lpstr>
      <vt:lpstr>Ladder assembly</vt:lpstr>
      <vt:lpstr>Vertex detector prototype assembly procedure</vt:lpstr>
      <vt:lpstr>DAQ Architecture development </vt:lpstr>
      <vt:lpstr>Plan for test beam </vt:lpstr>
      <vt:lpstr>Plan for test beam </vt:lpstr>
      <vt:lpstr>Equipment for  Test beam</vt:lpstr>
      <vt:lpstr> Timeline</vt:lpstr>
      <vt:lpstr>Timeline </vt:lpstr>
      <vt:lpstr>   DAQ and multi-ASIC testing   </vt:lpstr>
      <vt:lpstr>Schedule </vt:lpstr>
      <vt:lpstr>Pixel Analog design</vt:lpstr>
      <vt:lpstr> Timeline</vt:lpstr>
      <vt:lpstr>Timeline </vt:lpstr>
      <vt:lpstr>   DAQ and multi-ASIC testing  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402</cp:revision>
  <dcterms:modified xsi:type="dcterms:W3CDTF">2022-08-25T05:48:55Z</dcterms:modified>
</cp:coreProperties>
</file>