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5" r:id="rId7"/>
    <p:sldId id="266" r:id="rId8"/>
    <p:sldId id="267" r:id="rId9"/>
    <p:sldId id="269" r:id="rId10"/>
    <p:sldId id="261"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68E28B-81A4-4876-D99C-7BAAADA535F5}"/>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9FBAA0ED-3165-6775-77A8-97F0407A47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3817D9EE-1575-87D1-E960-87A86117704C}"/>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5" name="页脚占位符 4">
            <a:extLst>
              <a:ext uri="{FF2B5EF4-FFF2-40B4-BE49-F238E27FC236}">
                <a16:creationId xmlns:a16="http://schemas.microsoft.com/office/drawing/2014/main" id="{2A0C3ED8-F563-3C17-93AA-EEB6BA92BC7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D485A57-0354-4A6D-49EC-85AA6604B107}"/>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829954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CCC476-409D-ACAD-1344-C38BA77A56F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916ABFA-1CDD-B24E-427A-5980EEFE8E5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1FE31FC-995A-9685-C13F-1E01266CB007}"/>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5" name="页脚占位符 4">
            <a:extLst>
              <a:ext uri="{FF2B5EF4-FFF2-40B4-BE49-F238E27FC236}">
                <a16:creationId xmlns:a16="http://schemas.microsoft.com/office/drawing/2014/main" id="{054E03AB-CB1D-0A93-8DED-0CD1EBCA0EA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78403FF-79F2-8F26-642E-23BCED9F73AD}"/>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279088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6C05CAD-8C32-38B3-8D2B-FCC6B4203B3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743070F-B5D6-8E58-0620-9F6C510FD828}"/>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7B5D119-C5FA-960A-4A43-3B718DDD4416}"/>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5" name="页脚占位符 4">
            <a:extLst>
              <a:ext uri="{FF2B5EF4-FFF2-40B4-BE49-F238E27FC236}">
                <a16:creationId xmlns:a16="http://schemas.microsoft.com/office/drawing/2014/main" id="{43D0DADA-624D-3826-6CA2-1F70D24F53C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4A2377A-197E-D410-4D27-ADD83A072DA6}"/>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2173800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F8FFED-0520-A78E-C4C3-DA7F3417093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BBC41EF-FF38-47BE-57FC-7C8D2C1D2FE6}"/>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2FD2998-8D00-A990-D546-F0D8B1C451A6}"/>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5" name="页脚占位符 4">
            <a:extLst>
              <a:ext uri="{FF2B5EF4-FFF2-40B4-BE49-F238E27FC236}">
                <a16:creationId xmlns:a16="http://schemas.microsoft.com/office/drawing/2014/main" id="{7FA71C5A-1F23-5BA9-9B27-08DA41AE209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0A95FAD-1288-281C-837D-F7DC1E297AA4}"/>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16723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0EC90D-1AAD-DCAC-2175-525F70B99840}"/>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B67A484-6676-76B0-CAFB-3815AF7461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F5025EC-4892-C548-8E29-41EB818EC81E}"/>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5" name="页脚占位符 4">
            <a:extLst>
              <a:ext uri="{FF2B5EF4-FFF2-40B4-BE49-F238E27FC236}">
                <a16:creationId xmlns:a16="http://schemas.microsoft.com/office/drawing/2014/main" id="{B28B4054-E1C8-033D-E0DC-DE71573D31F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4C5EF88-9B2D-C41B-B593-E78B42219A94}"/>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109345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566E39-6802-E89E-93D5-0FF8F18570C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3D0A58D-678B-BD4A-D2CE-E6F87F5E30DE}"/>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85DDF7BA-3CE8-9243-37C0-829C41CD0050}"/>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6F476212-5BBE-A21D-D72F-46BD8F587D42}"/>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6" name="页脚占位符 5">
            <a:extLst>
              <a:ext uri="{FF2B5EF4-FFF2-40B4-BE49-F238E27FC236}">
                <a16:creationId xmlns:a16="http://schemas.microsoft.com/office/drawing/2014/main" id="{E565416D-5A3A-F38B-2460-BD29B9B84E6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C6948C6-ED80-FADA-AAB0-5C0C2A8E6352}"/>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1147430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1E3839-424D-B304-E5EF-E5F0B605EBB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DE2B96B3-FC83-595F-8AA7-592B9227E0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9E040703-9F5D-4A4C-8C13-72B1C2764A45}"/>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E1BA7AF4-55F9-842D-D0B4-D6D5F06457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3D3DEADC-C56F-4D50-DCC9-5B7D5CDAEF0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A75661E-B622-A321-F5C8-DD092462DB6B}"/>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8" name="页脚占位符 7">
            <a:extLst>
              <a:ext uri="{FF2B5EF4-FFF2-40B4-BE49-F238E27FC236}">
                <a16:creationId xmlns:a16="http://schemas.microsoft.com/office/drawing/2014/main" id="{5C896FFE-6611-996F-BDDA-48B5AC2EAB46}"/>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DFB8385-2C43-EDB2-795F-830038A80238}"/>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2098464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1CF7DC-4CE6-AEA8-F472-241671839E7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EC561B02-47E2-9C0C-27EA-3588B3AF8DBA}"/>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4" name="页脚占位符 3">
            <a:extLst>
              <a:ext uri="{FF2B5EF4-FFF2-40B4-BE49-F238E27FC236}">
                <a16:creationId xmlns:a16="http://schemas.microsoft.com/office/drawing/2014/main" id="{3C6BDE4E-ACBF-2363-0A15-635A81B1790A}"/>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538B66CC-9706-DF13-1FC4-46DAB6A9071D}"/>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493816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AF7402E-5E3D-A7C8-4B5E-ACAA13F4A589}"/>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3" name="页脚占位符 2">
            <a:extLst>
              <a:ext uri="{FF2B5EF4-FFF2-40B4-BE49-F238E27FC236}">
                <a16:creationId xmlns:a16="http://schemas.microsoft.com/office/drawing/2014/main" id="{0B3CEA8B-1902-0DD7-A87E-6CEDE663994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44DA4533-1FDC-5982-9744-98B20FB7EADF}"/>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2159282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17F303-D762-5575-DE80-9FF50072DE2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6E17223-27FA-6AA4-BCB8-B79D77DAD4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9ABA89ED-33CB-7AE2-B049-ADFBE33803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4D9A7BE-B313-EACE-CD49-3AD312D83E4F}"/>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6" name="页脚占位符 5">
            <a:extLst>
              <a:ext uri="{FF2B5EF4-FFF2-40B4-BE49-F238E27FC236}">
                <a16:creationId xmlns:a16="http://schemas.microsoft.com/office/drawing/2014/main" id="{62AADAD9-7652-238C-968B-9B67B7052B4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4353469-9BF5-C0A0-5E42-CC882FAB8EBE}"/>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4126575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4DBDD7-74C1-707A-FCD3-2855F9AF5DE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2FC39A41-2637-70F3-42F5-6FBA9BB3CC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82D28D74-FE30-E26A-8166-CA02294185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89445D4-19EB-ABBE-7CA5-8E47747CBECF}"/>
              </a:ext>
            </a:extLst>
          </p:cNvPr>
          <p:cNvSpPr>
            <a:spLocks noGrp="1"/>
          </p:cNvSpPr>
          <p:nvPr>
            <p:ph type="dt" sz="half" idx="10"/>
          </p:nvPr>
        </p:nvSpPr>
        <p:spPr/>
        <p:txBody>
          <a:bodyPr/>
          <a:lstStyle/>
          <a:p>
            <a:fld id="{0E2C455F-16A6-4E94-A998-050DE0100EF4}" type="datetimeFigureOut">
              <a:rPr lang="zh-CN" altLang="en-US" smtClean="0"/>
              <a:t>2022/8/30</a:t>
            </a:fld>
            <a:endParaRPr lang="zh-CN" altLang="en-US"/>
          </a:p>
        </p:txBody>
      </p:sp>
      <p:sp>
        <p:nvSpPr>
          <p:cNvPr id="6" name="页脚占位符 5">
            <a:extLst>
              <a:ext uri="{FF2B5EF4-FFF2-40B4-BE49-F238E27FC236}">
                <a16:creationId xmlns:a16="http://schemas.microsoft.com/office/drawing/2014/main" id="{9AFBBC8C-0D04-E767-FF88-F3C7F6BE163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8DD6BFE-87C3-47A5-A448-C596B3351109}"/>
              </a:ext>
            </a:extLst>
          </p:cNvPr>
          <p:cNvSpPr>
            <a:spLocks noGrp="1"/>
          </p:cNvSpPr>
          <p:nvPr>
            <p:ph type="sldNum" sz="quarter" idx="12"/>
          </p:nvPr>
        </p:nvSpPr>
        <p:spPr/>
        <p:txBody>
          <a:body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4064182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1A7C13D-F3B3-F1DD-2DFA-66BEF81734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2F4B08FF-FF19-E731-AC5E-3752AABB7E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4070344-2259-4DFB-A48D-A5D0BC4FB0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2C455F-16A6-4E94-A998-050DE0100EF4}" type="datetimeFigureOut">
              <a:rPr lang="zh-CN" altLang="en-US" smtClean="0"/>
              <a:t>2022/8/30</a:t>
            </a:fld>
            <a:endParaRPr lang="zh-CN" altLang="en-US"/>
          </a:p>
        </p:txBody>
      </p:sp>
      <p:sp>
        <p:nvSpPr>
          <p:cNvPr id="5" name="页脚占位符 4">
            <a:extLst>
              <a:ext uri="{FF2B5EF4-FFF2-40B4-BE49-F238E27FC236}">
                <a16:creationId xmlns:a16="http://schemas.microsoft.com/office/drawing/2014/main" id="{954CF28B-A574-4FD2-CC63-CC2053AF37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E82138A-3648-EBF9-A607-122CFEBD82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EB0D8-B16D-466E-AC8B-CDAD347A4905}" type="slidenum">
              <a:rPr lang="zh-CN" altLang="en-US" smtClean="0"/>
              <a:t>‹#›</a:t>
            </a:fld>
            <a:endParaRPr lang="zh-CN" altLang="en-US"/>
          </a:p>
        </p:txBody>
      </p:sp>
    </p:spTree>
    <p:extLst>
      <p:ext uri="{BB962C8B-B14F-4D97-AF65-F5344CB8AC3E}">
        <p14:creationId xmlns:p14="http://schemas.microsoft.com/office/powerpoint/2010/main" val="3258485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C55195-B4B6-331E-21D2-009D3553F193}"/>
              </a:ext>
            </a:extLst>
          </p:cNvPr>
          <p:cNvSpPr>
            <a:spLocks noGrp="1"/>
          </p:cNvSpPr>
          <p:nvPr>
            <p:ph type="ctrTitle"/>
          </p:nvPr>
        </p:nvSpPr>
        <p:spPr/>
        <p:txBody>
          <a:bodyPr>
            <a:normAutofit fontScale="90000"/>
          </a:bodyPr>
          <a:lstStyle/>
          <a:p>
            <a:r>
              <a:rPr lang="en-US" altLang="zh-CN" dirty="0"/>
              <a:t>A method of analyzing vacuum lifetime and </a:t>
            </a:r>
            <a:r>
              <a:rPr lang="en-US" altLang="zh-CN" dirty="0" err="1"/>
              <a:t>Touschek</a:t>
            </a:r>
            <a:r>
              <a:rPr lang="en-US" altLang="zh-CN" dirty="0"/>
              <a:t> lifetime  </a:t>
            </a:r>
            <a:r>
              <a:rPr lang="zh-CN" altLang="en-US" dirty="0"/>
              <a:t> </a:t>
            </a:r>
          </a:p>
        </p:txBody>
      </p:sp>
      <p:sp>
        <p:nvSpPr>
          <p:cNvPr id="3" name="副标题 2">
            <a:extLst>
              <a:ext uri="{FF2B5EF4-FFF2-40B4-BE49-F238E27FC236}">
                <a16:creationId xmlns:a16="http://schemas.microsoft.com/office/drawing/2014/main" id="{2EFAF891-DF28-610B-86D3-FBDAAC22DA79}"/>
              </a:ext>
            </a:extLst>
          </p:cNvPr>
          <p:cNvSpPr>
            <a:spLocks noGrp="1"/>
          </p:cNvSpPr>
          <p:nvPr>
            <p:ph type="subTitle" idx="1"/>
          </p:nvPr>
        </p:nvSpPr>
        <p:spPr/>
        <p:txBody>
          <a:bodyPr/>
          <a:lstStyle/>
          <a:p>
            <a:r>
              <a:rPr lang="zh-CN" altLang="en-US" dirty="0"/>
              <a:t>付泓瑾</a:t>
            </a:r>
          </a:p>
        </p:txBody>
      </p:sp>
    </p:spTree>
    <p:extLst>
      <p:ext uri="{BB962C8B-B14F-4D97-AF65-F5344CB8AC3E}">
        <p14:creationId xmlns:p14="http://schemas.microsoft.com/office/powerpoint/2010/main" val="2511613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E6808C-953B-1DA2-2BD8-F7F07D54041E}"/>
              </a:ext>
            </a:extLst>
          </p:cNvPr>
          <p:cNvSpPr>
            <a:spLocks noGrp="1"/>
          </p:cNvSpPr>
          <p:nvPr>
            <p:ph type="title"/>
          </p:nvPr>
        </p:nvSpPr>
        <p:spPr/>
        <p:txBody>
          <a:bodyPr/>
          <a:lstStyle/>
          <a:p>
            <a:r>
              <a:rPr lang="en-US" altLang="zh-CN" dirty="0"/>
              <a:t>Main References:</a:t>
            </a:r>
            <a:endParaRPr lang="zh-CN" altLang="en-US" dirty="0"/>
          </a:p>
        </p:txBody>
      </p:sp>
      <p:sp>
        <p:nvSpPr>
          <p:cNvPr id="3" name="内容占位符 2">
            <a:extLst>
              <a:ext uri="{FF2B5EF4-FFF2-40B4-BE49-F238E27FC236}">
                <a16:creationId xmlns:a16="http://schemas.microsoft.com/office/drawing/2014/main" id="{33F2BF5A-3FEF-C946-D400-2E2B5710825A}"/>
              </a:ext>
            </a:extLst>
          </p:cNvPr>
          <p:cNvSpPr>
            <a:spLocks noGrp="1"/>
          </p:cNvSpPr>
          <p:nvPr>
            <p:ph idx="1"/>
          </p:nvPr>
        </p:nvSpPr>
        <p:spPr>
          <a:xfrm>
            <a:off x="838199" y="1825625"/>
            <a:ext cx="10654553" cy="4351338"/>
          </a:xfrm>
        </p:spPr>
        <p:txBody>
          <a:bodyPr/>
          <a:lstStyle/>
          <a:p>
            <a:r>
              <a:rPr lang="en-US" altLang="zh-CN" dirty="0"/>
              <a:t>1.Pinwiski, Beam loss and lifetime, CERN-85-19-V-2, CERN accelerator school ,1985</a:t>
            </a:r>
          </a:p>
          <a:p>
            <a:r>
              <a:rPr lang="en-US" altLang="zh-CN" dirty="0"/>
              <a:t>2.Tae-Yeon Lee, </a:t>
            </a:r>
            <a:r>
              <a:rPr lang="en-US" altLang="zh-CN" dirty="0" err="1"/>
              <a:t>Jinhyuk</a:t>
            </a:r>
            <a:r>
              <a:rPr lang="en-US" altLang="zh-CN" dirty="0"/>
              <a:t> Choi,  H.S. Kang, Simple determination of </a:t>
            </a:r>
            <a:r>
              <a:rPr lang="en-US" altLang="zh-CN" dirty="0" err="1"/>
              <a:t>Touschek</a:t>
            </a:r>
            <a:r>
              <a:rPr lang="en-US" altLang="zh-CN" dirty="0"/>
              <a:t> and beam-gas scattering lifetimes from a measured beam lifetime, Nuclear Instruments and Methods in Physics </a:t>
            </a:r>
            <a:r>
              <a:rPr lang="en-US" altLang="zh-CN" dirty="0" err="1"/>
              <a:t>Rearch</a:t>
            </a:r>
            <a:r>
              <a:rPr lang="en-US" altLang="zh-CN" dirty="0"/>
              <a:t> A, 2005</a:t>
            </a:r>
          </a:p>
          <a:p>
            <a:r>
              <a:rPr lang="en-US" altLang="zh-CN" dirty="0"/>
              <a:t>3. Tae-Yeon Lee, Simple formulas for the beam lifetime analysis in an electron storage ring, Physical Review E, 2004 </a:t>
            </a:r>
            <a:endParaRPr lang="zh-CN" altLang="en-US" dirty="0"/>
          </a:p>
        </p:txBody>
      </p:sp>
    </p:spTree>
    <p:extLst>
      <p:ext uri="{BB962C8B-B14F-4D97-AF65-F5344CB8AC3E}">
        <p14:creationId xmlns:p14="http://schemas.microsoft.com/office/powerpoint/2010/main" val="730288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23B1B4-189B-9229-F149-938751E2066F}"/>
              </a:ext>
            </a:extLst>
          </p:cNvPr>
          <p:cNvSpPr>
            <a:spLocks noGrp="1"/>
          </p:cNvSpPr>
          <p:nvPr>
            <p:ph type="title"/>
          </p:nvPr>
        </p:nvSpPr>
        <p:spPr/>
        <p:txBody>
          <a:bodyPr/>
          <a:lstStyle/>
          <a:p>
            <a:r>
              <a:rPr lang="en-US" altLang="zh-CN" dirty="0"/>
              <a:t>1.</a:t>
            </a:r>
            <a:r>
              <a:rPr lang="zh-CN" altLang="en-US" dirty="0"/>
              <a:t>束流寿命组成</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D7A5A2A5-2D7F-7C72-3AF7-66B70CD033B7}"/>
                  </a:ext>
                </a:extLst>
              </p:cNvPr>
              <p:cNvSpPr>
                <a:spLocks noGrp="1"/>
              </p:cNvSpPr>
              <p:nvPr>
                <p:ph idx="1"/>
              </p:nvPr>
            </p:nvSpPr>
            <p:spPr>
              <a:xfrm>
                <a:off x="838200" y="1825625"/>
                <a:ext cx="10515600" cy="4557246"/>
              </a:xfrm>
            </p:spPr>
            <p:txBody>
              <a:bodyPr/>
              <a:lstStyle/>
              <a:p>
                <a:r>
                  <a:rPr lang="zh-CN" altLang="en-US" dirty="0"/>
                  <a:t>束流寿命一般包括：束团内电子之间的弹性散射引起的动量变化导致的</a:t>
                </a:r>
                <a:r>
                  <a:rPr lang="en-US" altLang="zh-CN" dirty="0" err="1"/>
                  <a:t>Touschek</a:t>
                </a:r>
                <a:r>
                  <a:rPr lang="zh-CN" altLang="en-US" dirty="0"/>
                  <a:t>寿命、电子与残余气体发生的弹性和非弹性散射、以及对电子相空间上无限分布的截断引起的量子寿命，即有以下构成：</a:t>
                </a:r>
                <a:endParaRPr lang="en-US" altLang="zh-CN" dirty="0"/>
              </a:p>
              <a:p>
                <a:r>
                  <a:rPr lang="en-US" altLang="zh-CN" dirty="0"/>
                  <a:t>                                    </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1</m:t>
                        </m:r>
                      </m:num>
                      <m:den>
                        <m:r>
                          <a:rPr lang="zh-CN" altLang="en-US" i="1" smtClean="0">
                            <a:latin typeface="Cambria Math" panose="02040503050406030204" pitchFamily="18" charset="0"/>
                          </a:rPr>
                          <m:t>𝜏</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𝜏</m:t>
                            </m:r>
                          </m:e>
                          <m:sub>
                            <m:r>
                              <a:rPr lang="en-US" altLang="zh-CN" b="0" i="1" smtClean="0">
                                <a:latin typeface="Cambria Math" panose="02040503050406030204" pitchFamily="18" charset="0"/>
                              </a:rPr>
                              <m:t>𝑡</m:t>
                            </m:r>
                          </m:sub>
                        </m:sSub>
                      </m:den>
                    </m:f>
                  </m:oMath>
                </a14:m>
                <a:r>
                  <a:rPr lang="en-US" altLang="zh-CN" dirty="0"/>
                  <a:t>+</a:t>
                </a:r>
                <a:r>
                  <a:rPr lang="en-US" altLang="zh-CN" b="0" dirty="0"/>
                  <a:t> </a:t>
                </a:r>
                <a14:m>
                  <m:oMath xmlns:m="http://schemas.openxmlformats.org/officeDocument/2006/math">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𝜏</m:t>
                            </m:r>
                          </m:e>
                          <m:sub>
                            <m:r>
                              <a:rPr lang="en-US" altLang="zh-CN" b="0" i="1" smtClean="0">
                                <a:latin typeface="Cambria Math" panose="02040503050406030204" pitchFamily="18" charset="0"/>
                              </a:rPr>
                              <m:t>𝑣</m:t>
                            </m:r>
                          </m:sub>
                        </m:sSub>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𝜏</m:t>
                            </m:r>
                          </m:e>
                          <m:sub>
                            <m:r>
                              <a:rPr lang="en-US" altLang="zh-CN" b="0" i="1" smtClean="0">
                                <a:latin typeface="Cambria Math" panose="02040503050406030204" pitchFamily="18" charset="0"/>
                              </a:rPr>
                              <m:t>𝑞</m:t>
                            </m:r>
                          </m:sub>
                        </m:sSub>
                      </m:den>
                    </m:f>
                  </m:oMath>
                </a14:m>
                <a:endParaRPr lang="en-US" altLang="zh-CN" dirty="0"/>
              </a:p>
              <a:p>
                <a:r>
                  <a:rPr lang="en-US" altLang="zh-CN" dirty="0"/>
                  <a:t> </a:t>
                </a:r>
                <a:endParaRPr lang="zh-CN" altLang="en-US" dirty="0"/>
              </a:p>
            </p:txBody>
          </p:sp>
        </mc:Choice>
        <mc:Fallback xmlns="">
          <p:sp>
            <p:nvSpPr>
              <p:cNvPr id="3" name="内容占位符 2">
                <a:extLst>
                  <a:ext uri="{FF2B5EF4-FFF2-40B4-BE49-F238E27FC236}">
                    <a16:creationId xmlns:a16="http://schemas.microsoft.com/office/drawing/2014/main" id="{D7A5A2A5-2D7F-7C72-3AF7-66B70CD033B7}"/>
                  </a:ext>
                </a:extLst>
              </p:cNvPr>
              <p:cNvSpPr>
                <a:spLocks noGrp="1" noRot="1" noChangeAspect="1" noMove="1" noResize="1" noEditPoints="1" noAdjustHandles="1" noChangeArrowheads="1" noChangeShapeType="1" noTextEdit="1"/>
              </p:cNvSpPr>
              <p:nvPr>
                <p:ph idx="1"/>
              </p:nvPr>
            </p:nvSpPr>
            <p:spPr>
              <a:xfrm>
                <a:off x="838200" y="1825625"/>
                <a:ext cx="10515600" cy="4557246"/>
              </a:xfrm>
              <a:blipFill>
                <a:blip r:embed="rId2"/>
                <a:stretch>
                  <a:fillRect l="-1043" t="-2406" r="-324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384588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D7A5A2A5-2D7F-7C72-3AF7-66B70CD033B7}"/>
                  </a:ext>
                </a:extLst>
              </p:cNvPr>
              <p:cNvSpPr>
                <a:spLocks noGrp="1"/>
              </p:cNvSpPr>
              <p:nvPr>
                <p:ph idx="1"/>
              </p:nvPr>
            </p:nvSpPr>
            <p:spPr>
              <a:xfrm>
                <a:off x="838200" y="663387"/>
                <a:ext cx="10515600" cy="6104965"/>
              </a:xfrm>
            </p:spPr>
            <p:txBody>
              <a:bodyPr>
                <a:normAutofit fontScale="92500"/>
              </a:bodyPr>
              <a:lstStyle/>
              <a:p>
                <a:pPr marL="0" indent="0">
                  <a:buNone/>
                </a:pPr>
                <a:r>
                  <a:rPr lang="zh-CN" altLang="en-US" dirty="0"/>
                  <a:t>（</a:t>
                </a:r>
                <a:r>
                  <a:rPr lang="en-US" altLang="zh-CN" dirty="0"/>
                  <a:t>1</a:t>
                </a:r>
                <a:r>
                  <a:rPr lang="zh-CN" altLang="en-US" dirty="0"/>
                  <a:t>）量子寿命</a:t>
                </a:r>
                <a:endParaRPr lang="en-US" altLang="zh-CN" dirty="0"/>
              </a:p>
              <a:p>
                <a:r>
                  <a:rPr lang="en-US" altLang="zh-CN" dirty="0"/>
                  <a:t>      </a:t>
                </a:r>
                <a:r>
                  <a:rPr lang="zh-CN" altLang="en-US" dirty="0"/>
                  <a:t>量子涨落和辐射阻尼使得电子状态存在一定分布，而这种电子在相空间的无限分布实际上会被真空盒孔径或者同步振荡的稳定性约束。这也会引起束流损失。</a:t>
                </a:r>
                <a:endParaRPr lang="en-US" altLang="zh-CN" dirty="0"/>
              </a:p>
              <a:p>
                <a:r>
                  <a:rPr lang="en-US" altLang="zh-CN" dirty="0"/>
                  <a:t>      </a:t>
                </a:r>
                <a:r>
                  <a:rPr lang="zh-CN" altLang="en-US" dirty="0"/>
                  <a:t>对于真空盒孔径的对</a:t>
                </a:r>
                <a:r>
                  <a:rPr lang="en-US" altLang="zh-CN" dirty="0" err="1"/>
                  <a:t>betatron</a:t>
                </a:r>
                <a:r>
                  <a:rPr lang="zh-CN" altLang="en-US" dirty="0"/>
                  <a:t>振荡运动的限制导致的量子寿命，有</a:t>
                </a:r>
                <a:endParaRPr lang="en-US" altLang="zh-CN" dirty="0"/>
              </a:p>
              <a:p>
                <a:r>
                  <a:rPr lang="en-US" altLang="zh-CN" dirty="0"/>
                  <a:t>                                  </a:t>
                </a:r>
                <a14:m>
                  <m:oMath xmlns:m="http://schemas.openxmlformats.org/officeDocument/2006/math">
                    <m:sSub>
                      <m:sSubPr>
                        <m:ctrlPr>
                          <a:rPr lang="en-US" altLang="zh-CN" i="1">
                            <a:latin typeface="Cambria Math" panose="02040503050406030204" pitchFamily="18" charset="0"/>
                          </a:rPr>
                        </m:ctrlPr>
                      </m:sSubPr>
                      <m:e>
                        <m:r>
                          <a:rPr lang="zh-CN" altLang="en-US" i="1">
                            <a:latin typeface="Cambria Math" panose="02040503050406030204" pitchFamily="18" charset="0"/>
                          </a:rPr>
                          <m:t>𝜏</m:t>
                        </m:r>
                      </m:e>
                      <m:sub>
                        <m:r>
                          <a:rPr lang="en-US" altLang="zh-CN" i="1">
                            <a:latin typeface="Cambria Math" panose="02040503050406030204" pitchFamily="18" charset="0"/>
                          </a:rPr>
                          <m:t>𝑞</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b="0" i="1" smtClean="0">
                            <a:latin typeface="Cambria Math" panose="02040503050406030204" pitchFamily="18" charset="0"/>
                          </a:rPr>
                          <m:t>2</m:t>
                        </m:r>
                        <m:sSub>
                          <m:sSubPr>
                            <m:ctrlPr>
                              <a:rPr lang="en-US" altLang="zh-CN" b="0" i="1" smtClean="0">
                                <a:latin typeface="Cambria Math" panose="02040503050406030204" pitchFamily="18" charset="0"/>
                              </a:rPr>
                            </m:ctrlPr>
                          </m:sSubPr>
                          <m:e>
                            <m:r>
                              <a:rPr lang="zh-CN" altLang="en-US" i="1">
                                <a:latin typeface="Cambria Math" panose="02040503050406030204" pitchFamily="18" charset="0"/>
                              </a:rPr>
                              <m:t>𝛼</m:t>
                            </m:r>
                          </m:e>
                          <m:sub>
                            <m:r>
                              <a:rPr lang="zh-CN" altLang="en-US" b="0" i="1" smtClean="0">
                                <a:latin typeface="Cambria Math" panose="02040503050406030204" pitchFamily="18" charset="0"/>
                              </a:rPr>
                              <m:t>𝛽</m:t>
                            </m:r>
                          </m:sub>
                        </m:sSub>
                      </m:den>
                    </m:f>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𝑒</m:t>
                        </m:r>
                      </m:e>
                      <m:sup>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𝑟</m:t>
                            </m:r>
                          </m:e>
                          <m:sub>
                            <m:r>
                              <a:rPr lang="zh-CN" altLang="en-US" b="0" i="1" smtClean="0">
                                <a:latin typeface="Cambria Math" panose="02040503050406030204" pitchFamily="18" charset="0"/>
                              </a:rPr>
                              <m:t>𝛽</m:t>
                            </m:r>
                          </m:sub>
                        </m:sSub>
                      </m:sup>
                    </m:sSup>
                    <m:r>
                      <a:rPr lang="en-US" altLang="zh-CN" i="1">
                        <a:latin typeface="Cambria Math" panose="02040503050406030204" pitchFamily="18" charset="0"/>
                      </a:rPr>
                      <m:t> </m:t>
                    </m:r>
                  </m:oMath>
                </a14:m>
                <a:endParaRPr lang="en-US" altLang="zh-CN" dirty="0"/>
              </a:p>
              <a:p>
                <a:r>
                  <a:rPr lang="zh-CN" altLang="en-US" dirty="0"/>
                  <a:t>      其中</a:t>
                </a:r>
                <a14:m>
                  <m:oMath xmlns:m="http://schemas.openxmlformats.org/officeDocument/2006/math">
                    <m:r>
                      <a:rPr lang="en-US" altLang="zh-CN" b="0" i="0" smtClean="0">
                        <a:latin typeface="Cambria Math" panose="02040503050406030204" pitchFamily="18" charset="0"/>
                      </a:rPr>
                      <m:t>  </m:t>
                    </m:r>
                    <m:sSub>
                      <m:sSubPr>
                        <m:ctrlPr>
                          <a:rPr lang="en-US" altLang="zh-CN" i="1">
                            <a:latin typeface="Cambria Math" panose="02040503050406030204" pitchFamily="18" charset="0"/>
                          </a:rPr>
                        </m:ctrlPr>
                      </m:sSubPr>
                      <m:e>
                        <m:r>
                          <a:rPr lang="en-US" altLang="zh-CN" i="1">
                            <a:latin typeface="Cambria Math" panose="02040503050406030204" pitchFamily="18" charset="0"/>
                          </a:rPr>
                          <m:t>𝑟</m:t>
                        </m:r>
                      </m:e>
                      <m:sub>
                        <m:r>
                          <a:rPr lang="zh-CN" altLang="en-US" i="1">
                            <a:latin typeface="Cambria Math" panose="02040503050406030204" pitchFamily="18" charset="0"/>
                          </a:rPr>
                          <m:t>𝛽</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2</m:t>
                        </m:r>
                        <m:sSub>
                          <m:sSubPr>
                            <m:ctrlPr>
                              <a:rPr lang="en-US" altLang="zh-CN" i="1">
                                <a:latin typeface="Cambria Math" panose="02040503050406030204" pitchFamily="18" charset="0"/>
                              </a:rPr>
                            </m:ctrlPr>
                          </m:sSubPr>
                          <m:e>
                            <m:r>
                              <a:rPr lang="zh-CN" altLang="en-US" i="1">
                                <a:latin typeface="Cambria Math" panose="02040503050406030204" pitchFamily="18" charset="0"/>
                              </a:rPr>
                              <m:t>𝛼</m:t>
                            </m:r>
                          </m:e>
                          <m:sub>
                            <m:r>
                              <a:rPr lang="zh-CN" altLang="en-US" i="1">
                                <a:latin typeface="Cambria Math" panose="02040503050406030204" pitchFamily="18" charset="0"/>
                              </a:rPr>
                              <m:t>𝛽</m:t>
                            </m:r>
                          </m:sub>
                        </m:sSub>
                        <m:sSub>
                          <m:sSubPr>
                            <m:ctrlPr>
                              <a:rPr lang="en-US" altLang="zh-CN" i="1" smtClean="0">
                                <a:latin typeface="Cambria Math" panose="02040503050406030204" pitchFamily="18" charset="0"/>
                              </a:rPr>
                            </m:ctrlPr>
                          </m:sSubPr>
                          <m:e>
                            <m:r>
                              <a:rPr lang="zh-CN" altLang="en-US" i="1">
                                <a:latin typeface="Cambria Math" panose="02040503050406030204" pitchFamily="18" charset="0"/>
                              </a:rPr>
                              <m:t>𝜀</m:t>
                            </m:r>
                          </m:e>
                          <m:sub>
                            <m:r>
                              <a:rPr lang="en-US" altLang="zh-CN" b="0" i="1" smtClean="0">
                                <a:latin typeface="Cambria Math" panose="02040503050406030204" pitchFamily="18" charset="0"/>
                              </a:rPr>
                              <m:t>𝑚</m:t>
                            </m:r>
                          </m:sub>
                        </m:sSub>
                      </m:num>
                      <m:den>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𝑀</m:t>
                            </m:r>
                          </m:e>
                          <m:sub>
                            <m:r>
                              <a:rPr lang="zh-CN" altLang="en-US" b="0" i="1" smtClean="0">
                                <a:latin typeface="Cambria Math" panose="02040503050406030204" pitchFamily="18" charset="0"/>
                              </a:rPr>
                              <m:t>𝛽</m:t>
                            </m:r>
                          </m:sub>
                        </m:sSub>
                      </m:den>
                    </m:f>
                  </m:oMath>
                </a14:m>
                <a:endParaRPr lang="en-US" altLang="zh-CN" i="1" dirty="0">
                  <a:latin typeface="Cambria Math" panose="02040503050406030204" pitchFamily="18" charset="0"/>
                </a:endParaRPr>
              </a:p>
              <a:p>
                <a14:m>
                  <m:oMath xmlns:m="http://schemas.openxmlformats.org/officeDocument/2006/math">
                    <m:r>
                      <a:rPr lang="en-US" altLang="zh-CN" b="0" i="1" smtClean="0">
                        <a:latin typeface="Cambria Math" panose="02040503050406030204" pitchFamily="18" charset="0"/>
                      </a:rPr>
                      <m:t>                  </m:t>
                    </m:r>
                    <m:sSub>
                      <m:sSubPr>
                        <m:ctrlPr>
                          <a:rPr lang="en-US" altLang="zh-CN" i="1">
                            <a:latin typeface="Cambria Math" panose="02040503050406030204" pitchFamily="18" charset="0"/>
                          </a:rPr>
                        </m:ctrlPr>
                      </m:sSubPr>
                      <m:e>
                        <m:r>
                          <a:rPr lang="zh-CN" altLang="en-US" i="1">
                            <a:latin typeface="Cambria Math" panose="02040503050406030204" pitchFamily="18" charset="0"/>
                          </a:rPr>
                          <m:t>𝛼</m:t>
                        </m:r>
                      </m:e>
                      <m:sub>
                        <m:r>
                          <a:rPr lang="zh-CN" altLang="en-US" i="1">
                            <a:latin typeface="Cambria Math" panose="02040503050406030204" pitchFamily="18" charset="0"/>
                          </a:rPr>
                          <m:t>𝛽</m:t>
                        </m:r>
                      </m:sub>
                    </m:sSub>
                    <m:r>
                      <a:rPr lang="en-US" altLang="zh-CN" b="0" i="1" smtClean="0">
                        <a:latin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&lt;</m:t>
                    </m:r>
                    <m:f>
                      <m:fPr>
                        <m:ctrlPr>
                          <a:rPr lang="en-US" altLang="zh-CN" b="0" i="1" smtClean="0">
                            <a:latin typeface="Cambria Math" panose="02040503050406030204" pitchFamily="18" charset="0"/>
                            <a:ea typeface="Cambria Math" panose="02040503050406030204" pitchFamily="18" charset="0"/>
                          </a:rPr>
                        </m:ctrlPr>
                      </m:fPr>
                      <m:num>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𝑃</m:t>
                            </m:r>
                          </m:e>
                          <m:sub>
                            <m:r>
                              <a:rPr lang="en-US" altLang="zh-CN" b="0" i="1" smtClean="0">
                                <a:latin typeface="Cambria Math" panose="02040503050406030204" pitchFamily="18" charset="0"/>
                                <a:ea typeface="Cambria Math" panose="02040503050406030204" pitchFamily="18" charset="0"/>
                              </a:rPr>
                              <m:t>𝑟𝑜</m:t>
                            </m:r>
                          </m:sub>
                        </m:sSub>
                      </m:num>
                      <m:den>
                        <m:r>
                          <a:rPr lang="en-US" altLang="zh-CN" b="0" i="1" smtClean="0">
                            <a:latin typeface="Cambria Math" panose="02040503050406030204" pitchFamily="18" charset="0"/>
                            <a:ea typeface="Cambria Math" panose="02040503050406030204" pitchFamily="18" charset="0"/>
                          </a:rPr>
                          <m:t>𝐸</m:t>
                        </m:r>
                      </m:den>
                    </m:f>
                    <m:d>
                      <m:dPr>
                        <m:ctrlPr>
                          <a:rPr lang="en-US" altLang="zh-CN" b="0" i="1" smtClean="0">
                            <a:latin typeface="Cambria Math" panose="02040503050406030204" pitchFamily="18" charset="0"/>
                            <a:ea typeface="Cambria Math" panose="02040503050406030204" pitchFamily="18" charset="0"/>
                          </a:rPr>
                        </m:ctrlPr>
                      </m:dPr>
                      <m:e>
                        <m:f>
                          <m:fPr>
                            <m:ctrlPr>
                              <a:rPr lang="en-US" altLang="zh-CN" b="0" i="1" smtClean="0">
                                <a:latin typeface="Cambria Math" panose="02040503050406030204" pitchFamily="18" charset="0"/>
                                <a:ea typeface="Cambria Math" panose="02040503050406030204" pitchFamily="18" charset="0"/>
                              </a:rPr>
                            </m:ctrlPr>
                          </m:fPr>
                          <m:num>
                            <m:r>
                              <a:rPr lang="en-US" altLang="zh-CN" b="0" i="1" smtClean="0">
                                <a:latin typeface="Cambria Math" panose="02040503050406030204" pitchFamily="18" charset="0"/>
                                <a:ea typeface="Cambria Math" panose="02040503050406030204" pitchFamily="18" charset="0"/>
                              </a:rPr>
                              <m:t>1</m:t>
                            </m:r>
                          </m:num>
                          <m:den>
                            <m:r>
                              <a:rPr lang="en-US" altLang="zh-CN" b="0" i="1" smtClean="0">
                                <a:latin typeface="Cambria Math" panose="02040503050406030204" pitchFamily="18" charset="0"/>
                                <a:ea typeface="Cambria Math" panose="02040503050406030204" pitchFamily="18" charset="0"/>
                              </a:rPr>
                              <m:t>2</m:t>
                            </m:r>
                          </m:den>
                        </m:f>
                        <m:r>
                          <a:rPr lang="en-US" altLang="zh-CN" b="0" i="1" smtClean="0">
                            <a:latin typeface="Cambria Math" panose="02040503050406030204" pitchFamily="18" charset="0"/>
                            <a:ea typeface="Cambria Math" panose="02040503050406030204" pitchFamily="18" charset="0"/>
                          </a:rPr>
                          <m:t>−</m:t>
                        </m:r>
                        <m:f>
                          <m:fPr>
                            <m:ctrlPr>
                              <a:rPr lang="en-US" altLang="zh-CN" b="0" i="1" smtClean="0">
                                <a:latin typeface="Cambria Math" panose="02040503050406030204" pitchFamily="18" charset="0"/>
                                <a:ea typeface="Cambria Math" panose="02040503050406030204" pitchFamily="18" charset="0"/>
                              </a:rPr>
                            </m:ctrlPr>
                          </m:fPr>
                          <m:num>
                            <m:r>
                              <a:rPr lang="en-US" altLang="zh-CN" b="0" i="1" smtClean="0">
                                <a:latin typeface="Cambria Math" panose="02040503050406030204" pitchFamily="18" charset="0"/>
                                <a:ea typeface="Cambria Math" panose="02040503050406030204" pitchFamily="18" charset="0"/>
                              </a:rPr>
                              <m:t>𝐷</m:t>
                            </m:r>
                          </m:num>
                          <m:den>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𝐵</m:t>
                                </m:r>
                              </m:e>
                              <m:sub>
                                <m:r>
                                  <a:rPr lang="en-US" altLang="zh-CN" b="0" i="1" smtClean="0">
                                    <a:latin typeface="Cambria Math" panose="02040503050406030204" pitchFamily="18" charset="0"/>
                                    <a:ea typeface="Cambria Math" panose="02040503050406030204" pitchFamily="18" charset="0"/>
                                  </a:rPr>
                                  <m:t>0</m:t>
                                </m:r>
                              </m:sub>
                            </m:sSub>
                          </m:den>
                        </m:f>
                        <m:f>
                          <m:fPr>
                            <m:ctrlPr>
                              <a:rPr lang="en-US" altLang="zh-CN" b="0" i="1" smtClean="0">
                                <a:latin typeface="Cambria Math" panose="02040503050406030204" pitchFamily="18" charset="0"/>
                                <a:ea typeface="Cambria Math" panose="02040503050406030204" pitchFamily="18" charset="0"/>
                              </a:rPr>
                            </m:ctrlPr>
                          </m:fPr>
                          <m:num>
                            <m:r>
                              <a:rPr lang="zh-CN" altLang="en-US"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𝐵</m:t>
                            </m:r>
                          </m:num>
                          <m:den>
                            <m:r>
                              <a:rPr lang="zh-CN" altLang="en-US"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𝑥</m:t>
                            </m:r>
                          </m:den>
                        </m:f>
                        <m:r>
                          <a:rPr lang="en-US" altLang="zh-CN" b="0" i="1" smtClean="0">
                            <a:latin typeface="Cambria Math" panose="02040503050406030204" pitchFamily="18" charset="0"/>
                            <a:ea typeface="Cambria Math" panose="02040503050406030204" pitchFamily="18" charset="0"/>
                          </a:rPr>
                          <m:t>−</m:t>
                        </m:r>
                        <m:f>
                          <m:fPr>
                            <m:ctrlPr>
                              <a:rPr lang="en-US" altLang="zh-CN" b="0" i="1" smtClean="0">
                                <a:latin typeface="Cambria Math" panose="02040503050406030204" pitchFamily="18" charset="0"/>
                                <a:ea typeface="Cambria Math" panose="02040503050406030204" pitchFamily="18" charset="0"/>
                              </a:rPr>
                            </m:ctrlPr>
                          </m:fPr>
                          <m:num>
                            <m:r>
                              <a:rPr lang="en-US" altLang="zh-CN" b="0" i="1" smtClean="0">
                                <a:latin typeface="Cambria Math" panose="02040503050406030204" pitchFamily="18" charset="0"/>
                                <a:ea typeface="Cambria Math" panose="02040503050406030204" pitchFamily="18" charset="0"/>
                              </a:rPr>
                              <m:t>𝐷</m:t>
                            </m:r>
                          </m:num>
                          <m:den>
                            <m:r>
                              <a:rPr lang="en-US" altLang="zh-CN" b="0" i="1" smtClean="0">
                                <a:latin typeface="Cambria Math" panose="02040503050406030204" pitchFamily="18" charset="0"/>
                                <a:ea typeface="Cambria Math" panose="02040503050406030204" pitchFamily="18" charset="0"/>
                              </a:rPr>
                              <m:t>2</m:t>
                            </m:r>
                            <m:r>
                              <a:rPr lang="zh-CN" altLang="en-US" b="0" i="1" smtClean="0">
                                <a:latin typeface="Cambria Math" panose="02040503050406030204" pitchFamily="18" charset="0"/>
                                <a:ea typeface="Cambria Math" panose="02040503050406030204" pitchFamily="18" charset="0"/>
                              </a:rPr>
                              <m:t>𝜌</m:t>
                            </m:r>
                          </m:den>
                        </m:f>
                        <m:sSub>
                          <m:sSubPr>
                            <m:ctrlPr>
                              <a:rPr lang="en-US" altLang="zh-CN" b="0" i="1" smtClean="0">
                                <a:latin typeface="Cambria Math" panose="02040503050406030204" pitchFamily="18" charset="0"/>
                                <a:ea typeface="Cambria Math" panose="02040503050406030204" pitchFamily="18" charset="0"/>
                              </a:rPr>
                            </m:ctrlPr>
                          </m:sSubPr>
                          <m:e>
                            <m:r>
                              <a:rPr lang="zh-CN" altLang="en-US" b="0" i="1" smtClean="0">
                                <a:latin typeface="Cambria Math" panose="02040503050406030204" pitchFamily="18" charset="0"/>
                                <a:ea typeface="Cambria Math" panose="02040503050406030204" pitchFamily="18" charset="0"/>
                              </a:rPr>
                              <m:t>𝛿</m:t>
                            </m:r>
                          </m:e>
                          <m:sub>
                            <m:r>
                              <a:rPr lang="en-US" altLang="zh-CN" b="0" i="1" smtClean="0">
                                <a:latin typeface="Cambria Math" panose="02040503050406030204" pitchFamily="18" charset="0"/>
                                <a:ea typeface="Cambria Math" panose="02040503050406030204" pitchFamily="18" charset="0"/>
                              </a:rPr>
                              <m:t>𝑚</m:t>
                            </m:r>
                          </m:sub>
                        </m:sSub>
                      </m:e>
                    </m:d>
                    <m:r>
                      <a:rPr lang="en-US" altLang="zh-CN" b="0" i="1" smtClean="0">
                        <a:latin typeface="Cambria Math" panose="02040503050406030204" pitchFamily="18" charset="0"/>
                        <a:ea typeface="Cambria Math" panose="02040503050406030204" pitchFamily="18" charset="0"/>
                      </a:rPr>
                      <m:t>&gt;</m:t>
                    </m:r>
                  </m:oMath>
                </a14:m>
                <a:endParaRPr lang="en-US" altLang="zh-CN" b="0" dirty="0">
                  <a:ea typeface="Cambria Math" panose="02040503050406030204" pitchFamily="18" charset="0"/>
                </a:endParaRPr>
              </a:p>
              <a:p>
                <a:r>
                  <a:rPr lang="en-US" altLang="zh-CN" dirty="0"/>
                  <a:t>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𝑀</m:t>
                        </m:r>
                      </m:e>
                      <m:sub>
                        <m:r>
                          <a:rPr lang="zh-CN" altLang="en-US" i="1" smtClean="0">
                            <a:latin typeface="Cambria Math" panose="02040503050406030204" pitchFamily="18" charset="0"/>
                          </a:rPr>
                          <m:t>𝛽</m:t>
                        </m:r>
                      </m:sub>
                    </m:sSub>
                    <m:r>
                      <a:rPr lang="en-US" altLang="zh-CN" b="0" i="1" smtClean="0">
                        <a:latin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&lt;</m:t>
                    </m:r>
                    <m:f>
                      <m:fPr>
                        <m:ctrlPr>
                          <a:rPr lang="en-US" altLang="zh-CN" b="0" i="1" smtClean="0">
                            <a:latin typeface="Cambria Math" panose="02040503050406030204" pitchFamily="18" charset="0"/>
                            <a:ea typeface="Cambria Math" panose="02040503050406030204" pitchFamily="18" charset="0"/>
                          </a:rPr>
                        </m:ctrlPr>
                      </m:fPr>
                      <m:num>
                        <m:sSup>
                          <m:sSupPr>
                            <m:ctrlPr>
                              <a:rPr lang="en-US" altLang="zh-CN" b="0" i="1" smtClean="0">
                                <a:latin typeface="Cambria Math" panose="02040503050406030204" pitchFamily="18" charset="0"/>
                                <a:ea typeface="Cambria Math" panose="02040503050406030204" pitchFamily="18" charset="0"/>
                              </a:rPr>
                            </m:ctrlPr>
                          </m:sSupPr>
                          <m:e>
                            <m:r>
                              <a:rPr lang="en-US" altLang="zh-CN" b="0" i="1" smtClean="0">
                                <a:latin typeface="Cambria Math" panose="02040503050406030204" pitchFamily="18" charset="0"/>
                                <a:ea typeface="Cambria Math" panose="02040503050406030204" pitchFamily="18" charset="0"/>
                              </a:rPr>
                              <m:t>𝐷</m:t>
                            </m:r>
                          </m:e>
                          <m:sup>
                            <m:r>
                              <a:rPr lang="en-US" altLang="zh-CN" b="0" i="1" smtClean="0">
                                <a:latin typeface="Cambria Math" panose="02040503050406030204" pitchFamily="18" charset="0"/>
                                <a:ea typeface="Cambria Math" panose="02040503050406030204" pitchFamily="18" charset="0"/>
                              </a:rPr>
                              <m:t>2</m:t>
                            </m:r>
                          </m:sup>
                        </m:sSup>
                        <m:r>
                          <a:rPr lang="en-US" altLang="zh-CN" b="0" i="1" smtClean="0">
                            <a:latin typeface="Cambria Math" panose="02040503050406030204" pitchFamily="18" charset="0"/>
                            <a:ea typeface="Cambria Math" panose="02040503050406030204" pitchFamily="18" charset="0"/>
                          </a:rPr>
                          <m:t>+</m:t>
                        </m:r>
                        <m:sSup>
                          <m:sSupPr>
                            <m:ctrlPr>
                              <a:rPr lang="en-US" altLang="zh-CN" b="0" i="1" smtClean="0">
                                <a:latin typeface="Cambria Math" panose="02040503050406030204" pitchFamily="18" charset="0"/>
                                <a:ea typeface="Cambria Math" panose="02040503050406030204" pitchFamily="18" charset="0"/>
                              </a:rPr>
                            </m:ctrlPr>
                          </m:sSupPr>
                          <m:e>
                            <m:r>
                              <a:rPr lang="en-US" altLang="zh-CN" i="1">
                                <a:latin typeface="Cambria Math" panose="02040503050406030204" pitchFamily="18" charset="0"/>
                                <a:ea typeface="Cambria Math" panose="02040503050406030204" pitchFamily="18" charset="0"/>
                              </a:rPr>
                              <m:t>(</m:t>
                            </m:r>
                            <m:r>
                              <a:rPr lang="zh-CN" altLang="en-US" i="1">
                                <a:latin typeface="Cambria Math" panose="02040503050406030204" pitchFamily="18" charset="0"/>
                                <a:ea typeface="Cambria Math" panose="02040503050406030204" pitchFamily="18" charset="0"/>
                              </a:rPr>
                              <m:t>𝛼</m:t>
                            </m:r>
                            <m:r>
                              <a:rPr lang="en-US" altLang="zh-CN" i="1">
                                <a:latin typeface="Cambria Math" panose="02040503050406030204" pitchFamily="18" charset="0"/>
                                <a:ea typeface="Cambria Math" panose="02040503050406030204" pitchFamily="18" charset="0"/>
                              </a:rPr>
                              <m:t>𝐷</m:t>
                            </m:r>
                            <m:r>
                              <a:rPr lang="en-US" altLang="zh-CN" i="1">
                                <a:latin typeface="Cambria Math" panose="02040503050406030204" pitchFamily="18" charset="0"/>
                                <a:ea typeface="Cambria Math" panose="02040503050406030204" pitchFamily="18" charset="0"/>
                              </a:rPr>
                              <m:t>+</m:t>
                            </m:r>
                            <m:r>
                              <a:rPr lang="zh-CN" altLang="en-US" i="1">
                                <a:latin typeface="Cambria Math" panose="02040503050406030204" pitchFamily="18" charset="0"/>
                                <a:ea typeface="Cambria Math" panose="02040503050406030204" pitchFamily="18" charset="0"/>
                              </a:rPr>
                              <m:t>𝛽</m:t>
                            </m:r>
                            <m:sSup>
                              <m:sSupPr>
                                <m:ctrlPr>
                                  <a:rPr lang="en-US" altLang="zh-CN" i="1">
                                    <a:latin typeface="Cambria Math" panose="02040503050406030204" pitchFamily="18" charset="0"/>
                                    <a:ea typeface="Cambria Math" panose="02040503050406030204" pitchFamily="18" charset="0"/>
                                  </a:rPr>
                                </m:ctrlPr>
                              </m:sSupPr>
                              <m:e>
                                <m:r>
                                  <a:rPr lang="en-US" altLang="zh-CN" i="1">
                                    <a:latin typeface="Cambria Math" panose="02040503050406030204" pitchFamily="18" charset="0"/>
                                    <a:ea typeface="Cambria Math" panose="02040503050406030204" pitchFamily="18" charset="0"/>
                                  </a:rPr>
                                  <m:t>𝐷</m:t>
                                </m:r>
                              </m:e>
                              <m:sup>
                                <m:r>
                                  <a:rPr lang="en-US" altLang="zh-CN" i="1">
                                    <a:latin typeface="Cambria Math" panose="02040503050406030204" pitchFamily="18" charset="0"/>
                                    <a:ea typeface="Cambria Math" panose="02040503050406030204" pitchFamily="18" charset="0"/>
                                  </a:rPr>
                                  <m:t>′</m:t>
                                </m:r>
                              </m:sup>
                            </m:sSup>
                            <m:r>
                              <a:rPr lang="en-US" altLang="zh-CN" i="1">
                                <a:latin typeface="Cambria Math" panose="02040503050406030204" pitchFamily="18" charset="0"/>
                                <a:ea typeface="Cambria Math" panose="02040503050406030204" pitchFamily="18" charset="0"/>
                              </a:rPr>
                              <m:t>)</m:t>
                            </m:r>
                          </m:e>
                          <m:sup>
                            <m:r>
                              <a:rPr lang="en-US" altLang="zh-CN" b="0" i="1" smtClean="0">
                                <a:latin typeface="Cambria Math" panose="02040503050406030204" pitchFamily="18" charset="0"/>
                                <a:ea typeface="Cambria Math" panose="02040503050406030204" pitchFamily="18" charset="0"/>
                              </a:rPr>
                              <m:t>2</m:t>
                            </m:r>
                          </m:sup>
                        </m:sSup>
                      </m:num>
                      <m:den>
                        <m:r>
                          <a:rPr lang="zh-CN" altLang="en-US" b="0" i="1" smtClean="0">
                            <a:latin typeface="Cambria Math" panose="02040503050406030204" pitchFamily="18" charset="0"/>
                            <a:ea typeface="Cambria Math" panose="02040503050406030204" pitchFamily="18" charset="0"/>
                          </a:rPr>
                          <m:t>𝛽</m:t>
                        </m:r>
                      </m:den>
                    </m:f>
                    <m:r>
                      <a:rPr lang="en-US" altLang="zh-CN" b="0" i="1" smtClean="0">
                        <a:latin typeface="Cambria Math" panose="02040503050406030204" pitchFamily="18" charset="0"/>
                        <a:ea typeface="Cambria Math" panose="02040503050406030204" pitchFamily="18" charset="0"/>
                      </a:rPr>
                      <m:t>&gt;&lt;</m:t>
                    </m:r>
                    <m:f>
                      <m:fPr>
                        <m:ctrlPr>
                          <a:rPr lang="en-US" altLang="zh-CN" b="0" i="1" smtClean="0">
                            <a:latin typeface="Cambria Math" panose="02040503050406030204" pitchFamily="18" charset="0"/>
                            <a:ea typeface="Cambria Math" panose="02040503050406030204" pitchFamily="18" charset="0"/>
                          </a:rPr>
                        </m:ctrlPr>
                      </m:fPr>
                      <m:num>
                        <m:sSubSup>
                          <m:sSubSupPr>
                            <m:ctrlPr>
                              <a:rPr lang="en-US" altLang="zh-CN" b="0" i="1" smtClean="0">
                                <a:latin typeface="Cambria Math" panose="02040503050406030204" pitchFamily="18" charset="0"/>
                                <a:ea typeface="Cambria Math" panose="02040503050406030204" pitchFamily="18" charset="0"/>
                              </a:rPr>
                            </m:ctrlPr>
                          </m:sSubSupPr>
                          <m:e>
                            <m:r>
                              <a:rPr lang="en-US" altLang="zh-CN" b="0" i="1" smtClean="0">
                                <a:latin typeface="Cambria Math" panose="02040503050406030204" pitchFamily="18" charset="0"/>
                                <a:ea typeface="Cambria Math" panose="02040503050406030204" pitchFamily="18" charset="0"/>
                              </a:rPr>
                              <m:t>𝐸</m:t>
                            </m:r>
                          </m:e>
                          <m:sub>
                            <m:r>
                              <a:rPr lang="en-US" altLang="zh-CN" b="0" i="1" smtClean="0">
                                <a:latin typeface="Cambria Math" panose="02040503050406030204" pitchFamily="18" charset="0"/>
                                <a:ea typeface="Cambria Math" panose="02040503050406030204" pitchFamily="18" charset="0"/>
                              </a:rPr>
                              <m:t>𝑝h</m:t>
                            </m:r>
                          </m:sub>
                          <m:sup>
                            <m:r>
                              <a:rPr lang="en-US" altLang="zh-CN" b="0" i="1" smtClean="0">
                                <a:latin typeface="Cambria Math" panose="02040503050406030204" pitchFamily="18" charset="0"/>
                                <a:ea typeface="Cambria Math" panose="02040503050406030204" pitchFamily="18" charset="0"/>
                              </a:rPr>
                              <m:t>2</m:t>
                            </m:r>
                          </m:sup>
                        </m:sSubSup>
                      </m:num>
                      <m:den>
                        <m:r>
                          <a:rPr lang="zh-CN" altLang="en-US" b="0" i="1" smtClean="0">
                            <a:latin typeface="Cambria Math" panose="02040503050406030204" pitchFamily="18" charset="0"/>
                            <a:ea typeface="Cambria Math" panose="02040503050406030204" pitchFamily="18" charset="0"/>
                          </a:rPr>
                          <m:t>𝜏</m:t>
                        </m:r>
                        <m:sSup>
                          <m:sSupPr>
                            <m:ctrlPr>
                              <a:rPr lang="en-US" altLang="zh-CN" b="0" i="1" smtClean="0">
                                <a:latin typeface="Cambria Math" panose="02040503050406030204" pitchFamily="18" charset="0"/>
                                <a:ea typeface="Cambria Math" panose="02040503050406030204" pitchFamily="18" charset="0"/>
                              </a:rPr>
                            </m:ctrlPr>
                          </m:sSupPr>
                          <m:e>
                            <m:r>
                              <a:rPr lang="en-US" altLang="zh-CN" b="0" i="1" smtClean="0">
                                <a:latin typeface="Cambria Math" panose="02040503050406030204" pitchFamily="18" charset="0"/>
                                <a:ea typeface="Cambria Math" panose="02040503050406030204" pitchFamily="18" charset="0"/>
                              </a:rPr>
                              <m:t>𝐸</m:t>
                            </m:r>
                          </m:e>
                          <m:sup>
                            <m:r>
                              <a:rPr lang="en-US" altLang="zh-CN" b="0" i="1" smtClean="0">
                                <a:latin typeface="Cambria Math" panose="02040503050406030204" pitchFamily="18" charset="0"/>
                                <a:ea typeface="Cambria Math" panose="02040503050406030204" pitchFamily="18" charset="0"/>
                              </a:rPr>
                              <m:t>2</m:t>
                            </m:r>
                          </m:sup>
                        </m:sSup>
                      </m:den>
                    </m:f>
                    <m:r>
                      <a:rPr lang="en-US" altLang="zh-CN" b="0" i="1" smtClean="0">
                        <a:latin typeface="Cambria Math" panose="02040503050406030204" pitchFamily="18" charset="0"/>
                        <a:ea typeface="Cambria Math" panose="02040503050406030204" pitchFamily="18" charset="0"/>
                      </a:rPr>
                      <m:t>&gt;</m:t>
                    </m:r>
                  </m:oMath>
                </a14:m>
                <a:endParaRPr lang="en-US" altLang="zh-CN" dirty="0"/>
              </a:p>
              <a:p>
                <a:r>
                  <a:rPr lang="en-US" altLang="zh-CN" dirty="0"/>
                  <a:t>      </a:t>
                </a:r>
                <a:endParaRPr lang="zh-CN" altLang="en-US" dirty="0"/>
              </a:p>
            </p:txBody>
          </p:sp>
        </mc:Choice>
        <mc:Fallback>
          <p:sp>
            <p:nvSpPr>
              <p:cNvPr id="3" name="内容占位符 2">
                <a:extLst>
                  <a:ext uri="{FF2B5EF4-FFF2-40B4-BE49-F238E27FC236}">
                    <a16:creationId xmlns:a16="http://schemas.microsoft.com/office/drawing/2014/main" id="{D7A5A2A5-2D7F-7C72-3AF7-66B70CD033B7}"/>
                  </a:ext>
                </a:extLst>
              </p:cNvPr>
              <p:cNvSpPr>
                <a:spLocks noGrp="1" noRot="1" noChangeAspect="1" noMove="1" noResize="1" noEditPoints="1" noAdjustHandles="1" noChangeArrowheads="1" noChangeShapeType="1" noTextEdit="1"/>
              </p:cNvSpPr>
              <p:nvPr>
                <p:ph idx="1"/>
              </p:nvPr>
            </p:nvSpPr>
            <p:spPr>
              <a:xfrm>
                <a:off x="838200" y="663387"/>
                <a:ext cx="10515600" cy="6104965"/>
              </a:xfrm>
              <a:blipFill>
                <a:blip r:embed="rId2"/>
                <a:stretch>
                  <a:fillRect l="-1043" t="-1499" r="-226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972392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1C7829A2-5262-6605-0CDC-478F04559EF1}"/>
                  </a:ext>
                </a:extLst>
              </p:cNvPr>
              <p:cNvSpPr>
                <a:spLocks noGrp="1"/>
              </p:cNvSpPr>
              <p:nvPr>
                <p:ph idx="1"/>
              </p:nvPr>
            </p:nvSpPr>
            <p:spPr>
              <a:xfrm>
                <a:off x="838200" y="546847"/>
                <a:ext cx="10515600" cy="6194612"/>
              </a:xfrm>
            </p:spPr>
            <p:txBody>
              <a:bodyPr>
                <a:normAutofit/>
              </a:bodyPr>
              <a:lstStyle/>
              <a:p>
                <a14:m>
                  <m:oMath xmlns:m="http://schemas.openxmlformats.org/officeDocument/2006/math">
                    <m:sSub>
                      <m:sSubPr>
                        <m:ctrlPr>
                          <a:rPr lang="en-US" altLang="zh-CN" b="0" i="1" smtClean="0">
                            <a:latin typeface="Cambria Math" panose="02040503050406030204" pitchFamily="18" charset="0"/>
                            <a:ea typeface="Cambria Math" panose="02040503050406030204" pitchFamily="18" charset="0"/>
                          </a:rPr>
                        </m:ctrlPr>
                      </m:sSubPr>
                      <m:e>
                        <m:r>
                          <a:rPr lang="zh-CN" altLang="en-US" b="0" i="1" smtClean="0">
                            <a:latin typeface="Cambria Math" panose="02040503050406030204" pitchFamily="18" charset="0"/>
                            <a:ea typeface="Cambria Math" panose="02040503050406030204" pitchFamily="18" charset="0"/>
                          </a:rPr>
                          <m:t>𝛿</m:t>
                        </m:r>
                      </m:e>
                      <m:sub>
                        <m:r>
                          <a:rPr lang="en-US" altLang="zh-CN" b="0" i="1" smtClean="0">
                            <a:latin typeface="Cambria Math" panose="02040503050406030204" pitchFamily="18" charset="0"/>
                            <a:ea typeface="Cambria Math" panose="02040503050406030204" pitchFamily="18" charset="0"/>
                          </a:rPr>
                          <m:t>𝑚</m:t>
                        </m:r>
                      </m:sub>
                    </m:sSub>
                  </m:oMath>
                </a14:m>
                <a:r>
                  <a:rPr lang="zh-CN" altLang="en-US" dirty="0"/>
                  <a:t>表示偏转磁铁的几何形状的影响，扇形磁铁为</a:t>
                </a:r>
                <a:r>
                  <a:rPr lang="en-US" altLang="zh-CN" dirty="0"/>
                  <a:t>1</a:t>
                </a:r>
                <a:r>
                  <a:rPr lang="zh-CN" altLang="en-US" dirty="0"/>
                  <a:t>，矩形磁铁为</a:t>
                </a:r>
                <a:r>
                  <a:rPr lang="en-US" altLang="zh-CN" dirty="0"/>
                  <a:t>0.</a:t>
                </a:r>
              </a:p>
              <a:p>
                <a:r>
                  <a:rPr lang="en-US" altLang="zh-CN" dirty="0"/>
                  <a:t> </a:t>
                </a:r>
                <a14:m>
                  <m:oMath xmlns:m="http://schemas.openxmlformats.org/officeDocument/2006/math">
                    <m:r>
                      <a:rPr lang="zh-CN" altLang="en-US" i="1" smtClean="0">
                        <a:latin typeface="Cambria Math" panose="02040503050406030204" pitchFamily="18" charset="0"/>
                      </a:rPr>
                      <m:t>𝜏</m:t>
                    </m:r>
                  </m:oMath>
                </a14:m>
                <a:r>
                  <a:rPr lang="zh-CN" altLang="en-US" dirty="0"/>
                  <a:t>表示电子两次辐射光子的时间间隔</a:t>
                </a:r>
                <a:r>
                  <a:rPr lang="en-US" altLang="zh-CN" dirty="0"/>
                  <a:t>,</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𝑟</m:t>
                        </m:r>
                      </m:sub>
                    </m:sSub>
                  </m:oMath>
                </a14:m>
                <a:r>
                  <a:rPr lang="zh-CN" altLang="en-US" dirty="0"/>
                  <a:t>表示辐射功率，下标</a:t>
                </a:r>
                <a:r>
                  <a:rPr lang="en-US" altLang="zh-CN" dirty="0"/>
                  <a:t>0</a:t>
                </a:r>
                <a:r>
                  <a:rPr lang="zh-CN" altLang="en-US" dirty="0"/>
                  <a:t>表示参考轨道上的物理量</a:t>
                </a:r>
                <a:endParaRPr lang="en-US" altLang="zh-CN" dirty="0"/>
              </a:p>
              <a:p>
                <a:r>
                  <a:rPr lang="zh-CN" altLang="en-US" dirty="0"/>
                  <a:t>对于同步振荡运动产生的限制，有类似的结果，</a:t>
                </a:r>
                <a:endParaRPr lang="en-US" altLang="zh-CN" dirty="0"/>
              </a:p>
              <a:p>
                <a:r>
                  <a:rPr lang="en-US" altLang="zh-CN" dirty="0"/>
                  <a:t>                                   </a:t>
                </a:r>
                <a14:m>
                  <m:oMath xmlns:m="http://schemas.openxmlformats.org/officeDocument/2006/math">
                    <m:sSub>
                      <m:sSubPr>
                        <m:ctrlPr>
                          <a:rPr lang="en-US" altLang="zh-CN" i="1" smtClean="0">
                            <a:latin typeface="Cambria Math" panose="02040503050406030204" pitchFamily="18" charset="0"/>
                          </a:rPr>
                        </m:ctrlPr>
                      </m:sSubPr>
                      <m:e>
                        <m:r>
                          <a:rPr lang="zh-CN" altLang="en-US" i="1">
                            <a:latin typeface="Cambria Math" panose="02040503050406030204" pitchFamily="18" charset="0"/>
                          </a:rPr>
                          <m:t>𝜏</m:t>
                        </m:r>
                      </m:e>
                      <m:sub>
                        <m:r>
                          <a:rPr lang="en-US" altLang="zh-CN" i="1">
                            <a:latin typeface="Cambria Math" panose="02040503050406030204" pitchFamily="18" charset="0"/>
                          </a:rPr>
                          <m:t>𝑞</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b="0" i="1" smtClean="0">
                            <a:latin typeface="Cambria Math" panose="02040503050406030204" pitchFamily="18" charset="0"/>
                          </a:rPr>
                          <m:t>2</m:t>
                        </m:r>
                        <m:sSub>
                          <m:sSubPr>
                            <m:ctrlPr>
                              <a:rPr lang="en-US" altLang="zh-CN" b="0" i="1" smtClean="0">
                                <a:latin typeface="Cambria Math" panose="02040503050406030204" pitchFamily="18" charset="0"/>
                              </a:rPr>
                            </m:ctrlPr>
                          </m:sSubPr>
                          <m:e>
                            <m:r>
                              <a:rPr lang="zh-CN" altLang="en-US" i="1">
                                <a:latin typeface="Cambria Math" panose="02040503050406030204" pitchFamily="18" charset="0"/>
                              </a:rPr>
                              <m:t>𝛼</m:t>
                            </m:r>
                          </m:e>
                          <m:sub>
                            <m:r>
                              <a:rPr lang="en-US" altLang="zh-CN" b="0" i="1" smtClean="0">
                                <a:latin typeface="Cambria Math" panose="02040503050406030204" pitchFamily="18" charset="0"/>
                              </a:rPr>
                              <m:t>𝑠</m:t>
                            </m:r>
                          </m:sub>
                        </m:sSub>
                      </m:den>
                    </m:f>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𝑒</m:t>
                        </m:r>
                      </m:e>
                      <m:sup>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𝑟</m:t>
                            </m:r>
                          </m:e>
                          <m:sub>
                            <m:r>
                              <a:rPr lang="en-US" altLang="zh-CN" b="0" i="1" smtClean="0">
                                <a:latin typeface="Cambria Math" panose="02040503050406030204" pitchFamily="18" charset="0"/>
                              </a:rPr>
                              <m:t>𝑠</m:t>
                            </m:r>
                          </m:sub>
                        </m:sSub>
                      </m:sup>
                    </m:sSup>
                  </m:oMath>
                </a14:m>
                <a:endParaRPr lang="en-US" altLang="zh-CN" dirty="0"/>
              </a:p>
              <a:p>
                <a:r>
                  <a:rPr lang="en-US" altLang="zh-CN" dirty="0"/>
                  <a:t>                                   </a:t>
                </a:r>
                <a14:m>
                  <m:oMath xmlns:m="http://schemas.openxmlformats.org/officeDocument/2006/math">
                    <m:sSub>
                      <m:sSubPr>
                        <m:ctrlPr>
                          <a:rPr lang="en-US" altLang="zh-CN" i="1" smtClean="0">
                            <a:latin typeface="Cambria Math" panose="02040503050406030204" pitchFamily="18" charset="0"/>
                          </a:rPr>
                        </m:ctrlPr>
                      </m:sSubPr>
                      <m:e>
                        <m:r>
                          <a:rPr lang="en-US" altLang="zh-CN" i="1">
                            <a:latin typeface="Cambria Math" panose="02040503050406030204" pitchFamily="18" charset="0"/>
                          </a:rPr>
                          <m:t>𝑟</m:t>
                        </m:r>
                      </m:e>
                      <m:sub>
                        <m:r>
                          <a:rPr lang="en-US" altLang="zh-CN" b="0" i="1" smtClean="0">
                            <a:latin typeface="Cambria Math" panose="02040503050406030204" pitchFamily="18" charset="0"/>
                          </a:rPr>
                          <m:t>𝑠</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2</m:t>
                        </m:r>
                        <m:sSub>
                          <m:sSubPr>
                            <m:ctrlPr>
                              <a:rPr lang="en-US" altLang="zh-CN" i="1">
                                <a:latin typeface="Cambria Math" panose="02040503050406030204" pitchFamily="18" charset="0"/>
                              </a:rPr>
                            </m:ctrlPr>
                          </m:sSubPr>
                          <m:e>
                            <m:r>
                              <a:rPr lang="zh-CN" altLang="en-US" i="1">
                                <a:latin typeface="Cambria Math" panose="02040503050406030204" pitchFamily="18" charset="0"/>
                              </a:rPr>
                              <m:t>𝛼</m:t>
                            </m:r>
                          </m:e>
                          <m:sub>
                            <m:r>
                              <a:rPr lang="en-US" altLang="zh-CN" b="0" i="1" smtClean="0">
                                <a:latin typeface="Cambria Math" panose="02040503050406030204" pitchFamily="18" charset="0"/>
                              </a:rPr>
                              <m:t>𝑠</m:t>
                            </m:r>
                          </m:sub>
                        </m:sSub>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𝐻</m:t>
                            </m:r>
                          </m:e>
                          <m:sub>
                            <m:r>
                              <a:rPr lang="en-US" altLang="zh-CN" b="0" i="1" smtClean="0">
                                <a:latin typeface="Cambria Math" panose="02040503050406030204" pitchFamily="18" charset="0"/>
                              </a:rPr>
                              <m:t>𝑚</m:t>
                            </m:r>
                          </m:sub>
                        </m:sSub>
                      </m:num>
                      <m:den>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𝑀</m:t>
                            </m:r>
                          </m:e>
                          <m:sub>
                            <m:r>
                              <a:rPr lang="en-US" altLang="zh-CN" b="0" i="1" smtClean="0">
                                <a:latin typeface="Cambria Math" panose="02040503050406030204" pitchFamily="18" charset="0"/>
                              </a:rPr>
                              <m:t>𝑠</m:t>
                            </m:r>
                          </m:sub>
                        </m:sSub>
                      </m:den>
                    </m:f>
                  </m:oMath>
                </a14:m>
                <a:endParaRPr lang="en-US" altLang="zh-CN" dirty="0"/>
              </a:p>
              <a:p>
                <a:r>
                  <a:rPr lang="en-US" altLang="zh-CN" dirty="0"/>
                  <a:t>                                   </a:t>
                </a:r>
                <a14:m>
                  <m:oMath xmlns:m="http://schemas.openxmlformats.org/officeDocument/2006/math">
                    <m:sSub>
                      <m:sSubPr>
                        <m:ctrlPr>
                          <a:rPr lang="en-US" altLang="zh-CN" i="1" smtClean="0">
                            <a:latin typeface="Cambria Math" panose="02040503050406030204" pitchFamily="18" charset="0"/>
                          </a:rPr>
                        </m:ctrlPr>
                      </m:sSubPr>
                      <m:e>
                        <m:r>
                          <a:rPr lang="zh-CN" altLang="en-US" i="1">
                            <a:latin typeface="Cambria Math" panose="02040503050406030204" pitchFamily="18" charset="0"/>
                          </a:rPr>
                          <m:t>𝛼</m:t>
                        </m:r>
                      </m:e>
                      <m:sub>
                        <m:r>
                          <a:rPr lang="en-US" altLang="zh-CN" b="0" i="1" smtClean="0">
                            <a:latin typeface="Cambria Math" panose="02040503050406030204" pitchFamily="18" charset="0"/>
                          </a:rPr>
                          <m:t>𝑠</m:t>
                        </m:r>
                      </m:sub>
                    </m:sSub>
                    <m:r>
                      <a:rPr lang="en-US" altLang="zh-CN" b="0" i="1" smtClean="0">
                        <a:latin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&lt;</m:t>
                    </m:r>
                    <m:f>
                      <m:fPr>
                        <m:ctrlPr>
                          <a:rPr lang="en-US" altLang="zh-CN" b="0" i="1" smtClean="0">
                            <a:latin typeface="Cambria Math" panose="02040503050406030204" pitchFamily="18" charset="0"/>
                            <a:ea typeface="Cambria Math" panose="02040503050406030204" pitchFamily="18" charset="0"/>
                          </a:rPr>
                        </m:ctrlPr>
                      </m:fPr>
                      <m:num>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𝑃</m:t>
                            </m:r>
                          </m:e>
                          <m:sub>
                            <m:r>
                              <a:rPr lang="en-US" altLang="zh-CN" b="0" i="1" smtClean="0">
                                <a:latin typeface="Cambria Math" panose="02040503050406030204" pitchFamily="18" charset="0"/>
                                <a:ea typeface="Cambria Math" panose="02040503050406030204" pitchFamily="18" charset="0"/>
                              </a:rPr>
                              <m:t>𝑟𝑜</m:t>
                            </m:r>
                          </m:sub>
                        </m:sSub>
                      </m:num>
                      <m:den>
                        <m:r>
                          <a:rPr lang="en-US" altLang="zh-CN" b="0" i="1" smtClean="0">
                            <a:latin typeface="Cambria Math" panose="02040503050406030204" pitchFamily="18" charset="0"/>
                            <a:ea typeface="Cambria Math" panose="02040503050406030204" pitchFamily="18" charset="0"/>
                          </a:rPr>
                          <m:t>𝐸</m:t>
                        </m:r>
                      </m:den>
                    </m:f>
                    <m:d>
                      <m:dPr>
                        <m:ctrlPr>
                          <a:rPr lang="en-US" altLang="zh-CN" b="0" i="1" smtClean="0">
                            <a:latin typeface="Cambria Math" panose="02040503050406030204" pitchFamily="18" charset="0"/>
                            <a:ea typeface="Cambria Math" panose="02040503050406030204" pitchFamily="18" charset="0"/>
                          </a:rPr>
                        </m:ctrlPr>
                      </m:dPr>
                      <m:e>
                        <m:f>
                          <m:fPr>
                            <m:ctrlPr>
                              <a:rPr lang="en-US" altLang="zh-CN" b="0" i="1" smtClean="0">
                                <a:latin typeface="Cambria Math" panose="02040503050406030204" pitchFamily="18" charset="0"/>
                                <a:ea typeface="Cambria Math" panose="02040503050406030204" pitchFamily="18" charset="0"/>
                              </a:rPr>
                            </m:ctrlPr>
                          </m:fPr>
                          <m:num>
                            <m:r>
                              <a:rPr lang="en-US" altLang="zh-CN" b="0" i="1" smtClean="0">
                                <a:latin typeface="Cambria Math" panose="02040503050406030204" pitchFamily="18" charset="0"/>
                                <a:ea typeface="Cambria Math" panose="02040503050406030204" pitchFamily="18" charset="0"/>
                              </a:rPr>
                              <m:t>1</m:t>
                            </m:r>
                          </m:num>
                          <m:den>
                            <m:r>
                              <a:rPr lang="en-US" altLang="zh-CN" b="0" i="1" smtClean="0">
                                <a:latin typeface="Cambria Math" panose="02040503050406030204" pitchFamily="18" charset="0"/>
                                <a:ea typeface="Cambria Math" panose="02040503050406030204" pitchFamily="18" charset="0"/>
                              </a:rPr>
                              <m:t>2</m:t>
                            </m:r>
                          </m:den>
                        </m:f>
                        <m:r>
                          <a:rPr lang="en-US" altLang="zh-CN" b="0" i="1" smtClean="0">
                            <a:latin typeface="Cambria Math" panose="02040503050406030204" pitchFamily="18" charset="0"/>
                            <a:ea typeface="Cambria Math" panose="02040503050406030204" pitchFamily="18" charset="0"/>
                          </a:rPr>
                          <m:t>+</m:t>
                        </m:r>
                        <m:f>
                          <m:fPr>
                            <m:ctrlPr>
                              <a:rPr lang="en-US" altLang="zh-CN" b="0" i="1" smtClean="0">
                                <a:latin typeface="Cambria Math" panose="02040503050406030204" pitchFamily="18" charset="0"/>
                                <a:ea typeface="Cambria Math" panose="02040503050406030204" pitchFamily="18" charset="0"/>
                              </a:rPr>
                            </m:ctrlPr>
                          </m:fPr>
                          <m:num>
                            <m:r>
                              <a:rPr lang="en-US" altLang="zh-CN" b="0" i="1" smtClean="0">
                                <a:latin typeface="Cambria Math" panose="02040503050406030204" pitchFamily="18" charset="0"/>
                                <a:ea typeface="Cambria Math" panose="02040503050406030204" pitchFamily="18" charset="0"/>
                              </a:rPr>
                              <m:t>𝐷</m:t>
                            </m:r>
                          </m:num>
                          <m:den>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𝐵</m:t>
                                </m:r>
                              </m:e>
                              <m:sub>
                                <m:r>
                                  <a:rPr lang="en-US" altLang="zh-CN" b="0" i="1" smtClean="0">
                                    <a:latin typeface="Cambria Math" panose="02040503050406030204" pitchFamily="18" charset="0"/>
                                    <a:ea typeface="Cambria Math" panose="02040503050406030204" pitchFamily="18" charset="0"/>
                                  </a:rPr>
                                  <m:t>0</m:t>
                                </m:r>
                              </m:sub>
                            </m:sSub>
                          </m:den>
                        </m:f>
                        <m:f>
                          <m:fPr>
                            <m:ctrlPr>
                              <a:rPr lang="en-US" altLang="zh-CN" b="0" i="1" smtClean="0">
                                <a:latin typeface="Cambria Math" panose="02040503050406030204" pitchFamily="18" charset="0"/>
                                <a:ea typeface="Cambria Math" panose="02040503050406030204" pitchFamily="18" charset="0"/>
                              </a:rPr>
                            </m:ctrlPr>
                          </m:fPr>
                          <m:num>
                            <m:r>
                              <a:rPr lang="zh-CN" altLang="en-US"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𝐵</m:t>
                            </m:r>
                          </m:num>
                          <m:den>
                            <m:r>
                              <a:rPr lang="zh-CN" altLang="en-US"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𝑥</m:t>
                            </m:r>
                          </m:den>
                        </m:f>
                        <m:r>
                          <a:rPr lang="en-US" altLang="zh-CN" b="0" i="1" smtClean="0">
                            <a:latin typeface="Cambria Math" panose="02040503050406030204" pitchFamily="18" charset="0"/>
                            <a:ea typeface="Cambria Math" panose="02040503050406030204" pitchFamily="18" charset="0"/>
                          </a:rPr>
                          <m:t>+</m:t>
                        </m:r>
                        <m:f>
                          <m:fPr>
                            <m:ctrlPr>
                              <a:rPr lang="en-US" altLang="zh-CN" b="0" i="1" smtClean="0">
                                <a:latin typeface="Cambria Math" panose="02040503050406030204" pitchFamily="18" charset="0"/>
                                <a:ea typeface="Cambria Math" panose="02040503050406030204" pitchFamily="18" charset="0"/>
                              </a:rPr>
                            </m:ctrlPr>
                          </m:fPr>
                          <m:num>
                            <m:r>
                              <a:rPr lang="en-US" altLang="zh-CN" b="0" i="1" smtClean="0">
                                <a:latin typeface="Cambria Math" panose="02040503050406030204" pitchFamily="18" charset="0"/>
                                <a:ea typeface="Cambria Math" panose="02040503050406030204" pitchFamily="18" charset="0"/>
                              </a:rPr>
                              <m:t>𝐷</m:t>
                            </m:r>
                          </m:num>
                          <m:den>
                            <m:r>
                              <a:rPr lang="en-US" altLang="zh-CN" b="0" i="1" smtClean="0">
                                <a:latin typeface="Cambria Math" panose="02040503050406030204" pitchFamily="18" charset="0"/>
                                <a:ea typeface="Cambria Math" panose="02040503050406030204" pitchFamily="18" charset="0"/>
                              </a:rPr>
                              <m:t>2</m:t>
                            </m:r>
                            <m:r>
                              <a:rPr lang="zh-CN" altLang="en-US" b="0" i="1" smtClean="0">
                                <a:latin typeface="Cambria Math" panose="02040503050406030204" pitchFamily="18" charset="0"/>
                                <a:ea typeface="Cambria Math" panose="02040503050406030204" pitchFamily="18" charset="0"/>
                              </a:rPr>
                              <m:t>𝜌</m:t>
                            </m:r>
                          </m:den>
                        </m:f>
                        <m:sSub>
                          <m:sSubPr>
                            <m:ctrlPr>
                              <a:rPr lang="en-US" altLang="zh-CN" b="0" i="1" smtClean="0">
                                <a:latin typeface="Cambria Math" panose="02040503050406030204" pitchFamily="18" charset="0"/>
                                <a:ea typeface="Cambria Math" panose="02040503050406030204" pitchFamily="18" charset="0"/>
                              </a:rPr>
                            </m:ctrlPr>
                          </m:sSubPr>
                          <m:e>
                            <m:r>
                              <a:rPr lang="zh-CN" altLang="en-US" b="0" i="1" smtClean="0">
                                <a:latin typeface="Cambria Math" panose="02040503050406030204" pitchFamily="18" charset="0"/>
                                <a:ea typeface="Cambria Math" panose="02040503050406030204" pitchFamily="18" charset="0"/>
                              </a:rPr>
                              <m:t>𝛿</m:t>
                            </m:r>
                          </m:e>
                          <m:sub>
                            <m:r>
                              <a:rPr lang="en-US" altLang="zh-CN" b="0" i="1" smtClean="0">
                                <a:latin typeface="Cambria Math" panose="02040503050406030204" pitchFamily="18" charset="0"/>
                                <a:ea typeface="Cambria Math" panose="02040503050406030204" pitchFamily="18" charset="0"/>
                              </a:rPr>
                              <m:t>𝑚</m:t>
                            </m:r>
                          </m:sub>
                        </m:sSub>
                      </m:e>
                    </m:d>
                    <m:r>
                      <a:rPr lang="en-US" altLang="zh-CN" b="0" i="1" smtClean="0">
                        <a:latin typeface="Cambria Math" panose="02040503050406030204" pitchFamily="18" charset="0"/>
                        <a:ea typeface="Cambria Math" panose="02040503050406030204" pitchFamily="18" charset="0"/>
                      </a:rPr>
                      <m:t>&gt;</m:t>
                    </m:r>
                  </m:oMath>
                </a14:m>
                <a:endParaRPr lang="en-US" altLang="zh-CN" b="0" dirty="0">
                  <a:ea typeface="Cambria Math" panose="02040503050406030204" pitchFamily="18" charset="0"/>
                </a:endParaRPr>
              </a:p>
              <a:p>
                <a:r>
                  <a:rPr lang="zh-CN" altLang="en-US" dirty="0"/>
                  <a:t>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𝑀</m:t>
                        </m:r>
                      </m:e>
                      <m:sub>
                        <m:r>
                          <a:rPr lang="en-US" altLang="zh-CN" b="0" i="1" smtClean="0">
                            <a:latin typeface="Cambria Math" panose="02040503050406030204" pitchFamily="18" charset="0"/>
                          </a:rPr>
                          <m:t>𝑠</m:t>
                        </m:r>
                      </m:sub>
                    </m:sSub>
                    <m:r>
                      <a:rPr lang="en-US" altLang="zh-CN" b="0" i="1" smtClean="0">
                        <a:latin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&lt;</m:t>
                    </m:r>
                    <m:f>
                      <m:fPr>
                        <m:ctrlPr>
                          <a:rPr lang="en-US" altLang="zh-CN" b="0" i="1" smtClean="0">
                            <a:latin typeface="Cambria Math" panose="02040503050406030204" pitchFamily="18" charset="0"/>
                            <a:ea typeface="Cambria Math" panose="02040503050406030204" pitchFamily="18" charset="0"/>
                          </a:rPr>
                        </m:ctrlPr>
                      </m:fPr>
                      <m:num>
                        <m:sSubSup>
                          <m:sSubSupPr>
                            <m:ctrlPr>
                              <a:rPr lang="en-US" altLang="zh-CN" b="0" i="1" smtClean="0">
                                <a:latin typeface="Cambria Math" panose="02040503050406030204" pitchFamily="18" charset="0"/>
                                <a:ea typeface="Cambria Math" panose="02040503050406030204" pitchFamily="18" charset="0"/>
                              </a:rPr>
                            </m:ctrlPr>
                          </m:sSubSupPr>
                          <m:e>
                            <m:r>
                              <a:rPr lang="en-US" altLang="zh-CN" b="0" i="1" smtClean="0">
                                <a:latin typeface="Cambria Math" panose="02040503050406030204" pitchFamily="18" charset="0"/>
                                <a:ea typeface="Cambria Math" panose="02040503050406030204" pitchFamily="18" charset="0"/>
                              </a:rPr>
                              <m:t>𝐸</m:t>
                            </m:r>
                          </m:e>
                          <m:sub>
                            <m:r>
                              <a:rPr lang="en-US" altLang="zh-CN" b="0" i="1" smtClean="0">
                                <a:latin typeface="Cambria Math" panose="02040503050406030204" pitchFamily="18" charset="0"/>
                                <a:ea typeface="Cambria Math" panose="02040503050406030204" pitchFamily="18" charset="0"/>
                              </a:rPr>
                              <m:t>𝑝h</m:t>
                            </m:r>
                          </m:sub>
                          <m:sup>
                            <m:r>
                              <a:rPr lang="en-US" altLang="zh-CN" b="0" i="1" smtClean="0">
                                <a:latin typeface="Cambria Math" panose="02040503050406030204" pitchFamily="18" charset="0"/>
                                <a:ea typeface="Cambria Math" panose="02040503050406030204" pitchFamily="18" charset="0"/>
                              </a:rPr>
                              <m:t>2</m:t>
                            </m:r>
                          </m:sup>
                        </m:sSubSup>
                      </m:num>
                      <m:den>
                        <m:r>
                          <a:rPr lang="zh-CN" altLang="en-US" b="0" i="1" smtClean="0">
                            <a:latin typeface="Cambria Math" panose="02040503050406030204" pitchFamily="18" charset="0"/>
                            <a:ea typeface="Cambria Math" panose="02040503050406030204" pitchFamily="18" charset="0"/>
                          </a:rPr>
                          <m:t>𝜏</m:t>
                        </m:r>
                        <m:sSup>
                          <m:sSupPr>
                            <m:ctrlPr>
                              <a:rPr lang="en-US" altLang="zh-CN" b="0" i="1" smtClean="0">
                                <a:latin typeface="Cambria Math" panose="02040503050406030204" pitchFamily="18" charset="0"/>
                                <a:ea typeface="Cambria Math" panose="02040503050406030204" pitchFamily="18" charset="0"/>
                              </a:rPr>
                            </m:ctrlPr>
                          </m:sSupPr>
                          <m:e>
                            <m:r>
                              <a:rPr lang="en-US" altLang="zh-CN" b="0" i="1" smtClean="0">
                                <a:latin typeface="Cambria Math" panose="02040503050406030204" pitchFamily="18" charset="0"/>
                                <a:ea typeface="Cambria Math" panose="02040503050406030204" pitchFamily="18" charset="0"/>
                              </a:rPr>
                              <m:t>𝐸</m:t>
                            </m:r>
                          </m:e>
                          <m:sup>
                            <m:r>
                              <a:rPr lang="en-US" altLang="zh-CN" b="0" i="1" smtClean="0">
                                <a:latin typeface="Cambria Math" panose="02040503050406030204" pitchFamily="18" charset="0"/>
                                <a:ea typeface="Cambria Math" panose="02040503050406030204" pitchFamily="18" charset="0"/>
                              </a:rPr>
                              <m:t>2</m:t>
                            </m:r>
                          </m:sup>
                        </m:sSup>
                      </m:den>
                    </m:f>
                    <m:r>
                      <a:rPr lang="en-US" altLang="zh-CN" b="0" i="1" smtClean="0">
                        <a:latin typeface="Cambria Math" panose="02040503050406030204" pitchFamily="18" charset="0"/>
                        <a:ea typeface="Cambria Math" panose="02040503050406030204" pitchFamily="18" charset="0"/>
                      </a:rPr>
                      <m:t>&gt;</m:t>
                    </m:r>
                  </m:oMath>
                </a14:m>
                <a:r>
                  <a:rPr lang="zh-CN" altLang="en-US" dirty="0"/>
                  <a:t>                 </a:t>
                </a:r>
              </a:p>
            </p:txBody>
          </p:sp>
        </mc:Choice>
        <mc:Fallback>
          <p:sp>
            <p:nvSpPr>
              <p:cNvPr id="3" name="内容占位符 2">
                <a:extLst>
                  <a:ext uri="{FF2B5EF4-FFF2-40B4-BE49-F238E27FC236}">
                    <a16:creationId xmlns:a16="http://schemas.microsoft.com/office/drawing/2014/main" id="{1C7829A2-5262-6605-0CDC-478F04559EF1}"/>
                  </a:ext>
                </a:extLst>
              </p:cNvPr>
              <p:cNvSpPr>
                <a:spLocks noGrp="1" noRot="1" noChangeAspect="1" noMove="1" noResize="1" noEditPoints="1" noAdjustHandles="1" noChangeArrowheads="1" noChangeShapeType="1" noTextEdit="1"/>
              </p:cNvSpPr>
              <p:nvPr>
                <p:ph idx="1"/>
              </p:nvPr>
            </p:nvSpPr>
            <p:spPr>
              <a:xfrm>
                <a:off x="838200" y="546847"/>
                <a:ext cx="10515600" cy="6194612"/>
              </a:xfrm>
              <a:blipFill>
                <a:blip r:embed="rId2"/>
                <a:stretch>
                  <a:fillRect l="-1043" t="-1772" r="-191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46785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60CADE3E-580C-C474-A6F9-4AE5D0DCFD22}"/>
                  </a:ext>
                </a:extLst>
              </p:cNvPr>
              <p:cNvSpPr>
                <a:spLocks noGrp="1"/>
              </p:cNvSpPr>
              <p:nvPr>
                <p:ph idx="1"/>
              </p:nvPr>
            </p:nvSpPr>
            <p:spPr>
              <a:xfrm>
                <a:off x="838200" y="313765"/>
                <a:ext cx="10515600" cy="5863198"/>
              </a:xfrm>
            </p:spPr>
            <p:txBody>
              <a:bodyPr/>
              <a:lstStyle/>
              <a:p>
                <a:r>
                  <a:rPr lang="zh-CN" altLang="en-US" dirty="0"/>
                  <a:t>其中同步振荡允许的最大能量偏差受到两种因素限制：</a:t>
                </a:r>
                <a:endParaRPr lang="en-US" altLang="zh-CN" dirty="0"/>
              </a:p>
              <a:p>
                <a:r>
                  <a:rPr lang="zh-CN" altLang="en-US" dirty="0"/>
                  <a:t>（</a:t>
                </a:r>
                <a:r>
                  <a:rPr lang="en-US" altLang="zh-CN" dirty="0"/>
                  <a:t>1</a:t>
                </a:r>
                <a:r>
                  <a:rPr lang="zh-CN" altLang="en-US" dirty="0"/>
                  <a:t>）几何孔径</a:t>
                </a:r>
                <a:endParaRPr lang="en-US" altLang="zh-CN" dirty="0"/>
              </a:p>
              <a:p>
                <a:r>
                  <a:rPr lang="en-US" altLang="zh-CN" b="0" dirty="0">
                    <a:ea typeface="Cambria Math" panose="02040503050406030204" pitchFamily="18" charset="0"/>
                  </a:rPr>
                  <a:t>        </a:t>
                </a:r>
                <a14:m>
                  <m:oMath xmlns:m="http://schemas.openxmlformats.org/officeDocument/2006/math">
                    <m:sSub>
                      <m:sSubPr>
                        <m:ctrlPr>
                          <a:rPr lang="en-US" altLang="zh-CN" b="0" i="1" smtClean="0">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𝐸</m:t>
                        </m:r>
                      </m:e>
                      <m:sub>
                        <m:r>
                          <a:rPr lang="en-US" altLang="zh-CN" b="0" i="1" smtClean="0">
                            <a:latin typeface="Cambria Math" panose="02040503050406030204" pitchFamily="18" charset="0"/>
                            <a:ea typeface="Cambria Math" panose="02040503050406030204" pitchFamily="18" charset="0"/>
                          </a:rPr>
                          <m:t>𝑚</m:t>
                        </m:r>
                      </m:sub>
                    </m:sSub>
                    <m:r>
                      <a:rPr lang="en-US" altLang="zh-CN" b="0" i="1" smtClean="0">
                        <a:latin typeface="Cambria Math" panose="02040503050406030204" pitchFamily="18" charset="0"/>
                        <a:ea typeface="Cambria Math" panose="02040503050406030204" pitchFamily="18" charset="0"/>
                      </a:rPr>
                      <m:t>=</m:t>
                    </m:r>
                    <m:sSub>
                      <m:sSubPr>
                        <m:ctrlPr>
                          <a:rPr lang="en-US" altLang="zh-CN" b="0" i="1" smtClean="0">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m:t>
                        </m:r>
                        <m:f>
                          <m:fPr>
                            <m:ctrlPr>
                              <a:rPr lang="en-US" altLang="zh-CN" i="1">
                                <a:latin typeface="Cambria Math" panose="02040503050406030204" pitchFamily="18" charset="0"/>
                                <a:ea typeface="Cambria Math" panose="02040503050406030204" pitchFamily="18" charset="0"/>
                              </a:rPr>
                            </m:ctrlPr>
                          </m:fPr>
                          <m:num>
                            <m:r>
                              <a:rPr lang="en-US" altLang="zh-CN" i="1">
                                <a:latin typeface="Cambria Math" panose="02040503050406030204" pitchFamily="18" charset="0"/>
                                <a:ea typeface="Cambria Math" panose="02040503050406030204" pitchFamily="18" charset="0"/>
                              </a:rPr>
                              <m:t>𝐴</m:t>
                            </m:r>
                          </m:num>
                          <m:den>
                            <m:r>
                              <a:rPr lang="en-US" altLang="zh-CN" i="1">
                                <a:latin typeface="Cambria Math" panose="02040503050406030204" pitchFamily="18" charset="0"/>
                                <a:ea typeface="Cambria Math" panose="02040503050406030204" pitchFamily="18" charset="0"/>
                              </a:rPr>
                              <m:t>𝐷</m:t>
                            </m:r>
                          </m:den>
                        </m:f>
                        <m:r>
                          <a:rPr lang="en-US" altLang="zh-CN" i="1">
                            <a:latin typeface="Cambria Math" panose="02040503050406030204" pitchFamily="18" charset="0"/>
                            <a:ea typeface="Cambria Math" panose="02040503050406030204" pitchFamily="18" charset="0"/>
                          </a:rPr>
                          <m:t>)</m:t>
                        </m:r>
                      </m:e>
                      <m:sub>
                        <m:r>
                          <a:rPr lang="en-US" altLang="zh-CN" b="0" i="1" smtClean="0">
                            <a:latin typeface="Cambria Math" panose="02040503050406030204" pitchFamily="18" charset="0"/>
                            <a:ea typeface="Cambria Math" panose="02040503050406030204" pitchFamily="18" charset="0"/>
                          </a:rPr>
                          <m:t>𝑚𝑖𝑛</m:t>
                        </m:r>
                      </m:sub>
                    </m:sSub>
                  </m:oMath>
                </a14:m>
                <a:endParaRPr lang="en-US" altLang="zh-CN" dirty="0"/>
              </a:p>
              <a:p>
                <a:r>
                  <a:rPr lang="zh-CN" altLang="en-US" dirty="0"/>
                  <a:t>（</a:t>
                </a:r>
                <a:r>
                  <a:rPr lang="en-US" altLang="zh-CN" dirty="0"/>
                  <a:t>2</a:t>
                </a:r>
                <a:r>
                  <a:rPr lang="zh-CN" altLang="en-US" dirty="0"/>
                  <a:t>）运动的稳定性（</a:t>
                </a:r>
                <a:r>
                  <a:rPr lang="en-US" altLang="zh-CN" dirty="0"/>
                  <a:t>RF</a:t>
                </a:r>
                <a:r>
                  <a:rPr lang="zh-CN" altLang="en-US" dirty="0"/>
                  <a:t>功率）</a:t>
                </a:r>
                <a:endParaRPr lang="en-US" altLang="zh-CN" dirty="0"/>
              </a:p>
              <a:p>
                <a:r>
                  <a:rPr lang="en-US" altLang="zh-CN" dirty="0"/>
                  <a:t> </a:t>
                </a:r>
                <a14:m>
                  <m:oMath xmlns:m="http://schemas.openxmlformats.org/officeDocument/2006/math">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          </m:t>
                        </m:r>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𝐸</m:t>
                        </m:r>
                      </m:e>
                      <m:sub>
                        <m:r>
                          <a:rPr lang="en-US" altLang="zh-CN" b="0" i="1" smtClean="0">
                            <a:latin typeface="Cambria Math" panose="02040503050406030204" pitchFamily="18" charset="0"/>
                            <a:ea typeface="Cambria Math" panose="02040503050406030204" pitchFamily="18" charset="0"/>
                          </a:rPr>
                          <m:t>𝑚</m:t>
                        </m:r>
                      </m:sub>
                    </m:sSub>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𝐸</m:t>
                    </m:r>
                    <m:rad>
                      <m:radPr>
                        <m:degHide m:val="on"/>
                        <m:ctrlPr>
                          <a:rPr lang="en-US" altLang="zh-CN" b="0" i="1" smtClean="0">
                            <a:latin typeface="Cambria Math" panose="02040503050406030204" pitchFamily="18" charset="0"/>
                            <a:ea typeface="Cambria Math" panose="02040503050406030204" pitchFamily="18" charset="0"/>
                          </a:rPr>
                        </m:ctrlPr>
                      </m:radPr>
                      <m:deg/>
                      <m:e>
                        <m:sSub>
                          <m:sSubPr>
                            <m:ctrlPr>
                              <a:rPr lang="en-US" altLang="zh-CN" b="0" i="1" smtClean="0">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𝐻</m:t>
                            </m:r>
                          </m:e>
                          <m:sub>
                            <m:r>
                              <a:rPr lang="en-US" altLang="zh-CN" b="0" i="1" smtClean="0">
                                <a:latin typeface="Cambria Math" panose="02040503050406030204" pitchFamily="18" charset="0"/>
                                <a:ea typeface="Cambria Math" panose="02040503050406030204" pitchFamily="18" charset="0"/>
                              </a:rPr>
                              <m:t>𝑚</m:t>
                            </m:r>
                          </m:sub>
                        </m:sSub>
                      </m:e>
                    </m:rad>
                  </m:oMath>
                </a14:m>
                <a:endParaRPr lang="en-US" altLang="zh-CN" dirty="0"/>
              </a:p>
              <a:p>
                <a:r>
                  <a:rPr lang="en-US" altLang="zh-CN" dirty="0"/>
                  <a:t>         </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𝐻</m:t>
                        </m:r>
                      </m:e>
                      <m:sub>
                        <m:r>
                          <a:rPr lang="en-US" altLang="zh-CN" b="0" i="1" smtClean="0">
                            <a:latin typeface="Cambria Math" panose="02040503050406030204" pitchFamily="18" charset="0"/>
                          </a:rPr>
                          <m:t>𝑚</m:t>
                        </m:r>
                      </m:sub>
                    </m:sSub>
                    <m:r>
                      <a:rPr lang="zh-CN" altLang="en-US" i="1">
                        <a:latin typeface="Cambria Math" panose="02040503050406030204" pitchFamily="18" charset="0"/>
                      </a:rPr>
                      <m:t>是</m:t>
                    </m:r>
                    <m:r>
                      <a:rPr lang="zh-CN" altLang="en-US" i="1" smtClean="0">
                        <a:latin typeface="Cambria Math" panose="02040503050406030204" pitchFamily="18" charset="0"/>
                      </a:rPr>
                      <m:t>稳定</m:t>
                    </m:r>
                    <m:r>
                      <a:rPr lang="zh-CN" altLang="en-US" i="1">
                        <a:latin typeface="Cambria Math" panose="02040503050406030204" pitchFamily="18" charset="0"/>
                      </a:rPr>
                      <m:t>振荡</m:t>
                    </m:r>
                    <m:r>
                      <a:rPr lang="zh-CN" altLang="en-US" i="1" smtClean="0">
                        <a:latin typeface="Cambria Math" panose="02040503050406030204" pitchFamily="18" charset="0"/>
                      </a:rPr>
                      <m:t>允许</m:t>
                    </m:r>
                    <m:r>
                      <a:rPr lang="zh-CN" altLang="en-US" i="1">
                        <a:latin typeface="Cambria Math" panose="02040503050406030204" pitchFamily="18" charset="0"/>
                      </a:rPr>
                      <m:t>的</m:t>
                    </m:r>
                    <m:r>
                      <a:rPr lang="zh-CN" altLang="en-US" i="1" smtClean="0">
                        <a:latin typeface="Cambria Math" panose="02040503050406030204" pitchFamily="18" charset="0"/>
                      </a:rPr>
                      <m:t>最大</m:t>
                    </m:r>
                    <m:r>
                      <a:rPr lang="zh-CN" altLang="en-US" i="1">
                        <a:latin typeface="Cambria Math" panose="02040503050406030204" pitchFamily="18" charset="0"/>
                      </a:rPr>
                      <m:t>正则</m:t>
                    </m:r>
                  </m:oMath>
                </a14:m>
                <a:r>
                  <a:rPr lang="zh-CN" altLang="en-US" dirty="0"/>
                  <a:t>不变量</a:t>
                </a:r>
                <a:r>
                  <a:rPr lang="en-US" altLang="zh-CN" dirty="0"/>
                  <a:t> </a:t>
                </a:r>
                <a:r>
                  <a:rPr lang="zh-CN" altLang="en-US" dirty="0"/>
                  <a:t>，</a:t>
                </a:r>
                <a:endParaRPr lang="en-US" altLang="zh-CN" dirty="0"/>
              </a:p>
              <a:p>
                <a:r>
                  <a:rPr lang="en-US" altLang="zh-CN" dirty="0"/>
                  <a:t>         </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𝐻</m:t>
                        </m:r>
                      </m:e>
                      <m:sub>
                        <m:r>
                          <a:rPr lang="en-US" altLang="zh-CN" b="0" i="1" smtClean="0">
                            <a:latin typeface="Cambria Math" panose="02040503050406030204" pitchFamily="18" charset="0"/>
                          </a:rPr>
                          <m:t>𝑚</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m:rPr>
                            <m:sty m:val="p"/>
                          </m:rPr>
                          <a:rPr lang="en-US" altLang="zh-CN" i="1">
                            <a:latin typeface="Cambria Math" panose="02040503050406030204" pitchFamily="18" charset="0"/>
                          </a:rPr>
                          <m:t>e</m:t>
                        </m:r>
                        <m:r>
                          <a:rPr lang="en-US" altLang="zh-CN" b="0" i="1" smtClean="0">
                            <a:latin typeface="Cambria Math" panose="02040503050406030204" pitchFamily="18" charset="0"/>
                          </a:rPr>
                          <m:t>𝑈</m:t>
                        </m:r>
                      </m:num>
                      <m:den>
                        <m:r>
                          <a:rPr lang="zh-CN" altLang="en-US" b="0" i="1" smtClean="0">
                            <a:latin typeface="Cambria Math" panose="02040503050406030204" pitchFamily="18" charset="0"/>
                          </a:rPr>
                          <m:t>𝜋</m:t>
                        </m:r>
                        <m:r>
                          <a:rPr lang="en-US" altLang="zh-CN" b="0" i="1" smtClean="0">
                            <a:latin typeface="Cambria Math" panose="02040503050406030204" pitchFamily="18" charset="0"/>
                          </a:rPr>
                          <m:t>h</m:t>
                        </m:r>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𝛼</m:t>
                            </m:r>
                          </m:e>
                          <m:sub>
                            <m:r>
                              <a:rPr lang="en-US" altLang="zh-CN" b="0" i="1" smtClean="0">
                                <a:latin typeface="Cambria Math" panose="02040503050406030204" pitchFamily="18" charset="0"/>
                              </a:rPr>
                              <m:t>𝑚</m:t>
                            </m:r>
                          </m:sub>
                        </m:sSub>
                        <m:r>
                          <a:rPr lang="en-US" altLang="zh-CN" b="0" i="1" smtClean="0">
                            <a:latin typeface="Cambria Math" panose="02040503050406030204" pitchFamily="18" charset="0"/>
                          </a:rPr>
                          <m:t>𝐸</m:t>
                        </m:r>
                      </m:den>
                    </m:f>
                    <m:r>
                      <a:rPr lang="en-US" altLang="zh-CN" b="0" i="1" smtClean="0">
                        <a:latin typeface="Cambria Math" panose="02040503050406030204" pitchFamily="18" charset="0"/>
                      </a:rPr>
                      <m:t>(</m:t>
                    </m:r>
                    <m:r>
                      <a:rPr lang="en-US" altLang="zh-CN" b="0" i="1" smtClean="0">
                        <a:latin typeface="Cambria Math" panose="02040503050406030204" pitchFamily="18" charset="0"/>
                      </a:rPr>
                      <m:t>𝑐𝑜𝑠</m:t>
                    </m:r>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𝜙</m:t>
                        </m:r>
                      </m:e>
                      <m:sub>
                        <m:r>
                          <a:rPr lang="en-US" altLang="zh-CN" b="0" i="1" smtClean="0">
                            <a:latin typeface="Cambria Math" panose="02040503050406030204" pitchFamily="18" charset="0"/>
                          </a:rPr>
                          <m:t>0</m:t>
                        </m:r>
                      </m:sub>
                    </m:sSub>
                    <m:r>
                      <a:rPr lang="en-US" altLang="zh-CN" i="1">
                        <a:latin typeface="Cambria Math" panose="02040503050406030204" pitchFamily="18" charset="0"/>
                      </a:rPr>
                      <m:t>+(</m:t>
                    </m:r>
                    <m:sSub>
                      <m:sSubPr>
                        <m:ctrlPr>
                          <a:rPr lang="en-US" altLang="zh-CN" i="1">
                            <a:latin typeface="Cambria Math" panose="02040503050406030204" pitchFamily="18" charset="0"/>
                          </a:rPr>
                        </m:ctrlPr>
                      </m:sSubPr>
                      <m:e>
                        <m:r>
                          <a:rPr lang="zh-CN" altLang="en-US" i="1">
                            <a:latin typeface="Cambria Math" panose="02040503050406030204" pitchFamily="18" charset="0"/>
                          </a:rPr>
                          <m:t>𝜙</m:t>
                        </m:r>
                      </m:e>
                      <m:sub>
                        <m:r>
                          <a:rPr lang="en-US" altLang="zh-CN" i="1">
                            <a:latin typeface="Cambria Math" panose="02040503050406030204" pitchFamily="18" charset="0"/>
                          </a:rPr>
                          <m:t>0</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zh-CN" altLang="en-US" b="0" i="1" smtClean="0">
                            <a:latin typeface="Cambria Math" panose="02040503050406030204" pitchFamily="18" charset="0"/>
                          </a:rPr>
                          <m:t>𝜋</m:t>
                        </m:r>
                      </m:num>
                      <m:den>
                        <m:r>
                          <a:rPr lang="en-US" altLang="zh-CN" b="0" i="1" smtClean="0">
                            <a:latin typeface="Cambria Math" panose="02040503050406030204" pitchFamily="18" charset="0"/>
                          </a:rPr>
                          <m:t>2</m:t>
                        </m:r>
                      </m:den>
                    </m:f>
                    <m:r>
                      <a:rPr lang="en-US" altLang="zh-CN" i="1">
                        <a:latin typeface="Cambria Math" panose="02040503050406030204" pitchFamily="18" charset="0"/>
                      </a:rPr>
                      <m:t>)</m:t>
                    </m:r>
                    <m:r>
                      <a:rPr lang="en-US" altLang="zh-CN" i="1" smtClean="0">
                        <a:latin typeface="Cambria Math" panose="02040503050406030204" pitchFamily="18" charset="0"/>
                      </a:rPr>
                      <m:t>𝑠</m:t>
                    </m:r>
                    <m:r>
                      <a:rPr lang="en-US" altLang="zh-CN" b="0" i="1" smtClean="0">
                        <a:latin typeface="Cambria Math" panose="02040503050406030204" pitchFamily="18" charset="0"/>
                      </a:rPr>
                      <m:t>𝑖𝑛</m:t>
                    </m:r>
                    <m:sSub>
                      <m:sSubPr>
                        <m:ctrlPr>
                          <a:rPr lang="en-US" altLang="zh-CN" i="1" smtClean="0">
                            <a:latin typeface="Cambria Math" panose="02040503050406030204" pitchFamily="18" charset="0"/>
                          </a:rPr>
                        </m:ctrlPr>
                      </m:sSubPr>
                      <m:e>
                        <m:r>
                          <a:rPr lang="zh-CN" altLang="en-US" i="1">
                            <a:latin typeface="Cambria Math" panose="02040503050406030204" pitchFamily="18" charset="0"/>
                          </a:rPr>
                          <m:t>𝜙</m:t>
                        </m:r>
                      </m:e>
                      <m:sub>
                        <m:r>
                          <a:rPr lang="en-US" altLang="zh-CN" i="1">
                            <a:latin typeface="Cambria Math" panose="02040503050406030204" pitchFamily="18" charset="0"/>
                          </a:rPr>
                          <m:t>0</m:t>
                        </m:r>
                      </m:sub>
                    </m:sSub>
                    <m:r>
                      <a:rPr lang="en-US" altLang="zh-CN" b="0" i="1" smtClean="0">
                        <a:latin typeface="Cambria Math" panose="02040503050406030204" pitchFamily="18" charset="0"/>
                      </a:rPr>
                      <m:t>)</m:t>
                    </m:r>
                  </m:oMath>
                </a14:m>
                <a:r>
                  <a:rPr lang="en-US" altLang="zh-CN" dirty="0"/>
                  <a:t>,</a:t>
                </a:r>
              </a:p>
              <a:p>
                <a:r>
                  <a:rPr lang="en-US" altLang="zh-CN" dirty="0"/>
                  <a:t>          </a:t>
                </a:r>
                <a:endParaRPr lang="zh-CN" altLang="en-US" dirty="0"/>
              </a:p>
            </p:txBody>
          </p:sp>
        </mc:Choice>
        <mc:Fallback>
          <p:sp>
            <p:nvSpPr>
              <p:cNvPr id="3" name="内容占位符 2">
                <a:extLst>
                  <a:ext uri="{FF2B5EF4-FFF2-40B4-BE49-F238E27FC236}">
                    <a16:creationId xmlns:a16="http://schemas.microsoft.com/office/drawing/2014/main" id="{60CADE3E-580C-C474-A6F9-4AE5D0DCFD22}"/>
                  </a:ext>
                </a:extLst>
              </p:cNvPr>
              <p:cNvSpPr>
                <a:spLocks noGrp="1" noRot="1" noChangeAspect="1" noMove="1" noResize="1" noEditPoints="1" noAdjustHandles="1" noChangeArrowheads="1" noChangeShapeType="1" noTextEdit="1"/>
              </p:cNvSpPr>
              <p:nvPr>
                <p:ph idx="1"/>
              </p:nvPr>
            </p:nvSpPr>
            <p:spPr>
              <a:xfrm>
                <a:off x="838200" y="313765"/>
                <a:ext cx="10515600" cy="5863198"/>
              </a:xfrm>
              <a:blipFill>
                <a:blip r:embed="rId2"/>
                <a:stretch>
                  <a:fillRect l="-1043" t="-187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61985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254BE2A5-EE74-2F4D-8EFB-9286FD1EC3F8}"/>
                  </a:ext>
                </a:extLst>
              </p:cNvPr>
              <p:cNvSpPr>
                <a:spLocks noGrp="1"/>
              </p:cNvSpPr>
              <p:nvPr>
                <p:ph idx="1"/>
              </p:nvPr>
            </p:nvSpPr>
            <p:spPr>
              <a:xfrm>
                <a:off x="838200" y="770965"/>
                <a:ext cx="10515600" cy="5405998"/>
              </a:xfrm>
            </p:spPr>
            <p:txBody>
              <a:bodyPr/>
              <a:lstStyle/>
              <a:p>
                <a:r>
                  <a:rPr lang="zh-CN" altLang="en-US" dirty="0"/>
                  <a:t>（</a:t>
                </a:r>
                <a:r>
                  <a:rPr lang="en-US" altLang="zh-CN" dirty="0"/>
                  <a:t>2</a:t>
                </a:r>
                <a:r>
                  <a:rPr lang="zh-CN" altLang="en-US" dirty="0"/>
                  <a:t>）真空寿命</a:t>
                </a:r>
                <a:endParaRPr lang="en-US" altLang="zh-CN" dirty="0"/>
              </a:p>
              <a:p>
                <a:r>
                  <a:rPr lang="en-US" altLang="zh-CN" dirty="0"/>
                  <a:t>         </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1</m:t>
                        </m:r>
                      </m:num>
                      <m:den>
                        <m:sSub>
                          <m:sSubPr>
                            <m:ctrlPr>
                              <a:rPr lang="en-US" altLang="zh-CN" i="1" smtClean="0">
                                <a:latin typeface="Cambria Math" panose="02040503050406030204" pitchFamily="18" charset="0"/>
                              </a:rPr>
                            </m:ctrlPr>
                          </m:sSubPr>
                          <m:e>
                            <m:r>
                              <a:rPr lang="zh-CN" altLang="en-US" i="1">
                                <a:latin typeface="Cambria Math" panose="02040503050406030204" pitchFamily="18" charset="0"/>
                              </a:rPr>
                              <m:t>𝜏</m:t>
                            </m:r>
                          </m:e>
                          <m:sub>
                            <m:r>
                              <a:rPr lang="en-US" altLang="zh-CN" b="0" i="1" smtClean="0">
                                <a:latin typeface="Cambria Math" panose="02040503050406030204" pitchFamily="18" charset="0"/>
                              </a:rPr>
                              <m:t>𝑣</m:t>
                            </m:r>
                          </m:sub>
                        </m:sSub>
                      </m:den>
                    </m:f>
                    <m:r>
                      <a:rPr lang="en-US" altLang="zh-CN" b="0" i="1" smtClean="0">
                        <a:latin typeface="Cambria Math" panose="02040503050406030204" pitchFamily="18" charset="0"/>
                      </a:rPr>
                      <m:t>=</m:t>
                    </m:r>
                    <m:r>
                      <a:rPr lang="en-US" altLang="zh-CN" b="0" i="1" smtClean="0">
                        <a:latin typeface="Cambria Math" panose="02040503050406030204" pitchFamily="18" charset="0"/>
                      </a:rPr>
                      <m:t>𝑏𝑃</m:t>
                    </m:r>
                  </m:oMath>
                </a14:m>
                <a:r>
                  <a:rPr lang="en-US" altLang="zh-CN" dirty="0"/>
                  <a:t>=</a:t>
                </a:r>
                <a14:m>
                  <m:oMath xmlns:m="http://schemas.openxmlformats.org/officeDocument/2006/math">
                    <m:r>
                      <a:rPr lang="zh-CN" altLang="en-US" i="1" dirty="0" smtClean="0">
                        <a:latin typeface="Cambria Math" panose="02040503050406030204" pitchFamily="18" charset="0"/>
                      </a:rPr>
                      <m:t>𝛽</m:t>
                    </m:r>
                    <m:r>
                      <m:rPr>
                        <m:sty m:val="p"/>
                      </m:rPr>
                      <a:rPr lang="en-US" altLang="zh-CN" i="1" dirty="0">
                        <a:latin typeface="Cambria Math" panose="02040503050406030204" pitchFamily="18" charset="0"/>
                      </a:rPr>
                      <m:t>c</m:t>
                    </m:r>
                    <m:r>
                      <a:rPr lang="zh-CN" altLang="en-US" i="1" dirty="0" smtClean="0">
                        <a:latin typeface="Cambria Math" panose="02040503050406030204" pitchFamily="18" charset="0"/>
                      </a:rPr>
                      <m:t>𝜎𝜌</m:t>
                    </m:r>
                  </m:oMath>
                </a14:m>
                <a:r>
                  <a:rPr lang="zh-CN" altLang="en-US" dirty="0"/>
                  <a:t>  </a:t>
                </a:r>
                <a:endParaRPr lang="en-US" altLang="zh-CN" dirty="0"/>
              </a:p>
              <a:p>
                <a:r>
                  <a:rPr lang="en-US" altLang="zh-CN" dirty="0"/>
                  <a:t>         b</a:t>
                </a:r>
                <a:r>
                  <a:rPr lang="zh-CN" altLang="en-US" dirty="0"/>
                  <a:t>与机器参数、气体组分等因素相关，为方便分析认为运行期间</a:t>
                </a:r>
                <a:r>
                  <a:rPr lang="en-US" altLang="zh-CN" dirty="0"/>
                  <a:t>b</a:t>
                </a:r>
                <a:r>
                  <a:rPr lang="zh-CN" altLang="en-US" dirty="0"/>
                  <a:t>不随时间变化</a:t>
                </a:r>
                <a:endParaRPr lang="en-US" altLang="zh-CN" dirty="0"/>
              </a:p>
              <a:p>
                <a:r>
                  <a:rPr lang="en-US" altLang="zh-CN" dirty="0"/>
                  <a:t> </a:t>
                </a:r>
                <a:r>
                  <a:rPr lang="zh-CN" altLang="en-US" dirty="0"/>
                  <a:t>（</a:t>
                </a:r>
                <a:r>
                  <a:rPr lang="en-US" altLang="zh-CN" dirty="0"/>
                  <a:t>3</a:t>
                </a:r>
                <a:r>
                  <a:rPr lang="zh-CN" altLang="en-US" dirty="0"/>
                  <a:t>）托歇克寿命</a:t>
                </a:r>
                <a:endParaRPr lang="en-US" altLang="zh-CN" dirty="0"/>
              </a:p>
              <a:p>
                <a14:m>
                  <m:oMath xmlns:m="http://schemas.openxmlformats.org/officeDocument/2006/math">
                    <m:r>
                      <a:rPr lang="en-US" altLang="zh-CN" b="0" i="1" smtClean="0">
                        <a:latin typeface="Cambria Math" panose="02040503050406030204" pitchFamily="18" charset="0"/>
                      </a:rPr>
                      <m:t>            </m:t>
                    </m:r>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a:latin typeface="Cambria Math" panose="02040503050406030204" pitchFamily="18" charset="0"/>
                              </a:rPr>
                            </m:ctrlPr>
                          </m:sSubPr>
                          <m:e>
                            <m:r>
                              <a:rPr lang="en-US" altLang="zh-CN" i="1">
                                <a:latin typeface="Cambria Math" panose="02040503050406030204" pitchFamily="18" charset="0"/>
                              </a:rPr>
                              <m:t> </m:t>
                            </m:r>
                            <m:r>
                              <a:rPr lang="zh-CN" altLang="en-US" i="1">
                                <a:latin typeface="Cambria Math" panose="02040503050406030204" pitchFamily="18" charset="0"/>
                              </a:rPr>
                              <m:t>𝜏</m:t>
                            </m:r>
                          </m:e>
                          <m:sub>
                            <m:r>
                              <a:rPr lang="en-US" altLang="zh-CN" i="1">
                                <a:latin typeface="Cambria Math" panose="02040503050406030204" pitchFamily="18" charset="0"/>
                              </a:rPr>
                              <m:t>𝑡</m:t>
                            </m:r>
                          </m:sub>
                        </m:sSub>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b="0" i="1" smtClean="0">
                            <a:latin typeface="Cambria Math" panose="02040503050406030204" pitchFamily="18" charset="0"/>
                          </a:rPr>
                          <m:t>𝑁</m:t>
                        </m:r>
                      </m:den>
                    </m:f>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𝑑𝑁</m:t>
                        </m:r>
                      </m:num>
                      <m:den>
                        <m:r>
                          <a:rPr lang="en-US" altLang="zh-CN" b="0" i="1" smtClean="0">
                            <a:latin typeface="Cambria Math" panose="02040503050406030204" pitchFamily="18" charset="0"/>
                          </a:rPr>
                          <m:t>𝑑𝑡</m:t>
                        </m:r>
                      </m:den>
                    </m:f>
                    <m:r>
                      <a:rPr lang="en-US" altLang="zh-CN" b="0" i="1" smtClean="0">
                        <a:latin typeface="Cambria Math" panose="02040503050406030204" pitchFamily="18" charset="0"/>
                      </a:rPr>
                      <m:t>=</m:t>
                    </m:r>
                    <m:r>
                      <a:rPr lang="en-US" altLang="zh-CN" b="0" i="1" smtClean="0">
                        <a:latin typeface="Cambria Math" panose="02040503050406030204" pitchFamily="18" charset="0"/>
                      </a:rPr>
                      <m:t>𝐴𝑁</m:t>
                    </m:r>
                  </m:oMath>
                </a14:m>
                <a:r>
                  <a:rPr lang="en-US" altLang="zh-CN" dirty="0"/>
                  <a:t>         </a:t>
                </a:r>
                <a14:m>
                  <m:oMath xmlns:m="http://schemas.openxmlformats.org/officeDocument/2006/math">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a:latin typeface="Cambria Math" panose="02040503050406030204" pitchFamily="18" charset="0"/>
                              </a:rPr>
                            </m:ctrlPr>
                          </m:sSubPr>
                          <m:e>
                            <m:r>
                              <a:rPr lang="zh-CN" altLang="en-US" i="1">
                                <a:latin typeface="Cambria Math" panose="02040503050406030204" pitchFamily="18" charset="0"/>
                              </a:rPr>
                              <m:t>𝜏</m:t>
                            </m:r>
                          </m:e>
                          <m:sub>
                            <m:r>
                              <a:rPr lang="en-US" altLang="zh-CN" i="1">
                                <a:latin typeface="Cambria Math" panose="02040503050406030204" pitchFamily="18" charset="0"/>
                              </a:rPr>
                              <m:t>𝑡</m:t>
                            </m:r>
                          </m:sub>
                        </m:sSub>
                      </m:den>
                    </m:f>
                    <m:r>
                      <a:rPr lang="en-US" altLang="zh-CN" i="1">
                        <a:latin typeface="Cambria Math" panose="02040503050406030204" pitchFamily="18" charset="0"/>
                      </a:rPr>
                      <m:t>=</m:t>
                    </m:r>
                    <m:r>
                      <a:rPr lang="en-US" altLang="zh-CN" i="1">
                        <a:latin typeface="Cambria Math" panose="02040503050406030204" pitchFamily="18" charset="0"/>
                      </a:rPr>
                      <m:t>𝑎</m:t>
                    </m:r>
                    <m:r>
                      <a:rPr lang="en-US" altLang="zh-CN" i="1">
                        <a:latin typeface="Cambria Math" panose="02040503050406030204" pitchFamily="18" charset="0"/>
                      </a:rPr>
                      <m:t>(</m:t>
                    </m:r>
                    <m:r>
                      <a:rPr lang="en-US" altLang="zh-CN" i="1">
                        <a:latin typeface="Cambria Math" panose="02040503050406030204" pitchFamily="18" charset="0"/>
                      </a:rPr>
                      <m:t>𝐶</m:t>
                    </m:r>
                    <m:r>
                      <a:rPr lang="en-US" altLang="zh-CN" i="1">
                        <a:latin typeface="Cambria Math" panose="02040503050406030204" pitchFamily="18" charset="0"/>
                      </a:rPr>
                      <m:t>+</m:t>
                    </m:r>
                    <m:r>
                      <a:rPr lang="en-US" altLang="zh-CN" i="1">
                        <a:latin typeface="Cambria Math" panose="02040503050406030204" pitchFamily="18" charset="0"/>
                      </a:rPr>
                      <m:t>𝐷</m:t>
                    </m:r>
                    <m:r>
                      <a:rPr lang="en-US" altLang="zh-CN" i="1">
                        <a:latin typeface="Cambria Math" panose="02040503050406030204" pitchFamily="18" charset="0"/>
                        <a:ea typeface="Cambria Math" panose="02040503050406030204" pitchFamily="18" charset="0"/>
                      </a:rPr>
                      <m:t>×</m:t>
                    </m:r>
                    <m:sSup>
                      <m:sSupPr>
                        <m:ctrlPr>
                          <a:rPr lang="en-US" altLang="zh-CN" i="1">
                            <a:latin typeface="Cambria Math" panose="02040503050406030204" pitchFamily="18" charset="0"/>
                            <a:ea typeface="Cambria Math" panose="02040503050406030204" pitchFamily="18" charset="0"/>
                          </a:rPr>
                        </m:ctrlPr>
                      </m:sSupPr>
                      <m:e>
                        <m:r>
                          <a:rPr lang="en-US" altLang="zh-CN" i="1">
                            <a:latin typeface="Cambria Math" panose="02040503050406030204" pitchFamily="18" charset="0"/>
                            <a:ea typeface="Cambria Math" panose="02040503050406030204" pitchFamily="18" charset="0"/>
                          </a:rPr>
                          <m:t>𝑃</m:t>
                        </m:r>
                      </m:e>
                      <m:sup>
                        <m:r>
                          <a:rPr lang="en-US" altLang="zh-CN" i="1">
                            <a:latin typeface="Cambria Math" panose="02040503050406030204" pitchFamily="18" charset="0"/>
                            <a:ea typeface="Cambria Math" panose="02040503050406030204" pitchFamily="18" charset="0"/>
                          </a:rPr>
                          <m:t>2</m:t>
                        </m:r>
                      </m:sup>
                    </m:sSup>
                    <m:r>
                      <a:rPr lang="en-US" altLang="zh-CN" i="1">
                        <a:latin typeface="Cambria Math" panose="02040503050406030204" pitchFamily="18" charset="0"/>
                      </a:rPr>
                      <m:t>)</m:t>
                    </m:r>
                  </m:oMath>
                </a14:m>
                <a:r>
                  <a:rPr lang="en-US" altLang="zh-CN" dirty="0"/>
                  <a:t> </a:t>
                </a:r>
              </a:p>
              <a:p>
                <a:r>
                  <a:rPr lang="en-US" altLang="zh-CN" dirty="0"/>
                  <a:t>        </a:t>
                </a:r>
                <a:r>
                  <a:rPr lang="zh-CN" altLang="en-US" dirty="0"/>
                  <a:t>与机器参数，极化等有关，为方便分析，后面认为运行期间     </a:t>
                </a:r>
                <a:r>
                  <a:rPr lang="en-US" altLang="zh-CN" dirty="0"/>
                  <a:t>A , a, C ,D</a:t>
                </a:r>
                <a:r>
                  <a:rPr lang="zh-CN" altLang="en-US" dirty="0"/>
                  <a:t>不随时间变化</a:t>
                </a:r>
                <a:endParaRPr lang="en-US" altLang="zh-CN" dirty="0"/>
              </a:p>
              <a:p>
                <a:r>
                  <a:rPr lang="en-US" altLang="zh-CN" dirty="0"/>
                  <a:t>          </a:t>
                </a:r>
                <a:endParaRPr lang="zh-CN" altLang="en-US" dirty="0"/>
              </a:p>
            </p:txBody>
          </p:sp>
        </mc:Choice>
        <mc:Fallback>
          <p:sp>
            <p:nvSpPr>
              <p:cNvPr id="3" name="内容占位符 2">
                <a:extLst>
                  <a:ext uri="{FF2B5EF4-FFF2-40B4-BE49-F238E27FC236}">
                    <a16:creationId xmlns:a16="http://schemas.microsoft.com/office/drawing/2014/main" id="{254BE2A5-EE74-2F4D-8EFB-9286FD1EC3F8}"/>
                  </a:ext>
                </a:extLst>
              </p:cNvPr>
              <p:cNvSpPr>
                <a:spLocks noGrp="1" noRot="1" noChangeAspect="1" noMove="1" noResize="1" noEditPoints="1" noAdjustHandles="1" noChangeArrowheads="1" noChangeShapeType="1" noTextEdit="1"/>
              </p:cNvSpPr>
              <p:nvPr>
                <p:ph idx="1"/>
              </p:nvPr>
            </p:nvSpPr>
            <p:spPr>
              <a:xfrm>
                <a:off x="838200" y="770965"/>
                <a:ext cx="10515600" cy="5405998"/>
              </a:xfrm>
              <a:blipFill>
                <a:blip r:embed="rId2"/>
                <a:stretch>
                  <a:fillRect l="-1043" t="-2029" r="-11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739778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2FF3B9-1399-6134-D706-C8835B890FC0}"/>
              </a:ext>
            </a:extLst>
          </p:cNvPr>
          <p:cNvSpPr>
            <a:spLocks noGrp="1"/>
          </p:cNvSpPr>
          <p:nvPr>
            <p:ph type="title"/>
          </p:nvPr>
        </p:nvSpPr>
        <p:spPr/>
        <p:txBody>
          <a:bodyPr/>
          <a:lstStyle/>
          <a:p>
            <a:r>
              <a:rPr lang="zh-CN" altLang="en-US" dirty="0"/>
              <a:t>二</a:t>
            </a:r>
            <a:r>
              <a:rPr lang="en-US" altLang="zh-CN" dirty="0"/>
              <a:t>.</a:t>
            </a:r>
            <a:r>
              <a:rPr lang="zh-CN" altLang="en-US" dirty="0"/>
              <a:t>束流寿命成分的测量</a:t>
            </a:r>
          </a:p>
        </p:txBody>
      </p:sp>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D87D1B8D-DCAD-B32E-4EF3-7D066B83FF3F}"/>
                  </a:ext>
                </a:extLst>
              </p:cNvPr>
              <p:cNvSpPr>
                <a:spLocks noGrp="1"/>
              </p:cNvSpPr>
              <p:nvPr>
                <p:ph idx="1"/>
              </p:nvPr>
            </p:nvSpPr>
            <p:spPr>
              <a:xfrm>
                <a:off x="838200" y="1825625"/>
                <a:ext cx="10515600" cy="4667250"/>
              </a:xfrm>
            </p:spPr>
            <p:txBody>
              <a:bodyPr/>
              <a:lstStyle/>
              <a:p>
                <a:r>
                  <a:rPr lang="zh-CN" altLang="en-US" dirty="0"/>
                  <a:t>一般量子寿命很长，可以忽略</a:t>
                </a:r>
                <a:r>
                  <a:rPr lang="en-US" altLang="zh-CN" dirty="0"/>
                  <a:t>(</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𝑥</m:t>
                        </m:r>
                      </m:e>
                      <m:sub>
                        <m:r>
                          <a:rPr lang="zh-CN" altLang="en-US" i="1" smtClean="0">
                            <a:latin typeface="Cambria Math" panose="02040503050406030204" pitchFamily="18" charset="0"/>
                          </a:rPr>
                          <m:t>𝛽</m:t>
                        </m:r>
                        <m:r>
                          <a:rPr lang="en-US" altLang="zh-CN" b="0" i="1" smtClean="0">
                            <a:latin typeface="Cambria Math" panose="02040503050406030204" pitchFamily="18" charset="0"/>
                          </a:rPr>
                          <m:t>𝑚</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zh-CN" altLang="en-US" b="0" i="1" smtClean="0">
                            <a:latin typeface="Cambria Math" panose="02040503050406030204" pitchFamily="18" charset="0"/>
                          </a:rPr>
                          <m:t>𝜎</m:t>
                        </m:r>
                      </m:e>
                      <m:sub>
                        <m:r>
                          <a:rPr lang="zh-CN" altLang="en-US" b="0" i="1" smtClean="0">
                            <a:latin typeface="Cambria Math" panose="02040503050406030204" pitchFamily="18" charset="0"/>
                          </a:rPr>
                          <m:t>𝛽</m:t>
                        </m:r>
                      </m:sub>
                    </m:sSub>
                  </m:oMath>
                </a14:m>
                <a:r>
                  <a:rPr lang="en-US" altLang="zh-CN" dirty="0"/>
                  <a:t>)</a:t>
                </a:r>
                <a:r>
                  <a:rPr lang="zh-CN" altLang="en-US" dirty="0"/>
                  <a:t>，因此分析束流寿命成分问题变成测定真空寿命和托歇克寿命</a:t>
                </a:r>
                <a:endParaRPr lang="en-US" altLang="zh-CN" dirty="0"/>
              </a:p>
              <a:p>
                <a:r>
                  <a:rPr lang="en-US" altLang="zh-CN" dirty="0"/>
                  <a:t>1.</a:t>
                </a:r>
                <a:r>
                  <a:rPr lang="zh-CN" altLang="en-US" dirty="0"/>
                  <a:t>直接测量</a:t>
                </a:r>
                <a:endParaRPr lang="en-US" altLang="zh-CN" dirty="0"/>
              </a:p>
              <a:p>
                <a:pPr marL="0" indent="0">
                  <a:buNone/>
                </a:pPr>
                <a:r>
                  <a:rPr lang="en-US" altLang="zh-CN" dirty="0"/>
                  <a:t>      </a:t>
                </a:r>
                <a:r>
                  <a:rPr lang="zh-CN" altLang="en-US" dirty="0"/>
                  <a:t>使待测寿命远小于另一种寿命，这样可以近似地认为待测寿命近似等于总的束流寿命。但实际操作中为满足精度要求，另外一种寿命可能还是不能完全被忽略。</a:t>
                </a:r>
                <a:endParaRPr lang="en-US" altLang="zh-CN" dirty="0"/>
              </a:p>
              <a:p>
                <a:pPr marL="0" indent="0">
                  <a:buNone/>
                </a:pPr>
                <a:endParaRPr lang="en-US" altLang="zh-CN" dirty="0"/>
              </a:p>
              <a:p>
                <a:pPr marL="0" indent="0">
                  <a:buNone/>
                </a:pPr>
                <a:r>
                  <a:rPr lang="en-US" altLang="zh-CN" dirty="0"/>
                  <a:t>  2.</a:t>
                </a:r>
                <a:r>
                  <a:rPr lang="zh-CN" altLang="en-US" dirty="0"/>
                  <a:t>改变单束团粒子数</a:t>
                </a:r>
                <a:endParaRPr lang="en-US" altLang="zh-CN" dirty="0"/>
              </a:p>
              <a:p>
                <a:pPr marL="0" indent="0">
                  <a:buNone/>
                </a:pPr>
                <a:r>
                  <a:rPr lang="en-US" altLang="zh-CN" dirty="0"/>
                  <a:t>     </a:t>
                </a:r>
                <a:r>
                  <a:rPr lang="zh-CN" altLang="en-US" dirty="0"/>
                  <a:t>仅改变单束团粒子数，而总流强、极化度、真空等条件不变。比如使第二次实验的单束团粒子数变为原来的</a:t>
                </a:r>
                <a:r>
                  <a:rPr lang="en-US" altLang="zh-CN" dirty="0"/>
                  <a:t>1/p</a:t>
                </a:r>
                <a:r>
                  <a:rPr lang="zh-CN" altLang="en-US" dirty="0"/>
                  <a:t>，</a:t>
                </a:r>
                <a:endParaRPr lang="en-US" altLang="zh-CN" dirty="0"/>
              </a:p>
              <a:p>
                <a:endParaRPr lang="zh-CN" altLang="en-US" dirty="0"/>
              </a:p>
            </p:txBody>
          </p:sp>
        </mc:Choice>
        <mc:Fallback>
          <p:sp>
            <p:nvSpPr>
              <p:cNvPr id="3" name="内容占位符 2">
                <a:extLst>
                  <a:ext uri="{FF2B5EF4-FFF2-40B4-BE49-F238E27FC236}">
                    <a16:creationId xmlns:a16="http://schemas.microsoft.com/office/drawing/2014/main" id="{D87D1B8D-DCAD-B32E-4EF3-7D066B83FF3F}"/>
                  </a:ext>
                </a:extLst>
              </p:cNvPr>
              <p:cNvSpPr>
                <a:spLocks noGrp="1" noRot="1" noChangeAspect="1" noMove="1" noResize="1" noEditPoints="1" noAdjustHandles="1" noChangeArrowheads="1" noChangeShapeType="1" noTextEdit="1"/>
              </p:cNvSpPr>
              <p:nvPr>
                <p:ph idx="1"/>
              </p:nvPr>
            </p:nvSpPr>
            <p:spPr>
              <a:xfrm>
                <a:off x="838200" y="1825625"/>
                <a:ext cx="10515600" cy="4667250"/>
              </a:xfrm>
              <a:blipFill>
                <a:blip r:embed="rId2"/>
                <a:stretch>
                  <a:fillRect l="-1217" t="-1958" r="-696" b="-208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118810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7AB9BCE5-8C89-4D8D-AA82-0CA931D582A0}"/>
                  </a:ext>
                </a:extLst>
              </p:cNvPr>
              <p:cNvSpPr>
                <a:spLocks noGrp="1"/>
              </p:cNvSpPr>
              <p:nvPr>
                <p:ph idx="1"/>
              </p:nvPr>
            </p:nvSpPr>
            <p:spPr>
              <a:xfrm>
                <a:off x="838200" y="475129"/>
                <a:ext cx="10515600" cy="6060142"/>
              </a:xfrm>
            </p:spPr>
            <p:txBody>
              <a:bodyPr/>
              <a:lstStyle/>
              <a:p>
                <a:r>
                  <a:rPr lang="zh-CN" altLang="en-US" dirty="0"/>
                  <a:t>这样有</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i="1">
                            <a:latin typeface="Cambria Math" panose="02040503050406030204" pitchFamily="18" charset="0"/>
                            <a:ea typeface="Cambria Math" panose="02040503050406030204" pitchFamily="18" charset="0"/>
                          </a:rPr>
                          <m:t>𝜏</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𝑆</m:t>
                        </m:r>
                        <m:r>
                          <a:rPr lang="en-US" altLang="zh-CN" b="0" i="1" smtClean="0">
                            <a:latin typeface="Cambria Math" panose="02040503050406030204" pitchFamily="18" charset="0"/>
                            <a:ea typeface="Cambria Math" panose="02040503050406030204" pitchFamily="18" charset="0"/>
                          </a:rPr>
                          <m:t>)</m:t>
                        </m:r>
                      </m:den>
                    </m:f>
                    <m:r>
                      <a:rPr lang="en-US" altLang="zh-CN" b="0" i="1" smtClean="0">
                        <a:latin typeface="Cambria Math" panose="02040503050406030204" pitchFamily="18" charset="0"/>
                      </a:rPr>
                      <m:t>=</m:t>
                    </m:r>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smtClean="0">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𝜏</m:t>
                            </m:r>
                          </m:e>
                          <m:sub>
                            <m:r>
                              <a:rPr lang="en-US" altLang="zh-CN" b="0" i="1" smtClean="0">
                                <a:latin typeface="Cambria Math" panose="02040503050406030204" pitchFamily="18" charset="0"/>
                                <a:ea typeface="Cambria Math" panose="02040503050406030204" pitchFamily="18" charset="0"/>
                              </a:rPr>
                              <m:t>𝑡</m:t>
                            </m:r>
                          </m:sub>
                        </m:sSub>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𝑆</m:t>
                        </m:r>
                        <m:r>
                          <a:rPr lang="en-US" altLang="zh-CN" i="1">
                            <a:latin typeface="Cambria Math" panose="02040503050406030204" pitchFamily="18" charset="0"/>
                            <a:ea typeface="Cambria Math" panose="02040503050406030204" pitchFamily="18" charset="0"/>
                          </a:rPr>
                          <m:t>)</m:t>
                        </m:r>
                      </m:den>
                    </m:f>
                  </m:oMath>
                </a14:m>
                <a:r>
                  <a:rPr lang="en-US" altLang="zh-CN" dirty="0"/>
                  <a:t>+</a:t>
                </a:r>
                <a14:m>
                  <m:oMath xmlns:m="http://schemas.openxmlformats.org/officeDocument/2006/math">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𝜏</m:t>
                            </m:r>
                          </m:e>
                          <m:sub>
                            <m:r>
                              <a:rPr lang="en-US" altLang="zh-CN" b="0" i="1" smtClean="0">
                                <a:latin typeface="Cambria Math" panose="02040503050406030204" pitchFamily="18" charset="0"/>
                                <a:ea typeface="Cambria Math" panose="02040503050406030204" pitchFamily="18" charset="0"/>
                              </a:rPr>
                              <m:t>𝑣</m:t>
                            </m:r>
                          </m:sub>
                        </m:sSub>
                      </m:den>
                    </m:f>
                  </m:oMath>
                </a14:m>
                <a:r>
                  <a:rPr lang="en-US" altLang="zh-CN" dirty="0"/>
                  <a:t>  , </a:t>
                </a:r>
                <a14:m>
                  <m:oMath xmlns:m="http://schemas.openxmlformats.org/officeDocument/2006/math">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p>
                          <m:sSupPr>
                            <m:ctrlPr>
                              <a:rPr lang="en-US" altLang="zh-CN" i="1" smtClean="0">
                                <a:latin typeface="Cambria Math" panose="02040503050406030204" pitchFamily="18" charset="0"/>
                                <a:ea typeface="Cambria Math" panose="02040503050406030204" pitchFamily="18" charset="0"/>
                              </a:rPr>
                            </m:ctrlPr>
                          </m:sSupPr>
                          <m:e>
                            <m:r>
                              <a:rPr lang="en-US" altLang="zh-CN" i="1">
                                <a:latin typeface="Cambria Math" panose="02040503050406030204" pitchFamily="18" charset="0"/>
                                <a:ea typeface="Cambria Math" panose="02040503050406030204" pitchFamily="18" charset="0"/>
                              </a:rPr>
                              <m:t>𝜏</m:t>
                            </m:r>
                          </m:e>
                          <m:sup>
                            <m:r>
                              <a:rPr lang="en-US" altLang="zh-CN" b="0" i="1" smtClean="0">
                                <a:latin typeface="Cambria Math" panose="02040503050406030204" pitchFamily="18" charset="0"/>
                                <a:ea typeface="Cambria Math" panose="02040503050406030204" pitchFamily="18" charset="0"/>
                              </a:rPr>
                              <m:t>′</m:t>
                            </m:r>
                          </m:sup>
                        </m:sSup>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𝑆</m:t>
                        </m:r>
                        <m:r>
                          <a:rPr lang="en-US" altLang="zh-CN" i="1">
                            <a:latin typeface="Cambria Math" panose="02040503050406030204" pitchFamily="18" charset="0"/>
                            <a:ea typeface="Cambria Math" panose="02040503050406030204" pitchFamily="18" charset="0"/>
                          </a:rPr>
                          <m:t>)</m:t>
                        </m:r>
                      </m:den>
                    </m:f>
                    <m:r>
                      <a:rPr lang="en-US" altLang="zh-CN" i="1">
                        <a:latin typeface="Cambria Math" panose="02040503050406030204" pitchFamily="18" charset="0"/>
                      </a:rPr>
                      <m:t>=</m:t>
                    </m:r>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𝜏</m:t>
                            </m:r>
                          </m:e>
                          <m:sub>
                            <m:r>
                              <a:rPr lang="en-US" altLang="zh-CN" i="1">
                                <a:latin typeface="Cambria Math" panose="02040503050406030204" pitchFamily="18" charset="0"/>
                                <a:ea typeface="Cambria Math" panose="02040503050406030204" pitchFamily="18" charset="0"/>
                              </a:rPr>
                              <m:t>𝑡</m:t>
                            </m:r>
                          </m:sub>
                        </m:sSub>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𝑆</m:t>
                        </m:r>
                        <m:r>
                          <a:rPr lang="en-US" altLang="zh-CN" i="1">
                            <a:latin typeface="Cambria Math" panose="02040503050406030204" pitchFamily="18" charset="0"/>
                            <a:ea typeface="Cambria Math" panose="02040503050406030204" pitchFamily="18" charset="0"/>
                          </a:rPr>
                          <m:t>)</m:t>
                        </m:r>
                      </m:den>
                    </m:f>
                  </m:oMath>
                </a14:m>
                <a:r>
                  <a:rPr lang="en-US" altLang="zh-CN" dirty="0"/>
                  <a:t>+</a:t>
                </a:r>
                <a14:m>
                  <m:oMath xmlns:m="http://schemas.openxmlformats.org/officeDocument/2006/math">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a:latin typeface="Cambria Math" panose="02040503050406030204" pitchFamily="18" charset="0"/>
                                <a:ea typeface="Cambria Math" panose="02040503050406030204" pitchFamily="18" charset="0"/>
                              </a:rPr>
                            </m:ctrlPr>
                          </m:sSubPr>
                          <m:e>
                            <m:r>
                              <a:rPr lang="en-US" altLang="zh-CN" b="0" i="1" smtClean="0">
                                <a:latin typeface="Cambria Math" panose="02040503050406030204" pitchFamily="18" charset="0"/>
                                <a:ea typeface="Cambria Math" panose="02040503050406030204" pitchFamily="18" charset="0"/>
                              </a:rPr>
                              <m:t>𝑝</m:t>
                            </m:r>
                            <m:r>
                              <a:rPr lang="en-US" altLang="zh-CN" i="1">
                                <a:latin typeface="Cambria Math" panose="02040503050406030204" pitchFamily="18" charset="0"/>
                                <a:ea typeface="Cambria Math" panose="02040503050406030204" pitchFamily="18" charset="0"/>
                              </a:rPr>
                              <m:t>𝜏</m:t>
                            </m:r>
                          </m:e>
                          <m:sub>
                            <m:r>
                              <a:rPr lang="en-US" altLang="zh-CN" i="1">
                                <a:latin typeface="Cambria Math" panose="02040503050406030204" pitchFamily="18" charset="0"/>
                                <a:ea typeface="Cambria Math" panose="02040503050406030204" pitchFamily="18" charset="0"/>
                              </a:rPr>
                              <m:t>𝑣</m:t>
                            </m:r>
                          </m:sub>
                        </m:sSub>
                      </m:den>
                    </m:f>
                  </m:oMath>
                </a14:m>
                <a:endParaRPr lang="en-US" altLang="zh-CN" dirty="0"/>
              </a:p>
              <a:p>
                <a:r>
                  <a:rPr lang="zh-CN" altLang="en-US" dirty="0"/>
                  <a:t>定义</a:t>
                </a:r>
                <a14:m>
                  <m:oMath xmlns:m="http://schemas.openxmlformats.org/officeDocument/2006/math">
                    <m:r>
                      <a:rPr lang="en-US" altLang="zh-CN" b="0" i="1" smtClean="0">
                        <a:latin typeface="Cambria Math" panose="02040503050406030204" pitchFamily="18" charset="0"/>
                      </a:rPr>
                      <m:t>𝑞</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𝑆</m:t>
                        </m:r>
                      </m:e>
                    </m:d>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sSup>
                          <m:sSupPr>
                            <m:ctrlPr>
                              <a:rPr lang="en-US" altLang="zh-CN" i="1">
                                <a:latin typeface="Cambria Math" panose="02040503050406030204" pitchFamily="18" charset="0"/>
                                <a:ea typeface="Cambria Math" panose="02040503050406030204" pitchFamily="18" charset="0"/>
                              </a:rPr>
                            </m:ctrlPr>
                          </m:sSupPr>
                          <m:e>
                            <m:r>
                              <a:rPr lang="en-US" altLang="zh-CN" i="1">
                                <a:latin typeface="Cambria Math" panose="02040503050406030204" pitchFamily="18" charset="0"/>
                                <a:ea typeface="Cambria Math" panose="02040503050406030204" pitchFamily="18" charset="0"/>
                              </a:rPr>
                              <m:t>𝜏</m:t>
                            </m:r>
                          </m:e>
                          <m:sup>
                            <m:r>
                              <a:rPr lang="en-US" altLang="zh-CN" i="1">
                                <a:latin typeface="Cambria Math" panose="02040503050406030204" pitchFamily="18" charset="0"/>
                                <a:ea typeface="Cambria Math" panose="02040503050406030204" pitchFamily="18" charset="0"/>
                              </a:rPr>
                              <m:t>′</m:t>
                            </m:r>
                          </m:sup>
                        </m:sSup>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𝑆</m:t>
                        </m:r>
                        <m:r>
                          <a:rPr lang="en-US" altLang="zh-CN" b="0" i="1" smtClean="0">
                            <a:latin typeface="Cambria Math" panose="02040503050406030204" pitchFamily="18" charset="0"/>
                            <a:ea typeface="Cambria Math" panose="02040503050406030204" pitchFamily="18" charset="0"/>
                          </a:rPr>
                          <m:t>)</m:t>
                        </m:r>
                      </m:num>
                      <m:den>
                        <m:r>
                          <a:rPr lang="en-US" altLang="zh-CN" i="1">
                            <a:latin typeface="Cambria Math" panose="02040503050406030204" pitchFamily="18" charset="0"/>
                            <a:ea typeface="Cambria Math" panose="02040503050406030204" pitchFamily="18" charset="0"/>
                          </a:rPr>
                          <m:t>𝜏</m:t>
                        </m:r>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𝑆</m:t>
                        </m:r>
                        <m:r>
                          <a:rPr lang="en-US" altLang="zh-CN" b="0" i="1" smtClean="0">
                            <a:latin typeface="Cambria Math" panose="02040503050406030204" pitchFamily="18" charset="0"/>
                            <a:ea typeface="Cambria Math" panose="02040503050406030204" pitchFamily="18" charset="0"/>
                          </a:rPr>
                          <m:t>)</m:t>
                        </m:r>
                      </m:den>
                    </m:f>
                  </m:oMath>
                </a14:m>
                <a:r>
                  <a:rPr lang="en-US" altLang="zh-CN" dirty="0"/>
                  <a:t>,</a:t>
                </a:r>
                <a:r>
                  <a:rPr lang="zh-CN" altLang="en-US" dirty="0"/>
                  <a:t>可以表示出真空寿命和托歇克寿命</a:t>
                </a:r>
                <a:endParaRPr lang="en-US" altLang="zh-CN" dirty="0"/>
              </a:p>
              <a:p>
                <a:r>
                  <a:rPr lang="en-US" altLang="zh-CN" dirty="0">
                    <a:ea typeface="Cambria Math" panose="02040503050406030204" pitchFamily="18" charset="0"/>
                  </a:rPr>
                  <a:t>                  </a:t>
                </a:r>
                <a14:m>
                  <m:oMath xmlns:m="http://schemas.openxmlformats.org/officeDocument/2006/math">
                    <m:sSub>
                      <m:sSubPr>
                        <m:ctrlPr>
                          <a:rPr lang="en-US" altLang="zh-CN" i="1">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𝜏</m:t>
                        </m:r>
                      </m:e>
                      <m:sub>
                        <m:r>
                          <a:rPr lang="en-US" altLang="zh-CN" i="1">
                            <a:latin typeface="Cambria Math" panose="02040503050406030204" pitchFamily="18" charset="0"/>
                            <a:ea typeface="Cambria Math" panose="02040503050406030204" pitchFamily="18" charset="0"/>
                          </a:rPr>
                          <m:t>𝑣</m:t>
                        </m:r>
                      </m:sub>
                    </m:sSub>
                    <m:r>
                      <a:rPr lang="en-US" altLang="zh-CN" b="0" i="1" smtClean="0">
                        <a:latin typeface="Cambria Math" panose="02040503050406030204" pitchFamily="18" charset="0"/>
                        <a:ea typeface="Cambria Math" panose="02040503050406030204" pitchFamily="18" charset="0"/>
                      </a:rPr>
                      <m:t>=</m:t>
                    </m:r>
                    <m:f>
                      <m:fPr>
                        <m:ctrlPr>
                          <a:rPr lang="en-US" altLang="zh-CN" b="0" i="1" smtClean="0">
                            <a:latin typeface="Cambria Math" panose="02040503050406030204" pitchFamily="18" charset="0"/>
                            <a:ea typeface="Cambria Math" panose="02040503050406030204" pitchFamily="18" charset="0"/>
                          </a:rPr>
                        </m:ctrlPr>
                      </m:fPr>
                      <m:num>
                        <m:d>
                          <m:dPr>
                            <m:ctrlPr>
                              <a:rPr lang="en-US" altLang="zh-CN" b="0" i="1" smtClean="0">
                                <a:latin typeface="Cambria Math" panose="02040503050406030204" pitchFamily="18" charset="0"/>
                                <a:ea typeface="Cambria Math" panose="02040503050406030204" pitchFamily="18" charset="0"/>
                              </a:rPr>
                            </m:ctrlPr>
                          </m:dPr>
                          <m:e>
                            <m:r>
                              <a:rPr lang="en-US" altLang="zh-CN" b="0" i="1" smtClean="0">
                                <a:latin typeface="Cambria Math" panose="02040503050406030204" pitchFamily="18" charset="0"/>
                                <a:ea typeface="Cambria Math" panose="02040503050406030204" pitchFamily="18" charset="0"/>
                              </a:rPr>
                              <m:t>𝑝</m:t>
                            </m:r>
                            <m:r>
                              <a:rPr lang="en-US" altLang="zh-CN" b="0" i="1" smtClean="0">
                                <a:latin typeface="Cambria Math" panose="02040503050406030204" pitchFamily="18" charset="0"/>
                                <a:ea typeface="Cambria Math" panose="02040503050406030204" pitchFamily="18" charset="0"/>
                              </a:rPr>
                              <m:t>−1</m:t>
                            </m:r>
                          </m:e>
                        </m:d>
                        <m:r>
                          <a:rPr lang="en-US" altLang="zh-CN" b="0" i="1" smtClean="0">
                            <a:latin typeface="Cambria Math" panose="02040503050406030204" pitchFamily="18" charset="0"/>
                            <a:ea typeface="Cambria Math" panose="02040503050406030204" pitchFamily="18" charset="0"/>
                          </a:rPr>
                          <m:t>𝑞</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𝑆</m:t>
                        </m:r>
                        <m:r>
                          <a:rPr lang="en-US" altLang="zh-CN" b="0" i="1" smtClean="0">
                            <a:latin typeface="Cambria Math" panose="02040503050406030204" pitchFamily="18" charset="0"/>
                            <a:ea typeface="Cambria Math" panose="02040503050406030204" pitchFamily="18" charset="0"/>
                          </a:rPr>
                          <m:t>)</m:t>
                        </m:r>
                      </m:num>
                      <m:den>
                        <m:r>
                          <a:rPr lang="en-US" altLang="zh-CN" b="0" i="1" smtClean="0">
                            <a:latin typeface="Cambria Math" panose="02040503050406030204" pitchFamily="18" charset="0"/>
                            <a:ea typeface="Cambria Math" panose="02040503050406030204" pitchFamily="18" charset="0"/>
                          </a:rPr>
                          <m:t>𝑝</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𝑞</m:t>
                        </m:r>
                        <m:d>
                          <m:dPr>
                            <m:ctrlPr>
                              <a:rPr lang="en-US" altLang="zh-CN" b="0" i="1" smtClean="0">
                                <a:latin typeface="Cambria Math" panose="02040503050406030204" pitchFamily="18" charset="0"/>
                                <a:ea typeface="Cambria Math" panose="02040503050406030204" pitchFamily="18" charset="0"/>
                              </a:rPr>
                            </m:ctrlPr>
                          </m:dPr>
                          <m:e>
                            <m:r>
                              <a:rPr lang="en-US" altLang="zh-CN" b="0" i="1" smtClean="0">
                                <a:latin typeface="Cambria Math" panose="02040503050406030204" pitchFamily="18" charset="0"/>
                                <a:ea typeface="Cambria Math" panose="02040503050406030204" pitchFamily="18" charset="0"/>
                              </a:rPr>
                              <m:t>𝑆</m:t>
                            </m:r>
                          </m:e>
                        </m:d>
                      </m:den>
                    </m:f>
                  </m:oMath>
                </a14:m>
                <a:r>
                  <a:rPr lang="en-US" altLang="zh-CN" dirty="0">
                    <a:ea typeface="Cambria Math" panose="02040503050406030204" pitchFamily="18" charset="0"/>
                  </a:rPr>
                  <a:t> </a:t>
                </a:r>
                <a14:m>
                  <m:oMath xmlns:m="http://schemas.openxmlformats.org/officeDocument/2006/math">
                    <m:r>
                      <a:rPr lang="en-US" altLang="zh-CN" i="1">
                        <a:latin typeface="Cambria Math" panose="02040503050406030204" pitchFamily="18" charset="0"/>
                        <a:ea typeface="Cambria Math" panose="02040503050406030204" pitchFamily="18" charset="0"/>
                      </a:rPr>
                      <m:t>𝜏</m:t>
                    </m:r>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𝑆</m:t>
                    </m:r>
                  </m:oMath>
                </a14:m>
                <a:r>
                  <a:rPr lang="en-US" altLang="zh-CN" dirty="0"/>
                  <a:t>),</a:t>
                </a:r>
                <a:r>
                  <a:rPr lang="en-US" altLang="zh-CN" dirty="0">
                    <a:ea typeface="Cambria Math" panose="02040503050406030204" pitchFamily="18" charset="0"/>
                  </a:rPr>
                  <a:t> </a:t>
                </a:r>
                <a14:m>
                  <m:oMath xmlns:m="http://schemas.openxmlformats.org/officeDocument/2006/math">
                    <m:sSub>
                      <m:sSubPr>
                        <m:ctrlPr>
                          <a:rPr lang="en-US" altLang="zh-CN" i="1">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𝜏</m:t>
                        </m:r>
                      </m:e>
                      <m:sub>
                        <m:r>
                          <a:rPr lang="en-US" altLang="zh-CN" i="1">
                            <a:latin typeface="Cambria Math" panose="02040503050406030204" pitchFamily="18" charset="0"/>
                            <a:ea typeface="Cambria Math" panose="02040503050406030204" pitchFamily="18" charset="0"/>
                          </a:rPr>
                          <m:t>𝑣</m:t>
                        </m:r>
                      </m:sub>
                    </m:sSub>
                    <m:r>
                      <a:rPr lang="en-US" altLang="zh-CN" i="1">
                        <a:latin typeface="Cambria Math" panose="02040503050406030204" pitchFamily="18" charset="0"/>
                        <a:ea typeface="Cambria Math" panose="02040503050406030204" pitchFamily="18" charset="0"/>
                      </a:rPr>
                      <m:t>=</m:t>
                    </m:r>
                    <m:f>
                      <m:fPr>
                        <m:ctrlPr>
                          <a:rPr lang="en-US" altLang="zh-CN" i="1">
                            <a:latin typeface="Cambria Math" panose="02040503050406030204" pitchFamily="18" charset="0"/>
                            <a:ea typeface="Cambria Math" panose="02040503050406030204" pitchFamily="18" charset="0"/>
                          </a:rPr>
                        </m:ctrlPr>
                      </m:fPr>
                      <m:num>
                        <m:d>
                          <m:dPr>
                            <m:ctrlPr>
                              <a:rPr lang="en-US" altLang="zh-CN" i="1">
                                <a:latin typeface="Cambria Math" panose="02040503050406030204" pitchFamily="18" charset="0"/>
                                <a:ea typeface="Cambria Math" panose="02040503050406030204" pitchFamily="18" charset="0"/>
                              </a:rPr>
                            </m:ctrlPr>
                          </m:dPr>
                          <m:e>
                            <m:r>
                              <a:rPr lang="en-US" altLang="zh-CN" i="1">
                                <a:latin typeface="Cambria Math" panose="02040503050406030204" pitchFamily="18" charset="0"/>
                                <a:ea typeface="Cambria Math" panose="02040503050406030204" pitchFamily="18" charset="0"/>
                              </a:rPr>
                              <m:t>𝑝</m:t>
                            </m:r>
                            <m:r>
                              <a:rPr lang="en-US" altLang="zh-CN" i="1">
                                <a:latin typeface="Cambria Math" panose="02040503050406030204" pitchFamily="18" charset="0"/>
                                <a:ea typeface="Cambria Math" panose="02040503050406030204" pitchFamily="18" charset="0"/>
                              </a:rPr>
                              <m:t>−1</m:t>
                            </m:r>
                          </m:e>
                        </m:d>
                        <m:r>
                          <a:rPr lang="en-US" altLang="zh-CN" i="1">
                            <a:latin typeface="Cambria Math" panose="02040503050406030204" pitchFamily="18" charset="0"/>
                            <a:ea typeface="Cambria Math" panose="02040503050406030204" pitchFamily="18" charset="0"/>
                          </a:rPr>
                          <m:t>𝑞</m:t>
                        </m:r>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𝑆</m:t>
                        </m:r>
                        <m:r>
                          <a:rPr lang="en-US" altLang="zh-CN" i="1">
                            <a:latin typeface="Cambria Math" panose="02040503050406030204" pitchFamily="18" charset="0"/>
                            <a:ea typeface="Cambria Math" panose="02040503050406030204" pitchFamily="18" charset="0"/>
                          </a:rPr>
                          <m:t>)</m:t>
                        </m:r>
                      </m:num>
                      <m:den>
                        <m:r>
                          <a:rPr lang="en-US" altLang="zh-CN" i="1">
                            <a:latin typeface="Cambria Math" panose="02040503050406030204" pitchFamily="18" charset="0"/>
                            <a:ea typeface="Cambria Math" panose="02040503050406030204" pitchFamily="18" charset="0"/>
                          </a:rPr>
                          <m:t>𝑝</m:t>
                        </m:r>
                        <m:r>
                          <a:rPr lang="en-US" altLang="zh-CN" b="0" i="1" smtClean="0">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𝑞</m:t>
                        </m:r>
                        <m:d>
                          <m:dPr>
                            <m:ctrlPr>
                              <a:rPr lang="en-US" altLang="zh-CN" i="1">
                                <a:latin typeface="Cambria Math" panose="02040503050406030204" pitchFamily="18" charset="0"/>
                                <a:ea typeface="Cambria Math" panose="02040503050406030204" pitchFamily="18" charset="0"/>
                              </a:rPr>
                            </m:ctrlPr>
                          </m:dPr>
                          <m:e>
                            <m:r>
                              <a:rPr lang="en-US" altLang="zh-CN" i="1">
                                <a:latin typeface="Cambria Math" panose="02040503050406030204" pitchFamily="18" charset="0"/>
                                <a:ea typeface="Cambria Math" panose="02040503050406030204" pitchFamily="18" charset="0"/>
                              </a:rPr>
                              <m:t>𝑆</m:t>
                            </m:r>
                          </m:e>
                        </m:d>
                        <m:r>
                          <a:rPr lang="en-US" altLang="zh-CN" b="0" i="1" smtClean="0">
                            <a:latin typeface="Cambria Math" panose="02040503050406030204" pitchFamily="18" charset="0"/>
                            <a:ea typeface="Cambria Math" panose="02040503050406030204" pitchFamily="18" charset="0"/>
                          </a:rPr>
                          <m:t>−1)</m:t>
                        </m:r>
                      </m:den>
                    </m:f>
                  </m:oMath>
                </a14:m>
                <a:r>
                  <a:rPr lang="en-US" altLang="zh-CN" dirty="0">
                    <a:ea typeface="Cambria Math" panose="02040503050406030204" pitchFamily="18" charset="0"/>
                  </a:rPr>
                  <a:t> </a:t>
                </a:r>
                <a14:m>
                  <m:oMath xmlns:m="http://schemas.openxmlformats.org/officeDocument/2006/math">
                    <m:r>
                      <a:rPr lang="en-US" altLang="zh-CN" i="1">
                        <a:latin typeface="Cambria Math" panose="02040503050406030204" pitchFamily="18" charset="0"/>
                        <a:ea typeface="Cambria Math" panose="02040503050406030204" pitchFamily="18" charset="0"/>
                      </a:rPr>
                      <m:t>𝜏</m:t>
                    </m:r>
                    <m:r>
                      <a:rPr lang="en-US" altLang="zh-CN" i="1">
                        <a:latin typeface="Cambria Math" panose="02040503050406030204" pitchFamily="18" charset="0"/>
                        <a:ea typeface="Cambria Math" panose="02040503050406030204" pitchFamily="18" charset="0"/>
                      </a:rPr>
                      <m:t>(</m:t>
                    </m:r>
                    <m:r>
                      <a:rPr lang="en-US" altLang="zh-CN" i="1">
                        <a:latin typeface="Cambria Math" panose="02040503050406030204" pitchFamily="18" charset="0"/>
                        <a:ea typeface="Cambria Math" panose="02040503050406030204" pitchFamily="18" charset="0"/>
                      </a:rPr>
                      <m:t>𝑆</m:t>
                    </m:r>
                  </m:oMath>
                </a14:m>
                <a:r>
                  <a:rPr lang="en-US" altLang="zh-CN" dirty="0"/>
                  <a:t>),</a:t>
                </a:r>
              </a:p>
              <a:p>
                <a:r>
                  <a:rPr lang="zh-CN" altLang="en-US" dirty="0"/>
                  <a:t>需要注意为了保证精度，这种方法要求两次实验测量时的极化度是一样的。</a:t>
                </a:r>
                <a:endParaRPr lang="en-US" altLang="zh-CN" dirty="0"/>
              </a:p>
            </p:txBody>
          </p:sp>
        </mc:Choice>
        <mc:Fallback>
          <p:sp>
            <p:nvSpPr>
              <p:cNvPr id="3" name="内容占位符 2">
                <a:extLst>
                  <a:ext uri="{FF2B5EF4-FFF2-40B4-BE49-F238E27FC236}">
                    <a16:creationId xmlns:a16="http://schemas.microsoft.com/office/drawing/2014/main" id="{7AB9BCE5-8C89-4D8D-AA82-0CA931D582A0}"/>
                  </a:ext>
                </a:extLst>
              </p:cNvPr>
              <p:cNvSpPr>
                <a:spLocks noGrp="1" noRot="1" noChangeAspect="1" noMove="1" noResize="1" noEditPoints="1" noAdjustHandles="1" noChangeArrowheads="1" noChangeShapeType="1" noTextEdit="1"/>
              </p:cNvSpPr>
              <p:nvPr>
                <p:ph idx="1"/>
              </p:nvPr>
            </p:nvSpPr>
            <p:spPr>
              <a:xfrm>
                <a:off x="838200" y="475129"/>
                <a:ext cx="10515600" cy="6060142"/>
              </a:xfrm>
              <a:blipFill>
                <a:blip r:embed="rId2"/>
                <a:stretch>
                  <a:fillRect l="-1043" t="-50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598312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88487C5F-2633-CCB2-6FFB-9D001EB201FE}"/>
                  </a:ext>
                </a:extLst>
              </p:cNvPr>
              <p:cNvSpPr>
                <a:spLocks noGrp="1"/>
              </p:cNvSpPr>
              <p:nvPr>
                <p:ph idx="1"/>
              </p:nvPr>
            </p:nvSpPr>
            <p:spPr>
              <a:xfrm>
                <a:off x="838200" y="528918"/>
                <a:ext cx="10515600" cy="5648045"/>
              </a:xfrm>
            </p:spPr>
            <p:txBody>
              <a:bodyPr/>
              <a:lstStyle/>
              <a:p>
                <a:r>
                  <a:rPr lang="en-US" altLang="zh-CN" dirty="0"/>
                  <a:t>3.</a:t>
                </a:r>
                <a:r>
                  <a:rPr lang="zh-CN" altLang="en-US" dirty="0"/>
                  <a:t>利用束流寿命的微小变化</a:t>
                </a:r>
                <a:endParaRPr lang="en-US" altLang="zh-CN" dirty="0"/>
              </a:p>
              <a:p>
                <a:r>
                  <a:rPr lang="en-US" altLang="zh-CN" dirty="0"/>
                  <a:t>   </a:t>
                </a:r>
                <a:r>
                  <a:rPr lang="zh-CN" altLang="en-US" dirty="0"/>
                  <a:t>将束流寿命写成显含时间的形式：</a:t>
                </a:r>
                <a:r>
                  <a:rPr lang="en-US" altLang="zh-CN" dirty="0"/>
                  <a:t> </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i="1">
                            <a:latin typeface="Cambria Math" panose="02040503050406030204" pitchFamily="18" charset="0"/>
                            <a:ea typeface="Cambria Math" panose="02040503050406030204" pitchFamily="18" charset="0"/>
                          </a:rPr>
                          <m:t>𝜏</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𝑃</m:t>
                        </m:r>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𝑡</m:t>
                        </m:r>
                        <m:r>
                          <a:rPr lang="en-US" altLang="zh-CN" b="0" i="1" smtClean="0">
                            <a:latin typeface="Cambria Math" panose="02040503050406030204" pitchFamily="18" charset="0"/>
                            <a:ea typeface="Cambria Math" panose="02040503050406030204" pitchFamily="18" charset="0"/>
                          </a:rPr>
                          <m:t>)</m:t>
                        </m:r>
                      </m:den>
                    </m:f>
                    <m:r>
                      <a:rPr lang="en-US" altLang="zh-CN" b="0" i="1" smtClean="0">
                        <a:latin typeface="Cambria Math" panose="02040503050406030204" pitchFamily="18" charset="0"/>
                      </a:rPr>
                      <m:t>=</m:t>
                    </m:r>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smtClean="0">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𝜏</m:t>
                            </m:r>
                          </m:e>
                          <m:sub>
                            <m:r>
                              <a:rPr lang="en-US" altLang="zh-CN" b="0" i="1" smtClean="0">
                                <a:latin typeface="Cambria Math" panose="02040503050406030204" pitchFamily="18" charset="0"/>
                                <a:ea typeface="Cambria Math" panose="02040503050406030204" pitchFamily="18" charset="0"/>
                              </a:rPr>
                              <m:t>𝑡</m:t>
                            </m:r>
                          </m:sub>
                        </m:sSub>
                        <m:r>
                          <a:rPr lang="en-US" altLang="zh-CN" i="1">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𝑡</m:t>
                        </m:r>
                        <m:r>
                          <a:rPr lang="en-US" altLang="zh-CN" i="1">
                            <a:latin typeface="Cambria Math" panose="02040503050406030204" pitchFamily="18" charset="0"/>
                            <a:ea typeface="Cambria Math" panose="02040503050406030204" pitchFamily="18" charset="0"/>
                          </a:rPr>
                          <m:t>)</m:t>
                        </m:r>
                      </m:den>
                    </m:f>
                  </m:oMath>
                </a14:m>
                <a:r>
                  <a:rPr lang="en-US" altLang="zh-CN" dirty="0"/>
                  <a:t>+</a:t>
                </a:r>
                <a14:m>
                  <m:oMath xmlns:m="http://schemas.openxmlformats.org/officeDocument/2006/math">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a:latin typeface="Cambria Math" panose="02040503050406030204" pitchFamily="18" charset="0"/>
                                <a:ea typeface="Cambria Math" panose="02040503050406030204" pitchFamily="18" charset="0"/>
                              </a:rPr>
                            </m:ctrlPr>
                          </m:sSubPr>
                          <m:e>
                            <m:r>
                              <a:rPr lang="en-US" altLang="zh-CN" i="1">
                                <a:latin typeface="Cambria Math" panose="02040503050406030204" pitchFamily="18" charset="0"/>
                                <a:ea typeface="Cambria Math" panose="02040503050406030204" pitchFamily="18" charset="0"/>
                              </a:rPr>
                              <m:t>𝜏</m:t>
                            </m:r>
                          </m:e>
                          <m:sub>
                            <m:r>
                              <a:rPr lang="en-US" altLang="zh-CN" b="0" i="1" smtClean="0">
                                <a:latin typeface="Cambria Math" panose="02040503050406030204" pitchFamily="18" charset="0"/>
                                <a:ea typeface="Cambria Math" panose="02040503050406030204" pitchFamily="18" charset="0"/>
                              </a:rPr>
                              <m:t>𝑣</m:t>
                            </m:r>
                          </m:sub>
                        </m:sSub>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𝑃</m:t>
                        </m:r>
                        <m:r>
                          <a:rPr lang="en-US" altLang="zh-CN" b="0" i="1" smtClean="0">
                            <a:latin typeface="Cambria Math" panose="02040503050406030204" pitchFamily="18" charset="0"/>
                            <a:ea typeface="Cambria Math" panose="02040503050406030204" pitchFamily="18" charset="0"/>
                          </a:rPr>
                          <m:t>)</m:t>
                        </m:r>
                      </m:den>
                    </m:f>
                  </m:oMath>
                </a14:m>
                <a:endParaRPr lang="en-US" altLang="zh-CN" dirty="0"/>
              </a:p>
              <a:p>
                <a:r>
                  <a:rPr lang="en-US" altLang="zh-CN" dirty="0"/>
                  <a:t>   </a:t>
                </a:r>
                <a:r>
                  <a:rPr lang="zh-CN" altLang="en-US" dirty="0"/>
                  <a:t>经过短时间</a:t>
                </a:r>
                <a14:m>
                  <m:oMath xmlns:m="http://schemas.openxmlformats.org/officeDocument/2006/math">
                    <m:r>
                      <a:rPr lang="zh-CN" altLang="en-US" i="1" smtClean="0">
                        <a:latin typeface="Cambria Math" panose="02040503050406030204" pitchFamily="18" charset="0"/>
                      </a:rPr>
                      <m:t>∆</m:t>
                    </m:r>
                  </m:oMath>
                </a14:m>
                <a:r>
                  <a:rPr lang="en-US" altLang="zh-CN" dirty="0"/>
                  <a:t>t,</a:t>
                </a:r>
                <a:r>
                  <a:rPr lang="zh-CN" altLang="en-US" dirty="0"/>
                  <a:t>近似有</a:t>
                </a:r>
                <a14:m>
                  <m:oMath xmlns:m="http://schemas.openxmlformats.org/officeDocument/2006/math">
                    <m:f>
                      <m:fPr>
                        <m:ctrlPr>
                          <a:rPr lang="en-US" altLang="zh-CN" i="1" dirty="0" smtClean="0">
                            <a:latin typeface="Cambria Math" panose="02040503050406030204" pitchFamily="18" charset="0"/>
                          </a:rPr>
                        </m:ctrlPr>
                      </m:fPr>
                      <m:num>
                        <m:r>
                          <a:rPr lang="en-US" altLang="zh-CN" i="1" dirty="0" smtClean="0">
                            <a:latin typeface="Cambria Math" panose="02040503050406030204" pitchFamily="18" charset="0"/>
                            <a:ea typeface="Cambria Math" panose="02040503050406030204" pitchFamily="18" charset="0"/>
                          </a:rPr>
                          <m:t>∆</m:t>
                        </m:r>
                        <m:r>
                          <a:rPr lang="zh-CN" altLang="en-US" i="1" dirty="0" smtClean="0">
                            <a:latin typeface="Cambria Math" panose="02040503050406030204" pitchFamily="18" charset="0"/>
                            <a:ea typeface="Cambria Math" panose="02040503050406030204" pitchFamily="18" charset="0"/>
                          </a:rPr>
                          <m:t>𝜏</m:t>
                        </m:r>
                      </m:num>
                      <m:den>
                        <m:sSup>
                          <m:sSupPr>
                            <m:ctrlPr>
                              <a:rPr lang="en-US" altLang="zh-CN" i="1" dirty="0" smtClean="0">
                                <a:latin typeface="Cambria Math" panose="02040503050406030204" pitchFamily="18" charset="0"/>
                              </a:rPr>
                            </m:ctrlPr>
                          </m:sSupPr>
                          <m:e>
                            <m:r>
                              <a:rPr lang="zh-CN" altLang="en-US" i="1" dirty="0" smtClean="0">
                                <a:latin typeface="Cambria Math" panose="02040503050406030204" pitchFamily="18" charset="0"/>
                              </a:rPr>
                              <m:t>𝜏</m:t>
                            </m:r>
                          </m:e>
                          <m:sup>
                            <m:r>
                              <a:rPr lang="en-US" altLang="zh-CN" b="0" i="1" dirty="0" smtClean="0">
                                <a:latin typeface="Cambria Math" panose="02040503050406030204" pitchFamily="18" charset="0"/>
                              </a:rPr>
                              <m:t>2</m:t>
                            </m:r>
                          </m:sup>
                        </m:sSup>
                      </m:den>
                    </m:f>
                    <m:r>
                      <a:rPr lang="en-US" altLang="zh-CN" b="0" i="1" dirty="0" smtClean="0">
                        <a:latin typeface="Cambria Math" panose="02040503050406030204" pitchFamily="18" charset="0"/>
                      </a:rPr>
                      <m:t>=</m:t>
                    </m:r>
                    <m:f>
                      <m:fPr>
                        <m:ctrlPr>
                          <a:rPr lang="en-US" altLang="zh-CN" i="1" dirty="0">
                            <a:latin typeface="Cambria Math" panose="02040503050406030204" pitchFamily="18" charset="0"/>
                          </a:rPr>
                        </m:ctrlPr>
                      </m:fPr>
                      <m:num>
                        <m:r>
                          <a:rPr lang="en-US" altLang="zh-CN" i="1" dirty="0">
                            <a:latin typeface="Cambria Math" panose="02040503050406030204" pitchFamily="18" charset="0"/>
                            <a:ea typeface="Cambria Math" panose="02040503050406030204" pitchFamily="18" charset="0"/>
                          </a:rPr>
                          <m:t>∆</m:t>
                        </m:r>
                        <m:sSub>
                          <m:sSubPr>
                            <m:ctrlPr>
                              <a:rPr lang="en-US" altLang="zh-CN" i="1" dirty="0" smtClean="0">
                                <a:latin typeface="Cambria Math" panose="02040503050406030204" pitchFamily="18" charset="0"/>
                                <a:ea typeface="Cambria Math" panose="02040503050406030204" pitchFamily="18" charset="0"/>
                              </a:rPr>
                            </m:ctrlPr>
                          </m:sSubPr>
                          <m:e>
                            <m:r>
                              <a:rPr lang="zh-CN" altLang="en-US" i="1" dirty="0">
                                <a:latin typeface="Cambria Math" panose="02040503050406030204" pitchFamily="18" charset="0"/>
                                <a:ea typeface="Cambria Math" panose="02040503050406030204" pitchFamily="18" charset="0"/>
                              </a:rPr>
                              <m:t>𝜏</m:t>
                            </m:r>
                          </m:e>
                          <m:sub>
                            <m:r>
                              <a:rPr lang="en-US" altLang="zh-CN" b="0" i="1" dirty="0" smtClean="0">
                                <a:latin typeface="Cambria Math" panose="02040503050406030204" pitchFamily="18" charset="0"/>
                                <a:ea typeface="Cambria Math" panose="02040503050406030204" pitchFamily="18" charset="0"/>
                              </a:rPr>
                              <m:t>𝑡</m:t>
                            </m:r>
                          </m:sub>
                        </m:sSub>
                      </m:num>
                      <m:den>
                        <m:sSubSup>
                          <m:sSubSupPr>
                            <m:ctrlPr>
                              <a:rPr lang="en-US" altLang="zh-CN" i="1" dirty="0" smtClean="0">
                                <a:latin typeface="Cambria Math" panose="02040503050406030204" pitchFamily="18" charset="0"/>
                                <a:ea typeface="Cambria Math" panose="02040503050406030204" pitchFamily="18" charset="0"/>
                              </a:rPr>
                            </m:ctrlPr>
                          </m:sSubSupPr>
                          <m:e>
                            <m:r>
                              <a:rPr lang="zh-CN" altLang="en-US" i="1" dirty="0" smtClean="0">
                                <a:latin typeface="Cambria Math" panose="02040503050406030204" pitchFamily="18" charset="0"/>
                                <a:ea typeface="Cambria Math" panose="02040503050406030204" pitchFamily="18" charset="0"/>
                              </a:rPr>
                              <m:t>𝜏</m:t>
                            </m:r>
                          </m:e>
                          <m:sub>
                            <m:r>
                              <a:rPr lang="en-US" altLang="zh-CN" b="0" i="1" dirty="0" smtClean="0">
                                <a:latin typeface="Cambria Math" panose="02040503050406030204" pitchFamily="18" charset="0"/>
                                <a:ea typeface="Cambria Math" panose="02040503050406030204" pitchFamily="18" charset="0"/>
                              </a:rPr>
                              <m:t>𝑡</m:t>
                            </m:r>
                          </m:sub>
                          <m:sup>
                            <m:r>
                              <a:rPr lang="en-US" altLang="zh-CN" b="0" i="1" dirty="0" smtClean="0">
                                <a:latin typeface="Cambria Math" panose="02040503050406030204" pitchFamily="18" charset="0"/>
                                <a:ea typeface="Cambria Math" panose="02040503050406030204" pitchFamily="18" charset="0"/>
                              </a:rPr>
                              <m:t>2</m:t>
                            </m:r>
                          </m:sup>
                        </m:sSubSup>
                      </m:den>
                    </m:f>
                  </m:oMath>
                </a14:m>
                <a:endParaRPr lang="en-US" altLang="zh-CN" dirty="0"/>
              </a:p>
              <a:p>
                <a:r>
                  <a:rPr lang="en-US" altLang="zh-CN" dirty="0"/>
                  <a:t>   </a:t>
                </a:r>
                <a:r>
                  <a:rPr lang="zh-CN" altLang="en-US" dirty="0"/>
                  <a:t>如果</a:t>
                </a:r>
                <a:r>
                  <a:rPr lang="en-US" altLang="zh-CN" dirty="0"/>
                  <a:t>A</a:t>
                </a:r>
                <a:r>
                  <a:rPr lang="zh-CN" altLang="en-US" dirty="0"/>
                  <a:t>与时间无关，则有</a:t>
                </a:r>
                <a14:m>
                  <m:oMath xmlns:m="http://schemas.openxmlformats.org/officeDocument/2006/math">
                    <m:f>
                      <m:fPr>
                        <m:ctrlPr>
                          <a:rPr lang="en-US" altLang="zh-CN" i="1" smtClean="0">
                            <a:latin typeface="Cambria Math" panose="02040503050406030204" pitchFamily="18" charset="0"/>
                          </a:rPr>
                        </m:ctrlPr>
                      </m:fPr>
                      <m:num>
                        <m:r>
                          <a:rPr lang="en-US" altLang="zh-CN" i="1" dirty="0">
                            <a:latin typeface="Cambria Math" panose="02040503050406030204" pitchFamily="18" charset="0"/>
                            <a:ea typeface="Cambria Math" panose="02040503050406030204" pitchFamily="18" charset="0"/>
                          </a:rPr>
                          <m:t>∆</m:t>
                        </m:r>
                        <m:sSub>
                          <m:sSubPr>
                            <m:ctrlPr>
                              <a:rPr lang="en-US" altLang="zh-CN" i="1" dirty="0">
                                <a:latin typeface="Cambria Math" panose="02040503050406030204" pitchFamily="18" charset="0"/>
                                <a:ea typeface="Cambria Math" panose="02040503050406030204" pitchFamily="18" charset="0"/>
                              </a:rPr>
                            </m:ctrlPr>
                          </m:sSubPr>
                          <m:e>
                            <m:r>
                              <a:rPr lang="zh-CN" altLang="en-US" i="1" dirty="0">
                                <a:latin typeface="Cambria Math" panose="02040503050406030204" pitchFamily="18" charset="0"/>
                                <a:ea typeface="Cambria Math" panose="02040503050406030204" pitchFamily="18" charset="0"/>
                              </a:rPr>
                              <m:t>𝜏</m:t>
                            </m:r>
                          </m:e>
                          <m:sub>
                            <m:r>
                              <a:rPr lang="en-US" altLang="zh-CN" i="1" dirty="0">
                                <a:latin typeface="Cambria Math" panose="02040503050406030204" pitchFamily="18" charset="0"/>
                                <a:ea typeface="Cambria Math" panose="02040503050406030204" pitchFamily="18" charset="0"/>
                              </a:rPr>
                              <m:t>𝑡</m:t>
                            </m:r>
                          </m:sub>
                        </m:sSub>
                      </m:num>
                      <m:den>
                        <m:r>
                          <a:rPr lang="en-US" altLang="zh-CN"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𝑡</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i="1" dirty="0">
                            <a:latin typeface="Cambria Math" panose="02040503050406030204" pitchFamily="18" charset="0"/>
                            <a:ea typeface="Cambria Math" panose="02040503050406030204" pitchFamily="18" charset="0"/>
                          </a:rPr>
                          <m:t>∆</m:t>
                        </m:r>
                        <m:sSub>
                          <m:sSubPr>
                            <m:ctrlPr>
                              <a:rPr lang="en-US" altLang="zh-CN" i="1" dirty="0">
                                <a:latin typeface="Cambria Math" panose="02040503050406030204" pitchFamily="18" charset="0"/>
                                <a:ea typeface="Cambria Math" panose="02040503050406030204" pitchFamily="18" charset="0"/>
                              </a:rPr>
                            </m:ctrlPr>
                          </m:sSubPr>
                          <m:e>
                            <m:r>
                              <a:rPr lang="zh-CN" altLang="en-US" i="1" dirty="0">
                                <a:latin typeface="Cambria Math" panose="02040503050406030204" pitchFamily="18" charset="0"/>
                                <a:ea typeface="Cambria Math" panose="02040503050406030204" pitchFamily="18" charset="0"/>
                              </a:rPr>
                              <m:t>𝜏</m:t>
                            </m:r>
                          </m:e>
                          <m:sub>
                            <m:r>
                              <a:rPr lang="en-US" altLang="zh-CN" i="1" dirty="0">
                                <a:latin typeface="Cambria Math" panose="02040503050406030204" pitchFamily="18" charset="0"/>
                                <a:ea typeface="Cambria Math" panose="02040503050406030204" pitchFamily="18" charset="0"/>
                              </a:rPr>
                              <m:t>𝑡</m:t>
                            </m:r>
                          </m:sub>
                        </m:sSub>
                      </m:num>
                      <m:den>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rPr>
                          <m:t>𝑁</m:t>
                        </m:r>
                      </m:den>
                    </m:f>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𝑁</m:t>
                        </m:r>
                      </m:num>
                      <m:den>
                        <m:r>
                          <a:rPr lang="en-US" altLang="zh-CN" b="0" i="1" smtClean="0">
                            <a:latin typeface="Cambria Math" panose="02040503050406030204" pitchFamily="18" charset="0"/>
                            <a:ea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𝑡</m:t>
                        </m:r>
                      </m:den>
                    </m:f>
                    <m:r>
                      <a:rPr lang="en-US" altLang="zh-CN" b="0" i="1" smtClean="0">
                        <a:latin typeface="Cambria Math" panose="02040503050406030204" pitchFamily="18" charset="0"/>
                      </a:rPr>
                      <m:t>=</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r>
                              <a:rPr lang="en-US" altLang="zh-CN" b="0" i="1" smtClean="0">
                                <a:latin typeface="Cambria Math" panose="02040503050406030204" pitchFamily="18" charset="0"/>
                              </a:rPr>
                              <m:t>𝐴</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𝑁</m:t>
                                </m:r>
                              </m:e>
                              <m:sup>
                                <m:r>
                                  <a:rPr lang="en-US" altLang="zh-CN" b="0" i="1" smtClean="0">
                                    <a:latin typeface="Cambria Math" panose="02040503050406030204" pitchFamily="18" charset="0"/>
                                  </a:rPr>
                                  <m:t>2</m:t>
                                </m:r>
                              </m:sup>
                            </m:sSup>
                          </m:den>
                        </m:f>
                      </m:e>
                    </m:d>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m:t>
                        </m:r>
                        <m:r>
                          <a:rPr lang="en-US" altLang="zh-CN" b="0" i="1" smtClean="0">
                            <a:latin typeface="Cambria Math" panose="02040503050406030204" pitchFamily="18" charset="0"/>
                          </a:rPr>
                          <m:t>𝐴</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𝑁</m:t>
                            </m:r>
                          </m:e>
                          <m:sup>
                            <m:r>
                              <a:rPr lang="en-US" altLang="zh-CN" b="0" i="1" smtClean="0">
                                <a:latin typeface="Cambria Math" panose="02040503050406030204" pitchFamily="18" charset="0"/>
                              </a:rPr>
                              <m:t>2</m:t>
                            </m:r>
                          </m:sup>
                        </m:sSup>
                      </m:e>
                    </m:d>
                    <m:r>
                      <a:rPr lang="en-US" altLang="zh-CN" b="0" i="1" smtClean="0">
                        <a:latin typeface="Cambria Math" panose="02040503050406030204" pitchFamily="18" charset="0"/>
                      </a:rPr>
                      <m:t>=1</m:t>
                    </m:r>
                  </m:oMath>
                </a14:m>
                <a:endParaRPr lang="en-US" altLang="zh-CN" dirty="0"/>
              </a:p>
              <a:p>
                <a:r>
                  <a:rPr lang="en-US" altLang="zh-CN" dirty="0"/>
                  <a:t>   </a:t>
                </a:r>
                <a:r>
                  <a:rPr lang="zh-CN" altLang="en-US" dirty="0"/>
                  <a:t>那么</a:t>
                </a:r>
                <a14:m>
                  <m:oMath xmlns:m="http://schemas.openxmlformats.org/officeDocument/2006/math">
                    <m:f>
                      <m:fPr>
                        <m:ctrlPr>
                          <a:rPr lang="en-US" altLang="zh-CN" i="1" dirty="0" smtClean="0">
                            <a:latin typeface="Cambria Math" panose="02040503050406030204" pitchFamily="18" charset="0"/>
                          </a:rPr>
                        </m:ctrlPr>
                      </m:fPr>
                      <m:num>
                        <m:r>
                          <a:rPr lang="en-US" altLang="zh-CN" i="1" dirty="0" smtClean="0">
                            <a:latin typeface="Cambria Math" panose="02040503050406030204" pitchFamily="18" charset="0"/>
                            <a:ea typeface="Cambria Math" panose="02040503050406030204" pitchFamily="18" charset="0"/>
                          </a:rPr>
                          <m:t>∆</m:t>
                        </m:r>
                        <m:r>
                          <a:rPr lang="zh-CN" altLang="en-US" i="1" dirty="0" smtClean="0">
                            <a:latin typeface="Cambria Math" panose="02040503050406030204" pitchFamily="18" charset="0"/>
                            <a:ea typeface="Cambria Math" panose="02040503050406030204" pitchFamily="18" charset="0"/>
                          </a:rPr>
                          <m:t>𝜏</m:t>
                        </m:r>
                      </m:num>
                      <m:den>
                        <m:sSup>
                          <m:sSupPr>
                            <m:ctrlPr>
                              <a:rPr lang="en-US" altLang="zh-CN" i="1" dirty="0" smtClean="0">
                                <a:latin typeface="Cambria Math" panose="02040503050406030204" pitchFamily="18" charset="0"/>
                              </a:rPr>
                            </m:ctrlPr>
                          </m:sSupPr>
                          <m:e>
                            <m:r>
                              <a:rPr lang="zh-CN" altLang="en-US" i="1" dirty="0" smtClean="0">
                                <a:latin typeface="Cambria Math" panose="02040503050406030204" pitchFamily="18" charset="0"/>
                              </a:rPr>
                              <m:t>𝜏</m:t>
                            </m:r>
                          </m:e>
                          <m:sup>
                            <m:r>
                              <a:rPr lang="en-US" altLang="zh-CN" b="0" i="1" dirty="0" smtClean="0">
                                <a:latin typeface="Cambria Math" panose="02040503050406030204" pitchFamily="18" charset="0"/>
                              </a:rPr>
                              <m:t>2</m:t>
                            </m:r>
                          </m:sup>
                        </m:sSup>
                      </m:den>
                    </m:f>
                    <m:r>
                      <a:rPr lang="en-US" altLang="zh-CN" b="0" i="1" dirty="0" smtClean="0">
                        <a:latin typeface="Cambria Math" panose="02040503050406030204" pitchFamily="18" charset="0"/>
                      </a:rPr>
                      <m:t>=</m:t>
                    </m:r>
                    <m:f>
                      <m:fPr>
                        <m:ctrlPr>
                          <a:rPr lang="en-US" altLang="zh-CN" i="1" dirty="0">
                            <a:latin typeface="Cambria Math" panose="02040503050406030204" pitchFamily="18" charset="0"/>
                          </a:rPr>
                        </m:ctrlPr>
                      </m:fPr>
                      <m:num>
                        <m:r>
                          <a:rPr lang="en-US" altLang="zh-CN" i="1" dirty="0">
                            <a:latin typeface="Cambria Math" panose="02040503050406030204" pitchFamily="18" charset="0"/>
                            <a:ea typeface="Cambria Math" panose="02040503050406030204" pitchFamily="18" charset="0"/>
                          </a:rPr>
                          <m:t>∆</m:t>
                        </m:r>
                        <m:r>
                          <m:rPr>
                            <m:sty m:val="p"/>
                          </m:rPr>
                          <a:rPr lang="en-US" altLang="zh-CN" i="1" dirty="0">
                            <a:latin typeface="Cambria Math" panose="02040503050406030204" pitchFamily="18" charset="0"/>
                            <a:ea typeface="Cambria Math" panose="02040503050406030204" pitchFamily="18" charset="0"/>
                          </a:rPr>
                          <m:t>t</m:t>
                        </m:r>
                      </m:num>
                      <m:den>
                        <m:sSubSup>
                          <m:sSubSupPr>
                            <m:ctrlPr>
                              <a:rPr lang="en-US" altLang="zh-CN" i="1" dirty="0" smtClean="0">
                                <a:latin typeface="Cambria Math" panose="02040503050406030204" pitchFamily="18" charset="0"/>
                                <a:ea typeface="Cambria Math" panose="02040503050406030204" pitchFamily="18" charset="0"/>
                              </a:rPr>
                            </m:ctrlPr>
                          </m:sSubSupPr>
                          <m:e>
                            <m:r>
                              <a:rPr lang="zh-CN" altLang="en-US" i="1" dirty="0" smtClean="0">
                                <a:latin typeface="Cambria Math" panose="02040503050406030204" pitchFamily="18" charset="0"/>
                                <a:ea typeface="Cambria Math" panose="02040503050406030204" pitchFamily="18" charset="0"/>
                              </a:rPr>
                              <m:t>𝜏</m:t>
                            </m:r>
                          </m:e>
                          <m:sub>
                            <m:r>
                              <a:rPr lang="en-US" altLang="zh-CN" b="0" i="1" dirty="0" smtClean="0">
                                <a:latin typeface="Cambria Math" panose="02040503050406030204" pitchFamily="18" charset="0"/>
                                <a:ea typeface="Cambria Math" panose="02040503050406030204" pitchFamily="18" charset="0"/>
                              </a:rPr>
                              <m:t>𝑡</m:t>
                            </m:r>
                          </m:sub>
                          <m:sup>
                            <m:r>
                              <a:rPr lang="en-US" altLang="zh-CN" b="0" i="1" dirty="0" smtClean="0">
                                <a:latin typeface="Cambria Math" panose="02040503050406030204" pitchFamily="18" charset="0"/>
                                <a:ea typeface="Cambria Math" panose="02040503050406030204" pitchFamily="18" charset="0"/>
                              </a:rPr>
                              <m:t>2</m:t>
                            </m:r>
                          </m:sup>
                        </m:sSubSup>
                      </m:den>
                    </m:f>
                  </m:oMath>
                </a14:m>
                <a:r>
                  <a:rPr lang="en-US" altLang="zh-CN" dirty="0"/>
                  <a:t>  ,</a:t>
                </a:r>
                <a14:m>
                  <m:oMath xmlns:m="http://schemas.openxmlformats.org/officeDocument/2006/math">
                    <m:sSub>
                      <m:sSubPr>
                        <m:ctrlPr>
                          <a:rPr lang="en-US" altLang="zh-CN" i="1" dirty="0" smtClean="0">
                            <a:latin typeface="Cambria Math" panose="02040503050406030204" pitchFamily="18" charset="0"/>
                          </a:rPr>
                        </m:ctrlPr>
                      </m:sSubPr>
                      <m:e>
                        <m:r>
                          <a:rPr lang="zh-CN" altLang="en-US" i="1" dirty="0" smtClean="0">
                            <a:latin typeface="Cambria Math" panose="02040503050406030204" pitchFamily="18" charset="0"/>
                          </a:rPr>
                          <m:t>𝜏</m:t>
                        </m:r>
                      </m:e>
                      <m:sub>
                        <m:r>
                          <a:rPr lang="en-US" altLang="zh-CN" b="0" i="1" dirty="0" smtClean="0">
                            <a:latin typeface="Cambria Math" panose="02040503050406030204" pitchFamily="18" charset="0"/>
                          </a:rPr>
                          <m:t>𝑡</m:t>
                        </m:r>
                      </m:sub>
                    </m:sSub>
                    <m:r>
                      <a:rPr lang="en-US" altLang="zh-CN" b="0" i="1" dirty="0" smtClean="0">
                        <a:latin typeface="Cambria Math" panose="02040503050406030204" pitchFamily="18" charset="0"/>
                      </a:rPr>
                      <m:t>=</m:t>
                    </m:r>
                    <m:r>
                      <a:rPr lang="zh-CN" altLang="en-US" b="0" i="1" dirty="0" smtClean="0">
                        <a:latin typeface="Cambria Math" panose="02040503050406030204" pitchFamily="18" charset="0"/>
                      </a:rPr>
                      <m:t>𝜏</m:t>
                    </m:r>
                    <m:rad>
                      <m:radPr>
                        <m:degHide m:val="on"/>
                        <m:ctrlPr>
                          <a:rPr lang="en-US" altLang="zh-CN" b="0" i="1" dirty="0" smtClean="0">
                            <a:latin typeface="Cambria Math" panose="02040503050406030204" pitchFamily="18" charset="0"/>
                          </a:rPr>
                        </m:ctrlPr>
                      </m:radPr>
                      <m:deg/>
                      <m:e>
                        <m:f>
                          <m:fPr>
                            <m:ctrlPr>
                              <a:rPr lang="en-US" altLang="zh-CN" b="0" i="1" dirty="0" smtClean="0">
                                <a:latin typeface="Cambria Math" panose="02040503050406030204" pitchFamily="18" charset="0"/>
                              </a:rPr>
                            </m:ctrlPr>
                          </m:fPr>
                          <m:num>
                            <m:r>
                              <a:rPr lang="en-US" altLang="zh-CN" b="0" i="1" dirty="0" smtClean="0">
                                <a:latin typeface="Cambria Math" panose="02040503050406030204" pitchFamily="18" charset="0"/>
                                <a:ea typeface="Cambria Math" panose="02040503050406030204" pitchFamily="18" charset="0"/>
                              </a:rPr>
                              <m:t>∆</m:t>
                            </m:r>
                            <m:r>
                              <a:rPr lang="en-US" altLang="zh-CN" b="0" i="1" dirty="0" smtClean="0">
                                <a:latin typeface="Cambria Math" panose="02040503050406030204" pitchFamily="18" charset="0"/>
                                <a:ea typeface="Cambria Math" panose="02040503050406030204" pitchFamily="18" charset="0"/>
                              </a:rPr>
                              <m:t>𝑡</m:t>
                            </m:r>
                          </m:num>
                          <m:den>
                            <m:r>
                              <a:rPr lang="en-US" altLang="zh-CN" i="1" dirty="0">
                                <a:latin typeface="Cambria Math" panose="02040503050406030204" pitchFamily="18" charset="0"/>
                                <a:ea typeface="Cambria Math" panose="02040503050406030204" pitchFamily="18" charset="0"/>
                              </a:rPr>
                              <m:t>∆</m:t>
                            </m:r>
                            <m:r>
                              <a:rPr lang="zh-CN" altLang="en-US" i="1" dirty="0">
                                <a:latin typeface="Cambria Math" panose="02040503050406030204" pitchFamily="18" charset="0"/>
                                <a:ea typeface="Cambria Math" panose="02040503050406030204" pitchFamily="18" charset="0"/>
                              </a:rPr>
                              <m:t>𝜏</m:t>
                            </m:r>
                          </m:den>
                        </m:f>
                      </m:e>
                    </m:rad>
                  </m:oMath>
                </a14:m>
                <a:r>
                  <a:rPr lang="zh-CN" altLang="en-US" dirty="0"/>
                  <a:t> </a:t>
                </a:r>
                <a:r>
                  <a:rPr lang="en-US" altLang="zh-CN" dirty="0"/>
                  <a:t>, </a:t>
                </a:r>
                <a14:m>
                  <m:oMath xmlns:m="http://schemas.openxmlformats.org/officeDocument/2006/math">
                    <m:sSub>
                      <m:sSubPr>
                        <m:ctrlPr>
                          <a:rPr lang="en-US" altLang="zh-CN" i="1" dirty="0">
                            <a:latin typeface="Cambria Math" panose="02040503050406030204" pitchFamily="18" charset="0"/>
                          </a:rPr>
                        </m:ctrlPr>
                      </m:sSubPr>
                      <m:e>
                        <m:r>
                          <a:rPr lang="zh-CN" altLang="en-US" i="1" dirty="0">
                            <a:latin typeface="Cambria Math" panose="02040503050406030204" pitchFamily="18" charset="0"/>
                          </a:rPr>
                          <m:t>𝜏</m:t>
                        </m:r>
                      </m:e>
                      <m:sub>
                        <m:r>
                          <a:rPr lang="en-US" altLang="zh-CN" i="1" dirty="0">
                            <a:latin typeface="Cambria Math" panose="02040503050406030204" pitchFamily="18" charset="0"/>
                          </a:rPr>
                          <m:t>𝑡</m:t>
                        </m:r>
                      </m:sub>
                    </m:sSub>
                    <m:r>
                      <a:rPr lang="en-US" altLang="zh-CN" i="1" dirty="0">
                        <a:latin typeface="Cambria Math" panose="02040503050406030204" pitchFamily="18" charset="0"/>
                      </a:rPr>
                      <m:t>=</m:t>
                    </m:r>
                    <m:f>
                      <m:fPr>
                        <m:ctrlPr>
                          <a:rPr lang="en-US" altLang="zh-CN" i="1" dirty="0" smtClean="0">
                            <a:latin typeface="Cambria Math" panose="02040503050406030204" pitchFamily="18" charset="0"/>
                          </a:rPr>
                        </m:ctrlPr>
                      </m:fPr>
                      <m:num>
                        <m:r>
                          <a:rPr lang="zh-CN" altLang="en-US" i="1" dirty="0">
                            <a:latin typeface="Cambria Math" panose="02040503050406030204" pitchFamily="18" charset="0"/>
                          </a:rPr>
                          <m:t>𝜏</m:t>
                        </m:r>
                      </m:num>
                      <m:den>
                        <m:r>
                          <a:rPr lang="en-US" altLang="zh-CN" b="0" i="1" dirty="0" smtClean="0">
                            <a:latin typeface="Cambria Math" panose="02040503050406030204" pitchFamily="18" charset="0"/>
                          </a:rPr>
                          <m:t>1−</m:t>
                        </m:r>
                        <m:rad>
                          <m:radPr>
                            <m:degHide m:val="on"/>
                            <m:ctrlPr>
                              <a:rPr lang="en-US" altLang="zh-CN" i="1" dirty="0">
                                <a:latin typeface="Cambria Math" panose="02040503050406030204" pitchFamily="18" charset="0"/>
                              </a:rPr>
                            </m:ctrlPr>
                          </m:radPr>
                          <m:deg/>
                          <m:e>
                            <m:f>
                              <m:fPr>
                                <m:ctrlPr>
                                  <a:rPr lang="en-US" altLang="zh-CN" i="1" dirty="0">
                                    <a:latin typeface="Cambria Math" panose="02040503050406030204" pitchFamily="18" charset="0"/>
                                  </a:rPr>
                                </m:ctrlPr>
                              </m:fPr>
                              <m:num>
                                <m:r>
                                  <a:rPr lang="en-US" altLang="zh-CN" i="1" dirty="0">
                                    <a:latin typeface="Cambria Math" panose="02040503050406030204" pitchFamily="18" charset="0"/>
                                    <a:ea typeface="Cambria Math" panose="02040503050406030204" pitchFamily="18" charset="0"/>
                                  </a:rPr>
                                  <m:t>∆</m:t>
                                </m:r>
                                <m:r>
                                  <a:rPr lang="zh-CN" altLang="en-US" i="1" dirty="0" smtClean="0">
                                    <a:latin typeface="Cambria Math" panose="02040503050406030204" pitchFamily="18" charset="0"/>
                                    <a:ea typeface="Cambria Math" panose="02040503050406030204" pitchFamily="18" charset="0"/>
                                  </a:rPr>
                                  <m:t>𝜏</m:t>
                                </m:r>
                              </m:num>
                              <m:den>
                                <m:r>
                                  <a:rPr lang="en-US" altLang="zh-CN" i="1" dirty="0">
                                    <a:latin typeface="Cambria Math" panose="02040503050406030204" pitchFamily="18" charset="0"/>
                                    <a:ea typeface="Cambria Math" panose="02040503050406030204" pitchFamily="18" charset="0"/>
                                  </a:rPr>
                                  <m:t>∆</m:t>
                                </m:r>
                                <m:r>
                                  <a:rPr lang="en-US" altLang="zh-CN" b="0" i="1" dirty="0" smtClean="0">
                                    <a:latin typeface="Cambria Math" panose="02040503050406030204" pitchFamily="18" charset="0"/>
                                    <a:ea typeface="Cambria Math" panose="02040503050406030204" pitchFamily="18" charset="0"/>
                                  </a:rPr>
                                  <m:t>𝑡</m:t>
                                </m:r>
                              </m:den>
                            </m:f>
                          </m:e>
                        </m:rad>
                      </m:den>
                    </m:f>
                  </m:oMath>
                </a14:m>
                <a:endParaRPr lang="en-US" altLang="zh-CN" dirty="0"/>
              </a:p>
              <a:p>
                <a:r>
                  <a:rPr lang="en-US" altLang="zh-CN" dirty="0"/>
                  <a:t>   </a:t>
                </a:r>
                <a:r>
                  <a:rPr lang="zh-CN" altLang="en-US" dirty="0"/>
                  <a:t>这种方法可以直接利用同一组实验的数据直接计算，不需要像前面那样设置两组实验。</a:t>
                </a:r>
              </a:p>
            </p:txBody>
          </p:sp>
        </mc:Choice>
        <mc:Fallback>
          <p:sp>
            <p:nvSpPr>
              <p:cNvPr id="3" name="内容占位符 2">
                <a:extLst>
                  <a:ext uri="{FF2B5EF4-FFF2-40B4-BE49-F238E27FC236}">
                    <a16:creationId xmlns:a16="http://schemas.microsoft.com/office/drawing/2014/main" id="{88487C5F-2633-CCB2-6FFB-9D001EB201FE}"/>
                  </a:ext>
                </a:extLst>
              </p:cNvPr>
              <p:cNvSpPr>
                <a:spLocks noGrp="1" noRot="1" noChangeAspect="1" noMove="1" noResize="1" noEditPoints="1" noAdjustHandles="1" noChangeArrowheads="1" noChangeShapeType="1" noTextEdit="1"/>
              </p:cNvSpPr>
              <p:nvPr>
                <p:ph idx="1"/>
              </p:nvPr>
            </p:nvSpPr>
            <p:spPr>
              <a:xfrm>
                <a:off x="838200" y="528918"/>
                <a:ext cx="10515600" cy="5648045"/>
              </a:xfrm>
              <a:blipFill>
                <a:blip r:embed="rId2"/>
                <a:stretch>
                  <a:fillRect l="-1043" t="-2052"/>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97271045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676</TotalTime>
  <Words>763</Words>
  <Application>Microsoft Office PowerPoint</Application>
  <PresentationFormat>宽屏</PresentationFormat>
  <Paragraphs>57</Paragraphs>
  <Slides>10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等线</vt:lpstr>
      <vt:lpstr>等线 Light</vt:lpstr>
      <vt:lpstr>Arial</vt:lpstr>
      <vt:lpstr>Cambria Math</vt:lpstr>
      <vt:lpstr>Office 主题​​</vt:lpstr>
      <vt:lpstr>A method of analyzing vacuum lifetime and Touschek lifetime   </vt:lpstr>
      <vt:lpstr>1.束流寿命组成</vt:lpstr>
      <vt:lpstr>PowerPoint 演示文稿</vt:lpstr>
      <vt:lpstr>PowerPoint 演示文稿</vt:lpstr>
      <vt:lpstr>PowerPoint 演示文稿</vt:lpstr>
      <vt:lpstr>PowerPoint 演示文稿</vt:lpstr>
      <vt:lpstr>二.束流寿命成分的测量</vt:lpstr>
      <vt:lpstr>PowerPoint 演示文稿</vt:lpstr>
      <vt:lpstr>PowerPoint 演示文稿</vt:lpstr>
      <vt:lpstr>Main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method of analyzing vacuum lifetime and Touschek lifetime   </dc:title>
  <dc:creator>Wen Jingda</dc:creator>
  <cp:lastModifiedBy>Wen Jingda</cp:lastModifiedBy>
  <cp:revision>8</cp:revision>
  <dcterms:created xsi:type="dcterms:W3CDTF">2022-08-29T06:06:35Z</dcterms:created>
  <dcterms:modified xsi:type="dcterms:W3CDTF">2022-08-30T05:53:30Z</dcterms:modified>
</cp:coreProperties>
</file>