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29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2022/8/30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3295362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Analysis of polarization during 10-120GeV ramping  in CEPC CDR booster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sz="4000" dirty="0"/>
              <a:t>22-8-30</a:t>
            </a:r>
            <a:br>
              <a:rPr lang="en-US" altLang="zh-CN" sz="4000" dirty="0"/>
            </a:br>
            <a:r>
              <a:rPr lang="en-US" altLang="zh-CN" sz="4000" dirty="0" err="1"/>
              <a:t>ChenTao</a:t>
            </a:r>
            <a:endParaRPr lang="zh-CN" altLang="en-US" sz="4000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Imperfection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calculation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53DC39-DA5F-E348-8854-B7F0AB9BBF30}"/>
                  </a:ext>
                </a:extLst>
              </p:cNvPr>
              <p:cNvSpPr txBox="1"/>
              <p:nvPr/>
            </p:nvSpPr>
            <p:spPr>
              <a:xfrm>
                <a:off x="838200" y="807395"/>
                <a:ext cx="8486619" cy="1649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Imperfection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resonance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strength</a:t>
                </a:r>
                <a:r>
                  <a:rPr kumimoji="1" lang="zh-CN" altLang="en-US" dirty="0"/>
                  <a:t>近似计算公式：对</a:t>
                </a:r>
                <a:r>
                  <a:rPr kumimoji="1" lang="zh-CN" altLang="en-US" b="1" dirty="0"/>
                  <a:t>闭轨</a:t>
                </a:r>
                <a:r>
                  <a:rPr kumimoji="1" lang="zh-CN" altLang="en-US" dirty="0"/>
                  <a:t>利用如下公式逐元件求和：</a:t>
                </a:r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𝑖𝐾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𝑖𝐾</m:t>
                          </m:r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由于同步辐射效应对闭轨计算有影响，结果不同，在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n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𝑃𝑀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zh-CN" altLang="en-US" dirty="0"/>
                  <a:t>处差别最大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目前的</a:t>
                </a:r>
                <a:r>
                  <a:rPr kumimoji="1" lang="en-US" altLang="zh-CN" dirty="0"/>
                  <a:t>lattice</a:t>
                </a:r>
                <a:r>
                  <a:rPr kumimoji="1" lang="zh-CN" altLang="en-US" dirty="0"/>
                  <a:t>未考虑同步辐射带来的单圈中能量变化，因此需要进行</a:t>
                </a:r>
                <a:r>
                  <a:rPr kumimoji="1" lang="en-US" altLang="zh-CN" dirty="0"/>
                  <a:t>taper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53DC39-DA5F-E348-8854-B7F0AB9BB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07395"/>
                <a:ext cx="8486619" cy="1649811"/>
              </a:xfrm>
              <a:prstGeom prst="rect">
                <a:avLst/>
              </a:prstGeom>
              <a:blipFill>
                <a:blip r:embed="rId2"/>
                <a:stretch>
                  <a:fillRect l="-747" t="-48855" b="-60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ECE7C3CE-C73E-A140-95DD-F9B16531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82" y="3145328"/>
            <a:ext cx="6028118" cy="36168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9C5980-F98B-D047-BCAD-B6A0DDC8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" y="3145328"/>
            <a:ext cx="6150740" cy="369044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096F06B-D872-AA40-851A-99B75939E3B1}"/>
              </a:ext>
            </a:extLst>
          </p:cNvPr>
          <p:cNvSpPr txBox="1"/>
          <p:nvPr/>
        </p:nvSpPr>
        <p:spPr>
          <a:xfrm>
            <a:off x="7457429" y="3580771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RAD ON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9DCF3E-4CA3-7348-88C5-0BC73E596DBA}"/>
              </a:ext>
            </a:extLst>
          </p:cNvPr>
          <p:cNvSpPr txBox="1"/>
          <p:nvPr/>
        </p:nvSpPr>
        <p:spPr>
          <a:xfrm>
            <a:off x="1464990" y="35413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RAD OFF</a:t>
            </a:r>
            <a:endParaRPr kumimoji="1" lang="zh-CN" altLang="en-US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B8CCF65B-82DB-0641-9933-EEED40EA833F}"/>
              </a:ext>
            </a:extLst>
          </p:cNvPr>
          <p:cNvCxnSpPr>
            <a:cxnSpLocks/>
          </p:cNvCxnSpPr>
          <p:nvPr/>
        </p:nvCxnSpPr>
        <p:spPr>
          <a:xfrm>
            <a:off x="1212884" y="4772039"/>
            <a:ext cx="0" cy="14609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DAE557F-6C90-464F-BBD4-1C7E380CBFEF}"/>
              </a:ext>
            </a:extLst>
          </p:cNvPr>
          <p:cNvSpPr txBox="1"/>
          <p:nvPr/>
        </p:nvSpPr>
        <p:spPr>
          <a:xfrm>
            <a:off x="1064233" y="4512034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>
                <a:solidFill>
                  <a:srgbClr val="FF0000"/>
                </a:solidFill>
              </a:rPr>
              <a:t>H-Mode </a:t>
            </a:r>
            <a:r>
              <a:rPr kumimoji="1" lang="en-US" altLang="zh-CN" sz="1200" dirty="0">
                <a:solidFill>
                  <a:srgbClr val="FF0000"/>
                </a:solidFill>
              </a:rPr>
              <a:t>Energy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425A6CF-602C-F644-B06D-F270BD95E039}"/>
                  </a:ext>
                </a:extLst>
              </p:cNvPr>
              <p:cNvSpPr txBox="1"/>
              <p:nvPr/>
            </p:nvSpPr>
            <p:spPr>
              <a:xfrm>
                <a:off x="7108864" y="5582896"/>
                <a:ext cx="88098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425A6CF-602C-F644-B06D-F270BD95E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64" y="5582896"/>
                <a:ext cx="880988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7A106F6-B2E9-374E-97A9-F8353659412D}"/>
                  </a:ext>
                </a:extLst>
              </p:cNvPr>
              <p:cNvSpPr txBox="1"/>
              <p:nvPr/>
            </p:nvSpPr>
            <p:spPr>
              <a:xfrm>
                <a:off x="8648774" y="4396617"/>
                <a:ext cx="8000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7A106F6-B2E9-374E-97A9-F8353659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74" y="4396617"/>
                <a:ext cx="800026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5735-BCB2-2840-AB38-8BD90B8F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Tapered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F2D794-459D-7D47-A2ED-5B810168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71C6E9-7F5B-A64E-98E1-C02CEFDC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2" y="1427169"/>
            <a:ext cx="6009728" cy="23671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D49703-44D5-3E40-8240-1A634CFC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41" y="1495224"/>
            <a:ext cx="5785959" cy="2231066"/>
          </a:xfrm>
          <a:prstGeom prst="rect">
            <a:avLst/>
          </a:prstGeom>
        </p:spPr>
      </p:pic>
      <p:sp>
        <p:nvSpPr>
          <p:cNvPr id="9" name="右箭头 8">
            <a:extLst>
              <a:ext uri="{FF2B5EF4-FFF2-40B4-BE49-F238E27FC236}">
                <a16:creationId xmlns:a16="http://schemas.microsoft.com/office/drawing/2014/main" id="{1E157BB1-5AAF-FE48-A502-1952D780470E}"/>
              </a:ext>
            </a:extLst>
          </p:cNvPr>
          <p:cNvSpPr/>
          <p:nvPr/>
        </p:nvSpPr>
        <p:spPr>
          <a:xfrm>
            <a:off x="5962307" y="2368173"/>
            <a:ext cx="1085177" cy="62127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taper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8B25B5-8934-8F41-AD68-48EDF9A15CDE}"/>
              </a:ext>
            </a:extLst>
          </p:cNvPr>
          <p:cNvSpPr txBox="1"/>
          <p:nvPr/>
        </p:nvSpPr>
        <p:spPr>
          <a:xfrm>
            <a:off x="838200" y="737249"/>
            <a:ext cx="799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Taper</a:t>
            </a:r>
            <a:r>
              <a:rPr kumimoji="1" lang="zh-CN" altLang="en-US" sz="2400" dirty="0"/>
              <a:t>：将磁铁的强度按照单圈中粒子能量变化进行调整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8CD387-339C-6F40-AEB1-47F7875CAB36}"/>
              </a:ext>
            </a:extLst>
          </p:cNvPr>
          <p:cNvSpPr txBox="1"/>
          <p:nvPr/>
        </p:nvSpPr>
        <p:spPr>
          <a:xfrm>
            <a:off x="4710392" y="1156800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87.7GeV </a:t>
            </a:r>
            <a:r>
              <a:rPr kumimoji="1" lang="zh-CN" altLang="en-US" dirty="0"/>
              <a:t>能量下</a:t>
            </a:r>
            <a:r>
              <a:rPr kumimoji="1" lang="en-US" altLang="zh-CN" dirty="0"/>
              <a:t>taper</a:t>
            </a:r>
            <a:r>
              <a:rPr kumimoji="1" lang="zh-CN" altLang="en-US" dirty="0"/>
              <a:t>前后闭轨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2049102-584F-8447-A003-8029FD239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166" y="3754728"/>
            <a:ext cx="4693708" cy="28524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E60A41-F543-2048-92E1-2B1271E33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38" y="3711068"/>
            <a:ext cx="4979739" cy="30020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1A090F6-5BAE-E348-921F-A3D9EC7513C5}"/>
              </a:ext>
            </a:extLst>
          </p:cNvPr>
          <p:cNvSpPr txBox="1"/>
          <p:nvPr/>
        </p:nvSpPr>
        <p:spPr>
          <a:xfrm>
            <a:off x="3091136" y="653680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aGamma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DD14BA-D7C9-9B46-866D-266BDB92603D}"/>
              </a:ext>
            </a:extLst>
          </p:cNvPr>
          <p:cNvSpPr txBox="1"/>
          <p:nvPr/>
        </p:nvSpPr>
        <p:spPr>
          <a:xfrm>
            <a:off x="9216320" y="652842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aGamma</a:t>
            </a:r>
            <a:endParaRPr kumimoji="1" lang="zh-CN" altLang="en-US" dirty="0"/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0B9AE594-F7E2-5B49-867C-252940769768}"/>
              </a:ext>
            </a:extLst>
          </p:cNvPr>
          <p:cNvCxnSpPr>
            <a:cxnSpLocks/>
          </p:cNvCxnSpPr>
          <p:nvPr/>
        </p:nvCxnSpPr>
        <p:spPr>
          <a:xfrm flipV="1">
            <a:off x="5768502" y="3831492"/>
            <a:ext cx="1670510" cy="200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A206F54-E59E-594F-AFC3-FB0F4BEE95C1}"/>
              </a:ext>
            </a:extLst>
          </p:cNvPr>
          <p:cNvCxnSpPr>
            <a:cxnSpLocks/>
          </p:cNvCxnSpPr>
          <p:nvPr/>
        </p:nvCxnSpPr>
        <p:spPr>
          <a:xfrm flipV="1">
            <a:off x="5768502" y="6352418"/>
            <a:ext cx="1670510" cy="13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箭头 26">
            <a:extLst>
              <a:ext uri="{FF2B5EF4-FFF2-40B4-BE49-F238E27FC236}">
                <a16:creationId xmlns:a16="http://schemas.microsoft.com/office/drawing/2014/main" id="{C06935C5-F6D0-944C-AF83-B2C4CF129B10}"/>
              </a:ext>
            </a:extLst>
          </p:cNvPr>
          <p:cNvSpPr/>
          <p:nvPr/>
        </p:nvSpPr>
        <p:spPr>
          <a:xfrm>
            <a:off x="6020212" y="3773897"/>
            <a:ext cx="1085177" cy="62127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taper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6FC4E-EA22-994C-BADA-71BBCB8B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升能过程中的闭轨变化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04057AA-E64C-C74C-BE79-312A0BE8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C52415-C621-6747-ABAA-713C647FB478}"/>
                  </a:ext>
                </a:extLst>
              </p:cNvPr>
              <p:cNvSpPr txBox="1"/>
              <p:nvPr/>
            </p:nvSpPr>
            <p:spPr>
              <a:xfrm>
                <a:off x="838200" y="1000125"/>
                <a:ext cx="10724411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在升能过程中，能量随着磁铁强度线性增长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同步辐射损失的能量与能量四次方成正比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kumimoji="1" lang="en-US" altLang="zh-CN" sz="2400" i="1">
                        <a:latin typeface="Cambria Math" panose="02040503050406030204" pitchFamily="18" charset="0"/>
                      </a:rPr>
                      <m:t>U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闭轨会随能量增长改变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升能模拟</a:t>
                </a:r>
                <a:r>
                  <a:rPr kumimoji="1" lang="en-US" altLang="zh-CN" sz="2400" dirty="0"/>
                  <a:t>imperfection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影响时，将粒子初始化至注入能量下的闭轨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C52415-C621-6747-ABAA-713C647F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00125"/>
                <a:ext cx="10724411" cy="1846659"/>
              </a:xfrm>
              <a:prstGeom prst="rect">
                <a:avLst/>
              </a:prstGeom>
              <a:blipFill>
                <a:blip r:embed="rId2"/>
                <a:stretch>
                  <a:fillRect l="-828" t="-2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39F5104-D58A-2F41-8836-534CF9D55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5" y="3441485"/>
            <a:ext cx="4056992" cy="24163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B6D124-5B28-F747-9AC8-84CF0E8D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37" y="3477734"/>
            <a:ext cx="3882072" cy="23438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8ABBA8-9D28-6C42-A6B8-8384ED0D9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183" y="3513038"/>
            <a:ext cx="3882072" cy="23085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8518D2-9819-254E-AABA-A2753D9F2AD0}"/>
              </a:ext>
            </a:extLst>
          </p:cNvPr>
          <p:cNvSpPr txBox="1"/>
          <p:nvPr/>
        </p:nvSpPr>
        <p:spPr>
          <a:xfrm>
            <a:off x="1745491" y="50673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10GeV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AA095C-8834-5E44-8174-DEB7A056CD1C}"/>
              </a:ext>
            </a:extLst>
          </p:cNvPr>
          <p:cNvSpPr txBox="1"/>
          <p:nvPr/>
        </p:nvSpPr>
        <p:spPr>
          <a:xfrm>
            <a:off x="8717791" y="509480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180GeV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F02000-7BC7-A04B-8927-F86DB16D77AC}"/>
              </a:ext>
            </a:extLst>
          </p:cNvPr>
          <p:cNvSpPr txBox="1"/>
          <p:nvPr/>
        </p:nvSpPr>
        <p:spPr>
          <a:xfrm>
            <a:off x="5533132" y="509111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0650F5-68AA-544C-9072-16EF266C44BD}"/>
              </a:ext>
            </a:extLst>
          </p:cNvPr>
          <p:cNvSpPr txBox="1"/>
          <p:nvPr/>
        </p:nvSpPr>
        <p:spPr>
          <a:xfrm>
            <a:off x="4195737" y="6237842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方向闭轨</a:t>
            </a:r>
          </a:p>
        </p:txBody>
      </p:sp>
    </p:spTree>
    <p:extLst>
      <p:ext uri="{BB962C8B-B14F-4D97-AF65-F5344CB8AC3E}">
        <p14:creationId xmlns:p14="http://schemas.microsoft.com/office/powerpoint/2010/main" val="135912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FC40C-87E6-3748-9C08-F3807108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单粒子模拟结果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DDF8C5-876F-3E4F-9B54-78C828AC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1FC172-6B17-C34B-9FAE-3541F53A9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6910"/>
            <a:ext cx="4067175" cy="24716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41D9366-81F3-7342-9562-80A38FBFCAED}"/>
              </a:ext>
            </a:extLst>
          </p:cNvPr>
          <p:cNvSpPr txBox="1"/>
          <p:nvPr/>
        </p:nvSpPr>
        <p:spPr>
          <a:xfrm>
            <a:off x="2426079" y="307599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aGamma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81F68B-380A-784D-95D6-15F9B7FCC830}"/>
                  </a:ext>
                </a:extLst>
              </p:cNvPr>
              <p:cNvSpPr txBox="1"/>
              <p:nvPr/>
            </p:nvSpPr>
            <p:spPr>
              <a:xfrm>
                <a:off x="5166254" y="1049787"/>
                <a:ext cx="5799088" cy="162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10-120GeV</a:t>
                </a:r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升能平均升能速度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=0.00265</m:t>
                    </m:r>
                  </m:oMath>
                </a14:m>
                <a:endParaRPr kumimoji="1"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zh-CN" altLang="en-US" sz="2400" i="1" dirty="0">
                    <a:latin typeface="Cambria Math" panose="02040503050406030204" pitchFamily="18" charset="0"/>
                  </a:rPr>
                  <a:t>取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=0.003</m:t>
                    </m:r>
                  </m:oMath>
                </a14:m>
                <a:endParaRPr kumimoji="1"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.989</m:t>
                      </m:r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81F68B-380A-784D-95D6-15F9B7FCC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54" y="1049787"/>
                <a:ext cx="5799088" cy="1620893"/>
              </a:xfrm>
              <a:prstGeom prst="rect">
                <a:avLst/>
              </a:prstGeom>
              <a:blipFill>
                <a:blip r:embed="rId3"/>
                <a:stretch>
                  <a:fillRect l="-1528" t="-3101" b="-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BB18D5B-1B58-8E4A-8868-0603FC210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4033416"/>
            <a:ext cx="3994679" cy="28245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839459-AE23-3444-9318-3FC993D0D791}"/>
              </a:ext>
            </a:extLst>
          </p:cNvPr>
          <p:cNvSpPr txBox="1"/>
          <p:nvPr/>
        </p:nvSpPr>
        <p:spPr>
          <a:xfrm>
            <a:off x="1539945" y="355470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不考虑量子激发，</a:t>
            </a:r>
            <a:r>
              <a:rPr kumimoji="1" lang="en-US" altLang="zh-CN" dirty="0"/>
              <a:t>10-120GeV</a:t>
            </a:r>
            <a:r>
              <a:rPr kumimoji="1" lang="zh-CN" altLang="en-US" dirty="0"/>
              <a:t>升能模拟结果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8D10B62-8755-DB4A-8B27-BBB11A95B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3408011"/>
            <a:ext cx="4821717" cy="34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4C4C04-8094-714B-BE28-EE384BBD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单粒子模拟结果</a:t>
            </a:r>
            <a:r>
              <a:rPr kumimoji="1" lang="en-US" altLang="zh-CN" dirty="0"/>
              <a:t>-</a:t>
            </a:r>
            <a:r>
              <a:rPr kumimoji="1" lang="zh-CN" altLang="en-US" dirty="0"/>
              <a:t>量子激发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AFAB88-0E9C-E743-9A65-0CE0992C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2E9586D-F824-9F4F-BEB8-628F93823573}"/>
                  </a:ext>
                </a:extLst>
              </p:cNvPr>
              <p:cNvSpPr txBox="1"/>
              <p:nvPr/>
            </p:nvSpPr>
            <p:spPr>
              <a:xfrm>
                <a:off x="838200" y="971550"/>
                <a:ext cx="10111101" cy="164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加入量子激发的影响后，闭轨的变化不再是绝热过程</a:t>
                </a: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粒子同时受到</a:t>
                </a:r>
                <a:r>
                  <a:rPr kumimoji="1" lang="en-US" altLang="zh-CN" sz="2400" dirty="0"/>
                  <a:t>imperfection</a:t>
                </a:r>
                <a:r>
                  <a:rPr kumimoji="1" lang="zh-CN" altLang="en-US" sz="2400" dirty="0"/>
                  <a:t> 和 </a:t>
                </a:r>
                <a:r>
                  <a:rPr kumimoji="1" lang="en-US" altLang="zh-CN" sz="2400" dirty="0"/>
                  <a:t>intrinsic</a:t>
                </a:r>
                <a:r>
                  <a:rPr kumimoji="1" lang="zh-CN" altLang="en-US" sz="2400" dirty="0"/>
                  <a:t> 共振的影响，极化度损失较多</a:t>
                </a: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根据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𝑟𝑚𝑠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zh-CN" altLang="en-US" sz="2400" dirty="0"/>
                  <a:t> 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=29.9234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zh-CN" altLang="en-US" sz="2400" dirty="0"/>
                  <a:t> ，取</a:t>
                </a:r>
                <a:r>
                  <a:rPr kumimoji="1" lang="en-US" altLang="zh-CN" sz="2400" dirty="0"/>
                  <a:t>y=1e-4</a:t>
                </a:r>
                <a:r>
                  <a:rPr kumimoji="1" lang="zh-CN" altLang="en-US" sz="2400" dirty="0"/>
                  <a:t> ，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kumimoji="1" lang="en-US" altLang="zh-CN" sz="2400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18000nm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2E9586D-F824-9F4F-BEB8-628F93823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1550"/>
                <a:ext cx="10111101" cy="1647567"/>
              </a:xfrm>
              <a:prstGeom prst="rect">
                <a:avLst/>
              </a:prstGeom>
              <a:blipFill>
                <a:blip r:embed="rId2"/>
                <a:stretch>
                  <a:fillRect l="-878" t="-3053" b="-6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A108A49-3243-6C4B-ACBF-562398D4A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3398794"/>
            <a:ext cx="4381500" cy="31226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0FE058-2721-1643-9910-5A632E176EB1}"/>
              </a:ext>
            </a:extLst>
          </p:cNvPr>
          <p:cNvSpPr txBox="1"/>
          <p:nvPr/>
        </p:nvSpPr>
        <p:spPr>
          <a:xfrm>
            <a:off x="1781175" y="648866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</a:t>
            </a:r>
            <a:r>
              <a:rPr kumimoji="1" lang="zh-CN" altLang="en-US" dirty="0"/>
              <a:t> 在升能过程中的变化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A2219C-ADE5-D24D-849F-B6825C789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398794"/>
            <a:ext cx="4603750" cy="33289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AF4C0B2-B9C7-F54D-9D13-DDAE7F7470C1}"/>
              </a:ext>
            </a:extLst>
          </p:cNvPr>
          <p:cNvSpPr txBox="1"/>
          <p:nvPr/>
        </p:nvSpPr>
        <p:spPr>
          <a:xfrm>
            <a:off x="4814919" y="302946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单粒子升能模拟结果</a:t>
            </a:r>
          </a:p>
        </p:txBody>
      </p:sp>
    </p:spTree>
    <p:extLst>
      <p:ext uri="{BB962C8B-B14F-4D97-AF65-F5344CB8AC3E}">
        <p14:creationId xmlns:p14="http://schemas.microsoft.com/office/powerpoint/2010/main" val="19853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AEA09-485C-5B4F-B59F-41033B94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升能过程中的垂直发射度变化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11A564-82EB-7C45-A4AF-1ED8D017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5708DC-4E2A-A34F-8083-778EEAE4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" y="2044956"/>
            <a:ext cx="5165724" cy="36363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9D7F6F0-EA18-4749-A7FB-244DD4818F8E}"/>
              </a:ext>
            </a:extLst>
          </p:cNvPr>
          <p:cNvSpPr txBox="1"/>
          <p:nvPr/>
        </p:nvSpPr>
        <p:spPr>
          <a:xfrm>
            <a:off x="733425" y="869089"/>
            <a:ext cx="590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注入时垂直发射度</a:t>
            </a:r>
            <a:r>
              <a:rPr kumimoji="1" lang="en-US" altLang="zh-CN" dirty="0"/>
              <a:t>=40nm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对</a:t>
            </a:r>
            <a:r>
              <a:rPr kumimoji="1" lang="en-US" altLang="zh-CN" dirty="0"/>
              <a:t>bare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r>
              <a:rPr kumimoji="1" lang="zh-CN" altLang="en-US" dirty="0"/>
              <a:t> ，即使打开量子激发，发射度也会降至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19BBD3-51CA-6042-A840-AE89DED7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802032"/>
            <a:ext cx="4089400" cy="29025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196866-1BB1-1B4A-A37F-F74510A9B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3863128"/>
            <a:ext cx="4089400" cy="28961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E050987-6FE4-AD44-8E16-F53249DC3BFF}"/>
              </a:ext>
            </a:extLst>
          </p:cNvPr>
          <p:cNvSpPr/>
          <p:nvPr/>
        </p:nvSpPr>
        <p:spPr>
          <a:xfrm>
            <a:off x="2896956" y="4914900"/>
            <a:ext cx="2181940" cy="47625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1E62DC83-81FD-EA47-B371-86FFF0E83038}"/>
              </a:ext>
            </a:extLst>
          </p:cNvPr>
          <p:cNvSpPr/>
          <p:nvPr/>
        </p:nvSpPr>
        <p:spPr>
          <a:xfrm>
            <a:off x="5201408" y="5138530"/>
            <a:ext cx="543409" cy="18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2CD5C2-5C8A-034A-A595-F457871A1E44}"/>
              </a:ext>
            </a:extLst>
          </p:cNvPr>
          <p:cNvSpPr txBox="1"/>
          <p:nvPr/>
        </p:nvSpPr>
        <p:spPr>
          <a:xfrm>
            <a:off x="8289235" y="1246362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有量子激发</a:t>
            </a:r>
            <a:endParaRPr kumimoji="1" lang="en-US" altLang="zh-CN" dirty="0"/>
          </a:p>
          <a:p>
            <a:r>
              <a:rPr kumimoji="1" lang="zh-CN" altLang="en-US" dirty="0"/>
              <a:t>平衡发射度约</a:t>
            </a:r>
            <a:r>
              <a:rPr kumimoji="1" lang="en-US" altLang="zh-CN" dirty="0"/>
              <a:t>0.04nm</a:t>
            </a:r>
          </a:p>
          <a:p>
            <a:r>
              <a:rPr kumimoji="1" lang="zh-CN" altLang="en-US" dirty="0"/>
              <a:t>与</a:t>
            </a:r>
            <a:r>
              <a:rPr kumimoji="1" lang="en-US" altLang="zh-CN" dirty="0" err="1"/>
              <a:t>bmad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r>
              <a:rPr kumimoji="1" lang="zh-CN" altLang="en-US" dirty="0"/>
              <a:t>计算一致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EC8EB1-29A9-CE47-90A2-08CF9DEC0A62}"/>
              </a:ext>
            </a:extLst>
          </p:cNvPr>
          <p:cNvSpPr txBox="1"/>
          <p:nvPr/>
        </p:nvSpPr>
        <p:spPr>
          <a:xfrm>
            <a:off x="8388626" y="4383696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无量子激发</a:t>
            </a:r>
            <a:endParaRPr kumimoji="1" lang="en-US" altLang="zh-CN" dirty="0"/>
          </a:p>
          <a:p>
            <a:r>
              <a:rPr kumimoji="1" lang="zh-CN" altLang="en-US" dirty="0"/>
              <a:t>发射度降至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062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7CD89-1D67-FB44-BCA4-81F4781E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Scaled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strength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C3FEACC-B35A-1E41-BCB8-6D6FDAF7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0C59FA-085D-AD4D-9FB0-FBE155D2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2909630"/>
            <a:ext cx="5285219" cy="31711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6DA473-938C-2F4B-B716-12B38A422F29}"/>
              </a:ext>
            </a:extLst>
          </p:cNvPr>
          <p:cNvSpPr txBox="1"/>
          <p:nvPr/>
        </p:nvSpPr>
        <p:spPr>
          <a:xfrm>
            <a:off x="4628180" y="3397669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120GeV</a:t>
            </a:r>
            <a:endParaRPr kumimoji="1" lang="zh-CN" altLang="en-US" sz="11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CA121A-4D7D-E24B-93FF-057ACDDA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09630"/>
            <a:ext cx="4336774" cy="30662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4213BC-FDBF-6A40-AEA3-1A2373B6134B}"/>
                  </a:ext>
                </a:extLst>
              </p:cNvPr>
              <p:cNvSpPr txBox="1"/>
              <p:nvPr/>
            </p:nvSpPr>
            <p:spPr>
              <a:xfrm>
                <a:off x="762000" y="1008791"/>
                <a:ext cx="10591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按照注入时</a:t>
                </a:r>
                <a:r>
                  <a:rPr kumimoji="1" lang="en-US" altLang="zh-CN" sz="2400" dirty="0"/>
                  <a:t>40nm</a:t>
                </a:r>
                <a:r>
                  <a:rPr kumimoji="1" lang="zh-CN" altLang="en-US" sz="2400" dirty="0"/>
                  <a:t>发射度的实际发射度变化曲线，</a:t>
                </a:r>
                <a:r>
                  <a:rPr kumimoji="1" lang="en-US" altLang="zh-CN" sz="2400" dirty="0"/>
                  <a:t>scale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intrinsic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strength</a:t>
                </a:r>
                <a:r>
                  <a:rPr kumimoji="1" lang="zh-CN" altLang="en-US" sz="2400" dirty="0"/>
                  <a:t>：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由发射度随能量的降低并不能将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的峰减小太多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F4213BC-FDBF-6A40-AEA3-1A2373B61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08791"/>
                <a:ext cx="10591800" cy="1200329"/>
              </a:xfrm>
              <a:prstGeom prst="rect">
                <a:avLst/>
              </a:prstGeom>
              <a:blipFill>
                <a:blip r:embed="rId4"/>
                <a:stretch>
                  <a:fillRect l="-838" t="-4211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15DF5AB-E334-6A49-9D90-E6C85ECAD919}"/>
                  </a:ext>
                </a:extLst>
              </p:cNvPr>
              <p:cNvSpPr txBox="1"/>
              <p:nvPr/>
            </p:nvSpPr>
            <p:spPr>
              <a:xfrm>
                <a:off x="1530627" y="3872864"/>
                <a:ext cx="2096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𝑚𝑚𝑚𝑟𝑎𝑑</m:t>
                      </m:r>
                    </m:oMath>
                  </m:oMathPara>
                </a14:m>
                <a:endParaRPr kumimoji="1" lang="en-US" altLang="zh-CN" b="0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15DF5AB-E334-6A49-9D90-E6C85ECAD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27" y="3872864"/>
                <a:ext cx="209621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C5D068-73C1-D64C-84B4-37A679DEAE5D}"/>
                  </a:ext>
                </a:extLst>
              </p:cNvPr>
              <p:cNvSpPr txBox="1"/>
              <p:nvPr/>
            </p:nvSpPr>
            <p:spPr>
              <a:xfrm>
                <a:off x="5288938" y="6054315"/>
                <a:ext cx="6097656" cy="684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kumimoji="1"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.75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C5D068-73C1-D64C-84B4-37A679DEA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938" y="6054315"/>
                <a:ext cx="6097656" cy="684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52536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905</TotalTime>
  <Words>419</Words>
  <Application>Microsoft Macintosh PowerPoint</Application>
  <PresentationFormat>宽屏</PresentationFormat>
  <Paragraphs>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ChenTao2.0</vt:lpstr>
      <vt:lpstr>  Analysis of polarization during 10-120GeV ramping  in CEPC CDR booster  22-8-30 ChenTao</vt:lpstr>
      <vt:lpstr>Imperfection resonance calculation</vt:lpstr>
      <vt:lpstr>Tapered lattice</vt:lpstr>
      <vt:lpstr>升能过程中的闭轨变化</vt:lpstr>
      <vt:lpstr>单粒子模拟结果</vt:lpstr>
      <vt:lpstr>单粒子模拟结果-量子激发</vt:lpstr>
      <vt:lpstr>升能过程中的垂直发射度变化</vt:lpstr>
      <vt:lpstr>Scaled resonance strength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Analysis of polarization during 10-120GeV ramping  in CEPC CDR booster  22-8-30 ChenTao</dc:title>
  <dc:creator>chentao201@mails.ucas.ac.cn</dc:creator>
  <cp:lastModifiedBy>chentao201@mails.ucas.ac.cn</cp:lastModifiedBy>
  <cp:revision>4</cp:revision>
  <dcterms:created xsi:type="dcterms:W3CDTF">2022-08-29T14:50:58Z</dcterms:created>
  <dcterms:modified xsi:type="dcterms:W3CDTF">2022-08-30T05:57:57Z</dcterms:modified>
</cp:coreProperties>
</file>