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329" r:id="rId3"/>
    <p:sldId id="680" r:id="rId4"/>
    <p:sldId id="711" r:id="rId5"/>
    <p:sldId id="698" r:id="rId6"/>
    <p:sldId id="709" r:id="rId7"/>
    <p:sldId id="701" r:id="rId8"/>
    <p:sldId id="702" r:id="rId9"/>
    <p:sldId id="690" r:id="rId10"/>
    <p:sldId id="686" r:id="rId11"/>
    <p:sldId id="687" r:id="rId12"/>
    <p:sldId id="689" r:id="rId13"/>
    <p:sldId id="692" r:id="rId14"/>
    <p:sldId id="713" r:id="rId15"/>
    <p:sldId id="358" r:id="rId16"/>
    <p:sldId id="697" r:id="rId17"/>
    <p:sldId id="699" r:id="rId18"/>
    <p:sldId id="694" r:id="rId19"/>
    <p:sldId id="695" r:id="rId20"/>
    <p:sldId id="678" r:id="rId21"/>
    <p:sldId id="691" r:id="rId22"/>
    <p:sldId id="712" r:id="rId23"/>
    <p:sldId id="355" r:id="rId24"/>
    <p:sldId id="700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2"/>
    <p:restoredTop sz="94280"/>
  </p:normalViewPr>
  <p:slideViewPr>
    <p:cSldViewPr snapToGrid="0" snapToObjects="1">
      <p:cViewPr varScale="1">
        <p:scale>
          <a:sx n="37" d="100"/>
          <a:sy n="37" d="100"/>
        </p:scale>
        <p:origin x="7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612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578" y="199440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Dummy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2 flex with 10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glass dummy ASIC  assembly </a:t>
            </a:r>
          </a:p>
          <a:p>
            <a:pPr lvl="1"/>
            <a:r>
              <a:rPr kumimoji="1" lang="en-US" altLang="zh-CN" dirty="0"/>
              <a:t>Automatic glue dispensing using gantry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Real chip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454" y="2624243"/>
            <a:ext cx="8788400" cy="10782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Wire bonded one Taichu3 on flexible PCB</a:t>
            </a:r>
          </a:p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Jun and </a:t>
            </a:r>
            <a:r>
              <a:rPr kumimoji="1" lang="en-US" altLang="zh-CN" sz="4200" b="0" dirty="0" err="1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Ziyue</a:t>
            </a:r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are testing it with interface board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972853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CF4213-2ADD-D3D2-50A6-4E9E3F03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340024"/>
            <a:ext cx="14267742" cy="33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Ladder 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(double side)= 20 ASIC chips + two flexible PCB + carbon fiber support</a:t>
            </a:r>
          </a:p>
          <a:p>
            <a:r>
              <a:rPr kumimoji="1" lang="en-US" altLang="zh-CN" dirty="0"/>
              <a:t>Ladder assembly procedure verified with dummy ASIC (glass)</a:t>
            </a:r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" y="3009598"/>
            <a:ext cx="13428747" cy="9822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0376-9BAB-7D7C-B955-9AEEFCB9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54" y="3388203"/>
            <a:ext cx="9676402" cy="54429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D6CD86-AFA0-17DF-FC41-B17A18C4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655" y="9144908"/>
            <a:ext cx="10557540" cy="3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7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installation procedure designed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Mockup with 3D printing production done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Assembly with 3D mockup model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Production with aluminum machining started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Expected finished at </a:t>
            </a:r>
            <a:r>
              <a:rPr kumimoji="1" lang="en-US" altLang="zh-CN" dirty="0">
                <a:solidFill>
                  <a:schemeClr val="tx1"/>
                </a:solidFill>
              </a:rPr>
              <a:t>middle of September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1D78A7-6167-D85B-D85E-1C14060DD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257" y="5707115"/>
            <a:ext cx="7056474" cy="70564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C11558-748A-944F-84FC-B88DF6F3C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66" b="21705"/>
          <a:stretch/>
        </p:blipFill>
        <p:spPr>
          <a:xfrm>
            <a:off x="29712" y="6350069"/>
            <a:ext cx="10543954" cy="5770567"/>
          </a:xfrm>
          <a:prstGeom prst="rect">
            <a:avLst/>
          </a:prstGeom>
        </p:spPr>
      </p:pic>
      <p:sp>
        <p:nvSpPr>
          <p:cNvPr id="11" name="右箭头 10">
            <a:extLst>
              <a:ext uri="{FF2B5EF4-FFF2-40B4-BE49-F238E27FC236}">
                <a16:creationId xmlns:a16="http://schemas.microsoft.com/office/drawing/2014/main" id="{14514B00-CA66-CBE7-EBFA-80BCD49A7DD8}"/>
              </a:ext>
            </a:extLst>
          </p:cNvPr>
          <p:cNvSpPr/>
          <p:nvPr/>
        </p:nvSpPr>
        <p:spPr>
          <a:xfrm>
            <a:off x="11036595" y="8187070"/>
            <a:ext cx="3530010" cy="65921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25229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Try to config single chip test board  and data handling with DAQ software (next step)</a:t>
            </a:r>
          </a:p>
          <a:p>
            <a:r>
              <a:rPr kumimoji="1" lang="en-US" altLang="zh-CN" dirty="0"/>
              <a:t>Purchase 3 DAQ PC for data taking (next step)</a:t>
            </a:r>
          </a:p>
          <a:p>
            <a:r>
              <a:rPr kumimoji="1" lang="en-US" altLang="zh-CN" dirty="0"/>
              <a:t>Parallel processing for each FPGA board</a:t>
            </a:r>
          </a:p>
          <a:p>
            <a:r>
              <a:rPr kumimoji="1" lang="en-US" altLang="zh-CN" dirty="0"/>
              <a:t>Hit</a:t>
            </a:r>
            <a:r>
              <a:rPr kumimoji="1" lang="zh-CN" altLang="en-US" dirty="0"/>
              <a:t> </a:t>
            </a:r>
            <a:r>
              <a:rPr kumimoji="1" lang="en-US" altLang="zh-CN" dirty="0"/>
              <a:t>maps on-line monitoring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A7D141E-0572-7442-E22F-A6FD959F8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52" y="6119489"/>
            <a:ext cx="6699874" cy="72870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16501971" y="2621396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19D082-4593-9FAD-0596-5C62D148BF2F}"/>
              </a:ext>
            </a:extLst>
          </p:cNvPr>
          <p:cNvSpPr txBox="1"/>
          <p:nvPr/>
        </p:nvSpPr>
        <p:spPr>
          <a:xfrm>
            <a:off x="2341196" y="4948022"/>
            <a:ext cx="124587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data structure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6D00F7-49A9-3B88-9CC5-332D4B1C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3138" y="4210516"/>
            <a:ext cx="13328280" cy="95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160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7B704-BA45-1186-4C14-E8D949B2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offline reconstruction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1ACDBA-B684-5DD1-24E6-564891DEC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Dedicated discussion with </a:t>
            </a:r>
            <a:r>
              <a:rPr kumimoji="1" lang="en-US" altLang="zh-CN" dirty="0" err="1"/>
              <a:t>Linhui</a:t>
            </a:r>
            <a:r>
              <a:rPr kumimoji="1" lang="en-US" altLang="zh-CN" dirty="0"/>
              <a:t> Wu, Gang Li, </a:t>
            </a:r>
            <a:r>
              <a:rPr kumimoji="1" lang="en-US" altLang="zh-CN" dirty="0" err="1"/>
              <a:t>Shuqi</a:t>
            </a:r>
            <a:r>
              <a:rPr kumimoji="1" lang="en-US" altLang="zh-CN" dirty="0"/>
              <a:t>, Hao Zeng</a:t>
            </a:r>
          </a:p>
          <a:p>
            <a:r>
              <a:rPr kumimoji="1" lang="en-US" altLang="zh-CN" dirty="0"/>
              <a:t>Alignment strategy will be </a:t>
            </a:r>
            <a:r>
              <a:rPr kumimoji="1" lang="en-US" altLang="zh-CN"/>
              <a:t>presented today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8C5E01-68A3-51AB-C3FE-A20D8B4A0B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1BF426-099B-47CA-A448-00FBC379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7692334"/>
            <a:ext cx="13691937" cy="55000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1C3AA-0DA7-2D4B-57D9-F23483D9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736" y="5764595"/>
            <a:ext cx="9632058" cy="70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27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9E225-B650-40FA-DC74-64B733F5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6" y="8063406"/>
            <a:ext cx="10503700" cy="5652594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(1-2 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people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Request for Invitation letter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3723896" y="8420488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FE89C-B0CA-8F4B-2A98-F31B5A24CE2D}"/>
              </a:ext>
            </a:extLst>
          </p:cNvPr>
          <p:cNvSpPr txBox="1"/>
          <p:nvPr/>
        </p:nvSpPr>
        <p:spPr>
          <a:xfrm>
            <a:off x="1700726" y="12946559"/>
            <a:ext cx="11752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Electron beam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Requesting Invitation letters (almost ready)</a:t>
            </a: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Application Passports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087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Laser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tests,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Beta source test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Irradiation test (Oct, two days 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September: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chips (Sep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309600" y="8582108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5348" y="7058115"/>
            <a:ext cx="5254252" cy="36540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B144FB-EB74-C73C-8040-5339228C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5522" y="7478598"/>
            <a:ext cx="5684643" cy="30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65122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0C5C1-8166-EA7E-8EB5-71E5D9D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Global Schedule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ED0F93-840E-35C9-816A-C76BD256A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 12-22: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DESY test beam (test beam time slot reserved for two weeks)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F876C-7598-6E8D-28A1-ABB194639F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E48F4-AB78-B644-1794-C6B9BC3F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670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58581E-F0DC-A9BF-7338-9B078F6A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B1DC4E-F36D-093F-3738-914B9AF18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ED05B2-68BE-76E3-D805-F3CC46B89A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11888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21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36F66-2DFA-F1D5-95A5-EED7FA03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CB10A2-3758-7F9F-AD8A-BED70987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7982466" cy="11412142"/>
          </a:xfrm>
        </p:spPr>
        <p:txBody>
          <a:bodyPr/>
          <a:lstStyle/>
          <a:p>
            <a:r>
              <a:rPr kumimoji="1" lang="en-US" altLang="zh-CN" dirty="0"/>
              <a:t>Single chip test news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Charge injection done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 curve scan in next step</a:t>
            </a:r>
          </a:p>
          <a:p>
            <a:pPr lvl="2"/>
            <a:r>
              <a:rPr kumimoji="1" lang="en-US" altLang="zh-CN" dirty="0"/>
              <a:t>Need to mask off noise pixel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Laser tests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Source tests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(next step)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Threshold tuning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IR drop tests? (next step)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Top pad need ?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 dicing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marL="889000" lvl="2" indent="0">
              <a:buNone/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Irradiation tests </a:t>
            </a:r>
          </a:p>
          <a:p>
            <a:pPr lvl="2"/>
            <a:r>
              <a:rPr kumimoji="1" lang="en-US" altLang="zh-CN" dirty="0"/>
              <a:t>BSRF beam time in Oct 2022</a:t>
            </a:r>
          </a:p>
          <a:p>
            <a:pPr lvl="2"/>
            <a:r>
              <a:rPr kumimoji="1" lang="en-US" altLang="zh-CN" dirty="0"/>
              <a:t>X ray machine ?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5CA860-048A-0B4B-5DF6-FF91DB6EDC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C5E1B8-E700-4240-9A26-19176BF37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730" y="279347"/>
            <a:ext cx="7705404" cy="333808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1807802-505E-F28E-1A5A-8481FD5558B6}"/>
              </a:ext>
            </a:extLst>
          </p:cNvPr>
          <p:cNvSpPr txBox="1"/>
          <p:nvPr/>
        </p:nvSpPr>
        <p:spPr>
          <a:xfrm>
            <a:off x="12040550" y="992235"/>
            <a:ext cx="1259058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First Laser tests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F7A0F5-65D6-5AF0-F121-FFD1B317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228" y="3617428"/>
            <a:ext cx="13593004" cy="99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41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22923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2022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Will modified process sensors into the detector assembly   </a:t>
            </a:r>
          </a:p>
          <a:p>
            <a:r>
              <a:rPr kumimoji="1" lang="en-US" altLang="zh-CN" dirty="0"/>
              <a:t>Send 4 wafers to NCAP for wafer testing , thinning and dicing</a:t>
            </a:r>
          </a:p>
          <a:p>
            <a:r>
              <a:rPr kumimoji="1" lang="en-US" altLang="zh-CN" dirty="0"/>
              <a:t>Send 1 wafers for thinning (150um) and dicing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single chip performance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1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st</a:t>
            </a:r>
            <a:r>
              <a:rPr kumimoji="1" lang="en-US" altLang="zh-CN" dirty="0">
                <a:solidFill>
                  <a:srgbClr val="FFFF00"/>
                </a:solidFill>
              </a:rPr>
              <a:t> round: Send 5 chips for wired bonding 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2 boards working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2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nd</a:t>
            </a:r>
            <a:r>
              <a:rPr kumimoji="1" lang="en-US" altLang="zh-CN" dirty="0">
                <a:solidFill>
                  <a:srgbClr val="FFFF00"/>
                </a:solidFill>
              </a:rPr>
              <a:t> round (this week): Send 5 more chip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3 chips with normal dicing (top and bottom pads available)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2 chips dicing without top pads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IR drop tests  in next step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888" y="520700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355702-DAE2-A677-043E-9266D8C6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742" y="7314361"/>
            <a:ext cx="9009546" cy="567828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68766FD3-2A1B-43EF-CD45-D229FBA22D8F}"/>
              </a:ext>
            </a:extLst>
          </p:cNvPr>
          <p:cNvSpPr/>
          <p:nvPr/>
        </p:nvSpPr>
        <p:spPr>
          <a:xfrm>
            <a:off x="19132062" y="7367706"/>
            <a:ext cx="5281651" cy="1065617"/>
          </a:xfrm>
          <a:prstGeom prst="roundRect">
            <a:avLst/>
          </a:prstGeom>
          <a:noFill/>
          <a:ln w="317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1B50DC-B64B-BE47-E1F7-8C171F89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Preliminary TaichuPix-3 test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91DEAA-3F99-8BB3-1EB4-4C4853E5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altLang="zh-CN" sz="4400" dirty="0"/>
              <a:t>Single chip test system built</a:t>
            </a:r>
            <a:endParaRPr lang="en-US" altLang="zh-CN" sz="4400" dirty="0"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4400" dirty="0">
                <a:sym typeface="Wingdings" panose="05000000000000000000" pitchFamily="2" charset="2"/>
              </a:rPr>
              <a:t>Taichipix3 can reach </a:t>
            </a:r>
            <a:r>
              <a:rPr lang="en-US" altLang="zh-CN" sz="4400" dirty="0">
                <a:solidFill>
                  <a:srgbClr val="FFFF00"/>
                </a:solidFill>
                <a:sym typeface="Wingdings" panose="05000000000000000000" pitchFamily="2" charset="2"/>
              </a:rPr>
              <a:t>~100 e-</a:t>
            </a:r>
            <a:r>
              <a:rPr lang="en-US" altLang="zh-CN" sz="4400" dirty="0">
                <a:sym typeface="Wingdings" panose="05000000000000000000" pitchFamily="2" charset="2"/>
              </a:rPr>
              <a:t> lower threshold than Taichu2 </a:t>
            </a:r>
            <a:endParaRPr lang="zh-CN" altLang="en-US" sz="4400" dirty="0"/>
          </a:p>
          <a:p>
            <a:pPr marL="680861" lvl="1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4400" dirty="0">
                <a:solidFill>
                  <a:schemeClr val="tx1"/>
                </a:solidFill>
              </a:rPr>
              <a:t>Improvement of DAC design in TC3 verified</a:t>
            </a:r>
            <a:endParaRPr lang="en-US" altLang="zh-CN" sz="4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endParaRPr lang="en-US" altLang="zh-CN" sz="4400" dirty="0">
              <a:solidFill>
                <a:srgbClr val="FFFF00"/>
              </a:solidFill>
              <a:sym typeface="Wingdings" panose="05000000000000000000" pitchFamily="2" charset="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FC3A30-FB38-E94D-7CC3-B80B0B539C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16923D5-241E-1A0E-49DC-11371630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2178" y="801417"/>
            <a:ext cx="7239000" cy="13058042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A11973D-F67B-9AA9-C170-769F3F863241}"/>
              </a:ext>
            </a:extLst>
          </p:cNvPr>
          <p:cNvGraphicFramePr>
            <a:graphicFrameLocks noGrp="1"/>
          </p:cNvGraphicFramePr>
          <p:nvPr/>
        </p:nvGraphicFramePr>
        <p:xfrm>
          <a:off x="4241339" y="4870720"/>
          <a:ext cx="9645418" cy="28248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2709">
                  <a:extLst>
                    <a:ext uri="{9D8B030D-6E8A-4147-A177-3AD203B41FA5}">
                      <a16:colId xmlns:a16="http://schemas.microsoft.com/office/drawing/2014/main" val="1203781745"/>
                    </a:ext>
                  </a:extLst>
                </a:gridCol>
                <a:gridCol w="4822709">
                  <a:extLst>
                    <a:ext uri="{9D8B030D-6E8A-4147-A177-3AD203B41FA5}">
                      <a16:colId xmlns:a16="http://schemas.microsoft.com/office/drawing/2014/main" val="2938006468"/>
                    </a:ext>
                  </a:extLst>
                </a:gridCol>
              </a:tblGrid>
              <a:tr h="1083291">
                <a:tc>
                  <a:txBody>
                    <a:bodyPr/>
                    <a:lstStyle/>
                    <a:p>
                      <a:r>
                        <a:rPr lang="en-US" altLang="zh-CN" sz="4000" dirty="0">
                          <a:solidFill>
                            <a:srgbClr val="FFFF00"/>
                          </a:solidFill>
                        </a:rPr>
                        <a:t>Taichu2 mean threshold</a:t>
                      </a:r>
                      <a:endParaRPr lang="zh-CN" altLang="en-US" sz="4000" dirty="0">
                        <a:solidFill>
                          <a:srgbClr val="FFFF00"/>
                        </a:solidFill>
                      </a:endParaRPr>
                    </a:p>
                  </a:txBody>
                  <a:tcPr marL="370530" marR="370530" marT="185265" marB="185265"/>
                </a:tc>
                <a:tc>
                  <a:txBody>
                    <a:bodyPr/>
                    <a:lstStyle/>
                    <a:p>
                      <a:r>
                        <a:rPr lang="en-US" altLang="zh-CN" sz="4000" dirty="0">
                          <a:solidFill>
                            <a:srgbClr val="FFFF00"/>
                          </a:solidFill>
                        </a:rPr>
                        <a:t>Taichu3 mean threshold</a:t>
                      </a:r>
                      <a:endParaRPr lang="zh-CN" altLang="en-US" sz="4000" dirty="0">
                        <a:solidFill>
                          <a:srgbClr val="FFFF00"/>
                        </a:solidFill>
                      </a:endParaRPr>
                    </a:p>
                  </a:txBody>
                  <a:tcPr marL="370530" marR="370530" marT="185265" marB="185265"/>
                </a:tc>
                <a:extLst>
                  <a:ext uri="{0D108BD9-81ED-4DB2-BD59-A6C34878D82A}">
                    <a16:rowId xmlns:a16="http://schemas.microsoft.com/office/drawing/2014/main" val="578628694"/>
                  </a:ext>
                </a:extLst>
              </a:tr>
              <a:tr h="1235100">
                <a:tc>
                  <a:txBody>
                    <a:bodyPr/>
                    <a:lstStyle/>
                    <a:p>
                      <a:r>
                        <a:rPr lang="en-US" altLang="zh-CN" sz="4000" dirty="0"/>
                        <a:t>267 e-</a:t>
                      </a:r>
                      <a:endParaRPr lang="zh-CN" altLang="en-US" sz="4000" dirty="0"/>
                    </a:p>
                  </a:txBody>
                  <a:tcPr marL="370530" marR="370530" marT="185265" marB="185265"/>
                </a:tc>
                <a:tc>
                  <a:txBody>
                    <a:bodyPr/>
                    <a:lstStyle/>
                    <a:p>
                      <a:r>
                        <a:rPr lang="en-US" altLang="zh-CN" sz="4000" dirty="0"/>
                        <a:t>~169 e-</a:t>
                      </a:r>
                      <a:endParaRPr lang="zh-CN" altLang="en-US" sz="4000" dirty="0"/>
                    </a:p>
                  </a:txBody>
                  <a:tcPr marL="370530" marR="370530" marT="185265" marB="185265"/>
                </a:tc>
                <a:extLst>
                  <a:ext uri="{0D108BD9-81ED-4DB2-BD59-A6C34878D82A}">
                    <a16:rowId xmlns:a16="http://schemas.microsoft.com/office/drawing/2014/main" val="966748858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6E66725E-4647-7AD8-EF28-98DA147D7A53}"/>
              </a:ext>
            </a:extLst>
          </p:cNvPr>
          <p:cNvSpPr txBox="1"/>
          <p:nvPr/>
        </p:nvSpPr>
        <p:spPr>
          <a:xfrm>
            <a:off x="18883242" y="837226"/>
            <a:ext cx="1250899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TaichuPix2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205324-6D56-E7C2-6072-29040364F7C8}"/>
              </a:ext>
            </a:extLst>
          </p:cNvPr>
          <p:cNvSpPr txBox="1"/>
          <p:nvPr/>
        </p:nvSpPr>
        <p:spPr>
          <a:xfrm>
            <a:off x="19813138" y="7920633"/>
            <a:ext cx="1250899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TaichuPix3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4752DDA-BD43-EAF9-CBD4-04D5BFF9C5CD}"/>
              </a:ext>
            </a:extLst>
          </p:cNvPr>
          <p:cNvCxnSpPr/>
          <p:nvPr/>
        </p:nvCxnSpPr>
        <p:spPr>
          <a:xfrm>
            <a:off x="24179611" y="3486868"/>
            <a:ext cx="0" cy="4490281"/>
          </a:xfrm>
          <a:prstGeom prst="straightConnector1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3BA341CE-D496-7058-7313-864B8AD7E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7393"/>
          <a:stretch/>
        </p:blipFill>
        <p:spPr>
          <a:xfrm>
            <a:off x="669033" y="8267407"/>
            <a:ext cx="7832056" cy="4850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D55D6F-F134-5809-9410-8EB55C172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4865" y="8173681"/>
            <a:ext cx="6720078" cy="5038084"/>
          </a:xfrm>
          <a:prstGeom prst="rect">
            <a:avLst/>
          </a:prstGeom>
        </p:spPr>
      </p:pic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A9B8BF92-39B0-D93B-06EB-3AA47D25ACD4}"/>
              </a:ext>
            </a:extLst>
          </p:cNvPr>
          <p:cNvCxnSpPr/>
          <p:nvPr/>
        </p:nvCxnSpPr>
        <p:spPr>
          <a:xfrm flipH="1">
            <a:off x="18147323" y="8690074"/>
            <a:ext cx="1031631" cy="0"/>
          </a:xfrm>
          <a:prstGeom prst="straightConnector1">
            <a:avLst/>
          </a:prstGeom>
          <a:noFill/>
          <a:ln w="41275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575178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31964-EB5C-4F84-0837-D330C848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Taichupix3 wafer-level testing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4F5E5-02CA-E9ED-FE91-7B0500C3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2" y="6874943"/>
            <a:ext cx="11514524" cy="6317428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8FADA4-78DA-D2B5-302E-88F3D6E7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6370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Single chip test board testing on-going  </a:t>
            </a:r>
          </a:p>
          <a:p>
            <a:r>
              <a:rPr kumimoji="1" lang="en-US" altLang="zh-CN" dirty="0"/>
              <a:t>Wafer level testing in NCAP (on-going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connection from IHEP to  NCAP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commissioning of testing program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probe cards repaired, updating test procedure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More testing results this week ? Yield ?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5BA138-3B3D-8704-8D75-0F61423D6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C289D6-D9EF-707D-40F6-BE117DF7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017" y="7554087"/>
            <a:ext cx="11795874" cy="59513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D2F1E1-54DE-77EE-8F86-B8E9360A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9" t="2179" r="12888" b="-2179"/>
          <a:stretch/>
        </p:blipFill>
        <p:spPr>
          <a:xfrm rot="16200000">
            <a:off x="16243345" y="93943"/>
            <a:ext cx="8204886" cy="8017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D69F47-E5FD-8037-1BCA-3C16E1AB4605}"/>
              </a:ext>
            </a:extLst>
          </p:cNvPr>
          <p:cNvSpPr txBox="1"/>
          <p:nvPr/>
        </p:nvSpPr>
        <p:spPr>
          <a:xfrm>
            <a:off x="14080913" y="523629"/>
            <a:ext cx="12529750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Wafer level test 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Probe card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997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10B325-11D8-1625-4BA7-033A69E85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TaichuPix3 tests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D16B43-92DC-6E09-3FC1-1571245EC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151929"/>
            <a:ext cx="24384001" cy="11412142"/>
          </a:xfrm>
        </p:spPr>
        <p:txBody>
          <a:bodyPr/>
          <a:lstStyle/>
          <a:p>
            <a:pPr marL="400050"/>
            <a:r>
              <a:rPr lang="en-US" altLang="zh-CN" sz="5400" dirty="0">
                <a:solidFill>
                  <a:schemeClr val="tx1"/>
                </a:solidFill>
              </a:rPr>
              <a:t>Functionality of the full signal chain proved with laser tests</a:t>
            </a:r>
          </a:p>
          <a:p>
            <a:pPr marL="400050"/>
            <a:r>
              <a:rPr lang="en-US" altLang="zh-CN" sz="5400" dirty="0">
                <a:solidFill>
                  <a:schemeClr val="tx1"/>
                </a:solidFill>
              </a:rPr>
              <a:t>Threshold scan in Beta source tests </a:t>
            </a:r>
          </a:p>
          <a:p>
            <a:pPr marL="400050"/>
            <a:r>
              <a:rPr lang="en-US" altLang="zh-CN" sz="5400" dirty="0">
                <a:solidFill>
                  <a:schemeClr val="tx1"/>
                </a:solidFill>
              </a:rPr>
              <a:t>Irradiation tests </a:t>
            </a:r>
          </a:p>
          <a:p>
            <a:pPr marL="795161" lvl="1"/>
            <a:r>
              <a:rPr lang="en-US" altLang="zh-CN" sz="5000" dirty="0">
                <a:solidFill>
                  <a:srgbClr val="FFFF00"/>
                </a:solidFill>
              </a:rPr>
              <a:t>Oct, two days in BSRF</a:t>
            </a:r>
          </a:p>
          <a:p>
            <a:pPr marL="795161" lvl="1"/>
            <a:r>
              <a:rPr lang="en-US" altLang="zh-CN" sz="5000" dirty="0">
                <a:solidFill>
                  <a:srgbClr val="FFFF00"/>
                </a:solidFill>
              </a:rPr>
              <a:t>X ray machine will repair in September. </a:t>
            </a:r>
          </a:p>
          <a:p>
            <a:pPr marL="795161" lvl="1"/>
            <a:endParaRPr lang="en-US" altLang="zh-CN" sz="5000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EA1970-DBBE-6B8A-D7A4-7D94272165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D94EFC9-1045-529A-3C59-558CCBCEF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" y="6244170"/>
            <a:ext cx="13346319" cy="73765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32824A-053F-4E9D-3BEB-C071EA5A2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3769" y="3777531"/>
            <a:ext cx="9565088" cy="476527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7E7706-1C42-AA57-3C29-A6B104BCBB7F}"/>
              </a:ext>
            </a:extLst>
          </p:cNvPr>
          <p:cNvSpPr txBox="1"/>
          <p:nvPr/>
        </p:nvSpPr>
        <p:spPr>
          <a:xfrm>
            <a:off x="11694535" y="5548500"/>
            <a:ext cx="1248507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</a:rPr>
              <a:t>laser tests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E32C67-5C78-4DB3-086F-56C7515220E2}"/>
              </a:ext>
            </a:extLst>
          </p:cNvPr>
          <p:cNvSpPr txBox="1"/>
          <p:nvPr/>
        </p:nvSpPr>
        <p:spPr>
          <a:xfrm>
            <a:off x="15759379" y="2859140"/>
            <a:ext cx="1248507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</a:rPr>
              <a:t>Beta source tests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D1BAECB-F413-295D-514C-5AD662CB0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9379" y="9925693"/>
            <a:ext cx="7772400" cy="377242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5DA9D23-DF02-4430-B3B7-29477A524041}"/>
              </a:ext>
            </a:extLst>
          </p:cNvPr>
          <p:cNvSpPr txBox="1"/>
          <p:nvPr/>
        </p:nvSpPr>
        <p:spPr>
          <a:xfrm>
            <a:off x="16054753" y="9007302"/>
            <a:ext cx="1248507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FFFF00"/>
                </a:solidFill>
              </a:rPr>
              <a:t>Beta source tests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784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EA902-975F-E748-A62E-5F9ECA92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81E325-FF50-47CF-5CAD-7A96F0FBC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9887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Interface board was planned to have </a:t>
            </a:r>
            <a:r>
              <a:rPr kumimoji="1" lang="en-US" altLang="zh-CN" dirty="0" err="1"/>
              <a:t>soft+hard</a:t>
            </a:r>
            <a:r>
              <a:rPr kumimoji="1" lang="en-US" altLang="zh-CN" dirty="0"/>
              <a:t> PCB design</a:t>
            </a:r>
          </a:p>
          <a:p>
            <a:pPr lvl="1"/>
            <a:r>
              <a:rPr kumimoji="1" lang="en-US" altLang="zh-CN" dirty="0"/>
              <a:t>Interface board is to connected the flex and FPGA board </a:t>
            </a:r>
          </a:p>
          <a:p>
            <a:r>
              <a:rPr kumimoji="1" lang="en-US" altLang="zh-CN" dirty="0"/>
              <a:t>Due to low yield, switched to hard PCB design, no flexible components </a:t>
            </a:r>
          </a:p>
          <a:p>
            <a:r>
              <a:rPr kumimoji="1" lang="en-US" altLang="zh-CN" dirty="0"/>
              <a:t>Expect no much impact to support structure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Time scale for 2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nd</a:t>
            </a:r>
            <a:r>
              <a:rPr kumimoji="1" lang="en-US" altLang="zh-CN" dirty="0">
                <a:solidFill>
                  <a:srgbClr val="FFFF00"/>
                </a:solidFill>
              </a:rPr>
              <a:t> version of interface board ?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7CF2F-FDE7-9B42-0963-07AD396579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A65348-4455-152A-9DA1-89E823D6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807" y="5268917"/>
            <a:ext cx="11277600" cy="8458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092CEF-8DD1-60B9-29E8-F9E5C318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73" y="6877589"/>
            <a:ext cx="4896716" cy="65289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29ABBF8-A52D-5B39-300D-05DAB93CAFD9}"/>
              </a:ext>
            </a:extLst>
          </p:cNvPr>
          <p:cNvSpPr txBox="1"/>
          <p:nvPr/>
        </p:nvSpPr>
        <p:spPr>
          <a:xfrm>
            <a:off x="5338769" y="6088559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145E8-6DBA-E8F9-DD83-1273F0FB64BE}"/>
              </a:ext>
            </a:extLst>
          </p:cNvPr>
          <p:cNvSpPr txBox="1"/>
          <p:nvPr/>
        </p:nvSpPr>
        <p:spPr>
          <a:xfrm>
            <a:off x="15983312" y="3552452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</a:t>
            </a:r>
            <a:r>
              <a:rPr kumimoji="1" lang="en-US" altLang="zh-CN" dirty="0" err="1">
                <a:solidFill>
                  <a:srgbClr val="FFFF00"/>
                </a:solidFill>
              </a:rPr>
              <a:t>board+FPGA</a:t>
            </a:r>
            <a:r>
              <a:rPr kumimoji="1" lang="en-US" altLang="zh-CN" dirty="0">
                <a:solidFill>
                  <a:srgbClr val="FFFF00"/>
                </a:solidFill>
              </a:rPr>
              <a:t> +flex 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479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8" y="-16267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21370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submitted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? Will return in 2-3 weeks ? </a:t>
            </a:r>
            <a:r>
              <a:rPr kumimoji="1" lang="en-US" altLang="zh-CN" dirty="0">
                <a:solidFill>
                  <a:srgbClr val="FFFF00"/>
                </a:solidFill>
              </a:rPr>
              <a:t>Middle September?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Double metal layer  and 4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layer metal design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Enlarge opening of the pad on flex (100um * 400um)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Add bus for ground for wire bonding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Modified the position of the hole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Change the position of the connector (on the other side of the sensor) </a:t>
            </a:r>
          </a:p>
          <a:p>
            <a:r>
              <a:rPr kumimoji="1" lang="en-US" altLang="zh-CN" dirty="0"/>
              <a:t>Testing with single chip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version flex with wire bonding </a:t>
            </a:r>
          </a:p>
          <a:p>
            <a:pPr lvl="1"/>
            <a:r>
              <a:rPr kumimoji="1" lang="en-US" altLang="zh-CN" dirty="0"/>
              <a:t>Large leakage current ?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AFBE17-9D75-B03A-C5F8-8E6904274A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991184" y="7630574"/>
            <a:ext cx="10206796" cy="5775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E740EC-9932-3D1D-2D1C-EB0D2A00F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89" y="7267452"/>
            <a:ext cx="8843358" cy="66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470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2702D-11AC-1098-1161-DCC78C3D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1" y="3211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1441F-FD3B-C696-BC1D-496CD6C9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0767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Production of ladder support with carbon fiber is in good progress</a:t>
            </a:r>
          </a:p>
          <a:p>
            <a:pPr lvl="1"/>
            <a:r>
              <a:rPr kumimoji="1" lang="en-US" altLang="zh-CN" dirty="0"/>
              <a:t>Half of the ladder support has been produced.</a:t>
            </a:r>
            <a:r>
              <a:rPr kumimoji="1" lang="zh-CN" altLang="en-US" dirty="0"/>
              <a:t> </a:t>
            </a:r>
            <a:r>
              <a:rPr kumimoji="1" lang="zh-CN" altLang="en-US" dirty="0">
                <a:solidFill>
                  <a:srgbClr val="FFFF00"/>
                </a:solidFill>
              </a:rPr>
              <a:t>（</a:t>
            </a:r>
            <a:r>
              <a:rPr kumimoji="1" lang="en-US" altLang="zh-CN" dirty="0">
                <a:solidFill>
                  <a:srgbClr val="FFFF00"/>
                </a:solidFill>
              </a:rPr>
              <a:t>IHEP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designed)</a:t>
            </a:r>
          </a:p>
          <a:p>
            <a:pPr lvl="1"/>
            <a:r>
              <a:rPr kumimoji="1" lang="en-US" altLang="zh-CN" dirty="0"/>
              <a:t>The yield of first batch of production is a bit low (~30%)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New batch of production has high yield, when ?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Expected 120 good ladder support in this production </a:t>
            </a:r>
          </a:p>
          <a:p>
            <a:pPr marL="889000" lvl="2" indent="0">
              <a:buNone/>
            </a:pP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142C4C-BC93-3BAC-C382-F9FD2FC84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22450-F1CC-6798-B39D-7235E339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60" y="4211052"/>
            <a:ext cx="10117271" cy="950494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139F-62DB-F401-A5A7-25C9A9969F30}"/>
              </a:ext>
            </a:extLst>
          </p:cNvPr>
          <p:cNvSpPr/>
          <p:nvPr/>
        </p:nvSpPr>
        <p:spPr>
          <a:xfrm>
            <a:off x="933346" y="6761736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structure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34C4F9-A824-8A83-EA83-A2AE6422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35" y="8208286"/>
            <a:ext cx="9006813" cy="454462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8F00BB8-A519-6640-F031-53BE534B70AD}"/>
              </a:ext>
            </a:extLst>
          </p:cNvPr>
          <p:cNvSpPr/>
          <p:nvPr/>
        </p:nvSpPr>
        <p:spPr>
          <a:xfrm>
            <a:off x="15785734" y="301722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 production </a:t>
            </a:r>
          </a:p>
        </p:txBody>
      </p:sp>
    </p:spTree>
    <p:extLst>
      <p:ext uri="{BB962C8B-B14F-4D97-AF65-F5344CB8AC3E}">
        <p14:creationId xmlns:p14="http://schemas.microsoft.com/office/powerpoint/2010/main" val="132670375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30,&quot;width&quot;:8535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14267</TotalTime>
  <Words>1417</Words>
  <Application>Microsoft Macintosh PowerPoint</Application>
  <PresentationFormat>自定义</PresentationFormat>
  <Paragraphs>245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   Overview of task2： vertex detector R &amp; D</vt:lpstr>
      <vt:lpstr>News about Taichupix3 production </vt:lpstr>
      <vt:lpstr>Preliminary TaichuPix-3 test</vt:lpstr>
      <vt:lpstr>Taichupix3 wafer-level testing </vt:lpstr>
      <vt:lpstr>TaichuPix3 tests  </vt:lpstr>
      <vt:lpstr>Flex and interface board </vt:lpstr>
      <vt:lpstr>Flex and interface board </vt:lpstr>
      <vt:lpstr>Support structure of the ladder </vt:lpstr>
      <vt:lpstr>Detector module(ladder) assembly </vt:lpstr>
      <vt:lpstr>Ladder assembly</vt:lpstr>
      <vt:lpstr>Vertex detector prototype assembly procedure</vt:lpstr>
      <vt:lpstr>DAQ Architecture development </vt:lpstr>
      <vt:lpstr> offline reconstruction </vt:lpstr>
      <vt:lpstr>Plan for test beam </vt:lpstr>
      <vt:lpstr>Plan for test beam </vt:lpstr>
      <vt:lpstr>Equipment for  Test beam</vt:lpstr>
      <vt:lpstr> Timeline</vt:lpstr>
      <vt:lpstr>Timeline </vt:lpstr>
      <vt:lpstr>Time line </vt:lpstr>
      <vt:lpstr>Global Schedule </vt:lpstr>
      <vt:lpstr>PowerPoint 演示文稿</vt:lpstr>
      <vt:lpstr>Pixel Analog design</vt:lpstr>
      <vt:lpstr>News about Taichupix3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415</cp:revision>
  <dcterms:modified xsi:type="dcterms:W3CDTF">2022-09-01T05:59:20Z</dcterms:modified>
</cp:coreProperties>
</file>