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98" d="100"/>
          <a:sy n="98" d="100"/>
        </p:scale>
        <p:origin x="84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10CAD9-E6B6-4C32-A7E2-EB912385A1AB}" type="datetimeFigureOut">
              <a:rPr lang="zh-CN" altLang="en-US" smtClean="0"/>
              <a:t>2022-9-13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6FA628-72D8-42C2-B0A2-16C0B4C08F7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320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C994A22-7990-4147-B722-23103CA33D18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34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92FD47B8-A4DA-A907-CBCF-F047D17C8A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xmlns="" id="{727941EB-7CAA-6FA5-2CD3-84C4EF4414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30446843-D099-B845-1582-6764C63C8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0680A-1423-594A-8C45-6C408C30DFBC}" type="datetimeFigureOut">
              <a:rPr kumimoji="1" lang="zh-CN" altLang="en-US" smtClean="0"/>
              <a:t>2022-9-13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AEFF717C-9334-9B72-9ED0-B7133DB45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8A9738BD-3FF0-2EE5-CDC9-F29B5A067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AB149-C2EA-8246-A102-65E38EFBB45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680473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5AB9782C-525E-8D42-17AC-95AEAE48F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B7184240-57E1-D761-CB61-A278D74E75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D9598A78-6129-752C-E105-FFC572F77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0680A-1423-594A-8C45-6C408C30DFBC}" type="datetimeFigureOut">
              <a:rPr kumimoji="1" lang="zh-CN" altLang="en-US" smtClean="0"/>
              <a:t>2022-9-13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E779A24D-B3AD-77EF-0BA0-AFE09011E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13105DBC-88A7-6AA5-AE2B-478A4EB13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AB149-C2EA-8246-A102-65E38EFBB45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0740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xmlns="" id="{BD6456DF-871C-9330-7DB3-06D6B8E393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223BB7E0-2911-AE67-5986-F72078E44C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2D4AEE2D-B6FC-9416-06D8-0DEBEFB3C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0680A-1423-594A-8C45-6C408C30DFBC}" type="datetimeFigureOut">
              <a:rPr kumimoji="1" lang="zh-CN" altLang="en-US" smtClean="0"/>
              <a:t>2022-9-13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3DED6FD3-0C0B-D162-4BB4-A552C84AE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54216C67-4115-54F4-2FCC-4BD541D9F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AB149-C2EA-8246-A102-65E38EFBB45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8853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8F14272-04DA-AB43-DA4C-A21FFFBE8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C8AA2A54-92CD-0F07-BD90-C194661BD2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FC1A095F-C199-6129-4CCB-8C807C7C7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0680A-1423-594A-8C45-6C408C30DFBC}" type="datetimeFigureOut">
              <a:rPr kumimoji="1" lang="zh-CN" altLang="en-US" smtClean="0"/>
              <a:t>2022-9-13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2C003DDE-C7AC-A37D-194B-73A20E650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B72A349F-2CA8-A977-5F76-A1F8AF42B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AB149-C2EA-8246-A102-65E38EFBB45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45948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799BC0C0-DD83-3545-F792-F74FBA3A0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DB5D8489-3CBD-9E2D-A08F-927B352675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1D71A9E3-5B45-39C4-1D1A-058DB63F9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0680A-1423-594A-8C45-6C408C30DFBC}" type="datetimeFigureOut">
              <a:rPr kumimoji="1" lang="zh-CN" altLang="en-US" smtClean="0"/>
              <a:t>2022-9-13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62FD151F-25D8-2819-F78C-F150A30CF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E11C0EA3-497A-A608-CF44-8E26B377F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AB149-C2EA-8246-A102-65E38EFBB45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275663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2260897-6360-E0EF-BB3E-CABE75662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12263246-D1AB-4E0B-36C8-012CDCCB2C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5CEEBFFF-9EBA-4D88-3A6C-9C953CF7FB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614CBCDA-B681-EAC9-2214-59A8E3D29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0680A-1423-594A-8C45-6C408C30DFBC}" type="datetimeFigureOut">
              <a:rPr kumimoji="1" lang="zh-CN" altLang="en-US" smtClean="0"/>
              <a:t>2022-9-13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CC245C76-B501-1B75-9741-125DB276E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189BD034-5F26-31B3-DCEE-9DE7F1536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AB149-C2EA-8246-A102-65E38EFBB45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119160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8ACEBAE7-924E-4299-985A-6666DDDE1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A04D3DAC-4966-BD77-AF6E-865C502447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3A1733EB-7FB0-39AA-FE2C-0104F10B42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xmlns="" id="{A7D09EDF-25B8-CA64-F757-0C7E6EB72B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xmlns="" id="{6610D66E-A91E-FE8C-F037-FDA5223EAB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xmlns="" id="{5617E7D8-EDF9-4603-C36F-20F575ECD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0680A-1423-594A-8C45-6C408C30DFBC}" type="datetimeFigureOut">
              <a:rPr kumimoji="1" lang="zh-CN" altLang="en-US" smtClean="0"/>
              <a:t>2022-9-13</a:t>
            </a:fld>
            <a:endParaRPr kumimoji="1"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xmlns="" id="{812B293F-2E96-F987-C31D-F58E019D0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xmlns="" id="{54982307-5FA7-06CD-EE5E-0F0D8ECFA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AB149-C2EA-8246-A102-65E38EFBB45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00550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E429DF9E-CA6E-9EA9-EB80-8D578B761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xmlns="" id="{972A8D94-5209-E1EC-894A-3ECD890AB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0680A-1423-594A-8C45-6C408C30DFBC}" type="datetimeFigureOut">
              <a:rPr kumimoji="1" lang="zh-CN" altLang="en-US" smtClean="0"/>
              <a:t>2022-9-13</a:t>
            </a:fld>
            <a:endParaRPr kumimoji="1"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95C3C6DE-D20A-300B-102A-B2C04E605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B7127161-F7EB-C250-DC3F-31B5084D7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AB149-C2EA-8246-A102-65E38EFBB45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26943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xmlns="" id="{39318855-9041-A71A-73A4-AB73B6784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0680A-1423-594A-8C45-6C408C30DFBC}" type="datetimeFigureOut">
              <a:rPr kumimoji="1" lang="zh-CN" altLang="en-US" smtClean="0"/>
              <a:t>2022-9-13</a:t>
            </a:fld>
            <a:endParaRPr kumimoji="1"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xmlns="" id="{475A9BA7-0369-856B-DF3F-0B08EACFF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79DDDCD7-74DF-E351-D1F0-47CB9A649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AB149-C2EA-8246-A102-65E38EFBB45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8172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046C6C7B-B63B-6A8F-00E9-ED4BFC429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70513F32-DADF-6C74-31E2-331A4251AD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84A55457-F2F2-041E-6947-544A7DF5FE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BA0DEC25-1F85-2E47-1179-4EA1D0720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0680A-1423-594A-8C45-6C408C30DFBC}" type="datetimeFigureOut">
              <a:rPr kumimoji="1" lang="zh-CN" altLang="en-US" smtClean="0"/>
              <a:t>2022-9-13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E3A2B512-908B-7761-A676-B204D16B7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0349DAA4-8911-7776-E899-91BF8C123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AB149-C2EA-8246-A102-65E38EFBB45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25860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A5B357B9-5A67-DF6B-9C60-9FB945535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xmlns="" id="{1956CC04-F158-900E-FE09-ACCD16B5CE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C7E8DCC9-2DB7-1318-F22F-DA4AB9841F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BF22335E-684F-E9BF-EE68-669661B43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0680A-1423-594A-8C45-6C408C30DFBC}" type="datetimeFigureOut">
              <a:rPr kumimoji="1" lang="zh-CN" altLang="en-US" smtClean="0"/>
              <a:t>2022-9-13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0E175581-48FC-6764-CA80-7E8A910C0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8E718590-FCEB-928A-CCEB-3EEC31430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AB149-C2EA-8246-A102-65E38EFBB45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6159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xmlns="" id="{097072F2-85D1-2D77-35E7-39925A49E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904ECF82-C6AF-DA4B-C101-9858AE4812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E1D3B230-1AAF-524A-0A9D-5F2BA8444C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0680A-1423-594A-8C45-6C408C30DFBC}" type="datetimeFigureOut">
              <a:rPr kumimoji="1" lang="zh-CN" altLang="en-US" smtClean="0"/>
              <a:t>2022-9-13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870F8A96-A6DC-F6EC-31F1-46C9530DA0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2700B1BF-84DC-6A8C-3254-1CA194A515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AB149-C2EA-8246-A102-65E38EFBB45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9406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2E61F4FD-B925-E4E8-78E2-A543B50327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zh-CN" dirty="0" smtClean="0"/>
              <a:t>IHEP </a:t>
            </a:r>
            <a:r>
              <a:rPr kumimoji="1" lang="en-US" altLang="zh-CN" dirty="0" smtClean="0"/>
              <a:t>GPU Status</a:t>
            </a:r>
            <a:endParaRPr kumimoji="1"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xmlns="" id="{27D30DC7-6126-0847-5BEA-A2005EC1F8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en-US" altLang="zh-CN" dirty="0" smtClean="0"/>
          </a:p>
          <a:p>
            <a:r>
              <a:rPr kumimoji="1" lang="en-US" altLang="zh-CN" dirty="0" err="1" smtClean="0"/>
              <a:t>Jingyan</a:t>
            </a:r>
            <a:r>
              <a:rPr kumimoji="1" lang="en-US" altLang="zh-CN" dirty="0" smtClean="0"/>
              <a:t> Shi</a:t>
            </a:r>
          </a:p>
          <a:p>
            <a:r>
              <a:rPr kumimoji="1" lang="en-US" altLang="zh-CN" dirty="0" smtClean="0"/>
              <a:t>IHEP-CC</a:t>
            </a:r>
            <a:endParaRPr kumimoji="1"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884376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CD726A57-2CB7-F45D-1C6E-8D0093942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281" y="134301"/>
            <a:ext cx="10515600" cy="1325563"/>
          </a:xfrm>
        </p:spPr>
        <p:txBody>
          <a:bodyPr/>
          <a:lstStyle/>
          <a:p>
            <a:r>
              <a:rPr kumimoji="1" lang="en-US" altLang="zh-CN" dirty="0" smtClean="0"/>
              <a:t>Application Supported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5185AC3B-2145-5FA6-6426-FC1AB42BB3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1262" y="1459864"/>
            <a:ext cx="10515600" cy="3944555"/>
          </a:xfrm>
        </p:spPr>
        <p:txBody>
          <a:bodyPr>
            <a:normAutofit/>
          </a:bodyPr>
          <a:lstStyle/>
          <a:p>
            <a:pPr algn="just"/>
            <a:r>
              <a:rPr kumimoji="1" lang="en-US" altLang="zh-CN" dirty="0" err="1"/>
              <a:t>Slurm</a:t>
            </a:r>
            <a:r>
              <a:rPr kumimoji="1" lang="en-US" altLang="zh-CN" dirty="0"/>
              <a:t> </a:t>
            </a:r>
            <a:r>
              <a:rPr kumimoji="1" lang="en-US" altLang="zh-CN" dirty="0" smtClean="0"/>
              <a:t>GPU cluster at IHEP support:</a:t>
            </a:r>
          </a:p>
          <a:p>
            <a:pPr lvl="1" algn="just"/>
            <a:r>
              <a:rPr kumimoji="1" lang="en-US" altLang="zh-CN" dirty="0" smtClean="0"/>
              <a:t>LQCD</a:t>
            </a:r>
          </a:p>
          <a:p>
            <a:pPr lvl="1" algn="just"/>
            <a:r>
              <a:rPr kumimoji="1" lang="en-US" altLang="zh-CN" dirty="0" smtClean="0"/>
              <a:t>BES GPU PWA</a:t>
            </a:r>
          </a:p>
          <a:p>
            <a:pPr lvl="1" algn="just"/>
            <a:r>
              <a:rPr kumimoji="1" lang="en-US" altLang="zh-CN" dirty="0" smtClean="0"/>
              <a:t>JUNO GPU</a:t>
            </a:r>
          </a:p>
          <a:p>
            <a:pPr lvl="1" algn="just"/>
            <a:r>
              <a:rPr kumimoji="1" lang="en-US" altLang="zh-CN" dirty="0" smtClean="0"/>
              <a:t>HIGGS GPU</a:t>
            </a:r>
          </a:p>
          <a:p>
            <a:pPr lvl="1" algn="just"/>
            <a:r>
              <a:rPr kumimoji="1" lang="en-US" altLang="zh-CN" dirty="0" smtClean="0"/>
              <a:t>HEPS Design</a:t>
            </a:r>
          </a:p>
          <a:p>
            <a:pPr lvl="1" algn="just"/>
            <a:r>
              <a:rPr kumimoji="1" lang="en-US" altLang="zh-CN" dirty="0" smtClean="0"/>
              <a:t>Machine Learning</a:t>
            </a:r>
          </a:p>
          <a:p>
            <a:pPr lvl="1" algn="just"/>
            <a:r>
              <a:rPr kumimoji="1" lang="en-US" altLang="zh-CN" dirty="0" smtClean="0"/>
              <a:t>Other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22640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42FB72E1-075D-D648-1D69-5D71132D4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GPU Resource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E819C960-4404-443E-B603-5363906C8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9407"/>
            <a:ext cx="10515600" cy="1007296"/>
          </a:xfrm>
        </p:spPr>
        <p:txBody>
          <a:bodyPr>
            <a:normAutofit/>
          </a:bodyPr>
          <a:lstStyle/>
          <a:p>
            <a:r>
              <a:rPr kumimoji="1" lang="en-US" altLang="zh-CN" dirty="0"/>
              <a:t>3</a:t>
            </a:r>
            <a:r>
              <a:rPr kumimoji="1" lang="en-US" altLang="zh-CN" dirty="0" smtClean="0"/>
              <a:t> main GPU resource partitions</a:t>
            </a:r>
          </a:p>
          <a:p>
            <a:pPr marL="457200" lvl="1" indent="0">
              <a:buNone/>
            </a:pPr>
            <a:endParaRPr kumimoji="1" lang="en-US" altLang="zh-CN" dirty="0" smtClean="0"/>
          </a:p>
          <a:p>
            <a:pPr marL="457200" lvl="1" indent="0">
              <a:buNone/>
            </a:pPr>
            <a:endParaRPr kumimoji="1" lang="zh-CN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9184775"/>
              </p:ext>
            </p:extLst>
          </p:nvPr>
        </p:nvGraphicFramePr>
        <p:xfrm>
          <a:off x="733329" y="2227822"/>
          <a:ext cx="10252445" cy="293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8741"/>
                <a:gridCol w="3154762"/>
                <a:gridCol w="1329069"/>
                <a:gridCol w="968721"/>
                <a:gridCol w="1382411"/>
                <a:gridCol w="170874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Partitions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Group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Nodes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GPU card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CPU</a:t>
                      </a:r>
                      <a:r>
                        <a:rPr lang="en-US" altLang="zh-CN" baseline="0" dirty="0" smtClean="0"/>
                        <a:t> core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Share/dedicated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Lgpu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Lqcd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Dedicated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Gpu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Lqcd</a:t>
                      </a:r>
                      <a:r>
                        <a:rPr lang="en-US" altLang="zh-CN" dirty="0" smtClean="0"/>
                        <a:t>, </a:t>
                      </a:r>
                      <a:r>
                        <a:rPr lang="en-US" altLang="zh-CN" dirty="0" err="1" smtClean="0"/>
                        <a:t>gpupwa,junogpu,mlgpu</a:t>
                      </a:r>
                      <a:r>
                        <a:rPr lang="en-US" altLang="zh-CN" dirty="0" smtClean="0"/>
                        <a:t>,</a:t>
                      </a:r>
                      <a:r>
                        <a:rPr lang="en-US" altLang="zh-CN" baseline="0" dirty="0" smtClean="0"/>
                        <a:t> </a:t>
                      </a:r>
                      <a:r>
                        <a:rPr lang="en-US" altLang="zh-CN" baseline="0" dirty="0" err="1" smtClean="0"/>
                        <a:t>higgsgpu,bldesign</a:t>
                      </a:r>
                      <a:r>
                        <a:rPr lang="en-US" altLang="zh-CN" baseline="0" dirty="0" smtClean="0"/>
                        <a:t> etc.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183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892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share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Other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Pqcd,neuph</a:t>
                      </a:r>
                      <a:r>
                        <a:rPr lang="en-US" altLang="zh-CN" dirty="0" smtClean="0"/>
                        <a:t> etc.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119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Dedicated (will</a:t>
                      </a:r>
                      <a:r>
                        <a:rPr lang="en-US" altLang="zh-CN" baseline="0" dirty="0" smtClean="0"/>
                        <a:t> be changed)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2871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675E8AD1-DA18-D09F-980D-BB4C782DB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Job Statistics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6EA907A0-207A-75B6-0039-AB2F4B8F3F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4908"/>
            <a:ext cx="10515600" cy="444609"/>
          </a:xfrm>
        </p:spPr>
        <p:txBody>
          <a:bodyPr>
            <a:normAutofit lnSpcReduction="10000"/>
          </a:bodyPr>
          <a:lstStyle/>
          <a:p>
            <a:r>
              <a:rPr kumimoji="1" lang="zh-CN" altLang="en-US" dirty="0"/>
              <a:t> </a:t>
            </a:r>
            <a:r>
              <a:rPr kumimoji="1" lang="en-US" altLang="zh-CN" dirty="0"/>
              <a:t>2022.01.01-</a:t>
            </a:r>
            <a:r>
              <a:rPr kumimoji="1" lang="zh-CN" altLang="en-US" dirty="0"/>
              <a:t> </a:t>
            </a:r>
            <a:r>
              <a:rPr kumimoji="1" lang="en-US" altLang="zh-CN" dirty="0"/>
              <a:t>2022.09.07</a:t>
            </a:r>
            <a:endParaRPr kumimoji="1" lang="zh-CN" altLang="en-US" dirty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8432" y="2541067"/>
            <a:ext cx="3982968" cy="3262948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7057" y="2730141"/>
            <a:ext cx="4044286" cy="3073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97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I:\工作\照片\效果图 logo等\CSNSlogo.png"/>
          <p:cNvPicPr>
            <a:picLocks noChangeAspect="1" noChangeArrowheads="1"/>
          </p:cNvPicPr>
          <p:nvPr/>
        </p:nvPicPr>
        <p:blipFill>
          <a:blip r:embed="rId3" cstate="screen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0848528" y="82160"/>
            <a:ext cx="1009060" cy="571504"/>
          </a:xfrm>
          <a:prstGeom prst="rect">
            <a:avLst/>
          </a:prstGeom>
          <a:noFill/>
        </p:spPr>
      </p:pic>
      <p:sp>
        <p:nvSpPr>
          <p:cNvPr id="28" name="Rectangle 8"/>
          <p:cNvSpPr txBox="1">
            <a:spLocks noChangeArrowheads="1"/>
          </p:cNvSpPr>
          <p:nvPr/>
        </p:nvSpPr>
        <p:spPr bwMode="auto">
          <a:xfrm>
            <a:off x="224220" y="117881"/>
            <a:ext cx="7450631" cy="5000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kumimoji="1" lang="en-US" altLang="zh-CN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Dongguan Big Science Data Center</a:t>
            </a:r>
            <a:endParaRPr kumimoji="1" lang="zh-CN" altLang="en-US" sz="3200" b="1" dirty="0">
              <a:solidFill>
                <a:srgbClr val="0070C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xmlns="" id="{45783CB0-05FF-467B-B94F-E83CF90C3BBF}"/>
              </a:ext>
            </a:extLst>
          </p:cNvPr>
          <p:cNvSpPr/>
          <p:nvPr/>
        </p:nvSpPr>
        <p:spPr>
          <a:xfrm>
            <a:off x="224220" y="768484"/>
            <a:ext cx="6735876" cy="5973823"/>
          </a:xfrm>
          <a:prstGeom prst="rect">
            <a:avLst/>
          </a:prstGeom>
        </p:spPr>
        <p:txBody>
          <a:bodyPr wrap="square">
            <a:normAutofit fontScale="92500"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Invested by Dongguan	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20Gbps dedicated network connection to CSNS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10Gbps dedicated network connection from CSNS to IHEP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4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Hetergeneous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architecture(x86+ARM+GPU)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30000 </a:t>
            </a:r>
            <a:r>
              <a:rPr lang="en-US" altLang="zh-CN" sz="20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cpu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cores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6PB storage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OceanStor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9000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Support 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628650" lvl="1" indent="-1714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Material science simulation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085850" lvl="2" indent="-1714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VASP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LAMMPS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16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GroMacs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QUANTUMESPRESSO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628650" lvl="1" indent="-1714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Neutron and HEP Science simulation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085850" lvl="2" indent="-1714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Geant4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Fluka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LQCD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628650" lvl="1" indent="-1714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CSNS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exp. Data storage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628650" lvl="1" indent="-17145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>
              <a:lnSpc>
                <a:spcPct val="200000"/>
              </a:lnSpc>
              <a:buFont typeface="Wingdings" panose="05000000000000000000" pitchFamily="2" charset="2"/>
              <a:buChar char="Ø"/>
            </a:pP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1" name="图片 20">
            <a:extLst>
              <a:ext uri="{FF2B5EF4-FFF2-40B4-BE49-F238E27FC236}">
                <a16:creationId xmlns:a16="http://schemas.microsoft.com/office/drawing/2014/main" xmlns="" id="{73EDD312-EB47-4059-BF1C-9E9118C35A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60096" y="903769"/>
            <a:ext cx="5115178" cy="3979900"/>
          </a:xfrm>
          <a:prstGeom prst="rect">
            <a:avLst/>
          </a:prstGeom>
        </p:spPr>
      </p:pic>
      <p:sp>
        <p:nvSpPr>
          <p:cNvPr id="22" name="竖卷形 4">
            <a:extLst>
              <a:ext uri="{FF2B5EF4-FFF2-40B4-BE49-F238E27FC236}">
                <a16:creationId xmlns:a16="http://schemas.microsoft.com/office/drawing/2014/main" xmlns="" id="{C7660E70-8A0C-404D-890E-5864172003B0}"/>
              </a:ext>
            </a:extLst>
          </p:cNvPr>
          <p:cNvSpPr/>
          <p:nvPr/>
        </p:nvSpPr>
        <p:spPr>
          <a:xfrm>
            <a:off x="9890405" y="5004334"/>
            <a:ext cx="2077375" cy="1600698"/>
          </a:xfrm>
          <a:prstGeom prst="verticalScroll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CN" altLang="en-US" sz="1200" b="1" dirty="0">
                <a:solidFill>
                  <a:schemeClr val="tx1"/>
                </a:solidFill>
              </a:rPr>
              <a:t>云计算：</a:t>
            </a:r>
            <a:r>
              <a:rPr lang="en-US" altLang="zh-CN" sz="1200" b="1" dirty="0">
                <a:solidFill>
                  <a:schemeClr val="tx1"/>
                </a:solidFill>
              </a:rPr>
              <a:t>840</a:t>
            </a:r>
            <a:r>
              <a:rPr lang="zh-CN" altLang="en-US" sz="1200" b="1" dirty="0">
                <a:solidFill>
                  <a:schemeClr val="tx1"/>
                </a:solidFill>
              </a:rPr>
              <a:t>核</a:t>
            </a:r>
            <a:endParaRPr lang="en-US" altLang="zh-CN" sz="1200" b="1" dirty="0">
              <a:solidFill>
                <a:schemeClr val="tx1"/>
              </a:solidFill>
            </a:endParaRPr>
          </a:p>
          <a:p>
            <a:r>
              <a:rPr lang="en-US" altLang="zh-CN" sz="1200" b="1" dirty="0">
                <a:solidFill>
                  <a:schemeClr val="tx1"/>
                </a:solidFill>
              </a:rPr>
              <a:t>X86-HPC</a:t>
            </a:r>
            <a:r>
              <a:rPr lang="zh-CN" altLang="en-US" sz="1200" b="1" dirty="0">
                <a:solidFill>
                  <a:schemeClr val="tx1"/>
                </a:solidFill>
              </a:rPr>
              <a:t>：</a:t>
            </a:r>
            <a:r>
              <a:rPr lang="en-US" altLang="zh-CN" sz="1200" b="1" dirty="0">
                <a:solidFill>
                  <a:schemeClr val="tx1"/>
                </a:solidFill>
              </a:rPr>
              <a:t>5000</a:t>
            </a:r>
            <a:r>
              <a:rPr lang="zh-CN" altLang="en-US" sz="1200" b="1" dirty="0">
                <a:solidFill>
                  <a:schemeClr val="tx1"/>
                </a:solidFill>
              </a:rPr>
              <a:t>核      </a:t>
            </a:r>
            <a:r>
              <a:rPr lang="en-US" altLang="zh-CN" sz="1200" b="1" dirty="0">
                <a:solidFill>
                  <a:schemeClr val="tx1"/>
                </a:solidFill>
              </a:rPr>
              <a:t>GPU</a:t>
            </a:r>
            <a:r>
              <a:rPr lang="zh-CN" altLang="en-US" sz="1200" b="1" dirty="0">
                <a:solidFill>
                  <a:schemeClr val="tx1"/>
                </a:solidFill>
              </a:rPr>
              <a:t>：</a:t>
            </a:r>
            <a:r>
              <a:rPr lang="en-US" altLang="zh-CN" sz="1200" b="1" dirty="0">
                <a:solidFill>
                  <a:schemeClr val="tx1"/>
                </a:solidFill>
              </a:rPr>
              <a:t>10 Tesla P100</a:t>
            </a:r>
          </a:p>
          <a:p>
            <a:r>
              <a:rPr lang="zh-CN" altLang="en-US" sz="1200" b="1" dirty="0">
                <a:solidFill>
                  <a:schemeClr val="tx1"/>
                </a:solidFill>
              </a:rPr>
              <a:t>存储：</a:t>
            </a:r>
            <a:r>
              <a:rPr lang="en-US" altLang="zh-CN" sz="1200" b="1" dirty="0">
                <a:solidFill>
                  <a:schemeClr val="tx1"/>
                </a:solidFill>
              </a:rPr>
              <a:t>1PB</a:t>
            </a:r>
            <a:endParaRPr lang="zh-CN" altLang="en-US" sz="1200" b="1" dirty="0">
              <a:solidFill>
                <a:schemeClr val="tx1"/>
              </a:solidFill>
            </a:endParaRPr>
          </a:p>
        </p:txBody>
      </p:sp>
      <p:sp>
        <p:nvSpPr>
          <p:cNvPr id="23" name="竖卷形 4">
            <a:extLst>
              <a:ext uri="{FF2B5EF4-FFF2-40B4-BE49-F238E27FC236}">
                <a16:creationId xmlns:a16="http://schemas.microsoft.com/office/drawing/2014/main" xmlns="" id="{97ECE6A4-196A-450C-BEFC-84811AEA22B6}"/>
              </a:ext>
            </a:extLst>
          </p:cNvPr>
          <p:cNvSpPr/>
          <p:nvPr/>
        </p:nvSpPr>
        <p:spPr>
          <a:xfrm>
            <a:off x="7104112" y="5004334"/>
            <a:ext cx="2077375" cy="1600698"/>
          </a:xfrm>
          <a:prstGeom prst="verticalScroll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CN" altLang="en-US" sz="1200" b="1" dirty="0">
                <a:solidFill>
                  <a:schemeClr val="tx1"/>
                </a:solidFill>
              </a:rPr>
              <a:t>云计算</a:t>
            </a:r>
            <a:r>
              <a:rPr lang="zh-CN" altLang="en-US" sz="1200" b="1" dirty="0" smtClean="0">
                <a:solidFill>
                  <a:schemeClr val="tx1"/>
                </a:solidFill>
              </a:rPr>
              <a:t>：</a:t>
            </a:r>
            <a:r>
              <a:rPr lang="en-US" altLang="zh-CN" sz="1200" b="1" dirty="0">
                <a:solidFill>
                  <a:schemeClr val="tx1"/>
                </a:solidFill>
              </a:rPr>
              <a:t>4</a:t>
            </a:r>
            <a:r>
              <a:rPr lang="en-US" altLang="zh-CN" sz="1200" b="1" dirty="0" smtClean="0">
                <a:solidFill>
                  <a:schemeClr val="tx1"/>
                </a:solidFill>
              </a:rPr>
              <a:t>600</a:t>
            </a:r>
            <a:r>
              <a:rPr lang="zh-CN" altLang="en-US" sz="1200" b="1" dirty="0">
                <a:solidFill>
                  <a:schemeClr val="tx1"/>
                </a:solidFill>
              </a:rPr>
              <a:t>核</a:t>
            </a:r>
            <a:endParaRPr lang="en-US" altLang="zh-CN" sz="1200" b="1" dirty="0">
              <a:solidFill>
                <a:schemeClr val="tx1"/>
              </a:solidFill>
            </a:endParaRPr>
          </a:p>
          <a:p>
            <a:r>
              <a:rPr lang="en-US" altLang="zh-CN" sz="1200" b="1" dirty="0">
                <a:solidFill>
                  <a:schemeClr val="tx1"/>
                </a:solidFill>
              </a:rPr>
              <a:t>X86-HPC</a:t>
            </a:r>
            <a:r>
              <a:rPr lang="zh-CN" altLang="en-US" sz="1200" b="1" dirty="0">
                <a:solidFill>
                  <a:schemeClr val="tx1"/>
                </a:solidFill>
              </a:rPr>
              <a:t>：</a:t>
            </a:r>
            <a:r>
              <a:rPr lang="en-US" altLang="zh-CN" sz="1200" b="1" dirty="0" smtClean="0">
                <a:solidFill>
                  <a:schemeClr val="tx1"/>
                </a:solidFill>
              </a:rPr>
              <a:t>15000</a:t>
            </a:r>
            <a:r>
              <a:rPr lang="zh-CN" altLang="en-US" sz="1200" b="1" dirty="0">
                <a:solidFill>
                  <a:schemeClr val="tx1"/>
                </a:solidFill>
              </a:rPr>
              <a:t>核      </a:t>
            </a:r>
            <a:r>
              <a:rPr lang="en-US" altLang="zh-CN" sz="1200" b="1" dirty="0">
                <a:solidFill>
                  <a:schemeClr val="tx1"/>
                </a:solidFill>
              </a:rPr>
              <a:t>ARM-HPC</a:t>
            </a:r>
            <a:r>
              <a:rPr lang="zh-CN" altLang="en-US" sz="1200" b="1" dirty="0">
                <a:solidFill>
                  <a:schemeClr val="tx1"/>
                </a:solidFill>
              </a:rPr>
              <a:t>：</a:t>
            </a:r>
            <a:r>
              <a:rPr lang="en-US" altLang="zh-CN" sz="1200" b="1" dirty="0">
                <a:solidFill>
                  <a:schemeClr val="tx1"/>
                </a:solidFill>
              </a:rPr>
              <a:t>9600</a:t>
            </a:r>
            <a:r>
              <a:rPr lang="zh-CN" altLang="en-US" sz="1200" b="1" dirty="0">
                <a:solidFill>
                  <a:schemeClr val="tx1"/>
                </a:solidFill>
              </a:rPr>
              <a:t>核</a:t>
            </a:r>
            <a:endParaRPr lang="en-US" altLang="zh-CN" sz="1200" b="1" dirty="0">
              <a:solidFill>
                <a:schemeClr val="tx1"/>
              </a:solidFill>
            </a:endParaRPr>
          </a:p>
          <a:p>
            <a:r>
              <a:rPr lang="en-US" altLang="zh-CN" sz="1200" b="1" dirty="0">
                <a:solidFill>
                  <a:schemeClr val="tx1"/>
                </a:solidFill>
              </a:rPr>
              <a:t>GPU</a:t>
            </a:r>
            <a:r>
              <a:rPr lang="zh-CN" altLang="en-US" sz="1200" b="1" dirty="0">
                <a:solidFill>
                  <a:schemeClr val="tx1"/>
                </a:solidFill>
              </a:rPr>
              <a:t>：</a:t>
            </a:r>
            <a:r>
              <a:rPr lang="en-US" altLang="zh-CN" sz="1200" b="1" dirty="0">
                <a:solidFill>
                  <a:schemeClr val="tx1"/>
                </a:solidFill>
              </a:rPr>
              <a:t>80 Tesla V100</a:t>
            </a:r>
          </a:p>
          <a:p>
            <a:r>
              <a:rPr lang="zh-CN" altLang="en-US" sz="1200" b="1" dirty="0">
                <a:solidFill>
                  <a:schemeClr val="tx1"/>
                </a:solidFill>
              </a:rPr>
              <a:t>存储：</a:t>
            </a:r>
            <a:r>
              <a:rPr lang="en-US" altLang="zh-CN" sz="1200" b="1" dirty="0">
                <a:solidFill>
                  <a:schemeClr val="tx1"/>
                </a:solidFill>
              </a:rPr>
              <a:t>6PB</a:t>
            </a:r>
            <a:endParaRPr lang="zh-CN" altLang="en-US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207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Our Plan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Basic idea</a:t>
            </a:r>
          </a:p>
          <a:p>
            <a:pPr lvl="1"/>
            <a:r>
              <a:rPr lang="en-US" altLang="zh-CN" dirty="0" smtClean="0"/>
              <a:t>Provide limit GPU resources for all IHEP exp. </a:t>
            </a:r>
          </a:p>
          <a:p>
            <a:pPr lvl="2"/>
            <a:r>
              <a:rPr lang="en-US" altLang="zh-CN" dirty="0" smtClean="0"/>
              <a:t>Code and Debug, </a:t>
            </a:r>
          </a:p>
          <a:p>
            <a:pPr lvl="2"/>
            <a:r>
              <a:rPr lang="en-US" altLang="zh-CN" dirty="0" smtClean="0"/>
              <a:t>Shared short queue</a:t>
            </a:r>
          </a:p>
          <a:p>
            <a:pPr lvl="1"/>
            <a:r>
              <a:rPr lang="en-US" altLang="zh-CN" dirty="0" smtClean="0"/>
              <a:t>Big GPU requirement</a:t>
            </a:r>
          </a:p>
          <a:p>
            <a:pPr lvl="2"/>
            <a:r>
              <a:rPr lang="en-US" altLang="zh-CN" dirty="0" smtClean="0"/>
              <a:t>Need to be discussed case by case</a:t>
            </a:r>
          </a:p>
          <a:p>
            <a:pPr lvl="2"/>
            <a:r>
              <a:rPr lang="en-US" altLang="zh-CN" dirty="0" smtClean="0"/>
              <a:t>Run at Dongguan? </a:t>
            </a:r>
            <a:r>
              <a:rPr lang="en-US" altLang="zh-CN" dirty="0" err="1" smtClean="0"/>
              <a:t>gpu</a:t>
            </a:r>
            <a:r>
              <a:rPr lang="en-US" altLang="zh-CN" smtClean="0"/>
              <a:t> cards from </a:t>
            </a:r>
            <a:r>
              <a:rPr lang="en-US" altLang="zh-CN" dirty="0" smtClean="0"/>
              <a:t>current application?</a:t>
            </a:r>
          </a:p>
          <a:p>
            <a:r>
              <a:rPr lang="en-US" altLang="zh-CN" dirty="0" smtClean="0"/>
              <a:t>Discussion</a:t>
            </a:r>
          </a:p>
        </p:txBody>
      </p:sp>
    </p:spTree>
    <p:extLst>
      <p:ext uri="{BB962C8B-B14F-4D97-AF65-F5344CB8AC3E}">
        <p14:creationId xmlns:p14="http://schemas.microsoft.com/office/powerpoint/2010/main" val="409778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167</Words>
  <Application>Microsoft Office PowerPoint</Application>
  <PresentationFormat>宽屏</PresentationFormat>
  <Paragraphs>71</Paragraphs>
  <Slides>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4" baseType="lpstr">
      <vt:lpstr>等线</vt:lpstr>
      <vt:lpstr>等线 Light</vt:lpstr>
      <vt:lpstr>宋体</vt:lpstr>
      <vt:lpstr>微软雅黑</vt:lpstr>
      <vt:lpstr>Arial</vt:lpstr>
      <vt:lpstr>Calibri</vt:lpstr>
      <vt:lpstr>Wingdings</vt:lpstr>
      <vt:lpstr>Office 主题​​</vt:lpstr>
      <vt:lpstr>IHEP GPU Status</vt:lpstr>
      <vt:lpstr>Application Supported</vt:lpstr>
      <vt:lpstr>GPU Resource</vt:lpstr>
      <vt:lpstr>Job Statistics</vt:lpstr>
      <vt:lpstr>PowerPoint 演示文稿</vt:lpstr>
      <vt:lpstr>Our Plan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Slurm GPU集群</dc:title>
  <dc:creator>杜 然</dc:creator>
  <cp:lastModifiedBy>shijy</cp:lastModifiedBy>
  <cp:revision>11</cp:revision>
  <dcterms:created xsi:type="dcterms:W3CDTF">2022-09-07T08:14:13Z</dcterms:created>
  <dcterms:modified xsi:type="dcterms:W3CDTF">2022-09-13T06:15:10Z</dcterms:modified>
</cp:coreProperties>
</file>