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2" r:id="rId3"/>
    <p:sldId id="295" r:id="rId4"/>
    <p:sldId id="298" r:id="rId5"/>
    <p:sldId id="299" r:id="rId6"/>
    <p:sldId id="300" r:id="rId7"/>
    <p:sldId id="303" r:id="rId8"/>
    <p:sldId id="302" r:id="rId9"/>
    <p:sldId id="305" r:id="rId10"/>
    <p:sldId id="306" r:id="rId11"/>
    <p:sldId id="304" r:id="rId12"/>
    <p:sldId id="308" r:id="rId13"/>
    <p:sldId id="309" r:id="rId14"/>
    <p:sldId id="310" r:id="rId15"/>
    <p:sldId id="311" r:id="rId16"/>
    <p:sldId id="315" r:id="rId17"/>
    <p:sldId id="314" r:id="rId18"/>
    <p:sldId id="312" r:id="rId19"/>
    <p:sldId id="313" r:id="rId20"/>
    <p:sldId id="301" r:id="rId21"/>
    <p:sldId id="297" r:id="rId22"/>
    <p:sldId id="320" r:id="rId23"/>
    <p:sldId id="282" r:id="rId24"/>
    <p:sldId id="307" r:id="rId25"/>
    <p:sldId id="317" r:id="rId26"/>
    <p:sldId id="316" r:id="rId27"/>
    <p:sldId id="318" r:id="rId28"/>
    <p:sldId id="322" r:id="rId29"/>
    <p:sldId id="319" r:id="rId30"/>
    <p:sldId id="321" r:id="rId31"/>
    <p:sldId id="323" r:id="rId32"/>
    <p:sldId id="324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98"/>
    <a:srgbClr val="5050FF"/>
    <a:srgbClr val="5998FF"/>
    <a:srgbClr val="00FFFF"/>
    <a:srgbClr val="7FB1D8"/>
    <a:srgbClr val="3F6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0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1496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C1FBA-CF23-45CA-A289-03E32D160964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2B0C5-C56D-47E9-BCFE-D990A940F1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66BD8-0FC1-456F-BDC6-7D0CA8E36566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FC841-E2E1-4802-8701-94EA307E94B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82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5815086"/>
            <a:ext cx="2458720" cy="6508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4149566"/>
            <a:ext cx="7886700" cy="8995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28650" y="5114029"/>
            <a:ext cx="7886700" cy="604299"/>
          </a:xfrm>
        </p:spPr>
        <p:txBody>
          <a:bodyPr anchor="ctr">
            <a:noAutofit/>
          </a:bodyPr>
          <a:lstStyle>
            <a:lvl1pPr algn="ctr">
              <a:defRPr lang="zh-CN" altLang="en-US" sz="2400" b="0">
                <a:solidFill>
                  <a:schemeClr val="bg1"/>
                </a:solidFill>
                <a:latin typeface="+mn-ea"/>
                <a:cs typeface="+mj-cs"/>
              </a:defRPr>
            </a:lvl1pPr>
          </a:lstStyle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/>
              <a:t>单击以编辑母版副标题样式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72" r="40" b="-12"/>
          <a:stretch>
            <a:fillRect/>
          </a:stretch>
        </p:blipFill>
        <p:spPr>
          <a:xfrm>
            <a:off x="0" y="0"/>
            <a:ext cx="9144000" cy="3899805"/>
          </a:xfrm>
          <a:prstGeom prst="rect">
            <a:avLst/>
          </a:prstGeom>
          <a:ln>
            <a:noFill/>
          </a:ln>
        </p:spPr>
      </p:pic>
      <p:cxnSp>
        <p:nvCxnSpPr>
          <p:cNvPr id="9" name="直接连接符 8"/>
          <p:cNvCxnSpPr/>
          <p:nvPr/>
        </p:nvCxnSpPr>
        <p:spPr>
          <a:xfrm>
            <a:off x="0" y="3899805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空白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250026" y="311755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97600" y="313200"/>
            <a:ext cx="36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zh-CN" altLang="en-US" sz="1200" spc="-60" baseline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1703B59-C883-4B8B-974E-AFB30A6C43A7}" type="slidenum">
              <a:rPr lang="en-US" altLang="zh-CN" smtClean="0"/>
              <a:t>‹#›</a:t>
            </a:fld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333C13EB-DE2F-4FA7-31CE-0CFBF01079FC}"/>
              </a:ext>
            </a:extLst>
          </p:cNvPr>
          <p:cNvCxnSpPr/>
          <p:nvPr userDrawn="1"/>
        </p:nvCxnSpPr>
        <p:spPr>
          <a:xfrm>
            <a:off x="2151628" y="217170"/>
            <a:ext cx="0" cy="270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文本&#10;&#10;描述已自动生成">
            <a:extLst>
              <a:ext uri="{FF2B5EF4-FFF2-40B4-BE49-F238E27FC236}">
                <a16:creationId xmlns:a16="http://schemas.microsoft.com/office/drawing/2014/main" id="{670E46E8-8421-DFAC-9877-39B999282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53" y="192018"/>
            <a:ext cx="1061828" cy="369332"/>
          </a:xfrm>
          <a:prstGeom prst="rect">
            <a:avLst/>
          </a:prstGeom>
        </p:spPr>
      </p:pic>
      <p:pic>
        <p:nvPicPr>
          <p:cNvPr id="18" name="图片 17" descr="徽标&#10;&#10;描述已自动生成">
            <a:extLst>
              <a:ext uri="{FF2B5EF4-FFF2-40B4-BE49-F238E27FC236}">
                <a16:creationId xmlns:a16="http://schemas.microsoft.com/office/drawing/2014/main" id="{29C661DA-C6D2-F031-8527-642AE8D4F7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53" y="147293"/>
            <a:ext cx="479172" cy="45878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C4796FA-3003-26CD-B72F-D2065F99B4E2}"/>
              </a:ext>
            </a:extLst>
          </p:cNvPr>
          <p:cNvSpPr txBox="1"/>
          <p:nvPr userDrawn="1"/>
        </p:nvSpPr>
        <p:spPr>
          <a:xfrm>
            <a:off x="8250026" y="117445"/>
            <a:ext cx="83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Jing Chen</a:t>
            </a:r>
          </a:p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灯片编号占位符 5">
            <a:extLst>
              <a:ext uri="{FF2B5EF4-FFF2-40B4-BE49-F238E27FC236}">
                <a16:creationId xmlns:a16="http://schemas.microsoft.com/office/drawing/2014/main" id="{AE5AEC19-B296-A925-AE1F-EDDC2C0D6721}"/>
              </a:ext>
            </a:extLst>
          </p:cNvPr>
          <p:cNvSpPr txBox="1"/>
          <p:nvPr userDrawn="1"/>
        </p:nvSpPr>
        <p:spPr>
          <a:xfrm>
            <a:off x="8696565" y="311755"/>
            <a:ext cx="447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-6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fld id="{7E0B4DC1-AB35-4259-8072-EA8F5B8A0BB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11"/>
          <p:cNvSpPr>
            <a:spLocks noGrp="1"/>
          </p:cNvSpPr>
          <p:nvPr>
            <p:ph sz="quarter" idx="10" hasCustomPrompt="1"/>
          </p:nvPr>
        </p:nvSpPr>
        <p:spPr>
          <a:xfrm>
            <a:off x="262394" y="1717675"/>
            <a:ext cx="403200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6" name="内容占位符 15"/>
          <p:cNvSpPr>
            <a:spLocks noGrp="1"/>
          </p:cNvSpPr>
          <p:nvPr>
            <p:ph sz="quarter" idx="11" hasCustomPrompt="1"/>
          </p:nvPr>
        </p:nvSpPr>
        <p:spPr>
          <a:xfrm>
            <a:off x="4786313" y="1717675"/>
            <a:ext cx="403225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2393" y="975600"/>
            <a:ext cx="8556169" cy="576000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682"/>
            <a:ext cx="9144000" cy="3327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50026" y="313200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sz="quarter" idx="10" hasCustomPrompt="1"/>
          </p:nvPr>
        </p:nvSpPr>
        <p:spPr>
          <a:xfrm>
            <a:off x="262394" y="1717675"/>
            <a:ext cx="403200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6" name="内容占位符 15"/>
          <p:cNvSpPr>
            <a:spLocks noGrp="1"/>
          </p:cNvSpPr>
          <p:nvPr>
            <p:ph sz="quarter" idx="11" hasCustomPrompt="1"/>
          </p:nvPr>
        </p:nvSpPr>
        <p:spPr>
          <a:xfrm>
            <a:off x="4786313" y="1717675"/>
            <a:ext cx="403225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21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96565" y="313200"/>
            <a:ext cx="48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1200" spc="-60" baseline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4BD5A17-3153-4A95-988E-B577C14000F1}" type="slidenum">
              <a:rPr lang="en-US" altLang="zh-CN" smtClean="0"/>
              <a:t>‹#›</a:t>
            </a:fld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2393" y="975600"/>
            <a:ext cx="8566445" cy="576000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31682"/>
            <a:ext cx="9144000" cy="33271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对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62394" y="960114"/>
            <a:ext cx="4032000" cy="5741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0" y="1550505"/>
            <a:ext cx="9144000" cy="7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11"/>
          <p:cNvSpPr>
            <a:spLocks noGrp="1"/>
          </p:cNvSpPr>
          <p:nvPr>
            <p:ph sz="quarter" idx="10" hasCustomPrompt="1"/>
          </p:nvPr>
        </p:nvSpPr>
        <p:spPr>
          <a:xfrm>
            <a:off x="262394" y="1717675"/>
            <a:ext cx="403200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6" name="内容占位符 15"/>
          <p:cNvSpPr>
            <a:spLocks noGrp="1"/>
          </p:cNvSpPr>
          <p:nvPr>
            <p:ph sz="quarter" idx="11" hasCustomPrompt="1"/>
          </p:nvPr>
        </p:nvSpPr>
        <p:spPr>
          <a:xfrm>
            <a:off x="4786313" y="1717675"/>
            <a:ext cx="403225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8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786313" y="958297"/>
            <a:ext cx="4032000" cy="576000"/>
          </a:xfrm>
        </p:spPr>
        <p:txBody>
          <a:bodyPr anchor="b">
            <a:normAutofit/>
          </a:bodyPr>
          <a:lstStyle>
            <a:lvl1pPr marL="0" indent="0" algn="ctr">
              <a:buNone/>
              <a:defRPr lang="zh-CN" altLang="en-US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r>
              <a:rPr lang="zh-CN" altLang="en-US" dirty="0"/>
              <a:t>单击此处编辑标题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对比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50026" y="313200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62394" y="960114"/>
            <a:ext cx="4032000" cy="5741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0" y="1550505"/>
            <a:ext cx="9144000" cy="7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11"/>
          <p:cNvSpPr>
            <a:spLocks noGrp="1"/>
          </p:cNvSpPr>
          <p:nvPr>
            <p:ph sz="quarter" idx="10" hasCustomPrompt="1"/>
          </p:nvPr>
        </p:nvSpPr>
        <p:spPr>
          <a:xfrm>
            <a:off x="262394" y="1717675"/>
            <a:ext cx="403200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6" name="内容占位符 15"/>
          <p:cNvSpPr>
            <a:spLocks noGrp="1"/>
          </p:cNvSpPr>
          <p:nvPr>
            <p:ph sz="quarter" idx="11" hasCustomPrompt="1"/>
          </p:nvPr>
        </p:nvSpPr>
        <p:spPr>
          <a:xfrm>
            <a:off x="4786313" y="1717675"/>
            <a:ext cx="403225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8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786313" y="958297"/>
            <a:ext cx="4032000" cy="576000"/>
          </a:xfrm>
        </p:spPr>
        <p:txBody>
          <a:bodyPr anchor="b">
            <a:normAutofit/>
          </a:bodyPr>
          <a:lstStyle>
            <a:lvl1pPr marL="0" indent="0" algn="ctr">
              <a:buNone/>
              <a:defRPr lang="zh-CN" altLang="en-US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r>
              <a:rPr lang="zh-CN" altLang="en-US" dirty="0"/>
              <a:t>单击此处编辑标题</a:t>
            </a:r>
          </a:p>
        </p:txBody>
      </p:sp>
      <p:sp>
        <p:nvSpPr>
          <p:cNvPr id="21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96565" y="313200"/>
            <a:ext cx="48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1200" spc="-60" baseline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4BD5A17-3153-4A95-988E-B577C14000F1}" type="slidenum">
              <a:rPr lang="en-US" altLang="zh-CN" smtClean="0"/>
              <a:t>‹#›</a:t>
            </a:fld>
            <a:endParaRPr lang="en-US" altLang="zh-CN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封面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5815086"/>
            <a:ext cx="2458720" cy="6508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9123" y="4006448"/>
            <a:ext cx="8325019" cy="11141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469124" y="5245246"/>
            <a:ext cx="5820358" cy="468179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zh-CN" altLang="en-US" sz="2400" b="0">
                <a:solidFill>
                  <a:schemeClr val="bg1"/>
                </a:solidFill>
                <a:latin typeface="+mn-ea"/>
                <a:cs typeface="+mj-cs"/>
              </a:defRPr>
            </a:lvl1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r>
              <a:rPr lang="zh-CN" altLang="en-US"/>
              <a:t>单击以编辑母版副标题样式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69124" y="5815087"/>
            <a:ext cx="4159250" cy="4990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单击此处添加日期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72" r="40" b="-12"/>
          <a:stretch>
            <a:fillRect/>
          </a:stretch>
        </p:blipFill>
        <p:spPr>
          <a:xfrm>
            <a:off x="0" y="0"/>
            <a:ext cx="9144000" cy="3899805"/>
          </a:xfrm>
          <a:prstGeom prst="rect">
            <a:avLst/>
          </a:prstGeom>
          <a:ln>
            <a:noFill/>
          </a:ln>
        </p:spPr>
      </p:pic>
      <p:cxnSp>
        <p:nvCxnSpPr>
          <p:cNvPr id="11" name="直接连接符 10"/>
          <p:cNvCxnSpPr/>
          <p:nvPr/>
        </p:nvCxnSpPr>
        <p:spPr>
          <a:xfrm>
            <a:off x="0" y="3899805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72" r="40" b="-12"/>
          <a:stretch>
            <a:fillRect/>
          </a:stretch>
        </p:blipFill>
        <p:spPr>
          <a:xfrm>
            <a:off x="0" y="0"/>
            <a:ext cx="9144000" cy="3899805"/>
          </a:xfrm>
          <a:prstGeom prst="rect">
            <a:avLst/>
          </a:prstGeom>
          <a:ln>
            <a:noFill/>
          </a:ln>
        </p:spPr>
      </p:pic>
      <p:cxnSp>
        <p:nvCxnSpPr>
          <p:cNvPr id="9" name="直接连接符 8"/>
          <p:cNvCxnSpPr/>
          <p:nvPr userDrawn="1"/>
        </p:nvCxnSpPr>
        <p:spPr>
          <a:xfrm>
            <a:off x="0" y="3899805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封底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073"/>
            <a:ext cx="9144000" cy="2811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4" y="3608990"/>
            <a:ext cx="3021843" cy="79994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87896" y="1371600"/>
            <a:ext cx="8410492" cy="926932"/>
          </a:xfrm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073"/>
            <a:ext cx="9144000" cy="2811780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 hasCustomPrompt="1"/>
          </p:nvPr>
        </p:nvSpPr>
        <p:spPr>
          <a:xfrm>
            <a:off x="494025" y="1685678"/>
            <a:ext cx="8372163" cy="492149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4" y="974277"/>
            <a:ext cx="8372163" cy="5741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 hasCustomPrompt="1"/>
          </p:nvPr>
        </p:nvSpPr>
        <p:spPr>
          <a:xfrm>
            <a:off x="494025" y="1685678"/>
            <a:ext cx="8372163" cy="492149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5" y="975600"/>
            <a:ext cx="8372163" cy="576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5"/>
          <p:cNvSpPr txBox="1"/>
          <p:nvPr/>
        </p:nvSpPr>
        <p:spPr>
          <a:xfrm>
            <a:off x="8697600" y="311755"/>
            <a:ext cx="36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spc="-6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fld id="{E1703B59-C883-4B8B-974E-AFB30A6C43A7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250026" y="117445"/>
            <a:ext cx="83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Jing Chen</a:t>
            </a:r>
          </a:p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1683834" y="434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cxnSp>
        <p:nvCxnSpPr>
          <p:cNvPr id="6" name="直线连接符 5"/>
          <p:cNvCxnSpPr/>
          <p:nvPr userDrawn="1"/>
        </p:nvCxnSpPr>
        <p:spPr>
          <a:xfrm>
            <a:off x="2151628" y="217170"/>
            <a:ext cx="0" cy="270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53" y="192018"/>
            <a:ext cx="1061828" cy="369332"/>
          </a:xfrm>
          <a:prstGeom prst="rect">
            <a:avLst/>
          </a:prstGeom>
        </p:spPr>
      </p:pic>
      <p:pic>
        <p:nvPicPr>
          <p:cNvPr id="7" name="图片 6" descr="徽标&#10;&#10;描述已自动生成">
            <a:extLst>
              <a:ext uri="{FF2B5EF4-FFF2-40B4-BE49-F238E27FC236}">
                <a16:creationId xmlns:a16="http://schemas.microsoft.com/office/drawing/2014/main" id="{B03A990E-6CAB-534C-9C59-7DD61AD1C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53" y="147293"/>
            <a:ext cx="479172" cy="458782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内页-极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 hasCustomPrompt="1"/>
          </p:nvPr>
        </p:nvSpPr>
        <p:spPr>
          <a:xfrm>
            <a:off x="494025" y="1685678"/>
            <a:ext cx="8372163" cy="492149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4" y="974277"/>
            <a:ext cx="8372163" cy="5741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0" y="1"/>
            <a:ext cx="9144000" cy="6688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04390"/>
            <a:ext cx="459922" cy="460086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"/>
            <a:ext cx="9144000" cy="6688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04390"/>
            <a:ext cx="459922" cy="460086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内页-极简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 hasCustomPrompt="1"/>
          </p:nvPr>
        </p:nvSpPr>
        <p:spPr>
          <a:xfrm>
            <a:off x="494025" y="1685678"/>
            <a:ext cx="8372163" cy="492149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4" y="974277"/>
            <a:ext cx="8372163" cy="5741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0" y="1"/>
            <a:ext cx="9144000" cy="6688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97600" y="313200"/>
            <a:ext cx="36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zh-CN" altLang="en-US" sz="1200" spc="-60" baseline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4CE0C3C-47D3-4455-AB34-8268314DB49D}" type="slidenum">
              <a:rPr lang="en-US" altLang="zh-CN" smtClean="0"/>
              <a:t>‹#›</a:t>
            </a:fld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8250026" y="311755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04390"/>
            <a:ext cx="459922" cy="460086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9144000" cy="6688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8250026" y="311755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04390"/>
            <a:ext cx="459922" cy="460086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821680"/>
            <a:ext cx="9144000" cy="1036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93" y="6100771"/>
            <a:ext cx="1958547" cy="51846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235137"/>
            <a:ext cx="6474515" cy="337358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40"/>
            <a:ext cx="9144000" cy="51850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240"/>
            <a:ext cx="9144000" cy="5185064"/>
          </a:xfrm>
          <a:prstGeom prst="rect">
            <a:avLst/>
          </a:prstGeom>
        </p:spPr>
      </p:pic>
      <p:pic>
        <p:nvPicPr>
          <p:cNvPr id="5" name="图片 4" descr="文本&#10;&#10;描述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" y="6111240"/>
            <a:ext cx="1460500" cy="508000"/>
          </a:xfrm>
          <a:prstGeom prst="rect">
            <a:avLst/>
          </a:prstGeom>
        </p:spPr>
      </p:pic>
      <p:pic>
        <p:nvPicPr>
          <p:cNvPr id="14" name="图片 13" descr="文本&#10;&#10;描述已自动生成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5" y="5915049"/>
            <a:ext cx="755650" cy="755650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5" y="975600"/>
            <a:ext cx="8372163" cy="5741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纯标题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5" y="975600"/>
            <a:ext cx="8372163" cy="5741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250026" y="117445"/>
            <a:ext cx="83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Jing Chen</a:t>
            </a:r>
          </a:p>
          <a:p>
            <a:r>
              <a:rPr lang="en-US" altLang="zh-CN" sz="1200" spc="-60" baseline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灯片编号占位符 5"/>
          <p:cNvSpPr txBox="1"/>
          <p:nvPr/>
        </p:nvSpPr>
        <p:spPr>
          <a:xfrm>
            <a:off x="8696565" y="311755"/>
            <a:ext cx="447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-6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fld id="{7E0B4DC1-AB35-4259-8072-EA8F5B8A0BB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413468" y="1673352"/>
            <a:ext cx="8340421" cy="4999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1231682"/>
            <a:ext cx="9144000" cy="332713"/>
          </a:xfrm>
          <a:prstGeom prst="rect">
            <a:avLst/>
          </a:prstGeom>
        </p:spPr>
      </p:pic>
      <p:sp>
        <p:nvSpPr>
          <p:cNvPr id="4" name="标题占位符 3"/>
          <p:cNvSpPr>
            <a:spLocks noGrp="1"/>
          </p:cNvSpPr>
          <p:nvPr>
            <p:ph type="title"/>
          </p:nvPr>
        </p:nvSpPr>
        <p:spPr>
          <a:xfrm>
            <a:off x="413468" y="863020"/>
            <a:ext cx="8410492" cy="70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1231682"/>
            <a:ext cx="9144000" cy="3327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6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3.emf"/><Relationship Id="rId7" Type="http://schemas.openxmlformats.org/officeDocument/2006/relationships/image" Target="../media/image86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emf"/><Relationship Id="rId5" Type="http://schemas.openxmlformats.org/officeDocument/2006/relationships/image" Target="../media/image84.png"/><Relationship Id="rId4" Type="http://schemas.openxmlformats.org/officeDocument/2006/relationships/image" Target="../media/image6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4.07915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pdf/2104.10280.pdf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sciencedirect.com/science/article/abs/pii/S2095927316301347" TargetMode="Externa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28649" y="1985204"/>
            <a:ext cx="7886700" cy="2216944"/>
          </a:xfrm>
        </p:spPr>
        <p:txBody>
          <a:bodyPr/>
          <a:lstStyle/>
          <a:p>
            <a:r>
              <a:rPr lang="en-US" altLang="zh-CN" sz="4000" dirty="0">
                <a:latin typeface="+mj-lt"/>
              </a:rPr>
              <a:t>Introduction</a:t>
            </a:r>
            <a:r>
              <a:rPr lang="zh-CN" altLang="en-US" sz="4000" dirty="0">
                <a:latin typeface="+mj-lt"/>
              </a:rPr>
              <a:t> </a:t>
            </a:r>
            <a:r>
              <a:rPr lang="en-US" altLang="zh-CN" sz="4000" dirty="0">
                <a:latin typeface="+mj-lt"/>
              </a:rPr>
              <a:t>of Dark SHINE experiment</a:t>
            </a: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18490" y="4544088"/>
            <a:ext cx="7886700" cy="604299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>
                <a:latin typeface="+mn-lt"/>
              </a:rPr>
              <a:t> </a:t>
            </a:r>
            <a:r>
              <a:rPr lang="en-US" altLang="zh-CN" sz="2800" b="1" dirty="0">
                <a:latin typeface="+mn-lt"/>
              </a:rPr>
              <a:t>Jing Chen</a:t>
            </a:r>
            <a:endParaRPr lang="zh-CN" altLang="en-US" sz="2800" dirty="0">
              <a:latin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5264832"/>
            <a:ext cx="914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chemeClr val="bg1"/>
                </a:solidFill>
              </a:rPr>
              <a:t>2022.10.12</a:t>
            </a:r>
            <a:endParaRPr kumimoji="1"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图片 2" descr="文本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807078"/>
            <a:ext cx="1986397" cy="690921"/>
          </a:xfrm>
          <a:prstGeom prst="rect">
            <a:avLst/>
          </a:prstGeom>
        </p:spPr>
      </p:pic>
      <p:sp>
        <p:nvSpPr>
          <p:cNvPr id="2" name="副标题 4"/>
          <p:cNvSpPr>
            <a:spLocks noGrp="1"/>
          </p:cNvSpPr>
          <p:nvPr/>
        </p:nvSpPr>
        <p:spPr>
          <a:xfrm>
            <a:off x="618490" y="3990025"/>
            <a:ext cx="7886700" cy="604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lang="zh-CN" altLang="en-US" sz="2400" b="0" kern="1200">
                <a:solidFill>
                  <a:schemeClr val="bg1"/>
                </a:solidFill>
                <a:latin typeface="+mn-ea"/>
                <a:ea typeface="+mn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b="1" dirty="0">
                <a:latin typeface="Arial Bold" panose="020B0604020202090204" charset="0"/>
                <a:cs typeface="Arial Bold" panose="020B0604020202090204" charset="0"/>
              </a:rPr>
              <a:t> SYSU-PKU Collider Physics forum For Young Scientists</a:t>
            </a:r>
            <a:endParaRPr lang="en-US" altLang="zh-CN" sz="2000" b="1" dirty="0">
              <a:latin typeface="Arial Bold" panose="020B0604020202090204" charset="0"/>
            </a:endParaRPr>
          </a:p>
        </p:txBody>
      </p:sp>
      <p:pic>
        <p:nvPicPr>
          <p:cNvPr id="7" name="图片 6" descr="徽标&#10;&#10;描述已自动生成">
            <a:extLst>
              <a:ext uri="{FF2B5EF4-FFF2-40B4-BE49-F238E27FC236}">
                <a16:creationId xmlns:a16="http://schemas.microsoft.com/office/drawing/2014/main" id="{4F71C6F9-187C-414F-9BF8-6B7D5A95B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74" y="5787342"/>
            <a:ext cx="750852" cy="718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Event display</a:t>
            </a:r>
            <a:endParaRPr kumimoji="1" lang="zh-CN" altLang="en-US" dirty="0"/>
          </a:p>
        </p:txBody>
      </p:sp>
      <p:pic>
        <p:nvPicPr>
          <p:cNvPr id="2" name="DarkShine-Eventdisplay-2021-short.mp4" descr="DarkShine-Eventdisplay-2021-short.mp4">
            <a:hlinkClick r:id="" action="ppaction://media"/>
            <a:extLst>
              <a:ext uri="{FF2B5EF4-FFF2-40B4-BE49-F238E27FC236}">
                <a16:creationId xmlns:a16="http://schemas.microsoft.com/office/drawing/2014/main" id="{40CBE62E-E356-C631-4AB4-D7C66F589A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461" y="1809391"/>
            <a:ext cx="7755645" cy="436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3157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Simulation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1FB905-281C-D573-E03A-2F9F38FF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91646"/>
            <a:ext cx="3495513" cy="34955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D803E2-CB89-9AB7-870D-B0CB1125B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91646"/>
            <a:ext cx="3495513" cy="349551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E83EF7B-A7A1-4D2E-FC37-FA728A3AEB1A}"/>
              </a:ext>
            </a:extLst>
          </p:cNvPr>
          <p:cNvSpPr txBox="1"/>
          <p:nvPr/>
        </p:nvSpPr>
        <p:spPr>
          <a:xfrm>
            <a:off x="1001792" y="2081462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- Low momentum of recoil electron</a:t>
            </a:r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58067B8-0C1E-2AD7-5D1F-CD0019CB9AC8}"/>
              </a:ext>
            </a:extLst>
          </p:cNvPr>
          <p:cNvSpPr txBox="1"/>
          <p:nvPr/>
        </p:nvSpPr>
        <p:spPr>
          <a:xfrm>
            <a:off x="2249222" y="1655406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Signal</a:t>
            </a:r>
            <a:endParaRPr kumimoji="1"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B963CE-8C38-DAB5-FCFB-9DC42CBD4FCD}"/>
              </a:ext>
            </a:extLst>
          </p:cNvPr>
          <p:cNvSpPr txBox="1"/>
          <p:nvPr/>
        </p:nvSpPr>
        <p:spPr>
          <a:xfrm>
            <a:off x="5579810" y="1698493"/>
            <a:ext cx="15953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Background </a:t>
            </a:r>
            <a:endParaRPr kumimoji="1"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4E1659F-DF3D-4BBA-F603-977E5D50DA25}"/>
              </a:ext>
            </a:extLst>
          </p:cNvPr>
          <p:cNvSpPr txBox="1"/>
          <p:nvPr/>
        </p:nvSpPr>
        <p:spPr>
          <a:xfrm>
            <a:off x="4725888" y="2081462"/>
            <a:ext cx="326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- Recoil electron carry most of the incident momentum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B9864B4-47D9-4C63-4DB2-9165E3BF09A7}"/>
              </a:ext>
            </a:extLst>
          </p:cNvPr>
          <p:cNvSpPr txBox="1"/>
          <p:nvPr/>
        </p:nvSpPr>
        <p:spPr>
          <a:xfrm>
            <a:off x="1001792" y="2401144"/>
            <a:ext cx="326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- Recoil electron angle has on average value</a:t>
            </a:r>
            <a:endParaRPr kumimoji="1"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CCDFF4C-955B-6D5D-65C4-276C60883C29}"/>
              </a:ext>
            </a:extLst>
          </p:cNvPr>
          <p:cNvSpPr txBox="1"/>
          <p:nvPr/>
        </p:nvSpPr>
        <p:spPr>
          <a:xfrm>
            <a:off x="4725888" y="2625680"/>
            <a:ext cx="3343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- Recoil electron angle small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3D8293C-FFC5-8111-01AD-95473E6ECCAA}"/>
              </a:ext>
            </a:extLst>
          </p:cNvPr>
          <p:cNvSpPr/>
          <p:nvPr/>
        </p:nvSpPr>
        <p:spPr>
          <a:xfrm>
            <a:off x="1001792" y="2081462"/>
            <a:ext cx="3644636" cy="966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499344-25B9-C852-9AC5-5A1DD2B893BF}"/>
              </a:ext>
            </a:extLst>
          </p:cNvPr>
          <p:cNvSpPr/>
          <p:nvPr/>
        </p:nvSpPr>
        <p:spPr>
          <a:xfrm>
            <a:off x="4725888" y="2087094"/>
            <a:ext cx="3262873" cy="966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1152639"/>
      </p:ext>
    </p:extLst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ECAL energy vs. HCAL energy</a:t>
            </a:r>
            <a:endParaRPr kumimoji="1"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9C2C23-3747-4A43-0533-B4CAE19F3B98}"/>
              </a:ext>
            </a:extLst>
          </p:cNvPr>
          <p:cNvGrpSpPr/>
          <p:nvPr/>
        </p:nvGrpSpPr>
        <p:grpSpPr>
          <a:xfrm>
            <a:off x="4606551" y="1624858"/>
            <a:ext cx="3431143" cy="2462919"/>
            <a:chOff x="4924652" y="1624858"/>
            <a:chExt cx="3431143" cy="246291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1B5C8C5-60FD-0995-CF51-5F84C0580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408764" y="1140746"/>
              <a:ext cx="2462919" cy="3431143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5DF1E32-1FA2-F0C0-B451-FC7985CB9F3B}"/>
                </a:ext>
              </a:extLst>
            </p:cNvPr>
            <p:cNvSpPr/>
            <p:nvPr/>
          </p:nvSpPr>
          <p:spPr>
            <a:xfrm>
              <a:off x="6826101" y="1754372"/>
              <a:ext cx="1350335" cy="1956391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F5D571B-6440-6889-BC49-DEB6F4E75829}"/>
                </a:ext>
              </a:extLst>
            </p:cNvPr>
            <p:cNvSpPr txBox="1"/>
            <p:nvPr/>
          </p:nvSpPr>
          <p:spPr>
            <a:xfrm>
              <a:off x="7134844" y="2975585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C00000"/>
                  </a:solidFill>
                </a:rPr>
                <a:t>SR</a:t>
              </a:r>
              <a:endParaRPr kumimoji="1" lang="zh-CN" alt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9E098E-25FF-AB99-CDC5-CC9A5531EB2C}"/>
              </a:ext>
            </a:extLst>
          </p:cNvPr>
          <p:cNvGrpSpPr/>
          <p:nvPr/>
        </p:nvGrpSpPr>
        <p:grpSpPr>
          <a:xfrm>
            <a:off x="4606552" y="4087778"/>
            <a:ext cx="3431141" cy="2462918"/>
            <a:chOff x="4924653" y="4087778"/>
            <a:chExt cx="3431141" cy="2462918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0D0B5298-644E-5891-F491-796B390663B5}"/>
                </a:ext>
              </a:extLst>
            </p:cNvPr>
            <p:cNvGrpSpPr/>
            <p:nvPr/>
          </p:nvGrpSpPr>
          <p:grpSpPr>
            <a:xfrm>
              <a:off x="4924653" y="4087778"/>
              <a:ext cx="3431141" cy="2462918"/>
              <a:chOff x="4924653" y="4087778"/>
              <a:chExt cx="3431141" cy="246291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E7120A50-72C1-6490-8FDB-364159A0B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08765" y="3603666"/>
                <a:ext cx="2462918" cy="3431141"/>
              </a:xfrm>
              <a:prstGeom prst="rect">
                <a:avLst/>
              </a:prstGeom>
            </p:spPr>
          </p:pic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5B8C214-2A37-0F90-EE90-E46A38AD6C79}"/>
                  </a:ext>
                </a:extLst>
              </p:cNvPr>
              <p:cNvSpPr/>
              <p:nvPr/>
            </p:nvSpPr>
            <p:spPr>
              <a:xfrm>
                <a:off x="5473700" y="6134434"/>
                <a:ext cx="779352" cy="25200"/>
              </a:xfrm>
              <a:prstGeom prst="rect">
                <a:avLst/>
              </a:prstGeom>
              <a:solidFill>
                <a:srgbClr val="C00000">
                  <a:alpha val="2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8DB1F2E-963F-A26F-FD87-39CF1D989558}"/>
                </a:ext>
              </a:extLst>
            </p:cNvPr>
            <p:cNvSpPr txBox="1"/>
            <p:nvPr/>
          </p:nvSpPr>
          <p:spPr>
            <a:xfrm>
              <a:off x="6591919" y="4772239"/>
              <a:ext cx="14269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/>
                <a:t>Inclusive bkg.</a:t>
              </a:r>
              <a:endParaRPr kumimoji="1" lang="zh-CN" altLang="en-US" sz="16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27CB15C-7367-BF10-FFA4-930B6175CEE2}"/>
                </a:ext>
              </a:extLst>
            </p:cNvPr>
            <p:cNvSpPr txBox="1"/>
            <p:nvPr/>
          </p:nvSpPr>
          <p:spPr>
            <a:xfrm>
              <a:off x="5629177" y="5776650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C00000"/>
                  </a:solidFill>
                </a:rPr>
                <a:t>SR</a:t>
              </a:r>
              <a:endParaRPr kumimoji="1" lang="zh-CN" alt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F8C3CC2-C14E-A3CA-B5F6-D52ACD4CB2B1}"/>
              </a:ext>
            </a:extLst>
          </p:cNvPr>
          <p:cNvGrpSpPr/>
          <p:nvPr/>
        </p:nvGrpSpPr>
        <p:grpSpPr>
          <a:xfrm>
            <a:off x="1032736" y="1624858"/>
            <a:ext cx="3549065" cy="2550333"/>
            <a:chOff x="1032736" y="1624858"/>
            <a:chExt cx="3549065" cy="2550333"/>
          </a:xfrm>
        </p:grpSpPr>
        <p:pic>
          <p:nvPicPr>
            <p:cNvPr id="6" name="图片 5" descr="图表, 散点图&#10;&#10;描述已自动生成">
              <a:extLst>
                <a:ext uri="{FF2B5EF4-FFF2-40B4-BE49-F238E27FC236}">
                  <a16:creationId xmlns:a16="http://schemas.microsoft.com/office/drawing/2014/main" id="{A41F4C34-F04F-B782-B6A4-B32CB5FD0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736" y="1624858"/>
              <a:ext cx="3549065" cy="2550333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7F5B48-1090-3F42-9D83-6AC987EA2585}"/>
                </a:ext>
              </a:extLst>
            </p:cNvPr>
            <p:cNvSpPr/>
            <p:nvPr/>
          </p:nvSpPr>
          <p:spPr>
            <a:xfrm>
              <a:off x="1599588" y="3364654"/>
              <a:ext cx="811672" cy="39939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E113794-39D9-87ED-B7EB-6FA0EE10EDE7}"/>
                </a:ext>
              </a:extLst>
            </p:cNvPr>
            <p:cNvSpPr txBox="1"/>
            <p:nvPr/>
          </p:nvSpPr>
          <p:spPr>
            <a:xfrm>
              <a:off x="1750596" y="2983717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C00000"/>
                  </a:solidFill>
                </a:rPr>
                <a:t>SR</a:t>
              </a:r>
              <a:endParaRPr kumimoji="1" lang="zh-CN" altLang="en-US" sz="1600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DF392F47-451B-3AC0-7466-C8D3092BB749}"/>
                    </a:ext>
                  </a:extLst>
                </p:cNvPr>
                <p:cNvSpPr txBox="1"/>
                <p:nvPr/>
              </p:nvSpPr>
              <p:spPr>
                <a:xfrm>
                  <a:off x="1865940" y="2452386"/>
                  <a:ext cx="2102050" cy="340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600" dirty="0"/>
                    <a:t>Signal: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kumimoji="1"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DF392F47-451B-3AC0-7466-C8D3092BB7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5940" y="2452386"/>
                  <a:ext cx="2102050" cy="340093"/>
                </a:xfrm>
                <a:prstGeom prst="rect">
                  <a:avLst/>
                </a:prstGeom>
                <a:blipFill>
                  <a:blip r:embed="rId5"/>
                  <a:stretch>
                    <a:fillRect l="-1198" t="-7143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9FAC2D9-D649-410D-B394-803E2EA07B42}"/>
              </a:ext>
            </a:extLst>
          </p:cNvPr>
          <p:cNvGrpSpPr/>
          <p:nvPr/>
        </p:nvGrpSpPr>
        <p:grpSpPr>
          <a:xfrm>
            <a:off x="1006675" y="4087777"/>
            <a:ext cx="3601185" cy="2587786"/>
            <a:chOff x="1006675" y="4087777"/>
            <a:chExt cx="3601185" cy="2587786"/>
          </a:xfrm>
        </p:grpSpPr>
        <p:pic>
          <p:nvPicPr>
            <p:cNvPr id="8" name="图片 7" descr="图表, 散点图&#10;&#10;描述已自动生成">
              <a:extLst>
                <a:ext uri="{FF2B5EF4-FFF2-40B4-BE49-F238E27FC236}">
                  <a16:creationId xmlns:a16="http://schemas.microsoft.com/office/drawing/2014/main" id="{579BD225-D373-F24F-D8DD-B54873E5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75" y="4087777"/>
              <a:ext cx="3601185" cy="2587786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0031246-86D2-2637-A5DE-A6FCFB0B16FA}"/>
                </a:ext>
              </a:extLst>
            </p:cNvPr>
            <p:cNvSpPr/>
            <p:nvPr/>
          </p:nvSpPr>
          <p:spPr>
            <a:xfrm>
              <a:off x="1587062" y="5854262"/>
              <a:ext cx="811672" cy="399393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511634A-F06E-5703-F59C-EB86FD4C5340}"/>
                </a:ext>
              </a:extLst>
            </p:cNvPr>
            <p:cNvSpPr txBox="1"/>
            <p:nvPr/>
          </p:nvSpPr>
          <p:spPr>
            <a:xfrm>
              <a:off x="1758699" y="5483698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C00000"/>
                  </a:solidFill>
                </a:rPr>
                <a:t>SR</a:t>
              </a:r>
              <a:endParaRPr kumimoji="1" lang="zh-CN" altLang="en-US" sz="1600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C30EAED7-AF2E-4484-B1C6-A71929FDF964}"/>
                    </a:ext>
                  </a:extLst>
                </p:cNvPr>
                <p:cNvSpPr txBox="1"/>
                <p:nvPr/>
              </p:nvSpPr>
              <p:spPr>
                <a:xfrm>
                  <a:off x="1865940" y="4971750"/>
                  <a:ext cx="1941750" cy="340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600" dirty="0"/>
                    <a:t>Signal: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kumimoji="1" lang="en-US" altLang="zh-CN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a14:m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C30EAED7-AF2E-4484-B1C6-A71929FDF9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5940" y="4971750"/>
                  <a:ext cx="1941750" cy="340093"/>
                </a:xfrm>
                <a:prstGeom prst="rect">
                  <a:avLst/>
                </a:prstGeom>
                <a:blipFill>
                  <a:blip r:embed="rId7"/>
                  <a:stretch>
                    <a:fillRect l="-1299" t="-7143" b="-178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0197549"/>
      </p:ext>
    </p:extLst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Signal region</a:t>
            </a: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E8F701-C967-60AC-14EE-906BFEBAD9F2}"/>
              </a:ext>
            </a:extLst>
          </p:cNvPr>
          <p:cNvSpPr txBox="1"/>
          <p:nvPr/>
        </p:nvSpPr>
        <p:spPr>
          <a:xfrm>
            <a:off x="494025" y="167640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Signal region definition: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59B91C-029E-A805-0263-B4C6FA6F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134632"/>
            <a:ext cx="4229100" cy="12954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D32F451-02B0-18A6-2346-033C42052561}"/>
              </a:ext>
            </a:extLst>
          </p:cNvPr>
          <p:cNvSpPr txBox="1"/>
          <p:nvPr/>
        </p:nvSpPr>
        <p:spPr>
          <a:xfrm>
            <a:off x="494025" y="3525798"/>
            <a:ext cx="220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Signal efficiency: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2CAB68-4AB0-3F5B-D9FE-34662C021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4905" y="3040639"/>
            <a:ext cx="2592189" cy="450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4BADF71-12C0-B90B-C211-FEAF964E658C}"/>
                  </a:ext>
                </a:extLst>
              </p:cNvPr>
              <p:cNvSpPr txBox="1"/>
              <p:nvPr/>
            </p:nvSpPr>
            <p:spPr>
              <a:xfrm>
                <a:off x="5384799" y="1909461"/>
                <a:ext cx="3479801" cy="92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- 25 mass points (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kumimoji="1" lang="en-US" altLang="zh-CN" dirty="0"/>
                  <a:t> events in each mass point) are produced.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4BADF71-12C0-B90B-C211-FEAF964E6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99" y="1909461"/>
                <a:ext cx="3479801" cy="926407"/>
              </a:xfrm>
              <a:prstGeom prst="rect">
                <a:avLst/>
              </a:prstGeom>
              <a:blipFill>
                <a:blip r:embed="rId4"/>
                <a:stretch>
                  <a:fillRect l="-1091" t="-2703" r="-727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6AE27D58-F2EF-138D-EBA2-E813C342ED17}"/>
              </a:ext>
            </a:extLst>
          </p:cNvPr>
          <p:cNvSpPr txBox="1"/>
          <p:nvPr/>
        </p:nvSpPr>
        <p:spPr>
          <a:xfrm>
            <a:off x="5386387" y="2982572"/>
            <a:ext cx="347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- Around 60% signal events survive the cut-flow.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E47DC57-0EB2-A98C-1527-7FB11C3FA5B6}"/>
              </a:ext>
            </a:extLst>
          </p:cNvPr>
          <p:cNvSpPr txBox="1"/>
          <p:nvPr/>
        </p:nvSpPr>
        <p:spPr>
          <a:xfrm>
            <a:off x="5384799" y="3807078"/>
            <a:ext cx="225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- Efficiency drops in: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023BE9-5285-4816-DA69-73B523FF1085}"/>
              </a:ext>
            </a:extLst>
          </p:cNvPr>
          <p:cNvSpPr txBox="1"/>
          <p:nvPr/>
        </p:nvSpPr>
        <p:spPr>
          <a:xfrm>
            <a:off x="5589587" y="4238810"/>
            <a:ext cx="307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cs typeface="Times New Roman" panose="02020603050405020304" pitchFamily="18" charset="0"/>
              </a:rPr>
              <a:t>Low-mass</a:t>
            </a:r>
            <a:r>
              <a:rPr kumimoji="1" lang="zh-CN" altLang="en-US" b="1" dirty="0"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cs typeface="Times New Roman" panose="02020603050405020304" pitchFamily="18" charset="0"/>
              </a:rPr>
              <a:t>region</a:t>
            </a:r>
            <a:r>
              <a:rPr kumimoji="1" lang="zh-CN" altLang="en-US" b="1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of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a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few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MeV: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tight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energy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cuts.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583CD8-F17A-E2B1-7DC6-868A233F6AE3}"/>
              </a:ext>
            </a:extLst>
          </p:cNvPr>
          <p:cNvSpPr txBox="1"/>
          <p:nvPr/>
        </p:nvSpPr>
        <p:spPr>
          <a:xfrm>
            <a:off x="5562602" y="5009941"/>
            <a:ext cx="2806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cs typeface="Times New Roman" panose="02020603050405020304" pitchFamily="18" charset="0"/>
              </a:rPr>
              <a:t>High-mass</a:t>
            </a:r>
            <a:r>
              <a:rPr kumimoji="1" lang="zh-CN" altLang="en-US" b="1" dirty="0"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cs typeface="Times New Roman" panose="02020603050405020304" pitchFamily="18" charset="0"/>
              </a:rPr>
              <a:t>region</a:t>
            </a:r>
            <a:r>
              <a:rPr kumimoji="1" lang="zh-CN" altLang="en-US" b="1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above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1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GeV: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particles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with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large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incident/recoil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angle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go into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the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HCAL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directly.</a:t>
            </a: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61651BF5-3AD2-AFE5-8489-4EC91AE738D4}"/>
              </a:ext>
            </a:extLst>
          </p:cNvPr>
          <p:cNvSpPr/>
          <p:nvPr/>
        </p:nvSpPr>
        <p:spPr>
          <a:xfrm>
            <a:off x="4978400" y="2410764"/>
            <a:ext cx="406399" cy="3509736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5158728"/>
      </p:ext>
    </p:extLst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 estimation</a:t>
            </a: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ACA5B0-A6FA-0611-4EC3-C2FA7BE46619}"/>
              </a:ext>
            </a:extLst>
          </p:cNvPr>
          <p:cNvSpPr txBox="1"/>
          <p:nvPr/>
        </p:nvSpPr>
        <p:spPr>
          <a:xfrm>
            <a:off x="494025" y="4255396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Cut-flow: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F3E080-F348-07D4-6380-A0F8BF0E5D39}"/>
              </a:ext>
            </a:extLst>
          </p:cNvPr>
          <p:cNvSpPr txBox="1"/>
          <p:nvPr/>
        </p:nvSpPr>
        <p:spPr>
          <a:xfrm>
            <a:off x="494025" y="1574800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Background samples: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94BEF6A-259D-1A60-4D4B-0192232F9D94}"/>
                  </a:ext>
                </a:extLst>
              </p:cNvPr>
              <p:cNvSpPr txBox="1"/>
              <p:nvPr/>
            </p:nvSpPr>
            <p:spPr>
              <a:xfrm>
                <a:off x="5850272" y="1944132"/>
                <a:ext cx="27997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Inclusive background: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2.5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kumimoji="1" lang="en-US" altLang="zh-CN" dirty="0"/>
                  <a:t> EOTs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94BEF6A-259D-1A60-4D4B-0192232F9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272" y="1944132"/>
                <a:ext cx="2799703" cy="646331"/>
              </a:xfrm>
              <a:prstGeom prst="rect">
                <a:avLst/>
              </a:prstGeom>
              <a:blipFill>
                <a:blip r:embed="rId2"/>
                <a:stretch>
                  <a:fillRect l="-1802" t="-5769" b="-1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ACCEF23-8D5D-4846-DA94-462BC226A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1944132"/>
            <a:ext cx="4508500" cy="2247900"/>
          </a:xfrm>
          <a:prstGeom prst="rect">
            <a:avLst/>
          </a:prstGeom>
        </p:spPr>
      </p:pic>
      <p:sp>
        <p:nvSpPr>
          <p:cNvPr id="10" name="右箭头 9">
            <a:extLst>
              <a:ext uri="{FF2B5EF4-FFF2-40B4-BE49-F238E27FC236}">
                <a16:creationId xmlns:a16="http://schemas.microsoft.com/office/drawing/2014/main" id="{08C9F8BE-B415-C0AC-9FCD-36EB1F6B12B5}"/>
              </a:ext>
            </a:extLst>
          </p:cNvPr>
          <p:cNvSpPr/>
          <p:nvPr/>
        </p:nvSpPr>
        <p:spPr>
          <a:xfrm>
            <a:off x="5427036" y="2241897"/>
            <a:ext cx="330200" cy="158403"/>
          </a:xfrm>
          <a:prstGeom prst="right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右箭头 10">
            <a:extLst>
              <a:ext uri="{FF2B5EF4-FFF2-40B4-BE49-F238E27FC236}">
                <a16:creationId xmlns:a16="http://schemas.microsoft.com/office/drawing/2014/main" id="{014A9C9E-E0FE-2AF4-B2A4-0FA23C482693}"/>
              </a:ext>
            </a:extLst>
          </p:cNvPr>
          <p:cNvSpPr/>
          <p:nvPr/>
        </p:nvSpPr>
        <p:spPr>
          <a:xfrm>
            <a:off x="5427036" y="2749897"/>
            <a:ext cx="330200" cy="158403"/>
          </a:xfrm>
          <a:prstGeom prst="right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82B041E-9E18-43D0-A762-EFD6751F6C7C}"/>
                  </a:ext>
                </a:extLst>
              </p:cNvPr>
              <p:cNvSpPr txBox="1"/>
              <p:nvPr/>
            </p:nvSpPr>
            <p:spPr>
              <a:xfrm>
                <a:off x="5956300" y="2693779"/>
                <a:ext cx="1551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&gt;3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kumimoji="1" lang="en-US" altLang="zh-CN" dirty="0"/>
                  <a:t>EOTs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82B041E-9E18-43D0-A762-EFD6751F6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300" y="2693779"/>
                <a:ext cx="1551579" cy="276999"/>
              </a:xfrm>
              <a:prstGeom prst="rect">
                <a:avLst/>
              </a:prstGeom>
              <a:blipFill>
                <a:blip r:embed="rId4"/>
                <a:stretch>
                  <a:fillRect l="-4032" t="-27273" r="-8065" b="-5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DC113AFA-1564-E92C-0EAB-DD469BC226BD}"/>
              </a:ext>
            </a:extLst>
          </p:cNvPr>
          <p:cNvSpPr/>
          <p:nvPr/>
        </p:nvSpPr>
        <p:spPr>
          <a:xfrm>
            <a:off x="4533900" y="2706479"/>
            <a:ext cx="673100" cy="21452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3FD31A4-2E9D-2040-6B26-72E5CC735740}"/>
              </a:ext>
            </a:extLst>
          </p:cNvPr>
          <p:cNvSpPr txBox="1"/>
          <p:nvPr/>
        </p:nvSpPr>
        <p:spPr>
          <a:xfrm>
            <a:off x="5850272" y="3104306"/>
            <a:ext cx="310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Lack of statistics!</a:t>
            </a:r>
            <a:endParaRPr kumimoji="1"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C8BB990-7662-5C23-61D2-E68DBBD4E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4771650"/>
            <a:ext cx="8649975" cy="181557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1051C06-487F-BA07-9AFD-498B3DBCFF60}"/>
              </a:ext>
            </a:extLst>
          </p:cNvPr>
          <p:cNvSpPr/>
          <p:nvPr/>
        </p:nvSpPr>
        <p:spPr>
          <a:xfrm>
            <a:off x="1877737" y="5448300"/>
            <a:ext cx="2325963" cy="215900"/>
          </a:xfrm>
          <a:prstGeom prst="rect">
            <a:avLst/>
          </a:prstGeom>
          <a:solidFill>
            <a:srgbClr val="C00000">
              <a:alpha val="50000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BFE326-5F44-92EC-9E96-33847508B876}"/>
              </a:ext>
            </a:extLst>
          </p:cNvPr>
          <p:cNvSpPr/>
          <p:nvPr/>
        </p:nvSpPr>
        <p:spPr>
          <a:xfrm>
            <a:off x="4533900" y="5232400"/>
            <a:ext cx="2325963" cy="215900"/>
          </a:xfrm>
          <a:prstGeom prst="rect">
            <a:avLst/>
          </a:prstGeom>
          <a:solidFill>
            <a:srgbClr val="004098">
              <a:alpha val="50000"/>
            </a:srgb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E7CCC1E-C612-2ADC-5E20-F50B906D3157}"/>
              </a:ext>
            </a:extLst>
          </p:cNvPr>
          <p:cNvSpPr/>
          <p:nvPr/>
        </p:nvSpPr>
        <p:spPr>
          <a:xfrm>
            <a:off x="1865037" y="6311900"/>
            <a:ext cx="6555063" cy="26262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A7F053D-283F-BCA5-0CC1-A839B49CC174}"/>
              </a:ext>
            </a:extLst>
          </p:cNvPr>
          <p:cNvSpPr txBox="1"/>
          <p:nvPr/>
        </p:nvSpPr>
        <p:spPr>
          <a:xfrm>
            <a:off x="2332474" y="4248815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No background events left after SR selection.</a:t>
            </a:r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DE3810-1203-BBB6-4612-DC35FA7E0175}"/>
              </a:ext>
            </a:extLst>
          </p:cNvPr>
          <p:cNvSpPr txBox="1"/>
          <p:nvPr/>
        </p:nvSpPr>
        <p:spPr>
          <a:xfrm>
            <a:off x="5817679" y="367066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Extrapolate from fit results</a:t>
            </a:r>
            <a:endParaRPr kumimoji="1" lang="zh-CN" altLang="en-US" dirty="0"/>
          </a:p>
        </p:txBody>
      </p:sp>
      <p:sp>
        <p:nvSpPr>
          <p:cNvPr id="22" name="右箭头 21">
            <a:extLst>
              <a:ext uri="{FF2B5EF4-FFF2-40B4-BE49-F238E27FC236}">
                <a16:creationId xmlns:a16="http://schemas.microsoft.com/office/drawing/2014/main" id="{E555C979-F092-0B11-D3A2-CF1DF5A46F50}"/>
              </a:ext>
            </a:extLst>
          </p:cNvPr>
          <p:cNvSpPr/>
          <p:nvPr/>
        </p:nvSpPr>
        <p:spPr>
          <a:xfrm rot="5400000">
            <a:off x="6725175" y="3449244"/>
            <a:ext cx="290826" cy="276999"/>
          </a:xfrm>
          <a:prstGeom prst="right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4231477"/>
      </p:ext>
    </p:extLst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 estimation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E9BC807-D0BF-1A21-C1A2-29DC2BFD0CF9}"/>
                  </a:ext>
                </a:extLst>
              </p:cNvPr>
              <p:cNvSpPr txBox="1"/>
              <p:nvPr/>
            </p:nvSpPr>
            <p:spPr>
              <a:xfrm>
                <a:off x="4837425" y="3361968"/>
                <a:ext cx="35318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</m:oMath>
                </a14:m>
                <a:r>
                  <a:rPr kumimoji="1" lang="en-US" altLang="zh-CN" dirty="0"/>
                  <a:t>: less than one background event left w/ ECAL energy cut.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E9BC807-D0BF-1A21-C1A2-29DC2BFD0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425" y="3361968"/>
                <a:ext cx="3531875" cy="923330"/>
              </a:xfrm>
              <a:prstGeom prst="rect">
                <a:avLst/>
              </a:prstGeom>
              <a:blipFill>
                <a:blip r:embed="rId2"/>
                <a:stretch>
                  <a:fillRect l="-1792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080BD3B6-1318-0B53-9D2D-60EAC24B887F}"/>
              </a:ext>
            </a:extLst>
          </p:cNvPr>
          <p:cNvGrpSpPr/>
          <p:nvPr/>
        </p:nvGrpSpPr>
        <p:grpSpPr>
          <a:xfrm>
            <a:off x="494025" y="3344602"/>
            <a:ext cx="4343399" cy="3193930"/>
            <a:chOff x="650028" y="2028357"/>
            <a:chExt cx="3921971" cy="2873843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AFB7D49-31DA-EAF6-6AD5-D40DF99A7C75}"/>
                </a:ext>
              </a:extLst>
            </p:cNvPr>
            <p:cNvGrpSpPr/>
            <p:nvPr/>
          </p:nvGrpSpPr>
          <p:grpSpPr>
            <a:xfrm>
              <a:off x="650028" y="2028357"/>
              <a:ext cx="3921971" cy="2829076"/>
              <a:chOff x="650028" y="2028357"/>
              <a:chExt cx="3921971" cy="2829076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9C3255F1-C45C-0C5A-7657-1EE290584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96476" y="1481909"/>
                <a:ext cx="2829076" cy="3921971"/>
              </a:xfrm>
              <a:prstGeom prst="rect">
                <a:avLst/>
              </a:prstGeom>
            </p:spPr>
          </p:pic>
          <p:cxnSp>
            <p:nvCxnSpPr>
              <p:cNvPr id="12" name="直线箭头连接符 11">
                <a:extLst>
                  <a:ext uri="{FF2B5EF4-FFF2-40B4-BE49-F238E27FC236}">
                    <a16:creationId xmlns:a16="http://schemas.microsoft.com/office/drawing/2014/main" id="{2F3CFA4E-8839-4195-3570-BA306C08EB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24000" y="4416062"/>
                <a:ext cx="0" cy="2321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A1E4108-CA8C-8416-7495-AC8E3E7EC062}"/>
                </a:ext>
              </a:extLst>
            </p:cNvPr>
            <p:cNvSpPr txBox="1"/>
            <p:nvPr/>
          </p:nvSpPr>
          <p:spPr>
            <a:xfrm>
              <a:off x="1192819" y="4640590"/>
              <a:ext cx="6623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dirty="0"/>
                <a:t>2.5GeV</a:t>
              </a:r>
              <a:endParaRPr kumimoji="1" lang="zh-CN" altLang="en-US" sz="105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7A01F92-09E8-649E-8E0A-596F9877978F}"/>
                  </a:ext>
                </a:extLst>
              </p:cNvPr>
              <p:cNvSpPr txBox="1"/>
              <p:nvPr/>
            </p:nvSpPr>
            <p:spPr>
              <a:xfrm>
                <a:off x="4837425" y="4800738"/>
                <a:ext cx="4013199" cy="664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Lack of statistics in low “cut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𝐸𝐶𝑎𝑙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” region.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7A01F92-09E8-649E-8E0A-596F98779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425" y="4800738"/>
                <a:ext cx="4013199" cy="664862"/>
              </a:xfrm>
              <a:prstGeom prst="rect">
                <a:avLst/>
              </a:prstGeom>
              <a:blipFill>
                <a:blip r:embed="rId4"/>
                <a:stretch>
                  <a:fillRect l="-1582" t="-3774" r="-2215"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D2E97316-9AFF-365E-1282-76DE19E7DE24}"/>
              </a:ext>
            </a:extLst>
          </p:cNvPr>
          <p:cNvSpPr txBox="1"/>
          <p:nvPr/>
        </p:nvSpPr>
        <p:spPr>
          <a:xfrm>
            <a:off x="4837425" y="4354974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Extrapolate from the fit results.</a:t>
            </a:r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70D5C8F-FD3B-152F-2E87-DC644E9767A3}"/>
              </a:ext>
            </a:extLst>
          </p:cNvPr>
          <p:cNvSpPr txBox="1"/>
          <p:nvPr/>
        </p:nvSpPr>
        <p:spPr>
          <a:xfrm>
            <a:off x="494025" y="1713167"/>
            <a:ext cx="7728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Fit the fraction of events below energy cutoff as a function of cut values on ECAL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Extrapolate from inclusive background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Validation from inclusive background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Extrapolate from rare processes simulation.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09501D6-F0A9-2BE4-56C5-AF216BC1775D}"/>
                  </a:ext>
                </a:extLst>
              </p:cNvPr>
              <p:cNvSpPr txBox="1"/>
              <p:nvPr/>
            </p:nvSpPr>
            <p:spPr>
              <a:xfrm>
                <a:off x="4837425" y="5520480"/>
                <a:ext cx="31689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dirty="0"/>
                  <a:t>Event yield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kumimoji="1" lang="en-US" altLang="zh-CN" dirty="0"/>
                  <a:t>EOTs):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09501D6-F0A9-2BE4-56C5-AF216BC17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425" y="5520480"/>
                <a:ext cx="3168949" cy="369332"/>
              </a:xfrm>
              <a:prstGeom prst="rect">
                <a:avLst/>
              </a:prstGeom>
              <a:blipFill>
                <a:blip r:embed="rId5"/>
                <a:stretch>
                  <a:fillRect l="-2000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278AEA7-3A12-9259-892B-8A1984C52968}"/>
                  </a:ext>
                </a:extLst>
              </p:cNvPr>
              <p:cNvSpPr txBox="1"/>
              <p:nvPr/>
            </p:nvSpPr>
            <p:spPr>
              <a:xfrm>
                <a:off x="6202194" y="5981040"/>
                <a:ext cx="1237455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𝟓𝟑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278AEA7-3A12-9259-892B-8A1984C52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194" y="5981040"/>
                <a:ext cx="1237455" cy="283219"/>
              </a:xfrm>
              <a:prstGeom prst="rect">
                <a:avLst/>
              </a:prstGeom>
              <a:blipFill>
                <a:blip r:embed="rId6"/>
                <a:stretch>
                  <a:fillRect l="-3061" r="-1020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396600"/>
      </p:ext>
    </p:extLst>
  </p:cSld>
  <p:clrMapOvr>
    <a:masterClrMapping/>
  </p:clrMapOvr>
  <p:transition spd="med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 estimation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D111257-859F-10EB-292A-555BBC896054}"/>
                  </a:ext>
                </a:extLst>
              </p:cNvPr>
              <p:cNvSpPr txBox="1"/>
              <p:nvPr/>
            </p:nvSpPr>
            <p:spPr>
              <a:xfrm>
                <a:off x="494025" y="2179668"/>
                <a:ext cx="4506953" cy="2899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Statistics is limited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kumimoji="1" lang="en-US" altLang="zh-CN" dirty="0"/>
                  <a:t>GeV inclusive samples.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extrapolation of inclusive background simulation, the fit range is far away from the final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𝐸𝐶𝑎𝑙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 cut (2.5 GeV).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Inclusive samples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kumimoji="1" lang="en-US" altLang="zh-CN" dirty="0"/>
                  <a:t> from 3 – 7.5 GeV are used to estimate events in low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𝐸𝐶𝑎𝑙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𝑡𝑜𝑡𝑎𝑙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Scale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kumimoji="1" lang="en-US" altLang="zh-CN" dirty="0"/>
                  <a:t> events to match the shoulder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kumimoji="1" lang="en-US" altLang="zh-CN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kumimoji="1" lang="en-US" altLang="zh-CN" dirty="0"/>
                  <a:t> GeV events.   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D111257-859F-10EB-292A-555BBC896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25" y="2179668"/>
                <a:ext cx="4506953" cy="2899383"/>
              </a:xfrm>
              <a:prstGeom prst="rect">
                <a:avLst/>
              </a:prstGeom>
              <a:blipFill>
                <a:blip r:embed="rId2"/>
                <a:stretch>
                  <a:fillRect l="-562" t="-873" r="-1966" b="-26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A6AE78A9-6B50-6088-CE4B-A7E593997D6D}"/>
              </a:ext>
            </a:extLst>
          </p:cNvPr>
          <p:cNvSpPr txBox="1"/>
          <p:nvPr/>
        </p:nvSpPr>
        <p:spPr>
          <a:xfrm>
            <a:off x="494025" y="1558737"/>
            <a:ext cx="4890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Validation from inclusive background simulation.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AA6F767-0629-C72C-2ADA-74C2AC31D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980" y="1741752"/>
            <a:ext cx="3432004" cy="24712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EC9D50-F2B3-40FE-705E-0E2404043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9160" y="3694770"/>
            <a:ext cx="2475643" cy="3432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BCBA360-2900-31E0-E228-4E0457CA8759}"/>
                  </a:ext>
                </a:extLst>
              </p:cNvPr>
              <p:cNvSpPr txBox="1"/>
              <p:nvPr/>
            </p:nvSpPr>
            <p:spPr>
              <a:xfrm>
                <a:off x="711016" y="5692412"/>
                <a:ext cx="4109890" cy="696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100,2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100,20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𝑓𝑖𝑡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,100,2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𝑓𝑖𝑡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,100,20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" altLang="zh-CN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BCBA360-2900-31E0-E228-4E0457CA8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16" y="5692412"/>
                <a:ext cx="4109890" cy="696857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92FD05F-2120-8F61-4DE0-562D51F445C1}"/>
                  </a:ext>
                </a:extLst>
              </p:cNvPr>
              <p:cNvSpPr txBox="1"/>
              <p:nvPr/>
            </p:nvSpPr>
            <p:spPr>
              <a:xfrm>
                <a:off x="494023" y="5047431"/>
                <a:ext cx="3751380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Event yield from direct extrapolation(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kumimoji="1" lang="en-US" altLang="zh-CN" b="1" dirty="0"/>
                  <a:t>EOTs):</a:t>
                </a:r>
                <a:endParaRPr kumimoji="1" lang="zh-CN" altLang="en-US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92FD05F-2120-8F61-4DE0-562D51F44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23" y="5047431"/>
                <a:ext cx="3751380" cy="652551"/>
              </a:xfrm>
              <a:prstGeom prst="rect">
                <a:avLst/>
              </a:prstGeom>
              <a:blipFill>
                <a:blip r:embed="rId6"/>
                <a:stretch>
                  <a:fillRect l="-673"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A20F90D-118A-AA4A-69AA-D47CBF8E48DD}"/>
                  </a:ext>
                </a:extLst>
              </p:cNvPr>
              <p:cNvSpPr txBox="1"/>
              <p:nvPr/>
            </p:nvSpPr>
            <p:spPr>
              <a:xfrm>
                <a:off x="1592581" y="6313343"/>
                <a:ext cx="1474699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𝟐𝟑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A20F90D-118A-AA4A-69AA-D47CBF8E4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581" y="6313343"/>
                <a:ext cx="1474699" cy="283219"/>
              </a:xfrm>
              <a:prstGeom prst="rect">
                <a:avLst/>
              </a:prstGeom>
              <a:blipFill>
                <a:blip r:embed="rId7"/>
                <a:stretch>
                  <a:fillRect l="-855" t="-4348" r="-855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3895575"/>
      </p:ext>
    </p:extLst>
  </p:cSld>
  <p:clrMapOvr>
    <a:masterClrMapping/>
  </p:clrMapOvr>
  <p:transition spd="med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 estimation</a:t>
            </a: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FF8811-8641-2731-A393-EAE5FB26A502}"/>
              </a:ext>
            </a:extLst>
          </p:cNvPr>
          <p:cNvSpPr txBox="1"/>
          <p:nvPr/>
        </p:nvSpPr>
        <p:spPr>
          <a:xfrm>
            <a:off x="5076928" y="3177043"/>
            <a:ext cx="3789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Rare processes background samples are produced with larger statistics.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BFF4F50-56F8-78B5-872F-E04820BFA623}"/>
              </a:ext>
            </a:extLst>
          </p:cNvPr>
          <p:cNvSpPr txBox="1"/>
          <p:nvPr/>
        </p:nvSpPr>
        <p:spPr>
          <a:xfrm>
            <a:off x="1219200" y="5324285"/>
            <a:ext cx="3594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dirty="0"/>
              <a:t>rare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processes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scaled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according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to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the corresponding branching</a:t>
            </a:r>
            <a:r>
              <a:rPr kumimoji="1" lang="zh-CN" altLang="en-US" sz="1800" dirty="0"/>
              <a:t> </a:t>
            </a:r>
            <a:r>
              <a:rPr kumimoji="1" lang="en-US" altLang="zh-CN" sz="1800" dirty="0"/>
              <a:t>ratio.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448F32-EEAA-3521-F6C4-5DB631E163E3}"/>
              </a:ext>
            </a:extLst>
          </p:cNvPr>
          <p:cNvSpPr txBox="1"/>
          <p:nvPr/>
        </p:nvSpPr>
        <p:spPr>
          <a:xfrm>
            <a:off x="5076928" y="4377372"/>
            <a:ext cx="3442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Fit the fraction of events below energy cutoff in other rare processes (EN_ECAL, </a:t>
            </a:r>
            <a:r>
              <a:rPr kumimoji="1" lang="en-US" altLang="zh-CN" dirty="0" err="1"/>
              <a:t>EN_target</a:t>
            </a:r>
            <a:r>
              <a:rPr kumimoji="1" lang="en-US" altLang="zh-CN" dirty="0"/>
              <a:t>, PN_ECAL, </a:t>
            </a:r>
            <a:r>
              <a:rPr kumimoji="1" lang="en-US" altLang="zh-CN" dirty="0" err="1"/>
              <a:t>PN_target</a:t>
            </a:r>
            <a:r>
              <a:rPr kumimoji="1" lang="en-US" altLang="zh-CN" dirty="0"/>
              <a:t>).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71378A-BE2F-BCA0-54F8-6FA8AAC0F73C}"/>
              </a:ext>
            </a:extLst>
          </p:cNvPr>
          <p:cNvSpPr txBox="1"/>
          <p:nvPr/>
        </p:nvSpPr>
        <p:spPr>
          <a:xfrm>
            <a:off x="5076928" y="2187812"/>
            <a:ext cx="3539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Extrapolate from rare processes simulation.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A947C74-62AF-E096-1113-7977D3CBB7D6}"/>
              </a:ext>
            </a:extLst>
          </p:cNvPr>
          <p:cNvGrpSpPr/>
          <p:nvPr/>
        </p:nvGrpSpPr>
        <p:grpSpPr>
          <a:xfrm>
            <a:off x="494024" y="1939267"/>
            <a:ext cx="4582903" cy="3345425"/>
            <a:chOff x="494024" y="1939267"/>
            <a:chExt cx="4582903" cy="334542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9C1F1C2-B85B-656F-82B3-04381A6C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32560" y="1300731"/>
              <a:ext cx="3305832" cy="4582903"/>
            </a:xfrm>
            <a:prstGeom prst="rect">
              <a:avLst/>
            </a:prstGeom>
          </p:spPr>
        </p:pic>
        <p:cxnSp>
          <p:nvCxnSpPr>
            <p:cNvPr id="14" name="直线箭头连接符 13">
              <a:extLst>
                <a:ext uri="{FF2B5EF4-FFF2-40B4-BE49-F238E27FC236}">
                  <a16:creationId xmlns:a16="http://schemas.microsoft.com/office/drawing/2014/main" id="{3616CA82-1A48-6764-5383-2AC7F88380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206" y="4744408"/>
              <a:ext cx="0" cy="2579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C6D4A0C-C1DF-895F-E785-67272AC0A005}"/>
                </a:ext>
              </a:extLst>
            </p:cNvPr>
            <p:cNvSpPr txBox="1"/>
            <p:nvPr/>
          </p:nvSpPr>
          <p:spPr>
            <a:xfrm>
              <a:off x="1377439" y="4993944"/>
              <a:ext cx="733534" cy="290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50" dirty="0"/>
                <a:t>2.5GeV</a:t>
              </a:r>
              <a:endParaRPr kumimoji="1" lang="zh-CN" altLang="en-US" sz="1050" dirty="0"/>
            </a:p>
          </p:txBody>
        </p:sp>
      </p:grpSp>
      <p:sp>
        <p:nvSpPr>
          <p:cNvPr id="7" name="上箭头 6">
            <a:extLst>
              <a:ext uri="{FF2B5EF4-FFF2-40B4-BE49-F238E27FC236}">
                <a16:creationId xmlns:a16="http://schemas.microsoft.com/office/drawing/2014/main" id="{61F5492C-578A-D110-5860-A7276432EA22}"/>
              </a:ext>
            </a:extLst>
          </p:cNvPr>
          <p:cNvSpPr/>
          <p:nvPr/>
        </p:nvSpPr>
        <p:spPr>
          <a:xfrm>
            <a:off x="2552700" y="5130800"/>
            <a:ext cx="463550" cy="193484"/>
          </a:xfrm>
          <a:prstGeom prst="up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1907455"/>
      </p:ext>
    </p:extLst>
  </p:cSld>
  <p:clrMapOvr>
    <a:masterClrMapping/>
  </p:clrMapOvr>
  <p:transition spd="med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 estimation</a:t>
            </a:r>
            <a:endParaRPr kumimoji="1" lang="zh-CN" altLang="en-US" dirty="0"/>
          </a:p>
        </p:txBody>
      </p:sp>
      <p:pic>
        <p:nvPicPr>
          <p:cNvPr id="5" name="图片 4" descr="图表&#10;&#10;描述已自动生成">
            <a:extLst>
              <a:ext uri="{FF2B5EF4-FFF2-40B4-BE49-F238E27FC236}">
                <a16:creationId xmlns:a16="http://schemas.microsoft.com/office/drawing/2014/main" id="{CC6B2156-DC4F-7427-9D98-453FBC3F1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9" y="2731896"/>
            <a:ext cx="4854608" cy="3504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EAB68F4-BB6C-CDAB-CC92-D3CE85C9C0B4}"/>
                  </a:ext>
                </a:extLst>
              </p:cNvPr>
              <p:cNvSpPr txBox="1"/>
              <p:nvPr/>
            </p:nvSpPr>
            <p:spPr>
              <a:xfrm>
                <a:off x="494026" y="1948766"/>
                <a:ext cx="8372162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Estimate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number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background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corresponds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kumimoji="1" lang="en-US" altLang="zh-CN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kumimoji="1" lang="zh-CN" altLang="en-US" b="1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dirty="0"/>
                  <a:t>EOTs.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EAB68F4-BB6C-CDAB-CC92-D3CE85C9C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26" y="1948766"/>
                <a:ext cx="8372162" cy="375552"/>
              </a:xfrm>
              <a:prstGeom prst="rect">
                <a:avLst/>
              </a:prstGeom>
              <a:blipFill>
                <a:blip r:embed="rId3"/>
                <a:stretch>
                  <a:fillRect l="-303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4575563E-FBB9-987B-95B2-7DB40CE75C80}"/>
              </a:ext>
            </a:extLst>
          </p:cNvPr>
          <p:cNvSpPr txBox="1"/>
          <p:nvPr/>
        </p:nvSpPr>
        <p:spPr>
          <a:xfrm>
            <a:off x="494025" y="2337187"/>
            <a:ext cx="434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Don’t need to further extrapolation on: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71BC39-1E02-1E4F-0D6F-6C8E8BE99F44}"/>
              </a:ext>
            </a:extLst>
          </p:cNvPr>
          <p:cNvSpPr txBox="1"/>
          <p:nvPr/>
        </p:nvSpPr>
        <p:spPr>
          <a:xfrm>
            <a:off x="5351024" y="246228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err="1"/>
              <a:t>GMM_target</a:t>
            </a:r>
            <a:endParaRPr kumimoji="1"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0467C7-3BA1-C3AA-A070-04264DD44249}"/>
              </a:ext>
            </a:extLst>
          </p:cNvPr>
          <p:cNvSpPr txBox="1"/>
          <p:nvPr/>
        </p:nvSpPr>
        <p:spPr>
          <a:xfrm>
            <a:off x="5351024" y="345515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GMM_ECAL: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C4DC983-1566-6984-BAEC-4566B03C88F5}"/>
                  </a:ext>
                </a:extLst>
              </p:cNvPr>
              <p:cNvSpPr txBox="1"/>
              <p:nvPr/>
            </p:nvSpPr>
            <p:spPr>
              <a:xfrm>
                <a:off x="5383031" y="2983744"/>
                <a:ext cx="34671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4.3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kumimoji="1" lang="en-US" altLang="zh-CN" dirty="0"/>
                  <a:t>EOTs </a:t>
                </a:r>
                <a14:m>
                  <m:oMath xmlns:m="http://schemas.openxmlformats.org/officeDocument/2006/math"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kumimoji="1" lang="en-US" altLang="zh-CN" dirty="0"/>
                  <a:t>EOTs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C4DC983-1566-6984-BAEC-4566B03C8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031" y="2983744"/>
                <a:ext cx="3467100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FBF85107-BEEE-5536-AB3A-27025E490B71}"/>
              </a:ext>
            </a:extLst>
          </p:cNvPr>
          <p:cNvSpPr txBox="1"/>
          <p:nvPr/>
        </p:nvSpPr>
        <p:spPr>
          <a:xfrm>
            <a:off x="5383031" y="4270117"/>
            <a:ext cx="3267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Energy carried by the muon pair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A6CF136-628B-564C-9508-7B26ECB5B6AB}"/>
                  </a:ext>
                </a:extLst>
              </p:cNvPr>
              <p:cNvSpPr txBox="1"/>
              <p:nvPr/>
            </p:nvSpPr>
            <p:spPr>
              <a:xfrm>
                <a:off x="5399087" y="3887602"/>
                <a:ext cx="1675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.0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EOTs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A6CF136-628B-564C-9508-7B26ECB5B6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087" y="3887602"/>
                <a:ext cx="1675330" cy="369332"/>
              </a:xfrm>
              <a:prstGeom prst="rect">
                <a:avLst/>
              </a:prstGeom>
              <a:blipFill>
                <a:blip r:embed="rId5"/>
                <a:stretch>
                  <a:fillRect t="-10000" r="-1504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6103D3B-7F9E-9BA6-5B5A-2A21BCED39C4}"/>
                  </a:ext>
                </a:extLst>
              </p:cNvPr>
              <p:cNvSpPr txBox="1"/>
              <p:nvPr/>
            </p:nvSpPr>
            <p:spPr>
              <a:xfrm>
                <a:off x="5399087" y="4980222"/>
                <a:ext cx="345104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dirty="0"/>
                  <a:t>HCAL requirements can highly suppress these events (fraction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remaining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GMM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events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kumimoji="1" lang="en-US" altLang="zh-CN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6103D3B-7F9E-9BA6-5B5A-2A21BCED3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087" y="4980222"/>
                <a:ext cx="3451044" cy="1200329"/>
              </a:xfrm>
              <a:prstGeom prst="rect">
                <a:avLst/>
              </a:prstGeom>
              <a:blipFill>
                <a:blip r:embed="rId6"/>
                <a:stretch>
                  <a:fillRect l="-1838" t="-2105" b="-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8A957372-D0E0-A861-41B1-007279B7C1D8}"/>
              </a:ext>
            </a:extLst>
          </p:cNvPr>
          <p:cNvSpPr txBox="1"/>
          <p:nvPr/>
        </p:nvSpPr>
        <p:spPr>
          <a:xfrm>
            <a:off x="494025" y="1579434"/>
            <a:ext cx="7562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Extrapolate from rare processes simulation.</a:t>
            </a:r>
          </a:p>
        </p:txBody>
      </p:sp>
    </p:spTree>
    <p:extLst>
      <p:ext uri="{BB962C8B-B14F-4D97-AF65-F5344CB8AC3E}">
        <p14:creationId xmlns:p14="http://schemas.microsoft.com/office/powerpoint/2010/main" val="1194740947"/>
      </p:ext>
    </p:extLst>
  </p:cSld>
  <p:clrMapOvr>
    <a:masterClrMapping/>
  </p:clrMapOvr>
  <p:transition spd="med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 estimation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CC51AE-D4C0-ED38-2234-8941A5C8532E}"/>
              </a:ext>
            </a:extLst>
          </p:cNvPr>
          <p:cNvSpPr txBox="1"/>
          <p:nvPr/>
        </p:nvSpPr>
        <p:spPr>
          <a:xfrm>
            <a:off x="494025" y="1679868"/>
            <a:ext cx="544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Extrapolation from rare processes simulation</a:t>
            </a:r>
            <a:endParaRPr kumimoji="1" lang="zh-CN" altLang="en-US" b="1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E233E13-0E7C-6E53-04B9-506C7DFAFFDB}"/>
              </a:ext>
            </a:extLst>
          </p:cNvPr>
          <p:cNvGrpSpPr/>
          <p:nvPr/>
        </p:nvGrpSpPr>
        <p:grpSpPr>
          <a:xfrm>
            <a:off x="455452" y="2020332"/>
            <a:ext cx="3207624" cy="2302474"/>
            <a:chOff x="849152" y="2134632"/>
            <a:chExt cx="3207624" cy="230247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AE05090-269E-77C1-8444-517C2A902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01727" y="1682057"/>
              <a:ext cx="2302474" cy="320762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A8E230B-DBC2-0FB0-0390-550B78D9EF42}"/>
                </a:ext>
              </a:extLst>
            </p:cNvPr>
            <p:cNvSpPr txBox="1"/>
            <p:nvPr/>
          </p:nvSpPr>
          <p:spPr>
            <a:xfrm>
              <a:off x="2090135" y="3488460"/>
              <a:ext cx="8402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0" i="0" u="none" strike="noStrike" dirty="0">
                  <a:effectLst/>
                  <a:latin typeface="+mj-lt"/>
                </a:rPr>
                <a:t>0.0016</a:t>
              </a:r>
              <a:endParaRPr lang="zh-CN" altLang="en-US" sz="1600" dirty="0">
                <a:latin typeface="+mj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D351135-9436-7691-AB6B-A059614C0CAD}"/>
              </a:ext>
            </a:extLst>
          </p:cNvPr>
          <p:cNvGrpSpPr/>
          <p:nvPr/>
        </p:nvGrpSpPr>
        <p:grpSpPr>
          <a:xfrm>
            <a:off x="3663076" y="2007632"/>
            <a:ext cx="3207624" cy="2302474"/>
            <a:chOff x="4056776" y="2134632"/>
            <a:chExt cx="3207624" cy="230247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57465BF-D874-4F7C-F0AA-4D575923B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09351" y="1682057"/>
              <a:ext cx="2302474" cy="320762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3792602-D76B-D80B-4EF3-10A576CE99B4}"/>
                </a:ext>
              </a:extLst>
            </p:cNvPr>
            <p:cNvSpPr txBox="1"/>
            <p:nvPr/>
          </p:nvSpPr>
          <p:spPr>
            <a:xfrm>
              <a:off x="5877950" y="3488460"/>
              <a:ext cx="8402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0" i="0" u="none" strike="noStrike" dirty="0">
                  <a:effectLst/>
                  <a:latin typeface="+mj-lt"/>
                </a:rPr>
                <a:t>0.013</a:t>
              </a:r>
              <a:endParaRPr lang="zh-CN" altLang="en-US" sz="1600" dirty="0">
                <a:latin typeface="+mj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202387C-1784-CAE8-8119-0BFACEA23A1A}"/>
              </a:ext>
            </a:extLst>
          </p:cNvPr>
          <p:cNvGrpSpPr/>
          <p:nvPr/>
        </p:nvGrpSpPr>
        <p:grpSpPr>
          <a:xfrm>
            <a:off x="455452" y="4240769"/>
            <a:ext cx="3207624" cy="2302474"/>
            <a:chOff x="849152" y="4240769"/>
            <a:chExt cx="3207624" cy="230247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2C5AB4-8857-80AC-B4A5-50A37DAA4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01727" y="3788194"/>
              <a:ext cx="2302474" cy="32076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E5E16CA3-D138-4931-8631-4F667FCC25BB}"/>
                    </a:ext>
                  </a:extLst>
                </p:cNvPr>
                <p:cNvSpPr txBox="1"/>
                <p:nvPr/>
              </p:nvSpPr>
              <p:spPr>
                <a:xfrm>
                  <a:off x="1938461" y="5647766"/>
                  <a:ext cx="1143606" cy="3413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5.93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E5E16CA3-D138-4931-8631-4F667FCC2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8461" y="5647766"/>
                  <a:ext cx="1143606" cy="3413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E583ECD-F14F-0D09-B95D-792992F706E6}"/>
              </a:ext>
            </a:extLst>
          </p:cNvPr>
          <p:cNvGrpSpPr/>
          <p:nvPr/>
        </p:nvGrpSpPr>
        <p:grpSpPr>
          <a:xfrm>
            <a:off x="3663076" y="4240769"/>
            <a:ext cx="3207624" cy="2302474"/>
            <a:chOff x="4056776" y="4240769"/>
            <a:chExt cx="3207624" cy="230247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C7E62A2-B940-3EB4-1846-B75A022AD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09351" y="3788194"/>
              <a:ext cx="2302474" cy="32076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F04ABF15-7D4E-BDEC-625A-527913D13D28}"/>
                    </a:ext>
                  </a:extLst>
                </p:cNvPr>
                <p:cNvSpPr txBox="1"/>
                <p:nvPr/>
              </p:nvSpPr>
              <p:spPr>
                <a:xfrm>
                  <a:off x="5726276" y="5647766"/>
                  <a:ext cx="1143606" cy="3413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2.53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</m:oMath>
                    </m:oMathPara>
                  </a14:m>
                  <a:endParaRPr lang="zh-CN" altLang="en-US" sz="16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F04ABF15-7D4E-BDEC-625A-527913D13D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6276" y="5647766"/>
                  <a:ext cx="1143606" cy="3413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4C95124E-870B-AB26-0156-E710B9711B41}"/>
              </a:ext>
            </a:extLst>
          </p:cNvPr>
          <p:cNvSpPr txBox="1"/>
          <p:nvPr/>
        </p:nvSpPr>
        <p:spPr>
          <a:xfrm>
            <a:off x="7021443" y="3306909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Bkg. Events:</a:t>
            </a:r>
          </a:p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0.015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FCAD2D5-981C-8BB1-AA59-D72553B38D4B}"/>
                  </a:ext>
                </a:extLst>
              </p:cNvPr>
              <p:cNvSpPr txBox="1"/>
              <p:nvPr/>
            </p:nvSpPr>
            <p:spPr>
              <a:xfrm>
                <a:off x="6967639" y="2800457"/>
                <a:ext cx="158750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kumimoji="1" lang="en-US" altLang="zh-CN" dirty="0"/>
                  <a:t>EOTs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FCAD2D5-981C-8BB1-AA59-D72553B3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639" y="2800457"/>
                <a:ext cx="1587500" cy="375552"/>
              </a:xfrm>
              <a:prstGeom prst="rect">
                <a:avLst/>
              </a:prstGeom>
              <a:blipFill>
                <a:blip r:embed="rId8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E9AC8FB4-7CAE-9E29-42FB-8F1670E23C87}"/>
              </a:ext>
            </a:extLst>
          </p:cNvPr>
          <p:cNvSpPr txBox="1"/>
          <p:nvPr/>
        </p:nvSpPr>
        <p:spPr>
          <a:xfrm>
            <a:off x="6870700" y="4493995"/>
            <a:ext cx="214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Most conservative number</a:t>
            </a:r>
            <a:endParaRPr kumimoji="1" lang="zh-CN" altLang="en-US" dirty="0"/>
          </a:p>
        </p:txBody>
      </p:sp>
      <p:sp>
        <p:nvSpPr>
          <p:cNvPr id="25" name="上箭头 24">
            <a:extLst>
              <a:ext uri="{FF2B5EF4-FFF2-40B4-BE49-F238E27FC236}">
                <a16:creationId xmlns:a16="http://schemas.microsoft.com/office/drawing/2014/main" id="{202B4A0C-89B5-CCB6-CB9B-D2275DAD14FD}"/>
              </a:ext>
            </a:extLst>
          </p:cNvPr>
          <p:cNvSpPr/>
          <p:nvPr/>
        </p:nvSpPr>
        <p:spPr>
          <a:xfrm>
            <a:off x="7658100" y="4139169"/>
            <a:ext cx="368300" cy="253226"/>
          </a:xfrm>
          <a:prstGeom prst="upArrow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2279726"/>
      </p:ext>
    </p:extLst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Evidence of dark matter </a:t>
            </a:r>
            <a:endParaRPr kumimoji="1"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244F11-582E-E9DF-96C9-1D8AFC3F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5" y="2084070"/>
            <a:ext cx="3175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BB26ACE-3C2E-884A-BDC7-DF5C95DBA6F8}"/>
              </a:ext>
            </a:extLst>
          </p:cNvPr>
          <p:cNvSpPr txBox="1"/>
          <p:nvPr/>
        </p:nvSpPr>
        <p:spPr>
          <a:xfrm>
            <a:off x="1104054" y="168044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Gravitational Lensing</a:t>
            </a:r>
            <a:endParaRPr kumimoji="1" lang="zh-CN" altLang="en-US" dirty="0"/>
          </a:p>
        </p:txBody>
      </p:sp>
      <p:pic>
        <p:nvPicPr>
          <p:cNvPr id="1028" name="Picture 4" descr="Full-sky image derived from Planck spacecraft data">
            <a:extLst>
              <a:ext uri="{FF2B5EF4-FFF2-40B4-BE49-F238E27FC236}">
                <a16:creationId xmlns:a16="http://schemas.microsoft.com/office/drawing/2014/main" id="{933566A8-C47D-1425-9423-728D9E6EB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4869582"/>
            <a:ext cx="3209404" cy="16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80A77BB-4341-B527-79EA-E3AB539565E2}"/>
              </a:ext>
            </a:extLst>
          </p:cNvPr>
          <p:cNvSpPr txBox="1"/>
          <p:nvPr/>
        </p:nvSpPr>
        <p:spPr>
          <a:xfrm>
            <a:off x="4480560" y="4337112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/>
              <a:t>Cosmic Microwave Background</a:t>
            </a:r>
            <a:endParaRPr kumimoji="1" lang="zh-CN" alt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F1DF2CA-7615-F9DE-EBDB-8E8569E2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5" y="4712040"/>
            <a:ext cx="3175000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713FFBF-E9D1-FC63-9961-607E0A7A533A}"/>
              </a:ext>
            </a:extLst>
          </p:cNvPr>
          <p:cNvSpPr txBox="1"/>
          <p:nvPr/>
        </p:nvSpPr>
        <p:spPr>
          <a:xfrm>
            <a:off x="1314450" y="434270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/>
              <a:t>Rotation Curve</a:t>
            </a:r>
            <a:endParaRPr kumimoji="1" lang="zh-CN" altLang="en-US" dirty="0"/>
          </a:p>
        </p:txBody>
      </p:sp>
      <p:pic>
        <p:nvPicPr>
          <p:cNvPr id="13" name="图片 12" descr="路上有许多星星&#10;&#10;描述已自动生成">
            <a:extLst>
              <a:ext uri="{FF2B5EF4-FFF2-40B4-BE49-F238E27FC236}">
                <a16:creationId xmlns:a16="http://schemas.microsoft.com/office/drawing/2014/main" id="{33977581-ACA3-025C-DEFC-366008F74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13" y="2049780"/>
            <a:ext cx="2967698" cy="20712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6860D25-1133-69CE-FBAA-2119186E02FB}"/>
              </a:ext>
            </a:extLst>
          </p:cNvPr>
          <p:cNvSpPr txBox="1"/>
          <p:nvPr/>
        </p:nvSpPr>
        <p:spPr>
          <a:xfrm>
            <a:off x="5166645" y="168044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dirty="0"/>
              <a:t>The Bullet Cluster</a:t>
            </a:r>
            <a:endParaRPr kumimoji="1" lang="zh-CN" altLang="en-US" dirty="0"/>
          </a:p>
        </p:txBody>
      </p:sp>
    </p:spTree>
  </p:cSld>
  <p:clrMapOvr>
    <a:masterClrMapping/>
  </p:clrMapOvr>
  <p:transition spd="med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Sensitivity study</a:t>
            </a:r>
            <a:endParaRPr kumimoji="1"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8EB59D-2F30-669E-0C49-980F7815F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620" y="2130860"/>
            <a:ext cx="3236197" cy="4160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AFC5C0A-A7A5-C5CD-6D22-2905DA5D4193}"/>
                  </a:ext>
                </a:extLst>
              </p:cNvPr>
              <p:cNvSpPr txBox="1"/>
              <p:nvPr/>
            </p:nvSpPr>
            <p:spPr>
              <a:xfrm>
                <a:off x="533543" y="1678600"/>
                <a:ext cx="8091175" cy="939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CN" dirty="0">
                    <a:cs typeface="Times New Roman" panose="02020603050405020304" pitchFamily="18" charset="0"/>
                  </a:rPr>
                  <a:t>Expected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90%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C.L.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limit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estimated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with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EOTs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(running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~1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year),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EOTs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(~3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years),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.5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EOTs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(~5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years)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EOTs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(with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Phase-II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upgrade).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AFC5C0A-A7A5-C5CD-6D22-2905DA5D4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43" y="1678600"/>
                <a:ext cx="8091175" cy="939873"/>
              </a:xfrm>
              <a:prstGeom prst="rect">
                <a:avLst/>
              </a:prstGeom>
              <a:blipFill>
                <a:blip r:embed="rId3"/>
                <a:stretch>
                  <a:fillRect l="-627" t="-2667" b="-9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09257EC6-BDBB-1397-CF5C-DA9EEDD36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3947" y="2130858"/>
            <a:ext cx="3236198" cy="416082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EF6B570-3D98-8CA8-2504-9902B0DD03CA}"/>
              </a:ext>
            </a:extLst>
          </p:cNvPr>
          <p:cNvSpPr txBox="1"/>
          <p:nvPr/>
        </p:nvSpPr>
        <p:spPr>
          <a:xfrm>
            <a:off x="533543" y="5668770"/>
            <a:ext cx="8231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Comparing with other experiments, Dark SHINE can provide competitive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sensitivity.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865726"/>
      </p:ext>
    </p:extLst>
  </p:cSld>
  <p:clrMapOvr>
    <a:masterClrMapping/>
  </p:clrMapOvr>
  <p:transition spd="med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78C0E99-7094-3C26-C274-453BE233A744}"/>
              </a:ext>
            </a:extLst>
          </p:cNvPr>
          <p:cNvSpPr txBox="1"/>
          <p:nvPr/>
        </p:nvSpPr>
        <p:spPr>
          <a:xfrm>
            <a:off x="1152604" y="5463300"/>
            <a:ext cx="7232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The project is officially sponsored by NSFC Original Exploration Project 2021 and Shanghai pilot program for basic research.</a:t>
            </a:r>
            <a:endParaRPr lang="zh-CN" alt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407ED89-B948-F0E2-64B0-C89546897F50}"/>
              </a:ext>
            </a:extLst>
          </p:cNvPr>
          <p:cNvSpPr txBox="1"/>
          <p:nvPr/>
        </p:nvSpPr>
        <p:spPr>
          <a:xfrm>
            <a:off x="787401" y="1943100"/>
            <a:ext cx="796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Dark SHINE: a fixed-target experiment to search for light dark matter.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Detector R&amp;D ongoing.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/>
              <a:t>First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round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of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preliminary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study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has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been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finished:</a:t>
            </a:r>
            <a:endParaRPr kumimoji="1" lang="zh-CN" altLang="en-US" sz="2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189C94-27AB-6313-4B99-49ABF4ACD93C}"/>
              </a:ext>
            </a:extLst>
          </p:cNvPr>
          <p:cNvSpPr txBox="1"/>
          <p:nvPr/>
        </p:nvSpPr>
        <p:spPr>
          <a:xfrm>
            <a:off x="1152604" y="3670300"/>
            <a:ext cx="7597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- </a:t>
            </a:r>
            <a:r>
              <a:rPr kumimoji="1" lang="en-US" altLang="zh-CN" dirty="0">
                <a:cs typeface="Times New Roman" panose="02020603050405020304" pitchFamily="18" charset="0"/>
              </a:rPr>
              <a:t>Good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signal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efficiency,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background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well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suppressed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(~0.015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bkg.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event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expected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for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1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year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operation).</a:t>
            </a:r>
          </a:p>
          <a:p>
            <a:endParaRPr kumimoji="1" lang="en-US" altLang="zh-CN" sz="800" dirty="0">
              <a:cs typeface="Times New Roman" panose="02020603050405020304" pitchFamily="18" charset="0"/>
            </a:endParaRPr>
          </a:p>
          <a:p>
            <a:r>
              <a:rPr kumimoji="1" lang="en-US" altLang="zh-CN" dirty="0"/>
              <a:t>- </a:t>
            </a:r>
            <a:r>
              <a:rPr kumimoji="1" lang="en-US" altLang="zh-CN" dirty="0">
                <a:cs typeface="Times New Roman" panose="02020603050405020304" pitchFamily="18" charset="0"/>
              </a:rPr>
              <a:t>Expecting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competitive</a:t>
            </a:r>
            <a:r>
              <a:rPr kumimoji="1" lang="zh-CN" altLang="en-US" dirty="0"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cs typeface="Times New Roman" panose="02020603050405020304" pitchFamily="18" charset="0"/>
              </a:rPr>
              <a:t>sensitivity.</a:t>
            </a:r>
          </a:p>
          <a:p>
            <a:endParaRPr kumimoji="1" lang="en-US" altLang="zh-CN" sz="800" dirty="0">
              <a:cs typeface="Times New Roman" panose="02020603050405020304" pitchFamily="18" charset="0"/>
            </a:endParaRPr>
          </a:p>
          <a:p>
            <a:r>
              <a:rPr kumimoji="1" lang="en-US" altLang="zh-CN" dirty="0">
                <a:cs typeface="Times New Roman" panose="02020603050405020304" pitchFamily="18" charset="0"/>
              </a:rPr>
              <a:t>- Accepted by </a:t>
            </a:r>
            <a:r>
              <a:rPr kumimoji="1" lang="en-US" altLang="zh-CN">
                <a:cs typeface="Times New Roman" panose="02020603050405020304" pitchFamily="18" charset="0"/>
              </a:rPr>
              <a:t>Science China. </a:t>
            </a:r>
            <a:endParaRPr kumimoji="1" lang="en-US" altLang="zh-CN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37041"/>
      </p:ext>
    </p:extLst>
  </p:cSld>
  <p:clrMapOvr>
    <a:masterClrMapping/>
  </p:clrMapOvr>
  <p:transition spd="med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一群人坐在餐桌前&#10;&#10;描述已自动生成">
            <a:extLst>
              <a:ext uri="{FF2B5EF4-FFF2-40B4-BE49-F238E27FC236}">
                <a16:creationId xmlns:a16="http://schemas.microsoft.com/office/drawing/2014/main" id="{FF21D9B1-BC46-6E6D-9103-2A27F8389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23373"/>
      </p:ext>
    </p:extLst>
  </p:cSld>
  <p:clrMapOvr>
    <a:masterClrMapping/>
  </p:clrMapOvr>
  <p:transition spd="med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Backup</a:t>
            </a:r>
            <a:endParaRPr lang="zh-CN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Dark SHINE detector</a:t>
            </a:r>
            <a:endParaRPr kumimoji="1" lang="zh-CN" altLang="en-US" dirty="0"/>
          </a:p>
        </p:txBody>
      </p:sp>
      <p:pic>
        <p:nvPicPr>
          <p:cNvPr id="6" name="图片 5" descr="图示, 示意图&#10;&#10;描述已自动生成">
            <a:extLst>
              <a:ext uri="{FF2B5EF4-FFF2-40B4-BE49-F238E27FC236}">
                <a16:creationId xmlns:a16="http://schemas.microsoft.com/office/drawing/2014/main" id="{72DE6E7D-0816-8E72-97C6-4A23D4230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3" y="1755295"/>
            <a:ext cx="4175962" cy="27559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26E0A6-F775-80AD-E8E6-5F8C85BDC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18" y="4552566"/>
            <a:ext cx="8372163" cy="2098367"/>
          </a:xfrm>
          <a:prstGeom prst="rect">
            <a:avLst/>
          </a:prstGeom>
        </p:spPr>
      </p:pic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2FCB05E5-12B2-AA8D-4DB1-E7D60A068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5" y="1712667"/>
            <a:ext cx="3866920" cy="28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26499"/>
      </p:ext>
    </p:extLst>
  </p:cSld>
  <p:clrMapOvr>
    <a:masterClrMapping/>
  </p:clrMapOvr>
  <p:transition spd="med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Tracker design</a:t>
            </a:r>
            <a:endParaRPr kumimoji="1" lang="zh-CN" altLang="en-US" dirty="0"/>
          </a:p>
        </p:txBody>
      </p:sp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6CE767BF-EC62-8E57-6DA2-326D64F67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99"/>
            <a:ext cx="9144000" cy="51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52917"/>
      </p:ext>
    </p:extLst>
  </p:cSld>
  <p:clrMapOvr>
    <a:masterClrMapping/>
  </p:clrMapOvr>
  <p:transition spd="med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ECAL design</a:t>
            </a:r>
            <a:endParaRPr kumimoji="1" lang="zh-CN" altLang="en-US" dirty="0"/>
          </a:p>
        </p:txBody>
      </p:sp>
      <p:pic>
        <p:nvPicPr>
          <p:cNvPr id="8" name="图片 7" descr="图形用户界面, 文本&#10;&#10;描述已自动生成">
            <a:extLst>
              <a:ext uri="{FF2B5EF4-FFF2-40B4-BE49-F238E27FC236}">
                <a16:creationId xmlns:a16="http://schemas.microsoft.com/office/drawing/2014/main" id="{8957B0F0-F375-CA6D-79E9-3321AC704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973"/>
            <a:ext cx="9144000" cy="53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32147"/>
      </p:ext>
    </p:extLst>
  </p:cSld>
  <p:clrMapOvr>
    <a:masterClrMapping/>
  </p:clrMapOvr>
  <p:transition spd="med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HCAL design</a:t>
            </a:r>
            <a:endParaRPr kumimoji="1" lang="zh-CN" altLang="en-US" dirty="0"/>
          </a:p>
        </p:txBody>
      </p:sp>
      <p:pic>
        <p:nvPicPr>
          <p:cNvPr id="4" name="图片 3" descr="图片包含 图表&#10;&#10;描述已自动生成">
            <a:extLst>
              <a:ext uri="{FF2B5EF4-FFF2-40B4-BE49-F238E27FC236}">
                <a16:creationId xmlns:a16="http://schemas.microsoft.com/office/drawing/2014/main" id="{38E6C59A-01A5-9985-C9FB-D1A4FF8B9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7" y="1712194"/>
            <a:ext cx="4957529" cy="3194343"/>
          </a:xfrm>
          <a:prstGeom prst="rect">
            <a:avLst/>
          </a:prstGeom>
        </p:spPr>
      </p:pic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70E2D707-1509-8E18-F21D-28885191D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4593221"/>
            <a:ext cx="6299510" cy="2122912"/>
          </a:xfrm>
          <a:prstGeom prst="rect">
            <a:avLst/>
          </a:prstGeom>
        </p:spPr>
      </p:pic>
      <p:pic>
        <p:nvPicPr>
          <p:cNvPr id="6" name="图片 5" descr="图片包含 图形用户界面&#10;&#10;描述已自动生成">
            <a:extLst>
              <a:ext uri="{FF2B5EF4-FFF2-40B4-BE49-F238E27FC236}">
                <a16:creationId xmlns:a16="http://schemas.microsoft.com/office/drawing/2014/main" id="{8DDBBD53-EAC4-53DB-4D9A-684B30524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80" y="1784181"/>
            <a:ext cx="4286715" cy="24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89458"/>
      </p:ext>
    </p:extLst>
  </p:cSld>
  <p:clrMapOvr>
    <a:masterClrMapping/>
  </p:clrMapOvr>
  <p:transition spd="med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Invisible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7D273B-A459-CDA6-1E23-47B64FA51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87" y="4241780"/>
            <a:ext cx="4991100" cy="19177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E395806-73FD-A519-AAA8-DE69DBEC4E45}"/>
              </a:ext>
            </a:extLst>
          </p:cNvPr>
          <p:cNvSpPr txBox="1"/>
          <p:nvPr/>
        </p:nvSpPr>
        <p:spPr>
          <a:xfrm>
            <a:off x="582930" y="1841123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Neutrino productions: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94501F0-F542-4742-6643-E7DA856FF290}"/>
                  </a:ext>
                </a:extLst>
              </p:cNvPr>
              <p:cNvSpPr txBox="1"/>
              <p:nvPr/>
            </p:nvSpPr>
            <p:spPr>
              <a:xfrm>
                <a:off x="885346" y="2302788"/>
                <a:ext cx="779002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- Moller scattering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followed by charged-current quasi-elastic</a:t>
                </a:r>
              </a:p>
              <a:p>
                <a:r>
                  <a:rPr kumimoji="1" lang="en-US" altLang="zh-CN" dirty="0"/>
                  <a:t>(CCQE) reaction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zh-CN" dirty="0"/>
                  <a:t>.</a:t>
                </a:r>
              </a:p>
              <a:p>
                <a:r>
                  <a:rPr kumimoji="1" lang="en-US" altLang="zh-CN" dirty="0"/>
                  <a:t>- Neutrino pair production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kumimoji="1" lang="el-GR" altLang="zh-CN" dirty="0"/>
                  <a:t>.</a:t>
                </a:r>
                <a:endParaRPr kumimoji="1" lang="en-US" altLang="zh-CN" dirty="0"/>
              </a:p>
              <a:p>
                <a:r>
                  <a:rPr kumimoji="1" lang="en-US" altLang="zh-CN" dirty="0"/>
                  <a:t>- Bremsstrahlung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kumimoji="1" lang="en-US" altLang="zh-CN" dirty="0"/>
                  <a:t> CCQE and charge-current exchange with exclusive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i="1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l-GR" altLang="zh-CN" dirty="0"/>
                  <a:t>.</a:t>
                </a:r>
                <a:r>
                  <a:rPr kumimoji="1" lang="en-US" altLang="zh-CN" dirty="0"/>
                  <a:t> No recoil electron, track requirement can remove these processes.  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94501F0-F542-4742-6643-E7DA856FF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46" y="2302788"/>
                <a:ext cx="7790024" cy="1754326"/>
              </a:xfrm>
              <a:prstGeom prst="rect">
                <a:avLst/>
              </a:prstGeom>
              <a:blipFill>
                <a:blip r:embed="rId3"/>
                <a:stretch>
                  <a:fillRect l="-650" t="-1439" b="-5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821231"/>
      </p:ext>
    </p:extLst>
  </p:cSld>
  <p:clrMapOvr>
    <a:masterClrMapping/>
  </p:clrMapOvr>
  <p:transition spd="med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Inclusive cross-section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9F3167-7926-5A42-3C5C-0C3336142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78" y="1756318"/>
            <a:ext cx="4572000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D35DAE9-BFE8-A58B-21F9-92292F58967F}"/>
                  </a:ext>
                </a:extLst>
              </p:cNvPr>
              <p:cNvSpPr txBox="1"/>
              <p:nvPr/>
            </p:nvSpPr>
            <p:spPr>
              <a:xfrm>
                <a:off x="1166949" y="5513068"/>
                <a:ext cx="72633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latin typeface="Times" pitchFamily="2" charset="0"/>
                  </a:rPr>
                  <a:t>Inclusive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cross-section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of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dark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photon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bremsstrahlung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from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electron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interacting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with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W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target,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:r>
                  <a:rPr kumimoji="1" lang="en-US" altLang="zh-CN" dirty="0">
                    <a:latin typeface="Times" pitchFamily="2" charset="0"/>
                  </a:rPr>
                  <a:t>assuming</a:t>
                </a:r>
                <a:r>
                  <a:rPr kumimoji="1" lang="zh-CN" altLang="en-US" dirty="0">
                    <a:latin typeface="Times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kumimoji="1" lang="en-US" altLang="zh-CN" dirty="0">
                    <a:latin typeface="Times" pitchFamily="2" charset="0"/>
                  </a:rPr>
                  <a:t>.</a:t>
                </a:r>
                <a:endParaRPr kumimoji="1" lang="zh-CN" altLang="en-US" dirty="0"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D35DAE9-BFE8-A58B-21F9-92292F589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949" y="5513068"/>
                <a:ext cx="7263373" cy="646331"/>
              </a:xfrm>
              <a:prstGeom prst="rect">
                <a:avLst/>
              </a:prstGeom>
              <a:blipFill>
                <a:blip r:embed="rId3"/>
                <a:stretch>
                  <a:fillRect l="-698" t="-1923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7289826"/>
      </p:ext>
    </p:extLst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Dark matter candidates</a:t>
            </a:r>
            <a:endParaRPr kumimoji="1"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2791318-DF3B-8BAE-41A2-721E3A0D40D4}"/>
              </a:ext>
            </a:extLst>
          </p:cNvPr>
          <p:cNvGrpSpPr/>
          <p:nvPr/>
        </p:nvGrpSpPr>
        <p:grpSpPr>
          <a:xfrm>
            <a:off x="391155" y="1572006"/>
            <a:ext cx="5444717" cy="2511566"/>
            <a:chOff x="391155" y="1572006"/>
            <a:chExt cx="5444717" cy="251156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E9C21C3-32F6-1283-0AB4-310549C6B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155" y="1572006"/>
              <a:ext cx="5444717" cy="2511566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518DF1C-0863-85A5-B485-57A3B5158056}"/>
                </a:ext>
              </a:extLst>
            </p:cNvPr>
            <p:cNvSpPr txBox="1"/>
            <p:nvPr/>
          </p:nvSpPr>
          <p:spPr>
            <a:xfrm>
              <a:off x="2228850" y="2170522"/>
              <a:ext cx="22174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hlinkClick r:id="rId3"/>
                </a:rPr>
                <a:t>arXiv:1904.07915</a:t>
              </a:r>
              <a:endParaRPr lang="zh-CN" altLang="en-US" dirty="0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A144C903-FA45-6ADC-5B9D-3B7314A80512}"/>
              </a:ext>
            </a:extLst>
          </p:cNvPr>
          <p:cNvSpPr txBox="1"/>
          <p:nvPr/>
        </p:nvSpPr>
        <p:spPr>
          <a:xfrm>
            <a:off x="5668242" y="3087452"/>
            <a:ext cx="3185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Dark Matter can exist in </a:t>
            </a:r>
            <a:r>
              <a:rPr lang="en-US" altLang="zh-CN" b="1" dirty="0"/>
              <a:t>wide mass range</a:t>
            </a:r>
            <a:r>
              <a:rPr lang="en-US" altLang="zh-CN" dirty="0"/>
              <a:t>, from Ultralight DM to Primordial Black Holes.</a:t>
            </a:r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5FA6B6-FD31-2DF4-1728-AFEA25A2B5A2}"/>
              </a:ext>
            </a:extLst>
          </p:cNvPr>
          <p:cNvSpPr txBox="1"/>
          <p:nvPr/>
        </p:nvSpPr>
        <p:spPr>
          <a:xfrm>
            <a:off x="5668242" y="1804762"/>
            <a:ext cx="2981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/>
              <a:t>Dark matter is the mysterious substance that makes up roughly a quarter of the Universe.</a:t>
            </a:r>
            <a:endParaRPr kumimoji="1"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4EC7EBA-3C27-F1A3-51DF-71AEB8903DAB}"/>
              </a:ext>
            </a:extLst>
          </p:cNvPr>
          <p:cNvSpPr txBox="1"/>
          <p:nvPr/>
        </p:nvSpPr>
        <p:spPr>
          <a:xfrm>
            <a:off x="5668242" y="4270255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experimental search:</a:t>
            </a:r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6D7E44-D89F-C05C-5E76-8855353C6272}"/>
              </a:ext>
            </a:extLst>
          </p:cNvPr>
          <p:cNvSpPr txBox="1"/>
          <p:nvPr/>
        </p:nvSpPr>
        <p:spPr>
          <a:xfrm>
            <a:off x="5973032" y="4639587"/>
            <a:ext cx="3170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- Space experiments: </a:t>
            </a:r>
          </a:p>
          <a:p>
            <a:r>
              <a:rPr lang="en-US" altLang="zh-CN" b="1" dirty="0"/>
              <a:t>DAMPE, AMS</a:t>
            </a:r>
            <a:r>
              <a:rPr lang="zh-CN" altLang="en-US" b="1" dirty="0"/>
              <a:t> </a:t>
            </a:r>
            <a:r>
              <a:rPr lang="en-US" altLang="zh-CN" b="1" dirty="0"/>
              <a:t>etc.</a:t>
            </a:r>
          </a:p>
          <a:p>
            <a:r>
              <a:rPr lang="en-US" altLang="zh-CN" dirty="0"/>
              <a:t>- Collider experiments: </a:t>
            </a:r>
          </a:p>
          <a:p>
            <a:r>
              <a:rPr lang="en-US" altLang="zh-CN" b="1" dirty="0"/>
              <a:t>LHC, BELLE-II , BESIII etc.</a:t>
            </a:r>
          </a:p>
          <a:p>
            <a:r>
              <a:rPr lang="en-US" altLang="zh-CN" dirty="0"/>
              <a:t>- Underground experiments:</a:t>
            </a:r>
          </a:p>
          <a:p>
            <a:r>
              <a:rPr lang="en-US" altLang="zh-CN" b="1" dirty="0"/>
              <a:t>CDEX</a:t>
            </a:r>
            <a:r>
              <a:rPr lang="zh-CN" altLang="en-US" b="1" dirty="0"/>
              <a:t>，</a:t>
            </a:r>
            <a:r>
              <a:rPr lang="en-US" altLang="zh-CN" b="1" dirty="0" err="1"/>
              <a:t>PandaX</a:t>
            </a:r>
            <a:r>
              <a:rPr lang="en-US" altLang="zh-CN" b="1" dirty="0"/>
              <a:t>, LUX, Xenon etc.</a:t>
            </a:r>
          </a:p>
          <a:p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B073FD6-E93B-AEEB-0053-81553FE075D6}"/>
              </a:ext>
            </a:extLst>
          </p:cNvPr>
          <p:cNvSpPr txBox="1"/>
          <p:nvPr/>
        </p:nvSpPr>
        <p:spPr>
          <a:xfrm>
            <a:off x="290271" y="4185449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Searching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for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light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DM: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492FFB8-43C9-9E2D-587B-11AC72CD4413}"/>
              </a:ext>
            </a:extLst>
          </p:cNvPr>
          <p:cNvSpPr/>
          <p:nvPr/>
        </p:nvSpPr>
        <p:spPr>
          <a:xfrm>
            <a:off x="2187828" y="3115930"/>
            <a:ext cx="925685" cy="85387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FC121F9-CC15-20F9-1C6D-87F90BDA5D91}"/>
                  </a:ext>
                </a:extLst>
              </p:cNvPr>
              <p:cNvSpPr txBox="1"/>
              <p:nvPr/>
            </p:nvSpPr>
            <p:spPr>
              <a:xfrm>
                <a:off x="600405" y="4625903"/>
                <a:ext cx="544471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- Sub-GeV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mass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range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not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fully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explored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yet.</a:t>
                </a:r>
              </a:p>
              <a:p>
                <a:r>
                  <a:rPr lang="en-US" altLang="zh-CN" dirty="0"/>
                  <a:t>- Dark photon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dirty="0"/>
                  <a:t>:</a:t>
                </a:r>
              </a:p>
              <a:p>
                <a:r>
                  <a:rPr lang="en-US" altLang="zh-CN" dirty="0"/>
                  <a:t>  1. Dark matter particles may interact with other dark matter particles via a new force mediated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  2.Collider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experiments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searching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dark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photon: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NA64@CERN,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BESIII,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BEPCII,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LDMX,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etc.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EFC121F9-CC15-20F9-1C6D-87F90BDA5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05" y="4625903"/>
                <a:ext cx="5444717" cy="1754326"/>
              </a:xfrm>
              <a:prstGeom prst="rect">
                <a:avLst/>
              </a:prstGeom>
              <a:blipFill>
                <a:blip r:embed="rId4"/>
                <a:stretch>
                  <a:fillRect l="-930" t="-2158" r="-1860" b="-5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Dark photon search experimental results</a:t>
            </a:r>
            <a:endParaRPr kumimoji="1" lang="zh-CN" altLang="en-US" dirty="0"/>
          </a:p>
        </p:txBody>
      </p:sp>
      <p:pic>
        <p:nvPicPr>
          <p:cNvPr id="6" name="图片 39">
            <a:extLst>
              <a:ext uri="{FF2B5EF4-FFF2-40B4-BE49-F238E27FC236}">
                <a16:creationId xmlns:a16="http://schemas.microsoft.com/office/drawing/2014/main" id="{B2B9C98B-7313-92EC-88C6-A6B53C2F6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6" y="1820616"/>
            <a:ext cx="4208063" cy="3669627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A72141B9-2FFB-1666-BD33-A7F6DB61B838}"/>
              </a:ext>
            </a:extLst>
          </p:cNvPr>
          <p:cNvSpPr txBox="1"/>
          <p:nvPr/>
        </p:nvSpPr>
        <p:spPr>
          <a:xfrm>
            <a:off x="1280376" y="5429225"/>
            <a:ext cx="1914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 err="1">
                <a:solidFill>
                  <a:srgbClr val="00409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arXiv</a:t>
            </a:r>
            <a:r>
              <a:rPr lang="en-US" altLang="zh-CN" sz="1600" i="1" dirty="0">
                <a:solidFill>
                  <a:srgbClr val="00409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1707.04591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F934CC65-1CFC-02B2-A00F-77AF7C0E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4804"/>
            <a:ext cx="4273574" cy="3862975"/>
          </a:xfrm>
          <a:prstGeom prst="rect">
            <a:avLst/>
          </a:prstGeom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FB1ADF55-2EAE-9000-D18F-938968EDEA49}"/>
              </a:ext>
            </a:extLst>
          </p:cNvPr>
          <p:cNvSpPr txBox="1"/>
          <p:nvPr/>
        </p:nvSpPr>
        <p:spPr>
          <a:xfrm>
            <a:off x="5363903" y="5807922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>
                <a:solidFill>
                  <a:srgbClr val="00409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NA64,</a:t>
            </a:r>
            <a:r>
              <a:rPr lang="zh-CN" altLang="en-US" sz="1600" i="1" dirty="0">
                <a:solidFill>
                  <a:srgbClr val="00409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i="1" dirty="0">
                <a:solidFill>
                  <a:srgbClr val="00409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PRL123, 121801 (2019)</a:t>
            </a:r>
          </a:p>
        </p:txBody>
      </p:sp>
    </p:spTree>
    <p:extLst>
      <p:ext uri="{BB962C8B-B14F-4D97-AF65-F5344CB8AC3E}">
        <p14:creationId xmlns:p14="http://schemas.microsoft.com/office/powerpoint/2010/main" val="588458312"/>
      </p:ext>
    </p:extLst>
  </p:cSld>
  <p:clrMapOvr>
    <a:masterClrMapping/>
  </p:clrMapOvr>
  <p:transition spd="med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F40916E-5033-8673-A546-7781378EBB52}"/>
              </a:ext>
            </a:extLst>
          </p:cNvPr>
          <p:cNvSpPr txBox="1"/>
          <p:nvPr/>
        </p:nvSpPr>
        <p:spPr>
          <a:xfrm>
            <a:off x="580142" y="2014444"/>
            <a:ext cx="82860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2022: Finish 1st simulation studies of Dark SHINE detector system, publish the work at SCI journal publication, establish Dark SHINE collaboration formally with SHINE facility to start also the R&amp;D work on the beamline.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2023: R&amp;D of the ECAL/HCAL calorimeter systems, Silicon Tracker system, magnet and mechanical supporting layout, publish 1-2 technical papers on the sub systems, determine 1st conceptual design of Dark SHINE beamline.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2024: In-lab technical Demonstration of detector prototypes, wrap-up the overall conceptual design report of Dark SHINE detector system and the preliminary beamline conceptual design report.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2025: Finish up the sub-detector prototyping and carry on to cosmic tests and beam tests.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2026: start the construction of the Dark SHINE beamline and detector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/>
              <a:t>2028: first commissioning of the </a:t>
            </a:r>
            <a:r>
              <a:rPr kumimoji="1" lang="en" altLang="zh-CN" dirty="0" err="1"/>
              <a:t>overal</a:t>
            </a:r>
            <a:r>
              <a:rPr kumimoji="1" lang="en" altLang="zh-CN" dirty="0"/>
              <a:t> Dark SHINE experiment at the accomplished SHINE facility and dedicated Dark SHINE specific beamline.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7063759"/>
      </p:ext>
    </p:extLst>
  </p:cSld>
  <p:clrMapOvr>
    <a:masterClrMapping/>
  </p:clrMapOvr>
  <p:transition spd="med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2568EE-C615-E45C-69DF-FAD1EF3CA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0"/>
          <a:stretch/>
        </p:blipFill>
        <p:spPr>
          <a:xfrm>
            <a:off x="55033" y="869325"/>
            <a:ext cx="8998656" cy="5871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101AE9D-D6A2-2EC0-6E7D-4989C437869D}"/>
              </a:ext>
            </a:extLst>
          </p:cNvPr>
          <p:cNvSpPr txBox="1"/>
          <p:nvPr/>
        </p:nvSpPr>
        <p:spPr>
          <a:xfrm>
            <a:off x="276577" y="6398494"/>
            <a:ext cx="837216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/>
              <a:t>https://indico-tdli.sjtu.edu.cn/event/412/contributions/1720/attachments/1030/1662/DarkSHINE_TDLISummerSchool_2021.pdf</a:t>
            </a:r>
          </a:p>
        </p:txBody>
      </p:sp>
    </p:spTree>
    <p:extLst>
      <p:ext uri="{BB962C8B-B14F-4D97-AF65-F5344CB8AC3E}">
        <p14:creationId xmlns:p14="http://schemas.microsoft.com/office/powerpoint/2010/main" val="2249310641"/>
      </p:ext>
    </p:extLst>
  </p:cSld>
  <p:clrMapOvr>
    <a:masterClrMapping/>
  </p:clrMapOvr>
  <p:transition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Search for dark photon</a:t>
            </a:r>
            <a:endParaRPr kumimoji="1"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1D16C4E-4C05-E26E-4CD9-FA596CA59690}"/>
              </a:ext>
            </a:extLst>
          </p:cNvPr>
          <p:cNvGrpSpPr/>
          <p:nvPr/>
        </p:nvGrpSpPr>
        <p:grpSpPr>
          <a:xfrm>
            <a:off x="2686917" y="2974460"/>
            <a:ext cx="3491386" cy="994410"/>
            <a:chOff x="788670" y="2057400"/>
            <a:chExt cx="3491386" cy="994410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091ED38D-F912-D817-36F0-1D2A44268433}"/>
                </a:ext>
              </a:extLst>
            </p:cNvPr>
            <p:cNvSpPr/>
            <p:nvPr/>
          </p:nvSpPr>
          <p:spPr>
            <a:xfrm>
              <a:off x="788670" y="2057400"/>
              <a:ext cx="1280160" cy="9944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SM</a:t>
              </a:r>
              <a:endParaRPr kumimoji="1" lang="zh-CN" altLang="en-US" dirty="0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E0E0295C-98AE-CD09-369E-3A5EA4DEB626}"/>
                </a:ext>
              </a:extLst>
            </p:cNvPr>
            <p:cNvSpPr/>
            <p:nvPr/>
          </p:nvSpPr>
          <p:spPr>
            <a:xfrm>
              <a:off x="2999896" y="2057400"/>
              <a:ext cx="1280160" cy="9944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DM</a:t>
              </a:r>
              <a:endParaRPr kumimoji="1" lang="zh-CN" altLang="en-US" dirty="0"/>
            </a:p>
          </p:txBody>
        </p:sp>
        <p:sp>
          <p:nvSpPr>
            <p:cNvPr id="5" name="左右箭头 4">
              <a:extLst>
                <a:ext uri="{FF2B5EF4-FFF2-40B4-BE49-F238E27FC236}">
                  <a16:creationId xmlns:a16="http://schemas.microsoft.com/office/drawing/2014/main" id="{AE32EB48-889F-960F-45B3-AB6C6E5AAAB2}"/>
                </a:ext>
              </a:extLst>
            </p:cNvPr>
            <p:cNvSpPr/>
            <p:nvPr/>
          </p:nvSpPr>
          <p:spPr>
            <a:xfrm>
              <a:off x="2244077" y="2530021"/>
              <a:ext cx="580572" cy="169726"/>
            </a:xfrm>
            <a:prstGeom prst="left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2A60E916-6C61-6A22-2331-5F0D7718F982}"/>
                    </a:ext>
                  </a:extLst>
                </p:cNvPr>
                <p:cNvSpPr txBox="1"/>
                <p:nvPr/>
              </p:nvSpPr>
              <p:spPr>
                <a:xfrm>
                  <a:off x="2331720" y="2125980"/>
                  <a:ext cx="469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b="1" dirty="0">
                    <a:solidFill>
                      <a:srgbClr val="004098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2A60E916-6C61-6A22-2331-5F0D7718F9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1720" y="2125980"/>
                  <a:ext cx="469936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458731C-5F13-4967-EFC6-FDE12778D5A8}"/>
              </a:ext>
            </a:extLst>
          </p:cNvPr>
          <p:cNvGrpSpPr/>
          <p:nvPr/>
        </p:nvGrpSpPr>
        <p:grpSpPr>
          <a:xfrm>
            <a:off x="1393902" y="3939690"/>
            <a:ext cx="6356196" cy="1287102"/>
            <a:chOff x="1349747" y="3124225"/>
            <a:chExt cx="6356196" cy="12871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4949560-5F06-95A6-B026-6FA56D6A11FF}"/>
                    </a:ext>
                  </a:extLst>
                </p:cNvPr>
                <p:cNvSpPr txBox="1"/>
                <p:nvPr/>
              </p:nvSpPr>
              <p:spPr>
                <a:xfrm>
                  <a:off x="1788795" y="3124225"/>
                  <a:ext cx="5406390" cy="6685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𝑆𝑀</m:t>
                            </m:r>
                          </m:sub>
                        </m:s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1" lang="en-US" altLang="zh-CN" sz="2000" b="1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𝜺</m:t>
                        </m:r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𝜇𝜐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𝜇𝜐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sSup>
                          <m:sSup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𝜇𝜐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𝜇𝜐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zh-CN" sz="2000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e>
                          <m:sub>
                            <m:sSup>
                              <m:sSupPr>
                                <m:ctrlPr>
                                  <a:rPr kumimoji="1" lang="en-US" altLang="zh-CN" sz="2000" b="1" i="1" smtClean="0">
                                    <a:solidFill>
                                      <a:srgbClr val="00409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2000" b="1" i="1" smtClean="0">
                                    <a:solidFill>
                                      <a:srgbClr val="00409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kumimoji="1" lang="en-US" altLang="zh-CN" sz="2000" b="1" i="1" smtClean="0">
                                    <a:solidFill>
                                      <a:srgbClr val="00409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kumimoji="1" lang="en-US" altLang="zh-CN" sz="2000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44949560-5F06-95A6-B026-6FA56D6A11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8795" y="3124225"/>
                  <a:ext cx="5406390" cy="668516"/>
                </a:xfrm>
                <a:prstGeom prst="rect">
                  <a:avLst/>
                </a:prstGeom>
                <a:blipFill>
                  <a:blip r:embed="rId3"/>
                  <a:stretch>
                    <a:fillRect b="-754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FEE81CB-9149-CA41-C566-2A2DE2E91866}"/>
                </a:ext>
              </a:extLst>
            </p:cNvPr>
            <p:cNvSpPr txBox="1"/>
            <p:nvPr/>
          </p:nvSpPr>
          <p:spPr>
            <a:xfrm>
              <a:off x="1349747" y="4041995"/>
              <a:ext cx="209643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latin typeface="Times" pitchFamily="2" charset="0"/>
                </a:rPr>
                <a:t>Kinetic</a:t>
              </a:r>
              <a:r>
                <a:rPr kumimoji="1" lang="zh-CN" altLang="en-US" dirty="0">
                  <a:latin typeface="Times" pitchFamily="2" charset="0"/>
                </a:rPr>
                <a:t> </a:t>
              </a:r>
              <a:r>
                <a:rPr kumimoji="1" lang="en-US" altLang="zh-CN" dirty="0">
                  <a:latin typeface="Times" pitchFamily="2" charset="0"/>
                </a:rPr>
                <a:t>mixing</a:t>
              </a:r>
              <a:r>
                <a:rPr kumimoji="1" lang="zh-CN" altLang="en-US" dirty="0">
                  <a:latin typeface="Times" pitchFamily="2" charset="0"/>
                </a:rPr>
                <a:t> </a:t>
              </a:r>
              <a:r>
                <a:rPr kumimoji="1" lang="en-US" altLang="zh-CN" dirty="0">
                  <a:latin typeface="Times" pitchFamily="2" charset="0"/>
                </a:rPr>
                <a:t>term</a:t>
              </a:r>
              <a:endParaRPr kumimoji="1" lang="zh-CN" altLang="en-US" dirty="0">
                <a:latin typeface="Times" pitchFamily="2" charset="0"/>
              </a:endParaRPr>
            </a:p>
          </p:txBody>
        </p:sp>
        <p:cxnSp>
          <p:nvCxnSpPr>
            <p:cNvPr id="11" name="直线箭头连接符 10">
              <a:extLst>
                <a:ext uri="{FF2B5EF4-FFF2-40B4-BE49-F238E27FC236}">
                  <a16:creationId xmlns:a16="http://schemas.microsoft.com/office/drawing/2014/main" id="{B256DE7B-15A6-1F80-6FFE-594E6F46FF29}"/>
                </a:ext>
              </a:extLst>
            </p:cNvPr>
            <p:cNvCxnSpPr>
              <a:stCxn id="10" idx="0"/>
            </p:cNvCxnSpPr>
            <p:nvPr/>
          </p:nvCxnSpPr>
          <p:spPr>
            <a:xfrm flipV="1">
              <a:off x="2397962" y="3701883"/>
              <a:ext cx="847493" cy="3401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EC64F2D-DC61-25E7-81A6-680FA57F49B1}"/>
                </a:ext>
              </a:extLst>
            </p:cNvPr>
            <p:cNvSpPr txBox="1"/>
            <p:nvPr/>
          </p:nvSpPr>
          <p:spPr>
            <a:xfrm>
              <a:off x="3579992" y="4041995"/>
              <a:ext cx="209643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latin typeface="Times" pitchFamily="2" charset="0"/>
                </a:rPr>
                <a:t>Field</a:t>
              </a:r>
              <a:r>
                <a:rPr kumimoji="1" lang="zh-CN" altLang="en-US" dirty="0">
                  <a:latin typeface="Times" pitchFamily="2" charset="0"/>
                </a:rPr>
                <a:t> </a:t>
              </a:r>
              <a:r>
                <a:rPr kumimoji="1" lang="en-US" altLang="zh-CN" dirty="0">
                  <a:latin typeface="Times" pitchFamily="2" charset="0"/>
                </a:rPr>
                <a:t>strength</a:t>
              </a:r>
              <a:r>
                <a:rPr kumimoji="1" lang="zh-CN" altLang="en-US" dirty="0">
                  <a:latin typeface="Times" pitchFamily="2" charset="0"/>
                </a:rPr>
                <a:t> </a:t>
              </a:r>
              <a:r>
                <a:rPr kumimoji="1" lang="en-US" altLang="zh-CN" dirty="0">
                  <a:latin typeface="Times" pitchFamily="2" charset="0"/>
                </a:rPr>
                <a:t>tensor</a:t>
              </a:r>
              <a:endParaRPr kumimoji="1" lang="zh-CN" altLang="en-US" dirty="0">
                <a:latin typeface="Times" pitchFamily="2" charset="0"/>
              </a:endParaRPr>
            </a:p>
          </p:txBody>
        </p:sp>
        <p:cxnSp>
          <p:nvCxnSpPr>
            <p:cNvPr id="13" name="直线箭头连接符 12">
              <a:extLst>
                <a:ext uri="{FF2B5EF4-FFF2-40B4-BE49-F238E27FC236}">
                  <a16:creationId xmlns:a16="http://schemas.microsoft.com/office/drawing/2014/main" id="{5E119417-58F5-97EC-7A01-656D5F226904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148703" y="3701883"/>
              <a:ext cx="479504" cy="3401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8F72713-4A0F-2B30-81A1-A2C8395F359D}"/>
                </a:ext>
              </a:extLst>
            </p:cNvPr>
            <p:cNvSpPr txBox="1"/>
            <p:nvPr/>
          </p:nvSpPr>
          <p:spPr>
            <a:xfrm>
              <a:off x="5810237" y="4030844"/>
              <a:ext cx="189570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latin typeface="Times" pitchFamily="2" charset="0"/>
                </a:rPr>
                <a:t>Dark</a:t>
              </a:r>
              <a:r>
                <a:rPr kumimoji="1" lang="zh-CN" altLang="en-US" dirty="0">
                  <a:latin typeface="Times" pitchFamily="2" charset="0"/>
                </a:rPr>
                <a:t> </a:t>
              </a:r>
              <a:r>
                <a:rPr kumimoji="1" lang="en-US" altLang="zh-CN" dirty="0">
                  <a:latin typeface="Times" pitchFamily="2" charset="0"/>
                </a:rPr>
                <a:t>photon</a:t>
              </a:r>
              <a:r>
                <a:rPr kumimoji="1" lang="zh-CN" altLang="en-US" dirty="0">
                  <a:latin typeface="Times" pitchFamily="2" charset="0"/>
                </a:rPr>
                <a:t> </a:t>
              </a:r>
              <a:r>
                <a:rPr kumimoji="1" lang="en-US" altLang="zh-CN" dirty="0">
                  <a:latin typeface="Times" pitchFamily="2" charset="0"/>
                </a:rPr>
                <a:t>field</a:t>
              </a:r>
              <a:endParaRPr kumimoji="1" lang="zh-CN" altLang="en-US" dirty="0">
                <a:latin typeface="Times" pitchFamily="2" charset="0"/>
              </a:endParaRPr>
            </a:p>
          </p:txBody>
        </p: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0C2D8E30-D8C2-890B-FB64-3760554FC094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6445930" y="3690732"/>
              <a:ext cx="312160" cy="3401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41E55AB-B602-33DB-B492-C78CD4F73CC4}"/>
              </a:ext>
            </a:extLst>
          </p:cNvPr>
          <p:cNvSpPr txBox="1"/>
          <p:nvPr/>
        </p:nvSpPr>
        <p:spPr>
          <a:xfrm>
            <a:off x="447516" y="1625418"/>
            <a:ext cx="841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Dark photon is 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important</a:t>
            </a:r>
            <a:r>
              <a:rPr kumimoji="1" lang="zh-CN" altLang="en-US" dirty="0"/>
              <a:t> </a:t>
            </a:r>
            <a:r>
              <a:rPr kumimoji="1" lang="en-US" altLang="zh-CN" dirty="0"/>
              <a:t>portal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standard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</a:t>
            </a:r>
            <a:r>
              <a:rPr kumimoji="1" lang="zh-CN" altLang="en-US" dirty="0"/>
              <a:t> </a:t>
            </a:r>
            <a:r>
              <a:rPr kumimoji="1" lang="en-US" altLang="zh-CN" dirty="0"/>
              <a:t>(SM)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particles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dark</a:t>
            </a:r>
            <a:r>
              <a:rPr kumimoji="1" lang="zh-CN" altLang="en-US" dirty="0"/>
              <a:t> </a:t>
            </a:r>
            <a:r>
              <a:rPr kumimoji="1" lang="en-US" altLang="zh-CN" dirty="0"/>
              <a:t>matter.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05CD8D6-3970-C6B3-CB2D-6F73E4B70916}"/>
              </a:ext>
            </a:extLst>
          </p:cNvPr>
          <p:cNvSpPr txBox="1"/>
          <p:nvPr/>
        </p:nvSpPr>
        <p:spPr>
          <a:xfrm>
            <a:off x="447516" y="5346558"/>
            <a:ext cx="660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The minimal dark-photon model with 3 unknown parameters:</a:t>
            </a:r>
            <a:endParaRPr kumimoji="1"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5BFC2E1-2D89-E782-2940-27558B4BB5C7}"/>
              </a:ext>
            </a:extLst>
          </p:cNvPr>
          <p:cNvSpPr txBox="1"/>
          <p:nvPr/>
        </p:nvSpPr>
        <p:spPr>
          <a:xfrm>
            <a:off x="1213149" y="2263462"/>
            <a:ext cx="36849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1" lang="en" altLang="zh-CN" dirty="0"/>
              <a:t>not couple directly</a:t>
            </a:r>
            <a:r>
              <a:rPr kumimoji="1" lang="zh-CN" altLang="en-US" dirty="0"/>
              <a:t> </a:t>
            </a:r>
            <a:r>
              <a:rPr kumimoji="1" lang="en" altLang="zh-CN" dirty="0"/>
              <a:t>to SM particles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49DAB9D-BB4B-C788-D0FD-111722C31953}"/>
                  </a:ext>
                </a:extLst>
              </p:cNvPr>
              <p:cNvSpPr txBox="1"/>
              <p:nvPr/>
            </p:nvSpPr>
            <p:spPr>
              <a:xfrm>
                <a:off x="4948812" y="2100895"/>
                <a:ext cx="286324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" altLang="zh-CN" dirty="0"/>
                  <a:t>obtain a small coupling to the</a:t>
                </a:r>
                <a:r>
                  <a:rPr kumimoji="1" lang="zh-CN" altLang="en-US" dirty="0"/>
                  <a:t> </a:t>
                </a:r>
                <a:r>
                  <a:rPr kumimoji="1" lang="en" altLang="zh-CN" dirty="0"/>
                  <a:t>EM current</a:t>
                </a:r>
                <a:r>
                  <a:rPr kumimoji="1" lang="zh-CN" altLang="en-US" dirty="0"/>
                  <a:t> </a:t>
                </a:r>
                <a:r>
                  <a:rPr kumimoji="1" lang="en" altLang="zh-CN" dirty="0"/>
                  <a:t>due to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zh-CN" altLang="en-US" b="1" i="1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49DAB9D-BB4B-C788-D0FD-111722C31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812" y="2100895"/>
                <a:ext cx="2863242" cy="646331"/>
              </a:xfrm>
              <a:prstGeom prst="rect">
                <a:avLst/>
              </a:prstGeom>
              <a:blipFill>
                <a:blip r:embed="rId4"/>
                <a:stretch>
                  <a:fillRect l="-1762" t="-3846" r="-441" b="-134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7A25BBAE-9468-6EBD-5629-ED44CB188231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3055646" y="2632794"/>
            <a:ext cx="1174321" cy="4102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95B17FF3-D246-FC9A-707B-83B2A6253717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4699903" y="2747226"/>
            <a:ext cx="1680530" cy="336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05C90D0-9012-433C-8E09-D08DF83BF38D}"/>
                  </a:ext>
                </a:extLst>
              </p:cNvPr>
              <p:cNvSpPr txBox="1"/>
              <p:nvPr/>
            </p:nvSpPr>
            <p:spPr>
              <a:xfrm>
                <a:off x="772994" y="5677975"/>
                <a:ext cx="7977953" cy="948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zh-CN" altLang="en-US" b="1" i="1" smtClean="0">
                        <a:solidFill>
                          <a:srgbClr val="004098"/>
                        </a:solidFill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kumimoji="1" lang="en" altLang="zh-CN" dirty="0"/>
                  <a:t>: kinetic mixing between the SM hypercharge and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" altLang="zh-CN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" altLang="zh-CN" dirty="0"/>
                  <a:t> field strength tensors</a:t>
                </a:r>
                <a:r>
                  <a:rPr kumimoji="1" lang="en-US" altLang="zh-CN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4098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solidFill>
                                  <a:srgbClr val="004098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kumimoji="1" lang="en-US" altLang="zh-CN" dirty="0"/>
                  <a:t>: dark photon mass.</a:t>
                </a:r>
              </a:p>
              <a:p>
                <a:r>
                  <a:rPr kumimoji="1" lang="en-US" altLang="zh-CN" dirty="0">
                    <a:solidFill>
                      <a:srgbClr val="004098"/>
                    </a:solidFill>
                  </a:rPr>
                  <a:t>Decay branching ratio</a:t>
                </a:r>
                <a:r>
                  <a:rPr kumimoji="1" lang="en-US" altLang="zh-CN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𝜒𝜒</m:t>
                    </m:r>
                  </m:oMath>
                </a14:m>
                <a:r>
                  <a:rPr kumimoji="1" lang="en-US" altLang="zh-CN" dirty="0"/>
                  <a:t> (assumed to be 1 or 0)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05C90D0-9012-433C-8E09-D08DF83BF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94" y="5677975"/>
                <a:ext cx="7977953" cy="948721"/>
              </a:xfrm>
              <a:prstGeom prst="rect">
                <a:avLst/>
              </a:prstGeom>
              <a:blipFill>
                <a:blip r:embed="rId5"/>
                <a:stretch>
                  <a:fillRect l="-635" t="-2632"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C91ABF28-4069-1D40-AF65-89FE19675165}"/>
              </a:ext>
            </a:extLst>
          </p:cNvPr>
          <p:cNvSpPr txBox="1"/>
          <p:nvPr/>
        </p:nvSpPr>
        <p:spPr>
          <a:xfrm>
            <a:off x="6490085" y="6009309"/>
            <a:ext cx="2144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6"/>
              </a:rPr>
              <a:t>arXiv:2104.10280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4365008"/>
      </p:ext>
    </p:extLst>
  </p:cSld>
  <p:clrMapOvr>
    <a:masterClrMapping/>
  </p:clrMapOvr>
  <p:transition spd="med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Search for dark photon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52FB6A5-7933-9B9A-CB29-6D6A016734C9}"/>
                  </a:ext>
                </a:extLst>
              </p:cNvPr>
              <p:cNvSpPr txBox="1"/>
              <p:nvPr/>
            </p:nvSpPr>
            <p:spPr>
              <a:xfrm>
                <a:off x="375577" y="1773794"/>
                <a:ext cx="1883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production: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52FB6A5-7933-9B9A-CB29-6D6A01673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77" y="1773794"/>
                <a:ext cx="1883336" cy="369332"/>
              </a:xfrm>
              <a:prstGeom prst="rect">
                <a:avLst/>
              </a:prstGeom>
              <a:blipFill>
                <a:blip r:embed="rId3"/>
                <a:stretch>
                  <a:fillRect l="-2000" t="-6667" r="-1333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55D07FE-EA38-74AB-821D-DD8F85ED3CF1}"/>
                  </a:ext>
                </a:extLst>
              </p:cNvPr>
              <p:cNvSpPr txBox="1"/>
              <p:nvPr/>
            </p:nvSpPr>
            <p:spPr>
              <a:xfrm>
                <a:off x="4746559" y="1773794"/>
                <a:ext cx="1421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decay: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55D07FE-EA38-74AB-821D-DD8F85ED3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559" y="1773794"/>
                <a:ext cx="1421671" cy="369332"/>
              </a:xfrm>
              <a:prstGeom prst="rect">
                <a:avLst/>
              </a:prstGeom>
              <a:blipFill>
                <a:blip r:embed="rId4"/>
                <a:stretch>
                  <a:fillRect l="-2655" t="-6667" r="-2655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6369132D-D62A-F3C0-3B41-EFF17B6CEE30}"/>
              </a:ext>
            </a:extLst>
          </p:cNvPr>
          <p:cNvCxnSpPr>
            <a:cxnSpLocks/>
          </p:cNvCxnSpPr>
          <p:nvPr/>
        </p:nvCxnSpPr>
        <p:spPr>
          <a:xfrm>
            <a:off x="4572000" y="1634489"/>
            <a:ext cx="0" cy="498509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B26F972-3827-F253-5A01-A411043CB2E5}"/>
                  </a:ext>
                </a:extLst>
              </p:cNvPr>
              <p:cNvSpPr txBox="1"/>
              <p:nvPr/>
            </p:nvSpPr>
            <p:spPr>
              <a:xfrm>
                <a:off x="491879" y="4628007"/>
                <a:ext cx="4080121" cy="2084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/>
                  <a:t>-</a:t>
                </a:r>
                <a:r>
                  <a:rPr kumimoji="1" lang="zh-CN" altLang="en-US" sz="1600" dirty="0"/>
                  <a:t> </a:t>
                </a:r>
                <a:r>
                  <a:rPr kumimoji="1" lang="en-US" altLang="zh-CN" sz="1600" dirty="0"/>
                  <a:t>Bremsstrahlung, 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latin typeface="Cambria Math" panose="02040503050406030204" pitchFamily="18" charset="0"/>
                      </a:rPr>
                      <m:t>𝑒𝑍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𝑒𝑍</m:t>
                    </m:r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sz="1600" dirty="0"/>
                  <a:t> &amp; 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latin typeface="Cambria Math" panose="02040503050406030204" pitchFamily="18" charset="0"/>
                      </a:rPr>
                      <m:t>𝑝𝑍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𝑝𝑍</m:t>
                    </m:r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sz="1600" dirty="0"/>
                  <a:t>, fixed-target experiment  </a:t>
                </a:r>
              </a:p>
              <a:p>
                <a:r>
                  <a:rPr kumimoji="1" lang="en-US" altLang="zh-CN" sz="1600" dirty="0"/>
                  <a:t>- Annihilation,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zh-CN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600" dirty="0"/>
                  <a:t> collider</a:t>
                </a:r>
              </a:p>
              <a:p>
                <a:r>
                  <a:rPr kumimoji="1" lang="en-US" altLang="zh-CN" sz="1600" dirty="0"/>
                  <a:t>- </a:t>
                </a:r>
                <a:r>
                  <a:rPr kumimoji="1" lang="en-US" altLang="zh-CN" sz="1600" dirty="0" err="1"/>
                  <a:t>Drell</a:t>
                </a:r>
                <a:r>
                  <a:rPr kumimoji="1" lang="en-US" altLang="zh-CN" sz="1600" dirty="0"/>
                  <a:t>-Yan,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sz="1600" dirty="0"/>
                  <a:t>, hadron collider / fixed nuclear target w/ proton-beam</a:t>
                </a:r>
              </a:p>
              <a:p>
                <a:r>
                  <a:rPr kumimoji="1" lang="en-US" altLang="zh-CN" sz="1600" dirty="0"/>
                  <a:t>- Meson decay,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zh-CN" sz="1600" dirty="0"/>
                  <a:t> or </a:t>
                </a:r>
                <a14:m>
                  <m:oMath xmlns:m="http://schemas.openxmlformats.org/officeDocument/2006/math"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zh-CN" sz="1600" dirty="0"/>
                  <a:t> (w/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kumimoji="1" lang="en-US" altLang="zh-CN" sz="1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sub>
                    </m:sSub>
                  </m:oMath>
                </a14:m>
                <a:r>
                  <a:rPr kumimoji="1" lang="en-US" altLang="zh-CN" sz="1600" dirty="0"/>
                  <a:t>), any experiment w/ high meson production rates</a:t>
                </a:r>
                <a:endParaRPr kumimoji="1" lang="zh-CN" altLang="en-US" sz="16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B26F972-3827-F253-5A01-A411043CB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79" y="4628007"/>
                <a:ext cx="4080121" cy="2084032"/>
              </a:xfrm>
              <a:prstGeom prst="rect">
                <a:avLst/>
              </a:prstGeom>
              <a:blipFill>
                <a:blip r:embed="rId5"/>
                <a:stretch>
                  <a:fillRect l="-621" t="-1212" r="-932" b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637EB5DC-1F4E-13BD-D43F-F8FF9DCA3DE4}"/>
              </a:ext>
            </a:extLst>
          </p:cNvPr>
          <p:cNvGrpSpPr/>
          <p:nvPr/>
        </p:nvGrpSpPr>
        <p:grpSpPr>
          <a:xfrm>
            <a:off x="520761" y="2212871"/>
            <a:ext cx="3301746" cy="2345391"/>
            <a:chOff x="520761" y="2212871"/>
            <a:chExt cx="3301746" cy="234539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CE17878-C706-62AC-E7A4-294D8A583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19" y="2212871"/>
              <a:ext cx="3127188" cy="234539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539A675-FBF7-FA51-5583-693C8323193D}"/>
                </a:ext>
              </a:extLst>
            </p:cNvPr>
            <p:cNvSpPr/>
            <p:nvPr/>
          </p:nvSpPr>
          <p:spPr>
            <a:xfrm>
              <a:off x="520761" y="2252853"/>
              <a:ext cx="1925259" cy="1313307"/>
            </a:xfrm>
            <a:prstGeom prst="ellipse">
              <a:avLst/>
            </a:prstGeom>
            <a:noFill/>
            <a:ln w="22225"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A92976D-EEEC-B97B-E364-A72C83F52BCE}"/>
                </a:ext>
              </a:extLst>
            </p:cNvPr>
            <p:cNvSpPr/>
            <p:nvPr/>
          </p:nvSpPr>
          <p:spPr>
            <a:xfrm>
              <a:off x="1642256" y="2926469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F4DEF20-3391-4272-0A0F-A3C07102F380}"/>
                  </a:ext>
                </a:extLst>
              </p:cNvPr>
              <p:cNvSpPr txBox="1"/>
              <p:nvPr/>
            </p:nvSpPr>
            <p:spPr>
              <a:xfrm>
                <a:off x="4746560" y="4581706"/>
                <a:ext cx="43048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- Visible decay</a:t>
                </a:r>
              </a:p>
              <a:p>
                <a:r>
                  <a:rPr kumimoji="1" lang="en-US" altLang="zh-CN" sz="1600" dirty="0"/>
                  <a:t>Two interaction vertices </a:t>
                </a:r>
                <a14:m>
                  <m:oMath xmlns:m="http://schemas.openxmlformats.org/officeDocument/2006/math">
                    <m:r>
                      <a:rPr kumimoji="1" lang="en-US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dirty="0"/>
                  <a:t> </a:t>
                </a:r>
                <a:r>
                  <a:rPr kumimoji="1" lang="en-US" altLang="zh-CN" sz="1600" dirty="0"/>
                  <a:t>production rate highly suppressed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6F4DEF20-3391-4272-0A0F-A3C07102F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560" y="4581706"/>
                <a:ext cx="4304844" cy="923330"/>
              </a:xfrm>
              <a:prstGeom prst="rect">
                <a:avLst/>
              </a:prstGeom>
              <a:blipFill>
                <a:blip r:embed="rId7"/>
                <a:stretch>
                  <a:fillRect l="-1176" t="-2703" b="-54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>
            <a:extLst>
              <a:ext uri="{FF2B5EF4-FFF2-40B4-BE49-F238E27FC236}">
                <a16:creationId xmlns:a16="http://schemas.microsoft.com/office/drawing/2014/main" id="{C1B1ADA1-AF4F-87C6-737E-24910FAE1218}"/>
              </a:ext>
            </a:extLst>
          </p:cNvPr>
          <p:cNvGrpSpPr/>
          <p:nvPr/>
        </p:nvGrpSpPr>
        <p:grpSpPr>
          <a:xfrm>
            <a:off x="5115934" y="2212870"/>
            <a:ext cx="3127188" cy="2478383"/>
            <a:chOff x="5115934" y="2212870"/>
            <a:chExt cx="3127188" cy="2478383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2233197-B58E-E40C-3A0F-98055302197A}"/>
                </a:ext>
              </a:extLst>
            </p:cNvPr>
            <p:cNvGrpSpPr/>
            <p:nvPr/>
          </p:nvGrpSpPr>
          <p:grpSpPr>
            <a:xfrm>
              <a:off x="5115934" y="2212870"/>
              <a:ext cx="3127188" cy="2478383"/>
              <a:chOff x="5115934" y="2212870"/>
              <a:chExt cx="3127188" cy="2478383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0D6BEAF0-7986-7118-4098-94AF8BCD8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5934" y="2212870"/>
                <a:ext cx="3127188" cy="234539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D5AEEC3-88B0-EDDC-CBB5-5D47139A006E}"/>
                  </a:ext>
                </a:extLst>
              </p:cNvPr>
              <p:cNvSpPr/>
              <p:nvPr/>
            </p:nvSpPr>
            <p:spPr>
              <a:xfrm>
                <a:off x="5922457" y="3377946"/>
                <a:ext cx="1925259" cy="1313307"/>
              </a:xfrm>
              <a:prstGeom prst="ellipse">
                <a:avLst/>
              </a:prstGeom>
              <a:noFill/>
              <a:ln w="22225">
                <a:solidFill>
                  <a:srgbClr val="C0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F5EA8FF8-7841-CBAF-CDF4-3CBF41FE7B61}"/>
                  </a:ext>
                </a:extLst>
              </p:cNvPr>
              <p:cNvSpPr/>
              <p:nvPr/>
            </p:nvSpPr>
            <p:spPr>
              <a:xfrm>
                <a:off x="5394382" y="2858945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42D59CB1-FB33-2EDA-97A1-A7F07B7224ED}"/>
                  </a:ext>
                </a:extLst>
              </p:cNvPr>
              <p:cNvSpPr/>
              <p:nvPr/>
            </p:nvSpPr>
            <p:spPr>
              <a:xfrm>
                <a:off x="5870875" y="2872445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7B41630-DF37-1972-235A-3E025B241752}"/>
                  </a:ext>
                </a:extLst>
              </p:cNvPr>
              <p:cNvSpPr/>
              <p:nvPr/>
            </p:nvSpPr>
            <p:spPr>
              <a:xfrm>
                <a:off x="7412230" y="2862801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D7975C4-E682-B2BF-19B3-9ED705EFE450}"/>
                  </a:ext>
                </a:extLst>
              </p:cNvPr>
              <p:cNvSpPr/>
              <p:nvPr/>
            </p:nvSpPr>
            <p:spPr>
              <a:xfrm>
                <a:off x="6731260" y="4103226"/>
                <a:ext cx="45719" cy="457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CDDAA022-2685-8CC7-1305-CBE8DDE8DE10}"/>
                  </a:ext>
                </a:extLst>
              </p:cNvPr>
              <p:cNvSpPr/>
              <p:nvPr/>
            </p:nvSpPr>
            <p:spPr>
              <a:xfrm>
                <a:off x="6189178" y="4093587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D1718699-CE65-ACFF-EBA0-651E99861838}"/>
                  </a:ext>
                </a:extLst>
              </p:cNvPr>
              <p:cNvSpPr/>
              <p:nvPr/>
            </p:nvSpPr>
            <p:spPr>
              <a:xfrm>
                <a:off x="6931884" y="2868589"/>
                <a:ext cx="45719" cy="4571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1E638872-2E52-982E-2BA7-075D2C90D1AB}"/>
                    </a:ext>
                  </a:extLst>
                </p:cNvPr>
                <p:cNvSpPr txBox="1"/>
                <p:nvPr/>
              </p:nvSpPr>
              <p:spPr>
                <a:xfrm>
                  <a:off x="6022008" y="4077589"/>
                  <a:ext cx="3218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zh-CN" altLang="en-US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kumimoji="1"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1E638872-2E52-982E-2BA7-075D2C90D1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2008" y="4077589"/>
                  <a:ext cx="32181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3F79414B-6A17-B926-6925-FF07AC0C30D4}"/>
                    </a:ext>
                  </a:extLst>
                </p:cNvPr>
                <p:cNvSpPr txBox="1"/>
                <p:nvPr/>
              </p:nvSpPr>
              <p:spPr>
                <a:xfrm>
                  <a:off x="5256331" y="2553299"/>
                  <a:ext cx="3218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zh-CN" altLang="en-US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kumimoji="1"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3F79414B-6A17-B926-6925-FF07AC0C30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331" y="2553299"/>
                  <a:ext cx="321819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26FC53C3-15A6-BF19-7FC9-3E8A6CA702CC}"/>
                    </a:ext>
                  </a:extLst>
                </p:cNvPr>
                <p:cNvSpPr txBox="1"/>
                <p:nvPr/>
              </p:nvSpPr>
              <p:spPr>
                <a:xfrm>
                  <a:off x="5700189" y="2556106"/>
                  <a:ext cx="3218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zh-CN" altLang="en-US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kumimoji="1"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26FC53C3-15A6-BF19-7FC9-3E8A6CA702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0189" y="2556106"/>
                  <a:ext cx="321819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778296B0-0FFE-540D-45C5-F833D29E3EE6}"/>
                    </a:ext>
                  </a:extLst>
                </p:cNvPr>
                <p:cNvSpPr txBox="1"/>
                <p:nvPr/>
              </p:nvSpPr>
              <p:spPr>
                <a:xfrm>
                  <a:off x="7288543" y="2569637"/>
                  <a:ext cx="3218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zh-CN" altLang="en-US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kumimoji="1"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778296B0-0FFE-540D-45C5-F833D29E3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8543" y="2569637"/>
                  <a:ext cx="321819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C642426C-1E60-1DCC-D16A-5A9E5F37D8E1}"/>
                    </a:ext>
                  </a:extLst>
                </p:cNvPr>
                <p:cNvSpPr txBox="1"/>
                <p:nvPr/>
              </p:nvSpPr>
              <p:spPr>
                <a:xfrm>
                  <a:off x="6770974" y="2560812"/>
                  <a:ext cx="32181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zh-CN" altLang="en-US" sz="1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kumimoji="1"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C642426C-1E60-1DCC-D16A-5A9E5F37D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974" y="2560812"/>
                  <a:ext cx="321819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4B18A02F-1430-A800-ECB0-F9A60FCFA557}"/>
                    </a:ext>
                  </a:extLst>
                </p:cNvPr>
                <p:cNvSpPr txBox="1"/>
                <p:nvPr/>
              </p:nvSpPr>
              <p:spPr>
                <a:xfrm>
                  <a:off x="6234897" y="3763921"/>
                  <a:ext cx="825226" cy="276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kumimoji="1" lang="zh-CN" altLang="en-US" sz="105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1" lang="en-US" altLang="zh-CN" sz="105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5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kumimoji="1" lang="en-US" altLang="zh-CN" sz="105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rad>
                        <m:r>
                          <a:rPr kumimoji="1" lang="en-US" altLang="zh-CN" sz="105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zh-CN" sz="105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05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zh-CN" sz="105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050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4B18A02F-1430-A800-ECB0-F9A60FCFA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4897" y="3763921"/>
                  <a:ext cx="825226" cy="27655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EB50906-4765-D529-D2C8-096BD9B845B8}"/>
                  </a:ext>
                </a:extLst>
              </p:cNvPr>
              <p:cNvSpPr txBox="1"/>
              <p:nvPr/>
            </p:nvSpPr>
            <p:spPr>
              <a:xfrm>
                <a:off x="4746558" y="5466768"/>
                <a:ext cx="4200668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dirty="0"/>
                  <a:t>- </a:t>
                </a:r>
                <a:r>
                  <a:rPr kumimoji="1" lang="en-US" altLang="zh-CN" b="1" dirty="0"/>
                  <a:t>Invisible decay</a:t>
                </a:r>
              </a:p>
              <a:p>
                <a:r>
                  <a:rPr kumimoji="1" lang="en-US" altLang="zh-CN" sz="1600" dirty="0"/>
                  <a:t>One interaction </a:t>
                </a:r>
                <a:r>
                  <a:rPr kumimoji="1" lang="en-US" altLang="zh-CN" sz="1600" dirty="0" err="1"/>
                  <a:t>vertice</a:t>
                </a:r>
                <a:r>
                  <a:rPr kumimoji="1" lang="en-US" altLang="zh-CN" sz="16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sz="1600" dirty="0"/>
                  <a:t> interaction probability enhanced  </a:t>
                </a:r>
                <a:endParaRPr kumimoji="1" lang="zh-CN" altLang="en-US" sz="16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EB50906-4765-D529-D2C8-096BD9B84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6558" y="5466768"/>
                <a:ext cx="4200668" cy="861774"/>
              </a:xfrm>
              <a:prstGeom prst="rect">
                <a:avLst/>
              </a:prstGeom>
              <a:blipFill>
                <a:blip r:embed="rId15"/>
                <a:stretch>
                  <a:fillRect l="-1205" t="-2899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5C096F5F-D974-B3A5-1872-8FAA0F232686}"/>
              </a:ext>
            </a:extLst>
          </p:cNvPr>
          <p:cNvSpPr txBox="1"/>
          <p:nvPr/>
        </p:nvSpPr>
        <p:spPr>
          <a:xfrm>
            <a:off x="4746557" y="6309775"/>
            <a:ext cx="200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/>
              <a:t>Better sensitivity!</a:t>
            </a:r>
            <a:endParaRPr kumimoji="1" lang="zh-CN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50803132"/>
      </p:ext>
    </p:extLst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The SHINE facility</a:t>
            </a:r>
            <a:endParaRPr kumimoji="1" lang="zh-CN" altLang="en-US" dirty="0"/>
          </a:p>
        </p:txBody>
      </p:sp>
      <p:pic>
        <p:nvPicPr>
          <p:cNvPr id="4" name="图片 3" descr="图片包含 地图&#10;&#10;描述已自动生成">
            <a:extLst>
              <a:ext uri="{FF2B5EF4-FFF2-40B4-BE49-F238E27FC236}">
                <a16:creationId xmlns:a16="http://schemas.microsoft.com/office/drawing/2014/main" id="{CCEBA728-8F05-E74F-3B23-8A2A12D0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14" y="3234837"/>
            <a:ext cx="4450454" cy="317728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403FDFF-BC50-FA4D-DB01-1D5BCDD28BC7}"/>
              </a:ext>
            </a:extLst>
          </p:cNvPr>
          <p:cNvSpPr txBox="1"/>
          <p:nvPr/>
        </p:nvSpPr>
        <p:spPr>
          <a:xfrm>
            <a:off x="340758" y="1605545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Dark SHINE: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A8E783-8C09-393B-FFF4-CE9D9E5AD4E3}"/>
                  </a:ext>
                </a:extLst>
              </p:cNvPr>
              <p:cNvSpPr txBox="1"/>
              <p:nvPr/>
            </p:nvSpPr>
            <p:spPr>
              <a:xfrm>
                <a:off x="617752" y="1998027"/>
                <a:ext cx="8248436" cy="1259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dirty="0"/>
                  <a:t>- </a:t>
                </a:r>
                <a:r>
                  <a:rPr kumimoji="1" lang="en-US" altLang="zh-CN" b="1" dirty="0"/>
                  <a:t>Fixed-target</a:t>
                </a:r>
                <a:r>
                  <a:rPr kumimoji="1" lang="en-US" altLang="zh-CN" dirty="0"/>
                  <a:t> experiment w/ high frequency </a:t>
                </a:r>
                <a:r>
                  <a:rPr kumimoji="1" lang="en-US" altLang="zh-CN" b="1" dirty="0"/>
                  <a:t>single electron beam</a:t>
                </a:r>
                <a:r>
                  <a:rPr kumimoji="1" lang="en-US" altLang="zh-CN" dirty="0"/>
                  <a:t> provided by Shanghai High Repetition-Rate XFEL and Extreme Light Facility(</a:t>
                </a:r>
                <a:r>
                  <a:rPr kumimoji="1" lang="en-US" altLang="zh-CN" b="1" dirty="0"/>
                  <a:t>SHINE</a:t>
                </a:r>
                <a:r>
                  <a:rPr kumimoji="1" lang="en-US" altLang="zh-CN" dirty="0"/>
                  <a:t>) </a:t>
                </a:r>
              </a:p>
              <a:p>
                <a:r>
                  <a:rPr kumimoji="1" lang="en-US" altLang="zh-CN" sz="1800" dirty="0"/>
                  <a:t>- Invisible decay: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kumimoji="1"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&gt;2</m:t>
                    </m:r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kumimoji="1" lang="en-US" altLang="zh-CN" dirty="0"/>
                  <a:t>,</a:t>
                </a:r>
                <a:r>
                  <a:rPr kumimoji="1" lang="en-US" altLang="zh-CN" b="1" dirty="0"/>
                  <a:t> missing energy / missing momentum</a:t>
                </a:r>
                <a:endParaRPr kumimoji="1" lang="en-US" altLang="zh-CN" sz="1600" b="1" dirty="0"/>
              </a:p>
              <a:p>
                <a:r>
                  <a:rPr kumimoji="1" lang="en-US" altLang="zh-CN" dirty="0"/>
                  <a:t>- 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dirty="0"/>
                  <a:t>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kumimoji="1" lang="en-US" altLang="zh-CN" dirty="0"/>
                  <a:t> parameter space      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A8E783-8C09-393B-FFF4-CE9D9E5AD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52" y="1998027"/>
                <a:ext cx="8248436" cy="1259960"/>
              </a:xfrm>
              <a:prstGeom prst="rect">
                <a:avLst/>
              </a:prstGeom>
              <a:blipFill>
                <a:blip r:embed="rId3"/>
                <a:stretch>
                  <a:fillRect l="-615" t="-2000" b="-7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C6949507-EA73-1A8C-E1F4-3C32D18F9D7B}"/>
              </a:ext>
            </a:extLst>
          </p:cNvPr>
          <p:cNvSpPr txBox="1"/>
          <p:nvPr/>
        </p:nvSpPr>
        <p:spPr>
          <a:xfrm>
            <a:off x="340758" y="3284334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The SHINE: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CAFE8ED-C96A-894F-FB8B-36572D96ABFB}"/>
                  </a:ext>
                </a:extLst>
              </p:cNvPr>
              <p:cNvSpPr txBox="1"/>
              <p:nvPr/>
            </p:nvSpPr>
            <p:spPr>
              <a:xfrm>
                <a:off x="617752" y="3701856"/>
                <a:ext cx="335816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-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Under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construction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 err="1">
                    <a:cs typeface="Times New Roman" panose="02020603050405020304" pitchFamily="18" charset="0"/>
                  </a:rPr>
                  <a:t>Zhangjiang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area,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Shanghai</a:t>
                </a:r>
                <a:r>
                  <a:rPr kumimoji="1" lang="zh-CN" altLang="en-US" dirty="0"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dirty="0">
                    <a:cs typeface="Times New Roman" panose="02020603050405020304" pitchFamily="18" charset="0"/>
                  </a:rPr>
                  <a:t>(2018-2026).</a:t>
                </a:r>
                <a:endParaRPr kumimoji="1" lang="en-US" altLang="zh-CN" dirty="0"/>
              </a:p>
              <a:p>
                <a:r>
                  <a:rPr kumimoji="1" lang="en-US" altLang="zh-CN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=8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kumimoji="1" lang="en-US" altLang="zh-CN" dirty="0"/>
                  <a:t> with frequency 1MHz</a:t>
                </a:r>
              </a:p>
              <a:p>
                <a:r>
                  <a:rPr kumimoji="1" lang="en-US" altLang="zh-CN" dirty="0"/>
                  <a:t>- Beam intensity: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6.25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kumimoji="1" lang="en-US" altLang="zh-CN" dirty="0"/>
                  <a:t> electrons per bunch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CAFE8ED-C96A-894F-FB8B-36572D96A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52" y="3701856"/>
                <a:ext cx="3358161" cy="2031325"/>
              </a:xfrm>
              <a:prstGeom prst="rect">
                <a:avLst/>
              </a:prstGeom>
              <a:blipFill>
                <a:blip r:embed="rId4"/>
                <a:stretch>
                  <a:fillRect l="-1509" t="-1242" r="-1509" b="-3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1541649-6B68-5B31-AF8D-B740E8942E98}"/>
              </a:ext>
            </a:extLst>
          </p:cNvPr>
          <p:cNvSpPr txBox="1"/>
          <p:nvPr/>
        </p:nvSpPr>
        <p:spPr>
          <a:xfrm>
            <a:off x="1146604" y="5749487"/>
            <a:ext cx="2300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5"/>
              </a:rPr>
              <a:t>Science Bulletin 61, 117(2016), 720-727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31348"/>
      </p:ext>
    </p:extLst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The SHINE facility</a:t>
            </a:r>
            <a:endParaRPr kumimoji="1"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6AB3529-35EC-4210-B6A5-E1C8BCE25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7" y="1729316"/>
            <a:ext cx="6026745" cy="339004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6B873BA-BE97-D83A-C132-4CBA29DC7A2D}"/>
              </a:ext>
            </a:extLst>
          </p:cNvPr>
          <p:cNvSpPr txBox="1"/>
          <p:nvPr/>
        </p:nvSpPr>
        <p:spPr>
          <a:xfrm>
            <a:off x="6436582" y="5586586"/>
            <a:ext cx="223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electron beam</a:t>
            </a:r>
            <a:r>
              <a:rPr lang="en-US" altLang="zh-CN" sz="1600" dirty="0"/>
              <a:t> </a:t>
            </a:r>
            <a:r>
              <a:rPr lang="zh-CN" altLang="en-US" sz="1600" dirty="0"/>
              <a:t>w</a:t>
            </a:r>
            <a:r>
              <a:rPr lang="en-US" altLang="zh-CN" sz="1600" dirty="0"/>
              <a:t>/</a:t>
            </a:r>
            <a:r>
              <a:rPr lang="zh-CN" altLang="en-US" sz="1600" dirty="0"/>
              <a:t> one electron per bunch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7A1987-9587-CBB5-4978-797F7FB69A09}"/>
                  </a:ext>
                </a:extLst>
              </p:cNvPr>
              <p:cNvSpPr txBox="1"/>
              <p:nvPr/>
            </p:nvSpPr>
            <p:spPr>
              <a:xfrm>
                <a:off x="5724483" y="2381614"/>
                <a:ext cx="22223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Dark SHINE Kicker: 1MHz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1" lang="en-US" altLang="zh-CN" dirty="0"/>
                  <a:t> 10MHz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7A1987-9587-CBB5-4978-797F7FB69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483" y="2381614"/>
                <a:ext cx="2222340" cy="646331"/>
              </a:xfrm>
              <a:prstGeom prst="rect">
                <a:avLst/>
              </a:prstGeom>
              <a:blipFill>
                <a:blip r:embed="rId3"/>
                <a:stretch>
                  <a:fillRect l="-2273" t="-3846" r="-3977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F208D2FA-7907-6832-2F93-8A53A47414CA}"/>
              </a:ext>
            </a:extLst>
          </p:cNvPr>
          <p:cNvSpPr txBox="1"/>
          <p:nvPr/>
        </p:nvSpPr>
        <p:spPr>
          <a:xfrm>
            <a:off x="686571" y="5628305"/>
            <a:ext cx="2336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1300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buckets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provided by 1.3GHz microwave </a:t>
            </a:r>
            <a:endParaRPr kumimoji="1" lang="zh-CN" altLang="en-US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83077BD-739E-2BF7-0B10-FF42F9F2F737}"/>
              </a:ext>
            </a:extLst>
          </p:cNvPr>
          <p:cNvSpPr txBox="1"/>
          <p:nvPr/>
        </p:nvSpPr>
        <p:spPr>
          <a:xfrm>
            <a:off x="3460830" y="5605893"/>
            <a:ext cx="2222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/>
              <a:t>100pC in one bucket</a:t>
            </a:r>
            <a:endParaRPr kumimoji="1"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3CDFA3F-6AC7-7999-47A1-AC382734A68D}"/>
                  </a:ext>
                </a:extLst>
              </p:cNvPr>
              <p:cNvSpPr txBox="1"/>
              <p:nvPr/>
            </p:nvSpPr>
            <p:spPr>
              <a:xfrm>
                <a:off x="3102014" y="5876097"/>
                <a:ext cx="291103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6.25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CN" sz="1600" dirty="0"/>
                  <a:t> </a:t>
                </a:r>
                <a:r>
                  <a:rPr kumimoji="1" lang="en-US" altLang="zh-CN" sz="1600" dirty="0"/>
                  <a:t>electrons per bunch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3CDFA3F-6AC7-7999-47A1-AC382734A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014" y="5876097"/>
                <a:ext cx="2911033" cy="338554"/>
              </a:xfrm>
              <a:prstGeom prst="rect">
                <a:avLst/>
              </a:prstGeom>
              <a:blipFill>
                <a:blip r:embed="rId4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840DA308-BDA7-F5B4-0C7B-951C2DB14F51}"/>
              </a:ext>
            </a:extLst>
          </p:cNvPr>
          <p:cNvSpPr txBox="1"/>
          <p:nvPr/>
        </p:nvSpPr>
        <p:spPr>
          <a:xfrm>
            <a:off x="3841122" y="4972904"/>
            <a:ext cx="126611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FEL kicker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DF67B00-F8AA-8D75-1F08-357FE7513EDD}"/>
              </a:ext>
            </a:extLst>
          </p:cNvPr>
          <p:cNvSpPr txBox="1"/>
          <p:nvPr/>
        </p:nvSpPr>
        <p:spPr>
          <a:xfrm>
            <a:off x="6263089" y="4972904"/>
            <a:ext cx="22088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dirty="0"/>
              <a:t>Dark SHINE Kicker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CB1DAAA-E514-8096-6629-22B572E415BF}"/>
                  </a:ext>
                </a:extLst>
              </p:cNvPr>
              <p:cNvSpPr txBox="1"/>
              <p:nvPr/>
            </p:nvSpPr>
            <p:spPr>
              <a:xfrm>
                <a:off x="6449993" y="3537956"/>
                <a:ext cx="2239702" cy="9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kumimoji="1" lang="en-US" altLang="zh-CN" b="1" dirty="0"/>
                  <a:t> electron-on-target(EOTs) per year!</a:t>
                </a:r>
                <a:endParaRPr kumimoji="1" lang="zh-CN" altLang="en-US" b="1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CB1DAAA-E514-8096-6629-22B572E41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993" y="3537956"/>
                <a:ext cx="2239702" cy="929550"/>
              </a:xfrm>
              <a:prstGeom prst="rect">
                <a:avLst/>
              </a:prstGeom>
              <a:blipFill>
                <a:blip r:embed="rId5"/>
                <a:stretch>
                  <a:fillRect l="-1695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42B76E0E-9CE8-A2ED-58E5-A834E9DD8D47}"/>
              </a:ext>
            </a:extLst>
          </p:cNvPr>
          <p:cNvSpPr txBox="1"/>
          <p:nvPr/>
        </p:nvSpPr>
        <p:spPr>
          <a:xfrm>
            <a:off x="494025" y="1630591"/>
            <a:ext cx="5769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/>
              <a:t>Single electron beam is needed for Dark SHINE.</a:t>
            </a:r>
            <a:r>
              <a:rPr kumimoji="1"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2193622"/>
      </p:ext>
    </p:extLst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Dark SHINE detector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A3E2B7-0717-441D-120F-F7BA21C55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9" y="1785428"/>
            <a:ext cx="4980772" cy="32871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B129E65-F337-FD60-DAEA-AEDDBAF2C359}"/>
              </a:ext>
            </a:extLst>
          </p:cNvPr>
          <p:cNvSpPr txBox="1"/>
          <p:nvPr/>
        </p:nvSpPr>
        <p:spPr>
          <a:xfrm>
            <a:off x="587666" y="5134556"/>
            <a:ext cx="137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Tracker:</a:t>
            </a:r>
            <a:endParaRPr kumimoji="1"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10865B-5DAA-111D-BAF4-0585ECF489DE}"/>
              </a:ext>
            </a:extLst>
          </p:cNvPr>
          <p:cNvSpPr txBox="1"/>
          <p:nvPr/>
        </p:nvSpPr>
        <p:spPr>
          <a:xfrm>
            <a:off x="5777072" y="569162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Magnet:</a:t>
            </a:r>
            <a:endParaRPr kumimoji="1"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909057-C81C-8DF2-284D-0387C1B91FB0}"/>
              </a:ext>
            </a:extLst>
          </p:cNvPr>
          <p:cNvSpPr txBox="1"/>
          <p:nvPr/>
        </p:nvSpPr>
        <p:spPr>
          <a:xfrm>
            <a:off x="5777072" y="447225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HCAL: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D69CA69-2383-6AB9-F660-8FEEFFF0F933}"/>
                  </a:ext>
                </a:extLst>
              </p:cNvPr>
              <p:cNvSpPr txBox="1"/>
              <p:nvPr/>
            </p:nvSpPr>
            <p:spPr>
              <a:xfrm>
                <a:off x="854617" y="5503888"/>
                <a:ext cx="4834337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/>
                  <a:t>- Tagging tracker + recoil tracker</a:t>
                </a:r>
              </a:p>
              <a:p>
                <a:r>
                  <a:rPr kumimoji="1" lang="en-US" altLang="zh-CN" sz="1600" dirty="0"/>
                  <a:t>- Incident and recoil electron tracks</a:t>
                </a:r>
              </a:p>
              <a:p>
                <a:r>
                  <a:rPr kumimoji="1" lang="en-US" altLang="zh-CN" sz="1600" dirty="0"/>
                  <a:t>- Two silicon strip sensors w/ a small angle (0.1rad)</a:t>
                </a:r>
              </a:p>
              <a:p>
                <a:r>
                  <a:rPr kumimoji="1" lang="en-US" altLang="zh-CN" sz="1600" dirty="0"/>
                  <a:t>- Resolution: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en-US" altLang="zh-CN" sz="1600" dirty="0"/>
                  <a:t>(horizontal), </a:t>
                </a:r>
                <a14:m>
                  <m:oMath xmlns:m="http://schemas.openxmlformats.org/officeDocument/2006/math">
                    <m:r>
                      <a:rPr kumimoji="1"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kumimoji="1"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en-US" altLang="zh-CN" sz="1600" dirty="0"/>
                  <a:t>(vertical)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D69CA69-2383-6AB9-F660-8FEEFFF0F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17" y="5503888"/>
                <a:ext cx="4834337" cy="1107996"/>
              </a:xfrm>
              <a:prstGeom prst="rect">
                <a:avLst/>
              </a:prstGeom>
              <a:blipFill>
                <a:blip r:embed="rId3"/>
                <a:stretch>
                  <a:fillRect l="-787" t="-1136" b="-3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2F6981C3-57B2-AAD9-2B9C-50E53CA24B4F}"/>
              </a:ext>
            </a:extLst>
          </p:cNvPr>
          <p:cNvSpPr txBox="1"/>
          <p:nvPr/>
        </p:nvSpPr>
        <p:spPr>
          <a:xfrm>
            <a:off x="6036758" y="6060958"/>
            <a:ext cx="2040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- 1.5T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magnetic field</a:t>
            </a:r>
            <a:endParaRPr kumimoji="1" lang="zh-CN" altLang="en-US" sz="1600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7EF6194-1BD3-93F0-F57B-BC503A4AAF0A}"/>
              </a:ext>
            </a:extLst>
          </p:cNvPr>
          <p:cNvGrpSpPr/>
          <p:nvPr/>
        </p:nvGrpSpPr>
        <p:grpSpPr>
          <a:xfrm>
            <a:off x="5777072" y="1776217"/>
            <a:ext cx="3089116" cy="2578875"/>
            <a:chOff x="5777072" y="1798251"/>
            <a:chExt cx="3089116" cy="257887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17404FB-9659-8DFF-6189-5B27D9772110}"/>
                </a:ext>
              </a:extLst>
            </p:cNvPr>
            <p:cNvSpPr txBox="1"/>
            <p:nvPr/>
          </p:nvSpPr>
          <p:spPr>
            <a:xfrm>
              <a:off x="5777072" y="1798251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zh-CN" b="1" dirty="0"/>
                <a:t>ECAL:</a:t>
              </a:r>
              <a:endParaRPr kumimoji="1" lang="zh-CN" altLang="en-US" b="1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784D704-4908-1A19-6D27-60ABAD7B6FCE}"/>
                </a:ext>
              </a:extLst>
            </p:cNvPr>
            <p:cNvSpPr txBox="1"/>
            <p:nvPr/>
          </p:nvSpPr>
          <p:spPr>
            <a:xfrm>
              <a:off x="6036758" y="2490921"/>
              <a:ext cx="23013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/>
                <a:t>- Scintillator: LYSO(Ce)</a:t>
              </a:r>
              <a:endParaRPr kumimoji="1" lang="zh-CN" altLang="en-US" sz="16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4A0970C-B6D9-FC88-4454-CEAF49724E25}"/>
                </a:ext>
              </a:extLst>
            </p:cNvPr>
            <p:cNvSpPr txBox="1"/>
            <p:nvPr/>
          </p:nvSpPr>
          <p:spPr>
            <a:xfrm>
              <a:off x="6730821" y="2793935"/>
              <a:ext cx="2032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/>
                <a:t>high light yield, fast decay time, low electronic noise</a:t>
              </a:r>
              <a:endParaRPr kumimoji="1" lang="zh-CN" alt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F2583A22-9DE3-96D2-3133-A81A024BC056}"/>
                    </a:ext>
                  </a:extLst>
                </p:cNvPr>
                <p:cNvSpPr txBox="1"/>
                <p:nvPr/>
              </p:nvSpPr>
              <p:spPr>
                <a:xfrm>
                  <a:off x="6036758" y="3225724"/>
                  <a:ext cx="203934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600" dirty="0"/>
                    <a:t>- </a:t>
                  </a:r>
                  <a14:m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×20×11</m:t>
                      </m:r>
                    </m:oMath>
                  </a14:m>
                  <a:r>
                    <a:rPr kumimoji="1" lang="en-US" altLang="zh-CN" sz="1600" dirty="0"/>
                    <a:t> crystals</a:t>
                  </a:r>
                  <a:endParaRPr kumimoji="1" lang="zh-CN" altLang="en-US" sz="1600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F2583A22-9DE3-96D2-3133-A81A024BC0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6758" y="3225724"/>
                  <a:ext cx="2039341" cy="338554"/>
                </a:xfrm>
                <a:prstGeom prst="rect">
                  <a:avLst/>
                </a:prstGeom>
                <a:blipFill>
                  <a:blip r:embed="rId4"/>
                  <a:stretch>
                    <a:fillRect l="-1863" t="-3704" r="-621" b="-259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E7F920D3-FA41-6A46-2546-19739B904D09}"/>
                    </a:ext>
                  </a:extLst>
                </p:cNvPr>
                <p:cNvSpPr txBox="1"/>
                <p:nvPr/>
              </p:nvSpPr>
              <p:spPr>
                <a:xfrm>
                  <a:off x="7172646" y="3538811"/>
                  <a:ext cx="13814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2.5</m:t>
                        </m:r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×2.5×4</m:t>
                        </m:r>
                        <m:sSup>
                          <m:s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14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E7F920D3-FA41-6A46-2546-19739B904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2646" y="3538811"/>
                  <a:ext cx="1381404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0C13CD6-FE65-6FEE-5F5A-E99584785519}"/>
                </a:ext>
              </a:extLst>
            </p:cNvPr>
            <p:cNvSpPr txBox="1"/>
            <p:nvPr/>
          </p:nvSpPr>
          <p:spPr>
            <a:xfrm>
              <a:off x="6036758" y="2181875"/>
              <a:ext cx="1941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/>
                <a:t>- Electron &amp; photon</a:t>
              </a:r>
              <a:endParaRPr kumimoji="1" lang="zh-CN" altLang="en-US" sz="16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C957380-F94D-9A8A-4D4F-823913EE5780}"/>
                </a:ext>
              </a:extLst>
            </p:cNvPr>
            <p:cNvSpPr txBox="1"/>
            <p:nvPr/>
          </p:nvSpPr>
          <p:spPr>
            <a:xfrm>
              <a:off x="6036759" y="3792351"/>
              <a:ext cx="2829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/>
                <a:t>- Energy resolution of LYSO: 10%</a:t>
              </a:r>
              <a:endParaRPr kumimoji="1" lang="zh-CN" altLang="en-US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3251A7E-A814-64BC-325A-B1ADA2D672EF}"/>
                  </a:ext>
                </a:extLst>
              </p:cNvPr>
              <p:cNvSpPr txBox="1"/>
              <p:nvPr/>
            </p:nvSpPr>
            <p:spPr>
              <a:xfrm>
                <a:off x="6027496" y="4753192"/>
                <a:ext cx="29089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/>
                  <a:t>- Veto hadronic background</a:t>
                </a:r>
              </a:p>
              <a:p>
                <a:r>
                  <a:rPr kumimoji="1" lang="en-US" altLang="zh-CN" sz="1600" dirty="0"/>
                  <a:t>- Scintillator w/ steel absorber</a:t>
                </a:r>
              </a:p>
              <a:p>
                <a:r>
                  <a:rPr kumimoji="1" lang="en-US" altLang="zh-CN" sz="1600" dirty="0"/>
                  <a:t>-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kumimoji="1"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×4×1</m:t>
                    </m:r>
                  </m:oMath>
                </a14:m>
                <a:r>
                  <a:rPr kumimoji="1" lang="en-US" altLang="zh-CN" sz="1600" dirty="0"/>
                  <a:t> modules</a:t>
                </a:r>
                <a:endParaRPr kumimoji="1" lang="zh-CN" altLang="en-US" sz="16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3251A7E-A814-64BC-325A-B1ADA2D67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496" y="4753192"/>
                <a:ext cx="2908938" cy="830997"/>
              </a:xfrm>
              <a:prstGeom prst="rect">
                <a:avLst/>
              </a:prstGeom>
              <a:blipFill>
                <a:blip r:embed="rId6"/>
                <a:stretch>
                  <a:fillRect l="-1304" t="-3030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28">
            <a:extLst>
              <a:ext uri="{FF2B5EF4-FFF2-40B4-BE49-F238E27FC236}">
                <a16:creationId xmlns:a16="http://schemas.microsoft.com/office/drawing/2014/main" id="{63ACAC74-7740-2F74-27E2-11D6D17F88E4}"/>
              </a:ext>
            </a:extLst>
          </p:cNvPr>
          <p:cNvSpPr/>
          <p:nvPr/>
        </p:nvSpPr>
        <p:spPr>
          <a:xfrm>
            <a:off x="587666" y="5134556"/>
            <a:ext cx="4980772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7A9F87F-9B2E-C690-E977-DDD892007527}"/>
              </a:ext>
            </a:extLst>
          </p:cNvPr>
          <p:cNvSpPr/>
          <p:nvPr/>
        </p:nvSpPr>
        <p:spPr>
          <a:xfrm>
            <a:off x="5759200" y="1785428"/>
            <a:ext cx="3106988" cy="2569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E644A31-EE69-BB0B-FF09-1246D37ED252}"/>
              </a:ext>
            </a:extLst>
          </p:cNvPr>
          <p:cNvSpPr/>
          <p:nvPr/>
        </p:nvSpPr>
        <p:spPr>
          <a:xfrm>
            <a:off x="5759200" y="4467285"/>
            <a:ext cx="3106988" cy="11169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35AE91B-5946-F5A2-0786-665095D6B164}"/>
              </a:ext>
            </a:extLst>
          </p:cNvPr>
          <p:cNvSpPr/>
          <p:nvPr/>
        </p:nvSpPr>
        <p:spPr>
          <a:xfrm>
            <a:off x="5763549" y="5663331"/>
            <a:ext cx="3106988" cy="736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6234787"/>
      </p:ext>
    </p:extLst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Signal &amp; background</a:t>
            </a:r>
            <a:endParaRPr kumimoji="1" lang="zh-CN" altLang="en-US" dirty="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889F1FAB-1F06-1087-A3B9-F6D6157E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666" y="1884780"/>
            <a:ext cx="5531478" cy="166226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50E4DD3-EBD0-067E-0FAC-5F70531B0CC2}"/>
              </a:ext>
            </a:extLst>
          </p:cNvPr>
          <p:cNvSpPr txBox="1"/>
          <p:nvPr/>
        </p:nvSpPr>
        <p:spPr>
          <a:xfrm>
            <a:off x="529537" y="3648129"/>
            <a:ext cx="34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Major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background processes: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7B225A-B62E-12CD-7842-0091059471C0}"/>
              </a:ext>
            </a:extLst>
          </p:cNvPr>
          <p:cNvSpPr txBox="1"/>
          <p:nvPr/>
        </p:nvSpPr>
        <p:spPr>
          <a:xfrm>
            <a:off x="4276062" y="157828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Signal 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00BD97-7BAA-F373-9FE6-B45718D730D1}"/>
              </a:ext>
            </a:extLst>
          </p:cNvPr>
          <p:cNvSpPr txBox="1"/>
          <p:nvPr/>
        </p:nvSpPr>
        <p:spPr>
          <a:xfrm>
            <a:off x="6305229" y="157828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37985B-8F4C-4CBF-CF1E-4A16C4AA4DD8}"/>
              </a:ext>
            </a:extLst>
          </p:cNvPr>
          <p:cNvSpPr txBox="1"/>
          <p:nvPr/>
        </p:nvSpPr>
        <p:spPr>
          <a:xfrm>
            <a:off x="529537" y="1694436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/>
              <a:t>Signal signature: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9E50CD5-629D-6508-136A-C9EAB20E06D4}"/>
                  </a:ext>
                </a:extLst>
              </p:cNvPr>
              <p:cNvSpPr txBox="1"/>
              <p:nvPr/>
            </p:nvSpPr>
            <p:spPr>
              <a:xfrm>
                <a:off x="789209" y="2185657"/>
                <a:ext cx="23025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Most of the incident momentums is transferred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1" lang="en-US" altLang="zh-CN" dirty="0"/>
                  <a:t>.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9E50CD5-629D-6508-136A-C9EAB20E0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09" y="2185657"/>
                <a:ext cx="2302525" cy="923330"/>
              </a:xfrm>
              <a:prstGeom prst="rect">
                <a:avLst/>
              </a:prstGeom>
              <a:blipFill>
                <a:blip r:embed="rId3"/>
                <a:stretch>
                  <a:fillRect l="-1639" t="-4110" b="-10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组合 62">
            <a:extLst>
              <a:ext uri="{FF2B5EF4-FFF2-40B4-BE49-F238E27FC236}">
                <a16:creationId xmlns:a16="http://schemas.microsoft.com/office/drawing/2014/main" id="{0689DE47-C758-AF3B-DA15-BCDC2FAA8B4C}"/>
              </a:ext>
            </a:extLst>
          </p:cNvPr>
          <p:cNvGrpSpPr/>
          <p:nvPr/>
        </p:nvGrpSpPr>
        <p:grpSpPr>
          <a:xfrm>
            <a:off x="789209" y="4127935"/>
            <a:ext cx="4376558" cy="2421367"/>
            <a:chOff x="-38055" y="4166784"/>
            <a:chExt cx="4376558" cy="2421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5989F8D-2F3C-C900-D5DB-6E7C9E8DE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13" y="4166784"/>
              <a:ext cx="3676890" cy="2421367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92F52D-F19B-8C3F-C678-889D4DABFBAD}"/>
                </a:ext>
              </a:extLst>
            </p:cNvPr>
            <p:cNvSpPr txBox="1"/>
            <p:nvPr/>
          </p:nvSpPr>
          <p:spPr>
            <a:xfrm>
              <a:off x="-38055" y="4230848"/>
              <a:ext cx="9268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/>
                <a:t>Veto handles</a:t>
              </a:r>
              <a:endParaRPr kumimoji="1" lang="zh-CN" altLang="en-US" sz="1000" dirty="0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8F50D54-1A47-5217-5DDB-4B53EFCF386F}"/>
                </a:ext>
              </a:extLst>
            </p:cNvPr>
            <p:cNvGrpSpPr/>
            <p:nvPr/>
          </p:nvGrpSpPr>
          <p:grpSpPr>
            <a:xfrm>
              <a:off x="945308" y="5883099"/>
              <a:ext cx="900603" cy="501775"/>
              <a:chOff x="756131" y="5900270"/>
              <a:chExt cx="900603" cy="501775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BD0300EB-A5DF-B755-BE33-5FE8C530AB51}"/>
                  </a:ext>
                </a:extLst>
              </p:cNvPr>
              <p:cNvGrpSpPr/>
              <p:nvPr/>
            </p:nvGrpSpPr>
            <p:grpSpPr>
              <a:xfrm>
                <a:off x="756131" y="5985244"/>
                <a:ext cx="91764" cy="350545"/>
                <a:chOff x="756131" y="5985244"/>
                <a:chExt cx="91764" cy="350545"/>
              </a:xfrm>
            </p:grpSpPr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5603493D-64C5-17B5-3ADA-6A158183BF34}"/>
                    </a:ext>
                  </a:extLst>
                </p:cNvPr>
                <p:cNvSpPr/>
                <p:nvPr/>
              </p:nvSpPr>
              <p:spPr>
                <a:xfrm>
                  <a:off x="756131" y="5985244"/>
                  <a:ext cx="91764" cy="45719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600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3327DE71-192E-EF5A-0AC6-5D6EB5616C0E}"/>
                    </a:ext>
                  </a:extLst>
                </p:cNvPr>
                <p:cNvSpPr/>
                <p:nvPr/>
              </p:nvSpPr>
              <p:spPr>
                <a:xfrm>
                  <a:off x="756131" y="6191162"/>
                  <a:ext cx="91764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600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EF6AB639-1EC2-165A-A4A0-85D3F2BA1F8C}"/>
                    </a:ext>
                  </a:extLst>
                </p:cNvPr>
                <p:cNvSpPr/>
                <p:nvPr/>
              </p:nvSpPr>
              <p:spPr>
                <a:xfrm>
                  <a:off x="756131" y="6290070"/>
                  <a:ext cx="91764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600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E990B3D6-7955-4511-9DEB-64046F484827}"/>
                    </a:ext>
                  </a:extLst>
                </p:cNvPr>
                <p:cNvSpPr/>
                <p:nvPr/>
              </p:nvSpPr>
              <p:spPr>
                <a:xfrm>
                  <a:off x="756131" y="6088203"/>
                  <a:ext cx="91764" cy="45719"/>
                </a:xfrm>
                <a:prstGeom prst="rect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600"/>
                </a:p>
              </p:txBody>
            </p: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CC2B8A75-1A49-6745-BABC-E66B327377F8}"/>
                  </a:ext>
                </a:extLst>
              </p:cNvPr>
              <p:cNvGrpSpPr/>
              <p:nvPr/>
            </p:nvGrpSpPr>
            <p:grpSpPr>
              <a:xfrm>
                <a:off x="802013" y="5900270"/>
                <a:ext cx="854721" cy="501775"/>
                <a:chOff x="802013" y="5900270"/>
                <a:chExt cx="854721" cy="501775"/>
              </a:xfrm>
            </p:grpSpPr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80B24ED-05F8-AD6D-DEB8-20A98776E203}"/>
                    </a:ext>
                  </a:extLst>
                </p:cNvPr>
                <p:cNvSpPr txBox="1"/>
                <p:nvPr/>
              </p:nvSpPr>
              <p:spPr>
                <a:xfrm>
                  <a:off x="802013" y="5900270"/>
                  <a:ext cx="502061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600" dirty="0"/>
                    <a:t>one track</a:t>
                  </a:r>
                  <a:endParaRPr kumimoji="1" lang="zh-CN" altLang="en-US" sz="600" dirty="0"/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9A56C96F-D252-A078-FE87-23D8E8109F25}"/>
                    </a:ext>
                  </a:extLst>
                </p:cNvPr>
                <p:cNvSpPr txBox="1"/>
                <p:nvPr/>
              </p:nvSpPr>
              <p:spPr>
                <a:xfrm>
                  <a:off x="802013" y="6007683"/>
                  <a:ext cx="854721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600" dirty="0"/>
                    <a:t>missing momentum</a:t>
                  </a:r>
                  <a:endParaRPr kumimoji="1" lang="zh-CN" altLang="en-US" sz="600" dirty="0"/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183BE0B2-BF63-69BF-5DCD-293D66732006}"/>
                    </a:ext>
                  </a:extLst>
                </p:cNvPr>
                <p:cNvSpPr txBox="1"/>
                <p:nvPr/>
              </p:nvSpPr>
              <p:spPr>
                <a:xfrm>
                  <a:off x="802013" y="6125046"/>
                  <a:ext cx="64472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600" dirty="0"/>
                    <a:t>ECAL energy</a:t>
                  </a:r>
                  <a:endParaRPr kumimoji="1" lang="zh-CN" altLang="en-US" sz="600" dirty="0"/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36FD4568-0120-6B32-A7BB-DD42E2D79F25}"/>
                    </a:ext>
                  </a:extLst>
                </p:cNvPr>
                <p:cNvSpPr txBox="1"/>
                <p:nvPr/>
              </p:nvSpPr>
              <p:spPr>
                <a:xfrm>
                  <a:off x="802013" y="6217379"/>
                  <a:ext cx="649537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600" dirty="0"/>
                    <a:t>HCAL energy</a:t>
                  </a:r>
                  <a:endParaRPr kumimoji="1" lang="zh-CN" altLang="en-US" sz="600" dirty="0"/>
                </a:p>
              </p:txBody>
            </p:sp>
          </p:grpSp>
        </p:grp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99E20C99-1948-8399-E4DB-B46317CD4FB6}"/>
                </a:ext>
              </a:extLst>
            </p:cNvPr>
            <p:cNvGrpSpPr/>
            <p:nvPr/>
          </p:nvGrpSpPr>
          <p:grpSpPr>
            <a:xfrm>
              <a:off x="183372" y="4593868"/>
              <a:ext cx="333067" cy="1589747"/>
              <a:chOff x="2053426" y="4522801"/>
              <a:chExt cx="333067" cy="1589747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E86BD2B5-D9D5-AC69-DFA4-D4438873C701}"/>
                  </a:ext>
                </a:extLst>
              </p:cNvPr>
              <p:cNvGrpSpPr/>
              <p:nvPr/>
            </p:nvGrpSpPr>
            <p:grpSpPr>
              <a:xfrm>
                <a:off x="2137966" y="5113728"/>
                <a:ext cx="79224" cy="574069"/>
                <a:chOff x="1221602" y="5102153"/>
                <a:chExt cx="79224" cy="574069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91667D26-B539-9D5A-E78B-7618CDE6F42F}"/>
                    </a:ext>
                  </a:extLst>
                </p:cNvPr>
                <p:cNvSpPr/>
                <p:nvPr/>
              </p:nvSpPr>
              <p:spPr>
                <a:xfrm>
                  <a:off x="1228826" y="5102153"/>
                  <a:ext cx="72000" cy="45719"/>
                </a:xfrm>
                <a:prstGeom prst="rect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3B6C0A75-EEAF-B5FA-F9BB-C8B97C2C6282}"/>
                    </a:ext>
                  </a:extLst>
                </p:cNvPr>
                <p:cNvSpPr/>
                <p:nvPr/>
              </p:nvSpPr>
              <p:spPr>
                <a:xfrm>
                  <a:off x="1222821" y="5518933"/>
                  <a:ext cx="72000" cy="45719"/>
                </a:xfrm>
                <a:prstGeom prst="rect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BF8BAB33-F668-3B0D-94EB-2735525A174F}"/>
                    </a:ext>
                  </a:extLst>
                </p:cNvPr>
                <p:cNvSpPr/>
                <p:nvPr/>
              </p:nvSpPr>
              <p:spPr>
                <a:xfrm>
                  <a:off x="1222332" y="5573492"/>
                  <a:ext cx="72000" cy="45719"/>
                </a:xfrm>
                <a:prstGeom prst="rect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3E784BEC-287C-8487-0960-F8B3CBF74627}"/>
                    </a:ext>
                  </a:extLst>
                </p:cNvPr>
                <p:cNvSpPr/>
                <p:nvPr/>
              </p:nvSpPr>
              <p:spPr>
                <a:xfrm>
                  <a:off x="1221602" y="5630503"/>
                  <a:ext cx="72000" cy="45719"/>
                </a:xfrm>
                <a:prstGeom prst="rect">
                  <a:avLst/>
                </a:prstGeom>
                <a:solidFill>
                  <a:srgbClr val="C0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51BD749A-6ECB-82C2-0BA0-3F6B6AE9832C}"/>
                  </a:ext>
                </a:extLst>
              </p:cNvPr>
              <p:cNvGrpSpPr/>
              <p:nvPr/>
            </p:nvGrpSpPr>
            <p:grpSpPr>
              <a:xfrm>
                <a:off x="2053426" y="4526756"/>
                <a:ext cx="78103" cy="1585792"/>
                <a:chOff x="896862" y="4511273"/>
                <a:chExt cx="78103" cy="1585792"/>
              </a:xfrm>
            </p:grpSpPr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14FA6807-0F77-5C7B-2BCE-3B7E825E83F6}"/>
                    </a:ext>
                  </a:extLst>
                </p:cNvPr>
                <p:cNvSpPr/>
                <p:nvPr/>
              </p:nvSpPr>
              <p:spPr>
                <a:xfrm>
                  <a:off x="898689" y="5706466"/>
                  <a:ext cx="72000" cy="45719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E7A6DBC3-1C57-BB99-4C17-C5AF426D642E}"/>
                    </a:ext>
                  </a:extLst>
                </p:cNvPr>
                <p:cNvSpPr/>
                <p:nvPr/>
              </p:nvSpPr>
              <p:spPr>
                <a:xfrm>
                  <a:off x="902965" y="6051346"/>
                  <a:ext cx="72000" cy="45719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798106AF-6B83-5FE8-D879-1C8941059727}"/>
                    </a:ext>
                  </a:extLst>
                </p:cNvPr>
                <p:cNvSpPr/>
                <p:nvPr/>
              </p:nvSpPr>
              <p:spPr>
                <a:xfrm>
                  <a:off x="896862" y="5626965"/>
                  <a:ext cx="72000" cy="45719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37" name="矩形 36">
                  <a:extLst>
                    <a:ext uri="{FF2B5EF4-FFF2-40B4-BE49-F238E27FC236}">
                      <a16:creationId xmlns:a16="http://schemas.microsoft.com/office/drawing/2014/main" id="{3078F150-3859-6432-2645-369D7D15F893}"/>
                    </a:ext>
                  </a:extLst>
                </p:cNvPr>
                <p:cNvSpPr/>
                <p:nvPr/>
              </p:nvSpPr>
              <p:spPr>
                <a:xfrm>
                  <a:off x="897335" y="4511273"/>
                  <a:ext cx="72000" cy="45719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0" name="矩形 39">
                  <a:extLst>
                    <a:ext uri="{FF2B5EF4-FFF2-40B4-BE49-F238E27FC236}">
                      <a16:creationId xmlns:a16="http://schemas.microsoft.com/office/drawing/2014/main" id="{5AA674F1-8216-799E-37DB-EEB05493B3E2}"/>
                    </a:ext>
                  </a:extLst>
                </p:cNvPr>
                <p:cNvSpPr/>
                <p:nvPr/>
              </p:nvSpPr>
              <p:spPr>
                <a:xfrm>
                  <a:off x="900359" y="4994415"/>
                  <a:ext cx="72000" cy="45719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EB6FCCF9-F1E3-AE2F-E20C-00943544F754}"/>
                  </a:ext>
                </a:extLst>
              </p:cNvPr>
              <p:cNvGrpSpPr/>
              <p:nvPr/>
            </p:nvGrpSpPr>
            <p:grpSpPr>
              <a:xfrm>
                <a:off x="2224580" y="4522801"/>
                <a:ext cx="75303" cy="1562979"/>
                <a:chOff x="1553576" y="4515018"/>
                <a:chExt cx="75303" cy="1562979"/>
              </a:xfrm>
            </p:grpSpPr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16DC596F-2B17-5653-5ABC-F1F0FDF19E2E}"/>
                    </a:ext>
                  </a:extLst>
                </p:cNvPr>
                <p:cNvSpPr/>
                <p:nvPr/>
              </p:nvSpPr>
              <p:spPr>
                <a:xfrm>
                  <a:off x="1556879" y="4515018"/>
                  <a:ext cx="72000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39" name="矩形 38">
                  <a:extLst>
                    <a:ext uri="{FF2B5EF4-FFF2-40B4-BE49-F238E27FC236}">
                      <a16:creationId xmlns:a16="http://schemas.microsoft.com/office/drawing/2014/main" id="{B01C0A7B-2BCF-BD9D-92E1-61E911E173AE}"/>
                    </a:ext>
                  </a:extLst>
                </p:cNvPr>
                <p:cNvSpPr/>
                <p:nvPr/>
              </p:nvSpPr>
              <p:spPr>
                <a:xfrm>
                  <a:off x="1556879" y="4994415"/>
                  <a:ext cx="72000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2EA278BF-B325-8F80-70E5-57FCB6024E1F}"/>
                    </a:ext>
                  </a:extLst>
                </p:cNvPr>
                <p:cNvSpPr/>
                <p:nvPr/>
              </p:nvSpPr>
              <p:spPr>
                <a:xfrm>
                  <a:off x="1556879" y="5107350"/>
                  <a:ext cx="72000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157FCDF9-0F82-D7F2-56E3-866C8E1E82B1}"/>
                    </a:ext>
                  </a:extLst>
                </p:cNvPr>
                <p:cNvSpPr/>
                <p:nvPr/>
              </p:nvSpPr>
              <p:spPr>
                <a:xfrm>
                  <a:off x="1553576" y="5516756"/>
                  <a:ext cx="72000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2846D1E5-BDD9-E9CA-7670-6BFAFEB771A0}"/>
                    </a:ext>
                  </a:extLst>
                </p:cNvPr>
                <p:cNvSpPr/>
                <p:nvPr/>
              </p:nvSpPr>
              <p:spPr>
                <a:xfrm>
                  <a:off x="1554668" y="5574046"/>
                  <a:ext cx="72000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4" name="矩形 43">
                  <a:extLst>
                    <a:ext uri="{FF2B5EF4-FFF2-40B4-BE49-F238E27FC236}">
                      <a16:creationId xmlns:a16="http://schemas.microsoft.com/office/drawing/2014/main" id="{BE3600CB-4655-ED39-6A17-0FAFBAD616F1}"/>
                    </a:ext>
                  </a:extLst>
                </p:cNvPr>
                <p:cNvSpPr/>
                <p:nvPr/>
              </p:nvSpPr>
              <p:spPr>
                <a:xfrm>
                  <a:off x="1554327" y="5630245"/>
                  <a:ext cx="72000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5" name="矩形 44">
                  <a:extLst>
                    <a:ext uri="{FF2B5EF4-FFF2-40B4-BE49-F238E27FC236}">
                      <a16:creationId xmlns:a16="http://schemas.microsoft.com/office/drawing/2014/main" id="{3B3C09D3-55F3-AD89-DFFA-996A195339A8}"/>
                    </a:ext>
                  </a:extLst>
                </p:cNvPr>
                <p:cNvSpPr/>
                <p:nvPr/>
              </p:nvSpPr>
              <p:spPr>
                <a:xfrm>
                  <a:off x="1554326" y="5694582"/>
                  <a:ext cx="72000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6" name="矩形 45">
                  <a:extLst>
                    <a:ext uri="{FF2B5EF4-FFF2-40B4-BE49-F238E27FC236}">
                      <a16:creationId xmlns:a16="http://schemas.microsoft.com/office/drawing/2014/main" id="{9D828482-54A0-7694-41F3-7FB5C86FDC5B}"/>
                    </a:ext>
                  </a:extLst>
                </p:cNvPr>
                <p:cNvSpPr/>
                <p:nvPr/>
              </p:nvSpPr>
              <p:spPr>
                <a:xfrm>
                  <a:off x="1555068" y="6032278"/>
                  <a:ext cx="72000" cy="45719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E3F1922C-39C6-310C-1B5D-DE4080C4F71B}"/>
                  </a:ext>
                </a:extLst>
              </p:cNvPr>
              <p:cNvGrpSpPr/>
              <p:nvPr/>
            </p:nvGrpSpPr>
            <p:grpSpPr>
              <a:xfrm>
                <a:off x="2306032" y="4522801"/>
                <a:ext cx="80461" cy="1562979"/>
                <a:chOff x="1864039" y="4515018"/>
                <a:chExt cx="80461" cy="1562979"/>
              </a:xfrm>
            </p:grpSpPr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id="{8350D775-BCCD-A5C6-F255-19464CCEFF3F}"/>
                    </a:ext>
                  </a:extLst>
                </p:cNvPr>
                <p:cNvSpPr/>
                <p:nvPr/>
              </p:nvSpPr>
              <p:spPr>
                <a:xfrm>
                  <a:off x="1872500" y="4515018"/>
                  <a:ext cx="72000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5EFF451A-4C47-70F4-94AD-3677B93EA538}"/>
                    </a:ext>
                  </a:extLst>
                </p:cNvPr>
                <p:cNvSpPr/>
                <p:nvPr/>
              </p:nvSpPr>
              <p:spPr>
                <a:xfrm>
                  <a:off x="1872500" y="4994415"/>
                  <a:ext cx="72000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id="{C6B2477C-6D36-E08F-713A-2AFD66BB7366}"/>
                    </a:ext>
                  </a:extLst>
                </p:cNvPr>
                <p:cNvSpPr/>
                <p:nvPr/>
              </p:nvSpPr>
              <p:spPr>
                <a:xfrm>
                  <a:off x="1872500" y="5107350"/>
                  <a:ext cx="72000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90B54CF5-19A2-54C2-8415-11319E7D2603}"/>
                    </a:ext>
                  </a:extLst>
                </p:cNvPr>
                <p:cNvSpPr/>
                <p:nvPr/>
              </p:nvSpPr>
              <p:spPr>
                <a:xfrm>
                  <a:off x="1869197" y="5516756"/>
                  <a:ext cx="72000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1" name="矩形 50">
                  <a:extLst>
                    <a:ext uri="{FF2B5EF4-FFF2-40B4-BE49-F238E27FC236}">
                      <a16:creationId xmlns:a16="http://schemas.microsoft.com/office/drawing/2014/main" id="{31B4B70B-C04A-2404-09B3-8D725F6CAAD2}"/>
                    </a:ext>
                  </a:extLst>
                </p:cNvPr>
                <p:cNvSpPr/>
                <p:nvPr/>
              </p:nvSpPr>
              <p:spPr>
                <a:xfrm>
                  <a:off x="1870289" y="5574046"/>
                  <a:ext cx="72000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5DF30FFC-E6EA-998B-C38B-B1D13D959151}"/>
                    </a:ext>
                  </a:extLst>
                </p:cNvPr>
                <p:cNvSpPr/>
                <p:nvPr/>
              </p:nvSpPr>
              <p:spPr>
                <a:xfrm>
                  <a:off x="1869948" y="5630245"/>
                  <a:ext cx="72000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4B1CA7D2-B5E7-9204-66FD-EB10C559081E}"/>
                    </a:ext>
                  </a:extLst>
                </p:cNvPr>
                <p:cNvSpPr/>
                <p:nvPr/>
              </p:nvSpPr>
              <p:spPr>
                <a:xfrm>
                  <a:off x="1869947" y="5694582"/>
                  <a:ext cx="72000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C2292AC3-91B0-2DCF-42A0-E94A2CDEA001}"/>
                    </a:ext>
                  </a:extLst>
                </p:cNvPr>
                <p:cNvSpPr/>
                <p:nvPr/>
              </p:nvSpPr>
              <p:spPr>
                <a:xfrm>
                  <a:off x="1864039" y="6032278"/>
                  <a:ext cx="72000" cy="457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</p:grp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C4A33710-832F-DA7F-5F9E-62AAFFE8B38D}"/>
              </a:ext>
            </a:extLst>
          </p:cNvPr>
          <p:cNvSpPr txBox="1"/>
          <p:nvPr/>
        </p:nvSpPr>
        <p:spPr>
          <a:xfrm>
            <a:off x="5269955" y="4283289"/>
            <a:ext cx="291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Leading background: </a:t>
            </a:r>
            <a:endParaRPr kumimoji="1"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006447B-954A-33C7-8190-77DEC2455A58}"/>
              </a:ext>
            </a:extLst>
          </p:cNvPr>
          <p:cNvSpPr txBox="1"/>
          <p:nvPr/>
        </p:nvSpPr>
        <p:spPr>
          <a:xfrm>
            <a:off x="5269955" y="527971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Rare processes:</a:t>
            </a:r>
            <a:endParaRPr kumimoji="1"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08F43C84-DE27-4174-F2E8-857E06047D41}"/>
                  </a:ext>
                </a:extLst>
              </p:cNvPr>
              <p:cNvSpPr txBox="1"/>
              <p:nvPr/>
            </p:nvSpPr>
            <p:spPr>
              <a:xfrm>
                <a:off x="5519937" y="5641821"/>
                <a:ext cx="2605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photon-nuclear,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</m:oMath>
                </a14:m>
                <a:r>
                  <a:rPr kumimoji="1" lang="en-US" altLang="zh-CN" dirty="0"/>
                  <a:t>, electron-nuclear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08F43C84-DE27-4174-F2E8-857E06047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37" y="5641821"/>
                <a:ext cx="2605108" cy="646331"/>
              </a:xfrm>
              <a:prstGeom prst="rect">
                <a:avLst/>
              </a:prstGeom>
              <a:blipFill>
                <a:blip r:embed="rId5"/>
                <a:stretch>
                  <a:fillRect l="-1942" t="-3846" r="-3883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文本框 66">
            <a:extLst>
              <a:ext uri="{FF2B5EF4-FFF2-40B4-BE49-F238E27FC236}">
                <a16:creationId xmlns:a16="http://schemas.microsoft.com/office/drawing/2014/main" id="{A0D5A5C2-727A-EFEF-2D7A-9858FEBB95C9}"/>
              </a:ext>
            </a:extLst>
          </p:cNvPr>
          <p:cNvSpPr txBox="1"/>
          <p:nvPr/>
        </p:nvSpPr>
        <p:spPr>
          <a:xfrm>
            <a:off x="5496719" y="4653903"/>
            <a:ext cx="2763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/>
              <a:t>photon bremsstrahlung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6741902"/>
      </p:ext>
    </p:extLst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2016-VI主题-蓝">
  <a:themeElements>
    <a:clrScheme name="VI蓝色版">
      <a:dk1>
        <a:srgbClr val="000000"/>
      </a:dk1>
      <a:lt1>
        <a:srgbClr val="FFFFFF"/>
      </a:lt1>
      <a:dk2>
        <a:srgbClr val="BD9F68"/>
      </a:dk2>
      <a:lt2>
        <a:srgbClr val="B5B5B6"/>
      </a:lt2>
      <a:accent1>
        <a:srgbClr val="004098"/>
      </a:accent1>
      <a:accent2>
        <a:srgbClr val="0086D1"/>
      </a:accent2>
      <a:accent3>
        <a:srgbClr val="338D27"/>
      </a:accent3>
      <a:accent4>
        <a:srgbClr val="00514E"/>
      </a:accent4>
      <a:accent5>
        <a:srgbClr val="FDD000"/>
      </a:accent5>
      <a:accent6>
        <a:srgbClr val="F08300"/>
      </a:accent6>
      <a:hlink>
        <a:srgbClr val="B5B5B6"/>
      </a:hlink>
      <a:folHlink>
        <a:srgbClr val="BD9F68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2016-VI主题-蓝</Template>
  <TotalTime>16003</TotalTime>
  <Words>1629</Words>
  <Application>Microsoft Macintosh PowerPoint</Application>
  <PresentationFormat>全屏显示(4:3)</PresentationFormat>
  <Paragraphs>232</Paragraphs>
  <Slides>32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等线</vt:lpstr>
      <vt:lpstr>黑体</vt:lpstr>
      <vt:lpstr>Microsoft YaHei</vt:lpstr>
      <vt:lpstr>Microsoft YaHei</vt:lpstr>
      <vt:lpstr>Arial Bold</vt:lpstr>
      <vt:lpstr>Arial</vt:lpstr>
      <vt:lpstr>Calibri</vt:lpstr>
      <vt:lpstr>Cambria Math</vt:lpstr>
      <vt:lpstr>Times</vt:lpstr>
      <vt:lpstr>Times New Roman</vt:lpstr>
      <vt:lpstr>2016-VI主题-蓝</vt:lpstr>
      <vt:lpstr>Introduction of Dark SHINE experiment</vt:lpstr>
      <vt:lpstr>Evidence of dark matter </vt:lpstr>
      <vt:lpstr>Dark matter candidates</vt:lpstr>
      <vt:lpstr>Search for dark photon</vt:lpstr>
      <vt:lpstr>Search for dark photon</vt:lpstr>
      <vt:lpstr>The SHINE facility</vt:lpstr>
      <vt:lpstr>The SHINE facility</vt:lpstr>
      <vt:lpstr>Dark SHINE detector</vt:lpstr>
      <vt:lpstr>Signal &amp; background</vt:lpstr>
      <vt:lpstr>Event display</vt:lpstr>
      <vt:lpstr>Simulation</vt:lpstr>
      <vt:lpstr>ECAL energy vs. HCAL energy</vt:lpstr>
      <vt:lpstr>Signal region</vt:lpstr>
      <vt:lpstr>Background estimation</vt:lpstr>
      <vt:lpstr>Background estimation</vt:lpstr>
      <vt:lpstr>Background estimation</vt:lpstr>
      <vt:lpstr>Background estimation</vt:lpstr>
      <vt:lpstr>Background estimation</vt:lpstr>
      <vt:lpstr>Background estimation</vt:lpstr>
      <vt:lpstr>Sensitivity study</vt:lpstr>
      <vt:lpstr>Summary</vt:lpstr>
      <vt:lpstr>PowerPoint 演示文稿</vt:lpstr>
      <vt:lpstr>Backup</vt:lpstr>
      <vt:lpstr>Dark SHINE detector</vt:lpstr>
      <vt:lpstr>Tracker design</vt:lpstr>
      <vt:lpstr>ECAL design</vt:lpstr>
      <vt:lpstr>HCAL design</vt:lpstr>
      <vt:lpstr>Invisible background</vt:lpstr>
      <vt:lpstr>Inclusive cross-section</vt:lpstr>
      <vt:lpstr>Dark photon search experimental results</vt:lpstr>
      <vt:lpstr>Plan</vt:lpstr>
      <vt:lpstr>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沈小丹</dc:creator>
  <cp:lastModifiedBy>Jing Chen</cp:lastModifiedBy>
  <cp:revision>300</cp:revision>
  <dcterms:created xsi:type="dcterms:W3CDTF">2022-07-18T06:59:18Z</dcterms:created>
  <dcterms:modified xsi:type="dcterms:W3CDTF">2022-10-13T04:14:25Z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2052-4.0.0.6524</vt:lpwstr>
  </property>
</Properties>
</file>