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362" r:id="rId3"/>
    <p:sldId id="382" r:id="rId4"/>
    <p:sldId id="364" r:id="rId5"/>
    <p:sldId id="365" r:id="rId6"/>
    <p:sldId id="257" r:id="rId7"/>
    <p:sldId id="383" r:id="rId8"/>
    <p:sldId id="385" r:id="rId9"/>
    <p:sldId id="384" r:id="rId10"/>
    <p:sldId id="386" r:id="rId11"/>
    <p:sldId id="388" r:id="rId12"/>
    <p:sldId id="38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notesMaster" Target="notesMasters/notesMaster1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10C2FB-8985-4E82-83B9-678FFCD1B9B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D2FCB86-FB2A-4B0F-84EB-30F90307BC33}">
      <dgm:prSet phldrT="[文本]"/>
      <dgm:spPr/>
      <dgm:t>
        <a:bodyPr/>
        <a:lstStyle/>
        <a:p>
          <a:r>
            <a:rPr lang="en-US" altLang="zh-CN" dirty="0"/>
            <a:t>Partial labelled train dataset</a:t>
          </a:r>
          <a:endParaRPr lang="zh-CN" altLang="en-US" dirty="0"/>
        </a:p>
      </dgm:t>
    </dgm:pt>
    <dgm:pt modelId="{8C095BA3-1A8D-4467-9AD0-B729959C400F}" type="parTrans" cxnId="{5A646AC7-6F9A-4BC8-84FF-9EC8B90A4B18}">
      <dgm:prSet/>
      <dgm:spPr/>
      <dgm:t>
        <a:bodyPr/>
        <a:lstStyle/>
        <a:p>
          <a:endParaRPr lang="zh-CN" altLang="en-US"/>
        </a:p>
      </dgm:t>
    </dgm:pt>
    <dgm:pt modelId="{F0055400-7A49-4036-BB68-FA5FF51B3D6D}" type="sibTrans" cxnId="{5A646AC7-6F9A-4BC8-84FF-9EC8B90A4B18}">
      <dgm:prSet/>
      <dgm:spPr/>
      <dgm:t>
        <a:bodyPr/>
        <a:lstStyle/>
        <a:p>
          <a:endParaRPr lang="zh-CN" altLang="en-US"/>
        </a:p>
      </dgm:t>
    </dgm:pt>
    <dgm:pt modelId="{94F06B3A-E952-44C1-874F-03323238565B}">
      <dgm:prSet phldrT="[文本]"/>
      <dgm:spPr>
        <a:solidFill>
          <a:schemeClr val="accent2"/>
        </a:solidFill>
      </dgm:spPr>
      <dgm:t>
        <a:bodyPr/>
        <a:lstStyle/>
        <a:p>
          <a:r>
            <a:rPr lang="en-US" altLang="zh-CN" dirty="0"/>
            <a:t>Supervised model</a:t>
          </a:r>
          <a:endParaRPr lang="zh-CN" altLang="en-US" dirty="0"/>
        </a:p>
      </dgm:t>
    </dgm:pt>
    <dgm:pt modelId="{D3295D71-9B87-4FC6-A1B3-DC4F44C37F95}" type="parTrans" cxnId="{9B765B07-8524-4349-A24E-6169AF1F2B26}">
      <dgm:prSet/>
      <dgm:spPr/>
      <dgm:t>
        <a:bodyPr/>
        <a:lstStyle/>
        <a:p>
          <a:endParaRPr lang="zh-CN" altLang="en-US"/>
        </a:p>
      </dgm:t>
    </dgm:pt>
    <dgm:pt modelId="{4E181AE5-685F-4148-ACD3-C5622A347E85}" type="sibTrans" cxnId="{9B765B07-8524-4349-A24E-6169AF1F2B26}">
      <dgm:prSet/>
      <dgm:spPr/>
      <dgm:t>
        <a:bodyPr/>
        <a:lstStyle/>
        <a:p>
          <a:endParaRPr lang="zh-CN" altLang="en-US"/>
        </a:p>
      </dgm:t>
    </dgm:pt>
    <dgm:pt modelId="{AFC965BE-3C28-4CB4-96D5-78BA96422BFB}">
      <dgm:prSet phldrT="[文本]"/>
      <dgm:spPr/>
      <dgm:t>
        <a:bodyPr/>
        <a:lstStyle/>
        <a:p>
          <a:r>
            <a:rPr lang="en-US" altLang="zh-CN" dirty="0"/>
            <a:t>Test dataset</a:t>
          </a:r>
          <a:endParaRPr lang="zh-CN" altLang="en-US" dirty="0"/>
        </a:p>
      </dgm:t>
    </dgm:pt>
    <dgm:pt modelId="{737F3363-9421-4550-B33B-5F9A8343C902}" type="parTrans" cxnId="{A3B5C083-6F7C-4949-BC12-6260BCC3A3F2}">
      <dgm:prSet/>
      <dgm:spPr/>
      <dgm:t>
        <a:bodyPr/>
        <a:lstStyle/>
        <a:p>
          <a:endParaRPr lang="zh-CN" altLang="en-US"/>
        </a:p>
      </dgm:t>
    </dgm:pt>
    <dgm:pt modelId="{AB670932-36FA-4C36-974C-9638D0D068AE}" type="sibTrans" cxnId="{A3B5C083-6F7C-4949-BC12-6260BCC3A3F2}">
      <dgm:prSet/>
      <dgm:spPr/>
      <dgm:t>
        <a:bodyPr/>
        <a:lstStyle/>
        <a:p>
          <a:endParaRPr lang="zh-CN" altLang="en-US"/>
        </a:p>
      </dgm:t>
    </dgm:pt>
    <dgm:pt modelId="{0758041F-685B-4778-825C-A70EC9B87213}" type="pres">
      <dgm:prSet presAssocID="{AC10C2FB-8985-4E82-83B9-678FFCD1B9B7}" presName="Name0" presStyleCnt="0">
        <dgm:presLayoutVars>
          <dgm:dir/>
          <dgm:resizeHandles val="exact"/>
        </dgm:presLayoutVars>
      </dgm:prSet>
      <dgm:spPr/>
    </dgm:pt>
    <dgm:pt modelId="{E9FACF9F-069A-45D3-8191-2C334D2EBE6A}" type="pres">
      <dgm:prSet presAssocID="{BD2FCB86-FB2A-4B0F-84EB-30F90307BC33}" presName="node" presStyleLbl="node1" presStyleIdx="0" presStyleCnt="3">
        <dgm:presLayoutVars>
          <dgm:bulletEnabled val="1"/>
        </dgm:presLayoutVars>
      </dgm:prSet>
      <dgm:spPr/>
    </dgm:pt>
    <dgm:pt modelId="{951EA974-DA82-497A-A41E-D28C903A5679}" type="pres">
      <dgm:prSet presAssocID="{F0055400-7A49-4036-BB68-FA5FF51B3D6D}" presName="sibTrans" presStyleLbl="sibTrans2D1" presStyleIdx="0" presStyleCnt="2"/>
      <dgm:spPr/>
    </dgm:pt>
    <dgm:pt modelId="{7BA92EB9-C874-4148-B549-CE13E89A3E56}" type="pres">
      <dgm:prSet presAssocID="{F0055400-7A49-4036-BB68-FA5FF51B3D6D}" presName="connectorText" presStyleLbl="sibTrans2D1" presStyleIdx="0" presStyleCnt="2"/>
      <dgm:spPr/>
    </dgm:pt>
    <dgm:pt modelId="{C7D2CD5B-718E-40E8-B5F2-94B7B2E09263}" type="pres">
      <dgm:prSet presAssocID="{94F06B3A-E952-44C1-874F-03323238565B}" presName="node" presStyleLbl="node1" presStyleIdx="1" presStyleCnt="3">
        <dgm:presLayoutVars>
          <dgm:bulletEnabled val="1"/>
        </dgm:presLayoutVars>
      </dgm:prSet>
      <dgm:spPr/>
    </dgm:pt>
    <dgm:pt modelId="{DD990ABE-6AFA-4B6E-8772-53254166DB5B}" type="pres">
      <dgm:prSet presAssocID="{4E181AE5-685F-4148-ACD3-C5622A347E85}" presName="sibTrans" presStyleLbl="sibTrans2D1" presStyleIdx="1" presStyleCnt="2"/>
      <dgm:spPr/>
    </dgm:pt>
    <dgm:pt modelId="{E451F4ED-47CC-499B-80CF-00BF1B9387D4}" type="pres">
      <dgm:prSet presAssocID="{4E181AE5-685F-4148-ACD3-C5622A347E85}" presName="connectorText" presStyleLbl="sibTrans2D1" presStyleIdx="1" presStyleCnt="2"/>
      <dgm:spPr/>
    </dgm:pt>
    <dgm:pt modelId="{4C7C7B07-746D-439B-A74F-EB089F50D788}" type="pres">
      <dgm:prSet presAssocID="{AFC965BE-3C28-4CB4-96D5-78BA96422BFB}" presName="node" presStyleLbl="node1" presStyleIdx="2" presStyleCnt="3">
        <dgm:presLayoutVars>
          <dgm:bulletEnabled val="1"/>
        </dgm:presLayoutVars>
      </dgm:prSet>
      <dgm:spPr/>
    </dgm:pt>
  </dgm:ptLst>
  <dgm:cxnLst>
    <dgm:cxn modelId="{9B765B07-8524-4349-A24E-6169AF1F2B26}" srcId="{AC10C2FB-8985-4E82-83B9-678FFCD1B9B7}" destId="{94F06B3A-E952-44C1-874F-03323238565B}" srcOrd="1" destOrd="0" parTransId="{D3295D71-9B87-4FC6-A1B3-DC4F44C37F95}" sibTransId="{4E181AE5-685F-4148-ACD3-C5622A347E85}"/>
    <dgm:cxn modelId="{8C0B2827-9F0C-4AAD-A4F7-92B10DE38B67}" type="presOf" srcId="{AFC965BE-3C28-4CB4-96D5-78BA96422BFB}" destId="{4C7C7B07-746D-439B-A74F-EB089F50D788}" srcOrd="0" destOrd="0" presId="urn:microsoft.com/office/officeart/2005/8/layout/process1"/>
    <dgm:cxn modelId="{40C0CF2B-CA19-428A-81A0-36294DB2ADCB}" type="presOf" srcId="{F0055400-7A49-4036-BB68-FA5FF51B3D6D}" destId="{951EA974-DA82-497A-A41E-D28C903A5679}" srcOrd="0" destOrd="0" presId="urn:microsoft.com/office/officeart/2005/8/layout/process1"/>
    <dgm:cxn modelId="{91BF1264-60B4-44FC-9BCF-88AFBE167DC9}" type="presOf" srcId="{F0055400-7A49-4036-BB68-FA5FF51B3D6D}" destId="{7BA92EB9-C874-4148-B549-CE13E89A3E56}" srcOrd="1" destOrd="0" presId="urn:microsoft.com/office/officeart/2005/8/layout/process1"/>
    <dgm:cxn modelId="{BFC9F647-EF0C-4354-8E0E-0292CAF1FA09}" type="presOf" srcId="{AC10C2FB-8985-4E82-83B9-678FFCD1B9B7}" destId="{0758041F-685B-4778-825C-A70EC9B87213}" srcOrd="0" destOrd="0" presId="urn:microsoft.com/office/officeart/2005/8/layout/process1"/>
    <dgm:cxn modelId="{C81B1852-7AB1-4AB2-806C-0A7CDE4E174E}" type="presOf" srcId="{4E181AE5-685F-4148-ACD3-C5622A347E85}" destId="{E451F4ED-47CC-499B-80CF-00BF1B9387D4}" srcOrd="1" destOrd="0" presId="urn:microsoft.com/office/officeart/2005/8/layout/process1"/>
    <dgm:cxn modelId="{78425555-5821-47A5-A026-AE29E6C10E07}" type="presOf" srcId="{4E181AE5-685F-4148-ACD3-C5622A347E85}" destId="{DD990ABE-6AFA-4B6E-8772-53254166DB5B}" srcOrd="0" destOrd="0" presId="urn:microsoft.com/office/officeart/2005/8/layout/process1"/>
    <dgm:cxn modelId="{A3B5C083-6F7C-4949-BC12-6260BCC3A3F2}" srcId="{AC10C2FB-8985-4E82-83B9-678FFCD1B9B7}" destId="{AFC965BE-3C28-4CB4-96D5-78BA96422BFB}" srcOrd="2" destOrd="0" parTransId="{737F3363-9421-4550-B33B-5F9A8343C902}" sibTransId="{AB670932-36FA-4C36-974C-9638D0D068AE}"/>
    <dgm:cxn modelId="{181A7EA1-AF44-4198-94DA-F847EAF401D7}" type="presOf" srcId="{94F06B3A-E952-44C1-874F-03323238565B}" destId="{C7D2CD5B-718E-40E8-B5F2-94B7B2E09263}" srcOrd="0" destOrd="0" presId="urn:microsoft.com/office/officeart/2005/8/layout/process1"/>
    <dgm:cxn modelId="{5A646AC7-6F9A-4BC8-84FF-9EC8B90A4B18}" srcId="{AC10C2FB-8985-4E82-83B9-678FFCD1B9B7}" destId="{BD2FCB86-FB2A-4B0F-84EB-30F90307BC33}" srcOrd="0" destOrd="0" parTransId="{8C095BA3-1A8D-4467-9AD0-B729959C400F}" sibTransId="{F0055400-7A49-4036-BB68-FA5FF51B3D6D}"/>
    <dgm:cxn modelId="{E857B0D0-618B-49F4-A395-5D23095A60D4}" type="presOf" srcId="{BD2FCB86-FB2A-4B0F-84EB-30F90307BC33}" destId="{E9FACF9F-069A-45D3-8191-2C334D2EBE6A}" srcOrd="0" destOrd="0" presId="urn:microsoft.com/office/officeart/2005/8/layout/process1"/>
    <dgm:cxn modelId="{B34935CA-2371-495A-BF1D-181708224D99}" type="presParOf" srcId="{0758041F-685B-4778-825C-A70EC9B87213}" destId="{E9FACF9F-069A-45D3-8191-2C334D2EBE6A}" srcOrd="0" destOrd="0" presId="urn:microsoft.com/office/officeart/2005/8/layout/process1"/>
    <dgm:cxn modelId="{BE44A681-6873-4352-BA36-2FBDB4B88664}" type="presParOf" srcId="{0758041F-685B-4778-825C-A70EC9B87213}" destId="{951EA974-DA82-497A-A41E-D28C903A5679}" srcOrd="1" destOrd="0" presId="urn:microsoft.com/office/officeart/2005/8/layout/process1"/>
    <dgm:cxn modelId="{5CBFF6BF-81A2-4302-8FA7-D4C8A289EF2E}" type="presParOf" srcId="{951EA974-DA82-497A-A41E-D28C903A5679}" destId="{7BA92EB9-C874-4148-B549-CE13E89A3E56}" srcOrd="0" destOrd="0" presId="urn:microsoft.com/office/officeart/2005/8/layout/process1"/>
    <dgm:cxn modelId="{6C999765-6866-405F-B598-BF8F534AD2BC}" type="presParOf" srcId="{0758041F-685B-4778-825C-A70EC9B87213}" destId="{C7D2CD5B-718E-40E8-B5F2-94B7B2E09263}" srcOrd="2" destOrd="0" presId="urn:microsoft.com/office/officeart/2005/8/layout/process1"/>
    <dgm:cxn modelId="{E34886AE-2E85-4A00-AFAC-E6D0F5DA4B50}" type="presParOf" srcId="{0758041F-685B-4778-825C-A70EC9B87213}" destId="{DD990ABE-6AFA-4B6E-8772-53254166DB5B}" srcOrd="3" destOrd="0" presId="urn:microsoft.com/office/officeart/2005/8/layout/process1"/>
    <dgm:cxn modelId="{AF023477-8192-4115-B76E-E6BCE5D66E80}" type="presParOf" srcId="{DD990ABE-6AFA-4B6E-8772-53254166DB5B}" destId="{E451F4ED-47CC-499B-80CF-00BF1B9387D4}" srcOrd="0" destOrd="0" presId="urn:microsoft.com/office/officeart/2005/8/layout/process1"/>
    <dgm:cxn modelId="{2473B084-309B-460F-AC7F-3EBE363110C5}" type="presParOf" srcId="{0758041F-685B-4778-825C-A70EC9B87213}" destId="{4C7C7B07-746D-439B-A74F-EB089F50D78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ACF9F-069A-45D3-8191-2C334D2EBE6A}">
      <dsp:nvSpPr>
        <dsp:cNvPr id="0" name=""/>
        <dsp:cNvSpPr/>
      </dsp:nvSpPr>
      <dsp:spPr>
        <a:xfrm>
          <a:off x="8662" y="0"/>
          <a:ext cx="2589204" cy="947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200" kern="1200" dirty="0"/>
            <a:t>Partial labelled train dataset</a:t>
          </a:r>
          <a:endParaRPr lang="zh-CN" altLang="en-US" sz="2200" kern="1200" dirty="0"/>
        </a:p>
      </dsp:txBody>
      <dsp:txXfrm>
        <a:off x="36410" y="27748"/>
        <a:ext cx="2533708" cy="891896"/>
      </dsp:txXfrm>
    </dsp:sp>
    <dsp:sp modelId="{951EA974-DA82-497A-A41E-D28C903A5679}">
      <dsp:nvSpPr>
        <dsp:cNvPr id="0" name=""/>
        <dsp:cNvSpPr/>
      </dsp:nvSpPr>
      <dsp:spPr>
        <a:xfrm>
          <a:off x="2856788" y="152634"/>
          <a:ext cx="548911" cy="6421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800" kern="1200"/>
        </a:p>
      </dsp:txBody>
      <dsp:txXfrm>
        <a:off x="2856788" y="281058"/>
        <a:ext cx="384238" cy="385274"/>
      </dsp:txXfrm>
    </dsp:sp>
    <dsp:sp modelId="{C7D2CD5B-718E-40E8-B5F2-94B7B2E09263}">
      <dsp:nvSpPr>
        <dsp:cNvPr id="0" name=""/>
        <dsp:cNvSpPr/>
      </dsp:nvSpPr>
      <dsp:spPr>
        <a:xfrm>
          <a:off x="3633549" y="0"/>
          <a:ext cx="2589204" cy="947392"/>
        </a:xfrm>
        <a:prstGeom prst="roundRect">
          <a:avLst>
            <a:gd name="adj" fmla="val 10000"/>
          </a:avLst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200" kern="1200" dirty="0"/>
            <a:t>Supervised model</a:t>
          </a:r>
          <a:endParaRPr lang="zh-CN" altLang="en-US" sz="2200" kern="1200" dirty="0"/>
        </a:p>
      </dsp:txBody>
      <dsp:txXfrm>
        <a:off x="3661297" y="27748"/>
        <a:ext cx="2533708" cy="891896"/>
      </dsp:txXfrm>
    </dsp:sp>
    <dsp:sp modelId="{DD990ABE-6AFA-4B6E-8772-53254166DB5B}">
      <dsp:nvSpPr>
        <dsp:cNvPr id="0" name=""/>
        <dsp:cNvSpPr/>
      </dsp:nvSpPr>
      <dsp:spPr>
        <a:xfrm>
          <a:off x="6481674" y="152634"/>
          <a:ext cx="548911" cy="6421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CN" altLang="en-US" sz="1800" kern="1200"/>
        </a:p>
      </dsp:txBody>
      <dsp:txXfrm>
        <a:off x="6481674" y="281058"/>
        <a:ext cx="384238" cy="385274"/>
      </dsp:txXfrm>
    </dsp:sp>
    <dsp:sp modelId="{4C7C7B07-746D-439B-A74F-EB089F50D788}">
      <dsp:nvSpPr>
        <dsp:cNvPr id="0" name=""/>
        <dsp:cNvSpPr/>
      </dsp:nvSpPr>
      <dsp:spPr>
        <a:xfrm>
          <a:off x="7258436" y="0"/>
          <a:ext cx="2589204" cy="947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CN" sz="2200" kern="1200" dirty="0"/>
            <a:t>Test dataset</a:t>
          </a:r>
          <a:endParaRPr lang="zh-CN" altLang="en-US" sz="2200" kern="1200" dirty="0"/>
        </a:p>
      </dsp:txBody>
      <dsp:txXfrm>
        <a:off x="7286184" y="27748"/>
        <a:ext cx="2533708" cy="891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677B3-10F4-4851-9636-64CB51B21E61}" type="datetimeFigureOut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A80C71-935A-4115-9006-8BFB4ACCDA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3119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10F162-13D3-3FBF-A30F-426D31F8A8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01DC201-FB05-9E9D-262C-84C2940F3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B5EA3E-7CAB-AE49-E9E9-21A0C41DB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C1E8-A13F-4C3A-9B61-A5DB8420CF01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F2C117-4756-A925-BEE0-9653D1B6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82E411-FA5E-9D06-B493-F857C310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175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A52735-6FE4-A8EE-66DE-A3D0F6B66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B8DCD6C-8F40-4BC8-14DB-CC8DA728F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478B50E-8E01-7723-4234-40F1ABD7B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1E050-2535-4779-BDA9-D5A8F145BC61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803EF7-CEB1-4951-B367-9E37988F5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EF6B8D-13E2-40AC-A983-AC30974A6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8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9B5E533-8B74-683B-AA6E-BC48F63CB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DB59E53-7000-9DBD-A46F-44126462F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7753581-823C-3632-B62D-E859D5F7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CB7FA-FE0E-44D7-A6CE-853520FCF875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01F742-780D-88A9-1BCD-D86301D97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1DDE8E7-9F07-FBA8-0EF3-42A5F9F76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7184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2D7303-016C-702D-57AE-EFBE3109B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6E620A0-75E9-8C78-B168-B3E68282CD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6849C9-DF9A-3DE3-2A7E-5E1BC6F4F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A517-29D7-4037-B672-BD41E2900E8C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53A448-18D7-DFEF-C76F-4C3807AC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E35FBA-1D33-CE79-9549-C29C6035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4765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82A7AF-4446-9EAF-C1C5-2435C836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90655DD-ED32-95BB-C71B-2E50431FEE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3AE595-DC90-4D9C-C7FD-6DED4D6A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4312-08B5-4F0E-9699-590B90192A67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B10AD7-45F0-59D0-1336-BAF7C9CA9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A86855-EE1B-9951-8FF0-52DF9BA89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51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8A89CB-FD31-B36C-D649-73A7C048F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3374F1-CAC2-8281-A3A3-121DFC433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4DD60C4-E2A4-9A1A-9CAC-F8D2418C2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749A432-BBF2-154D-6B4E-A3F799E04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89E2F-AC7E-41B6-9EA4-5B7D06D5F4E7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F5B0A77-58BB-359D-D7A9-D8F1526D8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08692DB-B0DA-C839-7678-78A69EAD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069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E6D3AD-5005-3E42-49B7-657B295D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B143671-B5BD-C886-A32A-CA2F8EADF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0CB791B-6DD8-FEEA-17BB-95266A651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CD955CB-9BDD-48F4-EA22-864519693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53FD231-E656-ADA5-AE5B-5542580148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F7F8193-DEEF-A9CD-75E2-5DF64B7DB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D8483-E0FF-4069-AF77-F73BFB5DD2CB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1B00B9D-6931-F6EF-7FCB-8DF5DD31D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0A47008-78CD-490A-9A8B-6A0DDA041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18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55008B-4EC5-31A6-008D-FFE9B9929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D0879EF-6361-93E7-A7E0-DD87C4090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F4A40-1F65-4E22-AE39-15F23FC6D5E4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54D4250-2D2D-2FD6-842E-12947F351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A194285-BE0A-ED7D-907D-2B0A954B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919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33C9B63-2D3E-0A01-0114-5489BA34B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0843F-BBF3-4B3A-B489-76389131F0F7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49F4F73-1EDE-8D81-CF19-CBB11124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E3691E4-CE08-8DB6-5DDB-E3DA918D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09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0ABE4C-62CC-96EE-0581-6551C3747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83CA7F-806E-475B-130F-7B279E68E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EC5A200-6F00-B143-E35A-6FCD262014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B693A7D-52ED-28E2-59D5-423F63531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0C15-D329-4F07-9A2C-B9188A50C71C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163CA02-F4D4-221B-4006-E8AB617C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03379CE-7FB2-76D6-BB56-883880667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97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DC04BD-0D2A-A4B9-7B31-A7E2BC842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B6F078B-FB99-34AB-DE18-844457952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1D787F1-66FD-44FE-06F4-F092AF43EA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74E598E-811D-A14B-0542-236A65FC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C91DB-F243-4BCC-8EE9-4EF53C57F7BA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5BD8779-A9FD-00A4-E4EB-2037BF67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D984BE9-E32D-3E15-B313-85FFD8BE2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38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6BB0B92-7C5C-44A3-F970-5735C4893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A880F8-1CC2-BCB1-BC96-73F335BBD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A24F1A-3ABD-3497-3271-C33137285E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A2450-96A0-49E0-B06C-CDFD84AB2FA3}" type="datetime1">
              <a:rPr lang="zh-CN" altLang="en-US" smtClean="0"/>
              <a:t>2022/9/15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3B379FC-8118-70CE-305E-09BE62331B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EC22B9-8BE5-A8DF-0EFC-14DF7CAEE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71CA-4463-4B50-AB67-97651FA968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408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 /><Relationship Id="rId2" Type="http://schemas.openxmlformats.org/officeDocument/2006/relationships/image" Target="../media/image12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5.png" /><Relationship Id="rId4" Type="http://schemas.openxmlformats.org/officeDocument/2006/relationships/image" Target="../media/image14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 /><Relationship Id="rId2" Type="http://schemas.openxmlformats.org/officeDocument/2006/relationships/image" Target="../media/image16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9.png" /><Relationship Id="rId4" Type="http://schemas.openxmlformats.org/officeDocument/2006/relationships/image" Target="../media/image18.png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 /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5A5437-21E0-8DA3-86A6-CDB3BBF5AE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Peak finding using ML with partial-label dataset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51C5E86-0DE4-1A70-FCCE-78F6F925CB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Guang Zhao, </a:t>
            </a:r>
            <a:r>
              <a:rPr lang="en-US" altLang="zh-CN" dirty="0" err="1"/>
              <a:t>Shuiting</a:t>
            </a:r>
            <a:r>
              <a:rPr lang="en-US" altLang="zh-CN" dirty="0"/>
              <a:t> Xin</a:t>
            </a:r>
          </a:p>
          <a:p>
            <a:r>
              <a:rPr lang="en-US" altLang="zh-CN" dirty="0"/>
              <a:t>zhaog@ihep.ac.cn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822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A5D8A3-16D1-8DE9-569E-227F2DC7B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Peak finding results (partial labels)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ED1AB95E-C31D-40D6-DBC5-C38963F10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329" y="3999726"/>
            <a:ext cx="4635843" cy="2343534"/>
          </a:xfrm>
          <a:prstGeom prst="rect">
            <a:avLst/>
          </a:prstGeom>
        </p:spPr>
      </p:pic>
      <p:sp>
        <p:nvSpPr>
          <p:cNvPr id="12" name="灯片编号占位符 11">
            <a:extLst>
              <a:ext uri="{FF2B5EF4-FFF2-40B4-BE49-F238E27FC236}">
                <a16:creationId xmlns:a16="http://schemas.microsoft.com/office/drawing/2014/main" id="{62E51467-5B87-1E97-2B53-993FC25EC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10</a:t>
            </a:fld>
            <a:endParaRPr lang="zh-CN" altLang="en-US"/>
          </a:p>
        </p:txBody>
      </p:sp>
      <p:pic>
        <p:nvPicPr>
          <p:cNvPr id="13" name="内容占位符 4">
            <a:extLst>
              <a:ext uri="{FF2B5EF4-FFF2-40B4-BE49-F238E27FC236}">
                <a16:creationId xmlns:a16="http://schemas.microsoft.com/office/drawing/2014/main" id="{085B7281-6155-BE79-1211-DDCB112AA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8329" y="1431192"/>
            <a:ext cx="4635843" cy="2356234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F229C632-D518-85D9-F451-0516057048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3752" y="1431192"/>
            <a:ext cx="4635843" cy="236261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9B5A243-3848-4261-AB2A-76FD91D5CD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33752" y="3996853"/>
            <a:ext cx="4635843" cy="2369146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0502C0AF-9D2A-147B-EAAF-01687442ADDD}"/>
              </a:ext>
            </a:extLst>
          </p:cNvPr>
          <p:cNvSpPr txBox="1"/>
          <p:nvPr/>
        </p:nvSpPr>
        <p:spPr>
          <a:xfrm>
            <a:off x="9982200" y="574993"/>
            <a:ext cx="1382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TPR = 0.452</a:t>
            </a:r>
          </a:p>
          <a:p>
            <a:r>
              <a:rPr lang="en-US" altLang="zh-CN" dirty="0"/>
              <a:t>FPR </a:t>
            </a:r>
            <a:r>
              <a:rPr lang="en-US" altLang="zh-CN"/>
              <a:t>= 0.019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2237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A5D8A3-16D1-8DE9-569E-227F2DC7B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Peak finding results (full labels)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ED1AB95E-C31D-40D6-DBC5-C38963F10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73998" y="3999726"/>
            <a:ext cx="4604504" cy="2343534"/>
          </a:xfrm>
          <a:prstGeom prst="rect">
            <a:avLst/>
          </a:prstGeom>
        </p:spPr>
      </p:pic>
      <p:sp>
        <p:nvSpPr>
          <p:cNvPr id="12" name="灯片编号占位符 11">
            <a:extLst>
              <a:ext uri="{FF2B5EF4-FFF2-40B4-BE49-F238E27FC236}">
                <a16:creationId xmlns:a16="http://schemas.microsoft.com/office/drawing/2014/main" id="{62E51467-5B87-1E97-2B53-993FC25EC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11</a:t>
            </a:fld>
            <a:endParaRPr lang="zh-CN" altLang="en-US"/>
          </a:p>
        </p:txBody>
      </p:sp>
      <p:pic>
        <p:nvPicPr>
          <p:cNvPr id="13" name="内容占位符 4">
            <a:extLst>
              <a:ext uri="{FF2B5EF4-FFF2-40B4-BE49-F238E27FC236}">
                <a16:creationId xmlns:a16="http://schemas.microsoft.com/office/drawing/2014/main" id="{085B7281-6155-BE79-1211-DDCB112AA2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58329" y="1434341"/>
            <a:ext cx="4635843" cy="2349936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F229C632-D518-85D9-F451-0516057048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33753" y="1431192"/>
            <a:ext cx="4635841" cy="2362619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59B5A243-3848-4261-AB2A-76FD91D5CD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33752" y="3996853"/>
            <a:ext cx="4635842" cy="2369146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:a16="http://schemas.microsoft.com/office/drawing/2014/main" id="{A09619A4-9B7E-E6E8-5ED4-8DB11298D7B7}"/>
              </a:ext>
            </a:extLst>
          </p:cNvPr>
          <p:cNvSpPr txBox="1"/>
          <p:nvPr/>
        </p:nvSpPr>
        <p:spPr>
          <a:xfrm>
            <a:off x="9982200" y="574993"/>
            <a:ext cx="1382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TPR = 0.616</a:t>
            </a:r>
          </a:p>
          <a:p>
            <a:r>
              <a:rPr lang="en-US" altLang="zh-CN" dirty="0"/>
              <a:t>FPR = 0.004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217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935B413-12A6-3690-7420-56580B8AF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55A841-3165-4EAE-6ADB-B78D2819D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Have tried to train the peak finding classifier with partial-label datasets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The peak finding performance with MC sample looks okay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To perform further optimize the model and to apply the method with beam test data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F5A7AB-80AA-A269-7947-A32CEB130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195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580143-13A0-A271-1BB7-6072D6CE9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Peak finding with ML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BF7B01-353F-89F9-E900-47A3E8646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1D9B-B4F7-4264-BA67-D9B97894F101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77074766-242D-FC4F-7B0E-7053134F6CF8}"/>
              </a:ext>
            </a:extLst>
          </p:cNvPr>
          <p:cNvSpPr txBox="1"/>
          <p:nvPr/>
        </p:nvSpPr>
        <p:spPr>
          <a:xfrm>
            <a:off x="1106247" y="1549116"/>
            <a:ext cx="10721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u="sng" dirty="0"/>
              <a:t>Advantage of ML: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Can learn internal signal/background characteristics automatically, and make full use of the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r>
              <a:rPr lang="en-US" altLang="zh-CN" b="1" u="sng" dirty="0"/>
              <a:t>Peak finding with ML: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Supervised binary classification with slicing window samples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Architecture: RNN based network</a:t>
            </a:r>
          </a:p>
        </p:txBody>
      </p:sp>
      <p:grpSp>
        <p:nvGrpSpPr>
          <p:cNvPr id="34" name="组合 33">
            <a:extLst>
              <a:ext uri="{FF2B5EF4-FFF2-40B4-BE49-F238E27FC236}">
                <a16:creationId xmlns:a16="http://schemas.microsoft.com/office/drawing/2014/main" id="{93BF27DB-A903-9102-8819-69F36AD5E161}"/>
              </a:ext>
            </a:extLst>
          </p:cNvPr>
          <p:cNvGrpSpPr/>
          <p:nvPr/>
        </p:nvGrpSpPr>
        <p:grpSpPr>
          <a:xfrm>
            <a:off x="1609396" y="3436840"/>
            <a:ext cx="4291863" cy="3106025"/>
            <a:chOff x="1669242" y="2914815"/>
            <a:chExt cx="4291863" cy="3106025"/>
          </a:xfrm>
        </p:grpSpPr>
        <p:grpSp>
          <p:nvGrpSpPr>
            <p:cNvPr id="25" name="组合 24">
              <a:extLst>
                <a:ext uri="{FF2B5EF4-FFF2-40B4-BE49-F238E27FC236}">
                  <a16:creationId xmlns:a16="http://schemas.microsoft.com/office/drawing/2014/main" id="{49896609-D80A-F183-99A1-733D83A9ED83}"/>
                </a:ext>
              </a:extLst>
            </p:cNvPr>
            <p:cNvGrpSpPr/>
            <p:nvPr/>
          </p:nvGrpSpPr>
          <p:grpSpPr>
            <a:xfrm>
              <a:off x="1669242" y="2914815"/>
              <a:ext cx="4291863" cy="3106025"/>
              <a:chOff x="1500140" y="2970729"/>
              <a:chExt cx="4291863" cy="3106025"/>
            </a:xfrm>
          </p:grpSpPr>
          <p:pic>
            <p:nvPicPr>
              <p:cNvPr id="5" name="内容占位符 4">
                <a:extLst>
                  <a:ext uri="{FF2B5EF4-FFF2-40B4-BE49-F238E27FC236}">
                    <a16:creationId xmlns:a16="http://schemas.microsoft.com/office/drawing/2014/main" id="{D047CA32-435F-811B-439E-32725EC378B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500140" y="2970729"/>
                <a:ext cx="4291863" cy="3106025"/>
              </a:xfrm>
              <a:prstGeom prst="rect">
                <a:avLst/>
              </a:prstGeom>
            </p:spPr>
          </p:pic>
          <p:cxnSp>
            <p:nvCxnSpPr>
              <p:cNvPr id="8" name="直接箭头连接符 7">
                <a:extLst>
                  <a:ext uri="{FF2B5EF4-FFF2-40B4-BE49-F238E27FC236}">
                    <a16:creationId xmlns:a16="http://schemas.microsoft.com/office/drawing/2014/main" id="{9B3FB00B-987D-AFC2-D138-59D532B1D338}"/>
                  </a:ext>
                </a:extLst>
              </p:cNvPr>
              <p:cNvCxnSpPr/>
              <p:nvPr/>
            </p:nvCxnSpPr>
            <p:spPr>
              <a:xfrm>
                <a:off x="4772416" y="3701441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接箭头连接符 8">
                <a:extLst>
                  <a:ext uri="{FF2B5EF4-FFF2-40B4-BE49-F238E27FC236}">
                    <a16:creationId xmlns:a16="http://schemas.microsoft.com/office/drawing/2014/main" id="{558EAEBE-B044-C168-1D85-D33829A2AA63}"/>
                  </a:ext>
                </a:extLst>
              </p:cNvPr>
              <p:cNvCxnSpPr/>
              <p:nvPr/>
            </p:nvCxnSpPr>
            <p:spPr>
              <a:xfrm>
                <a:off x="4853836" y="3701441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接箭头连接符 9">
                <a:extLst>
                  <a:ext uri="{FF2B5EF4-FFF2-40B4-BE49-F238E27FC236}">
                    <a16:creationId xmlns:a16="http://schemas.microsoft.com/office/drawing/2014/main" id="{2112251E-4FDB-552A-20AD-664A734C92FB}"/>
                  </a:ext>
                </a:extLst>
              </p:cNvPr>
              <p:cNvCxnSpPr/>
              <p:nvPr/>
            </p:nvCxnSpPr>
            <p:spPr>
              <a:xfrm>
                <a:off x="4327742" y="4384110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箭头连接符 10">
                <a:extLst>
                  <a:ext uri="{FF2B5EF4-FFF2-40B4-BE49-F238E27FC236}">
                    <a16:creationId xmlns:a16="http://schemas.microsoft.com/office/drawing/2014/main" id="{1370C110-7180-5E24-2058-F7715F9C4BC8}"/>
                  </a:ext>
                </a:extLst>
              </p:cNvPr>
              <p:cNvCxnSpPr/>
              <p:nvPr/>
            </p:nvCxnSpPr>
            <p:spPr>
              <a:xfrm>
                <a:off x="4171167" y="4615842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箭头连接符 11">
                <a:extLst>
                  <a:ext uri="{FF2B5EF4-FFF2-40B4-BE49-F238E27FC236}">
                    <a16:creationId xmlns:a16="http://schemas.microsoft.com/office/drawing/2014/main" id="{254DD692-2318-FDD1-B8D3-4DB046BB0622}"/>
                  </a:ext>
                </a:extLst>
              </p:cNvPr>
              <p:cNvCxnSpPr/>
              <p:nvPr/>
            </p:nvCxnSpPr>
            <p:spPr>
              <a:xfrm>
                <a:off x="3958225" y="4615842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接箭头连接符 12">
                <a:extLst>
                  <a:ext uri="{FF2B5EF4-FFF2-40B4-BE49-F238E27FC236}">
                    <a16:creationId xmlns:a16="http://schemas.microsoft.com/office/drawing/2014/main" id="{B1989DA4-7607-4A91-4867-1BCA41E9D154}"/>
                  </a:ext>
                </a:extLst>
              </p:cNvPr>
              <p:cNvCxnSpPr/>
              <p:nvPr/>
            </p:nvCxnSpPr>
            <p:spPr>
              <a:xfrm>
                <a:off x="3707704" y="4230666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箭头连接符 13">
                <a:extLst>
                  <a:ext uri="{FF2B5EF4-FFF2-40B4-BE49-F238E27FC236}">
                    <a16:creationId xmlns:a16="http://schemas.microsoft.com/office/drawing/2014/main" id="{E04F9253-ED44-735A-50A7-42A5BC7AF96C}"/>
                  </a:ext>
                </a:extLst>
              </p:cNvPr>
              <p:cNvCxnSpPr/>
              <p:nvPr/>
            </p:nvCxnSpPr>
            <p:spPr>
              <a:xfrm>
                <a:off x="3569918" y="3122112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接箭头连接符 14">
                <a:extLst>
                  <a:ext uri="{FF2B5EF4-FFF2-40B4-BE49-F238E27FC236}">
                    <a16:creationId xmlns:a16="http://schemas.microsoft.com/office/drawing/2014/main" id="{8FD8646E-B32C-3C62-B628-7B917E42E19C}"/>
                  </a:ext>
                </a:extLst>
              </p:cNvPr>
              <p:cNvCxnSpPr/>
              <p:nvPr/>
            </p:nvCxnSpPr>
            <p:spPr>
              <a:xfrm>
                <a:off x="3494762" y="4008329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接箭头连接符 15">
                <a:extLst>
                  <a:ext uri="{FF2B5EF4-FFF2-40B4-BE49-F238E27FC236}">
                    <a16:creationId xmlns:a16="http://schemas.microsoft.com/office/drawing/2014/main" id="{97627FAA-1794-33B7-F385-53F399DD27C2}"/>
                  </a:ext>
                </a:extLst>
              </p:cNvPr>
              <p:cNvCxnSpPr/>
              <p:nvPr/>
            </p:nvCxnSpPr>
            <p:spPr>
              <a:xfrm>
                <a:off x="3356975" y="3053219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接箭头连接符 16">
                <a:extLst>
                  <a:ext uri="{FF2B5EF4-FFF2-40B4-BE49-F238E27FC236}">
                    <a16:creationId xmlns:a16="http://schemas.microsoft.com/office/drawing/2014/main" id="{49AE9643-7A2E-2B31-8E5E-4CA5FDD3E178}"/>
                  </a:ext>
                </a:extLst>
              </p:cNvPr>
              <p:cNvCxnSpPr/>
              <p:nvPr/>
            </p:nvCxnSpPr>
            <p:spPr>
              <a:xfrm>
                <a:off x="3269293" y="3811044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箭头连接符 17">
                <a:extLst>
                  <a:ext uri="{FF2B5EF4-FFF2-40B4-BE49-F238E27FC236}">
                    <a16:creationId xmlns:a16="http://schemas.microsoft.com/office/drawing/2014/main" id="{6DD7F5CB-C850-F1A9-B347-42941B85BFCF}"/>
                  </a:ext>
                </a:extLst>
              </p:cNvPr>
              <p:cNvCxnSpPr/>
              <p:nvPr/>
            </p:nvCxnSpPr>
            <p:spPr>
              <a:xfrm>
                <a:off x="3162822" y="4384110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箭头连接符 18">
                <a:extLst>
                  <a:ext uri="{FF2B5EF4-FFF2-40B4-BE49-F238E27FC236}">
                    <a16:creationId xmlns:a16="http://schemas.microsoft.com/office/drawing/2014/main" id="{A24F8D33-C31C-BE9C-29B6-56F0C8AE78F6}"/>
                  </a:ext>
                </a:extLst>
              </p:cNvPr>
              <p:cNvCxnSpPr/>
              <p:nvPr/>
            </p:nvCxnSpPr>
            <p:spPr>
              <a:xfrm>
                <a:off x="3037562" y="3964488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箭头连接符 19">
                <a:extLst>
                  <a:ext uri="{FF2B5EF4-FFF2-40B4-BE49-F238E27FC236}">
                    <a16:creationId xmlns:a16="http://schemas.microsoft.com/office/drawing/2014/main" id="{3607F6A9-8A42-666C-E6CD-EE22E3B5B278}"/>
                  </a:ext>
                </a:extLst>
              </p:cNvPr>
              <p:cNvCxnSpPr/>
              <p:nvPr/>
            </p:nvCxnSpPr>
            <p:spPr>
              <a:xfrm>
                <a:off x="2868460" y="4296428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箭头连接符 20">
                <a:extLst>
                  <a:ext uri="{FF2B5EF4-FFF2-40B4-BE49-F238E27FC236}">
                    <a16:creationId xmlns:a16="http://schemas.microsoft.com/office/drawing/2014/main" id="{334C2BE5-87D5-4610-BA1A-EE8A3BAF611D}"/>
                  </a:ext>
                </a:extLst>
              </p:cNvPr>
              <p:cNvCxnSpPr/>
              <p:nvPr/>
            </p:nvCxnSpPr>
            <p:spPr>
              <a:xfrm>
                <a:off x="2642992" y="4215009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箭头连接符 21">
                <a:extLst>
                  <a:ext uri="{FF2B5EF4-FFF2-40B4-BE49-F238E27FC236}">
                    <a16:creationId xmlns:a16="http://schemas.microsoft.com/office/drawing/2014/main" id="{013D8F06-8FD0-465A-1C50-1A8FE84C3EC2}"/>
                  </a:ext>
                </a:extLst>
              </p:cNvPr>
              <p:cNvCxnSpPr/>
              <p:nvPr/>
            </p:nvCxnSpPr>
            <p:spPr>
              <a:xfrm>
                <a:off x="2549047" y="4061565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接箭头连接符 22">
                <a:extLst>
                  <a:ext uri="{FF2B5EF4-FFF2-40B4-BE49-F238E27FC236}">
                    <a16:creationId xmlns:a16="http://schemas.microsoft.com/office/drawing/2014/main" id="{486D9644-2841-9169-99CD-5BB06D81F224}"/>
                  </a:ext>
                </a:extLst>
              </p:cNvPr>
              <p:cNvCxnSpPr/>
              <p:nvPr/>
            </p:nvCxnSpPr>
            <p:spPr>
              <a:xfrm>
                <a:off x="2486416" y="4249456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接箭头连接符 23">
                <a:extLst>
                  <a:ext uri="{FF2B5EF4-FFF2-40B4-BE49-F238E27FC236}">
                    <a16:creationId xmlns:a16="http://schemas.microsoft.com/office/drawing/2014/main" id="{9B3A146D-D2E5-61A3-6102-C67FD440C07F}"/>
                  </a:ext>
                </a:extLst>
              </p:cNvPr>
              <p:cNvCxnSpPr/>
              <p:nvPr/>
            </p:nvCxnSpPr>
            <p:spPr>
              <a:xfrm>
                <a:off x="2430049" y="4690998"/>
                <a:ext cx="0" cy="306888"/>
              </a:xfrm>
              <a:prstGeom prst="straightConnector1">
                <a:avLst/>
              </a:prstGeom>
              <a:ln w="19050">
                <a:solidFill>
                  <a:schemeClr val="accent2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椭圆 28">
              <a:extLst>
                <a:ext uri="{FF2B5EF4-FFF2-40B4-BE49-F238E27FC236}">
                  <a16:creationId xmlns:a16="http://schemas.microsoft.com/office/drawing/2014/main" id="{B258E213-51BB-DDFA-EE95-AB0FE4823371}"/>
                </a:ext>
              </a:extLst>
            </p:cNvPr>
            <p:cNvSpPr/>
            <p:nvPr/>
          </p:nvSpPr>
          <p:spPr>
            <a:xfrm>
              <a:off x="2079320" y="5292247"/>
              <a:ext cx="519823" cy="369517"/>
            </a:xfrm>
            <a:prstGeom prst="ellipse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>
              <a:extLst>
                <a:ext uri="{FF2B5EF4-FFF2-40B4-BE49-F238E27FC236}">
                  <a16:creationId xmlns:a16="http://schemas.microsoft.com/office/drawing/2014/main" id="{F4A3A1F1-4FF3-33CF-CB8C-823B03B96636}"/>
                </a:ext>
              </a:extLst>
            </p:cNvPr>
            <p:cNvSpPr/>
            <p:nvPr/>
          </p:nvSpPr>
          <p:spPr>
            <a:xfrm>
              <a:off x="5171337" y="4942425"/>
              <a:ext cx="457200" cy="369517"/>
            </a:xfrm>
            <a:prstGeom prst="ellipse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>
              <a:extLst>
                <a:ext uri="{FF2B5EF4-FFF2-40B4-BE49-F238E27FC236}">
                  <a16:creationId xmlns:a16="http://schemas.microsoft.com/office/drawing/2014/main" id="{9996D555-9673-9357-CF29-2DE56038A0C0}"/>
                </a:ext>
              </a:extLst>
            </p:cNvPr>
            <p:cNvSpPr/>
            <p:nvPr/>
          </p:nvSpPr>
          <p:spPr>
            <a:xfrm>
              <a:off x="4532510" y="4982334"/>
              <a:ext cx="457201" cy="369517"/>
            </a:xfrm>
            <a:prstGeom prst="ellipse">
              <a:avLst/>
            </a:prstGeom>
            <a:noFill/>
            <a:ln w="190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31F74123-3BE9-6765-11C8-755CE37C25D2}"/>
                </a:ext>
              </a:extLst>
            </p:cNvPr>
            <p:cNvSpPr txBox="1"/>
            <p:nvPr/>
          </p:nvSpPr>
          <p:spPr>
            <a:xfrm>
              <a:off x="2124898" y="3230762"/>
              <a:ext cx="104227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600" b="1" dirty="0">
                  <a:solidFill>
                    <a:schemeClr val="accent2"/>
                  </a:solidFill>
                </a:rPr>
                <a:t>Signal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altLang="zh-CN" sz="1600" b="1" dirty="0">
                  <a:solidFill>
                    <a:srgbClr val="00B050"/>
                  </a:solidFill>
                </a:rPr>
                <a:t>Noise</a:t>
              </a:r>
              <a:endParaRPr lang="zh-CN" altLang="en-US" sz="1600" b="1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B1E41ACB-C8EF-45B7-8A48-C95C43CF7E04}"/>
              </a:ext>
            </a:extLst>
          </p:cNvPr>
          <p:cNvGrpSpPr/>
          <p:nvPr/>
        </p:nvGrpSpPr>
        <p:grpSpPr>
          <a:xfrm>
            <a:off x="6696661" y="3303442"/>
            <a:ext cx="5290962" cy="3202507"/>
            <a:chOff x="6696661" y="3138606"/>
            <a:chExt cx="5290962" cy="3202507"/>
          </a:xfrm>
        </p:grpSpPr>
        <p:pic>
          <p:nvPicPr>
            <p:cNvPr id="27" name="图片 26">
              <a:extLst>
                <a:ext uri="{FF2B5EF4-FFF2-40B4-BE49-F238E27FC236}">
                  <a16:creationId xmlns:a16="http://schemas.microsoft.com/office/drawing/2014/main" id="{490F8F1E-E9DE-441F-5755-59579CF2A7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96661" y="3468068"/>
              <a:ext cx="3614291" cy="2873045"/>
            </a:xfrm>
            <a:prstGeom prst="rect">
              <a:avLst/>
            </a:prstGeom>
          </p:spPr>
        </p:pic>
        <p:sp>
          <p:nvSpPr>
            <p:cNvPr id="3" name="文本框 2">
              <a:extLst>
                <a:ext uri="{FF2B5EF4-FFF2-40B4-BE49-F238E27FC236}">
                  <a16:creationId xmlns:a16="http://schemas.microsoft.com/office/drawing/2014/main" id="{97011C71-45D6-504E-078B-D1D2B1645637}"/>
                </a:ext>
              </a:extLst>
            </p:cNvPr>
            <p:cNvSpPr txBox="1"/>
            <p:nvPr/>
          </p:nvSpPr>
          <p:spPr>
            <a:xfrm>
              <a:off x="8163007" y="3138606"/>
              <a:ext cx="6815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/>
                <a:t>RNN</a:t>
              </a:r>
              <a:endParaRPr lang="zh-CN" altLang="en-US" b="1" dirty="0"/>
            </a:p>
          </p:txBody>
        </p:sp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58288C0E-B9E3-989C-F397-23D34A8A434C}"/>
                </a:ext>
              </a:extLst>
            </p:cNvPr>
            <p:cNvSpPr txBox="1"/>
            <p:nvPr/>
          </p:nvSpPr>
          <p:spPr>
            <a:xfrm>
              <a:off x="10225084" y="4350932"/>
              <a:ext cx="176253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“Memory” structure for sequence data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2953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378D52-8481-6F73-97E3-A8A497A2F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Dataset: Full labelled MC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160AD9-A153-DFB5-02A5-DD168DCC4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859"/>
            <a:ext cx="10515600" cy="4351338"/>
          </a:xfrm>
        </p:spPr>
        <p:txBody>
          <a:bodyPr/>
          <a:lstStyle/>
          <a:p>
            <a:r>
              <a:rPr lang="en-US" altLang="zh-CN" dirty="0"/>
              <a:t>Labelled MC samples</a:t>
            </a:r>
          </a:p>
          <a:p>
            <a:pPr lvl="1"/>
            <a:r>
              <a:rPr lang="en-US" altLang="zh-CN" dirty="0"/>
              <a:t>~20 primary ionizations per waveform</a:t>
            </a:r>
          </a:p>
          <a:p>
            <a:pPr lvl="1"/>
            <a:r>
              <a:rPr lang="en-US" altLang="zh-CN" dirty="0"/>
              <a:t>Tuned based-on beam test waveforms: noise model, amplitude, peak rising-time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3767E4-B902-3C47-AF28-7F57DC86F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1D9B-B4F7-4264-BA67-D9B97894F101}" type="slidenum">
              <a:rPr lang="zh-CN" altLang="en-US" smtClean="0"/>
              <a:t>3</a:t>
            </a:fld>
            <a:endParaRPr lang="zh-CN" altLang="en-US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CB6D19A5-07DF-CC57-E854-35724AABE045}"/>
              </a:ext>
            </a:extLst>
          </p:cNvPr>
          <p:cNvGrpSpPr/>
          <p:nvPr/>
        </p:nvGrpSpPr>
        <p:grpSpPr>
          <a:xfrm>
            <a:off x="838200" y="3026118"/>
            <a:ext cx="10964546" cy="2678617"/>
            <a:chOff x="1032229" y="3717155"/>
            <a:chExt cx="10964546" cy="2678617"/>
          </a:xfrm>
        </p:grpSpPr>
        <p:pic>
          <p:nvPicPr>
            <p:cNvPr id="6" name="内容占位符 4">
              <a:extLst>
                <a:ext uri="{FF2B5EF4-FFF2-40B4-BE49-F238E27FC236}">
                  <a16:creationId xmlns:a16="http://schemas.microsoft.com/office/drawing/2014/main" id="{A0C93604-F487-99E8-30CF-0381CB0CD0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2229" y="3717155"/>
              <a:ext cx="5585895" cy="2671515"/>
            </a:xfrm>
            <a:prstGeom prst="rect">
              <a:avLst/>
            </a:prstGeom>
          </p:spPr>
        </p:pic>
        <p:sp>
          <p:nvSpPr>
            <p:cNvPr id="7" name="文本框 6">
              <a:extLst>
                <a:ext uri="{FF2B5EF4-FFF2-40B4-BE49-F238E27FC236}">
                  <a16:creationId xmlns:a16="http://schemas.microsoft.com/office/drawing/2014/main" id="{FE566331-2BA2-5FF4-09F0-90B770EB7104}"/>
                </a:ext>
              </a:extLst>
            </p:cNvPr>
            <p:cNvSpPr txBox="1"/>
            <p:nvPr/>
          </p:nvSpPr>
          <p:spPr>
            <a:xfrm>
              <a:off x="4238840" y="4095201"/>
              <a:ext cx="18053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chemeClr val="accent2"/>
                  </a:solidFill>
                </a:rPr>
                <a:t>Beam-test data</a:t>
              </a:r>
              <a:endParaRPr lang="zh-CN" altLang="en-US" b="1" dirty="0">
                <a:solidFill>
                  <a:schemeClr val="accent2"/>
                </a:solidFill>
              </a:endParaRPr>
            </a:p>
          </p:txBody>
        </p:sp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A14E949C-2766-D4AB-1E2A-5EAA6D9ED0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10879" y="3717155"/>
              <a:ext cx="5585896" cy="2678617"/>
            </a:xfrm>
            <a:prstGeom prst="rect">
              <a:avLst/>
            </a:prstGeom>
          </p:spPr>
        </p:pic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E1C3870C-3C25-B0E0-154B-0E79E375C9B1}"/>
                </a:ext>
              </a:extLst>
            </p:cNvPr>
            <p:cNvSpPr txBox="1"/>
            <p:nvPr/>
          </p:nvSpPr>
          <p:spPr>
            <a:xfrm>
              <a:off x="10577489" y="4095201"/>
              <a:ext cx="5405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 dirty="0">
                  <a:solidFill>
                    <a:schemeClr val="accent1"/>
                  </a:solidFill>
                </a:rPr>
                <a:t>MC</a:t>
              </a:r>
              <a:endParaRPr lang="zh-CN" altLang="en-US" b="1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605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D9A797-9D45-A806-BB5E-70AFD5E8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Peak finding with ML/derivative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22CDC0B-3C61-C77A-1086-2C4519E19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1D9B-B4F7-4264-BA67-D9B97894F101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10" name="内容占位符 9" descr="图表, 直方图&#10;&#10;描述已自动生成">
            <a:extLst>
              <a:ext uri="{FF2B5EF4-FFF2-40B4-BE49-F238E27FC236}">
                <a16:creationId xmlns:a16="http://schemas.microsoft.com/office/drawing/2014/main" id="{71B15ADB-1490-EF39-44A8-46B706D7E2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67" y="2064978"/>
            <a:ext cx="7522511" cy="3761256"/>
          </a:xfrm>
        </p:spPr>
      </p:pic>
      <p:pic>
        <p:nvPicPr>
          <p:cNvPr id="12" name="图片 11" descr="图表, 直方图&#10;&#10;描述已自动生成">
            <a:extLst>
              <a:ext uri="{FF2B5EF4-FFF2-40B4-BE49-F238E27FC236}">
                <a16:creationId xmlns:a16="http://schemas.microsoft.com/office/drawing/2014/main" id="{61928F18-4BC9-01AF-F703-E6D337221F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574" y="2237111"/>
            <a:ext cx="4767555" cy="2383778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39372A8C-9610-531A-EFF6-DA2D0E1B49E3}"/>
              </a:ext>
            </a:extLst>
          </p:cNvPr>
          <p:cNvSpPr txBox="1"/>
          <p:nvPr/>
        </p:nvSpPr>
        <p:spPr>
          <a:xfrm>
            <a:off x="3060827" y="2052445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accent2"/>
                </a:solidFill>
              </a:rPr>
              <a:t>Neural Network</a:t>
            </a:r>
            <a:endParaRPr lang="zh-CN" altLang="en-US" b="1" dirty="0">
              <a:solidFill>
                <a:schemeClr val="accent2"/>
              </a:solidFill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2898649-A221-8FBE-DD95-519B99F94243}"/>
              </a:ext>
            </a:extLst>
          </p:cNvPr>
          <p:cNvSpPr txBox="1"/>
          <p:nvPr/>
        </p:nvSpPr>
        <p:spPr>
          <a:xfrm>
            <a:off x="8777828" y="2052445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accent2"/>
                </a:solidFill>
              </a:rPr>
              <a:t>Derivative</a:t>
            </a:r>
            <a:endParaRPr lang="zh-CN" altLang="en-US" b="1" dirty="0">
              <a:solidFill>
                <a:schemeClr val="accent2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50076ED-4614-B2CF-6640-56BA3D763A40}"/>
              </a:ext>
            </a:extLst>
          </p:cNvPr>
          <p:cNvSpPr txBox="1"/>
          <p:nvPr/>
        </p:nvSpPr>
        <p:spPr>
          <a:xfrm>
            <a:off x="1677435" y="5826234"/>
            <a:ext cx="476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The NN can find the peaks more effective!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56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5481E5-2161-5C79-9ABE-22B2CCA5B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ROC comparison</a:t>
            </a:r>
            <a:endParaRPr lang="zh-CN" altLang="en-US" dirty="0"/>
          </a:p>
        </p:txBody>
      </p:sp>
      <p:pic>
        <p:nvPicPr>
          <p:cNvPr id="6" name="内容占位符 5" descr="手机屏幕截图&#10;&#10;中度可信度描述已自动生成">
            <a:extLst>
              <a:ext uri="{FF2B5EF4-FFF2-40B4-BE49-F238E27FC236}">
                <a16:creationId xmlns:a16="http://schemas.microsoft.com/office/drawing/2014/main" id="{9F06B812-6E7B-768B-9F99-32403E680C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067" y="1461692"/>
            <a:ext cx="4885466" cy="4885466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C724DD-4128-1417-CEA1-9649C56B1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21D9B-B4F7-4264-BA67-D9B97894F101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AEA3E2E-DA97-A1FB-420F-34B601BED35A}"/>
              </a:ext>
            </a:extLst>
          </p:cNvPr>
          <p:cNvSpPr txBox="1"/>
          <p:nvPr/>
        </p:nvSpPr>
        <p:spPr>
          <a:xfrm>
            <a:off x="6474936" y="4942614"/>
            <a:ext cx="4661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Note: ROC curve is a standard tool for evaluation binary classifiers. ROC curve with larger area-under-curve (AUC) is better</a:t>
            </a:r>
            <a:endParaRPr lang="zh-CN" altLang="en-US" sz="16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153F7A7-BECB-EE3B-9F01-79A3558B4D82}"/>
              </a:ext>
            </a:extLst>
          </p:cNvPr>
          <p:cNvSpPr txBox="1"/>
          <p:nvPr/>
        </p:nvSpPr>
        <p:spPr>
          <a:xfrm>
            <a:off x="6474936" y="2962708"/>
            <a:ext cx="43404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accent1"/>
                </a:solidFill>
              </a:rPr>
              <a:t>RNN is a better binary classifier than the derivative method</a:t>
            </a:r>
            <a:endParaRPr lang="zh-CN" altLang="en-US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92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2C92F8-819F-8822-8C12-C690E2679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Challenge for data</a:t>
            </a:r>
            <a:endParaRPr lang="zh-CN" altLang="en-US" dirty="0"/>
          </a:p>
        </p:txBody>
      </p:sp>
      <p:pic>
        <p:nvPicPr>
          <p:cNvPr id="7" name="内容占位符 4">
            <a:extLst>
              <a:ext uri="{FF2B5EF4-FFF2-40B4-BE49-F238E27FC236}">
                <a16:creationId xmlns:a16="http://schemas.microsoft.com/office/drawing/2014/main" id="{36B2BF1C-56B2-AB0E-BFA4-A137860C8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6800" y="2059406"/>
            <a:ext cx="6914286" cy="3514443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8DBDAA6-57DA-2E0F-8654-4D527C901593}"/>
              </a:ext>
            </a:extLst>
          </p:cNvPr>
          <p:cNvSpPr txBox="1"/>
          <p:nvPr/>
        </p:nvSpPr>
        <p:spPr>
          <a:xfrm>
            <a:off x="3023107" y="5634455"/>
            <a:ext cx="3557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(MC waveform for demonstration)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F113C7A-556E-7BE0-164D-A7A84778EC53}"/>
              </a:ext>
            </a:extLst>
          </p:cNvPr>
          <p:cNvSpPr txBox="1"/>
          <p:nvPr/>
        </p:nvSpPr>
        <p:spPr>
          <a:xfrm>
            <a:off x="8100962" y="2971802"/>
            <a:ext cx="3816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Supervised learning requires labels in good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There is no “truth” information for labelling in data</a:t>
            </a:r>
          </a:p>
        </p:txBody>
      </p:sp>
      <p:sp>
        <p:nvSpPr>
          <p:cNvPr id="13" name="灯片编号占位符 12">
            <a:extLst>
              <a:ext uri="{FF2B5EF4-FFF2-40B4-BE49-F238E27FC236}">
                <a16:creationId xmlns:a16="http://schemas.microsoft.com/office/drawing/2014/main" id="{995524F2-42CD-3AD4-915F-448752D69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2405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2C92F8-819F-8822-8C12-C690E2679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Adding partial labels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4A9A86-8FFE-9086-95FA-1FC98FD59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pic>
        <p:nvPicPr>
          <p:cNvPr id="6" name="内容占位符 4">
            <a:extLst>
              <a:ext uri="{FF2B5EF4-FFF2-40B4-BE49-F238E27FC236}">
                <a16:creationId xmlns:a16="http://schemas.microsoft.com/office/drawing/2014/main" id="{CDA65805-39F1-98F5-18F5-870AE4B062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0739" y="2059406"/>
            <a:ext cx="6886408" cy="3514443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FC41BD0-689A-8541-48E4-82DD6D496B4D}"/>
              </a:ext>
            </a:extLst>
          </p:cNvPr>
          <p:cNvSpPr txBox="1"/>
          <p:nvPr/>
        </p:nvSpPr>
        <p:spPr>
          <a:xfrm>
            <a:off x="3023107" y="5634455"/>
            <a:ext cx="3557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(MC waveform for demonstration)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422BDB8-AF9A-D892-3147-A861CFD284ED}"/>
              </a:ext>
            </a:extLst>
          </p:cNvPr>
          <p:cNvSpPr txBox="1"/>
          <p:nvPr/>
        </p:nvSpPr>
        <p:spPr>
          <a:xfrm>
            <a:off x="8091023" y="2662465"/>
            <a:ext cx="3816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Some labels can still be added with human knowledge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Signal with large confidence: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Big “local maxima“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Background with large confidence: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“Marginal” bins</a:t>
            </a:r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B16AFFE-F0E4-8EA4-F6CC-C1ABE8AFF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6380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0283F3-2269-5C1F-C65E-EC66C6BD4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Strategy for data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961CE225-76B9-623D-6A47-35858FBB61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092658"/>
              </p:ext>
            </p:extLst>
          </p:nvPr>
        </p:nvGraphicFramePr>
        <p:xfrm>
          <a:off x="1167848" y="2481608"/>
          <a:ext cx="9856304" cy="947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5CDBBC5B-CAB7-B9F7-6460-573DE7D66673}"/>
              </a:ext>
            </a:extLst>
          </p:cNvPr>
          <p:cNvSpPr txBox="1"/>
          <p:nvPr/>
        </p:nvSpPr>
        <p:spPr>
          <a:xfrm>
            <a:off x="3886200" y="2030690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00B050"/>
                </a:solidFill>
              </a:rPr>
              <a:t>Train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813EFDA-ED72-B5C1-9E8D-09AC1440D987}"/>
              </a:ext>
            </a:extLst>
          </p:cNvPr>
          <p:cNvSpPr txBox="1"/>
          <p:nvPr/>
        </p:nvSpPr>
        <p:spPr>
          <a:xfrm>
            <a:off x="7494104" y="2030690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>
                <a:solidFill>
                  <a:srgbClr val="00B050"/>
                </a:solidFill>
              </a:rPr>
              <a:t>Apply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776F1DB-504C-6C87-7452-908BC8DA1283}"/>
              </a:ext>
            </a:extLst>
          </p:cNvPr>
          <p:cNvSpPr txBox="1"/>
          <p:nvPr/>
        </p:nvSpPr>
        <p:spPr>
          <a:xfrm>
            <a:off x="2478155" y="4219920"/>
            <a:ext cx="76696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Due to the discrepancy between data/MC, try to train the model with data.</a:t>
            </a:r>
          </a:p>
          <a:p>
            <a:endParaRPr lang="en-US" altLang="zh-CN" dirty="0"/>
          </a:p>
          <a:p>
            <a:r>
              <a:rPr lang="en-US" altLang="zh-CN" dirty="0"/>
              <a:t>In the development stage: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Using MC sample for the whole process (assuming partial label)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Easy for performance evaluation</a:t>
            </a:r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00EC7889-12D7-D1A6-401A-09F886EC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858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B5FABE-280B-4599-AA1D-4B6122208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Preprocessing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DEFA7E-5848-6D9A-E0A8-68783DB42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44948" cy="4351338"/>
          </a:xfrm>
        </p:spPr>
        <p:txBody>
          <a:bodyPr/>
          <a:lstStyle/>
          <a:p>
            <a:r>
              <a:rPr lang="en-US" altLang="zh-CN" dirty="0"/>
              <a:t>Intuitive idea: </a:t>
            </a:r>
          </a:p>
          <a:p>
            <a:pPr lvl="1"/>
            <a:r>
              <a:rPr lang="en-US" altLang="zh-CN" dirty="0"/>
              <a:t>Remove possible biases for the partial labelled samples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Preprocessing procedures</a:t>
            </a:r>
          </a:p>
          <a:p>
            <a:pPr lvl="1"/>
            <a:r>
              <a:rPr lang="en-US" altLang="zh-CN" dirty="0"/>
              <a:t>Slicing window size: 15 -&gt; 6</a:t>
            </a:r>
          </a:p>
          <a:p>
            <a:pPr lvl="2"/>
            <a:r>
              <a:rPr lang="en-US" altLang="zh-CN" dirty="0"/>
              <a:t>To reduce the contamination from the overlapping (due to partial labeling, overlapping cannot be effectively learned)</a:t>
            </a:r>
          </a:p>
          <a:p>
            <a:pPr lvl="1"/>
            <a:r>
              <a:rPr lang="en-US" altLang="zh-CN" dirty="0"/>
              <a:t>Baseline subtraction</a:t>
            </a:r>
          </a:p>
          <a:p>
            <a:pPr lvl="2"/>
            <a:r>
              <a:rPr lang="en-US" altLang="zh-CN" dirty="0"/>
              <a:t>Simple linear baseline subtraction for each slicing sample (improve noise detection for noise superposing on the signal)</a:t>
            </a:r>
          </a:p>
          <a:p>
            <a:pPr lvl="1"/>
            <a:r>
              <a:rPr lang="en-US" altLang="zh-CN" dirty="0"/>
              <a:t>Height shifting</a:t>
            </a:r>
          </a:p>
          <a:p>
            <a:pPr lvl="2"/>
            <a:r>
              <a:rPr lang="en-US" altLang="zh-CN" dirty="0"/>
              <a:t>Shift the absolute height to around 0 (removing the possible bias introduced by the training sample, because noises are always with low height in the partial labelled samples)</a:t>
            </a:r>
          </a:p>
          <a:p>
            <a:pPr lvl="2"/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52BD331-400E-CE3D-0284-B6ABAFB8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71CA-4463-4B50-AB67-97651FA968D5}" type="slidenum">
              <a:rPr lang="zh-CN" altLang="en-US" smtClean="0"/>
              <a:t>9</a:t>
            </a:fld>
            <a:endParaRPr lang="zh-CN" altLang="en-US"/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CD2F04AB-6560-C308-D2CD-482293201C46}"/>
              </a:ext>
            </a:extLst>
          </p:cNvPr>
          <p:cNvGrpSpPr/>
          <p:nvPr/>
        </p:nvGrpSpPr>
        <p:grpSpPr>
          <a:xfrm>
            <a:off x="9187696" y="2494178"/>
            <a:ext cx="2858220" cy="1517055"/>
            <a:chOff x="9187696" y="3027405"/>
            <a:chExt cx="2858220" cy="1517055"/>
          </a:xfrm>
        </p:grpSpPr>
        <p:pic>
          <p:nvPicPr>
            <p:cNvPr id="6" name="图片 5">
              <a:extLst>
                <a:ext uri="{FF2B5EF4-FFF2-40B4-BE49-F238E27FC236}">
                  <a16:creationId xmlns:a16="http://schemas.microsoft.com/office/drawing/2014/main" id="{928079B0-73C9-82C8-235E-32570FD2BD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87696" y="3027405"/>
              <a:ext cx="2858220" cy="1517055"/>
            </a:xfrm>
            <a:prstGeom prst="rect">
              <a:avLst/>
            </a:prstGeom>
          </p:spPr>
        </p:pic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id="{11C3CF54-354A-FB5D-5C25-7AD4BF1BF2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740348" y="3117401"/>
              <a:ext cx="1977887" cy="924339"/>
            </a:xfrm>
            <a:prstGeom prst="line">
              <a:avLst/>
            </a:prstGeom>
            <a:ln w="19050">
              <a:prstDash val="dash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FCB5EC5B-9F63-EE96-6E58-0681D12A2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04243" y="4329263"/>
            <a:ext cx="2941673" cy="1529670"/>
          </a:xfrm>
          <a:prstGeom prst="rect">
            <a:avLst/>
          </a:prstGeom>
        </p:spPr>
      </p:pic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30C722B8-5DC4-7977-EC68-227C6E9AA742}"/>
              </a:ext>
            </a:extLst>
          </p:cNvPr>
          <p:cNvCxnSpPr>
            <a:cxnSpLocks/>
          </p:cNvCxnSpPr>
          <p:nvPr/>
        </p:nvCxnSpPr>
        <p:spPr>
          <a:xfrm>
            <a:off x="9524690" y="5011945"/>
            <a:ext cx="2521226" cy="0"/>
          </a:xfrm>
          <a:prstGeom prst="line">
            <a:avLst/>
          </a:prstGeom>
          <a:ln w="19050">
            <a:solidFill>
              <a:srgbClr val="00B050"/>
            </a:solidFill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191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420</Words>
  <Application>Microsoft Office PowerPoint</Application>
  <PresentationFormat>宽屏</PresentationFormat>
  <Paragraphs>85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主题​​</vt:lpstr>
      <vt:lpstr>Peak finding using ML with partial-label dataset</vt:lpstr>
      <vt:lpstr>Peak finding with ML</vt:lpstr>
      <vt:lpstr>Dataset: Full labelled MC</vt:lpstr>
      <vt:lpstr>Peak finding with ML/derivative</vt:lpstr>
      <vt:lpstr>ROC comparison</vt:lpstr>
      <vt:lpstr>Challenge for data</vt:lpstr>
      <vt:lpstr>Adding partial labels</vt:lpstr>
      <vt:lpstr>Strategy for data</vt:lpstr>
      <vt:lpstr>Preprocessing</vt:lpstr>
      <vt:lpstr>Peak finding results (partial labels)</vt:lpstr>
      <vt:lpstr>Peak finding results (full labels)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Peak finding with partial labels</dc:title>
  <dc:creator>Zhao Guang</dc:creator>
  <cp:lastModifiedBy>Zhao Guang</cp:lastModifiedBy>
  <cp:revision>2</cp:revision>
  <dcterms:created xsi:type="dcterms:W3CDTF">2022-09-13T03:27:18Z</dcterms:created>
  <dcterms:modified xsi:type="dcterms:W3CDTF">2022-09-15T08:04:37Z</dcterms:modified>
</cp:coreProperties>
</file>