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430" r:id="rId3"/>
    <p:sldId id="1020" r:id="rId4"/>
    <p:sldId id="1023" r:id="rId5"/>
    <p:sldId id="1024" r:id="rId6"/>
    <p:sldId id="1040" r:id="rId7"/>
    <p:sldId id="1022" r:id="rId8"/>
    <p:sldId id="1039" r:id="rId9"/>
    <p:sldId id="258" r:id="rId10"/>
    <p:sldId id="262" r:id="rId11"/>
    <p:sldId id="257" r:id="rId12"/>
    <p:sldId id="1041" r:id="rId13"/>
    <p:sldId id="104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9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2022/9/27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58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50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injected beam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emittance is 40 nm @ 10 GeV, corresponding to a normalized emittance of 783 mm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 </a:t>
            </a:r>
          </a:p>
          <a:p>
            <a:b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use the 783 mm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normalized emittance to scale (without considering the radiation damping), the maximum intrinsic resonance up to 45.6 GeV would be 1e-4 * sqrt(78) = 9e-4, then the polarization loss crossing such a resonance is ~ 0.1%.  Roughly in agreement with the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simulation.</a:t>
            </a:r>
          </a:p>
          <a:p>
            <a:b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   We chose 40 nm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emittance in this study, because in the CDR parameter, this was the design value of the positron beam @ 10 GeV, in contrast, the electron beam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emittance was 5nm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@ 10 GeV.</a:t>
            </a:r>
          </a:p>
          <a:p>
            <a:b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   In the latest parameters for TDR, the requirement for injected e+/e- beam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emittance is &lt; 10 nm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@ 20 GeV, corresponding to a normalized emittance of 391 mm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 we think our current simulations have some reservations. </a:t>
            </a:r>
          </a:p>
          <a:p>
            <a:b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HK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   I asked our electron source people, Xiaoping Li,  he said he estimated a 150 kV polarized DC photo-gun could generate a normalized emittance of polarized electron beam @ 1nC on the order of 10~15 mm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could be further reduced if using a higher DV voltage (in the 300 kV polarized electron gun developed for EIC, they designed a normalized emittance of 3.4 mm </a:t>
            </a:r>
            <a:r>
              <a:rPr lang="en-HK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en-HK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DOI: 10.1103/PhysRevAccelBeams.25.033401) . </a:t>
            </a:r>
          </a:p>
          <a:p>
            <a:br>
              <a:rPr lang="en-HK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793A1-6A7F-47B2-8E2E-54B4A84228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79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40.png"/><Relationship Id="rId3" Type="http://schemas.openxmlformats.org/officeDocument/2006/relationships/image" Target="../media/image8.emf"/><Relationship Id="rId21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10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2.png"/><Relationship Id="rId3" Type="http://schemas.openxmlformats.org/officeDocument/2006/relationships/image" Target="../media/image16.emf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17.emf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22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Summry</a:t>
            </a: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of polarization </a:t>
            </a:r>
            <a:r>
              <a:rPr lang="en-US" altLang="zh-CN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maintenace</a:t>
            </a: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in CEPC Booster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 dirty="0"/>
            </a:br>
            <a:r>
              <a:rPr lang="en-US" altLang="zh-CN" dirty="0"/>
              <a:t>22-9-27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F6CF8CBE-90E0-4C47-8709-A18D9392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8" y="4028528"/>
            <a:ext cx="3917120" cy="235027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DBD6581-F6D9-1447-AE45-E760BCF0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94" y="4002601"/>
            <a:ext cx="4003543" cy="24021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3AB993E-D03C-C143-8B26-296DF527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transmission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120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26B0AF6-FB99-684F-A9B2-CABA5CA6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9F9DC6-4990-934D-BAC8-66A37D21E3DE}"/>
              </a:ext>
            </a:extLst>
          </p:cNvPr>
          <p:cNvSpPr txBox="1"/>
          <p:nvPr/>
        </p:nvSpPr>
        <p:spPr>
          <a:xfrm>
            <a:off x="3996802" y="927976"/>
            <a:ext cx="4369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Intrinsic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resonance strength scaled with emittance</a:t>
            </a:r>
            <a:endParaRPr kumimoji="1"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C9AF88-A9C8-624B-B029-D2F01D3549C7}"/>
              </a:ext>
            </a:extLst>
          </p:cNvPr>
          <p:cNvSpPr txBox="1"/>
          <p:nvPr/>
        </p:nvSpPr>
        <p:spPr>
          <a:xfrm>
            <a:off x="726238" y="4868752"/>
            <a:ext cx="2509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</a:p>
          <a:p>
            <a:r>
              <a:rPr kumimoji="1" lang="en-US" altLang="zh-CN" dirty="0"/>
              <a:t>Imperfection resonances</a:t>
            </a:r>
          </a:p>
          <a:p>
            <a:r>
              <a:rPr kumimoji="1" lang="en-US" altLang="zh-CN" dirty="0"/>
              <a:t>w/o</a:t>
            </a:r>
            <a:r>
              <a:rPr kumimoji="1" lang="zh-CN" altLang="en-US" dirty="0"/>
              <a:t> </a:t>
            </a:r>
            <a:r>
              <a:rPr kumimoji="1" lang="en-US" altLang="zh-CN" dirty="0"/>
              <a:t>quantum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</a:t>
            </a:r>
            <a:endParaRPr kumimoji="1" lang="zh-CN" altLang="en-US" dirty="0"/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AA61E1A0-CEA2-CA47-8715-6D9CE1CF1937}"/>
              </a:ext>
            </a:extLst>
          </p:cNvPr>
          <p:cNvSpPr txBox="1"/>
          <p:nvPr/>
        </p:nvSpPr>
        <p:spPr>
          <a:xfrm>
            <a:off x="1089735" y="3811280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closed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orbit</a:t>
            </a:r>
            <a:endParaRPr kumimoji="1" lang="zh-CN" altLang="en-US" sz="1600" dirty="0"/>
          </a:p>
        </p:txBody>
      </p:sp>
      <p:sp>
        <p:nvSpPr>
          <p:cNvPr id="19" name="文本框 4">
            <a:extLst>
              <a:ext uri="{FF2B5EF4-FFF2-40B4-BE49-F238E27FC236}">
                <a16:creationId xmlns:a16="http://schemas.microsoft.com/office/drawing/2014/main" id="{5B17A97E-BC96-2345-92FC-8A4378CECCEF}"/>
              </a:ext>
            </a:extLst>
          </p:cNvPr>
          <p:cNvSpPr txBox="1"/>
          <p:nvPr/>
        </p:nvSpPr>
        <p:spPr>
          <a:xfrm>
            <a:off x="3965958" y="3754923"/>
            <a:ext cx="4029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5000 particles, initial vertical emittance 40nm </a:t>
            </a:r>
            <a:endParaRPr kumimoji="1" lang="zh-CN" altLang="en-US" sz="1600" dirty="0"/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6AAD5C28-6D33-1B43-9F3D-716FE59D5BF0}"/>
              </a:ext>
            </a:extLst>
          </p:cNvPr>
          <p:cNvSpPr txBox="1"/>
          <p:nvPr/>
        </p:nvSpPr>
        <p:spPr>
          <a:xfrm>
            <a:off x="4423388" y="4868752"/>
            <a:ext cx="2420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</a:p>
          <a:p>
            <a:r>
              <a:rPr kumimoji="1" lang="en-US" altLang="zh-CN" dirty="0"/>
              <a:t>Both resonance sources</a:t>
            </a:r>
          </a:p>
          <a:p>
            <a:r>
              <a:rPr kumimoji="1" lang="en-US" altLang="zh-CN" dirty="0"/>
              <a:t>w/</a:t>
            </a:r>
            <a:r>
              <a:rPr kumimoji="1" lang="zh-CN" altLang="en-US" dirty="0"/>
              <a:t> </a:t>
            </a:r>
            <a:r>
              <a:rPr kumimoji="1" lang="en-US" altLang="zh-CN" dirty="0"/>
              <a:t>quantum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</a:t>
            </a:r>
            <a:endParaRPr kumimoji="1" lang="zh-CN" altLang="en-US" dirty="0"/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57E08563-747D-454C-910C-859F6D9CE887}"/>
              </a:ext>
            </a:extLst>
          </p:cNvPr>
          <p:cNvSpPr txBox="1"/>
          <p:nvPr/>
        </p:nvSpPr>
        <p:spPr>
          <a:xfrm>
            <a:off x="389810" y="943708"/>
            <a:ext cx="3089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Evolution of vertical </a:t>
            </a:r>
            <a:r>
              <a:rPr kumimoji="1" lang="en-US" altLang="zh-CN" sz="1600" dirty="0" err="1"/>
              <a:t>rms</a:t>
            </a:r>
            <a:r>
              <a:rPr kumimoji="1" lang="en-US" altLang="zh-CN" sz="1600" dirty="0"/>
              <a:t> emittance</a:t>
            </a:r>
            <a:endParaRPr kumimoji="1" lang="zh-CN" alt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2AD15D-2224-B540-AA4E-D3239156FAD5}"/>
              </a:ext>
            </a:extLst>
          </p:cNvPr>
          <p:cNvSpPr/>
          <p:nvPr/>
        </p:nvSpPr>
        <p:spPr>
          <a:xfrm>
            <a:off x="8867426" y="916064"/>
            <a:ext cx="2957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/>
              <a:t>Imperfection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resonance strength </a:t>
            </a:r>
            <a:endParaRPr lang="en-US" sz="16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DE3CEBD-1EBC-B940-8839-185C756D8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" y="1213773"/>
            <a:ext cx="3829802" cy="229788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E96C193-36E5-FB46-A2E5-8A528F32C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133" y="1213773"/>
            <a:ext cx="3829803" cy="22978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9665205-DA48-FA42-AB4D-1DE97F63B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323" y="1218978"/>
            <a:ext cx="3821127" cy="2292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87CA88-CFBA-114F-A1D7-C326A1131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23" y="4075834"/>
            <a:ext cx="3595714" cy="23051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500C6B-008F-2F42-8E1B-12F13CBA8867}"/>
              </a:ext>
            </a:extLst>
          </p:cNvPr>
          <p:cNvCxnSpPr/>
          <p:nvPr/>
        </p:nvCxnSpPr>
        <p:spPr>
          <a:xfrm>
            <a:off x="8934332" y="4149834"/>
            <a:ext cx="0" cy="1894127"/>
          </a:xfrm>
          <a:prstGeom prst="line">
            <a:avLst/>
          </a:prstGeom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3ED2F5-BF73-474B-8108-DC629494B2D4}"/>
              </a:ext>
            </a:extLst>
          </p:cNvPr>
          <p:cNvSpPr txBox="1"/>
          <p:nvPr/>
        </p:nvSpPr>
        <p:spPr>
          <a:xfrm>
            <a:off x="8951207" y="4778235"/>
            <a:ext cx="3359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The equilibrium vertical emittance needs to be corrected to below 4 pm, to achieve 90% polarization transmission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40D349-C362-D84B-8129-23A34B354979}"/>
              </a:ext>
            </a:extLst>
          </p:cNvPr>
          <p:cNvCxnSpPr>
            <a:cxnSpLocks/>
          </p:cNvCxnSpPr>
          <p:nvPr/>
        </p:nvCxnSpPr>
        <p:spPr>
          <a:xfrm flipH="1">
            <a:off x="8537956" y="4427034"/>
            <a:ext cx="3051860" cy="0"/>
          </a:xfrm>
          <a:prstGeom prst="line">
            <a:avLst/>
          </a:prstGeom>
          <a:ln w="12700"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57EFAFE-39A8-E84F-AD92-DE0CF8CA7A12}"/>
              </a:ext>
            </a:extLst>
          </p:cNvPr>
          <p:cNvSpPr txBox="1"/>
          <p:nvPr/>
        </p:nvSpPr>
        <p:spPr>
          <a:xfrm rot="16200000">
            <a:off x="3538792" y="4815444"/>
            <a:ext cx="722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&lt;S</a:t>
            </a:r>
            <a:r>
              <a:rPr lang="en-US" altLang="zh-CN" sz="1400" baseline="-25000" dirty="0"/>
              <a:t>y</a:t>
            </a:r>
            <a:r>
              <a:rPr lang="en-US" altLang="zh-CN" sz="1400" dirty="0"/>
              <a:t>&gt;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6D550-EE7F-664A-B792-E5364C1091F5}"/>
              </a:ext>
            </a:extLst>
          </p:cNvPr>
          <p:cNvSpPr txBox="1"/>
          <p:nvPr/>
        </p:nvSpPr>
        <p:spPr>
          <a:xfrm>
            <a:off x="684568" y="2224213"/>
            <a:ext cx="342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</a:rPr>
              <a:t>Initial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normalized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emittance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=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783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mm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 err="1">
                <a:solidFill>
                  <a:srgbClr val="0000FF"/>
                </a:solidFill>
              </a:rPr>
              <a:t>mrad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3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 summary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11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686663-A8BA-9244-8316-35495549D1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888" y="1143762"/>
                <a:ext cx="12180932" cy="50663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dirty="0"/>
                  <a:t>Findings:</a:t>
                </a:r>
              </a:p>
              <a:p>
                <a:r>
                  <a:rPr lang="en-US" altLang="zh-CN" sz="2400" dirty="0"/>
                  <a:t>A large ramping rate of spin precession frequency </a:t>
                </a:r>
                <a:r>
                  <a:rPr lang="el-GR" altLang="zh-CN" sz="2400" dirty="0"/>
                  <a:t>α</a:t>
                </a:r>
                <a:r>
                  <a:rPr lang="en-US" altLang="zh-CN" sz="2400" dirty="0"/>
                  <a:t>, due to the large circumference</a:t>
                </a:r>
              </a:p>
              <a:p>
                <a:r>
                  <a:rPr lang="en-US" altLang="zh-CN" sz="2400" dirty="0"/>
                  <a:t>Spin resonances are generally weak, due to the high periodicity &amp; cancellation</a:t>
                </a:r>
              </a:p>
              <a:p>
                <a:r>
                  <a:rPr lang="en-US" altLang="zh-CN" sz="2400" dirty="0"/>
                  <a:t>Depolarization is negligible, in the fast crossing regime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≪0.1</m:t>
                    </m:r>
                  </m:oMath>
                </a14:m>
                <a:r>
                  <a:rPr lang="en-US" altLang="zh-CN" sz="2400" dirty="0"/>
                  <a:t>, up to 45.6 GeV</a:t>
                </a:r>
              </a:p>
              <a:p>
                <a:r>
                  <a:rPr lang="en-US" altLang="zh-CN" sz="2400" dirty="0"/>
                  <a:t>The strong intrinsic resonance at ~ 87 GeV leads to large depolarization, and hurts the polarization transmission up to 120 GeV,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potential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mitigations:</a:t>
                </a:r>
              </a:p>
              <a:p>
                <a:pPr lvl="1"/>
                <a:r>
                  <a:rPr lang="en-US" altLang="zh-CN" sz="2000" dirty="0"/>
                  <a:t>A new lattice with the first strong intrinsic resonance larger than 120 GeV</a:t>
                </a:r>
              </a:p>
              <a:p>
                <a:pPr lvl="2"/>
                <a:r>
                  <a:rPr lang="en-US" altLang="zh-CN" sz="1600" dirty="0"/>
                  <a:t>The above study used the lattice of CDR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 In the new design of TDR the condition is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satisfied.</a:t>
                </a:r>
              </a:p>
              <a:p>
                <a:pPr lvl="1"/>
                <a:r>
                  <a:rPr lang="en-US" altLang="zh-CN" sz="2000" dirty="0"/>
                  <a:t>Control the vertical equilibrium beam emittance to below ~ 4 pm (coupling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~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0.1%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) </a:t>
                </a:r>
              </a:p>
              <a:p>
                <a:r>
                  <a:rPr lang="en-US" altLang="zh-CN" sz="2400" dirty="0"/>
                  <a:t>Further research is needed on the tolerance of the highly efficient polarization transmission to the corrected closed-orbit amplitude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686663-A8BA-9244-8316-35495549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88" y="1143762"/>
                <a:ext cx="12180932" cy="5066395"/>
              </a:xfrm>
              <a:prstGeom prst="rect">
                <a:avLst/>
              </a:prstGeom>
              <a:blipFill>
                <a:blip r:embed="rId2"/>
                <a:stretch>
                  <a:fillRect l="-833" t="-1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692E5-9455-A147-9EAE-A9AB2988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New </a:t>
            </a:r>
            <a:r>
              <a:rPr kumimoji="1" lang="en-US" altLang="zh-CN" dirty="0" err="1"/>
              <a:t>tdr</a:t>
            </a:r>
            <a:r>
              <a:rPr kumimoji="1" lang="en-US" altLang="zh-CN" dirty="0"/>
              <a:t>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7CD4F42-0238-EF4C-A42F-16A99890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9B63A7-6F84-1243-B0DD-1603161B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640" y="2421294"/>
            <a:ext cx="5196565" cy="367541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7E47E3-3418-9C4E-8C2D-B35023B94B29}"/>
              </a:ext>
            </a:extLst>
          </p:cNvPr>
          <p:cNvSpPr txBox="1"/>
          <p:nvPr/>
        </p:nvSpPr>
        <p:spPr>
          <a:xfrm>
            <a:off x="7005705" y="529973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281.28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1EBB4D-4423-1242-ABA7-55DCC435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6" y="2331576"/>
            <a:ext cx="5455307" cy="38548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2390A95-5A8B-884F-8F0F-3645DB9A7F50}"/>
              </a:ext>
            </a:extLst>
          </p:cNvPr>
          <p:cNvSpPr txBox="1"/>
          <p:nvPr/>
        </p:nvSpPr>
        <p:spPr>
          <a:xfrm>
            <a:off x="1334814" y="556395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280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E84E94-1098-0A46-8FF4-BB2AA2BB2ECD}"/>
              </a:ext>
            </a:extLst>
          </p:cNvPr>
          <p:cNvSpPr txBox="1"/>
          <p:nvPr/>
        </p:nvSpPr>
        <p:spPr>
          <a:xfrm>
            <a:off x="8933793" y="2049517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Intrinsic resonance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4A34EC8-731C-7D47-BC53-A248B3042333}"/>
              </a:ext>
            </a:extLst>
          </p:cNvPr>
          <p:cNvSpPr txBox="1"/>
          <p:nvPr/>
        </p:nvSpPr>
        <p:spPr>
          <a:xfrm>
            <a:off x="2719799" y="2049517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Imperfection resonance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C180C3-C6DE-1948-88E5-F89A78CFCDE1}"/>
                  </a:ext>
                </a:extLst>
              </p:cNvPr>
              <p:cNvSpPr txBox="1"/>
              <p:nvPr/>
            </p:nvSpPr>
            <p:spPr>
              <a:xfrm>
                <a:off x="1853434" y="5001294"/>
                <a:ext cx="580270" cy="19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C180C3-C6DE-1948-88E5-F89A78CFC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34" y="5001294"/>
                <a:ext cx="580270" cy="196705"/>
              </a:xfrm>
              <a:prstGeom prst="rect">
                <a:avLst/>
              </a:prstGeom>
              <a:blipFill>
                <a:blip r:embed="rId4"/>
                <a:stretch>
                  <a:fillRect r="-19149" b="-2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BA01B7-B949-5D43-A21D-469383C1F5FA}"/>
                  </a:ext>
                </a:extLst>
              </p:cNvPr>
              <p:cNvSpPr txBox="1"/>
              <p:nvPr/>
            </p:nvSpPr>
            <p:spPr>
              <a:xfrm>
                <a:off x="2342165" y="4486559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DBA01B7-B949-5D43-A21D-469383C1F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65" y="4486559"/>
                <a:ext cx="80342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CF71086-B862-004E-B575-6D68B61963F1}"/>
                  </a:ext>
                </a:extLst>
              </p:cNvPr>
              <p:cNvSpPr txBox="1"/>
              <p:nvPr/>
            </p:nvSpPr>
            <p:spPr>
              <a:xfrm>
                <a:off x="7428256" y="4259003"/>
                <a:ext cx="580270" cy="19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CF71086-B862-004E-B575-6D68B619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256" y="4259003"/>
                <a:ext cx="580270" cy="196705"/>
              </a:xfrm>
              <a:prstGeom prst="rect">
                <a:avLst/>
              </a:prstGeom>
              <a:blipFill>
                <a:blip r:embed="rId6"/>
                <a:stretch>
                  <a:fillRect r="-1956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DED90D0-7AE7-7847-A561-415384032695}"/>
                  </a:ext>
                </a:extLst>
              </p:cNvPr>
              <p:cNvSpPr txBox="1"/>
              <p:nvPr/>
            </p:nvSpPr>
            <p:spPr>
              <a:xfrm>
                <a:off x="8008526" y="3962723"/>
                <a:ext cx="8034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DED90D0-7AE7-7847-A561-41538403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526" y="3962723"/>
                <a:ext cx="80342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B9E792-7C72-7E4E-BEC8-0837E49048FF}"/>
                  </a:ext>
                </a:extLst>
              </p:cNvPr>
              <p:cNvSpPr txBox="1"/>
              <p:nvPr/>
            </p:nvSpPr>
            <p:spPr>
              <a:xfrm>
                <a:off x="1100399" y="768390"/>
                <a:ext cx="21456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dirty="0"/>
                  <a:t>=281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dirty="0"/>
                  <a:t>=353.28</a:t>
                </a:r>
              </a:p>
              <a:p>
                <a:r>
                  <a:rPr kumimoji="1" lang="en-US" altLang="zh-CN" dirty="0"/>
                  <a:t>Rms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orbit=2mm 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B9E792-7C72-7E4E-BEC8-0837E4904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99" y="768390"/>
                <a:ext cx="2145652" cy="646331"/>
              </a:xfrm>
              <a:prstGeom prst="rect">
                <a:avLst/>
              </a:prstGeom>
              <a:blipFill>
                <a:blip r:embed="rId8"/>
                <a:stretch>
                  <a:fillRect l="-2353" t="-3846" r="-1765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DBBDD0-D2F0-5849-B80B-693111C32315}"/>
                  </a:ext>
                </a:extLst>
              </p:cNvPr>
              <p:cNvSpPr txBox="1"/>
              <p:nvPr/>
            </p:nvSpPr>
            <p:spPr>
              <a:xfrm>
                <a:off x="2659734" y="4961146"/>
                <a:ext cx="8883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0DBBDD0-D2F0-5849-B80B-693111C32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34" y="4961146"/>
                <a:ext cx="888385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51CB6C2-9BE6-D84C-AF82-4C6219A1442D}"/>
                  </a:ext>
                </a:extLst>
              </p:cNvPr>
              <p:cNvSpPr txBox="1"/>
              <p:nvPr/>
            </p:nvSpPr>
            <p:spPr>
              <a:xfrm>
                <a:off x="1526533" y="5435735"/>
                <a:ext cx="8883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51CB6C2-9BE6-D84C-AF82-4C6219A14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33" y="5435735"/>
                <a:ext cx="88838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801207A8-03F0-A244-8DD7-4B47ACE65113}"/>
              </a:ext>
            </a:extLst>
          </p:cNvPr>
          <p:cNvSpPr txBox="1"/>
          <p:nvPr/>
        </p:nvSpPr>
        <p:spPr>
          <a:xfrm>
            <a:off x="9007365" y="609671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aGamma</a:t>
            </a:r>
            <a:endParaRPr kumimoji="1"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3C5D37-D7C8-BB48-8255-40D064631415}"/>
              </a:ext>
            </a:extLst>
          </p:cNvPr>
          <p:cNvSpPr txBox="1"/>
          <p:nvPr/>
        </p:nvSpPr>
        <p:spPr>
          <a:xfrm>
            <a:off x="3518865" y="610341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aGamma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2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048957-2328-9545-823C-65D773EA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7F751D-5FE7-284C-8738-585DFF1C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46A609-D784-3244-B7F6-144838CDF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1" y="2162613"/>
            <a:ext cx="5632012" cy="39609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B19EA9-3778-404D-A5C0-47F72E5A6C06}"/>
              </a:ext>
            </a:extLst>
          </p:cNvPr>
          <p:cNvSpPr txBox="1"/>
          <p:nvPr/>
        </p:nvSpPr>
        <p:spPr>
          <a:xfrm>
            <a:off x="269625" y="395843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fk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8FE240-A4B1-EC43-BFBB-B094DB544B05}"/>
              </a:ext>
            </a:extLst>
          </p:cNvPr>
          <p:cNvSpPr txBox="1"/>
          <p:nvPr/>
        </p:nvSpPr>
        <p:spPr>
          <a:xfrm>
            <a:off x="3152957" y="612354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</a:t>
            </a:r>
            <a:endParaRPr kumimoji="1" lang="zh-CN" alt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CA5A815-95D8-604F-9954-2801929C44E7}"/>
              </a:ext>
            </a:extLst>
          </p:cNvPr>
          <p:cNvCxnSpPr/>
          <p:nvPr/>
        </p:nvCxnSpPr>
        <p:spPr>
          <a:xfrm>
            <a:off x="3825766" y="5908128"/>
            <a:ext cx="409903" cy="48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B1EDAAB-B73F-F346-95C1-94CE1E78E573}"/>
              </a:ext>
            </a:extLst>
          </p:cNvPr>
          <p:cNvSpPr txBox="1"/>
          <p:nvPr/>
        </p:nvSpPr>
        <p:spPr>
          <a:xfrm>
            <a:off x="4235669" y="623784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355,fk=7e-8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74F968-9318-E540-B2C0-2358887019EB}"/>
                  </a:ext>
                </a:extLst>
              </p:cNvPr>
              <p:cNvSpPr txBox="1"/>
              <p:nvPr/>
            </p:nvSpPr>
            <p:spPr>
              <a:xfrm>
                <a:off x="6262633" y="1793327"/>
                <a:ext cx="6096000" cy="227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闭轨误差：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bSup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1" lang="el-GR" altLang="zh-CN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l-GR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zh-CN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bSup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774F968-9318-E540-B2C0-235888701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633" y="1793327"/>
                <a:ext cx="6096000" cy="2271391"/>
              </a:xfrm>
              <a:prstGeom prst="rect">
                <a:avLst/>
              </a:prstGeom>
              <a:blipFill>
                <a:blip r:embed="rId3"/>
                <a:stretch>
                  <a:fillRect l="-416" t="-12778" b="-7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8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EC0C-50CD-B042-BCA8-CDC6269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20B3B-077B-A04F-AC00-D7527BBB8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84859" y="950055"/>
                <a:ext cx="12057003" cy="4466722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70000"/>
                  </a:lnSpc>
                </a:pPr>
                <a:r>
                  <a:rPr lang="en-US" dirty="0"/>
                  <a:t>In the injector:   preparation and maintenance of highly polarized e- (e+) beam(s).</a:t>
                </a:r>
                <a:r>
                  <a:rPr lang="zh-CN" altLang="en-US" dirty="0"/>
                  <a:t>  </a:t>
                </a:r>
                <a:endParaRPr lang="en-HK" altLang="zh-CN" dirty="0"/>
              </a:p>
              <a:p>
                <a:pPr lvl="2">
                  <a:lnSpc>
                    <a:spcPct val="170000"/>
                  </a:lnSpc>
                </a:pPr>
                <a:r>
                  <a:rPr lang="en-US" altLang="zh-CN" dirty="0"/>
                  <a:t>Polarized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source:</a:t>
                </a:r>
                <a:r>
                  <a:rPr lang="zh-CN" altLang="en-US" dirty="0"/>
                  <a:t>  </a:t>
                </a:r>
                <a:r>
                  <a:rPr lang="en-US" altLang="zh-CN" dirty="0"/>
                  <a:t>polarized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e-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gun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(specs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defined),</a:t>
                </a:r>
                <a:r>
                  <a:rPr lang="zh-CN" altLang="en-US" dirty="0"/>
                  <a:t>   </a:t>
                </a:r>
                <a:r>
                  <a:rPr lang="en-US" altLang="zh-CN" dirty="0"/>
                  <a:t>polarized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e+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source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(preliminary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study)</a:t>
                </a:r>
                <a:r>
                  <a:rPr lang="zh-CN" altLang="en-US" dirty="0"/>
                  <a:t>     </a:t>
                </a:r>
                <a:endParaRPr lang="en-US" altLang="zh-CN" dirty="0"/>
              </a:p>
              <a:p>
                <a:pPr lvl="2">
                  <a:lnSpc>
                    <a:spcPct val="170000"/>
                  </a:lnSpc>
                </a:pPr>
                <a:r>
                  <a:rPr lang="en-US" altLang="zh-CN" dirty="0"/>
                  <a:t>Booster:</a:t>
                </a:r>
                <a:r>
                  <a:rPr lang="zh-CN" altLang="en-US" dirty="0"/>
                  <a:t>   </a:t>
                </a:r>
                <a:r>
                  <a:rPr lang="en-US" altLang="zh-CN" dirty="0"/>
                  <a:t>polarization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maintenance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(underway)</a:t>
                </a:r>
              </a:p>
              <a:p>
                <a:pPr lvl="2">
                  <a:lnSpc>
                    <a:spcPct val="170000"/>
                  </a:lnSpc>
                </a:pP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lines:</a:t>
                </a:r>
                <a:r>
                  <a:rPr lang="zh-CN" altLang="en-US" dirty="0"/>
                  <a:t>  </a:t>
                </a:r>
                <a:r>
                  <a:rPr lang="en-US" altLang="zh-CN" dirty="0"/>
                  <a:t>ensure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matching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polarization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directions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studied)</a:t>
                </a:r>
                <a:r>
                  <a:rPr lang="zh-CN" altLang="en-US" dirty="0"/>
                  <a:t> </a:t>
                </a:r>
                <a:endParaRPr lang="en-US" dirty="0"/>
              </a:p>
              <a:p>
                <a:pPr lvl="1">
                  <a:lnSpc>
                    <a:spcPct val="170000"/>
                  </a:lnSpc>
                </a:pPr>
                <a:r>
                  <a:rPr lang="en-US" dirty="0"/>
                  <a:t>In the collider ring:  </a:t>
                </a:r>
              </a:p>
              <a:p>
                <a:pPr lvl="2">
                  <a:lnSpc>
                    <a:spcPct val="17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spin rotators - &gt;  longitudinal polarization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[1]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(done)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2">
                  <a:lnSpc>
                    <a:spcPct val="17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ensure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inj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2">
                  <a:lnSpc>
                    <a:spcPct val="170000"/>
                  </a:lnSpc>
                </a:pPr>
                <a:r>
                  <a:rPr lang="en-US" altLang="zh-CN" dirty="0"/>
                  <a:t>Compton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</a:t>
                </a:r>
                <a:r>
                  <a:rPr lang="en-US" dirty="0"/>
                  <a:t>olarimeter</a:t>
                </a:r>
                <a:r>
                  <a:rPr lang="en-US" altLang="zh-CN" dirty="0"/>
                  <a:t>[2]</a:t>
                </a:r>
                <a:r>
                  <a:rPr lang="en-US" dirty="0"/>
                  <a:t> (</a:t>
                </a:r>
                <a:r>
                  <a:rPr lang="en-US" altLang="zh-CN" dirty="0"/>
                  <a:t>under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way</a:t>
                </a:r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E20B3B-077B-A04F-AC00-D7527BBB8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4859" y="950055"/>
                <a:ext cx="12057003" cy="4466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20E0-013B-E442-8F21-04E29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4EC1B-4972-CD43-BEB3-85EEE26D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20" y="3711273"/>
            <a:ext cx="6069980" cy="3146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79C3A4-0B3E-C445-BFF9-0016657FD263}"/>
              </a:ext>
            </a:extLst>
          </p:cNvPr>
          <p:cNvSpPr txBox="1"/>
          <p:nvPr/>
        </p:nvSpPr>
        <p:spPr>
          <a:xfrm>
            <a:off x="11435319" y="6171685"/>
            <a:ext cx="72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F60B4B-D141-E346-A567-FA1F5512DB9D}"/>
              </a:ext>
            </a:extLst>
          </p:cNvPr>
          <p:cNvSpPr txBox="1"/>
          <p:nvPr/>
        </p:nvSpPr>
        <p:spPr>
          <a:xfrm>
            <a:off x="346856" y="5987019"/>
            <a:ext cx="6143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[1]</a:t>
            </a:r>
            <a:r>
              <a:rPr lang="zh-CN" altLang="en-US" sz="1400" dirty="0">
                <a:solidFill>
                  <a:srgbClr val="00B050"/>
                </a:solidFill>
              </a:rPr>
              <a:t>  </a:t>
            </a:r>
            <a:r>
              <a:rPr lang="en-US" altLang="zh-CN" sz="1400" dirty="0">
                <a:solidFill>
                  <a:srgbClr val="00B050"/>
                </a:solidFill>
              </a:rPr>
              <a:t>W.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H.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Xia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RDTM (2022) </a:t>
            </a:r>
            <a:r>
              <a:rPr lang="en-US" altLang="zh-CN" sz="1400" dirty="0" err="1">
                <a:solidFill>
                  <a:srgbClr val="00B050"/>
                </a:solidFill>
              </a:rPr>
              <a:t>doi</a:t>
            </a:r>
            <a:r>
              <a:rPr lang="en-US" altLang="zh-CN" sz="1400" dirty="0">
                <a:solidFill>
                  <a:srgbClr val="00B050"/>
                </a:solidFill>
              </a:rPr>
              <a:t>:</a:t>
            </a:r>
            <a:r>
              <a:rPr lang="en-HK" sz="1400" dirty="0">
                <a:solidFill>
                  <a:srgbClr val="00B050"/>
                </a:solidFill>
              </a:rPr>
              <a:t> 10.1007/s41605-022-00344-2</a:t>
            </a:r>
          </a:p>
          <a:p>
            <a:r>
              <a:rPr lang="en-US" altLang="zh-CN" sz="1400" dirty="0">
                <a:solidFill>
                  <a:srgbClr val="00B050"/>
                </a:solidFill>
              </a:rPr>
              <a:t>[2]</a:t>
            </a:r>
            <a:r>
              <a:rPr lang="zh-CN" altLang="en-US" sz="1400" dirty="0">
                <a:solidFill>
                  <a:srgbClr val="00B050"/>
                </a:solidFill>
              </a:rPr>
              <a:t>  </a:t>
            </a:r>
            <a:r>
              <a:rPr lang="en-US" altLang="zh-CN" sz="1400" dirty="0">
                <a:solidFill>
                  <a:srgbClr val="00B050"/>
                </a:solidFill>
              </a:rPr>
              <a:t>S.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H.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Chen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JINST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17,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P08005,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10669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5F64-C189-B649-AA00-A9DD5580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maintenance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synchrotron/booster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57E0-B74D-E947-AFC2-5348F453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F591D3A-1D40-4346-B60C-F67A1EAC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47" y="3904545"/>
            <a:ext cx="3234577" cy="2138413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785371E1-0AEF-474B-B64F-9254C0EA4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4" y="3904545"/>
            <a:ext cx="1737890" cy="1956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9A245-BC64-9944-BB93-125A7147A8C3}"/>
                  </a:ext>
                </a:extLst>
              </p:cNvPr>
              <p:cNvSpPr txBox="1"/>
              <p:nvPr/>
            </p:nvSpPr>
            <p:spPr>
              <a:xfrm>
                <a:off x="11067" y="868878"/>
                <a:ext cx="10303811" cy="269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adiabatic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invariant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during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acceleration.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When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due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non-adiabaticity,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leading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depolarization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described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Froissart-</a:t>
                </a:r>
                <a:r>
                  <a:rPr lang="en-US" altLang="zh-CN" sz="2000" dirty="0" err="1"/>
                  <a:t>Stora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formula[1]: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Two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factors:</a:t>
                </a:r>
                <a:r>
                  <a:rPr lang="zh-CN" altLang="en-US" sz="2000" dirty="0"/>
                  <a:t> 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strength</a:t>
                </a:r>
                <a:r>
                  <a:rPr lang="el-GR" altLang="zh-CN" sz="2000" dirty="0"/>
                  <a:t> ε</a:t>
                </a:r>
                <a:r>
                  <a:rPr lang="en-US" altLang="zh-CN" sz="2000" dirty="0"/>
                  <a:t> and acceleration rate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/>
                  <a:t>[km]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ea typeface="Cambria Math" panose="02040503050406030204" pitchFamily="18" charset="0"/>
                  </a:rPr>
                  <a:t>Polarization is maintained (</a:t>
                </a:r>
                <a:r>
                  <a:rPr lang="el-GR" altLang="zh-CN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Δ</a:t>
                </a:r>
                <a:r>
                  <a:rPr lang="en-US" altLang="zh-CN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 &lt; 1%</a:t>
                </a:r>
                <a:r>
                  <a:rPr lang="en-US" altLang="zh-CN" sz="2000" b="0" dirty="0">
                    <a:ea typeface="Cambria Math" panose="02040503050406030204" pitchFamily="18" charset="0"/>
                  </a:rPr>
                  <a:t>) if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ea typeface="Cambria Math" panose="02040503050406030204" pitchFamily="18" charset="0"/>
                  </a:rPr>
                  <a:t>Fast crossing: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0.06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Slow crossing: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ra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altLang="zh-CN" sz="2000" dirty="0"/>
                  <a:t>.82, spin flip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9A245-BC64-9944-BB93-125A7147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" y="868878"/>
                <a:ext cx="10303811" cy="2690737"/>
              </a:xfrm>
              <a:prstGeom prst="rect">
                <a:avLst/>
              </a:prstGeom>
              <a:blipFill>
                <a:blip r:embed="rId4"/>
                <a:stretch>
                  <a:fillRect l="-369"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1268AF-F1DF-0E4D-9F3A-8D55AE411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65" y="3668161"/>
            <a:ext cx="4997135" cy="31898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9CC75D-981D-E74B-A2C2-18EC7FE6D5B1}"/>
              </a:ext>
            </a:extLst>
          </p:cNvPr>
          <p:cNvCxnSpPr>
            <a:cxnSpLocks/>
          </p:cNvCxnSpPr>
          <p:nvPr/>
        </p:nvCxnSpPr>
        <p:spPr>
          <a:xfrm>
            <a:off x="9868829" y="4048570"/>
            <a:ext cx="0" cy="2208762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DC818D-A2B7-CE4C-B704-985DB0828CA0}"/>
              </a:ext>
            </a:extLst>
          </p:cNvPr>
          <p:cNvCxnSpPr>
            <a:cxnSpLocks/>
          </p:cNvCxnSpPr>
          <p:nvPr/>
        </p:nvCxnSpPr>
        <p:spPr>
          <a:xfrm>
            <a:off x="9767279" y="4675839"/>
            <a:ext cx="0" cy="1581493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545C62-036B-6849-8F55-B827A030CFFF}"/>
              </a:ext>
            </a:extLst>
          </p:cNvPr>
          <p:cNvCxnSpPr>
            <a:cxnSpLocks/>
          </p:cNvCxnSpPr>
          <p:nvPr/>
        </p:nvCxnSpPr>
        <p:spPr>
          <a:xfrm>
            <a:off x="9465452" y="4803552"/>
            <a:ext cx="0" cy="14537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6F4957-8AD6-8744-AB7C-004B39C31815}"/>
              </a:ext>
            </a:extLst>
          </p:cNvPr>
          <p:cNvCxnSpPr>
            <a:cxnSpLocks/>
          </p:cNvCxnSpPr>
          <p:nvPr/>
        </p:nvCxnSpPr>
        <p:spPr>
          <a:xfrm>
            <a:off x="10875858" y="5352554"/>
            <a:ext cx="0" cy="904778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B0891E-F138-6D44-A49F-24CE4ABB925F}"/>
              </a:ext>
            </a:extLst>
          </p:cNvPr>
          <p:cNvCxnSpPr>
            <a:cxnSpLocks/>
          </p:cNvCxnSpPr>
          <p:nvPr/>
        </p:nvCxnSpPr>
        <p:spPr>
          <a:xfrm>
            <a:off x="10537457" y="5430182"/>
            <a:ext cx="0" cy="82715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F47286-DAB3-DA46-8232-B9D297A661C5}"/>
              </a:ext>
            </a:extLst>
          </p:cNvPr>
          <p:cNvSpPr txBox="1"/>
          <p:nvPr/>
        </p:nvSpPr>
        <p:spPr>
          <a:xfrm>
            <a:off x="-58854" y="6151505"/>
            <a:ext cx="83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Froissart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and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Stora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NIM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7,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297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(1960)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K.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Barladyan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PRAB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22,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112804,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(2019)</a:t>
            </a:r>
            <a:endParaRPr lang="en-HK" altLang="zh-CN" sz="1200" dirty="0">
              <a:solidFill>
                <a:srgbClr val="00B050"/>
              </a:solidFill>
            </a:endParaRPr>
          </a:p>
          <a:p>
            <a:r>
              <a:rPr lang="en-US" altLang="zh-CN" sz="1200" dirty="0">
                <a:solidFill>
                  <a:srgbClr val="00B050"/>
                </a:solidFill>
              </a:rPr>
              <a:t>[3]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Nakamura,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NIM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411,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93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(1998)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[4]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Khoe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Part.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Accel.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6,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213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(1975)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[5]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HK" sz="1200" dirty="0">
                <a:solidFill>
                  <a:srgbClr val="00B050"/>
                </a:solidFill>
              </a:rPr>
              <a:t>Configuration Manual: Polarized Proton Collider at RHIC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2006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[6]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V.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Ranjbar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PRAB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21,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111003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(2018)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A241043-EDD6-AF43-9B47-DCADF86D8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06" y="930037"/>
            <a:ext cx="2344710" cy="1988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E73CE-22F9-DD40-AC50-86DCA731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D321-A7E3-1E46-99AF-B3DE99A1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9133" y="649287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1C2CF2CE-E59E-784D-BB92-52228B5D6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875" y="2900264"/>
            <a:ext cx="2655373" cy="1683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C60C38-D7B9-ED47-A1D6-C3B92620FF15}"/>
                  </a:ext>
                </a:extLst>
              </p:cNvPr>
              <p:cNvSpPr txBox="1"/>
              <p:nvPr/>
            </p:nvSpPr>
            <p:spPr>
              <a:xfrm>
                <a:off x="393370" y="4454595"/>
                <a:ext cx="8355763" cy="77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chemeClr val="tx1"/>
                    </a:solidFill>
                  </a:rPr>
                  <a:t>ε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RING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= Enhancement Factor * </a:t>
                </a:r>
                <a:r>
                  <a:rPr lang="el-GR" dirty="0">
                    <a:solidFill>
                      <a:schemeClr val="tx1"/>
                    </a:solidFill>
                  </a:rPr>
                  <a:t>ε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arc cell</a:t>
                </a:r>
                <a:r>
                  <a:rPr lang="el-GR" dirty="0">
                    <a:solidFill>
                      <a:schemeClr val="tx1"/>
                    </a:solidFill>
                  </a:rPr>
                  <a:t> + ε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 straight sections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Enhancement Factor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kumimoji="1"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, when x = integer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C60C38-D7B9-ED47-A1D6-C3B92620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0" y="4454595"/>
                <a:ext cx="8355763" cy="772263"/>
              </a:xfrm>
              <a:prstGeom prst="rect">
                <a:avLst/>
              </a:prstGeom>
              <a:blipFill>
                <a:blip r:embed="rId5"/>
                <a:stretch>
                  <a:fillRect l="-607" t="-3226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3B7D9BD-1AA3-A048-8FE7-92C8304066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83219" y="3391909"/>
              <a:ext cx="7943658" cy="952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7048">
                      <a:extLst>
                        <a:ext uri="{9D8B030D-6E8A-4147-A177-3AD203B41FA5}">
                          <a16:colId xmlns:a16="http://schemas.microsoft.com/office/drawing/2014/main" val="2597916069"/>
                        </a:ext>
                      </a:extLst>
                    </a:gridCol>
                    <a:gridCol w="2999660">
                      <a:extLst>
                        <a:ext uri="{9D8B030D-6E8A-4147-A177-3AD203B41FA5}">
                          <a16:colId xmlns:a16="http://schemas.microsoft.com/office/drawing/2014/main" val="1717320010"/>
                        </a:ext>
                      </a:extLst>
                    </a:gridCol>
                    <a:gridCol w="1556254">
                      <a:extLst>
                        <a:ext uri="{9D8B030D-6E8A-4147-A177-3AD203B41FA5}">
                          <a16:colId xmlns:a16="http://schemas.microsoft.com/office/drawing/2014/main" val="524118776"/>
                        </a:ext>
                      </a:extLst>
                    </a:gridCol>
                    <a:gridCol w="1260696">
                      <a:extLst>
                        <a:ext uri="{9D8B030D-6E8A-4147-A177-3AD203B41FA5}">
                          <a16:colId xmlns:a16="http://schemas.microsoft.com/office/drawing/2014/main" val="1080897523"/>
                        </a:ext>
                      </a:extLst>
                    </a:gridCol>
                  </a:tblGrid>
                  <a:tr h="30966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Super strong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Less</a:t>
                          </a:r>
                          <a:r>
                            <a:rPr lang="en-US" sz="1400" dirty="0"/>
                            <a:t> strong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Regular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0894875"/>
                      </a:ext>
                    </a:extLst>
                  </a:tr>
                  <a:tr h="30966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Imperfection 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𝑛𝑃𝑀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±[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𝑛𝑃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±[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l-GR" altLang="zh-CN" sz="1400" b="0" i="1" smtClean="0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400" b="0" i="1" smtClean="0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= 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2317318"/>
                      </a:ext>
                    </a:extLst>
                  </a:tr>
                  <a:tr h="29868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Intrinsic 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l-GR" altLang="zh-CN" sz="1400" b="0" i="1" smtClean="0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l-GR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400" b="0" i="1" smtClean="0"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near</a:t>
                          </a:r>
                          <a:r>
                            <a:rPr lang="en-US" sz="1400" baseline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𝑛𝑃𝑀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±[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𝑛𝑃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l-GR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sz="1400" b="0" i="1" smtClean="0"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1" lang="en-US" altLang="zh-CN" sz="1400" b="0" i="1" smtClean="0"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𝜐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9653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3B7D9BD-1AA3-A048-8FE7-92C8304066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6307929"/>
                  </p:ext>
                </p:extLst>
              </p:nvPr>
            </p:nvGraphicFramePr>
            <p:xfrm>
              <a:off x="483219" y="3391909"/>
              <a:ext cx="7943658" cy="9529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7048">
                      <a:extLst>
                        <a:ext uri="{9D8B030D-6E8A-4147-A177-3AD203B41FA5}">
                          <a16:colId xmlns:a16="http://schemas.microsoft.com/office/drawing/2014/main" val="2597916069"/>
                        </a:ext>
                      </a:extLst>
                    </a:gridCol>
                    <a:gridCol w="2999660">
                      <a:extLst>
                        <a:ext uri="{9D8B030D-6E8A-4147-A177-3AD203B41FA5}">
                          <a16:colId xmlns:a16="http://schemas.microsoft.com/office/drawing/2014/main" val="1717320010"/>
                        </a:ext>
                      </a:extLst>
                    </a:gridCol>
                    <a:gridCol w="1556254">
                      <a:extLst>
                        <a:ext uri="{9D8B030D-6E8A-4147-A177-3AD203B41FA5}">
                          <a16:colId xmlns:a16="http://schemas.microsoft.com/office/drawing/2014/main" val="524118776"/>
                        </a:ext>
                      </a:extLst>
                    </a:gridCol>
                    <a:gridCol w="1260696">
                      <a:extLst>
                        <a:ext uri="{9D8B030D-6E8A-4147-A177-3AD203B41FA5}">
                          <a16:colId xmlns:a16="http://schemas.microsoft.com/office/drawing/2014/main" val="1080897523"/>
                        </a:ext>
                      </a:extLst>
                    </a:gridCol>
                  </a:tblGrid>
                  <a:tr h="30966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Super strong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Less</a:t>
                          </a:r>
                          <a:r>
                            <a:rPr lang="en-US" sz="1400" dirty="0"/>
                            <a:t> strong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Regular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0894875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Imperfection 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1610" t="-104000" r="-9449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9268" t="-104000" r="-81301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33333" t="-104000" r="-1010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2317318"/>
                      </a:ext>
                    </a:extLst>
                  </a:tr>
                  <a:tr h="32162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Intrinsic resonance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1610" t="-196154" r="-94492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9268" t="-196154" r="-81301" b="-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33333" t="-196154" r="-1010" b="-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9653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776A2E-732A-0442-829F-042BB24F09B6}"/>
                  </a:ext>
                </a:extLst>
              </p:cNvPr>
              <p:cNvSpPr/>
              <p:nvPr/>
            </p:nvSpPr>
            <p:spPr>
              <a:xfrm>
                <a:off x="280502" y="5308902"/>
                <a:ext cx="8825791" cy="115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intrinsic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𝜋𝛾</m:t>
                            </m:r>
                          </m:den>
                        </m:f>
                      </m:e>
                    </m:rad>
                    <m:d>
                      <m:dPr>
                        <m:begChr m:val="{"/>
                        <m:endChr m:val="]"/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d>
                          <m:d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rad>
                            <m:sSup>
                              <m:sSup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1"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kumimoji="1"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  <m:t>𝑀𝑃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𝑖𝑛𝑠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14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kumimoji="1" lang="en-US" altLang="zh-CN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rad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kumimoji="1" lang="en-US" altLang="zh-CN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zh-CN" sz="1400" i="1">
                                    <a:latin typeface="Cambria Math" panose="02040503050406030204" pitchFamily="18" charset="0"/>
                                  </a:rPr>
                                  <m:t>𝑀𝑃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kumimoji="1" lang="en-US" altLang="zh-CN" sz="1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sz="1400" i="1">
                            <a:latin typeface="Cambria Math" panose="02040503050406030204" pitchFamily="18" charset="0"/>
                          </a:rPr>
                          <m:t>𝑖𝑛𝑠</m:t>
                        </m:r>
                      </m:sub>
                    </m:sSub>
                    <m:r>
                      <a:rPr kumimoji="1" lang="en-US" altLang="zh-CN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]}</m:t>
                    </m:r>
                  </m:oMath>
                </a14:m>
                <a:endPara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1600" dirty="0">
                    <a:ea typeface="Microsoft YaHei" panose="020B0503020204020204" pitchFamily="34" charset="-122"/>
                  </a:rPr>
                  <a:t>Enhancement factor</a:t>
                </a:r>
                <a:r>
                  <a:rPr kumimoji="1" lang="en-US" altLang="zh-CN" sz="16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6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𝑃𝑀</m:t>
                        </m:r>
                      </m:den>
                    </m:f>
                    <m:r>
                      <a:rPr kumimoji="1"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16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776A2E-732A-0442-829F-042BB24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2" y="5308902"/>
                <a:ext cx="8825791" cy="1159676"/>
              </a:xfrm>
              <a:prstGeom prst="rect">
                <a:avLst/>
              </a:prstGeom>
              <a:blipFill>
                <a:blip r:embed="rId7"/>
                <a:stretch>
                  <a:fillRect l="-431" t="-2174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1E8FFCD-2B6A-6444-A966-F963097FC90D}"/>
              </a:ext>
            </a:extLst>
          </p:cNvPr>
          <p:cNvSpPr txBox="1"/>
          <p:nvPr/>
        </p:nvSpPr>
        <p:spPr>
          <a:xfrm>
            <a:off x="205433" y="6581001"/>
            <a:ext cx="890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Y.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Lee,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Spin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Dynamics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and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snakes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synchrotrons,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World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Scientific,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1997,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V.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Ranjbar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PRAB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21,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111003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(2018)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  <a:p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89EC72-E320-9840-BBF1-9896DE39231C}"/>
              </a:ext>
            </a:extLst>
          </p:cNvPr>
          <p:cNvSpPr/>
          <p:nvPr/>
        </p:nvSpPr>
        <p:spPr>
          <a:xfrm>
            <a:off x="523653" y="2716677"/>
            <a:ext cx="790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PM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=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792,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arc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sections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take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up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&gt;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80%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circumference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About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k</a:t>
            </a:r>
            <a:r>
              <a:rPr kumimoji="1" lang="zh-CN" altLang="en-US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* 2</a:t>
            </a:r>
            <a:r>
              <a:rPr kumimoji="1" lang="el-GR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π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 </a:t>
            </a:r>
            <a:r>
              <a:rPr kumimoji="1" lang="en-US" altLang="zh-CN" dirty="0" err="1">
                <a:solidFill>
                  <a:srgbClr val="0000FF"/>
                </a:solidFill>
                <a:ea typeface="Microsoft YaHei" panose="020B0503020204020204" pitchFamily="34" charset="-122"/>
              </a:rPr>
              <a:t>betatron</a:t>
            </a:r>
            <a:r>
              <a:rPr kumimoji="1" lang="en-US" altLang="zh-CN" dirty="0">
                <a:solidFill>
                  <a:srgbClr val="0000FF"/>
                </a:solidFill>
                <a:ea typeface="Microsoft YaHei" panose="020B0503020204020204" pitchFamily="34" charset="-122"/>
              </a:rPr>
              <a:t> phase advance in each straight section</a:t>
            </a:r>
            <a:r>
              <a:rPr lang="el-GR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&amp; arc section 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5347AC1-E461-7A45-B423-4447D770F20F}"/>
              </a:ext>
            </a:extLst>
          </p:cNvPr>
          <p:cNvSpPr/>
          <p:nvPr/>
        </p:nvSpPr>
        <p:spPr>
          <a:xfrm>
            <a:off x="5397909" y="5486405"/>
            <a:ext cx="1760371" cy="614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C60C914-55F4-BB46-AA20-4EFED2DAD25D}"/>
              </a:ext>
            </a:extLst>
          </p:cNvPr>
          <p:cNvSpPr/>
          <p:nvPr/>
        </p:nvSpPr>
        <p:spPr>
          <a:xfrm>
            <a:off x="2170931" y="5523184"/>
            <a:ext cx="1760371" cy="614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BFE6C0-D65F-7043-8580-DF54406185AB}"/>
              </a:ext>
            </a:extLst>
          </p:cNvPr>
          <p:cNvSpPr txBox="1"/>
          <p:nvPr/>
        </p:nvSpPr>
        <p:spPr>
          <a:xfrm>
            <a:off x="4095207" y="5190972"/>
            <a:ext cx="132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FODO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ED24C36-6BB2-C64E-9BAB-FE508CAEF071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5238905" y="5375638"/>
            <a:ext cx="1039190" cy="110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20DE479-E85F-FC43-A6AD-16923CD166CF}"/>
              </a:ext>
            </a:extLst>
          </p:cNvPr>
          <p:cNvCxnSpPr>
            <a:cxnSpLocks/>
          </p:cNvCxnSpPr>
          <p:nvPr/>
        </p:nvCxnSpPr>
        <p:spPr>
          <a:xfrm flipH="1">
            <a:off x="3200231" y="5381138"/>
            <a:ext cx="921071" cy="121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58E07A0-6878-4541-8BB2-8DF00FDBC9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3653" y="1022268"/>
              <a:ext cx="7516376" cy="1695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781">
                      <a:extLst>
                        <a:ext uri="{9D8B030D-6E8A-4147-A177-3AD203B41FA5}">
                          <a16:colId xmlns:a16="http://schemas.microsoft.com/office/drawing/2014/main" val="2255960293"/>
                        </a:ext>
                      </a:extLst>
                    </a:gridCol>
                    <a:gridCol w="2144595">
                      <a:extLst>
                        <a:ext uri="{9D8B030D-6E8A-4147-A177-3AD203B41FA5}">
                          <a16:colId xmlns:a16="http://schemas.microsoft.com/office/drawing/2014/main" val="1993466064"/>
                        </a:ext>
                      </a:extLst>
                    </a:gridCol>
                  </a:tblGrid>
                  <a:tr h="301444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of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Booster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Value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48419"/>
                      </a:ext>
                    </a:extLst>
                  </a:tr>
                  <a:tr h="3014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P:   number of periodicities</a:t>
                          </a:r>
                          <a:endParaRPr kumimoji="1" lang="en-HK" altLang="zh-CN" sz="1600" dirty="0">
                            <a:solidFill>
                              <a:schemeClr val="tx1"/>
                            </a:solidFill>
                            <a:ea typeface="Microsoft YaHei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660585"/>
                      </a:ext>
                    </a:extLst>
                  </a:tr>
                  <a:tr h="3014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M: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number of unit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cells in each arc region (per period)</a:t>
                          </a:r>
                          <a:endParaRPr kumimoji="1" lang="en-HK" altLang="zh-CN" sz="1600" dirty="0">
                            <a:solidFill>
                              <a:schemeClr val="tx1"/>
                            </a:solidFill>
                            <a:ea typeface="Microsoft YaHei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99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1700"/>
                      </a:ext>
                    </a:extLst>
                  </a:tr>
                  <a:tr h="31874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total </a:t>
                          </a:r>
                          <a:r>
                            <a:rPr kumimoji="1" lang="en-US" altLang="zh-CN" sz="1600" dirty="0" err="1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betatron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phase advance/(2</a:t>
                          </a:r>
                          <a:r>
                            <a:rPr kumimoji="1" lang="el-GR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π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261.2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003699"/>
                      </a:ext>
                    </a:extLst>
                  </a:tr>
                  <a:tr h="3014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total </a:t>
                          </a:r>
                          <a:r>
                            <a:rPr kumimoji="1" lang="en-US" altLang="zh-CN" sz="1600" dirty="0" err="1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betatron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phase advance in arc regions/(2</a:t>
                          </a:r>
                          <a:r>
                            <a:rPr kumimoji="1" lang="el-GR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π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198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209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58E07A0-6878-4541-8BB2-8DF00FDBC9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4210189"/>
                  </p:ext>
                </p:extLst>
              </p:nvPr>
            </p:nvGraphicFramePr>
            <p:xfrm>
              <a:off x="523653" y="1022268"/>
              <a:ext cx="7516376" cy="1695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781">
                      <a:extLst>
                        <a:ext uri="{9D8B030D-6E8A-4147-A177-3AD203B41FA5}">
                          <a16:colId xmlns:a16="http://schemas.microsoft.com/office/drawing/2014/main" val="2255960293"/>
                        </a:ext>
                      </a:extLst>
                    </a:gridCol>
                    <a:gridCol w="2144595">
                      <a:extLst>
                        <a:ext uri="{9D8B030D-6E8A-4147-A177-3AD203B41FA5}">
                          <a16:colId xmlns:a16="http://schemas.microsoft.com/office/drawing/2014/main" val="199346606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of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Booster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Value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4841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P:   number of periodicities</a:t>
                          </a:r>
                          <a:endParaRPr kumimoji="1" lang="en-HK" altLang="zh-CN" sz="1600" dirty="0">
                            <a:solidFill>
                              <a:schemeClr val="tx1"/>
                            </a:solidFill>
                            <a:ea typeface="Microsoft YaHei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966058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M: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number of unit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cells in each arc region (per period)</a:t>
                          </a:r>
                          <a:endParaRPr kumimoji="1" lang="en-HK" altLang="zh-CN" sz="1600" dirty="0">
                            <a:solidFill>
                              <a:schemeClr val="tx1"/>
                            </a:solidFill>
                            <a:ea typeface="Microsoft YaHei" panose="020B0503020204020204" pitchFamily="3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99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1700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36" t="-289286" r="-40094" b="-1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261.2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0036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36" t="-403704" r="-40094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198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209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8AEE51-3F52-1747-A526-8301912147FD}"/>
                  </a:ext>
                </a:extLst>
              </p:cNvPr>
              <p:cNvSpPr txBox="1"/>
              <p:nvPr/>
            </p:nvSpPr>
            <p:spPr>
              <a:xfrm>
                <a:off x="8624887" y="4841122"/>
                <a:ext cx="3533913" cy="1808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kumimoji="1" lang="en-US" altLang="zh-CN" dirty="0"/>
                  <a:t> , 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 FODO cells with same phase shift: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sin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For large ring lake CEPC ,L is larger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resonance strength is smaller.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98AEE51-3F52-1747-A526-830191214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887" y="4841122"/>
                <a:ext cx="3533913" cy="1808059"/>
              </a:xfrm>
              <a:prstGeom prst="rect">
                <a:avLst/>
              </a:prstGeom>
              <a:blipFill>
                <a:blip r:embed="rId9"/>
                <a:stretch>
                  <a:fillRect l="-1792" b="-41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06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Intrinsic spin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structure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8F10777-9915-B64A-B991-8CD494A6242B}"/>
              </a:ext>
            </a:extLst>
          </p:cNvPr>
          <p:cNvGrpSpPr/>
          <p:nvPr/>
        </p:nvGrpSpPr>
        <p:grpSpPr>
          <a:xfrm>
            <a:off x="5282004" y="2634115"/>
            <a:ext cx="6737873" cy="3974900"/>
            <a:chOff x="1431471" y="1260565"/>
            <a:chExt cx="9329057" cy="559743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A3611B6-584A-B644-8DB4-73CB9AE7BD1D}"/>
                </a:ext>
              </a:extLst>
            </p:cNvPr>
            <p:cNvGrpSpPr/>
            <p:nvPr/>
          </p:nvGrpSpPr>
          <p:grpSpPr>
            <a:xfrm>
              <a:off x="1431471" y="1260565"/>
              <a:ext cx="9329057" cy="5597435"/>
              <a:chOff x="838200" y="1260565"/>
              <a:chExt cx="9329057" cy="5597435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09AE426-7ACE-DB40-8138-A6ECA2D9F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260565"/>
                <a:ext cx="9329057" cy="559743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415CD019-D14E-614D-9504-3EBE9F862943}"/>
                      </a:ext>
                    </a:extLst>
                  </p:cNvPr>
                  <p:cNvSpPr txBox="1"/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6" name="文本框 5">
                    <a:extLst>
                      <a:ext uri="{FF2B5EF4-FFF2-40B4-BE49-F238E27FC236}">
                        <a16:creationId xmlns:a16="http://schemas.microsoft.com/office/drawing/2014/main" id="{FC5A46B0-32FF-3E44-A06C-FE94FCAC0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4067" y="5104772"/>
                    <a:ext cx="38824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F5DCF9B1-0378-C744-8174-99821C96E95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D56A32AF-FDB9-D14C-9172-39BD8F65F3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314" y="3905542"/>
                    <a:ext cx="803425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0DB79AC8-EC7E-5941-8694-6296FC7EDFDD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CD9F4902-0C15-ED47-B1CA-8FD4761895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973" y="3700554"/>
                    <a:ext cx="80342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4B0AFD7A-4F47-1349-A937-D3FE2A3F3547}"/>
                      </a:ext>
                    </a:extLst>
                  </p:cNvPr>
                  <p:cNvSpPr txBox="1"/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0536F657-9385-E841-828F-8759E07262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27624" y="4886430"/>
                    <a:ext cx="88838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81FA29A9-7042-294B-8DCB-E20A11E148A7}"/>
                      </a:ext>
                    </a:extLst>
                  </p:cNvPr>
                  <p:cNvSpPr txBox="1"/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0" name="文本框 9">
                    <a:extLst>
                      <a:ext uri="{FF2B5EF4-FFF2-40B4-BE49-F238E27FC236}">
                        <a16:creationId xmlns:a16="http://schemas.microsoft.com/office/drawing/2014/main" id="{9A81F17E-33C8-A541-9640-81D0080028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8901" y="4609431"/>
                    <a:ext cx="888385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CEE23E6-D345-F34C-A339-5F2FB2CC160E}"/>
                      </a:ext>
                    </a:extLst>
                  </p:cNvPr>
                  <p:cNvSpPr txBox="1"/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29E61020-AD72-774D-9816-60034799A6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8535" y="1925765"/>
                    <a:ext cx="88838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FEE8DDC0-58BC-8245-AF8B-9F810C93489C}"/>
                      </a:ext>
                    </a:extLst>
                  </p:cNvPr>
                  <p:cNvSpPr txBox="1"/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2" name="文本框 11">
                    <a:extLst>
                      <a:ext uri="{FF2B5EF4-FFF2-40B4-BE49-F238E27FC236}">
                        <a16:creationId xmlns:a16="http://schemas.microsoft.com/office/drawing/2014/main" id="{0393A5A9-F93E-F846-AE3D-900F4B52AA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1807" y="1660155"/>
                    <a:ext cx="88838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6E165B80-B40A-C04F-B1C6-AF98EC1FC492}"/>
                      </a:ext>
                    </a:extLst>
                  </p:cNvPr>
                  <p:cNvSpPr txBox="1"/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5A8ADDE1-CFA2-C04D-A592-E89CB348BA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6978" y="3839053"/>
                    <a:ext cx="888385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E88961B8-BBEC-DE44-97A1-B3CC9E94BA24}"/>
                      </a:ext>
                    </a:extLst>
                  </p:cNvPr>
                  <p:cNvSpPr txBox="1"/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F7D6A573-5F63-BB47-9DC2-435C4DF32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5691" y="4059282"/>
                    <a:ext cx="888385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05BA88AE-F5DD-3D4E-A5EA-5711F66BC9CE}"/>
                      </a:ext>
                    </a:extLst>
                  </p:cNvPr>
                  <p:cNvSpPr txBox="1"/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D0141F0D-8967-934A-92CB-60DDA277E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3521" y="2382924"/>
                    <a:ext cx="888385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87FAE72D-DBC8-B547-B2E0-49AEE10137CE}"/>
                      </a:ext>
                    </a:extLst>
                  </p:cNvPr>
                  <p:cNvSpPr txBox="1"/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F76AAA46-97BD-9747-91FB-D0EB852CEF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57549" y="1683245"/>
                    <a:ext cx="888385" cy="27699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809E894-0C93-EE47-A165-3500F3D03D7E}"/>
                      </a:ext>
                    </a:extLst>
                  </p:cNvPr>
                  <p:cNvSpPr txBox="1"/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zh-CN" sz="1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kumimoji="1" lang="en-US" altLang="zh-CN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kumimoji="1" lang="zh-CN" altLang="en-US" sz="1200" dirty="0"/>
                  </a:p>
                </p:txBody>
              </p:sp>
            </mc:Choice>
            <mc:Fallback xmlns="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51CF8705-96A7-304F-80F0-8AFE684888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0415" y="3656870"/>
                    <a:ext cx="888385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618E51B-1AFF-C540-8C75-A97BB5B50BBD}"/>
                    </a:ext>
                  </a:extLst>
                </p:cNvPr>
                <p:cNvSpPr txBox="1"/>
                <p:nvPr/>
              </p:nvSpPr>
              <p:spPr>
                <a:xfrm>
                  <a:off x="3014885" y="1648766"/>
                  <a:ext cx="3074231" cy="520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kumimoji="1"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a:rPr kumimoji="1"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kumimoji="1"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1"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𝑚𝑟𝑎𝑑</m:t>
                        </m:r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618E51B-1AFF-C540-8C75-A97BB5B50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885" y="1648766"/>
                  <a:ext cx="3074231" cy="520092"/>
                </a:xfrm>
                <a:prstGeom prst="rect">
                  <a:avLst/>
                </a:prstGeom>
                <a:blipFill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93A0772-36DF-8D48-BAF4-DB50072171CB}"/>
              </a:ext>
            </a:extLst>
          </p:cNvPr>
          <p:cNvSpPr/>
          <p:nvPr/>
        </p:nvSpPr>
        <p:spPr>
          <a:xfrm>
            <a:off x="6310599" y="5246406"/>
            <a:ext cx="415874" cy="66312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A37BF71-25C6-4847-BFB0-B26780EE9A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" y="3732010"/>
            <a:ext cx="5047985" cy="3028791"/>
          </a:xfrm>
          <a:prstGeom prst="rect">
            <a:avLst/>
          </a:prstGeom>
        </p:spPr>
      </p:pic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F0825D9E-B303-DC41-8EDB-762712FED956}"/>
              </a:ext>
            </a:extLst>
          </p:cNvPr>
          <p:cNvCxnSpPr>
            <a:cxnSpLocks/>
          </p:cNvCxnSpPr>
          <p:nvPr/>
        </p:nvCxnSpPr>
        <p:spPr>
          <a:xfrm flipH="1" flipV="1">
            <a:off x="4938024" y="3905626"/>
            <a:ext cx="1346093" cy="13033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EA16112B-C473-954C-A3ED-85F519B3BC8D}"/>
              </a:ext>
            </a:extLst>
          </p:cNvPr>
          <p:cNvCxnSpPr>
            <a:cxnSpLocks/>
          </p:cNvCxnSpPr>
          <p:nvPr/>
        </p:nvCxnSpPr>
        <p:spPr>
          <a:xfrm flipH="1">
            <a:off x="4917870" y="5909532"/>
            <a:ext cx="1375434" cy="2542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29F21A7E-F6CB-5045-9EF4-115D7938700D}"/>
              </a:ext>
            </a:extLst>
          </p:cNvPr>
          <p:cNvSpPr txBox="1"/>
          <p:nvPr/>
        </p:nvSpPr>
        <p:spPr>
          <a:xfrm>
            <a:off x="1690075" y="469978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45.6GeV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E23AA32-B6DF-7442-AB60-52B6A9B896F4}"/>
                  </a:ext>
                </a:extLst>
              </p:cNvPr>
              <p:cNvSpPr txBox="1"/>
              <p:nvPr/>
            </p:nvSpPr>
            <p:spPr>
              <a:xfrm>
                <a:off x="3314299" y="955975"/>
                <a:ext cx="6671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CEPC</a:t>
                </a:r>
                <a:r>
                  <a:rPr kumimoji="1" lang="zh-CN" altLang="en-US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CDR</a:t>
                </a:r>
                <a:r>
                  <a:rPr kumimoji="1" lang="zh-CN" altLang="en-US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Booster</a:t>
                </a:r>
                <a:r>
                  <a:rPr kumimoji="1" lang="zh-CN" altLang="en-US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：</a:t>
                </a:r>
                <a:r>
                  <a:rPr kumimoji="1" lang="en-US" altLang="zh-CN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=8;</m:t>
                    </m:r>
                    <m:r>
                      <a:rPr kumimoji="1" lang="en-US" altLang="zh-CN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zh-CN" sz="2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=99;</m:t>
                    </m:r>
                    <m:sSub>
                      <m:sSubPr>
                        <m:ctrlPr>
                          <a:rPr kumimoji="1"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kumimoji="1" lang="en-US" altLang="zh-CN" sz="24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=198</m:t>
                    </m:r>
                  </m:oMath>
                </a14:m>
                <a:r>
                  <a:rPr kumimoji="1" lang="en-US" altLang="zh-CN" sz="2400" dirty="0">
                    <a:solidFill>
                      <a:schemeClr val="accent5">
                        <a:lumMod val="7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kumimoji="1"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E23AA32-B6DF-7442-AB60-52B6A9B89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99" y="955975"/>
                <a:ext cx="6671442" cy="461665"/>
              </a:xfrm>
              <a:prstGeom prst="rect">
                <a:avLst/>
              </a:prstGeom>
              <a:blipFill>
                <a:blip r:embed="rId18"/>
                <a:stretch>
                  <a:fillRect l="-1521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33">
            <a:extLst>
              <a:ext uri="{FF2B5EF4-FFF2-40B4-BE49-F238E27FC236}">
                <a16:creationId xmlns:a16="http://schemas.microsoft.com/office/drawing/2014/main" id="{F682D31C-789E-6B4F-BCD5-9AC4E68A10AD}"/>
              </a:ext>
            </a:extLst>
          </p:cNvPr>
          <p:cNvSpPr txBox="1"/>
          <p:nvPr/>
        </p:nvSpPr>
        <p:spPr>
          <a:xfrm>
            <a:off x="2947751" y="4712015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80GeV</a:t>
            </a:r>
            <a:endParaRPr kumimoji="1" lang="zh-CN" altLang="en-US" dirty="0"/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id="{E2B0BDF8-6B55-9543-89CD-FD35506EDE3A}"/>
              </a:ext>
            </a:extLst>
          </p:cNvPr>
          <p:cNvSpPr txBox="1"/>
          <p:nvPr/>
        </p:nvSpPr>
        <p:spPr>
          <a:xfrm>
            <a:off x="4065078" y="472950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p:pic>
        <p:nvPicPr>
          <p:cNvPr id="32" name="图片 21">
            <a:extLst>
              <a:ext uri="{FF2B5EF4-FFF2-40B4-BE49-F238E27FC236}">
                <a16:creationId xmlns:a16="http://schemas.microsoft.com/office/drawing/2014/main" id="{E7D795A5-8947-664A-BF3D-510F4C596C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686" y="1608226"/>
            <a:ext cx="3599309" cy="2159585"/>
          </a:xfrm>
          <a:prstGeom prst="rect">
            <a:avLst/>
          </a:prstGeom>
        </p:spPr>
      </p:pic>
      <p:sp>
        <p:nvSpPr>
          <p:cNvPr id="33" name="文本框 33">
            <a:extLst>
              <a:ext uri="{FF2B5EF4-FFF2-40B4-BE49-F238E27FC236}">
                <a16:creationId xmlns:a16="http://schemas.microsoft.com/office/drawing/2014/main" id="{CA09F598-5F06-9C41-BB6F-5FEFAD41889D}"/>
              </a:ext>
            </a:extLst>
          </p:cNvPr>
          <p:cNvSpPr txBox="1"/>
          <p:nvPr/>
        </p:nvSpPr>
        <p:spPr>
          <a:xfrm>
            <a:off x="2203982" y="183690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45.6GeV</a:t>
            </a:r>
            <a:endParaRPr kumimoji="1" lang="zh-CN" altLang="en-US" dirty="0"/>
          </a:p>
        </p:txBody>
      </p:sp>
      <p:cxnSp>
        <p:nvCxnSpPr>
          <p:cNvPr id="37" name="直线连接符 26">
            <a:extLst>
              <a:ext uri="{FF2B5EF4-FFF2-40B4-BE49-F238E27FC236}">
                <a16:creationId xmlns:a16="http://schemas.microsoft.com/office/drawing/2014/main" id="{68BC4548-4F5A-134D-8AF5-C19505553A8F}"/>
              </a:ext>
            </a:extLst>
          </p:cNvPr>
          <p:cNvCxnSpPr>
            <a:cxnSpLocks/>
          </p:cNvCxnSpPr>
          <p:nvPr/>
        </p:nvCxnSpPr>
        <p:spPr>
          <a:xfrm>
            <a:off x="920300" y="3421086"/>
            <a:ext cx="0" cy="4695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23">
            <a:extLst>
              <a:ext uri="{FF2B5EF4-FFF2-40B4-BE49-F238E27FC236}">
                <a16:creationId xmlns:a16="http://schemas.microsoft.com/office/drawing/2014/main" id="{62B56C9F-AE7E-D948-A316-BC91ACC06894}"/>
              </a:ext>
            </a:extLst>
          </p:cNvPr>
          <p:cNvCxnSpPr>
            <a:cxnSpLocks/>
          </p:cNvCxnSpPr>
          <p:nvPr/>
        </p:nvCxnSpPr>
        <p:spPr>
          <a:xfrm flipH="1">
            <a:off x="2608304" y="3431134"/>
            <a:ext cx="1001557" cy="4695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8">
                <a:extLst>
                  <a:ext uri="{FF2B5EF4-FFF2-40B4-BE49-F238E27FC236}">
                    <a16:creationId xmlns:a16="http://schemas.microsoft.com/office/drawing/2014/main" id="{7466478C-8908-1C4C-9690-855DEC226CBB}"/>
                  </a:ext>
                </a:extLst>
              </p:cNvPr>
              <p:cNvSpPr txBox="1"/>
              <p:nvPr/>
            </p:nvSpPr>
            <p:spPr>
              <a:xfrm>
                <a:off x="3449778" y="4133431"/>
                <a:ext cx="3818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36" name="文本框 8">
                <a:extLst>
                  <a:ext uri="{FF2B5EF4-FFF2-40B4-BE49-F238E27FC236}">
                    <a16:creationId xmlns:a16="http://schemas.microsoft.com/office/drawing/2014/main" id="{7466478C-8908-1C4C-9690-855DEC226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778" y="4133431"/>
                <a:ext cx="381835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B537BF-103A-9B45-A494-56A939661308}"/>
                  </a:ext>
                </a:extLst>
              </p:cNvPr>
              <p:cNvSpPr/>
              <p:nvPr/>
            </p:nvSpPr>
            <p:spPr>
              <a:xfrm>
                <a:off x="5110203" y="1859435"/>
                <a:ext cx="2070375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kumimoji="1" lang="el-GR" altLang="zh-CN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</a:rPr>
                            <m:t>intrinsic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ad>
                        <m:radPr>
                          <m:degHide m:val="on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>
                                  <a:latin typeface="Cambria Math" panose="02040503050406030204" pitchFamily="18" charset="0"/>
                                </a:rPr>
                                <m:t>rms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B537BF-103A-9B45-A494-56A939661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203" y="1859435"/>
                <a:ext cx="2070375" cy="381515"/>
              </a:xfrm>
              <a:prstGeom prst="rect">
                <a:avLst/>
              </a:prstGeom>
              <a:blipFill>
                <a:blip r:embed="rId2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AEBCF05-877F-9946-89B6-4861783389E9}"/>
              </a:ext>
            </a:extLst>
          </p:cNvPr>
          <p:cNvSpPr txBox="1"/>
          <p:nvPr/>
        </p:nvSpPr>
        <p:spPr>
          <a:xfrm>
            <a:off x="6425618" y="2475571"/>
            <a:ext cx="507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Simulated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with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DEPOL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[1]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BC1A8-0199-F146-B847-9119D7E609F3}"/>
              </a:ext>
            </a:extLst>
          </p:cNvPr>
          <p:cNvSpPr txBox="1"/>
          <p:nvPr/>
        </p:nvSpPr>
        <p:spPr>
          <a:xfrm>
            <a:off x="4250944" y="6541938"/>
            <a:ext cx="467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</a:rPr>
              <a:t>[1]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E.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Courant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and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R.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Ruth,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BNL-52170,</a:t>
            </a:r>
            <a:r>
              <a:rPr lang="zh-CN" altLang="en-US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>
                <a:solidFill>
                  <a:srgbClr val="00B050"/>
                </a:solidFill>
              </a:rPr>
              <a:t>1980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5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0421E-B89D-BC48-A05D-C723A8E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 of straight section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4A1BDA-2261-1642-8E0A-C84C9676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4" name="Picture 33">
            <a:extLst>
              <a:ext uri="{FF2B5EF4-FFF2-40B4-BE49-F238E27FC236}">
                <a16:creationId xmlns:a16="http://schemas.microsoft.com/office/drawing/2014/main" id="{82A6822C-19AD-BB44-9E45-1397D14C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587"/>
            <a:ext cx="2344710" cy="1988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E5849BD-B89E-1A40-99DA-30388AE64B90}"/>
                  </a:ext>
                </a:extLst>
              </p:cNvPr>
              <p:cNvSpPr txBox="1"/>
              <p:nvPr/>
            </p:nvSpPr>
            <p:spPr>
              <a:xfrm>
                <a:off x="2582179" y="951186"/>
                <a:ext cx="6096000" cy="1251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𝜋𝛾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kumimoji="1" lang="en-US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1"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func>
                            <m:func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zh-CN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𝑖𝐾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fun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使用</a:t>
                </a:r>
                <a:r>
                  <a:rPr lang="en-US" altLang="zh-CN" dirty="0"/>
                  <a:t>DEPOL</a:t>
                </a:r>
                <a:r>
                  <a:rPr lang="zh-CN" altLang="en-US" dirty="0"/>
                  <a:t>，只对直线节部分积分：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E5849BD-B89E-1A40-99DA-30388AE64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179" y="951186"/>
                <a:ext cx="6096000" cy="1251112"/>
              </a:xfrm>
              <a:prstGeom prst="rect">
                <a:avLst/>
              </a:prstGeom>
              <a:blipFill>
                <a:blip r:embed="rId3"/>
                <a:stretch>
                  <a:fillRect l="-832" t="-74000" b="-10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BFA0D704-F06D-2746-B7AC-3567D7163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45" y="3429000"/>
            <a:ext cx="4708634" cy="33355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A6B48E-542D-E641-BDEE-5CFD8BF28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620" y="2919981"/>
            <a:ext cx="5234151" cy="366226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D44DBF9-683A-894C-9593-893BD9685AE2}"/>
              </a:ext>
            </a:extLst>
          </p:cNvPr>
          <p:cNvSpPr/>
          <p:nvPr/>
        </p:nvSpPr>
        <p:spPr>
          <a:xfrm>
            <a:off x="7067343" y="5906813"/>
            <a:ext cx="415874" cy="53602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1BAF26B2-4E1F-504A-A990-C31AA32D1F24}"/>
              </a:ext>
            </a:extLst>
          </p:cNvPr>
          <p:cNvCxnSpPr>
            <a:cxnSpLocks/>
          </p:cNvCxnSpPr>
          <p:nvPr/>
        </p:nvCxnSpPr>
        <p:spPr>
          <a:xfrm flipH="1" flipV="1">
            <a:off x="5465381" y="3429000"/>
            <a:ext cx="1584667" cy="24778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CE9B77AF-A1FC-3C47-932D-D6212EDA207E}"/>
              </a:ext>
            </a:extLst>
          </p:cNvPr>
          <p:cNvCxnSpPr>
            <a:cxnSpLocks/>
          </p:cNvCxnSpPr>
          <p:nvPr/>
        </p:nvCxnSpPr>
        <p:spPr>
          <a:xfrm flipH="1">
            <a:off x="5522977" y="6352962"/>
            <a:ext cx="1527071" cy="2542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831A443E-AF67-EE41-AC35-E66EF2C54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179" y="596115"/>
            <a:ext cx="3282592" cy="23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3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A74F1-4203-E74A-AB92-7044225F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439" y="82466"/>
            <a:ext cx="12420057" cy="71485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Imperfection spin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structure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77C9588-AD71-6748-9FCB-E59757D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8583" y="6432825"/>
            <a:ext cx="2844800" cy="365125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1ED75A-2705-7B4B-9C49-375C199C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126" y="3445930"/>
            <a:ext cx="5756031" cy="3453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FB707-F2DA-9841-908F-5AF4641CAC49}"/>
              </a:ext>
            </a:extLst>
          </p:cNvPr>
          <p:cNvSpPr txBox="1"/>
          <p:nvPr/>
        </p:nvSpPr>
        <p:spPr>
          <a:xfrm>
            <a:off x="7261101" y="3331699"/>
            <a:ext cx="245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Simulated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with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SAD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92914E2-CD6C-C046-B206-C26482D6D030}"/>
                  </a:ext>
                </a:extLst>
              </p:cNvPr>
              <p:cNvSpPr txBox="1"/>
              <p:nvPr/>
            </p:nvSpPr>
            <p:spPr>
              <a:xfrm>
                <a:off x="77845" y="629674"/>
                <a:ext cx="11814985" cy="2353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dirty="0"/>
                  <a:t>Closed orbit: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orbit correction eliminates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 near[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/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Imperfection resonance strength: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×{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d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n-US" altLang="zh-CN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d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𝑀𝑃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92914E2-CD6C-C046-B206-C26482D6D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5" y="629674"/>
                <a:ext cx="11814985" cy="2353273"/>
              </a:xfrm>
              <a:prstGeom prst="rect">
                <a:avLst/>
              </a:prstGeom>
              <a:blipFill>
                <a:blip r:embed="rId4"/>
                <a:stretch>
                  <a:fillRect l="-537" t="-10753" b="-52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38">
            <a:extLst>
              <a:ext uri="{FF2B5EF4-FFF2-40B4-BE49-F238E27FC236}">
                <a16:creationId xmlns:a16="http://schemas.microsoft.com/office/drawing/2014/main" id="{38DAAB78-17AE-CF4B-996B-6A5E9163C80B}"/>
              </a:ext>
            </a:extLst>
          </p:cNvPr>
          <p:cNvSpPr/>
          <p:nvPr/>
        </p:nvSpPr>
        <p:spPr>
          <a:xfrm>
            <a:off x="5190300" y="1576468"/>
            <a:ext cx="591551" cy="614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C0BF677D-CBE3-8E42-AB3C-BB7B809BB6F3}"/>
              </a:ext>
            </a:extLst>
          </p:cNvPr>
          <p:cNvSpPr/>
          <p:nvPr/>
        </p:nvSpPr>
        <p:spPr>
          <a:xfrm>
            <a:off x="7845955" y="1533161"/>
            <a:ext cx="1145173" cy="614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A2A5798-2E2D-044B-9F17-6C4F9965E2C3}"/>
              </a:ext>
            </a:extLst>
          </p:cNvPr>
          <p:cNvSpPr txBox="1"/>
          <p:nvPr/>
        </p:nvSpPr>
        <p:spPr>
          <a:xfrm>
            <a:off x="7362567" y="3744362"/>
            <a:ext cx="349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after correction rms orbit ~ 100</a:t>
            </a:r>
            <a:r>
              <a:rPr kumimoji="1" lang="zh-CN" altLang="en-US" dirty="0"/>
              <a:t> </a:t>
            </a:r>
            <a:r>
              <a:rPr kumimoji="1" lang="el-GR" altLang="zh-CN" dirty="0"/>
              <a:t>μ</a:t>
            </a:r>
            <a:r>
              <a:rPr kumimoji="1" lang="en-US" altLang="zh-CN" dirty="0"/>
              <a:t>m</a:t>
            </a:r>
            <a:endParaRPr kumimoji="1" lang="zh-CN" altLang="en-US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3E06870-ABAC-324B-9526-63CAE8CC7504}"/>
              </a:ext>
            </a:extLst>
          </p:cNvPr>
          <p:cNvGrpSpPr/>
          <p:nvPr/>
        </p:nvGrpSpPr>
        <p:grpSpPr>
          <a:xfrm>
            <a:off x="73555" y="3445930"/>
            <a:ext cx="5911783" cy="3466251"/>
            <a:chOff x="72656" y="3363140"/>
            <a:chExt cx="5911783" cy="346625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156097A-E9E2-B14F-91BD-B893459D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6" y="3363140"/>
              <a:ext cx="5777085" cy="3466251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E538063-6317-0C4B-B344-EF00D178A73F}"/>
                </a:ext>
              </a:extLst>
            </p:cNvPr>
            <p:cNvSpPr txBox="1"/>
            <p:nvPr/>
          </p:nvSpPr>
          <p:spPr>
            <a:xfrm>
              <a:off x="1401509" y="3624557"/>
              <a:ext cx="3385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Before correction rms orbit ~5mm</a:t>
              </a:r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66D6F9D-91FE-1B4C-B7B2-B70F239BCF61}"/>
                    </a:ext>
                  </a:extLst>
                </p:cNvPr>
                <p:cNvSpPr txBox="1"/>
                <p:nvPr/>
              </p:nvSpPr>
              <p:spPr>
                <a:xfrm>
                  <a:off x="976050" y="5738311"/>
                  <a:ext cx="580270" cy="196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66D6F9D-91FE-1B4C-B7B2-B70F239BC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050" y="5738311"/>
                  <a:ext cx="580270" cy="196705"/>
                </a:xfrm>
                <a:prstGeom prst="rect">
                  <a:avLst/>
                </a:prstGeom>
                <a:blipFill>
                  <a:blip r:embed="rId6"/>
                  <a:stretch>
                    <a:fillRect r="-19149" b="-31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F2B554D-BB58-7345-A0F9-B6B94AFFB10E}"/>
                    </a:ext>
                  </a:extLst>
                </p:cNvPr>
                <p:cNvSpPr txBox="1"/>
                <p:nvPr/>
              </p:nvSpPr>
              <p:spPr>
                <a:xfrm>
                  <a:off x="1389315" y="5454802"/>
                  <a:ext cx="580270" cy="196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CF2B554D-BB58-7345-A0F9-B6B94AFFB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315" y="5454802"/>
                  <a:ext cx="580270" cy="196705"/>
                </a:xfrm>
                <a:prstGeom prst="rect">
                  <a:avLst/>
                </a:prstGeom>
                <a:blipFill>
                  <a:blip r:embed="rId7"/>
                  <a:stretch>
                    <a:fillRect r="-19149" b="-2941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E733D0A-F5C4-6045-8A78-4AF885F9A461}"/>
                    </a:ext>
                  </a:extLst>
                </p:cNvPr>
                <p:cNvSpPr txBox="1"/>
                <p:nvPr/>
              </p:nvSpPr>
              <p:spPr>
                <a:xfrm>
                  <a:off x="4376216" y="4058100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E733D0A-F5C4-6045-8A78-4AF885F9A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6216" y="4058100"/>
                  <a:ext cx="881973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ECE6259D-04A0-424A-99AB-34AE3AF6BDA1}"/>
                    </a:ext>
                  </a:extLst>
                </p:cNvPr>
                <p:cNvSpPr txBox="1"/>
                <p:nvPr/>
              </p:nvSpPr>
              <p:spPr>
                <a:xfrm>
                  <a:off x="3619528" y="5356449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ECE6259D-04A0-424A-99AB-34AE3AF6B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9528" y="5356449"/>
                  <a:ext cx="881973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C985E40-C27E-1448-9220-7AE1A02CD14A}"/>
                    </a:ext>
                  </a:extLst>
                </p:cNvPr>
                <p:cNvSpPr txBox="1"/>
                <p:nvPr/>
              </p:nvSpPr>
              <p:spPr>
                <a:xfrm>
                  <a:off x="2902691" y="4254805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C985E40-C27E-1448-9220-7AE1A02C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2691" y="4254805"/>
                  <a:ext cx="88197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E56C58E-BCE0-874F-B016-532B3AC98B61}"/>
                    </a:ext>
                  </a:extLst>
                </p:cNvPr>
                <p:cNvSpPr txBox="1"/>
                <p:nvPr/>
              </p:nvSpPr>
              <p:spPr>
                <a:xfrm>
                  <a:off x="5102466" y="4853351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E56C58E-BCE0-874F-B016-532B3AC98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466" y="4853351"/>
                  <a:ext cx="881973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5A97A0A-800D-0147-8559-447C24FB4A22}"/>
                    </a:ext>
                  </a:extLst>
                </p:cNvPr>
                <p:cNvSpPr txBox="1"/>
                <p:nvPr/>
              </p:nvSpPr>
              <p:spPr>
                <a:xfrm>
                  <a:off x="2102987" y="5653408"/>
                  <a:ext cx="8402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200" b="0" dirty="0"/>
                    <a:t>2</a:t>
                  </a:r>
                  <a14:m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C5A97A0A-800D-0147-8559-447C24FB4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987" y="5653408"/>
                  <a:ext cx="840295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2105995-B41E-E144-9683-32503ADF6824}"/>
                    </a:ext>
                  </a:extLst>
                </p:cNvPr>
                <p:cNvSpPr txBox="1"/>
                <p:nvPr/>
              </p:nvSpPr>
              <p:spPr>
                <a:xfrm>
                  <a:off x="739611" y="5930407"/>
                  <a:ext cx="38183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C2105995-B41E-E144-9683-32503ADF6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11" y="5930407"/>
                  <a:ext cx="381836" cy="2769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BC21F47-A3B9-264E-B612-5A90EB89628E}"/>
                    </a:ext>
                  </a:extLst>
                </p:cNvPr>
                <p:cNvSpPr txBox="1"/>
                <p:nvPr/>
              </p:nvSpPr>
              <p:spPr>
                <a:xfrm>
                  <a:off x="1746151" y="5872201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BC21F47-A3B9-264E-B612-5A90EB896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151" y="5872201"/>
                  <a:ext cx="881973" cy="27699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567F496-D517-9D4F-8361-57DE275EEBC4}"/>
                    </a:ext>
                  </a:extLst>
                </p:cNvPr>
                <p:cNvSpPr txBox="1"/>
                <p:nvPr/>
              </p:nvSpPr>
              <p:spPr>
                <a:xfrm>
                  <a:off x="3953484" y="4367327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9567F496-D517-9D4F-8361-57DE275EE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484" y="4367327"/>
                  <a:ext cx="881973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E66C33F-227E-5A46-8B26-2EE3F8219D18}"/>
                    </a:ext>
                  </a:extLst>
                </p:cNvPr>
                <p:cNvSpPr txBox="1"/>
                <p:nvPr/>
              </p:nvSpPr>
              <p:spPr>
                <a:xfrm>
                  <a:off x="2392064" y="4576842"/>
                  <a:ext cx="88197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1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kumimoji="1"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zh-CN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2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AE66C33F-227E-5A46-8B26-2EE3F8219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064" y="4576842"/>
                  <a:ext cx="881973" cy="27699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29494FF-50F5-5240-8C47-E429C06A087E}"/>
                  </a:ext>
                </a:extLst>
              </p:cNvPr>
              <p:cNvSpPr txBox="1"/>
              <p:nvPr/>
            </p:nvSpPr>
            <p:spPr>
              <a:xfrm>
                <a:off x="7044299" y="5904575"/>
                <a:ext cx="881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29494FF-50F5-5240-8C47-E429C06A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99" y="5904575"/>
                <a:ext cx="881973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EAE739C-B1E3-7B4B-BD7A-EC250C231FC3}"/>
                  </a:ext>
                </a:extLst>
              </p:cNvPr>
              <p:cNvSpPr txBox="1"/>
              <p:nvPr/>
            </p:nvSpPr>
            <p:spPr>
              <a:xfrm>
                <a:off x="8325117" y="5068321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EAE739C-B1E3-7B4B-BD7A-EC250C231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17" y="5068321"/>
                <a:ext cx="966931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29FEF86-895E-744D-8C41-36102992F98A}"/>
                  </a:ext>
                </a:extLst>
              </p:cNvPr>
              <p:cNvSpPr txBox="1"/>
              <p:nvPr/>
            </p:nvSpPr>
            <p:spPr>
              <a:xfrm>
                <a:off x="9711260" y="4291168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329FEF86-895E-744D-8C41-36102992F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260" y="4291168"/>
                <a:ext cx="966931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BA7B95-E898-1542-98D0-1AE8A6DC2451}"/>
                  </a:ext>
                </a:extLst>
              </p:cNvPr>
              <p:cNvSpPr txBox="1"/>
              <p:nvPr/>
            </p:nvSpPr>
            <p:spPr>
              <a:xfrm>
                <a:off x="7551129" y="5551249"/>
                <a:ext cx="881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BBA7B95-E898-1542-98D0-1AE8A6DC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129" y="5551249"/>
                <a:ext cx="88197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CCDD69A-1A2B-F242-9DFA-552CC9CEC7C9}"/>
                  </a:ext>
                </a:extLst>
              </p:cNvPr>
              <p:cNvSpPr txBox="1"/>
              <p:nvPr/>
            </p:nvSpPr>
            <p:spPr>
              <a:xfrm>
                <a:off x="7508067" y="5363442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CCDD69A-1A2B-F242-9DFA-552CC9CE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067" y="5363442"/>
                <a:ext cx="966931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57CF1B3-E105-5047-A6ED-2B37160C9F99}"/>
                  </a:ext>
                </a:extLst>
              </p:cNvPr>
              <p:cNvSpPr txBox="1"/>
              <p:nvPr/>
            </p:nvSpPr>
            <p:spPr>
              <a:xfrm>
                <a:off x="8309365" y="4895740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57CF1B3-E105-5047-A6ED-2B37160C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365" y="4895740"/>
                <a:ext cx="966931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E0A8421-7360-1B44-8901-3B829BADCC45}"/>
                  </a:ext>
                </a:extLst>
              </p:cNvPr>
              <p:cNvSpPr txBox="1"/>
              <p:nvPr/>
            </p:nvSpPr>
            <p:spPr>
              <a:xfrm>
                <a:off x="8948704" y="4479240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E0A8421-7360-1B44-8901-3B829BADC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704" y="4479240"/>
                <a:ext cx="966931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F494232-5C99-8040-BB93-E5617CCD5548}"/>
                  </a:ext>
                </a:extLst>
              </p:cNvPr>
              <p:cNvSpPr txBox="1"/>
              <p:nvPr/>
            </p:nvSpPr>
            <p:spPr>
              <a:xfrm>
                <a:off x="8948164" y="4291168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F494232-5C99-8040-BB93-E5617CCD5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64" y="4291168"/>
                <a:ext cx="966931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2AB45E8-B151-FA49-8285-8092FE1DA2DF}"/>
                  </a:ext>
                </a:extLst>
              </p:cNvPr>
              <p:cNvSpPr txBox="1"/>
              <p:nvPr/>
            </p:nvSpPr>
            <p:spPr>
              <a:xfrm>
                <a:off x="9792626" y="4113694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2AB45E8-B151-FA49-8285-8092FE1DA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626" y="4113694"/>
                <a:ext cx="966931" cy="2769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BCC4858F-4543-B746-81B0-6B1E86AFB26C}"/>
              </a:ext>
            </a:extLst>
          </p:cNvPr>
          <p:cNvSpPr txBox="1"/>
          <p:nvPr/>
        </p:nvSpPr>
        <p:spPr>
          <a:xfrm>
            <a:off x="6096000" y="2753685"/>
            <a:ext cx="621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position of the peak is shifted and the preceding and following peaks are coincident</a:t>
            </a:r>
          </a:p>
        </p:txBody>
      </p:sp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D0BD2883-50B5-BB4B-801A-AE2C8ECD1B73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9219238" y="3135284"/>
            <a:ext cx="212392" cy="1155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EDBA2F97-4E53-3042-9E40-8B68FE48BE70}"/>
              </a:ext>
            </a:extLst>
          </p:cNvPr>
          <p:cNvCxnSpPr>
            <a:cxnSpLocks/>
          </p:cNvCxnSpPr>
          <p:nvPr/>
        </p:nvCxnSpPr>
        <p:spPr>
          <a:xfrm>
            <a:off x="7139628" y="5689748"/>
            <a:ext cx="0" cy="685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3B4DD4BB-16DB-CC4A-AB90-8B6800A3D2E6}"/>
              </a:ext>
            </a:extLst>
          </p:cNvPr>
          <p:cNvSpPr txBox="1"/>
          <p:nvPr/>
        </p:nvSpPr>
        <p:spPr>
          <a:xfrm>
            <a:off x="6703069" y="54210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120GeV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D7CC123-1378-264B-908D-40329B6FA0C1}"/>
                  </a:ext>
                </a:extLst>
              </p:cNvPr>
              <p:cNvSpPr txBox="1"/>
              <p:nvPr/>
            </p:nvSpPr>
            <p:spPr>
              <a:xfrm>
                <a:off x="10600341" y="3646808"/>
                <a:ext cx="96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2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kumimoji="1" lang="en-US" altLang="zh-CN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7D7CC123-1378-264B-908D-40329B6FA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341" y="3646808"/>
                <a:ext cx="966931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171369-5732-1A43-B0F4-CFC96EA810D5}"/>
                  </a:ext>
                </a:extLst>
              </p:cNvPr>
              <p:cNvSpPr txBox="1"/>
              <p:nvPr/>
            </p:nvSpPr>
            <p:spPr>
              <a:xfrm>
                <a:off x="7151615" y="795906"/>
                <a:ext cx="4228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0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nPM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zh-CN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6171369-5732-1A43-B0F4-CFC96EA8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15" y="795906"/>
                <a:ext cx="4228593" cy="369332"/>
              </a:xfrm>
              <a:prstGeom prst="rect">
                <a:avLst/>
              </a:prstGeom>
              <a:blipFill>
                <a:blip r:embed="rId27"/>
                <a:stretch>
                  <a:fillRect l="-1198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7EE153BD-F750-DF4E-B48A-A1DD48CC22B4}"/>
              </a:ext>
            </a:extLst>
          </p:cNvPr>
          <p:cNvCxnSpPr>
            <a:cxnSpLocks/>
          </p:cNvCxnSpPr>
          <p:nvPr/>
        </p:nvCxnSpPr>
        <p:spPr>
          <a:xfrm flipV="1">
            <a:off x="8731144" y="1124889"/>
            <a:ext cx="0" cy="387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2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A74F1-4203-E74A-AB92-7044225F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439" y="82466"/>
            <a:ext cx="12420057" cy="71485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Imperfection spin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 structure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77C9588-AD71-6748-9FCB-E59757D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1ED75A-2705-7B4B-9C49-375C199C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633" y="2560605"/>
            <a:ext cx="6934782" cy="4160869"/>
          </a:xfrm>
          <a:prstGeom prst="rect">
            <a:avLst/>
          </a:prstGeom>
        </p:spPr>
      </p:pic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12F27FB-6CEF-1F49-9993-E57242440F2B}"/>
              </a:ext>
            </a:extLst>
          </p:cNvPr>
          <p:cNvGraphicFramePr>
            <a:graphicFrameLocks/>
          </p:cNvGraphicFramePr>
          <p:nvPr/>
        </p:nvGraphicFramePr>
        <p:xfrm>
          <a:off x="656282" y="1325054"/>
          <a:ext cx="4674328" cy="2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9519AF88-F3F8-F743-8086-D2941779EACB}"/>
              </a:ext>
            </a:extLst>
          </p:cNvPr>
          <p:cNvSpPr txBox="1"/>
          <p:nvPr/>
        </p:nvSpPr>
        <p:spPr>
          <a:xfrm>
            <a:off x="6624320" y="1301638"/>
            <a:ext cx="491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Calculated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corrected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64781B-FDAB-E04E-91D1-85186E963166}"/>
              </a:ext>
            </a:extLst>
          </p:cNvPr>
          <p:cNvSpPr txBox="1"/>
          <p:nvPr/>
        </p:nvSpPr>
        <p:spPr>
          <a:xfrm>
            <a:off x="0" y="901581"/>
            <a:ext cx="718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rms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orbit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</a:t>
            </a:r>
            <a:r>
              <a:rPr kumimoji="1" lang="zh-CN" altLang="en-US" dirty="0"/>
              <a:t> </a:t>
            </a:r>
            <a:r>
              <a:rPr kumimoji="1" lang="el-GR" altLang="zh-CN" dirty="0"/>
              <a:t>μ</a:t>
            </a:r>
            <a:r>
              <a:rPr kumimoji="1" lang="en-US" altLang="zh-CN" dirty="0"/>
              <a:t>m in this seed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E3784A0-B5AF-1C45-83DB-BDCA52D3BCA5}"/>
                  </a:ext>
                </a:extLst>
              </p:cNvPr>
              <p:cNvSpPr txBox="1"/>
              <p:nvPr/>
            </p:nvSpPr>
            <p:spPr>
              <a:xfrm>
                <a:off x="5766065" y="1355682"/>
                <a:ext cx="6177525" cy="1188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zh-CN" sz="24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𝑖𝐾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𝑖𝐾</m:t>
                          </m:r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E3784A0-B5AF-1C45-83DB-BDCA52D3B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5" y="1355682"/>
                <a:ext cx="6177525" cy="1188146"/>
              </a:xfrm>
              <a:prstGeom prst="rect">
                <a:avLst/>
              </a:prstGeom>
              <a:blipFill>
                <a:blip r:embed="rId3"/>
                <a:stretch>
                  <a:fillRect t="-61053" b="-12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10E598BB-726B-D340-AB7A-DA4147ABD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3" y="3978274"/>
            <a:ext cx="4572000" cy="27432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15C10CE-0612-7D4B-A445-01D65C7E4CD9}"/>
              </a:ext>
            </a:extLst>
          </p:cNvPr>
          <p:cNvSpPr/>
          <p:nvPr/>
        </p:nvSpPr>
        <p:spPr>
          <a:xfrm>
            <a:off x="6170813" y="5404947"/>
            <a:ext cx="272417" cy="66312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8DD55719-97BA-3147-BAD2-010A4F28BFFB}"/>
              </a:ext>
            </a:extLst>
          </p:cNvPr>
          <p:cNvCxnSpPr>
            <a:cxnSpLocks/>
          </p:cNvCxnSpPr>
          <p:nvPr/>
        </p:nvCxnSpPr>
        <p:spPr>
          <a:xfrm flipH="1" flipV="1">
            <a:off x="4612733" y="4150975"/>
            <a:ext cx="1529857" cy="1253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32A4E894-AECA-E842-8E19-EEF69B8B82AB}"/>
              </a:ext>
            </a:extLst>
          </p:cNvPr>
          <p:cNvCxnSpPr>
            <a:cxnSpLocks/>
          </p:cNvCxnSpPr>
          <p:nvPr/>
        </p:nvCxnSpPr>
        <p:spPr>
          <a:xfrm flipH="1">
            <a:off x="4632492" y="6068073"/>
            <a:ext cx="1523019" cy="2265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4887ADC-C05C-2C4E-B456-32F46693213D}"/>
              </a:ext>
            </a:extLst>
          </p:cNvPr>
          <p:cNvSpPr txBox="1"/>
          <p:nvPr/>
        </p:nvSpPr>
        <p:spPr>
          <a:xfrm>
            <a:off x="2022764" y="3757064"/>
            <a:ext cx="19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range</a:t>
            </a:r>
            <a:endParaRPr kumimoji="1"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B007F-B887-E947-822B-0F792EAEB982}"/>
              </a:ext>
            </a:extLst>
          </p:cNvPr>
          <p:cNvSpPr txBox="1"/>
          <p:nvPr/>
        </p:nvSpPr>
        <p:spPr>
          <a:xfrm>
            <a:off x="1697972" y="4278796"/>
            <a:ext cx="12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45.6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AE89DA-7FD9-D84F-B236-1149A3002897}"/>
              </a:ext>
            </a:extLst>
          </p:cNvPr>
          <p:cNvSpPr txBox="1"/>
          <p:nvPr/>
        </p:nvSpPr>
        <p:spPr>
          <a:xfrm>
            <a:off x="2814845" y="4278796"/>
            <a:ext cx="12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30992-A352-5246-91BF-03CE4BF70917}"/>
              </a:ext>
            </a:extLst>
          </p:cNvPr>
          <p:cNvSpPr txBox="1"/>
          <p:nvPr/>
        </p:nvSpPr>
        <p:spPr>
          <a:xfrm>
            <a:off x="3748932" y="4283220"/>
            <a:ext cx="12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120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p:pic>
        <p:nvPicPr>
          <p:cNvPr id="18" name="图片 10">
            <a:extLst>
              <a:ext uri="{FF2B5EF4-FFF2-40B4-BE49-F238E27FC236}">
                <a16:creationId xmlns:a16="http://schemas.microsoft.com/office/drawing/2014/main" id="{7E9D908D-8B5F-A04C-B5C2-18B434150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489" y="2859116"/>
            <a:ext cx="2879192" cy="172751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F199CE-1243-D244-9759-829CE13D0A92}"/>
              </a:ext>
            </a:extLst>
          </p:cNvPr>
          <p:cNvCxnSpPr/>
          <p:nvPr/>
        </p:nvCxnSpPr>
        <p:spPr>
          <a:xfrm>
            <a:off x="8747648" y="2944167"/>
            <a:ext cx="0" cy="475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11D2FB-3C87-2744-A502-86B7AAE3B936}"/>
              </a:ext>
            </a:extLst>
          </p:cNvPr>
          <p:cNvSpPr txBox="1"/>
          <p:nvPr/>
        </p:nvSpPr>
        <p:spPr>
          <a:xfrm>
            <a:off x="7761426" y="2994106"/>
            <a:ext cx="12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45.6</a:t>
            </a:r>
            <a:r>
              <a:rPr lang="zh-CN" altLang="en-US" dirty="0"/>
              <a:t> </a:t>
            </a:r>
            <a:r>
              <a:rPr lang="en-US" altLang="zh-CN" dirty="0"/>
              <a:t>GeV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FDD4D5F9-00E1-654B-905B-F55777FB1AF9}"/>
                  </a:ext>
                </a:extLst>
              </p:cNvPr>
              <p:cNvSpPr txBox="1"/>
              <p:nvPr/>
            </p:nvSpPr>
            <p:spPr>
              <a:xfrm>
                <a:off x="3226828" y="4886069"/>
                <a:ext cx="3818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zh-CN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zh-CN" altLang="en-US" sz="1200" dirty="0"/>
              </a:p>
            </p:txBody>
          </p:sp>
        </mc:Choice>
        <mc:Fallback xmlns="">
          <p:sp>
            <p:nvSpPr>
              <p:cNvPr id="21" name="文本框 8">
                <a:extLst>
                  <a:ext uri="{FF2B5EF4-FFF2-40B4-BE49-F238E27FC236}">
                    <a16:creationId xmlns:a16="http://schemas.microsoft.com/office/drawing/2014/main" id="{FDD4D5F9-00E1-654B-905B-F55777FB1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28" y="4886069"/>
                <a:ext cx="38183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38FB707-F2DA-9841-908F-5AF4641CAC49}"/>
              </a:ext>
            </a:extLst>
          </p:cNvPr>
          <p:cNvSpPr txBox="1"/>
          <p:nvPr/>
        </p:nvSpPr>
        <p:spPr>
          <a:xfrm>
            <a:off x="6287441" y="2489784"/>
            <a:ext cx="245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Simulated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with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SAD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8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9170368-7328-3D4E-99DF-0BAE30F0C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42" y="4056978"/>
            <a:ext cx="4047561" cy="242853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3AB993E-D03C-C143-8B26-296DF527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Simulation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transmission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45.6</a:t>
            </a:r>
            <a:r>
              <a:rPr kumimoji="1" lang="zh-CN" altLang="en-US" dirty="0"/>
              <a:t> </a:t>
            </a:r>
            <a:r>
              <a:rPr kumimoji="1" lang="en-US" altLang="zh-CN" dirty="0"/>
              <a:t>GeV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26B0AF6-FB99-684F-A9B2-CABA5CA6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F7743F-E2CF-814A-A1A7-E725F4801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3622"/>
            <a:ext cx="4119824" cy="247189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6A37171-C922-134F-A6A1-DD12EA5EA125}"/>
              </a:ext>
            </a:extLst>
          </p:cNvPr>
          <p:cNvSpPr txBox="1"/>
          <p:nvPr/>
        </p:nvSpPr>
        <p:spPr>
          <a:xfrm>
            <a:off x="370841" y="3712380"/>
            <a:ext cx="3924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200 particles ,initial vertical emittance 40nm </a:t>
            </a:r>
            <a:endParaRPr kumimoji="1" lang="zh-CN" alt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225BD0-CC3E-1F47-B0BE-EFAD7D3A1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855" y="1232925"/>
            <a:ext cx="3902256" cy="234135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09F9DC6-4990-934D-BAC8-66A37D21E3DE}"/>
              </a:ext>
            </a:extLst>
          </p:cNvPr>
          <p:cNvSpPr txBox="1"/>
          <p:nvPr/>
        </p:nvSpPr>
        <p:spPr>
          <a:xfrm>
            <a:off x="4295826" y="929750"/>
            <a:ext cx="4369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Intrinsic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resonance strength scaled with emittance</a:t>
            </a:r>
            <a:endParaRPr kumimoji="1"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2E7AAB-B640-9C49-91D8-8C455712EA65}"/>
              </a:ext>
            </a:extLst>
          </p:cNvPr>
          <p:cNvSpPr txBox="1"/>
          <p:nvPr/>
        </p:nvSpPr>
        <p:spPr>
          <a:xfrm>
            <a:off x="1086582" y="4684792"/>
            <a:ext cx="204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Bare lattice</a:t>
            </a:r>
          </a:p>
          <a:p>
            <a:r>
              <a:rPr kumimoji="1" lang="en-US" altLang="zh-CN" dirty="0"/>
              <a:t>Intrinsic resonances</a:t>
            </a:r>
          </a:p>
          <a:p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C9AF88-A9C8-624B-B029-D2F01D3549C7}"/>
              </a:ext>
            </a:extLst>
          </p:cNvPr>
          <p:cNvSpPr txBox="1"/>
          <p:nvPr/>
        </p:nvSpPr>
        <p:spPr>
          <a:xfrm>
            <a:off x="4873520" y="4684792"/>
            <a:ext cx="2509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</a:p>
          <a:p>
            <a:r>
              <a:rPr kumimoji="1" lang="en-US" altLang="zh-CN" dirty="0"/>
              <a:t>Imperfection resonances</a:t>
            </a:r>
          </a:p>
          <a:p>
            <a:r>
              <a:rPr kumimoji="1" lang="en-US" altLang="zh-CN" dirty="0"/>
              <a:t>w/o</a:t>
            </a:r>
            <a:r>
              <a:rPr kumimoji="1" lang="zh-CN" altLang="en-US" dirty="0"/>
              <a:t> </a:t>
            </a:r>
            <a:r>
              <a:rPr kumimoji="1" lang="en-US" altLang="zh-CN" dirty="0"/>
              <a:t>quantum</a:t>
            </a:r>
            <a:r>
              <a:rPr kumimoji="1" lang="zh-CN" altLang="en-US" dirty="0"/>
              <a:t> </a:t>
            </a:r>
            <a:r>
              <a:rPr kumimoji="1" lang="en-US" altLang="zh-CN" dirty="0"/>
              <a:t>excitation</a:t>
            </a:r>
            <a:endParaRPr kumimoji="1" lang="zh-CN" altLang="en-US" dirty="0"/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AA61E1A0-CEA2-CA47-8715-6D9CE1CF1937}"/>
              </a:ext>
            </a:extLst>
          </p:cNvPr>
          <p:cNvSpPr txBox="1"/>
          <p:nvPr/>
        </p:nvSpPr>
        <p:spPr>
          <a:xfrm>
            <a:off x="5193503" y="3726573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the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closed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orbit</a:t>
            </a:r>
            <a:endParaRPr kumimoji="1" lang="zh-CN" alt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B16A87-2FB3-384D-9F34-47B885622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2" y="1157284"/>
            <a:ext cx="3955194" cy="2373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3890E1-5852-C547-819B-127CC4DB1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53" y="4050934"/>
            <a:ext cx="3972409" cy="2383445"/>
          </a:xfrm>
          <a:prstGeom prst="rect">
            <a:avLst/>
          </a:prstGeom>
        </p:spPr>
      </p:pic>
      <p:sp>
        <p:nvSpPr>
          <p:cNvPr id="19" name="文本框 4">
            <a:extLst>
              <a:ext uri="{FF2B5EF4-FFF2-40B4-BE49-F238E27FC236}">
                <a16:creationId xmlns:a16="http://schemas.microsoft.com/office/drawing/2014/main" id="{5B17A97E-BC96-2345-92FC-8A4378CECCEF}"/>
              </a:ext>
            </a:extLst>
          </p:cNvPr>
          <p:cNvSpPr txBox="1"/>
          <p:nvPr/>
        </p:nvSpPr>
        <p:spPr>
          <a:xfrm>
            <a:off x="8364427" y="3717296"/>
            <a:ext cx="3924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200 particles ,initial vertical emittance 40nm </a:t>
            </a:r>
            <a:endParaRPr kumimoji="1" lang="zh-CN" altLang="en-US" sz="1600" dirty="0"/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6AAD5C28-6D33-1B43-9F3D-716FE59D5BF0}"/>
              </a:ext>
            </a:extLst>
          </p:cNvPr>
          <p:cNvSpPr txBox="1"/>
          <p:nvPr/>
        </p:nvSpPr>
        <p:spPr>
          <a:xfrm>
            <a:off x="8958314" y="4684791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</a:p>
          <a:p>
            <a:r>
              <a:rPr kumimoji="1" lang="en-US" altLang="zh-CN" dirty="0"/>
              <a:t>Both resonance sources</a:t>
            </a:r>
            <a:endParaRPr kumimoji="1" lang="zh-CN" altLang="en-US" dirty="0"/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57E08563-747D-454C-910C-859F6D9CE887}"/>
              </a:ext>
            </a:extLst>
          </p:cNvPr>
          <p:cNvSpPr txBox="1"/>
          <p:nvPr/>
        </p:nvSpPr>
        <p:spPr>
          <a:xfrm>
            <a:off x="673589" y="939245"/>
            <a:ext cx="3089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Evolution of vertical </a:t>
            </a:r>
            <a:r>
              <a:rPr kumimoji="1" lang="en-US" altLang="zh-CN" sz="1600" dirty="0" err="1"/>
              <a:t>rms</a:t>
            </a:r>
            <a:r>
              <a:rPr kumimoji="1" lang="en-US" altLang="zh-CN" sz="1600" dirty="0"/>
              <a:t> emittance</a:t>
            </a:r>
            <a:endParaRPr kumimoji="1" lang="zh-CN" altLang="en-US" sz="1600" dirty="0"/>
          </a:p>
        </p:txBody>
      </p:sp>
      <p:pic>
        <p:nvPicPr>
          <p:cNvPr id="21" name="图片 10">
            <a:extLst>
              <a:ext uri="{FF2B5EF4-FFF2-40B4-BE49-F238E27FC236}">
                <a16:creationId xmlns:a16="http://schemas.microsoft.com/office/drawing/2014/main" id="{74288ED7-0222-FA4E-8690-3DE7ABAC6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978" y="1298190"/>
            <a:ext cx="3720350" cy="2232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2AD15D-2224-B540-AA4E-D3239156FAD5}"/>
              </a:ext>
            </a:extLst>
          </p:cNvPr>
          <p:cNvSpPr/>
          <p:nvPr/>
        </p:nvSpPr>
        <p:spPr>
          <a:xfrm>
            <a:off x="9198093" y="969435"/>
            <a:ext cx="2957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dirty="0"/>
              <a:t>Imperfection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resonance strength 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E8E55E-9803-694D-B406-A70208650A63}"/>
              </a:ext>
            </a:extLst>
          </p:cNvPr>
          <p:cNvSpPr txBox="1"/>
          <p:nvPr/>
        </p:nvSpPr>
        <p:spPr>
          <a:xfrm rot="16200000">
            <a:off x="-207197" y="4891987"/>
            <a:ext cx="722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&lt;S</a:t>
            </a:r>
            <a:r>
              <a:rPr lang="en-US" altLang="zh-CN" sz="1400" baseline="-25000" dirty="0"/>
              <a:t>y</a:t>
            </a:r>
            <a:r>
              <a:rPr lang="en-US" altLang="zh-CN" sz="1400" dirty="0"/>
              <a:t>&gt;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9DCDAC-4319-FB4B-AA93-B148ECCF1642}"/>
              </a:ext>
            </a:extLst>
          </p:cNvPr>
          <p:cNvSpPr txBox="1"/>
          <p:nvPr/>
        </p:nvSpPr>
        <p:spPr>
          <a:xfrm rot="16200000">
            <a:off x="7877478" y="4816149"/>
            <a:ext cx="722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&lt;S</a:t>
            </a:r>
            <a:r>
              <a:rPr lang="en-US" altLang="zh-CN" sz="1400" baseline="-25000" dirty="0"/>
              <a:t>y</a:t>
            </a:r>
            <a:r>
              <a:rPr lang="en-US" altLang="zh-CN" sz="1400" dirty="0"/>
              <a:t>&gt;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B4795-692F-1F47-A28A-0715B09FBB80}"/>
              </a:ext>
            </a:extLst>
          </p:cNvPr>
          <p:cNvSpPr txBox="1"/>
          <p:nvPr/>
        </p:nvSpPr>
        <p:spPr>
          <a:xfrm>
            <a:off x="821803" y="2228732"/>
            <a:ext cx="3429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</a:rPr>
              <a:t>Initial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normalized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emittance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=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783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>
                <a:solidFill>
                  <a:srgbClr val="0000FF"/>
                </a:solidFill>
              </a:rPr>
              <a:t>mm</a:t>
            </a:r>
            <a:r>
              <a:rPr lang="zh-CN" altLang="en-US" sz="1200" dirty="0">
                <a:solidFill>
                  <a:srgbClr val="0000FF"/>
                </a:solidFill>
              </a:rPr>
              <a:t> </a:t>
            </a:r>
            <a:r>
              <a:rPr lang="en-US" altLang="zh-CN" sz="1200" dirty="0" err="1">
                <a:solidFill>
                  <a:srgbClr val="0000FF"/>
                </a:solidFill>
              </a:rPr>
              <a:t>mrad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3CD19E8F-4828-384F-9B5E-B54DB3C98D06}"/>
              </a:ext>
            </a:extLst>
          </p:cNvPr>
          <p:cNvSpPr txBox="1"/>
          <p:nvPr/>
        </p:nvSpPr>
        <p:spPr>
          <a:xfrm rot="16200000">
            <a:off x="3737043" y="4992568"/>
            <a:ext cx="7221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&lt;S</a:t>
            </a:r>
            <a:r>
              <a:rPr lang="en-US" altLang="zh-CN" sz="1400" baseline="-25000" dirty="0"/>
              <a:t>y</a:t>
            </a:r>
            <a:r>
              <a:rPr lang="en-US" altLang="zh-CN" sz="1400" dirty="0"/>
              <a:t>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1184442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92</TotalTime>
  <Words>1652</Words>
  <Application>Microsoft Macintosh PowerPoint</Application>
  <PresentationFormat>宽屏</PresentationFormat>
  <Paragraphs>240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Microsoft YaHei</vt:lpstr>
      <vt:lpstr>Arial</vt:lpstr>
      <vt:lpstr>Cambria Math</vt:lpstr>
      <vt:lpstr>Roboto</vt:lpstr>
      <vt:lpstr>Times New Roman</vt:lpstr>
      <vt:lpstr>ChenTao2.0</vt:lpstr>
      <vt:lpstr>  Summry of polarization maintenace in CEPC Booster  ChenTao 22-9-27</vt:lpstr>
      <vt:lpstr>Longitudinal polarization @ CEPC</vt:lpstr>
      <vt:lpstr>Polarization maintenance in synchrotron/booster</vt:lpstr>
      <vt:lpstr>Spin resonance structure</vt:lpstr>
      <vt:lpstr>Intrinsic spin resonance structure</vt:lpstr>
      <vt:lpstr>Contribution of straight section</vt:lpstr>
      <vt:lpstr>Imperfection spin resonance structure</vt:lpstr>
      <vt:lpstr>Imperfection spin resonance structure</vt:lpstr>
      <vt:lpstr>Simulation of polarization transmission to 45.6 GeV</vt:lpstr>
      <vt:lpstr>Simulation of polarization transmission to 120 GeV</vt:lpstr>
      <vt:lpstr>Short summary</vt:lpstr>
      <vt:lpstr>New tdr lattice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ChenTao</dc:title>
  <dc:creator>chentao201@mails.ucas.ac.cn</dc:creator>
  <cp:lastModifiedBy>chentao201@mails.ucas.ac.cn</cp:lastModifiedBy>
  <cp:revision>7</cp:revision>
  <dcterms:created xsi:type="dcterms:W3CDTF">2022-09-27T04:37:09Z</dcterms:created>
  <dcterms:modified xsi:type="dcterms:W3CDTF">2022-09-27T06:17:37Z</dcterms:modified>
</cp:coreProperties>
</file>