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8" r:id="rId5"/>
    <p:sldId id="269" r:id="rId6"/>
    <p:sldId id="270" r:id="rId7"/>
    <p:sldId id="261" r:id="rId8"/>
    <p:sldId id="262" r:id="rId9"/>
    <p:sldId id="263" r:id="rId10"/>
    <p:sldId id="265" r:id="rId11"/>
    <p:sldId id="267" r:id="rId12"/>
    <p:sldId id="271" r:id="rId13"/>
    <p:sldId id="272"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FF3709-313A-A748-C931-28F98F2ECC4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D502831-F174-56A3-29DE-9DA8F355F8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B9221A0-76E5-E4E5-F901-27CD85151EA3}"/>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1F22D778-5A6F-C384-1B43-7927BC3A611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1767C5A-B43F-2C36-14CF-07704BD7E4D7}"/>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296967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C4FAC7-E013-54DF-D59E-850F3238805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5AEDEC9-8641-7021-2327-6572D4CFA6E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E2E7F6-8E86-DF4E-ADFA-2EC4983AB18A}"/>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3072B355-850E-CB43-4CC9-79B9568DB43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0709591-B884-8743-9182-85EC4ED35BD5}"/>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48900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83538FB-5B82-391A-90D9-085BA1441F66}"/>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B9FEBFC-1DC0-4B0D-93E6-A6885195606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C7661E7-5E29-6771-FC02-DBF68F0D3088}"/>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06A0B8B7-E7F6-50FC-D719-7E436C1254D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9959942-D483-9E70-C496-15CA1090E292}"/>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257757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DC5E2D-4E68-288A-8CC1-B523702F88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2D1201C-4DB5-B2B7-DCA1-2670DDA3008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F3231D6-8BEE-12CD-2717-178580BA1E59}"/>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785DBB11-047F-6C8B-95F0-2EE477C1A8A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A9B0755-034F-224D-D4B2-70D0775419A6}"/>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3590835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4650A5-8760-4640-F965-AB337F9A592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630006A-9F1A-1C0D-7555-BAF8DCF2C4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E2E561FE-CA1F-6169-8BB7-DA5A54C8BADD}"/>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9410BC96-F56C-0314-3154-3B88F96E2D6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56F50F1-60EA-AD1D-5907-2C5EC1CA2C55}"/>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4284413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D8134A-091C-3C67-399C-F30F5E91643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B463959-0AAE-FFF7-6D55-2003DAB51080}"/>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B3D99E3-E35D-14A2-2A2F-1FF755B9A30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D5B461A-8EF5-9B18-A62E-9EC29BC3DF54}"/>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6" name="页脚占位符 5">
            <a:extLst>
              <a:ext uri="{FF2B5EF4-FFF2-40B4-BE49-F238E27FC236}">
                <a16:creationId xmlns:a16="http://schemas.microsoft.com/office/drawing/2014/main" id="{050634E1-D707-CF89-C273-21D2CC36086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27E72FA-6469-7CAD-1C62-64055CDD2D5E}"/>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13873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04521E-3831-699B-786D-367BED5E590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DC14DE9-AFA1-AE81-A7F1-9442EE7D28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8120D281-1D66-B7FE-470F-A0EBCC34D32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19FABCC-3C67-2BA7-0AEF-5EFBFB830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3E25671-624F-9970-4C57-EDA6C00815D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9F56872D-F836-F87C-0C1F-2F842846192D}"/>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8" name="页脚占位符 7">
            <a:extLst>
              <a:ext uri="{FF2B5EF4-FFF2-40B4-BE49-F238E27FC236}">
                <a16:creationId xmlns:a16="http://schemas.microsoft.com/office/drawing/2014/main" id="{93896744-D681-D0B9-868F-AE4C5DFFBCF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A02DF3C-BF5D-C717-543F-0D3381F6FB48}"/>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303749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ECF18A-146B-5B6D-8778-F7B755BDB6A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8229F43-8AF6-3533-CC0E-B75410DF65D2}"/>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4" name="页脚占位符 3">
            <a:extLst>
              <a:ext uri="{FF2B5EF4-FFF2-40B4-BE49-F238E27FC236}">
                <a16:creationId xmlns:a16="http://schemas.microsoft.com/office/drawing/2014/main" id="{02919A0B-7ADF-4613-8CB7-B66F4DEE780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065F082-A2CA-2B2E-90C7-03B0796CC3EE}"/>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239546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2448337-D788-6906-8D92-F7D5B026B1DD}"/>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3" name="页脚占位符 2">
            <a:extLst>
              <a:ext uri="{FF2B5EF4-FFF2-40B4-BE49-F238E27FC236}">
                <a16:creationId xmlns:a16="http://schemas.microsoft.com/office/drawing/2014/main" id="{8D89D265-8570-6E58-F147-0EF169E5F76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ECB8319-C52F-1BA0-2185-2F63D51B83FF}"/>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129617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D4DF56-03AD-DD03-C4A5-51F6B09BC9C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2804AD4-9EF0-EB39-1E25-25E5368829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D5D47FC-A24D-A724-D140-189DC0BA9E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7D08BEF-EA91-C348-54AE-13FDFD8FF782}"/>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6" name="页脚占位符 5">
            <a:extLst>
              <a:ext uri="{FF2B5EF4-FFF2-40B4-BE49-F238E27FC236}">
                <a16:creationId xmlns:a16="http://schemas.microsoft.com/office/drawing/2014/main" id="{3F1FDED8-075D-7A8A-B3C3-164309D2F52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DD432A5-8030-C990-093F-1251969CE59F}"/>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4139697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9BE28D-F92A-1A9A-0DB5-C3061130398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62AA003-DFF3-756B-1B3A-23EB4242FD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D316CBB-FE02-831F-3E03-B6799FA82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BBBA580-9A61-DDBD-21D3-017FC78B1E73}"/>
              </a:ext>
            </a:extLst>
          </p:cNvPr>
          <p:cNvSpPr>
            <a:spLocks noGrp="1"/>
          </p:cNvSpPr>
          <p:nvPr>
            <p:ph type="dt" sz="half" idx="10"/>
          </p:nvPr>
        </p:nvSpPr>
        <p:spPr/>
        <p:txBody>
          <a:bodyPr/>
          <a:lstStyle/>
          <a:p>
            <a:fld id="{2AF497B1-74EB-4255-B1DB-76169FD83EF6}" type="datetimeFigureOut">
              <a:rPr lang="zh-CN" altLang="en-US" smtClean="0"/>
              <a:t>2022/9/27</a:t>
            </a:fld>
            <a:endParaRPr lang="zh-CN" altLang="en-US"/>
          </a:p>
        </p:txBody>
      </p:sp>
      <p:sp>
        <p:nvSpPr>
          <p:cNvPr id="6" name="页脚占位符 5">
            <a:extLst>
              <a:ext uri="{FF2B5EF4-FFF2-40B4-BE49-F238E27FC236}">
                <a16:creationId xmlns:a16="http://schemas.microsoft.com/office/drawing/2014/main" id="{2C516873-1335-71DD-C3EF-B85FB56CFA0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DFE134C-01AD-6BE5-305E-ED638DBD755E}"/>
              </a:ext>
            </a:extLst>
          </p:cNvPr>
          <p:cNvSpPr>
            <a:spLocks noGrp="1"/>
          </p:cNvSpPr>
          <p:nvPr>
            <p:ph type="sldNum" sz="quarter" idx="12"/>
          </p:nvPr>
        </p:nvSpPr>
        <p:spPr/>
        <p:txBody>
          <a:body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190078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581390E-A688-3E65-7369-FB1C30961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A9F47DA-E1E7-379D-7A7F-E564AA680F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BC018E0-4A39-A7FC-2006-35D39999F4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497B1-74EB-4255-B1DB-76169FD83EF6}" type="datetimeFigureOut">
              <a:rPr lang="zh-CN" altLang="en-US" smtClean="0"/>
              <a:t>2022/9/27</a:t>
            </a:fld>
            <a:endParaRPr lang="zh-CN" altLang="en-US"/>
          </a:p>
        </p:txBody>
      </p:sp>
      <p:sp>
        <p:nvSpPr>
          <p:cNvPr id="5" name="页脚占位符 4">
            <a:extLst>
              <a:ext uri="{FF2B5EF4-FFF2-40B4-BE49-F238E27FC236}">
                <a16:creationId xmlns:a16="http://schemas.microsoft.com/office/drawing/2014/main" id="{816F30D0-CE96-4C99-4AA9-5DAE7AFD85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40E5502-C468-E8EA-1270-54CA7DDFFD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D5143-C2F5-4770-9D88-DA3116DED58D}" type="slidenum">
              <a:rPr lang="zh-CN" altLang="en-US" smtClean="0"/>
              <a:t>‹#›</a:t>
            </a:fld>
            <a:endParaRPr lang="zh-CN" altLang="en-US"/>
          </a:p>
        </p:txBody>
      </p:sp>
    </p:spTree>
    <p:extLst>
      <p:ext uri="{BB962C8B-B14F-4D97-AF65-F5344CB8AC3E}">
        <p14:creationId xmlns:p14="http://schemas.microsoft.com/office/powerpoint/2010/main" val="2621164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60ABC1-5C60-A564-240D-15605F73C84F}"/>
              </a:ext>
            </a:extLst>
          </p:cNvPr>
          <p:cNvSpPr>
            <a:spLocks noGrp="1"/>
          </p:cNvSpPr>
          <p:nvPr>
            <p:ph type="ctrTitle"/>
          </p:nvPr>
        </p:nvSpPr>
        <p:spPr>
          <a:xfrm>
            <a:off x="442452" y="1672970"/>
            <a:ext cx="10540180" cy="2387600"/>
          </a:xfrm>
        </p:spPr>
        <p:txBody>
          <a:bodyPr>
            <a:normAutofit/>
          </a:bodyPr>
          <a:lstStyle/>
          <a:p>
            <a:r>
              <a:rPr lang="en-US" altLang="zh-CN" dirty="0"/>
              <a:t>Beam lifetime fitting and the blueprint of the</a:t>
            </a:r>
            <a:r>
              <a:rPr lang="zh-CN" altLang="en-US" dirty="0"/>
              <a:t> </a:t>
            </a:r>
            <a:r>
              <a:rPr lang="en-US" altLang="zh-CN" dirty="0"/>
              <a:t>RSD experiment </a:t>
            </a:r>
            <a:endParaRPr lang="zh-CN" altLang="en-US" dirty="0"/>
          </a:p>
        </p:txBody>
      </p:sp>
      <p:sp>
        <p:nvSpPr>
          <p:cNvPr id="3" name="副标题 2">
            <a:extLst>
              <a:ext uri="{FF2B5EF4-FFF2-40B4-BE49-F238E27FC236}">
                <a16:creationId xmlns:a16="http://schemas.microsoft.com/office/drawing/2014/main" id="{AE0ED29E-A537-526C-4513-4C140D18A1F3}"/>
              </a:ext>
            </a:extLst>
          </p:cNvPr>
          <p:cNvSpPr>
            <a:spLocks noGrp="1"/>
          </p:cNvSpPr>
          <p:nvPr>
            <p:ph type="subTitle" idx="1"/>
          </p:nvPr>
        </p:nvSpPr>
        <p:spPr>
          <a:xfrm>
            <a:off x="1651820" y="4467276"/>
            <a:ext cx="9144000" cy="665162"/>
          </a:xfrm>
        </p:spPr>
        <p:txBody>
          <a:bodyPr/>
          <a:lstStyle/>
          <a:p>
            <a:r>
              <a:rPr lang="zh-CN" altLang="en-US" dirty="0"/>
              <a:t>付泓瑾</a:t>
            </a:r>
          </a:p>
        </p:txBody>
      </p:sp>
    </p:spTree>
    <p:extLst>
      <p:ext uri="{BB962C8B-B14F-4D97-AF65-F5344CB8AC3E}">
        <p14:creationId xmlns:p14="http://schemas.microsoft.com/office/powerpoint/2010/main" val="3044190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882DDC0-2204-403B-B28F-B5C6F4EFA91F}"/>
              </a:ext>
            </a:extLst>
          </p:cNvPr>
          <p:cNvSpPr>
            <a:spLocks noGrp="1"/>
          </p:cNvSpPr>
          <p:nvPr>
            <p:ph idx="1"/>
          </p:nvPr>
        </p:nvSpPr>
        <p:spPr>
          <a:xfrm>
            <a:off x="838200" y="403123"/>
            <a:ext cx="10515600" cy="5773840"/>
          </a:xfrm>
        </p:spPr>
        <p:txBody>
          <a:bodyPr>
            <a:normAutofit/>
          </a:bodyPr>
          <a:lstStyle/>
          <a:p>
            <a:endParaRPr lang="en-US" altLang="zh-CN" dirty="0"/>
          </a:p>
          <a:p>
            <a:r>
              <a:rPr lang="en-US" altLang="zh-CN" dirty="0"/>
              <a:t>  </a:t>
            </a:r>
          </a:p>
          <a:p>
            <a:endParaRPr lang="en-US" altLang="zh-CN" dirty="0"/>
          </a:p>
          <a:p>
            <a:r>
              <a:rPr lang="en-US" altLang="zh-CN" dirty="0"/>
              <a:t>   </a:t>
            </a:r>
          </a:p>
          <a:p>
            <a:r>
              <a:rPr lang="en-US" altLang="zh-CN" dirty="0"/>
              <a:t>   </a:t>
            </a:r>
          </a:p>
          <a:p>
            <a:endParaRPr lang="en-US" altLang="zh-CN" dirty="0"/>
          </a:p>
          <a:p>
            <a:r>
              <a:rPr lang="zh-CN" altLang="en-US" dirty="0"/>
              <a:t>方式二：单调扫描</a:t>
            </a:r>
            <a:endParaRPr lang="en-US" altLang="zh-CN" dirty="0"/>
          </a:p>
          <a:p>
            <a:pPr marL="0" indent="0">
              <a:buNone/>
            </a:pPr>
            <a:r>
              <a:rPr lang="zh-CN" altLang="en-US" dirty="0"/>
              <a:t>（</a:t>
            </a:r>
            <a:r>
              <a:rPr lang="en-US" altLang="zh-CN" dirty="0"/>
              <a:t>1</a:t>
            </a:r>
            <a:r>
              <a:rPr lang="zh-CN" altLang="en-US" dirty="0"/>
              <a:t>）参数</a:t>
            </a:r>
            <a:r>
              <a:rPr lang="en-US" altLang="zh-CN" dirty="0"/>
              <a:t>1</a:t>
            </a:r>
            <a:r>
              <a:rPr lang="zh-CN" altLang="en-US" dirty="0"/>
              <a:t>有一个较大的退极化</a:t>
            </a:r>
            <a:endParaRPr lang="en-US" altLang="zh-CN" dirty="0"/>
          </a:p>
          <a:p>
            <a:pPr marL="0" indent="0">
              <a:buNone/>
            </a:pPr>
            <a:endParaRPr lang="en-US" altLang="zh-CN" dirty="0"/>
          </a:p>
          <a:p>
            <a:pPr marL="0" indent="0">
              <a:buNone/>
            </a:pPr>
            <a:endParaRPr lang="en-US" altLang="zh-CN" dirty="0"/>
          </a:p>
          <a:p>
            <a:pPr marL="0" indent="0">
              <a:buNone/>
            </a:pPr>
            <a:r>
              <a:rPr lang="zh-CN" altLang="en-US" dirty="0"/>
              <a:t>         </a:t>
            </a:r>
          </a:p>
        </p:txBody>
      </p:sp>
      <p:graphicFrame>
        <p:nvGraphicFramePr>
          <p:cNvPr id="7" name="表格 6">
            <a:extLst>
              <a:ext uri="{FF2B5EF4-FFF2-40B4-BE49-F238E27FC236}">
                <a16:creationId xmlns:a16="http://schemas.microsoft.com/office/drawing/2014/main" id="{0829D16D-F835-D9C3-A6DE-BA4593932EAE}"/>
              </a:ext>
            </a:extLst>
          </p:cNvPr>
          <p:cNvGraphicFramePr>
            <a:graphicFrameLocks noGrp="1"/>
          </p:cNvGraphicFramePr>
          <p:nvPr>
            <p:extLst>
              <p:ext uri="{D42A27DB-BD31-4B8C-83A1-F6EECF244321}">
                <p14:modId xmlns:p14="http://schemas.microsoft.com/office/powerpoint/2010/main" val="3911431940"/>
              </p:ext>
            </p:extLst>
          </p:nvPr>
        </p:nvGraphicFramePr>
        <p:xfrm>
          <a:off x="6597445" y="3746089"/>
          <a:ext cx="3716594" cy="2871021"/>
        </p:xfrm>
        <a:graphic>
          <a:graphicData uri="http://schemas.openxmlformats.org/drawingml/2006/table">
            <a:tbl>
              <a:tblPr/>
              <a:tblGrid>
                <a:gridCol w="1974972">
                  <a:extLst>
                    <a:ext uri="{9D8B030D-6E8A-4147-A177-3AD203B41FA5}">
                      <a16:colId xmlns:a16="http://schemas.microsoft.com/office/drawing/2014/main" val="1523146085"/>
                    </a:ext>
                  </a:extLst>
                </a:gridCol>
                <a:gridCol w="1741622">
                  <a:extLst>
                    <a:ext uri="{9D8B030D-6E8A-4147-A177-3AD203B41FA5}">
                      <a16:colId xmlns:a16="http://schemas.microsoft.com/office/drawing/2014/main" val="3415518877"/>
                    </a:ext>
                  </a:extLst>
                </a:gridCol>
              </a:tblGrid>
              <a:tr h="439431">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f0/Hz</a:t>
                      </a:r>
                    </a:p>
                  </a:txBody>
                  <a:tcPr marL="7620" marR="7620" marT="7620" marB="0" anchor="ctr">
                    <a:lnL>
                      <a:noFill/>
                    </a:lnL>
                    <a:lnR>
                      <a:noFill/>
                    </a:lnR>
                    <a:lnT>
                      <a:noFill/>
                    </a:lnT>
                    <a:lnB>
                      <a:noFill/>
                    </a:lnB>
                  </a:tcPr>
                </a:tc>
                <a:tc>
                  <a:txBody>
                    <a:bodyPr/>
                    <a:lstStyle/>
                    <a:p>
                      <a:pPr algn="l"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                                   1.2433*10^6</a:t>
                      </a:r>
                    </a:p>
                  </a:txBody>
                  <a:tcPr marL="7620" marR="7620" marT="7620" marB="0" anchor="ctr">
                    <a:lnL>
                      <a:noFill/>
                    </a:lnL>
                    <a:lnR>
                      <a:noFill/>
                    </a:lnR>
                    <a:lnT>
                      <a:noFill/>
                    </a:lnT>
                    <a:lnB>
                      <a:noFill/>
                    </a:lnB>
                  </a:tcPr>
                </a:tc>
                <a:extLst>
                  <a:ext uri="{0D108BD9-81ED-4DB2-BD59-A6C34878D82A}">
                    <a16:rowId xmlns:a16="http://schemas.microsoft.com/office/drawing/2014/main" val="13626201"/>
                  </a:ext>
                </a:extLst>
              </a:tr>
              <a:tr h="347370">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|F3|</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80.37625</a:t>
                      </a:r>
                    </a:p>
                  </a:txBody>
                  <a:tcPr marL="7620" marR="7620" marT="7620" marB="0" anchor="ctr">
                    <a:lnL>
                      <a:noFill/>
                    </a:lnL>
                    <a:lnR>
                      <a:noFill/>
                    </a:lnR>
                    <a:lnT>
                      <a:noFill/>
                    </a:lnT>
                    <a:lnB>
                      <a:noFill/>
                    </a:lnB>
                  </a:tcPr>
                </a:tc>
                <a:extLst>
                  <a:ext uri="{0D108BD9-81ED-4DB2-BD59-A6C34878D82A}">
                    <a16:rowId xmlns:a16="http://schemas.microsoft.com/office/drawing/2014/main" val="1795638635"/>
                  </a:ext>
                </a:extLst>
              </a:tr>
              <a:tr h="347370">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a*gamma</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5.67346</a:t>
                      </a:r>
                    </a:p>
                  </a:txBody>
                  <a:tcPr marL="7620" marR="7620" marT="7620" marB="0" anchor="ctr">
                    <a:lnL>
                      <a:noFill/>
                    </a:lnL>
                    <a:lnR>
                      <a:noFill/>
                    </a:lnR>
                    <a:lnT>
                      <a:noFill/>
                    </a:lnT>
                    <a:lnB>
                      <a:noFill/>
                    </a:lnB>
                  </a:tcPr>
                </a:tc>
                <a:extLst>
                  <a:ext uri="{0D108BD9-81ED-4DB2-BD59-A6C34878D82A}">
                    <a16:rowId xmlns:a16="http://schemas.microsoft.com/office/drawing/2014/main" val="3405647290"/>
                  </a:ext>
                </a:extLst>
              </a:tr>
              <a:tr h="347370">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df/dt  /（hz*hz）         </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50</a:t>
                      </a:r>
                    </a:p>
                  </a:txBody>
                  <a:tcPr marL="7620" marR="7620" marT="7620" marB="0" anchor="ctr">
                    <a:lnL>
                      <a:noFill/>
                    </a:lnL>
                    <a:lnR>
                      <a:noFill/>
                    </a:lnR>
                    <a:lnT>
                      <a:noFill/>
                    </a:lnT>
                    <a:lnB>
                      <a:noFill/>
                    </a:lnB>
                  </a:tcPr>
                </a:tc>
                <a:extLst>
                  <a:ext uri="{0D108BD9-81ED-4DB2-BD59-A6C34878D82A}">
                    <a16:rowId xmlns:a16="http://schemas.microsoft.com/office/drawing/2014/main" val="3557232423"/>
                  </a:ext>
                </a:extLst>
              </a:tr>
              <a:tr h="347370">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退极化时间估计</a:t>
                      </a:r>
                      <a:r>
                        <a:rPr lang="en-US" altLang="zh-CN"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0.175</a:t>
                      </a:r>
                    </a:p>
                  </a:txBody>
                  <a:tcPr marL="7620" marR="7620" marT="7620" marB="0" anchor="ctr">
                    <a:lnL>
                      <a:noFill/>
                    </a:lnL>
                    <a:lnR>
                      <a:noFill/>
                    </a:lnR>
                    <a:lnT>
                      <a:noFill/>
                    </a:lnT>
                    <a:lnB>
                      <a:noFill/>
                    </a:lnB>
                  </a:tcPr>
                </a:tc>
                <a:extLst>
                  <a:ext uri="{0D108BD9-81ED-4DB2-BD59-A6C34878D82A}">
                    <a16:rowId xmlns:a16="http://schemas.microsoft.com/office/drawing/2014/main" val="1797613542"/>
                  </a:ext>
                </a:extLst>
              </a:tr>
              <a:tr h="347370">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扫描范围</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0.01</a:t>
                      </a:r>
                    </a:p>
                  </a:txBody>
                  <a:tcPr marL="7620" marR="7620" marT="7620" marB="0" anchor="ctr">
                    <a:lnL>
                      <a:noFill/>
                    </a:lnL>
                    <a:lnR>
                      <a:noFill/>
                    </a:lnR>
                    <a:lnT>
                      <a:noFill/>
                    </a:lnT>
                    <a:lnB>
                      <a:noFill/>
                    </a:lnB>
                  </a:tcPr>
                </a:tc>
                <a:extLst>
                  <a:ext uri="{0D108BD9-81ED-4DB2-BD59-A6C34878D82A}">
                    <a16:rowId xmlns:a16="http://schemas.microsoft.com/office/drawing/2014/main" val="2508607564"/>
                  </a:ext>
                </a:extLst>
              </a:tr>
              <a:tr h="347370">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扫描时间</a:t>
                      </a:r>
                      <a:r>
                        <a:rPr lang="en-US" altLang="zh-CN" sz="1100" b="0" i="0" u="none" strike="noStrike">
                          <a:solidFill>
                            <a:srgbClr val="000000"/>
                          </a:solidFill>
                          <a:effectLst/>
                          <a:latin typeface="等线" panose="02010600030101010101" pitchFamily="2" charset="-122"/>
                          <a:ea typeface="等线" panose="02010600030101010101" pitchFamily="2" charset="-122"/>
                        </a:rPr>
                        <a:t>/</a:t>
                      </a:r>
                      <a:r>
                        <a:rPr lang="en-US"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497.3</a:t>
                      </a:r>
                    </a:p>
                  </a:txBody>
                  <a:tcPr marL="7620" marR="7620" marT="7620" marB="0" anchor="ctr">
                    <a:lnL>
                      <a:noFill/>
                    </a:lnL>
                    <a:lnR>
                      <a:noFill/>
                    </a:lnR>
                    <a:lnT>
                      <a:noFill/>
                    </a:lnT>
                    <a:lnB>
                      <a:noFill/>
                    </a:lnB>
                  </a:tcPr>
                </a:tc>
                <a:extLst>
                  <a:ext uri="{0D108BD9-81ED-4DB2-BD59-A6C34878D82A}">
                    <a16:rowId xmlns:a16="http://schemas.microsoft.com/office/drawing/2014/main" val="2713340809"/>
                  </a:ext>
                </a:extLst>
              </a:tr>
              <a:tr h="347370">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F-S</a:t>
                      </a:r>
                      <a:r>
                        <a:rPr lang="zh-CN" altLang="en-US" sz="1100" b="0" i="0" u="none" strike="noStrike" dirty="0">
                          <a:solidFill>
                            <a:srgbClr val="000000"/>
                          </a:solidFill>
                          <a:effectLst/>
                          <a:latin typeface="等线" panose="02010600030101010101" pitchFamily="2" charset="-122"/>
                          <a:ea typeface="等线" panose="02010600030101010101" pitchFamily="2" charset="-122"/>
                        </a:rPr>
                        <a:t>极化度比值</a:t>
                      </a:r>
                    </a:p>
                  </a:txBody>
                  <a:tcPr marL="7620" marR="7620" marT="7620" marB="0" anchor="ctr">
                    <a:lnL>
                      <a:noFill/>
                    </a:lnL>
                    <a:lnR>
                      <a:noFill/>
                    </a:lnR>
                    <a:lnT>
                      <a:noFill/>
                    </a:lnT>
                    <a:lnB>
                      <a:noFill/>
                    </a:lnB>
                  </a:tcP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0.0597</a:t>
                      </a:r>
                    </a:p>
                  </a:txBody>
                  <a:tcPr marL="7620" marR="7620" marT="7620" marB="0" anchor="ctr">
                    <a:lnL>
                      <a:noFill/>
                    </a:lnL>
                    <a:lnR>
                      <a:noFill/>
                    </a:lnR>
                    <a:lnT>
                      <a:noFill/>
                    </a:lnT>
                    <a:lnB>
                      <a:noFill/>
                    </a:lnB>
                  </a:tcPr>
                </a:tc>
                <a:extLst>
                  <a:ext uri="{0D108BD9-81ED-4DB2-BD59-A6C34878D82A}">
                    <a16:rowId xmlns:a16="http://schemas.microsoft.com/office/drawing/2014/main" val="3249141247"/>
                  </a:ext>
                </a:extLst>
              </a:tr>
            </a:tbl>
          </a:graphicData>
        </a:graphic>
      </p:graphicFrame>
      <p:graphicFrame>
        <p:nvGraphicFramePr>
          <p:cNvPr id="8" name="表格 7">
            <a:extLst>
              <a:ext uri="{FF2B5EF4-FFF2-40B4-BE49-F238E27FC236}">
                <a16:creationId xmlns:a16="http://schemas.microsoft.com/office/drawing/2014/main" id="{93CEF1E2-30C2-7D3D-7A01-A7AA0130BE10}"/>
              </a:ext>
            </a:extLst>
          </p:cNvPr>
          <p:cNvGraphicFramePr>
            <a:graphicFrameLocks noGrp="1"/>
          </p:cNvGraphicFramePr>
          <p:nvPr>
            <p:extLst>
              <p:ext uri="{D42A27DB-BD31-4B8C-83A1-F6EECF244321}">
                <p14:modId xmlns:p14="http://schemas.microsoft.com/office/powerpoint/2010/main" val="2263578132"/>
              </p:ext>
            </p:extLst>
          </p:nvPr>
        </p:nvGraphicFramePr>
        <p:xfrm>
          <a:off x="3431457" y="176981"/>
          <a:ext cx="4640827" cy="3018506"/>
        </p:xfrm>
        <a:graphic>
          <a:graphicData uri="http://schemas.openxmlformats.org/drawingml/2006/table">
            <a:tbl>
              <a:tblPr/>
              <a:tblGrid>
                <a:gridCol w="2903492">
                  <a:extLst>
                    <a:ext uri="{9D8B030D-6E8A-4147-A177-3AD203B41FA5}">
                      <a16:colId xmlns:a16="http://schemas.microsoft.com/office/drawing/2014/main" val="312829397"/>
                    </a:ext>
                  </a:extLst>
                </a:gridCol>
                <a:gridCol w="1737335">
                  <a:extLst>
                    <a:ext uri="{9D8B030D-6E8A-4147-A177-3AD203B41FA5}">
                      <a16:colId xmlns:a16="http://schemas.microsoft.com/office/drawing/2014/main" val="3724700287"/>
                    </a:ext>
                  </a:extLst>
                </a:gridCol>
              </a:tblGrid>
              <a:tr h="397121">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f0/Hz</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1.2433*10^6</a:t>
                      </a:r>
                    </a:p>
                  </a:txBody>
                  <a:tcPr marL="7620" marR="7620" marT="7620" marB="0" anchor="ctr">
                    <a:lnL>
                      <a:noFill/>
                    </a:lnL>
                    <a:lnR>
                      <a:noFill/>
                    </a:lnR>
                    <a:lnT>
                      <a:noFill/>
                    </a:lnT>
                    <a:lnB>
                      <a:noFill/>
                    </a:lnB>
                  </a:tcPr>
                </a:tc>
                <a:extLst>
                  <a:ext uri="{0D108BD9-81ED-4DB2-BD59-A6C34878D82A}">
                    <a16:rowId xmlns:a16="http://schemas.microsoft.com/office/drawing/2014/main" val="4093955741"/>
                  </a:ext>
                </a:extLst>
              </a:tr>
              <a:tr h="249639">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|F3|</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80.37625</a:t>
                      </a:r>
                    </a:p>
                  </a:txBody>
                  <a:tcPr marL="7620" marR="7620" marT="7620" marB="0" anchor="ctr">
                    <a:lnL>
                      <a:noFill/>
                    </a:lnL>
                    <a:lnR>
                      <a:noFill/>
                    </a:lnR>
                    <a:lnT>
                      <a:noFill/>
                    </a:lnT>
                    <a:lnB>
                      <a:noFill/>
                    </a:lnB>
                  </a:tcPr>
                </a:tc>
                <a:extLst>
                  <a:ext uri="{0D108BD9-81ED-4DB2-BD59-A6C34878D82A}">
                    <a16:rowId xmlns:a16="http://schemas.microsoft.com/office/drawing/2014/main" val="1631094725"/>
                  </a:ext>
                </a:extLst>
              </a:tr>
              <a:tr h="624273">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偏转角</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1.015*10^-7</a:t>
                      </a:r>
                    </a:p>
                  </a:txBody>
                  <a:tcPr marL="7620" marR="7620" marT="7620" marB="0" anchor="ctr">
                    <a:lnL>
                      <a:noFill/>
                    </a:lnL>
                    <a:lnR>
                      <a:noFill/>
                    </a:lnR>
                    <a:lnT>
                      <a:noFill/>
                    </a:lnT>
                    <a:lnB>
                      <a:noFill/>
                    </a:lnB>
                  </a:tcPr>
                </a:tc>
                <a:extLst>
                  <a:ext uri="{0D108BD9-81ED-4DB2-BD59-A6C34878D82A}">
                    <a16:rowId xmlns:a16="http://schemas.microsoft.com/office/drawing/2014/main" val="107367586"/>
                  </a:ext>
                </a:extLst>
              </a:tr>
              <a:tr h="249639">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a*gamma</a:t>
                      </a:r>
                    </a:p>
                  </a:txBody>
                  <a:tcPr marL="7620" marR="7620" marT="7620" marB="0" anchor="ctr">
                    <a:lnL>
                      <a:noFill/>
                    </a:lnL>
                    <a:lnR>
                      <a:noFill/>
                    </a:lnR>
                    <a:lnT>
                      <a:noFill/>
                    </a:lnT>
                    <a:lnB>
                      <a:noFill/>
                    </a:lnB>
                  </a:tcPr>
                </a:tc>
                <a:tc>
                  <a:txBody>
                    <a:bodyPr/>
                    <a:lstStyle/>
                    <a:p>
                      <a:pPr algn="l"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5.67346</a:t>
                      </a:r>
                    </a:p>
                  </a:txBody>
                  <a:tcPr marL="7620" marR="7620" marT="7620" marB="0" anchor="ctr">
                    <a:lnL>
                      <a:noFill/>
                    </a:lnL>
                    <a:lnR>
                      <a:noFill/>
                    </a:lnR>
                    <a:lnT>
                      <a:noFill/>
                    </a:lnT>
                    <a:lnB>
                      <a:noFill/>
                    </a:lnB>
                  </a:tcPr>
                </a:tc>
                <a:extLst>
                  <a:ext uri="{0D108BD9-81ED-4DB2-BD59-A6C34878D82A}">
                    <a16:rowId xmlns:a16="http://schemas.microsoft.com/office/drawing/2014/main" val="2094257957"/>
                  </a:ext>
                </a:extLst>
              </a:tr>
              <a:tr h="249639">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共振强度</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6.49253*10^-7</a:t>
                      </a:r>
                    </a:p>
                  </a:txBody>
                  <a:tcPr marL="7620" marR="7620" marT="7620" marB="0" anchor="ctr">
                    <a:lnL>
                      <a:noFill/>
                    </a:lnL>
                    <a:lnR>
                      <a:noFill/>
                    </a:lnR>
                    <a:lnT>
                      <a:noFill/>
                    </a:lnT>
                    <a:lnB>
                      <a:noFill/>
                    </a:lnB>
                  </a:tcPr>
                </a:tc>
                <a:extLst>
                  <a:ext uri="{0D108BD9-81ED-4DB2-BD59-A6C34878D82A}">
                    <a16:rowId xmlns:a16="http://schemas.microsoft.com/office/drawing/2014/main" val="218590216"/>
                  </a:ext>
                </a:extLst>
              </a:tr>
              <a:tr h="249639">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df/dt  /（hz*hz）         </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200</a:t>
                      </a:r>
                    </a:p>
                  </a:txBody>
                  <a:tcPr marL="7620" marR="7620" marT="7620" marB="0" anchor="ctr">
                    <a:lnL>
                      <a:noFill/>
                    </a:lnL>
                    <a:lnR>
                      <a:noFill/>
                    </a:lnR>
                    <a:lnT>
                      <a:noFill/>
                    </a:lnT>
                    <a:lnB>
                      <a:noFill/>
                    </a:lnB>
                  </a:tcPr>
                </a:tc>
                <a:extLst>
                  <a:ext uri="{0D108BD9-81ED-4DB2-BD59-A6C34878D82A}">
                    <a16:rowId xmlns:a16="http://schemas.microsoft.com/office/drawing/2014/main" val="824687672"/>
                  </a:ext>
                </a:extLst>
              </a:tr>
              <a:tr h="249639">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退极化时间估计</a:t>
                      </a:r>
                      <a:r>
                        <a:rPr lang="en-US" altLang="zh-CN"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1230</a:t>
                      </a:r>
                    </a:p>
                  </a:txBody>
                  <a:tcPr marL="7620" marR="7620" marT="7620" marB="0" anchor="ctr">
                    <a:lnL>
                      <a:noFill/>
                    </a:lnL>
                    <a:lnR>
                      <a:noFill/>
                    </a:lnR>
                    <a:lnT>
                      <a:noFill/>
                    </a:lnT>
                    <a:lnB>
                      <a:noFill/>
                    </a:lnB>
                  </a:tcPr>
                </a:tc>
                <a:extLst>
                  <a:ext uri="{0D108BD9-81ED-4DB2-BD59-A6C34878D82A}">
                    <a16:rowId xmlns:a16="http://schemas.microsoft.com/office/drawing/2014/main" val="681491791"/>
                  </a:ext>
                </a:extLst>
              </a:tr>
              <a:tr h="249639">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扫描范围</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+/-0.02</a:t>
                      </a:r>
                    </a:p>
                  </a:txBody>
                  <a:tcPr marL="7620" marR="7620" marT="7620" marB="0" anchor="ctr">
                    <a:lnL>
                      <a:noFill/>
                    </a:lnL>
                    <a:lnR>
                      <a:noFill/>
                    </a:lnR>
                    <a:lnT>
                      <a:noFill/>
                    </a:lnT>
                    <a:lnB>
                      <a:noFill/>
                    </a:lnB>
                  </a:tcPr>
                </a:tc>
                <a:extLst>
                  <a:ext uri="{0D108BD9-81ED-4DB2-BD59-A6C34878D82A}">
                    <a16:rowId xmlns:a16="http://schemas.microsoft.com/office/drawing/2014/main" val="2080038248"/>
                  </a:ext>
                </a:extLst>
              </a:tr>
              <a:tr h="249639">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扫描周期</a:t>
                      </a:r>
                      <a:r>
                        <a:rPr lang="en-US" altLang="zh-CN" sz="1100" b="0" i="0" u="none" strike="noStrike">
                          <a:solidFill>
                            <a:srgbClr val="000000"/>
                          </a:solidFill>
                          <a:effectLst/>
                          <a:latin typeface="等线" panose="02010600030101010101" pitchFamily="2" charset="-122"/>
                          <a:ea typeface="等线" panose="02010600030101010101" pitchFamily="2" charset="-122"/>
                        </a:rPr>
                        <a:t>/</a:t>
                      </a:r>
                      <a:r>
                        <a:rPr lang="en-US"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249</a:t>
                      </a:r>
                    </a:p>
                  </a:txBody>
                  <a:tcPr marL="7620" marR="7620" marT="7620" marB="0" anchor="ctr">
                    <a:lnL>
                      <a:noFill/>
                    </a:lnL>
                    <a:lnR>
                      <a:noFill/>
                    </a:lnR>
                    <a:lnT>
                      <a:noFill/>
                    </a:lnT>
                    <a:lnB>
                      <a:noFill/>
                    </a:lnB>
                  </a:tcPr>
                </a:tc>
                <a:extLst>
                  <a:ext uri="{0D108BD9-81ED-4DB2-BD59-A6C34878D82A}">
                    <a16:rowId xmlns:a16="http://schemas.microsoft.com/office/drawing/2014/main" val="571304711"/>
                  </a:ext>
                </a:extLst>
              </a:tr>
              <a:tr h="249639">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F-S</a:t>
                      </a:r>
                      <a:r>
                        <a:rPr lang="zh-CN" altLang="en-US" sz="1100" b="0" i="0" u="none" strike="noStrike">
                          <a:solidFill>
                            <a:srgbClr val="000000"/>
                          </a:solidFill>
                          <a:effectLst/>
                          <a:latin typeface="等线" panose="02010600030101010101" pitchFamily="2" charset="-122"/>
                          <a:ea typeface="等线" panose="02010600030101010101" pitchFamily="2" charset="-122"/>
                        </a:rPr>
                        <a:t>极化度比值</a:t>
                      </a:r>
                    </a:p>
                  </a:txBody>
                  <a:tcPr marL="7620" marR="7620" marT="7620" marB="0" anchor="ctr">
                    <a:lnL>
                      <a:noFill/>
                    </a:lnL>
                    <a:lnR>
                      <a:noFill/>
                    </a:lnR>
                    <a:lnT>
                      <a:noFill/>
                    </a:lnT>
                    <a:lnB>
                      <a:noFill/>
                    </a:lnB>
                  </a:tcPr>
                </a:tc>
                <a:tc>
                  <a:txBody>
                    <a:bodyPr/>
                    <a:lstStyle/>
                    <a:p>
                      <a:pPr algn="l"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0.70</a:t>
                      </a:r>
                    </a:p>
                  </a:txBody>
                  <a:tcPr marL="7620" marR="7620" marT="7620" marB="0" anchor="ctr">
                    <a:lnL>
                      <a:noFill/>
                    </a:lnL>
                    <a:lnR>
                      <a:noFill/>
                    </a:lnR>
                    <a:lnT>
                      <a:noFill/>
                    </a:lnT>
                    <a:lnB>
                      <a:noFill/>
                    </a:lnB>
                  </a:tcPr>
                </a:tc>
                <a:extLst>
                  <a:ext uri="{0D108BD9-81ED-4DB2-BD59-A6C34878D82A}">
                    <a16:rowId xmlns:a16="http://schemas.microsoft.com/office/drawing/2014/main" val="3940071605"/>
                  </a:ext>
                </a:extLst>
              </a:tr>
            </a:tbl>
          </a:graphicData>
        </a:graphic>
      </p:graphicFrame>
    </p:spTree>
    <p:extLst>
      <p:ext uri="{BB962C8B-B14F-4D97-AF65-F5344CB8AC3E}">
        <p14:creationId xmlns:p14="http://schemas.microsoft.com/office/powerpoint/2010/main" val="1550660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312A9781-F7E2-2242-EAA8-7FA45DEAC232}"/>
              </a:ext>
            </a:extLst>
          </p:cNvPr>
          <p:cNvSpPr>
            <a:spLocks noGrp="1"/>
          </p:cNvSpPr>
          <p:nvPr>
            <p:ph idx="1"/>
          </p:nvPr>
        </p:nvSpPr>
        <p:spPr>
          <a:xfrm>
            <a:off x="838200" y="432619"/>
            <a:ext cx="10515600" cy="5744344"/>
          </a:xfrm>
        </p:spPr>
        <p:txBody>
          <a:bodyPr/>
          <a:lstStyle/>
          <a:p>
            <a:pPr marL="0" indent="0">
              <a:buNone/>
            </a:pPr>
            <a:r>
              <a:rPr lang="zh-CN" altLang="en-US" dirty="0"/>
              <a:t>（</a:t>
            </a:r>
            <a:r>
              <a:rPr lang="en-US" altLang="zh-CN" dirty="0"/>
              <a:t>2</a:t>
            </a:r>
            <a:r>
              <a:rPr lang="zh-CN" altLang="en-US" dirty="0"/>
              <a:t>）参数</a:t>
            </a:r>
            <a:r>
              <a:rPr lang="en-US" altLang="zh-CN" dirty="0"/>
              <a:t>2</a:t>
            </a:r>
          </a:p>
          <a:p>
            <a:pPr marL="0" indent="0">
              <a:buNone/>
            </a:pPr>
            <a:r>
              <a:rPr lang="en-US" altLang="zh-CN" dirty="0"/>
              <a:t>     </a:t>
            </a:r>
            <a:r>
              <a:rPr lang="zh-CN" altLang="en-US" dirty="0"/>
              <a:t>进一步作跟精细的扫频，需要重新设置横向</a:t>
            </a:r>
            <a:r>
              <a:rPr lang="en-US" altLang="zh-CN" dirty="0"/>
              <a:t>kicker</a:t>
            </a:r>
            <a:r>
              <a:rPr lang="zh-CN" altLang="en-US" dirty="0"/>
              <a:t>的电压，使偏转角变小（变为原来</a:t>
            </a:r>
            <a:r>
              <a:rPr lang="en-US" altLang="zh-CN" dirty="0"/>
              <a:t>0.45</a:t>
            </a:r>
            <a:r>
              <a:rPr lang="zh-CN" altLang="en-US" dirty="0"/>
              <a:t>倍）。</a:t>
            </a:r>
          </a:p>
        </p:txBody>
      </p:sp>
      <p:graphicFrame>
        <p:nvGraphicFramePr>
          <p:cNvPr id="4" name="表格 3">
            <a:extLst>
              <a:ext uri="{FF2B5EF4-FFF2-40B4-BE49-F238E27FC236}">
                <a16:creationId xmlns:a16="http://schemas.microsoft.com/office/drawing/2014/main" id="{C6F4174B-AD24-63B1-6F98-3F8FF60889A8}"/>
              </a:ext>
            </a:extLst>
          </p:cNvPr>
          <p:cNvGraphicFramePr>
            <a:graphicFrameLocks noGrp="1"/>
          </p:cNvGraphicFramePr>
          <p:nvPr>
            <p:extLst>
              <p:ext uri="{D42A27DB-BD31-4B8C-83A1-F6EECF244321}">
                <p14:modId xmlns:p14="http://schemas.microsoft.com/office/powerpoint/2010/main" val="1651444555"/>
              </p:ext>
            </p:extLst>
          </p:nvPr>
        </p:nvGraphicFramePr>
        <p:xfrm>
          <a:off x="4130163" y="2200762"/>
          <a:ext cx="3145707" cy="2990670"/>
        </p:xfrm>
        <a:graphic>
          <a:graphicData uri="http://schemas.openxmlformats.org/drawingml/2006/table">
            <a:tbl>
              <a:tblPr/>
              <a:tblGrid>
                <a:gridCol w="1968083">
                  <a:extLst>
                    <a:ext uri="{9D8B030D-6E8A-4147-A177-3AD203B41FA5}">
                      <a16:colId xmlns:a16="http://schemas.microsoft.com/office/drawing/2014/main" val="1263483097"/>
                    </a:ext>
                  </a:extLst>
                </a:gridCol>
                <a:gridCol w="1177624">
                  <a:extLst>
                    <a:ext uri="{9D8B030D-6E8A-4147-A177-3AD203B41FA5}">
                      <a16:colId xmlns:a16="http://schemas.microsoft.com/office/drawing/2014/main" val="457003376"/>
                    </a:ext>
                  </a:extLst>
                </a:gridCol>
              </a:tblGrid>
              <a:tr h="299067">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f0/Hz</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1.2433*10^6</a:t>
                      </a:r>
                    </a:p>
                  </a:txBody>
                  <a:tcPr marL="7620" marR="7620" marT="7620" marB="0" anchor="ctr">
                    <a:lnL>
                      <a:noFill/>
                    </a:lnL>
                    <a:lnR>
                      <a:noFill/>
                    </a:lnR>
                    <a:lnT>
                      <a:noFill/>
                    </a:lnT>
                    <a:lnB>
                      <a:noFill/>
                    </a:lnB>
                  </a:tcPr>
                </a:tc>
                <a:extLst>
                  <a:ext uri="{0D108BD9-81ED-4DB2-BD59-A6C34878D82A}">
                    <a16:rowId xmlns:a16="http://schemas.microsoft.com/office/drawing/2014/main" val="3935127407"/>
                  </a:ext>
                </a:extLst>
              </a:tr>
              <a:tr h="299067">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|F3|</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80.37625</a:t>
                      </a:r>
                    </a:p>
                  </a:txBody>
                  <a:tcPr marL="7620" marR="7620" marT="7620" marB="0" anchor="ctr">
                    <a:lnL>
                      <a:noFill/>
                    </a:lnL>
                    <a:lnR>
                      <a:noFill/>
                    </a:lnR>
                    <a:lnT>
                      <a:noFill/>
                    </a:lnT>
                    <a:lnB>
                      <a:noFill/>
                    </a:lnB>
                  </a:tcPr>
                </a:tc>
                <a:extLst>
                  <a:ext uri="{0D108BD9-81ED-4DB2-BD59-A6C34878D82A}">
                    <a16:rowId xmlns:a16="http://schemas.microsoft.com/office/drawing/2014/main" val="172783853"/>
                  </a:ext>
                </a:extLst>
              </a:tr>
              <a:tr h="299067">
                <a:tc>
                  <a:txBody>
                    <a:bodyPr/>
                    <a:lstStyle/>
                    <a:p>
                      <a:pPr algn="l" fontAlgn="ctr"/>
                      <a:r>
                        <a:rPr lang="zh-CN" altLang="en-US" sz="1100" b="0" i="0" u="none" strike="noStrike" dirty="0">
                          <a:solidFill>
                            <a:srgbClr val="000000"/>
                          </a:solidFill>
                          <a:effectLst/>
                          <a:latin typeface="等线" panose="02010600030101010101" pitchFamily="2" charset="-122"/>
                          <a:ea typeface="等线" panose="02010600030101010101" pitchFamily="2" charset="-122"/>
                        </a:rPr>
                        <a:t>偏转角</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1.015*10^-7</a:t>
                      </a:r>
                    </a:p>
                  </a:txBody>
                  <a:tcPr marL="7620" marR="7620" marT="7620" marB="0" anchor="ctr">
                    <a:lnL>
                      <a:noFill/>
                    </a:lnL>
                    <a:lnR>
                      <a:noFill/>
                    </a:lnR>
                    <a:lnT>
                      <a:noFill/>
                    </a:lnT>
                    <a:lnB>
                      <a:noFill/>
                    </a:lnB>
                  </a:tcPr>
                </a:tc>
                <a:extLst>
                  <a:ext uri="{0D108BD9-81ED-4DB2-BD59-A6C34878D82A}">
                    <a16:rowId xmlns:a16="http://schemas.microsoft.com/office/drawing/2014/main" val="2511798823"/>
                  </a:ext>
                </a:extLst>
              </a:tr>
              <a:tr h="299067">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a*gamma</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5.67346</a:t>
                      </a:r>
                    </a:p>
                  </a:txBody>
                  <a:tcPr marL="7620" marR="7620" marT="7620" marB="0" anchor="ctr">
                    <a:lnL>
                      <a:noFill/>
                    </a:lnL>
                    <a:lnR>
                      <a:noFill/>
                    </a:lnR>
                    <a:lnT>
                      <a:noFill/>
                    </a:lnT>
                    <a:lnB>
                      <a:noFill/>
                    </a:lnB>
                  </a:tcPr>
                </a:tc>
                <a:extLst>
                  <a:ext uri="{0D108BD9-81ED-4DB2-BD59-A6C34878D82A}">
                    <a16:rowId xmlns:a16="http://schemas.microsoft.com/office/drawing/2014/main" val="1603515600"/>
                  </a:ext>
                </a:extLst>
              </a:tr>
              <a:tr h="299067">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共振强度</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6.49253*10^-7</a:t>
                      </a:r>
                    </a:p>
                  </a:txBody>
                  <a:tcPr marL="7620" marR="7620" marT="7620" marB="0" anchor="ctr">
                    <a:lnL>
                      <a:noFill/>
                    </a:lnL>
                    <a:lnR>
                      <a:noFill/>
                    </a:lnR>
                    <a:lnT>
                      <a:noFill/>
                    </a:lnT>
                    <a:lnB>
                      <a:noFill/>
                    </a:lnB>
                  </a:tcPr>
                </a:tc>
                <a:extLst>
                  <a:ext uri="{0D108BD9-81ED-4DB2-BD59-A6C34878D82A}">
                    <a16:rowId xmlns:a16="http://schemas.microsoft.com/office/drawing/2014/main" val="4038930904"/>
                  </a:ext>
                </a:extLst>
              </a:tr>
              <a:tr h="299067">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df/dt  /（hz*hz）         </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ctr">
                    <a:lnL>
                      <a:noFill/>
                    </a:lnL>
                    <a:lnR>
                      <a:noFill/>
                    </a:lnR>
                    <a:lnT>
                      <a:noFill/>
                    </a:lnT>
                    <a:lnB>
                      <a:noFill/>
                    </a:lnB>
                  </a:tcPr>
                </a:tc>
                <a:extLst>
                  <a:ext uri="{0D108BD9-81ED-4DB2-BD59-A6C34878D82A}">
                    <a16:rowId xmlns:a16="http://schemas.microsoft.com/office/drawing/2014/main" val="806103732"/>
                  </a:ext>
                </a:extLst>
              </a:tr>
              <a:tr h="299067">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退极化时间估计</a:t>
                      </a:r>
                      <a:r>
                        <a:rPr lang="en-US" altLang="zh-CN"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0.175</a:t>
                      </a:r>
                    </a:p>
                  </a:txBody>
                  <a:tcPr marL="7620" marR="7620" marT="7620" marB="0" anchor="ctr">
                    <a:lnL>
                      <a:noFill/>
                    </a:lnL>
                    <a:lnR>
                      <a:noFill/>
                    </a:lnR>
                    <a:lnT>
                      <a:noFill/>
                    </a:lnT>
                    <a:lnB>
                      <a:noFill/>
                    </a:lnB>
                  </a:tcPr>
                </a:tc>
                <a:extLst>
                  <a:ext uri="{0D108BD9-81ED-4DB2-BD59-A6C34878D82A}">
                    <a16:rowId xmlns:a16="http://schemas.microsoft.com/office/drawing/2014/main" val="2292942132"/>
                  </a:ext>
                </a:extLst>
              </a:tr>
              <a:tr h="299067">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扫描范围</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+/-0.005</a:t>
                      </a:r>
                    </a:p>
                  </a:txBody>
                  <a:tcPr marL="7620" marR="7620" marT="7620" marB="0" anchor="ctr">
                    <a:lnL>
                      <a:noFill/>
                    </a:lnL>
                    <a:lnR>
                      <a:noFill/>
                    </a:lnR>
                    <a:lnT>
                      <a:noFill/>
                    </a:lnT>
                    <a:lnB>
                      <a:noFill/>
                    </a:lnB>
                  </a:tcPr>
                </a:tc>
                <a:extLst>
                  <a:ext uri="{0D108BD9-81ED-4DB2-BD59-A6C34878D82A}">
                    <a16:rowId xmlns:a16="http://schemas.microsoft.com/office/drawing/2014/main" val="3148486287"/>
                  </a:ext>
                </a:extLst>
              </a:tr>
              <a:tr h="299067">
                <a:tc>
                  <a:txBody>
                    <a:bodyPr/>
                    <a:lstStyle/>
                    <a:p>
                      <a:pPr algn="l" fontAlgn="ctr"/>
                      <a:r>
                        <a:rPr lang="zh-CN" altLang="en-US" sz="1100" b="0" i="0" u="none" strike="noStrike">
                          <a:solidFill>
                            <a:srgbClr val="000000"/>
                          </a:solidFill>
                          <a:effectLst/>
                          <a:latin typeface="等线" panose="02010600030101010101" pitchFamily="2" charset="-122"/>
                          <a:ea typeface="等线" panose="02010600030101010101" pitchFamily="2" charset="-122"/>
                        </a:rPr>
                        <a:t>扫描时间</a:t>
                      </a:r>
                      <a:r>
                        <a:rPr lang="en-US" altLang="zh-CN" sz="1100" b="0" i="0" u="none" strike="noStrike">
                          <a:solidFill>
                            <a:srgbClr val="000000"/>
                          </a:solidFill>
                          <a:effectLst/>
                          <a:latin typeface="等线" panose="02010600030101010101" pitchFamily="2" charset="-122"/>
                          <a:ea typeface="等线" panose="02010600030101010101" pitchFamily="2" charset="-122"/>
                        </a:rPr>
                        <a:t>/</a:t>
                      </a:r>
                      <a:r>
                        <a:rPr lang="en-US" sz="1100" b="0" i="0" u="none" strike="noStrike">
                          <a:solidFill>
                            <a:srgbClr val="000000"/>
                          </a:solidFill>
                          <a:effectLst/>
                          <a:latin typeface="等线" panose="02010600030101010101" pitchFamily="2" charset="-122"/>
                          <a:ea typeface="等线" panose="02010600030101010101" pitchFamily="2" charset="-122"/>
                        </a:rPr>
                        <a:t>s</a:t>
                      </a:r>
                    </a:p>
                  </a:txBody>
                  <a:tcPr marL="7620" marR="7620" marT="7620" marB="0" anchor="ctr">
                    <a:lnL>
                      <a:noFill/>
                    </a:lnL>
                    <a:lnR>
                      <a:noFill/>
                    </a:lnR>
                    <a:lnT>
                      <a:noFill/>
                    </a:lnT>
                    <a:lnB>
                      <a:noFill/>
                    </a:lnB>
                  </a:tcPr>
                </a:tc>
                <a:tc>
                  <a:txBody>
                    <a:bodyPr/>
                    <a:lstStyle/>
                    <a:p>
                      <a:pPr algn="l" fontAlgn="ctr"/>
                      <a:r>
                        <a:rPr lang="en-US" altLang="zh-CN" sz="1100" b="0" i="0" u="none" strike="noStrike">
                          <a:solidFill>
                            <a:srgbClr val="000000"/>
                          </a:solidFill>
                          <a:effectLst/>
                          <a:latin typeface="等线" panose="02010600030101010101" pitchFamily="2" charset="-122"/>
                          <a:ea typeface="等线" panose="02010600030101010101" pitchFamily="2" charset="-122"/>
                        </a:rPr>
                        <a:t>1243.3</a:t>
                      </a:r>
                    </a:p>
                  </a:txBody>
                  <a:tcPr marL="7620" marR="7620" marT="7620" marB="0" anchor="ctr">
                    <a:lnL>
                      <a:noFill/>
                    </a:lnL>
                    <a:lnR>
                      <a:noFill/>
                    </a:lnR>
                    <a:lnT>
                      <a:noFill/>
                    </a:lnT>
                    <a:lnB>
                      <a:noFill/>
                    </a:lnB>
                  </a:tcPr>
                </a:tc>
                <a:extLst>
                  <a:ext uri="{0D108BD9-81ED-4DB2-BD59-A6C34878D82A}">
                    <a16:rowId xmlns:a16="http://schemas.microsoft.com/office/drawing/2014/main" val="3100115814"/>
                  </a:ext>
                </a:extLst>
              </a:tr>
              <a:tr h="299067">
                <a:tc>
                  <a:txBody>
                    <a:bodyPr/>
                    <a:lstStyle/>
                    <a:p>
                      <a:pPr algn="l" fontAlgn="ctr"/>
                      <a:r>
                        <a:rPr lang="en-US" sz="1100" b="0" i="0" u="none" strike="noStrike" dirty="0">
                          <a:solidFill>
                            <a:srgbClr val="000000"/>
                          </a:solidFill>
                          <a:effectLst/>
                          <a:latin typeface="等线" panose="02010600030101010101" pitchFamily="2" charset="-122"/>
                          <a:ea typeface="等线" panose="02010600030101010101" pitchFamily="2" charset="-122"/>
                        </a:rPr>
                        <a:t>F-S</a:t>
                      </a:r>
                      <a:r>
                        <a:rPr lang="zh-CN" altLang="en-US" sz="1100" b="0" i="0" u="none" strike="noStrike" dirty="0">
                          <a:solidFill>
                            <a:srgbClr val="000000"/>
                          </a:solidFill>
                          <a:effectLst/>
                          <a:latin typeface="等线" panose="02010600030101010101" pitchFamily="2" charset="-122"/>
                          <a:ea typeface="等线" panose="02010600030101010101" pitchFamily="2" charset="-122"/>
                        </a:rPr>
                        <a:t>极化度比值</a:t>
                      </a:r>
                    </a:p>
                  </a:txBody>
                  <a:tcPr marL="7620" marR="7620" marT="7620" marB="0" anchor="ctr">
                    <a:lnL>
                      <a:noFill/>
                    </a:lnL>
                    <a:lnR>
                      <a:noFill/>
                    </a:lnR>
                    <a:lnT>
                      <a:noFill/>
                    </a:lnT>
                    <a:lnB>
                      <a:noFill/>
                    </a:lnB>
                  </a:tcPr>
                </a:tc>
                <a:tc>
                  <a:txBody>
                    <a:bodyPr/>
                    <a:lstStyle/>
                    <a:p>
                      <a:pPr algn="l"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0.0513</a:t>
                      </a:r>
                    </a:p>
                  </a:txBody>
                  <a:tcPr marL="7620" marR="7620" marT="7620" marB="0" anchor="ctr">
                    <a:lnL>
                      <a:noFill/>
                    </a:lnL>
                    <a:lnR>
                      <a:noFill/>
                    </a:lnR>
                    <a:lnT>
                      <a:noFill/>
                    </a:lnT>
                    <a:lnB>
                      <a:noFill/>
                    </a:lnB>
                  </a:tcPr>
                </a:tc>
                <a:extLst>
                  <a:ext uri="{0D108BD9-81ED-4DB2-BD59-A6C34878D82A}">
                    <a16:rowId xmlns:a16="http://schemas.microsoft.com/office/drawing/2014/main" val="4008436673"/>
                  </a:ext>
                </a:extLst>
              </a:tr>
            </a:tbl>
          </a:graphicData>
        </a:graphic>
      </p:graphicFrame>
    </p:spTree>
    <p:extLst>
      <p:ext uri="{BB962C8B-B14F-4D97-AF65-F5344CB8AC3E}">
        <p14:creationId xmlns:p14="http://schemas.microsoft.com/office/powerpoint/2010/main" val="84846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A9BBE83-B061-3F7B-2C5B-0032E05DD34B}"/>
              </a:ext>
            </a:extLst>
          </p:cNvPr>
          <p:cNvSpPr>
            <a:spLocks noGrp="1"/>
          </p:cNvSpPr>
          <p:nvPr>
            <p:ph idx="1"/>
          </p:nvPr>
        </p:nvSpPr>
        <p:spPr>
          <a:xfrm>
            <a:off x="651387" y="727587"/>
            <a:ext cx="10515600" cy="5860025"/>
          </a:xfrm>
        </p:spPr>
        <p:txBody>
          <a:bodyPr>
            <a:normAutofit/>
          </a:bodyPr>
          <a:lstStyle/>
          <a:p>
            <a:r>
              <a:rPr lang="zh-CN" altLang="en-US" dirty="0"/>
              <a:t>边带共振的影响：</a:t>
            </a:r>
            <a:endParaRPr lang="en-US" altLang="zh-CN" dirty="0"/>
          </a:p>
          <a:p>
            <a:r>
              <a:rPr lang="en-US" altLang="zh-CN" dirty="0"/>
              <a:t>   </a:t>
            </a:r>
            <a:r>
              <a:rPr lang="zh-CN" altLang="en-US" dirty="0"/>
              <a:t>仅靠考虑一阶边带共振。</a:t>
            </a:r>
            <a:endParaRPr lang="en-US" altLang="zh-CN" dirty="0"/>
          </a:p>
          <a:p>
            <a:pPr marL="0" indent="0">
              <a:buNone/>
            </a:pPr>
            <a:r>
              <a:rPr lang="zh-CN" altLang="en-US" dirty="0"/>
              <a:t>      对于同步边带共振，参数选择使得主共振的强度远大于一阶边带共振</a:t>
            </a:r>
            <a:r>
              <a:rPr lang="en-US" altLang="zh-CN" dirty="0"/>
              <a:t>(</a:t>
            </a:r>
            <a:r>
              <a:rPr lang="zh-CN" altLang="en-US" dirty="0"/>
              <a:t>设计值</a:t>
            </a:r>
            <a:r>
              <a:rPr lang="en-US" altLang="zh-CN" dirty="0" err="1"/>
              <a:t>ztune</a:t>
            </a:r>
            <a:r>
              <a:rPr lang="en-US" altLang="zh-CN" dirty="0"/>
              <a:t>=0.036</a:t>
            </a:r>
            <a:r>
              <a:rPr lang="zh-CN" altLang="en-US" dirty="0"/>
              <a:t>）。</a:t>
            </a:r>
            <a:endParaRPr lang="en-US" altLang="zh-CN" dirty="0"/>
          </a:p>
          <a:p>
            <a:pPr marL="0" indent="0">
              <a:buNone/>
            </a:pPr>
            <a:r>
              <a:rPr lang="en-US" altLang="zh-CN" dirty="0"/>
              <a:t>      </a:t>
            </a:r>
            <a:r>
              <a:rPr lang="zh-CN" altLang="en-US" dirty="0"/>
              <a:t>对于</a:t>
            </a:r>
            <a:r>
              <a:rPr lang="en-US" altLang="zh-CN" dirty="0" err="1"/>
              <a:t>betatron</a:t>
            </a:r>
            <a:r>
              <a:rPr lang="zh-CN" altLang="en-US" dirty="0"/>
              <a:t>边带共振，用</a:t>
            </a:r>
            <a:r>
              <a:rPr lang="en-US" altLang="zh-CN" dirty="0" err="1"/>
              <a:t>Bmad</a:t>
            </a:r>
            <a:r>
              <a:rPr lang="zh-CN" altLang="en-US" dirty="0"/>
              <a:t>对裸</a:t>
            </a:r>
            <a:r>
              <a:rPr lang="en-US" altLang="zh-CN" dirty="0"/>
              <a:t>lattice</a:t>
            </a:r>
            <a:r>
              <a:rPr lang="zh-CN" altLang="en-US" dirty="0"/>
              <a:t>模拟计算，</a:t>
            </a:r>
            <a:r>
              <a:rPr lang="en-US" altLang="zh-CN" dirty="0" err="1"/>
              <a:t>xtune</a:t>
            </a:r>
            <a:r>
              <a:rPr lang="en-US" altLang="zh-CN" dirty="0"/>
              <a:t>=7.280</a:t>
            </a:r>
            <a:r>
              <a:rPr lang="zh-CN" altLang="en-US" dirty="0"/>
              <a:t>，</a:t>
            </a:r>
            <a:r>
              <a:rPr lang="en-US" altLang="zh-CN" dirty="0" err="1"/>
              <a:t>ytune</a:t>
            </a:r>
            <a:r>
              <a:rPr lang="en-US" altLang="zh-CN" dirty="0"/>
              <a:t>=5.18</a:t>
            </a:r>
            <a:r>
              <a:rPr lang="zh-CN" altLang="en-US" dirty="0"/>
              <a:t>，一阶边带共振与待测共振点、扫描范围相差较大。也可以根据实验来排除。</a:t>
            </a:r>
            <a:endParaRPr lang="en-US" altLang="zh-CN" dirty="0"/>
          </a:p>
          <a:p>
            <a:pPr marL="0" indent="0">
              <a:buNone/>
            </a:pPr>
            <a:r>
              <a:rPr lang="en-US" altLang="zh-CN" dirty="0"/>
              <a:t>     </a:t>
            </a:r>
          </a:p>
          <a:p>
            <a:pPr marL="0" indent="0">
              <a:buNone/>
            </a:pPr>
            <a:r>
              <a:rPr lang="en-US" altLang="zh-CN" dirty="0"/>
              <a:t>   </a:t>
            </a:r>
            <a:r>
              <a:rPr lang="zh-CN" altLang="en-US" dirty="0"/>
              <a:t>束流损失探测器选择：</a:t>
            </a:r>
            <a:endParaRPr lang="en-US" altLang="zh-CN" dirty="0"/>
          </a:p>
          <a:p>
            <a:r>
              <a:rPr lang="zh-CN" altLang="en-US" dirty="0"/>
              <a:t>根据前面的介绍，选用前面对极化引起的束流寿命变化较为敏感的探测器，例如</a:t>
            </a:r>
            <a:r>
              <a:rPr lang="en-US" altLang="zh-CN" dirty="0"/>
              <a:t>R1OQ17_in</a:t>
            </a:r>
          </a:p>
          <a:p>
            <a:endParaRPr lang="zh-CN" altLang="en-US" dirty="0"/>
          </a:p>
        </p:txBody>
      </p:sp>
    </p:spTree>
    <p:extLst>
      <p:ext uri="{BB962C8B-B14F-4D97-AF65-F5344CB8AC3E}">
        <p14:creationId xmlns:p14="http://schemas.microsoft.com/office/powerpoint/2010/main" val="2806402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EF5CA30-23FD-CC3E-491D-7DC58E25F621}"/>
              </a:ext>
            </a:extLst>
          </p:cNvPr>
          <p:cNvSpPr>
            <a:spLocks noGrp="1"/>
          </p:cNvSpPr>
          <p:nvPr>
            <p:ph idx="1"/>
          </p:nvPr>
        </p:nvSpPr>
        <p:spPr>
          <a:xfrm>
            <a:off x="838200" y="825910"/>
            <a:ext cx="10515600" cy="5351053"/>
          </a:xfrm>
        </p:spPr>
        <p:txBody>
          <a:bodyPr/>
          <a:lstStyle/>
          <a:p>
            <a:r>
              <a:rPr lang="zh-CN" altLang="en-US" dirty="0"/>
              <a:t>仪器参数标定：</a:t>
            </a:r>
            <a:endParaRPr lang="en-US" altLang="zh-CN" dirty="0"/>
          </a:p>
          <a:p>
            <a:r>
              <a:rPr lang="en-US" altLang="zh-CN" dirty="0"/>
              <a:t>     </a:t>
            </a:r>
            <a:r>
              <a:rPr lang="zh-CN" altLang="en-US" dirty="0"/>
              <a:t>横向</a:t>
            </a:r>
            <a:r>
              <a:rPr lang="en-US" altLang="zh-CN" dirty="0"/>
              <a:t>kicker</a:t>
            </a:r>
            <a:r>
              <a:rPr lang="zh-CN" altLang="en-US" dirty="0"/>
              <a:t>的电压没有标定过，读数和实际值有所差异，进而影响共振强度和相关量，不过由于并不直接测定相关量，对实验结果影响可能很小。</a:t>
            </a:r>
          </a:p>
        </p:txBody>
      </p:sp>
    </p:spTree>
    <p:extLst>
      <p:ext uri="{BB962C8B-B14F-4D97-AF65-F5344CB8AC3E}">
        <p14:creationId xmlns:p14="http://schemas.microsoft.com/office/powerpoint/2010/main" val="114530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F1287A-13AC-3645-F1E8-0B01490CA07F}"/>
              </a:ext>
            </a:extLst>
          </p:cNvPr>
          <p:cNvSpPr>
            <a:spLocks noGrp="1"/>
          </p:cNvSpPr>
          <p:nvPr>
            <p:ph type="title"/>
          </p:nvPr>
        </p:nvSpPr>
        <p:spPr/>
        <p:txBody>
          <a:bodyPr/>
          <a:lstStyle/>
          <a:p>
            <a:r>
              <a:rPr lang="zh-CN" altLang="en-US" dirty="0"/>
              <a:t>一</a:t>
            </a:r>
            <a:r>
              <a:rPr lang="en-US" altLang="zh-CN" dirty="0"/>
              <a:t>.</a:t>
            </a:r>
            <a:r>
              <a:rPr lang="zh-CN" altLang="en-US" dirty="0"/>
              <a:t>束流寿命拟合</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CAF3EF02-FD42-4989-5231-8202A4369033}"/>
                  </a:ext>
                </a:extLst>
              </p:cNvPr>
              <p:cNvSpPr>
                <a:spLocks noGrp="1"/>
              </p:cNvSpPr>
              <p:nvPr>
                <p:ph idx="1"/>
              </p:nvPr>
            </p:nvSpPr>
            <p:spPr>
              <a:xfrm>
                <a:off x="838200" y="1356852"/>
                <a:ext cx="10515600" cy="5136023"/>
              </a:xfrm>
            </p:spPr>
            <p:txBody>
              <a:bodyPr/>
              <a:lstStyle/>
              <a:p>
                <a:r>
                  <a:rPr lang="zh-CN" altLang="en-US" dirty="0"/>
                  <a:t>上次的拟合结果主要是没有严格根据最小二乘法选择拟合参数以及没有考虑拟合函数和参数的误差传递</a:t>
                </a:r>
                <a:endParaRPr lang="en-US" altLang="zh-CN" dirty="0"/>
              </a:p>
              <a:p>
                <a:pPr marL="0" indent="0">
                  <a:buNone/>
                </a:pPr>
                <a:r>
                  <a:rPr lang="zh-CN" altLang="en-US" dirty="0"/>
                  <a:t>   </a:t>
                </a:r>
                <a:endParaRPr lang="en-US" altLang="zh-CN" dirty="0"/>
              </a:p>
              <a:p>
                <a:pPr marL="0" indent="0">
                  <a:buNone/>
                </a:pPr>
                <a:r>
                  <a:rPr lang="en-US" altLang="zh-CN" dirty="0"/>
                  <a:t>  </a:t>
                </a:r>
                <a:r>
                  <a:rPr lang="zh-CN" altLang="en-US" dirty="0"/>
                  <a:t>数据来源：</a:t>
                </a:r>
                <a:r>
                  <a:rPr lang="en-US" altLang="zh-CN" dirty="0"/>
                  <a:t>2022/06/27/15</a:t>
                </a:r>
                <a:r>
                  <a:rPr lang="zh-CN" altLang="en-US" dirty="0"/>
                  <a:t>：</a:t>
                </a:r>
                <a:r>
                  <a:rPr lang="en-US" altLang="zh-CN" dirty="0"/>
                  <a:t>23 </a:t>
                </a:r>
                <a:r>
                  <a:rPr lang="zh-CN" altLang="en-US" dirty="0"/>
                  <a:t>以后几小时流强算出的束流寿命，移除了中间较为水平的一小段，再做了平移拼接</a:t>
                </a:r>
                <a:endParaRPr lang="en-US" altLang="zh-CN" dirty="0"/>
              </a:p>
              <a:p>
                <a:pPr marL="0" indent="0">
                  <a:buNone/>
                </a:pPr>
                <a:endParaRPr lang="en-US" altLang="zh-CN" dirty="0"/>
              </a:p>
              <a:p>
                <a:pPr marL="0" indent="0">
                  <a:buNone/>
                </a:pPr>
                <a:r>
                  <a:rPr lang="zh-CN" altLang="en-US" dirty="0"/>
                  <a:t>  拟合公式：</a:t>
                </a:r>
                <a14:m>
                  <m:oMath xmlns:m="http://schemas.openxmlformats.org/officeDocument/2006/math">
                    <m:r>
                      <a:rPr lang="zh-CN" altLang="en-US" b="0"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𝑡</m:t>
                        </m:r>
                      </m:e>
                    </m:d>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m:t>
                        </m:r>
                        <m:f>
                          <m:fPr>
                            <m:ctrlPr>
                              <a:rPr lang="en-US" altLang="zh-CN" i="1">
                                <a:solidFill>
                                  <a:prstClr val="black"/>
                                </a:solidFill>
                                <a:latin typeface="Cambria Math" panose="02040503050406030204" pitchFamily="18" charset="0"/>
                              </a:rPr>
                            </m:ctrlPr>
                          </m:fPr>
                          <m:num>
                            <m:r>
                              <a:rPr lang="en-US" altLang="zh-CN" i="1">
                                <a:solidFill>
                                  <a:prstClr val="black"/>
                                </a:solidFill>
                                <a:latin typeface="Cambria Math" panose="02040503050406030204" pitchFamily="18" charset="0"/>
                              </a:rPr>
                              <m:t>1</m:t>
                            </m:r>
                          </m:num>
                          <m:den>
                            <m:r>
                              <a:rPr lang="zh-CN" altLang="en-US" i="1">
                                <a:solidFill>
                                  <a:prstClr val="black"/>
                                </a:solidFill>
                                <a:latin typeface="Cambria Math" panose="02040503050406030204" pitchFamily="18" charset="0"/>
                              </a:rPr>
                              <m:t>𝜏</m:t>
                            </m:r>
                            <m:d>
                              <m:dPr>
                                <m:ctrlPr>
                                  <a:rPr lang="en-US" altLang="zh-CN" i="1">
                                    <a:solidFill>
                                      <a:prstClr val="black"/>
                                    </a:solidFill>
                                    <a:latin typeface="Cambria Math" panose="02040503050406030204" pitchFamily="18" charset="0"/>
                                  </a:rPr>
                                </m:ctrlPr>
                              </m:dPr>
                              <m:e>
                                <m:r>
                                  <a:rPr lang="en-US" altLang="zh-CN" i="1">
                                    <a:solidFill>
                                      <a:prstClr val="black"/>
                                    </a:solidFill>
                                    <a:latin typeface="Cambria Math" panose="02040503050406030204" pitchFamily="18" charset="0"/>
                                  </a:rPr>
                                  <m:t>0</m:t>
                                </m:r>
                              </m:e>
                            </m:d>
                          </m:den>
                        </m:f>
                        <m:r>
                          <a:rPr lang="en-US" altLang="zh-CN" i="1">
                            <a:solidFill>
                              <a:prstClr val="black"/>
                            </a:solidFill>
                            <a:latin typeface="Cambria Math" panose="02040503050406030204" pitchFamily="18" charset="0"/>
                          </a:rPr>
                          <m:t>+</m:t>
                        </m:r>
                        <m:r>
                          <a:rPr lang="en-US" altLang="zh-CN" i="1">
                            <a:solidFill>
                              <a:prstClr val="black"/>
                            </a:solidFill>
                            <a:latin typeface="Cambria Math" panose="02040503050406030204" pitchFamily="18" charset="0"/>
                          </a:rPr>
                          <m:t>𝐴</m:t>
                        </m:r>
                        <m:r>
                          <a:rPr lang="en-US" altLang="zh-CN" b="0" i="1" smtClean="0">
                            <a:solidFill>
                              <a:prstClr val="black"/>
                            </a:solidFill>
                            <a:latin typeface="Cambria Math" panose="02040503050406030204" pitchFamily="18" charset="0"/>
                          </a:rPr>
                          <m:t>∗</m:t>
                        </m:r>
                        <m:r>
                          <a:rPr lang="en-US" altLang="zh-CN" b="0" i="1" smtClean="0">
                            <a:solidFill>
                              <a:prstClr val="black"/>
                            </a:solidFill>
                            <a:latin typeface="Cambria Math" panose="02040503050406030204" pitchFamily="18" charset="0"/>
                          </a:rPr>
                          <m:t>𝑃</m:t>
                        </m:r>
                        <m:r>
                          <a:rPr lang="en-US" altLang="zh-CN" b="0" i="1" smtClean="0">
                            <a:solidFill>
                              <a:prstClr val="black"/>
                            </a:solidFill>
                            <a:latin typeface="Cambria Math" panose="02040503050406030204" pitchFamily="18" charset="0"/>
                          </a:rPr>
                          <m:t>∗</m:t>
                        </m:r>
                        <m:r>
                          <a:rPr lang="en-US" altLang="zh-CN" b="0" i="1" smtClean="0">
                            <a:solidFill>
                              <a:prstClr val="black"/>
                            </a:solidFill>
                            <a:latin typeface="Cambria Math" panose="02040503050406030204" pitchFamily="18" charset="0"/>
                          </a:rPr>
                          <m:t>𝑃</m:t>
                        </m:r>
                        <m:r>
                          <a:rPr lang="en-US" altLang="zh-CN" b="0" i="1" smtClean="0">
                            <a:solidFill>
                              <a:prstClr val="black"/>
                            </a:solidFill>
                            <a:latin typeface="Cambria Math" panose="02040503050406030204" pitchFamily="18" charset="0"/>
                          </a:rPr>
                          <m:t>∗</m:t>
                        </m:r>
                        <m:sSup>
                          <m:sSupPr>
                            <m:ctrlPr>
                              <a:rPr lang="en-US" altLang="zh-CN" i="1" dirty="0">
                                <a:solidFill>
                                  <a:prstClr val="black"/>
                                </a:solidFill>
                                <a:latin typeface="Cambria Math" panose="02040503050406030204" pitchFamily="18" charset="0"/>
                              </a:rPr>
                            </m:ctrlPr>
                          </m:sSupPr>
                          <m:e>
                            <m:d>
                              <m:dPr>
                                <m:ctrlPr>
                                  <a:rPr lang="en-US" altLang="zh-CN" i="1">
                                    <a:solidFill>
                                      <a:prstClr val="black"/>
                                    </a:solidFill>
                                    <a:latin typeface="Cambria Math" panose="02040503050406030204" pitchFamily="18" charset="0"/>
                                  </a:rPr>
                                </m:ctrlPr>
                              </m:dPr>
                              <m:e>
                                <m:r>
                                  <a:rPr lang="en-US" altLang="zh-CN" i="1">
                                    <a:solidFill>
                                      <a:prstClr val="black"/>
                                    </a:solidFill>
                                    <a:latin typeface="Cambria Math" panose="02040503050406030204" pitchFamily="18" charset="0"/>
                                  </a:rPr>
                                  <m:t>1−</m:t>
                                </m:r>
                                <m:sSup>
                                  <m:sSupPr>
                                    <m:ctrlPr>
                                      <a:rPr lang="en-US" altLang="zh-CN" i="1" dirty="0">
                                        <a:solidFill>
                                          <a:prstClr val="black"/>
                                        </a:solidFill>
                                        <a:latin typeface="Cambria Math" panose="02040503050406030204" pitchFamily="18" charset="0"/>
                                      </a:rPr>
                                    </m:ctrlPr>
                                  </m:sSupPr>
                                  <m:e>
                                    <m:r>
                                      <a:rPr lang="en-US" altLang="zh-CN" i="1" dirty="0">
                                        <a:solidFill>
                                          <a:prstClr val="black"/>
                                        </a:solidFill>
                                        <a:latin typeface="Cambria Math" panose="02040503050406030204" pitchFamily="18" charset="0"/>
                                      </a:rPr>
                                      <m:t>𝑒</m:t>
                                    </m:r>
                                  </m:e>
                                  <m:sup>
                                    <m:r>
                                      <a:rPr lang="en-US" altLang="zh-CN" i="1" dirty="0">
                                        <a:solidFill>
                                          <a:prstClr val="black"/>
                                        </a:solidFill>
                                        <a:latin typeface="Cambria Math" panose="02040503050406030204" pitchFamily="18" charset="0"/>
                                      </a:rPr>
                                      <m:t>−</m:t>
                                    </m:r>
                                    <m:f>
                                      <m:fPr>
                                        <m:ctrlPr>
                                          <a:rPr lang="en-US" altLang="zh-CN" i="1" dirty="0">
                                            <a:solidFill>
                                              <a:prstClr val="black"/>
                                            </a:solidFill>
                                            <a:latin typeface="Cambria Math" panose="02040503050406030204" pitchFamily="18" charset="0"/>
                                          </a:rPr>
                                        </m:ctrlPr>
                                      </m:fPr>
                                      <m:num>
                                        <m:r>
                                          <a:rPr lang="en-US" altLang="zh-CN" i="1" dirty="0">
                                            <a:solidFill>
                                              <a:prstClr val="black"/>
                                            </a:solidFill>
                                            <a:latin typeface="Cambria Math" panose="02040503050406030204" pitchFamily="18" charset="0"/>
                                          </a:rPr>
                                          <m:t>𝑡</m:t>
                                        </m:r>
                                      </m:num>
                                      <m:den>
                                        <m:r>
                                          <a:rPr lang="en-US" altLang="zh-CN" i="1" dirty="0">
                                            <a:solidFill>
                                              <a:prstClr val="black"/>
                                            </a:solidFill>
                                            <a:latin typeface="Cambria Math" panose="02040503050406030204" pitchFamily="18" charset="0"/>
                                          </a:rPr>
                                          <m:t>𝐵</m:t>
                                        </m:r>
                                      </m:den>
                                    </m:f>
                                  </m:sup>
                                </m:sSup>
                              </m:e>
                            </m:d>
                          </m:e>
                          <m:sup>
                            <m:r>
                              <a:rPr lang="en-US" altLang="zh-CN" i="1" dirty="0">
                                <a:solidFill>
                                  <a:prstClr val="black"/>
                                </a:solidFill>
                                <a:latin typeface="Cambria Math" panose="02040503050406030204" pitchFamily="18" charset="0"/>
                              </a:rPr>
                              <m:t>2</m:t>
                            </m:r>
                          </m:sup>
                        </m:sSup>
                        <m:r>
                          <a:rPr lang="en-US" altLang="zh-CN" b="0" i="1" smtClean="0">
                            <a:latin typeface="Cambria Math" panose="02040503050406030204" pitchFamily="18" charset="0"/>
                          </a:rPr>
                          <m:t>]</m:t>
                        </m:r>
                      </m:e>
                      <m:sup>
                        <m:r>
                          <a:rPr lang="en-US" altLang="zh-CN" b="0" i="1" smtClean="0">
                            <a:latin typeface="Cambria Math" panose="02040503050406030204" pitchFamily="18" charset="0"/>
                          </a:rPr>
                          <m:t>−1</m:t>
                        </m:r>
                      </m:sup>
                    </m:sSup>
                  </m:oMath>
                </a14:m>
                <a:endParaRPr lang="en-US" altLang="zh-CN" dirty="0"/>
              </a:p>
              <a:p>
                <a:pPr marL="0" indent="0">
                  <a:buNone/>
                </a:pPr>
                <a14:m>
                  <m:oMath xmlns:m="http://schemas.openxmlformats.org/officeDocument/2006/math">
                    <m:r>
                      <a:rPr lang="en-US" altLang="zh-CN" b="0" i="1" smtClean="0">
                        <a:solidFill>
                          <a:prstClr val="black"/>
                        </a:solidFill>
                        <a:latin typeface="Cambria Math" panose="02040503050406030204" pitchFamily="18" charset="0"/>
                      </a:rPr>
                      <m:t>    </m:t>
                    </m:r>
                    <m:r>
                      <a:rPr lang="zh-CN" altLang="en-US" i="1" smtClean="0">
                        <a:solidFill>
                          <a:prstClr val="black"/>
                        </a:solidFill>
                        <a:latin typeface="Cambria Math" panose="02040503050406030204" pitchFamily="18" charset="0"/>
                      </a:rPr>
                      <m:t>𝜏</m:t>
                    </m:r>
                    <m:d>
                      <m:dPr>
                        <m:ctrlPr>
                          <a:rPr lang="en-US" altLang="zh-CN" i="1">
                            <a:solidFill>
                              <a:prstClr val="black"/>
                            </a:solidFill>
                            <a:latin typeface="Cambria Math" panose="02040503050406030204" pitchFamily="18" charset="0"/>
                          </a:rPr>
                        </m:ctrlPr>
                      </m:dPr>
                      <m:e>
                        <m:r>
                          <a:rPr lang="en-US" altLang="zh-CN" i="1">
                            <a:solidFill>
                              <a:prstClr val="black"/>
                            </a:solidFill>
                            <a:latin typeface="Cambria Math" panose="02040503050406030204" pitchFamily="18" charset="0"/>
                          </a:rPr>
                          <m:t>0</m:t>
                        </m:r>
                      </m:e>
                    </m:d>
                  </m:oMath>
                </a14:m>
                <a:r>
                  <a:rPr lang="en-US" altLang="zh-CN" dirty="0"/>
                  <a:t>=17.3394h   P=0.7480429</a:t>
                </a:r>
                <a:endParaRPr lang="zh-CN" altLang="en-US" dirty="0"/>
              </a:p>
            </p:txBody>
          </p:sp>
        </mc:Choice>
        <mc:Fallback xmlns="">
          <p:sp>
            <p:nvSpPr>
              <p:cNvPr id="3" name="内容占位符 2">
                <a:extLst>
                  <a:ext uri="{FF2B5EF4-FFF2-40B4-BE49-F238E27FC236}">
                    <a16:creationId xmlns:a16="http://schemas.microsoft.com/office/drawing/2014/main" id="{CAF3EF02-FD42-4989-5231-8202A4369033}"/>
                  </a:ext>
                </a:extLst>
              </p:cNvPr>
              <p:cNvSpPr>
                <a:spLocks noGrp="1" noRot="1" noChangeAspect="1" noMove="1" noResize="1" noEditPoints="1" noAdjustHandles="1" noChangeArrowheads="1" noChangeShapeType="1" noTextEdit="1"/>
              </p:cNvSpPr>
              <p:nvPr>
                <p:ph idx="1"/>
              </p:nvPr>
            </p:nvSpPr>
            <p:spPr>
              <a:xfrm>
                <a:off x="838200" y="1356852"/>
                <a:ext cx="10515600" cy="5136023"/>
              </a:xfrm>
              <a:blipFill>
                <a:blip r:embed="rId2"/>
                <a:stretch>
                  <a:fillRect l="-1217" t="-2257" r="-191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46637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D0436AB-C5B1-E8CD-D47A-CF5075BE9785}"/>
              </a:ext>
            </a:extLst>
          </p:cNvPr>
          <p:cNvSpPr>
            <a:spLocks noGrp="1"/>
          </p:cNvSpPr>
          <p:nvPr>
            <p:ph idx="1"/>
          </p:nvPr>
        </p:nvSpPr>
        <p:spPr>
          <a:xfrm>
            <a:off x="838200" y="717755"/>
            <a:ext cx="10515600" cy="5459208"/>
          </a:xfrm>
        </p:spPr>
        <p:txBody>
          <a:bodyPr/>
          <a:lstStyle/>
          <a:p>
            <a:r>
              <a:rPr lang="en-US" altLang="zh-CN" dirty="0"/>
              <a:t>1. </a:t>
            </a:r>
            <a:r>
              <a:rPr lang="en-US" altLang="zh-CN" dirty="0" err="1"/>
              <a:t>Malab</a:t>
            </a:r>
            <a:r>
              <a:rPr lang="zh-CN" altLang="en-US" dirty="0"/>
              <a:t>拟合结果</a:t>
            </a:r>
            <a:endParaRPr lang="en-US" altLang="zh-CN" dirty="0"/>
          </a:p>
          <a:p>
            <a:r>
              <a:rPr lang="en-US" altLang="zh-CN" dirty="0"/>
              <a:t>   </a:t>
            </a:r>
            <a:r>
              <a:rPr lang="zh-CN" altLang="en-US" dirty="0"/>
              <a:t>使用</a:t>
            </a:r>
            <a:r>
              <a:rPr lang="en-US" altLang="zh-CN" dirty="0"/>
              <a:t>53</a:t>
            </a:r>
            <a:r>
              <a:rPr lang="zh-CN" altLang="en-US" dirty="0"/>
              <a:t>组数据，利用</a:t>
            </a:r>
            <a:r>
              <a:rPr lang="en-US" altLang="zh-CN" dirty="0"/>
              <a:t>APP</a:t>
            </a:r>
            <a:r>
              <a:rPr lang="zh-CN" altLang="en-US" dirty="0"/>
              <a:t>上的</a:t>
            </a:r>
            <a:r>
              <a:rPr lang="en-US" altLang="zh-CN" dirty="0"/>
              <a:t>curve fitting</a:t>
            </a:r>
            <a:r>
              <a:rPr lang="zh-CN" altLang="en-US" dirty="0"/>
              <a:t>拟合，结果如下，</a:t>
            </a:r>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en-US" altLang="zh-CN" dirty="0"/>
              <a:t>A</a:t>
            </a:r>
            <a:r>
              <a:rPr lang="zh-CN" altLang="en-US" dirty="0"/>
              <a:t>的期望值为</a:t>
            </a:r>
            <a:r>
              <a:rPr lang="en-US" altLang="zh-CN" dirty="0"/>
              <a:t>-0.01162</a:t>
            </a:r>
            <a:r>
              <a:rPr lang="zh-CN" altLang="en-US" dirty="0"/>
              <a:t>，</a:t>
            </a:r>
            <a:r>
              <a:rPr lang="en-US" altLang="zh-CN" dirty="0"/>
              <a:t>B</a:t>
            </a:r>
            <a:r>
              <a:rPr lang="zh-CN" altLang="en-US" dirty="0"/>
              <a:t>的期望值为</a:t>
            </a:r>
            <a:r>
              <a:rPr lang="en-US" altLang="zh-CN" dirty="0"/>
              <a:t>494.9.</a:t>
            </a:r>
            <a:r>
              <a:rPr lang="zh-CN" altLang="en-US" dirty="0"/>
              <a:t>对应理论有效极化时间为</a:t>
            </a:r>
            <a:r>
              <a:rPr lang="en-US" altLang="zh-CN" dirty="0"/>
              <a:t>494.9s</a:t>
            </a:r>
          </a:p>
          <a:p>
            <a:r>
              <a:rPr lang="en-US" altLang="zh-CN" dirty="0"/>
              <a:t>   </a:t>
            </a:r>
            <a:endParaRPr lang="zh-CN" altLang="en-US" dirty="0"/>
          </a:p>
        </p:txBody>
      </p:sp>
      <p:pic>
        <p:nvPicPr>
          <p:cNvPr id="4" name="图片 3">
            <a:extLst>
              <a:ext uri="{FF2B5EF4-FFF2-40B4-BE49-F238E27FC236}">
                <a16:creationId xmlns:a16="http://schemas.microsoft.com/office/drawing/2014/main" id="{68B4F233-38B4-DEE4-D88F-8155903F746E}"/>
              </a:ext>
            </a:extLst>
          </p:cNvPr>
          <p:cNvPicPr>
            <a:picLocks noChangeAspect="1"/>
          </p:cNvPicPr>
          <p:nvPr/>
        </p:nvPicPr>
        <p:blipFill>
          <a:blip r:embed="rId2"/>
          <a:stretch>
            <a:fillRect/>
          </a:stretch>
        </p:blipFill>
        <p:spPr>
          <a:xfrm>
            <a:off x="1228264" y="1860449"/>
            <a:ext cx="6962775" cy="2724150"/>
          </a:xfrm>
          <a:prstGeom prst="rect">
            <a:avLst/>
          </a:prstGeom>
        </p:spPr>
      </p:pic>
      <p:pic>
        <p:nvPicPr>
          <p:cNvPr id="5" name="图片 4">
            <a:extLst>
              <a:ext uri="{FF2B5EF4-FFF2-40B4-BE49-F238E27FC236}">
                <a16:creationId xmlns:a16="http://schemas.microsoft.com/office/drawing/2014/main" id="{B2178ADA-9C1C-87A0-4B18-F6F1DAF3B83B}"/>
              </a:ext>
            </a:extLst>
          </p:cNvPr>
          <p:cNvPicPr>
            <a:picLocks noChangeAspect="1"/>
          </p:cNvPicPr>
          <p:nvPr/>
        </p:nvPicPr>
        <p:blipFill>
          <a:blip r:embed="rId3"/>
          <a:stretch>
            <a:fillRect/>
          </a:stretch>
        </p:blipFill>
        <p:spPr>
          <a:xfrm>
            <a:off x="8581103" y="1709129"/>
            <a:ext cx="3531317" cy="3026789"/>
          </a:xfrm>
          <a:prstGeom prst="rect">
            <a:avLst/>
          </a:prstGeom>
        </p:spPr>
      </p:pic>
    </p:spTree>
    <p:extLst>
      <p:ext uri="{BB962C8B-B14F-4D97-AF65-F5344CB8AC3E}">
        <p14:creationId xmlns:p14="http://schemas.microsoft.com/office/powerpoint/2010/main" val="345487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3212318-39CC-816A-5702-BD34B59ABFC9}"/>
              </a:ext>
            </a:extLst>
          </p:cNvPr>
          <p:cNvSpPr>
            <a:spLocks noGrp="1"/>
          </p:cNvSpPr>
          <p:nvPr>
            <p:ph idx="1"/>
          </p:nvPr>
        </p:nvSpPr>
        <p:spPr>
          <a:xfrm>
            <a:off x="838200" y="599768"/>
            <a:ext cx="10515600" cy="5577195"/>
          </a:xfrm>
        </p:spPr>
        <p:txBody>
          <a:bodyPr/>
          <a:lstStyle/>
          <a:p>
            <a:r>
              <a:rPr lang="en-US" altLang="zh-CN" dirty="0"/>
              <a:t>2.Python</a:t>
            </a:r>
            <a:r>
              <a:rPr lang="zh-CN" altLang="en-US" dirty="0"/>
              <a:t>包</a:t>
            </a:r>
            <a:r>
              <a:rPr lang="en-US" altLang="zh-CN" dirty="0" err="1"/>
              <a:t>lsqfit</a:t>
            </a:r>
            <a:r>
              <a:rPr lang="zh-CN" altLang="en-US" dirty="0"/>
              <a:t>的拟合结果</a:t>
            </a:r>
            <a:endParaRPr lang="en-US" altLang="zh-CN" dirty="0"/>
          </a:p>
          <a:p>
            <a:r>
              <a:rPr lang="en-US" altLang="zh-CN" dirty="0"/>
              <a:t>   </a:t>
            </a:r>
            <a:r>
              <a:rPr lang="en-US" altLang="zh-CN" dirty="0" err="1"/>
              <a:t>lsqfit</a:t>
            </a:r>
            <a:r>
              <a:rPr lang="zh-CN" altLang="en-US" dirty="0"/>
              <a:t>基于</a:t>
            </a:r>
            <a:r>
              <a:rPr lang="en-US" altLang="zh-CN" dirty="0" err="1"/>
              <a:t>gvar</a:t>
            </a:r>
            <a:r>
              <a:rPr lang="zh-CN" altLang="en-US" dirty="0"/>
              <a:t>，</a:t>
            </a:r>
            <a:r>
              <a:rPr lang="en-US" altLang="zh-CN" dirty="0" err="1"/>
              <a:t>gvar</a:t>
            </a:r>
            <a:r>
              <a:rPr lang="zh-CN" altLang="en-US" dirty="0"/>
              <a:t>引入一类高斯型随机变量对象</a:t>
            </a:r>
            <a:r>
              <a:rPr lang="en-US" altLang="zh-CN" dirty="0"/>
              <a:t>,</a:t>
            </a:r>
            <a:r>
              <a:rPr lang="zh-CN" altLang="en-US" dirty="0"/>
              <a:t>可以计算误差传递。拟合时认为不同时间</a:t>
            </a:r>
            <a:r>
              <a:rPr lang="en-US" altLang="zh-CN" dirty="0"/>
              <a:t>X</a:t>
            </a:r>
            <a:r>
              <a:rPr lang="zh-CN" altLang="en-US" dirty="0"/>
              <a:t>相互独立，不同时间的束流寿命</a:t>
            </a:r>
            <a:r>
              <a:rPr lang="en-US" altLang="zh-CN" dirty="0"/>
              <a:t>Y</a:t>
            </a:r>
            <a:r>
              <a:rPr lang="zh-CN" altLang="en-US" dirty="0"/>
              <a:t>之间也相互独立，即对应的协方差为</a:t>
            </a:r>
            <a:r>
              <a:rPr lang="en-US" altLang="zh-CN" dirty="0"/>
              <a:t>0</a:t>
            </a:r>
            <a:r>
              <a:rPr lang="zh-CN" altLang="en-US" dirty="0"/>
              <a:t>。</a:t>
            </a:r>
            <a:endParaRPr lang="en-US" altLang="zh-CN" dirty="0"/>
          </a:p>
          <a:p>
            <a:r>
              <a:rPr lang="en-US" altLang="zh-CN" dirty="0"/>
              <a:t>   </a:t>
            </a:r>
            <a:r>
              <a:rPr lang="zh-CN" altLang="en-US" dirty="0"/>
              <a:t>为更好拟上升段的情况，只将前</a:t>
            </a:r>
            <a:r>
              <a:rPr lang="en-US" altLang="zh-CN" dirty="0"/>
              <a:t>9</a:t>
            </a:r>
            <a:r>
              <a:rPr lang="zh-CN" altLang="en-US" dirty="0"/>
              <a:t>组数据输入，数据来源和拟合结果如下</a:t>
            </a:r>
            <a:endParaRPr lang="en-US" altLang="zh-CN" dirty="0"/>
          </a:p>
          <a:p>
            <a:r>
              <a:rPr lang="en-US" altLang="zh-CN" dirty="0"/>
              <a:t>    </a:t>
            </a:r>
          </a:p>
        </p:txBody>
      </p:sp>
      <p:pic>
        <p:nvPicPr>
          <p:cNvPr id="4" name="图片 3">
            <a:extLst>
              <a:ext uri="{FF2B5EF4-FFF2-40B4-BE49-F238E27FC236}">
                <a16:creationId xmlns:a16="http://schemas.microsoft.com/office/drawing/2014/main" id="{AB4224F1-E775-2094-9F18-5307A05BED4F}"/>
              </a:ext>
            </a:extLst>
          </p:cNvPr>
          <p:cNvPicPr>
            <a:picLocks noChangeAspect="1"/>
          </p:cNvPicPr>
          <p:nvPr/>
        </p:nvPicPr>
        <p:blipFill>
          <a:blip r:embed="rId2"/>
          <a:stretch>
            <a:fillRect/>
          </a:stretch>
        </p:blipFill>
        <p:spPr>
          <a:xfrm>
            <a:off x="4267201" y="3259022"/>
            <a:ext cx="2812025" cy="2999210"/>
          </a:xfrm>
          <a:prstGeom prst="rect">
            <a:avLst/>
          </a:prstGeom>
        </p:spPr>
      </p:pic>
      <p:sp>
        <p:nvSpPr>
          <p:cNvPr id="2" name="文本框 1">
            <a:extLst>
              <a:ext uri="{FF2B5EF4-FFF2-40B4-BE49-F238E27FC236}">
                <a16:creationId xmlns:a16="http://schemas.microsoft.com/office/drawing/2014/main" id="{9D5147A0-440F-2253-B1E3-98C3A369B3F9}"/>
              </a:ext>
            </a:extLst>
          </p:cNvPr>
          <p:cNvSpPr txBox="1"/>
          <p:nvPr/>
        </p:nvSpPr>
        <p:spPr>
          <a:xfrm>
            <a:off x="5102942" y="6282812"/>
            <a:ext cx="2290917" cy="369332"/>
          </a:xfrm>
          <a:prstGeom prst="rect">
            <a:avLst/>
          </a:prstGeom>
          <a:noFill/>
        </p:spPr>
        <p:txBody>
          <a:bodyPr wrap="square" rtlCol="0">
            <a:spAutoFit/>
          </a:bodyPr>
          <a:lstStyle/>
          <a:p>
            <a:r>
              <a:rPr lang="zh-CN" altLang="en-US" dirty="0"/>
              <a:t>数据源</a:t>
            </a:r>
          </a:p>
        </p:txBody>
      </p:sp>
    </p:spTree>
    <p:extLst>
      <p:ext uri="{BB962C8B-B14F-4D97-AF65-F5344CB8AC3E}">
        <p14:creationId xmlns:p14="http://schemas.microsoft.com/office/powerpoint/2010/main" val="121068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081FECB-0E1D-10B3-23E9-1B744CABB952}"/>
              </a:ext>
            </a:extLst>
          </p:cNvPr>
          <p:cNvSpPr>
            <a:spLocks noGrp="1"/>
          </p:cNvSpPr>
          <p:nvPr>
            <p:ph idx="1"/>
          </p:nvPr>
        </p:nvSpPr>
        <p:spPr>
          <a:xfrm>
            <a:off x="838200" y="688258"/>
            <a:ext cx="10515600" cy="5488705"/>
          </a:xfrm>
        </p:spPr>
        <p:txBody>
          <a:bodyPr/>
          <a:lstStyle/>
          <a:p>
            <a:pPr marL="0" indent="0">
              <a:buNone/>
            </a:pPr>
            <a:r>
              <a:rPr lang="zh-CN" altLang="en-US" dirty="0"/>
              <a:t>待拟合参数：</a:t>
            </a:r>
            <a:endParaRPr lang="en-US" altLang="zh-CN" dirty="0"/>
          </a:p>
          <a:p>
            <a:pPr marL="0" indent="0">
              <a:buNone/>
            </a:pPr>
            <a:r>
              <a:rPr lang="en-US" altLang="zh-CN" dirty="0"/>
              <a:t>   A=-0.010657</a:t>
            </a:r>
            <a:r>
              <a:rPr lang="zh-CN" altLang="en-US" dirty="0"/>
              <a:t>（</a:t>
            </a:r>
            <a:r>
              <a:rPr lang="en-US" altLang="zh-CN" dirty="0"/>
              <a:t>0.023423</a:t>
            </a:r>
            <a:r>
              <a:rPr lang="zh-CN" altLang="en-US" dirty="0"/>
              <a:t>）     </a:t>
            </a:r>
            <a:r>
              <a:rPr lang="en-US" altLang="zh-CN" dirty="0"/>
              <a:t>B=475.01</a:t>
            </a:r>
            <a:r>
              <a:rPr lang="zh-CN" altLang="en-US" dirty="0"/>
              <a:t> （</a:t>
            </a:r>
            <a:r>
              <a:rPr lang="en-US" altLang="zh-CN" dirty="0"/>
              <a:t>3777.76</a:t>
            </a:r>
            <a:r>
              <a:rPr lang="zh-CN" altLang="en-US" dirty="0"/>
              <a:t>） </a:t>
            </a:r>
          </a:p>
        </p:txBody>
      </p:sp>
      <p:pic>
        <p:nvPicPr>
          <p:cNvPr id="5" name="图片 4">
            <a:extLst>
              <a:ext uri="{FF2B5EF4-FFF2-40B4-BE49-F238E27FC236}">
                <a16:creationId xmlns:a16="http://schemas.microsoft.com/office/drawing/2014/main" id="{948E2E77-8FBC-6B7F-B2BF-93718F39E47A}"/>
              </a:ext>
            </a:extLst>
          </p:cNvPr>
          <p:cNvPicPr>
            <a:picLocks noChangeAspect="1"/>
          </p:cNvPicPr>
          <p:nvPr/>
        </p:nvPicPr>
        <p:blipFill>
          <a:blip r:embed="rId2"/>
          <a:stretch>
            <a:fillRect/>
          </a:stretch>
        </p:blipFill>
        <p:spPr>
          <a:xfrm>
            <a:off x="759542" y="2194678"/>
            <a:ext cx="5336458" cy="4191389"/>
          </a:xfrm>
          <a:prstGeom prst="rect">
            <a:avLst/>
          </a:prstGeom>
        </p:spPr>
      </p:pic>
      <p:pic>
        <p:nvPicPr>
          <p:cNvPr id="6" name="图片 5">
            <a:extLst>
              <a:ext uri="{FF2B5EF4-FFF2-40B4-BE49-F238E27FC236}">
                <a16:creationId xmlns:a16="http://schemas.microsoft.com/office/drawing/2014/main" id="{A58888A7-EC79-17EE-0CA6-6E90D78E5BC6}"/>
              </a:ext>
            </a:extLst>
          </p:cNvPr>
          <p:cNvPicPr>
            <a:picLocks noChangeAspect="1"/>
          </p:cNvPicPr>
          <p:nvPr/>
        </p:nvPicPr>
        <p:blipFill>
          <a:blip r:embed="rId3"/>
          <a:stretch>
            <a:fillRect/>
          </a:stretch>
        </p:blipFill>
        <p:spPr>
          <a:xfrm>
            <a:off x="7041126" y="2809690"/>
            <a:ext cx="3190044" cy="2666877"/>
          </a:xfrm>
          <a:prstGeom prst="rect">
            <a:avLst/>
          </a:prstGeom>
        </p:spPr>
      </p:pic>
    </p:spTree>
    <p:extLst>
      <p:ext uri="{BB962C8B-B14F-4D97-AF65-F5344CB8AC3E}">
        <p14:creationId xmlns:p14="http://schemas.microsoft.com/office/powerpoint/2010/main" val="2258707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CDDDB3-6602-DD8F-103E-571D8DBABEA8}"/>
              </a:ext>
            </a:extLst>
          </p:cNvPr>
          <p:cNvSpPr>
            <a:spLocks noGrp="1"/>
          </p:cNvSpPr>
          <p:nvPr>
            <p:ph type="title"/>
          </p:nvPr>
        </p:nvSpPr>
        <p:spPr/>
        <p:txBody>
          <a:bodyPr/>
          <a:lstStyle/>
          <a:p>
            <a:r>
              <a:rPr lang="zh-CN" altLang="en-US" dirty="0"/>
              <a:t>二</a:t>
            </a:r>
            <a:r>
              <a:rPr lang="en-US" altLang="zh-CN" dirty="0"/>
              <a:t>.</a:t>
            </a:r>
            <a:r>
              <a:rPr lang="zh-CN" altLang="en-US" dirty="0"/>
              <a:t>束流损失数据</a:t>
            </a:r>
          </a:p>
        </p:txBody>
      </p:sp>
      <p:sp>
        <p:nvSpPr>
          <p:cNvPr id="3" name="内容占位符 2">
            <a:extLst>
              <a:ext uri="{FF2B5EF4-FFF2-40B4-BE49-F238E27FC236}">
                <a16:creationId xmlns:a16="http://schemas.microsoft.com/office/drawing/2014/main" id="{917A91AC-8CD7-4E5F-26F0-81E47652CD82}"/>
              </a:ext>
            </a:extLst>
          </p:cNvPr>
          <p:cNvSpPr>
            <a:spLocks noGrp="1"/>
          </p:cNvSpPr>
          <p:nvPr>
            <p:ph idx="1"/>
          </p:nvPr>
        </p:nvSpPr>
        <p:spPr>
          <a:xfrm>
            <a:off x="838200" y="1582994"/>
            <a:ext cx="10515600" cy="5181599"/>
          </a:xfrm>
        </p:spPr>
        <p:txBody>
          <a:bodyPr/>
          <a:lstStyle/>
          <a:p>
            <a:r>
              <a:rPr lang="en-US" altLang="zh-CN" dirty="0"/>
              <a:t> </a:t>
            </a:r>
            <a:r>
              <a:rPr lang="zh-CN" altLang="en-US" dirty="0"/>
              <a:t>数据来源：</a:t>
            </a:r>
            <a:r>
              <a:rPr lang="en-US" altLang="zh-CN" dirty="0"/>
              <a:t> 2022/06/27/15</a:t>
            </a:r>
            <a:r>
              <a:rPr lang="zh-CN" altLang="en-US" dirty="0"/>
              <a:t>：</a:t>
            </a:r>
            <a:r>
              <a:rPr lang="en-US" altLang="zh-CN" dirty="0"/>
              <a:t>23 </a:t>
            </a:r>
            <a:r>
              <a:rPr lang="zh-CN" altLang="en-US" dirty="0"/>
              <a:t>以后的束流损失，</a:t>
            </a:r>
            <a:r>
              <a:rPr lang="en-US" altLang="zh-CN" dirty="0"/>
              <a:t> </a:t>
            </a:r>
            <a:r>
              <a:rPr lang="zh-CN" altLang="en-US" dirty="0"/>
              <a:t>一般选用外环靠内侧的束损探测器较好</a:t>
            </a:r>
            <a:r>
              <a:rPr lang="en-US" altLang="zh-CN" dirty="0"/>
              <a:t>(</a:t>
            </a:r>
            <a:r>
              <a:rPr lang="zh-CN" altLang="en-US" dirty="0"/>
              <a:t>下面省去</a:t>
            </a:r>
            <a:r>
              <a:rPr lang="en-US" altLang="zh-CN" dirty="0"/>
              <a:t>O</a:t>
            </a:r>
            <a:r>
              <a:rPr lang="zh-CN" altLang="en-US" dirty="0"/>
              <a:t>和</a:t>
            </a:r>
            <a:r>
              <a:rPr lang="en-US" altLang="zh-CN" dirty="0"/>
              <a:t>_in)</a:t>
            </a:r>
          </a:p>
          <a:p>
            <a:r>
              <a:rPr lang="en-US" altLang="zh-CN" dirty="0"/>
              <a:t>  </a:t>
            </a:r>
            <a:r>
              <a:rPr lang="zh-CN" altLang="en-US" dirty="0"/>
              <a:t>有较为明显下降趋势的</a:t>
            </a:r>
            <a:r>
              <a:rPr lang="en-US" altLang="zh-CN" dirty="0"/>
              <a:t>BLM</a:t>
            </a:r>
            <a:r>
              <a:rPr lang="zh-CN" altLang="en-US" dirty="0"/>
              <a:t>包括：</a:t>
            </a:r>
            <a:endParaRPr lang="en-US" altLang="zh-CN" dirty="0"/>
          </a:p>
          <a:p>
            <a:r>
              <a:rPr lang="en-US" altLang="zh-CN" dirty="0"/>
              <a:t>   </a:t>
            </a:r>
            <a:r>
              <a:rPr lang="zh-CN" altLang="en-US" dirty="0"/>
              <a:t>一区：</a:t>
            </a:r>
            <a:r>
              <a:rPr lang="en-US" altLang="zh-CN" dirty="0"/>
              <a:t>Q06,Q08,Q10,Q11,Q12,Q17</a:t>
            </a:r>
          </a:p>
          <a:p>
            <a:r>
              <a:rPr lang="en-US" altLang="zh-CN" dirty="0"/>
              <a:t>   </a:t>
            </a:r>
            <a:r>
              <a:rPr lang="zh-CN" altLang="en-US" dirty="0"/>
              <a:t>二区：暂无</a:t>
            </a:r>
            <a:endParaRPr lang="en-US" altLang="zh-CN" dirty="0"/>
          </a:p>
          <a:p>
            <a:r>
              <a:rPr lang="en-US" altLang="zh-CN" dirty="0"/>
              <a:t>   </a:t>
            </a:r>
            <a:r>
              <a:rPr lang="zh-CN" altLang="en-US" dirty="0"/>
              <a:t>三区：</a:t>
            </a:r>
            <a:r>
              <a:rPr lang="en-US" altLang="zh-CN" dirty="0"/>
              <a:t>Q16</a:t>
            </a:r>
          </a:p>
          <a:p>
            <a:r>
              <a:rPr lang="en-US" altLang="zh-CN" dirty="0"/>
              <a:t>   </a:t>
            </a:r>
            <a:r>
              <a:rPr lang="zh-CN" altLang="en-US" dirty="0"/>
              <a:t>四区：</a:t>
            </a:r>
            <a:r>
              <a:rPr lang="en-US" altLang="zh-CN" dirty="0"/>
              <a:t>Q04,Q06,Q08,Q15</a:t>
            </a:r>
          </a:p>
          <a:p>
            <a:pPr marL="0" indent="0">
              <a:buNone/>
            </a:pPr>
            <a:r>
              <a:rPr lang="en-US" altLang="zh-CN" dirty="0"/>
              <a:t>     </a:t>
            </a:r>
            <a:r>
              <a:rPr lang="zh-CN" altLang="en-US" dirty="0"/>
              <a:t>特殊情况：</a:t>
            </a:r>
            <a:r>
              <a:rPr lang="en-US" altLang="zh-CN" dirty="0"/>
              <a:t>R3OQ11_in</a:t>
            </a:r>
            <a:r>
              <a:rPr lang="zh-CN" altLang="en-US" dirty="0"/>
              <a:t>和</a:t>
            </a:r>
            <a:r>
              <a:rPr lang="en-US" altLang="zh-CN" dirty="0"/>
              <a:t>R3OQ13_in</a:t>
            </a:r>
            <a:r>
              <a:rPr lang="zh-CN" altLang="en-US" dirty="0"/>
              <a:t>在</a:t>
            </a:r>
            <a:r>
              <a:rPr lang="en-US" altLang="zh-CN" dirty="0"/>
              <a:t>15</a:t>
            </a:r>
            <a:r>
              <a:rPr lang="zh-CN" altLang="en-US" dirty="0"/>
              <a:t>：</a:t>
            </a:r>
            <a:r>
              <a:rPr lang="en-US" altLang="zh-CN" dirty="0"/>
              <a:t>41~16</a:t>
            </a:r>
            <a:r>
              <a:rPr lang="zh-CN" altLang="en-US" dirty="0"/>
              <a:t>：</a:t>
            </a:r>
            <a:r>
              <a:rPr lang="en-US" altLang="zh-CN" dirty="0"/>
              <a:t>04</a:t>
            </a:r>
            <a:r>
              <a:rPr lang="zh-CN" altLang="en-US" dirty="0"/>
              <a:t>内曲线向上凸起。</a:t>
            </a:r>
            <a:endParaRPr lang="en-US" altLang="zh-CN" dirty="0"/>
          </a:p>
        </p:txBody>
      </p:sp>
    </p:spTree>
    <p:extLst>
      <p:ext uri="{BB962C8B-B14F-4D97-AF65-F5344CB8AC3E}">
        <p14:creationId xmlns:p14="http://schemas.microsoft.com/office/powerpoint/2010/main" val="3577939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221DC6-DE37-302E-EE6F-18A0CACD89F4}"/>
              </a:ext>
            </a:extLst>
          </p:cNvPr>
          <p:cNvSpPr>
            <a:spLocks noGrp="1"/>
          </p:cNvSpPr>
          <p:nvPr>
            <p:ph type="title"/>
          </p:nvPr>
        </p:nvSpPr>
        <p:spPr/>
        <p:txBody>
          <a:bodyPr/>
          <a:lstStyle/>
          <a:p>
            <a:r>
              <a:rPr lang="zh-CN" altLang="en-US" dirty="0"/>
              <a:t>三</a:t>
            </a:r>
            <a:r>
              <a:rPr lang="en-US" altLang="zh-CN" dirty="0"/>
              <a:t>.RD</a:t>
            </a:r>
            <a:r>
              <a:rPr lang="zh-CN" altLang="en-US" dirty="0"/>
              <a:t>实验方案</a:t>
            </a:r>
          </a:p>
        </p:txBody>
      </p:sp>
      <p:sp>
        <p:nvSpPr>
          <p:cNvPr id="3" name="内容占位符 2">
            <a:extLst>
              <a:ext uri="{FF2B5EF4-FFF2-40B4-BE49-F238E27FC236}">
                <a16:creationId xmlns:a16="http://schemas.microsoft.com/office/drawing/2014/main" id="{39A2FD70-31FA-5A54-C4DE-268DAC56D5FB}"/>
              </a:ext>
            </a:extLst>
          </p:cNvPr>
          <p:cNvSpPr>
            <a:spLocks noGrp="1"/>
          </p:cNvSpPr>
          <p:nvPr>
            <p:ph idx="1"/>
          </p:nvPr>
        </p:nvSpPr>
        <p:spPr>
          <a:xfrm>
            <a:off x="838200" y="1825624"/>
            <a:ext cx="10515600" cy="5032376"/>
          </a:xfrm>
        </p:spPr>
        <p:txBody>
          <a:bodyPr>
            <a:normAutofit fontScale="92500" lnSpcReduction="10000"/>
          </a:bodyPr>
          <a:lstStyle/>
          <a:p>
            <a:r>
              <a:rPr lang="zh-CN" altLang="en-US" dirty="0"/>
              <a:t>实验目的：</a:t>
            </a:r>
            <a:endParaRPr lang="en-US" altLang="zh-CN" dirty="0"/>
          </a:p>
          <a:p>
            <a:r>
              <a:rPr lang="en-US" altLang="zh-CN" dirty="0"/>
              <a:t>     </a:t>
            </a:r>
            <a:r>
              <a:rPr lang="zh-CN" altLang="en-US" dirty="0"/>
              <a:t>主要目的是利用</a:t>
            </a:r>
            <a:r>
              <a:rPr lang="en-US" altLang="zh-CN" dirty="0"/>
              <a:t>RD</a:t>
            </a:r>
            <a:r>
              <a:rPr lang="zh-CN" altLang="en-US" dirty="0"/>
              <a:t>技术，通过扫频确定同步辐射模式下束流能量；其次是分析束流寿命成分：真空寿命和</a:t>
            </a:r>
            <a:r>
              <a:rPr lang="en-US" altLang="zh-CN" dirty="0" err="1"/>
              <a:t>Touschek</a:t>
            </a:r>
            <a:r>
              <a:rPr lang="zh-CN" altLang="en-US" dirty="0"/>
              <a:t>寿命大小。</a:t>
            </a:r>
            <a:endParaRPr lang="en-US" altLang="zh-CN" dirty="0"/>
          </a:p>
          <a:p>
            <a:pPr marL="0" indent="0">
              <a:buNone/>
            </a:pPr>
            <a:r>
              <a:rPr lang="en-US" altLang="zh-CN" dirty="0"/>
              <a:t>  </a:t>
            </a:r>
            <a:r>
              <a:rPr lang="zh-CN" altLang="en-US" dirty="0"/>
              <a:t>实验内容：</a:t>
            </a:r>
            <a:r>
              <a:rPr lang="en-US" altLang="zh-CN" dirty="0"/>
              <a:t>  </a:t>
            </a:r>
          </a:p>
          <a:p>
            <a:pPr marL="0" indent="0">
              <a:buNone/>
            </a:pPr>
            <a:r>
              <a:rPr lang="en-US" altLang="zh-CN" dirty="0"/>
              <a:t>  1.top-up</a:t>
            </a:r>
            <a:r>
              <a:rPr lang="zh-CN" altLang="en-US" dirty="0"/>
              <a:t>注入束团</a:t>
            </a:r>
            <a:r>
              <a:rPr lang="en-US" altLang="zh-CN" dirty="0"/>
              <a:t>25</a:t>
            </a:r>
            <a:r>
              <a:rPr lang="zh-CN" altLang="en-US" dirty="0"/>
              <a:t>个，总流强为</a:t>
            </a:r>
            <a:r>
              <a:rPr lang="en-US" altLang="zh-CN" dirty="0"/>
              <a:t>250mA,</a:t>
            </a:r>
            <a:r>
              <a:rPr lang="zh-CN" altLang="en-US" dirty="0"/>
              <a:t>保持约</a:t>
            </a:r>
            <a:r>
              <a:rPr lang="en-US" altLang="zh-CN" dirty="0"/>
              <a:t>60min</a:t>
            </a:r>
            <a:r>
              <a:rPr lang="zh-CN" altLang="en-US" dirty="0"/>
              <a:t>，提取这段时间的</a:t>
            </a:r>
            <a:r>
              <a:rPr lang="en-US" altLang="zh-CN" dirty="0"/>
              <a:t>DDCT</a:t>
            </a:r>
            <a:r>
              <a:rPr lang="zh-CN" altLang="en-US" dirty="0"/>
              <a:t>数据。由于每次补注入</a:t>
            </a:r>
            <a:r>
              <a:rPr lang="en-US" altLang="zh-CN" dirty="0"/>
              <a:t>0.5mA,</a:t>
            </a:r>
            <a:r>
              <a:rPr lang="zh-CN" altLang="en-US" dirty="0"/>
              <a:t>注入束团的极化度对环内束流的平均极化度可以忽略。暂时认为后续的操作中束流流强不需要归一化。预期此时</a:t>
            </a:r>
            <a:r>
              <a:rPr lang="en-US" altLang="zh-CN" dirty="0" err="1"/>
              <a:t>Touschek</a:t>
            </a:r>
            <a:r>
              <a:rPr lang="zh-CN" altLang="en-US" dirty="0"/>
              <a:t>寿命比真空寿命小一个数量级。</a:t>
            </a:r>
            <a:endParaRPr lang="en-US" altLang="zh-CN" dirty="0"/>
          </a:p>
          <a:p>
            <a:pPr marL="0" indent="0">
              <a:buNone/>
            </a:pPr>
            <a:endParaRPr lang="en-US" altLang="zh-CN" dirty="0"/>
          </a:p>
          <a:p>
            <a:pPr marL="0" indent="0">
              <a:buNone/>
            </a:pPr>
            <a:r>
              <a:rPr lang="en-US" altLang="zh-CN" dirty="0"/>
              <a:t>  2.</a:t>
            </a:r>
            <a:r>
              <a:rPr lang="zh-CN" altLang="en-US" dirty="0"/>
              <a:t>待束流寿命基本稳定后开启横向反馈</a:t>
            </a:r>
            <a:r>
              <a:rPr lang="en-US" altLang="zh-CN" dirty="0"/>
              <a:t>kicker</a:t>
            </a:r>
            <a:r>
              <a:rPr lang="zh-CN" altLang="en-US" dirty="0"/>
              <a:t>，改变</a:t>
            </a:r>
            <a:r>
              <a:rPr lang="en-US" altLang="zh-CN" dirty="0"/>
              <a:t>kicker</a:t>
            </a:r>
            <a:r>
              <a:rPr lang="zh-CN" altLang="en-US" dirty="0"/>
              <a:t>的频率。</a:t>
            </a:r>
            <a:endParaRPr lang="en-US" altLang="zh-CN" dirty="0"/>
          </a:p>
          <a:p>
            <a:pPr marL="0" indent="0">
              <a:buNone/>
            </a:pPr>
            <a:r>
              <a:rPr lang="en-US" altLang="zh-CN" dirty="0"/>
              <a:t> </a:t>
            </a:r>
            <a:r>
              <a:rPr lang="zh-CN" altLang="en-US" dirty="0"/>
              <a:t>优先考虑快速周期扫描，再考虑较慢的单调扫描。观察束流损失探测器或者实时束流寿命的是否突然小幅增加，判断是否满足共振条件</a:t>
            </a:r>
            <a:endParaRPr lang="en-US" altLang="zh-CN" dirty="0"/>
          </a:p>
          <a:p>
            <a:endParaRPr lang="zh-CN" altLang="en-US" dirty="0"/>
          </a:p>
        </p:txBody>
      </p:sp>
    </p:spTree>
    <p:extLst>
      <p:ext uri="{BB962C8B-B14F-4D97-AF65-F5344CB8AC3E}">
        <p14:creationId xmlns:p14="http://schemas.microsoft.com/office/powerpoint/2010/main" val="2901961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DB63AE5-85B7-D4FD-10B8-8A7912B49E17}"/>
              </a:ext>
            </a:extLst>
          </p:cNvPr>
          <p:cNvSpPr>
            <a:spLocks noGrp="1"/>
          </p:cNvSpPr>
          <p:nvPr>
            <p:ph idx="1"/>
          </p:nvPr>
        </p:nvSpPr>
        <p:spPr>
          <a:xfrm>
            <a:off x="838200" y="471948"/>
            <a:ext cx="10515600" cy="5705015"/>
          </a:xfrm>
        </p:spPr>
        <p:txBody>
          <a:bodyPr/>
          <a:lstStyle/>
          <a:p>
            <a:r>
              <a:rPr lang="en-US" altLang="zh-CN" dirty="0"/>
              <a:t>3.</a:t>
            </a:r>
            <a:r>
              <a:rPr lang="zh-CN" altLang="en-US" dirty="0"/>
              <a:t>双束团</a:t>
            </a:r>
            <a:endParaRPr lang="en-US" altLang="zh-CN" dirty="0"/>
          </a:p>
          <a:p>
            <a:r>
              <a:rPr lang="en-US" altLang="zh-CN" dirty="0"/>
              <a:t>  </a:t>
            </a:r>
            <a:r>
              <a:rPr lang="zh-CN" altLang="en-US" dirty="0"/>
              <a:t>注入</a:t>
            </a:r>
            <a:r>
              <a:rPr lang="en-US" altLang="zh-CN" dirty="0"/>
              <a:t>2</a:t>
            </a:r>
            <a:r>
              <a:rPr lang="zh-CN" altLang="en-US" dirty="0"/>
              <a:t>个束团，每个束团流强仍为</a:t>
            </a:r>
            <a:r>
              <a:rPr lang="en-US" altLang="zh-CN" dirty="0"/>
              <a:t>10mA</a:t>
            </a:r>
            <a:r>
              <a:rPr lang="zh-CN" altLang="en-US" dirty="0"/>
              <a:t>，横向</a:t>
            </a:r>
            <a:r>
              <a:rPr lang="en-US" altLang="zh-CN" dirty="0"/>
              <a:t>kicker</a:t>
            </a:r>
            <a:r>
              <a:rPr lang="zh-CN" altLang="en-US" dirty="0"/>
              <a:t>只激励其中一个束团。</a:t>
            </a:r>
            <a:endParaRPr lang="en-US" altLang="zh-CN" dirty="0"/>
          </a:p>
          <a:p>
            <a:r>
              <a:rPr lang="en-US" altLang="zh-CN" dirty="0"/>
              <a:t>  </a:t>
            </a:r>
            <a:r>
              <a:rPr lang="zh-CN" altLang="en-US" dirty="0"/>
              <a:t>如果束损探测器能够分别测定这激励束团和非激励束团引起的束损，那么可以消除一些环境因素的干扰。</a:t>
            </a:r>
            <a:endParaRPr lang="en-US" altLang="zh-CN" dirty="0"/>
          </a:p>
          <a:p>
            <a:r>
              <a:rPr lang="en-US" altLang="zh-CN" dirty="0"/>
              <a:t>  </a:t>
            </a:r>
            <a:r>
              <a:rPr lang="zh-CN" altLang="en-US" dirty="0"/>
              <a:t>如果从实验</a:t>
            </a:r>
            <a:r>
              <a:rPr lang="en-US" altLang="zh-CN" dirty="0"/>
              <a:t>2</a:t>
            </a:r>
            <a:r>
              <a:rPr lang="zh-CN" altLang="en-US" dirty="0"/>
              <a:t>已经测得一个束流能量，采用单调扫频的方式，其他操作类似于</a:t>
            </a:r>
            <a:r>
              <a:rPr lang="en-US" altLang="zh-CN" dirty="0"/>
              <a:t>2</a:t>
            </a:r>
            <a:r>
              <a:rPr lang="zh-CN" altLang="en-US" dirty="0"/>
              <a:t>，可以把扫描范围缩小更快更好完成实验。</a:t>
            </a:r>
          </a:p>
        </p:txBody>
      </p:sp>
    </p:spTree>
    <p:extLst>
      <p:ext uri="{BB962C8B-B14F-4D97-AF65-F5344CB8AC3E}">
        <p14:creationId xmlns:p14="http://schemas.microsoft.com/office/powerpoint/2010/main" val="2674254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DB63AE5-85B7-D4FD-10B8-8A7912B49E17}"/>
              </a:ext>
            </a:extLst>
          </p:cNvPr>
          <p:cNvSpPr>
            <a:spLocks noGrp="1"/>
          </p:cNvSpPr>
          <p:nvPr>
            <p:ph idx="1"/>
          </p:nvPr>
        </p:nvSpPr>
        <p:spPr>
          <a:xfrm>
            <a:off x="838200" y="609600"/>
            <a:ext cx="10515600" cy="5567363"/>
          </a:xfrm>
        </p:spPr>
        <p:txBody>
          <a:bodyPr/>
          <a:lstStyle/>
          <a:p>
            <a:r>
              <a:rPr lang="zh-CN" altLang="en-US" dirty="0"/>
              <a:t>实验</a:t>
            </a:r>
            <a:r>
              <a:rPr lang="en-US" altLang="zh-CN" dirty="0"/>
              <a:t>2</a:t>
            </a:r>
            <a:r>
              <a:rPr lang="zh-CN" altLang="en-US" dirty="0"/>
              <a:t>细节与讨论：</a:t>
            </a:r>
            <a:endParaRPr lang="en-US" altLang="zh-CN" dirty="0"/>
          </a:p>
          <a:p>
            <a:r>
              <a:rPr lang="en-US" altLang="zh-CN" dirty="0"/>
              <a:t>  </a:t>
            </a:r>
            <a:r>
              <a:rPr lang="zh-CN" altLang="en-US" dirty="0"/>
              <a:t>可调参数主要包括：</a:t>
            </a:r>
            <a:r>
              <a:rPr lang="en-US" altLang="zh-CN" dirty="0"/>
              <a:t>kicker</a:t>
            </a:r>
            <a:r>
              <a:rPr lang="zh-CN" altLang="en-US" dirty="0"/>
              <a:t>电压、扫频速率，扫频范围。</a:t>
            </a:r>
            <a:endParaRPr lang="en-US" altLang="zh-CN" dirty="0"/>
          </a:p>
          <a:p>
            <a:r>
              <a:rPr lang="en-US" altLang="zh-CN" dirty="0"/>
              <a:t>   Kicker</a:t>
            </a:r>
            <a:r>
              <a:rPr lang="zh-CN" altLang="en-US" dirty="0"/>
              <a:t>电压影响偏转角大小，进而影响共振强度。扫频速率和扫频范围决定扫描时间，同时扫频速率还决定了渐进退极化的多少和噪声带宽（带宽又决定退极化时间）。</a:t>
            </a:r>
            <a:endParaRPr lang="en-US" altLang="zh-CN" dirty="0"/>
          </a:p>
          <a:p>
            <a:r>
              <a:rPr lang="en-US" altLang="zh-CN" dirty="0"/>
              <a:t>  </a:t>
            </a:r>
          </a:p>
          <a:p>
            <a:r>
              <a:rPr lang="en-US" altLang="zh-CN" dirty="0"/>
              <a:t>  </a:t>
            </a:r>
            <a:r>
              <a:rPr lang="zh-CN" altLang="en-US" dirty="0"/>
              <a:t>方式一：周期性扫描</a:t>
            </a:r>
            <a:endParaRPr lang="en-US" altLang="zh-CN" dirty="0"/>
          </a:p>
          <a:p>
            <a:r>
              <a:rPr lang="en-US" altLang="zh-CN" dirty="0"/>
              <a:t>  </a:t>
            </a:r>
            <a:r>
              <a:rPr lang="zh-CN" altLang="en-US" dirty="0"/>
              <a:t>需要对横向</a:t>
            </a:r>
            <a:r>
              <a:rPr lang="en-US" altLang="zh-CN" dirty="0"/>
              <a:t>kicker</a:t>
            </a:r>
            <a:r>
              <a:rPr lang="zh-CN" altLang="en-US" dirty="0"/>
              <a:t>作周期性频率调制，选用锯齿型频率调制，频率调制周期为</a:t>
            </a:r>
            <a:r>
              <a:rPr lang="en-US" altLang="zh-CN" dirty="0" err="1"/>
              <a:t>fm</a:t>
            </a:r>
            <a:r>
              <a:rPr lang="zh-CN" altLang="en-US" dirty="0"/>
              <a:t>。</a:t>
            </a:r>
            <a:endParaRPr lang="en-US" altLang="zh-CN" dirty="0"/>
          </a:p>
          <a:p>
            <a:r>
              <a:rPr lang="en-US" altLang="zh-CN" dirty="0"/>
              <a:t>   </a:t>
            </a:r>
            <a:r>
              <a:rPr lang="zh-CN" altLang="en-US" dirty="0"/>
              <a:t>需要满足快速穿越和非关联条件时，但是根据</a:t>
            </a:r>
            <a:r>
              <a:rPr lang="en-US" altLang="zh-CN" dirty="0"/>
              <a:t>F-S</a:t>
            </a:r>
            <a:r>
              <a:rPr lang="zh-CN" altLang="en-US" dirty="0"/>
              <a:t>公式，为了取得较好的退极化效应，需要显著增大</a:t>
            </a:r>
            <a:r>
              <a:rPr lang="en-US" altLang="zh-CN" dirty="0"/>
              <a:t>kicker</a:t>
            </a:r>
            <a:r>
              <a:rPr lang="zh-CN" altLang="en-US" dirty="0"/>
              <a:t>电压。但是相对于单调扫频，实际上不断重复积累效应可以做一定弥补。</a:t>
            </a:r>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2758082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1794</TotalTime>
  <Words>1060</Words>
  <Application>Microsoft Office PowerPoint</Application>
  <PresentationFormat>宽屏</PresentationFormat>
  <Paragraphs>132</Paragraphs>
  <Slides>13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等线</vt:lpstr>
      <vt:lpstr>等线 Light</vt:lpstr>
      <vt:lpstr>Arial</vt:lpstr>
      <vt:lpstr>Cambria Math</vt:lpstr>
      <vt:lpstr>Office 主题​​</vt:lpstr>
      <vt:lpstr>Beam lifetime fitting and the blueprint of the RSD experiment </vt:lpstr>
      <vt:lpstr>一.束流寿命拟合</vt:lpstr>
      <vt:lpstr>PowerPoint 演示文稿</vt:lpstr>
      <vt:lpstr>PowerPoint 演示文稿</vt:lpstr>
      <vt:lpstr>PowerPoint 演示文稿</vt:lpstr>
      <vt:lpstr>二.束流损失数据</vt:lpstr>
      <vt:lpstr>三.RD实验方案</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 lifetime fitting and the blueprint of RD experiment </dc:title>
  <dc:creator>Wen Jingda</dc:creator>
  <cp:lastModifiedBy>Wen Jingda</cp:lastModifiedBy>
  <cp:revision>16</cp:revision>
  <dcterms:created xsi:type="dcterms:W3CDTF">2022-09-25T05:51:38Z</dcterms:created>
  <dcterms:modified xsi:type="dcterms:W3CDTF">2022-09-27T05:42:48Z</dcterms:modified>
</cp:coreProperties>
</file>