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</p:sldMasterIdLst>
  <p:notesMasterIdLst>
    <p:notesMasterId r:id="rId15"/>
  </p:notesMasterIdLst>
  <p:sldIdLst>
    <p:sldId id="270" r:id="rId3"/>
    <p:sldId id="299" r:id="rId4"/>
    <p:sldId id="302" r:id="rId5"/>
    <p:sldId id="259" r:id="rId6"/>
    <p:sldId id="304" r:id="rId7"/>
    <p:sldId id="318" r:id="rId8"/>
    <p:sldId id="322" r:id="rId9"/>
    <p:sldId id="319" r:id="rId10"/>
    <p:sldId id="261" r:id="rId11"/>
    <p:sldId id="323" r:id="rId12"/>
    <p:sldId id="321" r:id="rId13"/>
    <p:sldId id="32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23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9D9F7-9DDB-418E-802F-EDDC81BCD63F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91428-DEA6-482B-A896-7236901381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65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F9A5D-EFC3-437D-9D7F-7F03B7C6EC5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34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06BF2-157A-4C18-A491-4A1BDFA3F2E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47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과학3d(원자구조)띠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185" y="4581525"/>
            <a:ext cx="998643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268414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79432" y="1"/>
            <a:ext cx="1537968" cy="11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069"/>
            <a:ext cx="1679509" cy="111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3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2B2BF5-EEE5-444D-9185-B5C090E7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50EDEE-7FD2-4BC7-B438-FF1EC0DCB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56BC284-E7FF-41B6-B7EF-C7F97C789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8AC98C4-59D3-4D6E-BF53-E7839C6E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725B7E-9B2A-4D57-A8DE-5DDD3058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6221BE-8AB4-4DB3-AD79-FC791CD5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53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51E845-9AE4-4AA5-AF11-9237601D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FFC529F-1643-4E54-AF1C-7C76283CE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8DEF33-1E18-44AD-B1DC-98C740950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9E46E3-29D9-49BA-A774-20F813232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A035D40-D171-4232-BC64-09540D227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4DB3719-F540-4F85-BD44-DD795284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ABE62D7-3AFB-42E4-9F5D-72D9B2A0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E2272A7-F330-4301-BD95-04AD8480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6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9B6235-6398-43AB-8087-843046A0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3BD404D-7E5B-401D-A751-C5DD7EDB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BAD4921-7864-4467-AF3B-7FDC81C4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93E636D-32E2-4AC7-9FC4-72532515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4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10EBD82-2BF8-4466-9426-6440E5F9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32FE9C6-AE23-4EA8-9868-024519D16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E03FFA-9609-4ABC-BE3B-B51AD535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451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76B894-8A36-4E40-B699-9B9EEEAF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895647-4FA7-4758-9BB4-EFF5AAE13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CEFF67-5213-4A90-ABD5-106C82872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26F335B-ED96-4D84-AFB8-29994855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EA89D-797D-4813-97B4-4600E9BF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ED6AF7D-2DB3-4013-B790-CD986125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480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B4F902-521B-4618-ADB6-F9244C5D2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F08BE3-0A56-4A43-910E-6C15C890E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255D7A-9D2D-47FF-9147-426DF9DBA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041C2A-0725-4AE2-A292-CDEB8714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9D762F-D2FC-4E64-B6C4-D9D972C7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E1C608-AFCD-4CB5-B0C1-46D7F8E1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598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3B0F45-44AB-4BC9-A5FC-E85E885DE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DFA011-4EEC-4131-8BB6-474806773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E55134-9BBF-464A-B61F-E52FBD6F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40C332-2946-4792-B740-30D83354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CD3AE8-3F73-42EC-B9BD-5C86617E0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143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E8C6A18-1219-4FEC-9E81-0D84D51F8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66ACAE-509F-4728-91E0-99E1B39E9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DAC6E4-3EC1-4CD0-9817-B8C2A941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744C15-38CE-4F4B-884E-7EEEE4D9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3E367E-923E-4077-B4E7-A6B7422A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906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7" name="Picture 10" descr="과학3d(원자구조)띠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981075"/>
            <a:ext cx="1085215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151" y="19125"/>
            <a:ext cx="1331383" cy="961603"/>
          </a:xfrm>
          <a:prstGeom prst="rect">
            <a:avLst/>
          </a:prstGeom>
          <a:effectLst>
            <a:reflection blurRad="76200" stA="27000" endPos="68000" dist="165100" dir="5400000" sy="-100000" algn="bl" rotWithShape="0"/>
            <a:softEdge rad="25400"/>
          </a:effec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ED134DF-695F-4C58-84C6-AD5D8408B6AF}"/>
              </a:ext>
            </a:extLst>
          </p:cNvPr>
          <p:cNvSpPr txBox="1"/>
          <p:nvPr userDrawn="1"/>
        </p:nvSpPr>
        <p:spPr>
          <a:xfrm>
            <a:off x="11562780" y="6395277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AEDE59E9-E6FB-4900-A9BB-FD03A920BF36}" type="slidenum">
              <a:rPr lang="zh-CN" altLang="en-US" sz="1600" smtClean="0">
                <a:solidFill>
                  <a:schemeClr val="tx1"/>
                </a:solidFill>
              </a:rPr>
              <a:t>‹#›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1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8823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62877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19800" y="162877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7" name="Picture 10" descr="과학3d(원자구조)띠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981075"/>
            <a:ext cx="1085215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151" y="19125"/>
            <a:ext cx="1331383" cy="961603"/>
          </a:xfrm>
          <a:prstGeom prst="rect">
            <a:avLst/>
          </a:prstGeom>
          <a:effectLst>
            <a:reflection blurRad="76200" stA="27000" endPos="68000" dist="165100" dir="5400000" sy="-100000" algn="bl" rotWithShape="0"/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15598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97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1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223935"/>
            <a:ext cx="970383" cy="652366"/>
          </a:xfrm>
          <a:prstGeom prst="rect">
            <a:avLst/>
          </a:prstGeom>
          <a:solidFill>
            <a:srgbClr val="69307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anchor="ctr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1110083" y="223935"/>
            <a:ext cx="6435012" cy="652366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b="1">
                <a:solidFill>
                  <a:srgbClr val="693070"/>
                </a:solidFill>
                <a:effectLst>
                  <a:outerShdw blurRad="889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 flipV="1">
            <a:off x="0" y="6489700"/>
            <a:ext cx="12192000" cy="88900"/>
          </a:xfrm>
          <a:prstGeom prst="rect">
            <a:avLst/>
          </a:prstGeom>
          <a:solidFill>
            <a:srgbClr val="69307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</a:pPr>
            <a:endParaRPr kumimoji="1" lang="zh-CN" altLang="en-US" sz="135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 userDrawn="1"/>
        </p:nvSpPr>
        <p:spPr>
          <a:xfrm flipV="1">
            <a:off x="0" y="6380482"/>
            <a:ext cx="12192000" cy="45719"/>
          </a:xfrm>
          <a:prstGeom prst="rect">
            <a:avLst/>
          </a:prstGeom>
          <a:gradFill>
            <a:gsLst>
              <a:gs pos="0">
                <a:srgbClr val="693070"/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</a:pPr>
            <a:endParaRPr kumimoji="1" lang="zh-CN" alt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5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FA94F-5A5B-4999-996C-60714FF9E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EE77B7D-8C96-4AD5-BFF2-3647FD110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32B73B-ABE8-4BFC-B581-A67E2CEE9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1D5E4F-7EB3-4EE4-91A3-2762D010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58EABA-E501-48EA-8C6E-D4788929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91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B1FD9F-CC97-4AF7-924D-C689BB64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83BC98-AEFB-4ADB-A4BD-14EFA0DDD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EF0900-9BDD-432B-9939-EE116648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F30B2B-AE8D-4A67-A11F-D43EA2E2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F62ACE-5D9A-42E0-B4EB-D376B905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42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8CD15E-5E55-4E5A-AC7A-0D7F63D7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B43201-F4A5-46E4-AD10-152793F53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91AB16-DE2B-4B15-8485-F2B7F5ED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17C4C6-BD18-4812-96C1-3053B755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877BF4-E8A6-4CF6-8190-58055430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3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115888"/>
            <a:ext cx="921596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62877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29" name="Picture 10" descr="과학3d(원자구조)띠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981075"/>
            <a:ext cx="1085215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151" y="19125"/>
            <a:ext cx="1331383" cy="961603"/>
          </a:xfrm>
          <a:prstGeom prst="rect">
            <a:avLst/>
          </a:prstGeom>
          <a:effectLst>
            <a:reflection blurRad="76200" stA="27000" endPos="68000" dist="165100" dir="5400000" sy="-100000" algn="bl" rotWithShape="0"/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360158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  <a:ea typeface="华文新魏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66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78E4EB8-C136-4C95-8AC0-57B751D1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8DA576-37B2-42EC-9B02-684997336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E7F68-3571-4D09-88A2-C9F808DBA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3C4F-8F39-41E7-B734-1596434830F9}" type="datetimeFigureOut">
              <a:rPr lang="zh-CN" altLang="en-US" smtClean="0"/>
              <a:t>2022/9/26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541B16-55DC-4B64-A5BC-F5755A83F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E034F-61EE-45E6-AA5C-B123AB67D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6573-861E-4166-8D2F-030950419B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74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31504" y="1340769"/>
            <a:ext cx="8784976" cy="1944215"/>
          </a:xfrm>
        </p:spPr>
        <p:txBody>
          <a:bodyPr/>
          <a:lstStyle/>
          <a:p>
            <a:pPr algn="ctr"/>
            <a:r>
              <a:rPr lang="en-US" altLang="zh-CN" dirty="0"/>
              <a:t>TTIM Firmware specification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 bwMode="auto">
          <a:xfrm>
            <a:off x="2414904" y="3429000"/>
            <a:ext cx="7218177" cy="79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336699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000" i="1" kern="0" dirty="0">
                <a:solidFill>
                  <a:srgbClr val="000000"/>
                </a:solidFill>
                <a:latin typeface="Arial"/>
                <a:ea typeface="华文楷体"/>
              </a:rPr>
              <a:t>Jianmeng Dong, Guanghua GONG</a:t>
            </a:r>
            <a:endParaRPr lang="en-US" altLang="zh-CN" sz="2000" i="1" u="sng" kern="0" dirty="0">
              <a:solidFill>
                <a:srgbClr val="000000"/>
              </a:solidFill>
              <a:latin typeface="Arial"/>
              <a:ea typeface="华文楷体"/>
            </a:endParaRPr>
          </a:p>
          <a:p>
            <a:r>
              <a:rPr lang="en-US" altLang="zh-CN" sz="2000" i="1" kern="0" dirty="0">
                <a:solidFill>
                  <a:srgbClr val="000000"/>
                </a:solidFill>
                <a:latin typeface="Arial"/>
                <a:ea typeface="华文楷体"/>
              </a:rPr>
              <a:t>Tsinghua University, Beijing</a:t>
            </a:r>
          </a:p>
          <a:p>
            <a:endParaRPr lang="en-US" altLang="zh-CN" sz="2000" i="1" u="sng" kern="0" dirty="0">
              <a:solidFill>
                <a:srgbClr val="000000"/>
              </a:solidFill>
              <a:latin typeface="Arial"/>
              <a:ea typeface="华文楷体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9A2AC06-DB28-4CE5-95E0-5C416BF05C2B}"/>
              </a:ext>
            </a:extLst>
          </p:cNvPr>
          <p:cNvSpPr txBox="1"/>
          <p:nvPr/>
        </p:nvSpPr>
        <p:spPr>
          <a:xfrm>
            <a:off x="5191071" y="5397623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dirty="0">
                <a:solidFill>
                  <a:schemeClr val="tx1"/>
                </a:solidFill>
              </a:rPr>
              <a:t>21 June, 2019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32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>
            <a:extLst>
              <a:ext uri="{FF2B5EF4-FFF2-40B4-BE49-F238E27FC236}">
                <a16:creationId xmlns:a16="http://schemas.microsoft.com/office/drawing/2014/main" id="{B4C139F5-8947-9E12-B3AA-066537D58595}"/>
              </a:ext>
            </a:extLst>
          </p:cNvPr>
          <p:cNvSpPr txBox="1"/>
          <p:nvPr/>
        </p:nvSpPr>
        <p:spPr>
          <a:xfrm>
            <a:off x="423447" y="1988359"/>
            <a:ext cx="531427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/>
                </a:solidFill>
              </a:rPr>
              <a:t>简化的</a:t>
            </a:r>
            <a:r>
              <a:rPr lang="en-US" altLang="zh-CN" sz="2000" dirty="0">
                <a:solidFill>
                  <a:schemeClr val="tx1"/>
                </a:solidFill>
              </a:rPr>
              <a:t>PTP</a:t>
            </a:r>
            <a:r>
              <a:rPr lang="zh-CN" altLang="en-US" sz="2000" dirty="0">
                <a:solidFill>
                  <a:schemeClr val="tx1"/>
                </a:solidFill>
              </a:rPr>
              <a:t>状态机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algn="l"/>
            <a:endParaRPr lang="en-US" altLang="zh-CN" sz="2000" dirty="0"/>
          </a:p>
          <a:p>
            <a:pPr algn="l"/>
            <a:r>
              <a:rPr lang="en-US" altLang="zh-CN" sz="2000" dirty="0">
                <a:solidFill>
                  <a:schemeClr val="tx1"/>
                </a:solidFill>
              </a:rPr>
              <a:t>48</a:t>
            </a:r>
            <a:r>
              <a:rPr lang="zh-CN" altLang="en-US" sz="2000" dirty="0">
                <a:solidFill>
                  <a:schemeClr val="tx1"/>
                </a:solidFill>
              </a:rPr>
              <a:t>个通道串行执行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algn="l"/>
            <a:r>
              <a:rPr lang="zh-CN" altLang="en-US" sz="2000" dirty="0"/>
              <a:t>通过配置</a:t>
            </a:r>
            <a:r>
              <a:rPr lang="en-US" altLang="zh-CN" sz="2000" dirty="0" err="1"/>
              <a:t>channel_mask</a:t>
            </a:r>
            <a:r>
              <a:rPr lang="zh-CN" altLang="en-US" sz="2000" dirty="0"/>
              <a:t>跳过未连接的通道。</a:t>
            </a:r>
            <a:endParaRPr lang="en-US" altLang="zh-CN" sz="2000" dirty="0"/>
          </a:p>
          <a:p>
            <a:pPr algn="l"/>
            <a:r>
              <a:rPr lang="zh-CN" altLang="en-US" sz="2000" dirty="0">
                <a:solidFill>
                  <a:schemeClr val="tx1"/>
                </a:solidFill>
              </a:rPr>
              <a:t>使能后运行一次，未完成的通道会再次运行。</a:t>
            </a:r>
          </a:p>
        </p:txBody>
      </p:sp>
      <p:pic>
        <p:nvPicPr>
          <p:cNvPr id="58" name="图片 57">
            <a:extLst>
              <a:ext uri="{FF2B5EF4-FFF2-40B4-BE49-F238E27FC236}">
                <a16:creationId xmlns:a16="http://schemas.microsoft.com/office/drawing/2014/main" id="{D5A2CF3D-BC69-F890-FFAF-3BBBE7961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2405" y="1741815"/>
            <a:ext cx="5194324" cy="416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9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F9BCC1-BD77-F35B-D71A-D16F4EE22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触发时间戳下发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D34931-85A7-7F43-6143-4F46DE7F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BEC</a:t>
            </a:r>
            <a:r>
              <a:rPr lang="zh-CN" altLang="en-US" dirty="0"/>
              <a:t>记录触发判选的时间戳并存入</a:t>
            </a:r>
            <a:r>
              <a:rPr lang="en-US" altLang="zh-CN" dirty="0"/>
              <a:t>FIFO</a:t>
            </a:r>
          </a:p>
          <a:p>
            <a:r>
              <a:rPr lang="en-US" altLang="zh-CN" dirty="0"/>
              <a:t>FIFO</a:t>
            </a:r>
            <a:r>
              <a:rPr lang="zh-CN" altLang="en-US" dirty="0"/>
              <a:t>非空时，从</a:t>
            </a:r>
            <a:r>
              <a:rPr lang="en-US" altLang="zh-CN" dirty="0"/>
              <a:t>FIFO</a:t>
            </a:r>
            <a:r>
              <a:rPr lang="zh-CN" altLang="en-US" dirty="0"/>
              <a:t>中读取一个时间戳通过</a:t>
            </a:r>
            <a:r>
              <a:rPr lang="en-US" altLang="zh-CN" dirty="0"/>
              <a:t>SC</a:t>
            </a:r>
            <a:r>
              <a:rPr lang="zh-CN" altLang="en-US" dirty="0"/>
              <a:t>下行链路发送。</a:t>
            </a:r>
            <a:endParaRPr lang="en-US" altLang="zh-CN" dirty="0"/>
          </a:p>
          <a:p>
            <a:r>
              <a:rPr lang="zh-CN" altLang="en-US" dirty="0"/>
              <a:t>使用</a:t>
            </a:r>
            <a:r>
              <a:rPr lang="en-US" altLang="zh-CN" dirty="0"/>
              <a:t>TTC</a:t>
            </a:r>
            <a:r>
              <a:rPr lang="zh-CN" altLang="en-US" dirty="0"/>
              <a:t>长帧命令发送，</a:t>
            </a:r>
            <a:r>
              <a:rPr lang="en-US" altLang="zh-CN" dirty="0"/>
              <a:t>48b</a:t>
            </a:r>
            <a:r>
              <a:rPr lang="zh-CN" altLang="en-US" dirty="0"/>
              <a:t>的时间戳共需</a:t>
            </a:r>
            <a:r>
              <a:rPr lang="en-US" altLang="zh-CN" dirty="0"/>
              <a:t>6</a:t>
            </a:r>
            <a:r>
              <a:rPr lang="zh-CN" altLang="en-US" dirty="0"/>
              <a:t>个</a:t>
            </a:r>
            <a:r>
              <a:rPr lang="en-US" altLang="zh-CN" dirty="0"/>
              <a:t>TTC</a:t>
            </a:r>
            <a:r>
              <a:rPr lang="zh-CN" altLang="en-US" dirty="0"/>
              <a:t>长帧。</a:t>
            </a:r>
          </a:p>
        </p:txBody>
      </p:sp>
    </p:spTree>
    <p:extLst>
      <p:ext uri="{BB962C8B-B14F-4D97-AF65-F5344CB8AC3E}">
        <p14:creationId xmlns:p14="http://schemas.microsoft.com/office/powerpoint/2010/main" val="162077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407F2-BA20-B46F-953A-2238E461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温度、电压、电流监测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1A175E-CC30-7F01-FA7A-CACFA5197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BEC</a:t>
            </a:r>
            <a:r>
              <a:rPr lang="zh-CN" altLang="en-US" dirty="0"/>
              <a:t>板上有左、中、右</a:t>
            </a:r>
            <a:r>
              <a:rPr lang="en-US" altLang="zh-CN" dirty="0"/>
              <a:t>3</a:t>
            </a:r>
            <a:r>
              <a:rPr lang="zh-CN" altLang="en-US" dirty="0"/>
              <a:t>个温度传感器，一个电源监测芯片，均为</a:t>
            </a:r>
            <a:r>
              <a:rPr lang="en-US" altLang="zh-CN" dirty="0"/>
              <a:t>I2C</a:t>
            </a:r>
            <a:r>
              <a:rPr lang="zh-CN" altLang="en-US" dirty="0"/>
              <a:t>接口。</a:t>
            </a:r>
            <a:endParaRPr lang="en-US" altLang="zh-CN" dirty="0"/>
          </a:p>
          <a:p>
            <a:r>
              <a:rPr lang="en-US" altLang="zh-CN" dirty="0"/>
              <a:t>FPGA</a:t>
            </a:r>
            <a:r>
              <a:rPr lang="zh-CN" altLang="en-US" dirty="0"/>
              <a:t>的温度、电压等，从</a:t>
            </a:r>
            <a:r>
              <a:rPr lang="en-US" altLang="zh-CN" dirty="0"/>
              <a:t>FPGA</a:t>
            </a:r>
            <a:r>
              <a:rPr lang="zh-CN" altLang="en-US" dirty="0"/>
              <a:t>内部的</a:t>
            </a:r>
            <a:r>
              <a:rPr lang="en-US" altLang="zh-CN" dirty="0"/>
              <a:t>XADC</a:t>
            </a:r>
            <a:r>
              <a:rPr lang="zh-CN" altLang="en-US" dirty="0"/>
              <a:t>读取。</a:t>
            </a:r>
            <a:endParaRPr lang="en-US" altLang="zh-CN" dirty="0"/>
          </a:p>
          <a:p>
            <a:r>
              <a:rPr lang="zh-CN" altLang="en-US"/>
              <a:t>各个检测值以寄存器形式，从慢控接口读取。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243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0F71D-BD72-4753-BD9A-5F9401BC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Firmware design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BCFB1B4-A47B-4C97-B9BD-E9095B9C180E}"/>
              </a:ext>
            </a:extLst>
          </p:cNvPr>
          <p:cNvSpPr/>
          <p:nvPr/>
        </p:nvSpPr>
        <p:spPr>
          <a:xfrm>
            <a:off x="524758" y="4590853"/>
            <a:ext cx="4374038" cy="686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SYNC links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93C7DBC-8A45-4537-97A6-21E7758D4816}"/>
              </a:ext>
            </a:extLst>
          </p:cNvPr>
          <p:cNvSpPr/>
          <p:nvPr/>
        </p:nvSpPr>
        <p:spPr>
          <a:xfrm rot="5400000">
            <a:off x="248241" y="2354345"/>
            <a:ext cx="1357460" cy="622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Trigger link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983FCA2-07A6-4ADA-8670-4FB659BC7457}"/>
              </a:ext>
            </a:extLst>
          </p:cNvPr>
          <p:cNvSpPr/>
          <p:nvPr/>
        </p:nvSpPr>
        <p:spPr>
          <a:xfrm>
            <a:off x="3513055" y="2950589"/>
            <a:ext cx="1357460" cy="740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WR interface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F563A7C-AD3E-46CD-8DD2-6E80F17C8AD2}"/>
              </a:ext>
            </a:extLst>
          </p:cNvPr>
          <p:cNvSpPr/>
          <p:nvPr/>
        </p:nvSpPr>
        <p:spPr>
          <a:xfrm>
            <a:off x="2334705" y="3518554"/>
            <a:ext cx="754144" cy="622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Time</a:t>
            </a:r>
          </a:p>
          <a:p>
            <a:pPr algn="ctr"/>
            <a:r>
              <a:rPr lang="en-US" altLang="zh-CN" sz="1600" dirty="0"/>
              <a:t>Clock</a:t>
            </a:r>
            <a:endParaRPr lang="zh-CN" altLang="en-US" sz="1600" dirty="0"/>
          </a:p>
        </p:txBody>
      </p:sp>
      <p:cxnSp>
        <p:nvCxnSpPr>
          <p:cNvPr id="8" name="连接符: 肘形 7">
            <a:extLst>
              <a:ext uri="{FF2B5EF4-FFF2-40B4-BE49-F238E27FC236}">
                <a16:creationId xmlns:a16="http://schemas.microsoft.com/office/drawing/2014/main" id="{6B88575B-E0FC-448F-9A12-E17318883901}"/>
              </a:ext>
            </a:extLst>
          </p:cNvPr>
          <p:cNvCxnSpPr>
            <a:stCxn id="6" idx="1"/>
            <a:endCxn id="7" idx="0"/>
          </p:cNvCxnSpPr>
          <p:nvPr/>
        </p:nvCxnSpPr>
        <p:spPr>
          <a:xfrm rot="10800000" flipV="1">
            <a:off x="2711777" y="3320590"/>
            <a:ext cx="801278" cy="1979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连接符: 肘形 8">
            <a:extLst>
              <a:ext uri="{FF2B5EF4-FFF2-40B4-BE49-F238E27FC236}">
                <a16:creationId xmlns:a16="http://schemas.microsoft.com/office/drawing/2014/main" id="{9794FC88-C7BD-404C-BD7D-BFA50BF56AE7}"/>
              </a:ext>
            </a:extLst>
          </p:cNvPr>
          <p:cNvCxnSpPr>
            <a:cxnSpLocks/>
            <a:stCxn id="7" idx="1"/>
            <a:endCxn id="5" idx="0"/>
          </p:cNvCxnSpPr>
          <p:nvPr/>
        </p:nvCxnSpPr>
        <p:spPr>
          <a:xfrm rot="10800000">
            <a:off x="1238057" y="2665431"/>
            <a:ext cx="1096649" cy="1164209"/>
          </a:xfrm>
          <a:prstGeom prst="bentConnector3">
            <a:avLst>
              <a:gd name="adj1" fmla="val 841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连接符: 肘形 9">
            <a:extLst>
              <a:ext uri="{FF2B5EF4-FFF2-40B4-BE49-F238E27FC236}">
                <a16:creationId xmlns:a16="http://schemas.microsoft.com/office/drawing/2014/main" id="{23C29FDC-59CF-4AE7-A90E-821E2F2D0129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 rot="5400000">
            <a:off x="2486712" y="4365788"/>
            <a:ext cx="450130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连接符: 肘形 10">
            <a:extLst>
              <a:ext uri="{FF2B5EF4-FFF2-40B4-BE49-F238E27FC236}">
                <a16:creationId xmlns:a16="http://schemas.microsoft.com/office/drawing/2014/main" id="{2A14CEAF-33EB-43BC-B5F5-9B547F27B736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890439" y="4076698"/>
            <a:ext cx="544398" cy="48391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6CFE4D36-80F0-466A-9695-EB004296C26D}"/>
              </a:ext>
            </a:extLst>
          </p:cNvPr>
          <p:cNvSpPr/>
          <p:nvPr/>
        </p:nvSpPr>
        <p:spPr>
          <a:xfrm>
            <a:off x="3513055" y="3952189"/>
            <a:ext cx="1357460" cy="46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Control</a:t>
            </a:r>
            <a:r>
              <a:rPr lang="en-US" altLang="zh-CN" sz="1600" dirty="0"/>
              <a:t> </a:t>
            </a:r>
            <a:r>
              <a:rPr lang="en-US" altLang="zh-CN" sz="1400" dirty="0"/>
              <a:t>registers</a:t>
            </a:r>
            <a:endParaRPr lang="zh-CN" altLang="en-US" sz="1600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C19C0BE1-6DF2-4452-9805-BEAD12708C6F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4191785" y="3690593"/>
            <a:ext cx="0" cy="261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E6F1DC07-C610-4D5B-B448-2DB60D46E23C}"/>
              </a:ext>
            </a:extLst>
          </p:cNvPr>
          <p:cNvCxnSpPr>
            <a:stCxn id="12" idx="2"/>
          </p:cNvCxnSpPr>
          <p:nvPr/>
        </p:nvCxnSpPr>
        <p:spPr>
          <a:xfrm>
            <a:off x="4191785" y="4418813"/>
            <a:ext cx="0" cy="1783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连接符: 肘形 14">
            <a:extLst>
              <a:ext uri="{FF2B5EF4-FFF2-40B4-BE49-F238E27FC236}">
                <a16:creationId xmlns:a16="http://schemas.microsoft.com/office/drawing/2014/main" id="{64A4FF2F-C260-4D1D-A5C2-3B371E7BDFAE}"/>
              </a:ext>
            </a:extLst>
          </p:cNvPr>
          <p:cNvCxnSpPr>
            <a:stCxn id="12" idx="1"/>
          </p:cNvCxnSpPr>
          <p:nvPr/>
        </p:nvCxnSpPr>
        <p:spPr>
          <a:xfrm rot="10800000">
            <a:off x="1231769" y="3952189"/>
            <a:ext cx="2281286" cy="233312"/>
          </a:xfrm>
          <a:prstGeom prst="bentConnector3">
            <a:avLst>
              <a:gd name="adj1" fmla="val 6405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B8B5E1EE-F4F1-46C9-8326-E7C5F8DC0F2A}"/>
              </a:ext>
            </a:extLst>
          </p:cNvPr>
          <p:cNvSpPr/>
          <p:nvPr/>
        </p:nvSpPr>
        <p:spPr>
          <a:xfrm>
            <a:off x="586031" y="3452565"/>
            <a:ext cx="669303" cy="59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Trigger</a:t>
            </a:r>
          </a:p>
          <a:p>
            <a:pPr algn="ctr"/>
            <a:r>
              <a:rPr lang="en-US" altLang="zh-CN" sz="1200" dirty="0"/>
              <a:t>logic</a:t>
            </a:r>
            <a:endParaRPr lang="zh-CN" altLang="en-US" sz="1200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D09419FE-F281-446F-A856-C0D5F70735CE}"/>
              </a:ext>
            </a:extLst>
          </p:cNvPr>
          <p:cNvCxnSpPr>
            <a:cxnSpLocks/>
            <a:stCxn id="16" idx="0"/>
            <a:endCxn id="5" idx="3"/>
          </p:cNvCxnSpPr>
          <p:nvPr/>
        </p:nvCxnSpPr>
        <p:spPr>
          <a:xfrm flipV="1">
            <a:off x="920683" y="3344160"/>
            <a:ext cx="6288" cy="1084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箭头: 上下 17">
            <a:extLst>
              <a:ext uri="{FF2B5EF4-FFF2-40B4-BE49-F238E27FC236}">
                <a16:creationId xmlns:a16="http://schemas.microsoft.com/office/drawing/2014/main" id="{5AD45B90-A52A-467D-9A18-E7D83C7C78F7}"/>
              </a:ext>
            </a:extLst>
          </p:cNvPr>
          <p:cNvSpPr/>
          <p:nvPr/>
        </p:nvSpPr>
        <p:spPr>
          <a:xfrm>
            <a:off x="738429" y="5285470"/>
            <a:ext cx="182253" cy="858464"/>
          </a:xfrm>
          <a:prstGeom prst="upDownArrow">
            <a:avLst>
              <a:gd name="adj1" fmla="val 61920"/>
              <a:gd name="adj2" fmla="val 53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箭头: 上下 18">
            <a:extLst>
              <a:ext uri="{FF2B5EF4-FFF2-40B4-BE49-F238E27FC236}">
                <a16:creationId xmlns:a16="http://schemas.microsoft.com/office/drawing/2014/main" id="{73A052DA-E0D3-4207-8E84-61D7938DF527}"/>
              </a:ext>
            </a:extLst>
          </p:cNvPr>
          <p:cNvSpPr/>
          <p:nvPr/>
        </p:nvSpPr>
        <p:spPr>
          <a:xfrm>
            <a:off x="4110087" y="1819373"/>
            <a:ext cx="337796" cy="113121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箭头: 左右 19">
            <a:extLst>
              <a:ext uri="{FF2B5EF4-FFF2-40B4-BE49-F238E27FC236}">
                <a16:creationId xmlns:a16="http://schemas.microsoft.com/office/drawing/2014/main" id="{898A951D-5970-4E36-A4E1-A436E114B792}"/>
              </a:ext>
            </a:extLst>
          </p:cNvPr>
          <p:cNvSpPr/>
          <p:nvPr/>
        </p:nvSpPr>
        <p:spPr>
          <a:xfrm rot="16200000">
            <a:off x="674485" y="1614430"/>
            <a:ext cx="479998" cy="2449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1034E63-B31C-4ED4-8A53-806BDF5A6525}"/>
              </a:ext>
            </a:extLst>
          </p:cNvPr>
          <p:cNvSpPr txBox="1"/>
          <p:nvPr/>
        </p:nvSpPr>
        <p:spPr>
          <a:xfrm>
            <a:off x="558228" y="106629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RMU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4604D45-15A6-41DE-927F-EC82043BFC46}"/>
              </a:ext>
            </a:extLst>
          </p:cNvPr>
          <p:cNvSpPr txBox="1"/>
          <p:nvPr/>
        </p:nvSpPr>
        <p:spPr>
          <a:xfrm>
            <a:off x="4534293" y="181937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WR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4260D9E-6C84-4FEF-85C1-9D832FE0268F}"/>
              </a:ext>
            </a:extLst>
          </p:cNvPr>
          <p:cNvSpPr txBox="1"/>
          <p:nvPr/>
        </p:nvSpPr>
        <p:spPr>
          <a:xfrm>
            <a:off x="2369971" y="621831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GCU</a:t>
            </a:r>
            <a:endParaRPr lang="zh-CN" altLang="en-US" dirty="0"/>
          </a:p>
        </p:txBody>
      </p:sp>
      <p:sp>
        <p:nvSpPr>
          <p:cNvPr id="24" name="箭头: 上下 23">
            <a:extLst>
              <a:ext uri="{FF2B5EF4-FFF2-40B4-BE49-F238E27FC236}">
                <a16:creationId xmlns:a16="http://schemas.microsoft.com/office/drawing/2014/main" id="{E1657178-65BF-4824-92F7-92AE8B660F65}"/>
              </a:ext>
            </a:extLst>
          </p:cNvPr>
          <p:cNvSpPr/>
          <p:nvPr/>
        </p:nvSpPr>
        <p:spPr>
          <a:xfrm>
            <a:off x="1338763" y="5285470"/>
            <a:ext cx="182253" cy="858464"/>
          </a:xfrm>
          <a:prstGeom prst="upDownArrow">
            <a:avLst>
              <a:gd name="adj1" fmla="val 61920"/>
              <a:gd name="adj2" fmla="val 53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箭头: 上下 24">
            <a:extLst>
              <a:ext uri="{FF2B5EF4-FFF2-40B4-BE49-F238E27FC236}">
                <a16:creationId xmlns:a16="http://schemas.microsoft.com/office/drawing/2014/main" id="{95A41E12-A3F2-4839-B7AE-3A74F7094997}"/>
              </a:ext>
            </a:extLst>
          </p:cNvPr>
          <p:cNvSpPr/>
          <p:nvPr/>
        </p:nvSpPr>
        <p:spPr>
          <a:xfrm>
            <a:off x="1939097" y="5285470"/>
            <a:ext cx="182253" cy="858464"/>
          </a:xfrm>
          <a:prstGeom prst="upDownArrow">
            <a:avLst>
              <a:gd name="adj1" fmla="val 61920"/>
              <a:gd name="adj2" fmla="val 53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箭头: 上下 26">
            <a:extLst>
              <a:ext uri="{FF2B5EF4-FFF2-40B4-BE49-F238E27FC236}">
                <a16:creationId xmlns:a16="http://schemas.microsoft.com/office/drawing/2014/main" id="{3ABFD545-A869-471D-BC73-9898AF01A596}"/>
              </a:ext>
            </a:extLst>
          </p:cNvPr>
          <p:cNvSpPr/>
          <p:nvPr/>
        </p:nvSpPr>
        <p:spPr>
          <a:xfrm>
            <a:off x="3141334" y="5287176"/>
            <a:ext cx="182253" cy="858464"/>
          </a:xfrm>
          <a:prstGeom prst="upDownArrow">
            <a:avLst>
              <a:gd name="adj1" fmla="val 61920"/>
              <a:gd name="adj2" fmla="val 53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箭头: 上下 27">
            <a:extLst>
              <a:ext uri="{FF2B5EF4-FFF2-40B4-BE49-F238E27FC236}">
                <a16:creationId xmlns:a16="http://schemas.microsoft.com/office/drawing/2014/main" id="{49F12059-3CBC-4E6A-B46E-D7C59D844DA6}"/>
              </a:ext>
            </a:extLst>
          </p:cNvPr>
          <p:cNvSpPr/>
          <p:nvPr/>
        </p:nvSpPr>
        <p:spPr>
          <a:xfrm>
            <a:off x="3741668" y="5287176"/>
            <a:ext cx="182253" cy="858464"/>
          </a:xfrm>
          <a:prstGeom prst="upDownArrow">
            <a:avLst>
              <a:gd name="adj1" fmla="val 61920"/>
              <a:gd name="adj2" fmla="val 53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箭头: 上下 28">
            <a:extLst>
              <a:ext uri="{FF2B5EF4-FFF2-40B4-BE49-F238E27FC236}">
                <a16:creationId xmlns:a16="http://schemas.microsoft.com/office/drawing/2014/main" id="{13EA548F-7DD5-4902-9DA5-2322C4EFC0B6}"/>
              </a:ext>
            </a:extLst>
          </p:cNvPr>
          <p:cNvSpPr/>
          <p:nvPr/>
        </p:nvSpPr>
        <p:spPr>
          <a:xfrm>
            <a:off x="4342002" y="5285470"/>
            <a:ext cx="182253" cy="858464"/>
          </a:xfrm>
          <a:prstGeom prst="upDownArrow">
            <a:avLst>
              <a:gd name="adj1" fmla="val 61920"/>
              <a:gd name="adj2" fmla="val 53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D5F6F98-0CFD-4D8E-85EE-674A90B4D282}"/>
              </a:ext>
            </a:extLst>
          </p:cNvPr>
          <p:cNvSpPr txBox="1"/>
          <p:nvPr/>
        </p:nvSpPr>
        <p:spPr>
          <a:xfrm>
            <a:off x="2292080" y="5486534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dirty="0">
                <a:solidFill>
                  <a:schemeClr val="tx1"/>
                </a:solidFill>
              </a:rPr>
              <a:t>.  .  .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68A081C3-A544-47E6-99DE-A0857BF574DE}"/>
              </a:ext>
            </a:extLst>
          </p:cNvPr>
          <p:cNvSpPr txBox="1"/>
          <p:nvPr/>
        </p:nvSpPr>
        <p:spPr>
          <a:xfrm>
            <a:off x="5333259" y="1324671"/>
            <a:ext cx="66804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Trigger link: handle communication with the RMU. 1.25Gbps line rate.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Trigger logic: deliver trigger decision to SYNC links; calculate </a:t>
            </a:r>
            <a:r>
              <a:rPr lang="en-US" altLang="zh-CN" dirty="0" err="1"/>
              <a:t>nhit</a:t>
            </a:r>
            <a:r>
              <a:rPr lang="en-US" altLang="zh-CN" dirty="0"/>
              <a:t> of 48 channels and generate raw </a:t>
            </a:r>
            <a:r>
              <a:rPr lang="en-US" altLang="zh-CN" dirty="0" err="1"/>
              <a:t>nhit</a:t>
            </a:r>
            <a:r>
              <a:rPr lang="en-US" altLang="zh-CN" dirty="0"/>
              <a:t> data to trigger link.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SYNC links: handle communication with the GCUs. Fanout trigger decision and receive hit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Time and clock: generate clocks; keep time counter.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WR interface: communicate with WR network. Get timestamp and slow control commands.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Control registers: bridge between WR and control interface of other modules.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Monitors: board temperature, voltage, current.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MM trigger link: link with the MM trigger system</a:t>
            </a:r>
            <a:endParaRPr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3B63DA71-1CC5-C9D2-6357-CA10803B0775}"/>
              </a:ext>
            </a:extLst>
          </p:cNvPr>
          <p:cNvSpPr/>
          <p:nvPr/>
        </p:nvSpPr>
        <p:spPr>
          <a:xfrm rot="5400000">
            <a:off x="1198141" y="2371685"/>
            <a:ext cx="1357460" cy="622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MM Trigger link</a:t>
            </a:r>
            <a:endParaRPr lang="zh-CN" altLang="en-US" dirty="0"/>
          </a:p>
        </p:txBody>
      </p:sp>
      <p:sp>
        <p:nvSpPr>
          <p:cNvPr id="34" name="箭头: 左右 33">
            <a:extLst>
              <a:ext uri="{FF2B5EF4-FFF2-40B4-BE49-F238E27FC236}">
                <a16:creationId xmlns:a16="http://schemas.microsoft.com/office/drawing/2014/main" id="{4831EB0A-C733-B267-820B-774CE01A811E}"/>
              </a:ext>
            </a:extLst>
          </p:cNvPr>
          <p:cNvSpPr/>
          <p:nvPr/>
        </p:nvSpPr>
        <p:spPr>
          <a:xfrm rot="16200000">
            <a:off x="1636872" y="1614430"/>
            <a:ext cx="479998" cy="2449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5001818-E6C4-7395-DB97-FCA86BABE213}"/>
              </a:ext>
            </a:extLst>
          </p:cNvPr>
          <p:cNvSpPr txBox="1"/>
          <p:nvPr/>
        </p:nvSpPr>
        <p:spPr>
          <a:xfrm>
            <a:off x="1632326" y="109502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GU</a:t>
            </a:r>
            <a:endParaRPr lang="zh-CN" altLang="en-US" dirty="0"/>
          </a:p>
        </p:txBody>
      </p:sp>
      <p:cxnSp>
        <p:nvCxnSpPr>
          <p:cNvPr id="37" name="连接符: 肘形 36">
            <a:extLst>
              <a:ext uri="{FF2B5EF4-FFF2-40B4-BE49-F238E27FC236}">
                <a16:creationId xmlns:a16="http://schemas.microsoft.com/office/drawing/2014/main" id="{C79689A1-5E2B-9C27-0E20-0944E9B38838}"/>
              </a:ext>
            </a:extLst>
          </p:cNvPr>
          <p:cNvCxnSpPr>
            <a:stCxn id="7" idx="1"/>
            <a:endCxn id="33" idx="3"/>
          </p:cNvCxnSpPr>
          <p:nvPr/>
        </p:nvCxnSpPr>
        <p:spPr bwMode="auto">
          <a:xfrm rot="10800000">
            <a:off x="1876871" y="3361501"/>
            <a:ext cx="457834" cy="468139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66807ECB-5B2D-4F3C-EEE3-629CA3E5525A}"/>
              </a:ext>
            </a:extLst>
          </p:cNvPr>
          <p:cNvSpPr/>
          <p:nvPr/>
        </p:nvSpPr>
        <p:spPr>
          <a:xfrm>
            <a:off x="2369971" y="2638694"/>
            <a:ext cx="789409" cy="567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Monitors</a:t>
            </a:r>
          </a:p>
        </p:txBody>
      </p:sp>
      <p:cxnSp>
        <p:nvCxnSpPr>
          <p:cNvPr id="48" name="连接符: 肘形 47">
            <a:extLst>
              <a:ext uri="{FF2B5EF4-FFF2-40B4-BE49-F238E27FC236}">
                <a16:creationId xmlns:a16="http://schemas.microsoft.com/office/drawing/2014/main" id="{7B20D94A-E751-4F64-976A-A79409B22648}"/>
              </a:ext>
            </a:extLst>
          </p:cNvPr>
          <p:cNvCxnSpPr>
            <a:stCxn id="46" idx="3"/>
            <a:endCxn id="12" idx="1"/>
          </p:cNvCxnSpPr>
          <p:nvPr/>
        </p:nvCxnSpPr>
        <p:spPr bwMode="auto">
          <a:xfrm>
            <a:off x="3159380" y="2922412"/>
            <a:ext cx="353675" cy="1263089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86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C70964-78C7-4727-92B6-3D29E76D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Trigger link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1FECBE-835F-4402-9A9A-08B325BA4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16448"/>
              </p:ext>
            </p:extLst>
          </p:nvPr>
        </p:nvGraphicFramePr>
        <p:xfrm>
          <a:off x="413374" y="1977717"/>
          <a:ext cx="264369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9930">
                  <a:extLst>
                    <a:ext uri="{9D8B030D-6E8A-4147-A177-3AD203B41FA5}">
                      <a16:colId xmlns:a16="http://schemas.microsoft.com/office/drawing/2014/main" val="1689869728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1703973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15             8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7            0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064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nHit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x”BC</a:t>
                      </a:r>
                      <a:r>
                        <a:rPr lang="en-US" altLang="zh-CN" dirty="0"/>
                        <a:t>”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77038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30078363-33D2-4EAF-9739-57592368FA25}"/>
              </a:ext>
            </a:extLst>
          </p:cNvPr>
          <p:cNvSpPr txBox="1"/>
          <p:nvPr/>
        </p:nvSpPr>
        <p:spPr>
          <a:xfrm>
            <a:off x="417564" y="1587991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nHit</a:t>
            </a:r>
            <a:r>
              <a:rPr lang="en-US" altLang="zh-CN" dirty="0"/>
              <a:t> format to RMU:</a:t>
            </a: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5D80DB5-F252-4006-82F9-8828AC68C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54171"/>
              </p:ext>
            </p:extLst>
          </p:nvPr>
        </p:nvGraphicFramePr>
        <p:xfrm>
          <a:off x="336442" y="4888931"/>
          <a:ext cx="41617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760">
                  <a:extLst>
                    <a:ext uri="{9D8B030D-6E8A-4147-A177-3AD203B41FA5}">
                      <a16:colId xmlns:a16="http://schemas.microsoft.com/office/drawing/2014/main" val="3916034770"/>
                    </a:ext>
                  </a:extLst>
                </a:gridCol>
                <a:gridCol w="2386944">
                  <a:extLst>
                    <a:ext uri="{9D8B030D-6E8A-4147-A177-3AD203B41FA5}">
                      <a16:colId xmlns:a16="http://schemas.microsoft.com/office/drawing/2014/main" val="1013462099"/>
                    </a:ext>
                  </a:extLst>
                </a:gridCol>
                <a:gridCol w="1322046">
                  <a:extLst>
                    <a:ext uri="{9D8B030D-6E8A-4147-A177-3AD203B41FA5}">
                      <a16:colId xmlns:a16="http://schemas.microsoft.com/office/drawing/2014/main" val="2264338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14               8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7            0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09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Trigger Type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x”BC</a:t>
                      </a:r>
                      <a:r>
                        <a:rPr lang="en-US" altLang="zh-CN" dirty="0"/>
                        <a:t>”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5348381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FB09B196-9431-4BF2-A097-7EF3EBFDC081}"/>
              </a:ext>
            </a:extLst>
          </p:cNvPr>
          <p:cNvSpPr txBox="1"/>
          <p:nvPr/>
        </p:nvSpPr>
        <p:spPr>
          <a:xfrm>
            <a:off x="336442" y="4236236"/>
            <a:ext cx="279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TTIM received trigger info: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A650EF7-7FB9-4927-BE07-6747993C5401}"/>
              </a:ext>
            </a:extLst>
          </p:cNvPr>
          <p:cNvSpPr txBox="1"/>
          <p:nvPr/>
        </p:nvSpPr>
        <p:spPr>
          <a:xfrm>
            <a:off x="399989" y="2893776"/>
            <a:ext cx="4482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>
                <a:solidFill>
                  <a:schemeClr val="tx1"/>
                </a:solidFill>
              </a:rPr>
              <a:t>Lower 8 bits is encoded as comma every 1ms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88FF2CB-DBE8-0DE2-FF27-D9FA0F359DCE}"/>
              </a:ext>
            </a:extLst>
          </p:cNvPr>
          <p:cNvSpPr txBox="1"/>
          <p:nvPr/>
        </p:nvSpPr>
        <p:spPr>
          <a:xfrm>
            <a:off x="6218738" y="1957323"/>
            <a:ext cx="2821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/>
                </a:solidFill>
              </a:rPr>
              <a:t>单模光纤连接到</a:t>
            </a:r>
            <a:r>
              <a:rPr lang="en-US" altLang="zh-CN" sz="2000" dirty="0">
                <a:solidFill>
                  <a:schemeClr val="tx1"/>
                </a:solidFill>
              </a:rPr>
              <a:t>RMU</a:t>
            </a:r>
            <a:r>
              <a:rPr lang="zh-CN" altLang="en-US" sz="2000" dirty="0">
                <a:solidFill>
                  <a:schemeClr val="tx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7497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6C7A8-43BD-4B7F-9488-FBE8F783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Trigger logic</a:t>
            </a:r>
            <a:endParaRPr lang="zh-CN" altLang="en-US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2D31C0FE-7EB8-A427-66AB-3A39DE0F9BAB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4078745" y="3386335"/>
            <a:ext cx="681228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EA507DF2-31E7-36E2-C5B2-481BFF0A54B2}"/>
              </a:ext>
            </a:extLst>
          </p:cNvPr>
          <p:cNvSpPr txBox="1"/>
          <p:nvPr/>
        </p:nvSpPr>
        <p:spPr>
          <a:xfrm>
            <a:off x="3287967" y="3225699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nhit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DDA88398-687E-1F10-E0DC-30A07F9A71AD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5118977" y="2398629"/>
            <a:ext cx="0" cy="67269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8B91230E-DA97-0DD8-CCF4-A6BEEDA5D042}"/>
              </a:ext>
            </a:extLst>
          </p:cNvPr>
          <p:cNvSpPr txBox="1"/>
          <p:nvPr/>
        </p:nvSpPr>
        <p:spPr>
          <a:xfrm>
            <a:off x="4514611" y="2012291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Threshold 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6" name="新月形 45">
            <a:extLst>
              <a:ext uri="{FF2B5EF4-FFF2-40B4-BE49-F238E27FC236}">
                <a16:creationId xmlns:a16="http://schemas.microsoft.com/office/drawing/2014/main" id="{DDE4EEA2-FBF2-6121-FA0D-E6E1BB48DB07}"/>
              </a:ext>
            </a:extLst>
          </p:cNvPr>
          <p:cNvSpPr/>
          <p:nvPr/>
        </p:nvSpPr>
        <p:spPr>
          <a:xfrm rot="10800000">
            <a:off x="7059651" y="3204867"/>
            <a:ext cx="355073" cy="1844569"/>
          </a:xfrm>
          <a:prstGeom prst="moon">
            <a:avLst>
              <a:gd name="adj" fmla="val 63275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A662D3C5-535C-1146-C266-B66F4C7651F2}"/>
              </a:ext>
            </a:extLst>
          </p:cNvPr>
          <p:cNvSpPr/>
          <p:nvPr/>
        </p:nvSpPr>
        <p:spPr>
          <a:xfrm>
            <a:off x="4770519" y="4086276"/>
            <a:ext cx="718008" cy="630026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Periodic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trigger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35B77A75-AF6A-6286-0D81-B087E2F4B125}"/>
              </a:ext>
            </a:extLst>
          </p:cNvPr>
          <p:cNvSpPr txBox="1"/>
          <p:nvPr/>
        </p:nvSpPr>
        <p:spPr>
          <a:xfrm>
            <a:off x="3099696" y="418484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period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91CD5E64-6B4B-ADF7-45F3-5CF5526C5E1C}"/>
              </a:ext>
            </a:extLst>
          </p:cNvPr>
          <p:cNvCxnSpPr>
            <a:endCxn id="47" idx="1"/>
          </p:cNvCxnSpPr>
          <p:nvPr/>
        </p:nvCxnSpPr>
        <p:spPr>
          <a:xfrm>
            <a:off x="4201769" y="4401289"/>
            <a:ext cx="568750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0" name="梯形 49">
            <a:extLst>
              <a:ext uri="{FF2B5EF4-FFF2-40B4-BE49-F238E27FC236}">
                <a16:creationId xmlns:a16="http://schemas.microsoft.com/office/drawing/2014/main" id="{B2885CCC-BC3D-5998-B4E3-3EBB64362122}"/>
              </a:ext>
            </a:extLst>
          </p:cNvPr>
          <p:cNvSpPr/>
          <p:nvPr/>
        </p:nvSpPr>
        <p:spPr>
          <a:xfrm rot="5400000">
            <a:off x="6423371" y="3402407"/>
            <a:ext cx="446147" cy="132821"/>
          </a:xfrm>
          <a:prstGeom prst="trapezoid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" name="梯形 50">
            <a:extLst>
              <a:ext uri="{FF2B5EF4-FFF2-40B4-BE49-F238E27FC236}">
                <a16:creationId xmlns:a16="http://schemas.microsoft.com/office/drawing/2014/main" id="{B63DC577-E2D9-9D3A-B82E-B21AFAF6B231}"/>
              </a:ext>
            </a:extLst>
          </p:cNvPr>
          <p:cNvSpPr/>
          <p:nvPr/>
        </p:nvSpPr>
        <p:spPr>
          <a:xfrm rot="5400000">
            <a:off x="6423370" y="4041832"/>
            <a:ext cx="446147" cy="132821"/>
          </a:xfrm>
          <a:prstGeom prst="trapezoid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" name="梯形 51">
            <a:extLst>
              <a:ext uri="{FF2B5EF4-FFF2-40B4-BE49-F238E27FC236}">
                <a16:creationId xmlns:a16="http://schemas.microsoft.com/office/drawing/2014/main" id="{5DCF6B63-7A5F-B08C-CB3F-D60C0C5A9486}"/>
              </a:ext>
            </a:extLst>
          </p:cNvPr>
          <p:cNvSpPr/>
          <p:nvPr/>
        </p:nvSpPr>
        <p:spPr>
          <a:xfrm rot="5400000">
            <a:off x="6423370" y="4695397"/>
            <a:ext cx="446147" cy="132821"/>
          </a:xfrm>
          <a:prstGeom prst="trapezoid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53" name="连接符: 肘形 52">
            <a:extLst>
              <a:ext uri="{FF2B5EF4-FFF2-40B4-BE49-F238E27FC236}">
                <a16:creationId xmlns:a16="http://schemas.microsoft.com/office/drawing/2014/main" id="{58813DF3-D2B7-7CDA-DE44-2FC9666DE455}"/>
              </a:ext>
            </a:extLst>
          </p:cNvPr>
          <p:cNvCxnSpPr>
            <a:stCxn id="50" idx="0"/>
          </p:cNvCxnSpPr>
          <p:nvPr/>
        </p:nvCxnSpPr>
        <p:spPr>
          <a:xfrm>
            <a:off x="6712855" y="3468818"/>
            <a:ext cx="430076" cy="263951"/>
          </a:xfrm>
          <a:prstGeom prst="bentConnector3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4" name="连接符: 肘形 53">
            <a:extLst>
              <a:ext uri="{FF2B5EF4-FFF2-40B4-BE49-F238E27FC236}">
                <a16:creationId xmlns:a16="http://schemas.microsoft.com/office/drawing/2014/main" id="{C622A124-05E5-783C-3220-CAC8AB459F3E}"/>
              </a:ext>
            </a:extLst>
          </p:cNvPr>
          <p:cNvCxnSpPr>
            <a:cxnSpLocks/>
            <a:stCxn id="51" idx="0"/>
            <a:endCxn id="46" idx="3"/>
          </p:cNvCxnSpPr>
          <p:nvPr/>
        </p:nvCxnSpPr>
        <p:spPr>
          <a:xfrm>
            <a:off x="6712854" y="4108243"/>
            <a:ext cx="477198" cy="18908"/>
          </a:xfrm>
          <a:prstGeom prst="bentConnector3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5" name="连接符: 肘形 54">
            <a:extLst>
              <a:ext uri="{FF2B5EF4-FFF2-40B4-BE49-F238E27FC236}">
                <a16:creationId xmlns:a16="http://schemas.microsoft.com/office/drawing/2014/main" id="{9AC88767-E7E5-1C62-5D1A-60FEBD2443E9}"/>
              </a:ext>
            </a:extLst>
          </p:cNvPr>
          <p:cNvCxnSpPr>
            <a:stCxn id="52" idx="0"/>
          </p:cNvCxnSpPr>
          <p:nvPr/>
        </p:nvCxnSpPr>
        <p:spPr>
          <a:xfrm flipV="1">
            <a:off x="6712854" y="4716302"/>
            <a:ext cx="430077" cy="45506"/>
          </a:xfrm>
          <a:prstGeom prst="bentConnector3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6" name="连接符: 肘形 55">
            <a:extLst>
              <a:ext uri="{FF2B5EF4-FFF2-40B4-BE49-F238E27FC236}">
                <a16:creationId xmlns:a16="http://schemas.microsoft.com/office/drawing/2014/main" id="{AC959B49-1E94-2448-182E-F136C2E82605}"/>
              </a:ext>
            </a:extLst>
          </p:cNvPr>
          <p:cNvCxnSpPr>
            <a:stCxn id="47" idx="3"/>
          </p:cNvCxnSpPr>
          <p:nvPr/>
        </p:nvCxnSpPr>
        <p:spPr>
          <a:xfrm flipV="1">
            <a:off x="5488527" y="3992006"/>
            <a:ext cx="1091506" cy="409283"/>
          </a:xfrm>
          <a:prstGeom prst="bentConnector3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7" name="连接符: 肘形 56">
            <a:extLst>
              <a:ext uri="{FF2B5EF4-FFF2-40B4-BE49-F238E27FC236}">
                <a16:creationId xmlns:a16="http://schemas.microsoft.com/office/drawing/2014/main" id="{E7595D33-FB15-313D-AC22-4BCA47832E51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5477981" y="3357268"/>
            <a:ext cx="1102052" cy="29067"/>
          </a:xfrm>
          <a:prstGeom prst="bentConnector3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8" name="连接符: 肘形 57">
            <a:extLst>
              <a:ext uri="{FF2B5EF4-FFF2-40B4-BE49-F238E27FC236}">
                <a16:creationId xmlns:a16="http://schemas.microsoft.com/office/drawing/2014/main" id="{5070F23D-FD00-4672-FFB8-388B583EA10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98813" y="4392076"/>
            <a:ext cx="1795807" cy="172393"/>
          </a:xfrm>
          <a:prstGeom prst="bentConnector2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B3D8F04F-BD66-8577-056C-61CED4B9E477}"/>
              </a:ext>
            </a:extLst>
          </p:cNvPr>
          <p:cNvCxnSpPr>
            <a:cxnSpLocks/>
          </p:cNvCxnSpPr>
          <p:nvPr/>
        </p:nvCxnSpPr>
        <p:spPr>
          <a:xfrm>
            <a:off x="6410520" y="4216623"/>
            <a:ext cx="169513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41B1782A-0338-9E86-AB1A-A90E05A12F8E}"/>
              </a:ext>
            </a:extLst>
          </p:cNvPr>
          <p:cNvCxnSpPr>
            <a:cxnSpLocks/>
          </p:cNvCxnSpPr>
          <p:nvPr/>
        </p:nvCxnSpPr>
        <p:spPr>
          <a:xfrm>
            <a:off x="6410520" y="4878071"/>
            <a:ext cx="169513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9EBE0AC7-62A3-1EBD-774A-7C1E28483A41}"/>
              </a:ext>
            </a:extLst>
          </p:cNvPr>
          <p:cNvSpPr txBox="1"/>
          <p:nvPr/>
        </p:nvSpPr>
        <p:spPr>
          <a:xfrm>
            <a:off x="6257273" y="530852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0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2" name="连接符: 肘形 61">
            <a:extLst>
              <a:ext uri="{FF2B5EF4-FFF2-40B4-BE49-F238E27FC236}">
                <a16:creationId xmlns:a16="http://schemas.microsoft.com/office/drawing/2014/main" id="{78F204C1-C39D-A7EB-F8D3-701D2373C56C}"/>
              </a:ext>
            </a:extLst>
          </p:cNvPr>
          <p:cNvCxnSpPr>
            <a:cxnSpLocks/>
          </p:cNvCxnSpPr>
          <p:nvPr/>
        </p:nvCxnSpPr>
        <p:spPr>
          <a:xfrm flipV="1">
            <a:off x="4201769" y="4705246"/>
            <a:ext cx="2378264" cy="370842"/>
          </a:xfrm>
          <a:prstGeom prst="bentConnector3">
            <a:avLst>
              <a:gd name="adj1" fmla="val 64666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3" name="文本框 62">
            <a:extLst>
              <a:ext uri="{FF2B5EF4-FFF2-40B4-BE49-F238E27FC236}">
                <a16:creationId xmlns:a16="http://schemas.microsoft.com/office/drawing/2014/main" id="{37773AE4-8E78-1E28-6A8B-E0E262EEA2B8}"/>
              </a:ext>
            </a:extLst>
          </p:cNvPr>
          <p:cNvSpPr txBox="1"/>
          <p:nvPr/>
        </p:nvSpPr>
        <p:spPr>
          <a:xfrm>
            <a:off x="3099696" y="4639566"/>
            <a:ext cx="1524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External</a:t>
            </a: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、</a:t>
            </a: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manual</a:t>
            </a: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、</a:t>
            </a: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CTU trigger</a:t>
            </a:r>
          </a:p>
        </p:txBody>
      </p: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60E54FD3-C00F-39D4-030C-2AEA2B290466}"/>
              </a:ext>
            </a:extLst>
          </p:cNvPr>
          <p:cNvCxnSpPr>
            <a:stCxn id="46" idx="1"/>
          </p:cNvCxnSpPr>
          <p:nvPr/>
        </p:nvCxnSpPr>
        <p:spPr>
          <a:xfrm>
            <a:off x="7414724" y="4127151"/>
            <a:ext cx="520059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5" name="文本框 64">
            <a:extLst>
              <a:ext uri="{FF2B5EF4-FFF2-40B4-BE49-F238E27FC236}">
                <a16:creationId xmlns:a16="http://schemas.microsoft.com/office/drawing/2014/main" id="{21F6E7A3-F0F8-FD05-CAF8-F15D4D795178}"/>
              </a:ext>
            </a:extLst>
          </p:cNvPr>
          <p:cNvSpPr txBox="1"/>
          <p:nvPr/>
        </p:nvSpPr>
        <p:spPr>
          <a:xfrm>
            <a:off x="7903539" y="3942485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Trigger decision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6" name="连接符: 肘形 65">
            <a:extLst>
              <a:ext uri="{FF2B5EF4-FFF2-40B4-BE49-F238E27FC236}">
                <a16:creationId xmlns:a16="http://schemas.microsoft.com/office/drawing/2014/main" id="{F6065D08-694F-D43B-1DD4-886B31CD30BE}"/>
              </a:ext>
            </a:extLst>
          </p:cNvPr>
          <p:cNvCxnSpPr>
            <a:endCxn id="52" idx="1"/>
          </p:cNvCxnSpPr>
          <p:nvPr/>
        </p:nvCxnSpPr>
        <p:spPr>
          <a:xfrm rot="5400000">
            <a:off x="5865104" y="3588594"/>
            <a:ext cx="1748082" cy="185404"/>
          </a:xfrm>
          <a:prstGeom prst="bentConnector3">
            <a:avLst>
              <a:gd name="adj1" fmla="val 92063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7" name="连接符: 肘形 66">
            <a:extLst>
              <a:ext uri="{FF2B5EF4-FFF2-40B4-BE49-F238E27FC236}">
                <a16:creationId xmlns:a16="http://schemas.microsoft.com/office/drawing/2014/main" id="{D1168C89-232A-669E-A630-2D87B5EAC50A}"/>
              </a:ext>
            </a:extLst>
          </p:cNvPr>
          <p:cNvCxnSpPr>
            <a:endCxn id="51" idx="1"/>
          </p:cNvCxnSpPr>
          <p:nvPr/>
        </p:nvCxnSpPr>
        <p:spPr>
          <a:xfrm rot="10800000" flipV="1">
            <a:off x="6646443" y="3732768"/>
            <a:ext cx="185404" cy="169003"/>
          </a:xfrm>
          <a:prstGeom prst="bentConnector2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8" name="连接符: 肘形 67">
            <a:extLst>
              <a:ext uri="{FF2B5EF4-FFF2-40B4-BE49-F238E27FC236}">
                <a16:creationId xmlns:a16="http://schemas.microsoft.com/office/drawing/2014/main" id="{FDD59E03-8381-F4DA-ED03-8100CF75CA7C}"/>
              </a:ext>
            </a:extLst>
          </p:cNvPr>
          <p:cNvCxnSpPr>
            <a:endCxn id="50" idx="1"/>
          </p:cNvCxnSpPr>
          <p:nvPr/>
        </p:nvCxnSpPr>
        <p:spPr>
          <a:xfrm rot="5400000">
            <a:off x="6634207" y="3064706"/>
            <a:ext cx="209879" cy="185403"/>
          </a:xfrm>
          <a:prstGeom prst="bentConnector3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8AA8B162-168B-D315-7C31-F7D6C7503777}"/>
              </a:ext>
            </a:extLst>
          </p:cNvPr>
          <p:cNvSpPr txBox="1"/>
          <p:nvPr/>
        </p:nvSpPr>
        <p:spPr>
          <a:xfrm>
            <a:off x="6435877" y="239862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mask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3424E982-CBB5-85C0-9F7D-2D0C1D8919C5}"/>
              </a:ext>
            </a:extLst>
          </p:cNvPr>
          <p:cNvSpPr/>
          <p:nvPr/>
        </p:nvSpPr>
        <p:spPr>
          <a:xfrm>
            <a:off x="4759973" y="3071322"/>
            <a:ext cx="718008" cy="630026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Local </a:t>
            </a:r>
            <a:r>
              <a:rPr kumimoji="0" lang="en-US" altLang="zh-CN" sz="12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nhit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trigger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00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52F8C6-227A-41FA-88DB-06338EB1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WR interface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D3F1C0-16E5-4504-A123-33365E90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35" y="1531488"/>
            <a:ext cx="5148868" cy="3145775"/>
          </a:xfrm>
        </p:spPr>
        <p:txBody>
          <a:bodyPr/>
          <a:lstStyle/>
          <a:p>
            <a:r>
              <a:rPr lang="en-US" altLang="zh-CN" sz="2400" dirty="0"/>
              <a:t>Get PPS and timestamp.</a:t>
            </a:r>
          </a:p>
          <a:p>
            <a:r>
              <a:rPr lang="en-US" altLang="zh-CN" sz="2400" dirty="0"/>
              <a:t>Send and get data from mini-WR</a:t>
            </a:r>
          </a:p>
          <a:p>
            <a:r>
              <a:rPr lang="en-US" altLang="zh-CN" sz="2400" dirty="0" err="1"/>
              <a:t>LiteBus</a:t>
            </a:r>
            <a:r>
              <a:rPr lang="en-US" altLang="zh-CN" sz="2400" dirty="0"/>
              <a:t>, an </a:t>
            </a:r>
            <a:r>
              <a:rPr lang="en-US" altLang="zh-CN" sz="2400" dirty="0" err="1"/>
              <a:t>IPbus</a:t>
            </a:r>
            <a:r>
              <a:rPr lang="en-US" altLang="zh-CN" sz="2400" dirty="0"/>
              <a:t> like protocol is developed. Using address to control corresponding registers.</a:t>
            </a:r>
          </a:p>
          <a:p>
            <a:pPr lvl="1"/>
            <a:r>
              <a:rPr lang="en-US" altLang="zh-CN" sz="2000" dirty="0"/>
              <a:t>8 bits address support 256 registers</a:t>
            </a:r>
          </a:p>
          <a:p>
            <a:endParaRPr lang="en-US" altLang="zh-CN" sz="2400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75B09BFE-CB64-43B6-94B4-D2D1EC25F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99481"/>
              </p:ext>
            </p:extLst>
          </p:nvPr>
        </p:nvGraphicFramePr>
        <p:xfrm>
          <a:off x="168635" y="4584832"/>
          <a:ext cx="66500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857">
                  <a:extLst>
                    <a:ext uri="{9D8B030D-6E8A-4147-A177-3AD203B41FA5}">
                      <a16:colId xmlns:a16="http://schemas.microsoft.com/office/drawing/2014/main" val="4123655991"/>
                    </a:ext>
                  </a:extLst>
                </a:gridCol>
                <a:gridCol w="1112363">
                  <a:extLst>
                    <a:ext uri="{9D8B030D-6E8A-4147-A177-3AD203B41FA5}">
                      <a16:colId xmlns:a16="http://schemas.microsoft.com/office/drawing/2014/main" val="3092805841"/>
                    </a:ext>
                  </a:extLst>
                </a:gridCol>
                <a:gridCol w="707011">
                  <a:extLst>
                    <a:ext uri="{9D8B030D-6E8A-4147-A177-3AD203B41FA5}">
                      <a16:colId xmlns:a16="http://schemas.microsoft.com/office/drawing/2014/main" val="3160971434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831983909"/>
                    </a:ext>
                  </a:extLst>
                </a:gridCol>
                <a:gridCol w="2564090">
                  <a:extLst>
                    <a:ext uri="{9D8B030D-6E8A-4147-A177-3AD203B41FA5}">
                      <a16:colId xmlns:a16="http://schemas.microsoft.com/office/drawing/2014/main" val="3690455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63   60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59     57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55        48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47                             0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637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Trans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R/W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address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Payload data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933108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39DF118-7DDC-486B-B988-19D34A2F4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92432"/>
              </p:ext>
            </p:extLst>
          </p:nvPr>
        </p:nvGraphicFramePr>
        <p:xfrm>
          <a:off x="168635" y="5697352"/>
          <a:ext cx="66500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857">
                  <a:extLst>
                    <a:ext uri="{9D8B030D-6E8A-4147-A177-3AD203B41FA5}">
                      <a16:colId xmlns:a16="http://schemas.microsoft.com/office/drawing/2014/main" val="4123655991"/>
                    </a:ext>
                  </a:extLst>
                </a:gridCol>
                <a:gridCol w="1112363">
                  <a:extLst>
                    <a:ext uri="{9D8B030D-6E8A-4147-A177-3AD203B41FA5}">
                      <a16:colId xmlns:a16="http://schemas.microsoft.com/office/drawing/2014/main" val="3092805841"/>
                    </a:ext>
                  </a:extLst>
                </a:gridCol>
                <a:gridCol w="707011">
                  <a:extLst>
                    <a:ext uri="{9D8B030D-6E8A-4147-A177-3AD203B41FA5}">
                      <a16:colId xmlns:a16="http://schemas.microsoft.com/office/drawing/2014/main" val="3160971434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831983909"/>
                    </a:ext>
                  </a:extLst>
                </a:gridCol>
                <a:gridCol w="2564090">
                  <a:extLst>
                    <a:ext uri="{9D8B030D-6E8A-4147-A177-3AD203B41FA5}">
                      <a16:colId xmlns:a16="http://schemas.microsoft.com/office/drawing/2014/main" val="3690455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63   60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59     57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55        48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47                             0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637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Trans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address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Payload data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933108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5CBE5D14-A018-4B06-AE74-21148386D691}"/>
              </a:ext>
            </a:extLst>
          </p:cNvPr>
          <p:cNvSpPr txBox="1"/>
          <p:nvPr/>
        </p:nvSpPr>
        <p:spPr>
          <a:xfrm>
            <a:off x="168635" y="4216493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Request: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63E6223-A2FF-4391-8F06-5B17D460F362}"/>
              </a:ext>
            </a:extLst>
          </p:cNvPr>
          <p:cNvSpPr txBox="1"/>
          <p:nvPr/>
        </p:nvSpPr>
        <p:spPr>
          <a:xfrm>
            <a:off x="168635" y="53524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Respond: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3DF2DB-9AE0-8BED-B1A8-33ECC6BA3833}"/>
              </a:ext>
            </a:extLst>
          </p:cNvPr>
          <p:cNvSpPr txBox="1"/>
          <p:nvPr/>
        </p:nvSpPr>
        <p:spPr>
          <a:xfrm>
            <a:off x="7043132" y="1615000"/>
            <a:ext cx="51488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/>
                </a:solidFill>
              </a:rPr>
              <a:t>从</a:t>
            </a:r>
            <a:r>
              <a:rPr lang="en-US" altLang="zh-CN" sz="2000" dirty="0">
                <a:solidFill>
                  <a:schemeClr val="tx1"/>
                </a:solidFill>
              </a:rPr>
              <a:t>WR</a:t>
            </a:r>
            <a:r>
              <a:rPr lang="zh-CN" altLang="en-US" sz="2000" dirty="0">
                <a:solidFill>
                  <a:schemeClr val="tx1"/>
                </a:solidFill>
              </a:rPr>
              <a:t>获得</a:t>
            </a:r>
            <a:r>
              <a:rPr lang="en-US" altLang="zh-CN" sz="2000" dirty="0">
                <a:solidFill>
                  <a:schemeClr val="tx1"/>
                </a:solidFill>
              </a:rPr>
              <a:t>125MHz</a:t>
            </a:r>
            <a:r>
              <a:rPr lang="zh-CN" altLang="en-US" sz="2000" dirty="0">
                <a:solidFill>
                  <a:schemeClr val="tx1"/>
                </a:solidFill>
              </a:rPr>
              <a:t>时钟，</a:t>
            </a:r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zh-CN" altLang="en-US" sz="2000" dirty="0">
                <a:solidFill>
                  <a:schemeClr val="tx1"/>
                </a:solidFill>
              </a:rPr>
              <a:t>分频系统时钟</a:t>
            </a:r>
            <a:r>
              <a:rPr lang="en-US" altLang="zh-CN" sz="2000" dirty="0">
                <a:solidFill>
                  <a:schemeClr val="tx1"/>
                </a:solidFill>
              </a:rPr>
              <a:t>62.5M</a:t>
            </a:r>
            <a:r>
              <a:rPr lang="zh-CN" altLang="en-US" sz="2000" dirty="0">
                <a:solidFill>
                  <a:schemeClr val="tx1"/>
                </a:solidFill>
              </a:rPr>
              <a:t>。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algn="l"/>
            <a:r>
              <a:rPr lang="zh-CN" altLang="en-US" sz="2000" dirty="0"/>
              <a:t>从</a:t>
            </a:r>
            <a:r>
              <a:rPr lang="en-US" altLang="zh-CN" sz="2000" dirty="0"/>
              <a:t>WR</a:t>
            </a:r>
            <a:r>
              <a:rPr lang="zh-CN" altLang="en-US" sz="2000" dirty="0"/>
              <a:t>获得时间戳为</a:t>
            </a:r>
            <a:r>
              <a:rPr lang="en-US" altLang="zh-CN" sz="2000" dirty="0"/>
              <a:t>UTC</a:t>
            </a:r>
            <a:r>
              <a:rPr lang="zh-CN" altLang="en-US" sz="2000" dirty="0"/>
              <a:t>时间，格式为</a:t>
            </a:r>
            <a:r>
              <a:rPr lang="en-US" altLang="zh-CN" sz="2000" dirty="0"/>
              <a:t>40b</a:t>
            </a:r>
            <a:r>
              <a:rPr lang="zh-CN" altLang="en-US" sz="2000" dirty="0"/>
              <a:t>的秒计数加</a:t>
            </a:r>
            <a:r>
              <a:rPr lang="en-US" altLang="zh-CN" sz="2000" dirty="0"/>
              <a:t>28b</a:t>
            </a:r>
            <a:r>
              <a:rPr lang="zh-CN" altLang="en-US" sz="2000" dirty="0"/>
              <a:t>的细时间计数（</a:t>
            </a:r>
            <a:r>
              <a:rPr lang="en-US" altLang="zh-CN" sz="2000" dirty="0"/>
              <a:t>8ns</a:t>
            </a:r>
            <a:r>
              <a:rPr lang="zh-CN" altLang="en-US" sz="2000" dirty="0"/>
              <a:t>）。</a:t>
            </a:r>
            <a:endParaRPr lang="en-US" altLang="zh-CN" sz="2000" dirty="0"/>
          </a:p>
          <a:p>
            <a:pPr algn="l"/>
            <a:r>
              <a:rPr lang="zh-CN" altLang="en-US" sz="2000" dirty="0">
                <a:solidFill>
                  <a:schemeClr val="tx1"/>
                </a:solidFill>
              </a:rPr>
              <a:t>本地时间戳为</a:t>
            </a:r>
            <a:r>
              <a:rPr lang="en-US" altLang="zh-CN" sz="2000" dirty="0">
                <a:solidFill>
                  <a:schemeClr val="tx1"/>
                </a:solidFill>
              </a:rPr>
              <a:t>48b</a:t>
            </a:r>
            <a:r>
              <a:rPr lang="zh-CN" altLang="en-US" sz="2000" dirty="0">
                <a:solidFill>
                  <a:schemeClr val="tx1"/>
                </a:solidFill>
              </a:rPr>
              <a:t>，由</a:t>
            </a:r>
            <a:r>
              <a:rPr lang="en-US" altLang="zh-CN" sz="2000" dirty="0">
                <a:solidFill>
                  <a:schemeClr val="tx1"/>
                </a:solidFill>
              </a:rPr>
              <a:t>20b</a:t>
            </a:r>
            <a:r>
              <a:rPr lang="zh-CN" altLang="en-US" sz="2000" dirty="0">
                <a:solidFill>
                  <a:schemeClr val="tx1"/>
                </a:solidFill>
              </a:rPr>
              <a:t>秒计数*</a:t>
            </a:r>
            <a:r>
              <a:rPr lang="en-US" altLang="zh-CN" sz="2000" dirty="0">
                <a:solidFill>
                  <a:schemeClr val="tx1"/>
                </a:solidFill>
              </a:rPr>
              <a:t>125M+28b</a:t>
            </a:r>
            <a:r>
              <a:rPr lang="zh-CN" altLang="en-US" sz="2000" dirty="0">
                <a:solidFill>
                  <a:schemeClr val="tx1"/>
                </a:solidFill>
              </a:rPr>
              <a:t>细计数得到。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8AF34D9-4A64-59F2-9E08-C1E85C137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072" y="3569367"/>
            <a:ext cx="5178117" cy="1031904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6D381687-7542-1A3D-55CE-936A8A94C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585" y="5077509"/>
            <a:ext cx="5650604" cy="91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0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EBCC57-79FE-4EA9-B9C4-E907B489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 link definition and firmware</a:t>
            </a:r>
            <a:endParaRPr lang="zh-CN" altLang="en-US" dirty="0"/>
          </a:p>
        </p:txBody>
      </p:sp>
      <p:pic>
        <p:nvPicPr>
          <p:cNvPr id="75" name="内容占位符 74">
            <a:extLst>
              <a:ext uri="{FF2B5EF4-FFF2-40B4-BE49-F238E27FC236}">
                <a16:creationId xmlns:a16="http://schemas.microsoft.com/office/drawing/2014/main" id="{94BF90B4-864D-40B2-9DA5-69CA33D8E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2768" y="2405015"/>
            <a:ext cx="7221609" cy="3329724"/>
          </a:xfrm>
          <a:prstGeom prst="rect">
            <a:avLst/>
          </a:prstGeom>
        </p:spPr>
      </p:pic>
      <p:sp>
        <p:nvSpPr>
          <p:cNvPr id="84" name="文本框 83">
            <a:extLst>
              <a:ext uri="{FF2B5EF4-FFF2-40B4-BE49-F238E27FC236}">
                <a16:creationId xmlns:a16="http://schemas.microsoft.com/office/drawing/2014/main" id="{C6299BD6-82D6-449C-AC6F-5046F62890ED}"/>
              </a:ext>
            </a:extLst>
          </p:cNvPr>
          <p:cNvSpPr txBox="1"/>
          <p:nvPr/>
        </p:nvSpPr>
        <p:spPr>
          <a:xfrm>
            <a:off x="273377" y="4216699"/>
            <a:ext cx="4204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C000"/>
                </a:solidFill>
              </a:rPr>
              <a:t>Orange</a:t>
            </a:r>
            <a:r>
              <a:rPr lang="en-US" altLang="zh-CN" dirty="0">
                <a:solidFill>
                  <a:schemeClr val="tx1"/>
                </a:solidFill>
              </a:rPr>
              <a:t>: 62.5M clock to the GCU;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</a:rPr>
              <a:t>Green</a:t>
            </a:r>
            <a:r>
              <a:rPr lang="en-US" altLang="zh-CN" dirty="0"/>
              <a:t>: slow control up link; 125Mbps, </a:t>
            </a:r>
            <a:r>
              <a:rPr lang="en-US" altLang="zh-CN" dirty="0" err="1"/>
              <a:t>Biphase</a:t>
            </a:r>
            <a:r>
              <a:rPr lang="en-US" altLang="zh-CN" dirty="0"/>
              <a:t> Mark Code(BMC);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F0"/>
                </a:solidFill>
              </a:rPr>
              <a:t>Blue</a:t>
            </a:r>
            <a:r>
              <a:rPr lang="en-US" altLang="zh-CN" dirty="0">
                <a:solidFill>
                  <a:schemeClr val="tx1"/>
                </a:solidFill>
              </a:rPr>
              <a:t>: trigger + slow control down link;</a:t>
            </a:r>
            <a:r>
              <a:rPr lang="en-US" altLang="zh-CN" dirty="0"/>
              <a:t> 125Mbps, BMC;</a:t>
            </a:r>
            <a:endParaRPr lang="en-US" altLang="zh-CN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CC3300"/>
                </a:solidFill>
              </a:rPr>
              <a:t>Brown</a:t>
            </a:r>
            <a:r>
              <a:rPr lang="en-US" altLang="zh-CN" dirty="0"/>
              <a:t>: 125M scrambled hit stream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457AEE7B-DD83-4086-B061-BC4E9A6F1C33}"/>
              </a:ext>
            </a:extLst>
          </p:cNvPr>
          <p:cNvSpPr txBox="1"/>
          <p:nvPr/>
        </p:nvSpPr>
        <p:spPr>
          <a:xfrm>
            <a:off x="5147035" y="1659667"/>
            <a:ext cx="2390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dirty="0">
                <a:solidFill>
                  <a:schemeClr val="tx1"/>
                </a:solidFill>
              </a:rPr>
              <a:t>Firmware structure: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6CF362CD-A1B8-4BFB-8041-91F1C13A8A82}"/>
              </a:ext>
            </a:extLst>
          </p:cNvPr>
          <p:cNvGrpSpPr/>
          <p:nvPr/>
        </p:nvGrpSpPr>
        <p:grpSpPr>
          <a:xfrm>
            <a:off x="739550" y="1569785"/>
            <a:ext cx="3068879" cy="1939747"/>
            <a:chOff x="739550" y="1569785"/>
            <a:chExt cx="3068879" cy="1939747"/>
          </a:xfrm>
        </p:grpSpPr>
        <p:pic>
          <p:nvPicPr>
            <p:cNvPr id="83" name="图片 82">
              <a:extLst>
                <a:ext uri="{FF2B5EF4-FFF2-40B4-BE49-F238E27FC236}">
                  <a16:creationId xmlns:a16="http://schemas.microsoft.com/office/drawing/2014/main" id="{B5FDD1DE-2CF9-4D0B-9CD8-1BE137D04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550" y="1659667"/>
              <a:ext cx="3068879" cy="1849865"/>
            </a:xfrm>
            <a:prstGeom prst="rect">
              <a:avLst/>
            </a:prstGeom>
          </p:spPr>
        </p:pic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id="{215522CF-8FDC-4C60-8F01-C024049597A0}"/>
                </a:ext>
              </a:extLst>
            </p:cNvPr>
            <p:cNvSpPr txBox="1"/>
            <p:nvPr/>
          </p:nvSpPr>
          <p:spPr>
            <a:xfrm>
              <a:off x="1961450" y="2969089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1600" dirty="0"/>
                <a:t>CLK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7" name="文本框 86">
              <a:extLst>
                <a:ext uri="{FF2B5EF4-FFF2-40B4-BE49-F238E27FC236}">
                  <a16:creationId xmlns:a16="http://schemas.microsoft.com/office/drawing/2014/main" id="{837358BC-88D3-4884-B396-F3853A862F16}"/>
                </a:ext>
              </a:extLst>
            </p:cNvPr>
            <p:cNvSpPr txBox="1"/>
            <p:nvPr/>
          </p:nvSpPr>
          <p:spPr>
            <a:xfrm>
              <a:off x="2066400" y="1569785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1600" dirty="0" err="1">
                  <a:solidFill>
                    <a:schemeClr val="tx1"/>
                  </a:solidFill>
                </a:rPr>
                <a:t>nhit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8" name="文本框 87">
              <a:extLst>
                <a:ext uri="{FF2B5EF4-FFF2-40B4-BE49-F238E27FC236}">
                  <a16:creationId xmlns:a16="http://schemas.microsoft.com/office/drawing/2014/main" id="{0F905D71-4B67-4F63-8237-A9CF0B86E015}"/>
                </a:ext>
              </a:extLst>
            </p:cNvPr>
            <p:cNvSpPr txBox="1"/>
            <p:nvPr/>
          </p:nvSpPr>
          <p:spPr>
            <a:xfrm>
              <a:off x="1897122" y="2562569"/>
              <a:ext cx="753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1600" dirty="0">
                  <a:solidFill>
                    <a:schemeClr val="tx1"/>
                  </a:solidFill>
                </a:rPr>
                <a:t>SC up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文本框 88">
              <a:extLst>
                <a:ext uri="{FF2B5EF4-FFF2-40B4-BE49-F238E27FC236}">
                  <a16:creationId xmlns:a16="http://schemas.microsoft.com/office/drawing/2014/main" id="{8D3E7260-5CC2-41B8-8FCA-7ECC25BED905}"/>
                </a:ext>
              </a:extLst>
            </p:cNvPr>
            <p:cNvSpPr txBox="1"/>
            <p:nvPr/>
          </p:nvSpPr>
          <p:spPr>
            <a:xfrm>
              <a:off x="1766478" y="2092645"/>
              <a:ext cx="10150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1600" dirty="0">
                  <a:solidFill>
                    <a:schemeClr val="tx1"/>
                  </a:solidFill>
                </a:rPr>
                <a:t>SC down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CABD8297-8CF8-8CAC-3156-354CDF626DBC}"/>
              </a:ext>
            </a:extLst>
          </p:cNvPr>
          <p:cNvSpPr/>
          <p:nvPr/>
        </p:nvSpPr>
        <p:spPr>
          <a:xfrm>
            <a:off x="5821929" y="2122934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X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" name="连接符: 肘形 5">
            <a:extLst>
              <a:ext uri="{FF2B5EF4-FFF2-40B4-BE49-F238E27FC236}">
                <a16:creationId xmlns:a16="http://schemas.microsoft.com/office/drawing/2014/main" id="{A919B4D2-8B94-995B-7077-C68BD21B96E4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8383574" y="3577821"/>
            <a:ext cx="2871524" cy="300709"/>
          </a:xfrm>
          <a:prstGeom prst="bentConnector3">
            <a:avLst>
              <a:gd name="adj1" fmla="val 67738"/>
            </a:avLst>
          </a:prstGeom>
          <a:solidFill>
            <a:srgbClr val="FFCC99"/>
          </a:solidFill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971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2C83E-9E9D-4AC9-ED32-56CD5867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</a:t>
            </a:r>
            <a:r>
              <a:rPr lang="zh-CN" altLang="en-US" dirty="0"/>
              <a:t>链路协议，修改版的</a:t>
            </a:r>
            <a:r>
              <a:rPr lang="en-US" altLang="zh-CN" dirty="0"/>
              <a:t>TTC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E6366B-A9B3-49A2-3069-DA19C2C0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628776"/>
            <a:ext cx="6898965" cy="4525963"/>
          </a:xfrm>
        </p:spPr>
        <p:txBody>
          <a:bodyPr/>
          <a:lstStyle/>
          <a:p>
            <a:r>
              <a:rPr lang="zh-CN" altLang="en-US" dirty="0"/>
              <a:t>删除了</a:t>
            </a:r>
            <a:r>
              <a:rPr lang="en-US" altLang="zh-CN" dirty="0"/>
              <a:t>TTC</a:t>
            </a:r>
            <a:r>
              <a:rPr lang="zh-CN" altLang="en-US" dirty="0"/>
              <a:t>的</a:t>
            </a:r>
            <a:r>
              <a:rPr lang="en-US" altLang="zh-CN" dirty="0"/>
              <a:t>a</a:t>
            </a:r>
            <a:r>
              <a:rPr lang="zh-CN" altLang="en-US" dirty="0"/>
              <a:t>通道</a:t>
            </a:r>
            <a:endParaRPr lang="en-US" altLang="zh-CN" dirty="0"/>
          </a:p>
          <a:p>
            <a:r>
              <a:rPr lang="en-US" altLang="zh-CN" dirty="0"/>
              <a:t>b</a:t>
            </a:r>
            <a:r>
              <a:rPr lang="zh-CN" altLang="en-US" dirty="0"/>
              <a:t>通道命令格式有广播帧和长帧两种</a:t>
            </a:r>
            <a:endParaRPr lang="en-US" altLang="zh-CN" dirty="0"/>
          </a:p>
          <a:p>
            <a:r>
              <a:rPr lang="zh-CN" altLang="en-US" dirty="0"/>
              <a:t>长帧通过</a:t>
            </a:r>
            <a:r>
              <a:rPr lang="en-US" altLang="zh-CN" dirty="0"/>
              <a:t>address</a:t>
            </a:r>
            <a:r>
              <a:rPr lang="zh-CN" altLang="en-US" dirty="0"/>
              <a:t>指定</a:t>
            </a:r>
            <a:r>
              <a:rPr lang="en-US" altLang="zh-CN" dirty="0"/>
              <a:t>GCU_ID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到</a:t>
            </a:r>
            <a:r>
              <a:rPr lang="en-US" altLang="zh-CN" dirty="0"/>
              <a:t>48</a:t>
            </a:r>
            <a:r>
              <a:rPr lang="zh-CN" altLang="en-US" dirty="0"/>
              <a:t>），</a:t>
            </a:r>
            <a:r>
              <a:rPr lang="en-US" altLang="zh-CN" dirty="0"/>
              <a:t>sub-</a:t>
            </a:r>
            <a:r>
              <a:rPr lang="en-US" altLang="zh-CN" dirty="0" err="1"/>
              <a:t>addr</a:t>
            </a:r>
            <a:r>
              <a:rPr lang="zh-CN" altLang="en-US" dirty="0"/>
              <a:t>确定命令类型。</a:t>
            </a:r>
            <a:endParaRPr lang="en-US" altLang="zh-CN" dirty="0"/>
          </a:p>
          <a:p>
            <a:r>
              <a:rPr lang="en-US" altLang="zh-CN" dirty="0"/>
              <a:t>Address</a:t>
            </a:r>
            <a:r>
              <a:rPr lang="zh-CN" altLang="en-US" dirty="0"/>
              <a:t>为</a:t>
            </a:r>
            <a:r>
              <a:rPr lang="en-US" altLang="zh-CN" dirty="0"/>
              <a:t>0</a:t>
            </a:r>
            <a:r>
              <a:rPr lang="zh-CN" altLang="en-US" dirty="0"/>
              <a:t>的长帧也是广播，所有</a:t>
            </a:r>
            <a:r>
              <a:rPr lang="en-US" altLang="zh-CN" dirty="0"/>
              <a:t>GCU</a:t>
            </a:r>
            <a:r>
              <a:rPr lang="zh-CN" altLang="en-US" dirty="0"/>
              <a:t>都会接收。</a:t>
            </a: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27F228A-C2BC-D338-6E14-4CE5AF750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852" y="1628776"/>
            <a:ext cx="4829175" cy="5524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3D6FE90-83EF-C99C-CCE1-D42AA2BD6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290" y="2586039"/>
            <a:ext cx="4800600" cy="54292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0785273-5241-2F9A-365C-CD33CA94AAAF}"/>
              </a:ext>
            </a:extLst>
          </p:cNvPr>
          <p:cNvSpPr txBox="1"/>
          <p:nvPr/>
        </p:nvSpPr>
        <p:spPr>
          <a:xfrm>
            <a:off x="7711990" y="112366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/>
                </a:solidFill>
              </a:rPr>
              <a:t>广播帧格式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E1364D9-D658-0390-2CC7-F3658C1E295A}"/>
              </a:ext>
            </a:extLst>
          </p:cNvPr>
          <p:cNvSpPr txBox="1"/>
          <p:nvPr/>
        </p:nvSpPr>
        <p:spPr>
          <a:xfrm>
            <a:off x="7711990" y="211828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/>
              <a:t>长</a:t>
            </a:r>
            <a:r>
              <a:rPr lang="zh-CN" altLang="en-US" sz="2000" dirty="0">
                <a:solidFill>
                  <a:schemeClr val="tx1"/>
                </a:solidFill>
              </a:rPr>
              <a:t>帧格式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0126CC2-CA8B-D0A4-5F79-E3AE63F09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223" y="4958711"/>
            <a:ext cx="4233991" cy="188515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18E8E08-D055-5F3B-6494-DFC15F8EEF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1788" y="3854073"/>
            <a:ext cx="4800600" cy="292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9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886C28-670F-40F6-76BE-826137E5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链路采样点设置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EC257C-C21A-A466-FBA4-CB02EC63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628776"/>
            <a:ext cx="10037773" cy="4956131"/>
          </a:xfrm>
        </p:spPr>
        <p:txBody>
          <a:bodyPr/>
          <a:lstStyle/>
          <a:p>
            <a:r>
              <a:rPr lang="en-US" altLang="zh-CN" sz="2800" dirty="0"/>
              <a:t>SC</a:t>
            </a:r>
            <a:r>
              <a:rPr lang="zh-CN" altLang="en-US" sz="2800" dirty="0"/>
              <a:t>下行链路，</a:t>
            </a:r>
            <a:r>
              <a:rPr lang="en-US" altLang="zh-CN" sz="2800" dirty="0"/>
              <a:t>GCU</a:t>
            </a:r>
            <a:r>
              <a:rPr lang="zh-CN" altLang="en-US" sz="2800" dirty="0"/>
              <a:t>根据</a:t>
            </a:r>
            <a:r>
              <a:rPr lang="en-US" altLang="zh-CN" sz="2800" dirty="0"/>
              <a:t>TTC</a:t>
            </a:r>
            <a:r>
              <a:rPr lang="zh-CN" altLang="en-US" sz="2800" dirty="0"/>
              <a:t>解码错误计数器寻找合适的采样点。</a:t>
            </a:r>
            <a:endParaRPr lang="en-US" altLang="zh-CN" sz="2800" dirty="0"/>
          </a:p>
          <a:p>
            <a:r>
              <a:rPr lang="en-US" altLang="zh-CN" sz="2800" dirty="0"/>
              <a:t>SC</a:t>
            </a:r>
            <a:r>
              <a:rPr lang="zh-CN" altLang="en-US" sz="2800" dirty="0"/>
              <a:t>上行链路，由</a:t>
            </a:r>
            <a:r>
              <a:rPr lang="en-US" altLang="zh-CN" sz="2800" dirty="0"/>
              <a:t>BEC</a:t>
            </a:r>
            <a:r>
              <a:rPr lang="zh-CN" altLang="en-US" sz="2800" dirty="0"/>
              <a:t>发出调整</a:t>
            </a:r>
            <a:r>
              <a:rPr lang="en-US" altLang="zh-CN" sz="2800" dirty="0"/>
              <a:t>IODELAY</a:t>
            </a:r>
            <a:r>
              <a:rPr lang="zh-CN" altLang="en-US" sz="2800" dirty="0"/>
              <a:t>指令，</a:t>
            </a:r>
            <a:r>
              <a:rPr lang="en-US" altLang="zh-CN" sz="2800" dirty="0"/>
              <a:t>GCU</a:t>
            </a:r>
            <a:r>
              <a:rPr lang="zh-CN" altLang="en-US" sz="2800" dirty="0"/>
              <a:t>调整延迟，</a:t>
            </a:r>
            <a:r>
              <a:rPr lang="en-US" altLang="zh-CN" sz="2800" dirty="0"/>
              <a:t>BEC</a:t>
            </a:r>
            <a:r>
              <a:rPr lang="zh-CN" altLang="en-US" sz="2800" dirty="0"/>
              <a:t>监测</a:t>
            </a:r>
            <a:r>
              <a:rPr lang="en-US" altLang="zh-CN" sz="2800" dirty="0"/>
              <a:t>TTC</a:t>
            </a:r>
            <a:r>
              <a:rPr lang="zh-CN" altLang="en-US" sz="2800" dirty="0"/>
              <a:t>解码错误计数器。重复该步骤直至扫描完</a:t>
            </a:r>
            <a:r>
              <a:rPr lang="en-US" altLang="zh-CN" sz="2800" dirty="0"/>
              <a:t>124</a:t>
            </a:r>
            <a:r>
              <a:rPr lang="zh-CN" altLang="en-US" sz="2800" dirty="0"/>
              <a:t>步（</a:t>
            </a:r>
            <a:r>
              <a:rPr lang="en-US" altLang="zh-CN" sz="2800" dirty="0"/>
              <a:t>4</a:t>
            </a:r>
            <a:r>
              <a:rPr lang="zh-CN" altLang="en-US" sz="2800" dirty="0"/>
              <a:t>个</a:t>
            </a:r>
            <a:r>
              <a:rPr lang="en-US" altLang="zh-CN" sz="2800" dirty="0"/>
              <a:t>IODELAY </a:t>
            </a:r>
            <a:r>
              <a:rPr lang="zh-CN" altLang="en-US" sz="2800" dirty="0"/>
              <a:t>），选择眼的中间位置作为采样点。</a:t>
            </a:r>
            <a:endParaRPr lang="en-US" altLang="zh-CN" sz="2800" dirty="0"/>
          </a:p>
          <a:p>
            <a:r>
              <a:rPr lang="en-US" altLang="zh-CN" sz="2800" dirty="0" err="1"/>
              <a:t>Nhit</a:t>
            </a:r>
            <a:r>
              <a:rPr lang="zh-CN" altLang="en-US" sz="2800" dirty="0"/>
              <a:t>链路，</a:t>
            </a:r>
            <a:r>
              <a:rPr lang="en-US" altLang="zh-CN" sz="2800" dirty="0"/>
              <a:t>BEC</a:t>
            </a:r>
            <a:r>
              <a:rPr lang="zh-CN" altLang="en-US" sz="2800" dirty="0"/>
              <a:t>先发指令使</a:t>
            </a:r>
            <a:r>
              <a:rPr lang="en-US" altLang="zh-CN" sz="2800" dirty="0"/>
              <a:t>GCU</a:t>
            </a:r>
            <a:r>
              <a:rPr lang="zh-CN" altLang="en-US" sz="2800" dirty="0"/>
              <a:t>在</a:t>
            </a:r>
            <a:r>
              <a:rPr lang="en-US" altLang="zh-CN" sz="2800" dirty="0" err="1"/>
              <a:t>nhit</a:t>
            </a:r>
            <a:r>
              <a:rPr lang="zh-CN" altLang="en-US" sz="2800" dirty="0"/>
              <a:t>链路发送</a:t>
            </a:r>
            <a:r>
              <a:rPr lang="en-US" altLang="zh-CN" sz="2800" dirty="0"/>
              <a:t>PRBS</a:t>
            </a:r>
            <a:r>
              <a:rPr lang="zh-CN" altLang="en-US" sz="2800" dirty="0"/>
              <a:t>，然后与</a:t>
            </a:r>
            <a:r>
              <a:rPr lang="en-US" altLang="zh-CN" sz="2800" dirty="0"/>
              <a:t>SC</a:t>
            </a:r>
            <a:r>
              <a:rPr lang="zh-CN" altLang="en-US" sz="2800" dirty="0"/>
              <a:t>上行链路步骤相同（使用</a:t>
            </a:r>
            <a:r>
              <a:rPr lang="en-US" altLang="zh-CN" sz="2800" dirty="0"/>
              <a:t>PRBS</a:t>
            </a:r>
            <a:r>
              <a:rPr lang="zh-CN" altLang="en-US" sz="2800" dirty="0"/>
              <a:t>错误计数器），扫描眼图然后选择采样点。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8299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A0017AC-89F6-4C28-9AC5-B8F1115CF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69" y="391270"/>
            <a:ext cx="3924300" cy="474345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E11193-B411-4F58-B0DD-84D57A27F6C5}"/>
              </a:ext>
            </a:extLst>
          </p:cNvPr>
          <p:cNvSpPr txBox="1"/>
          <p:nvPr/>
        </p:nvSpPr>
        <p:spPr>
          <a:xfrm>
            <a:off x="4569421" y="593888"/>
            <a:ext cx="7412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B050"/>
                </a:solidFill>
              </a:rPr>
              <a:t>Initiate by BEC</a:t>
            </a:r>
            <a:r>
              <a:rPr lang="en-US" altLang="zh-CN" dirty="0"/>
              <a:t>: send long-frame command (contain global time);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C000"/>
                </a:solidFill>
              </a:rPr>
              <a:t>SYNC received by GCU</a:t>
            </a:r>
            <a:r>
              <a:rPr lang="en-US" altLang="zh-CN" dirty="0"/>
              <a:t>: matched GCU ID, sub-addr of long-frame is x09;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C000"/>
                </a:solidFill>
              </a:rPr>
              <a:t>Delay_req from GCU</a:t>
            </a:r>
            <a:r>
              <a:rPr lang="en-US" altLang="zh-CN" dirty="0"/>
              <a:t>: long-frame with sub-addr x19;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C000"/>
                </a:solidFill>
              </a:rPr>
              <a:t>Delay_rsp by BEC</a:t>
            </a:r>
            <a:r>
              <a:rPr lang="en-US" altLang="zh-CN" dirty="0"/>
              <a:t>: send the timestamp when received the delay_req to GCU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0223F9B-B280-4A30-A846-4248DCD48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408" y="2615545"/>
            <a:ext cx="2981325" cy="5334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D3F3003-E5AC-41E1-8A9F-8F0220B744C8}"/>
              </a:ext>
            </a:extLst>
          </p:cNvPr>
          <p:cNvSpPr txBox="1"/>
          <p:nvPr/>
        </p:nvSpPr>
        <p:spPr>
          <a:xfrm>
            <a:off x="8248183" y="2697579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Assume delay_ms = delay_sm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3DCDE7A-899B-45CC-A9C1-A78F170DB501}"/>
                  </a:ext>
                </a:extLst>
              </p:cNvPr>
              <p:cNvSpPr txBox="1"/>
              <p:nvPr/>
            </p:nvSpPr>
            <p:spPr>
              <a:xfrm>
                <a:off x="5076408" y="3564452"/>
                <a:ext cx="4239174" cy="469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dirty="0"/>
                  <a:t>delay_ms = delay_sm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4_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3_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1_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3DCDE7A-899B-45CC-A9C1-A78F170DB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408" y="3564452"/>
                <a:ext cx="4239174" cy="469872"/>
              </a:xfrm>
              <a:prstGeom prst="rect">
                <a:avLst/>
              </a:prstGeom>
              <a:blipFill>
                <a:blip r:embed="rId5"/>
                <a:stretch>
                  <a:fillRect l="-3453" b="-168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44CBBBFE-A7EA-4651-9CFF-2FF081B2CA44}"/>
              </a:ext>
            </a:extLst>
          </p:cNvPr>
          <p:cNvSpPr txBox="1"/>
          <p:nvPr/>
        </p:nvSpPr>
        <p:spPr>
          <a:xfrm>
            <a:off x="180876" y="93482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PTP procedure: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94AE1DD-C8E2-460D-B0CA-FF01A9B8C1A2}"/>
              </a:ext>
            </a:extLst>
          </p:cNvPr>
          <p:cNvSpPr txBox="1"/>
          <p:nvPr/>
        </p:nvSpPr>
        <p:spPr>
          <a:xfrm>
            <a:off x="4298622" y="4266606"/>
            <a:ext cx="717379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Set the “total delay” as delay_t (constant), the coarse delay of GCU as delay_c, then:</a:t>
            </a:r>
          </a:p>
          <a:p>
            <a:pPr algn="ctr"/>
            <a:r>
              <a:rPr lang="en-US" altLang="zh-CN" dirty="0"/>
              <a:t>delay_c = delay_t – delay_ms </a:t>
            </a:r>
            <a:r>
              <a:rPr lang="en-US" altLang="zh-CN" dirty="0">
                <a:solidFill>
                  <a:srgbClr val="FF0000"/>
                </a:solidFill>
              </a:rPr>
              <a:t>– delay_logic</a:t>
            </a:r>
          </a:p>
          <a:p>
            <a:r>
              <a:rPr lang="en-US" altLang="zh-CN" dirty="0"/>
              <a:t>The BEC will get each GCU’s hit information with same time-stamp.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F4EC2E6-DDDC-469D-8BDB-E20B0662A0BA}"/>
              </a:ext>
            </a:extLst>
          </p:cNvPr>
          <p:cNvSpPr txBox="1"/>
          <p:nvPr/>
        </p:nvSpPr>
        <p:spPr>
          <a:xfrm>
            <a:off x="400713" y="5699217"/>
            <a:ext cx="935138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Longest cable is around 100m while the shortest is longer than 30m, given the longest propagation difference around 350ns (5ns/m). Coarse delay has 8ns step-length. Set the delay_t as 352ns (44 steps of coarse delay) is reasonable.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65B92D8-F1D5-4D80-891C-C4B15339F450}"/>
              </a:ext>
            </a:extLst>
          </p:cNvPr>
          <p:cNvSpPr txBox="1"/>
          <p:nvPr/>
        </p:nvSpPr>
        <p:spPr>
          <a:xfrm>
            <a:off x="6800929" y="6345178"/>
            <a:ext cx="2169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i="1" dirty="0"/>
              <a:t>Cable length from Lei Fan</a:t>
            </a:r>
            <a:endParaRPr lang="zh-CN" altLang="en-US" sz="1400" i="1" dirty="0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EF8D4D7A-AB82-423E-BDEE-784C28B390A4}"/>
              </a:ext>
            </a:extLst>
          </p:cNvPr>
          <p:cNvSpPr/>
          <p:nvPr/>
        </p:nvSpPr>
        <p:spPr>
          <a:xfrm>
            <a:off x="4998128" y="3657600"/>
            <a:ext cx="2201662" cy="3767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77379AC-AD42-41BC-BEBB-CF9AFFA9E9FB}"/>
              </a:ext>
            </a:extLst>
          </p:cNvPr>
          <p:cNvSpPr txBox="1"/>
          <p:nvPr/>
        </p:nvSpPr>
        <p:spPr>
          <a:xfrm>
            <a:off x="9516861" y="3449549"/>
            <a:ext cx="2604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delay_ms includes logic delay and cable delay.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FD0C3FF-92C1-4E5F-857D-EB198C52425E}"/>
              </a:ext>
            </a:extLst>
          </p:cNvPr>
          <p:cNvSpPr/>
          <p:nvPr/>
        </p:nvSpPr>
        <p:spPr>
          <a:xfrm>
            <a:off x="11710219" y="3280876"/>
            <a:ext cx="271812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endParaRPr lang="zh-CN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8455847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新魏"/>
        <a:cs typeface=""/>
      </a:majorFont>
      <a:minorFont>
        <a:latin typeface="Arial"/>
        <a:ea typeface="华文楷体"/>
        <a:cs typeface=""/>
      </a:minorFont>
    </a:fontScheme>
    <a:fmtScheme name="发光边缘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54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pitchFamily="34" charset="0"/>
            <a:ea typeface="华文新魏" pitchFamily="2" charset="-122"/>
          </a:defRPr>
        </a:defPPr>
      </a:lstStyle>
    </a:spDef>
    <a:lnDef>
      <a:spPr bwMode="auto">
        <a:solidFill>
          <a:srgbClr val="FFCC99"/>
        </a:solidFill>
        <a:ln w="9525" cap="flat" cmpd="sng" algn="ctr">
          <a:solidFill>
            <a:schemeClr val="tx1">
              <a:lumMod val="85000"/>
              <a:lumOff val="1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15609</TotalTime>
  <Words>895</Words>
  <Application>Microsoft Office PowerPoint</Application>
  <PresentationFormat>宽屏</PresentationFormat>
  <Paragraphs>141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Arial</vt:lpstr>
      <vt:lpstr>Calibri</vt:lpstr>
      <vt:lpstr>Cambria Math</vt:lpstr>
      <vt:lpstr>Wingdings</vt:lpstr>
      <vt:lpstr>默认设计模板</vt:lpstr>
      <vt:lpstr>Office 主题​​</vt:lpstr>
      <vt:lpstr>TTIM Firmware specification</vt:lpstr>
      <vt:lpstr>Firmware design</vt:lpstr>
      <vt:lpstr>Trigger link</vt:lpstr>
      <vt:lpstr>Trigger logic</vt:lpstr>
      <vt:lpstr>WR interface</vt:lpstr>
      <vt:lpstr>SYNC link definition and firmware</vt:lpstr>
      <vt:lpstr>SC链路协议，修改版的TTC</vt:lpstr>
      <vt:lpstr>链路采样点设置</vt:lpstr>
      <vt:lpstr>PowerPoint 演示文稿</vt:lpstr>
      <vt:lpstr>PowerPoint 演示文稿</vt:lpstr>
      <vt:lpstr>触发时间戳下发</vt:lpstr>
      <vt:lpstr>温度、电压、电流监测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Trigger/timing status</dc:title>
  <dc:creator>董建蒙</dc:creator>
  <cp:lastModifiedBy>董 建蒙</cp:lastModifiedBy>
  <cp:revision>166</cp:revision>
  <dcterms:created xsi:type="dcterms:W3CDTF">2018-11-18T07:34:44Z</dcterms:created>
  <dcterms:modified xsi:type="dcterms:W3CDTF">2022-09-26T07:43:46Z</dcterms:modified>
</cp:coreProperties>
</file>