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57"/>
  </p:notesMasterIdLst>
  <p:sldIdLst>
    <p:sldId id="442" r:id="rId2"/>
    <p:sldId id="528" r:id="rId3"/>
    <p:sldId id="257" r:id="rId4"/>
    <p:sldId id="474" r:id="rId5"/>
    <p:sldId id="415" r:id="rId6"/>
    <p:sldId id="429" r:id="rId7"/>
    <p:sldId id="435" r:id="rId8"/>
    <p:sldId id="439" r:id="rId9"/>
    <p:sldId id="460" r:id="rId10"/>
    <p:sldId id="342" r:id="rId11"/>
    <p:sldId id="469" r:id="rId12"/>
    <p:sldId id="368" r:id="rId13"/>
    <p:sldId id="473" r:id="rId14"/>
    <p:sldId id="471" r:id="rId15"/>
    <p:sldId id="472" r:id="rId16"/>
    <p:sldId id="369" r:id="rId17"/>
    <p:sldId id="461" r:id="rId18"/>
    <p:sldId id="370" r:id="rId19"/>
    <p:sldId id="371" r:id="rId20"/>
    <p:sldId id="372" r:id="rId21"/>
    <p:sldId id="527" r:id="rId22"/>
    <p:sldId id="426" r:id="rId23"/>
    <p:sldId id="428" r:id="rId24"/>
    <p:sldId id="430" r:id="rId25"/>
    <p:sldId id="375" r:id="rId26"/>
    <p:sldId id="413" r:id="rId27"/>
    <p:sldId id="516" r:id="rId28"/>
    <p:sldId id="517" r:id="rId29"/>
    <p:sldId id="518" r:id="rId30"/>
    <p:sldId id="519" r:id="rId31"/>
    <p:sldId id="520" r:id="rId32"/>
    <p:sldId id="521" r:id="rId33"/>
    <p:sldId id="522" r:id="rId34"/>
    <p:sldId id="523" r:id="rId35"/>
    <p:sldId id="524" r:id="rId36"/>
    <p:sldId id="525" r:id="rId37"/>
    <p:sldId id="526" r:id="rId38"/>
    <p:sldId id="431" r:id="rId39"/>
    <p:sldId id="432" r:id="rId40"/>
    <p:sldId id="470" r:id="rId41"/>
    <p:sldId id="434" r:id="rId42"/>
    <p:sldId id="440" r:id="rId43"/>
    <p:sldId id="436" r:id="rId44"/>
    <p:sldId id="437" r:id="rId45"/>
    <p:sldId id="438" r:id="rId46"/>
    <p:sldId id="467" r:id="rId47"/>
    <p:sldId id="468" r:id="rId48"/>
    <p:sldId id="478" r:id="rId49"/>
    <p:sldId id="510" r:id="rId50"/>
    <p:sldId id="513" r:id="rId51"/>
    <p:sldId id="514" r:id="rId52"/>
    <p:sldId id="515" r:id="rId53"/>
    <p:sldId id="512" r:id="rId54"/>
    <p:sldId id="388" r:id="rId55"/>
    <p:sldId id="459"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55CB76"/>
    <a:srgbClr val="FF6646"/>
    <a:srgbClr val="009644"/>
    <a:srgbClr val="00FFFF"/>
    <a:srgbClr val="81FFDF"/>
    <a:srgbClr val="5F5F5F"/>
    <a:srgbClr val="000000"/>
    <a:srgbClr val="939393"/>
    <a:srgbClr val="7676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960"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5CC474-7F6C-436C-A146-2E64EABB2166}" type="datetimeFigureOut">
              <a:rPr lang="en-US" smtClean="0"/>
              <a:t>2022-10-28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162CB-6E31-4390-A759-0CC64533203C}" type="slidenum">
              <a:rPr lang="en-US" smtClean="0"/>
              <a:t>‹#›</a:t>
            </a:fld>
            <a:endParaRPr lang="en-US"/>
          </a:p>
        </p:txBody>
      </p:sp>
    </p:spTree>
    <p:extLst>
      <p:ext uri="{BB962C8B-B14F-4D97-AF65-F5344CB8AC3E}">
        <p14:creationId xmlns:p14="http://schemas.microsoft.com/office/powerpoint/2010/main" val="220616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1954051"/>
          </a:xfrm>
        </p:spPr>
        <p:txBody>
          <a:bodyPr anchor="b">
            <a:normAutofit/>
          </a:bodyPr>
          <a:lstStyle>
            <a:lvl1pPr algn="ctr">
              <a:defRPr sz="4000">
                <a:solidFill>
                  <a:srgbClr val="00B0F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4210347"/>
            <a:ext cx="6858000" cy="1655762"/>
          </a:xfrm>
        </p:spPr>
        <p:txBody>
          <a:bodyPr>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FC15BA6-63F1-402C-9596-661CB25526A1}" type="datetimeFigureOut">
              <a:rPr lang="en-US" smtClean="0"/>
              <a:t>2022-10-28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1C0FA-E5EA-482B-8E04-6978A6F21BE9}" type="slidenum">
              <a:rPr lang="en-US" smtClean="0"/>
              <a:t>‹#›</a:t>
            </a:fld>
            <a:endParaRPr lang="en-US"/>
          </a:p>
        </p:txBody>
      </p:sp>
    </p:spTree>
    <p:extLst>
      <p:ext uri="{BB962C8B-B14F-4D97-AF65-F5344CB8AC3E}">
        <p14:creationId xmlns:p14="http://schemas.microsoft.com/office/powerpoint/2010/main" val="1652652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C15BA6-63F1-402C-9596-661CB25526A1}" type="datetimeFigureOut">
              <a:rPr lang="en-US" smtClean="0"/>
              <a:t>2022-10-28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1C0FA-E5EA-482B-8E04-6978A6F21BE9}" type="slidenum">
              <a:rPr lang="en-US" smtClean="0"/>
              <a:t>‹#›</a:t>
            </a:fld>
            <a:endParaRPr lang="en-US"/>
          </a:p>
        </p:txBody>
      </p:sp>
    </p:spTree>
    <p:extLst>
      <p:ext uri="{BB962C8B-B14F-4D97-AF65-F5344CB8AC3E}">
        <p14:creationId xmlns:p14="http://schemas.microsoft.com/office/powerpoint/2010/main" val="12137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C15BA6-63F1-402C-9596-661CB25526A1}" type="datetimeFigureOut">
              <a:rPr lang="en-US" smtClean="0"/>
              <a:t>2022-10-28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1C0FA-E5EA-482B-8E04-6978A6F21BE9}" type="slidenum">
              <a:rPr lang="en-US" smtClean="0"/>
              <a:t>‹#›</a:t>
            </a:fld>
            <a:endParaRPr lang="en-US"/>
          </a:p>
        </p:txBody>
      </p:sp>
    </p:spTree>
    <p:extLst>
      <p:ext uri="{BB962C8B-B14F-4D97-AF65-F5344CB8AC3E}">
        <p14:creationId xmlns:p14="http://schemas.microsoft.com/office/powerpoint/2010/main" val="2385623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B0F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2217" y="1127502"/>
            <a:ext cx="8547315" cy="5482525"/>
          </a:xfrm>
        </p:spPr>
        <p:txBody>
          <a:bodyPr>
            <a:normAutofit/>
          </a:bodyPr>
          <a:lstStyle>
            <a:lvl1pPr>
              <a:lnSpc>
                <a:spcPct val="100000"/>
              </a:lnSpc>
              <a:spcBef>
                <a:spcPts val="500"/>
              </a:spcBef>
              <a:spcAft>
                <a:spcPts val="500"/>
              </a:spcAft>
              <a:defRPr sz="1600"/>
            </a:lvl1pPr>
            <a:lvl2pPr>
              <a:lnSpc>
                <a:spcPct val="100000"/>
              </a:lnSpc>
              <a:spcBef>
                <a:spcPts val="500"/>
              </a:spcBef>
              <a:spcAft>
                <a:spcPts val="500"/>
              </a:spcAft>
              <a:defRPr sz="1400"/>
            </a:lvl2pPr>
            <a:lvl3pPr>
              <a:lnSpc>
                <a:spcPct val="100000"/>
              </a:lnSpc>
              <a:spcBef>
                <a:spcPts val="500"/>
              </a:spcBef>
              <a:spcAft>
                <a:spcPts val="500"/>
              </a:spcAft>
              <a:defRPr sz="1200"/>
            </a:lvl3pPr>
            <a:lvl4pPr>
              <a:lnSpc>
                <a:spcPct val="100000"/>
              </a:lnSpc>
              <a:spcBef>
                <a:spcPts val="500"/>
              </a:spcBef>
              <a:spcAft>
                <a:spcPts val="500"/>
              </a:spcAft>
              <a:defRPr sz="1100"/>
            </a:lvl4pPr>
            <a:lvl5pPr>
              <a:lnSpc>
                <a:spcPct val="100000"/>
              </a:lnSpc>
              <a:spcBef>
                <a:spcPts val="500"/>
              </a:spcBef>
              <a:spcAft>
                <a:spcPts val="500"/>
              </a:spcAft>
              <a:defRPr sz="11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FC15BA6-63F1-402C-9596-661CB25526A1}" type="datetimeFigureOut">
              <a:rPr lang="en-US" smtClean="0"/>
              <a:t>2022-10-28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1C0FA-E5EA-482B-8E04-6978A6F21BE9}" type="slidenum">
              <a:rPr lang="en-US" smtClean="0"/>
              <a:t>‹#›</a:t>
            </a:fld>
            <a:endParaRPr lang="en-US"/>
          </a:p>
        </p:txBody>
      </p:sp>
    </p:spTree>
    <p:extLst>
      <p:ext uri="{BB962C8B-B14F-4D97-AF65-F5344CB8AC3E}">
        <p14:creationId xmlns:p14="http://schemas.microsoft.com/office/powerpoint/2010/main" val="2438099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FC15BA6-63F1-402C-9596-661CB25526A1}" type="datetimeFigureOut">
              <a:rPr lang="en-US" smtClean="0"/>
              <a:t>2022-10-28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1C0FA-E5EA-482B-8E04-6978A6F21BE9}" type="slidenum">
              <a:rPr lang="en-US" smtClean="0"/>
              <a:t>‹#›</a:t>
            </a:fld>
            <a:endParaRPr lang="en-US"/>
          </a:p>
        </p:txBody>
      </p:sp>
    </p:spTree>
    <p:extLst>
      <p:ext uri="{BB962C8B-B14F-4D97-AF65-F5344CB8AC3E}">
        <p14:creationId xmlns:p14="http://schemas.microsoft.com/office/powerpoint/2010/main" val="1351413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FC15BA6-63F1-402C-9596-661CB25526A1}" type="datetimeFigureOut">
              <a:rPr lang="en-US" smtClean="0"/>
              <a:t>2022-10-28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81C0FA-E5EA-482B-8E04-6978A6F21BE9}" type="slidenum">
              <a:rPr lang="en-US" smtClean="0"/>
              <a:t>‹#›</a:t>
            </a:fld>
            <a:endParaRPr lang="en-US"/>
          </a:p>
        </p:txBody>
      </p:sp>
    </p:spTree>
    <p:extLst>
      <p:ext uri="{BB962C8B-B14F-4D97-AF65-F5344CB8AC3E}">
        <p14:creationId xmlns:p14="http://schemas.microsoft.com/office/powerpoint/2010/main" val="4095125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C15BA6-63F1-402C-9596-661CB25526A1}" type="datetimeFigureOut">
              <a:rPr lang="en-US" smtClean="0"/>
              <a:t>2022-10-28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81C0FA-E5EA-482B-8E04-6978A6F21BE9}" type="slidenum">
              <a:rPr lang="en-US" smtClean="0"/>
              <a:t>‹#›</a:t>
            </a:fld>
            <a:endParaRPr lang="en-US"/>
          </a:p>
        </p:txBody>
      </p:sp>
    </p:spTree>
    <p:extLst>
      <p:ext uri="{BB962C8B-B14F-4D97-AF65-F5344CB8AC3E}">
        <p14:creationId xmlns:p14="http://schemas.microsoft.com/office/powerpoint/2010/main" val="226439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C15BA6-63F1-402C-9596-661CB25526A1}" type="datetimeFigureOut">
              <a:rPr lang="en-US" smtClean="0"/>
              <a:t>2022-10-28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81C0FA-E5EA-482B-8E04-6978A6F21BE9}" type="slidenum">
              <a:rPr lang="en-US" smtClean="0"/>
              <a:t>‹#›</a:t>
            </a:fld>
            <a:endParaRPr lang="en-US"/>
          </a:p>
        </p:txBody>
      </p:sp>
    </p:spTree>
    <p:extLst>
      <p:ext uri="{BB962C8B-B14F-4D97-AF65-F5344CB8AC3E}">
        <p14:creationId xmlns:p14="http://schemas.microsoft.com/office/powerpoint/2010/main" val="2809887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C15BA6-63F1-402C-9596-661CB25526A1}" type="datetimeFigureOut">
              <a:rPr lang="en-US" smtClean="0"/>
              <a:t>2022-10-28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81C0FA-E5EA-482B-8E04-6978A6F21BE9}" type="slidenum">
              <a:rPr lang="en-US" smtClean="0"/>
              <a:t>‹#›</a:t>
            </a:fld>
            <a:endParaRPr lang="en-US"/>
          </a:p>
        </p:txBody>
      </p:sp>
    </p:spTree>
    <p:extLst>
      <p:ext uri="{BB962C8B-B14F-4D97-AF65-F5344CB8AC3E}">
        <p14:creationId xmlns:p14="http://schemas.microsoft.com/office/powerpoint/2010/main" val="1329178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FC15BA6-63F1-402C-9596-661CB25526A1}" type="datetimeFigureOut">
              <a:rPr lang="en-US" smtClean="0"/>
              <a:t>2022-10-28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81C0FA-E5EA-482B-8E04-6978A6F21BE9}" type="slidenum">
              <a:rPr lang="en-US" smtClean="0"/>
              <a:t>‹#›</a:t>
            </a:fld>
            <a:endParaRPr lang="en-US"/>
          </a:p>
        </p:txBody>
      </p:sp>
    </p:spTree>
    <p:extLst>
      <p:ext uri="{BB962C8B-B14F-4D97-AF65-F5344CB8AC3E}">
        <p14:creationId xmlns:p14="http://schemas.microsoft.com/office/powerpoint/2010/main" val="2330975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FC15BA6-63F1-402C-9596-661CB25526A1}" type="datetimeFigureOut">
              <a:rPr lang="en-US" smtClean="0"/>
              <a:t>2022-10-28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81C0FA-E5EA-482B-8E04-6978A6F21BE9}" type="slidenum">
              <a:rPr lang="en-US" smtClean="0"/>
              <a:t>‹#›</a:t>
            </a:fld>
            <a:endParaRPr lang="en-US"/>
          </a:p>
        </p:txBody>
      </p:sp>
    </p:spTree>
    <p:extLst>
      <p:ext uri="{BB962C8B-B14F-4D97-AF65-F5344CB8AC3E}">
        <p14:creationId xmlns:p14="http://schemas.microsoft.com/office/powerpoint/2010/main" val="4177186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2217" y="365127"/>
            <a:ext cx="8547315" cy="61901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2217" y="1127502"/>
            <a:ext cx="8547315" cy="504946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15BA6-63F1-402C-9596-661CB25526A1}" type="datetimeFigureOut">
              <a:rPr lang="en-US" smtClean="0"/>
              <a:t>2022-10-28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81C0FA-E5EA-482B-8E04-6978A6F21BE9}" type="slidenum">
              <a:rPr lang="en-US" smtClean="0"/>
              <a:t>‹#›</a:t>
            </a:fld>
            <a:endParaRPr lang="en-US"/>
          </a:p>
        </p:txBody>
      </p:sp>
    </p:spTree>
    <p:extLst>
      <p:ext uri="{BB962C8B-B14F-4D97-AF65-F5344CB8AC3E}">
        <p14:creationId xmlns:p14="http://schemas.microsoft.com/office/powerpoint/2010/main" val="4564212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80.png"/><Relationship Id="rId4" Type="http://schemas.openxmlformats.org/officeDocument/2006/relationships/image" Target="../media/image170.png"/></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250.png"/><Relationship Id="rId18" Type="http://schemas.openxmlformats.org/officeDocument/2006/relationships/image" Target="../media/image330.png"/><Relationship Id="rId3" Type="http://schemas.openxmlformats.org/officeDocument/2006/relationships/image" Target="../media/image200.png"/><Relationship Id="rId21" Type="http://schemas.openxmlformats.org/officeDocument/2006/relationships/image" Target="../media/image360.png"/><Relationship Id="rId7" Type="http://schemas.openxmlformats.org/officeDocument/2006/relationships/image" Target="../media/image62.png"/><Relationship Id="rId12" Type="http://schemas.openxmlformats.org/officeDocument/2006/relationships/image" Target="../media/image240.png"/><Relationship Id="rId17" Type="http://schemas.openxmlformats.org/officeDocument/2006/relationships/image" Target="../media/image320.png"/><Relationship Id="rId2" Type="http://schemas.openxmlformats.org/officeDocument/2006/relationships/image" Target="../media/image221.png"/><Relationship Id="rId16" Type="http://schemas.openxmlformats.org/officeDocument/2006/relationships/image" Target="../media/image280.png"/><Relationship Id="rId20" Type="http://schemas.openxmlformats.org/officeDocument/2006/relationships/image" Target="../media/image350.png"/><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230.png"/><Relationship Id="rId5" Type="http://schemas.openxmlformats.org/officeDocument/2006/relationships/image" Target="../media/image410.png"/><Relationship Id="rId15" Type="http://schemas.openxmlformats.org/officeDocument/2006/relationships/image" Target="../media/image270.png"/><Relationship Id="rId10" Type="http://schemas.openxmlformats.org/officeDocument/2006/relationships/image" Target="../media/image220.png"/><Relationship Id="rId19" Type="http://schemas.openxmlformats.org/officeDocument/2006/relationships/image" Target="../media/image340.png"/><Relationship Id="rId4" Type="http://schemas.openxmlformats.org/officeDocument/2006/relationships/image" Target="../media/image310.png"/><Relationship Id="rId9" Type="http://schemas.openxmlformats.org/officeDocument/2006/relationships/image" Target="../media/image210.png"/><Relationship Id="rId14" Type="http://schemas.openxmlformats.org/officeDocument/2006/relationships/image" Target="../media/image22.png"/><Relationship Id="rId22"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10.png"/><Relationship Id="rId2" Type="http://schemas.openxmlformats.org/officeDocument/2006/relationships/image" Target="../media/image700.png"/><Relationship Id="rId1" Type="http://schemas.openxmlformats.org/officeDocument/2006/relationships/slideLayout" Target="../slideLayouts/slideLayout7.xml"/><Relationship Id="rId4" Type="http://schemas.openxmlformats.org/officeDocument/2006/relationships/image" Target="../media/image380.png"/></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image" Target="../media/image420.png"/><Relationship Id="rId7" Type="http://schemas.openxmlformats.org/officeDocument/2006/relationships/image" Target="../media/image60.png"/><Relationship Id="rId2" Type="http://schemas.openxmlformats.org/officeDocument/2006/relationships/image" Target="../media/image390.png"/><Relationship Id="rId1" Type="http://schemas.openxmlformats.org/officeDocument/2006/relationships/slideLayout" Target="../slideLayouts/slideLayout7.xml"/><Relationship Id="rId6" Type="http://schemas.openxmlformats.org/officeDocument/2006/relationships/image" Target="../media/image450.png"/><Relationship Id="rId5" Type="http://schemas.openxmlformats.org/officeDocument/2006/relationships/image" Target="../media/image440.png"/><Relationship Id="rId10" Type="http://schemas.openxmlformats.org/officeDocument/2006/relationships/image" Target="../media/image54.emf"/><Relationship Id="rId4" Type="http://schemas.openxmlformats.org/officeDocument/2006/relationships/image" Target="../media/image430.png"/><Relationship Id="rId9" Type="http://schemas.openxmlformats.org/officeDocument/2006/relationships/image" Target="../media/image53.emf"/></Relationships>
</file>

<file path=ppt/slides/_rels/slide44.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7.xml"/><Relationship Id="rId6" Type="http://schemas.openxmlformats.org/officeDocument/2006/relationships/image" Target="../media/image381.png"/><Relationship Id="rId5" Type="http://schemas.openxmlformats.org/officeDocument/2006/relationships/image" Target="../media/image58.png"/><Relationship Id="rId4" Type="http://schemas.openxmlformats.org/officeDocument/2006/relationships/image" Target="../media/image57.emf"/></Relationships>
</file>

<file path=ppt/slides/_rels/slide45.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emf"/><Relationship Id="rId7" Type="http://schemas.openxmlformats.org/officeDocument/2006/relationships/image" Target="../media/image64.emf"/><Relationship Id="rId2" Type="http://schemas.openxmlformats.org/officeDocument/2006/relationships/image" Target="../media/image59.emf"/><Relationship Id="rId1" Type="http://schemas.openxmlformats.org/officeDocument/2006/relationships/slideLayout" Target="../slideLayouts/slideLayout7.xml"/><Relationship Id="rId6" Type="http://schemas.openxmlformats.org/officeDocument/2006/relationships/image" Target="../media/image63.emf"/><Relationship Id="rId5" Type="http://schemas.openxmlformats.org/officeDocument/2006/relationships/image" Target="../media/image62.emf"/><Relationship Id="rId4" Type="http://schemas.openxmlformats.org/officeDocument/2006/relationships/image" Target="../media/image61.emf"/><Relationship Id="rId9" Type="http://schemas.openxmlformats.org/officeDocument/2006/relationships/image" Target="../media/image460.png"/></Relationships>
</file>

<file path=ppt/slides/_rels/slide4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4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 Id="rId5" Type="http://schemas.openxmlformats.org/officeDocument/2006/relationships/image" Target="../media/image74.png"/><Relationship Id="rId4" Type="http://schemas.openxmlformats.org/officeDocument/2006/relationships/image" Target="../media/image73.png"/></Relationships>
</file>

<file path=ppt/slides/_rels/slide48.xml.rels><?xml version="1.0" encoding="UTF-8" standalone="yes"?>
<Relationships xmlns="http://schemas.openxmlformats.org/package/2006/relationships"><Relationship Id="rId3" Type="http://schemas.openxmlformats.org/officeDocument/2006/relationships/image" Target="../media/image640.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79.png"/><Relationship Id="rId2"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129.png"/><Relationship Id="rId5" Type="http://schemas.openxmlformats.org/officeDocument/2006/relationships/image" Target="../media/image78.png"/><Relationship Id="rId4" Type="http://schemas.openxmlformats.org/officeDocument/2006/relationships/image" Target="../media/image77.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76.png"/><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png"/></Relationships>
</file>

<file path=ppt/slides/_rels/slide5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486672" y="1467283"/>
            <a:ext cx="2132315" cy="738664"/>
          </a:xfrm>
          <a:prstGeom prst="rect">
            <a:avLst/>
          </a:prstGeom>
        </p:spPr>
        <p:txBody>
          <a:bodyPr wrap="none">
            <a:spAutoFit/>
          </a:bodyPr>
          <a:lstStyle/>
          <a:p>
            <a:pPr algn="ctr" eaLnBrk="1" hangingPunct="1">
              <a:lnSpc>
                <a:spcPct val="150000"/>
              </a:lnSpc>
              <a:spcBef>
                <a:spcPct val="20000"/>
              </a:spcBef>
              <a:buClr>
                <a:schemeClr val="tx2"/>
              </a:buClr>
              <a:buSzPct val="75000"/>
              <a:defRPr/>
            </a:pPr>
            <a:r>
              <a:rPr lang="en-US" altLang="zh-CN" sz="2800" b="1" dirty="0" smtClean="0">
                <a:solidFill>
                  <a:schemeClr val="bg1">
                    <a:lumMod val="50000"/>
                  </a:schemeClr>
                </a:solidFill>
                <a:effectLst>
                  <a:outerShdw blurRad="38100" dist="38100" dir="2700000" algn="tl">
                    <a:srgbClr val="C0C0C0"/>
                  </a:outerShdw>
                </a:effectLst>
                <a:latin typeface="华文楷体" panose="02010600040101010101" pitchFamily="2" charset="-122"/>
                <a:ea typeface="华文楷体" panose="02010600040101010101" pitchFamily="2" charset="-122"/>
              </a:rPr>
              <a:t>Jin Min Yang</a:t>
            </a:r>
            <a:r>
              <a:rPr lang="zh-CN" altLang="en-US" sz="2800" b="1" dirty="0" smtClean="0">
                <a:solidFill>
                  <a:schemeClr val="bg1">
                    <a:lumMod val="50000"/>
                  </a:schemeClr>
                </a:solidFill>
                <a:effectLst>
                  <a:outerShdw blurRad="38100" dist="38100" dir="2700000" algn="tl">
                    <a:srgbClr val="C0C0C0"/>
                  </a:outerShdw>
                </a:effectLst>
                <a:latin typeface="华文楷体" panose="02010600040101010101" pitchFamily="2" charset="-122"/>
                <a:ea typeface="华文楷体" panose="02010600040101010101" pitchFamily="2" charset="-122"/>
              </a:rPr>
              <a:t> </a:t>
            </a:r>
            <a:endParaRPr lang="en-US" altLang="zh-CN" sz="2800" b="1" dirty="0" smtClean="0">
              <a:solidFill>
                <a:schemeClr val="bg1">
                  <a:lumMod val="50000"/>
                </a:schemeClr>
              </a:solidFill>
              <a:effectLst>
                <a:outerShdw blurRad="38100" dist="38100" dir="2700000" algn="tl">
                  <a:srgbClr val="C0C0C0"/>
                </a:outerShdw>
              </a:effectLst>
              <a:latin typeface="华文楷体" panose="02010600040101010101" pitchFamily="2" charset="-122"/>
              <a:ea typeface="华文楷体" panose="02010600040101010101" pitchFamily="2" charset="-122"/>
            </a:endParaRPr>
          </a:p>
        </p:txBody>
      </p:sp>
      <p:sp>
        <p:nvSpPr>
          <p:cNvPr id="5" name="矩形 4"/>
          <p:cNvSpPr/>
          <p:nvPr/>
        </p:nvSpPr>
        <p:spPr>
          <a:xfrm>
            <a:off x="3885666" y="2421459"/>
            <a:ext cx="1428596" cy="593560"/>
          </a:xfrm>
          <a:prstGeom prst="rect">
            <a:avLst/>
          </a:prstGeom>
        </p:spPr>
        <p:txBody>
          <a:bodyPr wrap="none">
            <a:spAutoFit/>
          </a:bodyPr>
          <a:lstStyle/>
          <a:p>
            <a:pPr algn="ctr" eaLnBrk="1" hangingPunct="1">
              <a:lnSpc>
                <a:spcPct val="150000"/>
              </a:lnSpc>
              <a:spcBef>
                <a:spcPct val="20000"/>
              </a:spcBef>
              <a:buClr>
                <a:schemeClr val="tx2"/>
              </a:buClr>
              <a:buSzPct val="75000"/>
              <a:defRPr/>
            </a:pPr>
            <a:r>
              <a:rPr lang="en-US" altLang="zh-CN" sz="2400" b="1" dirty="0" smtClean="0">
                <a:solidFill>
                  <a:schemeClr val="bg1">
                    <a:lumMod val="50000"/>
                  </a:schemeClr>
                </a:solidFill>
                <a:effectLst>
                  <a:outerShdw blurRad="38100" dist="38100" dir="2700000" algn="tl">
                    <a:srgbClr val="C0C0C0"/>
                  </a:outerShdw>
                </a:effectLst>
                <a:latin typeface="华文楷体" panose="02010600040101010101" pitchFamily="2" charset="-122"/>
                <a:ea typeface="华文楷体" panose="02010600040101010101" pitchFamily="2" charset="-122"/>
              </a:rPr>
              <a:t>ITP, CAS </a:t>
            </a:r>
            <a:endParaRPr lang="en-US" altLang="zh-CN" sz="2400" b="1" dirty="0">
              <a:solidFill>
                <a:schemeClr val="bg1">
                  <a:lumMod val="50000"/>
                </a:schemeClr>
              </a:solidFill>
              <a:effectLst>
                <a:outerShdw blurRad="38100" dist="38100" dir="2700000" algn="tl">
                  <a:srgbClr val="C0C0C0"/>
                </a:outerShdw>
              </a:effectLst>
              <a:latin typeface="华文楷体" panose="02010600040101010101" pitchFamily="2" charset="-122"/>
              <a:ea typeface="华文楷体" panose="02010600040101010101" pitchFamily="2" charset="-122"/>
            </a:endParaRPr>
          </a:p>
        </p:txBody>
      </p:sp>
      <p:sp>
        <p:nvSpPr>
          <p:cNvPr id="6" name="矩形 5"/>
          <p:cNvSpPr/>
          <p:nvPr/>
        </p:nvSpPr>
        <p:spPr>
          <a:xfrm>
            <a:off x="2443365" y="4655610"/>
            <a:ext cx="4399080" cy="1200329"/>
          </a:xfrm>
          <a:prstGeom prst="rect">
            <a:avLst/>
          </a:prstGeom>
        </p:spPr>
        <p:txBody>
          <a:bodyPr wrap="square">
            <a:spAutoFit/>
          </a:bodyPr>
          <a:lstStyle/>
          <a:p>
            <a:pPr algn="ctr">
              <a:lnSpc>
                <a:spcPct val="150000"/>
              </a:lnSpc>
            </a:pPr>
            <a:r>
              <a:rPr lang="zh-CN" altLang="en-US" sz="2400" dirty="0">
                <a:solidFill>
                  <a:schemeClr val="bg1">
                    <a:lumMod val="50000"/>
                  </a:schemeClr>
                </a:solidFill>
                <a:effectLst>
                  <a:outerShdw blurRad="38100" dist="38100" dir="2700000" algn="tl">
                    <a:srgbClr val="C0C0C0"/>
                  </a:outerShdw>
                </a:effectLst>
                <a:latin typeface="华文楷体" panose="02010600040101010101" pitchFamily="2" charset="-122"/>
                <a:ea typeface="华文楷体" panose="02010600040101010101" pitchFamily="2" charset="-122"/>
              </a:rPr>
              <a:t>第</a:t>
            </a:r>
            <a:r>
              <a:rPr lang="en-US" altLang="zh-CN" sz="2400" dirty="0" smtClean="0">
                <a:solidFill>
                  <a:schemeClr val="bg1">
                    <a:lumMod val="50000"/>
                  </a:schemeClr>
                </a:solidFill>
                <a:effectLst>
                  <a:outerShdw blurRad="38100" dist="38100" dir="2700000" algn="tl">
                    <a:srgbClr val="C0C0C0"/>
                  </a:outerShdw>
                </a:effectLst>
                <a:latin typeface="华文楷体" panose="02010600040101010101" pitchFamily="2" charset="-122"/>
                <a:ea typeface="华文楷体" panose="02010600040101010101" pitchFamily="2" charset="-122"/>
              </a:rPr>
              <a:t>26</a:t>
            </a:r>
            <a:r>
              <a:rPr lang="zh-CN" altLang="en-US" sz="2400" dirty="0" smtClean="0">
                <a:solidFill>
                  <a:schemeClr val="bg1">
                    <a:lumMod val="50000"/>
                  </a:schemeClr>
                </a:solidFill>
                <a:effectLst>
                  <a:outerShdw blurRad="38100" dist="38100" dir="2700000" algn="tl">
                    <a:srgbClr val="C0C0C0"/>
                  </a:outerShdw>
                </a:effectLst>
                <a:latin typeface="华文楷体" panose="02010600040101010101" pitchFamily="2" charset="-122"/>
                <a:ea typeface="华文楷体" panose="02010600040101010101" pitchFamily="2" charset="-122"/>
              </a:rPr>
              <a:t>届</a:t>
            </a:r>
            <a:r>
              <a:rPr lang="en-US" altLang="zh-CN" sz="2400" dirty="0">
                <a:solidFill>
                  <a:schemeClr val="bg1">
                    <a:lumMod val="50000"/>
                  </a:schemeClr>
                </a:solidFill>
                <a:effectLst>
                  <a:outerShdw blurRad="38100" dist="38100" dir="2700000" algn="tl">
                    <a:srgbClr val="C0C0C0"/>
                  </a:outerShdw>
                </a:effectLst>
                <a:latin typeface="华文楷体" panose="02010600040101010101" pitchFamily="2" charset="-122"/>
                <a:ea typeface="华文楷体" panose="02010600040101010101" pitchFamily="2" charset="-122"/>
              </a:rPr>
              <a:t>LHC </a:t>
            </a:r>
            <a:r>
              <a:rPr lang="en-US" altLang="zh-CN" sz="2400" dirty="0" smtClean="0">
                <a:solidFill>
                  <a:schemeClr val="bg1">
                    <a:lumMod val="50000"/>
                  </a:schemeClr>
                </a:solidFill>
                <a:effectLst>
                  <a:outerShdw blurRad="38100" dist="38100" dir="2700000" algn="tl">
                    <a:srgbClr val="C0C0C0"/>
                  </a:outerShdw>
                </a:effectLst>
                <a:latin typeface="华文楷体" panose="02010600040101010101" pitchFamily="2" charset="-122"/>
                <a:ea typeface="华文楷体" panose="02010600040101010101" pitchFamily="2" charset="-122"/>
              </a:rPr>
              <a:t>Mini-Workshop</a:t>
            </a:r>
            <a:endParaRPr lang="en-US" altLang="zh-CN" sz="2400" dirty="0">
              <a:solidFill>
                <a:schemeClr val="bg1">
                  <a:lumMod val="50000"/>
                </a:schemeClr>
              </a:solidFill>
              <a:effectLst>
                <a:outerShdw blurRad="38100" dist="38100" dir="2700000" algn="tl">
                  <a:srgbClr val="C0C0C0"/>
                </a:outerShdw>
              </a:effectLst>
              <a:latin typeface="华文楷体" panose="02010600040101010101" pitchFamily="2" charset="-122"/>
              <a:ea typeface="华文楷体" panose="02010600040101010101" pitchFamily="2" charset="-122"/>
            </a:endParaRPr>
          </a:p>
          <a:p>
            <a:pPr algn="ctr">
              <a:lnSpc>
                <a:spcPct val="150000"/>
              </a:lnSpc>
            </a:pPr>
            <a:r>
              <a:rPr lang="zh-CN" altLang="en-US" sz="2400" dirty="0">
                <a:solidFill>
                  <a:schemeClr val="bg1">
                    <a:lumMod val="50000"/>
                  </a:schemeClr>
                </a:solidFill>
                <a:effectLst>
                  <a:outerShdw blurRad="38100" dist="38100" dir="2700000" algn="tl">
                    <a:srgbClr val="C0C0C0"/>
                  </a:outerShdw>
                </a:effectLst>
                <a:latin typeface="华文楷体" panose="02010600040101010101" pitchFamily="2" charset="-122"/>
                <a:ea typeface="华文楷体" panose="02010600040101010101" pitchFamily="2" charset="-122"/>
              </a:rPr>
              <a:t>顺义</a:t>
            </a:r>
            <a:r>
              <a:rPr lang="en-US" altLang="zh-CN" sz="2400" dirty="0" smtClean="0">
                <a:solidFill>
                  <a:schemeClr val="bg1">
                    <a:lumMod val="50000"/>
                  </a:schemeClr>
                </a:solidFill>
                <a:effectLst>
                  <a:outerShdw blurRad="38100" dist="38100" dir="2700000" algn="tl">
                    <a:srgbClr val="C0C0C0"/>
                  </a:outerShdw>
                </a:effectLst>
                <a:latin typeface="华文楷体" panose="02010600040101010101" pitchFamily="2" charset="-122"/>
                <a:ea typeface="华文楷体" panose="02010600040101010101" pitchFamily="2" charset="-122"/>
              </a:rPr>
              <a:t>  2022.10.29-30</a:t>
            </a:r>
            <a:endParaRPr lang="en-US" altLang="zh-CN" sz="2400" dirty="0">
              <a:solidFill>
                <a:schemeClr val="bg1">
                  <a:lumMod val="50000"/>
                </a:schemeClr>
              </a:solidFill>
              <a:effectLst>
                <a:outerShdw blurRad="38100" dist="38100" dir="2700000" algn="tl">
                  <a:srgbClr val="C0C0C0"/>
                </a:outerShdw>
              </a:effectLst>
              <a:latin typeface="华文楷体" panose="02010600040101010101" pitchFamily="2" charset="-122"/>
              <a:ea typeface="华文楷体" panose="02010600040101010101" pitchFamily="2" charset="-122"/>
            </a:endParaRPr>
          </a:p>
        </p:txBody>
      </p:sp>
      <p:sp>
        <p:nvSpPr>
          <p:cNvPr id="3" name="矩形 2"/>
          <p:cNvSpPr/>
          <p:nvPr/>
        </p:nvSpPr>
        <p:spPr>
          <a:xfrm>
            <a:off x="1026691" y="390065"/>
            <a:ext cx="7232429" cy="1077218"/>
          </a:xfrm>
          <a:prstGeom prst="rect">
            <a:avLst/>
          </a:prstGeom>
        </p:spPr>
        <p:txBody>
          <a:bodyPr wrap="none">
            <a:spAutoFit/>
          </a:bodyPr>
          <a:lstStyle/>
          <a:p>
            <a:r>
              <a:rPr lang="en-US" altLang="zh-CN" sz="3200" b="1" dirty="0">
                <a:solidFill>
                  <a:srgbClr val="00B0F0"/>
                </a:solidFill>
                <a:effectLst>
                  <a:outerShdw blurRad="38100" dist="38100" dir="2700000" algn="tl">
                    <a:srgbClr val="000000">
                      <a:alpha val="43137"/>
                    </a:srgbClr>
                  </a:outerShdw>
                </a:effectLst>
                <a:ea typeface="Batang" panose="02030600000101010101"/>
                <a:cs typeface="Segoe UI Black" panose="020B0A02040204020203" pitchFamily="34" charset="0"/>
              </a:rPr>
              <a:t>Machine learning for Higgs physics at LHC</a:t>
            </a:r>
            <a:endParaRPr lang="zh-CN" altLang="en-US" sz="3200" dirty="0">
              <a:solidFill>
                <a:srgbClr val="00B0F0"/>
              </a:solidFill>
            </a:endParaRPr>
          </a:p>
          <a:p>
            <a:r>
              <a:rPr lang="en-US" altLang="zh-CN" sz="3200" b="1" dirty="0" smtClean="0">
                <a:solidFill>
                  <a:srgbClr val="0070C0"/>
                </a:solidFill>
                <a:effectLst>
                  <a:outerShdw blurRad="38100" dist="38100" dir="2700000" algn="tl">
                    <a:srgbClr val="000000">
                      <a:alpha val="43137"/>
                    </a:srgbClr>
                  </a:outerShdw>
                </a:effectLst>
                <a:latin typeface="Segoe UI Symbol" panose="020B0502040204020203" pitchFamily="34" charset="0"/>
                <a:ea typeface="Batang" panose="02030600000101010101"/>
                <a:cs typeface="Segoe UI Black" panose="020B0A02040204020203" pitchFamily="34" charset="0"/>
              </a:rPr>
              <a:t> </a:t>
            </a:r>
            <a:endParaRPr lang="zh-CN" altLang="en-US" sz="3200" dirty="0"/>
          </a:p>
        </p:txBody>
      </p:sp>
    </p:spTree>
    <p:extLst>
      <p:ext uri="{BB962C8B-B14F-4D97-AF65-F5344CB8AC3E}">
        <p14:creationId xmlns:p14="http://schemas.microsoft.com/office/powerpoint/2010/main" val="4246177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A5EEAC1B-5945-49EA-908A-C68862A8F906}"/>
              </a:ext>
            </a:extLst>
          </p:cNvPr>
          <p:cNvSpPr txBox="1">
            <a:spLocks/>
          </p:cNvSpPr>
          <p:nvPr/>
        </p:nvSpPr>
        <p:spPr>
          <a:xfrm>
            <a:off x="460676" y="330396"/>
            <a:ext cx="5074969" cy="619016"/>
          </a:xfrm>
          <a:prstGeom prst="rect">
            <a:avLst/>
          </a:prstGeom>
        </p:spPr>
        <p:txBody>
          <a:bodyPr>
            <a:normAutofit/>
          </a:bodyP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altLang="zh-CN" b="1" dirty="0">
                <a:solidFill>
                  <a:srgbClr val="FF0000"/>
                </a:solidFill>
                <a:effectLst>
                  <a:outerShdw blurRad="38100" dist="38100" dir="2700000" algn="tl">
                    <a:srgbClr val="000000">
                      <a:alpha val="43137"/>
                    </a:srgbClr>
                  </a:outerShdw>
                </a:effectLst>
              </a:rPr>
              <a:t>Machine Learning in </a:t>
            </a:r>
            <a:r>
              <a:rPr lang="en-US" altLang="zh-CN" b="1" dirty="0" smtClean="0">
                <a:solidFill>
                  <a:srgbClr val="FF0000"/>
                </a:solidFill>
                <a:effectLst>
                  <a:outerShdw blurRad="38100" dist="38100" dir="2700000" algn="tl">
                    <a:srgbClr val="000000">
                      <a:alpha val="43137"/>
                    </a:srgbClr>
                  </a:outerShdw>
                </a:effectLst>
              </a:rPr>
              <a:t>HEP</a:t>
            </a:r>
            <a:endParaRPr lang="en-US" b="1" dirty="0">
              <a:solidFill>
                <a:srgbClr val="FF0000"/>
              </a:solidFill>
              <a:effectLst>
                <a:outerShdw blurRad="38100" dist="38100" dir="2700000" algn="tl">
                  <a:srgbClr val="000000">
                    <a:alpha val="43137"/>
                  </a:srgbClr>
                </a:outerShdw>
              </a:effectLst>
            </a:endParaRPr>
          </a:p>
        </p:txBody>
      </p:sp>
      <p:sp>
        <p:nvSpPr>
          <p:cNvPr id="8" name="Content Placeholder 2">
            <a:extLst>
              <a:ext uri="{FF2B5EF4-FFF2-40B4-BE49-F238E27FC236}">
                <a16:creationId xmlns:a16="http://schemas.microsoft.com/office/drawing/2014/main" xmlns="" id="{8FB5D9D8-8E65-452A-A19E-D6FA7B61CE30}"/>
              </a:ext>
            </a:extLst>
          </p:cNvPr>
          <p:cNvSpPr>
            <a:spLocks noGrp="1"/>
          </p:cNvSpPr>
          <p:nvPr>
            <p:ph idx="1"/>
          </p:nvPr>
        </p:nvSpPr>
        <p:spPr>
          <a:xfrm>
            <a:off x="677288" y="1684545"/>
            <a:ext cx="7480370" cy="4993885"/>
          </a:xfrm>
        </p:spPr>
        <p:txBody>
          <a:bodyPr>
            <a:noAutofit/>
          </a:bodyPr>
          <a:lstStyle/>
          <a:p>
            <a:pPr marL="0" indent="0">
              <a:buNone/>
            </a:pPr>
            <a:r>
              <a:rPr lang="en-US" dirty="0" smtClean="0"/>
              <a:t>GOAL</a:t>
            </a:r>
            <a:endParaRPr lang="en-US" dirty="0"/>
          </a:p>
          <a:p>
            <a:pPr lvl="1"/>
            <a:r>
              <a:rPr lang="en-US" sz="1600" b="1" dirty="0"/>
              <a:t>“Solve” HEP problems using </a:t>
            </a:r>
            <a:r>
              <a:rPr lang="en-US" sz="1600" b="1" dirty="0" smtClean="0"/>
              <a:t>DATA</a:t>
            </a:r>
            <a:endParaRPr lang="en-US" sz="1600" b="1" dirty="0"/>
          </a:p>
          <a:p>
            <a:pPr marL="0" indent="0">
              <a:buNone/>
            </a:pPr>
            <a:r>
              <a:rPr lang="en-US" dirty="0"/>
              <a:t>EXAMPLE</a:t>
            </a:r>
          </a:p>
          <a:p>
            <a:pPr lvl="1"/>
            <a:r>
              <a:rPr lang="en-US" sz="1600" dirty="0"/>
              <a:t>Physics model selection</a:t>
            </a:r>
          </a:p>
          <a:p>
            <a:pPr lvl="2"/>
            <a:r>
              <a:rPr lang="en-US" sz="1600" dirty="0"/>
              <a:t>Scan (e.g. 1011.4306, 1106.4613, 1703.01309, 1708.06615)</a:t>
            </a:r>
          </a:p>
          <a:p>
            <a:pPr lvl="1"/>
            <a:r>
              <a:rPr lang="en-US" sz="1600" dirty="0"/>
              <a:t>Collider</a:t>
            </a:r>
          </a:p>
          <a:p>
            <a:pPr lvl="2"/>
            <a:r>
              <a:rPr lang="en-US" sz="1600" dirty="0"/>
              <a:t>Parton distribution function (e.g. 1605.04345)</a:t>
            </a:r>
          </a:p>
          <a:p>
            <a:pPr lvl="2"/>
            <a:r>
              <a:rPr lang="en-US" sz="1600" dirty="0"/>
              <a:t>Object reconstruction (e.g. NIPS-DLPS)</a:t>
            </a:r>
          </a:p>
          <a:p>
            <a:pPr lvl="2"/>
            <a:r>
              <a:rPr lang="en-US" sz="1600" dirty="0"/>
              <a:t>Pileup mitigation (e.g. 1512.04672, 1707.08600)</a:t>
            </a:r>
          </a:p>
          <a:p>
            <a:pPr lvl="2"/>
            <a:r>
              <a:rPr lang="en-US" sz="1600" dirty="0"/>
              <a:t>Jet tagging (e.g. 1407.5675, 1501.05968, 1612.01551, 1702.00748)</a:t>
            </a:r>
          </a:p>
          <a:p>
            <a:pPr lvl="2"/>
            <a:r>
              <a:rPr lang="en-US" sz="1600" dirty="0"/>
              <a:t>Event selection (e.g. 1402.4735, 1708.07034, 1807.09088)</a:t>
            </a:r>
          </a:p>
          <a:p>
            <a:pPr lvl="2"/>
            <a:r>
              <a:rPr lang="en-US" sz="1600" dirty="0"/>
              <a:t>Decayed object </a:t>
            </a:r>
            <a:r>
              <a:rPr lang="en-US" sz="1600" dirty="0" smtClean="0"/>
              <a:t>reconstruction</a:t>
            </a:r>
            <a:endParaRPr lang="en-US" sz="1600" dirty="0"/>
          </a:p>
          <a:p>
            <a:pPr lvl="2"/>
            <a:r>
              <a:rPr lang="en-US" sz="1600" dirty="0"/>
              <a:t>Anomaly event detection (e.g. 1807.10261)</a:t>
            </a:r>
          </a:p>
        </p:txBody>
      </p:sp>
      <p:sp>
        <p:nvSpPr>
          <p:cNvPr id="5" name="矩形 4"/>
          <p:cNvSpPr/>
          <p:nvPr/>
        </p:nvSpPr>
        <p:spPr>
          <a:xfrm>
            <a:off x="3668725" y="945881"/>
            <a:ext cx="5368272" cy="523220"/>
          </a:xfrm>
          <a:prstGeom prst="rect">
            <a:avLst/>
          </a:prstGeom>
        </p:spPr>
        <p:txBody>
          <a:bodyPr wrap="square">
            <a:spAutoFit/>
          </a:bodyPr>
          <a:lstStyle/>
          <a:p>
            <a:r>
              <a:rPr lang="zh-CN" altLang="en-US" sz="1400" dirty="0" smtClean="0">
                <a:solidFill>
                  <a:schemeClr val="bg2">
                    <a:lumMod val="50000"/>
                  </a:schemeClr>
                </a:solidFill>
              </a:rPr>
              <a:t> Abdughani</a:t>
            </a:r>
            <a:r>
              <a:rPr lang="zh-CN" altLang="en-US" sz="1400" dirty="0">
                <a:solidFill>
                  <a:schemeClr val="bg2">
                    <a:lumMod val="50000"/>
                  </a:schemeClr>
                </a:solidFill>
              </a:rPr>
              <a:t>, </a:t>
            </a:r>
            <a:r>
              <a:rPr lang="zh-CN" altLang="en-US" sz="1400" dirty="0" smtClean="0">
                <a:solidFill>
                  <a:schemeClr val="bg2">
                    <a:lumMod val="50000"/>
                  </a:schemeClr>
                </a:solidFill>
              </a:rPr>
              <a:t>Ren</a:t>
            </a:r>
            <a:r>
              <a:rPr lang="zh-CN" altLang="en-US" sz="1400" dirty="0">
                <a:solidFill>
                  <a:schemeClr val="bg2">
                    <a:lumMod val="50000"/>
                  </a:schemeClr>
                </a:solidFill>
              </a:rPr>
              <a:t>, </a:t>
            </a:r>
            <a:r>
              <a:rPr lang="zh-CN" altLang="en-US" sz="1400" dirty="0" smtClean="0">
                <a:solidFill>
                  <a:schemeClr val="bg2">
                    <a:lumMod val="50000"/>
                  </a:schemeClr>
                </a:solidFill>
              </a:rPr>
              <a:t>Wu</a:t>
            </a:r>
            <a:r>
              <a:rPr lang="zh-CN" altLang="en-US" sz="1400" dirty="0">
                <a:solidFill>
                  <a:schemeClr val="bg2">
                    <a:lumMod val="50000"/>
                  </a:schemeClr>
                </a:solidFill>
              </a:rPr>
              <a:t>, </a:t>
            </a:r>
            <a:r>
              <a:rPr lang="zh-CN" altLang="en-US" sz="1400" dirty="0" smtClean="0">
                <a:solidFill>
                  <a:schemeClr val="bg2">
                    <a:lumMod val="50000"/>
                  </a:schemeClr>
                </a:solidFill>
              </a:rPr>
              <a:t>J</a:t>
            </a:r>
            <a:r>
              <a:rPr lang="en-US" altLang="zh-CN" sz="1400" dirty="0" smtClean="0">
                <a:solidFill>
                  <a:schemeClr val="bg2">
                    <a:lumMod val="50000"/>
                  </a:schemeClr>
                </a:solidFill>
              </a:rPr>
              <a:t>MY,</a:t>
            </a:r>
            <a:r>
              <a:rPr lang="zh-CN" altLang="en-US" sz="1400" dirty="0" smtClean="0">
                <a:solidFill>
                  <a:schemeClr val="bg2">
                    <a:lumMod val="50000"/>
                  </a:schemeClr>
                </a:solidFill>
              </a:rPr>
              <a:t> Zhao</a:t>
            </a:r>
            <a:r>
              <a:rPr lang="en-US" altLang="zh-CN" sz="1400" dirty="0" smtClean="0">
                <a:solidFill>
                  <a:schemeClr val="bg2">
                    <a:lumMod val="50000"/>
                  </a:schemeClr>
                </a:solidFill>
              </a:rPr>
              <a:t>,</a:t>
            </a:r>
            <a:r>
              <a:rPr lang="zh-CN" altLang="en-US" sz="1400" dirty="0">
                <a:solidFill>
                  <a:schemeClr val="bg2">
                    <a:lumMod val="50000"/>
                  </a:schemeClr>
                </a:solidFill>
              </a:rPr>
              <a:t> </a:t>
            </a:r>
            <a:r>
              <a:rPr lang="en-US" altLang="zh-CN" sz="1400" dirty="0">
                <a:solidFill>
                  <a:schemeClr val="bg2">
                    <a:lumMod val="50000"/>
                  </a:schemeClr>
                </a:solidFill>
              </a:rPr>
              <a:t>1905.06047</a:t>
            </a:r>
            <a:r>
              <a:rPr lang="zh-CN" altLang="en-US" sz="1400" dirty="0">
                <a:solidFill>
                  <a:schemeClr val="bg2">
                    <a:lumMod val="50000"/>
                  </a:schemeClr>
                </a:solidFill>
              </a:rPr>
              <a:t> </a:t>
            </a:r>
          </a:p>
          <a:p>
            <a:r>
              <a:rPr lang="zh-CN" altLang="en-US" sz="1400" dirty="0" smtClean="0">
                <a:solidFill>
                  <a:schemeClr val="bg2">
                    <a:lumMod val="50000"/>
                  </a:schemeClr>
                </a:solidFill>
              </a:rPr>
              <a:t>Supervised </a:t>
            </a:r>
            <a:r>
              <a:rPr lang="zh-CN" altLang="en-US" sz="1400" dirty="0">
                <a:solidFill>
                  <a:schemeClr val="bg2">
                    <a:lumMod val="50000"/>
                  </a:schemeClr>
                </a:solidFill>
              </a:rPr>
              <a:t>deep learning in high energy phenomenology: a mini </a:t>
            </a:r>
            <a:r>
              <a:rPr lang="zh-CN" altLang="en-US" sz="1400" dirty="0" smtClean="0">
                <a:solidFill>
                  <a:schemeClr val="bg2">
                    <a:lumMod val="50000"/>
                  </a:schemeClr>
                </a:solidFill>
              </a:rPr>
              <a:t>review</a:t>
            </a:r>
            <a:endParaRPr lang="zh-CN" altLang="en-US" sz="1400" dirty="0">
              <a:solidFill>
                <a:schemeClr val="bg2">
                  <a:lumMod val="50000"/>
                </a:schemeClr>
              </a:solidFill>
            </a:endParaRPr>
          </a:p>
        </p:txBody>
      </p:sp>
    </p:spTree>
    <p:extLst>
      <p:ext uri="{BB962C8B-B14F-4D97-AF65-F5344CB8AC3E}">
        <p14:creationId xmlns:p14="http://schemas.microsoft.com/office/powerpoint/2010/main" val="811491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994254" y="1284155"/>
            <a:ext cx="4721357" cy="461665"/>
          </a:xfrm>
          <a:prstGeom prst="rect">
            <a:avLst/>
          </a:prstGeom>
        </p:spPr>
        <p:txBody>
          <a:bodyPr wrap="none">
            <a:spAutoFit/>
          </a:bodyPr>
          <a:lstStyle/>
          <a:p>
            <a:pPr algn="ctr"/>
            <a:r>
              <a:rPr lang="en-US" altLang="zh-CN" sz="2400" dirty="0"/>
              <a:t>An </a:t>
            </a:r>
            <a:r>
              <a:rPr lang="en-US" altLang="zh-CN" sz="2400" b="1" dirty="0" smtClean="0">
                <a:effectLst>
                  <a:outerShdw blurRad="38100" dist="38100" dir="2700000" algn="tl">
                    <a:srgbClr val="000000">
                      <a:alpha val="43137"/>
                    </a:srgbClr>
                  </a:outerShdw>
                </a:effectLst>
              </a:rPr>
              <a:t>event</a:t>
            </a:r>
            <a:r>
              <a:rPr lang="en-US" altLang="zh-CN" sz="2400" dirty="0" smtClean="0"/>
              <a:t> </a:t>
            </a:r>
            <a:r>
              <a:rPr lang="en-US" altLang="zh-CN" sz="2400" dirty="0"/>
              <a:t>is a </a:t>
            </a:r>
            <a:r>
              <a:rPr lang="en-US" altLang="zh-CN" sz="2400" b="1" dirty="0" smtClean="0">
                <a:effectLst>
                  <a:outerShdw blurRad="38100" dist="38100" dir="2700000" algn="tl">
                    <a:srgbClr val="000000">
                      <a:alpha val="43137"/>
                    </a:srgbClr>
                  </a:outerShdw>
                </a:effectLst>
              </a:rPr>
              <a:t>signal</a:t>
            </a:r>
            <a:r>
              <a:rPr lang="en-US" altLang="zh-CN" sz="2400" dirty="0" smtClean="0"/>
              <a:t> </a:t>
            </a:r>
            <a:r>
              <a:rPr lang="en-US" altLang="zh-CN" sz="2400" dirty="0"/>
              <a:t>or </a:t>
            </a:r>
            <a:r>
              <a:rPr lang="en-US" altLang="zh-CN" sz="2400" b="1" dirty="0" smtClean="0">
                <a:effectLst>
                  <a:outerShdw blurRad="38100" dist="38100" dir="2700000" algn="tl">
                    <a:srgbClr val="000000">
                      <a:alpha val="43137"/>
                    </a:srgbClr>
                  </a:outerShdw>
                </a:effectLst>
              </a:rPr>
              <a:t>background </a:t>
            </a:r>
            <a:r>
              <a:rPr lang="en-US" altLang="zh-CN" sz="2400" dirty="0" smtClean="0"/>
              <a:t>?</a:t>
            </a:r>
            <a:endParaRPr lang="en-US" altLang="zh-CN" sz="2400" dirty="0"/>
          </a:p>
        </p:txBody>
      </p:sp>
      <p:pic>
        <p:nvPicPr>
          <p:cNvPr id="18" name="图片 17"/>
          <p:cNvPicPr>
            <a:picLocks noChangeAspect="1"/>
          </p:cNvPicPr>
          <p:nvPr/>
        </p:nvPicPr>
        <p:blipFill>
          <a:blip r:embed="rId2"/>
          <a:stretch>
            <a:fillRect/>
          </a:stretch>
        </p:blipFill>
        <p:spPr>
          <a:xfrm>
            <a:off x="994254" y="1791240"/>
            <a:ext cx="7475974" cy="2114965"/>
          </a:xfrm>
          <a:prstGeom prst="rect">
            <a:avLst/>
          </a:prstGeom>
        </p:spPr>
      </p:pic>
      <p:pic>
        <p:nvPicPr>
          <p:cNvPr id="19" name="图片 18"/>
          <p:cNvPicPr>
            <a:picLocks noChangeAspect="1"/>
          </p:cNvPicPr>
          <p:nvPr/>
        </p:nvPicPr>
        <p:blipFill>
          <a:blip r:embed="rId3"/>
          <a:stretch>
            <a:fillRect/>
          </a:stretch>
        </p:blipFill>
        <p:spPr>
          <a:xfrm>
            <a:off x="2183370" y="4244066"/>
            <a:ext cx="3363843" cy="2053948"/>
          </a:xfrm>
          <a:prstGeom prst="rect">
            <a:avLst/>
          </a:prstGeom>
        </p:spPr>
      </p:pic>
      <p:sp>
        <p:nvSpPr>
          <p:cNvPr id="5" name="Title 1">
            <a:extLst>
              <a:ext uri="{FF2B5EF4-FFF2-40B4-BE49-F238E27FC236}">
                <a16:creationId xmlns="" xmlns:a16="http://schemas.microsoft.com/office/drawing/2014/main" id="{A5EEAC1B-5945-49EA-908A-C68862A8F906}"/>
              </a:ext>
            </a:extLst>
          </p:cNvPr>
          <p:cNvSpPr txBox="1">
            <a:spLocks/>
          </p:cNvSpPr>
          <p:nvPr/>
        </p:nvSpPr>
        <p:spPr>
          <a:xfrm>
            <a:off x="460676" y="330396"/>
            <a:ext cx="5074969" cy="619016"/>
          </a:xfrm>
          <a:prstGeom prst="rect">
            <a:avLst/>
          </a:prstGeom>
        </p:spPr>
        <p:txBody>
          <a:bodyPr>
            <a:normAutofit/>
          </a:bodyP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altLang="zh-CN" b="1" dirty="0">
                <a:solidFill>
                  <a:srgbClr val="FF0000"/>
                </a:solidFill>
                <a:effectLst>
                  <a:outerShdw blurRad="38100" dist="38100" dir="2700000" algn="tl">
                    <a:srgbClr val="000000">
                      <a:alpha val="43137"/>
                    </a:srgbClr>
                  </a:outerShdw>
                </a:effectLst>
              </a:rPr>
              <a:t>Machine Learning in </a:t>
            </a:r>
            <a:r>
              <a:rPr lang="en-US" altLang="zh-CN" b="1" dirty="0" smtClean="0">
                <a:solidFill>
                  <a:srgbClr val="FF0000"/>
                </a:solidFill>
                <a:effectLst>
                  <a:outerShdw blurRad="38100" dist="38100" dir="2700000" algn="tl">
                    <a:srgbClr val="000000">
                      <a:alpha val="43137"/>
                    </a:srgbClr>
                  </a:outerShdw>
                </a:effectLst>
              </a:rPr>
              <a:t>HEP</a:t>
            </a:r>
            <a:endParaRPr lang="en-US"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74539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7A1A64-7B1F-433E-A444-1091929B2C09}"/>
              </a:ext>
            </a:extLst>
          </p:cNvPr>
          <p:cNvSpPr>
            <a:spLocks noGrp="1"/>
          </p:cNvSpPr>
          <p:nvPr>
            <p:ph type="title"/>
          </p:nvPr>
        </p:nvSpPr>
        <p:spPr/>
        <p:txBody>
          <a:bodyPr/>
          <a:lstStyle/>
          <a:p>
            <a:r>
              <a:rPr lang="en-US" b="1" dirty="0">
                <a:solidFill>
                  <a:srgbClr val="FF0000"/>
                </a:solidFill>
              </a:rPr>
              <a:t>Methods for Event Selection</a:t>
            </a:r>
          </a:p>
        </p:txBody>
      </p:sp>
      <p:sp>
        <p:nvSpPr>
          <p:cNvPr id="3" name="Content Placeholder 2">
            <a:extLst>
              <a:ext uri="{FF2B5EF4-FFF2-40B4-BE49-F238E27FC236}">
                <a16:creationId xmlns="" xmlns:a16="http://schemas.microsoft.com/office/drawing/2014/main" id="{0E7162CF-F5E5-49F4-97FE-CAB62CC7F4BB}"/>
              </a:ext>
            </a:extLst>
          </p:cNvPr>
          <p:cNvSpPr>
            <a:spLocks noGrp="1"/>
          </p:cNvSpPr>
          <p:nvPr>
            <p:ph idx="1"/>
          </p:nvPr>
        </p:nvSpPr>
        <p:spPr/>
        <p:txBody>
          <a:bodyPr>
            <a:normAutofit/>
          </a:bodyPr>
          <a:lstStyle/>
          <a:p>
            <a:r>
              <a:rPr lang="en-US" sz="1800" b="1" dirty="0">
                <a:solidFill>
                  <a:srgbClr val="0070C0"/>
                </a:solidFill>
              </a:rPr>
              <a:t>Cut-flow</a:t>
            </a:r>
          </a:p>
          <a:p>
            <a:endParaRPr lang="en-US" sz="1500" b="1" dirty="0">
              <a:solidFill>
                <a:srgbClr val="FF0000"/>
              </a:solidFill>
            </a:endParaRPr>
          </a:p>
        </p:txBody>
      </p:sp>
      <p:grpSp>
        <p:nvGrpSpPr>
          <p:cNvPr id="74" name="Group 73">
            <a:extLst>
              <a:ext uri="{FF2B5EF4-FFF2-40B4-BE49-F238E27FC236}">
                <a16:creationId xmlns="" xmlns:a16="http://schemas.microsoft.com/office/drawing/2014/main" id="{EE1DCD15-B5E4-4D1C-9F5B-07CF07412A52}"/>
              </a:ext>
            </a:extLst>
          </p:cNvPr>
          <p:cNvGrpSpPr/>
          <p:nvPr/>
        </p:nvGrpSpPr>
        <p:grpSpPr>
          <a:xfrm>
            <a:off x="5947803" y="984143"/>
            <a:ext cx="2610196" cy="1906180"/>
            <a:chOff x="7847215" y="2089424"/>
            <a:chExt cx="3480261" cy="2541574"/>
          </a:xfrm>
        </p:grpSpPr>
        <p:cxnSp>
          <p:nvCxnSpPr>
            <p:cNvPr id="61" name="Straight Arrow Connector 60">
              <a:extLst>
                <a:ext uri="{FF2B5EF4-FFF2-40B4-BE49-F238E27FC236}">
                  <a16:creationId xmlns="" xmlns:a16="http://schemas.microsoft.com/office/drawing/2014/main" id="{AF32EECC-0DC0-44FE-AD27-B200BB972191}"/>
                </a:ext>
              </a:extLst>
            </p:cNvPr>
            <p:cNvCxnSpPr/>
            <p:nvPr/>
          </p:nvCxnSpPr>
          <p:spPr>
            <a:xfrm>
              <a:off x="7847215" y="3757353"/>
              <a:ext cx="348026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 xmlns:a16="http://schemas.microsoft.com/office/drawing/2014/main" id="{851DA7B9-3BB6-40A0-BEA6-D2ABBE74499F}"/>
                </a:ext>
              </a:extLst>
            </p:cNvPr>
            <p:cNvCxnSpPr>
              <a:cxnSpLocks/>
            </p:cNvCxnSpPr>
            <p:nvPr/>
          </p:nvCxnSpPr>
          <p:spPr>
            <a:xfrm flipV="1">
              <a:off x="7847215" y="2200102"/>
              <a:ext cx="0" cy="155725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Freeform: Shape 63">
              <a:extLst>
                <a:ext uri="{FF2B5EF4-FFF2-40B4-BE49-F238E27FC236}">
                  <a16:creationId xmlns="" xmlns:a16="http://schemas.microsoft.com/office/drawing/2014/main" id="{308BC4A2-D4B4-4273-8B3D-63F979176A2A}"/>
                </a:ext>
              </a:extLst>
            </p:cNvPr>
            <p:cNvSpPr/>
            <p:nvPr/>
          </p:nvSpPr>
          <p:spPr>
            <a:xfrm>
              <a:off x="7886007" y="2483694"/>
              <a:ext cx="3186546" cy="1212699"/>
            </a:xfrm>
            <a:custGeom>
              <a:avLst/>
              <a:gdLst>
                <a:gd name="connsiteX0" fmla="*/ 0 w 3186546"/>
                <a:gd name="connsiteY0" fmla="*/ 1190531 h 1212699"/>
                <a:gd name="connsiteX1" fmla="*/ 615142 w 3186546"/>
                <a:gd name="connsiteY1" fmla="*/ 4582 h 1212699"/>
                <a:gd name="connsiteX2" fmla="*/ 1235826 w 3186546"/>
                <a:gd name="connsiteY2" fmla="*/ 797062 h 1212699"/>
                <a:gd name="connsiteX3" fmla="*/ 3186546 w 3186546"/>
                <a:gd name="connsiteY3" fmla="*/ 1212699 h 1212699"/>
              </a:gdLst>
              <a:ahLst/>
              <a:cxnLst>
                <a:cxn ang="0">
                  <a:pos x="connsiteX0" y="connsiteY0"/>
                </a:cxn>
                <a:cxn ang="0">
                  <a:pos x="connsiteX1" y="connsiteY1"/>
                </a:cxn>
                <a:cxn ang="0">
                  <a:pos x="connsiteX2" y="connsiteY2"/>
                </a:cxn>
                <a:cxn ang="0">
                  <a:pos x="connsiteX3" y="connsiteY3"/>
                </a:cxn>
              </a:cxnLst>
              <a:rect l="l" t="t" r="r" b="b"/>
              <a:pathLst>
                <a:path w="3186546" h="1212699">
                  <a:moveTo>
                    <a:pt x="0" y="1190531"/>
                  </a:moveTo>
                  <a:cubicBezTo>
                    <a:pt x="204585" y="630345"/>
                    <a:pt x="409171" y="70160"/>
                    <a:pt x="615142" y="4582"/>
                  </a:cubicBezTo>
                  <a:cubicBezTo>
                    <a:pt x="821113" y="-60996"/>
                    <a:pt x="807259" y="595709"/>
                    <a:pt x="1235826" y="797062"/>
                  </a:cubicBezTo>
                  <a:cubicBezTo>
                    <a:pt x="1664393" y="998415"/>
                    <a:pt x="2868815" y="1083390"/>
                    <a:pt x="3186546" y="1212699"/>
                  </a:cubicBezTo>
                </a:path>
              </a:pathLst>
            </a:cu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Freeform: Shape 64">
              <a:extLst>
                <a:ext uri="{FF2B5EF4-FFF2-40B4-BE49-F238E27FC236}">
                  <a16:creationId xmlns="" xmlns:a16="http://schemas.microsoft.com/office/drawing/2014/main" id="{13E48B3D-BE12-49D1-9BF7-8A8496B91CEE}"/>
                </a:ext>
              </a:extLst>
            </p:cNvPr>
            <p:cNvSpPr/>
            <p:nvPr/>
          </p:nvSpPr>
          <p:spPr>
            <a:xfrm>
              <a:off x="8013469" y="3412544"/>
              <a:ext cx="3064626" cy="278307"/>
            </a:xfrm>
            <a:custGeom>
              <a:avLst/>
              <a:gdLst>
                <a:gd name="connsiteX0" fmla="*/ 0 w 3064626"/>
                <a:gd name="connsiteY0" fmla="*/ 278307 h 278307"/>
                <a:gd name="connsiteX1" fmla="*/ 1130531 w 3064626"/>
                <a:gd name="connsiteY1" fmla="*/ 250598 h 278307"/>
                <a:gd name="connsiteX2" fmla="*/ 2255520 w 3064626"/>
                <a:gd name="connsiteY2" fmla="*/ 1216 h 278307"/>
                <a:gd name="connsiteX3" fmla="*/ 3064626 w 3064626"/>
                <a:gd name="connsiteY3" fmla="*/ 173012 h 278307"/>
              </a:gdLst>
              <a:ahLst/>
              <a:cxnLst>
                <a:cxn ang="0">
                  <a:pos x="connsiteX0" y="connsiteY0"/>
                </a:cxn>
                <a:cxn ang="0">
                  <a:pos x="connsiteX1" y="connsiteY1"/>
                </a:cxn>
                <a:cxn ang="0">
                  <a:pos x="connsiteX2" y="connsiteY2"/>
                </a:cxn>
                <a:cxn ang="0">
                  <a:pos x="connsiteX3" y="connsiteY3"/>
                </a:cxn>
              </a:cxnLst>
              <a:rect l="l" t="t" r="r" b="b"/>
              <a:pathLst>
                <a:path w="3064626" h="278307">
                  <a:moveTo>
                    <a:pt x="0" y="278307"/>
                  </a:moveTo>
                  <a:lnTo>
                    <a:pt x="1130531" y="250598"/>
                  </a:lnTo>
                  <a:cubicBezTo>
                    <a:pt x="1506451" y="204416"/>
                    <a:pt x="1933171" y="14147"/>
                    <a:pt x="2255520" y="1216"/>
                  </a:cubicBezTo>
                  <a:cubicBezTo>
                    <a:pt x="2577869" y="-11715"/>
                    <a:pt x="2821247" y="80648"/>
                    <a:pt x="3064626" y="173012"/>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6" name="TextBox 65">
              <a:extLst>
                <a:ext uri="{FF2B5EF4-FFF2-40B4-BE49-F238E27FC236}">
                  <a16:creationId xmlns="" xmlns:a16="http://schemas.microsoft.com/office/drawing/2014/main" id="{F89E17A6-771F-4CCB-8138-1C6C5C4AEFD0}"/>
                </a:ext>
              </a:extLst>
            </p:cNvPr>
            <p:cNvSpPr txBox="1"/>
            <p:nvPr/>
          </p:nvSpPr>
          <p:spPr>
            <a:xfrm>
              <a:off x="8340436" y="2089424"/>
              <a:ext cx="293715" cy="400109"/>
            </a:xfrm>
            <a:prstGeom prst="rect">
              <a:avLst/>
            </a:prstGeom>
            <a:noFill/>
          </p:spPr>
          <p:txBody>
            <a:bodyPr wrap="square" rtlCol="0">
              <a:spAutoFit/>
            </a:bodyPr>
            <a:lstStyle/>
            <a:p>
              <a:pPr algn="ctr"/>
              <a:r>
                <a:rPr lang="en-US" sz="1350" dirty="0"/>
                <a:t>B</a:t>
              </a:r>
            </a:p>
          </p:txBody>
        </p:sp>
        <p:sp>
          <p:nvSpPr>
            <p:cNvPr id="67" name="TextBox 66">
              <a:extLst>
                <a:ext uri="{FF2B5EF4-FFF2-40B4-BE49-F238E27FC236}">
                  <a16:creationId xmlns="" xmlns:a16="http://schemas.microsoft.com/office/drawing/2014/main" id="{28A07A84-4C65-4F0A-BFAA-95570DCB40E0}"/>
                </a:ext>
              </a:extLst>
            </p:cNvPr>
            <p:cNvSpPr txBox="1"/>
            <p:nvPr/>
          </p:nvSpPr>
          <p:spPr>
            <a:xfrm>
              <a:off x="10208029" y="2991503"/>
              <a:ext cx="293715" cy="400109"/>
            </a:xfrm>
            <a:prstGeom prst="rect">
              <a:avLst/>
            </a:prstGeom>
            <a:noFill/>
          </p:spPr>
          <p:txBody>
            <a:bodyPr wrap="square" rtlCol="0">
              <a:spAutoFit/>
            </a:bodyPr>
            <a:lstStyle/>
            <a:p>
              <a:r>
                <a:rPr lang="en-US" sz="1350" dirty="0"/>
                <a:t>S</a:t>
              </a:r>
            </a:p>
          </p:txBody>
        </p:sp>
        <p:sp>
          <p:nvSpPr>
            <p:cNvPr id="70" name="Left Bracket 69">
              <a:extLst>
                <a:ext uri="{FF2B5EF4-FFF2-40B4-BE49-F238E27FC236}">
                  <a16:creationId xmlns="" xmlns:a16="http://schemas.microsoft.com/office/drawing/2014/main" id="{9C7F1EBF-8973-42C8-BA68-41BEDF22FFF4}"/>
                </a:ext>
              </a:extLst>
            </p:cNvPr>
            <p:cNvSpPr/>
            <p:nvPr/>
          </p:nvSpPr>
          <p:spPr>
            <a:xfrm rot="16200000">
              <a:off x="8597367" y="3292405"/>
              <a:ext cx="94222" cy="1228755"/>
            </a:xfrm>
            <a:prstGeom prst="leftBracket">
              <a:avLst>
                <a:gd name="adj" fmla="val 93026"/>
              </a:avLst>
            </a:prstGeom>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71" name="Left Bracket 70">
              <a:extLst>
                <a:ext uri="{FF2B5EF4-FFF2-40B4-BE49-F238E27FC236}">
                  <a16:creationId xmlns="" xmlns:a16="http://schemas.microsoft.com/office/drawing/2014/main" id="{4AFBAAF9-3D7F-4E8A-9762-63005FFD89C1}"/>
                </a:ext>
              </a:extLst>
            </p:cNvPr>
            <p:cNvSpPr/>
            <p:nvPr/>
          </p:nvSpPr>
          <p:spPr>
            <a:xfrm rot="16200000">
              <a:off x="10461673" y="3383123"/>
              <a:ext cx="89474" cy="1052058"/>
            </a:xfrm>
            <a:prstGeom prst="leftBracket">
              <a:avLst>
                <a:gd name="adj" fmla="val 93026"/>
              </a:avLst>
            </a:prstGeom>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72" name="TextBox 71">
              <a:extLst>
                <a:ext uri="{FF2B5EF4-FFF2-40B4-BE49-F238E27FC236}">
                  <a16:creationId xmlns="" xmlns:a16="http://schemas.microsoft.com/office/drawing/2014/main" id="{3F80C43C-8FD1-4CC6-803B-A625ACAC2E06}"/>
                </a:ext>
              </a:extLst>
            </p:cNvPr>
            <p:cNvSpPr txBox="1"/>
            <p:nvPr/>
          </p:nvSpPr>
          <p:spPr>
            <a:xfrm>
              <a:off x="7862243" y="3953890"/>
              <a:ext cx="1564471" cy="677108"/>
            </a:xfrm>
            <a:prstGeom prst="rect">
              <a:avLst/>
            </a:prstGeom>
            <a:noFill/>
          </p:spPr>
          <p:txBody>
            <a:bodyPr wrap="square" rtlCol="0">
              <a:spAutoFit/>
            </a:bodyPr>
            <a:lstStyle/>
            <a:p>
              <a:pPr algn="ctr"/>
              <a:r>
                <a:rPr lang="en-US" sz="1350" dirty="0"/>
                <a:t>Control Region</a:t>
              </a:r>
            </a:p>
          </p:txBody>
        </p:sp>
        <p:sp>
          <p:nvSpPr>
            <p:cNvPr id="73" name="TextBox 72">
              <a:extLst>
                <a:ext uri="{FF2B5EF4-FFF2-40B4-BE49-F238E27FC236}">
                  <a16:creationId xmlns="" xmlns:a16="http://schemas.microsoft.com/office/drawing/2014/main" id="{FF4CDECF-2845-4EE0-B5F1-D501AA202D3E}"/>
                </a:ext>
              </a:extLst>
            </p:cNvPr>
            <p:cNvSpPr txBox="1"/>
            <p:nvPr/>
          </p:nvSpPr>
          <p:spPr>
            <a:xfrm>
              <a:off x="9719508" y="3953888"/>
              <a:ext cx="1564471" cy="400109"/>
            </a:xfrm>
            <a:prstGeom prst="rect">
              <a:avLst/>
            </a:prstGeom>
            <a:noFill/>
          </p:spPr>
          <p:txBody>
            <a:bodyPr wrap="square" rtlCol="0">
              <a:spAutoFit/>
            </a:bodyPr>
            <a:lstStyle/>
            <a:p>
              <a:pPr algn="ctr"/>
              <a:r>
                <a:rPr lang="en-US" sz="1350" dirty="0"/>
                <a:t>Signal Region</a:t>
              </a:r>
            </a:p>
          </p:txBody>
        </p:sp>
      </p:grpSp>
    </p:spTree>
    <p:extLst>
      <p:ext uri="{BB962C8B-B14F-4D97-AF65-F5344CB8AC3E}">
        <p14:creationId xmlns:p14="http://schemas.microsoft.com/office/powerpoint/2010/main" val="33417171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7A1A64-7B1F-433E-A444-1091929B2C09}"/>
              </a:ext>
            </a:extLst>
          </p:cNvPr>
          <p:cNvSpPr>
            <a:spLocks noGrp="1"/>
          </p:cNvSpPr>
          <p:nvPr>
            <p:ph type="title"/>
          </p:nvPr>
        </p:nvSpPr>
        <p:spPr>
          <a:xfrm>
            <a:off x="302218" y="365127"/>
            <a:ext cx="5962396" cy="619016"/>
          </a:xfrm>
        </p:spPr>
        <p:txBody>
          <a:bodyPr/>
          <a:lstStyle/>
          <a:p>
            <a:r>
              <a:rPr lang="en-US" b="1" dirty="0">
                <a:solidFill>
                  <a:srgbClr val="FF0000"/>
                </a:solidFill>
              </a:rPr>
              <a:t>Methods for Event Selection</a:t>
            </a:r>
          </a:p>
        </p:txBody>
      </p:sp>
      <p:sp>
        <p:nvSpPr>
          <p:cNvPr id="3" name="Content Placeholder 2">
            <a:extLst>
              <a:ext uri="{FF2B5EF4-FFF2-40B4-BE49-F238E27FC236}">
                <a16:creationId xmlns="" xmlns:a16="http://schemas.microsoft.com/office/drawing/2014/main" id="{0E7162CF-F5E5-49F4-97FE-CAB62CC7F4BB}"/>
              </a:ext>
            </a:extLst>
          </p:cNvPr>
          <p:cNvSpPr>
            <a:spLocks noGrp="1"/>
          </p:cNvSpPr>
          <p:nvPr>
            <p:ph idx="1"/>
          </p:nvPr>
        </p:nvSpPr>
        <p:spPr/>
        <p:txBody>
          <a:bodyPr>
            <a:normAutofit/>
          </a:bodyPr>
          <a:lstStyle/>
          <a:p>
            <a:r>
              <a:rPr lang="en-US" sz="1800" b="1" dirty="0">
                <a:solidFill>
                  <a:srgbClr val="0070C0"/>
                </a:solidFill>
              </a:rPr>
              <a:t>Cut-flow</a:t>
            </a:r>
          </a:p>
          <a:p>
            <a:endParaRPr lang="en-US" sz="1500" b="1" dirty="0">
              <a:solidFill>
                <a:srgbClr val="FF0000"/>
              </a:solidFill>
            </a:endParaRPr>
          </a:p>
        </p:txBody>
      </p:sp>
      <p:pic>
        <p:nvPicPr>
          <p:cNvPr id="4" name="图片 3"/>
          <p:cNvPicPr>
            <a:picLocks noChangeAspect="1"/>
          </p:cNvPicPr>
          <p:nvPr/>
        </p:nvPicPr>
        <p:blipFill>
          <a:blip r:embed="rId2"/>
          <a:stretch>
            <a:fillRect/>
          </a:stretch>
        </p:blipFill>
        <p:spPr>
          <a:xfrm>
            <a:off x="3886200" y="1323975"/>
            <a:ext cx="4159981" cy="3976687"/>
          </a:xfrm>
          <a:prstGeom prst="rect">
            <a:avLst/>
          </a:prstGeom>
        </p:spPr>
      </p:pic>
    </p:spTree>
    <p:extLst>
      <p:ext uri="{BB962C8B-B14F-4D97-AF65-F5344CB8AC3E}">
        <p14:creationId xmlns:p14="http://schemas.microsoft.com/office/powerpoint/2010/main" val="26246094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7A1A64-7B1F-433E-A444-1091929B2C09}"/>
              </a:ext>
            </a:extLst>
          </p:cNvPr>
          <p:cNvSpPr>
            <a:spLocks noGrp="1"/>
          </p:cNvSpPr>
          <p:nvPr>
            <p:ph type="title"/>
          </p:nvPr>
        </p:nvSpPr>
        <p:spPr>
          <a:xfrm>
            <a:off x="302218" y="365127"/>
            <a:ext cx="6312592" cy="619016"/>
          </a:xfrm>
        </p:spPr>
        <p:txBody>
          <a:bodyPr/>
          <a:lstStyle/>
          <a:p>
            <a:r>
              <a:rPr lang="en-US" b="1" dirty="0">
                <a:solidFill>
                  <a:srgbClr val="FF0000"/>
                </a:solidFill>
              </a:rPr>
              <a:t>Methods for Event Selection</a:t>
            </a:r>
          </a:p>
        </p:txBody>
      </p:sp>
      <p:sp>
        <p:nvSpPr>
          <p:cNvPr id="3" name="Content Placeholder 2">
            <a:extLst>
              <a:ext uri="{FF2B5EF4-FFF2-40B4-BE49-F238E27FC236}">
                <a16:creationId xmlns="" xmlns:a16="http://schemas.microsoft.com/office/drawing/2014/main" id="{0E7162CF-F5E5-49F4-97FE-CAB62CC7F4BB}"/>
              </a:ext>
            </a:extLst>
          </p:cNvPr>
          <p:cNvSpPr>
            <a:spLocks noGrp="1"/>
          </p:cNvSpPr>
          <p:nvPr>
            <p:ph idx="1"/>
          </p:nvPr>
        </p:nvSpPr>
        <p:spPr/>
        <p:txBody>
          <a:bodyPr>
            <a:normAutofit/>
          </a:bodyPr>
          <a:lstStyle/>
          <a:p>
            <a:r>
              <a:rPr lang="en-US" sz="1800" b="1" dirty="0">
                <a:solidFill>
                  <a:srgbClr val="0070C0"/>
                </a:solidFill>
              </a:rPr>
              <a:t>Cut-flow</a:t>
            </a:r>
          </a:p>
          <a:p>
            <a:endParaRPr lang="en-US" sz="1500" b="1" dirty="0">
              <a:solidFill>
                <a:srgbClr val="FF0000"/>
              </a:solidFill>
            </a:endParaRPr>
          </a:p>
        </p:txBody>
      </p:sp>
      <p:pic>
        <p:nvPicPr>
          <p:cNvPr id="4" name="图片 3"/>
          <p:cNvPicPr>
            <a:picLocks noChangeAspect="1"/>
          </p:cNvPicPr>
          <p:nvPr/>
        </p:nvPicPr>
        <p:blipFill>
          <a:blip r:embed="rId2"/>
          <a:stretch>
            <a:fillRect/>
          </a:stretch>
        </p:blipFill>
        <p:spPr>
          <a:xfrm>
            <a:off x="3108960" y="1329018"/>
            <a:ext cx="5540519" cy="3665545"/>
          </a:xfrm>
          <a:prstGeom prst="rect">
            <a:avLst/>
          </a:prstGeom>
        </p:spPr>
      </p:pic>
    </p:spTree>
    <p:extLst>
      <p:ext uri="{BB962C8B-B14F-4D97-AF65-F5344CB8AC3E}">
        <p14:creationId xmlns:p14="http://schemas.microsoft.com/office/powerpoint/2010/main" val="15152815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7A1A64-7B1F-433E-A444-1091929B2C09}"/>
              </a:ext>
            </a:extLst>
          </p:cNvPr>
          <p:cNvSpPr>
            <a:spLocks noGrp="1"/>
          </p:cNvSpPr>
          <p:nvPr>
            <p:ph type="title"/>
          </p:nvPr>
        </p:nvSpPr>
        <p:spPr>
          <a:xfrm>
            <a:off x="302218" y="365127"/>
            <a:ext cx="5787298" cy="619016"/>
          </a:xfrm>
        </p:spPr>
        <p:txBody>
          <a:bodyPr/>
          <a:lstStyle/>
          <a:p>
            <a:r>
              <a:rPr lang="en-US" b="1" dirty="0">
                <a:solidFill>
                  <a:srgbClr val="FF0000"/>
                </a:solidFill>
              </a:rPr>
              <a:t>Methods for Event Selection</a:t>
            </a:r>
          </a:p>
        </p:txBody>
      </p:sp>
      <p:sp>
        <p:nvSpPr>
          <p:cNvPr id="3" name="Content Placeholder 2">
            <a:extLst>
              <a:ext uri="{FF2B5EF4-FFF2-40B4-BE49-F238E27FC236}">
                <a16:creationId xmlns="" xmlns:a16="http://schemas.microsoft.com/office/drawing/2014/main" id="{0E7162CF-F5E5-49F4-97FE-CAB62CC7F4BB}"/>
              </a:ext>
            </a:extLst>
          </p:cNvPr>
          <p:cNvSpPr>
            <a:spLocks noGrp="1"/>
          </p:cNvSpPr>
          <p:nvPr>
            <p:ph idx="1"/>
          </p:nvPr>
        </p:nvSpPr>
        <p:spPr/>
        <p:txBody>
          <a:bodyPr>
            <a:normAutofit/>
          </a:bodyPr>
          <a:lstStyle/>
          <a:p>
            <a:r>
              <a:rPr lang="en-US" sz="1800" b="1" dirty="0">
                <a:solidFill>
                  <a:srgbClr val="0070C0"/>
                </a:solidFill>
              </a:rPr>
              <a:t>Cut-flow</a:t>
            </a:r>
          </a:p>
          <a:p>
            <a:endParaRPr lang="en-US" sz="1500" b="1" dirty="0">
              <a:solidFill>
                <a:srgbClr val="FF0000"/>
              </a:solidFill>
            </a:endParaRPr>
          </a:p>
        </p:txBody>
      </p:sp>
      <p:pic>
        <p:nvPicPr>
          <p:cNvPr id="5" name="图片 4"/>
          <p:cNvPicPr>
            <a:picLocks noChangeAspect="1"/>
          </p:cNvPicPr>
          <p:nvPr/>
        </p:nvPicPr>
        <p:blipFill>
          <a:blip r:embed="rId2"/>
          <a:stretch>
            <a:fillRect/>
          </a:stretch>
        </p:blipFill>
        <p:spPr>
          <a:xfrm>
            <a:off x="3200400" y="1314450"/>
            <a:ext cx="5281932" cy="3562097"/>
          </a:xfrm>
          <a:prstGeom prst="rect">
            <a:avLst/>
          </a:prstGeom>
        </p:spPr>
      </p:pic>
      <p:pic>
        <p:nvPicPr>
          <p:cNvPr id="6" name="图片 5"/>
          <p:cNvPicPr>
            <a:picLocks noChangeAspect="1"/>
          </p:cNvPicPr>
          <p:nvPr/>
        </p:nvPicPr>
        <p:blipFill>
          <a:blip r:embed="rId3"/>
          <a:stretch>
            <a:fillRect/>
          </a:stretch>
        </p:blipFill>
        <p:spPr>
          <a:xfrm>
            <a:off x="4476750" y="5019906"/>
            <a:ext cx="4248150" cy="1104900"/>
          </a:xfrm>
          <a:prstGeom prst="rect">
            <a:avLst/>
          </a:prstGeom>
        </p:spPr>
      </p:pic>
      <p:pic>
        <p:nvPicPr>
          <p:cNvPr id="7" name="图片 6"/>
          <p:cNvPicPr>
            <a:picLocks noChangeAspect="1"/>
          </p:cNvPicPr>
          <p:nvPr/>
        </p:nvPicPr>
        <p:blipFill>
          <a:blip r:embed="rId4"/>
          <a:stretch>
            <a:fillRect/>
          </a:stretch>
        </p:blipFill>
        <p:spPr>
          <a:xfrm>
            <a:off x="7382878" y="6268165"/>
            <a:ext cx="1342022" cy="199310"/>
          </a:xfrm>
          <a:prstGeom prst="rect">
            <a:avLst/>
          </a:prstGeom>
        </p:spPr>
      </p:pic>
    </p:spTree>
    <p:extLst>
      <p:ext uri="{BB962C8B-B14F-4D97-AF65-F5344CB8AC3E}">
        <p14:creationId xmlns:p14="http://schemas.microsoft.com/office/powerpoint/2010/main" val="15114041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7A1A64-7B1F-433E-A444-1091929B2C09}"/>
              </a:ext>
            </a:extLst>
          </p:cNvPr>
          <p:cNvSpPr>
            <a:spLocks noGrp="1"/>
          </p:cNvSpPr>
          <p:nvPr>
            <p:ph type="title"/>
          </p:nvPr>
        </p:nvSpPr>
        <p:spPr>
          <a:xfrm>
            <a:off x="302217" y="365127"/>
            <a:ext cx="5933213" cy="619016"/>
          </a:xfrm>
        </p:spPr>
        <p:txBody>
          <a:bodyPr/>
          <a:lstStyle/>
          <a:p>
            <a:r>
              <a:rPr lang="en-US" b="1" dirty="0">
                <a:solidFill>
                  <a:srgbClr val="FF0000"/>
                </a:solidFill>
              </a:rPr>
              <a:t>Methods for Event Selection</a:t>
            </a:r>
          </a:p>
        </p:txBody>
      </p:sp>
      <p:sp>
        <p:nvSpPr>
          <p:cNvPr id="3" name="Content Placeholder 2">
            <a:extLst>
              <a:ext uri="{FF2B5EF4-FFF2-40B4-BE49-F238E27FC236}">
                <a16:creationId xmlns="" xmlns:a16="http://schemas.microsoft.com/office/drawing/2014/main" id="{0E7162CF-F5E5-49F4-97FE-CAB62CC7F4BB}"/>
              </a:ext>
            </a:extLst>
          </p:cNvPr>
          <p:cNvSpPr>
            <a:spLocks noGrp="1"/>
          </p:cNvSpPr>
          <p:nvPr>
            <p:ph idx="1"/>
          </p:nvPr>
        </p:nvSpPr>
        <p:spPr>
          <a:xfrm>
            <a:off x="302217" y="1127502"/>
            <a:ext cx="8245435" cy="1238011"/>
          </a:xfrm>
        </p:spPr>
        <p:txBody>
          <a:bodyPr>
            <a:normAutofit/>
          </a:bodyPr>
          <a:lstStyle/>
          <a:p>
            <a:r>
              <a:rPr lang="en-US" sz="1800" b="1" dirty="0">
                <a:solidFill>
                  <a:srgbClr val="0070C0"/>
                </a:solidFill>
              </a:rPr>
              <a:t>Cut-flow</a:t>
            </a:r>
          </a:p>
          <a:p>
            <a:r>
              <a:rPr lang="en-US" sz="1800" b="1" dirty="0">
                <a:solidFill>
                  <a:srgbClr val="0070C0"/>
                </a:solidFill>
              </a:rPr>
              <a:t>Machine Learning</a:t>
            </a:r>
          </a:p>
          <a:p>
            <a:pPr lvl="1"/>
            <a:r>
              <a:rPr lang="en-US" sz="1500" b="1" dirty="0"/>
              <a:t>Boosted Decision Tree (BDT)</a:t>
            </a:r>
          </a:p>
          <a:p>
            <a:pPr marL="457200" lvl="1" indent="0">
              <a:buNone/>
            </a:pPr>
            <a:endParaRPr lang="en-US" sz="1500" b="1" dirty="0">
              <a:solidFill>
                <a:srgbClr val="FF0000"/>
              </a:solidFill>
            </a:endParaRPr>
          </a:p>
        </p:txBody>
      </p:sp>
      <p:pic>
        <p:nvPicPr>
          <p:cNvPr id="6" name="Picture 5">
            <a:extLst>
              <a:ext uri="{FF2B5EF4-FFF2-40B4-BE49-F238E27FC236}">
                <a16:creationId xmlns="" xmlns:a16="http://schemas.microsoft.com/office/drawing/2014/main" id="{EC0CCE32-D794-4CC1-BDED-8D1C4EEE67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9638" y="1529670"/>
            <a:ext cx="5149635" cy="1457910"/>
          </a:xfrm>
          <a:prstGeom prst="rect">
            <a:avLst/>
          </a:prstGeom>
        </p:spPr>
      </p:pic>
      <p:sp>
        <p:nvSpPr>
          <p:cNvPr id="4" name="矩形 3"/>
          <p:cNvSpPr/>
          <p:nvPr/>
        </p:nvSpPr>
        <p:spPr>
          <a:xfrm>
            <a:off x="4396802" y="2802914"/>
            <a:ext cx="2465098" cy="646331"/>
          </a:xfrm>
          <a:prstGeom prst="rect">
            <a:avLst/>
          </a:prstGeom>
        </p:spPr>
        <p:txBody>
          <a:bodyPr wrap="none">
            <a:spAutoFit/>
          </a:bodyPr>
          <a:lstStyle/>
          <a:p>
            <a:r>
              <a:rPr lang="en-US" altLang="zh-CN" dirty="0">
                <a:solidFill>
                  <a:schemeClr val="bg1">
                    <a:lumMod val="75000"/>
                  </a:schemeClr>
                </a:solidFill>
              </a:rPr>
              <a:t>a</a:t>
            </a:r>
            <a:r>
              <a:rPr lang="en-US" altLang="zh-CN" dirty="0" smtClean="0">
                <a:solidFill>
                  <a:schemeClr val="bg1">
                    <a:lumMod val="75000"/>
                  </a:schemeClr>
                </a:solidFill>
              </a:rPr>
              <a:t> lot of trees </a:t>
            </a:r>
            <a:r>
              <a:rPr lang="en-US" altLang="zh-CN" dirty="0" smtClean="0">
                <a:solidFill>
                  <a:schemeClr val="bg1">
                    <a:lumMod val="75000"/>
                  </a:schemeClr>
                </a:solidFill>
                <a:sym typeface="Wingdings" panose="05000000000000000000" pitchFamily="2" charset="2"/>
              </a:rPr>
              <a:t></a:t>
            </a:r>
            <a:r>
              <a:rPr lang="en-US" altLang="zh-CN" dirty="0" smtClean="0">
                <a:solidFill>
                  <a:schemeClr val="bg1">
                    <a:lumMod val="75000"/>
                  </a:schemeClr>
                </a:solidFill>
              </a:rPr>
              <a:t>  a forest</a:t>
            </a:r>
          </a:p>
          <a:p>
            <a:endParaRPr lang="en-US" altLang="zh-CN" dirty="0">
              <a:solidFill>
                <a:schemeClr val="bg1">
                  <a:lumMod val="75000"/>
                </a:schemeClr>
              </a:solidFill>
            </a:endParaRPr>
          </a:p>
        </p:txBody>
      </p:sp>
      <p:sp>
        <p:nvSpPr>
          <p:cNvPr id="5" name="矩形 4"/>
          <p:cNvSpPr/>
          <p:nvPr/>
        </p:nvSpPr>
        <p:spPr>
          <a:xfrm>
            <a:off x="3711291" y="3301871"/>
            <a:ext cx="5227982" cy="584775"/>
          </a:xfrm>
          <a:prstGeom prst="rect">
            <a:avLst/>
          </a:prstGeom>
        </p:spPr>
        <p:txBody>
          <a:bodyPr wrap="square">
            <a:spAutoFit/>
          </a:bodyPr>
          <a:lstStyle/>
          <a:p>
            <a:r>
              <a:rPr lang="en-US" altLang="zh-CN" sz="1600" dirty="0">
                <a:solidFill>
                  <a:schemeClr val="bg1">
                    <a:lumMod val="75000"/>
                  </a:schemeClr>
                </a:solidFill>
              </a:rPr>
              <a:t>When an event comes, it passes each tree </a:t>
            </a:r>
            <a:r>
              <a:rPr lang="en-US" altLang="zh-CN" sz="1600" dirty="0" smtClean="0">
                <a:solidFill>
                  <a:schemeClr val="bg1">
                    <a:lumMod val="75000"/>
                  </a:schemeClr>
                </a:solidFill>
              </a:rPr>
              <a:t>and is </a:t>
            </a:r>
            <a:r>
              <a:rPr lang="en-US" altLang="zh-CN" sz="1600" dirty="0">
                <a:solidFill>
                  <a:schemeClr val="bg1">
                    <a:lumMod val="75000"/>
                  </a:schemeClr>
                </a:solidFill>
              </a:rPr>
              <a:t>valued </a:t>
            </a:r>
            <a:r>
              <a:rPr lang="en-US" altLang="zh-CN" sz="1600" dirty="0" smtClean="0">
                <a:solidFill>
                  <a:schemeClr val="bg1">
                    <a:lumMod val="75000"/>
                  </a:schemeClr>
                </a:solidFill>
              </a:rPr>
              <a:t>1(signal) or 0(background). Finally, these values are averaged.   </a:t>
            </a:r>
            <a:endParaRPr lang="zh-CN" altLang="en-US" sz="1600" dirty="0"/>
          </a:p>
        </p:txBody>
      </p:sp>
    </p:spTree>
    <p:extLst>
      <p:ext uri="{BB962C8B-B14F-4D97-AF65-F5344CB8AC3E}">
        <p14:creationId xmlns:p14="http://schemas.microsoft.com/office/powerpoint/2010/main" val="29368471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7A1A64-7B1F-433E-A444-1091929B2C09}"/>
              </a:ext>
            </a:extLst>
          </p:cNvPr>
          <p:cNvSpPr>
            <a:spLocks noGrp="1"/>
          </p:cNvSpPr>
          <p:nvPr>
            <p:ph type="title"/>
          </p:nvPr>
        </p:nvSpPr>
        <p:spPr>
          <a:xfrm>
            <a:off x="302217" y="365127"/>
            <a:ext cx="5690021" cy="619016"/>
          </a:xfrm>
        </p:spPr>
        <p:txBody>
          <a:bodyPr/>
          <a:lstStyle/>
          <a:p>
            <a:r>
              <a:rPr lang="en-US" b="1" dirty="0">
                <a:solidFill>
                  <a:srgbClr val="FF0000"/>
                </a:solidFill>
              </a:rPr>
              <a:t>Methods for Event Selection</a:t>
            </a:r>
          </a:p>
        </p:txBody>
      </p:sp>
      <p:sp>
        <p:nvSpPr>
          <p:cNvPr id="3" name="Content Placeholder 2">
            <a:extLst>
              <a:ext uri="{FF2B5EF4-FFF2-40B4-BE49-F238E27FC236}">
                <a16:creationId xmlns="" xmlns:a16="http://schemas.microsoft.com/office/drawing/2014/main" id="{0E7162CF-F5E5-49F4-97FE-CAB62CC7F4BB}"/>
              </a:ext>
            </a:extLst>
          </p:cNvPr>
          <p:cNvSpPr>
            <a:spLocks noGrp="1"/>
          </p:cNvSpPr>
          <p:nvPr>
            <p:ph idx="1"/>
          </p:nvPr>
        </p:nvSpPr>
        <p:spPr>
          <a:xfrm>
            <a:off x="302217" y="1127502"/>
            <a:ext cx="8245435" cy="1238011"/>
          </a:xfrm>
        </p:spPr>
        <p:txBody>
          <a:bodyPr>
            <a:normAutofit/>
          </a:bodyPr>
          <a:lstStyle/>
          <a:p>
            <a:r>
              <a:rPr lang="en-US" sz="1800" b="1" dirty="0">
                <a:solidFill>
                  <a:srgbClr val="0070C0"/>
                </a:solidFill>
              </a:rPr>
              <a:t>Cut-flow</a:t>
            </a:r>
          </a:p>
          <a:p>
            <a:r>
              <a:rPr lang="en-US" sz="1800" b="1" dirty="0">
                <a:solidFill>
                  <a:srgbClr val="0070C0"/>
                </a:solidFill>
              </a:rPr>
              <a:t>Machine Learning</a:t>
            </a:r>
          </a:p>
          <a:p>
            <a:pPr lvl="1"/>
            <a:r>
              <a:rPr lang="en-US" sz="1500" b="1" dirty="0"/>
              <a:t>Boosted Decision Tree (BDT)</a:t>
            </a:r>
          </a:p>
          <a:p>
            <a:pPr marL="457200" lvl="1" indent="0">
              <a:buNone/>
            </a:pPr>
            <a:endParaRPr lang="en-US" sz="1500" b="1" dirty="0">
              <a:solidFill>
                <a:srgbClr val="FF0000"/>
              </a:solidFill>
            </a:endParaRPr>
          </a:p>
        </p:txBody>
      </p:sp>
      <p:pic>
        <p:nvPicPr>
          <p:cNvPr id="9" name="图片 8"/>
          <p:cNvPicPr>
            <a:picLocks noChangeAspect="1"/>
          </p:cNvPicPr>
          <p:nvPr/>
        </p:nvPicPr>
        <p:blipFill>
          <a:blip r:embed="rId2"/>
          <a:stretch>
            <a:fillRect/>
          </a:stretch>
        </p:blipFill>
        <p:spPr>
          <a:xfrm>
            <a:off x="2812899" y="2310854"/>
            <a:ext cx="3901410" cy="3515805"/>
          </a:xfrm>
          <a:prstGeom prst="rect">
            <a:avLst/>
          </a:prstGeom>
        </p:spPr>
      </p:pic>
      <p:sp>
        <p:nvSpPr>
          <p:cNvPr id="10" name="矩形 9"/>
          <p:cNvSpPr/>
          <p:nvPr/>
        </p:nvSpPr>
        <p:spPr>
          <a:xfrm>
            <a:off x="3009458" y="5840347"/>
            <a:ext cx="3716741" cy="369332"/>
          </a:xfrm>
          <a:prstGeom prst="rect">
            <a:avLst/>
          </a:prstGeom>
        </p:spPr>
        <p:txBody>
          <a:bodyPr wrap="square">
            <a:spAutoFit/>
          </a:bodyPr>
          <a:lstStyle/>
          <a:p>
            <a:r>
              <a:rPr lang="zh-CN" altLang="en-US" dirty="0" smtClean="0">
                <a:solidFill>
                  <a:srgbClr val="00B0F0"/>
                </a:solidFill>
              </a:rPr>
              <a:t>泰坦尼克</a:t>
            </a:r>
            <a:r>
              <a:rPr lang="zh-CN" altLang="en-US" dirty="0">
                <a:solidFill>
                  <a:srgbClr val="00B0F0"/>
                </a:solidFill>
              </a:rPr>
              <a:t>号乘客能否幸存的决策树</a:t>
            </a:r>
          </a:p>
        </p:txBody>
      </p:sp>
    </p:spTree>
    <p:extLst>
      <p:ext uri="{BB962C8B-B14F-4D97-AF65-F5344CB8AC3E}">
        <p14:creationId xmlns:p14="http://schemas.microsoft.com/office/powerpoint/2010/main" val="106547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7A1A64-7B1F-433E-A444-1091929B2C09}"/>
              </a:ext>
            </a:extLst>
          </p:cNvPr>
          <p:cNvSpPr>
            <a:spLocks noGrp="1"/>
          </p:cNvSpPr>
          <p:nvPr>
            <p:ph type="title"/>
          </p:nvPr>
        </p:nvSpPr>
        <p:spPr>
          <a:xfrm>
            <a:off x="302217" y="365127"/>
            <a:ext cx="5466285" cy="619016"/>
          </a:xfrm>
        </p:spPr>
        <p:txBody>
          <a:bodyPr>
            <a:normAutofit fontScale="90000"/>
          </a:bodyPr>
          <a:lstStyle/>
          <a:p>
            <a:r>
              <a:rPr lang="en-US" b="1" dirty="0">
                <a:solidFill>
                  <a:srgbClr val="FF0000"/>
                </a:solidFill>
              </a:rPr>
              <a:t>Methods for Event Selection</a:t>
            </a:r>
          </a:p>
        </p:txBody>
      </p:sp>
      <p:sp>
        <p:nvSpPr>
          <p:cNvPr id="3" name="Content Placeholder 2">
            <a:extLst>
              <a:ext uri="{FF2B5EF4-FFF2-40B4-BE49-F238E27FC236}">
                <a16:creationId xmlns="" xmlns:a16="http://schemas.microsoft.com/office/drawing/2014/main" id="{0E7162CF-F5E5-49F4-97FE-CAB62CC7F4BB}"/>
              </a:ext>
            </a:extLst>
          </p:cNvPr>
          <p:cNvSpPr>
            <a:spLocks noGrp="1"/>
          </p:cNvSpPr>
          <p:nvPr>
            <p:ph idx="1"/>
          </p:nvPr>
        </p:nvSpPr>
        <p:spPr/>
        <p:txBody>
          <a:bodyPr>
            <a:normAutofit/>
          </a:bodyPr>
          <a:lstStyle/>
          <a:p>
            <a:r>
              <a:rPr lang="en-US" sz="1800" b="1" dirty="0">
                <a:solidFill>
                  <a:srgbClr val="0070C0"/>
                </a:solidFill>
              </a:rPr>
              <a:t>Cut-flow</a:t>
            </a:r>
          </a:p>
          <a:p>
            <a:r>
              <a:rPr lang="en-US" sz="1800" b="1" dirty="0">
                <a:solidFill>
                  <a:srgbClr val="0070C0"/>
                </a:solidFill>
              </a:rPr>
              <a:t>Machine Learning</a:t>
            </a:r>
          </a:p>
          <a:p>
            <a:pPr lvl="1"/>
            <a:r>
              <a:rPr lang="en-US" sz="1500" b="1" dirty="0"/>
              <a:t>Boosted Decision Tree (BDT)</a:t>
            </a:r>
          </a:p>
          <a:p>
            <a:pPr lvl="1"/>
            <a:r>
              <a:rPr lang="en-US" sz="1500" b="1" dirty="0"/>
              <a:t>Neural Networks</a:t>
            </a:r>
          </a:p>
          <a:p>
            <a:pPr lvl="2"/>
            <a:r>
              <a:rPr lang="en-US" sz="1500" dirty="0"/>
              <a:t>Shallow Neural Network (NN)</a:t>
            </a:r>
          </a:p>
        </p:txBody>
      </p:sp>
      <p:pic>
        <p:nvPicPr>
          <p:cNvPr id="4" name="Picture 3">
            <a:extLst>
              <a:ext uri="{FF2B5EF4-FFF2-40B4-BE49-F238E27FC236}">
                <a16:creationId xmlns="" xmlns:a16="http://schemas.microsoft.com/office/drawing/2014/main" id="{17BF64E4-07CF-41F2-A240-F734BF2F116D}"/>
              </a:ext>
            </a:extLst>
          </p:cNvPr>
          <p:cNvPicPr>
            <a:picLocks noChangeAspect="1"/>
          </p:cNvPicPr>
          <p:nvPr/>
        </p:nvPicPr>
        <p:blipFill>
          <a:blip r:embed="rId2"/>
          <a:stretch>
            <a:fillRect/>
          </a:stretch>
        </p:blipFill>
        <p:spPr>
          <a:xfrm>
            <a:off x="5047370" y="2531624"/>
            <a:ext cx="2043328" cy="2367049"/>
          </a:xfrm>
          <a:prstGeom prst="rect">
            <a:avLst/>
          </a:prstGeom>
        </p:spPr>
      </p:pic>
    </p:spTree>
    <p:extLst>
      <p:ext uri="{BB962C8B-B14F-4D97-AF65-F5344CB8AC3E}">
        <p14:creationId xmlns:p14="http://schemas.microsoft.com/office/powerpoint/2010/main" val="33111155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7A1A64-7B1F-433E-A444-1091929B2C09}"/>
              </a:ext>
            </a:extLst>
          </p:cNvPr>
          <p:cNvSpPr>
            <a:spLocks noGrp="1"/>
          </p:cNvSpPr>
          <p:nvPr>
            <p:ph type="title"/>
          </p:nvPr>
        </p:nvSpPr>
        <p:spPr>
          <a:xfrm>
            <a:off x="302218" y="365127"/>
            <a:ext cx="5485740" cy="619016"/>
          </a:xfrm>
        </p:spPr>
        <p:txBody>
          <a:bodyPr>
            <a:normAutofit fontScale="90000"/>
          </a:bodyPr>
          <a:lstStyle/>
          <a:p>
            <a:r>
              <a:rPr lang="en-US" b="1" dirty="0">
                <a:solidFill>
                  <a:srgbClr val="FF0000"/>
                </a:solidFill>
              </a:rPr>
              <a:t>Methods for Event Selection</a:t>
            </a:r>
          </a:p>
        </p:txBody>
      </p:sp>
      <p:sp>
        <p:nvSpPr>
          <p:cNvPr id="3" name="Content Placeholder 2">
            <a:extLst>
              <a:ext uri="{FF2B5EF4-FFF2-40B4-BE49-F238E27FC236}">
                <a16:creationId xmlns="" xmlns:a16="http://schemas.microsoft.com/office/drawing/2014/main" id="{0E7162CF-F5E5-49F4-97FE-CAB62CC7F4BB}"/>
              </a:ext>
            </a:extLst>
          </p:cNvPr>
          <p:cNvSpPr>
            <a:spLocks noGrp="1"/>
          </p:cNvSpPr>
          <p:nvPr>
            <p:ph idx="1"/>
          </p:nvPr>
        </p:nvSpPr>
        <p:spPr/>
        <p:txBody>
          <a:bodyPr>
            <a:normAutofit/>
          </a:bodyPr>
          <a:lstStyle/>
          <a:p>
            <a:r>
              <a:rPr lang="en-US" sz="1800" b="1" dirty="0">
                <a:solidFill>
                  <a:srgbClr val="0070C0"/>
                </a:solidFill>
              </a:rPr>
              <a:t>Cut-flow</a:t>
            </a:r>
          </a:p>
          <a:p>
            <a:r>
              <a:rPr lang="en-US" sz="1800" b="1" dirty="0">
                <a:solidFill>
                  <a:srgbClr val="0070C0"/>
                </a:solidFill>
              </a:rPr>
              <a:t>Machine Learning</a:t>
            </a:r>
          </a:p>
          <a:p>
            <a:pPr lvl="1"/>
            <a:r>
              <a:rPr lang="en-US" sz="1500" b="1" dirty="0"/>
              <a:t>Boosted Decision Tree (BDT)</a:t>
            </a:r>
          </a:p>
          <a:p>
            <a:pPr lvl="1"/>
            <a:r>
              <a:rPr lang="en-US" sz="1500" b="1" dirty="0"/>
              <a:t>Neural Networks</a:t>
            </a:r>
          </a:p>
          <a:p>
            <a:pPr lvl="2"/>
            <a:r>
              <a:rPr lang="en-US" sz="1500" dirty="0"/>
              <a:t>Shallow Neural Network (NN)</a:t>
            </a:r>
          </a:p>
          <a:p>
            <a:pPr lvl="2"/>
            <a:r>
              <a:rPr lang="en-US" sz="1500" dirty="0"/>
              <a:t>Deep Learning</a:t>
            </a:r>
          </a:p>
          <a:p>
            <a:pPr lvl="3">
              <a:buClr>
                <a:srgbClr val="1CADE4"/>
              </a:buClr>
            </a:pPr>
            <a:r>
              <a:rPr lang="en-US" sz="1500" dirty="0"/>
              <a:t>Deep Neural Network (DNN)</a:t>
            </a:r>
            <a:r>
              <a:rPr lang="en-US" sz="1500" dirty="0">
                <a:solidFill>
                  <a:prstClr val="black"/>
                </a:solidFill>
              </a:rPr>
              <a:t> 	</a:t>
            </a:r>
            <a:r>
              <a:rPr lang="en-US" sz="1200" dirty="0">
                <a:solidFill>
                  <a:srgbClr val="FF0000"/>
                </a:solidFill>
              </a:rPr>
              <a:t>1410.3469, 1402.4735, 1803.01550</a:t>
            </a:r>
            <a:endParaRPr lang="en-US" sz="1500" dirty="0">
              <a:solidFill>
                <a:prstClr val="black"/>
              </a:solidFill>
            </a:endParaRPr>
          </a:p>
        </p:txBody>
      </p:sp>
      <p:pic>
        <p:nvPicPr>
          <p:cNvPr id="6" name="Picture 5">
            <a:extLst>
              <a:ext uri="{FF2B5EF4-FFF2-40B4-BE49-F238E27FC236}">
                <a16:creationId xmlns="" xmlns:a16="http://schemas.microsoft.com/office/drawing/2014/main" id="{D1E7E7F2-1161-4A6F-82DE-FB4A19175A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5874" y="3750330"/>
            <a:ext cx="3186613" cy="2512522"/>
          </a:xfrm>
          <a:prstGeom prst="rect">
            <a:avLst/>
          </a:prstGeom>
        </p:spPr>
      </p:pic>
    </p:spTree>
    <p:extLst>
      <p:ext uri="{BB962C8B-B14F-4D97-AF65-F5344CB8AC3E}">
        <p14:creationId xmlns:p14="http://schemas.microsoft.com/office/powerpoint/2010/main" val="2141865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93725" y="577334"/>
            <a:ext cx="1122423" cy="369332"/>
          </a:xfrm>
          <a:prstGeom prst="rect">
            <a:avLst/>
          </a:prstGeom>
        </p:spPr>
        <p:txBody>
          <a:bodyPr wrap="none">
            <a:spAutoFit/>
          </a:bodyPr>
          <a:lstStyle/>
          <a:p>
            <a:r>
              <a:rPr lang="en-US" altLang="zh-CN" b="1" dirty="0" smtClean="0">
                <a:solidFill>
                  <a:schemeClr val="accent5">
                    <a:lumMod val="10000"/>
                  </a:schemeClr>
                </a:solidFill>
                <a:effectLst>
                  <a:outerShdw blurRad="38100" dist="38100" dir="2700000" algn="tl">
                    <a:srgbClr val="C0C0C0"/>
                  </a:outerShdw>
                </a:effectLst>
                <a:ea typeface="Batang" panose="02030600000101010101" pitchFamily="18" charset="-127"/>
              </a:rPr>
              <a:t>Based on:</a:t>
            </a:r>
            <a:endParaRPr lang="zh-CN" altLang="en-US" dirty="0"/>
          </a:p>
        </p:txBody>
      </p:sp>
      <p:sp>
        <p:nvSpPr>
          <p:cNvPr id="3" name="矩形 2"/>
          <p:cNvSpPr/>
          <p:nvPr/>
        </p:nvSpPr>
        <p:spPr>
          <a:xfrm>
            <a:off x="1071560" y="4598468"/>
            <a:ext cx="6400800" cy="738664"/>
          </a:xfrm>
          <a:prstGeom prst="rect">
            <a:avLst/>
          </a:prstGeom>
        </p:spPr>
        <p:txBody>
          <a:bodyPr wrap="square">
            <a:spAutoFit/>
          </a:bodyPr>
          <a:lstStyle/>
          <a:p>
            <a:r>
              <a:rPr lang="zh-CN" altLang="en-US" sz="1400" dirty="0" smtClean="0"/>
              <a:t>Abdughani, Wang, Wu, J</a:t>
            </a:r>
            <a:r>
              <a:rPr lang="en-US" altLang="zh-CN" sz="1400" dirty="0" smtClean="0"/>
              <a:t>MY,</a:t>
            </a:r>
            <a:r>
              <a:rPr lang="zh-CN" altLang="en-US" sz="1400" dirty="0" smtClean="0"/>
              <a:t>  Zhao,</a:t>
            </a:r>
          </a:p>
          <a:p>
            <a:r>
              <a:rPr lang="zh-CN" altLang="en-US" sz="1400" dirty="0" smtClean="0"/>
              <a:t>Probing triple Higgs coupling with machine learning at the LHC,</a:t>
            </a:r>
          </a:p>
          <a:p>
            <a:r>
              <a:rPr lang="zh-CN" altLang="en-US" sz="1400" dirty="0"/>
              <a:t> </a:t>
            </a:r>
            <a:r>
              <a:rPr lang="en-US" altLang="zh-CN" sz="1400" dirty="0"/>
              <a:t>e-Print: </a:t>
            </a:r>
            <a:r>
              <a:rPr lang="zh-CN" altLang="en-US" sz="1400" dirty="0" smtClean="0"/>
              <a:t>2005.11086 </a:t>
            </a:r>
            <a:endParaRPr lang="zh-CN" altLang="en-US" sz="1400" dirty="0"/>
          </a:p>
        </p:txBody>
      </p:sp>
      <p:sp>
        <p:nvSpPr>
          <p:cNvPr id="4" name="矩形 3"/>
          <p:cNvSpPr/>
          <p:nvPr/>
        </p:nvSpPr>
        <p:spPr>
          <a:xfrm>
            <a:off x="1071560" y="3697286"/>
            <a:ext cx="7429501" cy="738664"/>
          </a:xfrm>
          <a:prstGeom prst="rect">
            <a:avLst/>
          </a:prstGeom>
        </p:spPr>
        <p:txBody>
          <a:bodyPr wrap="square">
            <a:spAutoFit/>
          </a:bodyPr>
          <a:lstStyle/>
          <a:p>
            <a:r>
              <a:rPr lang="zh-CN" altLang="en-US" sz="1400" dirty="0" smtClean="0"/>
              <a:t>Abdughani</a:t>
            </a:r>
            <a:r>
              <a:rPr lang="zh-CN" altLang="en-US" sz="1400" dirty="0"/>
              <a:t>, </a:t>
            </a:r>
            <a:r>
              <a:rPr lang="zh-CN" altLang="en-US" sz="1400" dirty="0" smtClean="0"/>
              <a:t>Ren</a:t>
            </a:r>
            <a:r>
              <a:rPr lang="zh-CN" altLang="en-US" sz="1400" dirty="0"/>
              <a:t>, </a:t>
            </a:r>
            <a:r>
              <a:rPr lang="zh-CN" altLang="en-US" sz="1400" dirty="0" smtClean="0"/>
              <a:t>Wu</a:t>
            </a:r>
            <a:r>
              <a:rPr lang="zh-CN" altLang="en-US" sz="1400" dirty="0"/>
              <a:t>, </a:t>
            </a:r>
            <a:r>
              <a:rPr lang="zh-CN" altLang="en-US" sz="1400" dirty="0" smtClean="0"/>
              <a:t>J</a:t>
            </a:r>
            <a:r>
              <a:rPr lang="en-US" altLang="zh-CN" sz="1400" dirty="0" smtClean="0"/>
              <a:t>MY,</a:t>
            </a:r>
            <a:r>
              <a:rPr lang="zh-CN" altLang="en-US" sz="1400" dirty="0" smtClean="0"/>
              <a:t> Zhao</a:t>
            </a:r>
            <a:r>
              <a:rPr lang="zh-CN" altLang="en-US" sz="1400" dirty="0"/>
              <a:t>,</a:t>
            </a:r>
          </a:p>
          <a:p>
            <a:r>
              <a:rPr lang="zh-CN" altLang="en-US" sz="1400" dirty="0" smtClean="0"/>
              <a:t>Supervised </a:t>
            </a:r>
            <a:r>
              <a:rPr lang="zh-CN" altLang="en-US" sz="1400" dirty="0"/>
              <a:t>deep learning in high energy phenomenology: a mini review</a:t>
            </a:r>
            <a:r>
              <a:rPr lang="zh-CN" altLang="en-US" sz="1400" dirty="0" smtClean="0"/>
              <a:t>,</a:t>
            </a:r>
            <a:endParaRPr lang="zh-CN" altLang="en-US" sz="1400" dirty="0"/>
          </a:p>
          <a:p>
            <a:r>
              <a:rPr lang="zh-CN" altLang="en-US" sz="1400" dirty="0" smtClean="0"/>
              <a:t> </a:t>
            </a:r>
            <a:r>
              <a:rPr lang="en-US" altLang="zh-CN" sz="1400" dirty="0"/>
              <a:t>e-Print: </a:t>
            </a:r>
            <a:r>
              <a:rPr lang="en-US" altLang="zh-CN" sz="1400" dirty="0" smtClean="0"/>
              <a:t>1905.06047</a:t>
            </a:r>
            <a:r>
              <a:rPr lang="zh-CN" altLang="en-US" sz="1400" dirty="0" smtClean="0"/>
              <a:t> </a:t>
            </a:r>
            <a:endParaRPr lang="zh-CN" altLang="en-US" sz="1400" dirty="0"/>
          </a:p>
        </p:txBody>
      </p:sp>
      <p:sp>
        <p:nvSpPr>
          <p:cNvPr id="5" name="矩形 4"/>
          <p:cNvSpPr/>
          <p:nvPr/>
        </p:nvSpPr>
        <p:spPr>
          <a:xfrm>
            <a:off x="1071560" y="2796104"/>
            <a:ext cx="7610476" cy="738664"/>
          </a:xfrm>
          <a:prstGeom prst="rect">
            <a:avLst/>
          </a:prstGeom>
        </p:spPr>
        <p:txBody>
          <a:bodyPr wrap="square">
            <a:spAutoFit/>
          </a:bodyPr>
          <a:lstStyle/>
          <a:p>
            <a:r>
              <a:rPr lang="zh-CN" altLang="en-US" sz="1400" dirty="0" smtClean="0"/>
              <a:t>Ren</a:t>
            </a:r>
            <a:r>
              <a:rPr lang="zh-CN" altLang="en-US" sz="1400" dirty="0"/>
              <a:t>, </a:t>
            </a:r>
            <a:r>
              <a:rPr lang="zh-CN" altLang="en-US" sz="1400" dirty="0" smtClean="0"/>
              <a:t>Wu</a:t>
            </a:r>
            <a:r>
              <a:rPr lang="en-US" altLang="zh-CN" sz="1400" dirty="0" smtClean="0"/>
              <a:t>, </a:t>
            </a:r>
            <a:r>
              <a:rPr lang="zh-CN" altLang="en-US" sz="1400" dirty="0" smtClean="0"/>
              <a:t> JMY,</a:t>
            </a:r>
            <a:endParaRPr lang="zh-CN" altLang="en-US" sz="1400" dirty="0"/>
          </a:p>
          <a:p>
            <a:r>
              <a:rPr lang="zh-CN" altLang="en-US" sz="1400" dirty="0" smtClean="0"/>
              <a:t>Unveiling </a:t>
            </a:r>
            <a:r>
              <a:rPr lang="zh-CN" altLang="en-US" sz="1400" dirty="0"/>
              <a:t>CP property of top-Higgs coupling with graph neural networks at the </a:t>
            </a:r>
            <a:r>
              <a:rPr lang="zh-CN" altLang="en-US" sz="1400" dirty="0" smtClean="0"/>
              <a:t>LHC</a:t>
            </a:r>
            <a:r>
              <a:rPr lang="en-US" altLang="zh-CN" sz="1400" dirty="0" smtClean="0"/>
              <a:t>,</a:t>
            </a:r>
          </a:p>
          <a:p>
            <a:r>
              <a:rPr lang="en-US" altLang="zh-CN" sz="1400" dirty="0" smtClean="0"/>
              <a:t>e-Print</a:t>
            </a:r>
            <a:r>
              <a:rPr lang="en-US" altLang="zh-CN" sz="1400" dirty="0"/>
              <a:t>: 1901.05627 </a:t>
            </a:r>
          </a:p>
        </p:txBody>
      </p:sp>
      <p:sp>
        <p:nvSpPr>
          <p:cNvPr id="6" name="矩形 5"/>
          <p:cNvSpPr/>
          <p:nvPr/>
        </p:nvSpPr>
        <p:spPr>
          <a:xfrm>
            <a:off x="1071560" y="1939695"/>
            <a:ext cx="6972301" cy="738664"/>
          </a:xfrm>
          <a:prstGeom prst="rect">
            <a:avLst/>
          </a:prstGeom>
        </p:spPr>
        <p:txBody>
          <a:bodyPr wrap="square">
            <a:spAutoFit/>
          </a:bodyPr>
          <a:lstStyle/>
          <a:p>
            <a:r>
              <a:rPr lang="zh-CN" altLang="en-US" sz="1400" dirty="0" smtClean="0"/>
              <a:t>Abdughani</a:t>
            </a:r>
            <a:r>
              <a:rPr lang="zh-CN" altLang="en-US" sz="1400" dirty="0"/>
              <a:t>, </a:t>
            </a:r>
            <a:r>
              <a:rPr lang="zh-CN" altLang="en-US" sz="1400" dirty="0" smtClean="0"/>
              <a:t>Ren</a:t>
            </a:r>
            <a:r>
              <a:rPr lang="zh-CN" altLang="en-US" sz="1400" dirty="0"/>
              <a:t>, </a:t>
            </a:r>
            <a:r>
              <a:rPr lang="zh-CN" altLang="en-US" sz="1400" dirty="0" smtClean="0"/>
              <a:t>Wu</a:t>
            </a:r>
            <a:r>
              <a:rPr lang="en-US" altLang="zh-CN" sz="1400" dirty="0" smtClean="0"/>
              <a:t>, JMY</a:t>
            </a:r>
            <a:r>
              <a:rPr lang="zh-CN" altLang="en-US" sz="1400" dirty="0" smtClean="0"/>
              <a:t>,</a:t>
            </a:r>
            <a:endParaRPr lang="zh-CN" altLang="en-US" sz="1400" dirty="0"/>
          </a:p>
          <a:p>
            <a:r>
              <a:rPr lang="zh-CN" altLang="en-US" sz="1400" dirty="0" smtClean="0"/>
              <a:t>Probing </a:t>
            </a:r>
            <a:r>
              <a:rPr lang="zh-CN" altLang="en-US" sz="1400" dirty="0"/>
              <a:t>stop pair production at the LHC with graph neural networks</a:t>
            </a:r>
            <a:r>
              <a:rPr lang="zh-CN" altLang="en-US" sz="1400" dirty="0" smtClean="0"/>
              <a:t>,</a:t>
            </a:r>
            <a:endParaRPr lang="en-US" altLang="zh-CN" sz="1400" dirty="0" smtClean="0"/>
          </a:p>
          <a:p>
            <a:r>
              <a:rPr lang="en-US" altLang="zh-CN" sz="1400" dirty="0"/>
              <a:t>e-Print: </a:t>
            </a:r>
            <a:r>
              <a:rPr lang="en-US" altLang="zh-CN" sz="1400" dirty="0" smtClean="0"/>
              <a:t>1807.09088</a:t>
            </a:r>
            <a:endParaRPr lang="en-US" altLang="zh-CN" sz="1400" dirty="0"/>
          </a:p>
        </p:txBody>
      </p:sp>
      <p:sp>
        <p:nvSpPr>
          <p:cNvPr id="7" name="矩形 6"/>
          <p:cNvSpPr/>
          <p:nvPr/>
        </p:nvSpPr>
        <p:spPr>
          <a:xfrm>
            <a:off x="1085998" y="1109184"/>
            <a:ext cx="4572000" cy="954107"/>
          </a:xfrm>
          <a:prstGeom prst="rect">
            <a:avLst/>
          </a:prstGeom>
        </p:spPr>
        <p:txBody>
          <a:bodyPr>
            <a:spAutoFit/>
          </a:bodyPr>
          <a:lstStyle/>
          <a:p>
            <a:r>
              <a:rPr lang="zh-CN" altLang="en-US" sz="1400" dirty="0" smtClean="0"/>
              <a:t>Ren</a:t>
            </a:r>
            <a:r>
              <a:rPr lang="zh-CN" altLang="en-US" sz="1400" dirty="0"/>
              <a:t>, </a:t>
            </a:r>
            <a:r>
              <a:rPr lang="zh-CN" altLang="en-US" sz="1400" dirty="0" smtClean="0"/>
              <a:t>Wu</a:t>
            </a:r>
            <a:r>
              <a:rPr lang="zh-CN" altLang="en-US" sz="1400" dirty="0"/>
              <a:t>, </a:t>
            </a:r>
            <a:r>
              <a:rPr lang="zh-CN" altLang="en-US" sz="1400" dirty="0" smtClean="0"/>
              <a:t>J</a:t>
            </a:r>
            <a:r>
              <a:rPr lang="en-US" altLang="zh-CN" sz="1400" dirty="0" smtClean="0"/>
              <a:t>MY</a:t>
            </a:r>
            <a:r>
              <a:rPr lang="en-US" altLang="zh-CN" sz="1400" dirty="0"/>
              <a:t>,</a:t>
            </a:r>
            <a:r>
              <a:rPr lang="zh-CN" altLang="en-US" sz="1400" dirty="0" smtClean="0"/>
              <a:t> Zhao</a:t>
            </a:r>
            <a:r>
              <a:rPr lang="zh-CN" altLang="en-US" sz="1400" dirty="0"/>
              <a:t>,</a:t>
            </a:r>
          </a:p>
          <a:p>
            <a:r>
              <a:rPr lang="zh-CN" altLang="en-US" sz="1400" dirty="0" smtClean="0"/>
              <a:t>Exploring </a:t>
            </a:r>
            <a:r>
              <a:rPr lang="zh-CN" altLang="en-US" sz="1400" dirty="0"/>
              <a:t>supersymmetry with machine learning</a:t>
            </a:r>
            <a:r>
              <a:rPr lang="zh-CN" altLang="en-US" sz="1400" dirty="0" smtClean="0"/>
              <a:t>,</a:t>
            </a:r>
            <a:endParaRPr lang="en-US" altLang="zh-CN" sz="1400" dirty="0" smtClean="0"/>
          </a:p>
          <a:p>
            <a:r>
              <a:rPr lang="en-US" altLang="zh-CN" sz="1400" dirty="0" smtClean="0"/>
              <a:t>e-Print</a:t>
            </a:r>
            <a:r>
              <a:rPr lang="en-US" altLang="zh-CN" sz="1400" dirty="0"/>
              <a:t>: 1708.06615 </a:t>
            </a:r>
          </a:p>
          <a:p>
            <a:endParaRPr lang="zh-CN" altLang="en-US" sz="1400" dirty="0"/>
          </a:p>
        </p:txBody>
      </p:sp>
      <p:sp>
        <p:nvSpPr>
          <p:cNvPr id="8" name="矩形 7"/>
          <p:cNvSpPr/>
          <p:nvPr/>
        </p:nvSpPr>
        <p:spPr>
          <a:xfrm>
            <a:off x="1085998" y="5504311"/>
            <a:ext cx="5202454" cy="738664"/>
          </a:xfrm>
          <a:prstGeom prst="rect">
            <a:avLst/>
          </a:prstGeom>
        </p:spPr>
        <p:txBody>
          <a:bodyPr wrap="square">
            <a:spAutoFit/>
          </a:bodyPr>
          <a:lstStyle/>
          <a:p>
            <a:r>
              <a:rPr lang="zh-CN" altLang="en-US" sz="1400" dirty="0" smtClean="0"/>
              <a:t>Ren</a:t>
            </a:r>
            <a:r>
              <a:rPr lang="zh-CN" altLang="en-US" sz="1400" dirty="0"/>
              <a:t>, </a:t>
            </a:r>
            <a:r>
              <a:rPr lang="en-US" altLang="zh-CN" sz="1400" dirty="0"/>
              <a:t>W</a:t>
            </a:r>
            <a:r>
              <a:rPr lang="en-US" altLang="zh-CN" sz="1400" dirty="0" smtClean="0"/>
              <a:t>ang, </a:t>
            </a:r>
            <a:r>
              <a:rPr lang="zh-CN" altLang="en-US" sz="1400" dirty="0" smtClean="0"/>
              <a:t>Wu</a:t>
            </a:r>
            <a:r>
              <a:rPr lang="zh-CN" altLang="en-US" sz="1400" dirty="0"/>
              <a:t>, J</a:t>
            </a:r>
            <a:r>
              <a:rPr lang="en-US" altLang="zh-CN" sz="1400" dirty="0"/>
              <a:t>MY,</a:t>
            </a:r>
            <a:r>
              <a:rPr lang="zh-CN" altLang="en-US" sz="1400" dirty="0"/>
              <a:t> </a:t>
            </a:r>
            <a:r>
              <a:rPr lang="zh-CN" altLang="en-US" sz="1400" dirty="0" smtClean="0"/>
              <a:t>Zha</a:t>
            </a:r>
            <a:r>
              <a:rPr lang="en-US" altLang="zh-CN" sz="1400" dirty="0" smtClean="0"/>
              <a:t>ng</a:t>
            </a:r>
            <a:r>
              <a:rPr lang="zh-CN" altLang="en-US" sz="1400" dirty="0" smtClean="0"/>
              <a:t>,</a:t>
            </a:r>
            <a:endParaRPr lang="en-US" altLang="zh-CN" sz="1400" dirty="0" smtClean="0"/>
          </a:p>
          <a:p>
            <a:r>
              <a:rPr lang="en-US" altLang="zh-CN" sz="1400" dirty="0" smtClean="0"/>
              <a:t>Detecting </a:t>
            </a:r>
            <a:r>
              <a:rPr lang="en-US" altLang="zh-CN" sz="1400" dirty="0"/>
              <a:t>an </a:t>
            </a:r>
            <a:r>
              <a:rPr lang="en-US" altLang="zh-CN" sz="1400" dirty="0" err="1"/>
              <a:t>axion</a:t>
            </a:r>
            <a:r>
              <a:rPr lang="en-US" altLang="zh-CN" sz="1400" dirty="0"/>
              <a:t>-like particle with machine learning at the </a:t>
            </a:r>
            <a:r>
              <a:rPr lang="en-US" altLang="zh-CN" sz="1400" dirty="0" smtClean="0"/>
              <a:t>LHC</a:t>
            </a:r>
          </a:p>
          <a:p>
            <a:r>
              <a:rPr lang="en-US" altLang="zh-CN" sz="1400" dirty="0"/>
              <a:t>e-Print: </a:t>
            </a:r>
            <a:r>
              <a:rPr lang="en-US" altLang="zh-CN" sz="1400" dirty="0" smtClean="0"/>
              <a:t>2106.07018</a:t>
            </a:r>
            <a:endParaRPr lang="en-US" altLang="zh-CN" sz="1400" dirty="0"/>
          </a:p>
        </p:txBody>
      </p:sp>
    </p:spTree>
    <p:extLst>
      <p:ext uri="{BB962C8B-B14F-4D97-AF65-F5344CB8AC3E}">
        <p14:creationId xmlns:p14="http://schemas.microsoft.com/office/powerpoint/2010/main" val="28582518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7A1A64-7B1F-433E-A444-1091929B2C09}"/>
              </a:ext>
            </a:extLst>
          </p:cNvPr>
          <p:cNvSpPr>
            <a:spLocks noGrp="1"/>
          </p:cNvSpPr>
          <p:nvPr>
            <p:ph type="title"/>
          </p:nvPr>
        </p:nvSpPr>
        <p:spPr>
          <a:xfrm>
            <a:off x="302217" y="365127"/>
            <a:ext cx="5417647" cy="619016"/>
          </a:xfrm>
        </p:spPr>
        <p:txBody>
          <a:bodyPr>
            <a:normAutofit fontScale="90000"/>
          </a:bodyPr>
          <a:lstStyle/>
          <a:p>
            <a:r>
              <a:rPr lang="en-US" b="1" dirty="0">
                <a:solidFill>
                  <a:srgbClr val="FF0000"/>
                </a:solidFill>
              </a:rPr>
              <a:t>Methods for Event Selection</a:t>
            </a:r>
          </a:p>
        </p:txBody>
      </p:sp>
      <p:sp>
        <p:nvSpPr>
          <p:cNvPr id="3" name="Content Placeholder 2">
            <a:extLst>
              <a:ext uri="{FF2B5EF4-FFF2-40B4-BE49-F238E27FC236}">
                <a16:creationId xmlns="" xmlns:a16="http://schemas.microsoft.com/office/drawing/2014/main" id="{0E7162CF-F5E5-49F4-97FE-CAB62CC7F4BB}"/>
              </a:ext>
            </a:extLst>
          </p:cNvPr>
          <p:cNvSpPr>
            <a:spLocks noGrp="1"/>
          </p:cNvSpPr>
          <p:nvPr>
            <p:ph idx="1"/>
          </p:nvPr>
        </p:nvSpPr>
        <p:spPr>
          <a:xfrm>
            <a:off x="302218" y="1127502"/>
            <a:ext cx="7957200" cy="2957481"/>
          </a:xfrm>
        </p:spPr>
        <p:txBody>
          <a:bodyPr>
            <a:normAutofit/>
          </a:bodyPr>
          <a:lstStyle/>
          <a:p>
            <a:r>
              <a:rPr lang="en-US" sz="1800" b="1" dirty="0">
                <a:solidFill>
                  <a:srgbClr val="0070C0"/>
                </a:solidFill>
              </a:rPr>
              <a:t>Cut-flow</a:t>
            </a:r>
          </a:p>
          <a:p>
            <a:r>
              <a:rPr lang="en-US" sz="1800" b="1" dirty="0">
                <a:solidFill>
                  <a:srgbClr val="0070C0"/>
                </a:solidFill>
              </a:rPr>
              <a:t>Machine Learning</a:t>
            </a:r>
          </a:p>
          <a:p>
            <a:pPr lvl="1"/>
            <a:r>
              <a:rPr lang="en-US" sz="1500" b="1" dirty="0"/>
              <a:t>Boosted Decision Tree (BDT)</a:t>
            </a:r>
          </a:p>
          <a:p>
            <a:pPr lvl="1"/>
            <a:r>
              <a:rPr lang="en-US" sz="1500" b="1" dirty="0"/>
              <a:t>Neural Networks</a:t>
            </a:r>
          </a:p>
          <a:p>
            <a:pPr lvl="2"/>
            <a:r>
              <a:rPr lang="en-US" sz="1500" dirty="0"/>
              <a:t>Shallow Neural Network (NN)</a:t>
            </a:r>
          </a:p>
          <a:p>
            <a:pPr lvl="2"/>
            <a:r>
              <a:rPr lang="en-US" sz="1500" dirty="0"/>
              <a:t>Deep Learning</a:t>
            </a:r>
          </a:p>
          <a:p>
            <a:pPr lvl="3"/>
            <a:r>
              <a:rPr lang="en-US" sz="1500" dirty="0"/>
              <a:t>Deep Neural Network (DNN)	</a:t>
            </a:r>
            <a:r>
              <a:rPr lang="en-US" sz="1200" dirty="0">
                <a:solidFill>
                  <a:srgbClr val="FF0000"/>
                </a:solidFill>
              </a:rPr>
              <a:t>1410.3469, 1402.4735, 1803.01550</a:t>
            </a:r>
            <a:endParaRPr lang="en-US" sz="1500" dirty="0"/>
          </a:p>
          <a:p>
            <a:pPr lvl="3"/>
            <a:r>
              <a:rPr lang="en-US" sz="1500" dirty="0"/>
              <a:t>Convolutional Neural Network (CNN)	</a:t>
            </a:r>
            <a:r>
              <a:rPr lang="en-US" sz="1200" dirty="0">
                <a:solidFill>
                  <a:srgbClr val="FF0000"/>
                </a:solidFill>
              </a:rPr>
              <a:t>1708.07034</a:t>
            </a:r>
            <a:endParaRPr lang="en-US" sz="1500" dirty="0">
              <a:solidFill>
                <a:srgbClr val="FF0000"/>
              </a:solidFill>
            </a:endParaRPr>
          </a:p>
        </p:txBody>
      </p:sp>
      <p:pic>
        <p:nvPicPr>
          <p:cNvPr id="4" name="Picture 3">
            <a:extLst>
              <a:ext uri="{FF2B5EF4-FFF2-40B4-BE49-F238E27FC236}">
                <a16:creationId xmlns="" xmlns:a16="http://schemas.microsoft.com/office/drawing/2014/main" id="{7DA198A3-900A-40AA-B537-86A7DCB95203}"/>
              </a:ext>
            </a:extLst>
          </p:cNvPr>
          <p:cNvPicPr>
            <a:picLocks noChangeAspect="1"/>
          </p:cNvPicPr>
          <p:nvPr/>
        </p:nvPicPr>
        <p:blipFill>
          <a:blip r:embed="rId2"/>
          <a:stretch>
            <a:fillRect/>
          </a:stretch>
        </p:blipFill>
        <p:spPr>
          <a:xfrm>
            <a:off x="3469155" y="4211940"/>
            <a:ext cx="4636799" cy="1408431"/>
          </a:xfrm>
          <a:prstGeom prst="rect">
            <a:avLst/>
          </a:prstGeom>
        </p:spPr>
      </p:pic>
      <mc:AlternateContent xmlns:mc="http://schemas.openxmlformats.org/markup-compatibility/2006" xmlns:a14="http://schemas.microsoft.com/office/drawing/2010/main">
        <mc:Choice Requires="a14">
          <p:sp>
            <p:nvSpPr>
              <p:cNvPr id="6" name="矩形 5"/>
              <p:cNvSpPr/>
              <p:nvPr/>
            </p:nvSpPr>
            <p:spPr>
              <a:xfrm>
                <a:off x="3178102" y="4731489"/>
                <a:ext cx="3661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b="0" i="1" dirty="0" smtClean="0">
                          <a:solidFill>
                            <a:schemeClr val="bg1">
                              <a:lumMod val="75000"/>
                            </a:schemeClr>
                          </a:solidFill>
                          <a:latin typeface="Cambria Math" panose="02040503050406030204" pitchFamily="18" charset="0"/>
                        </a:rPr>
                        <m:t>𝜂</m:t>
                      </m:r>
                    </m:oMath>
                  </m:oMathPara>
                </a14:m>
                <a:endParaRPr lang="zh-CN" altLang="en-US" dirty="0">
                  <a:solidFill>
                    <a:schemeClr val="bg1">
                      <a:lumMod val="75000"/>
                    </a:schemeClr>
                  </a:solidFill>
                </a:endParaRPr>
              </a:p>
            </p:txBody>
          </p:sp>
        </mc:Choice>
        <mc:Fallback xmlns="">
          <p:sp>
            <p:nvSpPr>
              <p:cNvPr id="6" name="矩形 5"/>
              <p:cNvSpPr>
                <a:spLocks noRot="1" noChangeAspect="1" noMove="1" noResize="1" noEditPoints="1" noAdjustHandles="1" noChangeArrowheads="1" noChangeShapeType="1" noTextEdit="1"/>
              </p:cNvSpPr>
              <p:nvPr/>
            </p:nvSpPr>
            <p:spPr>
              <a:xfrm>
                <a:off x="3178102" y="4731489"/>
                <a:ext cx="366126" cy="369332"/>
              </a:xfrm>
              <a:prstGeom prst="rect">
                <a:avLst/>
              </a:prstGeom>
              <a:blipFill rotWithShape="0">
                <a:blip r:embed="rId3"/>
                <a:stretch>
                  <a:fillRect b="-65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4006363" y="5620371"/>
                <a:ext cx="39959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b="0" i="1" smtClean="0">
                          <a:solidFill>
                            <a:schemeClr val="bg1">
                              <a:lumMod val="75000"/>
                            </a:schemeClr>
                          </a:solidFill>
                          <a:latin typeface="Cambria Math" panose="02040503050406030204" pitchFamily="18" charset="0"/>
                        </a:rPr>
                        <m:t>𝜙</m:t>
                      </m:r>
                    </m:oMath>
                  </m:oMathPara>
                </a14:m>
                <a:endParaRPr lang="zh-CN" altLang="en-US" dirty="0">
                  <a:solidFill>
                    <a:schemeClr val="bg1">
                      <a:lumMod val="75000"/>
                    </a:schemeClr>
                  </a:solidFill>
                </a:endParaRPr>
              </a:p>
            </p:txBody>
          </p:sp>
        </mc:Choice>
        <mc:Fallback xmlns="">
          <p:sp>
            <p:nvSpPr>
              <p:cNvPr id="7" name="矩形 6"/>
              <p:cNvSpPr>
                <a:spLocks noRot="1" noChangeAspect="1" noMove="1" noResize="1" noEditPoints="1" noAdjustHandles="1" noChangeArrowheads="1" noChangeShapeType="1" noTextEdit="1"/>
              </p:cNvSpPr>
              <p:nvPr/>
            </p:nvSpPr>
            <p:spPr>
              <a:xfrm>
                <a:off x="4006363" y="5620371"/>
                <a:ext cx="399597" cy="369332"/>
              </a:xfrm>
              <a:prstGeom prst="rect">
                <a:avLst/>
              </a:prstGeom>
              <a:blipFill rotWithShape="0">
                <a:blip r:embed="rId4"/>
                <a:stretch>
                  <a:fillRect b="-114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4943168" y="5966232"/>
                <a:ext cx="3975576" cy="646331"/>
              </a:xfrm>
              <a:prstGeom prst="rect">
                <a:avLst/>
              </a:prstGeom>
            </p:spPr>
            <p:txBody>
              <a:bodyPr wrap="none">
                <a:spAutoFit/>
              </a:bodyPr>
              <a:lstStyle/>
              <a:p>
                <a:r>
                  <a:rPr lang="en-US" altLang="zh-CN" dirty="0" smtClean="0">
                    <a:solidFill>
                      <a:schemeClr val="bg1">
                        <a:lumMod val="75000"/>
                      </a:schemeClr>
                    </a:solidFill>
                  </a:rPr>
                  <a:t>color</a:t>
                </a:r>
                <a14:m>
                  <m:oMath xmlns:m="http://schemas.openxmlformats.org/officeDocument/2006/math">
                    <m:r>
                      <a:rPr lang="en-US" altLang="zh-CN" b="0" i="1" dirty="0" smtClean="0">
                        <a:solidFill>
                          <a:schemeClr val="bg1">
                            <a:lumMod val="75000"/>
                          </a:schemeClr>
                        </a:solidFill>
                        <a:latin typeface="Cambria Math" panose="02040503050406030204" pitchFamily="18" charset="0"/>
                      </a:rPr>
                      <m:t>−</m:t>
                    </m:r>
                  </m:oMath>
                </a14:m>
                <a:r>
                  <a:rPr lang="en-US" altLang="zh-CN" i="0" dirty="0" smtClean="0">
                    <a:solidFill>
                      <a:schemeClr val="bg1">
                        <a:lumMod val="75000"/>
                      </a:schemeClr>
                    </a:solidFill>
                  </a:rPr>
                  <a:t>particle type</a:t>
                </a:r>
                <a:endParaRPr lang="en-US" altLang="zh-CN" i="1" dirty="0" smtClean="0">
                  <a:solidFill>
                    <a:schemeClr val="bg1">
                      <a:lumMod val="75000"/>
                    </a:schemeClr>
                  </a:solidFill>
                </a:endParaRPr>
              </a:p>
              <a:p>
                <a:r>
                  <a:rPr lang="en-US" altLang="zh-CN" dirty="0" smtClean="0">
                    <a:solidFill>
                      <a:schemeClr val="bg1">
                        <a:lumMod val="75000"/>
                      </a:schemeClr>
                    </a:solidFill>
                  </a:rPr>
                  <a:t>size </a:t>
                </a:r>
                <a14:m>
                  <m:oMath xmlns:m="http://schemas.openxmlformats.org/officeDocument/2006/math">
                    <m:r>
                      <a:rPr lang="en-US" altLang="zh-CN" b="0" i="1" dirty="0" smtClean="0">
                        <a:solidFill>
                          <a:schemeClr val="bg1">
                            <a:lumMod val="75000"/>
                          </a:schemeClr>
                        </a:solidFill>
                        <a:latin typeface="Cambria Math" panose="02040503050406030204" pitchFamily="18" charset="0"/>
                      </a:rPr>
                      <m:t>—</m:t>
                    </m:r>
                  </m:oMath>
                </a14:m>
                <a:r>
                  <a:rPr lang="zh-CN" altLang="en-US" dirty="0" smtClean="0">
                    <a:solidFill>
                      <a:schemeClr val="bg1">
                        <a:lumMod val="75000"/>
                      </a:schemeClr>
                    </a:solidFill>
                  </a:rPr>
                  <a:t>e</a:t>
                </a:r>
                <a:r>
                  <a:rPr lang="en-US" altLang="zh-CN" dirty="0" smtClean="0">
                    <a:solidFill>
                      <a:schemeClr val="bg1">
                        <a:lumMod val="75000"/>
                      </a:schemeClr>
                    </a:solidFill>
                  </a:rPr>
                  <a:t>nergy or tansverse momentum </a:t>
                </a:r>
                <a14:m>
                  <m:oMath xmlns:m="http://schemas.openxmlformats.org/officeDocument/2006/math">
                    <m:r>
                      <a:rPr lang="en-US" altLang="zh-CN" b="0" i="1" dirty="0" smtClean="0">
                        <a:solidFill>
                          <a:schemeClr val="bg1">
                            <a:lumMod val="75000"/>
                          </a:schemeClr>
                        </a:solidFill>
                        <a:latin typeface="Cambria Math" panose="02040503050406030204" pitchFamily="18" charset="0"/>
                      </a:rPr>
                      <m:t> </m:t>
                    </m:r>
                  </m:oMath>
                </a14:m>
                <a:endParaRPr lang="zh-CN" altLang="en-US" dirty="0">
                  <a:solidFill>
                    <a:schemeClr val="bg1">
                      <a:lumMod val="75000"/>
                    </a:schemeClr>
                  </a:solidFill>
                </a:endParaRPr>
              </a:p>
            </p:txBody>
          </p:sp>
        </mc:Choice>
        <mc:Fallback xmlns="">
          <p:sp>
            <p:nvSpPr>
              <p:cNvPr id="8" name="矩形 7"/>
              <p:cNvSpPr>
                <a:spLocks noRot="1" noChangeAspect="1" noMove="1" noResize="1" noEditPoints="1" noAdjustHandles="1" noChangeArrowheads="1" noChangeShapeType="1" noTextEdit="1"/>
              </p:cNvSpPr>
              <p:nvPr/>
            </p:nvSpPr>
            <p:spPr>
              <a:xfrm>
                <a:off x="4943168" y="5966232"/>
                <a:ext cx="3975576" cy="646331"/>
              </a:xfrm>
              <a:prstGeom prst="rect">
                <a:avLst/>
              </a:prstGeom>
              <a:blipFill rotWithShape="0">
                <a:blip r:embed="rId5"/>
                <a:stretch>
                  <a:fillRect l="-1380" t="-5660" b="-1415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58645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94090" y="4056000"/>
            <a:ext cx="3882794" cy="369332"/>
          </a:xfrm>
          <a:prstGeom prst="rect">
            <a:avLst/>
          </a:prstGeom>
        </p:spPr>
        <p:txBody>
          <a:bodyPr wrap="none">
            <a:spAutoFit/>
          </a:bodyPr>
          <a:lstStyle/>
          <a:p>
            <a:pPr marL="285750" indent="-285750">
              <a:buFont typeface="Arial" panose="020B0604020202020204" pitchFamily="34" charset="0"/>
              <a:buChar char="•"/>
            </a:pPr>
            <a:r>
              <a:rPr lang="en-US" altLang="zh-CN" b="1" dirty="0" smtClean="0">
                <a:solidFill>
                  <a:srgbClr val="00B0F0"/>
                </a:solidFill>
                <a:latin typeface="+mn-ea"/>
              </a:rPr>
              <a:t>Graph Neural Network </a:t>
            </a:r>
            <a:r>
              <a:rPr lang="zh-CN" altLang="en-US" b="1" dirty="0" smtClean="0">
                <a:solidFill>
                  <a:srgbClr val="00B0F0"/>
                </a:solidFill>
                <a:latin typeface="+mn-ea"/>
              </a:rPr>
              <a:t>（</a:t>
            </a:r>
            <a:r>
              <a:rPr lang="en-US" altLang="zh-CN" b="1" dirty="0" smtClean="0">
                <a:solidFill>
                  <a:srgbClr val="00B0F0"/>
                </a:solidFill>
                <a:latin typeface="+mn-ea"/>
              </a:rPr>
              <a:t>GNN</a:t>
            </a:r>
            <a:r>
              <a:rPr lang="zh-CN" altLang="en-US" b="1" dirty="0" smtClean="0">
                <a:solidFill>
                  <a:srgbClr val="00B0F0"/>
                </a:solidFill>
                <a:latin typeface="+mn-ea"/>
              </a:rPr>
              <a:t>）</a:t>
            </a:r>
            <a:endParaRPr lang="en-US" altLang="zh-CN" b="1" dirty="0">
              <a:solidFill>
                <a:srgbClr val="00B0F0"/>
              </a:solidFill>
              <a:latin typeface="+mn-ea"/>
            </a:endParaRPr>
          </a:p>
        </p:txBody>
      </p:sp>
      <p:sp>
        <p:nvSpPr>
          <p:cNvPr id="3" name="矩形 2"/>
          <p:cNvSpPr/>
          <p:nvPr/>
        </p:nvSpPr>
        <p:spPr>
          <a:xfrm>
            <a:off x="1694090" y="1622924"/>
            <a:ext cx="4381328" cy="369332"/>
          </a:xfrm>
          <a:prstGeom prst="rect">
            <a:avLst/>
          </a:prstGeom>
        </p:spPr>
        <p:txBody>
          <a:bodyPr wrap="none">
            <a:spAutoFit/>
          </a:bodyPr>
          <a:lstStyle/>
          <a:p>
            <a:pPr marL="285750" indent="-285750">
              <a:buFont typeface="Arial" panose="020B0604020202020204" pitchFamily="34" charset="0"/>
              <a:buChar char="•"/>
            </a:pPr>
            <a:r>
              <a:rPr lang="en-US" altLang="zh-CN" b="1" dirty="0">
                <a:solidFill>
                  <a:srgbClr val="00B0F0"/>
                </a:solidFill>
                <a:latin typeface="+mn-ea"/>
              </a:rPr>
              <a:t>Convolutional Neural Network (CNN)</a:t>
            </a:r>
            <a:endParaRPr lang="zh-CN" altLang="en-US" b="1" dirty="0">
              <a:solidFill>
                <a:srgbClr val="00B0F0"/>
              </a:solidFill>
              <a:latin typeface="+mn-ea"/>
            </a:endParaRPr>
          </a:p>
        </p:txBody>
      </p:sp>
      <p:pic>
        <p:nvPicPr>
          <p:cNvPr id="4" name="Picture 3">
            <a:extLst>
              <a:ext uri="{FF2B5EF4-FFF2-40B4-BE49-F238E27FC236}">
                <a16:creationId xmlns="" xmlns:a16="http://schemas.microsoft.com/office/drawing/2014/main" id="{7DA198A3-900A-40AA-B537-86A7DCB95203}"/>
              </a:ext>
            </a:extLst>
          </p:cNvPr>
          <p:cNvPicPr>
            <a:picLocks noChangeAspect="1"/>
          </p:cNvPicPr>
          <p:nvPr/>
        </p:nvPicPr>
        <p:blipFill>
          <a:blip r:embed="rId2"/>
          <a:stretch>
            <a:fillRect/>
          </a:stretch>
        </p:blipFill>
        <p:spPr>
          <a:xfrm>
            <a:off x="4798243" y="2199669"/>
            <a:ext cx="3854466" cy="1170797"/>
          </a:xfrm>
          <a:prstGeom prst="rect">
            <a:avLst/>
          </a:prstGeom>
        </p:spPr>
      </p:pic>
      <p:grpSp>
        <p:nvGrpSpPr>
          <p:cNvPr id="5" name="Group 215">
            <a:extLst>
              <a:ext uri="{FF2B5EF4-FFF2-40B4-BE49-F238E27FC236}">
                <a16:creationId xmlns:a16="http://schemas.microsoft.com/office/drawing/2014/main" xmlns="" id="{63BB5346-EDC3-4191-AA69-B0F535B61E2C}"/>
              </a:ext>
            </a:extLst>
          </p:cNvPr>
          <p:cNvGrpSpPr/>
          <p:nvPr/>
        </p:nvGrpSpPr>
        <p:grpSpPr>
          <a:xfrm>
            <a:off x="5638378" y="4159695"/>
            <a:ext cx="2174196" cy="1974668"/>
            <a:chOff x="670201" y="2583178"/>
            <a:chExt cx="2583864" cy="2484540"/>
          </a:xfrm>
        </p:grpSpPr>
        <p:sp>
          <p:nvSpPr>
            <p:cNvPr id="6" name="Pentagon 184">
              <a:extLst>
                <a:ext uri="{FF2B5EF4-FFF2-40B4-BE49-F238E27FC236}">
                  <a16:creationId xmlns:a16="http://schemas.microsoft.com/office/drawing/2014/main" xmlns="" id="{718E98E5-66A8-4576-B9B3-536A9A230CFB}"/>
                </a:ext>
              </a:extLst>
            </p:cNvPr>
            <p:cNvSpPr/>
            <p:nvPr/>
          </p:nvSpPr>
          <p:spPr>
            <a:xfrm>
              <a:off x="910214" y="2832294"/>
              <a:ext cx="2085631" cy="1986315"/>
            </a:xfrm>
            <a:prstGeom prst="pentagon">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185">
              <a:extLst>
                <a:ext uri="{FF2B5EF4-FFF2-40B4-BE49-F238E27FC236}">
                  <a16:creationId xmlns:a16="http://schemas.microsoft.com/office/drawing/2014/main" xmlns="" id="{9E0F48F6-85B9-4472-BCA3-6B704E54DC41}"/>
                </a:ext>
              </a:extLst>
            </p:cNvPr>
            <p:cNvCxnSpPr>
              <a:cxnSpLocks/>
              <a:stCxn id="6" idx="0"/>
            </p:cNvCxnSpPr>
            <p:nvPr/>
          </p:nvCxnSpPr>
          <p:spPr>
            <a:xfrm>
              <a:off x="1953029" y="2832294"/>
              <a:ext cx="9100" cy="1087483"/>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186">
              <a:extLst>
                <a:ext uri="{FF2B5EF4-FFF2-40B4-BE49-F238E27FC236}">
                  <a16:creationId xmlns:a16="http://schemas.microsoft.com/office/drawing/2014/main" xmlns="" id="{7E151AE9-AB6E-4638-8DB0-86315EF4AF89}"/>
                </a:ext>
              </a:extLst>
            </p:cNvPr>
            <p:cNvCxnSpPr>
              <a:cxnSpLocks/>
              <a:endCxn id="6" idx="5"/>
            </p:cNvCxnSpPr>
            <p:nvPr/>
          </p:nvCxnSpPr>
          <p:spPr>
            <a:xfrm flipV="1">
              <a:off x="1962131" y="3590997"/>
              <a:ext cx="1033711" cy="32878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87">
              <a:extLst>
                <a:ext uri="{FF2B5EF4-FFF2-40B4-BE49-F238E27FC236}">
                  <a16:creationId xmlns:a16="http://schemas.microsoft.com/office/drawing/2014/main" xmlns="" id="{6A77EB76-A42F-491C-8724-B0BE8F1EA401}"/>
                </a:ext>
              </a:extLst>
            </p:cNvPr>
            <p:cNvCxnSpPr>
              <a:cxnSpLocks/>
              <a:endCxn id="6" idx="4"/>
            </p:cNvCxnSpPr>
            <p:nvPr/>
          </p:nvCxnSpPr>
          <p:spPr>
            <a:xfrm>
              <a:off x="1962134" y="3919787"/>
              <a:ext cx="635389" cy="89881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188">
              <a:extLst>
                <a:ext uri="{FF2B5EF4-FFF2-40B4-BE49-F238E27FC236}">
                  <a16:creationId xmlns:a16="http://schemas.microsoft.com/office/drawing/2014/main" xmlns="" id="{2630E38A-AE58-4E56-85DD-1A211F06F802}"/>
                </a:ext>
              </a:extLst>
            </p:cNvPr>
            <p:cNvCxnSpPr>
              <a:cxnSpLocks/>
              <a:endCxn id="6" idx="2"/>
            </p:cNvCxnSpPr>
            <p:nvPr/>
          </p:nvCxnSpPr>
          <p:spPr>
            <a:xfrm flipH="1">
              <a:off x="1308535" y="3919777"/>
              <a:ext cx="650655" cy="89882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89">
              <a:extLst>
                <a:ext uri="{FF2B5EF4-FFF2-40B4-BE49-F238E27FC236}">
                  <a16:creationId xmlns:a16="http://schemas.microsoft.com/office/drawing/2014/main" xmlns="" id="{948DA5A5-8A13-4DAC-8467-C31723CD9472}"/>
                </a:ext>
              </a:extLst>
            </p:cNvPr>
            <p:cNvCxnSpPr>
              <a:cxnSpLocks/>
              <a:endCxn id="6" idx="1"/>
            </p:cNvCxnSpPr>
            <p:nvPr/>
          </p:nvCxnSpPr>
          <p:spPr>
            <a:xfrm flipH="1" flipV="1">
              <a:off x="910216" y="3590997"/>
              <a:ext cx="1051915" cy="32879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97">
              <a:extLst>
                <a:ext uri="{FF2B5EF4-FFF2-40B4-BE49-F238E27FC236}">
                  <a16:creationId xmlns:a16="http://schemas.microsoft.com/office/drawing/2014/main" xmlns="" id="{2CA76685-EB65-425C-9A60-A49A7EC69EDF}"/>
                </a:ext>
              </a:extLst>
            </p:cNvPr>
            <p:cNvCxnSpPr>
              <a:cxnSpLocks/>
              <a:stCxn id="6" idx="0"/>
              <a:endCxn id="6" idx="4"/>
            </p:cNvCxnSpPr>
            <p:nvPr/>
          </p:nvCxnSpPr>
          <p:spPr>
            <a:xfrm>
              <a:off x="1953030" y="2832294"/>
              <a:ext cx="644494" cy="198631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203">
              <a:extLst>
                <a:ext uri="{FF2B5EF4-FFF2-40B4-BE49-F238E27FC236}">
                  <a16:creationId xmlns:a16="http://schemas.microsoft.com/office/drawing/2014/main" xmlns="" id="{5F9B6D27-D289-4ECC-A7D8-0CD059BAB3C6}"/>
                </a:ext>
              </a:extLst>
            </p:cNvPr>
            <p:cNvCxnSpPr>
              <a:cxnSpLocks/>
              <a:stCxn id="6" idx="0"/>
              <a:endCxn id="6" idx="2"/>
            </p:cNvCxnSpPr>
            <p:nvPr/>
          </p:nvCxnSpPr>
          <p:spPr>
            <a:xfrm flipH="1">
              <a:off x="1308535" y="2832294"/>
              <a:ext cx="644495" cy="198631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206">
              <a:extLst>
                <a:ext uri="{FF2B5EF4-FFF2-40B4-BE49-F238E27FC236}">
                  <a16:creationId xmlns:a16="http://schemas.microsoft.com/office/drawing/2014/main" xmlns="" id="{D421FF10-2C77-46EE-8AE1-2C9E79BF689C}"/>
                </a:ext>
              </a:extLst>
            </p:cNvPr>
            <p:cNvCxnSpPr>
              <a:cxnSpLocks/>
              <a:stCxn id="6" idx="5"/>
              <a:endCxn id="6" idx="1"/>
            </p:cNvCxnSpPr>
            <p:nvPr/>
          </p:nvCxnSpPr>
          <p:spPr>
            <a:xfrm flipH="1">
              <a:off x="910216" y="3590997"/>
              <a:ext cx="2085627"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209">
              <a:extLst>
                <a:ext uri="{FF2B5EF4-FFF2-40B4-BE49-F238E27FC236}">
                  <a16:creationId xmlns:a16="http://schemas.microsoft.com/office/drawing/2014/main" xmlns="" id="{02A47960-C15A-497F-B085-AA02F110FF93}"/>
                </a:ext>
              </a:extLst>
            </p:cNvPr>
            <p:cNvCxnSpPr>
              <a:cxnSpLocks/>
              <a:stCxn id="6" idx="4"/>
              <a:endCxn id="6" idx="1"/>
            </p:cNvCxnSpPr>
            <p:nvPr/>
          </p:nvCxnSpPr>
          <p:spPr>
            <a:xfrm flipH="1" flipV="1">
              <a:off x="910216" y="3590997"/>
              <a:ext cx="1687308" cy="122760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212">
              <a:extLst>
                <a:ext uri="{FF2B5EF4-FFF2-40B4-BE49-F238E27FC236}">
                  <a16:creationId xmlns:a16="http://schemas.microsoft.com/office/drawing/2014/main" xmlns="" id="{14B1EEE5-A48A-4749-8D22-1820E8AE68F8}"/>
                </a:ext>
              </a:extLst>
            </p:cNvPr>
            <p:cNvCxnSpPr>
              <a:cxnSpLocks/>
              <a:stCxn id="6" idx="5"/>
              <a:endCxn id="6" idx="2"/>
            </p:cNvCxnSpPr>
            <p:nvPr/>
          </p:nvCxnSpPr>
          <p:spPr>
            <a:xfrm flipH="1">
              <a:off x="1308535" y="3590997"/>
              <a:ext cx="1687308" cy="122760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Oval 190">
              <a:extLst>
                <a:ext uri="{FF2B5EF4-FFF2-40B4-BE49-F238E27FC236}">
                  <a16:creationId xmlns:a16="http://schemas.microsoft.com/office/drawing/2014/main" xmlns="" id="{FA9501A4-9378-4325-86A9-7C7E78E5FE29}"/>
                </a:ext>
              </a:extLst>
            </p:cNvPr>
            <p:cNvSpPr/>
            <p:nvPr/>
          </p:nvSpPr>
          <p:spPr>
            <a:xfrm>
              <a:off x="1713018" y="2583178"/>
              <a:ext cx="498234" cy="498234"/>
            </a:xfrm>
            <a:prstGeom prst="ellipse">
              <a:avLst/>
            </a:prstGeom>
            <a:solidFill>
              <a:srgbClr val="FFFF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18" name="Oval 191">
              <a:extLst>
                <a:ext uri="{FF2B5EF4-FFF2-40B4-BE49-F238E27FC236}">
                  <a16:creationId xmlns:a16="http://schemas.microsoft.com/office/drawing/2014/main" xmlns="" id="{653177C7-C3FE-4813-983B-3377A30541B8}"/>
                </a:ext>
              </a:extLst>
            </p:cNvPr>
            <p:cNvSpPr/>
            <p:nvPr/>
          </p:nvSpPr>
          <p:spPr>
            <a:xfrm>
              <a:off x="2755831" y="3341881"/>
              <a:ext cx="498234" cy="498234"/>
            </a:xfrm>
            <a:prstGeom prst="ellipse">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92">
              <a:extLst>
                <a:ext uri="{FF2B5EF4-FFF2-40B4-BE49-F238E27FC236}">
                  <a16:creationId xmlns:a16="http://schemas.microsoft.com/office/drawing/2014/main" xmlns="" id="{71E3B157-B138-4E4C-946D-9AA3AFB5F950}"/>
                </a:ext>
              </a:extLst>
            </p:cNvPr>
            <p:cNvSpPr/>
            <p:nvPr/>
          </p:nvSpPr>
          <p:spPr>
            <a:xfrm>
              <a:off x="2357512" y="4569484"/>
              <a:ext cx="498234" cy="498234"/>
            </a:xfrm>
            <a:prstGeom prst="ellipse">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3">
              <a:extLst>
                <a:ext uri="{FF2B5EF4-FFF2-40B4-BE49-F238E27FC236}">
                  <a16:creationId xmlns:a16="http://schemas.microsoft.com/office/drawing/2014/main" xmlns="" id="{B0C9A134-A4EB-4134-935C-D3258B369AFB}"/>
                </a:ext>
              </a:extLst>
            </p:cNvPr>
            <p:cNvSpPr/>
            <p:nvPr/>
          </p:nvSpPr>
          <p:spPr>
            <a:xfrm>
              <a:off x="1068524" y="4561400"/>
              <a:ext cx="498234" cy="498234"/>
            </a:xfrm>
            <a:prstGeom prst="ellipse">
              <a:avLst/>
            </a:prstGeom>
            <a:solidFill>
              <a:schemeClr val="accent3"/>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194">
              <a:extLst>
                <a:ext uri="{FF2B5EF4-FFF2-40B4-BE49-F238E27FC236}">
                  <a16:creationId xmlns:a16="http://schemas.microsoft.com/office/drawing/2014/main" xmlns="" id="{0BB92D8A-60C4-4B1D-B183-51A5B54764E2}"/>
                </a:ext>
              </a:extLst>
            </p:cNvPr>
            <p:cNvSpPr/>
            <p:nvPr/>
          </p:nvSpPr>
          <p:spPr>
            <a:xfrm>
              <a:off x="670201" y="3339554"/>
              <a:ext cx="498234" cy="498234"/>
            </a:xfrm>
            <a:prstGeom prst="ellipse">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195">
              <a:extLst>
                <a:ext uri="{FF2B5EF4-FFF2-40B4-BE49-F238E27FC236}">
                  <a16:creationId xmlns:a16="http://schemas.microsoft.com/office/drawing/2014/main" xmlns:a14="http://schemas.microsoft.com/office/drawing/2010/main" xmlns:mc="http://schemas.openxmlformats.org/markup-compatibility/2006" xmlns="" id="{EB355EA8-73FD-41F1-9E0E-4985185C72E2}"/>
                </a:ext>
              </a:extLst>
            </p:cNvPr>
            <p:cNvSpPr/>
            <p:nvPr/>
          </p:nvSpPr>
          <p:spPr>
            <a:xfrm>
              <a:off x="1713017" y="3662198"/>
              <a:ext cx="498234" cy="498234"/>
            </a:xfrm>
            <a:prstGeom prst="ellipse">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algn="ctr"/>
              <a:endParaRPr lang="en-US" dirty="0"/>
            </a:p>
          </p:txBody>
        </p:sp>
      </p:grpSp>
      <p:sp>
        <p:nvSpPr>
          <p:cNvPr id="23" name="矩形 22"/>
          <p:cNvSpPr/>
          <p:nvPr/>
        </p:nvSpPr>
        <p:spPr>
          <a:xfrm>
            <a:off x="833138" y="797704"/>
            <a:ext cx="2557110" cy="369332"/>
          </a:xfrm>
          <a:prstGeom prst="rect">
            <a:avLst/>
          </a:prstGeom>
        </p:spPr>
        <p:txBody>
          <a:bodyPr wrap="none">
            <a:spAutoFit/>
          </a:bodyPr>
          <a:lstStyle/>
          <a:p>
            <a:r>
              <a:rPr lang="zh-CN" altLang="en-US" b="1" dirty="0">
                <a:solidFill>
                  <a:srgbClr val="00B0F0"/>
                </a:solidFill>
                <a:latin typeface="+mn-ea"/>
              </a:rPr>
              <a:t>下</a:t>
            </a:r>
            <a:r>
              <a:rPr lang="zh-CN" altLang="en-US" b="1" dirty="0" smtClean="0">
                <a:solidFill>
                  <a:srgbClr val="00B0F0"/>
                </a:solidFill>
                <a:latin typeface="+mn-ea"/>
              </a:rPr>
              <a:t>面介绍两个神经网络</a:t>
            </a:r>
            <a:r>
              <a:rPr lang="en-US" altLang="zh-CN" b="1" dirty="0" smtClean="0">
                <a:solidFill>
                  <a:srgbClr val="00B0F0"/>
                </a:solidFill>
                <a:latin typeface="+mn-ea"/>
              </a:rPr>
              <a:t> </a:t>
            </a:r>
            <a:endParaRPr lang="zh-CN" altLang="en-US" dirty="0"/>
          </a:p>
        </p:txBody>
      </p:sp>
    </p:spTree>
    <p:extLst>
      <p:ext uri="{BB962C8B-B14F-4D97-AF65-F5344CB8AC3E}">
        <p14:creationId xmlns:p14="http://schemas.microsoft.com/office/powerpoint/2010/main" val="1801558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4746" y="2120104"/>
            <a:ext cx="7101232" cy="3998474"/>
          </a:xfrm>
          <a:prstGeom prst="rect">
            <a:avLst/>
          </a:prstGeom>
        </p:spPr>
      </p:pic>
      <p:sp>
        <p:nvSpPr>
          <p:cNvPr id="4" name="矩形 3"/>
          <p:cNvSpPr/>
          <p:nvPr/>
        </p:nvSpPr>
        <p:spPr>
          <a:xfrm>
            <a:off x="997396" y="954582"/>
            <a:ext cx="5076070" cy="523220"/>
          </a:xfrm>
          <a:prstGeom prst="rect">
            <a:avLst/>
          </a:prstGeom>
        </p:spPr>
        <p:txBody>
          <a:bodyPr wrap="none">
            <a:spAutoFit/>
          </a:bodyPr>
          <a:lstStyle/>
          <a:p>
            <a:r>
              <a:rPr lang="en-US" altLang="zh-CN" sz="2800" b="1" dirty="0" smtClean="0">
                <a:solidFill>
                  <a:srgbClr val="FF0000"/>
                </a:solidFill>
                <a:latin typeface="Cambria Math" panose="02040503050406030204" pitchFamily="18" charset="0"/>
                <a:ea typeface="Cambria Math" panose="02040503050406030204" pitchFamily="18" charset="0"/>
              </a:rPr>
              <a:t>Graph Neural Network </a:t>
            </a:r>
            <a:r>
              <a:rPr lang="zh-CN" altLang="en-US" sz="2800" b="1" dirty="0" smtClean="0">
                <a:solidFill>
                  <a:srgbClr val="FF0000"/>
                </a:solidFill>
                <a:latin typeface="Cambria Math" panose="02040503050406030204" pitchFamily="18" charset="0"/>
                <a:ea typeface="Cambria Math" panose="02040503050406030204" pitchFamily="18" charset="0"/>
              </a:rPr>
              <a:t>（</a:t>
            </a:r>
            <a:r>
              <a:rPr lang="en-US" altLang="zh-CN" sz="2800" b="1" dirty="0" smtClean="0">
                <a:solidFill>
                  <a:srgbClr val="FF0000"/>
                </a:solidFill>
                <a:latin typeface="Cambria Math" panose="02040503050406030204" pitchFamily="18" charset="0"/>
                <a:ea typeface="Cambria Math" panose="02040503050406030204" pitchFamily="18" charset="0"/>
              </a:rPr>
              <a:t>GNN</a:t>
            </a:r>
            <a:r>
              <a:rPr lang="zh-CN" altLang="en-US" sz="2800" b="1" dirty="0" smtClean="0">
                <a:solidFill>
                  <a:srgbClr val="FF0000"/>
                </a:solidFill>
                <a:latin typeface="Cambria Math" panose="02040503050406030204" pitchFamily="18" charset="0"/>
                <a:ea typeface="Cambria Math" panose="02040503050406030204" pitchFamily="18" charset="0"/>
              </a:rPr>
              <a:t>）</a:t>
            </a:r>
            <a:endParaRPr lang="en-US" altLang="zh-CN" sz="2800" b="1" dirty="0">
              <a:solidFill>
                <a:srgbClr val="FF0000"/>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3894448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215">
            <a:extLst>
              <a:ext uri="{FF2B5EF4-FFF2-40B4-BE49-F238E27FC236}">
                <a16:creationId xmlns:a16="http://schemas.microsoft.com/office/drawing/2014/main" xmlns="" id="{63BB5346-EDC3-4191-AA69-B0F535B61E2C}"/>
              </a:ext>
            </a:extLst>
          </p:cNvPr>
          <p:cNvGrpSpPr/>
          <p:nvPr/>
        </p:nvGrpSpPr>
        <p:grpSpPr>
          <a:xfrm>
            <a:off x="2416658" y="2656049"/>
            <a:ext cx="3923975" cy="3374619"/>
            <a:chOff x="670201" y="2583178"/>
            <a:chExt cx="2583864" cy="2484540"/>
          </a:xfrm>
        </p:grpSpPr>
        <p:sp>
          <p:nvSpPr>
            <p:cNvPr id="9" name="Pentagon 184">
              <a:extLst>
                <a:ext uri="{FF2B5EF4-FFF2-40B4-BE49-F238E27FC236}">
                  <a16:creationId xmlns:a16="http://schemas.microsoft.com/office/drawing/2014/main" xmlns="" id="{718E98E5-66A8-4576-B9B3-536A9A230CFB}"/>
                </a:ext>
              </a:extLst>
            </p:cNvPr>
            <p:cNvSpPr/>
            <p:nvPr/>
          </p:nvSpPr>
          <p:spPr>
            <a:xfrm>
              <a:off x="910214" y="2832294"/>
              <a:ext cx="2085631" cy="1986315"/>
            </a:xfrm>
            <a:prstGeom prst="pentagon">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185">
              <a:extLst>
                <a:ext uri="{FF2B5EF4-FFF2-40B4-BE49-F238E27FC236}">
                  <a16:creationId xmlns:a16="http://schemas.microsoft.com/office/drawing/2014/main" xmlns="" id="{9E0F48F6-85B9-4472-BCA3-6B704E54DC41}"/>
                </a:ext>
              </a:extLst>
            </p:cNvPr>
            <p:cNvCxnSpPr>
              <a:cxnSpLocks/>
              <a:stCxn id="9" idx="0"/>
            </p:cNvCxnSpPr>
            <p:nvPr/>
          </p:nvCxnSpPr>
          <p:spPr>
            <a:xfrm>
              <a:off x="1953029" y="2832294"/>
              <a:ext cx="9100" cy="1087483"/>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86">
              <a:extLst>
                <a:ext uri="{FF2B5EF4-FFF2-40B4-BE49-F238E27FC236}">
                  <a16:creationId xmlns:a16="http://schemas.microsoft.com/office/drawing/2014/main" xmlns="" id="{7E151AE9-AB6E-4638-8DB0-86315EF4AF89}"/>
                </a:ext>
              </a:extLst>
            </p:cNvPr>
            <p:cNvCxnSpPr>
              <a:cxnSpLocks/>
              <a:endCxn id="9" idx="5"/>
            </p:cNvCxnSpPr>
            <p:nvPr/>
          </p:nvCxnSpPr>
          <p:spPr>
            <a:xfrm flipV="1">
              <a:off x="1962131" y="3590997"/>
              <a:ext cx="1033711" cy="32878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87">
              <a:extLst>
                <a:ext uri="{FF2B5EF4-FFF2-40B4-BE49-F238E27FC236}">
                  <a16:creationId xmlns:a16="http://schemas.microsoft.com/office/drawing/2014/main" xmlns="" id="{6A77EB76-A42F-491C-8724-B0BE8F1EA401}"/>
                </a:ext>
              </a:extLst>
            </p:cNvPr>
            <p:cNvCxnSpPr>
              <a:cxnSpLocks/>
              <a:endCxn id="9" idx="4"/>
            </p:cNvCxnSpPr>
            <p:nvPr/>
          </p:nvCxnSpPr>
          <p:spPr>
            <a:xfrm>
              <a:off x="1962134" y="3919787"/>
              <a:ext cx="635389" cy="89881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88">
              <a:extLst>
                <a:ext uri="{FF2B5EF4-FFF2-40B4-BE49-F238E27FC236}">
                  <a16:creationId xmlns:a16="http://schemas.microsoft.com/office/drawing/2014/main" xmlns="" id="{2630E38A-AE58-4E56-85DD-1A211F06F802}"/>
                </a:ext>
              </a:extLst>
            </p:cNvPr>
            <p:cNvCxnSpPr>
              <a:cxnSpLocks/>
              <a:endCxn id="9" idx="2"/>
            </p:cNvCxnSpPr>
            <p:nvPr/>
          </p:nvCxnSpPr>
          <p:spPr>
            <a:xfrm flipH="1">
              <a:off x="1308535" y="3919777"/>
              <a:ext cx="650655" cy="89882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89">
              <a:extLst>
                <a:ext uri="{FF2B5EF4-FFF2-40B4-BE49-F238E27FC236}">
                  <a16:creationId xmlns:a16="http://schemas.microsoft.com/office/drawing/2014/main" xmlns="" id="{948DA5A5-8A13-4DAC-8467-C31723CD9472}"/>
                </a:ext>
              </a:extLst>
            </p:cNvPr>
            <p:cNvCxnSpPr>
              <a:cxnSpLocks/>
              <a:endCxn id="9" idx="1"/>
            </p:cNvCxnSpPr>
            <p:nvPr/>
          </p:nvCxnSpPr>
          <p:spPr>
            <a:xfrm flipH="1" flipV="1">
              <a:off x="910216" y="3590997"/>
              <a:ext cx="1051915" cy="32879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97">
              <a:extLst>
                <a:ext uri="{FF2B5EF4-FFF2-40B4-BE49-F238E27FC236}">
                  <a16:creationId xmlns:a16="http://schemas.microsoft.com/office/drawing/2014/main" xmlns="" id="{2CA76685-EB65-425C-9A60-A49A7EC69EDF}"/>
                </a:ext>
              </a:extLst>
            </p:cNvPr>
            <p:cNvCxnSpPr>
              <a:cxnSpLocks/>
              <a:stCxn id="9" idx="0"/>
              <a:endCxn id="9" idx="4"/>
            </p:cNvCxnSpPr>
            <p:nvPr/>
          </p:nvCxnSpPr>
          <p:spPr>
            <a:xfrm>
              <a:off x="1953030" y="2832294"/>
              <a:ext cx="644494" cy="198631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203">
              <a:extLst>
                <a:ext uri="{FF2B5EF4-FFF2-40B4-BE49-F238E27FC236}">
                  <a16:creationId xmlns:a16="http://schemas.microsoft.com/office/drawing/2014/main" xmlns="" id="{5F9B6D27-D289-4ECC-A7D8-0CD059BAB3C6}"/>
                </a:ext>
              </a:extLst>
            </p:cNvPr>
            <p:cNvCxnSpPr>
              <a:cxnSpLocks/>
              <a:stCxn id="9" idx="0"/>
              <a:endCxn id="9" idx="2"/>
            </p:cNvCxnSpPr>
            <p:nvPr/>
          </p:nvCxnSpPr>
          <p:spPr>
            <a:xfrm flipH="1">
              <a:off x="1308535" y="2832294"/>
              <a:ext cx="644495" cy="198631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206">
              <a:extLst>
                <a:ext uri="{FF2B5EF4-FFF2-40B4-BE49-F238E27FC236}">
                  <a16:creationId xmlns:a16="http://schemas.microsoft.com/office/drawing/2014/main" xmlns="" id="{D421FF10-2C77-46EE-8AE1-2C9E79BF689C}"/>
                </a:ext>
              </a:extLst>
            </p:cNvPr>
            <p:cNvCxnSpPr>
              <a:cxnSpLocks/>
              <a:stCxn id="9" idx="5"/>
              <a:endCxn id="9" idx="1"/>
            </p:cNvCxnSpPr>
            <p:nvPr/>
          </p:nvCxnSpPr>
          <p:spPr>
            <a:xfrm flipH="1">
              <a:off x="910216" y="3590997"/>
              <a:ext cx="2085627"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209">
              <a:extLst>
                <a:ext uri="{FF2B5EF4-FFF2-40B4-BE49-F238E27FC236}">
                  <a16:creationId xmlns:a16="http://schemas.microsoft.com/office/drawing/2014/main" xmlns="" id="{02A47960-C15A-497F-B085-AA02F110FF93}"/>
                </a:ext>
              </a:extLst>
            </p:cNvPr>
            <p:cNvCxnSpPr>
              <a:cxnSpLocks/>
              <a:stCxn id="9" idx="4"/>
              <a:endCxn id="9" idx="1"/>
            </p:cNvCxnSpPr>
            <p:nvPr/>
          </p:nvCxnSpPr>
          <p:spPr>
            <a:xfrm flipH="1" flipV="1">
              <a:off x="910216" y="3590997"/>
              <a:ext cx="1687308" cy="122760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12">
              <a:extLst>
                <a:ext uri="{FF2B5EF4-FFF2-40B4-BE49-F238E27FC236}">
                  <a16:creationId xmlns:a16="http://schemas.microsoft.com/office/drawing/2014/main" xmlns="" id="{14B1EEE5-A48A-4749-8D22-1820E8AE68F8}"/>
                </a:ext>
              </a:extLst>
            </p:cNvPr>
            <p:cNvCxnSpPr>
              <a:cxnSpLocks/>
              <a:stCxn id="9" idx="5"/>
              <a:endCxn id="9" idx="2"/>
            </p:cNvCxnSpPr>
            <p:nvPr/>
          </p:nvCxnSpPr>
          <p:spPr>
            <a:xfrm flipH="1">
              <a:off x="1308535" y="3590997"/>
              <a:ext cx="1687308" cy="122760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Oval 190">
              <a:extLst>
                <a:ext uri="{FF2B5EF4-FFF2-40B4-BE49-F238E27FC236}">
                  <a16:creationId xmlns:a16="http://schemas.microsoft.com/office/drawing/2014/main" xmlns="" id="{FA9501A4-9378-4325-86A9-7C7E78E5FE29}"/>
                </a:ext>
              </a:extLst>
            </p:cNvPr>
            <p:cNvSpPr/>
            <p:nvPr/>
          </p:nvSpPr>
          <p:spPr>
            <a:xfrm>
              <a:off x="1713018" y="2583178"/>
              <a:ext cx="498234" cy="498234"/>
            </a:xfrm>
            <a:prstGeom prst="ellipse">
              <a:avLst/>
            </a:prstGeom>
            <a:solidFill>
              <a:srgbClr val="FFFF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21" name="Oval 191">
              <a:extLst>
                <a:ext uri="{FF2B5EF4-FFF2-40B4-BE49-F238E27FC236}">
                  <a16:creationId xmlns:a16="http://schemas.microsoft.com/office/drawing/2014/main" xmlns="" id="{653177C7-C3FE-4813-983B-3377A30541B8}"/>
                </a:ext>
              </a:extLst>
            </p:cNvPr>
            <p:cNvSpPr/>
            <p:nvPr/>
          </p:nvSpPr>
          <p:spPr>
            <a:xfrm>
              <a:off x="2755831" y="3341881"/>
              <a:ext cx="498234" cy="498234"/>
            </a:xfrm>
            <a:prstGeom prst="ellipse">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192">
              <a:extLst>
                <a:ext uri="{FF2B5EF4-FFF2-40B4-BE49-F238E27FC236}">
                  <a16:creationId xmlns:a16="http://schemas.microsoft.com/office/drawing/2014/main" xmlns="" id="{71E3B157-B138-4E4C-946D-9AA3AFB5F950}"/>
                </a:ext>
              </a:extLst>
            </p:cNvPr>
            <p:cNvSpPr/>
            <p:nvPr/>
          </p:nvSpPr>
          <p:spPr>
            <a:xfrm>
              <a:off x="2357512" y="4569484"/>
              <a:ext cx="498234" cy="498234"/>
            </a:xfrm>
            <a:prstGeom prst="ellipse">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193">
              <a:extLst>
                <a:ext uri="{FF2B5EF4-FFF2-40B4-BE49-F238E27FC236}">
                  <a16:creationId xmlns:a16="http://schemas.microsoft.com/office/drawing/2014/main" xmlns="" id="{B0C9A134-A4EB-4134-935C-D3258B369AFB}"/>
                </a:ext>
              </a:extLst>
            </p:cNvPr>
            <p:cNvSpPr/>
            <p:nvPr/>
          </p:nvSpPr>
          <p:spPr>
            <a:xfrm>
              <a:off x="1068524" y="4561400"/>
              <a:ext cx="498234" cy="498234"/>
            </a:xfrm>
            <a:prstGeom prst="ellipse">
              <a:avLst/>
            </a:prstGeom>
            <a:solidFill>
              <a:schemeClr val="accent3"/>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194">
              <a:extLst>
                <a:ext uri="{FF2B5EF4-FFF2-40B4-BE49-F238E27FC236}">
                  <a16:creationId xmlns:a16="http://schemas.microsoft.com/office/drawing/2014/main" xmlns="" id="{0BB92D8A-60C4-4B1D-B183-51A5B54764E2}"/>
                </a:ext>
              </a:extLst>
            </p:cNvPr>
            <p:cNvSpPr/>
            <p:nvPr/>
          </p:nvSpPr>
          <p:spPr>
            <a:xfrm>
              <a:off x="670201" y="3339554"/>
              <a:ext cx="498234" cy="498234"/>
            </a:xfrm>
            <a:prstGeom prst="ellipse">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195">
              <a:extLst>
                <a:ext uri="{FF2B5EF4-FFF2-40B4-BE49-F238E27FC236}">
                  <a16:creationId xmlns:a16="http://schemas.microsoft.com/office/drawing/2014/main" xmlns:a14="http://schemas.microsoft.com/office/drawing/2010/main" xmlns:mc="http://schemas.openxmlformats.org/markup-compatibility/2006" xmlns="" id="{EB355EA8-73FD-41F1-9E0E-4985185C72E2}"/>
                </a:ext>
              </a:extLst>
            </p:cNvPr>
            <p:cNvSpPr/>
            <p:nvPr/>
          </p:nvSpPr>
          <p:spPr>
            <a:xfrm>
              <a:off x="1713017" y="3662198"/>
              <a:ext cx="498234" cy="498234"/>
            </a:xfrm>
            <a:prstGeom prst="ellipse">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algn="ctr"/>
              <a:endParaRPr lang="en-US" dirty="0"/>
            </a:p>
          </p:txBody>
        </p:sp>
      </p:grpSp>
      <p:sp>
        <p:nvSpPr>
          <p:cNvPr id="26" name="矩形 25"/>
          <p:cNvSpPr/>
          <p:nvPr/>
        </p:nvSpPr>
        <p:spPr>
          <a:xfrm>
            <a:off x="997396" y="954582"/>
            <a:ext cx="5076070" cy="523220"/>
          </a:xfrm>
          <a:prstGeom prst="rect">
            <a:avLst/>
          </a:prstGeom>
        </p:spPr>
        <p:txBody>
          <a:bodyPr wrap="none">
            <a:spAutoFit/>
          </a:bodyPr>
          <a:lstStyle/>
          <a:p>
            <a:r>
              <a:rPr lang="en-US" altLang="zh-CN" sz="2800" b="1" dirty="0" smtClean="0">
                <a:solidFill>
                  <a:srgbClr val="FF0000"/>
                </a:solidFill>
                <a:latin typeface="Cambria Math" panose="02040503050406030204" pitchFamily="18" charset="0"/>
                <a:ea typeface="Cambria Math" panose="02040503050406030204" pitchFamily="18" charset="0"/>
              </a:rPr>
              <a:t>Graph Neural Network </a:t>
            </a:r>
            <a:r>
              <a:rPr lang="zh-CN" altLang="en-US" sz="2800" b="1" dirty="0" smtClean="0">
                <a:solidFill>
                  <a:srgbClr val="FF0000"/>
                </a:solidFill>
                <a:latin typeface="Cambria Math" panose="02040503050406030204" pitchFamily="18" charset="0"/>
                <a:ea typeface="Cambria Math" panose="02040503050406030204" pitchFamily="18" charset="0"/>
              </a:rPr>
              <a:t>（</a:t>
            </a:r>
            <a:r>
              <a:rPr lang="en-US" altLang="zh-CN" sz="2800" b="1" dirty="0" smtClean="0">
                <a:solidFill>
                  <a:srgbClr val="FF0000"/>
                </a:solidFill>
                <a:latin typeface="Cambria Math" panose="02040503050406030204" pitchFamily="18" charset="0"/>
                <a:ea typeface="Cambria Math" panose="02040503050406030204" pitchFamily="18" charset="0"/>
              </a:rPr>
              <a:t>GNN</a:t>
            </a:r>
            <a:r>
              <a:rPr lang="zh-CN" altLang="en-US" sz="2800" b="1" dirty="0" smtClean="0">
                <a:solidFill>
                  <a:srgbClr val="FF0000"/>
                </a:solidFill>
                <a:latin typeface="Cambria Math" panose="02040503050406030204" pitchFamily="18" charset="0"/>
                <a:ea typeface="Cambria Math" panose="02040503050406030204" pitchFamily="18" charset="0"/>
              </a:rPr>
              <a:t>）</a:t>
            </a:r>
            <a:endParaRPr lang="en-US" altLang="zh-CN" sz="2800" b="1" dirty="0">
              <a:solidFill>
                <a:srgbClr val="FF0000"/>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4897649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6623" y="1838767"/>
            <a:ext cx="4544429" cy="3862121"/>
          </a:xfrm>
          <a:prstGeom prst="rect">
            <a:avLst/>
          </a:prstGeom>
        </p:spPr>
      </p:pic>
      <p:sp>
        <p:nvSpPr>
          <p:cNvPr id="4" name="矩形 3"/>
          <p:cNvSpPr/>
          <p:nvPr/>
        </p:nvSpPr>
        <p:spPr>
          <a:xfrm>
            <a:off x="997396" y="954582"/>
            <a:ext cx="5076070" cy="523220"/>
          </a:xfrm>
          <a:prstGeom prst="rect">
            <a:avLst/>
          </a:prstGeom>
        </p:spPr>
        <p:txBody>
          <a:bodyPr wrap="none">
            <a:spAutoFit/>
          </a:bodyPr>
          <a:lstStyle/>
          <a:p>
            <a:r>
              <a:rPr lang="en-US" altLang="zh-CN" sz="2800" b="1" dirty="0" smtClean="0">
                <a:solidFill>
                  <a:srgbClr val="FF0000"/>
                </a:solidFill>
                <a:latin typeface="Cambria Math" panose="02040503050406030204" pitchFamily="18" charset="0"/>
                <a:ea typeface="Cambria Math" panose="02040503050406030204" pitchFamily="18" charset="0"/>
              </a:rPr>
              <a:t>Graph Neural Network </a:t>
            </a:r>
            <a:r>
              <a:rPr lang="zh-CN" altLang="en-US" sz="2800" b="1" dirty="0">
                <a:solidFill>
                  <a:srgbClr val="FF0000"/>
                </a:solidFill>
                <a:latin typeface="Cambria Math" panose="02040503050406030204" pitchFamily="18" charset="0"/>
                <a:ea typeface="Cambria Math" panose="02040503050406030204" pitchFamily="18" charset="0"/>
              </a:rPr>
              <a:t>（</a:t>
            </a:r>
            <a:r>
              <a:rPr lang="en-US" altLang="zh-CN" sz="2800" b="1" dirty="0">
                <a:solidFill>
                  <a:srgbClr val="FF0000"/>
                </a:solidFill>
                <a:latin typeface="Cambria Math" panose="02040503050406030204" pitchFamily="18" charset="0"/>
                <a:ea typeface="Cambria Math" panose="02040503050406030204" pitchFamily="18" charset="0"/>
              </a:rPr>
              <a:t>GNN</a:t>
            </a:r>
            <a:r>
              <a:rPr lang="zh-CN" altLang="en-US" sz="2800" b="1" dirty="0" smtClean="0">
                <a:solidFill>
                  <a:srgbClr val="FF0000"/>
                </a:solidFill>
                <a:latin typeface="Cambria Math" panose="02040503050406030204" pitchFamily="18" charset="0"/>
                <a:ea typeface="Cambria Math" panose="02040503050406030204" pitchFamily="18" charset="0"/>
              </a:rPr>
              <a:t>）</a:t>
            </a:r>
            <a:endParaRPr lang="en-US" altLang="zh-CN" sz="2800" b="1" dirty="0">
              <a:solidFill>
                <a:srgbClr val="FF0000"/>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41960548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06066B-C11A-4FF6-A7A3-E1341C726D78}"/>
              </a:ext>
            </a:extLst>
          </p:cNvPr>
          <p:cNvSpPr>
            <a:spLocks noGrp="1"/>
          </p:cNvSpPr>
          <p:nvPr>
            <p:ph type="title"/>
          </p:nvPr>
        </p:nvSpPr>
        <p:spPr>
          <a:xfrm>
            <a:off x="257254" y="220546"/>
            <a:ext cx="7194147" cy="596851"/>
          </a:xfrm>
        </p:spPr>
        <p:txBody>
          <a:bodyPr>
            <a:normAutofit/>
          </a:bodyPr>
          <a:lstStyle/>
          <a:p>
            <a:r>
              <a:rPr lang="en-US" altLang="zh-CN" sz="2800" b="1" dirty="0" smtClean="0">
                <a:solidFill>
                  <a:srgbClr val="FF0000"/>
                </a:solidFill>
              </a:rPr>
              <a:t>GNN applied to new physics search </a:t>
            </a:r>
            <a:endParaRPr lang="en-US" sz="2800" b="1" dirty="0">
              <a:solidFill>
                <a:srgbClr val="FF0000"/>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FAA9B188-16A3-48B4-A39B-2B18CFCB80B5}"/>
                  </a:ext>
                </a:extLst>
              </p:cNvPr>
              <p:cNvSpPr>
                <a:spLocks noGrp="1"/>
              </p:cNvSpPr>
              <p:nvPr>
                <p:ph idx="1"/>
              </p:nvPr>
            </p:nvSpPr>
            <p:spPr>
              <a:xfrm>
                <a:off x="279010" y="1427186"/>
                <a:ext cx="5421684" cy="1954238"/>
              </a:xfrm>
            </p:spPr>
            <p:txBody>
              <a:bodyPr>
                <a:noAutofit/>
              </a:bodyPr>
              <a:lstStyle/>
              <a:p>
                <a:pPr lvl="1"/>
                <a:r>
                  <a:rPr lang="en-US" altLang="zh-CN" sz="1800" dirty="0" smtClean="0"/>
                  <a:t>Represent </a:t>
                </a:r>
                <a:r>
                  <a:rPr lang="en-US" altLang="zh-CN" sz="1800" dirty="0"/>
                  <a:t>an event as a </a:t>
                </a:r>
                <a:r>
                  <a:rPr lang="en-US" altLang="zh-CN" sz="1800" b="1" i="1" dirty="0" smtClean="0"/>
                  <a:t>graph</a:t>
                </a:r>
                <a:r>
                  <a:rPr lang="en-US" altLang="zh-CN" sz="1800" dirty="0" smtClean="0"/>
                  <a:t> </a:t>
                </a:r>
                <a14:m>
                  <m:oMath xmlns:m="http://schemas.openxmlformats.org/officeDocument/2006/math">
                    <m:r>
                      <a:rPr lang="en-US" altLang="zh-CN" sz="1800" b="1" i="1" dirty="0">
                        <a:latin typeface="Cambria Math" panose="02040503050406030204" pitchFamily="18" charset="0"/>
                      </a:rPr>
                      <m:t>𝑮</m:t>
                    </m:r>
                    <m:r>
                      <a:rPr lang="en-US" altLang="zh-CN" sz="1800" b="1" i="1" dirty="0">
                        <a:latin typeface="Cambria Math" panose="02040503050406030204" pitchFamily="18" charset="0"/>
                      </a:rPr>
                      <m:t>=</m:t>
                    </m:r>
                    <m:d>
                      <m:dPr>
                        <m:ctrlPr>
                          <a:rPr lang="en-US" altLang="zh-CN" sz="1800" b="1" i="1" dirty="0">
                            <a:latin typeface="Cambria Math" panose="02040503050406030204" pitchFamily="18" charset="0"/>
                          </a:rPr>
                        </m:ctrlPr>
                      </m:dPr>
                      <m:e>
                        <m:r>
                          <a:rPr lang="en-US" altLang="zh-CN" sz="1800" b="1" i="1" dirty="0">
                            <a:latin typeface="Cambria Math" panose="02040503050406030204" pitchFamily="18" charset="0"/>
                          </a:rPr>
                          <m:t>𝑽</m:t>
                        </m:r>
                        <m:r>
                          <a:rPr lang="en-US" altLang="zh-CN" sz="1800" b="1" i="1" dirty="0">
                            <a:latin typeface="Cambria Math" panose="02040503050406030204" pitchFamily="18" charset="0"/>
                          </a:rPr>
                          <m:t>, </m:t>
                        </m:r>
                        <m:r>
                          <a:rPr lang="en-US" altLang="zh-CN" sz="1800" b="1" i="1" dirty="0">
                            <a:latin typeface="Cambria Math" panose="02040503050406030204" pitchFamily="18" charset="0"/>
                          </a:rPr>
                          <m:t>𝑬</m:t>
                        </m:r>
                      </m:e>
                    </m:d>
                  </m:oMath>
                </a14:m>
                <a:endParaRPr lang="en-US" sz="1800" b="1" dirty="0">
                  <a:solidFill>
                    <a:srgbClr val="00B0F0"/>
                  </a:solidFill>
                </a:endParaRPr>
              </a:p>
              <a:p>
                <a:pPr lvl="1"/>
                <a:r>
                  <a:rPr lang="en-US" sz="1800" dirty="0"/>
                  <a:t>Encode </a:t>
                </a:r>
                <a:r>
                  <a:rPr lang="en-US" sz="1800" dirty="0" smtClean="0"/>
                  <a:t>each vertex into a </a:t>
                </a:r>
                <a:r>
                  <a:rPr lang="en-US" sz="1800" b="1" i="1" dirty="0" smtClean="0"/>
                  <a:t>state vector</a:t>
                </a:r>
              </a:p>
              <a:p>
                <a:pPr lvl="1"/>
                <a:r>
                  <a:rPr lang="en-US" sz="1800" dirty="0" smtClean="0"/>
                  <a:t> </a:t>
                </a:r>
                <a:r>
                  <a:rPr lang="en-US" sz="1800" b="1" i="1" dirty="0" smtClean="0"/>
                  <a:t>Message passing </a:t>
                </a:r>
                <a:r>
                  <a:rPr lang="en-US" sz="1800" dirty="0" smtClean="0"/>
                  <a:t>between vertices</a:t>
                </a:r>
                <a:endParaRPr lang="en-US" sz="1800" dirty="0"/>
              </a:p>
              <a:p>
                <a:pPr lvl="1"/>
                <a:r>
                  <a:rPr lang="en-US" sz="1800" dirty="0"/>
                  <a:t>Each vertex </a:t>
                </a:r>
                <a:r>
                  <a:rPr lang="en-US" sz="1800" b="1" i="1" dirty="0"/>
                  <a:t>votes</a:t>
                </a:r>
                <a:r>
                  <a:rPr lang="en-US" sz="1800" dirty="0"/>
                  <a:t> the signal/background </a:t>
                </a:r>
              </a:p>
              <a:p>
                <a:pPr lvl="1"/>
                <a:r>
                  <a:rPr lang="en-US" sz="1800" b="1" i="1" dirty="0"/>
                  <a:t>Average the votes </a:t>
                </a:r>
                <a:r>
                  <a:rPr lang="en-US" sz="1800" dirty="0" smtClean="0"/>
                  <a:t>as </a:t>
                </a:r>
                <a:r>
                  <a:rPr lang="en-US" sz="1800" dirty="0"/>
                  <a:t>the final </a:t>
                </a:r>
                <a:r>
                  <a:rPr lang="en-US" sz="1800" dirty="0" smtClean="0"/>
                  <a:t>result</a:t>
                </a:r>
                <a:endParaRPr lang="en-US" sz="1800" dirty="0"/>
              </a:p>
            </p:txBody>
          </p:sp>
        </mc:Choice>
        <mc:Fallback xmlns="">
          <p:sp>
            <p:nvSpPr>
              <p:cNvPr id="3" name="Content Placeholder 2">
                <a:extLst>
                  <a:ext uri="{FF2B5EF4-FFF2-40B4-BE49-F238E27FC236}">
                    <a16:creationId xmlns="" xmlns:a16="http://schemas.microsoft.com/office/drawing/2014/main" id="{FAA9B188-16A3-48B4-A39B-2B18CFCB80B5}"/>
                  </a:ext>
                </a:extLst>
              </p:cNvPr>
              <p:cNvSpPr>
                <a:spLocks noGrp="1" noRot="1" noChangeAspect="1" noMove="1" noResize="1" noEditPoints="1" noAdjustHandles="1" noChangeArrowheads="1" noChangeShapeType="1" noTextEdit="1"/>
              </p:cNvSpPr>
              <p:nvPr>
                <p:ph idx="1"/>
              </p:nvPr>
            </p:nvSpPr>
            <p:spPr>
              <a:xfrm>
                <a:off x="279010" y="1427186"/>
                <a:ext cx="5421684" cy="1954238"/>
              </a:xfrm>
              <a:blipFill rotWithShape="0">
                <a:blip r:embed="rId2"/>
                <a:stretch>
                  <a:fillRect t="-1558" b="-5919"/>
                </a:stretch>
              </a:blipFill>
            </p:spPr>
            <p:txBody>
              <a:bodyPr/>
              <a:lstStyle/>
              <a:p>
                <a:r>
                  <a:rPr lang="zh-CN" altLang="en-US">
                    <a:noFill/>
                  </a:rPr>
                  <a:t> </a:t>
                </a:r>
              </a:p>
            </p:txBody>
          </p:sp>
        </mc:Fallback>
      </mc:AlternateContent>
      <p:grpSp>
        <p:nvGrpSpPr>
          <p:cNvPr id="21" name="Group 20">
            <a:extLst>
              <a:ext uri="{FF2B5EF4-FFF2-40B4-BE49-F238E27FC236}">
                <a16:creationId xmlns="" xmlns:a16="http://schemas.microsoft.com/office/drawing/2014/main" id="{560466CC-3AD8-46FA-85B2-1343EB19EEF3}"/>
              </a:ext>
            </a:extLst>
          </p:cNvPr>
          <p:cNvGrpSpPr/>
          <p:nvPr/>
        </p:nvGrpSpPr>
        <p:grpSpPr>
          <a:xfrm>
            <a:off x="344109" y="3937589"/>
            <a:ext cx="1324405" cy="1173071"/>
            <a:chOff x="4299690" y="3741509"/>
            <a:chExt cx="2438638" cy="2159985"/>
          </a:xfrm>
          <a:solidFill>
            <a:srgbClr val="0070C0"/>
          </a:solidFill>
        </p:grpSpPr>
        <p:cxnSp>
          <p:nvCxnSpPr>
            <p:cNvPr id="22" name="Straight Connector 21">
              <a:extLst>
                <a:ext uri="{FF2B5EF4-FFF2-40B4-BE49-F238E27FC236}">
                  <a16:creationId xmlns="" xmlns:a16="http://schemas.microsoft.com/office/drawing/2014/main" id="{35849F96-3FA5-4362-996D-367E3EAA8916}"/>
                </a:ext>
              </a:extLst>
            </p:cNvPr>
            <p:cNvCxnSpPr>
              <a:cxnSpLocks/>
            </p:cNvCxnSpPr>
            <p:nvPr/>
          </p:nvCxnSpPr>
          <p:spPr>
            <a:xfrm flipV="1">
              <a:off x="4864495" y="3973386"/>
              <a:ext cx="1386654" cy="374945"/>
            </a:xfrm>
            <a:prstGeom prst="line">
              <a:avLst/>
            </a:prstGeom>
            <a:grpFill/>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40B477EF-6B74-4A6D-8D51-ACCB82C5ECED}"/>
                </a:ext>
              </a:extLst>
            </p:cNvPr>
            <p:cNvCxnSpPr>
              <a:cxnSpLocks/>
            </p:cNvCxnSpPr>
            <p:nvPr/>
          </p:nvCxnSpPr>
          <p:spPr>
            <a:xfrm flipH="1">
              <a:off x="4531570" y="4348331"/>
              <a:ext cx="332926" cy="914738"/>
            </a:xfrm>
            <a:prstGeom prst="line">
              <a:avLst/>
            </a:prstGeom>
            <a:grpFill/>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49799EE2-95D9-490A-B02C-342BB80704A5}"/>
                </a:ext>
              </a:extLst>
            </p:cNvPr>
            <p:cNvCxnSpPr>
              <a:cxnSpLocks/>
            </p:cNvCxnSpPr>
            <p:nvPr/>
          </p:nvCxnSpPr>
          <p:spPr>
            <a:xfrm flipH="1">
              <a:off x="5940849" y="3973385"/>
              <a:ext cx="310301" cy="749892"/>
            </a:xfrm>
            <a:prstGeom prst="line">
              <a:avLst/>
            </a:prstGeom>
            <a:grpFill/>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1BB7146F-11C2-48C0-BC29-41E311624DF1}"/>
                </a:ext>
              </a:extLst>
            </p:cNvPr>
            <p:cNvCxnSpPr>
              <a:cxnSpLocks/>
            </p:cNvCxnSpPr>
            <p:nvPr/>
          </p:nvCxnSpPr>
          <p:spPr>
            <a:xfrm>
              <a:off x="6251148" y="3973385"/>
              <a:ext cx="258583" cy="1700185"/>
            </a:xfrm>
            <a:prstGeom prst="line">
              <a:avLst/>
            </a:prstGeom>
            <a:grpFill/>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8E446C9A-687E-41DB-A8DE-EC11CCAFE34C}"/>
                </a:ext>
              </a:extLst>
            </p:cNvPr>
            <p:cNvCxnSpPr>
              <a:cxnSpLocks/>
            </p:cNvCxnSpPr>
            <p:nvPr/>
          </p:nvCxnSpPr>
          <p:spPr>
            <a:xfrm>
              <a:off x="5940849" y="4723277"/>
              <a:ext cx="568883" cy="950294"/>
            </a:xfrm>
            <a:prstGeom prst="line">
              <a:avLst/>
            </a:prstGeom>
            <a:grpFill/>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8CC955AD-DED0-41F4-8816-6DFF6239466F}"/>
                </a:ext>
              </a:extLst>
            </p:cNvPr>
            <p:cNvCxnSpPr>
              <a:cxnSpLocks/>
            </p:cNvCxnSpPr>
            <p:nvPr/>
          </p:nvCxnSpPr>
          <p:spPr>
            <a:xfrm>
              <a:off x="4531569" y="5263070"/>
              <a:ext cx="1978162" cy="410501"/>
            </a:xfrm>
            <a:prstGeom prst="line">
              <a:avLst/>
            </a:prstGeom>
            <a:grpFill/>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2EDD344C-E735-4B05-9DA4-B1A524BCA404}"/>
                </a:ext>
              </a:extLst>
            </p:cNvPr>
            <p:cNvCxnSpPr>
              <a:cxnSpLocks/>
            </p:cNvCxnSpPr>
            <p:nvPr/>
          </p:nvCxnSpPr>
          <p:spPr>
            <a:xfrm>
              <a:off x="4864496" y="4348331"/>
              <a:ext cx="1076353" cy="374946"/>
            </a:xfrm>
            <a:prstGeom prst="line">
              <a:avLst/>
            </a:prstGeom>
            <a:grpFill/>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8990BF4D-93F3-47E3-B3B3-4E1234A35B9E}"/>
                </a:ext>
              </a:extLst>
            </p:cNvPr>
            <p:cNvCxnSpPr>
              <a:cxnSpLocks/>
            </p:cNvCxnSpPr>
            <p:nvPr/>
          </p:nvCxnSpPr>
          <p:spPr>
            <a:xfrm>
              <a:off x="4864496" y="4348331"/>
              <a:ext cx="1645236" cy="1325240"/>
            </a:xfrm>
            <a:prstGeom prst="line">
              <a:avLst/>
            </a:prstGeom>
            <a:grpFill/>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8155C58B-C197-4C3D-93E1-0ABDEBF928F6}"/>
                </a:ext>
              </a:extLst>
            </p:cNvPr>
            <p:cNvCxnSpPr>
              <a:cxnSpLocks/>
            </p:cNvCxnSpPr>
            <p:nvPr/>
          </p:nvCxnSpPr>
          <p:spPr>
            <a:xfrm flipV="1">
              <a:off x="4531568" y="3973386"/>
              <a:ext cx="1719580" cy="1289684"/>
            </a:xfrm>
            <a:prstGeom prst="line">
              <a:avLst/>
            </a:prstGeom>
            <a:grpFill/>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0E277779-5151-4C40-8B32-F40322818FB2}"/>
                </a:ext>
              </a:extLst>
            </p:cNvPr>
            <p:cNvCxnSpPr>
              <a:cxnSpLocks/>
            </p:cNvCxnSpPr>
            <p:nvPr/>
          </p:nvCxnSpPr>
          <p:spPr>
            <a:xfrm flipV="1">
              <a:off x="4531567" y="4723277"/>
              <a:ext cx="1409282" cy="539792"/>
            </a:xfrm>
            <a:prstGeom prst="line">
              <a:avLst/>
            </a:prstGeom>
            <a:grpFill/>
            <a:ln w="38100">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Oval 31">
                  <a:extLst>
                    <a:ext uri="{FF2B5EF4-FFF2-40B4-BE49-F238E27FC236}">
                      <a16:creationId xmlns="" xmlns:a16="http://schemas.microsoft.com/office/drawing/2014/main" id="{45F3D96D-CFCB-4A6C-B2C3-41EE77FCD9AF}"/>
                    </a:ext>
                  </a:extLst>
                </p:cNvPr>
                <p:cNvSpPr/>
                <p:nvPr/>
              </p:nvSpPr>
              <p:spPr>
                <a:xfrm>
                  <a:off x="4632619" y="4116456"/>
                  <a:ext cx="463752" cy="463752"/>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𝑙</m:t>
                        </m:r>
                      </m:oMath>
                    </m:oMathPara>
                  </a14:m>
                  <a:endParaRPr lang="en-US" sz="1200" dirty="0"/>
                </a:p>
              </p:txBody>
            </p:sp>
          </mc:Choice>
          <mc:Fallback xmlns="">
            <p:sp>
              <p:nvSpPr>
                <p:cNvPr id="26" name="Oval 25">
                  <a:extLst>
                    <a:ext uri="{FF2B5EF4-FFF2-40B4-BE49-F238E27FC236}">
                      <a16:creationId xmlns:a16="http://schemas.microsoft.com/office/drawing/2014/main" id="{2F2E8973-18E1-4222-93CF-BFF078DD47F5}"/>
                    </a:ext>
                  </a:extLst>
                </p:cNvPr>
                <p:cNvSpPr>
                  <a:spLocks noRot="1" noChangeAspect="1" noMove="1" noResize="1" noEditPoints="1" noAdjustHandles="1" noChangeArrowheads="1" noChangeShapeType="1" noTextEdit="1"/>
                </p:cNvSpPr>
                <p:nvPr/>
              </p:nvSpPr>
              <p:spPr>
                <a:xfrm>
                  <a:off x="4632619" y="4116456"/>
                  <a:ext cx="463752" cy="463752"/>
                </a:xfrm>
                <a:prstGeom prst="ellipse">
                  <a:avLst/>
                </a:prstGeom>
                <a:blipFill>
                  <a:blip r:embed="rId3"/>
                  <a:stretch>
                    <a:fillRect/>
                  </a:stretch>
                </a:blipFill>
                <a:ln w="38100">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Oval 32">
                  <a:extLst>
                    <a:ext uri="{FF2B5EF4-FFF2-40B4-BE49-F238E27FC236}">
                      <a16:creationId xmlns="" xmlns:a16="http://schemas.microsoft.com/office/drawing/2014/main" id="{311265D5-A4F8-4336-9E84-E9C580CD32C4}"/>
                    </a:ext>
                  </a:extLst>
                </p:cNvPr>
                <p:cNvSpPr/>
                <p:nvPr/>
              </p:nvSpPr>
              <p:spPr>
                <a:xfrm>
                  <a:off x="6019273" y="3741509"/>
                  <a:ext cx="463752" cy="463752"/>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14:m>
                    <m:oMathPara xmlns:m="http://schemas.openxmlformats.org/officeDocument/2006/math">
                      <m:oMathParaPr>
                        <m:jc m:val="centerGroup"/>
                      </m:oMathParaPr>
                      <m:oMath xmlns:m="http://schemas.openxmlformats.org/officeDocument/2006/math">
                        <m:r>
                          <a:rPr lang="en-US" sz="1200" i="1" dirty="0">
                            <a:latin typeface="Cambria Math" panose="02040503050406030204" pitchFamily="18" charset="0"/>
                          </a:rPr>
                          <m:t>𝑗</m:t>
                        </m:r>
                      </m:oMath>
                    </m:oMathPara>
                  </a14:m>
                  <a:endParaRPr lang="en-US" sz="1200" dirty="0"/>
                </a:p>
              </p:txBody>
            </p:sp>
          </mc:Choice>
          <mc:Fallback xmlns="">
            <p:sp>
              <p:nvSpPr>
                <p:cNvPr id="27" name="Oval 26">
                  <a:extLst>
                    <a:ext uri="{FF2B5EF4-FFF2-40B4-BE49-F238E27FC236}">
                      <a16:creationId xmlns:a16="http://schemas.microsoft.com/office/drawing/2014/main" id="{4FAC7FE5-C185-4C71-9C80-E7E62774FDE3}"/>
                    </a:ext>
                  </a:extLst>
                </p:cNvPr>
                <p:cNvSpPr>
                  <a:spLocks noRot="1" noChangeAspect="1" noMove="1" noResize="1" noEditPoints="1" noAdjustHandles="1" noChangeArrowheads="1" noChangeShapeType="1" noTextEdit="1"/>
                </p:cNvSpPr>
                <p:nvPr/>
              </p:nvSpPr>
              <p:spPr>
                <a:xfrm>
                  <a:off x="6019273" y="3741509"/>
                  <a:ext cx="463752" cy="463752"/>
                </a:xfrm>
                <a:prstGeom prst="ellipse">
                  <a:avLst/>
                </a:prstGeom>
                <a:blipFill>
                  <a:blip r:embed="rId4"/>
                  <a:stretch>
                    <a:fillRect/>
                  </a:stretch>
                </a:blipFill>
                <a:ln w="38100">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Oval 33">
                  <a:extLst>
                    <a:ext uri="{FF2B5EF4-FFF2-40B4-BE49-F238E27FC236}">
                      <a16:creationId xmlns="" xmlns:a16="http://schemas.microsoft.com/office/drawing/2014/main" id="{FF33CB77-C57F-43EB-90F4-9AA4B1C0343F}"/>
                    </a:ext>
                  </a:extLst>
                </p:cNvPr>
                <p:cNvSpPr/>
                <p:nvPr/>
              </p:nvSpPr>
              <p:spPr>
                <a:xfrm>
                  <a:off x="5708972" y="4491400"/>
                  <a:ext cx="463752" cy="463752"/>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14:m>
                    <m:oMathPara xmlns:m="http://schemas.openxmlformats.org/officeDocument/2006/math">
                      <m:oMathParaPr>
                        <m:jc m:val="centerGroup"/>
                      </m:oMathParaPr>
                      <m:oMath xmlns:m="http://schemas.openxmlformats.org/officeDocument/2006/math">
                        <m:r>
                          <a:rPr lang="en-US" sz="1200" i="1" dirty="0">
                            <a:latin typeface="Cambria Math" panose="02040503050406030204" pitchFamily="18" charset="0"/>
                          </a:rPr>
                          <m:t>𝐸</m:t>
                        </m:r>
                      </m:oMath>
                    </m:oMathPara>
                  </a14:m>
                  <a:endParaRPr lang="en-US" sz="1200" dirty="0"/>
                </a:p>
              </p:txBody>
            </p:sp>
          </mc:Choice>
          <mc:Fallback xmlns="">
            <p:sp>
              <p:nvSpPr>
                <p:cNvPr id="28" name="Oval 27">
                  <a:extLst>
                    <a:ext uri="{FF2B5EF4-FFF2-40B4-BE49-F238E27FC236}">
                      <a16:creationId xmlns:a16="http://schemas.microsoft.com/office/drawing/2014/main" id="{F8F7553A-B314-4FE3-A15F-4D40987A7EE1}"/>
                    </a:ext>
                  </a:extLst>
                </p:cNvPr>
                <p:cNvSpPr>
                  <a:spLocks noRot="1" noChangeAspect="1" noMove="1" noResize="1" noEditPoints="1" noAdjustHandles="1" noChangeArrowheads="1" noChangeShapeType="1" noTextEdit="1"/>
                </p:cNvSpPr>
                <p:nvPr/>
              </p:nvSpPr>
              <p:spPr>
                <a:xfrm>
                  <a:off x="5708972" y="4491400"/>
                  <a:ext cx="463752" cy="463752"/>
                </a:xfrm>
                <a:prstGeom prst="ellipse">
                  <a:avLst/>
                </a:prstGeom>
                <a:blipFill>
                  <a:blip r:embed="rId5"/>
                  <a:stretch>
                    <a:fillRect/>
                  </a:stretch>
                </a:blipFill>
                <a:ln w="38100">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Oval 34">
                  <a:extLst>
                    <a:ext uri="{FF2B5EF4-FFF2-40B4-BE49-F238E27FC236}">
                      <a16:creationId xmlns="" xmlns:a16="http://schemas.microsoft.com/office/drawing/2014/main" id="{BACBD4CC-DD67-4300-BD2C-5FB20DAE2704}"/>
                    </a:ext>
                  </a:extLst>
                </p:cNvPr>
                <p:cNvSpPr/>
                <p:nvPr/>
              </p:nvSpPr>
              <p:spPr>
                <a:xfrm>
                  <a:off x="6274576" y="5437742"/>
                  <a:ext cx="463752" cy="463752"/>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14:m>
                    <m:oMathPara xmlns:m="http://schemas.openxmlformats.org/officeDocument/2006/math">
                      <m:oMathParaPr>
                        <m:jc m:val="centerGroup"/>
                      </m:oMathParaPr>
                      <m:oMath xmlns:m="http://schemas.openxmlformats.org/officeDocument/2006/math">
                        <m:r>
                          <a:rPr lang="en-US" sz="1200" i="1" dirty="0">
                            <a:latin typeface="Cambria Math" panose="02040503050406030204" pitchFamily="18" charset="0"/>
                          </a:rPr>
                          <m:t>𝑗</m:t>
                        </m:r>
                      </m:oMath>
                    </m:oMathPara>
                  </a14:m>
                  <a:endParaRPr lang="en-US" sz="1200" dirty="0"/>
                </a:p>
              </p:txBody>
            </p:sp>
          </mc:Choice>
          <mc:Fallback xmlns="">
            <p:sp>
              <p:nvSpPr>
                <p:cNvPr id="29" name="Oval 28">
                  <a:extLst>
                    <a:ext uri="{FF2B5EF4-FFF2-40B4-BE49-F238E27FC236}">
                      <a16:creationId xmlns:a16="http://schemas.microsoft.com/office/drawing/2014/main" id="{B17451BD-D8EE-4482-886A-C8FD86D7A5A1}"/>
                    </a:ext>
                  </a:extLst>
                </p:cNvPr>
                <p:cNvSpPr>
                  <a:spLocks noRot="1" noChangeAspect="1" noMove="1" noResize="1" noEditPoints="1" noAdjustHandles="1" noChangeArrowheads="1" noChangeShapeType="1" noTextEdit="1"/>
                </p:cNvSpPr>
                <p:nvPr/>
              </p:nvSpPr>
              <p:spPr>
                <a:xfrm>
                  <a:off x="6274576" y="5437742"/>
                  <a:ext cx="463752" cy="463752"/>
                </a:xfrm>
                <a:prstGeom prst="ellipse">
                  <a:avLst/>
                </a:prstGeom>
                <a:blipFill>
                  <a:blip r:embed="rId6"/>
                  <a:stretch>
                    <a:fillRect/>
                  </a:stretch>
                </a:blipFill>
                <a:ln w="38100">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Oval 35">
                  <a:extLst>
                    <a:ext uri="{FF2B5EF4-FFF2-40B4-BE49-F238E27FC236}">
                      <a16:creationId xmlns="" xmlns:a16="http://schemas.microsoft.com/office/drawing/2014/main" id="{F18377CF-A0AC-49C7-ADE7-8BEE90335E09}"/>
                    </a:ext>
                  </a:extLst>
                </p:cNvPr>
                <p:cNvSpPr/>
                <p:nvPr/>
              </p:nvSpPr>
              <p:spPr>
                <a:xfrm>
                  <a:off x="4299690" y="5031193"/>
                  <a:ext cx="463752" cy="463752"/>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𝑏</m:t>
                        </m:r>
                      </m:oMath>
                    </m:oMathPara>
                  </a14:m>
                  <a:endParaRPr lang="en-US" sz="1200" dirty="0"/>
                </a:p>
              </p:txBody>
            </p:sp>
          </mc:Choice>
          <mc:Fallback xmlns="">
            <p:sp>
              <p:nvSpPr>
                <p:cNvPr id="30" name="Oval 29">
                  <a:extLst>
                    <a:ext uri="{FF2B5EF4-FFF2-40B4-BE49-F238E27FC236}">
                      <a16:creationId xmlns:a16="http://schemas.microsoft.com/office/drawing/2014/main" id="{C6D76FED-B142-4242-A15C-4E134053F082}"/>
                    </a:ext>
                  </a:extLst>
                </p:cNvPr>
                <p:cNvSpPr>
                  <a:spLocks noRot="1" noChangeAspect="1" noMove="1" noResize="1" noEditPoints="1" noAdjustHandles="1" noChangeArrowheads="1" noChangeShapeType="1" noTextEdit="1"/>
                </p:cNvSpPr>
                <p:nvPr/>
              </p:nvSpPr>
              <p:spPr>
                <a:xfrm>
                  <a:off x="4299690" y="5031193"/>
                  <a:ext cx="463752" cy="463752"/>
                </a:xfrm>
                <a:prstGeom prst="ellipse">
                  <a:avLst/>
                </a:prstGeom>
                <a:blipFill>
                  <a:blip r:embed="rId7"/>
                  <a:stretch>
                    <a:fillRect/>
                  </a:stretch>
                </a:blipFill>
                <a:ln w="38100">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Oval 36">
                  <a:extLst>
                    <a:ext uri="{FF2B5EF4-FFF2-40B4-BE49-F238E27FC236}">
                      <a16:creationId xmlns="" xmlns:a16="http://schemas.microsoft.com/office/drawing/2014/main" id="{98113ECA-3BE2-4F00-B922-9A1C7593CDF6}"/>
                    </a:ext>
                  </a:extLst>
                </p:cNvPr>
                <p:cNvSpPr/>
                <p:nvPr/>
              </p:nvSpPr>
              <p:spPr>
                <a:xfrm>
                  <a:off x="5708970" y="4474064"/>
                  <a:ext cx="463752" cy="463752"/>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14:m>
                    <m:oMathPara xmlns:m="http://schemas.openxmlformats.org/officeDocument/2006/math">
                      <m:oMathParaPr>
                        <m:jc m:val="centerGroup"/>
                      </m:oMathParaPr>
                      <m:oMath xmlns:m="http://schemas.openxmlformats.org/officeDocument/2006/math">
                        <m:r>
                          <a:rPr lang="en-US" sz="1350" i="1" dirty="0">
                            <a:latin typeface="Cambria Math" panose="02040503050406030204" pitchFamily="18" charset="0"/>
                          </a:rPr>
                          <m:t>/</m:t>
                        </m:r>
                      </m:oMath>
                    </m:oMathPara>
                  </a14:m>
                  <a:endParaRPr lang="en-US" sz="1350" dirty="0"/>
                </a:p>
              </p:txBody>
            </p:sp>
          </mc:Choice>
          <mc:Fallback xmlns="">
            <p:sp>
              <p:nvSpPr>
                <p:cNvPr id="37" name="Oval 36">
                  <a:extLst>
                    <a:ext uri="{FF2B5EF4-FFF2-40B4-BE49-F238E27FC236}">
                      <a16:creationId xmlns:a16="http://schemas.microsoft.com/office/drawing/2014/main" id="{98113ECA-3BE2-4F00-B922-9A1C7593CDF6}"/>
                    </a:ext>
                  </a:extLst>
                </p:cNvPr>
                <p:cNvSpPr>
                  <a:spLocks noRot="1" noChangeAspect="1" noMove="1" noResize="1" noEditPoints="1" noAdjustHandles="1" noChangeArrowheads="1" noChangeShapeType="1" noTextEdit="1"/>
                </p:cNvSpPr>
                <p:nvPr/>
              </p:nvSpPr>
              <p:spPr>
                <a:xfrm>
                  <a:off x="5708970" y="4474064"/>
                  <a:ext cx="463752" cy="463752"/>
                </a:xfrm>
                <a:prstGeom prst="ellipse">
                  <a:avLst/>
                </a:prstGeom>
                <a:blipFill>
                  <a:blip r:embed="rId8"/>
                  <a:stretch>
                    <a:fillRect l="-9091" b="-20000"/>
                  </a:stretch>
                </a:blipFill>
                <a:ln w="38100">
                  <a:noFill/>
                </a:ln>
              </p:spPr>
              <p:txBody>
                <a:bodyPr/>
                <a:lstStyle/>
                <a:p>
                  <a:r>
                    <a:rPr lang="en-US">
                      <a:noFill/>
                    </a:rPr>
                    <a:t> </a:t>
                  </a:r>
                </a:p>
              </p:txBody>
            </p:sp>
          </mc:Fallback>
        </mc:AlternateContent>
      </p:grpSp>
      <p:grpSp>
        <p:nvGrpSpPr>
          <p:cNvPr id="38" name="Group 37">
            <a:extLst>
              <a:ext uri="{FF2B5EF4-FFF2-40B4-BE49-F238E27FC236}">
                <a16:creationId xmlns="" xmlns:a16="http://schemas.microsoft.com/office/drawing/2014/main" id="{6FE5F5A0-E91A-4159-87A1-A0722E41D978}"/>
              </a:ext>
            </a:extLst>
          </p:cNvPr>
          <p:cNvGrpSpPr/>
          <p:nvPr/>
        </p:nvGrpSpPr>
        <p:grpSpPr>
          <a:xfrm>
            <a:off x="2702795" y="3865378"/>
            <a:ext cx="1324405" cy="1173071"/>
            <a:chOff x="4299690" y="3741509"/>
            <a:chExt cx="2438638" cy="2159985"/>
          </a:xfrm>
          <a:solidFill>
            <a:srgbClr val="0070C0"/>
          </a:solidFill>
        </p:grpSpPr>
        <p:cxnSp>
          <p:nvCxnSpPr>
            <p:cNvPr id="39" name="Straight Connector 38">
              <a:extLst>
                <a:ext uri="{FF2B5EF4-FFF2-40B4-BE49-F238E27FC236}">
                  <a16:creationId xmlns="" xmlns:a16="http://schemas.microsoft.com/office/drawing/2014/main" id="{C4598A4D-10AA-4BC4-9126-76CB27737BB8}"/>
                </a:ext>
              </a:extLst>
            </p:cNvPr>
            <p:cNvCxnSpPr>
              <a:cxnSpLocks/>
            </p:cNvCxnSpPr>
            <p:nvPr/>
          </p:nvCxnSpPr>
          <p:spPr>
            <a:xfrm flipV="1">
              <a:off x="4864495" y="3973386"/>
              <a:ext cx="1386654" cy="374945"/>
            </a:xfrm>
            <a:prstGeom prst="line">
              <a:avLst/>
            </a:prstGeom>
            <a:grpFill/>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ED32E7A4-CDD5-498E-B32C-BFDE15731A1E}"/>
                </a:ext>
              </a:extLst>
            </p:cNvPr>
            <p:cNvCxnSpPr>
              <a:cxnSpLocks/>
            </p:cNvCxnSpPr>
            <p:nvPr/>
          </p:nvCxnSpPr>
          <p:spPr>
            <a:xfrm flipH="1">
              <a:off x="4531570" y="4348331"/>
              <a:ext cx="332926" cy="914738"/>
            </a:xfrm>
            <a:prstGeom prst="line">
              <a:avLst/>
            </a:prstGeom>
            <a:grpFill/>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 xmlns:a16="http://schemas.microsoft.com/office/drawing/2014/main" id="{09B6B898-07BA-465D-831E-A1A43DA52A17}"/>
                </a:ext>
              </a:extLst>
            </p:cNvPr>
            <p:cNvCxnSpPr>
              <a:cxnSpLocks/>
            </p:cNvCxnSpPr>
            <p:nvPr/>
          </p:nvCxnSpPr>
          <p:spPr>
            <a:xfrm flipH="1">
              <a:off x="5940849" y="3973385"/>
              <a:ext cx="310301" cy="749892"/>
            </a:xfrm>
            <a:prstGeom prst="line">
              <a:avLst/>
            </a:prstGeom>
            <a:grpFill/>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 xmlns:a16="http://schemas.microsoft.com/office/drawing/2014/main" id="{6152CAC9-FFAE-4A8B-BD78-73839F6AF408}"/>
                </a:ext>
              </a:extLst>
            </p:cNvPr>
            <p:cNvCxnSpPr>
              <a:cxnSpLocks/>
            </p:cNvCxnSpPr>
            <p:nvPr/>
          </p:nvCxnSpPr>
          <p:spPr>
            <a:xfrm>
              <a:off x="6251148" y="3973385"/>
              <a:ext cx="258583" cy="1700185"/>
            </a:xfrm>
            <a:prstGeom prst="line">
              <a:avLst/>
            </a:prstGeom>
            <a:grpFill/>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 xmlns:a16="http://schemas.microsoft.com/office/drawing/2014/main" id="{237AA5D7-E177-4431-8828-719698AD1144}"/>
                </a:ext>
              </a:extLst>
            </p:cNvPr>
            <p:cNvCxnSpPr>
              <a:cxnSpLocks/>
            </p:cNvCxnSpPr>
            <p:nvPr/>
          </p:nvCxnSpPr>
          <p:spPr>
            <a:xfrm>
              <a:off x="5940849" y="4723277"/>
              <a:ext cx="568883" cy="950294"/>
            </a:xfrm>
            <a:prstGeom prst="line">
              <a:avLst/>
            </a:prstGeom>
            <a:grpFill/>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 xmlns:a16="http://schemas.microsoft.com/office/drawing/2014/main" id="{A3DCCB30-1E7A-4EBF-B17E-9802DF670E77}"/>
                </a:ext>
              </a:extLst>
            </p:cNvPr>
            <p:cNvCxnSpPr>
              <a:cxnSpLocks/>
            </p:cNvCxnSpPr>
            <p:nvPr/>
          </p:nvCxnSpPr>
          <p:spPr>
            <a:xfrm>
              <a:off x="4531569" y="5263070"/>
              <a:ext cx="1978162" cy="410501"/>
            </a:xfrm>
            <a:prstGeom prst="line">
              <a:avLst/>
            </a:prstGeom>
            <a:grpFill/>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 xmlns:a16="http://schemas.microsoft.com/office/drawing/2014/main" id="{38629DA2-D2B5-45B2-A09A-44A52CDAB06F}"/>
                </a:ext>
              </a:extLst>
            </p:cNvPr>
            <p:cNvCxnSpPr>
              <a:cxnSpLocks/>
            </p:cNvCxnSpPr>
            <p:nvPr/>
          </p:nvCxnSpPr>
          <p:spPr>
            <a:xfrm>
              <a:off x="4864496" y="4348331"/>
              <a:ext cx="1076353" cy="374946"/>
            </a:xfrm>
            <a:prstGeom prst="line">
              <a:avLst/>
            </a:prstGeom>
            <a:grpFill/>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0E823CFC-5CDC-4BB3-B9BA-2A143B940F94}"/>
                </a:ext>
              </a:extLst>
            </p:cNvPr>
            <p:cNvCxnSpPr>
              <a:cxnSpLocks/>
            </p:cNvCxnSpPr>
            <p:nvPr/>
          </p:nvCxnSpPr>
          <p:spPr>
            <a:xfrm>
              <a:off x="4864496" y="4348331"/>
              <a:ext cx="1645236" cy="1325240"/>
            </a:xfrm>
            <a:prstGeom prst="line">
              <a:avLst/>
            </a:prstGeom>
            <a:grpFill/>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 xmlns:a16="http://schemas.microsoft.com/office/drawing/2014/main" id="{E3976AA7-69E9-4403-A5B7-6C2E6AD77F7C}"/>
                </a:ext>
              </a:extLst>
            </p:cNvPr>
            <p:cNvCxnSpPr>
              <a:cxnSpLocks/>
            </p:cNvCxnSpPr>
            <p:nvPr/>
          </p:nvCxnSpPr>
          <p:spPr>
            <a:xfrm flipV="1">
              <a:off x="4531568" y="3973386"/>
              <a:ext cx="1719580" cy="1289684"/>
            </a:xfrm>
            <a:prstGeom prst="line">
              <a:avLst/>
            </a:prstGeom>
            <a:grpFill/>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 xmlns:a16="http://schemas.microsoft.com/office/drawing/2014/main" id="{2C09321A-6973-427F-AF45-3AD42CE397A3}"/>
                </a:ext>
              </a:extLst>
            </p:cNvPr>
            <p:cNvCxnSpPr>
              <a:cxnSpLocks/>
            </p:cNvCxnSpPr>
            <p:nvPr/>
          </p:nvCxnSpPr>
          <p:spPr>
            <a:xfrm flipV="1">
              <a:off x="4531567" y="4723277"/>
              <a:ext cx="1409282" cy="539792"/>
            </a:xfrm>
            <a:prstGeom prst="line">
              <a:avLst/>
            </a:prstGeom>
            <a:grpFill/>
            <a:ln w="38100">
              <a:solidFill>
                <a:srgbClr val="0070C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Oval 48">
                  <a:extLst>
                    <a:ext uri="{FF2B5EF4-FFF2-40B4-BE49-F238E27FC236}">
                      <a16:creationId xmlns="" xmlns:a16="http://schemas.microsoft.com/office/drawing/2014/main" id="{A02C9591-94E9-456C-AA56-DBFA6729AFA9}"/>
                    </a:ext>
                  </a:extLst>
                </p:cNvPr>
                <p:cNvSpPr/>
                <p:nvPr/>
              </p:nvSpPr>
              <p:spPr>
                <a:xfrm>
                  <a:off x="4632619" y="4116456"/>
                  <a:ext cx="463752" cy="463752"/>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𝑠</m:t>
                            </m:r>
                          </m:e>
                          <m:sub>
                            <m:r>
                              <a:rPr lang="en-US" sz="1200" i="1">
                                <a:latin typeface="Cambria Math" panose="02040503050406030204" pitchFamily="18" charset="0"/>
                              </a:rPr>
                              <m:t>1</m:t>
                            </m:r>
                          </m:sub>
                        </m:sSub>
                      </m:oMath>
                    </m:oMathPara>
                  </a14:m>
                  <a:endParaRPr lang="en-US" sz="1200" dirty="0"/>
                </a:p>
              </p:txBody>
            </p:sp>
          </mc:Choice>
          <mc:Fallback xmlns="">
            <p:sp>
              <p:nvSpPr>
                <p:cNvPr id="49" name="Oval 48">
                  <a:extLst>
                    <a:ext uri="{FF2B5EF4-FFF2-40B4-BE49-F238E27FC236}">
                      <a16:creationId xmlns:a16="http://schemas.microsoft.com/office/drawing/2014/main" xmlns="" xmlns:a14="http://schemas.microsoft.com/office/drawing/2010/main" id="{A02C9591-94E9-456C-AA56-DBFA6729AFA9}"/>
                    </a:ext>
                  </a:extLst>
                </p:cNvPr>
                <p:cNvSpPr>
                  <a:spLocks noRot="1" noChangeAspect="1" noMove="1" noResize="1" noEditPoints="1" noAdjustHandles="1" noChangeArrowheads="1" noChangeShapeType="1" noTextEdit="1"/>
                </p:cNvSpPr>
                <p:nvPr/>
              </p:nvSpPr>
              <p:spPr>
                <a:xfrm>
                  <a:off x="4632619" y="4116456"/>
                  <a:ext cx="463752" cy="463752"/>
                </a:xfrm>
                <a:prstGeom prst="ellipse">
                  <a:avLst/>
                </a:prstGeom>
                <a:blipFill rotWithShape="0">
                  <a:blip r:embed="rId9"/>
                  <a:stretch>
                    <a:fillRect/>
                  </a:stretch>
                </a:blipFill>
                <a:ln w="38100">
                  <a:solidFill>
                    <a:schemeClr val="bg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Oval 49">
                  <a:extLst>
                    <a:ext uri="{FF2B5EF4-FFF2-40B4-BE49-F238E27FC236}">
                      <a16:creationId xmlns="" xmlns:a16="http://schemas.microsoft.com/office/drawing/2014/main" id="{5FF104B2-5E8A-4689-A8D5-A625B6DB1D56}"/>
                    </a:ext>
                  </a:extLst>
                </p:cNvPr>
                <p:cNvSpPr/>
                <p:nvPr/>
              </p:nvSpPr>
              <p:spPr>
                <a:xfrm>
                  <a:off x="6019273" y="3741509"/>
                  <a:ext cx="463752" cy="463752"/>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14:m>
                    <m:oMathPara xmlns:m="http://schemas.openxmlformats.org/officeDocument/2006/math">
                      <m:oMathParaPr>
                        <m:jc m:val="centerGroup"/>
                      </m:oMathParaPr>
                      <m:oMath xmlns:m="http://schemas.openxmlformats.org/officeDocument/2006/math">
                        <m:sSub>
                          <m:sSubPr>
                            <m:ctrlPr>
                              <a:rPr lang="en-US" sz="1200" i="1" dirty="0" smtClean="0">
                                <a:latin typeface="Cambria Math" panose="02040503050406030204" pitchFamily="18" charset="0"/>
                              </a:rPr>
                            </m:ctrlPr>
                          </m:sSubPr>
                          <m:e>
                            <m:r>
                              <a:rPr lang="en-US" sz="1200" b="0" i="1" dirty="0" smtClean="0">
                                <a:latin typeface="Cambria Math" panose="02040503050406030204" pitchFamily="18" charset="0"/>
                              </a:rPr>
                              <m:t>𝑠</m:t>
                            </m:r>
                          </m:e>
                          <m:sub>
                            <m:r>
                              <a:rPr lang="en-US" sz="1200" i="1" dirty="0">
                                <a:latin typeface="Cambria Math" panose="02040503050406030204" pitchFamily="18" charset="0"/>
                              </a:rPr>
                              <m:t>2</m:t>
                            </m:r>
                          </m:sub>
                        </m:sSub>
                      </m:oMath>
                    </m:oMathPara>
                  </a14:m>
                  <a:endParaRPr lang="en-US" sz="1200" dirty="0"/>
                </a:p>
              </p:txBody>
            </p:sp>
          </mc:Choice>
          <mc:Fallback xmlns="">
            <p:sp>
              <p:nvSpPr>
                <p:cNvPr id="50" name="Oval 49">
                  <a:extLst>
                    <a:ext uri="{FF2B5EF4-FFF2-40B4-BE49-F238E27FC236}">
                      <a16:creationId xmlns:a16="http://schemas.microsoft.com/office/drawing/2014/main" xmlns="" xmlns:a14="http://schemas.microsoft.com/office/drawing/2010/main" id="{5FF104B2-5E8A-4689-A8D5-A625B6DB1D56}"/>
                    </a:ext>
                  </a:extLst>
                </p:cNvPr>
                <p:cNvSpPr>
                  <a:spLocks noRot="1" noChangeAspect="1" noMove="1" noResize="1" noEditPoints="1" noAdjustHandles="1" noChangeArrowheads="1" noChangeShapeType="1" noTextEdit="1"/>
                </p:cNvSpPr>
                <p:nvPr/>
              </p:nvSpPr>
              <p:spPr>
                <a:xfrm>
                  <a:off x="6019273" y="3741509"/>
                  <a:ext cx="463752" cy="463752"/>
                </a:xfrm>
                <a:prstGeom prst="ellipse">
                  <a:avLst/>
                </a:prstGeom>
                <a:blipFill rotWithShape="0">
                  <a:blip r:embed="rId10"/>
                  <a:stretch>
                    <a:fillRect/>
                  </a:stretch>
                </a:blipFill>
                <a:ln w="38100">
                  <a:solidFill>
                    <a:schemeClr val="bg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1" name="Oval 50">
                  <a:extLst>
                    <a:ext uri="{FF2B5EF4-FFF2-40B4-BE49-F238E27FC236}">
                      <a16:creationId xmlns="" xmlns:a16="http://schemas.microsoft.com/office/drawing/2014/main" id="{0707472C-6E00-4629-8AA8-8F8FC27EBF66}"/>
                    </a:ext>
                  </a:extLst>
                </p:cNvPr>
                <p:cNvSpPr/>
                <p:nvPr/>
              </p:nvSpPr>
              <p:spPr>
                <a:xfrm>
                  <a:off x="5708972" y="4491400"/>
                  <a:ext cx="463752" cy="463752"/>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14:m>
                    <m:oMathPara xmlns:m="http://schemas.openxmlformats.org/officeDocument/2006/math">
                      <m:oMathParaPr>
                        <m:jc m:val="centerGroup"/>
                      </m:oMathParaPr>
                      <m:oMath xmlns:m="http://schemas.openxmlformats.org/officeDocument/2006/math">
                        <m:sSub>
                          <m:sSubPr>
                            <m:ctrlPr>
                              <a:rPr lang="en-US" sz="1200" i="1" dirty="0" smtClean="0">
                                <a:latin typeface="Cambria Math" panose="02040503050406030204" pitchFamily="18" charset="0"/>
                              </a:rPr>
                            </m:ctrlPr>
                          </m:sSubPr>
                          <m:e>
                            <m:r>
                              <a:rPr lang="en-US" sz="1200" b="0" i="1" dirty="0" smtClean="0">
                                <a:latin typeface="Cambria Math" panose="02040503050406030204" pitchFamily="18" charset="0"/>
                              </a:rPr>
                              <m:t>𝑠</m:t>
                            </m:r>
                          </m:e>
                          <m:sub>
                            <m:r>
                              <a:rPr lang="en-US" sz="1200" i="1" dirty="0">
                                <a:latin typeface="Cambria Math" panose="02040503050406030204" pitchFamily="18" charset="0"/>
                              </a:rPr>
                              <m:t>3</m:t>
                            </m:r>
                          </m:sub>
                        </m:sSub>
                      </m:oMath>
                    </m:oMathPara>
                  </a14:m>
                  <a:endParaRPr lang="en-US" sz="1200" dirty="0"/>
                </a:p>
              </p:txBody>
            </p:sp>
          </mc:Choice>
          <mc:Fallback xmlns="">
            <p:sp>
              <p:nvSpPr>
                <p:cNvPr id="51" name="Oval 50">
                  <a:extLst>
                    <a:ext uri="{FF2B5EF4-FFF2-40B4-BE49-F238E27FC236}">
                      <a16:creationId xmlns:a16="http://schemas.microsoft.com/office/drawing/2014/main" xmlns="" xmlns:a14="http://schemas.microsoft.com/office/drawing/2010/main" id="{0707472C-6E00-4629-8AA8-8F8FC27EBF66}"/>
                    </a:ext>
                  </a:extLst>
                </p:cNvPr>
                <p:cNvSpPr>
                  <a:spLocks noRot="1" noChangeAspect="1" noMove="1" noResize="1" noEditPoints="1" noAdjustHandles="1" noChangeArrowheads="1" noChangeShapeType="1" noTextEdit="1"/>
                </p:cNvSpPr>
                <p:nvPr/>
              </p:nvSpPr>
              <p:spPr>
                <a:xfrm>
                  <a:off x="5708972" y="4491400"/>
                  <a:ext cx="463752" cy="463752"/>
                </a:xfrm>
                <a:prstGeom prst="ellipse">
                  <a:avLst/>
                </a:prstGeom>
                <a:blipFill rotWithShape="0">
                  <a:blip r:embed="rId11"/>
                  <a:stretch>
                    <a:fillRect/>
                  </a:stretch>
                </a:blipFill>
                <a:ln w="38100">
                  <a:solidFill>
                    <a:schemeClr val="bg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2" name="Oval 51">
                  <a:extLst>
                    <a:ext uri="{FF2B5EF4-FFF2-40B4-BE49-F238E27FC236}">
                      <a16:creationId xmlns="" xmlns:a16="http://schemas.microsoft.com/office/drawing/2014/main" id="{872117F0-B696-4DC7-BB0F-66F0B67967DE}"/>
                    </a:ext>
                  </a:extLst>
                </p:cNvPr>
                <p:cNvSpPr/>
                <p:nvPr/>
              </p:nvSpPr>
              <p:spPr>
                <a:xfrm>
                  <a:off x="6274576" y="5437742"/>
                  <a:ext cx="463752" cy="463752"/>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14:m>
                    <m:oMathPara xmlns:m="http://schemas.openxmlformats.org/officeDocument/2006/math">
                      <m:oMathParaPr>
                        <m:jc m:val="centerGroup"/>
                      </m:oMathParaPr>
                      <m:oMath xmlns:m="http://schemas.openxmlformats.org/officeDocument/2006/math">
                        <m:sSub>
                          <m:sSubPr>
                            <m:ctrlPr>
                              <a:rPr lang="en-US" sz="1200" i="1" dirty="0" smtClean="0">
                                <a:latin typeface="Cambria Math" panose="02040503050406030204" pitchFamily="18" charset="0"/>
                              </a:rPr>
                            </m:ctrlPr>
                          </m:sSubPr>
                          <m:e>
                            <m:r>
                              <a:rPr lang="en-US" sz="1200" b="0" i="1" dirty="0" smtClean="0">
                                <a:latin typeface="Cambria Math" panose="02040503050406030204" pitchFamily="18" charset="0"/>
                              </a:rPr>
                              <m:t>𝑠</m:t>
                            </m:r>
                          </m:e>
                          <m:sub>
                            <m:r>
                              <a:rPr lang="en-US" sz="1200" i="1" dirty="0">
                                <a:latin typeface="Cambria Math" panose="02040503050406030204" pitchFamily="18" charset="0"/>
                              </a:rPr>
                              <m:t>5</m:t>
                            </m:r>
                          </m:sub>
                        </m:sSub>
                      </m:oMath>
                    </m:oMathPara>
                  </a14:m>
                  <a:endParaRPr lang="en-US" sz="1200" dirty="0"/>
                </a:p>
              </p:txBody>
            </p:sp>
          </mc:Choice>
          <mc:Fallback xmlns="">
            <p:sp>
              <p:nvSpPr>
                <p:cNvPr id="52" name="Oval 51">
                  <a:extLst>
                    <a:ext uri="{FF2B5EF4-FFF2-40B4-BE49-F238E27FC236}">
                      <a16:creationId xmlns:a16="http://schemas.microsoft.com/office/drawing/2014/main" xmlns="" xmlns:a14="http://schemas.microsoft.com/office/drawing/2010/main" id="{872117F0-B696-4DC7-BB0F-66F0B67967DE}"/>
                    </a:ext>
                  </a:extLst>
                </p:cNvPr>
                <p:cNvSpPr>
                  <a:spLocks noRot="1" noChangeAspect="1" noMove="1" noResize="1" noEditPoints="1" noAdjustHandles="1" noChangeArrowheads="1" noChangeShapeType="1" noTextEdit="1"/>
                </p:cNvSpPr>
                <p:nvPr/>
              </p:nvSpPr>
              <p:spPr>
                <a:xfrm>
                  <a:off x="6274576" y="5437742"/>
                  <a:ext cx="463752" cy="463752"/>
                </a:xfrm>
                <a:prstGeom prst="ellipse">
                  <a:avLst/>
                </a:prstGeom>
                <a:blipFill rotWithShape="0">
                  <a:blip r:embed="rId12"/>
                  <a:stretch>
                    <a:fillRect/>
                  </a:stretch>
                </a:blipFill>
                <a:ln w="38100">
                  <a:solidFill>
                    <a:schemeClr val="bg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3" name="Oval 52">
                  <a:extLst>
                    <a:ext uri="{FF2B5EF4-FFF2-40B4-BE49-F238E27FC236}">
                      <a16:creationId xmlns="" xmlns:a16="http://schemas.microsoft.com/office/drawing/2014/main" id="{77AFDD08-9B51-44DD-B7DC-8088333785E2}"/>
                    </a:ext>
                  </a:extLst>
                </p:cNvPr>
                <p:cNvSpPr/>
                <p:nvPr/>
              </p:nvSpPr>
              <p:spPr>
                <a:xfrm>
                  <a:off x="4299690" y="5031193"/>
                  <a:ext cx="463752" cy="463752"/>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𝑠</m:t>
                            </m:r>
                          </m:e>
                          <m:sub>
                            <m:r>
                              <a:rPr lang="en-US" sz="1200" i="1">
                                <a:latin typeface="Cambria Math" panose="02040503050406030204" pitchFamily="18" charset="0"/>
                              </a:rPr>
                              <m:t>4</m:t>
                            </m:r>
                          </m:sub>
                        </m:sSub>
                      </m:oMath>
                    </m:oMathPara>
                  </a14:m>
                  <a:endParaRPr lang="en-US" sz="1200" dirty="0"/>
                </a:p>
              </p:txBody>
            </p:sp>
          </mc:Choice>
          <mc:Fallback xmlns="">
            <p:sp>
              <p:nvSpPr>
                <p:cNvPr id="53" name="Oval 52">
                  <a:extLst>
                    <a:ext uri="{FF2B5EF4-FFF2-40B4-BE49-F238E27FC236}">
                      <a16:creationId xmlns:a16="http://schemas.microsoft.com/office/drawing/2014/main" xmlns="" xmlns:a14="http://schemas.microsoft.com/office/drawing/2010/main" id="{77AFDD08-9B51-44DD-B7DC-8088333785E2}"/>
                    </a:ext>
                  </a:extLst>
                </p:cNvPr>
                <p:cNvSpPr>
                  <a:spLocks noRot="1" noChangeAspect="1" noMove="1" noResize="1" noEditPoints="1" noAdjustHandles="1" noChangeArrowheads="1" noChangeShapeType="1" noTextEdit="1"/>
                </p:cNvSpPr>
                <p:nvPr/>
              </p:nvSpPr>
              <p:spPr>
                <a:xfrm>
                  <a:off x="4299690" y="5031193"/>
                  <a:ext cx="463752" cy="463752"/>
                </a:xfrm>
                <a:prstGeom prst="ellipse">
                  <a:avLst/>
                </a:prstGeom>
                <a:blipFill rotWithShape="0">
                  <a:blip r:embed="rId13"/>
                  <a:stretch>
                    <a:fillRect/>
                  </a:stretch>
                </a:blipFill>
                <a:ln w="38100">
                  <a:solidFill>
                    <a:schemeClr val="bg1"/>
                  </a:solidFill>
                </a:ln>
              </p:spPr>
              <p:txBody>
                <a:bodyPr/>
                <a:lstStyle/>
                <a:p>
                  <a:r>
                    <a:rPr lang="zh-CN" altLang="en-US">
                      <a:noFill/>
                    </a:rPr>
                    <a:t> </a:t>
                  </a:r>
                </a:p>
              </p:txBody>
            </p:sp>
          </mc:Fallback>
        </mc:AlternateContent>
      </p:grpSp>
      <p:grpSp>
        <p:nvGrpSpPr>
          <p:cNvPr id="55" name="Group 54">
            <a:extLst>
              <a:ext uri="{FF2B5EF4-FFF2-40B4-BE49-F238E27FC236}">
                <a16:creationId xmlns="" xmlns:a16="http://schemas.microsoft.com/office/drawing/2014/main" id="{187BBFD1-37A3-4805-9E55-C4998CEFA8BF}"/>
              </a:ext>
            </a:extLst>
          </p:cNvPr>
          <p:cNvGrpSpPr/>
          <p:nvPr/>
        </p:nvGrpSpPr>
        <p:grpSpPr>
          <a:xfrm>
            <a:off x="5328651" y="5494541"/>
            <a:ext cx="1324405" cy="1173071"/>
            <a:chOff x="4299690" y="3741509"/>
            <a:chExt cx="2438638" cy="2159985"/>
          </a:xfrm>
          <a:solidFill>
            <a:srgbClr val="0070C0"/>
          </a:solidFill>
        </p:grpSpPr>
        <p:cxnSp>
          <p:nvCxnSpPr>
            <p:cNvPr id="56" name="Straight Connector 55">
              <a:extLst>
                <a:ext uri="{FF2B5EF4-FFF2-40B4-BE49-F238E27FC236}">
                  <a16:creationId xmlns="" xmlns:a16="http://schemas.microsoft.com/office/drawing/2014/main" id="{BE213D62-ACA6-482B-9385-DED2483A7BA7}"/>
                </a:ext>
              </a:extLst>
            </p:cNvPr>
            <p:cNvCxnSpPr>
              <a:cxnSpLocks/>
            </p:cNvCxnSpPr>
            <p:nvPr/>
          </p:nvCxnSpPr>
          <p:spPr>
            <a:xfrm flipV="1">
              <a:off x="4864495" y="3973386"/>
              <a:ext cx="1386654" cy="374945"/>
            </a:xfrm>
            <a:prstGeom prst="line">
              <a:avLst/>
            </a:prstGeom>
            <a:grpFill/>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 xmlns:a16="http://schemas.microsoft.com/office/drawing/2014/main" id="{A7E93C06-0FD2-423E-BD6F-A38E92C2E376}"/>
                </a:ext>
              </a:extLst>
            </p:cNvPr>
            <p:cNvCxnSpPr>
              <a:cxnSpLocks/>
            </p:cNvCxnSpPr>
            <p:nvPr/>
          </p:nvCxnSpPr>
          <p:spPr>
            <a:xfrm flipH="1">
              <a:off x="4531570" y="4348331"/>
              <a:ext cx="332926" cy="914738"/>
            </a:xfrm>
            <a:prstGeom prst="line">
              <a:avLst/>
            </a:prstGeom>
            <a:grpFill/>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 xmlns:a16="http://schemas.microsoft.com/office/drawing/2014/main" id="{D3864E22-22F2-4895-A9D8-4C1E31E59399}"/>
                </a:ext>
              </a:extLst>
            </p:cNvPr>
            <p:cNvCxnSpPr>
              <a:cxnSpLocks/>
            </p:cNvCxnSpPr>
            <p:nvPr/>
          </p:nvCxnSpPr>
          <p:spPr>
            <a:xfrm flipH="1">
              <a:off x="5940849" y="3973385"/>
              <a:ext cx="310301" cy="749892"/>
            </a:xfrm>
            <a:prstGeom prst="line">
              <a:avLst/>
            </a:prstGeom>
            <a:grpFill/>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 xmlns:a16="http://schemas.microsoft.com/office/drawing/2014/main" id="{97627449-0393-4CBC-B2E8-8062A080B07B}"/>
                </a:ext>
              </a:extLst>
            </p:cNvPr>
            <p:cNvCxnSpPr>
              <a:cxnSpLocks/>
            </p:cNvCxnSpPr>
            <p:nvPr/>
          </p:nvCxnSpPr>
          <p:spPr>
            <a:xfrm>
              <a:off x="6251148" y="3973385"/>
              <a:ext cx="258583" cy="1700185"/>
            </a:xfrm>
            <a:prstGeom prst="line">
              <a:avLst/>
            </a:prstGeom>
            <a:grpFill/>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 xmlns:a16="http://schemas.microsoft.com/office/drawing/2014/main" id="{B4D09BEE-A4C5-4E9C-8DF3-E7453B813707}"/>
                </a:ext>
              </a:extLst>
            </p:cNvPr>
            <p:cNvCxnSpPr>
              <a:cxnSpLocks/>
            </p:cNvCxnSpPr>
            <p:nvPr/>
          </p:nvCxnSpPr>
          <p:spPr>
            <a:xfrm>
              <a:off x="5940849" y="4723277"/>
              <a:ext cx="568883" cy="950294"/>
            </a:xfrm>
            <a:prstGeom prst="line">
              <a:avLst/>
            </a:prstGeom>
            <a:grpFill/>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 xmlns:a16="http://schemas.microsoft.com/office/drawing/2014/main" id="{F480C149-AE4F-44BB-B1B2-E440DA6C9E27}"/>
                </a:ext>
              </a:extLst>
            </p:cNvPr>
            <p:cNvCxnSpPr>
              <a:cxnSpLocks/>
            </p:cNvCxnSpPr>
            <p:nvPr/>
          </p:nvCxnSpPr>
          <p:spPr>
            <a:xfrm>
              <a:off x="4531569" y="5263070"/>
              <a:ext cx="1978162" cy="410501"/>
            </a:xfrm>
            <a:prstGeom prst="line">
              <a:avLst/>
            </a:prstGeom>
            <a:grpFill/>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 xmlns:a16="http://schemas.microsoft.com/office/drawing/2014/main" id="{028DBFEC-A1BD-46F6-84D5-EF4976C23B3B}"/>
                </a:ext>
              </a:extLst>
            </p:cNvPr>
            <p:cNvCxnSpPr>
              <a:cxnSpLocks/>
            </p:cNvCxnSpPr>
            <p:nvPr/>
          </p:nvCxnSpPr>
          <p:spPr>
            <a:xfrm>
              <a:off x="4864496" y="4348331"/>
              <a:ext cx="1076353" cy="374946"/>
            </a:xfrm>
            <a:prstGeom prst="line">
              <a:avLst/>
            </a:prstGeom>
            <a:grpFill/>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 xmlns:a16="http://schemas.microsoft.com/office/drawing/2014/main" id="{28D63292-48A2-4CE3-91D9-84AEB7C28064}"/>
                </a:ext>
              </a:extLst>
            </p:cNvPr>
            <p:cNvCxnSpPr>
              <a:cxnSpLocks/>
            </p:cNvCxnSpPr>
            <p:nvPr/>
          </p:nvCxnSpPr>
          <p:spPr>
            <a:xfrm>
              <a:off x="4864496" y="4348331"/>
              <a:ext cx="1645236" cy="1325240"/>
            </a:xfrm>
            <a:prstGeom prst="line">
              <a:avLst/>
            </a:prstGeom>
            <a:grpFill/>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 xmlns:a16="http://schemas.microsoft.com/office/drawing/2014/main" id="{1935CAC7-9850-4C7D-85FC-FBFC6FA768AF}"/>
                </a:ext>
              </a:extLst>
            </p:cNvPr>
            <p:cNvCxnSpPr>
              <a:cxnSpLocks/>
            </p:cNvCxnSpPr>
            <p:nvPr/>
          </p:nvCxnSpPr>
          <p:spPr>
            <a:xfrm flipV="1">
              <a:off x="4531568" y="3973386"/>
              <a:ext cx="1719580" cy="1289684"/>
            </a:xfrm>
            <a:prstGeom prst="line">
              <a:avLst/>
            </a:prstGeom>
            <a:grpFill/>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 xmlns:a16="http://schemas.microsoft.com/office/drawing/2014/main" id="{A47DBC30-3FD8-4AD3-8F92-AC184DE732E1}"/>
                </a:ext>
              </a:extLst>
            </p:cNvPr>
            <p:cNvCxnSpPr>
              <a:cxnSpLocks/>
            </p:cNvCxnSpPr>
            <p:nvPr/>
          </p:nvCxnSpPr>
          <p:spPr>
            <a:xfrm flipV="1">
              <a:off x="4531567" y="4723277"/>
              <a:ext cx="1409282" cy="539792"/>
            </a:xfrm>
            <a:prstGeom prst="line">
              <a:avLst/>
            </a:prstGeom>
            <a:grpFill/>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 xmlns:a16="http://schemas.microsoft.com/office/drawing/2014/main" id="{BAE118F9-4594-4833-B212-505B90580B50}"/>
                </a:ext>
              </a:extLst>
            </p:cNvPr>
            <p:cNvSpPr/>
            <p:nvPr/>
          </p:nvSpPr>
          <p:spPr>
            <a:xfrm>
              <a:off x="4632619" y="4116456"/>
              <a:ext cx="463752" cy="463752"/>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r>
                <a:rPr lang="en-US" sz="1200" dirty="0"/>
                <a:t>S</a:t>
              </a:r>
            </a:p>
          </p:txBody>
        </p:sp>
        <p:sp>
          <p:nvSpPr>
            <p:cNvPr id="67" name="Oval 66">
              <a:extLst>
                <a:ext uri="{FF2B5EF4-FFF2-40B4-BE49-F238E27FC236}">
                  <a16:creationId xmlns="" xmlns:a16="http://schemas.microsoft.com/office/drawing/2014/main" id="{CBD28797-4E78-478F-8C20-31DABC3656B3}"/>
                </a:ext>
              </a:extLst>
            </p:cNvPr>
            <p:cNvSpPr/>
            <p:nvPr/>
          </p:nvSpPr>
          <p:spPr>
            <a:xfrm>
              <a:off x="6019273" y="3741509"/>
              <a:ext cx="463752" cy="463752"/>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r>
                <a:rPr lang="en-US" sz="1200" dirty="0"/>
                <a:t>S</a:t>
              </a:r>
            </a:p>
          </p:txBody>
        </p:sp>
        <p:sp>
          <p:nvSpPr>
            <p:cNvPr id="68" name="Oval 67">
              <a:extLst>
                <a:ext uri="{FF2B5EF4-FFF2-40B4-BE49-F238E27FC236}">
                  <a16:creationId xmlns="" xmlns:a16="http://schemas.microsoft.com/office/drawing/2014/main" id="{0519586D-6111-4FBC-A05B-996152695329}"/>
                </a:ext>
              </a:extLst>
            </p:cNvPr>
            <p:cNvSpPr/>
            <p:nvPr/>
          </p:nvSpPr>
          <p:spPr>
            <a:xfrm>
              <a:off x="5708972" y="4491400"/>
              <a:ext cx="463752" cy="463752"/>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r>
                <a:rPr lang="en-US" sz="1200" dirty="0"/>
                <a:t>S</a:t>
              </a:r>
            </a:p>
          </p:txBody>
        </p:sp>
        <p:sp>
          <p:nvSpPr>
            <p:cNvPr id="69" name="Oval 68">
              <a:extLst>
                <a:ext uri="{FF2B5EF4-FFF2-40B4-BE49-F238E27FC236}">
                  <a16:creationId xmlns="" xmlns:a16="http://schemas.microsoft.com/office/drawing/2014/main" id="{92684424-B19D-49BB-B915-3B9B73157705}"/>
                </a:ext>
              </a:extLst>
            </p:cNvPr>
            <p:cNvSpPr/>
            <p:nvPr/>
          </p:nvSpPr>
          <p:spPr>
            <a:xfrm>
              <a:off x="6274576" y="5437742"/>
              <a:ext cx="463752" cy="463752"/>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r>
                <a:rPr lang="en-US" sz="1200" dirty="0"/>
                <a:t>B</a:t>
              </a:r>
            </a:p>
          </p:txBody>
        </p:sp>
        <p:sp>
          <p:nvSpPr>
            <p:cNvPr id="70" name="Oval 69">
              <a:extLst>
                <a:ext uri="{FF2B5EF4-FFF2-40B4-BE49-F238E27FC236}">
                  <a16:creationId xmlns="" xmlns:a16="http://schemas.microsoft.com/office/drawing/2014/main" id="{AAD624E9-1B98-421F-B7E0-7F73238F6DCD}"/>
                </a:ext>
              </a:extLst>
            </p:cNvPr>
            <p:cNvSpPr/>
            <p:nvPr/>
          </p:nvSpPr>
          <p:spPr>
            <a:xfrm>
              <a:off x="4299690" y="5031193"/>
              <a:ext cx="463752" cy="463752"/>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r>
                <a:rPr lang="en-US" sz="1200" dirty="0"/>
                <a:t>S</a:t>
              </a:r>
            </a:p>
          </p:txBody>
        </p:sp>
      </p:grpSp>
      <p:sp>
        <p:nvSpPr>
          <p:cNvPr id="73" name="Rectangle 72">
            <a:extLst>
              <a:ext uri="{FF2B5EF4-FFF2-40B4-BE49-F238E27FC236}">
                <a16:creationId xmlns="" xmlns:a16="http://schemas.microsoft.com/office/drawing/2014/main" id="{5A219AFE-D364-423A-8AD6-820FA4B88377}"/>
              </a:ext>
            </a:extLst>
          </p:cNvPr>
          <p:cNvSpPr/>
          <p:nvPr/>
        </p:nvSpPr>
        <p:spPr>
          <a:xfrm>
            <a:off x="7691777" y="5779549"/>
            <a:ext cx="989304" cy="748223"/>
          </a:xfrm>
          <a:prstGeom prst="rect">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r>
              <a:rPr lang="en-US" sz="1400" dirty="0"/>
              <a:t>s</a:t>
            </a:r>
            <a:r>
              <a:rPr lang="en-US" sz="1400" dirty="0" smtClean="0"/>
              <a:t>ignal or background </a:t>
            </a:r>
            <a:endParaRPr lang="en-US" sz="1400" dirty="0"/>
          </a:p>
        </p:txBody>
      </p:sp>
      <p:cxnSp>
        <p:nvCxnSpPr>
          <p:cNvPr id="75" name="Straight Arrow Connector 74">
            <a:extLst>
              <a:ext uri="{FF2B5EF4-FFF2-40B4-BE49-F238E27FC236}">
                <a16:creationId xmlns="" xmlns:a16="http://schemas.microsoft.com/office/drawing/2014/main" id="{29717C90-B7C0-4261-BF53-37CF16F02672}"/>
              </a:ext>
            </a:extLst>
          </p:cNvPr>
          <p:cNvCxnSpPr>
            <a:cxnSpLocks/>
          </p:cNvCxnSpPr>
          <p:nvPr/>
        </p:nvCxnSpPr>
        <p:spPr>
          <a:xfrm>
            <a:off x="1909391" y="4524497"/>
            <a:ext cx="597130" cy="0"/>
          </a:xfrm>
          <a:prstGeom prst="straightConnector1">
            <a:avLst/>
          </a:prstGeom>
          <a:ln w="1270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 xmlns:a16="http://schemas.microsoft.com/office/drawing/2014/main" id="{C6F2273E-DD53-410A-981B-CDB32D648D9D}"/>
              </a:ext>
            </a:extLst>
          </p:cNvPr>
          <p:cNvCxnSpPr>
            <a:cxnSpLocks/>
          </p:cNvCxnSpPr>
          <p:nvPr/>
        </p:nvCxnSpPr>
        <p:spPr>
          <a:xfrm>
            <a:off x="4589052" y="6153660"/>
            <a:ext cx="597130" cy="0"/>
          </a:xfrm>
          <a:prstGeom prst="straightConnector1">
            <a:avLst/>
          </a:prstGeom>
          <a:ln w="1270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 xmlns:a16="http://schemas.microsoft.com/office/drawing/2014/main" id="{625A32B5-5918-4B9E-8AE8-10C7D5358979}"/>
              </a:ext>
            </a:extLst>
          </p:cNvPr>
          <p:cNvCxnSpPr>
            <a:cxnSpLocks/>
          </p:cNvCxnSpPr>
          <p:nvPr/>
        </p:nvCxnSpPr>
        <p:spPr>
          <a:xfrm>
            <a:off x="6854271" y="6153660"/>
            <a:ext cx="597130" cy="0"/>
          </a:xfrm>
          <a:prstGeom prst="straightConnector1">
            <a:avLst/>
          </a:prstGeom>
          <a:ln w="1270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769297" y="3966102"/>
            <a:ext cx="876843" cy="369332"/>
          </a:xfrm>
          <a:prstGeom prst="rect">
            <a:avLst/>
          </a:prstGeom>
        </p:spPr>
        <p:txBody>
          <a:bodyPr wrap="none">
            <a:spAutoFit/>
          </a:bodyPr>
          <a:lstStyle/>
          <a:p>
            <a:r>
              <a:rPr lang="en-US" altLang="zh-CN" dirty="0" smtClean="0"/>
              <a:t>encode</a:t>
            </a:r>
            <a:endParaRPr lang="zh-CN" altLang="en-US" dirty="0"/>
          </a:p>
        </p:txBody>
      </p:sp>
      <p:sp>
        <p:nvSpPr>
          <p:cNvPr id="5" name="矩形 4"/>
          <p:cNvSpPr/>
          <p:nvPr/>
        </p:nvSpPr>
        <p:spPr>
          <a:xfrm>
            <a:off x="4571579" y="5585717"/>
            <a:ext cx="598434" cy="369332"/>
          </a:xfrm>
          <a:prstGeom prst="rect">
            <a:avLst/>
          </a:prstGeom>
        </p:spPr>
        <p:txBody>
          <a:bodyPr wrap="none">
            <a:spAutoFit/>
          </a:bodyPr>
          <a:lstStyle/>
          <a:p>
            <a:r>
              <a:rPr lang="en-US" altLang="zh-CN" dirty="0"/>
              <a:t>vote</a:t>
            </a:r>
            <a:endParaRPr lang="zh-CN" altLang="en-US" dirty="0"/>
          </a:p>
        </p:txBody>
      </p:sp>
      <p:sp>
        <p:nvSpPr>
          <p:cNvPr id="6" name="矩形 5"/>
          <p:cNvSpPr/>
          <p:nvPr/>
        </p:nvSpPr>
        <p:spPr>
          <a:xfrm>
            <a:off x="6677953" y="5594883"/>
            <a:ext cx="917302" cy="369332"/>
          </a:xfrm>
          <a:prstGeom prst="rect">
            <a:avLst/>
          </a:prstGeom>
        </p:spPr>
        <p:txBody>
          <a:bodyPr wrap="none">
            <a:spAutoFit/>
          </a:bodyPr>
          <a:lstStyle/>
          <a:p>
            <a:r>
              <a:rPr lang="en-US" altLang="zh-CN" dirty="0" smtClean="0"/>
              <a:t>average</a:t>
            </a:r>
            <a:endParaRPr lang="zh-CN" altLang="en-US" dirty="0"/>
          </a:p>
        </p:txBody>
      </p:sp>
      <p:pic>
        <p:nvPicPr>
          <p:cNvPr id="76" name="图片 75"/>
          <p:cNvPicPr>
            <a:picLocks noChangeAspect="1"/>
          </p:cNvPicPr>
          <p:nvPr/>
        </p:nvPicPr>
        <p:blipFill>
          <a:blip r:embed="rId14"/>
          <a:stretch>
            <a:fillRect/>
          </a:stretch>
        </p:blipFill>
        <p:spPr>
          <a:xfrm>
            <a:off x="6620718" y="1331890"/>
            <a:ext cx="1812428" cy="377589"/>
          </a:xfrm>
          <a:prstGeom prst="rect">
            <a:avLst/>
          </a:prstGeom>
        </p:spPr>
      </p:pic>
      <mc:AlternateContent xmlns:mc="http://schemas.openxmlformats.org/markup-compatibility/2006" xmlns:a14="http://schemas.microsoft.com/office/drawing/2010/main">
        <mc:Choice Requires="a14">
          <p:sp>
            <p:nvSpPr>
              <p:cNvPr id="79" name="矩形 78"/>
              <p:cNvSpPr/>
              <p:nvPr/>
            </p:nvSpPr>
            <p:spPr>
              <a:xfrm>
                <a:off x="6130734" y="1324131"/>
                <a:ext cx="44916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b="1" i="1" dirty="0" smtClean="0">
                          <a:latin typeface="Cambria Math" panose="02040503050406030204" pitchFamily="18" charset="0"/>
                        </a:rPr>
                        <m:t>𝑬</m:t>
                      </m:r>
                      <m:r>
                        <a:rPr lang="en-US" altLang="zh-CN" b="1" i="1" dirty="0" smtClean="0">
                          <a:latin typeface="Cambria Math" panose="02040503050406030204" pitchFamily="18" charset="0"/>
                        </a:rPr>
                        <m:t>:</m:t>
                      </m:r>
                    </m:oMath>
                  </m:oMathPara>
                </a14:m>
                <a:endParaRPr lang="zh-CN" altLang="en-US" dirty="0"/>
              </a:p>
            </p:txBody>
          </p:sp>
        </mc:Choice>
        <mc:Fallback xmlns="">
          <p:sp>
            <p:nvSpPr>
              <p:cNvPr id="79" name="矩形 78"/>
              <p:cNvSpPr>
                <a:spLocks noRot="1" noChangeAspect="1" noMove="1" noResize="1" noEditPoints="1" noAdjustHandles="1" noChangeArrowheads="1" noChangeShapeType="1" noTextEdit="1"/>
              </p:cNvSpPr>
              <p:nvPr/>
            </p:nvSpPr>
            <p:spPr>
              <a:xfrm>
                <a:off x="6130734" y="1324131"/>
                <a:ext cx="449162" cy="369332"/>
              </a:xfrm>
              <a:prstGeom prst="rect">
                <a:avLst/>
              </a:prstGeom>
              <a:blipFill rotWithShape="0">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0" name="矩形 79"/>
              <p:cNvSpPr/>
              <p:nvPr/>
            </p:nvSpPr>
            <p:spPr>
              <a:xfrm>
                <a:off x="6135950" y="1713950"/>
                <a:ext cx="2257156" cy="369332"/>
              </a:xfrm>
              <a:prstGeom prst="rect">
                <a:avLst/>
              </a:prstGeom>
            </p:spPr>
            <p:txBody>
              <a:bodyPr wrap="none">
                <a:spAutoFit/>
              </a:bodyPr>
              <a:lstStyle/>
              <a:p>
                <a14:m>
                  <m:oMath xmlns:m="http://schemas.openxmlformats.org/officeDocument/2006/math">
                    <m:r>
                      <a:rPr lang="en-US" altLang="zh-CN" b="1" i="1" dirty="0" smtClean="0">
                        <a:latin typeface="Cambria Math" panose="02040503050406030204" pitchFamily="18" charset="0"/>
                      </a:rPr>
                      <m:t>𝑽</m:t>
                    </m:r>
                    <m:r>
                      <a:rPr lang="en-US" altLang="zh-CN" b="1" i="1" dirty="0" smtClean="0">
                        <a:latin typeface="Cambria Math" panose="02040503050406030204" pitchFamily="18" charset="0"/>
                      </a:rPr>
                      <m:t>:</m:t>
                    </m:r>
                  </m:oMath>
                </a14:m>
                <a:r>
                  <a:rPr lang="zh-CN" altLang="en-US" dirty="0" smtClean="0"/>
                  <a:t>  </a:t>
                </a:r>
                <a14:m>
                  <m:oMath xmlns:m="http://schemas.openxmlformats.org/officeDocument/2006/math">
                    <m:r>
                      <a:rPr lang="en-US" altLang="zh-CN" i="1" dirty="0" smtClean="0">
                        <a:solidFill>
                          <a:schemeClr val="bg1">
                            <a:lumMod val="50000"/>
                          </a:schemeClr>
                        </a:solidFill>
                        <a:latin typeface="Cambria Math" panose="02040503050406030204" pitchFamily="18" charset="0"/>
                      </a:rPr>
                      <m:t>(</m:t>
                    </m:r>
                    <m:r>
                      <a:rPr lang="en-US" altLang="zh-CN" b="0" i="1" dirty="0" smtClean="0">
                        <a:solidFill>
                          <a:schemeClr val="bg1">
                            <a:lumMod val="50000"/>
                          </a:schemeClr>
                        </a:solidFill>
                        <a:latin typeface="Cambria Math" panose="02040503050406030204" pitchFamily="18" charset="0"/>
                      </a:rPr>
                      <m:t>0,0,1,0,</m:t>
                    </m:r>
                    <m:r>
                      <a:rPr lang="en-US" altLang="zh-CN" i="1" dirty="0" smtClean="0">
                        <a:solidFill>
                          <a:schemeClr val="bg1">
                            <a:lumMod val="50000"/>
                          </a:schemeClr>
                        </a:solidFill>
                        <a:latin typeface="Cambria Math" panose="02040503050406030204" pitchFamily="18" charset="0"/>
                      </a:rPr>
                      <m:t>𝑚</m:t>
                    </m:r>
                    <m:r>
                      <a:rPr lang="en-US" altLang="zh-CN" i="1" dirty="0" smtClean="0">
                        <a:solidFill>
                          <a:schemeClr val="bg1">
                            <a:lumMod val="50000"/>
                          </a:schemeClr>
                        </a:solidFill>
                        <a:latin typeface="Cambria Math" panose="02040503050406030204" pitchFamily="18" charset="0"/>
                      </a:rPr>
                      <m:t>, </m:t>
                    </m:r>
                    <m:r>
                      <a:rPr lang="en-US" altLang="zh-CN" i="1" dirty="0" smtClean="0">
                        <a:solidFill>
                          <a:schemeClr val="bg1">
                            <a:lumMod val="50000"/>
                          </a:schemeClr>
                        </a:solidFill>
                        <a:latin typeface="Cambria Math" panose="02040503050406030204" pitchFamily="18" charset="0"/>
                      </a:rPr>
                      <m:t>𝐸</m:t>
                    </m:r>
                    <m:r>
                      <a:rPr lang="en-US" altLang="zh-CN" i="1" dirty="0" smtClean="0">
                        <a:solidFill>
                          <a:schemeClr val="bg1">
                            <a:lumMod val="50000"/>
                          </a:schemeClr>
                        </a:solidFill>
                        <a:latin typeface="Cambria Math" panose="02040503050406030204" pitchFamily="18" charset="0"/>
                      </a:rPr>
                      <m:t>, </m:t>
                    </m:r>
                    <m:sSub>
                      <m:sSubPr>
                        <m:ctrlPr>
                          <a:rPr lang="en-US" altLang="zh-CN" b="0" i="1" dirty="0" smtClean="0">
                            <a:solidFill>
                              <a:schemeClr val="bg1">
                                <a:lumMod val="50000"/>
                              </a:schemeClr>
                            </a:solidFill>
                            <a:latin typeface="Cambria Math" panose="02040503050406030204" pitchFamily="18" charset="0"/>
                          </a:rPr>
                        </m:ctrlPr>
                      </m:sSubPr>
                      <m:e>
                        <m:r>
                          <a:rPr lang="en-US" altLang="zh-CN" i="1" dirty="0" smtClean="0">
                            <a:solidFill>
                              <a:schemeClr val="bg1">
                                <a:lumMod val="50000"/>
                              </a:schemeClr>
                            </a:solidFill>
                            <a:latin typeface="Cambria Math" panose="02040503050406030204" pitchFamily="18" charset="0"/>
                          </a:rPr>
                          <m:t>𝑃</m:t>
                        </m:r>
                      </m:e>
                      <m:sub>
                        <m:r>
                          <a:rPr lang="en-US" altLang="zh-CN" b="0" i="1" dirty="0" smtClean="0">
                            <a:solidFill>
                              <a:schemeClr val="bg1">
                                <a:lumMod val="50000"/>
                              </a:schemeClr>
                            </a:solidFill>
                            <a:latin typeface="Cambria Math" panose="02040503050406030204" pitchFamily="18" charset="0"/>
                          </a:rPr>
                          <m:t>𝑇</m:t>
                        </m:r>
                      </m:sub>
                    </m:sSub>
                    <m:r>
                      <a:rPr lang="en-US" altLang="zh-CN" b="0" i="1" dirty="0" smtClean="0">
                        <a:solidFill>
                          <a:schemeClr val="bg1">
                            <a:lumMod val="50000"/>
                          </a:schemeClr>
                        </a:solidFill>
                        <a:latin typeface="Cambria Math" panose="02040503050406030204" pitchFamily="18" charset="0"/>
                      </a:rPr>
                      <m:t>)</m:t>
                    </m:r>
                    <m:r>
                      <a:rPr lang="en-US" altLang="zh-CN" i="1" dirty="0" smtClean="0">
                        <a:solidFill>
                          <a:schemeClr val="bg1">
                            <a:lumMod val="50000"/>
                          </a:schemeClr>
                        </a:solidFill>
                        <a:latin typeface="Cambria Math" panose="02040503050406030204" pitchFamily="18" charset="0"/>
                      </a:rPr>
                      <m:t> </m:t>
                    </m:r>
                  </m:oMath>
                </a14:m>
                <a:endParaRPr lang="zh-CN" altLang="en-US" dirty="0">
                  <a:solidFill>
                    <a:schemeClr val="bg1">
                      <a:lumMod val="50000"/>
                    </a:schemeClr>
                  </a:solidFill>
                </a:endParaRPr>
              </a:p>
            </p:txBody>
          </p:sp>
        </mc:Choice>
        <mc:Fallback xmlns="">
          <p:sp>
            <p:nvSpPr>
              <p:cNvPr id="80" name="矩形 79"/>
              <p:cNvSpPr>
                <a:spLocks noRot="1" noChangeAspect="1" noMove="1" noResize="1" noEditPoints="1" noAdjustHandles="1" noChangeArrowheads="1" noChangeShapeType="1" noTextEdit="1"/>
              </p:cNvSpPr>
              <p:nvPr/>
            </p:nvSpPr>
            <p:spPr>
              <a:xfrm>
                <a:off x="6135950" y="1713950"/>
                <a:ext cx="2257156" cy="369332"/>
              </a:xfrm>
              <a:prstGeom prst="rect">
                <a:avLst/>
              </a:prstGeom>
              <a:blipFill rotWithShape="0">
                <a:blip r:embed="rId16"/>
                <a:stretch>
                  <a:fillRect b="-13115"/>
                </a:stretch>
              </a:blipFill>
            </p:spPr>
            <p:txBody>
              <a:bodyPr/>
              <a:lstStyle/>
              <a:p>
                <a:r>
                  <a:rPr lang="zh-CN" altLang="en-US">
                    <a:noFill/>
                  </a:rPr>
                  <a:t> </a:t>
                </a:r>
              </a:p>
            </p:txBody>
          </p:sp>
        </mc:Fallback>
      </mc:AlternateContent>
      <p:cxnSp>
        <p:nvCxnSpPr>
          <p:cNvPr id="81" name="Straight Arrow Connector 76">
            <a:extLst>
              <a:ext uri="{FF2B5EF4-FFF2-40B4-BE49-F238E27FC236}">
                <a16:creationId xmlns="" xmlns:a16="http://schemas.microsoft.com/office/drawing/2014/main" id="{C6F2273E-DD53-410A-981B-CDB32D648D9D}"/>
              </a:ext>
            </a:extLst>
          </p:cNvPr>
          <p:cNvCxnSpPr>
            <a:cxnSpLocks/>
          </p:cNvCxnSpPr>
          <p:nvPr/>
        </p:nvCxnSpPr>
        <p:spPr>
          <a:xfrm>
            <a:off x="4407240" y="4524497"/>
            <a:ext cx="597130" cy="0"/>
          </a:xfrm>
          <a:prstGeom prst="straightConnector1">
            <a:avLst/>
          </a:prstGeom>
          <a:ln w="1270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2" name="矩形 81"/>
          <p:cNvSpPr/>
          <p:nvPr/>
        </p:nvSpPr>
        <p:spPr>
          <a:xfrm>
            <a:off x="4389767" y="3956554"/>
            <a:ext cx="500458" cy="369332"/>
          </a:xfrm>
          <a:prstGeom prst="rect">
            <a:avLst/>
          </a:prstGeom>
        </p:spPr>
        <p:txBody>
          <a:bodyPr wrap="none">
            <a:spAutoFit/>
          </a:bodyPr>
          <a:lstStyle/>
          <a:p>
            <a:r>
              <a:rPr lang="en-US" altLang="zh-CN" dirty="0" smtClean="0"/>
              <a:t>MP</a:t>
            </a:r>
            <a:endParaRPr lang="zh-CN" altLang="en-US" dirty="0"/>
          </a:p>
        </p:txBody>
      </p:sp>
      <p:grpSp>
        <p:nvGrpSpPr>
          <p:cNvPr id="83" name="Group 20">
            <a:extLst>
              <a:ext uri="{FF2B5EF4-FFF2-40B4-BE49-F238E27FC236}">
                <a16:creationId xmlns="" xmlns:a16="http://schemas.microsoft.com/office/drawing/2014/main" id="{C24CCFAD-EB19-4BD5-9583-8AFE9855437A}"/>
              </a:ext>
            </a:extLst>
          </p:cNvPr>
          <p:cNvGrpSpPr/>
          <p:nvPr/>
        </p:nvGrpSpPr>
        <p:grpSpPr>
          <a:xfrm>
            <a:off x="5222052" y="3827919"/>
            <a:ext cx="1415839" cy="1312793"/>
            <a:chOff x="4299690" y="3741509"/>
            <a:chExt cx="2438638" cy="2159985"/>
          </a:xfrm>
          <a:solidFill>
            <a:srgbClr val="0070C0"/>
          </a:solidFill>
        </p:grpSpPr>
        <p:cxnSp>
          <p:nvCxnSpPr>
            <p:cNvPr id="84" name="Straight Connector 29">
              <a:extLst>
                <a:ext uri="{FF2B5EF4-FFF2-40B4-BE49-F238E27FC236}">
                  <a16:creationId xmlns="" xmlns:a16="http://schemas.microsoft.com/office/drawing/2014/main" id="{2DA4ADE8-0DCB-4393-AF60-BDE0DAEBD091}"/>
                </a:ext>
              </a:extLst>
            </p:cNvPr>
            <p:cNvCxnSpPr>
              <a:cxnSpLocks/>
            </p:cNvCxnSpPr>
            <p:nvPr/>
          </p:nvCxnSpPr>
          <p:spPr>
            <a:xfrm flipV="1">
              <a:off x="4531568" y="3973386"/>
              <a:ext cx="1719580" cy="1289684"/>
            </a:xfrm>
            <a:prstGeom prst="line">
              <a:avLst/>
            </a:prstGeom>
            <a:grpFill/>
            <a:ln w="381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21">
              <a:extLst>
                <a:ext uri="{FF2B5EF4-FFF2-40B4-BE49-F238E27FC236}">
                  <a16:creationId xmlns="" xmlns:a16="http://schemas.microsoft.com/office/drawing/2014/main" id="{E669492D-DEC8-404C-8680-5B9D1A528F75}"/>
                </a:ext>
              </a:extLst>
            </p:cNvPr>
            <p:cNvCxnSpPr>
              <a:cxnSpLocks/>
            </p:cNvCxnSpPr>
            <p:nvPr/>
          </p:nvCxnSpPr>
          <p:spPr>
            <a:xfrm flipV="1">
              <a:off x="4864495" y="3973386"/>
              <a:ext cx="1386654" cy="374945"/>
            </a:xfrm>
            <a:prstGeom prst="line">
              <a:avLst/>
            </a:prstGeom>
            <a:grpFill/>
            <a:ln w="381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22">
              <a:extLst>
                <a:ext uri="{FF2B5EF4-FFF2-40B4-BE49-F238E27FC236}">
                  <a16:creationId xmlns="" xmlns:a16="http://schemas.microsoft.com/office/drawing/2014/main" id="{9ADD4E03-1556-4360-B9E0-BA698ECE34F8}"/>
                </a:ext>
              </a:extLst>
            </p:cNvPr>
            <p:cNvCxnSpPr>
              <a:cxnSpLocks/>
            </p:cNvCxnSpPr>
            <p:nvPr/>
          </p:nvCxnSpPr>
          <p:spPr>
            <a:xfrm flipH="1">
              <a:off x="4531570" y="4348331"/>
              <a:ext cx="332926" cy="914738"/>
            </a:xfrm>
            <a:prstGeom prst="line">
              <a:avLst/>
            </a:prstGeom>
            <a:grpFill/>
            <a:ln w="381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23">
              <a:extLst>
                <a:ext uri="{FF2B5EF4-FFF2-40B4-BE49-F238E27FC236}">
                  <a16:creationId xmlns="" xmlns:a16="http://schemas.microsoft.com/office/drawing/2014/main" id="{2F684C1A-AC4A-48F0-94BB-6D45FAF75599}"/>
                </a:ext>
              </a:extLst>
            </p:cNvPr>
            <p:cNvCxnSpPr>
              <a:cxnSpLocks/>
            </p:cNvCxnSpPr>
            <p:nvPr/>
          </p:nvCxnSpPr>
          <p:spPr>
            <a:xfrm flipH="1">
              <a:off x="6033110" y="3973385"/>
              <a:ext cx="218040" cy="526928"/>
            </a:xfrm>
            <a:prstGeom prst="line">
              <a:avLst/>
            </a:prstGeom>
            <a:grpFill/>
            <a:ln w="38100">
              <a:solidFill>
                <a:srgbClr val="0070C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8" name="Straight Connector 24">
              <a:extLst>
                <a:ext uri="{FF2B5EF4-FFF2-40B4-BE49-F238E27FC236}">
                  <a16:creationId xmlns="" xmlns:a16="http://schemas.microsoft.com/office/drawing/2014/main" id="{453F596C-A30E-4C2A-9014-CF25C0E73886}"/>
                </a:ext>
              </a:extLst>
            </p:cNvPr>
            <p:cNvCxnSpPr>
              <a:cxnSpLocks/>
            </p:cNvCxnSpPr>
            <p:nvPr/>
          </p:nvCxnSpPr>
          <p:spPr>
            <a:xfrm>
              <a:off x="6251148" y="3973385"/>
              <a:ext cx="258583" cy="1700185"/>
            </a:xfrm>
            <a:prstGeom prst="line">
              <a:avLst/>
            </a:prstGeom>
            <a:grpFill/>
            <a:ln w="381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25">
              <a:extLst>
                <a:ext uri="{FF2B5EF4-FFF2-40B4-BE49-F238E27FC236}">
                  <a16:creationId xmlns="" xmlns:a16="http://schemas.microsoft.com/office/drawing/2014/main" id="{30C2BE2B-5D3F-4113-9D46-985599170C55}"/>
                </a:ext>
              </a:extLst>
            </p:cNvPr>
            <p:cNvCxnSpPr>
              <a:cxnSpLocks/>
            </p:cNvCxnSpPr>
            <p:nvPr/>
          </p:nvCxnSpPr>
          <p:spPr>
            <a:xfrm>
              <a:off x="6079658" y="4955152"/>
              <a:ext cx="430074" cy="718419"/>
            </a:xfrm>
            <a:prstGeom prst="line">
              <a:avLst/>
            </a:prstGeom>
            <a:grpFill/>
            <a:ln w="38100">
              <a:solidFill>
                <a:srgbClr val="0070C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90" name="Straight Connector 26">
              <a:extLst>
                <a:ext uri="{FF2B5EF4-FFF2-40B4-BE49-F238E27FC236}">
                  <a16:creationId xmlns="" xmlns:a16="http://schemas.microsoft.com/office/drawing/2014/main" id="{880A596D-1BB9-445E-827A-244674858827}"/>
                </a:ext>
              </a:extLst>
            </p:cNvPr>
            <p:cNvCxnSpPr>
              <a:cxnSpLocks/>
            </p:cNvCxnSpPr>
            <p:nvPr/>
          </p:nvCxnSpPr>
          <p:spPr>
            <a:xfrm>
              <a:off x="4531569" y="5263070"/>
              <a:ext cx="1978162" cy="410501"/>
            </a:xfrm>
            <a:prstGeom prst="line">
              <a:avLst/>
            </a:prstGeom>
            <a:grpFill/>
            <a:ln w="381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27">
              <a:extLst>
                <a:ext uri="{FF2B5EF4-FFF2-40B4-BE49-F238E27FC236}">
                  <a16:creationId xmlns="" xmlns:a16="http://schemas.microsoft.com/office/drawing/2014/main" id="{5AE3A4A6-D757-4BAA-B0E9-BB02A6AADB64}"/>
                </a:ext>
              </a:extLst>
            </p:cNvPr>
            <p:cNvCxnSpPr>
              <a:cxnSpLocks/>
            </p:cNvCxnSpPr>
            <p:nvPr/>
          </p:nvCxnSpPr>
          <p:spPr>
            <a:xfrm>
              <a:off x="4864496" y="4348331"/>
              <a:ext cx="844476" cy="294172"/>
            </a:xfrm>
            <a:prstGeom prst="line">
              <a:avLst/>
            </a:prstGeom>
            <a:grpFill/>
            <a:ln w="38100">
              <a:solidFill>
                <a:srgbClr val="0070C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92" name="Straight Connector 28">
              <a:extLst>
                <a:ext uri="{FF2B5EF4-FFF2-40B4-BE49-F238E27FC236}">
                  <a16:creationId xmlns="" xmlns:a16="http://schemas.microsoft.com/office/drawing/2014/main" id="{133000BD-47F8-46E4-B1BC-3A56A504A032}"/>
                </a:ext>
              </a:extLst>
            </p:cNvPr>
            <p:cNvCxnSpPr>
              <a:cxnSpLocks/>
            </p:cNvCxnSpPr>
            <p:nvPr/>
          </p:nvCxnSpPr>
          <p:spPr>
            <a:xfrm>
              <a:off x="4864496" y="4348331"/>
              <a:ext cx="1645236" cy="1325240"/>
            </a:xfrm>
            <a:prstGeom prst="line">
              <a:avLst/>
            </a:prstGeom>
            <a:grpFill/>
            <a:ln w="381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30">
              <a:extLst>
                <a:ext uri="{FF2B5EF4-FFF2-40B4-BE49-F238E27FC236}">
                  <a16:creationId xmlns="" xmlns:a16="http://schemas.microsoft.com/office/drawing/2014/main" id="{D7F5F179-8193-4072-9CC0-69AAF66386DB}"/>
                </a:ext>
              </a:extLst>
            </p:cNvPr>
            <p:cNvCxnSpPr>
              <a:cxnSpLocks/>
            </p:cNvCxnSpPr>
            <p:nvPr/>
          </p:nvCxnSpPr>
          <p:spPr>
            <a:xfrm flipV="1">
              <a:off x="4531567" y="4814324"/>
              <a:ext cx="1171580" cy="448746"/>
            </a:xfrm>
            <a:prstGeom prst="line">
              <a:avLst/>
            </a:prstGeom>
            <a:grpFill/>
            <a:ln w="38100">
              <a:solidFill>
                <a:srgbClr val="0070C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4" name="Oval 31">
                  <a:extLst>
                    <a:ext uri="{FF2B5EF4-FFF2-40B4-BE49-F238E27FC236}">
                      <a16:creationId xmlns="" xmlns:a16="http://schemas.microsoft.com/office/drawing/2014/main" id="{61256E0E-1A61-4520-B701-51F538B89335}"/>
                    </a:ext>
                  </a:extLst>
                </p:cNvPr>
                <p:cNvSpPr/>
                <p:nvPr/>
              </p:nvSpPr>
              <p:spPr>
                <a:xfrm>
                  <a:off x="4632619" y="4116456"/>
                  <a:ext cx="463752" cy="463752"/>
                </a:xfrm>
                <a:prstGeom prst="ellipse">
                  <a:avLst/>
                </a:prstGeom>
                <a:solidFill>
                  <a:schemeClr val="accent2">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14:m>
                    <m:oMathPara xmlns:m="http://schemas.openxmlformats.org/officeDocument/2006/math">
                      <m:oMathParaPr>
                        <m:jc m:val="centerGroup"/>
                      </m:oMathParaPr>
                      <m:oMath xmlns:m="http://schemas.openxmlformats.org/officeDocument/2006/math">
                        <m:sSubSup>
                          <m:sSubSupPr>
                            <m:ctrlPr>
                              <a:rPr lang="en-US" sz="1500" i="1" smtClean="0">
                                <a:solidFill>
                                  <a:schemeClr val="tx1"/>
                                </a:solidFill>
                                <a:latin typeface="Cambria Math" panose="02040503050406030204" pitchFamily="18" charset="0"/>
                              </a:rPr>
                            </m:ctrlPr>
                          </m:sSubSupPr>
                          <m:e>
                            <m:r>
                              <a:rPr lang="en-US" sz="1500" b="0" i="1" smtClean="0">
                                <a:solidFill>
                                  <a:schemeClr val="tx1"/>
                                </a:solidFill>
                                <a:latin typeface="Cambria Math" panose="02040503050406030204" pitchFamily="18" charset="0"/>
                              </a:rPr>
                              <m:t>𝑠</m:t>
                            </m:r>
                          </m:e>
                          <m:sub>
                            <m:r>
                              <a:rPr lang="en-US" sz="1500" i="1">
                                <a:solidFill>
                                  <a:schemeClr val="tx1"/>
                                </a:solidFill>
                                <a:latin typeface="Cambria Math" panose="02040503050406030204" pitchFamily="18" charset="0"/>
                              </a:rPr>
                              <m:t>1</m:t>
                            </m:r>
                          </m:sub>
                          <m:sup>
                            <m:r>
                              <a:rPr lang="en-US" sz="1500" i="1">
                                <a:solidFill>
                                  <a:schemeClr val="tx1"/>
                                </a:solidFill>
                                <a:latin typeface="Cambria Math" panose="02040503050406030204" pitchFamily="18" charset="0"/>
                              </a:rPr>
                              <m:t>𝑡</m:t>
                            </m:r>
                          </m:sup>
                        </m:sSubSup>
                      </m:oMath>
                    </m:oMathPara>
                  </a14:m>
                  <a:endParaRPr lang="en-US" sz="1500" dirty="0">
                    <a:solidFill>
                      <a:schemeClr val="tx1"/>
                    </a:solidFill>
                  </a:endParaRPr>
                </a:p>
              </p:txBody>
            </p:sp>
          </mc:Choice>
          <mc:Fallback xmlns="">
            <p:sp>
              <p:nvSpPr>
                <p:cNvPr id="32" name="Oval 31">
                  <a:extLst>
                    <a:ext uri="{FF2B5EF4-FFF2-40B4-BE49-F238E27FC236}">
                      <a16:creationId xmlns="" xmlns:a16="http://schemas.microsoft.com/office/drawing/2014/main" xmlns:a14="http://schemas.microsoft.com/office/drawing/2010/main" id="{61256E0E-1A61-4520-B701-51F538B89335}"/>
                    </a:ext>
                  </a:extLst>
                </p:cNvPr>
                <p:cNvSpPr>
                  <a:spLocks noRot="1" noChangeAspect="1" noMove="1" noResize="1" noEditPoints="1" noAdjustHandles="1" noChangeArrowheads="1" noChangeShapeType="1" noTextEdit="1"/>
                </p:cNvSpPr>
                <p:nvPr/>
              </p:nvSpPr>
              <p:spPr>
                <a:xfrm>
                  <a:off x="4632619" y="4116456"/>
                  <a:ext cx="463752" cy="463752"/>
                </a:xfrm>
                <a:prstGeom prst="ellipse">
                  <a:avLst/>
                </a:prstGeom>
                <a:blipFill rotWithShape="0">
                  <a:blip r:embed="rId17"/>
                  <a:stretch>
                    <a:fillRect/>
                  </a:stretch>
                </a:blipFill>
                <a:ln w="38100">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5" name="Oval 32">
                  <a:extLst>
                    <a:ext uri="{FF2B5EF4-FFF2-40B4-BE49-F238E27FC236}">
                      <a16:creationId xmlns="" xmlns:a16="http://schemas.microsoft.com/office/drawing/2014/main" id="{E72CC3D8-F094-4FCB-924E-C21F42009479}"/>
                    </a:ext>
                  </a:extLst>
                </p:cNvPr>
                <p:cNvSpPr/>
                <p:nvPr/>
              </p:nvSpPr>
              <p:spPr>
                <a:xfrm>
                  <a:off x="6019273" y="3741509"/>
                  <a:ext cx="463752" cy="463752"/>
                </a:xfrm>
                <a:prstGeom prst="ellipse">
                  <a:avLst/>
                </a:prstGeom>
                <a:solidFill>
                  <a:schemeClr val="accent2">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14:m>
                    <m:oMathPara xmlns:m="http://schemas.openxmlformats.org/officeDocument/2006/math">
                      <m:oMathParaPr>
                        <m:jc m:val="centerGroup"/>
                      </m:oMathParaPr>
                      <m:oMath xmlns:m="http://schemas.openxmlformats.org/officeDocument/2006/math">
                        <m:sSubSup>
                          <m:sSubSupPr>
                            <m:ctrlPr>
                              <a:rPr lang="en-US" sz="1500" i="1" dirty="0" smtClean="0">
                                <a:solidFill>
                                  <a:schemeClr val="tx1"/>
                                </a:solidFill>
                                <a:latin typeface="Cambria Math" panose="02040503050406030204" pitchFamily="18" charset="0"/>
                              </a:rPr>
                            </m:ctrlPr>
                          </m:sSubSupPr>
                          <m:e>
                            <m:r>
                              <a:rPr lang="en-US" sz="1500" b="0" i="1" dirty="0" smtClean="0">
                                <a:solidFill>
                                  <a:schemeClr val="tx1"/>
                                </a:solidFill>
                                <a:latin typeface="Cambria Math" panose="02040503050406030204" pitchFamily="18" charset="0"/>
                              </a:rPr>
                              <m:t>𝑠</m:t>
                            </m:r>
                          </m:e>
                          <m:sub>
                            <m:r>
                              <a:rPr lang="en-US" sz="1500" i="1" dirty="0">
                                <a:solidFill>
                                  <a:schemeClr val="tx1"/>
                                </a:solidFill>
                                <a:latin typeface="Cambria Math" panose="02040503050406030204" pitchFamily="18" charset="0"/>
                              </a:rPr>
                              <m:t>2</m:t>
                            </m:r>
                          </m:sub>
                          <m:sup>
                            <m:r>
                              <a:rPr lang="en-US" sz="1500" i="1" dirty="0">
                                <a:solidFill>
                                  <a:schemeClr val="tx1"/>
                                </a:solidFill>
                                <a:latin typeface="Cambria Math" panose="02040503050406030204" pitchFamily="18" charset="0"/>
                              </a:rPr>
                              <m:t>𝑡</m:t>
                            </m:r>
                          </m:sup>
                        </m:sSubSup>
                      </m:oMath>
                    </m:oMathPara>
                  </a14:m>
                  <a:endParaRPr lang="en-US" sz="1500" dirty="0">
                    <a:solidFill>
                      <a:schemeClr val="tx1"/>
                    </a:solidFill>
                  </a:endParaRPr>
                </a:p>
              </p:txBody>
            </p:sp>
          </mc:Choice>
          <mc:Fallback xmlns="">
            <p:sp>
              <p:nvSpPr>
                <p:cNvPr id="33" name="Oval 32">
                  <a:extLst>
                    <a:ext uri="{FF2B5EF4-FFF2-40B4-BE49-F238E27FC236}">
                      <a16:creationId xmlns="" xmlns:a16="http://schemas.microsoft.com/office/drawing/2014/main" xmlns:a14="http://schemas.microsoft.com/office/drawing/2010/main" id="{E72CC3D8-F094-4FCB-924E-C21F42009479}"/>
                    </a:ext>
                  </a:extLst>
                </p:cNvPr>
                <p:cNvSpPr>
                  <a:spLocks noRot="1" noChangeAspect="1" noMove="1" noResize="1" noEditPoints="1" noAdjustHandles="1" noChangeArrowheads="1" noChangeShapeType="1" noTextEdit="1"/>
                </p:cNvSpPr>
                <p:nvPr/>
              </p:nvSpPr>
              <p:spPr>
                <a:xfrm>
                  <a:off x="6019273" y="3741509"/>
                  <a:ext cx="463752" cy="463752"/>
                </a:xfrm>
                <a:prstGeom prst="ellipse">
                  <a:avLst/>
                </a:prstGeom>
                <a:blipFill rotWithShape="0">
                  <a:blip r:embed="rId18"/>
                  <a:stretch>
                    <a:fillRect/>
                  </a:stretch>
                </a:blipFill>
                <a:ln w="38100">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6" name="Oval 33">
                  <a:extLst>
                    <a:ext uri="{FF2B5EF4-FFF2-40B4-BE49-F238E27FC236}">
                      <a16:creationId xmlns="" xmlns:a16="http://schemas.microsoft.com/office/drawing/2014/main" id="{EAADEC77-B93E-42F8-9D26-D3628D101D45}"/>
                    </a:ext>
                  </a:extLst>
                </p:cNvPr>
                <p:cNvSpPr/>
                <p:nvPr/>
              </p:nvSpPr>
              <p:spPr>
                <a:xfrm>
                  <a:off x="5708972" y="4491400"/>
                  <a:ext cx="463752" cy="463752"/>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14:m>
                    <m:oMathPara xmlns:m="http://schemas.openxmlformats.org/officeDocument/2006/math">
                      <m:oMathParaPr>
                        <m:jc m:val="centerGroup"/>
                      </m:oMathParaPr>
                      <m:oMath xmlns:m="http://schemas.openxmlformats.org/officeDocument/2006/math">
                        <m:sSubSup>
                          <m:sSubSupPr>
                            <m:ctrlPr>
                              <a:rPr lang="en-US" sz="1500" i="1" dirty="0" smtClean="0">
                                <a:latin typeface="Cambria Math" panose="02040503050406030204" pitchFamily="18" charset="0"/>
                              </a:rPr>
                            </m:ctrlPr>
                          </m:sSubSupPr>
                          <m:e>
                            <m:r>
                              <a:rPr lang="en-US" sz="1500" b="0" i="1" dirty="0" smtClean="0">
                                <a:latin typeface="Cambria Math" panose="02040503050406030204" pitchFamily="18" charset="0"/>
                              </a:rPr>
                              <m:t>𝑠</m:t>
                            </m:r>
                          </m:e>
                          <m:sub>
                            <m:r>
                              <a:rPr lang="en-US" sz="1500" i="1" dirty="0">
                                <a:latin typeface="Cambria Math" panose="02040503050406030204" pitchFamily="18" charset="0"/>
                              </a:rPr>
                              <m:t>3</m:t>
                            </m:r>
                          </m:sub>
                          <m:sup>
                            <m:r>
                              <a:rPr lang="en-US" sz="1500" i="1" dirty="0">
                                <a:latin typeface="Cambria Math" panose="02040503050406030204" pitchFamily="18" charset="0"/>
                              </a:rPr>
                              <m:t>𝑡</m:t>
                            </m:r>
                          </m:sup>
                        </m:sSubSup>
                      </m:oMath>
                    </m:oMathPara>
                  </a14:m>
                  <a:endParaRPr lang="en-US" sz="1500" dirty="0"/>
                </a:p>
              </p:txBody>
            </p:sp>
          </mc:Choice>
          <mc:Fallback xmlns="">
            <p:sp>
              <p:nvSpPr>
                <p:cNvPr id="34" name="Oval 33">
                  <a:extLst>
                    <a:ext uri="{FF2B5EF4-FFF2-40B4-BE49-F238E27FC236}">
                      <a16:creationId xmlns="" xmlns:a16="http://schemas.microsoft.com/office/drawing/2014/main" xmlns:a14="http://schemas.microsoft.com/office/drawing/2010/main" id="{EAADEC77-B93E-42F8-9D26-D3628D101D45}"/>
                    </a:ext>
                  </a:extLst>
                </p:cNvPr>
                <p:cNvSpPr>
                  <a:spLocks noRot="1" noChangeAspect="1" noMove="1" noResize="1" noEditPoints="1" noAdjustHandles="1" noChangeArrowheads="1" noChangeShapeType="1" noTextEdit="1"/>
                </p:cNvSpPr>
                <p:nvPr/>
              </p:nvSpPr>
              <p:spPr>
                <a:xfrm>
                  <a:off x="5708972" y="4491400"/>
                  <a:ext cx="463752" cy="463752"/>
                </a:xfrm>
                <a:prstGeom prst="ellipse">
                  <a:avLst/>
                </a:prstGeom>
                <a:blipFill rotWithShape="0">
                  <a:blip r:embed="rId19"/>
                  <a:stretch>
                    <a:fillRect/>
                  </a:stretch>
                </a:blipFill>
                <a:ln w="38100">
                  <a:solidFill>
                    <a:schemeClr val="bg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7" name="Oval 34">
                  <a:extLst>
                    <a:ext uri="{FF2B5EF4-FFF2-40B4-BE49-F238E27FC236}">
                      <a16:creationId xmlns="" xmlns:a16="http://schemas.microsoft.com/office/drawing/2014/main" id="{73995155-58A8-409A-8508-00CA651112E0}"/>
                    </a:ext>
                  </a:extLst>
                </p:cNvPr>
                <p:cNvSpPr/>
                <p:nvPr/>
              </p:nvSpPr>
              <p:spPr>
                <a:xfrm>
                  <a:off x="6274576" y="5437742"/>
                  <a:ext cx="463752" cy="463752"/>
                </a:xfrm>
                <a:prstGeom prst="ellipse">
                  <a:avLst/>
                </a:prstGeom>
                <a:solidFill>
                  <a:schemeClr val="accent2">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14:m>
                    <m:oMathPara xmlns:m="http://schemas.openxmlformats.org/officeDocument/2006/math">
                      <m:oMathParaPr>
                        <m:jc m:val="centerGroup"/>
                      </m:oMathParaPr>
                      <m:oMath xmlns:m="http://schemas.openxmlformats.org/officeDocument/2006/math">
                        <m:sSubSup>
                          <m:sSubSupPr>
                            <m:ctrlPr>
                              <a:rPr lang="en-US" sz="1500" i="1" dirty="0" smtClean="0">
                                <a:solidFill>
                                  <a:schemeClr val="tx1"/>
                                </a:solidFill>
                                <a:latin typeface="Cambria Math" panose="02040503050406030204" pitchFamily="18" charset="0"/>
                              </a:rPr>
                            </m:ctrlPr>
                          </m:sSubSupPr>
                          <m:e>
                            <m:r>
                              <a:rPr lang="en-US" sz="1500" b="0" i="1" dirty="0" smtClean="0">
                                <a:solidFill>
                                  <a:schemeClr val="tx1"/>
                                </a:solidFill>
                                <a:latin typeface="Cambria Math" panose="02040503050406030204" pitchFamily="18" charset="0"/>
                              </a:rPr>
                              <m:t>𝑠</m:t>
                            </m:r>
                          </m:e>
                          <m:sub>
                            <m:r>
                              <a:rPr lang="en-US" sz="1500" i="1" dirty="0">
                                <a:solidFill>
                                  <a:schemeClr val="tx1"/>
                                </a:solidFill>
                                <a:latin typeface="Cambria Math" panose="02040503050406030204" pitchFamily="18" charset="0"/>
                              </a:rPr>
                              <m:t>5</m:t>
                            </m:r>
                          </m:sub>
                          <m:sup>
                            <m:r>
                              <a:rPr lang="en-US" sz="1500" i="1" dirty="0">
                                <a:solidFill>
                                  <a:schemeClr val="tx1"/>
                                </a:solidFill>
                                <a:latin typeface="Cambria Math" panose="02040503050406030204" pitchFamily="18" charset="0"/>
                              </a:rPr>
                              <m:t>𝑡</m:t>
                            </m:r>
                          </m:sup>
                        </m:sSubSup>
                      </m:oMath>
                    </m:oMathPara>
                  </a14:m>
                  <a:endParaRPr lang="en-US" sz="1500" dirty="0">
                    <a:solidFill>
                      <a:schemeClr val="tx1"/>
                    </a:solidFill>
                  </a:endParaRPr>
                </a:p>
              </p:txBody>
            </p:sp>
          </mc:Choice>
          <mc:Fallback xmlns="">
            <p:sp>
              <p:nvSpPr>
                <p:cNvPr id="35" name="Oval 34">
                  <a:extLst>
                    <a:ext uri="{FF2B5EF4-FFF2-40B4-BE49-F238E27FC236}">
                      <a16:creationId xmlns="" xmlns:a16="http://schemas.microsoft.com/office/drawing/2014/main" xmlns:a14="http://schemas.microsoft.com/office/drawing/2010/main" id="{73995155-58A8-409A-8508-00CA651112E0}"/>
                    </a:ext>
                  </a:extLst>
                </p:cNvPr>
                <p:cNvSpPr>
                  <a:spLocks noRot="1" noChangeAspect="1" noMove="1" noResize="1" noEditPoints="1" noAdjustHandles="1" noChangeArrowheads="1" noChangeShapeType="1" noTextEdit="1"/>
                </p:cNvSpPr>
                <p:nvPr/>
              </p:nvSpPr>
              <p:spPr>
                <a:xfrm>
                  <a:off x="6274576" y="5437742"/>
                  <a:ext cx="463752" cy="463752"/>
                </a:xfrm>
                <a:prstGeom prst="ellipse">
                  <a:avLst/>
                </a:prstGeom>
                <a:blipFill rotWithShape="0">
                  <a:blip r:embed="rId20"/>
                  <a:stretch>
                    <a:fillRect/>
                  </a:stretch>
                </a:blipFill>
                <a:ln w="38100">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8" name="Oval 35">
                  <a:extLst>
                    <a:ext uri="{FF2B5EF4-FFF2-40B4-BE49-F238E27FC236}">
                      <a16:creationId xmlns="" xmlns:a16="http://schemas.microsoft.com/office/drawing/2014/main" id="{3B6CA637-A78C-4F58-A924-CEEED25DF9A6}"/>
                    </a:ext>
                  </a:extLst>
                </p:cNvPr>
                <p:cNvSpPr/>
                <p:nvPr/>
              </p:nvSpPr>
              <p:spPr>
                <a:xfrm>
                  <a:off x="4299690" y="5031193"/>
                  <a:ext cx="463752" cy="463752"/>
                </a:xfrm>
                <a:prstGeom prst="ellipse">
                  <a:avLst/>
                </a:prstGeom>
                <a:solidFill>
                  <a:schemeClr val="accent2">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14:m>
                    <m:oMathPara xmlns:m="http://schemas.openxmlformats.org/officeDocument/2006/math">
                      <m:oMathParaPr>
                        <m:jc m:val="centerGroup"/>
                      </m:oMathParaPr>
                      <m:oMath xmlns:m="http://schemas.openxmlformats.org/officeDocument/2006/math">
                        <m:sSubSup>
                          <m:sSubSupPr>
                            <m:ctrlPr>
                              <a:rPr lang="en-US" sz="1500" i="1" smtClean="0">
                                <a:solidFill>
                                  <a:schemeClr val="tx1"/>
                                </a:solidFill>
                                <a:latin typeface="Cambria Math" panose="02040503050406030204" pitchFamily="18" charset="0"/>
                              </a:rPr>
                            </m:ctrlPr>
                          </m:sSubSupPr>
                          <m:e>
                            <m:r>
                              <a:rPr lang="en-US" sz="1500" b="0" i="1" smtClean="0">
                                <a:solidFill>
                                  <a:schemeClr val="tx1"/>
                                </a:solidFill>
                                <a:latin typeface="Cambria Math" panose="02040503050406030204" pitchFamily="18" charset="0"/>
                              </a:rPr>
                              <m:t>𝑠</m:t>
                            </m:r>
                          </m:e>
                          <m:sub>
                            <m:r>
                              <a:rPr lang="en-US" sz="1500" i="1">
                                <a:solidFill>
                                  <a:schemeClr val="tx1"/>
                                </a:solidFill>
                                <a:latin typeface="Cambria Math" panose="02040503050406030204" pitchFamily="18" charset="0"/>
                              </a:rPr>
                              <m:t>4</m:t>
                            </m:r>
                          </m:sub>
                          <m:sup>
                            <m:r>
                              <a:rPr lang="en-US" sz="1500" i="1">
                                <a:solidFill>
                                  <a:schemeClr val="tx1"/>
                                </a:solidFill>
                                <a:latin typeface="Cambria Math" panose="02040503050406030204" pitchFamily="18" charset="0"/>
                              </a:rPr>
                              <m:t>𝑡</m:t>
                            </m:r>
                          </m:sup>
                        </m:sSubSup>
                      </m:oMath>
                    </m:oMathPara>
                  </a14:m>
                  <a:endParaRPr lang="en-US" sz="1500" dirty="0">
                    <a:solidFill>
                      <a:schemeClr val="tx1"/>
                    </a:solidFill>
                  </a:endParaRPr>
                </a:p>
              </p:txBody>
            </p:sp>
          </mc:Choice>
          <mc:Fallback xmlns="">
            <p:sp>
              <p:nvSpPr>
                <p:cNvPr id="36" name="Oval 35">
                  <a:extLst>
                    <a:ext uri="{FF2B5EF4-FFF2-40B4-BE49-F238E27FC236}">
                      <a16:creationId xmlns="" xmlns:a16="http://schemas.microsoft.com/office/drawing/2014/main" xmlns:a14="http://schemas.microsoft.com/office/drawing/2010/main" id="{3B6CA637-A78C-4F58-A924-CEEED25DF9A6}"/>
                    </a:ext>
                  </a:extLst>
                </p:cNvPr>
                <p:cNvSpPr>
                  <a:spLocks noRot="1" noChangeAspect="1" noMove="1" noResize="1" noEditPoints="1" noAdjustHandles="1" noChangeArrowheads="1" noChangeShapeType="1" noTextEdit="1"/>
                </p:cNvSpPr>
                <p:nvPr/>
              </p:nvSpPr>
              <p:spPr>
                <a:xfrm>
                  <a:off x="4299690" y="5031193"/>
                  <a:ext cx="463752" cy="463752"/>
                </a:xfrm>
                <a:prstGeom prst="ellipse">
                  <a:avLst/>
                </a:prstGeom>
                <a:blipFill rotWithShape="0">
                  <a:blip r:embed="rId21"/>
                  <a:stretch>
                    <a:fillRect/>
                  </a:stretch>
                </a:blipFill>
                <a:ln w="38100">
                  <a:noFill/>
                </a:ln>
              </p:spPr>
              <p:txBody>
                <a:bodyPr/>
                <a:lstStyle/>
                <a:p>
                  <a:r>
                    <a:rPr lang="zh-CN" altLang="en-US">
                      <a:noFill/>
                    </a:rPr>
                    <a:t> </a:t>
                  </a:r>
                </a:p>
              </p:txBody>
            </p:sp>
          </mc:Fallback>
        </mc:AlternateContent>
      </p:grpSp>
      <p:sp>
        <p:nvSpPr>
          <p:cNvPr id="9" name="矩形 8"/>
          <p:cNvSpPr/>
          <p:nvPr/>
        </p:nvSpPr>
        <p:spPr>
          <a:xfrm>
            <a:off x="503067" y="882171"/>
            <a:ext cx="1476686" cy="523220"/>
          </a:xfrm>
          <a:prstGeom prst="rect">
            <a:avLst/>
          </a:prstGeom>
        </p:spPr>
        <p:txBody>
          <a:bodyPr wrap="none">
            <a:spAutoFit/>
          </a:bodyPr>
          <a:lstStyle/>
          <a:p>
            <a:r>
              <a:rPr lang="en-US" altLang="zh-CN" sz="2800" b="1" dirty="0" smtClean="0">
                <a:solidFill>
                  <a:srgbClr val="00B050"/>
                </a:solidFill>
              </a:rPr>
              <a:t>Our Idea</a:t>
            </a:r>
            <a:endParaRPr lang="en-US" altLang="zh-CN" sz="2800" b="1" dirty="0">
              <a:solidFill>
                <a:srgbClr val="00B050"/>
              </a:solidFill>
            </a:endParaRPr>
          </a:p>
        </p:txBody>
      </p:sp>
      <p:pic>
        <p:nvPicPr>
          <p:cNvPr id="99" name="图片 98"/>
          <p:cNvPicPr>
            <a:picLocks noChangeAspect="1"/>
          </p:cNvPicPr>
          <p:nvPr/>
        </p:nvPicPr>
        <p:blipFill>
          <a:blip r:embed="rId22"/>
          <a:stretch>
            <a:fillRect/>
          </a:stretch>
        </p:blipFill>
        <p:spPr>
          <a:xfrm rot="10188632">
            <a:off x="6407488" y="2437810"/>
            <a:ext cx="2682847" cy="1406783"/>
          </a:xfrm>
          <a:prstGeom prst="rect">
            <a:avLst/>
          </a:prstGeom>
        </p:spPr>
      </p:pic>
      <p:sp>
        <p:nvSpPr>
          <p:cNvPr id="100" name="矩形 99"/>
          <p:cNvSpPr/>
          <p:nvPr/>
        </p:nvSpPr>
        <p:spPr>
          <a:xfrm>
            <a:off x="6677953" y="373511"/>
            <a:ext cx="2258657" cy="523220"/>
          </a:xfrm>
          <a:prstGeom prst="rect">
            <a:avLst/>
          </a:prstGeom>
        </p:spPr>
        <p:txBody>
          <a:bodyPr wrap="square">
            <a:spAutoFit/>
          </a:bodyPr>
          <a:lstStyle/>
          <a:p>
            <a:r>
              <a:rPr lang="zh-CN" altLang="en-US" sz="1400" dirty="0" smtClean="0"/>
              <a:t>Abdughani</a:t>
            </a:r>
            <a:r>
              <a:rPr lang="zh-CN" altLang="en-US" sz="1400" dirty="0"/>
              <a:t>, </a:t>
            </a:r>
            <a:r>
              <a:rPr lang="zh-CN" altLang="en-US" sz="1400" dirty="0" smtClean="0"/>
              <a:t>Ren</a:t>
            </a:r>
            <a:r>
              <a:rPr lang="zh-CN" altLang="en-US" sz="1400" dirty="0"/>
              <a:t>, </a:t>
            </a:r>
            <a:r>
              <a:rPr lang="zh-CN" altLang="en-US" sz="1400" dirty="0" smtClean="0"/>
              <a:t>Wu</a:t>
            </a:r>
            <a:r>
              <a:rPr lang="en-US" altLang="zh-CN" sz="1400" dirty="0" smtClean="0"/>
              <a:t>, JMY</a:t>
            </a:r>
            <a:r>
              <a:rPr lang="zh-CN" altLang="en-US" sz="1400" dirty="0" smtClean="0"/>
              <a:t>,</a:t>
            </a:r>
            <a:endParaRPr lang="zh-CN" altLang="en-US" sz="1400" dirty="0"/>
          </a:p>
          <a:p>
            <a:r>
              <a:rPr lang="en-US" altLang="zh-CN" sz="1400" dirty="0" smtClean="0"/>
              <a:t>e-Print</a:t>
            </a:r>
            <a:r>
              <a:rPr lang="en-US" altLang="zh-CN" sz="1400" dirty="0"/>
              <a:t>: </a:t>
            </a:r>
            <a:r>
              <a:rPr lang="en-US" altLang="zh-CN" sz="1400" dirty="0" smtClean="0"/>
              <a:t>1807.09088</a:t>
            </a:r>
            <a:endParaRPr lang="en-US" altLang="zh-CN" sz="1400" dirty="0"/>
          </a:p>
        </p:txBody>
      </p:sp>
    </p:spTree>
    <p:extLst>
      <p:ext uri="{BB962C8B-B14F-4D97-AF65-F5344CB8AC3E}">
        <p14:creationId xmlns:p14="http://schemas.microsoft.com/office/powerpoint/2010/main" val="7716289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30E8DB-9B69-49BE-836F-59F384DAFECD}"/>
              </a:ext>
            </a:extLst>
          </p:cNvPr>
          <p:cNvSpPr>
            <a:spLocks noGrp="1"/>
          </p:cNvSpPr>
          <p:nvPr>
            <p:ph type="title"/>
          </p:nvPr>
        </p:nvSpPr>
        <p:spPr>
          <a:xfrm>
            <a:off x="513232" y="746964"/>
            <a:ext cx="5073651" cy="619016"/>
          </a:xfrm>
        </p:spPr>
        <p:txBody>
          <a:bodyPr/>
          <a:lstStyle/>
          <a:p>
            <a:r>
              <a:rPr lang="en-US" b="1" dirty="0">
                <a:solidFill>
                  <a:srgbClr val="FF0000"/>
                </a:solidFill>
              </a:rPr>
              <a:t>Performance </a:t>
            </a:r>
            <a:r>
              <a:rPr lang="en-US" b="1" dirty="0" smtClean="0">
                <a:solidFill>
                  <a:srgbClr val="FF0000"/>
                </a:solidFill>
              </a:rPr>
              <a:t>Index</a:t>
            </a:r>
            <a:endParaRPr lang="en-US" b="1" dirty="0">
              <a:solidFill>
                <a:srgbClr val="FF0000"/>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2529D6DC-BC1A-451D-8449-0882235E9E7C}"/>
                  </a:ext>
                </a:extLst>
              </p:cNvPr>
              <p:cNvSpPr>
                <a:spLocks noGrp="1"/>
              </p:cNvSpPr>
              <p:nvPr>
                <p:ph idx="1"/>
              </p:nvPr>
            </p:nvSpPr>
            <p:spPr>
              <a:xfrm>
                <a:off x="768095" y="1771241"/>
                <a:ext cx="7371069" cy="3569551"/>
              </a:xfrm>
            </p:spPr>
            <p:txBody>
              <a:bodyPr>
                <a:noAutofit/>
              </a:bodyPr>
              <a:lstStyle/>
              <a:p>
                <a:pPr marL="0" indent="0">
                  <a:buNone/>
                </a:pPr>
                <a:r>
                  <a:rPr lang="en-US" sz="1800" dirty="0"/>
                  <a:t>Expected discovery significance </a:t>
                </a:r>
                <a:r>
                  <a:rPr lang="en-US" sz="1800" dirty="0" smtClean="0"/>
                  <a:t>is</a:t>
                </a:r>
              </a:p>
              <a:p>
                <a:pPr marL="0" indent="0">
                  <a:buNone/>
                </a:pPr>
                <a:endParaRPr lang="en-US" sz="1800" dirty="0"/>
              </a:p>
              <a:p>
                <a:pPr marL="96012" lvl="1" indent="0">
                  <a:buNone/>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rPr>
                          </m:ctrlPr>
                        </m:fPr>
                        <m:num>
                          <m:r>
                            <a:rPr lang="en-US" sz="1800" i="1">
                              <a:latin typeface="Cambria Math" panose="02040503050406030204" pitchFamily="18" charset="0"/>
                            </a:rPr>
                            <m:t>𝑆</m:t>
                          </m:r>
                        </m:num>
                        <m:den>
                          <m:rad>
                            <m:radPr>
                              <m:degHide m:val="on"/>
                              <m:ctrlPr>
                                <a:rPr lang="en-US" sz="1800" i="1">
                                  <a:latin typeface="Cambria Math" panose="02040503050406030204" pitchFamily="18" charset="0"/>
                                </a:rPr>
                              </m:ctrlPr>
                            </m:radPr>
                            <m:deg/>
                            <m:e>
                              <m:r>
                                <a:rPr lang="en-US" sz="1800" i="1">
                                  <a:latin typeface="Cambria Math" panose="02040503050406030204" pitchFamily="18" charset="0"/>
                                </a:rPr>
                                <m:t>𝐵</m:t>
                              </m:r>
                            </m:e>
                          </m:rad>
                        </m:den>
                      </m:f>
                      <m:r>
                        <a:rPr lang="en-US" sz="1800" i="1">
                          <a:latin typeface="Cambria Math" panose="02040503050406030204" pitchFamily="18" charset="0"/>
                        </a:rPr>
                        <m:t>=</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𝜎</m:t>
                              </m:r>
                            </m:e>
                            <m:sub>
                              <m:r>
                                <a:rPr lang="en-US" sz="1800" i="1">
                                  <a:latin typeface="Cambria Math" panose="02040503050406030204" pitchFamily="18" charset="0"/>
                                </a:rPr>
                                <m:t>𝑆</m:t>
                              </m:r>
                            </m:sub>
                          </m:sSub>
                          <m:r>
                            <a:rPr lang="en-US" sz="1800" i="1">
                              <a:latin typeface="Cambria Math" panose="02040503050406030204" pitchFamily="18" charset="0"/>
                            </a:rPr>
                            <m:t>𝐿</m:t>
                          </m:r>
                          <m:sSubSup>
                            <m:sSubSupPr>
                              <m:ctrlPr>
                                <a:rPr lang="en-US" sz="1800" i="1">
                                  <a:latin typeface="Cambria Math" panose="02040503050406030204" pitchFamily="18" charset="0"/>
                                </a:rPr>
                              </m:ctrlPr>
                            </m:sSubSupPr>
                            <m:e>
                              <m:r>
                                <a:rPr lang="en-US" sz="1800" i="1">
                                  <a:latin typeface="Cambria Math" panose="02040503050406030204" pitchFamily="18" charset="0"/>
                                </a:rPr>
                                <m:t>𝜖</m:t>
                              </m:r>
                            </m:e>
                            <m:sub>
                              <m:r>
                                <a:rPr lang="en-US" sz="1800" i="1">
                                  <a:latin typeface="Cambria Math" panose="02040503050406030204" pitchFamily="18" charset="0"/>
                                </a:rPr>
                                <m:t>𝑆</m:t>
                              </m:r>
                            </m:sub>
                            <m:sup>
                              <m:r>
                                <a:rPr lang="en-US" sz="1800" i="1">
                                  <a:latin typeface="Cambria Math" panose="02040503050406030204" pitchFamily="18" charset="0"/>
                                </a:rPr>
                                <m:t>0</m:t>
                              </m:r>
                            </m:sup>
                          </m:sSubSup>
                        </m:num>
                        <m:den>
                          <m:rad>
                            <m:radPr>
                              <m:degHide m:val="on"/>
                              <m:ctrlPr>
                                <a:rPr lang="en-US" sz="1800" i="1">
                                  <a:latin typeface="Cambria Math" panose="02040503050406030204" pitchFamily="18" charset="0"/>
                                </a:rPr>
                              </m:ctrlPr>
                            </m:radPr>
                            <m:deg/>
                            <m:e>
                              <m:sSub>
                                <m:sSubPr>
                                  <m:ctrlPr>
                                    <a:rPr lang="en-US" sz="1800" i="1">
                                      <a:latin typeface="Cambria Math" panose="02040503050406030204" pitchFamily="18" charset="0"/>
                                    </a:rPr>
                                  </m:ctrlPr>
                                </m:sSubPr>
                                <m:e>
                                  <m:r>
                                    <a:rPr lang="en-US" sz="1800" i="1">
                                      <a:latin typeface="Cambria Math" panose="02040503050406030204" pitchFamily="18" charset="0"/>
                                    </a:rPr>
                                    <m:t>𝜎</m:t>
                                  </m:r>
                                </m:e>
                                <m:sub>
                                  <m:r>
                                    <a:rPr lang="en-US" sz="1800" i="1">
                                      <a:latin typeface="Cambria Math" panose="02040503050406030204" pitchFamily="18" charset="0"/>
                                    </a:rPr>
                                    <m:t>𝐵</m:t>
                                  </m:r>
                                </m:sub>
                              </m:sSub>
                              <m:r>
                                <a:rPr lang="en-US" sz="1800" i="1">
                                  <a:latin typeface="Cambria Math" panose="02040503050406030204" pitchFamily="18" charset="0"/>
                                </a:rPr>
                                <m:t>𝐿</m:t>
                              </m:r>
                              <m:sSubSup>
                                <m:sSubSupPr>
                                  <m:ctrlPr>
                                    <a:rPr lang="en-US" sz="1800" i="1">
                                      <a:latin typeface="Cambria Math" panose="02040503050406030204" pitchFamily="18" charset="0"/>
                                    </a:rPr>
                                  </m:ctrlPr>
                                </m:sSubSupPr>
                                <m:e>
                                  <m:r>
                                    <a:rPr lang="en-US" sz="1800" i="1">
                                      <a:latin typeface="Cambria Math" panose="02040503050406030204" pitchFamily="18" charset="0"/>
                                    </a:rPr>
                                    <m:t>𝜖</m:t>
                                  </m:r>
                                </m:e>
                                <m:sub>
                                  <m:r>
                                    <a:rPr lang="en-US" sz="1800" i="1">
                                      <a:latin typeface="Cambria Math" panose="02040503050406030204" pitchFamily="18" charset="0"/>
                                    </a:rPr>
                                    <m:t>𝐵</m:t>
                                  </m:r>
                                </m:sub>
                                <m:sup>
                                  <m:r>
                                    <a:rPr lang="en-US" sz="1800" i="1">
                                      <a:latin typeface="Cambria Math" panose="02040503050406030204" pitchFamily="18" charset="0"/>
                                    </a:rPr>
                                    <m:t>0</m:t>
                                  </m:r>
                                </m:sup>
                              </m:sSubSup>
                            </m:e>
                          </m:rad>
                        </m:den>
                      </m:f>
                      <m:r>
                        <a:rPr lang="en-US" sz="1800" i="1">
                          <a:latin typeface="Cambria Math" panose="02040503050406030204" pitchFamily="18" charset="0"/>
                        </a:rPr>
                        <m:t>⋅</m:t>
                      </m:r>
                      <m:f>
                        <m:fPr>
                          <m:ctrlPr>
                            <a:rPr lang="en-US" sz="1800" i="1" smtClean="0">
                              <a:solidFill>
                                <a:srgbClr val="FF0000"/>
                              </a:solidFill>
                              <a:latin typeface="Cambria Math" panose="02040503050406030204" pitchFamily="18" charset="0"/>
                            </a:rPr>
                          </m:ctrlPr>
                        </m:fPr>
                        <m:num>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𝜖</m:t>
                              </m:r>
                            </m:e>
                            <m:sub>
                              <m:r>
                                <a:rPr lang="en-US" sz="1800" i="1">
                                  <a:solidFill>
                                    <a:srgbClr val="FF0000"/>
                                  </a:solidFill>
                                  <a:latin typeface="Cambria Math" panose="02040503050406030204" pitchFamily="18" charset="0"/>
                                </a:rPr>
                                <m:t>𝑆</m:t>
                              </m:r>
                            </m:sub>
                          </m:sSub>
                        </m:num>
                        <m:den>
                          <m:rad>
                            <m:radPr>
                              <m:degHide m:val="on"/>
                              <m:ctrlPr>
                                <a:rPr lang="en-US" sz="1800" i="1">
                                  <a:solidFill>
                                    <a:srgbClr val="FF0000"/>
                                  </a:solidFill>
                                  <a:latin typeface="Cambria Math" panose="02040503050406030204" pitchFamily="18" charset="0"/>
                                </a:rPr>
                              </m:ctrlPr>
                            </m:radPr>
                            <m:deg/>
                            <m:e>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𝜖</m:t>
                                  </m:r>
                                </m:e>
                                <m:sub>
                                  <m:r>
                                    <a:rPr lang="en-US" sz="1800" i="1">
                                      <a:solidFill>
                                        <a:srgbClr val="FF0000"/>
                                      </a:solidFill>
                                      <a:latin typeface="Cambria Math" panose="02040503050406030204" pitchFamily="18" charset="0"/>
                                    </a:rPr>
                                    <m:t>𝐵</m:t>
                                  </m:r>
                                </m:sub>
                              </m:sSub>
                            </m:e>
                          </m:rad>
                        </m:den>
                      </m:f>
                    </m:oMath>
                  </m:oMathPara>
                </a14:m>
                <a:endParaRPr lang="en-US" sz="1800" dirty="0" smtClean="0"/>
              </a:p>
              <a:p>
                <a:pPr marL="96012" lvl="1" indent="0">
                  <a:buNone/>
                </a:pPr>
                <a:endParaRPr lang="en-US" sz="1800" dirty="0"/>
              </a:p>
              <a:p>
                <a:pPr lvl="3"/>
                <a14:m>
                  <m:oMath xmlns:m="http://schemas.openxmlformats.org/officeDocument/2006/math">
                    <m:r>
                      <a:rPr lang="en-US" i="1" dirty="0">
                        <a:latin typeface="Cambria Math" panose="02040503050406030204" pitchFamily="18" charset="0"/>
                      </a:rPr>
                      <m:t>𝑆</m:t>
                    </m:r>
                    <m:r>
                      <m:rPr>
                        <m:nor/>
                      </m:rPr>
                      <a:rPr lang="en-US" dirty="0"/>
                      <m:t>, </m:t>
                    </m:r>
                    <m:r>
                      <a:rPr lang="en-US" i="1" dirty="0">
                        <a:latin typeface="Cambria Math" panose="02040503050406030204" pitchFamily="18" charset="0"/>
                      </a:rPr>
                      <m:t>𝐵</m:t>
                    </m:r>
                  </m:oMath>
                </a14:m>
                <a:r>
                  <a:rPr lang="en-US" dirty="0"/>
                  <a:t>: the number of selected signal and background </a:t>
                </a:r>
                <a:r>
                  <a:rPr lang="en-US" dirty="0" smtClean="0"/>
                  <a:t>events</a:t>
                </a:r>
                <a:endParaRPr lang="en-US" dirty="0"/>
              </a:p>
              <a:p>
                <a:pPr lvl="3"/>
                <a14:m>
                  <m:oMath xmlns:m="http://schemas.openxmlformats.org/officeDocument/2006/math">
                    <m:r>
                      <a:rPr lang="en-US" b="0" i="1" dirty="0" smtClean="0">
                        <a:latin typeface="Cambria Math" panose="02040503050406030204" pitchFamily="18" charset="0"/>
                      </a:rPr>
                      <m:t>𝜎</m:t>
                    </m:r>
                  </m:oMath>
                </a14:m>
                <a:r>
                  <a:rPr lang="en-US" dirty="0"/>
                  <a:t>: </a:t>
                </a:r>
                <a:r>
                  <a:rPr lang="en-US" dirty="0" smtClean="0"/>
                  <a:t> </a:t>
                </a:r>
                <a:r>
                  <a:rPr lang="en-US" dirty="0"/>
                  <a:t>cross </a:t>
                </a:r>
                <a:r>
                  <a:rPr lang="en-US" dirty="0" smtClean="0"/>
                  <a:t>section</a:t>
                </a:r>
                <a:endParaRPr lang="en-US" dirty="0"/>
              </a:p>
              <a:p>
                <a:pPr lvl="3"/>
                <a14:m>
                  <m:oMath xmlns:m="http://schemas.openxmlformats.org/officeDocument/2006/math">
                    <m:r>
                      <a:rPr lang="en-US" b="0" i="1" smtClean="0">
                        <a:latin typeface="Cambria Math" panose="02040503050406030204" pitchFamily="18" charset="0"/>
                      </a:rPr>
                      <m:t>𝐿</m:t>
                    </m:r>
                  </m:oMath>
                </a14:m>
                <a:r>
                  <a:rPr lang="en-US" dirty="0"/>
                  <a:t>:  </a:t>
                </a:r>
                <a:r>
                  <a:rPr lang="en-US" dirty="0" smtClean="0"/>
                  <a:t>integrated </a:t>
                </a:r>
                <a:r>
                  <a:rPr lang="en-US" dirty="0"/>
                  <a:t>luminosity</a:t>
                </a:r>
              </a:p>
              <a:p>
                <a:pPr lvl="3"/>
                <a14:m>
                  <m:oMath xmlns:m="http://schemas.openxmlformats.org/officeDocument/2006/math">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𝜖</m:t>
                        </m:r>
                      </m:e>
                      <m:sup>
                        <m:r>
                          <a:rPr lang="en-US" b="0" i="1" dirty="0" smtClean="0">
                            <a:latin typeface="Cambria Math" panose="02040503050406030204" pitchFamily="18" charset="0"/>
                          </a:rPr>
                          <m:t>0</m:t>
                        </m:r>
                      </m:sup>
                    </m:sSup>
                    <m:r>
                      <a:rPr lang="en-US" b="0" i="1" dirty="0" smtClean="0">
                        <a:latin typeface="Cambria Math" panose="02040503050406030204" pitchFamily="18" charset="0"/>
                      </a:rPr>
                      <m:t>,</m:t>
                    </m:r>
                    <m:r>
                      <a:rPr lang="en-US" i="1" dirty="0">
                        <a:latin typeface="Cambria Math" panose="02040503050406030204" pitchFamily="18" charset="0"/>
                      </a:rPr>
                      <m:t>𝜖</m:t>
                    </m:r>
                  </m:oMath>
                </a14:m>
                <a:r>
                  <a:rPr lang="en-US" dirty="0"/>
                  <a:t>: </a:t>
                </a:r>
                <a:r>
                  <a:rPr lang="en-US" dirty="0" smtClean="0"/>
                  <a:t>efficiencies </a:t>
                </a:r>
                <a:r>
                  <a:rPr lang="en-US" dirty="0"/>
                  <a:t>of preselection cuts and </a:t>
                </a:r>
                <a:r>
                  <a:rPr lang="en-US" dirty="0" smtClean="0"/>
                  <a:t>classifier</a:t>
                </a:r>
              </a:p>
              <a:p>
                <a:pPr marL="1371600" lvl="3" indent="0">
                  <a:buNone/>
                </a:pPr>
                <a:endParaRPr lang="en-US" dirty="0"/>
              </a:p>
              <a:p>
                <a:pPr marL="0" indent="0">
                  <a:buNone/>
                </a:pPr>
                <a:r>
                  <a:rPr lang="en-US" sz="1800" dirty="0">
                    <a:solidFill>
                      <a:srgbClr val="0070C0"/>
                    </a:solidFill>
                  </a:rPr>
                  <a:t>We define the expected relative discovery significance as </a:t>
                </a:r>
                <a14:m>
                  <m:oMath xmlns:m="http://schemas.openxmlformats.org/officeDocument/2006/math">
                    <m:f>
                      <m:fPr>
                        <m:type m:val="lin"/>
                        <m:ctrlPr>
                          <a:rPr lang="en-US" sz="1800" i="1" smtClean="0">
                            <a:solidFill>
                              <a:srgbClr val="FF0000"/>
                            </a:solidFill>
                            <a:latin typeface="Cambria Math" panose="02040503050406030204" pitchFamily="18" charset="0"/>
                          </a:rPr>
                        </m:ctrlPr>
                      </m:fPr>
                      <m:num>
                        <m:sSub>
                          <m:sSubPr>
                            <m:ctrlPr>
                              <a:rPr lang="en-US" sz="1800" b="0" i="1" smtClean="0">
                                <a:solidFill>
                                  <a:srgbClr val="FF0000"/>
                                </a:solidFill>
                                <a:latin typeface="Cambria Math" panose="02040503050406030204" pitchFamily="18" charset="0"/>
                              </a:rPr>
                            </m:ctrlPr>
                          </m:sSubPr>
                          <m:e>
                            <m:r>
                              <a:rPr lang="en-US" sz="1800" b="0" i="1" smtClean="0">
                                <a:solidFill>
                                  <a:srgbClr val="FF0000"/>
                                </a:solidFill>
                                <a:latin typeface="Cambria Math" panose="02040503050406030204" pitchFamily="18" charset="0"/>
                              </a:rPr>
                              <m:t>𝜖</m:t>
                            </m:r>
                          </m:e>
                          <m:sub>
                            <m:r>
                              <a:rPr lang="en-US" sz="1800" i="1">
                                <a:solidFill>
                                  <a:srgbClr val="FF0000"/>
                                </a:solidFill>
                                <a:latin typeface="Cambria Math" panose="02040503050406030204" pitchFamily="18" charset="0"/>
                              </a:rPr>
                              <m:t>𝑆</m:t>
                            </m:r>
                          </m:sub>
                        </m:sSub>
                      </m:num>
                      <m:den>
                        <m:rad>
                          <m:radPr>
                            <m:degHide m:val="on"/>
                            <m:ctrlPr>
                              <a:rPr lang="en-US" sz="1800" i="1">
                                <a:solidFill>
                                  <a:srgbClr val="FF0000"/>
                                </a:solidFill>
                                <a:latin typeface="Cambria Math" panose="02040503050406030204" pitchFamily="18" charset="0"/>
                              </a:rPr>
                            </m:ctrlPr>
                          </m:radPr>
                          <m:deg/>
                          <m:e>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𝜖</m:t>
                                </m:r>
                              </m:e>
                              <m:sub>
                                <m:r>
                                  <a:rPr lang="en-US" sz="1800" b="0" i="1" smtClean="0">
                                    <a:solidFill>
                                      <a:srgbClr val="FF0000"/>
                                    </a:solidFill>
                                    <a:latin typeface="Cambria Math" panose="02040503050406030204" pitchFamily="18" charset="0"/>
                                  </a:rPr>
                                  <m:t>𝐵</m:t>
                                </m:r>
                              </m:sub>
                            </m:sSub>
                          </m:e>
                        </m:rad>
                      </m:den>
                    </m:f>
                  </m:oMath>
                </a14:m>
                <a:endParaRPr lang="en-US" sz="1800" dirty="0"/>
              </a:p>
            </p:txBody>
          </p:sp>
        </mc:Choice>
        <mc:Fallback xmlns="">
          <p:sp>
            <p:nvSpPr>
              <p:cNvPr id="3" name="Content Placeholder 2">
                <a:extLst>
                  <a:ext uri="{FF2B5EF4-FFF2-40B4-BE49-F238E27FC236}">
                    <a16:creationId xmlns:a16="http://schemas.microsoft.com/office/drawing/2014/main" xmlns="" xmlns:a14="http://schemas.microsoft.com/office/drawing/2010/main" id="{2529D6DC-BC1A-451D-8449-0882235E9E7C}"/>
                  </a:ext>
                </a:extLst>
              </p:cNvPr>
              <p:cNvSpPr>
                <a:spLocks noGrp="1" noRot="1" noChangeAspect="1" noMove="1" noResize="1" noEditPoints="1" noAdjustHandles="1" noChangeArrowheads="1" noChangeShapeType="1" noTextEdit="1"/>
              </p:cNvSpPr>
              <p:nvPr>
                <p:ph idx="1"/>
              </p:nvPr>
            </p:nvSpPr>
            <p:spPr>
              <a:xfrm>
                <a:off x="768095" y="1771241"/>
                <a:ext cx="7371069" cy="3569551"/>
              </a:xfrm>
              <a:blipFill rotWithShape="0">
                <a:blip r:embed="rId2"/>
                <a:stretch>
                  <a:fillRect l="-662" t="-1026" b="-30940"/>
                </a:stretch>
              </a:blipFill>
            </p:spPr>
            <p:txBody>
              <a:bodyPr/>
              <a:lstStyle/>
              <a:p>
                <a:r>
                  <a:rPr lang="zh-CN" altLang="en-US">
                    <a:noFill/>
                  </a:rPr>
                  <a:t> </a:t>
                </a:r>
              </a:p>
            </p:txBody>
          </p:sp>
        </mc:Fallback>
      </mc:AlternateContent>
      <p:sp>
        <p:nvSpPr>
          <p:cNvPr id="5" name="矩形 4"/>
          <p:cNvSpPr/>
          <p:nvPr/>
        </p:nvSpPr>
        <p:spPr>
          <a:xfrm>
            <a:off x="6677953" y="373511"/>
            <a:ext cx="2258657" cy="523220"/>
          </a:xfrm>
          <a:prstGeom prst="rect">
            <a:avLst/>
          </a:prstGeom>
        </p:spPr>
        <p:txBody>
          <a:bodyPr wrap="square">
            <a:spAutoFit/>
          </a:bodyPr>
          <a:lstStyle/>
          <a:p>
            <a:r>
              <a:rPr lang="zh-CN" altLang="en-US" sz="1400" dirty="0" smtClean="0"/>
              <a:t>Abdughani</a:t>
            </a:r>
            <a:r>
              <a:rPr lang="zh-CN" altLang="en-US" sz="1400" dirty="0"/>
              <a:t>, </a:t>
            </a:r>
            <a:r>
              <a:rPr lang="zh-CN" altLang="en-US" sz="1400" dirty="0" smtClean="0"/>
              <a:t>Ren</a:t>
            </a:r>
            <a:r>
              <a:rPr lang="zh-CN" altLang="en-US" sz="1400" dirty="0"/>
              <a:t>, </a:t>
            </a:r>
            <a:r>
              <a:rPr lang="zh-CN" altLang="en-US" sz="1400" dirty="0" smtClean="0"/>
              <a:t>Wu</a:t>
            </a:r>
            <a:r>
              <a:rPr lang="en-US" altLang="zh-CN" sz="1400" dirty="0" smtClean="0"/>
              <a:t>, JMY</a:t>
            </a:r>
            <a:r>
              <a:rPr lang="zh-CN" altLang="en-US" sz="1400" dirty="0" smtClean="0"/>
              <a:t>,</a:t>
            </a:r>
            <a:endParaRPr lang="zh-CN" altLang="en-US" sz="1400" dirty="0"/>
          </a:p>
          <a:p>
            <a:r>
              <a:rPr lang="en-US" altLang="zh-CN" sz="1400" dirty="0" smtClean="0"/>
              <a:t>e-Print</a:t>
            </a:r>
            <a:r>
              <a:rPr lang="en-US" altLang="zh-CN" sz="1400" dirty="0"/>
              <a:t>: </a:t>
            </a:r>
            <a:r>
              <a:rPr lang="en-US" altLang="zh-CN" sz="1400" dirty="0" smtClean="0"/>
              <a:t>1807.09088</a:t>
            </a:r>
            <a:endParaRPr lang="en-US" altLang="zh-CN" sz="1400" dirty="0"/>
          </a:p>
        </p:txBody>
      </p:sp>
    </p:spTree>
    <p:extLst>
      <p:ext uri="{BB962C8B-B14F-4D97-AF65-F5344CB8AC3E}">
        <p14:creationId xmlns:p14="http://schemas.microsoft.com/office/powerpoint/2010/main" val="12549189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56296" y="4775998"/>
            <a:ext cx="3672800" cy="338554"/>
          </a:xfrm>
          <a:prstGeom prst="rect">
            <a:avLst/>
          </a:prstGeom>
        </p:spPr>
        <p:txBody>
          <a:bodyPr wrap="none">
            <a:spAutoFit/>
          </a:bodyPr>
          <a:lstStyle/>
          <a:p>
            <a:r>
              <a:rPr lang="zh-CN" altLang="en-US" sz="1600" dirty="0">
                <a:latin typeface="STSong" panose="02010600040101010101" pitchFamily="2" charset="-122"/>
                <a:ea typeface="STSong" panose="02010600040101010101" pitchFamily="2" charset="-122"/>
              </a:rPr>
              <a:t>以</a:t>
            </a:r>
            <a:r>
              <a:rPr lang="zh-CN" altLang="en-US" sz="1600" dirty="0">
                <a:solidFill>
                  <a:srgbClr val="FF0000"/>
                </a:solidFill>
                <a:latin typeface="STSong" panose="02010600040101010101" pitchFamily="2" charset="-122"/>
                <a:ea typeface="STSong" panose="02010600040101010101" pitchFamily="2" charset="-122"/>
              </a:rPr>
              <a:t>位置</a:t>
            </a:r>
            <a:r>
              <a:rPr lang="zh-CN" altLang="en-US" sz="1600" dirty="0">
                <a:latin typeface="STSong" panose="02010600040101010101" pitchFamily="2" charset="-122"/>
                <a:ea typeface="STSong" panose="02010600040101010101" pitchFamily="2" charset="-122"/>
              </a:rPr>
              <a:t>或</a:t>
            </a:r>
            <a:r>
              <a:rPr lang="zh-CN" altLang="en-US" sz="1600" dirty="0">
                <a:solidFill>
                  <a:srgbClr val="FF0000"/>
                </a:solidFill>
                <a:latin typeface="STSong" panose="02010600040101010101" pitchFamily="2" charset="-122"/>
                <a:ea typeface="STSong" panose="02010600040101010101" pitchFamily="2" charset="-122"/>
              </a:rPr>
              <a:t>距离</a:t>
            </a:r>
            <a:r>
              <a:rPr lang="zh-CN" altLang="en-US" sz="1600" dirty="0">
                <a:latin typeface="STSong" panose="02010600040101010101" pitchFamily="2" charset="-122"/>
                <a:ea typeface="STSong" panose="02010600040101010101" pitchFamily="2" charset="-122"/>
              </a:rPr>
              <a:t>作为重要性分布衡量标准</a:t>
            </a:r>
            <a:endParaRPr lang="zh-CN" altLang="en-US" sz="1600" dirty="0"/>
          </a:p>
        </p:txBody>
      </p:sp>
      <p:pic>
        <p:nvPicPr>
          <p:cNvPr id="8" name="Picture 1">
            <a:extLst>
              <a:ext uri="{FF2B5EF4-FFF2-40B4-BE49-F238E27FC236}">
                <a16:creationId xmlns="" xmlns:a16="http://schemas.microsoft.com/office/drawing/2014/main" id="{8C1CAA4C-39FF-194E-B2EC-006FD496EC19}"/>
              </a:ext>
            </a:extLst>
          </p:cNvPr>
          <p:cNvPicPr>
            <a:picLocks noChangeAspect="1"/>
          </p:cNvPicPr>
          <p:nvPr/>
        </p:nvPicPr>
        <p:blipFill>
          <a:blip r:embed="rId2"/>
          <a:stretch>
            <a:fillRect/>
          </a:stretch>
        </p:blipFill>
        <p:spPr>
          <a:xfrm>
            <a:off x="2647018" y="1813484"/>
            <a:ext cx="3203459" cy="2844118"/>
          </a:xfrm>
          <a:prstGeom prst="rect">
            <a:avLst/>
          </a:prstGeom>
        </p:spPr>
      </p:pic>
      <p:sp>
        <p:nvSpPr>
          <p:cNvPr id="9" name="Rectangle 8">
            <a:extLst>
              <a:ext uri="{FF2B5EF4-FFF2-40B4-BE49-F238E27FC236}">
                <a16:creationId xmlns="" xmlns:a16="http://schemas.microsoft.com/office/drawing/2014/main" id="{266831ED-5A15-5944-BC65-3964907E4431}"/>
              </a:ext>
            </a:extLst>
          </p:cNvPr>
          <p:cNvSpPr/>
          <p:nvPr/>
        </p:nvSpPr>
        <p:spPr>
          <a:xfrm rot="19645480">
            <a:off x="1819079" y="1644207"/>
            <a:ext cx="2903171" cy="338554"/>
          </a:xfrm>
          <a:prstGeom prst="rect">
            <a:avLst/>
          </a:prstGeom>
        </p:spPr>
        <p:txBody>
          <a:bodyPr wrap="square">
            <a:spAutoFit/>
          </a:bodyPr>
          <a:lstStyle/>
          <a:p>
            <a:r>
              <a:rPr lang="zh-CN" altLang="en-US" sz="1600" dirty="0">
                <a:solidFill>
                  <a:schemeClr val="bg1">
                    <a:lumMod val="75000"/>
                  </a:schemeClr>
                </a:solidFill>
                <a:latin typeface="STSong" panose="02010600040101010101" pitchFamily="2" charset="-122"/>
                <a:ea typeface="STSong" panose="02010600040101010101" pitchFamily="2" charset="-122"/>
              </a:rPr>
              <a:t>感受野</a:t>
            </a:r>
            <a:r>
              <a:rPr lang="en-US" altLang="zh-CN" sz="1600" dirty="0">
                <a:solidFill>
                  <a:schemeClr val="bg1">
                    <a:lumMod val="75000"/>
                  </a:schemeClr>
                </a:solidFill>
                <a:latin typeface="STSong" panose="02010600040101010101" pitchFamily="2" charset="-122"/>
                <a:ea typeface="STSong" panose="02010600040101010101" pitchFamily="2" charset="-122"/>
              </a:rPr>
              <a:t>(</a:t>
            </a:r>
            <a:r>
              <a:rPr lang="en-US" sz="1600" dirty="0">
                <a:solidFill>
                  <a:schemeClr val="bg1">
                    <a:lumMod val="75000"/>
                  </a:schemeClr>
                </a:solidFill>
                <a:latin typeface="STSong" panose="02010600040101010101" pitchFamily="2" charset="-122"/>
                <a:ea typeface="STSong" panose="02010600040101010101" pitchFamily="2" charset="-122"/>
              </a:rPr>
              <a:t>Receptive Field) </a:t>
            </a:r>
          </a:p>
        </p:txBody>
      </p:sp>
      <p:sp>
        <p:nvSpPr>
          <p:cNvPr id="10" name="Rectangle 7">
            <a:extLst>
              <a:ext uri="{FF2B5EF4-FFF2-40B4-BE49-F238E27FC236}">
                <a16:creationId xmlns="" xmlns:a16="http://schemas.microsoft.com/office/drawing/2014/main" id="{A05C5309-CC1A-0E46-AD8B-04751A573AEE}"/>
              </a:ext>
            </a:extLst>
          </p:cNvPr>
          <p:cNvSpPr/>
          <p:nvPr/>
        </p:nvSpPr>
        <p:spPr>
          <a:xfrm>
            <a:off x="1958307" y="5208457"/>
            <a:ext cx="5158785" cy="338554"/>
          </a:xfrm>
          <a:prstGeom prst="rect">
            <a:avLst/>
          </a:prstGeom>
        </p:spPr>
        <p:txBody>
          <a:bodyPr wrap="none">
            <a:spAutoFit/>
          </a:bodyPr>
          <a:lstStyle/>
          <a:p>
            <a:r>
              <a:rPr lang="zh-CN" altLang="en-US" sz="1600" dirty="0" smtClean="0">
                <a:latin typeface="STSong" panose="02010600040101010101" pitchFamily="2" charset="-122"/>
                <a:ea typeface="STSong" panose="02010600040101010101" pitchFamily="2" charset="-122"/>
              </a:rPr>
              <a:t>图</a:t>
            </a:r>
            <a:r>
              <a:rPr lang="zh-CN" altLang="en-US" sz="1600" dirty="0">
                <a:latin typeface="STSong" panose="02010600040101010101" pitchFamily="2" charset="-122"/>
                <a:ea typeface="STSong" panose="02010600040101010101" pitchFamily="2" charset="-122"/>
              </a:rPr>
              <a:t>片每个像素点和周边像素点的关联度更大</a:t>
            </a:r>
            <a:r>
              <a:rPr lang="en-US" altLang="zh-CN" sz="1600" dirty="0">
                <a:latin typeface="STSong" panose="02010600040101010101" pitchFamily="2" charset="-122"/>
                <a:ea typeface="STSong" panose="02010600040101010101" pitchFamily="2" charset="-122"/>
              </a:rPr>
              <a:t>(</a:t>
            </a:r>
            <a:r>
              <a:rPr lang="zh-CN" altLang="en-US" sz="1600" dirty="0">
                <a:latin typeface="STSong" panose="02010600040101010101" pitchFamily="2" charset="-122"/>
                <a:ea typeface="STSong" panose="02010600040101010101" pitchFamily="2" charset="-122"/>
              </a:rPr>
              <a:t>位置相关</a:t>
            </a:r>
            <a:r>
              <a:rPr lang="en-US" altLang="zh-CN" sz="1600" dirty="0">
                <a:latin typeface="STSong" panose="02010600040101010101" pitchFamily="2" charset="-122"/>
                <a:ea typeface="STSong" panose="02010600040101010101" pitchFamily="2" charset="-122"/>
              </a:rPr>
              <a:t>) </a:t>
            </a:r>
          </a:p>
        </p:txBody>
      </p:sp>
      <p:sp>
        <p:nvSpPr>
          <p:cNvPr id="11" name="Rectangle 5">
            <a:extLst>
              <a:ext uri="{FF2B5EF4-FFF2-40B4-BE49-F238E27FC236}">
                <a16:creationId xmlns="" xmlns:a16="http://schemas.microsoft.com/office/drawing/2014/main" id="{25FDBAC1-E24F-6749-B45A-5EE489DEE389}"/>
              </a:ext>
            </a:extLst>
          </p:cNvPr>
          <p:cNvSpPr/>
          <p:nvPr/>
        </p:nvSpPr>
        <p:spPr>
          <a:xfrm>
            <a:off x="1956296" y="5623758"/>
            <a:ext cx="5160796" cy="584775"/>
          </a:xfrm>
          <a:prstGeom prst="rect">
            <a:avLst/>
          </a:prstGeom>
        </p:spPr>
        <p:txBody>
          <a:bodyPr wrap="square">
            <a:spAutoFit/>
          </a:bodyPr>
          <a:lstStyle/>
          <a:p>
            <a:pPr algn="l"/>
            <a:r>
              <a:rPr lang="zh-CN" altLang="en-US" sz="1600" dirty="0">
                <a:solidFill>
                  <a:srgbClr val="FF0000"/>
                </a:solidFill>
                <a:latin typeface="STSong" panose="02010600040101010101" pitchFamily="2" charset="-122"/>
                <a:ea typeface="STSong" panose="02010600040101010101" pitchFamily="2" charset="-122"/>
              </a:rPr>
              <a:t>当前位置的节点</a:t>
            </a:r>
            <a:r>
              <a:rPr lang="zh-CN" altLang="en-US" sz="1600" dirty="0">
                <a:latin typeface="STSong" panose="02010600040101010101" pitchFamily="2" charset="-122"/>
                <a:ea typeface="STSong" panose="02010600040101010101" pitchFamily="2" charset="-122"/>
              </a:rPr>
              <a:t>与大小为𝑘的</a:t>
            </a:r>
            <a:r>
              <a:rPr lang="zh-CN" altLang="en-US" sz="1600" dirty="0">
                <a:solidFill>
                  <a:srgbClr val="FF0000"/>
                </a:solidFill>
                <a:latin typeface="STSong" panose="02010600040101010101" pitchFamily="2" charset="-122"/>
                <a:ea typeface="STSong" panose="02010600040101010101" pitchFamily="2" charset="-122"/>
              </a:rPr>
              <a:t>窗口内的所有像素相连接</a:t>
            </a:r>
            <a:r>
              <a:rPr lang="zh-CN" altLang="en-US" sz="1600" dirty="0" smtClean="0">
                <a:latin typeface="STSong" panose="02010600040101010101" pitchFamily="2" charset="-122"/>
                <a:ea typeface="STSong" panose="02010600040101010101" pitchFamily="2" charset="-122"/>
              </a:rPr>
              <a:t>，</a:t>
            </a:r>
            <a:endParaRPr lang="en-US" altLang="zh-CN" sz="1600" dirty="0" smtClean="0">
              <a:latin typeface="STSong" panose="02010600040101010101" pitchFamily="2" charset="-122"/>
              <a:ea typeface="STSong" panose="02010600040101010101" pitchFamily="2" charset="-122"/>
            </a:endParaRPr>
          </a:p>
          <a:p>
            <a:pPr algn="l"/>
            <a:r>
              <a:rPr lang="zh-CN" altLang="en-US" sz="1600" dirty="0" smtClean="0">
                <a:latin typeface="STSong" panose="02010600040101010101" pitchFamily="2" charset="-122"/>
                <a:ea typeface="STSong" panose="02010600040101010101" pitchFamily="2" charset="-122"/>
              </a:rPr>
              <a:t>与</a:t>
            </a:r>
            <a:r>
              <a:rPr lang="zh-CN" altLang="en-US" sz="1600" dirty="0">
                <a:latin typeface="STSong" panose="02010600040101010101" pitchFamily="2" charset="-122"/>
                <a:ea typeface="STSong" panose="02010600040101010101" pitchFamily="2" charset="-122"/>
              </a:rPr>
              <a:t>窗口外的其它像素点无关 </a:t>
            </a:r>
          </a:p>
        </p:txBody>
      </p:sp>
      <p:sp>
        <p:nvSpPr>
          <p:cNvPr id="12" name="矩形 11"/>
          <p:cNvSpPr/>
          <p:nvPr/>
        </p:nvSpPr>
        <p:spPr>
          <a:xfrm>
            <a:off x="625622" y="293775"/>
            <a:ext cx="6315383" cy="523220"/>
          </a:xfrm>
          <a:prstGeom prst="rect">
            <a:avLst/>
          </a:prstGeom>
        </p:spPr>
        <p:txBody>
          <a:bodyPr wrap="none">
            <a:spAutoFit/>
          </a:bodyPr>
          <a:lstStyle/>
          <a:p>
            <a:r>
              <a:rPr lang="en-US" altLang="zh-CN" sz="2800" b="1" dirty="0" smtClean="0">
                <a:solidFill>
                  <a:srgbClr val="00B0F0"/>
                </a:solidFill>
                <a:latin typeface="Cambria Math" panose="02040503050406030204" pitchFamily="18" charset="0"/>
                <a:ea typeface="Cambria Math" panose="02040503050406030204" pitchFamily="18" charset="0"/>
              </a:rPr>
              <a:t>Convolutional  Neural Network </a:t>
            </a:r>
            <a:r>
              <a:rPr lang="zh-CN" altLang="en-US" sz="2800" b="1" dirty="0" smtClean="0">
                <a:solidFill>
                  <a:srgbClr val="00B0F0"/>
                </a:solidFill>
                <a:latin typeface="Cambria Math" panose="02040503050406030204" pitchFamily="18" charset="0"/>
                <a:ea typeface="Cambria Math" panose="02040503050406030204" pitchFamily="18" charset="0"/>
              </a:rPr>
              <a:t>（</a:t>
            </a:r>
            <a:r>
              <a:rPr lang="en-US" altLang="zh-CN" sz="2800" b="1" dirty="0" smtClean="0">
                <a:solidFill>
                  <a:srgbClr val="00B0F0"/>
                </a:solidFill>
                <a:latin typeface="Cambria Math" panose="02040503050406030204" pitchFamily="18" charset="0"/>
                <a:ea typeface="Cambria Math" panose="02040503050406030204" pitchFamily="18" charset="0"/>
              </a:rPr>
              <a:t>CNN</a:t>
            </a:r>
            <a:r>
              <a:rPr lang="zh-CN" altLang="en-US" sz="2800" b="1" dirty="0" smtClean="0">
                <a:solidFill>
                  <a:srgbClr val="00B0F0"/>
                </a:solidFill>
                <a:latin typeface="Cambria Math" panose="02040503050406030204" pitchFamily="18" charset="0"/>
                <a:ea typeface="Cambria Math" panose="02040503050406030204" pitchFamily="18" charset="0"/>
              </a:rPr>
              <a:t>）</a:t>
            </a:r>
            <a:endParaRPr lang="en-US" altLang="zh-CN" sz="2800" b="1" dirty="0">
              <a:solidFill>
                <a:srgbClr val="00B0F0"/>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9300522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25622" y="293775"/>
            <a:ext cx="6315383" cy="523220"/>
          </a:xfrm>
          <a:prstGeom prst="rect">
            <a:avLst/>
          </a:prstGeom>
        </p:spPr>
        <p:txBody>
          <a:bodyPr wrap="none">
            <a:spAutoFit/>
          </a:bodyPr>
          <a:lstStyle/>
          <a:p>
            <a:r>
              <a:rPr lang="en-US" altLang="zh-CN" sz="2800" b="1" dirty="0" smtClean="0">
                <a:solidFill>
                  <a:srgbClr val="00B0F0"/>
                </a:solidFill>
                <a:latin typeface="Cambria Math" panose="02040503050406030204" pitchFamily="18" charset="0"/>
                <a:ea typeface="Cambria Math" panose="02040503050406030204" pitchFamily="18" charset="0"/>
              </a:rPr>
              <a:t>Convolutional  Neural Network </a:t>
            </a:r>
            <a:r>
              <a:rPr lang="zh-CN" altLang="en-US" sz="2800" b="1" dirty="0" smtClean="0">
                <a:solidFill>
                  <a:srgbClr val="00B0F0"/>
                </a:solidFill>
                <a:latin typeface="Cambria Math" panose="02040503050406030204" pitchFamily="18" charset="0"/>
                <a:ea typeface="Cambria Math" panose="02040503050406030204" pitchFamily="18" charset="0"/>
              </a:rPr>
              <a:t>（</a:t>
            </a:r>
            <a:r>
              <a:rPr lang="en-US" altLang="zh-CN" sz="2800" b="1" dirty="0" smtClean="0">
                <a:solidFill>
                  <a:srgbClr val="00B0F0"/>
                </a:solidFill>
                <a:latin typeface="Cambria Math" panose="02040503050406030204" pitchFamily="18" charset="0"/>
                <a:ea typeface="Cambria Math" panose="02040503050406030204" pitchFamily="18" charset="0"/>
              </a:rPr>
              <a:t>CNN</a:t>
            </a:r>
            <a:r>
              <a:rPr lang="zh-CN" altLang="en-US" sz="2800" b="1" dirty="0" smtClean="0">
                <a:solidFill>
                  <a:srgbClr val="00B0F0"/>
                </a:solidFill>
                <a:latin typeface="Cambria Math" panose="02040503050406030204" pitchFamily="18" charset="0"/>
                <a:ea typeface="Cambria Math" panose="02040503050406030204" pitchFamily="18" charset="0"/>
              </a:rPr>
              <a:t>）</a:t>
            </a:r>
            <a:endParaRPr lang="en-US" altLang="zh-CN" sz="2800" b="1" dirty="0">
              <a:solidFill>
                <a:srgbClr val="00B0F0"/>
              </a:solidFill>
              <a:latin typeface="Cambria Math" panose="02040503050406030204" pitchFamily="18" charset="0"/>
              <a:ea typeface="Cambria Math" panose="02040503050406030204" pitchFamily="18" charset="0"/>
            </a:endParaRPr>
          </a:p>
        </p:txBody>
      </p:sp>
      <p:sp>
        <p:nvSpPr>
          <p:cNvPr id="3" name="矩形 2"/>
          <p:cNvSpPr/>
          <p:nvPr/>
        </p:nvSpPr>
        <p:spPr>
          <a:xfrm>
            <a:off x="1054667" y="1739048"/>
            <a:ext cx="6587792" cy="369332"/>
          </a:xfrm>
          <a:prstGeom prst="rect">
            <a:avLst/>
          </a:prstGeom>
        </p:spPr>
        <p:txBody>
          <a:bodyPr wrap="square">
            <a:spAutoFit/>
          </a:bodyPr>
          <a:lstStyle/>
          <a:p>
            <a:r>
              <a:rPr lang="zh-CN" altLang="en-US" dirty="0">
                <a:latin typeface="STSong" panose="02010600040101010101" pitchFamily="2" charset="-122"/>
                <a:ea typeface="STSong" panose="02010600040101010101" pitchFamily="2" charset="-122"/>
              </a:rPr>
              <a:t>卷积的“卷”是指翻转平移操作，“积”是指积分运算</a:t>
            </a:r>
            <a:endParaRPr lang="zh-CN" altLang="en-US" dirty="0"/>
          </a:p>
        </p:txBody>
      </p:sp>
      <p:pic>
        <p:nvPicPr>
          <p:cNvPr id="12" name="Picture 4">
            <a:extLst>
              <a:ext uri="{FF2B5EF4-FFF2-40B4-BE49-F238E27FC236}">
                <a16:creationId xmlns="" xmlns:a16="http://schemas.microsoft.com/office/drawing/2014/main" id="{2297EA7B-03A3-1149-A1EB-681E6F974E34}"/>
              </a:ext>
            </a:extLst>
          </p:cNvPr>
          <p:cNvPicPr>
            <a:picLocks noChangeAspect="1"/>
          </p:cNvPicPr>
          <p:nvPr/>
        </p:nvPicPr>
        <p:blipFill>
          <a:blip r:embed="rId2"/>
          <a:stretch>
            <a:fillRect/>
          </a:stretch>
        </p:blipFill>
        <p:spPr>
          <a:xfrm>
            <a:off x="2507530" y="2841848"/>
            <a:ext cx="3902697" cy="783875"/>
          </a:xfrm>
          <a:prstGeom prst="rect">
            <a:avLst/>
          </a:prstGeom>
        </p:spPr>
      </p:pic>
      <p:sp>
        <p:nvSpPr>
          <p:cNvPr id="13" name="Rectangle 5">
            <a:extLst>
              <a:ext uri="{FF2B5EF4-FFF2-40B4-BE49-F238E27FC236}">
                <a16:creationId xmlns="" xmlns:a16="http://schemas.microsoft.com/office/drawing/2014/main" id="{2E0CCCBB-976D-654B-8132-6DE3917572E4}"/>
              </a:ext>
            </a:extLst>
          </p:cNvPr>
          <p:cNvSpPr/>
          <p:nvPr/>
        </p:nvSpPr>
        <p:spPr>
          <a:xfrm>
            <a:off x="1089428" y="2631754"/>
            <a:ext cx="1356462" cy="338554"/>
          </a:xfrm>
          <a:prstGeom prst="rect">
            <a:avLst/>
          </a:prstGeom>
        </p:spPr>
        <p:txBody>
          <a:bodyPr wrap="none">
            <a:spAutoFit/>
          </a:bodyPr>
          <a:lstStyle/>
          <a:p>
            <a:r>
              <a:rPr lang="en-US" altLang="zh-CN" sz="1600" dirty="0">
                <a:solidFill>
                  <a:srgbClr val="00B0F0"/>
                </a:solidFill>
                <a:latin typeface="STSong" panose="02010600040101010101" pitchFamily="2" charset="-122"/>
                <a:ea typeface="STSong" panose="02010600040101010101" pitchFamily="2" charset="-122"/>
              </a:rPr>
              <a:t>1</a:t>
            </a:r>
            <a:r>
              <a:rPr lang="en-US" sz="1600" dirty="0">
                <a:solidFill>
                  <a:srgbClr val="00B0F0"/>
                </a:solidFill>
                <a:latin typeface="STSong" panose="02010600040101010101" pitchFamily="2" charset="-122"/>
                <a:ea typeface="STSong" panose="02010600040101010101" pitchFamily="2" charset="-122"/>
              </a:rPr>
              <a:t>D </a:t>
            </a:r>
            <a:r>
              <a:rPr lang="zh-CN" altLang="en-US" sz="1600" dirty="0">
                <a:solidFill>
                  <a:srgbClr val="00B0F0"/>
                </a:solidFill>
                <a:latin typeface="STSong" panose="02010600040101010101" pitchFamily="2" charset="-122"/>
                <a:ea typeface="STSong" panose="02010600040101010101" pitchFamily="2" charset="-122"/>
              </a:rPr>
              <a:t>连续卷积</a:t>
            </a:r>
            <a:r>
              <a:rPr lang="en-US" altLang="zh-CN" sz="1600" dirty="0">
                <a:solidFill>
                  <a:srgbClr val="00B0F0"/>
                </a:solidFill>
                <a:latin typeface="STSong" panose="02010600040101010101" pitchFamily="2" charset="-122"/>
                <a:ea typeface="STSong" panose="02010600040101010101" pitchFamily="2" charset="-122"/>
              </a:rPr>
              <a:t>:</a:t>
            </a:r>
            <a:endParaRPr lang="x-none" sz="1600" dirty="0">
              <a:solidFill>
                <a:srgbClr val="00B0F0"/>
              </a:solidFill>
            </a:endParaRPr>
          </a:p>
        </p:txBody>
      </p:sp>
      <p:sp>
        <p:nvSpPr>
          <p:cNvPr id="14" name="Rectangle 6">
            <a:extLst>
              <a:ext uri="{FF2B5EF4-FFF2-40B4-BE49-F238E27FC236}">
                <a16:creationId xmlns="" xmlns:a16="http://schemas.microsoft.com/office/drawing/2014/main" id="{311906E6-67A9-0246-B728-43629104A646}"/>
              </a:ext>
            </a:extLst>
          </p:cNvPr>
          <p:cNvSpPr/>
          <p:nvPr/>
        </p:nvSpPr>
        <p:spPr>
          <a:xfrm>
            <a:off x="1089428" y="4217837"/>
            <a:ext cx="1568058" cy="338554"/>
          </a:xfrm>
          <a:prstGeom prst="rect">
            <a:avLst/>
          </a:prstGeom>
        </p:spPr>
        <p:txBody>
          <a:bodyPr wrap="none">
            <a:spAutoFit/>
          </a:bodyPr>
          <a:lstStyle/>
          <a:p>
            <a:r>
              <a:rPr lang="en-US" altLang="zh-CN" sz="1600" dirty="0" smtClean="0">
                <a:solidFill>
                  <a:srgbClr val="00B0F0"/>
                </a:solidFill>
                <a:latin typeface="STSong" panose="02010600040101010101" pitchFamily="2" charset="-122"/>
                <a:ea typeface="STSong" panose="02010600040101010101" pitchFamily="2" charset="-122"/>
              </a:rPr>
              <a:t>1D </a:t>
            </a:r>
            <a:r>
              <a:rPr lang="zh-CN" altLang="en-US" sz="1600" dirty="0" smtClean="0">
                <a:solidFill>
                  <a:srgbClr val="00B0F0"/>
                </a:solidFill>
                <a:latin typeface="STSong" panose="02010600040101010101" pitchFamily="2" charset="-122"/>
                <a:ea typeface="STSong" panose="02010600040101010101" pitchFamily="2" charset="-122"/>
              </a:rPr>
              <a:t>离</a:t>
            </a:r>
            <a:r>
              <a:rPr lang="zh-CN" altLang="en-US" sz="1600" dirty="0">
                <a:solidFill>
                  <a:srgbClr val="00B0F0"/>
                </a:solidFill>
                <a:latin typeface="STSong" panose="02010600040101010101" pitchFamily="2" charset="-122"/>
                <a:ea typeface="STSong" panose="02010600040101010101" pitchFamily="2" charset="-122"/>
              </a:rPr>
              <a:t>散卷积： </a:t>
            </a:r>
          </a:p>
        </p:txBody>
      </p:sp>
      <p:pic>
        <p:nvPicPr>
          <p:cNvPr id="15" name="Picture 7">
            <a:extLst>
              <a:ext uri="{FF2B5EF4-FFF2-40B4-BE49-F238E27FC236}">
                <a16:creationId xmlns="" xmlns:a16="http://schemas.microsoft.com/office/drawing/2014/main" id="{02B08255-A7C3-1B48-904D-527DDDF7D1C4}"/>
              </a:ext>
            </a:extLst>
          </p:cNvPr>
          <p:cNvPicPr>
            <a:picLocks noChangeAspect="1"/>
          </p:cNvPicPr>
          <p:nvPr/>
        </p:nvPicPr>
        <p:blipFill>
          <a:blip r:embed="rId3"/>
          <a:stretch>
            <a:fillRect/>
          </a:stretch>
        </p:blipFill>
        <p:spPr>
          <a:xfrm>
            <a:off x="2445890" y="4429384"/>
            <a:ext cx="4058605" cy="1167298"/>
          </a:xfrm>
          <a:prstGeom prst="rect">
            <a:avLst/>
          </a:prstGeom>
        </p:spPr>
      </p:pic>
    </p:spTree>
    <p:extLst>
      <p:ext uri="{BB962C8B-B14F-4D97-AF65-F5344CB8AC3E}">
        <p14:creationId xmlns:p14="http://schemas.microsoft.com/office/powerpoint/2010/main" val="14975734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54667" y="1739048"/>
            <a:ext cx="6587792" cy="369332"/>
          </a:xfrm>
          <a:prstGeom prst="rect">
            <a:avLst/>
          </a:prstGeom>
        </p:spPr>
        <p:txBody>
          <a:bodyPr wrap="square">
            <a:spAutoFit/>
          </a:bodyPr>
          <a:lstStyle/>
          <a:p>
            <a:r>
              <a:rPr lang="zh-CN" altLang="en-US" dirty="0">
                <a:latin typeface="STSong" panose="02010600040101010101" pitchFamily="2" charset="-122"/>
                <a:ea typeface="STSong" panose="02010600040101010101" pitchFamily="2" charset="-122"/>
              </a:rPr>
              <a:t>卷积的“卷”是指翻转平移操作，“积”是指积分运算</a:t>
            </a:r>
            <a:endParaRPr lang="zh-CN" altLang="en-US" dirty="0"/>
          </a:p>
        </p:txBody>
      </p:sp>
      <p:sp>
        <p:nvSpPr>
          <p:cNvPr id="8" name="Rectangle 6">
            <a:extLst>
              <a:ext uri="{FF2B5EF4-FFF2-40B4-BE49-F238E27FC236}">
                <a16:creationId xmlns="" xmlns:a16="http://schemas.microsoft.com/office/drawing/2014/main" id="{311906E6-67A9-0246-B728-43629104A646}"/>
              </a:ext>
            </a:extLst>
          </p:cNvPr>
          <p:cNvSpPr/>
          <p:nvPr/>
        </p:nvSpPr>
        <p:spPr>
          <a:xfrm>
            <a:off x="1145989" y="2691879"/>
            <a:ext cx="1568058" cy="338554"/>
          </a:xfrm>
          <a:prstGeom prst="rect">
            <a:avLst/>
          </a:prstGeom>
        </p:spPr>
        <p:txBody>
          <a:bodyPr wrap="none">
            <a:spAutoFit/>
          </a:bodyPr>
          <a:lstStyle/>
          <a:p>
            <a:r>
              <a:rPr lang="en-US" altLang="zh-CN" sz="1600" dirty="0">
                <a:solidFill>
                  <a:srgbClr val="00B0F0"/>
                </a:solidFill>
                <a:latin typeface="STSong" panose="02010600040101010101" pitchFamily="2" charset="-122"/>
                <a:ea typeface="STSong" panose="02010600040101010101" pitchFamily="2" charset="-122"/>
              </a:rPr>
              <a:t>2</a:t>
            </a:r>
            <a:r>
              <a:rPr lang="en-US" altLang="zh-CN" sz="1600" dirty="0" smtClean="0">
                <a:solidFill>
                  <a:srgbClr val="00B0F0"/>
                </a:solidFill>
                <a:latin typeface="STSong" panose="02010600040101010101" pitchFamily="2" charset="-122"/>
                <a:ea typeface="STSong" panose="02010600040101010101" pitchFamily="2" charset="-122"/>
              </a:rPr>
              <a:t>D </a:t>
            </a:r>
            <a:r>
              <a:rPr lang="zh-CN" altLang="en-US" sz="1600" dirty="0" smtClean="0">
                <a:solidFill>
                  <a:srgbClr val="00B0F0"/>
                </a:solidFill>
                <a:latin typeface="STSong" panose="02010600040101010101" pitchFamily="2" charset="-122"/>
                <a:ea typeface="STSong" panose="02010600040101010101" pitchFamily="2" charset="-122"/>
              </a:rPr>
              <a:t>离</a:t>
            </a:r>
            <a:r>
              <a:rPr lang="zh-CN" altLang="en-US" sz="1600" dirty="0">
                <a:solidFill>
                  <a:srgbClr val="00B0F0"/>
                </a:solidFill>
                <a:latin typeface="STSong" panose="02010600040101010101" pitchFamily="2" charset="-122"/>
                <a:ea typeface="STSong" panose="02010600040101010101" pitchFamily="2" charset="-122"/>
              </a:rPr>
              <a:t>散卷积： </a:t>
            </a:r>
          </a:p>
        </p:txBody>
      </p:sp>
      <p:pic>
        <p:nvPicPr>
          <p:cNvPr id="2" name="图片 1"/>
          <p:cNvPicPr>
            <a:picLocks noChangeAspect="1"/>
          </p:cNvPicPr>
          <p:nvPr/>
        </p:nvPicPr>
        <p:blipFill>
          <a:blip r:embed="rId2"/>
          <a:stretch>
            <a:fillRect/>
          </a:stretch>
        </p:blipFill>
        <p:spPr>
          <a:xfrm>
            <a:off x="2156135" y="3471322"/>
            <a:ext cx="5076825" cy="933450"/>
          </a:xfrm>
          <a:prstGeom prst="rect">
            <a:avLst/>
          </a:prstGeom>
        </p:spPr>
      </p:pic>
      <p:pic>
        <p:nvPicPr>
          <p:cNvPr id="4" name="图片 3"/>
          <p:cNvPicPr>
            <a:picLocks noChangeAspect="1"/>
          </p:cNvPicPr>
          <p:nvPr/>
        </p:nvPicPr>
        <p:blipFill>
          <a:blip r:embed="rId3"/>
          <a:stretch>
            <a:fillRect/>
          </a:stretch>
        </p:blipFill>
        <p:spPr>
          <a:xfrm>
            <a:off x="5793311" y="4317918"/>
            <a:ext cx="1724025" cy="371475"/>
          </a:xfrm>
          <a:prstGeom prst="rect">
            <a:avLst/>
          </a:prstGeom>
        </p:spPr>
      </p:pic>
      <p:sp>
        <p:nvSpPr>
          <p:cNvPr id="16" name="Rectangle 9">
            <a:extLst>
              <a:ext uri="{FF2B5EF4-FFF2-40B4-BE49-F238E27FC236}">
                <a16:creationId xmlns="" xmlns:a16="http://schemas.microsoft.com/office/drawing/2014/main" id="{55B79123-BEB1-6E40-BBCC-7A7269B38FB2}"/>
              </a:ext>
            </a:extLst>
          </p:cNvPr>
          <p:cNvSpPr/>
          <p:nvPr/>
        </p:nvSpPr>
        <p:spPr>
          <a:xfrm>
            <a:off x="4834394" y="3374837"/>
            <a:ext cx="958917" cy="261610"/>
          </a:xfrm>
          <a:prstGeom prst="rect">
            <a:avLst/>
          </a:prstGeom>
        </p:spPr>
        <p:txBody>
          <a:bodyPr wrap="none">
            <a:spAutoFit/>
          </a:bodyPr>
          <a:lstStyle/>
          <a:p>
            <a:r>
              <a:rPr lang="en-US" sz="1100" b="1" dirty="0">
                <a:solidFill>
                  <a:srgbClr val="FF0000"/>
                </a:solidFill>
                <a:latin typeface="STSong" panose="02010600040101010101" pitchFamily="2" charset="-122"/>
                <a:ea typeface="STSong" panose="02010600040101010101" pitchFamily="2" charset="-122"/>
              </a:rPr>
              <a:t>2D</a:t>
            </a:r>
            <a:r>
              <a:rPr lang="zh-CN" altLang="en-US" sz="1100" b="1" dirty="0">
                <a:solidFill>
                  <a:srgbClr val="FF0000"/>
                </a:solidFill>
                <a:latin typeface="STSong" panose="02010600040101010101" pitchFamily="2" charset="-122"/>
                <a:ea typeface="STSong" panose="02010600040101010101" pitchFamily="2" charset="-122"/>
              </a:rPr>
              <a:t>图片函数 </a:t>
            </a:r>
          </a:p>
        </p:txBody>
      </p:sp>
      <p:sp>
        <p:nvSpPr>
          <p:cNvPr id="17" name="Rectangle 11">
            <a:extLst>
              <a:ext uri="{FF2B5EF4-FFF2-40B4-BE49-F238E27FC236}">
                <a16:creationId xmlns="" xmlns:a16="http://schemas.microsoft.com/office/drawing/2014/main" id="{4F6095A8-0752-D642-BC33-837377327518}"/>
              </a:ext>
            </a:extLst>
          </p:cNvPr>
          <p:cNvSpPr/>
          <p:nvPr/>
        </p:nvSpPr>
        <p:spPr>
          <a:xfrm>
            <a:off x="5463037" y="4331980"/>
            <a:ext cx="1769923" cy="276999"/>
          </a:xfrm>
          <a:prstGeom prst="rect">
            <a:avLst/>
          </a:prstGeom>
        </p:spPr>
        <p:txBody>
          <a:bodyPr wrap="square">
            <a:spAutoFit/>
          </a:bodyPr>
          <a:lstStyle/>
          <a:p>
            <a:r>
              <a:rPr lang="en-US" sz="1200" b="1" dirty="0">
                <a:solidFill>
                  <a:srgbClr val="92D050"/>
                </a:solidFill>
                <a:latin typeface="STSong" panose="02010600040101010101" pitchFamily="2" charset="-122"/>
                <a:ea typeface="STSong" panose="02010600040101010101" pitchFamily="2" charset="-122"/>
              </a:rPr>
              <a:t>2D</a:t>
            </a:r>
            <a:r>
              <a:rPr lang="zh-CN" altLang="en-US" sz="1200" b="1" dirty="0">
                <a:solidFill>
                  <a:srgbClr val="92D050"/>
                </a:solidFill>
                <a:latin typeface="STSong" panose="02010600040101010101" pitchFamily="2" charset="-122"/>
                <a:ea typeface="STSong" panose="02010600040101010101" pitchFamily="2" charset="-122"/>
              </a:rPr>
              <a:t>卷积核</a:t>
            </a:r>
            <a:r>
              <a:rPr lang="en-US" altLang="zh-CN" sz="1200" b="1" dirty="0" smtClean="0">
                <a:solidFill>
                  <a:srgbClr val="92D050"/>
                </a:solidFill>
                <a:latin typeface="STSong" panose="02010600040101010101" pitchFamily="2" charset="-122"/>
                <a:ea typeface="STSong" panose="02010600040101010101" pitchFamily="2" charset="-122"/>
              </a:rPr>
              <a:t>(</a:t>
            </a:r>
            <a:r>
              <a:rPr lang="zh-CN" altLang="en-US" sz="1200" b="1" dirty="0" smtClean="0">
                <a:solidFill>
                  <a:srgbClr val="92D050"/>
                </a:solidFill>
                <a:latin typeface="STSong" panose="02010600040101010101" pitchFamily="2" charset="-122"/>
                <a:ea typeface="STSong" panose="02010600040101010101" pitchFamily="2" charset="-122"/>
              </a:rPr>
              <a:t>权</a:t>
            </a:r>
            <a:r>
              <a:rPr lang="zh-CN" altLang="en-US" sz="1200" b="1" dirty="0">
                <a:solidFill>
                  <a:srgbClr val="92D050"/>
                </a:solidFill>
                <a:latin typeface="STSong" panose="02010600040101010101" pitchFamily="2" charset="-122"/>
                <a:ea typeface="STSong" panose="02010600040101010101" pitchFamily="2" charset="-122"/>
              </a:rPr>
              <a:t>值矩阵𝑾 </a:t>
            </a:r>
            <a:r>
              <a:rPr lang="en-US" altLang="zh-CN" sz="1200" b="1" dirty="0">
                <a:solidFill>
                  <a:srgbClr val="92D050"/>
                </a:solidFill>
                <a:latin typeface="STSong" panose="02010600040101010101" pitchFamily="2" charset="-122"/>
                <a:ea typeface="STSong" panose="02010600040101010101" pitchFamily="2" charset="-122"/>
              </a:rPr>
              <a:t>)</a:t>
            </a:r>
            <a:r>
              <a:rPr lang="zh-CN" altLang="en-US" sz="1200" b="1" dirty="0">
                <a:solidFill>
                  <a:srgbClr val="92D050"/>
                </a:solidFill>
                <a:latin typeface="STSong" panose="02010600040101010101" pitchFamily="2" charset="-122"/>
                <a:ea typeface="STSong" panose="02010600040101010101" pitchFamily="2" charset="-122"/>
              </a:rPr>
              <a:t> </a:t>
            </a:r>
          </a:p>
        </p:txBody>
      </p:sp>
      <p:sp>
        <p:nvSpPr>
          <p:cNvPr id="18" name="Rectangle 13">
            <a:extLst>
              <a:ext uri="{FF2B5EF4-FFF2-40B4-BE49-F238E27FC236}">
                <a16:creationId xmlns="" xmlns:a16="http://schemas.microsoft.com/office/drawing/2014/main" id="{F3FBC094-3910-8C4F-8CF4-AEE68E32B623}"/>
              </a:ext>
            </a:extLst>
          </p:cNvPr>
          <p:cNvSpPr/>
          <p:nvPr/>
        </p:nvSpPr>
        <p:spPr>
          <a:xfrm>
            <a:off x="1957645" y="5117706"/>
            <a:ext cx="5753498" cy="338554"/>
          </a:xfrm>
          <a:prstGeom prst="rect">
            <a:avLst/>
          </a:prstGeom>
        </p:spPr>
        <p:txBody>
          <a:bodyPr wrap="none">
            <a:spAutoFit/>
          </a:bodyPr>
          <a:lstStyle/>
          <a:p>
            <a:r>
              <a:rPr lang="zh-CN" altLang="en-US" sz="1600" dirty="0">
                <a:solidFill>
                  <a:schemeClr val="bg1">
                    <a:lumMod val="75000"/>
                  </a:schemeClr>
                </a:solidFill>
                <a:latin typeface="STSong" panose="02010600040101010101" pitchFamily="2" charset="-122"/>
                <a:ea typeface="STSong" panose="02010600040101010101" pitchFamily="2" charset="-122"/>
              </a:rPr>
              <a:t>𝑓</a:t>
            </a:r>
            <a:r>
              <a:rPr lang="en-US" altLang="zh-CN" sz="1600" dirty="0">
                <a:solidFill>
                  <a:schemeClr val="bg1">
                    <a:lumMod val="75000"/>
                  </a:schemeClr>
                </a:solidFill>
                <a:latin typeface="STSong" panose="02010600040101010101" pitchFamily="2" charset="-122"/>
                <a:ea typeface="STSong" panose="02010600040101010101" pitchFamily="2" charset="-122"/>
              </a:rPr>
              <a:t>(𝑖 𝑗) </a:t>
            </a:r>
            <a:r>
              <a:rPr lang="zh-CN" altLang="en-US" sz="1600" dirty="0">
                <a:solidFill>
                  <a:schemeClr val="bg1">
                    <a:lumMod val="75000"/>
                  </a:schemeClr>
                </a:solidFill>
                <a:latin typeface="STSong" panose="02010600040101010101" pitchFamily="2" charset="-122"/>
                <a:ea typeface="STSong" panose="02010600040101010101" pitchFamily="2" charset="-122"/>
              </a:rPr>
              <a:t>和𝑔</a:t>
            </a:r>
            <a:r>
              <a:rPr lang="en-US" altLang="zh-CN" sz="1600" dirty="0">
                <a:solidFill>
                  <a:schemeClr val="bg1">
                    <a:lumMod val="75000"/>
                  </a:schemeClr>
                </a:solidFill>
                <a:latin typeface="STSong" panose="02010600040101010101" pitchFamily="2" charset="-122"/>
                <a:ea typeface="STSong" panose="02010600040101010101" pitchFamily="2" charset="-122"/>
              </a:rPr>
              <a:t>(𝑖 𝑗)</a:t>
            </a:r>
            <a:r>
              <a:rPr lang="zh-CN" altLang="en-US" sz="1600" dirty="0">
                <a:solidFill>
                  <a:schemeClr val="bg1">
                    <a:lumMod val="75000"/>
                  </a:schemeClr>
                </a:solidFill>
                <a:latin typeface="STSong" panose="02010600040101010101" pitchFamily="2" charset="-122"/>
                <a:ea typeface="STSong" panose="02010600040101010101" pitchFamily="2" charset="-122"/>
              </a:rPr>
              <a:t>仅在各自窗口有效区域存在值，其它区域视为</a:t>
            </a:r>
            <a:r>
              <a:rPr lang="en-US" altLang="zh-CN" sz="1600" dirty="0">
                <a:solidFill>
                  <a:schemeClr val="bg1">
                    <a:lumMod val="75000"/>
                  </a:schemeClr>
                </a:solidFill>
                <a:latin typeface="STSong" panose="02010600040101010101" pitchFamily="2" charset="-122"/>
                <a:ea typeface="STSong" panose="02010600040101010101" pitchFamily="2" charset="-122"/>
              </a:rPr>
              <a:t>0 </a:t>
            </a:r>
          </a:p>
        </p:txBody>
      </p:sp>
      <p:sp>
        <p:nvSpPr>
          <p:cNvPr id="11" name="矩形 10"/>
          <p:cNvSpPr/>
          <p:nvPr/>
        </p:nvSpPr>
        <p:spPr>
          <a:xfrm>
            <a:off x="625622" y="293775"/>
            <a:ext cx="6315383" cy="523220"/>
          </a:xfrm>
          <a:prstGeom prst="rect">
            <a:avLst/>
          </a:prstGeom>
        </p:spPr>
        <p:txBody>
          <a:bodyPr wrap="none">
            <a:spAutoFit/>
          </a:bodyPr>
          <a:lstStyle/>
          <a:p>
            <a:r>
              <a:rPr lang="en-US" altLang="zh-CN" sz="2800" b="1" dirty="0" smtClean="0">
                <a:solidFill>
                  <a:srgbClr val="00B0F0"/>
                </a:solidFill>
                <a:latin typeface="Cambria Math" panose="02040503050406030204" pitchFamily="18" charset="0"/>
                <a:ea typeface="Cambria Math" panose="02040503050406030204" pitchFamily="18" charset="0"/>
              </a:rPr>
              <a:t>Convolutional  Neural Network </a:t>
            </a:r>
            <a:r>
              <a:rPr lang="zh-CN" altLang="en-US" sz="2800" b="1" dirty="0" smtClean="0">
                <a:solidFill>
                  <a:srgbClr val="00B0F0"/>
                </a:solidFill>
                <a:latin typeface="Cambria Math" panose="02040503050406030204" pitchFamily="18" charset="0"/>
                <a:ea typeface="Cambria Math" panose="02040503050406030204" pitchFamily="18" charset="0"/>
              </a:rPr>
              <a:t>（</a:t>
            </a:r>
            <a:r>
              <a:rPr lang="en-US" altLang="zh-CN" sz="2800" b="1" dirty="0" smtClean="0">
                <a:solidFill>
                  <a:srgbClr val="00B0F0"/>
                </a:solidFill>
                <a:latin typeface="Cambria Math" panose="02040503050406030204" pitchFamily="18" charset="0"/>
                <a:ea typeface="Cambria Math" panose="02040503050406030204" pitchFamily="18" charset="0"/>
              </a:rPr>
              <a:t>CNN</a:t>
            </a:r>
            <a:r>
              <a:rPr lang="zh-CN" altLang="en-US" sz="2800" b="1" dirty="0" smtClean="0">
                <a:solidFill>
                  <a:srgbClr val="00B0F0"/>
                </a:solidFill>
                <a:latin typeface="Cambria Math" panose="02040503050406030204" pitchFamily="18" charset="0"/>
                <a:ea typeface="Cambria Math" panose="02040503050406030204" pitchFamily="18" charset="0"/>
              </a:rPr>
              <a:t>）</a:t>
            </a:r>
            <a:endParaRPr lang="en-US" altLang="zh-CN" sz="2800" b="1" dirty="0">
              <a:solidFill>
                <a:srgbClr val="00B0F0"/>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62434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607" y="804089"/>
            <a:ext cx="3278527" cy="619016"/>
          </a:xfrm>
        </p:spPr>
        <p:txBody>
          <a:bodyPr>
            <a:noAutofit/>
          </a:bodyPr>
          <a:lstStyle/>
          <a:p>
            <a:r>
              <a:rPr lang="en-US" sz="5400" b="1" dirty="0" smtClean="0">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Contents</a:t>
            </a:r>
            <a:endParaRPr lang="en-US" sz="5400" b="1" dirty="0">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p:txBody>
      </p:sp>
      <p:sp>
        <p:nvSpPr>
          <p:cNvPr id="4" name="矩形 3"/>
          <p:cNvSpPr/>
          <p:nvPr/>
        </p:nvSpPr>
        <p:spPr>
          <a:xfrm>
            <a:off x="1451677" y="1717780"/>
            <a:ext cx="6455591" cy="2862322"/>
          </a:xfrm>
          <a:prstGeom prst="rect">
            <a:avLst/>
          </a:prstGeom>
        </p:spPr>
        <p:txBody>
          <a:bodyPr wrap="square">
            <a:spAutoFit/>
          </a:bodyPr>
          <a:lstStyle/>
          <a:p>
            <a:pPr marL="285750" indent="-285750">
              <a:lnSpc>
                <a:spcPct val="200000"/>
              </a:lnSpc>
              <a:buFont typeface="Arial" panose="020B0604020202020204" pitchFamily="34" charset="0"/>
              <a:buChar char="•"/>
            </a:pPr>
            <a:r>
              <a:rPr lang="en-US" altLang="zh-CN" b="1" dirty="0" smtClean="0">
                <a:solidFill>
                  <a:schemeClr val="bg2">
                    <a:lumMod val="25000"/>
                  </a:schemeClr>
                </a:solidFill>
                <a:ea typeface="华文新魏" panose="02010800040101010101" pitchFamily="2" charset="-122"/>
              </a:rPr>
              <a:t>Introduction to  machine learning</a:t>
            </a:r>
          </a:p>
          <a:p>
            <a:pPr marL="285750" indent="-285750">
              <a:lnSpc>
                <a:spcPct val="200000"/>
              </a:lnSpc>
              <a:buFont typeface="Arial" panose="020B0604020202020204" pitchFamily="34" charset="0"/>
              <a:buChar char="•"/>
            </a:pPr>
            <a:r>
              <a:rPr lang="en-US" altLang="zh-CN" b="1" dirty="0" smtClean="0">
                <a:solidFill>
                  <a:schemeClr val="bg2">
                    <a:lumMod val="25000"/>
                  </a:schemeClr>
                </a:solidFill>
                <a:ea typeface="华文新魏" panose="02010800040101010101" pitchFamily="2" charset="-122"/>
              </a:rPr>
              <a:t>Machine </a:t>
            </a:r>
            <a:r>
              <a:rPr lang="en-US" altLang="zh-CN" b="1" dirty="0">
                <a:solidFill>
                  <a:schemeClr val="bg2">
                    <a:lumMod val="25000"/>
                  </a:schemeClr>
                </a:solidFill>
                <a:ea typeface="华文新魏" panose="02010800040101010101" pitchFamily="2" charset="-122"/>
              </a:rPr>
              <a:t>learning </a:t>
            </a:r>
            <a:r>
              <a:rPr lang="en-US" altLang="zh-CN" b="1" dirty="0" smtClean="0">
                <a:solidFill>
                  <a:schemeClr val="bg2">
                    <a:lumMod val="25000"/>
                  </a:schemeClr>
                </a:solidFill>
                <a:ea typeface="华文新魏" panose="02010800040101010101" pitchFamily="2" charset="-122"/>
              </a:rPr>
              <a:t>for </a:t>
            </a:r>
            <a:r>
              <a:rPr lang="zh-CN" altLang="en-US" b="1" dirty="0" smtClean="0">
                <a:solidFill>
                  <a:schemeClr val="bg2">
                    <a:lumMod val="25000"/>
                  </a:schemeClr>
                </a:solidFill>
              </a:rPr>
              <a:t>CP </a:t>
            </a:r>
            <a:r>
              <a:rPr lang="zh-CN" altLang="en-US" b="1" dirty="0">
                <a:solidFill>
                  <a:schemeClr val="bg2">
                    <a:lumMod val="25000"/>
                  </a:schemeClr>
                </a:solidFill>
              </a:rPr>
              <a:t>property of top-Higgs coupling </a:t>
            </a:r>
            <a:r>
              <a:rPr lang="zh-CN" altLang="en-US" b="1" dirty="0" smtClean="0">
                <a:solidFill>
                  <a:schemeClr val="bg2">
                    <a:lumMod val="25000"/>
                  </a:schemeClr>
                </a:solidFill>
              </a:rPr>
              <a:t>at LHC</a:t>
            </a:r>
            <a:endParaRPr lang="en-US" altLang="zh-CN" b="1" dirty="0">
              <a:solidFill>
                <a:schemeClr val="bg2">
                  <a:lumMod val="25000"/>
                </a:schemeClr>
              </a:solidFill>
              <a:ea typeface="华文新魏" panose="02010800040101010101" pitchFamily="2" charset="-122"/>
            </a:endParaRPr>
          </a:p>
          <a:p>
            <a:pPr marL="285750" indent="-285750">
              <a:lnSpc>
                <a:spcPct val="200000"/>
              </a:lnSpc>
              <a:buFont typeface="Arial" panose="020B0604020202020204" pitchFamily="34" charset="0"/>
              <a:buChar char="•"/>
            </a:pPr>
            <a:r>
              <a:rPr lang="en-US" altLang="zh-CN" b="1" dirty="0" smtClean="0">
                <a:solidFill>
                  <a:schemeClr val="bg2">
                    <a:lumMod val="25000"/>
                  </a:schemeClr>
                </a:solidFill>
                <a:ea typeface="华文新魏" panose="02010800040101010101" pitchFamily="2" charset="-122"/>
              </a:rPr>
              <a:t>Machine </a:t>
            </a:r>
            <a:r>
              <a:rPr lang="en-US" altLang="zh-CN" b="1" dirty="0">
                <a:solidFill>
                  <a:schemeClr val="bg2">
                    <a:lumMod val="25000"/>
                  </a:schemeClr>
                </a:solidFill>
                <a:ea typeface="华文新魏" panose="02010800040101010101" pitchFamily="2" charset="-122"/>
              </a:rPr>
              <a:t>learning for </a:t>
            </a:r>
            <a:r>
              <a:rPr lang="zh-CN" altLang="en-US" b="1" dirty="0" smtClean="0">
                <a:solidFill>
                  <a:schemeClr val="bg2">
                    <a:lumMod val="25000"/>
                  </a:schemeClr>
                </a:solidFill>
              </a:rPr>
              <a:t>triple</a:t>
            </a:r>
            <a:r>
              <a:rPr lang="en-US" altLang="zh-CN" b="1" dirty="0" smtClean="0">
                <a:solidFill>
                  <a:schemeClr val="bg2">
                    <a:lumMod val="25000"/>
                  </a:schemeClr>
                </a:solidFill>
              </a:rPr>
              <a:t>-</a:t>
            </a:r>
            <a:r>
              <a:rPr lang="zh-CN" altLang="en-US" b="1" dirty="0" smtClean="0">
                <a:solidFill>
                  <a:schemeClr val="bg2">
                    <a:lumMod val="25000"/>
                  </a:schemeClr>
                </a:solidFill>
              </a:rPr>
              <a:t>Higgs coupling </a:t>
            </a:r>
            <a:r>
              <a:rPr lang="en-US" altLang="zh-CN" b="1" dirty="0" smtClean="0">
                <a:solidFill>
                  <a:schemeClr val="bg2">
                    <a:lumMod val="25000"/>
                  </a:schemeClr>
                </a:solidFill>
              </a:rPr>
              <a:t>at LHC</a:t>
            </a:r>
            <a:r>
              <a:rPr lang="en-US" altLang="zh-CN" b="1" dirty="0" smtClean="0">
                <a:solidFill>
                  <a:schemeClr val="bg2">
                    <a:lumMod val="25000"/>
                  </a:schemeClr>
                </a:solidFill>
                <a:ea typeface="华文新魏" panose="02010800040101010101" pitchFamily="2" charset="-122"/>
              </a:rPr>
              <a:t> </a:t>
            </a:r>
          </a:p>
          <a:p>
            <a:pPr marL="285750" indent="-285750">
              <a:lnSpc>
                <a:spcPct val="200000"/>
              </a:lnSpc>
              <a:buFont typeface="Arial" panose="020B0604020202020204" pitchFamily="34" charset="0"/>
              <a:buChar char="•"/>
            </a:pPr>
            <a:r>
              <a:rPr lang="en-US" altLang="zh-CN" b="1" dirty="0" smtClean="0">
                <a:solidFill>
                  <a:schemeClr val="bg2">
                    <a:lumMod val="25000"/>
                  </a:schemeClr>
                </a:solidFill>
                <a:ea typeface="华文新魏" panose="02010800040101010101" pitchFamily="2" charset="-122"/>
              </a:rPr>
              <a:t>Machine </a:t>
            </a:r>
            <a:r>
              <a:rPr lang="en-US" altLang="zh-CN" b="1" dirty="0">
                <a:solidFill>
                  <a:schemeClr val="bg2">
                    <a:lumMod val="25000"/>
                  </a:schemeClr>
                </a:solidFill>
                <a:ea typeface="华文新魏" panose="02010800040101010101" pitchFamily="2" charset="-122"/>
              </a:rPr>
              <a:t>learning for </a:t>
            </a:r>
            <a:r>
              <a:rPr lang="en-US" altLang="zh-CN" b="1" dirty="0" smtClean="0">
                <a:solidFill>
                  <a:schemeClr val="bg2">
                    <a:lumMod val="25000"/>
                  </a:schemeClr>
                </a:solidFill>
                <a:ea typeface="华文新魏" panose="02010800040101010101" pitchFamily="2" charset="-122"/>
              </a:rPr>
              <a:t>an ALP </a:t>
            </a:r>
            <a:r>
              <a:rPr lang="en-US" altLang="zh-CN" b="1" dirty="0" smtClean="0">
                <a:solidFill>
                  <a:schemeClr val="bg2">
                    <a:lumMod val="25000"/>
                  </a:schemeClr>
                </a:solidFill>
              </a:rPr>
              <a:t>at </a:t>
            </a:r>
            <a:r>
              <a:rPr lang="en-US" altLang="zh-CN" b="1" dirty="0">
                <a:solidFill>
                  <a:schemeClr val="bg2">
                    <a:lumMod val="25000"/>
                  </a:schemeClr>
                </a:solidFill>
              </a:rPr>
              <a:t>LHC</a:t>
            </a:r>
            <a:r>
              <a:rPr lang="en-US" altLang="zh-CN" b="1" dirty="0">
                <a:solidFill>
                  <a:schemeClr val="bg2">
                    <a:lumMod val="25000"/>
                  </a:schemeClr>
                </a:solidFill>
                <a:ea typeface="华文新魏" panose="02010800040101010101" pitchFamily="2" charset="-122"/>
              </a:rPr>
              <a:t> </a:t>
            </a:r>
            <a:endParaRPr lang="en-US" altLang="zh-CN" b="1" dirty="0" smtClean="0">
              <a:solidFill>
                <a:schemeClr val="bg2">
                  <a:lumMod val="25000"/>
                </a:schemeClr>
              </a:solidFill>
              <a:ea typeface="华文新魏" panose="02010800040101010101" pitchFamily="2" charset="-122"/>
            </a:endParaRPr>
          </a:p>
          <a:p>
            <a:pPr marL="285750" indent="-285750">
              <a:lnSpc>
                <a:spcPct val="200000"/>
              </a:lnSpc>
              <a:buFont typeface="Arial" panose="020B0604020202020204" pitchFamily="34" charset="0"/>
              <a:buChar char="•"/>
            </a:pPr>
            <a:r>
              <a:rPr lang="en-US" altLang="zh-CN" b="1" dirty="0" smtClean="0">
                <a:solidFill>
                  <a:schemeClr val="bg2">
                    <a:lumMod val="25000"/>
                  </a:schemeClr>
                </a:solidFill>
              </a:rPr>
              <a:t>Conclusion </a:t>
            </a:r>
            <a:endParaRPr lang="en-US" altLang="zh-CN" b="1" dirty="0">
              <a:solidFill>
                <a:schemeClr val="bg2">
                  <a:lumMod val="25000"/>
                </a:schemeClr>
              </a:solidFill>
            </a:endParaRPr>
          </a:p>
        </p:txBody>
      </p:sp>
    </p:spTree>
    <p:extLst>
      <p:ext uri="{BB962C8B-B14F-4D97-AF65-F5344CB8AC3E}">
        <p14:creationId xmlns:p14="http://schemas.microsoft.com/office/powerpoint/2010/main" val="17649083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a:extLst>
              <a:ext uri="{FF2B5EF4-FFF2-40B4-BE49-F238E27FC236}">
                <a16:creationId xmlns="" xmlns:a16="http://schemas.microsoft.com/office/drawing/2014/main" id="{06918428-4511-984C-BE26-08F4F8A72E2F}"/>
              </a:ext>
            </a:extLst>
          </p:cNvPr>
          <p:cNvPicPr>
            <a:picLocks noChangeAspect="1"/>
          </p:cNvPicPr>
          <p:nvPr/>
        </p:nvPicPr>
        <p:blipFill>
          <a:blip r:embed="rId2"/>
          <a:stretch>
            <a:fillRect/>
          </a:stretch>
        </p:blipFill>
        <p:spPr>
          <a:xfrm>
            <a:off x="929284" y="1576815"/>
            <a:ext cx="4364611" cy="1587975"/>
          </a:xfrm>
          <a:prstGeom prst="rect">
            <a:avLst/>
          </a:prstGeom>
        </p:spPr>
      </p:pic>
      <p:pic>
        <p:nvPicPr>
          <p:cNvPr id="11" name="Picture 5">
            <a:extLst>
              <a:ext uri="{FF2B5EF4-FFF2-40B4-BE49-F238E27FC236}">
                <a16:creationId xmlns="" xmlns:a16="http://schemas.microsoft.com/office/drawing/2014/main" id="{B2F7A824-9216-6348-9F63-C8C20419E6BD}"/>
              </a:ext>
            </a:extLst>
          </p:cNvPr>
          <p:cNvPicPr>
            <a:picLocks noChangeAspect="1"/>
          </p:cNvPicPr>
          <p:nvPr/>
        </p:nvPicPr>
        <p:blipFill>
          <a:blip r:embed="rId3"/>
          <a:stretch>
            <a:fillRect/>
          </a:stretch>
        </p:blipFill>
        <p:spPr>
          <a:xfrm>
            <a:off x="4173143" y="3629000"/>
            <a:ext cx="1930483" cy="482621"/>
          </a:xfrm>
          <a:prstGeom prst="rect">
            <a:avLst/>
          </a:prstGeom>
        </p:spPr>
      </p:pic>
      <p:pic>
        <p:nvPicPr>
          <p:cNvPr id="12" name="Picture 6">
            <a:extLst>
              <a:ext uri="{FF2B5EF4-FFF2-40B4-BE49-F238E27FC236}">
                <a16:creationId xmlns="" xmlns:a16="http://schemas.microsoft.com/office/drawing/2014/main" id="{5FE284F2-99F2-2F43-BD86-765F027CBA7D}"/>
              </a:ext>
            </a:extLst>
          </p:cNvPr>
          <p:cNvPicPr>
            <a:picLocks noChangeAspect="1"/>
          </p:cNvPicPr>
          <p:nvPr/>
        </p:nvPicPr>
        <p:blipFill>
          <a:blip r:embed="rId4"/>
          <a:stretch>
            <a:fillRect/>
          </a:stretch>
        </p:blipFill>
        <p:spPr>
          <a:xfrm>
            <a:off x="4746463" y="4971381"/>
            <a:ext cx="3847538" cy="1539015"/>
          </a:xfrm>
          <a:prstGeom prst="rect">
            <a:avLst/>
          </a:prstGeom>
        </p:spPr>
      </p:pic>
      <p:sp>
        <p:nvSpPr>
          <p:cNvPr id="13" name="Rectangle 7">
            <a:extLst>
              <a:ext uri="{FF2B5EF4-FFF2-40B4-BE49-F238E27FC236}">
                <a16:creationId xmlns="" xmlns:a16="http://schemas.microsoft.com/office/drawing/2014/main" id="{73517378-D9DD-5F49-A3EE-4F02C5A90F2B}"/>
              </a:ext>
            </a:extLst>
          </p:cNvPr>
          <p:cNvSpPr/>
          <p:nvPr/>
        </p:nvSpPr>
        <p:spPr>
          <a:xfrm>
            <a:off x="4927408" y="4094123"/>
            <a:ext cx="3166251" cy="369332"/>
          </a:xfrm>
          <a:prstGeom prst="rect">
            <a:avLst/>
          </a:prstGeom>
        </p:spPr>
        <p:txBody>
          <a:bodyPr wrap="none">
            <a:spAutoFit/>
          </a:bodyPr>
          <a:lstStyle/>
          <a:p>
            <a:pPr>
              <a:lnSpc>
                <a:spcPct val="150000"/>
              </a:lnSpc>
            </a:pPr>
            <a:r>
              <a:rPr lang="zh-CN" altLang="en-US" sz="1200" dirty="0">
                <a:latin typeface="STSong" panose="02010600040101010101" pitchFamily="2" charset="-122"/>
                <a:ea typeface="STSong" panose="02010600040101010101" pitchFamily="2" charset="-122"/>
              </a:rPr>
              <a:t>将卷积核𝑔</a:t>
            </a:r>
            <a:r>
              <a:rPr lang="en-US" altLang="zh-CN" sz="1200" dirty="0">
                <a:latin typeface="STSong" panose="02010600040101010101" pitchFamily="2" charset="-122"/>
                <a:ea typeface="STSong" panose="02010600040101010101" pitchFamily="2" charset="-122"/>
              </a:rPr>
              <a:t>(𝑖 𝑗)</a:t>
            </a:r>
            <a:r>
              <a:rPr lang="zh-CN" altLang="en-US" sz="1200" dirty="0">
                <a:latin typeface="STSong" panose="02010600040101010101" pitchFamily="2" charset="-122"/>
                <a:ea typeface="STSong" panose="02010600040101010101" pitchFamily="2" charset="-122"/>
              </a:rPr>
              <a:t>函</a:t>
            </a:r>
            <a:r>
              <a:rPr lang="zh-CN" altLang="en-US" sz="1200" dirty="0" smtClean="0">
                <a:latin typeface="STSong" panose="02010600040101010101" pitchFamily="2" charset="-122"/>
                <a:ea typeface="STSong" panose="02010600040101010101" pitchFamily="2" charset="-122"/>
              </a:rPr>
              <a:t>数向左向</a:t>
            </a:r>
            <a:r>
              <a:rPr lang="zh-CN" altLang="en-US" sz="1200" dirty="0">
                <a:latin typeface="STSong" panose="02010600040101010101" pitchFamily="2" charset="-122"/>
                <a:ea typeface="STSong" panose="02010600040101010101" pitchFamily="2" charset="-122"/>
              </a:rPr>
              <a:t>上各平移一个单元 </a:t>
            </a:r>
          </a:p>
        </p:txBody>
      </p:sp>
      <p:sp>
        <p:nvSpPr>
          <p:cNvPr id="6" name="下箭头 5"/>
          <p:cNvSpPr/>
          <p:nvPr/>
        </p:nvSpPr>
        <p:spPr>
          <a:xfrm rot="19943050">
            <a:off x="3663344" y="3257374"/>
            <a:ext cx="530152" cy="1801458"/>
          </a:xfrm>
          <a:prstGeom prst="downArrow">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25622" y="293775"/>
            <a:ext cx="6315383" cy="523220"/>
          </a:xfrm>
          <a:prstGeom prst="rect">
            <a:avLst/>
          </a:prstGeom>
        </p:spPr>
        <p:txBody>
          <a:bodyPr wrap="none">
            <a:spAutoFit/>
          </a:bodyPr>
          <a:lstStyle/>
          <a:p>
            <a:r>
              <a:rPr lang="en-US" altLang="zh-CN" sz="2800" b="1" dirty="0" smtClean="0">
                <a:solidFill>
                  <a:srgbClr val="00B0F0"/>
                </a:solidFill>
                <a:latin typeface="Cambria Math" panose="02040503050406030204" pitchFamily="18" charset="0"/>
                <a:ea typeface="Cambria Math" panose="02040503050406030204" pitchFamily="18" charset="0"/>
              </a:rPr>
              <a:t>Convolutional  Neural Network </a:t>
            </a:r>
            <a:r>
              <a:rPr lang="zh-CN" altLang="en-US" sz="2800" b="1" dirty="0" smtClean="0">
                <a:solidFill>
                  <a:srgbClr val="00B0F0"/>
                </a:solidFill>
                <a:latin typeface="Cambria Math" panose="02040503050406030204" pitchFamily="18" charset="0"/>
                <a:ea typeface="Cambria Math" panose="02040503050406030204" pitchFamily="18" charset="0"/>
              </a:rPr>
              <a:t>（</a:t>
            </a:r>
            <a:r>
              <a:rPr lang="en-US" altLang="zh-CN" sz="2800" b="1" dirty="0" smtClean="0">
                <a:solidFill>
                  <a:srgbClr val="00B0F0"/>
                </a:solidFill>
                <a:latin typeface="Cambria Math" panose="02040503050406030204" pitchFamily="18" charset="0"/>
                <a:ea typeface="Cambria Math" panose="02040503050406030204" pitchFamily="18" charset="0"/>
              </a:rPr>
              <a:t>CNN</a:t>
            </a:r>
            <a:r>
              <a:rPr lang="zh-CN" altLang="en-US" sz="2800" b="1" dirty="0" smtClean="0">
                <a:solidFill>
                  <a:srgbClr val="00B0F0"/>
                </a:solidFill>
                <a:latin typeface="Cambria Math" panose="02040503050406030204" pitchFamily="18" charset="0"/>
                <a:ea typeface="Cambria Math" panose="02040503050406030204" pitchFamily="18" charset="0"/>
              </a:rPr>
              <a:t>）</a:t>
            </a:r>
            <a:endParaRPr lang="en-US" altLang="zh-CN" sz="2800" b="1" dirty="0">
              <a:solidFill>
                <a:srgbClr val="00B0F0"/>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6715336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a:extLst>
              <a:ext uri="{FF2B5EF4-FFF2-40B4-BE49-F238E27FC236}">
                <a16:creationId xmlns="" xmlns:a16="http://schemas.microsoft.com/office/drawing/2014/main" id="{06918428-4511-984C-BE26-08F4F8A72E2F}"/>
              </a:ext>
            </a:extLst>
          </p:cNvPr>
          <p:cNvPicPr>
            <a:picLocks noChangeAspect="1"/>
          </p:cNvPicPr>
          <p:nvPr/>
        </p:nvPicPr>
        <p:blipFill>
          <a:blip r:embed="rId2"/>
          <a:stretch>
            <a:fillRect/>
          </a:stretch>
        </p:blipFill>
        <p:spPr>
          <a:xfrm>
            <a:off x="929284" y="1576815"/>
            <a:ext cx="4364611" cy="1587975"/>
          </a:xfrm>
          <a:prstGeom prst="rect">
            <a:avLst/>
          </a:prstGeom>
        </p:spPr>
      </p:pic>
      <p:sp>
        <p:nvSpPr>
          <p:cNvPr id="6" name="下箭头 5"/>
          <p:cNvSpPr/>
          <p:nvPr/>
        </p:nvSpPr>
        <p:spPr>
          <a:xfrm rot="19943050">
            <a:off x="3663344" y="3257374"/>
            <a:ext cx="530152" cy="1801458"/>
          </a:xfrm>
          <a:prstGeom prst="downArrow">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2">
            <a:extLst>
              <a:ext uri="{FF2B5EF4-FFF2-40B4-BE49-F238E27FC236}">
                <a16:creationId xmlns="" xmlns:a16="http://schemas.microsoft.com/office/drawing/2014/main" id="{DDD392BF-9132-7642-9372-58D4A554DD1A}"/>
              </a:ext>
            </a:extLst>
          </p:cNvPr>
          <p:cNvSpPr/>
          <p:nvPr/>
        </p:nvSpPr>
        <p:spPr>
          <a:xfrm>
            <a:off x="4111300" y="3632222"/>
            <a:ext cx="2549382" cy="584775"/>
          </a:xfrm>
          <a:prstGeom prst="rect">
            <a:avLst/>
          </a:prstGeom>
        </p:spPr>
        <p:txBody>
          <a:bodyPr wrap="square">
            <a:spAutoFit/>
          </a:bodyPr>
          <a:lstStyle/>
          <a:p>
            <a:r>
              <a:rPr lang="zh-CN" altLang="en-US" sz="1600" dirty="0">
                <a:latin typeface="STSong" panose="02010600040101010101" pitchFamily="2" charset="-122"/>
                <a:ea typeface="STSong" panose="02010600040101010101" pitchFamily="2" charset="-122"/>
              </a:rPr>
              <a:t>按照此种方式循环计算</a:t>
            </a:r>
            <a:r>
              <a:rPr lang="zh-CN" altLang="en-US" sz="1600" dirty="0" smtClean="0">
                <a:latin typeface="STSong" panose="02010600040101010101" pitchFamily="2" charset="-122"/>
                <a:ea typeface="STSong" panose="02010600040101010101" pitchFamily="2" charset="-122"/>
              </a:rPr>
              <a:t>，</a:t>
            </a:r>
            <a:endParaRPr lang="en-US" altLang="zh-CN" sz="1600" dirty="0" smtClean="0">
              <a:latin typeface="STSong" panose="02010600040101010101" pitchFamily="2" charset="-122"/>
              <a:ea typeface="STSong" panose="02010600040101010101" pitchFamily="2" charset="-122"/>
            </a:endParaRPr>
          </a:p>
          <a:p>
            <a:r>
              <a:rPr lang="zh-CN" altLang="en-US" sz="1600" dirty="0" smtClean="0">
                <a:latin typeface="STSong" panose="02010600040101010101" pitchFamily="2" charset="-122"/>
                <a:ea typeface="STSong" panose="02010600040101010101" pitchFamily="2" charset="-122"/>
              </a:rPr>
              <a:t>可</a:t>
            </a:r>
            <a:r>
              <a:rPr lang="zh-CN" altLang="en-US" sz="1600" dirty="0">
                <a:latin typeface="STSong" panose="02010600040101010101" pitchFamily="2" charset="-122"/>
                <a:ea typeface="STSong" panose="02010600040101010101" pitchFamily="2" charset="-122"/>
              </a:rPr>
              <a:t>以计算出函数𝑓⨂𝑔 </a:t>
            </a:r>
            <a:r>
              <a:rPr lang="en-US" altLang="zh-CN" sz="1600" dirty="0">
                <a:latin typeface="STSong" panose="02010600040101010101" pitchFamily="2" charset="-122"/>
                <a:ea typeface="STSong" panose="02010600040101010101" pitchFamily="2" charset="-122"/>
              </a:rPr>
              <a:t>(𝑚,n</a:t>
            </a:r>
            <a:r>
              <a:rPr lang="en-US" altLang="zh-CN" sz="1600" dirty="0" smtClean="0">
                <a:latin typeface="STSong" panose="02010600040101010101" pitchFamily="2" charset="-122"/>
                <a:ea typeface="STSong" panose="02010600040101010101" pitchFamily="2" charset="-122"/>
              </a:rPr>
              <a:t>)</a:t>
            </a:r>
            <a:r>
              <a:rPr lang="zh-CN" altLang="en-US" sz="1600" dirty="0" smtClean="0">
                <a:latin typeface="STSong" panose="02010600040101010101" pitchFamily="2" charset="-122"/>
                <a:ea typeface="STSong" panose="02010600040101010101" pitchFamily="2" charset="-122"/>
              </a:rPr>
              <a:t> </a:t>
            </a:r>
            <a:endParaRPr lang="zh-CN" altLang="en-US" sz="1600" dirty="0">
              <a:latin typeface="STSong" panose="02010600040101010101" pitchFamily="2" charset="-122"/>
              <a:ea typeface="STSong" panose="02010600040101010101" pitchFamily="2" charset="-122"/>
            </a:endParaRPr>
          </a:p>
        </p:txBody>
      </p:sp>
      <mc:AlternateContent xmlns:mc="http://schemas.openxmlformats.org/markup-compatibility/2006" xmlns:a14="http://schemas.microsoft.com/office/drawing/2010/main">
        <mc:Choice Requires="a14">
          <p:sp>
            <p:nvSpPr>
              <p:cNvPr id="2" name="矩形 1"/>
              <p:cNvSpPr/>
              <p:nvPr/>
            </p:nvSpPr>
            <p:spPr>
              <a:xfrm>
                <a:off x="5866931" y="4216997"/>
                <a:ext cx="1353255"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1400" i="1" dirty="0" smtClean="0">
                          <a:latin typeface="Cambria Math" panose="02040503050406030204" pitchFamily="18" charset="0"/>
                          <a:ea typeface="STSong" panose="02010600040101010101" pitchFamily="2" charset="-122"/>
                        </a:rPr>
                        <m:t>−1</m:t>
                      </m:r>
                      <m:r>
                        <a:rPr lang="en-US" altLang="zh-CN" sz="1400" b="0" i="1" dirty="0" smtClean="0">
                          <a:latin typeface="Cambria Math" panose="02040503050406030204" pitchFamily="18" charset="0"/>
                          <a:ea typeface="STSong" panose="02010600040101010101" pitchFamily="2" charset="-122"/>
                        </a:rPr>
                        <m:t>≤</m:t>
                      </m:r>
                      <m:r>
                        <a:rPr lang="en-US" altLang="zh-CN" sz="1400" i="1" dirty="0" smtClean="0">
                          <a:latin typeface="Cambria Math" panose="02040503050406030204" pitchFamily="18" charset="0"/>
                          <a:ea typeface="STSong" panose="02010600040101010101" pitchFamily="2" charset="-122"/>
                        </a:rPr>
                        <m:t>𝑚</m:t>
                      </m:r>
                      <m:r>
                        <a:rPr lang="en-US" altLang="zh-CN" sz="1400" i="1" dirty="0">
                          <a:latin typeface="Cambria Math" panose="02040503050406030204" pitchFamily="18" charset="0"/>
                          <a:ea typeface="STSong" panose="02010600040101010101" pitchFamily="2" charset="-122"/>
                        </a:rPr>
                        <m:t>, </m:t>
                      </m:r>
                      <m:r>
                        <a:rPr lang="en-US" altLang="zh-CN" sz="1400" i="1" dirty="0">
                          <a:latin typeface="Cambria Math" panose="02040503050406030204" pitchFamily="18" charset="0"/>
                          <a:ea typeface="STSong" panose="02010600040101010101" pitchFamily="2" charset="-122"/>
                        </a:rPr>
                        <m:t>𝑛</m:t>
                      </m:r>
                      <m:r>
                        <a:rPr lang="en-US" altLang="zh-CN" sz="1400" b="0" i="1" dirty="0" smtClean="0">
                          <a:latin typeface="Cambria Math" panose="02040503050406030204" pitchFamily="18" charset="0"/>
                          <a:ea typeface="STSong" panose="02010600040101010101" pitchFamily="2" charset="-122"/>
                        </a:rPr>
                        <m:t>≤</m:t>
                      </m:r>
                      <m:r>
                        <a:rPr lang="en-US" altLang="zh-CN" sz="1400" i="1" dirty="0">
                          <a:latin typeface="Cambria Math" panose="02040503050406030204" pitchFamily="18" charset="0"/>
                          <a:ea typeface="STSong" panose="02010600040101010101" pitchFamily="2" charset="-122"/>
                        </a:rPr>
                        <m:t>1</m:t>
                      </m:r>
                    </m:oMath>
                  </m:oMathPara>
                </a14:m>
                <a:endParaRPr lang="zh-CN" altLang="en-US" sz="1400" dirty="0"/>
              </a:p>
            </p:txBody>
          </p:sp>
        </mc:Choice>
        <mc:Fallback xmlns="">
          <p:sp>
            <p:nvSpPr>
              <p:cNvPr id="2" name="矩形 1"/>
              <p:cNvSpPr>
                <a:spLocks noRot="1" noChangeAspect="1" noMove="1" noResize="1" noEditPoints="1" noAdjustHandles="1" noChangeArrowheads="1" noChangeShapeType="1" noTextEdit="1"/>
              </p:cNvSpPr>
              <p:nvPr/>
            </p:nvSpPr>
            <p:spPr>
              <a:xfrm>
                <a:off x="5866931" y="4216997"/>
                <a:ext cx="1353255" cy="307777"/>
              </a:xfrm>
              <a:prstGeom prst="rect">
                <a:avLst/>
              </a:prstGeom>
              <a:blipFill rotWithShape="0">
                <a:blip r:embed="rId3"/>
                <a:stretch>
                  <a:fillRect/>
                </a:stretch>
              </a:blipFill>
            </p:spPr>
            <p:txBody>
              <a:bodyPr/>
              <a:lstStyle/>
              <a:p>
                <a:r>
                  <a:rPr lang="zh-CN" altLang="en-US">
                    <a:noFill/>
                  </a:rPr>
                  <a:t> </a:t>
                </a:r>
              </a:p>
            </p:txBody>
          </p:sp>
        </mc:Fallback>
      </mc:AlternateContent>
      <p:pic>
        <p:nvPicPr>
          <p:cNvPr id="3" name="图片 2"/>
          <p:cNvPicPr>
            <a:picLocks noChangeAspect="1"/>
          </p:cNvPicPr>
          <p:nvPr/>
        </p:nvPicPr>
        <p:blipFill>
          <a:blip r:embed="rId4"/>
          <a:stretch>
            <a:fillRect/>
          </a:stretch>
        </p:blipFill>
        <p:spPr>
          <a:xfrm>
            <a:off x="4580823" y="4927151"/>
            <a:ext cx="1771251" cy="1473430"/>
          </a:xfrm>
          <a:prstGeom prst="rect">
            <a:avLst/>
          </a:prstGeom>
        </p:spPr>
      </p:pic>
      <p:sp>
        <p:nvSpPr>
          <p:cNvPr id="9" name="矩形 8"/>
          <p:cNvSpPr/>
          <p:nvPr/>
        </p:nvSpPr>
        <p:spPr>
          <a:xfrm>
            <a:off x="625622" y="293775"/>
            <a:ext cx="6315383" cy="523220"/>
          </a:xfrm>
          <a:prstGeom prst="rect">
            <a:avLst/>
          </a:prstGeom>
        </p:spPr>
        <p:txBody>
          <a:bodyPr wrap="none">
            <a:spAutoFit/>
          </a:bodyPr>
          <a:lstStyle/>
          <a:p>
            <a:r>
              <a:rPr lang="en-US" altLang="zh-CN" sz="2800" b="1" dirty="0" smtClean="0">
                <a:solidFill>
                  <a:srgbClr val="00B0F0"/>
                </a:solidFill>
                <a:latin typeface="Cambria Math" panose="02040503050406030204" pitchFamily="18" charset="0"/>
                <a:ea typeface="Cambria Math" panose="02040503050406030204" pitchFamily="18" charset="0"/>
              </a:rPr>
              <a:t>Convolutional  Neural Network </a:t>
            </a:r>
            <a:r>
              <a:rPr lang="zh-CN" altLang="en-US" sz="2800" b="1" dirty="0" smtClean="0">
                <a:solidFill>
                  <a:srgbClr val="00B0F0"/>
                </a:solidFill>
                <a:latin typeface="Cambria Math" panose="02040503050406030204" pitchFamily="18" charset="0"/>
                <a:ea typeface="Cambria Math" panose="02040503050406030204" pitchFamily="18" charset="0"/>
              </a:rPr>
              <a:t>（</a:t>
            </a:r>
            <a:r>
              <a:rPr lang="en-US" altLang="zh-CN" sz="2800" b="1" dirty="0" smtClean="0">
                <a:solidFill>
                  <a:srgbClr val="00B0F0"/>
                </a:solidFill>
                <a:latin typeface="Cambria Math" panose="02040503050406030204" pitchFamily="18" charset="0"/>
                <a:ea typeface="Cambria Math" panose="02040503050406030204" pitchFamily="18" charset="0"/>
              </a:rPr>
              <a:t>CNN</a:t>
            </a:r>
            <a:r>
              <a:rPr lang="zh-CN" altLang="en-US" sz="2800" b="1" dirty="0" smtClean="0">
                <a:solidFill>
                  <a:srgbClr val="00B0F0"/>
                </a:solidFill>
                <a:latin typeface="Cambria Math" panose="02040503050406030204" pitchFamily="18" charset="0"/>
                <a:ea typeface="Cambria Math" panose="02040503050406030204" pitchFamily="18" charset="0"/>
              </a:rPr>
              <a:t>）</a:t>
            </a:r>
            <a:endParaRPr lang="en-US" altLang="zh-CN" sz="2800" b="1" dirty="0">
              <a:solidFill>
                <a:srgbClr val="00B0F0"/>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2438823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0266" y="1851605"/>
            <a:ext cx="5334051" cy="3539340"/>
          </a:xfrm>
          <a:prstGeom prst="rect">
            <a:avLst/>
          </a:prstGeom>
        </p:spPr>
      </p:pic>
      <p:sp>
        <p:nvSpPr>
          <p:cNvPr id="4" name="矩形 3"/>
          <p:cNvSpPr/>
          <p:nvPr/>
        </p:nvSpPr>
        <p:spPr>
          <a:xfrm>
            <a:off x="625622" y="293775"/>
            <a:ext cx="6315383" cy="523220"/>
          </a:xfrm>
          <a:prstGeom prst="rect">
            <a:avLst/>
          </a:prstGeom>
        </p:spPr>
        <p:txBody>
          <a:bodyPr wrap="none">
            <a:spAutoFit/>
          </a:bodyPr>
          <a:lstStyle/>
          <a:p>
            <a:r>
              <a:rPr lang="en-US" altLang="zh-CN" sz="2800" b="1" dirty="0" smtClean="0">
                <a:solidFill>
                  <a:srgbClr val="00B0F0"/>
                </a:solidFill>
                <a:latin typeface="Cambria Math" panose="02040503050406030204" pitchFamily="18" charset="0"/>
                <a:ea typeface="Cambria Math" panose="02040503050406030204" pitchFamily="18" charset="0"/>
              </a:rPr>
              <a:t>Convolutional  Neural Network </a:t>
            </a:r>
            <a:r>
              <a:rPr lang="zh-CN" altLang="en-US" sz="2800" b="1" dirty="0" smtClean="0">
                <a:solidFill>
                  <a:srgbClr val="00B0F0"/>
                </a:solidFill>
                <a:latin typeface="Cambria Math" panose="02040503050406030204" pitchFamily="18" charset="0"/>
                <a:ea typeface="Cambria Math" panose="02040503050406030204" pitchFamily="18" charset="0"/>
              </a:rPr>
              <a:t>（</a:t>
            </a:r>
            <a:r>
              <a:rPr lang="en-US" altLang="zh-CN" sz="2800" b="1" dirty="0" smtClean="0">
                <a:solidFill>
                  <a:srgbClr val="00B0F0"/>
                </a:solidFill>
                <a:latin typeface="Cambria Math" panose="02040503050406030204" pitchFamily="18" charset="0"/>
                <a:ea typeface="Cambria Math" panose="02040503050406030204" pitchFamily="18" charset="0"/>
              </a:rPr>
              <a:t>CNN</a:t>
            </a:r>
            <a:r>
              <a:rPr lang="zh-CN" altLang="en-US" sz="2800" b="1" dirty="0" smtClean="0">
                <a:solidFill>
                  <a:srgbClr val="00B0F0"/>
                </a:solidFill>
                <a:latin typeface="Cambria Math" panose="02040503050406030204" pitchFamily="18" charset="0"/>
                <a:ea typeface="Cambria Math" panose="02040503050406030204" pitchFamily="18" charset="0"/>
              </a:rPr>
              <a:t>）</a:t>
            </a:r>
            <a:endParaRPr lang="en-US" altLang="zh-CN" sz="2800" b="1" dirty="0">
              <a:solidFill>
                <a:srgbClr val="00B0F0"/>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4671277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FF2B5EF4-FFF2-40B4-BE49-F238E27FC236}">
                <a16:creationId xmlns="" xmlns:a16="http://schemas.microsoft.com/office/drawing/2014/main" id="{1972FF4A-B758-1742-94FB-94196B74426F}"/>
              </a:ext>
            </a:extLst>
          </p:cNvPr>
          <p:cNvPicPr>
            <a:picLocks noChangeAspect="1"/>
          </p:cNvPicPr>
          <p:nvPr/>
        </p:nvPicPr>
        <p:blipFill>
          <a:blip r:embed="rId2"/>
          <a:stretch>
            <a:fillRect/>
          </a:stretch>
        </p:blipFill>
        <p:spPr>
          <a:xfrm>
            <a:off x="1291472" y="1855869"/>
            <a:ext cx="6400800" cy="3069673"/>
          </a:xfrm>
          <a:prstGeom prst="rect">
            <a:avLst/>
          </a:prstGeom>
        </p:spPr>
      </p:pic>
      <p:sp>
        <p:nvSpPr>
          <p:cNvPr id="4" name="矩形 3"/>
          <p:cNvSpPr/>
          <p:nvPr/>
        </p:nvSpPr>
        <p:spPr>
          <a:xfrm>
            <a:off x="625622" y="293775"/>
            <a:ext cx="6315383" cy="523220"/>
          </a:xfrm>
          <a:prstGeom prst="rect">
            <a:avLst/>
          </a:prstGeom>
        </p:spPr>
        <p:txBody>
          <a:bodyPr wrap="none">
            <a:spAutoFit/>
          </a:bodyPr>
          <a:lstStyle/>
          <a:p>
            <a:r>
              <a:rPr lang="en-US" altLang="zh-CN" sz="2800" b="1" dirty="0" smtClean="0">
                <a:solidFill>
                  <a:srgbClr val="00B0F0"/>
                </a:solidFill>
                <a:latin typeface="Cambria Math" panose="02040503050406030204" pitchFamily="18" charset="0"/>
                <a:ea typeface="Cambria Math" panose="02040503050406030204" pitchFamily="18" charset="0"/>
              </a:rPr>
              <a:t>Convolutional  Neural Network </a:t>
            </a:r>
            <a:r>
              <a:rPr lang="zh-CN" altLang="en-US" sz="2800" b="1" dirty="0" smtClean="0">
                <a:solidFill>
                  <a:srgbClr val="00B0F0"/>
                </a:solidFill>
                <a:latin typeface="Cambria Math" panose="02040503050406030204" pitchFamily="18" charset="0"/>
                <a:ea typeface="Cambria Math" panose="02040503050406030204" pitchFamily="18" charset="0"/>
              </a:rPr>
              <a:t>（</a:t>
            </a:r>
            <a:r>
              <a:rPr lang="en-US" altLang="zh-CN" sz="2800" b="1" dirty="0" smtClean="0">
                <a:solidFill>
                  <a:srgbClr val="00B0F0"/>
                </a:solidFill>
                <a:latin typeface="Cambria Math" panose="02040503050406030204" pitchFamily="18" charset="0"/>
                <a:ea typeface="Cambria Math" panose="02040503050406030204" pitchFamily="18" charset="0"/>
              </a:rPr>
              <a:t>CNN</a:t>
            </a:r>
            <a:r>
              <a:rPr lang="zh-CN" altLang="en-US" sz="2800" b="1" dirty="0" smtClean="0">
                <a:solidFill>
                  <a:srgbClr val="00B0F0"/>
                </a:solidFill>
                <a:latin typeface="Cambria Math" panose="02040503050406030204" pitchFamily="18" charset="0"/>
                <a:ea typeface="Cambria Math" panose="02040503050406030204" pitchFamily="18" charset="0"/>
              </a:rPr>
              <a:t>）</a:t>
            </a:r>
            <a:endParaRPr lang="en-US" altLang="zh-CN" sz="2800" b="1" dirty="0">
              <a:solidFill>
                <a:srgbClr val="00B0F0"/>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636245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 xmlns:a16="http://schemas.microsoft.com/office/drawing/2014/main" id="{93A0D488-0DDB-B54D-AC03-C4D18B65F53B}"/>
              </a:ext>
            </a:extLst>
          </p:cNvPr>
          <p:cNvPicPr>
            <a:picLocks noChangeAspect="1"/>
          </p:cNvPicPr>
          <p:nvPr/>
        </p:nvPicPr>
        <p:blipFill>
          <a:blip r:embed="rId2"/>
          <a:stretch>
            <a:fillRect/>
          </a:stretch>
        </p:blipFill>
        <p:spPr>
          <a:xfrm>
            <a:off x="857721" y="1821964"/>
            <a:ext cx="4373215" cy="1306020"/>
          </a:xfrm>
          <a:prstGeom prst="rect">
            <a:avLst/>
          </a:prstGeom>
        </p:spPr>
      </p:pic>
      <p:pic>
        <p:nvPicPr>
          <p:cNvPr id="6" name="Picture 7">
            <a:extLst>
              <a:ext uri="{FF2B5EF4-FFF2-40B4-BE49-F238E27FC236}">
                <a16:creationId xmlns="" xmlns:a16="http://schemas.microsoft.com/office/drawing/2014/main" id="{5EFEACD0-5829-3F4A-860B-56CBF06F5514}"/>
              </a:ext>
            </a:extLst>
          </p:cNvPr>
          <p:cNvPicPr>
            <a:picLocks noChangeAspect="1"/>
          </p:cNvPicPr>
          <p:nvPr/>
        </p:nvPicPr>
        <p:blipFill>
          <a:blip r:embed="rId3"/>
          <a:stretch>
            <a:fillRect/>
          </a:stretch>
        </p:blipFill>
        <p:spPr>
          <a:xfrm>
            <a:off x="3346515" y="4764549"/>
            <a:ext cx="4654242" cy="1141589"/>
          </a:xfrm>
          <a:prstGeom prst="rect">
            <a:avLst/>
          </a:prstGeom>
        </p:spPr>
      </p:pic>
      <p:sp>
        <p:nvSpPr>
          <p:cNvPr id="7" name="下箭头 6"/>
          <p:cNvSpPr/>
          <p:nvPr/>
        </p:nvSpPr>
        <p:spPr>
          <a:xfrm rot="19943050">
            <a:off x="3839014" y="3239684"/>
            <a:ext cx="385218" cy="1522296"/>
          </a:xfrm>
          <a:prstGeom prst="downArrow">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4">
            <a:extLst>
              <a:ext uri="{FF2B5EF4-FFF2-40B4-BE49-F238E27FC236}">
                <a16:creationId xmlns="" xmlns:a16="http://schemas.microsoft.com/office/drawing/2014/main" id="{F4ECCDC3-C859-7347-8754-633AA26AEFD3}"/>
              </a:ext>
            </a:extLst>
          </p:cNvPr>
          <p:cNvSpPr/>
          <p:nvPr/>
        </p:nvSpPr>
        <p:spPr>
          <a:xfrm>
            <a:off x="4114367" y="3564313"/>
            <a:ext cx="3704860" cy="369332"/>
          </a:xfrm>
          <a:prstGeom prst="rect">
            <a:avLst/>
          </a:prstGeom>
        </p:spPr>
        <p:txBody>
          <a:bodyPr wrap="none">
            <a:spAutoFit/>
          </a:bodyPr>
          <a:lstStyle/>
          <a:p>
            <a:r>
              <a:rPr lang="zh-CN" altLang="en-US" dirty="0">
                <a:latin typeface="STSong" panose="02010600040101010101" pitchFamily="2" charset="-122"/>
                <a:ea typeface="STSong" panose="02010600040101010101" pitchFamily="2" charset="-122"/>
              </a:rPr>
              <a:t>灰度图片，</a:t>
            </a:r>
            <a:r>
              <a:rPr lang="zh-CN" altLang="en-US" dirty="0">
                <a:solidFill>
                  <a:srgbClr val="FF0000"/>
                </a:solidFill>
                <a:latin typeface="STSong" panose="02010600040101010101" pitchFamily="2" charset="-122"/>
                <a:ea typeface="STSong" panose="02010600040101010101" pitchFamily="2" charset="-122"/>
              </a:rPr>
              <a:t>单个通道，单个卷积核 </a:t>
            </a:r>
          </a:p>
        </p:txBody>
      </p:sp>
      <p:sp>
        <p:nvSpPr>
          <p:cNvPr id="10" name="Rectangle 8">
            <a:extLst>
              <a:ext uri="{FF2B5EF4-FFF2-40B4-BE49-F238E27FC236}">
                <a16:creationId xmlns="" xmlns:a16="http://schemas.microsoft.com/office/drawing/2014/main" id="{29A2DB89-BDEB-BB4E-AB49-277ACF5BADAF}"/>
              </a:ext>
            </a:extLst>
          </p:cNvPr>
          <p:cNvSpPr/>
          <p:nvPr/>
        </p:nvSpPr>
        <p:spPr>
          <a:xfrm>
            <a:off x="5235853" y="3945739"/>
            <a:ext cx="3236784" cy="307777"/>
          </a:xfrm>
          <a:prstGeom prst="rect">
            <a:avLst/>
          </a:prstGeom>
        </p:spPr>
        <p:txBody>
          <a:bodyPr wrap="none">
            <a:spAutoFit/>
          </a:bodyPr>
          <a:lstStyle/>
          <a:p>
            <a:r>
              <a:rPr lang="zh-CN" altLang="en-US" sz="1400" dirty="0">
                <a:solidFill>
                  <a:schemeClr val="tx1"/>
                </a:solidFill>
                <a:latin typeface="STSong" panose="02010600040101010101" pitchFamily="2" charset="-122"/>
                <a:ea typeface="STSong" panose="02010600040101010101" pitchFamily="2" charset="-122"/>
              </a:rPr>
              <a:t>感受野窗口向</a:t>
            </a:r>
            <a:r>
              <a:rPr lang="zh-CN" altLang="en-US" sz="1400" dirty="0" smtClean="0">
                <a:solidFill>
                  <a:schemeClr val="tx1"/>
                </a:solidFill>
                <a:latin typeface="STSong" panose="02010600040101010101" pitchFamily="2" charset="-122"/>
                <a:ea typeface="STSong" panose="02010600040101010101" pitchFamily="2" charset="-122"/>
              </a:rPr>
              <a:t>下向右移</a:t>
            </a:r>
            <a:r>
              <a:rPr lang="zh-CN" altLang="en-US" sz="1400" dirty="0">
                <a:solidFill>
                  <a:schemeClr val="tx1"/>
                </a:solidFill>
                <a:latin typeface="STSong" panose="02010600040101010101" pitchFamily="2" charset="-122"/>
                <a:ea typeface="STSong" panose="02010600040101010101" pitchFamily="2" charset="-122"/>
              </a:rPr>
              <a:t>动一个步长单位</a:t>
            </a:r>
            <a:endParaRPr lang="en-US" altLang="zh-CN" sz="1400" dirty="0">
              <a:solidFill>
                <a:schemeClr val="tx1"/>
              </a:solidFill>
              <a:latin typeface="STSong" panose="02010600040101010101" pitchFamily="2" charset="-122"/>
              <a:ea typeface="STSong" panose="02010600040101010101" pitchFamily="2" charset="-122"/>
            </a:endParaRPr>
          </a:p>
        </p:txBody>
      </p:sp>
      <p:sp>
        <p:nvSpPr>
          <p:cNvPr id="9" name="矩形 8"/>
          <p:cNvSpPr/>
          <p:nvPr/>
        </p:nvSpPr>
        <p:spPr>
          <a:xfrm>
            <a:off x="625622" y="293775"/>
            <a:ext cx="6315383" cy="523220"/>
          </a:xfrm>
          <a:prstGeom prst="rect">
            <a:avLst/>
          </a:prstGeom>
        </p:spPr>
        <p:txBody>
          <a:bodyPr wrap="none">
            <a:spAutoFit/>
          </a:bodyPr>
          <a:lstStyle/>
          <a:p>
            <a:r>
              <a:rPr lang="en-US" altLang="zh-CN" sz="2800" b="1" dirty="0" smtClean="0">
                <a:solidFill>
                  <a:srgbClr val="00B0F0"/>
                </a:solidFill>
                <a:latin typeface="Cambria Math" panose="02040503050406030204" pitchFamily="18" charset="0"/>
                <a:ea typeface="Cambria Math" panose="02040503050406030204" pitchFamily="18" charset="0"/>
              </a:rPr>
              <a:t>Convolutional  Neural Network </a:t>
            </a:r>
            <a:r>
              <a:rPr lang="zh-CN" altLang="en-US" sz="2800" b="1" dirty="0" smtClean="0">
                <a:solidFill>
                  <a:srgbClr val="00B0F0"/>
                </a:solidFill>
                <a:latin typeface="Cambria Math" panose="02040503050406030204" pitchFamily="18" charset="0"/>
                <a:ea typeface="Cambria Math" panose="02040503050406030204" pitchFamily="18" charset="0"/>
              </a:rPr>
              <a:t>（</a:t>
            </a:r>
            <a:r>
              <a:rPr lang="en-US" altLang="zh-CN" sz="2800" b="1" dirty="0" smtClean="0">
                <a:solidFill>
                  <a:srgbClr val="00B0F0"/>
                </a:solidFill>
                <a:latin typeface="Cambria Math" panose="02040503050406030204" pitchFamily="18" charset="0"/>
                <a:ea typeface="Cambria Math" panose="02040503050406030204" pitchFamily="18" charset="0"/>
              </a:rPr>
              <a:t>CNN</a:t>
            </a:r>
            <a:r>
              <a:rPr lang="zh-CN" altLang="en-US" sz="2800" b="1" dirty="0" smtClean="0">
                <a:solidFill>
                  <a:srgbClr val="00B0F0"/>
                </a:solidFill>
                <a:latin typeface="Cambria Math" panose="02040503050406030204" pitchFamily="18" charset="0"/>
                <a:ea typeface="Cambria Math" panose="02040503050406030204" pitchFamily="18" charset="0"/>
              </a:rPr>
              <a:t>）</a:t>
            </a:r>
            <a:endParaRPr lang="en-US" altLang="zh-CN" sz="2800" b="1" dirty="0">
              <a:solidFill>
                <a:srgbClr val="00B0F0"/>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9144939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 xmlns:a16="http://schemas.microsoft.com/office/drawing/2014/main" id="{F4ECCDC3-C859-7347-8754-633AA26AEFD3}"/>
              </a:ext>
            </a:extLst>
          </p:cNvPr>
          <p:cNvSpPr/>
          <p:nvPr/>
        </p:nvSpPr>
        <p:spPr>
          <a:xfrm>
            <a:off x="4139834" y="3576407"/>
            <a:ext cx="4684296" cy="369332"/>
          </a:xfrm>
          <a:prstGeom prst="rect">
            <a:avLst/>
          </a:prstGeom>
        </p:spPr>
        <p:txBody>
          <a:bodyPr wrap="none">
            <a:spAutoFit/>
          </a:bodyPr>
          <a:lstStyle/>
          <a:p>
            <a:r>
              <a:rPr lang="zh-CN" altLang="en-US" dirty="0">
                <a:latin typeface="STSong" panose="02010600040101010101" pitchFamily="2" charset="-122"/>
                <a:ea typeface="STSong" panose="02010600040101010101" pitchFamily="2" charset="-122"/>
              </a:rPr>
              <a:t>彩色</a:t>
            </a:r>
            <a:r>
              <a:rPr lang="zh-CN" altLang="en-US" dirty="0" smtClean="0">
                <a:latin typeface="STSong" panose="02010600040101010101" pitchFamily="2" charset="-122"/>
                <a:ea typeface="STSong" panose="02010600040101010101" pitchFamily="2" charset="-122"/>
              </a:rPr>
              <a:t>图</a:t>
            </a:r>
            <a:r>
              <a:rPr lang="zh-CN" altLang="en-US" dirty="0">
                <a:latin typeface="STSong" panose="02010600040101010101" pitchFamily="2" charset="-122"/>
                <a:ea typeface="STSong" panose="02010600040101010101" pitchFamily="2" charset="-122"/>
              </a:rPr>
              <a:t>片</a:t>
            </a:r>
            <a:r>
              <a:rPr lang="zh-CN" altLang="en-US" dirty="0" smtClean="0">
                <a:latin typeface="STSong" panose="02010600040101010101" pitchFamily="2" charset="-122"/>
                <a:ea typeface="STSong" panose="02010600040101010101" pitchFamily="2" charset="-122"/>
              </a:rPr>
              <a:t>，红绿蓝</a:t>
            </a:r>
            <a:r>
              <a:rPr lang="zh-CN" altLang="en-US" dirty="0" smtClean="0">
                <a:solidFill>
                  <a:srgbClr val="FF0000"/>
                </a:solidFill>
                <a:latin typeface="STSong" panose="02010600040101010101" pitchFamily="2" charset="-122"/>
                <a:ea typeface="STSong" panose="02010600040101010101" pitchFamily="2" charset="-122"/>
              </a:rPr>
              <a:t>三个</a:t>
            </a:r>
            <a:r>
              <a:rPr lang="zh-CN" altLang="en-US" dirty="0">
                <a:solidFill>
                  <a:srgbClr val="FF0000"/>
                </a:solidFill>
                <a:latin typeface="STSong" panose="02010600040101010101" pitchFamily="2" charset="-122"/>
                <a:ea typeface="STSong" panose="02010600040101010101" pitchFamily="2" charset="-122"/>
              </a:rPr>
              <a:t>通道，单</a:t>
            </a:r>
            <a:r>
              <a:rPr lang="zh-CN" altLang="en-US" dirty="0" smtClean="0">
                <a:solidFill>
                  <a:srgbClr val="FF0000"/>
                </a:solidFill>
                <a:latin typeface="STSong" panose="02010600040101010101" pitchFamily="2" charset="-122"/>
                <a:ea typeface="STSong" panose="02010600040101010101" pitchFamily="2" charset="-122"/>
              </a:rPr>
              <a:t>个</a:t>
            </a:r>
            <a:r>
              <a:rPr lang="en-US" altLang="zh-CN" dirty="0" smtClean="0">
                <a:solidFill>
                  <a:srgbClr val="FF0000"/>
                </a:solidFill>
                <a:latin typeface="STSong" panose="02010600040101010101" pitchFamily="2" charset="-122"/>
                <a:ea typeface="STSong" panose="02010600040101010101" pitchFamily="2" charset="-122"/>
              </a:rPr>
              <a:t>3D</a:t>
            </a:r>
            <a:r>
              <a:rPr lang="zh-CN" altLang="en-US" dirty="0" smtClean="0">
                <a:solidFill>
                  <a:srgbClr val="FF0000"/>
                </a:solidFill>
                <a:latin typeface="STSong" panose="02010600040101010101" pitchFamily="2" charset="-122"/>
                <a:ea typeface="STSong" panose="02010600040101010101" pitchFamily="2" charset="-122"/>
              </a:rPr>
              <a:t>卷</a:t>
            </a:r>
            <a:r>
              <a:rPr lang="zh-CN" altLang="en-US" dirty="0">
                <a:solidFill>
                  <a:srgbClr val="FF0000"/>
                </a:solidFill>
                <a:latin typeface="STSong" panose="02010600040101010101" pitchFamily="2" charset="-122"/>
                <a:ea typeface="STSong" panose="02010600040101010101" pitchFamily="2" charset="-122"/>
              </a:rPr>
              <a:t>积核 </a:t>
            </a:r>
          </a:p>
        </p:txBody>
      </p:sp>
      <p:sp>
        <p:nvSpPr>
          <p:cNvPr id="10" name="Rectangle 8">
            <a:extLst>
              <a:ext uri="{FF2B5EF4-FFF2-40B4-BE49-F238E27FC236}">
                <a16:creationId xmlns="" xmlns:a16="http://schemas.microsoft.com/office/drawing/2014/main" id="{29A2DB89-BDEB-BB4E-AB49-277ACF5BADAF}"/>
              </a:ext>
            </a:extLst>
          </p:cNvPr>
          <p:cNvSpPr/>
          <p:nvPr/>
        </p:nvSpPr>
        <p:spPr>
          <a:xfrm>
            <a:off x="5162353" y="3975626"/>
            <a:ext cx="3236784" cy="307777"/>
          </a:xfrm>
          <a:prstGeom prst="rect">
            <a:avLst/>
          </a:prstGeom>
        </p:spPr>
        <p:txBody>
          <a:bodyPr wrap="none">
            <a:spAutoFit/>
          </a:bodyPr>
          <a:lstStyle/>
          <a:p>
            <a:r>
              <a:rPr lang="zh-CN" altLang="en-US" sz="1400" dirty="0">
                <a:solidFill>
                  <a:schemeClr val="tx1"/>
                </a:solidFill>
                <a:latin typeface="STSong" panose="02010600040101010101" pitchFamily="2" charset="-122"/>
                <a:ea typeface="STSong" panose="02010600040101010101" pitchFamily="2" charset="-122"/>
              </a:rPr>
              <a:t>感受野窗口向</a:t>
            </a:r>
            <a:r>
              <a:rPr lang="zh-CN" altLang="en-US" sz="1400" dirty="0" smtClean="0">
                <a:solidFill>
                  <a:schemeClr val="tx1"/>
                </a:solidFill>
                <a:latin typeface="STSong" panose="02010600040101010101" pitchFamily="2" charset="-122"/>
                <a:ea typeface="STSong" panose="02010600040101010101" pitchFamily="2" charset="-122"/>
              </a:rPr>
              <a:t>下向右移</a:t>
            </a:r>
            <a:r>
              <a:rPr lang="zh-CN" altLang="en-US" sz="1400" dirty="0">
                <a:solidFill>
                  <a:schemeClr val="tx1"/>
                </a:solidFill>
                <a:latin typeface="STSong" panose="02010600040101010101" pitchFamily="2" charset="-122"/>
                <a:ea typeface="STSong" panose="02010600040101010101" pitchFamily="2" charset="-122"/>
              </a:rPr>
              <a:t>动一个步长单位</a:t>
            </a:r>
            <a:endParaRPr lang="en-US" altLang="zh-CN" sz="1400" dirty="0">
              <a:solidFill>
                <a:schemeClr val="tx1"/>
              </a:solidFill>
              <a:latin typeface="STSong" panose="02010600040101010101" pitchFamily="2" charset="-122"/>
              <a:ea typeface="STSong" panose="02010600040101010101" pitchFamily="2" charset="-122"/>
            </a:endParaRPr>
          </a:p>
        </p:txBody>
      </p:sp>
      <p:pic>
        <p:nvPicPr>
          <p:cNvPr id="9" name="Picture 10">
            <a:extLst>
              <a:ext uri="{FF2B5EF4-FFF2-40B4-BE49-F238E27FC236}">
                <a16:creationId xmlns="" xmlns:a16="http://schemas.microsoft.com/office/drawing/2014/main" id="{F70F868E-1DC9-2046-B46A-6AC8005CDCAE}"/>
              </a:ext>
            </a:extLst>
          </p:cNvPr>
          <p:cNvPicPr>
            <a:picLocks noChangeAspect="1"/>
          </p:cNvPicPr>
          <p:nvPr/>
        </p:nvPicPr>
        <p:blipFill>
          <a:blip r:embed="rId2"/>
          <a:stretch>
            <a:fillRect/>
          </a:stretch>
        </p:blipFill>
        <p:spPr>
          <a:xfrm rot="1548376">
            <a:off x="1889519" y="1692703"/>
            <a:ext cx="1917411" cy="1661756"/>
          </a:xfrm>
          <a:prstGeom prst="rect">
            <a:avLst/>
          </a:prstGeom>
        </p:spPr>
      </p:pic>
      <p:pic>
        <p:nvPicPr>
          <p:cNvPr id="11" name="Picture 11">
            <a:extLst>
              <a:ext uri="{FF2B5EF4-FFF2-40B4-BE49-F238E27FC236}">
                <a16:creationId xmlns="" xmlns:a16="http://schemas.microsoft.com/office/drawing/2014/main" id="{5A78E10F-FD27-C84F-9F86-0D3CB0B126FE}"/>
              </a:ext>
            </a:extLst>
          </p:cNvPr>
          <p:cNvPicPr>
            <a:picLocks noChangeAspect="1"/>
          </p:cNvPicPr>
          <p:nvPr/>
        </p:nvPicPr>
        <p:blipFill>
          <a:blip r:embed="rId3"/>
          <a:stretch>
            <a:fillRect/>
          </a:stretch>
        </p:blipFill>
        <p:spPr>
          <a:xfrm>
            <a:off x="4646324" y="4603194"/>
            <a:ext cx="3671317" cy="2077769"/>
          </a:xfrm>
          <a:prstGeom prst="rect">
            <a:avLst/>
          </a:prstGeom>
        </p:spPr>
      </p:pic>
      <p:sp>
        <p:nvSpPr>
          <p:cNvPr id="12" name="下箭头 11"/>
          <p:cNvSpPr/>
          <p:nvPr/>
        </p:nvSpPr>
        <p:spPr>
          <a:xfrm rot="19943050">
            <a:off x="3795736" y="3323864"/>
            <a:ext cx="342051" cy="1243749"/>
          </a:xfrm>
          <a:prstGeom prst="downArrow">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25622" y="293775"/>
            <a:ext cx="6315383" cy="523220"/>
          </a:xfrm>
          <a:prstGeom prst="rect">
            <a:avLst/>
          </a:prstGeom>
        </p:spPr>
        <p:txBody>
          <a:bodyPr wrap="none">
            <a:spAutoFit/>
          </a:bodyPr>
          <a:lstStyle/>
          <a:p>
            <a:r>
              <a:rPr lang="en-US" altLang="zh-CN" sz="2800" b="1" dirty="0" smtClean="0">
                <a:solidFill>
                  <a:srgbClr val="00B0F0"/>
                </a:solidFill>
                <a:latin typeface="Cambria Math" panose="02040503050406030204" pitchFamily="18" charset="0"/>
                <a:ea typeface="Cambria Math" panose="02040503050406030204" pitchFamily="18" charset="0"/>
              </a:rPr>
              <a:t>Convolutional  Neural Network </a:t>
            </a:r>
            <a:r>
              <a:rPr lang="zh-CN" altLang="en-US" sz="2800" b="1" dirty="0" smtClean="0">
                <a:solidFill>
                  <a:srgbClr val="00B0F0"/>
                </a:solidFill>
                <a:latin typeface="Cambria Math" panose="02040503050406030204" pitchFamily="18" charset="0"/>
                <a:ea typeface="Cambria Math" panose="02040503050406030204" pitchFamily="18" charset="0"/>
              </a:rPr>
              <a:t>（</a:t>
            </a:r>
            <a:r>
              <a:rPr lang="en-US" altLang="zh-CN" sz="2800" b="1" dirty="0" smtClean="0">
                <a:solidFill>
                  <a:srgbClr val="00B0F0"/>
                </a:solidFill>
                <a:latin typeface="Cambria Math" panose="02040503050406030204" pitchFamily="18" charset="0"/>
                <a:ea typeface="Cambria Math" panose="02040503050406030204" pitchFamily="18" charset="0"/>
              </a:rPr>
              <a:t>CNN</a:t>
            </a:r>
            <a:r>
              <a:rPr lang="zh-CN" altLang="en-US" sz="2800" b="1" dirty="0" smtClean="0">
                <a:solidFill>
                  <a:srgbClr val="00B0F0"/>
                </a:solidFill>
                <a:latin typeface="Cambria Math" panose="02040503050406030204" pitchFamily="18" charset="0"/>
                <a:ea typeface="Cambria Math" panose="02040503050406030204" pitchFamily="18" charset="0"/>
              </a:rPr>
              <a:t>）</a:t>
            </a:r>
            <a:endParaRPr lang="en-US" altLang="zh-CN" sz="2800" b="1" dirty="0">
              <a:solidFill>
                <a:srgbClr val="00B0F0"/>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8092285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 xmlns:a16="http://schemas.microsoft.com/office/drawing/2014/main" id="{F4ECCDC3-C859-7347-8754-633AA26AEFD3}"/>
              </a:ext>
            </a:extLst>
          </p:cNvPr>
          <p:cNvSpPr/>
          <p:nvPr/>
        </p:nvSpPr>
        <p:spPr>
          <a:xfrm>
            <a:off x="4139834" y="3576407"/>
            <a:ext cx="4684296" cy="369332"/>
          </a:xfrm>
          <a:prstGeom prst="rect">
            <a:avLst/>
          </a:prstGeom>
        </p:spPr>
        <p:txBody>
          <a:bodyPr wrap="none">
            <a:spAutoFit/>
          </a:bodyPr>
          <a:lstStyle/>
          <a:p>
            <a:r>
              <a:rPr lang="zh-CN" altLang="en-US" dirty="0">
                <a:latin typeface="STSong" panose="02010600040101010101" pitchFamily="2" charset="-122"/>
                <a:ea typeface="STSong" panose="02010600040101010101" pitchFamily="2" charset="-122"/>
              </a:rPr>
              <a:t>彩色</a:t>
            </a:r>
            <a:r>
              <a:rPr lang="zh-CN" altLang="en-US" dirty="0" smtClean="0">
                <a:latin typeface="STSong" panose="02010600040101010101" pitchFamily="2" charset="-122"/>
                <a:ea typeface="STSong" panose="02010600040101010101" pitchFamily="2" charset="-122"/>
              </a:rPr>
              <a:t>图</a:t>
            </a:r>
            <a:r>
              <a:rPr lang="zh-CN" altLang="en-US" dirty="0">
                <a:latin typeface="STSong" panose="02010600040101010101" pitchFamily="2" charset="-122"/>
                <a:ea typeface="STSong" panose="02010600040101010101" pitchFamily="2" charset="-122"/>
              </a:rPr>
              <a:t>片</a:t>
            </a:r>
            <a:r>
              <a:rPr lang="zh-CN" altLang="en-US" dirty="0" smtClean="0">
                <a:latin typeface="STSong" panose="02010600040101010101" pitchFamily="2" charset="-122"/>
                <a:ea typeface="STSong" panose="02010600040101010101" pitchFamily="2" charset="-122"/>
              </a:rPr>
              <a:t>，红绿蓝</a:t>
            </a:r>
            <a:r>
              <a:rPr lang="zh-CN" altLang="en-US" dirty="0" smtClean="0">
                <a:solidFill>
                  <a:srgbClr val="FF0000"/>
                </a:solidFill>
                <a:latin typeface="STSong" panose="02010600040101010101" pitchFamily="2" charset="-122"/>
                <a:ea typeface="STSong" panose="02010600040101010101" pitchFamily="2" charset="-122"/>
              </a:rPr>
              <a:t>三个</a:t>
            </a:r>
            <a:r>
              <a:rPr lang="zh-CN" altLang="en-US" dirty="0">
                <a:solidFill>
                  <a:srgbClr val="FF0000"/>
                </a:solidFill>
                <a:latin typeface="STSong" panose="02010600040101010101" pitchFamily="2" charset="-122"/>
                <a:ea typeface="STSong" panose="02010600040101010101" pitchFamily="2" charset="-122"/>
              </a:rPr>
              <a:t>通道</a:t>
            </a:r>
            <a:r>
              <a:rPr lang="zh-CN" altLang="en-US" dirty="0" smtClean="0">
                <a:solidFill>
                  <a:srgbClr val="FF0000"/>
                </a:solidFill>
                <a:latin typeface="STSong" panose="02010600040101010101" pitchFamily="2" charset="-122"/>
                <a:ea typeface="STSong" panose="02010600040101010101" pitchFamily="2" charset="-122"/>
              </a:rPr>
              <a:t>，两个</a:t>
            </a:r>
            <a:r>
              <a:rPr lang="en-US" altLang="zh-CN" dirty="0" smtClean="0">
                <a:solidFill>
                  <a:srgbClr val="FF0000"/>
                </a:solidFill>
                <a:latin typeface="STSong" panose="02010600040101010101" pitchFamily="2" charset="-122"/>
                <a:ea typeface="STSong" panose="02010600040101010101" pitchFamily="2" charset="-122"/>
              </a:rPr>
              <a:t>3D</a:t>
            </a:r>
            <a:r>
              <a:rPr lang="zh-CN" altLang="en-US" dirty="0" smtClean="0">
                <a:solidFill>
                  <a:srgbClr val="FF0000"/>
                </a:solidFill>
                <a:latin typeface="STSong" panose="02010600040101010101" pitchFamily="2" charset="-122"/>
                <a:ea typeface="STSong" panose="02010600040101010101" pitchFamily="2" charset="-122"/>
              </a:rPr>
              <a:t>卷</a:t>
            </a:r>
            <a:r>
              <a:rPr lang="zh-CN" altLang="en-US" dirty="0">
                <a:solidFill>
                  <a:srgbClr val="FF0000"/>
                </a:solidFill>
                <a:latin typeface="STSong" panose="02010600040101010101" pitchFamily="2" charset="-122"/>
                <a:ea typeface="STSong" panose="02010600040101010101" pitchFamily="2" charset="-122"/>
              </a:rPr>
              <a:t>积核 </a:t>
            </a:r>
          </a:p>
        </p:txBody>
      </p:sp>
      <p:sp>
        <p:nvSpPr>
          <p:cNvPr id="12" name="下箭头 11"/>
          <p:cNvSpPr/>
          <p:nvPr/>
        </p:nvSpPr>
        <p:spPr>
          <a:xfrm rot="19943050">
            <a:off x="3795736" y="3323864"/>
            <a:ext cx="342051" cy="1243749"/>
          </a:xfrm>
          <a:prstGeom prst="downArrow">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2"/>
          <a:stretch>
            <a:fillRect/>
          </a:stretch>
        </p:blipFill>
        <p:spPr>
          <a:xfrm rot="1353128">
            <a:off x="1263201" y="1171315"/>
            <a:ext cx="2419350" cy="2867025"/>
          </a:xfrm>
          <a:prstGeom prst="rect">
            <a:avLst/>
          </a:prstGeom>
        </p:spPr>
      </p:pic>
      <p:pic>
        <p:nvPicPr>
          <p:cNvPr id="3" name="图片 2"/>
          <p:cNvPicPr>
            <a:picLocks noChangeAspect="1"/>
          </p:cNvPicPr>
          <p:nvPr/>
        </p:nvPicPr>
        <p:blipFill>
          <a:blip r:embed="rId3"/>
          <a:stretch>
            <a:fillRect/>
          </a:stretch>
        </p:blipFill>
        <p:spPr>
          <a:xfrm rot="1494479">
            <a:off x="4449193" y="4015819"/>
            <a:ext cx="1104261" cy="2237969"/>
          </a:xfrm>
          <a:prstGeom prst="rect">
            <a:avLst/>
          </a:prstGeom>
        </p:spPr>
      </p:pic>
      <p:pic>
        <p:nvPicPr>
          <p:cNvPr id="4" name="图片 3"/>
          <p:cNvPicPr>
            <a:picLocks noChangeAspect="1"/>
          </p:cNvPicPr>
          <p:nvPr/>
        </p:nvPicPr>
        <p:blipFill>
          <a:blip r:embed="rId4"/>
          <a:stretch>
            <a:fillRect/>
          </a:stretch>
        </p:blipFill>
        <p:spPr>
          <a:xfrm rot="1875612">
            <a:off x="1810884" y="3764762"/>
            <a:ext cx="1228725" cy="361950"/>
          </a:xfrm>
          <a:prstGeom prst="rect">
            <a:avLst/>
          </a:prstGeom>
        </p:spPr>
      </p:pic>
      <p:sp>
        <p:nvSpPr>
          <p:cNvPr id="9" name="矩形 8"/>
          <p:cNvSpPr/>
          <p:nvPr/>
        </p:nvSpPr>
        <p:spPr>
          <a:xfrm>
            <a:off x="625622" y="293775"/>
            <a:ext cx="6315383" cy="523220"/>
          </a:xfrm>
          <a:prstGeom prst="rect">
            <a:avLst/>
          </a:prstGeom>
        </p:spPr>
        <p:txBody>
          <a:bodyPr wrap="none">
            <a:spAutoFit/>
          </a:bodyPr>
          <a:lstStyle/>
          <a:p>
            <a:r>
              <a:rPr lang="en-US" altLang="zh-CN" sz="2800" b="1" dirty="0" smtClean="0">
                <a:solidFill>
                  <a:srgbClr val="00B0F0"/>
                </a:solidFill>
                <a:latin typeface="Cambria Math" panose="02040503050406030204" pitchFamily="18" charset="0"/>
                <a:ea typeface="Cambria Math" panose="02040503050406030204" pitchFamily="18" charset="0"/>
              </a:rPr>
              <a:t>Convolutional  Neural Network </a:t>
            </a:r>
            <a:r>
              <a:rPr lang="zh-CN" altLang="en-US" sz="2800" b="1" dirty="0" smtClean="0">
                <a:solidFill>
                  <a:srgbClr val="00B0F0"/>
                </a:solidFill>
                <a:latin typeface="Cambria Math" panose="02040503050406030204" pitchFamily="18" charset="0"/>
                <a:ea typeface="Cambria Math" panose="02040503050406030204" pitchFamily="18" charset="0"/>
              </a:rPr>
              <a:t>（</a:t>
            </a:r>
            <a:r>
              <a:rPr lang="en-US" altLang="zh-CN" sz="2800" b="1" dirty="0" smtClean="0">
                <a:solidFill>
                  <a:srgbClr val="00B0F0"/>
                </a:solidFill>
                <a:latin typeface="Cambria Math" panose="02040503050406030204" pitchFamily="18" charset="0"/>
                <a:ea typeface="Cambria Math" panose="02040503050406030204" pitchFamily="18" charset="0"/>
              </a:rPr>
              <a:t>CNN</a:t>
            </a:r>
            <a:r>
              <a:rPr lang="zh-CN" altLang="en-US" sz="2800" b="1" dirty="0" smtClean="0">
                <a:solidFill>
                  <a:srgbClr val="00B0F0"/>
                </a:solidFill>
                <a:latin typeface="Cambria Math" panose="02040503050406030204" pitchFamily="18" charset="0"/>
                <a:ea typeface="Cambria Math" panose="02040503050406030204" pitchFamily="18" charset="0"/>
              </a:rPr>
              <a:t>）</a:t>
            </a:r>
            <a:endParaRPr lang="en-US" altLang="zh-CN" sz="2800" b="1" dirty="0">
              <a:solidFill>
                <a:srgbClr val="00B0F0"/>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6641945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762" y="1746584"/>
            <a:ext cx="6086475" cy="4038600"/>
          </a:xfrm>
          <a:prstGeom prst="rect">
            <a:avLst/>
          </a:prstGeom>
        </p:spPr>
      </p:pic>
      <mc:AlternateContent xmlns:mc="http://schemas.openxmlformats.org/markup-compatibility/2006" xmlns:a14="http://schemas.microsoft.com/office/drawing/2010/main">
        <mc:Choice Requires="a14">
          <p:sp>
            <p:nvSpPr>
              <p:cNvPr id="3" name="矩形 2"/>
              <p:cNvSpPr/>
              <p:nvPr/>
            </p:nvSpPr>
            <p:spPr>
              <a:xfrm>
                <a:off x="1528762" y="1245852"/>
                <a:ext cx="7387728" cy="369332"/>
              </a:xfrm>
              <a:prstGeom prst="rect">
                <a:avLst/>
              </a:prstGeom>
            </p:spPr>
            <p:txBody>
              <a:bodyPr wrap="none">
                <a:spAutoFit/>
              </a:bodyPr>
              <a:lstStyle/>
              <a:p>
                <a:r>
                  <a:rPr lang="en-US" altLang="zh-CN" b="1" dirty="0" smtClean="0">
                    <a:latin typeface="STSong" panose="02010600040101010101" pitchFamily="2" charset="-122"/>
                    <a:ea typeface="STSong" panose="02010600040101010101" pitchFamily="2" charset="-122"/>
                  </a:rPr>
                  <a:t>Pooling </a:t>
                </a:r>
                <a:r>
                  <a:rPr lang="zh-CN" altLang="en-US" b="1" dirty="0" smtClean="0">
                    <a:latin typeface="STSong" panose="02010600040101010101" pitchFamily="2" charset="-122"/>
                    <a:ea typeface="STSong" panose="02010600040101010101" pitchFamily="2" charset="-122"/>
                  </a:rPr>
                  <a:t>池化 </a:t>
                </a:r>
                <a:r>
                  <a:rPr lang="zh-CN" altLang="en-US" dirty="0" smtClean="0">
                    <a:latin typeface="STSong" panose="02010600040101010101" pitchFamily="2" charset="-122"/>
                    <a:ea typeface="STSong" panose="02010600040101010101" pitchFamily="2" charset="-122"/>
                  </a:rPr>
                  <a:t>（</a:t>
                </a:r>
                <a:r>
                  <a:rPr lang="zh-CN" altLang="en-US" dirty="0">
                    <a:latin typeface="STSong" panose="02010600040101010101" pitchFamily="2" charset="-122"/>
                    <a:ea typeface="STSong" panose="02010600040101010101" pitchFamily="2" charset="-122"/>
                  </a:rPr>
                  <a:t>最</a:t>
                </a:r>
                <a:r>
                  <a:rPr lang="zh-CN" altLang="en-US" dirty="0" smtClean="0">
                    <a:latin typeface="STSong" panose="02010600040101010101" pitchFamily="2" charset="-122"/>
                    <a:ea typeface="STSong" panose="02010600040101010101" pitchFamily="2" charset="-122"/>
                  </a:rPr>
                  <a:t>大</a:t>
                </a:r>
                <a:r>
                  <a:rPr lang="en-US" altLang="zh-CN" dirty="0" smtClean="0">
                    <a:latin typeface="STSong" panose="02010600040101010101" pitchFamily="2" charset="-122"/>
                    <a:ea typeface="STSong" panose="02010600040101010101" pitchFamily="2" charset="-122"/>
                  </a:rPr>
                  <a:t>Max,  </a:t>
                </a:r>
                <a:r>
                  <a:rPr lang="zh-CN" altLang="en-US" dirty="0" smtClean="0">
                    <a:latin typeface="STSong" panose="02010600040101010101" pitchFamily="2" charset="-122"/>
                    <a:ea typeface="STSong" panose="02010600040101010101" pitchFamily="2" charset="-122"/>
                  </a:rPr>
                  <a:t>平均</a:t>
                </a:r>
                <a:r>
                  <a:rPr lang="en-US" altLang="zh-CN" dirty="0" smtClean="0">
                    <a:latin typeface="STSong" panose="02010600040101010101" pitchFamily="2" charset="-122"/>
                    <a:ea typeface="STSong" panose="02010600040101010101" pitchFamily="2" charset="-122"/>
                  </a:rPr>
                  <a:t>Average</a:t>
                </a:r>
                <a:r>
                  <a:rPr lang="zh-CN" altLang="en-US" dirty="0" smtClean="0">
                    <a:latin typeface="STSong" panose="02010600040101010101" pitchFamily="2" charset="-122"/>
                    <a:ea typeface="STSong" panose="02010600040101010101" pitchFamily="2" charset="-122"/>
                  </a:rPr>
                  <a:t>）  </a:t>
                </a:r>
                <a:r>
                  <a:rPr lang="zh-CN" altLang="en-US" sz="1400" dirty="0">
                    <a:latin typeface="STSong" panose="02010600040101010101" pitchFamily="2" charset="-122"/>
                    <a:ea typeface="STSong" panose="02010600040101010101" pitchFamily="2" charset="-122"/>
                  </a:rPr>
                  <a:t>比</a:t>
                </a:r>
                <a:r>
                  <a:rPr lang="zh-CN" altLang="en-US" sz="1400" dirty="0" smtClean="0">
                    <a:latin typeface="STSong" panose="02010600040101010101" pitchFamily="2" charset="-122"/>
                    <a:ea typeface="STSong" panose="02010600040101010101" pitchFamily="2" charset="-122"/>
                  </a:rPr>
                  <a:t>如 下面用一个</a:t>
                </a:r>
                <a14:m>
                  <m:oMath xmlns:m="http://schemas.openxmlformats.org/officeDocument/2006/math">
                    <m:r>
                      <a:rPr lang="en-US" altLang="zh-CN" sz="1400" b="0" i="1" smtClean="0">
                        <a:latin typeface="Cambria Math" panose="02040503050406030204" pitchFamily="18" charset="0"/>
                        <a:ea typeface="STSong" panose="02010600040101010101" pitchFamily="2" charset="-122"/>
                      </a:rPr>
                      <m:t>2×2</m:t>
                    </m:r>
                  </m:oMath>
                </a14:m>
                <a:r>
                  <a:rPr lang="zh-CN" altLang="en-US" sz="1400" dirty="0" smtClean="0"/>
                  <a:t>核进行</a:t>
                </a:r>
                <a:r>
                  <a:rPr lang="en-US" altLang="zh-CN" sz="1400" dirty="0" smtClean="0"/>
                  <a:t>Max Pooling</a:t>
                </a:r>
                <a:endParaRPr lang="zh-CN" altLang="en-US" sz="1400" dirty="0"/>
              </a:p>
            </p:txBody>
          </p:sp>
        </mc:Choice>
        <mc:Fallback xmlns="">
          <p:sp>
            <p:nvSpPr>
              <p:cNvPr id="3" name="矩形 2"/>
              <p:cNvSpPr>
                <a:spLocks noRot="1" noChangeAspect="1" noMove="1" noResize="1" noEditPoints="1" noAdjustHandles="1" noChangeArrowheads="1" noChangeShapeType="1" noTextEdit="1"/>
              </p:cNvSpPr>
              <p:nvPr/>
            </p:nvSpPr>
            <p:spPr>
              <a:xfrm>
                <a:off x="1528762" y="1245852"/>
                <a:ext cx="7387728" cy="369332"/>
              </a:xfrm>
              <a:prstGeom prst="rect">
                <a:avLst/>
              </a:prstGeom>
              <a:blipFill rotWithShape="0">
                <a:blip r:embed="rId3"/>
                <a:stretch>
                  <a:fillRect l="-743" t="-6557" b="-26230"/>
                </a:stretch>
              </a:blipFill>
            </p:spPr>
            <p:txBody>
              <a:bodyPr/>
              <a:lstStyle/>
              <a:p>
                <a:r>
                  <a:rPr lang="zh-CN" altLang="en-US">
                    <a:noFill/>
                  </a:rPr>
                  <a:t> </a:t>
                </a:r>
              </a:p>
            </p:txBody>
          </p:sp>
        </mc:Fallback>
      </mc:AlternateContent>
      <p:sp>
        <p:nvSpPr>
          <p:cNvPr id="6" name="矩形 5"/>
          <p:cNvSpPr/>
          <p:nvPr/>
        </p:nvSpPr>
        <p:spPr>
          <a:xfrm>
            <a:off x="625622" y="293775"/>
            <a:ext cx="6315383" cy="523220"/>
          </a:xfrm>
          <a:prstGeom prst="rect">
            <a:avLst/>
          </a:prstGeom>
        </p:spPr>
        <p:txBody>
          <a:bodyPr wrap="none">
            <a:spAutoFit/>
          </a:bodyPr>
          <a:lstStyle/>
          <a:p>
            <a:r>
              <a:rPr lang="en-US" altLang="zh-CN" sz="2800" b="1" dirty="0" smtClean="0">
                <a:solidFill>
                  <a:srgbClr val="00B0F0"/>
                </a:solidFill>
                <a:latin typeface="Cambria Math" panose="02040503050406030204" pitchFamily="18" charset="0"/>
                <a:ea typeface="Cambria Math" panose="02040503050406030204" pitchFamily="18" charset="0"/>
              </a:rPr>
              <a:t>Convolutional  Neural Network </a:t>
            </a:r>
            <a:r>
              <a:rPr lang="zh-CN" altLang="en-US" sz="2800" b="1" dirty="0" smtClean="0">
                <a:solidFill>
                  <a:srgbClr val="00B0F0"/>
                </a:solidFill>
                <a:latin typeface="Cambria Math" panose="02040503050406030204" pitchFamily="18" charset="0"/>
                <a:ea typeface="Cambria Math" panose="02040503050406030204" pitchFamily="18" charset="0"/>
              </a:rPr>
              <a:t>（</a:t>
            </a:r>
            <a:r>
              <a:rPr lang="en-US" altLang="zh-CN" sz="2800" b="1" dirty="0" smtClean="0">
                <a:solidFill>
                  <a:srgbClr val="00B0F0"/>
                </a:solidFill>
                <a:latin typeface="Cambria Math" panose="02040503050406030204" pitchFamily="18" charset="0"/>
                <a:ea typeface="Cambria Math" panose="02040503050406030204" pitchFamily="18" charset="0"/>
              </a:rPr>
              <a:t>CNN</a:t>
            </a:r>
            <a:r>
              <a:rPr lang="zh-CN" altLang="en-US" sz="2800" b="1" dirty="0" smtClean="0">
                <a:solidFill>
                  <a:srgbClr val="00B0F0"/>
                </a:solidFill>
                <a:latin typeface="Cambria Math" panose="02040503050406030204" pitchFamily="18" charset="0"/>
                <a:ea typeface="Cambria Math" panose="02040503050406030204" pitchFamily="18" charset="0"/>
              </a:rPr>
              <a:t>）</a:t>
            </a:r>
            <a:endParaRPr lang="en-US" altLang="zh-CN" sz="2800" b="1" dirty="0">
              <a:solidFill>
                <a:srgbClr val="00B0F0"/>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7315327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847065" y="1999762"/>
            <a:ext cx="4523425" cy="3093607"/>
          </a:xfrm>
          <a:prstGeom prst="rect">
            <a:avLst/>
          </a:prstGeom>
        </p:spPr>
      </p:pic>
      <p:pic>
        <p:nvPicPr>
          <p:cNvPr id="10" name="图片 9"/>
          <p:cNvPicPr>
            <a:picLocks noChangeAspect="1"/>
          </p:cNvPicPr>
          <p:nvPr/>
        </p:nvPicPr>
        <p:blipFill>
          <a:blip r:embed="rId3"/>
          <a:stretch>
            <a:fillRect/>
          </a:stretch>
        </p:blipFill>
        <p:spPr>
          <a:xfrm>
            <a:off x="5937162" y="1999762"/>
            <a:ext cx="3081002" cy="4091167"/>
          </a:xfrm>
          <a:prstGeom prst="rect">
            <a:avLst/>
          </a:prstGeom>
        </p:spPr>
      </p:pic>
      <p:sp>
        <p:nvSpPr>
          <p:cNvPr id="5" name="矩形 4"/>
          <p:cNvSpPr/>
          <p:nvPr/>
        </p:nvSpPr>
        <p:spPr>
          <a:xfrm>
            <a:off x="5703398" y="1239410"/>
            <a:ext cx="3120213" cy="369332"/>
          </a:xfrm>
          <a:prstGeom prst="rect">
            <a:avLst/>
          </a:prstGeom>
        </p:spPr>
        <p:txBody>
          <a:bodyPr wrap="none">
            <a:spAutoFit/>
          </a:bodyPr>
          <a:lstStyle/>
          <a:p>
            <a:pPr>
              <a:spcBef>
                <a:spcPct val="20000"/>
              </a:spcBef>
              <a:buClr>
                <a:schemeClr val="tx2"/>
              </a:buClr>
              <a:buSzPct val="75000"/>
              <a:defRPr/>
            </a:pPr>
            <a:r>
              <a:rPr lang="en-US" altLang="zh-CN" dirty="0" smtClean="0">
                <a:solidFill>
                  <a:schemeClr val="tx1">
                    <a:lumMod val="50000"/>
                    <a:lumOff val="50000"/>
                  </a:schemeClr>
                </a:solidFill>
              </a:rPr>
              <a:t>1901.05627     J </a:t>
            </a:r>
            <a:r>
              <a:rPr lang="en-US" altLang="zh-CN" dirty="0">
                <a:solidFill>
                  <a:schemeClr val="tx1">
                    <a:lumMod val="50000"/>
                    <a:lumOff val="50000"/>
                  </a:schemeClr>
                </a:solidFill>
              </a:rPr>
              <a:t>Ren, </a:t>
            </a:r>
            <a:r>
              <a:rPr lang="en-US" altLang="zh-CN" dirty="0" smtClean="0">
                <a:solidFill>
                  <a:schemeClr val="tx1">
                    <a:lumMod val="50000"/>
                    <a:lumOff val="50000"/>
                  </a:schemeClr>
                </a:solidFill>
              </a:rPr>
              <a:t>L Wu, </a:t>
            </a:r>
            <a:r>
              <a:rPr lang="en-US" altLang="zh-CN" dirty="0">
                <a:solidFill>
                  <a:schemeClr val="tx1">
                    <a:lumMod val="50000"/>
                    <a:lumOff val="50000"/>
                  </a:schemeClr>
                </a:solidFill>
              </a:rPr>
              <a:t>JMY</a:t>
            </a:r>
          </a:p>
        </p:txBody>
      </p:sp>
      <p:sp>
        <p:nvSpPr>
          <p:cNvPr id="3" name="矩形 2"/>
          <p:cNvSpPr/>
          <p:nvPr/>
        </p:nvSpPr>
        <p:spPr>
          <a:xfrm>
            <a:off x="296392" y="284716"/>
            <a:ext cx="6967112" cy="461665"/>
          </a:xfrm>
          <a:prstGeom prst="rect">
            <a:avLst/>
          </a:prstGeom>
        </p:spPr>
        <p:txBody>
          <a:bodyPr wrap="square">
            <a:spAutoFit/>
          </a:bodyPr>
          <a:lstStyle/>
          <a:p>
            <a:r>
              <a:rPr lang="en-US" altLang="zh-CN" sz="2400" b="1" dirty="0" smtClean="0">
                <a:solidFill>
                  <a:srgbClr val="FF0000"/>
                </a:solidFill>
                <a:ea typeface="华文新魏" panose="02010800040101010101" pitchFamily="2" charset="-122"/>
              </a:rPr>
              <a:t>2  </a:t>
            </a:r>
            <a:r>
              <a:rPr lang="en-US" altLang="zh-CN" sz="2400" b="1" dirty="0">
                <a:solidFill>
                  <a:srgbClr val="FF0000"/>
                </a:solidFill>
                <a:ea typeface="华文新魏" panose="02010800040101010101" pitchFamily="2" charset="-122"/>
              </a:rPr>
              <a:t>GNN</a:t>
            </a:r>
            <a:r>
              <a:rPr lang="en-US" altLang="zh-CN" sz="2400" b="1" dirty="0" smtClean="0">
                <a:solidFill>
                  <a:srgbClr val="FF0000"/>
                </a:solidFill>
                <a:ea typeface="华文新魏" panose="02010800040101010101" pitchFamily="2" charset="-122"/>
              </a:rPr>
              <a:t> </a:t>
            </a:r>
            <a:r>
              <a:rPr lang="en-US" altLang="zh-CN" sz="2400" b="1" dirty="0">
                <a:solidFill>
                  <a:srgbClr val="FF0000"/>
                </a:solidFill>
                <a:ea typeface="华文新魏" panose="02010800040101010101" pitchFamily="2" charset="-122"/>
              </a:rPr>
              <a:t>for </a:t>
            </a:r>
            <a:r>
              <a:rPr lang="zh-CN" altLang="en-US" sz="2400" b="1" dirty="0">
                <a:solidFill>
                  <a:srgbClr val="FF0000"/>
                </a:solidFill>
              </a:rPr>
              <a:t>CP property of top-Higgs coupling at LHC</a:t>
            </a:r>
            <a:endParaRPr lang="zh-CN" altLang="en-US" sz="2400" dirty="0">
              <a:solidFill>
                <a:srgbClr val="FF0000"/>
              </a:solidFill>
            </a:endParaRPr>
          </a:p>
        </p:txBody>
      </p:sp>
    </p:spTree>
    <p:extLst>
      <p:ext uri="{BB962C8B-B14F-4D97-AF65-F5344CB8AC3E}">
        <p14:creationId xmlns:p14="http://schemas.microsoft.com/office/powerpoint/2010/main" val="34995483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1166209" y="1293255"/>
            <a:ext cx="6038850" cy="3962400"/>
          </a:xfrm>
          <a:prstGeom prst="rect">
            <a:avLst/>
          </a:prstGeom>
        </p:spPr>
      </p:pic>
      <p:sp>
        <p:nvSpPr>
          <p:cNvPr id="7" name="矩形 6"/>
          <p:cNvSpPr/>
          <p:nvPr/>
        </p:nvSpPr>
        <p:spPr>
          <a:xfrm>
            <a:off x="5859887" y="4687911"/>
            <a:ext cx="1571223" cy="7984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4" name="矩形 3"/>
          <p:cNvSpPr/>
          <p:nvPr/>
        </p:nvSpPr>
        <p:spPr>
          <a:xfrm>
            <a:off x="296392" y="284716"/>
            <a:ext cx="6967112" cy="461665"/>
          </a:xfrm>
          <a:prstGeom prst="rect">
            <a:avLst/>
          </a:prstGeom>
        </p:spPr>
        <p:txBody>
          <a:bodyPr wrap="square">
            <a:spAutoFit/>
          </a:bodyPr>
          <a:lstStyle/>
          <a:p>
            <a:r>
              <a:rPr lang="en-US" altLang="zh-CN" sz="2400" b="1" dirty="0" smtClean="0">
                <a:solidFill>
                  <a:srgbClr val="FF0000"/>
                </a:solidFill>
                <a:ea typeface="华文新魏" panose="02010800040101010101" pitchFamily="2" charset="-122"/>
              </a:rPr>
              <a:t>2  </a:t>
            </a:r>
            <a:r>
              <a:rPr lang="en-US" altLang="zh-CN" sz="2400" b="1" dirty="0">
                <a:solidFill>
                  <a:srgbClr val="FF0000"/>
                </a:solidFill>
                <a:ea typeface="华文新魏" panose="02010800040101010101" pitchFamily="2" charset="-122"/>
              </a:rPr>
              <a:t>GNN</a:t>
            </a:r>
            <a:r>
              <a:rPr lang="en-US" altLang="zh-CN" sz="2400" b="1" dirty="0" smtClean="0">
                <a:solidFill>
                  <a:srgbClr val="FF0000"/>
                </a:solidFill>
                <a:ea typeface="华文新魏" panose="02010800040101010101" pitchFamily="2" charset="-122"/>
              </a:rPr>
              <a:t> </a:t>
            </a:r>
            <a:r>
              <a:rPr lang="en-US" altLang="zh-CN" sz="2400" b="1" dirty="0">
                <a:solidFill>
                  <a:srgbClr val="FF0000"/>
                </a:solidFill>
                <a:ea typeface="华文新魏" panose="02010800040101010101" pitchFamily="2" charset="-122"/>
              </a:rPr>
              <a:t>for </a:t>
            </a:r>
            <a:r>
              <a:rPr lang="zh-CN" altLang="en-US" sz="2400" b="1" dirty="0">
                <a:solidFill>
                  <a:srgbClr val="FF0000"/>
                </a:solidFill>
              </a:rPr>
              <a:t>CP property of top-Higgs coupling at LHC</a:t>
            </a:r>
            <a:endParaRPr lang="zh-CN" altLang="en-US" sz="2400" dirty="0">
              <a:solidFill>
                <a:srgbClr val="FF0000"/>
              </a:solidFill>
            </a:endParaRPr>
          </a:p>
        </p:txBody>
      </p:sp>
    </p:spTree>
    <p:extLst>
      <p:ext uri="{BB962C8B-B14F-4D97-AF65-F5344CB8AC3E}">
        <p14:creationId xmlns:p14="http://schemas.microsoft.com/office/powerpoint/2010/main" val="1393604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4">
            <a:extLst>
              <a:ext uri="{FF2B5EF4-FFF2-40B4-BE49-F238E27FC236}">
                <a16:creationId xmlns:a16="http://schemas.microsoft.com/office/drawing/2014/main" xmlns="" id="{4576585D-DDAB-46DE-8793-5B528DD453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766" y="1387817"/>
            <a:ext cx="3695096" cy="3812215"/>
          </a:xfrm>
          <a:prstGeom prst="rect">
            <a:avLst/>
          </a:prstGeom>
        </p:spPr>
      </p:pic>
      <p:sp>
        <p:nvSpPr>
          <p:cNvPr id="2" name="矩形 1"/>
          <p:cNvSpPr/>
          <p:nvPr/>
        </p:nvSpPr>
        <p:spPr>
          <a:xfrm>
            <a:off x="545642" y="383268"/>
            <a:ext cx="4682629" cy="646331"/>
          </a:xfrm>
          <a:prstGeom prst="rect">
            <a:avLst/>
          </a:prstGeom>
        </p:spPr>
        <p:txBody>
          <a:bodyPr wrap="none">
            <a:spAutoFit/>
          </a:bodyPr>
          <a:lstStyle/>
          <a:p>
            <a:pPr>
              <a:lnSpc>
                <a:spcPct val="150000"/>
              </a:lnSpc>
            </a:pPr>
            <a:r>
              <a:rPr lang="en-US" altLang="zh-CN" sz="2400" b="1" dirty="0" smtClean="0">
                <a:solidFill>
                  <a:srgbClr val="FF0000"/>
                </a:solidFill>
                <a:ea typeface="华文新魏" panose="02010800040101010101" pitchFamily="2" charset="-122"/>
              </a:rPr>
              <a:t>1  Introduction </a:t>
            </a:r>
            <a:r>
              <a:rPr lang="en-US" altLang="zh-CN" sz="2400" b="1" dirty="0">
                <a:solidFill>
                  <a:srgbClr val="FF0000"/>
                </a:solidFill>
                <a:ea typeface="华文新魏" panose="02010800040101010101" pitchFamily="2" charset="-122"/>
              </a:rPr>
              <a:t>to </a:t>
            </a:r>
            <a:r>
              <a:rPr lang="en-US" altLang="zh-CN" sz="2400" b="1" dirty="0" smtClean="0">
                <a:solidFill>
                  <a:srgbClr val="FF0000"/>
                </a:solidFill>
                <a:ea typeface="华文新魏" panose="02010800040101010101" pitchFamily="2" charset="-122"/>
              </a:rPr>
              <a:t>machine </a:t>
            </a:r>
            <a:r>
              <a:rPr lang="en-US" altLang="zh-CN" sz="2400" b="1" dirty="0">
                <a:solidFill>
                  <a:srgbClr val="FF0000"/>
                </a:solidFill>
                <a:ea typeface="华文新魏" panose="02010800040101010101" pitchFamily="2" charset="-122"/>
              </a:rPr>
              <a:t>learning</a:t>
            </a:r>
          </a:p>
        </p:txBody>
      </p:sp>
    </p:spTree>
    <p:extLst>
      <p:ext uri="{BB962C8B-B14F-4D97-AF65-F5344CB8AC3E}">
        <p14:creationId xmlns:p14="http://schemas.microsoft.com/office/powerpoint/2010/main" val="16894131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3071799" y="837309"/>
            <a:ext cx="2553364" cy="2326734"/>
          </a:xfrm>
          <a:prstGeom prst="rect">
            <a:avLst/>
          </a:prstGeom>
        </p:spPr>
      </p:pic>
      <p:pic>
        <p:nvPicPr>
          <p:cNvPr id="3" name="图片 2"/>
          <p:cNvPicPr>
            <a:picLocks noChangeAspect="1"/>
          </p:cNvPicPr>
          <p:nvPr/>
        </p:nvPicPr>
        <p:blipFill>
          <a:blip r:embed="rId3"/>
          <a:stretch>
            <a:fillRect/>
          </a:stretch>
        </p:blipFill>
        <p:spPr>
          <a:xfrm>
            <a:off x="2960281" y="3546313"/>
            <a:ext cx="3096363" cy="3103683"/>
          </a:xfrm>
          <a:prstGeom prst="rect">
            <a:avLst/>
          </a:prstGeom>
        </p:spPr>
      </p:pic>
      <p:sp>
        <p:nvSpPr>
          <p:cNvPr id="7" name="矩形 6"/>
          <p:cNvSpPr/>
          <p:nvPr/>
        </p:nvSpPr>
        <p:spPr>
          <a:xfrm>
            <a:off x="2537138" y="3445207"/>
            <a:ext cx="1571223" cy="7984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8" name="矩形 7"/>
          <p:cNvSpPr/>
          <p:nvPr/>
        </p:nvSpPr>
        <p:spPr>
          <a:xfrm>
            <a:off x="3669341" y="3406571"/>
            <a:ext cx="922225" cy="4121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9" name="矩形 8"/>
          <p:cNvSpPr/>
          <p:nvPr/>
        </p:nvSpPr>
        <p:spPr>
          <a:xfrm>
            <a:off x="5740255" y="5615189"/>
            <a:ext cx="625630" cy="110112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0" name="矩形 9"/>
          <p:cNvSpPr/>
          <p:nvPr/>
        </p:nvSpPr>
        <p:spPr>
          <a:xfrm>
            <a:off x="4035666" y="6471618"/>
            <a:ext cx="312815" cy="4121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1" name="矩形 10"/>
          <p:cNvSpPr/>
          <p:nvPr/>
        </p:nvSpPr>
        <p:spPr>
          <a:xfrm>
            <a:off x="5340153" y="5753628"/>
            <a:ext cx="579550" cy="4121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2" name="矩形 11"/>
          <p:cNvSpPr/>
          <p:nvPr/>
        </p:nvSpPr>
        <p:spPr>
          <a:xfrm>
            <a:off x="296392" y="284716"/>
            <a:ext cx="6967112" cy="461665"/>
          </a:xfrm>
          <a:prstGeom prst="rect">
            <a:avLst/>
          </a:prstGeom>
        </p:spPr>
        <p:txBody>
          <a:bodyPr wrap="square">
            <a:spAutoFit/>
          </a:bodyPr>
          <a:lstStyle/>
          <a:p>
            <a:r>
              <a:rPr lang="en-US" altLang="zh-CN" sz="2400" b="1" dirty="0" smtClean="0">
                <a:solidFill>
                  <a:srgbClr val="FF0000"/>
                </a:solidFill>
                <a:ea typeface="华文新魏" panose="02010800040101010101" pitchFamily="2" charset="-122"/>
              </a:rPr>
              <a:t>2  </a:t>
            </a:r>
            <a:r>
              <a:rPr lang="en-US" altLang="zh-CN" sz="2400" b="1" dirty="0">
                <a:solidFill>
                  <a:srgbClr val="FF0000"/>
                </a:solidFill>
                <a:ea typeface="华文新魏" panose="02010800040101010101" pitchFamily="2" charset="-122"/>
              </a:rPr>
              <a:t>GNN</a:t>
            </a:r>
            <a:r>
              <a:rPr lang="en-US" altLang="zh-CN" sz="2400" b="1" dirty="0" smtClean="0">
                <a:solidFill>
                  <a:srgbClr val="FF0000"/>
                </a:solidFill>
                <a:ea typeface="华文新魏" panose="02010800040101010101" pitchFamily="2" charset="-122"/>
              </a:rPr>
              <a:t> </a:t>
            </a:r>
            <a:r>
              <a:rPr lang="en-US" altLang="zh-CN" sz="2400" b="1" dirty="0">
                <a:solidFill>
                  <a:srgbClr val="FF0000"/>
                </a:solidFill>
                <a:ea typeface="华文新魏" panose="02010800040101010101" pitchFamily="2" charset="-122"/>
              </a:rPr>
              <a:t>for </a:t>
            </a:r>
            <a:r>
              <a:rPr lang="zh-CN" altLang="en-US" sz="2400" b="1" dirty="0">
                <a:solidFill>
                  <a:srgbClr val="FF0000"/>
                </a:solidFill>
              </a:rPr>
              <a:t>CP property of top-Higgs coupling at LHC</a:t>
            </a:r>
            <a:endParaRPr lang="zh-CN" altLang="en-US" sz="2400" dirty="0">
              <a:solidFill>
                <a:srgbClr val="FF0000"/>
              </a:solidFill>
            </a:endParaRPr>
          </a:p>
        </p:txBody>
      </p:sp>
    </p:spTree>
    <p:extLst>
      <p:ext uri="{BB962C8B-B14F-4D97-AF65-F5344CB8AC3E}">
        <p14:creationId xmlns:p14="http://schemas.microsoft.com/office/powerpoint/2010/main" val="291197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文本框 2"/>
              <p:cNvSpPr txBox="1"/>
              <p:nvPr/>
            </p:nvSpPr>
            <p:spPr>
              <a:xfrm>
                <a:off x="1075386" y="1596980"/>
                <a:ext cx="6536028" cy="56630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3600" b="0" i="1" smtClean="0">
                          <a:solidFill>
                            <a:schemeClr val="bg1"/>
                          </a:solidFill>
                          <a:latin typeface="Cambria Math" panose="02040503050406030204" pitchFamily="18" charset="0"/>
                        </a:rPr>
                        <m:t>𝑝𝑝</m:t>
                      </m:r>
                      <m:r>
                        <a:rPr lang="en-US" altLang="zh-CN" sz="3600" b="0" i="1" smtClean="0">
                          <a:solidFill>
                            <a:schemeClr val="bg1"/>
                          </a:solidFill>
                          <a:latin typeface="Cambria Math" panose="02040503050406030204" pitchFamily="18" charset="0"/>
                        </a:rPr>
                        <m:t> → </m:t>
                      </m:r>
                      <m:r>
                        <a:rPr lang="en-US" altLang="zh-CN" sz="3600" b="0" i="1" smtClean="0">
                          <a:solidFill>
                            <a:schemeClr val="bg1"/>
                          </a:solidFill>
                          <a:latin typeface="Cambria Math" panose="02040503050406030204" pitchFamily="18" charset="0"/>
                        </a:rPr>
                        <m:t>𝑡</m:t>
                      </m:r>
                      <m:acc>
                        <m:accPr>
                          <m:chr m:val="̅"/>
                          <m:ctrlPr>
                            <a:rPr lang="en-US" altLang="zh-CN" sz="3600" b="0" i="1" smtClean="0">
                              <a:solidFill>
                                <a:schemeClr val="bg1"/>
                              </a:solidFill>
                              <a:latin typeface="Cambria Math" panose="02040503050406030204" pitchFamily="18" charset="0"/>
                            </a:rPr>
                          </m:ctrlPr>
                        </m:accPr>
                        <m:e>
                          <m:r>
                            <a:rPr lang="en-US" altLang="zh-CN" sz="3600" b="0" i="1" smtClean="0">
                              <a:solidFill>
                                <a:schemeClr val="bg1"/>
                              </a:solidFill>
                              <a:latin typeface="Cambria Math" panose="02040503050406030204" pitchFamily="18" charset="0"/>
                            </a:rPr>
                            <m:t>𝑡</m:t>
                          </m:r>
                        </m:e>
                      </m:acc>
                      <m:r>
                        <a:rPr lang="en-US" altLang="zh-CN" sz="3600" b="0" i="1" smtClean="0">
                          <a:solidFill>
                            <a:schemeClr val="bg1"/>
                          </a:solidFill>
                          <a:latin typeface="Cambria Math" panose="02040503050406030204" pitchFamily="18" charset="0"/>
                        </a:rPr>
                        <m:t>𝐻</m:t>
                      </m:r>
                      <m:r>
                        <a:rPr lang="en-US" altLang="zh-CN" sz="3600" b="0" i="1" smtClean="0">
                          <a:solidFill>
                            <a:schemeClr val="bg1"/>
                          </a:solidFill>
                          <a:latin typeface="Cambria Math" panose="02040503050406030204" pitchFamily="18" charset="0"/>
                        </a:rPr>
                        <m:t>  </m:t>
                      </m:r>
                      <m:d>
                        <m:dPr>
                          <m:ctrlPr>
                            <a:rPr lang="en-US" altLang="zh-CN" sz="3600" b="0" i="1" smtClean="0">
                              <a:solidFill>
                                <a:schemeClr val="bg1"/>
                              </a:solidFill>
                              <a:latin typeface="Cambria Math" panose="02040503050406030204" pitchFamily="18" charset="0"/>
                            </a:rPr>
                          </m:ctrlPr>
                        </m:dPr>
                        <m:e>
                          <m:r>
                            <a:rPr lang="en-US" altLang="zh-CN" sz="3600" b="0" i="1" smtClean="0">
                              <a:solidFill>
                                <a:schemeClr val="bg1"/>
                              </a:solidFill>
                              <a:latin typeface="Cambria Math" panose="02040503050406030204" pitchFamily="18" charset="0"/>
                            </a:rPr>
                            <m:t>𝐻</m:t>
                          </m:r>
                          <m:r>
                            <a:rPr lang="en-US" altLang="zh-CN" sz="3600" b="0" i="1" smtClean="0">
                              <a:solidFill>
                                <a:schemeClr val="bg1"/>
                              </a:solidFill>
                              <a:latin typeface="Cambria Math" panose="02040503050406030204" pitchFamily="18" charset="0"/>
                            </a:rPr>
                            <m:t>=</m:t>
                          </m:r>
                          <m:r>
                            <a:rPr lang="en-US" altLang="zh-CN" sz="3600" b="0" i="1" smtClean="0">
                              <a:solidFill>
                                <a:schemeClr val="bg1"/>
                              </a:solidFill>
                              <a:latin typeface="Cambria Math" panose="02040503050406030204" pitchFamily="18" charset="0"/>
                            </a:rPr>
                            <m:t>h</m:t>
                          </m:r>
                        </m:e>
                      </m:d>
                      <m:r>
                        <a:rPr lang="en-US" altLang="zh-CN" sz="3600" b="0" i="1" smtClean="0">
                          <a:solidFill>
                            <a:schemeClr val="bg1"/>
                          </a:solidFill>
                          <a:latin typeface="Cambria Math" panose="02040503050406030204" pitchFamily="18" charset="0"/>
                        </a:rPr>
                        <m:t> → </m:t>
                      </m:r>
                      <m:acc>
                        <m:accPr>
                          <m:chr m:val="̅"/>
                          <m:ctrlPr>
                            <a:rPr lang="en-US" altLang="zh-CN" sz="3600" i="1">
                              <a:solidFill>
                                <a:schemeClr val="bg1"/>
                              </a:solidFill>
                              <a:latin typeface="Cambria Math" panose="02040503050406030204" pitchFamily="18" charset="0"/>
                            </a:rPr>
                          </m:ctrlPr>
                        </m:accPr>
                        <m:e>
                          <m:r>
                            <a:rPr lang="en-US" altLang="zh-CN" sz="3600" i="1">
                              <a:solidFill>
                                <a:schemeClr val="bg1"/>
                              </a:solidFill>
                              <a:latin typeface="Cambria Math" panose="02040503050406030204" pitchFamily="18" charset="0"/>
                            </a:rPr>
                            <m:t>𝑡</m:t>
                          </m:r>
                        </m:e>
                      </m:acc>
                      <m:r>
                        <a:rPr lang="en-US" altLang="zh-CN" sz="3600" i="1">
                          <a:solidFill>
                            <a:schemeClr val="bg1"/>
                          </a:solidFill>
                          <a:latin typeface="Cambria Math" panose="02040503050406030204" pitchFamily="18" charset="0"/>
                        </a:rPr>
                        <m:t>𝑡</m:t>
                      </m:r>
                      <m:r>
                        <a:rPr lang="en-US" altLang="zh-CN" sz="3600" b="0" i="1" smtClean="0">
                          <a:solidFill>
                            <a:schemeClr val="bg1"/>
                          </a:solidFill>
                          <a:latin typeface="Cambria Math" panose="02040503050406030204" pitchFamily="18" charset="0"/>
                        </a:rPr>
                        <m:t> </m:t>
                      </m:r>
                      <m:r>
                        <a:rPr lang="en-US" altLang="zh-CN" sz="3600" b="0" i="1" smtClean="0">
                          <a:solidFill>
                            <a:schemeClr val="bg1"/>
                          </a:solidFill>
                          <a:latin typeface="Cambria Math" panose="02040503050406030204" pitchFamily="18" charset="0"/>
                        </a:rPr>
                        <m:t>𝑏</m:t>
                      </m:r>
                      <m:acc>
                        <m:accPr>
                          <m:chr m:val="̅"/>
                          <m:ctrlPr>
                            <a:rPr lang="en-US" altLang="zh-CN" sz="3600" b="0" i="1" smtClean="0">
                              <a:solidFill>
                                <a:schemeClr val="bg1"/>
                              </a:solidFill>
                              <a:latin typeface="Cambria Math" panose="02040503050406030204" pitchFamily="18" charset="0"/>
                            </a:rPr>
                          </m:ctrlPr>
                        </m:accPr>
                        <m:e>
                          <m:r>
                            <a:rPr lang="en-US" altLang="zh-CN" sz="3600" b="0" i="1" smtClean="0">
                              <a:solidFill>
                                <a:schemeClr val="bg1"/>
                              </a:solidFill>
                              <a:latin typeface="Cambria Math" panose="02040503050406030204" pitchFamily="18" charset="0"/>
                            </a:rPr>
                            <m:t>𝑏</m:t>
                          </m:r>
                        </m:e>
                      </m:acc>
                    </m:oMath>
                  </m:oMathPara>
                </a14:m>
                <a:endParaRPr lang="zh-CN" altLang="en-US" sz="3600" dirty="0">
                  <a:solidFill>
                    <a:schemeClr val="bg1"/>
                  </a:solidFill>
                </a:endParaRPr>
              </a:p>
            </p:txBody>
          </p:sp>
        </mc:Choice>
        <mc:Fallback xmlns="">
          <p:sp>
            <p:nvSpPr>
              <p:cNvPr id="3" name="文本框 2"/>
              <p:cNvSpPr txBox="1">
                <a:spLocks noRot="1" noChangeAspect="1" noMove="1" noResize="1" noEditPoints="1" noAdjustHandles="1" noChangeArrowheads="1" noChangeShapeType="1" noTextEdit="1"/>
              </p:cNvSpPr>
              <p:nvPr/>
            </p:nvSpPr>
            <p:spPr>
              <a:xfrm>
                <a:off x="1075386" y="1596980"/>
                <a:ext cx="6536028" cy="566309"/>
              </a:xfrm>
              <a:prstGeom prst="rect">
                <a:avLst/>
              </a:prstGeom>
              <a:blipFill rotWithShape="0">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p:cNvSpPr txBox="1"/>
              <p:nvPr/>
            </p:nvSpPr>
            <p:spPr>
              <a:xfrm>
                <a:off x="1075386" y="2625144"/>
                <a:ext cx="6536028" cy="56630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3600" b="0" i="1" smtClean="0">
                          <a:solidFill>
                            <a:schemeClr val="bg1"/>
                          </a:solidFill>
                          <a:latin typeface="Cambria Math" panose="02040503050406030204" pitchFamily="18" charset="0"/>
                        </a:rPr>
                        <m:t>𝑝𝑝</m:t>
                      </m:r>
                      <m:r>
                        <a:rPr lang="en-US" altLang="zh-CN" sz="3600" b="0" i="1" smtClean="0">
                          <a:solidFill>
                            <a:schemeClr val="bg1"/>
                          </a:solidFill>
                          <a:latin typeface="Cambria Math" panose="02040503050406030204" pitchFamily="18" charset="0"/>
                        </a:rPr>
                        <m:t> → </m:t>
                      </m:r>
                      <m:r>
                        <a:rPr lang="en-US" altLang="zh-CN" sz="3600" b="0" i="1" smtClean="0">
                          <a:solidFill>
                            <a:schemeClr val="bg1"/>
                          </a:solidFill>
                          <a:latin typeface="Cambria Math" panose="02040503050406030204" pitchFamily="18" charset="0"/>
                        </a:rPr>
                        <m:t>𝑡</m:t>
                      </m:r>
                      <m:acc>
                        <m:accPr>
                          <m:chr m:val="̅"/>
                          <m:ctrlPr>
                            <a:rPr lang="en-US" altLang="zh-CN" sz="3600" b="0" i="1" smtClean="0">
                              <a:solidFill>
                                <a:schemeClr val="bg1"/>
                              </a:solidFill>
                              <a:latin typeface="Cambria Math" panose="02040503050406030204" pitchFamily="18" charset="0"/>
                            </a:rPr>
                          </m:ctrlPr>
                        </m:accPr>
                        <m:e>
                          <m:r>
                            <a:rPr lang="en-US" altLang="zh-CN" sz="3600" b="0" i="1" smtClean="0">
                              <a:solidFill>
                                <a:schemeClr val="bg1"/>
                              </a:solidFill>
                              <a:latin typeface="Cambria Math" panose="02040503050406030204" pitchFamily="18" charset="0"/>
                            </a:rPr>
                            <m:t>𝑡</m:t>
                          </m:r>
                        </m:e>
                      </m:acc>
                      <m:r>
                        <a:rPr lang="en-US" altLang="zh-CN" sz="3600" b="0" i="1" smtClean="0">
                          <a:solidFill>
                            <a:schemeClr val="bg1"/>
                          </a:solidFill>
                          <a:latin typeface="Cambria Math" panose="02040503050406030204" pitchFamily="18" charset="0"/>
                        </a:rPr>
                        <m:t>𝐻</m:t>
                      </m:r>
                      <m:r>
                        <a:rPr lang="en-US" altLang="zh-CN" sz="3600" b="0" i="1" smtClean="0">
                          <a:solidFill>
                            <a:schemeClr val="bg1"/>
                          </a:solidFill>
                          <a:latin typeface="Cambria Math" panose="02040503050406030204" pitchFamily="18" charset="0"/>
                        </a:rPr>
                        <m:t>  </m:t>
                      </m:r>
                      <m:d>
                        <m:dPr>
                          <m:ctrlPr>
                            <a:rPr lang="en-US" altLang="zh-CN" sz="3600" b="0" i="1" smtClean="0">
                              <a:solidFill>
                                <a:schemeClr val="bg1"/>
                              </a:solidFill>
                              <a:latin typeface="Cambria Math" panose="02040503050406030204" pitchFamily="18" charset="0"/>
                            </a:rPr>
                          </m:ctrlPr>
                        </m:dPr>
                        <m:e>
                          <m:r>
                            <a:rPr lang="en-US" altLang="zh-CN" sz="3600" b="0" i="1" smtClean="0">
                              <a:solidFill>
                                <a:schemeClr val="bg1"/>
                              </a:solidFill>
                              <a:latin typeface="Cambria Math" panose="02040503050406030204" pitchFamily="18" charset="0"/>
                            </a:rPr>
                            <m:t>𝐻</m:t>
                          </m:r>
                          <m:r>
                            <a:rPr lang="en-US" altLang="zh-CN" sz="3600" b="0" i="1" smtClean="0">
                              <a:solidFill>
                                <a:schemeClr val="bg1"/>
                              </a:solidFill>
                              <a:latin typeface="Cambria Math" panose="02040503050406030204" pitchFamily="18" charset="0"/>
                            </a:rPr>
                            <m:t>=</m:t>
                          </m:r>
                          <m:r>
                            <a:rPr lang="en-US" altLang="zh-CN" sz="3600" b="0" i="1" smtClean="0">
                              <a:solidFill>
                                <a:schemeClr val="bg1"/>
                              </a:solidFill>
                              <a:latin typeface="Cambria Math" panose="02040503050406030204" pitchFamily="18" charset="0"/>
                            </a:rPr>
                            <m:t>𝐴</m:t>
                          </m:r>
                        </m:e>
                      </m:d>
                      <m:r>
                        <a:rPr lang="en-US" altLang="zh-CN" sz="3600" b="0" i="1" smtClean="0">
                          <a:solidFill>
                            <a:schemeClr val="bg1"/>
                          </a:solidFill>
                          <a:latin typeface="Cambria Math" panose="02040503050406030204" pitchFamily="18" charset="0"/>
                        </a:rPr>
                        <m:t> → </m:t>
                      </m:r>
                      <m:acc>
                        <m:accPr>
                          <m:chr m:val="̅"/>
                          <m:ctrlPr>
                            <a:rPr lang="en-US" altLang="zh-CN" sz="3600" i="1">
                              <a:solidFill>
                                <a:schemeClr val="bg1"/>
                              </a:solidFill>
                              <a:latin typeface="Cambria Math" panose="02040503050406030204" pitchFamily="18" charset="0"/>
                            </a:rPr>
                          </m:ctrlPr>
                        </m:accPr>
                        <m:e>
                          <m:r>
                            <a:rPr lang="en-US" altLang="zh-CN" sz="3600" i="1">
                              <a:solidFill>
                                <a:schemeClr val="bg1"/>
                              </a:solidFill>
                              <a:latin typeface="Cambria Math" panose="02040503050406030204" pitchFamily="18" charset="0"/>
                            </a:rPr>
                            <m:t>𝑡</m:t>
                          </m:r>
                        </m:e>
                      </m:acc>
                      <m:r>
                        <a:rPr lang="en-US" altLang="zh-CN" sz="3600" i="1">
                          <a:solidFill>
                            <a:schemeClr val="bg1"/>
                          </a:solidFill>
                          <a:latin typeface="Cambria Math" panose="02040503050406030204" pitchFamily="18" charset="0"/>
                        </a:rPr>
                        <m:t>𝑡</m:t>
                      </m:r>
                      <m:r>
                        <a:rPr lang="en-US" altLang="zh-CN" sz="3600" b="0" i="1" smtClean="0">
                          <a:solidFill>
                            <a:schemeClr val="bg1"/>
                          </a:solidFill>
                          <a:latin typeface="Cambria Math" panose="02040503050406030204" pitchFamily="18" charset="0"/>
                        </a:rPr>
                        <m:t> </m:t>
                      </m:r>
                      <m:r>
                        <a:rPr lang="en-US" altLang="zh-CN" sz="3600" b="0" i="1" smtClean="0">
                          <a:solidFill>
                            <a:schemeClr val="bg1"/>
                          </a:solidFill>
                          <a:latin typeface="Cambria Math" panose="02040503050406030204" pitchFamily="18" charset="0"/>
                        </a:rPr>
                        <m:t>𝑏</m:t>
                      </m:r>
                      <m:acc>
                        <m:accPr>
                          <m:chr m:val="̅"/>
                          <m:ctrlPr>
                            <a:rPr lang="en-US" altLang="zh-CN" sz="3600" b="0" i="1" smtClean="0">
                              <a:solidFill>
                                <a:schemeClr val="bg1"/>
                              </a:solidFill>
                              <a:latin typeface="Cambria Math" panose="02040503050406030204" pitchFamily="18" charset="0"/>
                            </a:rPr>
                          </m:ctrlPr>
                        </m:accPr>
                        <m:e>
                          <m:r>
                            <a:rPr lang="en-US" altLang="zh-CN" sz="3600" b="0" i="1" smtClean="0">
                              <a:solidFill>
                                <a:schemeClr val="bg1"/>
                              </a:solidFill>
                              <a:latin typeface="Cambria Math" panose="02040503050406030204" pitchFamily="18" charset="0"/>
                            </a:rPr>
                            <m:t>𝑏</m:t>
                          </m:r>
                        </m:e>
                      </m:acc>
                    </m:oMath>
                  </m:oMathPara>
                </a14:m>
                <a:endParaRPr lang="zh-CN" altLang="en-US" sz="3600" dirty="0">
                  <a:solidFill>
                    <a:schemeClr val="bg1"/>
                  </a:solidFill>
                </a:endParaRPr>
              </a:p>
            </p:txBody>
          </p:sp>
        </mc:Choice>
        <mc:Fallback xmlns="">
          <p:sp>
            <p:nvSpPr>
              <p:cNvPr id="5" name="文本框 4"/>
              <p:cNvSpPr txBox="1">
                <a:spLocks noRot="1" noChangeAspect="1" noMove="1" noResize="1" noEditPoints="1" noAdjustHandles="1" noChangeArrowheads="1" noChangeShapeType="1" noTextEdit="1"/>
              </p:cNvSpPr>
              <p:nvPr/>
            </p:nvSpPr>
            <p:spPr>
              <a:xfrm>
                <a:off x="1075386" y="2625144"/>
                <a:ext cx="6536028" cy="566309"/>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p:cNvSpPr txBox="1"/>
              <p:nvPr/>
            </p:nvSpPr>
            <p:spPr>
              <a:xfrm>
                <a:off x="1461752" y="3816441"/>
                <a:ext cx="6033752" cy="566309"/>
              </a:xfrm>
              <a:prstGeom prst="rect">
                <a:avLst/>
              </a:prstGeom>
              <a:noFill/>
            </p:spPr>
            <p:txBody>
              <a:bodyPr wrap="square" lIns="0" tIns="0" rIns="0" bIns="0" rtlCol="0">
                <a:spAutoFit/>
              </a:bodyPr>
              <a:lstStyle/>
              <a:p>
                <a14:m>
                  <m:oMath xmlns:m="http://schemas.openxmlformats.org/officeDocument/2006/math">
                    <m:r>
                      <a:rPr lang="en-US" altLang="zh-CN" sz="3600" b="0" i="1" smtClean="0">
                        <a:solidFill>
                          <a:schemeClr val="bg1"/>
                        </a:solidFill>
                        <a:latin typeface="Cambria Math" panose="02040503050406030204" pitchFamily="18" charset="0"/>
                      </a:rPr>
                      <m:t>𝑝𝑝</m:t>
                    </m:r>
                    <m:r>
                      <a:rPr lang="en-US" altLang="zh-CN" sz="3600" b="0" i="1" smtClean="0">
                        <a:solidFill>
                          <a:schemeClr val="bg1"/>
                        </a:solidFill>
                        <a:latin typeface="Cambria Math" panose="02040503050406030204" pitchFamily="18" charset="0"/>
                      </a:rPr>
                      <m:t> → </m:t>
                    </m:r>
                    <m:r>
                      <a:rPr lang="en-US" altLang="zh-CN" sz="3600" b="0" i="1" smtClean="0">
                        <a:solidFill>
                          <a:schemeClr val="bg1"/>
                        </a:solidFill>
                        <a:latin typeface="Cambria Math" panose="02040503050406030204" pitchFamily="18" charset="0"/>
                      </a:rPr>
                      <m:t>𝑡</m:t>
                    </m:r>
                    <m:acc>
                      <m:accPr>
                        <m:chr m:val="̅"/>
                        <m:ctrlPr>
                          <a:rPr lang="en-US" altLang="zh-CN" sz="3600" b="0" i="1" smtClean="0">
                            <a:solidFill>
                              <a:schemeClr val="bg1"/>
                            </a:solidFill>
                            <a:latin typeface="Cambria Math" panose="02040503050406030204" pitchFamily="18" charset="0"/>
                          </a:rPr>
                        </m:ctrlPr>
                      </m:accPr>
                      <m:e>
                        <m:r>
                          <a:rPr lang="en-US" altLang="zh-CN" sz="3600" b="0" i="1" smtClean="0">
                            <a:solidFill>
                              <a:schemeClr val="bg1"/>
                            </a:solidFill>
                            <a:latin typeface="Cambria Math" panose="02040503050406030204" pitchFamily="18" charset="0"/>
                          </a:rPr>
                          <m:t>𝑡</m:t>
                        </m:r>
                      </m:e>
                    </m:acc>
                    <m:r>
                      <a:rPr lang="en-US" altLang="zh-CN" sz="3600" b="0" i="1" smtClean="0">
                        <a:solidFill>
                          <a:schemeClr val="bg1"/>
                        </a:solidFill>
                        <a:latin typeface="Cambria Math" panose="02040503050406030204" pitchFamily="18" charset="0"/>
                      </a:rPr>
                      <m:t>  </m:t>
                    </m:r>
                    <m:r>
                      <a:rPr lang="en-US" altLang="zh-CN" sz="3600" b="0" i="1" smtClean="0">
                        <a:solidFill>
                          <a:schemeClr val="bg1"/>
                        </a:solidFill>
                        <a:latin typeface="Cambria Math" panose="02040503050406030204" pitchFamily="18" charset="0"/>
                      </a:rPr>
                      <m:t>𝑏</m:t>
                    </m:r>
                    <m:acc>
                      <m:accPr>
                        <m:chr m:val="̅"/>
                        <m:ctrlPr>
                          <a:rPr lang="en-US" altLang="zh-CN" sz="3600" b="0" i="1" smtClean="0">
                            <a:solidFill>
                              <a:schemeClr val="bg1"/>
                            </a:solidFill>
                            <a:latin typeface="Cambria Math" panose="02040503050406030204" pitchFamily="18" charset="0"/>
                          </a:rPr>
                        </m:ctrlPr>
                      </m:accPr>
                      <m:e>
                        <m:r>
                          <a:rPr lang="en-US" altLang="zh-CN" sz="3600" b="0" i="1" smtClean="0">
                            <a:solidFill>
                              <a:schemeClr val="bg1"/>
                            </a:solidFill>
                            <a:latin typeface="Cambria Math" panose="02040503050406030204" pitchFamily="18" charset="0"/>
                          </a:rPr>
                          <m:t>𝑏</m:t>
                        </m:r>
                      </m:e>
                    </m:acc>
                  </m:oMath>
                </a14:m>
                <a:r>
                  <a:rPr lang="zh-CN" altLang="en-US" sz="3600" dirty="0" smtClean="0">
                    <a:solidFill>
                      <a:schemeClr val="bg1"/>
                    </a:solidFill>
                  </a:rPr>
                  <a:t>   </a:t>
                </a:r>
                <a:r>
                  <a:rPr lang="en-US" altLang="zh-CN" sz="3600" dirty="0" smtClean="0">
                    <a:solidFill>
                      <a:schemeClr val="bg1"/>
                    </a:solidFill>
                  </a:rPr>
                  <a:t>(background)</a:t>
                </a:r>
                <a:endParaRPr lang="zh-CN" altLang="en-US" sz="3600" dirty="0">
                  <a:solidFill>
                    <a:schemeClr val="bg1"/>
                  </a:solidFill>
                </a:endParaRPr>
              </a:p>
            </p:txBody>
          </p:sp>
        </mc:Choice>
        <mc:Fallback xmlns="">
          <p:sp>
            <p:nvSpPr>
              <p:cNvPr id="6" name="文本框 5"/>
              <p:cNvSpPr txBox="1">
                <a:spLocks noRot="1" noChangeAspect="1" noMove="1" noResize="1" noEditPoints="1" noAdjustHandles="1" noChangeArrowheads="1" noChangeShapeType="1" noTextEdit="1"/>
              </p:cNvSpPr>
              <p:nvPr/>
            </p:nvSpPr>
            <p:spPr>
              <a:xfrm>
                <a:off x="1461752" y="3816441"/>
                <a:ext cx="6033752" cy="566309"/>
              </a:xfrm>
              <a:prstGeom prst="rect">
                <a:avLst/>
              </a:prstGeom>
              <a:blipFill rotWithShape="0">
                <a:blip r:embed="rId4"/>
                <a:stretch>
                  <a:fillRect t="-21505" b="-49462"/>
                </a:stretch>
              </a:blipFill>
            </p:spPr>
            <p:txBody>
              <a:bodyPr/>
              <a:lstStyle/>
              <a:p>
                <a:r>
                  <a:rPr lang="zh-CN" altLang="en-US">
                    <a:noFill/>
                  </a:rPr>
                  <a:t> </a:t>
                </a:r>
              </a:p>
            </p:txBody>
          </p:sp>
        </mc:Fallback>
      </mc:AlternateContent>
      <p:sp>
        <p:nvSpPr>
          <p:cNvPr id="7" name="矩形 6"/>
          <p:cNvSpPr/>
          <p:nvPr/>
        </p:nvSpPr>
        <p:spPr>
          <a:xfrm>
            <a:off x="296392" y="284716"/>
            <a:ext cx="6967112" cy="461665"/>
          </a:xfrm>
          <a:prstGeom prst="rect">
            <a:avLst/>
          </a:prstGeom>
        </p:spPr>
        <p:txBody>
          <a:bodyPr wrap="square">
            <a:spAutoFit/>
          </a:bodyPr>
          <a:lstStyle/>
          <a:p>
            <a:r>
              <a:rPr lang="en-US" altLang="zh-CN" sz="2400" b="1" dirty="0" smtClean="0">
                <a:solidFill>
                  <a:srgbClr val="FF0000"/>
                </a:solidFill>
                <a:ea typeface="华文新魏" panose="02010800040101010101" pitchFamily="2" charset="-122"/>
              </a:rPr>
              <a:t>2  </a:t>
            </a:r>
            <a:r>
              <a:rPr lang="en-US" altLang="zh-CN" sz="2400" b="1" dirty="0">
                <a:solidFill>
                  <a:srgbClr val="FF0000"/>
                </a:solidFill>
                <a:ea typeface="华文新魏" panose="02010800040101010101" pitchFamily="2" charset="-122"/>
              </a:rPr>
              <a:t>GNN</a:t>
            </a:r>
            <a:r>
              <a:rPr lang="en-US" altLang="zh-CN" sz="2400" b="1" dirty="0" smtClean="0">
                <a:solidFill>
                  <a:srgbClr val="FF0000"/>
                </a:solidFill>
                <a:ea typeface="华文新魏" panose="02010800040101010101" pitchFamily="2" charset="-122"/>
              </a:rPr>
              <a:t> </a:t>
            </a:r>
            <a:r>
              <a:rPr lang="en-US" altLang="zh-CN" sz="2400" b="1" dirty="0">
                <a:solidFill>
                  <a:srgbClr val="FF0000"/>
                </a:solidFill>
                <a:ea typeface="华文新魏" panose="02010800040101010101" pitchFamily="2" charset="-122"/>
              </a:rPr>
              <a:t>for </a:t>
            </a:r>
            <a:r>
              <a:rPr lang="zh-CN" altLang="en-US" sz="2400" b="1" dirty="0">
                <a:solidFill>
                  <a:srgbClr val="FF0000"/>
                </a:solidFill>
              </a:rPr>
              <a:t>CP property of top-Higgs coupling at LHC</a:t>
            </a:r>
            <a:endParaRPr lang="zh-CN" altLang="en-US" sz="2400" dirty="0">
              <a:solidFill>
                <a:srgbClr val="FF0000"/>
              </a:solidFill>
            </a:endParaRPr>
          </a:p>
        </p:txBody>
      </p:sp>
    </p:spTree>
    <p:extLst>
      <p:ext uri="{BB962C8B-B14F-4D97-AF65-F5344CB8AC3E}">
        <p14:creationId xmlns:p14="http://schemas.microsoft.com/office/powerpoint/2010/main" val="27924894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850542" y="972158"/>
            <a:ext cx="5035171" cy="5238750"/>
          </a:xfrm>
          <a:prstGeom prst="rect">
            <a:avLst/>
          </a:prstGeom>
        </p:spPr>
      </p:pic>
      <p:sp>
        <p:nvSpPr>
          <p:cNvPr id="4" name="矩形 3"/>
          <p:cNvSpPr/>
          <p:nvPr/>
        </p:nvSpPr>
        <p:spPr>
          <a:xfrm>
            <a:off x="296392" y="284716"/>
            <a:ext cx="6967112" cy="461665"/>
          </a:xfrm>
          <a:prstGeom prst="rect">
            <a:avLst/>
          </a:prstGeom>
        </p:spPr>
        <p:txBody>
          <a:bodyPr wrap="square">
            <a:spAutoFit/>
          </a:bodyPr>
          <a:lstStyle/>
          <a:p>
            <a:r>
              <a:rPr lang="en-US" altLang="zh-CN" sz="2400" b="1" dirty="0" smtClean="0">
                <a:solidFill>
                  <a:srgbClr val="FF0000"/>
                </a:solidFill>
                <a:ea typeface="华文新魏" panose="02010800040101010101" pitchFamily="2" charset="-122"/>
              </a:rPr>
              <a:t>2  </a:t>
            </a:r>
            <a:r>
              <a:rPr lang="en-US" altLang="zh-CN" sz="2400" b="1" dirty="0">
                <a:solidFill>
                  <a:srgbClr val="FF0000"/>
                </a:solidFill>
                <a:ea typeface="华文新魏" panose="02010800040101010101" pitchFamily="2" charset="-122"/>
              </a:rPr>
              <a:t>GNN</a:t>
            </a:r>
            <a:r>
              <a:rPr lang="en-US" altLang="zh-CN" sz="2400" b="1" dirty="0" smtClean="0">
                <a:solidFill>
                  <a:srgbClr val="FF0000"/>
                </a:solidFill>
                <a:ea typeface="华文新魏" panose="02010800040101010101" pitchFamily="2" charset="-122"/>
              </a:rPr>
              <a:t> </a:t>
            </a:r>
            <a:r>
              <a:rPr lang="en-US" altLang="zh-CN" sz="2400" b="1" dirty="0">
                <a:solidFill>
                  <a:srgbClr val="FF0000"/>
                </a:solidFill>
                <a:ea typeface="华文新魏" panose="02010800040101010101" pitchFamily="2" charset="-122"/>
              </a:rPr>
              <a:t>for </a:t>
            </a:r>
            <a:r>
              <a:rPr lang="zh-CN" altLang="en-US" sz="2400" b="1" dirty="0">
                <a:solidFill>
                  <a:srgbClr val="FF0000"/>
                </a:solidFill>
              </a:rPr>
              <a:t>CP property of top-Higgs coupling at LHC</a:t>
            </a:r>
            <a:endParaRPr lang="zh-CN" altLang="en-US" sz="2400" dirty="0">
              <a:solidFill>
                <a:srgbClr val="FF0000"/>
              </a:solidFill>
            </a:endParaRPr>
          </a:p>
        </p:txBody>
      </p:sp>
    </p:spTree>
    <p:extLst>
      <p:ext uri="{BB962C8B-B14F-4D97-AF65-F5344CB8AC3E}">
        <p14:creationId xmlns:p14="http://schemas.microsoft.com/office/powerpoint/2010/main" val="24332956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620484" y="983162"/>
                <a:ext cx="8523516" cy="469809"/>
              </a:xfrm>
              <a:prstGeom prst="rect">
                <a:avLst/>
              </a:prstGeom>
            </p:spPr>
            <p:txBody>
              <a:bodyPr wrap="square">
                <a:spAutoFit/>
              </a:bodyPr>
              <a:lstStyle/>
              <a:p>
                <a:pPr marL="342900" indent="-342900">
                  <a:buFont typeface="Arial" panose="020B0604020202020204" pitchFamily="34" charset="0"/>
                  <a:buChar char="•"/>
                </a:pPr>
                <a:r>
                  <a:rPr lang="en-US" altLang="zh-CN" sz="2400" dirty="0" smtClean="0"/>
                  <a:t>each node </a:t>
                </a:r>
                <a14:m>
                  <m:oMath xmlns:m="http://schemas.openxmlformats.org/officeDocument/2006/math">
                    <m:r>
                      <a:rPr lang="en-US" altLang="zh-CN" sz="2400" i="1" dirty="0" smtClean="0">
                        <a:latin typeface="Cambria Math" panose="02040503050406030204" pitchFamily="18" charset="0"/>
                      </a:rPr>
                      <m:t>𝑖</m:t>
                    </m:r>
                  </m:oMath>
                </a14:m>
                <a:r>
                  <a:rPr lang="en-US" altLang="zh-CN" sz="2400" dirty="0" smtClean="0"/>
                  <a:t> gives 3 probabilities </a:t>
                </a:r>
                <a:r>
                  <a:rPr lang="en-US" altLang="zh-CN" sz="2400" dirty="0">
                    <a:latin typeface="+mj-lt"/>
                  </a:rPr>
                  <a:t> </a:t>
                </a:r>
                <a14:m>
                  <m:oMath xmlns:m="http://schemas.openxmlformats.org/officeDocument/2006/math">
                    <m:sSub>
                      <m:sSubPr>
                        <m:ctrlPr>
                          <a:rPr lang="en-US" altLang="zh-CN" sz="2400" b="0" i="1" smtClean="0">
                            <a:latin typeface="Cambria Math" panose="02040503050406030204" pitchFamily="18" charset="0"/>
                          </a:rPr>
                        </m:ctrlPr>
                      </m:sSubPr>
                      <m:e>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𝑝</m:t>
                                </m:r>
                              </m:e>
                              <m:sub>
                                <m:r>
                                  <a:rPr lang="en-US" altLang="zh-CN" sz="2400" b="0" i="1" smtClean="0">
                                    <a:latin typeface="Cambria Math" panose="02040503050406030204" pitchFamily="18" charset="0"/>
                                  </a:rPr>
                                  <m:t>𝑖</m:t>
                                </m:r>
                              </m:sub>
                            </m:sSub>
                          </m:e>
                        </m:d>
                      </m:e>
                      <m:sub>
                        <m:r>
                          <a:rPr lang="en-US" altLang="zh-CN" sz="2400" b="0" i="1" smtClean="0">
                            <a:latin typeface="Cambria Math" panose="02040503050406030204" pitchFamily="18" charset="0"/>
                          </a:rPr>
                          <m:t>𝑘</m:t>
                        </m:r>
                      </m:sub>
                    </m:sSub>
                  </m:oMath>
                </a14:m>
                <a:r>
                  <a:rPr lang="en-US" altLang="zh-CN" sz="2400" b="0" i="0" dirty="0" smtClean="0">
                    <a:latin typeface="+mj-lt"/>
                  </a:rPr>
                  <a:t> </a:t>
                </a:r>
                <a:r>
                  <a:rPr lang="en-US" altLang="zh-CN" sz="2400" dirty="0" smtClean="0"/>
                  <a:t>for  </a:t>
                </a:r>
                <a14:m>
                  <m:oMath xmlns:m="http://schemas.openxmlformats.org/officeDocument/2006/math">
                    <m:r>
                      <a:rPr lang="en-US" altLang="zh-CN" sz="2400" b="0" i="1" dirty="0" smtClean="0">
                        <a:latin typeface="Cambria Math" panose="02040503050406030204" pitchFamily="18" charset="0"/>
                      </a:rPr>
                      <m:t>𝑡</m:t>
                    </m:r>
                    <m:acc>
                      <m:accPr>
                        <m:chr m:val="̅"/>
                        <m:ctrlPr>
                          <a:rPr lang="en-US" altLang="zh-CN" sz="2400" b="0" i="1" dirty="0" smtClean="0">
                            <a:latin typeface="Cambria Math" panose="02040503050406030204" pitchFamily="18" charset="0"/>
                          </a:rPr>
                        </m:ctrlPr>
                      </m:accPr>
                      <m:e>
                        <m:r>
                          <a:rPr lang="en-US" altLang="zh-CN" sz="2400" i="1" dirty="0" smtClean="0">
                            <a:latin typeface="Cambria Math" panose="02040503050406030204" pitchFamily="18" charset="0"/>
                          </a:rPr>
                          <m:t>𝑡</m:t>
                        </m:r>
                      </m:e>
                    </m:acc>
                    <m:r>
                      <a:rPr lang="en-US" altLang="zh-CN" sz="2400" i="1" dirty="0" smtClean="0">
                        <a:latin typeface="Cambria Math" panose="02040503050406030204" pitchFamily="18" charset="0"/>
                      </a:rPr>
                      <m:t>h</m:t>
                    </m:r>
                  </m:oMath>
                </a14:m>
                <a:r>
                  <a:rPr lang="en-US" altLang="zh-CN" sz="2400" dirty="0"/>
                  <a:t>, </a:t>
                </a:r>
                <a14:m>
                  <m:oMath xmlns:m="http://schemas.openxmlformats.org/officeDocument/2006/math">
                    <m:r>
                      <a:rPr lang="en-US" altLang="zh-CN" sz="2400" i="1" dirty="0">
                        <a:latin typeface="Cambria Math" panose="02040503050406030204" pitchFamily="18" charset="0"/>
                      </a:rPr>
                      <m:t>𝑡</m:t>
                    </m:r>
                    <m:acc>
                      <m:accPr>
                        <m:chr m:val="̅"/>
                        <m:ctrlPr>
                          <a:rPr lang="en-US" altLang="zh-CN" sz="2400" i="1" dirty="0">
                            <a:latin typeface="Cambria Math" panose="02040503050406030204" pitchFamily="18" charset="0"/>
                          </a:rPr>
                        </m:ctrlPr>
                      </m:accPr>
                      <m:e>
                        <m:r>
                          <a:rPr lang="en-US" altLang="zh-CN" sz="2400" i="1" dirty="0">
                            <a:latin typeface="Cambria Math" panose="02040503050406030204" pitchFamily="18" charset="0"/>
                          </a:rPr>
                          <m:t>𝑡</m:t>
                        </m:r>
                      </m:e>
                    </m:acc>
                    <m:r>
                      <a:rPr lang="en-US" altLang="zh-CN" sz="2400" i="1" dirty="0" smtClean="0">
                        <a:latin typeface="Cambria Math" panose="02040503050406030204" pitchFamily="18" charset="0"/>
                      </a:rPr>
                      <m:t>𝐴</m:t>
                    </m:r>
                  </m:oMath>
                </a14:m>
                <a:r>
                  <a:rPr lang="en-US" altLang="zh-CN" sz="2400" dirty="0"/>
                  <a:t> and </a:t>
                </a:r>
                <a14:m>
                  <m:oMath xmlns:m="http://schemas.openxmlformats.org/officeDocument/2006/math">
                    <m:r>
                      <a:rPr lang="en-US" altLang="zh-CN" sz="2400" i="1" dirty="0">
                        <a:latin typeface="Cambria Math" panose="02040503050406030204" pitchFamily="18" charset="0"/>
                      </a:rPr>
                      <m:t>𝑡</m:t>
                    </m:r>
                    <m:acc>
                      <m:accPr>
                        <m:chr m:val="̅"/>
                        <m:ctrlPr>
                          <a:rPr lang="en-US" altLang="zh-CN" sz="2400" i="1" dirty="0">
                            <a:latin typeface="Cambria Math" panose="02040503050406030204" pitchFamily="18" charset="0"/>
                          </a:rPr>
                        </m:ctrlPr>
                      </m:accPr>
                      <m:e>
                        <m:r>
                          <a:rPr lang="en-US" altLang="zh-CN" sz="2400" i="1" dirty="0">
                            <a:latin typeface="Cambria Math" panose="02040503050406030204" pitchFamily="18" charset="0"/>
                          </a:rPr>
                          <m:t>𝑡</m:t>
                        </m:r>
                      </m:e>
                    </m:acc>
                    <m:r>
                      <a:rPr lang="en-US" altLang="zh-CN" sz="2400" b="0" i="1" dirty="0" smtClean="0">
                        <a:latin typeface="Cambria Math" panose="02040503050406030204" pitchFamily="18" charset="0"/>
                      </a:rPr>
                      <m:t>𝑏</m:t>
                    </m:r>
                    <m:acc>
                      <m:accPr>
                        <m:chr m:val="̅"/>
                        <m:ctrlPr>
                          <a:rPr lang="en-US" altLang="zh-CN" sz="2400" i="1" dirty="0">
                            <a:latin typeface="Cambria Math" panose="02040503050406030204" pitchFamily="18" charset="0"/>
                          </a:rPr>
                        </m:ctrlPr>
                      </m:accPr>
                      <m:e>
                        <m:r>
                          <a:rPr lang="en-US" altLang="zh-CN" sz="2400" b="0" i="1" dirty="0" smtClean="0">
                            <a:latin typeface="Cambria Math" panose="02040503050406030204" pitchFamily="18" charset="0"/>
                          </a:rPr>
                          <m:t>𝑏</m:t>
                        </m:r>
                      </m:e>
                    </m:acc>
                  </m:oMath>
                </a14:m>
                <a:endParaRPr lang="zh-CN" altLang="en-US" sz="2400" dirty="0"/>
              </a:p>
            </p:txBody>
          </p:sp>
        </mc:Choice>
        <mc:Fallback xmlns="">
          <p:sp>
            <p:nvSpPr>
              <p:cNvPr id="2" name="矩形 1"/>
              <p:cNvSpPr>
                <a:spLocks noRot="1" noChangeAspect="1" noMove="1" noResize="1" noEditPoints="1" noAdjustHandles="1" noChangeArrowheads="1" noChangeShapeType="1" noTextEdit="1"/>
              </p:cNvSpPr>
              <p:nvPr/>
            </p:nvSpPr>
            <p:spPr>
              <a:xfrm>
                <a:off x="620484" y="983162"/>
                <a:ext cx="8523516" cy="469809"/>
              </a:xfrm>
              <a:prstGeom prst="rect">
                <a:avLst/>
              </a:prstGeom>
              <a:blipFill rotWithShape="0">
                <a:blip r:embed="rId2"/>
                <a:stretch>
                  <a:fillRect l="-1001" t="-7792" b="-29870"/>
                </a:stretch>
              </a:blipFill>
            </p:spPr>
            <p:txBody>
              <a:bodyPr/>
              <a:lstStyle/>
              <a:p>
                <a:r>
                  <a:rPr lang="zh-CN" altLang="en-US">
                    <a:noFill/>
                  </a:rPr>
                  <a:t> </a:t>
                </a:r>
              </a:p>
            </p:txBody>
          </p:sp>
        </mc:Fallback>
      </mc:AlternateContent>
      <p:sp>
        <p:nvSpPr>
          <p:cNvPr id="3" name="矩形 2"/>
          <p:cNvSpPr/>
          <p:nvPr/>
        </p:nvSpPr>
        <p:spPr>
          <a:xfrm>
            <a:off x="644556" y="1483967"/>
            <a:ext cx="6738258" cy="461665"/>
          </a:xfrm>
          <a:prstGeom prst="rect">
            <a:avLst/>
          </a:prstGeom>
        </p:spPr>
        <p:txBody>
          <a:bodyPr wrap="square">
            <a:spAutoFit/>
          </a:bodyPr>
          <a:lstStyle/>
          <a:p>
            <a:pPr marL="342900" indent="-342900">
              <a:buFont typeface="Arial" panose="020B0604020202020204" pitchFamily="34" charset="0"/>
              <a:buChar char="•"/>
            </a:pPr>
            <a:r>
              <a:rPr lang="en-US" altLang="zh-CN" sz="2400" dirty="0"/>
              <a:t>average </a:t>
            </a:r>
            <a:r>
              <a:rPr lang="en-US" altLang="zh-CN" sz="2400" dirty="0" smtClean="0"/>
              <a:t>over </a:t>
            </a:r>
            <a:r>
              <a:rPr lang="en-US" altLang="zh-CN" sz="2400" dirty="0"/>
              <a:t>all the nodes as </a:t>
            </a:r>
            <a:r>
              <a:rPr lang="en-US" altLang="zh-CN" sz="2400" dirty="0" smtClean="0"/>
              <a:t>the final </a:t>
            </a:r>
            <a:r>
              <a:rPr lang="en-US" altLang="zh-CN" sz="2400" dirty="0"/>
              <a:t>output</a:t>
            </a:r>
            <a:endParaRPr lang="zh-CN" altLang="en-US" sz="2400" dirty="0"/>
          </a:p>
        </p:txBody>
      </p:sp>
      <mc:AlternateContent xmlns:mc="http://schemas.openxmlformats.org/markup-compatibility/2006" xmlns:a14="http://schemas.microsoft.com/office/drawing/2010/main">
        <mc:Choice Requires="a14">
          <p:sp>
            <p:nvSpPr>
              <p:cNvPr id="5" name="文本框 4"/>
              <p:cNvSpPr txBox="1"/>
              <p:nvPr/>
            </p:nvSpPr>
            <p:spPr>
              <a:xfrm>
                <a:off x="4136571" y="2568102"/>
                <a:ext cx="1500924"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1</m:t>
                          </m:r>
                        </m:num>
                        <m:den>
                          <m:r>
                            <a:rPr lang="en-US" altLang="zh-CN" sz="2400" b="0" i="1" smtClean="0">
                              <a:latin typeface="Cambria Math" panose="02040503050406030204" pitchFamily="18" charset="0"/>
                            </a:rPr>
                            <m:t>𝑁</m:t>
                          </m:r>
                        </m:den>
                      </m:f>
                      <m:r>
                        <a:rPr lang="en-US" altLang="zh-CN" sz="2400" b="0" i="1" smtClean="0">
                          <a:latin typeface="Cambria Math" panose="02040503050406030204" pitchFamily="18" charset="0"/>
                        </a:rPr>
                        <m:t> </m:t>
                      </m:r>
                      <m:nary>
                        <m:naryPr>
                          <m:chr m:val="∑"/>
                          <m:supHide m:val="on"/>
                          <m:ctrlPr>
                            <a:rPr lang="en-US" altLang="zh-CN" sz="2400" b="0" i="1" smtClean="0">
                              <a:latin typeface="Cambria Math" panose="02040503050406030204" pitchFamily="18" charset="0"/>
                            </a:rPr>
                          </m:ctrlPr>
                        </m:naryPr>
                        <m:sub>
                          <m:r>
                            <a:rPr lang="en-US" altLang="zh-CN" sz="2400" b="0" i="1" smtClean="0">
                              <a:latin typeface="Cambria Math" panose="02040503050406030204" pitchFamily="18" charset="0"/>
                            </a:rPr>
                            <m:t>𝑖</m:t>
                          </m:r>
                        </m:sub>
                        <m:sup/>
                        <m:e>
                          <m:sSub>
                            <m:sSubPr>
                              <m:ctrlPr>
                                <a:rPr lang="en-US" altLang="zh-CN" sz="2400" i="1">
                                  <a:latin typeface="Cambria Math" panose="02040503050406030204" pitchFamily="18" charset="0"/>
                                </a:rPr>
                              </m:ctrlPr>
                            </m:sSubPr>
                            <m:e>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𝑝</m:t>
                                      </m:r>
                                    </m:e>
                                    <m:sub>
                                      <m:r>
                                        <a:rPr lang="en-US" altLang="zh-CN" sz="2400" i="1">
                                          <a:latin typeface="Cambria Math" panose="02040503050406030204" pitchFamily="18" charset="0"/>
                                        </a:rPr>
                                        <m:t>𝑖</m:t>
                                      </m:r>
                                    </m:sub>
                                  </m:sSub>
                                </m:e>
                              </m:d>
                            </m:e>
                            <m:sub>
                              <m:r>
                                <a:rPr lang="en-US" altLang="zh-CN" sz="2400" i="1">
                                  <a:latin typeface="Cambria Math" panose="02040503050406030204" pitchFamily="18" charset="0"/>
                                </a:rPr>
                                <m:t>𝑘</m:t>
                              </m:r>
                            </m:sub>
                          </m:sSub>
                        </m:e>
                      </m:nary>
                    </m:oMath>
                  </m:oMathPara>
                </a14:m>
                <a:endParaRPr lang="zh-CN" altLang="en-US" sz="2400" dirty="0"/>
              </a:p>
            </p:txBody>
          </p:sp>
        </mc:Choice>
        <mc:Fallback xmlns="">
          <p:sp>
            <p:nvSpPr>
              <p:cNvPr id="5" name="文本框 4"/>
              <p:cNvSpPr txBox="1">
                <a:spLocks noRot="1" noChangeAspect="1" noMove="1" noResize="1" noEditPoints="1" noAdjustHandles="1" noChangeArrowheads="1" noChangeShapeType="1" noTextEdit="1"/>
              </p:cNvSpPr>
              <p:nvPr/>
            </p:nvSpPr>
            <p:spPr>
              <a:xfrm>
                <a:off x="4136571" y="2568102"/>
                <a:ext cx="1500924" cy="896207"/>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6507442" y="2007187"/>
                <a:ext cx="118628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400" i="1" dirty="0">
                          <a:latin typeface="Cambria Math" panose="02040503050406030204" pitchFamily="18" charset="0"/>
                        </a:rPr>
                        <m:t>𝑝</m:t>
                      </m:r>
                      <m:r>
                        <a:rPr lang="en-US" altLang="zh-CN" sz="2400" i="1" dirty="0">
                          <a:latin typeface="Cambria Math" panose="02040503050406030204" pitchFamily="18" charset="0"/>
                        </a:rPr>
                        <m:t>(</m:t>
                      </m:r>
                      <m:r>
                        <a:rPr lang="en-US" altLang="zh-CN" sz="2400" i="1" dirty="0" err="1">
                          <a:latin typeface="Cambria Math" panose="02040503050406030204" pitchFamily="18" charset="0"/>
                        </a:rPr>
                        <m:t>h</m:t>
                      </m:r>
                      <m:r>
                        <a:rPr lang="en-US" altLang="zh-CN" sz="2400" i="1" dirty="0">
                          <a:latin typeface="Cambria Math" panose="02040503050406030204" pitchFamily="18" charset="0"/>
                        </a:rPr>
                        <m:t>|</m:t>
                      </m:r>
                      <m:r>
                        <a:rPr lang="en-US" altLang="zh-CN" sz="2400" i="1" dirty="0" err="1">
                          <a:latin typeface="Cambria Math" panose="02040503050406030204" pitchFamily="18" charset="0"/>
                        </a:rPr>
                        <m:t>𝑒</m:t>
                      </m:r>
                      <m:r>
                        <a:rPr lang="en-US" altLang="zh-CN" sz="2400" i="1" dirty="0">
                          <a:latin typeface="Cambria Math" panose="02040503050406030204" pitchFamily="18" charset="0"/>
                        </a:rPr>
                        <m:t>) </m:t>
                      </m:r>
                    </m:oMath>
                  </m:oMathPara>
                </a14:m>
                <a:endParaRPr lang="zh-CN" alt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6507442" y="2007187"/>
                <a:ext cx="1186287" cy="461665"/>
              </a:xfrm>
              <a:prstGeom prst="rect">
                <a:avLst/>
              </a:prstGeom>
              <a:blipFill rotWithShape="0">
                <a:blip r:embed="rId4"/>
                <a:stretch>
                  <a:fillRect b="-171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6507442" y="2709818"/>
                <a:ext cx="114076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400" i="1" dirty="0">
                          <a:latin typeface="Cambria Math" panose="02040503050406030204" pitchFamily="18" charset="0"/>
                        </a:rPr>
                        <m:t>𝑝</m:t>
                      </m:r>
                      <m:r>
                        <a:rPr lang="en-US" altLang="zh-CN" sz="2400" i="1" dirty="0">
                          <a:latin typeface="Cambria Math" panose="02040503050406030204" pitchFamily="18" charset="0"/>
                        </a:rPr>
                        <m:t>(</m:t>
                      </m:r>
                      <m:r>
                        <a:rPr lang="en-US" altLang="zh-CN" sz="2400" i="1" dirty="0" err="1">
                          <a:latin typeface="Cambria Math" panose="02040503050406030204" pitchFamily="18" charset="0"/>
                        </a:rPr>
                        <m:t>𝐴</m:t>
                      </m:r>
                      <m:r>
                        <a:rPr lang="en-US" altLang="zh-CN" sz="2400" i="1" dirty="0">
                          <a:latin typeface="Cambria Math" panose="02040503050406030204" pitchFamily="18" charset="0"/>
                        </a:rPr>
                        <m:t>|</m:t>
                      </m:r>
                      <m:r>
                        <a:rPr lang="en-US" altLang="zh-CN" sz="2400" i="1" dirty="0" err="1">
                          <a:latin typeface="Cambria Math" panose="02040503050406030204" pitchFamily="18" charset="0"/>
                        </a:rPr>
                        <m:t>𝑒</m:t>
                      </m:r>
                      <m:r>
                        <a:rPr lang="en-US" altLang="zh-CN" sz="2400" i="1" dirty="0">
                          <a:latin typeface="Cambria Math" panose="02040503050406030204" pitchFamily="18" charset="0"/>
                        </a:rPr>
                        <m:t>)</m:t>
                      </m:r>
                    </m:oMath>
                  </m:oMathPara>
                </a14:m>
                <a:endParaRPr lang="zh-CN" alt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6507442" y="2709818"/>
                <a:ext cx="1140762" cy="461665"/>
              </a:xfrm>
              <a:prstGeom prst="rect">
                <a:avLst/>
              </a:prstGeom>
              <a:blipFill rotWithShape="0">
                <a:blip r:embed="rId5"/>
                <a:stretch>
                  <a:fillRect r="-1064" b="-18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6520010" y="3375587"/>
                <a:ext cx="111562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400" i="1" dirty="0">
                          <a:latin typeface="Cambria Math" panose="02040503050406030204" pitchFamily="18" charset="0"/>
                        </a:rPr>
                        <m:t>𝑝</m:t>
                      </m:r>
                      <m:r>
                        <a:rPr lang="en-US" altLang="zh-CN" sz="2400" i="1" dirty="0">
                          <a:latin typeface="Cambria Math" panose="02040503050406030204" pitchFamily="18" charset="0"/>
                        </a:rPr>
                        <m:t>(</m:t>
                      </m:r>
                      <m:r>
                        <a:rPr lang="en-US" altLang="zh-CN" sz="2400" i="1" dirty="0" err="1">
                          <a:latin typeface="Cambria Math" panose="02040503050406030204" pitchFamily="18" charset="0"/>
                        </a:rPr>
                        <m:t>𝑏</m:t>
                      </m:r>
                      <m:r>
                        <a:rPr lang="en-US" altLang="zh-CN" sz="2400" i="1" dirty="0">
                          <a:latin typeface="Cambria Math" panose="02040503050406030204" pitchFamily="18" charset="0"/>
                        </a:rPr>
                        <m:t>|</m:t>
                      </m:r>
                      <m:r>
                        <a:rPr lang="en-US" altLang="zh-CN" sz="2400" i="1" dirty="0" err="1">
                          <a:latin typeface="Cambria Math" panose="02040503050406030204" pitchFamily="18" charset="0"/>
                        </a:rPr>
                        <m:t>𝑒</m:t>
                      </m:r>
                      <m:r>
                        <a:rPr lang="en-US" altLang="zh-CN" sz="2400" i="1" dirty="0">
                          <a:latin typeface="Cambria Math" panose="02040503050406030204" pitchFamily="18" charset="0"/>
                        </a:rPr>
                        <m:t>)</m:t>
                      </m:r>
                    </m:oMath>
                  </m:oMathPara>
                </a14:m>
                <a:endParaRPr lang="zh-CN" altLang="en-US" sz="2400" dirty="0"/>
              </a:p>
            </p:txBody>
          </p:sp>
        </mc:Choice>
        <mc:Fallback xmlns="">
          <p:sp>
            <p:nvSpPr>
              <p:cNvPr id="9" name="矩形 8"/>
              <p:cNvSpPr>
                <a:spLocks noRot="1" noChangeAspect="1" noMove="1" noResize="1" noEditPoints="1" noAdjustHandles="1" noChangeArrowheads="1" noChangeShapeType="1" noTextEdit="1"/>
              </p:cNvSpPr>
              <p:nvPr/>
            </p:nvSpPr>
            <p:spPr>
              <a:xfrm>
                <a:off x="6520010" y="3375587"/>
                <a:ext cx="1115626" cy="461665"/>
              </a:xfrm>
              <a:prstGeom prst="rect">
                <a:avLst/>
              </a:prstGeom>
              <a:blipFill rotWithShape="0">
                <a:blip r:embed="rId6"/>
                <a:stretch>
                  <a:fillRect r="-1093" b="-18667"/>
                </a:stretch>
              </a:blipFill>
            </p:spPr>
            <p:txBody>
              <a:bodyPr/>
              <a:lstStyle/>
              <a:p>
                <a:r>
                  <a:rPr lang="zh-CN" altLang="en-US">
                    <a:noFill/>
                  </a:rPr>
                  <a:t> </a:t>
                </a:r>
              </a:p>
            </p:txBody>
          </p:sp>
        </mc:Fallback>
      </mc:AlternateContent>
      <p:sp>
        <p:nvSpPr>
          <p:cNvPr id="10" name="矩形 9"/>
          <p:cNvSpPr/>
          <p:nvPr/>
        </p:nvSpPr>
        <p:spPr>
          <a:xfrm>
            <a:off x="273243" y="386258"/>
            <a:ext cx="2553969" cy="523220"/>
          </a:xfrm>
          <a:prstGeom prst="rect">
            <a:avLst/>
          </a:prstGeom>
        </p:spPr>
        <p:txBody>
          <a:bodyPr wrap="none">
            <a:spAutoFit/>
          </a:bodyPr>
          <a:lstStyle/>
          <a:p>
            <a:r>
              <a:rPr lang="en-US" altLang="zh-CN" sz="2800" b="1" dirty="0" smtClean="0">
                <a:solidFill>
                  <a:schemeClr val="accent1"/>
                </a:solidFill>
              </a:rPr>
              <a:t>For each event: </a:t>
            </a:r>
            <a:endParaRPr lang="zh-CN" altLang="en-US" sz="2800" b="1" dirty="0">
              <a:solidFill>
                <a:schemeClr val="accent1"/>
              </a:solidFill>
            </a:endParaRPr>
          </a:p>
        </p:txBody>
      </p:sp>
      <p:sp>
        <p:nvSpPr>
          <p:cNvPr id="11" name="左大括号 10"/>
          <p:cNvSpPr/>
          <p:nvPr/>
        </p:nvSpPr>
        <p:spPr>
          <a:xfrm>
            <a:off x="5938155" y="2342689"/>
            <a:ext cx="569287" cy="135245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 name="矩形 11"/>
              <p:cNvSpPr/>
              <p:nvPr/>
            </p:nvSpPr>
            <p:spPr>
              <a:xfrm>
                <a:off x="375042" y="3936107"/>
                <a:ext cx="4060792" cy="523220"/>
              </a:xfrm>
              <a:prstGeom prst="rect">
                <a:avLst/>
              </a:prstGeom>
            </p:spPr>
            <p:txBody>
              <a:bodyPr wrap="none">
                <a:spAutoFit/>
              </a:bodyPr>
              <a:lstStyle/>
              <a:p>
                <a:r>
                  <a:rPr lang="en-US" altLang="zh-CN" sz="2800" b="1" dirty="0" smtClean="0">
                    <a:solidFill>
                      <a:schemeClr val="accent1"/>
                    </a:solidFill>
                  </a:rPr>
                  <a:t>For each event sample </a:t>
                </a:r>
                <a14:m>
                  <m:oMath xmlns:m="http://schemas.openxmlformats.org/officeDocument/2006/math">
                    <m:r>
                      <a:rPr lang="en-US" altLang="zh-CN" sz="2800" b="1" i="1" dirty="0" smtClean="0">
                        <a:solidFill>
                          <a:schemeClr val="accent1"/>
                        </a:solidFill>
                        <a:latin typeface="Cambria Math" panose="02040503050406030204" pitchFamily="18" charset="0"/>
                      </a:rPr>
                      <m:t>𝑫</m:t>
                    </m:r>
                  </m:oMath>
                </a14:m>
                <a:r>
                  <a:rPr lang="en-US" altLang="zh-CN" sz="2800" b="1" dirty="0" smtClean="0">
                    <a:solidFill>
                      <a:schemeClr val="accent1"/>
                    </a:solidFill>
                  </a:rPr>
                  <a:t>: </a:t>
                </a:r>
                <a:endParaRPr lang="zh-CN" altLang="en-US" sz="2800" b="1" dirty="0">
                  <a:solidFill>
                    <a:schemeClr val="accent1"/>
                  </a:solidFill>
                </a:endParaRPr>
              </a:p>
            </p:txBody>
          </p:sp>
        </mc:Choice>
        <mc:Fallback xmlns="">
          <p:sp>
            <p:nvSpPr>
              <p:cNvPr id="12" name="矩形 11"/>
              <p:cNvSpPr>
                <a:spLocks noRot="1" noChangeAspect="1" noMove="1" noResize="1" noEditPoints="1" noAdjustHandles="1" noChangeArrowheads="1" noChangeShapeType="1" noTextEdit="1"/>
              </p:cNvSpPr>
              <p:nvPr/>
            </p:nvSpPr>
            <p:spPr>
              <a:xfrm>
                <a:off x="375042" y="3936107"/>
                <a:ext cx="4060792" cy="523220"/>
              </a:xfrm>
              <a:prstGeom prst="rect">
                <a:avLst/>
              </a:prstGeom>
              <a:blipFill rotWithShape="0">
                <a:blip r:embed="rId7"/>
                <a:stretch>
                  <a:fillRect l="-3153" t="-11628" r="-2102" b="-32558"/>
                </a:stretch>
              </a:blipFill>
            </p:spPr>
            <p:txBody>
              <a:bodyPr/>
              <a:lstStyle/>
              <a:p>
                <a:r>
                  <a:rPr lang="zh-CN" altLang="en-US">
                    <a:noFill/>
                  </a:rPr>
                  <a:t> </a:t>
                </a:r>
              </a:p>
            </p:txBody>
          </p:sp>
        </mc:Fallback>
      </mc:AlternateContent>
      <p:pic>
        <p:nvPicPr>
          <p:cNvPr id="13" name="图片 12"/>
          <p:cNvPicPr>
            <a:picLocks noChangeAspect="1"/>
          </p:cNvPicPr>
          <p:nvPr/>
        </p:nvPicPr>
        <p:blipFill>
          <a:blip r:embed="rId8"/>
          <a:stretch>
            <a:fillRect/>
          </a:stretch>
        </p:blipFill>
        <p:spPr>
          <a:xfrm>
            <a:off x="1432143" y="4659382"/>
            <a:ext cx="3300376" cy="914400"/>
          </a:xfrm>
          <a:prstGeom prst="rect">
            <a:avLst/>
          </a:prstGeom>
        </p:spPr>
      </p:pic>
      <p:pic>
        <p:nvPicPr>
          <p:cNvPr id="14" name="图片 13"/>
          <p:cNvPicPr>
            <a:picLocks noChangeAspect="1"/>
          </p:cNvPicPr>
          <p:nvPr/>
        </p:nvPicPr>
        <p:blipFill>
          <a:blip r:embed="rId9"/>
          <a:stretch>
            <a:fillRect/>
          </a:stretch>
        </p:blipFill>
        <p:spPr>
          <a:xfrm>
            <a:off x="1660631" y="5720849"/>
            <a:ext cx="2843400" cy="876300"/>
          </a:xfrm>
          <a:prstGeom prst="rect">
            <a:avLst/>
          </a:prstGeom>
        </p:spPr>
      </p:pic>
      <p:pic>
        <p:nvPicPr>
          <p:cNvPr id="15" name="图片 14"/>
          <p:cNvPicPr>
            <a:picLocks noChangeAspect="1"/>
          </p:cNvPicPr>
          <p:nvPr/>
        </p:nvPicPr>
        <p:blipFill>
          <a:blip r:embed="rId10"/>
          <a:stretch>
            <a:fillRect/>
          </a:stretch>
        </p:blipFill>
        <p:spPr>
          <a:xfrm>
            <a:off x="5022878" y="4937179"/>
            <a:ext cx="2589525" cy="1054100"/>
          </a:xfrm>
          <a:prstGeom prst="rect">
            <a:avLst/>
          </a:prstGeom>
        </p:spPr>
      </p:pic>
    </p:spTree>
    <p:extLst>
      <p:ext uri="{BB962C8B-B14F-4D97-AF65-F5344CB8AC3E}">
        <p14:creationId xmlns:p14="http://schemas.microsoft.com/office/powerpoint/2010/main" val="38553354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626052" y="878611"/>
            <a:ext cx="3311218" cy="1661733"/>
          </a:xfrm>
          <a:prstGeom prst="rect">
            <a:avLst/>
          </a:prstGeom>
        </p:spPr>
      </p:pic>
      <p:pic>
        <p:nvPicPr>
          <p:cNvPr id="3" name="图片 2"/>
          <p:cNvPicPr>
            <a:picLocks noChangeAspect="1"/>
          </p:cNvPicPr>
          <p:nvPr/>
        </p:nvPicPr>
        <p:blipFill>
          <a:blip r:embed="rId3"/>
          <a:stretch>
            <a:fillRect/>
          </a:stretch>
        </p:blipFill>
        <p:spPr>
          <a:xfrm>
            <a:off x="626052" y="2681562"/>
            <a:ext cx="3235018" cy="1581286"/>
          </a:xfrm>
          <a:prstGeom prst="rect">
            <a:avLst/>
          </a:prstGeom>
        </p:spPr>
      </p:pic>
      <p:pic>
        <p:nvPicPr>
          <p:cNvPr id="4" name="图片 3"/>
          <p:cNvPicPr>
            <a:picLocks noChangeAspect="1"/>
          </p:cNvPicPr>
          <p:nvPr/>
        </p:nvPicPr>
        <p:blipFill>
          <a:blip r:embed="rId4"/>
          <a:stretch>
            <a:fillRect/>
          </a:stretch>
        </p:blipFill>
        <p:spPr>
          <a:xfrm>
            <a:off x="626052" y="4483048"/>
            <a:ext cx="3196918" cy="1625900"/>
          </a:xfrm>
          <a:prstGeom prst="rect">
            <a:avLst/>
          </a:prstGeom>
        </p:spPr>
      </p:pic>
      <p:pic>
        <p:nvPicPr>
          <p:cNvPr id="5" name="图片 4"/>
          <p:cNvPicPr>
            <a:picLocks noChangeAspect="1"/>
          </p:cNvPicPr>
          <p:nvPr/>
        </p:nvPicPr>
        <p:blipFill>
          <a:blip r:embed="rId5"/>
          <a:stretch>
            <a:fillRect/>
          </a:stretch>
        </p:blipFill>
        <p:spPr>
          <a:xfrm>
            <a:off x="4298722" y="1424978"/>
            <a:ext cx="3788618" cy="1407201"/>
          </a:xfrm>
          <a:prstGeom prst="rect">
            <a:avLst/>
          </a:prstGeom>
        </p:spPr>
      </p:pic>
      <mc:AlternateContent xmlns:mc="http://schemas.openxmlformats.org/markup-compatibility/2006" xmlns:a14="http://schemas.microsoft.com/office/drawing/2010/main">
        <mc:Choice Requires="a14">
          <p:sp>
            <p:nvSpPr>
              <p:cNvPr id="6" name="矩形 5"/>
              <p:cNvSpPr/>
              <p:nvPr/>
            </p:nvSpPr>
            <p:spPr>
              <a:xfrm>
                <a:off x="4250968" y="3340625"/>
                <a:ext cx="4148030" cy="2037417"/>
              </a:xfrm>
              <a:prstGeom prst="rect">
                <a:avLst/>
              </a:prstGeom>
            </p:spPr>
            <p:txBody>
              <a:bodyPr wrap="square">
                <a:spAutoFit/>
              </a:bodyPr>
              <a:lstStyle/>
              <a:p>
                <a:r>
                  <a:rPr lang="zh-CN" altLang="en-US" dirty="0" smtClean="0"/>
                  <a:t> </a:t>
                </a:r>
                <a:r>
                  <a:rPr lang="en-US" altLang="zh-CN" dirty="0" smtClean="0"/>
                  <a:t>T</a:t>
                </a:r>
                <a:r>
                  <a:rPr lang="zh-CN" altLang="en-US" dirty="0" smtClean="0"/>
                  <a:t>he </a:t>
                </a:r>
                <a:r>
                  <a:rPr lang="zh-CN" altLang="en-US" dirty="0"/>
                  <a:t>MPNN has </a:t>
                </a:r>
                <a:r>
                  <a:rPr lang="en-US" altLang="zh-CN" dirty="0" smtClean="0"/>
                  <a:t>indeed</a:t>
                </a:r>
                <a:r>
                  <a:rPr lang="zh-CN" altLang="en-US" dirty="0" smtClean="0"/>
                  <a:t> </a:t>
                </a:r>
                <a:r>
                  <a:rPr lang="zh-CN" altLang="en-US" dirty="0"/>
                  <a:t>learned </a:t>
                </a:r>
                <a:r>
                  <a:rPr lang="en-US" altLang="zh-CN" dirty="0" smtClean="0"/>
                  <a:t>some </a:t>
                </a:r>
                <a:r>
                  <a:rPr lang="zh-CN" altLang="en-US" dirty="0" smtClean="0"/>
                  <a:t>discriminative features </a:t>
                </a:r>
                <a:r>
                  <a:rPr lang="zh-CN" altLang="en-US" dirty="0"/>
                  <a:t>for different </a:t>
                </a:r>
                <a:r>
                  <a:rPr lang="zh-CN" altLang="en-US" dirty="0" smtClean="0"/>
                  <a:t>processes</a:t>
                </a:r>
                <a:r>
                  <a:rPr lang="en-US" altLang="zh-CN" dirty="0" smtClean="0"/>
                  <a:t>:</a:t>
                </a:r>
                <a:r>
                  <a:rPr lang="zh-CN" altLang="en-US" dirty="0" smtClean="0"/>
                  <a:t> </a:t>
                </a:r>
                <a:endParaRPr lang="en-US" altLang="zh-CN" dirty="0" smtClean="0"/>
              </a:p>
              <a:p>
                <a:r>
                  <a:rPr lang="zh-CN" altLang="en-US" dirty="0" smtClean="0"/>
                  <a:t>The </a:t>
                </a:r>
                <a:r>
                  <a:rPr lang="zh-CN" altLang="en-US" dirty="0"/>
                  <a:t>background </a:t>
                </a:r>
                <a14:m>
                  <m:oMath xmlns:m="http://schemas.openxmlformats.org/officeDocument/2006/math">
                    <m:r>
                      <a:rPr lang="en-US" altLang="zh-CN" i="1" dirty="0">
                        <a:latin typeface="Cambria Math" panose="02040503050406030204" pitchFamily="18" charset="0"/>
                      </a:rPr>
                      <m:t>𝑡</m:t>
                    </m:r>
                    <m:acc>
                      <m:accPr>
                        <m:chr m:val="̅"/>
                        <m:ctrlPr>
                          <a:rPr lang="en-US" altLang="zh-CN" i="1" dirty="0">
                            <a:latin typeface="Cambria Math" panose="02040503050406030204" pitchFamily="18" charset="0"/>
                          </a:rPr>
                        </m:ctrlPr>
                      </m:accPr>
                      <m:e>
                        <m:r>
                          <a:rPr lang="en-US" altLang="zh-CN" i="1" dirty="0">
                            <a:latin typeface="Cambria Math" panose="02040503050406030204" pitchFamily="18" charset="0"/>
                          </a:rPr>
                          <m:t>𝑡</m:t>
                        </m:r>
                      </m:e>
                    </m:acc>
                    <m:r>
                      <a:rPr lang="en-US" altLang="zh-CN" i="1" dirty="0">
                        <a:latin typeface="Cambria Math" panose="02040503050406030204" pitchFamily="18" charset="0"/>
                      </a:rPr>
                      <m:t>𝑏</m:t>
                    </m:r>
                    <m:acc>
                      <m:accPr>
                        <m:chr m:val="̅"/>
                        <m:ctrlPr>
                          <a:rPr lang="en-US" altLang="zh-CN" i="1" dirty="0">
                            <a:latin typeface="Cambria Math" panose="02040503050406030204" pitchFamily="18" charset="0"/>
                          </a:rPr>
                        </m:ctrlPr>
                      </m:accPr>
                      <m:e>
                        <m:r>
                          <a:rPr lang="en-US" altLang="zh-CN" i="1" dirty="0">
                            <a:latin typeface="Cambria Math" panose="02040503050406030204" pitchFamily="18" charset="0"/>
                          </a:rPr>
                          <m:t>𝑏</m:t>
                        </m:r>
                      </m:e>
                    </m:acc>
                    <m:r>
                      <a:rPr lang="en-US" altLang="zh-CN" b="0" i="0" dirty="0" smtClean="0">
                        <a:latin typeface="Cambria Math" panose="02040503050406030204" pitchFamily="18" charset="0"/>
                      </a:rPr>
                      <m:t> </m:t>
                    </m:r>
                  </m:oMath>
                </a14:m>
                <a:r>
                  <a:rPr lang="zh-CN" altLang="en-US" dirty="0" smtClean="0"/>
                  <a:t>events </a:t>
                </a:r>
                <a:r>
                  <a:rPr lang="en-US" altLang="zh-CN" dirty="0" smtClean="0"/>
                  <a:t>tend to </a:t>
                </a:r>
                <a:r>
                  <a:rPr lang="zh-CN" altLang="en-US" dirty="0" smtClean="0"/>
                  <a:t> </a:t>
                </a:r>
                <a:r>
                  <a:rPr lang="zh-CN" altLang="en-US" dirty="0"/>
                  <a:t>have higher </a:t>
                </a:r>
                <a:r>
                  <a:rPr lang="zh-CN" altLang="en-US" dirty="0" smtClean="0"/>
                  <a:t>p</a:t>
                </a:r>
                <a:r>
                  <a:rPr lang="zh-CN" altLang="en-US" dirty="0"/>
                  <a:t>(b|e</a:t>
                </a:r>
                <a:r>
                  <a:rPr lang="zh-CN" altLang="en-US" dirty="0" smtClean="0"/>
                  <a:t>)</a:t>
                </a:r>
                <a:r>
                  <a:rPr lang="en-US" altLang="zh-CN" dirty="0" smtClean="0"/>
                  <a:t>;</a:t>
                </a:r>
              </a:p>
              <a:p>
                <a:r>
                  <a:rPr lang="en-US" altLang="zh-CN" dirty="0" smtClean="0"/>
                  <a:t>T</a:t>
                </a:r>
                <a:r>
                  <a:rPr lang="zh-CN" altLang="en-US" dirty="0" smtClean="0"/>
                  <a:t>he </a:t>
                </a:r>
                <a14:m>
                  <m:oMath xmlns:m="http://schemas.openxmlformats.org/officeDocument/2006/math">
                    <m:r>
                      <a:rPr lang="en-US" altLang="zh-CN" i="1" dirty="0">
                        <a:latin typeface="Cambria Math" panose="02040503050406030204" pitchFamily="18" charset="0"/>
                      </a:rPr>
                      <m:t>𝑡</m:t>
                    </m:r>
                    <m:acc>
                      <m:accPr>
                        <m:chr m:val="̅"/>
                        <m:ctrlPr>
                          <a:rPr lang="en-US" altLang="zh-CN" i="1" dirty="0">
                            <a:latin typeface="Cambria Math" panose="02040503050406030204" pitchFamily="18" charset="0"/>
                          </a:rPr>
                        </m:ctrlPr>
                      </m:accPr>
                      <m:e>
                        <m:r>
                          <a:rPr lang="en-US" altLang="zh-CN" i="1" dirty="0">
                            <a:latin typeface="Cambria Math" panose="02040503050406030204" pitchFamily="18" charset="0"/>
                          </a:rPr>
                          <m:t>𝑡</m:t>
                        </m:r>
                      </m:e>
                    </m:acc>
                    <m:r>
                      <a:rPr lang="en-US" altLang="zh-CN" i="1" dirty="0">
                        <a:latin typeface="Cambria Math" panose="02040503050406030204" pitchFamily="18" charset="0"/>
                      </a:rPr>
                      <m:t>h</m:t>
                    </m:r>
                  </m:oMath>
                </a14:m>
                <a:r>
                  <a:rPr lang="zh-CN" altLang="en-US" dirty="0" smtClean="0"/>
                  <a:t> </a:t>
                </a:r>
                <a:r>
                  <a:rPr lang="en-US" altLang="zh-CN" dirty="0" smtClean="0"/>
                  <a:t>events tend to have  </a:t>
                </a:r>
                <a:r>
                  <a:rPr lang="zh-CN" altLang="en-US" dirty="0" smtClean="0"/>
                  <a:t>higher p</a:t>
                </a:r>
                <a:r>
                  <a:rPr lang="zh-CN" altLang="en-US" dirty="0"/>
                  <a:t>(h|e</a:t>
                </a:r>
                <a:r>
                  <a:rPr lang="zh-CN" altLang="en-US" dirty="0" smtClean="0"/>
                  <a:t>)</a:t>
                </a:r>
                <a:r>
                  <a:rPr lang="en-US" altLang="zh-CN" dirty="0"/>
                  <a:t>;</a:t>
                </a:r>
                <a:r>
                  <a:rPr lang="en-US" altLang="zh-CN" dirty="0" smtClean="0"/>
                  <a:t> </a:t>
                </a:r>
              </a:p>
              <a:p>
                <a:r>
                  <a:rPr lang="en-US" altLang="zh-CN" dirty="0" smtClean="0"/>
                  <a:t>The </a:t>
                </a:r>
                <a14:m>
                  <m:oMath xmlns:m="http://schemas.openxmlformats.org/officeDocument/2006/math">
                    <m:r>
                      <a:rPr lang="en-US" altLang="zh-CN" i="1" dirty="0">
                        <a:latin typeface="Cambria Math" panose="02040503050406030204" pitchFamily="18" charset="0"/>
                      </a:rPr>
                      <m:t>𝑡</m:t>
                    </m:r>
                    <m:acc>
                      <m:accPr>
                        <m:chr m:val="̅"/>
                        <m:ctrlPr>
                          <a:rPr lang="en-US" altLang="zh-CN" i="1" dirty="0">
                            <a:latin typeface="Cambria Math" panose="02040503050406030204" pitchFamily="18" charset="0"/>
                          </a:rPr>
                        </m:ctrlPr>
                      </m:accPr>
                      <m:e>
                        <m:r>
                          <a:rPr lang="en-US" altLang="zh-CN" i="1" dirty="0">
                            <a:latin typeface="Cambria Math" panose="02040503050406030204" pitchFamily="18" charset="0"/>
                          </a:rPr>
                          <m:t>𝑡</m:t>
                        </m:r>
                      </m:e>
                    </m:acc>
                    <m:r>
                      <a:rPr lang="en-US" altLang="zh-CN" b="0" i="1" dirty="0" smtClean="0">
                        <a:latin typeface="Cambria Math" panose="02040503050406030204" pitchFamily="18" charset="0"/>
                      </a:rPr>
                      <m:t>𝐴</m:t>
                    </m:r>
                    <m:r>
                      <a:rPr lang="en-US" altLang="zh-CN" i="1" dirty="0">
                        <a:latin typeface="Cambria Math" panose="02040503050406030204" pitchFamily="18" charset="0"/>
                      </a:rPr>
                      <m:t> </m:t>
                    </m:r>
                  </m:oMath>
                </a14:m>
                <a:r>
                  <a:rPr lang="en-US" altLang="zh-CN" dirty="0" smtClean="0"/>
                  <a:t>events tend to have higher </a:t>
                </a:r>
                <a:r>
                  <a:rPr lang="zh-CN" altLang="en-US" dirty="0" smtClean="0"/>
                  <a:t>p</a:t>
                </a:r>
                <a:r>
                  <a:rPr lang="zh-CN" altLang="en-US" dirty="0"/>
                  <a:t>(A|e</a:t>
                </a:r>
                <a:r>
                  <a:rPr lang="zh-CN" altLang="en-US" dirty="0" smtClean="0"/>
                  <a:t>)</a:t>
                </a:r>
                <a:endParaRPr lang="zh-CN" altLang="en-US" dirty="0"/>
              </a:p>
            </p:txBody>
          </p:sp>
        </mc:Choice>
        <mc:Fallback xmlns="">
          <p:sp>
            <p:nvSpPr>
              <p:cNvPr id="6" name="矩形 5"/>
              <p:cNvSpPr>
                <a:spLocks noRot="1" noChangeAspect="1" noMove="1" noResize="1" noEditPoints="1" noAdjustHandles="1" noChangeArrowheads="1" noChangeShapeType="1" noTextEdit="1"/>
              </p:cNvSpPr>
              <p:nvPr/>
            </p:nvSpPr>
            <p:spPr>
              <a:xfrm>
                <a:off x="4250968" y="3340625"/>
                <a:ext cx="4148030" cy="2037417"/>
              </a:xfrm>
              <a:prstGeom prst="rect">
                <a:avLst/>
              </a:prstGeom>
              <a:blipFill rotWithShape="0">
                <a:blip r:embed="rId6"/>
                <a:stretch>
                  <a:fillRect l="-1175" t="-1497" r="-2643" b="-3892"/>
                </a:stretch>
              </a:blipFill>
            </p:spPr>
            <p:txBody>
              <a:bodyPr/>
              <a:lstStyle/>
              <a:p>
                <a:r>
                  <a:rPr lang="zh-CN" altLang="en-US">
                    <a:noFill/>
                  </a:rPr>
                  <a:t> </a:t>
                </a:r>
              </a:p>
            </p:txBody>
          </p:sp>
        </mc:Fallback>
      </mc:AlternateContent>
      <p:sp>
        <p:nvSpPr>
          <p:cNvPr id="7" name="矩形 6"/>
          <p:cNvSpPr/>
          <p:nvPr/>
        </p:nvSpPr>
        <p:spPr>
          <a:xfrm>
            <a:off x="296392" y="284716"/>
            <a:ext cx="6967112" cy="461665"/>
          </a:xfrm>
          <a:prstGeom prst="rect">
            <a:avLst/>
          </a:prstGeom>
        </p:spPr>
        <p:txBody>
          <a:bodyPr wrap="square">
            <a:spAutoFit/>
          </a:bodyPr>
          <a:lstStyle/>
          <a:p>
            <a:r>
              <a:rPr lang="en-US" altLang="zh-CN" sz="2400" b="1" dirty="0" smtClean="0">
                <a:solidFill>
                  <a:srgbClr val="FF0000"/>
                </a:solidFill>
                <a:ea typeface="华文新魏" panose="02010800040101010101" pitchFamily="2" charset="-122"/>
              </a:rPr>
              <a:t>2  </a:t>
            </a:r>
            <a:r>
              <a:rPr lang="en-US" altLang="zh-CN" sz="2400" b="1" dirty="0">
                <a:solidFill>
                  <a:srgbClr val="FF0000"/>
                </a:solidFill>
                <a:ea typeface="华文新魏" panose="02010800040101010101" pitchFamily="2" charset="-122"/>
              </a:rPr>
              <a:t>GNN</a:t>
            </a:r>
            <a:r>
              <a:rPr lang="en-US" altLang="zh-CN" sz="2400" b="1" dirty="0" smtClean="0">
                <a:solidFill>
                  <a:srgbClr val="FF0000"/>
                </a:solidFill>
                <a:ea typeface="华文新魏" panose="02010800040101010101" pitchFamily="2" charset="-122"/>
              </a:rPr>
              <a:t> </a:t>
            </a:r>
            <a:r>
              <a:rPr lang="en-US" altLang="zh-CN" sz="2400" b="1" dirty="0">
                <a:solidFill>
                  <a:srgbClr val="FF0000"/>
                </a:solidFill>
                <a:ea typeface="华文新魏" panose="02010800040101010101" pitchFamily="2" charset="-122"/>
              </a:rPr>
              <a:t>for </a:t>
            </a:r>
            <a:r>
              <a:rPr lang="zh-CN" altLang="en-US" sz="2400" b="1" dirty="0">
                <a:solidFill>
                  <a:srgbClr val="FF0000"/>
                </a:solidFill>
              </a:rPr>
              <a:t>CP property of top-Higgs coupling at LHC</a:t>
            </a:r>
            <a:endParaRPr lang="zh-CN" altLang="en-US" sz="2400" dirty="0">
              <a:solidFill>
                <a:srgbClr val="FF0000"/>
              </a:solidFill>
            </a:endParaRPr>
          </a:p>
        </p:txBody>
      </p:sp>
    </p:spTree>
    <p:extLst>
      <p:ext uri="{BB962C8B-B14F-4D97-AF65-F5344CB8AC3E}">
        <p14:creationId xmlns:p14="http://schemas.microsoft.com/office/powerpoint/2010/main" val="23765051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881279" y="1122415"/>
            <a:ext cx="2417306" cy="1528544"/>
          </a:xfrm>
          <a:prstGeom prst="rect">
            <a:avLst/>
          </a:prstGeom>
        </p:spPr>
      </p:pic>
      <p:pic>
        <p:nvPicPr>
          <p:cNvPr id="3" name="图片 2"/>
          <p:cNvPicPr>
            <a:picLocks noChangeAspect="1"/>
          </p:cNvPicPr>
          <p:nvPr/>
        </p:nvPicPr>
        <p:blipFill>
          <a:blip r:embed="rId3"/>
          <a:stretch>
            <a:fillRect/>
          </a:stretch>
        </p:blipFill>
        <p:spPr>
          <a:xfrm>
            <a:off x="881279" y="2730885"/>
            <a:ext cx="2417306" cy="1521751"/>
          </a:xfrm>
          <a:prstGeom prst="rect">
            <a:avLst/>
          </a:prstGeom>
        </p:spPr>
      </p:pic>
      <p:pic>
        <p:nvPicPr>
          <p:cNvPr id="4" name="图片 3"/>
          <p:cNvPicPr>
            <a:picLocks noChangeAspect="1"/>
          </p:cNvPicPr>
          <p:nvPr/>
        </p:nvPicPr>
        <p:blipFill>
          <a:blip r:embed="rId4"/>
          <a:stretch>
            <a:fillRect/>
          </a:stretch>
        </p:blipFill>
        <p:spPr>
          <a:xfrm>
            <a:off x="790593" y="4482700"/>
            <a:ext cx="2507992" cy="1795395"/>
          </a:xfrm>
          <a:prstGeom prst="rect">
            <a:avLst/>
          </a:prstGeom>
        </p:spPr>
      </p:pic>
      <p:pic>
        <p:nvPicPr>
          <p:cNvPr id="5" name="图片 4"/>
          <p:cNvPicPr>
            <a:picLocks noChangeAspect="1"/>
          </p:cNvPicPr>
          <p:nvPr/>
        </p:nvPicPr>
        <p:blipFill>
          <a:blip r:embed="rId5"/>
          <a:stretch>
            <a:fillRect/>
          </a:stretch>
        </p:blipFill>
        <p:spPr>
          <a:xfrm>
            <a:off x="1286355" y="1389216"/>
            <a:ext cx="657347" cy="196240"/>
          </a:xfrm>
          <a:prstGeom prst="rect">
            <a:avLst/>
          </a:prstGeom>
        </p:spPr>
      </p:pic>
      <p:pic>
        <p:nvPicPr>
          <p:cNvPr id="6" name="图片 5"/>
          <p:cNvPicPr>
            <a:picLocks noChangeAspect="1"/>
          </p:cNvPicPr>
          <p:nvPr/>
        </p:nvPicPr>
        <p:blipFill>
          <a:blip r:embed="rId6"/>
          <a:stretch>
            <a:fillRect/>
          </a:stretch>
        </p:blipFill>
        <p:spPr>
          <a:xfrm>
            <a:off x="1343658" y="2806334"/>
            <a:ext cx="701871" cy="211875"/>
          </a:xfrm>
          <a:prstGeom prst="rect">
            <a:avLst/>
          </a:prstGeom>
        </p:spPr>
      </p:pic>
      <p:pic>
        <p:nvPicPr>
          <p:cNvPr id="7" name="图片 6"/>
          <p:cNvPicPr>
            <a:picLocks noChangeAspect="1"/>
          </p:cNvPicPr>
          <p:nvPr/>
        </p:nvPicPr>
        <p:blipFill>
          <a:blip r:embed="rId7"/>
          <a:stretch>
            <a:fillRect/>
          </a:stretch>
        </p:blipFill>
        <p:spPr>
          <a:xfrm>
            <a:off x="1286355" y="4557676"/>
            <a:ext cx="657347" cy="213134"/>
          </a:xfrm>
          <a:prstGeom prst="rect">
            <a:avLst/>
          </a:prstGeom>
        </p:spPr>
      </p:pic>
      <p:pic>
        <p:nvPicPr>
          <p:cNvPr id="8" name="图片 7"/>
          <p:cNvPicPr>
            <a:picLocks noChangeAspect="1"/>
          </p:cNvPicPr>
          <p:nvPr/>
        </p:nvPicPr>
        <p:blipFill>
          <a:blip r:embed="rId8"/>
          <a:stretch>
            <a:fillRect/>
          </a:stretch>
        </p:blipFill>
        <p:spPr>
          <a:xfrm>
            <a:off x="4350925" y="929485"/>
            <a:ext cx="4121519" cy="3022038"/>
          </a:xfrm>
          <a:prstGeom prst="rect">
            <a:avLst/>
          </a:prstGeom>
        </p:spPr>
      </p:pic>
      <mc:AlternateContent xmlns:mc="http://schemas.openxmlformats.org/markup-compatibility/2006" xmlns:a14="http://schemas.microsoft.com/office/drawing/2010/main">
        <mc:Choice Requires="a14">
          <p:sp>
            <p:nvSpPr>
              <p:cNvPr id="9" name="矩形 8"/>
              <p:cNvSpPr/>
              <p:nvPr/>
            </p:nvSpPr>
            <p:spPr>
              <a:xfrm>
                <a:off x="4350924" y="4376214"/>
                <a:ext cx="4572000" cy="1796069"/>
              </a:xfrm>
              <a:prstGeom prst="rect">
                <a:avLst/>
              </a:prstGeom>
            </p:spPr>
            <p:txBody>
              <a:bodyPr>
                <a:spAutoFit/>
              </a:bodyPr>
              <a:lstStyle/>
              <a:p>
                <a:r>
                  <a:rPr lang="en-US" altLang="zh-CN" dirty="0" smtClean="0"/>
                  <a:t>T</a:t>
                </a:r>
                <a:r>
                  <a:rPr lang="zh-CN" altLang="en-US" dirty="0" smtClean="0"/>
                  <a:t>he </a:t>
                </a:r>
                <a:r>
                  <a:rPr lang="zh-CN" altLang="en-US" dirty="0"/>
                  <a:t>overlap between the two distributions reduces </a:t>
                </a:r>
                <a:r>
                  <a:rPr lang="zh-CN" altLang="en-US" dirty="0" smtClean="0"/>
                  <a:t>with </a:t>
                </a:r>
                <a:r>
                  <a:rPr lang="zh-CN" altLang="en-US" dirty="0"/>
                  <a:t>increasing </a:t>
                </a:r>
                <a:r>
                  <a:rPr lang="zh-CN" altLang="en-US" dirty="0" smtClean="0"/>
                  <a:t>luminosity</a:t>
                </a:r>
                <a:r>
                  <a:rPr lang="zh-CN" altLang="en-US" dirty="0"/>
                  <a:t>. </a:t>
                </a:r>
                <a:endParaRPr lang="en-US" altLang="zh-CN" dirty="0" smtClean="0"/>
              </a:p>
              <a:p>
                <a:r>
                  <a:rPr lang="en-US" altLang="zh-CN" dirty="0" smtClean="0"/>
                  <a:t>W</a:t>
                </a:r>
                <a:r>
                  <a:rPr lang="zh-CN" altLang="en-US" dirty="0" smtClean="0"/>
                  <a:t>hen </a:t>
                </a:r>
                <a:r>
                  <a:rPr lang="zh-CN" altLang="en-US" dirty="0"/>
                  <a:t>the </a:t>
                </a:r>
                <a:r>
                  <a:rPr lang="zh-CN" altLang="en-US" dirty="0" smtClean="0"/>
                  <a:t>luminosity </a:t>
                </a:r>
                <a:r>
                  <a:rPr lang="zh-CN" altLang="en-US" dirty="0"/>
                  <a:t>is </a:t>
                </a:r>
                <a:r>
                  <a:rPr lang="zh-CN" altLang="en-US" dirty="0" smtClean="0"/>
                  <a:t>300 </a:t>
                </a:r>
                <a14:m>
                  <m:oMath xmlns:m="http://schemas.openxmlformats.org/officeDocument/2006/math">
                    <m:sSup>
                      <m:sSupPr>
                        <m:ctrlPr>
                          <a:rPr lang="en-US" altLang="zh-CN" b="0" i="1" dirty="0" smtClean="0">
                            <a:latin typeface="Cambria Math" panose="02040503050406030204" pitchFamily="18" charset="0"/>
                          </a:rPr>
                        </m:ctrlPr>
                      </m:sSupPr>
                      <m:e>
                        <m:r>
                          <a:rPr lang="en-US" altLang="zh-CN" b="0" i="1" dirty="0" smtClean="0">
                            <a:latin typeface="Cambria Math" panose="02040503050406030204" pitchFamily="18" charset="0"/>
                          </a:rPr>
                          <m:t>𝑓𝑏</m:t>
                        </m:r>
                      </m:e>
                      <m:sup>
                        <m:r>
                          <a:rPr lang="en-US" altLang="zh-CN" b="0" i="1" dirty="0" smtClean="0">
                            <a:latin typeface="Cambria Math" panose="02040503050406030204" pitchFamily="18" charset="0"/>
                          </a:rPr>
                          <m:t>−1</m:t>
                        </m:r>
                      </m:sup>
                    </m:sSup>
                    <m:r>
                      <a:rPr lang="en-US" altLang="zh-CN" b="0" i="1" dirty="0" smtClean="0">
                        <a:latin typeface="Cambria Math" panose="02040503050406030204" pitchFamily="18" charset="0"/>
                      </a:rPr>
                      <m:t> </m:t>
                    </m:r>
                  </m:oMath>
                </a14:m>
                <a:r>
                  <a:rPr lang="zh-CN" altLang="en-US" dirty="0" smtClean="0"/>
                  <a:t>, </a:t>
                </a:r>
                <a:r>
                  <a:rPr lang="zh-CN" altLang="en-US" dirty="0"/>
                  <a:t>the two distributions have nearly no overlap, which means that the CP nature of top-Higgs coupling can be </a:t>
                </a:r>
                <a:r>
                  <a:rPr lang="zh-CN" altLang="en-US" dirty="0" smtClean="0"/>
                  <a:t>determined</a:t>
                </a:r>
                <a:r>
                  <a:rPr lang="en-US" altLang="zh-CN" dirty="0" smtClean="0"/>
                  <a:t>.</a:t>
                </a:r>
                <a:endParaRPr lang="zh-CN" altLang="en-US" dirty="0"/>
              </a:p>
            </p:txBody>
          </p:sp>
        </mc:Choice>
        <mc:Fallback xmlns="">
          <p:sp>
            <p:nvSpPr>
              <p:cNvPr id="9" name="矩形 8"/>
              <p:cNvSpPr>
                <a:spLocks noRot="1" noChangeAspect="1" noMove="1" noResize="1" noEditPoints="1" noAdjustHandles="1" noChangeArrowheads="1" noChangeShapeType="1" noTextEdit="1"/>
              </p:cNvSpPr>
              <p:nvPr/>
            </p:nvSpPr>
            <p:spPr>
              <a:xfrm>
                <a:off x="4350924" y="4376214"/>
                <a:ext cx="4572000" cy="1796069"/>
              </a:xfrm>
              <a:prstGeom prst="rect">
                <a:avLst/>
              </a:prstGeom>
              <a:blipFill rotWithShape="0">
                <a:blip r:embed="rId9"/>
                <a:stretch>
                  <a:fillRect l="-1200" t="-2034" b="-2034"/>
                </a:stretch>
              </a:blipFill>
            </p:spPr>
            <p:txBody>
              <a:bodyPr/>
              <a:lstStyle/>
              <a:p>
                <a:r>
                  <a:rPr lang="zh-CN" altLang="en-US">
                    <a:noFill/>
                  </a:rPr>
                  <a:t> </a:t>
                </a:r>
              </a:p>
            </p:txBody>
          </p:sp>
        </mc:Fallback>
      </mc:AlternateContent>
      <p:sp>
        <p:nvSpPr>
          <p:cNvPr id="10" name="矩形 9"/>
          <p:cNvSpPr/>
          <p:nvPr/>
        </p:nvSpPr>
        <p:spPr>
          <a:xfrm>
            <a:off x="296392" y="284716"/>
            <a:ext cx="6967112" cy="461665"/>
          </a:xfrm>
          <a:prstGeom prst="rect">
            <a:avLst/>
          </a:prstGeom>
        </p:spPr>
        <p:txBody>
          <a:bodyPr wrap="square">
            <a:spAutoFit/>
          </a:bodyPr>
          <a:lstStyle/>
          <a:p>
            <a:r>
              <a:rPr lang="en-US" altLang="zh-CN" sz="2400" b="1" dirty="0" smtClean="0">
                <a:solidFill>
                  <a:srgbClr val="FF0000"/>
                </a:solidFill>
                <a:ea typeface="华文新魏" panose="02010800040101010101" pitchFamily="2" charset="-122"/>
              </a:rPr>
              <a:t>2  </a:t>
            </a:r>
            <a:r>
              <a:rPr lang="en-US" altLang="zh-CN" sz="2400" b="1" dirty="0">
                <a:solidFill>
                  <a:srgbClr val="FF0000"/>
                </a:solidFill>
                <a:ea typeface="华文新魏" panose="02010800040101010101" pitchFamily="2" charset="-122"/>
              </a:rPr>
              <a:t>GNN</a:t>
            </a:r>
            <a:r>
              <a:rPr lang="en-US" altLang="zh-CN" sz="2400" b="1" dirty="0" smtClean="0">
                <a:solidFill>
                  <a:srgbClr val="FF0000"/>
                </a:solidFill>
                <a:ea typeface="华文新魏" panose="02010800040101010101" pitchFamily="2" charset="-122"/>
              </a:rPr>
              <a:t> </a:t>
            </a:r>
            <a:r>
              <a:rPr lang="en-US" altLang="zh-CN" sz="2400" b="1" dirty="0">
                <a:solidFill>
                  <a:srgbClr val="FF0000"/>
                </a:solidFill>
                <a:ea typeface="华文新魏" panose="02010800040101010101" pitchFamily="2" charset="-122"/>
              </a:rPr>
              <a:t>for </a:t>
            </a:r>
            <a:r>
              <a:rPr lang="zh-CN" altLang="en-US" sz="2400" b="1" dirty="0">
                <a:solidFill>
                  <a:srgbClr val="FF0000"/>
                </a:solidFill>
              </a:rPr>
              <a:t>CP property of top-Higgs coupling at LHC</a:t>
            </a:r>
            <a:endParaRPr lang="zh-CN" altLang="en-US" sz="2400" dirty="0">
              <a:solidFill>
                <a:srgbClr val="FF0000"/>
              </a:solidFill>
            </a:endParaRPr>
          </a:p>
        </p:txBody>
      </p:sp>
    </p:spTree>
    <p:extLst>
      <p:ext uri="{BB962C8B-B14F-4D97-AF65-F5344CB8AC3E}">
        <p14:creationId xmlns:p14="http://schemas.microsoft.com/office/powerpoint/2010/main" val="7553834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a:stretch>
            <a:fillRect/>
          </a:stretch>
        </p:blipFill>
        <p:spPr>
          <a:xfrm>
            <a:off x="1824037" y="1585913"/>
            <a:ext cx="4976813" cy="1314986"/>
          </a:xfrm>
          <a:prstGeom prst="rect">
            <a:avLst/>
          </a:prstGeom>
        </p:spPr>
      </p:pic>
      <p:pic>
        <p:nvPicPr>
          <p:cNvPr id="13" name="图片 12"/>
          <p:cNvPicPr>
            <a:picLocks noChangeAspect="1"/>
          </p:cNvPicPr>
          <p:nvPr/>
        </p:nvPicPr>
        <p:blipFill>
          <a:blip r:embed="rId3"/>
          <a:stretch>
            <a:fillRect/>
          </a:stretch>
        </p:blipFill>
        <p:spPr>
          <a:xfrm>
            <a:off x="2552700" y="3316911"/>
            <a:ext cx="1866900" cy="438150"/>
          </a:xfrm>
          <a:prstGeom prst="rect">
            <a:avLst/>
          </a:prstGeom>
        </p:spPr>
      </p:pic>
      <p:pic>
        <p:nvPicPr>
          <p:cNvPr id="14" name="图片 13"/>
          <p:cNvPicPr>
            <a:picLocks noChangeAspect="1"/>
          </p:cNvPicPr>
          <p:nvPr/>
        </p:nvPicPr>
        <p:blipFill>
          <a:blip r:embed="rId4"/>
          <a:stretch>
            <a:fillRect/>
          </a:stretch>
        </p:blipFill>
        <p:spPr>
          <a:xfrm>
            <a:off x="4938712" y="3335961"/>
            <a:ext cx="1400175" cy="419100"/>
          </a:xfrm>
          <a:prstGeom prst="rect">
            <a:avLst/>
          </a:prstGeom>
        </p:spPr>
      </p:pic>
      <p:pic>
        <p:nvPicPr>
          <p:cNvPr id="15" name="图片 14"/>
          <p:cNvPicPr>
            <a:picLocks noChangeAspect="1"/>
          </p:cNvPicPr>
          <p:nvPr/>
        </p:nvPicPr>
        <p:blipFill>
          <a:blip r:embed="rId5"/>
          <a:stretch>
            <a:fillRect/>
          </a:stretch>
        </p:blipFill>
        <p:spPr>
          <a:xfrm>
            <a:off x="4519781" y="3421686"/>
            <a:ext cx="314325" cy="228600"/>
          </a:xfrm>
          <a:prstGeom prst="rect">
            <a:avLst/>
          </a:prstGeom>
        </p:spPr>
      </p:pic>
      <p:pic>
        <p:nvPicPr>
          <p:cNvPr id="16" name="图片 15"/>
          <p:cNvPicPr>
            <a:picLocks noChangeAspect="1"/>
          </p:cNvPicPr>
          <p:nvPr/>
        </p:nvPicPr>
        <p:blipFill>
          <a:blip r:embed="rId6"/>
          <a:stretch>
            <a:fillRect/>
          </a:stretch>
        </p:blipFill>
        <p:spPr>
          <a:xfrm>
            <a:off x="2436018" y="3755061"/>
            <a:ext cx="3752850" cy="2933700"/>
          </a:xfrm>
          <a:prstGeom prst="rect">
            <a:avLst/>
          </a:prstGeom>
        </p:spPr>
      </p:pic>
      <p:sp>
        <p:nvSpPr>
          <p:cNvPr id="17" name="矩形 16"/>
          <p:cNvSpPr/>
          <p:nvPr/>
        </p:nvSpPr>
        <p:spPr>
          <a:xfrm>
            <a:off x="4676943" y="695396"/>
            <a:ext cx="3842425" cy="276999"/>
          </a:xfrm>
          <a:prstGeom prst="rect">
            <a:avLst/>
          </a:prstGeom>
        </p:spPr>
        <p:txBody>
          <a:bodyPr wrap="square">
            <a:spAutoFit/>
          </a:bodyPr>
          <a:lstStyle/>
          <a:p>
            <a:pPr algn="r"/>
            <a:r>
              <a:rPr lang="zh-CN" altLang="en-US" sz="1200" dirty="0" smtClean="0"/>
              <a:t> Abdughani, Wang, Wu, J</a:t>
            </a:r>
            <a:r>
              <a:rPr lang="en-US" altLang="zh-CN" sz="1200" dirty="0" smtClean="0"/>
              <a:t>MY,</a:t>
            </a:r>
            <a:r>
              <a:rPr lang="zh-CN" altLang="en-US" sz="1200" dirty="0" smtClean="0"/>
              <a:t>  Zhao, 2005.11086</a:t>
            </a:r>
            <a:endParaRPr lang="zh-CN" altLang="en-US" sz="1200" dirty="0"/>
          </a:p>
        </p:txBody>
      </p:sp>
      <p:sp>
        <p:nvSpPr>
          <p:cNvPr id="2" name="矩形 1"/>
          <p:cNvSpPr/>
          <p:nvPr/>
        </p:nvSpPr>
        <p:spPr>
          <a:xfrm>
            <a:off x="480700" y="174212"/>
            <a:ext cx="7221320" cy="461665"/>
          </a:xfrm>
          <a:prstGeom prst="rect">
            <a:avLst/>
          </a:prstGeom>
        </p:spPr>
        <p:txBody>
          <a:bodyPr wrap="square">
            <a:spAutoFit/>
          </a:bodyPr>
          <a:lstStyle/>
          <a:p>
            <a:r>
              <a:rPr lang="en-US" altLang="zh-CN" sz="2400" b="1" dirty="0" smtClean="0">
                <a:solidFill>
                  <a:srgbClr val="FF0000"/>
                </a:solidFill>
                <a:ea typeface="华文新魏" panose="02010800040101010101" pitchFamily="2" charset="-122"/>
              </a:rPr>
              <a:t>3  </a:t>
            </a:r>
            <a:r>
              <a:rPr lang="en-US" altLang="zh-CN" sz="2400" b="1" dirty="0">
                <a:solidFill>
                  <a:srgbClr val="FF0000"/>
                </a:solidFill>
                <a:ea typeface="华文新魏" panose="02010800040101010101" pitchFamily="2" charset="-122"/>
              </a:rPr>
              <a:t>GNN</a:t>
            </a:r>
            <a:r>
              <a:rPr lang="en-US" altLang="zh-CN" sz="2400" b="1" dirty="0" smtClean="0">
                <a:solidFill>
                  <a:srgbClr val="FF0000"/>
                </a:solidFill>
                <a:ea typeface="华文新魏" panose="02010800040101010101" pitchFamily="2" charset="-122"/>
              </a:rPr>
              <a:t> </a:t>
            </a:r>
            <a:r>
              <a:rPr lang="en-US" altLang="zh-CN" sz="2400" b="1" dirty="0">
                <a:solidFill>
                  <a:srgbClr val="FF0000"/>
                </a:solidFill>
                <a:ea typeface="华文新魏" panose="02010800040101010101" pitchFamily="2" charset="-122"/>
              </a:rPr>
              <a:t>for </a:t>
            </a:r>
            <a:r>
              <a:rPr lang="zh-CN" altLang="en-US" sz="2400" b="1" dirty="0">
                <a:solidFill>
                  <a:srgbClr val="FF0000"/>
                </a:solidFill>
              </a:rPr>
              <a:t>triple</a:t>
            </a:r>
            <a:r>
              <a:rPr lang="en-US" altLang="zh-CN" sz="2400" b="1" dirty="0">
                <a:solidFill>
                  <a:srgbClr val="FF0000"/>
                </a:solidFill>
              </a:rPr>
              <a:t>-</a:t>
            </a:r>
            <a:r>
              <a:rPr lang="zh-CN" altLang="en-US" sz="2400" b="1" dirty="0">
                <a:solidFill>
                  <a:srgbClr val="FF0000"/>
                </a:solidFill>
              </a:rPr>
              <a:t>Higgs coupling </a:t>
            </a:r>
            <a:r>
              <a:rPr lang="en-US" altLang="zh-CN" sz="2400" b="1" dirty="0">
                <a:solidFill>
                  <a:srgbClr val="FF0000"/>
                </a:solidFill>
              </a:rPr>
              <a:t>at LHC</a:t>
            </a:r>
            <a:r>
              <a:rPr lang="en-US" altLang="zh-CN" sz="2400" b="1" dirty="0">
                <a:solidFill>
                  <a:srgbClr val="FF0000"/>
                </a:solidFill>
                <a:ea typeface="华文新魏" panose="02010800040101010101" pitchFamily="2" charset="-122"/>
              </a:rPr>
              <a:t> </a:t>
            </a:r>
            <a:endParaRPr lang="zh-CN" altLang="en-US" sz="2400" dirty="0">
              <a:solidFill>
                <a:srgbClr val="FF0000"/>
              </a:solidFill>
            </a:endParaRPr>
          </a:p>
        </p:txBody>
      </p:sp>
    </p:spTree>
    <p:extLst>
      <p:ext uri="{BB962C8B-B14F-4D97-AF65-F5344CB8AC3E}">
        <p14:creationId xmlns:p14="http://schemas.microsoft.com/office/powerpoint/2010/main" val="30172016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431022" y="1112601"/>
            <a:ext cx="4591194" cy="1238311"/>
          </a:xfrm>
          <a:prstGeom prst="rect">
            <a:avLst/>
          </a:prstGeom>
        </p:spPr>
      </p:pic>
      <p:pic>
        <p:nvPicPr>
          <p:cNvPr id="5" name="图片 4"/>
          <p:cNvPicPr>
            <a:picLocks noChangeAspect="1"/>
          </p:cNvPicPr>
          <p:nvPr/>
        </p:nvPicPr>
        <p:blipFill>
          <a:blip r:embed="rId3"/>
          <a:stretch>
            <a:fillRect/>
          </a:stretch>
        </p:blipFill>
        <p:spPr>
          <a:xfrm>
            <a:off x="5022216" y="1250714"/>
            <a:ext cx="3448050" cy="1168161"/>
          </a:xfrm>
          <a:prstGeom prst="rect">
            <a:avLst/>
          </a:prstGeom>
        </p:spPr>
      </p:pic>
      <p:pic>
        <p:nvPicPr>
          <p:cNvPr id="6" name="图片 5"/>
          <p:cNvPicPr>
            <a:picLocks noChangeAspect="1"/>
          </p:cNvPicPr>
          <p:nvPr/>
        </p:nvPicPr>
        <p:blipFill>
          <a:blip r:embed="rId4"/>
          <a:stretch>
            <a:fillRect/>
          </a:stretch>
        </p:blipFill>
        <p:spPr>
          <a:xfrm>
            <a:off x="5022216" y="1612693"/>
            <a:ext cx="161925" cy="238125"/>
          </a:xfrm>
          <a:prstGeom prst="rect">
            <a:avLst/>
          </a:prstGeom>
        </p:spPr>
      </p:pic>
      <p:sp>
        <p:nvSpPr>
          <p:cNvPr id="8" name="矩形 7"/>
          <p:cNvSpPr/>
          <p:nvPr/>
        </p:nvSpPr>
        <p:spPr>
          <a:xfrm>
            <a:off x="692974" y="5010760"/>
            <a:ext cx="7624357" cy="1569660"/>
          </a:xfrm>
          <a:prstGeom prst="rect">
            <a:avLst/>
          </a:prstGeom>
        </p:spPr>
        <p:txBody>
          <a:bodyPr wrap="square">
            <a:spAutoFit/>
          </a:bodyPr>
          <a:lstStyle/>
          <a:p>
            <a:pPr algn="just">
              <a:lnSpc>
                <a:spcPct val="150000"/>
              </a:lnSpc>
            </a:pPr>
            <a:r>
              <a:rPr lang="zh-CN" altLang="en-US" sz="1600" dirty="0" smtClean="0"/>
              <a:t>图</a:t>
            </a:r>
            <a:r>
              <a:rPr lang="zh-CN" altLang="en-US" sz="1600" dirty="0"/>
              <a:t>形网</a:t>
            </a:r>
            <a:r>
              <a:rPr lang="zh-CN" altLang="en-US" sz="1600" dirty="0" smtClean="0"/>
              <a:t>络用</a:t>
            </a:r>
            <a:r>
              <a:rPr lang="zh-CN" altLang="en-US" sz="1600" dirty="0"/>
              <a:t>于LHC上</a:t>
            </a:r>
            <a:r>
              <a:rPr lang="zh-CN" altLang="en-US" sz="1600" dirty="0" smtClean="0"/>
              <a:t>的</a:t>
            </a:r>
            <a:r>
              <a:rPr lang="zh-CN" altLang="en-US" sz="1600" dirty="0"/>
              <a:t>双</a:t>
            </a:r>
            <a:r>
              <a:rPr lang="zh-CN" altLang="en-US" sz="1600" dirty="0" smtClean="0"/>
              <a:t>希</a:t>
            </a:r>
            <a:r>
              <a:rPr lang="zh-CN" altLang="en-US" sz="1600" dirty="0"/>
              <a:t>格</a:t>
            </a:r>
            <a:r>
              <a:rPr lang="zh-CN" altLang="en-US" sz="1600" dirty="0" smtClean="0"/>
              <a:t>斯产生，发</a:t>
            </a:r>
            <a:r>
              <a:rPr lang="zh-CN" altLang="en-US" sz="1600" dirty="0"/>
              <a:t>现用模拟的信号和背景数据训练出来的图形网络可以提高信号的统计显著</a:t>
            </a:r>
            <a:r>
              <a:rPr lang="zh-CN" altLang="en-US" sz="1600" dirty="0" smtClean="0"/>
              <a:t>性，但</a:t>
            </a:r>
            <a:r>
              <a:rPr lang="zh-CN" altLang="en-US" sz="1600" dirty="0"/>
              <a:t>是发现在高亮度的HL-LHC上信号的统计显著性还是达不到发现的标准而只能给出产生截面的上限（标准模型所预言截面的3.7倍）和自耦合的限制区域（自耦合大于-3小于11）</a:t>
            </a:r>
          </a:p>
        </p:txBody>
      </p:sp>
      <p:pic>
        <p:nvPicPr>
          <p:cNvPr id="9" name="图片 8"/>
          <p:cNvPicPr>
            <a:picLocks noChangeAspect="1"/>
          </p:cNvPicPr>
          <p:nvPr/>
        </p:nvPicPr>
        <p:blipFill>
          <a:blip r:embed="rId5"/>
          <a:stretch>
            <a:fillRect/>
          </a:stretch>
        </p:blipFill>
        <p:spPr>
          <a:xfrm>
            <a:off x="692975" y="2604832"/>
            <a:ext cx="7624357" cy="2116515"/>
          </a:xfrm>
          <a:prstGeom prst="rect">
            <a:avLst/>
          </a:prstGeom>
        </p:spPr>
      </p:pic>
      <p:sp>
        <p:nvSpPr>
          <p:cNvPr id="10" name="矩形 9"/>
          <p:cNvSpPr/>
          <p:nvPr/>
        </p:nvSpPr>
        <p:spPr>
          <a:xfrm>
            <a:off x="480700" y="174212"/>
            <a:ext cx="7221320" cy="461665"/>
          </a:xfrm>
          <a:prstGeom prst="rect">
            <a:avLst/>
          </a:prstGeom>
        </p:spPr>
        <p:txBody>
          <a:bodyPr wrap="square">
            <a:spAutoFit/>
          </a:bodyPr>
          <a:lstStyle/>
          <a:p>
            <a:r>
              <a:rPr lang="en-US" altLang="zh-CN" sz="2400" b="1" dirty="0" smtClean="0">
                <a:solidFill>
                  <a:srgbClr val="FF0000"/>
                </a:solidFill>
                <a:ea typeface="华文新魏" panose="02010800040101010101" pitchFamily="2" charset="-122"/>
              </a:rPr>
              <a:t>3  </a:t>
            </a:r>
            <a:r>
              <a:rPr lang="en-US" altLang="zh-CN" sz="2400" b="1" dirty="0">
                <a:solidFill>
                  <a:srgbClr val="FF0000"/>
                </a:solidFill>
                <a:ea typeface="华文新魏" panose="02010800040101010101" pitchFamily="2" charset="-122"/>
              </a:rPr>
              <a:t>GNN</a:t>
            </a:r>
            <a:r>
              <a:rPr lang="en-US" altLang="zh-CN" sz="2400" b="1" dirty="0" smtClean="0">
                <a:solidFill>
                  <a:srgbClr val="FF0000"/>
                </a:solidFill>
                <a:ea typeface="华文新魏" panose="02010800040101010101" pitchFamily="2" charset="-122"/>
              </a:rPr>
              <a:t> </a:t>
            </a:r>
            <a:r>
              <a:rPr lang="en-US" altLang="zh-CN" sz="2400" b="1" dirty="0">
                <a:solidFill>
                  <a:srgbClr val="FF0000"/>
                </a:solidFill>
                <a:ea typeface="华文新魏" panose="02010800040101010101" pitchFamily="2" charset="-122"/>
              </a:rPr>
              <a:t>for </a:t>
            </a:r>
            <a:r>
              <a:rPr lang="zh-CN" altLang="en-US" sz="2400" b="1" dirty="0">
                <a:solidFill>
                  <a:srgbClr val="FF0000"/>
                </a:solidFill>
              </a:rPr>
              <a:t>triple</a:t>
            </a:r>
            <a:r>
              <a:rPr lang="en-US" altLang="zh-CN" sz="2400" b="1" dirty="0">
                <a:solidFill>
                  <a:srgbClr val="FF0000"/>
                </a:solidFill>
              </a:rPr>
              <a:t>-</a:t>
            </a:r>
            <a:r>
              <a:rPr lang="zh-CN" altLang="en-US" sz="2400" b="1" dirty="0">
                <a:solidFill>
                  <a:srgbClr val="FF0000"/>
                </a:solidFill>
              </a:rPr>
              <a:t>Higgs coupling </a:t>
            </a:r>
            <a:r>
              <a:rPr lang="en-US" altLang="zh-CN" sz="2400" b="1" dirty="0">
                <a:solidFill>
                  <a:srgbClr val="FF0000"/>
                </a:solidFill>
              </a:rPr>
              <a:t>at LHC</a:t>
            </a:r>
            <a:r>
              <a:rPr lang="en-US" altLang="zh-CN" sz="2400" b="1" dirty="0">
                <a:solidFill>
                  <a:srgbClr val="FF0000"/>
                </a:solidFill>
                <a:ea typeface="华文新魏" panose="02010800040101010101" pitchFamily="2" charset="-122"/>
              </a:rPr>
              <a:t> </a:t>
            </a:r>
            <a:endParaRPr lang="zh-CN" altLang="en-US" sz="2400" dirty="0">
              <a:solidFill>
                <a:srgbClr val="FF0000"/>
              </a:solidFill>
            </a:endParaRPr>
          </a:p>
        </p:txBody>
      </p:sp>
    </p:spTree>
    <p:extLst>
      <p:ext uri="{BB962C8B-B14F-4D97-AF65-F5344CB8AC3E}">
        <p14:creationId xmlns:p14="http://schemas.microsoft.com/office/powerpoint/2010/main" val="23777100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366712" y="993235"/>
            <a:ext cx="8410575" cy="4210050"/>
          </a:xfrm>
          <a:prstGeom prst="rect">
            <a:avLst/>
          </a:prstGeom>
        </p:spPr>
      </p:pic>
      <mc:AlternateContent xmlns:mc="http://schemas.openxmlformats.org/markup-compatibility/2006" xmlns:a14="http://schemas.microsoft.com/office/drawing/2010/main">
        <mc:Choice Requires="a14">
          <p:sp>
            <p:nvSpPr>
              <p:cNvPr id="3" name="矩形 2"/>
              <p:cNvSpPr/>
              <p:nvPr/>
            </p:nvSpPr>
            <p:spPr>
              <a:xfrm>
                <a:off x="943582" y="5380672"/>
                <a:ext cx="7743218" cy="646331"/>
              </a:xfrm>
              <a:prstGeom prst="rect">
                <a:avLst/>
              </a:prstGeom>
            </p:spPr>
            <p:txBody>
              <a:bodyPr wrap="square">
                <a:spAutoFit/>
              </a:bodyPr>
              <a:lstStyle/>
              <a:p>
                <a:r>
                  <a:rPr lang="en-US" altLang="zh-CN" dirty="0" smtClean="0">
                    <a:latin typeface="CMR10"/>
                  </a:rPr>
                  <a:t>The </a:t>
                </a:r>
                <a14:m>
                  <m:oMath xmlns:m="http://schemas.openxmlformats.org/officeDocument/2006/math">
                    <m:r>
                      <a:rPr lang="en-US" altLang="zh-CN" i="1" dirty="0" smtClean="0">
                        <a:latin typeface="Cambria Math" panose="02040503050406030204" pitchFamily="18" charset="0"/>
                      </a:rPr>
                      <m:t>2</m:t>
                    </m:r>
                    <m:r>
                      <a:rPr lang="en-US" altLang="zh-CN" b="0" i="1" dirty="0" smtClean="0">
                        <a:latin typeface="Cambria Math" panose="02040503050406030204" pitchFamily="18" charset="0"/>
                      </a:rPr>
                      <m:t>𝜎</m:t>
                    </m:r>
                  </m:oMath>
                </a14:m>
                <a:r>
                  <a:rPr lang="en-US" altLang="zh-CN" dirty="0">
                    <a:latin typeface="CMMI10"/>
                  </a:rPr>
                  <a:t> </a:t>
                </a:r>
                <a:r>
                  <a:rPr lang="en-US" altLang="zh-CN" dirty="0">
                    <a:latin typeface="CMR10"/>
                  </a:rPr>
                  <a:t>upper bounds on production cross section of the Higgs pair </a:t>
                </a:r>
                <a:r>
                  <a:rPr lang="en-US" altLang="zh-CN" dirty="0" smtClean="0">
                    <a:latin typeface="CMR10"/>
                  </a:rPr>
                  <a:t>and triple Higgs </a:t>
                </a:r>
                <a:r>
                  <a:rPr lang="en-US" altLang="zh-CN" dirty="0">
                    <a:latin typeface="CMR10"/>
                  </a:rPr>
                  <a:t>coupling </a:t>
                </a:r>
                <a:r>
                  <a:rPr lang="en-US" altLang="zh-CN" dirty="0" smtClean="0">
                    <a:latin typeface="CMR10"/>
                  </a:rPr>
                  <a:t>at </a:t>
                </a:r>
                <a:r>
                  <a:rPr lang="en-US" altLang="zh-CN" dirty="0">
                    <a:latin typeface="CMR10"/>
                  </a:rPr>
                  <a:t>14 TeV LHC</a:t>
                </a:r>
                <a:endParaRPr lang="zh-CN" altLang="en-US" dirty="0"/>
              </a:p>
            </p:txBody>
          </p:sp>
        </mc:Choice>
        <mc:Fallback xmlns="">
          <p:sp>
            <p:nvSpPr>
              <p:cNvPr id="3" name="矩形 2"/>
              <p:cNvSpPr>
                <a:spLocks noRot="1" noChangeAspect="1" noMove="1" noResize="1" noEditPoints="1" noAdjustHandles="1" noChangeArrowheads="1" noChangeShapeType="1" noTextEdit="1"/>
              </p:cNvSpPr>
              <p:nvPr/>
            </p:nvSpPr>
            <p:spPr>
              <a:xfrm>
                <a:off x="943582" y="5380672"/>
                <a:ext cx="7743218" cy="646331"/>
              </a:xfrm>
              <a:prstGeom prst="rect">
                <a:avLst/>
              </a:prstGeom>
              <a:blipFill rotWithShape="0">
                <a:blip r:embed="rId3"/>
                <a:stretch>
                  <a:fillRect l="-709" t="-7547" r="-945" b="-11321"/>
                </a:stretch>
              </a:blipFill>
            </p:spPr>
            <p:txBody>
              <a:bodyPr/>
              <a:lstStyle/>
              <a:p>
                <a:r>
                  <a:rPr lang="zh-CN" altLang="en-US">
                    <a:noFill/>
                  </a:rPr>
                  <a:t> </a:t>
                </a:r>
              </a:p>
            </p:txBody>
          </p:sp>
        </mc:Fallback>
      </mc:AlternateContent>
      <p:sp>
        <p:nvSpPr>
          <p:cNvPr id="4" name="矩形 3"/>
          <p:cNvSpPr/>
          <p:nvPr/>
        </p:nvSpPr>
        <p:spPr>
          <a:xfrm>
            <a:off x="480700" y="174212"/>
            <a:ext cx="7221320" cy="461665"/>
          </a:xfrm>
          <a:prstGeom prst="rect">
            <a:avLst/>
          </a:prstGeom>
        </p:spPr>
        <p:txBody>
          <a:bodyPr wrap="square">
            <a:spAutoFit/>
          </a:bodyPr>
          <a:lstStyle/>
          <a:p>
            <a:r>
              <a:rPr lang="en-US" altLang="zh-CN" sz="2400" b="1" dirty="0" smtClean="0">
                <a:solidFill>
                  <a:srgbClr val="FF0000"/>
                </a:solidFill>
                <a:ea typeface="华文新魏" panose="02010800040101010101" pitchFamily="2" charset="-122"/>
              </a:rPr>
              <a:t>3  </a:t>
            </a:r>
            <a:r>
              <a:rPr lang="en-US" altLang="zh-CN" sz="2400" b="1" dirty="0">
                <a:solidFill>
                  <a:srgbClr val="FF0000"/>
                </a:solidFill>
                <a:ea typeface="华文新魏" panose="02010800040101010101" pitchFamily="2" charset="-122"/>
              </a:rPr>
              <a:t>GNN</a:t>
            </a:r>
            <a:r>
              <a:rPr lang="en-US" altLang="zh-CN" sz="2400" b="1" dirty="0" smtClean="0">
                <a:solidFill>
                  <a:srgbClr val="FF0000"/>
                </a:solidFill>
                <a:ea typeface="华文新魏" panose="02010800040101010101" pitchFamily="2" charset="-122"/>
              </a:rPr>
              <a:t> </a:t>
            </a:r>
            <a:r>
              <a:rPr lang="en-US" altLang="zh-CN" sz="2400" b="1" dirty="0">
                <a:solidFill>
                  <a:srgbClr val="FF0000"/>
                </a:solidFill>
                <a:ea typeface="华文新魏" panose="02010800040101010101" pitchFamily="2" charset="-122"/>
              </a:rPr>
              <a:t>for </a:t>
            </a:r>
            <a:r>
              <a:rPr lang="zh-CN" altLang="en-US" sz="2400" b="1" dirty="0">
                <a:solidFill>
                  <a:srgbClr val="FF0000"/>
                </a:solidFill>
              </a:rPr>
              <a:t>triple</a:t>
            </a:r>
            <a:r>
              <a:rPr lang="en-US" altLang="zh-CN" sz="2400" b="1" dirty="0">
                <a:solidFill>
                  <a:srgbClr val="FF0000"/>
                </a:solidFill>
              </a:rPr>
              <a:t>-</a:t>
            </a:r>
            <a:r>
              <a:rPr lang="zh-CN" altLang="en-US" sz="2400" b="1" dirty="0">
                <a:solidFill>
                  <a:srgbClr val="FF0000"/>
                </a:solidFill>
              </a:rPr>
              <a:t>Higgs coupling </a:t>
            </a:r>
            <a:r>
              <a:rPr lang="en-US" altLang="zh-CN" sz="2400" b="1" dirty="0">
                <a:solidFill>
                  <a:srgbClr val="FF0000"/>
                </a:solidFill>
              </a:rPr>
              <a:t>at LHC</a:t>
            </a:r>
            <a:r>
              <a:rPr lang="en-US" altLang="zh-CN" sz="2400" b="1" dirty="0">
                <a:solidFill>
                  <a:srgbClr val="FF0000"/>
                </a:solidFill>
                <a:ea typeface="华文新魏" panose="02010800040101010101" pitchFamily="2" charset="-122"/>
              </a:rPr>
              <a:t> </a:t>
            </a:r>
            <a:endParaRPr lang="zh-CN" altLang="en-US" sz="2400" dirty="0">
              <a:solidFill>
                <a:srgbClr val="FF0000"/>
              </a:solidFill>
            </a:endParaRPr>
          </a:p>
        </p:txBody>
      </p:sp>
    </p:spTree>
    <p:extLst>
      <p:ext uri="{BB962C8B-B14F-4D97-AF65-F5344CB8AC3E}">
        <p14:creationId xmlns:p14="http://schemas.microsoft.com/office/powerpoint/2010/main" val="1545601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9640" y="54432"/>
            <a:ext cx="3810900" cy="954107"/>
          </a:xfrm>
          <a:prstGeom prst="rect">
            <a:avLst/>
          </a:prstGeom>
        </p:spPr>
        <p:txBody>
          <a:bodyPr wrap="square">
            <a:spAutoFit/>
          </a:bodyPr>
          <a:lstStyle/>
          <a:p>
            <a:pPr>
              <a:lnSpc>
                <a:spcPct val="200000"/>
              </a:lnSpc>
            </a:pPr>
            <a:r>
              <a:rPr lang="en-US" altLang="zh-CN" sz="2800" b="1" dirty="0" smtClean="0">
                <a:solidFill>
                  <a:srgbClr val="FF0000"/>
                </a:solidFill>
                <a:ea typeface="华文新魏" panose="02010800040101010101" pitchFamily="2" charset="-122"/>
              </a:rPr>
              <a:t>4  CNN </a:t>
            </a:r>
            <a:r>
              <a:rPr lang="en-US" altLang="zh-CN" sz="2800" b="1" dirty="0">
                <a:solidFill>
                  <a:srgbClr val="FF0000"/>
                </a:solidFill>
                <a:ea typeface="华文新魏" panose="02010800040101010101" pitchFamily="2" charset="-122"/>
              </a:rPr>
              <a:t>for an ALP </a:t>
            </a:r>
            <a:r>
              <a:rPr lang="en-US" altLang="zh-CN" sz="2800" b="1" dirty="0">
                <a:solidFill>
                  <a:srgbClr val="FF0000"/>
                </a:solidFill>
              </a:rPr>
              <a:t>at LHC</a:t>
            </a:r>
            <a:r>
              <a:rPr lang="en-US" altLang="zh-CN" sz="2800" b="1" dirty="0">
                <a:solidFill>
                  <a:srgbClr val="FF0000"/>
                </a:solidFill>
                <a:ea typeface="华文新魏" panose="02010800040101010101" pitchFamily="2" charset="-122"/>
              </a:rPr>
              <a:t> </a:t>
            </a:r>
          </a:p>
        </p:txBody>
      </p:sp>
      <p:sp>
        <p:nvSpPr>
          <p:cNvPr id="3" name="矩形 2"/>
          <p:cNvSpPr/>
          <p:nvPr/>
        </p:nvSpPr>
        <p:spPr>
          <a:xfrm>
            <a:off x="4921188" y="649671"/>
            <a:ext cx="3612977" cy="515782"/>
          </a:xfrm>
          <a:prstGeom prst="rect">
            <a:avLst/>
          </a:prstGeom>
        </p:spPr>
        <p:txBody>
          <a:bodyPr wrap="none">
            <a:spAutoFit/>
          </a:bodyPr>
          <a:lstStyle/>
          <a:p>
            <a:pPr>
              <a:lnSpc>
                <a:spcPct val="200000"/>
              </a:lnSpc>
            </a:pPr>
            <a:r>
              <a:rPr lang="en-US" altLang="zh-CN" sz="1600" dirty="0" smtClean="0">
                <a:solidFill>
                  <a:schemeClr val="bg2">
                    <a:lumMod val="50000"/>
                  </a:schemeClr>
                </a:solidFill>
                <a:ea typeface="华文新魏" panose="02010800040101010101" pitchFamily="2" charset="-122"/>
              </a:rPr>
              <a:t>Ren, Wang, Wu, JMY, Zhang,  2106.07018</a:t>
            </a:r>
            <a:endParaRPr lang="en-US" altLang="zh-CN" sz="1600" dirty="0">
              <a:solidFill>
                <a:schemeClr val="bg2">
                  <a:lumMod val="50000"/>
                </a:schemeClr>
              </a:solidFill>
              <a:ea typeface="华文新魏" panose="02010800040101010101" pitchFamily="2" charset="-122"/>
            </a:endParaRPr>
          </a:p>
        </p:txBody>
      </p:sp>
      <p:pic>
        <p:nvPicPr>
          <p:cNvPr id="4" name="图片 3"/>
          <p:cNvPicPr>
            <a:picLocks noChangeAspect="1"/>
          </p:cNvPicPr>
          <p:nvPr/>
        </p:nvPicPr>
        <p:blipFill>
          <a:blip r:embed="rId2"/>
          <a:stretch>
            <a:fillRect/>
          </a:stretch>
        </p:blipFill>
        <p:spPr>
          <a:xfrm>
            <a:off x="1607423" y="2042345"/>
            <a:ext cx="3743325" cy="2076450"/>
          </a:xfrm>
          <a:prstGeom prst="rect">
            <a:avLst/>
          </a:prstGeom>
        </p:spPr>
      </p:pic>
      <mc:AlternateContent xmlns:mc="http://schemas.openxmlformats.org/markup-compatibility/2006" xmlns:a14="http://schemas.microsoft.com/office/drawing/2010/main">
        <mc:Choice Requires="a14">
          <p:sp>
            <p:nvSpPr>
              <p:cNvPr id="5" name="矩形 4"/>
              <p:cNvSpPr/>
              <p:nvPr/>
            </p:nvSpPr>
            <p:spPr>
              <a:xfrm rot="19277949">
                <a:off x="4332703" y="2304934"/>
                <a:ext cx="89402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1200" i="1" dirty="0" smtClean="0">
                          <a:latin typeface="Cambria Math" panose="02040503050406030204" pitchFamily="18" charset="0"/>
                        </a:rPr>
                        <m:t>𝑉</m:t>
                      </m:r>
                      <m:r>
                        <a:rPr lang="en-US" altLang="zh-CN" sz="1200" i="1" dirty="0" smtClean="0">
                          <a:latin typeface="Cambria Math" panose="02040503050406030204" pitchFamily="18" charset="0"/>
                        </a:rPr>
                        <m:t> = </m:t>
                      </m:r>
                      <m:r>
                        <a:rPr lang="en-US" altLang="zh-CN" sz="1200" i="1" dirty="0" smtClean="0">
                          <a:latin typeface="Cambria Math" panose="02040503050406030204" pitchFamily="18" charset="0"/>
                        </a:rPr>
                        <m:t>𝑊</m:t>
                      </m:r>
                      <m:r>
                        <a:rPr lang="en-US" altLang="zh-CN" sz="1200" i="1" dirty="0" smtClean="0">
                          <a:latin typeface="Cambria Math" panose="02040503050406030204" pitchFamily="18" charset="0"/>
                        </a:rPr>
                        <m:t>,</m:t>
                      </m:r>
                      <m:r>
                        <a:rPr lang="en-US" altLang="zh-CN" sz="1200" i="1" dirty="0" smtClean="0">
                          <a:latin typeface="Cambria Math" panose="02040503050406030204" pitchFamily="18" charset="0"/>
                        </a:rPr>
                        <m:t>𝑍</m:t>
                      </m:r>
                    </m:oMath>
                  </m:oMathPara>
                </a14:m>
                <a:endParaRPr lang="zh-CN" altLang="en-US" sz="1200" dirty="0"/>
              </a:p>
            </p:txBody>
          </p:sp>
        </mc:Choice>
        <mc:Fallback xmlns="">
          <p:sp>
            <p:nvSpPr>
              <p:cNvPr id="5" name="矩形 4"/>
              <p:cNvSpPr>
                <a:spLocks noRot="1" noChangeAspect="1" noMove="1" noResize="1" noEditPoints="1" noAdjustHandles="1" noChangeArrowheads="1" noChangeShapeType="1" noTextEdit="1"/>
              </p:cNvSpPr>
              <p:nvPr/>
            </p:nvSpPr>
            <p:spPr>
              <a:xfrm rot="19277949">
                <a:off x="4332703" y="2304934"/>
                <a:ext cx="894026" cy="276999"/>
              </a:xfrm>
              <a:prstGeom prst="rect">
                <a:avLst/>
              </a:prstGeom>
              <a:blipFill rotWithShape="0">
                <a:blip r:embed="rId3"/>
                <a:stretch>
                  <a:fillRect/>
                </a:stretch>
              </a:blipFill>
            </p:spPr>
            <p:txBody>
              <a:bodyPr/>
              <a:lstStyle/>
              <a:p>
                <a:r>
                  <a:rPr lang="zh-CN" altLang="en-US">
                    <a:noFill/>
                  </a:rPr>
                  <a:t> </a:t>
                </a:r>
              </a:p>
            </p:txBody>
          </p:sp>
        </mc:Fallback>
      </mc:AlternateContent>
      <p:sp>
        <p:nvSpPr>
          <p:cNvPr id="8" name="五边形 7"/>
          <p:cNvSpPr/>
          <p:nvPr/>
        </p:nvSpPr>
        <p:spPr>
          <a:xfrm>
            <a:off x="4947632" y="3231349"/>
            <a:ext cx="652790" cy="710119"/>
          </a:xfrm>
          <a:prstGeom prst="homePlat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600422" y="3401742"/>
            <a:ext cx="1338828" cy="369332"/>
          </a:xfrm>
          <a:prstGeom prst="rect">
            <a:avLst/>
          </a:prstGeom>
        </p:spPr>
        <p:txBody>
          <a:bodyPr wrap="none">
            <a:spAutoFit/>
          </a:bodyPr>
          <a:lstStyle/>
          <a:p>
            <a:r>
              <a:rPr lang="en-US" altLang="zh-CN" dirty="0">
                <a:solidFill>
                  <a:srgbClr val="FFC000"/>
                </a:solidFill>
                <a:latin typeface="SFRM0900"/>
              </a:rPr>
              <a:t>photon-jet</a:t>
            </a:r>
            <a:endParaRPr lang="zh-CN" altLang="en-US" dirty="0">
              <a:solidFill>
                <a:srgbClr val="FFC000"/>
              </a:solidFill>
            </a:endParaRPr>
          </a:p>
        </p:txBody>
      </p:sp>
      <p:sp>
        <p:nvSpPr>
          <p:cNvPr id="13" name="矩形 12"/>
          <p:cNvSpPr/>
          <p:nvPr/>
        </p:nvSpPr>
        <p:spPr>
          <a:xfrm rot="2691704">
            <a:off x="3419042" y="3650787"/>
            <a:ext cx="1569660" cy="276999"/>
          </a:xfrm>
          <a:prstGeom prst="rect">
            <a:avLst/>
          </a:prstGeom>
        </p:spPr>
        <p:txBody>
          <a:bodyPr wrap="none">
            <a:spAutoFit/>
          </a:bodyPr>
          <a:lstStyle/>
          <a:p>
            <a:r>
              <a:rPr lang="en-US" altLang="zh-CN" sz="1200" dirty="0" smtClean="0">
                <a:latin typeface="SFRM1095"/>
              </a:rPr>
              <a:t>highly </a:t>
            </a:r>
            <a:r>
              <a:rPr lang="en-US" altLang="zh-CN" sz="1200" dirty="0">
                <a:latin typeface="SFRM1095"/>
              </a:rPr>
              <a:t>boosted ALP</a:t>
            </a:r>
            <a:endParaRPr lang="zh-CN" altLang="en-US" sz="1200" dirty="0"/>
          </a:p>
        </p:txBody>
      </p:sp>
      <p:pic>
        <p:nvPicPr>
          <p:cNvPr id="14" name="图片 13"/>
          <p:cNvPicPr>
            <a:picLocks noChangeAspect="1"/>
          </p:cNvPicPr>
          <p:nvPr/>
        </p:nvPicPr>
        <p:blipFill>
          <a:blip r:embed="rId4"/>
          <a:stretch>
            <a:fillRect/>
          </a:stretch>
        </p:blipFill>
        <p:spPr>
          <a:xfrm>
            <a:off x="1139532" y="4637156"/>
            <a:ext cx="2857500" cy="333375"/>
          </a:xfrm>
          <a:prstGeom prst="rect">
            <a:avLst/>
          </a:prstGeom>
        </p:spPr>
      </p:pic>
      <p:pic>
        <p:nvPicPr>
          <p:cNvPr id="15" name="图片 14"/>
          <p:cNvPicPr>
            <a:picLocks noChangeAspect="1"/>
          </p:cNvPicPr>
          <p:nvPr/>
        </p:nvPicPr>
        <p:blipFill>
          <a:blip r:embed="rId5"/>
          <a:stretch>
            <a:fillRect/>
          </a:stretch>
        </p:blipFill>
        <p:spPr>
          <a:xfrm>
            <a:off x="4340540" y="4604933"/>
            <a:ext cx="2886075" cy="361950"/>
          </a:xfrm>
          <a:prstGeom prst="rect">
            <a:avLst/>
          </a:prstGeom>
        </p:spPr>
      </p:pic>
      <mc:AlternateContent xmlns:mc="http://schemas.openxmlformats.org/markup-compatibility/2006" xmlns:a14="http://schemas.microsoft.com/office/drawing/2010/main">
        <mc:Choice Requires="a14">
          <p:sp>
            <p:nvSpPr>
              <p:cNvPr id="16" name="矩形 15"/>
              <p:cNvSpPr/>
              <p:nvPr/>
            </p:nvSpPr>
            <p:spPr>
              <a:xfrm>
                <a:off x="1045729" y="5167816"/>
                <a:ext cx="4866714" cy="369332"/>
              </a:xfrm>
              <a:prstGeom prst="rect">
                <a:avLst/>
              </a:prstGeom>
            </p:spPr>
            <p:txBody>
              <a:bodyPr wrap="square">
                <a:spAutoFit/>
              </a:bodyPr>
              <a:lstStyle/>
              <a:p>
                <a:r>
                  <a:rPr lang="en-US" altLang="zh-CN" b="1" dirty="0" smtClean="0">
                    <a:solidFill>
                      <a:srgbClr val="0070C0"/>
                    </a:solidFill>
                  </a:rPr>
                  <a:t>SM backgrounds: </a:t>
                </a:r>
                <a14:m>
                  <m:oMath xmlns:m="http://schemas.openxmlformats.org/officeDocument/2006/math">
                    <m:r>
                      <a:rPr lang="en-US" altLang="zh-CN" b="1" i="1" dirty="0" smtClean="0">
                        <a:solidFill>
                          <a:srgbClr val="0070C0"/>
                        </a:solidFill>
                        <a:latin typeface="Cambria Math" panose="02040503050406030204" pitchFamily="18" charset="0"/>
                      </a:rPr>
                      <m:t>𝑽</m:t>
                    </m:r>
                    <m:r>
                      <a:rPr lang="en-US" altLang="zh-CN" b="1" i="1" dirty="0" smtClean="0">
                        <a:solidFill>
                          <a:srgbClr val="0070C0"/>
                        </a:solidFill>
                        <a:latin typeface="Cambria Math" panose="02040503050406030204" pitchFamily="18" charset="0"/>
                      </a:rPr>
                      <m:t>𝜸</m:t>
                    </m:r>
                    <m:r>
                      <a:rPr lang="en-US" altLang="zh-CN" b="1" i="1" dirty="0">
                        <a:solidFill>
                          <a:srgbClr val="0070C0"/>
                        </a:solidFill>
                        <a:latin typeface="Cambria Math" panose="02040503050406030204" pitchFamily="18" charset="0"/>
                      </a:rPr>
                      <m:t>, </m:t>
                    </m:r>
                    <m:r>
                      <a:rPr lang="en-US" altLang="zh-CN" b="1" i="1" dirty="0" smtClean="0">
                        <a:solidFill>
                          <a:srgbClr val="0070C0"/>
                        </a:solidFill>
                        <a:latin typeface="Cambria Math" panose="02040503050406030204" pitchFamily="18" charset="0"/>
                      </a:rPr>
                      <m:t> </m:t>
                    </m:r>
                    <m:r>
                      <a:rPr lang="en-US" altLang="zh-CN" b="1" i="1" dirty="0" err="1" smtClean="0">
                        <a:solidFill>
                          <a:srgbClr val="0070C0"/>
                        </a:solidFill>
                        <a:latin typeface="Cambria Math" panose="02040503050406030204" pitchFamily="18" charset="0"/>
                      </a:rPr>
                      <m:t>𝑽𝒋</m:t>
                    </m:r>
                    <m:r>
                      <a:rPr lang="zh-CN" altLang="en-US" b="1" i="1" dirty="0" err="1">
                        <a:solidFill>
                          <a:srgbClr val="0070C0"/>
                        </a:solidFill>
                        <a:latin typeface="Cambria Math" panose="02040503050406030204" pitchFamily="18" charset="0"/>
                      </a:rPr>
                      <m:t>，</m:t>
                    </m:r>
                  </m:oMath>
                </a14:m>
                <a:r>
                  <a:rPr lang="en-US" altLang="zh-CN" b="1" dirty="0" smtClean="0">
                    <a:solidFill>
                      <a:srgbClr val="0070C0"/>
                    </a:solidFill>
                  </a:rPr>
                  <a:t>  QCD-jets</a:t>
                </a:r>
                <a:endParaRPr lang="zh-CN" altLang="en-US" b="1" dirty="0">
                  <a:solidFill>
                    <a:srgbClr val="0070C0"/>
                  </a:solidFill>
                </a:endParaRPr>
              </a:p>
            </p:txBody>
          </p:sp>
        </mc:Choice>
        <mc:Fallback xmlns="">
          <p:sp>
            <p:nvSpPr>
              <p:cNvPr id="10" name="矩形 9"/>
              <p:cNvSpPr>
                <a:spLocks noRot="1" noChangeAspect="1" noMove="1" noResize="1" noEditPoints="1" noAdjustHandles="1" noChangeArrowheads="1" noChangeShapeType="1" noTextEdit="1"/>
              </p:cNvSpPr>
              <p:nvPr/>
            </p:nvSpPr>
            <p:spPr>
              <a:xfrm>
                <a:off x="1045729" y="5167816"/>
                <a:ext cx="4866714" cy="369332"/>
              </a:xfrm>
              <a:prstGeom prst="rect">
                <a:avLst/>
              </a:prstGeom>
              <a:blipFill rotWithShape="0">
                <a:blip r:embed="rId6"/>
                <a:stretch>
                  <a:fillRect l="-1128" t="-10000" b="-26667"/>
                </a:stretch>
              </a:blipFill>
            </p:spPr>
            <p:txBody>
              <a:bodyPr/>
              <a:lstStyle/>
              <a:p>
                <a:r>
                  <a:rPr lang="zh-CN" altLang="en-US">
                    <a:noFill/>
                  </a:rPr>
                  <a:t> </a:t>
                </a:r>
              </a:p>
            </p:txBody>
          </p:sp>
        </mc:Fallback>
      </mc:AlternateContent>
      <p:pic>
        <p:nvPicPr>
          <p:cNvPr id="17" name="图片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62288" y="5526780"/>
            <a:ext cx="4047831" cy="1158654"/>
          </a:xfrm>
          <a:prstGeom prst="rect">
            <a:avLst/>
          </a:prstGeom>
        </p:spPr>
      </p:pic>
    </p:spTree>
    <p:extLst>
      <p:ext uri="{BB962C8B-B14F-4D97-AF65-F5344CB8AC3E}">
        <p14:creationId xmlns:p14="http://schemas.microsoft.com/office/powerpoint/2010/main" val="3626585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a:extLst>
              <a:ext uri="{FF2B5EF4-FFF2-40B4-BE49-F238E27FC236}">
                <a16:creationId xmlns:a16="http://schemas.microsoft.com/office/drawing/2014/main" xmlns="" id="{D0317258-BD7E-477B-9A24-7A4BF1B33C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157" y="1064473"/>
            <a:ext cx="6916877" cy="4918884"/>
          </a:xfrm>
          <a:prstGeom prst="rect">
            <a:avLst/>
          </a:prstGeom>
        </p:spPr>
      </p:pic>
    </p:spTree>
    <p:extLst>
      <p:ext uri="{BB962C8B-B14F-4D97-AF65-F5344CB8AC3E}">
        <p14:creationId xmlns:p14="http://schemas.microsoft.com/office/powerpoint/2010/main" val="42050252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607423" y="2042345"/>
            <a:ext cx="3743325" cy="2076450"/>
          </a:xfrm>
          <a:prstGeom prst="rect">
            <a:avLst/>
          </a:prstGeom>
        </p:spPr>
      </p:pic>
      <mc:AlternateContent xmlns:mc="http://schemas.openxmlformats.org/markup-compatibility/2006" xmlns:a14="http://schemas.microsoft.com/office/drawing/2010/main">
        <mc:Choice Requires="a14">
          <p:sp>
            <p:nvSpPr>
              <p:cNvPr id="5" name="矩形 4"/>
              <p:cNvSpPr/>
              <p:nvPr/>
            </p:nvSpPr>
            <p:spPr>
              <a:xfrm rot="19277949">
                <a:off x="4332703" y="2304934"/>
                <a:ext cx="89402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1200" i="1" dirty="0" smtClean="0">
                          <a:latin typeface="Cambria Math" panose="02040503050406030204" pitchFamily="18" charset="0"/>
                        </a:rPr>
                        <m:t>𝑉</m:t>
                      </m:r>
                      <m:r>
                        <a:rPr lang="en-US" altLang="zh-CN" sz="1200" i="1" dirty="0" smtClean="0">
                          <a:latin typeface="Cambria Math" panose="02040503050406030204" pitchFamily="18" charset="0"/>
                        </a:rPr>
                        <m:t> = </m:t>
                      </m:r>
                      <m:r>
                        <a:rPr lang="en-US" altLang="zh-CN" sz="1200" i="1" dirty="0" smtClean="0">
                          <a:latin typeface="Cambria Math" panose="02040503050406030204" pitchFamily="18" charset="0"/>
                        </a:rPr>
                        <m:t>𝑊</m:t>
                      </m:r>
                      <m:r>
                        <a:rPr lang="en-US" altLang="zh-CN" sz="1200" i="1" dirty="0" smtClean="0">
                          <a:latin typeface="Cambria Math" panose="02040503050406030204" pitchFamily="18" charset="0"/>
                        </a:rPr>
                        <m:t>,</m:t>
                      </m:r>
                      <m:r>
                        <a:rPr lang="en-US" altLang="zh-CN" sz="1200" i="1" dirty="0" smtClean="0">
                          <a:latin typeface="Cambria Math" panose="02040503050406030204" pitchFamily="18" charset="0"/>
                        </a:rPr>
                        <m:t>𝑍</m:t>
                      </m:r>
                    </m:oMath>
                  </m:oMathPara>
                </a14:m>
                <a:endParaRPr lang="zh-CN" altLang="en-US" sz="1200" dirty="0"/>
              </a:p>
            </p:txBody>
          </p:sp>
        </mc:Choice>
        <mc:Fallback xmlns="">
          <p:sp>
            <p:nvSpPr>
              <p:cNvPr id="5" name="矩形 4"/>
              <p:cNvSpPr>
                <a:spLocks noRot="1" noChangeAspect="1" noMove="1" noResize="1" noEditPoints="1" noAdjustHandles="1" noChangeArrowheads="1" noChangeShapeType="1" noTextEdit="1"/>
              </p:cNvSpPr>
              <p:nvPr/>
            </p:nvSpPr>
            <p:spPr>
              <a:xfrm rot="19277949">
                <a:off x="4332703" y="2304934"/>
                <a:ext cx="894026" cy="276999"/>
              </a:xfrm>
              <a:prstGeom prst="rect">
                <a:avLst/>
              </a:prstGeom>
              <a:blipFill rotWithShape="0">
                <a:blip r:embed="rId3"/>
                <a:stretch>
                  <a:fillRect/>
                </a:stretch>
              </a:blipFill>
            </p:spPr>
            <p:txBody>
              <a:bodyPr/>
              <a:lstStyle/>
              <a:p>
                <a:r>
                  <a:rPr lang="zh-CN" altLang="en-US">
                    <a:noFill/>
                  </a:rPr>
                  <a:t> </a:t>
                </a:r>
              </a:p>
            </p:txBody>
          </p:sp>
        </mc:Fallback>
      </mc:AlternateContent>
      <p:sp>
        <p:nvSpPr>
          <p:cNvPr id="8" name="五边形 7"/>
          <p:cNvSpPr/>
          <p:nvPr/>
        </p:nvSpPr>
        <p:spPr>
          <a:xfrm>
            <a:off x="4947632" y="3231349"/>
            <a:ext cx="652790" cy="710119"/>
          </a:xfrm>
          <a:prstGeom prst="homePlat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600422" y="3401742"/>
            <a:ext cx="1338828" cy="369332"/>
          </a:xfrm>
          <a:prstGeom prst="rect">
            <a:avLst/>
          </a:prstGeom>
        </p:spPr>
        <p:txBody>
          <a:bodyPr wrap="none">
            <a:spAutoFit/>
          </a:bodyPr>
          <a:lstStyle/>
          <a:p>
            <a:r>
              <a:rPr lang="en-US" altLang="zh-CN" dirty="0">
                <a:solidFill>
                  <a:srgbClr val="FFC000"/>
                </a:solidFill>
                <a:latin typeface="SFRM0900"/>
              </a:rPr>
              <a:t>photon-jet</a:t>
            </a:r>
            <a:endParaRPr lang="zh-CN" altLang="en-US" dirty="0">
              <a:solidFill>
                <a:srgbClr val="FFC000"/>
              </a:solidFill>
            </a:endParaRPr>
          </a:p>
        </p:txBody>
      </p:sp>
      <p:sp>
        <p:nvSpPr>
          <p:cNvPr id="13" name="矩形 12"/>
          <p:cNvSpPr/>
          <p:nvPr/>
        </p:nvSpPr>
        <p:spPr>
          <a:xfrm rot="2691704">
            <a:off x="3419042" y="3650787"/>
            <a:ext cx="1569660" cy="276999"/>
          </a:xfrm>
          <a:prstGeom prst="rect">
            <a:avLst/>
          </a:prstGeom>
        </p:spPr>
        <p:txBody>
          <a:bodyPr wrap="none">
            <a:spAutoFit/>
          </a:bodyPr>
          <a:lstStyle/>
          <a:p>
            <a:r>
              <a:rPr lang="en-US" altLang="zh-CN" sz="1200" dirty="0" smtClean="0">
                <a:latin typeface="SFRM1095"/>
              </a:rPr>
              <a:t>highly </a:t>
            </a:r>
            <a:r>
              <a:rPr lang="en-US" altLang="zh-CN" sz="1200" dirty="0">
                <a:latin typeface="SFRM1095"/>
              </a:rPr>
              <a:t>boosted ALP</a:t>
            </a:r>
            <a:endParaRPr lang="zh-CN" altLang="en-US" sz="1200" dirty="0"/>
          </a:p>
        </p:txBody>
      </p:sp>
      <p:pic>
        <p:nvPicPr>
          <p:cNvPr id="14" name="图片 13"/>
          <p:cNvPicPr>
            <a:picLocks noChangeAspect="1"/>
          </p:cNvPicPr>
          <p:nvPr/>
        </p:nvPicPr>
        <p:blipFill>
          <a:blip r:embed="rId4"/>
          <a:stretch>
            <a:fillRect/>
          </a:stretch>
        </p:blipFill>
        <p:spPr>
          <a:xfrm>
            <a:off x="1139532" y="4637156"/>
            <a:ext cx="2857500" cy="333375"/>
          </a:xfrm>
          <a:prstGeom prst="rect">
            <a:avLst/>
          </a:prstGeom>
        </p:spPr>
      </p:pic>
      <p:pic>
        <p:nvPicPr>
          <p:cNvPr id="15" name="图片 14"/>
          <p:cNvPicPr>
            <a:picLocks noChangeAspect="1"/>
          </p:cNvPicPr>
          <p:nvPr/>
        </p:nvPicPr>
        <p:blipFill>
          <a:blip r:embed="rId5"/>
          <a:stretch>
            <a:fillRect/>
          </a:stretch>
        </p:blipFill>
        <p:spPr>
          <a:xfrm>
            <a:off x="4340540" y="4604933"/>
            <a:ext cx="2886075" cy="361950"/>
          </a:xfrm>
          <a:prstGeom prst="rect">
            <a:avLst/>
          </a:prstGeom>
        </p:spPr>
      </p:pic>
      <p:sp>
        <p:nvSpPr>
          <p:cNvPr id="18" name="矩形 17"/>
          <p:cNvSpPr/>
          <p:nvPr/>
        </p:nvSpPr>
        <p:spPr>
          <a:xfrm>
            <a:off x="1045729" y="5702124"/>
            <a:ext cx="6441443" cy="369332"/>
          </a:xfrm>
          <a:prstGeom prst="rect">
            <a:avLst/>
          </a:prstGeom>
        </p:spPr>
        <p:txBody>
          <a:bodyPr wrap="none">
            <a:spAutoFit/>
          </a:bodyPr>
          <a:lstStyle/>
          <a:p>
            <a:r>
              <a:rPr lang="en-US" altLang="zh-CN" b="1" dirty="0" smtClean="0">
                <a:solidFill>
                  <a:srgbClr val="7030A0"/>
                </a:solidFill>
              </a:rPr>
              <a:t>How to distinguish a photon-jet from a single photon or QCD jet ?</a:t>
            </a:r>
            <a:endParaRPr lang="zh-CN" altLang="en-US" b="1" dirty="0">
              <a:solidFill>
                <a:srgbClr val="7030A0"/>
              </a:solidFill>
            </a:endParaRPr>
          </a:p>
        </p:txBody>
      </p:sp>
      <p:sp>
        <p:nvSpPr>
          <p:cNvPr id="19" name="矩形 18"/>
          <p:cNvSpPr/>
          <p:nvPr/>
        </p:nvSpPr>
        <p:spPr>
          <a:xfrm>
            <a:off x="1023390" y="6071456"/>
            <a:ext cx="6668305" cy="369332"/>
          </a:xfrm>
          <a:prstGeom prst="rect">
            <a:avLst/>
          </a:prstGeom>
        </p:spPr>
        <p:txBody>
          <a:bodyPr wrap="square">
            <a:spAutoFit/>
          </a:bodyPr>
          <a:lstStyle/>
          <a:p>
            <a:r>
              <a:rPr lang="en-US" altLang="zh-CN" dirty="0" smtClean="0">
                <a:solidFill>
                  <a:srgbClr val="C00000"/>
                </a:solidFill>
              </a:rPr>
              <a:t>We use convolutional neural </a:t>
            </a:r>
            <a:r>
              <a:rPr lang="en-US" altLang="zh-CN" dirty="0">
                <a:solidFill>
                  <a:srgbClr val="C00000"/>
                </a:solidFill>
              </a:rPr>
              <a:t>network (CNN) to identify </a:t>
            </a:r>
            <a:r>
              <a:rPr lang="en-US" altLang="zh-CN" dirty="0" smtClean="0">
                <a:solidFill>
                  <a:srgbClr val="C00000"/>
                </a:solidFill>
              </a:rPr>
              <a:t>photon-jet</a:t>
            </a:r>
            <a:endParaRPr lang="zh-CN" altLang="en-US" dirty="0">
              <a:solidFill>
                <a:srgbClr val="C00000"/>
              </a:solidFill>
            </a:endParaRPr>
          </a:p>
        </p:txBody>
      </p:sp>
      <p:sp>
        <p:nvSpPr>
          <p:cNvPr id="21" name="矩形 20"/>
          <p:cNvSpPr/>
          <p:nvPr/>
        </p:nvSpPr>
        <p:spPr>
          <a:xfrm>
            <a:off x="529640" y="54432"/>
            <a:ext cx="3810900" cy="954107"/>
          </a:xfrm>
          <a:prstGeom prst="rect">
            <a:avLst/>
          </a:prstGeom>
        </p:spPr>
        <p:txBody>
          <a:bodyPr wrap="square">
            <a:spAutoFit/>
          </a:bodyPr>
          <a:lstStyle/>
          <a:p>
            <a:pPr>
              <a:lnSpc>
                <a:spcPct val="200000"/>
              </a:lnSpc>
            </a:pPr>
            <a:r>
              <a:rPr lang="en-US" altLang="zh-CN" sz="2800" b="1" dirty="0" smtClean="0">
                <a:solidFill>
                  <a:srgbClr val="FF0000"/>
                </a:solidFill>
                <a:ea typeface="华文新魏" panose="02010800040101010101" pitchFamily="2" charset="-122"/>
              </a:rPr>
              <a:t>4  CNN </a:t>
            </a:r>
            <a:r>
              <a:rPr lang="en-US" altLang="zh-CN" sz="2800" b="1" dirty="0">
                <a:solidFill>
                  <a:srgbClr val="FF0000"/>
                </a:solidFill>
                <a:ea typeface="华文新魏" panose="02010800040101010101" pitchFamily="2" charset="-122"/>
              </a:rPr>
              <a:t>for an ALP </a:t>
            </a:r>
            <a:r>
              <a:rPr lang="en-US" altLang="zh-CN" sz="2800" b="1" dirty="0">
                <a:solidFill>
                  <a:srgbClr val="FF0000"/>
                </a:solidFill>
              </a:rPr>
              <a:t>at LHC</a:t>
            </a:r>
            <a:r>
              <a:rPr lang="en-US" altLang="zh-CN" sz="2800" b="1" dirty="0">
                <a:solidFill>
                  <a:srgbClr val="FF0000"/>
                </a:solidFill>
                <a:ea typeface="华文新魏" panose="02010800040101010101" pitchFamily="2" charset="-122"/>
              </a:rPr>
              <a:t> </a:t>
            </a:r>
          </a:p>
        </p:txBody>
      </p:sp>
      <p:sp>
        <p:nvSpPr>
          <p:cNvPr id="22" name="矩形 21"/>
          <p:cNvSpPr/>
          <p:nvPr/>
        </p:nvSpPr>
        <p:spPr>
          <a:xfrm>
            <a:off x="4921188" y="649671"/>
            <a:ext cx="3612977" cy="515782"/>
          </a:xfrm>
          <a:prstGeom prst="rect">
            <a:avLst/>
          </a:prstGeom>
        </p:spPr>
        <p:txBody>
          <a:bodyPr wrap="none">
            <a:spAutoFit/>
          </a:bodyPr>
          <a:lstStyle/>
          <a:p>
            <a:pPr>
              <a:lnSpc>
                <a:spcPct val="200000"/>
              </a:lnSpc>
            </a:pPr>
            <a:r>
              <a:rPr lang="en-US" altLang="zh-CN" sz="1600" dirty="0" smtClean="0">
                <a:solidFill>
                  <a:schemeClr val="bg2">
                    <a:lumMod val="50000"/>
                  </a:schemeClr>
                </a:solidFill>
                <a:ea typeface="华文新魏" panose="02010800040101010101" pitchFamily="2" charset="-122"/>
              </a:rPr>
              <a:t>Ren, Wang, Wu, JMY, Zhang,  2106.07018</a:t>
            </a:r>
            <a:endParaRPr lang="en-US" altLang="zh-CN" sz="1600" dirty="0">
              <a:solidFill>
                <a:schemeClr val="bg2">
                  <a:lumMod val="50000"/>
                </a:schemeClr>
              </a:solidFill>
              <a:ea typeface="华文新魏" panose="02010800040101010101" pitchFamily="2" charset="-122"/>
            </a:endParaRPr>
          </a:p>
        </p:txBody>
      </p:sp>
    </p:spTree>
    <p:extLst>
      <p:ext uri="{BB962C8B-B14F-4D97-AF65-F5344CB8AC3E}">
        <p14:creationId xmlns:p14="http://schemas.microsoft.com/office/powerpoint/2010/main" val="29442498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533400" y="361950"/>
            <a:ext cx="8077200" cy="6134100"/>
          </a:xfrm>
          <a:prstGeom prst="rect">
            <a:avLst/>
          </a:prstGeom>
        </p:spPr>
      </p:pic>
    </p:spTree>
    <p:extLst>
      <p:ext uri="{BB962C8B-B14F-4D97-AF65-F5344CB8AC3E}">
        <p14:creationId xmlns:p14="http://schemas.microsoft.com/office/powerpoint/2010/main" val="29705902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0" y="258867"/>
            <a:ext cx="9043432" cy="5199253"/>
          </a:xfrm>
          <a:prstGeom prst="rect">
            <a:avLst/>
          </a:prstGeom>
        </p:spPr>
      </p:pic>
      <p:sp>
        <p:nvSpPr>
          <p:cNvPr id="2" name="矩形 1"/>
          <p:cNvSpPr/>
          <p:nvPr/>
        </p:nvSpPr>
        <p:spPr>
          <a:xfrm>
            <a:off x="1232913" y="911149"/>
            <a:ext cx="473206" cy="246221"/>
          </a:xfrm>
          <a:prstGeom prst="rect">
            <a:avLst/>
          </a:prstGeom>
        </p:spPr>
        <p:txBody>
          <a:bodyPr wrap="none">
            <a:spAutoFit/>
          </a:bodyPr>
          <a:lstStyle/>
          <a:p>
            <a:r>
              <a:rPr lang="en-US" altLang="zh-CN" sz="1000" b="1" dirty="0" smtClean="0"/>
              <a:t>32</a:t>
            </a:r>
            <a:r>
              <a:rPr lang="zh-CN" altLang="en-US" sz="1000" b="1" dirty="0" smtClean="0"/>
              <a:t>个</a:t>
            </a:r>
            <a:r>
              <a:rPr lang="en-US" altLang="zh-CN" sz="1000" b="1" dirty="0" smtClean="0"/>
              <a:t> </a:t>
            </a:r>
            <a:endParaRPr lang="zh-CN" altLang="en-US" sz="1000" b="1" dirty="0"/>
          </a:p>
        </p:txBody>
      </p:sp>
      <p:sp>
        <p:nvSpPr>
          <p:cNvPr id="10" name="矩形 9"/>
          <p:cNvSpPr/>
          <p:nvPr/>
        </p:nvSpPr>
        <p:spPr>
          <a:xfrm>
            <a:off x="3182380" y="911150"/>
            <a:ext cx="473206" cy="246221"/>
          </a:xfrm>
          <a:prstGeom prst="rect">
            <a:avLst/>
          </a:prstGeom>
        </p:spPr>
        <p:txBody>
          <a:bodyPr wrap="none">
            <a:spAutoFit/>
          </a:bodyPr>
          <a:lstStyle/>
          <a:p>
            <a:r>
              <a:rPr lang="en-US" altLang="zh-CN" sz="1000" b="1" dirty="0" smtClean="0"/>
              <a:t>32</a:t>
            </a:r>
            <a:r>
              <a:rPr lang="zh-CN" altLang="en-US" sz="1000" b="1" dirty="0" smtClean="0"/>
              <a:t>个</a:t>
            </a:r>
            <a:r>
              <a:rPr lang="en-US" altLang="zh-CN" sz="1000" b="1" dirty="0" smtClean="0"/>
              <a:t> </a:t>
            </a:r>
            <a:endParaRPr lang="zh-CN" altLang="en-US" sz="1000" b="1" dirty="0"/>
          </a:p>
        </p:txBody>
      </p:sp>
      <p:sp>
        <p:nvSpPr>
          <p:cNvPr id="11" name="矩形 10"/>
          <p:cNvSpPr/>
          <p:nvPr/>
        </p:nvSpPr>
        <p:spPr>
          <a:xfrm>
            <a:off x="8011080" y="938215"/>
            <a:ext cx="412292" cy="215444"/>
          </a:xfrm>
          <a:prstGeom prst="rect">
            <a:avLst/>
          </a:prstGeom>
        </p:spPr>
        <p:txBody>
          <a:bodyPr wrap="none">
            <a:spAutoFit/>
          </a:bodyPr>
          <a:lstStyle/>
          <a:p>
            <a:r>
              <a:rPr lang="en-US" altLang="zh-CN" sz="800" b="1" dirty="0" smtClean="0"/>
              <a:t>32</a:t>
            </a:r>
            <a:r>
              <a:rPr lang="zh-CN" altLang="en-US" sz="800" b="1" dirty="0" smtClean="0"/>
              <a:t>个</a:t>
            </a:r>
            <a:r>
              <a:rPr lang="en-US" altLang="zh-CN" sz="800" b="1" dirty="0" smtClean="0"/>
              <a:t> </a:t>
            </a:r>
            <a:endParaRPr lang="zh-CN" altLang="en-US" sz="800" b="1" dirty="0"/>
          </a:p>
        </p:txBody>
      </p:sp>
      <p:sp>
        <p:nvSpPr>
          <p:cNvPr id="12" name="矩形 11"/>
          <p:cNvSpPr/>
          <p:nvPr/>
        </p:nvSpPr>
        <p:spPr>
          <a:xfrm>
            <a:off x="6837966" y="1138394"/>
            <a:ext cx="412292" cy="215444"/>
          </a:xfrm>
          <a:prstGeom prst="rect">
            <a:avLst/>
          </a:prstGeom>
        </p:spPr>
        <p:txBody>
          <a:bodyPr wrap="none">
            <a:spAutoFit/>
          </a:bodyPr>
          <a:lstStyle/>
          <a:p>
            <a:r>
              <a:rPr lang="en-US" altLang="zh-CN" sz="800" b="1" dirty="0" smtClean="0"/>
              <a:t>32</a:t>
            </a:r>
            <a:r>
              <a:rPr lang="zh-CN" altLang="en-US" sz="800" b="1" dirty="0" smtClean="0"/>
              <a:t>个</a:t>
            </a:r>
            <a:r>
              <a:rPr lang="en-US" altLang="zh-CN" sz="800" b="1" dirty="0" smtClean="0"/>
              <a:t> </a:t>
            </a:r>
            <a:endParaRPr lang="zh-CN" altLang="en-US" sz="800" b="1" dirty="0"/>
          </a:p>
        </p:txBody>
      </p:sp>
      <p:sp>
        <p:nvSpPr>
          <p:cNvPr id="13" name="矩形 12"/>
          <p:cNvSpPr/>
          <p:nvPr/>
        </p:nvSpPr>
        <p:spPr>
          <a:xfrm>
            <a:off x="669171" y="3619599"/>
            <a:ext cx="412292" cy="215444"/>
          </a:xfrm>
          <a:prstGeom prst="rect">
            <a:avLst/>
          </a:prstGeom>
        </p:spPr>
        <p:txBody>
          <a:bodyPr wrap="none">
            <a:spAutoFit/>
          </a:bodyPr>
          <a:lstStyle/>
          <a:p>
            <a:r>
              <a:rPr lang="en-US" altLang="zh-CN" sz="800" b="1" dirty="0" smtClean="0"/>
              <a:t>32</a:t>
            </a:r>
            <a:r>
              <a:rPr lang="zh-CN" altLang="en-US" sz="800" b="1" dirty="0" smtClean="0"/>
              <a:t>个</a:t>
            </a:r>
            <a:r>
              <a:rPr lang="en-US" altLang="zh-CN" sz="800" b="1" dirty="0" smtClean="0"/>
              <a:t> </a:t>
            </a:r>
            <a:endParaRPr lang="zh-CN" altLang="en-US" sz="800" b="1" dirty="0"/>
          </a:p>
        </p:txBody>
      </p:sp>
      <p:sp>
        <p:nvSpPr>
          <p:cNvPr id="14" name="矩形 13"/>
          <p:cNvSpPr/>
          <p:nvPr/>
        </p:nvSpPr>
        <p:spPr>
          <a:xfrm>
            <a:off x="1842340" y="3619599"/>
            <a:ext cx="412292" cy="215444"/>
          </a:xfrm>
          <a:prstGeom prst="rect">
            <a:avLst/>
          </a:prstGeom>
        </p:spPr>
        <p:txBody>
          <a:bodyPr wrap="none">
            <a:spAutoFit/>
          </a:bodyPr>
          <a:lstStyle/>
          <a:p>
            <a:r>
              <a:rPr lang="en-US" altLang="zh-CN" sz="800" b="1" dirty="0" smtClean="0"/>
              <a:t>32</a:t>
            </a:r>
            <a:r>
              <a:rPr lang="zh-CN" altLang="en-US" sz="800" b="1" dirty="0" smtClean="0"/>
              <a:t>个</a:t>
            </a:r>
            <a:r>
              <a:rPr lang="en-US" altLang="zh-CN" sz="800" b="1" dirty="0" smtClean="0"/>
              <a:t> </a:t>
            </a:r>
            <a:endParaRPr lang="zh-CN" altLang="en-US" sz="800" b="1" dirty="0"/>
          </a:p>
        </p:txBody>
      </p:sp>
      <p:sp>
        <p:nvSpPr>
          <p:cNvPr id="15" name="矩形 14"/>
          <p:cNvSpPr/>
          <p:nvPr/>
        </p:nvSpPr>
        <p:spPr>
          <a:xfrm>
            <a:off x="2892326" y="3600453"/>
            <a:ext cx="412292" cy="215444"/>
          </a:xfrm>
          <a:prstGeom prst="rect">
            <a:avLst/>
          </a:prstGeom>
        </p:spPr>
        <p:txBody>
          <a:bodyPr wrap="none">
            <a:spAutoFit/>
          </a:bodyPr>
          <a:lstStyle/>
          <a:p>
            <a:r>
              <a:rPr lang="en-US" altLang="zh-CN" sz="800" b="1" dirty="0" smtClean="0"/>
              <a:t>32</a:t>
            </a:r>
            <a:r>
              <a:rPr lang="zh-CN" altLang="en-US" sz="800" b="1" dirty="0" smtClean="0"/>
              <a:t>个</a:t>
            </a:r>
            <a:r>
              <a:rPr lang="en-US" altLang="zh-CN" sz="800" b="1" dirty="0" smtClean="0"/>
              <a:t> </a:t>
            </a:r>
            <a:endParaRPr lang="zh-CN" altLang="en-US" sz="800" b="1" dirty="0"/>
          </a:p>
        </p:txBody>
      </p:sp>
      <p:pic>
        <p:nvPicPr>
          <p:cNvPr id="3" name="图片 2"/>
          <p:cNvPicPr>
            <a:picLocks noChangeAspect="1"/>
          </p:cNvPicPr>
          <p:nvPr/>
        </p:nvPicPr>
        <p:blipFill>
          <a:blip r:embed="rId3"/>
          <a:stretch>
            <a:fillRect/>
          </a:stretch>
        </p:blipFill>
        <p:spPr>
          <a:xfrm>
            <a:off x="4442922" y="5458120"/>
            <a:ext cx="3705225" cy="1185366"/>
          </a:xfrm>
          <a:prstGeom prst="rect">
            <a:avLst/>
          </a:prstGeom>
        </p:spPr>
      </p:pic>
      <p:sp>
        <p:nvSpPr>
          <p:cNvPr id="4" name="左大括号 3"/>
          <p:cNvSpPr/>
          <p:nvPr/>
        </p:nvSpPr>
        <p:spPr>
          <a:xfrm>
            <a:off x="4185502" y="5571241"/>
            <a:ext cx="141402" cy="107224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矩形 15"/>
          <p:cNvSpPr/>
          <p:nvPr/>
        </p:nvSpPr>
        <p:spPr>
          <a:xfrm>
            <a:off x="3654287" y="5984252"/>
            <a:ext cx="538930" cy="246221"/>
          </a:xfrm>
          <a:prstGeom prst="rect">
            <a:avLst/>
          </a:prstGeom>
        </p:spPr>
        <p:txBody>
          <a:bodyPr wrap="none">
            <a:spAutoFit/>
          </a:bodyPr>
          <a:lstStyle/>
          <a:p>
            <a:r>
              <a:rPr lang="en-US" altLang="zh-CN" sz="1000" b="1" dirty="0" smtClean="0"/>
              <a:t>800</a:t>
            </a:r>
            <a:r>
              <a:rPr lang="zh-CN" altLang="en-US" sz="1000" b="1" dirty="0" smtClean="0"/>
              <a:t>个</a:t>
            </a:r>
            <a:r>
              <a:rPr lang="en-US" altLang="zh-CN" sz="1000" b="1" dirty="0" smtClean="0"/>
              <a:t> </a:t>
            </a:r>
            <a:endParaRPr lang="zh-CN" altLang="en-US" sz="1000" b="1" dirty="0"/>
          </a:p>
        </p:txBody>
      </p:sp>
      <p:sp>
        <p:nvSpPr>
          <p:cNvPr id="17" name="矩形 16"/>
          <p:cNvSpPr/>
          <p:nvPr/>
        </p:nvSpPr>
        <p:spPr>
          <a:xfrm>
            <a:off x="5485972" y="6611341"/>
            <a:ext cx="538930" cy="246221"/>
          </a:xfrm>
          <a:prstGeom prst="rect">
            <a:avLst/>
          </a:prstGeom>
        </p:spPr>
        <p:txBody>
          <a:bodyPr wrap="none">
            <a:spAutoFit/>
          </a:bodyPr>
          <a:lstStyle/>
          <a:p>
            <a:r>
              <a:rPr lang="en-US" altLang="zh-CN" sz="1000" b="1" dirty="0" smtClean="0"/>
              <a:t>128</a:t>
            </a:r>
            <a:r>
              <a:rPr lang="zh-CN" altLang="en-US" sz="1000" b="1" dirty="0" smtClean="0"/>
              <a:t>个</a:t>
            </a:r>
            <a:r>
              <a:rPr lang="en-US" altLang="zh-CN" sz="1000" b="1" dirty="0" smtClean="0"/>
              <a:t> </a:t>
            </a:r>
            <a:endParaRPr lang="zh-CN" altLang="en-US" sz="1000" b="1" dirty="0"/>
          </a:p>
        </p:txBody>
      </p:sp>
      <p:sp>
        <p:nvSpPr>
          <p:cNvPr id="18" name="矩形 17"/>
          <p:cNvSpPr/>
          <p:nvPr/>
        </p:nvSpPr>
        <p:spPr>
          <a:xfrm>
            <a:off x="6671991" y="6611779"/>
            <a:ext cx="473206" cy="246221"/>
          </a:xfrm>
          <a:prstGeom prst="rect">
            <a:avLst/>
          </a:prstGeom>
        </p:spPr>
        <p:txBody>
          <a:bodyPr wrap="none">
            <a:spAutoFit/>
          </a:bodyPr>
          <a:lstStyle/>
          <a:p>
            <a:r>
              <a:rPr lang="en-US" altLang="zh-CN" sz="1000" b="1" dirty="0" smtClean="0"/>
              <a:t>32</a:t>
            </a:r>
            <a:r>
              <a:rPr lang="zh-CN" altLang="en-US" sz="1000" b="1" dirty="0" smtClean="0"/>
              <a:t>个</a:t>
            </a:r>
            <a:r>
              <a:rPr lang="en-US" altLang="zh-CN" sz="1000" b="1" dirty="0" smtClean="0"/>
              <a:t> </a:t>
            </a:r>
            <a:endParaRPr lang="zh-CN" altLang="en-US" sz="1000" b="1" dirty="0"/>
          </a:p>
        </p:txBody>
      </p:sp>
      <p:sp>
        <p:nvSpPr>
          <p:cNvPr id="19" name="矩形 18"/>
          <p:cNvSpPr/>
          <p:nvPr/>
        </p:nvSpPr>
        <p:spPr>
          <a:xfrm>
            <a:off x="1232913" y="1700671"/>
            <a:ext cx="1107996" cy="369332"/>
          </a:xfrm>
          <a:prstGeom prst="rect">
            <a:avLst/>
          </a:prstGeom>
        </p:spPr>
        <p:txBody>
          <a:bodyPr wrap="none">
            <a:spAutoFit/>
          </a:bodyPr>
          <a:lstStyle/>
          <a:p>
            <a:pPr algn="ctr"/>
            <a:r>
              <a:rPr lang="en-US" altLang="zh-CN" sz="900" b="1" dirty="0" smtClean="0">
                <a:solidFill>
                  <a:srgbClr val="D9D9D9"/>
                </a:solidFill>
              </a:rPr>
              <a:t>1</a:t>
            </a:r>
            <a:r>
              <a:rPr lang="zh-CN" altLang="en-US" sz="900" b="1" dirty="0" smtClean="0">
                <a:solidFill>
                  <a:srgbClr val="D9D9D9"/>
                </a:solidFill>
              </a:rPr>
              <a:t>个核卷积</a:t>
            </a:r>
            <a:r>
              <a:rPr lang="en-US" altLang="zh-CN" sz="900" b="1" dirty="0" smtClean="0">
                <a:solidFill>
                  <a:srgbClr val="D9D9D9"/>
                </a:solidFill>
              </a:rPr>
              <a:t>4</a:t>
            </a:r>
            <a:r>
              <a:rPr lang="zh-CN" altLang="en-US" sz="900" b="1" dirty="0" smtClean="0">
                <a:solidFill>
                  <a:srgbClr val="D9D9D9"/>
                </a:solidFill>
              </a:rPr>
              <a:t>个图片</a:t>
            </a:r>
            <a:endParaRPr lang="en-US" altLang="zh-CN" sz="900" b="1" dirty="0" smtClean="0">
              <a:solidFill>
                <a:srgbClr val="D9D9D9"/>
              </a:solidFill>
            </a:endParaRPr>
          </a:p>
          <a:p>
            <a:pPr algn="ctr"/>
            <a:r>
              <a:rPr lang="zh-CN" altLang="en-US" sz="900" b="1" dirty="0" smtClean="0">
                <a:solidFill>
                  <a:srgbClr val="D9D9D9"/>
                </a:solidFill>
              </a:rPr>
              <a:t>然后相加</a:t>
            </a:r>
            <a:r>
              <a:rPr lang="en-US" altLang="zh-CN" sz="900" b="1" dirty="0" smtClean="0">
                <a:solidFill>
                  <a:srgbClr val="D9D9D9"/>
                </a:solidFill>
              </a:rPr>
              <a:t> </a:t>
            </a:r>
            <a:endParaRPr lang="zh-CN" altLang="en-US" sz="900" b="1" dirty="0">
              <a:solidFill>
                <a:srgbClr val="D9D9D9"/>
              </a:solidFill>
            </a:endParaRPr>
          </a:p>
        </p:txBody>
      </p:sp>
      <p:sp>
        <p:nvSpPr>
          <p:cNvPr id="20" name="矩形 19"/>
          <p:cNvSpPr/>
          <p:nvPr/>
        </p:nvSpPr>
        <p:spPr>
          <a:xfrm>
            <a:off x="2892326" y="1700671"/>
            <a:ext cx="1107996" cy="369332"/>
          </a:xfrm>
          <a:prstGeom prst="rect">
            <a:avLst/>
          </a:prstGeom>
        </p:spPr>
        <p:txBody>
          <a:bodyPr wrap="none">
            <a:spAutoFit/>
          </a:bodyPr>
          <a:lstStyle/>
          <a:p>
            <a:pPr algn="ctr"/>
            <a:r>
              <a:rPr lang="en-US" altLang="zh-CN" sz="900" b="1" dirty="0" smtClean="0">
                <a:solidFill>
                  <a:srgbClr val="D9D9D9"/>
                </a:solidFill>
              </a:rPr>
              <a:t>1</a:t>
            </a:r>
            <a:r>
              <a:rPr lang="zh-CN" altLang="en-US" sz="900" b="1" dirty="0" smtClean="0">
                <a:solidFill>
                  <a:srgbClr val="D9D9D9"/>
                </a:solidFill>
              </a:rPr>
              <a:t>个核卷积</a:t>
            </a:r>
            <a:r>
              <a:rPr lang="en-US" altLang="zh-CN" sz="900" b="1" dirty="0">
                <a:solidFill>
                  <a:srgbClr val="D9D9D9"/>
                </a:solidFill>
              </a:rPr>
              <a:t>1</a:t>
            </a:r>
            <a:r>
              <a:rPr lang="zh-CN" altLang="en-US" sz="900" b="1" dirty="0" smtClean="0">
                <a:solidFill>
                  <a:srgbClr val="D9D9D9"/>
                </a:solidFill>
              </a:rPr>
              <a:t>个图片</a:t>
            </a:r>
            <a:endParaRPr lang="en-US" altLang="zh-CN" sz="900" b="1" dirty="0">
              <a:solidFill>
                <a:srgbClr val="D9D9D9"/>
              </a:solidFill>
            </a:endParaRPr>
          </a:p>
          <a:p>
            <a:pPr algn="ctr"/>
            <a:r>
              <a:rPr lang="zh-CN" altLang="en-US" sz="900" b="1" dirty="0">
                <a:solidFill>
                  <a:srgbClr val="D9D9D9"/>
                </a:solidFill>
              </a:rPr>
              <a:t>一一对应</a:t>
            </a:r>
            <a:endParaRPr lang="en-US" altLang="zh-CN" sz="900" b="1" dirty="0" smtClean="0">
              <a:solidFill>
                <a:srgbClr val="D9D9D9"/>
              </a:solidFill>
            </a:endParaRPr>
          </a:p>
        </p:txBody>
      </p:sp>
      <p:sp>
        <p:nvSpPr>
          <p:cNvPr id="21" name="矩形 20"/>
          <p:cNvSpPr/>
          <p:nvPr/>
        </p:nvSpPr>
        <p:spPr>
          <a:xfrm>
            <a:off x="6490113" y="1864033"/>
            <a:ext cx="1107997" cy="369332"/>
          </a:xfrm>
          <a:prstGeom prst="rect">
            <a:avLst/>
          </a:prstGeom>
        </p:spPr>
        <p:txBody>
          <a:bodyPr wrap="none">
            <a:spAutoFit/>
          </a:bodyPr>
          <a:lstStyle/>
          <a:p>
            <a:pPr algn="ctr"/>
            <a:r>
              <a:rPr lang="en-US" altLang="zh-CN" sz="900" b="1" dirty="0" smtClean="0">
                <a:solidFill>
                  <a:srgbClr val="D9D9D9"/>
                </a:solidFill>
              </a:rPr>
              <a:t>1</a:t>
            </a:r>
            <a:r>
              <a:rPr lang="zh-CN" altLang="en-US" sz="900" b="1" dirty="0" smtClean="0">
                <a:solidFill>
                  <a:srgbClr val="D9D9D9"/>
                </a:solidFill>
              </a:rPr>
              <a:t>个核池化</a:t>
            </a:r>
            <a:r>
              <a:rPr lang="en-US" altLang="zh-CN" sz="900" b="1" dirty="0" smtClean="0">
                <a:solidFill>
                  <a:srgbClr val="D9D9D9"/>
                </a:solidFill>
              </a:rPr>
              <a:t>1</a:t>
            </a:r>
            <a:r>
              <a:rPr lang="zh-CN" altLang="en-US" sz="900" b="1" dirty="0" smtClean="0">
                <a:solidFill>
                  <a:srgbClr val="D9D9D9"/>
                </a:solidFill>
              </a:rPr>
              <a:t>个图片</a:t>
            </a:r>
            <a:endParaRPr lang="en-US" altLang="zh-CN" sz="900" b="1" dirty="0">
              <a:solidFill>
                <a:srgbClr val="D9D9D9"/>
              </a:solidFill>
            </a:endParaRPr>
          </a:p>
          <a:p>
            <a:pPr algn="ctr"/>
            <a:r>
              <a:rPr lang="zh-CN" altLang="en-US" sz="900" b="1" dirty="0">
                <a:solidFill>
                  <a:srgbClr val="D9D9D9"/>
                </a:solidFill>
              </a:rPr>
              <a:t>一一对应</a:t>
            </a:r>
            <a:endParaRPr lang="en-US" altLang="zh-CN" sz="900" b="1" dirty="0" smtClean="0">
              <a:solidFill>
                <a:srgbClr val="D9D9D9"/>
              </a:solidFill>
            </a:endParaRPr>
          </a:p>
        </p:txBody>
      </p:sp>
      <p:sp>
        <p:nvSpPr>
          <p:cNvPr id="22" name="矩形 21"/>
          <p:cNvSpPr/>
          <p:nvPr/>
        </p:nvSpPr>
        <p:spPr>
          <a:xfrm>
            <a:off x="1469516" y="4351175"/>
            <a:ext cx="1107996" cy="369332"/>
          </a:xfrm>
          <a:prstGeom prst="rect">
            <a:avLst/>
          </a:prstGeom>
        </p:spPr>
        <p:txBody>
          <a:bodyPr wrap="none">
            <a:spAutoFit/>
          </a:bodyPr>
          <a:lstStyle/>
          <a:p>
            <a:pPr algn="ctr"/>
            <a:r>
              <a:rPr lang="en-US" altLang="zh-CN" sz="900" b="1" dirty="0" smtClean="0">
                <a:solidFill>
                  <a:srgbClr val="D9D9D9"/>
                </a:solidFill>
              </a:rPr>
              <a:t>1</a:t>
            </a:r>
            <a:r>
              <a:rPr lang="zh-CN" altLang="en-US" sz="900" b="1" dirty="0" smtClean="0">
                <a:solidFill>
                  <a:srgbClr val="D9D9D9"/>
                </a:solidFill>
              </a:rPr>
              <a:t>个核卷积</a:t>
            </a:r>
            <a:r>
              <a:rPr lang="en-US" altLang="zh-CN" sz="900" b="1" dirty="0">
                <a:solidFill>
                  <a:srgbClr val="D9D9D9"/>
                </a:solidFill>
              </a:rPr>
              <a:t>1</a:t>
            </a:r>
            <a:r>
              <a:rPr lang="zh-CN" altLang="en-US" sz="900" b="1" dirty="0" smtClean="0">
                <a:solidFill>
                  <a:srgbClr val="D9D9D9"/>
                </a:solidFill>
              </a:rPr>
              <a:t>个图片</a:t>
            </a:r>
            <a:endParaRPr lang="en-US" altLang="zh-CN" sz="900" b="1" dirty="0">
              <a:solidFill>
                <a:srgbClr val="D9D9D9"/>
              </a:solidFill>
            </a:endParaRPr>
          </a:p>
          <a:p>
            <a:pPr algn="ctr"/>
            <a:r>
              <a:rPr lang="zh-CN" altLang="en-US" sz="900" b="1" dirty="0">
                <a:solidFill>
                  <a:srgbClr val="D9D9D9"/>
                </a:solidFill>
              </a:rPr>
              <a:t>一一对应</a:t>
            </a:r>
            <a:endParaRPr lang="en-US" altLang="zh-CN" sz="900" b="1" dirty="0" smtClean="0">
              <a:solidFill>
                <a:srgbClr val="D9D9D9"/>
              </a:solidFill>
            </a:endParaRPr>
          </a:p>
        </p:txBody>
      </p:sp>
      <p:sp>
        <p:nvSpPr>
          <p:cNvPr id="23" name="矩形 22"/>
          <p:cNvSpPr/>
          <p:nvPr/>
        </p:nvSpPr>
        <p:spPr>
          <a:xfrm>
            <a:off x="2596471" y="4342029"/>
            <a:ext cx="1107997" cy="369332"/>
          </a:xfrm>
          <a:prstGeom prst="rect">
            <a:avLst/>
          </a:prstGeom>
        </p:spPr>
        <p:txBody>
          <a:bodyPr wrap="none">
            <a:spAutoFit/>
          </a:bodyPr>
          <a:lstStyle/>
          <a:p>
            <a:pPr algn="ctr"/>
            <a:r>
              <a:rPr lang="en-US" altLang="zh-CN" sz="900" b="1" dirty="0" smtClean="0">
                <a:solidFill>
                  <a:srgbClr val="D9D9D9"/>
                </a:solidFill>
              </a:rPr>
              <a:t>1</a:t>
            </a:r>
            <a:r>
              <a:rPr lang="zh-CN" altLang="en-US" sz="900" b="1" dirty="0" smtClean="0">
                <a:solidFill>
                  <a:srgbClr val="D9D9D9"/>
                </a:solidFill>
              </a:rPr>
              <a:t>个核池化</a:t>
            </a:r>
            <a:r>
              <a:rPr lang="en-US" altLang="zh-CN" sz="900" b="1" dirty="0" smtClean="0">
                <a:solidFill>
                  <a:srgbClr val="D9D9D9"/>
                </a:solidFill>
              </a:rPr>
              <a:t>1</a:t>
            </a:r>
            <a:r>
              <a:rPr lang="zh-CN" altLang="en-US" sz="900" b="1" dirty="0" smtClean="0">
                <a:solidFill>
                  <a:srgbClr val="D9D9D9"/>
                </a:solidFill>
              </a:rPr>
              <a:t>个图片</a:t>
            </a:r>
            <a:endParaRPr lang="en-US" altLang="zh-CN" sz="900" b="1" dirty="0">
              <a:solidFill>
                <a:srgbClr val="D9D9D9"/>
              </a:solidFill>
            </a:endParaRPr>
          </a:p>
          <a:p>
            <a:pPr algn="ctr"/>
            <a:r>
              <a:rPr lang="zh-CN" altLang="en-US" sz="900" b="1" dirty="0">
                <a:solidFill>
                  <a:srgbClr val="D9D9D9"/>
                </a:solidFill>
              </a:rPr>
              <a:t>一一对应</a:t>
            </a:r>
            <a:endParaRPr lang="en-US" altLang="zh-CN" sz="900" b="1" dirty="0" smtClean="0">
              <a:solidFill>
                <a:srgbClr val="D9D9D9"/>
              </a:solidFill>
            </a:endParaRPr>
          </a:p>
        </p:txBody>
      </p:sp>
      <p:sp>
        <p:nvSpPr>
          <p:cNvPr id="5" name="矩形 4"/>
          <p:cNvSpPr/>
          <p:nvPr/>
        </p:nvSpPr>
        <p:spPr>
          <a:xfrm>
            <a:off x="7882198" y="3527266"/>
            <a:ext cx="1082348" cy="400110"/>
          </a:xfrm>
          <a:prstGeom prst="rect">
            <a:avLst/>
          </a:prstGeom>
        </p:spPr>
        <p:txBody>
          <a:bodyPr wrap="none">
            <a:spAutoFit/>
          </a:bodyPr>
          <a:lstStyle/>
          <a:p>
            <a:r>
              <a:rPr lang="zh-CN" altLang="en-US" sz="1000" b="1" dirty="0">
                <a:solidFill>
                  <a:srgbClr val="D9D9D9"/>
                </a:solidFill>
              </a:rPr>
              <a:t>双光</a:t>
            </a:r>
            <a:r>
              <a:rPr lang="zh-CN" altLang="en-US" sz="1000" b="1" dirty="0" smtClean="0">
                <a:solidFill>
                  <a:srgbClr val="D9D9D9"/>
                </a:solidFill>
              </a:rPr>
              <a:t>子（信号）</a:t>
            </a:r>
            <a:endParaRPr lang="en-US" altLang="zh-CN" sz="1000" b="1" dirty="0" smtClean="0">
              <a:solidFill>
                <a:srgbClr val="D9D9D9"/>
              </a:solidFill>
            </a:endParaRPr>
          </a:p>
          <a:p>
            <a:r>
              <a:rPr lang="zh-CN" altLang="en-US" sz="1000" b="1" dirty="0" smtClean="0">
                <a:solidFill>
                  <a:srgbClr val="D9D9D9"/>
                </a:solidFill>
              </a:rPr>
              <a:t>的可能性</a:t>
            </a:r>
            <a:endParaRPr lang="zh-CN" altLang="en-US" sz="1000" dirty="0"/>
          </a:p>
        </p:txBody>
      </p:sp>
      <p:sp>
        <p:nvSpPr>
          <p:cNvPr id="24" name="矩形 23"/>
          <p:cNvSpPr/>
          <p:nvPr/>
        </p:nvSpPr>
        <p:spPr>
          <a:xfrm>
            <a:off x="7921641" y="3903821"/>
            <a:ext cx="1082348" cy="400110"/>
          </a:xfrm>
          <a:prstGeom prst="rect">
            <a:avLst/>
          </a:prstGeom>
        </p:spPr>
        <p:txBody>
          <a:bodyPr wrap="none">
            <a:spAutoFit/>
          </a:bodyPr>
          <a:lstStyle/>
          <a:p>
            <a:r>
              <a:rPr lang="zh-CN" altLang="en-US" sz="1000" b="1" dirty="0" smtClean="0">
                <a:solidFill>
                  <a:srgbClr val="D9D9D9"/>
                </a:solidFill>
              </a:rPr>
              <a:t>单光子（背景）</a:t>
            </a:r>
            <a:endParaRPr lang="en-US" altLang="zh-CN" sz="1000" b="1" dirty="0" smtClean="0">
              <a:solidFill>
                <a:srgbClr val="D9D9D9"/>
              </a:solidFill>
            </a:endParaRPr>
          </a:p>
          <a:p>
            <a:r>
              <a:rPr lang="zh-CN" altLang="en-US" sz="1000" b="1" dirty="0" smtClean="0">
                <a:solidFill>
                  <a:srgbClr val="D9D9D9"/>
                </a:solidFill>
              </a:rPr>
              <a:t>的可能性</a:t>
            </a:r>
            <a:endParaRPr lang="zh-CN" altLang="en-US" sz="1000" dirty="0"/>
          </a:p>
        </p:txBody>
      </p:sp>
      <p:sp>
        <p:nvSpPr>
          <p:cNvPr id="25" name="矩形 24"/>
          <p:cNvSpPr/>
          <p:nvPr/>
        </p:nvSpPr>
        <p:spPr>
          <a:xfrm>
            <a:off x="7921641" y="4280376"/>
            <a:ext cx="1112805" cy="400110"/>
          </a:xfrm>
          <a:prstGeom prst="rect">
            <a:avLst/>
          </a:prstGeom>
        </p:spPr>
        <p:txBody>
          <a:bodyPr wrap="none">
            <a:spAutoFit/>
          </a:bodyPr>
          <a:lstStyle/>
          <a:p>
            <a:r>
              <a:rPr lang="en-US" altLang="zh-CN" sz="1000" b="1" dirty="0" smtClean="0">
                <a:solidFill>
                  <a:srgbClr val="D9D9D9"/>
                </a:solidFill>
              </a:rPr>
              <a:t>QCD-jet</a:t>
            </a:r>
            <a:r>
              <a:rPr lang="zh-CN" altLang="en-US" sz="1000" b="1" dirty="0" smtClean="0">
                <a:solidFill>
                  <a:srgbClr val="D9D9D9"/>
                </a:solidFill>
              </a:rPr>
              <a:t>（背景）</a:t>
            </a:r>
            <a:endParaRPr lang="en-US" altLang="zh-CN" sz="1000" b="1" dirty="0" smtClean="0">
              <a:solidFill>
                <a:srgbClr val="D9D9D9"/>
              </a:solidFill>
            </a:endParaRPr>
          </a:p>
          <a:p>
            <a:r>
              <a:rPr lang="zh-CN" altLang="en-US" sz="1000" b="1" dirty="0" smtClean="0">
                <a:solidFill>
                  <a:srgbClr val="D9D9D9"/>
                </a:solidFill>
              </a:rPr>
              <a:t>的可能性</a:t>
            </a:r>
            <a:endParaRPr lang="zh-CN" altLang="en-US" sz="1000" dirty="0"/>
          </a:p>
        </p:txBody>
      </p:sp>
    </p:spTree>
    <p:extLst>
      <p:ext uri="{BB962C8B-B14F-4D97-AF65-F5344CB8AC3E}">
        <p14:creationId xmlns:p14="http://schemas.microsoft.com/office/powerpoint/2010/main" val="12889321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902525" y="1259723"/>
            <a:ext cx="6486525" cy="5410200"/>
          </a:xfrm>
          <a:prstGeom prst="rect">
            <a:avLst/>
          </a:prstGeom>
        </p:spPr>
      </p:pic>
      <p:sp>
        <p:nvSpPr>
          <p:cNvPr id="3" name="矩形 2"/>
          <p:cNvSpPr/>
          <p:nvPr/>
        </p:nvSpPr>
        <p:spPr>
          <a:xfrm>
            <a:off x="529640" y="54432"/>
            <a:ext cx="3810900" cy="954107"/>
          </a:xfrm>
          <a:prstGeom prst="rect">
            <a:avLst/>
          </a:prstGeom>
        </p:spPr>
        <p:txBody>
          <a:bodyPr wrap="square">
            <a:spAutoFit/>
          </a:bodyPr>
          <a:lstStyle/>
          <a:p>
            <a:pPr>
              <a:lnSpc>
                <a:spcPct val="200000"/>
              </a:lnSpc>
            </a:pPr>
            <a:r>
              <a:rPr lang="en-US" altLang="zh-CN" sz="2800" b="1" dirty="0" smtClean="0">
                <a:solidFill>
                  <a:srgbClr val="FF0000"/>
                </a:solidFill>
                <a:ea typeface="华文新魏" panose="02010800040101010101" pitchFamily="2" charset="-122"/>
              </a:rPr>
              <a:t>4  CNN </a:t>
            </a:r>
            <a:r>
              <a:rPr lang="en-US" altLang="zh-CN" sz="2800" b="1" dirty="0">
                <a:solidFill>
                  <a:srgbClr val="FF0000"/>
                </a:solidFill>
                <a:ea typeface="华文新魏" panose="02010800040101010101" pitchFamily="2" charset="-122"/>
              </a:rPr>
              <a:t>for an ALP </a:t>
            </a:r>
            <a:r>
              <a:rPr lang="en-US" altLang="zh-CN" sz="2800" b="1" dirty="0">
                <a:solidFill>
                  <a:srgbClr val="FF0000"/>
                </a:solidFill>
              </a:rPr>
              <a:t>at LHC</a:t>
            </a:r>
            <a:r>
              <a:rPr lang="en-US" altLang="zh-CN" sz="2800" b="1" dirty="0">
                <a:solidFill>
                  <a:srgbClr val="FF0000"/>
                </a:solidFill>
                <a:ea typeface="华文新魏" panose="02010800040101010101" pitchFamily="2" charset="-122"/>
              </a:rPr>
              <a:t> </a:t>
            </a:r>
          </a:p>
        </p:txBody>
      </p:sp>
      <p:sp>
        <p:nvSpPr>
          <p:cNvPr id="4" name="矩形 3"/>
          <p:cNvSpPr/>
          <p:nvPr/>
        </p:nvSpPr>
        <p:spPr>
          <a:xfrm>
            <a:off x="4921188" y="649671"/>
            <a:ext cx="3612977" cy="515782"/>
          </a:xfrm>
          <a:prstGeom prst="rect">
            <a:avLst/>
          </a:prstGeom>
        </p:spPr>
        <p:txBody>
          <a:bodyPr wrap="none">
            <a:spAutoFit/>
          </a:bodyPr>
          <a:lstStyle/>
          <a:p>
            <a:pPr>
              <a:lnSpc>
                <a:spcPct val="200000"/>
              </a:lnSpc>
            </a:pPr>
            <a:r>
              <a:rPr lang="en-US" altLang="zh-CN" sz="1600" dirty="0" smtClean="0">
                <a:solidFill>
                  <a:schemeClr val="bg2">
                    <a:lumMod val="50000"/>
                  </a:schemeClr>
                </a:solidFill>
                <a:ea typeface="华文新魏" panose="02010800040101010101" pitchFamily="2" charset="-122"/>
              </a:rPr>
              <a:t>Ren, Wang, Wu, JMY, Zhang,  2106.07018</a:t>
            </a:r>
            <a:endParaRPr lang="en-US" altLang="zh-CN" sz="1600" dirty="0">
              <a:solidFill>
                <a:schemeClr val="bg2">
                  <a:lumMod val="50000"/>
                </a:schemeClr>
              </a:solidFill>
              <a:ea typeface="华文新魏" panose="02010800040101010101" pitchFamily="2" charset="-122"/>
            </a:endParaRPr>
          </a:p>
        </p:txBody>
      </p:sp>
    </p:spTree>
    <p:extLst>
      <p:ext uri="{BB962C8B-B14F-4D97-AF65-F5344CB8AC3E}">
        <p14:creationId xmlns:p14="http://schemas.microsoft.com/office/powerpoint/2010/main" val="19081153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3FFBA5-E0A7-488F-9AB1-FC618FC2B89A}"/>
              </a:ext>
            </a:extLst>
          </p:cNvPr>
          <p:cNvSpPr>
            <a:spLocks noGrp="1"/>
          </p:cNvSpPr>
          <p:nvPr>
            <p:ph type="title"/>
          </p:nvPr>
        </p:nvSpPr>
        <p:spPr>
          <a:xfrm>
            <a:off x="2766284" y="733643"/>
            <a:ext cx="3636305" cy="602662"/>
          </a:xfrm>
        </p:spPr>
        <p:txBody>
          <a:bodyPr>
            <a:noAutofit/>
          </a:bodyPr>
          <a:lstStyle/>
          <a:p>
            <a:r>
              <a:rPr lang="en-US" sz="4000" b="1" dirty="0">
                <a:solidFill>
                  <a:srgbClr val="FF0000"/>
                </a:solidFill>
                <a:effectLst>
                  <a:outerShdw blurRad="38100" dist="38100" dir="2700000" algn="tl">
                    <a:srgbClr val="000000">
                      <a:alpha val="43137"/>
                    </a:srgbClr>
                  </a:outerShdw>
                </a:effectLst>
              </a:rPr>
              <a:t>Conclusion</a:t>
            </a:r>
          </a:p>
        </p:txBody>
      </p:sp>
      <p:sp>
        <p:nvSpPr>
          <p:cNvPr id="6" name="矩形 5"/>
          <p:cNvSpPr/>
          <p:nvPr/>
        </p:nvSpPr>
        <p:spPr>
          <a:xfrm>
            <a:off x="1464096" y="1835245"/>
            <a:ext cx="6878227" cy="461665"/>
          </a:xfrm>
          <a:prstGeom prst="rect">
            <a:avLst/>
          </a:prstGeom>
        </p:spPr>
        <p:txBody>
          <a:bodyPr wrap="square">
            <a:spAutoFit/>
          </a:bodyPr>
          <a:lstStyle/>
          <a:p>
            <a:r>
              <a:rPr lang="en-US" altLang="zh-CN" sz="2400" b="1" dirty="0" smtClean="0">
                <a:solidFill>
                  <a:srgbClr val="00B0F0"/>
                </a:solidFill>
              </a:rPr>
              <a:t>Machine learning is useful for Higgs physics</a:t>
            </a:r>
          </a:p>
        </p:txBody>
      </p:sp>
      <mc:AlternateContent xmlns:mc="http://schemas.openxmlformats.org/markup-compatibility/2006" xmlns:a14="http://schemas.microsoft.com/office/drawing/2010/main">
        <mc:Choice Requires="a14">
          <p:sp>
            <p:nvSpPr>
              <p:cNvPr id="3" name="矩形 2"/>
              <p:cNvSpPr/>
              <p:nvPr/>
            </p:nvSpPr>
            <p:spPr>
              <a:xfrm>
                <a:off x="1614996" y="2452553"/>
                <a:ext cx="7071803" cy="2739211"/>
              </a:xfrm>
              <a:prstGeom prst="rect">
                <a:avLst/>
              </a:prstGeom>
            </p:spPr>
            <p:txBody>
              <a:bodyPr wrap="square">
                <a:spAutoFit/>
              </a:bodyPr>
              <a:lstStyle/>
              <a:p>
                <a:r>
                  <a:rPr lang="en-US" altLang="zh-CN" sz="2000" b="1" dirty="0" smtClean="0">
                    <a:solidFill>
                      <a:srgbClr val="0070C0"/>
                    </a:solidFill>
                    <a:effectLst/>
                  </a:rPr>
                  <a:t>-- Graph neural network (GNN) for </a:t>
                </a:r>
                <a14:m>
                  <m:oMath xmlns:m="http://schemas.openxmlformats.org/officeDocument/2006/math">
                    <m:r>
                      <a:rPr lang="en-US" altLang="zh-CN" sz="2000" b="1" i="1" dirty="0">
                        <a:solidFill>
                          <a:srgbClr val="0070C0"/>
                        </a:solidFill>
                        <a:effectLst/>
                        <a:latin typeface="Cambria Math" panose="02040503050406030204" pitchFamily="18" charset="0"/>
                      </a:rPr>
                      <m:t>𝑯𝒕</m:t>
                    </m:r>
                    <m:acc>
                      <m:accPr>
                        <m:chr m:val="̅"/>
                        <m:ctrlPr>
                          <a:rPr lang="en-US" altLang="zh-CN" sz="2000" b="1" i="1" dirty="0">
                            <a:solidFill>
                              <a:srgbClr val="0070C0"/>
                            </a:solidFill>
                            <a:effectLst/>
                            <a:latin typeface="Cambria Math" panose="02040503050406030204" pitchFamily="18" charset="0"/>
                          </a:rPr>
                        </m:ctrlPr>
                      </m:accPr>
                      <m:e>
                        <m:r>
                          <a:rPr lang="en-US" altLang="zh-CN" sz="2000" b="1" i="1" dirty="0">
                            <a:solidFill>
                              <a:srgbClr val="0070C0"/>
                            </a:solidFill>
                            <a:effectLst/>
                            <a:latin typeface="Cambria Math" panose="02040503050406030204" pitchFamily="18" charset="0"/>
                          </a:rPr>
                          <m:t>𝒕</m:t>
                        </m:r>
                      </m:e>
                    </m:acc>
                  </m:oMath>
                </a14:m>
                <a:r>
                  <a:rPr lang="en-US" altLang="zh-CN" sz="2000" b="1" dirty="0">
                    <a:solidFill>
                      <a:srgbClr val="0070C0"/>
                    </a:solidFill>
                    <a:effectLst/>
                  </a:rPr>
                  <a:t> </a:t>
                </a:r>
                <a:r>
                  <a:rPr lang="en-US" altLang="zh-CN" sz="2000" b="1" dirty="0" smtClean="0">
                    <a:solidFill>
                      <a:srgbClr val="0070C0"/>
                    </a:solidFill>
                    <a:effectLst/>
                  </a:rPr>
                  <a:t>production at </a:t>
                </a:r>
                <a:r>
                  <a:rPr lang="en-US" altLang="zh-CN" sz="2000" b="1" dirty="0">
                    <a:solidFill>
                      <a:srgbClr val="0070C0"/>
                    </a:solidFill>
                    <a:effectLst/>
                  </a:rPr>
                  <a:t>LHC  </a:t>
                </a:r>
                <a:endParaRPr lang="en-US" altLang="zh-CN" sz="2000" b="1" dirty="0" smtClean="0">
                  <a:solidFill>
                    <a:srgbClr val="0070C0"/>
                  </a:solidFill>
                  <a:effectLst/>
                </a:endParaRPr>
              </a:p>
              <a:p>
                <a:r>
                  <a:rPr lang="en-US" altLang="zh-CN" sz="2000" b="1" dirty="0">
                    <a:solidFill>
                      <a:srgbClr val="0070C0"/>
                    </a:solidFill>
                    <a:effectLst/>
                  </a:rPr>
                  <a:t> </a:t>
                </a:r>
                <a:r>
                  <a:rPr lang="en-US" altLang="zh-CN" sz="2000" b="1" dirty="0" smtClean="0">
                    <a:solidFill>
                      <a:srgbClr val="0070C0"/>
                    </a:solidFill>
                    <a:effectLst/>
                  </a:rPr>
                  <a:t>           </a:t>
                </a:r>
                <a:r>
                  <a:rPr lang="en-US" altLang="zh-CN" sz="2000" b="1" dirty="0" smtClean="0">
                    <a:solidFill>
                      <a:schemeClr val="bg1">
                        <a:lumMod val="50000"/>
                      </a:schemeClr>
                    </a:solidFill>
                  </a:rPr>
                  <a:t>can</a:t>
                </a:r>
                <a:r>
                  <a:rPr lang="en-US" altLang="zh-CN" sz="2000" b="1" dirty="0" smtClean="0">
                    <a:solidFill>
                      <a:schemeClr val="bg1">
                        <a:lumMod val="50000"/>
                      </a:schemeClr>
                    </a:solidFill>
                    <a:effectLst/>
                  </a:rPr>
                  <a:t> help distinguish CP-even </a:t>
                </a:r>
                <a14:m>
                  <m:oMath xmlns:m="http://schemas.openxmlformats.org/officeDocument/2006/math">
                    <m:r>
                      <a:rPr lang="en-US" altLang="zh-CN" sz="2000" b="1" i="1" dirty="0" smtClean="0">
                        <a:solidFill>
                          <a:schemeClr val="bg1">
                            <a:lumMod val="50000"/>
                          </a:schemeClr>
                        </a:solidFill>
                        <a:effectLst/>
                        <a:latin typeface="Cambria Math" panose="02040503050406030204" pitchFamily="18" charset="0"/>
                      </a:rPr>
                      <m:t>𝒉</m:t>
                    </m:r>
                  </m:oMath>
                </a14:m>
                <a:r>
                  <a:rPr lang="en-US" altLang="zh-CN" sz="2000" b="1" dirty="0" smtClean="0">
                    <a:solidFill>
                      <a:schemeClr val="bg1">
                        <a:lumMod val="50000"/>
                      </a:schemeClr>
                    </a:solidFill>
                    <a:effectLst/>
                  </a:rPr>
                  <a:t> from CP-odd </a:t>
                </a:r>
                <a14:m>
                  <m:oMath xmlns:m="http://schemas.openxmlformats.org/officeDocument/2006/math">
                    <m:r>
                      <a:rPr lang="en-US" altLang="zh-CN" sz="2000" b="1" i="1" dirty="0" smtClean="0">
                        <a:solidFill>
                          <a:schemeClr val="bg1">
                            <a:lumMod val="50000"/>
                          </a:schemeClr>
                        </a:solidFill>
                        <a:effectLst/>
                        <a:latin typeface="Cambria Math" panose="02040503050406030204" pitchFamily="18" charset="0"/>
                      </a:rPr>
                      <m:t>𝑨</m:t>
                    </m:r>
                  </m:oMath>
                </a14:m>
                <a:endParaRPr lang="en-US" altLang="zh-CN" sz="2000" b="1" dirty="0" smtClean="0">
                  <a:solidFill>
                    <a:schemeClr val="bg1">
                      <a:lumMod val="50000"/>
                    </a:schemeClr>
                  </a:solidFill>
                  <a:effectLst/>
                </a:endParaRPr>
              </a:p>
              <a:p>
                <a:endParaRPr lang="en-US" altLang="zh-CN" sz="2000" b="1" dirty="0" smtClean="0">
                  <a:solidFill>
                    <a:srgbClr val="0070C0"/>
                  </a:solidFill>
                </a:endParaRPr>
              </a:p>
              <a:p>
                <a:r>
                  <a:rPr lang="en-US" altLang="zh-CN" sz="2000" b="1" dirty="0" smtClean="0">
                    <a:solidFill>
                      <a:srgbClr val="0070C0"/>
                    </a:solidFill>
                  </a:rPr>
                  <a:t> -- Graph </a:t>
                </a:r>
                <a:r>
                  <a:rPr lang="en-US" altLang="zh-CN" sz="2000" b="1" dirty="0">
                    <a:solidFill>
                      <a:srgbClr val="0070C0"/>
                    </a:solidFill>
                  </a:rPr>
                  <a:t>neural </a:t>
                </a:r>
                <a:r>
                  <a:rPr lang="en-US" altLang="zh-CN" sz="2000" b="1" dirty="0" smtClean="0">
                    <a:solidFill>
                      <a:srgbClr val="0070C0"/>
                    </a:solidFill>
                  </a:rPr>
                  <a:t>network (GNN) </a:t>
                </a:r>
                <a:r>
                  <a:rPr lang="en-US" altLang="zh-CN" sz="2000" b="1" dirty="0">
                    <a:solidFill>
                      <a:srgbClr val="0070C0"/>
                    </a:solidFill>
                  </a:rPr>
                  <a:t>for</a:t>
                </a:r>
                <a14:m>
                  <m:oMath xmlns:m="http://schemas.openxmlformats.org/officeDocument/2006/math">
                    <m:r>
                      <a:rPr lang="en-US" altLang="zh-CN" sz="2000" b="1" i="0" dirty="0" smtClean="0">
                        <a:solidFill>
                          <a:srgbClr val="0070C0"/>
                        </a:solidFill>
                        <a:latin typeface="Cambria Math" panose="02040503050406030204" pitchFamily="18" charset="0"/>
                      </a:rPr>
                      <m:t> </m:t>
                    </m:r>
                    <m:r>
                      <a:rPr lang="en-US" altLang="zh-CN" sz="2000" b="1" i="1" dirty="0" smtClean="0">
                        <a:solidFill>
                          <a:srgbClr val="0070C0"/>
                        </a:solidFill>
                        <a:latin typeface="Cambria Math" panose="02040503050406030204" pitchFamily="18" charset="0"/>
                      </a:rPr>
                      <m:t>𝑯𝑯</m:t>
                    </m:r>
                  </m:oMath>
                </a14:m>
                <a:r>
                  <a:rPr lang="en-US" altLang="zh-CN" sz="2000" b="1" dirty="0" smtClean="0">
                    <a:solidFill>
                      <a:srgbClr val="0070C0"/>
                    </a:solidFill>
                  </a:rPr>
                  <a:t> production at LHC</a:t>
                </a:r>
              </a:p>
              <a:p>
                <a:r>
                  <a:rPr lang="en-US" altLang="zh-CN" sz="2000" b="1" dirty="0">
                    <a:solidFill>
                      <a:srgbClr val="0070C0"/>
                    </a:solidFill>
                  </a:rPr>
                  <a:t> </a:t>
                </a:r>
                <a:r>
                  <a:rPr lang="en-US" altLang="zh-CN" sz="2000" b="1" dirty="0" smtClean="0">
                    <a:solidFill>
                      <a:srgbClr val="0070C0"/>
                    </a:solidFill>
                  </a:rPr>
                  <a:t>          </a:t>
                </a:r>
                <a:r>
                  <a:rPr lang="en-US" altLang="zh-CN" sz="2000" b="1" dirty="0" smtClean="0">
                    <a:solidFill>
                      <a:schemeClr val="bg1">
                        <a:lumMod val="50000"/>
                      </a:schemeClr>
                    </a:solidFill>
                  </a:rPr>
                  <a:t>can enhance signal significance</a:t>
                </a:r>
                <a:r>
                  <a:rPr lang="en-US" altLang="zh-CN" sz="2400" b="1" dirty="0" smtClean="0">
                    <a:solidFill>
                      <a:schemeClr val="bg1">
                        <a:lumMod val="50000"/>
                      </a:schemeClr>
                    </a:solidFill>
                  </a:rPr>
                  <a:t>  </a:t>
                </a:r>
                <a:r>
                  <a:rPr lang="en-US" altLang="zh-CN" sz="2400" b="1" dirty="0" smtClean="0">
                    <a:solidFill>
                      <a:schemeClr val="bg1">
                        <a:lumMod val="50000"/>
                      </a:schemeClr>
                    </a:solidFill>
                    <a:effectLst/>
                  </a:rPr>
                  <a:t> </a:t>
                </a:r>
              </a:p>
              <a:p>
                <a:endParaRPr lang="en-US" altLang="zh-CN" sz="2400" b="1" dirty="0" smtClean="0">
                  <a:solidFill>
                    <a:schemeClr val="bg1">
                      <a:lumMod val="50000"/>
                    </a:schemeClr>
                  </a:solidFill>
                  <a:effectLst/>
                </a:endParaRPr>
              </a:p>
              <a:p>
                <a:r>
                  <a:rPr lang="en-US" altLang="zh-CN" sz="2000" b="1" dirty="0" smtClean="0">
                    <a:solidFill>
                      <a:srgbClr val="0070C0"/>
                    </a:solidFill>
                  </a:rPr>
                  <a:t>--</a:t>
                </a:r>
                <a:r>
                  <a:rPr lang="en-US" altLang="zh-CN" sz="2000" b="1" dirty="0">
                    <a:solidFill>
                      <a:srgbClr val="0070C0"/>
                    </a:solidFill>
                  </a:rPr>
                  <a:t> </a:t>
                </a:r>
                <a:r>
                  <a:rPr lang="en-US" altLang="zh-CN" sz="2000" b="1" dirty="0" smtClean="0">
                    <a:solidFill>
                      <a:srgbClr val="0070C0"/>
                    </a:solidFill>
                  </a:rPr>
                  <a:t>Convolutional </a:t>
                </a:r>
                <a:r>
                  <a:rPr lang="en-US" altLang="zh-CN" sz="2000" b="1" dirty="0">
                    <a:solidFill>
                      <a:srgbClr val="0070C0"/>
                    </a:solidFill>
                  </a:rPr>
                  <a:t>neural network (CNN</a:t>
                </a:r>
                <a:r>
                  <a:rPr lang="en-US" altLang="zh-CN" sz="2000" b="1" dirty="0" smtClean="0">
                    <a:solidFill>
                      <a:srgbClr val="0070C0"/>
                    </a:solidFill>
                  </a:rPr>
                  <a:t>)  for ALP production at LHC</a:t>
                </a:r>
              </a:p>
              <a:p>
                <a:r>
                  <a:rPr lang="en-US" altLang="zh-CN" sz="2000" b="1" dirty="0">
                    <a:solidFill>
                      <a:srgbClr val="0070C0"/>
                    </a:solidFill>
                  </a:rPr>
                  <a:t> </a:t>
                </a:r>
                <a:r>
                  <a:rPr lang="en-US" altLang="zh-CN" sz="2000" b="1" dirty="0" smtClean="0">
                    <a:solidFill>
                      <a:srgbClr val="0070C0"/>
                    </a:solidFill>
                  </a:rPr>
                  <a:t>          </a:t>
                </a:r>
                <a:r>
                  <a:rPr lang="en-US" altLang="zh-CN" sz="2000" b="1" dirty="0" smtClean="0">
                    <a:solidFill>
                      <a:schemeClr val="bg1">
                        <a:lumMod val="50000"/>
                      </a:schemeClr>
                    </a:solidFill>
                  </a:rPr>
                  <a:t>can </a:t>
                </a:r>
                <a:r>
                  <a:rPr lang="en-US" altLang="zh-CN" sz="2000" b="1" dirty="0">
                    <a:solidFill>
                      <a:schemeClr val="bg1">
                        <a:lumMod val="50000"/>
                      </a:schemeClr>
                    </a:solidFill>
                  </a:rPr>
                  <a:t>enhance signal significance</a:t>
                </a:r>
                <a:r>
                  <a:rPr lang="en-US" altLang="zh-CN" sz="2400" b="1" dirty="0">
                    <a:solidFill>
                      <a:schemeClr val="bg1">
                        <a:lumMod val="50000"/>
                      </a:schemeClr>
                    </a:solidFill>
                  </a:rPr>
                  <a:t>   </a:t>
                </a:r>
                <a:endParaRPr lang="en-US" altLang="zh-CN" sz="2000" b="1" dirty="0">
                  <a:solidFill>
                    <a:srgbClr val="0070C0"/>
                  </a:solidFill>
                  <a:effectLst/>
                </a:endParaRPr>
              </a:p>
            </p:txBody>
          </p:sp>
        </mc:Choice>
        <mc:Fallback xmlns="">
          <p:sp>
            <p:nvSpPr>
              <p:cNvPr id="3" name="矩形 2"/>
              <p:cNvSpPr>
                <a:spLocks noRot="1" noChangeAspect="1" noMove="1" noResize="1" noEditPoints="1" noAdjustHandles="1" noChangeArrowheads="1" noChangeShapeType="1" noTextEdit="1"/>
              </p:cNvSpPr>
              <p:nvPr/>
            </p:nvSpPr>
            <p:spPr>
              <a:xfrm>
                <a:off x="1614996" y="2452553"/>
                <a:ext cx="7071803" cy="2739211"/>
              </a:xfrm>
              <a:prstGeom prst="rect">
                <a:avLst/>
              </a:prstGeom>
              <a:blipFill rotWithShape="0">
                <a:blip r:embed="rId2"/>
                <a:stretch>
                  <a:fillRect l="-948" t="-1111" r="-517" b="-244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526713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24797" y="2889143"/>
            <a:ext cx="7225247" cy="769441"/>
          </a:xfrm>
          <a:prstGeom prst="rect">
            <a:avLst/>
          </a:prstGeom>
          <a:noFill/>
        </p:spPr>
        <p:txBody>
          <a:bodyPr wrap="none" lIns="91440" tIns="45720" rIns="91440" bIns="45720">
            <a:spAutoFit/>
          </a:bodyPr>
          <a:lstStyle/>
          <a:p>
            <a:pPr algn="ctr"/>
            <a:r>
              <a:rPr lang="en-US" altLang="zh-CN" sz="4400" b="1" cap="none" spc="0" dirty="0" smtClean="0">
                <a:ln w="12700" cmpd="sng">
                  <a:solidFill>
                    <a:schemeClr val="accent4"/>
                  </a:solidFill>
                  <a:prstDash val="solid"/>
                </a:ln>
                <a:solidFill>
                  <a:srgbClr val="00B0F0"/>
                </a:solidFill>
                <a:effectLst>
                  <a:outerShdw blurRad="38100" dist="38100" dir="2700000" algn="tl">
                    <a:srgbClr val="000000">
                      <a:alpha val="43137"/>
                    </a:srgbClr>
                  </a:outerShdw>
                </a:effectLst>
              </a:rPr>
              <a:t>Thank you for your attention !</a:t>
            </a:r>
            <a:endParaRPr lang="zh-CN" altLang="en-US" sz="4400" b="1" cap="none" spc="0" dirty="0">
              <a:ln w="12700" cmpd="sng">
                <a:solidFill>
                  <a:schemeClr val="accent4"/>
                </a:solidFill>
                <a:prstDash val="solid"/>
              </a:ln>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9235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EEAC1B-5945-49EA-908A-C68862A8F906}"/>
              </a:ext>
            </a:extLst>
          </p:cNvPr>
          <p:cNvSpPr>
            <a:spLocks noGrp="1"/>
          </p:cNvSpPr>
          <p:nvPr>
            <p:ph type="title"/>
          </p:nvPr>
        </p:nvSpPr>
        <p:spPr>
          <a:xfrm>
            <a:off x="1139345" y="753703"/>
            <a:ext cx="3403655" cy="619016"/>
          </a:xfrm>
        </p:spPr>
        <p:txBody>
          <a:bodyPr>
            <a:normAutofit/>
          </a:bodyPr>
          <a:lstStyle/>
          <a:p>
            <a:r>
              <a:rPr lang="en-US" b="1" dirty="0" smtClean="0">
                <a:solidFill>
                  <a:srgbClr val="FF0000"/>
                </a:solidFill>
                <a:effectLst>
                  <a:outerShdw blurRad="38100" dist="38100" dir="2700000" algn="tl">
                    <a:srgbClr val="000000">
                      <a:alpha val="43137"/>
                    </a:srgbClr>
                  </a:outerShdw>
                </a:effectLst>
              </a:rPr>
              <a:t>Neural </a:t>
            </a:r>
            <a:r>
              <a:rPr lang="en-US" b="1" dirty="0">
                <a:solidFill>
                  <a:srgbClr val="FF0000"/>
                </a:solidFill>
                <a:effectLst>
                  <a:outerShdw blurRad="38100" dist="38100" dir="2700000" algn="tl">
                    <a:srgbClr val="000000">
                      <a:alpha val="43137"/>
                    </a:srgbClr>
                  </a:outerShdw>
                </a:effectLst>
              </a:rPr>
              <a:t>N</a:t>
            </a:r>
            <a:r>
              <a:rPr lang="en-US" b="1" dirty="0" smtClean="0">
                <a:solidFill>
                  <a:srgbClr val="FF0000"/>
                </a:solidFill>
                <a:effectLst>
                  <a:outerShdw blurRad="38100" dist="38100" dir="2700000" algn="tl">
                    <a:srgbClr val="000000">
                      <a:alpha val="43137"/>
                    </a:srgbClr>
                  </a:outerShdw>
                </a:effectLst>
              </a:rPr>
              <a:t>etwork</a:t>
            </a:r>
            <a:endParaRPr lang="en-US" b="1" dirty="0">
              <a:solidFill>
                <a:srgbClr val="FF0000"/>
              </a:solidFill>
              <a:effectLst>
                <a:outerShdw blurRad="38100" dist="38100" dir="2700000" algn="tl">
                  <a:srgbClr val="000000">
                    <a:alpha val="43137"/>
                  </a:srgbClr>
                </a:outerShdw>
              </a:effectLst>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95910">
            <a:off x="4706511" y="4501102"/>
            <a:ext cx="3549088" cy="1996362"/>
          </a:xfrm>
          <a:prstGeom prst="rect">
            <a:avLst/>
          </a:prstGeom>
        </p:spPr>
      </p:pic>
      <p:sp>
        <p:nvSpPr>
          <p:cNvPr id="7" name="矩形 6"/>
          <p:cNvSpPr/>
          <p:nvPr/>
        </p:nvSpPr>
        <p:spPr>
          <a:xfrm rot="6705988">
            <a:off x="4864065" y="5746543"/>
            <a:ext cx="356985" cy="63051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6705988">
            <a:off x="5755489" y="5746541"/>
            <a:ext cx="356985" cy="63051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6705988">
            <a:off x="6580379" y="5746541"/>
            <a:ext cx="356985" cy="63051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6705988">
            <a:off x="7726687" y="5826055"/>
            <a:ext cx="356985" cy="63051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Content Placeholder 2">
            <a:extLst>
              <a:ext uri="{FF2B5EF4-FFF2-40B4-BE49-F238E27FC236}">
                <a16:creationId xmlns="" xmlns:a16="http://schemas.microsoft.com/office/drawing/2014/main" id="{6399A052-BD44-4E61-89EF-954FD5E123DB}"/>
              </a:ext>
            </a:extLst>
          </p:cNvPr>
          <p:cNvSpPr>
            <a:spLocks noGrp="1"/>
          </p:cNvSpPr>
          <p:nvPr>
            <p:ph idx="1"/>
          </p:nvPr>
        </p:nvSpPr>
        <p:spPr>
          <a:xfrm>
            <a:off x="1139345" y="1579635"/>
            <a:ext cx="7553895" cy="3220556"/>
          </a:xfrm>
        </p:spPr>
        <p:txBody>
          <a:bodyPr>
            <a:noAutofit/>
          </a:bodyPr>
          <a:lstStyle/>
          <a:p>
            <a:pPr>
              <a:lnSpc>
                <a:spcPct val="150000"/>
              </a:lnSpc>
            </a:pPr>
            <a:r>
              <a:rPr lang="en-US" dirty="0">
                <a:solidFill>
                  <a:srgbClr val="002060"/>
                </a:solidFill>
              </a:rPr>
              <a:t>Warren McCulloch and Walter Pitts (</a:t>
            </a:r>
            <a:r>
              <a:rPr lang="en-US" b="1" dirty="0">
                <a:solidFill>
                  <a:srgbClr val="002060"/>
                </a:solidFill>
              </a:rPr>
              <a:t>1943</a:t>
            </a:r>
            <a:r>
              <a:rPr lang="en-US" dirty="0">
                <a:solidFill>
                  <a:srgbClr val="002060"/>
                </a:solidFill>
              </a:rPr>
              <a:t>) created the </a:t>
            </a:r>
            <a:r>
              <a:rPr lang="en-US" b="1" dirty="0">
                <a:solidFill>
                  <a:srgbClr val="002060"/>
                </a:solidFill>
              </a:rPr>
              <a:t>first </a:t>
            </a:r>
            <a:r>
              <a:rPr lang="en-US" b="1" dirty="0" smtClean="0">
                <a:solidFill>
                  <a:srgbClr val="002060"/>
                </a:solidFill>
              </a:rPr>
              <a:t>neural network </a:t>
            </a:r>
            <a:r>
              <a:rPr lang="en-US" dirty="0">
                <a:solidFill>
                  <a:srgbClr val="002060"/>
                </a:solidFill>
              </a:rPr>
              <a:t>based on mathematics and algorithms called threshold logic.</a:t>
            </a:r>
          </a:p>
          <a:p>
            <a:pPr>
              <a:lnSpc>
                <a:spcPct val="150000"/>
              </a:lnSpc>
            </a:pPr>
            <a:r>
              <a:rPr lang="en-US" dirty="0">
                <a:solidFill>
                  <a:srgbClr val="002060"/>
                </a:solidFill>
              </a:rPr>
              <a:t>The </a:t>
            </a:r>
            <a:r>
              <a:rPr lang="en-US" b="1" dirty="0" smtClean="0">
                <a:solidFill>
                  <a:srgbClr val="002060"/>
                </a:solidFill>
              </a:rPr>
              <a:t>perceptron </a:t>
            </a:r>
            <a:r>
              <a:rPr lang="en-US" b="1" dirty="0">
                <a:solidFill>
                  <a:srgbClr val="002060"/>
                </a:solidFill>
              </a:rPr>
              <a:t>algorithm </a:t>
            </a:r>
            <a:r>
              <a:rPr lang="en-US" dirty="0">
                <a:solidFill>
                  <a:srgbClr val="002060"/>
                </a:solidFill>
              </a:rPr>
              <a:t>was invented in </a:t>
            </a:r>
            <a:r>
              <a:rPr lang="en-US" b="1" dirty="0">
                <a:solidFill>
                  <a:srgbClr val="002060"/>
                </a:solidFill>
              </a:rPr>
              <a:t>1957</a:t>
            </a:r>
            <a:r>
              <a:rPr lang="en-US" dirty="0">
                <a:solidFill>
                  <a:srgbClr val="002060"/>
                </a:solidFill>
              </a:rPr>
              <a:t> at the Cornell Aeronautical Laboratory by Frank Rosenblatt.</a:t>
            </a:r>
          </a:p>
          <a:p>
            <a:pPr>
              <a:lnSpc>
                <a:spcPct val="150000"/>
              </a:lnSpc>
            </a:pPr>
            <a:r>
              <a:rPr lang="en-US" dirty="0">
                <a:solidFill>
                  <a:srgbClr val="002060"/>
                </a:solidFill>
              </a:rPr>
              <a:t>For </a:t>
            </a:r>
            <a:r>
              <a:rPr lang="en-US" b="1" dirty="0">
                <a:solidFill>
                  <a:srgbClr val="002060"/>
                </a:solidFill>
              </a:rPr>
              <a:t>multilayer </a:t>
            </a:r>
            <a:r>
              <a:rPr lang="en-US" b="1" dirty="0" smtClean="0">
                <a:solidFill>
                  <a:srgbClr val="002060"/>
                </a:solidFill>
              </a:rPr>
              <a:t>perceptron </a:t>
            </a:r>
            <a:r>
              <a:rPr lang="en-US" dirty="0" smtClean="0">
                <a:solidFill>
                  <a:srgbClr val="002060"/>
                </a:solidFill>
              </a:rPr>
              <a:t>(feed-forward </a:t>
            </a:r>
            <a:r>
              <a:rPr lang="en-US" dirty="0">
                <a:solidFill>
                  <a:srgbClr val="002060"/>
                </a:solidFill>
              </a:rPr>
              <a:t>neural network), where at least one hidden layer exists, more sophisticated algorithms such as backpropagation (</a:t>
            </a:r>
            <a:r>
              <a:rPr lang="en-US" dirty="0" err="1">
                <a:solidFill>
                  <a:srgbClr val="002060"/>
                </a:solidFill>
              </a:rPr>
              <a:t>Rumelhart</a:t>
            </a:r>
            <a:r>
              <a:rPr lang="en-US" dirty="0">
                <a:solidFill>
                  <a:srgbClr val="002060"/>
                </a:solidFill>
              </a:rPr>
              <a:t>, Hinton and Williams, </a:t>
            </a:r>
            <a:r>
              <a:rPr lang="en-US" b="1" dirty="0">
                <a:solidFill>
                  <a:srgbClr val="002060"/>
                </a:solidFill>
              </a:rPr>
              <a:t>1986</a:t>
            </a:r>
            <a:r>
              <a:rPr lang="en-US" dirty="0">
                <a:solidFill>
                  <a:srgbClr val="002060"/>
                </a:solidFill>
              </a:rPr>
              <a:t>) must be used.</a:t>
            </a:r>
          </a:p>
          <a:p>
            <a:pPr marL="457200" lvl="1" indent="0">
              <a:lnSpc>
                <a:spcPct val="150000"/>
              </a:lnSpc>
              <a:buNone/>
            </a:pPr>
            <a:endParaRPr lang="en-US" sz="1600" i="1" dirty="0">
              <a:solidFill>
                <a:srgbClr val="002060"/>
              </a:solidFill>
            </a:endParaRPr>
          </a:p>
        </p:txBody>
      </p:sp>
      <p:sp>
        <p:nvSpPr>
          <p:cNvPr id="14" name="矩形 13"/>
          <p:cNvSpPr/>
          <p:nvPr/>
        </p:nvSpPr>
        <p:spPr>
          <a:xfrm rot="6705988">
            <a:off x="7643503" y="6571781"/>
            <a:ext cx="356985" cy="63051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386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a:stretch>
            <a:fillRect/>
          </a:stretch>
        </p:blipFill>
        <p:spPr>
          <a:xfrm>
            <a:off x="1451050" y="1986026"/>
            <a:ext cx="5627482" cy="3536267"/>
          </a:xfrm>
          <a:prstGeom prst="rect">
            <a:avLst/>
          </a:prstGeom>
        </p:spPr>
      </p:pic>
      <mc:AlternateContent xmlns:mc="http://schemas.openxmlformats.org/markup-compatibility/2006" xmlns:a14="http://schemas.microsoft.com/office/drawing/2010/main">
        <mc:Choice Requires="a14">
          <p:sp>
            <p:nvSpPr>
              <p:cNvPr id="15" name="矩形 14"/>
              <p:cNvSpPr/>
              <p:nvPr/>
            </p:nvSpPr>
            <p:spPr>
              <a:xfrm>
                <a:off x="573887" y="3671093"/>
                <a:ext cx="877163" cy="369332"/>
              </a:xfrm>
              <a:prstGeom prst="rect">
                <a:avLst/>
              </a:prstGeom>
            </p:spPr>
            <p:txBody>
              <a:bodyPr wrap="none">
                <a:spAutoFit/>
              </a:bodyPr>
              <a:lstStyle/>
              <a:p>
                <a:r>
                  <a:rPr lang="en-US" altLang="zh-CN" b="1" dirty="0" smtClean="0">
                    <a:solidFill>
                      <a:srgbClr val="FF0000"/>
                    </a:solidFill>
                  </a:rPr>
                  <a:t>input </a:t>
                </a:r>
                <a14:m>
                  <m:oMath xmlns:m="http://schemas.openxmlformats.org/officeDocument/2006/math">
                    <m:r>
                      <a:rPr lang="en-US" altLang="zh-CN" b="1" i="1" dirty="0">
                        <a:solidFill>
                          <a:srgbClr val="FF0000"/>
                        </a:solidFill>
                        <a:latin typeface="Cambria Math" panose="02040503050406030204" pitchFamily="18" charset="0"/>
                      </a:rPr>
                      <m:t>𝒙</m:t>
                    </m:r>
                  </m:oMath>
                </a14:m>
                <a:endParaRPr lang="zh-CN" altLang="en-US" b="1" dirty="0">
                  <a:solidFill>
                    <a:srgbClr val="FF0000"/>
                  </a:solidFill>
                </a:endParaRPr>
              </a:p>
            </p:txBody>
          </p:sp>
        </mc:Choice>
        <mc:Fallback xmlns="">
          <p:sp>
            <p:nvSpPr>
              <p:cNvPr id="6" name="矩形 5"/>
              <p:cNvSpPr>
                <a:spLocks noRot="1" noChangeAspect="1" noMove="1" noResize="1" noEditPoints="1" noAdjustHandles="1" noChangeArrowheads="1" noChangeShapeType="1" noTextEdit="1"/>
              </p:cNvSpPr>
              <p:nvPr/>
            </p:nvSpPr>
            <p:spPr>
              <a:xfrm>
                <a:off x="573887" y="3671093"/>
                <a:ext cx="877163" cy="369332"/>
              </a:xfrm>
              <a:prstGeom prst="rect">
                <a:avLst/>
              </a:prstGeom>
              <a:blipFill rotWithShape="0">
                <a:blip r:embed="rId3"/>
                <a:stretch>
                  <a:fillRect l="-5556" t="-8197"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矩形 15"/>
              <p:cNvSpPr/>
              <p:nvPr/>
            </p:nvSpPr>
            <p:spPr>
              <a:xfrm>
                <a:off x="7078532" y="3671093"/>
                <a:ext cx="1135247" cy="369332"/>
              </a:xfrm>
              <a:prstGeom prst="rect">
                <a:avLst/>
              </a:prstGeom>
            </p:spPr>
            <p:txBody>
              <a:bodyPr wrap="none">
                <a:spAutoFit/>
              </a:bodyPr>
              <a:lstStyle/>
              <a:p>
                <a:r>
                  <a:rPr lang="en-US" altLang="zh-CN" b="1" dirty="0" smtClean="0">
                    <a:solidFill>
                      <a:srgbClr val="FF0000"/>
                    </a:solidFill>
                  </a:rPr>
                  <a:t>output  </a:t>
                </a:r>
                <a14:m>
                  <m:oMath xmlns:m="http://schemas.openxmlformats.org/officeDocument/2006/math">
                    <m:r>
                      <a:rPr lang="en-US" altLang="zh-CN" b="1" i="1" dirty="0">
                        <a:solidFill>
                          <a:srgbClr val="FF0000"/>
                        </a:solidFill>
                        <a:latin typeface="Cambria Math" panose="02040503050406030204" pitchFamily="18" charset="0"/>
                      </a:rPr>
                      <m:t>𝒚</m:t>
                    </m:r>
                  </m:oMath>
                </a14:m>
                <a:r>
                  <a:rPr lang="en-US" altLang="zh-CN" b="1" dirty="0">
                    <a:solidFill>
                      <a:srgbClr val="FF0000"/>
                    </a:solidFill>
                  </a:rPr>
                  <a:t> </a:t>
                </a:r>
                <a:endParaRPr lang="zh-CN" altLang="en-US" b="1" dirty="0">
                  <a:solidFill>
                    <a:srgbClr val="FF0000"/>
                  </a:solidFill>
                </a:endParaRPr>
              </a:p>
            </p:txBody>
          </p:sp>
        </mc:Choice>
        <mc:Fallback xmlns="">
          <p:sp>
            <p:nvSpPr>
              <p:cNvPr id="7" name="矩形 6"/>
              <p:cNvSpPr>
                <a:spLocks noRot="1" noChangeAspect="1" noMove="1" noResize="1" noEditPoints="1" noAdjustHandles="1" noChangeArrowheads="1" noChangeShapeType="1" noTextEdit="1"/>
              </p:cNvSpPr>
              <p:nvPr/>
            </p:nvSpPr>
            <p:spPr>
              <a:xfrm>
                <a:off x="7078532" y="3671093"/>
                <a:ext cx="1135247" cy="369332"/>
              </a:xfrm>
              <a:prstGeom prst="rect">
                <a:avLst/>
              </a:prstGeom>
              <a:blipFill rotWithShape="0">
                <a:blip r:embed="rId4"/>
                <a:stretch>
                  <a:fillRect l="-4301" t="-8197" b="-24590"/>
                </a:stretch>
              </a:blipFill>
            </p:spPr>
            <p:txBody>
              <a:bodyPr/>
              <a:lstStyle/>
              <a:p>
                <a:r>
                  <a:rPr lang="zh-CN" altLang="en-US">
                    <a:noFill/>
                  </a:rPr>
                  <a:t> </a:t>
                </a:r>
              </a:p>
            </p:txBody>
          </p:sp>
        </mc:Fallback>
      </mc:AlternateContent>
      <p:sp>
        <p:nvSpPr>
          <p:cNvPr id="17" name="矩形 16"/>
          <p:cNvSpPr/>
          <p:nvPr/>
        </p:nvSpPr>
        <p:spPr>
          <a:xfrm>
            <a:off x="1933080" y="1986026"/>
            <a:ext cx="731098" cy="340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n w="0"/>
                <a:solidFill>
                  <a:srgbClr val="FF0000"/>
                </a:solidFill>
                <a:effectLst>
                  <a:outerShdw blurRad="38100" dist="19050" dir="2700000" algn="tl" rotWithShape="0">
                    <a:schemeClr val="dk1">
                      <a:alpha val="40000"/>
                    </a:schemeClr>
                  </a:outerShdw>
                </a:effectLst>
              </a:rPr>
              <a:t>i</a:t>
            </a:r>
            <a:r>
              <a:rPr lang="en-US" altLang="zh-CN" dirty="0" smtClean="0">
                <a:ln w="0"/>
                <a:solidFill>
                  <a:srgbClr val="FF0000"/>
                </a:solidFill>
                <a:effectLst>
                  <a:outerShdw blurRad="38100" dist="19050" dir="2700000" algn="tl" rotWithShape="0">
                    <a:schemeClr val="dk1">
                      <a:alpha val="40000"/>
                    </a:schemeClr>
                  </a:outerShdw>
                </a:effectLst>
              </a:rPr>
              <a:t>nput </a:t>
            </a:r>
            <a:endParaRPr lang="zh-CN" altLang="en-US" dirty="0">
              <a:ln w="0"/>
              <a:solidFill>
                <a:srgbClr val="FF0000"/>
              </a:solidFill>
              <a:effectLst>
                <a:outerShdw blurRad="38100" dist="19050" dir="2700000" algn="tl" rotWithShape="0">
                  <a:schemeClr val="dk1">
                    <a:alpha val="40000"/>
                  </a:schemeClr>
                </a:outerShdw>
              </a:effectLst>
            </a:endParaRPr>
          </a:p>
        </p:txBody>
      </p:sp>
      <p:sp>
        <p:nvSpPr>
          <p:cNvPr id="18" name="矩形 17"/>
          <p:cNvSpPr/>
          <p:nvPr/>
        </p:nvSpPr>
        <p:spPr>
          <a:xfrm>
            <a:off x="5901124" y="1986025"/>
            <a:ext cx="860920" cy="340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n w="0"/>
                <a:solidFill>
                  <a:srgbClr val="FF0000"/>
                </a:solidFill>
                <a:effectLst>
                  <a:outerShdw blurRad="38100" dist="19050" dir="2700000" algn="tl" rotWithShape="0">
                    <a:schemeClr val="dk1">
                      <a:alpha val="40000"/>
                    </a:schemeClr>
                  </a:outerShdw>
                </a:effectLst>
              </a:rPr>
              <a:t>o</a:t>
            </a:r>
            <a:r>
              <a:rPr lang="en-US" altLang="zh-CN" dirty="0" smtClean="0">
                <a:ln w="0"/>
                <a:solidFill>
                  <a:srgbClr val="FF0000"/>
                </a:solidFill>
                <a:effectLst>
                  <a:outerShdw blurRad="38100" dist="19050" dir="2700000" algn="tl" rotWithShape="0">
                    <a:schemeClr val="dk1">
                      <a:alpha val="40000"/>
                    </a:schemeClr>
                  </a:outerShdw>
                </a:effectLst>
              </a:rPr>
              <a:t>utput </a:t>
            </a:r>
            <a:endParaRPr lang="zh-CN" altLang="en-US" dirty="0">
              <a:ln w="0"/>
              <a:solidFill>
                <a:srgbClr val="FF0000"/>
              </a:solidFill>
              <a:effectLst>
                <a:outerShdw blurRad="38100" dist="19050" dir="2700000" algn="tl" rotWithShape="0">
                  <a:schemeClr val="dk1">
                    <a:alpha val="40000"/>
                  </a:schemeClr>
                </a:outerShdw>
              </a:effectLst>
            </a:endParaRPr>
          </a:p>
        </p:txBody>
      </p:sp>
      <p:sp>
        <p:nvSpPr>
          <p:cNvPr id="19" name="矩形 18"/>
          <p:cNvSpPr/>
          <p:nvPr/>
        </p:nvSpPr>
        <p:spPr>
          <a:xfrm>
            <a:off x="3899241" y="2008730"/>
            <a:ext cx="909825" cy="318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dirty="0" smtClean="0">
                <a:ln w="0"/>
                <a:solidFill>
                  <a:srgbClr val="FF0000"/>
                </a:solidFill>
                <a:effectLst>
                  <a:outerShdw blurRad="38100" dist="19050" dir="2700000" algn="tl" rotWithShape="0">
                    <a:schemeClr val="dk1">
                      <a:alpha val="40000"/>
                    </a:schemeClr>
                  </a:outerShdw>
                </a:effectLst>
              </a:rPr>
              <a:t>hidden </a:t>
            </a:r>
            <a:endParaRPr lang="zh-CN" altLang="en-US" dirty="0">
              <a:ln w="0"/>
              <a:solidFill>
                <a:srgbClr val="FF0000"/>
              </a:solidFill>
              <a:effectLst>
                <a:outerShdw blurRad="38100" dist="19050" dir="2700000" algn="tl" rotWithShape="0">
                  <a:schemeClr val="dk1">
                    <a:alpha val="40000"/>
                  </a:schemeClr>
                </a:outerShdw>
              </a:effectLst>
            </a:endParaRPr>
          </a:p>
        </p:txBody>
      </p:sp>
      <p:sp>
        <p:nvSpPr>
          <p:cNvPr id="10" name="Title 1">
            <a:extLst>
              <a:ext uri="{FF2B5EF4-FFF2-40B4-BE49-F238E27FC236}">
                <a16:creationId xmlns="" xmlns:a16="http://schemas.microsoft.com/office/drawing/2014/main" id="{A5EEAC1B-5945-49EA-908A-C68862A8F906}"/>
              </a:ext>
            </a:extLst>
          </p:cNvPr>
          <p:cNvSpPr>
            <a:spLocks noGrp="1"/>
          </p:cNvSpPr>
          <p:nvPr>
            <p:ph type="title"/>
          </p:nvPr>
        </p:nvSpPr>
        <p:spPr>
          <a:xfrm>
            <a:off x="1139345" y="753703"/>
            <a:ext cx="3403655" cy="619016"/>
          </a:xfrm>
        </p:spPr>
        <p:txBody>
          <a:bodyPr>
            <a:normAutofit/>
          </a:bodyPr>
          <a:lstStyle/>
          <a:p>
            <a:r>
              <a:rPr lang="en-US" b="1" dirty="0" smtClean="0">
                <a:solidFill>
                  <a:srgbClr val="FF0000"/>
                </a:solidFill>
                <a:effectLst>
                  <a:outerShdw blurRad="38100" dist="38100" dir="2700000" algn="tl">
                    <a:srgbClr val="000000">
                      <a:alpha val="43137"/>
                    </a:srgbClr>
                  </a:outerShdw>
                </a:effectLst>
              </a:rPr>
              <a:t>Neural </a:t>
            </a:r>
            <a:r>
              <a:rPr lang="en-US" b="1" dirty="0">
                <a:solidFill>
                  <a:srgbClr val="FF0000"/>
                </a:solidFill>
                <a:effectLst>
                  <a:outerShdw blurRad="38100" dist="38100" dir="2700000" algn="tl">
                    <a:srgbClr val="000000">
                      <a:alpha val="43137"/>
                    </a:srgbClr>
                  </a:outerShdw>
                </a:effectLst>
              </a:rPr>
              <a:t>N</a:t>
            </a:r>
            <a:r>
              <a:rPr lang="en-US" b="1" dirty="0" smtClean="0">
                <a:solidFill>
                  <a:srgbClr val="FF0000"/>
                </a:solidFill>
                <a:effectLst>
                  <a:outerShdw blurRad="38100" dist="38100" dir="2700000" algn="tl">
                    <a:srgbClr val="000000">
                      <a:alpha val="43137"/>
                    </a:srgbClr>
                  </a:outerShdw>
                </a:effectLst>
              </a:rPr>
              <a:t>etwork</a:t>
            </a:r>
            <a:endParaRPr lang="en-US"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0525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123488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 xmlns:a16="http://schemas.microsoft.com/office/drawing/2014/main" id="{30F8E2F2-FA2F-4223-A22E-EEDE172FDC77}"/>
              </a:ext>
            </a:extLst>
          </p:cNvPr>
          <p:cNvPicPr>
            <a:picLocks noChangeAspect="1"/>
          </p:cNvPicPr>
          <p:nvPr/>
        </p:nvPicPr>
        <p:blipFill>
          <a:blip r:embed="rId2"/>
          <a:stretch>
            <a:fillRect/>
          </a:stretch>
        </p:blipFill>
        <p:spPr>
          <a:xfrm>
            <a:off x="5188095" y="1281700"/>
            <a:ext cx="3337329" cy="2736234"/>
          </a:xfrm>
          <a:prstGeom prst="rect">
            <a:avLst/>
          </a:prstGeom>
        </p:spPr>
      </p:pic>
      <p:pic>
        <p:nvPicPr>
          <p:cNvPr id="3" name="图片 2"/>
          <p:cNvPicPr>
            <a:picLocks noChangeAspect="1"/>
          </p:cNvPicPr>
          <p:nvPr/>
        </p:nvPicPr>
        <p:blipFill>
          <a:blip r:embed="rId3"/>
          <a:stretch>
            <a:fillRect/>
          </a:stretch>
        </p:blipFill>
        <p:spPr>
          <a:xfrm>
            <a:off x="513377" y="1263930"/>
            <a:ext cx="4191000" cy="2771775"/>
          </a:xfrm>
          <a:prstGeom prst="rect">
            <a:avLst/>
          </a:prstGeom>
        </p:spPr>
      </p:pic>
    </p:spTree>
    <p:extLst>
      <p:ext uri="{BB962C8B-B14F-4D97-AF65-F5344CB8AC3E}">
        <p14:creationId xmlns:p14="http://schemas.microsoft.com/office/powerpoint/2010/main" val="27287396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10684</TotalTime>
  <Words>1747</Words>
  <Application>Microsoft Office PowerPoint</Application>
  <PresentationFormat>全屏显示(4:3)</PresentationFormat>
  <Paragraphs>283</Paragraphs>
  <Slides>55</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55</vt:i4>
      </vt:variant>
    </vt:vector>
  </HeadingPairs>
  <TitlesOfParts>
    <vt:vector size="73" baseType="lpstr">
      <vt:lpstr>Batang</vt:lpstr>
      <vt:lpstr>CMMI10</vt:lpstr>
      <vt:lpstr>CMR10</vt:lpstr>
      <vt:lpstr>SFRM0900</vt:lpstr>
      <vt:lpstr>SFRM1095</vt:lpstr>
      <vt:lpstr>STSong</vt:lpstr>
      <vt:lpstr>华文新魏</vt:lpstr>
      <vt:lpstr>华文楷体</vt:lpstr>
      <vt:lpstr>等线</vt:lpstr>
      <vt:lpstr>等线 Light</vt:lpstr>
      <vt:lpstr>Arial</vt:lpstr>
      <vt:lpstr>Calibri</vt:lpstr>
      <vt:lpstr>Calibri Light</vt:lpstr>
      <vt:lpstr>Cambria Math</vt:lpstr>
      <vt:lpstr>Segoe UI Black</vt:lpstr>
      <vt:lpstr>Segoe UI Symbol</vt:lpstr>
      <vt:lpstr>Wingdings</vt:lpstr>
      <vt:lpstr>Office Theme</vt:lpstr>
      <vt:lpstr>PowerPoint 演示文稿</vt:lpstr>
      <vt:lpstr>PowerPoint 演示文稿</vt:lpstr>
      <vt:lpstr>Contents</vt:lpstr>
      <vt:lpstr>PowerPoint 演示文稿</vt:lpstr>
      <vt:lpstr>PowerPoint 演示文稿</vt:lpstr>
      <vt:lpstr>Neural Network</vt:lpstr>
      <vt:lpstr>Neural Network</vt:lpstr>
      <vt:lpstr>PowerPoint 演示文稿</vt:lpstr>
      <vt:lpstr>PowerPoint 演示文稿</vt:lpstr>
      <vt:lpstr>PowerPoint 演示文稿</vt:lpstr>
      <vt:lpstr>PowerPoint 演示文稿</vt:lpstr>
      <vt:lpstr>Methods for Event Selection</vt:lpstr>
      <vt:lpstr>Methods for Event Selection</vt:lpstr>
      <vt:lpstr>Methods for Event Selection</vt:lpstr>
      <vt:lpstr>Methods for Event Selection</vt:lpstr>
      <vt:lpstr>Methods for Event Selection</vt:lpstr>
      <vt:lpstr>Methods for Event Selection</vt:lpstr>
      <vt:lpstr>Methods for Event Selection</vt:lpstr>
      <vt:lpstr>Methods for Event Selection</vt:lpstr>
      <vt:lpstr>Methods for Event Selection</vt:lpstr>
      <vt:lpstr>PowerPoint 演示文稿</vt:lpstr>
      <vt:lpstr>PowerPoint 演示文稿</vt:lpstr>
      <vt:lpstr>PowerPoint 演示文稿</vt:lpstr>
      <vt:lpstr>PowerPoint 演示文稿</vt:lpstr>
      <vt:lpstr>GNN applied to new physics search </vt:lpstr>
      <vt:lpstr>Performance Index</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Conclusion</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Jie Ren</dc:creator>
  <cp:lastModifiedBy>杨 金民</cp:lastModifiedBy>
  <cp:revision>602</cp:revision>
  <dcterms:created xsi:type="dcterms:W3CDTF">2017-09-10T03:46:23Z</dcterms:created>
  <dcterms:modified xsi:type="dcterms:W3CDTF">2022-10-28T07:27:55Z</dcterms:modified>
</cp:coreProperties>
</file>