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49"/>
  </p:notesMasterIdLst>
  <p:handoutMasterIdLst>
    <p:handoutMasterId r:id="rId50"/>
  </p:handoutMasterIdLst>
  <p:sldIdLst>
    <p:sldId id="391" r:id="rId2"/>
    <p:sldId id="758" r:id="rId3"/>
    <p:sldId id="757" r:id="rId4"/>
    <p:sldId id="646" r:id="rId5"/>
    <p:sldId id="645" r:id="rId6"/>
    <p:sldId id="756" r:id="rId7"/>
    <p:sldId id="647" r:id="rId8"/>
    <p:sldId id="760" r:id="rId9"/>
    <p:sldId id="659" r:id="rId10"/>
    <p:sldId id="662" r:id="rId11"/>
    <p:sldId id="663" r:id="rId12"/>
    <p:sldId id="664" r:id="rId13"/>
    <p:sldId id="665" r:id="rId14"/>
    <p:sldId id="666" r:id="rId15"/>
    <p:sldId id="667" r:id="rId16"/>
    <p:sldId id="668" r:id="rId17"/>
    <p:sldId id="669" r:id="rId18"/>
    <p:sldId id="695" r:id="rId19"/>
    <p:sldId id="671" r:id="rId20"/>
    <p:sldId id="690" r:id="rId21"/>
    <p:sldId id="660" r:id="rId22"/>
    <p:sldId id="718" r:id="rId23"/>
    <p:sldId id="719" r:id="rId24"/>
    <p:sldId id="722" r:id="rId25"/>
    <p:sldId id="720" r:id="rId26"/>
    <p:sldId id="721" r:id="rId27"/>
    <p:sldId id="759" r:id="rId28"/>
    <p:sldId id="747" r:id="rId29"/>
    <p:sldId id="748" r:id="rId30"/>
    <p:sldId id="749" r:id="rId31"/>
    <p:sldId id="750" r:id="rId32"/>
    <p:sldId id="751" r:id="rId33"/>
    <p:sldId id="753" r:id="rId34"/>
    <p:sldId id="761" r:id="rId35"/>
    <p:sldId id="697" r:id="rId36"/>
    <p:sldId id="698" r:id="rId37"/>
    <p:sldId id="764" r:id="rId38"/>
    <p:sldId id="699" r:id="rId39"/>
    <p:sldId id="765" r:id="rId40"/>
    <p:sldId id="700" r:id="rId41"/>
    <p:sldId id="701" r:id="rId42"/>
    <p:sldId id="745" r:id="rId43"/>
    <p:sldId id="766" r:id="rId44"/>
    <p:sldId id="702" r:id="rId45"/>
    <p:sldId id="763" r:id="rId46"/>
    <p:sldId id="746" r:id="rId47"/>
    <p:sldId id="607" r:id="rId48"/>
  </p:sldIdLst>
  <p:sldSz cx="9144000" cy="6858000" type="screen4x3"/>
  <p:notesSz cx="6797675" cy="9928225"/>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DEDE"/>
    <a:srgbClr val="E3FFFF"/>
    <a:srgbClr val="FF0000"/>
    <a:srgbClr val="B2D4EC"/>
    <a:srgbClr val="DEF1CA"/>
    <a:srgbClr val="00FF00"/>
    <a:srgbClr val="FFFF00"/>
    <a:srgbClr val="000066"/>
    <a:srgbClr val="5570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6" autoAdjust="0"/>
    <p:restoredTop sz="94656" autoAdjust="0"/>
  </p:normalViewPr>
  <p:slideViewPr>
    <p:cSldViewPr>
      <p:cViewPr varScale="1">
        <p:scale>
          <a:sx n="92" d="100"/>
          <a:sy n="92" d="100"/>
        </p:scale>
        <p:origin x="140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6EA820-BEF3-49C1-B1FB-2AC7CAC61A7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zh-CN" altLang="en-US"/>
        </a:p>
      </dgm:t>
    </dgm:pt>
    <dgm:pt modelId="{4DB076FE-9234-4E83-B5A2-89BCFD150F72}">
      <dgm:prSet phldrT="[文本]"/>
      <dgm:spPr/>
      <dgm:t>
        <a:bodyPr/>
        <a:lstStyle/>
        <a:p>
          <a:r>
            <a:rPr lang="zh-CN" altLang="en-US" dirty="0" smtClean="0">
              <a:solidFill>
                <a:srgbClr val="C00000"/>
              </a:solidFill>
            </a:rPr>
            <a:t>计算</a:t>
          </a:r>
          <a:r>
            <a:rPr lang="en-US" altLang="zh-CN" dirty="0" smtClean="0">
              <a:solidFill>
                <a:srgbClr val="C00000"/>
              </a:solidFill>
            </a:rPr>
            <a:t>WIMP</a:t>
          </a:r>
          <a:r>
            <a:rPr lang="zh-CN" altLang="en-US" dirty="0" smtClean="0">
              <a:solidFill>
                <a:srgbClr val="C00000"/>
              </a:solidFill>
            </a:rPr>
            <a:t>和夸克和胶子的有效耦合系数</a:t>
          </a:r>
          <a:endParaRPr lang="zh-CN" altLang="en-US" dirty="0"/>
        </a:p>
      </dgm:t>
    </dgm:pt>
    <dgm:pt modelId="{481324C8-C717-4237-908E-1D3780009F80}" type="parTrans" cxnId="{2EA46C9E-488A-4D54-BF44-7CC23F81D0D7}">
      <dgm:prSet/>
      <dgm:spPr/>
      <dgm:t>
        <a:bodyPr/>
        <a:lstStyle/>
        <a:p>
          <a:endParaRPr lang="zh-CN" altLang="en-US"/>
        </a:p>
      </dgm:t>
    </dgm:pt>
    <dgm:pt modelId="{289B660D-04BC-42F1-BBCF-65AE51B8ABEE}" type="sibTrans" cxnId="{2EA46C9E-488A-4D54-BF44-7CC23F81D0D7}">
      <dgm:prSet/>
      <dgm:spPr/>
      <dgm:t>
        <a:bodyPr/>
        <a:lstStyle/>
        <a:p>
          <a:endParaRPr lang="zh-CN" altLang="en-US"/>
        </a:p>
      </dgm:t>
    </dgm:pt>
    <dgm:pt modelId="{4F4FA525-874F-4D9A-821A-25CCDB5F4CA2}">
      <dgm:prSet phldrT="[文本]" custT="1"/>
      <dgm:spPr/>
      <dgm:t>
        <a:bodyPr/>
        <a:lstStyle/>
        <a:p>
          <a:r>
            <a:rPr lang="zh-CN" altLang="en-US" sz="2000" b="1" dirty="0" smtClean="0"/>
            <a:t>基本粒子物理</a:t>
          </a:r>
          <a:endParaRPr lang="zh-CN" altLang="en-US" sz="2000" b="1" dirty="0"/>
        </a:p>
      </dgm:t>
    </dgm:pt>
    <dgm:pt modelId="{03D3490E-3A09-449B-AD92-4C8EB6420AC3}" type="parTrans" cxnId="{DC09C908-CAF2-4B56-B15B-0CD9C7779CD6}">
      <dgm:prSet/>
      <dgm:spPr/>
      <dgm:t>
        <a:bodyPr/>
        <a:lstStyle/>
        <a:p>
          <a:endParaRPr lang="zh-CN" altLang="en-US"/>
        </a:p>
      </dgm:t>
    </dgm:pt>
    <dgm:pt modelId="{E4B29F9A-18FA-4C08-970A-373321B3E350}" type="sibTrans" cxnId="{DC09C908-CAF2-4B56-B15B-0CD9C7779CD6}">
      <dgm:prSet/>
      <dgm:spPr/>
      <dgm:t>
        <a:bodyPr/>
        <a:lstStyle/>
        <a:p>
          <a:endParaRPr lang="zh-CN" altLang="en-US"/>
        </a:p>
      </dgm:t>
    </dgm:pt>
    <dgm:pt modelId="{5E864261-C45F-4F8F-A9CC-CF75B11F4A9F}">
      <dgm:prSet phldrT="[文本]"/>
      <dgm:spPr/>
      <dgm:t>
        <a:bodyPr/>
        <a:lstStyle/>
        <a:p>
          <a:r>
            <a:rPr lang="zh-CN" altLang="en-US" dirty="0" smtClean="0">
              <a:solidFill>
                <a:schemeClr val="tx1"/>
              </a:solidFill>
            </a:rPr>
            <a:t>基本粒子有效相互作用转化为暗物质和核子的有效相互作用</a:t>
          </a:r>
          <a:endParaRPr lang="zh-CN" altLang="en-US" dirty="0">
            <a:solidFill>
              <a:schemeClr val="tx1"/>
            </a:solidFill>
          </a:endParaRPr>
        </a:p>
      </dgm:t>
    </dgm:pt>
    <dgm:pt modelId="{7B3BC10F-0E4E-43A7-BD1F-511F3DB416B1}" type="parTrans" cxnId="{026071A0-4B28-40A2-AFCB-C096174C5013}">
      <dgm:prSet/>
      <dgm:spPr/>
      <dgm:t>
        <a:bodyPr/>
        <a:lstStyle/>
        <a:p>
          <a:endParaRPr lang="zh-CN" altLang="en-US"/>
        </a:p>
      </dgm:t>
    </dgm:pt>
    <dgm:pt modelId="{57FD8F80-FB90-4736-9F8C-3E591D75EE7D}" type="sibTrans" cxnId="{026071A0-4B28-40A2-AFCB-C096174C5013}">
      <dgm:prSet/>
      <dgm:spPr/>
      <dgm:t>
        <a:bodyPr/>
        <a:lstStyle/>
        <a:p>
          <a:endParaRPr lang="zh-CN" altLang="en-US"/>
        </a:p>
      </dgm:t>
    </dgm:pt>
    <dgm:pt modelId="{B63E6430-1F6B-44BD-B344-3FD6A749D5B5}">
      <dgm:prSet phldrT="[文本]" custT="1"/>
      <dgm:spPr/>
      <dgm:t>
        <a:bodyPr/>
        <a:lstStyle/>
        <a:p>
          <a:r>
            <a:rPr lang="zh-CN" altLang="en-US" sz="2000" b="1" dirty="0" smtClean="0"/>
            <a:t>强子物理</a:t>
          </a:r>
          <a:endParaRPr lang="zh-CN" altLang="en-US" sz="2000" b="1" dirty="0"/>
        </a:p>
      </dgm:t>
    </dgm:pt>
    <dgm:pt modelId="{B12B4C47-BE6D-4976-80C8-107385B4EAFC}" type="parTrans" cxnId="{91897FA0-AC6A-43FB-9625-0E465FB68CAE}">
      <dgm:prSet/>
      <dgm:spPr/>
      <dgm:t>
        <a:bodyPr/>
        <a:lstStyle/>
        <a:p>
          <a:endParaRPr lang="zh-CN" altLang="en-US"/>
        </a:p>
      </dgm:t>
    </dgm:pt>
    <dgm:pt modelId="{5A416798-11FE-4ADA-B921-3185CC9919E4}" type="sibTrans" cxnId="{91897FA0-AC6A-43FB-9625-0E465FB68CAE}">
      <dgm:prSet/>
      <dgm:spPr/>
      <dgm:t>
        <a:bodyPr/>
        <a:lstStyle/>
        <a:p>
          <a:endParaRPr lang="zh-CN" altLang="en-US"/>
        </a:p>
      </dgm:t>
    </dgm:pt>
    <dgm:pt modelId="{63F5211E-B7D9-4F36-9DDC-7ADED6730860}">
      <dgm:prSet phldrT="[文本]"/>
      <dgm:spPr/>
      <dgm:t>
        <a:bodyPr/>
        <a:lstStyle/>
        <a:p>
          <a:r>
            <a:rPr lang="zh-CN" altLang="en-US" dirty="0" smtClean="0">
              <a:solidFill>
                <a:srgbClr val="C00000"/>
              </a:solidFill>
            </a:rPr>
            <a:t>利用核子波函数计算</a:t>
          </a:r>
          <a:r>
            <a:rPr lang="en-US" altLang="zh-CN" dirty="0" smtClean="0">
              <a:solidFill>
                <a:srgbClr val="C00000"/>
              </a:solidFill>
            </a:rPr>
            <a:t>WIMP</a:t>
          </a:r>
          <a:r>
            <a:rPr lang="zh-CN" altLang="en-US" dirty="0" smtClean="0">
              <a:solidFill>
                <a:srgbClr val="C00000"/>
              </a:solidFill>
            </a:rPr>
            <a:t>和原子核散射截面</a:t>
          </a:r>
          <a:endParaRPr lang="zh-CN" altLang="en-US" dirty="0"/>
        </a:p>
      </dgm:t>
    </dgm:pt>
    <dgm:pt modelId="{B06C1CB8-E2A8-438C-86EB-27ABB0DF1860}" type="parTrans" cxnId="{AE4383E4-749E-48E9-ADB0-19C19100CFD5}">
      <dgm:prSet/>
      <dgm:spPr/>
      <dgm:t>
        <a:bodyPr/>
        <a:lstStyle/>
        <a:p>
          <a:endParaRPr lang="zh-CN" altLang="en-US"/>
        </a:p>
      </dgm:t>
    </dgm:pt>
    <dgm:pt modelId="{521BE7EC-392B-4DE3-800C-A1FCA28E719D}" type="sibTrans" cxnId="{AE4383E4-749E-48E9-ADB0-19C19100CFD5}">
      <dgm:prSet/>
      <dgm:spPr/>
      <dgm:t>
        <a:bodyPr/>
        <a:lstStyle/>
        <a:p>
          <a:endParaRPr lang="zh-CN" altLang="en-US"/>
        </a:p>
      </dgm:t>
    </dgm:pt>
    <dgm:pt modelId="{5DA6E218-F204-4928-8F53-CE8CE1FCBF29}">
      <dgm:prSet phldrT="[文本]" custT="1"/>
      <dgm:spPr/>
      <dgm:t>
        <a:bodyPr/>
        <a:lstStyle/>
        <a:p>
          <a:r>
            <a:rPr lang="zh-CN" altLang="en-US" sz="2000" b="1" dirty="0" smtClean="0"/>
            <a:t>原子核物理</a:t>
          </a:r>
          <a:endParaRPr lang="zh-CN" altLang="en-US" sz="2000" b="1" dirty="0"/>
        </a:p>
      </dgm:t>
    </dgm:pt>
    <dgm:pt modelId="{CE316DE0-853D-4876-963D-2D3E55CB7A57}" type="parTrans" cxnId="{3B9B1E9C-8483-4460-8CEC-792BAD64CE68}">
      <dgm:prSet/>
      <dgm:spPr/>
      <dgm:t>
        <a:bodyPr/>
        <a:lstStyle/>
        <a:p>
          <a:endParaRPr lang="zh-CN" altLang="en-US"/>
        </a:p>
      </dgm:t>
    </dgm:pt>
    <dgm:pt modelId="{C5FC61E2-805D-44BC-A6F5-1792FDDB47B6}" type="sibTrans" cxnId="{3B9B1E9C-8483-4460-8CEC-792BAD64CE68}">
      <dgm:prSet/>
      <dgm:spPr/>
      <dgm:t>
        <a:bodyPr/>
        <a:lstStyle/>
        <a:p>
          <a:endParaRPr lang="zh-CN" altLang="en-US"/>
        </a:p>
      </dgm:t>
    </dgm:pt>
    <dgm:pt modelId="{34509845-62C1-4FCA-9A86-B814D2E82DC9}" type="pres">
      <dgm:prSet presAssocID="{056EA820-BEF3-49C1-B1FB-2AC7CAC61A7C}" presName="rootnode" presStyleCnt="0">
        <dgm:presLayoutVars>
          <dgm:chMax/>
          <dgm:chPref/>
          <dgm:dir/>
          <dgm:animLvl val="lvl"/>
        </dgm:presLayoutVars>
      </dgm:prSet>
      <dgm:spPr/>
      <dgm:t>
        <a:bodyPr/>
        <a:lstStyle/>
        <a:p>
          <a:endParaRPr lang="zh-CN" altLang="en-US"/>
        </a:p>
      </dgm:t>
    </dgm:pt>
    <dgm:pt modelId="{BC996522-2606-492D-8DF2-ADDC430E83CB}" type="pres">
      <dgm:prSet presAssocID="{4DB076FE-9234-4E83-B5A2-89BCFD150F72}" presName="composite" presStyleCnt="0"/>
      <dgm:spPr/>
    </dgm:pt>
    <dgm:pt modelId="{8CA1DD73-60CE-4234-B2BC-5FB608841B68}" type="pres">
      <dgm:prSet presAssocID="{4DB076FE-9234-4E83-B5A2-89BCFD150F72}" presName="bentUpArrow1" presStyleLbl="alignImgPlace1" presStyleIdx="0" presStyleCnt="2"/>
      <dgm:spPr/>
    </dgm:pt>
    <dgm:pt modelId="{5D975C92-1C06-4EE0-870B-033F12BA45C8}" type="pres">
      <dgm:prSet presAssocID="{4DB076FE-9234-4E83-B5A2-89BCFD150F72}" presName="ParentText" presStyleLbl="node1" presStyleIdx="0" presStyleCnt="3" custLinFactNeighborX="-14031">
        <dgm:presLayoutVars>
          <dgm:chMax val="1"/>
          <dgm:chPref val="1"/>
          <dgm:bulletEnabled val="1"/>
        </dgm:presLayoutVars>
      </dgm:prSet>
      <dgm:spPr/>
      <dgm:t>
        <a:bodyPr/>
        <a:lstStyle/>
        <a:p>
          <a:endParaRPr lang="zh-CN" altLang="en-US"/>
        </a:p>
      </dgm:t>
    </dgm:pt>
    <dgm:pt modelId="{4ACAA687-704E-43E5-95A4-A1AE84DCDA6D}" type="pres">
      <dgm:prSet presAssocID="{4DB076FE-9234-4E83-B5A2-89BCFD150F72}" presName="ChildText" presStyleLbl="revTx" presStyleIdx="0" presStyleCnt="3" custScaleX="167940" custLinFactNeighborX="19003">
        <dgm:presLayoutVars>
          <dgm:chMax val="0"/>
          <dgm:chPref val="0"/>
          <dgm:bulletEnabled val="1"/>
        </dgm:presLayoutVars>
      </dgm:prSet>
      <dgm:spPr/>
      <dgm:t>
        <a:bodyPr/>
        <a:lstStyle/>
        <a:p>
          <a:endParaRPr lang="zh-CN" altLang="en-US"/>
        </a:p>
      </dgm:t>
    </dgm:pt>
    <dgm:pt modelId="{980667F4-97A9-428D-9594-278515B8086E}" type="pres">
      <dgm:prSet presAssocID="{289B660D-04BC-42F1-BBCF-65AE51B8ABEE}" presName="sibTrans" presStyleCnt="0"/>
      <dgm:spPr/>
    </dgm:pt>
    <dgm:pt modelId="{00E9AD5C-E63E-4F68-86F0-28FEF6AA4913}" type="pres">
      <dgm:prSet presAssocID="{5E864261-C45F-4F8F-A9CC-CF75B11F4A9F}" presName="composite" presStyleCnt="0"/>
      <dgm:spPr/>
    </dgm:pt>
    <dgm:pt modelId="{460E1BC2-FD26-4C26-84DD-7E97109BB955}" type="pres">
      <dgm:prSet presAssocID="{5E864261-C45F-4F8F-A9CC-CF75B11F4A9F}" presName="bentUpArrow1" presStyleLbl="alignImgPlace1" presStyleIdx="1" presStyleCnt="2"/>
      <dgm:spPr/>
    </dgm:pt>
    <dgm:pt modelId="{40C9DF0C-1DCB-4F52-8BD4-653F182F15B2}" type="pres">
      <dgm:prSet presAssocID="{5E864261-C45F-4F8F-A9CC-CF75B11F4A9F}" presName="ParentText" presStyleLbl="node1" presStyleIdx="1" presStyleCnt="3" custLinFactNeighborX="-12248">
        <dgm:presLayoutVars>
          <dgm:chMax val="1"/>
          <dgm:chPref val="1"/>
          <dgm:bulletEnabled val="1"/>
        </dgm:presLayoutVars>
      </dgm:prSet>
      <dgm:spPr/>
      <dgm:t>
        <a:bodyPr/>
        <a:lstStyle/>
        <a:p>
          <a:endParaRPr lang="zh-CN" altLang="en-US"/>
        </a:p>
      </dgm:t>
    </dgm:pt>
    <dgm:pt modelId="{B86EE1B8-D4FD-46C1-A23B-A09BD1EEF786}" type="pres">
      <dgm:prSet presAssocID="{5E864261-C45F-4F8F-A9CC-CF75B11F4A9F}" presName="ChildText" presStyleLbl="revTx" presStyleIdx="1" presStyleCnt="3" custScaleX="139077" custLinFactNeighborX="16594">
        <dgm:presLayoutVars>
          <dgm:chMax val="0"/>
          <dgm:chPref val="0"/>
          <dgm:bulletEnabled val="1"/>
        </dgm:presLayoutVars>
      </dgm:prSet>
      <dgm:spPr/>
      <dgm:t>
        <a:bodyPr/>
        <a:lstStyle/>
        <a:p>
          <a:endParaRPr lang="zh-CN" altLang="en-US"/>
        </a:p>
      </dgm:t>
    </dgm:pt>
    <dgm:pt modelId="{5F015BA0-DED4-4A63-861C-590FC61BB960}" type="pres">
      <dgm:prSet presAssocID="{57FD8F80-FB90-4736-9F8C-3E591D75EE7D}" presName="sibTrans" presStyleCnt="0"/>
      <dgm:spPr/>
    </dgm:pt>
    <dgm:pt modelId="{E6987C24-D49B-4AC3-AB0D-E3F359AB1C80}" type="pres">
      <dgm:prSet presAssocID="{63F5211E-B7D9-4F36-9DDC-7ADED6730860}" presName="composite" presStyleCnt="0"/>
      <dgm:spPr/>
    </dgm:pt>
    <dgm:pt modelId="{3EDE83A4-B92E-4F25-A38A-7A2EE0771698}" type="pres">
      <dgm:prSet presAssocID="{63F5211E-B7D9-4F36-9DDC-7ADED6730860}" presName="ParentText" presStyleLbl="node1" presStyleIdx="2" presStyleCnt="3" custLinFactNeighborX="-14489">
        <dgm:presLayoutVars>
          <dgm:chMax val="1"/>
          <dgm:chPref val="1"/>
          <dgm:bulletEnabled val="1"/>
        </dgm:presLayoutVars>
      </dgm:prSet>
      <dgm:spPr/>
      <dgm:t>
        <a:bodyPr/>
        <a:lstStyle/>
        <a:p>
          <a:endParaRPr lang="zh-CN" altLang="en-US"/>
        </a:p>
      </dgm:t>
    </dgm:pt>
    <dgm:pt modelId="{EF046044-B903-4957-840B-B6F08AD1C10A}" type="pres">
      <dgm:prSet presAssocID="{63F5211E-B7D9-4F36-9DDC-7ADED6730860}" presName="FinalChildText" presStyleLbl="revTx" presStyleIdx="2" presStyleCnt="3" custScaleX="177167" custLinFactNeighborX="32496" custLinFactNeighborY="-885">
        <dgm:presLayoutVars>
          <dgm:chMax val="0"/>
          <dgm:chPref val="0"/>
          <dgm:bulletEnabled val="1"/>
        </dgm:presLayoutVars>
      </dgm:prSet>
      <dgm:spPr/>
      <dgm:t>
        <a:bodyPr/>
        <a:lstStyle/>
        <a:p>
          <a:endParaRPr lang="zh-CN" altLang="en-US"/>
        </a:p>
      </dgm:t>
    </dgm:pt>
  </dgm:ptLst>
  <dgm:cxnLst>
    <dgm:cxn modelId="{026071A0-4B28-40A2-AFCB-C096174C5013}" srcId="{056EA820-BEF3-49C1-B1FB-2AC7CAC61A7C}" destId="{5E864261-C45F-4F8F-A9CC-CF75B11F4A9F}" srcOrd="1" destOrd="0" parTransId="{7B3BC10F-0E4E-43A7-BD1F-511F3DB416B1}" sibTransId="{57FD8F80-FB90-4736-9F8C-3E591D75EE7D}"/>
    <dgm:cxn modelId="{AE4383E4-749E-48E9-ADB0-19C19100CFD5}" srcId="{056EA820-BEF3-49C1-B1FB-2AC7CAC61A7C}" destId="{63F5211E-B7D9-4F36-9DDC-7ADED6730860}" srcOrd="2" destOrd="0" parTransId="{B06C1CB8-E2A8-438C-86EB-27ABB0DF1860}" sibTransId="{521BE7EC-392B-4DE3-800C-A1FCA28E719D}"/>
    <dgm:cxn modelId="{EF2A327F-4C4A-4A66-BEA3-4BED90425BCF}" type="presOf" srcId="{B63E6430-1F6B-44BD-B344-3FD6A749D5B5}" destId="{B86EE1B8-D4FD-46C1-A23B-A09BD1EEF786}" srcOrd="0" destOrd="0" presId="urn:microsoft.com/office/officeart/2005/8/layout/StepDownProcess"/>
    <dgm:cxn modelId="{E695292E-F59B-470D-9BED-7ED15B819812}" type="presOf" srcId="{4F4FA525-874F-4D9A-821A-25CCDB5F4CA2}" destId="{4ACAA687-704E-43E5-95A4-A1AE84DCDA6D}" srcOrd="0" destOrd="0" presId="urn:microsoft.com/office/officeart/2005/8/layout/StepDownProcess"/>
    <dgm:cxn modelId="{2251771B-C984-4FB9-947C-266C19974999}" type="presOf" srcId="{4DB076FE-9234-4E83-B5A2-89BCFD150F72}" destId="{5D975C92-1C06-4EE0-870B-033F12BA45C8}" srcOrd="0" destOrd="0" presId="urn:microsoft.com/office/officeart/2005/8/layout/StepDownProcess"/>
    <dgm:cxn modelId="{BB6D743C-7490-481A-AB50-7FC6196EAE36}" type="presOf" srcId="{056EA820-BEF3-49C1-B1FB-2AC7CAC61A7C}" destId="{34509845-62C1-4FCA-9A86-B814D2E82DC9}" srcOrd="0" destOrd="0" presId="urn:microsoft.com/office/officeart/2005/8/layout/StepDownProcess"/>
    <dgm:cxn modelId="{2EA46C9E-488A-4D54-BF44-7CC23F81D0D7}" srcId="{056EA820-BEF3-49C1-B1FB-2AC7CAC61A7C}" destId="{4DB076FE-9234-4E83-B5A2-89BCFD150F72}" srcOrd="0" destOrd="0" parTransId="{481324C8-C717-4237-908E-1D3780009F80}" sibTransId="{289B660D-04BC-42F1-BBCF-65AE51B8ABEE}"/>
    <dgm:cxn modelId="{91897FA0-AC6A-43FB-9625-0E465FB68CAE}" srcId="{5E864261-C45F-4F8F-A9CC-CF75B11F4A9F}" destId="{B63E6430-1F6B-44BD-B344-3FD6A749D5B5}" srcOrd="0" destOrd="0" parTransId="{B12B4C47-BE6D-4976-80C8-107385B4EAFC}" sibTransId="{5A416798-11FE-4ADA-B921-3185CC9919E4}"/>
    <dgm:cxn modelId="{BEFE4BFB-76B0-4A1B-96E1-01996D4A9ADB}" type="presOf" srcId="{63F5211E-B7D9-4F36-9DDC-7ADED6730860}" destId="{3EDE83A4-B92E-4F25-A38A-7A2EE0771698}" srcOrd="0" destOrd="0" presId="urn:microsoft.com/office/officeart/2005/8/layout/StepDownProcess"/>
    <dgm:cxn modelId="{3B9B1E9C-8483-4460-8CEC-792BAD64CE68}" srcId="{63F5211E-B7D9-4F36-9DDC-7ADED6730860}" destId="{5DA6E218-F204-4928-8F53-CE8CE1FCBF29}" srcOrd="0" destOrd="0" parTransId="{CE316DE0-853D-4876-963D-2D3E55CB7A57}" sibTransId="{C5FC61E2-805D-44BC-A6F5-1792FDDB47B6}"/>
    <dgm:cxn modelId="{35BD572D-3F2A-45FF-9AD3-DCDA15E69AED}" type="presOf" srcId="{5E864261-C45F-4F8F-A9CC-CF75B11F4A9F}" destId="{40C9DF0C-1DCB-4F52-8BD4-653F182F15B2}" srcOrd="0" destOrd="0" presId="urn:microsoft.com/office/officeart/2005/8/layout/StepDownProcess"/>
    <dgm:cxn modelId="{DC09C908-CAF2-4B56-B15B-0CD9C7779CD6}" srcId="{4DB076FE-9234-4E83-B5A2-89BCFD150F72}" destId="{4F4FA525-874F-4D9A-821A-25CCDB5F4CA2}" srcOrd="0" destOrd="0" parTransId="{03D3490E-3A09-449B-AD92-4C8EB6420AC3}" sibTransId="{E4B29F9A-18FA-4C08-970A-373321B3E350}"/>
    <dgm:cxn modelId="{A48E254D-25FA-441A-95FB-36FE97A8B288}" type="presOf" srcId="{5DA6E218-F204-4928-8F53-CE8CE1FCBF29}" destId="{EF046044-B903-4957-840B-B6F08AD1C10A}" srcOrd="0" destOrd="0" presId="urn:microsoft.com/office/officeart/2005/8/layout/StepDownProcess"/>
    <dgm:cxn modelId="{97581CBB-0CC0-4FCF-B003-7E86E90285E7}" type="presParOf" srcId="{34509845-62C1-4FCA-9A86-B814D2E82DC9}" destId="{BC996522-2606-492D-8DF2-ADDC430E83CB}" srcOrd="0" destOrd="0" presId="urn:microsoft.com/office/officeart/2005/8/layout/StepDownProcess"/>
    <dgm:cxn modelId="{9C7A836E-E737-4600-A532-5C428396331D}" type="presParOf" srcId="{BC996522-2606-492D-8DF2-ADDC430E83CB}" destId="{8CA1DD73-60CE-4234-B2BC-5FB608841B68}" srcOrd="0" destOrd="0" presId="urn:microsoft.com/office/officeart/2005/8/layout/StepDownProcess"/>
    <dgm:cxn modelId="{D79F4268-7F42-4227-9879-06447A0194EF}" type="presParOf" srcId="{BC996522-2606-492D-8DF2-ADDC430E83CB}" destId="{5D975C92-1C06-4EE0-870B-033F12BA45C8}" srcOrd="1" destOrd="0" presId="urn:microsoft.com/office/officeart/2005/8/layout/StepDownProcess"/>
    <dgm:cxn modelId="{CAAABB65-886C-4D4E-85F6-7F81C5CD8623}" type="presParOf" srcId="{BC996522-2606-492D-8DF2-ADDC430E83CB}" destId="{4ACAA687-704E-43E5-95A4-A1AE84DCDA6D}" srcOrd="2" destOrd="0" presId="urn:microsoft.com/office/officeart/2005/8/layout/StepDownProcess"/>
    <dgm:cxn modelId="{DD0346F6-FE26-49D6-91F4-BFBAA4D46737}" type="presParOf" srcId="{34509845-62C1-4FCA-9A86-B814D2E82DC9}" destId="{980667F4-97A9-428D-9594-278515B8086E}" srcOrd="1" destOrd="0" presId="urn:microsoft.com/office/officeart/2005/8/layout/StepDownProcess"/>
    <dgm:cxn modelId="{6E43EB39-FEAA-4745-8423-A18FE4E7506A}" type="presParOf" srcId="{34509845-62C1-4FCA-9A86-B814D2E82DC9}" destId="{00E9AD5C-E63E-4F68-86F0-28FEF6AA4913}" srcOrd="2" destOrd="0" presId="urn:microsoft.com/office/officeart/2005/8/layout/StepDownProcess"/>
    <dgm:cxn modelId="{19F9C099-3F2B-4953-9BBF-4D8DC6D030E9}" type="presParOf" srcId="{00E9AD5C-E63E-4F68-86F0-28FEF6AA4913}" destId="{460E1BC2-FD26-4C26-84DD-7E97109BB955}" srcOrd="0" destOrd="0" presId="urn:microsoft.com/office/officeart/2005/8/layout/StepDownProcess"/>
    <dgm:cxn modelId="{4DF8BF41-2EDC-46CF-B69A-17E6BF0AB95C}" type="presParOf" srcId="{00E9AD5C-E63E-4F68-86F0-28FEF6AA4913}" destId="{40C9DF0C-1DCB-4F52-8BD4-653F182F15B2}" srcOrd="1" destOrd="0" presId="urn:microsoft.com/office/officeart/2005/8/layout/StepDownProcess"/>
    <dgm:cxn modelId="{28CCDC44-531D-438D-9869-59E79E5C2AAF}" type="presParOf" srcId="{00E9AD5C-E63E-4F68-86F0-28FEF6AA4913}" destId="{B86EE1B8-D4FD-46C1-A23B-A09BD1EEF786}" srcOrd="2" destOrd="0" presId="urn:microsoft.com/office/officeart/2005/8/layout/StepDownProcess"/>
    <dgm:cxn modelId="{5DBF4135-E771-4970-8474-8DD9F1594E53}" type="presParOf" srcId="{34509845-62C1-4FCA-9A86-B814D2E82DC9}" destId="{5F015BA0-DED4-4A63-861C-590FC61BB960}" srcOrd="3" destOrd="0" presId="urn:microsoft.com/office/officeart/2005/8/layout/StepDownProcess"/>
    <dgm:cxn modelId="{5829149A-D2B5-4E5E-8321-2A8471ED989B}" type="presParOf" srcId="{34509845-62C1-4FCA-9A86-B814D2E82DC9}" destId="{E6987C24-D49B-4AC3-AB0D-E3F359AB1C80}" srcOrd="4" destOrd="0" presId="urn:microsoft.com/office/officeart/2005/8/layout/StepDownProcess"/>
    <dgm:cxn modelId="{2E381CBB-7E70-4318-9E2C-5E0C33654B6B}" type="presParOf" srcId="{E6987C24-D49B-4AC3-AB0D-E3F359AB1C80}" destId="{3EDE83A4-B92E-4F25-A38A-7A2EE0771698}" srcOrd="0" destOrd="0" presId="urn:microsoft.com/office/officeart/2005/8/layout/StepDownProcess"/>
    <dgm:cxn modelId="{33775767-FA98-41DA-B3FA-C9C8D3ADAA72}" type="presParOf" srcId="{E6987C24-D49B-4AC3-AB0D-E3F359AB1C80}" destId="{EF046044-B903-4957-840B-B6F08AD1C10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defRPr>
            </a:lvl1pPr>
          </a:lstStyle>
          <a:p>
            <a:pPr>
              <a:defRPr/>
            </a:pPr>
            <a:fld id="{AA5BC266-6270-4A7F-926C-C2580D0218FC}" type="datetimeFigureOut">
              <a:rPr lang="zh-CN" altLang="en-US"/>
              <a:pPr>
                <a:defRPr/>
              </a:pPr>
              <a:t>2022/10/28</a:t>
            </a:fld>
            <a:endParaRPr lang="zh-CN" altLang="en-US"/>
          </a:p>
        </p:txBody>
      </p:sp>
      <p:sp>
        <p:nvSpPr>
          <p:cNvPr id="4" name="页脚占位符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5" name="灯片编号占位符 4"/>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9F059AF-807D-4C46-B56A-A499808B576F}" type="slidenum">
              <a:rPr lang="zh-CN" altLang="en-US"/>
              <a:pPr>
                <a:defRPr/>
              </a:pPr>
              <a:t>‹#›</a:t>
            </a:fld>
            <a:endParaRPr lang="zh-CN" altLang="en-US"/>
          </a:p>
        </p:txBody>
      </p:sp>
    </p:spTree>
    <p:extLst>
      <p:ext uri="{BB962C8B-B14F-4D97-AF65-F5344CB8AC3E}">
        <p14:creationId xmlns:p14="http://schemas.microsoft.com/office/powerpoint/2010/main" val="1092315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200" b="1">
                <a:latin typeface="Times New Roman" pitchFamily="18" charset="0"/>
              </a:defRPr>
            </a:lvl1pPr>
          </a:lstStyle>
          <a:p>
            <a:pPr>
              <a:defRPr/>
            </a:pPr>
            <a:endParaRPr lang="en-US" altLang="zh-CN"/>
          </a:p>
        </p:txBody>
      </p:sp>
      <p:sp>
        <p:nvSpPr>
          <p:cNvPr id="21507"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200" b="1">
                <a:latin typeface="Times New Roman" pitchFamily="18" charset="0"/>
              </a:defRPr>
            </a:lvl1pPr>
          </a:lstStyle>
          <a:p>
            <a:pPr>
              <a:defRPr/>
            </a:pPr>
            <a:endParaRPr lang="en-US" altLang="zh-CN"/>
          </a:p>
        </p:txBody>
      </p:sp>
      <p:sp>
        <p:nvSpPr>
          <p:cNvPr id="205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1510"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kumimoji="1" sz="1200" b="1">
                <a:latin typeface="Times New Roman" pitchFamily="18" charset="0"/>
              </a:defRPr>
            </a:lvl1pPr>
          </a:lstStyle>
          <a:p>
            <a:pPr>
              <a:defRPr/>
            </a:pPr>
            <a:endParaRPr lang="en-US" altLang="zh-CN"/>
          </a:p>
        </p:txBody>
      </p:sp>
      <p:sp>
        <p:nvSpPr>
          <p:cNvPr id="21511"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kumimoji="1" sz="1200" b="1">
                <a:latin typeface="Times New Roman" panose="02020603050405020304" pitchFamily="18" charset="0"/>
              </a:defRPr>
            </a:lvl1pPr>
          </a:lstStyle>
          <a:p>
            <a:pPr>
              <a:defRPr/>
            </a:pPr>
            <a:fld id="{A66FABBF-C436-4486-A9EB-FE5A7065C284}" type="slidenum">
              <a:rPr lang="en-US" altLang="zh-CN"/>
              <a:pPr>
                <a:defRPr/>
              </a:pPr>
              <a:t>‹#›</a:t>
            </a:fld>
            <a:endParaRPr lang="en-US" altLang="zh-CN"/>
          </a:p>
        </p:txBody>
      </p:sp>
    </p:spTree>
    <p:extLst>
      <p:ext uri="{BB962C8B-B14F-4D97-AF65-F5344CB8AC3E}">
        <p14:creationId xmlns:p14="http://schemas.microsoft.com/office/powerpoint/2010/main" val="3867107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A66FABBF-C436-4486-A9EB-FE5A7065C284}" type="slidenum">
              <a:rPr lang="en-US" altLang="zh-CN" smtClean="0"/>
              <a:pPr>
                <a:defRPr/>
              </a:pPr>
              <a:t>18</a:t>
            </a:fld>
            <a:endParaRPr lang="en-US" altLang="zh-CN"/>
          </a:p>
        </p:txBody>
      </p:sp>
    </p:spTree>
    <p:extLst>
      <p:ext uri="{BB962C8B-B14F-4D97-AF65-F5344CB8AC3E}">
        <p14:creationId xmlns:p14="http://schemas.microsoft.com/office/powerpoint/2010/main" val="344902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444CA3A-3D99-415B-972F-7F24F95AD63C}" type="slidenum">
              <a:rPr lang="zh-CN" altLang="en-US" smtClean="0"/>
              <a:pPr>
                <a:defRPr/>
              </a:pPr>
              <a:t>19</a:t>
            </a:fld>
            <a:endParaRPr lang="zh-CN" altLang="en-US"/>
          </a:p>
        </p:txBody>
      </p:sp>
    </p:spTree>
    <p:extLst>
      <p:ext uri="{BB962C8B-B14F-4D97-AF65-F5344CB8AC3E}">
        <p14:creationId xmlns:p14="http://schemas.microsoft.com/office/powerpoint/2010/main" val="51998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444CA3A-3D99-415B-972F-7F24F95AD63C}" type="slidenum">
              <a:rPr lang="zh-CN" altLang="en-US" smtClean="0"/>
              <a:pPr>
                <a:defRPr/>
              </a:pPr>
              <a:t>45</a:t>
            </a:fld>
            <a:endParaRPr lang="zh-CN" altLang="en-US"/>
          </a:p>
        </p:txBody>
      </p:sp>
    </p:spTree>
    <p:extLst>
      <p:ext uri="{BB962C8B-B14F-4D97-AF65-F5344CB8AC3E}">
        <p14:creationId xmlns:p14="http://schemas.microsoft.com/office/powerpoint/2010/main" val="2946267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F34861-4910-4DC0-B7D7-CFDA2FD33FC1}" type="slidenum">
              <a:rPr lang="en-US" altLang="zh-CN"/>
              <a:pPr>
                <a:defRPr/>
              </a:pPr>
              <a:t>‹#›</a:t>
            </a:fld>
            <a:endParaRPr lang="en-US" altLang="zh-CN"/>
          </a:p>
        </p:txBody>
      </p:sp>
    </p:spTree>
    <p:extLst>
      <p:ext uri="{BB962C8B-B14F-4D97-AF65-F5344CB8AC3E}">
        <p14:creationId xmlns:p14="http://schemas.microsoft.com/office/powerpoint/2010/main" val="226297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5DC4C5D-165F-4168-9EC6-E85AFC9ACE19}" type="slidenum">
              <a:rPr lang="en-US" altLang="zh-CN"/>
              <a:pPr>
                <a:defRPr/>
              </a:pPr>
              <a:t>‹#›</a:t>
            </a:fld>
            <a:endParaRPr lang="en-US" altLang="zh-CN"/>
          </a:p>
        </p:txBody>
      </p:sp>
    </p:spTree>
    <p:extLst>
      <p:ext uri="{BB962C8B-B14F-4D97-AF65-F5344CB8AC3E}">
        <p14:creationId xmlns:p14="http://schemas.microsoft.com/office/powerpoint/2010/main" val="75237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D0971E-77F8-4B77-97F6-B3C98BAF8D1F}" type="slidenum">
              <a:rPr lang="en-US" altLang="zh-CN"/>
              <a:pPr>
                <a:defRPr/>
              </a:pPr>
              <a:t>‹#›</a:t>
            </a:fld>
            <a:endParaRPr lang="en-US" altLang="zh-CN"/>
          </a:p>
        </p:txBody>
      </p:sp>
    </p:spTree>
    <p:extLst>
      <p:ext uri="{BB962C8B-B14F-4D97-AF65-F5344CB8AC3E}">
        <p14:creationId xmlns:p14="http://schemas.microsoft.com/office/powerpoint/2010/main" val="2318255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946C7A3-D8C1-4378-812F-C73EE704A0B1}" type="slidenum">
              <a:rPr lang="en-US" altLang="zh-CN"/>
              <a:pPr>
                <a:defRPr/>
              </a:pPr>
              <a:t>‹#›</a:t>
            </a:fld>
            <a:endParaRPr lang="en-US" altLang="zh-CN"/>
          </a:p>
        </p:txBody>
      </p:sp>
    </p:spTree>
    <p:extLst>
      <p:ext uri="{BB962C8B-B14F-4D97-AF65-F5344CB8AC3E}">
        <p14:creationId xmlns:p14="http://schemas.microsoft.com/office/powerpoint/2010/main" val="64371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2A5D494-26B8-4D6C-9B58-7663935DC3A8}" type="slidenum">
              <a:rPr lang="en-US" altLang="zh-CN"/>
              <a:pPr>
                <a:defRPr/>
              </a:pPr>
              <a:t>‹#›</a:t>
            </a:fld>
            <a:endParaRPr lang="en-US" altLang="zh-CN"/>
          </a:p>
        </p:txBody>
      </p:sp>
    </p:spTree>
    <p:extLst>
      <p:ext uri="{BB962C8B-B14F-4D97-AF65-F5344CB8AC3E}">
        <p14:creationId xmlns:p14="http://schemas.microsoft.com/office/powerpoint/2010/main" val="92708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EFE49A5-18C9-42D2-B46B-1B84016DCC13}" type="slidenum">
              <a:rPr lang="en-US" altLang="zh-CN"/>
              <a:pPr>
                <a:defRPr/>
              </a:pPr>
              <a:t>‹#›</a:t>
            </a:fld>
            <a:endParaRPr lang="en-US" altLang="zh-CN"/>
          </a:p>
        </p:txBody>
      </p:sp>
    </p:spTree>
    <p:extLst>
      <p:ext uri="{BB962C8B-B14F-4D97-AF65-F5344CB8AC3E}">
        <p14:creationId xmlns:p14="http://schemas.microsoft.com/office/powerpoint/2010/main" val="1066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8B602D3-A482-4151-B53D-0182961CCE94}" type="slidenum">
              <a:rPr lang="en-US" altLang="zh-CN"/>
              <a:pPr>
                <a:defRPr/>
              </a:pPr>
              <a:t>‹#›</a:t>
            </a:fld>
            <a:endParaRPr lang="en-US" altLang="zh-CN"/>
          </a:p>
        </p:txBody>
      </p:sp>
    </p:spTree>
    <p:extLst>
      <p:ext uri="{BB962C8B-B14F-4D97-AF65-F5344CB8AC3E}">
        <p14:creationId xmlns:p14="http://schemas.microsoft.com/office/powerpoint/2010/main" val="172768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A795D243-DE97-4DA3-91AD-1F054512769F}" type="slidenum">
              <a:rPr lang="en-US" altLang="zh-CN"/>
              <a:pPr>
                <a:defRPr/>
              </a:pPr>
              <a:t>‹#›</a:t>
            </a:fld>
            <a:endParaRPr lang="en-US" altLang="zh-CN"/>
          </a:p>
        </p:txBody>
      </p:sp>
    </p:spTree>
    <p:extLst>
      <p:ext uri="{BB962C8B-B14F-4D97-AF65-F5344CB8AC3E}">
        <p14:creationId xmlns:p14="http://schemas.microsoft.com/office/powerpoint/2010/main" val="245688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A1CBD2B1-823C-4679-8E7F-333176A710EA}" type="slidenum">
              <a:rPr lang="en-US" altLang="zh-CN"/>
              <a:pPr>
                <a:defRPr/>
              </a:pPr>
              <a:t>‹#›</a:t>
            </a:fld>
            <a:endParaRPr lang="en-US" altLang="zh-CN"/>
          </a:p>
        </p:txBody>
      </p:sp>
    </p:spTree>
    <p:extLst>
      <p:ext uri="{BB962C8B-B14F-4D97-AF65-F5344CB8AC3E}">
        <p14:creationId xmlns:p14="http://schemas.microsoft.com/office/powerpoint/2010/main" val="101966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36AA25-31E1-4A34-959B-8DBC7E7A71B2}" type="slidenum">
              <a:rPr lang="en-US" altLang="zh-CN"/>
              <a:pPr>
                <a:defRPr/>
              </a:pPr>
              <a:t>‹#›</a:t>
            </a:fld>
            <a:endParaRPr lang="en-US" altLang="zh-CN"/>
          </a:p>
        </p:txBody>
      </p:sp>
    </p:spTree>
    <p:extLst>
      <p:ext uri="{BB962C8B-B14F-4D97-AF65-F5344CB8AC3E}">
        <p14:creationId xmlns:p14="http://schemas.microsoft.com/office/powerpoint/2010/main" val="277785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0A1BB60-C4B9-49F7-8AE9-C10DD006B31D}" type="slidenum">
              <a:rPr lang="en-US" altLang="zh-CN"/>
              <a:pPr>
                <a:defRPr/>
              </a:pPr>
              <a:t>‹#›</a:t>
            </a:fld>
            <a:endParaRPr lang="en-US" altLang="zh-CN"/>
          </a:p>
        </p:txBody>
      </p:sp>
    </p:spTree>
    <p:extLst>
      <p:ext uri="{BB962C8B-B14F-4D97-AF65-F5344CB8AC3E}">
        <p14:creationId xmlns:p14="http://schemas.microsoft.com/office/powerpoint/2010/main" val="18115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13"/>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sz="1400">
                <a:latin typeface="+mn-lt"/>
              </a:defRPr>
            </a:lvl1pPr>
          </a:lstStyle>
          <a:p>
            <a:pPr>
              <a:defRPr/>
            </a:pPr>
            <a:endParaRPr lang="en-US" altLang="zh-CN"/>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defRPr>
            </a:lvl1pPr>
          </a:lstStyle>
          <a:p>
            <a:pPr>
              <a:defRPr/>
            </a:pPr>
            <a:endParaRPr lang="en-US" altLang="zh-CN"/>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Times New Roman" panose="02020603050405020304" pitchFamily="18" charset="0"/>
              </a:defRPr>
            </a:lvl1pPr>
          </a:lstStyle>
          <a:p>
            <a:pPr>
              <a:defRPr/>
            </a:pPr>
            <a:fld id="{E097651C-47D6-47B8-BD4A-55FE6FD63AF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image" Target="../media/image42.wmf"/><Relationship Id="rId15" Type="http://schemas.openxmlformats.org/officeDocument/2006/relationships/image" Target="../media/image45.png"/><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 Id="rId14" Type="http://schemas.openxmlformats.org/officeDocument/2006/relationships/image" Target="../media/image44.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6.png"/><Relationship Id="rId3" Type="http://schemas.openxmlformats.org/officeDocument/2006/relationships/slideLayout" Target="../slideLayouts/slideLayout2.xml"/><Relationship Id="rId7" Type="http://schemas.openxmlformats.org/officeDocument/2006/relationships/oleObject" Target="../embeddings/oleObject11.bin"/><Relationship Id="rId12" Type="http://schemas.openxmlformats.org/officeDocument/2006/relationships/oleObject" Target="../embeddings/oleObject16.bin"/><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oleObject" Target="../embeddings/oleObject15.bin"/><Relationship Id="rId5" Type="http://schemas.openxmlformats.org/officeDocument/2006/relationships/image" Target="../media/image42.wmf"/><Relationship Id="rId15" Type="http://schemas.openxmlformats.org/officeDocument/2006/relationships/image" Target="../media/image48.emf"/><Relationship Id="rId10" Type="http://schemas.openxmlformats.org/officeDocument/2006/relationships/oleObject" Target="../embeddings/oleObject14.bin"/><Relationship Id="rId4" Type="http://schemas.openxmlformats.org/officeDocument/2006/relationships/oleObject" Target="../embeddings/oleObject9.bin"/><Relationship Id="rId9" Type="http://schemas.openxmlformats.org/officeDocument/2006/relationships/oleObject" Target="../embeddings/oleObject13.bin"/><Relationship Id="rId14" Type="http://schemas.openxmlformats.org/officeDocument/2006/relationships/image" Target="../media/image47.e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oleObject" Target="../embeddings/oleObject19.bin"/><Relationship Id="rId12" Type="http://schemas.openxmlformats.org/officeDocument/2006/relationships/oleObject" Target="../embeddings/oleObject24.bin"/><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18.bin"/><Relationship Id="rId11" Type="http://schemas.openxmlformats.org/officeDocument/2006/relationships/oleObject" Target="../embeddings/oleObject23.bin"/><Relationship Id="rId5" Type="http://schemas.openxmlformats.org/officeDocument/2006/relationships/image" Target="../media/image42.wmf"/><Relationship Id="rId10" Type="http://schemas.openxmlformats.org/officeDocument/2006/relationships/oleObject" Target="../embeddings/oleObject22.bin"/><Relationship Id="rId4" Type="http://schemas.openxmlformats.org/officeDocument/2006/relationships/oleObject" Target="../embeddings/oleObject17.bin"/><Relationship Id="rId9" Type="http://schemas.openxmlformats.org/officeDocument/2006/relationships/oleObject" Target="../embeddings/oleObject21.bin"/><Relationship Id="rId1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51.emf"/><Relationship Id="rId3" Type="http://schemas.openxmlformats.org/officeDocument/2006/relationships/slideLayout" Target="../slideLayouts/slideLayout2.xml"/><Relationship Id="rId7" Type="http://schemas.openxmlformats.org/officeDocument/2006/relationships/oleObject" Target="../embeddings/oleObject27.bin"/><Relationship Id="rId12" Type="http://schemas.openxmlformats.org/officeDocument/2006/relationships/oleObject" Target="../embeddings/oleObject32.bin"/><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26.bin"/><Relationship Id="rId11" Type="http://schemas.openxmlformats.org/officeDocument/2006/relationships/oleObject" Target="../embeddings/oleObject31.bin"/><Relationship Id="rId5" Type="http://schemas.openxmlformats.org/officeDocument/2006/relationships/image" Target="../media/image42.wmf"/><Relationship Id="rId15" Type="http://schemas.openxmlformats.org/officeDocument/2006/relationships/image" Target="../media/image53.png"/><Relationship Id="rId10" Type="http://schemas.openxmlformats.org/officeDocument/2006/relationships/oleObject" Target="../embeddings/oleObject30.bin"/><Relationship Id="rId4" Type="http://schemas.openxmlformats.org/officeDocument/2006/relationships/oleObject" Target="../embeddings/oleObject25.bin"/><Relationship Id="rId9" Type="http://schemas.openxmlformats.org/officeDocument/2006/relationships/oleObject" Target="../embeddings/oleObject29.bin"/><Relationship Id="rId14" Type="http://schemas.openxmlformats.org/officeDocument/2006/relationships/image" Target="../media/image52.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6.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50.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8.png"/><Relationship Id="rId4" Type="http://schemas.openxmlformats.org/officeDocument/2006/relationships/image" Target="../media/image57.png"/></Relationships>
</file>

<file path=ppt/slides/_rels/slide42.xml.rels><?xml version="1.0" encoding="UTF-8" standalone="yes"?>
<Relationships xmlns="http://schemas.openxmlformats.org/package/2006/relationships"><Relationship Id="rId3" Type="http://schemas.openxmlformats.org/officeDocument/2006/relationships/image" Target="../media/image1650.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9.emf"/></Relationships>
</file>

<file path=ppt/slides/_rels/slide43.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61.emf"/></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1</a:t>
            </a:fld>
            <a:endParaRPr lang="en-US" altLang="zh-CN" sz="1400" smtClean="0"/>
          </a:p>
        </p:txBody>
      </p:sp>
      <p:sp>
        <p:nvSpPr>
          <p:cNvPr id="4" name="标题 74"/>
          <p:cNvSpPr txBox="1">
            <a:spLocks/>
          </p:cNvSpPr>
          <p:nvPr/>
        </p:nvSpPr>
        <p:spPr>
          <a:xfrm>
            <a:off x="323850" y="1196752"/>
            <a:ext cx="8640638" cy="2016224"/>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a:lstStyle>
          <a:p>
            <a:pPr>
              <a:lnSpc>
                <a:spcPct val="150000"/>
              </a:lnSpc>
              <a:defRPr/>
            </a:pPr>
            <a:r>
              <a:rPr lang="en-US" altLang="zh-CN" sz="4800" dirty="0" smtClean="0">
                <a:solidFill>
                  <a:srgbClr val="FFFF00"/>
                </a:solidFill>
              </a:rPr>
              <a:t>Spin-dependent </a:t>
            </a:r>
            <a:r>
              <a:rPr lang="en-US" altLang="zh-CN" sz="4800" dirty="0">
                <a:solidFill>
                  <a:srgbClr val="FFFF00"/>
                </a:solidFill>
              </a:rPr>
              <a:t>Scattering of Boosted Dark </a:t>
            </a:r>
            <a:r>
              <a:rPr lang="en-US" altLang="zh-CN" sz="4800" dirty="0" smtClean="0">
                <a:solidFill>
                  <a:srgbClr val="FFFF00"/>
                </a:solidFill>
              </a:rPr>
              <a:t>Matter</a:t>
            </a:r>
            <a:endParaRPr lang="en-US" altLang="zh-CN" sz="2400" b="1" kern="0" dirty="0" smtClean="0">
              <a:solidFill>
                <a:srgbClr val="FFFF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5" name="副标题 75"/>
          <p:cNvSpPr txBox="1">
            <a:spLocks/>
          </p:cNvSpPr>
          <p:nvPr/>
        </p:nvSpPr>
        <p:spPr>
          <a:xfrm>
            <a:off x="1331640" y="4437112"/>
            <a:ext cx="6400800" cy="1600200"/>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a:buFontTx/>
              <a:buNone/>
              <a:defRPr/>
            </a:pPr>
            <a:r>
              <a:rPr lang="zh-CN" altLang="en-US" b="1" kern="0" dirty="0" smtClean="0">
                <a:solidFill>
                  <a:srgbClr val="FFC000"/>
                </a:solidFill>
                <a:effectLst>
                  <a:outerShdw blurRad="38100" dist="38100" dir="2700000" algn="tl">
                    <a:srgbClr val="000000">
                      <a:alpha val="43137"/>
                    </a:srgbClr>
                  </a:outerShdw>
                </a:effectLst>
              </a:rPr>
              <a:t>王雯宇</a:t>
            </a:r>
            <a:endParaRPr lang="en-US" altLang="zh-CN" b="1" kern="0" dirty="0" smtClean="0">
              <a:solidFill>
                <a:srgbClr val="FFC000"/>
              </a:solidFill>
              <a:effectLst>
                <a:outerShdw blurRad="38100" dist="38100" dir="2700000" algn="tl">
                  <a:srgbClr val="000000">
                    <a:alpha val="43137"/>
                  </a:srgbClr>
                </a:outerShdw>
              </a:effectLst>
            </a:endParaRPr>
          </a:p>
          <a:p>
            <a:pPr marL="0" indent="0" algn="ctr">
              <a:buFontTx/>
              <a:buNone/>
              <a:defRPr/>
            </a:pPr>
            <a:r>
              <a:rPr lang="zh-CN" altLang="en-US" sz="2400" b="1" kern="0" dirty="0" smtClean="0">
                <a:solidFill>
                  <a:srgbClr val="FFC000"/>
                </a:solidFill>
                <a:effectLst>
                  <a:outerShdw blurRad="38100" dist="38100" dir="2700000" algn="tl">
                    <a:srgbClr val="000000">
                      <a:alpha val="43137"/>
                    </a:srgbClr>
                  </a:outerShdw>
                </a:effectLst>
              </a:rPr>
              <a:t>北京工业大学</a:t>
            </a:r>
            <a:endParaRPr lang="en-US" altLang="zh-CN" sz="2400" b="1" kern="0" dirty="0" smtClean="0">
              <a:solidFill>
                <a:srgbClr val="FFC000"/>
              </a:solidFill>
              <a:effectLst>
                <a:outerShdw blurRad="38100" dist="38100" dir="2700000" algn="tl">
                  <a:srgbClr val="000000">
                    <a:alpha val="43137"/>
                  </a:srgbClr>
                </a:outerShdw>
              </a:effectLst>
            </a:endParaRPr>
          </a:p>
          <a:p>
            <a:pPr marL="0" indent="0" algn="ctr">
              <a:buFontTx/>
              <a:buNone/>
              <a:defRPr/>
            </a:pPr>
            <a:r>
              <a:rPr lang="zh-CN" altLang="en-US" sz="2400" b="1" kern="0" dirty="0" smtClean="0">
                <a:solidFill>
                  <a:srgbClr val="FFC000"/>
                </a:solidFill>
                <a:effectLst>
                  <a:outerShdw blurRad="38100" dist="38100" dir="2700000" algn="tl">
                    <a:srgbClr val="000000">
                      <a:alpha val="43137"/>
                    </a:srgbClr>
                  </a:outerShdw>
                </a:effectLst>
              </a:rPr>
              <a:t>合作者：武雷、杨文娜、祝斌</a:t>
            </a:r>
            <a:endParaRPr lang="en-US" altLang="zh-CN" sz="2400" b="1" kern="0"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文本框 3"/>
          <p:cNvSpPr txBox="1"/>
          <p:nvPr/>
        </p:nvSpPr>
        <p:spPr>
          <a:xfrm>
            <a:off x="539552" y="1491459"/>
            <a:ext cx="6480720"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CR </a:t>
            </a:r>
            <a:r>
              <a:rPr lang="en-US" altLang="zh-CN" i="1" dirty="0" err="1" smtClean="0">
                <a:ln w="10160">
                  <a:solidFill>
                    <a:schemeClr val="accent5"/>
                  </a:solidFill>
                  <a:prstDash val="solid"/>
                </a:ln>
                <a:effectLst>
                  <a:outerShdw blurRad="38100" dist="22860" dir="5400000" algn="tl" rotWithShape="0">
                    <a:srgbClr val="000000">
                      <a:alpha val="30000"/>
                    </a:srgbClr>
                  </a:outerShdw>
                </a:effectLst>
              </a:rPr>
              <a:t>i</a:t>
            </a:r>
            <a:r>
              <a:rPr lang="en-US" altLang="zh-CN" i="1" dirty="0" smtClean="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in a differential volume </a:t>
            </a:r>
            <a:endParaRPr lang="zh-CN" altLang="en-US" dirty="0"/>
          </a:p>
        </p:txBody>
      </p:sp>
      <p:sp>
        <p:nvSpPr>
          <p:cNvPr id="6" name="文本框 5"/>
          <p:cNvSpPr txBox="1"/>
          <p:nvPr/>
        </p:nvSpPr>
        <p:spPr>
          <a:xfrm>
            <a:off x="395536" y="4129916"/>
            <a:ext cx="8092475"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The CR induced DM flux</a:t>
            </a:r>
            <a:endParaRPr lang="zh-CN" altLang="en-US" dirty="0"/>
          </a:p>
        </p:txBody>
      </p:sp>
      <p:pic>
        <p:nvPicPr>
          <p:cNvPr id="2" name="图片 1"/>
          <p:cNvPicPr>
            <a:picLocks noChangeAspect="1"/>
          </p:cNvPicPr>
          <p:nvPr/>
        </p:nvPicPr>
        <p:blipFill>
          <a:blip r:embed="rId2"/>
          <a:stretch>
            <a:fillRect/>
          </a:stretch>
        </p:blipFill>
        <p:spPr>
          <a:xfrm>
            <a:off x="1990989" y="2427563"/>
            <a:ext cx="4453219" cy="1072525"/>
          </a:xfrm>
          <a:prstGeom prst="rect">
            <a:avLst/>
          </a:prstGeom>
          <a:effectLst/>
        </p:spPr>
      </p:pic>
      <p:pic>
        <p:nvPicPr>
          <p:cNvPr id="3" name="图片 2"/>
          <p:cNvPicPr>
            <a:picLocks noChangeAspect="1"/>
          </p:cNvPicPr>
          <p:nvPr/>
        </p:nvPicPr>
        <p:blipFill>
          <a:blip r:embed="rId3"/>
          <a:stretch>
            <a:fillRect/>
          </a:stretch>
        </p:blipFill>
        <p:spPr>
          <a:xfrm>
            <a:off x="179512" y="4784432"/>
            <a:ext cx="8819261" cy="971239"/>
          </a:xfrm>
          <a:prstGeom prst="rect">
            <a:avLst/>
          </a:prstGeom>
        </p:spPr>
      </p:pic>
      <p:sp>
        <p:nvSpPr>
          <p:cNvPr id="10" name="矩形标注 9"/>
          <p:cNvSpPr/>
          <p:nvPr/>
        </p:nvSpPr>
        <p:spPr bwMode="auto">
          <a:xfrm>
            <a:off x="2123728" y="2014680"/>
            <a:ext cx="2016224" cy="338554"/>
          </a:xfrm>
          <a:prstGeom prst="wedgeRectCallout">
            <a:avLst>
              <a:gd name="adj1" fmla="val 43113"/>
              <a:gd name="adj2" fmla="val 13463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zh-CN" sz="16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Density  of DM</a:t>
            </a:r>
            <a:endParaRPr kumimoji="1" lang="zh-CN" altLang="en-US" sz="16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1" name="矩形标注 10"/>
          <p:cNvSpPr/>
          <p:nvPr/>
        </p:nvSpPr>
        <p:spPr bwMode="auto">
          <a:xfrm>
            <a:off x="4716016" y="1995515"/>
            <a:ext cx="1368152" cy="338554"/>
          </a:xfrm>
          <a:prstGeom prst="wedgeRectCallout">
            <a:avLst>
              <a:gd name="adj1" fmla="val -8876"/>
              <a:gd name="adj2" fmla="val 105475"/>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zh-CN" sz="16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rPr>
              <a:t>Flux  of CRs</a:t>
            </a:r>
            <a:endParaRPr kumimoji="1" lang="zh-CN" altLang="en-US" sz="1600" b="0" i="0" u="none" strike="noStrike" cap="none" normalizeH="0" baseline="0" dirty="0" smtClean="0">
              <a:ln>
                <a:noFill/>
              </a:ln>
              <a:solidFill>
                <a:srgbClr val="FF0000"/>
              </a:solidFill>
              <a:effectLst/>
              <a:latin typeface="Arial" panose="020B0604020202020204" pitchFamily="34" charset="0"/>
              <a:ea typeface="宋体" panose="02010600030101010101" pitchFamily="2" charset="-122"/>
            </a:endParaRPr>
          </a:p>
        </p:txBody>
      </p:sp>
      <p:sp>
        <p:nvSpPr>
          <p:cNvPr id="12" name="矩形标注 11"/>
          <p:cNvSpPr/>
          <p:nvPr/>
        </p:nvSpPr>
        <p:spPr bwMode="auto">
          <a:xfrm>
            <a:off x="3984837" y="3824651"/>
            <a:ext cx="3467484" cy="338554"/>
          </a:xfrm>
          <a:prstGeom prst="wedgeRectCallout">
            <a:avLst>
              <a:gd name="adj1" fmla="val -27102"/>
              <a:gd name="adj2" fmla="val -146863"/>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Cross section</a:t>
            </a:r>
            <a:r>
              <a:rPr kumimoji="1" lang="en-US" altLang="zh-CN" sz="1600" b="0" i="0" u="none" strike="noStrike" cap="none" normalizeH="0" dirty="0" smtClean="0">
                <a:ln>
                  <a:noFill/>
                </a:ln>
                <a:solidFill>
                  <a:srgbClr val="FFFF00"/>
                </a:solidFill>
                <a:effectLst/>
                <a:latin typeface="Arial" panose="020B0604020202020204" pitchFamily="34" charset="0"/>
                <a:ea typeface="宋体" panose="02010600030101010101" pitchFamily="2" charset="-122"/>
              </a:rPr>
              <a:t> between </a:t>
            </a: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 DM and CR</a:t>
            </a:r>
            <a:endParaRPr kumimoji="1" lang="zh-CN" altLang="en-US"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endParaRPr>
          </a:p>
        </p:txBody>
      </p:sp>
      <p:sp>
        <p:nvSpPr>
          <p:cNvPr id="13" name="矩形标注 12"/>
          <p:cNvSpPr/>
          <p:nvPr/>
        </p:nvSpPr>
        <p:spPr bwMode="auto">
          <a:xfrm>
            <a:off x="1619672" y="6474822"/>
            <a:ext cx="2376264" cy="338554"/>
          </a:xfrm>
          <a:prstGeom prst="wedgeRectCallout">
            <a:avLst>
              <a:gd name="adj1" fmla="val -34811"/>
              <a:gd name="adj2" fmla="val -305366"/>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altLang="zh-CN" sz="1600" b="0" dirty="0" smtClean="0">
                <a:solidFill>
                  <a:srgbClr val="FF0000"/>
                </a:solidFill>
              </a:rPr>
              <a:t>Integration in the sight</a:t>
            </a:r>
            <a:endParaRPr kumimoji="1" lang="zh-CN" altLang="en-US" sz="1600" b="0" i="0" u="none" strike="noStrike" cap="none" normalizeH="0" baseline="0" dirty="0" smtClean="0">
              <a:ln>
                <a:noFill/>
              </a:ln>
              <a:solidFill>
                <a:srgbClr val="FF0000"/>
              </a:solidFill>
              <a:effectLst/>
            </a:endParaRPr>
          </a:p>
        </p:txBody>
      </p:sp>
      <p:sp>
        <p:nvSpPr>
          <p:cNvPr id="14" name="矩形标注 13"/>
          <p:cNvSpPr/>
          <p:nvPr/>
        </p:nvSpPr>
        <p:spPr bwMode="auto">
          <a:xfrm>
            <a:off x="4716016" y="6249511"/>
            <a:ext cx="3096344" cy="338554"/>
          </a:xfrm>
          <a:prstGeom prst="wedgeRectCallout">
            <a:avLst>
              <a:gd name="adj1" fmla="val -33261"/>
              <a:gd name="adj2" fmla="val -252109"/>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altLang="zh-CN" sz="1600" b="0" dirty="0" smtClean="0">
                <a:solidFill>
                  <a:srgbClr val="FF0000"/>
                </a:solidFill>
              </a:rPr>
              <a:t>Effective scattering length</a:t>
            </a:r>
            <a:endParaRPr kumimoji="1" lang="zh-CN" altLang="en-US" sz="1600" b="0" i="0" u="none" strike="noStrike" cap="none" normalizeH="0" baseline="0" dirty="0" smtClean="0">
              <a:ln>
                <a:noFill/>
              </a:ln>
              <a:solidFill>
                <a:srgbClr val="FF0000"/>
              </a:solidFill>
              <a:effectLst/>
            </a:endParaRPr>
          </a:p>
        </p:txBody>
      </p:sp>
      <p:sp>
        <p:nvSpPr>
          <p:cNvPr id="15" name="标题 3"/>
          <p:cNvSpPr txBox="1">
            <a:spLocks/>
          </p:cNvSpPr>
          <p:nvPr/>
        </p:nvSpPr>
        <p:spPr>
          <a:xfrm>
            <a:off x="89756" y="188640"/>
            <a:ext cx="8964488" cy="1143000"/>
          </a:xfrm>
          <a:prstGeom prst="rect">
            <a:avLst/>
          </a:prstGeom>
        </p:spPr>
        <p:txBody>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r>
              <a:rPr lang="en-US" altLang="zh-CN" dirty="0">
                <a:ln w="10160">
                  <a:solidFill>
                    <a:schemeClr val="accent5"/>
                  </a:solidFill>
                  <a:prstDash val="solid"/>
                </a:ln>
                <a:solidFill>
                  <a:schemeClr val="tx1"/>
                </a:solidFill>
                <a:effectLst>
                  <a:outerShdw blurRad="38100" dist="22860" dir="5400000" algn="tl" rotWithShape="0">
                    <a:srgbClr val="000000">
                      <a:alpha val="30000"/>
                    </a:srgbClr>
                  </a:outerShdw>
                </a:effectLst>
              </a:rPr>
              <a:t>From CR to DM flux</a:t>
            </a:r>
            <a:endParaRPr lang="zh-CN" altLang="en-US"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941180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11560" y="692696"/>
            <a:ext cx="7861919" cy="5256584"/>
          </a:xfrm>
          <a:prstGeom prst="rect">
            <a:avLst/>
          </a:prstGeom>
        </p:spPr>
      </p:pic>
      <p:sp>
        <p:nvSpPr>
          <p:cNvPr id="4" name="文本框 3"/>
          <p:cNvSpPr txBox="1"/>
          <p:nvPr/>
        </p:nvSpPr>
        <p:spPr>
          <a:xfrm>
            <a:off x="3419872" y="6093296"/>
            <a:ext cx="5724128" cy="369332"/>
          </a:xfrm>
          <a:prstGeom prst="rect">
            <a:avLst/>
          </a:prstGeom>
          <a:noFill/>
        </p:spPr>
        <p:txBody>
          <a:bodyPr wrap="square" rtlCol="0">
            <a:spAutoFit/>
          </a:bodyPr>
          <a:lstStyle/>
          <a:p>
            <a:r>
              <a:rPr lang="en-US" altLang="zh-CN" sz="1800" b="0" i="1" dirty="0" smtClean="0"/>
              <a:t>From T. </a:t>
            </a:r>
            <a:r>
              <a:rPr lang="en-US" altLang="zh-CN" sz="1800" b="0" i="1" dirty="0" err="1" smtClean="0"/>
              <a:t>Bringmann</a:t>
            </a:r>
            <a:r>
              <a:rPr lang="en-US" altLang="zh-CN" sz="1800" b="0" i="1" dirty="0" smtClean="0"/>
              <a:t> et. al. </a:t>
            </a:r>
            <a:r>
              <a:rPr lang="en-US" altLang="zh-CN" i="1" dirty="0" smtClean="0"/>
              <a:t>Phys. Rev. Lett.122.171801</a:t>
            </a:r>
            <a:endParaRPr lang="zh-CN" altLang="en-US" sz="1800" b="0" i="1" dirty="0"/>
          </a:p>
        </p:txBody>
      </p:sp>
    </p:spTree>
    <p:extLst>
      <p:ext uri="{BB962C8B-B14F-4D97-AF65-F5344CB8AC3E}">
        <p14:creationId xmlns:p14="http://schemas.microsoft.com/office/powerpoint/2010/main" val="2676644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2" name="标题 3"/>
          <p:cNvSpPr txBox="1">
            <a:spLocks/>
          </p:cNvSpPr>
          <p:nvPr/>
        </p:nvSpPr>
        <p:spPr>
          <a:xfrm>
            <a:off x="89756" y="28828"/>
            <a:ext cx="8964488" cy="1143000"/>
          </a:xfrm>
          <a:prstGeom prst="rect">
            <a:avLst/>
          </a:prstGeom>
        </p:spPr>
        <p:txBody>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r>
              <a:rPr lang="en-US" altLang="zh-CN" dirty="0" smtClean="0">
                <a:ln w="10160">
                  <a:solidFill>
                    <a:schemeClr val="accent5"/>
                  </a:solidFill>
                  <a:prstDash val="solid"/>
                </a:ln>
                <a:solidFill>
                  <a:schemeClr val="bg1"/>
                </a:solidFill>
                <a:effectLst>
                  <a:outerShdw blurRad="38100" dist="22860" dir="5400000" algn="tl" rotWithShape="0">
                    <a:srgbClr val="000000">
                      <a:alpha val="30000"/>
                    </a:srgbClr>
                  </a:outerShdw>
                </a:effectLst>
              </a:rPr>
              <a:t>Attenuation of CRDM </a:t>
            </a:r>
            <a:r>
              <a:rPr lang="en-US" altLang="zh-CN" dirty="0">
                <a:ln w="10160">
                  <a:solidFill>
                    <a:schemeClr val="accent5"/>
                  </a:solidFill>
                  <a:prstDash val="solid"/>
                </a:ln>
                <a:solidFill>
                  <a:schemeClr val="bg1"/>
                </a:solidFill>
                <a:effectLst>
                  <a:outerShdw blurRad="38100" dist="22860" dir="5400000" algn="tl" rotWithShape="0">
                    <a:srgbClr val="000000">
                      <a:alpha val="30000"/>
                    </a:srgbClr>
                  </a:outerShdw>
                </a:effectLst>
              </a:rPr>
              <a:t>flux</a:t>
            </a:r>
            <a:endParaRPr lang="zh-CN" altLang="en-US" dirty="0">
              <a:ln w="10160">
                <a:solidFill>
                  <a:schemeClr val="accent5"/>
                </a:solidFill>
                <a:prstDash val="solid"/>
              </a:ln>
              <a:solidFill>
                <a:schemeClr val="bg1"/>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82320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solidFill>
          <a:srgbClr val="FF0000"/>
        </a:solidFill>
        <a:effectLst/>
      </p:bgPr>
    </p:bg>
    <p:spTree>
      <p:nvGrpSpPr>
        <p:cNvPr id="1" name=""/>
        <p:cNvGrpSpPr/>
        <p:nvPr/>
      </p:nvGrpSpPr>
      <p:grpSpPr>
        <a:xfrm>
          <a:off x="0" y="0"/>
          <a:ext cx="0" cy="0"/>
          <a:chOff x="0" y="0"/>
          <a:chExt cx="0" cy="0"/>
        </a:xfrm>
      </p:grpSpPr>
      <p:sp>
        <p:nvSpPr>
          <p:cNvPr id="3" name="椭圆 2"/>
          <p:cNvSpPr/>
          <p:nvPr/>
        </p:nvSpPr>
        <p:spPr bwMode="auto">
          <a:xfrm>
            <a:off x="1763688" y="548680"/>
            <a:ext cx="5688632" cy="5688632"/>
          </a:xfrm>
          <a:prstGeom prst="ellipse">
            <a:avLst/>
          </a:prstGeom>
          <a:gradFill>
            <a:gsLst>
              <a:gs pos="0">
                <a:schemeClr val="bg1"/>
              </a:gs>
              <a:gs pos="52000">
                <a:schemeClr val="bg1"/>
              </a:gs>
              <a:gs pos="100000">
                <a:srgbClr val="FF0000"/>
              </a:gs>
              <a:gs pos="69000">
                <a:srgbClr val="FF6600"/>
              </a:gs>
            </a:gsLst>
            <a:path path="circle">
              <a:fillToRect l="50000" t="50000" r="50000" b="50000"/>
            </a:path>
          </a:gra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1" lang="zh-CN" alt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223205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1979712" y="4261050"/>
            <a:ext cx="4196696" cy="1020994"/>
          </a:xfrm>
          <a:prstGeom prst="rect">
            <a:avLst/>
          </a:prstGeom>
        </p:spPr>
      </p:pic>
      <p:pic>
        <p:nvPicPr>
          <p:cNvPr id="2" name="图片 1"/>
          <p:cNvPicPr>
            <a:picLocks noChangeAspect="1"/>
          </p:cNvPicPr>
          <p:nvPr/>
        </p:nvPicPr>
        <p:blipFill>
          <a:blip r:embed="rId3"/>
          <a:stretch>
            <a:fillRect/>
          </a:stretch>
        </p:blipFill>
        <p:spPr>
          <a:xfrm>
            <a:off x="827583" y="1772816"/>
            <a:ext cx="7281499" cy="1224136"/>
          </a:xfrm>
          <a:prstGeom prst="rect">
            <a:avLst/>
          </a:prstGeom>
        </p:spPr>
      </p:pic>
      <p:sp>
        <p:nvSpPr>
          <p:cNvPr id="3" name="文本框 2"/>
          <p:cNvSpPr txBox="1"/>
          <p:nvPr/>
        </p:nvSpPr>
        <p:spPr>
          <a:xfrm>
            <a:off x="525761" y="980728"/>
            <a:ext cx="8092475"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DM flux at the depth </a:t>
            </a:r>
            <a:r>
              <a:rPr lang="en-US" altLang="zh-CN" i="1" dirty="0"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z</a:t>
            </a:r>
            <a:endParaRPr lang="zh-CN" altLang="en-US" i="1" dirty="0">
              <a:solidFill>
                <a:srgbClr val="FF0000"/>
              </a:solidFill>
            </a:endParaRPr>
          </a:p>
        </p:txBody>
      </p:sp>
      <p:sp>
        <p:nvSpPr>
          <p:cNvPr id="4" name="文本框 3"/>
          <p:cNvSpPr txBox="1"/>
          <p:nvPr/>
        </p:nvSpPr>
        <p:spPr>
          <a:xfrm>
            <a:off x="539552" y="3429000"/>
            <a:ext cx="8092475"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in which </a:t>
            </a:r>
            <a:endParaRPr lang="zh-CN" altLang="en-US" i="1" dirty="0"/>
          </a:p>
        </p:txBody>
      </p:sp>
      <p:sp>
        <p:nvSpPr>
          <p:cNvPr id="6" name="文本框 5"/>
          <p:cNvSpPr txBox="1"/>
          <p:nvPr/>
        </p:nvSpPr>
        <p:spPr>
          <a:xfrm>
            <a:off x="511973" y="5282044"/>
            <a:ext cx="8092475"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is the mean free path of a DM particle. </a:t>
            </a:r>
            <a:endParaRPr lang="zh-CN" altLang="en-US" i="1" dirty="0"/>
          </a:p>
        </p:txBody>
      </p:sp>
      <p:sp>
        <p:nvSpPr>
          <p:cNvPr id="7" name="矩形标注 6"/>
          <p:cNvSpPr/>
          <p:nvPr/>
        </p:nvSpPr>
        <p:spPr bwMode="auto">
          <a:xfrm>
            <a:off x="3131840" y="3598804"/>
            <a:ext cx="5184576" cy="338554"/>
          </a:xfrm>
          <a:prstGeom prst="wedgeRectCallout">
            <a:avLst>
              <a:gd name="adj1" fmla="val 3851"/>
              <a:gd name="adj2" fmla="val 146052"/>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Cross section</a:t>
            </a:r>
            <a:r>
              <a:rPr kumimoji="1" lang="en-US" altLang="zh-CN" sz="1600" b="0" i="0" u="none" strike="noStrike" cap="none" normalizeH="0" dirty="0" smtClean="0">
                <a:ln>
                  <a:noFill/>
                </a:ln>
                <a:solidFill>
                  <a:srgbClr val="FFFF00"/>
                </a:solidFill>
                <a:effectLst/>
                <a:latin typeface="Arial" panose="020B0604020202020204" pitchFamily="34" charset="0"/>
                <a:ea typeface="宋体" panose="02010600030101010101" pitchFamily="2" charset="-122"/>
              </a:rPr>
              <a:t> between </a:t>
            </a: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 DM and dense matter  on</a:t>
            </a:r>
            <a:r>
              <a:rPr kumimoji="1" lang="en-US" altLang="zh-CN" sz="1600" b="0" i="0" u="none" strike="noStrike" cap="none" normalizeH="0" dirty="0" smtClean="0">
                <a:ln>
                  <a:noFill/>
                </a:ln>
                <a:solidFill>
                  <a:srgbClr val="FFFF00"/>
                </a:solidFill>
                <a:effectLst/>
                <a:latin typeface="Arial" panose="020B0604020202020204" pitchFamily="34" charset="0"/>
                <a:ea typeface="宋体" panose="02010600030101010101" pitchFamily="2" charset="-122"/>
              </a:rPr>
              <a:t> earth</a:t>
            </a:r>
            <a:endParaRPr kumimoji="1" lang="zh-CN" altLang="en-US"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5364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3"/>
          <p:cNvSpPr txBox="1">
            <a:spLocks/>
          </p:cNvSpPr>
          <p:nvPr/>
        </p:nvSpPr>
        <p:spPr>
          <a:xfrm>
            <a:off x="179512" y="404664"/>
            <a:ext cx="8964488" cy="1143000"/>
          </a:xfrm>
          <a:prstGeom prst="rect">
            <a:avLst/>
          </a:prstGeom>
        </p:spPr>
        <p:txBody>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r>
              <a:rPr lang="en-US" altLang="zh-CN"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CRDM scattering in detectors</a:t>
            </a:r>
            <a:endParaRPr lang="zh-CN" altLang="en-US"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pic>
        <p:nvPicPr>
          <p:cNvPr id="3" name="图片 2"/>
          <p:cNvPicPr>
            <a:picLocks noChangeAspect="1"/>
          </p:cNvPicPr>
          <p:nvPr/>
        </p:nvPicPr>
        <p:blipFill>
          <a:blip r:embed="rId2"/>
          <a:stretch>
            <a:fillRect/>
          </a:stretch>
        </p:blipFill>
        <p:spPr>
          <a:xfrm>
            <a:off x="1187624" y="2916129"/>
            <a:ext cx="6359652" cy="1368152"/>
          </a:xfrm>
          <a:prstGeom prst="rect">
            <a:avLst/>
          </a:prstGeom>
        </p:spPr>
      </p:pic>
      <p:sp>
        <p:nvSpPr>
          <p:cNvPr id="6" name="矩形标注 5"/>
          <p:cNvSpPr/>
          <p:nvPr/>
        </p:nvSpPr>
        <p:spPr bwMode="auto">
          <a:xfrm>
            <a:off x="5508104" y="4725144"/>
            <a:ext cx="2376264" cy="338554"/>
          </a:xfrm>
          <a:prstGeom prst="wedgeRectCallout">
            <a:avLst>
              <a:gd name="adj1" fmla="val 16853"/>
              <a:gd name="adj2" fmla="val -191244"/>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lang="en-US" altLang="zh-CN" sz="1600" b="0" dirty="0" smtClean="0">
                <a:solidFill>
                  <a:srgbClr val="FF0000"/>
                </a:solidFill>
              </a:rPr>
              <a:t>Recoil Energy of Target</a:t>
            </a:r>
            <a:endParaRPr kumimoji="1" lang="zh-CN" altLang="en-US" sz="1600" b="0" i="0" u="none" strike="noStrike" cap="none" normalizeH="0" baseline="0" dirty="0" smtClean="0">
              <a:ln>
                <a:noFill/>
              </a:ln>
              <a:solidFill>
                <a:srgbClr val="FF0000"/>
              </a:solidFill>
              <a:effectLst/>
            </a:endParaRPr>
          </a:p>
        </p:txBody>
      </p:sp>
      <p:sp>
        <p:nvSpPr>
          <p:cNvPr id="7" name="矩形标注 6"/>
          <p:cNvSpPr/>
          <p:nvPr/>
        </p:nvSpPr>
        <p:spPr bwMode="auto">
          <a:xfrm>
            <a:off x="3347864" y="2392834"/>
            <a:ext cx="5472608" cy="338554"/>
          </a:xfrm>
          <a:prstGeom prst="wedgeRectCallout">
            <a:avLst>
              <a:gd name="adj1" fmla="val 14213"/>
              <a:gd name="adj2" fmla="val 172680"/>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Cross</a:t>
            </a:r>
            <a:r>
              <a:rPr kumimoji="1" lang="en-US" altLang="zh-CN" sz="1600" b="0" i="0" u="none" strike="noStrike" cap="none" normalizeH="0" dirty="0" smtClean="0">
                <a:ln>
                  <a:noFill/>
                </a:ln>
                <a:solidFill>
                  <a:srgbClr val="FFFF00"/>
                </a:solidFill>
                <a:effectLst/>
                <a:latin typeface="Arial" panose="020B0604020202020204" pitchFamily="34" charset="0"/>
                <a:ea typeface="宋体" panose="02010600030101010101" pitchFamily="2" charset="-122"/>
              </a:rPr>
              <a:t> section between </a:t>
            </a:r>
            <a:r>
              <a:rPr kumimoji="1" lang="en-US" altLang="zh-CN"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rPr>
              <a:t> DM and dense matter  in detector</a:t>
            </a:r>
            <a:endParaRPr kumimoji="1" lang="zh-CN" altLang="en-US" sz="1600" b="0" i="0" u="none" strike="noStrike" cap="none" normalizeH="0" baseline="0" dirty="0" smtClean="0">
              <a:ln>
                <a:noFill/>
              </a:ln>
              <a:solidFill>
                <a:srgbClr val="FFFF00"/>
              </a:solidFill>
              <a:effectLst/>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8688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3"/>
          <p:cNvSpPr txBox="1">
            <a:spLocks/>
          </p:cNvSpPr>
          <p:nvPr/>
        </p:nvSpPr>
        <p:spPr>
          <a:xfrm>
            <a:off x="89756" y="188640"/>
            <a:ext cx="8730716" cy="1143000"/>
          </a:xfrm>
          <a:prstGeom prst="rect">
            <a:avLst/>
          </a:prstGeom>
        </p:spPr>
        <p:txBody>
          <a:bodyPr/>
          <a:lst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a:lstStyle>
          <a:p>
            <a:r>
              <a:rPr lang="en-US" altLang="zh-CN" sz="3600" dirty="0" smtClean="0">
                <a:ln w="10160">
                  <a:solidFill>
                    <a:schemeClr val="accent5"/>
                  </a:solidFill>
                  <a:prstDash val="solid"/>
                </a:ln>
                <a:solidFill>
                  <a:schemeClr val="tx1"/>
                </a:solidFill>
                <a:effectLst>
                  <a:outerShdw blurRad="38100" dist="22860" dir="5400000" algn="tl" rotWithShape="0">
                    <a:srgbClr val="000000">
                      <a:alpha val="30000"/>
                    </a:srgbClr>
                  </a:outerShdw>
                </a:effectLst>
              </a:rPr>
              <a:t>Comparison with the WIMP scattering</a:t>
            </a:r>
            <a:endParaRPr lang="zh-CN" altLang="en-US" sz="3600" dirty="0">
              <a:ln w="10160">
                <a:solidFill>
                  <a:schemeClr val="accent5"/>
                </a:solidFill>
                <a:prstDash val="solid"/>
              </a:ln>
              <a:solidFill>
                <a:schemeClr val="tx1"/>
              </a:solidFill>
              <a:effectLst>
                <a:outerShdw blurRad="38100" dist="22860" dir="5400000" algn="tl" rotWithShape="0">
                  <a:srgbClr val="000000">
                    <a:alpha val="30000"/>
                  </a:srgbClr>
                </a:outerShdw>
              </a:effectLst>
            </a:endParaRPr>
          </a:p>
        </p:txBody>
      </p:sp>
      <p:pic>
        <p:nvPicPr>
          <p:cNvPr id="5" name="图片 4"/>
          <p:cNvPicPr>
            <a:picLocks noChangeAspect="1"/>
          </p:cNvPicPr>
          <p:nvPr/>
        </p:nvPicPr>
        <p:blipFill>
          <a:blip r:embed="rId2"/>
          <a:stretch>
            <a:fillRect/>
          </a:stretch>
        </p:blipFill>
        <p:spPr>
          <a:xfrm>
            <a:off x="1115615" y="1315504"/>
            <a:ext cx="6886781" cy="1681448"/>
          </a:xfrm>
          <a:prstGeom prst="rect">
            <a:avLst/>
          </a:prstGeom>
        </p:spPr>
      </p:pic>
      <p:pic>
        <p:nvPicPr>
          <p:cNvPr id="8" name="图片 7"/>
          <p:cNvPicPr>
            <a:picLocks noChangeAspect="1"/>
          </p:cNvPicPr>
          <p:nvPr/>
        </p:nvPicPr>
        <p:blipFill>
          <a:blip r:embed="rId3"/>
          <a:stretch>
            <a:fillRect/>
          </a:stretch>
        </p:blipFill>
        <p:spPr>
          <a:xfrm>
            <a:off x="1119101" y="4170560"/>
            <a:ext cx="6909384" cy="1850728"/>
          </a:xfrm>
          <a:prstGeom prst="rect">
            <a:avLst/>
          </a:prstGeom>
        </p:spPr>
      </p:pic>
      <p:sp>
        <p:nvSpPr>
          <p:cNvPr id="9" name="文本框 8"/>
          <p:cNvSpPr txBox="1"/>
          <p:nvPr/>
        </p:nvSpPr>
        <p:spPr>
          <a:xfrm>
            <a:off x="539552" y="3429000"/>
            <a:ext cx="8092475" cy="523220"/>
          </a:xfrm>
          <a:prstGeom prst="rect">
            <a:avLst/>
          </a:prstGeom>
          <a:noFill/>
        </p:spPr>
        <p:txBody>
          <a:bodyPr wrap="square" rtlCol="0">
            <a:spAutoFit/>
          </a:bodyPr>
          <a:lstStyle/>
          <a:p>
            <a:r>
              <a:rPr lang="en-US" altLang="zh-CN" dirty="0">
                <a:ln w="10160">
                  <a:solidFill>
                    <a:schemeClr val="accent5"/>
                  </a:solidFill>
                  <a:prstDash val="solid"/>
                </a:ln>
                <a:effectLst>
                  <a:outerShdw blurRad="38100" dist="22860" dir="5400000" algn="tl" rotWithShape="0">
                    <a:srgbClr val="000000">
                      <a:alpha val="30000"/>
                    </a:srgbClr>
                  </a:outerShdw>
                </a:effectLst>
              </a:rPr>
              <a:t> </a:t>
            </a:r>
            <a:r>
              <a:rPr lang="en-US" altLang="zh-CN" dirty="0" smtClean="0">
                <a:ln w="10160">
                  <a:solidFill>
                    <a:schemeClr val="accent5"/>
                  </a:solidFill>
                  <a:prstDash val="solid"/>
                </a:ln>
                <a:effectLst>
                  <a:outerShdw blurRad="38100" dist="22860" dir="5400000" algn="tl" rotWithShape="0">
                    <a:srgbClr val="000000">
                      <a:alpha val="30000"/>
                    </a:srgbClr>
                  </a:outerShdw>
                </a:effectLst>
              </a:rPr>
              <a:t>We can get </a:t>
            </a:r>
            <a:endParaRPr lang="zh-CN" altLang="en-US" i="1" dirty="0"/>
          </a:p>
        </p:txBody>
      </p:sp>
    </p:spTree>
    <p:extLst>
      <p:ext uri="{BB962C8B-B14F-4D97-AF65-F5344CB8AC3E}">
        <p14:creationId xmlns:p14="http://schemas.microsoft.com/office/powerpoint/2010/main" val="1890685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899592" y="476672"/>
            <a:ext cx="7118504" cy="5616624"/>
          </a:xfrm>
          <a:prstGeom prst="rect">
            <a:avLst/>
          </a:prstGeom>
        </p:spPr>
      </p:pic>
      <p:sp>
        <p:nvSpPr>
          <p:cNvPr id="3" name="文本框 2"/>
          <p:cNvSpPr txBox="1"/>
          <p:nvPr/>
        </p:nvSpPr>
        <p:spPr>
          <a:xfrm>
            <a:off x="3419872" y="6093296"/>
            <a:ext cx="5724128" cy="369332"/>
          </a:xfrm>
          <a:prstGeom prst="rect">
            <a:avLst/>
          </a:prstGeom>
          <a:noFill/>
        </p:spPr>
        <p:txBody>
          <a:bodyPr wrap="square" rtlCol="0">
            <a:spAutoFit/>
          </a:bodyPr>
          <a:lstStyle/>
          <a:p>
            <a:r>
              <a:rPr lang="en-US" altLang="zh-CN" sz="1800" b="0" i="1" dirty="0" smtClean="0"/>
              <a:t>From T. </a:t>
            </a:r>
            <a:r>
              <a:rPr lang="en-US" altLang="zh-CN" sz="1800" b="0" i="1" dirty="0" err="1" smtClean="0"/>
              <a:t>Bringmann</a:t>
            </a:r>
            <a:r>
              <a:rPr lang="en-US" altLang="zh-CN" sz="1800" b="0" i="1" dirty="0" smtClean="0"/>
              <a:t> et. al. </a:t>
            </a:r>
            <a:r>
              <a:rPr lang="en-US" altLang="zh-CN" i="1" dirty="0" smtClean="0"/>
              <a:t>Phys. Rev. Lett.122.171801</a:t>
            </a:r>
            <a:endParaRPr lang="zh-CN" altLang="en-US" sz="1800" b="0" i="1" dirty="0"/>
          </a:p>
        </p:txBody>
      </p:sp>
    </p:spTree>
    <p:extLst>
      <p:ext uri="{BB962C8B-B14F-4D97-AF65-F5344CB8AC3E}">
        <p14:creationId xmlns:p14="http://schemas.microsoft.com/office/powerpoint/2010/main" val="15279188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18</a:t>
            </a:fld>
            <a:endParaRPr lang="en-US" altLang="zh-CN"/>
          </a:p>
        </p:txBody>
      </p:sp>
      <p:sp>
        <p:nvSpPr>
          <p:cNvPr id="4" name="文本框 3"/>
          <p:cNvSpPr txBox="1"/>
          <p:nvPr/>
        </p:nvSpPr>
        <p:spPr>
          <a:xfrm>
            <a:off x="251520" y="4437112"/>
            <a:ext cx="8496944" cy="1477328"/>
          </a:xfrm>
          <a:prstGeom prst="rect">
            <a:avLst/>
          </a:prstGeom>
          <a:noFill/>
        </p:spPr>
        <p:txBody>
          <a:bodyPr wrap="square" rtlCol="0">
            <a:spAutoFit/>
          </a:bodyPr>
          <a:lstStyle/>
          <a:p>
            <a:pPr algn="just"/>
            <a:r>
              <a:rPr lang="en-US" altLang="zh-CN" dirty="0"/>
              <a:t>Constraints on spin-independent cross section of DM-nucleon interactions from CDEX-10 (gray), XENON1T (</a:t>
            </a:r>
            <a:r>
              <a:rPr lang="en-US" altLang="zh-CN" dirty="0" smtClean="0"/>
              <a:t>purple) and </a:t>
            </a:r>
            <a:r>
              <a:rPr lang="en-US" altLang="zh-CN" dirty="0" err="1"/>
              <a:t>MiniBooNE</a:t>
            </a:r>
            <a:r>
              <a:rPr lang="en-US" altLang="zh-CN" dirty="0"/>
              <a:t> (blue) </a:t>
            </a:r>
            <a:r>
              <a:rPr lang="en-US" altLang="zh-CN" dirty="0" smtClean="0"/>
              <a:t>in </a:t>
            </a:r>
            <a:r>
              <a:rPr lang="en-US" altLang="zh-CN" dirty="0"/>
              <a:t>the framework of CRBDM at a 90% C.L. The gray region enclosed by solid and dashed </a:t>
            </a:r>
            <a:r>
              <a:rPr lang="en-US" altLang="zh-CN" dirty="0" smtClean="0"/>
              <a:t>black lines </a:t>
            </a:r>
            <a:r>
              <a:rPr lang="en-US" altLang="zh-CN" dirty="0"/>
              <a:t>stand for constraint from CDEX-10 under the ballistic trajectory approximation with and without considering the </a:t>
            </a:r>
            <a:r>
              <a:rPr lang="en-US" altLang="zh-CN" dirty="0" smtClean="0"/>
              <a:t>form factor</a:t>
            </a:r>
            <a:r>
              <a:rPr lang="en-US" altLang="zh-CN" dirty="0"/>
              <a:t>, respectively. </a:t>
            </a:r>
            <a:endParaRPr lang="zh-CN" altLang="en-US" dirty="0"/>
          </a:p>
        </p:txBody>
      </p:sp>
      <p:sp>
        <p:nvSpPr>
          <p:cNvPr id="5" name="文本框 4"/>
          <p:cNvSpPr txBox="1"/>
          <p:nvPr/>
        </p:nvSpPr>
        <p:spPr>
          <a:xfrm>
            <a:off x="3347864" y="6191438"/>
            <a:ext cx="4320480" cy="369332"/>
          </a:xfrm>
          <a:prstGeom prst="rect">
            <a:avLst/>
          </a:prstGeom>
          <a:noFill/>
        </p:spPr>
        <p:txBody>
          <a:bodyPr wrap="square" rtlCol="0">
            <a:spAutoFit/>
          </a:bodyPr>
          <a:lstStyle/>
          <a:p>
            <a:r>
              <a:rPr lang="en-US" altLang="zh-CN" dirty="0" smtClean="0"/>
              <a:t>From Z. Lei et. al. </a:t>
            </a:r>
            <a:r>
              <a:rPr lang="en-US" altLang="zh-CN" dirty="0" err="1" smtClean="0"/>
              <a:t>arXiv</a:t>
            </a:r>
            <a:r>
              <a:rPr lang="en-US" altLang="zh-CN" dirty="0" smtClean="0"/>
              <a:t>: 2008.07116</a:t>
            </a:r>
            <a:endParaRPr lang="zh-CN" altLang="en-US" dirty="0"/>
          </a:p>
        </p:txBody>
      </p:sp>
      <p:pic>
        <p:nvPicPr>
          <p:cNvPr id="6" name="图片 5"/>
          <p:cNvPicPr>
            <a:picLocks noChangeAspect="1"/>
          </p:cNvPicPr>
          <p:nvPr/>
        </p:nvPicPr>
        <p:blipFill>
          <a:blip r:embed="rId3"/>
          <a:stretch>
            <a:fillRect/>
          </a:stretch>
        </p:blipFill>
        <p:spPr>
          <a:xfrm>
            <a:off x="35008" y="476672"/>
            <a:ext cx="8903521" cy="3676864"/>
          </a:xfrm>
          <a:prstGeom prst="rect">
            <a:avLst/>
          </a:prstGeom>
        </p:spPr>
      </p:pic>
    </p:spTree>
    <p:extLst>
      <p:ext uri="{BB962C8B-B14F-4D97-AF65-F5344CB8AC3E}">
        <p14:creationId xmlns:p14="http://schemas.microsoft.com/office/powerpoint/2010/main" val="3544887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5683" y="836712"/>
            <a:ext cx="4224710" cy="4176464"/>
          </a:xfrm>
          <a:prstGeom prst="rect">
            <a:avLst/>
          </a:prstGeom>
        </p:spPr>
      </p:pic>
      <p:pic>
        <p:nvPicPr>
          <p:cNvPr id="2" name="图片 1"/>
          <p:cNvPicPr>
            <a:picLocks noChangeAspect="1"/>
          </p:cNvPicPr>
          <p:nvPr/>
        </p:nvPicPr>
        <p:blipFill>
          <a:blip r:embed="rId4"/>
          <a:stretch>
            <a:fillRect/>
          </a:stretch>
        </p:blipFill>
        <p:spPr>
          <a:xfrm>
            <a:off x="4467497" y="548680"/>
            <a:ext cx="4649065" cy="4680520"/>
          </a:xfrm>
          <a:prstGeom prst="rect">
            <a:avLst/>
          </a:prstGeom>
        </p:spPr>
      </p:pic>
      <p:sp>
        <p:nvSpPr>
          <p:cNvPr id="4" name="文本框 3"/>
          <p:cNvSpPr txBox="1"/>
          <p:nvPr/>
        </p:nvSpPr>
        <p:spPr>
          <a:xfrm>
            <a:off x="4139952" y="5373216"/>
            <a:ext cx="4815543" cy="369332"/>
          </a:xfrm>
          <a:prstGeom prst="rect">
            <a:avLst/>
          </a:prstGeom>
          <a:noFill/>
        </p:spPr>
        <p:txBody>
          <a:bodyPr wrap="square" rtlCol="0">
            <a:spAutoFit/>
          </a:bodyPr>
          <a:lstStyle/>
          <a:p>
            <a:r>
              <a:rPr lang="en-US" altLang="zh-CN" sz="1800" b="0" i="1" dirty="0" smtClean="0"/>
              <a:t>From J. Dent et. al. </a:t>
            </a:r>
            <a:r>
              <a:rPr lang="en-US" altLang="zh-CN" i="1" dirty="0" smtClean="0"/>
              <a:t>Phys. Rev. D 101.116007</a:t>
            </a:r>
            <a:endParaRPr lang="zh-CN" altLang="en-US" sz="1800" b="0" i="1" dirty="0"/>
          </a:p>
        </p:txBody>
      </p:sp>
      <p:sp>
        <p:nvSpPr>
          <p:cNvPr id="7" name="文本框 6"/>
          <p:cNvSpPr txBox="1"/>
          <p:nvPr/>
        </p:nvSpPr>
        <p:spPr>
          <a:xfrm>
            <a:off x="827584" y="5387041"/>
            <a:ext cx="3168352" cy="646331"/>
          </a:xfrm>
          <a:prstGeom prst="rect">
            <a:avLst/>
          </a:prstGeom>
          <a:noFill/>
        </p:spPr>
        <p:txBody>
          <a:bodyPr wrap="square" rtlCol="0">
            <a:spAutoFit/>
          </a:bodyPr>
          <a:lstStyle/>
          <a:p>
            <a:r>
              <a:rPr lang="en-US" altLang="zh-CN" i="1" dirty="0" smtClean="0"/>
              <a:t>From JHEP</a:t>
            </a:r>
            <a:r>
              <a:rPr lang="en-US" altLang="zh-CN" i="1" dirty="0"/>
              <a:t> 12 (2020) 072</a:t>
            </a:r>
          </a:p>
          <a:p>
            <a:endParaRPr lang="zh-CN" altLang="en-US" sz="1800" b="0" i="1" dirty="0">
              <a:solidFill>
                <a:srgbClr val="FF0000"/>
              </a:solidFill>
            </a:endParaRPr>
          </a:p>
        </p:txBody>
      </p:sp>
    </p:spTree>
    <p:extLst>
      <p:ext uri="{BB962C8B-B14F-4D97-AF65-F5344CB8AC3E}">
        <p14:creationId xmlns:p14="http://schemas.microsoft.com/office/powerpoint/2010/main" val="162174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目录</a:t>
            </a:r>
          </a:p>
        </p:txBody>
      </p:sp>
      <p:sp>
        <p:nvSpPr>
          <p:cNvPr id="3" name="内容占位符 2"/>
          <p:cNvSpPr>
            <a:spLocks noGrp="1"/>
          </p:cNvSpPr>
          <p:nvPr>
            <p:ph idx="1"/>
          </p:nvPr>
        </p:nvSpPr>
        <p:spPr>
          <a:xfrm>
            <a:off x="685800" y="1981200"/>
            <a:ext cx="8062664" cy="4114800"/>
          </a:xfrm>
        </p:spPr>
        <p:txBody>
          <a:bodyPr/>
          <a:lstStyle/>
          <a:p>
            <a:pPr>
              <a:lnSpc>
                <a:spcPct val="150000"/>
              </a:lnSpc>
            </a:pPr>
            <a:r>
              <a:rPr lang="en-US" altLang="zh-CN" sz="2800" dirty="0" smtClean="0">
                <a:solidFill>
                  <a:srgbClr val="C00000"/>
                </a:solidFill>
                <a:latin typeface="微软雅黑" panose="020B0503020204020204" pitchFamily="34" charset="-122"/>
                <a:ea typeface="微软雅黑" panose="020B0503020204020204" pitchFamily="34" charset="-122"/>
              </a:rPr>
              <a:t>WIMP</a:t>
            </a:r>
            <a:r>
              <a:rPr lang="zh-CN" altLang="en-US" sz="2800" dirty="0" smtClean="0">
                <a:solidFill>
                  <a:srgbClr val="C00000"/>
                </a:solidFill>
                <a:latin typeface="微软雅黑" panose="020B0503020204020204" pitchFamily="34" charset="-122"/>
                <a:ea typeface="微软雅黑" panose="020B0503020204020204" pitchFamily="34" charset="-122"/>
              </a:rPr>
              <a:t>和轻暗物质</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rgbClr val="C00000"/>
                </a:solidFill>
                <a:latin typeface="微软雅黑" panose="020B0503020204020204" pitchFamily="34" charset="-122"/>
                <a:ea typeface="微软雅黑" panose="020B0503020204020204" pitchFamily="34" charset="-122"/>
              </a:rPr>
              <a:t>宇宙线暗物质（</a:t>
            </a:r>
            <a:r>
              <a:rPr lang="en-US" altLang="zh-CN" sz="2800" dirty="0" smtClean="0">
                <a:solidFill>
                  <a:srgbClr val="C00000"/>
                </a:solidFill>
                <a:latin typeface="微软雅黑" panose="020B0503020204020204" pitchFamily="34" charset="-122"/>
                <a:ea typeface="微软雅黑" panose="020B0503020204020204" pitchFamily="34" charset="-122"/>
              </a:rPr>
              <a:t>CRDM</a:t>
            </a:r>
            <a:r>
              <a:rPr lang="zh-CN" altLang="en-US" sz="2800" dirty="0" smtClean="0">
                <a:solidFill>
                  <a:srgbClr val="C00000"/>
                </a:solidFill>
                <a:latin typeface="微软雅黑" panose="020B0503020204020204" pitchFamily="34" charset="-122"/>
                <a:ea typeface="微软雅黑" panose="020B0503020204020204" pitchFamily="34" charset="-122"/>
              </a:rPr>
              <a:t>）</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rgbClr val="C00000"/>
                </a:solidFill>
                <a:latin typeface="微软雅黑" panose="020B0503020204020204" pitchFamily="34" charset="-122"/>
                <a:ea typeface="微软雅黑" panose="020B0503020204020204" pitchFamily="34" charset="-122"/>
              </a:rPr>
              <a:t>自旋依赖截面计算方法</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800" dirty="0" smtClean="0">
                <a:solidFill>
                  <a:srgbClr val="C00000"/>
                </a:solidFill>
                <a:latin typeface="微软雅黑" panose="020B0503020204020204" pitchFamily="34" charset="-122"/>
                <a:ea typeface="微软雅黑" panose="020B0503020204020204" pitchFamily="34" charset="-122"/>
              </a:rPr>
              <a:t>原子结构因子修正及其在宇宙线暗物质中的应用</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rgbClr val="C00000"/>
                </a:solidFill>
                <a:latin typeface="微软雅黑" panose="020B0503020204020204" pitchFamily="34" charset="-122"/>
                <a:ea typeface="微软雅黑" panose="020B0503020204020204" pitchFamily="34" charset="-122"/>
              </a:rPr>
              <a:t>总结</a:t>
            </a:r>
            <a:endParaRPr lang="en-US" altLang="zh-CN" sz="2800" dirty="0" smtClean="0">
              <a:solidFill>
                <a:srgbClr val="C00000"/>
              </a:solidFill>
              <a:latin typeface="微软雅黑" panose="020B0503020204020204" pitchFamily="34" charset="-122"/>
              <a:ea typeface="微软雅黑" panose="020B0503020204020204" pitchFamily="34" charset="-122"/>
            </a:endParaRPr>
          </a:p>
          <a:p>
            <a:endParaRPr lang="en-US" altLang="zh-CN" dirty="0" smtClean="0"/>
          </a:p>
          <a:p>
            <a:endParaRPr lang="zh-CN" altLang="en-US" dirty="0"/>
          </a:p>
        </p:txBody>
      </p:sp>
      <p:sp>
        <p:nvSpPr>
          <p:cNvPr id="4098" name="灯片编号占位符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a:spcBef>
                <a:spcPct val="0"/>
              </a:spcBef>
              <a:buFontTx/>
              <a:buNone/>
            </a:pPr>
            <a:fld id="{F79D047D-492E-46B5-AF16-3C3690159381}" type="slidenum">
              <a:rPr lang="en-US" altLang="zh-CN" sz="1400" smtClean="0"/>
              <a:pPr>
                <a:spcBef>
                  <a:spcPct val="0"/>
                </a:spcBef>
                <a:buFontTx/>
                <a:buNone/>
              </a:pPr>
              <a:t>2</a:t>
            </a:fld>
            <a:endParaRPr lang="en-US" altLang="zh-CN" sz="1400" smtClean="0"/>
          </a:p>
        </p:txBody>
      </p:sp>
    </p:spTree>
    <p:extLst>
      <p:ext uri="{BB962C8B-B14F-4D97-AF65-F5344CB8AC3E}">
        <p14:creationId xmlns:p14="http://schemas.microsoft.com/office/powerpoint/2010/main" val="3618802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619672" y="548680"/>
            <a:ext cx="6120680" cy="3960440"/>
          </a:xfrm>
          <a:prstGeom prst="rect">
            <a:avLst/>
          </a:prstGeom>
        </p:spPr>
      </p:pic>
      <p:sp>
        <p:nvSpPr>
          <p:cNvPr id="6" name="文本框 5"/>
          <p:cNvSpPr txBox="1"/>
          <p:nvPr/>
        </p:nvSpPr>
        <p:spPr>
          <a:xfrm>
            <a:off x="3347864" y="6381328"/>
            <a:ext cx="5472608" cy="369332"/>
          </a:xfrm>
          <a:prstGeom prst="rect">
            <a:avLst/>
          </a:prstGeom>
          <a:noFill/>
        </p:spPr>
        <p:txBody>
          <a:bodyPr wrap="square" rtlCol="0">
            <a:spAutoFit/>
          </a:bodyPr>
          <a:lstStyle/>
          <a:p>
            <a:r>
              <a:rPr lang="en-US" altLang="zh-CN" dirty="0"/>
              <a:t>From C. Xia et. al. </a:t>
            </a:r>
            <a:r>
              <a:rPr lang="en-US" altLang="zh-CN" dirty="0" err="1"/>
              <a:t>Nucl.Phys</a:t>
            </a:r>
            <a:r>
              <a:rPr lang="en-US" altLang="zh-CN" dirty="0" smtClean="0"/>
              <a:t>. B </a:t>
            </a:r>
            <a:r>
              <a:rPr lang="en-US" altLang="zh-CN" dirty="0"/>
              <a:t>969 (2021) 115470</a:t>
            </a:r>
            <a:endParaRPr lang="zh-CN" altLang="en-US" dirty="0"/>
          </a:p>
        </p:txBody>
      </p:sp>
      <p:sp>
        <p:nvSpPr>
          <p:cNvPr id="7" name="Rectangle 12"/>
          <p:cNvSpPr>
            <a:spLocks noChangeArrowheads="1"/>
          </p:cNvSpPr>
          <p:nvPr/>
        </p:nvSpPr>
        <p:spPr bwMode="auto">
          <a:xfrm>
            <a:off x="35496" y="116632"/>
            <a:ext cx="4104456"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加上间接探测结果</a:t>
            </a:r>
            <a:endParaRPr lang="en-US" altLang="zh-CN" sz="3200" b="1" dirty="0">
              <a:solidFill>
                <a:srgbClr val="C00000"/>
              </a:solidFill>
            </a:endParaRPr>
          </a:p>
        </p:txBody>
      </p:sp>
      <p:sp>
        <p:nvSpPr>
          <p:cNvPr id="8" name="文本框 7"/>
          <p:cNvSpPr txBox="1"/>
          <p:nvPr/>
        </p:nvSpPr>
        <p:spPr>
          <a:xfrm>
            <a:off x="179512" y="4443404"/>
            <a:ext cx="8856984" cy="1754326"/>
          </a:xfrm>
          <a:prstGeom prst="rect">
            <a:avLst/>
          </a:prstGeom>
          <a:noFill/>
        </p:spPr>
        <p:txBody>
          <a:bodyPr wrap="square" rtlCol="0">
            <a:spAutoFit/>
          </a:bodyPr>
          <a:lstStyle/>
          <a:p>
            <a:pPr algn="just"/>
            <a:r>
              <a:rPr lang="en-US" altLang="zh-CN" dirty="0"/>
              <a:t>If </a:t>
            </a:r>
            <a:r>
              <a:rPr lang="en-US" altLang="zh-CN" dirty="0" smtClean="0"/>
              <a:t>the ultralight </a:t>
            </a:r>
            <a:r>
              <a:rPr lang="en-US" altLang="zh-CN" dirty="0"/>
              <a:t>DM particles reached chemical and kinetic equilibrium in the early Universe, </a:t>
            </a:r>
            <a:r>
              <a:rPr lang="en-US" altLang="zh-CN" dirty="0" smtClean="0"/>
              <a:t>very stringent </a:t>
            </a:r>
            <a:r>
              <a:rPr lang="en-US" altLang="zh-CN" dirty="0"/>
              <a:t>constraints will arise from BBN and CMB. However, the conditions for </a:t>
            </a:r>
            <a:r>
              <a:rPr lang="en-US" altLang="zh-CN" dirty="0" smtClean="0"/>
              <a:t>reaching thermal </a:t>
            </a:r>
            <a:r>
              <a:rPr lang="en-US" altLang="zh-CN" dirty="0"/>
              <a:t>equilibrium require more information on the cross section of DM annihilation </a:t>
            </a:r>
            <a:r>
              <a:rPr lang="en-US" altLang="zh-CN" dirty="0" smtClean="0"/>
              <a:t>and production </a:t>
            </a:r>
            <a:r>
              <a:rPr lang="en-US" altLang="zh-CN" dirty="0"/>
              <a:t>process, which are in general model dependent. For ultralight DM particles, </a:t>
            </a:r>
            <a:r>
              <a:rPr lang="en-US" altLang="zh-CN" dirty="0" smtClean="0"/>
              <a:t>annihilating </a:t>
            </a:r>
            <a:r>
              <a:rPr lang="en-US" altLang="zh-CN" dirty="0"/>
              <a:t>into most standard model particles are </a:t>
            </a:r>
            <a:r>
              <a:rPr lang="en-US" altLang="zh-CN" dirty="0" err="1"/>
              <a:t>kinematically</a:t>
            </a:r>
            <a:r>
              <a:rPr lang="en-US" altLang="zh-CN" dirty="0"/>
              <a:t> </a:t>
            </a:r>
            <a:r>
              <a:rPr lang="en-US" altLang="zh-CN" dirty="0" smtClean="0"/>
              <a:t>forbidden</a:t>
            </a:r>
            <a:r>
              <a:rPr lang="zh-CN" altLang="en-US" dirty="0" smtClean="0"/>
              <a:t>。</a:t>
            </a:r>
            <a:endParaRPr lang="zh-CN" altLang="en-US" dirty="0"/>
          </a:p>
        </p:txBody>
      </p:sp>
    </p:spTree>
    <p:extLst>
      <p:ext uri="{BB962C8B-B14F-4D97-AF65-F5344CB8AC3E}">
        <p14:creationId xmlns:p14="http://schemas.microsoft.com/office/powerpoint/2010/main" val="6630620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21</a:t>
            </a:fld>
            <a:endParaRPr lang="en-US" altLang="zh-CN"/>
          </a:p>
        </p:txBody>
      </p:sp>
      <p:pic>
        <p:nvPicPr>
          <p:cNvPr id="3" name="图片 2"/>
          <p:cNvPicPr>
            <a:picLocks noChangeAspect="1"/>
          </p:cNvPicPr>
          <p:nvPr/>
        </p:nvPicPr>
        <p:blipFill>
          <a:blip r:embed="rId2"/>
          <a:stretch>
            <a:fillRect/>
          </a:stretch>
        </p:blipFill>
        <p:spPr>
          <a:xfrm>
            <a:off x="59499" y="908720"/>
            <a:ext cx="9049005" cy="3744416"/>
          </a:xfrm>
          <a:prstGeom prst="rect">
            <a:avLst/>
          </a:prstGeom>
        </p:spPr>
      </p:pic>
      <p:sp>
        <p:nvSpPr>
          <p:cNvPr id="4" name="Rectangle 12"/>
          <p:cNvSpPr>
            <a:spLocks noChangeArrowheads="1"/>
          </p:cNvSpPr>
          <p:nvPr/>
        </p:nvSpPr>
        <p:spPr bwMode="auto">
          <a:xfrm>
            <a:off x="1259632" y="260648"/>
            <a:ext cx="7200800" cy="584775"/>
          </a:xfrm>
          <a:prstGeom prst="rect">
            <a:avLst/>
          </a:prstGeom>
          <a:noFill/>
          <a:ln w="9525">
            <a:noFill/>
            <a:miter lim="800000"/>
            <a:headEnd/>
            <a:tailEnd/>
          </a:ln>
        </p:spPr>
        <p:txBody>
          <a:bodyPr wrap="square">
            <a:spAutoFit/>
          </a:bodyPr>
          <a:lstStyle/>
          <a:p>
            <a:pPr algn="ctr"/>
            <a:r>
              <a:rPr lang="zh-CN" altLang="en-US" sz="3200" b="1" dirty="0" smtClean="0">
                <a:solidFill>
                  <a:srgbClr val="C00000"/>
                </a:solidFill>
              </a:rPr>
              <a:t>假如是和电子散射</a:t>
            </a:r>
            <a:endParaRPr lang="en-US" altLang="zh-CN" sz="3200" b="1" dirty="0">
              <a:solidFill>
                <a:srgbClr val="C00000"/>
              </a:solidFill>
            </a:endParaRPr>
          </a:p>
        </p:txBody>
      </p:sp>
      <p:sp>
        <p:nvSpPr>
          <p:cNvPr id="5" name="文本框 4"/>
          <p:cNvSpPr txBox="1"/>
          <p:nvPr/>
        </p:nvSpPr>
        <p:spPr>
          <a:xfrm>
            <a:off x="827584" y="4554994"/>
            <a:ext cx="7704856" cy="1754326"/>
          </a:xfrm>
          <a:prstGeom prst="rect">
            <a:avLst/>
          </a:prstGeom>
          <a:noFill/>
        </p:spPr>
        <p:txBody>
          <a:bodyPr wrap="square" rtlCol="0">
            <a:spAutoFit/>
          </a:bodyPr>
          <a:lstStyle/>
          <a:p>
            <a:r>
              <a:rPr lang="en-US" altLang="zh-CN" dirty="0" smtClean="0"/>
              <a:t>The </a:t>
            </a:r>
            <a:r>
              <a:rPr lang="en-US" altLang="zh-CN" dirty="0"/>
              <a:t>energy dependence in cross section plays a crucial role in improving the exclusion limits, e.g., the recoil spectra increase with recoil energy for heavy mediator case while decrease with recoil energy for ultralight mediator. Such opposite energy dependences imply that the neutrino experiments such as Super-K are more powerful for heavy mediator due to their much larger acceptance volume and higher energy coverage</a:t>
            </a:r>
            <a:endParaRPr lang="zh-CN" altLang="en-US" dirty="0"/>
          </a:p>
        </p:txBody>
      </p:sp>
      <p:sp>
        <p:nvSpPr>
          <p:cNvPr id="6" name="文本框 5"/>
          <p:cNvSpPr txBox="1"/>
          <p:nvPr/>
        </p:nvSpPr>
        <p:spPr>
          <a:xfrm>
            <a:off x="2555776" y="6393342"/>
            <a:ext cx="6120680" cy="646331"/>
          </a:xfrm>
          <a:prstGeom prst="rect">
            <a:avLst/>
          </a:prstGeom>
          <a:noFill/>
        </p:spPr>
        <p:txBody>
          <a:bodyPr wrap="square" rtlCol="0">
            <a:spAutoFit/>
          </a:bodyPr>
          <a:lstStyle/>
          <a:p>
            <a:r>
              <a:rPr lang="en-US" altLang="zh-CN" dirty="0"/>
              <a:t>From Q. Cao et. al. </a:t>
            </a:r>
            <a:r>
              <a:rPr lang="en-US" altLang="zh-CN" dirty="0" err="1"/>
              <a:t>Chin.Phys.C</a:t>
            </a:r>
            <a:r>
              <a:rPr lang="en-US" altLang="zh-CN" dirty="0"/>
              <a:t> 45 (2021) 4, 045002</a:t>
            </a:r>
          </a:p>
          <a:p>
            <a:r>
              <a:rPr lang="en-US" altLang="zh-CN" dirty="0"/>
              <a:t> </a:t>
            </a:r>
            <a:endParaRPr lang="zh-CN" altLang="en-US" dirty="0"/>
          </a:p>
        </p:txBody>
      </p:sp>
    </p:spTree>
    <p:extLst>
      <p:ext uri="{BB962C8B-B14F-4D97-AF65-F5344CB8AC3E}">
        <p14:creationId xmlns:p14="http://schemas.microsoft.com/office/powerpoint/2010/main" val="1178073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标题 2"/>
          <p:cNvSpPr>
            <a:spLocks noGrp="1"/>
          </p:cNvSpPr>
          <p:nvPr>
            <p:ph type="title"/>
          </p:nvPr>
        </p:nvSpPr>
        <p:spPr>
          <a:xfrm>
            <a:off x="685800" y="332656"/>
            <a:ext cx="7772400" cy="1143000"/>
          </a:xfrm>
        </p:spPr>
        <p:txBody>
          <a:bodyPr/>
          <a:lstStyle/>
          <a:p>
            <a:r>
              <a:rPr lang="en-US" altLang="zh-CN" dirty="0" smtClean="0">
                <a:solidFill>
                  <a:srgbClr val="C00000"/>
                </a:solidFill>
              </a:rPr>
              <a:t>CRDM</a:t>
            </a:r>
            <a:r>
              <a:rPr lang="zh-CN" altLang="en-US" dirty="0" smtClean="0">
                <a:solidFill>
                  <a:srgbClr val="C00000"/>
                </a:solidFill>
              </a:rPr>
              <a:t>（</a:t>
            </a:r>
            <a:r>
              <a:rPr lang="en-US" altLang="zh-CN" dirty="0" smtClean="0">
                <a:solidFill>
                  <a:srgbClr val="C00000"/>
                </a:solidFill>
              </a:rPr>
              <a:t>BDM</a:t>
            </a:r>
            <a:r>
              <a:rPr lang="zh-CN" altLang="en-US" dirty="0" smtClean="0">
                <a:solidFill>
                  <a:srgbClr val="C00000"/>
                </a:solidFill>
              </a:rPr>
              <a:t>）各向异性</a:t>
            </a:r>
            <a:endParaRPr lang="zh-CN" altLang="en-US" dirty="0">
              <a:solidFill>
                <a:srgbClr val="C00000"/>
              </a:solidFill>
            </a:endParaRPr>
          </a:p>
        </p:txBody>
      </p:sp>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22</a:t>
            </a:fld>
            <a:endParaRPr lang="en-US" altLang="zh-CN"/>
          </a:p>
        </p:txBody>
      </p:sp>
      <p:pic>
        <p:nvPicPr>
          <p:cNvPr id="5" name="图片 4"/>
          <p:cNvPicPr>
            <a:picLocks noChangeAspect="1"/>
          </p:cNvPicPr>
          <p:nvPr/>
        </p:nvPicPr>
        <p:blipFill>
          <a:blip r:embed="rId2"/>
          <a:stretch>
            <a:fillRect/>
          </a:stretch>
        </p:blipFill>
        <p:spPr>
          <a:xfrm>
            <a:off x="685800" y="1475656"/>
            <a:ext cx="7848872" cy="4288315"/>
          </a:xfrm>
          <a:prstGeom prst="rect">
            <a:avLst/>
          </a:prstGeom>
        </p:spPr>
      </p:pic>
      <p:sp>
        <p:nvSpPr>
          <p:cNvPr id="6" name="文本框 5"/>
          <p:cNvSpPr txBox="1"/>
          <p:nvPr/>
        </p:nvSpPr>
        <p:spPr>
          <a:xfrm>
            <a:off x="467544" y="6093296"/>
            <a:ext cx="8208912" cy="369332"/>
          </a:xfrm>
          <a:prstGeom prst="rect">
            <a:avLst/>
          </a:prstGeom>
          <a:noFill/>
        </p:spPr>
        <p:txBody>
          <a:bodyPr wrap="square" rtlCol="0">
            <a:spAutoFit/>
          </a:bodyPr>
          <a:lstStyle/>
          <a:p>
            <a:r>
              <a:rPr lang="en-US" altLang="zh-CN" dirty="0"/>
              <a:t>Contours of CRDM </a:t>
            </a:r>
            <a:r>
              <a:rPr lang="en-US" altLang="zh-CN" dirty="0" smtClean="0"/>
              <a:t> and  BDM  flux. </a:t>
            </a:r>
            <a:r>
              <a:rPr lang="zh-CN" altLang="en-US" dirty="0" smtClean="0"/>
              <a:t> </a:t>
            </a:r>
            <a:r>
              <a:rPr lang="en-US" altLang="zh-CN" dirty="0" smtClean="0"/>
              <a:t>From C. Xia. Et. Al. arXiv:2206.11454 </a:t>
            </a:r>
            <a:endParaRPr lang="zh-CN" altLang="en-US" dirty="0"/>
          </a:p>
        </p:txBody>
      </p:sp>
    </p:spTree>
    <p:extLst>
      <p:ext uri="{BB962C8B-B14F-4D97-AF65-F5344CB8AC3E}">
        <p14:creationId xmlns:p14="http://schemas.microsoft.com/office/powerpoint/2010/main" val="3808771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23</a:t>
            </a:fld>
            <a:endParaRPr lang="en-US" altLang="zh-CN"/>
          </a:p>
        </p:txBody>
      </p:sp>
      <p:pic>
        <p:nvPicPr>
          <p:cNvPr id="5" name="图片 4"/>
          <p:cNvPicPr>
            <a:picLocks noChangeAspect="1"/>
          </p:cNvPicPr>
          <p:nvPr/>
        </p:nvPicPr>
        <p:blipFill>
          <a:blip r:embed="rId2"/>
          <a:stretch>
            <a:fillRect/>
          </a:stretch>
        </p:blipFill>
        <p:spPr>
          <a:xfrm>
            <a:off x="2555776" y="548680"/>
            <a:ext cx="3312368" cy="1029225"/>
          </a:xfrm>
          <a:prstGeom prst="rect">
            <a:avLst/>
          </a:prstGeom>
        </p:spPr>
      </p:pic>
      <p:pic>
        <p:nvPicPr>
          <p:cNvPr id="6" name="图片 5"/>
          <p:cNvPicPr>
            <a:picLocks noChangeAspect="1"/>
          </p:cNvPicPr>
          <p:nvPr/>
        </p:nvPicPr>
        <p:blipFill>
          <a:blip r:embed="rId3"/>
          <a:stretch>
            <a:fillRect/>
          </a:stretch>
        </p:blipFill>
        <p:spPr>
          <a:xfrm>
            <a:off x="1475656" y="1700808"/>
            <a:ext cx="6048672" cy="4172660"/>
          </a:xfrm>
          <a:prstGeom prst="rect">
            <a:avLst/>
          </a:prstGeom>
        </p:spPr>
      </p:pic>
      <p:sp>
        <p:nvSpPr>
          <p:cNvPr id="7" name="文本框 6"/>
          <p:cNvSpPr txBox="1"/>
          <p:nvPr/>
        </p:nvSpPr>
        <p:spPr>
          <a:xfrm>
            <a:off x="467544" y="6093296"/>
            <a:ext cx="8208912" cy="369332"/>
          </a:xfrm>
          <a:prstGeom prst="rect">
            <a:avLst/>
          </a:prstGeom>
          <a:noFill/>
        </p:spPr>
        <p:txBody>
          <a:bodyPr wrap="square" rtlCol="0">
            <a:spAutoFit/>
          </a:bodyPr>
          <a:lstStyle/>
          <a:p>
            <a:r>
              <a:rPr lang="en-US" altLang="zh-CN" dirty="0" smtClean="0"/>
              <a:t>CRDM  and  BDM </a:t>
            </a:r>
            <a:r>
              <a:rPr lang="zh-CN" altLang="en-US" dirty="0" smtClean="0"/>
              <a:t>的各向异性</a:t>
            </a:r>
            <a:r>
              <a:rPr lang="en-US" altLang="zh-CN" dirty="0" smtClean="0"/>
              <a:t>. </a:t>
            </a:r>
            <a:r>
              <a:rPr lang="zh-CN" altLang="en-US" dirty="0" smtClean="0"/>
              <a:t> </a:t>
            </a:r>
            <a:r>
              <a:rPr lang="en-US" altLang="zh-CN" dirty="0" smtClean="0"/>
              <a:t>From C. Xia. Et. Al. arXiv:2206.11454 </a:t>
            </a:r>
            <a:endParaRPr lang="zh-CN" altLang="en-US" dirty="0"/>
          </a:p>
        </p:txBody>
      </p:sp>
    </p:spTree>
    <p:extLst>
      <p:ext uri="{BB962C8B-B14F-4D97-AF65-F5344CB8AC3E}">
        <p14:creationId xmlns:p14="http://schemas.microsoft.com/office/powerpoint/2010/main" val="32365891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539552" y="260648"/>
            <a:ext cx="8054825" cy="6408712"/>
          </a:xfrm>
          <a:prstGeom prst="rect">
            <a:avLst/>
          </a:prstGeom>
        </p:spPr>
      </p:pic>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24</a:t>
            </a:fld>
            <a:endParaRPr lang="en-US" altLang="zh-CN"/>
          </a:p>
        </p:txBody>
      </p:sp>
    </p:spTree>
    <p:extLst>
      <p:ext uri="{BB962C8B-B14F-4D97-AF65-F5344CB8AC3E}">
        <p14:creationId xmlns:p14="http://schemas.microsoft.com/office/powerpoint/2010/main" val="27395287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85800" y="405346"/>
            <a:ext cx="7772400" cy="1143000"/>
          </a:xfrm>
        </p:spPr>
        <p:txBody>
          <a:bodyPr/>
          <a:lstStyle/>
          <a:p>
            <a:r>
              <a:rPr lang="en-US" altLang="zh-CN" dirty="0" smtClean="0">
                <a:solidFill>
                  <a:srgbClr val="C00000"/>
                </a:solidFill>
              </a:rPr>
              <a:t>CRDM</a:t>
            </a:r>
            <a:r>
              <a:rPr lang="zh-CN" altLang="en-US" dirty="0" smtClean="0">
                <a:solidFill>
                  <a:srgbClr val="C00000"/>
                </a:solidFill>
              </a:rPr>
              <a:t>的日调节效应</a:t>
            </a:r>
            <a:endParaRPr lang="zh-CN" altLang="en-US" dirty="0">
              <a:solidFill>
                <a:srgbClr val="C00000"/>
              </a:solidFill>
            </a:endParaRPr>
          </a:p>
        </p:txBody>
      </p:sp>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25</a:t>
            </a:fld>
            <a:endParaRPr lang="en-US" altLang="zh-CN"/>
          </a:p>
        </p:txBody>
      </p:sp>
      <p:pic>
        <p:nvPicPr>
          <p:cNvPr id="5" name="图片 4"/>
          <p:cNvPicPr>
            <a:picLocks noChangeAspect="1"/>
          </p:cNvPicPr>
          <p:nvPr/>
        </p:nvPicPr>
        <p:blipFill>
          <a:blip r:embed="rId2"/>
          <a:stretch>
            <a:fillRect/>
          </a:stretch>
        </p:blipFill>
        <p:spPr>
          <a:xfrm>
            <a:off x="1475656" y="1752600"/>
            <a:ext cx="6192688" cy="4087292"/>
          </a:xfrm>
          <a:prstGeom prst="rect">
            <a:avLst/>
          </a:prstGeom>
        </p:spPr>
      </p:pic>
      <p:sp>
        <p:nvSpPr>
          <p:cNvPr id="7" name="文本框 6"/>
          <p:cNvSpPr txBox="1"/>
          <p:nvPr/>
        </p:nvSpPr>
        <p:spPr>
          <a:xfrm>
            <a:off x="1691680" y="5949280"/>
            <a:ext cx="7344816" cy="369332"/>
          </a:xfrm>
          <a:prstGeom prst="rect">
            <a:avLst/>
          </a:prstGeom>
          <a:noFill/>
        </p:spPr>
        <p:txBody>
          <a:bodyPr wrap="square" rtlCol="0">
            <a:spAutoFit/>
          </a:bodyPr>
          <a:lstStyle/>
          <a:p>
            <a:r>
              <a:rPr lang="zh-CN" altLang="en-US" b="1" dirty="0" smtClean="0">
                <a:solidFill>
                  <a:srgbClr val="C00000"/>
                </a:solidFill>
              </a:rPr>
              <a:t>不同角度看到</a:t>
            </a:r>
            <a:r>
              <a:rPr lang="en-US" altLang="zh-CN" b="1" dirty="0" smtClean="0">
                <a:solidFill>
                  <a:srgbClr val="C00000"/>
                </a:solidFill>
              </a:rPr>
              <a:t>CRDM</a:t>
            </a:r>
            <a:r>
              <a:rPr lang="zh-CN" altLang="en-US" b="1" dirty="0" smtClean="0">
                <a:solidFill>
                  <a:srgbClr val="C00000"/>
                </a:solidFill>
              </a:rPr>
              <a:t>能谱</a:t>
            </a:r>
            <a:r>
              <a:rPr lang="en-US" altLang="zh-CN" b="1" dirty="0" smtClean="0">
                <a:solidFill>
                  <a:srgbClr val="C00000"/>
                </a:solidFill>
              </a:rPr>
              <a:t>. </a:t>
            </a:r>
            <a:r>
              <a:rPr lang="zh-CN" altLang="en-US" b="1" dirty="0" smtClean="0">
                <a:solidFill>
                  <a:srgbClr val="C00000"/>
                </a:solidFill>
              </a:rPr>
              <a:t> </a:t>
            </a:r>
            <a:r>
              <a:rPr lang="en-US" altLang="zh-CN" dirty="0" smtClean="0"/>
              <a:t>From S. F. Ge. Et. Al. PRL 126, 091804 </a:t>
            </a:r>
            <a:endParaRPr lang="zh-CN" altLang="en-US" dirty="0"/>
          </a:p>
        </p:txBody>
      </p:sp>
    </p:spTree>
    <p:extLst>
      <p:ext uri="{BB962C8B-B14F-4D97-AF65-F5344CB8AC3E}">
        <p14:creationId xmlns:p14="http://schemas.microsoft.com/office/powerpoint/2010/main" val="2699595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2"/>
          <a:stretch>
            <a:fillRect/>
          </a:stretch>
        </p:blipFill>
        <p:spPr>
          <a:xfrm>
            <a:off x="971599" y="476672"/>
            <a:ext cx="7051707" cy="4824536"/>
          </a:xfrm>
          <a:prstGeom prst="rect">
            <a:avLst/>
          </a:prstGeom>
        </p:spPr>
      </p:pic>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26</a:t>
            </a:fld>
            <a:endParaRPr lang="en-US" altLang="zh-CN"/>
          </a:p>
        </p:txBody>
      </p:sp>
      <p:sp>
        <p:nvSpPr>
          <p:cNvPr id="6" name="文本框 5"/>
          <p:cNvSpPr txBox="1"/>
          <p:nvPr/>
        </p:nvSpPr>
        <p:spPr>
          <a:xfrm>
            <a:off x="1115616" y="5661248"/>
            <a:ext cx="7128792" cy="369332"/>
          </a:xfrm>
          <a:prstGeom prst="rect">
            <a:avLst/>
          </a:prstGeom>
          <a:noFill/>
        </p:spPr>
        <p:txBody>
          <a:bodyPr wrap="square" rtlCol="0">
            <a:spAutoFit/>
          </a:bodyPr>
          <a:lstStyle/>
          <a:p>
            <a:r>
              <a:rPr lang="en-US" altLang="zh-CN" b="1" dirty="0" smtClean="0">
                <a:solidFill>
                  <a:srgbClr val="C00000"/>
                </a:solidFill>
              </a:rPr>
              <a:t>CRDM</a:t>
            </a:r>
            <a:r>
              <a:rPr lang="zh-CN" altLang="en-US" b="1" dirty="0" smtClean="0">
                <a:solidFill>
                  <a:srgbClr val="C00000"/>
                </a:solidFill>
              </a:rPr>
              <a:t>观测事例的日调节</a:t>
            </a:r>
            <a:r>
              <a:rPr lang="en-US" altLang="zh-CN" b="1" dirty="0" smtClean="0">
                <a:solidFill>
                  <a:srgbClr val="C00000"/>
                </a:solidFill>
              </a:rPr>
              <a:t>.</a:t>
            </a:r>
            <a:r>
              <a:rPr lang="en-US" altLang="zh-CN" dirty="0" smtClean="0"/>
              <a:t> </a:t>
            </a:r>
            <a:r>
              <a:rPr lang="zh-CN" altLang="en-US" dirty="0" smtClean="0"/>
              <a:t> </a:t>
            </a:r>
            <a:r>
              <a:rPr lang="en-US" altLang="zh-CN" dirty="0" smtClean="0"/>
              <a:t>From S. F. Ge. Et. Al. PRL 126, 091804 </a:t>
            </a:r>
            <a:endParaRPr lang="zh-CN" altLang="en-US" dirty="0"/>
          </a:p>
        </p:txBody>
      </p:sp>
    </p:spTree>
    <p:extLst>
      <p:ext uri="{BB962C8B-B14F-4D97-AF65-F5344CB8AC3E}">
        <p14:creationId xmlns:p14="http://schemas.microsoft.com/office/powerpoint/2010/main" val="360162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27</a:t>
            </a:fld>
            <a:endParaRPr lang="en-US" altLang="zh-CN"/>
          </a:p>
        </p:txBody>
      </p:sp>
      <p:sp>
        <p:nvSpPr>
          <p:cNvPr id="6" name="文本框 5"/>
          <p:cNvSpPr txBox="1"/>
          <p:nvPr/>
        </p:nvSpPr>
        <p:spPr>
          <a:xfrm>
            <a:off x="1259632" y="2780928"/>
            <a:ext cx="6840760" cy="923330"/>
          </a:xfrm>
          <a:prstGeom prst="rect">
            <a:avLst/>
          </a:prstGeom>
          <a:noFill/>
        </p:spPr>
        <p:txBody>
          <a:bodyPr wrap="square" rtlCol="0">
            <a:spAutoFit/>
          </a:bodyPr>
          <a:lstStyle/>
          <a:p>
            <a:pPr algn="ctr"/>
            <a:r>
              <a:rPr lang="zh-CN" altLang="en-US" sz="3600" dirty="0">
                <a:solidFill>
                  <a:srgbClr val="C00000"/>
                </a:solidFill>
                <a:latin typeface="微软雅黑" panose="020B0503020204020204" pitchFamily="34" charset="-122"/>
                <a:ea typeface="微软雅黑" panose="020B0503020204020204" pitchFamily="34" charset="-122"/>
              </a:rPr>
              <a:t>自旋依赖截面计算方法</a:t>
            </a:r>
            <a:endParaRPr lang="en-US" altLang="zh-CN" sz="3600"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2105004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685800" y="260648"/>
            <a:ext cx="7772400" cy="1143000"/>
          </a:xfrm>
        </p:spPr>
        <p:txBody>
          <a:bodyPr/>
          <a:lstStyle/>
          <a:p>
            <a:r>
              <a:rPr lang="zh-CN" altLang="en-US" b="1" dirty="0">
                <a:solidFill>
                  <a:srgbClr val="C00000"/>
                </a:solidFill>
              </a:rPr>
              <a:t>理论模型到探测</a:t>
            </a:r>
            <a:r>
              <a:rPr lang="zh-CN" altLang="en-US" b="1" dirty="0" smtClean="0">
                <a:solidFill>
                  <a:srgbClr val="C00000"/>
                </a:solidFill>
              </a:rPr>
              <a:t>事例</a:t>
            </a:r>
            <a:endParaRPr lang="zh-CN" altLang="en-US" dirty="0"/>
          </a:p>
        </p:txBody>
      </p:sp>
      <p:graphicFrame>
        <p:nvGraphicFramePr>
          <p:cNvPr id="8" name="内容占位符 7"/>
          <p:cNvGraphicFramePr>
            <a:graphicFrameLocks noGrp="1"/>
          </p:cNvGraphicFramePr>
          <p:nvPr>
            <p:ph idx="1"/>
            <p:extLst/>
          </p:nvPr>
        </p:nvGraphicFramePr>
        <p:xfrm>
          <a:off x="685800" y="1632248"/>
          <a:ext cx="77724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28</a:t>
            </a:fld>
            <a:endParaRPr lang="en-US" altLang="zh-CN"/>
          </a:p>
        </p:txBody>
      </p:sp>
    </p:spTree>
    <p:extLst>
      <p:ext uri="{BB962C8B-B14F-4D97-AF65-F5344CB8AC3E}">
        <p14:creationId xmlns:p14="http://schemas.microsoft.com/office/powerpoint/2010/main" val="23959468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29</a:t>
            </a:fld>
            <a:endParaRPr lang="en-US" altLang="zh-CN"/>
          </a:p>
        </p:txBody>
      </p:sp>
      <p:pic>
        <p:nvPicPr>
          <p:cNvPr id="5" name="图片 4"/>
          <p:cNvPicPr>
            <a:picLocks noChangeAspect="1"/>
          </p:cNvPicPr>
          <p:nvPr/>
        </p:nvPicPr>
        <p:blipFill>
          <a:blip r:embed="rId2"/>
          <a:stretch>
            <a:fillRect/>
          </a:stretch>
        </p:blipFill>
        <p:spPr>
          <a:xfrm>
            <a:off x="179512" y="1124744"/>
            <a:ext cx="8620125" cy="790575"/>
          </a:xfrm>
          <a:prstGeom prst="rect">
            <a:avLst/>
          </a:prstGeom>
        </p:spPr>
      </p:pic>
      <p:sp>
        <p:nvSpPr>
          <p:cNvPr id="6" name="Rectangle 12"/>
          <p:cNvSpPr>
            <a:spLocks noChangeArrowheads="1"/>
          </p:cNvSpPr>
          <p:nvPr/>
        </p:nvSpPr>
        <p:spPr bwMode="auto">
          <a:xfrm>
            <a:off x="107504" y="44624"/>
            <a:ext cx="7776864"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以</a:t>
            </a:r>
            <a:r>
              <a:rPr lang="en-US" altLang="zh-CN" sz="3200" b="1" dirty="0" err="1" smtClean="0">
                <a:solidFill>
                  <a:srgbClr val="C00000"/>
                </a:solidFill>
              </a:rPr>
              <a:t>Majorana</a:t>
            </a:r>
            <a:r>
              <a:rPr lang="zh-CN" altLang="en-US" sz="3200" b="1" dirty="0" smtClean="0">
                <a:solidFill>
                  <a:srgbClr val="C00000"/>
                </a:solidFill>
              </a:rPr>
              <a:t>粒子为例</a:t>
            </a:r>
            <a:endParaRPr lang="en-US" altLang="zh-CN" sz="3200" b="1" dirty="0">
              <a:solidFill>
                <a:srgbClr val="C00000"/>
              </a:solidFill>
            </a:endParaRPr>
          </a:p>
        </p:txBody>
      </p:sp>
      <p:sp>
        <p:nvSpPr>
          <p:cNvPr id="7" name="椭圆 6"/>
          <p:cNvSpPr/>
          <p:nvPr/>
        </p:nvSpPr>
        <p:spPr bwMode="auto">
          <a:xfrm>
            <a:off x="3347864" y="1268760"/>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9" name="椭圆 8"/>
          <p:cNvSpPr/>
          <p:nvPr/>
        </p:nvSpPr>
        <p:spPr bwMode="auto">
          <a:xfrm>
            <a:off x="3923928" y="1268760"/>
            <a:ext cx="360040" cy="432048"/>
          </a:xfrm>
          <a:prstGeom prst="ellipse">
            <a:avLst/>
          </a:prstGeom>
          <a:solidFill>
            <a:srgbClr val="92D05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0" name="椭圆 9"/>
          <p:cNvSpPr/>
          <p:nvPr/>
        </p:nvSpPr>
        <p:spPr bwMode="auto">
          <a:xfrm>
            <a:off x="5436096" y="1268760"/>
            <a:ext cx="360040" cy="432048"/>
          </a:xfrm>
          <a:prstGeom prst="ellipse">
            <a:avLst/>
          </a:prstGeom>
          <a:solidFill>
            <a:srgbClr val="0070C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1" name="椭圆 10"/>
          <p:cNvSpPr/>
          <p:nvPr/>
        </p:nvSpPr>
        <p:spPr bwMode="auto">
          <a:xfrm>
            <a:off x="7524328" y="1268760"/>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2" name="上箭头标注 11"/>
          <p:cNvSpPr/>
          <p:nvPr/>
        </p:nvSpPr>
        <p:spPr bwMode="auto">
          <a:xfrm>
            <a:off x="3563888" y="1772816"/>
            <a:ext cx="1152128" cy="576064"/>
          </a:xfrm>
          <a:prstGeom prst="upArrowCallout">
            <a:avLst/>
          </a:prstGeom>
          <a:solidFill>
            <a:srgbClr val="DEF1CA"/>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Arial" charset="0"/>
                <a:ea typeface="宋体" pitchFamily="2" charset="-122"/>
              </a:rPr>
              <a:t>轴矢量流</a:t>
            </a:r>
          </a:p>
        </p:txBody>
      </p:sp>
      <p:sp>
        <p:nvSpPr>
          <p:cNvPr id="13" name="上箭头标注 12"/>
          <p:cNvSpPr/>
          <p:nvPr/>
        </p:nvSpPr>
        <p:spPr bwMode="auto">
          <a:xfrm>
            <a:off x="5148064" y="1772815"/>
            <a:ext cx="936104" cy="575530"/>
          </a:xfrm>
          <a:prstGeom prst="upArrowCallout">
            <a:avLst/>
          </a:prstGeom>
          <a:solidFill>
            <a:srgbClr val="B2D4E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zh-CN" altLang="en-US" dirty="0">
                <a:latin typeface="Arial" charset="0"/>
              </a:rPr>
              <a:t>标量</a:t>
            </a:r>
            <a:r>
              <a:rPr kumimoji="0" lang="zh-CN" altLang="en-US" sz="1800" b="0" i="0" u="none" strike="noStrike" cap="none" normalizeH="0" baseline="0" dirty="0" smtClean="0">
                <a:ln>
                  <a:noFill/>
                </a:ln>
                <a:solidFill>
                  <a:schemeClr val="tx1"/>
                </a:solidFill>
                <a:effectLst/>
                <a:latin typeface="Arial" charset="0"/>
                <a:ea typeface="宋体" pitchFamily="2" charset="-122"/>
              </a:rPr>
              <a:t>流</a:t>
            </a:r>
          </a:p>
        </p:txBody>
      </p:sp>
      <p:pic>
        <p:nvPicPr>
          <p:cNvPr id="14" name="图片 13"/>
          <p:cNvPicPr>
            <a:picLocks noChangeAspect="1"/>
          </p:cNvPicPr>
          <p:nvPr/>
        </p:nvPicPr>
        <p:blipFill>
          <a:blip r:embed="rId3"/>
          <a:stretch>
            <a:fillRect/>
          </a:stretch>
        </p:blipFill>
        <p:spPr>
          <a:xfrm>
            <a:off x="1157912" y="3817936"/>
            <a:ext cx="4782240" cy="835200"/>
          </a:xfrm>
          <a:prstGeom prst="rect">
            <a:avLst/>
          </a:prstGeom>
        </p:spPr>
      </p:pic>
      <p:sp>
        <p:nvSpPr>
          <p:cNvPr id="15" name="Rectangle 12"/>
          <p:cNvSpPr>
            <a:spLocks noChangeArrowheads="1"/>
          </p:cNvSpPr>
          <p:nvPr/>
        </p:nvSpPr>
        <p:spPr bwMode="auto">
          <a:xfrm>
            <a:off x="35496" y="2844225"/>
            <a:ext cx="7776864"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暗物质和核子相互作用</a:t>
            </a:r>
            <a:endParaRPr lang="en-US" altLang="zh-CN" sz="3200" b="1" dirty="0">
              <a:solidFill>
                <a:srgbClr val="C00000"/>
              </a:solidFill>
            </a:endParaRPr>
          </a:p>
        </p:txBody>
      </p:sp>
      <p:pic>
        <p:nvPicPr>
          <p:cNvPr id="17" name="图片 16"/>
          <p:cNvPicPr>
            <a:picLocks noChangeAspect="1"/>
          </p:cNvPicPr>
          <p:nvPr/>
        </p:nvPicPr>
        <p:blipFill>
          <a:blip r:embed="rId4"/>
          <a:stretch>
            <a:fillRect/>
          </a:stretch>
        </p:blipFill>
        <p:spPr>
          <a:xfrm>
            <a:off x="179512" y="4844380"/>
            <a:ext cx="8467725" cy="1104900"/>
          </a:xfrm>
          <a:prstGeom prst="rect">
            <a:avLst/>
          </a:prstGeom>
        </p:spPr>
      </p:pic>
      <p:sp>
        <p:nvSpPr>
          <p:cNvPr id="18" name="矩形 17"/>
          <p:cNvSpPr/>
          <p:nvPr/>
        </p:nvSpPr>
        <p:spPr bwMode="auto">
          <a:xfrm>
            <a:off x="7884368" y="5517232"/>
            <a:ext cx="915269"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9" name="椭圆 18"/>
          <p:cNvSpPr/>
          <p:nvPr/>
        </p:nvSpPr>
        <p:spPr bwMode="auto">
          <a:xfrm>
            <a:off x="4499992" y="5013176"/>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3" name="椭圆 22"/>
          <p:cNvSpPr/>
          <p:nvPr/>
        </p:nvSpPr>
        <p:spPr bwMode="auto">
          <a:xfrm>
            <a:off x="5076056" y="5013176"/>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4" name="椭圆 23"/>
          <p:cNvSpPr/>
          <p:nvPr/>
        </p:nvSpPr>
        <p:spPr bwMode="auto">
          <a:xfrm>
            <a:off x="6444208" y="5085184"/>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25" name="椭圆 24"/>
          <p:cNvSpPr/>
          <p:nvPr/>
        </p:nvSpPr>
        <p:spPr bwMode="auto">
          <a:xfrm>
            <a:off x="6948264" y="5085184"/>
            <a:ext cx="360040" cy="432048"/>
          </a:xfrm>
          <a:prstGeom prst="ellipse">
            <a:avLst/>
          </a:prstGeom>
          <a:solidFill>
            <a:srgbClr val="FFC0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44579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5" grpId="0"/>
      <p:bldP spid="18" grpId="0" animBg="1"/>
      <p:bldP spid="19"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3</a:t>
            </a:fld>
            <a:endParaRPr lang="en-US" altLang="zh-CN"/>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3278"/>
            <a:ext cx="9144000" cy="6451443"/>
          </a:xfrm>
          <a:prstGeom prst="rect">
            <a:avLst/>
          </a:prstGeom>
        </p:spPr>
      </p:pic>
      <p:sp>
        <p:nvSpPr>
          <p:cNvPr id="3" name="椭圆 2"/>
          <p:cNvSpPr/>
          <p:nvPr/>
        </p:nvSpPr>
        <p:spPr bwMode="auto">
          <a:xfrm>
            <a:off x="4283968" y="3169227"/>
            <a:ext cx="3600400" cy="2275997"/>
          </a:xfrm>
          <a:prstGeom prst="ellipse">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600" b="0" i="0" u="none" strike="noStrike" cap="none" normalizeH="0" baseline="0" dirty="0" smtClean="0">
                <a:ln>
                  <a:noFill/>
                </a:ln>
                <a:solidFill>
                  <a:srgbClr val="FF0000"/>
                </a:solidFill>
                <a:effectLst/>
                <a:latin typeface="Arial" charset="0"/>
                <a:ea typeface="宋体" pitchFamily="2" charset="-122"/>
              </a:rPr>
              <a:t>  ！</a:t>
            </a:r>
          </a:p>
        </p:txBody>
      </p:sp>
      <p:sp>
        <p:nvSpPr>
          <p:cNvPr id="5" name="椭圆 4"/>
          <p:cNvSpPr/>
          <p:nvPr/>
        </p:nvSpPr>
        <p:spPr bwMode="auto">
          <a:xfrm>
            <a:off x="683568" y="620688"/>
            <a:ext cx="1584176" cy="2520280"/>
          </a:xfrm>
          <a:prstGeom prst="ellipse">
            <a:avLst/>
          </a:prstGeom>
          <a:solidFill>
            <a:srgbClr val="FF0000">
              <a:alpha val="4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9600" b="0" i="0" u="none" strike="noStrike" cap="none" normalizeH="0" baseline="0" dirty="0" smtClean="0">
                <a:ln>
                  <a:noFill/>
                </a:ln>
                <a:solidFill>
                  <a:srgbClr val="FFFF00"/>
                </a:solidFill>
                <a:effectLst/>
                <a:latin typeface="Arial" charset="0"/>
                <a:ea typeface="宋体" pitchFamily="2" charset="-122"/>
              </a:rPr>
              <a:t>？</a:t>
            </a:r>
          </a:p>
        </p:txBody>
      </p:sp>
    </p:spTree>
    <p:extLst>
      <p:ext uri="{BB962C8B-B14F-4D97-AF65-F5344CB8AC3E}">
        <p14:creationId xmlns:p14="http://schemas.microsoft.com/office/powerpoint/2010/main" val="9206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761"/>
            <a:ext cx="7496175" cy="4057650"/>
          </a:xfrm>
          <a:prstGeom prst="rect">
            <a:avLst/>
          </a:prstGeom>
        </p:spPr>
      </p:pic>
      <p:sp>
        <p:nvSpPr>
          <p:cNvPr id="11" name="Rectangle 12"/>
          <p:cNvSpPr>
            <a:spLocks noChangeArrowheads="1"/>
          </p:cNvSpPr>
          <p:nvPr/>
        </p:nvSpPr>
        <p:spPr bwMode="auto">
          <a:xfrm>
            <a:off x="1475656" y="4133931"/>
            <a:ext cx="6768752" cy="2492990"/>
          </a:xfrm>
          <a:prstGeom prst="rect">
            <a:avLst/>
          </a:prstGeom>
          <a:noFill/>
          <a:ln w="9525">
            <a:noFill/>
            <a:miter lim="800000"/>
            <a:headEnd/>
            <a:tailEnd/>
          </a:ln>
        </p:spPr>
        <p:txBody>
          <a:bodyPr wrap="square">
            <a:spAutoFit/>
          </a:bodyPr>
          <a:lstStyle/>
          <a:p>
            <a:pPr>
              <a:lnSpc>
                <a:spcPct val="150000"/>
              </a:lnSpc>
            </a:pPr>
            <a:r>
              <a:rPr lang="en-US" altLang="zh-CN" sz="3200" b="1" dirty="0" smtClean="0">
                <a:solidFill>
                  <a:srgbClr val="C00000"/>
                </a:solidFill>
              </a:rPr>
              <a:t>Impulse Approximation:</a:t>
            </a:r>
          </a:p>
          <a:p>
            <a:pPr marL="514350" indent="-514350">
              <a:lnSpc>
                <a:spcPct val="150000"/>
              </a:lnSpc>
              <a:buAutoNum type="arabicPeriod"/>
            </a:pPr>
            <a:r>
              <a:rPr lang="zh-CN" altLang="en-US" sz="2400" b="1" dirty="0" smtClean="0">
                <a:solidFill>
                  <a:srgbClr val="C00000"/>
                </a:solidFill>
              </a:rPr>
              <a:t>入射粒子仅与其中一个核子散射</a:t>
            </a:r>
            <a:endParaRPr lang="en-US" altLang="zh-CN" sz="2400" b="1" dirty="0" smtClean="0">
              <a:solidFill>
                <a:srgbClr val="C00000"/>
              </a:solidFill>
            </a:endParaRPr>
          </a:p>
          <a:p>
            <a:pPr marL="514350" indent="-514350">
              <a:lnSpc>
                <a:spcPct val="150000"/>
              </a:lnSpc>
              <a:buAutoNum type="arabicPeriod"/>
            </a:pPr>
            <a:r>
              <a:rPr lang="zh-CN" altLang="en-US" sz="2400" b="1" dirty="0" smtClean="0">
                <a:solidFill>
                  <a:srgbClr val="C00000"/>
                </a:solidFill>
              </a:rPr>
              <a:t>整个原子核是透明的</a:t>
            </a:r>
            <a:endParaRPr lang="en-US" altLang="zh-CN" sz="2400" b="1" dirty="0" smtClean="0">
              <a:solidFill>
                <a:srgbClr val="C00000"/>
              </a:solidFill>
            </a:endParaRPr>
          </a:p>
          <a:p>
            <a:pPr marL="514350" indent="-514350">
              <a:lnSpc>
                <a:spcPct val="150000"/>
              </a:lnSpc>
              <a:buAutoNum type="arabicPeriod"/>
            </a:pPr>
            <a:r>
              <a:rPr lang="zh-CN" altLang="en-US" sz="2400" b="1" dirty="0" smtClean="0">
                <a:solidFill>
                  <a:srgbClr val="C00000"/>
                </a:solidFill>
              </a:rPr>
              <a:t>核子束缚能基本上不变</a:t>
            </a:r>
            <a:endParaRPr lang="en-US" altLang="zh-CN" sz="2400" b="1" dirty="0">
              <a:solidFill>
                <a:srgbClr val="C00000"/>
              </a:solidFill>
            </a:endParaRPr>
          </a:p>
        </p:txBody>
      </p:sp>
    </p:spTree>
    <p:extLst>
      <p:ext uri="{BB962C8B-B14F-4D97-AF65-F5344CB8AC3E}">
        <p14:creationId xmlns:p14="http://schemas.microsoft.com/office/powerpoint/2010/main" val="4188684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31</a:t>
            </a:fld>
            <a:endParaRPr lang="en-US" altLang="zh-CN"/>
          </a:p>
        </p:txBody>
      </p:sp>
      <p:pic>
        <p:nvPicPr>
          <p:cNvPr id="5" name="图片 4"/>
          <p:cNvPicPr>
            <a:picLocks noChangeAspect="1"/>
          </p:cNvPicPr>
          <p:nvPr/>
        </p:nvPicPr>
        <p:blipFill>
          <a:blip r:embed="rId2"/>
          <a:stretch>
            <a:fillRect/>
          </a:stretch>
        </p:blipFill>
        <p:spPr>
          <a:xfrm>
            <a:off x="1475656" y="692696"/>
            <a:ext cx="6283090" cy="1152128"/>
          </a:xfrm>
          <a:prstGeom prst="rect">
            <a:avLst/>
          </a:prstGeom>
        </p:spPr>
      </p:pic>
      <p:pic>
        <p:nvPicPr>
          <p:cNvPr id="6" name="图片 5"/>
          <p:cNvPicPr>
            <a:picLocks noChangeAspect="1"/>
          </p:cNvPicPr>
          <p:nvPr/>
        </p:nvPicPr>
        <p:blipFill>
          <a:blip r:embed="rId3"/>
          <a:stretch>
            <a:fillRect/>
          </a:stretch>
        </p:blipFill>
        <p:spPr>
          <a:xfrm>
            <a:off x="1475656" y="1916832"/>
            <a:ext cx="6363510" cy="1368152"/>
          </a:xfrm>
          <a:prstGeom prst="rect">
            <a:avLst/>
          </a:prstGeom>
        </p:spPr>
      </p:pic>
      <p:pic>
        <p:nvPicPr>
          <p:cNvPr id="7" name="图片 6"/>
          <p:cNvPicPr>
            <a:picLocks noChangeAspect="1"/>
          </p:cNvPicPr>
          <p:nvPr/>
        </p:nvPicPr>
        <p:blipFill>
          <a:blip r:embed="rId4"/>
          <a:stretch>
            <a:fillRect/>
          </a:stretch>
        </p:blipFill>
        <p:spPr>
          <a:xfrm>
            <a:off x="1403648" y="4293096"/>
            <a:ext cx="6802940" cy="2304256"/>
          </a:xfrm>
          <a:prstGeom prst="rect">
            <a:avLst/>
          </a:prstGeom>
        </p:spPr>
      </p:pic>
      <p:sp>
        <p:nvSpPr>
          <p:cNvPr id="8" name="Rectangle 12"/>
          <p:cNvSpPr>
            <a:spLocks noChangeArrowheads="1"/>
          </p:cNvSpPr>
          <p:nvPr/>
        </p:nvSpPr>
        <p:spPr bwMode="auto">
          <a:xfrm>
            <a:off x="35496" y="44624"/>
            <a:ext cx="7776864"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微分截面的计算</a:t>
            </a:r>
            <a:endParaRPr lang="en-US" altLang="zh-CN" sz="3200" b="1" dirty="0">
              <a:solidFill>
                <a:srgbClr val="C00000"/>
              </a:solidFill>
            </a:endParaRPr>
          </a:p>
        </p:txBody>
      </p:sp>
      <p:sp>
        <p:nvSpPr>
          <p:cNvPr id="9" name="Rectangle 12"/>
          <p:cNvSpPr>
            <a:spLocks noChangeArrowheads="1"/>
          </p:cNvSpPr>
          <p:nvPr/>
        </p:nvSpPr>
        <p:spPr bwMode="auto">
          <a:xfrm>
            <a:off x="107504" y="3501008"/>
            <a:ext cx="7776864"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换到球坐标</a:t>
            </a:r>
            <a:endParaRPr lang="en-US" altLang="zh-CN" sz="3200" b="1" dirty="0">
              <a:solidFill>
                <a:srgbClr val="C00000"/>
              </a:solidFill>
            </a:endParaRPr>
          </a:p>
        </p:txBody>
      </p:sp>
    </p:spTree>
    <p:extLst>
      <p:ext uri="{BB962C8B-B14F-4D97-AF65-F5344CB8AC3E}">
        <p14:creationId xmlns:p14="http://schemas.microsoft.com/office/powerpoint/2010/main" val="20325789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32</a:t>
            </a:fld>
            <a:endParaRPr lang="en-US" altLang="zh-CN"/>
          </a:p>
        </p:txBody>
      </p:sp>
      <p:pic>
        <p:nvPicPr>
          <p:cNvPr id="5" name="图片 4"/>
          <p:cNvPicPr>
            <a:picLocks noChangeAspect="1"/>
          </p:cNvPicPr>
          <p:nvPr/>
        </p:nvPicPr>
        <p:blipFill>
          <a:blip r:embed="rId2"/>
          <a:stretch>
            <a:fillRect/>
          </a:stretch>
        </p:blipFill>
        <p:spPr>
          <a:xfrm>
            <a:off x="539552" y="332656"/>
            <a:ext cx="8316416" cy="1868362"/>
          </a:xfrm>
          <a:prstGeom prst="rect">
            <a:avLst/>
          </a:prstGeom>
        </p:spPr>
      </p:pic>
      <p:sp>
        <p:nvSpPr>
          <p:cNvPr id="6" name="Rectangle 12"/>
          <p:cNvSpPr>
            <a:spLocks noChangeArrowheads="1"/>
          </p:cNvSpPr>
          <p:nvPr/>
        </p:nvSpPr>
        <p:spPr bwMode="auto">
          <a:xfrm>
            <a:off x="971600" y="2454592"/>
            <a:ext cx="5112568"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零转移动量</a:t>
            </a:r>
            <a:endParaRPr lang="en-US" altLang="zh-CN" sz="3200" b="1" dirty="0">
              <a:solidFill>
                <a:srgbClr val="C00000"/>
              </a:solidFill>
            </a:endParaRPr>
          </a:p>
        </p:txBody>
      </p:sp>
      <p:pic>
        <p:nvPicPr>
          <p:cNvPr id="7" name="图片 6"/>
          <p:cNvPicPr>
            <a:picLocks noChangeAspect="1"/>
          </p:cNvPicPr>
          <p:nvPr/>
        </p:nvPicPr>
        <p:blipFill>
          <a:blip r:embed="rId3"/>
          <a:stretch>
            <a:fillRect/>
          </a:stretch>
        </p:blipFill>
        <p:spPr>
          <a:xfrm>
            <a:off x="1763688" y="3246680"/>
            <a:ext cx="4665600" cy="902400"/>
          </a:xfrm>
          <a:prstGeom prst="rect">
            <a:avLst/>
          </a:prstGeom>
        </p:spPr>
      </p:pic>
      <p:pic>
        <p:nvPicPr>
          <p:cNvPr id="8" name="图片 7"/>
          <p:cNvPicPr>
            <a:picLocks noChangeAspect="1"/>
          </p:cNvPicPr>
          <p:nvPr/>
        </p:nvPicPr>
        <p:blipFill>
          <a:blip r:embed="rId4"/>
          <a:stretch>
            <a:fillRect/>
          </a:stretch>
        </p:blipFill>
        <p:spPr>
          <a:xfrm>
            <a:off x="1573871" y="4221088"/>
            <a:ext cx="2749677" cy="936104"/>
          </a:xfrm>
          <a:prstGeom prst="rect">
            <a:avLst/>
          </a:prstGeom>
        </p:spPr>
      </p:pic>
      <p:sp>
        <p:nvSpPr>
          <p:cNvPr id="9" name="Rectangle 12"/>
          <p:cNvSpPr>
            <a:spLocks noChangeArrowheads="1"/>
          </p:cNvSpPr>
          <p:nvPr/>
        </p:nvSpPr>
        <p:spPr bwMode="auto">
          <a:xfrm>
            <a:off x="827584" y="5373216"/>
            <a:ext cx="7920880" cy="954107"/>
          </a:xfrm>
          <a:prstGeom prst="rect">
            <a:avLst/>
          </a:prstGeom>
          <a:noFill/>
          <a:ln w="9525">
            <a:noFill/>
            <a:miter lim="800000"/>
            <a:headEnd/>
            <a:tailEnd/>
          </a:ln>
        </p:spPr>
        <p:txBody>
          <a:bodyPr wrap="square">
            <a:spAutoFit/>
          </a:bodyPr>
          <a:lstStyle/>
          <a:p>
            <a:r>
              <a:rPr lang="zh-CN" altLang="en-US" sz="2800" b="1" dirty="0" smtClean="0">
                <a:solidFill>
                  <a:srgbClr val="C00000"/>
                </a:solidFill>
              </a:rPr>
              <a:t>标量流截面正比于原子数</a:t>
            </a:r>
            <a:r>
              <a:rPr lang="en-US" altLang="zh-CN" sz="2800" b="1" i="1" dirty="0" smtClean="0">
                <a:solidFill>
                  <a:srgbClr val="C00000"/>
                </a:solidFill>
              </a:rPr>
              <a:t>A</a:t>
            </a:r>
            <a:r>
              <a:rPr lang="zh-CN" altLang="en-US" sz="2800" b="1" dirty="0" smtClean="0">
                <a:solidFill>
                  <a:srgbClr val="C00000"/>
                </a:solidFill>
              </a:rPr>
              <a:t>平方，因此对重原子核更敏感</a:t>
            </a:r>
            <a:endParaRPr lang="en-US" altLang="zh-CN" sz="2800" b="1" dirty="0">
              <a:solidFill>
                <a:srgbClr val="C00000"/>
              </a:solidFill>
            </a:endParaRPr>
          </a:p>
        </p:txBody>
      </p:sp>
      <p:sp>
        <p:nvSpPr>
          <p:cNvPr id="10" name="Rectangle 12"/>
          <p:cNvSpPr>
            <a:spLocks noChangeArrowheads="1"/>
          </p:cNvSpPr>
          <p:nvPr/>
        </p:nvSpPr>
        <p:spPr bwMode="auto">
          <a:xfrm>
            <a:off x="6503639" y="3405492"/>
            <a:ext cx="2664296"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自旋依赖</a:t>
            </a:r>
            <a:endParaRPr lang="en-US" altLang="zh-CN" sz="3200" b="1" dirty="0">
              <a:solidFill>
                <a:srgbClr val="C00000"/>
              </a:solidFill>
            </a:endParaRPr>
          </a:p>
        </p:txBody>
      </p:sp>
      <p:sp>
        <p:nvSpPr>
          <p:cNvPr id="11" name="Rectangle 12"/>
          <p:cNvSpPr>
            <a:spLocks noChangeArrowheads="1"/>
          </p:cNvSpPr>
          <p:nvPr/>
        </p:nvSpPr>
        <p:spPr bwMode="auto">
          <a:xfrm>
            <a:off x="4499992" y="4434748"/>
            <a:ext cx="4536504" cy="584775"/>
          </a:xfrm>
          <a:prstGeom prst="rect">
            <a:avLst/>
          </a:prstGeom>
          <a:noFill/>
          <a:ln w="9525">
            <a:noFill/>
            <a:miter lim="800000"/>
            <a:headEnd/>
            <a:tailEnd/>
          </a:ln>
        </p:spPr>
        <p:txBody>
          <a:bodyPr wrap="square">
            <a:spAutoFit/>
          </a:bodyPr>
          <a:lstStyle/>
          <a:p>
            <a:r>
              <a:rPr lang="zh-CN" altLang="en-US" sz="3200" b="1" dirty="0" smtClean="0">
                <a:solidFill>
                  <a:srgbClr val="C00000"/>
                </a:solidFill>
              </a:rPr>
              <a:t>自旋无关（相干散射）</a:t>
            </a:r>
            <a:endParaRPr lang="en-US" altLang="zh-CN" sz="3200" b="1" dirty="0">
              <a:solidFill>
                <a:srgbClr val="C00000"/>
              </a:solidFill>
            </a:endParaRPr>
          </a:p>
        </p:txBody>
      </p:sp>
    </p:spTree>
    <p:extLst>
      <p:ext uri="{BB962C8B-B14F-4D97-AF65-F5344CB8AC3E}">
        <p14:creationId xmlns:p14="http://schemas.microsoft.com/office/powerpoint/2010/main" val="2236708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33</a:t>
            </a:fld>
            <a:endParaRPr lang="en-US" altLang="zh-CN"/>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5348" t="20201" r="5530" b="9689"/>
          <a:stretch/>
        </p:blipFill>
        <p:spPr>
          <a:xfrm>
            <a:off x="251520" y="1268760"/>
            <a:ext cx="8421275" cy="4968552"/>
          </a:xfrm>
          <a:prstGeom prst="rect">
            <a:avLst/>
          </a:prstGeom>
        </p:spPr>
      </p:pic>
      <p:sp>
        <p:nvSpPr>
          <p:cNvPr id="6" name="标题 1"/>
          <p:cNvSpPr>
            <a:spLocks noGrp="1"/>
          </p:cNvSpPr>
          <p:nvPr>
            <p:ph type="title"/>
          </p:nvPr>
        </p:nvSpPr>
        <p:spPr>
          <a:xfrm>
            <a:off x="616024" y="188640"/>
            <a:ext cx="7772400" cy="1143000"/>
          </a:xfrm>
        </p:spPr>
        <p:txBody>
          <a:bodyPr/>
          <a:lstStyle/>
          <a:p>
            <a:r>
              <a:rPr lang="zh-CN" altLang="en-US" b="1" dirty="0" smtClean="0">
                <a:solidFill>
                  <a:srgbClr val="C00000"/>
                </a:solidFill>
              </a:rPr>
              <a:t>自旋相关截面的计算</a:t>
            </a:r>
            <a:endParaRPr lang="zh-CN" altLang="en-US" dirty="0"/>
          </a:p>
        </p:txBody>
      </p:sp>
    </p:spTree>
    <p:extLst>
      <p:ext uri="{BB962C8B-B14F-4D97-AF65-F5344CB8AC3E}">
        <p14:creationId xmlns:p14="http://schemas.microsoft.com/office/powerpoint/2010/main" val="1966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34</a:t>
            </a:fld>
            <a:endParaRPr lang="en-US" altLang="zh-CN"/>
          </a:p>
        </p:txBody>
      </p:sp>
      <p:sp>
        <p:nvSpPr>
          <p:cNvPr id="6" name="文本框 5"/>
          <p:cNvSpPr txBox="1"/>
          <p:nvPr/>
        </p:nvSpPr>
        <p:spPr>
          <a:xfrm>
            <a:off x="1259632" y="2780928"/>
            <a:ext cx="6840760" cy="1754326"/>
          </a:xfrm>
          <a:prstGeom prst="rect">
            <a:avLst/>
          </a:prstGeom>
          <a:noFill/>
        </p:spPr>
        <p:txBody>
          <a:bodyPr wrap="square" rtlCol="0">
            <a:spAutoFit/>
          </a:bodyPr>
          <a:lstStyle/>
          <a:p>
            <a:pPr algn="ctr">
              <a:lnSpc>
                <a:spcPct val="150000"/>
              </a:lnSpc>
            </a:pPr>
            <a:r>
              <a:rPr lang="zh-CN" altLang="en-US" sz="3600" dirty="0">
                <a:solidFill>
                  <a:srgbClr val="C00000"/>
                </a:solidFill>
                <a:latin typeface="微软雅黑" panose="020B0503020204020204" pitchFamily="34" charset="-122"/>
                <a:ea typeface="微软雅黑" panose="020B0503020204020204" pitchFamily="34" charset="-122"/>
              </a:rPr>
              <a:t>原子结构</a:t>
            </a:r>
            <a:r>
              <a:rPr lang="zh-CN" altLang="en-US" sz="3600" dirty="0" smtClean="0">
                <a:solidFill>
                  <a:srgbClr val="C00000"/>
                </a:solidFill>
                <a:latin typeface="微软雅黑" panose="020B0503020204020204" pitchFamily="34" charset="-122"/>
                <a:ea typeface="微软雅黑" panose="020B0503020204020204" pitchFamily="34" charset="-122"/>
              </a:rPr>
              <a:t>因子修正</a:t>
            </a:r>
            <a:r>
              <a:rPr lang="zh-CN" altLang="en-US" sz="3600" dirty="0">
                <a:solidFill>
                  <a:srgbClr val="C00000"/>
                </a:solidFill>
                <a:latin typeface="微软雅黑" panose="020B0503020204020204" pitchFamily="34" charset="-122"/>
                <a:ea typeface="微软雅黑" panose="020B0503020204020204" pitchFamily="34" charset="-122"/>
              </a:rPr>
              <a:t>及其</a:t>
            </a:r>
            <a:r>
              <a:rPr lang="zh-CN" altLang="en-US" sz="3600" dirty="0" smtClean="0">
                <a:solidFill>
                  <a:srgbClr val="C00000"/>
                </a:solidFill>
                <a:latin typeface="微软雅黑" panose="020B0503020204020204" pitchFamily="34" charset="-122"/>
                <a:ea typeface="微软雅黑" panose="020B0503020204020204" pitchFamily="34" charset="-122"/>
              </a:rPr>
              <a:t>在</a:t>
            </a:r>
            <a:endParaRPr lang="en-US" altLang="zh-CN" sz="3600"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600" dirty="0" smtClean="0">
                <a:solidFill>
                  <a:srgbClr val="C00000"/>
                </a:solidFill>
                <a:latin typeface="微软雅黑" panose="020B0503020204020204" pitchFamily="34" charset="-122"/>
                <a:ea typeface="微软雅黑" panose="020B0503020204020204" pitchFamily="34" charset="-122"/>
              </a:rPr>
              <a:t>宇宙线</a:t>
            </a:r>
            <a:r>
              <a:rPr lang="zh-CN" altLang="en-US" sz="3600" dirty="0">
                <a:solidFill>
                  <a:srgbClr val="C00000"/>
                </a:solidFill>
                <a:latin typeface="微软雅黑" panose="020B0503020204020204" pitchFamily="34" charset="-122"/>
                <a:ea typeface="微软雅黑" panose="020B0503020204020204" pitchFamily="34" charset="-122"/>
              </a:rPr>
              <a:t>暗物质中的</a:t>
            </a:r>
            <a:r>
              <a:rPr lang="zh-CN" altLang="en-US" sz="3600" dirty="0" smtClean="0">
                <a:solidFill>
                  <a:srgbClr val="C00000"/>
                </a:solidFill>
                <a:latin typeface="微软雅黑" panose="020B0503020204020204" pitchFamily="34" charset="-122"/>
                <a:ea typeface="微软雅黑" panose="020B0503020204020204" pitchFamily="34" charset="-122"/>
              </a:rPr>
              <a:t>应用</a:t>
            </a:r>
            <a:endParaRPr lang="zh-CN" altLang="en-US" dirty="0"/>
          </a:p>
        </p:txBody>
      </p:sp>
    </p:spTree>
    <p:extLst>
      <p:ext uri="{BB962C8B-B14F-4D97-AF65-F5344CB8AC3E}">
        <p14:creationId xmlns:p14="http://schemas.microsoft.com/office/powerpoint/2010/main" val="1325994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a:off x="2018445" y="2086714"/>
            <a:ext cx="4176461" cy="729403"/>
          </a:xfrm>
          <a:prstGeom prst="rect">
            <a:avLst/>
          </a:prstGeom>
        </p:spPr>
      </p:pic>
      <p:sp>
        <p:nvSpPr>
          <p:cNvPr id="15" name="Rectangle 12"/>
          <p:cNvSpPr>
            <a:spLocks noChangeArrowheads="1"/>
          </p:cNvSpPr>
          <p:nvPr/>
        </p:nvSpPr>
        <p:spPr bwMode="auto">
          <a:xfrm>
            <a:off x="618225" y="1417240"/>
            <a:ext cx="5832648" cy="461665"/>
          </a:xfrm>
          <a:prstGeom prst="rect">
            <a:avLst/>
          </a:prstGeom>
          <a:noFill/>
          <a:ln w="9525">
            <a:noFill/>
            <a:miter lim="800000"/>
          </a:ln>
        </p:spPr>
        <p:txBody>
          <a:bodyPr wrap="square">
            <a:spAutoFit/>
          </a:bodyPr>
          <a:lstStyle/>
          <a:p>
            <a:r>
              <a:rPr lang="zh-CN" altLang="en-US" sz="2400" b="1" dirty="0">
                <a:solidFill>
                  <a:srgbClr val="C00000"/>
                </a:solidFill>
              </a:rPr>
              <a:t>暗物质和核子相互作用</a:t>
            </a:r>
            <a:endParaRPr lang="en-US" altLang="zh-CN" sz="2400" b="1" dirty="0">
              <a:solidFill>
                <a:srgbClr val="C00000"/>
              </a:solidFill>
            </a:endParaRPr>
          </a:p>
        </p:txBody>
      </p:sp>
      <p:pic>
        <p:nvPicPr>
          <p:cNvPr id="17" name="图片 16"/>
          <p:cNvPicPr>
            <a:picLocks noChangeAspect="1"/>
          </p:cNvPicPr>
          <p:nvPr/>
        </p:nvPicPr>
        <p:blipFill>
          <a:blip r:embed="rId3"/>
          <a:stretch>
            <a:fillRect/>
          </a:stretch>
        </p:blipFill>
        <p:spPr>
          <a:xfrm>
            <a:off x="283762" y="3306715"/>
            <a:ext cx="8167090" cy="1065672"/>
          </a:xfrm>
          <a:prstGeom prst="rect">
            <a:avLst/>
          </a:prstGeom>
        </p:spPr>
      </p:pic>
      <p:sp>
        <p:nvSpPr>
          <p:cNvPr id="18" name="矩形 17"/>
          <p:cNvSpPr/>
          <p:nvPr/>
        </p:nvSpPr>
        <p:spPr bwMode="auto">
          <a:xfrm>
            <a:off x="7056276" y="4995174"/>
            <a:ext cx="686452" cy="324036"/>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p>
        </p:txBody>
      </p:sp>
      <p:sp>
        <p:nvSpPr>
          <p:cNvPr id="25" name="椭圆 24"/>
          <p:cNvSpPr/>
          <p:nvPr/>
        </p:nvSpPr>
        <p:spPr bwMode="auto">
          <a:xfrm>
            <a:off x="6215697" y="3402137"/>
            <a:ext cx="1681157" cy="639690"/>
          </a:xfrm>
          <a:prstGeom prst="ellipse">
            <a:avLst/>
          </a:prstGeom>
          <a:noFill/>
          <a:ln w="38100"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lstStyle/>
          <a:p>
            <a:pPr defTabSz="685800"/>
            <a:endParaRPr lang="zh-CN" altLang="en-US" sz="1350"/>
          </a:p>
        </p:txBody>
      </p:sp>
      <p:sp>
        <p:nvSpPr>
          <p:cNvPr id="21" name="下箭头 20"/>
          <p:cNvSpPr/>
          <p:nvPr/>
        </p:nvSpPr>
        <p:spPr>
          <a:xfrm>
            <a:off x="1547664" y="4245786"/>
            <a:ext cx="319564" cy="1390174"/>
          </a:xfrm>
          <a:prstGeom prst="downArrow">
            <a:avLst/>
          </a:prstGeom>
          <a:solidFill>
            <a:srgbClr val="346EAD"/>
          </a:solidFill>
          <a:ln>
            <a:solidFill>
              <a:srgbClr val="346EAD"/>
            </a:solidFill>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68580" tIns="34290" rIns="68580" bIns="34290" numCol="1" anchor="t" anchorCtr="0" compatLnSpc="1"/>
          <a:lstStyle/>
          <a:p>
            <a:pPr defTabSz="685800"/>
            <a:endParaRPr lang="zh-CN" altLang="en-US" sz="1350">
              <a:solidFill>
                <a:schemeClr val="tx1"/>
              </a:solidFill>
              <a:latin typeface="Arial" panose="020B0604020202020204" pitchFamily="34" charset="0"/>
              <a:ea typeface="宋体" panose="02010600030101010101" pitchFamily="2" charset="-122"/>
            </a:endParaRPr>
          </a:p>
        </p:txBody>
      </p:sp>
      <p:sp>
        <p:nvSpPr>
          <p:cNvPr id="22" name="文本框 21"/>
          <p:cNvSpPr txBox="1"/>
          <p:nvPr/>
        </p:nvSpPr>
        <p:spPr>
          <a:xfrm>
            <a:off x="2176771" y="4810089"/>
            <a:ext cx="5601653" cy="646331"/>
          </a:xfrm>
          <a:prstGeom prst="rect">
            <a:avLst/>
          </a:prstGeom>
          <a:noFill/>
        </p:spPr>
        <p:txBody>
          <a:bodyPr wrap="square" rtlCol="0">
            <a:spAutoFit/>
          </a:bodyPr>
          <a:lstStyle/>
          <a:p>
            <a:r>
              <a:rPr lang="en-US" altLang="zh-CN" b="1" dirty="0">
                <a:solidFill>
                  <a:srgbClr val="C00000"/>
                </a:solidFill>
              </a:rPr>
              <a:t>WIMP</a:t>
            </a:r>
            <a:r>
              <a:rPr lang="zh-CN" altLang="en-US" b="1" dirty="0">
                <a:solidFill>
                  <a:srgbClr val="C00000"/>
                </a:solidFill>
              </a:rPr>
              <a:t>是低速运动的粒子，在计算散射截面时，忽略时间分量和速度的高阶项</a:t>
            </a:r>
          </a:p>
        </p:txBody>
      </p:sp>
      <p:pic>
        <p:nvPicPr>
          <p:cNvPr id="4" name="图片 3"/>
          <p:cNvPicPr>
            <a:picLocks noChangeAspect="1"/>
          </p:cNvPicPr>
          <p:nvPr/>
        </p:nvPicPr>
        <p:blipFill>
          <a:blip r:embed="rId4"/>
          <a:srcRect b="65329"/>
          <a:stretch>
            <a:fillRect/>
          </a:stretch>
        </p:blipFill>
        <p:spPr>
          <a:xfrm>
            <a:off x="1043608" y="5759780"/>
            <a:ext cx="6941383" cy="815251"/>
          </a:xfrm>
          <a:prstGeom prst="rect">
            <a:avLst/>
          </a:prstGeom>
        </p:spPr>
      </p:pic>
      <p:sp>
        <p:nvSpPr>
          <p:cNvPr id="3" name="标题 2"/>
          <p:cNvSpPr>
            <a:spLocks noGrp="1"/>
          </p:cNvSpPr>
          <p:nvPr>
            <p:ph type="title"/>
          </p:nvPr>
        </p:nvSpPr>
        <p:spPr>
          <a:xfrm>
            <a:off x="251520" y="320638"/>
            <a:ext cx="8496944" cy="1143000"/>
          </a:xfrm>
        </p:spPr>
        <p:txBody>
          <a:bodyPr/>
          <a:lstStyle/>
          <a:p>
            <a:r>
              <a:rPr lang="zh-CN" altLang="en-US" b="1" dirty="0" smtClean="0">
                <a:solidFill>
                  <a:srgbClr val="C00000"/>
                </a:solidFill>
              </a:rPr>
              <a:t>自旋依赖结构因子的相对论效应</a:t>
            </a:r>
            <a:endParaRPr lang="zh-CN" altLang="en-US" b="1" dirty="0">
              <a:solidFill>
                <a:srgbClr val="C00000"/>
              </a:solidFill>
            </a:endParaRPr>
          </a:p>
        </p:txBody>
      </p:sp>
      <p:sp>
        <p:nvSpPr>
          <p:cNvPr id="2" name="矩形 1"/>
          <p:cNvSpPr/>
          <p:nvPr/>
        </p:nvSpPr>
        <p:spPr bwMode="auto">
          <a:xfrm>
            <a:off x="7742728" y="4041827"/>
            <a:ext cx="708124" cy="3952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157984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50704" y="692696"/>
            <a:ext cx="4988838" cy="279321"/>
          </a:xfrm>
        </p:spPr>
        <p:txBody>
          <a:bodyPr>
            <a:normAutofit fontScale="90000"/>
          </a:bodyPr>
          <a:lstStyle/>
          <a:p>
            <a:pPr algn="ctr"/>
            <a:r>
              <a:rPr lang="zh-CN" altLang="en-US" dirty="0">
                <a:solidFill>
                  <a:schemeClr val="tx1"/>
                </a:solidFill>
                <a:latin typeface="Times New Roman" panose="02020603050405020304" pitchFamily="18" charset="0"/>
                <a:ea typeface="宋体" panose="02010600030101010101" pitchFamily="2" charset="-122"/>
              </a:rPr>
              <a:t>Dark matter </a:t>
            </a:r>
            <a:r>
              <a:rPr lang="en-US" altLang="zh-CN" dirty="0" smtClean="0">
                <a:solidFill>
                  <a:schemeClr val="tx1"/>
                </a:solidFill>
                <a:latin typeface="Times New Roman" panose="02020603050405020304" pitchFamily="18" charset="0"/>
                <a:ea typeface="宋体" panose="02010600030101010101" pitchFamily="2" charset="-122"/>
              </a:rPr>
              <a:t>current</a:t>
            </a:r>
            <a:r>
              <a:rPr lang="zh-CN" altLang="en-US" dirty="0" smtClean="0">
                <a:solidFill>
                  <a:schemeClr val="tx1"/>
                </a:solidFill>
                <a:latin typeface="Times New Roman" panose="02020603050405020304" pitchFamily="18" charset="0"/>
                <a:ea typeface="宋体" panose="02010600030101010101" pitchFamily="2" charset="-122"/>
              </a:rPr>
              <a:t> </a:t>
            </a:r>
            <a:endParaRPr lang="zh-CN" altLang="en-US" dirty="0">
              <a:solidFill>
                <a:schemeClr val="tx1"/>
              </a:solidFill>
              <a:latin typeface="Times New Roman" panose="02020603050405020304" pitchFamily="18" charset="0"/>
              <a:ea typeface="宋体" panose="02010600030101010101" pitchFamily="2" charset="-122"/>
            </a:endParaRPr>
          </a:p>
        </p:txBody>
      </p:sp>
      <p:graphicFrame>
        <p:nvGraphicFramePr>
          <p:cNvPr id="12" name="对象 11">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0" r:id="rId4" imgW="914400" imgH="215900" progId="Equation.KSEE3">
                  <p:embed/>
                </p:oleObj>
              </mc:Choice>
              <mc:Fallback>
                <p:oleObj r:id="rId4" imgW="914400" imgH="215900" progId="Equation.KSEE3">
                  <p:embed/>
                  <p:pic>
                    <p:nvPicPr>
                      <p:cNvPr id="12" name="对象 11">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1" r:id="rId6" imgW="914400" imgH="215900" progId="Equation.KSEE3">
                  <p:embed/>
                </p:oleObj>
              </mc:Choice>
              <mc:Fallback>
                <p:oleObj r:id="rId6" imgW="914400" imgH="215900" progId="Equation.KSEE3">
                  <p:embed/>
                  <p:pic>
                    <p:nvPicPr>
                      <p:cNvPr id="13" name="对象 12">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2" r:id="rId7" imgW="914400" imgH="215900" progId="Equation.KSEE3">
                  <p:embed/>
                </p:oleObj>
              </mc:Choice>
              <mc:Fallback>
                <p:oleObj r:id="rId7" imgW="914400" imgH="215900" progId="Equation.KSEE3">
                  <p:embed/>
                  <p:pic>
                    <p:nvPicPr>
                      <p:cNvPr id="14" name="对象 13">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3" r:id="rId8" imgW="914400" imgH="215900" progId="Equation.KSEE3">
                  <p:embed/>
                </p:oleObj>
              </mc:Choice>
              <mc:Fallback>
                <p:oleObj r:id="rId8" imgW="914400" imgH="215900" progId="Equation.KSEE3">
                  <p:embed/>
                  <p:pic>
                    <p:nvPicPr>
                      <p:cNvPr id="16" name="对象 15">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4" r:id="rId9" imgW="914400" imgH="215900" progId="Equation.KSEE3">
                  <p:embed/>
                </p:oleObj>
              </mc:Choice>
              <mc:Fallback>
                <p:oleObj r:id="rId9" imgW="914400" imgH="215900" progId="Equation.KSEE3">
                  <p:embed/>
                  <p:pic>
                    <p:nvPicPr>
                      <p:cNvPr id="17" name="对象 16">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5" r:id="rId10" imgW="914400" imgH="215900" progId="Equation.KSEE3">
                  <p:embed/>
                </p:oleObj>
              </mc:Choice>
              <mc:Fallback>
                <p:oleObj r:id="rId10" imgW="914400" imgH="215900" progId="Equation.KSEE3">
                  <p:embed/>
                  <p:pic>
                    <p:nvPicPr>
                      <p:cNvPr id="18" name="对象 17">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6" r:id="rId11" imgW="914400" imgH="215900" progId="Equation.KSEE3">
                  <p:embed/>
                </p:oleObj>
              </mc:Choice>
              <mc:Fallback>
                <p:oleObj r:id="rId11" imgW="914400" imgH="215900" progId="Equation.KSEE3">
                  <p:embed/>
                  <p:pic>
                    <p:nvPicPr>
                      <p:cNvPr id="19" name="对象 18">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3497" r:id="rId12" imgW="914400" imgH="215900" progId="Equation.KSEE3">
                  <p:embed/>
                </p:oleObj>
              </mc:Choice>
              <mc:Fallback>
                <p:oleObj r:id="rId12" imgW="914400" imgH="215900" progId="Equation.KSEE3">
                  <p:embed/>
                  <p:pic>
                    <p:nvPicPr>
                      <p:cNvPr id="4" name="对象 3">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pic>
        <p:nvPicPr>
          <p:cNvPr id="3" name="图片 2"/>
          <p:cNvPicPr>
            <a:picLocks noChangeAspect="1"/>
          </p:cNvPicPr>
          <p:nvPr/>
        </p:nvPicPr>
        <p:blipFill>
          <a:blip r:embed="rId13"/>
          <a:stretch>
            <a:fillRect/>
          </a:stretch>
        </p:blipFill>
        <p:spPr>
          <a:xfrm>
            <a:off x="251520" y="1342974"/>
            <a:ext cx="7962436" cy="1149922"/>
          </a:xfrm>
          <a:prstGeom prst="rect">
            <a:avLst/>
          </a:prstGeom>
        </p:spPr>
      </p:pic>
      <p:sp>
        <p:nvSpPr>
          <p:cNvPr id="5" name="文本框 4"/>
          <p:cNvSpPr txBox="1"/>
          <p:nvPr/>
        </p:nvSpPr>
        <p:spPr>
          <a:xfrm>
            <a:off x="899592" y="2731957"/>
            <a:ext cx="5760640" cy="369332"/>
          </a:xfrm>
          <a:prstGeom prst="rect">
            <a:avLst/>
          </a:prstGeom>
          <a:noFill/>
        </p:spPr>
        <p:txBody>
          <a:bodyPr wrap="square" rtlCol="0">
            <a:spAutoFit/>
          </a:bodyPr>
          <a:lstStyle/>
          <a:p>
            <a:r>
              <a:rPr lang="en-US" altLang="zh-CN" dirty="0"/>
              <a:t>In the  non-relativistic limit: </a:t>
            </a:r>
            <a:r>
              <a:rPr lang="en-US" altLang="zh-CN" dirty="0">
                <a:solidFill>
                  <a:srgbClr val="FF0000"/>
                </a:solidFill>
              </a:rPr>
              <a:t> previous studies </a:t>
            </a:r>
          </a:p>
        </p:txBody>
      </p:sp>
      <p:pic>
        <p:nvPicPr>
          <p:cNvPr id="6" name="图片 5"/>
          <p:cNvPicPr>
            <a:picLocks noChangeAspect="1"/>
          </p:cNvPicPr>
          <p:nvPr/>
        </p:nvPicPr>
        <p:blipFill>
          <a:blip r:embed="rId14"/>
          <a:stretch>
            <a:fillRect/>
          </a:stretch>
        </p:blipFill>
        <p:spPr>
          <a:xfrm>
            <a:off x="539552" y="3648205"/>
            <a:ext cx="7289866" cy="636322"/>
          </a:xfrm>
          <a:prstGeom prst="rect">
            <a:avLst/>
          </a:prstGeom>
        </p:spPr>
      </p:pic>
      <p:sp>
        <p:nvSpPr>
          <p:cNvPr id="7" name="文本框 6"/>
          <p:cNvSpPr txBox="1"/>
          <p:nvPr/>
        </p:nvSpPr>
        <p:spPr>
          <a:xfrm>
            <a:off x="994404" y="4628145"/>
            <a:ext cx="3353991" cy="369332"/>
          </a:xfrm>
          <a:prstGeom prst="rect">
            <a:avLst/>
          </a:prstGeom>
          <a:noFill/>
        </p:spPr>
        <p:txBody>
          <a:bodyPr wrap="square" rtlCol="0">
            <a:spAutoFit/>
          </a:bodyPr>
          <a:lstStyle/>
          <a:p>
            <a:r>
              <a:rPr lang="en-US" altLang="zh-CN" dirty="0"/>
              <a:t>In  the relativistic :  </a:t>
            </a:r>
            <a:r>
              <a:rPr lang="en-US" altLang="zh-CN" dirty="0">
                <a:solidFill>
                  <a:srgbClr val="FF0000"/>
                </a:solidFill>
              </a:rPr>
              <a:t>our studies </a:t>
            </a:r>
          </a:p>
        </p:txBody>
      </p:sp>
      <p:pic>
        <p:nvPicPr>
          <p:cNvPr id="9" name="图片 8"/>
          <p:cNvPicPr>
            <a:picLocks noChangeAspect="1"/>
          </p:cNvPicPr>
          <p:nvPr/>
        </p:nvPicPr>
        <p:blipFill>
          <a:blip r:embed="rId15"/>
          <a:stretch>
            <a:fillRect/>
          </a:stretch>
        </p:blipFill>
        <p:spPr>
          <a:xfrm>
            <a:off x="1688988" y="5341095"/>
            <a:ext cx="5318813" cy="869442"/>
          </a:xfrm>
          <a:prstGeom prst="rect">
            <a:avLst/>
          </a:prstGeom>
        </p:spPr>
      </p:pic>
    </p:spTree>
    <p:custDataLst>
      <p:tags r:id="rId2"/>
    </p:custDataLst>
    <p:extLst>
      <p:ext uri="{BB962C8B-B14F-4D97-AF65-F5344CB8AC3E}">
        <p14:creationId xmlns:p14="http://schemas.microsoft.com/office/powerpoint/2010/main" val="31965230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053140" y="620688"/>
            <a:ext cx="7037720" cy="279321"/>
          </a:xfrm>
        </p:spPr>
        <p:txBody>
          <a:bodyPr>
            <a:normAutofit fontScale="90000"/>
          </a:bodyPr>
          <a:lstStyle/>
          <a:p>
            <a:pPr algn="ctr"/>
            <a:r>
              <a:rPr lang="zh-CN" altLang="en-US" dirty="0" smtClean="0">
                <a:solidFill>
                  <a:schemeClr val="tx1"/>
                </a:solidFill>
                <a:latin typeface="Times New Roman" panose="02020603050405020304" pitchFamily="18" charset="0"/>
                <a:ea typeface="宋体" panose="02010600030101010101" pitchFamily="2" charset="-122"/>
              </a:rPr>
              <a:t>时间分量与空间分量正交 </a:t>
            </a:r>
            <a:endParaRPr lang="zh-CN" altLang="en-US" dirty="0">
              <a:solidFill>
                <a:schemeClr val="tx1"/>
              </a:solidFill>
              <a:latin typeface="Times New Roman" panose="02020603050405020304" pitchFamily="18" charset="0"/>
              <a:ea typeface="宋体" panose="02010600030101010101" pitchFamily="2" charset="-122"/>
            </a:endParaRPr>
          </a:p>
        </p:txBody>
      </p:sp>
      <p:graphicFrame>
        <p:nvGraphicFramePr>
          <p:cNvPr id="12" name="对象 11">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26" r:id="rId4" imgW="914400" imgH="215900" progId="Equation.KSEE3">
                  <p:embed/>
                </p:oleObj>
              </mc:Choice>
              <mc:Fallback>
                <p:oleObj r:id="rId4"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27" r:id="rId6" imgW="914400" imgH="215900" progId="Equation.KSEE3">
                  <p:embed/>
                </p:oleObj>
              </mc:Choice>
              <mc:Fallback>
                <p:oleObj r:id="rId6"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28" r:id="rId7" imgW="914400" imgH="215900" progId="Equation.KSEE3">
                  <p:embed/>
                </p:oleObj>
              </mc:Choice>
              <mc:Fallback>
                <p:oleObj r:id="rId7"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29" r:id="rId8" imgW="914400" imgH="215900" progId="Equation.KSEE3">
                  <p:embed/>
                </p:oleObj>
              </mc:Choice>
              <mc:Fallback>
                <p:oleObj r:id="rId8"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30" r:id="rId9" imgW="914400" imgH="215900" progId="Equation.KSEE3">
                  <p:embed/>
                </p:oleObj>
              </mc:Choice>
              <mc:Fallback>
                <p:oleObj r:id="rId9"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31" r:id="rId10" imgW="914400" imgH="215900" progId="Equation.KSEE3">
                  <p:embed/>
                </p:oleObj>
              </mc:Choice>
              <mc:Fallback>
                <p:oleObj r:id="rId10"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32" r:id="rId11" imgW="914400" imgH="215900" progId="Equation.KSEE3">
                  <p:embed/>
                </p:oleObj>
              </mc:Choice>
              <mc:Fallback>
                <p:oleObj r:id="rId11"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5233" r:id="rId12" imgW="914400" imgH="215900" progId="Equation.KSEE3">
                  <p:embed/>
                </p:oleObj>
              </mc:Choice>
              <mc:Fallback>
                <p:oleObj r:id="rId12"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sp>
        <p:nvSpPr>
          <p:cNvPr id="5" name="文本框 4"/>
          <p:cNvSpPr txBox="1"/>
          <p:nvPr/>
        </p:nvSpPr>
        <p:spPr>
          <a:xfrm>
            <a:off x="971600" y="2924944"/>
            <a:ext cx="5760640" cy="369332"/>
          </a:xfrm>
          <a:prstGeom prst="rect">
            <a:avLst/>
          </a:prstGeom>
          <a:noFill/>
        </p:spPr>
        <p:txBody>
          <a:bodyPr wrap="square" rtlCol="0">
            <a:spAutoFit/>
          </a:bodyPr>
          <a:lstStyle/>
          <a:p>
            <a:r>
              <a:rPr lang="en-US" altLang="zh-CN" dirty="0" smtClean="0">
                <a:solidFill>
                  <a:srgbClr val="FF0000"/>
                </a:solidFill>
              </a:rPr>
              <a:t>Verification:</a:t>
            </a:r>
            <a:endParaRPr lang="en-US" altLang="zh-CN" dirty="0">
              <a:solidFill>
                <a:srgbClr val="FF0000"/>
              </a:solidFill>
            </a:endParaRPr>
          </a:p>
        </p:txBody>
      </p:sp>
      <p:pic>
        <p:nvPicPr>
          <p:cNvPr id="8" name="图片 7"/>
          <p:cNvPicPr>
            <a:picLocks noChangeAspect="1"/>
          </p:cNvPicPr>
          <p:nvPr/>
        </p:nvPicPr>
        <p:blipFill>
          <a:blip r:embed="rId13"/>
          <a:stretch>
            <a:fillRect/>
          </a:stretch>
        </p:blipFill>
        <p:spPr>
          <a:xfrm>
            <a:off x="2082577" y="1412776"/>
            <a:ext cx="4464496" cy="1399529"/>
          </a:xfrm>
          <a:prstGeom prst="rect">
            <a:avLst/>
          </a:prstGeom>
        </p:spPr>
      </p:pic>
      <p:pic>
        <p:nvPicPr>
          <p:cNvPr id="10" name="图片 9"/>
          <p:cNvPicPr>
            <a:picLocks noChangeAspect="1"/>
          </p:cNvPicPr>
          <p:nvPr/>
        </p:nvPicPr>
        <p:blipFill>
          <a:blip r:embed="rId14"/>
          <a:stretch>
            <a:fillRect/>
          </a:stretch>
        </p:blipFill>
        <p:spPr>
          <a:xfrm>
            <a:off x="941174" y="3368279"/>
            <a:ext cx="7776001" cy="1929600"/>
          </a:xfrm>
          <a:prstGeom prst="rect">
            <a:avLst/>
          </a:prstGeom>
        </p:spPr>
      </p:pic>
      <p:pic>
        <p:nvPicPr>
          <p:cNvPr id="11" name="图片 10"/>
          <p:cNvPicPr>
            <a:picLocks noChangeAspect="1"/>
          </p:cNvPicPr>
          <p:nvPr/>
        </p:nvPicPr>
        <p:blipFill>
          <a:blip r:embed="rId15"/>
          <a:stretch>
            <a:fillRect/>
          </a:stretch>
        </p:blipFill>
        <p:spPr>
          <a:xfrm>
            <a:off x="3419872" y="5517232"/>
            <a:ext cx="3572015" cy="587986"/>
          </a:xfrm>
          <a:prstGeom prst="rect">
            <a:avLst/>
          </a:prstGeom>
        </p:spPr>
      </p:pic>
      <p:sp>
        <p:nvSpPr>
          <p:cNvPr id="20" name="文本框 19"/>
          <p:cNvSpPr txBox="1"/>
          <p:nvPr/>
        </p:nvSpPr>
        <p:spPr>
          <a:xfrm>
            <a:off x="1088708" y="5626559"/>
            <a:ext cx="5760640" cy="369332"/>
          </a:xfrm>
          <a:prstGeom prst="rect">
            <a:avLst/>
          </a:prstGeom>
          <a:noFill/>
        </p:spPr>
        <p:txBody>
          <a:bodyPr wrap="square" rtlCol="0">
            <a:spAutoFit/>
          </a:bodyPr>
          <a:lstStyle/>
          <a:p>
            <a:r>
              <a:rPr lang="en-US" altLang="zh-CN" dirty="0" smtClean="0">
                <a:solidFill>
                  <a:srgbClr val="FF0000"/>
                </a:solidFill>
              </a:rPr>
              <a:t>New structure factor:</a:t>
            </a:r>
            <a:endParaRPr lang="en-US" altLang="zh-CN" dirty="0">
              <a:solidFill>
                <a:srgbClr val="FF0000"/>
              </a:solidFill>
            </a:endParaRPr>
          </a:p>
        </p:txBody>
      </p:sp>
      <p:sp>
        <p:nvSpPr>
          <p:cNvPr id="15" name="矩形 14"/>
          <p:cNvSpPr/>
          <p:nvPr/>
        </p:nvSpPr>
        <p:spPr bwMode="auto">
          <a:xfrm>
            <a:off x="7956376" y="4797152"/>
            <a:ext cx="648072" cy="5007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custDataLst>
      <p:tags r:id="rId2"/>
    </p:custDataLst>
    <p:extLst>
      <p:ext uri="{BB962C8B-B14F-4D97-AF65-F5344CB8AC3E}">
        <p14:creationId xmlns:p14="http://schemas.microsoft.com/office/powerpoint/2010/main" val="28645875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34338" y="620688"/>
            <a:ext cx="6572639" cy="279321"/>
          </a:xfrm>
        </p:spPr>
        <p:txBody>
          <a:bodyPr>
            <a:normAutofit fontScale="90000"/>
          </a:bodyPr>
          <a:lstStyle/>
          <a:p>
            <a:pPr algn="ctr"/>
            <a:r>
              <a:rPr lang="en-US" altLang="zh-CN" dirty="0">
                <a:solidFill>
                  <a:schemeClr val="tx1"/>
                </a:solidFill>
                <a:latin typeface="Times New Roman" panose="02020603050405020304" pitchFamily="18" charset="0"/>
                <a:ea typeface="宋体" panose="02010600030101010101" pitchFamily="2" charset="-122"/>
              </a:rPr>
              <a:t>Calculation of structure factor</a:t>
            </a:r>
          </a:p>
        </p:txBody>
      </p:sp>
      <p:graphicFrame>
        <p:nvGraphicFramePr>
          <p:cNvPr id="12" name="对象 11">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4" r:id="rId4" imgW="914400" imgH="215900" progId="Equation.KSEE3">
                  <p:embed/>
                </p:oleObj>
              </mc:Choice>
              <mc:Fallback>
                <p:oleObj r:id="rId4" imgW="914400" imgH="215900" progId="Equation.KSEE3">
                  <p:embed/>
                  <p:pic>
                    <p:nvPicPr>
                      <p:cNvPr id="12" name="对象 11">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5" r:id="rId6" imgW="914400" imgH="215900" progId="Equation.KSEE3">
                  <p:embed/>
                </p:oleObj>
              </mc:Choice>
              <mc:Fallback>
                <p:oleObj r:id="rId6" imgW="914400" imgH="215900" progId="Equation.KSEE3">
                  <p:embed/>
                  <p:pic>
                    <p:nvPicPr>
                      <p:cNvPr id="13" name="对象 12">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6" r:id="rId7" imgW="914400" imgH="215900" progId="Equation.KSEE3">
                  <p:embed/>
                </p:oleObj>
              </mc:Choice>
              <mc:Fallback>
                <p:oleObj r:id="rId7" imgW="914400" imgH="215900" progId="Equation.KSEE3">
                  <p:embed/>
                  <p:pic>
                    <p:nvPicPr>
                      <p:cNvPr id="14" name="对象 13">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7" r:id="rId8" imgW="914400" imgH="215900" progId="Equation.KSEE3">
                  <p:embed/>
                </p:oleObj>
              </mc:Choice>
              <mc:Fallback>
                <p:oleObj r:id="rId8" imgW="914400" imgH="215900" progId="Equation.KSEE3">
                  <p:embed/>
                  <p:pic>
                    <p:nvPicPr>
                      <p:cNvPr id="16" name="对象 15">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8" r:id="rId9" imgW="914400" imgH="215900" progId="Equation.KSEE3">
                  <p:embed/>
                </p:oleObj>
              </mc:Choice>
              <mc:Fallback>
                <p:oleObj r:id="rId9" imgW="914400" imgH="215900" progId="Equation.KSEE3">
                  <p:embed/>
                  <p:pic>
                    <p:nvPicPr>
                      <p:cNvPr id="17" name="对象 16">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19" r:id="rId10" imgW="914400" imgH="215900" progId="Equation.KSEE3">
                  <p:embed/>
                </p:oleObj>
              </mc:Choice>
              <mc:Fallback>
                <p:oleObj r:id="rId10" imgW="914400" imgH="215900" progId="Equation.KSEE3">
                  <p:embed/>
                  <p:pic>
                    <p:nvPicPr>
                      <p:cNvPr id="18" name="对象 17">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20" r:id="rId11" imgW="914400" imgH="215900" progId="Equation.KSEE3">
                  <p:embed/>
                </p:oleObj>
              </mc:Choice>
              <mc:Fallback>
                <p:oleObj r:id="rId11" imgW="914400" imgH="215900" progId="Equation.KSEE3">
                  <p:embed/>
                  <p:pic>
                    <p:nvPicPr>
                      <p:cNvPr id="19" name="对象 18">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4521" r:id="rId12" imgW="914400" imgH="215900" progId="Equation.KSEE3">
                  <p:embed/>
                </p:oleObj>
              </mc:Choice>
              <mc:Fallback>
                <p:oleObj r:id="rId12" imgW="914400" imgH="215900" progId="Equation.KSEE3">
                  <p:embed/>
                  <p:pic>
                    <p:nvPicPr>
                      <p:cNvPr id="4" name="对象 3">
                        <a:hlinkClick r:id="" action="ppaction://ole?verb=0"/>
                      </p:cNvPr>
                      <p:cNvPicPr/>
                      <p:nvPr/>
                    </p:nvPicPr>
                    <p:blipFill>
                      <a:blip r:embed="rId5"/>
                      <a:stretch>
                        <a:fillRect/>
                      </a:stretch>
                    </p:blipFill>
                    <p:spPr>
                      <a:xfrm>
                        <a:off x="4314825" y="3368279"/>
                        <a:ext cx="514350" cy="121444"/>
                      </a:xfrm>
                      <a:prstGeom prst="rect">
                        <a:avLst/>
                      </a:prstGeom>
                    </p:spPr>
                  </p:pic>
                </p:oleObj>
              </mc:Fallback>
            </mc:AlternateContent>
          </a:graphicData>
        </a:graphic>
      </p:graphicFrame>
      <p:sp>
        <p:nvSpPr>
          <p:cNvPr id="22" name="文本框 21"/>
          <p:cNvSpPr txBox="1"/>
          <p:nvPr/>
        </p:nvSpPr>
        <p:spPr>
          <a:xfrm>
            <a:off x="827584" y="1420311"/>
            <a:ext cx="5822156" cy="369332"/>
          </a:xfrm>
          <a:prstGeom prst="rect">
            <a:avLst/>
          </a:prstGeom>
          <a:noFill/>
        </p:spPr>
        <p:txBody>
          <a:bodyPr wrap="square" rtlCol="0">
            <a:spAutoFit/>
          </a:bodyPr>
          <a:lstStyle/>
          <a:p>
            <a:r>
              <a:rPr lang="en-US" altLang="zh-CN" dirty="0"/>
              <a:t>In the non-relativistic limit</a:t>
            </a:r>
            <a:r>
              <a:rPr lang="zh-CN" altLang="en-US" dirty="0"/>
              <a:t>：</a:t>
            </a:r>
            <a:r>
              <a:rPr lang="en-US" altLang="zh-CN" dirty="0"/>
              <a:t>   </a:t>
            </a:r>
            <a:r>
              <a:rPr lang="en-US" altLang="zh-CN" dirty="0">
                <a:solidFill>
                  <a:srgbClr val="FF0000"/>
                </a:solidFill>
              </a:rPr>
              <a:t> </a:t>
            </a:r>
            <a:r>
              <a:rPr lang="en-US" altLang="zh-CN" dirty="0" err="1">
                <a:solidFill>
                  <a:srgbClr val="FF0000"/>
                </a:solidFill>
              </a:rPr>
              <a:t>arXiv</a:t>
            </a:r>
            <a:r>
              <a:rPr lang="zh-CN" altLang="en-US" dirty="0">
                <a:solidFill>
                  <a:srgbClr val="FF0000"/>
                </a:solidFill>
              </a:rPr>
              <a:t>：</a:t>
            </a:r>
            <a:r>
              <a:rPr lang="en-US" altLang="zh-CN" dirty="0">
                <a:solidFill>
                  <a:srgbClr val="FF0000"/>
                </a:solidFill>
              </a:rPr>
              <a:t>1304.7684v4</a:t>
            </a:r>
          </a:p>
        </p:txBody>
      </p:sp>
      <p:pic>
        <p:nvPicPr>
          <p:cNvPr id="23" name="图片 22"/>
          <p:cNvPicPr>
            <a:picLocks noChangeAspect="1"/>
          </p:cNvPicPr>
          <p:nvPr/>
        </p:nvPicPr>
        <p:blipFill>
          <a:blip r:embed="rId13"/>
          <a:stretch>
            <a:fillRect/>
          </a:stretch>
        </p:blipFill>
        <p:spPr>
          <a:xfrm>
            <a:off x="827584" y="1884189"/>
            <a:ext cx="5957416" cy="851511"/>
          </a:xfrm>
          <a:prstGeom prst="rect">
            <a:avLst/>
          </a:prstGeom>
        </p:spPr>
      </p:pic>
      <p:pic>
        <p:nvPicPr>
          <p:cNvPr id="26" name="图片 25"/>
          <p:cNvPicPr>
            <a:picLocks noChangeAspect="1"/>
          </p:cNvPicPr>
          <p:nvPr/>
        </p:nvPicPr>
        <p:blipFill>
          <a:blip r:embed="rId14"/>
          <a:stretch>
            <a:fillRect/>
          </a:stretch>
        </p:blipFill>
        <p:spPr>
          <a:xfrm>
            <a:off x="611560" y="4320611"/>
            <a:ext cx="8160679" cy="1340637"/>
          </a:xfrm>
          <a:prstGeom prst="rect">
            <a:avLst/>
          </a:prstGeom>
        </p:spPr>
      </p:pic>
      <p:sp>
        <p:nvSpPr>
          <p:cNvPr id="7" name="文本框 6"/>
          <p:cNvSpPr txBox="1"/>
          <p:nvPr/>
        </p:nvSpPr>
        <p:spPr>
          <a:xfrm>
            <a:off x="830711" y="3356992"/>
            <a:ext cx="5339444" cy="369332"/>
          </a:xfrm>
          <a:prstGeom prst="rect">
            <a:avLst/>
          </a:prstGeom>
          <a:noFill/>
        </p:spPr>
        <p:txBody>
          <a:bodyPr wrap="square" rtlCol="0">
            <a:spAutoFit/>
          </a:bodyPr>
          <a:lstStyle/>
          <a:p>
            <a:r>
              <a:rPr lang="en-US" altLang="zh-CN" dirty="0"/>
              <a:t>In the relativistic limit</a:t>
            </a:r>
            <a:r>
              <a:rPr lang="zh-CN" altLang="en-US" dirty="0"/>
              <a:t>：</a:t>
            </a:r>
            <a:r>
              <a:rPr lang="en-US" altLang="zh-CN" dirty="0" smtClean="0">
                <a:solidFill>
                  <a:srgbClr val="FF0000"/>
                </a:solidFill>
              </a:rPr>
              <a:t>arXiv:2111.04000</a:t>
            </a:r>
            <a:endParaRPr lang="en-US" altLang="zh-CN" dirty="0">
              <a:solidFill>
                <a:srgbClr val="FF0000"/>
              </a:solidFill>
            </a:endParaRPr>
          </a:p>
        </p:txBody>
      </p:sp>
    </p:spTree>
    <p:custDataLst>
      <p:tags r:id="rId2"/>
    </p:custDataLst>
    <p:extLst>
      <p:ext uri="{BB962C8B-B14F-4D97-AF65-F5344CB8AC3E}">
        <p14:creationId xmlns:p14="http://schemas.microsoft.com/office/powerpoint/2010/main" val="19368993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graphicFrame>
        <p:nvGraphicFramePr>
          <p:cNvPr id="12" name="对象 11">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4" r:id="rId4" imgW="914400" imgH="215900" progId="Equation.KSEE3">
                  <p:embed/>
                </p:oleObj>
              </mc:Choice>
              <mc:Fallback>
                <p:oleObj r:id="rId4"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3" name="对象 12">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5" r:id="rId6" imgW="914400" imgH="215900" progId="Equation.KSEE3">
                  <p:embed/>
                </p:oleObj>
              </mc:Choice>
              <mc:Fallback>
                <p:oleObj r:id="rId6"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4" name="对象 1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6" r:id="rId7" imgW="914400" imgH="215900" progId="Equation.KSEE3">
                  <p:embed/>
                </p:oleObj>
              </mc:Choice>
              <mc:Fallback>
                <p:oleObj r:id="rId7"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7" r:id="rId8" imgW="914400" imgH="215900" progId="Equation.KSEE3">
                  <p:embed/>
                </p:oleObj>
              </mc:Choice>
              <mc:Fallback>
                <p:oleObj r:id="rId8"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8" r:id="rId9" imgW="914400" imgH="215900" progId="Equation.KSEE3">
                  <p:embed/>
                </p:oleObj>
              </mc:Choice>
              <mc:Fallback>
                <p:oleObj r:id="rId9"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39" r:id="rId10" imgW="914400" imgH="215900" progId="Equation.KSEE3">
                  <p:embed/>
                </p:oleObj>
              </mc:Choice>
              <mc:Fallback>
                <p:oleObj r:id="rId10"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19" name="对象 18">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40" r:id="rId11" imgW="914400" imgH="215900" progId="Equation.KSEE3">
                  <p:embed/>
                </p:oleObj>
              </mc:Choice>
              <mc:Fallback>
                <p:oleObj r:id="rId11"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graphicFrame>
        <p:nvGraphicFramePr>
          <p:cNvPr id="4" name="对象 3">
            <a:hlinkClick r:id="" action="ppaction://ole?verb=0"/>
          </p:cNvPr>
          <p:cNvGraphicFramePr>
            <a:graphicFrameLocks noChangeAspect="1"/>
          </p:cNvGraphicFramePr>
          <p:nvPr/>
        </p:nvGraphicFramePr>
        <p:xfrm>
          <a:off x="4314825" y="3368279"/>
          <a:ext cx="514350" cy="121444"/>
        </p:xfrm>
        <a:graphic>
          <a:graphicData uri="http://schemas.openxmlformats.org/presentationml/2006/ole">
            <mc:AlternateContent xmlns:mc="http://schemas.openxmlformats.org/markup-compatibility/2006">
              <mc:Choice xmlns:v="urn:schemas-microsoft-com:vml" Requires="v">
                <p:oleObj spid="_x0000_s6241" r:id="rId12" imgW="914400" imgH="215900" progId="Equation.KSEE3">
                  <p:embed/>
                </p:oleObj>
              </mc:Choice>
              <mc:Fallback>
                <p:oleObj r:id="rId12" imgW="914400" imgH="215900" progId="Equation.KSEE3">
                  <p:embed/>
                  <p:pic>
                    <p:nvPicPr>
                      <p:cNvPr id="0" name=""/>
                      <p:cNvPicPr/>
                      <p:nvPr/>
                    </p:nvPicPr>
                    <p:blipFill>
                      <a:blip r:embed="rId5"/>
                      <a:stretch>
                        <a:fillRect/>
                      </a:stretch>
                    </p:blipFill>
                    <p:spPr>
                      <a:xfrm>
                        <a:off x="4314825" y="3368279"/>
                        <a:ext cx="514350" cy="121444"/>
                      </a:xfrm>
                      <a:prstGeom prst="rect">
                        <a:avLst/>
                      </a:prstGeom>
                    </p:spPr>
                  </p:pic>
                </p:oleObj>
              </mc:Fallback>
            </mc:AlternateContent>
          </a:graphicData>
        </a:graphic>
      </p:graphicFrame>
      <p:sp>
        <p:nvSpPr>
          <p:cNvPr id="15" name="矩形 14"/>
          <p:cNvSpPr/>
          <p:nvPr/>
        </p:nvSpPr>
        <p:spPr bwMode="auto">
          <a:xfrm>
            <a:off x="7956376" y="4797152"/>
            <a:ext cx="648072" cy="5007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3" name="文本框 2"/>
          <p:cNvSpPr txBox="1"/>
          <p:nvPr/>
        </p:nvSpPr>
        <p:spPr>
          <a:xfrm>
            <a:off x="467544" y="476672"/>
            <a:ext cx="8136904" cy="707886"/>
          </a:xfrm>
          <a:prstGeom prst="rect">
            <a:avLst/>
          </a:prstGeom>
          <a:noFill/>
        </p:spPr>
        <p:txBody>
          <a:bodyPr wrap="square" rtlCol="0">
            <a:spAutoFit/>
          </a:bodyPr>
          <a:lstStyle/>
          <a:p>
            <a:r>
              <a:rPr lang="en-US" altLang="zh-CN" sz="2000" dirty="0" smtClean="0"/>
              <a:t>The </a:t>
            </a:r>
            <a:r>
              <a:rPr lang="en-US" altLang="zh-CN" sz="2000" dirty="0" smtClean="0">
                <a:solidFill>
                  <a:srgbClr val="FF0000"/>
                </a:solidFill>
              </a:rPr>
              <a:t>electric </a:t>
            </a:r>
            <a:r>
              <a:rPr lang="en-US" altLang="zh-CN" sz="2000" dirty="0">
                <a:solidFill>
                  <a:srgbClr val="FF0000"/>
                </a:solidFill>
              </a:rPr>
              <a:t>longitudinal</a:t>
            </a:r>
            <a:r>
              <a:rPr lang="en-US" altLang="zh-CN" sz="2000" dirty="0"/>
              <a:t>, </a:t>
            </a:r>
            <a:r>
              <a:rPr lang="en-US" altLang="zh-CN" sz="2000" dirty="0">
                <a:solidFill>
                  <a:schemeClr val="accent2"/>
                </a:solidFill>
              </a:rPr>
              <a:t>electric transverse</a:t>
            </a:r>
            <a:r>
              <a:rPr lang="en-US" altLang="zh-CN" sz="2000" dirty="0"/>
              <a:t>, and </a:t>
            </a:r>
            <a:r>
              <a:rPr lang="en-US" altLang="zh-CN" sz="2000" dirty="0">
                <a:solidFill>
                  <a:srgbClr val="C00000"/>
                </a:solidFill>
              </a:rPr>
              <a:t>magnetic transverse</a:t>
            </a:r>
            <a:r>
              <a:rPr lang="en-US" altLang="zh-CN" sz="2000" dirty="0"/>
              <a:t> multipole operators</a:t>
            </a:r>
            <a:r>
              <a:rPr lang="zh-CN" altLang="en-US" sz="2000" dirty="0">
                <a:latin typeface="Times New Roman" panose="02020603050405020304" pitchFamily="18" charset="0"/>
              </a:rPr>
              <a:t> </a:t>
            </a:r>
            <a:endParaRPr lang="zh-CN" altLang="en-US" sz="2000" dirty="0"/>
          </a:p>
        </p:txBody>
      </p:sp>
      <p:pic>
        <p:nvPicPr>
          <p:cNvPr id="6" name="图片 5"/>
          <p:cNvPicPr>
            <a:picLocks noChangeAspect="1"/>
          </p:cNvPicPr>
          <p:nvPr/>
        </p:nvPicPr>
        <p:blipFill>
          <a:blip r:embed="rId13"/>
          <a:stretch>
            <a:fillRect/>
          </a:stretch>
        </p:blipFill>
        <p:spPr>
          <a:xfrm>
            <a:off x="2411760" y="1340768"/>
            <a:ext cx="4291162" cy="1656184"/>
          </a:xfrm>
          <a:prstGeom prst="rect">
            <a:avLst/>
          </a:prstGeom>
        </p:spPr>
      </p:pic>
      <p:pic>
        <p:nvPicPr>
          <p:cNvPr id="7" name="图片 6"/>
          <p:cNvPicPr>
            <a:picLocks noChangeAspect="1"/>
          </p:cNvPicPr>
          <p:nvPr/>
        </p:nvPicPr>
        <p:blipFill>
          <a:blip r:embed="rId14"/>
          <a:stretch>
            <a:fillRect/>
          </a:stretch>
        </p:blipFill>
        <p:spPr>
          <a:xfrm>
            <a:off x="843438" y="3645024"/>
            <a:ext cx="7737121" cy="3024000"/>
          </a:xfrm>
          <a:prstGeom prst="rect">
            <a:avLst/>
          </a:prstGeom>
        </p:spPr>
      </p:pic>
      <p:pic>
        <p:nvPicPr>
          <p:cNvPr id="9" name="图片 8"/>
          <p:cNvPicPr>
            <a:picLocks noChangeAspect="1"/>
          </p:cNvPicPr>
          <p:nvPr/>
        </p:nvPicPr>
        <p:blipFill>
          <a:blip r:embed="rId15"/>
          <a:stretch>
            <a:fillRect/>
          </a:stretch>
        </p:blipFill>
        <p:spPr>
          <a:xfrm>
            <a:off x="3143249" y="3115628"/>
            <a:ext cx="3129851" cy="407135"/>
          </a:xfrm>
          <a:prstGeom prst="rect">
            <a:avLst/>
          </a:prstGeom>
        </p:spPr>
      </p:pic>
      <p:sp>
        <p:nvSpPr>
          <p:cNvPr id="21" name="文本框 20"/>
          <p:cNvSpPr txBox="1"/>
          <p:nvPr/>
        </p:nvSpPr>
        <p:spPr>
          <a:xfrm>
            <a:off x="2279153" y="3153162"/>
            <a:ext cx="1728192" cy="369332"/>
          </a:xfrm>
          <a:prstGeom prst="rect">
            <a:avLst/>
          </a:prstGeom>
          <a:noFill/>
        </p:spPr>
        <p:txBody>
          <a:bodyPr wrap="square" rtlCol="0">
            <a:spAutoFit/>
          </a:bodyPr>
          <a:lstStyle/>
          <a:p>
            <a:r>
              <a:rPr lang="en-US" altLang="zh-CN" dirty="0" smtClean="0"/>
              <a:t>Since</a:t>
            </a:r>
            <a:endParaRPr lang="zh-CN" altLang="en-US" dirty="0"/>
          </a:p>
        </p:txBody>
      </p:sp>
    </p:spTree>
    <p:custDataLst>
      <p:tags r:id="rId2"/>
    </p:custDataLst>
    <p:extLst>
      <p:ext uri="{BB962C8B-B14F-4D97-AF65-F5344CB8AC3E}">
        <p14:creationId xmlns:p14="http://schemas.microsoft.com/office/powerpoint/2010/main" val="98039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4</a:t>
            </a:fld>
            <a:endParaRPr lang="en-US" altLang="zh-CN"/>
          </a:p>
        </p:txBody>
      </p:sp>
      <p:pic>
        <p:nvPicPr>
          <p:cNvPr id="4" name="图片 3"/>
          <p:cNvPicPr>
            <a:picLocks noChangeAspect="1"/>
          </p:cNvPicPr>
          <p:nvPr/>
        </p:nvPicPr>
        <p:blipFill>
          <a:blip r:embed="rId2"/>
          <a:stretch>
            <a:fillRect/>
          </a:stretch>
        </p:blipFill>
        <p:spPr>
          <a:xfrm>
            <a:off x="683568" y="144886"/>
            <a:ext cx="8064896" cy="6482652"/>
          </a:xfrm>
          <a:prstGeom prst="rect">
            <a:avLst/>
          </a:prstGeom>
        </p:spPr>
      </p:pic>
      <p:sp>
        <p:nvSpPr>
          <p:cNvPr id="5" name="文本框 4"/>
          <p:cNvSpPr txBox="1"/>
          <p:nvPr/>
        </p:nvSpPr>
        <p:spPr>
          <a:xfrm>
            <a:off x="4788024" y="6474822"/>
            <a:ext cx="2736304" cy="338554"/>
          </a:xfrm>
          <a:prstGeom prst="rect">
            <a:avLst/>
          </a:prstGeom>
          <a:noFill/>
        </p:spPr>
        <p:txBody>
          <a:bodyPr wrap="square" rtlCol="0">
            <a:spAutoFit/>
          </a:bodyPr>
          <a:lstStyle/>
          <a:p>
            <a:r>
              <a:rPr lang="en-US" altLang="zh-CN" sz="1600" b="1" dirty="0" smtClean="0"/>
              <a:t>——</a:t>
            </a:r>
            <a:r>
              <a:rPr lang="zh-CN" altLang="en-US" sz="1600" b="1" dirty="0" smtClean="0"/>
              <a:t>某人的报告透明片</a:t>
            </a:r>
            <a:endParaRPr lang="zh-CN" altLang="en-US" sz="1600" b="1" dirty="0"/>
          </a:p>
        </p:txBody>
      </p:sp>
    </p:spTree>
    <p:extLst>
      <p:ext uri="{BB962C8B-B14F-4D97-AF65-F5344CB8AC3E}">
        <p14:creationId xmlns:p14="http://schemas.microsoft.com/office/powerpoint/2010/main" val="2802940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899592" y="692696"/>
            <a:ext cx="5472608" cy="369332"/>
          </a:xfrm>
          <a:prstGeom prst="rect">
            <a:avLst/>
          </a:prstGeom>
          <a:noFill/>
        </p:spPr>
        <p:txBody>
          <a:bodyPr wrap="square" rtlCol="0">
            <a:spAutoFit/>
          </a:bodyPr>
          <a:lstStyle/>
          <a:p>
            <a:r>
              <a:rPr lang="zh-CN" altLang="en-US" dirty="0"/>
              <a:t>Choose a special collision process ：</a:t>
            </a:r>
          </a:p>
        </p:txBody>
      </p:sp>
      <p:pic>
        <p:nvPicPr>
          <p:cNvPr id="23" name="图片 22" descr="1"/>
          <p:cNvPicPr>
            <a:picLocks noChangeAspect="1"/>
          </p:cNvPicPr>
          <p:nvPr>
            <p:custDataLst>
              <p:tags r:id="rId2"/>
            </p:custDataLst>
          </p:nvPr>
        </p:nvPicPr>
        <p:blipFill>
          <a:blip r:embed="rId5"/>
          <a:stretch>
            <a:fillRect/>
          </a:stretch>
        </p:blipFill>
        <p:spPr>
          <a:xfrm>
            <a:off x="2843808" y="2060848"/>
            <a:ext cx="2896553" cy="2306003"/>
          </a:xfrm>
          <a:prstGeom prst="rect">
            <a:avLst/>
          </a:prstGeom>
        </p:spPr>
      </p:pic>
      <p:pic>
        <p:nvPicPr>
          <p:cNvPr id="9" name="图片 8"/>
          <p:cNvPicPr>
            <a:picLocks noChangeAspect="1"/>
          </p:cNvPicPr>
          <p:nvPr>
            <p:custDataLst>
              <p:tags r:id="rId3"/>
            </p:custDataLst>
          </p:nvPr>
        </p:nvPicPr>
        <p:blipFill>
          <a:blip r:embed="rId6"/>
          <a:stretch>
            <a:fillRect/>
          </a:stretch>
        </p:blipFill>
        <p:spPr>
          <a:xfrm>
            <a:off x="728541" y="4798899"/>
            <a:ext cx="7657210" cy="1390187"/>
          </a:xfrm>
          <a:prstGeom prst="rect">
            <a:avLst/>
          </a:prstGeom>
        </p:spPr>
      </p:pic>
      <p:pic>
        <p:nvPicPr>
          <p:cNvPr id="7" name="图片 6"/>
          <p:cNvPicPr>
            <a:picLocks noChangeAspect="1"/>
          </p:cNvPicPr>
          <p:nvPr/>
        </p:nvPicPr>
        <p:blipFill>
          <a:blip r:embed="rId7"/>
          <a:stretch>
            <a:fillRect/>
          </a:stretch>
        </p:blipFill>
        <p:spPr>
          <a:xfrm>
            <a:off x="724852" y="1196752"/>
            <a:ext cx="7480870" cy="432048"/>
          </a:xfrm>
          <a:prstGeom prst="rect">
            <a:avLst/>
          </a:prstGeom>
        </p:spPr>
      </p:pic>
    </p:spTree>
    <p:custDataLst>
      <p:tags r:id="rId1"/>
    </p:custDataLst>
    <p:extLst>
      <p:ext uri="{BB962C8B-B14F-4D97-AF65-F5344CB8AC3E}">
        <p14:creationId xmlns:p14="http://schemas.microsoft.com/office/powerpoint/2010/main" val="623833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3851920" y="4941168"/>
                <a:ext cx="1168077" cy="646331"/>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cs typeface="Cambria Math" panose="02040503050406030204" pitchFamily="18" charset="0"/>
                        </a:rPr>
                        <m:t>𝑢</m:t>
                      </m:r>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𝑏</m:t>
                              </m:r>
                            </m:e>
                            <m:sup>
                              <m:r>
                                <a:rPr lang="en-US" altLang="zh-CN" i="1">
                                  <a:latin typeface="Cambria Math" panose="02040503050406030204" pitchFamily="18" charset="0"/>
                                  <a:cs typeface="Cambria Math" panose="02040503050406030204" pitchFamily="18" charset="0"/>
                                </a:rPr>
                                <m:t>2</m:t>
                              </m:r>
                            </m:sup>
                          </m:sSup>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𝑞</m:t>
                              </m:r>
                            </m:e>
                            <m:sup>
                              <m:r>
                                <a:rPr lang="en-US" altLang="zh-CN" i="1">
                                  <a:latin typeface="Cambria Math" panose="02040503050406030204" pitchFamily="18" charset="0"/>
                                  <a:cs typeface="Cambria Math" panose="02040503050406030204" pitchFamily="18" charset="0"/>
                                </a:rPr>
                                <m:t>2</m:t>
                              </m:r>
                            </m:sup>
                          </m:sSup>
                        </m:num>
                        <m:den>
                          <m:r>
                            <a:rPr lang="en-US" altLang="zh-CN" i="1">
                              <a:latin typeface="Cambria Math" panose="02040503050406030204" pitchFamily="18" charset="0"/>
                              <a:cs typeface="Cambria Math" panose="02040503050406030204" pitchFamily="18" charset="0"/>
                            </a:rPr>
                            <m:t>2</m:t>
                          </m:r>
                        </m:den>
                      </m:f>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851920" y="4941168"/>
                <a:ext cx="1168077" cy="646331"/>
              </a:xfrm>
              <a:prstGeom prst="rect">
                <a:avLst/>
              </a:prstGeom>
              <a:blipFill>
                <a:blip r:embed="rId3"/>
                <a:stretch>
                  <a:fillRect/>
                </a:stretch>
              </a:blipFill>
            </p:spPr>
            <p:txBody>
              <a:bodyPr/>
              <a:lstStyle/>
              <a:p>
                <a:r>
                  <a:rPr lang="zh-CN" altLang="en-US">
                    <a:noFill/>
                  </a:rPr>
                  <a:t> </a:t>
                </a:r>
              </a:p>
            </p:txBody>
          </p:sp>
        </mc:Fallback>
      </mc:AlternateContent>
      <p:pic>
        <p:nvPicPr>
          <p:cNvPr id="6" name="内容占位符 5"/>
          <p:cNvPicPr>
            <a:picLocks noGrp="1" noChangeAspect="1"/>
          </p:cNvPicPr>
          <p:nvPr>
            <p:ph idx="1"/>
          </p:nvPr>
        </p:nvPicPr>
        <p:blipFill>
          <a:blip r:embed="rId4"/>
          <a:stretch>
            <a:fillRect/>
          </a:stretch>
        </p:blipFill>
        <p:spPr>
          <a:xfrm>
            <a:off x="323528" y="980728"/>
            <a:ext cx="3974225" cy="3437367"/>
          </a:xfrm>
          <a:prstGeom prst="rect">
            <a:avLst/>
          </a:prstGeom>
        </p:spPr>
      </p:pic>
      <p:pic>
        <p:nvPicPr>
          <p:cNvPr id="7" name="图片 6"/>
          <p:cNvPicPr>
            <a:picLocks noChangeAspect="1"/>
          </p:cNvPicPr>
          <p:nvPr/>
        </p:nvPicPr>
        <p:blipFill>
          <a:blip r:embed="rId5"/>
          <a:stretch>
            <a:fillRect/>
          </a:stretch>
        </p:blipFill>
        <p:spPr>
          <a:xfrm>
            <a:off x="4297753" y="1036169"/>
            <a:ext cx="4003332" cy="3381926"/>
          </a:xfrm>
          <a:prstGeom prst="rect">
            <a:avLst/>
          </a:prstGeom>
        </p:spPr>
      </p:pic>
    </p:spTree>
    <p:custDataLst>
      <p:tags r:id="rId1"/>
    </p:custDataLst>
    <p:extLst>
      <p:ext uri="{BB962C8B-B14F-4D97-AF65-F5344CB8AC3E}">
        <p14:creationId xmlns:p14="http://schemas.microsoft.com/office/powerpoint/2010/main" val="2075468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文本框 2"/>
              <p:cNvSpPr txBox="1"/>
              <p:nvPr/>
            </p:nvSpPr>
            <p:spPr>
              <a:xfrm>
                <a:off x="3851920" y="4941168"/>
                <a:ext cx="1168077" cy="646331"/>
              </a:xfrm>
              <a:prstGeom prst="rect">
                <a:avLst/>
              </a:prstGeom>
              <a:noFill/>
            </p:spPr>
            <p:txBody>
              <a:bodyPr wrap="none" rtlCol="0" anchor="t">
                <a:spAutoFit/>
              </a:bodyPr>
              <a:lstStyle/>
              <a:p>
                <a:pPr algn="l"/>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cs typeface="Cambria Math" panose="02040503050406030204" pitchFamily="18" charset="0"/>
                        </a:rPr>
                        <m:t>𝑢</m:t>
                      </m:r>
                      <m:r>
                        <a:rPr lang="en-US" altLang="zh-CN" i="1">
                          <a:latin typeface="Cambria Math" panose="02040503050406030204" pitchFamily="18" charset="0"/>
                          <a:cs typeface="Cambria Math" panose="02040503050406030204" pitchFamily="18" charset="0"/>
                        </a:rPr>
                        <m:t>=</m:t>
                      </m:r>
                      <m:f>
                        <m:fPr>
                          <m:ctrlPr>
                            <a:rPr lang="en-US" altLang="zh-CN" i="1">
                              <a:latin typeface="Cambria Math" panose="02040503050406030204" pitchFamily="18" charset="0"/>
                              <a:cs typeface="Cambria Math" panose="02040503050406030204" pitchFamily="18" charset="0"/>
                            </a:rPr>
                          </m:ctrlPr>
                        </m:fPr>
                        <m:num>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𝑏</m:t>
                              </m:r>
                            </m:e>
                            <m:sup>
                              <m:r>
                                <a:rPr lang="en-US" altLang="zh-CN" i="1">
                                  <a:latin typeface="Cambria Math" panose="02040503050406030204" pitchFamily="18" charset="0"/>
                                  <a:cs typeface="Cambria Math" panose="02040503050406030204" pitchFamily="18" charset="0"/>
                                </a:rPr>
                                <m:t>2</m:t>
                              </m:r>
                            </m:sup>
                          </m:sSup>
                          <m:sSup>
                            <m:sSupPr>
                              <m:ctrlPr>
                                <a:rPr lang="en-US" altLang="zh-CN" i="1">
                                  <a:latin typeface="Cambria Math" panose="02040503050406030204" pitchFamily="18" charset="0"/>
                                  <a:cs typeface="Cambria Math" panose="02040503050406030204" pitchFamily="18" charset="0"/>
                                </a:rPr>
                              </m:ctrlPr>
                            </m:sSupPr>
                            <m:e>
                              <m:r>
                                <a:rPr lang="en-US" altLang="zh-CN" i="1">
                                  <a:latin typeface="Cambria Math" panose="02040503050406030204" pitchFamily="18" charset="0"/>
                                  <a:cs typeface="Cambria Math" panose="02040503050406030204" pitchFamily="18" charset="0"/>
                                </a:rPr>
                                <m:t>𝑞</m:t>
                              </m:r>
                            </m:e>
                            <m:sup>
                              <m:r>
                                <a:rPr lang="en-US" altLang="zh-CN" i="1">
                                  <a:latin typeface="Cambria Math" panose="02040503050406030204" pitchFamily="18" charset="0"/>
                                  <a:cs typeface="Cambria Math" panose="02040503050406030204" pitchFamily="18" charset="0"/>
                                </a:rPr>
                                <m:t>2</m:t>
                              </m:r>
                            </m:sup>
                          </m:sSup>
                        </m:num>
                        <m:den>
                          <m:r>
                            <a:rPr lang="en-US" altLang="zh-CN" i="1">
                              <a:latin typeface="Cambria Math" panose="02040503050406030204" pitchFamily="18" charset="0"/>
                              <a:cs typeface="Cambria Math" panose="02040503050406030204" pitchFamily="18" charset="0"/>
                            </a:rPr>
                            <m:t>2</m:t>
                          </m:r>
                        </m:den>
                      </m:f>
                    </m:oMath>
                  </m:oMathPara>
                </a14:m>
                <a:endParaRPr lang="zh-CN" altLang="en-US" dirty="0"/>
              </a:p>
            </p:txBody>
          </p:sp>
        </mc:Choice>
        <mc:Fallback xmlns="">
          <p:sp>
            <p:nvSpPr>
              <p:cNvPr id="3" name="文本框 2"/>
              <p:cNvSpPr txBox="1">
                <a:spLocks noRot="1" noChangeAspect="1" noMove="1" noResize="1" noEditPoints="1" noAdjustHandles="1" noChangeArrowheads="1" noChangeShapeType="1" noTextEdit="1"/>
              </p:cNvSpPr>
              <p:nvPr/>
            </p:nvSpPr>
            <p:spPr>
              <a:xfrm>
                <a:off x="3851920" y="4941168"/>
                <a:ext cx="1168077" cy="646331"/>
              </a:xfrm>
              <a:prstGeom prst="rect">
                <a:avLst/>
              </a:prstGeom>
              <a:blipFill>
                <a:blip r:embed="rId3"/>
                <a:stretch>
                  <a:fillRect/>
                </a:stretch>
              </a:blipFill>
            </p:spPr>
            <p:txBody>
              <a:bodyPr/>
              <a:lstStyle/>
              <a:p>
                <a:r>
                  <a:rPr lang="zh-CN" altLang="en-US">
                    <a:noFill/>
                  </a:rPr>
                  <a:t> </a:t>
                </a:r>
              </a:p>
            </p:txBody>
          </p:sp>
        </mc:Fallback>
      </mc:AlternateContent>
      <p:pic>
        <p:nvPicPr>
          <p:cNvPr id="4" name="图片 3"/>
          <p:cNvPicPr>
            <a:picLocks noChangeAspect="1"/>
          </p:cNvPicPr>
          <p:nvPr/>
        </p:nvPicPr>
        <p:blipFill>
          <a:blip r:embed="rId4"/>
          <a:stretch>
            <a:fillRect/>
          </a:stretch>
        </p:blipFill>
        <p:spPr>
          <a:xfrm>
            <a:off x="467544" y="1196752"/>
            <a:ext cx="7848873" cy="3456384"/>
          </a:xfrm>
          <a:prstGeom prst="rect">
            <a:avLst/>
          </a:prstGeom>
        </p:spPr>
      </p:pic>
    </p:spTree>
    <p:custDataLst>
      <p:tags r:id="rId1"/>
    </p:custDataLst>
    <p:extLst>
      <p:ext uri="{BB962C8B-B14F-4D97-AF65-F5344CB8AC3E}">
        <p14:creationId xmlns:p14="http://schemas.microsoft.com/office/powerpoint/2010/main" val="27414650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8" name="文本框 7"/>
          <p:cNvSpPr txBox="1"/>
          <p:nvPr/>
        </p:nvSpPr>
        <p:spPr>
          <a:xfrm>
            <a:off x="899592" y="692696"/>
            <a:ext cx="5472608" cy="369332"/>
          </a:xfrm>
          <a:prstGeom prst="rect">
            <a:avLst/>
          </a:prstGeom>
          <a:noFill/>
        </p:spPr>
        <p:txBody>
          <a:bodyPr wrap="square" rtlCol="0">
            <a:spAutoFit/>
          </a:bodyPr>
          <a:lstStyle/>
          <a:p>
            <a:r>
              <a:rPr lang="en-US" altLang="zh-CN" dirty="0" smtClean="0"/>
              <a:t>As  for </a:t>
            </a:r>
            <a:r>
              <a:rPr lang="zh-CN" altLang="en-US" dirty="0" smtClean="0"/>
              <a:t>C</a:t>
            </a:r>
            <a:r>
              <a:rPr lang="en-US" altLang="zh-CN" dirty="0" smtClean="0"/>
              <a:t>RDM</a:t>
            </a:r>
            <a:endParaRPr lang="zh-CN" altLang="en-US" dirty="0"/>
          </a:p>
        </p:txBody>
      </p:sp>
      <p:pic>
        <p:nvPicPr>
          <p:cNvPr id="2" name="图片 1"/>
          <p:cNvPicPr>
            <a:picLocks noChangeAspect="1"/>
          </p:cNvPicPr>
          <p:nvPr/>
        </p:nvPicPr>
        <p:blipFill>
          <a:blip r:embed="rId3"/>
          <a:stretch>
            <a:fillRect/>
          </a:stretch>
        </p:blipFill>
        <p:spPr>
          <a:xfrm>
            <a:off x="2483768" y="1412776"/>
            <a:ext cx="3600400" cy="2435053"/>
          </a:xfrm>
          <a:prstGeom prst="rect">
            <a:avLst/>
          </a:prstGeom>
        </p:spPr>
      </p:pic>
      <p:pic>
        <p:nvPicPr>
          <p:cNvPr id="3" name="图片 2"/>
          <p:cNvPicPr>
            <a:picLocks noChangeAspect="1"/>
          </p:cNvPicPr>
          <p:nvPr/>
        </p:nvPicPr>
        <p:blipFill>
          <a:blip r:embed="rId4"/>
          <a:stretch>
            <a:fillRect/>
          </a:stretch>
        </p:blipFill>
        <p:spPr>
          <a:xfrm>
            <a:off x="323528" y="4653136"/>
            <a:ext cx="8349477" cy="792088"/>
          </a:xfrm>
          <a:prstGeom prst="rect">
            <a:avLst/>
          </a:prstGeom>
        </p:spPr>
      </p:pic>
      <p:sp>
        <p:nvSpPr>
          <p:cNvPr id="4" name="矩形 3"/>
          <p:cNvSpPr/>
          <p:nvPr/>
        </p:nvSpPr>
        <p:spPr bwMode="auto">
          <a:xfrm>
            <a:off x="8100392" y="4869160"/>
            <a:ext cx="504056"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custDataLst>
      <p:tags r:id="rId1"/>
    </p:custDataLst>
    <p:extLst>
      <p:ext uri="{BB962C8B-B14F-4D97-AF65-F5344CB8AC3E}">
        <p14:creationId xmlns:p14="http://schemas.microsoft.com/office/powerpoint/2010/main" val="66910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9" name="图片 8" descr="fig3"/>
          <p:cNvPicPr>
            <a:picLocks noChangeAspect="1"/>
          </p:cNvPicPr>
          <p:nvPr/>
        </p:nvPicPr>
        <p:blipFill>
          <a:blip r:embed="rId3"/>
          <a:stretch>
            <a:fillRect/>
          </a:stretch>
        </p:blipFill>
        <p:spPr>
          <a:xfrm>
            <a:off x="1547664" y="604005"/>
            <a:ext cx="5688632" cy="5423278"/>
          </a:xfrm>
          <a:prstGeom prst="rect">
            <a:avLst/>
          </a:prstGeom>
        </p:spPr>
      </p:pic>
    </p:spTree>
    <p:custDataLst>
      <p:tags r:id="rId1"/>
    </p:custDataLst>
    <p:extLst>
      <p:ext uri="{BB962C8B-B14F-4D97-AF65-F5344CB8AC3E}">
        <p14:creationId xmlns:p14="http://schemas.microsoft.com/office/powerpoint/2010/main" val="27704113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25683" y="836712"/>
            <a:ext cx="4224710" cy="4176464"/>
          </a:xfrm>
          <a:prstGeom prst="rect">
            <a:avLst/>
          </a:prstGeom>
        </p:spPr>
      </p:pic>
      <p:pic>
        <p:nvPicPr>
          <p:cNvPr id="2" name="图片 1"/>
          <p:cNvPicPr>
            <a:picLocks noChangeAspect="1"/>
          </p:cNvPicPr>
          <p:nvPr/>
        </p:nvPicPr>
        <p:blipFill>
          <a:blip r:embed="rId4"/>
          <a:stretch>
            <a:fillRect/>
          </a:stretch>
        </p:blipFill>
        <p:spPr>
          <a:xfrm>
            <a:off x="4467497" y="548680"/>
            <a:ext cx="4649065" cy="4680520"/>
          </a:xfrm>
          <a:prstGeom prst="rect">
            <a:avLst/>
          </a:prstGeom>
        </p:spPr>
      </p:pic>
      <p:sp>
        <p:nvSpPr>
          <p:cNvPr id="4" name="文本框 3"/>
          <p:cNvSpPr txBox="1"/>
          <p:nvPr/>
        </p:nvSpPr>
        <p:spPr>
          <a:xfrm>
            <a:off x="4139952" y="5373216"/>
            <a:ext cx="4815543" cy="369332"/>
          </a:xfrm>
          <a:prstGeom prst="rect">
            <a:avLst/>
          </a:prstGeom>
          <a:noFill/>
        </p:spPr>
        <p:txBody>
          <a:bodyPr wrap="square" rtlCol="0">
            <a:spAutoFit/>
          </a:bodyPr>
          <a:lstStyle/>
          <a:p>
            <a:r>
              <a:rPr lang="en-US" altLang="zh-CN" sz="1800" b="0" i="1" dirty="0" smtClean="0"/>
              <a:t>From J. Dent et. al. </a:t>
            </a:r>
            <a:r>
              <a:rPr lang="en-US" altLang="zh-CN" i="1" dirty="0" smtClean="0"/>
              <a:t>Phys. Rev. D 101.116007</a:t>
            </a:r>
            <a:endParaRPr lang="zh-CN" altLang="en-US" sz="1800" b="0" i="1" dirty="0"/>
          </a:p>
        </p:txBody>
      </p:sp>
      <p:sp>
        <p:nvSpPr>
          <p:cNvPr id="7" name="文本框 6"/>
          <p:cNvSpPr txBox="1"/>
          <p:nvPr/>
        </p:nvSpPr>
        <p:spPr>
          <a:xfrm>
            <a:off x="827584" y="5387041"/>
            <a:ext cx="3168352" cy="646331"/>
          </a:xfrm>
          <a:prstGeom prst="rect">
            <a:avLst/>
          </a:prstGeom>
          <a:noFill/>
        </p:spPr>
        <p:txBody>
          <a:bodyPr wrap="square" rtlCol="0">
            <a:spAutoFit/>
          </a:bodyPr>
          <a:lstStyle/>
          <a:p>
            <a:r>
              <a:rPr lang="en-US" altLang="zh-CN" i="1" dirty="0" smtClean="0"/>
              <a:t>From JHEP</a:t>
            </a:r>
            <a:r>
              <a:rPr lang="en-US" altLang="zh-CN" i="1" dirty="0"/>
              <a:t> 12 (2020) 072</a:t>
            </a:r>
          </a:p>
          <a:p>
            <a:endParaRPr lang="zh-CN" altLang="en-US" sz="1800" b="0" i="1" dirty="0">
              <a:solidFill>
                <a:srgbClr val="FF0000"/>
              </a:solidFill>
            </a:endParaRPr>
          </a:p>
        </p:txBody>
      </p:sp>
    </p:spTree>
    <p:extLst>
      <p:ext uri="{BB962C8B-B14F-4D97-AF65-F5344CB8AC3E}">
        <p14:creationId xmlns:p14="http://schemas.microsoft.com/office/powerpoint/2010/main" val="1805411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46</a:t>
            </a:fld>
            <a:endParaRPr lang="en-US" altLang="zh-CN"/>
          </a:p>
        </p:txBody>
      </p:sp>
      <p:sp>
        <p:nvSpPr>
          <p:cNvPr id="5" name="内容占位符 2"/>
          <p:cNvSpPr>
            <a:spLocks noGrp="1"/>
          </p:cNvSpPr>
          <p:nvPr>
            <p:ph idx="1"/>
          </p:nvPr>
        </p:nvSpPr>
        <p:spPr>
          <a:xfrm>
            <a:off x="721149" y="1772816"/>
            <a:ext cx="7772400" cy="3816424"/>
          </a:xfrm>
        </p:spPr>
        <p:txBody>
          <a:bodyPr/>
          <a:lstStyle/>
          <a:p>
            <a:pPr>
              <a:lnSpc>
                <a:spcPct val="150000"/>
              </a:lnSpc>
            </a:pPr>
            <a:r>
              <a:rPr lang="zh-CN" altLang="en-US" sz="2400" b="1" kern="1200" dirty="0" smtClean="0">
                <a:solidFill>
                  <a:srgbClr val="C00000"/>
                </a:solidFill>
                <a:latin typeface="+mj-lt"/>
                <a:ea typeface="+mj-ea"/>
                <a:cs typeface="+mj-cs"/>
              </a:rPr>
              <a:t>轻于</a:t>
            </a:r>
            <a:r>
              <a:rPr lang="en-US" altLang="zh-CN" sz="2400" b="1" kern="1200" dirty="0" smtClean="0">
                <a:solidFill>
                  <a:srgbClr val="C00000"/>
                </a:solidFill>
                <a:latin typeface="+mj-lt"/>
                <a:ea typeface="+mj-ea"/>
                <a:cs typeface="+mj-cs"/>
              </a:rPr>
              <a:t>0.1GeV</a:t>
            </a:r>
            <a:r>
              <a:rPr lang="zh-CN" altLang="en-US" sz="2400" b="1" kern="1200" dirty="0" smtClean="0">
                <a:solidFill>
                  <a:srgbClr val="C00000"/>
                </a:solidFill>
                <a:latin typeface="+mj-lt"/>
                <a:ea typeface="+mj-ea"/>
                <a:cs typeface="+mj-cs"/>
              </a:rPr>
              <a:t>区域相对论效应对</a:t>
            </a:r>
            <a:r>
              <a:rPr lang="en-US" altLang="zh-CN" sz="2400" b="1" kern="1200" dirty="0" smtClean="0">
                <a:solidFill>
                  <a:srgbClr val="C00000"/>
                </a:solidFill>
                <a:latin typeface="+mj-lt"/>
                <a:ea typeface="+mj-ea"/>
                <a:cs typeface="+mj-cs"/>
              </a:rPr>
              <a:t>CRDM</a:t>
            </a:r>
            <a:r>
              <a:rPr lang="zh-CN" altLang="en-US" sz="2400" b="1" kern="1200" dirty="0" smtClean="0">
                <a:solidFill>
                  <a:srgbClr val="C00000"/>
                </a:solidFill>
                <a:latin typeface="+mj-lt"/>
                <a:ea typeface="+mj-ea"/>
                <a:cs typeface="+mj-cs"/>
              </a:rPr>
              <a:t>排除区域修正随着暗物质质量变轻，越来越显著。</a:t>
            </a:r>
            <a:endParaRPr lang="en-US" altLang="zh-CN" sz="2400" b="1" kern="1200" dirty="0" smtClean="0">
              <a:solidFill>
                <a:srgbClr val="C00000"/>
              </a:solidFill>
              <a:latin typeface="+mj-lt"/>
              <a:ea typeface="+mj-ea"/>
              <a:cs typeface="+mj-cs"/>
            </a:endParaRPr>
          </a:p>
          <a:p>
            <a:pPr>
              <a:lnSpc>
                <a:spcPct val="150000"/>
              </a:lnSpc>
            </a:pPr>
            <a:r>
              <a:rPr lang="zh-CN" altLang="en-US" sz="2400" b="1" kern="1200" dirty="0" smtClean="0">
                <a:solidFill>
                  <a:srgbClr val="0070C0"/>
                </a:solidFill>
                <a:latin typeface="+mj-lt"/>
                <a:ea typeface="+mj-ea"/>
                <a:cs typeface="+mj-cs"/>
              </a:rPr>
              <a:t>从基本夸克相互作用来探究</a:t>
            </a:r>
            <a:r>
              <a:rPr lang="en-US" altLang="zh-CN" sz="2400" b="1" kern="1200" dirty="0" smtClean="0">
                <a:solidFill>
                  <a:srgbClr val="0070C0"/>
                </a:solidFill>
                <a:latin typeface="+mj-lt"/>
                <a:ea typeface="+mj-ea"/>
                <a:cs typeface="+mj-cs"/>
              </a:rPr>
              <a:t>CRDM</a:t>
            </a:r>
            <a:r>
              <a:rPr lang="zh-CN" altLang="en-US" sz="2400" b="1" kern="1200" dirty="0" smtClean="0">
                <a:solidFill>
                  <a:srgbClr val="0070C0"/>
                </a:solidFill>
                <a:latin typeface="+mj-lt"/>
                <a:ea typeface="+mj-ea"/>
                <a:cs typeface="+mj-cs"/>
              </a:rPr>
              <a:t>会发现自动存在这动量依赖效应，这是其实源于质子由强相互作用形成的尺寸效应。</a:t>
            </a:r>
            <a:endParaRPr lang="en-US" altLang="zh-CN" sz="2400" b="1" kern="1200" dirty="0" smtClean="0">
              <a:solidFill>
                <a:srgbClr val="0070C0"/>
              </a:solidFill>
              <a:latin typeface="+mj-lt"/>
              <a:ea typeface="+mj-ea"/>
              <a:cs typeface="+mj-cs"/>
            </a:endParaRPr>
          </a:p>
          <a:p>
            <a:pPr>
              <a:lnSpc>
                <a:spcPct val="150000"/>
              </a:lnSpc>
            </a:pPr>
            <a:r>
              <a:rPr lang="zh-CN" altLang="en-US" sz="2400" b="1" kern="1200" dirty="0">
                <a:solidFill>
                  <a:srgbClr val="C00000"/>
                </a:solidFill>
                <a:latin typeface="+mj-lt"/>
                <a:ea typeface="+mj-ea"/>
                <a:cs typeface="+mj-cs"/>
              </a:rPr>
              <a:t>亚</a:t>
            </a:r>
            <a:r>
              <a:rPr lang="en-US" altLang="zh-CN" sz="2400" b="1" kern="1200" dirty="0">
                <a:solidFill>
                  <a:srgbClr val="C00000"/>
                </a:solidFill>
                <a:latin typeface="+mj-lt"/>
                <a:ea typeface="+mj-ea"/>
                <a:cs typeface="+mj-cs"/>
              </a:rPr>
              <a:t>GeV</a:t>
            </a:r>
            <a:r>
              <a:rPr lang="zh-CN" altLang="en-US" sz="2400" b="1" kern="1200" dirty="0">
                <a:solidFill>
                  <a:srgbClr val="C00000"/>
                </a:solidFill>
                <a:latin typeface="+mj-lt"/>
                <a:ea typeface="+mj-ea"/>
                <a:cs typeface="+mj-cs"/>
              </a:rPr>
              <a:t>暗物质唯象有待深入研究</a:t>
            </a:r>
          </a:p>
        </p:txBody>
      </p:sp>
      <p:sp>
        <p:nvSpPr>
          <p:cNvPr id="2" name="文本框 1"/>
          <p:cNvSpPr txBox="1"/>
          <p:nvPr/>
        </p:nvSpPr>
        <p:spPr>
          <a:xfrm>
            <a:off x="1619672" y="692696"/>
            <a:ext cx="4933528" cy="769441"/>
          </a:xfrm>
          <a:prstGeom prst="rect">
            <a:avLst/>
          </a:prstGeom>
          <a:noFill/>
        </p:spPr>
        <p:txBody>
          <a:bodyPr wrap="square" rtlCol="0">
            <a:spAutoFit/>
          </a:bodyPr>
          <a:lstStyle/>
          <a:p>
            <a:pPr algn="ctr"/>
            <a:r>
              <a:rPr lang="zh-CN" altLang="en-US" sz="4400" dirty="0">
                <a:latin typeface="华文中宋" panose="02010600040101010101" pitchFamily="2" charset="-122"/>
                <a:ea typeface="华文中宋" panose="02010600040101010101" pitchFamily="2" charset="-122"/>
              </a:rPr>
              <a:t>结论</a:t>
            </a:r>
          </a:p>
        </p:txBody>
      </p:sp>
    </p:spTree>
    <p:extLst>
      <p:ext uri="{BB962C8B-B14F-4D97-AF65-F5344CB8AC3E}">
        <p14:creationId xmlns:p14="http://schemas.microsoft.com/office/powerpoint/2010/main" val="10769054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492896"/>
            <a:ext cx="7772400" cy="1143000"/>
          </a:xfrm>
        </p:spPr>
        <p:txBody>
          <a:bodyPr/>
          <a:lstStyle/>
          <a:p>
            <a:r>
              <a:rPr lang="zh-CN" altLang="en-US" b="1" dirty="0" smtClean="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谢谢！</a:t>
            </a:r>
            <a:endParaRPr lang="zh-CN" altLang="en-US" b="1" dirty="0">
              <a:solidFill>
                <a:schemeClr val="accent1">
                  <a:lumMod val="20000"/>
                  <a:lumOff val="80000"/>
                </a:schemeClr>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921417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5</a:t>
            </a:fld>
            <a:endParaRPr lang="en-US" altLang="zh-CN"/>
          </a:p>
        </p:txBody>
      </p:sp>
      <p:pic>
        <p:nvPicPr>
          <p:cNvPr id="5" name="图片 4"/>
          <p:cNvPicPr>
            <a:picLocks noChangeAspect="1"/>
          </p:cNvPicPr>
          <p:nvPr/>
        </p:nvPicPr>
        <p:blipFill>
          <a:blip r:embed="rId2"/>
          <a:stretch>
            <a:fillRect/>
          </a:stretch>
        </p:blipFill>
        <p:spPr>
          <a:xfrm>
            <a:off x="217439" y="2420888"/>
            <a:ext cx="8709121" cy="2889600"/>
          </a:xfrm>
          <a:prstGeom prst="rect">
            <a:avLst/>
          </a:prstGeom>
        </p:spPr>
      </p:pic>
      <p:sp>
        <p:nvSpPr>
          <p:cNvPr id="7" name="下箭头标注 6"/>
          <p:cNvSpPr/>
          <p:nvPr/>
        </p:nvSpPr>
        <p:spPr bwMode="auto">
          <a:xfrm>
            <a:off x="2411760" y="1628800"/>
            <a:ext cx="3600400" cy="1152128"/>
          </a:xfrm>
          <a:prstGeom prst="downArrowCallou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华文中宋" panose="02010600040101010101" pitchFamily="2" charset="-122"/>
                <a:ea typeface="华文中宋" panose="02010600040101010101" pitchFamily="2" charset="-122"/>
              </a:rPr>
              <a:t>关注轻暗物质探测</a:t>
            </a:r>
          </a:p>
        </p:txBody>
      </p:sp>
    </p:spTree>
    <p:extLst>
      <p:ext uri="{BB962C8B-B14F-4D97-AF65-F5344CB8AC3E}">
        <p14:creationId xmlns:p14="http://schemas.microsoft.com/office/powerpoint/2010/main" val="121138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6</a:t>
            </a:fld>
            <a:endParaRPr lang="en-US" altLang="zh-CN"/>
          </a:p>
        </p:txBody>
      </p:sp>
      <p:sp>
        <p:nvSpPr>
          <p:cNvPr id="6" name="Rectangle 12"/>
          <p:cNvSpPr>
            <a:spLocks noChangeArrowheads="1"/>
          </p:cNvSpPr>
          <p:nvPr/>
        </p:nvSpPr>
        <p:spPr bwMode="auto">
          <a:xfrm>
            <a:off x="323528" y="188640"/>
            <a:ext cx="7056784" cy="584775"/>
          </a:xfrm>
          <a:prstGeom prst="rect">
            <a:avLst/>
          </a:prstGeom>
          <a:noFill/>
          <a:ln w="9525">
            <a:noFill/>
            <a:miter lim="800000"/>
            <a:headEnd/>
            <a:tailEnd/>
          </a:ln>
        </p:spPr>
        <p:txBody>
          <a:bodyPr wrap="square">
            <a:spAutoFit/>
          </a:bodyPr>
          <a:lstStyle/>
          <a:p>
            <a:r>
              <a:rPr lang="en-US" altLang="zh-CN" sz="3200" b="1" dirty="0" smtClean="0">
                <a:solidFill>
                  <a:srgbClr val="C00000"/>
                </a:solidFill>
              </a:rPr>
              <a:t>Sub-GeV</a:t>
            </a:r>
            <a:r>
              <a:rPr lang="zh-CN" altLang="en-US" sz="3200" b="1" dirty="0" smtClean="0">
                <a:solidFill>
                  <a:srgbClr val="C00000"/>
                </a:solidFill>
              </a:rPr>
              <a:t>区域困难的原因</a:t>
            </a:r>
            <a:endParaRPr lang="en-US" altLang="zh-CN" sz="3200" b="1" dirty="0">
              <a:solidFill>
                <a:srgbClr val="C00000"/>
              </a:solidFill>
            </a:endParaRPr>
          </a:p>
        </p:txBody>
      </p:sp>
      <p:pic>
        <p:nvPicPr>
          <p:cNvPr id="3" name="图片 2"/>
          <p:cNvPicPr>
            <a:picLocks noChangeAspect="1"/>
          </p:cNvPicPr>
          <p:nvPr/>
        </p:nvPicPr>
        <p:blipFill>
          <a:blip r:embed="rId2"/>
          <a:stretch>
            <a:fillRect/>
          </a:stretch>
        </p:blipFill>
        <p:spPr>
          <a:xfrm>
            <a:off x="815460" y="1124744"/>
            <a:ext cx="5132160" cy="883200"/>
          </a:xfrm>
          <a:prstGeom prst="rect">
            <a:avLst/>
          </a:prstGeom>
        </p:spPr>
      </p:pic>
      <p:pic>
        <p:nvPicPr>
          <p:cNvPr id="5" name="图片 4"/>
          <p:cNvPicPr>
            <a:picLocks noChangeAspect="1"/>
          </p:cNvPicPr>
          <p:nvPr/>
        </p:nvPicPr>
        <p:blipFill>
          <a:blip r:embed="rId3"/>
          <a:stretch>
            <a:fillRect/>
          </a:stretch>
        </p:blipFill>
        <p:spPr>
          <a:xfrm>
            <a:off x="6226752" y="980728"/>
            <a:ext cx="2190750" cy="1085850"/>
          </a:xfrm>
          <a:prstGeom prst="rect">
            <a:avLst/>
          </a:prstGeom>
        </p:spPr>
      </p:pic>
      <p:pic>
        <p:nvPicPr>
          <p:cNvPr id="7" name="图片 6"/>
          <p:cNvPicPr>
            <a:picLocks noChangeAspect="1"/>
          </p:cNvPicPr>
          <p:nvPr/>
        </p:nvPicPr>
        <p:blipFill>
          <a:blip r:embed="rId4"/>
          <a:stretch>
            <a:fillRect/>
          </a:stretch>
        </p:blipFill>
        <p:spPr>
          <a:xfrm>
            <a:off x="899592" y="2675424"/>
            <a:ext cx="7426081" cy="969600"/>
          </a:xfrm>
          <a:prstGeom prst="rect">
            <a:avLst/>
          </a:prstGeom>
        </p:spPr>
      </p:pic>
      <p:pic>
        <p:nvPicPr>
          <p:cNvPr id="10" name="图片 9"/>
          <p:cNvPicPr>
            <a:picLocks noChangeAspect="1"/>
          </p:cNvPicPr>
          <p:nvPr/>
        </p:nvPicPr>
        <p:blipFill>
          <a:blip r:embed="rId5"/>
          <a:stretch>
            <a:fillRect/>
          </a:stretch>
        </p:blipFill>
        <p:spPr>
          <a:xfrm>
            <a:off x="2483768" y="3868962"/>
            <a:ext cx="4176464" cy="2989038"/>
          </a:xfrm>
          <a:prstGeom prst="rect">
            <a:avLst/>
          </a:prstGeom>
        </p:spPr>
      </p:pic>
      <p:sp>
        <p:nvSpPr>
          <p:cNvPr id="2" name="椭圆 1"/>
          <p:cNvSpPr/>
          <p:nvPr/>
        </p:nvSpPr>
        <p:spPr bwMode="auto">
          <a:xfrm>
            <a:off x="6372200" y="908720"/>
            <a:ext cx="1800200" cy="1368152"/>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9" name="椭圆 8"/>
          <p:cNvSpPr/>
          <p:nvPr/>
        </p:nvSpPr>
        <p:spPr bwMode="auto">
          <a:xfrm>
            <a:off x="4427984" y="2788086"/>
            <a:ext cx="1584176" cy="8085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
        <p:nvSpPr>
          <p:cNvPr id="11" name="椭圆 10"/>
          <p:cNvSpPr/>
          <p:nvPr/>
        </p:nvSpPr>
        <p:spPr bwMode="auto">
          <a:xfrm>
            <a:off x="6300192" y="2780928"/>
            <a:ext cx="1584176" cy="808594"/>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32319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7</a:t>
            </a:fld>
            <a:endParaRPr lang="en-US" altLang="zh-CN"/>
          </a:p>
        </p:txBody>
      </p:sp>
      <p:sp>
        <p:nvSpPr>
          <p:cNvPr id="5" name="标题 1"/>
          <p:cNvSpPr>
            <a:spLocks noGrp="1"/>
          </p:cNvSpPr>
          <p:nvPr>
            <p:ph type="title"/>
          </p:nvPr>
        </p:nvSpPr>
        <p:spPr>
          <a:xfrm>
            <a:off x="1043608" y="557808"/>
            <a:ext cx="7488832" cy="1143000"/>
          </a:xfrm>
        </p:spPr>
        <p:txBody>
          <a:bodyPr/>
          <a:lstStyle/>
          <a:p>
            <a:r>
              <a:rPr lang="en-US" altLang="zh-CN"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WIMP</a:t>
            </a:r>
            <a:r>
              <a:rPr lang="zh-CN" altLang="en-US"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探测信号中的轻暗物质</a:t>
            </a:r>
            <a:endParaRPr lang="zh-CN" altLang="en-US" b="1" dirty="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6" name="内容占位符 2"/>
          <p:cNvSpPr>
            <a:spLocks noGrp="1"/>
          </p:cNvSpPr>
          <p:nvPr>
            <p:ph idx="1"/>
          </p:nvPr>
        </p:nvSpPr>
        <p:spPr>
          <a:xfrm>
            <a:off x="1331640" y="1700808"/>
            <a:ext cx="6552728" cy="4896544"/>
          </a:xfrm>
        </p:spPr>
        <p:txBody>
          <a:bodyPr/>
          <a:lstStyle/>
          <a:p>
            <a:r>
              <a:rPr lang="zh-CN" altLang="en-US" b="1"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其它探测信号</a:t>
            </a:r>
            <a:endParaRPr lang="en-US" altLang="zh-CN"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1.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暗物质和电子散射</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2. </a:t>
            </a:r>
            <a:r>
              <a:rPr lang="en-US" altLang="zh-CN" sz="2800" b="1" dirty="0" err="1"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Migdal</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效应</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3.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韧致辐射</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r>
              <a:rPr lang="zh-CN" altLang="en-US"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奇异来源</a:t>
            </a:r>
            <a:endParaRPr lang="en-US" altLang="zh-CN"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1.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暗物质宇宙线</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2.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宇宙线大气簇射暗物质</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3.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暗物质衰变</a:t>
            </a:r>
            <a:endPar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a:p>
            <a:pPr marL="0" indent="0">
              <a:buNone/>
            </a:pPr>
            <a:r>
              <a:rPr lang="en-US" altLang="zh-CN" sz="2800" b="1" dirty="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4. </a:t>
            </a:r>
            <a:r>
              <a:rPr lang="zh-CN" altLang="en-US"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湮灭、</a:t>
            </a:r>
            <a:r>
              <a:rPr lang="en-US" altLang="zh-CN" sz="2800" b="1" dirty="0" smtClean="0">
                <a:solidFill>
                  <a:schemeClr val="accent2"/>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a:t>
            </a:r>
            <a:endParaRPr lang="en-US" altLang="zh-CN" sz="2800" b="1" dirty="0" smtClean="0">
              <a:solidFill>
                <a:srgbClr val="C00000"/>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2394963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3946C7A3-D8C1-4378-812F-C73EE704A0B1}" type="slidenum">
              <a:rPr lang="en-US" altLang="zh-CN" smtClean="0"/>
              <a:pPr>
                <a:defRPr/>
              </a:pPr>
              <a:t>8</a:t>
            </a:fld>
            <a:endParaRPr lang="en-US" altLang="zh-CN"/>
          </a:p>
        </p:txBody>
      </p:sp>
      <p:sp>
        <p:nvSpPr>
          <p:cNvPr id="6" name="文本框 5"/>
          <p:cNvSpPr txBox="1"/>
          <p:nvPr/>
        </p:nvSpPr>
        <p:spPr>
          <a:xfrm>
            <a:off x="1259632" y="2780928"/>
            <a:ext cx="6840760" cy="2031325"/>
          </a:xfrm>
          <a:prstGeom prst="rect">
            <a:avLst/>
          </a:prstGeom>
          <a:noFill/>
        </p:spPr>
        <p:txBody>
          <a:bodyPr wrap="square" rtlCol="0">
            <a:spAutoFit/>
          </a:bodyPr>
          <a:lstStyle/>
          <a:p>
            <a:pPr algn="ctr">
              <a:lnSpc>
                <a:spcPct val="150000"/>
              </a:lnSpc>
            </a:pPr>
            <a:r>
              <a:rPr lang="zh-CN" altLang="en-US" sz="3600" dirty="0" smtClean="0">
                <a:solidFill>
                  <a:srgbClr val="C00000"/>
                </a:solidFill>
                <a:latin typeface="微软雅黑" panose="020B0503020204020204" pitchFamily="34" charset="-122"/>
                <a:ea typeface="微软雅黑" panose="020B0503020204020204" pitchFamily="34" charset="-122"/>
              </a:rPr>
              <a:t>轻暗物质物理非常丰富</a:t>
            </a:r>
            <a:endParaRPr lang="en-US" altLang="zh-CN" sz="3600" dirty="0" smtClean="0">
              <a:solidFill>
                <a:srgbClr val="C00000"/>
              </a:solidFill>
              <a:latin typeface="微软雅黑" panose="020B0503020204020204" pitchFamily="34" charset="-122"/>
              <a:ea typeface="微软雅黑" panose="020B0503020204020204" pitchFamily="34" charset="-122"/>
            </a:endParaRPr>
          </a:p>
          <a:p>
            <a:pPr algn="ctr">
              <a:lnSpc>
                <a:spcPct val="150000"/>
              </a:lnSpc>
            </a:pPr>
            <a:r>
              <a:rPr lang="zh-CN" altLang="en-US" sz="3600" dirty="0" smtClean="0">
                <a:solidFill>
                  <a:srgbClr val="C00000"/>
                </a:solidFill>
                <a:latin typeface="微软雅黑" panose="020B0503020204020204" pitchFamily="34" charset="-122"/>
                <a:ea typeface="微软雅黑" panose="020B0503020204020204" pitchFamily="34" charset="-122"/>
              </a:rPr>
              <a:t>以</a:t>
            </a:r>
            <a:r>
              <a:rPr lang="en-US" altLang="zh-CN" sz="3600" dirty="0" smtClean="0">
                <a:solidFill>
                  <a:srgbClr val="C00000"/>
                </a:solidFill>
                <a:latin typeface="微软雅黑" panose="020B0503020204020204" pitchFamily="34" charset="-122"/>
                <a:ea typeface="微软雅黑" panose="020B0503020204020204" pitchFamily="34" charset="-122"/>
              </a:rPr>
              <a:t>CRDM</a:t>
            </a:r>
            <a:r>
              <a:rPr lang="zh-CN" altLang="en-US" sz="3600" dirty="0" smtClean="0">
                <a:solidFill>
                  <a:srgbClr val="C00000"/>
                </a:solidFill>
                <a:latin typeface="微软雅黑" panose="020B0503020204020204" pitchFamily="34" charset="-122"/>
                <a:ea typeface="微软雅黑" panose="020B0503020204020204" pitchFamily="34" charset="-122"/>
              </a:rPr>
              <a:t>为例</a:t>
            </a:r>
            <a:endParaRPr lang="en-US" altLang="zh-CN" sz="3600" dirty="0">
              <a:solidFill>
                <a:srgbClr val="C00000"/>
              </a:solidFill>
              <a:latin typeface="微软雅黑" panose="020B0503020204020204" pitchFamily="34" charset="-122"/>
              <a:ea typeface="微软雅黑" panose="020B0503020204020204" pitchFamily="34" charset="-122"/>
            </a:endParaRPr>
          </a:p>
          <a:p>
            <a:endParaRPr lang="zh-CN" altLang="en-US" dirty="0"/>
          </a:p>
        </p:txBody>
      </p:sp>
    </p:spTree>
    <p:extLst>
      <p:ext uri="{BB962C8B-B14F-4D97-AF65-F5344CB8AC3E}">
        <p14:creationId xmlns:p14="http://schemas.microsoft.com/office/powerpoint/2010/main" val="3055792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A1CBD2B1-823C-4679-8E7F-333176A710EA}" type="slidenum">
              <a:rPr lang="en-US" altLang="zh-CN" smtClean="0"/>
              <a:pPr>
                <a:defRPr/>
              </a:pPr>
              <a:t>9</a:t>
            </a:fld>
            <a:endParaRPr lang="en-US" altLang="zh-CN"/>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 y="0"/>
            <a:ext cx="9142929" cy="6858000"/>
          </a:xfrm>
          <a:prstGeom prst="rect">
            <a:avLst/>
          </a:prstGeom>
        </p:spPr>
      </p:pic>
    </p:spTree>
    <p:extLst>
      <p:ext uri="{BB962C8B-B14F-4D97-AF65-F5344CB8AC3E}">
        <p14:creationId xmlns:p14="http://schemas.microsoft.com/office/powerpoint/2010/main" val="41041516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842,&quot;width&quot;:6082}"/>
</p:tagLst>
</file>

<file path=ppt/tags/tag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721,&quot;width&quot;:1351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PECIAL_SOURCE" val="bdnull"/>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10654</TotalTime>
  <Words>919</Words>
  <Application>Microsoft Office PowerPoint</Application>
  <PresentationFormat>全屏显示(4:3)</PresentationFormat>
  <Paragraphs>141</Paragraphs>
  <Slides>47</Slides>
  <Notes>3</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47</vt:i4>
      </vt:variant>
    </vt:vector>
  </HeadingPairs>
  <TitlesOfParts>
    <vt:vector size="56" baseType="lpstr">
      <vt:lpstr>黑体</vt:lpstr>
      <vt:lpstr>华文中宋</vt:lpstr>
      <vt:lpstr>宋体</vt:lpstr>
      <vt:lpstr>微软雅黑</vt:lpstr>
      <vt:lpstr>Arial</vt:lpstr>
      <vt:lpstr>Cambria Math</vt:lpstr>
      <vt:lpstr>Times New Roman</vt:lpstr>
      <vt:lpstr>默认设计模板</vt:lpstr>
      <vt:lpstr>Equation.KSEE3</vt:lpstr>
      <vt:lpstr>PowerPoint 演示文稿</vt:lpstr>
      <vt:lpstr>目录</vt:lpstr>
      <vt:lpstr>PowerPoint 演示文稿</vt:lpstr>
      <vt:lpstr>PowerPoint 演示文稿</vt:lpstr>
      <vt:lpstr>PowerPoint 演示文稿</vt:lpstr>
      <vt:lpstr>PowerPoint 演示文稿</vt:lpstr>
      <vt:lpstr>WIMP探测信号中的轻暗物质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CRDM（BDM）各向异性</vt:lpstr>
      <vt:lpstr>PowerPoint 演示文稿</vt:lpstr>
      <vt:lpstr>PowerPoint 演示文稿</vt:lpstr>
      <vt:lpstr>CRDM的日调节效应</vt:lpstr>
      <vt:lpstr>PowerPoint 演示文稿</vt:lpstr>
      <vt:lpstr>PowerPoint 演示文稿</vt:lpstr>
      <vt:lpstr>理论模型到探测事例</vt:lpstr>
      <vt:lpstr>PowerPoint 演示文稿</vt:lpstr>
      <vt:lpstr>PowerPoint 演示文稿</vt:lpstr>
      <vt:lpstr>PowerPoint 演示文稿</vt:lpstr>
      <vt:lpstr>PowerPoint 演示文稿</vt:lpstr>
      <vt:lpstr>自旋相关截面的计算</vt:lpstr>
      <vt:lpstr>PowerPoint 演示文稿</vt:lpstr>
      <vt:lpstr>自旋依赖结构因子的相对论效应</vt:lpstr>
      <vt:lpstr>Dark matter current </vt:lpstr>
      <vt:lpstr>时间分量与空间分量正交 </vt:lpstr>
      <vt:lpstr>Calculation of structure factor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Company>Beijing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liuyuxing</dc:creator>
  <cp:lastModifiedBy>Microsoft 帐户</cp:lastModifiedBy>
  <cp:revision>877</cp:revision>
  <dcterms:created xsi:type="dcterms:W3CDTF">2000-02-21T19:30:26Z</dcterms:created>
  <dcterms:modified xsi:type="dcterms:W3CDTF">2022-10-28T09:47:34Z</dcterms:modified>
</cp:coreProperties>
</file>