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3"/>
    <p:sldId id="344" r:id="rId4"/>
    <p:sldId id="375" r:id="rId5"/>
    <p:sldId id="381" r:id="rId6"/>
    <p:sldId id="353" r:id="rId7"/>
    <p:sldId id="390" r:id="rId8"/>
    <p:sldId id="391" r:id="rId9"/>
    <p:sldId id="415" r:id="rId10"/>
    <p:sldId id="414" r:id="rId11"/>
    <p:sldId id="421" r:id="rId12"/>
    <p:sldId id="417" r:id="rId13"/>
    <p:sldId id="420" r:id="rId14"/>
    <p:sldId id="422" r:id="rId15"/>
    <p:sldId id="416" r:id="rId16"/>
    <p:sldId id="418" r:id="rId17"/>
    <p:sldId id="419" r:id="rId18"/>
    <p:sldId id="397" r:id="rId19"/>
    <p:sldId id="399" r:id="rId20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3B2"/>
    <a:srgbClr val="361C64"/>
    <a:srgbClr val="0C1A44"/>
    <a:srgbClr val="9FD4D7"/>
    <a:srgbClr val="EFA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67" autoAdjust="0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1411" y="6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3D76F-A0FA-FA42-ADA5-367A5580DD6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D344F-6E2D-DA4D-BA94-F3F02514EA4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284C-C181-BD47-9B56-D10E4165CAEB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417-84B0-5B44-9FCB-D5B5AF740B92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D539-6FF1-7A41-AC6E-0C37F37ABDD7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3B5B-7EEE-D346-8497-017B74F5CF88}" type="datetime1">
              <a:rPr lang="en-GB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8FD3-6227-F044-909F-041989833FBA}" type="datetime1">
              <a:rPr lang="en-GB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DDF3-8105-0A4E-A877-46C84A02837D}" type="datetime1">
              <a:rPr lang="en-GB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s://arxiv.org/abs/1804.0407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965" y="1007056"/>
            <a:ext cx="8756374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Long-Lived Particles</a:t>
            </a:r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Probe the </a:t>
            </a:r>
            <a:r>
              <a:rPr kumimoji="1"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EWPT</a:t>
            </a:r>
            <a:endParaRPr kumimoji="1"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 Liu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(刘威)</a:t>
            </a:r>
            <a:endParaRPr kumimoji="1"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Nanjing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kumimoji="1"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Arxiv:2205.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08205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kumimoji="1"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105 (2022) 11, 115040</a:t>
            </a:r>
            <a:endParaRPr kumimoji="1" lang="en-US" sz="2800" b="1" dirty="0">
              <a:latin typeface="Times New Roman" panose="02020603050405020304" pitchFamily="18" charset="0"/>
              <a:cs typeface="Times New Roman" panose="02020603050405020304" pitchFamily="18" charset="0"/>
              <a:hlinkClick r:id="rId1"/>
            </a:endParaRPr>
          </a:p>
          <a:p>
            <a:pPr algn="ctr"/>
            <a:r>
              <a:rPr kumimoji="1"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26th Mini-workshop on the frontier of LHC</a:t>
            </a:r>
            <a:endParaRPr kumimoji="1"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南京理工大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69" y="116092"/>
            <a:ext cx="4343400" cy="102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Long-lived Particles</a:t>
            </a:r>
            <a:endParaRPr lang="en-US" altLang="zh-CN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91600" y="978408"/>
            <a:ext cx="699643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LLP is widely searched, of great interests experimentally and theoretically.</a:t>
            </a:r>
            <a:endParaRPr lang="en-US" altLang="zh-CN" sz="24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1600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Figure from Albert De </a:t>
            </a:r>
            <a:r>
              <a:rPr lang="en-US" altLang="zh-CN" sz="1600" dirty="0" err="1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Roeck</a:t>
            </a:r>
            <a:r>
              <a:rPr lang="en-US" altLang="zh-CN" sz="1600" dirty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.			Figure from 2203.05090.</a:t>
            </a:r>
            <a:endParaRPr lang="en-US" altLang="zh-CN" sz="1600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Light weakly-coupled particles as LLPs, are strongly motivated, including the light scalar responsible for 1st-order EWPT in the </a:t>
            </a:r>
            <a:r>
              <a:rPr lang="en-US" altLang="zh-CN" sz="2400" dirty="0" err="1">
                <a:latin typeface="Times New Roman Regular" panose="02020503050405090304" charset="0"/>
                <a:cs typeface="Times New Roman Regular" panose="02020503050405090304" charset="0"/>
              </a:rPr>
              <a:t>xSM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.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				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l"/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0728" y="1915544"/>
            <a:ext cx="2841157" cy="21057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703" y="1884652"/>
            <a:ext cx="2876200" cy="21366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Detectors for LLPs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91600" y="978408"/>
            <a:ext cx="699643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CMS-Timing, FASER, </a:t>
            </a:r>
            <a:r>
              <a:rPr lang="en-US" altLang="zh-CN" sz="2400" dirty="0" err="1">
                <a:latin typeface="Times New Roman Regular" panose="02020503050405090304" charset="0"/>
                <a:cs typeface="Times New Roman Regular" panose="02020503050405090304" charset="0"/>
              </a:rPr>
              <a:t>MoEDAL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-MAPP are to be operated at Run 3.</a:t>
            </a:r>
            <a:endParaRPr lang="en-US" altLang="zh-CN" sz="24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Many others, e.g. MATHUSLA and CODEX-b are in discussions.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CMS-Timing detector using the </a:t>
            </a:r>
            <a:r>
              <a:rPr lang="en-US" altLang="zh-CN" sz="2400" b="1" dirty="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time-delayed leptons/jets 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as signals, while the other detectors using displaced vertex.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				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l"/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600" y="1753137"/>
            <a:ext cx="3863675" cy="23395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92" y="1463972"/>
            <a:ext cx="4218808" cy="1676470"/>
          </a:xfrm>
          <a:prstGeom prst="rect">
            <a:avLst/>
          </a:prstGeom>
        </p:spPr>
      </p:pic>
      <p:pic>
        <p:nvPicPr>
          <p:cNvPr id="13" name="图片 12" descr="图示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266" y="3061185"/>
            <a:ext cx="2842270" cy="15576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Detector efficiency</a:t>
            </a:r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91600" y="978408"/>
            <a:ext cx="699643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Detector efficiency is a function of geometrical coverage, </a:t>
            </a:r>
            <a:endParaRPr lang="en-US" altLang="zh-CN" sz="24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and resolution in time for timing detector.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CMS-Timing has large coverage, and good resolution.</a:t>
            </a:r>
            <a:endParaRPr lang="en-US" altLang="zh-CN" sz="2400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MAPP</a:t>
            </a:r>
            <a:r>
              <a:rPr lang="en-US" altLang="zh-CN" sz="2400" b="1" dirty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	</a:t>
            </a:r>
            <a:r>
              <a:rPr lang="en-US" altLang="zh-CN" sz="2400" dirty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has small coverage, </a:t>
            </a:r>
            <a:endParaRPr lang="en-US" altLang="zh-CN" sz="2400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while negligible for</a:t>
            </a:r>
            <a:r>
              <a:rPr lang="en-US" altLang="zh-CN" sz="2400" b="1" dirty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FASER.	</a:t>
            </a:r>
            <a:r>
              <a:rPr lang="en-US" altLang="zh-CN" sz="2400" b="1" dirty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	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b="1" dirty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l"/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093" y="1855135"/>
            <a:ext cx="6141307" cy="2833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Detector efficiency</a:t>
            </a:r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191600" y="978408"/>
                <a:ext cx="6996430" cy="682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Detector efficiency is a function of geometrical coverage, </a:t>
                </a:r>
                <a:endParaRPr lang="en-US" altLang="zh-CN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CMS-Timing has efficiency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.</a:t>
                </a:r>
                <a:endParaRPr lang="en-US" altLang="zh-CN" sz="2400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MAPP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	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, </a:t>
                </a:r>
                <a:endParaRPr lang="en-US" altLang="zh-CN" sz="2400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while negligible for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FASER.	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	</a:t>
                </a:r>
                <a:endParaRPr lang="en-US" altLang="zh-CN" sz="24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00" y="978408"/>
                <a:ext cx="6996430" cy="6829498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5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996" y="1826939"/>
            <a:ext cx="5623560" cy="27809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Connects to </a:t>
            </a:r>
            <a:r>
              <a:rPr lang="en-US" altLang="zh-CN" sz="3200" b="1" dirty="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1st-order EWPT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191600" y="978408"/>
                <a:ext cx="6996430" cy="6902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Link between the number of events and 1st-order EWPT</a:t>
                </a:r>
                <a:endParaRPr lang="en-US" altLang="zh-CN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𝒔𝒊𝒈𝒏𝒂𝒍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𝒑𝒑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𝒋𝒋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𝒌𝒊𝒏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𝒈𝒆𝒐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𝑩𝑹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CN" sz="2400" b="1" dirty="0">
                    <a:latin typeface="Times New Roman Regular" panose="02020503050405090304" charset="0"/>
                    <a:cs typeface="Times New Roman Regular" panose="0202050305040509030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 i="1" dirty="0" smtClean="0"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dirty="0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zh-C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dirty="0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zh-C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dirty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zh-CN" sz="2400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 dirty="0" smtClean="0"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1" dirty="0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4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sub>
                            </m:sSub>
                          </m:e>
                          <m:sup>
                            <m:r>
                              <a:rPr lang="en-US" altLang="zh-CN" sz="2400" b="1" i="1" dirty="0" smtClean="0">
                                <a:latin typeface="Cambria Math" panose="02040503050406030204" pitchFamily="18" charset="0"/>
                              </a:rPr>
                              <m:t>𝑺𝑴</m:t>
                            </m:r>
                          </m:sup>
                        </m:sSup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 i="1" dirty="0"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dirty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zh-CN" sz="24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dirty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zh-CN" sz="2400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dirty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zh-CN" sz="2400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 i="1" dirty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LLP events are sensitive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 Regular" panose="02020503050405090304" charset="0"/>
                          </a:rPr>
                          <m:t>|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 Regular" panose="02020503050405090304" charset="0"/>
                          </a:rPr>
                          <m:t>𝐻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 Regular" panose="02020503050405090304" charset="0"/>
                          </a:rPr>
                          <m:t>|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couplings.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				</a:t>
                </a:r>
                <a:endParaRPr lang="en-US" altLang="zh-CN" sz="24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00" y="978408"/>
                <a:ext cx="6996430" cy="6902146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5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Sensitivity</a:t>
            </a:r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191600" y="978408"/>
                <a:ext cx="6996430" cy="747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Fixed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Times New Roman Regular" panose="02020503050405090304" charset="0"/>
                      </a:rPr>
                      <m:t>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 Regular" panose="02020503050405090304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𝑟𝑖𝑔ℎ𝑡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CMS-Timing can probe large parameter space where the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searches for promptly exotic Higgs decays can not reach</a:t>
                </a:r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.</a:t>
                </a:r>
                <a:endParaRPr lang="en-US" altLang="zh-CN" sz="24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MAPP can only probe small parameter space, while none for FASER.</a:t>
                </a:r>
                <a:endParaRPr lang="en-US" altLang="zh-CN" sz="24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				</a:t>
                </a:r>
                <a:endParaRPr lang="en-US" altLang="zh-CN" sz="24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00" y="978408"/>
                <a:ext cx="6996430" cy="747897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5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82" y="1453154"/>
            <a:ext cx="5822451" cy="29087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Signatures at Colliders</a:t>
            </a:r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191600" y="978408"/>
                <a:ext cx="6996430" cy="710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Running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Times New Roman Regular" panose="02020503050405090304" charset="0"/>
                      </a:rPr>
                      <m:t> 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  <a:cs typeface="Times New Roman Regular" panose="02020503050405090304" charset="0"/>
                      </a:rPr>
                      <m:t>𝜃</m:t>
                    </m:r>
                  </m:oMath>
                </a14:m>
                <a:endParaRPr lang="en-US" altLang="zh-CN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Green points are probed by CMS-Timing, but not by MAPP.</a:t>
                </a:r>
                <a:endParaRPr lang="en-US" altLang="zh-CN" sz="2400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CMS-Timing</a:t>
                </a:r>
                <a:r>
                  <a:rPr lang="en-US" altLang="zh-CN" sz="2400" b="1" dirty="0">
                    <a:latin typeface="Times New Roman Regular" panose="02020503050405090304" charset="0"/>
                    <a:cs typeface="Times New Roman Regular" panose="02020503050405090304" charset="0"/>
                  </a:rPr>
                  <a:t> </a:t>
                </a:r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can probe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a lot more </a:t>
                </a:r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1st-order EWPT points.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	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There are still appreciable points not probed by any of LLP detectors.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	</a:t>
                </a:r>
                <a:endParaRPr lang="en-US" altLang="zh-CN" sz="24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00" y="978408"/>
                <a:ext cx="6996430" cy="7109639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5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666" y="1493132"/>
            <a:ext cx="4306297" cy="2820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/>
              <p:cNvSpPr txBox="1"/>
              <p:nvPr/>
            </p:nvSpPr>
            <p:spPr>
              <a:xfrm>
                <a:off x="457200" y="295038"/>
                <a:ext cx="8229600" cy="6282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if there is a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3200" b="1" dirty="0">
                  <a:solidFill>
                    <a:srgbClr val="FF2400"/>
                  </a:solidFill>
                </a:endParaRPr>
              </a:p>
            </p:txBody>
          </p:sp>
        </mc:Choice>
        <mc:Fallback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5038"/>
                <a:ext cx="8229600" cy="628292"/>
              </a:xfrm>
              <a:prstGeom prst="rect">
                <a:avLst/>
              </a:prstGeom>
              <a:blipFill rotWithShape="1">
                <a:blip r:embed="rId1"/>
                <a:stretch>
                  <a:fillRect t="-63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9"/>
          <p:cNvSpPr txBox="1"/>
          <p:nvPr/>
        </p:nvSpPr>
        <p:spPr>
          <a:xfrm>
            <a:off x="802452" y="923329"/>
            <a:ext cx="5372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 Regular" panose="02020503050405090304" charset="0"/>
                <a:cs typeface="Times New Roman Regular" panose="02020503050405090304" charset="0"/>
              </a:rPr>
              <a:t>1st-order EWPT can lead to 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wave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diHiggs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diboson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 states especially at 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colliders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LISA detector, signal-to-noise ratio (SNR):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 Liu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-pan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0" i="1" dirty="0">
                <a:effectLst/>
                <a:latin typeface="-apple-system"/>
              </a:rPr>
              <a:t>JHEP</a:t>
            </a:r>
            <a:r>
              <a:rPr lang="en-US" altLang="zh-CN" sz="2000" b="0" i="0" dirty="0">
                <a:effectLst/>
                <a:latin typeface="-apple-system"/>
              </a:rPr>
              <a:t> 04 (2021) 015.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98" y="2475335"/>
            <a:ext cx="3216356" cy="62588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069942" y="978408"/>
            <a:ext cx="2293748" cy="1729654"/>
            <a:chOff x="5912100" y="946382"/>
            <a:chExt cx="2293748" cy="1729654"/>
          </a:xfrm>
        </p:grpSpPr>
        <p:pic>
          <p:nvPicPr>
            <p:cNvPr id="33" name="Picture 4" descr="Laser Interferometer Space Antenna - Wikiped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2100" y="955725"/>
              <a:ext cx="2293748" cy="1720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文本框 33"/>
            <p:cNvSpPr txBox="1"/>
            <p:nvPr/>
          </p:nvSpPr>
          <p:spPr>
            <a:xfrm>
              <a:off x="5912100" y="946382"/>
              <a:ext cx="577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LISA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274" y="3201983"/>
            <a:ext cx="2846549" cy="2732687"/>
          </a:xfrm>
          <a:prstGeom prst="rect">
            <a:avLst/>
          </a:prstGeom>
        </p:spPr>
      </p:pic>
      <p:pic>
        <p:nvPicPr>
          <p:cNvPr id="6" name="图片 5" descr="图示&#10;&#10;中度可信度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885" y="3201984"/>
            <a:ext cx="2846549" cy="27326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541782" y="995865"/>
            <a:ext cx="8229600" cy="4883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-order EW phase transition</a:t>
            </a: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interesting:</a:t>
            </a:r>
            <a:endParaRPr kumimoji="1"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Theoretically, it is the essential ingredient of EW baryogenesis, and can trigger very rich dark matter mechanisms;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Experimentally, it yields detectable gravitational waves.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strategies to probe 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-order EWPT</a:t>
            </a: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LLP signatures at the HL-LHC.</a:t>
            </a:r>
            <a:endParaRPr kumimoji="1"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kumimoji="1"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light, weakly coupled scalar corresponding to 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-order EWPT, it can lead to LLP signatures, but no detectable gravitational waves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LLP search is 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</a:t>
            </a: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searches for promptly exotic Higgs decays!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457200" y="274638"/>
            <a:ext cx="8229600" cy="616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 in electroweak theory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457200" y="1600201"/>
            <a:ext cx="8229600" cy="549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 symmetry restoration in the early Universe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97356" y="2385845"/>
            <a:ext cx="5463975" cy="2412000"/>
            <a:chOff x="897356" y="2385845"/>
            <a:chExt cx="5463975" cy="2412000"/>
          </a:xfrm>
        </p:grpSpPr>
        <p:grpSp>
          <p:nvGrpSpPr>
            <p:cNvPr id="16" name="组合 15"/>
            <p:cNvGrpSpPr/>
            <p:nvPr/>
          </p:nvGrpSpPr>
          <p:grpSpPr>
            <a:xfrm>
              <a:off x="897356" y="2385845"/>
              <a:ext cx="2412000" cy="2412000"/>
              <a:chOff x="1394360" y="2435936"/>
              <a:chExt cx="2412000" cy="2412000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754849" y="2478509"/>
                <a:ext cx="899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0070C0"/>
                    </a:solidFill>
                  </a:rPr>
                  <a:t>Current</a:t>
                </a:r>
                <a:endParaRPr kumimoji="1" lang="zh-CN" altLang="en-US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394360" y="2435936"/>
                <a:ext cx="2412000" cy="2412000"/>
              </a:xfrm>
              <a:prstGeom prst="rect">
                <a:avLst/>
              </a:prstGeom>
            </p:spPr>
          </p:pic>
        </p:grpSp>
        <p:sp>
          <p:nvSpPr>
            <p:cNvPr id="24" name="文本框 23"/>
            <p:cNvSpPr txBox="1"/>
            <p:nvPr/>
          </p:nvSpPr>
          <p:spPr>
            <a:xfrm>
              <a:off x="3318510" y="2385845"/>
              <a:ext cx="304282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kumimoji="1"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kumimoji="1" lang="en-US" altLang="zh-CN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kumimoji="1"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zh-CN" alt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bosons are massive;</a:t>
              </a:r>
              <a:endParaRPr kumimoji="1"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kumimoji="1"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 is massless, </a:t>
              </a:r>
              <a:endParaRPr kumimoji="1"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kumimoji="1"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Mexican-hat like</a:t>
              </a:r>
              <a:endPara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36081" y="4003725"/>
            <a:ext cx="6150273" cy="2435973"/>
            <a:chOff x="1636081" y="4003725"/>
            <a:chExt cx="6150273" cy="2435973"/>
          </a:xfrm>
        </p:grpSpPr>
        <p:grpSp>
          <p:nvGrpSpPr>
            <p:cNvPr id="28" name="组合 27"/>
            <p:cNvGrpSpPr/>
            <p:nvPr/>
          </p:nvGrpSpPr>
          <p:grpSpPr>
            <a:xfrm>
              <a:off x="5374354" y="4003725"/>
              <a:ext cx="2412000" cy="2412000"/>
              <a:chOff x="5230092" y="2439988"/>
              <a:chExt cx="2412000" cy="2412000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0092" y="2439988"/>
                <a:ext cx="2412000" cy="2412000"/>
              </a:xfrm>
              <a:prstGeom prst="rect">
                <a:avLst/>
              </a:prstGeom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5590581" y="2478509"/>
                <a:ext cx="199605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D8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early Universe</a:t>
                </a:r>
                <a:endParaRPr kumimoji="1" lang="en-US" altLang="zh-CN" dirty="0">
                  <a:solidFill>
                    <a:srgbClr val="FD80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solidFill>
                    <a:srgbClr val="FD80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solidFill>
                    <a:srgbClr val="FD80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solidFill>
                    <a:srgbClr val="FD80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solidFill>
                    <a:srgbClr val="FD80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solidFill>
                    <a:srgbClr val="FD80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solidFill>
                      <a:srgbClr val="FD8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(Thermal effects)</a:t>
                </a:r>
                <a:endParaRPr kumimoji="1" lang="zh-CN" altLang="en-US" dirty="0">
                  <a:solidFill>
                    <a:srgbClr val="FD80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636081" y="5731812"/>
              <a:ext cx="40128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2000" dirty="0">
                  <a:solidFill>
                    <a:srgbClr val="FD80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SU(2)</a:t>
              </a:r>
              <a:r>
                <a:rPr kumimoji="1" lang="en-US" altLang="zh-CN" sz="2000" baseline="-25000" dirty="0">
                  <a:solidFill>
                    <a:srgbClr val="FD80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1" lang="en-US" altLang="zh-CN" sz="2000" dirty="0">
                  <a:solidFill>
                    <a:srgbClr val="FD80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U(1)</a:t>
              </a:r>
              <a:r>
                <a:rPr kumimoji="1" lang="en-US" altLang="zh-CN" sz="2000" baseline="-25000" dirty="0">
                  <a:solidFill>
                    <a:srgbClr val="FD80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kumimoji="1" lang="en-US" altLang="zh-CN" sz="2000" dirty="0">
                  <a:solidFill>
                    <a:srgbClr val="FD80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bosons are massless,</a:t>
              </a:r>
              <a:endParaRPr kumimoji="1" lang="en-US" altLang="zh-CN" sz="2000" dirty="0">
                <a:solidFill>
                  <a:srgbClr val="FD800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kumimoji="1" lang="en-US" altLang="zh-CN" sz="2000" dirty="0">
                  <a:solidFill>
                    <a:srgbClr val="FD80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True vacuum</a:t>
              </a:r>
              <a:endParaRPr kumimoji="1" lang="zh-CN" altLang="en-US" sz="2000" dirty="0">
                <a:solidFill>
                  <a:srgbClr val="FD800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虚尾箭头 20"/>
          <p:cNvSpPr/>
          <p:nvPr/>
        </p:nvSpPr>
        <p:spPr>
          <a:xfrm rot="10800000" flipV="1">
            <a:off x="3533433" y="3905906"/>
            <a:ext cx="1928449" cy="665425"/>
          </a:xfrm>
          <a:prstGeom prst="stripedRightArrow">
            <a:avLst>
              <a:gd name="adj1" fmla="val 59149"/>
              <a:gd name="adj2" fmla="val 42204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0" tIns="34235" rIns="68470" bIns="34235" rtlCol="0" anchor="ctr"/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cs typeface="Times New Roman" panose="02020603050405020304" pitchFamily="18" charset="0"/>
              </a:rPr>
              <a:t>Phase </a:t>
            </a:r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endParaRPr kumimoji="1"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pattern of EW phase transition (PT)?</a:t>
            </a:r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923C58-535A-414A-AD88-5A0C8BCF8520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12" name="文本框 19"/>
          <p:cNvSpPr txBox="1"/>
          <p:nvPr/>
        </p:nvSpPr>
        <p:spPr>
          <a:xfrm>
            <a:off x="802453" y="923329"/>
            <a:ext cx="4214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could be –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calculation shows the phase diagram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==&gt;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in the SM it is a crossover, since </a:t>
            </a:r>
            <a:r>
              <a:rPr kumimoji="1"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zh-CN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125 GeV &gt; 75 GeV;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a 1</a:t>
            </a:r>
            <a:r>
              <a:rPr kumimoji="1"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-order EWPT is more interesting.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(Needs 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physics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6284" y="1309855"/>
            <a:ext cx="2935877" cy="18436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480" y="1309855"/>
            <a:ext cx="2895601" cy="187769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394255" y="201624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023259" y="3346935"/>
            <a:ext cx="3251512" cy="2985665"/>
            <a:chOff x="5092458" y="1506010"/>
            <a:chExt cx="3251512" cy="2985665"/>
          </a:xfrm>
        </p:grpSpPr>
        <p:grpSp>
          <p:nvGrpSpPr>
            <p:cNvPr id="18" name="Group 14"/>
            <p:cNvGrpSpPr/>
            <p:nvPr/>
          </p:nvGrpSpPr>
          <p:grpSpPr>
            <a:xfrm>
              <a:off x="5092458" y="1506010"/>
              <a:ext cx="3251512" cy="2985665"/>
              <a:chOff x="6051256" y="3063511"/>
              <a:chExt cx="3251512" cy="2985665"/>
            </a:xfrm>
          </p:grpSpPr>
          <p:pic>
            <p:nvPicPr>
              <p:cNvPr id="21" name="Picture 11" descr="sm_simpl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1256" y="3063511"/>
                <a:ext cx="3251512" cy="2985665"/>
              </a:xfrm>
              <a:prstGeom prst="rect">
                <a:avLst/>
              </a:prstGeom>
            </p:spPr>
          </p:pic>
          <p:sp>
            <p:nvSpPr>
              <p:cNvPr id="24" name="Rectangle 12"/>
              <p:cNvSpPr/>
              <p:nvPr/>
            </p:nvSpPr>
            <p:spPr>
              <a:xfrm>
                <a:off x="6527865" y="3369771"/>
                <a:ext cx="231691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EW-symmetric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phase</a:t>
                </a: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13"/>
              <p:cNvSpPr/>
              <p:nvPr/>
            </p:nvSpPr>
            <p:spPr>
              <a:xfrm>
                <a:off x="7631685" y="3164573"/>
                <a:ext cx="13612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hep-</a:t>
                </a:r>
                <a:r>
                  <a:rPr lang="fi-FI" sz="1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fi-FI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/0010275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Rectangle 12"/>
            <p:cNvSpPr/>
            <p:nvPr/>
          </p:nvSpPr>
          <p:spPr>
            <a:xfrm>
              <a:off x="5868828" y="3570173"/>
              <a:ext cx="20171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kumimoji="1"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EW-broken</a:t>
              </a:r>
              <a:r>
                <a:rPr kumimoji="1"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phase</a:t>
              </a:r>
              <a:endPara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7669" y="1344481"/>
            <a:ext cx="600969" cy="600969"/>
            <a:chOff x="2082854" y="5421468"/>
            <a:chExt cx="600969" cy="600969"/>
          </a:xfrm>
        </p:grpSpPr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2082854" y="5421468"/>
              <a:ext cx="600969" cy="60096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095200" y="5491820"/>
              <a:ext cx="5886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00B050"/>
                  </a:solidFill>
                </a:rPr>
                <a:t>SM</a:t>
              </a:r>
              <a:endParaRPr kumimoji="1" lang="zh-CN" alt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43250" y="2631162"/>
            <a:ext cx="1336179" cy="461665"/>
            <a:chOff x="4572000" y="2512409"/>
            <a:chExt cx="1336179" cy="461665"/>
          </a:xfrm>
        </p:grpSpPr>
        <p:sp>
          <p:nvSpPr>
            <p:cNvPr id="30" name="矩形 29"/>
            <p:cNvSpPr/>
            <p:nvPr/>
          </p:nvSpPr>
          <p:spPr>
            <a:xfrm>
              <a:off x="4572000" y="2553195"/>
              <a:ext cx="1330036" cy="403761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572749" y="2512409"/>
              <a:ext cx="1335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00B050"/>
                  </a:solidFill>
                </a:rPr>
                <a:t>New </a:t>
              </a:r>
              <a:r>
                <a:rPr kumimoji="1" lang="en-US" altLang="zh-CN" sz="2400" dirty="0" err="1">
                  <a:solidFill>
                    <a:srgbClr val="00B050"/>
                  </a:solidFill>
                </a:rPr>
                <a:t>Phy</a:t>
              </a:r>
              <a:r>
                <a:rPr kumimoji="1" lang="en-US" altLang="zh-CN" sz="2400" dirty="0">
                  <a:solidFill>
                    <a:srgbClr val="00B050"/>
                  </a:solidFill>
                </a:rPr>
                <a:t>.</a:t>
              </a:r>
              <a:endParaRPr kumimoji="1" lang="zh-CN" alt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418005" y="1073758"/>
            <a:ext cx="3708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from L.-T. Wang’s talk in IHEP workshop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a 1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-order EWPT interesting?</a:t>
            </a:r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19"/>
          <p:cNvSpPr txBox="1"/>
          <p:nvPr/>
        </p:nvSpPr>
        <p:spPr>
          <a:xfrm>
            <a:off x="802453" y="1103806"/>
            <a:ext cx="77417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200" dirty="0">
              <a:cs typeface="Times New Roman" panose="02020603050405020304" pitchFamily="18" charset="0"/>
            </a:endParaRPr>
          </a:p>
          <a:p>
            <a:endParaRPr kumimoji="1" lang="en-US" altLang="zh-CN" sz="22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the essential ingredient of the </a:t>
            </a:r>
            <a:r>
              <a:rPr kumimoji="1"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 baryogenesis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Acting as the </a:t>
            </a:r>
            <a:r>
              <a:rPr kumimoji="1"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very rich </a:t>
            </a: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matter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mechanisms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the</a:t>
            </a:r>
            <a:r>
              <a:rPr kumimoji="1" lang="x-none" altLang="zh-CN" sz="2000">
                <a:cs typeface="Times New Roman" panose="02020603050405020304" pitchFamily="18" charset="0"/>
              </a:rPr>
              <a:t> stochastic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</a:t>
            </a:r>
            <a:r>
              <a:rPr kumimoji="1" lang="x-none" altLang="zh-CN" sz="2000">
                <a:cs typeface="Times New Roman" panose="02020603050405020304" pitchFamily="18" charset="0"/>
              </a:rPr>
              <a:t>s: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>
              <a:cs typeface="Times New Roman" panose="02020603050405020304" pitchFamily="18" charset="0"/>
            </a:endParaRPr>
          </a:p>
          <a:p>
            <a:endParaRPr kumimoji="1" lang="en-US" altLang="zh-CN" sz="2200" dirty="0">
              <a:cs typeface="Times New Roman" panose="02020603050405020304" pitchFamily="18" charset="0"/>
            </a:endParaRPr>
          </a:p>
          <a:p>
            <a:endParaRPr kumimoji="1" lang="en-US" altLang="zh-CN" sz="2200" dirty="0">
              <a:cs typeface="Times New Roman" panose="02020603050405020304" pitchFamily="18" charset="0"/>
            </a:endParaRPr>
          </a:p>
          <a:p>
            <a:endParaRPr kumimoji="1" lang="en-US" altLang="zh-CN" sz="2200" dirty="0"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2453" y="36014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kumimoji="1" lang="x-none" altLang="zh-CN" sz="200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x-none" altLang="zh-CN" sz="2000">
                <a:solidFill>
                  <a:srgbClr val="FF0000"/>
                </a:solidFill>
                <a:cs typeface="Times New Roman" panose="02020603050405020304" pitchFamily="18" charset="0"/>
              </a:rPr>
              <a:t>Collision of the bubbles</a:t>
            </a:r>
            <a:endParaRPr kumimoji="1" lang="x-none" altLang="zh-CN" sz="20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x-none" altLang="zh-CN" sz="2000">
                <a:solidFill>
                  <a:srgbClr val="008000"/>
                </a:solidFill>
                <a:cs typeface="Times New Roman" panose="02020603050405020304" pitchFamily="18" charset="0"/>
              </a:rPr>
              <a:t>Sound waves in plasma</a:t>
            </a:r>
            <a:endParaRPr kumimoji="1" lang="x-none" altLang="zh-CN" sz="200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x-none" altLang="zh-CN" sz="2000">
                <a:solidFill>
                  <a:srgbClr val="0000FF"/>
                </a:solidFill>
                <a:cs typeface="Times New Roman" panose="02020603050405020304" pitchFamily="18" charset="0"/>
              </a:rPr>
              <a:t>Turbulance in plasma</a:t>
            </a:r>
            <a:endParaRPr kumimoji="1"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kumimoji="1"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EWPT GWs typically peak in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mHz.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35054" y="3724308"/>
            <a:ext cx="3334728" cy="1904322"/>
            <a:chOff x="5209508" y="4402866"/>
            <a:chExt cx="3334728" cy="1904322"/>
          </a:xfrm>
        </p:grpSpPr>
        <p:pic>
          <p:nvPicPr>
            <p:cNvPr id="13" name="Picture 4" descr="Schematic of LISA's Orbit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143" y="4423603"/>
              <a:ext cx="3319093" cy="1883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/>
            <p:cNvSpPr txBox="1"/>
            <p:nvPr/>
          </p:nvSpPr>
          <p:spPr>
            <a:xfrm>
              <a:off x="5209508" y="4402866"/>
              <a:ext cx="1430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LISA detector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490870" y="1810544"/>
            <a:ext cx="6448166" cy="4124128"/>
            <a:chOff x="1082688" y="1810543"/>
            <a:chExt cx="6856348" cy="4435878"/>
          </a:xfrm>
        </p:grpSpPr>
        <p:pic>
          <p:nvPicPr>
            <p:cNvPr id="11" name="Picture 2" descr="Figure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688" y="1876304"/>
              <a:ext cx="6856348" cy="4272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"/>
            <p:cNvSpPr/>
            <p:nvPr/>
          </p:nvSpPr>
          <p:spPr>
            <a:xfrm>
              <a:off x="1082688" y="1810543"/>
              <a:ext cx="3188906" cy="44358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"/>
            <p:cNvSpPr/>
            <p:nvPr/>
          </p:nvSpPr>
          <p:spPr>
            <a:xfrm>
              <a:off x="4702629" y="4075984"/>
              <a:ext cx="3188906" cy="2132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achieve a 1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-order EWPT?</a:t>
            </a:r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19"/>
          <p:cNvSpPr txBox="1"/>
          <p:nvPr/>
        </p:nvSpPr>
        <p:spPr>
          <a:xfrm>
            <a:off x="802453" y="923329"/>
            <a:ext cx="76765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a barrier for the Higgs potential via new physics!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decay between two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vacua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separated by a barrier.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VEV of the Higgs field </a:t>
            </a:r>
            <a:r>
              <a:rPr kumimoji="1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jumps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a barrier via the help of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</a:t>
            </a:r>
            <a:r>
              <a:rPr kumimoji="1"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scalar field(s)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 + real singlet (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xSM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2HDM;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eorgi-Machacek</a:t>
            </a:r>
            <a:r>
              <a:rPr kumimoji="1"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model;</a:t>
            </a:r>
            <a:endParaRPr kumimoji="1" lang="en-GB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kumimoji="1" lang="en-GB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GB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choose the </a:t>
            </a:r>
            <a:r>
              <a:rPr kumimoji="1" lang="en-GB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xSM</a:t>
            </a:r>
            <a:r>
              <a:rPr kumimoji="1"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benchmark model.</a:t>
            </a:r>
            <a:endParaRPr kumimoji="1" lang="en-GB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simple, but has captured the most important feature of EWPT;</a:t>
            </a:r>
            <a:endParaRPr kumimoji="1" lang="en-GB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treated as the prototype of many new physics EWPT models.</a:t>
            </a:r>
            <a:endParaRPr kumimoji="1" lang="en-GB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303" y="1742387"/>
            <a:ext cx="3136518" cy="214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EWPT in the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xSM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(SM + real singlet)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457200" y="1361459"/>
            <a:ext cx="8229600" cy="549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GB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853137" y="2227445"/>
            <a:ext cx="75308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scalar potential of the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xSM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input parameters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unphysical, 2 fixed by Higgs mass &amp; VEV; 5 </a:t>
            </a:r>
            <a:r>
              <a:rPr kumimoji="1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parameters.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around the VEV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eigenstates &amp; the mixing angle.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166" y="2747195"/>
            <a:ext cx="4892634" cy="10489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54" y="5093657"/>
            <a:ext cx="6786205" cy="57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53137" y="1516722"/>
            <a:ext cx="7724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choose the </a:t>
            </a:r>
            <a:r>
              <a:rPr kumimoji="1" lang="en-GB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xSM</a:t>
            </a:r>
            <a:r>
              <a:rPr kumimoji="1"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benchmark model.</a:t>
            </a:r>
            <a:endParaRPr kumimoji="1" lang="en-GB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simple, but has captured the most important feature of EWPT</a:t>
            </a:r>
            <a:r>
              <a:rPr kumimoji="1" lang="en-GB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GB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-order</a:t>
            </a:r>
            <a:r>
              <a:rPr lang="en-US" sz="3200" b="1" dirty="0">
                <a:solidFill>
                  <a:srgbClr val="FF0000"/>
                </a:solidFill>
              </a:rPr>
              <a:t> EWPT in the </a:t>
            </a:r>
            <a:r>
              <a:rPr lang="en-US" sz="3200" b="1" dirty="0" err="1">
                <a:solidFill>
                  <a:srgbClr val="FF0000"/>
                </a:solidFill>
              </a:rPr>
              <a:t>xSM</a:t>
            </a:r>
            <a:endParaRPr lang="en-US" sz="3200" b="1" dirty="0">
              <a:solidFill>
                <a:srgbClr val="FF2400"/>
              </a:solidFill>
            </a:endParaRPr>
          </a:p>
        </p:txBody>
      </p:sp>
      <p:sp>
        <p:nvSpPr>
          <p:cNvPr id="11" name="文本框 19"/>
          <p:cNvSpPr txBox="1"/>
          <p:nvPr/>
        </p:nvSpPr>
        <p:spPr>
          <a:xfrm>
            <a:off x="802452" y="923329"/>
            <a:ext cx="45533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1"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temperature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1" lang="en-GB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Illustration --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1624730" y="2506981"/>
            <a:ext cx="5811351" cy="631594"/>
            <a:chOff x="1092529" y="5298840"/>
            <a:chExt cx="6970815" cy="75760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93470" y="5381965"/>
              <a:ext cx="6757060" cy="540832"/>
            </a:xfrm>
            <a:prstGeom prst="rect">
              <a:avLst/>
            </a:prstGeom>
          </p:spPr>
        </p:pic>
        <p:sp>
          <p:nvSpPr>
            <p:cNvPr id="14" name="Rectangle 1"/>
            <p:cNvSpPr/>
            <p:nvPr/>
          </p:nvSpPr>
          <p:spPr>
            <a:xfrm>
              <a:off x="1092529" y="5298840"/>
              <a:ext cx="6970815" cy="75760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324" y="1328891"/>
            <a:ext cx="5811351" cy="10512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10952" y="5378941"/>
            <a:ext cx="7279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  <a:endParaRPr kumimoji="1"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kumimoji="1"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experiments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probe the 1</a:t>
            </a:r>
            <a:r>
              <a:rPr kumimoji="1"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-order EWPT parameter space?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231" y="3621019"/>
            <a:ext cx="3494670" cy="19080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Production processes</a:t>
            </a:r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191600" y="978408"/>
                <a:ext cx="699643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 Regular" panose="02020503050405090304" charset="0"/>
                        </a:rPr>
                        <m:t>𝑔𝑔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 Regular" panose="02020503050405090304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𝑆𝑀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altLang="zh-CN" sz="24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1st-order EWPT leads to large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 Regular" panose="02020503050405090304" charset="0"/>
                      </a:rPr>
                      <m:t>𝐵𝑅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 Regular" panose="0202050305040509030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 Regular" panose="0202050305040509030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.</a:t>
                </a:r>
                <a:endParaRPr lang="en-US" altLang="zh-CN" sz="24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decays into jets dominantly.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				</a:t>
                </a:r>
                <a:endParaRPr lang="en-US" altLang="zh-CN" sz="24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00" y="978408"/>
                <a:ext cx="6996430" cy="6001643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5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92" y="1470701"/>
            <a:ext cx="3846732" cy="26545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47" y="1470701"/>
            <a:ext cx="2767378" cy="28624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Long-lived Particles</a:t>
            </a:r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191600" y="978408"/>
                <a:ext cx="6996430" cy="6803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The current limits 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latin typeface="Cambria Math" panose="02040503050406030204" pitchFamily="18" charset="0"/>
                        <a:cs typeface="Times New Roman Regular" panose="02020503050405090304" charset="0"/>
                      </a:rPr>
                      <m:t>𝜃</m:t>
                    </m:r>
                  </m:oMath>
                </a14:m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)</a:t>
                </a:r>
                <a:endParaRPr lang="en-US" altLang="zh-CN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&lt; 10 GeV, the current limits from rare meson decays at the </a:t>
                </a:r>
                <a:r>
                  <a:rPr lang="en-US" altLang="zh-CN" sz="2400" dirty="0" err="1">
                    <a:latin typeface="Times New Roman Regular" panose="02020503050405090304" charset="0"/>
                    <a:cs typeface="Times New Roman Regular" panose="02020503050405090304" charset="0"/>
                  </a:rPr>
                  <a:t>LHCb</a:t>
                </a:r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, leads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 Regular" panose="02020503050405090304" charset="0"/>
                    <a:cs typeface="Times New Roman Regular" panose="02020503050405090304" charset="0"/>
                  </a:rPr>
                  <a:t> as a long-lived particle (LLP).</a:t>
                </a:r>
                <a:endParaRPr lang="en-US" altLang="zh-CN" sz="24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				</a:t>
                </a:r>
                <a:endParaRPr lang="en-US" altLang="zh-CN" sz="24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b="1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00" y="978408"/>
                <a:ext cx="6996430" cy="6803786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5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10" y="1581912"/>
            <a:ext cx="2602618" cy="24919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993" y="1582054"/>
            <a:ext cx="2537680" cy="249195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Tg0OTgxM2NiZmM3MTI4MzUxNzI3MTgzNDU0NmNlMGMifQ=="/>
  <p:tag name="KSO_WPP_MARK_KEY" val="d16c3426-9cdc-4c47-9af2-9ac76b54fc9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4969</Words>
  <Application>WPS 演示</Application>
  <PresentationFormat>全屏显示(4:3)</PresentationFormat>
  <Paragraphs>414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Cambria Math</vt:lpstr>
      <vt:lpstr>Times New Roman Regular</vt:lpstr>
      <vt:lpstr>Times New Roman Bold</vt:lpstr>
      <vt:lpstr>-apple-system</vt:lpstr>
      <vt:lpstr>等线</vt:lpstr>
      <vt:lpstr>微软雅黑</vt:lpstr>
      <vt:lpstr>Arial Unicode MS</vt:lpstr>
      <vt:lpstr>等线 Light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威</dc:creator>
  <cp:lastModifiedBy>刘威</cp:lastModifiedBy>
  <cp:revision>95</cp:revision>
  <dcterms:created xsi:type="dcterms:W3CDTF">2021-08-24T08:30:00Z</dcterms:created>
  <dcterms:modified xsi:type="dcterms:W3CDTF">2022-10-29T12:01:13Z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6537A272C2DF96E0FD709F600BCEECB1</vt:lpwstr>
  </property>
  <property fmtid="{D5CDD505-2E9C-101B-9397-08002B2CF9AE}" pid="3" name="KSOProductBuildVer">
    <vt:lpwstr>2052-11.1.0.12598</vt:lpwstr>
  </property>
</Properties>
</file>