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57" r:id="rId3"/>
  </p:sldMasterIdLst>
  <p:notesMasterIdLst>
    <p:notesMasterId r:id="rId28"/>
  </p:notesMasterIdLst>
  <p:sldIdLst>
    <p:sldId id="256" r:id="rId4"/>
    <p:sldId id="394" r:id="rId5"/>
    <p:sldId id="397" r:id="rId6"/>
    <p:sldId id="398" r:id="rId7"/>
    <p:sldId id="399" r:id="rId8"/>
    <p:sldId id="400" r:id="rId9"/>
    <p:sldId id="402" r:id="rId10"/>
    <p:sldId id="401" r:id="rId11"/>
    <p:sldId id="410" r:id="rId12"/>
    <p:sldId id="411" r:id="rId13"/>
    <p:sldId id="412" r:id="rId14"/>
    <p:sldId id="413" r:id="rId15"/>
    <p:sldId id="414" r:id="rId16"/>
    <p:sldId id="425" r:id="rId17"/>
    <p:sldId id="404" r:id="rId18"/>
    <p:sldId id="389" r:id="rId19"/>
    <p:sldId id="406" r:id="rId20"/>
    <p:sldId id="365" r:id="rId21"/>
    <p:sldId id="391" r:id="rId22"/>
    <p:sldId id="392" r:id="rId23"/>
    <p:sldId id="405" r:id="rId24"/>
    <p:sldId id="407" r:id="rId25"/>
    <p:sldId id="408" r:id="rId26"/>
    <p:sldId id="409" r:id="rId27"/>
  </p:sldIdLst>
  <p:sldSz cx="12192000" cy="6858000"/>
  <p:notesSz cx="9928225" cy="6797675"/>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1111C4"/>
    <a:srgbClr val="C55A11"/>
    <a:srgbClr val="7575FF"/>
    <a:srgbClr val="9999FF"/>
    <a:srgbClr val="23914D"/>
    <a:srgbClr val="FFFFFF"/>
    <a:srgbClr val="209917"/>
    <a:srgbClr val="2FBB2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07" autoAdjust="0"/>
    <p:restoredTop sz="95184" autoAdjust="0"/>
  </p:normalViewPr>
  <p:slideViewPr>
    <p:cSldViewPr snapToGrid="0">
      <p:cViewPr varScale="1">
        <p:scale>
          <a:sx n="130" d="100"/>
          <a:sy n="130" d="100"/>
        </p:scale>
        <p:origin x="200" y="840"/>
      </p:cViewPr>
      <p:guideLst/>
    </p:cSldViewPr>
  </p:slideViewPr>
  <p:notesTextViewPr>
    <p:cViewPr>
      <p:scale>
        <a:sx n="1" d="1"/>
        <a:sy n="1" d="1"/>
      </p:scale>
      <p:origin x="0" y="0"/>
    </p:cViewPr>
  </p:notesTextViewPr>
  <p:sorterViewPr>
    <p:cViewPr>
      <p:scale>
        <a:sx n="100" d="100"/>
        <a:sy n="100" d="100"/>
      </p:scale>
      <p:origin x="0" y="-11602"/>
    </p:cViewPr>
  </p:sorterViewPr>
  <p:notesViewPr>
    <p:cSldViewPr snapToGrid="0">
      <p:cViewPr varScale="1">
        <p:scale>
          <a:sx n="62" d="100"/>
          <a:sy n="62" d="100"/>
        </p:scale>
        <p:origin x="3154" y="5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gs" Target="tags/tag29.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46D3D05D-F48F-4C27-BDB9-0BADB13F87D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BD0B2656-8EC5-4DE3-963A-613C7361B2F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a:t>2022/5/06</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F65EC6-B19D-4404-96B2-C03F6B92E66A}"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9791" y="58207"/>
            <a:ext cx="10515600" cy="681036"/>
          </a:xfrm>
        </p:spPr>
        <p:txBody>
          <a:bodyPr>
            <a:normAutofit/>
          </a:bodyPr>
          <a:lstStyle>
            <a:lvl1pPr>
              <a:defRPr sz="3200">
                <a:solidFill>
                  <a:srgbClr val="3333CC"/>
                </a:solidFill>
                <a:latin typeface="Verdana" panose="020B0604030504040204" pitchFamily="34" charset="0"/>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160176" y="6467088"/>
            <a:ext cx="2743200" cy="365125"/>
          </a:xfrm>
        </p:spPr>
        <p:txBody>
          <a:bodyPr/>
          <a:lstStyle/>
          <a:p>
            <a:r>
              <a:rPr lang="en-US" altLang="zh-CN"/>
              <a:t>2022/5/06</a:t>
            </a:r>
            <a:endParaRPr lang="zh-CN" altLang="en-US"/>
          </a:p>
        </p:txBody>
      </p:sp>
      <p:sp>
        <p:nvSpPr>
          <p:cNvPr id="5" name="页脚占位符 4"/>
          <p:cNvSpPr>
            <a:spLocks noGrp="1"/>
          </p:cNvSpPr>
          <p:nvPr>
            <p:ph type="ftr" sz="quarter" idx="11"/>
          </p:nvPr>
        </p:nvSpPr>
        <p:spPr>
          <a:xfrm>
            <a:off x="4038599" y="6467088"/>
            <a:ext cx="4114800" cy="365125"/>
          </a:xfrm>
        </p:spPr>
        <p:txBody>
          <a:bodyPr/>
          <a:lstStyle/>
          <a:p>
            <a:endParaRPr lang="zh-CN" altLang="en-US"/>
          </a:p>
        </p:txBody>
      </p:sp>
      <p:sp>
        <p:nvSpPr>
          <p:cNvPr id="6" name="灯片编号占位符 5"/>
          <p:cNvSpPr>
            <a:spLocks noGrp="1"/>
          </p:cNvSpPr>
          <p:nvPr>
            <p:ph type="sldNum" sz="quarter" idx="12"/>
          </p:nvPr>
        </p:nvSpPr>
        <p:spPr>
          <a:xfrm>
            <a:off x="9189098" y="6467088"/>
            <a:ext cx="2743200" cy="365125"/>
          </a:xfrm>
        </p:spPr>
        <p:txBody>
          <a:bodyPr/>
          <a:lstStyle/>
          <a:p>
            <a:fld id="{93F65EC6-B19D-4404-96B2-C03F6B92E66A}" type="slidenum">
              <a:rPr lang="zh-CN" altLang="en-US" smtClean="0"/>
            </a:fld>
            <a:endParaRPr lang="zh-CN" altLang="en-US"/>
          </a:p>
        </p:txBody>
      </p:sp>
      <p:cxnSp>
        <p:nvCxnSpPr>
          <p:cNvPr id="8" name="直接连接符 7"/>
          <p:cNvCxnSpPr/>
          <p:nvPr userDrawn="1"/>
        </p:nvCxnSpPr>
        <p:spPr>
          <a:xfrm>
            <a:off x="160176" y="720679"/>
            <a:ext cx="11866983"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825625"/>
            <a:ext cx="5181600" cy="435133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r>
              <a:rPr lang="en-US" altLang="zh-CN"/>
              <a:t>2022/5/06</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918509" y="6356352"/>
            <a:ext cx="2959359" cy="365125"/>
          </a:xfrm>
        </p:spPr>
        <p:txBody>
          <a:bodyPr/>
          <a:lstStyle>
            <a:lvl1pPr>
              <a:defRPr sz="1200"/>
            </a:lvl1pPr>
          </a:lstStyle>
          <a:p>
            <a:fld id="{93F65EC6-B19D-4404-96B2-C03F6B92E66A}" type="slidenum">
              <a:rPr lang="zh-CN" altLang="en-US" smtClean="0"/>
            </a:fld>
            <a:endParaRPr lang="zh-CN" altLang="en-US" dirty="0"/>
          </a:p>
        </p:txBody>
      </p:sp>
      <p:sp>
        <p:nvSpPr>
          <p:cNvPr id="11" name="标题 1"/>
          <p:cNvSpPr>
            <a:spLocks noGrp="1"/>
          </p:cNvSpPr>
          <p:nvPr>
            <p:ph type="title"/>
          </p:nvPr>
        </p:nvSpPr>
        <p:spPr>
          <a:xfrm>
            <a:off x="838200" y="1"/>
            <a:ext cx="10515600" cy="681036"/>
          </a:xfrm>
        </p:spPr>
        <p:txBody>
          <a:bodyPr>
            <a:normAutofit/>
          </a:bodyPr>
          <a:lstStyle>
            <a:lvl1pPr>
              <a:defRPr sz="3200">
                <a:solidFill>
                  <a:srgbClr val="3333CC"/>
                </a:solidFill>
                <a:latin typeface="Verdana" panose="020B0604030504040204" pitchFamily="34" charset="0"/>
              </a:defRPr>
            </a:lvl1pPr>
          </a:lstStyle>
          <a:p>
            <a:r>
              <a:rPr lang="zh-CN" altLang="en-US" dirty="0"/>
              <a:t>单击此处编辑母版标题样式</a:t>
            </a:r>
            <a:endParaRPr lang="zh-CN" altLang="en-US" dirty="0"/>
          </a:p>
        </p:txBody>
      </p:sp>
      <p:cxnSp>
        <p:nvCxnSpPr>
          <p:cNvPr id="12" name="直接连接符 11"/>
          <p:cNvCxnSpPr/>
          <p:nvPr userDrawn="1"/>
        </p:nvCxnSpPr>
        <p:spPr>
          <a:xfrm>
            <a:off x="829791" y="720679"/>
            <a:ext cx="10532417"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r>
              <a:rPr lang="en-US" altLang="zh-CN"/>
              <a:t>2022/5/06</a:t>
            </a:r>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3F65EC6-B19D-4404-96B2-C03F6B92E66A}" type="slidenum">
              <a:rPr lang="zh-CN" altLang="en-US" smtClean="0"/>
            </a:fld>
            <a:endParaRPr lang="zh-CN" altLang="en-US"/>
          </a:p>
        </p:txBody>
      </p:sp>
      <p:sp>
        <p:nvSpPr>
          <p:cNvPr id="11" name="标题 1"/>
          <p:cNvSpPr>
            <a:spLocks noGrp="1"/>
          </p:cNvSpPr>
          <p:nvPr>
            <p:ph type="title"/>
          </p:nvPr>
        </p:nvSpPr>
        <p:spPr>
          <a:xfrm>
            <a:off x="838200" y="1"/>
            <a:ext cx="10515600" cy="681036"/>
          </a:xfrm>
        </p:spPr>
        <p:txBody>
          <a:bodyPr>
            <a:normAutofit/>
          </a:bodyPr>
          <a:lstStyle>
            <a:lvl1pPr>
              <a:defRPr sz="3200">
                <a:solidFill>
                  <a:srgbClr val="3333CC"/>
                </a:solidFill>
                <a:latin typeface="Verdana" panose="020B0604030504040204" pitchFamily="34" charset="0"/>
              </a:defRPr>
            </a:lvl1pPr>
          </a:lstStyle>
          <a:p>
            <a:r>
              <a:rPr lang="zh-CN" altLang="en-US" dirty="0"/>
              <a:t>单击此处编辑母版标题样式</a:t>
            </a:r>
            <a:endParaRPr lang="zh-CN" altLang="en-US" dirty="0"/>
          </a:p>
        </p:txBody>
      </p:sp>
      <p:cxnSp>
        <p:nvCxnSpPr>
          <p:cNvPr id="14" name="直接连接符 13"/>
          <p:cNvCxnSpPr/>
          <p:nvPr userDrawn="1"/>
        </p:nvCxnSpPr>
        <p:spPr>
          <a:xfrm>
            <a:off x="829791" y="720679"/>
            <a:ext cx="10532417"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altLang="zh-CN"/>
              <a:t>2022/5/06</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F65EC6-B19D-4404-96B2-C03F6B92E66A}" type="slidenum">
              <a:rPr lang="zh-CN" altLang="en-US" smtClean="0"/>
            </a:fld>
            <a:endParaRPr lang="zh-CN" altLang="en-US"/>
          </a:p>
        </p:txBody>
      </p:sp>
      <p:sp>
        <p:nvSpPr>
          <p:cNvPr id="7" name="标题 1"/>
          <p:cNvSpPr>
            <a:spLocks noGrp="1"/>
          </p:cNvSpPr>
          <p:nvPr>
            <p:ph type="title"/>
          </p:nvPr>
        </p:nvSpPr>
        <p:spPr>
          <a:xfrm>
            <a:off x="838200" y="1"/>
            <a:ext cx="10515600" cy="681036"/>
          </a:xfrm>
        </p:spPr>
        <p:txBody>
          <a:bodyPr>
            <a:normAutofit/>
          </a:bodyPr>
          <a:lstStyle>
            <a:lvl1pPr>
              <a:defRPr sz="3200">
                <a:solidFill>
                  <a:srgbClr val="3333CC"/>
                </a:solidFill>
                <a:latin typeface="Verdana" panose="020B0604030504040204" pitchFamily="34" charset="0"/>
              </a:defRPr>
            </a:lvl1pPr>
          </a:lstStyle>
          <a:p>
            <a:r>
              <a:rPr lang="zh-CN" altLang="en-US" dirty="0"/>
              <a:t>单击此处编辑母版标题样式</a:t>
            </a:r>
            <a:endParaRPr lang="zh-CN" altLang="en-US" dirty="0"/>
          </a:p>
        </p:txBody>
      </p:sp>
      <p:cxnSp>
        <p:nvCxnSpPr>
          <p:cNvPr id="10" name="直接连接符 9"/>
          <p:cNvCxnSpPr/>
          <p:nvPr userDrawn="1"/>
        </p:nvCxnSpPr>
        <p:spPr>
          <a:xfrm>
            <a:off x="829791" y="720679"/>
            <a:ext cx="10532417"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a:t>2022/5/06</a:t>
            </a:r>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3F65EC6-B19D-4404-96B2-C03F6B92E66A}"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r>
              <a:rPr lang="en-US" altLang="zh-CN"/>
              <a:t>2022/5/06</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F65EC6-B19D-4404-96B2-C03F6B92E66A}" type="slidenum">
              <a:rPr lang="zh-CN" altLang="en-US" smtClean="0"/>
            </a:fld>
            <a:endParaRPr lang="zh-CN" altLang="en-US"/>
          </a:p>
        </p:txBody>
      </p:sp>
      <p:sp>
        <p:nvSpPr>
          <p:cNvPr id="9" name="标题 1"/>
          <p:cNvSpPr>
            <a:spLocks noGrp="1"/>
          </p:cNvSpPr>
          <p:nvPr>
            <p:ph type="title"/>
          </p:nvPr>
        </p:nvSpPr>
        <p:spPr>
          <a:xfrm>
            <a:off x="838200" y="1"/>
            <a:ext cx="10515600" cy="681036"/>
          </a:xfrm>
        </p:spPr>
        <p:txBody>
          <a:bodyPr>
            <a:normAutofit/>
          </a:bodyPr>
          <a:lstStyle>
            <a:lvl1pPr>
              <a:defRPr sz="3200">
                <a:solidFill>
                  <a:srgbClr val="3333CC"/>
                </a:solidFill>
                <a:latin typeface="Verdana" panose="020B0604030504040204" pitchFamily="34" charset="0"/>
              </a:defRPr>
            </a:lvl1pPr>
          </a:lstStyle>
          <a:p>
            <a:r>
              <a:rPr lang="zh-CN" altLang="en-US" dirty="0"/>
              <a:t>单击此处编辑母版标题样式</a:t>
            </a:r>
            <a:endParaRPr lang="zh-CN" altLang="en-US" dirty="0"/>
          </a:p>
        </p:txBody>
      </p:sp>
      <p:cxnSp>
        <p:nvCxnSpPr>
          <p:cNvPr id="12" name="直接连接符 11"/>
          <p:cNvCxnSpPr/>
          <p:nvPr userDrawn="1"/>
        </p:nvCxnSpPr>
        <p:spPr>
          <a:xfrm>
            <a:off x="829791" y="720679"/>
            <a:ext cx="10532417"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103468"/>
            <a:ext cx="3932237" cy="849086"/>
          </a:xfrm>
        </p:spPr>
        <p:txBody>
          <a:bodyPr anchor="b"/>
          <a:lstStyle>
            <a:lvl1pPr>
              <a:defRPr sz="3200"/>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r>
              <a:rPr lang="en-US" altLang="zh-CN"/>
              <a:t>2022/5/06</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F65EC6-B19D-4404-96B2-C03F6B92E66A}" type="slidenum">
              <a:rPr lang="zh-CN" altLang="en-US" smtClean="0"/>
            </a:fld>
            <a:endParaRPr lang="zh-CN" altLang="en-US"/>
          </a:p>
        </p:txBody>
      </p:sp>
      <p:cxnSp>
        <p:nvCxnSpPr>
          <p:cNvPr id="10" name="直接连接符 9"/>
          <p:cNvCxnSpPr/>
          <p:nvPr userDrawn="1"/>
        </p:nvCxnSpPr>
        <p:spPr>
          <a:xfrm>
            <a:off x="838200" y="999028"/>
            <a:ext cx="3933825"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9791" y="58207"/>
            <a:ext cx="10515600" cy="681036"/>
          </a:xfrm>
        </p:spPr>
        <p:txBody>
          <a:bodyPr>
            <a:normAutofit/>
          </a:bodyPr>
          <a:lstStyle>
            <a:lvl1pPr>
              <a:defRPr sz="3200">
                <a:solidFill>
                  <a:srgbClr val="3333CC"/>
                </a:solidFill>
                <a:latin typeface="Verdana" panose="020B0604030504040204" pitchFamily="34" charset="0"/>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r>
              <a:rPr lang="en-US" altLang="zh-CN"/>
              <a:t>2022/5/06</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b="1">
                <a:solidFill>
                  <a:srgbClr val="2F5597"/>
                </a:solidFill>
              </a:defRPr>
            </a:lvl1pPr>
          </a:lstStyle>
          <a:p>
            <a:fld id="{93F65EC6-B19D-4404-96B2-C03F6B92E66A}" type="slidenum">
              <a:rPr lang="zh-CN" altLang="en-US" smtClean="0"/>
            </a:fld>
            <a:endParaRPr lang="zh-CN" altLang="en-US" dirty="0"/>
          </a:p>
        </p:txBody>
      </p:sp>
      <p:cxnSp>
        <p:nvCxnSpPr>
          <p:cNvPr id="8" name="直接连接符 7"/>
          <p:cNvCxnSpPr/>
          <p:nvPr userDrawn="1"/>
        </p:nvCxnSpPr>
        <p:spPr>
          <a:xfrm>
            <a:off x="829791" y="720679"/>
            <a:ext cx="10532417"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r>
              <a:rPr lang="en-US" altLang="zh-CN"/>
              <a:t>2022/5/06</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F65EC6-B19D-4404-96B2-C03F6B92E66A}" type="slidenum">
              <a:rPr lang="zh-CN" altLang="en-US" smtClean="0"/>
            </a:fld>
            <a:endParaRPr lang="zh-CN" altLang="en-US"/>
          </a:p>
        </p:txBody>
      </p:sp>
      <p:sp>
        <p:nvSpPr>
          <p:cNvPr id="11" name="标题 1"/>
          <p:cNvSpPr>
            <a:spLocks noGrp="1"/>
          </p:cNvSpPr>
          <p:nvPr>
            <p:ph type="title"/>
          </p:nvPr>
        </p:nvSpPr>
        <p:spPr>
          <a:xfrm>
            <a:off x="838200" y="1"/>
            <a:ext cx="10515600" cy="681036"/>
          </a:xfrm>
        </p:spPr>
        <p:txBody>
          <a:bodyPr>
            <a:normAutofit/>
          </a:bodyPr>
          <a:lstStyle>
            <a:lvl1pPr>
              <a:defRPr sz="3200">
                <a:solidFill>
                  <a:srgbClr val="3333CC"/>
                </a:solidFill>
                <a:latin typeface="Verdana" panose="020B0604030504040204" pitchFamily="34" charset="0"/>
              </a:defRPr>
            </a:lvl1pPr>
          </a:lstStyle>
          <a:p>
            <a:r>
              <a:rPr lang="zh-CN" altLang="en-US" dirty="0"/>
              <a:t>单击此处编辑母版标题样式</a:t>
            </a:r>
            <a:endParaRPr lang="zh-CN" altLang="en-US" dirty="0"/>
          </a:p>
        </p:txBody>
      </p:sp>
      <p:cxnSp>
        <p:nvCxnSpPr>
          <p:cNvPr id="12" name="直接连接符 11"/>
          <p:cNvCxnSpPr/>
          <p:nvPr userDrawn="1"/>
        </p:nvCxnSpPr>
        <p:spPr>
          <a:xfrm>
            <a:off x="829791" y="720679"/>
            <a:ext cx="10532417"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r>
              <a:rPr lang="en-US" altLang="zh-CN"/>
              <a:t>2022/5/06</a:t>
            </a:r>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3F65EC6-B19D-4404-96B2-C03F6B92E66A}" type="slidenum">
              <a:rPr lang="zh-CN" altLang="en-US" smtClean="0"/>
            </a:fld>
            <a:endParaRPr lang="zh-CN" altLang="en-US"/>
          </a:p>
        </p:txBody>
      </p:sp>
      <p:sp>
        <p:nvSpPr>
          <p:cNvPr id="11" name="标题 1"/>
          <p:cNvSpPr>
            <a:spLocks noGrp="1"/>
          </p:cNvSpPr>
          <p:nvPr>
            <p:ph type="title"/>
          </p:nvPr>
        </p:nvSpPr>
        <p:spPr>
          <a:xfrm>
            <a:off x="838200" y="1"/>
            <a:ext cx="10515600" cy="681036"/>
          </a:xfrm>
        </p:spPr>
        <p:txBody>
          <a:bodyPr>
            <a:normAutofit/>
          </a:bodyPr>
          <a:lstStyle>
            <a:lvl1pPr>
              <a:defRPr sz="3200">
                <a:solidFill>
                  <a:srgbClr val="3333CC"/>
                </a:solidFill>
                <a:latin typeface="Verdana" panose="020B0604030504040204" pitchFamily="34" charset="0"/>
              </a:defRPr>
            </a:lvl1pPr>
          </a:lstStyle>
          <a:p>
            <a:r>
              <a:rPr lang="zh-CN" altLang="en-US" dirty="0"/>
              <a:t>单击此处编辑母版标题样式</a:t>
            </a:r>
            <a:endParaRPr lang="zh-CN" altLang="en-US" dirty="0"/>
          </a:p>
        </p:txBody>
      </p:sp>
      <p:cxnSp>
        <p:nvCxnSpPr>
          <p:cNvPr id="14" name="直接连接符 13"/>
          <p:cNvCxnSpPr/>
          <p:nvPr userDrawn="1"/>
        </p:nvCxnSpPr>
        <p:spPr>
          <a:xfrm>
            <a:off x="829791" y="720679"/>
            <a:ext cx="10532417"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altLang="zh-CN"/>
              <a:t>2022/5/06</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F65EC6-B19D-4404-96B2-C03F6B92E66A}" type="slidenum">
              <a:rPr lang="zh-CN" altLang="en-US" smtClean="0"/>
            </a:fld>
            <a:endParaRPr lang="zh-CN" altLang="en-US"/>
          </a:p>
        </p:txBody>
      </p:sp>
      <p:sp>
        <p:nvSpPr>
          <p:cNvPr id="7" name="标题 1"/>
          <p:cNvSpPr>
            <a:spLocks noGrp="1"/>
          </p:cNvSpPr>
          <p:nvPr>
            <p:ph type="title"/>
          </p:nvPr>
        </p:nvSpPr>
        <p:spPr>
          <a:xfrm>
            <a:off x="838200" y="1"/>
            <a:ext cx="10515600" cy="681036"/>
          </a:xfrm>
        </p:spPr>
        <p:txBody>
          <a:bodyPr>
            <a:normAutofit/>
          </a:bodyPr>
          <a:lstStyle>
            <a:lvl1pPr>
              <a:defRPr sz="3200">
                <a:solidFill>
                  <a:srgbClr val="3333CC"/>
                </a:solidFill>
                <a:latin typeface="Verdana" panose="020B0604030504040204" pitchFamily="34" charset="0"/>
              </a:defRPr>
            </a:lvl1pPr>
          </a:lstStyle>
          <a:p>
            <a:r>
              <a:rPr lang="zh-CN" altLang="en-US" dirty="0"/>
              <a:t>单击此处编辑母版标题样式</a:t>
            </a:r>
            <a:endParaRPr lang="zh-CN" altLang="en-US" dirty="0"/>
          </a:p>
        </p:txBody>
      </p:sp>
      <p:cxnSp>
        <p:nvCxnSpPr>
          <p:cNvPr id="10" name="直接连接符 9"/>
          <p:cNvCxnSpPr/>
          <p:nvPr userDrawn="1"/>
        </p:nvCxnSpPr>
        <p:spPr>
          <a:xfrm>
            <a:off x="829791" y="720679"/>
            <a:ext cx="10532417"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a:t>2022/5/06</a:t>
            </a:r>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3F65EC6-B19D-4404-96B2-C03F6B92E66A}"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r>
              <a:rPr lang="en-US" altLang="zh-CN"/>
              <a:t>2022/5/06</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F65EC6-B19D-4404-96B2-C03F6B92E66A}" type="slidenum">
              <a:rPr lang="zh-CN" altLang="en-US" smtClean="0"/>
            </a:fld>
            <a:endParaRPr lang="zh-CN" altLang="en-US"/>
          </a:p>
        </p:txBody>
      </p:sp>
      <p:sp>
        <p:nvSpPr>
          <p:cNvPr id="9" name="标题 1"/>
          <p:cNvSpPr>
            <a:spLocks noGrp="1"/>
          </p:cNvSpPr>
          <p:nvPr>
            <p:ph type="title"/>
          </p:nvPr>
        </p:nvSpPr>
        <p:spPr>
          <a:xfrm>
            <a:off x="838200" y="1"/>
            <a:ext cx="10515600" cy="681036"/>
          </a:xfrm>
        </p:spPr>
        <p:txBody>
          <a:bodyPr>
            <a:normAutofit/>
          </a:bodyPr>
          <a:lstStyle>
            <a:lvl1pPr>
              <a:defRPr sz="3200">
                <a:solidFill>
                  <a:srgbClr val="3333CC"/>
                </a:solidFill>
                <a:latin typeface="Verdana" panose="020B0604030504040204" pitchFamily="34" charset="0"/>
              </a:defRPr>
            </a:lvl1pPr>
          </a:lstStyle>
          <a:p>
            <a:r>
              <a:rPr lang="zh-CN" altLang="en-US" dirty="0"/>
              <a:t>单击此处编辑母版标题样式</a:t>
            </a:r>
            <a:endParaRPr lang="zh-CN" altLang="en-US" dirty="0"/>
          </a:p>
        </p:txBody>
      </p:sp>
      <p:cxnSp>
        <p:nvCxnSpPr>
          <p:cNvPr id="12" name="直接连接符 11"/>
          <p:cNvCxnSpPr/>
          <p:nvPr userDrawn="1"/>
        </p:nvCxnSpPr>
        <p:spPr>
          <a:xfrm>
            <a:off x="829791" y="720679"/>
            <a:ext cx="10532417"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103468"/>
            <a:ext cx="3932237" cy="849086"/>
          </a:xfrm>
        </p:spPr>
        <p:txBody>
          <a:bodyPr anchor="b"/>
          <a:lstStyle>
            <a:lvl1pPr>
              <a:defRPr sz="3200"/>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r>
              <a:rPr lang="en-US" altLang="zh-CN"/>
              <a:t>2022/5/06</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F65EC6-B19D-4404-96B2-C03F6B92E66A}" type="slidenum">
              <a:rPr lang="zh-CN" altLang="en-US" smtClean="0"/>
            </a:fld>
            <a:endParaRPr lang="zh-CN" altLang="en-US"/>
          </a:p>
        </p:txBody>
      </p:sp>
      <p:cxnSp>
        <p:nvCxnSpPr>
          <p:cNvPr id="10" name="直接连接符 9"/>
          <p:cNvCxnSpPr/>
          <p:nvPr userDrawn="1"/>
        </p:nvCxnSpPr>
        <p:spPr>
          <a:xfrm>
            <a:off x="838200" y="999028"/>
            <a:ext cx="3933825" cy="0"/>
          </a:xfrm>
          <a:prstGeom prst="line">
            <a:avLst/>
          </a:prstGeom>
          <a:ln w="38100">
            <a:solidFill>
              <a:srgbClr val="1111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a:t>2022/5/06</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F65EC6-B19D-4404-96B2-C03F6B92E66A}"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2022/5/06</a:t>
            </a:r>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2F5597"/>
                </a:solidFill>
              </a:defRPr>
            </a:lvl1pPr>
          </a:lstStyle>
          <a:p>
            <a:fld id="{93F65EC6-B19D-4404-96B2-C03F6B92E66A}"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2022/5/06</a:t>
            </a:r>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918510" y="6356352"/>
            <a:ext cx="2743200" cy="365125"/>
          </a:xfrm>
          <a:prstGeom prst="rect">
            <a:avLst/>
          </a:prstGeom>
        </p:spPr>
        <p:txBody>
          <a:bodyPr vert="horz" lIns="91440" tIns="45720" rIns="91440" bIns="45720" rtlCol="0" anchor="ctr"/>
          <a:lstStyle>
            <a:lvl1pPr algn="r">
              <a:defRPr sz="1400" b="1">
                <a:solidFill>
                  <a:srgbClr val="3333CC"/>
                </a:solidFill>
              </a:defRPr>
            </a:lvl1pPr>
          </a:lstStyle>
          <a:p>
            <a:fld id="{93F65EC6-B19D-4404-96B2-C03F6B92E66A}"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ransition/>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22.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1.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xml"/><Relationship Id="rId2" Type="http://schemas.openxmlformats.org/officeDocument/2006/relationships/image" Target="../media/image30.png"/><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4.xml"/><Relationship Id="rId2" Type="http://schemas.openxmlformats.org/officeDocument/2006/relationships/image" Target="../media/image32.pn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28.xml"/><Relationship Id="rId4" Type="http://schemas.openxmlformats.org/officeDocument/2006/relationships/image" Target="../media/image2.png"/><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37.emf"/><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36.png"/><Relationship Id="rId1" Type="http://schemas.openxmlformats.org/officeDocument/2006/relationships/image" Target="../media/image4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37.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5.xml"/><Relationship Id="rId4" Type="http://schemas.openxmlformats.org/officeDocument/2006/relationships/image" Target="../media/image2.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tags" Target="../tags/tag7.xml"/><Relationship Id="rId2" Type="http://schemas.openxmlformats.org/officeDocument/2006/relationships/image" Target="../media/image3.png"/><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image" Target="../media/image4.png"/><Relationship Id="rId3" Type="http://schemas.openxmlformats.org/officeDocument/2006/relationships/tags" Target="../tags/tag9.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8.xml"/><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tags" Target="../tags/tag1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 y="768103"/>
            <a:ext cx="12192001" cy="1671799"/>
          </a:xfrm>
        </p:spPr>
        <p:txBody>
          <a:bodyPr>
            <a:normAutofit/>
          </a:bodyPr>
          <a:lstStyle/>
          <a:p>
            <a:r>
              <a:rPr lang="zh-CN" altLang="en-US" sz="6600" dirty="0"/>
              <a:t>深度学习与分波分析</a:t>
            </a:r>
            <a:endParaRPr lang="zh-CN" altLang="en-US" sz="6600" dirty="0"/>
          </a:p>
        </p:txBody>
      </p:sp>
      <p:sp>
        <p:nvSpPr>
          <p:cNvPr id="8" name="副标题 2"/>
          <p:cNvSpPr>
            <a:spLocks noGrp="1"/>
          </p:cNvSpPr>
          <p:nvPr>
            <p:ph type="subTitle" idx="1"/>
            <p:custDataLst>
              <p:tags r:id="rId1"/>
            </p:custDataLst>
          </p:nvPr>
        </p:nvSpPr>
        <p:spPr>
          <a:xfrm>
            <a:off x="1524000" y="2828290"/>
            <a:ext cx="9144000" cy="1746250"/>
          </a:xfrm>
        </p:spPr>
        <p:txBody>
          <a:bodyPr>
            <a:normAutofit/>
          </a:bodyPr>
          <a:lstStyle/>
          <a:p>
            <a:endParaRPr lang="en-US" altLang="zh-CN" sz="2800" dirty="0">
              <a:cs typeface="Arial" panose="020B0604020202090204" pitchFamily="34" charset="0"/>
            </a:endParaRPr>
          </a:p>
          <a:p>
            <a:r>
              <a:rPr lang="zh-CN" altLang="en-US" sz="2800" dirty="0">
                <a:cs typeface="Arial" panose="020B0604020202090204" pitchFamily="34" charset="0"/>
              </a:rPr>
              <a:t>董翔，潘楚铖，</a:t>
            </a:r>
            <a:r>
              <a:rPr lang="zh-CN" altLang="en-US" sz="2800" b="1" dirty="0">
                <a:cs typeface="Arial" panose="020B0604020202090204" pitchFamily="34" charset="0"/>
              </a:rPr>
              <a:t>蔡浩</a:t>
            </a:r>
            <a:endParaRPr lang="en-US" altLang="zh-CN" sz="2800" dirty="0">
              <a:cs typeface="Arial" panose="020B0604020202090204" pitchFamily="34" charset="0"/>
            </a:endParaRPr>
          </a:p>
          <a:p>
            <a:r>
              <a:rPr lang="zh-CN" altLang="en-US" sz="2800" dirty="0">
                <a:cs typeface="Arial" panose="020B0604020202090204" pitchFamily="34" charset="0"/>
              </a:rPr>
              <a:t>武汉大学</a:t>
            </a:r>
            <a:endParaRPr lang="en-US" altLang="zh-CN" sz="2800" dirty="0">
              <a:cs typeface="Arial" panose="020B0604020202090204" pitchFamily="34" charset="0"/>
            </a:endParaRPr>
          </a:p>
          <a:p>
            <a:endParaRPr lang="en-US" altLang="zh-CN" sz="2800" dirty="0">
              <a:cs typeface="Arial" panose="020B0604020202090204" pitchFamily="34" charset="0"/>
            </a:endParaRPr>
          </a:p>
          <a:p>
            <a:endParaRPr lang="en-US" altLang="zh-CN" sz="2800" dirty="0">
              <a:cs typeface="Arial" panose="020B0604020202090204" pitchFamily="34" charset="0"/>
            </a:endParaRPr>
          </a:p>
          <a:p>
            <a:endParaRPr lang="en-US" altLang="zh-CN" sz="2800" dirty="0">
              <a:cs typeface="Arial" panose="020B0604020202090204" pitchFamily="34" charset="0"/>
            </a:endParaRPr>
          </a:p>
          <a:p>
            <a:endParaRPr lang="en-US" altLang="zh-CN" sz="2800" dirty="0">
              <a:cs typeface="Arial" panose="020B0604020202090204" pitchFamily="34" charset="0"/>
            </a:endParaRPr>
          </a:p>
          <a:p>
            <a:endParaRPr lang="en-US" altLang="zh-CN" sz="2800" dirty="0">
              <a:cs typeface="Arial" panose="020B0604020202090204" pitchFamily="34" charset="0"/>
            </a:endParaRPr>
          </a:p>
          <a:p>
            <a:endParaRPr lang="en-US" altLang="zh-CN" sz="2800" dirty="0">
              <a:cs typeface="Arial" panose="020B0604020202090204" pitchFamily="34" charset="0"/>
            </a:endParaRPr>
          </a:p>
          <a:p>
            <a:endParaRPr lang="en-US" altLang="zh-CN" sz="2800" dirty="0">
              <a:cs typeface="Arial" panose="020B0604020202090204" pitchFamily="34" charset="0"/>
            </a:endParaRPr>
          </a:p>
          <a:p>
            <a:endParaRPr lang="en-US" altLang="zh-CN" sz="2800" dirty="0">
              <a:cs typeface="Arial" panose="020B0604020202090204" pitchFamily="34" charset="0"/>
            </a:endParaRPr>
          </a:p>
          <a:p>
            <a:endParaRPr lang="en-US" altLang="zh-CN" sz="2800" dirty="0">
              <a:cs typeface="Arial" panose="020B0604020202090204" pitchFamily="34" charset="0"/>
            </a:endParaRPr>
          </a:p>
          <a:p>
            <a:endParaRPr lang="en-US" altLang="zh-CN" sz="2800" dirty="0">
              <a:cs typeface="Arial" panose="020B0604020202090204" pitchFamily="34" charset="0"/>
            </a:endParaRPr>
          </a:p>
        </p:txBody>
      </p:sp>
      <p:pic>
        <p:nvPicPr>
          <p:cNvPr id="10" name="图形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1280" y="4574540"/>
            <a:ext cx="1869440" cy="186944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组份约束下各种共振态组合的似然值</a:t>
            </a:r>
            <a:endParaRPr lang="zh-CN" altLang="en-US"/>
          </a:p>
        </p:txBody>
      </p:sp>
      <p:sp>
        <p:nvSpPr>
          <p:cNvPr id="3" name="内容占位符 2"/>
          <p:cNvSpPr>
            <a:spLocks noGrp="1"/>
          </p:cNvSpPr>
          <p:nvPr>
            <p:ph idx="1"/>
          </p:nvPr>
        </p:nvSpPr>
        <p:spPr>
          <a:xfrm>
            <a:off x="838200" y="1253490"/>
            <a:ext cx="4176395" cy="4351655"/>
          </a:xfrm>
        </p:spPr>
        <p:txBody>
          <a:bodyPr/>
          <a:p>
            <a:r>
              <a:rPr lang="zh-CN" altLang="en-US" sz="2000"/>
              <a:t>取不同的组份约束（</a:t>
            </a:r>
            <a:r>
              <a:rPr lang="en-US" altLang="zh-CN" sz="2000"/>
              <a:t>100%, 120%</a:t>
            </a:r>
            <a:r>
              <a:rPr lang="zh-CN" altLang="en-US" sz="2000"/>
              <a:t>，</a:t>
            </a:r>
            <a:r>
              <a:rPr lang="en-US" altLang="zh-CN" sz="2000"/>
              <a:t>140%</a:t>
            </a:r>
            <a:r>
              <a:rPr lang="zh-CN" altLang="en-US" sz="2000"/>
              <a:t>）在各种可能的共振态组合里面进行大量拟合，选取最好的结果；</a:t>
            </a:r>
            <a:endParaRPr lang="zh-CN" altLang="en-US" sz="2000"/>
          </a:p>
          <a:p>
            <a:r>
              <a:rPr lang="zh-CN" altLang="en-US" sz="2000"/>
              <a:t>不同的共振态组合对应模型的变量数目（</a:t>
            </a:r>
            <a:r>
              <a:rPr lang="en-US" altLang="zh-CN" sz="2000"/>
              <a:t>DOF</a:t>
            </a:r>
            <a:r>
              <a:rPr lang="zh-CN" altLang="en-US" sz="2000"/>
              <a:t>）</a:t>
            </a:r>
            <a:endParaRPr lang="zh-CN" altLang="en-US" sz="2000"/>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pic>
        <p:nvPicPr>
          <p:cNvPr id="6" name="图片 5" descr="lh"/>
          <p:cNvPicPr>
            <a:picLocks noChangeAspect="1"/>
          </p:cNvPicPr>
          <p:nvPr/>
        </p:nvPicPr>
        <p:blipFill>
          <a:blip r:embed="rId1"/>
          <a:stretch>
            <a:fillRect/>
          </a:stretch>
        </p:blipFill>
        <p:spPr>
          <a:xfrm>
            <a:off x="5412105" y="1192530"/>
            <a:ext cx="5941695" cy="4175760"/>
          </a:xfrm>
          <a:prstGeom prst="rect">
            <a:avLst/>
          </a:prstGeom>
        </p:spPr>
      </p:pic>
    </p:spTree>
    <p:custDataLst>
      <p:tags r:id="rId2"/>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共振态组合的确定</a:t>
            </a:r>
            <a:endParaRPr lang="zh-CN" altLang="en-US"/>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38200" y="1101725"/>
                <a:ext cx="4177665" cy="4351655"/>
              </a:xfrm>
            </p:spPr>
            <p:txBody>
              <a:bodyPr/>
              <a:p>
                <a:r>
                  <a:rPr lang="zh-CN" altLang="en-US" sz="2400"/>
                  <a:t>考虑四种判断共振态组合的方法</a:t>
                </a:r>
                <a:endParaRPr lang="zh-CN" altLang="en-US" sz="2400"/>
              </a:p>
              <a:p>
                <a:pPr lvl="1"/>
                <a:r>
                  <a:rPr lang="en-US" altLang="zh-CN" sz="2000"/>
                  <a:t>AIC</a:t>
                </a:r>
                <a:endParaRPr lang="en-US" altLang="zh-CN" sz="2000"/>
              </a:p>
              <a:p>
                <a:pPr lvl="2"/>
                <a:r>
                  <a:rPr lang="en-US" altLang="zh-CN" sz="1665"/>
                  <a:t>赤池信息量准则 (Akaike information criterion) </a:t>
                </a:r>
                <a:endParaRPr lang="en-US" altLang="zh-CN" sz="1665"/>
              </a:p>
              <a:p>
                <a:pPr marL="914400" lvl="2" indent="0">
                  <a:buNone/>
                </a:pPr>
                <a:r>
                  <a:rPr lang="en-US" altLang="zh-CN" sz="1665">
                    <a:latin typeface="Cambria Math" panose="02040503050406030204" charset="0"/>
                    <a:cs typeface="Cambria Math" panose="02040503050406030204" charset="0"/>
                  </a:rPr>
                  <a:t>     </a:t>
                </a:r>
                <a14:m>
                  <m:oMath xmlns:m="http://schemas.openxmlformats.org/officeDocument/2006/math">
                    <m:r>
                      <a:rPr lang="en-US" altLang="zh-CN" sz="1665" i="1">
                        <a:latin typeface="Cambria Math" panose="02040503050406030204" charset="0"/>
                        <a:cs typeface="Cambria Math" panose="02040503050406030204" charset="0"/>
                      </a:rPr>
                      <m:t>𝐴𝐼𝐶</m:t>
                    </m:r>
                    <m:r>
                      <a:rPr lang="en-US" altLang="zh-CN" sz="1665" i="1">
                        <a:latin typeface="Cambria Math" panose="02040503050406030204" charset="0"/>
                        <a:cs typeface="Cambria Math" panose="02040503050406030204" charset="0"/>
                      </a:rPr>
                      <m:t>=</m:t>
                    </m:r>
                    <m:r>
                      <a:rPr lang="en-US" altLang="zh-CN" sz="1665" i="1">
                        <a:latin typeface="Cambria Math" panose="02040503050406030204" charset="0"/>
                        <a:cs typeface="Cambria Math" panose="02040503050406030204" charset="0"/>
                      </a:rPr>
                      <m:t>2</m:t>
                    </m:r>
                    <m:r>
                      <a:rPr lang="en-US" altLang="zh-CN" sz="1665" i="1">
                        <a:latin typeface="Cambria Math" panose="02040503050406030204" charset="0"/>
                        <a:cs typeface="Cambria Math" panose="02040503050406030204" charset="0"/>
                      </a:rPr>
                      <m:t>𝑘</m:t>
                    </m:r>
                    <m:r>
                      <a:rPr lang="en-US" altLang="zh-CN" sz="1665" i="1">
                        <a:latin typeface="Cambria Math" panose="02040503050406030204" charset="0"/>
                        <a:cs typeface="Cambria Math" panose="02040503050406030204" charset="0"/>
                      </a:rPr>
                      <m:t>−</m:t>
                    </m:r>
                    <m:r>
                      <a:rPr lang="en-US" altLang="zh-CN" sz="1665" i="1">
                        <a:latin typeface="Cambria Math" panose="02040503050406030204" charset="0"/>
                        <a:cs typeface="Cambria Math" panose="02040503050406030204" charset="0"/>
                      </a:rPr>
                      <m:t>2</m:t>
                    </m:r>
                    <m:r>
                      <m:rPr>
                        <m:sty m:val="p"/>
                      </m:rPr>
                      <a:rPr lang="en-US" altLang="zh-CN" sz="1665">
                        <a:latin typeface="Cambria Math" panose="02040503050406030204" charset="0"/>
                        <a:cs typeface="Cambria Math" panose="02040503050406030204" charset="0"/>
                      </a:rPr>
                      <m:t>ln</m:t>
                    </m:r>
                    <m:r>
                      <a:rPr lang="en-US" altLang="zh-CN" sz="1665" i="1">
                        <a:latin typeface="Cambria Math" panose="02040503050406030204" charset="0"/>
                        <a:cs typeface="Cambria Math" panose="02040503050406030204" charset="0"/>
                      </a:rPr>
                      <m:t>(</m:t>
                    </m:r>
                    <m:r>
                      <a:rPr lang="en-US" altLang="zh-CN" sz="1665" i="1">
                        <a:latin typeface="Cambria Math" panose="02040503050406030204" charset="0"/>
                        <a:cs typeface="Cambria Math" panose="02040503050406030204" charset="0"/>
                      </a:rPr>
                      <m:t>𝐿</m:t>
                    </m:r>
                    <m:r>
                      <a:rPr lang="en-US" altLang="zh-CN" sz="1665" i="1">
                        <a:latin typeface="Cambria Math" panose="02040503050406030204" charset="0"/>
                        <a:cs typeface="Cambria Math" panose="02040503050406030204" charset="0"/>
                      </a:rPr>
                      <m:t>)</m:t>
                    </m:r>
                  </m:oMath>
                </a14:m>
                <a:endParaRPr lang="en-US" altLang="zh-CN" sz="1665"/>
              </a:p>
              <a:p>
                <a:pPr lvl="1"/>
                <a:r>
                  <a:rPr lang="en-US" altLang="zh-CN" sz="2000"/>
                  <a:t>BIC</a:t>
                </a:r>
                <a:endParaRPr lang="en-US" altLang="zh-CN" sz="2000"/>
              </a:p>
              <a:p>
                <a:pPr lvl="2"/>
                <a:r>
                  <a:rPr lang="en-US" altLang="zh-CN" sz="1665"/>
                  <a:t>贝叶斯信息准则 (Bayesian Information Criterion) </a:t>
                </a:r>
                <a:br>
                  <a:rPr lang="en-US" altLang="zh-CN" sz="1665"/>
                </a:br>
                <a14:m>
                  <m:oMath xmlns:m="http://schemas.openxmlformats.org/officeDocument/2006/math">
                    <m:r>
                      <a:rPr lang="en-US" altLang="zh-CN" sz="1665" i="1">
                        <a:latin typeface="Cambria Math" panose="02040503050406030204" charset="0"/>
                        <a:cs typeface="Cambria Math" panose="02040503050406030204" charset="0"/>
                      </a:rPr>
                      <m:t>𝐵𝐼𝐶</m:t>
                    </m:r>
                    <m:r>
                      <a:rPr lang="en-US" altLang="zh-CN" sz="1665" i="1">
                        <a:latin typeface="Cambria Math" panose="02040503050406030204" charset="0"/>
                        <a:cs typeface="Cambria Math" panose="02040503050406030204" charset="0"/>
                      </a:rPr>
                      <m:t>=</m:t>
                    </m:r>
                    <m:r>
                      <m:rPr>
                        <m:sty m:val="p"/>
                      </m:rPr>
                      <a:rPr lang="en-US" altLang="zh-CN" sz="1665">
                        <a:latin typeface="Cambria Math" panose="02040503050406030204" charset="0"/>
                        <a:cs typeface="Cambria Math" panose="02040503050406030204" charset="0"/>
                      </a:rPr>
                      <m:t>ln</m:t>
                    </m:r>
                    <m:r>
                      <a:rPr lang="en-US" altLang="zh-CN" sz="1665" i="1">
                        <a:latin typeface="Cambria Math" panose="02040503050406030204" charset="0"/>
                        <a:cs typeface="Cambria Math" panose="02040503050406030204" charset="0"/>
                      </a:rPr>
                      <m:t>(</m:t>
                    </m:r>
                    <m:r>
                      <a:rPr lang="en-US" altLang="zh-CN" sz="1665" i="1">
                        <a:latin typeface="Cambria Math" panose="02040503050406030204" charset="0"/>
                        <a:cs typeface="Cambria Math" panose="02040503050406030204" charset="0"/>
                      </a:rPr>
                      <m:t>𝑛</m:t>
                    </m:r>
                    <m:r>
                      <a:rPr lang="en-US" altLang="zh-CN" sz="1665" i="1">
                        <a:latin typeface="Cambria Math" panose="02040503050406030204" charset="0"/>
                        <a:cs typeface="Cambria Math" panose="02040503050406030204" charset="0"/>
                      </a:rPr>
                      <m:t>)</m:t>
                    </m:r>
                    <m:r>
                      <a:rPr lang="en-US" altLang="zh-CN" sz="1665" i="1">
                        <a:latin typeface="Cambria Math" panose="02040503050406030204" charset="0"/>
                        <a:cs typeface="Cambria Math" panose="02040503050406030204" charset="0"/>
                      </a:rPr>
                      <m:t>𝑘</m:t>
                    </m:r>
                    <m:r>
                      <a:rPr lang="en-US" altLang="zh-CN" sz="1665" i="1">
                        <a:latin typeface="Cambria Math" panose="02040503050406030204" charset="0"/>
                        <a:cs typeface="Cambria Math" panose="02040503050406030204" charset="0"/>
                      </a:rPr>
                      <m:t>−</m:t>
                    </m:r>
                    <m:r>
                      <a:rPr lang="en-US" altLang="zh-CN" sz="1665" i="1">
                        <a:latin typeface="Cambria Math" panose="02040503050406030204" charset="0"/>
                        <a:cs typeface="Cambria Math" panose="02040503050406030204" charset="0"/>
                      </a:rPr>
                      <m:t>2</m:t>
                    </m:r>
                    <m:r>
                      <m:rPr>
                        <m:sty m:val="p"/>
                      </m:rPr>
                      <a:rPr lang="en-US" altLang="zh-CN" sz="1665">
                        <a:latin typeface="Cambria Math" panose="02040503050406030204" charset="0"/>
                        <a:cs typeface="Cambria Math" panose="02040503050406030204" charset="0"/>
                      </a:rPr>
                      <m:t>ln</m:t>
                    </m:r>
                    <m:r>
                      <a:rPr lang="en-US" altLang="zh-CN" sz="1665" i="1">
                        <a:latin typeface="Cambria Math" panose="02040503050406030204" charset="0"/>
                        <a:cs typeface="Cambria Math" panose="02040503050406030204" charset="0"/>
                      </a:rPr>
                      <m:t>(</m:t>
                    </m:r>
                    <m:r>
                      <a:rPr lang="en-US" altLang="zh-CN" sz="1665" i="1">
                        <a:latin typeface="Cambria Math" panose="02040503050406030204" charset="0"/>
                        <a:cs typeface="Cambria Math" panose="02040503050406030204" charset="0"/>
                      </a:rPr>
                      <m:t>𝐿</m:t>
                    </m:r>
                    <m:r>
                      <a:rPr lang="en-US" altLang="zh-CN" sz="1665" i="1">
                        <a:latin typeface="Cambria Math" panose="02040503050406030204" charset="0"/>
                        <a:cs typeface="Cambria Math" panose="02040503050406030204" charset="0"/>
                      </a:rPr>
                      <m:t>)</m:t>
                    </m:r>
                  </m:oMath>
                </a14:m>
                <a:r>
                  <a:rPr lang="en-US" altLang="zh-CN" sz="1665"/>
                  <a:t> </a:t>
                </a:r>
                <a:endParaRPr lang="en-US" altLang="zh-CN" sz="1665"/>
              </a:p>
              <a:p>
                <a:pPr lvl="1"/>
                <a:r>
                  <a:rPr lang="en-US" altLang="zh-CN" sz="2000"/>
                  <a:t>3</a:t>
                </a:r>
                <a:r>
                  <a:rPr lang="en-US" altLang="zh-CN" sz="2000">
                    <a:latin typeface="微软雅黑" panose="020B0503020204020204" charset="-122"/>
                    <a:ea typeface="微软雅黑" panose="020B0503020204020204" charset="-122"/>
                  </a:rPr>
                  <a:t>σ</a:t>
                </a:r>
                <a:r>
                  <a:rPr lang="zh-CN" altLang="en-US" sz="2000">
                    <a:latin typeface="微软雅黑" panose="020B0503020204020204" charset="-122"/>
                    <a:ea typeface="微软雅黑" panose="020B0503020204020204" charset="-122"/>
                  </a:rPr>
                  <a:t>显著性</a:t>
                </a:r>
                <a:endParaRPr lang="zh-CN" altLang="en-US" sz="2000">
                  <a:latin typeface="微软雅黑" panose="020B0503020204020204" charset="-122"/>
                  <a:ea typeface="微软雅黑" panose="020B0503020204020204" charset="-122"/>
                </a:endParaRPr>
              </a:p>
              <a:p>
                <a:pPr lvl="1"/>
                <a:r>
                  <a:rPr lang="en-US" altLang="zh-CN" sz="2000">
                    <a:latin typeface="微软雅黑" panose="020B0503020204020204" charset="-122"/>
                    <a:ea typeface="微软雅黑" panose="020B0503020204020204" charset="-122"/>
                    <a:sym typeface="+mn-ea"/>
                  </a:rPr>
                  <a:t>5σ</a:t>
                </a:r>
                <a:r>
                  <a:rPr lang="zh-CN" altLang="en-US" sz="2000">
                    <a:latin typeface="微软雅黑" panose="020B0503020204020204" charset="-122"/>
                    <a:ea typeface="微软雅黑" panose="020B0503020204020204" charset="-122"/>
                    <a:sym typeface="+mn-ea"/>
                  </a:rPr>
                  <a:t>显著性</a:t>
                </a:r>
                <a:endParaRPr lang="zh-CN" altLang="en-US" sz="2000">
                  <a:latin typeface="微软雅黑" panose="020B0503020204020204" charset="-122"/>
                  <a:ea typeface="微软雅黑" panose="020B0503020204020204" charset="-122"/>
                  <a:sym typeface="+mn-ea"/>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838200" y="1101725"/>
                <a:ext cx="4177665" cy="4351655"/>
              </a:xfrm>
              <a:blipFill rotWithShape="1">
                <a:blip r:embed="rId1"/>
                <a:stretch>
                  <a:fillRect/>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sp>
        <p:nvSpPr>
          <p:cNvPr id="6" name="文本框 5"/>
          <p:cNvSpPr txBox="1"/>
          <p:nvPr/>
        </p:nvSpPr>
        <p:spPr>
          <a:xfrm>
            <a:off x="5394325" y="3225165"/>
            <a:ext cx="6178550" cy="645160"/>
          </a:xfrm>
          <a:prstGeom prst="rect">
            <a:avLst/>
          </a:prstGeom>
          <a:noFill/>
        </p:spPr>
        <p:txBody>
          <a:bodyPr wrap="square" rtlCol="0" anchor="t">
            <a:spAutoFit/>
          </a:bodyPr>
          <a:p>
            <a:r>
              <a:rPr lang="zh-CN" altLang="en-US" sz="1200">
                <a:solidFill>
                  <a:schemeClr val="accent2"/>
                </a:solidFill>
              </a:rPr>
              <a:t>AIC 和 BIC 的原理是不同的， AIC 是从预测角度，选择一个好的模型用来预测，BIC是从拟合角度，选择一个对现有数据拟合最好的模型，从贝叶斯因子的解释来讲，就是边际似然最大的那个模型。</a:t>
            </a:r>
            <a:endParaRPr lang="zh-CN" altLang="en-US" sz="1200">
              <a:solidFill>
                <a:schemeClr val="accent2"/>
              </a:solidFill>
            </a:endParaRPr>
          </a:p>
        </p:txBody>
      </p:sp>
      <p:pic>
        <p:nvPicPr>
          <p:cNvPr id="7" name="图片 6" descr="aic"/>
          <p:cNvPicPr>
            <a:picLocks noChangeAspect="1"/>
          </p:cNvPicPr>
          <p:nvPr/>
        </p:nvPicPr>
        <p:blipFill>
          <a:blip r:embed="rId2"/>
          <a:stretch>
            <a:fillRect/>
          </a:stretch>
        </p:blipFill>
        <p:spPr>
          <a:xfrm>
            <a:off x="5015865" y="1101725"/>
            <a:ext cx="3335655" cy="2102485"/>
          </a:xfrm>
          <a:prstGeom prst="rect">
            <a:avLst/>
          </a:prstGeom>
        </p:spPr>
      </p:pic>
      <p:pic>
        <p:nvPicPr>
          <p:cNvPr id="8" name="图片 7" descr="bic"/>
          <p:cNvPicPr>
            <a:picLocks noChangeAspect="1"/>
          </p:cNvPicPr>
          <p:nvPr/>
        </p:nvPicPr>
        <p:blipFill>
          <a:blip r:embed="rId3"/>
          <a:stretch>
            <a:fillRect/>
          </a:stretch>
        </p:blipFill>
        <p:spPr>
          <a:xfrm>
            <a:off x="8351520" y="1101725"/>
            <a:ext cx="3305810" cy="2084070"/>
          </a:xfrm>
          <a:prstGeom prst="rect">
            <a:avLst/>
          </a:prstGeom>
        </p:spPr>
      </p:pic>
      <p:pic>
        <p:nvPicPr>
          <p:cNvPr id="9" name="图片 8" descr="sigma3"/>
          <p:cNvPicPr>
            <a:picLocks noChangeAspect="1"/>
          </p:cNvPicPr>
          <p:nvPr/>
        </p:nvPicPr>
        <p:blipFill>
          <a:blip r:embed="rId4"/>
          <a:stretch>
            <a:fillRect/>
          </a:stretch>
        </p:blipFill>
        <p:spPr>
          <a:xfrm>
            <a:off x="5200650" y="4018915"/>
            <a:ext cx="3082290" cy="2036445"/>
          </a:xfrm>
          <a:prstGeom prst="rect">
            <a:avLst/>
          </a:prstGeom>
        </p:spPr>
      </p:pic>
      <p:pic>
        <p:nvPicPr>
          <p:cNvPr id="10" name="图片 9" descr="sigma5"/>
          <p:cNvPicPr>
            <a:picLocks noChangeAspect="1"/>
          </p:cNvPicPr>
          <p:nvPr/>
        </p:nvPicPr>
        <p:blipFill>
          <a:blip r:embed="rId5"/>
          <a:stretch>
            <a:fillRect/>
          </a:stretch>
        </p:blipFill>
        <p:spPr>
          <a:xfrm>
            <a:off x="8547100" y="4018915"/>
            <a:ext cx="3025775" cy="1999615"/>
          </a:xfrm>
          <a:prstGeom prst="rect">
            <a:avLst/>
          </a:prstGeom>
        </p:spPr>
      </p:pic>
    </p:spTree>
    <p:custDataLst>
      <p:tags r:id="rId6"/>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组份约束的最佳值</a:t>
            </a:r>
            <a:endParaRPr lang="zh-CN" altLang="en-US"/>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pic>
        <p:nvPicPr>
          <p:cNvPr id="8" name="图片 7"/>
          <p:cNvPicPr>
            <a:picLocks noChangeAspect="1"/>
          </p:cNvPicPr>
          <p:nvPr/>
        </p:nvPicPr>
        <p:blipFill>
          <a:blip r:embed="rId1"/>
          <a:stretch>
            <a:fillRect/>
          </a:stretch>
        </p:blipFill>
        <p:spPr>
          <a:xfrm>
            <a:off x="4404360" y="1041400"/>
            <a:ext cx="6791960" cy="4852670"/>
          </a:xfrm>
          <a:prstGeom prst="rect">
            <a:avLst/>
          </a:prstGeom>
        </p:spPr>
      </p:pic>
      <p:sp>
        <p:nvSpPr>
          <p:cNvPr id="9" name="内容占位符 8"/>
          <p:cNvSpPr/>
          <p:nvPr>
            <p:ph idx="1"/>
          </p:nvPr>
        </p:nvSpPr>
        <p:spPr>
          <a:xfrm>
            <a:off x="838200" y="1371600"/>
            <a:ext cx="2973705" cy="4351655"/>
          </a:xfrm>
        </p:spPr>
        <p:txBody>
          <a:bodyPr/>
          <a:p>
            <a:r>
              <a:rPr lang="zh-CN" altLang="en-US" sz="2400"/>
              <a:t>在共振态组合确定的情况下，可以确定组份约束的最佳值。</a:t>
            </a:r>
            <a:endParaRPr lang="zh-CN" altLang="en-US" sz="2400"/>
          </a:p>
        </p:txBody>
      </p:sp>
    </p:spTree>
    <p:custDataLst>
      <p:tags r:id="rId2"/>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分析结果</a:t>
            </a:r>
            <a:endParaRPr lang="zh-CN" altLang="en-US"/>
          </a:p>
        </p:txBody>
      </p:sp>
      <p:sp>
        <p:nvSpPr>
          <p:cNvPr id="3" name="内容占位符 2"/>
          <p:cNvSpPr>
            <a:spLocks noGrp="1"/>
          </p:cNvSpPr>
          <p:nvPr>
            <p:ph idx="1"/>
          </p:nvPr>
        </p:nvSpPr>
        <p:spPr>
          <a:xfrm>
            <a:off x="838200" y="1463040"/>
            <a:ext cx="3463290" cy="2009775"/>
          </a:xfrm>
        </p:spPr>
        <p:txBody>
          <a:bodyPr/>
          <a:p>
            <a:r>
              <a:rPr lang="zh-CN" altLang="en-US" sz="2400"/>
              <a:t>共振态少了</a:t>
            </a:r>
            <a:r>
              <a:rPr lang="en-US" altLang="zh-CN" sz="2400"/>
              <a:t>f2(1270)</a:t>
            </a:r>
            <a:r>
              <a:rPr lang="zh-CN" altLang="en-US" sz="2400"/>
              <a:t>；</a:t>
            </a:r>
            <a:endParaRPr lang="zh-CN" altLang="en-US" sz="2400"/>
          </a:p>
          <a:p>
            <a:r>
              <a:rPr lang="zh-CN" altLang="en-US" sz="2400"/>
              <a:t>拟合结果在</a:t>
            </a:r>
            <a:r>
              <a:rPr lang="en-US" altLang="zh-CN" sz="2400"/>
              <a:t>1</a:t>
            </a:r>
            <a:r>
              <a:rPr lang="en-US" altLang="zh-CN" sz="2400">
                <a:latin typeface="Arial" panose="020B0604020202090204" pitchFamily="34" charset="0"/>
                <a:cs typeface="Arial" panose="020B0604020202090204" pitchFamily="34" charset="0"/>
              </a:rPr>
              <a:t>σ</a:t>
            </a:r>
            <a:r>
              <a:rPr lang="zh-CN" altLang="en-US" sz="2400">
                <a:latin typeface="Arial" panose="020B0604020202090204" pitchFamily="34" charset="0"/>
                <a:cs typeface="Arial" panose="020B0604020202090204" pitchFamily="34" charset="0"/>
              </a:rPr>
              <a:t>水平满足输入输出检查。</a:t>
            </a:r>
            <a:endParaRPr lang="zh-CN" altLang="en-US" sz="2400">
              <a:latin typeface="Arial" panose="020B0604020202090204" pitchFamily="34" charset="0"/>
              <a:cs typeface="Arial" panose="020B0604020202090204" pitchFamily="34" charset="0"/>
            </a:endParaRPr>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pic>
        <p:nvPicPr>
          <p:cNvPr id="7" name="图片 6" descr="55"/>
          <p:cNvPicPr>
            <a:picLocks noChangeAspect="1"/>
          </p:cNvPicPr>
          <p:nvPr/>
        </p:nvPicPr>
        <p:blipFill>
          <a:blip r:embed="rId1"/>
          <a:stretch>
            <a:fillRect/>
          </a:stretch>
        </p:blipFill>
        <p:spPr>
          <a:xfrm>
            <a:off x="5660390" y="920750"/>
            <a:ext cx="4157980" cy="3020695"/>
          </a:xfrm>
          <a:prstGeom prst="rect">
            <a:avLst/>
          </a:prstGeom>
        </p:spPr>
      </p:pic>
      <p:pic>
        <p:nvPicPr>
          <p:cNvPr id="8" name="图片 7" descr="t55"/>
          <p:cNvPicPr>
            <a:picLocks noChangeAspect="1"/>
          </p:cNvPicPr>
          <p:nvPr/>
        </p:nvPicPr>
        <p:blipFill>
          <a:blip r:embed="rId2"/>
          <a:stretch>
            <a:fillRect/>
          </a:stretch>
        </p:blipFill>
        <p:spPr>
          <a:xfrm>
            <a:off x="1473200" y="4062730"/>
            <a:ext cx="8404860" cy="2233930"/>
          </a:xfrm>
          <a:prstGeom prst="rect">
            <a:avLst/>
          </a:prstGeom>
        </p:spPr>
      </p:pic>
    </p:spTree>
    <p:custDataLst>
      <p:tags r:id="rId3"/>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t67"/>
          <p:cNvPicPr>
            <a:picLocks noChangeAspect="1"/>
          </p:cNvPicPr>
          <p:nvPr/>
        </p:nvPicPr>
        <p:blipFill>
          <a:blip r:embed="rId1"/>
          <a:stretch>
            <a:fillRect/>
          </a:stretch>
        </p:blipFill>
        <p:spPr>
          <a:xfrm>
            <a:off x="1823085" y="3782695"/>
            <a:ext cx="8204835" cy="2573655"/>
          </a:xfrm>
          <a:prstGeom prst="rect">
            <a:avLst/>
          </a:prstGeom>
        </p:spPr>
      </p:pic>
      <p:sp>
        <p:nvSpPr>
          <p:cNvPr id="2" name="标题 1"/>
          <p:cNvSpPr>
            <a:spLocks noGrp="1"/>
          </p:cNvSpPr>
          <p:nvPr>
            <p:ph type="title"/>
          </p:nvPr>
        </p:nvSpPr>
        <p:spPr/>
        <p:txBody>
          <a:bodyPr/>
          <a:p>
            <a:r>
              <a:rPr lang="zh-CN" altLang="en-US"/>
              <a:t>分析结果</a:t>
            </a:r>
            <a:endParaRPr lang="zh-CN" altLang="en-US"/>
          </a:p>
        </p:txBody>
      </p:sp>
      <p:sp>
        <p:nvSpPr>
          <p:cNvPr id="3" name="内容占位符 2"/>
          <p:cNvSpPr>
            <a:spLocks noGrp="1"/>
          </p:cNvSpPr>
          <p:nvPr>
            <p:ph idx="1"/>
          </p:nvPr>
        </p:nvSpPr>
        <p:spPr>
          <a:xfrm>
            <a:off x="838200" y="1216025"/>
            <a:ext cx="3712210" cy="1985645"/>
          </a:xfrm>
        </p:spPr>
        <p:txBody>
          <a:bodyPr/>
          <a:p>
            <a:r>
              <a:rPr lang="zh-CN" altLang="en-US" sz="2400">
                <a:sym typeface="+mn-ea"/>
              </a:rPr>
              <a:t>共振态组合与输入一致；</a:t>
            </a:r>
            <a:endParaRPr lang="zh-CN" altLang="en-US" sz="2400"/>
          </a:p>
          <a:p>
            <a:r>
              <a:rPr lang="zh-CN" altLang="en-US" sz="2400">
                <a:sym typeface="+mn-ea"/>
              </a:rPr>
              <a:t>拟合结果在</a:t>
            </a:r>
            <a:r>
              <a:rPr lang="en-US" altLang="zh-CN" sz="2400">
                <a:sym typeface="+mn-ea"/>
              </a:rPr>
              <a:t>1</a:t>
            </a:r>
            <a:r>
              <a:rPr lang="en-US" altLang="zh-CN" sz="2400">
                <a:latin typeface="Arial" panose="020B0604020202090204" pitchFamily="34" charset="0"/>
                <a:cs typeface="Arial" panose="020B0604020202090204" pitchFamily="34" charset="0"/>
                <a:sym typeface="+mn-ea"/>
              </a:rPr>
              <a:t>σ</a:t>
            </a:r>
            <a:r>
              <a:rPr lang="zh-CN" altLang="en-US" sz="2400">
                <a:latin typeface="Arial" panose="020B0604020202090204" pitchFamily="34" charset="0"/>
                <a:cs typeface="Arial" panose="020B0604020202090204" pitchFamily="34" charset="0"/>
                <a:sym typeface="+mn-ea"/>
              </a:rPr>
              <a:t>水平满足输入输出检查。</a:t>
            </a:r>
            <a:endParaRPr lang="zh-CN" altLang="en-US" sz="2400">
              <a:latin typeface="Arial" panose="020B0604020202090204" pitchFamily="34" charset="0"/>
              <a:cs typeface="Arial" panose="020B0604020202090204" pitchFamily="34" charset="0"/>
            </a:endParaRPr>
          </a:p>
          <a:p>
            <a:endParaRPr lang="zh-CN" altLang="en-US" sz="2400">
              <a:latin typeface="Arial" panose="020B0604020202090204" pitchFamily="34" charset="0"/>
              <a:cs typeface="Arial" panose="020B0604020202090204" pitchFamily="34" charset="0"/>
            </a:endParaRPr>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pic>
        <p:nvPicPr>
          <p:cNvPr id="6" name="图片 5" descr="67"/>
          <p:cNvPicPr>
            <a:picLocks noChangeAspect="1"/>
          </p:cNvPicPr>
          <p:nvPr/>
        </p:nvPicPr>
        <p:blipFill>
          <a:blip r:embed="rId2"/>
          <a:stretch>
            <a:fillRect/>
          </a:stretch>
        </p:blipFill>
        <p:spPr>
          <a:xfrm>
            <a:off x="5523230" y="850265"/>
            <a:ext cx="4152265" cy="3031490"/>
          </a:xfrm>
          <a:prstGeom prst="rect">
            <a:avLst/>
          </a:prstGeom>
        </p:spPr>
      </p:pic>
    </p:spTree>
    <p:custDataLst>
      <p:tags r:id="rId3"/>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7005955" y="2287905"/>
            <a:ext cx="4565650" cy="1568450"/>
          </a:xfrm>
          <a:prstGeom prst="rect">
            <a:avLst/>
          </a:prstGeom>
          <a:noFill/>
        </p:spPr>
        <p:txBody>
          <a:bodyPr wrap="square" rtlCol="0">
            <a:normAutofit lnSpcReduction="10000"/>
          </a:bodyPr>
          <a:lstStyle/>
          <a:p>
            <a:r>
              <a:rPr lang="zh-CN" altLang="en-US" sz="4800" b="1" dirty="0">
                <a:solidFill>
                  <a:srgbClr val="000000">
                    <a:lumMod val="85000"/>
                    <a:lumOff val="15000"/>
                  </a:srgbClr>
                </a:solidFill>
                <a:latin typeface="Arial" panose="020B0604020202090204" pitchFamily="34" charset="0"/>
                <a:ea typeface="微软雅黑" panose="020B0503020204020204" charset="-122"/>
              </a:rPr>
              <a:t>基于深度学习的高精度蒙卡模拟</a:t>
            </a:r>
            <a:endParaRPr lang="zh-CN" altLang="en-US" sz="4800" b="1" dirty="0">
              <a:solidFill>
                <a:srgbClr val="000000">
                  <a:lumMod val="85000"/>
                  <a:lumOff val="15000"/>
                </a:srgbClr>
              </a:solidFill>
              <a:latin typeface="Arial" panose="020B0604020202090204" pitchFamily="34" charset="0"/>
              <a:ea typeface="微软雅黑" panose="020B0503020204020204" charset="-122"/>
            </a:endParaRPr>
          </a:p>
        </p:txBody>
      </p:sp>
      <p:sp>
        <p:nvSpPr>
          <p:cNvPr id="5" name="矩形 4"/>
          <p:cNvSpPr/>
          <p:nvPr>
            <p:custDataLst>
              <p:tags r:id="rId2"/>
            </p:custDataLst>
          </p:nvPr>
        </p:nvSpPr>
        <p:spPr>
          <a:xfrm>
            <a:off x="7145020" y="3863340"/>
            <a:ext cx="857885" cy="75565"/>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rgbClr val="FFFFFF"/>
          </a:fontRef>
        </p:style>
        <p:txBody>
          <a:bodyPr rtlCol="0" anchor="ctr"/>
          <a:lstStyle/>
          <a:p>
            <a:pPr algn="ctr"/>
            <a:endParaRPr lang="zh-CN" altLang="en-US"/>
          </a:p>
        </p:txBody>
      </p:sp>
      <p:sp>
        <p:nvSpPr>
          <p:cNvPr id="6" name="矩形 5"/>
          <p:cNvSpPr/>
          <p:nvPr>
            <p:custDataLst>
              <p:tags r:id="rId3"/>
            </p:custDataLst>
          </p:nvPr>
        </p:nvSpPr>
        <p:spPr>
          <a:xfrm>
            <a:off x="7145020" y="4034790"/>
            <a:ext cx="489585" cy="75565"/>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rgbClr val="FFFFFF"/>
          </a:fontRef>
        </p:style>
        <p:txBody>
          <a:bodyPr rtlCol="0" anchor="ctr"/>
          <a:lstStyle/>
          <a:p>
            <a:pPr algn="ctr"/>
            <a:endParaRPr lang="zh-CN" altLang="en-US"/>
          </a:p>
        </p:txBody>
      </p:sp>
      <p:sp>
        <p:nvSpPr>
          <p:cNvPr id="11" name="日期占位符 10"/>
          <p:cNvSpPr>
            <a:spLocks noGrp="1"/>
          </p:cNvSpPr>
          <p:nvPr>
            <p:ph type="dt" sz="half" idx="10"/>
          </p:nvPr>
        </p:nvSpPr>
        <p:spPr/>
        <p:txBody>
          <a:bodyPr/>
          <a:p>
            <a:r>
              <a:rPr lang="en-US" altLang="zh-CN"/>
              <a:t>2022/5/06</a:t>
            </a:r>
            <a:endParaRPr lang="zh-CN" altLang="en-US"/>
          </a:p>
        </p:txBody>
      </p:sp>
      <p:sp>
        <p:nvSpPr>
          <p:cNvPr id="14" name="灯片编号占位符 13"/>
          <p:cNvSpPr>
            <a:spLocks noGrp="1"/>
          </p:cNvSpPr>
          <p:nvPr>
            <p:ph type="sldNum" sz="quarter" idx="12"/>
          </p:nvPr>
        </p:nvSpPr>
        <p:spPr/>
        <p:txBody>
          <a:bodyPr/>
          <a:p>
            <a:fld id="{93F65EC6-B19D-4404-96B2-C03F6B92E66A}" type="slidenum">
              <a:rPr lang="zh-CN" altLang="en-US" smtClean="0"/>
            </a:fld>
            <a:endParaRPr lang="zh-CN" altLang="en-US"/>
          </a:p>
        </p:txBody>
      </p:sp>
      <p:pic>
        <p:nvPicPr>
          <p:cNvPr id="100" name="图片 99"/>
          <p:cNvPicPr/>
          <p:nvPr/>
        </p:nvPicPr>
        <p:blipFill>
          <a:blip r:embed="rId4"/>
          <a:srcRect l="11966" t="12405" r="10462" b="13382"/>
          <a:stretch>
            <a:fillRect/>
          </a:stretch>
        </p:blipFill>
        <p:spPr>
          <a:xfrm>
            <a:off x="838200" y="488315"/>
            <a:ext cx="5998845" cy="5588635"/>
          </a:xfrm>
          <a:prstGeom prst="rect">
            <a:avLst/>
          </a:prstGeom>
          <a:noFill/>
          <a:ln w="9525">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GB" dirty="0"/>
              <a:t>国际</a:t>
            </a:r>
            <a:r>
              <a:rPr lang="zh-CN" altLang="en-US" dirty="0"/>
              <a:t>研究现状</a:t>
            </a:r>
            <a:endParaRPr lang="zh-CN" altLang="en-US" dirty="0"/>
          </a:p>
        </p:txBody>
      </p:sp>
      <p:sp>
        <p:nvSpPr>
          <p:cNvPr id="3" name="内容占位符 2"/>
          <p:cNvSpPr>
            <a:spLocks noGrp="1"/>
          </p:cNvSpPr>
          <p:nvPr>
            <p:ph idx="1"/>
          </p:nvPr>
        </p:nvSpPr>
        <p:spPr>
          <a:xfrm>
            <a:off x="505691" y="1028854"/>
            <a:ext cx="10515600" cy="4351338"/>
          </a:xfrm>
        </p:spPr>
        <p:txBody>
          <a:bodyPr>
            <a:normAutofit/>
          </a:bodyPr>
          <a:lstStyle/>
          <a:p>
            <a:pPr>
              <a:lnSpc>
                <a:spcPct val="100000"/>
              </a:lnSpc>
              <a:buFont typeface="Wingdings" panose="05000000000000000000" pitchFamily="2" charset="2"/>
              <a:buChar char="p"/>
            </a:pPr>
            <a:r>
              <a:rPr lang="zh-CN" altLang="en-US" sz="1800" dirty="0">
                <a:latin typeface="+mn-ea"/>
                <a:cs typeface="Times New Roman" panose="02020603050405020304" pitchFamily="18" charset="0"/>
              </a:rPr>
              <a:t>传统</a:t>
            </a:r>
            <a:r>
              <a:rPr lang="zh-CN" altLang="en-GB" sz="1800" dirty="0">
                <a:latin typeface="+mn-ea"/>
                <a:cs typeface="Times New Roman" panose="02020603050405020304" pitchFamily="18" charset="0"/>
              </a:rPr>
              <a:t>蒙卡</a:t>
            </a:r>
            <a:r>
              <a:rPr lang="zh-CN" altLang="en-US" sz="1800" dirty="0">
                <a:latin typeface="+mn-ea"/>
                <a:cs typeface="Times New Roman" panose="02020603050405020304" pitchFamily="18" charset="0"/>
              </a:rPr>
              <a:t>模拟已</a:t>
            </a:r>
            <a:r>
              <a:rPr lang="zh-CN" altLang="en-GB" sz="1800" dirty="0">
                <a:latin typeface="+mn-ea"/>
                <a:cs typeface="Times New Roman" panose="02020603050405020304" pitchFamily="18" charset="0"/>
              </a:rPr>
              <a:t>被</a:t>
            </a:r>
            <a:r>
              <a:rPr lang="zh-CN" altLang="en-US" sz="1800" dirty="0">
                <a:latin typeface="+mn-ea"/>
                <a:cs typeface="Times New Roman" panose="02020603050405020304" pitchFamily="18" charset="0"/>
              </a:rPr>
              <a:t>广范应用在高能物理事例产生当中，但</a:t>
            </a:r>
            <a:r>
              <a:rPr lang="zh-CN" altLang="en-GB" sz="1800" dirty="0">
                <a:latin typeface="+mn-ea"/>
                <a:cs typeface="Times New Roman" panose="02020603050405020304" pitchFamily="18" charset="0"/>
              </a:rPr>
              <a:t>在</a:t>
            </a:r>
            <a:r>
              <a:rPr lang="zh-CN" altLang="en-US" sz="1800" dirty="0">
                <a:latin typeface="+mn-ea"/>
                <a:cs typeface="Times New Roman" panose="02020603050405020304" pitchFamily="18" charset="0"/>
              </a:rPr>
              <a:t>特定的物理过程及物理分析之中，蒙卡模拟由于其</a:t>
            </a:r>
            <a:r>
              <a:rPr lang="zh-CN" altLang="en-GB" sz="1800" dirty="0">
                <a:latin typeface="+mn-ea"/>
                <a:cs typeface="Times New Roman" panose="02020603050405020304" pitchFamily="18" charset="0"/>
              </a:rPr>
              <a:t>速度</a:t>
            </a:r>
            <a:r>
              <a:rPr lang="zh-CN" altLang="en-US" sz="1800" dirty="0">
                <a:latin typeface="+mn-ea"/>
                <a:cs typeface="Times New Roman" panose="02020603050405020304" pitchFamily="18" charset="0"/>
              </a:rPr>
              <a:t>及计算资源限制，制约了相应的物理研究。</a:t>
            </a:r>
            <a:r>
              <a:rPr lang="zh-CN" altLang="en-GB" sz="1800" dirty="0">
                <a:latin typeface="+mn-ea"/>
                <a:cs typeface="Times New Roman" panose="02020603050405020304" pitchFamily="18" charset="0"/>
              </a:rPr>
              <a:t>部分</a:t>
            </a:r>
            <a:r>
              <a:rPr lang="zh-CN" altLang="en-US" sz="1800" dirty="0">
                <a:latin typeface="+mn-ea"/>
                <a:cs typeface="Times New Roman" panose="02020603050405020304" pitchFamily="18" charset="0"/>
              </a:rPr>
              <a:t>高能物理学家考虑使用深度学习等技术来进行数据驱动式的快模拟</a:t>
            </a:r>
            <a:endParaRPr lang="en-GB" altLang="zh-CN" sz="1800" dirty="0">
              <a:latin typeface="+mn-ea"/>
              <a:cs typeface="Times New Roman" panose="02020603050405020304" pitchFamily="18" charset="0"/>
            </a:endParaRPr>
          </a:p>
          <a:p>
            <a:pPr>
              <a:lnSpc>
                <a:spcPct val="100000"/>
              </a:lnSpc>
              <a:buFont typeface="Wingdings" panose="05000000000000000000" pitchFamily="2" charset="2"/>
              <a:buChar char="p"/>
            </a:pPr>
            <a:r>
              <a:rPr lang="zh-CN" altLang="en-US" sz="1800" dirty="0"/>
              <a:t>深度学习已在图像生成（如人脸，</a:t>
            </a:r>
            <a:r>
              <a:rPr lang="en-US" altLang="zh-CN" sz="1800" dirty="0"/>
              <a:t>AI</a:t>
            </a:r>
            <a:r>
              <a:rPr lang="zh-CN" altLang="en-US" sz="1800" dirty="0"/>
              <a:t>作画）以及文本生成（如</a:t>
            </a:r>
            <a:r>
              <a:rPr lang="en-GB" altLang="zh-CN" sz="1800" dirty="0"/>
              <a:t>AI</a:t>
            </a:r>
            <a:r>
              <a:rPr lang="zh-CN" altLang="en-GB" sz="1800" dirty="0"/>
              <a:t>自动</a:t>
            </a:r>
            <a:r>
              <a:rPr lang="zh-CN" altLang="en-US" sz="1800" dirty="0"/>
              <a:t>对话，文章生成）领域已达到可实用的级别，计算机领域学者将图像，文本视为一种特定的高维分布问题，常规深度学习产生使用</a:t>
            </a:r>
            <a:r>
              <a:rPr lang="en-US" altLang="zh-CN" sz="1800" dirty="0"/>
              <a:t>VAE</a:t>
            </a:r>
            <a:r>
              <a:rPr lang="zh-CN" altLang="en-US" sz="1800" dirty="0"/>
              <a:t>和</a:t>
            </a:r>
            <a:r>
              <a:rPr lang="en-US" altLang="zh-CN" sz="1800" dirty="0"/>
              <a:t>GAN</a:t>
            </a:r>
            <a:r>
              <a:rPr lang="zh-CN" altLang="en-US" sz="1800" dirty="0"/>
              <a:t>进行数据驱动式的模型训练，在训练完成后则可高效完成所需目标。同时深度学习前沿考虑使用最优传输</a:t>
            </a:r>
            <a:r>
              <a:rPr lang="zh-CN" altLang="en-GB" sz="1800" dirty="0"/>
              <a:t>理论</a:t>
            </a:r>
            <a:r>
              <a:rPr lang="zh-CN" altLang="en-US" sz="1800" dirty="0"/>
              <a:t>进行更为稳定的训练</a:t>
            </a:r>
            <a:endParaRPr lang="en-US" altLang="zh-CN" sz="1800" dirty="0"/>
          </a:p>
          <a:p>
            <a:pPr>
              <a:lnSpc>
                <a:spcPct val="100000"/>
              </a:lnSpc>
              <a:buFont typeface="Wingdings" panose="05000000000000000000" pitchFamily="2" charset="2"/>
              <a:buChar char="p"/>
            </a:pPr>
            <a:r>
              <a:rPr lang="zh-CN" altLang="en-US" sz="1800" dirty="0"/>
              <a:t>高能物理学家已使用</a:t>
            </a:r>
            <a:r>
              <a:rPr lang="en-US" altLang="zh-CN" sz="1800" dirty="0"/>
              <a:t>VAE</a:t>
            </a:r>
            <a:r>
              <a:rPr lang="zh-CN" altLang="en-US" sz="1800" dirty="0"/>
              <a:t>，</a:t>
            </a:r>
            <a:r>
              <a:rPr lang="en-US" altLang="zh-CN" sz="1800" dirty="0"/>
              <a:t>GAN</a:t>
            </a:r>
            <a:r>
              <a:rPr lang="zh-CN" altLang="en-US" sz="1800" dirty="0"/>
              <a:t>在事例产生中作出一定成果，基本实现和目标高维分布大体趋势相同，但实际产生高维分布并不能达到同分布的实用要求，因此在做相关物理分析当中无法有效的代替蒙卡模拟</a:t>
            </a:r>
            <a:endParaRPr lang="en-US" altLang="zh-CN" sz="1800" dirty="0"/>
          </a:p>
          <a:p>
            <a:pPr>
              <a:lnSpc>
                <a:spcPct val="100000"/>
              </a:lnSpc>
              <a:buFont typeface="Wingdings" panose="05000000000000000000" pitchFamily="2" charset="2"/>
              <a:buChar char="p"/>
            </a:pPr>
            <a:endParaRPr lang="en-US" altLang="zh-CN" sz="1800" dirty="0">
              <a:latin typeface="+mn-ea"/>
              <a:cs typeface="Times New Roman" panose="02020603050405020304" pitchFamily="18" charset="0"/>
            </a:endParaRPr>
          </a:p>
        </p:txBody>
      </p:sp>
      <p:sp>
        <p:nvSpPr>
          <p:cNvPr id="4" name="灯片编号占位符 3"/>
          <p:cNvSpPr>
            <a:spLocks noGrp="1"/>
          </p:cNvSpPr>
          <p:nvPr>
            <p:ph type="sldNum" sz="quarter" idx="12"/>
          </p:nvPr>
        </p:nvSpPr>
        <p:spPr>
          <a:xfrm>
            <a:off x="9226420" y="6492875"/>
            <a:ext cx="2743200" cy="365125"/>
          </a:xfrm>
        </p:spPr>
        <p:txBody>
          <a:bodyPr/>
          <a:lstStyle/>
          <a:p>
            <a:fld id="{93F65EC6-B19D-4404-96B2-C03F6B92E66A}" type="slidenum">
              <a:rPr lang="zh-CN" altLang="en-US" sz="1400" smtClean="0"/>
            </a:fld>
            <a:endParaRPr lang="zh-CN" altLang="en-US" sz="1400" dirty="0"/>
          </a:p>
        </p:txBody>
      </p:sp>
      <p:pic>
        <p:nvPicPr>
          <p:cNvPr id="5" name="图片 4"/>
          <p:cNvPicPr>
            <a:picLocks noChangeAspect="1"/>
          </p:cNvPicPr>
          <p:nvPr/>
        </p:nvPicPr>
        <p:blipFill>
          <a:blip r:embed="rId1"/>
          <a:stretch>
            <a:fillRect/>
          </a:stretch>
        </p:blipFill>
        <p:spPr>
          <a:xfrm>
            <a:off x="1431925" y="4030980"/>
            <a:ext cx="4135120" cy="2573655"/>
          </a:xfrm>
          <a:prstGeom prst="rect">
            <a:avLst/>
          </a:prstGeom>
        </p:spPr>
      </p:pic>
      <p:pic>
        <p:nvPicPr>
          <p:cNvPr id="7" name="图片 6"/>
          <p:cNvPicPr>
            <a:picLocks noChangeAspect="1"/>
          </p:cNvPicPr>
          <p:nvPr/>
        </p:nvPicPr>
        <p:blipFill>
          <a:blip r:embed="rId2"/>
          <a:stretch>
            <a:fillRect/>
          </a:stretch>
        </p:blipFill>
        <p:spPr>
          <a:xfrm>
            <a:off x="5715000" y="4047490"/>
            <a:ext cx="4780915" cy="255714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课题组早期工作</a:t>
            </a:r>
            <a:endParaRPr lang="zh-CN" altLang="en-US"/>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pic>
        <p:nvPicPr>
          <p:cNvPr id="6" name="图片 5"/>
          <p:cNvPicPr>
            <a:picLocks noChangeAspect="1"/>
          </p:cNvPicPr>
          <p:nvPr/>
        </p:nvPicPr>
        <p:blipFill>
          <a:blip r:embed="rId1"/>
          <a:stretch>
            <a:fillRect/>
          </a:stretch>
        </p:blipFill>
        <p:spPr>
          <a:xfrm>
            <a:off x="829945" y="995045"/>
            <a:ext cx="10667365" cy="486727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课题组研究现状</a:t>
            </a:r>
            <a:endParaRPr lang="zh-CN" altLang="en-US" dirty="0"/>
          </a:p>
        </p:txBody>
      </p:sp>
      <p:sp>
        <p:nvSpPr>
          <p:cNvPr id="7" name="内容占位符 2"/>
          <p:cNvSpPr txBox="1"/>
          <p:nvPr/>
        </p:nvSpPr>
        <p:spPr>
          <a:xfrm>
            <a:off x="824814" y="832500"/>
            <a:ext cx="10515599" cy="188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defTabSz="914400">
              <a:lnSpc>
                <a:spcPct val="150000"/>
              </a:lnSpc>
              <a:buFont typeface="Wingdings" panose="05000000000000000000" pitchFamily="2" charset="2"/>
              <a:buChar char="p"/>
              <a:defRPr/>
            </a:pPr>
            <a:r>
              <a:rPr lang="en-US" altLang="zh-CN" sz="2000" dirty="0"/>
              <a:t> </a:t>
            </a:r>
            <a:r>
              <a:rPr lang="zh-CN" altLang="en-US" sz="2000" dirty="0"/>
              <a:t>研究目标</a:t>
            </a:r>
            <a:endParaRPr lang="en-US" altLang="zh-CN" sz="2000" dirty="0"/>
          </a:p>
          <a:p>
            <a:pPr defTabSz="914400">
              <a:lnSpc>
                <a:spcPct val="150000"/>
              </a:lnSpc>
              <a:buFont typeface="Wingdings" panose="05000000000000000000" pitchFamily="2" charset="2"/>
              <a:buChar char="p"/>
              <a:defRPr/>
            </a:pPr>
            <a:endParaRPr lang="en-US" altLang="zh-CN" sz="2000" dirty="0"/>
          </a:p>
          <a:p>
            <a:pPr defTabSz="914400">
              <a:lnSpc>
                <a:spcPct val="150000"/>
              </a:lnSpc>
              <a:buFont typeface="Wingdings" panose="05000000000000000000" pitchFamily="2" charset="2"/>
              <a:buChar char="p"/>
              <a:defRPr/>
            </a:pPr>
            <a:endParaRPr lang="en-US" altLang="zh-CN" sz="2000" dirty="0"/>
          </a:p>
          <a:p>
            <a:pPr marL="0" indent="0" defTabSz="914400">
              <a:lnSpc>
                <a:spcPct val="150000"/>
              </a:lnSpc>
              <a:buNone/>
              <a:defRPr/>
            </a:pPr>
            <a:endParaRPr lang="en-US" altLang="zh-CN" sz="2000" dirty="0"/>
          </a:p>
          <a:p>
            <a:pPr marL="0" indent="0" defTabSz="914400">
              <a:lnSpc>
                <a:spcPct val="150000"/>
              </a:lnSpc>
              <a:buNone/>
              <a:defRPr/>
            </a:pPr>
            <a:endParaRPr lang="en-US" altLang="zh-CN" sz="1600" dirty="0">
              <a:solidFill>
                <a:schemeClr val="tx1"/>
              </a:solidFill>
              <a:ea typeface="等线" panose="02010600030101010101" charset="-122"/>
              <a:cs typeface="DejaVu Math TeX Gyre" panose="02000503000000000000" charset="0"/>
            </a:endParaRPr>
          </a:p>
        </p:txBody>
      </p:sp>
      <p:sp>
        <p:nvSpPr>
          <p:cNvPr id="3" name="灯片编号占位符 2"/>
          <p:cNvSpPr>
            <a:spLocks noGrp="1"/>
          </p:cNvSpPr>
          <p:nvPr>
            <p:ph type="sldNum" sz="quarter" idx="12"/>
          </p:nvPr>
        </p:nvSpPr>
        <p:spPr/>
        <p:txBody>
          <a:bodyPr/>
          <a:lstStyle/>
          <a:p>
            <a:fld id="{93F65EC6-B19D-4404-96B2-C03F6B92E66A}" type="slidenum">
              <a:rPr lang="zh-CN" altLang="en-US" smtClean="0"/>
            </a:fld>
            <a:endParaRPr lang="zh-CN" altLang="en-US" dirty="0"/>
          </a:p>
        </p:txBody>
      </p:sp>
      <p:sp>
        <p:nvSpPr>
          <p:cNvPr id="29" name="内容占位符 2"/>
          <p:cNvSpPr txBox="1"/>
          <p:nvPr/>
        </p:nvSpPr>
        <p:spPr>
          <a:xfrm>
            <a:off x="808778" y="4490385"/>
            <a:ext cx="5710969" cy="188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defTabSz="914400">
              <a:lnSpc>
                <a:spcPct val="150000"/>
              </a:lnSpc>
              <a:buFont typeface="Wingdings" panose="05000000000000000000" pitchFamily="2" charset="2"/>
              <a:buChar char="p"/>
              <a:defRPr/>
            </a:pPr>
            <a:r>
              <a:rPr lang="en-US" altLang="zh-CN" sz="2000" dirty="0"/>
              <a:t> </a:t>
            </a:r>
            <a:r>
              <a:rPr lang="zh-CN" altLang="en-US" sz="2000" dirty="0"/>
              <a:t>研究理论简介</a:t>
            </a:r>
            <a:endParaRPr lang="en-US" altLang="zh-CN" sz="1600" dirty="0">
              <a:solidFill>
                <a:schemeClr val="tx1"/>
              </a:solidFill>
              <a:ea typeface="等线" panose="02010600030101010101" charset="-122"/>
              <a:cs typeface="DejaVu Math TeX Gyre" panose="02000503000000000000" charset="0"/>
            </a:endParaRPr>
          </a:p>
        </p:txBody>
      </p:sp>
      <p:pic>
        <p:nvPicPr>
          <p:cNvPr id="28" name="图片 27"/>
          <p:cNvPicPr>
            <a:picLocks noChangeAspect="1"/>
          </p:cNvPicPr>
          <p:nvPr/>
        </p:nvPicPr>
        <p:blipFill>
          <a:blip r:embed="rId1"/>
          <a:stretch>
            <a:fillRect/>
          </a:stretch>
        </p:blipFill>
        <p:spPr>
          <a:xfrm>
            <a:off x="7671407" y="945899"/>
            <a:ext cx="2743200" cy="2258946"/>
          </a:xfrm>
          <a:prstGeom prst="rect">
            <a:avLst/>
          </a:prstGeom>
        </p:spPr>
      </p:pic>
      <p:sp>
        <p:nvSpPr>
          <p:cNvPr id="33" name="内容占位符 2"/>
          <p:cNvSpPr txBox="1"/>
          <p:nvPr/>
        </p:nvSpPr>
        <p:spPr>
          <a:xfrm>
            <a:off x="984250" y="4977130"/>
            <a:ext cx="5711190" cy="1489710"/>
          </a:xfrm>
          <a:prstGeom prst="rect">
            <a:avLst/>
          </a:prstGeom>
        </p:spPr>
        <p:txBody>
          <a:bodyPr vert="horz"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defTabSz="914400">
              <a:lnSpc>
                <a:spcPct val="150000"/>
              </a:lnSpc>
              <a:defRPr/>
            </a:pPr>
            <a:r>
              <a:rPr lang="zh-CN" altLang="en-US" sz="1800" b="1" dirty="0"/>
              <a:t>抛弃</a:t>
            </a:r>
            <a:r>
              <a:rPr lang="en-US" altLang="zh-CN" sz="1800" b="1" dirty="0"/>
              <a:t>GAN</a:t>
            </a:r>
            <a:r>
              <a:rPr lang="zh-CN" altLang="en-US" sz="1800" b="1" dirty="0"/>
              <a:t>！</a:t>
            </a:r>
            <a:endParaRPr lang="zh-CN" altLang="en-US" sz="1800" b="1" dirty="0"/>
          </a:p>
          <a:p>
            <a:pPr defTabSz="914400">
              <a:lnSpc>
                <a:spcPct val="150000"/>
              </a:lnSpc>
              <a:defRPr/>
            </a:pPr>
            <a:r>
              <a:rPr lang="zh-CN" altLang="en-US" sz="1800" dirty="0"/>
              <a:t>使用最优传输理论，将目标分布与产生分布的高维分布距离作为损失，通过优化损失达到最小，最终训练得到产生分布与目标分布基本无法区分的模型</a:t>
            </a:r>
            <a:endParaRPr lang="en-US" altLang="zh-CN" sz="1600" dirty="0">
              <a:solidFill>
                <a:schemeClr val="tx1"/>
              </a:solidFill>
              <a:ea typeface="等线" panose="02010600030101010101" charset="-122"/>
              <a:cs typeface="DejaVu Math TeX Gyre" panose="02000503000000000000" charset="0"/>
            </a:endParaRPr>
          </a:p>
        </p:txBody>
      </p:sp>
      <p:sp>
        <p:nvSpPr>
          <p:cNvPr id="8" name="文本框 7"/>
          <p:cNvSpPr txBox="1"/>
          <p:nvPr/>
        </p:nvSpPr>
        <p:spPr>
          <a:xfrm>
            <a:off x="983973" y="1588304"/>
            <a:ext cx="5609228" cy="3139321"/>
          </a:xfrm>
          <a:prstGeom prst="rect">
            <a:avLst/>
          </a:prstGeom>
          <a:noFill/>
        </p:spPr>
        <p:txBody>
          <a:bodyPr wrap="none" rtlCol="0">
            <a:spAutoFit/>
          </a:bodyPr>
          <a:lstStyle/>
          <a:p>
            <a:pPr marL="342900" indent="-342900">
              <a:buAutoNum type="arabicPeriod"/>
            </a:pPr>
            <a:r>
              <a:rPr kumimoji="1" lang="zh-CN" altLang="en-US" dirty="0"/>
              <a:t>精度目标：与蒙卡模拟数据在分布上基本无法用人</a:t>
            </a:r>
            <a:endParaRPr kumimoji="1" lang="en-US" altLang="zh-CN" dirty="0"/>
          </a:p>
          <a:p>
            <a:r>
              <a:rPr kumimoji="1" lang="en-US" altLang="zh-CN" dirty="0"/>
              <a:t>	</a:t>
            </a:r>
            <a:r>
              <a:rPr kumimoji="1" lang="zh-CN" altLang="en-US" dirty="0"/>
              <a:t>       眼及高维分布距离指标上区分</a:t>
            </a:r>
            <a:endParaRPr kumimoji="1" lang="en-US" altLang="zh-CN" dirty="0"/>
          </a:p>
          <a:p>
            <a:r>
              <a:rPr kumimoji="1" lang="en-US" altLang="zh-CN" dirty="0"/>
              <a:t>2.</a:t>
            </a:r>
            <a:r>
              <a:rPr kumimoji="1" lang="zh-CN" altLang="en-US" dirty="0"/>
              <a:t> 速度目标：在</a:t>
            </a:r>
            <a:r>
              <a:rPr kumimoji="1" lang="en-US" altLang="zh-CN" dirty="0" err="1"/>
              <a:t>gpu</a:t>
            </a:r>
            <a:r>
              <a:rPr kumimoji="1" lang="zh-CN" altLang="en-US" dirty="0"/>
              <a:t>上可并行加速，并达到与蒙卡模</a:t>
            </a:r>
            <a:endParaRPr kumimoji="1" lang="en-US" altLang="zh-CN" dirty="0"/>
          </a:p>
          <a:p>
            <a:r>
              <a:rPr kumimoji="1" lang="en-US" altLang="zh-CN" dirty="0"/>
              <a:t>	</a:t>
            </a:r>
            <a:r>
              <a:rPr kumimoji="1" lang="zh-CN" altLang="en-US" dirty="0"/>
              <a:t>       拟产生时间对比呈数量级的优势</a:t>
            </a:r>
            <a:endParaRPr kumimoji="1" lang="en-US" altLang="zh-CN" dirty="0"/>
          </a:p>
          <a:p>
            <a:r>
              <a:rPr kumimoji="1" lang="en-US" altLang="zh-CN" dirty="0"/>
              <a:t>3.</a:t>
            </a:r>
            <a:r>
              <a:rPr kumimoji="1" lang="zh-CN" altLang="en-US" dirty="0"/>
              <a:t> 部署目标：算法应直观，可移植可复现，且方法可</a:t>
            </a:r>
            <a:endParaRPr kumimoji="1" lang="en-US" altLang="zh-CN" dirty="0"/>
          </a:p>
          <a:p>
            <a:r>
              <a:rPr kumimoji="1" lang="en-US" altLang="zh-CN" dirty="0"/>
              <a:t>	</a:t>
            </a:r>
            <a:r>
              <a:rPr kumimoji="1" lang="zh-CN" altLang="en-US" dirty="0"/>
              <a:t>       推广至不同衰变道进行模型训练</a:t>
            </a:r>
            <a:endParaRPr kumimoji="1" lang="en-US" altLang="zh-CN" dirty="0"/>
          </a:p>
          <a:p>
            <a:r>
              <a:rPr kumimoji="1" lang="en-US" altLang="zh-CN" dirty="0"/>
              <a:t>4.</a:t>
            </a:r>
            <a:r>
              <a:rPr kumimoji="1" lang="zh-CN" altLang="en-US" dirty="0"/>
              <a:t> 应用目标：暂应用于蒙卡积分以及分波分析之中，</a:t>
            </a:r>
            <a:endParaRPr kumimoji="1" lang="en-US" altLang="zh-CN" dirty="0"/>
          </a:p>
          <a:p>
            <a:r>
              <a:rPr kumimoji="1" lang="zh-CN" altLang="en-US" dirty="0"/>
              <a:t>                  通过产生数据和蒙卡数据在实际物理</a:t>
            </a:r>
            <a:endParaRPr kumimoji="1" lang="en-US" altLang="zh-CN" dirty="0"/>
          </a:p>
          <a:p>
            <a:r>
              <a:rPr kumimoji="1" lang="zh-CN" altLang="en-US" dirty="0"/>
              <a:t>                  分析中两者结果的对比，来探究其实用</a:t>
            </a:r>
            <a:endParaRPr kumimoji="1" lang="en-US" altLang="zh-CN" dirty="0"/>
          </a:p>
          <a:p>
            <a:r>
              <a:rPr kumimoji="1" lang="en-US" altLang="zh-CN" dirty="0"/>
              <a:t>	</a:t>
            </a:r>
            <a:r>
              <a:rPr kumimoji="1" lang="zh-CN" altLang="en-US" dirty="0"/>
              <a:t>       性，后续将应用于更多物理分析当中</a:t>
            </a:r>
            <a:endParaRPr kumimoji="1" lang="en-US" altLang="zh-CN" dirty="0"/>
          </a:p>
          <a:p>
            <a:r>
              <a:rPr kumimoji="1" lang="zh-CN" altLang="en-US" dirty="0"/>
              <a:t>               </a:t>
            </a:r>
            <a:endParaRPr kumimoji="1" lang="en-US" altLang="zh-CN" dirty="0"/>
          </a:p>
        </p:txBody>
      </p:sp>
      <p:pic>
        <p:nvPicPr>
          <p:cNvPr id="5" name="图片 4"/>
          <p:cNvPicPr>
            <a:picLocks noChangeAspect="1"/>
          </p:cNvPicPr>
          <p:nvPr/>
        </p:nvPicPr>
        <p:blipFill>
          <a:blip r:embed="rId2"/>
          <a:stretch>
            <a:fillRect/>
          </a:stretch>
        </p:blipFill>
        <p:spPr>
          <a:xfrm>
            <a:off x="7014210" y="2964180"/>
            <a:ext cx="4057650" cy="366014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课题组研究</a:t>
            </a:r>
            <a:r>
              <a:rPr lang="zh-CN" altLang="en-GB" dirty="0"/>
              <a:t>方法</a:t>
            </a:r>
            <a:endParaRPr lang="zh-CN" altLang="en-US" dirty="0"/>
          </a:p>
        </p:txBody>
      </p:sp>
      <p:sp>
        <p:nvSpPr>
          <p:cNvPr id="7" name="内容占位符 2"/>
          <p:cNvSpPr txBox="1"/>
          <p:nvPr/>
        </p:nvSpPr>
        <p:spPr>
          <a:xfrm>
            <a:off x="824814" y="832500"/>
            <a:ext cx="10515599" cy="188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defTabSz="914400">
              <a:lnSpc>
                <a:spcPct val="150000"/>
              </a:lnSpc>
              <a:buFont typeface="Wingdings" panose="05000000000000000000" pitchFamily="2" charset="2"/>
              <a:buChar char="p"/>
              <a:defRPr/>
            </a:pPr>
            <a:r>
              <a:rPr lang="en-US" altLang="zh-CN" sz="2000" dirty="0"/>
              <a:t> </a:t>
            </a:r>
            <a:r>
              <a:rPr lang="zh-CN" altLang="en-US" sz="2000" dirty="0"/>
              <a:t>注意力机制</a:t>
            </a:r>
            <a:endParaRPr lang="en-US" altLang="zh-CN" sz="2000" dirty="0"/>
          </a:p>
          <a:p>
            <a:pPr defTabSz="914400">
              <a:lnSpc>
                <a:spcPct val="150000"/>
              </a:lnSpc>
              <a:buFont typeface="Wingdings" panose="05000000000000000000" pitchFamily="2" charset="2"/>
              <a:buChar char="p"/>
              <a:defRPr/>
            </a:pPr>
            <a:endParaRPr lang="en-US" altLang="zh-CN" sz="2000" dirty="0"/>
          </a:p>
          <a:p>
            <a:pPr defTabSz="914400">
              <a:lnSpc>
                <a:spcPct val="150000"/>
              </a:lnSpc>
              <a:buFont typeface="Wingdings" panose="05000000000000000000" pitchFamily="2" charset="2"/>
              <a:buChar char="p"/>
              <a:defRPr/>
            </a:pPr>
            <a:endParaRPr lang="en-US" altLang="zh-CN" sz="2000" dirty="0"/>
          </a:p>
          <a:p>
            <a:pPr marL="0" indent="0" defTabSz="914400">
              <a:lnSpc>
                <a:spcPct val="150000"/>
              </a:lnSpc>
              <a:buNone/>
              <a:defRPr/>
            </a:pPr>
            <a:endParaRPr lang="en-US" altLang="zh-CN" sz="2000" dirty="0"/>
          </a:p>
          <a:p>
            <a:pPr marL="0" indent="0" defTabSz="914400">
              <a:lnSpc>
                <a:spcPct val="150000"/>
              </a:lnSpc>
              <a:buNone/>
              <a:defRPr/>
            </a:pPr>
            <a:endParaRPr lang="en-US" altLang="zh-CN" sz="1600" dirty="0">
              <a:solidFill>
                <a:schemeClr val="tx1"/>
              </a:solidFill>
              <a:ea typeface="等线" panose="02010600030101010101" charset="-122"/>
              <a:cs typeface="DejaVu Math TeX Gyre" panose="02000503000000000000" charset="0"/>
            </a:endParaRPr>
          </a:p>
        </p:txBody>
      </p:sp>
      <p:sp>
        <p:nvSpPr>
          <p:cNvPr id="3" name="灯片编号占位符 2"/>
          <p:cNvSpPr>
            <a:spLocks noGrp="1"/>
          </p:cNvSpPr>
          <p:nvPr>
            <p:ph type="sldNum" sz="quarter" idx="12"/>
          </p:nvPr>
        </p:nvSpPr>
        <p:spPr/>
        <p:txBody>
          <a:bodyPr/>
          <a:lstStyle/>
          <a:p>
            <a:fld id="{93F65EC6-B19D-4404-96B2-C03F6B92E66A}" type="slidenum">
              <a:rPr lang="zh-CN" altLang="en-US" smtClean="0"/>
            </a:fld>
            <a:endParaRPr lang="zh-CN" altLang="en-US" dirty="0"/>
          </a:p>
        </p:txBody>
      </p:sp>
      <p:sp>
        <p:nvSpPr>
          <p:cNvPr id="29" name="内容占位符 2"/>
          <p:cNvSpPr txBox="1"/>
          <p:nvPr/>
        </p:nvSpPr>
        <p:spPr>
          <a:xfrm>
            <a:off x="808778" y="3830427"/>
            <a:ext cx="5710969" cy="188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defTabSz="914400">
              <a:lnSpc>
                <a:spcPct val="150000"/>
              </a:lnSpc>
              <a:buFont typeface="Wingdings" panose="05000000000000000000" pitchFamily="2" charset="2"/>
              <a:buChar char="p"/>
              <a:defRPr/>
            </a:pPr>
            <a:r>
              <a:rPr lang="en-US" altLang="zh-CN" sz="2000" dirty="0"/>
              <a:t> </a:t>
            </a:r>
            <a:r>
              <a:rPr lang="zh-CN" altLang="en-US" sz="2000" dirty="0"/>
              <a:t>分布变换</a:t>
            </a:r>
            <a:endParaRPr lang="en-US" altLang="zh-CN" sz="1600" dirty="0">
              <a:solidFill>
                <a:schemeClr val="tx1"/>
              </a:solidFill>
              <a:ea typeface="等线" panose="02010600030101010101" charset="-122"/>
              <a:cs typeface="DejaVu Math TeX Gyre" panose="02000503000000000000" charset="0"/>
            </a:endParaRPr>
          </a:p>
        </p:txBody>
      </p:sp>
      <p:sp>
        <p:nvSpPr>
          <p:cNvPr id="33" name="内容占位符 2"/>
          <p:cNvSpPr txBox="1"/>
          <p:nvPr/>
        </p:nvSpPr>
        <p:spPr>
          <a:xfrm>
            <a:off x="983973" y="4317101"/>
            <a:ext cx="5710969" cy="188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defTabSz="914400">
              <a:lnSpc>
                <a:spcPct val="150000"/>
              </a:lnSpc>
              <a:buNone/>
              <a:defRPr/>
            </a:pPr>
            <a:r>
              <a:rPr lang="zh-CN" altLang="en-GB" sz="1800" dirty="0"/>
              <a:t>我们</a:t>
            </a:r>
            <a:r>
              <a:rPr lang="zh-CN" altLang="en-US" sz="1800" dirty="0"/>
              <a:t>针对神经网络对高峰度的物理量（如个别粒子的质量）进行有效的产生的问题，从数学上进行变换，使产生器实际产生低峰度物理量，再人为转换即可有效解决</a:t>
            </a:r>
            <a:endParaRPr lang="en-US" altLang="zh-CN" sz="1800" dirty="0"/>
          </a:p>
          <a:p>
            <a:pPr defTabSz="914400">
              <a:lnSpc>
                <a:spcPct val="150000"/>
              </a:lnSpc>
              <a:buFont typeface="Wingdings" panose="05000000000000000000" pitchFamily="2" charset="2"/>
              <a:buChar char="p"/>
              <a:defRPr/>
            </a:pPr>
            <a:endParaRPr lang="en-US" altLang="zh-CN" sz="2000" dirty="0"/>
          </a:p>
          <a:p>
            <a:pPr defTabSz="914400">
              <a:lnSpc>
                <a:spcPct val="150000"/>
              </a:lnSpc>
              <a:buFont typeface="Wingdings" panose="05000000000000000000" pitchFamily="2" charset="2"/>
              <a:buChar char="p"/>
              <a:defRPr/>
            </a:pPr>
            <a:endParaRPr lang="en-US" altLang="zh-CN" sz="2000" dirty="0"/>
          </a:p>
          <a:p>
            <a:pPr marL="0" indent="0" defTabSz="914400">
              <a:lnSpc>
                <a:spcPct val="150000"/>
              </a:lnSpc>
              <a:buNone/>
              <a:defRPr/>
            </a:pPr>
            <a:endParaRPr lang="en-US" altLang="zh-CN" sz="2000" dirty="0"/>
          </a:p>
          <a:p>
            <a:pPr marL="0" indent="0" defTabSz="914400">
              <a:lnSpc>
                <a:spcPct val="150000"/>
              </a:lnSpc>
              <a:buNone/>
              <a:defRPr/>
            </a:pPr>
            <a:endParaRPr lang="en-US" altLang="zh-CN" sz="1600" dirty="0">
              <a:solidFill>
                <a:schemeClr val="tx1"/>
              </a:solidFill>
              <a:ea typeface="等线" panose="02010600030101010101" charset="-122"/>
              <a:cs typeface="DejaVu Math TeX Gyre" panose="02000503000000000000" charset="0"/>
            </a:endParaRPr>
          </a:p>
        </p:txBody>
      </p:sp>
      <p:pic>
        <p:nvPicPr>
          <p:cNvPr id="5" name="图片 4"/>
          <p:cNvPicPr>
            <a:picLocks noChangeAspect="1"/>
          </p:cNvPicPr>
          <p:nvPr/>
        </p:nvPicPr>
        <p:blipFill>
          <a:blip r:embed="rId1"/>
          <a:stretch>
            <a:fillRect/>
          </a:stretch>
        </p:blipFill>
        <p:spPr>
          <a:xfrm>
            <a:off x="7177617" y="1628967"/>
            <a:ext cx="4189569" cy="2281185"/>
          </a:xfrm>
          <a:prstGeom prst="rect">
            <a:avLst/>
          </a:prstGeom>
        </p:spPr>
      </p:pic>
      <p:sp>
        <p:nvSpPr>
          <p:cNvPr id="6" name="内容占位符 2"/>
          <p:cNvSpPr txBox="1"/>
          <p:nvPr/>
        </p:nvSpPr>
        <p:spPr>
          <a:xfrm>
            <a:off x="983972" y="1720972"/>
            <a:ext cx="5710969" cy="188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defTabSz="914400">
              <a:lnSpc>
                <a:spcPct val="150000"/>
              </a:lnSpc>
              <a:buNone/>
              <a:defRPr/>
            </a:pPr>
            <a:r>
              <a:rPr lang="zh-CN" altLang="en-US" sz="1800" dirty="0"/>
              <a:t>使用</a:t>
            </a:r>
            <a:r>
              <a:rPr lang="zh-CN" altLang="en-GB" sz="1800" dirty="0"/>
              <a:t>注意力</a:t>
            </a:r>
            <a:r>
              <a:rPr lang="zh-CN" altLang="en-US" sz="1800" dirty="0"/>
              <a:t>机制，我们可以使模型更加关注不同物理量之间的相互关系，</a:t>
            </a:r>
            <a:r>
              <a:rPr lang="zh-CN" altLang="en-GB" sz="1800" dirty="0"/>
              <a:t>相对</a:t>
            </a:r>
            <a:r>
              <a:rPr lang="zh-CN" altLang="en-US" sz="1800" dirty="0"/>
              <a:t>于全连接神经网络以及卷积神经网络在事例产生当中有着很大的优势</a:t>
            </a:r>
            <a:endParaRPr lang="en-US" altLang="zh-CN" sz="2000" dirty="0"/>
          </a:p>
          <a:p>
            <a:pPr marL="0" indent="0" defTabSz="914400">
              <a:lnSpc>
                <a:spcPct val="150000"/>
              </a:lnSpc>
              <a:buNone/>
              <a:defRPr/>
            </a:pPr>
            <a:endParaRPr lang="en-US" altLang="zh-CN" sz="2000" dirty="0"/>
          </a:p>
          <a:p>
            <a:pPr marL="0" indent="0" defTabSz="914400">
              <a:lnSpc>
                <a:spcPct val="150000"/>
              </a:lnSpc>
              <a:buNone/>
              <a:defRPr/>
            </a:pPr>
            <a:endParaRPr lang="en-US" altLang="zh-CN" sz="2000" dirty="0"/>
          </a:p>
          <a:p>
            <a:pPr marL="0" indent="0" defTabSz="914400">
              <a:lnSpc>
                <a:spcPct val="150000"/>
              </a:lnSpc>
              <a:buNone/>
              <a:defRPr/>
            </a:pPr>
            <a:endParaRPr lang="en-US" altLang="zh-CN" sz="1600" dirty="0">
              <a:solidFill>
                <a:schemeClr val="tx1"/>
              </a:solidFill>
              <a:ea typeface="等线" panose="02010600030101010101" charset="-122"/>
              <a:cs typeface="DejaVu Math TeX Gyre" panose="02000503000000000000" charset="0"/>
            </a:endParaRPr>
          </a:p>
        </p:txBody>
      </p:sp>
      <p:pic>
        <p:nvPicPr>
          <p:cNvPr id="9" name="图片 8"/>
          <p:cNvPicPr>
            <a:picLocks noChangeAspect="1"/>
          </p:cNvPicPr>
          <p:nvPr/>
        </p:nvPicPr>
        <p:blipFill>
          <a:blip r:embed="rId2"/>
          <a:stretch>
            <a:fillRect/>
          </a:stretch>
        </p:blipFill>
        <p:spPr>
          <a:xfrm>
            <a:off x="1816412" y="5669900"/>
            <a:ext cx="3695700" cy="711200"/>
          </a:xfrm>
          <a:prstGeom prst="rect">
            <a:avLst/>
          </a:prstGeom>
        </p:spPr>
      </p:pic>
      <p:pic>
        <p:nvPicPr>
          <p:cNvPr id="10" name="图片 9"/>
          <p:cNvPicPr>
            <a:picLocks noChangeAspect="1"/>
          </p:cNvPicPr>
          <p:nvPr/>
        </p:nvPicPr>
        <p:blipFill>
          <a:blip r:embed="rId3"/>
          <a:stretch>
            <a:fillRect/>
          </a:stretch>
        </p:blipFill>
        <p:spPr>
          <a:xfrm>
            <a:off x="6953250" y="4032250"/>
            <a:ext cx="4413885" cy="244030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提纲</a:t>
            </a:r>
            <a:endParaRPr lang="zh-CN" altLang="en-US"/>
          </a:p>
        </p:txBody>
      </p:sp>
      <p:sp>
        <p:nvSpPr>
          <p:cNvPr id="3" name="内容占位符 2"/>
          <p:cNvSpPr>
            <a:spLocks noGrp="1"/>
          </p:cNvSpPr>
          <p:nvPr>
            <p:ph idx="1"/>
          </p:nvPr>
        </p:nvSpPr>
        <p:spPr>
          <a:xfrm>
            <a:off x="838200" y="1200785"/>
            <a:ext cx="10515600" cy="4976495"/>
          </a:xfrm>
        </p:spPr>
        <p:txBody>
          <a:bodyPr/>
          <a:p>
            <a:r>
              <a:rPr lang="zh-CN" altLang="en-US" sz="2400"/>
              <a:t>高性能分波分析程序开发</a:t>
            </a:r>
            <a:endParaRPr lang="zh-CN" altLang="en-US" sz="2400"/>
          </a:p>
          <a:p>
            <a:r>
              <a:rPr lang="zh-CN" altLang="en-US" sz="2400"/>
              <a:t>组份约束与共振态选择</a:t>
            </a:r>
            <a:endParaRPr lang="zh-CN" altLang="en-US" sz="2400"/>
          </a:p>
          <a:p>
            <a:r>
              <a:rPr lang="zh-CN" altLang="en-US" sz="2400"/>
              <a:t>基于深度学习的高精度蒙卡模拟</a:t>
            </a:r>
            <a:endParaRPr lang="zh-CN" altLang="en-US" sz="2400"/>
          </a:p>
          <a:p>
            <a:r>
              <a:rPr lang="zh-CN" altLang="en-US" sz="2400"/>
              <a:t>总结</a:t>
            </a:r>
            <a:endParaRPr lang="zh-CN" altLang="en-US" sz="2400"/>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课题组研究</a:t>
            </a:r>
            <a:r>
              <a:rPr lang="zh-CN" altLang="en-GB" dirty="0"/>
              <a:t>方法</a:t>
            </a:r>
            <a:endParaRPr lang="zh-CN" altLang="en-US" dirty="0"/>
          </a:p>
        </p:txBody>
      </p:sp>
      <p:sp>
        <p:nvSpPr>
          <p:cNvPr id="7" name="内容占位符 2"/>
          <p:cNvSpPr txBox="1"/>
          <p:nvPr/>
        </p:nvSpPr>
        <p:spPr>
          <a:xfrm>
            <a:off x="824814" y="832500"/>
            <a:ext cx="10515599" cy="188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defTabSz="914400">
              <a:lnSpc>
                <a:spcPct val="150000"/>
              </a:lnSpc>
              <a:buFont typeface="Wingdings" panose="05000000000000000000" pitchFamily="2" charset="2"/>
              <a:buChar char="p"/>
              <a:defRPr/>
            </a:pPr>
            <a:r>
              <a:rPr lang="en-US" altLang="zh-CN" sz="2000" dirty="0"/>
              <a:t> </a:t>
            </a:r>
            <a:r>
              <a:rPr lang="zh-CN" altLang="en-GB" sz="2000" dirty="0"/>
              <a:t>最优</a:t>
            </a:r>
            <a:r>
              <a:rPr lang="zh-CN" altLang="en-US" sz="2000" dirty="0"/>
              <a:t>传输运输功</a:t>
            </a:r>
            <a:endParaRPr lang="en-US" altLang="zh-CN" sz="2000" dirty="0"/>
          </a:p>
          <a:p>
            <a:pPr defTabSz="914400">
              <a:lnSpc>
                <a:spcPct val="150000"/>
              </a:lnSpc>
              <a:buFont typeface="Wingdings" panose="05000000000000000000" pitchFamily="2" charset="2"/>
              <a:buChar char="p"/>
              <a:defRPr/>
            </a:pPr>
            <a:endParaRPr lang="en-US" altLang="zh-CN" sz="2000" dirty="0"/>
          </a:p>
          <a:p>
            <a:pPr defTabSz="914400">
              <a:lnSpc>
                <a:spcPct val="150000"/>
              </a:lnSpc>
              <a:buFont typeface="Wingdings" panose="05000000000000000000" pitchFamily="2" charset="2"/>
              <a:buChar char="p"/>
              <a:defRPr/>
            </a:pPr>
            <a:endParaRPr lang="en-US" altLang="zh-CN" sz="2000" dirty="0"/>
          </a:p>
          <a:p>
            <a:pPr marL="0" indent="0" defTabSz="914400">
              <a:lnSpc>
                <a:spcPct val="150000"/>
              </a:lnSpc>
              <a:buNone/>
              <a:defRPr/>
            </a:pPr>
            <a:endParaRPr lang="en-US" altLang="zh-CN" sz="2000" dirty="0"/>
          </a:p>
          <a:p>
            <a:pPr marL="0" indent="0" defTabSz="914400">
              <a:lnSpc>
                <a:spcPct val="150000"/>
              </a:lnSpc>
              <a:buNone/>
              <a:defRPr/>
            </a:pPr>
            <a:endParaRPr lang="en-US" altLang="zh-CN" sz="1600" dirty="0">
              <a:solidFill>
                <a:schemeClr val="tx1"/>
              </a:solidFill>
              <a:ea typeface="等线" panose="02010600030101010101" charset="-122"/>
              <a:cs typeface="DejaVu Math TeX Gyre" panose="02000503000000000000" charset="0"/>
            </a:endParaRPr>
          </a:p>
        </p:txBody>
      </p:sp>
      <p:sp>
        <p:nvSpPr>
          <p:cNvPr id="3" name="灯片编号占位符 2"/>
          <p:cNvSpPr>
            <a:spLocks noGrp="1"/>
          </p:cNvSpPr>
          <p:nvPr>
            <p:ph type="sldNum" sz="quarter" idx="12"/>
          </p:nvPr>
        </p:nvSpPr>
        <p:spPr/>
        <p:txBody>
          <a:bodyPr/>
          <a:lstStyle/>
          <a:p>
            <a:fld id="{93F65EC6-B19D-4404-96B2-C03F6B92E66A}" type="slidenum">
              <a:rPr lang="zh-CN" altLang="en-US" smtClean="0"/>
            </a:fld>
            <a:endParaRPr lang="zh-CN" altLang="en-US" dirty="0"/>
          </a:p>
        </p:txBody>
      </p:sp>
      <p:pic>
        <p:nvPicPr>
          <p:cNvPr id="4" name="图片 3"/>
          <p:cNvPicPr>
            <a:picLocks noChangeAspect="1"/>
          </p:cNvPicPr>
          <p:nvPr/>
        </p:nvPicPr>
        <p:blipFill>
          <a:blip r:embed="rId1"/>
          <a:stretch>
            <a:fillRect/>
          </a:stretch>
        </p:blipFill>
        <p:spPr>
          <a:xfrm>
            <a:off x="6739542" y="1772970"/>
            <a:ext cx="5092007" cy="1261178"/>
          </a:xfrm>
          <a:prstGeom prst="rect">
            <a:avLst/>
          </a:prstGeom>
        </p:spPr>
      </p:pic>
      <p:pic>
        <p:nvPicPr>
          <p:cNvPr id="8" name="图片 7"/>
          <p:cNvPicPr>
            <a:picLocks noChangeAspect="1"/>
          </p:cNvPicPr>
          <p:nvPr/>
        </p:nvPicPr>
        <p:blipFill>
          <a:blip r:embed="rId2"/>
          <a:stretch>
            <a:fillRect/>
          </a:stretch>
        </p:blipFill>
        <p:spPr>
          <a:xfrm>
            <a:off x="7414504" y="3429000"/>
            <a:ext cx="2743200" cy="2258946"/>
          </a:xfrm>
          <a:prstGeom prst="rect">
            <a:avLst/>
          </a:prstGeom>
        </p:spPr>
      </p:pic>
      <p:sp>
        <p:nvSpPr>
          <p:cNvPr id="11" name="内容占位符 2"/>
          <p:cNvSpPr txBox="1"/>
          <p:nvPr/>
        </p:nvSpPr>
        <p:spPr>
          <a:xfrm>
            <a:off x="808778" y="3830427"/>
            <a:ext cx="5710969" cy="188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defTabSz="914400">
              <a:lnSpc>
                <a:spcPct val="150000"/>
              </a:lnSpc>
              <a:buFont typeface="Wingdings" panose="05000000000000000000" pitchFamily="2" charset="2"/>
              <a:buChar char="p"/>
              <a:defRPr/>
            </a:pPr>
            <a:r>
              <a:rPr lang="en-US" altLang="zh-CN" sz="2000" dirty="0"/>
              <a:t> </a:t>
            </a:r>
            <a:r>
              <a:rPr lang="zh-CN" altLang="en-US" sz="2000" dirty="0"/>
              <a:t>训练步骤</a:t>
            </a:r>
            <a:endParaRPr lang="en-US" altLang="zh-CN" sz="1600" dirty="0">
              <a:solidFill>
                <a:schemeClr val="tx1"/>
              </a:solidFill>
              <a:ea typeface="等线" panose="02010600030101010101" charset="-122"/>
              <a:cs typeface="DejaVu Math TeX Gyre" panose="02000503000000000000" charset="0"/>
            </a:endParaRPr>
          </a:p>
        </p:txBody>
      </p:sp>
      <p:sp>
        <p:nvSpPr>
          <p:cNvPr id="12" name="内容占位符 2"/>
          <p:cNvSpPr txBox="1"/>
          <p:nvPr/>
        </p:nvSpPr>
        <p:spPr>
          <a:xfrm>
            <a:off x="983973" y="4317101"/>
            <a:ext cx="5710969" cy="188094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342900" indent="-342900" defTabSz="914400">
              <a:lnSpc>
                <a:spcPct val="150000"/>
              </a:lnSpc>
              <a:buAutoNum type="arabicPeriod"/>
              <a:defRPr/>
            </a:pPr>
            <a:r>
              <a:rPr lang="en-US" altLang="zh-CN" sz="1800" dirty="0"/>
              <a:t>  </a:t>
            </a:r>
            <a:r>
              <a:rPr lang="zh-CN" altLang="en-US" sz="1800" dirty="0"/>
              <a:t>从目标分布中进行随机抽样作为单次迭代的训练目标</a:t>
            </a:r>
            <a:endParaRPr lang="en-US" altLang="zh-CN" sz="1800" dirty="0"/>
          </a:p>
          <a:p>
            <a:pPr marL="457200" indent="-457200" defTabSz="914400">
              <a:lnSpc>
                <a:spcPct val="150000"/>
              </a:lnSpc>
              <a:buAutoNum type="arabicPeriod"/>
              <a:defRPr/>
            </a:pPr>
            <a:r>
              <a:rPr lang="zh-CN" altLang="en-US" sz="1800" dirty="0"/>
              <a:t>输入随机种子进入注意力模型，产生结果</a:t>
            </a:r>
            <a:endParaRPr lang="en-US" altLang="zh-CN" sz="1800" dirty="0"/>
          </a:p>
          <a:p>
            <a:pPr marL="457200" indent="-457200" defTabSz="914400">
              <a:lnSpc>
                <a:spcPct val="150000"/>
              </a:lnSpc>
              <a:buAutoNum type="arabicPeriod"/>
              <a:defRPr/>
            </a:pPr>
            <a:r>
              <a:rPr lang="zh-CN" altLang="en-US" sz="1800" dirty="0"/>
              <a:t>计算二者的最优传输运输损失</a:t>
            </a:r>
            <a:endParaRPr lang="en-US" altLang="zh-CN" sz="1800" dirty="0"/>
          </a:p>
          <a:p>
            <a:pPr marL="457200" indent="-457200" defTabSz="914400">
              <a:lnSpc>
                <a:spcPct val="150000"/>
              </a:lnSpc>
              <a:buAutoNum type="arabicPeriod"/>
              <a:defRPr/>
            </a:pPr>
            <a:r>
              <a:rPr lang="zh-CN" altLang="en-US" sz="1800" dirty="0"/>
              <a:t>更新模型参数，循环以上步骤直至收敛</a:t>
            </a:r>
            <a:endParaRPr lang="en-US" altLang="zh-CN" sz="2000" dirty="0"/>
          </a:p>
          <a:p>
            <a:pPr defTabSz="914400">
              <a:lnSpc>
                <a:spcPct val="150000"/>
              </a:lnSpc>
              <a:buFont typeface="Wingdings" panose="05000000000000000000" pitchFamily="2" charset="2"/>
              <a:buChar char="p"/>
              <a:defRPr/>
            </a:pPr>
            <a:endParaRPr lang="en-US" altLang="zh-CN" sz="2000" dirty="0"/>
          </a:p>
          <a:p>
            <a:pPr marL="0" indent="0" defTabSz="914400">
              <a:lnSpc>
                <a:spcPct val="150000"/>
              </a:lnSpc>
              <a:buNone/>
              <a:defRPr/>
            </a:pPr>
            <a:endParaRPr lang="en-US" altLang="zh-CN" sz="2000" dirty="0"/>
          </a:p>
          <a:p>
            <a:pPr marL="0" indent="0" defTabSz="914400">
              <a:lnSpc>
                <a:spcPct val="150000"/>
              </a:lnSpc>
              <a:buNone/>
              <a:defRPr/>
            </a:pPr>
            <a:endParaRPr lang="en-US" altLang="zh-CN" sz="1600" dirty="0">
              <a:solidFill>
                <a:schemeClr val="tx1"/>
              </a:solidFill>
              <a:ea typeface="等线" panose="02010600030101010101" charset="-122"/>
              <a:cs typeface="DejaVu Math TeX Gyre" panose="02000503000000000000" charset="0"/>
            </a:endParaRPr>
          </a:p>
        </p:txBody>
      </p:sp>
      <p:sp>
        <p:nvSpPr>
          <p:cNvPr id="13" name="内容占位符 2"/>
          <p:cNvSpPr txBox="1"/>
          <p:nvPr/>
        </p:nvSpPr>
        <p:spPr>
          <a:xfrm>
            <a:off x="983972" y="1720972"/>
            <a:ext cx="5710969" cy="1880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defTabSz="914400">
              <a:lnSpc>
                <a:spcPct val="150000"/>
              </a:lnSpc>
              <a:buNone/>
              <a:defRPr/>
            </a:pPr>
            <a:r>
              <a:rPr lang="zh-CN" altLang="en-GB" sz="1800" dirty="0"/>
              <a:t>对</a:t>
            </a:r>
            <a:r>
              <a:rPr lang="zh-CN" altLang="en-US" sz="1800" dirty="0"/>
              <a:t>两个高维分布</a:t>
            </a:r>
            <a:r>
              <a:rPr lang="zh-CN" altLang="en-GB" sz="1800" dirty="0"/>
              <a:t>样本</a:t>
            </a:r>
            <a:r>
              <a:rPr lang="en-GB" altLang="zh-CN" sz="1800" dirty="0"/>
              <a:t>A</a:t>
            </a:r>
            <a:r>
              <a:rPr lang="zh-CN" altLang="en-GB" sz="1800" dirty="0"/>
              <a:t>和</a:t>
            </a:r>
            <a:r>
              <a:rPr lang="en-US" altLang="zh-CN" sz="1800" dirty="0"/>
              <a:t>B</a:t>
            </a:r>
            <a:r>
              <a:rPr lang="zh-CN" altLang="en-US" sz="1800" dirty="0"/>
              <a:t>，我们可以计较从</a:t>
            </a:r>
            <a:r>
              <a:rPr lang="en-US" altLang="zh-CN" sz="1800" dirty="0"/>
              <a:t>A</a:t>
            </a:r>
            <a:r>
              <a:rPr lang="zh-CN" altLang="en-US" sz="1800" dirty="0"/>
              <a:t>如何最优的搬运到</a:t>
            </a:r>
            <a:r>
              <a:rPr lang="en-US" altLang="zh-CN" sz="1800" dirty="0"/>
              <a:t>B</a:t>
            </a:r>
            <a:r>
              <a:rPr lang="zh-CN" altLang="en-US" sz="1800" dirty="0"/>
              <a:t>的运输功，该功的物理意义则为两个高维分布的距离，</a:t>
            </a:r>
            <a:r>
              <a:rPr lang="zh-CN" altLang="en-GB" sz="1800" dirty="0"/>
              <a:t>从</a:t>
            </a:r>
            <a:r>
              <a:rPr lang="zh-CN" altLang="en-US" sz="1800" dirty="0"/>
              <a:t>深度学习训练角度，其也可以理解为一个连续可微的损失函数，并已被验证为有极优的收敛性质</a:t>
            </a:r>
            <a:endParaRPr lang="en-US" altLang="zh-CN" sz="2000" dirty="0"/>
          </a:p>
          <a:p>
            <a:pPr marL="0" indent="0" defTabSz="914400">
              <a:lnSpc>
                <a:spcPct val="150000"/>
              </a:lnSpc>
              <a:buNone/>
              <a:defRPr/>
            </a:pPr>
            <a:endParaRPr lang="en-US" altLang="zh-CN" sz="1600" dirty="0">
              <a:solidFill>
                <a:schemeClr val="tx1"/>
              </a:solidFill>
              <a:ea typeface="等线" panose="02010600030101010101" charset="-122"/>
              <a:cs typeface="DejaVu Math TeX Gyre" panose="02000503000000000000"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研究进展</a:t>
            </a:r>
            <a:endParaRPr lang="zh-CN" altLang="en-US"/>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a:p>
        </p:txBody>
      </p:sp>
      <p:pic>
        <p:nvPicPr>
          <p:cNvPr id="7" name="图片 6"/>
          <p:cNvPicPr>
            <a:picLocks noChangeAspect="1"/>
          </p:cNvPicPr>
          <p:nvPr/>
        </p:nvPicPr>
        <p:blipFill>
          <a:blip r:embed="rId1"/>
          <a:stretch>
            <a:fillRect/>
          </a:stretch>
        </p:blipFill>
        <p:spPr>
          <a:xfrm>
            <a:off x="431789" y="1362046"/>
            <a:ext cx="3327400" cy="3001232"/>
          </a:xfrm>
          <a:prstGeom prst="rect">
            <a:avLst/>
          </a:prstGeom>
        </p:spPr>
      </p:pic>
      <p:pic>
        <p:nvPicPr>
          <p:cNvPr id="8" name="图片 7"/>
          <p:cNvPicPr>
            <a:picLocks noChangeAspect="1"/>
          </p:cNvPicPr>
          <p:nvPr/>
        </p:nvPicPr>
        <p:blipFill>
          <a:blip r:embed="rId2"/>
          <a:stretch>
            <a:fillRect/>
          </a:stretch>
        </p:blipFill>
        <p:spPr>
          <a:xfrm>
            <a:off x="4100185" y="1362046"/>
            <a:ext cx="3365500" cy="3001232"/>
          </a:xfrm>
          <a:prstGeom prst="rect">
            <a:avLst/>
          </a:prstGeom>
        </p:spPr>
      </p:pic>
      <p:pic>
        <p:nvPicPr>
          <p:cNvPr id="10" name="图片 9"/>
          <p:cNvPicPr>
            <a:picLocks noChangeAspect="1"/>
          </p:cNvPicPr>
          <p:nvPr/>
        </p:nvPicPr>
        <p:blipFill>
          <a:blip r:embed="rId3"/>
          <a:stretch>
            <a:fillRect/>
          </a:stretch>
        </p:blipFill>
        <p:spPr>
          <a:xfrm>
            <a:off x="7883591" y="1362045"/>
            <a:ext cx="3365500" cy="3002395"/>
          </a:xfrm>
          <a:prstGeom prst="rect">
            <a:avLst/>
          </a:prstGeom>
        </p:spPr>
      </p:pic>
      <p:sp>
        <p:nvSpPr>
          <p:cNvPr id="12" name="文本框 11"/>
          <p:cNvSpPr txBox="1"/>
          <p:nvPr/>
        </p:nvSpPr>
        <p:spPr>
          <a:xfrm>
            <a:off x="1241425" y="4785360"/>
            <a:ext cx="6807200" cy="922020"/>
          </a:xfrm>
          <a:prstGeom prst="rect">
            <a:avLst/>
          </a:prstGeom>
          <a:noFill/>
        </p:spPr>
        <p:txBody>
          <a:bodyPr wrap="square" rtlCol="0">
            <a:spAutoFit/>
          </a:bodyPr>
          <a:p>
            <a:pPr marL="285750" indent="-285750">
              <a:buFont typeface="Arial" panose="020B0604020202090204" pitchFamily="34" charset="0"/>
              <a:buChar char="•"/>
            </a:pPr>
            <a:r>
              <a:rPr lang="zh-CN" altLang="en-US"/>
              <a:t>产生数据通过了现有个各种样本检测方法；</a:t>
            </a:r>
            <a:endParaRPr lang="zh-CN" altLang="en-US"/>
          </a:p>
          <a:p>
            <a:pPr marL="285750" indent="-285750">
              <a:buFont typeface="Arial" panose="020B0604020202090204" pitchFamily="34" charset="0"/>
              <a:buChar char="•"/>
            </a:pPr>
            <a:r>
              <a:rPr lang="zh-CN" altLang="en-US"/>
              <a:t>使用分波程序对产生数据进行了检验；</a:t>
            </a:r>
            <a:endParaRPr lang="zh-CN" altLang="en-US"/>
          </a:p>
          <a:p>
            <a:pPr marL="285750" indent="-285750">
              <a:buFont typeface="Arial" panose="020B0604020202090204" pitchFamily="34" charset="0"/>
              <a:buChar char="•"/>
            </a:pPr>
            <a:r>
              <a:rPr lang="zh-CN" altLang="en-US"/>
              <a:t>证明了深度神经网络有能力在高维空间模拟实验数据。</a:t>
            </a:r>
            <a:endParaRPr lang="zh-CN"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高精度蒙卡的应用</a:t>
            </a:r>
            <a:endParaRPr lang="zh-CN" altLang="en-US"/>
          </a:p>
        </p:txBody>
      </p:sp>
      <p:sp>
        <p:nvSpPr>
          <p:cNvPr id="3" name="内容占位符 2"/>
          <p:cNvSpPr>
            <a:spLocks noGrp="1"/>
          </p:cNvSpPr>
          <p:nvPr>
            <p:ph idx="1"/>
          </p:nvPr>
        </p:nvSpPr>
        <p:spPr>
          <a:xfrm>
            <a:off x="829945" y="1253490"/>
            <a:ext cx="4183380" cy="686435"/>
          </a:xfrm>
        </p:spPr>
        <p:txBody>
          <a:bodyPr/>
          <a:p>
            <a:r>
              <a:rPr lang="en-US" altLang="zh-CN"/>
              <a:t>Folding/Unfolding</a:t>
            </a:r>
            <a:endParaRPr lang="zh-CN" altLang="en-US"/>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a:p>
        </p:txBody>
      </p:sp>
      <p:pic>
        <p:nvPicPr>
          <p:cNvPr id="6" name="图片 5"/>
          <p:cNvPicPr>
            <a:picLocks noChangeAspect="1"/>
          </p:cNvPicPr>
          <p:nvPr/>
        </p:nvPicPr>
        <p:blipFill>
          <a:blip r:embed="rId1"/>
          <a:stretch>
            <a:fillRect/>
          </a:stretch>
        </p:blipFill>
        <p:spPr>
          <a:xfrm>
            <a:off x="1635760" y="1837055"/>
            <a:ext cx="6294120" cy="429768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总结</a:t>
            </a:r>
            <a:endParaRPr lang="zh-CN" altLang="en-US"/>
          </a:p>
        </p:txBody>
      </p:sp>
      <p:sp>
        <p:nvSpPr>
          <p:cNvPr id="3" name="内容占位符 2"/>
          <p:cNvSpPr>
            <a:spLocks noGrp="1"/>
          </p:cNvSpPr>
          <p:nvPr>
            <p:ph idx="1"/>
          </p:nvPr>
        </p:nvSpPr>
        <p:spPr>
          <a:xfrm>
            <a:off x="838200" y="1117600"/>
            <a:ext cx="10515600" cy="5059680"/>
          </a:xfrm>
        </p:spPr>
        <p:txBody>
          <a:bodyPr/>
          <a:p>
            <a:r>
              <a:rPr lang="zh-CN" altLang="en-US" sz="2400"/>
              <a:t>自动微分算法有效提高了分波分析程序的性能；</a:t>
            </a:r>
            <a:endParaRPr lang="zh-CN" altLang="en-US" sz="2400"/>
          </a:p>
          <a:p>
            <a:r>
              <a:rPr lang="zh-CN" altLang="en-US" sz="2400"/>
              <a:t>组份约束抑制了分波分析中的过拟合，提高了分析效率；</a:t>
            </a:r>
            <a:endParaRPr lang="zh-CN" altLang="en-US" sz="2400"/>
          </a:p>
          <a:p>
            <a:r>
              <a:rPr lang="zh-CN" altLang="en-US" sz="2400"/>
              <a:t>组份约束大幅度提高了分波分析拟合结果的可靠性，有助于确定共振态的组合；</a:t>
            </a:r>
            <a:endParaRPr lang="zh-CN" altLang="en-US" sz="2400"/>
          </a:p>
          <a:p>
            <a:r>
              <a:rPr lang="zh-CN" altLang="en-US" sz="2400"/>
              <a:t>利用最优传输理论实现了深度神经网络对数据的高精度模拟；</a:t>
            </a:r>
            <a:endParaRPr lang="zh-CN" altLang="en-US" sz="2400"/>
          </a:p>
          <a:p>
            <a:r>
              <a:rPr lang="zh-CN" altLang="en-US" sz="2400"/>
              <a:t>高精度数据模拟是深度学习在粒子物理领域应用的基本问题，相关问题的解决预示着利用深度学习有可能在高维空间直接处理实验数据。</a:t>
            </a:r>
            <a:endParaRPr lang="zh-CN" altLang="en-US" sz="2400"/>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ctrTitle"/>
          </p:nvPr>
        </p:nvSpPr>
        <p:spPr/>
        <p:txBody>
          <a:bodyPr/>
          <a:p>
            <a:r>
              <a:rPr lang="zh-CN" altLang="en-US"/>
              <a:t>谢谢大家！</a:t>
            </a:r>
            <a:endParaRPr lang="zh-CN" altLang="en-US"/>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7005955" y="2287905"/>
            <a:ext cx="4565650" cy="1568450"/>
          </a:xfrm>
          <a:prstGeom prst="rect">
            <a:avLst/>
          </a:prstGeom>
          <a:noFill/>
        </p:spPr>
        <p:txBody>
          <a:bodyPr wrap="square" rtlCol="0">
            <a:normAutofit lnSpcReduction="10000"/>
          </a:bodyPr>
          <a:lstStyle/>
          <a:p>
            <a:r>
              <a:rPr lang="zh-CN" altLang="en-US" sz="4800" b="1" dirty="0">
                <a:solidFill>
                  <a:srgbClr val="000000">
                    <a:lumMod val="85000"/>
                    <a:lumOff val="15000"/>
                  </a:srgbClr>
                </a:solidFill>
                <a:latin typeface="Arial" panose="020B0604020202090204" pitchFamily="34" charset="0"/>
                <a:ea typeface="微软雅黑" panose="020B0503020204020204" charset="-122"/>
              </a:rPr>
              <a:t>高性能分波分析程序开发</a:t>
            </a:r>
            <a:endParaRPr lang="zh-CN" altLang="en-US" sz="4800" b="1" dirty="0">
              <a:solidFill>
                <a:srgbClr val="000000">
                  <a:lumMod val="85000"/>
                  <a:lumOff val="15000"/>
                </a:srgbClr>
              </a:solidFill>
              <a:latin typeface="Arial" panose="020B0604020202090204" pitchFamily="34" charset="0"/>
              <a:ea typeface="微软雅黑" panose="020B0503020204020204" charset="-122"/>
            </a:endParaRPr>
          </a:p>
        </p:txBody>
      </p:sp>
      <p:sp>
        <p:nvSpPr>
          <p:cNvPr id="5" name="矩形 4"/>
          <p:cNvSpPr/>
          <p:nvPr>
            <p:custDataLst>
              <p:tags r:id="rId2"/>
            </p:custDataLst>
          </p:nvPr>
        </p:nvSpPr>
        <p:spPr>
          <a:xfrm>
            <a:off x="7145020" y="3863340"/>
            <a:ext cx="857885" cy="75565"/>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rgbClr val="FFFFFF"/>
          </a:fontRef>
        </p:style>
        <p:txBody>
          <a:bodyPr rtlCol="0" anchor="ctr"/>
          <a:lstStyle/>
          <a:p>
            <a:pPr algn="ctr"/>
            <a:endParaRPr lang="zh-CN" altLang="en-US"/>
          </a:p>
        </p:txBody>
      </p:sp>
      <p:sp>
        <p:nvSpPr>
          <p:cNvPr id="6" name="矩形 5"/>
          <p:cNvSpPr/>
          <p:nvPr>
            <p:custDataLst>
              <p:tags r:id="rId3"/>
            </p:custDataLst>
          </p:nvPr>
        </p:nvSpPr>
        <p:spPr>
          <a:xfrm>
            <a:off x="7145020" y="4034790"/>
            <a:ext cx="489585" cy="75565"/>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rgbClr val="FFFFFF"/>
          </a:fontRef>
        </p:style>
        <p:txBody>
          <a:bodyPr rtlCol="0" anchor="ctr"/>
          <a:lstStyle/>
          <a:p>
            <a:pPr algn="ctr"/>
            <a:endParaRPr lang="zh-CN" altLang="en-US"/>
          </a:p>
        </p:txBody>
      </p:sp>
      <p:sp>
        <p:nvSpPr>
          <p:cNvPr id="11" name="日期占位符 10"/>
          <p:cNvSpPr>
            <a:spLocks noGrp="1"/>
          </p:cNvSpPr>
          <p:nvPr>
            <p:ph type="dt" sz="half" idx="10"/>
          </p:nvPr>
        </p:nvSpPr>
        <p:spPr/>
        <p:txBody>
          <a:bodyPr/>
          <a:p>
            <a:r>
              <a:rPr lang="en-US" altLang="zh-CN"/>
              <a:t>2022/5/06</a:t>
            </a:r>
            <a:endParaRPr lang="zh-CN" altLang="en-US"/>
          </a:p>
        </p:txBody>
      </p:sp>
      <p:sp>
        <p:nvSpPr>
          <p:cNvPr id="14" name="灯片编号占位符 13"/>
          <p:cNvSpPr>
            <a:spLocks noGrp="1"/>
          </p:cNvSpPr>
          <p:nvPr>
            <p:ph type="sldNum" sz="quarter" idx="12"/>
          </p:nvPr>
        </p:nvSpPr>
        <p:spPr/>
        <p:txBody>
          <a:bodyPr/>
          <a:p>
            <a:fld id="{93F65EC6-B19D-4404-96B2-C03F6B92E66A}" type="slidenum">
              <a:rPr lang="zh-CN" altLang="en-US" smtClean="0"/>
            </a:fld>
            <a:endParaRPr lang="zh-CN" altLang="en-US"/>
          </a:p>
        </p:txBody>
      </p:sp>
      <p:pic>
        <p:nvPicPr>
          <p:cNvPr id="100" name="图片 99"/>
          <p:cNvPicPr/>
          <p:nvPr/>
        </p:nvPicPr>
        <p:blipFill>
          <a:blip r:embed="rId4"/>
          <a:srcRect l="11966" t="12405" r="10462" b="13382"/>
          <a:stretch>
            <a:fillRect/>
          </a:stretch>
        </p:blipFill>
        <p:spPr>
          <a:xfrm>
            <a:off x="838200" y="488315"/>
            <a:ext cx="5998845" cy="5588635"/>
          </a:xfrm>
          <a:prstGeom prst="rect">
            <a:avLst/>
          </a:prstGeom>
          <a:noFill/>
          <a:ln w="9525">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r>
              <a:rPr lang="zh-CN" altLang="en-US">
                <a:sym typeface="+mn-ea"/>
              </a:rPr>
              <a:t>自动微分与分波分析</a:t>
            </a:r>
            <a:endParaRPr lang="zh-CN" altLang="en-US"/>
          </a:p>
        </p:txBody>
      </p:sp>
      <p:sp>
        <p:nvSpPr>
          <p:cNvPr id="5" name="内容占位符 4"/>
          <p:cNvSpPr>
            <a:spLocks noGrp="1"/>
          </p:cNvSpPr>
          <p:nvPr>
            <p:ph idx="1"/>
          </p:nvPr>
        </p:nvSpPr>
        <p:spPr>
          <a:xfrm>
            <a:off x="838200" y="1292860"/>
            <a:ext cx="5175885" cy="4884420"/>
          </a:xfrm>
        </p:spPr>
        <p:txBody>
          <a:bodyPr>
            <a:normAutofit/>
          </a:bodyPr>
          <a:p>
            <a:r>
              <a:rPr sz="2400">
                <a:sym typeface="+mn-ea"/>
              </a:rPr>
              <a:t>分波分析使用最大似然法拟合数据，而在拟合过程中通常使用梯度下降类型的方法进行优化；</a:t>
            </a:r>
            <a:endParaRPr sz="2400">
              <a:sym typeface="+mn-ea"/>
            </a:endParaRPr>
          </a:p>
          <a:p>
            <a:r>
              <a:rPr sz="2400">
                <a:sym typeface="+mn-ea"/>
              </a:rPr>
              <a:t>梯度的计算精度对拟合性能有决定性影响；</a:t>
            </a:r>
            <a:endParaRPr sz="2400">
              <a:sym typeface="+mn-ea"/>
            </a:endParaRPr>
          </a:p>
          <a:p>
            <a:r>
              <a:rPr sz="2400">
                <a:sym typeface="+mn-ea"/>
              </a:rPr>
              <a:t>基于</a:t>
            </a:r>
            <a:r>
              <a:rPr lang="en-US" altLang="zh-CN" sz="2400">
                <a:sym typeface="+mn-ea"/>
              </a:rPr>
              <a:t>GPU</a:t>
            </a:r>
            <a:r>
              <a:rPr sz="2400">
                <a:sym typeface="+mn-ea"/>
              </a:rPr>
              <a:t>的自动微分算法在精度和性能两方面相对于数值微分和解析微分都有明显优势：</a:t>
            </a:r>
            <a:endParaRPr sz="2400">
              <a:sym typeface="+mn-ea"/>
            </a:endParaRPr>
          </a:p>
          <a:p>
            <a:pPr lvl="1"/>
            <a:r>
              <a:rPr lang="en-US" altLang="zh-CN">
                <a:sym typeface="+mn-ea"/>
              </a:rPr>
              <a:t>TensorFlow</a:t>
            </a:r>
            <a:endParaRPr lang="en-US" altLang="zh-CN"/>
          </a:p>
          <a:p>
            <a:pPr lvl="1"/>
            <a:r>
              <a:rPr lang="en-US" altLang="zh-CN">
                <a:sym typeface="+mn-ea"/>
              </a:rPr>
              <a:t>PyTorch</a:t>
            </a:r>
            <a:endParaRPr lang="en-US" altLang="zh-CN"/>
          </a:p>
          <a:p>
            <a:pPr lvl="1"/>
            <a:r>
              <a:rPr lang="en-US" altLang="zh-CN">
                <a:sym typeface="+mn-ea"/>
              </a:rPr>
              <a:t>JAX</a:t>
            </a:r>
            <a:endParaRPr lang="en-US" altLang="zh-CN">
              <a:sym typeface="+mn-ea"/>
            </a:endParaRPr>
          </a:p>
          <a:p>
            <a:endParaRPr lang="en-US" altLang="zh-CN">
              <a:sym typeface="+mn-ea"/>
            </a:endParaRPr>
          </a:p>
        </p:txBody>
      </p:sp>
      <p:sp>
        <p:nvSpPr>
          <p:cNvPr id="2" name="日期占位符 1"/>
          <p:cNvSpPr>
            <a:spLocks noGrp="1"/>
          </p:cNvSpPr>
          <p:nvPr>
            <p:ph type="dt" sz="half" idx="10"/>
          </p:nvPr>
        </p:nvSpPr>
        <p:spPr/>
        <p:txBody>
          <a:bodyPr/>
          <a:p>
            <a:r>
              <a:rPr lang="en-US" altLang="zh-CN"/>
              <a:t>2022/5/06</a:t>
            </a:r>
            <a:endParaRPr lang="zh-CN" altLang="en-US"/>
          </a:p>
        </p:txBody>
      </p:sp>
      <p:sp>
        <p:nvSpPr>
          <p:cNvPr id="3" name="灯片编号占位符 2"/>
          <p:cNvSpPr>
            <a:spLocks noGrp="1"/>
          </p:cNvSpPr>
          <p:nvPr>
            <p:ph type="sldNum" sz="quarter" idx="12"/>
          </p:nvPr>
        </p:nvSpPr>
        <p:spPr/>
        <p:txBody>
          <a:bodyPr/>
          <a:p>
            <a:fld id="{93F65EC6-B19D-4404-96B2-C03F6B92E66A}" type="slidenum">
              <a:rPr lang="zh-CN" altLang="en-US" smtClean="0"/>
            </a:fld>
            <a:endParaRPr lang="zh-CN" altLang="en-US"/>
          </a:p>
        </p:txBody>
      </p:sp>
      <p:pic>
        <p:nvPicPr>
          <p:cNvPr id="101" name="图片 100"/>
          <p:cNvPicPr/>
          <p:nvPr>
            <p:custDataLst>
              <p:tags r:id="rId1"/>
            </p:custDataLst>
          </p:nvPr>
        </p:nvPicPr>
        <p:blipFill>
          <a:blip r:embed="rId2"/>
          <a:stretch>
            <a:fillRect/>
          </a:stretch>
        </p:blipFill>
        <p:spPr>
          <a:xfrm>
            <a:off x="6305550" y="1677035"/>
            <a:ext cx="5612130" cy="4679315"/>
          </a:xfrm>
          <a:prstGeom prst="rect">
            <a:avLst/>
          </a:prstGeom>
          <a:noFill/>
          <a:ln w="9525">
            <a:noFill/>
          </a:ln>
        </p:spPr>
      </p:pic>
      <p:sp>
        <p:nvSpPr>
          <p:cNvPr id="6" name="文本框 5"/>
          <p:cNvSpPr txBox="1"/>
          <p:nvPr/>
        </p:nvSpPr>
        <p:spPr>
          <a:xfrm>
            <a:off x="6565265" y="1031875"/>
            <a:ext cx="5352415" cy="645160"/>
          </a:xfrm>
          <a:prstGeom prst="rect">
            <a:avLst/>
          </a:prstGeom>
          <a:noFill/>
        </p:spPr>
        <p:txBody>
          <a:bodyPr wrap="square" rtlCol="0">
            <a:spAutoFit/>
          </a:bodyPr>
          <a:p>
            <a:r>
              <a:rPr lang="zh-CN" altLang="en-US"/>
              <a:t>Results: JAX Dominates with matmul, PyTorch Leads with Linear Layers</a:t>
            </a:r>
            <a:endParaRPr lang="zh-CN" altLang="en-US"/>
          </a:p>
        </p:txBody>
      </p:sp>
      <p:pic>
        <p:nvPicPr>
          <p:cNvPr id="7" name="图片 6"/>
          <p:cNvPicPr>
            <a:picLocks noChangeAspect="1"/>
          </p:cNvPicPr>
          <p:nvPr>
            <p:custDataLst>
              <p:tags r:id="rId3"/>
            </p:custDataLst>
          </p:nvPr>
        </p:nvPicPr>
        <p:blipFill>
          <a:blip r:embed="rId4"/>
          <a:stretch>
            <a:fillRect/>
          </a:stretch>
        </p:blipFill>
        <p:spPr>
          <a:xfrm>
            <a:off x="10398125" y="3924935"/>
            <a:ext cx="955675" cy="554355"/>
          </a:xfrm>
          <a:prstGeom prst="rect">
            <a:avLst/>
          </a:prstGeom>
        </p:spPr>
      </p:pic>
      <p:pic>
        <p:nvPicPr>
          <p:cNvPr id="8" name="图片 7"/>
          <p:cNvPicPr>
            <a:picLocks noChangeAspect="1"/>
          </p:cNvPicPr>
          <p:nvPr/>
        </p:nvPicPr>
        <p:blipFill>
          <a:blip r:embed="rId5"/>
          <a:stretch>
            <a:fillRect/>
          </a:stretch>
        </p:blipFill>
        <p:spPr>
          <a:xfrm>
            <a:off x="7545070" y="2971800"/>
            <a:ext cx="914400" cy="914400"/>
          </a:xfrm>
          <a:prstGeom prst="rect">
            <a:avLst/>
          </a:prstGeom>
        </p:spPr>
      </p:pic>
      <p:pic>
        <p:nvPicPr>
          <p:cNvPr id="9" name="图片 8"/>
          <p:cNvPicPr>
            <a:picLocks noChangeAspect="1"/>
          </p:cNvPicPr>
          <p:nvPr/>
        </p:nvPicPr>
        <p:blipFill>
          <a:blip r:embed="rId6"/>
          <a:stretch>
            <a:fillRect/>
          </a:stretch>
        </p:blipFill>
        <p:spPr>
          <a:xfrm>
            <a:off x="9025890" y="3924935"/>
            <a:ext cx="715645" cy="803910"/>
          </a:xfrm>
          <a:prstGeom prst="rect">
            <a:avLst/>
          </a:prstGeom>
        </p:spPr>
      </p:pic>
    </p:spTree>
    <p:custDataLst>
      <p:tags r:id="rId7"/>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代码生成</a:t>
            </a:r>
            <a:endParaRPr lang="zh-CN" altLang="en-US"/>
          </a:p>
        </p:txBody>
      </p:sp>
      <p:sp>
        <p:nvSpPr>
          <p:cNvPr id="3" name="内容占位符 2"/>
          <p:cNvSpPr>
            <a:spLocks noGrp="1"/>
          </p:cNvSpPr>
          <p:nvPr>
            <p:ph idx="1"/>
          </p:nvPr>
        </p:nvSpPr>
        <p:spPr>
          <a:xfrm>
            <a:off x="838200" y="1242695"/>
            <a:ext cx="4403090" cy="4934585"/>
          </a:xfrm>
        </p:spPr>
        <p:txBody>
          <a:bodyPr/>
          <a:p>
            <a:r>
              <a:rPr lang="en-US" altLang="zh-CN" sz="2400"/>
              <a:t>JAX</a:t>
            </a:r>
            <a:r>
              <a:rPr lang="zh-CN" altLang="en-US" sz="2400"/>
              <a:t>作为底层的自动微分工具，受框架限制更少；</a:t>
            </a:r>
            <a:endParaRPr lang="zh-CN" altLang="en-US" sz="2400"/>
          </a:p>
          <a:p>
            <a:r>
              <a:rPr lang="zh-CN" altLang="en-US" sz="2400"/>
              <a:t>代码生成技术的优点：</a:t>
            </a:r>
            <a:endParaRPr lang="zh-CN" altLang="en-US" sz="2400"/>
          </a:p>
          <a:p>
            <a:pPr lvl="1"/>
            <a:r>
              <a:rPr lang="zh-CN" altLang="en-US" sz="2000"/>
              <a:t>性能优势；</a:t>
            </a:r>
            <a:endParaRPr lang="zh-CN" altLang="en-US" sz="2000"/>
          </a:p>
          <a:p>
            <a:pPr lvl="1"/>
            <a:r>
              <a:rPr lang="zh-CN" altLang="en-US" sz="2000"/>
              <a:t>节约显存；</a:t>
            </a:r>
            <a:endParaRPr lang="zh-CN" altLang="en-US" sz="2000"/>
          </a:p>
          <a:p>
            <a:pPr lvl="1"/>
            <a:r>
              <a:rPr lang="zh-CN" altLang="en-US" sz="2000"/>
              <a:t>接口的灵活性；</a:t>
            </a:r>
            <a:endParaRPr lang="zh-CN" altLang="en-US" sz="2000"/>
          </a:p>
          <a:p>
            <a:pPr lvl="1"/>
            <a:r>
              <a:rPr lang="zh-CN" altLang="en-US" sz="2000"/>
              <a:t>多</a:t>
            </a:r>
            <a:r>
              <a:rPr lang="en-US" altLang="zh-CN" sz="2000"/>
              <a:t>GPU</a:t>
            </a:r>
            <a:r>
              <a:rPr lang="zh-CN" altLang="en-US" sz="2000"/>
              <a:t>支持；</a:t>
            </a:r>
            <a:endParaRPr lang="zh-CN" altLang="en-US" sz="2000"/>
          </a:p>
          <a:p>
            <a:pPr lvl="1"/>
            <a:r>
              <a:rPr lang="zh-CN" altLang="en-US" sz="2000"/>
              <a:t>适应各种分波分析需要脚本；</a:t>
            </a:r>
            <a:endParaRPr lang="zh-CN" altLang="en-US" sz="2000"/>
          </a:p>
          <a:p>
            <a:pPr lvl="1"/>
            <a:r>
              <a:rPr lang="zh-CN" altLang="en-US" sz="2000"/>
              <a:t>在拟合中直接使用海森矩阵（二阶导数）。</a:t>
            </a:r>
            <a:endParaRPr lang="zh-CN" altLang="en-US" sz="2000"/>
          </a:p>
          <a:p>
            <a:endParaRPr lang="zh-CN" altLang="en-US" sz="2000"/>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pic>
        <p:nvPicPr>
          <p:cNvPr id="7" name="图片 6"/>
          <p:cNvPicPr>
            <a:picLocks noChangeAspect="1"/>
          </p:cNvPicPr>
          <p:nvPr/>
        </p:nvPicPr>
        <p:blipFill>
          <a:blip r:embed="rId1"/>
          <a:stretch>
            <a:fillRect/>
          </a:stretch>
        </p:blipFill>
        <p:spPr>
          <a:xfrm>
            <a:off x="5382260" y="3243580"/>
            <a:ext cx="6809740" cy="2876550"/>
          </a:xfrm>
          <a:prstGeom prst="rect">
            <a:avLst/>
          </a:prstGeom>
        </p:spPr>
      </p:pic>
      <p:pic>
        <p:nvPicPr>
          <p:cNvPr id="8" name="图片 7"/>
          <p:cNvPicPr>
            <a:picLocks noChangeAspect="1"/>
          </p:cNvPicPr>
          <p:nvPr/>
        </p:nvPicPr>
        <p:blipFill>
          <a:blip r:embed="rId2"/>
          <a:stretch>
            <a:fillRect/>
          </a:stretch>
        </p:blipFill>
        <p:spPr>
          <a:xfrm>
            <a:off x="8860155" y="1380490"/>
            <a:ext cx="3054985" cy="122174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362700" y="1595120"/>
            <a:ext cx="1676400" cy="972185"/>
          </a:xfrm>
          <a:prstGeom prst="rect">
            <a:avLst/>
          </a:prstGeom>
        </p:spPr>
      </p:pic>
      <p:sp>
        <p:nvSpPr>
          <p:cNvPr id="10" name="十字形 9"/>
          <p:cNvSpPr/>
          <p:nvPr/>
        </p:nvSpPr>
        <p:spPr>
          <a:xfrm>
            <a:off x="8242300" y="1848485"/>
            <a:ext cx="617855" cy="618490"/>
          </a:xfrm>
          <a:prstGeom prst="plus">
            <a:avLst>
              <a:gd name="adj" fmla="val 41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性能与精度</a:t>
            </a:r>
            <a:endParaRPr lang="zh-CN" altLang="en-US"/>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pic>
        <p:nvPicPr>
          <p:cNvPr id="6" name="图片 5"/>
          <p:cNvPicPr>
            <a:picLocks noChangeAspect="1"/>
          </p:cNvPicPr>
          <p:nvPr/>
        </p:nvPicPr>
        <p:blipFill>
          <a:blip r:embed="rId1"/>
          <a:stretch>
            <a:fillRect/>
          </a:stretch>
        </p:blipFill>
        <p:spPr>
          <a:xfrm>
            <a:off x="556260" y="1042035"/>
            <a:ext cx="5417820" cy="4497705"/>
          </a:xfrm>
          <a:prstGeom prst="rect">
            <a:avLst/>
          </a:prstGeom>
        </p:spPr>
      </p:pic>
      <p:pic>
        <p:nvPicPr>
          <p:cNvPr id="7" name="图片 6"/>
          <p:cNvPicPr>
            <a:picLocks noChangeAspect="1"/>
          </p:cNvPicPr>
          <p:nvPr/>
        </p:nvPicPr>
        <p:blipFill>
          <a:blip r:embed="rId2"/>
          <a:stretch>
            <a:fillRect/>
          </a:stretch>
        </p:blipFill>
        <p:spPr>
          <a:xfrm>
            <a:off x="6266815" y="1524635"/>
            <a:ext cx="5627370" cy="3532505"/>
          </a:xfrm>
          <a:prstGeom prst="rect">
            <a:avLst/>
          </a:prstGeom>
        </p:spPr>
      </p:pic>
      <p:sp>
        <p:nvSpPr>
          <p:cNvPr id="8" name="文本框 7"/>
          <p:cNvSpPr txBox="1"/>
          <p:nvPr/>
        </p:nvSpPr>
        <p:spPr>
          <a:xfrm>
            <a:off x="1098550" y="5798185"/>
            <a:ext cx="4064000" cy="368300"/>
          </a:xfrm>
          <a:prstGeom prst="rect">
            <a:avLst/>
          </a:prstGeom>
          <a:noFill/>
        </p:spPr>
        <p:txBody>
          <a:bodyPr wrap="square" rtlCol="0">
            <a:spAutoFit/>
          </a:bodyPr>
          <a:p>
            <a:r>
              <a:rPr lang="zh-CN" altLang="en-US"/>
              <a:t>多</a:t>
            </a:r>
            <a:r>
              <a:rPr lang="en-US" altLang="zh-CN"/>
              <a:t>GPU</a:t>
            </a:r>
            <a:r>
              <a:rPr lang="zh-CN" altLang="en-US"/>
              <a:t>下可以让显卡达到满载的水平。</a:t>
            </a:r>
            <a:endParaRPr lang="zh-CN" altLang="en-US"/>
          </a:p>
        </p:txBody>
      </p:sp>
      <p:sp>
        <p:nvSpPr>
          <p:cNvPr id="9" name="文本框 8"/>
          <p:cNvSpPr txBox="1"/>
          <p:nvPr/>
        </p:nvSpPr>
        <p:spPr>
          <a:xfrm>
            <a:off x="6405245" y="5521325"/>
            <a:ext cx="5350510" cy="645160"/>
          </a:xfrm>
          <a:prstGeom prst="rect">
            <a:avLst/>
          </a:prstGeom>
          <a:noFill/>
        </p:spPr>
        <p:txBody>
          <a:bodyPr wrap="square" rtlCol="0">
            <a:spAutoFit/>
          </a:bodyPr>
          <a:p>
            <a:pPr marL="285750" indent="-285750">
              <a:buFont typeface="Arial" panose="020B0604020202090204" pitchFamily="34" charset="0"/>
              <a:buChar char="•"/>
            </a:pPr>
            <a:r>
              <a:rPr lang="zh-CN" altLang="en-US"/>
              <a:t>有效的避免了精度损失（</a:t>
            </a:r>
            <a:r>
              <a:rPr lang="en-US" altLang="zh-CN"/>
              <a:t>precision loss</a:t>
            </a:r>
            <a:r>
              <a:rPr lang="zh-CN" altLang="en-US"/>
              <a:t>）错误；</a:t>
            </a:r>
            <a:endParaRPr lang="zh-CN" altLang="en-US"/>
          </a:p>
          <a:p>
            <a:pPr marL="285750" indent="-285750">
              <a:buFont typeface="Arial" panose="020B0604020202090204" pitchFamily="34" charset="0"/>
              <a:buChar char="•"/>
            </a:pPr>
            <a:r>
              <a:rPr lang="zh-CN" altLang="en-US"/>
              <a:t>可以由海森矩阵直接得到统计误差。</a:t>
            </a:r>
            <a:endParaRPr lang="zh-CN" altLang="en-US"/>
          </a:p>
        </p:txBody>
      </p:sp>
    </p:spTree>
    <p:custDataLst>
      <p:tags r:id="rId3"/>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7005955" y="2287905"/>
            <a:ext cx="4565650" cy="1568450"/>
          </a:xfrm>
          <a:prstGeom prst="rect">
            <a:avLst/>
          </a:prstGeom>
          <a:noFill/>
        </p:spPr>
        <p:txBody>
          <a:bodyPr wrap="square" rtlCol="0">
            <a:normAutofit lnSpcReduction="10000"/>
          </a:bodyPr>
          <a:lstStyle/>
          <a:p>
            <a:r>
              <a:rPr lang="zh-CN" altLang="en-US" sz="4800" b="1" dirty="0">
                <a:solidFill>
                  <a:srgbClr val="000000">
                    <a:lumMod val="85000"/>
                    <a:lumOff val="15000"/>
                  </a:srgbClr>
                </a:solidFill>
                <a:latin typeface="Arial" panose="020B0604020202090204" pitchFamily="34" charset="0"/>
                <a:ea typeface="微软雅黑" panose="020B0503020204020204" charset="-122"/>
              </a:rPr>
              <a:t>组分约束与共振态选择</a:t>
            </a:r>
            <a:endParaRPr lang="zh-CN" altLang="en-US" sz="4800" b="1" dirty="0">
              <a:solidFill>
                <a:srgbClr val="000000">
                  <a:lumMod val="85000"/>
                  <a:lumOff val="15000"/>
                </a:srgbClr>
              </a:solidFill>
              <a:latin typeface="Arial" panose="020B0604020202090204" pitchFamily="34" charset="0"/>
              <a:ea typeface="微软雅黑" panose="020B0503020204020204" charset="-122"/>
            </a:endParaRPr>
          </a:p>
        </p:txBody>
      </p:sp>
      <p:sp>
        <p:nvSpPr>
          <p:cNvPr id="5" name="矩形 4"/>
          <p:cNvSpPr/>
          <p:nvPr>
            <p:custDataLst>
              <p:tags r:id="rId2"/>
            </p:custDataLst>
          </p:nvPr>
        </p:nvSpPr>
        <p:spPr>
          <a:xfrm>
            <a:off x="7145020" y="3863340"/>
            <a:ext cx="857885" cy="75565"/>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rgbClr val="FFFFFF"/>
          </a:fontRef>
        </p:style>
        <p:txBody>
          <a:bodyPr rtlCol="0" anchor="ctr"/>
          <a:lstStyle/>
          <a:p>
            <a:pPr algn="ctr"/>
            <a:endParaRPr lang="zh-CN" altLang="en-US"/>
          </a:p>
        </p:txBody>
      </p:sp>
      <p:sp>
        <p:nvSpPr>
          <p:cNvPr id="6" name="矩形 5"/>
          <p:cNvSpPr/>
          <p:nvPr>
            <p:custDataLst>
              <p:tags r:id="rId3"/>
            </p:custDataLst>
          </p:nvPr>
        </p:nvSpPr>
        <p:spPr>
          <a:xfrm>
            <a:off x="7145020" y="4034790"/>
            <a:ext cx="489585" cy="75565"/>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rgbClr val="FFFFFF"/>
          </a:fontRef>
        </p:style>
        <p:txBody>
          <a:bodyPr rtlCol="0" anchor="ctr"/>
          <a:lstStyle/>
          <a:p>
            <a:pPr algn="ctr"/>
            <a:endParaRPr lang="zh-CN" altLang="en-US"/>
          </a:p>
        </p:txBody>
      </p:sp>
      <p:sp>
        <p:nvSpPr>
          <p:cNvPr id="11" name="日期占位符 10"/>
          <p:cNvSpPr>
            <a:spLocks noGrp="1"/>
          </p:cNvSpPr>
          <p:nvPr>
            <p:ph type="dt" sz="half" idx="10"/>
          </p:nvPr>
        </p:nvSpPr>
        <p:spPr/>
        <p:txBody>
          <a:bodyPr/>
          <a:p>
            <a:r>
              <a:rPr lang="en-US" altLang="zh-CN"/>
              <a:t>2022/5/06</a:t>
            </a:r>
            <a:endParaRPr lang="zh-CN" altLang="en-US"/>
          </a:p>
        </p:txBody>
      </p:sp>
      <p:sp>
        <p:nvSpPr>
          <p:cNvPr id="14" name="灯片编号占位符 13"/>
          <p:cNvSpPr>
            <a:spLocks noGrp="1"/>
          </p:cNvSpPr>
          <p:nvPr>
            <p:ph type="sldNum" sz="quarter" idx="12"/>
          </p:nvPr>
        </p:nvSpPr>
        <p:spPr/>
        <p:txBody>
          <a:bodyPr/>
          <a:p>
            <a:fld id="{93F65EC6-B19D-4404-96B2-C03F6B92E66A}" type="slidenum">
              <a:rPr lang="zh-CN" altLang="en-US" smtClean="0"/>
            </a:fld>
            <a:endParaRPr lang="zh-CN" altLang="en-US"/>
          </a:p>
        </p:txBody>
      </p:sp>
      <p:pic>
        <p:nvPicPr>
          <p:cNvPr id="7" name="图片 6"/>
          <p:cNvPicPr/>
          <p:nvPr/>
        </p:nvPicPr>
        <p:blipFill>
          <a:blip r:embed="rId4"/>
          <a:srcRect l="11966" t="12405" r="10462" b="13382"/>
          <a:stretch>
            <a:fillRect/>
          </a:stretch>
        </p:blipFill>
        <p:spPr>
          <a:xfrm>
            <a:off x="838200" y="488315"/>
            <a:ext cx="5998845" cy="5588635"/>
          </a:xfrm>
          <a:prstGeom prst="rect">
            <a:avLst/>
          </a:prstGeom>
          <a:noFill/>
          <a:ln w="9525">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2022-10-25 22-17-31 的屏幕截图"/>
          <p:cNvPicPr>
            <a:picLocks noChangeAspect="1"/>
          </p:cNvPicPr>
          <p:nvPr/>
        </p:nvPicPr>
        <p:blipFill>
          <a:blip r:embed="rId1"/>
          <a:stretch>
            <a:fillRect/>
          </a:stretch>
        </p:blipFill>
        <p:spPr>
          <a:xfrm>
            <a:off x="4356100" y="3114040"/>
            <a:ext cx="3835400" cy="2797810"/>
          </a:xfrm>
          <a:prstGeom prst="rect">
            <a:avLst/>
          </a:prstGeom>
        </p:spPr>
      </p:pic>
      <p:sp>
        <p:nvSpPr>
          <p:cNvPr id="2" name="标题 1"/>
          <p:cNvSpPr>
            <a:spLocks noGrp="1"/>
          </p:cNvSpPr>
          <p:nvPr>
            <p:ph type="title"/>
          </p:nvPr>
        </p:nvSpPr>
        <p:spPr/>
        <p:txBody>
          <a:bodyPr/>
          <a:p>
            <a:r>
              <a:rPr lang="zh-CN" altLang="en-US"/>
              <a:t>分波分析的难点</a:t>
            </a:r>
            <a:endParaRPr lang="zh-CN" altLang="en-US"/>
          </a:p>
        </p:txBody>
      </p:sp>
      <p:sp>
        <p:nvSpPr>
          <p:cNvPr id="3" name="内容占位符 2"/>
          <p:cNvSpPr>
            <a:spLocks noGrp="1"/>
          </p:cNvSpPr>
          <p:nvPr>
            <p:ph idx="1"/>
          </p:nvPr>
        </p:nvSpPr>
        <p:spPr>
          <a:xfrm>
            <a:off x="838200" y="1231265"/>
            <a:ext cx="4624705" cy="1616710"/>
          </a:xfrm>
        </p:spPr>
        <p:txBody>
          <a:bodyPr>
            <a:normAutofit lnSpcReduction="10000"/>
          </a:bodyPr>
          <a:p>
            <a:r>
              <a:rPr lang="zh-CN" altLang="en-US" sz="1800"/>
              <a:t>拟合速度慢，为了逼近全局最优点需要的拟合次数多；</a:t>
            </a:r>
            <a:endParaRPr lang="zh-CN" altLang="en-US" sz="1800"/>
          </a:p>
          <a:p>
            <a:r>
              <a:rPr lang="zh-CN" altLang="en-US" sz="1800"/>
              <a:t>事例数与模型复杂度有矛盾，过拟合现象严重；</a:t>
            </a:r>
            <a:endParaRPr lang="zh-CN" altLang="en-US" sz="1800"/>
          </a:p>
          <a:p>
            <a:r>
              <a:rPr lang="zh-CN" altLang="en-US" sz="1800"/>
              <a:t>共振态组合的不确定性。</a:t>
            </a:r>
            <a:endParaRPr lang="zh-CN" altLang="en-US" sz="1800"/>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sp>
        <p:nvSpPr>
          <p:cNvPr id="7" name="文本框 6"/>
          <p:cNvSpPr txBox="1"/>
          <p:nvPr/>
        </p:nvSpPr>
        <p:spPr>
          <a:xfrm>
            <a:off x="8404225" y="4603750"/>
            <a:ext cx="2898775" cy="922020"/>
          </a:xfrm>
          <a:prstGeom prst="rect">
            <a:avLst/>
          </a:prstGeom>
          <a:noFill/>
        </p:spPr>
        <p:txBody>
          <a:bodyPr wrap="square" rtlCol="0">
            <a:spAutoFit/>
          </a:bodyPr>
          <a:p>
            <a:r>
              <a:rPr lang="zh-CN" altLang="en-US">
                <a:solidFill>
                  <a:schemeClr val="accent2"/>
                </a:solidFill>
              </a:rPr>
              <a:t>过拟合的典型特征是各分波组份</a:t>
            </a:r>
            <a:r>
              <a:rPr lang="en-US" altLang="zh-CN">
                <a:solidFill>
                  <a:schemeClr val="accent2"/>
                </a:solidFill>
              </a:rPr>
              <a:t> (fraction) </a:t>
            </a:r>
            <a:r>
              <a:rPr lang="zh-CN" altLang="en-US">
                <a:solidFill>
                  <a:schemeClr val="accent2"/>
                </a:solidFill>
              </a:rPr>
              <a:t>之和显著超出总组份。</a:t>
            </a:r>
            <a:endParaRPr lang="zh-CN" altLang="en-US">
              <a:solidFill>
                <a:schemeClr val="accent2"/>
              </a:solidFill>
            </a:endParaRPr>
          </a:p>
        </p:txBody>
      </p:sp>
      <p:pic>
        <p:nvPicPr>
          <p:cNvPr id="8" name="图片 7"/>
          <p:cNvPicPr>
            <a:picLocks noChangeAspect="1"/>
          </p:cNvPicPr>
          <p:nvPr>
            <p:custDataLst>
              <p:tags r:id="rId2"/>
            </p:custDataLst>
          </p:nvPr>
        </p:nvPicPr>
        <p:blipFill>
          <a:blip r:embed="rId3"/>
          <a:stretch>
            <a:fillRect/>
          </a:stretch>
        </p:blipFill>
        <p:spPr>
          <a:xfrm>
            <a:off x="5295265" y="904240"/>
            <a:ext cx="2992755" cy="2179320"/>
          </a:xfrm>
          <a:prstGeom prst="rect">
            <a:avLst/>
          </a:prstGeom>
        </p:spPr>
      </p:pic>
      <p:pic>
        <p:nvPicPr>
          <p:cNvPr id="11" name="图片 10"/>
          <p:cNvPicPr>
            <a:picLocks noChangeAspect="1"/>
          </p:cNvPicPr>
          <p:nvPr/>
        </p:nvPicPr>
        <p:blipFill>
          <a:blip r:embed="rId4"/>
          <a:stretch>
            <a:fillRect/>
          </a:stretch>
        </p:blipFill>
        <p:spPr>
          <a:xfrm>
            <a:off x="8868410" y="2640330"/>
            <a:ext cx="2562225" cy="57150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8404225" y="949960"/>
            <a:ext cx="3363595" cy="1844675"/>
          </a:xfrm>
          <a:prstGeom prst="rect">
            <a:avLst/>
          </a:prstGeom>
        </p:spPr>
      </p:pic>
      <p:sp>
        <p:nvSpPr>
          <p:cNvPr id="12" name="椭圆 11"/>
          <p:cNvSpPr/>
          <p:nvPr/>
        </p:nvSpPr>
        <p:spPr>
          <a:xfrm>
            <a:off x="8511540" y="2544445"/>
            <a:ext cx="1958340" cy="17653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6" name="图片 5" descr="2022-10-25 22-28-08 的屏幕截图"/>
          <p:cNvPicPr>
            <a:picLocks noChangeAspect="1"/>
          </p:cNvPicPr>
          <p:nvPr/>
        </p:nvPicPr>
        <p:blipFill>
          <a:blip r:embed="rId7"/>
          <a:stretch>
            <a:fillRect/>
          </a:stretch>
        </p:blipFill>
        <p:spPr>
          <a:xfrm>
            <a:off x="572135" y="3083560"/>
            <a:ext cx="3835400" cy="2795270"/>
          </a:xfrm>
          <a:prstGeom prst="rect">
            <a:avLst/>
          </a:prstGeom>
        </p:spPr>
      </p:pic>
    </p:spTree>
    <p:custDataLst>
      <p:tags r:id="rId8"/>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组份约束</a:t>
            </a:r>
            <a:endParaRPr lang="zh-CN" altLang="en-US"/>
          </a:p>
        </p:txBody>
      </p:sp>
      <p:sp>
        <p:nvSpPr>
          <p:cNvPr id="3" name="内容占位符 2"/>
          <p:cNvSpPr>
            <a:spLocks noGrp="1"/>
          </p:cNvSpPr>
          <p:nvPr>
            <p:ph idx="1"/>
          </p:nvPr>
        </p:nvSpPr>
        <p:spPr>
          <a:xfrm>
            <a:off x="838200" y="1109345"/>
            <a:ext cx="10515600" cy="5067935"/>
          </a:xfrm>
        </p:spPr>
        <p:txBody>
          <a:bodyPr/>
          <a:p>
            <a:r>
              <a:rPr lang="zh-CN" altLang="en-US"/>
              <a:t>组分的定义</a:t>
            </a:r>
            <a:endParaRPr lang="zh-CN" altLang="en-US"/>
          </a:p>
          <a:p>
            <a:endParaRPr lang="zh-CN" altLang="en-US"/>
          </a:p>
          <a:p>
            <a:endParaRPr lang="zh-CN" altLang="en-US"/>
          </a:p>
          <a:p>
            <a:r>
              <a:rPr lang="zh-CN" altLang="en-US"/>
              <a:t>组份之和</a:t>
            </a:r>
            <a:endParaRPr lang="zh-CN" altLang="en-US"/>
          </a:p>
          <a:p>
            <a:endParaRPr lang="zh-CN" altLang="en-US"/>
          </a:p>
          <a:p>
            <a:endParaRPr lang="zh-CN" altLang="en-US"/>
          </a:p>
          <a:p>
            <a:r>
              <a:rPr lang="zh-CN" altLang="en-US"/>
              <a:t>组份约束</a:t>
            </a:r>
            <a:endParaRPr lang="zh-CN" altLang="en-US"/>
          </a:p>
        </p:txBody>
      </p:sp>
      <p:sp>
        <p:nvSpPr>
          <p:cNvPr id="4" name="日期占位符 3"/>
          <p:cNvSpPr>
            <a:spLocks noGrp="1"/>
          </p:cNvSpPr>
          <p:nvPr>
            <p:ph type="dt" sz="half" idx="10"/>
          </p:nvPr>
        </p:nvSpPr>
        <p:spPr/>
        <p:txBody>
          <a:bodyPr/>
          <a:p>
            <a:r>
              <a:rPr lang="en-US" altLang="zh-CN"/>
              <a:t>2022/5/06</a:t>
            </a:r>
            <a:endParaRPr lang="zh-CN" altLang="en-US"/>
          </a:p>
        </p:txBody>
      </p:sp>
      <p:sp>
        <p:nvSpPr>
          <p:cNvPr id="5" name="灯片编号占位符 4"/>
          <p:cNvSpPr>
            <a:spLocks noGrp="1"/>
          </p:cNvSpPr>
          <p:nvPr>
            <p:ph type="sldNum" sz="quarter" idx="12"/>
          </p:nvPr>
        </p:nvSpPr>
        <p:spPr/>
        <p:txBody>
          <a:bodyPr/>
          <a:p>
            <a:fld id="{93F65EC6-B19D-4404-96B2-C03F6B92E66A}" type="slidenum">
              <a:rPr lang="zh-CN" altLang="en-US" smtClean="0"/>
            </a:fld>
            <a:endParaRPr lang="zh-CN" altLang="en-US" dirty="0"/>
          </a:p>
        </p:txBody>
      </p:sp>
      <p:pic>
        <p:nvPicPr>
          <p:cNvPr id="8" name="图片 7"/>
          <p:cNvPicPr>
            <a:picLocks noChangeAspect="1"/>
          </p:cNvPicPr>
          <p:nvPr/>
        </p:nvPicPr>
        <p:blipFill>
          <a:blip r:embed="rId1"/>
          <a:stretch>
            <a:fillRect/>
          </a:stretch>
        </p:blipFill>
        <p:spPr>
          <a:xfrm>
            <a:off x="1640205" y="1579880"/>
            <a:ext cx="2495550" cy="1000125"/>
          </a:xfrm>
          <a:prstGeom prst="rect">
            <a:avLst/>
          </a:prstGeom>
        </p:spPr>
      </p:pic>
      <p:pic>
        <p:nvPicPr>
          <p:cNvPr id="9" name="图片 8"/>
          <p:cNvPicPr>
            <a:picLocks noChangeAspect="1"/>
          </p:cNvPicPr>
          <p:nvPr/>
        </p:nvPicPr>
        <p:blipFill>
          <a:blip r:embed="rId2"/>
          <a:stretch>
            <a:fillRect/>
          </a:stretch>
        </p:blipFill>
        <p:spPr>
          <a:xfrm>
            <a:off x="1554480" y="3295650"/>
            <a:ext cx="1781175" cy="800100"/>
          </a:xfrm>
          <a:prstGeom prst="rect">
            <a:avLst/>
          </a:prstGeom>
        </p:spPr>
      </p:pic>
      <p:pic>
        <p:nvPicPr>
          <p:cNvPr id="10" name="图片 9"/>
          <p:cNvPicPr>
            <a:picLocks noChangeAspect="1"/>
          </p:cNvPicPr>
          <p:nvPr/>
        </p:nvPicPr>
        <p:blipFill>
          <a:blip r:embed="rId3"/>
          <a:stretch>
            <a:fillRect/>
          </a:stretch>
        </p:blipFill>
        <p:spPr>
          <a:xfrm>
            <a:off x="1554480" y="4757420"/>
            <a:ext cx="3886200" cy="771525"/>
          </a:xfrm>
          <a:prstGeom prst="rect">
            <a:avLst/>
          </a:prstGeom>
        </p:spPr>
      </p:pic>
      <p:pic>
        <p:nvPicPr>
          <p:cNvPr id="11" name="图片 10"/>
          <p:cNvPicPr>
            <a:picLocks noChangeAspect="1"/>
          </p:cNvPicPr>
          <p:nvPr/>
        </p:nvPicPr>
        <p:blipFill>
          <a:blip r:embed="rId4"/>
          <a:stretch>
            <a:fillRect/>
          </a:stretch>
        </p:blipFill>
        <p:spPr>
          <a:xfrm>
            <a:off x="5181600" y="876935"/>
            <a:ext cx="6630035" cy="5479415"/>
          </a:xfrm>
          <a:prstGeom prst="rect">
            <a:avLst/>
          </a:prstGeom>
        </p:spPr>
      </p:pic>
      <p:pic>
        <p:nvPicPr>
          <p:cNvPr id="12" name="图片 11"/>
          <p:cNvPicPr>
            <a:picLocks noChangeAspect="1"/>
          </p:cNvPicPr>
          <p:nvPr/>
        </p:nvPicPr>
        <p:blipFill>
          <a:blip r:embed="rId5"/>
          <a:stretch>
            <a:fillRect/>
          </a:stretch>
        </p:blipFill>
        <p:spPr>
          <a:xfrm>
            <a:off x="8397240" y="5199380"/>
            <a:ext cx="2133600" cy="733425"/>
          </a:xfrm>
          <a:prstGeom prst="rect">
            <a:avLst/>
          </a:prstGeom>
        </p:spPr>
      </p:pic>
      <p:pic>
        <p:nvPicPr>
          <p:cNvPr id="13" name="图片 12"/>
          <p:cNvPicPr>
            <a:picLocks noChangeAspect="1"/>
          </p:cNvPicPr>
          <p:nvPr/>
        </p:nvPicPr>
        <p:blipFill>
          <a:blip r:embed="rId6"/>
          <a:stretch>
            <a:fillRect/>
          </a:stretch>
        </p:blipFill>
        <p:spPr>
          <a:xfrm>
            <a:off x="8610600" y="4757420"/>
            <a:ext cx="1362075" cy="533400"/>
          </a:xfrm>
          <a:prstGeom prst="rect">
            <a:avLst/>
          </a:prstGeom>
        </p:spPr>
      </p:pic>
    </p:spTree>
    <p:custDataLst>
      <p:tags r:id="rId7"/>
    </p:custDataLst>
  </p:cSld>
  <p:clrMapOvr>
    <a:masterClrMapping/>
  </p:clrMapOvr>
  <p:transition/>
</p:sld>
</file>

<file path=ppt/tags/tag1.xml><?xml version="1.0" encoding="utf-8"?>
<p:tagLst xmlns:p="http://schemas.openxmlformats.org/presentationml/2006/main">
  <p:tag name="KSO_WM_UNIT_PLACING_PICTURE_USER_VIEWPORT" val="{&quot;height&quot;:6612.244094488189,&quot;width&quot;:14400}"/>
</p:tagLst>
</file>

<file path=ppt/tags/tag10.xml><?xml version="1.0" encoding="utf-8"?>
<p:tagLst xmlns:p="http://schemas.openxmlformats.org/presentationml/2006/main">
  <p:tag name="KSO_WM_BEAUTIFY_FLAG" val="#wm#"/>
  <p:tag name="KSO_WM_TEMPLATE_CATEGORY" val="diagram"/>
  <p:tag name="KSO_WM_TEMPLATE_INDEX" val="20203732"/>
</p:tagLst>
</file>

<file path=ppt/tags/tag11.xml><?xml version="1.0" encoding="utf-8"?>
<p:tagLst xmlns:p="http://schemas.openxmlformats.org/presentationml/2006/main">
  <p:tag name="KSO_WM_BEAUTIFY_FLAG" val="#wm#"/>
  <p:tag name="KSO_WM_TEMPLATE_CATEGORY" val="diagram"/>
  <p:tag name="KSO_WM_TEMPLATE_INDEX" val="20203732"/>
</p:tagLst>
</file>

<file path=ppt/tags/tag12.xml><?xml version="1.0" encoding="utf-8"?>
<p:tagLst xmlns:p="http://schemas.openxmlformats.org/presentationml/2006/main">
  <p:tag name="KSO_WM_UNIT_ISCONTENTSTITLE" val="0"/>
  <p:tag name="KSO_WM_UNIT_PRESET_TEXT" val="单击&#13;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732_1*a*1"/>
  <p:tag name="KSO_WM_TEMPLATE_CATEGORY" val="diagram"/>
  <p:tag name="KSO_WM_TEMPLATE_INDEX" val="20203732"/>
  <p:tag name="KSO_WM_UNIT_LAYERLEVEL" val="1"/>
  <p:tag name="KSO_WM_TAG_VERSION" val="1.0"/>
  <p:tag name="KSO_WM_BEAUTIFY_FLAG" val="#wm#"/>
  <p:tag name="KSO_WM_DIAGRAM_GROUP_CODE" val="ζ1-1"/>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732_1*i*1"/>
  <p:tag name="KSO_WM_TEMPLATE_CATEGORY" val="diagram"/>
  <p:tag name="KSO_WM_TEMPLATE_INDEX" val="20203732"/>
  <p:tag name="KSO_WM_UNIT_LAYERLEVEL" val="1"/>
  <p:tag name="KSO_WM_TAG_VERSION" val="1.0"/>
  <p:tag name="KSO_WM_BEAUTIFY_FLAG" val="#wm#"/>
  <p:tag name="KSO_WM_DIAGRAM_GROUP_CODE" val="ζ1-1"/>
  <p:tag name="KSO_WM_UNIT_FILL_FORE_SCHEMECOLOR_INDEX" val="5"/>
  <p:tag name="KSO_WM_UNIT_FILL_TYPE" val="1"/>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732_1*i*2"/>
  <p:tag name="KSO_WM_TEMPLATE_CATEGORY" val="diagram"/>
  <p:tag name="KSO_WM_TEMPLATE_INDEX" val="20203732"/>
  <p:tag name="KSO_WM_UNIT_LAYERLEVEL" val="1"/>
  <p:tag name="KSO_WM_TAG_VERSION" val="1.0"/>
  <p:tag name="KSO_WM_BEAUTIFY_FLAG" val="#wm#"/>
  <p:tag name="KSO_WM_DIAGRAM_GROUP_CODE" val="ζ1-1"/>
  <p:tag name="KSO_WM_UNIT_FILL_FORE_SCHEMECOLOR_INDEX" val="5"/>
  <p:tag name="KSO_WM_UNIT_FILL_TYPE" val="1"/>
  <p:tag name="KSO_WM_UNIT_TEXT_FILL_FORE_SCHEMECOLOR_INDEX" val="2"/>
  <p:tag name="KSO_WM_UNIT_TEXT_FILL_TYPE" val="1"/>
  <p:tag name="KSO_WM_UNIT_USESOURCEFORMAT_APPLY" val="1"/>
</p:tagLst>
</file>

<file path=ppt/tags/tag15.xml><?xml version="1.0" encoding="utf-8"?>
<p:tagLst xmlns:p="http://schemas.openxmlformats.org/presentationml/2006/main">
  <p:tag name="KSO_WM_SLIDE_ID" val="diagram20203732_1"/>
  <p:tag name="KSO_WM_TEMPLATE_SUBCATEGORY" val="5"/>
  <p:tag name="KSO_WM_TEMPLATE_MASTER_TYPE" val="0"/>
  <p:tag name="KSO_WM_TEMPLATE_COLOR_TYPE" val="0"/>
  <p:tag name="KSO_WM_SLIDE_TYPE" val="text"/>
  <p:tag name="KSO_WM_SLIDE_SUBTYPE" val="picTxt"/>
  <p:tag name="KSO_WM_SLIDE_ITEM_CNT" val="1"/>
  <p:tag name="KSO_WM_SLIDE_INDEX" val="1"/>
  <p:tag name="KSO_WM_SLIDE_SIZE" val="796.35*522.1"/>
  <p:tag name="KSO_WM_SLIDE_POSITION" val="48.65*8.95"/>
  <p:tag name="KSO_WM_TAG_VERSION" val="1.0"/>
  <p:tag name="KSO_WM_BEAUTIFY_FLAG" val="#wm#"/>
  <p:tag name="KSO_WM_TEMPLATE_CATEGORY" val="diagram"/>
  <p:tag name="KSO_WM_TEMPLATE_INDEX" val="20203732"/>
  <p:tag name="KSO_WM_SLIDE_LAYOUT" val="a_f_h_ζ"/>
  <p:tag name="KSO_WM_SLIDE_LAYOUT_CNT" val="1_1_3_1"/>
  <p:tag name="KSO_WM_DIAGRAM_GROUP_CODE" val="ζ1-1"/>
  <p:tag name="KSO_WM_SLIDE_DIAGTYPE" val="ζ"/>
</p:tagLst>
</file>

<file path=ppt/tags/tag16.xml><?xml version="1.0" encoding="utf-8"?>
<p:tagLst xmlns:p="http://schemas.openxmlformats.org/presentationml/2006/main">
  <p:tag name="KSO_WM_UNIT_PLACING_PICTURE_USER_VIEWPORT" val="{&quot;height&quot;:3624,&quot;width&quot;:4976}"/>
</p:tagLst>
</file>

<file path=ppt/tags/tag17.xml><?xml version="1.0" encoding="utf-8"?>
<p:tagLst xmlns:p="http://schemas.openxmlformats.org/presentationml/2006/main">
  <p:tag name="KSO_WM_UNIT_PLACING_PICTURE_USER_VIEWPORT" val="{&quot;height&quot;:6885,&quot;width&quot;:12555}"/>
</p:tagLst>
</file>

<file path=ppt/tags/tag18.xml><?xml version="1.0" encoding="utf-8"?>
<p:tagLst xmlns:p="http://schemas.openxmlformats.org/presentationml/2006/main">
  <p:tag name="KSO_WM_BEAUTIFY_FLAG" val="#wm#"/>
  <p:tag name="KSO_WM_TEMPLATE_CATEGORY" val="diagram"/>
  <p:tag name="KSO_WM_TEMPLATE_INDEX" val="20203732"/>
</p:tagLst>
</file>

<file path=ppt/tags/tag19.xml><?xml version="1.0" encoding="utf-8"?>
<p:tagLst xmlns:p="http://schemas.openxmlformats.org/presentationml/2006/main">
  <p:tag name="KSO_WM_BEAUTIFY_FLAG" val="#wm#"/>
  <p:tag name="KSO_WM_TEMPLATE_CATEGORY" val="diagram"/>
  <p:tag name="KSO_WM_TEMPLATE_INDEX" val="20203732"/>
</p:tagLst>
</file>

<file path=ppt/tags/tag2.xml><?xml version="1.0" encoding="utf-8"?>
<p:tagLst xmlns:p="http://schemas.openxmlformats.org/presentationml/2006/main">
  <p:tag name="KSO_WM_UNIT_ISCONTENTSTITLE" val="0"/>
  <p:tag name="KSO_WM_UNIT_PRESET_TEXT" val="单击&#13;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732_1*a*1"/>
  <p:tag name="KSO_WM_TEMPLATE_CATEGORY" val="diagram"/>
  <p:tag name="KSO_WM_TEMPLATE_INDEX" val="20203732"/>
  <p:tag name="KSO_WM_UNIT_LAYERLEVEL" val="1"/>
  <p:tag name="KSO_WM_TAG_VERSION" val="1.0"/>
  <p:tag name="KSO_WM_BEAUTIFY_FLAG" val="#wm#"/>
  <p:tag name="KSO_WM_DIAGRAM_GROUP_CODE" val="ζ1-1"/>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KSO_WM_BEAUTIFY_FLAG" val="#wm#"/>
  <p:tag name="KSO_WM_TEMPLATE_CATEGORY" val="diagram"/>
  <p:tag name="KSO_WM_TEMPLATE_INDEX" val="20203732"/>
</p:tagLst>
</file>

<file path=ppt/tags/tag21.xml><?xml version="1.0" encoding="utf-8"?>
<p:tagLst xmlns:p="http://schemas.openxmlformats.org/presentationml/2006/main">
  <p:tag name="KSO_WM_BEAUTIFY_FLAG" val="#wm#"/>
  <p:tag name="KSO_WM_TEMPLATE_CATEGORY" val="diagram"/>
  <p:tag name="KSO_WM_TEMPLATE_INDEX" val="20203732"/>
</p:tagLst>
</file>

<file path=ppt/tags/tag22.xml><?xml version="1.0" encoding="utf-8"?>
<p:tagLst xmlns:p="http://schemas.openxmlformats.org/presentationml/2006/main">
  <p:tag name="KSO_WM_BEAUTIFY_FLAG" val="#wm#"/>
  <p:tag name="KSO_WM_TEMPLATE_CATEGORY" val="diagram"/>
  <p:tag name="KSO_WM_TEMPLATE_INDEX" val="20203732"/>
</p:tagLst>
</file>

<file path=ppt/tags/tag23.xml><?xml version="1.0" encoding="utf-8"?>
<p:tagLst xmlns:p="http://schemas.openxmlformats.org/presentationml/2006/main">
  <p:tag name="KSO_WM_BEAUTIFY_FLAG" val="#wm#"/>
  <p:tag name="KSO_WM_TEMPLATE_CATEGORY" val="diagram"/>
  <p:tag name="KSO_WM_TEMPLATE_INDEX" val="20203732"/>
</p:tagLst>
</file>

<file path=ppt/tags/tag24.xml><?xml version="1.0" encoding="utf-8"?>
<p:tagLst xmlns:p="http://schemas.openxmlformats.org/presentationml/2006/main">
  <p:tag name="KSO_WM_BEAUTIFY_FLAG" val="#wm#"/>
  <p:tag name="KSO_WM_TEMPLATE_CATEGORY" val="diagram"/>
  <p:tag name="KSO_WM_TEMPLATE_INDEX" val="20203732"/>
</p:tagLst>
</file>

<file path=ppt/tags/tag25.xml><?xml version="1.0" encoding="utf-8"?>
<p:tagLst xmlns:p="http://schemas.openxmlformats.org/presentationml/2006/main">
  <p:tag name="KSO_WM_UNIT_ISCONTENTSTITLE" val="0"/>
  <p:tag name="KSO_WM_UNIT_PRESET_TEXT" val="单击&#13;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732_1*a*1"/>
  <p:tag name="KSO_WM_TEMPLATE_CATEGORY" val="diagram"/>
  <p:tag name="KSO_WM_TEMPLATE_INDEX" val="20203732"/>
  <p:tag name="KSO_WM_UNIT_LAYERLEVEL" val="1"/>
  <p:tag name="KSO_WM_TAG_VERSION" val="1.0"/>
  <p:tag name="KSO_WM_BEAUTIFY_FLAG" val="#wm#"/>
  <p:tag name="KSO_WM_DIAGRAM_GROUP_CODE" val="ζ1-1"/>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732_1*i*1"/>
  <p:tag name="KSO_WM_TEMPLATE_CATEGORY" val="diagram"/>
  <p:tag name="KSO_WM_TEMPLATE_INDEX" val="20203732"/>
  <p:tag name="KSO_WM_UNIT_LAYERLEVEL" val="1"/>
  <p:tag name="KSO_WM_TAG_VERSION" val="1.0"/>
  <p:tag name="KSO_WM_BEAUTIFY_FLAG" val="#wm#"/>
  <p:tag name="KSO_WM_DIAGRAM_GROUP_CODE" val="ζ1-1"/>
  <p:tag name="KSO_WM_UNIT_FILL_FORE_SCHEMECOLOR_INDEX" val="5"/>
  <p:tag name="KSO_WM_UNIT_FILL_TYPE" val="1"/>
  <p:tag name="KSO_WM_UNIT_TEXT_FILL_FORE_SCHEMECOLOR_INDEX" val="2"/>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732_1*i*2"/>
  <p:tag name="KSO_WM_TEMPLATE_CATEGORY" val="diagram"/>
  <p:tag name="KSO_WM_TEMPLATE_INDEX" val="20203732"/>
  <p:tag name="KSO_WM_UNIT_LAYERLEVEL" val="1"/>
  <p:tag name="KSO_WM_TAG_VERSION" val="1.0"/>
  <p:tag name="KSO_WM_BEAUTIFY_FLAG" val="#wm#"/>
  <p:tag name="KSO_WM_DIAGRAM_GROUP_CODE" val="ζ1-1"/>
  <p:tag name="KSO_WM_UNIT_FILL_FORE_SCHEMECOLOR_INDEX" val="5"/>
  <p:tag name="KSO_WM_UNIT_FILL_TYPE" val="1"/>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KSO_WM_SLIDE_ID" val="diagram20203732_1"/>
  <p:tag name="KSO_WM_TEMPLATE_SUBCATEGORY" val="5"/>
  <p:tag name="KSO_WM_TEMPLATE_MASTER_TYPE" val="0"/>
  <p:tag name="KSO_WM_TEMPLATE_COLOR_TYPE" val="0"/>
  <p:tag name="KSO_WM_SLIDE_TYPE" val="text"/>
  <p:tag name="KSO_WM_SLIDE_SUBTYPE" val="picTxt"/>
  <p:tag name="KSO_WM_SLIDE_ITEM_CNT" val="1"/>
  <p:tag name="KSO_WM_SLIDE_INDEX" val="1"/>
  <p:tag name="KSO_WM_SLIDE_SIZE" val="796.35*522.1"/>
  <p:tag name="KSO_WM_SLIDE_POSITION" val="48.65*8.95"/>
  <p:tag name="KSO_WM_TAG_VERSION" val="1.0"/>
  <p:tag name="KSO_WM_BEAUTIFY_FLAG" val="#wm#"/>
  <p:tag name="KSO_WM_TEMPLATE_CATEGORY" val="diagram"/>
  <p:tag name="KSO_WM_TEMPLATE_INDEX" val="20203732"/>
  <p:tag name="KSO_WM_SLIDE_LAYOUT" val="a_f_h_ζ"/>
  <p:tag name="KSO_WM_SLIDE_LAYOUT_CNT" val="1_1_3_1"/>
  <p:tag name="KSO_WM_DIAGRAM_GROUP_CODE" val="ζ1-1"/>
  <p:tag name="KSO_WM_SLIDE_DIAGTYPE" val="ζ"/>
</p:tagLst>
</file>

<file path=ppt/tags/tag29.xml><?xml version="1.0" encoding="utf-8"?>
<p:tagLst xmlns:p="http://schemas.openxmlformats.org/presentationml/2006/main">
  <p:tag name="KSO_WPP_MARK_KEY" val="1eff4904-1a51-40f9-8358-4ffd4fe3926e"/>
  <p:tag name="COMMONDATA" val="eyJoZGlkIjoiNzU2NTEzNzlhN2M0NmU2YTVmYzM4MDAzNDViMzc0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732_1*i*1"/>
  <p:tag name="KSO_WM_TEMPLATE_CATEGORY" val="diagram"/>
  <p:tag name="KSO_WM_TEMPLATE_INDEX" val="20203732"/>
  <p:tag name="KSO_WM_UNIT_LAYERLEVEL" val="1"/>
  <p:tag name="KSO_WM_TAG_VERSION" val="1.0"/>
  <p:tag name="KSO_WM_BEAUTIFY_FLAG" val="#wm#"/>
  <p:tag name="KSO_WM_DIAGRAM_GROUP_CODE" val="ζ1-1"/>
  <p:tag name="KSO_WM_UNIT_FILL_FORE_SCHEMECOLOR_INDEX" val="5"/>
  <p:tag name="KSO_WM_UNIT_FILL_TYPE" val="1"/>
  <p:tag name="KSO_WM_UNIT_TEXT_FILL_FORE_SCHEMECOLOR_INDEX" val="2"/>
  <p:tag name="KSO_WM_UNIT_TEX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732_1*i*2"/>
  <p:tag name="KSO_WM_TEMPLATE_CATEGORY" val="diagram"/>
  <p:tag name="KSO_WM_TEMPLATE_INDEX" val="20203732"/>
  <p:tag name="KSO_WM_UNIT_LAYERLEVEL" val="1"/>
  <p:tag name="KSO_WM_TAG_VERSION" val="1.0"/>
  <p:tag name="KSO_WM_BEAUTIFY_FLAG" val="#wm#"/>
  <p:tag name="KSO_WM_DIAGRAM_GROUP_CODE" val="ζ1-1"/>
  <p:tag name="KSO_WM_UNIT_FILL_FORE_SCHEMECOLOR_INDEX" val="5"/>
  <p:tag name="KSO_WM_UNIT_FILL_TYPE" val="1"/>
  <p:tag name="KSO_WM_UNIT_TEXT_FILL_FORE_SCHEMECOLOR_INDEX" val="2"/>
  <p:tag name="KSO_WM_UNIT_TEXT_FILL_TYPE" val="1"/>
  <p:tag name="KSO_WM_UNIT_USESOURCEFORMAT_APPLY" val="1"/>
</p:tagLst>
</file>

<file path=ppt/tags/tag5.xml><?xml version="1.0" encoding="utf-8"?>
<p:tagLst xmlns:p="http://schemas.openxmlformats.org/presentationml/2006/main">
  <p:tag name="KSO_WM_SLIDE_ID" val="diagram20203732_1"/>
  <p:tag name="KSO_WM_TEMPLATE_SUBCATEGORY" val="5"/>
  <p:tag name="KSO_WM_TEMPLATE_MASTER_TYPE" val="0"/>
  <p:tag name="KSO_WM_TEMPLATE_COLOR_TYPE" val="0"/>
  <p:tag name="KSO_WM_SLIDE_TYPE" val="text"/>
  <p:tag name="KSO_WM_SLIDE_SUBTYPE" val="picTxt"/>
  <p:tag name="KSO_WM_SLIDE_ITEM_CNT" val="1"/>
  <p:tag name="KSO_WM_SLIDE_INDEX" val="1"/>
  <p:tag name="KSO_WM_SLIDE_SIZE" val="796.35*522.1"/>
  <p:tag name="KSO_WM_SLIDE_POSITION" val="48.65*8.95"/>
  <p:tag name="KSO_WM_TAG_VERSION" val="1.0"/>
  <p:tag name="KSO_WM_BEAUTIFY_FLAG" val="#wm#"/>
  <p:tag name="KSO_WM_TEMPLATE_CATEGORY" val="diagram"/>
  <p:tag name="KSO_WM_TEMPLATE_INDEX" val="20203732"/>
  <p:tag name="KSO_WM_SLIDE_LAYOUT" val="a_f_h_ζ"/>
  <p:tag name="KSO_WM_SLIDE_LAYOUT_CNT" val="1_1_3_1"/>
  <p:tag name="KSO_WM_DIAGRAM_GROUP_CODE" val="ζ1-1"/>
  <p:tag name="KSO_WM_SLIDE_DIAGTYPE" val="ζ"/>
</p:tagLst>
</file>

<file path=ppt/tags/tag6.xml><?xml version="1.0" encoding="utf-8"?>
<p:tagLst xmlns:p="http://schemas.openxmlformats.org/presentationml/2006/main">
  <p:tag name="KSO_WM_UNIT_PLACING_PICTURE_USER_VIEWPORT" val="{&quot;height&quot;:7369,&quot;width&quot;:8838}"/>
</p:tagLst>
</file>

<file path=ppt/tags/tag7.xml><?xml version="1.0" encoding="utf-8"?>
<p:tagLst xmlns:p="http://schemas.openxmlformats.org/presentationml/2006/main">
  <p:tag name="KSO_WM_UNIT_PLACING_PICTURE_USER_VIEWPORT" val="{&quot;height&quot;:2175,&quot;width&quot;:3750}"/>
</p:tagLst>
</file>

<file path=ppt/tags/tag8.xml><?xml version="1.0" encoding="utf-8"?>
<p:tagLst xmlns:p="http://schemas.openxmlformats.org/presentationml/2006/main">
  <p:tag name="KSO_WM_BEAUTIFY_FLAG" val="#wm#"/>
  <p:tag name="KSO_WM_TEMPLATE_CATEGORY" val="diagram"/>
  <p:tag name="KSO_WM_TEMPLATE_INDEX" val="20203732"/>
</p:tagLst>
</file>

<file path=ppt/tags/tag9.xml><?xml version="1.0" encoding="utf-8"?>
<p:tagLst xmlns:p="http://schemas.openxmlformats.org/presentationml/2006/main">
  <p:tag name="KSO_WM_UNIT_PLACING_PICTURE_USER_VIEWPORT" val="{&quot;height&quot;:2175,&quot;width&quot;:375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erdana-YaHei">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erdana-YaHei">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2550</Words>
  <Application>WPS 文字</Application>
  <PresentationFormat>宽屏</PresentationFormat>
  <Paragraphs>290</Paragraphs>
  <Slides>24</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24</vt:i4>
      </vt:variant>
    </vt:vector>
  </HeadingPairs>
  <TitlesOfParts>
    <vt:vector size="43" baseType="lpstr">
      <vt:lpstr>Arial</vt:lpstr>
      <vt:lpstr>方正书宋_GBK</vt:lpstr>
      <vt:lpstr>Wingdings</vt:lpstr>
      <vt:lpstr>Verdana</vt:lpstr>
      <vt:lpstr>微软雅黑</vt:lpstr>
      <vt:lpstr>汉仪旗黑</vt:lpstr>
      <vt:lpstr>Cambria Math</vt:lpstr>
      <vt:lpstr>Kingsoft Math</vt:lpstr>
      <vt:lpstr>Times New Roman</vt:lpstr>
      <vt:lpstr>等线</vt:lpstr>
      <vt:lpstr>DejaVu Math TeX Gyre</vt:lpstr>
      <vt:lpstr>汉仪中等线KW</vt:lpstr>
      <vt:lpstr>宋体</vt:lpstr>
      <vt:lpstr>Arial Unicode MS</vt:lpstr>
      <vt:lpstr>苹方-简</vt:lpstr>
      <vt:lpstr>汉仪书宋二KW</vt:lpstr>
      <vt:lpstr>微软雅黑</vt:lpstr>
      <vt:lpstr>Office 主题​​</vt:lpstr>
      <vt:lpstr>1_Office 主题​​</vt:lpstr>
      <vt:lpstr>深度学习与分波分析</vt:lpstr>
      <vt:lpstr>提纲</vt:lpstr>
      <vt:lpstr>PowerPoint 演示文稿</vt:lpstr>
      <vt:lpstr>自动微分与分波分析</vt:lpstr>
      <vt:lpstr>代码生成</vt:lpstr>
      <vt:lpstr>性能与精度</vt:lpstr>
      <vt:lpstr>PowerPoint 演示文稿</vt:lpstr>
      <vt:lpstr>分波分析的难点</vt:lpstr>
      <vt:lpstr>组份约束</vt:lpstr>
      <vt:lpstr>组份约束下各种共振态组合的似然值</vt:lpstr>
      <vt:lpstr>共振态组合的确定</vt:lpstr>
      <vt:lpstr>组份约束的最佳值</vt:lpstr>
      <vt:lpstr>分析结果</vt:lpstr>
      <vt:lpstr>PowerPoint 演示文稿</vt:lpstr>
      <vt:lpstr>PowerPoint 演示文稿</vt:lpstr>
      <vt:lpstr>国际研究现状</vt:lpstr>
      <vt:lpstr>课题组早期工作</vt:lpstr>
      <vt:lpstr>课题组研究现状</vt:lpstr>
      <vt:lpstr>课题组研究方法</vt:lpstr>
      <vt:lpstr>课题组研究方法</vt:lpstr>
      <vt:lpstr>研究进展</vt:lpstr>
      <vt:lpstr>高精度蒙卡的应用</vt:lpstr>
      <vt:lpstr>总结</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John Waston</dc:creator>
  <cp:lastModifiedBy>caihao</cp:lastModifiedBy>
  <cp:revision>207</cp:revision>
  <cp:lastPrinted>2022-10-26T01:38:42Z</cp:lastPrinted>
  <dcterms:created xsi:type="dcterms:W3CDTF">2022-10-26T01:38:42Z</dcterms:created>
  <dcterms:modified xsi:type="dcterms:W3CDTF">2022-10-26T01:38:42Z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DF4FF7396D4F4894978F531FA3430A0A</vt:lpwstr>
  </property>
  <property fmtid="{D5CDD505-2E9C-101B-9397-08002B2CF9AE}" pid="3" name="KSOProductBuildVer">
    <vt:lpwstr>2052-3.9.3.6359</vt:lpwstr>
  </property>
</Properties>
</file>