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6" r:id="rId1"/>
  </p:sldMasterIdLst>
  <p:notesMasterIdLst>
    <p:notesMasterId r:id="rId58"/>
  </p:notesMasterIdLst>
  <p:handoutMasterIdLst>
    <p:handoutMasterId r:id="rId59"/>
  </p:handoutMasterIdLst>
  <p:sldIdLst>
    <p:sldId id="1260" r:id="rId2"/>
    <p:sldId id="2762" r:id="rId3"/>
    <p:sldId id="2612" r:id="rId4"/>
    <p:sldId id="396" r:id="rId5"/>
    <p:sldId id="2693" r:id="rId6"/>
    <p:sldId id="2730" r:id="rId7"/>
    <p:sldId id="2318" r:id="rId8"/>
    <p:sldId id="270" r:id="rId9"/>
    <p:sldId id="271" r:id="rId10"/>
    <p:sldId id="2759" r:id="rId11"/>
    <p:sldId id="273" r:id="rId12"/>
    <p:sldId id="274" r:id="rId13"/>
    <p:sldId id="2753" r:id="rId14"/>
    <p:sldId id="2760" r:id="rId15"/>
    <p:sldId id="2695" r:id="rId16"/>
    <p:sldId id="2761" r:id="rId17"/>
    <p:sldId id="2754" r:id="rId18"/>
    <p:sldId id="310" r:id="rId19"/>
    <p:sldId id="317" r:id="rId20"/>
    <p:sldId id="323" r:id="rId21"/>
    <p:sldId id="2685" r:id="rId22"/>
    <p:sldId id="2755" r:id="rId23"/>
    <p:sldId id="2617" r:id="rId24"/>
    <p:sldId id="2736" r:id="rId25"/>
    <p:sldId id="259" r:id="rId26"/>
    <p:sldId id="2580" r:id="rId27"/>
    <p:sldId id="2746" r:id="rId28"/>
    <p:sldId id="2591" r:id="rId29"/>
    <p:sldId id="2575" r:id="rId30"/>
    <p:sldId id="2747" r:id="rId31"/>
    <p:sldId id="2749" r:id="rId32"/>
    <p:sldId id="2333" r:id="rId33"/>
    <p:sldId id="2756" r:id="rId34"/>
    <p:sldId id="2751" r:id="rId35"/>
    <p:sldId id="2576" r:id="rId36"/>
    <p:sldId id="2578" r:id="rId37"/>
    <p:sldId id="2602" r:id="rId38"/>
    <p:sldId id="2582" r:id="rId39"/>
    <p:sldId id="2752" r:id="rId40"/>
    <p:sldId id="2593" r:id="rId41"/>
    <p:sldId id="2533" r:id="rId42"/>
    <p:sldId id="2757" r:id="rId43"/>
    <p:sldId id="2758" r:id="rId44"/>
    <p:sldId id="2311" r:id="rId45"/>
    <p:sldId id="2750" r:id="rId46"/>
    <p:sldId id="2627" r:id="rId47"/>
    <p:sldId id="2686" r:id="rId48"/>
    <p:sldId id="2743" r:id="rId49"/>
    <p:sldId id="2744" r:id="rId50"/>
    <p:sldId id="2737" r:id="rId51"/>
    <p:sldId id="2718" r:id="rId52"/>
    <p:sldId id="2739" r:id="rId53"/>
    <p:sldId id="2717" r:id="rId54"/>
    <p:sldId id="2658" r:id="rId55"/>
    <p:sldId id="256" r:id="rId56"/>
    <p:sldId id="258" r:id="rId57"/>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5B12CA28-131F-401D-946B-7C1A1C5ABBA2}">
          <p14:sldIdLst>
            <p14:sldId id="1260"/>
            <p14:sldId id="2762"/>
            <p14:sldId id="2612"/>
            <p14:sldId id="396"/>
            <p14:sldId id="2693"/>
            <p14:sldId id="2730"/>
            <p14:sldId id="2318"/>
            <p14:sldId id="270"/>
            <p14:sldId id="271"/>
            <p14:sldId id="2759"/>
            <p14:sldId id="273"/>
            <p14:sldId id="274"/>
            <p14:sldId id="2753"/>
            <p14:sldId id="2760"/>
            <p14:sldId id="2695"/>
            <p14:sldId id="2761"/>
            <p14:sldId id="2754"/>
            <p14:sldId id="310"/>
            <p14:sldId id="317"/>
            <p14:sldId id="323"/>
            <p14:sldId id="2685"/>
            <p14:sldId id="2755"/>
            <p14:sldId id="2617"/>
            <p14:sldId id="2736"/>
            <p14:sldId id="259"/>
            <p14:sldId id="2580"/>
            <p14:sldId id="2746"/>
            <p14:sldId id="2591"/>
            <p14:sldId id="2575"/>
            <p14:sldId id="2747"/>
            <p14:sldId id="2749"/>
            <p14:sldId id="2333"/>
            <p14:sldId id="2756"/>
            <p14:sldId id="2751"/>
            <p14:sldId id="2576"/>
            <p14:sldId id="2578"/>
            <p14:sldId id="2602"/>
            <p14:sldId id="2582"/>
            <p14:sldId id="2752"/>
            <p14:sldId id="2593"/>
            <p14:sldId id="2533"/>
            <p14:sldId id="2757"/>
            <p14:sldId id="2758"/>
            <p14:sldId id="2311"/>
            <p14:sldId id="2750"/>
            <p14:sldId id="2627"/>
            <p14:sldId id="2686"/>
            <p14:sldId id="2743"/>
            <p14:sldId id="2744"/>
            <p14:sldId id="2737"/>
            <p14:sldId id="2718"/>
            <p14:sldId id="2739"/>
            <p14:sldId id="2717"/>
            <p14:sldId id="2658"/>
            <p14:sldId id="256"/>
            <p14:sldId id="25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heng Geng" initials="LSG" lastIdx="2" clrIdx="0">
    <p:extLst>
      <p:ext uri="{19B8F6BF-5375-455C-9EA6-DF929625EA0E}">
        <p15:presenceInfo xmlns:p15="http://schemas.microsoft.com/office/powerpoint/2012/main" userId="2fec89da336700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3E70CA"/>
    <a:srgbClr val="EAEFF7"/>
    <a:srgbClr val="376092"/>
    <a:srgbClr val="145396"/>
    <a:srgbClr val="FF0000"/>
    <a:srgbClr val="9F5FCF"/>
    <a:srgbClr val="ECB2B2"/>
    <a:srgbClr val="00B050"/>
    <a:srgbClr val="4375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0" autoAdjust="0"/>
    <p:restoredTop sz="88435" autoAdjust="0"/>
  </p:normalViewPr>
  <p:slideViewPr>
    <p:cSldViewPr snapToGrid="0">
      <p:cViewPr>
        <p:scale>
          <a:sx n="121" d="100"/>
          <a:sy n="121" d="100"/>
        </p:scale>
        <p:origin x="144" y="184"/>
      </p:cViewPr>
      <p:guideLst/>
    </p:cSldViewPr>
  </p:slideViewPr>
  <p:notesTextViewPr>
    <p:cViewPr>
      <p:scale>
        <a:sx n="3" d="2"/>
        <a:sy n="3" d="2"/>
      </p:scale>
      <p:origin x="0" y="0"/>
    </p:cViewPr>
  </p:notesTextViewPr>
  <p:sorterViewPr>
    <p:cViewPr>
      <p:scale>
        <a:sx n="100" d="100"/>
        <a:sy n="100" d="100"/>
      </p:scale>
      <p:origin x="0" y="-78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1370.png"/><Relationship Id="rId2" Type="http://schemas.openxmlformats.org/officeDocument/2006/relationships/image" Target="../media/image1110.png"/><Relationship Id="rId1" Type="http://schemas.openxmlformats.org/officeDocument/2006/relationships/image" Target="../media/image10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9D809A-1F1B-9B46-90C6-04642ACB9C45}" type="doc">
      <dgm:prSet loTypeId="urn:microsoft.com/office/officeart/2008/layout/IncreasingCircleProcess" loCatId="" qsTypeId="urn:microsoft.com/office/officeart/2005/8/quickstyle/simple1" qsCatId="simple" csTypeId="urn:microsoft.com/office/officeart/2005/8/colors/accent1_2" csCatId="accent1" phldr="1"/>
      <dgm:spPr/>
      <dgm:t>
        <a:bodyPr/>
        <a:lstStyle/>
        <a:p>
          <a:endParaRPr lang="zh-CN" altLang="en-US"/>
        </a:p>
      </dgm:t>
    </dgm:pt>
    <dgm:pt modelId="{70898463-57FB-D045-A81A-55A3D8C4B890}">
      <dgm:prSet phldrT="[文本]"/>
      <dgm:spPr/>
      <dgm:t>
        <a:bodyPr/>
        <a:lstStyle/>
        <a:p>
          <a:r>
            <a:rPr lang="en-US" altLang="zh-CN" dirty="0"/>
            <a:t>meson-meson</a:t>
          </a:r>
          <a:endParaRPr lang="zh-CN" altLang="en-US" dirty="0"/>
        </a:p>
      </dgm:t>
    </dgm:pt>
    <dgm:pt modelId="{331C8109-64C3-AB46-85E2-C09D143FECAB}" type="parTrans" cxnId="{F8D641D7-A569-8843-8FAA-E4B6E6FC158E}">
      <dgm:prSet/>
      <dgm:spPr/>
      <dgm:t>
        <a:bodyPr/>
        <a:lstStyle/>
        <a:p>
          <a:endParaRPr lang="zh-CN" altLang="en-US"/>
        </a:p>
      </dgm:t>
    </dgm:pt>
    <dgm:pt modelId="{A3774702-FBDD-C146-94D2-C4036296C555}" type="sibTrans" cxnId="{F8D641D7-A569-8843-8FAA-E4B6E6FC158E}">
      <dgm:prSet/>
      <dgm:spPr/>
      <dgm:t>
        <a:bodyPr/>
        <a:lstStyle/>
        <a:p>
          <a:endParaRPr lang="zh-CN" altLang="en-US"/>
        </a:p>
      </dgm:t>
    </dgm:pt>
    <mc:AlternateContent xmlns:mc="http://schemas.openxmlformats.org/markup-compatibility/2006" xmlns:a14="http://schemas.microsoft.com/office/drawing/2010/main">
      <mc:Choice Requires="a14">
        <dgm:pt modelId="{BDBEBE96-6A4C-CC45-99FC-ADB9927B6565}">
          <dgm:prSet phldrT="[文本]"/>
          <dgm:spPr/>
          <dgm: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𝜋</m:t>
                    </m:r>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𝜋</m:t>
                    </m:r>
                  </m:oMath>
                </m:oMathPara>
              </a14:m>
              <a:endParaRPr lang="zh-CN" altLang="en-US" dirty="0"/>
            </a:p>
          </dgm:t>
        </dgm:pt>
      </mc:Choice>
      <mc:Fallback xmlns="">
        <dgm:pt modelId="{BDBEBE96-6A4C-CC45-99FC-ADB9927B6565}">
          <dgm:prSet phldrT="[文本]"/>
          <dgm:spPr/>
          <dgm:t>
            <a:bodyPr/>
            <a:lstStyle/>
            <a:p>
              <a:r>
                <a:rPr lang="zh-CN" altLang="en-US" i="0">
                  <a:latin typeface="Cambria Math" panose="02040503050406030204" pitchFamily="18" charset="0"/>
                </a:rPr>
                <a:t>𝜋</a:t>
              </a:r>
              <a:r>
                <a:rPr lang="en-US" altLang="zh-CN" b="0" i="0">
                  <a:latin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𝜋</a:t>
              </a:r>
              <a:endParaRPr lang="zh-CN" altLang="en-US" dirty="0"/>
            </a:p>
          </dgm:t>
        </dgm:pt>
      </mc:Fallback>
    </mc:AlternateContent>
    <dgm:pt modelId="{F390319A-1251-114B-BB4B-BA32BDC0490C}" type="parTrans" cxnId="{9E3CE236-90B5-2844-A9E0-E9B86296A392}">
      <dgm:prSet/>
      <dgm:spPr/>
      <dgm:t>
        <a:bodyPr/>
        <a:lstStyle/>
        <a:p>
          <a:endParaRPr lang="zh-CN" altLang="en-US"/>
        </a:p>
      </dgm:t>
    </dgm:pt>
    <dgm:pt modelId="{5AF58D71-3501-FB43-A6E0-13729EB48186}" type="sibTrans" cxnId="{9E3CE236-90B5-2844-A9E0-E9B86296A392}">
      <dgm:prSet/>
      <dgm:spPr/>
      <dgm:t>
        <a:bodyPr/>
        <a:lstStyle/>
        <a:p>
          <a:endParaRPr lang="zh-CN" altLang="en-US"/>
        </a:p>
      </dgm:t>
    </dgm:pt>
    <dgm:pt modelId="{424410F2-B5E0-374A-9454-362174AB0767}">
      <dgm:prSet phldrT="[文本]"/>
      <dgm:spPr/>
      <dgm:t>
        <a:bodyPr/>
        <a:lstStyle/>
        <a:p>
          <a:r>
            <a:rPr lang="en-US" altLang="zh-CN" dirty="0"/>
            <a:t>meson-baryon</a:t>
          </a:r>
          <a:endParaRPr lang="zh-CN" altLang="en-US" dirty="0"/>
        </a:p>
      </dgm:t>
    </dgm:pt>
    <dgm:pt modelId="{CBCEE9E3-440C-9E46-A912-E34DF2B80101}" type="parTrans" cxnId="{E5C66AC7-02B2-5A45-800A-8FEEF9D5A422}">
      <dgm:prSet/>
      <dgm:spPr/>
      <dgm:t>
        <a:bodyPr/>
        <a:lstStyle/>
        <a:p>
          <a:endParaRPr lang="zh-CN" altLang="en-US"/>
        </a:p>
      </dgm:t>
    </dgm:pt>
    <dgm:pt modelId="{74A5F7FA-2775-BB4B-BA1B-D5FF16C7B397}" type="sibTrans" cxnId="{E5C66AC7-02B2-5A45-800A-8FEEF9D5A422}">
      <dgm:prSet/>
      <dgm:spPr/>
      <dgm:t>
        <a:bodyPr/>
        <a:lstStyle/>
        <a:p>
          <a:endParaRPr lang="zh-CN" altLang="en-US"/>
        </a:p>
      </dgm:t>
    </dgm:pt>
    <mc:AlternateContent xmlns:mc="http://schemas.openxmlformats.org/markup-compatibility/2006" xmlns:a14="http://schemas.microsoft.com/office/drawing/2010/main">
      <mc:Choice Requires="a14">
        <dgm:pt modelId="{2B87F6F0-C1C3-A947-BB7D-882024C5D070}">
          <dgm:prSet phldrT="[文本]"/>
          <dgm:spPr/>
          <dgm: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𝜋</m:t>
                    </m:r>
                    <m:r>
                      <a:rPr lang="en-US" altLang="zh-CN" b="0" i="1" smtClean="0">
                        <a:latin typeface="Cambria Math" panose="02040503050406030204" pitchFamily="18" charset="0"/>
                      </a:rPr>
                      <m:t>−</m:t>
                    </m:r>
                    <m:r>
                      <a:rPr lang="en-US" altLang="zh-CN" b="0" i="1" smtClean="0">
                        <a:latin typeface="Cambria Math" panose="02040503050406030204" pitchFamily="18" charset="0"/>
                      </a:rPr>
                      <m:t>𝑁</m:t>
                    </m:r>
                  </m:oMath>
                </m:oMathPara>
              </a14:m>
              <a:endParaRPr lang="zh-CN" altLang="en-US" dirty="0"/>
            </a:p>
          </dgm:t>
        </dgm:pt>
      </mc:Choice>
      <mc:Fallback xmlns="">
        <dgm:pt modelId="{2B87F6F0-C1C3-A947-BB7D-882024C5D070}">
          <dgm:prSet phldrT="[文本]"/>
          <dgm:spPr/>
          <dgm:t>
            <a:bodyPr/>
            <a:lstStyle/>
            <a:p>
              <a:r>
                <a:rPr lang="zh-CN" altLang="en-US" i="0">
                  <a:latin typeface="Cambria Math" panose="02040503050406030204" pitchFamily="18" charset="0"/>
                </a:rPr>
                <a:t>𝜋</a:t>
              </a:r>
              <a:r>
                <a:rPr lang="en-US" altLang="zh-CN" b="0" i="0">
                  <a:latin typeface="Cambria Math" panose="02040503050406030204" pitchFamily="18" charset="0"/>
                </a:rPr>
                <a:t>−𝑁</a:t>
              </a:r>
              <a:endParaRPr lang="zh-CN" altLang="en-US" dirty="0"/>
            </a:p>
          </dgm:t>
        </dgm:pt>
      </mc:Fallback>
    </mc:AlternateContent>
    <dgm:pt modelId="{32AB0988-7AAA-3C4C-8CCF-041B385ABA10}" type="parTrans" cxnId="{308B7CFD-6794-1545-9010-BEA1778FA7EC}">
      <dgm:prSet/>
      <dgm:spPr/>
      <dgm:t>
        <a:bodyPr/>
        <a:lstStyle/>
        <a:p>
          <a:endParaRPr lang="zh-CN" altLang="en-US"/>
        </a:p>
      </dgm:t>
    </dgm:pt>
    <dgm:pt modelId="{80EE0A37-6BA8-D148-806D-E7D1B4C95371}" type="sibTrans" cxnId="{308B7CFD-6794-1545-9010-BEA1778FA7EC}">
      <dgm:prSet/>
      <dgm:spPr/>
      <dgm:t>
        <a:bodyPr/>
        <a:lstStyle/>
        <a:p>
          <a:endParaRPr lang="zh-CN" altLang="en-US"/>
        </a:p>
      </dgm:t>
    </dgm:pt>
    <dgm:pt modelId="{ADC3D934-4B2C-894D-B4C6-05FBD3B477E8}">
      <dgm:prSet phldrT="[文本]"/>
      <dgm:spPr/>
      <dgm:t>
        <a:bodyPr/>
        <a:lstStyle/>
        <a:p>
          <a:r>
            <a:rPr lang="en-US" altLang="zh-CN" dirty="0"/>
            <a:t>baryon-baryon</a:t>
          </a:r>
          <a:endParaRPr lang="zh-CN" altLang="en-US" dirty="0"/>
        </a:p>
      </dgm:t>
    </dgm:pt>
    <dgm:pt modelId="{84E1F643-7CFD-9D48-B640-E377F5C7725B}" type="parTrans" cxnId="{589C5718-7270-1E46-A20C-D01E20C87724}">
      <dgm:prSet/>
      <dgm:spPr/>
      <dgm:t>
        <a:bodyPr/>
        <a:lstStyle/>
        <a:p>
          <a:endParaRPr lang="zh-CN" altLang="en-US"/>
        </a:p>
      </dgm:t>
    </dgm:pt>
    <dgm:pt modelId="{203CD551-7387-E245-AE62-1D9E14C98E66}" type="sibTrans" cxnId="{589C5718-7270-1E46-A20C-D01E20C87724}">
      <dgm:prSet/>
      <dgm:spPr/>
      <dgm:t>
        <a:bodyPr/>
        <a:lstStyle/>
        <a:p>
          <a:endParaRPr lang="zh-CN" altLang="en-US"/>
        </a:p>
      </dgm:t>
    </dgm:pt>
    <mc:AlternateContent xmlns:mc="http://schemas.openxmlformats.org/markup-compatibility/2006" xmlns:a14="http://schemas.microsoft.com/office/drawing/2010/main">
      <mc:Choice Requires="a14">
        <dgm:pt modelId="{FBDE301D-6522-F54A-BA33-7909B16DC294}">
          <dgm:prSet phldrT="[文本]"/>
          <dgm:spPr/>
          <dgm:t>
            <a:bodyPr/>
            <a:lstStyle/>
            <a:p>
              <a:pPr/>
              <a14:m>
                <m:oMathPara xmlns:m="http://schemas.openxmlformats.org/officeDocument/2006/math">
                  <m:oMathParaPr>
                    <m:jc m:val="centerGroup"/>
                  </m:oMathParaPr>
                  <m:oMath xmlns:m="http://schemas.openxmlformats.org/officeDocument/2006/math">
                    <m:r>
                      <a:rPr lang="en-US" altLang="zh-CN" b="1" i="1" smtClean="0">
                        <a:solidFill>
                          <a:srgbClr val="C00000"/>
                        </a:solidFill>
                        <a:latin typeface="Cambria Math" panose="02040503050406030204" pitchFamily="18" charset="0"/>
                      </a:rPr>
                      <m:t>𝑵</m:t>
                    </m:r>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𝑵</m:t>
                    </m:r>
                  </m:oMath>
                </m:oMathPara>
              </a14:m>
              <a:endParaRPr lang="zh-CN" altLang="en-US" b="1" dirty="0">
                <a:solidFill>
                  <a:srgbClr val="C00000"/>
                </a:solidFill>
              </a:endParaRPr>
            </a:p>
          </dgm:t>
        </dgm:pt>
      </mc:Choice>
      <mc:Fallback xmlns="">
        <dgm:pt modelId="{FBDE301D-6522-F54A-BA33-7909B16DC294}">
          <dgm:prSet phldrT="[文本]"/>
          <dgm:spPr/>
          <dgm:t>
            <a:bodyPr/>
            <a:lstStyle/>
            <a:p>
              <a:r>
                <a:rPr lang="en-US" altLang="zh-CN" b="1" i="0">
                  <a:solidFill>
                    <a:srgbClr val="C00000"/>
                  </a:solidFill>
                  <a:latin typeface="Cambria Math" panose="02040503050406030204" pitchFamily="18" charset="0"/>
                </a:rPr>
                <a:t>𝑵−𝑵</a:t>
              </a:r>
              <a:endParaRPr lang="zh-CN" altLang="en-US" b="1" dirty="0">
                <a:solidFill>
                  <a:srgbClr val="C00000"/>
                </a:solidFill>
              </a:endParaRPr>
            </a:p>
          </dgm:t>
        </dgm:pt>
      </mc:Fallback>
    </mc:AlternateContent>
    <dgm:pt modelId="{AAF66CB4-99D1-6A4E-8FD4-61206E38A355}" type="parTrans" cxnId="{7595D465-A923-704A-B448-B789BF42254D}">
      <dgm:prSet/>
      <dgm:spPr/>
      <dgm:t>
        <a:bodyPr/>
        <a:lstStyle/>
        <a:p>
          <a:endParaRPr lang="zh-CN" altLang="en-US"/>
        </a:p>
      </dgm:t>
    </dgm:pt>
    <dgm:pt modelId="{A8A6E6A8-A661-194F-8984-E89DEFEC3D10}" type="sibTrans" cxnId="{7595D465-A923-704A-B448-B789BF42254D}">
      <dgm:prSet/>
      <dgm:spPr/>
      <dgm:t>
        <a:bodyPr/>
        <a:lstStyle/>
        <a:p>
          <a:endParaRPr lang="zh-CN" altLang="en-US"/>
        </a:p>
      </dgm:t>
    </dgm:pt>
    <dgm:pt modelId="{056C163D-1F35-5D44-B989-35F0731E7376}" type="pres">
      <dgm:prSet presAssocID="{C59D809A-1F1B-9B46-90C6-04642ACB9C45}" presName="Name0" presStyleCnt="0">
        <dgm:presLayoutVars>
          <dgm:chMax val="7"/>
          <dgm:chPref val="7"/>
          <dgm:dir/>
          <dgm:animOne val="branch"/>
          <dgm:animLvl val="lvl"/>
        </dgm:presLayoutVars>
      </dgm:prSet>
      <dgm:spPr/>
    </dgm:pt>
    <dgm:pt modelId="{DADE4E21-934A-E042-B08F-07BD19694847}" type="pres">
      <dgm:prSet presAssocID="{70898463-57FB-D045-A81A-55A3D8C4B890}" presName="composite" presStyleCnt="0"/>
      <dgm:spPr/>
    </dgm:pt>
    <dgm:pt modelId="{691B7AAC-26F9-AB4C-BD4F-EA9208E9761E}" type="pres">
      <dgm:prSet presAssocID="{70898463-57FB-D045-A81A-55A3D8C4B890}" presName="BackAccent" presStyleLbl="bgShp" presStyleIdx="0" presStyleCnt="3"/>
      <dgm:spPr/>
    </dgm:pt>
    <dgm:pt modelId="{4D8983A7-277C-CA45-8EE4-29977BFEC481}" type="pres">
      <dgm:prSet presAssocID="{70898463-57FB-D045-A81A-55A3D8C4B890}" presName="Accent" presStyleLbl="alignNode1" presStyleIdx="0" presStyleCnt="3"/>
      <dgm:spPr/>
    </dgm:pt>
    <dgm:pt modelId="{E28D4455-0A17-9642-BE11-5DAC1DD7F107}" type="pres">
      <dgm:prSet presAssocID="{70898463-57FB-D045-A81A-55A3D8C4B890}" presName="Child" presStyleLbl="revTx" presStyleIdx="0" presStyleCnt="6">
        <dgm:presLayoutVars>
          <dgm:chMax val="0"/>
          <dgm:chPref val="0"/>
          <dgm:bulletEnabled val="1"/>
        </dgm:presLayoutVars>
      </dgm:prSet>
      <dgm:spPr/>
    </dgm:pt>
    <dgm:pt modelId="{A2A21E1B-C4AD-054D-8653-E6283459E45B}" type="pres">
      <dgm:prSet presAssocID="{70898463-57FB-D045-A81A-55A3D8C4B890}" presName="Parent" presStyleLbl="revTx" presStyleIdx="1" presStyleCnt="6">
        <dgm:presLayoutVars>
          <dgm:chMax val="1"/>
          <dgm:chPref val="1"/>
          <dgm:bulletEnabled val="1"/>
        </dgm:presLayoutVars>
      </dgm:prSet>
      <dgm:spPr/>
    </dgm:pt>
    <dgm:pt modelId="{CF977DC7-87E5-8A4E-AD0D-E6EF7B6A77A5}" type="pres">
      <dgm:prSet presAssocID="{A3774702-FBDD-C146-94D2-C4036296C555}" presName="sibTrans" presStyleCnt="0"/>
      <dgm:spPr/>
    </dgm:pt>
    <dgm:pt modelId="{8AAA2518-0E96-1940-A00E-6004EC7847C9}" type="pres">
      <dgm:prSet presAssocID="{424410F2-B5E0-374A-9454-362174AB0767}" presName="composite" presStyleCnt="0"/>
      <dgm:spPr/>
    </dgm:pt>
    <dgm:pt modelId="{5DA7276B-28B9-974E-A631-1A7BDEFC01EC}" type="pres">
      <dgm:prSet presAssocID="{424410F2-B5E0-374A-9454-362174AB0767}" presName="BackAccent" presStyleLbl="bgShp" presStyleIdx="1" presStyleCnt="3"/>
      <dgm:spPr/>
    </dgm:pt>
    <dgm:pt modelId="{08E8CF6D-26FB-0842-9520-B4C69DFB20EF}" type="pres">
      <dgm:prSet presAssocID="{424410F2-B5E0-374A-9454-362174AB0767}" presName="Accent" presStyleLbl="alignNode1" presStyleIdx="1" presStyleCnt="3"/>
      <dgm:spPr/>
    </dgm:pt>
    <dgm:pt modelId="{60F88509-B5C6-4D41-B270-F9781419721E}" type="pres">
      <dgm:prSet presAssocID="{424410F2-B5E0-374A-9454-362174AB0767}" presName="Child" presStyleLbl="revTx" presStyleIdx="2" presStyleCnt="6">
        <dgm:presLayoutVars>
          <dgm:chMax val="0"/>
          <dgm:chPref val="0"/>
          <dgm:bulletEnabled val="1"/>
        </dgm:presLayoutVars>
      </dgm:prSet>
      <dgm:spPr/>
    </dgm:pt>
    <dgm:pt modelId="{02023301-A8AE-E147-90FC-612D7B88480B}" type="pres">
      <dgm:prSet presAssocID="{424410F2-B5E0-374A-9454-362174AB0767}" presName="Parent" presStyleLbl="revTx" presStyleIdx="3" presStyleCnt="6">
        <dgm:presLayoutVars>
          <dgm:chMax val="1"/>
          <dgm:chPref val="1"/>
          <dgm:bulletEnabled val="1"/>
        </dgm:presLayoutVars>
      </dgm:prSet>
      <dgm:spPr/>
    </dgm:pt>
    <dgm:pt modelId="{E39F145F-020B-6549-A1F8-F3535EFDAFFF}" type="pres">
      <dgm:prSet presAssocID="{74A5F7FA-2775-BB4B-BA1B-D5FF16C7B397}" presName="sibTrans" presStyleCnt="0"/>
      <dgm:spPr/>
    </dgm:pt>
    <dgm:pt modelId="{B53D89DE-7205-2B48-84D8-45DE1DBDDF79}" type="pres">
      <dgm:prSet presAssocID="{ADC3D934-4B2C-894D-B4C6-05FBD3B477E8}" presName="composite" presStyleCnt="0"/>
      <dgm:spPr/>
    </dgm:pt>
    <dgm:pt modelId="{78BB4292-98A3-304C-B347-4AAFD74127B3}" type="pres">
      <dgm:prSet presAssocID="{ADC3D934-4B2C-894D-B4C6-05FBD3B477E8}" presName="BackAccent" presStyleLbl="bgShp" presStyleIdx="2" presStyleCnt="3"/>
      <dgm:spPr/>
    </dgm:pt>
    <dgm:pt modelId="{CF4B71AF-FE97-F049-AFF4-5D986DC2D6D5}" type="pres">
      <dgm:prSet presAssocID="{ADC3D934-4B2C-894D-B4C6-05FBD3B477E8}" presName="Accent" presStyleLbl="alignNode1" presStyleIdx="2" presStyleCnt="3"/>
      <dgm:spPr/>
    </dgm:pt>
    <dgm:pt modelId="{7277F293-FEA3-5349-A244-59924F3455C0}" type="pres">
      <dgm:prSet presAssocID="{ADC3D934-4B2C-894D-B4C6-05FBD3B477E8}" presName="Child" presStyleLbl="revTx" presStyleIdx="4" presStyleCnt="6">
        <dgm:presLayoutVars>
          <dgm:chMax val="0"/>
          <dgm:chPref val="0"/>
          <dgm:bulletEnabled val="1"/>
        </dgm:presLayoutVars>
      </dgm:prSet>
      <dgm:spPr/>
    </dgm:pt>
    <dgm:pt modelId="{4EA2AD7C-3B38-D145-86D1-A6BFB4C139A3}" type="pres">
      <dgm:prSet presAssocID="{ADC3D934-4B2C-894D-B4C6-05FBD3B477E8}" presName="Parent" presStyleLbl="revTx" presStyleIdx="5" presStyleCnt="6">
        <dgm:presLayoutVars>
          <dgm:chMax val="1"/>
          <dgm:chPref val="1"/>
          <dgm:bulletEnabled val="1"/>
        </dgm:presLayoutVars>
      </dgm:prSet>
      <dgm:spPr/>
    </dgm:pt>
  </dgm:ptLst>
  <dgm:cxnLst>
    <dgm:cxn modelId="{DE3D0D12-A3A9-E640-BABC-2C94DA593931}" type="presOf" srcId="{C59D809A-1F1B-9B46-90C6-04642ACB9C45}" destId="{056C163D-1F35-5D44-B989-35F0731E7376}" srcOrd="0" destOrd="0" presId="urn:microsoft.com/office/officeart/2008/layout/IncreasingCircleProcess"/>
    <dgm:cxn modelId="{589C5718-7270-1E46-A20C-D01E20C87724}" srcId="{C59D809A-1F1B-9B46-90C6-04642ACB9C45}" destId="{ADC3D934-4B2C-894D-B4C6-05FBD3B477E8}" srcOrd="2" destOrd="0" parTransId="{84E1F643-7CFD-9D48-B640-E377F5C7725B}" sibTransId="{203CD551-7387-E245-AE62-1D9E14C98E66}"/>
    <dgm:cxn modelId="{DCBD7634-6F4B-C840-8981-E1A9B47626E2}" type="presOf" srcId="{2B87F6F0-C1C3-A947-BB7D-882024C5D070}" destId="{60F88509-B5C6-4D41-B270-F9781419721E}" srcOrd="0" destOrd="0" presId="urn:microsoft.com/office/officeart/2008/layout/IncreasingCircleProcess"/>
    <dgm:cxn modelId="{9E3CE236-90B5-2844-A9E0-E9B86296A392}" srcId="{70898463-57FB-D045-A81A-55A3D8C4B890}" destId="{BDBEBE96-6A4C-CC45-99FC-ADB9927B6565}" srcOrd="0" destOrd="0" parTransId="{F390319A-1251-114B-BB4B-BA32BDC0490C}" sibTransId="{5AF58D71-3501-FB43-A6E0-13729EB48186}"/>
    <dgm:cxn modelId="{83832A41-B544-7945-AB76-4A68D91F4058}" type="presOf" srcId="{ADC3D934-4B2C-894D-B4C6-05FBD3B477E8}" destId="{4EA2AD7C-3B38-D145-86D1-A6BFB4C139A3}" srcOrd="0" destOrd="0" presId="urn:microsoft.com/office/officeart/2008/layout/IncreasingCircleProcess"/>
    <dgm:cxn modelId="{7595D465-A923-704A-B448-B789BF42254D}" srcId="{ADC3D934-4B2C-894D-B4C6-05FBD3B477E8}" destId="{FBDE301D-6522-F54A-BA33-7909B16DC294}" srcOrd="0" destOrd="0" parTransId="{AAF66CB4-99D1-6A4E-8FD4-61206E38A355}" sibTransId="{A8A6E6A8-A661-194F-8984-E89DEFEC3D10}"/>
    <dgm:cxn modelId="{E5C66AC7-02B2-5A45-800A-8FEEF9D5A422}" srcId="{C59D809A-1F1B-9B46-90C6-04642ACB9C45}" destId="{424410F2-B5E0-374A-9454-362174AB0767}" srcOrd="1" destOrd="0" parTransId="{CBCEE9E3-440C-9E46-A912-E34DF2B80101}" sibTransId="{74A5F7FA-2775-BB4B-BA1B-D5FF16C7B397}"/>
    <dgm:cxn modelId="{248C91D3-B0FC-434F-9B9D-D9F5668CD147}" type="presOf" srcId="{FBDE301D-6522-F54A-BA33-7909B16DC294}" destId="{7277F293-FEA3-5349-A244-59924F3455C0}" srcOrd="0" destOrd="0" presId="urn:microsoft.com/office/officeart/2008/layout/IncreasingCircleProcess"/>
    <dgm:cxn modelId="{F8D641D7-A569-8843-8FAA-E4B6E6FC158E}" srcId="{C59D809A-1F1B-9B46-90C6-04642ACB9C45}" destId="{70898463-57FB-D045-A81A-55A3D8C4B890}" srcOrd="0" destOrd="0" parTransId="{331C8109-64C3-AB46-85E2-C09D143FECAB}" sibTransId="{A3774702-FBDD-C146-94D2-C4036296C555}"/>
    <dgm:cxn modelId="{AF2523E3-E934-1840-83DB-FBEC85A3C4F7}" type="presOf" srcId="{70898463-57FB-D045-A81A-55A3D8C4B890}" destId="{A2A21E1B-C4AD-054D-8653-E6283459E45B}" srcOrd="0" destOrd="0" presId="urn:microsoft.com/office/officeart/2008/layout/IncreasingCircleProcess"/>
    <dgm:cxn modelId="{FAC093E9-AB80-824E-8454-A0C43A0D1E6D}" type="presOf" srcId="{424410F2-B5E0-374A-9454-362174AB0767}" destId="{02023301-A8AE-E147-90FC-612D7B88480B}" srcOrd="0" destOrd="0" presId="urn:microsoft.com/office/officeart/2008/layout/IncreasingCircleProcess"/>
    <dgm:cxn modelId="{452EF3F5-FA26-CC4E-9165-5B026793D082}" type="presOf" srcId="{BDBEBE96-6A4C-CC45-99FC-ADB9927B6565}" destId="{E28D4455-0A17-9642-BE11-5DAC1DD7F107}" srcOrd="0" destOrd="0" presId="urn:microsoft.com/office/officeart/2008/layout/IncreasingCircleProcess"/>
    <dgm:cxn modelId="{308B7CFD-6794-1545-9010-BEA1778FA7EC}" srcId="{424410F2-B5E0-374A-9454-362174AB0767}" destId="{2B87F6F0-C1C3-A947-BB7D-882024C5D070}" srcOrd="0" destOrd="0" parTransId="{32AB0988-7AAA-3C4C-8CCF-041B385ABA10}" sibTransId="{80EE0A37-6BA8-D148-806D-E7D1B4C95371}"/>
    <dgm:cxn modelId="{65D14AFD-D6F4-F240-A65F-1AC7F526E169}" type="presParOf" srcId="{056C163D-1F35-5D44-B989-35F0731E7376}" destId="{DADE4E21-934A-E042-B08F-07BD19694847}" srcOrd="0" destOrd="0" presId="urn:microsoft.com/office/officeart/2008/layout/IncreasingCircleProcess"/>
    <dgm:cxn modelId="{526316C4-1A9C-A842-992C-4D8EA0D38825}" type="presParOf" srcId="{DADE4E21-934A-E042-B08F-07BD19694847}" destId="{691B7AAC-26F9-AB4C-BD4F-EA9208E9761E}" srcOrd="0" destOrd="0" presId="urn:microsoft.com/office/officeart/2008/layout/IncreasingCircleProcess"/>
    <dgm:cxn modelId="{F9A11104-A5FB-9240-985C-2F17D1C1AC18}" type="presParOf" srcId="{DADE4E21-934A-E042-B08F-07BD19694847}" destId="{4D8983A7-277C-CA45-8EE4-29977BFEC481}" srcOrd="1" destOrd="0" presId="urn:microsoft.com/office/officeart/2008/layout/IncreasingCircleProcess"/>
    <dgm:cxn modelId="{C4BAD68D-AF9C-1D4E-8338-64BEE37EFD26}" type="presParOf" srcId="{DADE4E21-934A-E042-B08F-07BD19694847}" destId="{E28D4455-0A17-9642-BE11-5DAC1DD7F107}" srcOrd="2" destOrd="0" presId="urn:microsoft.com/office/officeart/2008/layout/IncreasingCircleProcess"/>
    <dgm:cxn modelId="{F476888B-EB54-9C49-A4CC-62C0F08AD82A}" type="presParOf" srcId="{DADE4E21-934A-E042-B08F-07BD19694847}" destId="{A2A21E1B-C4AD-054D-8653-E6283459E45B}" srcOrd="3" destOrd="0" presId="urn:microsoft.com/office/officeart/2008/layout/IncreasingCircleProcess"/>
    <dgm:cxn modelId="{56CEDD78-E878-B44C-9E99-E2C1AC900AE9}" type="presParOf" srcId="{056C163D-1F35-5D44-B989-35F0731E7376}" destId="{CF977DC7-87E5-8A4E-AD0D-E6EF7B6A77A5}" srcOrd="1" destOrd="0" presId="urn:microsoft.com/office/officeart/2008/layout/IncreasingCircleProcess"/>
    <dgm:cxn modelId="{F7FECFDA-1116-DA41-AE60-C22D8B68B950}" type="presParOf" srcId="{056C163D-1F35-5D44-B989-35F0731E7376}" destId="{8AAA2518-0E96-1940-A00E-6004EC7847C9}" srcOrd="2" destOrd="0" presId="urn:microsoft.com/office/officeart/2008/layout/IncreasingCircleProcess"/>
    <dgm:cxn modelId="{04F74E78-14CD-1C40-AD58-B667ED75E46B}" type="presParOf" srcId="{8AAA2518-0E96-1940-A00E-6004EC7847C9}" destId="{5DA7276B-28B9-974E-A631-1A7BDEFC01EC}" srcOrd="0" destOrd="0" presId="urn:microsoft.com/office/officeart/2008/layout/IncreasingCircleProcess"/>
    <dgm:cxn modelId="{34DFFF0E-8BDA-AD44-9C04-C7BA92A1631E}" type="presParOf" srcId="{8AAA2518-0E96-1940-A00E-6004EC7847C9}" destId="{08E8CF6D-26FB-0842-9520-B4C69DFB20EF}" srcOrd="1" destOrd="0" presId="urn:microsoft.com/office/officeart/2008/layout/IncreasingCircleProcess"/>
    <dgm:cxn modelId="{68DCA054-7367-8141-9F51-059BFB017C78}" type="presParOf" srcId="{8AAA2518-0E96-1940-A00E-6004EC7847C9}" destId="{60F88509-B5C6-4D41-B270-F9781419721E}" srcOrd="2" destOrd="0" presId="urn:microsoft.com/office/officeart/2008/layout/IncreasingCircleProcess"/>
    <dgm:cxn modelId="{FF4587E3-0A7B-B940-8E19-EB7826EBAC91}" type="presParOf" srcId="{8AAA2518-0E96-1940-A00E-6004EC7847C9}" destId="{02023301-A8AE-E147-90FC-612D7B88480B}" srcOrd="3" destOrd="0" presId="urn:microsoft.com/office/officeart/2008/layout/IncreasingCircleProcess"/>
    <dgm:cxn modelId="{CFE64DE2-5DB1-004C-8770-A7465C8ADF98}" type="presParOf" srcId="{056C163D-1F35-5D44-B989-35F0731E7376}" destId="{E39F145F-020B-6549-A1F8-F3535EFDAFFF}" srcOrd="3" destOrd="0" presId="urn:microsoft.com/office/officeart/2008/layout/IncreasingCircleProcess"/>
    <dgm:cxn modelId="{466F2285-4EA9-C344-9C80-9453A66A5892}" type="presParOf" srcId="{056C163D-1F35-5D44-B989-35F0731E7376}" destId="{B53D89DE-7205-2B48-84D8-45DE1DBDDF79}" srcOrd="4" destOrd="0" presId="urn:microsoft.com/office/officeart/2008/layout/IncreasingCircleProcess"/>
    <dgm:cxn modelId="{A407CABB-40F6-8C4E-9493-D043901F8771}" type="presParOf" srcId="{B53D89DE-7205-2B48-84D8-45DE1DBDDF79}" destId="{78BB4292-98A3-304C-B347-4AAFD74127B3}" srcOrd="0" destOrd="0" presId="urn:microsoft.com/office/officeart/2008/layout/IncreasingCircleProcess"/>
    <dgm:cxn modelId="{FA791AA1-CF8F-644A-B65C-678A4BFB3CD9}" type="presParOf" srcId="{B53D89DE-7205-2B48-84D8-45DE1DBDDF79}" destId="{CF4B71AF-FE97-F049-AFF4-5D986DC2D6D5}" srcOrd="1" destOrd="0" presId="urn:microsoft.com/office/officeart/2008/layout/IncreasingCircleProcess"/>
    <dgm:cxn modelId="{CBBD1FB1-B02D-9143-87CC-6F4D09D61004}" type="presParOf" srcId="{B53D89DE-7205-2B48-84D8-45DE1DBDDF79}" destId="{7277F293-FEA3-5349-A244-59924F3455C0}" srcOrd="2" destOrd="0" presId="urn:microsoft.com/office/officeart/2008/layout/IncreasingCircleProcess"/>
    <dgm:cxn modelId="{8B2C4281-EFD5-834D-8738-CFDF20C7660D}" type="presParOf" srcId="{B53D89DE-7205-2B48-84D8-45DE1DBDDF79}" destId="{4EA2AD7C-3B38-D145-86D1-A6BFB4C139A3}" srcOrd="3" destOrd="0" presId="urn:microsoft.com/office/officeart/2008/layout/Increasing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9D809A-1F1B-9B46-90C6-04642ACB9C45}" type="doc">
      <dgm:prSet loTypeId="urn:microsoft.com/office/officeart/2008/layout/IncreasingCircleProcess" loCatId="" qsTypeId="urn:microsoft.com/office/officeart/2005/8/quickstyle/simple1" qsCatId="simple" csTypeId="urn:microsoft.com/office/officeart/2005/8/colors/accent1_2" csCatId="accent1" phldr="1"/>
      <dgm:spPr/>
      <dgm:t>
        <a:bodyPr/>
        <a:lstStyle/>
        <a:p>
          <a:endParaRPr lang="zh-CN" altLang="en-US"/>
        </a:p>
      </dgm:t>
    </dgm:pt>
    <dgm:pt modelId="{70898463-57FB-D045-A81A-55A3D8C4B890}">
      <dgm:prSet phldrT="[文本]"/>
      <dgm:spPr/>
      <dgm:t>
        <a:bodyPr/>
        <a:lstStyle/>
        <a:p>
          <a:r>
            <a:rPr lang="en-US" altLang="zh-CN" dirty="0"/>
            <a:t>meson-meson</a:t>
          </a:r>
          <a:endParaRPr lang="zh-CN" altLang="en-US" dirty="0"/>
        </a:p>
      </dgm:t>
    </dgm:pt>
    <dgm:pt modelId="{331C8109-64C3-AB46-85E2-C09D143FECAB}" type="parTrans" cxnId="{F8D641D7-A569-8843-8FAA-E4B6E6FC158E}">
      <dgm:prSet/>
      <dgm:spPr/>
      <dgm:t>
        <a:bodyPr/>
        <a:lstStyle/>
        <a:p>
          <a:endParaRPr lang="zh-CN" altLang="en-US"/>
        </a:p>
      </dgm:t>
    </dgm:pt>
    <dgm:pt modelId="{A3774702-FBDD-C146-94D2-C4036296C555}" type="sibTrans" cxnId="{F8D641D7-A569-8843-8FAA-E4B6E6FC158E}">
      <dgm:prSet/>
      <dgm:spPr/>
      <dgm:t>
        <a:bodyPr/>
        <a:lstStyle/>
        <a:p>
          <a:endParaRPr lang="zh-CN" altLang="en-US"/>
        </a:p>
      </dgm:t>
    </dgm:pt>
    <dgm:pt modelId="{BDBEBE96-6A4C-CC45-99FC-ADB9927B6565}">
      <dgm:prSet phldrT="[文本]"/>
      <dgm:spPr>
        <a:blipFill>
          <a:blip xmlns:r="http://schemas.openxmlformats.org/officeDocument/2006/relationships" r:embed="rId1"/>
          <a:stretch>
            <a:fillRect/>
          </a:stretch>
        </a:blipFill>
      </dgm:spPr>
      <dgm:t>
        <a:bodyPr/>
        <a:lstStyle/>
        <a:p>
          <a:r>
            <a:rPr lang="zh-CN" altLang="en-US">
              <a:noFill/>
            </a:rPr>
            <a:t> </a:t>
          </a:r>
        </a:p>
      </dgm:t>
    </dgm:pt>
    <dgm:pt modelId="{F390319A-1251-114B-BB4B-BA32BDC0490C}" type="parTrans" cxnId="{9E3CE236-90B5-2844-A9E0-E9B86296A392}">
      <dgm:prSet/>
      <dgm:spPr/>
      <dgm:t>
        <a:bodyPr/>
        <a:lstStyle/>
        <a:p>
          <a:endParaRPr lang="zh-CN" altLang="en-US"/>
        </a:p>
      </dgm:t>
    </dgm:pt>
    <dgm:pt modelId="{5AF58D71-3501-FB43-A6E0-13729EB48186}" type="sibTrans" cxnId="{9E3CE236-90B5-2844-A9E0-E9B86296A392}">
      <dgm:prSet/>
      <dgm:spPr/>
      <dgm:t>
        <a:bodyPr/>
        <a:lstStyle/>
        <a:p>
          <a:endParaRPr lang="zh-CN" altLang="en-US"/>
        </a:p>
      </dgm:t>
    </dgm:pt>
    <dgm:pt modelId="{424410F2-B5E0-374A-9454-362174AB0767}">
      <dgm:prSet phldrT="[文本]"/>
      <dgm:spPr/>
      <dgm:t>
        <a:bodyPr/>
        <a:lstStyle/>
        <a:p>
          <a:r>
            <a:rPr lang="en-US" altLang="zh-CN" dirty="0"/>
            <a:t>meson-baryon</a:t>
          </a:r>
          <a:endParaRPr lang="zh-CN" altLang="en-US" dirty="0"/>
        </a:p>
      </dgm:t>
    </dgm:pt>
    <dgm:pt modelId="{CBCEE9E3-440C-9E46-A912-E34DF2B80101}" type="parTrans" cxnId="{E5C66AC7-02B2-5A45-800A-8FEEF9D5A422}">
      <dgm:prSet/>
      <dgm:spPr/>
      <dgm:t>
        <a:bodyPr/>
        <a:lstStyle/>
        <a:p>
          <a:endParaRPr lang="zh-CN" altLang="en-US"/>
        </a:p>
      </dgm:t>
    </dgm:pt>
    <dgm:pt modelId="{74A5F7FA-2775-BB4B-BA1B-D5FF16C7B397}" type="sibTrans" cxnId="{E5C66AC7-02B2-5A45-800A-8FEEF9D5A422}">
      <dgm:prSet/>
      <dgm:spPr/>
      <dgm:t>
        <a:bodyPr/>
        <a:lstStyle/>
        <a:p>
          <a:endParaRPr lang="zh-CN" altLang="en-US"/>
        </a:p>
      </dgm:t>
    </dgm:pt>
    <dgm:pt modelId="{2B87F6F0-C1C3-A947-BB7D-882024C5D070}">
      <dgm:prSet phldrT="[文本]"/>
      <dgm:spPr>
        <a:blipFill>
          <a:blip xmlns:r="http://schemas.openxmlformats.org/officeDocument/2006/relationships" r:embed="rId2"/>
          <a:stretch>
            <a:fillRect/>
          </a:stretch>
        </a:blipFill>
      </dgm:spPr>
      <dgm:t>
        <a:bodyPr/>
        <a:lstStyle/>
        <a:p>
          <a:r>
            <a:rPr lang="zh-CN" altLang="en-US">
              <a:noFill/>
            </a:rPr>
            <a:t> </a:t>
          </a:r>
        </a:p>
      </dgm:t>
    </dgm:pt>
    <dgm:pt modelId="{32AB0988-7AAA-3C4C-8CCF-041B385ABA10}" type="parTrans" cxnId="{308B7CFD-6794-1545-9010-BEA1778FA7EC}">
      <dgm:prSet/>
      <dgm:spPr/>
      <dgm:t>
        <a:bodyPr/>
        <a:lstStyle/>
        <a:p>
          <a:endParaRPr lang="zh-CN" altLang="en-US"/>
        </a:p>
      </dgm:t>
    </dgm:pt>
    <dgm:pt modelId="{80EE0A37-6BA8-D148-806D-E7D1B4C95371}" type="sibTrans" cxnId="{308B7CFD-6794-1545-9010-BEA1778FA7EC}">
      <dgm:prSet/>
      <dgm:spPr/>
      <dgm:t>
        <a:bodyPr/>
        <a:lstStyle/>
        <a:p>
          <a:endParaRPr lang="zh-CN" altLang="en-US"/>
        </a:p>
      </dgm:t>
    </dgm:pt>
    <dgm:pt modelId="{ADC3D934-4B2C-894D-B4C6-05FBD3B477E8}">
      <dgm:prSet phldrT="[文本]"/>
      <dgm:spPr/>
      <dgm:t>
        <a:bodyPr/>
        <a:lstStyle/>
        <a:p>
          <a:r>
            <a:rPr lang="en-US" altLang="zh-CN" dirty="0"/>
            <a:t>baryon-baryon</a:t>
          </a:r>
          <a:endParaRPr lang="zh-CN" altLang="en-US" dirty="0"/>
        </a:p>
      </dgm:t>
    </dgm:pt>
    <dgm:pt modelId="{84E1F643-7CFD-9D48-B640-E377F5C7725B}" type="parTrans" cxnId="{589C5718-7270-1E46-A20C-D01E20C87724}">
      <dgm:prSet/>
      <dgm:spPr/>
      <dgm:t>
        <a:bodyPr/>
        <a:lstStyle/>
        <a:p>
          <a:endParaRPr lang="zh-CN" altLang="en-US"/>
        </a:p>
      </dgm:t>
    </dgm:pt>
    <dgm:pt modelId="{203CD551-7387-E245-AE62-1D9E14C98E66}" type="sibTrans" cxnId="{589C5718-7270-1E46-A20C-D01E20C87724}">
      <dgm:prSet/>
      <dgm:spPr/>
      <dgm:t>
        <a:bodyPr/>
        <a:lstStyle/>
        <a:p>
          <a:endParaRPr lang="zh-CN" altLang="en-US"/>
        </a:p>
      </dgm:t>
    </dgm:pt>
    <dgm:pt modelId="{FBDE301D-6522-F54A-BA33-7909B16DC294}">
      <dgm:prSet phldrT="[文本]"/>
      <dgm:spPr>
        <a:blipFill>
          <a:blip xmlns:r="http://schemas.openxmlformats.org/officeDocument/2006/relationships" r:embed="rId3"/>
          <a:stretch>
            <a:fillRect/>
          </a:stretch>
        </a:blipFill>
      </dgm:spPr>
      <dgm:t>
        <a:bodyPr/>
        <a:lstStyle/>
        <a:p>
          <a:r>
            <a:rPr lang="zh-CN" altLang="en-US">
              <a:noFill/>
            </a:rPr>
            <a:t> </a:t>
          </a:r>
        </a:p>
      </dgm:t>
    </dgm:pt>
    <dgm:pt modelId="{AAF66CB4-99D1-6A4E-8FD4-61206E38A355}" type="parTrans" cxnId="{7595D465-A923-704A-B448-B789BF42254D}">
      <dgm:prSet/>
      <dgm:spPr/>
      <dgm:t>
        <a:bodyPr/>
        <a:lstStyle/>
        <a:p>
          <a:endParaRPr lang="zh-CN" altLang="en-US"/>
        </a:p>
      </dgm:t>
    </dgm:pt>
    <dgm:pt modelId="{A8A6E6A8-A661-194F-8984-E89DEFEC3D10}" type="sibTrans" cxnId="{7595D465-A923-704A-B448-B789BF42254D}">
      <dgm:prSet/>
      <dgm:spPr/>
      <dgm:t>
        <a:bodyPr/>
        <a:lstStyle/>
        <a:p>
          <a:endParaRPr lang="zh-CN" altLang="en-US"/>
        </a:p>
      </dgm:t>
    </dgm:pt>
    <dgm:pt modelId="{056C163D-1F35-5D44-B989-35F0731E7376}" type="pres">
      <dgm:prSet presAssocID="{C59D809A-1F1B-9B46-90C6-04642ACB9C45}" presName="Name0" presStyleCnt="0">
        <dgm:presLayoutVars>
          <dgm:chMax val="7"/>
          <dgm:chPref val="7"/>
          <dgm:dir/>
          <dgm:animOne val="branch"/>
          <dgm:animLvl val="lvl"/>
        </dgm:presLayoutVars>
      </dgm:prSet>
      <dgm:spPr/>
    </dgm:pt>
    <dgm:pt modelId="{DADE4E21-934A-E042-B08F-07BD19694847}" type="pres">
      <dgm:prSet presAssocID="{70898463-57FB-D045-A81A-55A3D8C4B890}" presName="composite" presStyleCnt="0"/>
      <dgm:spPr/>
    </dgm:pt>
    <dgm:pt modelId="{691B7AAC-26F9-AB4C-BD4F-EA9208E9761E}" type="pres">
      <dgm:prSet presAssocID="{70898463-57FB-D045-A81A-55A3D8C4B890}" presName="BackAccent" presStyleLbl="bgShp" presStyleIdx="0" presStyleCnt="3"/>
      <dgm:spPr/>
    </dgm:pt>
    <dgm:pt modelId="{4D8983A7-277C-CA45-8EE4-29977BFEC481}" type="pres">
      <dgm:prSet presAssocID="{70898463-57FB-D045-A81A-55A3D8C4B890}" presName="Accent" presStyleLbl="alignNode1" presStyleIdx="0" presStyleCnt="3"/>
      <dgm:spPr/>
    </dgm:pt>
    <dgm:pt modelId="{E28D4455-0A17-9642-BE11-5DAC1DD7F107}" type="pres">
      <dgm:prSet presAssocID="{70898463-57FB-D045-A81A-55A3D8C4B890}" presName="Child" presStyleLbl="revTx" presStyleIdx="0" presStyleCnt="6">
        <dgm:presLayoutVars>
          <dgm:chMax val="0"/>
          <dgm:chPref val="0"/>
          <dgm:bulletEnabled val="1"/>
        </dgm:presLayoutVars>
      </dgm:prSet>
      <dgm:spPr/>
    </dgm:pt>
    <dgm:pt modelId="{A2A21E1B-C4AD-054D-8653-E6283459E45B}" type="pres">
      <dgm:prSet presAssocID="{70898463-57FB-D045-A81A-55A3D8C4B890}" presName="Parent" presStyleLbl="revTx" presStyleIdx="1" presStyleCnt="6">
        <dgm:presLayoutVars>
          <dgm:chMax val="1"/>
          <dgm:chPref val="1"/>
          <dgm:bulletEnabled val="1"/>
        </dgm:presLayoutVars>
      </dgm:prSet>
      <dgm:spPr/>
    </dgm:pt>
    <dgm:pt modelId="{CF977DC7-87E5-8A4E-AD0D-E6EF7B6A77A5}" type="pres">
      <dgm:prSet presAssocID="{A3774702-FBDD-C146-94D2-C4036296C555}" presName="sibTrans" presStyleCnt="0"/>
      <dgm:spPr/>
    </dgm:pt>
    <dgm:pt modelId="{8AAA2518-0E96-1940-A00E-6004EC7847C9}" type="pres">
      <dgm:prSet presAssocID="{424410F2-B5E0-374A-9454-362174AB0767}" presName="composite" presStyleCnt="0"/>
      <dgm:spPr/>
    </dgm:pt>
    <dgm:pt modelId="{5DA7276B-28B9-974E-A631-1A7BDEFC01EC}" type="pres">
      <dgm:prSet presAssocID="{424410F2-B5E0-374A-9454-362174AB0767}" presName="BackAccent" presStyleLbl="bgShp" presStyleIdx="1" presStyleCnt="3"/>
      <dgm:spPr/>
    </dgm:pt>
    <dgm:pt modelId="{08E8CF6D-26FB-0842-9520-B4C69DFB20EF}" type="pres">
      <dgm:prSet presAssocID="{424410F2-B5E0-374A-9454-362174AB0767}" presName="Accent" presStyleLbl="alignNode1" presStyleIdx="1" presStyleCnt="3"/>
      <dgm:spPr/>
    </dgm:pt>
    <dgm:pt modelId="{60F88509-B5C6-4D41-B270-F9781419721E}" type="pres">
      <dgm:prSet presAssocID="{424410F2-B5E0-374A-9454-362174AB0767}" presName="Child" presStyleLbl="revTx" presStyleIdx="2" presStyleCnt="6">
        <dgm:presLayoutVars>
          <dgm:chMax val="0"/>
          <dgm:chPref val="0"/>
          <dgm:bulletEnabled val="1"/>
        </dgm:presLayoutVars>
      </dgm:prSet>
      <dgm:spPr/>
    </dgm:pt>
    <dgm:pt modelId="{02023301-A8AE-E147-90FC-612D7B88480B}" type="pres">
      <dgm:prSet presAssocID="{424410F2-B5E0-374A-9454-362174AB0767}" presName="Parent" presStyleLbl="revTx" presStyleIdx="3" presStyleCnt="6">
        <dgm:presLayoutVars>
          <dgm:chMax val="1"/>
          <dgm:chPref val="1"/>
          <dgm:bulletEnabled val="1"/>
        </dgm:presLayoutVars>
      </dgm:prSet>
      <dgm:spPr/>
    </dgm:pt>
    <dgm:pt modelId="{E39F145F-020B-6549-A1F8-F3535EFDAFFF}" type="pres">
      <dgm:prSet presAssocID="{74A5F7FA-2775-BB4B-BA1B-D5FF16C7B397}" presName="sibTrans" presStyleCnt="0"/>
      <dgm:spPr/>
    </dgm:pt>
    <dgm:pt modelId="{B53D89DE-7205-2B48-84D8-45DE1DBDDF79}" type="pres">
      <dgm:prSet presAssocID="{ADC3D934-4B2C-894D-B4C6-05FBD3B477E8}" presName="composite" presStyleCnt="0"/>
      <dgm:spPr/>
    </dgm:pt>
    <dgm:pt modelId="{78BB4292-98A3-304C-B347-4AAFD74127B3}" type="pres">
      <dgm:prSet presAssocID="{ADC3D934-4B2C-894D-B4C6-05FBD3B477E8}" presName="BackAccent" presStyleLbl="bgShp" presStyleIdx="2" presStyleCnt="3"/>
      <dgm:spPr/>
    </dgm:pt>
    <dgm:pt modelId="{CF4B71AF-FE97-F049-AFF4-5D986DC2D6D5}" type="pres">
      <dgm:prSet presAssocID="{ADC3D934-4B2C-894D-B4C6-05FBD3B477E8}" presName="Accent" presStyleLbl="alignNode1" presStyleIdx="2" presStyleCnt="3"/>
      <dgm:spPr/>
    </dgm:pt>
    <dgm:pt modelId="{7277F293-FEA3-5349-A244-59924F3455C0}" type="pres">
      <dgm:prSet presAssocID="{ADC3D934-4B2C-894D-B4C6-05FBD3B477E8}" presName="Child" presStyleLbl="revTx" presStyleIdx="4" presStyleCnt="6">
        <dgm:presLayoutVars>
          <dgm:chMax val="0"/>
          <dgm:chPref val="0"/>
          <dgm:bulletEnabled val="1"/>
        </dgm:presLayoutVars>
      </dgm:prSet>
      <dgm:spPr/>
    </dgm:pt>
    <dgm:pt modelId="{4EA2AD7C-3B38-D145-86D1-A6BFB4C139A3}" type="pres">
      <dgm:prSet presAssocID="{ADC3D934-4B2C-894D-B4C6-05FBD3B477E8}" presName="Parent" presStyleLbl="revTx" presStyleIdx="5" presStyleCnt="6">
        <dgm:presLayoutVars>
          <dgm:chMax val="1"/>
          <dgm:chPref val="1"/>
          <dgm:bulletEnabled val="1"/>
        </dgm:presLayoutVars>
      </dgm:prSet>
      <dgm:spPr/>
    </dgm:pt>
  </dgm:ptLst>
  <dgm:cxnLst>
    <dgm:cxn modelId="{DE3D0D12-A3A9-E640-BABC-2C94DA593931}" type="presOf" srcId="{C59D809A-1F1B-9B46-90C6-04642ACB9C45}" destId="{056C163D-1F35-5D44-B989-35F0731E7376}" srcOrd="0" destOrd="0" presId="urn:microsoft.com/office/officeart/2008/layout/IncreasingCircleProcess"/>
    <dgm:cxn modelId="{589C5718-7270-1E46-A20C-D01E20C87724}" srcId="{C59D809A-1F1B-9B46-90C6-04642ACB9C45}" destId="{ADC3D934-4B2C-894D-B4C6-05FBD3B477E8}" srcOrd="2" destOrd="0" parTransId="{84E1F643-7CFD-9D48-B640-E377F5C7725B}" sibTransId="{203CD551-7387-E245-AE62-1D9E14C98E66}"/>
    <dgm:cxn modelId="{DCBD7634-6F4B-C840-8981-E1A9B47626E2}" type="presOf" srcId="{2B87F6F0-C1C3-A947-BB7D-882024C5D070}" destId="{60F88509-B5C6-4D41-B270-F9781419721E}" srcOrd="0" destOrd="0" presId="urn:microsoft.com/office/officeart/2008/layout/IncreasingCircleProcess"/>
    <dgm:cxn modelId="{9E3CE236-90B5-2844-A9E0-E9B86296A392}" srcId="{70898463-57FB-D045-A81A-55A3D8C4B890}" destId="{BDBEBE96-6A4C-CC45-99FC-ADB9927B6565}" srcOrd="0" destOrd="0" parTransId="{F390319A-1251-114B-BB4B-BA32BDC0490C}" sibTransId="{5AF58D71-3501-FB43-A6E0-13729EB48186}"/>
    <dgm:cxn modelId="{83832A41-B544-7945-AB76-4A68D91F4058}" type="presOf" srcId="{ADC3D934-4B2C-894D-B4C6-05FBD3B477E8}" destId="{4EA2AD7C-3B38-D145-86D1-A6BFB4C139A3}" srcOrd="0" destOrd="0" presId="urn:microsoft.com/office/officeart/2008/layout/IncreasingCircleProcess"/>
    <dgm:cxn modelId="{7595D465-A923-704A-B448-B789BF42254D}" srcId="{ADC3D934-4B2C-894D-B4C6-05FBD3B477E8}" destId="{FBDE301D-6522-F54A-BA33-7909B16DC294}" srcOrd="0" destOrd="0" parTransId="{AAF66CB4-99D1-6A4E-8FD4-61206E38A355}" sibTransId="{A8A6E6A8-A661-194F-8984-E89DEFEC3D10}"/>
    <dgm:cxn modelId="{E5C66AC7-02B2-5A45-800A-8FEEF9D5A422}" srcId="{C59D809A-1F1B-9B46-90C6-04642ACB9C45}" destId="{424410F2-B5E0-374A-9454-362174AB0767}" srcOrd="1" destOrd="0" parTransId="{CBCEE9E3-440C-9E46-A912-E34DF2B80101}" sibTransId="{74A5F7FA-2775-BB4B-BA1B-D5FF16C7B397}"/>
    <dgm:cxn modelId="{248C91D3-B0FC-434F-9B9D-D9F5668CD147}" type="presOf" srcId="{FBDE301D-6522-F54A-BA33-7909B16DC294}" destId="{7277F293-FEA3-5349-A244-59924F3455C0}" srcOrd="0" destOrd="0" presId="urn:microsoft.com/office/officeart/2008/layout/IncreasingCircleProcess"/>
    <dgm:cxn modelId="{F8D641D7-A569-8843-8FAA-E4B6E6FC158E}" srcId="{C59D809A-1F1B-9B46-90C6-04642ACB9C45}" destId="{70898463-57FB-D045-A81A-55A3D8C4B890}" srcOrd="0" destOrd="0" parTransId="{331C8109-64C3-AB46-85E2-C09D143FECAB}" sibTransId="{A3774702-FBDD-C146-94D2-C4036296C555}"/>
    <dgm:cxn modelId="{AF2523E3-E934-1840-83DB-FBEC85A3C4F7}" type="presOf" srcId="{70898463-57FB-D045-A81A-55A3D8C4B890}" destId="{A2A21E1B-C4AD-054D-8653-E6283459E45B}" srcOrd="0" destOrd="0" presId="urn:microsoft.com/office/officeart/2008/layout/IncreasingCircleProcess"/>
    <dgm:cxn modelId="{FAC093E9-AB80-824E-8454-A0C43A0D1E6D}" type="presOf" srcId="{424410F2-B5E0-374A-9454-362174AB0767}" destId="{02023301-A8AE-E147-90FC-612D7B88480B}" srcOrd="0" destOrd="0" presId="urn:microsoft.com/office/officeart/2008/layout/IncreasingCircleProcess"/>
    <dgm:cxn modelId="{452EF3F5-FA26-CC4E-9165-5B026793D082}" type="presOf" srcId="{BDBEBE96-6A4C-CC45-99FC-ADB9927B6565}" destId="{E28D4455-0A17-9642-BE11-5DAC1DD7F107}" srcOrd="0" destOrd="0" presId="urn:microsoft.com/office/officeart/2008/layout/IncreasingCircleProcess"/>
    <dgm:cxn modelId="{308B7CFD-6794-1545-9010-BEA1778FA7EC}" srcId="{424410F2-B5E0-374A-9454-362174AB0767}" destId="{2B87F6F0-C1C3-A947-BB7D-882024C5D070}" srcOrd="0" destOrd="0" parTransId="{32AB0988-7AAA-3C4C-8CCF-041B385ABA10}" sibTransId="{80EE0A37-6BA8-D148-806D-E7D1B4C95371}"/>
    <dgm:cxn modelId="{65D14AFD-D6F4-F240-A65F-1AC7F526E169}" type="presParOf" srcId="{056C163D-1F35-5D44-B989-35F0731E7376}" destId="{DADE4E21-934A-E042-B08F-07BD19694847}" srcOrd="0" destOrd="0" presId="urn:microsoft.com/office/officeart/2008/layout/IncreasingCircleProcess"/>
    <dgm:cxn modelId="{526316C4-1A9C-A842-992C-4D8EA0D38825}" type="presParOf" srcId="{DADE4E21-934A-E042-B08F-07BD19694847}" destId="{691B7AAC-26F9-AB4C-BD4F-EA9208E9761E}" srcOrd="0" destOrd="0" presId="urn:microsoft.com/office/officeart/2008/layout/IncreasingCircleProcess"/>
    <dgm:cxn modelId="{F9A11104-A5FB-9240-985C-2F17D1C1AC18}" type="presParOf" srcId="{DADE4E21-934A-E042-B08F-07BD19694847}" destId="{4D8983A7-277C-CA45-8EE4-29977BFEC481}" srcOrd="1" destOrd="0" presId="urn:microsoft.com/office/officeart/2008/layout/IncreasingCircleProcess"/>
    <dgm:cxn modelId="{C4BAD68D-AF9C-1D4E-8338-64BEE37EFD26}" type="presParOf" srcId="{DADE4E21-934A-E042-B08F-07BD19694847}" destId="{E28D4455-0A17-9642-BE11-5DAC1DD7F107}" srcOrd="2" destOrd="0" presId="urn:microsoft.com/office/officeart/2008/layout/IncreasingCircleProcess"/>
    <dgm:cxn modelId="{F476888B-EB54-9C49-A4CC-62C0F08AD82A}" type="presParOf" srcId="{DADE4E21-934A-E042-B08F-07BD19694847}" destId="{A2A21E1B-C4AD-054D-8653-E6283459E45B}" srcOrd="3" destOrd="0" presId="urn:microsoft.com/office/officeart/2008/layout/IncreasingCircleProcess"/>
    <dgm:cxn modelId="{56CEDD78-E878-B44C-9E99-E2C1AC900AE9}" type="presParOf" srcId="{056C163D-1F35-5D44-B989-35F0731E7376}" destId="{CF977DC7-87E5-8A4E-AD0D-E6EF7B6A77A5}" srcOrd="1" destOrd="0" presId="urn:microsoft.com/office/officeart/2008/layout/IncreasingCircleProcess"/>
    <dgm:cxn modelId="{F7FECFDA-1116-DA41-AE60-C22D8B68B950}" type="presParOf" srcId="{056C163D-1F35-5D44-B989-35F0731E7376}" destId="{8AAA2518-0E96-1940-A00E-6004EC7847C9}" srcOrd="2" destOrd="0" presId="urn:microsoft.com/office/officeart/2008/layout/IncreasingCircleProcess"/>
    <dgm:cxn modelId="{04F74E78-14CD-1C40-AD58-B667ED75E46B}" type="presParOf" srcId="{8AAA2518-0E96-1940-A00E-6004EC7847C9}" destId="{5DA7276B-28B9-974E-A631-1A7BDEFC01EC}" srcOrd="0" destOrd="0" presId="urn:microsoft.com/office/officeart/2008/layout/IncreasingCircleProcess"/>
    <dgm:cxn modelId="{34DFFF0E-8BDA-AD44-9C04-C7BA92A1631E}" type="presParOf" srcId="{8AAA2518-0E96-1940-A00E-6004EC7847C9}" destId="{08E8CF6D-26FB-0842-9520-B4C69DFB20EF}" srcOrd="1" destOrd="0" presId="urn:microsoft.com/office/officeart/2008/layout/IncreasingCircleProcess"/>
    <dgm:cxn modelId="{68DCA054-7367-8141-9F51-059BFB017C78}" type="presParOf" srcId="{8AAA2518-0E96-1940-A00E-6004EC7847C9}" destId="{60F88509-B5C6-4D41-B270-F9781419721E}" srcOrd="2" destOrd="0" presId="urn:microsoft.com/office/officeart/2008/layout/IncreasingCircleProcess"/>
    <dgm:cxn modelId="{FF4587E3-0A7B-B940-8E19-EB7826EBAC91}" type="presParOf" srcId="{8AAA2518-0E96-1940-A00E-6004EC7847C9}" destId="{02023301-A8AE-E147-90FC-612D7B88480B}" srcOrd="3" destOrd="0" presId="urn:microsoft.com/office/officeart/2008/layout/IncreasingCircleProcess"/>
    <dgm:cxn modelId="{CFE64DE2-5DB1-004C-8770-A7465C8ADF98}" type="presParOf" srcId="{056C163D-1F35-5D44-B989-35F0731E7376}" destId="{E39F145F-020B-6549-A1F8-F3535EFDAFFF}" srcOrd="3" destOrd="0" presId="urn:microsoft.com/office/officeart/2008/layout/IncreasingCircleProcess"/>
    <dgm:cxn modelId="{466F2285-4EA9-C344-9C80-9453A66A5892}" type="presParOf" srcId="{056C163D-1F35-5D44-B989-35F0731E7376}" destId="{B53D89DE-7205-2B48-84D8-45DE1DBDDF79}" srcOrd="4" destOrd="0" presId="urn:microsoft.com/office/officeart/2008/layout/IncreasingCircleProcess"/>
    <dgm:cxn modelId="{A407CABB-40F6-8C4E-9493-D043901F8771}" type="presParOf" srcId="{B53D89DE-7205-2B48-84D8-45DE1DBDDF79}" destId="{78BB4292-98A3-304C-B347-4AAFD74127B3}" srcOrd="0" destOrd="0" presId="urn:microsoft.com/office/officeart/2008/layout/IncreasingCircleProcess"/>
    <dgm:cxn modelId="{FA791AA1-CF8F-644A-B65C-678A4BFB3CD9}" type="presParOf" srcId="{B53D89DE-7205-2B48-84D8-45DE1DBDDF79}" destId="{CF4B71AF-FE97-F049-AFF4-5D986DC2D6D5}" srcOrd="1" destOrd="0" presId="urn:microsoft.com/office/officeart/2008/layout/IncreasingCircleProcess"/>
    <dgm:cxn modelId="{CBBD1FB1-B02D-9143-87CC-6F4D09D61004}" type="presParOf" srcId="{B53D89DE-7205-2B48-84D8-45DE1DBDDF79}" destId="{7277F293-FEA3-5349-A244-59924F3455C0}" srcOrd="2" destOrd="0" presId="urn:microsoft.com/office/officeart/2008/layout/IncreasingCircleProcess"/>
    <dgm:cxn modelId="{8B2C4281-EFD5-834D-8738-CFDF20C7660D}" type="presParOf" srcId="{B53D89DE-7205-2B48-84D8-45DE1DBDDF79}" destId="{4EA2AD7C-3B38-D145-86D1-A6BFB4C139A3}" srcOrd="3" destOrd="0" presId="urn:microsoft.com/office/officeart/2008/layout/Increasing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090869-D37F-5345-B909-240D0947F850}"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zh-CN" altLang="en-US"/>
        </a:p>
      </dgm:t>
    </dgm:pt>
    <dgm:pt modelId="{14B8D872-4025-3143-8EC4-A674F4B914DC}">
      <dgm:prSet phldrT="[文本]"/>
      <dgm:spPr/>
      <dgm:t>
        <a:bodyPr/>
        <a:lstStyle/>
        <a:p>
          <a:r>
            <a:rPr lang="en-US" altLang="zh-CN" b="1" dirty="0">
              <a:solidFill>
                <a:schemeClr val="bg1"/>
              </a:solidFill>
              <a:latin typeface="Microsoft YaHei" panose="020B0503020204020204" pitchFamily="34" charset="-122"/>
              <a:ea typeface="Microsoft YaHei" panose="020B0503020204020204" pitchFamily="34" charset="-122"/>
            </a:rPr>
            <a:t>Relativistic</a:t>
          </a:r>
        </a:p>
        <a:p>
          <a:r>
            <a:rPr lang="en-US" altLang="zh-CN" b="1" dirty="0">
              <a:solidFill>
                <a:schemeClr val="bg1"/>
              </a:solidFill>
              <a:latin typeface="Microsoft YaHei" panose="020B0503020204020204" pitchFamily="34" charset="-122"/>
              <a:ea typeface="Microsoft YaHei" panose="020B0503020204020204" pitchFamily="34" charset="-122"/>
            </a:rPr>
            <a:t>/Covariant</a:t>
          </a:r>
          <a:endParaRPr lang="zh-CN" altLang="en-US" b="1" dirty="0">
            <a:solidFill>
              <a:schemeClr val="bg1"/>
            </a:solidFill>
            <a:latin typeface="Microsoft YaHei" panose="020B0503020204020204" pitchFamily="34" charset="-122"/>
            <a:ea typeface="Microsoft YaHei" panose="020B0503020204020204" pitchFamily="34" charset="-122"/>
          </a:endParaRPr>
        </a:p>
      </dgm:t>
    </dgm:pt>
    <dgm:pt modelId="{2B90917C-9FBA-8F40-A7AD-476536AA5E0D}" type="parTrans" cxnId="{65982AD9-415F-8A41-8E47-1C60286DA2C6}">
      <dgm:prSet/>
      <dgm:spPr/>
      <dgm:t>
        <a:bodyPr/>
        <a:lstStyle/>
        <a:p>
          <a:endParaRPr lang="zh-CN" altLang="en-US"/>
        </a:p>
      </dgm:t>
    </dgm:pt>
    <dgm:pt modelId="{F1F9DC69-5960-6242-A771-60D0E53E8EF1}" type="sibTrans" cxnId="{65982AD9-415F-8A41-8E47-1C60286DA2C6}">
      <dgm:prSet/>
      <dgm:spPr/>
      <dgm:t>
        <a:bodyPr/>
        <a:lstStyle/>
        <a:p>
          <a:endParaRPr lang="zh-CN" altLang="en-US"/>
        </a:p>
      </dgm:t>
    </dgm:pt>
    <dgm:pt modelId="{FEC53D89-655D-144D-A4F8-8D6F0F042C6C}">
      <dgm:prSet phldrT="[文本]"/>
      <dgm:spPr/>
      <dgm:t>
        <a:bodyPr/>
        <a:lstStyle/>
        <a:p>
          <a:r>
            <a:rPr lang="en-US" altLang="zh-CN" b="1" dirty="0">
              <a:latin typeface="Microsoft YaHei" panose="020B0503020204020204" pitchFamily="34" charset="-122"/>
              <a:ea typeface="Microsoft YaHei" panose="020B0503020204020204" pitchFamily="34" charset="-122"/>
            </a:rPr>
            <a:t>Faster</a:t>
          </a:r>
          <a:r>
            <a:rPr lang="zh-CN" altLang="en-US" b="1" dirty="0">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convergence</a:t>
          </a:r>
          <a:endParaRPr lang="zh-CN" altLang="en-US" b="1" dirty="0">
            <a:latin typeface="Microsoft YaHei" panose="020B0503020204020204" pitchFamily="34" charset="-122"/>
            <a:ea typeface="Microsoft YaHei" panose="020B0503020204020204" pitchFamily="34" charset="-122"/>
          </a:endParaRPr>
        </a:p>
      </dgm:t>
    </dgm:pt>
    <dgm:pt modelId="{760CF9CF-175C-3C4F-AD2A-FC25327623E9}" type="parTrans" cxnId="{E7245DAC-4080-4C48-B073-5418FC7C4130}">
      <dgm:prSet/>
      <dgm:spPr/>
      <dgm:t>
        <a:bodyPr/>
        <a:lstStyle/>
        <a:p>
          <a:endParaRPr lang="zh-CN" altLang="en-US"/>
        </a:p>
      </dgm:t>
    </dgm:pt>
    <dgm:pt modelId="{27853B49-0F38-E640-B901-2CD2613E9CE4}" type="sibTrans" cxnId="{E7245DAC-4080-4C48-B073-5418FC7C4130}">
      <dgm:prSet/>
      <dgm:spPr/>
      <dgm:t>
        <a:bodyPr/>
        <a:lstStyle/>
        <a:p>
          <a:endParaRPr lang="zh-CN" altLang="en-US"/>
        </a:p>
      </dgm:t>
    </dgm:pt>
    <dgm:pt modelId="{CEC69432-2212-CA41-A58B-39CA6A3473BF}">
      <dgm:prSet phldrT="[文本]"/>
      <dgm:spPr/>
      <dgm:t>
        <a:bodyPr/>
        <a:lstStyle/>
        <a:p>
          <a:r>
            <a:rPr lang="en-US" altLang="zh-CN" b="1" dirty="0">
              <a:latin typeface="Microsoft YaHei" panose="020B0503020204020204" pitchFamily="34" charset="-122"/>
              <a:ea typeface="Microsoft YaHei" panose="020B0503020204020204" pitchFamily="34" charset="-122"/>
            </a:rPr>
            <a:t>More</a:t>
          </a:r>
          <a:r>
            <a:rPr lang="zh-CN" altLang="en-US" b="1" dirty="0">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renormalizable</a:t>
          </a:r>
          <a:r>
            <a:rPr lang="zh-CN" altLang="en-US" b="1" dirty="0">
              <a:latin typeface="Microsoft YaHei" panose="020B0503020204020204" pitchFamily="34" charset="-122"/>
              <a:ea typeface="Microsoft YaHei" panose="020B0503020204020204" pitchFamily="34" charset="-122"/>
            </a:rPr>
            <a:t> </a:t>
          </a:r>
        </a:p>
      </dgm:t>
    </dgm:pt>
    <dgm:pt modelId="{DBF0FDBC-3F43-4449-875E-61408E6903AC}" type="parTrans" cxnId="{A53F610A-A261-AC4D-B5EA-BFC416845FAB}">
      <dgm:prSet/>
      <dgm:spPr/>
      <dgm:t>
        <a:bodyPr/>
        <a:lstStyle/>
        <a:p>
          <a:endParaRPr lang="zh-CN" altLang="en-US"/>
        </a:p>
      </dgm:t>
    </dgm:pt>
    <dgm:pt modelId="{6A2DC9EC-4815-9C47-8522-BD82D8E10199}" type="sibTrans" cxnId="{A53F610A-A261-AC4D-B5EA-BFC416845FAB}">
      <dgm:prSet/>
      <dgm:spPr/>
      <dgm:t>
        <a:bodyPr/>
        <a:lstStyle/>
        <a:p>
          <a:endParaRPr lang="zh-CN" altLang="en-US"/>
        </a:p>
      </dgm:t>
    </dgm:pt>
    <dgm:pt modelId="{E73305C9-0D48-794D-B3F9-3570762E5B43}">
      <dgm:prSet phldrT="[文本]"/>
      <dgm:spPr/>
      <dgm:t>
        <a:bodyPr/>
        <a:lstStyle/>
        <a:p>
          <a:r>
            <a:rPr lang="en-US" altLang="zh-CN" b="1" dirty="0">
              <a:latin typeface="Microsoft YaHei" panose="020B0503020204020204" pitchFamily="34" charset="-122"/>
              <a:ea typeface="Microsoft YaHei" panose="020B0503020204020204" pitchFamily="34" charset="-122"/>
            </a:rPr>
            <a:t>More</a:t>
          </a:r>
          <a:r>
            <a:rPr lang="zh-CN" altLang="en-US" b="1" dirty="0">
              <a:latin typeface="Microsoft YaHei" panose="020B0503020204020204" pitchFamily="34" charset="-122"/>
              <a:ea typeface="Microsoft YaHei" panose="020B0503020204020204" pitchFamily="34" charset="-122"/>
            </a:rPr>
            <a:t> </a:t>
          </a:r>
          <a:endParaRPr lang="en-US" altLang="zh-CN" b="1" dirty="0">
            <a:latin typeface="Microsoft YaHei" panose="020B0503020204020204" pitchFamily="34" charset="-122"/>
            <a:ea typeface="Microsoft YaHei" panose="020B0503020204020204" pitchFamily="34" charset="-122"/>
          </a:endParaRPr>
        </a:p>
        <a:p>
          <a:r>
            <a:rPr lang="en-US" altLang="zh-CN" b="1" dirty="0">
              <a:latin typeface="Microsoft YaHei" panose="020B0503020204020204" pitchFamily="34" charset="-122"/>
              <a:ea typeface="Microsoft YaHei" panose="020B0503020204020204" pitchFamily="34" charset="-122"/>
            </a:rPr>
            <a:t>natural</a:t>
          </a:r>
          <a:endParaRPr lang="zh-CN" altLang="en-US" b="1" dirty="0">
            <a:latin typeface="Microsoft YaHei" panose="020B0503020204020204" pitchFamily="34" charset="-122"/>
            <a:ea typeface="Microsoft YaHei" panose="020B0503020204020204" pitchFamily="34" charset="-122"/>
          </a:endParaRPr>
        </a:p>
      </dgm:t>
    </dgm:pt>
    <dgm:pt modelId="{936F6820-AC8B-164C-B7F8-88086C9DC926}" type="parTrans" cxnId="{9950B652-7C93-EB41-B980-C9D9D53417E9}">
      <dgm:prSet/>
      <dgm:spPr/>
      <dgm:t>
        <a:bodyPr/>
        <a:lstStyle/>
        <a:p>
          <a:endParaRPr lang="zh-CN" altLang="en-US"/>
        </a:p>
      </dgm:t>
    </dgm:pt>
    <dgm:pt modelId="{4ED9ADE9-814E-1B41-B15B-EF1DEC45F8CE}" type="sibTrans" cxnId="{9950B652-7C93-EB41-B980-C9D9D53417E9}">
      <dgm:prSet/>
      <dgm:spPr/>
      <dgm:t>
        <a:bodyPr/>
        <a:lstStyle/>
        <a:p>
          <a:endParaRPr lang="zh-CN" altLang="en-US"/>
        </a:p>
      </dgm:t>
    </dgm:pt>
    <dgm:pt modelId="{ECE61F8E-1CE2-0B49-B064-CCE9211CD555}" type="pres">
      <dgm:prSet presAssocID="{AF090869-D37F-5345-B909-240D0947F850}" presName="cycle" presStyleCnt="0">
        <dgm:presLayoutVars>
          <dgm:chMax val="1"/>
          <dgm:dir/>
          <dgm:animLvl val="ctr"/>
          <dgm:resizeHandles val="exact"/>
        </dgm:presLayoutVars>
      </dgm:prSet>
      <dgm:spPr/>
    </dgm:pt>
    <dgm:pt modelId="{78E46772-ABEF-9D49-9079-86CEBA5FC89A}" type="pres">
      <dgm:prSet presAssocID="{14B8D872-4025-3143-8EC4-A674F4B914DC}" presName="centerShape" presStyleLbl="node0" presStyleIdx="0" presStyleCnt="1"/>
      <dgm:spPr/>
    </dgm:pt>
    <dgm:pt modelId="{B6D82B10-BCF9-D247-884E-FF1E8568658C}" type="pres">
      <dgm:prSet presAssocID="{760CF9CF-175C-3C4F-AD2A-FC25327623E9}" presName="parTrans" presStyleLbl="bgSibTrans2D1" presStyleIdx="0" presStyleCnt="3"/>
      <dgm:spPr/>
    </dgm:pt>
    <dgm:pt modelId="{DFFDF766-EF55-5043-9017-D0E34230C127}" type="pres">
      <dgm:prSet presAssocID="{FEC53D89-655D-144D-A4F8-8D6F0F042C6C}" presName="node" presStyleLbl="node1" presStyleIdx="0" presStyleCnt="3" custScaleX="73682" custScaleY="62605">
        <dgm:presLayoutVars>
          <dgm:bulletEnabled val="1"/>
        </dgm:presLayoutVars>
      </dgm:prSet>
      <dgm:spPr/>
    </dgm:pt>
    <dgm:pt modelId="{8B7E699A-5305-554C-8745-C115FA9943E6}" type="pres">
      <dgm:prSet presAssocID="{DBF0FDBC-3F43-4449-875E-61408E6903AC}" presName="parTrans" presStyleLbl="bgSibTrans2D1" presStyleIdx="1" presStyleCnt="3"/>
      <dgm:spPr/>
    </dgm:pt>
    <dgm:pt modelId="{4AEC43DD-D293-204A-B87D-85EB4157C948}" type="pres">
      <dgm:prSet presAssocID="{CEC69432-2212-CA41-A58B-39CA6A3473BF}" presName="node" presStyleLbl="node1" presStyleIdx="1" presStyleCnt="3" custScaleX="92468" custScaleY="53142">
        <dgm:presLayoutVars>
          <dgm:bulletEnabled val="1"/>
        </dgm:presLayoutVars>
      </dgm:prSet>
      <dgm:spPr/>
    </dgm:pt>
    <dgm:pt modelId="{BFFFFC74-EB1C-1D4C-957A-ED3D3D98AF65}" type="pres">
      <dgm:prSet presAssocID="{936F6820-AC8B-164C-B7F8-88086C9DC926}" presName="parTrans" presStyleLbl="bgSibTrans2D1" presStyleIdx="2" presStyleCnt="3"/>
      <dgm:spPr/>
    </dgm:pt>
    <dgm:pt modelId="{108886E3-5572-3F4E-9F95-7BB13438A66E}" type="pres">
      <dgm:prSet presAssocID="{E73305C9-0D48-794D-B3F9-3570762E5B43}" presName="node" presStyleLbl="node1" presStyleIdx="2" presStyleCnt="3" custScaleX="74208" custScaleY="71192">
        <dgm:presLayoutVars>
          <dgm:bulletEnabled val="1"/>
        </dgm:presLayoutVars>
      </dgm:prSet>
      <dgm:spPr/>
    </dgm:pt>
  </dgm:ptLst>
  <dgm:cxnLst>
    <dgm:cxn modelId="{3A55EF02-1326-3B4F-9D93-20E31F4A4BC8}" type="presOf" srcId="{14B8D872-4025-3143-8EC4-A674F4B914DC}" destId="{78E46772-ABEF-9D49-9079-86CEBA5FC89A}" srcOrd="0" destOrd="0" presId="urn:microsoft.com/office/officeart/2005/8/layout/radial4"/>
    <dgm:cxn modelId="{A53F610A-A261-AC4D-B5EA-BFC416845FAB}" srcId="{14B8D872-4025-3143-8EC4-A674F4B914DC}" destId="{CEC69432-2212-CA41-A58B-39CA6A3473BF}" srcOrd="1" destOrd="0" parTransId="{DBF0FDBC-3F43-4449-875E-61408E6903AC}" sibTransId="{6A2DC9EC-4815-9C47-8522-BD82D8E10199}"/>
    <dgm:cxn modelId="{04696828-EB86-3049-9A48-CC744B6EC12E}" type="presOf" srcId="{CEC69432-2212-CA41-A58B-39CA6A3473BF}" destId="{4AEC43DD-D293-204A-B87D-85EB4157C948}" srcOrd="0" destOrd="0" presId="urn:microsoft.com/office/officeart/2005/8/layout/radial4"/>
    <dgm:cxn modelId="{F9585E2C-E494-E344-B8D5-00E8F7622686}" type="presOf" srcId="{FEC53D89-655D-144D-A4F8-8D6F0F042C6C}" destId="{DFFDF766-EF55-5043-9017-D0E34230C127}" srcOrd="0" destOrd="0" presId="urn:microsoft.com/office/officeart/2005/8/layout/radial4"/>
    <dgm:cxn modelId="{9950B652-7C93-EB41-B980-C9D9D53417E9}" srcId="{14B8D872-4025-3143-8EC4-A674F4B914DC}" destId="{E73305C9-0D48-794D-B3F9-3570762E5B43}" srcOrd="2" destOrd="0" parTransId="{936F6820-AC8B-164C-B7F8-88086C9DC926}" sibTransId="{4ED9ADE9-814E-1B41-B15B-EF1DEC45F8CE}"/>
    <dgm:cxn modelId="{20DBA586-8642-7D44-A72C-CB274941F8AC}" type="presOf" srcId="{DBF0FDBC-3F43-4449-875E-61408E6903AC}" destId="{8B7E699A-5305-554C-8745-C115FA9943E6}" srcOrd="0" destOrd="0" presId="urn:microsoft.com/office/officeart/2005/8/layout/radial4"/>
    <dgm:cxn modelId="{219483AA-C1FA-384D-B68B-AE59F0928C16}" type="presOf" srcId="{936F6820-AC8B-164C-B7F8-88086C9DC926}" destId="{BFFFFC74-EB1C-1D4C-957A-ED3D3D98AF65}" srcOrd="0" destOrd="0" presId="urn:microsoft.com/office/officeart/2005/8/layout/radial4"/>
    <dgm:cxn modelId="{E7245DAC-4080-4C48-B073-5418FC7C4130}" srcId="{14B8D872-4025-3143-8EC4-A674F4B914DC}" destId="{FEC53D89-655D-144D-A4F8-8D6F0F042C6C}" srcOrd="0" destOrd="0" parTransId="{760CF9CF-175C-3C4F-AD2A-FC25327623E9}" sibTransId="{27853B49-0F38-E640-B901-2CD2613E9CE4}"/>
    <dgm:cxn modelId="{9CADE0AE-853E-7645-BA1C-F004A78E82D7}" type="presOf" srcId="{AF090869-D37F-5345-B909-240D0947F850}" destId="{ECE61F8E-1CE2-0B49-B064-CCE9211CD555}" srcOrd="0" destOrd="0" presId="urn:microsoft.com/office/officeart/2005/8/layout/radial4"/>
    <dgm:cxn modelId="{634F6CC2-9DE2-5D43-BF74-6FEBB3E90C59}" type="presOf" srcId="{760CF9CF-175C-3C4F-AD2A-FC25327623E9}" destId="{B6D82B10-BCF9-D247-884E-FF1E8568658C}" srcOrd="0" destOrd="0" presId="urn:microsoft.com/office/officeart/2005/8/layout/radial4"/>
    <dgm:cxn modelId="{F02B77D4-EB9F-A84F-BCAD-39BD4856BA67}" type="presOf" srcId="{E73305C9-0D48-794D-B3F9-3570762E5B43}" destId="{108886E3-5572-3F4E-9F95-7BB13438A66E}" srcOrd="0" destOrd="0" presId="urn:microsoft.com/office/officeart/2005/8/layout/radial4"/>
    <dgm:cxn modelId="{65982AD9-415F-8A41-8E47-1C60286DA2C6}" srcId="{AF090869-D37F-5345-B909-240D0947F850}" destId="{14B8D872-4025-3143-8EC4-A674F4B914DC}" srcOrd="0" destOrd="0" parTransId="{2B90917C-9FBA-8F40-A7AD-476536AA5E0D}" sibTransId="{F1F9DC69-5960-6242-A771-60D0E53E8EF1}"/>
    <dgm:cxn modelId="{7EE3B02D-6459-0840-BBB4-41D306688168}" type="presParOf" srcId="{ECE61F8E-1CE2-0B49-B064-CCE9211CD555}" destId="{78E46772-ABEF-9D49-9079-86CEBA5FC89A}" srcOrd="0" destOrd="0" presId="urn:microsoft.com/office/officeart/2005/8/layout/radial4"/>
    <dgm:cxn modelId="{15E5DA36-856E-044E-AB0D-02C47B4DD555}" type="presParOf" srcId="{ECE61F8E-1CE2-0B49-B064-CCE9211CD555}" destId="{B6D82B10-BCF9-D247-884E-FF1E8568658C}" srcOrd="1" destOrd="0" presId="urn:microsoft.com/office/officeart/2005/8/layout/radial4"/>
    <dgm:cxn modelId="{240D8716-0B59-EE46-AF6B-D07ABBFB72B9}" type="presParOf" srcId="{ECE61F8E-1CE2-0B49-B064-CCE9211CD555}" destId="{DFFDF766-EF55-5043-9017-D0E34230C127}" srcOrd="2" destOrd="0" presId="urn:microsoft.com/office/officeart/2005/8/layout/radial4"/>
    <dgm:cxn modelId="{1AFE7308-585D-2441-8087-38D21705640D}" type="presParOf" srcId="{ECE61F8E-1CE2-0B49-B064-CCE9211CD555}" destId="{8B7E699A-5305-554C-8745-C115FA9943E6}" srcOrd="3" destOrd="0" presId="urn:microsoft.com/office/officeart/2005/8/layout/radial4"/>
    <dgm:cxn modelId="{F17E7F80-F5F8-2A45-BC2D-E005346C49A1}" type="presParOf" srcId="{ECE61F8E-1CE2-0B49-B064-CCE9211CD555}" destId="{4AEC43DD-D293-204A-B87D-85EB4157C948}" srcOrd="4" destOrd="0" presId="urn:microsoft.com/office/officeart/2005/8/layout/radial4"/>
    <dgm:cxn modelId="{860536AC-2B50-284C-A500-6D1433DE84DD}" type="presParOf" srcId="{ECE61F8E-1CE2-0B49-B064-CCE9211CD555}" destId="{BFFFFC74-EB1C-1D4C-957A-ED3D3D98AF65}" srcOrd="5" destOrd="0" presId="urn:microsoft.com/office/officeart/2005/8/layout/radial4"/>
    <dgm:cxn modelId="{6E654CE0-0938-6642-996D-1CABFE49BA1C}" type="presParOf" srcId="{ECE61F8E-1CE2-0B49-B064-CCE9211CD555}" destId="{108886E3-5572-3F4E-9F95-7BB13438A66E}"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B7AAC-26F9-AB4C-BD4F-EA9208E9761E}">
      <dsp:nvSpPr>
        <dsp:cNvPr id="0" name=""/>
        <dsp:cNvSpPr/>
      </dsp:nvSpPr>
      <dsp:spPr>
        <a:xfrm>
          <a:off x="2328"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8983A7-277C-CA45-8EE4-29977BFEC481}">
      <dsp:nvSpPr>
        <dsp:cNvPr id="0" name=""/>
        <dsp:cNvSpPr/>
      </dsp:nvSpPr>
      <dsp:spPr>
        <a:xfrm>
          <a:off x="65218" y="62890"/>
          <a:ext cx="503123" cy="503123"/>
        </a:xfrm>
        <a:prstGeom prst="chord">
          <a:avLst>
            <a:gd name="adj1" fmla="val 1168272"/>
            <a:gd name="adj2" fmla="val 963172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8D4455-0A17-9642-BE11-5DAC1DD7F107}">
      <dsp:nvSpPr>
        <dsp:cNvPr id="0" name=""/>
        <dsp:cNvSpPr/>
      </dsp:nvSpPr>
      <dsp:spPr>
        <a:xfrm>
          <a:off x="762253"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l" defTabSz="9779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zh-CN" altLang="en-US" sz="2200" i="1" kern="1200" smtClean="0">
                    <a:latin typeface="Cambria Math" panose="02040503050406030204" pitchFamily="18" charset="0"/>
                  </a:rPr>
                  <m:t>𝜋</m:t>
                </m:r>
                <m:r>
                  <a:rPr lang="en-US" altLang="zh-CN" sz="2200" b="0" i="1" kern="1200" smtClean="0">
                    <a:latin typeface="Cambria Math" panose="02040503050406030204" pitchFamily="18" charset="0"/>
                  </a:rPr>
                  <m:t>−</m:t>
                </m:r>
                <m:r>
                  <a:rPr lang="en-US" altLang="zh-CN" sz="2200" b="0" i="1" kern="1200" smtClean="0">
                    <a:latin typeface="Cambria Math" panose="02040503050406030204" pitchFamily="18" charset="0"/>
                    <a:ea typeface="Cambria Math" panose="02040503050406030204" pitchFamily="18" charset="0"/>
                  </a:rPr>
                  <m:t>𝜋</m:t>
                </m:r>
              </m:oMath>
            </m:oMathPara>
          </a14:m>
          <a:endParaRPr lang="zh-CN" altLang="en-US" sz="2200" kern="1200" dirty="0"/>
        </a:p>
      </dsp:txBody>
      <dsp:txXfrm>
        <a:off x="762253" y="628904"/>
        <a:ext cx="1860507" cy="2646637"/>
      </dsp:txXfrm>
    </dsp:sp>
    <dsp:sp modelId="{A2A21E1B-C4AD-054D-8653-E6283459E45B}">
      <dsp:nvSpPr>
        <dsp:cNvPr id="0" name=""/>
        <dsp:cNvSpPr/>
      </dsp:nvSpPr>
      <dsp:spPr>
        <a:xfrm>
          <a:off x="762253"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US" altLang="zh-CN" sz="2200" kern="1200" dirty="0"/>
            <a:t>meson-meson</a:t>
          </a:r>
          <a:endParaRPr lang="zh-CN" altLang="en-US" sz="2200" kern="1200" dirty="0"/>
        </a:p>
      </dsp:txBody>
      <dsp:txXfrm>
        <a:off x="762253" y="0"/>
        <a:ext cx="1860507" cy="628904"/>
      </dsp:txXfrm>
    </dsp:sp>
    <dsp:sp modelId="{5DA7276B-28B9-974E-A631-1A7BDEFC01EC}">
      <dsp:nvSpPr>
        <dsp:cNvPr id="0" name=""/>
        <dsp:cNvSpPr/>
      </dsp:nvSpPr>
      <dsp:spPr>
        <a:xfrm>
          <a:off x="2753783"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E8CF6D-26FB-0842-9520-B4C69DFB20EF}">
      <dsp:nvSpPr>
        <dsp:cNvPr id="0" name=""/>
        <dsp:cNvSpPr/>
      </dsp:nvSpPr>
      <dsp:spPr>
        <a:xfrm>
          <a:off x="2816673" y="62890"/>
          <a:ext cx="503123" cy="503123"/>
        </a:xfrm>
        <a:prstGeom prst="chord">
          <a:avLst>
            <a:gd name="adj1" fmla="val 20431728"/>
            <a:gd name="adj2" fmla="val 1196827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F88509-B5C6-4D41-B270-F9781419721E}">
      <dsp:nvSpPr>
        <dsp:cNvPr id="0" name=""/>
        <dsp:cNvSpPr/>
      </dsp:nvSpPr>
      <dsp:spPr>
        <a:xfrm>
          <a:off x="3513708"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l" defTabSz="9779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zh-CN" altLang="en-US" sz="2200" i="1" kern="1200" smtClean="0">
                    <a:latin typeface="Cambria Math" panose="02040503050406030204" pitchFamily="18" charset="0"/>
                  </a:rPr>
                  <m:t>𝜋</m:t>
                </m:r>
                <m:r>
                  <a:rPr lang="en-US" altLang="zh-CN" sz="2200" b="0" i="1" kern="1200" smtClean="0">
                    <a:latin typeface="Cambria Math" panose="02040503050406030204" pitchFamily="18" charset="0"/>
                  </a:rPr>
                  <m:t>−</m:t>
                </m:r>
                <m:r>
                  <a:rPr lang="en-US" altLang="zh-CN" sz="2200" b="0" i="1" kern="1200" smtClean="0">
                    <a:latin typeface="Cambria Math" panose="02040503050406030204" pitchFamily="18" charset="0"/>
                  </a:rPr>
                  <m:t>𝑁</m:t>
                </m:r>
              </m:oMath>
            </m:oMathPara>
          </a14:m>
          <a:endParaRPr lang="zh-CN" altLang="en-US" sz="2200" kern="1200" dirty="0"/>
        </a:p>
      </dsp:txBody>
      <dsp:txXfrm>
        <a:off x="3513708" y="628904"/>
        <a:ext cx="1860507" cy="2646637"/>
      </dsp:txXfrm>
    </dsp:sp>
    <dsp:sp modelId="{02023301-A8AE-E147-90FC-612D7B88480B}">
      <dsp:nvSpPr>
        <dsp:cNvPr id="0" name=""/>
        <dsp:cNvSpPr/>
      </dsp:nvSpPr>
      <dsp:spPr>
        <a:xfrm>
          <a:off x="3513708"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US" altLang="zh-CN" sz="2200" kern="1200" dirty="0"/>
            <a:t>meson-baryon</a:t>
          </a:r>
          <a:endParaRPr lang="zh-CN" altLang="en-US" sz="2200" kern="1200" dirty="0"/>
        </a:p>
      </dsp:txBody>
      <dsp:txXfrm>
        <a:off x="3513708" y="0"/>
        <a:ext cx="1860507" cy="628904"/>
      </dsp:txXfrm>
    </dsp:sp>
    <dsp:sp modelId="{78BB4292-98A3-304C-B347-4AAFD74127B3}">
      <dsp:nvSpPr>
        <dsp:cNvPr id="0" name=""/>
        <dsp:cNvSpPr/>
      </dsp:nvSpPr>
      <dsp:spPr>
        <a:xfrm>
          <a:off x="5505238"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4B71AF-FE97-F049-AFF4-5D986DC2D6D5}">
      <dsp:nvSpPr>
        <dsp:cNvPr id="0" name=""/>
        <dsp:cNvSpPr/>
      </dsp:nvSpPr>
      <dsp:spPr>
        <a:xfrm>
          <a:off x="5568128" y="62890"/>
          <a:ext cx="503123" cy="503123"/>
        </a:xfrm>
        <a:prstGeom prst="chord">
          <a:avLst>
            <a:gd name="adj1" fmla="val 162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7F293-FEA3-5349-A244-59924F3455C0}">
      <dsp:nvSpPr>
        <dsp:cNvPr id="0" name=""/>
        <dsp:cNvSpPr/>
      </dsp:nvSpPr>
      <dsp:spPr>
        <a:xfrm>
          <a:off x="6265164"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l" defTabSz="9779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altLang="zh-CN" sz="2200" b="1" i="1" kern="1200" smtClean="0">
                    <a:solidFill>
                      <a:srgbClr val="C00000"/>
                    </a:solidFill>
                    <a:latin typeface="Cambria Math" panose="02040503050406030204" pitchFamily="18" charset="0"/>
                  </a:rPr>
                  <m:t>𝑵</m:t>
                </m:r>
                <m:r>
                  <a:rPr lang="en-US" altLang="zh-CN" sz="2200" b="1" i="1" kern="1200" smtClean="0">
                    <a:solidFill>
                      <a:srgbClr val="C00000"/>
                    </a:solidFill>
                    <a:latin typeface="Cambria Math" panose="02040503050406030204" pitchFamily="18" charset="0"/>
                  </a:rPr>
                  <m:t>−</m:t>
                </m:r>
                <m:r>
                  <a:rPr lang="en-US" altLang="zh-CN" sz="2200" b="1" i="1" kern="1200" smtClean="0">
                    <a:solidFill>
                      <a:srgbClr val="C00000"/>
                    </a:solidFill>
                    <a:latin typeface="Cambria Math" panose="02040503050406030204" pitchFamily="18" charset="0"/>
                  </a:rPr>
                  <m:t>𝑵</m:t>
                </m:r>
              </m:oMath>
            </m:oMathPara>
          </a14:m>
          <a:endParaRPr lang="zh-CN" altLang="en-US" sz="2200" b="1" kern="1200" dirty="0">
            <a:solidFill>
              <a:srgbClr val="C00000"/>
            </a:solidFill>
          </a:endParaRPr>
        </a:p>
      </dsp:txBody>
      <dsp:txXfrm>
        <a:off x="6265164" y="628904"/>
        <a:ext cx="1860507" cy="2646637"/>
      </dsp:txXfrm>
    </dsp:sp>
    <dsp:sp modelId="{4EA2AD7C-3B38-D145-86D1-A6BFB4C139A3}">
      <dsp:nvSpPr>
        <dsp:cNvPr id="0" name=""/>
        <dsp:cNvSpPr/>
      </dsp:nvSpPr>
      <dsp:spPr>
        <a:xfrm>
          <a:off x="6265164"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US" altLang="zh-CN" sz="2200" kern="1200" dirty="0"/>
            <a:t>baryon-baryon</a:t>
          </a:r>
          <a:endParaRPr lang="zh-CN" altLang="en-US" sz="2200" kern="1200" dirty="0"/>
        </a:p>
      </dsp:txBody>
      <dsp:txXfrm>
        <a:off x="6265164" y="0"/>
        <a:ext cx="1860507" cy="6289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46772-ABEF-9D49-9079-86CEBA5FC89A}">
      <dsp:nvSpPr>
        <dsp:cNvPr id="0" name=""/>
        <dsp:cNvSpPr/>
      </dsp:nvSpPr>
      <dsp:spPr>
        <a:xfrm>
          <a:off x="2871036" y="2824915"/>
          <a:ext cx="2379980" cy="23799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altLang="zh-CN" sz="2300" b="1" kern="1200" dirty="0">
              <a:solidFill>
                <a:schemeClr val="bg1"/>
              </a:solidFill>
              <a:latin typeface="Microsoft YaHei" panose="020B0503020204020204" pitchFamily="34" charset="-122"/>
              <a:ea typeface="Microsoft YaHei" panose="020B0503020204020204" pitchFamily="34" charset="-122"/>
            </a:rPr>
            <a:t>Relativistic</a:t>
          </a:r>
        </a:p>
        <a:p>
          <a:pPr marL="0" lvl="0" indent="0" algn="ctr" defTabSz="1022350">
            <a:lnSpc>
              <a:spcPct val="90000"/>
            </a:lnSpc>
            <a:spcBef>
              <a:spcPct val="0"/>
            </a:spcBef>
            <a:spcAft>
              <a:spcPct val="35000"/>
            </a:spcAft>
            <a:buNone/>
          </a:pPr>
          <a:r>
            <a:rPr lang="en-US" altLang="zh-CN" sz="2300" b="1" kern="1200" dirty="0">
              <a:solidFill>
                <a:schemeClr val="bg1"/>
              </a:solidFill>
              <a:latin typeface="Microsoft YaHei" panose="020B0503020204020204" pitchFamily="34" charset="-122"/>
              <a:ea typeface="Microsoft YaHei" panose="020B0503020204020204" pitchFamily="34" charset="-122"/>
            </a:rPr>
            <a:t>/Covariant</a:t>
          </a:r>
          <a:endParaRPr lang="zh-CN" altLang="en-US" sz="2300" b="1" kern="1200" dirty="0">
            <a:solidFill>
              <a:schemeClr val="bg1"/>
            </a:solidFill>
            <a:latin typeface="Microsoft YaHei" panose="020B0503020204020204" pitchFamily="34" charset="-122"/>
            <a:ea typeface="Microsoft YaHei" panose="020B0503020204020204" pitchFamily="34" charset="-122"/>
          </a:endParaRPr>
        </a:p>
      </dsp:txBody>
      <dsp:txXfrm>
        <a:off x="3219576" y="3173455"/>
        <a:ext cx="1682900" cy="1682900"/>
      </dsp:txXfrm>
    </dsp:sp>
    <dsp:sp modelId="{B6D82B10-BCF9-D247-884E-FF1E8568658C}">
      <dsp:nvSpPr>
        <dsp:cNvPr id="0" name=""/>
        <dsp:cNvSpPr/>
      </dsp:nvSpPr>
      <dsp:spPr>
        <a:xfrm rot="12900000">
          <a:off x="1158960" y="2348590"/>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FDF766-EF55-5043-9017-D0E34230C127}">
      <dsp:nvSpPr>
        <dsp:cNvPr id="0" name=""/>
        <dsp:cNvSpPr/>
      </dsp:nvSpPr>
      <dsp:spPr>
        <a:xfrm>
          <a:off x="508047" y="1544137"/>
          <a:ext cx="1665936" cy="1132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latin typeface="Microsoft YaHei" panose="020B0503020204020204" pitchFamily="34" charset="-122"/>
              <a:ea typeface="Microsoft YaHei" panose="020B0503020204020204" pitchFamily="34" charset="-122"/>
            </a:rPr>
            <a:t>Faster</a:t>
          </a:r>
          <a:r>
            <a:rPr lang="zh-CN" altLang="en-US" sz="1800" b="1" kern="1200" dirty="0">
              <a:latin typeface="Microsoft YaHei" panose="020B0503020204020204" pitchFamily="34" charset="-122"/>
              <a:ea typeface="Microsoft YaHei" panose="020B0503020204020204" pitchFamily="34" charset="-122"/>
            </a:rPr>
            <a:t> </a:t>
          </a:r>
          <a:r>
            <a:rPr lang="en-US" altLang="zh-CN" sz="1800" b="1" kern="1200" dirty="0">
              <a:latin typeface="Microsoft YaHei" panose="020B0503020204020204" pitchFamily="34" charset="-122"/>
              <a:ea typeface="Microsoft YaHei" panose="020B0503020204020204" pitchFamily="34" charset="-122"/>
            </a:rPr>
            <a:t>convergence</a:t>
          </a:r>
          <a:endParaRPr lang="zh-CN" altLang="en-US" sz="1800" b="1" kern="1200" dirty="0">
            <a:latin typeface="Microsoft YaHei" panose="020B0503020204020204" pitchFamily="34" charset="-122"/>
            <a:ea typeface="Microsoft YaHei" panose="020B0503020204020204" pitchFamily="34" charset="-122"/>
          </a:endParaRPr>
        </a:p>
      </dsp:txBody>
      <dsp:txXfrm>
        <a:off x="541214" y="1577304"/>
        <a:ext cx="1599602" cy="1066055"/>
      </dsp:txXfrm>
    </dsp:sp>
    <dsp:sp modelId="{8B7E699A-5305-554C-8745-C115FA9943E6}">
      <dsp:nvSpPr>
        <dsp:cNvPr id="0" name=""/>
        <dsp:cNvSpPr/>
      </dsp:nvSpPr>
      <dsp:spPr>
        <a:xfrm rot="16200000">
          <a:off x="3054350" y="1361912"/>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EC43DD-D293-204A-B87D-85EB4157C948}">
      <dsp:nvSpPr>
        <dsp:cNvPr id="0" name=""/>
        <dsp:cNvSpPr/>
      </dsp:nvSpPr>
      <dsp:spPr>
        <a:xfrm>
          <a:off x="3015684" y="213771"/>
          <a:ext cx="2090683" cy="9612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latin typeface="Microsoft YaHei" panose="020B0503020204020204" pitchFamily="34" charset="-122"/>
              <a:ea typeface="Microsoft YaHei" panose="020B0503020204020204" pitchFamily="34" charset="-122"/>
            </a:rPr>
            <a:t>More</a:t>
          </a:r>
          <a:r>
            <a:rPr lang="zh-CN" altLang="en-US" sz="1800" b="1" kern="1200" dirty="0">
              <a:latin typeface="Microsoft YaHei" panose="020B0503020204020204" pitchFamily="34" charset="-122"/>
              <a:ea typeface="Microsoft YaHei" panose="020B0503020204020204" pitchFamily="34" charset="-122"/>
            </a:rPr>
            <a:t> </a:t>
          </a:r>
          <a:r>
            <a:rPr lang="en-US" altLang="zh-CN" sz="1800" b="1" kern="1200" dirty="0">
              <a:latin typeface="Microsoft YaHei" panose="020B0503020204020204" pitchFamily="34" charset="-122"/>
              <a:ea typeface="Microsoft YaHei" panose="020B0503020204020204" pitchFamily="34" charset="-122"/>
            </a:rPr>
            <a:t>renormalizable</a:t>
          </a:r>
          <a:r>
            <a:rPr lang="zh-CN" altLang="en-US" sz="1800" b="1" kern="1200" dirty="0">
              <a:latin typeface="Microsoft YaHei" panose="020B0503020204020204" pitchFamily="34" charset="-122"/>
              <a:ea typeface="Microsoft YaHei" panose="020B0503020204020204" pitchFamily="34" charset="-122"/>
            </a:rPr>
            <a:t> </a:t>
          </a:r>
        </a:p>
      </dsp:txBody>
      <dsp:txXfrm>
        <a:off x="3043837" y="241924"/>
        <a:ext cx="2034377" cy="904918"/>
      </dsp:txXfrm>
    </dsp:sp>
    <dsp:sp modelId="{BFFFFC74-EB1C-1D4C-957A-ED3D3D98AF65}">
      <dsp:nvSpPr>
        <dsp:cNvPr id="0" name=""/>
        <dsp:cNvSpPr/>
      </dsp:nvSpPr>
      <dsp:spPr>
        <a:xfrm rot="19500000">
          <a:off x="4949741" y="2348590"/>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886E3-5572-3F4E-9F95-7BB13438A66E}">
      <dsp:nvSpPr>
        <dsp:cNvPr id="0" name=""/>
        <dsp:cNvSpPr/>
      </dsp:nvSpPr>
      <dsp:spPr>
        <a:xfrm>
          <a:off x="5942123" y="1466477"/>
          <a:ext cx="1677828" cy="12877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latin typeface="Microsoft YaHei" panose="020B0503020204020204" pitchFamily="34" charset="-122"/>
              <a:ea typeface="Microsoft YaHei" panose="020B0503020204020204" pitchFamily="34" charset="-122"/>
            </a:rPr>
            <a:t>More</a:t>
          </a:r>
          <a:r>
            <a:rPr lang="zh-CN" altLang="en-US" sz="1800" b="1" kern="1200" dirty="0">
              <a:latin typeface="Microsoft YaHei" panose="020B0503020204020204" pitchFamily="34" charset="-122"/>
              <a:ea typeface="Microsoft YaHei" panose="020B0503020204020204" pitchFamily="34" charset="-122"/>
            </a:rPr>
            <a:t> </a:t>
          </a:r>
          <a:endParaRPr lang="en-US" altLang="zh-CN" sz="1800" b="1" kern="1200" dirty="0">
            <a:latin typeface="Microsoft YaHei" panose="020B0503020204020204" pitchFamily="34" charset="-122"/>
            <a:ea typeface="Microsoft YaHei" panose="020B0503020204020204" pitchFamily="34" charset="-122"/>
          </a:endParaRPr>
        </a:p>
        <a:p>
          <a:pPr marL="0" lvl="0" indent="0" algn="ctr" defTabSz="800100">
            <a:lnSpc>
              <a:spcPct val="90000"/>
            </a:lnSpc>
            <a:spcBef>
              <a:spcPct val="0"/>
            </a:spcBef>
            <a:spcAft>
              <a:spcPct val="35000"/>
            </a:spcAft>
            <a:buNone/>
          </a:pPr>
          <a:r>
            <a:rPr lang="en-US" altLang="zh-CN" sz="1800" b="1" kern="1200" dirty="0">
              <a:latin typeface="Microsoft YaHei" panose="020B0503020204020204" pitchFamily="34" charset="-122"/>
              <a:ea typeface="Microsoft YaHei" panose="020B0503020204020204" pitchFamily="34" charset="-122"/>
            </a:rPr>
            <a:t>natural</a:t>
          </a:r>
          <a:endParaRPr lang="zh-CN" altLang="en-US" sz="1800" b="1" kern="1200" dirty="0">
            <a:latin typeface="Microsoft YaHei" panose="020B0503020204020204" pitchFamily="34" charset="-122"/>
            <a:ea typeface="Microsoft YaHei" panose="020B0503020204020204" pitchFamily="34" charset="-122"/>
          </a:endParaRPr>
        </a:p>
      </dsp:txBody>
      <dsp:txXfrm>
        <a:off x="5979839" y="1504193"/>
        <a:ext cx="1602396" cy="1212278"/>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C601AA7F-3044-438C-8B03-54D0453B54BE}" type="datetimeFigureOut">
              <a:rPr lang="zh-CN" altLang="en-US" smtClean="0"/>
              <a:t>2023/8/3</a:t>
            </a:fld>
            <a:endParaRPr lang="zh-CN" altLang="en-US"/>
          </a:p>
        </p:txBody>
      </p:sp>
      <p:sp>
        <p:nvSpPr>
          <p:cNvPr id="4" name="页脚占位符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55D26D2-B6DD-4384-AEA6-8068C7DC6915}" type="slidenum">
              <a:rPr lang="zh-CN" altLang="en-US" smtClean="0"/>
              <a:t>‹#›</a:t>
            </a:fld>
            <a:endParaRPr lang="zh-CN" altLang="en-US"/>
          </a:p>
        </p:txBody>
      </p:sp>
    </p:spTree>
    <p:extLst>
      <p:ext uri="{BB962C8B-B14F-4D97-AF65-F5344CB8AC3E}">
        <p14:creationId xmlns:p14="http://schemas.microsoft.com/office/powerpoint/2010/main" val="1289904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383A1F4-B63D-4184-A89D-2E46A94932A5}" type="datetimeFigureOut">
              <a:rPr lang="zh-CN" altLang="en-US" smtClean="0"/>
              <a:t>2023/8/3</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331A36F-42B4-4698-A17E-BC46F3BF5DDF}" type="slidenum">
              <a:rPr lang="zh-CN" altLang="en-US" smtClean="0"/>
              <a:t>‹#›</a:t>
            </a:fld>
            <a:endParaRPr lang="zh-CN" altLang="en-US"/>
          </a:p>
        </p:txBody>
      </p:sp>
    </p:spTree>
    <p:extLst>
      <p:ext uri="{BB962C8B-B14F-4D97-AF65-F5344CB8AC3E}">
        <p14:creationId xmlns:p14="http://schemas.microsoft.com/office/powerpoint/2010/main" val="7631419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06615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rPr dirty="0"/>
              <a:t>This slide compares the advantages and limitations of three approaches. Among them, the EOMS formulation seems to be the most promising, because it converges relatively faster, and satisfied all the symmetry and analyticity constraints. 这张幻灯片比较了前面提到的三种不同方法的优缺点，可以看到，与重重子手征微扰理论及红外手征微扰理论相比，EOMS手征微扰理论具有满足所有对称性及圈图解析性质的优点，并且收敛速度相对较快，特别是在u\d\</a:t>
            </a:r>
            <a:r>
              <a:rPr dirty="0" err="1"/>
              <a:t>s三味空间</a:t>
            </a:r>
            <a:r>
              <a:rPr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55728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xfrm>
            <a:off x="422275" y="1241425"/>
            <a:ext cx="5953125" cy="3349625"/>
          </a:xfrm>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lvl1pPr>
              <a:defRPr sz="2400"/>
            </a:lvl1p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xfrm>
            <a:off x="422275" y="1241425"/>
            <a:ext cx="5953125" cy="3349625"/>
          </a:xfrm>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lvl1pPr>
              <a:defRPr sz="2400"/>
            </a:lvl1pPr>
          </a:lstStyle>
          <a:p>
            <a:endParaRPr dirty="0"/>
          </a:p>
        </p:txBody>
      </p:sp>
    </p:spTree>
    <p:extLst>
      <p:ext uri="{BB962C8B-B14F-4D97-AF65-F5344CB8AC3E}">
        <p14:creationId xmlns:p14="http://schemas.microsoft.com/office/powerpoint/2010/main" val="2809745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xfrm>
            <a:off x="422275" y="1241425"/>
            <a:ext cx="5953125" cy="3349625"/>
          </a:xfrm>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lvl1pPr>
              <a:defRPr sz="2400"/>
            </a:lvl1pPr>
          </a:lstStyle>
          <a:p>
            <a:endParaRPr dirty="0"/>
          </a:p>
        </p:txBody>
      </p:sp>
    </p:spTree>
    <p:extLst>
      <p:ext uri="{BB962C8B-B14F-4D97-AF65-F5344CB8AC3E}">
        <p14:creationId xmlns:p14="http://schemas.microsoft.com/office/powerpoint/2010/main" val="1482123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317709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18</a:t>
            </a:fld>
            <a:endParaRPr lang="zh-CN" altLang="en-US"/>
          </a:p>
        </p:txBody>
      </p:sp>
    </p:spTree>
    <p:extLst>
      <p:ext uri="{BB962C8B-B14F-4D97-AF65-F5344CB8AC3E}">
        <p14:creationId xmlns:p14="http://schemas.microsoft.com/office/powerpoint/2010/main" val="145899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在重子手征有效场论的基础上，人们期望能够统一给出</a:t>
            </a:r>
            <a:r>
              <a:rPr lang="en-US" altLang="zh-CN" dirty="0"/>
              <a:t>SU3</a:t>
            </a:r>
            <a:r>
              <a:rPr lang="zh-CN" altLang="en-US" dirty="0"/>
              <a:t>味空间下的重子</a:t>
            </a:r>
            <a:r>
              <a:rPr lang="en-US" altLang="zh-CN" dirty="0"/>
              <a:t>-</a:t>
            </a:r>
            <a:r>
              <a:rPr lang="zh-CN" altLang="en-US" dirty="0"/>
              <a:t>介子相互作用。但在实际的研究中，遇到了很大的困难。首先，人们在</a:t>
            </a:r>
            <a:r>
              <a:rPr lang="en-US" altLang="zh-CN" dirty="0"/>
              <a:t>SU2</a:t>
            </a:r>
            <a:r>
              <a:rPr lang="zh-CN" altLang="en-US" dirty="0"/>
              <a:t>也就是</a:t>
            </a:r>
            <a:r>
              <a:rPr lang="en-US" altLang="zh-CN" dirty="0" err="1"/>
              <a:t>piN</a:t>
            </a:r>
            <a:r>
              <a:rPr lang="zh-CN" altLang="en-US" dirty="0"/>
              <a:t>的弹性散射过程的研究中发现，手征有效场论需要直到到</a:t>
            </a:r>
            <a:r>
              <a:rPr lang="en-US" altLang="zh-CN" dirty="0"/>
              <a:t>NNLO</a:t>
            </a:r>
            <a:r>
              <a:rPr lang="zh-CN" altLang="en-US" dirty="0"/>
              <a:t>才能描述实验得到的散射相移。下面四张图中，黄色的区域就是次领头阶的结果。很显然的，黄色的曲线显著的偏离了实验值，特别是是在</a:t>
            </a:r>
            <a:r>
              <a:rPr lang="en-US" altLang="zh-CN" dirty="0"/>
              <a:t>P11</a:t>
            </a:r>
            <a:r>
              <a:rPr lang="zh-CN" altLang="en-US" dirty="0"/>
              <a:t>分波，黄色曲线已不在作图范围内。这预示着手征有效场论相对论较慢的收敛速度，也说明，要想实现统一描述，至少需要计算至</a:t>
            </a:r>
            <a:r>
              <a:rPr lang="en-US" altLang="zh-CN" dirty="0"/>
              <a:t>NNLO</a:t>
            </a:r>
            <a:r>
              <a:rPr lang="zh-CN" altLang="en-US" dirty="0"/>
              <a:t>。第二个问题在于重整化方案。这张图展示了</a:t>
            </a:r>
            <a:r>
              <a:rPr lang="en-US" altLang="zh-CN" dirty="0"/>
              <a:t>HB</a:t>
            </a:r>
            <a:r>
              <a:rPr lang="zh-CN" altLang="en-US" dirty="0"/>
              <a:t>手征微扰理论以及</a:t>
            </a:r>
            <a:r>
              <a:rPr lang="en-US" altLang="zh-CN" dirty="0"/>
              <a:t>EOMS</a:t>
            </a:r>
            <a:r>
              <a:rPr lang="zh-CN" altLang="en-US" dirty="0"/>
              <a:t>在</a:t>
            </a:r>
            <a:r>
              <a:rPr lang="en-US" altLang="zh-CN" dirty="0"/>
              <a:t>SU3</a:t>
            </a:r>
            <a:r>
              <a:rPr lang="zh-CN" altLang="en-US" dirty="0"/>
              <a:t>味空间对</a:t>
            </a:r>
            <a:r>
              <a:rPr lang="en-US" altLang="zh-CN" dirty="0" err="1"/>
              <a:t>piN</a:t>
            </a:r>
            <a:r>
              <a:rPr lang="zh-CN" altLang="en-US" dirty="0"/>
              <a:t>弹性散射过程的描述。图中红色的虚线是</a:t>
            </a:r>
            <a:r>
              <a:rPr lang="en-US" altLang="zh-CN" dirty="0"/>
              <a:t>HB SU3 </a:t>
            </a:r>
            <a:r>
              <a:rPr lang="zh-CN" altLang="en-US" dirty="0"/>
              <a:t>次次领头阶的结果，蓝色实线则是</a:t>
            </a:r>
            <a:r>
              <a:rPr lang="en-US" altLang="zh-CN" dirty="0"/>
              <a:t>EOMS SU3 NNLO</a:t>
            </a:r>
            <a:r>
              <a:rPr lang="zh-CN" altLang="en-US" dirty="0"/>
              <a:t>的结果。显然</a:t>
            </a:r>
            <a:r>
              <a:rPr lang="en-US" altLang="zh-CN" dirty="0"/>
              <a:t>HB</a:t>
            </a:r>
            <a:r>
              <a:rPr lang="zh-CN" altLang="en-US" dirty="0"/>
              <a:t>的结果只能描述能量较低的区域的实验数据。这说明其收敛速度明显慢于</a:t>
            </a:r>
            <a:r>
              <a:rPr lang="en-US" altLang="zh-CN" dirty="0"/>
              <a:t>EOMS</a:t>
            </a:r>
            <a:r>
              <a:rPr lang="zh-CN" altLang="en-US" dirty="0"/>
              <a:t>。这就要求我们实现统一描述应尽量采取协变的</a:t>
            </a:r>
            <a:r>
              <a:rPr lang="en-US" altLang="zh-CN" dirty="0"/>
              <a:t>EOMS</a:t>
            </a:r>
            <a:r>
              <a:rPr lang="zh-CN" altLang="en-US" dirty="0"/>
              <a:t>重整化方案。</a:t>
            </a:r>
            <a:endParaRPr lang="en-US" altLang="zh-CN"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19</a:t>
            </a:fld>
            <a:endParaRPr lang="zh-CN" altLang="en-US"/>
          </a:p>
        </p:txBody>
      </p:sp>
    </p:spTree>
    <p:extLst>
      <p:ext uri="{BB962C8B-B14F-4D97-AF65-F5344CB8AC3E}">
        <p14:creationId xmlns:p14="http://schemas.microsoft.com/office/powerpoint/2010/main" val="3298308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最后一个困难在于</a:t>
            </a:r>
            <a:r>
              <a:rPr lang="en-US" altLang="zh-CN" dirty="0" err="1"/>
              <a:t>KbarN</a:t>
            </a:r>
            <a:r>
              <a:rPr lang="zh-CN" altLang="en-US" dirty="0"/>
              <a:t>道的非微扰效应。</a:t>
            </a:r>
            <a:r>
              <a:rPr lang="en-US" altLang="zh-CN" dirty="0"/>
              <a:t>Lambda1405</a:t>
            </a:r>
            <a:r>
              <a:rPr lang="zh-CN" altLang="en-US" dirty="0"/>
              <a:t>位于</a:t>
            </a:r>
            <a:r>
              <a:rPr lang="en-US" altLang="zh-CN" dirty="0" err="1"/>
              <a:t>piSigma</a:t>
            </a:r>
            <a:r>
              <a:rPr lang="zh-CN" altLang="en-US" dirty="0"/>
              <a:t>以及</a:t>
            </a:r>
            <a:r>
              <a:rPr lang="en-US" altLang="zh-CN" dirty="0" err="1"/>
              <a:t>KbarN</a:t>
            </a:r>
            <a:r>
              <a:rPr lang="zh-CN" altLang="en-US" dirty="0"/>
              <a:t>耦合道中间，共振态的存在表明散射过程中显著的非微扰效应，我们需要将散射振幅重求和到无穷阶。另外，因</a:t>
            </a:r>
            <a:r>
              <a:rPr lang="en-US" altLang="zh-CN" dirty="0"/>
              <a:t>1405</a:t>
            </a:r>
            <a:r>
              <a:rPr lang="zh-CN" altLang="en-US" dirty="0"/>
              <a:t>位于</a:t>
            </a:r>
            <a:r>
              <a:rPr lang="en-US" altLang="zh-CN" dirty="0" err="1"/>
              <a:t>KbarN</a:t>
            </a:r>
            <a:r>
              <a:rPr lang="zh-CN" altLang="en-US" dirty="0"/>
              <a:t>阈下，而目的实验数据几乎都位于</a:t>
            </a:r>
            <a:r>
              <a:rPr lang="en-US" altLang="zh-CN" dirty="0" err="1"/>
              <a:t>KbarN</a:t>
            </a:r>
            <a:r>
              <a:rPr lang="zh-CN" altLang="en-US" dirty="0"/>
              <a:t>阈值以上。这使得不同理论计算得到的</a:t>
            </a:r>
            <a:r>
              <a:rPr lang="en-US" altLang="zh-CN" dirty="0"/>
              <a:t>1405</a:t>
            </a:r>
            <a:r>
              <a:rPr lang="zh-CN" altLang="en-US" dirty="0"/>
              <a:t>的性质有很大的不同。右图标出了部分工作中得到</a:t>
            </a:r>
            <a:r>
              <a:rPr lang="en-US" altLang="zh-CN" dirty="0"/>
              <a:t>1405</a:t>
            </a:r>
            <a:r>
              <a:rPr lang="zh-CN" altLang="en-US" dirty="0"/>
              <a:t>的位置。黄色区域为较低共振态</a:t>
            </a:r>
            <a:r>
              <a:rPr lang="en-US" altLang="zh-CN" dirty="0"/>
              <a:t>1380</a:t>
            </a:r>
            <a:r>
              <a:rPr lang="zh-CN" altLang="en-US" dirty="0"/>
              <a:t>，绿色区域为高能共振态</a:t>
            </a:r>
            <a:r>
              <a:rPr lang="en-US" altLang="zh-CN" dirty="0"/>
              <a:t>1405</a:t>
            </a:r>
            <a:r>
              <a:rPr lang="zh-CN" altLang="en-US" dirty="0"/>
              <a:t>，不确定度非常大。</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针对以上三点问题，为了实现对</a:t>
            </a:r>
            <a:r>
              <a:rPr lang="en-US" altLang="zh-CN" dirty="0"/>
              <a:t>SU3</a:t>
            </a:r>
            <a:r>
              <a:rPr lang="zh-CN" altLang="en-US" dirty="0"/>
              <a:t>味空间重子</a:t>
            </a:r>
            <a:r>
              <a:rPr lang="en-US" altLang="zh-CN" dirty="0"/>
              <a:t>-</a:t>
            </a:r>
            <a:r>
              <a:rPr lang="zh-CN" altLang="en-US" dirty="0"/>
              <a:t>介子散射过程的统一描述，我们必须采用协变</a:t>
            </a:r>
            <a:r>
              <a:rPr lang="en-US" altLang="zh-CN" dirty="0"/>
              <a:t>EOMS</a:t>
            </a:r>
            <a:r>
              <a:rPr lang="zh-CN" altLang="en-US" dirty="0"/>
              <a:t>重整化方案，至少计算至</a:t>
            </a:r>
            <a:r>
              <a:rPr lang="en-US" altLang="zh-CN" dirty="0"/>
              <a:t>NNLO</a:t>
            </a:r>
            <a:r>
              <a:rPr lang="zh-CN" altLang="en-US" dirty="0"/>
              <a:t>并考虑</a:t>
            </a:r>
            <a:r>
              <a:rPr lang="en-US" altLang="zh-CN" dirty="0" err="1"/>
              <a:t>KbarN</a:t>
            </a:r>
            <a:r>
              <a:rPr lang="zh-CN" altLang="en-US" dirty="0"/>
              <a:t>道的非微扰效应。同时，为了尽可能的减少对</a:t>
            </a:r>
            <a:r>
              <a:rPr lang="en-US" altLang="zh-CN" dirty="0"/>
              <a:t>1405</a:t>
            </a:r>
            <a:r>
              <a:rPr lang="zh-CN" altLang="en-US" dirty="0"/>
              <a:t>描述的不确定度，应尽可能多的考虑实验数据，包括不同奇异数散射过程的数据进行全局拟合。</a:t>
            </a:r>
            <a:endParaRPr lang="en-US" altLang="zh-CN"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20</a:t>
            </a:fld>
            <a:endParaRPr lang="zh-CN" altLang="en-US"/>
          </a:p>
        </p:txBody>
      </p:sp>
    </p:spTree>
    <p:extLst>
      <p:ext uri="{BB962C8B-B14F-4D97-AF65-F5344CB8AC3E}">
        <p14:creationId xmlns:p14="http://schemas.microsoft.com/office/powerpoint/2010/main" val="3635789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86204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782793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3251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High   Intensity Heavy-ion Accelerator Facility</a:t>
            </a:r>
            <a:endParaRPr lang="zh-CN" altLang="en-US" dirty="0"/>
          </a:p>
        </p:txBody>
      </p:sp>
    </p:spTree>
    <p:extLst>
      <p:ext uri="{BB962C8B-B14F-4D97-AF65-F5344CB8AC3E}">
        <p14:creationId xmlns:p14="http://schemas.microsoft.com/office/powerpoint/2010/main" val="1667602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1990</a:t>
            </a:r>
            <a:r>
              <a:rPr lang="zh-CN" altLang="en-US" sz="1200" b="0" i="0" kern="1200" dirty="0">
                <a:solidFill>
                  <a:schemeClr val="tx1"/>
                </a:solidFill>
                <a:effectLst/>
                <a:latin typeface="+mn-lt"/>
                <a:ea typeface="+mn-ea"/>
                <a:cs typeface="+mn-cs"/>
              </a:rPr>
              <a:t>年前后，诺奖得主</a:t>
            </a:r>
            <a:r>
              <a:rPr lang="en-US" altLang="zh-CN" sz="1200" b="0" i="0" kern="1200" dirty="0">
                <a:solidFill>
                  <a:schemeClr val="tx1"/>
                </a:solidFill>
                <a:effectLst/>
                <a:latin typeface="+mn-lt"/>
                <a:ea typeface="+mn-ea"/>
                <a:cs typeface="+mn-cs"/>
              </a:rPr>
              <a:t>Weinberg</a:t>
            </a:r>
            <a:r>
              <a:rPr lang="zh-CN" altLang="en-US" sz="1200" b="0" i="0" kern="1200" dirty="0">
                <a:solidFill>
                  <a:schemeClr val="tx1"/>
                </a:solidFill>
                <a:effectLst/>
                <a:latin typeface="+mn-lt"/>
                <a:ea typeface="+mn-ea"/>
                <a:cs typeface="+mn-cs"/>
              </a:rPr>
              <a:t>提出利用非相对论手征微扰理论构建核力，获得巨大成功。随后，经过一大批理论物理学家长达</a:t>
            </a:r>
            <a:r>
              <a:rPr lang="en-US" altLang="zh-CN" sz="1200" b="0" i="0" kern="1200" dirty="0">
                <a:solidFill>
                  <a:schemeClr val="tx1"/>
                </a:solidFill>
                <a:effectLst/>
                <a:latin typeface="+mn-lt"/>
                <a:ea typeface="+mn-ea"/>
                <a:cs typeface="+mn-cs"/>
              </a:rPr>
              <a:t>30</a:t>
            </a:r>
            <a:r>
              <a:rPr lang="zh-CN" altLang="en-US" sz="1200" b="0" i="0" kern="1200" dirty="0">
                <a:solidFill>
                  <a:schemeClr val="tx1"/>
                </a:solidFill>
                <a:effectLst/>
                <a:latin typeface="+mn-lt"/>
                <a:ea typeface="+mn-ea"/>
                <a:cs typeface="+mn-cs"/>
              </a:rPr>
              <a:t>余年的发展与完善，手征核力已成为目前核物理第一性原理研究的重要输入量。但传统手征核力不满足洛伦兹对称性，无法用于相对论第一性原理计算。</a:t>
            </a:r>
            <a:endParaRPr lang="zh-CN" altLang="en-US" dirty="0"/>
          </a:p>
          <a:p>
            <a:endParaRPr lang="zh-CN" altLang="en-US" dirty="0"/>
          </a:p>
        </p:txBody>
      </p:sp>
    </p:spTree>
    <p:extLst>
      <p:ext uri="{BB962C8B-B14F-4D97-AF65-F5344CB8AC3E}">
        <p14:creationId xmlns:p14="http://schemas.microsoft.com/office/powerpoint/2010/main" val="627426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11964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225396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39068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609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为了更好地展示相对论效应，我们来看一下高阶分波，他们完全由单</a:t>
            </a:r>
            <a:r>
              <a:rPr lang="en-US" altLang="zh-CN" dirty="0"/>
              <a:t>pi</a:t>
            </a:r>
            <a:r>
              <a:rPr lang="zh-CN" altLang="en-US" dirty="0"/>
              <a:t>和两</a:t>
            </a:r>
            <a:r>
              <a:rPr lang="en-US" altLang="zh-CN" dirty="0"/>
              <a:t>pi</a:t>
            </a:r>
            <a:r>
              <a:rPr lang="zh-CN" altLang="en-US" dirty="0"/>
              <a:t>交换给出，没有任何参数。我们发现，相对论计算尽管是次次领头阶，但比非相对论次次次领头阶对这些分波相移的描述还要好，展示了相对论效应的贡献</a:t>
            </a:r>
          </a:p>
        </p:txBody>
      </p:sp>
    </p:spTree>
    <p:extLst>
      <p:ext uri="{BB962C8B-B14F-4D97-AF65-F5344CB8AC3E}">
        <p14:creationId xmlns:p14="http://schemas.microsoft.com/office/powerpoint/2010/main" val="531845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023752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i="1" dirty="0"/>
          </a:p>
        </p:txBody>
      </p:sp>
      <p:sp>
        <p:nvSpPr>
          <p:cNvPr id="4" name="灯片编号占位符 3"/>
          <p:cNvSpPr>
            <a:spLocks noGrp="1"/>
          </p:cNvSpPr>
          <p:nvPr>
            <p:ph type="sldNum" sz="quarter" idx="10"/>
          </p:nvPr>
        </p:nvSpPr>
        <p:spPr/>
        <p:txBody>
          <a:bodyPr/>
          <a:lstStyle/>
          <a:p>
            <a:fld id="{3331A36F-42B4-4698-A17E-BC46F3BF5DDF}" type="slidenum">
              <a:rPr lang="zh-CN" altLang="en-US" smtClean="0"/>
              <a:t>32</a:t>
            </a:fld>
            <a:endParaRPr lang="zh-CN" altLang="en-US"/>
          </a:p>
        </p:txBody>
      </p:sp>
    </p:spTree>
    <p:extLst>
      <p:ext uri="{BB962C8B-B14F-4D97-AF65-F5344CB8AC3E}">
        <p14:creationId xmlns:p14="http://schemas.microsoft.com/office/powerpoint/2010/main" val="182163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a:fld id="{825F15A7-03F4-43D7-82C5-3E23DA2F108C}" type="mathplaceholder">
                        <a:rPr kumimoji="1" lang="zh-CN" altLang="en-US" i="1" smtClean="0">
                          <a:latin typeface="Cambria Math" panose="02040503050406030204" pitchFamily="18" charset="0"/>
                        </a:rPr>
                        <a:t>在此处键入公式。</a:t>
                      </a:fld>
                    </m:oMath>
                  </m:oMathPara>
                </a14:m>
                <a:endParaRPr kumimoji="1" lang="zh-CN" altLang="en-US" dirty="0"/>
              </a:p>
            </p:txBody>
          </p:sp>
        </mc:Choice>
        <mc:Fallback xmlns="">
          <p:sp>
            <p:nvSpPr>
              <p:cNvPr id="3" name="备注占位符 2"/>
              <p:cNvSpPr>
                <a:spLocks noGrp="1"/>
              </p:cNvSpPr>
              <p:nvPr>
                <p:ph type="body" idx="1"/>
              </p:nvPr>
            </p:nvSpPr>
            <p:spPr/>
            <p:txBody>
              <a:bodyPr/>
              <a:lstStyle/>
              <a:p>
                <a:r>
                  <a:rPr kumimoji="1" lang="zh-CN" altLang="en-US" i="0">
                    <a:latin typeface="Cambria Math" panose="02040503050406030204" pitchFamily="18" charset="0"/>
                  </a:rPr>
                  <a:t>"在此处键入公式。"</a:t>
                </a:r>
                <a:endParaRPr kumimoji="1" lang="zh-CN" altLang="en-US" dirty="0"/>
              </a:p>
            </p:txBody>
          </p:sp>
        </mc:Fallback>
      </mc:AlternateContent>
    </p:spTree>
    <p:extLst>
      <p:ext uri="{BB962C8B-B14F-4D97-AF65-F5344CB8AC3E}">
        <p14:creationId xmlns:p14="http://schemas.microsoft.com/office/powerpoint/2010/main" val="1308085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333123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82492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553527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a:fld id="{825F15A7-03F4-43D7-82C5-3E23DA2F108C}" type="mathplaceholder">
                        <a:rPr kumimoji="1" lang="zh-CN" altLang="en-US" i="1" smtClean="0">
                          <a:latin typeface="Cambria Math" panose="02040503050406030204" pitchFamily="18" charset="0"/>
                        </a:rPr>
                        <a:t>在此处键入公式。</a:t>
                      </a:fld>
                    </m:oMath>
                  </m:oMathPara>
                </a14:m>
                <a:endParaRPr kumimoji="1" lang="zh-CN" altLang="en-US" dirty="0"/>
              </a:p>
            </p:txBody>
          </p:sp>
        </mc:Choice>
        <mc:Fallback xmlns="">
          <p:sp>
            <p:nvSpPr>
              <p:cNvPr id="3" name="备注占位符 2"/>
              <p:cNvSpPr>
                <a:spLocks noGrp="1"/>
              </p:cNvSpPr>
              <p:nvPr>
                <p:ph type="body" idx="1"/>
              </p:nvPr>
            </p:nvSpPr>
            <p:spPr/>
            <p:txBody>
              <a:bodyPr/>
              <a:lstStyle/>
              <a:p>
                <a:r>
                  <a:rPr kumimoji="1" lang="zh-CN" altLang="en-US" i="0">
                    <a:latin typeface="Cambria Math" panose="02040503050406030204" pitchFamily="18" charset="0"/>
                  </a:rPr>
                  <a:t>"在此处键入公式。"</a:t>
                </a:r>
                <a:endParaRPr kumimoji="1" lang="zh-CN" altLang="en-US" dirty="0"/>
              </a:p>
            </p:txBody>
          </p:sp>
        </mc:Fallback>
      </mc:AlternateContent>
    </p:spTree>
    <p:extLst>
      <p:ext uri="{BB962C8B-B14F-4D97-AF65-F5344CB8AC3E}">
        <p14:creationId xmlns:p14="http://schemas.microsoft.com/office/powerpoint/2010/main" val="4243943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a:fld id="{825F15A7-03F4-43D7-82C5-3E23DA2F108C}" type="mathplaceholder">
                        <a:rPr kumimoji="1" lang="zh-CN" altLang="en-US" i="1" smtClean="0">
                          <a:latin typeface="Cambria Math" panose="02040503050406030204" pitchFamily="18" charset="0"/>
                        </a:rPr>
                        <a:t>在此处键入公式。</a:t>
                      </a:fld>
                    </m:oMath>
                  </m:oMathPara>
                </a14:m>
                <a:endParaRPr kumimoji="1" lang="zh-CN" altLang="en-US" dirty="0"/>
              </a:p>
            </p:txBody>
          </p:sp>
        </mc:Choice>
        <mc:Fallback xmlns="">
          <p:sp>
            <p:nvSpPr>
              <p:cNvPr id="3" name="备注占位符 2"/>
              <p:cNvSpPr>
                <a:spLocks noGrp="1"/>
              </p:cNvSpPr>
              <p:nvPr>
                <p:ph type="body" idx="1"/>
              </p:nvPr>
            </p:nvSpPr>
            <p:spPr/>
            <p:txBody>
              <a:bodyPr/>
              <a:lstStyle/>
              <a:p>
                <a:r>
                  <a:rPr kumimoji="1" lang="zh-CN" altLang="en-US" i="0">
                    <a:latin typeface="Cambria Math" panose="02040503050406030204" pitchFamily="18" charset="0"/>
                  </a:rPr>
                  <a:t>"在此处键入公式。"</a:t>
                </a:r>
                <a:endParaRPr kumimoji="1" lang="zh-CN" altLang="en-US" dirty="0"/>
              </a:p>
            </p:txBody>
          </p:sp>
        </mc:Fallback>
      </mc:AlternateContent>
    </p:spTree>
    <p:extLst>
      <p:ext uri="{BB962C8B-B14F-4D97-AF65-F5344CB8AC3E}">
        <p14:creationId xmlns:p14="http://schemas.microsoft.com/office/powerpoint/2010/main" val="615154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520147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837022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538794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720183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36765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410070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49609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3E1E3D-C543-4229-9004-9B30B619DCC0}" type="slidenum">
              <a:rPr lang="zh-CN" altLang="en-US" smtClean="0"/>
              <a:t>48</a:t>
            </a:fld>
            <a:endParaRPr lang="zh-CN" altLang="en-US"/>
          </a:p>
        </p:txBody>
      </p:sp>
    </p:spTree>
    <p:extLst>
      <p:ext uri="{BB962C8B-B14F-4D97-AF65-F5344CB8AC3E}">
        <p14:creationId xmlns:p14="http://schemas.microsoft.com/office/powerpoint/2010/main" val="567067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43665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81906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我来举两个例子，来解释一下我刚才的论断。</a:t>
            </a:r>
            <a:r>
              <a:rPr kumimoji="1" lang="en-US" altLang="zh-CN" dirty="0"/>
              <a:t>1926</a:t>
            </a:r>
            <a:r>
              <a:rPr kumimoji="1" lang="zh-CN" altLang="en-US" dirty="0"/>
              <a:t>年，薛定谔写下了薛定谔方程来描述微观粒子的运动。人们立刻意识到薛定谔方程不满足狭义相对论的要求，因而开始寻找满足协变性的薛定谔方程。</a:t>
            </a:r>
            <a:r>
              <a:rPr kumimoji="1" lang="en-US" altLang="zh-CN" dirty="0"/>
              <a:t>1928</a:t>
            </a:r>
            <a:r>
              <a:rPr kumimoji="1" lang="zh-CN" altLang="en-US" dirty="0"/>
              <a:t>年，</a:t>
            </a:r>
            <a:r>
              <a:rPr kumimoji="1" lang="en-US" altLang="zh-CN" dirty="0"/>
              <a:t>Dirac</a:t>
            </a:r>
            <a:r>
              <a:rPr kumimoji="1" lang="zh-CN" altLang="en-US" dirty="0"/>
              <a:t>得到了正确的方程，即</a:t>
            </a:r>
            <a:r>
              <a:rPr kumimoji="1" lang="en-US" altLang="zh-CN" dirty="0"/>
              <a:t>Dirac</a:t>
            </a:r>
            <a:r>
              <a:rPr kumimoji="1" lang="zh-CN" altLang="en-US" dirty="0"/>
              <a:t>方程。</a:t>
            </a:r>
          </a:p>
        </p:txBody>
      </p:sp>
    </p:spTree>
    <p:extLst>
      <p:ext uri="{BB962C8B-B14F-4D97-AF65-F5344CB8AC3E}">
        <p14:creationId xmlns:p14="http://schemas.microsoft.com/office/powerpoint/2010/main" val="4232023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089895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1933</a:t>
            </a:r>
            <a:r>
              <a:rPr kumimoji="1" lang="zh-CN" altLang="en-US" dirty="0"/>
              <a:t>年，薛定谔和狄拉克分享了当年的诺贝尔物理学奖，狄拉克方程也被刻在了威斯敏斯特教堂的地面上</a:t>
            </a:r>
          </a:p>
        </p:txBody>
      </p:sp>
    </p:spTree>
    <p:extLst>
      <p:ext uri="{BB962C8B-B14F-4D97-AF65-F5344CB8AC3E}">
        <p14:creationId xmlns:p14="http://schemas.microsoft.com/office/powerpoint/2010/main" val="93648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接下来我们来看另外一个例子：金和银属于元素周期表的同一族，按理说化学性质应该一样，为什么一个是金黄色，一个是银白色？</a:t>
            </a:r>
          </a:p>
        </p:txBody>
      </p:sp>
    </p:spTree>
    <p:extLst>
      <p:ext uri="{BB962C8B-B14F-4D97-AF65-F5344CB8AC3E}">
        <p14:creationId xmlns:p14="http://schemas.microsoft.com/office/powerpoint/2010/main" val="2310040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确实，如果只考虑量子力学，金和银外层的电子壳层非常相似，而考虑相对论效应后，银的能级差变为</a:t>
            </a:r>
            <a:r>
              <a:rPr kumimoji="1" lang="en-US" altLang="zh-CN" dirty="0"/>
              <a:t>335nm,</a:t>
            </a:r>
            <a:r>
              <a:rPr kumimoji="1" lang="zh-CN" altLang="en-US" dirty="0"/>
              <a:t> 而金的变为</a:t>
            </a:r>
            <a:r>
              <a:rPr kumimoji="1" lang="en-US" altLang="zh-CN" dirty="0"/>
              <a:t>516.nm</a:t>
            </a:r>
            <a:r>
              <a:rPr kumimoji="1" lang="zh-CN" altLang="en-US" dirty="0"/>
              <a:t>。我们知道可见光的波长在</a:t>
            </a:r>
            <a:r>
              <a:rPr kumimoji="1" lang="en-US" altLang="zh-CN" dirty="0"/>
              <a:t>380</a:t>
            </a:r>
            <a:r>
              <a:rPr kumimoji="1" lang="zh-CN" altLang="en-US" dirty="0"/>
              <a:t>到</a:t>
            </a:r>
            <a:r>
              <a:rPr kumimoji="1" lang="en-US" altLang="zh-CN" dirty="0"/>
              <a:t>750nm</a:t>
            </a:r>
            <a:r>
              <a:rPr kumimoji="1" lang="zh-CN" altLang="en-US" dirty="0"/>
              <a:t>之间，因此银不吸收可见光，而金吸收可见光的蓝光波段</a:t>
            </a:r>
          </a:p>
        </p:txBody>
      </p:sp>
    </p:spTree>
    <p:extLst>
      <p:ext uri="{BB962C8B-B14F-4D97-AF65-F5344CB8AC3E}">
        <p14:creationId xmlns:p14="http://schemas.microsoft.com/office/powerpoint/2010/main" val="2389061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从而根据三原色原理，金显示为金黄色，银显示为银白色</a:t>
            </a:r>
          </a:p>
        </p:txBody>
      </p:sp>
    </p:spTree>
    <p:extLst>
      <p:ext uri="{BB962C8B-B14F-4D97-AF65-F5344CB8AC3E}">
        <p14:creationId xmlns:p14="http://schemas.microsoft.com/office/powerpoint/2010/main" val="499292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824659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It has been very successful in the mesonic sector. But its extension to the one-baryon system was welcomed by a surprise, the so-called PCB problem. Because of the non-vanishing baryon mass in the chiral limit, higher-order loop results contain lower-order analytic terms. That is to say, a systematic power counting is lost. As you can see from this figure in the mesonic sector, there is a one-to-one correspondence between the chiral order and the number of loops. While this correspondence is lost in the one-baryon sector. This figure is for pion-nucleon scattering and the red dots indicate power-counting-breaking terms.手征微扰理论在过去的三十年间获得了巨大的成功，特别是在介子系统。而当将手征微扰理论扩展到单重子系统时，由于重子质量在手征极限下并不消失，所以会导致所谓的计阶规则破坏的问题。也就是说，名义上的高阶圈图会含有低阶的解析项。而这些项破坏了传统的记阶规则。如这个图所示，在介子系统，手征阶数与圈图个数存在一一对应的关系。而在单重子系统，这个关系不复存在。这个图显示的是PI-N散射。红色的点表示的是破坏记阶规则的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t>Let me use one simple example to explain what I just said. To calculate the nucleon mass up to order 3, one needs to calculate </a:t>
            </a:r>
            <a:r>
              <a:rPr>
                <a:solidFill>
                  <a:srgbClr val="FF2600"/>
                </a:solidFill>
              </a:rPr>
              <a:t>three</a:t>
            </a:r>
            <a:r>
              <a:t> diagrams. Schematically, the results can be written in the following way: The chiral limit value, plus a tree-level contribution, and plus the loop result. If the naïve power counting works, the loop result should start with something like mpi^3. However, a straightforward calculation shows that it actually starts with terms of order zero and two, which break the power counting.来看一个例子。利用手征微扰理论计算核子的质量到次次领头阶，需要计算这样三个费曼图。计算结果可以形式上写成三项之和。第一项是手征极限下的核子质量，第二项是树图的结果、第三项是这两个圈图的结果。如果不存在记阶规则破坏的项，圈图的结果应该只包含Mpi^3及高阶项，但是实际计算一下就会发现，圈图结果中含有红颜色表示的项，而这两项的手征阶数分别为0和2，从而破坏了记阶规则。</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Of course, a systematic power counting is the most important thing for a perturbation theory. Therefore, over the years, many solutions to the PCB problem have been proposed. The most studied ones are the heavy baryon approach, the infrared approach, and the extended-on-mass-shell approach. </a:t>
            </a:r>
          </a:p>
          <a:p>
            <a:endParaRPr/>
          </a:p>
          <a:p>
            <a:r>
              <a:t>The HB approach removes the PCB terms by a simultaneous expansion in terms of external momenta and 1/mB, while the infrared approach achieves the same by extending the integration of the Feynman parameter from 1 to infinity. I will not go into details of these two approaches.</a:t>
            </a:r>
          </a:p>
          <a:p>
            <a:endParaRPr/>
          </a:p>
          <a:p>
            <a:r>
              <a:t>一个自洽的记阶规则对于一个微扰理论当然是至关重要的。因此，在过去的二十年间，人们提出了很多不同的方法来恢复记阶规则。被广泛使用的有三种方法。第一种办法是所谓的重重子手征微扰理论，通过将重子作准非相对论处理，同时展开外动量和1/MB的来实现。另外两种方法是相对论方法，即所谓的红外和EOMS方法。其中，红外方法通过改变费曼参数积分区间将整个圈图积分分为红外部分和一般部分，其中一般部分含有破坏记阶规则的项和高阶解析项，从而红外方法只保留红外部分。</a:t>
            </a:r>
          </a:p>
        </p:txBody>
      </p:sp>
    </p:spTree>
    <p:extLst>
      <p:ext uri="{BB962C8B-B14F-4D97-AF65-F5344CB8AC3E}">
        <p14:creationId xmlns:p14="http://schemas.microsoft.com/office/powerpoint/2010/main" val="17810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As for the EOMS approach, it recovers the power counting in the simplest way, that is to say, it just drops the PCB terms. Physically, this is equivalent to a redefinition of the low energy constants. This is always possible because ChPT, by construction, contains all possible terms allowed by symmetries, therefore whatever analytical terms come out from a loop amplitude, they must have a corresponding LEC。与重重子手征微扰理论及红外手征微扰理论不同，EOMS方法采用了最直接也最简单的方法来恢复记阶规则，即直接移除破坏记阶规则的项，物理上，这等价于重新定义理论中的低能常数。因为手征微扰理论本身包含了所有对称性允许的解析项，因此圈图中可能出现的任何解析项都一定有与之相对应的低能常数，所以这个方法总是可行的，</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D0E8C740-A2C8-834A-AD74-2D369A35CA72}" type="datetime1">
              <a:rPr lang="zh-CN" altLang="en-US" smtClean="0">
                <a:solidFill>
                  <a:prstClr val="black">
                    <a:tint val="75000"/>
                  </a:prstClr>
                </a:solidFill>
              </a:rPr>
              <a:t>2023/8/3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FB52FF3-46D7-418A-B6FB-9F5E23702DBE}" type="slidenum">
              <a:rPr lang="zh-CN" altLang="en-US" smtClean="0"/>
              <a:pPr>
                <a:defRPr/>
              </a:pPr>
              <a:t>‹#›</a:t>
            </a:fld>
            <a:endParaRPr lang="zh-CN" altLang="en-US"/>
          </a:p>
        </p:txBody>
      </p:sp>
    </p:spTree>
    <p:extLst>
      <p:ext uri="{BB962C8B-B14F-4D97-AF65-F5344CB8AC3E}">
        <p14:creationId xmlns:p14="http://schemas.microsoft.com/office/powerpoint/2010/main" val="352870748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319E9BA-4E3F-C946-B4C6-8E10D74F5EC5}" type="datetime1">
              <a:rPr lang="zh-CN" altLang="en-US" smtClean="0"/>
              <a:t>2023/8/3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70508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FF868DA-51F7-2A43-9272-6324EB40C264}" type="datetime1">
              <a:rPr lang="zh-CN" altLang="en-US" smtClean="0"/>
              <a:t>2023/8/3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3130421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1">
                <a:latin typeface="Times New Roman" pitchFamily="18" charset="0"/>
                <a:ea typeface="黑体" pitchFamily="49" charset="-122"/>
                <a:cs typeface="Times New Roman" pitchFamily="18" charset="0"/>
              </a:defRPr>
            </a:lvl1pPr>
          </a:lstStyle>
          <a:p>
            <a:r>
              <a:rPr lang="zh-CN" altLang="en-US" dirty="0"/>
              <a:t>单击此处编辑母版标题样式</a:t>
            </a:r>
          </a:p>
        </p:txBody>
      </p:sp>
      <p:sp>
        <p:nvSpPr>
          <p:cNvPr id="6" name="内容占位符 2"/>
          <p:cNvSpPr>
            <a:spLocks noGrp="1"/>
          </p:cNvSpPr>
          <p:nvPr>
            <p:ph idx="1"/>
          </p:nvPr>
        </p:nvSpPr>
        <p:spPr>
          <a:xfrm>
            <a:off x="334435" y="1268416"/>
            <a:ext cx="11523133" cy="5184775"/>
          </a:xfrm>
          <a:prstGeom prst="rect">
            <a:avLst/>
          </a:prstGeom>
        </p:spPr>
        <p:txBody>
          <a:bodyPr/>
          <a:lstStyle>
            <a:lvl1pPr>
              <a:spcBef>
                <a:spcPts val="450"/>
              </a:spcBef>
              <a:defRPr>
                <a:solidFill>
                  <a:schemeClr val="tx1"/>
                </a:solidFill>
                <a:latin typeface="Times New Roman" pitchFamily="18" charset="0"/>
                <a:ea typeface="黑体" pitchFamily="49" charset="-122"/>
                <a:cs typeface="Times New Roman" pitchFamily="18" charset="0"/>
              </a:defRPr>
            </a:lvl1pPr>
            <a:lvl2pPr marL="748904" indent="-276225" algn="l" defTabSz="792956" rtl="0" eaLnBrk="0" fontAlgn="base" hangingPunct="0">
              <a:spcBef>
                <a:spcPts val="450"/>
              </a:spcBef>
              <a:spcAft>
                <a:spcPts val="0"/>
              </a:spcAft>
              <a:buClr>
                <a:srgbClr val="3670D1"/>
              </a:buClr>
              <a:buSzPct val="80000"/>
              <a:buFont typeface="Wingdings" pitchFamily="2" charset="2"/>
              <a:buChar char="q"/>
              <a:defRPr>
                <a:solidFill>
                  <a:schemeClr val="tx1"/>
                </a:solidFill>
                <a:latin typeface="Times New Roman" pitchFamily="18" charset="0"/>
                <a:ea typeface="黑体" pitchFamily="49" charset="-122"/>
                <a:cs typeface="Times New Roman" pitchFamily="18" charset="0"/>
              </a:defRPr>
            </a:lvl2pPr>
            <a:lvl3pPr marL="944166" indent="-60722" algn="l" defTabSz="792956" rtl="0" eaLnBrk="0" fontAlgn="base" hangingPunct="0">
              <a:spcBef>
                <a:spcPct val="0"/>
              </a:spcBef>
              <a:spcAft>
                <a:spcPct val="0"/>
              </a:spcAft>
              <a:buClr>
                <a:srgbClr val="3670D1"/>
              </a:buClr>
              <a:buFont typeface="Wingdings 2" pitchFamily="18" charset="2"/>
              <a:buChar char="¡"/>
              <a:defRPr>
                <a:solidFill>
                  <a:schemeClr val="tx1"/>
                </a:solidFill>
                <a:latin typeface="Times New Roman" pitchFamily="18" charset="0"/>
                <a:ea typeface="黑体" pitchFamily="49" charset="-122"/>
                <a:cs typeface="Times New Roman" pitchFamily="18" charset="0"/>
              </a:defRPr>
            </a:lvl3pPr>
            <a:lvl4pPr>
              <a:defRPr>
                <a:latin typeface="黑体" pitchFamily="49" charset="-122"/>
                <a:ea typeface="黑体" pitchFamily="49" charset="-122"/>
              </a:defRPr>
            </a:lvl4pPr>
            <a:lvl5pPr>
              <a:defRPr>
                <a:latin typeface="黑体" pitchFamily="49" charset="-122"/>
                <a:ea typeface="黑体"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p:txBody>
      </p:sp>
      <p:sp>
        <p:nvSpPr>
          <p:cNvPr id="4" name="日期占位符 3"/>
          <p:cNvSpPr>
            <a:spLocks noGrp="1"/>
          </p:cNvSpPr>
          <p:nvPr>
            <p:ph type="dt" sz="half" idx="10"/>
          </p:nvPr>
        </p:nvSpPr>
        <p:spPr>
          <a:xfrm>
            <a:off x="8035641" y="6492449"/>
            <a:ext cx="2290617" cy="374074"/>
          </a:xfrm>
          <a:prstGeom prst="rect">
            <a:avLst/>
          </a:prstGeom>
        </p:spPr>
        <p:txBody>
          <a:bodyPr/>
          <a:lstStyle>
            <a:lvl1pPr>
              <a:defRPr/>
            </a:lvl1pPr>
          </a:lstStyle>
          <a:p>
            <a:pPr>
              <a:defRPr/>
            </a:pPr>
            <a:fld id="{F00467A9-C1E9-5C42-8258-6D975FC76E97}" type="datetime1">
              <a:rPr lang="zh-CN" altLang="en-US" smtClean="0">
                <a:solidFill>
                  <a:prstClr val="black">
                    <a:tint val="75000"/>
                  </a:prstClr>
                </a:solidFill>
              </a:rPr>
              <a:t>2023/8/3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88A51967-2D8B-40D3-B5B9-9AAB73B256E5}" type="slidenum">
              <a:rPr lang="zh-CN" altLang="en-US"/>
              <a:pPr>
                <a:defRPr/>
              </a:pPr>
              <a:t>‹#›</a:t>
            </a:fld>
            <a:endParaRPr lang="zh-CN" altLang="en-US"/>
          </a:p>
        </p:txBody>
      </p:sp>
      <p:sp>
        <p:nvSpPr>
          <p:cNvPr id="8" name="矩形 7"/>
          <p:cNvSpPr/>
          <p:nvPr userDrawn="1"/>
        </p:nvSpPr>
        <p:spPr>
          <a:xfrm>
            <a:off x="0" y="957263"/>
            <a:ext cx="3403600" cy="107950"/>
          </a:xfrm>
          <a:prstGeom prst="rect">
            <a:avLst/>
          </a:prstGeom>
          <a:solidFill>
            <a:srgbClr val="0728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a typeface="微软雅黑" pitchFamily="34" charset="-122"/>
            </a:endParaRPr>
          </a:p>
        </p:txBody>
      </p:sp>
    </p:spTree>
    <p:extLst>
      <p:ext uri="{BB962C8B-B14F-4D97-AF65-F5344CB8AC3E}">
        <p14:creationId xmlns:p14="http://schemas.microsoft.com/office/powerpoint/2010/main" val="36931379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标题和内容">
    <p:spTree>
      <p:nvGrpSpPr>
        <p:cNvPr id="1" name=""/>
        <p:cNvGrpSpPr/>
        <p:nvPr/>
      </p:nvGrpSpPr>
      <p:grpSpPr>
        <a:xfrm>
          <a:off x="0" y="0"/>
          <a:ext cx="0" cy="0"/>
          <a:chOff x="0" y="0"/>
          <a:chExt cx="0" cy="0"/>
        </a:xfrm>
      </p:grpSpPr>
      <p:sp>
        <p:nvSpPr>
          <p:cNvPr id="20" name="标题文本"/>
          <p:cNvSpPr txBox="1">
            <a:spLocks noGrp="1"/>
          </p:cNvSpPr>
          <p:nvPr>
            <p:ph type="title"/>
          </p:nvPr>
        </p:nvSpPr>
        <p:spPr>
          <a:prstGeom prst="rect">
            <a:avLst/>
          </a:prstGeom>
        </p:spPr>
        <p:txBody>
          <a:bodyPr/>
          <a:lstStyle/>
          <a:p>
            <a:r>
              <a:t>标题文本</a:t>
            </a:r>
          </a:p>
        </p:txBody>
      </p:sp>
      <p:sp>
        <p:nvSpPr>
          <p:cNvPr id="2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82801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标题文本"/>
          <p:cNvSpPr txBox="1">
            <a:spLocks noGrp="1"/>
          </p:cNvSpPr>
          <p:nvPr>
            <p:ph type="title"/>
          </p:nvPr>
        </p:nvSpPr>
        <p:spPr>
          <a:xfrm>
            <a:off x="1185334" y="177800"/>
            <a:ext cx="9821333" cy="1714500"/>
          </a:xfrm>
          <a:prstGeom prst="rect">
            <a:avLst/>
          </a:prstGeom>
        </p:spPr>
        <p:txBody>
          <a:bodyPr/>
          <a:lstStyle>
            <a:lvl1pPr defTabSz="406400">
              <a:defRPr sz="3200" b="1">
                <a:uFillTx/>
                <a:latin typeface="+mn-lt"/>
                <a:ea typeface="+mn-ea"/>
                <a:cs typeface="+mn-cs"/>
                <a:sym typeface="Comic Sans MS"/>
              </a:defRPr>
            </a:lvl1pPr>
          </a:lstStyle>
          <a:p>
            <a:r>
              <a:t>标题文本</a:t>
            </a:r>
          </a:p>
        </p:txBody>
      </p:sp>
      <p:sp>
        <p:nvSpPr>
          <p:cNvPr id="57" name="正文级别 1…"/>
          <p:cNvSpPr txBox="1">
            <a:spLocks noGrp="1"/>
          </p:cNvSpPr>
          <p:nvPr>
            <p:ph type="body" idx="1"/>
          </p:nvPr>
        </p:nvSpPr>
        <p:spPr>
          <a:xfrm>
            <a:off x="1185334" y="1943100"/>
            <a:ext cx="9821333" cy="4025900"/>
          </a:xfrm>
          <a:prstGeom prst="rect">
            <a:avLst/>
          </a:prstGeom>
        </p:spPr>
        <p:txBody>
          <a:bodyPr lIns="38100" tIns="38100" rIns="38100" bIns="38100" anchor="ctr"/>
          <a:lstStyle>
            <a:lvl1pPr marL="698500" indent="-444500" defTabSz="406400">
              <a:spcBef>
                <a:spcPts val="1600"/>
              </a:spcBef>
              <a:buClrTx/>
              <a:buSzPct val="171000"/>
              <a:defRPr sz="2800">
                <a:uFillTx/>
                <a:latin typeface="+mj-lt"/>
                <a:ea typeface="+mj-ea"/>
                <a:cs typeface="+mj-cs"/>
                <a:sym typeface="Gill Sans"/>
              </a:defRPr>
            </a:lvl1pPr>
            <a:lvl2pPr marL="1041400" indent="-444500" defTabSz="406400">
              <a:spcBef>
                <a:spcPts val="1600"/>
              </a:spcBef>
              <a:buClrTx/>
              <a:buSzPct val="171000"/>
              <a:buChar char="•"/>
              <a:defRPr>
                <a:uFillTx/>
                <a:latin typeface="+mj-lt"/>
                <a:ea typeface="+mj-ea"/>
                <a:cs typeface="+mj-cs"/>
                <a:sym typeface="Gill Sans"/>
              </a:defRPr>
            </a:lvl2pPr>
            <a:lvl3pPr marL="1384300" indent="-444500" defTabSz="406400">
              <a:spcBef>
                <a:spcPts val="1600"/>
              </a:spcBef>
              <a:buClrTx/>
              <a:buSzPct val="171000"/>
              <a:defRPr sz="2800">
                <a:uFillTx/>
                <a:latin typeface="+mj-lt"/>
                <a:ea typeface="+mj-ea"/>
                <a:cs typeface="+mj-cs"/>
                <a:sym typeface="Gill Sans"/>
              </a:defRPr>
            </a:lvl3pPr>
            <a:lvl4pPr marL="1739900" indent="-444500" defTabSz="406400">
              <a:spcBef>
                <a:spcPts val="1600"/>
              </a:spcBef>
              <a:buClrTx/>
              <a:buSzPct val="171000"/>
              <a:buChar char="•"/>
              <a:defRPr sz="2800">
                <a:uFillTx/>
                <a:latin typeface="+mj-lt"/>
                <a:ea typeface="+mj-ea"/>
                <a:cs typeface="+mj-cs"/>
                <a:sym typeface="Gill Sans"/>
              </a:defRPr>
            </a:lvl4pPr>
            <a:lvl5pPr marL="2082800" indent="-444500" defTabSz="406400">
              <a:spcBef>
                <a:spcPts val="1600"/>
              </a:spcBef>
              <a:buClrTx/>
              <a:buSzPct val="171000"/>
              <a:buChar char="•"/>
              <a:defRPr sz="2800">
                <a:uFillTx/>
                <a:latin typeface="+mj-lt"/>
                <a:ea typeface="+mj-ea"/>
                <a:cs typeface="+mj-cs"/>
                <a:sym typeface="Gill Sans"/>
              </a:defRPr>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xfrm>
            <a:off x="5926667" y="6527800"/>
            <a:ext cx="321733" cy="254000"/>
          </a:xfrm>
          <a:prstGeom prst="rect">
            <a:avLst/>
          </a:prstGeom>
          <a:ln w="12700">
            <a:miter lim="400000"/>
          </a:ln>
        </p:spPr>
        <p:txBody>
          <a:bodyPr/>
          <a:lstStyle>
            <a:lvl1pPr algn="ctr" defTabSz="406400">
              <a:defRPr sz="1200">
                <a:uFillTx/>
                <a:latin typeface="+mj-lt"/>
                <a:ea typeface="+mj-ea"/>
                <a:cs typeface="+mj-cs"/>
                <a:sym typeface="Gill Sans"/>
              </a:defRPr>
            </a:lvl1pPr>
          </a:lstStyle>
          <a:p>
            <a:fld id="{86CB4B4D-7CA3-9044-876B-883B54F8677D}" type="slidenum">
              <a:t>‹#›</a:t>
            </a:fld>
            <a:endParaRPr/>
          </a:p>
        </p:txBody>
      </p:sp>
    </p:spTree>
    <p:extLst>
      <p:ext uri="{BB962C8B-B14F-4D97-AF65-F5344CB8AC3E}">
        <p14:creationId xmlns:p14="http://schemas.microsoft.com/office/powerpoint/2010/main" val="19420684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88465C4-BA68-B741-B287-A72B6D56D9B9}" type="datetime1">
              <a:rPr lang="zh-CN" altLang="en-US" smtClean="0"/>
              <a:t>2023/8/3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7" name="TextBox 9">
            <a:extLst>
              <a:ext uri="{FF2B5EF4-FFF2-40B4-BE49-F238E27FC236}">
                <a16:creationId xmlns:a16="http://schemas.microsoft.com/office/drawing/2014/main" id="{C231F32E-2229-486E-8993-90B8BE38FD47}"/>
              </a:ext>
            </a:extLst>
          </p:cNvPr>
          <p:cNvSpPr txBox="1"/>
          <p:nvPr userDrawn="1"/>
        </p:nvSpPr>
        <p:spPr>
          <a:xfrm>
            <a:off x="890650" y="1543792"/>
            <a:ext cx="10569039" cy="300082"/>
          </a:xfrm>
          <a:prstGeom prst="rect">
            <a:avLst/>
          </a:prstGeom>
          <a:noFill/>
        </p:spPr>
        <p:txBody>
          <a:bodyPr wrap="square" rtlCol="0">
            <a:spAutoFit/>
          </a:bodyPr>
          <a:lstStyle/>
          <a:p>
            <a:pPr eaLnBrk="0" fontAlgn="base" hangingPunct="0">
              <a:spcBef>
                <a:spcPct val="0"/>
              </a:spcBef>
              <a:spcAft>
                <a:spcPct val="0"/>
              </a:spcAft>
            </a:pPr>
            <a:endParaRPr lang="zh-CN" altLang="en-US" sz="1350" dirty="0">
              <a:solidFill>
                <a:prstClr val="black"/>
              </a:solidFill>
              <a:ea typeface="微软雅黑" pitchFamily="34" charset="-122"/>
            </a:endParaRPr>
          </a:p>
        </p:txBody>
      </p:sp>
    </p:spTree>
    <p:extLst>
      <p:ext uri="{BB962C8B-B14F-4D97-AF65-F5344CB8AC3E}">
        <p14:creationId xmlns:p14="http://schemas.microsoft.com/office/powerpoint/2010/main" val="124251800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fld id="{98F6DBFD-2F21-7548-83D5-DCC8F20D8321}" type="datetime1">
              <a:rPr lang="zh-CN" altLang="en-US" smtClean="0">
                <a:solidFill>
                  <a:prstClr val="black">
                    <a:tint val="75000"/>
                  </a:prstClr>
                </a:solidFill>
              </a:rPr>
              <a:t>2023/8/3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F3787FB-CA10-4AF5-BF0B-94849B09B066}" type="slidenum">
              <a:rPr lang="zh-CN" altLang="en-US" smtClean="0"/>
              <a:pPr>
                <a:defRPr/>
              </a:pPr>
              <a:t>‹#›</a:t>
            </a:fld>
            <a:endParaRPr lang="zh-CN" altLang="en-US"/>
          </a:p>
        </p:txBody>
      </p:sp>
    </p:spTree>
    <p:extLst>
      <p:ext uri="{BB962C8B-B14F-4D97-AF65-F5344CB8AC3E}">
        <p14:creationId xmlns:p14="http://schemas.microsoft.com/office/powerpoint/2010/main" val="365532267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BC845D05-A249-554C-A1C5-BF5A518F1FD5}" type="datetime1">
              <a:rPr lang="zh-CN" altLang="en-US" smtClean="0"/>
              <a:t>2023/8/3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1553688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fld id="{87207D92-EE60-D54F-9004-3A34FCAE4A71}" type="datetime1">
              <a:rPr lang="zh-CN" altLang="en-US" smtClean="0">
                <a:solidFill>
                  <a:prstClr val="black">
                    <a:tint val="75000"/>
                  </a:prstClr>
                </a:solidFill>
              </a:rPr>
              <a:t>2023/8/3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883093C-1A27-4119-942E-E0EF3DB56BF3}" type="slidenum">
              <a:rPr lang="zh-CN" altLang="en-US" smtClean="0"/>
              <a:pPr>
                <a:defRPr/>
              </a:pPr>
              <a:t>‹#›</a:t>
            </a:fld>
            <a:endParaRPr lang="zh-CN" altLang="en-US"/>
          </a:p>
        </p:txBody>
      </p:sp>
    </p:spTree>
    <p:extLst>
      <p:ext uri="{BB962C8B-B14F-4D97-AF65-F5344CB8AC3E}">
        <p14:creationId xmlns:p14="http://schemas.microsoft.com/office/powerpoint/2010/main" val="23432502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083D7F1D-C81C-974C-B225-4F2A21AABE60}" type="datetime1">
              <a:rPr lang="zh-CN" altLang="en-US" smtClean="0">
                <a:solidFill>
                  <a:prstClr val="black">
                    <a:tint val="75000"/>
                  </a:prstClr>
                </a:solidFill>
              </a:rPr>
              <a:t>2023/8/3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2CC2F7C-2519-441F-953F-DCAD10EF44A1}" type="slidenum">
              <a:rPr lang="zh-CN" altLang="en-US" smtClean="0"/>
              <a:pPr>
                <a:defRPr/>
              </a:pPr>
              <a:t>‹#›</a:t>
            </a:fld>
            <a:endParaRPr lang="zh-CN" altLang="en-US"/>
          </a:p>
        </p:txBody>
      </p:sp>
    </p:spTree>
    <p:extLst>
      <p:ext uri="{BB962C8B-B14F-4D97-AF65-F5344CB8AC3E}">
        <p14:creationId xmlns:p14="http://schemas.microsoft.com/office/powerpoint/2010/main" val="99593420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9D02CE3-DE51-F141-ACB6-F9F39B092D35}" type="datetime1">
              <a:rPr lang="zh-CN" altLang="en-US" smtClean="0">
                <a:solidFill>
                  <a:prstClr val="black">
                    <a:tint val="75000"/>
                  </a:prstClr>
                </a:solidFill>
              </a:rPr>
              <a:t>2023/8/3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4FB67F1-DEA0-4505-A3D7-68170254FAEF}" type="slidenum">
              <a:rPr lang="zh-CN" altLang="en-US" smtClean="0"/>
              <a:pPr>
                <a:defRPr/>
              </a:pPr>
              <a:t>‹#›</a:t>
            </a:fld>
            <a:endParaRPr lang="zh-CN" altLang="en-US"/>
          </a:p>
        </p:txBody>
      </p:sp>
      <p:sp>
        <p:nvSpPr>
          <p:cNvPr id="5" name="矩形 4">
            <a:extLst>
              <a:ext uri="{FF2B5EF4-FFF2-40B4-BE49-F238E27FC236}">
                <a16:creationId xmlns:a16="http://schemas.microsoft.com/office/drawing/2014/main" id="{9740B7F7-13E1-4834-86AD-5EF37E7E792F}"/>
              </a:ext>
            </a:extLst>
          </p:cNvPr>
          <p:cNvSpPr/>
          <p:nvPr userDrawn="1"/>
        </p:nvSpPr>
        <p:spPr>
          <a:xfrm>
            <a:off x="0" y="957263"/>
            <a:ext cx="3403600" cy="107950"/>
          </a:xfrm>
          <a:prstGeom prst="rect">
            <a:avLst/>
          </a:prstGeom>
          <a:solidFill>
            <a:srgbClr val="0728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a typeface="微软雅黑" pitchFamily="34" charset="-122"/>
            </a:endParaRPr>
          </a:p>
        </p:txBody>
      </p:sp>
    </p:spTree>
    <p:extLst>
      <p:ext uri="{BB962C8B-B14F-4D97-AF65-F5344CB8AC3E}">
        <p14:creationId xmlns:p14="http://schemas.microsoft.com/office/powerpoint/2010/main" val="396746857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706397C1-B00E-A146-BAC4-595C4B8D19D9}" type="datetime1">
              <a:rPr lang="zh-CN" altLang="en-US" smtClean="0">
                <a:solidFill>
                  <a:prstClr val="black">
                    <a:tint val="75000"/>
                  </a:prstClr>
                </a:solidFill>
              </a:rPr>
              <a:t>2023/8/3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DE9026B-6DAF-4557-965D-1B383A60BDCB}" type="slidenum">
              <a:rPr lang="zh-CN" altLang="en-US" smtClean="0"/>
              <a:pPr>
                <a:defRPr/>
              </a:pPr>
              <a:t>‹#›</a:t>
            </a:fld>
            <a:endParaRPr lang="zh-CN" altLang="en-US"/>
          </a:p>
        </p:txBody>
      </p:sp>
    </p:spTree>
    <p:extLst>
      <p:ext uri="{BB962C8B-B14F-4D97-AF65-F5344CB8AC3E}">
        <p14:creationId xmlns:p14="http://schemas.microsoft.com/office/powerpoint/2010/main" val="190188041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AA6BBB2E-1F62-E64D-808D-BD90C76023D2}" type="datetime1">
              <a:rPr lang="zh-CN" altLang="en-US" smtClean="0">
                <a:solidFill>
                  <a:prstClr val="black">
                    <a:tint val="75000"/>
                  </a:prstClr>
                </a:solidFill>
              </a:rPr>
              <a:t>2023/8/3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499740C-F9E2-47E7-A120-963DCF03B08C}" type="slidenum">
              <a:rPr lang="zh-CN" altLang="en-US" smtClean="0"/>
              <a:pPr>
                <a:defRPr/>
              </a:pPr>
              <a:t>‹#›</a:t>
            </a:fld>
            <a:endParaRPr lang="zh-CN" altLang="en-US"/>
          </a:p>
        </p:txBody>
      </p:sp>
    </p:spTree>
    <p:extLst>
      <p:ext uri="{BB962C8B-B14F-4D97-AF65-F5344CB8AC3E}">
        <p14:creationId xmlns:p14="http://schemas.microsoft.com/office/powerpoint/2010/main" val="127732748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F2D25-4D2B-E74B-97EF-2857A140BE07}" type="datetime1">
              <a:rPr lang="zh-CN" altLang="en-US" smtClean="0"/>
              <a:t>2023/8/3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3FE5E9EF-0889-4BA9-AAF1-25F00514CADD}" type="slidenum">
              <a:rPr lang="en-US" smtClean="0">
                <a:solidFill>
                  <a:srgbClr val="000000"/>
                </a:solidFill>
              </a:rPr>
              <a:pPr fontAlgn="base">
                <a:spcBef>
                  <a:spcPct val="0"/>
                </a:spcBef>
                <a:spcAft>
                  <a:spcPct val="0"/>
                </a:spcAft>
                <a:defRPr/>
              </a:pPr>
              <a:t>‹#›</a:t>
            </a:fld>
            <a:r>
              <a:rPr lang="en-US">
                <a:solidFill>
                  <a:srgbClr val="000000"/>
                </a:solidFill>
              </a:rPr>
              <a:t>1</a:t>
            </a:r>
          </a:p>
        </p:txBody>
      </p:sp>
    </p:spTree>
    <p:extLst>
      <p:ext uri="{BB962C8B-B14F-4D97-AF65-F5344CB8AC3E}">
        <p14:creationId xmlns:p14="http://schemas.microsoft.com/office/powerpoint/2010/main" val="331289595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711" r:id="rId12"/>
    <p:sldLayoutId id="2147483808" r:id="rId13"/>
    <p:sldLayoutId id="2147483809" r:id="rId14"/>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6.png"/><Relationship Id="rId7" Type="http://schemas.openxmlformats.org/officeDocument/2006/relationships/hyperlink" Target="https://inspirehep.net/authors/1008235"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inspirehep.net/authors/1013257" TargetMode="External"/><Relationship Id="rId5" Type="http://schemas.openxmlformats.org/officeDocument/2006/relationships/image" Target="../media/image41.png"/><Relationship Id="rId4" Type="http://schemas.openxmlformats.org/officeDocument/2006/relationships/image" Target="../media/image108.png"/><Relationship Id="rId9"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hyperlink" Target="https://inspirehep.net/authors/1279168" TargetMode="External"/><Relationship Id="rId13"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hyperlink" Target="https://inspirehep.net/authors/1600920" TargetMode="External"/><Relationship Id="rId12" Type="http://schemas.openxmlformats.org/officeDocument/2006/relationships/hyperlink" Target="https://arxiv.org/abs/2307.10413"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inspirehep.net/authors/983033" TargetMode="External"/><Relationship Id="rId11" Type="http://schemas.openxmlformats.org/officeDocument/2006/relationships/hyperlink" Target="https://inspirehep.net/authors/1053531" TargetMode="External"/><Relationship Id="rId5" Type="http://schemas.openxmlformats.org/officeDocument/2006/relationships/image" Target="../media/image61.png"/><Relationship Id="rId10" Type="http://schemas.openxmlformats.org/officeDocument/2006/relationships/hyperlink" Target="https://arxiv.org/abs/2307.11631" TargetMode="External"/><Relationship Id="rId4" Type="http://schemas.openxmlformats.org/officeDocument/2006/relationships/image" Target="../media/image60.png"/><Relationship Id="rId9" Type="http://schemas.openxmlformats.org/officeDocument/2006/relationships/hyperlink" Target="https://inspirehep.net/authors/981943"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2307.10413"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570.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8.png"/><Relationship Id="rId26" Type="http://schemas.openxmlformats.org/officeDocument/2006/relationships/image" Target="NULL"/><Relationship Id="rId39" Type="http://schemas.openxmlformats.org/officeDocument/2006/relationships/image" Target="../media/image92.jpeg"/><Relationship Id="rId21" Type="http://schemas.openxmlformats.org/officeDocument/2006/relationships/image" Target="../media/image81.png"/><Relationship Id="rId34" Type="http://schemas.openxmlformats.org/officeDocument/2006/relationships/image" Target="../media/image87.png"/><Relationship Id="rId7" Type="http://schemas.openxmlformats.org/officeDocument/2006/relationships/image" Target="../media/image70.png"/><Relationship Id="rId12" Type="http://schemas.openxmlformats.org/officeDocument/2006/relationships/image" Target="../media/image73.png"/><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86.jpeg"/><Relationship Id="rId38" Type="http://schemas.openxmlformats.org/officeDocument/2006/relationships/image" Target="../media/image91.jpeg"/><Relationship Id="rId2" Type="http://schemas.openxmlformats.org/officeDocument/2006/relationships/notesSlide" Target="../notesSlides/notesSlide22.xml"/><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NULL"/><Relationship Id="rId24" Type="http://schemas.openxmlformats.org/officeDocument/2006/relationships/image" Target="../media/image84.png"/><Relationship Id="rId32" Type="http://schemas.openxmlformats.org/officeDocument/2006/relationships/image" Target="NULL"/><Relationship Id="rId37" Type="http://schemas.openxmlformats.org/officeDocument/2006/relationships/image" Target="../media/image90.png"/><Relationship Id="rId40" Type="http://schemas.openxmlformats.org/officeDocument/2006/relationships/image" Target="../media/image93.png"/><Relationship Id="rId5" Type="http://schemas.openxmlformats.org/officeDocument/2006/relationships/image" Target="../media/image68.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NULL"/><Relationship Id="rId36" Type="http://schemas.openxmlformats.org/officeDocument/2006/relationships/image" Target="../media/image89.jpeg"/><Relationship Id="rId10" Type="http://schemas.openxmlformats.org/officeDocument/2006/relationships/image" Target="../media/image72.png"/><Relationship Id="rId19" Type="http://schemas.openxmlformats.org/officeDocument/2006/relationships/image" Target="../media/image79.png"/><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71.png"/><Relationship Id="rId14" Type="http://schemas.openxmlformats.org/officeDocument/2006/relationships/image" Target="NULL"/><Relationship Id="rId22" Type="http://schemas.openxmlformats.org/officeDocument/2006/relationships/image" Target="../media/image82.png"/><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media/image88.jpeg"/><Relationship Id="rId8" Type="http://schemas.openxmlformats.org/officeDocument/2006/relationships/image" Target="NULL"/><Relationship Id="rId3"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50.png"/><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781.png"/><Relationship Id="rId4" Type="http://schemas.openxmlformats.org/officeDocument/2006/relationships/image" Target="../media/image770.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20.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4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6.png"/><Relationship Id="rId7" Type="http://schemas.openxmlformats.org/officeDocument/2006/relationships/diagramColors" Target="../diagrams/colors2.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09.png"/><Relationship Id="rId4" Type="http://schemas.openxmlformats.org/officeDocument/2006/relationships/diagramData" Target="../diagrams/data3.xml"/><Relationship Id="rId9" Type="http://schemas.openxmlformats.org/officeDocument/2006/relationships/image" Target="../media/image107.png"/></Relationships>
</file>

<file path=ppt/slides/_rels/slide32.xml.rels><?xml version="1.0" encoding="UTF-8" standalone="yes"?>
<Relationships xmlns="http://schemas.openxmlformats.org/package/2006/relationships"><Relationship Id="rId8" Type="http://schemas.openxmlformats.org/officeDocument/2006/relationships/hyperlink" Target="https://inspirehep.net/authors/999380" TargetMode="External"/><Relationship Id="rId3" Type="http://schemas.openxmlformats.org/officeDocument/2006/relationships/image" Target="../media/image20.tiff"/><Relationship Id="rId7" Type="http://schemas.openxmlformats.org/officeDocument/2006/relationships/hyperlink" Target="https://inspirehep.net/authors/1041346"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8.jpeg"/><Relationship Id="rId4" Type="http://schemas.openxmlformats.org/officeDocument/2006/relationships/image" Target="../media/image87.png"/><Relationship Id="rId9"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4.png"/><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16.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321.png"/><Relationship Id="rId7" Type="http://schemas.openxmlformats.org/officeDocument/2006/relationships/image" Target="../media/image119.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37.png"/><Relationship Id="rId4" Type="http://schemas.openxmlformats.org/officeDocument/2006/relationships/image" Target="../media/image1030.png"/></Relationships>
</file>

<file path=ppt/slides/_rels/slide37.xml.rels><?xml version="1.0" encoding="UTF-8" standalone="yes"?>
<Relationships xmlns="http://schemas.openxmlformats.org/package/2006/relationships"><Relationship Id="rId3" Type="http://schemas.openxmlformats.org/officeDocument/2006/relationships/image" Target="../media/image137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41.png"/></Relationships>
</file>

<file path=ppt/slides/_rels/slide3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3.png"/><Relationship Id="rId7" Type="http://schemas.openxmlformats.org/officeDocument/2006/relationships/image" Target="../media/image12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image" Target="../media/image147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10.png"/><Relationship Id="rId5" Type="http://schemas.openxmlformats.org/officeDocument/2006/relationships/image" Target="../media/image12.png"/><Relationship Id="rId4" Type="http://schemas.openxmlformats.org/officeDocument/2006/relationships/image" Target="../media/image111.png"/></Relationships>
</file>

<file path=ppt/slides/_rels/slide40.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png"/><Relationship Id="rId7"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58.png"/></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141.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0.png"/><Relationship Id="rId2" Type="http://schemas.openxmlformats.org/officeDocument/2006/relationships/image" Target="../media/image121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7.xml.rels><?xml version="1.0" encoding="UTF-8" standalone="yes"?>
<Relationships xmlns="http://schemas.openxmlformats.org/package/2006/relationships"><Relationship Id="rId3" Type="http://schemas.openxmlformats.org/officeDocument/2006/relationships/image" Target="../media/image1320.png"/><Relationship Id="rId1" Type="http://schemas.openxmlformats.org/officeDocument/2006/relationships/slideLayout" Target="../slideLayouts/slideLayout12.xml"/><Relationship Id="rId5" Type="http://schemas.openxmlformats.org/officeDocument/2006/relationships/image" Target="../media/image149.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930.png"/><Relationship Id="rId7" Type="http://schemas.openxmlformats.org/officeDocument/2006/relationships/image" Target="../media/image152.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51.png"/><Relationship Id="rId5" Type="http://schemas.openxmlformats.org/officeDocument/2006/relationships/image" Target="../media/image1260.png"/><Relationship Id="rId4" Type="http://schemas.openxmlformats.org/officeDocument/2006/relationships/image" Target="../media/image150.png"/><Relationship Id="rId9" Type="http://schemas.openxmlformats.org/officeDocument/2006/relationships/image" Target="../media/image155.png"/></Relationships>
</file>

<file path=ppt/slides/_rels/slide49.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2.png"/><Relationship Id="rId18" Type="http://schemas.openxmlformats.org/officeDocument/2006/relationships/image" Target="../media/image166.png"/><Relationship Id="rId3" Type="http://schemas.openxmlformats.org/officeDocument/2006/relationships/image" Target="../media/image791.png"/><Relationship Id="rId7" Type="http://schemas.openxmlformats.org/officeDocument/2006/relationships/image" Target="../media/image157.png"/><Relationship Id="rId12" Type="http://schemas.openxmlformats.org/officeDocument/2006/relationships/image" Target="../media/image881.png"/><Relationship Id="rId17" Type="http://schemas.openxmlformats.org/officeDocument/2006/relationships/image" Target="../media/image165.png"/><Relationship Id="rId2" Type="http://schemas.openxmlformats.org/officeDocument/2006/relationships/notesSlide" Target="../notesSlides/notesSlide42.xml"/><Relationship Id="rId16" Type="http://schemas.openxmlformats.org/officeDocument/2006/relationships/image" Target="../media/image164.png"/><Relationship Id="rId20" Type="http://schemas.openxmlformats.org/officeDocument/2006/relationships/image" Target="../media/image167.png"/><Relationship Id="rId1" Type="http://schemas.openxmlformats.org/officeDocument/2006/relationships/slideLayout" Target="../slideLayouts/slideLayout1.xml"/><Relationship Id="rId6" Type="http://schemas.openxmlformats.org/officeDocument/2006/relationships/image" Target="../media/image156.png"/><Relationship Id="rId11" Type="http://schemas.openxmlformats.org/officeDocument/2006/relationships/image" Target="../media/image870.png"/><Relationship Id="rId5" Type="http://schemas.openxmlformats.org/officeDocument/2006/relationships/image" Target="../media/image1311.png"/><Relationship Id="rId15" Type="http://schemas.openxmlformats.org/officeDocument/2006/relationships/image" Target="../media/image163.png"/><Relationship Id="rId10" Type="http://schemas.openxmlformats.org/officeDocument/2006/relationships/image" Target="../media/image161.png"/><Relationship Id="rId19" Type="http://schemas.openxmlformats.org/officeDocument/2006/relationships/image" Target="../media/image1420.png"/><Relationship Id="rId4" Type="http://schemas.openxmlformats.org/officeDocument/2006/relationships/image" Target="../media/image800.png"/><Relationship Id="rId9" Type="http://schemas.openxmlformats.org/officeDocument/2006/relationships/image" Target="../media/image160.png"/><Relationship Id="rId14" Type="http://schemas.openxmlformats.org/officeDocument/2006/relationships/image" Target="../media/image90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hyperlink" Target="https://www.claymath.org/millennium-problems/yang%E2%80%93mills-and-mass-gap" TargetMode="Externa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7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70.tiff"/><Relationship Id="rId5" Type="http://schemas.openxmlformats.org/officeDocument/2006/relationships/image" Target="../media/image169.png"/><Relationship Id="rId4" Type="http://schemas.openxmlformats.org/officeDocument/2006/relationships/image" Target="../media/image168.png"/></Relationships>
</file>

<file path=ppt/slides/_rels/slide5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5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5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5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5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82.jpeg"/></Relationships>
</file>

<file path=ppt/slides/_rels/slide5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85.jpeg"/><Relationship Id="rId4" Type="http://schemas.openxmlformats.org/officeDocument/2006/relationships/image" Target="../media/image184.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10.xml"/><Relationship Id="rId3" Type="http://schemas.openxmlformats.org/officeDocument/2006/relationships/image" Target="../media/image15.png"/><Relationship Id="rId7" Type="http://schemas.openxmlformats.org/officeDocument/2006/relationships/diagramQuickStyle" Target="../diagrams/quickStyle1.xml"/><Relationship Id="rId12" Type="http://schemas.openxmlformats.org/officeDocument/2006/relationships/diagramQuickStyle" Target="../diagrams/quickStyle10.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10.xml"/><Relationship Id="rId5" Type="http://schemas.openxmlformats.org/officeDocument/2006/relationships/diagramData" Target="../diagrams/data1.xml"/><Relationship Id="rId15" Type="http://schemas.openxmlformats.org/officeDocument/2006/relationships/image" Target="../media/image18.svg"/><Relationship Id="rId10" Type="http://schemas.openxmlformats.org/officeDocument/2006/relationships/diagramData" Target="../diagrams/data2.xml"/><Relationship Id="rId4" Type="http://schemas.openxmlformats.org/officeDocument/2006/relationships/image" Target="../media/image16.png"/><Relationship Id="rId9" Type="http://schemas.microsoft.com/office/2007/relationships/diagramDrawing" Target="../diagrams/drawing1.xml"/><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163699" y="2860921"/>
            <a:ext cx="11632061" cy="1287525"/>
          </a:xfrm>
          <a:prstGeom prst="rect">
            <a:avLst/>
          </a:prstGeom>
          <a:noFill/>
          <a:ln w="9525">
            <a:noFill/>
            <a:miter lim="800000"/>
            <a:headEnd/>
            <a:tailEnd/>
          </a:ln>
          <a:effectLst>
            <a:prstShdw prst="shdw17" dist="17961" dir="2700000">
              <a:schemeClr val="accent1">
                <a:gamma/>
                <a:shade val="60000"/>
                <a:invGamma/>
              </a:schemeClr>
            </a:prstShdw>
          </a:effectLst>
        </p:spPr>
        <p:txBody>
          <a:bodyPr>
            <a:noAutofit/>
          </a:bodyPr>
          <a:lstStyle/>
          <a:p>
            <a:pPr algn="ctr"/>
            <a:r>
              <a:rPr lang="zh-CN" altLang="en-US" sz="4400" b="1" dirty="0">
                <a:solidFill>
                  <a:srgbClr val="0432FF"/>
                </a:solidFill>
                <a:latin typeface="Microsoft YaHei" panose="020B0503020204020204" pitchFamily="34" charset="-122"/>
                <a:ea typeface="Microsoft YaHei" panose="020B0503020204020204" pitchFamily="34" charset="-122"/>
              </a:rPr>
              <a:t>协变手征有效理论最新进展</a:t>
            </a:r>
            <a:endParaRPr lang="en-US" altLang="zh-CN" sz="4400" b="1" dirty="0">
              <a:solidFill>
                <a:srgbClr val="0432FF"/>
              </a:solidFill>
              <a:latin typeface="Microsoft YaHei" panose="020B0503020204020204" pitchFamily="34" charset="-122"/>
              <a:ea typeface="Microsoft YaHei" panose="020B0503020204020204" pitchFamily="34" charset="-122"/>
            </a:endParaRPr>
          </a:p>
          <a:p>
            <a:pPr algn="ctr"/>
            <a:r>
              <a:rPr lang="zh-CN" altLang="en-US" sz="2800" b="1" dirty="0">
                <a:solidFill>
                  <a:srgbClr val="C00000"/>
                </a:solidFill>
                <a:latin typeface="Microsoft YaHei" panose="020B0503020204020204" pitchFamily="34" charset="-122"/>
                <a:ea typeface="Microsoft YaHei" panose="020B0503020204020204" pitchFamily="34" charset="-122"/>
              </a:rPr>
              <a:t>从强子</a:t>
            </a:r>
            <a:r>
              <a:rPr lang="en-US" altLang="zh-CN" sz="2800" b="1" dirty="0">
                <a:solidFill>
                  <a:srgbClr val="C00000"/>
                </a:solidFill>
                <a:latin typeface="Microsoft YaHei" panose="020B0503020204020204" pitchFamily="34" charset="-122"/>
                <a:ea typeface="Microsoft YaHei" panose="020B0503020204020204" pitchFamily="34" charset="-122"/>
              </a:rPr>
              <a:t>-</a:t>
            </a:r>
            <a:r>
              <a:rPr lang="zh-CN" altLang="en-US" sz="2800" b="1" dirty="0">
                <a:solidFill>
                  <a:srgbClr val="C00000"/>
                </a:solidFill>
                <a:latin typeface="Microsoft YaHei" panose="020B0503020204020204" pitchFamily="34" charset="-122"/>
                <a:ea typeface="Microsoft YaHei" panose="020B0503020204020204" pitchFamily="34" charset="-122"/>
              </a:rPr>
              <a:t>强 子相互作用到超子弱辐射衰变 </a:t>
            </a:r>
          </a:p>
          <a:p>
            <a:pPr algn="ctr"/>
            <a:endParaRPr lang="en-US" altLang="zh-CN" sz="3600" b="1" dirty="0">
              <a:solidFill>
                <a:srgbClr val="C00000"/>
              </a:solidFill>
              <a:latin typeface="Microsoft YaHei" panose="020B0503020204020204" pitchFamily="34" charset="-122"/>
              <a:ea typeface="Microsoft YaHei" panose="020B0503020204020204" pitchFamily="34" charset="-122"/>
            </a:endParaRPr>
          </a:p>
        </p:txBody>
      </p:sp>
      <p:sp>
        <p:nvSpPr>
          <p:cNvPr id="6" name="矩形 5"/>
          <p:cNvSpPr/>
          <p:nvPr/>
        </p:nvSpPr>
        <p:spPr>
          <a:xfrm>
            <a:off x="2268857" y="5728536"/>
            <a:ext cx="7448546" cy="34289"/>
          </a:xfrm>
          <a:prstGeom prst="rect">
            <a:avLst/>
          </a:prstGeom>
          <a:solidFill>
            <a:srgbClr val="000064"/>
          </a:solidFill>
          <a:ln w="0">
            <a:solidFill>
              <a:srgbClr val="072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50" dirty="0">
              <a:solidFill>
                <a:srgbClr val="183884"/>
              </a:solidFill>
              <a:ea typeface="微软雅黑" pitchFamily="34" charset="-122"/>
            </a:endParaRPr>
          </a:p>
        </p:txBody>
      </p:sp>
      <p:sp>
        <p:nvSpPr>
          <p:cNvPr id="8" name="文本框 1"/>
          <p:cNvSpPr txBox="1"/>
          <p:nvPr/>
        </p:nvSpPr>
        <p:spPr>
          <a:xfrm>
            <a:off x="1330896" y="4690691"/>
            <a:ext cx="9140078" cy="579839"/>
          </a:xfrm>
          <a:prstGeom prst="rect">
            <a:avLst/>
          </a:prstGeom>
          <a:noFill/>
        </p:spPr>
        <p:txBody>
          <a:bodyPr wrap="square" rtlCol="0">
            <a:spAutoFit/>
          </a:bodyPr>
          <a:lstStyle/>
          <a:p>
            <a:pPr algn="ctr">
              <a:lnSpc>
                <a:spcPct val="130000"/>
              </a:lnSpc>
            </a:pPr>
            <a:r>
              <a:rPr lang="en-US" altLang="zh-CN" sz="2700" b="1" dirty="0">
                <a:solidFill>
                  <a:srgbClr val="145396"/>
                </a:solidFill>
                <a:latin typeface="微软雅黑" panose="020B0503020204020204" pitchFamily="34" charset="-122"/>
                <a:ea typeface="微软雅黑" panose="020B0503020204020204" pitchFamily="34" charset="-122"/>
              </a:rPr>
              <a:t>Li-Sheng</a:t>
            </a:r>
            <a:r>
              <a:rPr lang="zh-CN" altLang="en-US" sz="2700" b="1" dirty="0">
                <a:solidFill>
                  <a:srgbClr val="145396"/>
                </a:solidFill>
                <a:latin typeface="微软雅黑" panose="020B0503020204020204" pitchFamily="34" charset="-122"/>
                <a:ea typeface="微软雅黑" panose="020B0503020204020204" pitchFamily="34" charset="-122"/>
              </a:rPr>
              <a:t> </a:t>
            </a:r>
            <a:r>
              <a:rPr lang="en-US" altLang="zh-CN" sz="2700" b="1" dirty="0" err="1">
                <a:solidFill>
                  <a:srgbClr val="145396"/>
                </a:solidFill>
                <a:latin typeface="微软雅黑" panose="020B0503020204020204" pitchFamily="34" charset="-122"/>
                <a:ea typeface="微软雅黑" panose="020B0503020204020204" pitchFamily="34" charset="-122"/>
              </a:rPr>
              <a:t>Geng</a:t>
            </a:r>
            <a:r>
              <a:rPr lang="zh-CN" altLang="en-US" sz="2700" b="1" dirty="0">
                <a:solidFill>
                  <a:srgbClr val="145396"/>
                </a:solidFill>
                <a:latin typeface="微软雅黑" panose="020B0503020204020204" pitchFamily="34" charset="-122"/>
                <a:ea typeface="微软雅黑" panose="020B0503020204020204" pitchFamily="34" charset="-122"/>
              </a:rPr>
              <a:t>（耿立升）</a:t>
            </a:r>
            <a:r>
              <a:rPr lang="en-US" altLang="zh-CN" sz="2700" b="1" dirty="0">
                <a:solidFill>
                  <a:srgbClr val="145396"/>
                </a:solidFill>
                <a:latin typeface="微软雅黑" panose="020B0503020204020204" pitchFamily="34" charset="-122"/>
                <a:ea typeface="微软雅黑" panose="020B0503020204020204" pitchFamily="34" charset="-122"/>
              </a:rPr>
              <a:t>@</a:t>
            </a:r>
            <a:r>
              <a:rPr lang="zh-CN" altLang="en-US" sz="2700" b="1" dirty="0">
                <a:solidFill>
                  <a:srgbClr val="145396"/>
                </a:solidFill>
                <a:latin typeface="微软雅黑" panose="020B0503020204020204" pitchFamily="34" charset="-122"/>
                <a:ea typeface="微软雅黑" panose="020B0503020204020204" pitchFamily="34" charset="-122"/>
              </a:rPr>
              <a:t> </a:t>
            </a:r>
            <a:r>
              <a:rPr lang="en-US" altLang="zh-CN" sz="2700" b="1" dirty="0" err="1">
                <a:solidFill>
                  <a:srgbClr val="145396"/>
                </a:solidFill>
                <a:latin typeface="微软雅黑" panose="020B0503020204020204" pitchFamily="34" charset="-122"/>
                <a:ea typeface="微软雅黑" panose="020B0503020204020204" pitchFamily="34" charset="-122"/>
              </a:rPr>
              <a:t>Beihang</a:t>
            </a:r>
            <a:r>
              <a:rPr lang="zh-CN" altLang="en-US" sz="2700" b="1" dirty="0">
                <a:solidFill>
                  <a:srgbClr val="145396"/>
                </a:solidFill>
                <a:latin typeface="微软雅黑" panose="020B0503020204020204" pitchFamily="34" charset="-122"/>
                <a:ea typeface="微软雅黑" panose="020B0503020204020204" pitchFamily="34" charset="-122"/>
              </a:rPr>
              <a:t> </a:t>
            </a:r>
            <a:r>
              <a:rPr lang="en-US" altLang="zh-CN" sz="2700" b="1" dirty="0">
                <a:solidFill>
                  <a:srgbClr val="145396"/>
                </a:solidFill>
                <a:latin typeface="微软雅黑" panose="020B0503020204020204" pitchFamily="34" charset="-122"/>
                <a:ea typeface="微软雅黑" panose="020B0503020204020204" pitchFamily="34" charset="-122"/>
              </a:rPr>
              <a:t>U.</a:t>
            </a:r>
          </a:p>
        </p:txBody>
      </p:sp>
      <p:pic>
        <p:nvPicPr>
          <p:cNvPr id="11" name="图片 10" descr="C:\Users\len\Desktop\7-140129231040534.png">
            <a:extLst>
              <a:ext uri="{FF2B5EF4-FFF2-40B4-BE49-F238E27FC236}">
                <a16:creationId xmlns:a16="http://schemas.microsoft.com/office/drawing/2014/main" id="{AB973AB6-881E-EF4F-847F-0A55980F6C05}"/>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268762" y="1228462"/>
            <a:ext cx="5005056" cy="1101764"/>
          </a:xfrm>
          <a:prstGeom prst="rect">
            <a:avLst/>
          </a:prstGeom>
          <a:no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12" name="Picture 6" descr="C:\Users\lenovo\Desktop\030.jpg">
            <a:extLst>
              <a:ext uri="{FF2B5EF4-FFF2-40B4-BE49-F238E27FC236}">
                <a16:creationId xmlns:a16="http://schemas.microsoft.com/office/drawing/2014/main" id="{136E22E4-2FAB-2342-B104-AF090CE5C8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07730" y="1199869"/>
            <a:ext cx="3051884" cy="1115410"/>
          </a:xfrm>
          <a:prstGeom prst="rect">
            <a:avLst/>
          </a:prstGeom>
          <a:ln w="349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DEB47524-3C96-4142-B5BC-81EDD20980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470" b="6028"/>
          <a:stretch/>
        </p:blipFill>
        <p:spPr>
          <a:xfrm>
            <a:off x="5900935" y="1199869"/>
            <a:ext cx="2695065" cy="1094386"/>
          </a:xfrm>
          <a:prstGeom prst="rect">
            <a:avLst/>
          </a:prstGeom>
          <a:ln w="349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文本框 2">
            <a:extLst>
              <a:ext uri="{FF2B5EF4-FFF2-40B4-BE49-F238E27FC236}">
                <a16:creationId xmlns:a16="http://schemas.microsoft.com/office/drawing/2014/main" id="{6C8E2B22-69A3-F9CF-5EDD-115E1D35897D}"/>
              </a:ext>
            </a:extLst>
          </p:cNvPr>
          <p:cNvSpPr txBox="1"/>
          <p:nvPr/>
        </p:nvSpPr>
        <p:spPr>
          <a:xfrm>
            <a:off x="232344" y="263144"/>
            <a:ext cx="11494770" cy="461665"/>
          </a:xfrm>
          <a:prstGeom prst="rect">
            <a:avLst/>
          </a:prstGeom>
          <a:noFill/>
        </p:spPr>
        <p:txBody>
          <a:bodyPr wrap="square">
            <a:spAutoFit/>
          </a:bodyPr>
          <a:lstStyle/>
          <a:p>
            <a:pPr algn="ctr"/>
            <a:r>
              <a:rPr lang="zh-CN" altLang="en-US" sz="2400" dirty="0">
                <a:solidFill>
                  <a:srgbClr val="052D7F"/>
                </a:solidFill>
                <a:latin typeface="Microsoft YaHei" panose="020B0503020204020204" pitchFamily="34" charset="-122"/>
                <a:ea typeface="Microsoft YaHei" panose="020B0503020204020204" pitchFamily="34" charset="-122"/>
              </a:rPr>
              <a:t>原子核结构与相对论重离子碰撞前沿交叉研讨会 </a:t>
            </a:r>
            <a:r>
              <a:rPr lang="zh-CN" altLang="en-US" sz="2400" dirty="0">
                <a:solidFill>
                  <a:srgbClr val="052D7F"/>
                </a:solidFill>
                <a:effectLst/>
                <a:latin typeface="Microsoft YaHei" panose="020B0503020204020204" pitchFamily="34" charset="-122"/>
                <a:ea typeface="Microsoft YaHei" panose="020B0503020204020204" pitchFamily="34" charset="-122"/>
              </a:rPr>
              <a:t>，大连</a:t>
            </a:r>
            <a:r>
              <a:rPr lang="en-US" altLang="zh-CN" sz="2400" dirty="0">
                <a:solidFill>
                  <a:srgbClr val="052D7F"/>
                </a:solidFill>
                <a:effectLst/>
                <a:latin typeface="Microsoft YaHei" panose="020B0503020204020204" pitchFamily="34" charset="-122"/>
                <a:ea typeface="Microsoft YaHei" panose="020B0503020204020204" pitchFamily="34" charset="-122"/>
              </a:rPr>
              <a:t>,2023.08.01-05</a:t>
            </a:r>
            <a:endParaRPr lang="zh-CN" altLang="en-US" sz="2400" dirty="0">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419B99FF-7301-BA90-ECA1-805DF9538645}"/>
              </a:ext>
            </a:extLst>
          </p:cNvPr>
          <p:cNvSpPr txBox="1"/>
          <p:nvPr/>
        </p:nvSpPr>
        <p:spPr>
          <a:xfrm>
            <a:off x="1525960" y="6226812"/>
            <a:ext cx="9469699" cy="369332"/>
          </a:xfrm>
          <a:prstGeom prst="rect">
            <a:avLst/>
          </a:prstGeom>
          <a:noFill/>
        </p:spPr>
        <p:txBody>
          <a:bodyPr wrap="square">
            <a:spAutoFit/>
          </a:bodyPr>
          <a:lstStyle/>
          <a:p>
            <a:r>
              <a:rPr lang="en-US" altLang="zh-CN" i="1" dirty="0"/>
              <a:t>PRL1</a:t>
            </a:r>
            <a:r>
              <a:rPr lang="en-US" altLang="zh-CN" b="0" i="0" u="none" strike="noStrike" dirty="0">
                <a:effectLst/>
                <a:latin typeface="-apple-system"/>
              </a:rPr>
              <a:t>01 (2008) 222002,</a:t>
            </a:r>
            <a:r>
              <a:rPr lang="zh-CN" altLang="en-US" b="0" i="0" u="none" strike="noStrike" dirty="0">
                <a:effectLst/>
                <a:latin typeface="-apple-system"/>
              </a:rPr>
              <a:t> </a:t>
            </a:r>
            <a:r>
              <a:rPr lang="en-US" altLang="zh-CN" i="1" dirty="0">
                <a:solidFill>
                  <a:srgbClr val="3E70CA"/>
                </a:solidFill>
              </a:rPr>
              <a:t>PRL</a:t>
            </a:r>
            <a:r>
              <a:rPr lang="en" altLang="zh-CN" dirty="0">
                <a:solidFill>
                  <a:srgbClr val="3E70CA"/>
                </a:solidFill>
              </a:rPr>
              <a:t>128 (2022)142002</a:t>
            </a:r>
            <a:r>
              <a:rPr lang="en-US" altLang="zh-CN" dirty="0">
                <a:solidFill>
                  <a:srgbClr val="3E70CA"/>
                </a:solidFill>
              </a:rPr>
              <a:t>,</a:t>
            </a:r>
            <a:r>
              <a:rPr lang="zh-CN" altLang="en-US" dirty="0">
                <a:solidFill>
                  <a:srgbClr val="3E70CA"/>
                </a:solidFill>
              </a:rPr>
              <a:t> </a:t>
            </a:r>
            <a:r>
              <a:rPr lang="en" altLang="zh-CN" i="1" dirty="0" err="1">
                <a:solidFill>
                  <a:srgbClr val="3E70CA"/>
                </a:solidFill>
              </a:rPr>
              <a:t>Sci.Bull</a:t>
            </a:r>
            <a:r>
              <a:rPr lang="en" altLang="zh-CN" i="1" dirty="0">
                <a:solidFill>
                  <a:srgbClr val="3E70CA"/>
                </a:solidFill>
              </a:rPr>
              <a:t>.</a:t>
            </a:r>
            <a:r>
              <a:rPr lang="en" altLang="zh-CN" dirty="0">
                <a:solidFill>
                  <a:srgbClr val="3E70CA"/>
                </a:solidFill>
              </a:rPr>
              <a:t> 67 (2022) 2298-2304</a:t>
            </a:r>
            <a:r>
              <a:rPr lang="en-US" altLang="zh-CN" dirty="0">
                <a:solidFill>
                  <a:srgbClr val="3E70CA"/>
                </a:solidFill>
              </a:rPr>
              <a:t>,</a:t>
            </a:r>
            <a:r>
              <a:rPr lang="zh-CN" altLang="en-US" dirty="0">
                <a:solidFill>
                  <a:srgbClr val="3E70CA"/>
                </a:solidFill>
              </a:rPr>
              <a:t> </a:t>
            </a:r>
            <a:r>
              <a:rPr lang="en" altLang="zh-CN" i="1" dirty="0">
                <a:solidFill>
                  <a:srgbClr val="3E70CA"/>
                </a:solidFill>
              </a:rPr>
              <a:t>P</a:t>
            </a:r>
            <a:r>
              <a:rPr lang="en-US" altLang="zh-CN" i="1" dirty="0">
                <a:solidFill>
                  <a:srgbClr val="3E70CA"/>
                </a:solidFill>
              </a:rPr>
              <a:t>RL</a:t>
            </a:r>
            <a:r>
              <a:rPr lang="en" altLang="zh-CN" dirty="0">
                <a:solidFill>
                  <a:srgbClr val="3E70CA"/>
                </a:solidFill>
              </a:rPr>
              <a:t>130 (2023)071902</a:t>
            </a:r>
          </a:p>
        </p:txBody>
      </p:sp>
    </p:spTree>
    <p:extLst>
      <p:ext uri="{BB962C8B-B14F-4D97-AF65-F5344CB8AC3E}">
        <p14:creationId xmlns:p14="http://schemas.microsoft.com/office/powerpoint/2010/main" val="1379590453"/>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ower-counting-restoration methods"/>
          <p:cNvSpPr txBox="1">
            <a:spLocks noGrp="1"/>
          </p:cNvSpPr>
          <p:nvPr>
            <p:ph type="title" idx="4294967295"/>
          </p:nvPr>
        </p:nvSpPr>
        <p:spPr>
          <a:xfrm>
            <a:off x="0" y="29209"/>
            <a:ext cx="9306046" cy="1117600"/>
          </a:xfrm>
          <a:prstGeom prst="rect">
            <a:avLst/>
          </a:prstGeom>
        </p:spPr>
        <p:txBody>
          <a:bodyPr>
            <a:normAutofit/>
          </a:bodyPr>
          <a:lstStyle>
            <a:lvl1pPr>
              <a:defRPr>
                <a:solidFill>
                  <a:srgbClr val="942192"/>
                </a:solidFill>
              </a:defRPr>
            </a:lvl1pPr>
          </a:lstStyle>
          <a:p>
            <a:r>
              <a:rPr sz="3200" b="1" dirty="0">
                <a:solidFill>
                  <a:schemeClr val="tx1"/>
                </a:solidFill>
                <a:latin typeface="Microsoft YaHei" panose="020B0503020204020204" pitchFamily="34" charset="-122"/>
                <a:ea typeface="Microsoft YaHei" panose="020B0503020204020204" pitchFamily="34" charset="-122"/>
              </a:rPr>
              <a:t>Power-</a:t>
            </a:r>
            <a:r>
              <a:rPr lang="en-US" altLang="zh-CN" sz="3200" b="1" dirty="0">
                <a:solidFill>
                  <a:schemeClr val="tx1"/>
                </a:solidFill>
                <a:latin typeface="Microsoft YaHei" panose="020B0503020204020204" pitchFamily="34" charset="-122"/>
                <a:ea typeface="Microsoft YaHei" panose="020B0503020204020204" pitchFamily="34" charset="-122"/>
              </a:rPr>
              <a:t>C</a:t>
            </a:r>
            <a:r>
              <a:rPr sz="3200" b="1" dirty="0">
                <a:solidFill>
                  <a:schemeClr val="tx1"/>
                </a:solidFill>
                <a:latin typeface="Microsoft YaHei" panose="020B0503020204020204" pitchFamily="34" charset="-122"/>
                <a:ea typeface="Microsoft YaHei" panose="020B0503020204020204" pitchFamily="34" charset="-122"/>
              </a:rPr>
              <a:t>ounting-</a:t>
            </a:r>
            <a:r>
              <a:rPr lang="en-US" altLang="zh-CN" sz="3200" b="1" dirty="0">
                <a:solidFill>
                  <a:schemeClr val="tx1"/>
                </a:solidFill>
                <a:latin typeface="Microsoft YaHei" panose="020B0503020204020204" pitchFamily="34" charset="-122"/>
                <a:ea typeface="Microsoft YaHei" panose="020B0503020204020204" pitchFamily="34" charset="-122"/>
              </a:rPr>
              <a:t>R</a:t>
            </a:r>
            <a:r>
              <a:rPr sz="3200" b="1" dirty="0">
                <a:solidFill>
                  <a:schemeClr val="tx1"/>
                </a:solidFill>
                <a:latin typeface="Microsoft YaHei" panose="020B0503020204020204" pitchFamily="34" charset="-122"/>
                <a:ea typeface="Microsoft YaHei" panose="020B0503020204020204" pitchFamily="34" charset="-122"/>
              </a:rPr>
              <a:t>estoration methods</a:t>
            </a:r>
          </a:p>
        </p:txBody>
      </p: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3219B701-69E8-B601-DAC2-6C37CBC1F5BD}"/>
                  </a:ext>
                </a:extLst>
              </p:cNvPr>
              <p:cNvSpPr txBox="1"/>
              <p:nvPr/>
            </p:nvSpPr>
            <p:spPr>
              <a:xfrm>
                <a:off x="495299" y="1146809"/>
                <a:ext cx="11201401" cy="5951181"/>
              </a:xfrm>
              <a:prstGeom prst="rect">
                <a:avLst/>
              </a:prstGeom>
              <a:noFill/>
            </p:spPr>
            <p:txBody>
              <a:bodyPr wrap="square">
                <a:spAutoFit/>
              </a:bodyPr>
              <a:lstStyle/>
              <a:p>
                <a:pPr marL="285750" indent="-285750">
                  <a:lnSpc>
                    <a:spcPct val="150000"/>
                  </a:lnSpc>
                  <a:spcAft>
                    <a:spcPts val="1200"/>
                  </a:spcAft>
                  <a:buFont typeface="Wingdings" pitchFamily="2" charset="2"/>
                  <a:buChar char="p"/>
                </a:pPr>
                <a:r>
                  <a:rPr lang="en-US" altLang="zh-CN" sz="2400" b="1" dirty="0">
                    <a:latin typeface="Georgia" panose="02040502050405020303" pitchFamily="18" charset="0"/>
                    <a:ea typeface="DengXian" panose="02010600030101010101" pitchFamily="2" charset="-122"/>
                    <a:cs typeface="Times New Roman" panose="02020603050405020304" pitchFamily="18" charset="0"/>
                  </a:rPr>
                  <a:t>Heavy Baryon </a:t>
                </a:r>
                <a:r>
                  <a:rPr lang="en-US" altLang="zh-CN" sz="2400" b="1" dirty="0" err="1">
                    <a:latin typeface="Georgia" panose="02040502050405020303" pitchFamily="18" charset="0"/>
                    <a:ea typeface="DengXian" panose="02010600030101010101" pitchFamily="2" charset="-122"/>
                    <a:cs typeface="Times New Roman" panose="02020603050405020304" pitchFamily="18" charset="0"/>
                  </a:rPr>
                  <a:t>ChPT</a:t>
                </a:r>
                <a:r>
                  <a:rPr lang="en-US" altLang="zh-CN"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baryons are treated “semi-</a:t>
                </a:r>
                <a:r>
                  <a:rPr lang="en-US" altLang="zh-CN" sz="2000" dirty="0" err="1">
                    <a:latin typeface="Georgia" panose="02040502050405020303" pitchFamily="18" charset="0"/>
                    <a:ea typeface="DengXian" panose="02010600030101010101" pitchFamily="2" charset="-122"/>
                    <a:cs typeface="Times New Roman" panose="02020603050405020304" pitchFamily="18" charset="0"/>
                  </a:rPr>
                  <a:t>relativistically</a:t>
                </a:r>
                <a:r>
                  <a:rPr lang="en-US" altLang="zh-CN" sz="2000" dirty="0">
                    <a:latin typeface="Georgia" panose="02040502050405020303" pitchFamily="18" charset="0"/>
                    <a:ea typeface="DengXian" panose="02010600030101010101" pitchFamily="2" charset="-122"/>
                    <a:cs typeface="Times New Roman" panose="02020603050405020304" pitchFamily="18" charset="0"/>
                  </a:rPr>
                  <a:t>” by a simultaneous expansion in terms of external momenta and </a:t>
                </a:r>
                <a14:m>
                  <m:oMath xmlns:m="http://schemas.openxmlformats.org/officeDocument/2006/math">
                    <m:r>
                      <a:rPr lang="en-US" altLang="zh-CN" sz="2000">
                        <a:latin typeface="Cambria Math" panose="02040503050406030204" pitchFamily="18" charset="0"/>
                        <a:ea typeface="DengXian" panose="02010600030101010101" pitchFamily="2" charset="-122"/>
                        <a:cs typeface="Times New Roman" panose="02020603050405020304" pitchFamily="18" charset="0"/>
                      </a:rPr>
                      <m:t>1/</m:t>
                    </m:r>
                    <m:sSub>
                      <m:sSubPr>
                        <m:ctrlPr>
                          <a:rPr lang="zh-CN"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000" i="1">
                            <a:latin typeface="Cambria Math" panose="02040503050406030204" pitchFamily="18" charset="0"/>
                            <a:ea typeface="DengXian" panose="02010600030101010101" pitchFamily="2" charset="-122"/>
                            <a:cs typeface="Times New Roman" panose="02020603050405020304" pitchFamily="18" charset="0"/>
                          </a:rPr>
                          <m:t>𝑀</m:t>
                        </m:r>
                      </m:e>
                      <m:sub>
                        <m:r>
                          <a:rPr lang="en-US" altLang="zh-CN" sz="2000" i="1">
                            <a:latin typeface="Cambria Math" panose="02040503050406030204" pitchFamily="18" charset="0"/>
                            <a:ea typeface="DengXian" panose="02010600030101010101" pitchFamily="2" charset="-122"/>
                            <a:cs typeface="Times New Roman" panose="02020603050405020304" pitchFamily="18" charset="0"/>
                          </a:rPr>
                          <m:t>𝑁</m:t>
                        </m:r>
                      </m:sub>
                    </m:sSub>
                  </m:oMath>
                </a14:m>
                <a:r>
                  <a:rPr lang="en-US" altLang="zh-CN" sz="2000" dirty="0">
                    <a:latin typeface="Georgia" panose="02040502050405020303" pitchFamily="18" charset="0"/>
                    <a:ea typeface="DengXian" panose="02010600030101010101" pitchFamily="2" charset="-122"/>
                    <a:cs typeface="Times New Roman" panose="02020603050405020304" pitchFamily="18" charset="0"/>
                  </a:rPr>
                  <a:t> (Jenkins</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&amp;</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Manohar, 1991,</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1121</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citations). It converges slowly for certain observables!</a:t>
                </a:r>
              </a:p>
              <a:p>
                <a:pPr marL="285750" indent="-285750">
                  <a:lnSpc>
                    <a:spcPct val="150000"/>
                  </a:lnSpc>
                  <a:spcAft>
                    <a:spcPts val="1200"/>
                  </a:spcAft>
                  <a:buFont typeface="Wingdings" pitchFamily="2" charset="2"/>
                  <a:buChar char="p"/>
                </a:pPr>
                <a:r>
                  <a:rPr lang="en-US" altLang="zh-CN" sz="2400" b="1" dirty="0">
                    <a:latin typeface="Georgia" panose="02040502050405020303" pitchFamily="18" charset="0"/>
                    <a:ea typeface="DengXian" panose="02010600030101010101" pitchFamily="2" charset="-122"/>
                    <a:cs typeface="Times New Roman" panose="02020603050405020304" pitchFamily="18" charset="0"/>
                  </a:rPr>
                  <a:t>Relativistic baryon </a:t>
                </a:r>
                <a:r>
                  <a:rPr lang="en-US" altLang="zh-CN" sz="2400" b="1" dirty="0" err="1">
                    <a:latin typeface="Georgia" panose="02040502050405020303" pitchFamily="18" charset="0"/>
                    <a:ea typeface="DengXian" panose="02010600030101010101" pitchFamily="2" charset="-122"/>
                    <a:cs typeface="Times New Roman" panose="02020603050405020304" pitchFamily="18" charset="0"/>
                  </a:rPr>
                  <a:t>ChPT</a:t>
                </a:r>
                <a:r>
                  <a:rPr lang="en-US" altLang="zh-CN"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removing power counting breaking terms but retaining higher-order relativistic corrections, thus, keeping relativity.</a:t>
                </a:r>
              </a:p>
              <a:p>
                <a:pPr marL="742950" lvl="1" indent="-285750">
                  <a:lnSpc>
                    <a:spcPct val="150000"/>
                  </a:lnSpc>
                  <a:spcAft>
                    <a:spcPts val="1200"/>
                  </a:spcAft>
                  <a:buFont typeface="Wingdings" pitchFamily="2" charset="2"/>
                  <a:buChar char="Ø"/>
                </a:pPr>
                <a:r>
                  <a:rPr lang="en-US" altLang="zh-CN" sz="20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Infrared</a:t>
                </a:r>
                <a:r>
                  <a:rPr lang="zh-CN" altLang="en-US" sz="20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 </a:t>
                </a:r>
                <a:r>
                  <a:rPr lang="en-US" altLang="zh-CN" sz="20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baryon</a:t>
                </a:r>
                <a:r>
                  <a:rPr lang="zh-CN" altLang="en-US" sz="20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 </a:t>
                </a:r>
                <a:r>
                  <a:rPr lang="en-US" altLang="zh-CN" sz="2000" b="1" dirty="0" err="1">
                    <a:solidFill>
                      <a:srgbClr val="C00000"/>
                    </a:solidFill>
                    <a:latin typeface="Georgia" panose="02040502050405020303" pitchFamily="18" charset="0"/>
                    <a:ea typeface="DengXian" panose="02010600030101010101" pitchFamily="2" charset="-122"/>
                    <a:cs typeface="Times New Roman" panose="02020603050405020304" pitchFamily="18" charset="0"/>
                  </a:rPr>
                  <a:t>ChPT</a:t>
                </a:r>
                <a:r>
                  <a:rPr lang="zh-CN" altLang="en-US" sz="20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(T. Becher and H. Leutwyler, 1999,</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608</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citations)</a:t>
                </a:r>
              </a:p>
              <a:p>
                <a:pPr lvl="1">
                  <a:lnSpc>
                    <a:spcPct val="150000"/>
                  </a:lnSpc>
                  <a:spcAft>
                    <a:spcPts val="1200"/>
                  </a:spcAft>
                </a:pPr>
                <a:endParaRPr lang="zh-CN" altLang="zh-CN" sz="2000" dirty="0">
                  <a:latin typeface="Georgia" panose="02040502050405020303" pitchFamily="18" charset="0"/>
                  <a:ea typeface="DengXian" panose="02010600030101010101" pitchFamily="2" charset="-122"/>
                  <a:cs typeface="Times New Roman" panose="02020603050405020304" pitchFamily="18" charset="0"/>
                </a:endParaRPr>
              </a:p>
              <a:p>
                <a:pPr marL="800100" lvl="1" indent="-342900">
                  <a:lnSpc>
                    <a:spcPct val="150000"/>
                  </a:lnSpc>
                  <a:spcAft>
                    <a:spcPts val="600"/>
                  </a:spcAft>
                  <a:buFont typeface="Wingdings" pitchFamily="2" charset="2"/>
                  <a:buChar char="Ø"/>
                  <a:tabLst>
                    <a:tab pos="457200" algn="l"/>
                  </a:tabLst>
                </a:pPr>
                <a:r>
                  <a:rPr lang="en-US" altLang="zh-CN" sz="2000" b="1" dirty="0">
                    <a:solidFill>
                      <a:srgbClr val="0432FF"/>
                    </a:solidFill>
                    <a:latin typeface="Georgia" panose="02040502050405020303" pitchFamily="18" charset="0"/>
                    <a:ea typeface="DengXian" panose="02010600030101010101" pitchFamily="2" charset="-122"/>
                    <a:cs typeface="Times New Roman" panose="02020603050405020304" pitchFamily="18" charset="0"/>
                  </a:rPr>
                  <a:t>Fully relativistic baryon </a:t>
                </a:r>
                <a:r>
                  <a:rPr lang="en-US" altLang="zh-CN" sz="2000" b="1" dirty="0" err="1">
                    <a:solidFill>
                      <a:srgbClr val="0432FF"/>
                    </a:solidFill>
                    <a:latin typeface="Georgia" panose="02040502050405020303" pitchFamily="18" charset="0"/>
                    <a:ea typeface="DengXian" panose="02010600030101010101" pitchFamily="2" charset="-122"/>
                    <a:cs typeface="Times New Roman" panose="02020603050405020304" pitchFamily="18" charset="0"/>
                  </a:rPr>
                  <a:t>ChPT</a:t>
                </a:r>
                <a:r>
                  <a:rPr lang="en-US" altLang="zh-CN" sz="2000" b="1" dirty="0">
                    <a:solidFill>
                      <a:srgbClr val="0432FF"/>
                    </a:solidFill>
                    <a:latin typeface="Georgia" panose="02040502050405020303" pitchFamily="18" charset="0"/>
                    <a:ea typeface="DengXian" panose="02010600030101010101" pitchFamily="2" charset="-122"/>
                    <a:cs typeface="Times New Roman" panose="02020603050405020304" pitchFamily="18" charset="0"/>
                  </a:rPr>
                  <a:t>-Extended On-Mass-Shell (EOMS) scheme</a:t>
                </a:r>
                <a:br>
                  <a:rPr lang="en-US" altLang="zh-CN" sz="2000" dirty="0">
                    <a:latin typeface="Georgia" panose="02040502050405020303" pitchFamily="18" charset="0"/>
                    <a:ea typeface="DengXian" panose="02010600030101010101" pitchFamily="2" charset="-122"/>
                    <a:cs typeface="Times New Roman" panose="02020603050405020304" pitchFamily="18" charset="0"/>
                  </a:rPr>
                </a:br>
                <a:r>
                  <a:rPr lang="en-US" altLang="zh-CN" sz="2000" dirty="0">
                    <a:latin typeface="Georgia" panose="02040502050405020303" pitchFamily="18" charset="0"/>
                    <a:ea typeface="DengXian" panose="02010600030101010101" pitchFamily="2" charset="-122"/>
                    <a:cs typeface="Times New Roman" panose="02020603050405020304" pitchFamily="18" charset="0"/>
                  </a:rPr>
                  <a:t>One-Baryon:</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J. </a:t>
                </a:r>
                <a:r>
                  <a:rPr lang="en-US" altLang="zh-CN" sz="2000" dirty="0" err="1">
                    <a:latin typeface="Georgia" panose="02040502050405020303" pitchFamily="18" charset="0"/>
                    <a:ea typeface="DengXian" panose="02010600030101010101" pitchFamily="2" charset="-122"/>
                    <a:cs typeface="Times New Roman" panose="02020603050405020304" pitchFamily="18" charset="0"/>
                  </a:rPr>
                  <a:t>Gegelia</a:t>
                </a:r>
                <a:r>
                  <a:rPr lang="en-US" altLang="zh-CN" sz="2000" dirty="0">
                    <a:latin typeface="Georgia" panose="02040502050405020303" pitchFamily="18" charset="0"/>
                    <a:ea typeface="DengXian" panose="02010600030101010101" pitchFamily="2" charset="-122"/>
                    <a:cs typeface="Times New Roman" panose="02020603050405020304" pitchFamily="18" charset="0"/>
                  </a:rPr>
                  <a:t> et al., 1999; T. Fuchs et al.,2003</a:t>
                </a:r>
              </a:p>
              <a:p>
                <a:pPr lvl="1">
                  <a:lnSpc>
                    <a:spcPct val="150000"/>
                  </a:lnSpc>
                  <a:spcAft>
                    <a:spcPts val="600"/>
                  </a:spcAft>
                  <a:tabLst>
                    <a:tab pos="457200" algn="l"/>
                  </a:tabLst>
                </a:pP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Two-Baryon:</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LSG</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et</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al.,</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 altLang="zh-CN" sz="2000" dirty="0">
                    <a:latin typeface="Georgia" panose="02040502050405020303" pitchFamily="18" charset="0"/>
                    <a:ea typeface="DengXian" panose="02010600030101010101" pitchFamily="2" charset="-122"/>
                    <a:cs typeface="Times New Roman" panose="02020603050405020304" pitchFamily="18" charset="0"/>
                  </a:rPr>
                  <a:t>PRC99</a:t>
                </a:r>
                <a:r>
                  <a:rPr lang="en-US" altLang="zh-CN" sz="2000" dirty="0">
                    <a:latin typeface="Georgia" panose="02040502050405020303" pitchFamily="18" charset="0"/>
                    <a:ea typeface="DengXian" panose="02010600030101010101" pitchFamily="2" charset="-122"/>
                    <a:cs typeface="Times New Roman" panose="02020603050405020304" pitchFamily="18" charset="0"/>
                  </a:rPr>
                  <a:t>(2019)</a:t>
                </a:r>
                <a:r>
                  <a:rPr lang="en" altLang="zh-CN" sz="2000" dirty="0">
                    <a:latin typeface="Georgia" panose="02040502050405020303" pitchFamily="18" charset="0"/>
                    <a:ea typeface="DengXian" panose="02010600030101010101" pitchFamily="2" charset="-122"/>
                    <a:cs typeface="Times New Roman" panose="02020603050405020304" pitchFamily="18" charset="0"/>
                  </a:rPr>
                  <a:t>024004</a:t>
                </a:r>
                <a:r>
                  <a:rPr lang="en-US" altLang="zh-CN" sz="2000" dirty="0">
                    <a:latin typeface="Georgia" panose="02040502050405020303" pitchFamily="18" charset="0"/>
                    <a:ea typeface="DengXian" panose="02010600030101010101" pitchFamily="2" charset="-122"/>
                    <a:cs typeface="Times New Roman" panose="02020603050405020304" pitchFamily="18" charset="0"/>
                  </a:rPr>
                  <a:t>,</a:t>
                </a:r>
                <a:r>
                  <a:rPr lang="zh-CN" altLang="en-US" sz="2000" dirty="0">
                    <a:latin typeface="Georgia" panose="02040502050405020303" pitchFamily="18" charset="0"/>
                    <a:ea typeface="DengXian" panose="02010600030101010101" pitchFamily="2" charset="-122"/>
                    <a:cs typeface="Times New Roman" panose="02020603050405020304" pitchFamily="18" charset="0"/>
                  </a:rPr>
                  <a:t> </a:t>
                </a:r>
                <a:r>
                  <a:rPr lang="en" altLang="zh-CN" sz="2000" dirty="0">
                    <a:latin typeface="Georgia" panose="02040502050405020303" pitchFamily="18" charset="0"/>
                    <a:ea typeface="DengXian" panose="02010600030101010101" pitchFamily="2" charset="-122"/>
                    <a:cs typeface="Times New Roman" panose="02020603050405020304" pitchFamily="18" charset="0"/>
                  </a:rPr>
                  <a:t>P</a:t>
                </a:r>
                <a:r>
                  <a:rPr lang="en-US" altLang="zh-CN" sz="2000" dirty="0">
                    <a:latin typeface="Georgia" panose="02040502050405020303" pitchFamily="18" charset="0"/>
                    <a:ea typeface="DengXian" panose="02010600030101010101" pitchFamily="2" charset="-122"/>
                    <a:cs typeface="Times New Roman" panose="02020603050405020304" pitchFamily="18" charset="0"/>
                  </a:rPr>
                  <a:t>RC</a:t>
                </a:r>
                <a:r>
                  <a:rPr lang="en" altLang="zh-CN" sz="2000" dirty="0">
                    <a:latin typeface="Georgia" panose="02040502050405020303" pitchFamily="18" charset="0"/>
                    <a:ea typeface="DengXian" panose="02010600030101010101" pitchFamily="2" charset="-122"/>
                    <a:cs typeface="Times New Roman" panose="02020603050405020304" pitchFamily="18" charset="0"/>
                  </a:rPr>
                  <a:t>102(2020)054001</a:t>
                </a:r>
                <a:br>
                  <a:rPr lang="en-US" altLang="zh-CN" dirty="0">
                    <a:latin typeface="Georgia" panose="02040502050405020303" pitchFamily="18" charset="0"/>
                    <a:ea typeface="DengXian" panose="02010600030101010101" pitchFamily="2" charset="-122"/>
                    <a:cs typeface="Times New Roman" panose="02020603050405020304" pitchFamily="18" charset="0"/>
                  </a:rPr>
                </a:br>
                <a:endParaRPr lang="zh-CN" altLang="zh-CN" dirty="0">
                  <a:latin typeface="Georgia" panose="02040502050405020303" pitchFamily="18" charset="0"/>
                  <a:ea typeface="DengXian" panose="02010600030101010101" pitchFamily="2" charset="-122"/>
                  <a:cs typeface="Times New Roman" panose="02020603050405020304" pitchFamily="18" charset="0"/>
                </a:endParaRPr>
              </a:p>
            </p:txBody>
          </p:sp>
        </mc:Choice>
        <mc:Fallback>
          <p:sp>
            <p:nvSpPr>
              <p:cNvPr id="3" name="文本框 2">
                <a:extLst>
                  <a:ext uri="{FF2B5EF4-FFF2-40B4-BE49-F238E27FC236}">
                    <a16:creationId xmlns:a16="http://schemas.microsoft.com/office/drawing/2014/main" id="{3219B701-69E8-B601-DAC2-6C37CBC1F5BD}"/>
                  </a:ext>
                </a:extLst>
              </p:cNvPr>
              <p:cNvSpPr txBox="1">
                <a:spLocks noRot="1" noChangeAspect="1" noMove="1" noResize="1" noEditPoints="1" noAdjustHandles="1" noChangeArrowheads="1" noChangeShapeType="1" noTextEdit="1"/>
              </p:cNvSpPr>
              <p:nvPr/>
            </p:nvSpPr>
            <p:spPr>
              <a:xfrm>
                <a:off x="495299" y="1146809"/>
                <a:ext cx="11201401" cy="5951181"/>
              </a:xfrm>
              <a:prstGeom prst="rect">
                <a:avLst/>
              </a:prstGeom>
              <a:blipFill>
                <a:blip r:embed="rId3"/>
                <a:stretch>
                  <a:fillRect l="-67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91267AB4-D733-A133-13FA-00F84488D31D}"/>
                  </a:ext>
                </a:extLst>
              </p:cNvPr>
              <p:cNvSpPr txBox="1"/>
              <p:nvPr/>
            </p:nvSpPr>
            <p:spPr>
              <a:xfrm>
                <a:off x="1581782" y="4362758"/>
                <a:ext cx="8696535" cy="791499"/>
              </a:xfrm>
              <a:prstGeom prst="rect">
                <a:avLst/>
              </a:prstGeom>
              <a:noFill/>
            </p:spPr>
            <p:txBody>
              <a:bodyPr wrap="square">
                <a:spAutoFit/>
              </a:bodyPr>
              <a:lstStyle/>
              <a:p>
                <a:pPr lvl="1">
                  <a:spcAft>
                    <a:spcPts val="600"/>
                  </a:spcAft>
                  <a:tabLst>
                    <a:tab pos="457200" algn="l"/>
                  </a:tabLst>
                </a:pPr>
                <a14:m>
                  <m:oMathPara xmlns:m="http://schemas.openxmlformats.org/officeDocument/2006/math">
                    <m:oMathParaPr>
                      <m:jc m:val="centerGroup"/>
                    </m:oMathParaPr>
                    <m:oMath xmlns:m="http://schemas.openxmlformats.org/officeDocument/2006/math">
                      <m:r>
                        <a:rPr lang="en-US" altLang="zh-CN" i="1" smtClean="0">
                          <a:solidFill>
                            <a:srgbClr val="C00000"/>
                          </a:solidFill>
                          <a:latin typeface="Cambria Math" panose="02040503050406030204" pitchFamily="18" charset="0"/>
                          <a:ea typeface="DengXian" panose="02010600030101010101" pitchFamily="2" charset="-122"/>
                          <a:cs typeface="Times New Roman" panose="02020603050405020304" pitchFamily="18" charset="0"/>
                        </a:rPr>
                        <m:t>𝐻</m:t>
                      </m:r>
                      <m:r>
                        <a:rPr lang="en-US" altLang="zh-CN">
                          <a:latin typeface="Cambria Math" panose="02040503050406030204" pitchFamily="18" charset="0"/>
                          <a:ea typeface="DengXian" panose="02010600030101010101" pitchFamily="2" charset="-122"/>
                          <a:cs typeface="Times New Roman" panose="02020603050405020304" pitchFamily="18" charset="0"/>
                        </a:rPr>
                        <m:t>=</m:t>
                      </m:r>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a:latin typeface="Cambria Math" panose="02040503050406030204" pitchFamily="18" charset="0"/>
                              <a:ea typeface="DengXian" panose="02010600030101010101" pitchFamily="2" charset="-122"/>
                              <a:cs typeface="Times New Roman" panose="02020603050405020304" pitchFamily="18" charset="0"/>
                            </a:rPr>
                            <m:t>1</m:t>
                          </m:r>
                        </m:num>
                        <m:den>
                          <m:r>
                            <a:rPr lang="en-US" altLang="zh-CN" i="1">
                              <a:latin typeface="Cambria Math" panose="02040503050406030204" pitchFamily="18" charset="0"/>
                              <a:ea typeface="DengXian" panose="02010600030101010101" pitchFamily="2" charset="-122"/>
                              <a:cs typeface="Times New Roman" panose="02020603050405020304" pitchFamily="18" charset="0"/>
                            </a:rPr>
                            <m:t>𝑎𝑏</m:t>
                          </m:r>
                        </m:den>
                      </m:f>
                      <m:r>
                        <a:rPr lang="en-US" altLang="zh-CN">
                          <a:latin typeface="Cambria Math" panose="02040503050406030204" pitchFamily="18" charset="0"/>
                          <a:ea typeface="DengXian" panose="02010600030101010101" pitchFamily="2" charset="-122"/>
                          <a:cs typeface="Times New Roman" panose="02020603050405020304" pitchFamily="18" charset="0"/>
                        </a:rPr>
                        <m:t>=</m:t>
                      </m:r>
                      <m:nary>
                        <m:naryPr>
                          <m:limLoc m:val="subSup"/>
                          <m:grow m:val="on"/>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a:latin typeface="Cambria Math" panose="02040503050406030204" pitchFamily="18" charset="0"/>
                              <a:ea typeface="DengXian" panose="02010600030101010101" pitchFamily="2" charset="-122"/>
                              <a:cs typeface="Times New Roman" panose="02020603050405020304" pitchFamily="18" charset="0"/>
                            </a:rPr>
                            <m:t>0</m:t>
                          </m:r>
                        </m:sub>
                        <m:sup>
                          <m:r>
                            <a:rPr lang="en-US" altLang="zh-CN">
                              <a:latin typeface="Cambria Math" panose="02040503050406030204" pitchFamily="18" charset="0"/>
                              <a:ea typeface="DengXian" panose="02010600030101010101" pitchFamily="2" charset="-122"/>
                              <a:cs typeface="Times New Roman" panose="02020603050405020304" pitchFamily="18" charset="0"/>
                            </a:rPr>
                            <m:t>1</m:t>
                          </m:r>
                        </m:sup>
                        <m:e>
                          <m:r>
                            <a:rPr lang="en-US" altLang="zh-CN">
                              <a:latin typeface="Cambria Math" panose="02040503050406030204" pitchFamily="18" charset="0"/>
                              <a:ea typeface="DengXian" panose="02010600030101010101" pitchFamily="2" charset="-122"/>
                              <a:cs typeface="Times New Roman" panose="02020603050405020304" pitchFamily="18" charset="0"/>
                            </a:rPr>
                            <m:t> </m:t>
                          </m:r>
                        </m:e>
                      </m:nary>
                      <m:r>
                        <a:rPr lang="en-US" altLang="zh-CN" i="1">
                          <a:latin typeface="Cambria Math" panose="02040503050406030204" pitchFamily="18" charset="0"/>
                          <a:ea typeface="DengXian" panose="02010600030101010101" pitchFamily="2" charset="-122"/>
                          <a:cs typeface="Times New Roman" panose="02020603050405020304" pitchFamily="18" charset="0"/>
                        </a:rPr>
                        <m:t>𝑑𝑧</m:t>
                      </m:r>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a:latin typeface="Cambria Math" panose="02040503050406030204" pitchFamily="18" charset="0"/>
                              <a:ea typeface="DengXian" panose="02010600030101010101" pitchFamily="2" charset="-122"/>
                              <a:cs typeface="Times New Roman" panose="02020603050405020304" pitchFamily="18" charset="0"/>
                            </a:rPr>
                            <m:t>1</m:t>
                          </m:r>
                        </m:num>
                        <m:den>
                          <m:r>
                            <a:rPr lang="en-US" altLang="zh-CN">
                              <a:latin typeface="Cambria Math" panose="02040503050406030204" pitchFamily="18" charset="0"/>
                              <a:ea typeface="DengXian" panose="02010600030101010101" pitchFamily="2" charset="-122"/>
                              <a:cs typeface="Times New Roman" panose="02020603050405020304" pitchFamily="18" charset="0"/>
                            </a:rPr>
                            <m:t>[(1</m:t>
                          </m:r>
                          <m:r>
                            <a:rPr lang="en-US" altLang="zh-CN" i="1">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𝑧</m:t>
                          </m:r>
                          <m:r>
                            <a:rPr lang="en-US" altLang="zh-CN">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𝑎</m:t>
                          </m:r>
                          <m:r>
                            <a:rPr lang="en-US" altLang="zh-CN">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𝑧𝑏</m:t>
                          </m:r>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a:latin typeface="Cambria Math" panose="02040503050406030204" pitchFamily="18" charset="0"/>
                                  <a:ea typeface="DengXian" panose="02010600030101010101" pitchFamily="2" charset="-122"/>
                                  <a:cs typeface="Times New Roman" panose="02020603050405020304" pitchFamily="18" charset="0"/>
                                </a:rPr>
                                <m:t>]</m:t>
                              </m:r>
                            </m:e>
                            <m:sup>
                              <m:r>
                                <a:rPr lang="en-US" altLang="zh-CN">
                                  <a:latin typeface="Cambria Math" panose="02040503050406030204" pitchFamily="18" charset="0"/>
                                  <a:ea typeface="DengXian" panose="02010600030101010101" pitchFamily="2" charset="-122"/>
                                  <a:cs typeface="Times New Roman" panose="02020603050405020304" pitchFamily="18" charset="0"/>
                                </a:rPr>
                                <m:t>2</m:t>
                              </m:r>
                            </m:sup>
                          </m:sSup>
                        </m:den>
                      </m:f>
                      <m:r>
                        <a:rPr lang="en-US" altLang="zh-CN">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𝐼</m:t>
                      </m:r>
                      <m:r>
                        <a:rPr lang="en-US" altLang="zh-CN">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𝑅</m:t>
                      </m:r>
                      <m:r>
                        <a:rPr lang="en-US" altLang="zh-CN">
                          <a:latin typeface="Cambria Math" panose="02040503050406030204" pitchFamily="18" charset="0"/>
                          <a:ea typeface="DengXian" panose="02010600030101010101" pitchFamily="2" charset="-122"/>
                          <a:cs typeface="Times New Roman" panose="02020603050405020304" pitchFamily="18" charset="0"/>
                        </a:rPr>
                        <m:t>=</m:t>
                      </m:r>
                      <m:nary>
                        <m:naryPr>
                          <m:limLoc m:val="subSup"/>
                          <m:grow m:val="on"/>
                          <m:ctrlPr>
                            <a:rPr lang="zh-CN" altLang="zh-CN"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a:solidFill>
                                <a:srgbClr val="C00000"/>
                              </a:solidFill>
                              <a:latin typeface="Cambria Math" panose="02040503050406030204" pitchFamily="18" charset="0"/>
                              <a:ea typeface="DengXian" panose="02010600030101010101" pitchFamily="2" charset="-122"/>
                              <a:cs typeface="Times New Roman" panose="02020603050405020304" pitchFamily="18" charset="0"/>
                            </a:rPr>
                            <m:t>0</m:t>
                          </m:r>
                        </m:sub>
                        <m:sup>
                          <m:r>
                            <a:rPr lang="en-US" altLang="zh-CN">
                              <a:solidFill>
                                <a:srgbClr val="C00000"/>
                              </a:solidFill>
                              <a:latin typeface="Cambria Math" panose="02040503050406030204" pitchFamily="18" charset="0"/>
                              <a:ea typeface="DengXian" panose="02010600030101010101" pitchFamily="2" charset="-122"/>
                              <a:cs typeface="Times New Roman" panose="02020603050405020304" pitchFamily="18" charset="0"/>
                            </a:rPr>
                            <m:t>∞</m:t>
                          </m:r>
                        </m:sup>
                        <m:e>
                          <m:r>
                            <a:rPr lang="en-US" altLang="zh-CN">
                              <a:solidFill>
                                <a:srgbClr val="C00000"/>
                              </a:solidFill>
                              <a:latin typeface="Cambria Math" panose="02040503050406030204" pitchFamily="18" charset="0"/>
                              <a:ea typeface="DengXian" panose="02010600030101010101" pitchFamily="2" charset="-122"/>
                              <a:cs typeface="Times New Roman" panose="02020603050405020304" pitchFamily="18" charset="0"/>
                            </a:rPr>
                            <m:t> </m:t>
                          </m:r>
                        </m:e>
                      </m:nary>
                      <m:r>
                        <a:rPr lang="en-US" altLang="zh-CN">
                          <a:solidFill>
                            <a:srgbClr val="C00000"/>
                          </a:solidFill>
                          <a:latin typeface="Cambria Math" panose="02040503050406030204" pitchFamily="18" charset="0"/>
                          <a:ea typeface="DengXian" panose="02010600030101010101" pitchFamily="2" charset="-122"/>
                          <a:cs typeface="Times New Roman" panose="02020603050405020304" pitchFamily="18" charset="0"/>
                        </a:rPr>
                        <m:t>…</m:t>
                      </m:r>
                      <m:r>
                        <a:rPr lang="en-US" altLang="zh-CN" i="1">
                          <a:solidFill>
                            <a:srgbClr val="C00000"/>
                          </a:solidFill>
                          <a:latin typeface="Cambria Math" panose="02040503050406030204" pitchFamily="18" charset="0"/>
                          <a:ea typeface="DengXian" panose="02010600030101010101" pitchFamily="2" charset="-122"/>
                          <a:cs typeface="Times New Roman" panose="02020603050405020304" pitchFamily="18" charset="0"/>
                        </a:rPr>
                        <m:t>𝑑𝑧</m:t>
                      </m:r>
                      <m:r>
                        <a:rPr lang="en-US" altLang="zh-CN" i="1">
                          <a:latin typeface="Cambria Math" panose="02040503050406030204" pitchFamily="18" charset="0"/>
                          <a:ea typeface="DengXian" panose="02010600030101010101" pitchFamily="2" charset="-122"/>
                          <a:cs typeface="Times New Roman" panose="02020603050405020304" pitchFamily="18" charset="0"/>
                        </a:rPr>
                        <m:t>−</m:t>
                      </m:r>
                      <m:nary>
                        <m:naryPr>
                          <m:limLoc m:val="subSup"/>
                          <m:grow m:val="on"/>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a:latin typeface="Cambria Math" panose="02040503050406030204" pitchFamily="18" charset="0"/>
                              <a:ea typeface="DengXian" panose="02010600030101010101" pitchFamily="2" charset="-122"/>
                              <a:cs typeface="Times New Roman" panose="02020603050405020304" pitchFamily="18" charset="0"/>
                            </a:rPr>
                            <m:t>1</m:t>
                          </m:r>
                        </m:sub>
                        <m:sup>
                          <m:r>
                            <a:rPr lang="en-US" altLang="zh-CN">
                              <a:latin typeface="Cambria Math" panose="02040503050406030204" pitchFamily="18" charset="0"/>
                              <a:ea typeface="DengXian" panose="02010600030101010101" pitchFamily="2" charset="-122"/>
                              <a:cs typeface="Times New Roman" panose="02020603050405020304" pitchFamily="18" charset="0"/>
                            </a:rPr>
                            <m:t>∞</m:t>
                          </m:r>
                        </m:sup>
                        <m:e>
                          <m:r>
                            <a:rPr lang="en-US" altLang="zh-CN">
                              <a:latin typeface="Cambria Math" panose="02040503050406030204" pitchFamily="18" charset="0"/>
                              <a:ea typeface="DengXian" panose="02010600030101010101" pitchFamily="2" charset="-122"/>
                              <a:cs typeface="Times New Roman" panose="02020603050405020304" pitchFamily="18" charset="0"/>
                            </a:rPr>
                            <m:t> </m:t>
                          </m:r>
                        </m:e>
                      </m:nary>
                      <m:r>
                        <a:rPr lang="en-US" altLang="zh-CN">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𝑑𝑧</m:t>
                      </m:r>
                    </m:oMath>
                  </m:oMathPara>
                </a14:m>
                <a:endParaRPr lang="zh-CN" altLang="zh-CN" dirty="0">
                  <a:latin typeface="Georgia" panose="02040502050405020303" pitchFamily="18" charset="0"/>
                  <a:ea typeface="DengXian" panose="02010600030101010101" pitchFamily="2" charset="-122"/>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91267AB4-D733-A133-13FA-00F84488D31D}"/>
                  </a:ext>
                </a:extLst>
              </p:cNvPr>
              <p:cNvSpPr txBox="1">
                <a:spLocks noRot="1" noChangeAspect="1" noMove="1" noResize="1" noEditPoints="1" noAdjustHandles="1" noChangeArrowheads="1" noChangeShapeType="1" noTextEdit="1"/>
              </p:cNvSpPr>
              <p:nvPr/>
            </p:nvSpPr>
            <p:spPr>
              <a:xfrm>
                <a:off x="1581782" y="4362758"/>
                <a:ext cx="8696535" cy="791499"/>
              </a:xfrm>
              <a:prstGeom prst="rect">
                <a:avLst/>
              </a:prstGeom>
              <a:blipFill>
                <a:blip r:embed="rId4"/>
                <a:stretch>
                  <a:fillRect t="-135938" b="-193750"/>
                </a:stretch>
              </a:blipFill>
            </p:spPr>
            <p:txBody>
              <a:bodyPr/>
              <a:lstStyle/>
              <a:p>
                <a:r>
                  <a:rPr lang="zh-CN" altLang="en-US">
                    <a:noFill/>
                  </a:rPr>
                  <a:t> </a:t>
                </a:r>
              </a:p>
            </p:txBody>
          </p:sp>
        </mc:Fallback>
      </mc:AlternateContent>
      <p:sp>
        <p:nvSpPr>
          <p:cNvPr id="2" name="灯片编号占位符 1">
            <a:extLst>
              <a:ext uri="{FF2B5EF4-FFF2-40B4-BE49-F238E27FC236}">
                <a16:creationId xmlns:a16="http://schemas.microsoft.com/office/drawing/2014/main" id="{9A5B6F61-1266-B713-4AB0-3A925950FAA3}"/>
              </a:ext>
            </a:extLst>
          </p:cNvPr>
          <p:cNvSpPr>
            <a:spLocks noGrp="1"/>
          </p:cNvSpPr>
          <p:nvPr>
            <p:ph type="sldNum" sz="quarter" idx="12"/>
          </p:nvPr>
        </p:nvSpPr>
        <p:spPr/>
        <p:txBody>
          <a:bodyPr/>
          <a:lstStyle/>
          <a:p>
            <a:pPr>
              <a:defRPr/>
            </a:pPr>
            <a:fld id="{C4FB67F1-DEA0-4505-A3D7-68170254FAEF}" type="slidenum">
              <a:rPr lang="zh-CN" altLang="en-US" smtClean="0"/>
              <a:pPr>
                <a:defRPr/>
              </a:pPr>
              <a:t>10</a:t>
            </a:fld>
            <a:endParaRPr lang="zh-CN" altLang="en-US"/>
          </a:p>
        </p:txBody>
      </p:sp>
    </p:spTree>
    <p:extLst>
      <p:ext uri="{BB962C8B-B14F-4D97-AF65-F5344CB8AC3E}">
        <p14:creationId xmlns:p14="http://schemas.microsoft.com/office/powerpoint/2010/main" val="133170643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Extended-on-Mass-Shell (EOMS)"/>
          <p:cNvSpPr txBox="1">
            <a:spLocks noGrp="1"/>
          </p:cNvSpPr>
          <p:nvPr>
            <p:ph type="title" idx="4294967295"/>
          </p:nvPr>
        </p:nvSpPr>
        <p:spPr>
          <a:xfrm>
            <a:off x="0" y="292100"/>
            <a:ext cx="8634714" cy="774700"/>
          </a:xfrm>
          <a:prstGeom prst="rect">
            <a:avLst/>
          </a:prstGeom>
        </p:spPr>
        <p:txBody>
          <a:bodyPr anchor="t">
            <a:noAutofit/>
          </a:bodyPr>
          <a:lstStyle>
            <a:lvl1pPr>
              <a:defRPr>
                <a:solidFill>
                  <a:srgbClr val="942192"/>
                </a:solidFill>
              </a:defRPr>
            </a:lvl1pPr>
          </a:lstStyle>
          <a:p>
            <a:r>
              <a:rPr sz="3200" b="1" dirty="0">
                <a:solidFill>
                  <a:schemeClr val="tx1"/>
                </a:solidFill>
                <a:latin typeface="Microsoft YaHei" panose="020B0503020204020204" pitchFamily="34" charset="-122"/>
                <a:ea typeface="Microsoft YaHei" panose="020B0503020204020204" pitchFamily="34" charset="-122"/>
              </a:rPr>
              <a:t>Extended-on-Mass-Shell (EOMS)</a:t>
            </a:r>
          </a:p>
        </p:txBody>
      </p:sp>
      <p:pic>
        <p:nvPicPr>
          <p:cNvPr id="380" name="droppedImage.pdf" descr="droppedImage.pdf"/>
          <p:cNvPicPr>
            <a:picLocks noChangeAspect="1"/>
          </p:cNvPicPr>
          <p:nvPr/>
        </p:nvPicPr>
        <p:blipFill>
          <a:blip r:embed="rId3"/>
          <a:stretch>
            <a:fillRect/>
          </a:stretch>
        </p:blipFill>
        <p:spPr>
          <a:xfrm>
            <a:off x="2667001" y="1930401"/>
            <a:ext cx="2150513" cy="331471"/>
          </a:xfrm>
          <a:prstGeom prst="rect">
            <a:avLst/>
          </a:prstGeom>
          <a:ln w="12700">
            <a:solidFill>
              <a:srgbClr val="0433FF"/>
            </a:solidFill>
            <a:miter lim="400000"/>
          </a:ln>
        </p:spPr>
      </p:pic>
      <p:sp>
        <p:nvSpPr>
          <p:cNvPr id="381" name="“Drop” the PCB terms"/>
          <p:cNvSpPr txBox="1"/>
          <p:nvPr/>
        </p:nvSpPr>
        <p:spPr>
          <a:xfrm>
            <a:off x="420869" y="1308715"/>
            <a:ext cx="3301032" cy="446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marL="241300" indent="-444500">
              <a:spcBef>
                <a:spcPts val="1600"/>
              </a:spcBef>
              <a:buSzPct val="100000"/>
              <a:buFont typeface="Wingdings" pitchFamily="2" charset="2"/>
              <a:buChar char="Ø"/>
              <a:defRPr b="1"/>
            </a:pPr>
            <a:r>
              <a:rPr sz="2400" dirty="0"/>
              <a:t>“Drop” the PCB terms</a:t>
            </a:r>
          </a:p>
        </p:txBody>
      </p:sp>
      <p:sp>
        <p:nvSpPr>
          <p:cNvPr id="382" name="+"/>
          <p:cNvSpPr txBox="1"/>
          <p:nvPr/>
        </p:nvSpPr>
        <p:spPr>
          <a:xfrm>
            <a:off x="5092933" y="1730689"/>
            <a:ext cx="344646" cy="723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defRPr sz="4200"/>
            </a:lvl1pPr>
          </a:lstStyle>
          <a:p>
            <a:r>
              <a:t>+</a:t>
            </a:r>
          </a:p>
        </p:txBody>
      </p:sp>
      <p:sp>
        <p:nvSpPr>
          <p:cNvPr id="383" name="⇓"/>
          <p:cNvSpPr txBox="1"/>
          <p:nvPr/>
        </p:nvSpPr>
        <p:spPr>
          <a:xfrm>
            <a:off x="5049507" y="2337113"/>
            <a:ext cx="392736" cy="723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defRPr sz="4200">
                <a:solidFill>
                  <a:srgbClr val="FF2600"/>
                </a:solidFill>
              </a:defRPr>
            </a:lvl1pPr>
          </a:lstStyle>
          <a:p>
            <a:r>
              <a:t>⇓</a:t>
            </a:r>
          </a:p>
        </p:txBody>
      </p:sp>
      <p:pic>
        <p:nvPicPr>
          <p:cNvPr id="384" name="droppedImage.pdf" descr="droppedImage.pdf"/>
          <p:cNvPicPr>
            <a:picLocks noChangeAspect="1"/>
          </p:cNvPicPr>
          <p:nvPr/>
        </p:nvPicPr>
        <p:blipFill>
          <a:blip r:embed="rId4"/>
          <a:stretch>
            <a:fillRect/>
          </a:stretch>
        </p:blipFill>
        <p:spPr>
          <a:xfrm>
            <a:off x="5676901" y="2565400"/>
            <a:ext cx="1434757" cy="279400"/>
          </a:xfrm>
          <a:prstGeom prst="rect">
            <a:avLst/>
          </a:prstGeom>
          <a:ln w="12700">
            <a:miter lim="400000"/>
          </a:ln>
        </p:spPr>
      </p:pic>
      <p:pic>
        <p:nvPicPr>
          <p:cNvPr id="385" name="droppedImage.pdf" descr="droppedImage.pdf"/>
          <p:cNvPicPr>
            <a:picLocks noChangeAspect="1"/>
          </p:cNvPicPr>
          <p:nvPr/>
        </p:nvPicPr>
        <p:blipFill>
          <a:blip r:embed="rId5"/>
          <a:stretch>
            <a:fillRect/>
          </a:stretch>
        </p:blipFill>
        <p:spPr>
          <a:xfrm>
            <a:off x="2667001" y="3149600"/>
            <a:ext cx="7151649" cy="469900"/>
          </a:xfrm>
          <a:prstGeom prst="rect">
            <a:avLst/>
          </a:prstGeom>
          <a:ln w="12700">
            <a:solidFill>
              <a:srgbClr val="942192"/>
            </a:solidFill>
            <a:miter lim="400000"/>
          </a:ln>
        </p:spPr>
      </p:pic>
      <p:pic>
        <p:nvPicPr>
          <p:cNvPr id="386" name="droppedImage.pdf" descr="droppedImage.pdf"/>
          <p:cNvPicPr>
            <a:picLocks noChangeAspect="1"/>
          </p:cNvPicPr>
          <p:nvPr/>
        </p:nvPicPr>
        <p:blipFill>
          <a:blip r:embed="rId6"/>
          <a:stretch>
            <a:fillRect/>
          </a:stretch>
        </p:blipFill>
        <p:spPr>
          <a:xfrm>
            <a:off x="5753100" y="1930400"/>
            <a:ext cx="4506686" cy="342900"/>
          </a:xfrm>
          <a:prstGeom prst="rect">
            <a:avLst/>
          </a:prstGeom>
          <a:ln w="12700">
            <a:solidFill>
              <a:srgbClr val="0433FF"/>
            </a:solidFill>
            <a:miter lim="400000"/>
          </a:ln>
        </p:spPr>
      </p:pic>
      <p:grpSp>
        <p:nvGrpSpPr>
          <p:cNvPr id="394" name="成组"/>
          <p:cNvGrpSpPr/>
          <p:nvPr/>
        </p:nvGrpSpPr>
        <p:grpSpPr>
          <a:xfrm>
            <a:off x="258823" y="3878134"/>
            <a:ext cx="8253187" cy="2382139"/>
            <a:chOff x="0" y="18162"/>
            <a:chExt cx="8253186" cy="2382138"/>
          </a:xfrm>
        </p:grpSpPr>
        <p:pic>
          <p:nvPicPr>
            <p:cNvPr id="387" name="droppedImage.pdf" descr="droppedImage.pdf"/>
            <p:cNvPicPr>
              <a:picLocks noChangeAspect="1"/>
            </p:cNvPicPr>
            <p:nvPr/>
          </p:nvPicPr>
          <p:blipFill>
            <a:blip r:embed="rId7"/>
            <a:stretch>
              <a:fillRect/>
            </a:stretch>
          </p:blipFill>
          <p:spPr>
            <a:xfrm>
              <a:off x="660400" y="1917700"/>
              <a:ext cx="7216020" cy="482600"/>
            </a:xfrm>
            <a:prstGeom prst="rect">
              <a:avLst/>
            </a:prstGeom>
            <a:ln w="12700" cap="flat">
              <a:solidFill>
                <a:srgbClr val="942192"/>
              </a:solidFill>
              <a:prstDash val="solid"/>
              <a:miter lim="400000"/>
            </a:ln>
            <a:effectLst/>
          </p:spPr>
        </p:pic>
        <p:sp>
          <p:nvSpPr>
            <p:cNvPr id="388" name="Equivalent to redefinition of the LECs"/>
            <p:cNvSpPr txBox="1"/>
            <p:nvPr/>
          </p:nvSpPr>
          <p:spPr>
            <a:xfrm>
              <a:off x="0" y="18162"/>
              <a:ext cx="5502083" cy="4462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p>
              <a:pPr marL="698500" lvl="1" indent="-444500">
                <a:spcBef>
                  <a:spcPts val="1600"/>
                </a:spcBef>
                <a:buSzPct val="100000"/>
                <a:buFont typeface="Wingdings" pitchFamily="2" charset="2"/>
                <a:buChar char="Ø"/>
                <a:defRPr b="1"/>
              </a:pPr>
              <a:r>
                <a:rPr sz="2400" dirty="0"/>
                <a:t>Equivalent to redefinition of the LECs</a:t>
              </a:r>
            </a:p>
          </p:txBody>
        </p:sp>
        <p:pic>
          <p:nvPicPr>
            <p:cNvPr id="389" name="droppedImage.pdf" descr="droppedImage.pdf"/>
            <p:cNvPicPr>
              <a:picLocks noChangeAspect="1"/>
            </p:cNvPicPr>
            <p:nvPr/>
          </p:nvPicPr>
          <p:blipFill>
            <a:blip r:embed="rId3"/>
            <a:stretch>
              <a:fillRect/>
            </a:stretch>
          </p:blipFill>
          <p:spPr>
            <a:xfrm>
              <a:off x="660400" y="749300"/>
              <a:ext cx="2150513" cy="331471"/>
            </a:xfrm>
            <a:prstGeom prst="rect">
              <a:avLst/>
            </a:prstGeom>
            <a:ln w="12700" cap="flat">
              <a:solidFill>
                <a:srgbClr val="0433FF"/>
              </a:solidFill>
              <a:prstDash val="solid"/>
              <a:miter lim="400000"/>
            </a:ln>
            <a:effectLst/>
          </p:spPr>
        </p:pic>
        <p:sp>
          <p:nvSpPr>
            <p:cNvPr id="390" name="+"/>
            <p:cNvSpPr txBox="1"/>
            <p:nvPr/>
          </p:nvSpPr>
          <p:spPr>
            <a:xfrm>
              <a:off x="3086105" y="559113"/>
              <a:ext cx="344646" cy="7232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lvl1pPr>
                <a:defRPr sz="4200"/>
              </a:lvl1pPr>
            </a:lstStyle>
            <a:p>
              <a:r>
                <a:t>+</a:t>
              </a:r>
            </a:p>
          </p:txBody>
        </p:sp>
        <p:sp>
          <p:nvSpPr>
            <p:cNvPr id="391" name="⇓"/>
            <p:cNvSpPr txBox="1"/>
            <p:nvPr/>
          </p:nvSpPr>
          <p:spPr>
            <a:xfrm>
              <a:off x="3043979" y="1155377"/>
              <a:ext cx="392736" cy="7232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lvl1pPr>
                <a:defRPr sz="4200">
                  <a:solidFill>
                    <a:srgbClr val="FF2600"/>
                  </a:solidFill>
                </a:defRPr>
              </a:lvl1pPr>
            </a:lstStyle>
            <a:p>
              <a:r>
                <a:t>⇓</a:t>
              </a:r>
            </a:p>
          </p:txBody>
        </p:sp>
        <p:pic>
          <p:nvPicPr>
            <p:cNvPr id="392" name="droppedImage.pdf" descr="droppedImage.pdf"/>
            <p:cNvPicPr>
              <a:picLocks noChangeAspect="1"/>
            </p:cNvPicPr>
            <p:nvPr/>
          </p:nvPicPr>
          <p:blipFill>
            <a:blip r:embed="rId8"/>
            <a:stretch>
              <a:fillRect/>
            </a:stretch>
          </p:blipFill>
          <p:spPr>
            <a:xfrm>
              <a:off x="3670300" y="1422400"/>
              <a:ext cx="3725334" cy="279401"/>
            </a:xfrm>
            <a:prstGeom prst="rect">
              <a:avLst/>
            </a:prstGeom>
            <a:ln w="12700" cap="flat">
              <a:noFill/>
              <a:miter lim="400000"/>
            </a:ln>
            <a:effectLst/>
          </p:spPr>
        </p:pic>
        <p:pic>
          <p:nvPicPr>
            <p:cNvPr id="393" name="droppedImage.pdf" descr="droppedImage.pdf"/>
            <p:cNvPicPr>
              <a:picLocks noChangeAspect="1"/>
            </p:cNvPicPr>
            <p:nvPr/>
          </p:nvPicPr>
          <p:blipFill>
            <a:blip r:embed="rId6"/>
            <a:stretch>
              <a:fillRect/>
            </a:stretch>
          </p:blipFill>
          <p:spPr>
            <a:xfrm>
              <a:off x="3746500" y="749300"/>
              <a:ext cx="4506686" cy="342900"/>
            </a:xfrm>
            <a:prstGeom prst="rect">
              <a:avLst/>
            </a:prstGeom>
            <a:ln w="12700" cap="flat">
              <a:solidFill>
                <a:srgbClr val="0433FF"/>
              </a:solidFill>
              <a:prstDash val="solid"/>
              <a:miter lim="400000"/>
            </a:ln>
            <a:effectLst/>
          </p:spPr>
        </p:pic>
      </p:grpSp>
      <p:grpSp>
        <p:nvGrpSpPr>
          <p:cNvPr id="397" name="ChPT contains all possible terms allowed by symmetries, therefore whatever analytical terms come out from a loop amplitude, they must have a corresponding LEC"/>
          <p:cNvGrpSpPr/>
          <p:nvPr/>
        </p:nvGrpSpPr>
        <p:grpSpPr>
          <a:xfrm>
            <a:off x="3742256" y="4642785"/>
            <a:ext cx="8168093" cy="1713565"/>
            <a:chOff x="0" y="0"/>
            <a:chExt cx="7988300" cy="1432843"/>
          </a:xfrm>
        </p:grpSpPr>
        <p:sp>
          <p:nvSpPr>
            <p:cNvPr id="396" name="ChPT contains all possible terms allowed by symmetries, therefore whatever analytical terms come out from a loop amplitude, they must have a corresponding LEC"/>
            <p:cNvSpPr txBox="1"/>
            <p:nvPr/>
          </p:nvSpPr>
          <p:spPr>
            <a:xfrm>
              <a:off x="139700" y="139700"/>
              <a:ext cx="7708900" cy="1272079"/>
            </a:xfrm>
            <a:prstGeom prst="rect">
              <a:avLst/>
            </a:prstGeom>
            <a:solidFill>
              <a:srgbClr val="F5EC00"/>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914400">
                <a:lnSpc>
                  <a:spcPct val="150000"/>
                </a:lnSpc>
                <a:buClr>
                  <a:srgbClr val="000000"/>
                </a:buClr>
                <a:defRPr sz="1800" b="1">
                  <a:uFill>
                    <a:solidFill>
                      <a:srgbClr val="000000"/>
                    </a:solidFill>
                  </a:uFill>
                  <a:latin typeface="Arial"/>
                  <a:ea typeface="Arial"/>
                  <a:cs typeface="Arial"/>
                  <a:sym typeface="Arial"/>
                </a:defRPr>
              </a:lvl1pPr>
            </a:lstStyle>
            <a:p>
              <a:r>
                <a:t>ChPT contains all possible terms allowed by symmetries, therefore whatever analytical terms come out from a loop amplitude, they must have a corresponding LEC</a:t>
              </a:r>
            </a:p>
          </p:txBody>
        </p:sp>
        <p:pic>
          <p:nvPicPr>
            <p:cNvPr id="395" name="ChPT contains all possible terms allowed by symmetries, therefore whatever analytical terms come out from a loop amplitude, they must have a corresponding LEC ChPT contains all possible terms allowed by symmetries, therefore whatever analytical terms com" descr="ChPT contains all possible terms allowed by symmetries, therefore whatever analytical terms come out from a loop amplitude, they must have a corresponding LEC ChPT contains all possible terms allowed by symmetries, therefore whatever analytical terms come out from a loop amplitude, they must have a corresponding LEC"/>
            <p:cNvPicPr>
              <a:picLocks/>
            </p:cNvPicPr>
            <p:nvPr/>
          </p:nvPicPr>
          <p:blipFill>
            <a:blip r:embed="rId9"/>
            <a:stretch>
              <a:fillRect/>
            </a:stretch>
          </p:blipFill>
          <p:spPr>
            <a:xfrm>
              <a:off x="0" y="0"/>
              <a:ext cx="7988300" cy="1432843"/>
            </a:xfrm>
            <a:prstGeom prst="rect">
              <a:avLst/>
            </a:prstGeom>
            <a:effectLst/>
          </p:spPr>
        </p:pic>
      </p:grpSp>
      <p:sp>
        <p:nvSpPr>
          <p:cNvPr id="2" name="灯片编号占位符 1">
            <a:extLst>
              <a:ext uri="{FF2B5EF4-FFF2-40B4-BE49-F238E27FC236}">
                <a16:creationId xmlns:a16="http://schemas.microsoft.com/office/drawing/2014/main" id="{B68AC7F5-2F58-014A-006B-5E509A243B87}"/>
              </a:ext>
            </a:extLst>
          </p:cNvPr>
          <p:cNvSpPr>
            <a:spLocks noGrp="1"/>
          </p:cNvSpPr>
          <p:nvPr>
            <p:ph type="sldNum" sz="quarter" idx="12"/>
          </p:nvPr>
        </p:nvSpPr>
        <p:spPr/>
        <p:txBody>
          <a:bodyPr/>
          <a:lstStyle/>
          <a:p>
            <a:pPr>
              <a:defRPr/>
            </a:pPr>
            <a:fld id="{C4FB67F1-DEA0-4505-A3D7-68170254FAEF}" type="slidenum">
              <a:rPr lang="zh-CN" altLang="en-US" smtClean="0"/>
              <a:pPr>
                <a:defRPr/>
              </a:pPr>
              <a:t>11</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animBg="1" advAuto="0"/>
      <p:bldP spid="397"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HB vs. Infrared vs. EOMS"/>
          <p:cNvSpPr txBox="1">
            <a:spLocks noGrp="1"/>
          </p:cNvSpPr>
          <p:nvPr>
            <p:ph type="title" idx="4294967295"/>
          </p:nvPr>
        </p:nvSpPr>
        <p:spPr>
          <a:xfrm>
            <a:off x="243069" y="96777"/>
            <a:ext cx="8153400" cy="965200"/>
          </a:xfrm>
          <a:prstGeom prst="rect">
            <a:avLst/>
          </a:prstGeom>
        </p:spPr>
        <p:txBody>
          <a:bodyPr>
            <a:normAutofit/>
          </a:bodyPr>
          <a:lstStyle/>
          <a:p>
            <a:r>
              <a:rPr sz="3200" b="1" dirty="0">
                <a:latin typeface="Microsoft YaHei" panose="020B0503020204020204" pitchFamily="34" charset="-122"/>
                <a:ea typeface="Microsoft YaHei" panose="020B0503020204020204" pitchFamily="34" charset="-122"/>
              </a:rPr>
              <a:t>HB vs. Infrared vs. </a:t>
            </a:r>
            <a:r>
              <a:rPr sz="3200" b="1" dirty="0">
                <a:solidFill>
                  <a:srgbClr val="942192"/>
                </a:solidFill>
                <a:latin typeface="Microsoft YaHei" panose="020B0503020204020204" pitchFamily="34" charset="-122"/>
                <a:ea typeface="Microsoft YaHei" panose="020B0503020204020204" pitchFamily="34" charset="-122"/>
              </a:rPr>
              <a:t>EOMS</a:t>
            </a:r>
          </a:p>
        </p:txBody>
      </p:sp>
      <p:sp>
        <p:nvSpPr>
          <p:cNvPr id="402" name="Heavy baryon (HB) ChPT…"/>
          <p:cNvSpPr txBox="1">
            <a:spLocks noGrp="1"/>
          </p:cNvSpPr>
          <p:nvPr>
            <p:ph type="body" idx="4294967295"/>
          </p:nvPr>
        </p:nvSpPr>
        <p:spPr>
          <a:xfrm>
            <a:off x="92598" y="3449798"/>
            <a:ext cx="6003402" cy="2856054"/>
          </a:xfrm>
          <a:prstGeom prst="rect">
            <a:avLst/>
          </a:prstGeom>
          <a:solidFill>
            <a:schemeClr val="accent6">
              <a:lumMod val="40000"/>
              <a:lumOff val="60000"/>
            </a:schemeClr>
          </a:solidFill>
        </p:spPr>
        <p:txBody>
          <a:bodyPr>
            <a:normAutofit/>
          </a:bodyPr>
          <a:lstStyle/>
          <a:p>
            <a:pPr marL="0" indent="0">
              <a:lnSpc>
                <a:spcPct val="130000"/>
              </a:lnSpc>
              <a:buClr>
                <a:schemeClr val="tx1"/>
              </a:buClr>
              <a:buSzPct val="100000"/>
              <a:buNone/>
              <a:defRPr sz="2400" b="1">
                <a:latin typeface="Arial"/>
                <a:ea typeface="Arial"/>
                <a:cs typeface="Arial"/>
                <a:sym typeface="Arial"/>
              </a:defRPr>
            </a:pPr>
            <a:r>
              <a:rPr dirty="0"/>
              <a:t>Heavy baryon (HB) </a:t>
            </a:r>
            <a:r>
              <a:rPr dirty="0" err="1"/>
              <a:t>ChPT</a:t>
            </a:r>
            <a:endParaRPr dirty="0"/>
          </a:p>
          <a:p>
            <a:pPr lvl="1">
              <a:lnSpc>
                <a:spcPct val="130000"/>
              </a:lnSpc>
              <a:buChar char="-"/>
              <a:defRPr sz="2000" b="1">
                <a:solidFill>
                  <a:srgbClr val="FF2600"/>
                </a:solidFill>
                <a:latin typeface="Arial"/>
                <a:ea typeface="Arial"/>
                <a:cs typeface="Arial"/>
                <a:sym typeface="Arial"/>
              </a:defRPr>
            </a:pPr>
            <a:r>
              <a:rPr dirty="0"/>
              <a:t>non-relativistic</a:t>
            </a:r>
          </a:p>
          <a:p>
            <a:pPr lvl="1">
              <a:lnSpc>
                <a:spcPct val="130000"/>
              </a:lnSpc>
              <a:buChar char="-"/>
              <a:defRPr sz="2000" b="1">
                <a:solidFill>
                  <a:srgbClr val="FF2600"/>
                </a:solidFill>
                <a:latin typeface="Arial"/>
                <a:ea typeface="Arial"/>
                <a:cs typeface="Arial"/>
                <a:sym typeface="Arial"/>
              </a:defRPr>
            </a:pPr>
            <a:r>
              <a:rPr dirty="0"/>
              <a:t>breaks analyticity of loop amplitudes</a:t>
            </a:r>
          </a:p>
          <a:p>
            <a:pPr lvl="1">
              <a:lnSpc>
                <a:spcPct val="130000"/>
              </a:lnSpc>
              <a:buChar char="-"/>
              <a:defRPr sz="2000" b="1">
                <a:solidFill>
                  <a:srgbClr val="FF2600"/>
                </a:solidFill>
                <a:latin typeface="Arial"/>
                <a:ea typeface="Arial"/>
                <a:cs typeface="Arial"/>
                <a:sym typeface="Arial"/>
              </a:defRPr>
            </a:pPr>
            <a:r>
              <a:rPr dirty="0"/>
              <a:t>converges slowly (particularly in three-flavor sector)</a:t>
            </a:r>
          </a:p>
          <a:p>
            <a:pPr lvl="1">
              <a:lnSpc>
                <a:spcPct val="130000"/>
              </a:lnSpc>
              <a:buChar char="-"/>
              <a:defRPr sz="2000" b="1">
                <a:solidFill>
                  <a:srgbClr val="0433FF"/>
                </a:solidFill>
                <a:latin typeface="Arial"/>
                <a:ea typeface="Arial"/>
                <a:cs typeface="Arial"/>
                <a:sym typeface="Arial"/>
              </a:defRPr>
            </a:pPr>
            <a:r>
              <a:rPr dirty="0"/>
              <a:t>strict PC and simple nonanalytical results</a:t>
            </a:r>
          </a:p>
        </p:txBody>
      </p:sp>
      <p:sp>
        <p:nvSpPr>
          <p:cNvPr id="3" name="文本框 2">
            <a:extLst>
              <a:ext uri="{FF2B5EF4-FFF2-40B4-BE49-F238E27FC236}">
                <a16:creationId xmlns:a16="http://schemas.microsoft.com/office/drawing/2014/main" id="{B90FDDA7-1ECC-C501-5857-1715C257A3D5}"/>
              </a:ext>
            </a:extLst>
          </p:cNvPr>
          <p:cNvSpPr txBox="1"/>
          <p:nvPr/>
        </p:nvSpPr>
        <p:spPr>
          <a:xfrm>
            <a:off x="2418142" y="1401135"/>
            <a:ext cx="7999072" cy="1482714"/>
          </a:xfrm>
          <a:prstGeom prst="rect">
            <a:avLst/>
          </a:prstGeom>
          <a:solidFill>
            <a:schemeClr val="accent2">
              <a:lumMod val="20000"/>
              <a:lumOff val="80000"/>
            </a:schemeClr>
          </a:solidFill>
        </p:spPr>
        <p:txBody>
          <a:bodyPr wrap="square">
            <a:spAutoFit/>
          </a:bodyPr>
          <a:lstStyle/>
          <a:p>
            <a:pPr>
              <a:lnSpc>
                <a:spcPct val="130000"/>
              </a:lnSpc>
              <a:buClr>
                <a:schemeClr val="tx1"/>
              </a:buClr>
              <a:buSzPct val="100000"/>
              <a:defRPr sz="2400" b="1">
                <a:latin typeface="Arial"/>
                <a:ea typeface="Arial"/>
                <a:cs typeface="Arial"/>
                <a:sym typeface="Arial"/>
              </a:defRPr>
            </a:pPr>
            <a:r>
              <a:rPr lang="en" altLang="zh-CN" sz="2400" dirty="0"/>
              <a:t>Extended-on-mass-shell (</a:t>
            </a:r>
            <a:r>
              <a:rPr lang="en" altLang="zh-CN" sz="2400" dirty="0">
                <a:solidFill>
                  <a:srgbClr val="942192"/>
                </a:solidFill>
              </a:rPr>
              <a:t>EOMS</a:t>
            </a:r>
            <a:r>
              <a:rPr lang="en" altLang="zh-CN" sz="2400" dirty="0"/>
              <a:t>) </a:t>
            </a:r>
            <a:r>
              <a:rPr lang="en" altLang="zh-CN" sz="2400" dirty="0" err="1"/>
              <a:t>BChPT</a:t>
            </a:r>
            <a:endParaRPr lang="en" altLang="zh-CN" sz="2400" dirty="0"/>
          </a:p>
          <a:p>
            <a:pPr lvl="1">
              <a:lnSpc>
                <a:spcPct val="130000"/>
              </a:lnSpc>
              <a:buChar char="-"/>
              <a:defRPr sz="2000" b="1">
                <a:solidFill>
                  <a:srgbClr val="0433FF"/>
                </a:solidFill>
                <a:latin typeface="Arial"/>
                <a:ea typeface="Arial"/>
                <a:cs typeface="Arial"/>
                <a:sym typeface="Arial"/>
              </a:defRPr>
            </a:pPr>
            <a:r>
              <a:rPr lang="en" altLang="zh-CN" sz="2400" dirty="0"/>
              <a:t>satisfies all symmetry and analyticity constraints</a:t>
            </a:r>
          </a:p>
          <a:p>
            <a:pPr lvl="1">
              <a:lnSpc>
                <a:spcPct val="130000"/>
              </a:lnSpc>
              <a:buChar char="-"/>
              <a:defRPr sz="2000" b="1">
                <a:solidFill>
                  <a:srgbClr val="0433FF"/>
                </a:solidFill>
                <a:latin typeface="Arial"/>
                <a:ea typeface="Arial"/>
                <a:cs typeface="Arial"/>
                <a:sym typeface="Arial"/>
              </a:defRPr>
            </a:pPr>
            <a:r>
              <a:rPr lang="en" altLang="zh-CN" sz="2400" dirty="0"/>
              <a:t>converges relatively faster--an appealing feature</a:t>
            </a:r>
          </a:p>
        </p:txBody>
      </p:sp>
      <p:sp>
        <p:nvSpPr>
          <p:cNvPr id="5" name="文本框 4">
            <a:extLst>
              <a:ext uri="{FF2B5EF4-FFF2-40B4-BE49-F238E27FC236}">
                <a16:creationId xmlns:a16="http://schemas.microsoft.com/office/drawing/2014/main" id="{D4B2FFD5-4F5C-A462-4659-F670DF8EF2A3}"/>
              </a:ext>
            </a:extLst>
          </p:cNvPr>
          <p:cNvSpPr txBox="1"/>
          <p:nvPr/>
        </p:nvSpPr>
        <p:spPr>
          <a:xfrm>
            <a:off x="6180882" y="3428999"/>
            <a:ext cx="5918520" cy="2897653"/>
          </a:xfrm>
          <a:prstGeom prst="rect">
            <a:avLst/>
          </a:prstGeom>
          <a:solidFill>
            <a:schemeClr val="accent6">
              <a:lumMod val="40000"/>
              <a:lumOff val="60000"/>
            </a:schemeClr>
          </a:solidFill>
        </p:spPr>
        <p:txBody>
          <a:bodyPr wrap="square">
            <a:spAutoFit/>
          </a:bodyPr>
          <a:lstStyle/>
          <a:p>
            <a:pPr>
              <a:lnSpc>
                <a:spcPct val="150000"/>
              </a:lnSpc>
              <a:buClr>
                <a:schemeClr val="tx1"/>
              </a:buClr>
              <a:buSzPct val="100000"/>
              <a:defRPr sz="2400" b="1">
                <a:latin typeface="Arial"/>
                <a:ea typeface="Arial"/>
                <a:cs typeface="Arial"/>
                <a:sym typeface="Arial"/>
              </a:defRPr>
            </a:pPr>
            <a:r>
              <a:rPr lang="en" altLang="zh-CN" dirty="0"/>
              <a:t>Infrared </a:t>
            </a:r>
            <a:r>
              <a:rPr lang="en" altLang="zh-CN" dirty="0" err="1"/>
              <a:t>BChPT</a:t>
            </a:r>
            <a:endParaRPr lang="en" altLang="zh-CN" dirty="0"/>
          </a:p>
          <a:p>
            <a:pPr lvl="1">
              <a:lnSpc>
                <a:spcPct val="150000"/>
              </a:lnSpc>
              <a:buChar char="-"/>
              <a:defRPr sz="2000" b="1">
                <a:solidFill>
                  <a:srgbClr val="FF2600"/>
                </a:solidFill>
                <a:latin typeface="Arial"/>
                <a:ea typeface="Arial"/>
                <a:cs typeface="Arial"/>
                <a:sym typeface="Arial"/>
              </a:defRPr>
            </a:pPr>
            <a:r>
              <a:rPr lang="en-US" altLang="zh-CN" dirty="0">
                <a:solidFill>
                  <a:srgbClr val="0432FF"/>
                </a:solidFill>
              </a:rPr>
              <a:t>relativistic</a:t>
            </a:r>
            <a:endParaRPr lang="en" altLang="zh-CN" dirty="0">
              <a:solidFill>
                <a:srgbClr val="0432FF"/>
              </a:solidFill>
            </a:endParaRPr>
          </a:p>
          <a:p>
            <a:pPr lvl="1">
              <a:lnSpc>
                <a:spcPct val="150000"/>
              </a:lnSpc>
              <a:buChar char="-"/>
              <a:defRPr sz="2000" b="1">
                <a:solidFill>
                  <a:srgbClr val="FF2600"/>
                </a:solidFill>
                <a:latin typeface="Arial"/>
                <a:ea typeface="Arial"/>
                <a:cs typeface="Arial"/>
                <a:sym typeface="Arial"/>
              </a:defRPr>
            </a:pPr>
            <a:r>
              <a:rPr lang="en" altLang="zh-CN" dirty="0"/>
              <a:t>breaks analyticity of loop amplitudes </a:t>
            </a:r>
          </a:p>
          <a:p>
            <a:pPr lvl="1">
              <a:lnSpc>
                <a:spcPct val="150000"/>
              </a:lnSpc>
              <a:buChar char="-"/>
              <a:defRPr sz="2000" b="1">
                <a:solidFill>
                  <a:srgbClr val="FF2600"/>
                </a:solidFill>
                <a:latin typeface="Arial"/>
                <a:ea typeface="Arial"/>
                <a:cs typeface="Arial"/>
                <a:sym typeface="Arial"/>
              </a:defRPr>
            </a:pPr>
            <a:r>
              <a:rPr lang="en" altLang="zh-CN" dirty="0"/>
              <a:t>converges slowly (particularly in three-flavor sector)</a:t>
            </a:r>
          </a:p>
          <a:p>
            <a:pPr lvl="1">
              <a:lnSpc>
                <a:spcPct val="150000"/>
              </a:lnSpc>
              <a:buChar char="-"/>
              <a:defRPr sz="2000" b="1">
                <a:solidFill>
                  <a:srgbClr val="0433FF"/>
                </a:solidFill>
                <a:latin typeface="Arial"/>
                <a:ea typeface="Arial"/>
                <a:cs typeface="Arial"/>
                <a:sym typeface="Arial"/>
              </a:defRPr>
            </a:pPr>
            <a:r>
              <a:rPr lang="en" altLang="zh-CN" dirty="0"/>
              <a:t>analytical terms the same as </a:t>
            </a:r>
            <a:r>
              <a:rPr lang="en" altLang="zh-CN" dirty="0" err="1"/>
              <a:t>HBChPT</a:t>
            </a:r>
            <a:endParaRPr lang="en" altLang="zh-CN" dirty="0"/>
          </a:p>
        </p:txBody>
      </p:sp>
      <p:sp>
        <p:nvSpPr>
          <p:cNvPr id="2" name="灯片编号占位符 1">
            <a:extLst>
              <a:ext uri="{FF2B5EF4-FFF2-40B4-BE49-F238E27FC236}">
                <a16:creationId xmlns:a16="http://schemas.microsoft.com/office/drawing/2014/main" id="{7DC39549-7398-0A16-2F42-808839C26DB1}"/>
              </a:ext>
            </a:extLst>
          </p:cNvPr>
          <p:cNvSpPr>
            <a:spLocks noGrp="1"/>
          </p:cNvSpPr>
          <p:nvPr>
            <p:ph type="sldNum" sz="quarter" idx="12"/>
          </p:nvPr>
        </p:nvSpPr>
        <p:spPr/>
        <p:txBody>
          <a:bodyPr/>
          <a:lstStyle/>
          <a:p>
            <a:pPr>
              <a:defRPr/>
            </a:pPr>
            <a:fld id="{C4FB67F1-DEA0-4505-A3D7-68170254FAEF}" type="slidenum">
              <a:rPr lang="zh-CN" altLang="en-US" smtClean="0"/>
              <a:pPr>
                <a:defRPr/>
              </a:pPr>
              <a:t>12</a:t>
            </a:fld>
            <a:endParaRPr lang="zh-CN" altLang="en-US"/>
          </a:p>
        </p:txBody>
      </p:sp>
      <p:pic>
        <p:nvPicPr>
          <p:cNvPr id="6" name="图形 5" descr="奖杯 纯色填充">
            <a:extLst>
              <a:ext uri="{FF2B5EF4-FFF2-40B4-BE49-F238E27FC236}">
                <a16:creationId xmlns:a16="http://schemas.microsoft.com/office/drawing/2014/main" id="{8AABBE29-E948-F657-BAF5-93B14406A2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7586" y="1685292"/>
            <a:ext cx="914400" cy="914400"/>
          </a:xfrm>
          <a:prstGeom prst="rect">
            <a:avLst/>
          </a:prstGeom>
        </p:spPr>
      </p:pic>
      <p:sp>
        <p:nvSpPr>
          <p:cNvPr id="7" name="文本框 6">
            <a:extLst>
              <a:ext uri="{FF2B5EF4-FFF2-40B4-BE49-F238E27FC236}">
                <a16:creationId xmlns:a16="http://schemas.microsoft.com/office/drawing/2014/main" id="{6ECC25EB-1146-1E82-FC04-81A412BF1613}"/>
              </a:ext>
            </a:extLst>
          </p:cNvPr>
          <p:cNvSpPr txBox="1"/>
          <p:nvPr/>
        </p:nvSpPr>
        <p:spPr>
          <a:xfrm>
            <a:off x="8073076" y="722343"/>
            <a:ext cx="4026326" cy="369332"/>
          </a:xfrm>
          <a:prstGeom prst="rect">
            <a:avLst/>
          </a:prstGeom>
          <a:noFill/>
        </p:spPr>
        <p:txBody>
          <a:bodyPr wrap="square">
            <a:spAutoFit/>
          </a:bodyPr>
          <a:lstStyle/>
          <a:p>
            <a:pPr algn="r"/>
            <a:r>
              <a:rPr lang="en-US" altLang="zh-CN" i="1" dirty="0">
                <a:solidFill>
                  <a:srgbClr val="3E70CA"/>
                </a:solidFill>
                <a:latin typeface="-apple-system"/>
              </a:rPr>
              <a:t>LSG,</a:t>
            </a:r>
            <a:r>
              <a:rPr lang="zh-CN" altLang="en-US" i="1" dirty="0">
                <a:solidFill>
                  <a:srgbClr val="3E70CA"/>
                </a:solidFill>
                <a:latin typeface="-apple-system"/>
              </a:rPr>
              <a:t> </a:t>
            </a:r>
            <a:r>
              <a:rPr lang="en" altLang="zh-CN" b="0" i="1" u="none" strike="noStrike" dirty="0" err="1">
                <a:solidFill>
                  <a:srgbClr val="3E70CA"/>
                </a:solidFill>
                <a:effectLst/>
                <a:latin typeface="-apple-system"/>
              </a:rPr>
              <a:t>Front.Phys</a:t>
            </a:r>
            <a:r>
              <a:rPr lang="en" altLang="zh-CN" b="0" i="1" u="none" strike="noStrike" dirty="0">
                <a:solidFill>
                  <a:srgbClr val="3E70CA"/>
                </a:solidFill>
                <a:effectLst/>
                <a:latin typeface="-apple-system"/>
              </a:rPr>
              <a:t>.(Beijing) 8 (2013) 328</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82905"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(1)</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magnetic</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moments,</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(2)meson-baryon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nucleon-nucleon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(4)</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weak</a:t>
            </a:r>
            <a:r>
              <a:rPr lang="zh-CN" altLang="en-US" sz="2800" b="1" dirty="0">
                <a:latin typeface="微软雅黑" panose="020B0503020204020204" pitchFamily="34" charset="-122"/>
                <a:ea typeface="微软雅黑" panose="020B0503020204020204" pitchFamily="34" charset="-122"/>
              </a:rPr>
              <a:t> </a:t>
            </a:r>
            <a:r>
              <a:rPr lang="en-US" altLang="zh-CN" sz="2800" b="1" dirty="0" err="1">
                <a:latin typeface="微软雅黑" panose="020B0503020204020204" pitchFamily="34" charset="-122"/>
                <a:ea typeface="微软雅黑" panose="020B0503020204020204" pitchFamily="34" charset="-122"/>
              </a:rPr>
              <a:t>hyperron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radiative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160647615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A covariant formulation of BChPT is essential"/>
          <p:cNvSpPr txBox="1"/>
          <p:nvPr/>
        </p:nvSpPr>
        <p:spPr>
          <a:xfrm>
            <a:off x="8436845" y="5539659"/>
            <a:ext cx="14523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20" tIns="45720" rIns="45720" bIns="45720" anchor="ctr">
            <a:spAutoFit/>
          </a:bodyPr>
          <a:lstStyle/>
          <a:p>
            <a:r>
              <a:rPr lang="en-US" altLang="zh-CN" dirty="0"/>
              <a:t> </a:t>
            </a:r>
          </a:p>
        </p:txBody>
      </p:sp>
      <p:sp>
        <p:nvSpPr>
          <p:cNvPr id="3" name="矩形 2">
            <a:extLst>
              <a:ext uri="{FF2B5EF4-FFF2-40B4-BE49-F238E27FC236}">
                <a16:creationId xmlns:a16="http://schemas.microsoft.com/office/drawing/2014/main" id="{C2D0E158-8E91-47CE-9833-33E47E530B38}"/>
              </a:ext>
            </a:extLst>
          </p:cNvPr>
          <p:cNvSpPr/>
          <p:nvPr/>
        </p:nvSpPr>
        <p:spPr>
          <a:xfrm>
            <a:off x="187632" y="5585828"/>
            <a:ext cx="12004368" cy="954107"/>
          </a:xfrm>
          <a:prstGeom prst="rect">
            <a:avLst/>
          </a:prstGeom>
          <a:solidFill>
            <a:schemeClr val="bg1"/>
          </a:solidFill>
        </p:spPr>
        <p:txBody>
          <a:bodyPr wrap="square">
            <a:spAutoFit/>
          </a:bodyPr>
          <a:lstStyle/>
          <a:p>
            <a:pPr marL="228600">
              <a:buSzPct val="171000"/>
            </a:pPr>
            <a:r>
              <a:rPr lang="en-US" altLang="zh-CN" sz="2800" b="1" dirty="0">
                <a:latin typeface="微软雅黑" panose="020B0503020204020204" pitchFamily="34" charset="-122"/>
                <a:ea typeface="微软雅黑" panose="020B0503020204020204" pitchFamily="34" charset="-122"/>
              </a:rPr>
              <a:t>It</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remains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challenging</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to</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understand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magnetic</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moments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of</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composite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particles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at</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a</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quantitative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level.</a:t>
            </a:r>
            <a:endParaRPr lang="en-US" altLang="zh-CN" sz="2800" b="1" dirty="0">
              <a:solidFill>
                <a:srgbClr val="FF0000"/>
              </a:solidFill>
              <a:latin typeface="微软雅黑" panose="020B0503020204020204" pitchFamily="34" charset="-122"/>
              <a:ea typeface="微软雅黑" panose="020B0503020204020204" pitchFamily="34" charset="-122"/>
            </a:endParaRPr>
          </a:p>
        </p:txBody>
      </p:sp>
      <p:sp>
        <p:nvSpPr>
          <p:cNvPr id="11" name="灯片编号占位符 10">
            <a:extLst>
              <a:ext uri="{FF2B5EF4-FFF2-40B4-BE49-F238E27FC236}">
                <a16:creationId xmlns:a16="http://schemas.microsoft.com/office/drawing/2014/main" id="{1D035B8F-43E6-44A2-8A7A-06F04CB3E0CC}"/>
              </a:ext>
            </a:extLst>
          </p:cNvPr>
          <p:cNvSpPr>
            <a:spLocks noGrp="1"/>
          </p:cNvSpPr>
          <p:nvPr>
            <p:ph type="sldNum" sz="quarter" idx="12"/>
          </p:nvPr>
        </p:nvSpPr>
        <p:spPr/>
        <p:txBody>
          <a:bodyPr/>
          <a:lstStyle/>
          <a:p>
            <a:pPr>
              <a:defRPr/>
            </a:pPr>
            <a:fld id="{C4FB67F1-DEA0-4505-A3D7-68170254FAEF}" type="slidenum">
              <a:rPr lang="zh-CN" altLang="en-US" smtClean="0"/>
              <a:pPr>
                <a:defRPr/>
              </a:pPr>
              <a:t>14</a:t>
            </a:fld>
            <a:endParaRPr lang="zh-CN" altLang="en-US"/>
          </a:p>
        </p:txBody>
      </p:sp>
      <p:pic>
        <p:nvPicPr>
          <p:cNvPr id="1026" name="Picture 2" descr="Physics of MRI">
            <a:extLst>
              <a:ext uri="{FF2B5EF4-FFF2-40B4-BE49-F238E27FC236}">
                <a16:creationId xmlns:a16="http://schemas.microsoft.com/office/drawing/2014/main" id="{D6F9C7D3-7E87-38EA-A181-D4663DD86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60" y="2290909"/>
            <a:ext cx="3175000" cy="3175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62D130E4-DEDF-8BEA-2583-A6B840F7922E}"/>
                  </a:ext>
                </a:extLst>
              </p:cNvPr>
              <p:cNvSpPr txBox="1"/>
              <p:nvPr/>
            </p:nvSpPr>
            <p:spPr>
              <a:xfrm>
                <a:off x="3829760" y="2290909"/>
                <a:ext cx="4218972" cy="1418209"/>
              </a:xfrm>
              <a:prstGeom prst="rect">
                <a:avLst/>
              </a:prstGeom>
              <a:noFill/>
            </p:spPr>
            <p:txBody>
              <a:bodyPr wrap="square">
                <a:spAutoFit/>
              </a:bodyPr>
              <a:lstStyle/>
              <a:p>
                <a:r>
                  <a:rPr lang="en-US" altLang="zh-CN" sz="2800" dirty="0">
                    <a:latin typeface="Microsoft YaHei" panose="020B0503020204020204" pitchFamily="34" charset="-122"/>
                    <a:ea typeface="Microsoft YaHei" panose="020B0503020204020204" pitchFamily="34" charset="-122"/>
                  </a:rPr>
                  <a:t>Dirac</a:t>
                </a:r>
                <a:r>
                  <a:rPr lang="zh-CN" altLang="en-US" sz="2800" dirty="0">
                    <a:latin typeface="Microsoft YaHei" panose="020B0503020204020204" pitchFamily="34" charset="-122"/>
                    <a:ea typeface="Microsoft YaHei" panose="020B0503020204020204" pitchFamily="34" charset="-122"/>
                  </a:rPr>
                  <a:t> </a:t>
                </a:r>
                <a:r>
                  <a:rPr lang="en-US" altLang="zh-CN" sz="2800" dirty="0" err="1">
                    <a:latin typeface="Microsoft YaHei" panose="020B0503020204020204" pitchFamily="34" charset="-122"/>
                    <a:ea typeface="Microsoft YaHei" panose="020B0503020204020204" pitchFamily="34" charset="-122"/>
                  </a:rPr>
                  <a:t>pointlike</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particles:</a:t>
                </a:r>
                <a:r>
                  <a:rPr lang="zh-CN" altLang="en-US" sz="2800" dirty="0">
                    <a:latin typeface="Microsoft YaHei" panose="020B0503020204020204" pitchFamily="34" charset="-122"/>
                    <a:ea typeface="Microsoft YaHei" panose="020B0503020204020204" pitchFamily="34" charset="-122"/>
                  </a:rPr>
                  <a:t> </a:t>
                </a:r>
                <a:endParaRPr lang="en-US" altLang="zh-CN" sz="2800" dirty="0">
                  <a:latin typeface="Microsoft YaHei" panose="020B0503020204020204" pitchFamily="34" charset="-122"/>
                  <a:ea typeface="Microsoft YaHei" panose="020B0503020204020204" pitchFamily="34" charset="-122"/>
                </a:endParaRPr>
              </a:p>
              <a:p>
                <a:r>
                  <a:rPr lang="zh-CN" altLang="en-US" sz="2800" dirty="0">
                    <a:effectLst/>
                    <a:ea typeface="Cambria Math" panose="02040503050406030204" pitchFamily="18" charset="0"/>
                  </a:rPr>
                  <a:t>                  </a:t>
                </a:r>
                <a14:m>
                  <m:oMath xmlns:m="http://schemas.openxmlformats.org/officeDocument/2006/math">
                    <m:sSub>
                      <m:sSubPr>
                        <m:ctrlPr>
                          <a:rPr lang="zh-CN" altLang="zh-CN" sz="2800" i="1" smtClean="0">
                            <a:effectLst/>
                            <a:latin typeface="Cambria Math" panose="02040503050406030204" pitchFamily="18" charset="0"/>
                            <a:ea typeface="Cambria Math" panose="02040503050406030204" pitchFamily="18" charset="0"/>
                          </a:rPr>
                        </m:ctrlPr>
                      </m:sSubPr>
                      <m:e>
                        <m:r>
                          <a:rPr lang="en-US" altLang="zh-CN" sz="2800" i="1" kern="100">
                            <a:effectLst/>
                            <a:latin typeface="Cambria Math" panose="02040503050406030204" pitchFamily="18" charset="0"/>
                            <a:ea typeface="宋体" panose="02010600030101010101" pitchFamily="2" charset="-122"/>
                            <a:cs typeface="Times New Roman" panose="02020603050405020304" pitchFamily="18" charset="0"/>
                          </a:rPr>
                          <m:t>𝑔</m:t>
                        </m:r>
                      </m:e>
                      <m:sub>
                        <m:r>
                          <a:rPr lang="en-US" altLang="zh-CN" sz="2800" i="1" kern="100">
                            <a:effectLst/>
                            <a:latin typeface="Cambria Math" panose="02040503050406030204" pitchFamily="18" charset="0"/>
                            <a:ea typeface="宋体" panose="02010600030101010101" pitchFamily="2" charset="-122"/>
                            <a:cs typeface="Times New Roman" panose="02020603050405020304" pitchFamily="18" charset="0"/>
                          </a:rPr>
                          <m:t>𝑝</m:t>
                        </m:r>
                      </m:sub>
                    </m:sSub>
                    <m:r>
                      <a:rPr lang="en-US" altLang="zh-CN" sz="2800" i="1" kern="100">
                        <a:effectLst/>
                        <a:latin typeface="Cambria Math" panose="02040503050406030204" pitchFamily="18" charset="0"/>
                        <a:ea typeface="宋体" panose="02010600030101010101" pitchFamily="2" charset="-122"/>
                        <a:cs typeface="Times New Roman" panose="02020603050405020304" pitchFamily="18" charset="0"/>
                      </a:rPr>
                      <m:t>=+2</m:t>
                    </m:r>
                  </m:oMath>
                </a14:m>
                <a:endParaRPr lang="en-US" altLang="zh-CN" sz="2800" i="1" kern="100" dirty="0">
                  <a:effectLst/>
                  <a:latin typeface="Cambria Math" panose="02040503050406030204" pitchFamily="18" charset="0"/>
                  <a:ea typeface="宋体" panose="02010600030101010101" pitchFamily="2" charset="-122"/>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sSub>
                        <m:sSubPr>
                          <m:ctrlPr>
                            <a:rPr lang="zh-CN" altLang="zh-CN" sz="2800" i="1">
                              <a:latin typeface="Cambria Math" panose="02040503050406030204" pitchFamily="18" charset="0"/>
                              <a:ea typeface="Cambria Math" panose="02040503050406030204" pitchFamily="18" charset="0"/>
                            </a:rPr>
                          </m:ctrlPr>
                        </m:sSubPr>
                        <m:e>
                          <m:r>
                            <a:rPr lang="en-US" altLang="zh-CN" sz="2800" i="1" kern="100">
                              <a:latin typeface="Cambria Math" panose="02040503050406030204" pitchFamily="18" charset="0"/>
                              <a:ea typeface="宋体" panose="02010600030101010101" pitchFamily="2" charset="-122"/>
                              <a:cs typeface="Times New Roman" panose="02020603050405020304" pitchFamily="18" charset="0"/>
                            </a:rPr>
                            <m:t>𝑔</m:t>
                          </m:r>
                        </m:e>
                        <m:sub>
                          <m:r>
                            <a:rPr lang="en-US" altLang="zh-CN" sz="2800" i="1" kern="100">
                              <a:latin typeface="Cambria Math" panose="02040503050406030204" pitchFamily="18" charset="0"/>
                              <a:ea typeface="宋体" panose="02010600030101010101" pitchFamily="2" charset="-122"/>
                              <a:cs typeface="Times New Roman" panose="02020603050405020304" pitchFamily="18" charset="0"/>
                            </a:rPr>
                            <m:t>𝑛</m:t>
                          </m:r>
                        </m:sub>
                      </m:sSub>
                      <m:r>
                        <a:rPr lang="en-US" altLang="zh-CN" sz="2800" i="1" kern="100">
                          <a:latin typeface="Cambria Math" panose="02040503050406030204" pitchFamily="18" charset="0"/>
                          <a:ea typeface="宋体" panose="02010600030101010101" pitchFamily="2" charset="-122"/>
                          <a:cs typeface="Times New Roman" panose="02020603050405020304" pitchFamily="18" charset="0"/>
                        </a:rPr>
                        <m:t>=0</m:t>
                      </m:r>
                    </m:oMath>
                  </m:oMathPara>
                </a14:m>
                <a:endParaRPr lang="en-US" altLang="zh-CN" sz="28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mc:Choice>
        <mc:Fallback>
          <p:sp>
            <p:nvSpPr>
              <p:cNvPr id="15" name="文本框 14">
                <a:extLst>
                  <a:ext uri="{FF2B5EF4-FFF2-40B4-BE49-F238E27FC236}">
                    <a16:creationId xmlns:a16="http://schemas.microsoft.com/office/drawing/2014/main" id="{62D130E4-DEDF-8BEA-2583-A6B840F7922E}"/>
                  </a:ext>
                </a:extLst>
              </p:cNvPr>
              <p:cNvSpPr txBox="1">
                <a:spLocks noRot="1" noChangeAspect="1" noMove="1" noResize="1" noEditPoints="1" noAdjustHandles="1" noChangeArrowheads="1" noChangeShapeType="1" noTextEdit="1"/>
              </p:cNvSpPr>
              <p:nvPr/>
            </p:nvSpPr>
            <p:spPr>
              <a:xfrm>
                <a:off x="3829760" y="2290909"/>
                <a:ext cx="4218972" cy="1418209"/>
              </a:xfrm>
              <a:prstGeom prst="rect">
                <a:avLst/>
              </a:prstGeom>
              <a:blipFill>
                <a:blip r:embed="rId4"/>
                <a:stretch>
                  <a:fillRect l="-3003" t="-4464" r="-4204" b="-446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7" name="文本框 16">
                <a:extLst>
                  <a:ext uri="{FF2B5EF4-FFF2-40B4-BE49-F238E27FC236}">
                    <a16:creationId xmlns:a16="http://schemas.microsoft.com/office/drawing/2014/main" id="{006F5625-4CC5-AE01-1474-0656BC3A9448}"/>
                  </a:ext>
                </a:extLst>
              </p:cNvPr>
              <p:cNvSpPr txBox="1"/>
              <p:nvPr/>
            </p:nvSpPr>
            <p:spPr>
              <a:xfrm>
                <a:off x="3829760" y="4084711"/>
                <a:ext cx="4218972" cy="992708"/>
              </a:xfrm>
              <a:prstGeom prst="rect">
                <a:avLst/>
              </a:prstGeom>
              <a:noFill/>
            </p:spPr>
            <p:txBody>
              <a:bodyPr wrap="square">
                <a:spAutoFit/>
              </a:bodyPr>
              <a:lstStyle/>
              <a:p>
                <a:r>
                  <a:rPr lang="en-US" altLang="zh-CN" sz="2800" b="1" dirty="0">
                    <a:solidFill>
                      <a:srgbClr val="C00000"/>
                    </a:solidFill>
                    <a:effectLst/>
                    <a:latin typeface="Microsoft YaHei" panose="020B0503020204020204" pitchFamily="34" charset="-122"/>
                    <a:ea typeface="Microsoft YaHei" panose="020B0503020204020204" pitchFamily="34" charset="-122"/>
                  </a:rPr>
                  <a:t>Exp.</a:t>
                </a:r>
                <a:r>
                  <a:rPr lang="zh-CN" altLang="en-US" sz="2800" b="1" dirty="0">
                    <a:solidFill>
                      <a:srgbClr val="C00000"/>
                    </a:solidFill>
                    <a:effectLst/>
                    <a:latin typeface="Microsoft YaHei" panose="020B0503020204020204" pitchFamily="34" charset="-122"/>
                    <a:ea typeface="Microsoft YaHei" panose="020B0503020204020204" pitchFamily="34" charset="-122"/>
                  </a:rPr>
                  <a:t>      </a:t>
                </a:r>
                <a14:m>
                  <m:oMath xmlns:m="http://schemas.openxmlformats.org/officeDocument/2006/math">
                    <m:sSub>
                      <m:sSubPr>
                        <m:ctrlPr>
                          <a:rPr lang="zh-CN" altLang="zh-CN" sz="2800" b="1" i="1" smtClean="0">
                            <a:solidFill>
                              <a:srgbClr val="C00000"/>
                            </a:solidFill>
                            <a:effectLst/>
                            <a:latin typeface="Cambria Math" panose="02040503050406030204" pitchFamily="18" charset="0"/>
                            <a:ea typeface="Cambria Math" panose="02040503050406030204" pitchFamily="18" charset="0"/>
                          </a:rPr>
                        </m:ctrlPr>
                      </m:sSubPr>
                      <m:e>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𝒈</m:t>
                        </m:r>
                      </m:e>
                      <m:sub>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𝒑</m:t>
                        </m:r>
                      </m:sub>
                    </m:sSub>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𝟓</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𝟓𝟖𝟔</m:t>
                    </m:r>
                    <m:r>
                      <a:rPr lang="en-US" altLang="zh-CN" sz="2800" b="1" i="0" kern="100" smtClean="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m:t>
                    </m:r>
                    <m:r>
                      <a:rPr lang="zh-CN" altLang="en-US" sz="2800" b="1" i="0" kern="100" smtClean="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 </m:t>
                    </m:r>
                  </m:oMath>
                </a14:m>
                <a:endParaRPr lang="en-US" altLang="zh-CN" sz="2800" b="1" i="0" kern="100" dirty="0">
                  <a:solidFill>
                    <a:srgbClr val="C000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2800" b="1" dirty="0">
                    <a:solidFill>
                      <a:srgbClr val="C00000"/>
                    </a:solidFill>
                    <a:effectLst/>
                    <a:ea typeface="Cambria Math" panose="02040503050406030204" pitchFamily="18" charset="0"/>
                  </a:rPr>
                  <a:t>                 </a:t>
                </a:r>
                <a14:m>
                  <m:oMath xmlns:m="http://schemas.openxmlformats.org/officeDocument/2006/math">
                    <m:sSub>
                      <m:sSubPr>
                        <m:ctrlPr>
                          <a:rPr lang="zh-CN" altLang="zh-CN" sz="2800" b="1" i="1">
                            <a:solidFill>
                              <a:srgbClr val="C00000"/>
                            </a:solidFill>
                            <a:effectLst/>
                            <a:latin typeface="Cambria Math" panose="02040503050406030204" pitchFamily="18" charset="0"/>
                            <a:ea typeface="Cambria Math" panose="02040503050406030204" pitchFamily="18" charset="0"/>
                          </a:rPr>
                        </m:ctrlPr>
                      </m:sSubPr>
                      <m:e>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𝒈</m:t>
                        </m:r>
                      </m:e>
                      <m:sub>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𝒏</m:t>
                        </m:r>
                      </m:sub>
                    </m:sSub>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𝟑</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𝟖𝟐𝟔</m:t>
                    </m:r>
                  </m:oMath>
                </a14:m>
                <a:endParaRPr lang="zh-CN" altLang="en-US" sz="2800" b="1" dirty="0">
                  <a:solidFill>
                    <a:srgbClr val="C00000"/>
                  </a:solidFill>
                  <a:latin typeface="Microsoft YaHei" panose="020B0503020204020204" pitchFamily="34" charset="-122"/>
                  <a:ea typeface="Microsoft YaHei" panose="020B0503020204020204" pitchFamily="34" charset="-122"/>
                </a:endParaRPr>
              </a:p>
            </p:txBody>
          </p:sp>
        </mc:Choice>
        <mc:Fallback>
          <p:sp>
            <p:nvSpPr>
              <p:cNvPr id="17" name="文本框 16">
                <a:extLst>
                  <a:ext uri="{FF2B5EF4-FFF2-40B4-BE49-F238E27FC236}">
                    <a16:creationId xmlns:a16="http://schemas.microsoft.com/office/drawing/2014/main" id="{006F5625-4CC5-AE01-1474-0656BC3A9448}"/>
                  </a:ext>
                </a:extLst>
              </p:cNvPr>
              <p:cNvSpPr txBox="1">
                <a:spLocks noRot="1" noChangeAspect="1" noMove="1" noResize="1" noEditPoints="1" noAdjustHandles="1" noChangeArrowheads="1" noChangeShapeType="1" noTextEdit="1"/>
              </p:cNvSpPr>
              <p:nvPr/>
            </p:nvSpPr>
            <p:spPr>
              <a:xfrm>
                <a:off x="3829760" y="4084711"/>
                <a:ext cx="4218972" cy="992708"/>
              </a:xfrm>
              <a:prstGeom prst="rect">
                <a:avLst/>
              </a:prstGeom>
              <a:blipFill>
                <a:blip r:embed="rId5"/>
                <a:stretch>
                  <a:fillRect l="-3003" t="-6329" b="-6329"/>
                </a:stretch>
              </a:blipFill>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F776C685-C180-D9A5-A0CB-31C7D3AFBBA5}"/>
              </a:ext>
            </a:extLst>
          </p:cNvPr>
          <p:cNvPicPr>
            <a:picLocks noChangeAspect="1"/>
          </p:cNvPicPr>
          <p:nvPr/>
        </p:nvPicPr>
        <p:blipFill>
          <a:blip r:embed="rId6"/>
          <a:stretch>
            <a:fillRect/>
          </a:stretch>
        </p:blipFill>
        <p:spPr>
          <a:xfrm>
            <a:off x="9260484" y="2555689"/>
            <a:ext cx="1601207" cy="2401811"/>
          </a:xfrm>
          <a:prstGeom prst="rect">
            <a:avLst/>
          </a:prstGeom>
        </p:spPr>
      </p:pic>
      <p:sp>
        <p:nvSpPr>
          <p:cNvPr id="19" name="文本框 18">
            <a:extLst>
              <a:ext uri="{FF2B5EF4-FFF2-40B4-BE49-F238E27FC236}">
                <a16:creationId xmlns:a16="http://schemas.microsoft.com/office/drawing/2014/main" id="{C2F8E4CE-3DD9-A108-E63B-D04BBC12DC94}"/>
              </a:ext>
            </a:extLst>
          </p:cNvPr>
          <p:cNvSpPr txBox="1"/>
          <p:nvPr/>
        </p:nvSpPr>
        <p:spPr>
          <a:xfrm>
            <a:off x="9025386" y="5077419"/>
            <a:ext cx="2071401" cy="369332"/>
          </a:xfrm>
          <a:prstGeom prst="rect">
            <a:avLst/>
          </a:prstGeom>
          <a:noFill/>
        </p:spPr>
        <p:txBody>
          <a:bodyPr wrap="none" rtlCol="0">
            <a:spAutoFit/>
          </a:bodyPr>
          <a:lstStyle/>
          <a:p>
            <a:r>
              <a:rPr kumimoji="1" lang="en-US" altLang="zh-CN" dirty="0">
                <a:latin typeface="Microsoft YaHei" panose="020B0503020204020204" pitchFamily="34" charset="-122"/>
                <a:ea typeface="Microsoft YaHei" panose="020B0503020204020204" pitchFamily="34" charset="-122"/>
              </a:rPr>
              <a:t>1943</a:t>
            </a:r>
            <a:r>
              <a:rPr kumimoji="1" lang="zh-CN" altLang="en-US" dirty="0">
                <a:latin typeface="Microsoft YaHei" panose="020B0503020204020204" pitchFamily="34" charset="-122"/>
                <a:ea typeface="Microsoft YaHei" panose="020B0503020204020204" pitchFamily="34" charset="-122"/>
              </a:rPr>
              <a:t> </a:t>
            </a:r>
            <a:r>
              <a:rPr kumimoji="1" lang="en-US" altLang="zh-CN" dirty="0">
                <a:latin typeface="Microsoft YaHei" panose="020B0503020204020204" pitchFamily="34" charset="-122"/>
                <a:ea typeface="Microsoft YaHei" panose="020B0503020204020204" pitchFamily="34" charset="-122"/>
              </a:rPr>
              <a:t>Nobel</a:t>
            </a:r>
            <a:r>
              <a:rPr kumimoji="1" lang="zh-CN" altLang="en-US" dirty="0">
                <a:latin typeface="Microsoft YaHei" panose="020B0503020204020204" pitchFamily="34" charset="-122"/>
                <a:ea typeface="Microsoft YaHei" panose="020B0503020204020204" pitchFamily="34" charset="-122"/>
              </a:rPr>
              <a:t> </a:t>
            </a:r>
            <a:r>
              <a:rPr kumimoji="1" lang="en-US" altLang="zh-CN" dirty="0">
                <a:latin typeface="Microsoft YaHei" panose="020B0503020204020204" pitchFamily="34" charset="-122"/>
                <a:ea typeface="Microsoft YaHei" panose="020B0503020204020204" pitchFamily="34" charset="-122"/>
              </a:rPr>
              <a:t>Prize</a:t>
            </a:r>
            <a:endParaRPr kumimoji="1" lang="zh-CN" altLang="en-US" dirty="0">
              <a:latin typeface="Microsoft YaHei" panose="020B0503020204020204" pitchFamily="34" charset="-122"/>
              <a:ea typeface="Microsoft YaHei" panose="020B0503020204020204" pitchFamily="34" charset="-122"/>
            </a:endParaRPr>
          </a:p>
        </p:txBody>
      </p:sp>
      <p:sp>
        <p:nvSpPr>
          <p:cNvPr id="23" name="文本框 22">
            <a:extLst>
              <a:ext uri="{FF2B5EF4-FFF2-40B4-BE49-F238E27FC236}">
                <a16:creationId xmlns:a16="http://schemas.microsoft.com/office/drawing/2014/main" id="{0F5BF2D7-147F-DA36-3A5D-4E708BE155BD}"/>
              </a:ext>
            </a:extLst>
          </p:cNvPr>
          <p:cNvSpPr txBox="1"/>
          <p:nvPr/>
        </p:nvSpPr>
        <p:spPr>
          <a:xfrm>
            <a:off x="8942486" y="2140730"/>
            <a:ext cx="2237202" cy="369332"/>
          </a:xfrm>
          <a:prstGeom prst="rect">
            <a:avLst/>
          </a:prstGeom>
          <a:noFill/>
        </p:spPr>
        <p:txBody>
          <a:bodyPr wrap="square">
            <a:spAutoFit/>
          </a:bodyPr>
          <a:lstStyle/>
          <a:p>
            <a:r>
              <a:rPr lang="en-US" altLang="zh-CN" dirty="0">
                <a:latin typeface="Microsoft YaHei" panose="020B0503020204020204" pitchFamily="34" charset="-122"/>
                <a:ea typeface="Microsoft YaHei" panose="020B0503020204020204" pitchFamily="34" charset="-122"/>
              </a:rPr>
              <a:t>1933</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Otto Stern</a:t>
            </a:r>
          </a:p>
        </p:txBody>
      </p:sp>
      <p:sp>
        <p:nvSpPr>
          <p:cNvPr id="4" name="文本框 3">
            <a:extLst>
              <a:ext uri="{FF2B5EF4-FFF2-40B4-BE49-F238E27FC236}">
                <a16:creationId xmlns:a16="http://schemas.microsoft.com/office/drawing/2014/main" id="{00ECF3EA-9AA9-1AB4-B077-CF2E55551A20}"/>
              </a:ext>
            </a:extLst>
          </p:cNvPr>
          <p:cNvSpPr txBox="1"/>
          <p:nvPr/>
        </p:nvSpPr>
        <p:spPr>
          <a:xfrm>
            <a:off x="342462" y="1384397"/>
            <a:ext cx="7875708" cy="523220"/>
          </a:xfrm>
          <a:prstGeom prst="rect">
            <a:avLst/>
          </a:prstGeom>
          <a:noFill/>
        </p:spPr>
        <p:txBody>
          <a:bodyPr wrap="square">
            <a:spAutoFit/>
          </a:bodyPr>
          <a:lstStyle/>
          <a:p>
            <a:r>
              <a:rPr lang="en-US" altLang="zh-CN" sz="2800" b="1" dirty="0">
                <a:solidFill>
                  <a:srgbClr val="C00000"/>
                </a:solidFill>
                <a:effectLst/>
                <a:latin typeface="Microsoft YaHei" panose="020B0503020204020204" pitchFamily="34" charset="-122"/>
                <a:ea typeface="Microsoft YaHei" panose="020B0503020204020204" pitchFamily="34" charset="-122"/>
              </a:rPr>
              <a:t>Magnetic</a:t>
            </a:r>
            <a:r>
              <a:rPr lang="zh-CN" altLang="en-US" sz="2800" b="1" dirty="0">
                <a:solidFill>
                  <a:srgbClr val="C00000"/>
                </a:solidFill>
                <a:effectLst/>
                <a:latin typeface="Microsoft YaHei" panose="020B0503020204020204" pitchFamily="34" charset="-122"/>
                <a:ea typeface="Microsoft YaHei" panose="020B0503020204020204" pitchFamily="34" charset="-122"/>
              </a:rPr>
              <a:t> </a:t>
            </a:r>
            <a:r>
              <a:rPr lang="en-US" altLang="zh-CN" sz="2800" b="1" dirty="0">
                <a:solidFill>
                  <a:srgbClr val="C00000"/>
                </a:solidFill>
                <a:effectLst/>
                <a:latin typeface="Microsoft YaHei" panose="020B0503020204020204" pitchFamily="34" charset="-122"/>
                <a:ea typeface="Microsoft YaHei" panose="020B0503020204020204" pitchFamily="34" charset="-122"/>
              </a:rPr>
              <a:t>moments</a:t>
            </a:r>
            <a:r>
              <a:rPr lang="zh-CN" altLang="en-US" sz="2800" b="1" dirty="0">
                <a:solidFill>
                  <a:srgbClr val="C00000"/>
                </a:solidFill>
                <a:effectLst/>
                <a:latin typeface="Microsoft YaHei" panose="020B0503020204020204" pitchFamily="34" charset="-122"/>
                <a:ea typeface="Microsoft YaHei" panose="020B0503020204020204" pitchFamily="34" charset="-122"/>
              </a:rPr>
              <a:t> </a:t>
            </a:r>
            <a:r>
              <a:rPr lang="en-US" altLang="zh-CN" sz="2800" b="1" dirty="0">
                <a:solidFill>
                  <a:srgbClr val="C00000"/>
                </a:solidFill>
                <a:effectLst/>
                <a:latin typeface="Microsoft YaHei" panose="020B0503020204020204" pitchFamily="34" charset="-122"/>
                <a:ea typeface="Microsoft YaHei" panose="020B0503020204020204" pitchFamily="34" charset="-122"/>
              </a:rPr>
              <a:t>of</a:t>
            </a:r>
            <a:r>
              <a:rPr lang="zh-CN" altLang="en-US" sz="2800" b="1" dirty="0">
                <a:solidFill>
                  <a:srgbClr val="C00000"/>
                </a:solidFill>
                <a:effectLst/>
                <a:latin typeface="Microsoft YaHei" panose="020B0503020204020204" pitchFamily="34" charset="-122"/>
                <a:ea typeface="Microsoft YaHei" panose="020B0503020204020204" pitchFamily="34" charset="-122"/>
              </a:rPr>
              <a:t> </a:t>
            </a:r>
            <a:r>
              <a:rPr lang="en-US" altLang="zh-CN" sz="2800" b="1" dirty="0">
                <a:solidFill>
                  <a:srgbClr val="C00000"/>
                </a:solidFill>
                <a:latin typeface="Microsoft YaHei" panose="020B0503020204020204" pitchFamily="34" charset="-122"/>
                <a:ea typeface="Microsoft YaHei" panose="020B0503020204020204" pitchFamily="34" charset="-122"/>
              </a:rPr>
              <a:t>p</a:t>
            </a:r>
            <a:r>
              <a:rPr lang="en-US" altLang="zh-CN" sz="2800" b="1" dirty="0">
                <a:solidFill>
                  <a:srgbClr val="C00000"/>
                </a:solidFill>
                <a:effectLst/>
                <a:latin typeface="Microsoft YaHei" panose="020B0503020204020204" pitchFamily="34" charset="-122"/>
                <a:ea typeface="Microsoft YaHei" panose="020B0503020204020204" pitchFamily="34" charset="-122"/>
              </a:rPr>
              <a:t>roton</a:t>
            </a:r>
            <a:r>
              <a:rPr lang="zh-CN" altLang="en-US" sz="2800" b="1" dirty="0">
                <a:solidFill>
                  <a:srgbClr val="C00000"/>
                </a:solidFill>
                <a:effectLst/>
                <a:latin typeface="Microsoft YaHei" panose="020B0503020204020204" pitchFamily="34" charset="-122"/>
                <a:ea typeface="Microsoft YaHei" panose="020B0503020204020204" pitchFamily="34" charset="-122"/>
              </a:rPr>
              <a:t> </a:t>
            </a:r>
            <a:r>
              <a:rPr lang="en-US" altLang="zh-CN" sz="2800" b="1" dirty="0">
                <a:solidFill>
                  <a:srgbClr val="C00000"/>
                </a:solidFill>
                <a:effectLst/>
                <a:latin typeface="Microsoft YaHei" panose="020B0503020204020204" pitchFamily="34" charset="-122"/>
                <a:ea typeface="Microsoft YaHei" panose="020B0503020204020204" pitchFamily="34" charset="-122"/>
              </a:rPr>
              <a:t>and</a:t>
            </a:r>
            <a:r>
              <a:rPr lang="zh-CN" altLang="en-US" sz="2800" b="1" dirty="0">
                <a:solidFill>
                  <a:srgbClr val="C00000"/>
                </a:solidFill>
                <a:effectLst/>
                <a:latin typeface="Microsoft YaHei" panose="020B0503020204020204" pitchFamily="34" charset="-122"/>
                <a:ea typeface="Microsoft YaHei" panose="020B0503020204020204" pitchFamily="34" charset="-122"/>
              </a:rPr>
              <a:t> </a:t>
            </a:r>
            <a:r>
              <a:rPr lang="en-US" altLang="zh-CN" sz="2800" b="1" dirty="0">
                <a:solidFill>
                  <a:srgbClr val="C00000"/>
                </a:solidFill>
                <a:effectLst/>
                <a:latin typeface="Microsoft YaHei" panose="020B0503020204020204" pitchFamily="34" charset="-122"/>
                <a:ea typeface="Microsoft YaHei" panose="020B0503020204020204" pitchFamily="34" charset="-122"/>
              </a:rPr>
              <a:t>neutron</a:t>
            </a:r>
            <a:r>
              <a:rPr lang="en-US" altLang="zh-CN" sz="2800" b="1" dirty="0">
                <a:solidFill>
                  <a:srgbClr val="C00000"/>
                </a:solidFill>
                <a:latin typeface="Microsoft YaHei" panose="020B0503020204020204" pitchFamily="34" charset="-122"/>
                <a:ea typeface="Microsoft YaHei" panose="020B0503020204020204" pitchFamily="34" charset="-122"/>
              </a:rPr>
              <a:t>:</a:t>
            </a:r>
          </a:p>
        </p:txBody>
      </p:sp>
      <p:sp>
        <p:nvSpPr>
          <p:cNvPr id="2" name="One-Baryon Sector">
            <a:extLst>
              <a:ext uri="{FF2B5EF4-FFF2-40B4-BE49-F238E27FC236}">
                <a16:creationId xmlns:a16="http://schemas.microsoft.com/office/drawing/2014/main" id="{2F3A1C33-5B31-26B1-BEE3-028FD82C5CF3}"/>
              </a:ext>
            </a:extLst>
          </p:cNvPr>
          <p:cNvSpPr txBox="1">
            <a:spLocks/>
          </p:cNvSpPr>
          <p:nvPr/>
        </p:nvSpPr>
        <p:spPr>
          <a:xfrm>
            <a:off x="0" y="258763"/>
            <a:ext cx="11938000" cy="5191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kern="1200">
                <a:solidFill>
                  <a:srgbClr val="942192"/>
                </a:solidFill>
                <a:latin typeface="Arial Black"/>
                <a:ea typeface="Arial Black"/>
                <a:cs typeface="Arial Black"/>
                <a:sym typeface="Arial Black"/>
              </a:defRPr>
            </a:lvl1pPr>
          </a:lstStyle>
          <a:p>
            <a:r>
              <a:rPr lang="en-US" altLang="zh-CN" sz="3200" b="1" dirty="0">
                <a:solidFill>
                  <a:schemeClr val="tx1"/>
                </a:solidFill>
                <a:latin typeface="Microsoft YaHei" charset="-122"/>
                <a:ea typeface="Microsoft YaHei" charset="-122"/>
              </a:rPr>
              <a:t>Baryon Magnetic Moments</a:t>
            </a:r>
            <a:endParaRPr lang="en" sz="3200" b="1" dirty="0">
              <a:solidFill>
                <a:schemeClr val="tx1"/>
              </a:solidFill>
              <a:latin typeface="Microsoft YaHei" charset="-122"/>
              <a:ea typeface="Microsoft YaHei" charset="-122"/>
            </a:endParaRPr>
          </a:p>
        </p:txBody>
      </p:sp>
    </p:spTree>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One-Baryon Sector"/>
          <p:cNvSpPr txBox="1">
            <a:spLocks noGrp="1"/>
          </p:cNvSpPr>
          <p:nvPr>
            <p:ph type="title" idx="4294967295"/>
          </p:nvPr>
        </p:nvSpPr>
        <p:spPr>
          <a:xfrm>
            <a:off x="0" y="258763"/>
            <a:ext cx="11938000" cy="519112"/>
          </a:xfrm>
          <a:prstGeom prst="rect">
            <a:avLst/>
          </a:prstGeom>
        </p:spPr>
        <p:txBody>
          <a:bodyPr anchor="t">
            <a:noAutofit/>
          </a:bodyPr>
          <a:lstStyle>
            <a:lvl1pPr>
              <a:defRPr sz="3600" b="0">
                <a:solidFill>
                  <a:srgbClr val="942192"/>
                </a:solidFill>
                <a:latin typeface="Arial Black"/>
                <a:ea typeface="Arial Black"/>
                <a:cs typeface="Arial Black"/>
                <a:sym typeface="Arial Black"/>
              </a:defRPr>
            </a:lvl1pPr>
          </a:lstStyle>
          <a:p>
            <a:r>
              <a:rPr lang="en-US" altLang="zh-CN" sz="3200" b="1" dirty="0">
                <a:solidFill>
                  <a:schemeClr val="tx1"/>
                </a:solidFill>
                <a:latin typeface="Microsoft YaHei" charset="-122"/>
                <a:ea typeface="Microsoft YaHei" charset="-122"/>
              </a:rPr>
              <a:t>Baryon Magnetic Moments</a:t>
            </a:r>
            <a:endParaRPr sz="3200" b="1" dirty="0">
              <a:solidFill>
                <a:schemeClr val="tx1"/>
              </a:solidFill>
              <a:latin typeface="Microsoft YaHei" charset="-122"/>
              <a:ea typeface="Microsoft YaHei" charset="-122"/>
            </a:endParaRPr>
          </a:p>
        </p:txBody>
      </p:sp>
      <p:sp>
        <p:nvSpPr>
          <p:cNvPr id="695" name="A covariant formulation of BChPT is essential"/>
          <p:cNvSpPr txBox="1"/>
          <p:nvPr/>
        </p:nvSpPr>
        <p:spPr>
          <a:xfrm>
            <a:off x="8436845" y="5539659"/>
            <a:ext cx="14523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anchor="ctr">
            <a:spAutoFit/>
          </a:bodyPr>
          <a:lstStyle/>
          <a:p>
            <a:r>
              <a:rPr lang="en-US" altLang="zh-CN" dirty="0"/>
              <a:t> </a:t>
            </a:r>
          </a:p>
        </p:txBody>
      </p:sp>
      <p:pic>
        <p:nvPicPr>
          <p:cNvPr id="8" name="图片 7">
            <a:extLst>
              <a:ext uri="{FF2B5EF4-FFF2-40B4-BE49-F238E27FC236}">
                <a16:creationId xmlns:a16="http://schemas.microsoft.com/office/drawing/2014/main" id="{03F16706-8A60-4686-AFC8-E94DCA6CF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55" y="2554796"/>
            <a:ext cx="4192744" cy="3354195"/>
          </a:xfrm>
          <a:prstGeom prst="rect">
            <a:avLst/>
          </a:prstGeom>
        </p:spPr>
      </p:pic>
      <p:sp>
        <p:nvSpPr>
          <p:cNvPr id="11" name="灯片编号占位符 10">
            <a:extLst>
              <a:ext uri="{FF2B5EF4-FFF2-40B4-BE49-F238E27FC236}">
                <a16:creationId xmlns:a16="http://schemas.microsoft.com/office/drawing/2014/main" id="{1D035B8F-43E6-44A2-8A7A-06F04CB3E0CC}"/>
              </a:ext>
            </a:extLst>
          </p:cNvPr>
          <p:cNvSpPr>
            <a:spLocks noGrp="1"/>
          </p:cNvSpPr>
          <p:nvPr>
            <p:ph type="sldNum" sz="quarter" idx="12"/>
          </p:nvPr>
        </p:nvSpPr>
        <p:spPr/>
        <p:txBody>
          <a:bodyPr/>
          <a:lstStyle/>
          <a:p>
            <a:pPr>
              <a:defRPr/>
            </a:pPr>
            <a:fld id="{C4FB67F1-DEA0-4505-A3D7-68170254FAEF}" type="slidenum">
              <a:rPr lang="zh-CN" altLang="en-US" smtClean="0"/>
              <a:pPr>
                <a:defRPr/>
              </a:pPr>
              <a:t>15</a:t>
            </a:fld>
            <a:endParaRPr lang="zh-CN" altLang="en-US"/>
          </a:p>
        </p:txBody>
      </p:sp>
      <p:sp>
        <p:nvSpPr>
          <p:cNvPr id="15" name="文本框 14">
            <a:extLst>
              <a:ext uri="{FF2B5EF4-FFF2-40B4-BE49-F238E27FC236}">
                <a16:creationId xmlns:a16="http://schemas.microsoft.com/office/drawing/2014/main" id="{62D130E4-DEDF-8BEA-2583-A6B840F7922E}"/>
              </a:ext>
            </a:extLst>
          </p:cNvPr>
          <p:cNvSpPr txBox="1"/>
          <p:nvPr/>
        </p:nvSpPr>
        <p:spPr>
          <a:xfrm>
            <a:off x="6949738" y="1214672"/>
            <a:ext cx="5308600" cy="461665"/>
          </a:xfrm>
          <a:prstGeom prst="rect">
            <a:avLst/>
          </a:prstGeom>
          <a:noFill/>
        </p:spPr>
        <p:txBody>
          <a:bodyPr wrap="square">
            <a:spAutoFit/>
          </a:bodyPr>
          <a:lstStyle/>
          <a:p>
            <a:r>
              <a:rPr lang="en-US" altLang="zh-CN" sz="2400" b="1" kern="100" dirty="0">
                <a:latin typeface="Microsoft YaHei" panose="020B0503020204020204" pitchFamily="34" charset="-122"/>
                <a:ea typeface="Microsoft YaHei" panose="020B0503020204020204" pitchFamily="34" charset="-122"/>
                <a:cs typeface="Arial" panose="020B0604020202020204" pitchFamily="34" charset="0"/>
              </a:rPr>
              <a:t>At</a:t>
            </a:r>
            <a:r>
              <a:rPr lang="zh-CN" altLang="en-US" sz="2400" b="1" kern="1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kern="100" dirty="0">
                <a:latin typeface="Microsoft YaHei" panose="020B0503020204020204" pitchFamily="34" charset="-122"/>
                <a:ea typeface="Microsoft YaHei" panose="020B0503020204020204" pitchFamily="34" charset="-122"/>
                <a:cs typeface="Arial" panose="020B0604020202020204" pitchFamily="34" charset="0"/>
              </a:rPr>
              <a:t>tree</a:t>
            </a:r>
            <a:r>
              <a:rPr lang="zh-CN" altLang="en-US" sz="2400" b="1" kern="1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kern="100" dirty="0">
                <a:latin typeface="Microsoft YaHei" panose="020B0503020204020204" pitchFamily="34" charset="-122"/>
                <a:ea typeface="Microsoft YaHei" panose="020B0503020204020204" pitchFamily="34" charset="-122"/>
                <a:cs typeface="Arial" panose="020B0604020202020204" pitchFamily="34" charset="0"/>
              </a:rPr>
              <a:t>level,</a:t>
            </a:r>
            <a:r>
              <a:rPr lang="zh-CN" altLang="en-US" sz="2400" b="1" kern="1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kern="100" dirty="0">
                <a:latin typeface="Microsoft YaHei" panose="020B0503020204020204" pitchFamily="34" charset="-122"/>
                <a:ea typeface="Microsoft YaHei" panose="020B0503020204020204" pitchFamily="34" charset="-122"/>
                <a:cs typeface="Arial" panose="020B0604020202020204" pitchFamily="34" charset="0"/>
              </a:rPr>
              <a:t>two</a:t>
            </a:r>
            <a:r>
              <a:rPr lang="zh-CN" altLang="en-US" sz="2400" b="1" kern="1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kern="100" dirty="0">
                <a:latin typeface="Microsoft YaHei" panose="020B0503020204020204" pitchFamily="34" charset="-122"/>
                <a:ea typeface="Microsoft YaHei" panose="020B0503020204020204" pitchFamily="34" charset="-122"/>
                <a:cs typeface="Arial" panose="020B0604020202020204" pitchFamily="34" charset="0"/>
              </a:rPr>
              <a:t>contact</a:t>
            </a:r>
            <a:r>
              <a:rPr lang="zh-CN" altLang="en-US" sz="2400" b="1" kern="1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kern="100" dirty="0">
                <a:latin typeface="Microsoft YaHei" panose="020B0503020204020204" pitchFamily="34" charset="-122"/>
                <a:ea typeface="Microsoft YaHei" panose="020B0503020204020204" pitchFamily="34" charset="-122"/>
                <a:cs typeface="Arial" panose="020B0604020202020204" pitchFamily="34" charset="0"/>
              </a:rPr>
              <a:t>terms</a:t>
            </a:r>
            <a:r>
              <a:rPr lang="zh-CN" altLang="en-US" sz="2400" b="1" kern="100" dirty="0">
                <a:latin typeface="Microsoft YaHei" panose="020B0503020204020204" pitchFamily="34" charset="-122"/>
                <a:ea typeface="Microsoft YaHei" panose="020B0503020204020204" pitchFamily="34" charset="-122"/>
                <a:cs typeface="Arial" panose="020B0604020202020204" pitchFamily="34" charset="0"/>
              </a:rPr>
              <a:t> </a:t>
            </a:r>
            <a:endParaRPr lang="en-US" altLang="zh-CN" sz="2400" b="1" kern="100" dirty="0">
              <a:effectLst/>
              <a:latin typeface="Microsoft YaHei" panose="020B0503020204020204" pitchFamily="34" charset="-122"/>
              <a:ea typeface="Microsoft YaHei"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D37FA845-9CDC-5869-1D3A-E62611BFAB7C}"/>
                  </a:ext>
                </a:extLst>
              </p:cNvPr>
              <p:cNvSpPr txBox="1"/>
              <p:nvPr/>
            </p:nvSpPr>
            <p:spPr>
              <a:xfrm>
                <a:off x="7599750" y="1968065"/>
                <a:ext cx="3649562" cy="6254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sz="2800" i="1" smtClean="0">
                              <a:solidFill>
                                <a:srgbClr val="C00000"/>
                              </a:solidFill>
                              <a:latin typeface="Cambria Math" panose="02040503050406030204" pitchFamily="18" charset="0"/>
                            </a:rPr>
                          </m:ctrlPr>
                        </m:sSubSupPr>
                        <m:e>
                          <m:r>
                            <a:rPr lang="zh-CN" altLang="en-US" sz="2800" i="1">
                              <a:solidFill>
                                <a:srgbClr val="C00000"/>
                              </a:solidFill>
                              <a:latin typeface="Cambria Math" panose="02040503050406030204" pitchFamily="18" charset="0"/>
                            </a:rPr>
                            <m:t>𝜅</m:t>
                          </m:r>
                        </m:e>
                        <m:sub>
                          <m:r>
                            <a:rPr lang="zh-CN" altLang="en-US" sz="2800" i="1">
                              <a:solidFill>
                                <a:srgbClr val="C00000"/>
                              </a:solidFill>
                              <a:latin typeface="Cambria Math" panose="02040503050406030204" pitchFamily="18" charset="0"/>
                            </a:rPr>
                            <m:t>𝐵</m:t>
                          </m:r>
                        </m:sub>
                        <m:sup>
                          <m:d>
                            <m:dPr>
                              <m:ctrlPr>
                                <a:rPr lang="zh-CN" altLang="en-US" sz="2800" i="1">
                                  <a:solidFill>
                                    <a:srgbClr val="C00000"/>
                                  </a:solidFill>
                                  <a:latin typeface="Cambria Math" panose="02040503050406030204" pitchFamily="18" charset="0"/>
                                </a:rPr>
                              </m:ctrlPr>
                            </m:dPr>
                            <m:e>
                              <m:r>
                                <a:rPr lang="zh-CN" altLang="en-US" sz="2800" i="0">
                                  <a:solidFill>
                                    <a:srgbClr val="C00000"/>
                                  </a:solidFill>
                                  <a:latin typeface="Cambria Math" panose="02040503050406030204" pitchFamily="18" charset="0"/>
                                </a:rPr>
                                <m:t>2</m:t>
                              </m:r>
                            </m:e>
                          </m:d>
                        </m:sup>
                      </m:sSubSup>
                      <m:r>
                        <a:rPr lang="zh-CN" altLang="en-US" sz="2800" i="0">
                          <a:solidFill>
                            <a:srgbClr val="C00000"/>
                          </a:solidFill>
                          <a:latin typeface="Cambria Math" panose="02040503050406030204" pitchFamily="18" charset="0"/>
                        </a:rPr>
                        <m:t>=</m:t>
                      </m:r>
                      <m:sSub>
                        <m:sSubPr>
                          <m:ctrlPr>
                            <a:rPr lang="zh-CN" altLang="en-US" sz="2800" i="1">
                              <a:solidFill>
                                <a:srgbClr val="C00000"/>
                              </a:solidFill>
                              <a:latin typeface="Cambria Math" panose="02040503050406030204" pitchFamily="18" charset="0"/>
                            </a:rPr>
                          </m:ctrlPr>
                        </m:sSubPr>
                        <m:e>
                          <m:r>
                            <a:rPr lang="zh-CN" altLang="en-US" sz="2800" i="1">
                              <a:solidFill>
                                <a:srgbClr val="C00000"/>
                              </a:solidFill>
                              <a:latin typeface="Cambria Math" panose="02040503050406030204" pitchFamily="18" charset="0"/>
                            </a:rPr>
                            <m:t>𝛼</m:t>
                          </m:r>
                        </m:e>
                        <m:sub>
                          <m:r>
                            <a:rPr lang="zh-CN" altLang="en-US" sz="2800" i="1">
                              <a:solidFill>
                                <a:srgbClr val="C00000"/>
                              </a:solidFill>
                              <a:latin typeface="Cambria Math" panose="02040503050406030204" pitchFamily="18" charset="0"/>
                            </a:rPr>
                            <m:t>𝐵</m:t>
                          </m:r>
                        </m:sub>
                      </m:sSub>
                      <m:sSubSup>
                        <m:sSubSupPr>
                          <m:ctrlPr>
                            <a:rPr lang="zh-CN" altLang="en-US" sz="2800" i="1">
                              <a:solidFill>
                                <a:srgbClr val="C00000"/>
                              </a:solidFill>
                              <a:latin typeface="Cambria Math" panose="02040503050406030204" pitchFamily="18" charset="0"/>
                            </a:rPr>
                          </m:ctrlPr>
                        </m:sSubSupPr>
                        <m:e>
                          <m:r>
                            <a:rPr lang="zh-CN" altLang="en-US" sz="2800" i="1">
                              <a:solidFill>
                                <a:srgbClr val="C00000"/>
                              </a:solidFill>
                              <a:latin typeface="Cambria Math" panose="02040503050406030204" pitchFamily="18" charset="0"/>
                            </a:rPr>
                            <m:t>𝑏</m:t>
                          </m:r>
                        </m:e>
                        <m:sub>
                          <m:r>
                            <a:rPr lang="zh-CN" altLang="en-US" sz="2800" i="0">
                              <a:solidFill>
                                <a:srgbClr val="C00000"/>
                              </a:solidFill>
                              <a:latin typeface="Cambria Math" panose="02040503050406030204" pitchFamily="18" charset="0"/>
                            </a:rPr>
                            <m:t>6</m:t>
                          </m:r>
                        </m:sub>
                        <m:sup>
                          <m:r>
                            <a:rPr lang="zh-CN" altLang="en-US" sz="2800" i="1">
                              <a:solidFill>
                                <a:srgbClr val="C00000"/>
                              </a:solidFill>
                              <a:latin typeface="Cambria Math" panose="02040503050406030204" pitchFamily="18" charset="0"/>
                            </a:rPr>
                            <m:t>𝐷</m:t>
                          </m:r>
                        </m:sup>
                      </m:sSubSup>
                      <m:r>
                        <a:rPr lang="zh-CN" altLang="en-US" sz="2800" i="0">
                          <a:solidFill>
                            <a:srgbClr val="C00000"/>
                          </a:solidFill>
                          <a:latin typeface="Cambria Math" panose="02040503050406030204" pitchFamily="18" charset="0"/>
                        </a:rPr>
                        <m:t>+</m:t>
                      </m:r>
                      <m:sSub>
                        <m:sSubPr>
                          <m:ctrlPr>
                            <a:rPr lang="zh-CN" altLang="en-US" sz="2800" i="1">
                              <a:solidFill>
                                <a:srgbClr val="C00000"/>
                              </a:solidFill>
                              <a:latin typeface="Cambria Math" panose="02040503050406030204" pitchFamily="18" charset="0"/>
                            </a:rPr>
                          </m:ctrlPr>
                        </m:sSubPr>
                        <m:e>
                          <m:r>
                            <a:rPr lang="zh-CN" altLang="en-US" sz="2800" i="1">
                              <a:solidFill>
                                <a:srgbClr val="C00000"/>
                              </a:solidFill>
                              <a:latin typeface="Cambria Math" panose="02040503050406030204" pitchFamily="18" charset="0"/>
                            </a:rPr>
                            <m:t>𝛽</m:t>
                          </m:r>
                        </m:e>
                        <m:sub>
                          <m:r>
                            <a:rPr lang="zh-CN" altLang="en-US" sz="2800" i="1">
                              <a:solidFill>
                                <a:srgbClr val="C00000"/>
                              </a:solidFill>
                              <a:latin typeface="Cambria Math" panose="02040503050406030204" pitchFamily="18" charset="0"/>
                            </a:rPr>
                            <m:t>𝐵</m:t>
                          </m:r>
                        </m:sub>
                      </m:sSub>
                      <m:sSubSup>
                        <m:sSubSupPr>
                          <m:ctrlPr>
                            <a:rPr lang="zh-CN" altLang="en-US" sz="2800" i="1">
                              <a:solidFill>
                                <a:srgbClr val="C00000"/>
                              </a:solidFill>
                              <a:latin typeface="Cambria Math" panose="02040503050406030204" pitchFamily="18" charset="0"/>
                            </a:rPr>
                          </m:ctrlPr>
                        </m:sSubSupPr>
                        <m:e>
                          <m:r>
                            <a:rPr lang="zh-CN" altLang="en-US" sz="2800" i="1">
                              <a:solidFill>
                                <a:srgbClr val="C00000"/>
                              </a:solidFill>
                              <a:latin typeface="Cambria Math" panose="02040503050406030204" pitchFamily="18" charset="0"/>
                            </a:rPr>
                            <m:t>𝑏</m:t>
                          </m:r>
                        </m:e>
                        <m:sub>
                          <m:r>
                            <a:rPr lang="zh-CN" altLang="en-US" sz="2800" i="0">
                              <a:solidFill>
                                <a:srgbClr val="C00000"/>
                              </a:solidFill>
                              <a:latin typeface="Cambria Math" panose="02040503050406030204" pitchFamily="18" charset="0"/>
                            </a:rPr>
                            <m:t>6</m:t>
                          </m:r>
                        </m:sub>
                        <m:sup>
                          <m:r>
                            <a:rPr lang="zh-CN" altLang="en-US" sz="2800" i="1">
                              <a:solidFill>
                                <a:srgbClr val="C00000"/>
                              </a:solidFill>
                              <a:latin typeface="Cambria Math" panose="02040503050406030204" pitchFamily="18" charset="0"/>
                            </a:rPr>
                            <m:t>𝐹</m:t>
                          </m:r>
                        </m:sup>
                      </m:sSubSup>
                    </m:oMath>
                  </m:oMathPara>
                </a14:m>
                <a:endParaRPr lang="zh-CN" altLang="en-US" sz="2800" dirty="0">
                  <a:solidFill>
                    <a:srgbClr val="C00000"/>
                  </a:solidFill>
                </a:endParaRPr>
              </a:p>
            </p:txBody>
          </p:sp>
        </mc:Choice>
        <mc:Fallback xmlns="">
          <p:sp>
            <p:nvSpPr>
              <p:cNvPr id="4" name="文本框 3">
                <a:extLst>
                  <a:ext uri="{FF2B5EF4-FFF2-40B4-BE49-F238E27FC236}">
                    <a16:creationId xmlns:a16="http://schemas.microsoft.com/office/drawing/2014/main" id="{D37FA845-9CDC-5869-1D3A-E62611BFAB7C}"/>
                  </a:ext>
                </a:extLst>
              </p:cNvPr>
              <p:cNvSpPr txBox="1">
                <a:spLocks noRot="1" noChangeAspect="1" noMove="1" noResize="1" noEditPoints="1" noAdjustHandles="1" noChangeArrowheads="1" noChangeShapeType="1" noTextEdit="1"/>
              </p:cNvSpPr>
              <p:nvPr/>
            </p:nvSpPr>
            <p:spPr>
              <a:xfrm>
                <a:off x="7599750" y="1968065"/>
                <a:ext cx="3649562" cy="625428"/>
              </a:xfrm>
              <a:prstGeom prst="rect">
                <a:avLst/>
              </a:prstGeom>
              <a:blipFill>
                <a:blip r:embed="rId4"/>
                <a:stretch>
                  <a:fillRect b="-12000"/>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291B2DA8-E756-0EEA-1009-6B2476C07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616" y="1454333"/>
            <a:ext cx="2239942" cy="1672985"/>
          </a:xfrm>
          <a:prstGeom prst="rect">
            <a:avLst/>
          </a:prstGeom>
        </p:spPr>
      </p:pic>
      <p:sp>
        <p:nvSpPr>
          <p:cNvPr id="9" name="文本框 8">
            <a:extLst>
              <a:ext uri="{FF2B5EF4-FFF2-40B4-BE49-F238E27FC236}">
                <a16:creationId xmlns:a16="http://schemas.microsoft.com/office/drawing/2014/main" id="{AC3F5EB9-8B8B-B028-2D4F-10BA79068B35}"/>
              </a:ext>
            </a:extLst>
          </p:cNvPr>
          <p:cNvSpPr txBox="1"/>
          <p:nvPr/>
        </p:nvSpPr>
        <p:spPr>
          <a:xfrm>
            <a:off x="4842596" y="5987018"/>
            <a:ext cx="6852856" cy="369332"/>
          </a:xfrm>
          <a:prstGeom prst="rect">
            <a:avLst/>
          </a:prstGeom>
          <a:noFill/>
        </p:spPr>
        <p:txBody>
          <a:bodyPr wrap="square">
            <a:spAutoFit/>
          </a:bodyPr>
          <a:lstStyle/>
          <a:p>
            <a:pPr algn="r"/>
            <a:r>
              <a:rPr lang="en" altLang="zh-CN" b="0" i="0" u="none" strike="noStrike" dirty="0">
                <a:solidFill>
                  <a:srgbClr val="0050B3"/>
                </a:solidFill>
                <a:effectLst/>
                <a:latin typeface="Microsoft YaHei" panose="020B0503020204020204" pitchFamily="34" charset="-122"/>
                <a:ea typeface="Microsoft YaHei" panose="020B0503020204020204" pitchFamily="34" charset="-122"/>
                <a:hlinkClick r:id="rId6"/>
              </a:rPr>
              <a:t>Sidney R. Coleman</a:t>
            </a:r>
            <a:r>
              <a:rPr lang="en-US" altLang="zh-CN" dirty="0">
                <a:solidFill>
                  <a:srgbClr val="0050B3"/>
                </a:solidFill>
                <a:latin typeface="Microsoft YaHei" panose="020B0503020204020204" pitchFamily="34" charset="-122"/>
                <a:ea typeface="Microsoft YaHei" panose="020B0503020204020204" pitchFamily="34" charset="-122"/>
              </a:rPr>
              <a:t>,</a:t>
            </a:r>
            <a:r>
              <a:rPr lang="zh-CN" altLang="en-US" dirty="0">
                <a:solidFill>
                  <a:srgbClr val="0050B3"/>
                </a:solidFill>
                <a:latin typeface="Microsoft YaHei" panose="020B0503020204020204" pitchFamily="34" charset="-122"/>
                <a:ea typeface="Microsoft YaHei" panose="020B0503020204020204" pitchFamily="34" charset="-122"/>
              </a:rPr>
              <a:t> </a:t>
            </a:r>
            <a:r>
              <a:rPr lang="en" altLang="zh-CN" b="0" i="0" u="none" strike="noStrike" dirty="0">
                <a:solidFill>
                  <a:srgbClr val="0050B3"/>
                </a:solidFill>
                <a:effectLst/>
                <a:latin typeface="Microsoft YaHei" panose="020B0503020204020204" pitchFamily="34" charset="-122"/>
                <a:ea typeface="Microsoft YaHei" panose="020B0503020204020204" pitchFamily="34" charset="-122"/>
                <a:hlinkClick r:id="rId7"/>
              </a:rPr>
              <a:t>Sheldon Lee Glashow</a:t>
            </a:r>
            <a:r>
              <a:rPr lang="en-US" altLang="zh-CN" dirty="0">
                <a:solidFill>
                  <a:srgbClr val="0050B3"/>
                </a:solidFill>
                <a:latin typeface="Microsoft YaHei" panose="020B0503020204020204" pitchFamily="34" charset="-122"/>
                <a:ea typeface="Microsoft YaHei" panose="020B0503020204020204" pitchFamily="34" charset="-122"/>
              </a:rPr>
              <a:t>,</a:t>
            </a:r>
            <a:r>
              <a:rPr lang="zh-CN" altLang="en-US" dirty="0">
                <a:solidFill>
                  <a:srgbClr val="0050B3"/>
                </a:solidFill>
                <a:latin typeface="Microsoft YaHei" panose="020B0503020204020204" pitchFamily="34" charset="-122"/>
                <a:ea typeface="Microsoft YaHei" panose="020B0503020204020204" pitchFamily="34" charset="-122"/>
              </a:rPr>
              <a:t> </a:t>
            </a:r>
            <a:r>
              <a:rPr lang="en" altLang="zh-CN" b="0" i="1" u="none" strike="noStrike" dirty="0">
                <a:effectLst/>
                <a:latin typeface="Microsoft YaHei" panose="020B0503020204020204" pitchFamily="34" charset="-122"/>
                <a:ea typeface="Microsoft YaHei" panose="020B0503020204020204" pitchFamily="34" charset="-122"/>
              </a:rPr>
              <a:t>P</a:t>
            </a:r>
            <a:r>
              <a:rPr lang="en-US" altLang="zh-CN" b="0" i="1" u="none" strike="noStrike" dirty="0">
                <a:effectLst/>
                <a:latin typeface="Microsoft YaHei" panose="020B0503020204020204" pitchFamily="34" charset="-122"/>
                <a:ea typeface="Microsoft YaHei" panose="020B0503020204020204" pitchFamily="34" charset="-122"/>
              </a:rPr>
              <a:t>RL</a:t>
            </a:r>
            <a:r>
              <a:rPr lang="en" altLang="zh-CN" b="0" i="0" u="none" strike="noStrike" dirty="0">
                <a:effectLst/>
                <a:latin typeface="Microsoft YaHei" panose="020B0503020204020204" pitchFamily="34" charset="-122"/>
                <a:ea typeface="Microsoft YaHei" panose="020B0503020204020204" pitchFamily="34" charset="-122"/>
              </a:rPr>
              <a:t>6(1961)423</a:t>
            </a:r>
          </a:p>
        </p:txBody>
      </p:sp>
      <p:pic>
        <p:nvPicPr>
          <p:cNvPr id="10" name="Picture 2" descr="Prof. Coleman">
            <a:extLst>
              <a:ext uri="{FF2B5EF4-FFF2-40B4-BE49-F238E27FC236}">
                <a16:creationId xmlns:a16="http://schemas.microsoft.com/office/drawing/2014/main" id="{5F3E8EB4-3BAA-8F57-3992-217B08E98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2314" y="3634142"/>
            <a:ext cx="2274849" cy="22748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eldon Lee Glashow, Ph.D. - Society for Science">
            <a:extLst>
              <a:ext uri="{FF2B5EF4-FFF2-40B4-BE49-F238E27FC236}">
                <a16:creationId xmlns:a16="http://schemas.microsoft.com/office/drawing/2014/main" id="{20DD2F47-BB85-2D25-89AC-69A746EB91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0651" y="3672903"/>
            <a:ext cx="1516735" cy="2275102"/>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3608015D-521F-D0DB-9155-FF989668EBF0}"/>
              </a:ext>
            </a:extLst>
          </p:cNvPr>
          <p:cNvSpPr txBox="1"/>
          <p:nvPr/>
        </p:nvSpPr>
        <p:spPr>
          <a:xfrm>
            <a:off x="8087163" y="2860910"/>
            <a:ext cx="3850837" cy="400110"/>
          </a:xfrm>
          <a:prstGeom prst="rect">
            <a:avLst/>
          </a:prstGeom>
          <a:noFill/>
        </p:spPr>
        <p:txBody>
          <a:bodyPr wrap="square">
            <a:spAutoFit/>
          </a:bodyPr>
          <a:lstStyle/>
          <a:p>
            <a:r>
              <a:rPr lang="en" altLang="zh-CN" sz="2000" b="0" i="0" u="none" strike="noStrike" dirty="0">
                <a:solidFill>
                  <a:srgbClr val="0432FF"/>
                </a:solidFill>
                <a:effectLst/>
                <a:latin typeface="Microsoft YaHei" panose="020B0503020204020204" pitchFamily="34" charset="-122"/>
                <a:ea typeface="Microsoft YaHei" panose="020B0503020204020204" pitchFamily="34" charset="-122"/>
                <a:hlinkClick r:id="rId6">
                  <a:extLst>
                    <a:ext uri="{A12FA001-AC4F-418D-AE19-62706E023703}">
                      <ahyp:hlinkClr xmlns:ahyp="http://schemas.microsoft.com/office/drawing/2018/hyperlinkcolor" val="tx"/>
                    </a:ext>
                  </a:extLst>
                </a:hlinkClick>
              </a:rPr>
              <a:t>Coleman</a:t>
            </a:r>
            <a:r>
              <a:rPr lang="en-US" altLang="zh-CN" sz="2000" dirty="0">
                <a:solidFill>
                  <a:srgbClr val="0432FF"/>
                </a:solidFill>
                <a:latin typeface="Microsoft YaHei" panose="020B0503020204020204" pitchFamily="34" charset="-122"/>
                <a:ea typeface="Microsoft YaHei" panose="020B0503020204020204" pitchFamily="34" charset="-122"/>
              </a:rPr>
              <a:t>-</a:t>
            </a:r>
            <a:r>
              <a:rPr lang="en" altLang="zh-CN" sz="2000" b="0" i="0" u="none" strike="noStrike" dirty="0">
                <a:solidFill>
                  <a:srgbClr val="0432FF"/>
                </a:solidFill>
                <a:effectLst/>
                <a:latin typeface="Microsoft YaHei" panose="020B0503020204020204" pitchFamily="34" charset="-122"/>
                <a:ea typeface="Microsoft YaHei" panose="020B0503020204020204" pitchFamily="34" charset="-122"/>
                <a:hlinkClick r:id="rId7">
                  <a:extLst>
                    <a:ext uri="{A12FA001-AC4F-418D-AE19-62706E023703}">
                      <ahyp:hlinkClr xmlns:ahyp="http://schemas.microsoft.com/office/drawing/2018/hyperlinkcolor" val="tx"/>
                    </a:ext>
                  </a:extLst>
                </a:hlinkClick>
              </a:rPr>
              <a:t>Glashow</a:t>
            </a:r>
            <a:r>
              <a:rPr lang="zh-CN" altLang="en-US" sz="2000" b="0" i="0" u="none" strike="noStrike" dirty="0">
                <a:solidFill>
                  <a:srgbClr val="0432FF"/>
                </a:solidFill>
                <a:effectLst/>
                <a:latin typeface="Microsoft YaHei" panose="020B0503020204020204" pitchFamily="34" charset="-122"/>
                <a:ea typeface="Microsoft YaHei" panose="020B0503020204020204" pitchFamily="34" charset="-122"/>
              </a:rPr>
              <a:t> </a:t>
            </a:r>
            <a:r>
              <a:rPr lang="en-US" altLang="zh-CN" sz="2000" dirty="0">
                <a:solidFill>
                  <a:srgbClr val="0432FF"/>
                </a:solidFill>
                <a:latin typeface="Microsoft YaHei" panose="020B0503020204020204" pitchFamily="34" charset="-122"/>
                <a:ea typeface="Microsoft YaHei" panose="020B0503020204020204" pitchFamily="34" charset="-122"/>
              </a:rPr>
              <a:t>relations</a:t>
            </a:r>
            <a:endParaRPr lang="zh-CN" altLang="en-US" sz="2000" dirty="0">
              <a:solidFill>
                <a:srgbClr val="0432FF"/>
              </a:solidFill>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7839A447-D7D5-D63B-AFBF-D39D5D962643}"/>
              </a:ext>
            </a:extLst>
          </p:cNvPr>
          <p:cNvSpPr txBox="1"/>
          <p:nvPr/>
        </p:nvSpPr>
        <p:spPr>
          <a:xfrm>
            <a:off x="508462" y="1616728"/>
            <a:ext cx="3820148" cy="523220"/>
          </a:xfrm>
          <a:prstGeom prst="rect">
            <a:avLst/>
          </a:prstGeom>
          <a:noFill/>
        </p:spPr>
        <p:txBody>
          <a:bodyPr wrap="none" rtlCol="0">
            <a:spAutoFit/>
          </a:bodyPr>
          <a:lstStyle/>
          <a:p>
            <a:r>
              <a:rPr kumimoji="1" lang="en-US" altLang="zh-CN" sz="2800" b="1" dirty="0">
                <a:latin typeface="Microsoft YaHei" panose="020B0503020204020204" pitchFamily="34" charset="-122"/>
                <a:ea typeface="Microsoft YaHei" panose="020B0503020204020204" pitchFamily="34" charset="-122"/>
              </a:rPr>
              <a:t>From</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latin typeface="Microsoft YaHei" panose="020B0503020204020204" pitchFamily="34" charset="-122"/>
                <a:ea typeface="Microsoft YaHei" panose="020B0503020204020204" pitchFamily="34" charset="-122"/>
              </a:rPr>
              <a:t>SU(2)</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latin typeface="Microsoft YaHei" panose="020B0503020204020204" pitchFamily="34" charset="-122"/>
                <a:ea typeface="Microsoft YaHei" panose="020B0503020204020204" pitchFamily="34" charset="-122"/>
              </a:rPr>
              <a:t>to</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latin typeface="Microsoft YaHei" panose="020B0503020204020204" pitchFamily="34" charset="-122"/>
                <a:ea typeface="Microsoft YaHei" panose="020B0503020204020204" pitchFamily="34" charset="-122"/>
              </a:rPr>
              <a:t>SU(3)</a:t>
            </a:r>
            <a:endParaRPr kumimoji="1" lang="zh-CN" altLang="en-US" sz="28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88521518"/>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One-Baryon Sector"/>
          <p:cNvSpPr txBox="1">
            <a:spLocks noGrp="1"/>
          </p:cNvSpPr>
          <p:nvPr>
            <p:ph type="title" idx="4294967295"/>
          </p:nvPr>
        </p:nvSpPr>
        <p:spPr>
          <a:xfrm>
            <a:off x="0" y="258763"/>
            <a:ext cx="11938000" cy="519112"/>
          </a:xfrm>
          <a:prstGeom prst="rect">
            <a:avLst/>
          </a:prstGeom>
        </p:spPr>
        <p:txBody>
          <a:bodyPr anchor="t">
            <a:noAutofit/>
          </a:bodyPr>
          <a:lstStyle>
            <a:lvl1pPr>
              <a:defRPr sz="3600" b="0">
                <a:solidFill>
                  <a:srgbClr val="942192"/>
                </a:solidFill>
                <a:latin typeface="Arial Black"/>
                <a:ea typeface="Arial Black"/>
                <a:cs typeface="Arial Black"/>
                <a:sym typeface="Arial Black"/>
              </a:defRPr>
            </a:lvl1pPr>
          </a:lstStyle>
          <a:p>
            <a:r>
              <a:rPr lang="en-US" sz="3200" b="1" dirty="0">
                <a:solidFill>
                  <a:schemeClr val="tx1"/>
                </a:solidFill>
                <a:latin typeface="Microsoft YaHei" charset="-122"/>
                <a:ea typeface="Microsoft YaHei" charset="-122"/>
              </a:rPr>
              <a:t>Baryon Magnetic Moments</a:t>
            </a:r>
            <a:endParaRPr sz="3200" b="1" dirty="0">
              <a:solidFill>
                <a:schemeClr val="tx1"/>
              </a:solidFill>
              <a:latin typeface="Microsoft YaHei" charset="-122"/>
              <a:ea typeface="Microsoft YaHei" charset="-122"/>
            </a:endParaRPr>
          </a:p>
        </p:txBody>
      </p:sp>
      <p:sp>
        <p:nvSpPr>
          <p:cNvPr id="695" name="A covariant formulation of BChPT is essential"/>
          <p:cNvSpPr txBox="1"/>
          <p:nvPr/>
        </p:nvSpPr>
        <p:spPr>
          <a:xfrm>
            <a:off x="8436845" y="5539659"/>
            <a:ext cx="14523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anchor="ctr">
            <a:spAutoFit/>
          </a:bodyPr>
          <a:lstStyle/>
          <a:p>
            <a:r>
              <a:rPr lang="en-US" altLang="zh-CN" dirty="0"/>
              <a:t> </a:t>
            </a:r>
          </a:p>
        </p:txBody>
      </p:sp>
      <p:pic>
        <p:nvPicPr>
          <p:cNvPr id="2" name="图片 1">
            <a:extLst>
              <a:ext uri="{FF2B5EF4-FFF2-40B4-BE49-F238E27FC236}">
                <a16:creationId xmlns:a16="http://schemas.microsoft.com/office/drawing/2014/main" id="{8A314460-8626-48B1-AD90-1D32706A2981}"/>
              </a:ext>
            </a:extLst>
          </p:cNvPr>
          <p:cNvPicPr>
            <a:picLocks noChangeAspect="1"/>
          </p:cNvPicPr>
          <p:nvPr/>
        </p:nvPicPr>
        <p:blipFill>
          <a:blip r:embed="rId3"/>
          <a:stretch>
            <a:fillRect/>
          </a:stretch>
        </p:blipFill>
        <p:spPr>
          <a:xfrm>
            <a:off x="182171" y="1471721"/>
            <a:ext cx="5835194" cy="4067938"/>
          </a:xfrm>
          <a:prstGeom prst="rect">
            <a:avLst/>
          </a:prstGeom>
        </p:spPr>
      </p:pic>
      <p:sp>
        <p:nvSpPr>
          <p:cNvPr id="4" name="矩形 3">
            <a:extLst>
              <a:ext uri="{FF2B5EF4-FFF2-40B4-BE49-F238E27FC236}">
                <a16:creationId xmlns:a16="http://schemas.microsoft.com/office/drawing/2014/main" id="{F60DA40E-6C10-4D24-A29E-38948AB46D10}"/>
              </a:ext>
            </a:extLst>
          </p:cNvPr>
          <p:cNvSpPr/>
          <p:nvPr/>
        </p:nvSpPr>
        <p:spPr>
          <a:xfrm>
            <a:off x="889703" y="5708935"/>
            <a:ext cx="4420130" cy="400110"/>
          </a:xfrm>
          <a:prstGeom prst="rect">
            <a:avLst/>
          </a:prstGeom>
        </p:spPr>
        <p:txBody>
          <a:bodyPr wrap="square">
            <a:spAutoFit/>
          </a:bodyPr>
          <a:lstStyle/>
          <a:p>
            <a:pPr algn="r"/>
            <a:r>
              <a:rPr lang="en-US" altLang="zh-CN" sz="2000" b="1" dirty="0">
                <a:solidFill>
                  <a:srgbClr val="0432FF"/>
                </a:solidFill>
                <a:latin typeface="Microsoft YaHei" panose="020B0503020204020204" pitchFamily="34" charset="-122"/>
                <a:ea typeface="Microsoft YaHei" panose="020B0503020204020204" pitchFamily="34" charset="-122"/>
              </a:rPr>
              <a:t>LSG et al., PRL101 (2008) 222002</a:t>
            </a:r>
          </a:p>
        </p:txBody>
      </p:sp>
      <p:pic>
        <p:nvPicPr>
          <p:cNvPr id="5" name="图片 4">
            <a:extLst>
              <a:ext uri="{FF2B5EF4-FFF2-40B4-BE49-F238E27FC236}">
                <a16:creationId xmlns:a16="http://schemas.microsoft.com/office/drawing/2014/main" id="{1C397EBD-7D10-4112-835A-2F3BD4CAF5CD}"/>
              </a:ext>
            </a:extLst>
          </p:cNvPr>
          <p:cNvPicPr>
            <a:picLocks noChangeAspect="1"/>
          </p:cNvPicPr>
          <p:nvPr/>
        </p:nvPicPr>
        <p:blipFill>
          <a:blip r:embed="rId4"/>
          <a:stretch>
            <a:fillRect/>
          </a:stretch>
        </p:blipFill>
        <p:spPr>
          <a:xfrm>
            <a:off x="6096000" y="3683409"/>
            <a:ext cx="5913830" cy="1388672"/>
          </a:xfrm>
          <a:prstGeom prst="rect">
            <a:avLst/>
          </a:prstGeom>
        </p:spPr>
      </p:pic>
      <p:sp>
        <p:nvSpPr>
          <p:cNvPr id="7" name="箭头: 左右 6">
            <a:extLst>
              <a:ext uri="{FF2B5EF4-FFF2-40B4-BE49-F238E27FC236}">
                <a16:creationId xmlns:a16="http://schemas.microsoft.com/office/drawing/2014/main" id="{EDA64339-30C4-4FE9-9781-C10C26D9011A}"/>
              </a:ext>
            </a:extLst>
          </p:cNvPr>
          <p:cNvSpPr/>
          <p:nvPr/>
        </p:nvSpPr>
        <p:spPr>
          <a:xfrm>
            <a:off x="911942" y="1695478"/>
            <a:ext cx="4771228" cy="4001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chiral limit                                              physical</a:t>
            </a:r>
            <a:endParaRPr lang="zh-CN" altLang="en-US" dirty="0"/>
          </a:p>
        </p:txBody>
      </p:sp>
      <p:sp>
        <p:nvSpPr>
          <p:cNvPr id="11" name="灯片编号占位符 10">
            <a:extLst>
              <a:ext uri="{FF2B5EF4-FFF2-40B4-BE49-F238E27FC236}">
                <a16:creationId xmlns:a16="http://schemas.microsoft.com/office/drawing/2014/main" id="{1D035B8F-43E6-44A2-8A7A-06F04CB3E0CC}"/>
              </a:ext>
            </a:extLst>
          </p:cNvPr>
          <p:cNvSpPr>
            <a:spLocks noGrp="1"/>
          </p:cNvSpPr>
          <p:nvPr>
            <p:ph type="sldNum" sz="quarter" idx="12"/>
          </p:nvPr>
        </p:nvSpPr>
        <p:spPr/>
        <p:txBody>
          <a:bodyPr/>
          <a:lstStyle/>
          <a:p>
            <a:pPr>
              <a:defRPr/>
            </a:pPr>
            <a:fld id="{C4FB67F1-DEA0-4505-A3D7-68170254FAEF}" type="slidenum">
              <a:rPr lang="zh-CN" altLang="en-US" smtClean="0"/>
              <a:pPr>
                <a:defRPr/>
              </a:pPr>
              <a:t>16</a:t>
            </a:fld>
            <a:endParaRPr lang="zh-CN" altLang="en-US"/>
          </a:p>
        </p:txBody>
      </p:sp>
      <p:pic>
        <p:nvPicPr>
          <p:cNvPr id="10" name="图片 9">
            <a:extLst>
              <a:ext uri="{FF2B5EF4-FFF2-40B4-BE49-F238E27FC236}">
                <a16:creationId xmlns:a16="http://schemas.microsoft.com/office/drawing/2014/main" id="{471EB18E-70E2-3AD7-0D04-52C29626E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3826" y="1815878"/>
            <a:ext cx="4280469" cy="1600963"/>
          </a:xfrm>
          <a:prstGeom prst="rect">
            <a:avLst/>
          </a:prstGeom>
        </p:spPr>
      </p:pic>
      <p:sp>
        <p:nvSpPr>
          <p:cNvPr id="12" name="文本框 11">
            <a:extLst>
              <a:ext uri="{FF2B5EF4-FFF2-40B4-BE49-F238E27FC236}">
                <a16:creationId xmlns:a16="http://schemas.microsoft.com/office/drawing/2014/main" id="{86DD91E2-F4FD-C7CB-1D02-D15872676840}"/>
              </a:ext>
            </a:extLst>
          </p:cNvPr>
          <p:cNvSpPr txBox="1"/>
          <p:nvPr/>
        </p:nvSpPr>
        <p:spPr>
          <a:xfrm>
            <a:off x="7027616" y="5585825"/>
            <a:ext cx="4326184" cy="646331"/>
          </a:xfrm>
          <a:prstGeom prst="rect">
            <a:avLst/>
          </a:prstGeom>
          <a:noFill/>
        </p:spPr>
        <p:txBody>
          <a:bodyPr wrap="none" rtlCol="0">
            <a:spAutoFit/>
          </a:bodyPr>
          <a:lstStyle/>
          <a:p>
            <a:r>
              <a:rPr kumimoji="1" lang="en-US" altLang="zh-CN" sz="3600" b="1" dirty="0">
                <a:solidFill>
                  <a:srgbClr val="C00000"/>
                </a:solidFill>
                <a:latin typeface="Microsoft YaHei" panose="020B0503020204020204" pitchFamily="34" charset="-122"/>
                <a:ea typeface="Microsoft YaHei" panose="020B0503020204020204" pitchFamily="34" charset="-122"/>
              </a:rPr>
              <a:t>Only</a:t>
            </a:r>
            <a:r>
              <a:rPr kumimoji="1" lang="zh-CN" altLang="en-US" sz="3600" b="1" dirty="0">
                <a:solidFill>
                  <a:srgbClr val="C00000"/>
                </a:solidFill>
                <a:latin typeface="Microsoft YaHei" panose="020B0503020204020204" pitchFamily="34" charset="-122"/>
                <a:ea typeface="Microsoft YaHei" panose="020B0503020204020204" pitchFamily="34" charset="-122"/>
              </a:rPr>
              <a:t> </a:t>
            </a:r>
            <a:r>
              <a:rPr kumimoji="1" lang="en-US" altLang="zh-CN" sz="3600" b="1" dirty="0">
                <a:solidFill>
                  <a:srgbClr val="C00000"/>
                </a:solidFill>
                <a:latin typeface="Microsoft YaHei" panose="020B0503020204020204" pitchFamily="34" charset="-122"/>
                <a:ea typeface="Microsoft YaHei" panose="020B0503020204020204" pitchFamily="34" charset="-122"/>
              </a:rPr>
              <a:t>EMOS</a:t>
            </a:r>
            <a:r>
              <a:rPr kumimoji="1" lang="zh-CN" altLang="en-US" sz="3600" b="1" dirty="0">
                <a:solidFill>
                  <a:srgbClr val="C00000"/>
                </a:solidFill>
                <a:latin typeface="Microsoft YaHei" panose="020B0503020204020204" pitchFamily="34" charset="-122"/>
                <a:ea typeface="Microsoft YaHei" panose="020B0503020204020204" pitchFamily="34" charset="-122"/>
              </a:rPr>
              <a:t> </a:t>
            </a:r>
            <a:r>
              <a:rPr kumimoji="1" lang="en-US" altLang="zh-CN" sz="3600" b="1" dirty="0">
                <a:solidFill>
                  <a:srgbClr val="C00000"/>
                </a:solidFill>
                <a:latin typeface="Microsoft YaHei" panose="020B0503020204020204" pitchFamily="34" charset="-122"/>
                <a:ea typeface="Microsoft YaHei" panose="020B0503020204020204" pitchFamily="34" charset="-122"/>
              </a:rPr>
              <a:t>works</a:t>
            </a:r>
            <a:endParaRPr kumimoji="1" lang="zh-CN" altLang="en-US" sz="3600" b="1" dirty="0">
              <a:solidFill>
                <a:srgbClr val="C00000"/>
              </a:solidFill>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1BF6CEB3-249F-B539-F43F-2C5347B88F1E}"/>
              </a:ext>
            </a:extLst>
          </p:cNvPr>
          <p:cNvSpPr txBox="1"/>
          <p:nvPr/>
        </p:nvSpPr>
        <p:spPr>
          <a:xfrm>
            <a:off x="6293840" y="1225653"/>
            <a:ext cx="5473806" cy="461665"/>
          </a:xfrm>
          <a:prstGeom prst="rect">
            <a:avLst/>
          </a:prstGeom>
          <a:noFill/>
        </p:spPr>
        <p:txBody>
          <a:bodyPr wrap="none" rtlCol="0">
            <a:spAutoFit/>
          </a:bodyPr>
          <a:lstStyle/>
          <a:p>
            <a:r>
              <a:rPr lang="en-US" altLang="zh-CN" sz="2400" b="1" kern="100" dirty="0">
                <a:latin typeface="Microsoft YaHei" panose="020B0503020204020204" pitchFamily="34" charset="-122"/>
                <a:ea typeface="Microsoft YaHei" panose="020B0503020204020204" pitchFamily="34" charset="-122"/>
                <a:cs typeface="Times New Roman" panose="02020603050405020304" pitchFamily="18" charset="0"/>
              </a:rPr>
              <a:t>At</a:t>
            </a:r>
            <a:r>
              <a:rPr lang="zh-CN" altLang="en-US" sz="2400" b="1" kern="100" dirty="0">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400" b="1" kern="100" dirty="0">
                <a:latin typeface="Microsoft YaHei" panose="020B0503020204020204" pitchFamily="34" charset="-122"/>
                <a:ea typeface="Microsoft YaHei" panose="020B0503020204020204" pitchFamily="34" charset="-122"/>
                <a:cs typeface="Times New Roman" panose="02020603050405020304" pitchFamily="18" charset="0"/>
              </a:rPr>
              <a:t>loop</a:t>
            </a:r>
            <a:r>
              <a:rPr lang="zh-CN" altLang="en-US" sz="2400" b="1" kern="100" dirty="0">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400" b="1" kern="100" dirty="0">
                <a:latin typeface="Microsoft YaHei" panose="020B0503020204020204" pitchFamily="34" charset="-122"/>
                <a:ea typeface="Microsoft YaHei" panose="020B0503020204020204" pitchFamily="34" charset="-122"/>
                <a:cs typeface="Times New Roman" panose="02020603050405020304" pitchFamily="18" charset="0"/>
              </a:rPr>
              <a:t>level:</a:t>
            </a:r>
            <a:r>
              <a:rPr lang="zh-CN" altLang="en-US" sz="2400" b="1" kern="100" dirty="0">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400" b="1" kern="100" dirty="0">
                <a:latin typeface="Microsoft YaHei" panose="020B0503020204020204" pitchFamily="34" charset="-122"/>
                <a:ea typeface="Microsoft YaHei" panose="020B0503020204020204" pitchFamily="34" charset="-122"/>
                <a:cs typeface="Times New Roman" panose="02020603050405020304" pitchFamily="18" charset="0"/>
              </a:rPr>
              <a:t>vacuum</a:t>
            </a:r>
            <a:r>
              <a:rPr lang="zh-CN" altLang="en-US" sz="2400" b="1" kern="100" dirty="0">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400" b="1" kern="100" dirty="0">
                <a:latin typeface="Microsoft YaHei" panose="020B0503020204020204" pitchFamily="34" charset="-122"/>
                <a:ea typeface="Microsoft YaHei" panose="020B0503020204020204" pitchFamily="34" charset="-122"/>
                <a:cs typeface="Times New Roman" panose="02020603050405020304" pitchFamily="18" charset="0"/>
              </a:rPr>
              <a:t>polarization</a:t>
            </a:r>
            <a:endParaRPr lang="zh-CN" altLang="en-US" sz="2400" b="1"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4" name="矩形 13">
            <a:extLst>
              <a:ext uri="{FF2B5EF4-FFF2-40B4-BE49-F238E27FC236}">
                <a16:creationId xmlns:a16="http://schemas.microsoft.com/office/drawing/2014/main" id="{F731EB73-0FC4-D1E5-C9BE-4DAA5BF12D57}"/>
              </a:ext>
            </a:extLst>
          </p:cNvPr>
          <p:cNvSpPr/>
          <p:nvPr/>
        </p:nvSpPr>
        <p:spPr>
          <a:xfrm>
            <a:off x="11702005" y="3461182"/>
            <a:ext cx="307824" cy="16479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013350130"/>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82905"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(1)</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magnetic</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moments</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(2)meson-baryon</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nucleon-nucleon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(4)</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weak</a:t>
            </a:r>
            <a:r>
              <a:rPr lang="zh-CN" altLang="en-US" sz="2800" b="1" dirty="0">
                <a:latin typeface="微软雅黑" panose="020B0503020204020204" pitchFamily="34" charset="-122"/>
                <a:ea typeface="微软雅黑" panose="020B0503020204020204" pitchFamily="34" charset="-122"/>
              </a:rPr>
              <a:t> </a:t>
            </a:r>
            <a:r>
              <a:rPr lang="en-US" altLang="zh-CN" sz="2800" b="1" dirty="0" err="1">
                <a:latin typeface="微软雅黑" panose="020B0503020204020204" pitchFamily="34" charset="-122"/>
                <a:ea typeface="微软雅黑" panose="020B0503020204020204" pitchFamily="34" charset="-122"/>
              </a:rPr>
              <a:t>hyerpon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radiative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386576962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b="1" smtClean="0">
                <a:solidFill>
                  <a:schemeClr val="bg1"/>
                </a:solidFill>
              </a:rPr>
              <a:t>18</a:t>
            </a:fld>
            <a:endParaRPr lang="zh-CN" altLang="en-US" b="1" dirty="0">
              <a:solidFill>
                <a:schemeClr val="bg1"/>
              </a:solidFill>
            </a:endParaRPr>
          </a:p>
        </p:txBody>
      </p:sp>
      <p:sp>
        <p:nvSpPr>
          <p:cNvPr id="37" name="文本框 56"/>
          <p:cNvSpPr txBox="1"/>
          <p:nvPr/>
        </p:nvSpPr>
        <p:spPr>
          <a:xfrm>
            <a:off x="52599" y="188220"/>
            <a:ext cx="9932229"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微软雅黑" panose="020B0503020204020204" pitchFamily="34" charset="-122"/>
                <a:ea typeface="微软雅黑" panose="020B0503020204020204" pitchFamily="34" charset="-122"/>
              </a:rPr>
              <a:t>Meson-baryon</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(MB)</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interactions—rich</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physics</a:t>
            </a:r>
            <a:r>
              <a:rPr lang="zh-CN" altLang="en-US" sz="3200" b="1" dirty="0">
                <a:latin typeface="微软雅黑" panose="020B0503020204020204" pitchFamily="34" charset="-122"/>
                <a:ea typeface="微软雅黑" panose="020B0503020204020204" pitchFamily="34" charset="-122"/>
              </a:rPr>
              <a:t> </a:t>
            </a:r>
            <a:endParaRPr lang="en-US" sz="3200" b="1"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437660" y="1336982"/>
            <a:ext cx="3632846" cy="523220"/>
          </a:xfrm>
          <a:prstGeom prst="rect">
            <a:avLst/>
          </a:prstGeom>
          <a:noFill/>
        </p:spPr>
        <p:txBody>
          <a:bodyPr wrap="square" rtlCol="0">
            <a:spAutoFit/>
          </a:bodyPr>
          <a:lstStyle/>
          <a:p>
            <a:pPr marL="457200" indent="-457200">
              <a:buFont typeface="Wingdings" pitchFamily="2" charset="2"/>
              <a:buChar char="Ø"/>
            </a:pPr>
            <a:r>
              <a:rPr lang="en-US" altLang="zh-CN" sz="2800" b="1" dirty="0">
                <a:latin typeface="微软雅黑" panose="020B0503020204020204" pitchFamily="34" charset="-122"/>
                <a:ea typeface="微软雅黑" panose="020B0503020204020204" pitchFamily="34" charset="-122"/>
              </a:rPr>
              <a:t>Spectroscopy</a:t>
            </a:r>
            <a:endParaRPr lang="zh-CN" altLang="en-US" sz="2800"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649090" y="2146691"/>
            <a:ext cx="5149957" cy="369332"/>
          </a:xfrm>
          <a:prstGeom prst="rect">
            <a:avLst/>
          </a:prstGeom>
          <a:noFill/>
        </p:spPr>
        <p:txBody>
          <a:bodyPr wrap="square" rtlCol="0">
            <a:spAutoFit/>
          </a:bodyPr>
          <a:lstStyle/>
          <a:p>
            <a:r>
              <a:rPr lang="en-US" altLang="zh-CN" dirty="0">
                <a:latin typeface="Microsoft YaHei" panose="020B0503020204020204" pitchFamily="34" charset="-122"/>
                <a:ea typeface="Microsoft YaHei" panose="020B0503020204020204" pitchFamily="34" charset="-122"/>
              </a:rPr>
              <a:t>N(1440), N(1535), </a:t>
            </a:r>
            <a:r>
              <a:rPr lang="en-US" altLang="zh-CN" dirty="0">
                <a:solidFill>
                  <a:srgbClr val="FF0000"/>
                </a:solidFill>
                <a:latin typeface="Microsoft YaHei" panose="020B0503020204020204" pitchFamily="34" charset="-122"/>
                <a:ea typeface="Microsoft YaHei" panose="020B0503020204020204" pitchFamily="34" charset="-122"/>
                <a:cs typeface="Calibri" panose="020F0502020204030204" pitchFamily="34" charset="0"/>
              </a:rPr>
              <a:t>Λ</a:t>
            </a:r>
            <a:r>
              <a:rPr lang="en-US" altLang="zh-CN" dirty="0">
                <a:solidFill>
                  <a:srgbClr val="FF0000"/>
                </a:solidFill>
                <a:latin typeface="Microsoft YaHei" panose="020B0503020204020204" pitchFamily="34" charset="-122"/>
                <a:ea typeface="Microsoft YaHei" panose="020B0503020204020204" pitchFamily="34" charset="-122"/>
              </a:rPr>
              <a:t>(1380), </a:t>
            </a:r>
            <a:r>
              <a:rPr lang="en-US" altLang="zh-CN" dirty="0">
                <a:solidFill>
                  <a:srgbClr val="FF0000"/>
                </a:solidFill>
                <a:latin typeface="Microsoft YaHei" panose="020B0503020204020204" pitchFamily="34" charset="-122"/>
                <a:ea typeface="Microsoft YaHei" panose="020B0503020204020204" pitchFamily="34" charset="-122"/>
                <a:cs typeface="Calibri" panose="020F0502020204030204" pitchFamily="34" charset="0"/>
              </a:rPr>
              <a:t>Λ</a:t>
            </a:r>
            <a:r>
              <a:rPr lang="en-US" altLang="zh-CN" dirty="0">
                <a:solidFill>
                  <a:srgbClr val="FF0000"/>
                </a:solidFill>
                <a:latin typeface="Microsoft YaHei" panose="020B0503020204020204" pitchFamily="34" charset="-122"/>
                <a:ea typeface="Microsoft YaHei" panose="020B0503020204020204" pitchFamily="34" charset="-122"/>
              </a:rPr>
              <a:t>(1405)</a:t>
            </a:r>
            <a:r>
              <a:rPr lang="en-US" altLang="zh-CN" dirty="0">
                <a:latin typeface="Microsoft YaHei" panose="020B0503020204020204" pitchFamily="34" charset="-122"/>
                <a:ea typeface="Microsoft YaHei" panose="020B0503020204020204" pitchFamily="34" charset="-122"/>
              </a:rPr>
              <a:t>, Σ(1385)…</a:t>
            </a:r>
            <a:r>
              <a:rPr lang="en-US" altLang="zh-CN" dirty="0">
                <a:latin typeface="Microsoft YaHei" panose="020B0503020204020204" pitchFamily="34" charset="-122"/>
                <a:ea typeface="Microsoft YaHei" panose="020B0503020204020204" pitchFamily="34" charset="-122"/>
                <a:cs typeface="Calibri" panose="020F0502020204030204" pitchFamily="34" charset="0"/>
              </a:rPr>
              <a:t> </a:t>
            </a:r>
            <a:endParaRPr lang="zh-CN" altLang="en-US" dirty="0">
              <a:latin typeface="Microsoft YaHei" panose="020B0503020204020204" pitchFamily="34" charset="-122"/>
              <a:ea typeface="Microsoft YaHei" panose="020B0503020204020204" pitchFamily="34" charset="-122"/>
            </a:endParaRPr>
          </a:p>
        </p:txBody>
      </p:sp>
      <p:sp>
        <p:nvSpPr>
          <p:cNvPr id="35" name="文本框 34"/>
          <p:cNvSpPr txBox="1"/>
          <p:nvPr/>
        </p:nvSpPr>
        <p:spPr>
          <a:xfrm>
            <a:off x="421442" y="2745308"/>
            <a:ext cx="4787189" cy="523220"/>
          </a:xfrm>
          <a:prstGeom prst="rect">
            <a:avLst/>
          </a:prstGeom>
          <a:noFill/>
        </p:spPr>
        <p:txBody>
          <a:bodyPr wrap="square" rtlCol="0">
            <a:spAutoFit/>
          </a:bodyPr>
          <a:lstStyle/>
          <a:p>
            <a:pPr marL="457200" indent="-457200">
              <a:buFont typeface="Wingdings" pitchFamily="2" charset="2"/>
              <a:buChar char="Ø"/>
            </a:pPr>
            <a:r>
              <a:rPr lang="en-US" altLang="zh-CN" sz="2800" b="1" dirty="0">
                <a:latin typeface="微软雅黑" panose="020B0503020204020204" pitchFamily="34" charset="-122"/>
                <a:ea typeface="微软雅黑" panose="020B0503020204020204" pitchFamily="34" charset="-122"/>
              </a:rPr>
              <a:t>Baryon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sigma</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terms</a:t>
            </a:r>
            <a:endParaRPr lang="zh-CN" altLang="en-US" sz="2800" b="1" dirty="0">
              <a:latin typeface="微软雅黑" panose="020B0503020204020204" pitchFamily="34" charset="-122"/>
              <a:ea typeface="微软雅黑" panose="020B0503020204020204" pitchFamily="34" charset="-122"/>
            </a:endParaRPr>
          </a:p>
        </p:txBody>
      </p:sp>
      <p:pic>
        <p:nvPicPr>
          <p:cNvPr id="36" name="图片 35"/>
          <p:cNvPicPr>
            <a:picLocks noChangeAspect="1"/>
          </p:cNvPicPr>
          <p:nvPr/>
        </p:nvPicPr>
        <p:blipFill>
          <a:blip r:embed="rId3"/>
          <a:stretch>
            <a:fillRect/>
          </a:stretch>
        </p:blipFill>
        <p:spPr>
          <a:xfrm>
            <a:off x="649090" y="3429000"/>
            <a:ext cx="4217261" cy="584775"/>
          </a:xfrm>
          <a:prstGeom prst="rect">
            <a:avLst/>
          </a:prstGeom>
        </p:spPr>
      </p:pic>
      <p:sp>
        <p:nvSpPr>
          <p:cNvPr id="48" name="文本框 47"/>
          <p:cNvSpPr txBox="1"/>
          <p:nvPr/>
        </p:nvSpPr>
        <p:spPr>
          <a:xfrm>
            <a:off x="437660" y="4183724"/>
            <a:ext cx="5670111" cy="954107"/>
          </a:xfrm>
          <a:prstGeom prst="rect">
            <a:avLst/>
          </a:prstGeom>
          <a:noFill/>
        </p:spPr>
        <p:txBody>
          <a:bodyPr wrap="square" rtlCol="0">
            <a:spAutoFit/>
          </a:bodyPr>
          <a:lstStyle/>
          <a:p>
            <a:pPr marL="457200" indent="-457200">
              <a:buFont typeface="Wingdings" pitchFamily="2" charset="2"/>
              <a:buChar char="Ø"/>
            </a:pPr>
            <a:r>
              <a:rPr lang="en-US" altLang="zh-CN" sz="2800" b="1" dirty="0">
                <a:latin typeface="微软雅黑" panose="020B0503020204020204" pitchFamily="34" charset="-122"/>
                <a:ea typeface="微软雅黑" panose="020B0503020204020204" pitchFamily="34" charset="-122"/>
              </a:rPr>
              <a:t>Inputs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to</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baryon-baryon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endParaRPr lang="zh-CN" altLang="en-US" sz="2800" b="1" dirty="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178932" y="5435677"/>
            <a:ext cx="3304644" cy="550206"/>
            <a:chOff x="802461" y="4906433"/>
            <a:chExt cx="3304644" cy="550206"/>
          </a:xfrm>
        </p:grpSpPr>
        <p:grpSp>
          <p:nvGrpSpPr>
            <p:cNvPr id="53" name="组合 52"/>
            <p:cNvGrpSpPr/>
            <p:nvPr/>
          </p:nvGrpSpPr>
          <p:grpSpPr>
            <a:xfrm>
              <a:off x="980700" y="4954434"/>
              <a:ext cx="340351" cy="379846"/>
              <a:chOff x="6637856" y="1995731"/>
              <a:chExt cx="193523" cy="215979"/>
            </a:xfrm>
          </p:grpSpPr>
          <p:sp>
            <p:nvSpPr>
              <p:cNvPr id="54" name="椭圆 53"/>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56" name="组合 55"/>
            <p:cNvGrpSpPr/>
            <p:nvPr/>
          </p:nvGrpSpPr>
          <p:grpSpPr>
            <a:xfrm>
              <a:off x="802461" y="5049111"/>
              <a:ext cx="340351" cy="379846"/>
              <a:chOff x="6637856" y="1995731"/>
              <a:chExt cx="193523" cy="215979"/>
            </a:xfrm>
          </p:grpSpPr>
          <p:sp>
            <p:nvSpPr>
              <p:cNvPr id="57" name="椭圆 56"/>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59" name="组合 58"/>
            <p:cNvGrpSpPr/>
            <p:nvPr/>
          </p:nvGrpSpPr>
          <p:grpSpPr>
            <a:xfrm>
              <a:off x="1864655" y="4926364"/>
              <a:ext cx="340351" cy="379846"/>
              <a:chOff x="6637856" y="1995731"/>
              <a:chExt cx="193523" cy="215979"/>
            </a:xfrm>
          </p:grpSpPr>
          <p:sp>
            <p:nvSpPr>
              <p:cNvPr id="60" name="椭圆 59"/>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62" name="组合 61"/>
            <p:cNvGrpSpPr/>
            <p:nvPr/>
          </p:nvGrpSpPr>
          <p:grpSpPr>
            <a:xfrm>
              <a:off x="1686416" y="5021041"/>
              <a:ext cx="340351" cy="379846"/>
              <a:chOff x="6637856" y="1995731"/>
              <a:chExt cx="193523" cy="215979"/>
            </a:xfrm>
          </p:grpSpPr>
          <p:sp>
            <p:nvSpPr>
              <p:cNvPr id="63" name="椭圆 62"/>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65" name="组合 64"/>
            <p:cNvGrpSpPr/>
            <p:nvPr/>
          </p:nvGrpSpPr>
          <p:grpSpPr>
            <a:xfrm>
              <a:off x="1932140" y="5076793"/>
              <a:ext cx="340351" cy="379846"/>
              <a:chOff x="6637856" y="1995731"/>
              <a:chExt cx="193523" cy="215979"/>
            </a:xfrm>
          </p:grpSpPr>
          <p:sp>
            <p:nvSpPr>
              <p:cNvPr id="66" name="椭圆 65"/>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68" name="组合 67"/>
            <p:cNvGrpSpPr/>
            <p:nvPr/>
          </p:nvGrpSpPr>
          <p:grpSpPr>
            <a:xfrm>
              <a:off x="2750853" y="4926364"/>
              <a:ext cx="340351" cy="379846"/>
              <a:chOff x="6637856" y="1995731"/>
              <a:chExt cx="193523" cy="215979"/>
            </a:xfrm>
          </p:grpSpPr>
          <p:sp>
            <p:nvSpPr>
              <p:cNvPr id="69" name="椭圆 68"/>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72" name="组合 71"/>
            <p:cNvGrpSpPr/>
            <p:nvPr/>
          </p:nvGrpSpPr>
          <p:grpSpPr>
            <a:xfrm>
              <a:off x="2572614" y="5021041"/>
              <a:ext cx="340351" cy="379846"/>
              <a:chOff x="6637856" y="1995731"/>
              <a:chExt cx="193523" cy="215979"/>
            </a:xfrm>
          </p:grpSpPr>
          <p:sp>
            <p:nvSpPr>
              <p:cNvPr id="73" name="椭圆 72"/>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75" name="组合 74"/>
            <p:cNvGrpSpPr/>
            <p:nvPr/>
          </p:nvGrpSpPr>
          <p:grpSpPr>
            <a:xfrm>
              <a:off x="2818338" y="5087302"/>
              <a:ext cx="340351" cy="369332"/>
              <a:chOff x="6637856" y="2001709"/>
              <a:chExt cx="193523" cy="210001"/>
            </a:xfrm>
          </p:grpSpPr>
          <p:sp>
            <p:nvSpPr>
              <p:cNvPr id="76" name="椭圆 75"/>
              <p:cNvSpPr/>
              <p:nvPr/>
            </p:nvSpPr>
            <p:spPr>
              <a:xfrm>
                <a:off x="6637856" y="2018187"/>
                <a:ext cx="193523" cy="193523"/>
              </a:xfrm>
              <a:prstGeom prst="ellipse">
                <a:avLst/>
              </a:prstGeom>
              <a:solidFill>
                <a:schemeClr val="accent2">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6648183" y="2001709"/>
                <a:ext cx="179741" cy="210001"/>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Λ</a:t>
                </a:r>
                <a:endParaRPr lang="zh-CN" altLang="en-US" b="1" dirty="0"/>
              </a:p>
            </p:txBody>
          </p:sp>
        </p:grpSp>
        <p:grpSp>
          <p:nvGrpSpPr>
            <p:cNvPr id="78" name="组合 77"/>
            <p:cNvGrpSpPr/>
            <p:nvPr/>
          </p:nvGrpSpPr>
          <p:grpSpPr>
            <a:xfrm>
              <a:off x="3696345" y="4906433"/>
              <a:ext cx="340351" cy="379846"/>
              <a:chOff x="6637856" y="1995731"/>
              <a:chExt cx="193523" cy="215979"/>
            </a:xfrm>
          </p:grpSpPr>
          <p:sp>
            <p:nvSpPr>
              <p:cNvPr id="79" name="椭圆 78"/>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81" name="组合 80"/>
            <p:cNvGrpSpPr/>
            <p:nvPr/>
          </p:nvGrpSpPr>
          <p:grpSpPr>
            <a:xfrm>
              <a:off x="3518106" y="5001110"/>
              <a:ext cx="340351" cy="379846"/>
              <a:chOff x="6637856" y="1995731"/>
              <a:chExt cx="193523" cy="215979"/>
            </a:xfrm>
          </p:grpSpPr>
          <p:sp>
            <p:nvSpPr>
              <p:cNvPr id="82" name="椭圆 81"/>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82"/>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84" name="组合 83"/>
            <p:cNvGrpSpPr/>
            <p:nvPr/>
          </p:nvGrpSpPr>
          <p:grpSpPr>
            <a:xfrm>
              <a:off x="3763831" y="5087300"/>
              <a:ext cx="343274" cy="369332"/>
              <a:chOff x="6637856" y="2013041"/>
              <a:chExt cx="195185" cy="210001"/>
            </a:xfrm>
          </p:grpSpPr>
          <p:sp>
            <p:nvSpPr>
              <p:cNvPr id="85" name="椭圆 84"/>
              <p:cNvSpPr/>
              <p:nvPr/>
            </p:nvSpPr>
            <p:spPr>
              <a:xfrm>
                <a:off x="6637856" y="2018187"/>
                <a:ext cx="193523" cy="193523"/>
              </a:xfrm>
              <a:prstGeom prst="ellipse">
                <a:avLst/>
              </a:prstGeom>
              <a:solidFill>
                <a:schemeClr val="accent1">
                  <a:lumMod val="60000"/>
                  <a:lumOff val="4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p:cNvSpPr txBox="1"/>
              <p:nvPr/>
            </p:nvSpPr>
            <p:spPr>
              <a:xfrm>
                <a:off x="6653300" y="2013041"/>
                <a:ext cx="179741" cy="210001"/>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K</a:t>
                </a:r>
                <a:endParaRPr lang="zh-CN" altLang="en-US" b="1" dirty="0"/>
              </a:p>
            </p:txBody>
          </p:sp>
        </p:grpSp>
      </p:grpSp>
      <p:grpSp>
        <p:nvGrpSpPr>
          <p:cNvPr id="29" name="组合 28"/>
          <p:cNvGrpSpPr/>
          <p:nvPr/>
        </p:nvGrpSpPr>
        <p:grpSpPr>
          <a:xfrm>
            <a:off x="5907978" y="2365032"/>
            <a:ext cx="2798425" cy="1875610"/>
            <a:chOff x="6207965" y="2297321"/>
            <a:chExt cx="2454805" cy="1875610"/>
          </a:xfrm>
        </p:grpSpPr>
        <p:pic>
          <p:nvPicPr>
            <p:cNvPr id="14" name="图片 13"/>
            <p:cNvPicPr>
              <a:picLocks noChangeAspect="1"/>
            </p:cNvPicPr>
            <p:nvPr/>
          </p:nvPicPr>
          <p:blipFill>
            <a:blip r:embed="rId4"/>
            <a:stretch>
              <a:fillRect/>
            </a:stretch>
          </p:blipFill>
          <p:spPr>
            <a:xfrm>
              <a:off x="6207965" y="2519954"/>
              <a:ext cx="2454805" cy="1652977"/>
            </a:xfrm>
            <a:prstGeom prst="rect">
              <a:avLst/>
            </a:prstGeom>
          </p:spPr>
        </p:pic>
        <p:sp>
          <p:nvSpPr>
            <p:cNvPr id="16" name="文本框 15"/>
            <p:cNvSpPr txBox="1"/>
            <p:nvPr/>
          </p:nvSpPr>
          <p:spPr>
            <a:xfrm>
              <a:off x="6226438" y="2297321"/>
              <a:ext cx="2430002" cy="338554"/>
            </a:xfrm>
            <a:prstGeom prst="rect">
              <a:avLst/>
            </a:prstGeom>
            <a:solidFill>
              <a:schemeClr val="bg1"/>
            </a:solidFill>
            <a:ln w="25400">
              <a:solidFill>
                <a:schemeClr val="tx1"/>
              </a:solidFill>
            </a:ln>
          </p:spPr>
          <p:txBody>
            <a:bodyPr wrap="none" rtlCol="0">
              <a:spAutoFit/>
            </a:bodyPr>
            <a:lstStyle/>
            <a:p>
              <a:pPr algn="ctr"/>
              <a:r>
                <a:rPr lang="en-US" altLang="zh-CN" sz="1600" b="1" dirty="0">
                  <a:latin typeface="微软雅黑" panose="020B0503020204020204" pitchFamily="34" charset="-122"/>
                  <a:ea typeface="微软雅黑" panose="020B0503020204020204" pitchFamily="34" charset="-122"/>
                </a:rPr>
                <a:t>“</a:t>
              </a:r>
              <a:r>
                <a:rPr lang="en-US" altLang="zh-CN" sz="1600" b="1" dirty="0" err="1">
                  <a:latin typeface="微软雅黑" panose="020B0503020204020204" pitchFamily="34" charset="-122"/>
                  <a:ea typeface="微软雅黑" panose="020B0503020204020204" pitchFamily="34" charset="-122"/>
                </a:rPr>
                <a:t>PandaX</a:t>
              </a:r>
              <a:r>
                <a:rPr lang="en-US" altLang="zh-CN"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6262904" y="846453"/>
            <a:ext cx="5144647" cy="1579701"/>
            <a:chOff x="4733772" y="3731628"/>
            <a:chExt cx="4090296" cy="1255955"/>
          </a:xfrm>
        </p:grpSpPr>
        <p:pic>
          <p:nvPicPr>
            <p:cNvPr id="94" name="图片 93"/>
            <p:cNvPicPr>
              <a:picLocks noChangeAspect="1"/>
            </p:cNvPicPr>
            <p:nvPr/>
          </p:nvPicPr>
          <p:blipFill rotWithShape="1">
            <a:blip r:embed="rId5"/>
            <a:srcRect r="9773"/>
            <a:stretch/>
          </p:blipFill>
          <p:spPr>
            <a:xfrm>
              <a:off x="7108942" y="3731628"/>
              <a:ext cx="1715126" cy="1255955"/>
            </a:xfrm>
            <a:prstGeom prst="rect">
              <a:avLst/>
            </a:prstGeom>
          </p:spPr>
        </p:pic>
        <mc:AlternateContent xmlns:mc="http://schemas.openxmlformats.org/markup-compatibility/2006" xmlns:a14="http://schemas.microsoft.com/office/drawing/2010/main">
          <mc:Choice Requires="a14">
            <p:sp>
              <p:nvSpPr>
                <p:cNvPr id="95" name="矩形 94"/>
                <p:cNvSpPr/>
                <p:nvPr/>
              </p:nvSpPr>
              <p:spPr>
                <a:xfrm>
                  <a:off x="7407994" y="3795886"/>
                  <a:ext cx="1320776" cy="253916"/>
                </a:xfrm>
                <a:prstGeom prst="rect">
                  <a:avLst/>
                </a:prstGeom>
              </p:spPr>
              <p:txBody>
                <a:bodyPr wrap="square">
                  <a:spAutoFit/>
                </a:bodyPr>
                <a:lstStyle/>
                <a:p>
                  <a:pPr algn="ctr"/>
                  <a14:m>
                    <m:oMath xmlns:m="http://schemas.openxmlformats.org/officeDocument/2006/math">
                      <m:r>
                        <a:rPr lang="el-GR" altLang="zh-CN" sz="1000" b="1" i="0">
                          <a:solidFill>
                            <a:srgbClr val="FF0000"/>
                          </a:solidFill>
                          <a:latin typeface="Cambria Math" panose="02040503050406030204" pitchFamily="18" charset="0"/>
                          <a:ea typeface="Cambria Math" panose="02040503050406030204" pitchFamily="18" charset="0"/>
                        </a:rPr>
                        <m:t>𝚲</m:t>
                      </m:r>
                    </m:oMath>
                  </a14:m>
                  <a:r>
                    <a:rPr lang="en-US" altLang="zh-CN" sz="1000" b="1" dirty="0">
                      <a:solidFill>
                        <a:srgbClr val="FF0000"/>
                      </a:solidFill>
                      <a:latin typeface="微软雅黑" panose="020B0503020204020204" pitchFamily="34" charset="-122"/>
                      <a:ea typeface="微软雅黑" panose="020B0503020204020204" pitchFamily="34" charset="-122"/>
                    </a:rPr>
                    <a:t>(1405)</a:t>
                  </a:r>
                  <a:r>
                    <a:rPr lang="zh-CN" altLang="en-US" sz="1000" dirty="0">
                      <a:solidFill>
                        <a:srgbClr val="FF0000"/>
                      </a:solidFill>
                      <a:latin typeface="微软雅黑" panose="020B0503020204020204" pitchFamily="34" charset="-122"/>
                      <a:ea typeface="微软雅黑" panose="020B0503020204020204" pitchFamily="34" charset="-122"/>
                    </a:rPr>
                    <a:t>双峰结构</a:t>
                  </a:r>
                  <a:endParaRPr lang="zh-CN" altLang="en-US" sz="1000" dirty="0"/>
                </a:p>
              </p:txBody>
            </p:sp>
          </mc:Choice>
          <mc:Fallback xmlns="">
            <p:sp>
              <p:nvSpPr>
                <p:cNvPr id="25" name="矩形 24"/>
                <p:cNvSpPr>
                  <a:spLocks noRot="1" noChangeAspect="1" noMove="1" noResize="1" noEditPoints="1" noAdjustHandles="1" noChangeArrowheads="1" noChangeShapeType="1" noTextEdit="1"/>
                </p:cNvSpPr>
                <p:nvPr/>
              </p:nvSpPr>
              <p:spPr>
                <a:xfrm>
                  <a:off x="7407994" y="3795886"/>
                  <a:ext cx="1320776" cy="253916"/>
                </a:xfrm>
                <a:prstGeom prst="rect">
                  <a:avLst/>
                </a:prstGeom>
                <a:blipFill>
                  <a:blip r:embed="rId6"/>
                  <a:stretch>
                    <a:fillRect b="-9524"/>
                  </a:stretch>
                </a:blipFill>
              </p:spPr>
              <p:txBody>
                <a:bodyPr/>
                <a:lstStyle/>
                <a:p>
                  <a:r>
                    <a:rPr lang="zh-CN" altLang="en-US">
                      <a:noFill/>
                    </a:rPr>
                    <a:t> </a:t>
                  </a:r>
                </a:p>
              </p:txBody>
            </p:sp>
          </mc:Fallback>
        </mc:AlternateContent>
        <p:pic>
          <p:nvPicPr>
            <p:cNvPr id="96" name="图片 95">
              <a:extLst>
                <a:ext uri="{FF2B5EF4-FFF2-40B4-BE49-F238E27FC236}">
                  <a16:creationId xmlns:a16="http://schemas.microsoft.com/office/drawing/2014/main" id="{699C7B2A-67DD-4CDE-B2B6-24A370BAE3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152" y="3850940"/>
              <a:ext cx="1191323" cy="953058"/>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3772" y="3844012"/>
              <a:ext cx="1256231" cy="1020937"/>
            </a:xfrm>
            <a:prstGeom prst="rect">
              <a:avLst/>
            </a:prstGeom>
          </p:spPr>
        </p:pic>
      </p:grpSp>
      <p:grpSp>
        <p:nvGrpSpPr>
          <p:cNvPr id="32" name="组合 31"/>
          <p:cNvGrpSpPr/>
          <p:nvPr/>
        </p:nvGrpSpPr>
        <p:grpSpPr>
          <a:xfrm>
            <a:off x="9096680" y="2365032"/>
            <a:ext cx="2774728" cy="1885351"/>
            <a:chOff x="9096680" y="2355796"/>
            <a:chExt cx="2453937" cy="1885351"/>
          </a:xfrm>
        </p:grpSpPr>
        <p:pic>
          <p:nvPicPr>
            <p:cNvPr id="15" name="图片 14"/>
            <p:cNvPicPr>
              <a:picLocks noChangeAspect="1"/>
            </p:cNvPicPr>
            <p:nvPr/>
          </p:nvPicPr>
          <p:blipFill rotWithShape="1">
            <a:blip r:embed="rId9"/>
            <a:srcRect t="14686"/>
            <a:stretch/>
          </p:blipFill>
          <p:spPr>
            <a:xfrm>
              <a:off x="9096680" y="2588170"/>
              <a:ext cx="2453937" cy="1652977"/>
            </a:xfrm>
            <a:prstGeom prst="rect">
              <a:avLst/>
            </a:prstGeom>
          </p:spPr>
        </p:pic>
        <p:sp>
          <p:nvSpPr>
            <p:cNvPr id="90" name="文本框 89"/>
            <p:cNvSpPr txBox="1"/>
            <p:nvPr/>
          </p:nvSpPr>
          <p:spPr>
            <a:xfrm>
              <a:off x="9109308" y="2355796"/>
              <a:ext cx="2441309" cy="338554"/>
            </a:xfrm>
            <a:prstGeom prst="rect">
              <a:avLst/>
            </a:prstGeom>
            <a:solidFill>
              <a:schemeClr val="bg1"/>
            </a:solidFill>
            <a:ln w="25400">
              <a:solidFill>
                <a:schemeClr val="tx1"/>
              </a:solidFill>
            </a:ln>
          </p:spPr>
          <p:txBody>
            <a:bodyPr wrap="none" rtlCol="0">
              <a:spAutoFit/>
            </a:bodyPr>
            <a:lstStyle/>
            <a:p>
              <a:r>
                <a:rPr lang="en-US" altLang="zh-CN" sz="1600" b="1" dirty="0">
                  <a:latin typeface="微软雅黑" panose="020B0503020204020204" pitchFamily="34" charset="-122"/>
                  <a:ea typeface="微软雅黑" panose="020B0503020204020204" pitchFamily="34" charset="-122"/>
                </a:rPr>
                <a:t>“CDEX”,</a:t>
              </a:r>
              <a:r>
                <a:rPr lang="zh-CN" altLang="en-US" sz="1600" b="1" dirty="0">
                  <a:latin typeface="微软雅黑" panose="020B0503020204020204" pitchFamily="34" charset="-122"/>
                  <a:ea typeface="微软雅黑" panose="020B0503020204020204" pitchFamily="34" charset="-122"/>
                </a:rPr>
                <a:t>“盘古”实验</a:t>
              </a:r>
            </a:p>
          </p:txBody>
        </p:sp>
      </p:grpSp>
      <p:pic>
        <p:nvPicPr>
          <p:cNvPr id="39" name="图片 38"/>
          <p:cNvPicPr>
            <a:picLocks noChangeAspect="1"/>
          </p:cNvPicPr>
          <p:nvPr/>
        </p:nvPicPr>
        <p:blipFill>
          <a:blip r:embed="rId10"/>
          <a:stretch>
            <a:fillRect/>
          </a:stretch>
        </p:blipFill>
        <p:spPr>
          <a:xfrm>
            <a:off x="6099141" y="4330927"/>
            <a:ext cx="5365317" cy="2209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317626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b="1" smtClean="0">
                <a:solidFill>
                  <a:schemeClr val="bg1"/>
                </a:solidFill>
              </a:rPr>
              <a:t>19</a:t>
            </a:fld>
            <a:endParaRPr lang="zh-CN" altLang="en-US" b="1" dirty="0">
              <a:solidFill>
                <a:schemeClr val="bg1"/>
              </a:solidFill>
            </a:endParaRPr>
          </a:p>
        </p:txBody>
      </p:sp>
      <p:sp>
        <p:nvSpPr>
          <p:cNvPr id="13" name="文本框 12"/>
          <p:cNvSpPr txBox="1"/>
          <p:nvPr/>
        </p:nvSpPr>
        <p:spPr>
          <a:xfrm>
            <a:off x="8973" y="235308"/>
            <a:ext cx="8139834" cy="588623"/>
          </a:xfrm>
          <a:prstGeom prst="rect">
            <a:avLst/>
          </a:prstGeom>
          <a:noFill/>
        </p:spPr>
        <p:txBody>
          <a:bodyPr wrap="square" rtlCol="0">
            <a:spAutoFit/>
          </a:bodyPr>
          <a:lstStyle/>
          <a:p>
            <a:r>
              <a:rPr lang="en-US" altLang="zh-CN" sz="3200" b="1" dirty="0">
                <a:latin typeface="Microsoft YaHei" charset="-122"/>
                <a:ea typeface="Microsoft YaHei" charset="-122"/>
                <a:cs typeface="+mj-cs"/>
              </a:rPr>
              <a:t>Unsatisfactory</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theoretical</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situation</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(I)</a:t>
            </a:r>
            <a:endParaRPr lang="en-US" sz="3200" b="1" dirty="0">
              <a:latin typeface="Microsoft YaHei" charset="-122"/>
              <a:ea typeface="Microsoft YaHei" charset="-122"/>
              <a:cs typeface="+mj-cs"/>
            </a:endParaRPr>
          </a:p>
        </p:txBody>
      </p:sp>
      <p:sp>
        <p:nvSpPr>
          <p:cNvPr id="72" name="文本框 71"/>
          <p:cNvSpPr txBox="1"/>
          <p:nvPr/>
        </p:nvSpPr>
        <p:spPr>
          <a:xfrm>
            <a:off x="546147" y="1206943"/>
            <a:ext cx="7958332" cy="461665"/>
          </a:xfrm>
          <a:prstGeom prst="rect">
            <a:avLst/>
          </a:prstGeom>
          <a:noFill/>
        </p:spPr>
        <p:txBody>
          <a:bodyPr wrap="none" rtlCol="0">
            <a:spAutoFit/>
          </a:bodyPr>
          <a:lstStyle/>
          <a:p>
            <a:pPr marL="285750" indent="-285750">
              <a:buFont typeface="Wingdings" panose="05000000000000000000" pitchFamily="2" charset="2"/>
              <a:buChar char="Ø"/>
            </a:pP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SU(2):</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l-GR" altLang="zh-CN" sz="2400" b="1" dirty="0">
                <a:latin typeface="Microsoft YaHei" panose="020B0503020204020204" pitchFamily="34" charset="-122"/>
                <a:ea typeface="Microsoft YaHei" panose="020B0503020204020204" pitchFamily="34" charset="-122"/>
                <a:cs typeface="Calibri" panose="020F0502020204030204" pitchFamily="34" charset="0"/>
              </a:rPr>
              <a:t>π</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N</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elastic</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scattering</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needs</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at</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least</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solidFill>
                  <a:srgbClr val="FF0000"/>
                </a:solidFill>
                <a:latin typeface="Microsoft YaHei" panose="020B0503020204020204" pitchFamily="34" charset="-122"/>
                <a:ea typeface="Microsoft YaHei" panose="020B0503020204020204" pitchFamily="34" charset="-122"/>
                <a:cs typeface="Calibri" panose="020F0502020204030204" pitchFamily="34" charset="0"/>
              </a:rPr>
              <a:t>NNLO</a:t>
            </a:r>
            <a:endParaRPr lang="zh-CN" altLang="en-US" sz="2400" dirty="0">
              <a:latin typeface="Microsoft YaHei" panose="020B0503020204020204" pitchFamily="34" charset="-122"/>
              <a:ea typeface="Microsoft YaHei" panose="020B0503020204020204" pitchFamily="34" charset="-122"/>
            </a:endParaRPr>
          </a:p>
        </p:txBody>
      </p:sp>
      <p:grpSp>
        <p:nvGrpSpPr>
          <p:cNvPr id="4" name="组合 3"/>
          <p:cNvGrpSpPr/>
          <p:nvPr/>
        </p:nvGrpSpPr>
        <p:grpSpPr>
          <a:xfrm>
            <a:off x="1686681" y="1727427"/>
            <a:ext cx="8935680" cy="1826702"/>
            <a:chOff x="400173" y="1769575"/>
            <a:chExt cx="8935680" cy="1563934"/>
          </a:xfrm>
        </p:grpSpPr>
        <p:grpSp>
          <p:nvGrpSpPr>
            <p:cNvPr id="2" name="组合 1"/>
            <p:cNvGrpSpPr/>
            <p:nvPr/>
          </p:nvGrpSpPr>
          <p:grpSpPr>
            <a:xfrm>
              <a:off x="400173" y="1838392"/>
              <a:ext cx="7766583" cy="1165573"/>
              <a:chOff x="724274" y="1807981"/>
              <a:chExt cx="7766583" cy="1165573"/>
            </a:xfrm>
          </p:grpSpPr>
          <p:pic>
            <p:nvPicPr>
              <p:cNvPr id="75" name="图片 74"/>
              <p:cNvPicPr>
                <a:picLocks noChangeAspect="1"/>
              </p:cNvPicPr>
              <p:nvPr/>
            </p:nvPicPr>
            <p:blipFill>
              <a:blip r:embed="rId3"/>
              <a:stretch>
                <a:fillRect/>
              </a:stretch>
            </p:blipFill>
            <p:spPr>
              <a:xfrm>
                <a:off x="724274" y="1807981"/>
                <a:ext cx="1836082" cy="1165573"/>
              </a:xfrm>
              <a:prstGeom prst="rect">
                <a:avLst/>
              </a:prstGeom>
            </p:spPr>
          </p:pic>
          <p:pic>
            <p:nvPicPr>
              <p:cNvPr id="76" name="图片 75"/>
              <p:cNvPicPr>
                <a:picLocks noChangeAspect="1"/>
              </p:cNvPicPr>
              <p:nvPr/>
            </p:nvPicPr>
            <p:blipFill>
              <a:blip r:embed="rId4"/>
              <a:stretch>
                <a:fillRect/>
              </a:stretch>
            </p:blipFill>
            <p:spPr>
              <a:xfrm>
                <a:off x="2761352" y="1811707"/>
                <a:ext cx="1787922" cy="1158121"/>
              </a:xfrm>
              <a:prstGeom prst="rect">
                <a:avLst/>
              </a:prstGeom>
            </p:spPr>
          </p:pic>
          <p:pic>
            <p:nvPicPr>
              <p:cNvPr id="77" name="图片 76"/>
              <p:cNvPicPr>
                <a:picLocks noChangeAspect="1"/>
              </p:cNvPicPr>
              <p:nvPr/>
            </p:nvPicPr>
            <p:blipFill>
              <a:blip r:embed="rId5"/>
              <a:stretch>
                <a:fillRect/>
              </a:stretch>
            </p:blipFill>
            <p:spPr>
              <a:xfrm>
                <a:off x="4756435" y="1825779"/>
                <a:ext cx="1755762" cy="1129977"/>
              </a:xfrm>
              <a:prstGeom prst="rect">
                <a:avLst/>
              </a:prstGeom>
            </p:spPr>
          </p:pic>
          <p:pic>
            <p:nvPicPr>
              <p:cNvPr id="78" name="图片 77"/>
              <p:cNvPicPr>
                <a:picLocks noChangeAspect="1"/>
              </p:cNvPicPr>
              <p:nvPr/>
            </p:nvPicPr>
            <p:blipFill>
              <a:blip r:embed="rId6"/>
              <a:stretch>
                <a:fillRect/>
              </a:stretch>
            </p:blipFill>
            <p:spPr>
              <a:xfrm>
                <a:off x="6723476" y="1811707"/>
                <a:ext cx="1767381" cy="1158120"/>
              </a:xfrm>
              <a:prstGeom prst="rect">
                <a:avLst/>
              </a:prstGeom>
            </p:spPr>
          </p:pic>
        </p:grpSp>
        <p:sp>
          <p:nvSpPr>
            <p:cNvPr id="79" name="文本框 78"/>
            <p:cNvSpPr txBox="1"/>
            <p:nvPr/>
          </p:nvSpPr>
          <p:spPr>
            <a:xfrm>
              <a:off x="657541" y="1923439"/>
              <a:ext cx="413896" cy="276999"/>
            </a:xfrm>
            <a:prstGeom prst="rect">
              <a:avLst/>
            </a:prstGeom>
            <a:noFill/>
            <a:ln w="19050">
              <a:noFill/>
            </a:ln>
          </p:spPr>
          <p:txBody>
            <a:bodyPr wrap="none" rtlCol="0">
              <a:spAutoFit/>
            </a:bodyPr>
            <a:lstStyle/>
            <a:p>
              <a:r>
                <a:rPr lang="en-US" altLang="zh-CN" sz="1200" b="1" dirty="0"/>
                <a:t>S11</a:t>
              </a:r>
              <a:endParaRPr lang="zh-CN" altLang="en-US" sz="1200" b="1" dirty="0"/>
            </a:p>
          </p:txBody>
        </p:sp>
        <p:sp>
          <p:nvSpPr>
            <p:cNvPr id="80" name="文本框 79"/>
            <p:cNvSpPr txBox="1"/>
            <p:nvPr/>
          </p:nvSpPr>
          <p:spPr>
            <a:xfrm>
              <a:off x="2675082" y="2565289"/>
              <a:ext cx="423514" cy="276999"/>
            </a:xfrm>
            <a:prstGeom prst="rect">
              <a:avLst/>
            </a:prstGeom>
            <a:noFill/>
            <a:ln w="19050">
              <a:noFill/>
            </a:ln>
          </p:spPr>
          <p:txBody>
            <a:bodyPr wrap="none" rtlCol="0">
              <a:spAutoFit/>
            </a:bodyPr>
            <a:lstStyle/>
            <a:p>
              <a:r>
                <a:rPr lang="en-US" altLang="zh-CN" sz="1200" b="1" dirty="0"/>
                <a:t>P11</a:t>
              </a:r>
              <a:endParaRPr lang="zh-CN" altLang="en-US" sz="1200" b="1" dirty="0"/>
            </a:p>
          </p:txBody>
        </p:sp>
        <p:sp>
          <p:nvSpPr>
            <p:cNvPr id="81" name="文本框 80"/>
            <p:cNvSpPr txBox="1"/>
            <p:nvPr/>
          </p:nvSpPr>
          <p:spPr>
            <a:xfrm>
              <a:off x="4573878" y="2565288"/>
              <a:ext cx="423514" cy="276999"/>
            </a:xfrm>
            <a:prstGeom prst="rect">
              <a:avLst/>
            </a:prstGeom>
            <a:noFill/>
            <a:ln w="19050">
              <a:noFill/>
            </a:ln>
          </p:spPr>
          <p:txBody>
            <a:bodyPr wrap="none" rtlCol="0">
              <a:spAutoFit/>
            </a:bodyPr>
            <a:lstStyle/>
            <a:p>
              <a:r>
                <a:rPr lang="en-US" altLang="zh-CN" sz="1200" b="1" dirty="0"/>
                <a:t>P31</a:t>
              </a:r>
              <a:endParaRPr lang="zh-CN" altLang="en-US" sz="1200" b="1" dirty="0"/>
            </a:p>
          </p:txBody>
        </p:sp>
        <p:sp>
          <p:nvSpPr>
            <p:cNvPr id="82" name="文本框 81"/>
            <p:cNvSpPr txBox="1"/>
            <p:nvPr/>
          </p:nvSpPr>
          <p:spPr>
            <a:xfrm>
              <a:off x="6525587" y="2563952"/>
              <a:ext cx="423514" cy="276999"/>
            </a:xfrm>
            <a:prstGeom prst="rect">
              <a:avLst/>
            </a:prstGeom>
            <a:noFill/>
            <a:ln w="19050">
              <a:noFill/>
            </a:ln>
          </p:spPr>
          <p:txBody>
            <a:bodyPr wrap="none" rtlCol="0">
              <a:spAutoFit/>
            </a:bodyPr>
            <a:lstStyle/>
            <a:p>
              <a:r>
                <a:rPr lang="en-US" altLang="zh-CN" sz="1200" b="1" dirty="0"/>
                <a:t>P13</a:t>
              </a:r>
              <a:endParaRPr lang="zh-CN" altLang="en-US" sz="1200" b="1" dirty="0"/>
            </a:p>
          </p:txBody>
        </p:sp>
        <p:sp>
          <p:nvSpPr>
            <p:cNvPr id="83" name="文本框 82"/>
            <p:cNvSpPr txBox="1"/>
            <p:nvPr/>
          </p:nvSpPr>
          <p:spPr>
            <a:xfrm>
              <a:off x="8001769" y="1769575"/>
              <a:ext cx="497316" cy="263504"/>
            </a:xfrm>
            <a:prstGeom prst="rect">
              <a:avLst/>
            </a:prstGeom>
            <a:noFill/>
          </p:spPr>
          <p:txBody>
            <a:bodyPr wrap="none" rtlCol="0">
              <a:spAutoFit/>
            </a:bodyPr>
            <a:lstStyle/>
            <a:p>
              <a:r>
                <a:rPr lang="en-US" altLang="zh-CN" sz="1400" b="1" dirty="0">
                  <a:solidFill>
                    <a:schemeClr val="accent2"/>
                  </a:solidFill>
                </a:rPr>
                <a:t>NLO</a:t>
              </a:r>
            </a:p>
          </p:txBody>
        </p:sp>
        <p:sp>
          <p:nvSpPr>
            <p:cNvPr id="84" name="文本框 83"/>
            <p:cNvSpPr txBox="1"/>
            <p:nvPr/>
          </p:nvSpPr>
          <p:spPr>
            <a:xfrm>
              <a:off x="8001769" y="2691893"/>
              <a:ext cx="615938" cy="263504"/>
            </a:xfrm>
            <a:prstGeom prst="rect">
              <a:avLst/>
            </a:prstGeom>
            <a:noFill/>
          </p:spPr>
          <p:txBody>
            <a:bodyPr wrap="none" rtlCol="0">
              <a:spAutoFit/>
            </a:bodyPr>
            <a:lstStyle/>
            <a:p>
              <a:r>
                <a:rPr lang="en-US" altLang="zh-CN" sz="1400" b="1" dirty="0">
                  <a:solidFill>
                    <a:srgbClr val="FF8181"/>
                  </a:solidFill>
                </a:rPr>
                <a:t>NNLO</a:t>
              </a:r>
            </a:p>
          </p:txBody>
        </p:sp>
        <p:sp>
          <p:nvSpPr>
            <p:cNvPr id="85" name="文本框 84"/>
            <p:cNvSpPr txBox="1"/>
            <p:nvPr/>
          </p:nvSpPr>
          <p:spPr>
            <a:xfrm>
              <a:off x="8001769" y="2146145"/>
              <a:ext cx="734560" cy="263504"/>
            </a:xfrm>
            <a:prstGeom prst="rect">
              <a:avLst/>
            </a:prstGeom>
            <a:noFill/>
          </p:spPr>
          <p:txBody>
            <a:bodyPr wrap="none" rtlCol="0">
              <a:spAutoFit/>
            </a:bodyPr>
            <a:lstStyle/>
            <a:p>
              <a:r>
                <a:rPr lang="en-US" altLang="zh-CN" sz="1400" b="1" dirty="0">
                  <a:solidFill>
                    <a:srgbClr val="FF0000"/>
                  </a:solidFill>
                </a:rPr>
                <a:t>NNNLO</a:t>
              </a:r>
            </a:p>
          </p:txBody>
        </p:sp>
        <p:sp>
          <p:nvSpPr>
            <p:cNvPr id="86" name="矩形 85"/>
            <p:cNvSpPr/>
            <p:nvPr/>
          </p:nvSpPr>
          <p:spPr>
            <a:xfrm>
              <a:off x="6991300" y="3070005"/>
              <a:ext cx="2344553" cy="263504"/>
            </a:xfrm>
            <a:prstGeom prst="rect">
              <a:avLst/>
            </a:prstGeom>
          </p:spPr>
          <p:txBody>
            <a:bodyPr wrap="none">
              <a:spAutoFit/>
            </a:bodyPr>
            <a:lstStyle/>
            <a:p>
              <a:r>
                <a:rPr lang="en-US" altLang="zh-CN" sz="1400" dirty="0"/>
                <a:t>Siemens et al. </a:t>
              </a:r>
              <a:r>
                <a:rPr lang="zh-CN" altLang="en-US" sz="1400" dirty="0"/>
                <a:t>P</a:t>
              </a:r>
              <a:r>
                <a:rPr lang="en-US" altLang="zh-CN" sz="1400" dirty="0"/>
                <a:t>R</a:t>
              </a:r>
              <a:r>
                <a:rPr lang="zh-CN" altLang="en-US" sz="1400" dirty="0"/>
                <a:t>C94.014620</a:t>
              </a:r>
            </a:p>
          </p:txBody>
        </p:sp>
        <p:sp>
          <p:nvSpPr>
            <p:cNvPr id="88" name="文本框 87"/>
            <p:cNvSpPr txBox="1"/>
            <p:nvPr/>
          </p:nvSpPr>
          <p:spPr>
            <a:xfrm>
              <a:off x="8001769" y="2480851"/>
              <a:ext cx="468398" cy="263504"/>
            </a:xfrm>
            <a:prstGeom prst="rect">
              <a:avLst/>
            </a:prstGeom>
            <a:noFill/>
          </p:spPr>
          <p:txBody>
            <a:bodyPr wrap="none" rtlCol="0">
              <a:spAutoFit/>
            </a:bodyPr>
            <a:lstStyle/>
            <a:p>
              <a:r>
                <a:rPr lang="en-US" altLang="zh-CN" sz="1400" b="1" dirty="0">
                  <a:solidFill>
                    <a:srgbClr val="0070C0"/>
                  </a:solidFill>
                </a:rPr>
                <a:t>EXP</a:t>
              </a:r>
            </a:p>
          </p:txBody>
        </p:sp>
      </p:grpSp>
      <p:sp>
        <p:nvSpPr>
          <p:cNvPr id="105" name="文本框 104"/>
          <p:cNvSpPr txBox="1"/>
          <p:nvPr/>
        </p:nvSpPr>
        <p:spPr>
          <a:xfrm>
            <a:off x="546147" y="3706178"/>
            <a:ext cx="9807750" cy="461665"/>
          </a:xfrm>
          <a:prstGeom prst="rect">
            <a:avLst/>
          </a:prstGeom>
          <a:noFill/>
        </p:spPr>
        <p:txBody>
          <a:bodyPr wrap="none" rtlCol="0">
            <a:spAutoFit/>
          </a:bodyPr>
          <a:lstStyle/>
          <a:p>
            <a:pPr marL="285750" indent="-285750">
              <a:buFont typeface="Wingdings" panose="05000000000000000000" pitchFamily="2" charset="2"/>
              <a:buChar char="Ø"/>
            </a:pP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SU(3)</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a:t>
            </a:r>
            <a:r>
              <a:rPr lang="el-GR" altLang="zh-CN"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S=0</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l-GR" altLang="zh-CN" sz="2400" b="1" dirty="0">
                <a:latin typeface="Microsoft YaHei" panose="020B0503020204020204" pitchFamily="34" charset="-122"/>
                <a:ea typeface="Microsoft YaHei" panose="020B0503020204020204" pitchFamily="34" charset="-122"/>
                <a:cs typeface="Calibri" panose="020F0502020204030204" pitchFamily="34" charset="0"/>
              </a:rPr>
              <a:t>π</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N</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&amp;</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S=1</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KN</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EOMS</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much</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better</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than</a:t>
            </a:r>
            <a:r>
              <a:rPr lang="zh-CN" altLang="en-US" sz="2400" b="1" dirty="0">
                <a:latin typeface="Microsoft YaHei" panose="020B0503020204020204" pitchFamily="34" charset="-122"/>
                <a:ea typeface="Microsoft YaHei" panose="020B0503020204020204" pitchFamily="34" charset="-122"/>
                <a:cs typeface="Calibri" panose="020F0502020204030204" pitchFamily="34" charset="0"/>
              </a:rPr>
              <a:t> </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HB </a:t>
            </a:r>
            <a:r>
              <a:rPr lang="en-US" altLang="zh-CN" sz="2400" b="1" dirty="0" err="1">
                <a:latin typeface="Microsoft YaHei" panose="020B0503020204020204" pitchFamily="34" charset="-122"/>
                <a:ea typeface="Microsoft YaHei" panose="020B0503020204020204" pitchFamily="34" charset="-122"/>
                <a:cs typeface="Calibri" panose="020F0502020204030204" pitchFamily="34" charset="0"/>
              </a:rPr>
              <a:t>ChPT</a:t>
            </a:r>
            <a:r>
              <a:rPr lang="en-US" altLang="zh-CN" sz="2400" b="1" dirty="0">
                <a:latin typeface="Microsoft YaHei" panose="020B0503020204020204" pitchFamily="34" charset="-122"/>
                <a:ea typeface="Microsoft YaHei" panose="020B0503020204020204" pitchFamily="34" charset="-122"/>
                <a:cs typeface="Calibri" panose="020F0502020204030204" pitchFamily="34" charset="0"/>
              </a:rPr>
              <a:t> </a:t>
            </a:r>
            <a:endParaRPr lang="zh-CN" altLang="en-US" sz="2400" dirty="0">
              <a:solidFill>
                <a:srgbClr val="FF0000"/>
              </a:solidFill>
              <a:latin typeface="Microsoft YaHei" panose="020B0503020204020204" pitchFamily="34" charset="-122"/>
              <a:ea typeface="Microsoft YaHei" panose="020B0503020204020204" pitchFamily="34" charset="-122"/>
            </a:endParaRPr>
          </a:p>
        </p:txBody>
      </p:sp>
      <p:pic>
        <p:nvPicPr>
          <p:cNvPr id="111" name="图片 110"/>
          <p:cNvPicPr>
            <a:picLocks noChangeAspect="1"/>
          </p:cNvPicPr>
          <p:nvPr/>
        </p:nvPicPr>
        <p:blipFill>
          <a:blip r:embed="rId7"/>
          <a:stretch>
            <a:fillRect/>
          </a:stretch>
        </p:blipFill>
        <p:spPr>
          <a:xfrm>
            <a:off x="1487375" y="4418096"/>
            <a:ext cx="6427897" cy="1687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2" name="文本框 111"/>
          <p:cNvSpPr txBox="1"/>
          <p:nvPr/>
        </p:nvSpPr>
        <p:spPr>
          <a:xfrm>
            <a:off x="7944708" y="4371892"/>
            <a:ext cx="1316451" cy="307777"/>
          </a:xfrm>
          <a:prstGeom prst="rect">
            <a:avLst/>
          </a:prstGeom>
          <a:noFill/>
        </p:spPr>
        <p:txBody>
          <a:bodyPr wrap="none" rtlCol="0">
            <a:spAutoFit/>
          </a:bodyPr>
          <a:lstStyle/>
          <a:p>
            <a:r>
              <a:rPr lang="en-US" altLang="zh-CN" sz="1400" b="1" dirty="0">
                <a:solidFill>
                  <a:srgbClr val="FF0000"/>
                </a:solidFill>
              </a:rPr>
              <a:t>HB SU(3) NNLO</a:t>
            </a:r>
          </a:p>
        </p:txBody>
      </p:sp>
      <p:sp>
        <p:nvSpPr>
          <p:cNvPr id="113" name="文本框 112"/>
          <p:cNvSpPr txBox="1"/>
          <p:nvPr/>
        </p:nvSpPr>
        <p:spPr>
          <a:xfrm>
            <a:off x="7945028" y="5217020"/>
            <a:ext cx="1550617" cy="307777"/>
          </a:xfrm>
          <a:prstGeom prst="rect">
            <a:avLst/>
          </a:prstGeom>
          <a:noFill/>
        </p:spPr>
        <p:txBody>
          <a:bodyPr wrap="none" rtlCol="0">
            <a:spAutoFit/>
          </a:bodyPr>
          <a:lstStyle/>
          <a:p>
            <a:r>
              <a:rPr lang="en-US" altLang="zh-CN" sz="1400" b="1" dirty="0">
                <a:solidFill>
                  <a:srgbClr val="00B050"/>
                </a:solidFill>
              </a:rPr>
              <a:t>EOMS SU(2) NNLO</a:t>
            </a:r>
          </a:p>
        </p:txBody>
      </p:sp>
      <p:sp>
        <p:nvSpPr>
          <p:cNvPr id="114" name="文本框 113"/>
          <p:cNvSpPr txBox="1"/>
          <p:nvPr/>
        </p:nvSpPr>
        <p:spPr>
          <a:xfrm>
            <a:off x="7944708" y="5548715"/>
            <a:ext cx="1550617" cy="307777"/>
          </a:xfrm>
          <a:prstGeom prst="rect">
            <a:avLst/>
          </a:prstGeom>
          <a:noFill/>
        </p:spPr>
        <p:txBody>
          <a:bodyPr wrap="none" rtlCol="0">
            <a:spAutoFit/>
          </a:bodyPr>
          <a:lstStyle/>
          <a:p>
            <a:r>
              <a:rPr lang="en-US" altLang="zh-CN" sz="1400" b="1" dirty="0">
                <a:solidFill>
                  <a:srgbClr val="0070C0"/>
                </a:solidFill>
              </a:rPr>
              <a:t>EOMS SU(3) NNLO</a:t>
            </a:r>
          </a:p>
        </p:txBody>
      </p:sp>
      <p:sp>
        <p:nvSpPr>
          <p:cNvPr id="115" name="文本框 114"/>
          <p:cNvSpPr txBox="1"/>
          <p:nvPr/>
        </p:nvSpPr>
        <p:spPr>
          <a:xfrm>
            <a:off x="7944708" y="4944168"/>
            <a:ext cx="468398" cy="307777"/>
          </a:xfrm>
          <a:prstGeom prst="rect">
            <a:avLst/>
          </a:prstGeom>
          <a:noFill/>
        </p:spPr>
        <p:txBody>
          <a:bodyPr wrap="none" rtlCol="0">
            <a:spAutoFit/>
          </a:bodyPr>
          <a:lstStyle/>
          <a:p>
            <a:r>
              <a:rPr lang="en-US" altLang="zh-CN" sz="1400" b="1" dirty="0"/>
              <a:t>EXP</a:t>
            </a:r>
          </a:p>
        </p:txBody>
      </p:sp>
      <p:sp>
        <p:nvSpPr>
          <p:cNvPr id="116" name="矩形 115"/>
          <p:cNvSpPr/>
          <p:nvPr/>
        </p:nvSpPr>
        <p:spPr>
          <a:xfrm>
            <a:off x="9251242" y="4373225"/>
            <a:ext cx="2177840" cy="307777"/>
          </a:xfrm>
          <a:prstGeom prst="rect">
            <a:avLst/>
          </a:prstGeom>
        </p:spPr>
        <p:txBody>
          <a:bodyPr wrap="none">
            <a:spAutoFit/>
          </a:bodyPr>
          <a:lstStyle/>
          <a:p>
            <a:r>
              <a:rPr lang="en-US" altLang="zh-CN" sz="1400" dirty="0"/>
              <a:t>Huang et al. PRD96,016021</a:t>
            </a:r>
          </a:p>
        </p:txBody>
      </p:sp>
      <p:sp>
        <p:nvSpPr>
          <p:cNvPr id="117" name="矩形 116"/>
          <p:cNvSpPr/>
          <p:nvPr/>
        </p:nvSpPr>
        <p:spPr>
          <a:xfrm>
            <a:off x="9448332" y="5548714"/>
            <a:ext cx="1914948" cy="307777"/>
          </a:xfrm>
          <a:prstGeom prst="rect">
            <a:avLst/>
          </a:prstGeom>
        </p:spPr>
        <p:txBody>
          <a:bodyPr wrap="none">
            <a:spAutoFit/>
          </a:bodyPr>
          <a:lstStyle/>
          <a:p>
            <a:r>
              <a:rPr lang="en-US" altLang="zh-CN" sz="1400" dirty="0"/>
              <a:t>Lu et al. PRD99,</a:t>
            </a:r>
            <a:r>
              <a:rPr lang="zh-CN" altLang="en-US" sz="1400" dirty="0"/>
              <a:t> </a:t>
            </a:r>
            <a:r>
              <a:rPr lang="en-US" altLang="zh-CN" sz="1400" dirty="0"/>
              <a:t>054024</a:t>
            </a:r>
          </a:p>
        </p:txBody>
      </p:sp>
      <p:sp>
        <p:nvSpPr>
          <p:cNvPr id="118" name="矩形 117"/>
          <p:cNvSpPr/>
          <p:nvPr/>
        </p:nvSpPr>
        <p:spPr>
          <a:xfrm>
            <a:off x="9397627" y="5210898"/>
            <a:ext cx="2120132" cy="307777"/>
          </a:xfrm>
          <a:prstGeom prst="rect">
            <a:avLst/>
          </a:prstGeom>
        </p:spPr>
        <p:txBody>
          <a:bodyPr wrap="none">
            <a:spAutoFit/>
          </a:bodyPr>
          <a:lstStyle/>
          <a:p>
            <a:r>
              <a:rPr lang="en-US" altLang="zh-CN" sz="1400" dirty="0"/>
              <a:t>Chen et al. </a:t>
            </a:r>
            <a:r>
              <a:rPr lang="zh-CN" altLang="en-US" sz="1400" dirty="0"/>
              <a:t>PRD87</a:t>
            </a:r>
            <a:r>
              <a:rPr lang="en-US" altLang="zh-CN" sz="1400" dirty="0"/>
              <a:t>,</a:t>
            </a:r>
            <a:r>
              <a:rPr lang="zh-CN" altLang="en-US" sz="1400" dirty="0"/>
              <a:t>054019</a:t>
            </a:r>
          </a:p>
        </p:txBody>
      </p:sp>
      <p:sp>
        <p:nvSpPr>
          <p:cNvPr id="119" name="矩形 118"/>
          <p:cNvSpPr/>
          <p:nvPr/>
        </p:nvSpPr>
        <p:spPr>
          <a:xfrm>
            <a:off x="2449865" y="3249593"/>
            <a:ext cx="5559407" cy="307777"/>
          </a:xfrm>
          <a:prstGeom prst="rect">
            <a:avLst/>
          </a:prstGeom>
        </p:spPr>
        <p:txBody>
          <a:bodyPr wrap="none">
            <a:spAutoFit/>
          </a:bodyPr>
          <a:lstStyle/>
          <a:p>
            <a:r>
              <a:rPr lang="en-US" altLang="zh-CN" sz="1400" b="1" dirty="0">
                <a:latin typeface="Microsoft YaHei" panose="020B0503020204020204" pitchFamily="34" charset="-122"/>
                <a:ea typeface="Microsoft YaHei" panose="020B0503020204020204" pitchFamily="34" charset="-122"/>
                <a:cs typeface="Calibri" panose="020F0502020204030204" pitchFamily="34" charset="0"/>
              </a:rPr>
              <a:t>SU(2) </a:t>
            </a:r>
            <a:r>
              <a:rPr lang="el-GR" altLang="zh-CN" sz="1400" b="1" dirty="0">
                <a:latin typeface="Microsoft YaHei" panose="020B0503020204020204" pitchFamily="34" charset="-122"/>
                <a:ea typeface="Microsoft YaHei" panose="020B0503020204020204" pitchFamily="34" charset="-122"/>
                <a:cs typeface="Calibri" panose="020F0502020204030204" pitchFamily="34" charset="0"/>
              </a:rPr>
              <a:t>π</a:t>
            </a:r>
            <a:r>
              <a:rPr lang="en-US" altLang="zh-CN" sz="1400" b="1" dirty="0">
                <a:latin typeface="Microsoft YaHei" panose="020B0503020204020204" pitchFamily="34" charset="-122"/>
                <a:ea typeface="Microsoft YaHei" panose="020B0503020204020204" pitchFamily="34" charset="-122"/>
                <a:cs typeface="Calibri" panose="020F0502020204030204" pitchFamily="34" charset="0"/>
              </a:rPr>
              <a:t>N partial-wave </a:t>
            </a:r>
            <a:r>
              <a:rPr lang="en-US" altLang="zh-CN" sz="1400" b="1" dirty="0" err="1">
                <a:latin typeface="Microsoft YaHei" panose="020B0503020204020204" pitchFamily="34" charset="-122"/>
                <a:ea typeface="Microsoft YaHei" panose="020B0503020204020204" pitchFamily="34" charset="-122"/>
                <a:cs typeface="Calibri" panose="020F0502020204030204" pitchFamily="34" charset="0"/>
              </a:rPr>
              <a:t>phaseshifts</a:t>
            </a:r>
            <a:r>
              <a:rPr lang="en-US" altLang="zh-CN" sz="1400" b="1" dirty="0">
                <a:latin typeface="Microsoft YaHei" panose="020B0503020204020204" pitchFamily="34" charset="-122"/>
                <a:ea typeface="Microsoft YaHei" panose="020B0503020204020204" pitchFamily="34" charset="-122"/>
                <a:cs typeface="Calibri" panose="020F0502020204030204" pitchFamily="34" charset="0"/>
              </a:rPr>
              <a:t> at </a:t>
            </a:r>
            <a:r>
              <a:rPr lang="en-US" altLang="zh-CN" sz="1400" b="1" dirty="0">
                <a:solidFill>
                  <a:srgbClr val="ED7D31"/>
                </a:solidFill>
                <a:latin typeface="Microsoft YaHei" panose="020B0503020204020204" pitchFamily="34" charset="-122"/>
                <a:ea typeface="Microsoft YaHei" panose="020B0503020204020204" pitchFamily="34" charset="-122"/>
                <a:cs typeface="Calibri" panose="020F0502020204030204" pitchFamily="34" charset="0"/>
              </a:rPr>
              <a:t>NLO</a:t>
            </a:r>
            <a:r>
              <a:rPr lang="zh-CN" altLang="en-US" sz="1400" b="1" dirty="0">
                <a:latin typeface="Microsoft YaHei" panose="020B0503020204020204" pitchFamily="34" charset="-122"/>
                <a:ea typeface="Microsoft YaHei" panose="020B0503020204020204" pitchFamily="34" charset="-122"/>
                <a:cs typeface="Calibri" panose="020F0502020204030204" pitchFamily="34" charset="0"/>
              </a:rPr>
              <a:t>，</a:t>
            </a:r>
            <a:r>
              <a:rPr lang="en-US" altLang="zh-CN" sz="1400" b="1" dirty="0">
                <a:solidFill>
                  <a:srgbClr val="FF8181"/>
                </a:solidFill>
                <a:latin typeface="Microsoft YaHei" panose="020B0503020204020204" pitchFamily="34" charset="-122"/>
                <a:ea typeface="Microsoft YaHei" panose="020B0503020204020204" pitchFamily="34" charset="-122"/>
                <a:cs typeface="Calibri" panose="020F0502020204030204" pitchFamily="34" charset="0"/>
              </a:rPr>
              <a:t>NNLO</a:t>
            </a:r>
            <a:r>
              <a:rPr lang="zh-CN" altLang="en-US" sz="1400" b="1" dirty="0">
                <a:latin typeface="Microsoft YaHei" panose="020B0503020204020204" pitchFamily="34" charset="-122"/>
                <a:ea typeface="Microsoft YaHei" panose="020B0503020204020204" pitchFamily="34" charset="-122"/>
                <a:cs typeface="Calibri" panose="020F0502020204030204" pitchFamily="34" charset="0"/>
              </a:rPr>
              <a:t>，</a:t>
            </a:r>
            <a:r>
              <a:rPr lang="en-US" altLang="zh-CN" sz="1400" b="1" dirty="0">
                <a:solidFill>
                  <a:srgbClr val="FF0000"/>
                </a:solidFill>
                <a:latin typeface="Microsoft YaHei" panose="020B0503020204020204" pitchFamily="34" charset="-122"/>
                <a:ea typeface="Microsoft YaHei" panose="020B0503020204020204" pitchFamily="34" charset="-122"/>
                <a:cs typeface="Calibri" panose="020F0502020204030204" pitchFamily="34" charset="0"/>
              </a:rPr>
              <a:t>NNNLO</a:t>
            </a:r>
            <a:endParaRPr lang="zh-CN" altLang="en-US" sz="1400" dirty="0">
              <a:latin typeface="Microsoft YaHei" panose="020B0503020204020204" pitchFamily="34" charset="-122"/>
              <a:ea typeface="Microsoft YaHei" panose="020B0503020204020204" pitchFamily="34" charset="-122"/>
            </a:endParaRPr>
          </a:p>
        </p:txBody>
      </p:sp>
      <p:sp>
        <p:nvSpPr>
          <p:cNvPr id="120" name="矩形 119"/>
          <p:cNvSpPr/>
          <p:nvPr/>
        </p:nvSpPr>
        <p:spPr>
          <a:xfrm>
            <a:off x="2604722" y="6314915"/>
            <a:ext cx="5080493" cy="307777"/>
          </a:xfrm>
          <a:prstGeom prst="rect">
            <a:avLst/>
          </a:prstGeom>
        </p:spPr>
        <p:txBody>
          <a:bodyPr wrap="none">
            <a:spAutoFit/>
          </a:bodyPr>
          <a:lstStyle/>
          <a:p>
            <a:r>
              <a:rPr lang="en-US" altLang="zh-CN" sz="1400" b="1" dirty="0">
                <a:latin typeface="Microsoft YaHei" panose="020B0503020204020204" pitchFamily="34" charset="-122"/>
                <a:ea typeface="Microsoft YaHei" panose="020B0503020204020204" pitchFamily="34" charset="-122"/>
                <a:cs typeface="Calibri" panose="020F0502020204030204" pitchFamily="34" charset="0"/>
              </a:rPr>
              <a:t>SU(3) HB</a:t>
            </a:r>
            <a:r>
              <a:rPr lang="zh-CN" altLang="en-US" sz="1400" b="1" dirty="0">
                <a:latin typeface="Microsoft YaHei" panose="020B0503020204020204" pitchFamily="34" charset="-122"/>
                <a:ea typeface="Microsoft YaHei" panose="020B0503020204020204" pitchFamily="34" charset="-122"/>
                <a:cs typeface="Calibri" panose="020F0502020204030204" pitchFamily="34" charset="0"/>
              </a:rPr>
              <a:t>、</a:t>
            </a:r>
            <a:r>
              <a:rPr lang="en-US" altLang="zh-CN" sz="1400" b="1" dirty="0">
                <a:latin typeface="Microsoft YaHei" panose="020B0503020204020204" pitchFamily="34" charset="-122"/>
                <a:ea typeface="Microsoft YaHei" panose="020B0503020204020204" pitchFamily="34" charset="-122"/>
                <a:cs typeface="Calibri" panose="020F0502020204030204" pitchFamily="34" charset="0"/>
              </a:rPr>
              <a:t>EOMS </a:t>
            </a:r>
            <a:r>
              <a:rPr lang="en-US" altLang="zh-CN" sz="1400" b="1" dirty="0" err="1">
                <a:latin typeface="Microsoft YaHei" panose="020B0503020204020204" pitchFamily="34" charset="-122"/>
                <a:ea typeface="Microsoft YaHei" panose="020B0503020204020204" pitchFamily="34" charset="-122"/>
                <a:cs typeface="Calibri" panose="020F0502020204030204" pitchFamily="34" charset="0"/>
              </a:rPr>
              <a:t>ChPT</a:t>
            </a:r>
            <a:r>
              <a:rPr lang="en-US" altLang="zh-CN" sz="1400" b="1" dirty="0">
                <a:latin typeface="Microsoft YaHei" panose="020B0503020204020204" pitchFamily="34" charset="-122"/>
                <a:ea typeface="Microsoft YaHei" panose="020B0503020204020204" pitchFamily="34" charset="-122"/>
                <a:cs typeface="Calibri" panose="020F0502020204030204" pitchFamily="34" charset="0"/>
              </a:rPr>
              <a:t> NNLO partial wave </a:t>
            </a:r>
            <a:r>
              <a:rPr lang="en-US" altLang="zh-CN" sz="1400" b="1" dirty="0" err="1">
                <a:latin typeface="Microsoft YaHei" panose="020B0503020204020204" pitchFamily="34" charset="-122"/>
                <a:ea typeface="Microsoft YaHei" panose="020B0503020204020204" pitchFamily="34" charset="-122"/>
                <a:cs typeface="Calibri" panose="020F0502020204030204" pitchFamily="34" charset="0"/>
              </a:rPr>
              <a:t>phaseshifts</a:t>
            </a:r>
            <a:endParaRPr lang="zh-CN" altLang="en-US" sz="1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0468043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7790329-7E61-492C-7EA0-0CB7DCC24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2062" y="-1505770"/>
            <a:ext cx="3169788" cy="6858000"/>
          </a:xfrm>
          <a:prstGeom prst="rect">
            <a:avLst/>
          </a:prstGeom>
        </p:spPr>
      </p:pic>
      <p:pic>
        <p:nvPicPr>
          <p:cNvPr id="12" name="图片 11">
            <a:extLst>
              <a:ext uri="{FF2B5EF4-FFF2-40B4-BE49-F238E27FC236}">
                <a16:creationId xmlns:a16="http://schemas.microsoft.com/office/drawing/2014/main" id="{0CF6C550-24FE-8A0C-8C57-CE9A565FA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644" y="-1574033"/>
            <a:ext cx="3169788" cy="6858000"/>
          </a:xfrm>
          <a:prstGeom prst="rect">
            <a:avLst/>
          </a:prstGeom>
        </p:spPr>
      </p:pic>
      <p:sp>
        <p:nvSpPr>
          <p:cNvPr id="4" name="灯片编号占位符 3">
            <a:extLst>
              <a:ext uri="{FF2B5EF4-FFF2-40B4-BE49-F238E27FC236}">
                <a16:creationId xmlns:a16="http://schemas.microsoft.com/office/drawing/2014/main" id="{32457339-D534-8ABE-151A-6663D5CD66EA}"/>
              </a:ext>
            </a:extLst>
          </p:cNvPr>
          <p:cNvSpPr>
            <a:spLocks noGrp="1"/>
          </p:cNvSpPr>
          <p:nvPr>
            <p:ph type="sldNum" sz="quarter" idx="12"/>
          </p:nvPr>
        </p:nvSpPr>
        <p:spPr/>
        <p:txBody>
          <a:bodyPr/>
          <a:lstStyle/>
          <a:p>
            <a:fld id="{48F63A3B-78C7-47BE-AE5E-E10140E04643}" type="slidenum">
              <a:rPr lang="en-US" smtClean="0"/>
              <a:t>2</a:t>
            </a:fld>
            <a:endParaRPr lang="en-US" dirty="0"/>
          </a:p>
        </p:txBody>
      </p:sp>
      <p:pic>
        <p:nvPicPr>
          <p:cNvPr id="6" name="图片 5">
            <a:extLst>
              <a:ext uri="{FF2B5EF4-FFF2-40B4-BE49-F238E27FC236}">
                <a16:creationId xmlns:a16="http://schemas.microsoft.com/office/drawing/2014/main" id="{74E5755E-698C-8198-4193-BA28CFDDE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63" y="88818"/>
            <a:ext cx="5571173" cy="4178381"/>
          </a:xfrm>
          <a:prstGeom prst="rect">
            <a:avLst/>
          </a:prstGeom>
        </p:spPr>
      </p:pic>
      <p:pic>
        <p:nvPicPr>
          <p:cNvPr id="8" name="图片 7">
            <a:extLst>
              <a:ext uri="{FF2B5EF4-FFF2-40B4-BE49-F238E27FC236}">
                <a16:creationId xmlns:a16="http://schemas.microsoft.com/office/drawing/2014/main" id="{B5C8955B-ABE4-710C-D29E-C9062BFC3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8789" y="2779987"/>
            <a:ext cx="5563621" cy="4172716"/>
          </a:xfrm>
          <a:prstGeom prst="rect">
            <a:avLst/>
          </a:prstGeom>
        </p:spPr>
      </p:pic>
      <p:sp>
        <p:nvSpPr>
          <p:cNvPr id="15" name="矩形 14">
            <a:extLst>
              <a:ext uri="{FF2B5EF4-FFF2-40B4-BE49-F238E27FC236}">
                <a16:creationId xmlns:a16="http://schemas.microsoft.com/office/drawing/2014/main" id="{C68DC106-1977-EF63-4601-4815438E4A2B}"/>
              </a:ext>
            </a:extLst>
          </p:cNvPr>
          <p:cNvSpPr/>
          <p:nvPr/>
        </p:nvSpPr>
        <p:spPr>
          <a:xfrm>
            <a:off x="0" y="4936731"/>
            <a:ext cx="5724644" cy="830997"/>
          </a:xfrm>
          <a:prstGeom prst="rect">
            <a:avLst/>
          </a:prstGeom>
          <a:noFill/>
        </p:spPr>
        <p:txBody>
          <a:bodyPr wrap="none" lIns="91440" tIns="45720" rIns="91440" bIns="45720">
            <a:spAutoFit/>
          </a:bodyPr>
          <a:lstStyle/>
          <a:p>
            <a:pPr algn="ctr"/>
            <a:r>
              <a:rPr kumimoji="1" lang="zh-CN" alt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浪漫之都、时尚大连</a:t>
            </a:r>
            <a:endParaRPr lang="zh-CN" alt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4697652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b="1" smtClean="0">
                <a:solidFill>
                  <a:schemeClr val="bg1"/>
                </a:solidFill>
              </a:rPr>
              <a:t>20</a:t>
            </a:fld>
            <a:endParaRPr lang="zh-CN" altLang="en-US" b="1" dirty="0">
              <a:solidFill>
                <a:schemeClr val="bg1"/>
              </a:solidFill>
            </a:endParaRPr>
          </a:p>
        </p:txBody>
      </p:sp>
      <mc:AlternateContent xmlns:mc="http://schemas.openxmlformats.org/markup-compatibility/2006">
        <mc:Choice xmlns:a14="http://schemas.microsoft.com/office/drawing/2010/main" Requires="a14">
          <p:sp>
            <p:nvSpPr>
              <p:cNvPr id="72" name="文本框 71"/>
              <p:cNvSpPr txBox="1"/>
              <p:nvPr/>
            </p:nvSpPr>
            <p:spPr>
              <a:xfrm>
                <a:off x="429752" y="988697"/>
                <a:ext cx="10303018" cy="58669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sz="2400" b="1" dirty="0">
                    <a:solidFill>
                      <a:schemeClr val="tx1"/>
                    </a:solidFill>
                    <a:ea typeface="微软雅黑" panose="020B0503020204020204" pitchFamily="34" charset="-122"/>
                    <a:cs typeface="Calibri" panose="020F0502020204030204" pitchFamily="34" charset="0"/>
                  </a:rPr>
                  <a:t>SU(3):</a:t>
                </a:r>
                <a:r>
                  <a:rPr lang="zh-CN" altLang="en-US" sz="2400" b="1" dirty="0">
                    <a:solidFill>
                      <a:schemeClr val="tx1"/>
                    </a:solidFill>
                    <a:ea typeface="微软雅黑" panose="020B0503020204020204" pitchFamily="34" charset="-122"/>
                    <a:cs typeface="Calibri" panose="020F0502020204030204" pitchFamily="34" charset="0"/>
                  </a:rPr>
                  <a:t> </a:t>
                </a:r>
                <a:r>
                  <a:rPr lang="en-US" altLang="zh-CN" sz="2400" b="1" dirty="0">
                    <a:solidFill>
                      <a:schemeClr val="tx1"/>
                    </a:solidFill>
                    <a:ea typeface="微软雅黑" panose="020B0503020204020204" pitchFamily="34" charset="-122"/>
                    <a:cs typeface="Calibri" panose="020F0502020204030204" pitchFamily="34" charset="0"/>
                  </a:rPr>
                  <a:t>S=-1 </a:t>
                </a:r>
                <a14:m>
                  <m:oMath xmlns:m="http://schemas.openxmlformats.org/officeDocument/2006/math">
                    <m:acc>
                      <m:accPr>
                        <m:chr m:val="̅"/>
                        <m:ctrlPr>
                          <a:rPr lang="zh-CN" altLang="en-US" sz="2400" b="1" i="1" smtClean="0">
                            <a:solidFill>
                              <a:schemeClr val="tx1"/>
                            </a:solidFill>
                            <a:latin typeface="Cambria Math" panose="02040503050406030204" pitchFamily="18" charset="0"/>
                            <a:ea typeface="微软雅黑" panose="020B0503020204020204" pitchFamily="34" charset="-122"/>
                            <a:cs typeface="Calibri" panose="020F0502020204030204" pitchFamily="34" charset="0"/>
                          </a:rPr>
                        </m:ctrlPr>
                      </m:accPr>
                      <m:e>
                        <m:r>
                          <a:rPr lang="en-US" altLang="zh-CN" sz="2400" b="1" i="0">
                            <a:solidFill>
                              <a:schemeClr val="tx1"/>
                            </a:solidFill>
                            <a:latin typeface="Cambria Math" panose="02040503050406030204" pitchFamily="18" charset="0"/>
                            <a:ea typeface="微软雅黑" panose="020B0503020204020204" pitchFamily="34" charset="-122"/>
                            <a:cs typeface="Calibri" panose="020F0502020204030204" pitchFamily="34" charset="0"/>
                          </a:rPr>
                          <m:t>𝐊</m:t>
                        </m:r>
                      </m:e>
                    </m:acc>
                  </m:oMath>
                </a14:m>
                <a:r>
                  <a:rPr lang="en-US" altLang="zh-CN" sz="2400" b="1" dirty="0">
                    <a:solidFill>
                      <a:schemeClr val="tx1"/>
                    </a:solidFill>
                    <a:latin typeface="Calibri" panose="020F0502020204030204" pitchFamily="34" charset="0"/>
                    <a:ea typeface="微软雅黑" panose="020B0503020204020204" pitchFamily="34" charset="-122"/>
                    <a:cs typeface="Calibri" panose="020F0502020204030204" pitchFamily="34" charset="0"/>
                  </a:rPr>
                  <a:t>N</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scattering</a:t>
                </a:r>
                <a:r>
                  <a:rPr lang="zh-CN" altLang="en-US" sz="2400" b="1" dirty="0">
                    <a:solidFill>
                      <a:schemeClr val="tx1"/>
                    </a:solidFill>
                    <a:latin typeface="Calibri" panose="020F0502020204030204" pitchFamily="34" charset="0"/>
                    <a:ea typeface="微软雅黑" panose="020B0503020204020204" pitchFamily="34" charset="-122"/>
                    <a:cs typeface="Calibri" panose="020F0502020204030204" pitchFamily="34" charset="0"/>
                  </a:rPr>
                  <a:t>：</a:t>
                </a:r>
                <a:r>
                  <a:rPr lang="en-US" altLang="zh-CN" sz="24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non-perturbative</a:t>
                </a:r>
                <a:r>
                  <a:rPr lang="zh-CN" altLang="en-US" sz="24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 </a:t>
                </a:r>
                <a14:m>
                  <m:oMath xmlns:m="http://schemas.openxmlformats.org/officeDocument/2006/math">
                    <m:r>
                      <a:rPr lang="el-GR" altLang="zh-CN" sz="2400" b="1">
                        <a:solidFill>
                          <a:srgbClr val="FF0000"/>
                        </a:solidFill>
                        <a:latin typeface="Cambria Math" panose="02040503050406030204" pitchFamily="18" charset="0"/>
                        <a:ea typeface="Cambria Math" panose="02040503050406030204" pitchFamily="18" charset="0"/>
                      </a:rPr>
                      <m:t>𝚲</m:t>
                    </m:r>
                  </m:oMath>
                </a14:m>
                <a:r>
                  <a:rPr lang="en-US" altLang="zh-CN" sz="2400" b="1" dirty="0">
                    <a:solidFill>
                      <a:srgbClr val="FF0000"/>
                    </a:solidFill>
                    <a:latin typeface="微软雅黑" panose="020B0503020204020204" pitchFamily="34" charset="-122"/>
                    <a:ea typeface="微软雅黑" panose="020B0503020204020204" pitchFamily="34" charset="-122"/>
                  </a:rPr>
                  <a:t>(1405)</a:t>
                </a:r>
                <a:r>
                  <a:rPr lang="zh-CN" altLang="en-US" sz="2400" b="1" dirty="0">
                    <a:solidFill>
                      <a:srgbClr val="FF0000"/>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only</a:t>
                </a:r>
                <a:r>
                  <a:rPr lang="zh-CN" altLang="en-US" sz="2400" b="1" dirty="0">
                    <a:solidFill>
                      <a:srgbClr val="FF0000"/>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at</a:t>
                </a:r>
                <a:r>
                  <a:rPr lang="zh-CN" altLang="en-US" sz="2400" b="1" dirty="0">
                    <a:solidFill>
                      <a:srgbClr val="FF0000"/>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NLO</a:t>
                </a:r>
                <a:endParaRPr lang="zh-CN" altLang="en-US" sz="2400" dirty="0">
                  <a:solidFill>
                    <a:srgbClr val="FF0000"/>
                  </a:solidFill>
                </a:endParaRPr>
              </a:p>
            </p:txBody>
          </p:sp>
        </mc:Choice>
        <mc:Fallback>
          <p:sp>
            <p:nvSpPr>
              <p:cNvPr id="72" name="文本框 71"/>
              <p:cNvSpPr txBox="1">
                <a:spLocks noRot="1" noChangeAspect="1" noMove="1" noResize="1" noEditPoints="1" noAdjustHandles="1" noChangeArrowheads="1" noChangeShapeType="1" noTextEdit="1"/>
              </p:cNvSpPr>
              <p:nvPr/>
            </p:nvSpPr>
            <p:spPr>
              <a:xfrm>
                <a:off x="429752" y="988697"/>
                <a:ext cx="10303018" cy="586699"/>
              </a:xfrm>
              <a:prstGeom prst="rect">
                <a:avLst/>
              </a:prstGeom>
              <a:blipFill>
                <a:blip r:embed="rId3"/>
                <a:stretch>
                  <a:fillRect l="-738" b="-23404"/>
                </a:stretch>
              </a:blipFill>
            </p:spPr>
            <p:txBody>
              <a:bodyPr/>
              <a:lstStyle/>
              <a:p>
                <a:r>
                  <a:rPr lang="zh-CN" altLang="en-US">
                    <a:noFill/>
                  </a:rPr>
                  <a:t> </a:t>
                </a:r>
              </a:p>
            </p:txBody>
          </p:sp>
        </mc:Fallback>
      </mc:AlternateContent>
      <p:pic>
        <p:nvPicPr>
          <p:cNvPr id="37" name="图片 36"/>
          <p:cNvPicPr>
            <a:picLocks noChangeAspect="1"/>
          </p:cNvPicPr>
          <p:nvPr/>
        </p:nvPicPr>
        <p:blipFill>
          <a:blip r:embed="rId4"/>
          <a:stretch>
            <a:fillRect/>
          </a:stretch>
        </p:blipFill>
        <p:spPr>
          <a:xfrm>
            <a:off x="1245046" y="2217240"/>
            <a:ext cx="3365500" cy="2423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文本框 3">
            <a:extLst>
              <a:ext uri="{FF2B5EF4-FFF2-40B4-BE49-F238E27FC236}">
                <a16:creationId xmlns:a16="http://schemas.microsoft.com/office/drawing/2014/main" id="{27E5A92E-08B1-4281-FC60-045FC709DEFF}"/>
              </a:ext>
            </a:extLst>
          </p:cNvPr>
          <p:cNvSpPr txBox="1"/>
          <p:nvPr/>
        </p:nvSpPr>
        <p:spPr>
          <a:xfrm>
            <a:off x="159853" y="256898"/>
            <a:ext cx="8139834" cy="588623"/>
          </a:xfrm>
          <a:prstGeom prst="rect">
            <a:avLst/>
          </a:prstGeom>
          <a:noFill/>
        </p:spPr>
        <p:txBody>
          <a:bodyPr wrap="square" rtlCol="0">
            <a:spAutoFit/>
          </a:bodyPr>
          <a:lstStyle/>
          <a:p>
            <a:r>
              <a:rPr lang="en-US" altLang="zh-CN" sz="3225" b="1" dirty="0">
                <a:latin typeface="Microsoft YaHei" charset="-122"/>
                <a:ea typeface="Microsoft YaHei" charset="-122"/>
                <a:cs typeface="+mj-cs"/>
              </a:rPr>
              <a:t>Unsatisfactory</a:t>
            </a:r>
            <a:r>
              <a:rPr lang="zh-CN" altLang="en-US" sz="3225" b="1" dirty="0">
                <a:latin typeface="Microsoft YaHei" charset="-122"/>
                <a:ea typeface="Microsoft YaHei" charset="-122"/>
                <a:cs typeface="+mj-cs"/>
              </a:rPr>
              <a:t> </a:t>
            </a:r>
            <a:r>
              <a:rPr lang="en-US" altLang="zh-CN" sz="3225" b="1" dirty="0">
                <a:latin typeface="Microsoft YaHei" charset="-122"/>
                <a:ea typeface="Microsoft YaHei" charset="-122"/>
                <a:cs typeface="+mj-cs"/>
              </a:rPr>
              <a:t>theoretical</a:t>
            </a:r>
            <a:r>
              <a:rPr lang="zh-CN" altLang="en-US" sz="3225" b="1" dirty="0">
                <a:latin typeface="Microsoft YaHei" charset="-122"/>
                <a:ea typeface="Microsoft YaHei" charset="-122"/>
                <a:cs typeface="+mj-cs"/>
              </a:rPr>
              <a:t> </a:t>
            </a:r>
            <a:r>
              <a:rPr lang="en-US" altLang="zh-CN" sz="3225" b="1" dirty="0">
                <a:latin typeface="Microsoft YaHei" charset="-122"/>
                <a:ea typeface="Microsoft YaHei" charset="-122"/>
                <a:cs typeface="+mj-cs"/>
              </a:rPr>
              <a:t>situation</a:t>
            </a:r>
            <a:r>
              <a:rPr lang="zh-CN" altLang="en-US" sz="3225" b="1" dirty="0">
                <a:latin typeface="Microsoft YaHei" charset="-122"/>
                <a:ea typeface="Microsoft YaHei" charset="-122"/>
                <a:cs typeface="+mj-cs"/>
              </a:rPr>
              <a:t> </a:t>
            </a:r>
            <a:r>
              <a:rPr lang="en-US" altLang="zh-CN" sz="3225" b="1" dirty="0">
                <a:latin typeface="Microsoft YaHei" charset="-122"/>
                <a:ea typeface="Microsoft YaHei" charset="-122"/>
                <a:cs typeface="+mj-cs"/>
              </a:rPr>
              <a:t>(II)</a:t>
            </a:r>
            <a:endParaRPr lang="en-US" sz="3225" b="1" dirty="0">
              <a:latin typeface="Microsoft YaHei" charset="-122"/>
              <a:ea typeface="Microsoft YaHei" charset="-122"/>
              <a:cs typeface="+mj-cs"/>
            </a:endParaRPr>
          </a:p>
        </p:txBody>
      </p:sp>
      <p:sp>
        <p:nvSpPr>
          <p:cNvPr id="2" name="矩形 1">
            <a:extLst>
              <a:ext uri="{FF2B5EF4-FFF2-40B4-BE49-F238E27FC236}">
                <a16:creationId xmlns:a16="http://schemas.microsoft.com/office/drawing/2014/main" id="{3FC110E0-3BCC-E423-6792-AD97F0C01A01}"/>
              </a:ext>
            </a:extLst>
          </p:cNvPr>
          <p:cNvSpPr/>
          <p:nvPr/>
        </p:nvSpPr>
        <p:spPr>
          <a:xfrm>
            <a:off x="429752" y="5205599"/>
            <a:ext cx="8998605" cy="1015663"/>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Microsoft YaHei" panose="020B0503020204020204" pitchFamily="34" charset="-122"/>
                <a:ea typeface="Microsoft YaHei" panose="020B0503020204020204" pitchFamily="34" charset="-122"/>
              </a:rPr>
              <a:t>LO&amp;NLO, </a:t>
            </a:r>
            <a:r>
              <a:rPr lang="en" altLang="zh-CN" sz="2000" dirty="0">
                <a:latin typeface="Microsoft YaHei" panose="020B0503020204020204" pitchFamily="34" charset="-122"/>
                <a:ea typeface="Microsoft YaHei" panose="020B0503020204020204" pitchFamily="34" charset="-122"/>
              </a:rPr>
              <a:t>Kaiser,</a:t>
            </a:r>
            <a:r>
              <a:rPr lang="zh-CN" altLang="en-US" sz="2000" dirty="0">
                <a:latin typeface="Microsoft YaHei" panose="020B0503020204020204" pitchFamily="34" charset="-122"/>
                <a:ea typeface="Microsoft YaHei" panose="020B0503020204020204" pitchFamily="34" charset="-122"/>
              </a:rPr>
              <a:t> </a:t>
            </a:r>
            <a:r>
              <a:rPr lang="en" altLang="zh-CN" sz="2000" dirty="0">
                <a:latin typeface="Microsoft YaHei" panose="020B0503020204020204" pitchFamily="34" charset="-122"/>
                <a:ea typeface="Microsoft YaHei" panose="020B0503020204020204" pitchFamily="34" charset="-122"/>
              </a:rPr>
              <a:t>Siegel, Weise</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 </a:t>
            </a:r>
            <a:r>
              <a:rPr lang="en-US" altLang="zh-CN" sz="2000" dirty="0">
                <a:solidFill>
                  <a:prstClr val="black"/>
                </a:solidFill>
                <a:latin typeface="Microsoft YaHei" panose="020B0503020204020204" pitchFamily="34" charset="-122"/>
                <a:ea typeface="Microsoft YaHei" panose="020B0503020204020204" pitchFamily="34" charset="-122"/>
              </a:rPr>
              <a:t>NPA594,</a:t>
            </a:r>
            <a:r>
              <a:rPr lang="zh-CN" altLang="en-US" sz="2000" dirty="0">
                <a:solidFill>
                  <a:prstClr val="black"/>
                </a:solidFill>
                <a:latin typeface="Microsoft YaHei" panose="020B0503020204020204" pitchFamily="34" charset="-122"/>
                <a:ea typeface="Microsoft YaHei" panose="020B0503020204020204" pitchFamily="34" charset="-122"/>
              </a:rPr>
              <a:t> </a:t>
            </a:r>
            <a:r>
              <a:rPr lang="en-US" altLang="zh-CN" sz="2000" dirty="0">
                <a:solidFill>
                  <a:prstClr val="black"/>
                </a:solidFill>
                <a:latin typeface="Microsoft YaHei" panose="020B0503020204020204" pitchFamily="34" charset="-122"/>
                <a:ea typeface="Microsoft YaHei" panose="020B0503020204020204" pitchFamily="34" charset="-122"/>
              </a:rPr>
              <a:t>325(1995),</a:t>
            </a:r>
            <a:r>
              <a:rPr lang="zh-CN" altLang="en-US" sz="2000" dirty="0">
                <a:solidFill>
                  <a:prstClr val="black"/>
                </a:solidFill>
                <a:latin typeface="Microsoft YaHei" panose="020B0503020204020204" pitchFamily="34" charset="-122"/>
                <a:ea typeface="Microsoft YaHei" panose="020B0503020204020204" pitchFamily="34" charset="-122"/>
              </a:rPr>
              <a:t> </a:t>
            </a:r>
            <a:r>
              <a:rPr lang="en-US" altLang="zh-CN" sz="2000" dirty="0">
                <a:solidFill>
                  <a:srgbClr val="0432FF"/>
                </a:solidFill>
                <a:latin typeface="Microsoft YaHei" panose="020B0503020204020204" pitchFamily="34" charset="-122"/>
                <a:ea typeface="Microsoft YaHei" panose="020B0503020204020204" pitchFamily="34" charset="-122"/>
              </a:rPr>
              <a:t>718</a:t>
            </a:r>
            <a:r>
              <a:rPr lang="zh-CN" altLang="en-US" sz="2000" dirty="0">
                <a:solidFill>
                  <a:prstClr val="black"/>
                </a:solidFill>
                <a:latin typeface="Microsoft YaHei" panose="020B0503020204020204" pitchFamily="34" charset="-122"/>
                <a:ea typeface="Microsoft YaHei" panose="020B0503020204020204" pitchFamily="34" charset="-122"/>
              </a:rPr>
              <a:t> </a:t>
            </a:r>
            <a:r>
              <a:rPr lang="en-US" altLang="zh-CN" sz="2000" dirty="0">
                <a:solidFill>
                  <a:prstClr val="black"/>
                </a:solidFill>
                <a:latin typeface="Microsoft YaHei" panose="020B0503020204020204" pitchFamily="34" charset="-122"/>
                <a:ea typeface="Microsoft YaHei" panose="020B0503020204020204" pitchFamily="34" charset="-122"/>
              </a:rPr>
              <a:t>citations</a:t>
            </a:r>
          </a:p>
          <a:p>
            <a:pPr marL="342900" indent="-342900">
              <a:buFont typeface="Arial" panose="020B0604020202020204" pitchFamily="34" charset="0"/>
              <a:buChar char="•"/>
            </a:pPr>
            <a:r>
              <a:rPr lang="en-US" altLang="zh-CN" sz="2000" dirty="0">
                <a:latin typeface="Microsoft YaHei" panose="020B0503020204020204" pitchFamily="34" charset="-122"/>
                <a:ea typeface="Microsoft YaHei" panose="020B0503020204020204" pitchFamily="34" charset="-122"/>
              </a:rPr>
              <a:t>LO,</a:t>
            </a:r>
            <a:r>
              <a:rPr lang="zh-CN" altLang="en-US" sz="2000" dirty="0">
                <a:latin typeface="Microsoft YaHei" panose="020B0503020204020204" pitchFamily="34" charset="-122"/>
                <a:ea typeface="Microsoft YaHei" panose="020B0503020204020204" pitchFamily="34" charset="-122"/>
              </a:rPr>
              <a:t> </a:t>
            </a:r>
            <a:r>
              <a:rPr lang="en-US" altLang="zh-CN" sz="2000" dirty="0" err="1">
                <a:latin typeface="Microsoft YaHei" panose="020B0503020204020204" pitchFamily="34" charset="-122"/>
                <a:ea typeface="Microsoft YaHei" panose="020B0503020204020204" pitchFamily="34" charset="-122"/>
              </a:rPr>
              <a:t>Oset</a:t>
            </a:r>
            <a:r>
              <a:rPr lang="zh-CN" altLang="en-US"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and</a:t>
            </a:r>
            <a:r>
              <a:rPr lang="zh-CN" altLang="en-US"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Ramos,</a:t>
            </a:r>
            <a:r>
              <a:rPr lang="zh-CN" altLang="en-US"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NPA635,</a:t>
            </a:r>
            <a:r>
              <a:rPr lang="zh-CN" altLang="en-US"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99(1998),</a:t>
            </a:r>
            <a:r>
              <a:rPr lang="zh-CN" altLang="en-US" sz="2000" dirty="0">
                <a:latin typeface="Microsoft YaHei" panose="020B0503020204020204" pitchFamily="34" charset="-122"/>
                <a:ea typeface="Microsoft YaHei" panose="020B0503020204020204" pitchFamily="34" charset="-122"/>
              </a:rPr>
              <a:t> </a:t>
            </a:r>
            <a:r>
              <a:rPr lang="en-US" altLang="zh-CN" sz="2000" dirty="0">
                <a:solidFill>
                  <a:srgbClr val="0432FF"/>
                </a:solidFill>
                <a:latin typeface="Microsoft YaHei" panose="020B0503020204020204" pitchFamily="34" charset="-122"/>
                <a:ea typeface="Microsoft YaHei" panose="020B0503020204020204" pitchFamily="34" charset="-122"/>
              </a:rPr>
              <a:t>835</a:t>
            </a:r>
            <a:r>
              <a:rPr lang="zh-CN" altLang="en-US"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citations</a:t>
            </a:r>
          </a:p>
          <a:p>
            <a:pPr marL="342900" indent="-342900">
              <a:buFont typeface="Arial" panose="020B0604020202020204" pitchFamily="34" charset="0"/>
              <a:buChar char="•"/>
            </a:pPr>
            <a:r>
              <a:rPr lang="en-US" altLang="zh-CN" sz="2000" dirty="0">
                <a:solidFill>
                  <a:prstClr val="black"/>
                </a:solidFill>
                <a:latin typeface="Microsoft YaHei" panose="020B0503020204020204" pitchFamily="34" charset="-122"/>
                <a:ea typeface="Microsoft YaHei" panose="020B0503020204020204" pitchFamily="34" charset="-122"/>
              </a:rPr>
              <a:t>NLO,</a:t>
            </a:r>
            <a:r>
              <a:rPr lang="zh-CN" altLang="en-US" sz="2000" dirty="0">
                <a:solidFill>
                  <a:prstClr val="black"/>
                </a:solidFill>
                <a:latin typeface="Microsoft YaHei" panose="020B0503020204020204" pitchFamily="34" charset="-122"/>
                <a:ea typeface="Microsoft YaHei" panose="020B0503020204020204" pitchFamily="34" charset="-122"/>
              </a:rPr>
              <a:t> </a:t>
            </a:r>
            <a:r>
              <a:rPr lang="en-US" altLang="zh-CN" sz="2000" dirty="0" err="1">
                <a:solidFill>
                  <a:prstClr val="black"/>
                </a:solidFill>
                <a:latin typeface="Microsoft YaHei" panose="020B0503020204020204" pitchFamily="34" charset="-122"/>
                <a:ea typeface="Microsoft YaHei" panose="020B0503020204020204" pitchFamily="34" charset="-122"/>
              </a:rPr>
              <a:t>Oller</a:t>
            </a:r>
            <a:r>
              <a:rPr lang="zh-CN" altLang="en-US" sz="2000" dirty="0">
                <a:solidFill>
                  <a:prstClr val="black"/>
                </a:solidFill>
                <a:latin typeface="Microsoft YaHei" panose="020B0503020204020204" pitchFamily="34" charset="-122"/>
                <a:ea typeface="Microsoft YaHei" panose="020B0503020204020204" pitchFamily="34" charset="-122"/>
              </a:rPr>
              <a:t> </a:t>
            </a:r>
            <a:r>
              <a:rPr lang="en-US" altLang="zh-CN" sz="2000" dirty="0">
                <a:solidFill>
                  <a:prstClr val="black"/>
                </a:solidFill>
                <a:latin typeface="Microsoft YaHei" panose="020B0503020204020204" pitchFamily="34" charset="-122"/>
                <a:ea typeface="Microsoft YaHei" panose="020B0503020204020204" pitchFamily="34" charset="-122"/>
              </a:rPr>
              <a:t>and</a:t>
            </a:r>
            <a:r>
              <a:rPr lang="zh-CN" altLang="en-US" sz="2000" dirty="0">
                <a:solidFill>
                  <a:prstClr val="black"/>
                </a:solidFill>
                <a:latin typeface="Microsoft YaHei" panose="020B0503020204020204" pitchFamily="34" charset="-122"/>
                <a:ea typeface="Microsoft YaHei" panose="020B0503020204020204" pitchFamily="34" charset="-122"/>
              </a:rPr>
              <a:t> </a:t>
            </a:r>
            <a:r>
              <a:rPr lang="en-US" altLang="zh-CN" sz="2000" dirty="0">
                <a:solidFill>
                  <a:prstClr val="black"/>
                </a:solidFill>
                <a:latin typeface="Microsoft YaHei" panose="020B0503020204020204" pitchFamily="34" charset="-122"/>
                <a:ea typeface="Microsoft YaHei" panose="020B0503020204020204" pitchFamily="34" charset="-122"/>
              </a:rPr>
              <a:t>Meissner,</a:t>
            </a:r>
            <a:r>
              <a:rPr lang="zh-CN" altLang="en-US" sz="2000" dirty="0">
                <a:solidFill>
                  <a:prstClr val="black"/>
                </a:solidFill>
                <a:latin typeface="Microsoft YaHei" panose="020B0503020204020204" pitchFamily="34" charset="-122"/>
                <a:ea typeface="Microsoft YaHei" panose="020B0503020204020204" pitchFamily="34" charset="-122"/>
              </a:rPr>
              <a:t> </a:t>
            </a:r>
            <a:r>
              <a:rPr lang="en" altLang="zh-CN" sz="2000" dirty="0">
                <a:solidFill>
                  <a:prstClr val="black"/>
                </a:solidFill>
                <a:latin typeface="Microsoft YaHei" panose="020B0503020204020204" pitchFamily="34" charset="-122"/>
                <a:ea typeface="Microsoft YaHei" panose="020B0503020204020204" pitchFamily="34" charset="-122"/>
              </a:rPr>
              <a:t>PLB500</a:t>
            </a:r>
            <a:r>
              <a:rPr lang="en-US" altLang="zh-CN" sz="2000" dirty="0">
                <a:solidFill>
                  <a:prstClr val="black"/>
                </a:solidFill>
                <a:latin typeface="Microsoft YaHei" panose="020B0503020204020204" pitchFamily="34" charset="-122"/>
                <a:ea typeface="Microsoft YaHei" panose="020B0503020204020204" pitchFamily="34" charset="-122"/>
              </a:rPr>
              <a:t>,</a:t>
            </a:r>
            <a:r>
              <a:rPr lang="zh-CN" altLang="en-US" sz="2000" dirty="0">
                <a:solidFill>
                  <a:prstClr val="black"/>
                </a:solidFill>
                <a:latin typeface="Microsoft YaHei" panose="020B0503020204020204" pitchFamily="34" charset="-122"/>
                <a:ea typeface="Microsoft YaHei" panose="020B0503020204020204" pitchFamily="34" charset="-122"/>
              </a:rPr>
              <a:t> </a:t>
            </a:r>
            <a:r>
              <a:rPr lang="en-US" altLang="zh-CN" sz="2000" dirty="0">
                <a:solidFill>
                  <a:prstClr val="black"/>
                </a:solidFill>
                <a:latin typeface="Microsoft YaHei" panose="020B0503020204020204" pitchFamily="34" charset="-122"/>
                <a:ea typeface="Microsoft YaHei" panose="020B0503020204020204" pitchFamily="34" charset="-122"/>
              </a:rPr>
              <a:t>263</a:t>
            </a:r>
            <a:r>
              <a:rPr lang="en" altLang="zh-CN" sz="2000" dirty="0">
                <a:solidFill>
                  <a:prstClr val="black"/>
                </a:solidFill>
                <a:latin typeface="Microsoft YaHei" panose="020B0503020204020204" pitchFamily="34" charset="-122"/>
                <a:ea typeface="Microsoft YaHei" panose="020B0503020204020204" pitchFamily="34" charset="-122"/>
              </a:rPr>
              <a:t>(2001)</a:t>
            </a:r>
            <a:r>
              <a:rPr lang="en-US" altLang="zh-CN" sz="2000" dirty="0">
                <a:solidFill>
                  <a:prstClr val="black"/>
                </a:solidFill>
                <a:latin typeface="Microsoft YaHei" panose="020B0503020204020204" pitchFamily="34" charset="-122"/>
                <a:ea typeface="Microsoft YaHei" panose="020B0503020204020204" pitchFamily="34" charset="-122"/>
              </a:rPr>
              <a:t>,</a:t>
            </a:r>
            <a:r>
              <a:rPr lang="zh-CN" altLang="en-US" sz="2000" dirty="0">
                <a:solidFill>
                  <a:prstClr val="black"/>
                </a:solidFill>
                <a:latin typeface="Microsoft YaHei" panose="020B0503020204020204" pitchFamily="34" charset="-122"/>
                <a:ea typeface="Microsoft YaHei" panose="020B0503020204020204" pitchFamily="34" charset="-122"/>
              </a:rPr>
              <a:t> </a:t>
            </a:r>
            <a:r>
              <a:rPr lang="en-US" altLang="zh-CN" sz="2000" dirty="0">
                <a:solidFill>
                  <a:srgbClr val="0432FF"/>
                </a:solidFill>
                <a:latin typeface="Microsoft YaHei" panose="020B0503020204020204" pitchFamily="34" charset="-122"/>
                <a:ea typeface="Microsoft YaHei" panose="020B0503020204020204" pitchFamily="34" charset="-122"/>
              </a:rPr>
              <a:t>874</a:t>
            </a:r>
            <a:r>
              <a:rPr lang="zh-CN" altLang="en-US" sz="2000" dirty="0">
                <a:solidFill>
                  <a:prstClr val="black"/>
                </a:solidFill>
                <a:latin typeface="Microsoft YaHei" panose="020B0503020204020204" pitchFamily="34" charset="-122"/>
                <a:ea typeface="Microsoft YaHei" panose="020B0503020204020204" pitchFamily="34" charset="-122"/>
              </a:rPr>
              <a:t> </a:t>
            </a:r>
            <a:r>
              <a:rPr lang="en-US" altLang="zh-CN" sz="2000" dirty="0">
                <a:solidFill>
                  <a:prstClr val="black"/>
                </a:solidFill>
                <a:latin typeface="Microsoft YaHei" panose="020B0503020204020204" pitchFamily="34" charset="-122"/>
                <a:ea typeface="Microsoft YaHei" panose="020B0503020204020204" pitchFamily="34" charset="-122"/>
              </a:rPr>
              <a:t>citations</a:t>
            </a:r>
            <a:endParaRPr lang="zh-CN" altLang="en-US" sz="2000" dirty="0">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84CE760E-9FE0-C364-6749-3F80E1E091B8}"/>
              </a:ext>
            </a:extLst>
          </p:cNvPr>
          <p:cNvPicPr>
            <a:picLocks noChangeAspect="1"/>
          </p:cNvPicPr>
          <p:nvPr/>
        </p:nvPicPr>
        <p:blipFill>
          <a:blip r:embed="rId5"/>
          <a:stretch>
            <a:fillRect/>
          </a:stretch>
        </p:blipFill>
        <p:spPr>
          <a:xfrm>
            <a:off x="5299967" y="2277662"/>
            <a:ext cx="2638357" cy="230267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A7A62063-CCC5-9D8E-BA03-59C2B87BF1D8}"/>
              </a:ext>
            </a:extLst>
          </p:cNvPr>
          <p:cNvSpPr txBox="1"/>
          <p:nvPr/>
        </p:nvSpPr>
        <p:spPr>
          <a:xfrm>
            <a:off x="8450580" y="3287677"/>
            <a:ext cx="3581400" cy="923330"/>
          </a:xfrm>
          <a:prstGeom prst="rect">
            <a:avLst/>
          </a:prstGeom>
          <a:noFill/>
        </p:spPr>
        <p:txBody>
          <a:bodyPr wrap="square">
            <a:spAutoFit/>
          </a:bodyPr>
          <a:lstStyle/>
          <a:p>
            <a:pPr marL="285750" indent="-285750" algn="l">
              <a:buFont typeface="Arial" panose="020B0604020202020204" pitchFamily="34" charset="0"/>
              <a:buChar char="•"/>
            </a:pPr>
            <a:r>
              <a:rPr lang="en" altLang="zh-CN" b="0" i="0" u="none" strike="noStrike" dirty="0">
                <a:solidFill>
                  <a:srgbClr val="0050B3"/>
                </a:solidFill>
                <a:effectLst/>
                <a:latin typeface="-apple-system"/>
                <a:hlinkClick r:id="rId6"/>
              </a:rPr>
              <a:t>Jia-Ming Xie</a:t>
            </a:r>
            <a:r>
              <a:rPr lang="en-US" altLang="zh-CN" dirty="0">
                <a:solidFill>
                  <a:srgbClr val="0050B3"/>
                </a:solidFill>
                <a:latin typeface="-apple-system"/>
              </a:rPr>
              <a:t>,</a:t>
            </a:r>
            <a:r>
              <a:rPr lang="zh-CN" altLang="en-US" dirty="0">
                <a:solidFill>
                  <a:srgbClr val="0050B3"/>
                </a:solidFill>
                <a:latin typeface="-apple-system"/>
              </a:rPr>
              <a:t> </a:t>
            </a:r>
            <a:r>
              <a:rPr lang="en" altLang="zh-CN" b="0" i="0" u="none" strike="noStrike" dirty="0">
                <a:solidFill>
                  <a:srgbClr val="0050B3"/>
                </a:solidFill>
                <a:effectLst/>
                <a:latin typeface="-apple-system"/>
                <a:hlinkClick r:id="rId7"/>
              </a:rPr>
              <a:t>Jun-Xu Lu</a:t>
            </a:r>
            <a:r>
              <a:rPr lang="en-US" altLang="zh-CN" dirty="0">
                <a:latin typeface="-apple-system"/>
              </a:rPr>
              <a:t>,</a:t>
            </a:r>
            <a:r>
              <a:rPr lang="zh-CN" altLang="en-US" dirty="0">
                <a:latin typeface="-apple-system"/>
              </a:rPr>
              <a:t> </a:t>
            </a:r>
            <a:r>
              <a:rPr lang="en" altLang="zh-CN" b="0" i="0" u="none" strike="noStrike" dirty="0">
                <a:solidFill>
                  <a:srgbClr val="0050B3"/>
                </a:solidFill>
                <a:effectLst/>
                <a:latin typeface="-apple-system"/>
                <a:hlinkClick r:id="rId8"/>
              </a:rPr>
              <a:t>L</a:t>
            </a:r>
            <a:r>
              <a:rPr lang="en-US" altLang="zh-CN" b="0" i="0" u="none" strike="noStrike" dirty="0">
                <a:solidFill>
                  <a:srgbClr val="0050B3"/>
                </a:solidFill>
                <a:effectLst/>
                <a:latin typeface="-apple-system"/>
              </a:rPr>
              <a:t>SG,</a:t>
            </a:r>
            <a:r>
              <a:rPr lang="zh-CN" altLang="en-US" dirty="0">
                <a:latin typeface="-apple-system"/>
              </a:rPr>
              <a:t> </a:t>
            </a:r>
            <a:r>
              <a:rPr lang="en" altLang="zh-CN" b="0" i="0" u="none" strike="noStrike" dirty="0">
                <a:solidFill>
                  <a:srgbClr val="0050B3"/>
                </a:solidFill>
                <a:effectLst/>
                <a:latin typeface="-apple-system"/>
                <a:hlinkClick r:id="rId9"/>
              </a:rPr>
              <a:t>Bing-Song Zou</a:t>
            </a:r>
            <a:r>
              <a:rPr lang="en-US" altLang="zh-CN" dirty="0">
                <a:latin typeface="-apple-system"/>
              </a:rPr>
              <a:t>,</a:t>
            </a:r>
            <a:r>
              <a:rPr lang="zh-CN" altLang="en-US" dirty="0">
                <a:latin typeface="-apple-system"/>
              </a:rPr>
              <a:t> </a:t>
            </a:r>
            <a:r>
              <a:rPr lang="en" altLang="zh-CN" b="0" i="0" u="none" strike="noStrike" dirty="0">
                <a:solidFill>
                  <a:srgbClr val="0050B3"/>
                </a:solidFill>
                <a:effectLst/>
                <a:latin typeface="-apple-system"/>
                <a:hlinkClick r:id="rId10"/>
              </a:rPr>
              <a:t>2307.11631</a:t>
            </a:r>
            <a:endParaRPr lang="en" altLang="zh-CN" b="0" i="0" u="none" strike="noStrike" dirty="0">
              <a:solidFill>
                <a:srgbClr val="0050B3"/>
              </a:solidFill>
              <a:effectLst/>
              <a:latin typeface="-apple-system"/>
            </a:endParaRPr>
          </a:p>
          <a:p>
            <a:pPr marL="285750" indent="-285750" algn="l">
              <a:buFont typeface="Arial" panose="020B0604020202020204" pitchFamily="34" charset="0"/>
              <a:buChar char="•"/>
            </a:pPr>
            <a:r>
              <a:rPr lang="en" altLang="zh-CN" b="0" i="0" u="none" strike="noStrike" dirty="0">
                <a:solidFill>
                  <a:srgbClr val="0050B3"/>
                </a:solidFill>
                <a:effectLst/>
                <a:latin typeface="-apple-system"/>
                <a:hlinkClick r:id="rId11"/>
              </a:rPr>
              <a:t>John Bulava</a:t>
            </a:r>
            <a:r>
              <a:rPr lang="zh-CN" altLang="en-US" dirty="0">
                <a:solidFill>
                  <a:srgbClr val="0050B3"/>
                </a:solidFill>
                <a:latin typeface="-apple-system"/>
              </a:rPr>
              <a:t> </a:t>
            </a:r>
            <a:r>
              <a:rPr lang="en-US" altLang="zh-CN" dirty="0">
                <a:solidFill>
                  <a:srgbClr val="0050B3"/>
                </a:solidFill>
                <a:latin typeface="-apple-system"/>
              </a:rPr>
              <a:t>et</a:t>
            </a:r>
            <a:r>
              <a:rPr lang="zh-CN" altLang="en-US" dirty="0">
                <a:solidFill>
                  <a:srgbClr val="0050B3"/>
                </a:solidFill>
                <a:latin typeface="-apple-system"/>
              </a:rPr>
              <a:t> </a:t>
            </a:r>
            <a:r>
              <a:rPr lang="en-US" altLang="zh-CN" dirty="0">
                <a:solidFill>
                  <a:srgbClr val="0050B3"/>
                </a:solidFill>
                <a:latin typeface="-apple-system"/>
              </a:rPr>
              <a:t>al.,</a:t>
            </a:r>
            <a:r>
              <a:rPr lang="zh-CN" altLang="en-US" dirty="0">
                <a:solidFill>
                  <a:srgbClr val="0050B3"/>
                </a:solidFill>
                <a:latin typeface="-apple-system"/>
              </a:rPr>
              <a:t> </a:t>
            </a:r>
            <a:r>
              <a:rPr lang="en-US" altLang="zh-CN" b="0" i="0" u="none" strike="noStrike" dirty="0">
                <a:solidFill>
                  <a:srgbClr val="0050B3"/>
                </a:solidFill>
                <a:effectLst/>
                <a:latin typeface="-apple-system"/>
                <a:hlinkClick r:id="rId12"/>
              </a:rPr>
              <a:t>2307.10413</a:t>
            </a:r>
            <a:r>
              <a:rPr lang="zh-CN" altLang="en-US" b="0" i="0" u="none" strike="noStrike" dirty="0">
                <a:effectLst/>
                <a:latin typeface="-apple-system"/>
              </a:rPr>
              <a:t> </a:t>
            </a:r>
            <a:endParaRPr lang="en" altLang="zh-CN" b="0" i="0" u="none" strike="noStrike" dirty="0">
              <a:effectLst/>
              <a:latin typeface="-apple-system"/>
            </a:endParaRPr>
          </a:p>
        </p:txBody>
      </p:sp>
      <p:sp>
        <p:nvSpPr>
          <p:cNvPr id="9" name="文本框 8">
            <a:extLst>
              <a:ext uri="{FF2B5EF4-FFF2-40B4-BE49-F238E27FC236}">
                <a16:creationId xmlns:a16="http://schemas.microsoft.com/office/drawing/2014/main" id="{2550BE7F-2B8E-466B-7480-440D03FA9F72}"/>
              </a:ext>
            </a:extLst>
          </p:cNvPr>
          <p:cNvSpPr txBox="1"/>
          <p:nvPr/>
        </p:nvSpPr>
        <p:spPr>
          <a:xfrm>
            <a:off x="8802325" y="2782669"/>
            <a:ext cx="2398092" cy="369332"/>
          </a:xfrm>
          <a:prstGeom prst="rect">
            <a:avLst/>
          </a:prstGeom>
          <a:noFill/>
        </p:spPr>
        <p:txBody>
          <a:bodyPr wrap="none" rtlCol="0">
            <a:spAutoFit/>
          </a:bodyPr>
          <a:lstStyle/>
          <a:p>
            <a:r>
              <a:rPr kumimoji="1" lang="en-US" altLang="zh-CN" b="1" dirty="0">
                <a:solidFill>
                  <a:srgbClr val="C00000"/>
                </a:solidFill>
                <a:latin typeface="Microsoft YaHei" panose="020B0503020204020204" pitchFamily="34" charset="-122"/>
                <a:ea typeface="Microsoft YaHei" panose="020B0503020204020204" pitchFamily="34" charset="-122"/>
              </a:rPr>
              <a:t>Two-pole</a:t>
            </a:r>
            <a:r>
              <a:rPr kumimoji="1" lang="zh-CN" altLang="en-US" b="1" dirty="0">
                <a:solidFill>
                  <a:srgbClr val="C00000"/>
                </a:solidFill>
                <a:latin typeface="Microsoft YaHei" panose="020B0503020204020204" pitchFamily="34" charset="-122"/>
                <a:ea typeface="Microsoft YaHei" panose="020B0503020204020204" pitchFamily="34" charset="-122"/>
              </a:rPr>
              <a:t> </a:t>
            </a:r>
            <a:r>
              <a:rPr kumimoji="1" lang="en-US" altLang="zh-CN" b="1" dirty="0">
                <a:solidFill>
                  <a:srgbClr val="C00000"/>
                </a:solidFill>
                <a:latin typeface="Microsoft YaHei" panose="020B0503020204020204" pitchFamily="34" charset="-122"/>
                <a:ea typeface="Microsoft YaHei" panose="020B0503020204020204" pitchFamily="34" charset="-122"/>
              </a:rPr>
              <a:t>structure</a:t>
            </a:r>
            <a:endParaRPr kumimoji="1" lang="zh-CN" altLang="en-US" b="1" dirty="0">
              <a:solidFill>
                <a:srgbClr val="C00000"/>
              </a:solidFill>
              <a:latin typeface="Microsoft YaHei" panose="020B0503020204020204" pitchFamily="34" charset="-122"/>
              <a:ea typeface="Microsoft YaHei" panose="020B0503020204020204" pitchFamily="34" charset="-122"/>
            </a:endParaRPr>
          </a:p>
        </p:txBody>
      </p:sp>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132556C8-32F5-1535-F265-55503F40C5EC}"/>
                  </a:ext>
                </a:extLst>
              </p:cNvPr>
              <p:cNvSpPr txBox="1"/>
              <p:nvPr/>
            </p:nvSpPr>
            <p:spPr>
              <a:xfrm>
                <a:off x="8802325" y="2277662"/>
                <a:ext cx="2839688" cy="369332"/>
              </a:xfrm>
              <a:prstGeom prst="rect">
                <a:avLst/>
              </a:prstGeom>
              <a:noFill/>
            </p:spPr>
            <p:txBody>
              <a:bodyPr wrap="none" rtlCol="0">
                <a:spAutoFit/>
              </a:bodyPr>
              <a:lstStyle/>
              <a:p>
                <a:r>
                  <a:rPr kumimoji="1" lang="en-US" altLang="zh-CN" b="1" dirty="0">
                    <a:solidFill>
                      <a:srgbClr val="0432FF"/>
                    </a:solidFill>
                    <a:latin typeface="Microsoft YaHei" panose="020B0503020204020204" pitchFamily="34" charset="-122"/>
                    <a:ea typeface="Microsoft YaHei" panose="020B0503020204020204" pitchFamily="34" charset="-122"/>
                  </a:rPr>
                  <a:t>First</a:t>
                </a:r>
                <a:r>
                  <a:rPr kumimoji="1" lang="zh-CN" altLang="en-US" b="1" dirty="0">
                    <a:solidFill>
                      <a:srgbClr val="0432FF"/>
                    </a:solidFill>
                    <a:latin typeface="Microsoft YaHei" panose="020B0503020204020204" pitchFamily="34" charset="-122"/>
                    <a:ea typeface="Microsoft YaHei" panose="020B0503020204020204" pitchFamily="34" charset="-122"/>
                  </a:rPr>
                  <a:t> </a:t>
                </a:r>
                <a:r>
                  <a:rPr kumimoji="1" lang="en-US" altLang="zh-CN" b="1" dirty="0">
                    <a:solidFill>
                      <a:srgbClr val="0432FF"/>
                    </a:solidFill>
                    <a:latin typeface="Microsoft YaHei" panose="020B0503020204020204" pitchFamily="34" charset="-122"/>
                    <a:ea typeface="Microsoft YaHei" panose="020B0503020204020204" pitchFamily="34" charset="-122"/>
                  </a:rPr>
                  <a:t>exotic</a:t>
                </a:r>
                <a:r>
                  <a:rPr kumimoji="1" lang="zh-CN" altLang="en-US" b="1" dirty="0">
                    <a:solidFill>
                      <a:srgbClr val="0432FF"/>
                    </a:solidFill>
                    <a:latin typeface="Microsoft YaHei" panose="020B0503020204020204" pitchFamily="34" charset="-122"/>
                    <a:ea typeface="Microsoft YaHei" panose="020B0503020204020204" pitchFamily="34" charset="-122"/>
                  </a:rPr>
                  <a:t> </a:t>
                </a:r>
                <a:r>
                  <a:rPr kumimoji="1" lang="en-US" altLang="zh-CN" b="1" dirty="0">
                    <a:solidFill>
                      <a:srgbClr val="0432FF"/>
                    </a:solidFill>
                    <a:latin typeface="Microsoft YaHei" panose="020B0503020204020204" pitchFamily="34" charset="-122"/>
                    <a:ea typeface="Microsoft YaHei" panose="020B0503020204020204" pitchFamily="34" charset="-122"/>
                  </a:rPr>
                  <a:t>baryon:</a:t>
                </a:r>
                <a:r>
                  <a:rPr kumimoji="1" lang="zh-CN" altLang="en-US" b="1" dirty="0">
                    <a:solidFill>
                      <a:srgbClr val="0432FF"/>
                    </a:solidFill>
                    <a:latin typeface="Microsoft YaHei" panose="020B0503020204020204" pitchFamily="34" charset="-122"/>
                    <a:ea typeface="Microsoft YaHei" panose="020B0503020204020204" pitchFamily="34" charset="-122"/>
                  </a:rPr>
                  <a:t> </a:t>
                </a:r>
                <a14:m>
                  <m:oMath xmlns:m="http://schemas.openxmlformats.org/officeDocument/2006/math">
                    <m:acc>
                      <m:accPr>
                        <m:chr m:val="̅"/>
                        <m:ctrlPr>
                          <a:rPr kumimoji="1" lang="zh-CN" altLang="en-US" b="1" i="1" smtClean="0">
                            <a:solidFill>
                              <a:srgbClr val="0432FF"/>
                            </a:solidFill>
                            <a:latin typeface="Cambria Math" panose="02040503050406030204" pitchFamily="18" charset="0"/>
                          </a:rPr>
                        </m:ctrlPr>
                      </m:accPr>
                      <m:e>
                        <m:r>
                          <a:rPr kumimoji="1" lang="en-US" altLang="zh-CN" b="1" i="1" smtClean="0">
                            <a:solidFill>
                              <a:srgbClr val="0432FF"/>
                            </a:solidFill>
                            <a:latin typeface="Cambria Math" panose="02040503050406030204" pitchFamily="18" charset="0"/>
                          </a:rPr>
                          <m:t>𝑲</m:t>
                        </m:r>
                      </m:e>
                    </m:acc>
                    <m:r>
                      <a:rPr kumimoji="1" lang="en-US" altLang="zh-CN" b="1" i="1" smtClean="0">
                        <a:solidFill>
                          <a:srgbClr val="0432FF"/>
                        </a:solidFill>
                        <a:latin typeface="Cambria Math" panose="02040503050406030204" pitchFamily="18" charset="0"/>
                      </a:rPr>
                      <m:t>𝑵</m:t>
                    </m:r>
                  </m:oMath>
                </a14:m>
                <a:endParaRPr kumimoji="1" lang="zh-CN" altLang="en-US" b="1" dirty="0">
                  <a:solidFill>
                    <a:srgbClr val="0432FF"/>
                  </a:solidFill>
                  <a:latin typeface="Microsoft YaHei" panose="020B0503020204020204" pitchFamily="34" charset="-122"/>
                  <a:ea typeface="Microsoft YaHei" panose="020B0503020204020204" pitchFamily="34" charset="-122"/>
                </a:endParaRPr>
              </a:p>
            </p:txBody>
          </p:sp>
        </mc:Choice>
        <mc:Fallback>
          <p:sp>
            <p:nvSpPr>
              <p:cNvPr id="10" name="文本框 9">
                <a:extLst>
                  <a:ext uri="{FF2B5EF4-FFF2-40B4-BE49-F238E27FC236}">
                    <a16:creationId xmlns:a16="http://schemas.microsoft.com/office/drawing/2014/main" id="{132556C8-32F5-1535-F265-55503F40C5EC}"/>
                  </a:ext>
                </a:extLst>
              </p:cNvPr>
              <p:cNvSpPr txBox="1">
                <a:spLocks noRot="1" noChangeAspect="1" noMove="1" noResize="1" noEditPoints="1" noAdjustHandles="1" noChangeArrowheads="1" noChangeShapeType="1" noTextEdit="1"/>
              </p:cNvSpPr>
              <p:nvPr/>
            </p:nvSpPr>
            <p:spPr>
              <a:xfrm>
                <a:off x="8802325" y="2277662"/>
                <a:ext cx="2839688" cy="369332"/>
              </a:xfrm>
              <a:prstGeom prst="rect">
                <a:avLst/>
              </a:prstGeom>
              <a:blipFill>
                <a:blip r:embed="rId13"/>
                <a:stretch>
                  <a:fillRect l="-1786" t="-6667" b="-2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140442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288226B-2D53-1E88-ED0E-1B426C6213AB}"/>
              </a:ext>
            </a:extLst>
          </p:cNvPr>
          <p:cNvSpPr>
            <a:spLocks noGrp="1"/>
          </p:cNvSpPr>
          <p:nvPr>
            <p:ph type="sldNum" sz="quarter" idx="12"/>
          </p:nvPr>
        </p:nvSpPr>
        <p:spPr/>
        <p:txBody>
          <a:bodyPr/>
          <a:lstStyle/>
          <a:p>
            <a:pPr>
              <a:defRPr/>
            </a:pPr>
            <a:fld id="{C4FB67F1-DEA0-4505-A3D7-68170254FAEF}" type="slidenum">
              <a:rPr lang="zh-CN" altLang="en-US" smtClean="0"/>
              <a:pPr>
                <a:defRPr/>
              </a:pPr>
              <a:t>21</a:t>
            </a:fld>
            <a:endParaRPr lang="zh-CN" altLang="en-US"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4028E293-E1A4-0C64-A509-0BE21EB21717}"/>
                  </a:ext>
                </a:extLst>
              </p:cNvPr>
              <p:cNvSpPr txBox="1"/>
              <p:nvPr/>
            </p:nvSpPr>
            <p:spPr>
              <a:xfrm>
                <a:off x="7644827" y="1408370"/>
                <a:ext cx="4288093" cy="4613892"/>
              </a:xfrm>
              <a:prstGeom prst="rect">
                <a:avLst/>
              </a:prstGeom>
              <a:noFill/>
            </p:spPr>
            <p:txBody>
              <a:bodyPr wrap="square" rtlCol="0">
                <a:spAutoFit/>
              </a:bodyPr>
              <a:lstStyle/>
              <a:p>
                <a:pPr marL="285750" indent="-285750">
                  <a:lnSpc>
                    <a:spcPct val="150000"/>
                  </a:lnSpc>
                  <a:buFont typeface="Wingdings" pitchFamily="2" charset="2"/>
                  <a:buChar char="p"/>
                </a:pPr>
                <a:r>
                  <a:rPr kumimoji="1" lang="en-US" altLang="zh-CN" b="1" dirty="0">
                    <a:solidFill>
                      <a:srgbClr val="C00000"/>
                    </a:solidFill>
                    <a:latin typeface="Microsoft YaHei" panose="020B0503020204020204" pitchFamily="34" charset="-122"/>
                    <a:ea typeface="Microsoft YaHei" panose="020B0503020204020204" pitchFamily="34" charset="-122"/>
                  </a:rPr>
                  <a:t>First</a:t>
                </a:r>
                <a:r>
                  <a:rPr kumimoji="1" lang="zh-CN" altLang="en-US" b="1" dirty="0">
                    <a:solidFill>
                      <a:srgbClr val="C00000"/>
                    </a:solidFill>
                    <a:latin typeface="Microsoft YaHei" panose="020B0503020204020204" pitchFamily="34" charset="-122"/>
                    <a:ea typeface="Microsoft YaHei" panose="020B0503020204020204" pitchFamily="34" charset="-122"/>
                  </a:rPr>
                  <a:t> </a:t>
                </a:r>
                <a:r>
                  <a:rPr kumimoji="1" lang="en-US" altLang="zh-CN" b="1" dirty="0">
                    <a:solidFill>
                      <a:srgbClr val="C00000"/>
                    </a:solidFill>
                    <a:latin typeface="Microsoft YaHei" panose="020B0503020204020204" pitchFamily="34" charset="-122"/>
                    <a:ea typeface="Microsoft YaHei" panose="020B0503020204020204" pitchFamily="34" charset="-122"/>
                  </a:rPr>
                  <a:t>simultaneous</a:t>
                </a:r>
                <a:r>
                  <a:rPr kumimoji="1" lang="zh-CN" altLang="en-US" b="1" dirty="0">
                    <a:solidFill>
                      <a:srgbClr val="C00000"/>
                    </a:solidFill>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description</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of</a:t>
                </a:r>
                <a:r>
                  <a:rPr kumimoji="1" lang="zh-CN" altLang="en-US" b="1" dirty="0">
                    <a:latin typeface="Microsoft YaHei" panose="020B0503020204020204" pitchFamily="34" charset="-122"/>
                    <a:ea typeface="Microsoft YaHei" panose="020B0503020204020204" pitchFamily="34" charset="-122"/>
                  </a:rPr>
                  <a:t> </a:t>
                </a:r>
                <a14:m>
                  <m:oMath xmlns:m="http://schemas.openxmlformats.org/officeDocument/2006/math">
                    <m:r>
                      <a:rPr kumimoji="1" lang="en-US" altLang="zh-CN" b="1" i="1" smtClean="0">
                        <a:latin typeface="Cambria Math" panose="02040503050406030204" pitchFamily="18" charset="0"/>
                      </a:rPr>
                      <m:t>𝑺</m:t>
                    </m:r>
                    <m:r>
                      <a:rPr kumimoji="1" lang="en-US" altLang="zh-CN" b="1" i="1" smtClean="0">
                        <a:latin typeface="Cambria Math" panose="02040503050406030204" pitchFamily="18" charset="0"/>
                      </a:rPr>
                      <m:t>=−</m:t>
                    </m:r>
                    <m:r>
                      <a:rPr kumimoji="1" lang="en-US" altLang="zh-CN" b="1" i="1" smtClean="0">
                        <a:latin typeface="Cambria Math" panose="02040503050406030204" pitchFamily="18" charset="0"/>
                      </a:rPr>
                      <m:t>𝟏</m:t>
                    </m:r>
                    <m:r>
                      <a:rPr kumimoji="1" lang="en-US" altLang="zh-CN" b="1" i="1" smtClean="0">
                        <a:latin typeface="Cambria Math" panose="02040503050406030204" pitchFamily="18" charset="0"/>
                      </a:rPr>
                      <m:t>,</m:t>
                    </m:r>
                    <m:r>
                      <a:rPr kumimoji="1" lang="en-US" altLang="zh-CN" b="1" i="1" smtClean="0">
                        <a:latin typeface="Cambria Math" panose="02040503050406030204" pitchFamily="18" charset="0"/>
                      </a:rPr>
                      <m:t>𝟎</m:t>
                    </m:r>
                    <m:r>
                      <a:rPr kumimoji="1" lang="en-US" altLang="zh-CN" b="1" i="1" smtClean="0">
                        <a:latin typeface="Cambria Math" panose="02040503050406030204" pitchFamily="18" charset="0"/>
                      </a:rPr>
                      <m:t>,+</m:t>
                    </m:r>
                    <m:r>
                      <a:rPr kumimoji="1" lang="en-US" altLang="zh-CN" b="1" i="1" smtClean="0">
                        <a:latin typeface="Cambria Math" panose="02040503050406030204" pitchFamily="18" charset="0"/>
                      </a:rPr>
                      <m:t>𝟏</m:t>
                    </m:r>
                  </m:oMath>
                </a14:m>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meson-baryon</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scattering</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data</a:t>
                </a:r>
              </a:p>
              <a:p>
                <a:pPr marL="285750" indent="-285750">
                  <a:lnSpc>
                    <a:spcPct val="150000"/>
                  </a:lnSpc>
                  <a:buFont typeface="Wingdings" pitchFamily="2" charset="2"/>
                  <a:buChar char="p"/>
                </a:pPr>
                <a:r>
                  <a:rPr kumimoji="1" lang="en-US" altLang="zh-CN" b="1" dirty="0">
                    <a:latin typeface="Microsoft YaHei" panose="020B0503020204020204" pitchFamily="34" charset="-122"/>
                    <a:ea typeface="Microsoft YaHei" panose="020B0503020204020204" pitchFamily="34" charset="-122"/>
                  </a:rPr>
                  <a:t>Confirmation</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of</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solidFill>
                      <a:srgbClr val="C00000"/>
                    </a:solidFill>
                    <a:latin typeface="Microsoft YaHei" panose="020B0503020204020204" pitchFamily="34" charset="-122"/>
                    <a:ea typeface="Microsoft YaHei" panose="020B0503020204020204" pitchFamily="34" charset="-122"/>
                  </a:rPr>
                  <a:t>the</a:t>
                </a:r>
                <a:r>
                  <a:rPr kumimoji="1" lang="zh-CN" altLang="en-US" b="1" dirty="0">
                    <a:solidFill>
                      <a:srgbClr val="C00000"/>
                    </a:solidFill>
                    <a:latin typeface="Microsoft YaHei" panose="020B0503020204020204" pitchFamily="34" charset="-122"/>
                    <a:ea typeface="Microsoft YaHei" panose="020B0503020204020204" pitchFamily="34" charset="-122"/>
                  </a:rPr>
                  <a:t> </a:t>
                </a:r>
                <a:r>
                  <a:rPr kumimoji="1" lang="en-US" altLang="zh-CN" b="1" dirty="0">
                    <a:solidFill>
                      <a:srgbClr val="C00000"/>
                    </a:solidFill>
                    <a:latin typeface="Microsoft YaHei" panose="020B0503020204020204" pitchFamily="34" charset="-122"/>
                    <a:ea typeface="Microsoft YaHei" panose="020B0503020204020204" pitchFamily="34" charset="-122"/>
                  </a:rPr>
                  <a:t>two-pole</a:t>
                </a:r>
                <a:r>
                  <a:rPr kumimoji="1" lang="zh-CN" altLang="en-US" b="1" dirty="0">
                    <a:solidFill>
                      <a:srgbClr val="C00000"/>
                    </a:solidFill>
                    <a:latin typeface="Microsoft YaHei" panose="020B0503020204020204" pitchFamily="34" charset="-122"/>
                    <a:ea typeface="Microsoft YaHei" panose="020B0503020204020204" pitchFamily="34" charset="-122"/>
                  </a:rPr>
                  <a:t> </a:t>
                </a:r>
                <a:r>
                  <a:rPr kumimoji="1" lang="en-US" altLang="zh-CN" b="1" dirty="0">
                    <a:solidFill>
                      <a:srgbClr val="C00000"/>
                    </a:solidFill>
                    <a:latin typeface="Microsoft YaHei" panose="020B0503020204020204" pitchFamily="34" charset="-122"/>
                    <a:ea typeface="Microsoft YaHei" panose="020B0503020204020204" pitchFamily="34" charset="-122"/>
                  </a:rPr>
                  <a:t>structure</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of</a:t>
                </a:r>
                <a:r>
                  <a:rPr kumimoji="1" lang="zh-CN" altLang="en-US" b="1" dirty="0">
                    <a:latin typeface="Microsoft YaHei" panose="020B0503020204020204" pitchFamily="34" charset="-122"/>
                    <a:ea typeface="Microsoft YaHei" panose="020B0503020204020204" pitchFamily="34" charset="-122"/>
                  </a:rPr>
                  <a:t> </a:t>
                </a:r>
                <a14:m>
                  <m:oMath xmlns:m="http://schemas.openxmlformats.org/officeDocument/2006/math">
                    <m:r>
                      <a:rPr kumimoji="1" lang="el-GR" altLang="zh-CN" b="1" i="1" smtClean="0">
                        <a:latin typeface="Cambria Math" panose="02040503050406030204" pitchFamily="18" charset="0"/>
                        <a:ea typeface="Cambria Math" panose="02040503050406030204" pitchFamily="18" charset="0"/>
                      </a:rPr>
                      <m:t>𝜦</m:t>
                    </m:r>
                    <m:r>
                      <a:rPr kumimoji="1" lang="en-US" altLang="zh-CN" b="1" i="1" smtClean="0">
                        <a:latin typeface="Cambria Math" panose="02040503050406030204" pitchFamily="18" charset="0"/>
                        <a:ea typeface="Cambria Math" panose="02040503050406030204" pitchFamily="18" charset="0"/>
                      </a:rPr>
                      <m:t>(</m:t>
                    </m:r>
                    <m:r>
                      <a:rPr kumimoji="1" lang="en-US" altLang="zh-CN" b="1" i="1" smtClean="0">
                        <a:latin typeface="Cambria Math" panose="02040503050406030204" pitchFamily="18" charset="0"/>
                        <a:ea typeface="Cambria Math" panose="02040503050406030204" pitchFamily="18" charset="0"/>
                      </a:rPr>
                      <m:t>𝟏𝟒𝟎𝟓</m:t>
                    </m:r>
                    <m:r>
                      <a:rPr kumimoji="1" lang="en-US" altLang="zh-CN" b="1" i="1" smtClean="0">
                        <a:latin typeface="Cambria Math" panose="02040503050406030204" pitchFamily="18" charset="0"/>
                        <a:ea typeface="Cambria Math" panose="02040503050406030204" pitchFamily="18" charset="0"/>
                      </a:rPr>
                      <m:t>)</m:t>
                    </m:r>
                  </m:oMath>
                </a14:m>
                <a:r>
                  <a:rPr kumimoji="1" lang="en-US" altLang="zh-CN" b="1" dirty="0">
                    <a:latin typeface="Microsoft YaHei" panose="020B0503020204020204" pitchFamily="34" charset="-122"/>
                    <a:ea typeface="Microsoft YaHei" panose="020B0503020204020204" pitchFamily="34" charset="-122"/>
                  </a:rPr>
                  <a:t>—</a:t>
                </a:r>
                <a:r>
                  <a:rPr kumimoji="1" lang="en-US" altLang="zh-CN" b="1" dirty="0">
                    <a:solidFill>
                      <a:srgbClr val="3E70CA"/>
                    </a:solidFill>
                    <a:latin typeface="Microsoft YaHei" panose="020B0503020204020204" pitchFamily="34" charset="-122"/>
                    <a:ea typeface="Microsoft YaHei" panose="020B0503020204020204" pitchFamily="34" charset="-122"/>
                  </a:rPr>
                  <a:t>confirmed</a:t>
                </a:r>
                <a:r>
                  <a:rPr kumimoji="1" lang="zh-CN" altLang="en-US" b="1" dirty="0">
                    <a:solidFill>
                      <a:srgbClr val="3E70CA"/>
                    </a:solidFill>
                    <a:latin typeface="Microsoft YaHei" panose="020B0503020204020204" pitchFamily="34" charset="-122"/>
                    <a:ea typeface="Microsoft YaHei" panose="020B0503020204020204" pitchFamily="34" charset="-122"/>
                  </a:rPr>
                  <a:t> </a:t>
                </a:r>
                <a:r>
                  <a:rPr kumimoji="1" lang="en-US" altLang="zh-CN" b="1" dirty="0">
                    <a:solidFill>
                      <a:srgbClr val="3E70CA"/>
                    </a:solidFill>
                    <a:latin typeface="Microsoft YaHei" panose="020B0503020204020204" pitchFamily="34" charset="-122"/>
                    <a:ea typeface="Microsoft YaHei" panose="020B0503020204020204" pitchFamily="34" charset="-122"/>
                  </a:rPr>
                  <a:t>by</a:t>
                </a:r>
                <a:r>
                  <a:rPr kumimoji="1" lang="zh-CN" altLang="en-US" b="1" dirty="0">
                    <a:solidFill>
                      <a:srgbClr val="3E70CA"/>
                    </a:solidFill>
                    <a:latin typeface="Microsoft YaHei" panose="020B0503020204020204" pitchFamily="34" charset="-122"/>
                    <a:ea typeface="Microsoft YaHei" panose="020B0503020204020204" pitchFamily="34" charset="-122"/>
                  </a:rPr>
                  <a:t> </a:t>
                </a:r>
                <a:r>
                  <a:rPr kumimoji="1" lang="en-US" altLang="zh-CN" b="1" dirty="0" err="1">
                    <a:solidFill>
                      <a:srgbClr val="3E70CA"/>
                    </a:solidFill>
                    <a:latin typeface="Microsoft YaHei" panose="020B0503020204020204" pitchFamily="34" charset="-122"/>
                    <a:ea typeface="Microsoft YaHei" panose="020B0503020204020204" pitchFamily="34" charset="-122"/>
                  </a:rPr>
                  <a:t>lQCD</a:t>
                </a:r>
                <a:r>
                  <a:rPr kumimoji="1" lang="zh-CN" altLang="en-US" b="1" dirty="0">
                    <a:solidFill>
                      <a:srgbClr val="3E70CA"/>
                    </a:solidFill>
                    <a:latin typeface="Microsoft YaHei" panose="020B0503020204020204" pitchFamily="34" charset="-122"/>
                    <a:ea typeface="Microsoft YaHei" panose="020B0503020204020204" pitchFamily="34" charset="-122"/>
                  </a:rPr>
                  <a:t> </a:t>
                </a:r>
                <a:r>
                  <a:rPr kumimoji="1" lang="en" altLang="zh-CN" b="1" dirty="0">
                    <a:solidFill>
                      <a:srgbClr val="3E70CA"/>
                    </a:solidFill>
                    <a:latin typeface="Microsoft YaHei" panose="020B0503020204020204" pitchFamily="34" charset="-122"/>
                    <a:ea typeface="Microsoft YaHei" panose="020B0503020204020204" pitchFamily="34" charset="-122"/>
                    <a:hlinkClick r:id="rId3">
                      <a:extLst>
                        <a:ext uri="{A12FA001-AC4F-418D-AE19-62706E023703}">
                          <ahyp:hlinkClr xmlns:ahyp="http://schemas.microsoft.com/office/drawing/2018/hyperlinkcolor" val="tx"/>
                        </a:ext>
                      </a:extLst>
                    </a:hlinkClick>
                  </a:rPr>
                  <a:t>2307.10413</a:t>
                </a:r>
                <a:r>
                  <a:rPr kumimoji="1" lang="en" altLang="zh-CN" b="1" dirty="0">
                    <a:solidFill>
                      <a:srgbClr val="3E70CA"/>
                    </a:solidFill>
                    <a:latin typeface="Microsoft YaHei" panose="020B0503020204020204" pitchFamily="34" charset="-122"/>
                    <a:ea typeface="Microsoft YaHei" panose="020B0503020204020204" pitchFamily="34" charset="-122"/>
                  </a:rPr>
                  <a:t> </a:t>
                </a:r>
                <a:endParaRPr kumimoji="1" lang="en-US" altLang="zh-CN" b="1" dirty="0">
                  <a:solidFill>
                    <a:srgbClr val="3E70CA"/>
                  </a:solidFill>
                  <a:latin typeface="Microsoft YaHei" panose="020B0503020204020204" pitchFamily="34" charset="-122"/>
                  <a:ea typeface="Microsoft YaHei" panose="020B0503020204020204" pitchFamily="34" charset="-122"/>
                </a:endParaRPr>
              </a:p>
              <a:p>
                <a:pPr marL="285750" indent="-285750">
                  <a:lnSpc>
                    <a:spcPct val="150000"/>
                  </a:lnSpc>
                  <a:buFont typeface="Wingdings" pitchFamily="2" charset="2"/>
                  <a:buChar char="p"/>
                </a:pPr>
                <a:r>
                  <a:rPr kumimoji="1" lang="en-US" altLang="zh-CN" b="1" dirty="0">
                    <a:latin typeface="Microsoft YaHei" panose="020B0503020204020204" pitchFamily="34" charset="-122"/>
                    <a:ea typeface="Microsoft YaHei" panose="020B0503020204020204" pitchFamily="34" charset="-122"/>
                  </a:rPr>
                  <a:t>Predicted</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solidFill>
                      <a:srgbClr val="C00000"/>
                    </a:solidFill>
                    <a:latin typeface="Microsoft YaHei" panose="020B0503020204020204" pitchFamily="34" charset="-122"/>
                    <a:ea typeface="Microsoft YaHei" panose="020B0503020204020204" pitchFamily="34" charset="-122"/>
                  </a:rPr>
                  <a:t>I=1</a:t>
                </a:r>
                <a:r>
                  <a:rPr kumimoji="1" lang="zh-CN" altLang="en-US" b="1" dirty="0">
                    <a:solidFill>
                      <a:srgbClr val="C00000"/>
                    </a:solidFill>
                    <a:latin typeface="Microsoft YaHei" panose="020B0503020204020204" pitchFamily="34" charset="-122"/>
                    <a:ea typeface="Microsoft YaHei" panose="020B0503020204020204" pitchFamily="34" charset="-122"/>
                  </a:rPr>
                  <a:t> </a:t>
                </a:r>
                <a:r>
                  <a:rPr kumimoji="1" lang="en-US" altLang="zh-CN" b="1" dirty="0">
                    <a:solidFill>
                      <a:srgbClr val="C00000"/>
                    </a:solidFill>
                    <a:latin typeface="Microsoft YaHei" panose="020B0503020204020204" pitchFamily="34" charset="-122"/>
                    <a:ea typeface="Microsoft YaHei" panose="020B0503020204020204" pitchFamily="34" charset="-122"/>
                  </a:rPr>
                  <a:t>counterparts</a:t>
                </a:r>
                <a:r>
                  <a:rPr kumimoji="1" lang="en-US" altLang="zh-CN" b="1" dirty="0">
                    <a:latin typeface="Microsoft YaHei" panose="020B0503020204020204" pitchFamily="34" charset="-122"/>
                    <a:ea typeface="Microsoft YaHei" panose="020B0503020204020204" pitchFamily="34" charset="-122"/>
                  </a:rPr>
                  <a:t>—</a:t>
                </a:r>
                <a:r>
                  <a:rPr kumimoji="1" lang="en-US" altLang="zh-CN" b="1" dirty="0">
                    <a:solidFill>
                      <a:srgbClr val="3E70CA"/>
                    </a:solidFill>
                    <a:latin typeface="Microsoft YaHei" panose="020B0503020204020204" pitchFamily="34" charset="-122"/>
                    <a:ea typeface="Microsoft YaHei" panose="020B0503020204020204" pitchFamily="34" charset="-122"/>
                  </a:rPr>
                  <a:t>confirmed</a:t>
                </a:r>
                <a:r>
                  <a:rPr kumimoji="1" lang="zh-CN" altLang="en-US" b="1" dirty="0">
                    <a:solidFill>
                      <a:srgbClr val="3E70CA"/>
                    </a:solidFill>
                    <a:latin typeface="Microsoft YaHei" panose="020B0503020204020204" pitchFamily="34" charset="-122"/>
                    <a:ea typeface="Microsoft YaHei" panose="020B0503020204020204" pitchFamily="34" charset="-122"/>
                  </a:rPr>
                  <a:t> </a:t>
                </a:r>
                <a:r>
                  <a:rPr kumimoji="1" lang="en-US" altLang="zh-CN" b="1" dirty="0">
                    <a:solidFill>
                      <a:srgbClr val="3E70CA"/>
                    </a:solidFill>
                    <a:latin typeface="Microsoft YaHei" panose="020B0503020204020204" pitchFamily="34" charset="-122"/>
                    <a:ea typeface="Microsoft YaHei" panose="020B0503020204020204" pitchFamily="34" charset="-122"/>
                  </a:rPr>
                  <a:t>by</a:t>
                </a:r>
                <a:r>
                  <a:rPr kumimoji="1" lang="zh-CN" altLang="en-US" b="1" dirty="0">
                    <a:solidFill>
                      <a:srgbClr val="3E70CA"/>
                    </a:solidFill>
                    <a:latin typeface="Microsoft YaHei" panose="020B0503020204020204" pitchFamily="34" charset="-122"/>
                    <a:ea typeface="Microsoft YaHei" panose="020B0503020204020204" pitchFamily="34" charset="-122"/>
                  </a:rPr>
                  <a:t> </a:t>
                </a:r>
                <a:r>
                  <a:rPr kumimoji="1" lang="en-US" altLang="zh-CN" b="1" dirty="0" err="1">
                    <a:solidFill>
                      <a:srgbClr val="3E70CA"/>
                    </a:solidFill>
                    <a:latin typeface="Microsoft YaHei" panose="020B0503020204020204" pitchFamily="34" charset="-122"/>
                    <a:ea typeface="Microsoft YaHei" panose="020B0503020204020204" pitchFamily="34" charset="-122"/>
                  </a:rPr>
                  <a:t>BeLLe</a:t>
                </a:r>
                <a:r>
                  <a:rPr kumimoji="1" lang="zh-CN" altLang="en-US" b="1" dirty="0">
                    <a:solidFill>
                      <a:srgbClr val="3E70CA"/>
                    </a:solidFill>
                    <a:latin typeface="Microsoft YaHei" panose="020B0503020204020204" pitchFamily="34" charset="-122"/>
                    <a:ea typeface="Microsoft YaHei" panose="020B0503020204020204" pitchFamily="34" charset="-122"/>
                  </a:rPr>
                  <a:t> </a:t>
                </a:r>
                <a:r>
                  <a:rPr kumimoji="1" lang="en-US" altLang="zh-CN" b="1" dirty="0">
                    <a:solidFill>
                      <a:srgbClr val="3E70CA"/>
                    </a:solidFill>
                    <a:latin typeface="Microsoft YaHei" panose="020B0503020204020204" pitchFamily="34" charset="-122"/>
                    <a:ea typeface="Microsoft YaHei" panose="020B0503020204020204" pitchFamily="34" charset="-122"/>
                  </a:rPr>
                  <a:t>PRL</a:t>
                </a:r>
                <a:r>
                  <a:rPr kumimoji="1" lang="en" altLang="zh-CN" b="1" dirty="0">
                    <a:solidFill>
                      <a:srgbClr val="3E70CA"/>
                    </a:solidFill>
                    <a:latin typeface="Microsoft YaHei" panose="020B0503020204020204" pitchFamily="34" charset="-122"/>
                    <a:ea typeface="Microsoft YaHei" panose="020B0503020204020204" pitchFamily="34" charset="-122"/>
                  </a:rPr>
                  <a:t>130 (2023)151903</a:t>
                </a:r>
                <a:endParaRPr kumimoji="1" lang="en-US" altLang="zh-CN" b="1" dirty="0">
                  <a:latin typeface="Microsoft YaHei" panose="020B0503020204020204" pitchFamily="34" charset="-122"/>
                  <a:ea typeface="Microsoft YaHei" panose="020B0503020204020204" pitchFamily="34" charset="-122"/>
                </a:endParaRPr>
              </a:p>
              <a:p>
                <a:pPr marL="285750" indent="-285750">
                  <a:lnSpc>
                    <a:spcPct val="150000"/>
                  </a:lnSpc>
                  <a:buFont typeface="Wingdings" pitchFamily="2" charset="2"/>
                  <a:buChar char="p"/>
                </a:pPr>
                <a:r>
                  <a:rPr kumimoji="1" lang="en-US" altLang="zh-CN" b="1" dirty="0">
                    <a:solidFill>
                      <a:srgbClr val="C00000"/>
                    </a:solidFill>
                    <a:latin typeface="Microsoft YaHei" panose="020B0503020204020204" pitchFamily="34" charset="-122"/>
                    <a:ea typeface="Microsoft YaHei" panose="020B0503020204020204" pitchFamily="34" charset="-122"/>
                  </a:rPr>
                  <a:t>Validity</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of</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baryon</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chiral</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perturbation</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theory</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solidFill>
                      <a:srgbClr val="C00000"/>
                    </a:solidFill>
                    <a:latin typeface="Microsoft YaHei" panose="020B0503020204020204" pitchFamily="34" charset="-122"/>
                    <a:ea typeface="Microsoft YaHei" panose="020B0503020204020204" pitchFamily="34" charset="-122"/>
                  </a:rPr>
                  <a:t>verified</a:t>
                </a:r>
                <a:r>
                  <a:rPr kumimoji="1" lang="zh-CN" altLang="en-US" b="1" dirty="0">
                    <a:solidFill>
                      <a:srgbClr val="C00000"/>
                    </a:solidFill>
                    <a:latin typeface="Microsoft YaHei" panose="020B0503020204020204" pitchFamily="34" charset="-122"/>
                    <a:ea typeface="Microsoft YaHei" panose="020B0503020204020204" pitchFamily="34" charset="-122"/>
                  </a:rPr>
                  <a:t> </a:t>
                </a:r>
              </a:p>
            </p:txBody>
          </p:sp>
        </mc:Choice>
        <mc:Fallback xmlns="">
          <p:sp>
            <p:nvSpPr>
              <p:cNvPr id="6" name="文本框 5">
                <a:extLst>
                  <a:ext uri="{FF2B5EF4-FFF2-40B4-BE49-F238E27FC236}">
                    <a16:creationId xmlns:a16="http://schemas.microsoft.com/office/drawing/2014/main" id="{4028E293-E1A4-0C64-A509-0BE21EB21717}"/>
                  </a:ext>
                </a:extLst>
              </p:cNvPr>
              <p:cNvSpPr txBox="1">
                <a:spLocks noRot="1" noChangeAspect="1" noMove="1" noResize="1" noEditPoints="1" noAdjustHandles="1" noChangeArrowheads="1" noChangeShapeType="1" noTextEdit="1"/>
              </p:cNvSpPr>
              <p:nvPr/>
            </p:nvSpPr>
            <p:spPr>
              <a:xfrm>
                <a:off x="7644827" y="1408370"/>
                <a:ext cx="4288093" cy="4613892"/>
              </a:xfrm>
              <a:prstGeom prst="rect">
                <a:avLst/>
              </a:prstGeom>
              <a:blipFill>
                <a:blip r:embed="rId4"/>
                <a:stretch>
                  <a:fillRect l="-590" r="-295" b="-822"/>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A886A8C1-BA54-B087-435E-E7A5DCDEE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263" y="1304251"/>
            <a:ext cx="7001933" cy="4675293"/>
          </a:xfrm>
          <a:prstGeom prst="rect">
            <a:avLst/>
          </a:prstGeom>
        </p:spPr>
      </p:pic>
      <p:sp>
        <p:nvSpPr>
          <p:cNvPr id="8" name="文本框 7">
            <a:extLst>
              <a:ext uri="{FF2B5EF4-FFF2-40B4-BE49-F238E27FC236}">
                <a16:creationId xmlns:a16="http://schemas.microsoft.com/office/drawing/2014/main" id="{CF799468-586B-7196-E2D7-6B65F7A0598F}"/>
              </a:ext>
            </a:extLst>
          </p:cNvPr>
          <p:cNvSpPr txBox="1"/>
          <p:nvPr/>
        </p:nvSpPr>
        <p:spPr>
          <a:xfrm>
            <a:off x="145868" y="284974"/>
            <a:ext cx="10143995" cy="584775"/>
          </a:xfrm>
          <a:prstGeom prst="rect">
            <a:avLst/>
          </a:prstGeom>
          <a:noFill/>
        </p:spPr>
        <p:txBody>
          <a:bodyPr wrap="none" rtlCol="0">
            <a:spAutoFit/>
          </a:bodyPr>
          <a:lstStyle/>
          <a:p>
            <a:r>
              <a:rPr lang="en-US" altLang="zh-CN" sz="3200" b="1" dirty="0">
                <a:latin typeface="Microsoft YaHei" charset="-122"/>
                <a:ea typeface="Microsoft YaHei" charset="-122"/>
                <a:cs typeface="+mj-cs"/>
              </a:rPr>
              <a:t>First</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simultaneous</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description</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of</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MB</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scattering</a:t>
            </a:r>
            <a:r>
              <a:rPr lang="zh-CN" altLang="en-US" sz="3200" b="1" dirty="0">
                <a:latin typeface="Microsoft YaHei" charset="-122"/>
                <a:ea typeface="Microsoft YaHei" charset="-122"/>
                <a:cs typeface="+mj-cs"/>
              </a:rPr>
              <a:t> </a:t>
            </a:r>
            <a:endParaRPr lang="zh-CN" altLang="en-US" sz="3200" b="1" dirty="0">
              <a:latin typeface="Microsoft YaHei" charset="-122"/>
              <a:ea typeface="Microsoft YaHei" charset="-122"/>
              <a:cs typeface="+mj-cs"/>
              <a:sym typeface="Arial Black"/>
            </a:endParaRPr>
          </a:p>
        </p:txBody>
      </p:sp>
      <p:sp>
        <p:nvSpPr>
          <p:cNvPr id="11" name="文本框 10">
            <a:extLst>
              <a:ext uri="{FF2B5EF4-FFF2-40B4-BE49-F238E27FC236}">
                <a16:creationId xmlns:a16="http://schemas.microsoft.com/office/drawing/2014/main" id="{6214CD45-8935-F3C9-5CA6-3FD9FA4649FB}"/>
              </a:ext>
            </a:extLst>
          </p:cNvPr>
          <p:cNvSpPr txBox="1"/>
          <p:nvPr/>
        </p:nvSpPr>
        <p:spPr>
          <a:xfrm>
            <a:off x="1195375" y="6040866"/>
            <a:ext cx="4900625" cy="369332"/>
          </a:xfrm>
          <a:prstGeom prst="rect">
            <a:avLst/>
          </a:prstGeom>
          <a:noFill/>
        </p:spPr>
        <p:txBody>
          <a:bodyPr wrap="square">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Jun-Xu</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Lu,</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LSG</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and</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et</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al.,</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PR</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L</a:t>
            </a:r>
            <a:r>
              <a:rPr kumimoji="0" lang="en" altLang="zh-CN" sz="1800" b="0" i="0"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130 (2023)071902</a:t>
            </a:r>
          </a:p>
        </p:txBody>
      </p:sp>
    </p:spTree>
    <p:extLst>
      <p:ext uri="{BB962C8B-B14F-4D97-AF65-F5344CB8AC3E}">
        <p14:creationId xmlns:p14="http://schemas.microsoft.com/office/powerpoint/2010/main" val="392768194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82905"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(1)</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magnetic</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moments,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(2)meson-baryon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interactions,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(3)</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nucleon-nucleon</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interactions,</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(4)</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weak</a:t>
            </a:r>
            <a:r>
              <a:rPr lang="zh-CN" altLang="en-US" sz="2800" b="1" dirty="0">
                <a:latin typeface="微软雅黑" panose="020B0503020204020204" pitchFamily="34" charset="-122"/>
                <a:ea typeface="微软雅黑" panose="020B0503020204020204" pitchFamily="34" charset="-122"/>
              </a:rPr>
              <a:t> </a:t>
            </a:r>
            <a:r>
              <a:rPr lang="en-US" altLang="zh-CN" sz="2800" b="1" dirty="0" err="1">
                <a:latin typeface="微软雅黑" panose="020B0503020204020204" pitchFamily="34" charset="-122"/>
                <a:ea typeface="微软雅黑" panose="020B0503020204020204" pitchFamily="34" charset="-122"/>
              </a:rPr>
              <a:t>hyerpon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radiative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177049616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DD9A500-6FCE-41FE-8437-26110EF5FD90}"/>
              </a:ext>
            </a:extLst>
          </p:cNvPr>
          <p:cNvSpPr>
            <a:spLocks noGrp="1"/>
          </p:cNvSpPr>
          <p:nvPr>
            <p:ph type="sldNum" sz="quarter" idx="12"/>
          </p:nvPr>
        </p:nvSpPr>
        <p:spPr/>
        <p:txBody>
          <a:bodyPr/>
          <a:lstStyle/>
          <a:p>
            <a:pPr>
              <a:defRPr/>
            </a:pPr>
            <a:fld id="{C4FB67F1-DEA0-4505-A3D7-68170254FAEF}" type="slidenum">
              <a:rPr lang="zh-CN" altLang="en-US" smtClean="0"/>
              <a:pPr>
                <a:defRPr/>
              </a:pPr>
              <a:t>23</a:t>
            </a:fld>
            <a:endParaRPr lang="zh-CN" altLang="en-US"/>
          </a:p>
        </p:txBody>
      </p:sp>
      <p:pic>
        <p:nvPicPr>
          <p:cNvPr id="1026" name="Picture 2" descr="ce2c2efeaff1997842000fa435f782a3.png">
            <a:extLst>
              <a:ext uri="{FF2B5EF4-FFF2-40B4-BE49-F238E27FC236}">
                <a16:creationId xmlns:a16="http://schemas.microsoft.com/office/drawing/2014/main" id="{9522F9DB-90E9-41E9-A157-C03FC822E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35" y="1885336"/>
            <a:ext cx="4986030" cy="338113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161E8398-1F6F-4E8A-A0D0-4DE2567DB165}"/>
              </a:ext>
            </a:extLst>
          </p:cNvPr>
          <p:cNvSpPr/>
          <p:nvPr/>
        </p:nvSpPr>
        <p:spPr>
          <a:xfrm>
            <a:off x="699457" y="5615582"/>
            <a:ext cx="3704860" cy="923330"/>
          </a:xfrm>
          <a:prstGeom prst="rect">
            <a:avLst/>
          </a:prstGeom>
        </p:spPr>
        <p:txBody>
          <a:bodyPr wrap="none">
            <a:spAutoFit/>
          </a:bodyPr>
          <a:lstStyle/>
          <a:p>
            <a:pPr marL="285750" indent="-285750">
              <a:buFont typeface="Arial" panose="020B0604020202020204" pitchFamily="34" charset="0"/>
              <a:buChar char="•"/>
            </a:pPr>
            <a:r>
              <a:rPr lang="zh-CN" altLang="en-US" b="1" dirty="0">
                <a:solidFill>
                  <a:srgbClr val="C00000"/>
                </a:solidFill>
                <a:latin typeface="Times New Roman" panose="02020603050405020304" pitchFamily="18" charset="0"/>
              </a:rPr>
              <a:t>认识原子核内有效相互作用。</a:t>
            </a:r>
            <a:endParaRPr lang="en-US" altLang="zh-CN" b="1" dirty="0">
              <a:solidFill>
                <a:srgbClr val="C00000"/>
              </a:solidFill>
              <a:latin typeface="Times New Roman" panose="02020603050405020304" pitchFamily="18" charset="0"/>
            </a:endParaRPr>
          </a:p>
          <a:p>
            <a:pPr marL="285750" indent="-285750">
              <a:buFont typeface="Arial" panose="020B0604020202020204" pitchFamily="34" charset="0"/>
              <a:buChar char="•"/>
            </a:pPr>
            <a:r>
              <a:rPr lang="zh-CN" altLang="en-US" b="1" dirty="0"/>
              <a:t>探索宇宙中从铁到铀元素的来源</a:t>
            </a:r>
            <a:endParaRPr lang="en-US" altLang="zh-CN" b="1" dirty="0"/>
          </a:p>
          <a:p>
            <a:pPr marL="285750" indent="-285750">
              <a:buFont typeface="Arial" panose="020B0604020202020204" pitchFamily="34" charset="0"/>
              <a:buChar char="•"/>
            </a:pPr>
            <a:r>
              <a:rPr lang="zh-CN" altLang="en-US" b="1" dirty="0"/>
              <a:t>粒子辐照应用研究</a:t>
            </a:r>
            <a:endParaRPr lang="zh-CN" altLang="en-US" dirty="0"/>
          </a:p>
        </p:txBody>
      </p:sp>
      <p:sp>
        <p:nvSpPr>
          <p:cNvPr id="4" name="矩形 3">
            <a:extLst>
              <a:ext uri="{FF2B5EF4-FFF2-40B4-BE49-F238E27FC236}">
                <a16:creationId xmlns:a16="http://schemas.microsoft.com/office/drawing/2014/main" id="{B1759E85-84BF-4A4E-98A0-0ACA15546B7F}"/>
              </a:ext>
            </a:extLst>
          </p:cNvPr>
          <p:cNvSpPr/>
          <p:nvPr/>
        </p:nvSpPr>
        <p:spPr>
          <a:xfrm>
            <a:off x="883176" y="1071208"/>
            <a:ext cx="4113306" cy="646331"/>
          </a:xfrm>
          <a:prstGeom prst="rect">
            <a:avLst/>
          </a:prstGeom>
        </p:spPr>
        <p:txBody>
          <a:bodyPr wrap="none">
            <a:spAutoFit/>
          </a:bodyPr>
          <a:lstStyle/>
          <a:p>
            <a:pPr algn="ctr"/>
            <a:r>
              <a:rPr lang="zh-CN" altLang="en-US" dirty="0"/>
              <a:t>十二五”国家重大科技基础设施</a:t>
            </a:r>
            <a:endParaRPr lang="en-US" altLang="zh-CN" dirty="0"/>
          </a:p>
          <a:p>
            <a:pPr algn="ctr"/>
            <a:r>
              <a:rPr lang="zh-CN" altLang="en-US" dirty="0"/>
              <a:t>“强流重离子加速器装置“</a:t>
            </a:r>
            <a:r>
              <a:rPr lang="en-US" altLang="zh-CN" dirty="0"/>
              <a:t>|impcas.ac.cn)</a:t>
            </a:r>
            <a:endParaRPr lang="zh-CN" altLang="en-US" dirty="0"/>
          </a:p>
        </p:txBody>
      </p:sp>
      <p:pic>
        <p:nvPicPr>
          <p:cNvPr id="1028" name="Picture 4" descr="FRIB">
            <a:extLst>
              <a:ext uri="{FF2B5EF4-FFF2-40B4-BE49-F238E27FC236}">
                <a16:creationId xmlns:a16="http://schemas.microsoft.com/office/drawing/2014/main" id="{F2298633-817A-441E-8E2A-688C8C75C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284" y="1688179"/>
            <a:ext cx="4891476" cy="377544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0A119B2C-4D10-4308-98D9-C592E74882F6}"/>
              </a:ext>
            </a:extLst>
          </p:cNvPr>
          <p:cNvSpPr/>
          <p:nvPr/>
        </p:nvSpPr>
        <p:spPr>
          <a:xfrm>
            <a:off x="7037439" y="1071208"/>
            <a:ext cx="4517922" cy="646331"/>
          </a:xfrm>
          <a:prstGeom prst="rect">
            <a:avLst/>
          </a:prstGeom>
        </p:spPr>
        <p:txBody>
          <a:bodyPr wrap="square">
            <a:spAutoFit/>
          </a:bodyPr>
          <a:lstStyle/>
          <a:p>
            <a:r>
              <a:rPr lang="en-US" altLang="zh-CN" b="1" dirty="0">
                <a:solidFill>
                  <a:srgbClr val="000000"/>
                </a:solidFill>
                <a:latin typeface="Microsoft YaHei" panose="020B0503020204020204" pitchFamily="34" charset="-122"/>
                <a:ea typeface="Microsoft YaHei" panose="020B0503020204020204" pitchFamily="34" charset="-122"/>
              </a:rPr>
              <a:t>Facility for Rare Isotope Beams</a:t>
            </a:r>
            <a:br>
              <a:rPr lang="en-US" altLang="zh-CN" b="1" dirty="0">
                <a:solidFill>
                  <a:srgbClr val="000000"/>
                </a:solidFill>
                <a:latin typeface="Microsoft YaHei" panose="020B0503020204020204" pitchFamily="34" charset="-122"/>
                <a:ea typeface="Microsoft YaHei" panose="020B0503020204020204" pitchFamily="34" charset="-122"/>
              </a:rPr>
            </a:br>
            <a:r>
              <a:rPr lang="en-US" altLang="zh-CN" b="1" dirty="0">
                <a:solidFill>
                  <a:srgbClr val="000000"/>
                </a:solidFill>
                <a:latin typeface="Microsoft YaHei" panose="020B0503020204020204" pitchFamily="34" charset="-122"/>
                <a:ea typeface="Microsoft YaHei" panose="020B0503020204020204" pitchFamily="34" charset="-122"/>
              </a:rPr>
              <a:t>at Michigan State University</a:t>
            </a:r>
            <a:endParaRPr lang="en-US" altLang="zh-CN" b="1" i="0" dirty="0">
              <a:solidFill>
                <a:srgbClr val="000000"/>
              </a:solidFill>
              <a:effectLst/>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id="{79242700-9416-4D4F-B3EC-B800AF36F6C7}"/>
              </a:ext>
            </a:extLst>
          </p:cNvPr>
          <p:cNvSpPr/>
          <p:nvPr/>
        </p:nvSpPr>
        <p:spPr>
          <a:xfrm>
            <a:off x="5459360" y="5477082"/>
            <a:ext cx="6575323" cy="1200329"/>
          </a:xfrm>
          <a:prstGeom prst="rect">
            <a:avLst/>
          </a:prstGeom>
        </p:spPr>
        <p:txBody>
          <a:bodyPr wrap="square">
            <a:spAutoFit/>
          </a:bodyPr>
          <a:lstStyle/>
          <a:p>
            <a:pPr marL="285750" indent="-285750">
              <a:buFont typeface="Arial" panose="020B0604020202020204" pitchFamily="34" charset="0"/>
              <a:buChar char="•"/>
            </a:pPr>
            <a:r>
              <a:rPr lang="en-US" altLang="zh-CN" dirty="0"/>
              <a:t>map the nuclear landscape,</a:t>
            </a:r>
          </a:p>
          <a:p>
            <a:pPr marL="285750" indent="-285750">
              <a:buFont typeface="Arial" panose="020B0604020202020204" pitchFamily="34" charset="0"/>
              <a:buChar char="•"/>
            </a:pPr>
            <a:r>
              <a:rPr lang="en-US" altLang="zh-CN" b="1" dirty="0">
                <a:solidFill>
                  <a:srgbClr val="FF0000"/>
                </a:solidFill>
              </a:rPr>
              <a:t>understand the forces that bind nucleons into nuclei,</a:t>
            </a:r>
          </a:p>
          <a:p>
            <a:pPr marL="285750" indent="-285750">
              <a:buFont typeface="Arial" panose="020B0604020202020204" pitchFamily="34" charset="0"/>
              <a:buChar char="•"/>
            </a:pPr>
            <a:r>
              <a:rPr lang="en-US" altLang="zh-CN" dirty="0"/>
              <a:t>answer questions about the astrophysical origin of nuclear matter,</a:t>
            </a:r>
          </a:p>
          <a:p>
            <a:pPr marL="285750" indent="-285750">
              <a:buFont typeface="Arial" panose="020B0604020202020204" pitchFamily="34" charset="0"/>
              <a:buChar char="•"/>
            </a:pPr>
            <a:r>
              <a:rPr lang="en-US" altLang="zh-CN" dirty="0"/>
              <a:t>address societal needs related to nuclear science and technology.</a:t>
            </a:r>
            <a:endParaRPr lang="zh-CN" altLang="en-US" dirty="0"/>
          </a:p>
        </p:txBody>
      </p:sp>
      <p:sp>
        <p:nvSpPr>
          <p:cNvPr id="8" name="文本框 7">
            <a:extLst>
              <a:ext uri="{FF2B5EF4-FFF2-40B4-BE49-F238E27FC236}">
                <a16:creationId xmlns:a16="http://schemas.microsoft.com/office/drawing/2014/main" id="{0E84582E-E9C6-4F98-8CB5-0C2CFCFCDCF6}"/>
              </a:ext>
            </a:extLst>
          </p:cNvPr>
          <p:cNvSpPr txBox="1"/>
          <p:nvPr/>
        </p:nvSpPr>
        <p:spPr>
          <a:xfrm>
            <a:off x="5459360" y="5178491"/>
            <a:ext cx="3005566" cy="369332"/>
          </a:xfrm>
          <a:prstGeom prst="rect">
            <a:avLst/>
          </a:prstGeom>
          <a:noFill/>
        </p:spPr>
        <p:txBody>
          <a:bodyPr wrap="none" rtlCol="0">
            <a:spAutoFit/>
          </a:bodyPr>
          <a:lstStyle/>
          <a:p>
            <a:r>
              <a:rPr lang="en-US" altLang="zh-CN" b="1" dirty="0"/>
              <a:t>Experimental nuclear physics </a:t>
            </a:r>
            <a:endParaRPr lang="zh-CN" altLang="en-US" b="1" dirty="0"/>
          </a:p>
        </p:txBody>
      </p:sp>
      <p:pic>
        <p:nvPicPr>
          <p:cNvPr id="1030" name="Picture 6" descr="FRIB logo">
            <a:extLst>
              <a:ext uri="{FF2B5EF4-FFF2-40B4-BE49-F238E27FC236}">
                <a16:creationId xmlns:a16="http://schemas.microsoft.com/office/drawing/2014/main" id="{F5CFF538-EC74-4E28-8052-1AFCCCEFF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5911" y="95622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BB5BDD59-4884-479E-BA09-90C5AFB59CA6}"/>
              </a:ext>
            </a:extLst>
          </p:cNvPr>
          <p:cNvSpPr txBox="1"/>
          <p:nvPr/>
        </p:nvSpPr>
        <p:spPr>
          <a:xfrm>
            <a:off x="145343" y="269014"/>
            <a:ext cx="11881458"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Nuclear</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force—always at the frontiers of nuclear physics</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1301562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4ACBC74-0FCD-424F-B0C4-4AA28BC3A947}"/>
              </a:ext>
            </a:extLst>
          </p:cNvPr>
          <p:cNvSpPr/>
          <p:nvPr/>
        </p:nvSpPr>
        <p:spPr>
          <a:xfrm>
            <a:off x="3028028" y="6436893"/>
            <a:ext cx="2646878" cy="246221"/>
          </a:xfrm>
          <a:prstGeom prst="rect">
            <a:avLst/>
          </a:prstGeom>
        </p:spPr>
        <p:txBody>
          <a:bodyPr wrap="none">
            <a:spAutoFit/>
          </a:bodyPr>
          <a:lstStyle/>
          <a:p>
            <a:r>
              <a:rPr lang="en-US" altLang="zh-CN" sz="1000" dirty="0">
                <a:solidFill>
                  <a:srgbClr val="0070C0"/>
                </a:solidFill>
                <a:latin typeface="微软雅黑" panose="020B0503020204020204" pitchFamily="34" charset="-122"/>
                <a:ea typeface="微软雅黑" panose="020B0503020204020204" pitchFamily="34" charset="-122"/>
              </a:rPr>
              <a:t>Adopted from Front.in Phys. 8 (2020) 57</a:t>
            </a:r>
            <a:endParaRPr lang="zh-CN" altLang="en-US" sz="1000" dirty="0">
              <a:solidFill>
                <a:srgbClr val="0070C0"/>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C30AAC39-E15B-4BEB-A61D-5D8C67D85F82}"/>
              </a:ext>
            </a:extLst>
          </p:cNvPr>
          <p:cNvSpPr/>
          <p:nvPr/>
        </p:nvSpPr>
        <p:spPr>
          <a:xfrm>
            <a:off x="2437050" y="6281677"/>
            <a:ext cx="930063" cy="230832"/>
          </a:xfrm>
          <a:prstGeom prst="rect">
            <a:avLst/>
          </a:prstGeom>
        </p:spPr>
        <p:txBody>
          <a:bodyPr wrap="none">
            <a:spAutoFit/>
          </a:bodyPr>
          <a:lstStyle/>
          <a:p>
            <a:r>
              <a:rPr lang="en-US" altLang="zh-CN" sz="900" dirty="0"/>
              <a:t>NOT COMPLETE</a:t>
            </a:r>
            <a:endParaRPr lang="zh-CN" altLang="en-US" sz="900" dirty="0"/>
          </a:p>
        </p:txBody>
      </p:sp>
      <p:grpSp>
        <p:nvGrpSpPr>
          <p:cNvPr id="11" name="组合 10">
            <a:extLst>
              <a:ext uri="{FF2B5EF4-FFF2-40B4-BE49-F238E27FC236}">
                <a16:creationId xmlns:a16="http://schemas.microsoft.com/office/drawing/2014/main" id="{E9C21462-5463-4527-A67B-0DBD1464AE66}"/>
              </a:ext>
            </a:extLst>
          </p:cNvPr>
          <p:cNvGrpSpPr/>
          <p:nvPr/>
        </p:nvGrpSpPr>
        <p:grpSpPr>
          <a:xfrm>
            <a:off x="631666" y="543684"/>
            <a:ext cx="8551295" cy="5884738"/>
            <a:chOff x="631664" y="543683"/>
            <a:chExt cx="8551296" cy="5884737"/>
          </a:xfrm>
        </p:grpSpPr>
        <p:cxnSp>
          <p:nvCxnSpPr>
            <p:cNvPr id="12" name="直接连接符 11">
              <a:extLst>
                <a:ext uri="{FF2B5EF4-FFF2-40B4-BE49-F238E27FC236}">
                  <a16:creationId xmlns:a16="http://schemas.microsoft.com/office/drawing/2014/main" id="{AC446F2C-9C91-44C5-AABB-F7A848CB1DAB}"/>
                </a:ext>
              </a:extLst>
            </p:cNvPr>
            <p:cNvCxnSpPr/>
            <p:nvPr/>
          </p:nvCxnSpPr>
          <p:spPr>
            <a:xfrm>
              <a:off x="8039596" y="4857852"/>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DAEC042-FB34-4619-BF4F-95A4CF4A0DB0}"/>
                </a:ext>
              </a:extLst>
            </p:cNvPr>
            <p:cNvCxnSpPr/>
            <p:nvPr/>
          </p:nvCxnSpPr>
          <p:spPr>
            <a:xfrm>
              <a:off x="7525551" y="4258163"/>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C413DA58-58AE-41F2-8889-79DDCDE64C8B}"/>
                </a:ext>
              </a:extLst>
            </p:cNvPr>
            <p:cNvCxnSpPr/>
            <p:nvPr/>
          </p:nvCxnSpPr>
          <p:spPr>
            <a:xfrm>
              <a:off x="7150763" y="3835671"/>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12F28EB2-43AC-46F4-9FFD-28E791ED9CA3}"/>
                </a:ext>
              </a:extLst>
            </p:cNvPr>
            <p:cNvCxnSpPr/>
            <p:nvPr/>
          </p:nvCxnSpPr>
          <p:spPr>
            <a:xfrm>
              <a:off x="6611460" y="3247859"/>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5FFB1FE-839F-4544-A9F9-5544A53D0A7F}"/>
                </a:ext>
              </a:extLst>
            </p:cNvPr>
            <p:cNvCxnSpPr/>
            <p:nvPr/>
          </p:nvCxnSpPr>
          <p:spPr>
            <a:xfrm>
              <a:off x="5973524" y="2458021"/>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A6353D1-2EBD-427B-98EA-897809AAF1AF}"/>
                </a:ext>
              </a:extLst>
            </p:cNvPr>
            <p:cNvCxnSpPr/>
            <p:nvPr/>
          </p:nvCxnSpPr>
          <p:spPr>
            <a:xfrm>
              <a:off x="5476990" y="2009920"/>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F102966-28C7-479A-B5FD-28CA9FA1FDAE}"/>
                </a:ext>
              </a:extLst>
            </p:cNvPr>
            <p:cNvCxnSpPr/>
            <p:nvPr/>
          </p:nvCxnSpPr>
          <p:spPr>
            <a:xfrm>
              <a:off x="5024511" y="1545140"/>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B144762A-79C3-4B20-8764-391B68012BBC}"/>
                </a:ext>
              </a:extLst>
            </p:cNvPr>
            <p:cNvGrpSpPr/>
            <p:nvPr/>
          </p:nvGrpSpPr>
          <p:grpSpPr>
            <a:xfrm>
              <a:off x="631664" y="999426"/>
              <a:ext cx="7751163" cy="5428994"/>
              <a:chOff x="631664" y="999426"/>
              <a:chExt cx="7751163" cy="5428994"/>
            </a:xfrm>
          </p:grpSpPr>
          <p:grpSp>
            <p:nvGrpSpPr>
              <p:cNvPr id="33" name="组合 32">
                <a:extLst>
                  <a:ext uri="{FF2B5EF4-FFF2-40B4-BE49-F238E27FC236}">
                    <a16:creationId xmlns:a16="http://schemas.microsoft.com/office/drawing/2014/main" id="{36F0876F-51D2-4379-BD05-A671E535F81D}"/>
                  </a:ext>
                </a:extLst>
              </p:cNvPr>
              <p:cNvGrpSpPr/>
              <p:nvPr/>
            </p:nvGrpSpPr>
            <p:grpSpPr>
              <a:xfrm>
                <a:off x="631664" y="999426"/>
                <a:ext cx="7751163" cy="5428994"/>
                <a:chOff x="203039" y="1054673"/>
                <a:chExt cx="7751163" cy="5428994"/>
              </a:xfrm>
            </p:grpSpPr>
            <p:pic>
              <p:nvPicPr>
                <p:cNvPr id="36" name="图片 35">
                  <a:extLst>
                    <a:ext uri="{FF2B5EF4-FFF2-40B4-BE49-F238E27FC236}">
                      <a16:creationId xmlns:a16="http://schemas.microsoft.com/office/drawing/2014/main" id="{37BC663F-FF36-4BC7-BEBE-8268D1936A65}"/>
                    </a:ext>
                  </a:extLst>
                </p:cNvPr>
                <p:cNvPicPr>
                  <a:picLocks noChangeAspect="1"/>
                </p:cNvPicPr>
                <p:nvPr/>
              </p:nvPicPr>
              <p:blipFill>
                <a:blip r:embed="rId3"/>
                <a:stretch>
                  <a:fillRect/>
                </a:stretch>
              </p:blipFill>
              <p:spPr>
                <a:xfrm>
                  <a:off x="2015587" y="1432922"/>
                  <a:ext cx="782900" cy="540000"/>
                </a:xfrm>
                <a:prstGeom prst="rect">
                  <a:avLst/>
                </a:prstGeom>
              </p:spPr>
            </p:pic>
            <p:sp>
              <p:nvSpPr>
                <p:cNvPr id="37" name="文本框 36">
                  <a:extLst>
                    <a:ext uri="{FF2B5EF4-FFF2-40B4-BE49-F238E27FC236}">
                      <a16:creationId xmlns:a16="http://schemas.microsoft.com/office/drawing/2014/main" id="{1D2980AE-FEAE-49E0-AA7F-E3FB2B6BFC4D}"/>
                    </a:ext>
                  </a:extLst>
                </p:cNvPr>
                <p:cNvSpPr txBox="1"/>
                <p:nvPr/>
              </p:nvSpPr>
              <p:spPr>
                <a:xfrm>
                  <a:off x="2148792" y="1054673"/>
                  <a:ext cx="516488" cy="338554"/>
                </a:xfrm>
                <a:prstGeom prst="rect">
                  <a:avLst/>
                </a:prstGeom>
                <a:noFill/>
              </p:spPr>
              <p:txBody>
                <a:bodyPr wrap="none" rtlCol="0">
                  <a:spAutoFit/>
                </a:bodyPr>
                <a:lstStyle/>
                <a:p>
                  <a:r>
                    <a:rPr lang="en-US" altLang="zh-CN" sz="1600" dirty="0"/>
                    <a:t>2NF</a:t>
                  </a:r>
                  <a:endParaRPr lang="zh-CN" altLang="en-US" sz="1600" dirty="0"/>
                </a:p>
              </p:txBody>
            </p:sp>
            <p:cxnSp>
              <p:nvCxnSpPr>
                <p:cNvPr id="38" name="直接连接符 37">
                  <a:extLst>
                    <a:ext uri="{FF2B5EF4-FFF2-40B4-BE49-F238E27FC236}">
                      <a16:creationId xmlns:a16="http://schemas.microsoft.com/office/drawing/2014/main" id="{069F0257-46C5-4AC8-A9F7-F4724B0A0A18}"/>
                    </a:ext>
                  </a:extLst>
                </p:cNvPr>
                <p:cNvCxnSpPr/>
                <p:nvPr/>
              </p:nvCxnSpPr>
              <p:spPr>
                <a:xfrm>
                  <a:off x="319641" y="1420264"/>
                  <a:ext cx="332896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DB913C1-109E-42FC-BFE0-718A4AD84D02}"/>
                    </a:ext>
                  </a:extLst>
                </p:cNvPr>
                <p:cNvCxnSpPr/>
                <p:nvPr/>
              </p:nvCxnSpPr>
              <p:spPr>
                <a:xfrm>
                  <a:off x="319641" y="2134007"/>
                  <a:ext cx="331839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2C9A305E-812C-42CB-B45B-C6AACBED0AAD}"/>
                    </a:ext>
                  </a:extLst>
                </p:cNvPr>
                <p:cNvCxnSpPr/>
                <p:nvPr/>
              </p:nvCxnSpPr>
              <p:spPr>
                <a:xfrm>
                  <a:off x="319641" y="3066473"/>
                  <a:ext cx="510884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C4749045-9019-4B10-8023-3CF20AB4AD4C}"/>
                    </a:ext>
                  </a:extLst>
                </p:cNvPr>
                <p:cNvCxnSpPr/>
                <p:nvPr/>
              </p:nvCxnSpPr>
              <p:spPr>
                <a:xfrm>
                  <a:off x="319641" y="3920656"/>
                  <a:ext cx="641314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D15AFCDD-1796-4436-9262-5A854F82E48D}"/>
                    </a:ext>
                  </a:extLst>
                </p:cNvPr>
                <p:cNvCxnSpPr/>
                <p:nvPr/>
              </p:nvCxnSpPr>
              <p:spPr>
                <a:xfrm flipH="1">
                  <a:off x="1149828" y="1186610"/>
                  <a:ext cx="10648" cy="529705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299EDB98-FE6D-4649-8EFD-1038B4A83B17}"/>
                        </a:ext>
                      </a:extLst>
                    </p:cNvPr>
                    <p:cNvSpPr txBox="1"/>
                    <p:nvPr/>
                  </p:nvSpPr>
                  <p:spPr>
                    <a:xfrm>
                      <a:off x="203039" y="3337341"/>
                      <a:ext cx="924997" cy="307777"/>
                    </a:xfrm>
                    <a:prstGeom prst="rect">
                      <a:avLst/>
                    </a:prstGeom>
                    <a:noFill/>
                  </p:spPr>
                  <p:txBody>
                    <a:bodyPr wrap="none" rtlCol="0">
                      <a:spAutoFit/>
                    </a:bodyPr>
                    <a:lstStyle/>
                    <a:p>
                      <a14:m>
                        <m:oMath xmlns:m="http://schemas.openxmlformats.org/officeDocument/2006/math">
                          <m:sSup>
                            <m:sSupPr>
                              <m:ctrlPr>
                                <a:rPr lang="en-US" altLang="zh-CN" sz="1400" i="1">
                                  <a:solidFill>
                                    <a:srgbClr val="00B050"/>
                                  </a:solidFill>
                                  <a:latin typeface="Cambria Math" panose="02040503050406030204" pitchFamily="18" charset="0"/>
                                  <a:ea typeface="微软雅黑" panose="020B0503020204020204" pitchFamily="34" charset="-122"/>
                                </a:rPr>
                              </m:ctrlPr>
                            </m:sSupPr>
                            <m:e>
                              <m:r>
                                <m:rPr>
                                  <m:sty m:val="p"/>
                                </m:rPr>
                                <a:rPr lang="en-US" altLang="zh-CN" sz="1400">
                                  <a:solidFill>
                                    <a:srgbClr val="00B050"/>
                                  </a:solidFill>
                                  <a:latin typeface="Cambria Math" panose="02040503050406030204" pitchFamily="18" charset="0"/>
                                  <a:ea typeface="微软雅黑" panose="020B0503020204020204" pitchFamily="34" charset="-122"/>
                                </a:rPr>
                                <m:t>N</m:t>
                              </m:r>
                            </m:e>
                            <m:sup>
                              <m:r>
                                <a:rPr lang="en-US" altLang="zh-CN" sz="1400">
                                  <a:solidFill>
                                    <a:srgbClr val="00B050"/>
                                  </a:solidFill>
                                  <a:latin typeface="Cambria Math" panose="02040503050406030204" pitchFamily="18" charset="0"/>
                                  <a:ea typeface="微软雅黑" panose="020B0503020204020204" pitchFamily="34" charset="-122"/>
                                </a:rPr>
                                <m:t>2</m:t>
                              </m:r>
                            </m:sup>
                          </m:sSup>
                          <m:r>
                            <m:rPr>
                              <m:sty m:val="p"/>
                            </m:rPr>
                            <a:rPr lang="en-US" altLang="zh-CN" sz="1400">
                              <a:solidFill>
                                <a:srgbClr val="00B050"/>
                              </a:solidFill>
                              <a:latin typeface="Cambria Math" panose="02040503050406030204" pitchFamily="18" charset="0"/>
                              <a:ea typeface="微软雅黑" panose="020B0503020204020204" pitchFamily="34" charset="-122"/>
                            </a:rPr>
                            <m:t>LO</m:t>
                          </m:r>
                        </m:oMath>
                      </a14:m>
                      <a:r>
                        <a:rPr lang="en-US" altLang="zh-CN" sz="1400" dirty="0">
                          <a:solidFill>
                            <a:srgbClr val="00B05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B050"/>
                                  </a:solidFill>
                                  <a:latin typeface="Cambria Math" panose="02040503050406030204" pitchFamily="18" charset="0"/>
                                </a:rPr>
                              </m:ctrlPr>
                            </m:sSupPr>
                            <m:e>
                              <m:r>
                                <m:rPr>
                                  <m:sty m:val="p"/>
                                </m:rPr>
                                <a:rPr lang="en-US" altLang="zh-CN" sz="1400">
                                  <a:solidFill>
                                    <a:srgbClr val="00B050"/>
                                  </a:solidFill>
                                  <a:latin typeface="Cambria Math" panose="02040503050406030204" pitchFamily="18" charset="0"/>
                                </a:rPr>
                                <m:t>Q</m:t>
                              </m:r>
                            </m:e>
                            <m:sup>
                              <m:r>
                                <a:rPr lang="en-US" altLang="zh-CN" sz="1400" i="1">
                                  <a:solidFill>
                                    <a:srgbClr val="00B050"/>
                                  </a:solidFill>
                                  <a:latin typeface="Cambria Math" panose="02040503050406030204" pitchFamily="18" charset="0"/>
                                </a:rPr>
                                <m:t>3</m:t>
                              </m:r>
                            </m:sup>
                          </m:sSup>
                        </m:oMath>
                      </a14:m>
                      <a:r>
                        <a:rPr lang="en-US" altLang="zh-CN" sz="1400" dirty="0">
                          <a:solidFill>
                            <a:srgbClr val="00B050"/>
                          </a:solidFill>
                          <a:latin typeface="微软雅黑" panose="020B0503020204020204" pitchFamily="34" charset="-122"/>
                          <a:ea typeface="微软雅黑" panose="020B0503020204020204" pitchFamily="34" charset="-122"/>
                        </a:rPr>
                        <a:t>)</a:t>
                      </a:r>
                      <a:endParaRPr lang="zh-CN" altLang="en-US" sz="1400" dirty="0">
                        <a:solidFill>
                          <a:srgbClr val="00B050"/>
                        </a:solidFill>
                        <a:latin typeface="微软雅黑" panose="020B0503020204020204" pitchFamily="34" charset="-122"/>
                        <a:ea typeface="微软雅黑" panose="020B0503020204020204" pitchFamily="34" charset="-122"/>
                      </a:endParaRPr>
                    </a:p>
                  </p:txBody>
                </p:sp>
              </mc:Choice>
              <mc:Fallback xmlns="">
                <p:sp>
                  <p:nvSpPr>
                    <p:cNvPr id="43" name="文本框 42">
                      <a:extLst>
                        <a:ext uri="{FF2B5EF4-FFF2-40B4-BE49-F238E27FC236}">
                          <a16:creationId xmlns:a16="http://schemas.microsoft.com/office/drawing/2014/main" id="{299EDB98-FE6D-4649-8EFD-1038B4A83B17}"/>
                        </a:ext>
                      </a:extLst>
                    </p:cNvPr>
                    <p:cNvSpPr txBox="1">
                      <a:spLocks noRot="1" noChangeAspect="1" noMove="1" noResize="1" noEditPoints="1" noAdjustHandles="1" noChangeArrowheads="1" noChangeShapeType="1" noTextEdit="1"/>
                    </p:cNvSpPr>
                    <p:nvPr/>
                  </p:nvSpPr>
                  <p:spPr>
                    <a:xfrm>
                      <a:off x="203039" y="3337341"/>
                      <a:ext cx="924997" cy="307777"/>
                    </a:xfrm>
                    <a:prstGeom prst="rect">
                      <a:avLst/>
                    </a:prstGeom>
                    <a:blipFill>
                      <a:blip r:embed="rId4"/>
                      <a:stretch>
                        <a:fillRect r="-1351" b="-20000"/>
                      </a:stretch>
                    </a:blipFill>
                  </p:spPr>
                  <p:txBody>
                    <a:bodyPr/>
                    <a:lstStyle/>
                    <a:p>
                      <a:r>
                        <a:rPr lang="zh-CN" altLang="en-US">
                          <a:noFill/>
                        </a:rPr>
                        <a:t> </a:t>
                      </a:r>
                    </a:p>
                  </p:txBody>
                </p:sp>
              </mc:Fallback>
            </mc:AlternateContent>
            <p:sp>
              <p:nvSpPr>
                <p:cNvPr id="44" name="文本框 43">
                  <a:extLst>
                    <a:ext uri="{FF2B5EF4-FFF2-40B4-BE49-F238E27FC236}">
                      <a16:creationId xmlns:a16="http://schemas.microsoft.com/office/drawing/2014/main" id="{470EFC74-9DDC-46C8-B9FD-C1BA18D6679C}"/>
                    </a:ext>
                  </a:extLst>
                </p:cNvPr>
                <p:cNvSpPr txBox="1"/>
                <p:nvPr/>
              </p:nvSpPr>
              <p:spPr>
                <a:xfrm>
                  <a:off x="1562094" y="1912281"/>
                  <a:ext cx="1689886" cy="230832"/>
                </a:xfrm>
                <a:prstGeom prst="rect">
                  <a:avLst/>
                </a:prstGeom>
                <a:noFill/>
              </p:spPr>
              <p:txBody>
                <a:bodyPr wrap="none" rtlCol="0">
                  <a:spAutoFit/>
                </a:bodyPr>
                <a:lstStyle/>
                <a:p>
                  <a:r>
                    <a:rPr lang="en-US" altLang="zh-CN" sz="900" dirty="0"/>
                    <a:t>S. Weinberg, PLB1990, NPB1990</a:t>
                  </a:r>
                  <a:endParaRPr lang="zh-CN" altLang="en-US" sz="900" dirty="0"/>
                </a:p>
              </p:txBody>
            </p:sp>
            <p:grpSp>
              <p:nvGrpSpPr>
                <p:cNvPr id="45" name="组合 44">
                  <a:extLst>
                    <a:ext uri="{FF2B5EF4-FFF2-40B4-BE49-F238E27FC236}">
                      <a16:creationId xmlns:a16="http://schemas.microsoft.com/office/drawing/2014/main" id="{C3C5C9AD-41E7-44BF-AE75-CDF60EDEC884}"/>
                    </a:ext>
                  </a:extLst>
                </p:cNvPr>
                <p:cNvGrpSpPr/>
                <p:nvPr/>
              </p:nvGrpSpPr>
              <p:grpSpPr>
                <a:xfrm>
                  <a:off x="1413638" y="2162979"/>
                  <a:ext cx="1978679" cy="549172"/>
                  <a:chOff x="1357244" y="2295362"/>
                  <a:chExt cx="1978679" cy="549172"/>
                </a:xfrm>
              </p:grpSpPr>
              <p:pic>
                <p:nvPicPr>
                  <p:cNvPr id="106" name="图片 105">
                    <a:extLst>
                      <a:ext uri="{FF2B5EF4-FFF2-40B4-BE49-F238E27FC236}">
                        <a16:creationId xmlns:a16="http://schemas.microsoft.com/office/drawing/2014/main" id="{242058F9-244A-4D0C-8965-8D19FE9C663A}"/>
                      </a:ext>
                    </a:extLst>
                  </p:cNvPr>
                  <p:cNvPicPr>
                    <a:picLocks noChangeAspect="1"/>
                  </p:cNvPicPr>
                  <p:nvPr/>
                </p:nvPicPr>
                <p:blipFill>
                  <a:blip r:embed="rId5">
                    <a:duotone>
                      <a:schemeClr val="accent1">
                        <a:shade val="45000"/>
                        <a:satMod val="135000"/>
                      </a:schemeClr>
                      <a:prstClr val="white"/>
                    </a:duotone>
                  </a:blip>
                  <a:stretch>
                    <a:fillRect/>
                  </a:stretch>
                </p:blipFill>
                <p:spPr>
                  <a:xfrm>
                    <a:off x="1357244" y="2295362"/>
                    <a:ext cx="1159173" cy="540000"/>
                  </a:xfrm>
                  <a:prstGeom prst="rect">
                    <a:avLst/>
                  </a:prstGeom>
                </p:spPr>
              </p:pic>
              <p:pic>
                <p:nvPicPr>
                  <p:cNvPr id="107" name="图片 106">
                    <a:extLst>
                      <a:ext uri="{FF2B5EF4-FFF2-40B4-BE49-F238E27FC236}">
                        <a16:creationId xmlns:a16="http://schemas.microsoft.com/office/drawing/2014/main" id="{07D33B46-C4C0-4A23-9A56-566B894F873F}"/>
                      </a:ext>
                    </a:extLst>
                  </p:cNvPr>
                  <p:cNvPicPr>
                    <a:picLocks noChangeAspect="1"/>
                  </p:cNvPicPr>
                  <p:nvPr/>
                </p:nvPicPr>
                <p:blipFill rotWithShape="1">
                  <a:blip r:embed="rId6">
                    <a:duotone>
                      <a:schemeClr val="accent1">
                        <a:shade val="45000"/>
                        <a:satMod val="135000"/>
                      </a:schemeClr>
                      <a:prstClr val="white"/>
                    </a:duotone>
                  </a:blip>
                  <a:srcRect l="32486"/>
                  <a:stretch/>
                </p:blipFill>
                <p:spPr>
                  <a:xfrm>
                    <a:off x="2543008" y="2304534"/>
                    <a:ext cx="792915" cy="540000"/>
                  </a:xfrm>
                  <a:prstGeom prst="rect">
                    <a:avLst/>
                  </a:prstGeom>
                </p:spPr>
              </p:pic>
            </p:grpSp>
            <p:grpSp>
              <p:nvGrpSpPr>
                <p:cNvPr id="46" name="组合 45">
                  <a:extLst>
                    <a:ext uri="{FF2B5EF4-FFF2-40B4-BE49-F238E27FC236}">
                      <a16:creationId xmlns:a16="http://schemas.microsoft.com/office/drawing/2014/main" id="{36606027-4B7D-4091-AD26-BABB02956049}"/>
                    </a:ext>
                  </a:extLst>
                </p:cNvPr>
                <p:cNvGrpSpPr/>
                <p:nvPr/>
              </p:nvGrpSpPr>
              <p:grpSpPr>
                <a:xfrm>
                  <a:off x="1453090" y="2722492"/>
                  <a:ext cx="1907895" cy="384932"/>
                  <a:chOff x="1397112" y="2751124"/>
                  <a:chExt cx="1907895" cy="384932"/>
                </a:xfrm>
              </p:grpSpPr>
              <p:sp>
                <p:nvSpPr>
                  <p:cNvPr id="104" name="文本框 103">
                    <a:extLst>
                      <a:ext uri="{FF2B5EF4-FFF2-40B4-BE49-F238E27FC236}">
                        <a16:creationId xmlns:a16="http://schemas.microsoft.com/office/drawing/2014/main" id="{ED1D77B1-4D37-40EC-9FE7-D4E2D18A9506}"/>
                      </a:ext>
                    </a:extLst>
                  </p:cNvPr>
                  <p:cNvSpPr txBox="1"/>
                  <p:nvPr/>
                </p:nvSpPr>
                <p:spPr>
                  <a:xfrm>
                    <a:off x="1397112" y="2751124"/>
                    <a:ext cx="1907895" cy="230832"/>
                  </a:xfrm>
                  <a:prstGeom prst="rect">
                    <a:avLst/>
                  </a:prstGeom>
                  <a:noFill/>
                </p:spPr>
                <p:txBody>
                  <a:bodyPr wrap="none" rtlCol="0">
                    <a:spAutoFit/>
                  </a:bodyPr>
                  <a:lstStyle/>
                  <a:p>
                    <a:r>
                      <a:rPr lang="en-US" altLang="zh-CN" sz="900" dirty="0">
                        <a:solidFill>
                          <a:srgbClr val="0070C0"/>
                        </a:solidFill>
                      </a:rPr>
                      <a:t>U. Van </a:t>
                    </a:r>
                    <a:r>
                      <a:rPr lang="en-US" altLang="zh-CN" sz="900" dirty="0" err="1">
                        <a:solidFill>
                          <a:srgbClr val="0070C0"/>
                        </a:solidFill>
                      </a:rPr>
                      <a:t>Kolck</a:t>
                    </a:r>
                    <a:r>
                      <a:rPr lang="en-US" altLang="zh-CN" sz="900" dirty="0">
                        <a:solidFill>
                          <a:srgbClr val="0070C0"/>
                        </a:solidFill>
                      </a:rPr>
                      <a:t> et al, PLB1992, PRL1994</a:t>
                    </a:r>
                    <a:endParaRPr lang="zh-CN" altLang="en-US" sz="900" dirty="0">
                      <a:solidFill>
                        <a:srgbClr val="0070C0"/>
                      </a:solidFill>
                    </a:endParaRPr>
                  </a:p>
                </p:txBody>
              </p:sp>
              <p:sp>
                <p:nvSpPr>
                  <p:cNvPr id="105" name="文本框 104">
                    <a:extLst>
                      <a:ext uri="{FF2B5EF4-FFF2-40B4-BE49-F238E27FC236}">
                        <a16:creationId xmlns:a16="http://schemas.microsoft.com/office/drawing/2014/main" id="{E9051FD7-4BD2-433E-92B3-A7ECCB86C1CC}"/>
                      </a:ext>
                    </a:extLst>
                  </p:cNvPr>
                  <p:cNvSpPr txBox="1"/>
                  <p:nvPr/>
                </p:nvSpPr>
                <p:spPr>
                  <a:xfrm>
                    <a:off x="1695269" y="2905224"/>
                    <a:ext cx="1311578" cy="230832"/>
                  </a:xfrm>
                  <a:prstGeom prst="rect">
                    <a:avLst/>
                  </a:prstGeom>
                  <a:noFill/>
                </p:spPr>
                <p:txBody>
                  <a:bodyPr wrap="none" rtlCol="0">
                    <a:spAutoFit/>
                  </a:bodyPr>
                  <a:lstStyle/>
                  <a:p>
                    <a:r>
                      <a:rPr lang="en-US" altLang="zh-CN" sz="900" dirty="0">
                        <a:solidFill>
                          <a:srgbClr val="0070C0"/>
                        </a:solidFill>
                      </a:rPr>
                      <a:t>N. Kaiser et al, NPA1997</a:t>
                    </a:r>
                    <a:endParaRPr lang="zh-CN" altLang="en-US" sz="900" dirty="0">
                      <a:solidFill>
                        <a:srgbClr val="0070C0"/>
                      </a:solidFill>
                    </a:endParaRPr>
                  </a:p>
                </p:txBody>
              </p:sp>
            </p:grpSp>
            <p:pic>
              <p:nvPicPr>
                <p:cNvPr id="47" name="图片 46">
                  <a:extLst>
                    <a:ext uri="{FF2B5EF4-FFF2-40B4-BE49-F238E27FC236}">
                      <a16:creationId xmlns:a16="http://schemas.microsoft.com/office/drawing/2014/main" id="{A02D49B7-25AA-496B-981C-6801482D08B4}"/>
                    </a:ext>
                  </a:extLst>
                </p:cNvPr>
                <p:cNvPicPr>
                  <a:picLocks noChangeAspect="1"/>
                </p:cNvPicPr>
                <p:nvPr/>
              </p:nvPicPr>
              <p:blipFill>
                <a:blip r:embed="rId7"/>
                <a:stretch>
                  <a:fillRect/>
                </a:stretch>
              </p:blipFill>
              <p:spPr>
                <a:xfrm>
                  <a:off x="2002539" y="3110689"/>
                  <a:ext cx="808997" cy="540000"/>
                </a:xfrm>
                <a:prstGeom prst="rect">
                  <a:avLst/>
                </a:prstGeom>
              </p:spPr>
            </p:pic>
            <p:grpSp>
              <p:nvGrpSpPr>
                <p:cNvPr id="48" name="组合 47">
                  <a:extLst>
                    <a:ext uri="{FF2B5EF4-FFF2-40B4-BE49-F238E27FC236}">
                      <a16:creationId xmlns:a16="http://schemas.microsoft.com/office/drawing/2014/main" id="{CB8A85EB-874E-47A4-80B5-FBC2A8E0661E}"/>
                    </a:ext>
                  </a:extLst>
                </p:cNvPr>
                <p:cNvGrpSpPr/>
                <p:nvPr/>
              </p:nvGrpSpPr>
              <p:grpSpPr>
                <a:xfrm>
                  <a:off x="1536446" y="3570162"/>
                  <a:ext cx="1741182" cy="373205"/>
                  <a:chOff x="1492283" y="3655239"/>
                  <a:chExt cx="1741182" cy="373205"/>
                </a:xfrm>
              </p:grpSpPr>
              <p:sp>
                <p:nvSpPr>
                  <p:cNvPr id="102" name="矩形 101">
                    <a:extLst>
                      <a:ext uri="{FF2B5EF4-FFF2-40B4-BE49-F238E27FC236}">
                        <a16:creationId xmlns:a16="http://schemas.microsoft.com/office/drawing/2014/main" id="{8C00A3C8-0C61-41B8-AF31-68FF07EBEACA}"/>
                      </a:ext>
                    </a:extLst>
                  </p:cNvPr>
                  <p:cNvSpPr/>
                  <p:nvPr/>
                </p:nvSpPr>
                <p:spPr>
                  <a:xfrm>
                    <a:off x="1630142" y="3655239"/>
                    <a:ext cx="1465466" cy="230832"/>
                  </a:xfrm>
                  <a:prstGeom prst="rect">
                    <a:avLst/>
                  </a:prstGeom>
                </p:spPr>
                <p:txBody>
                  <a:bodyPr wrap="none">
                    <a:spAutoFit/>
                  </a:bodyPr>
                  <a:lstStyle/>
                  <a:p>
                    <a:r>
                      <a:rPr lang="en-US" altLang="zh-CN" sz="900" dirty="0">
                        <a:solidFill>
                          <a:srgbClr val="00B050"/>
                        </a:solidFill>
                      </a:rPr>
                      <a:t>U. Van </a:t>
                    </a:r>
                    <a:r>
                      <a:rPr lang="en-US" altLang="zh-CN" sz="900" dirty="0" err="1">
                        <a:solidFill>
                          <a:srgbClr val="00B050"/>
                        </a:solidFill>
                      </a:rPr>
                      <a:t>Kolck</a:t>
                    </a:r>
                    <a:r>
                      <a:rPr lang="en-US" altLang="zh-CN" sz="900" dirty="0">
                        <a:solidFill>
                          <a:srgbClr val="00B050"/>
                        </a:solidFill>
                      </a:rPr>
                      <a:t> et al, PRC1994</a:t>
                    </a:r>
                    <a:endParaRPr lang="zh-CN" altLang="en-US" sz="900" dirty="0">
                      <a:solidFill>
                        <a:srgbClr val="00B050"/>
                      </a:solidFill>
                    </a:endParaRPr>
                  </a:p>
                </p:txBody>
              </p:sp>
              <p:sp>
                <p:nvSpPr>
                  <p:cNvPr id="103" name="矩形 102">
                    <a:extLst>
                      <a:ext uri="{FF2B5EF4-FFF2-40B4-BE49-F238E27FC236}">
                        <a16:creationId xmlns:a16="http://schemas.microsoft.com/office/drawing/2014/main" id="{8A5F1F22-716B-4CD2-AB72-44073F68AAF9}"/>
                      </a:ext>
                    </a:extLst>
                  </p:cNvPr>
                  <p:cNvSpPr/>
                  <p:nvPr/>
                </p:nvSpPr>
                <p:spPr>
                  <a:xfrm>
                    <a:off x="1492283" y="3797612"/>
                    <a:ext cx="1741182" cy="230832"/>
                  </a:xfrm>
                  <a:prstGeom prst="rect">
                    <a:avLst/>
                  </a:prstGeom>
                </p:spPr>
                <p:txBody>
                  <a:bodyPr wrap="none">
                    <a:spAutoFit/>
                  </a:bodyPr>
                  <a:lstStyle/>
                  <a:p>
                    <a:r>
                      <a:rPr lang="en-US" altLang="zh-CN" sz="900" dirty="0">
                        <a:solidFill>
                          <a:srgbClr val="00B050"/>
                        </a:solidFill>
                      </a:rPr>
                      <a:t>E. </a:t>
                    </a:r>
                    <a:r>
                      <a:rPr lang="en-US" altLang="zh-CN" sz="900" dirty="0" err="1">
                        <a:solidFill>
                          <a:srgbClr val="00B050"/>
                        </a:solidFill>
                      </a:rPr>
                      <a:t>Epelbaum</a:t>
                    </a:r>
                    <a:r>
                      <a:rPr lang="en-US" altLang="zh-CN" sz="900" dirty="0">
                        <a:solidFill>
                          <a:srgbClr val="00B050"/>
                        </a:solidFill>
                      </a:rPr>
                      <a:t> et al, NPA1998,2000</a:t>
                    </a:r>
                    <a:endParaRPr lang="zh-CN" altLang="en-US" sz="900" dirty="0">
                      <a:solidFill>
                        <a:srgbClr val="00B050"/>
                      </a:solidFill>
                    </a:endParaRPr>
                  </a:p>
                </p:txBody>
              </p:sp>
            </p:grp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72F875AA-0434-4A02-8E77-0D578B72C011}"/>
                        </a:ext>
                      </a:extLst>
                    </p:cNvPr>
                    <p:cNvSpPr txBox="1"/>
                    <p:nvPr/>
                  </p:nvSpPr>
                  <p:spPr>
                    <a:xfrm>
                      <a:off x="203039" y="4183291"/>
                      <a:ext cx="924997" cy="307777"/>
                    </a:xfrm>
                    <a:prstGeom prst="rect">
                      <a:avLst/>
                    </a:prstGeom>
                    <a:noFill/>
                  </p:spPr>
                  <p:txBody>
                    <a:bodyPr wrap="none" rtlCol="0">
                      <a:spAutoFit/>
                    </a:bodyPr>
                    <a:lstStyle/>
                    <a:p>
                      <a14:m>
                        <m:oMath xmlns:m="http://schemas.openxmlformats.org/officeDocument/2006/math">
                          <m:sSup>
                            <m:sSupPr>
                              <m:ctrlPr>
                                <a:rPr lang="en-US" altLang="zh-CN" sz="1400" i="1">
                                  <a:solidFill>
                                    <a:schemeClr val="accent6">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accent6">
                                      <a:lumMod val="75000"/>
                                    </a:schemeClr>
                                  </a:solidFill>
                                  <a:latin typeface="Cambria Math" panose="02040503050406030204" pitchFamily="18" charset="0"/>
                                  <a:ea typeface="微软雅黑" panose="020B0503020204020204" pitchFamily="34" charset="-122"/>
                                </a:rPr>
                                <m:t>N</m:t>
                              </m:r>
                            </m:e>
                            <m:sup>
                              <m:r>
                                <a:rPr lang="en-US" altLang="zh-CN" sz="1400">
                                  <a:solidFill>
                                    <a:schemeClr val="accent6">
                                      <a:lumMod val="75000"/>
                                    </a:schemeClr>
                                  </a:solidFill>
                                  <a:latin typeface="Cambria Math" panose="02040503050406030204" pitchFamily="18" charset="0"/>
                                  <a:ea typeface="微软雅黑" panose="020B0503020204020204" pitchFamily="34" charset="-122"/>
                                </a:rPr>
                                <m:t>3</m:t>
                              </m:r>
                            </m:sup>
                          </m:sSup>
                          <m:r>
                            <m:rPr>
                              <m:sty m:val="p"/>
                            </m:rPr>
                            <a:rPr lang="en-US" altLang="zh-CN" sz="1400">
                              <a:solidFill>
                                <a:schemeClr val="accent6">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accent6">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accent6">
                                      <a:lumMod val="75000"/>
                                    </a:schemeClr>
                                  </a:solidFill>
                                  <a:latin typeface="Cambria Math" panose="02040503050406030204" pitchFamily="18" charset="0"/>
                                </a:rPr>
                              </m:ctrlPr>
                            </m:sSupPr>
                            <m:e>
                              <m:r>
                                <m:rPr>
                                  <m:sty m:val="p"/>
                                </m:rPr>
                                <a:rPr lang="en-US" altLang="zh-CN" sz="1400">
                                  <a:solidFill>
                                    <a:schemeClr val="accent6">
                                      <a:lumMod val="75000"/>
                                    </a:schemeClr>
                                  </a:solidFill>
                                  <a:latin typeface="Cambria Math" panose="02040503050406030204" pitchFamily="18" charset="0"/>
                                </a:rPr>
                                <m:t>Q</m:t>
                              </m:r>
                            </m:e>
                            <m:sup>
                              <m:r>
                                <a:rPr lang="en-US" altLang="zh-CN" sz="1400" i="1">
                                  <a:solidFill>
                                    <a:schemeClr val="accent6">
                                      <a:lumMod val="75000"/>
                                    </a:schemeClr>
                                  </a:solidFill>
                                  <a:latin typeface="Cambria Math" panose="02040503050406030204" pitchFamily="18" charset="0"/>
                                </a:rPr>
                                <m:t>4</m:t>
                              </m:r>
                            </m:sup>
                          </m:sSup>
                        </m:oMath>
                      </a14:m>
                      <a:r>
                        <a:rPr lang="en-US" altLang="zh-CN" sz="1400" dirty="0">
                          <a:solidFill>
                            <a:schemeClr val="accent6">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6">
                            <a:lumMod val="75000"/>
                          </a:schemeClr>
                        </a:solidFill>
                        <a:latin typeface="微软雅黑" panose="020B0503020204020204" pitchFamily="34" charset="-122"/>
                        <a:ea typeface="微软雅黑" panose="020B0503020204020204" pitchFamily="34" charset="-122"/>
                      </a:endParaRPr>
                    </a:p>
                  </p:txBody>
                </p:sp>
              </mc:Choice>
              <mc:Fallback xmlns="">
                <p:sp>
                  <p:nvSpPr>
                    <p:cNvPr id="49" name="文本框 48">
                      <a:extLst>
                        <a:ext uri="{FF2B5EF4-FFF2-40B4-BE49-F238E27FC236}">
                          <a16:creationId xmlns:a16="http://schemas.microsoft.com/office/drawing/2014/main" id="{72F875AA-0434-4A02-8E77-0D578B72C011}"/>
                        </a:ext>
                      </a:extLst>
                    </p:cNvPr>
                    <p:cNvSpPr txBox="1">
                      <a:spLocks noRot="1" noChangeAspect="1" noMove="1" noResize="1" noEditPoints="1" noAdjustHandles="1" noChangeArrowheads="1" noChangeShapeType="1" noTextEdit="1"/>
                    </p:cNvSpPr>
                    <p:nvPr/>
                  </p:nvSpPr>
                  <p:spPr>
                    <a:xfrm>
                      <a:off x="203039" y="4183291"/>
                      <a:ext cx="924997" cy="307777"/>
                    </a:xfrm>
                    <a:prstGeom prst="rect">
                      <a:avLst/>
                    </a:prstGeom>
                    <a:blipFill>
                      <a:blip r:embed="rId8"/>
                      <a:stretch>
                        <a:fillRect r="-1351" b="-19231"/>
                      </a:stretch>
                    </a:blipFill>
                  </p:spPr>
                  <p:txBody>
                    <a:bodyPr/>
                    <a:lstStyle/>
                    <a:p>
                      <a:r>
                        <a:rPr lang="zh-CN" altLang="en-US">
                          <a:noFill/>
                        </a:rPr>
                        <a:t> </a:t>
                      </a:r>
                    </a:p>
                  </p:txBody>
                </p:sp>
              </mc:Fallback>
            </mc:AlternateContent>
            <p:grpSp>
              <p:nvGrpSpPr>
                <p:cNvPr id="50" name="组合 49">
                  <a:extLst>
                    <a:ext uri="{FF2B5EF4-FFF2-40B4-BE49-F238E27FC236}">
                      <a16:creationId xmlns:a16="http://schemas.microsoft.com/office/drawing/2014/main" id="{32309C64-95B6-40EC-90D4-D41186FCEA5B}"/>
                    </a:ext>
                  </a:extLst>
                </p:cNvPr>
                <p:cNvGrpSpPr/>
                <p:nvPr/>
              </p:nvGrpSpPr>
              <p:grpSpPr>
                <a:xfrm>
                  <a:off x="1217060" y="3955912"/>
                  <a:ext cx="2371835" cy="546069"/>
                  <a:chOff x="1626723" y="4155327"/>
                  <a:chExt cx="2371835" cy="546069"/>
                </a:xfrm>
              </p:grpSpPr>
              <p:pic>
                <p:nvPicPr>
                  <p:cNvPr id="100" name="图片 99">
                    <a:extLst>
                      <a:ext uri="{FF2B5EF4-FFF2-40B4-BE49-F238E27FC236}">
                        <a16:creationId xmlns:a16="http://schemas.microsoft.com/office/drawing/2014/main" id="{663EB5EA-59B4-4102-B244-10DF3A9108F3}"/>
                      </a:ext>
                    </a:extLst>
                  </p:cNvPr>
                  <p:cNvPicPr>
                    <a:picLocks noChangeAspect="1"/>
                  </p:cNvPicPr>
                  <p:nvPr/>
                </p:nvPicPr>
                <p:blipFill>
                  <a:blip r:embed="rId9"/>
                  <a:stretch>
                    <a:fillRect/>
                  </a:stretch>
                </p:blipFill>
                <p:spPr>
                  <a:xfrm>
                    <a:off x="1626723" y="4155327"/>
                    <a:ext cx="1172395" cy="540000"/>
                  </a:xfrm>
                  <a:prstGeom prst="rect">
                    <a:avLst/>
                  </a:prstGeom>
                </p:spPr>
              </p:pic>
              <p:pic>
                <p:nvPicPr>
                  <p:cNvPr id="101" name="图片 100">
                    <a:extLst>
                      <a:ext uri="{FF2B5EF4-FFF2-40B4-BE49-F238E27FC236}">
                        <a16:creationId xmlns:a16="http://schemas.microsoft.com/office/drawing/2014/main" id="{46ECE383-99C2-4BD9-A80C-66D01911F104}"/>
                      </a:ext>
                    </a:extLst>
                  </p:cNvPr>
                  <p:cNvPicPr>
                    <a:picLocks noChangeAspect="1"/>
                  </p:cNvPicPr>
                  <p:nvPr/>
                </p:nvPicPr>
                <p:blipFill>
                  <a:blip r:embed="rId10"/>
                  <a:stretch>
                    <a:fillRect/>
                  </a:stretch>
                </p:blipFill>
                <p:spPr>
                  <a:xfrm>
                    <a:off x="2812676" y="4161396"/>
                    <a:ext cx="1185882" cy="540000"/>
                  </a:xfrm>
                  <a:prstGeom prst="rect">
                    <a:avLst/>
                  </a:prstGeom>
                </p:spPr>
              </p:pic>
            </p:grpSp>
            <p:cxnSp>
              <p:nvCxnSpPr>
                <p:cNvPr id="51" name="直接连接符 50">
                  <a:extLst>
                    <a:ext uri="{FF2B5EF4-FFF2-40B4-BE49-F238E27FC236}">
                      <a16:creationId xmlns:a16="http://schemas.microsoft.com/office/drawing/2014/main" id="{81D16F02-8B09-406E-AA8D-7CAB05F8F378}"/>
                    </a:ext>
                  </a:extLst>
                </p:cNvPr>
                <p:cNvCxnSpPr/>
                <p:nvPr/>
              </p:nvCxnSpPr>
              <p:spPr>
                <a:xfrm>
                  <a:off x="319641" y="4799918"/>
                  <a:ext cx="641314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2" name="组合 51">
                  <a:extLst>
                    <a:ext uri="{FF2B5EF4-FFF2-40B4-BE49-F238E27FC236}">
                      <a16:creationId xmlns:a16="http://schemas.microsoft.com/office/drawing/2014/main" id="{6449EB3F-09B0-4DAF-920F-B537D4948D9F}"/>
                    </a:ext>
                  </a:extLst>
                </p:cNvPr>
                <p:cNvGrpSpPr/>
                <p:nvPr/>
              </p:nvGrpSpPr>
              <p:grpSpPr>
                <a:xfrm>
                  <a:off x="1666289" y="4447322"/>
                  <a:ext cx="1481496" cy="364183"/>
                  <a:chOff x="1511129" y="4570708"/>
                  <a:chExt cx="1481496" cy="364183"/>
                </a:xfrm>
              </p:grpSpPr>
              <p:sp>
                <p:nvSpPr>
                  <p:cNvPr id="98" name="矩形 97">
                    <a:extLst>
                      <a:ext uri="{FF2B5EF4-FFF2-40B4-BE49-F238E27FC236}">
                        <a16:creationId xmlns:a16="http://schemas.microsoft.com/office/drawing/2014/main" id="{068FEC3A-120C-4B62-A780-2A1DDA7447B7}"/>
                      </a:ext>
                    </a:extLst>
                  </p:cNvPr>
                  <p:cNvSpPr/>
                  <p:nvPr/>
                </p:nvSpPr>
                <p:spPr>
                  <a:xfrm>
                    <a:off x="1515137" y="4570708"/>
                    <a:ext cx="1473480" cy="230832"/>
                  </a:xfrm>
                  <a:prstGeom prst="rect">
                    <a:avLst/>
                  </a:prstGeom>
                </p:spPr>
                <p:txBody>
                  <a:bodyPr wrap="none">
                    <a:spAutoFit/>
                  </a:bodyPr>
                  <a:lstStyle/>
                  <a:p>
                    <a:r>
                      <a:rPr lang="en-US" altLang="zh-CN" sz="900" dirty="0">
                        <a:solidFill>
                          <a:schemeClr val="accent6">
                            <a:lumMod val="75000"/>
                          </a:schemeClr>
                        </a:solidFill>
                      </a:rPr>
                      <a:t>R. </a:t>
                    </a:r>
                    <a:r>
                      <a:rPr lang="en-US" altLang="zh-CN" sz="900" dirty="0" err="1">
                        <a:solidFill>
                          <a:schemeClr val="accent6">
                            <a:lumMod val="75000"/>
                          </a:schemeClr>
                        </a:solidFill>
                      </a:rPr>
                      <a:t>Machleidt</a:t>
                    </a:r>
                    <a:r>
                      <a:rPr lang="en-US" altLang="zh-CN" sz="900" dirty="0">
                        <a:solidFill>
                          <a:schemeClr val="accent6">
                            <a:lumMod val="75000"/>
                          </a:schemeClr>
                        </a:solidFill>
                      </a:rPr>
                      <a:t> et al. PRC2003</a:t>
                    </a:r>
                    <a:endParaRPr lang="zh-CN" altLang="en-US" sz="900" dirty="0">
                      <a:solidFill>
                        <a:schemeClr val="accent6">
                          <a:lumMod val="75000"/>
                        </a:schemeClr>
                      </a:solidFill>
                    </a:endParaRPr>
                  </a:p>
                </p:txBody>
              </p:sp>
              <p:sp>
                <p:nvSpPr>
                  <p:cNvPr id="99" name="矩形 98">
                    <a:extLst>
                      <a:ext uri="{FF2B5EF4-FFF2-40B4-BE49-F238E27FC236}">
                        <a16:creationId xmlns:a16="http://schemas.microsoft.com/office/drawing/2014/main" id="{AE06A1D2-6D2C-4079-8504-A3795C7D2C6C}"/>
                      </a:ext>
                    </a:extLst>
                  </p:cNvPr>
                  <p:cNvSpPr/>
                  <p:nvPr/>
                </p:nvSpPr>
                <p:spPr>
                  <a:xfrm>
                    <a:off x="1511129" y="4704059"/>
                    <a:ext cx="1481496" cy="230832"/>
                  </a:xfrm>
                  <a:prstGeom prst="rect">
                    <a:avLst/>
                  </a:prstGeom>
                </p:spPr>
                <p:txBody>
                  <a:bodyPr wrap="none">
                    <a:spAutoFit/>
                  </a:bodyPr>
                  <a:lstStyle/>
                  <a:p>
                    <a:r>
                      <a:rPr lang="en-US" altLang="zh-CN" sz="900" dirty="0">
                        <a:solidFill>
                          <a:schemeClr val="accent6">
                            <a:lumMod val="75000"/>
                          </a:schemeClr>
                        </a:solidFill>
                      </a:rPr>
                      <a:t>E. </a:t>
                    </a:r>
                    <a:r>
                      <a:rPr lang="en-US" altLang="zh-CN" sz="900" dirty="0" err="1">
                        <a:solidFill>
                          <a:schemeClr val="accent6">
                            <a:lumMod val="75000"/>
                          </a:schemeClr>
                        </a:solidFill>
                      </a:rPr>
                      <a:t>Epelbaum</a:t>
                    </a:r>
                    <a:r>
                      <a:rPr lang="en-US" altLang="zh-CN" sz="900" dirty="0">
                        <a:solidFill>
                          <a:schemeClr val="accent6">
                            <a:lumMod val="75000"/>
                          </a:schemeClr>
                        </a:solidFill>
                      </a:rPr>
                      <a:t> et al. NPA2005</a:t>
                    </a:r>
                    <a:endParaRPr lang="zh-CN" altLang="en-US" sz="900"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F5632142-6714-4942-8ADB-C5A681D427E8}"/>
                        </a:ext>
                      </a:extLst>
                    </p:cNvPr>
                    <p:cNvSpPr txBox="1"/>
                    <p:nvPr/>
                  </p:nvSpPr>
                  <p:spPr>
                    <a:xfrm>
                      <a:off x="203039" y="5029241"/>
                      <a:ext cx="924997" cy="310150"/>
                    </a:xfrm>
                    <a:prstGeom prst="rect">
                      <a:avLst/>
                    </a:prstGeom>
                    <a:noFill/>
                  </p:spPr>
                  <p:txBody>
                    <a:bodyPr wrap="none" rtlCol="0">
                      <a:spAutoFit/>
                    </a:bodyPr>
                    <a:lstStyle/>
                    <a:p>
                      <a14:m>
                        <m:oMath xmlns:m="http://schemas.openxmlformats.org/officeDocument/2006/math">
                          <m:sSup>
                            <m:sSupPr>
                              <m:ctrlPr>
                                <a:rPr lang="en-US" altLang="zh-CN" sz="1400" i="1">
                                  <a:solidFill>
                                    <a:schemeClr val="accent4">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accent4">
                                      <a:lumMod val="75000"/>
                                    </a:schemeClr>
                                  </a:solidFill>
                                  <a:latin typeface="Cambria Math" panose="02040503050406030204" pitchFamily="18" charset="0"/>
                                  <a:ea typeface="微软雅黑" panose="020B0503020204020204" pitchFamily="34" charset="-122"/>
                                </a:rPr>
                                <m:t>N</m:t>
                              </m:r>
                            </m:e>
                            <m:sup>
                              <m:r>
                                <a:rPr lang="en-US" altLang="zh-CN" sz="1400">
                                  <a:solidFill>
                                    <a:schemeClr val="accent4">
                                      <a:lumMod val="75000"/>
                                    </a:schemeClr>
                                  </a:solidFill>
                                  <a:latin typeface="Cambria Math" panose="02040503050406030204" pitchFamily="18" charset="0"/>
                                  <a:ea typeface="微软雅黑" panose="020B0503020204020204" pitchFamily="34" charset="-122"/>
                                </a:rPr>
                                <m:t>4</m:t>
                              </m:r>
                            </m:sup>
                          </m:sSup>
                          <m:r>
                            <m:rPr>
                              <m:sty m:val="p"/>
                            </m:rPr>
                            <a:rPr lang="en-US" altLang="zh-CN" sz="1400">
                              <a:solidFill>
                                <a:schemeClr val="accent4">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accent4">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accent4">
                                      <a:lumMod val="75000"/>
                                    </a:schemeClr>
                                  </a:solidFill>
                                  <a:latin typeface="Cambria Math" panose="02040503050406030204" pitchFamily="18" charset="0"/>
                                </a:rPr>
                              </m:ctrlPr>
                            </m:sSupPr>
                            <m:e>
                              <m:r>
                                <m:rPr>
                                  <m:sty m:val="p"/>
                                </m:rPr>
                                <a:rPr lang="en-US" altLang="zh-CN" sz="1400">
                                  <a:solidFill>
                                    <a:schemeClr val="accent4">
                                      <a:lumMod val="75000"/>
                                    </a:schemeClr>
                                  </a:solidFill>
                                  <a:latin typeface="Cambria Math" panose="02040503050406030204" pitchFamily="18" charset="0"/>
                                </a:rPr>
                                <m:t>Q</m:t>
                              </m:r>
                            </m:e>
                            <m:sup>
                              <m:r>
                                <a:rPr lang="en-US" altLang="zh-CN" sz="1400" i="1">
                                  <a:solidFill>
                                    <a:schemeClr val="accent4">
                                      <a:lumMod val="75000"/>
                                    </a:schemeClr>
                                  </a:solidFill>
                                  <a:latin typeface="Cambria Math" panose="02040503050406030204" pitchFamily="18" charset="0"/>
                                </a:rPr>
                                <m:t>5</m:t>
                              </m:r>
                            </m:sup>
                          </m:sSup>
                        </m:oMath>
                      </a14:m>
                      <a:r>
                        <a:rPr lang="en-US" altLang="zh-CN" sz="1400" dirty="0">
                          <a:solidFill>
                            <a:schemeClr val="accent4">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4">
                            <a:lumMod val="75000"/>
                          </a:schemeClr>
                        </a:solidFill>
                        <a:latin typeface="微软雅黑" panose="020B0503020204020204" pitchFamily="34" charset="-122"/>
                        <a:ea typeface="微软雅黑" panose="020B0503020204020204" pitchFamily="34" charset="-122"/>
                      </a:endParaRPr>
                    </a:p>
                  </p:txBody>
                </p:sp>
              </mc:Choice>
              <mc:Fallback xmlns="">
                <p:sp>
                  <p:nvSpPr>
                    <p:cNvPr id="53" name="文本框 52">
                      <a:extLst>
                        <a:ext uri="{FF2B5EF4-FFF2-40B4-BE49-F238E27FC236}">
                          <a16:creationId xmlns:a16="http://schemas.microsoft.com/office/drawing/2014/main" id="{F5632142-6714-4942-8ADB-C5A681D427E8}"/>
                        </a:ext>
                      </a:extLst>
                    </p:cNvPr>
                    <p:cNvSpPr txBox="1">
                      <a:spLocks noRot="1" noChangeAspect="1" noMove="1" noResize="1" noEditPoints="1" noAdjustHandles="1" noChangeArrowheads="1" noChangeShapeType="1" noTextEdit="1"/>
                    </p:cNvSpPr>
                    <p:nvPr/>
                  </p:nvSpPr>
                  <p:spPr>
                    <a:xfrm>
                      <a:off x="203039" y="5029241"/>
                      <a:ext cx="924997" cy="310150"/>
                    </a:xfrm>
                    <a:prstGeom prst="rect">
                      <a:avLst/>
                    </a:prstGeom>
                    <a:blipFill>
                      <a:blip r:embed="rId11"/>
                      <a:stretch>
                        <a:fillRect r="-1351" b="-15385"/>
                      </a:stretch>
                    </a:blipFill>
                  </p:spPr>
                  <p:txBody>
                    <a:bodyPr/>
                    <a:lstStyle/>
                    <a:p>
                      <a:r>
                        <a:rPr lang="zh-CN" altLang="en-US">
                          <a:noFill/>
                        </a:rPr>
                        <a:t> </a:t>
                      </a:r>
                    </a:p>
                  </p:txBody>
                </p:sp>
              </mc:Fallback>
            </mc:AlternateContent>
            <p:grpSp>
              <p:nvGrpSpPr>
                <p:cNvPr id="54" name="组合 53">
                  <a:extLst>
                    <a:ext uri="{FF2B5EF4-FFF2-40B4-BE49-F238E27FC236}">
                      <a16:creationId xmlns:a16="http://schemas.microsoft.com/office/drawing/2014/main" id="{72B5B7AE-A89D-4211-8F7B-218DFAD975F9}"/>
                    </a:ext>
                  </a:extLst>
                </p:cNvPr>
                <p:cNvGrpSpPr/>
                <p:nvPr/>
              </p:nvGrpSpPr>
              <p:grpSpPr>
                <a:xfrm>
                  <a:off x="1361920" y="4842182"/>
                  <a:ext cx="2082114" cy="546447"/>
                  <a:chOff x="1373136" y="4966197"/>
                  <a:chExt cx="2082114" cy="546447"/>
                </a:xfrm>
              </p:grpSpPr>
              <p:pic>
                <p:nvPicPr>
                  <p:cNvPr id="96" name="图片 95">
                    <a:extLst>
                      <a:ext uri="{FF2B5EF4-FFF2-40B4-BE49-F238E27FC236}">
                        <a16:creationId xmlns:a16="http://schemas.microsoft.com/office/drawing/2014/main" id="{C8392C31-E156-4992-8ED2-93804A100C68}"/>
                      </a:ext>
                    </a:extLst>
                  </p:cNvPr>
                  <p:cNvPicPr>
                    <a:picLocks noChangeAspect="1"/>
                  </p:cNvPicPr>
                  <p:nvPr/>
                </p:nvPicPr>
                <p:blipFill>
                  <a:blip r:embed="rId12"/>
                  <a:stretch>
                    <a:fillRect/>
                  </a:stretch>
                </p:blipFill>
                <p:spPr>
                  <a:xfrm>
                    <a:off x="1373136" y="4972644"/>
                    <a:ext cx="914651" cy="540000"/>
                  </a:xfrm>
                  <a:prstGeom prst="rect">
                    <a:avLst/>
                  </a:prstGeom>
                </p:spPr>
              </p:pic>
              <p:pic>
                <p:nvPicPr>
                  <p:cNvPr id="97" name="图片 96">
                    <a:extLst>
                      <a:ext uri="{FF2B5EF4-FFF2-40B4-BE49-F238E27FC236}">
                        <a16:creationId xmlns:a16="http://schemas.microsoft.com/office/drawing/2014/main" id="{53846773-C203-46AC-BF7F-23A8471BFAB4}"/>
                      </a:ext>
                    </a:extLst>
                  </p:cNvPr>
                  <p:cNvPicPr>
                    <a:picLocks noChangeAspect="1"/>
                  </p:cNvPicPr>
                  <p:nvPr/>
                </p:nvPicPr>
                <p:blipFill>
                  <a:blip r:embed="rId13"/>
                  <a:stretch>
                    <a:fillRect/>
                  </a:stretch>
                </p:blipFill>
                <p:spPr>
                  <a:xfrm>
                    <a:off x="2272799" y="4966197"/>
                    <a:ext cx="1182451" cy="540000"/>
                  </a:xfrm>
                  <a:prstGeom prst="rect">
                    <a:avLst/>
                  </a:prstGeom>
                </p:spPr>
              </p:pic>
            </p:grpSp>
            <p:cxnSp>
              <p:nvCxnSpPr>
                <p:cNvPr id="55" name="直接连接符 54">
                  <a:extLst>
                    <a:ext uri="{FF2B5EF4-FFF2-40B4-BE49-F238E27FC236}">
                      <a16:creationId xmlns:a16="http://schemas.microsoft.com/office/drawing/2014/main" id="{91C6AD69-E24A-4190-A3BA-A0A0C95434A5}"/>
                    </a:ext>
                  </a:extLst>
                </p:cNvPr>
                <p:cNvCxnSpPr/>
                <p:nvPr/>
              </p:nvCxnSpPr>
              <p:spPr>
                <a:xfrm>
                  <a:off x="319641" y="5704793"/>
                  <a:ext cx="7200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D3165C95-4BC1-4E6B-8D33-7882A87333CC}"/>
                        </a:ext>
                      </a:extLst>
                    </p:cNvPr>
                    <p:cNvSpPr txBox="1"/>
                    <p:nvPr/>
                  </p:nvSpPr>
                  <p:spPr>
                    <a:xfrm>
                      <a:off x="214484" y="5875192"/>
                      <a:ext cx="924997" cy="310150"/>
                    </a:xfrm>
                    <a:prstGeom prst="rect">
                      <a:avLst/>
                    </a:prstGeom>
                    <a:noFill/>
                  </p:spPr>
                  <p:txBody>
                    <a:bodyPr wrap="none" rtlCol="0">
                      <a:spAutoFit/>
                    </a:bodyPr>
                    <a:lstStyle/>
                    <a:p>
                      <a14:m>
                        <m:oMath xmlns:m="http://schemas.openxmlformats.org/officeDocument/2006/math">
                          <m:sSup>
                            <m:sSupPr>
                              <m:ctrlPr>
                                <a:rPr lang="en-US" altLang="zh-CN" sz="1400" i="1">
                                  <a:solidFill>
                                    <a:schemeClr val="bg2">
                                      <a:lumMod val="10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bg2">
                                      <a:lumMod val="10000"/>
                                    </a:schemeClr>
                                  </a:solidFill>
                                  <a:latin typeface="Cambria Math" panose="02040503050406030204" pitchFamily="18" charset="0"/>
                                  <a:ea typeface="微软雅黑" panose="020B0503020204020204" pitchFamily="34" charset="-122"/>
                                </a:rPr>
                                <m:t>N</m:t>
                              </m:r>
                            </m:e>
                            <m:sup>
                              <m:r>
                                <a:rPr lang="en-US" altLang="zh-CN" sz="1400">
                                  <a:solidFill>
                                    <a:schemeClr val="bg2">
                                      <a:lumMod val="10000"/>
                                    </a:schemeClr>
                                  </a:solidFill>
                                  <a:latin typeface="Cambria Math" panose="02040503050406030204" pitchFamily="18" charset="0"/>
                                  <a:ea typeface="微软雅黑" panose="020B0503020204020204" pitchFamily="34" charset="-122"/>
                                </a:rPr>
                                <m:t>5</m:t>
                              </m:r>
                            </m:sup>
                          </m:sSup>
                          <m:r>
                            <m:rPr>
                              <m:sty m:val="p"/>
                            </m:rPr>
                            <a:rPr lang="en-US" altLang="zh-CN" sz="1400">
                              <a:solidFill>
                                <a:schemeClr val="bg2">
                                  <a:lumMod val="10000"/>
                                </a:schemeClr>
                              </a:solidFill>
                              <a:latin typeface="Cambria Math" panose="02040503050406030204" pitchFamily="18" charset="0"/>
                              <a:ea typeface="微软雅黑" panose="020B0503020204020204" pitchFamily="34" charset="-122"/>
                            </a:rPr>
                            <m:t>LO</m:t>
                          </m:r>
                        </m:oMath>
                      </a14:m>
                      <a:r>
                        <a:rPr lang="en-US" altLang="zh-CN" sz="1400" dirty="0">
                          <a:solidFill>
                            <a:schemeClr val="bg2">
                              <a:lumMod val="10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bg2">
                                      <a:lumMod val="10000"/>
                                    </a:schemeClr>
                                  </a:solidFill>
                                  <a:latin typeface="Cambria Math" panose="02040503050406030204" pitchFamily="18" charset="0"/>
                                </a:rPr>
                              </m:ctrlPr>
                            </m:sSupPr>
                            <m:e>
                              <m:r>
                                <m:rPr>
                                  <m:sty m:val="p"/>
                                </m:rPr>
                                <a:rPr lang="en-US" altLang="zh-CN" sz="1400">
                                  <a:solidFill>
                                    <a:schemeClr val="bg2">
                                      <a:lumMod val="10000"/>
                                    </a:schemeClr>
                                  </a:solidFill>
                                  <a:latin typeface="Cambria Math" panose="02040503050406030204" pitchFamily="18" charset="0"/>
                                </a:rPr>
                                <m:t>Q</m:t>
                              </m:r>
                            </m:e>
                            <m:sup>
                              <m:r>
                                <a:rPr lang="en-US" altLang="zh-CN" sz="1400" i="1">
                                  <a:solidFill>
                                    <a:schemeClr val="bg2">
                                      <a:lumMod val="10000"/>
                                    </a:schemeClr>
                                  </a:solidFill>
                                  <a:latin typeface="Cambria Math" panose="02040503050406030204" pitchFamily="18" charset="0"/>
                                </a:rPr>
                                <m:t>6</m:t>
                              </m:r>
                            </m:sup>
                          </m:sSup>
                        </m:oMath>
                      </a14:m>
                      <a:r>
                        <a:rPr lang="en-US" altLang="zh-CN" sz="1400" dirty="0">
                          <a:solidFill>
                            <a:schemeClr val="bg2">
                              <a:lumMod val="10000"/>
                            </a:schemeClr>
                          </a:solidFill>
                          <a:latin typeface="微软雅黑" panose="020B0503020204020204" pitchFamily="34" charset="-122"/>
                          <a:ea typeface="微软雅黑" panose="020B0503020204020204" pitchFamily="34" charset="-122"/>
                        </a:rPr>
                        <a:t>)</a:t>
                      </a:r>
                      <a:endParaRPr lang="zh-CN" altLang="en-US" sz="1400" dirty="0">
                        <a:solidFill>
                          <a:schemeClr val="bg2">
                            <a:lumMod val="10000"/>
                          </a:schemeClr>
                        </a:solidFill>
                        <a:latin typeface="微软雅黑" panose="020B0503020204020204" pitchFamily="34" charset="-122"/>
                        <a:ea typeface="微软雅黑" panose="020B0503020204020204" pitchFamily="34" charset="-122"/>
                      </a:endParaRPr>
                    </a:p>
                  </p:txBody>
                </p:sp>
              </mc:Choice>
              <mc:Fallback xmlns="">
                <p:sp>
                  <p:nvSpPr>
                    <p:cNvPr id="56" name="文本框 55">
                      <a:extLst>
                        <a:ext uri="{FF2B5EF4-FFF2-40B4-BE49-F238E27FC236}">
                          <a16:creationId xmlns:a16="http://schemas.microsoft.com/office/drawing/2014/main" id="{D3165C95-4BC1-4E6B-8D33-7882A87333CC}"/>
                        </a:ext>
                      </a:extLst>
                    </p:cNvPr>
                    <p:cNvSpPr txBox="1">
                      <a:spLocks noRot="1" noChangeAspect="1" noMove="1" noResize="1" noEditPoints="1" noAdjustHandles="1" noChangeArrowheads="1" noChangeShapeType="1" noTextEdit="1"/>
                    </p:cNvSpPr>
                    <p:nvPr/>
                  </p:nvSpPr>
                  <p:spPr>
                    <a:xfrm>
                      <a:off x="214484" y="5875192"/>
                      <a:ext cx="924997" cy="310150"/>
                    </a:xfrm>
                    <a:prstGeom prst="rect">
                      <a:avLst/>
                    </a:prstGeom>
                    <a:blipFill>
                      <a:blip r:embed="rId14"/>
                      <a:stretch>
                        <a:fillRect r="-1351" b="-20000"/>
                      </a:stretch>
                    </a:blipFill>
                  </p:spPr>
                  <p:txBody>
                    <a:bodyPr/>
                    <a:lstStyle/>
                    <a:p>
                      <a:r>
                        <a:rPr lang="zh-CN" altLang="en-US">
                          <a:noFill/>
                        </a:rPr>
                        <a:t> </a:t>
                      </a:r>
                    </a:p>
                  </p:txBody>
                </p:sp>
              </mc:Fallback>
            </mc:AlternateContent>
            <p:grpSp>
              <p:nvGrpSpPr>
                <p:cNvPr id="57" name="组合 56">
                  <a:extLst>
                    <a:ext uri="{FF2B5EF4-FFF2-40B4-BE49-F238E27FC236}">
                      <a16:creationId xmlns:a16="http://schemas.microsoft.com/office/drawing/2014/main" id="{CDFFD055-EA93-41A5-8221-D2D5A94F26AD}"/>
                    </a:ext>
                  </a:extLst>
                </p:cNvPr>
                <p:cNvGrpSpPr/>
                <p:nvPr/>
              </p:nvGrpSpPr>
              <p:grpSpPr>
                <a:xfrm>
                  <a:off x="1209633" y="5718521"/>
                  <a:ext cx="2386689" cy="540000"/>
                  <a:chOff x="1345883" y="5749024"/>
                  <a:chExt cx="2386689" cy="540000"/>
                </a:xfrm>
              </p:grpSpPr>
              <p:pic>
                <p:nvPicPr>
                  <p:cNvPr id="94" name="图片 93">
                    <a:extLst>
                      <a:ext uri="{FF2B5EF4-FFF2-40B4-BE49-F238E27FC236}">
                        <a16:creationId xmlns:a16="http://schemas.microsoft.com/office/drawing/2014/main" id="{5F432FA0-D87C-4862-A715-2ED2293B508A}"/>
                      </a:ext>
                    </a:extLst>
                  </p:cNvPr>
                  <p:cNvPicPr>
                    <a:picLocks noChangeAspect="1"/>
                  </p:cNvPicPr>
                  <p:nvPr/>
                </p:nvPicPr>
                <p:blipFill>
                  <a:blip r:embed="rId15"/>
                  <a:stretch>
                    <a:fillRect/>
                  </a:stretch>
                </p:blipFill>
                <p:spPr>
                  <a:xfrm>
                    <a:off x="1345883" y="5749024"/>
                    <a:ext cx="1195116" cy="540000"/>
                  </a:xfrm>
                  <a:prstGeom prst="rect">
                    <a:avLst/>
                  </a:prstGeom>
                </p:spPr>
              </p:pic>
              <p:pic>
                <p:nvPicPr>
                  <p:cNvPr id="95" name="图片 94">
                    <a:extLst>
                      <a:ext uri="{FF2B5EF4-FFF2-40B4-BE49-F238E27FC236}">
                        <a16:creationId xmlns:a16="http://schemas.microsoft.com/office/drawing/2014/main" id="{4F5229F2-4678-493D-A70E-525D9C59126A}"/>
                      </a:ext>
                    </a:extLst>
                  </p:cNvPr>
                  <p:cNvPicPr>
                    <a:picLocks noChangeAspect="1"/>
                  </p:cNvPicPr>
                  <p:nvPr/>
                </p:nvPicPr>
                <p:blipFill>
                  <a:blip r:embed="rId16"/>
                  <a:stretch>
                    <a:fillRect/>
                  </a:stretch>
                </p:blipFill>
                <p:spPr>
                  <a:xfrm>
                    <a:off x="2546625" y="5752624"/>
                    <a:ext cx="1185947" cy="536400"/>
                  </a:xfrm>
                  <a:prstGeom prst="rect">
                    <a:avLst/>
                  </a:prstGeom>
                </p:spPr>
              </p:pic>
            </p:grpSp>
            <p:grpSp>
              <p:nvGrpSpPr>
                <p:cNvPr id="58" name="组合 57">
                  <a:extLst>
                    <a:ext uri="{FF2B5EF4-FFF2-40B4-BE49-F238E27FC236}">
                      <a16:creationId xmlns:a16="http://schemas.microsoft.com/office/drawing/2014/main" id="{68BD798C-BFD4-4E2B-AC22-4B1332E5A75C}"/>
                    </a:ext>
                  </a:extLst>
                </p:cNvPr>
                <p:cNvGrpSpPr/>
                <p:nvPr/>
              </p:nvGrpSpPr>
              <p:grpSpPr>
                <a:xfrm>
                  <a:off x="1670297" y="5354934"/>
                  <a:ext cx="1473480" cy="364183"/>
                  <a:chOff x="1555019" y="5434328"/>
                  <a:chExt cx="1473480" cy="364183"/>
                </a:xfrm>
              </p:grpSpPr>
              <p:sp>
                <p:nvSpPr>
                  <p:cNvPr id="92" name="矩形 91">
                    <a:extLst>
                      <a:ext uri="{FF2B5EF4-FFF2-40B4-BE49-F238E27FC236}">
                        <a16:creationId xmlns:a16="http://schemas.microsoft.com/office/drawing/2014/main" id="{101ACDF6-1077-453A-911D-20759BD85C15}"/>
                      </a:ext>
                    </a:extLst>
                  </p:cNvPr>
                  <p:cNvSpPr/>
                  <p:nvPr/>
                </p:nvSpPr>
                <p:spPr>
                  <a:xfrm>
                    <a:off x="1555019" y="5434328"/>
                    <a:ext cx="1473480" cy="230832"/>
                  </a:xfrm>
                  <a:prstGeom prst="rect">
                    <a:avLst/>
                  </a:prstGeom>
                </p:spPr>
                <p:txBody>
                  <a:bodyPr wrap="none">
                    <a:spAutoFit/>
                  </a:bodyPr>
                  <a:lstStyle/>
                  <a:p>
                    <a:r>
                      <a:rPr lang="en-US" altLang="zh-CN" sz="900" dirty="0">
                        <a:solidFill>
                          <a:srgbClr val="7030A0"/>
                        </a:solidFill>
                      </a:rPr>
                      <a:t>R. </a:t>
                    </a:r>
                    <a:r>
                      <a:rPr lang="en-US" altLang="zh-CN" sz="900" dirty="0" err="1">
                        <a:solidFill>
                          <a:srgbClr val="7030A0"/>
                        </a:solidFill>
                      </a:rPr>
                      <a:t>Machleidt</a:t>
                    </a:r>
                    <a:r>
                      <a:rPr lang="en-US" altLang="zh-CN" sz="900" dirty="0">
                        <a:solidFill>
                          <a:srgbClr val="7030A0"/>
                        </a:solidFill>
                      </a:rPr>
                      <a:t> et al. PRC2015</a:t>
                    </a:r>
                    <a:endParaRPr lang="zh-CN" altLang="en-US" sz="900" dirty="0">
                      <a:solidFill>
                        <a:srgbClr val="7030A0"/>
                      </a:solidFill>
                    </a:endParaRPr>
                  </a:p>
                </p:txBody>
              </p:sp>
              <p:sp>
                <p:nvSpPr>
                  <p:cNvPr id="93" name="矩形 92">
                    <a:extLst>
                      <a:ext uri="{FF2B5EF4-FFF2-40B4-BE49-F238E27FC236}">
                        <a16:creationId xmlns:a16="http://schemas.microsoft.com/office/drawing/2014/main" id="{F9CED9CD-AF34-48D7-A60F-77C61973A7E1}"/>
                      </a:ext>
                    </a:extLst>
                  </p:cNvPr>
                  <p:cNvSpPr/>
                  <p:nvPr/>
                </p:nvSpPr>
                <p:spPr>
                  <a:xfrm>
                    <a:off x="1566240" y="5567679"/>
                    <a:ext cx="1451038" cy="230832"/>
                  </a:xfrm>
                  <a:prstGeom prst="rect">
                    <a:avLst/>
                  </a:prstGeom>
                </p:spPr>
                <p:txBody>
                  <a:bodyPr wrap="none">
                    <a:spAutoFit/>
                  </a:bodyPr>
                  <a:lstStyle/>
                  <a:p>
                    <a:r>
                      <a:rPr lang="en-US" altLang="zh-CN" sz="900" dirty="0">
                        <a:solidFill>
                          <a:srgbClr val="7030A0"/>
                        </a:solidFill>
                      </a:rPr>
                      <a:t>E. </a:t>
                    </a:r>
                    <a:r>
                      <a:rPr lang="en-US" altLang="zh-CN" sz="900" dirty="0" err="1">
                        <a:solidFill>
                          <a:srgbClr val="7030A0"/>
                        </a:solidFill>
                      </a:rPr>
                      <a:t>Epelbaum</a:t>
                    </a:r>
                    <a:r>
                      <a:rPr lang="en-US" altLang="zh-CN" sz="900" dirty="0">
                        <a:solidFill>
                          <a:srgbClr val="7030A0"/>
                        </a:solidFill>
                      </a:rPr>
                      <a:t> et al. PRL2015</a:t>
                    </a:r>
                    <a:endParaRPr lang="zh-CN" altLang="en-US" sz="900" dirty="0">
                      <a:solidFill>
                        <a:srgbClr val="7030A0"/>
                      </a:solidFill>
                    </a:endParaRPr>
                  </a:p>
                </p:txBody>
              </p:sp>
            </p:grpSp>
            <p:cxnSp>
              <p:nvCxnSpPr>
                <p:cNvPr id="59" name="直接连接符 58">
                  <a:extLst>
                    <a:ext uri="{FF2B5EF4-FFF2-40B4-BE49-F238E27FC236}">
                      <a16:creationId xmlns:a16="http://schemas.microsoft.com/office/drawing/2014/main" id="{DDFE35E0-4CA1-4F1E-9764-45B6E0FE8877}"/>
                    </a:ext>
                  </a:extLst>
                </p:cNvPr>
                <p:cNvCxnSpPr/>
                <p:nvPr/>
              </p:nvCxnSpPr>
              <p:spPr>
                <a:xfrm flipH="1">
                  <a:off x="3638035" y="1158448"/>
                  <a:ext cx="10573" cy="525973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226C66BE-3582-4EF8-B441-61EAB110EC66}"/>
                    </a:ext>
                  </a:extLst>
                </p:cNvPr>
                <p:cNvSpPr txBox="1"/>
                <p:nvPr/>
              </p:nvSpPr>
              <p:spPr>
                <a:xfrm>
                  <a:off x="4243509" y="2683385"/>
                  <a:ext cx="516488" cy="338554"/>
                </a:xfrm>
                <a:prstGeom prst="rect">
                  <a:avLst/>
                </a:prstGeom>
                <a:noFill/>
              </p:spPr>
              <p:txBody>
                <a:bodyPr wrap="none" rtlCol="0">
                  <a:spAutoFit/>
                </a:bodyPr>
                <a:lstStyle/>
                <a:p>
                  <a:r>
                    <a:rPr lang="en-US" altLang="zh-CN" sz="1600" dirty="0"/>
                    <a:t>3NF</a:t>
                  </a:r>
                  <a:endParaRPr lang="zh-CN" altLang="en-US" sz="1600" dirty="0"/>
                </a:p>
              </p:txBody>
            </p:sp>
            <p:grpSp>
              <p:nvGrpSpPr>
                <p:cNvPr id="61" name="组合 60">
                  <a:extLst>
                    <a:ext uri="{FF2B5EF4-FFF2-40B4-BE49-F238E27FC236}">
                      <a16:creationId xmlns:a16="http://schemas.microsoft.com/office/drawing/2014/main" id="{651B4416-D56C-4617-A4C6-BACA282350DA}"/>
                    </a:ext>
                  </a:extLst>
                </p:cNvPr>
                <p:cNvGrpSpPr/>
                <p:nvPr/>
              </p:nvGrpSpPr>
              <p:grpSpPr>
                <a:xfrm>
                  <a:off x="3757028" y="3095475"/>
                  <a:ext cx="1564378" cy="543737"/>
                  <a:chOff x="4029747" y="3115767"/>
                  <a:chExt cx="1564378" cy="543737"/>
                </a:xfrm>
              </p:grpSpPr>
              <p:pic>
                <p:nvPicPr>
                  <p:cNvPr id="90" name="图片 89">
                    <a:extLst>
                      <a:ext uri="{FF2B5EF4-FFF2-40B4-BE49-F238E27FC236}">
                        <a16:creationId xmlns:a16="http://schemas.microsoft.com/office/drawing/2014/main" id="{0BDD6EBC-FE79-46C0-824C-BC88E9AA9234}"/>
                      </a:ext>
                    </a:extLst>
                  </p:cNvPr>
                  <p:cNvPicPr>
                    <a:picLocks noChangeAspect="1"/>
                  </p:cNvPicPr>
                  <p:nvPr/>
                </p:nvPicPr>
                <p:blipFill>
                  <a:blip r:embed="rId17"/>
                  <a:stretch>
                    <a:fillRect/>
                  </a:stretch>
                </p:blipFill>
                <p:spPr>
                  <a:xfrm>
                    <a:off x="4029747" y="3115767"/>
                    <a:ext cx="516614" cy="540000"/>
                  </a:xfrm>
                  <a:prstGeom prst="rect">
                    <a:avLst/>
                  </a:prstGeom>
                </p:spPr>
              </p:pic>
              <p:pic>
                <p:nvPicPr>
                  <p:cNvPr id="91" name="图片 90">
                    <a:extLst>
                      <a:ext uri="{FF2B5EF4-FFF2-40B4-BE49-F238E27FC236}">
                        <a16:creationId xmlns:a16="http://schemas.microsoft.com/office/drawing/2014/main" id="{4A6CFF5E-8489-4AAA-B1DE-97E043F342E2}"/>
                      </a:ext>
                    </a:extLst>
                  </p:cNvPr>
                  <p:cNvPicPr>
                    <a:picLocks noChangeAspect="1"/>
                  </p:cNvPicPr>
                  <p:nvPr/>
                </p:nvPicPr>
                <p:blipFill>
                  <a:blip r:embed="rId18"/>
                  <a:stretch>
                    <a:fillRect/>
                  </a:stretch>
                </p:blipFill>
                <p:spPr>
                  <a:xfrm>
                    <a:off x="4571753" y="3119504"/>
                    <a:ext cx="1022372" cy="540000"/>
                  </a:xfrm>
                  <a:prstGeom prst="rect">
                    <a:avLst/>
                  </a:prstGeom>
                </p:spPr>
              </p:pic>
            </p:grpSp>
            <p:sp>
              <p:nvSpPr>
                <p:cNvPr id="62" name="矩形 61">
                  <a:extLst>
                    <a:ext uri="{FF2B5EF4-FFF2-40B4-BE49-F238E27FC236}">
                      <a16:creationId xmlns:a16="http://schemas.microsoft.com/office/drawing/2014/main" id="{2095430B-1175-45DA-818D-64FFEAE392DE}"/>
                    </a:ext>
                  </a:extLst>
                </p:cNvPr>
                <p:cNvSpPr/>
                <p:nvPr/>
              </p:nvSpPr>
              <p:spPr>
                <a:xfrm>
                  <a:off x="3808798" y="3647461"/>
                  <a:ext cx="1465466" cy="230832"/>
                </a:xfrm>
                <a:prstGeom prst="rect">
                  <a:avLst/>
                </a:prstGeom>
              </p:spPr>
              <p:txBody>
                <a:bodyPr wrap="none">
                  <a:spAutoFit/>
                </a:bodyPr>
                <a:lstStyle/>
                <a:p>
                  <a:r>
                    <a:rPr lang="en-US" altLang="zh-CN" sz="900" dirty="0">
                      <a:solidFill>
                        <a:srgbClr val="00B050"/>
                      </a:solidFill>
                    </a:rPr>
                    <a:t>U. Van </a:t>
                  </a:r>
                  <a:r>
                    <a:rPr lang="en-US" altLang="zh-CN" sz="900" dirty="0" err="1">
                      <a:solidFill>
                        <a:srgbClr val="00B050"/>
                      </a:solidFill>
                    </a:rPr>
                    <a:t>Kolck</a:t>
                  </a:r>
                  <a:r>
                    <a:rPr lang="en-US" altLang="zh-CN" sz="900" dirty="0">
                      <a:solidFill>
                        <a:srgbClr val="00B050"/>
                      </a:solidFill>
                    </a:rPr>
                    <a:t> et al, PRC1994</a:t>
                  </a:r>
                  <a:endParaRPr lang="zh-CN" altLang="en-US" sz="900" dirty="0">
                    <a:solidFill>
                      <a:srgbClr val="00B050"/>
                    </a:solidFill>
                  </a:endParaRPr>
                </a:p>
              </p:txBody>
            </p:sp>
            <p:pic>
              <p:nvPicPr>
                <p:cNvPr id="63" name="图片 62">
                  <a:extLst>
                    <a:ext uri="{FF2B5EF4-FFF2-40B4-BE49-F238E27FC236}">
                      <a16:creationId xmlns:a16="http://schemas.microsoft.com/office/drawing/2014/main" id="{BB56A73E-B247-4914-B8E2-8BE5571A619C}"/>
                    </a:ext>
                  </a:extLst>
                </p:cNvPr>
                <p:cNvPicPr>
                  <a:picLocks noChangeAspect="1"/>
                </p:cNvPicPr>
                <p:nvPr/>
              </p:nvPicPr>
              <p:blipFill>
                <a:blip r:embed="rId19"/>
                <a:stretch>
                  <a:fillRect/>
                </a:stretch>
              </p:blipFill>
              <p:spPr>
                <a:xfrm>
                  <a:off x="3896659" y="3964399"/>
                  <a:ext cx="1285116" cy="540000"/>
                </a:xfrm>
                <a:prstGeom prst="rect">
                  <a:avLst/>
                </a:prstGeom>
              </p:spPr>
            </p:pic>
            <p:grpSp>
              <p:nvGrpSpPr>
                <p:cNvPr id="64" name="组合 63">
                  <a:extLst>
                    <a:ext uri="{FF2B5EF4-FFF2-40B4-BE49-F238E27FC236}">
                      <a16:creationId xmlns:a16="http://schemas.microsoft.com/office/drawing/2014/main" id="{53749E05-5DBF-4DED-A15A-8F508A4736A8}"/>
                    </a:ext>
                  </a:extLst>
                </p:cNvPr>
                <p:cNvGrpSpPr/>
                <p:nvPr/>
              </p:nvGrpSpPr>
              <p:grpSpPr>
                <a:xfrm>
                  <a:off x="3824779" y="4450026"/>
                  <a:ext cx="1385316" cy="364183"/>
                  <a:chOff x="1454273" y="4570708"/>
                  <a:chExt cx="1385316" cy="364183"/>
                </a:xfrm>
              </p:grpSpPr>
              <p:sp>
                <p:nvSpPr>
                  <p:cNvPr id="88" name="矩形 87">
                    <a:extLst>
                      <a:ext uri="{FF2B5EF4-FFF2-40B4-BE49-F238E27FC236}">
                        <a16:creationId xmlns:a16="http://schemas.microsoft.com/office/drawing/2014/main" id="{C2FA3D5C-B885-49F9-A040-0CC5E319565B}"/>
                      </a:ext>
                    </a:extLst>
                  </p:cNvPr>
                  <p:cNvSpPr/>
                  <p:nvPr/>
                </p:nvSpPr>
                <p:spPr>
                  <a:xfrm>
                    <a:off x="1454273" y="4570708"/>
                    <a:ext cx="1385316" cy="230832"/>
                  </a:xfrm>
                  <a:prstGeom prst="rect">
                    <a:avLst/>
                  </a:prstGeom>
                </p:spPr>
                <p:txBody>
                  <a:bodyPr wrap="none">
                    <a:spAutoFit/>
                  </a:bodyPr>
                  <a:lstStyle/>
                  <a:p>
                    <a:r>
                      <a:rPr lang="en-US" altLang="zh-CN" sz="900" dirty="0">
                        <a:solidFill>
                          <a:schemeClr val="accent6">
                            <a:lumMod val="75000"/>
                          </a:schemeClr>
                        </a:solidFill>
                      </a:rPr>
                      <a:t>S. </a:t>
                    </a:r>
                    <a:r>
                      <a:rPr lang="en-US" altLang="zh-CN" sz="900" dirty="0" err="1">
                        <a:solidFill>
                          <a:schemeClr val="accent6">
                            <a:lumMod val="75000"/>
                          </a:schemeClr>
                        </a:solidFill>
                      </a:rPr>
                      <a:t>Ishikwas</a:t>
                    </a:r>
                    <a:r>
                      <a:rPr lang="en-US" altLang="zh-CN" sz="900" dirty="0">
                        <a:solidFill>
                          <a:schemeClr val="accent6">
                            <a:lumMod val="75000"/>
                          </a:schemeClr>
                        </a:solidFill>
                      </a:rPr>
                      <a:t> et al. PRC2007</a:t>
                    </a:r>
                    <a:endParaRPr lang="zh-CN" altLang="en-US" sz="900" dirty="0">
                      <a:solidFill>
                        <a:schemeClr val="accent6">
                          <a:lumMod val="75000"/>
                        </a:schemeClr>
                      </a:solidFill>
                    </a:endParaRPr>
                  </a:p>
                </p:txBody>
              </p:sp>
              <p:sp>
                <p:nvSpPr>
                  <p:cNvPr id="89" name="矩形 88">
                    <a:extLst>
                      <a:ext uri="{FF2B5EF4-FFF2-40B4-BE49-F238E27FC236}">
                        <a16:creationId xmlns:a16="http://schemas.microsoft.com/office/drawing/2014/main" id="{BD9E9DAA-F805-4340-947C-7D71ABB8F2B7}"/>
                      </a:ext>
                    </a:extLst>
                  </p:cNvPr>
                  <p:cNvSpPr/>
                  <p:nvPr/>
                </p:nvSpPr>
                <p:spPr>
                  <a:xfrm>
                    <a:off x="1454273" y="4704059"/>
                    <a:ext cx="1378904" cy="230832"/>
                  </a:xfrm>
                  <a:prstGeom prst="rect">
                    <a:avLst/>
                  </a:prstGeom>
                </p:spPr>
                <p:txBody>
                  <a:bodyPr wrap="none">
                    <a:spAutoFit/>
                  </a:bodyPr>
                  <a:lstStyle/>
                  <a:p>
                    <a:r>
                      <a:rPr lang="en-US" altLang="zh-CN" sz="900" dirty="0">
                        <a:solidFill>
                          <a:schemeClr val="accent6">
                            <a:lumMod val="75000"/>
                          </a:schemeClr>
                        </a:solidFill>
                      </a:rPr>
                      <a:t>V. Bernard et al. PRC2007</a:t>
                    </a:r>
                    <a:endParaRPr lang="zh-CN" altLang="en-US" sz="900" dirty="0">
                      <a:solidFill>
                        <a:schemeClr val="accent6">
                          <a:lumMod val="75000"/>
                        </a:schemeClr>
                      </a:solidFill>
                    </a:endParaRPr>
                  </a:p>
                </p:txBody>
              </p:sp>
            </p:grpSp>
            <p:cxnSp>
              <p:nvCxnSpPr>
                <p:cNvPr id="65" name="直接连接符 64">
                  <a:extLst>
                    <a:ext uri="{FF2B5EF4-FFF2-40B4-BE49-F238E27FC236}">
                      <a16:creationId xmlns:a16="http://schemas.microsoft.com/office/drawing/2014/main" id="{F225A990-5B6F-4399-85AD-05CD7D3F316C}"/>
                    </a:ext>
                  </a:extLst>
                </p:cNvPr>
                <p:cNvCxnSpPr/>
                <p:nvPr/>
              </p:nvCxnSpPr>
              <p:spPr>
                <a:xfrm flipH="1">
                  <a:off x="5369623" y="3066473"/>
                  <a:ext cx="6742" cy="335402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66" name="图片 65">
                  <a:extLst>
                    <a:ext uri="{FF2B5EF4-FFF2-40B4-BE49-F238E27FC236}">
                      <a16:creationId xmlns:a16="http://schemas.microsoft.com/office/drawing/2014/main" id="{FD8178D2-84C8-407A-8CF6-BEF966FE349F}"/>
                    </a:ext>
                  </a:extLst>
                </p:cNvPr>
                <p:cNvPicPr>
                  <a:picLocks noChangeAspect="1"/>
                </p:cNvPicPr>
                <p:nvPr/>
              </p:nvPicPr>
              <p:blipFill>
                <a:blip r:embed="rId20"/>
                <a:stretch>
                  <a:fillRect/>
                </a:stretch>
              </p:blipFill>
              <p:spPr>
                <a:xfrm>
                  <a:off x="3895922" y="4829170"/>
                  <a:ext cx="1286591" cy="540000"/>
                </a:xfrm>
                <a:prstGeom prst="rect">
                  <a:avLst/>
                </a:prstGeom>
              </p:spPr>
            </p:pic>
            <p:sp>
              <p:nvSpPr>
                <p:cNvPr id="67" name="矩形 66">
                  <a:extLst>
                    <a:ext uri="{FF2B5EF4-FFF2-40B4-BE49-F238E27FC236}">
                      <a16:creationId xmlns:a16="http://schemas.microsoft.com/office/drawing/2014/main" id="{663FC9A8-A592-4B90-ACB5-29962E07F9CD}"/>
                    </a:ext>
                  </a:extLst>
                </p:cNvPr>
                <p:cNvSpPr/>
                <p:nvPr/>
              </p:nvSpPr>
              <p:spPr>
                <a:xfrm>
                  <a:off x="3811188" y="5358267"/>
                  <a:ext cx="1531188" cy="230832"/>
                </a:xfrm>
                <a:prstGeom prst="rect">
                  <a:avLst/>
                </a:prstGeom>
              </p:spPr>
              <p:txBody>
                <a:bodyPr wrap="none">
                  <a:spAutoFit/>
                </a:bodyPr>
                <a:lstStyle/>
                <a:p>
                  <a:r>
                    <a:rPr lang="en-US" altLang="zh-CN" sz="900" dirty="0">
                      <a:solidFill>
                        <a:srgbClr val="7030A0"/>
                      </a:solidFill>
                    </a:rPr>
                    <a:t>H. Krebs et al, PRC2012,2013</a:t>
                  </a:r>
                  <a:endParaRPr lang="zh-CN" altLang="en-US" sz="900" dirty="0">
                    <a:solidFill>
                      <a:srgbClr val="7030A0"/>
                    </a:solidFill>
                  </a:endParaRPr>
                </a:p>
              </p:txBody>
            </p:sp>
            <p:cxnSp>
              <p:nvCxnSpPr>
                <p:cNvPr id="68" name="直接连接符 67">
                  <a:extLst>
                    <a:ext uri="{FF2B5EF4-FFF2-40B4-BE49-F238E27FC236}">
                      <a16:creationId xmlns:a16="http://schemas.microsoft.com/office/drawing/2014/main" id="{F3DA42EB-FAA9-47D5-9DB5-8F643CCB7585}"/>
                    </a:ext>
                  </a:extLst>
                </p:cNvPr>
                <p:cNvCxnSpPr/>
                <p:nvPr/>
              </p:nvCxnSpPr>
              <p:spPr>
                <a:xfrm flipH="1">
                  <a:off x="6722138" y="3920656"/>
                  <a:ext cx="4867" cy="242114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9" name="组合 68">
                  <a:extLst>
                    <a:ext uri="{FF2B5EF4-FFF2-40B4-BE49-F238E27FC236}">
                      <a16:creationId xmlns:a16="http://schemas.microsoft.com/office/drawing/2014/main" id="{B2D2728C-65F1-4A57-8BD4-FF93BD644557}"/>
                    </a:ext>
                  </a:extLst>
                </p:cNvPr>
                <p:cNvGrpSpPr/>
                <p:nvPr/>
              </p:nvGrpSpPr>
              <p:grpSpPr>
                <a:xfrm>
                  <a:off x="5697488" y="3972589"/>
                  <a:ext cx="926305" cy="541357"/>
                  <a:chOff x="5615195" y="3991046"/>
                  <a:chExt cx="926305" cy="541357"/>
                </a:xfrm>
              </p:grpSpPr>
              <p:pic>
                <p:nvPicPr>
                  <p:cNvPr id="86" name="图片 85">
                    <a:extLst>
                      <a:ext uri="{FF2B5EF4-FFF2-40B4-BE49-F238E27FC236}">
                        <a16:creationId xmlns:a16="http://schemas.microsoft.com/office/drawing/2014/main" id="{FBAED5EC-897A-40FE-AC24-03E09099A9BF}"/>
                      </a:ext>
                    </a:extLst>
                  </p:cNvPr>
                  <p:cNvPicPr>
                    <a:picLocks noChangeAspect="1"/>
                  </p:cNvPicPr>
                  <p:nvPr/>
                </p:nvPicPr>
                <p:blipFill>
                  <a:blip r:embed="rId21"/>
                  <a:stretch>
                    <a:fillRect/>
                  </a:stretch>
                </p:blipFill>
                <p:spPr>
                  <a:xfrm>
                    <a:off x="5615195" y="3992403"/>
                    <a:ext cx="639921" cy="540000"/>
                  </a:xfrm>
                  <a:prstGeom prst="rect">
                    <a:avLst/>
                  </a:prstGeom>
                </p:spPr>
              </p:pic>
              <p:pic>
                <p:nvPicPr>
                  <p:cNvPr id="87" name="图片 86">
                    <a:extLst>
                      <a:ext uri="{FF2B5EF4-FFF2-40B4-BE49-F238E27FC236}">
                        <a16:creationId xmlns:a16="http://schemas.microsoft.com/office/drawing/2014/main" id="{E267422C-7411-4FA2-A867-D38710303A00}"/>
                      </a:ext>
                    </a:extLst>
                  </p:cNvPr>
                  <p:cNvPicPr>
                    <a:picLocks noChangeAspect="1"/>
                  </p:cNvPicPr>
                  <p:nvPr/>
                </p:nvPicPr>
                <p:blipFill rotWithShape="1">
                  <a:blip r:embed="rId19"/>
                  <a:srcRect l="80560" t="-251"/>
                  <a:stretch/>
                </p:blipFill>
                <p:spPr>
                  <a:xfrm>
                    <a:off x="6291673" y="3991046"/>
                    <a:ext cx="249827" cy="541357"/>
                  </a:xfrm>
                  <a:prstGeom prst="rect">
                    <a:avLst/>
                  </a:prstGeom>
                </p:spPr>
              </p:pic>
            </p:grpSp>
            <p:sp>
              <p:nvSpPr>
                <p:cNvPr id="70" name="文本框 69">
                  <a:extLst>
                    <a:ext uri="{FF2B5EF4-FFF2-40B4-BE49-F238E27FC236}">
                      <a16:creationId xmlns:a16="http://schemas.microsoft.com/office/drawing/2014/main" id="{4F398912-6BBF-48EA-9F29-E55E827034F8}"/>
                    </a:ext>
                  </a:extLst>
                </p:cNvPr>
                <p:cNvSpPr txBox="1"/>
                <p:nvPr/>
              </p:nvSpPr>
              <p:spPr>
                <a:xfrm>
                  <a:off x="5755187" y="3544579"/>
                  <a:ext cx="516488" cy="338554"/>
                </a:xfrm>
                <a:prstGeom prst="rect">
                  <a:avLst/>
                </a:prstGeom>
                <a:noFill/>
              </p:spPr>
              <p:txBody>
                <a:bodyPr wrap="none" rtlCol="0">
                  <a:spAutoFit/>
                </a:bodyPr>
                <a:lstStyle/>
                <a:p>
                  <a:r>
                    <a:rPr lang="en-US" altLang="zh-CN" sz="1600" dirty="0"/>
                    <a:t>4NF</a:t>
                  </a:r>
                  <a:endParaRPr lang="zh-CN" altLang="en-US" sz="1600" dirty="0"/>
                </a:p>
              </p:txBody>
            </p:sp>
            <p:grpSp>
              <p:nvGrpSpPr>
                <p:cNvPr id="71" name="组合 70">
                  <a:extLst>
                    <a:ext uri="{FF2B5EF4-FFF2-40B4-BE49-F238E27FC236}">
                      <a16:creationId xmlns:a16="http://schemas.microsoft.com/office/drawing/2014/main" id="{061E421D-5C1E-4070-AE3B-F3663AFF8FA9}"/>
                    </a:ext>
                  </a:extLst>
                </p:cNvPr>
                <p:cNvGrpSpPr/>
                <p:nvPr/>
              </p:nvGrpSpPr>
              <p:grpSpPr>
                <a:xfrm>
                  <a:off x="5655883" y="4818616"/>
                  <a:ext cx="925652" cy="565123"/>
                  <a:chOff x="5467440" y="4819780"/>
                  <a:chExt cx="925652" cy="565123"/>
                </a:xfrm>
              </p:grpSpPr>
              <p:pic>
                <p:nvPicPr>
                  <p:cNvPr id="84" name="图片 83">
                    <a:extLst>
                      <a:ext uri="{FF2B5EF4-FFF2-40B4-BE49-F238E27FC236}">
                        <a16:creationId xmlns:a16="http://schemas.microsoft.com/office/drawing/2014/main" id="{D9F41465-F19C-4424-A28F-228063B5270D}"/>
                      </a:ext>
                    </a:extLst>
                  </p:cNvPr>
                  <p:cNvPicPr>
                    <a:picLocks noChangeAspect="1"/>
                  </p:cNvPicPr>
                  <p:nvPr/>
                </p:nvPicPr>
                <p:blipFill>
                  <a:blip r:embed="rId22"/>
                  <a:stretch>
                    <a:fillRect/>
                  </a:stretch>
                </p:blipFill>
                <p:spPr>
                  <a:xfrm>
                    <a:off x="5467440" y="4844903"/>
                    <a:ext cx="638372" cy="540000"/>
                  </a:xfrm>
                  <a:prstGeom prst="rect">
                    <a:avLst/>
                  </a:prstGeom>
                </p:spPr>
              </p:pic>
              <p:pic>
                <p:nvPicPr>
                  <p:cNvPr id="85" name="图片 84">
                    <a:extLst>
                      <a:ext uri="{FF2B5EF4-FFF2-40B4-BE49-F238E27FC236}">
                        <a16:creationId xmlns:a16="http://schemas.microsoft.com/office/drawing/2014/main" id="{F527849A-D98B-4A55-82B7-6880C2AE8031}"/>
                      </a:ext>
                    </a:extLst>
                  </p:cNvPr>
                  <p:cNvPicPr>
                    <a:picLocks noChangeAspect="1"/>
                  </p:cNvPicPr>
                  <p:nvPr/>
                </p:nvPicPr>
                <p:blipFill rotWithShape="1">
                  <a:blip r:embed="rId20"/>
                  <a:srcRect l="78513" t="-3580" b="-1"/>
                  <a:stretch/>
                </p:blipFill>
                <p:spPr>
                  <a:xfrm>
                    <a:off x="6116636" y="4819780"/>
                    <a:ext cx="276456" cy="559337"/>
                  </a:xfrm>
                  <a:prstGeom prst="rect">
                    <a:avLst/>
                  </a:prstGeom>
                </p:spPr>
              </p:pic>
            </p:grpSp>
            <p:grpSp>
              <p:nvGrpSpPr>
                <p:cNvPr id="72" name="组合 71">
                  <a:extLst>
                    <a:ext uri="{FF2B5EF4-FFF2-40B4-BE49-F238E27FC236}">
                      <a16:creationId xmlns:a16="http://schemas.microsoft.com/office/drawing/2014/main" id="{9A7F0A0C-B144-4BD4-BF3E-DE731EC97DBE}"/>
                    </a:ext>
                  </a:extLst>
                </p:cNvPr>
                <p:cNvGrpSpPr/>
                <p:nvPr/>
              </p:nvGrpSpPr>
              <p:grpSpPr>
                <a:xfrm>
                  <a:off x="3820515" y="5733690"/>
                  <a:ext cx="1437404" cy="559121"/>
                  <a:chOff x="3692206" y="5733690"/>
                  <a:chExt cx="1437404" cy="559121"/>
                </a:xfrm>
              </p:grpSpPr>
              <p:pic>
                <p:nvPicPr>
                  <p:cNvPr id="82" name="图片 81">
                    <a:extLst>
                      <a:ext uri="{FF2B5EF4-FFF2-40B4-BE49-F238E27FC236}">
                        <a16:creationId xmlns:a16="http://schemas.microsoft.com/office/drawing/2014/main" id="{A1271341-F749-4503-9B82-A3F2A89B0694}"/>
                      </a:ext>
                    </a:extLst>
                  </p:cNvPr>
                  <p:cNvPicPr>
                    <a:picLocks noChangeAspect="1"/>
                  </p:cNvPicPr>
                  <p:nvPr/>
                </p:nvPicPr>
                <p:blipFill>
                  <a:blip r:embed="rId23"/>
                  <a:stretch>
                    <a:fillRect/>
                  </a:stretch>
                </p:blipFill>
                <p:spPr>
                  <a:xfrm>
                    <a:off x="3692206" y="5752811"/>
                    <a:ext cx="1137402" cy="540000"/>
                  </a:xfrm>
                  <a:prstGeom prst="rect">
                    <a:avLst/>
                  </a:prstGeom>
                </p:spPr>
              </p:pic>
              <p:pic>
                <p:nvPicPr>
                  <p:cNvPr id="83" name="图片 82">
                    <a:extLst>
                      <a:ext uri="{FF2B5EF4-FFF2-40B4-BE49-F238E27FC236}">
                        <a16:creationId xmlns:a16="http://schemas.microsoft.com/office/drawing/2014/main" id="{8E94602A-A122-4DAC-A74F-B0A2792504B8}"/>
                      </a:ext>
                    </a:extLst>
                  </p:cNvPr>
                  <p:cNvPicPr>
                    <a:picLocks noChangeAspect="1"/>
                  </p:cNvPicPr>
                  <p:nvPr/>
                </p:nvPicPr>
                <p:blipFill rotWithShape="1">
                  <a:blip r:embed="rId16"/>
                  <a:srcRect l="77698" t="855"/>
                  <a:stretch/>
                </p:blipFill>
                <p:spPr>
                  <a:xfrm>
                    <a:off x="4865115" y="5733690"/>
                    <a:ext cx="264495" cy="531814"/>
                  </a:xfrm>
                  <a:prstGeom prst="rect">
                    <a:avLst/>
                  </a:prstGeom>
                </p:spPr>
              </p:pic>
            </p:grpSp>
            <p:grpSp>
              <p:nvGrpSpPr>
                <p:cNvPr id="73" name="组合 72">
                  <a:extLst>
                    <a:ext uri="{FF2B5EF4-FFF2-40B4-BE49-F238E27FC236}">
                      <a16:creationId xmlns:a16="http://schemas.microsoft.com/office/drawing/2014/main" id="{C04E266E-9620-4EDF-AA57-38EB5CC0BDB1}"/>
                    </a:ext>
                  </a:extLst>
                </p:cNvPr>
                <p:cNvGrpSpPr/>
                <p:nvPr/>
              </p:nvGrpSpPr>
              <p:grpSpPr>
                <a:xfrm>
                  <a:off x="5658680" y="5742199"/>
                  <a:ext cx="935123" cy="550612"/>
                  <a:chOff x="5452397" y="5743737"/>
                  <a:chExt cx="935123" cy="550612"/>
                </a:xfrm>
              </p:grpSpPr>
              <p:pic>
                <p:nvPicPr>
                  <p:cNvPr id="80" name="图片 79">
                    <a:extLst>
                      <a:ext uri="{FF2B5EF4-FFF2-40B4-BE49-F238E27FC236}">
                        <a16:creationId xmlns:a16="http://schemas.microsoft.com/office/drawing/2014/main" id="{7C74014D-854C-4942-8D47-CFE7AD52B8D1}"/>
                      </a:ext>
                    </a:extLst>
                  </p:cNvPr>
                  <p:cNvPicPr>
                    <a:picLocks noChangeAspect="1"/>
                  </p:cNvPicPr>
                  <p:nvPr/>
                </p:nvPicPr>
                <p:blipFill>
                  <a:blip r:embed="rId24"/>
                  <a:stretch>
                    <a:fillRect/>
                  </a:stretch>
                </p:blipFill>
                <p:spPr>
                  <a:xfrm>
                    <a:off x="5452397" y="5743737"/>
                    <a:ext cx="632156" cy="540000"/>
                  </a:xfrm>
                  <a:prstGeom prst="rect">
                    <a:avLst/>
                  </a:prstGeom>
                </p:spPr>
              </p:pic>
              <p:pic>
                <p:nvPicPr>
                  <p:cNvPr id="81" name="图片 80">
                    <a:extLst>
                      <a:ext uri="{FF2B5EF4-FFF2-40B4-BE49-F238E27FC236}">
                        <a16:creationId xmlns:a16="http://schemas.microsoft.com/office/drawing/2014/main" id="{F1FB0253-2FCE-465A-BF8D-AD8B68098105}"/>
                      </a:ext>
                    </a:extLst>
                  </p:cNvPr>
                  <p:cNvPicPr>
                    <a:picLocks noChangeAspect="1"/>
                  </p:cNvPicPr>
                  <p:nvPr/>
                </p:nvPicPr>
                <p:blipFill rotWithShape="1">
                  <a:blip r:embed="rId16"/>
                  <a:srcRect l="77698" t="855"/>
                  <a:stretch/>
                </p:blipFill>
                <p:spPr>
                  <a:xfrm>
                    <a:off x="6123025" y="5762535"/>
                    <a:ext cx="264495" cy="531814"/>
                  </a:xfrm>
                  <a:prstGeom prst="rect">
                    <a:avLst/>
                  </a:prstGeom>
                </p:spPr>
              </p:pic>
            </p:grpSp>
            <p:grpSp>
              <p:nvGrpSpPr>
                <p:cNvPr id="74" name="组合 73">
                  <a:extLst>
                    <a:ext uri="{FF2B5EF4-FFF2-40B4-BE49-F238E27FC236}">
                      <a16:creationId xmlns:a16="http://schemas.microsoft.com/office/drawing/2014/main" id="{5B0770AD-BBCF-428C-8941-0A08112FEF17}"/>
                    </a:ext>
                  </a:extLst>
                </p:cNvPr>
                <p:cNvGrpSpPr/>
                <p:nvPr/>
              </p:nvGrpSpPr>
              <p:grpSpPr>
                <a:xfrm>
                  <a:off x="6823510" y="5759632"/>
                  <a:ext cx="1130692" cy="573174"/>
                  <a:chOff x="6504260" y="5768626"/>
                  <a:chExt cx="1130692" cy="573174"/>
                </a:xfrm>
              </p:grpSpPr>
              <p:pic>
                <p:nvPicPr>
                  <p:cNvPr id="78" name="图片 77">
                    <a:extLst>
                      <a:ext uri="{FF2B5EF4-FFF2-40B4-BE49-F238E27FC236}">
                        <a16:creationId xmlns:a16="http://schemas.microsoft.com/office/drawing/2014/main" id="{834EB509-CA51-4A91-A805-23B8D38A9095}"/>
                      </a:ext>
                    </a:extLst>
                  </p:cNvPr>
                  <p:cNvPicPr>
                    <a:picLocks noChangeAspect="1"/>
                  </p:cNvPicPr>
                  <p:nvPr/>
                </p:nvPicPr>
                <p:blipFill>
                  <a:blip r:embed="rId25"/>
                  <a:stretch>
                    <a:fillRect/>
                  </a:stretch>
                </p:blipFill>
                <p:spPr>
                  <a:xfrm>
                    <a:off x="6504260" y="5768626"/>
                    <a:ext cx="822414" cy="540000"/>
                  </a:xfrm>
                  <a:prstGeom prst="rect">
                    <a:avLst/>
                  </a:prstGeom>
                </p:spPr>
              </p:pic>
              <p:pic>
                <p:nvPicPr>
                  <p:cNvPr id="79" name="图片 78">
                    <a:extLst>
                      <a:ext uri="{FF2B5EF4-FFF2-40B4-BE49-F238E27FC236}">
                        <a16:creationId xmlns:a16="http://schemas.microsoft.com/office/drawing/2014/main" id="{94DF4A15-23BB-4BCC-AB49-CD44744A41DB}"/>
                      </a:ext>
                    </a:extLst>
                  </p:cNvPr>
                  <p:cNvPicPr>
                    <a:picLocks noChangeAspect="1"/>
                  </p:cNvPicPr>
                  <p:nvPr/>
                </p:nvPicPr>
                <p:blipFill rotWithShape="1">
                  <a:blip r:embed="rId16"/>
                  <a:srcRect l="77698" t="855"/>
                  <a:stretch/>
                </p:blipFill>
                <p:spPr>
                  <a:xfrm>
                    <a:off x="7370457" y="5809986"/>
                    <a:ext cx="264495" cy="531814"/>
                  </a:xfrm>
                  <a:prstGeom prst="rect">
                    <a:avLst/>
                  </a:prstGeom>
                </p:spPr>
              </p:pic>
            </p:grpSp>
            <p:sp>
              <p:nvSpPr>
                <p:cNvPr id="75" name="文本框 74">
                  <a:extLst>
                    <a:ext uri="{FF2B5EF4-FFF2-40B4-BE49-F238E27FC236}">
                      <a16:creationId xmlns:a16="http://schemas.microsoft.com/office/drawing/2014/main" id="{3DEB3DA8-ACEE-4215-BBB4-812F0C2EBE62}"/>
                    </a:ext>
                  </a:extLst>
                </p:cNvPr>
                <p:cNvSpPr txBox="1"/>
                <p:nvPr/>
              </p:nvSpPr>
              <p:spPr>
                <a:xfrm>
                  <a:off x="6969267" y="5278166"/>
                  <a:ext cx="516488" cy="338554"/>
                </a:xfrm>
                <a:prstGeom prst="rect">
                  <a:avLst/>
                </a:prstGeom>
                <a:noFill/>
              </p:spPr>
              <p:txBody>
                <a:bodyPr wrap="none" rtlCol="0">
                  <a:spAutoFit/>
                </a:bodyPr>
                <a:lstStyle/>
                <a:p>
                  <a:r>
                    <a:rPr lang="en-US" altLang="zh-CN" sz="1600" dirty="0"/>
                    <a:t>5NF</a:t>
                  </a:r>
                  <a:endParaRPr lang="zh-CN" altLang="en-US" sz="1600" dirty="0"/>
                </a:p>
              </p:txBody>
            </p:sp>
            <p:sp>
              <p:nvSpPr>
                <p:cNvPr id="76" name="矩形 75">
                  <a:extLst>
                    <a:ext uri="{FF2B5EF4-FFF2-40B4-BE49-F238E27FC236}">
                      <a16:creationId xmlns:a16="http://schemas.microsoft.com/office/drawing/2014/main" id="{6FD0E6A1-7454-4205-9192-AF7B99431FF5}"/>
                    </a:ext>
                  </a:extLst>
                </p:cNvPr>
                <p:cNvSpPr/>
                <p:nvPr/>
              </p:nvSpPr>
              <p:spPr>
                <a:xfrm>
                  <a:off x="1670296" y="6219404"/>
                  <a:ext cx="1473480" cy="230832"/>
                </a:xfrm>
                <a:prstGeom prst="rect">
                  <a:avLst/>
                </a:prstGeom>
              </p:spPr>
              <p:txBody>
                <a:bodyPr wrap="none">
                  <a:spAutoFit/>
                </a:bodyPr>
                <a:lstStyle/>
                <a:p>
                  <a:r>
                    <a:rPr lang="en-US" altLang="zh-CN" sz="900" dirty="0"/>
                    <a:t>R. </a:t>
                  </a:r>
                  <a:r>
                    <a:rPr lang="en-US" altLang="zh-CN" sz="900" dirty="0" err="1"/>
                    <a:t>Machleidt</a:t>
                  </a:r>
                  <a:r>
                    <a:rPr lang="en-US" altLang="zh-CN" sz="900" dirty="0"/>
                    <a:t> et al. PRC2015</a:t>
                  </a:r>
                  <a:endParaRPr lang="zh-CN" altLang="en-US" sz="900" dirty="0"/>
                </a:p>
              </p:txBody>
            </p:sp>
            <p:sp>
              <p:nvSpPr>
                <p:cNvPr id="77" name="矩形 76">
                  <a:extLst>
                    <a:ext uri="{FF2B5EF4-FFF2-40B4-BE49-F238E27FC236}">
                      <a16:creationId xmlns:a16="http://schemas.microsoft.com/office/drawing/2014/main" id="{B10A6F92-F01D-4EDF-AF9D-56DC8827059D}"/>
                    </a:ext>
                  </a:extLst>
                </p:cNvPr>
                <p:cNvSpPr/>
                <p:nvPr/>
              </p:nvSpPr>
              <p:spPr>
                <a:xfrm>
                  <a:off x="5428489" y="4541684"/>
                  <a:ext cx="1242648" cy="230832"/>
                </a:xfrm>
                <a:prstGeom prst="rect">
                  <a:avLst/>
                </a:prstGeom>
              </p:spPr>
              <p:txBody>
                <a:bodyPr wrap="none">
                  <a:spAutoFit/>
                </a:bodyPr>
                <a:lstStyle/>
                <a:p>
                  <a:r>
                    <a:rPr lang="en-US" altLang="zh-CN" sz="900" dirty="0">
                      <a:solidFill>
                        <a:schemeClr val="accent6">
                          <a:lumMod val="75000"/>
                        </a:schemeClr>
                      </a:solidFill>
                    </a:rPr>
                    <a:t>E. </a:t>
                  </a:r>
                  <a:r>
                    <a:rPr lang="en-US" altLang="zh-CN" sz="900" dirty="0" err="1">
                      <a:solidFill>
                        <a:schemeClr val="accent6">
                          <a:lumMod val="75000"/>
                        </a:schemeClr>
                      </a:solidFill>
                    </a:rPr>
                    <a:t>Epelbaum</a:t>
                  </a:r>
                  <a:r>
                    <a:rPr lang="en-US" altLang="zh-CN" sz="900" dirty="0">
                      <a:solidFill>
                        <a:schemeClr val="accent6">
                          <a:lumMod val="75000"/>
                        </a:schemeClr>
                      </a:solidFill>
                    </a:rPr>
                    <a:t> EPJA2007</a:t>
                  </a:r>
                  <a:endParaRPr lang="zh-CN" altLang="en-US" sz="900"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C27C97F-1EF8-4C62-BEC5-D43E0F0D5CF4}"/>
                      </a:ext>
                    </a:extLst>
                  </p:cNvPr>
                  <p:cNvSpPr txBox="1"/>
                  <p:nvPr/>
                </p:nvSpPr>
                <p:spPr>
                  <a:xfrm>
                    <a:off x="687352" y="2436144"/>
                    <a:ext cx="836511" cy="307777"/>
                  </a:xfrm>
                  <a:prstGeom prst="rect">
                    <a:avLst/>
                  </a:prstGeom>
                  <a:noFill/>
                </p:spPr>
                <p:txBody>
                  <a:bodyPr wrap="none" rtlCol="0">
                    <a:spAutoFit/>
                  </a:bodyPr>
                  <a:lstStyle/>
                  <a:p>
                    <a14:m>
                      <m:oMath xmlns:m="http://schemas.openxmlformats.org/officeDocument/2006/math">
                        <m:r>
                          <m:rPr>
                            <m:sty m:val="p"/>
                          </m:rPr>
                          <a:rPr lang="en-US" altLang="zh-CN" sz="1400">
                            <a:solidFill>
                              <a:srgbClr val="0070C0"/>
                            </a:solidFill>
                            <a:latin typeface="Cambria Math" panose="02040503050406030204" pitchFamily="18" charset="0"/>
                            <a:ea typeface="微软雅黑" panose="020B0503020204020204" pitchFamily="34" charset="-122"/>
                          </a:rPr>
                          <m:t>NLO</m:t>
                        </m:r>
                      </m:oMath>
                    </a14:m>
                    <a:r>
                      <a:rPr lang="en-US" altLang="zh-CN" sz="1400" dirty="0">
                        <a:solidFill>
                          <a:srgbClr val="0070C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70C0"/>
                                </a:solidFill>
                                <a:latin typeface="Cambria Math" panose="02040503050406030204" pitchFamily="18" charset="0"/>
                              </a:rPr>
                            </m:ctrlPr>
                          </m:sSupPr>
                          <m:e>
                            <m:r>
                              <m:rPr>
                                <m:sty m:val="p"/>
                              </m:rPr>
                              <a:rPr lang="en-US" altLang="zh-CN" sz="1400">
                                <a:solidFill>
                                  <a:srgbClr val="0070C0"/>
                                </a:solidFill>
                                <a:latin typeface="Cambria Math" panose="02040503050406030204" pitchFamily="18" charset="0"/>
                              </a:rPr>
                              <m:t>Q</m:t>
                            </m:r>
                          </m:e>
                          <m:sup>
                            <m:r>
                              <a:rPr lang="en-US" altLang="zh-CN" sz="1400" i="1">
                                <a:solidFill>
                                  <a:srgbClr val="0070C0"/>
                                </a:solidFill>
                                <a:latin typeface="Cambria Math" panose="02040503050406030204" pitchFamily="18" charset="0"/>
                              </a:rPr>
                              <m:t>2</m:t>
                            </m:r>
                          </m:sup>
                        </m:sSup>
                      </m:oMath>
                    </a14:m>
                    <a:r>
                      <a:rPr lang="en-US" altLang="zh-CN" sz="1400" dirty="0">
                        <a:solidFill>
                          <a:srgbClr val="0070C0"/>
                        </a:solidFill>
                        <a:latin typeface="微软雅黑" panose="020B0503020204020204" pitchFamily="34" charset="-122"/>
                        <a:ea typeface="微软雅黑" panose="020B0503020204020204" pitchFamily="34" charset="-122"/>
                      </a:rPr>
                      <a:t>)</a:t>
                    </a:r>
                    <a:endParaRPr lang="zh-CN" altLang="en-US" sz="1400" dirty="0">
                      <a:solidFill>
                        <a:srgbClr val="0070C0"/>
                      </a:solidFill>
                      <a:latin typeface="微软雅黑" panose="020B0503020204020204" pitchFamily="34" charset="-122"/>
                      <a:ea typeface="微软雅黑" panose="020B0503020204020204" pitchFamily="34" charset="-122"/>
                    </a:endParaRPr>
                  </a:p>
                </p:txBody>
              </p:sp>
            </mc:Choice>
            <mc:Fallback xmlns="">
              <p:sp>
                <p:nvSpPr>
                  <p:cNvPr id="34" name="文本框 33">
                    <a:extLst>
                      <a:ext uri="{FF2B5EF4-FFF2-40B4-BE49-F238E27FC236}">
                        <a16:creationId xmlns:a16="http://schemas.microsoft.com/office/drawing/2014/main" id="{EC27C97F-1EF8-4C62-BEC5-D43E0F0D5CF4}"/>
                      </a:ext>
                    </a:extLst>
                  </p:cNvPr>
                  <p:cNvSpPr txBox="1">
                    <a:spLocks noRot="1" noChangeAspect="1" noMove="1" noResize="1" noEditPoints="1" noAdjustHandles="1" noChangeArrowheads="1" noChangeShapeType="1" noTextEdit="1"/>
                  </p:cNvSpPr>
                  <p:nvPr/>
                </p:nvSpPr>
                <p:spPr>
                  <a:xfrm>
                    <a:off x="687352" y="2436144"/>
                    <a:ext cx="836511" cy="307777"/>
                  </a:xfrm>
                  <a:prstGeom prst="rect">
                    <a:avLst/>
                  </a:prstGeom>
                  <a:blipFill>
                    <a:blip r:embed="rId26"/>
                    <a:stretch>
                      <a:fillRect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C311BA95-5FBE-46CD-AE68-1DE2BBEB6CB1}"/>
                      </a:ext>
                    </a:extLst>
                  </p:cNvPr>
                  <p:cNvSpPr txBox="1"/>
                  <p:nvPr/>
                </p:nvSpPr>
                <p:spPr>
                  <a:xfrm>
                    <a:off x="748265" y="1590194"/>
                    <a:ext cx="714683" cy="307777"/>
                  </a:xfrm>
                  <a:prstGeom prst="rect">
                    <a:avLst/>
                  </a:prstGeom>
                  <a:noFill/>
                </p:spPr>
                <p:txBody>
                  <a:bodyPr wrap="none" rtlCol="0">
                    <a:spAutoFit/>
                  </a:bodyPr>
                  <a:lstStyle/>
                  <a:p>
                    <a14:m>
                      <m:oMath xmlns:m="http://schemas.openxmlformats.org/officeDocument/2006/math">
                        <m:r>
                          <m:rPr>
                            <m:sty m:val="p"/>
                          </m:rPr>
                          <a:rPr lang="en-US" altLang="zh-CN" sz="1400">
                            <a:latin typeface="Cambria Math" panose="02040503050406030204" pitchFamily="18" charset="0"/>
                            <a:ea typeface="微软雅黑" panose="020B0503020204020204" pitchFamily="34" charset="-122"/>
                          </a:rPr>
                          <m:t>LO</m:t>
                        </m:r>
                      </m:oMath>
                    </a14:m>
                    <a:r>
                      <a:rPr lang="en-US" altLang="zh-CN" sz="1400" dirty="0">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latin typeface="Cambria Math" panose="02040503050406030204" pitchFamily="18" charset="0"/>
                              </a:rPr>
                            </m:ctrlPr>
                          </m:sSupPr>
                          <m:e>
                            <m:r>
                              <m:rPr>
                                <m:sty m:val="p"/>
                              </m:rPr>
                              <a:rPr lang="en-US" altLang="zh-CN" sz="1400">
                                <a:latin typeface="Cambria Math" panose="02040503050406030204" pitchFamily="18" charset="0"/>
                              </a:rPr>
                              <m:t>Q</m:t>
                            </m:r>
                          </m:e>
                          <m:sup>
                            <m:r>
                              <a:rPr lang="en-US" altLang="zh-CN" sz="1400" i="1">
                                <a:latin typeface="Cambria Math" panose="02040503050406030204" pitchFamily="18" charset="0"/>
                              </a:rPr>
                              <m:t>0</m:t>
                            </m:r>
                          </m:sup>
                        </m:sSup>
                      </m:oMath>
                    </a14:m>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mc:Choice>
            <mc:Fallback xmlns="">
              <p:sp>
                <p:nvSpPr>
                  <p:cNvPr id="35" name="文本框 34">
                    <a:extLst>
                      <a:ext uri="{FF2B5EF4-FFF2-40B4-BE49-F238E27FC236}">
                        <a16:creationId xmlns:a16="http://schemas.microsoft.com/office/drawing/2014/main" id="{C311BA95-5FBE-46CD-AE68-1DE2BBEB6CB1}"/>
                      </a:ext>
                    </a:extLst>
                  </p:cNvPr>
                  <p:cNvSpPr txBox="1">
                    <a:spLocks noRot="1" noChangeAspect="1" noMove="1" noResize="1" noEditPoints="1" noAdjustHandles="1" noChangeArrowheads="1" noChangeShapeType="1" noTextEdit="1"/>
                  </p:cNvSpPr>
                  <p:nvPr/>
                </p:nvSpPr>
                <p:spPr>
                  <a:xfrm>
                    <a:off x="748265" y="1590194"/>
                    <a:ext cx="714683" cy="307777"/>
                  </a:xfrm>
                  <a:prstGeom prst="rect">
                    <a:avLst/>
                  </a:prstGeom>
                  <a:blipFill>
                    <a:blip r:embed="rId27"/>
                    <a:stretch>
                      <a:fillRect r="-1754" b="-20000"/>
                    </a:stretch>
                  </a:blipFill>
                </p:spPr>
                <p:txBody>
                  <a:bodyPr/>
                  <a:lstStyle/>
                  <a:p>
                    <a:r>
                      <a:rPr lang="zh-CN" altLang="en-US">
                        <a:noFill/>
                      </a:rPr>
                      <a:t> </a:t>
                    </a:r>
                  </a:p>
                </p:txBody>
              </p:sp>
            </mc:Fallback>
          </mc:AlternateContent>
        </p:grpSp>
        <p:sp>
          <p:nvSpPr>
            <p:cNvPr id="20" name="下箭头 1">
              <a:extLst>
                <a:ext uri="{FF2B5EF4-FFF2-40B4-BE49-F238E27FC236}">
                  <a16:creationId xmlns:a16="http://schemas.microsoft.com/office/drawing/2014/main" id="{D04BEA98-B2A4-4BCC-A764-C95C2D27E7F5}"/>
                </a:ext>
              </a:extLst>
            </p:cNvPr>
            <p:cNvSpPr/>
            <p:nvPr/>
          </p:nvSpPr>
          <p:spPr>
            <a:xfrm rot="-2520000">
              <a:off x="6515882" y="543683"/>
              <a:ext cx="258077" cy="5490165"/>
            </a:xfrm>
            <a:prstGeom prst="downArrow">
              <a:avLst>
                <a:gd name="adj1" fmla="val 50000"/>
                <a:gd name="adj2" fmla="val 147320"/>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6AB7F319-9E85-4346-811E-AD15FFD16A2D}"/>
                </a:ext>
              </a:extLst>
            </p:cNvPr>
            <p:cNvSpPr txBox="1"/>
            <p:nvPr/>
          </p:nvSpPr>
          <p:spPr>
            <a:xfrm>
              <a:off x="5062890" y="1273774"/>
              <a:ext cx="916148" cy="276999"/>
            </a:xfrm>
            <a:prstGeom prst="rect">
              <a:avLst/>
            </a:prstGeom>
            <a:noFill/>
          </p:spPr>
          <p:txBody>
            <a:bodyPr wrap="none" rtlCol="0">
              <a:spAutoFit/>
            </a:bodyPr>
            <a:lstStyle/>
            <a:p>
              <a:r>
                <a:rPr lang="en-US" altLang="zh-CN" sz="1200" b="1" dirty="0"/>
                <a:t>1990 2N LO</a:t>
              </a:r>
              <a:endParaRPr lang="zh-CN" altLang="en-US" sz="1200" b="1" dirty="0"/>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10018930-B53C-4581-AB69-4E15D535C416}"/>
                    </a:ext>
                  </a:extLst>
                </p:cNvPr>
                <p:cNvSpPr txBox="1"/>
                <p:nvPr/>
              </p:nvSpPr>
              <p:spPr>
                <a:xfrm>
                  <a:off x="5952491" y="2181021"/>
                  <a:ext cx="1051891" cy="276999"/>
                </a:xfrm>
                <a:prstGeom prst="rect">
                  <a:avLst/>
                </a:prstGeom>
                <a:noFill/>
              </p:spPr>
              <p:txBody>
                <a:bodyPr wrap="none" rtlCol="0">
                  <a:spAutoFit/>
                </a:bodyPr>
                <a:lstStyle/>
                <a:p>
                  <a:r>
                    <a:rPr lang="en-US" altLang="zh-CN" sz="1200" b="1" dirty="0">
                      <a:solidFill>
                        <a:srgbClr val="0070C0"/>
                      </a:solidFill>
                    </a:rPr>
                    <a:t>1997 2N </a:t>
                  </a:r>
                  <a14:m>
                    <m:oMath xmlns:m="http://schemas.openxmlformats.org/officeDocument/2006/math">
                      <m:r>
                        <a:rPr lang="en-US" altLang="zh-CN" sz="1200" b="1" i="1">
                          <a:solidFill>
                            <a:srgbClr val="0070C0"/>
                          </a:solidFill>
                          <a:latin typeface="Cambria Math" panose="02040503050406030204" pitchFamily="18" charset="0"/>
                          <a:ea typeface="微软雅黑" panose="020B0503020204020204" pitchFamily="34" charset="-122"/>
                        </a:rPr>
                        <m:t>𝐍𝐋𝐎</m:t>
                      </m:r>
                    </m:oMath>
                  </a14:m>
                  <a:endParaRPr lang="zh-CN" altLang="en-US" sz="1200" b="1" dirty="0">
                    <a:solidFill>
                      <a:srgbClr val="0070C0"/>
                    </a:solidFill>
                  </a:endParaRPr>
                </a:p>
              </p:txBody>
            </p:sp>
          </mc:Choice>
          <mc:Fallback xmlns="">
            <p:sp>
              <p:nvSpPr>
                <p:cNvPr id="22" name="文本框 21">
                  <a:extLst>
                    <a:ext uri="{FF2B5EF4-FFF2-40B4-BE49-F238E27FC236}">
                      <a16:creationId xmlns:a16="http://schemas.microsoft.com/office/drawing/2014/main" id="{10018930-B53C-4581-AB69-4E15D535C416}"/>
                    </a:ext>
                  </a:extLst>
                </p:cNvPr>
                <p:cNvSpPr txBox="1">
                  <a:spLocks noRot="1" noChangeAspect="1" noMove="1" noResize="1" noEditPoints="1" noAdjustHandles="1" noChangeArrowheads="1" noChangeShapeType="1" noTextEdit="1"/>
                </p:cNvSpPr>
                <p:nvPr/>
              </p:nvSpPr>
              <p:spPr>
                <a:xfrm>
                  <a:off x="5952491" y="2181021"/>
                  <a:ext cx="1051891" cy="276999"/>
                </a:xfrm>
                <a:prstGeom prst="rect">
                  <a:avLst/>
                </a:prstGeom>
                <a:blipFill>
                  <a:blip r:embed="rId28"/>
                  <a:stretch>
                    <a:fillRect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BBB26308-8A7A-4A92-B631-3D85548E879E}"/>
                    </a:ext>
                  </a:extLst>
                </p:cNvPr>
                <p:cNvSpPr txBox="1"/>
                <p:nvPr/>
              </p:nvSpPr>
              <p:spPr>
                <a:xfrm>
                  <a:off x="6623688" y="2966692"/>
                  <a:ext cx="1130502" cy="281167"/>
                </a:xfrm>
                <a:prstGeom prst="rect">
                  <a:avLst/>
                </a:prstGeom>
                <a:noFill/>
              </p:spPr>
              <p:txBody>
                <a:bodyPr wrap="none" rtlCol="0">
                  <a:spAutoFit/>
                </a:bodyPr>
                <a:lstStyle/>
                <a:p>
                  <a:r>
                    <a:rPr lang="en-US" altLang="zh-CN" sz="1200" b="1" dirty="0">
                      <a:solidFill>
                        <a:srgbClr val="00B050"/>
                      </a:solidFill>
                    </a:rPr>
                    <a:t>2000 2N </a:t>
                  </a:r>
                  <a14:m>
                    <m:oMath xmlns:m="http://schemas.openxmlformats.org/officeDocument/2006/math">
                      <m:sSup>
                        <m:sSupPr>
                          <m:ctrlPr>
                            <a:rPr lang="en-US" altLang="zh-CN" sz="1200" b="1" i="1">
                              <a:solidFill>
                                <a:srgbClr val="00B050"/>
                              </a:solidFill>
                              <a:latin typeface="Cambria Math" panose="02040503050406030204" pitchFamily="18" charset="0"/>
                              <a:ea typeface="微软雅黑" panose="020B0503020204020204" pitchFamily="34" charset="-122"/>
                            </a:rPr>
                          </m:ctrlPr>
                        </m:sSupPr>
                        <m:e>
                          <m:r>
                            <a:rPr lang="en-US" altLang="zh-CN" sz="1200" b="1">
                              <a:solidFill>
                                <a:srgbClr val="00B050"/>
                              </a:solidFill>
                              <a:latin typeface="Cambria Math" panose="02040503050406030204" pitchFamily="18" charset="0"/>
                              <a:ea typeface="微软雅黑" panose="020B0503020204020204" pitchFamily="34" charset="-122"/>
                            </a:rPr>
                            <m:t>𝐍</m:t>
                          </m:r>
                        </m:e>
                        <m:sup>
                          <m:r>
                            <a:rPr lang="en-US" altLang="zh-CN" sz="1200" b="1">
                              <a:solidFill>
                                <a:srgbClr val="00B050"/>
                              </a:solidFill>
                              <a:latin typeface="Cambria Math" panose="02040503050406030204" pitchFamily="18" charset="0"/>
                              <a:ea typeface="微软雅黑" panose="020B0503020204020204" pitchFamily="34" charset="-122"/>
                            </a:rPr>
                            <m:t>𝟐</m:t>
                          </m:r>
                        </m:sup>
                      </m:sSup>
                      <m:r>
                        <a:rPr lang="en-US" altLang="zh-CN" sz="1200" b="1" i="1">
                          <a:solidFill>
                            <a:srgbClr val="00B050"/>
                          </a:solidFill>
                          <a:latin typeface="Cambria Math" panose="02040503050406030204" pitchFamily="18" charset="0"/>
                          <a:ea typeface="微软雅黑" panose="020B0503020204020204" pitchFamily="34" charset="-122"/>
                        </a:rPr>
                        <m:t>𝐋𝐎</m:t>
                      </m:r>
                    </m:oMath>
                  </a14:m>
                  <a:endParaRPr lang="zh-CN" altLang="en-US" sz="1200" b="1" dirty="0">
                    <a:solidFill>
                      <a:srgbClr val="00B050"/>
                    </a:solidFill>
                  </a:endParaRPr>
                </a:p>
              </p:txBody>
            </p:sp>
          </mc:Choice>
          <mc:Fallback xmlns="">
            <p:sp>
              <p:nvSpPr>
                <p:cNvPr id="23" name="文本框 22">
                  <a:extLst>
                    <a:ext uri="{FF2B5EF4-FFF2-40B4-BE49-F238E27FC236}">
                      <a16:creationId xmlns:a16="http://schemas.microsoft.com/office/drawing/2014/main" id="{BBB26308-8A7A-4A92-B631-3D85548E879E}"/>
                    </a:ext>
                  </a:extLst>
                </p:cNvPr>
                <p:cNvSpPr txBox="1">
                  <a:spLocks noRot="1" noChangeAspect="1" noMove="1" noResize="1" noEditPoints="1" noAdjustHandles="1" noChangeArrowheads="1" noChangeShapeType="1" noTextEdit="1"/>
                </p:cNvSpPr>
                <p:nvPr/>
              </p:nvSpPr>
              <p:spPr>
                <a:xfrm>
                  <a:off x="6623688" y="2966692"/>
                  <a:ext cx="1130502" cy="281167"/>
                </a:xfrm>
                <a:prstGeom prst="rect">
                  <a:avLst/>
                </a:prstGeom>
                <a:blipFill>
                  <a:blip r:embed="rId29"/>
                  <a:stretch>
                    <a:fillRect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827C81F9-4407-4C30-92F4-A9C81671EFE2}"/>
                    </a:ext>
                  </a:extLst>
                </p:cNvPr>
                <p:cNvSpPr txBox="1"/>
                <p:nvPr/>
              </p:nvSpPr>
              <p:spPr>
                <a:xfrm>
                  <a:off x="7191311" y="3556293"/>
                  <a:ext cx="1130502" cy="281167"/>
                </a:xfrm>
                <a:prstGeom prst="rect">
                  <a:avLst/>
                </a:prstGeom>
                <a:noFill/>
              </p:spPr>
              <p:txBody>
                <a:bodyPr wrap="none" rtlCol="0">
                  <a:spAutoFit/>
                </a:bodyPr>
                <a:lstStyle/>
                <a:p>
                  <a:r>
                    <a:rPr lang="en-US" altLang="zh-CN" sz="1200" b="1" dirty="0">
                      <a:solidFill>
                        <a:schemeClr val="accent6">
                          <a:lumMod val="75000"/>
                        </a:schemeClr>
                      </a:solidFill>
                    </a:rPr>
                    <a:t>2003 2N </a:t>
                  </a:r>
                  <a14:m>
                    <m:oMath xmlns:m="http://schemas.openxmlformats.org/officeDocument/2006/math">
                      <m:sSup>
                        <m:sSupPr>
                          <m:ctrlPr>
                            <a:rPr lang="en-US" altLang="zh-CN" sz="1200" b="1" i="1">
                              <a:solidFill>
                                <a:schemeClr val="accent6">
                                  <a:lumMod val="75000"/>
                                </a:schemeClr>
                              </a:solidFill>
                              <a:latin typeface="Cambria Math" panose="02040503050406030204" pitchFamily="18" charset="0"/>
                              <a:ea typeface="微软雅黑" panose="020B0503020204020204" pitchFamily="34" charset="-122"/>
                            </a:rPr>
                          </m:ctrlPr>
                        </m:sSupPr>
                        <m:e>
                          <m:r>
                            <a:rPr lang="en-US" altLang="zh-CN" sz="1200" b="1">
                              <a:solidFill>
                                <a:schemeClr val="accent6">
                                  <a:lumMod val="75000"/>
                                </a:schemeClr>
                              </a:solidFill>
                              <a:latin typeface="Cambria Math" panose="02040503050406030204" pitchFamily="18" charset="0"/>
                              <a:ea typeface="微软雅黑" panose="020B0503020204020204" pitchFamily="34" charset="-122"/>
                            </a:rPr>
                            <m:t>𝐍</m:t>
                          </m:r>
                        </m:e>
                        <m:sup>
                          <m:r>
                            <a:rPr lang="en-US" altLang="zh-CN" sz="1200" b="1">
                              <a:solidFill>
                                <a:schemeClr val="accent6">
                                  <a:lumMod val="75000"/>
                                </a:schemeClr>
                              </a:solidFill>
                              <a:latin typeface="Cambria Math" panose="02040503050406030204" pitchFamily="18" charset="0"/>
                              <a:ea typeface="微软雅黑" panose="020B0503020204020204" pitchFamily="34" charset="-122"/>
                            </a:rPr>
                            <m:t>𝟑</m:t>
                          </m:r>
                        </m:sup>
                      </m:sSup>
                      <m:r>
                        <a:rPr lang="en-US" altLang="zh-CN" sz="1200" b="1" i="1">
                          <a:solidFill>
                            <a:schemeClr val="accent6">
                              <a:lumMod val="75000"/>
                            </a:schemeClr>
                          </a:solidFill>
                          <a:latin typeface="Cambria Math" panose="02040503050406030204" pitchFamily="18" charset="0"/>
                          <a:ea typeface="微软雅黑" panose="020B0503020204020204" pitchFamily="34" charset="-122"/>
                        </a:rPr>
                        <m:t>𝐋𝐎</m:t>
                      </m:r>
                    </m:oMath>
                  </a14:m>
                  <a:endParaRPr lang="zh-CN" altLang="en-US" sz="1200" b="1" dirty="0">
                    <a:solidFill>
                      <a:schemeClr val="accent6">
                        <a:lumMod val="75000"/>
                      </a:schemeClr>
                    </a:solidFill>
                  </a:endParaRPr>
                </a:p>
              </p:txBody>
            </p:sp>
          </mc:Choice>
          <mc:Fallback xmlns="">
            <p:sp>
              <p:nvSpPr>
                <p:cNvPr id="24" name="文本框 23">
                  <a:extLst>
                    <a:ext uri="{FF2B5EF4-FFF2-40B4-BE49-F238E27FC236}">
                      <a16:creationId xmlns:a16="http://schemas.microsoft.com/office/drawing/2014/main" id="{827C81F9-4407-4C30-92F4-A9C81671EFE2}"/>
                    </a:ext>
                  </a:extLst>
                </p:cNvPr>
                <p:cNvSpPr txBox="1">
                  <a:spLocks noRot="1" noChangeAspect="1" noMove="1" noResize="1" noEditPoints="1" noAdjustHandles="1" noChangeArrowheads="1" noChangeShapeType="1" noTextEdit="1"/>
                </p:cNvSpPr>
                <p:nvPr/>
              </p:nvSpPr>
              <p:spPr>
                <a:xfrm>
                  <a:off x="7191311" y="3556293"/>
                  <a:ext cx="1130502" cy="281167"/>
                </a:xfrm>
                <a:prstGeom prst="rect">
                  <a:avLst/>
                </a:prstGeom>
                <a:blipFill>
                  <a:blip r:embed="rId30"/>
                  <a:stretch>
                    <a:fillRect b="-12500"/>
                  </a:stretch>
                </a:blipFill>
              </p:spPr>
              <p:txBody>
                <a:bodyPr/>
                <a:lstStyle/>
                <a:p>
                  <a:r>
                    <a:rPr lang="zh-CN" altLang="en-US">
                      <a:noFill/>
                    </a:rPr>
                    <a:t> </a:t>
                  </a:r>
                </a:p>
              </p:txBody>
            </p:sp>
          </mc:Fallback>
        </mc:AlternateContent>
        <p:sp>
          <p:nvSpPr>
            <p:cNvPr id="25" name="文本框 24">
              <a:extLst>
                <a:ext uri="{FF2B5EF4-FFF2-40B4-BE49-F238E27FC236}">
                  <a16:creationId xmlns:a16="http://schemas.microsoft.com/office/drawing/2014/main" id="{F0C4AC75-A0C6-41B7-90D8-0F7F02DDBB1F}"/>
                </a:ext>
              </a:extLst>
            </p:cNvPr>
            <p:cNvSpPr txBox="1"/>
            <p:nvPr/>
          </p:nvSpPr>
          <p:spPr>
            <a:xfrm>
              <a:off x="5449818" y="1732922"/>
              <a:ext cx="916148" cy="276999"/>
            </a:xfrm>
            <a:prstGeom prst="rect">
              <a:avLst/>
            </a:prstGeom>
            <a:noFill/>
          </p:spPr>
          <p:txBody>
            <a:bodyPr wrap="none" rtlCol="0">
              <a:spAutoFit/>
            </a:bodyPr>
            <a:lstStyle/>
            <a:p>
              <a:r>
                <a:rPr lang="en-US" altLang="zh-CN" sz="1200" b="1" dirty="0">
                  <a:solidFill>
                    <a:srgbClr val="00B050"/>
                  </a:solidFill>
                </a:rPr>
                <a:t>1994 3N LO</a:t>
              </a:r>
              <a:endParaRPr lang="zh-CN" altLang="en-US" sz="1200" b="1" dirty="0">
                <a:solidFill>
                  <a:srgbClr val="00B050"/>
                </a:solidFill>
              </a:endParaRPr>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5B35B9BF-0402-491A-AC94-55A689781915}"/>
                    </a:ext>
                  </a:extLst>
                </p:cNvPr>
                <p:cNvSpPr txBox="1"/>
                <p:nvPr/>
              </p:nvSpPr>
              <p:spPr>
                <a:xfrm>
                  <a:off x="7539441" y="3986159"/>
                  <a:ext cx="1130502" cy="281167"/>
                </a:xfrm>
                <a:prstGeom prst="rect">
                  <a:avLst/>
                </a:prstGeom>
                <a:noFill/>
              </p:spPr>
              <p:txBody>
                <a:bodyPr wrap="none" rtlCol="0">
                  <a:spAutoFit/>
                </a:bodyPr>
                <a:lstStyle/>
                <a:p>
                  <a:r>
                    <a:rPr lang="en-US" altLang="zh-CN" sz="1200" b="1" dirty="0">
                      <a:solidFill>
                        <a:schemeClr val="accent6">
                          <a:lumMod val="75000"/>
                        </a:schemeClr>
                      </a:solidFill>
                    </a:rPr>
                    <a:t>2007 3N </a:t>
                  </a:r>
                  <a14:m>
                    <m:oMath xmlns:m="http://schemas.openxmlformats.org/officeDocument/2006/math">
                      <m:sSup>
                        <m:sSupPr>
                          <m:ctrlPr>
                            <a:rPr lang="en-US" altLang="zh-CN" sz="1200" b="1" i="1">
                              <a:solidFill>
                                <a:schemeClr val="accent6">
                                  <a:lumMod val="75000"/>
                                </a:schemeClr>
                              </a:solidFill>
                              <a:latin typeface="Cambria Math" panose="02040503050406030204" pitchFamily="18" charset="0"/>
                              <a:ea typeface="微软雅黑" panose="020B0503020204020204" pitchFamily="34" charset="-122"/>
                            </a:rPr>
                          </m:ctrlPr>
                        </m:sSupPr>
                        <m:e>
                          <m:r>
                            <a:rPr lang="en-US" altLang="zh-CN" sz="1200" b="1">
                              <a:solidFill>
                                <a:schemeClr val="accent6">
                                  <a:lumMod val="75000"/>
                                </a:schemeClr>
                              </a:solidFill>
                              <a:latin typeface="Cambria Math" panose="02040503050406030204" pitchFamily="18" charset="0"/>
                              <a:ea typeface="微软雅黑" panose="020B0503020204020204" pitchFamily="34" charset="-122"/>
                            </a:rPr>
                            <m:t>𝐍</m:t>
                          </m:r>
                        </m:e>
                        <m:sup>
                          <m:r>
                            <a:rPr lang="en-US" altLang="zh-CN" sz="1200" b="1">
                              <a:solidFill>
                                <a:schemeClr val="accent6">
                                  <a:lumMod val="75000"/>
                                </a:schemeClr>
                              </a:solidFill>
                              <a:latin typeface="Cambria Math" panose="02040503050406030204" pitchFamily="18" charset="0"/>
                              <a:ea typeface="微软雅黑" panose="020B0503020204020204" pitchFamily="34" charset="-122"/>
                            </a:rPr>
                            <m:t>𝟑</m:t>
                          </m:r>
                        </m:sup>
                      </m:sSup>
                      <m:r>
                        <a:rPr lang="en-US" altLang="zh-CN" sz="1200" b="1" i="1">
                          <a:solidFill>
                            <a:schemeClr val="accent6">
                              <a:lumMod val="75000"/>
                            </a:schemeClr>
                          </a:solidFill>
                          <a:latin typeface="Cambria Math" panose="02040503050406030204" pitchFamily="18" charset="0"/>
                          <a:ea typeface="微软雅黑" panose="020B0503020204020204" pitchFamily="34" charset="-122"/>
                        </a:rPr>
                        <m:t>𝐋𝐎</m:t>
                      </m:r>
                    </m:oMath>
                  </a14:m>
                  <a:endParaRPr lang="zh-CN" altLang="en-US" sz="1200" b="1" dirty="0">
                    <a:solidFill>
                      <a:schemeClr val="accent6">
                        <a:lumMod val="75000"/>
                      </a:schemeClr>
                    </a:solidFill>
                  </a:endParaRPr>
                </a:p>
              </p:txBody>
            </p:sp>
          </mc:Choice>
          <mc:Fallback xmlns="">
            <p:sp>
              <p:nvSpPr>
                <p:cNvPr id="26" name="文本框 25">
                  <a:extLst>
                    <a:ext uri="{FF2B5EF4-FFF2-40B4-BE49-F238E27FC236}">
                      <a16:creationId xmlns:a16="http://schemas.microsoft.com/office/drawing/2014/main" id="{5B35B9BF-0402-491A-AC94-55A689781915}"/>
                    </a:ext>
                  </a:extLst>
                </p:cNvPr>
                <p:cNvSpPr txBox="1">
                  <a:spLocks noRot="1" noChangeAspect="1" noMove="1" noResize="1" noEditPoints="1" noAdjustHandles="1" noChangeArrowheads="1" noChangeShapeType="1" noTextEdit="1"/>
                </p:cNvSpPr>
                <p:nvPr/>
              </p:nvSpPr>
              <p:spPr>
                <a:xfrm>
                  <a:off x="7539441" y="3986159"/>
                  <a:ext cx="1130502" cy="281167"/>
                </a:xfrm>
                <a:prstGeom prst="rect">
                  <a:avLst/>
                </a:prstGeom>
                <a:blipFill>
                  <a:blip r:embed="rId31"/>
                  <a:stretch>
                    <a:fillRect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83C5285B-A7D3-424E-B0FE-16996CF386A8}"/>
                    </a:ext>
                  </a:extLst>
                </p:cNvPr>
                <p:cNvSpPr txBox="1"/>
                <p:nvPr/>
              </p:nvSpPr>
              <p:spPr>
                <a:xfrm>
                  <a:off x="8052458" y="4576685"/>
                  <a:ext cx="1130502" cy="280718"/>
                </a:xfrm>
                <a:prstGeom prst="rect">
                  <a:avLst/>
                </a:prstGeom>
                <a:noFill/>
              </p:spPr>
              <p:txBody>
                <a:bodyPr wrap="none" rtlCol="0">
                  <a:spAutoFit/>
                </a:bodyPr>
                <a:lstStyle/>
                <a:p>
                  <a:r>
                    <a:rPr lang="en-US" altLang="zh-CN" sz="1200" b="1" dirty="0">
                      <a:solidFill>
                        <a:srgbClr val="7030A0"/>
                      </a:solidFill>
                    </a:rPr>
                    <a:t>2015 2N </a:t>
                  </a:r>
                  <a14:m>
                    <m:oMath xmlns:m="http://schemas.openxmlformats.org/officeDocument/2006/math">
                      <m:sSup>
                        <m:sSupPr>
                          <m:ctrlPr>
                            <a:rPr lang="en-US" altLang="zh-CN" sz="1200" b="1" i="1">
                              <a:solidFill>
                                <a:srgbClr val="7030A0"/>
                              </a:solidFill>
                              <a:latin typeface="Cambria Math" panose="02040503050406030204" pitchFamily="18" charset="0"/>
                              <a:ea typeface="微软雅黑" panose="020B0503020204020204" pitchFamily="34" charset="-122"/>
                            </a:rPr>
                          </m:ctrlPr>
                        </m:sSupPr>
                        <m:e>
                          <m:r>
                            <a:rPr lang="en-US" altLang="zh-CN" sz="1200" b="1">
                              <a:solidFill>
                                <a:srgbClr val="7030A0"/>
                              </a:solidFill>
                              <a:latin typeface="Cambria Math" panose="02040503050406030204" pitchFamily="18" charset="0"/>
                              <a:ea typeface="微软雅黑" panose="020B0503020204020204" pitchFamily="34" charset="-122"/>
                            </a:rPr>
                            <m:t>𝐍</m:t>
                          </m:r>
                        </m:e>
                        <m:sup>
                          <m:r>
                            <a:rPr lang="en-US" altLang="zh-CN" sz="1200" b="1">
                              <a:solidFill>
                                <a:srgbClr val="7030A0"/>
                              </a:solidFill>
                              <a:latin typeface="Cambria Math" panose="02040503050406030204" pitchFamily="18" charset="0"/>
                              <a:ea typeface="微软雅黑" panose="020B0503020204020204" pitchFamily="34" charset="-122"/>
                            </a:rPr>
                            <m:t>𝟒</m:t>
                          </m:r>
                        </m:sup>
                      </m:sSup>
                      <m:r>
                        <a:rPr lang="en-US" altLang="zh-CN" sz="1200" b="1" i="1">
                          <a:solidFill>
                            <a:srgbClr val="7030A0"/>
                          </a:solidFill>
                          <a:latin typeface="Cambria Math" panose="02040503050406030204" pitchFamily="18" charset="0"/>
                          <a:ea typeface="微软雅黑" panose="020B0503020204020204" pitchFamily="34" charset="-122"/>
                        </a:rPr>
                        <m:t>𝐋𝐎</m:t>
                      </m:r>
                    </m:oMath>
                  </a14:m>
                  <a:endParaRPr lang="zh-CN" altLang="en-US" sz="1200" b="1" dirty="0">
                    <a:solidFill>
                      <a:srgbClr val="7030A0"/>
                    </a:solidFill>
                  </a:endParaRPr>
                </a:p>
              </p:txBody>
            </p:sp>
          </mc:Choice>
          <mc:Fallback xmlns="">
            <p:sp>
              <p:nvSpPr>
                <p:cNvPr id="27" name="文本框 26">
                  <a:extLst>
                    <a:ext uri="{FF2B5EF4-FFF2-40B4-BE49-F238E27FC236}">
                      <a16:creationId xmlns:a16="http://schemas.microsoft.com/office/drawing/2014/main" id="{83C5285B-A7D3-424E-B0FE-16996CF386A8}"/>
                    </a:ext>
                  </a:extLst>
                </p:cNvPr>
                <p:cNvSpPr txBox="1">
                  <a:spLocks noRot="1" noChangeAspect="1" noMove="1" noResize="1" noEditPoints="1" noAdjustHandles="1" noChangeArrowheads="1" noChangeShapeType="1" noTextEdit="1"/>
                </p:cNvSpPr>
                <p:nvPr/>
              </p:nvSpPr>
              <p:spPr>
                <a:xfrm>
                  <a:off x="8052458" y="4576685"/>
                  <a:ext cx="1130502" cy="280718"/>
                </a:xfrm>
                <a:prstGeom prst="rect">
                  <a:avLst/>
                </a:prstGeom>
                <a:blipFill>
                  <a:blip r:embed="rId32"/>
                  <a:stretch>
                    <a:fillRect b="-17391"/>
                  </a:stretch>
                </a:blipFill>
              </p:spPr>
              <p:txBody>
                <a:bodyPr/>
                <a:lstStyle/>
                <a:p>
                  <a:r>
                    <a:rPr lang="zh-CN" altLang="en-US">
                      <a:noFill/>
                    </a:rPr>
                    <a:t> </a:t>
                  </a:r>
                </a:p>
              </p:txBody>
            </p:sp>
          </mc:Fallback>
        </mc:AlternateContent>
        <p:sp>
          <p:nvSpPr>
            <p:cNvPr id="28" name="矩形 27">
              <a:extLst>
                <a:ext uri="{FF2B5EF4-FFF2-40B4-BE49-F238E27FC236}">
                  <a16:creationId xmlns:a16="http://schemas.microsoft.com/office/drawing/2014/main" id="{84335BAD-9282-4472-8AB5-A149794A2C3F}"/>
                </a:ext>
              </a:extLst>
            </p:cNvPr>
            <p:cNvSpPr/>
            <p:nvPr/>
          </p:nvSpPr>
          <p:spPr>
            <a:xfrm>
              <a:off x="4486138" y="5447610"/>
              <a:ext cx="930063" cy="230832"/>
            </a:xfrm>
            <a:prstGeom prst="rect">
              <a:avLst/>
            </a:prstGeom>
          </p:spPr>
          <p:txBody>
            <a:bodyPr wrap="none">
              <a:spAutoFit/>
            </a:bodyPr>
            <a:lstStyle/>
            <a:p>
              <a:r>
                <a:rPr lang="en-US" altLang="zh-CN" sz="900" dirty="0">
                  <a:solidFill>
                    <a:srgbClr val="7030A0"/>
                  </a:solidFill>
                </a:rPr>
                <a:t>NOT COMPLETE</a:t>
              </a:r>
              <a:endParaRPr lang="zh-CN" altLang="en-US" sz="900" dirty="0">
                <a:solidFill>
                  <a:srgbClr val="7030A0"/>
                </a:solidFill>
              </a:endParaRPr>
            </a:p>
          </p:txBody>
        </p:sp>
        <p:sp>
          <p:nvSpPr>
            <p:cNvPr id="29" name="圆角矩形 127">
              <a:extLst>
                <a:ext uri="{FF2B5EF4-FFF2-40B4-BE49-F238E27FC236}">
                  <a16:creationId xmlns:a16="http://schemas.microsoft.com/office/drawing/2014/main" id="{4CF059D7-B719-4A44-A0CD-C226478A351F}"/>
                </a:ext>
              </a:extLst>
            </p:cNvPr>
            <p:cNvSpPr/>
            <p:nvPr/>
          </p:nvSpPr>
          <p:spPr>
            <a:xfrm>
              <a:off x="2494658" y="1017657"/>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128">
              <a:extLst>
                <a:ext uri="{FF2B5EF4-FFF2-40B4-BE49-F238E27FC236}">
                  <a16:creationId xmlns:a16="http://schemas.microsoft.com/office/drawing/2014/main" id="{5C8E0F15-DE2B-4A22-A92D-145553149B10}"/>
                </a:ext>
              </a:extLst>
            </p:cNvPr>
            <p:cNvSpPr/>
            <p:nvPr/>
          </p:nvSpPr>
          <p:spPr>
            <a:xfrm>
              <a:off x="4572510" y="2641089"/>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129">
              <a:extLst>
                <a:ext uri="{FF2B5EF4-FFF2-40B4-BE49-F238E27FC236}">
                  <a16:creationId xmlns:a16="http://schemas.microsoft.com/office/drawing/2014/main" id="{FA56F7EB-93D3-4C86-BDB7-C8640A504F6F}"/>
                </a:ext>
              </a:extLst>
            </p:cNvPr>
            <p:cNvSpPr/>
            <p:nvPr/>
          </p:nvSpPr>
          <p:spPr>
            <a:xfrm>
              <a:off x="6078939" y="3506472"/>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130">
              <a:extLst>
                <a:ext uri="{FF2B5EF4-FFF2-40B4-BE49-F238E27FC236}">
                  <a16:creationId xmlns:a16="http://schemas.microsoft.com/office/drawing/2014/main" id="{9B9A7180-D797-43ED-9022-467EAB42689D}"/>
                </a:ext>
              </a:extLst>
            </p:cNvPr>
            <p:cNvSpPr/>
            <p:nvPr/>
          </p:nvSpPr>
          <p:spPr>
            <a:xfrm>
              <a:off x="7273443" y="5248266"/>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Picture 19" descr="fImage501045106827.jpg">
            <a:extLst>
              <a:ext uri="{FF2B5EF4-FFF2-40B4-BE49-F238E27FC236}">
                <a16:creationId xmlns:a16="http://schemas.microsoft.com/office/drawing/2014/main" id="{743E00A7-8EDC-4993-A429-16A14ED35E43}"/>
              </a:ext>
            </a:extLst>
          </p:cNvPr>
          <p:cNvPicPr preferRelativeResize="0">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214778" y="2762389"/>
            <a:ext cx="1313567" cy="151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图片 122">
            <a:extLst>
              <a:ext uri="{FF2B5EF4-FFF2-40B4-BE49-F238E27FC236}">
                <a16:creationId xmlns:a16="http://schemas.microsoft.com/office/drawing/2014/main" id="{7CDF9A6E-ACD0-413E-9D0D-D260C2A89FEE}"/>
              </a:ext>
            </a:extLst>
          </p:cNvPr>
          <p:cNvPicPr>
            <a:picLocks noChangeAspect="1"/>
          </p:cNvPicPr>
          <p:nvPr/>
        </p:nvPicPr>
        <p:blipFill>
          <a:blip r:embed="rId34"/>
          <a:stretch>
            <a:fillRect/>
          </a:stretch>
        </p:blipFill>
        <p:spPr>
          <a:xfrm>
            <a:off x="9264993" y="840503"/>
            <a:ext cx="1134849" cy="1453160"/>
          </a:xfrm>
          <a:prstGeom prst="rect">
            <a:avLst/>
          </a:prstGeom>
        </p:spPr>
      </p:pic>
      <p:sp>
        <p:nvSpPr>
          <p:cNvPr id="124" name="矩形 123">
            <a:extLst>
              <a:ext uri="{FF2B5EF4-FFF2-40B4-BE49-F238E27FC236}">
                <a16:creationId xmlns:a16="http://schemas.microsoft.com/office/drawing/2014/main" id="{6A771DEE-58A2-4CA7-8E32-DADD9BBED9E1}"/>
              </a:ext>
            </a:extLst>
          </p:cNvPr>
          <p:cNvSpPr/>
          <p:nvPr/>
        </p:nvSpPr>
        <p:spPr>
          <a:xfrm>
            <a:off x="10986213" y="2395651"/>
            <a:ext cx="869149" cy="338554"/>
          </a:xfrm>
          <a:prstGeom prst="rect">
            <a:avLst/>
          </a:prstGeom>
        </p:spPr>
        <p:txBody>
          <a:bodyPr wrap="none">
            <a:spAutoFit/>
          </a:bodyPr>
          <a:lstStyle/>
          <a:p>
            <a:r>
              <a:rPr lang="en-US" altLang="zh-CN" sz="1600" b="1" dirty="0">
                <a:solidFill>
                  <a:srgbClr val="000000"/>
                </a:solidFill>
                <a:latin typeface="Arial" panose="020B0604020202020204" pitchFamily="34" charset="0"/>
              </a:rPr>
              <a:t> Kaiser</a:t>
            </a:r>
            <a:endParaRPr lang="en-US" altLang="zh-CN" sz="1600" dirty="0">
              <a:solidFill>
                <a:srgbClr val="000000"/>
              </a:solidFill>
              <a:latin typeface="Arial" panose="020B0604020202020204" pitchFamily="34" charset="0"/>
            </a:endParaRPr>
          </a:p>
        </p:txBody>
      </p:sp>
      <p:sp>
        <p:nvSpPr>
          <p:cNvPr id="125" name="矩形 124">
            <a:extLst>
              <a:ext uri="{FF2B5EF4-FFF2-40B4-BE49-F238E27FC236}">
                <a16:creationId xmlns:a16="http://schemas.microsoft.com/office/drawing/2014/main" id="{8FB91287-0BAB-48EF-A07A-21CA66753FE1}"/>
              </a:ext>
            </a:extLst>
          </p:cNvPr>
          <p:cNvSpPr/>
          <p:nvPr/>
        </p:nvSpPr>
        <p:spPr>
          <a:xfrm>
            <a:off x="9264992" y="2386642"/>
            <a:ext cx="1152880" cy="338554"/>
          </a:xfrm>
          <a:prstGeom prst="rect">
            <a:avLst/>
          </a:prstGeom>
        </p:spPr>
        <p:txBody>
          <a:bodyPr wrap="none">
            <a:spAutoFit/>
          </a:bodyPr>
          <a:lstStyle/>
          <a:p>
            <a:r>
              <a:rPr lang="en-US" altLang="zh-CN" sz="1600" b="1" dirty="0">
                <a:solidFill>
                  <a:srgbClr val="000000"/>
                </a:solidFill>
                <a:latin typeface="Arial" panose="020B0604020202020204" pitchFamily="34" charset="0"/>
              </a:rPr>
              <a:t>van </a:t>
            </a:r>
            <a:r>
              <a:rPr lang="en-US" altLang="zh-CN" sz="1600" b="1" dirty="0" err="1">
                <a:solidFill>
                  <a:srgbClr val="000000"/>
                </a:solidFill>
                <a:latin typeface="Arial" panose="020B0604020202020204" pitchFamily="34" charset="0"/>
              </a:rPr>
              <a:t>Kolck</a:t>
            </a:r>
            <a:endParaRPr lang="en-US" altLang="zh-CN" sz="1600" dirty="0">
              <a:solidFill>
                <a:srgbClr val="000000"/>
              </a:solidFill>
              <a:latin typeface="Arial" panose="020B0604020202020204" pitchFamily="34" charset="0"/>
            </a:endParaRPr>
          </a:p>
        </p:txBody>
      </p:sp>
      <p:sp>
        <p:nvSpPr>
          <p:cNvPr id="126" name="矩形 125">
            <a:extLst>
              <a:ext uri="{FF2B5EF4-FFF2-40B4-BE49-F238E27FC236}">
                <a16:creationId xmlns:a16="http://schemas.microsoft.com/office/drawing/2014/main" id="{64A5D568-292D-40F2-A8B6-D5EFEE9D66C0}"/>
              </a:ext>
            </a:extLst>
          </p:cNvPr>
          <p:cNvSpPr/>
          <p:nvPr/>
        </p:nvSpPr>
        <p:spPr>
          <a:xfrm>
            <a:off x="9239174" y="4419850"/>
            <a:ext cx="1266693" cy="338554"/>
          </a:xfrm>
          <a:prstGeom prst="rect">
            <a:avLst/>
          </a:prstGeom>
        </p:spPr>
        <p:txBody>
          <a:bodyPr wrap="none">
            <a:spAutoFit/>
          </a:bodyPr>
          <a:lstStyle/>
          <a:p>
            <a:r>
              <a:rPr lang="ko-KR" altLang="en-US" sz="1600" b="1" dirty="0" err="1">
                <a:solidFill>
                  <a:srgbClr val="000000"/>
                </a:solidFill>
                <a:latin typeface="Arial" panose="020B0604020202020204" pitchFamily="34" charset="0"/>
              </a:rPr>
              <a:t>Epelbaum</a:t>
            </a:r>
            <a:r>
              <a:rPr lang="ko-KR" altLang="en-US" sz="1600" dirty="0">
                <a:solidFill>
                  <a:srgbClr val="595959"/>
                </a:solidFill>
                <a:latin typeface="黑体" panose="02010609060101010101" pitchFamily="49" charset="-122"/>
                <a:ea typeface="黑体" panose="02010609060101010101" pitchFamily="49" charset="-122"/>
              </a:rPr>
              <a:t> </a:t>
            </a:r>
            <a:endParaRPr lang="zh-CN" altLang="en-US" sz="1600" dirty="0"/>
          </a:p>
        </p:txBody>
      </p:sp>
      <p:pic>
        <p:nvPicPr>
          <p:cNvPr id="127" name="Picture 18" descr="fImage385825093281.jpg">
            <a:extLst>
              <a:ext uri="{FF2B5EF4-FFF2-40B4-BE49-F238E27FC236}">
                <a16:creationId xmlns:a16="http://schemas.microsoft.com/office/drawing/2014/main" id="{241E618B-8C23-466F-B3B8-1C106AD59212}"/>
              </a:ext>
            </a:extLst>
          </p:cNvPr>
          <p:cNvPicPr preferRelativeResize="0">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868419" y="2762389"/>
            <a:ext cx="1311072" cy="151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矩形 127">
            <a:extLst>
              <a:ext uri="{FF2B5EF4-FFF2-40B4-BE49-F238E27FC236}">
                <a16:creationId xmlns:a16="http://schemas.microsoft.com/office/drawing/2014/main" id="{E218A843-B7DB-4CB1-B420-50B585A7A4C2}"/>
              </a:ext>
            </a:extLst>
          </p:cNvPr>
          <p:cNvSpPr/>
          <p:nvPr/>
        </p:nvSpPr>
        <p:spPr>
          <a:xfrm>
            <a:off x="10933897" y="4398933"/>
            <a:ext cx="1247457" cy="369332"/>
          </a:xfrm>
          <a:prstGeom prst="rect">
            <a:avLst/>
          </a:prstGeom>
        </p:spPr>
        <p:txBody>
          <a:bodyPr wrap="none">
            <a:spAutoFit/>
          </a:bodyPr>
          <a:lstStyle/>
          <a:p>
            <a:r>
              <a:rPr lang="en-US" altLang="ko-KR" sz="1600" b="1" dirty="0" err="1">
                <a:solidFill>
                  <a:srgbClr val="000000"/>
                </a:solidFill>
                <a:latin typeface="Arial" panose="020B0604020202020204" pitchFamily="34" charset="0"/>
              </a:rPr>
              <a:t>M</a:t>
            </a:r>
            <a:r>
              <a:rPr lang="en-US" altLang="zh-CN" sz="1600" b="1" dirty="0" err="1">
                <a:solidFill>
                  <a:srgbClr val="000000"/>
                </a:solidFill>
                <a:latin typeface="Arial" panose="020B0604020202020204" pitchFamily="34" charset="0"/>
              </a:rPr>
              <a:t>achleidt</a:t>
            </a:r>
            <a:r>
              <a:rPr lang="ko-KR" altLang="en-US" dirty="0">
                <a:solidFill>
                  <a:srgbClr val="595959"/>
                </a:solidFill>
                <a:latin typeface="黑体" panose="02010609060101010101" pitchFamily="49" charset="-122"/>
                <a:ea typeface="黑体" panose="02010609060101010101" pitchFamily="49" charset="-122"/>
              </a:rPr>
              <a:t> </a:t>
            </a:r>
            <a:endParaRPr lang="zh-CN" altLang="en-US" dirty="0"/>
          </a:p>
        </p:txBody>
      </p:sp>
      <p:pic>
        <p:nvPicPr>
          <p:cNvPr id="67586" name="Picture 2" descr="Photo von Apl. Prof. Dr. Norbert Kaiser.">
            <a:extLst>
              <a:ext uri="{FF2B5EF4-FFF2-40B4-BE49-F238E27FC236}">
                <a16:creationId xmlns:a16="http://schemas.microsoft.com/office/drawing/2014/main" id="{8E83466E-6CA5-4F6D-8A6B-04F5C4EE9C23}"/>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909851" y="935108"/>
            <a:ext cx="1124939" cy="1451533"/>
          </a:xfrm>
          <a:prstGeom prst="rect">
            <a:avLst/>
          </a:prstGeom>
          <a:noFill/>
          <a:extLst>
            <a:ext uri="{909E8E84-426E-40DD-AFC4-6F175D3DCCD1}">
              <a14:hiddenFill xmlns:a14="http://schemas.microsoft.com/office/drawing/2010/main">
                <a:solidFill>
                  <a:srgbClr val="FFFFFF"/>
                </a:solidFill>
              </a14:hiddenFill>
            </a:ext>
          </a:extLst>
        </p:spPr>
      </p:pic>
      <p:sp>
        <p:nvSpPr>
          <p:cNvPr id="132" name="矩形 131">
            <a:extLst>
              <a:ext uri="{FF2B5EF4-FFF2-40B4-BE49-F238E27FC236}">
                <a16:creationId xmlns:a16="http://schemas.microsoft.com/office/drawing/2014/main" id="{7E93DC36-EA8F-487B-A027-AAFA788D0A1C}"/>
              </a:ext>
            </a:extLst>
          </p:cNvPr>
          <p:cNvSpPr/>
          <p:nvPr/>
        </p:nvSpPr>
        <p:spPr>
          <a:xfrm>
            <a:off x="10946167" y="6319090"/>
            <a:ext cx="1155576" cy="338554"/>
          </a:xfrm>
          <a:prstGeom prst="rect">
            <a:avLst/>
          </a:prstGeom>
        </p:spPr>
        <p:txBody>
          <a:bodyPr wrap="square">
            <a:spAutoFit/>
          </a:bodyPr>
          <a:lstStyle/>
          <a:p>
            <a:r>
              <a:rPr lang="en-US" altLang="zh-CN" sz="1600" b="1" dirty="0">
                <a:solidFill>
                  <a:srgbClr val="000000"/>
                </a:solidFill>
                <a:latin typeface="Arial" panose="020B0604020202020204" pitchFamily="34" charset="0"/>
              </a:rPr>
              <a:t>Savage</a:t>
            </a:r>
            <a:endParaRPr lang="en-US" altLang="zh-CN" sz="1600" dirty="0">
              <a:solidFill>
                <a:srgbClr val="000000"/>
              </a:solidFill>
              <a:latin typeface="Arial" panose="020B0604020202020204" pitchFamily="34" charset="0"/>
            </a:endParaRPr>
          </a:p>
        </p:txBody>
      </p:sp>
      <p:sp>
        <p:nvSpPr>
          <p:cNvPr id="2" name="文本框 1">
            <a:extLst>
              <a:ext uri="{FF2B5EF4-FFF2-40B4-BE49-F238E27FC236}">
                <a16:creationId xmlns:a16="http://schemas.microsoft.com/office/drawing/2014/main" id="{234093FF-595E-4F4E-BA96-98DF3C6EF8EF}"/>
              </a:ext>
            </a:extLst>
          </p:cNvPr>
          <p:cNvSpPr txBox="1"/>
          <p:nvPr/>
        </p:nvSpPr>
        <p:spPr>
          <a:xfrm>
            <a:off x="11123695" y="5449197"/>
            <a:ext cx="343364" cy="369332"/>
          </a:xfrm>
          <a:prstGeom prst="rect">
            <a:avLst/>
          </a:prstGeom>
          <a:noFill/>
        </p:spPr>
        <p:txBody>
          <a:bodyPr wrap="none" rtlCol="0">
            <a:spAutoFit/>
          </a:bodyPr>
          <a:lstStyle/>
          <a:p>
            <a:r>
              <a:rPr lang="en-US" altLang="zh-CN" dirty="0"/>
              <a:t>…</a:t>
            </a:r>
            <a:endParaRPr lang="zh-CN" altLang="en-US" dirty="0"/>
          </a:p>
        </p:txBody>
      </p:sp>
      <p:pic>
        <p:nvPicPr>
          <p:cNvPr id="2050" name="Picture 2" descr="image">
            <a:extLst>
              <a:ext uri="{FF2B5EF4-FFF2-40B4-BE49-F238E27FC236}">
                <a16:creationId xmlns:a16="http://schemas.microsoft.com/office/drawing/2014/main" id="{3DB80165-F5B9-4393-BF72-E537AB42B09B}"/>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0826926" y="5096988"/>
            <a:ext cx="1327519" cy="986392"/>
          </a:xfrm>
          <a:prstGeom prst="rect">
            <a:avLst/>
          </a:prstGeom>
          <a:noFill/>
          <a:extLst>
            <a:ext uri="{909E8E84-426E-40DD-AFC4-6F175D3DCCD1}">
              <a14:hiddenFill xmlns:a14="http://schemas.microsoft.com/office/drawing/2010/main">
                <a:solidFill>
                  <a:srgbClr val="FFFFFF"/>
                </a:solidFill>
              </a14:hiddenFill>
            </a:ext>
          </a:extLst>
        </p:spPr>
      </p:pic>
      <p:sp>
        <p:nvSpPr>
          <p:cNvPr id="114" name="矩形 113">
            <a:extLst>
              <a:ext uri="{FF2B5EF4-FFF2-40B4-BE49-F238E27FC236}">
                <a16:creationId xmlns:a16="http://schemas.microsoft.com/office/drawing/2014/main" id="{24D6EDCD-66D1-451E-BA75-CBC6B6B8B6CF}"/>
              </a:ext>
            </a:extLst>
          </p:cNvPr>
          <p:cNvSpPr/>
          <p:nvPr/>
        </p:nvSpPr>
        <p:spPr>
          <a:xfrm>
            <a:off x="9362859" y="6337075"/>
            <a:ext cx="1155576" cy="369332"/>
          </a:xfrm>
          <a:prstGeom prst="rect">
            <a:avLst/>
          </a:prstGeom>
        </p:spPr>
        <p:txBody>
          <a:bodyPr wrap="square">
            <a:spAutoFit/>
          </a:bodyPr>
          <a:lstStyle/>
          <a:p>
            <a:r>
              <a:rPr lang="en-US" altLang="zh-CN" b="1" dirty="0">
                <a:solidFill>
                  <a:srgbClr val="000000"/>
                </a:solidFill>
                <a:latin typeface="Arial" panose="020B0604020202020204" pitchFamily="34" charset="0"/>
              </a:rPr>
              <a:t>Philipps</a:t>
            </a:r>
          </a:p>
        </p:txBody>
      </p:sp>
      <p:pic>
        <p:nvPicPr>
          <p:cNvPr id="2052" name="Picture 4" descr="Image result for Daniel R. Phillips">
            <a:extLst>
              <a:ext uri="{FF2B5EF4-FFF2-40B4-BE49-F238E27FC236}">
                <a16:creationId xmlns:a16="http://schemas.microsoft.com/office/drawing/2014/main" id="{A5C1BB21-EAB7-432E-B838-76C6BD756071}"/>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9246176" y="5019802"/>
            <a:ext cx="1250768" cy="1140767"/>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a:extLst>
              <a:ext uri="{FF2B5EF4-FFF2-40B4-BE49-F238E27FC236}">
                <a16:creationId xmlns:a16="http://schemas.microsoft.com/office/drawing/2014/main" id="{75066CF7-0F11-4579-BF2E-54D5EB4FE57F}"/>
              </a:ext>
            </a:extLst>
          </p:cNvPr>
          <p:cNvSpPr>
            <a:spLocks noGrp="1"/>
          </p:cNvSpPr>
          <p:nvPr>
            <p:ph type="sldNum" sz="quarter" idx="12"/>
          </p:nvPr>
        </p:nvSpPr>
        <p:spPr/>
        <p:txBody>
          <a:bodyPr/>
          <a:lstStyle/>
          <a:p>
            <a:pPr>
              <a:defRPr/>
            </a:pPr>
            <a:fld id="{C4FB67F1-DEA0-4505-A3D7-68170254FAEF}" type="slidenum">
              <a:rPr lang="zh-CN" altLang="en-US" smtClean="0"/>
              <a:pPr>
                <a:defRPr/>
              </a:pPr>
              <a:t>24</a:t>
            </a:fld>
            <a:endParaRPr lang="zh-CN" altLang="en-US" dirty="0"/>
          </a:p>
        </p:txBody>
      </p:sp>
      <p:pic>
        <p:nvPicPr>
          <p:cNvPr id="118" name="图片 117"/>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214108" y="816761"/>
            <a:ext cx="1750451" cy="1494888"/>
          </a:xfrm>
          <a:prstGeom prst="rect">
            <a:avLst/>
          </a:prstGeom>
        </p:spPr>
      </p:pic>
      <p:pic>
        <p:nvPicPr>
          <p:cNvPr id="120" name="图片 119"/>
          <p:cNvPicPr>
            <a:picLocks noChangeAspect="1"/>
          </p:cNvPicPr>
          <p:nvPr/>
        </p:nvPicPr>
        <p:blipFill>
          <a:blip r:embed="rId40"/>
          <a:stretch>
            <a:fillRect/>
          </a:stretch>
        </p:blipFill>
        <p:spPr>
          <a:xfrm>
            <a:off x="6313512" y="945549"/>
            <a:ext cx="823273" cy="820236"/>
          </a:xfrm>
          <a:prstGeom prst="rect">
            <a:avLst/>
          </a:prstGeom>
        </p:spPr>
      </p:pic>
      <p:sp>
        <p:nvSpPr>
          <p:cNvPr id="7" name="矩形 6"/>
          <p:cNvSpPr/>
          <p:nvPr/>
        </p:nvSpPr>
        <p:spPr>
          <a:xfrm>
            <a:off x="106928" y="113839"/>
            <a:ext cx="12072563" cy="666786"/>
          </a:xfrm>
          <a:prstGeom prst="rect">
            <a:avLst/>
          </a:prstGeom>
        </p:spPr>
        <p:txBody>
          <a:bodyPr wrap="square">
            <a:spAutoFit/>
          </a:bodyPr>
          <a:lstStyle/>
          <a:p>
            <a:pPr lvl="0" algn="ctr"/>
            <a:r>
              <a:rPr lang="zh-CN" altLang="en-US" sz="3733" b="1" dirty="0">
                <a:solidFill>
                  <a:schemeClr val="bg1"/>
                </a:solidFill>
                <a:latin typeface="方正小标宋简体" panose="03000509000000000000" pitchFamily="65" charset="-122"/>
                <a:ea typeface="方正小标宋简体" panose="03000509000000000000" pitchFamily="65" charset="-122"/>
              </a:rPr>
              <a:t>非相对论手征核力</a:t>
            </a:r>
            <a:r>
              <a:rPr lang="en-US" altLang="zh-CN" sz="3733" b="1" dirty="0">
                <a:solidFill>
                  <a:schemeClr val="bg1"/>
                </a:solidFill>
                <a:latin typeface="方正小标宋简体" panose="03000509000000000000" pitchFamily="65" charset="-122"/>
                <a:ea typeface="方正小标宋简体" panose="03000509000000000000" pitchFamily="65" charset="-122"/>
              </a:rPr>
              <a:t>—</a:t>
            </a:r>
            <a:r>
              <a:rPr lang="zh-CN" altLang="en-US" sz="3733" b="1" dirty="0">
                <a:solidFill>
                  <a:schemeClr val="bg1"/>
                </a:solidFill>
                <a:latin typeface="方正小标宋简体" panose="03000509000000000000" pitchFamily="65" charset="-122"/>
                <a:ea typeface="方正小标宋简体" panose="03000509000000000000" pitchFamily="65" charset="-122"/>
              </a:rPr>
              <a:t>核力发展史的里程碑</a:t>
            </a:r>
            <a:endParaRPr lang="ko-KR" altLang="en-US" sz="3733" b="1" dirty="0">
              <a:solidFill>
                <a:schemeClr val="bg1"/>
              </a:solidFill>
              <a:latin typeface="方正小标宋简体" panose="03000509000000000000" pitchFamily="65" charset="-122"/>
              <a:ea typeface="方正小标宋简体" panose="03000509000000000000" pitchFamily="65" charset="-122"/>
            </a:endParaRPr>
          </a:p>
        </p:txBody>
      </p:sp>
      <p:sp>
        <p:nvSpPr>
          <p:cNvPr id="129" name="矩形 128"/>
          <p:cNvSpPr/>
          <p:nvPr/>
        </p:nvSpPr>
        <p:spPr>
          <a:xfrm>
            <a:off x="7112889" y="2360469"/>
            <a:ext cx="2120407" cy="338554"/>
          </a:xfrm>
          <a:prstGeom prst="rect">
            <a:avLst/>
          </a:prstGeom>
          <a:solidFill>
            <a:schemeClr val="bg1"/>
          </a:solidFill>
        </p:spPr>
        <p:txBody>
          <a:bodyPr wrap="square">
            <a:spAutoFit/>
          </a:bodyPr>
          <a:lstStyle/>
          <a:p>
            <a:r>
              <a:rPr lang="en-US" altLang="zh-CN" sz="1600" b="1" dirty="0">
                <a:latin typeface="微软雅黑" panose="020B0503020204020204" pitchFamily="34" charset="-122"/>
                <a:ea typeface="微软雅黑" panose="020B0503020204020204" pitchFamily="34" charset="-122"/>
              </a:rPr>
              <a:t>Steven Weinberg</a:t>
            </a:r>
          </a:p>
        </p:txBody>
      </p:sp>
      <p:sp>
        <p:nvSpPr>
          <p:cNvPr id="122" name="圆角矩形 185"/>
          <p:cNvSpPr/>
          <p:nvPr/>
        </p:nvSpPr>
        <p:spPr>
          <a:xfrm>
            <a:off x="36929" y="3000481"/>
            <a:ext cx="12155071" cy="147483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buSzPct val="100000"/>
              <a:buFont typeface="Wingdings" panose="05000000000000000000" pitchFamily="2" charset="2"/>
              <a:buChar char="p"/>
            </a:pPr>
            <a:r>
              <a:rPr kumimoji="1" lang="en-US" altLang="zh-CN" sz="2667" b="1" dirty="0">
                <a:solidFill>
                  <a:schemeClr val="accent1">
                    <a:lumMod val="50000"/>
                  </a:schemeClr>
                </a:solidFill>
                <a:latin typeface="方正小标宋简体" panose="03000509000000000000" pitchFamily="65" charset="-122"/>
                <a:ea typeface="方正小标宋简体" panose="03000509000000000000" pitchFamily="65" charset="-122"/>
              </a:rPr>
              <a:t>Key</a:t>
            </a:r>
            <a:r>
              <a:rPr kumimoji="1" lang="zh-CN" altLang="en-US" sz="2667" b="1" dirty="0">
                <a:solidFill>
                  <a:schemeClr val="accent1">
                    <a:lumMod val="50000"/>
                  </a:schemeClr>
                </a:solidFill>
                <a:latin typeface="方正小标宋简体" panose="03000509000000000000" pitchFamily="65" charset="-122"/>
                <a:ea typeface="方正小标宋简体" panose="03000509000000000000" pitchFamily="65" charset="-122"/>
              </a:rPr>
              <a:t> </a:t>
            </a:r>
            <a:r>
              <a:rPr kumimoji="1" lang="en-US" altLang="zh-CN" sz="2667" b="1" dirty="0" err="1">
                <a:solidFill>
                  <a:schemeClr val="accent1">
                    <a:lumMod val="50000"/>
                  </a:schemeClr>
                </a:solidFill>
                <a:latin typeface="方正小标宋简体" panose="03000509000000000000" pitchFamily="65" charset="-122"/>
                <a:ea typeface="方正小标宋简体" panose="03000509000000000000" pitchFamily="65" charset="-122"/>
              </a:rPr>
              <a:t>issuges</a:t>
            </a:r>
            <a:r>
              <a:rPr lang="zh-CN" altLang="en-US" sz="2667" b="1" dirty="0">
                <a:solidFill>
                  <a:schemeClr val="accent1">
                    <a:lumMod val="50000"/>
                  </a:schemeClr>
                </a:solidFill>
                <a:latin typeface="方正小标宋简体" panose="03000509000000000000" pitchFamily="65" charset="-122"/>
                <a:ea typeface="方正小标宋简体" panose="03000509000000000000" pitchFamily="65" charset="-122"/>
              </a:rPr>
              <a:t>：</a:t>
            </a:r>
            <a:r>
              <a:rPr lang="en-US" altLang="zh-CN" sz="2667" b="1" dirty="0">
                <a:solidFill>
                  <a:schemeClr val="accent1">
                    <a:lumMod val="50000"/>
                  </a:schemeClr>
                </a:solidFill>
                <a:latin typeface="方正小标宋简体" panose="03000509000000000000" pitchFamily="65" charset="-122"/>
                <a:ea typeface="方正小标宋简体" panose="03000509000000000000" pitchFamily="65" charset="-122"/>
              </a:rPr>
              <a:t>non-</a:t>
            </a:r>
            <a:r>
              <a:rPr lang="en-US" altLang="zh-CN" sz="2667" b="1" dirty="0" err="1">
                <a:solidFill>
                  <a:schemeClr val="accent1">
                    <a:lumMod val="50000"/>
                  </a:schemeClr>
                </a:solidFill>
                <a:latin typeface="方正小标宋简体" panose="03000509000000000000" pitchFamily="65" charset="-122"/>
                <a:ea typeface="方正小标宋简体" panose="03000509000000000000" pitchFamily="65" charset="-122"/>
              </a:rPr>
              <a:t>relativisitic</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others</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 ： </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slow</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 </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convergence</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non-renormalizable</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r>
              <a:rPr lang="en-US" altLang="zh-CN" sz="2667" b="1" dirty="0" err="1">
                <a:solidFill>
                  <a:schemeClr val="tx1">
                    <a:lumMod val="50000"/>
                    <a:lumOff val="50000"/>
                  </a:schemeClr>
                </a:solidFill>
                <a:latin typeface="方正小标宋简体" panose="03000509000000000000" pitchFamily="65" charset="-122"/>
                <a:ea typeface="方正小标宋简体" panose="03000509000000000000" pitchFamily="65" charset="-122"/>
              </a:rPr>
              <a:t>etc</a:t>
            </a:r>
            <a:r>
              <a:rPr lang="zh-CN" altLang="en-US" sz="3200"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endParaRPr lang="en-US" altLang="zh-CN" sz="3200" b="1" dirty="0">
              <a:solidFill>
                <a:schemeClr val="tx1">
                  <a:lumMod val="50000"/>
                  <a:lumOff val="50000"/>
                </a:schemeClr>
              </a:solidFill>
              <a:latin typeface="方正小标宋简体" panose="03000509000000000000" pitchFamily="65" charset="-122"/>
              <a:ea typeface="方正小标宋简体" panose="03000509000000000000" pitchFamily="65" charset="-122"/>
            </a:endParaRPr>
          </a:p>
        </p:txBody>
      </p:sp>
      <p:sp>
        <p:nvSpPr>
          <p:cNvPr id="3" name="标题 1">
            <a:extLst>
              <a:ext uri="{FF2B5EF4-FFF2-40B4-BE49-F238E27FC236}">
                <a16:creationId xmlns:a16="http://schemas.microsoft.com/office/drawing/2014/main" id="{E824AD80-5181-013F-6517-DD7B0644DBD9}"/>
              </a:ext>
            </a:extLst>
          </p:cNvPr>
          <p:cNvSpPr txBox="1">
            <a:spLocks/>
          </p:cNvSpPr>
          <p:nvPr/>
        </p:nvSpPr>
        <p:spPr>
          <a:xfrm>
            <a:off x="138333" y="298635"/>
            <a:ext cx="10851110" cy="548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25" b="1" dirty="0">
                <a:latin typeface="Microsoft YaHei" charset="-122"/>
                <a:ea typeface="Microsoft YaHei" charset="-122"/>
              </a:rPr>
              <a:t>Modern</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de</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facto</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standard: chiral nuclear force </a:t>
            </a:r>
            <a:endParaRPr lang="zh-CN" altLang="en-US" sz="3225" b="1" dirty="0">
              <a:latin typeface="Microsoft YaHei" charset="-122"/>
              <a:ea typeface="Microsoft YaHei" charset="-122"/>
            </a:endParaRPr>
          </a:p>
        </p:txBody>
      </p:sp>
    </p:spTree>
    <p:extLst>
      <p:ext uri="{BB962C8B-B14F-4D97-AF65-F5344CB8AC3E}">
        <p14:creationId xmlns:p14="http://schemas.microsoft.com/office/powerpoint/2010/main" val="721844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直接连接符 74">
            <a:extLst>
              <a:ext uri="{FF2B5EF4-FFF2-40B4-BE49-F238E27FC236}">
                <a16:creationId xmlns:a16="http://schemas.microsoft.com/office/drawing/2014/main" id="{A072AAF3-FA84-45D2-B661-181200CB3C88}"/>
              </a:ext>
            </a:extLst>
          </p:cNvPr>
          <p:cNvCxnSpPr>
            <a:cxnSpLocks/>
          </p:cNvCxnSpPr>
          <p:nvPr/>
        </p:nvCxnSpPr>
        <p:spPr>
          <a:xfrm flipH="1">
            <a:off x="4599223" y="1466667"/>
            <a:ext cx="5091" cy="18029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8538E6E1-BF7C-4CDA-9F6F-4FD49993A3E8}"/>
              </a:ext>
            </a:extLst>
          </p:cNvPr>
          <p:cNvCxnSpPr>
            <a:cxnSpLocks/>
          </p:cNvCxnSpPr>
          <p:nvPr/>
        </p:nvCxnSpPr>
        <p:spPr>
          <a:xfrm>
            <a:off x="5113317" y="923714"/>
            <a:ext cx="14002" cy="23530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箭头: V 形 5">
            <a:extLst>
              <a:ext uri="{FF2B5EF4-FFF2-40B4-BE49-F238E27FC236}">
                <a16:creationId xmlns:a16="http://schemas.microsoft.com/office/drawing/2014/main" id="{C54428AC-C7C5-4713-9F20-4AB53278721B}"/>
              </a:ext>
            </a:extLst>
          </p:cNvPr>
          <p:cNvSpPr/>
          <p:nvPr/>
        </p:nvSpPr>
        <p:spPr>
          <a:xfrm>
            <a:off x="6367393" y="3329338"/>
            <a:ext cx="5626756" cy="563833"/>
          </a:xfrm>
          <a:prstGeom prst="chevron">
            <a:avLst/>
          </a:prstGeom>
          <a:solidFill>
            <a:schemeClr val="accent6">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next-to-next-to-leading order</a:t>
            </a:r>
          </a:p>
        </p:txBody>
      </p:sp>
      <p:sp>
        <p:nvSpPr>
          <p:cNvPr id="7" name="箭头: 五边形 6">
            <a:extLst>
              <a:ext uri="{FF2B5EF4-FFF2-40B4-BE49-F238E27FC236}">
                <a16:creationId xmlns:a16="http://schemas.microsoft.com/office/drawing/2014/main" id="{43E55E8E-863F-4B50-87A0-B3A13EABE61A}"/>
              </a:ext>
            </a:extLst>
          </p:cNvPr>
          <p:cNvSpPr/>
          <p:nvPr/>
        </p:nvSpPr>
        <p:spPr>
          <a:xfrm>
            <a:off x="416337" y="3340052"/>
            <a:ext cx="5851653" cy="544402"/>
          </a:xfrm>
          <a:prstGeom prst="homePlate">
            <a:avLst/>
          </a:prstGeom>
          <a:solidFill>
            <a:schemeClr val="accent6">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leading order</a:t>
            </a:r>
            <a:endParaRPr lang="zh-CN" altLang="en-US" sz="2000" b="1"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173FD688-5B96-4332-A350-3C6703DC2123}"/>
              </a:ext>
            </a:extLst>
          </p:cNvPr>
          <p:cNvSpPr txBox="1"/>
          <p:nvPr/>
        </p:nvSpPr>
        <p:spPr>
          <a:xfrm>
            <a:off x="8030497" y="611843"/>
            <a:ext cx="3706727" cy="461665"/>
          </a:xfrm>
          <a:prstGeom prst="rect">
            <a:avLst/>
          </a:prstGeom>
          <a:noFill/>
        </p:spPr>
        <p:txBody>
          <a:bodyPr wrap="square">
            <a:spAutoFit/>
          </a:bodyPr>
          <a:lstStyle/>
          <a:p>
            <a:pPr algn="r"/>
            <a:r>
              <a:rPr lang="en-US" altLang="zh-CN" sz="1200" b="1" i="1" dirty="0">
                <a:solidFill>
                  <a:srgbClr val="000000"/>
                </a:solidFill>
                <a:latin typeface="Times New Roman" panose="02020603050405020304" pitchFamily="18" charset="0"/>
                <a:ea typeface="宋体" panose="02010600030101010101" pitchFamily="2" charset="-122"/>
              </a:rPr>
              <a:t>Non-perturbative two-pion exchange contributions</a:t>
            </a:r>
          </a:p>
          <a:p>
            <a:pPr algn="r"/>
            <a:r>
              <a:rPr lang="en-US" altLang="zh-CN" sz="1200" b="1" i="1" dirty="0">
                <a:solidFill>
                  <a:srgbClr val="7030A0"/>
                </a:solidFill>
                <a:latin typeface="Times New Roman" panose="02020603050405020304" pitchFamily="18" charset="0"/>
                <a:ea typeface="宋体" panose="02010600030101010101" pitchFamily="2" charset="-122"/>
              </a:rPr>
              <a:t>PRC105(2022)014003 </a:t>
            </a:r>
            <a:r>
              <a:rPr lang="zh-CN" altLang="en-US" sz="1200" i="1" dirty="0">
                <a:solidFill>
                  <a:schemeClr val="accent6"/>
                </a:solidFill>
                <a:latin typeface="Times New Roman" panose="02020603050405020304" pitchFamily="18" charset="0"/>
                <a:ea typeface="宋体" panose="02010600030101010101" pitchFamily="2" charset="-122"/>
              </a:rPr>
              <a:t> </a:t>
            </a:r>
            <a:r>
              <a:rPr lang="en-US" altLang="zh-CN" sz="1200" i="1" dirty="0">
                <a:solidFill>
                  <a:schemeClr val="accent6"/>
                </a:solidFill>
                <a:latin typeface="Times New Roman" panose="02020603050405020304" pitchFamily="18" charset="0"/>
                <a:ea typeface="宋体" panose="02010600030101010101" pitchFamily="2" charset="-122"/>
              </a:rPr>
              <a:t> </a:t>
            </a:r>
            <a:endParaRPr lang="zh-CN" altLang="en-US" sz="1200" i="1" dirty="0">
              <a:solidFill>
                <a:schemeClr val="accent6"/>
              </a:solidFill>
              <a:latin typeface="Times New Roman" panose="02020603050405020304" pitchFamily="18" charset="0"/>
              <a:ea typeface="宋体" panose="02010600030101010101" pitchFamily="2" charset="-122"/>
            </a:endParaRPr>
          </a:p>
        </p:txBody>
      </p:sp>
      <p:sp>
        <p:nvSpPr>
          <p:cNvPr id="13" name="流程图: 接点 12">
            <a:extLst>
              <a:ext uri="{FF2B5EF4-FFF2-40B4-BE49-F238E27FC236}">
                <a16:creationId xmlns:a16="http://schemas.microsoft.com/office/drawing/2014/main" id="{3CB3F995-FB24-41ED-8771-26A6A0FE3F6F}"/>
              </a:ext>
            </a:extLst>
          </p:cNvPr>
          <p:cNvSpPr>
            <a:spLocks noChangeAspect="1"/>
          </p:cNvSpPr>
          <p:nvPr/>
        </p:nvSpPr>
        <p:spPr>
          <a:xfrm>
            <a:off x="1455481" y="3275588"/>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8" name="文本框 17">
            <a:extLst>
              <a:ext uri="{FF2B5EF4-FFF2-40B4-BE49-F238E27FC236}">
                <a16:creationId xmlns:a16="http://schemas.microsoft.com/office/drawing/2014/main" id="{931F8A6B-09D8-40FC-9F29-43DB5057472A}"/>
              </a:ext>
            </a:extLst>
          </p:cNvPr>
          <p:cNvSpPr txBox="1"/>
          <p:nvPr/>
        </p:nvSpPr>
        <p:spPr>
          <a:xfrm>
            <a:off x="2846428" y="4738031"/>
            <a:ext cx="4620789"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Strangeness S = − 3 and S = − 4 BB interactions</a:t>
            </a:r>
          </a:p>
          <a:p>
            <a:r>
              <a:rPr lang="en-US" altLang="zh-CN" sz="1200" b="1" i="1" dirty="0">
                <a:solidFill>
                  <a:srgbClr val="00B0F0"/>
                </a:solidFill>
                <a:latin typeface="Times New Roman" panose="02020603050405020304" pitchFamily="18" charset="0"/>
                <a:ea typeface="宋体" panose="02010600030101010101" pitchFamily="2" charset="-122"/>
              </a:rPr>
              <a:t>PRC103(2021)025201</a:t>
            </a:r>
            <a:endParaRPr lang="zh-CN" altLang="en-US" sz="1200" b="1" i="1" dirty="0">
              <a:solidFill>
                <a:srgbClr val="00B0F0"/>
              </a:solidFill>
              <a:latin typeface="Times New Roman" panose="02020603050405020304" pitchFamily="18" charset="0"/>
              <a:ea typeface="宋体" panose="02010600030101010101" pitchFamily="2" charset="-122"/>
            </a:endParaRPr>
          </a:p>
        </p:txBody>
      </p:sp>
      <p:sp>
        <p:nvSpPr>
          <p:cNvPr id="25" name="文本框 24">
            <a:extLst>
              <a:ext uri="{FF2B5EF4-FFF2-40B4-BE49-F238E27FC236}">
                <a16:creationId xmlns:a16="http://schemas.microsoft.com/office/drawing/2014/main" id="{C674C4E2-654D-4CBF-BCC5-0919740A6AF5}"/>
              </a:ext>
            </a:extLst>
          </p:cNvPr>
          <p:cNvSpPr txBox="1"/>
          <p:nvPr/>
        </p:nvSpPr>
        <p:spPr>
          <a:xfrm>
            <a:off x="3903032" y="2221329"/>
            <a:ext cx="3886013" cy="646331"/>
          </a:xfrm>
          <a:prstGeom prst="rect">
            <a:avLst/>
          </a:prstGeom>
          <a:noFill/>
        </p:spPr>
        <p:txBody>
          <a:bodyPr wrap="square">
            <a:spAutoFit/>
          </a:bodyPr>
          <a:lstStyle/>
          <a:p>
            <a:pPr algn="r"/>
            <a:r>
              <a:rPr lang="en-US" altLang="zh-CN" sz="1200" b="1" i="1" dirty="0">
                <a:solidFill>
                  <a:srgbClr val="000000"/>
                </a:solidFill>
                <a:latin typeface="Times New Roman" panose="02020603050405020304" pitchFamily="18" charset="0"/>
                <a:ea typeface="宋体" panose="02010600030101010101" pitchFamily="2" charset="-122"/>
              </a:rPr>
              <a:t>Covariant chiral NN contact </a:t>
            </a:r>
          </a:p>
          <a:p>
            <a:pPr algn="r"/>
            <a:r>
              <a:rPr lang="en-US" altLang="zh-CN" sz="1200" b="1" i="1" dirty="0" err="1">
                <a:solidFill>
                  <a:srgbClr val="000000"/>
                </a:solidFill>
                <a:latin typeface="Times New Roman" panose="02020603050405020304" pitchFamily="18" charset="0"/>
                <a:ea typeface="宋体" panose="02010600030101010101" pitchFamily="2" charset="-122"/>
              </a:rPr>
              <a:t>Lagrangians</a:t>
            </a:r>
            <a:r>
              <a:rPr lang="en-US" altLang="zh-CN" sz="1200" b="1" i="1" dirty="0">
                <a:solidFill>
                  <a:srgbClr val="000000"/>
                </a:solidFill>
                <a:latin typeface="Times New Roman" panose="02020603050405020304" pitchFamily="18" charset="0"/>
                <a:ea typeface="宋体" panose="02010600030101010101" pitchFamily="2" charset="-122"/>
              </a:rPr>
              <a:t> up to N3LO</a:t>
            </a:r>
          </a:p>
          <a:p>
            <a:pPr algn="r"/>
            <a:r>
              <a:rPr lang="en-US" altLang="zh-CN" sz="1200" b="1" i="1" dirty="0">
                <a:solidFill>
                  <a:srgbClr val="7030A0"/>
                </a:solidFill>
                <a:latin typeface="Times New Roman" panose="02020603050405020304" pitchFamily="18" charset="0"/>
                <a:ea typeface="宋体" panose="02010600030101010101" pitchFamily="2" charset="-122"/>
              </a:rPr>
              <a:t>PRC99(2019)024004</a:t>
            </a:r>
            <a:endParaRPr lang="zh-CN" altLang="en-US" sz="1200" b="1" i="1" dirty="0">
              <a:solidFill>
                <a:srgbClr val="7030A0"/>
              </a:solidFill>
              <a:latin typeface="Times New Roman" panose="02020603050405020304" pitchFamily="18" charset="0"/>
              <a:ea typeface="宋体" panose="02010600030101010101" pitchFamily="2" charset="-122"/>
            </a:endParaRPr>
          </a:p>
        </p:txBody>
      </p:sp>
      <p:sp>
        <p:nvSpPr>
          <p:cNvPr id="28" name="流程图: 接点 27">
            <a:extLst>
              <a:ext uri="{FF2B5EF4-FFF2-40B4-BE49-F238E27FC236}">
                <a16:creationId xmlns:a16="http://schemas.microsoft.com/office/drawing/2014/main" id="{B021B9C1-C185-4226-AFA1-FE5ACB5F05B3}"/>
              </a:ext>
            </a:extLst>
          </p:cNvPr>
          <p:cNvSpPr>
            <a:spLocks noChangeAspect="1"/>
          </p:cNvSpPr>
          <p:nvPr/>
        </p:nvSpPr>
        <p:spPr>
          <a:xfrm>
            <a:off x="7057007" y="3261538"/>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接点 28">
            <a:extLst>
              <a:ext uri="{FF2B5EF4-FFF2-40B4-BE49-F238E27FC236}">
                <a16:creationId xmlns:a16="http://schemas.microsoft.com/office/drawing/2014/main" id="{C1E490B1-BC72-47A8-85BE-03426F983C0A}"/>
              </a:ext>
            </a:extLst>
          </p:cNvPr>
          <p:cNvSpPr>
            <a:spLocks noChangeAspect="1"/>
          </p:cNvSpPr>
          <p:nvPr/>
        </p:nvSpPr>
        <p:spPr>
          <a:xfrm>
            <a:off x="7886877" y="3263262"/>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C04B847F-68EE-42DF-8EF4-9EE832C72D6A}"/>
              </a:ext>
            </a:extLst>
          </p:cNvPr>
          <p:cNvCxnSpPr>
            <a:cxnSpLocks/>
          </p:cNvCxnSpPr>
          <p:nvPr/>
        </p:nvCxnSpPr>
        <p:spPr>
          <a:xfrm flipH="1">
            <a:off x="9180770" y="1621457"/>
            <a:ext cx="13806" cy="16227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0F76B4AD-6385-4BB7-B055-716590ED2D73}"/>
              </a:ext>
            </a:extLst>
          </p:cNvPr>
          <p:cNvSpPr txBox="1"/>
          <p:nvPr/>
        </p:nvSpPr>
        <p:spPr>
          <a:xfrm>
            <a:off x="6191674" y="1627886"/>
            <a:ext cx="2781514" cy="646331"/>
          </a:xfrm>
          <a:prstGeom prst="rect">
            <a:avLst/>
          </a:prstGeom>
          <a:noFill/>
        </p:spPr>
        <p:txBody>
          <a:bodyPr wrap="square">
            <a:spAutoFit/>
          </a:bodyPr>
          <a:lstStyle/>
          <a:p>
            <a:pPr algn="r"/>
            <a:r>
              <a:rPr lang="en-US" altLang="zh-CN" sz="1200" b="1" i="1" dirty="0">
                <a:solidFill>
                  <a:srgbClr val="000000"/>
                </a:solidFill>
                <a:latin typeface="Times New Roman" panose="02020603050405020304" pitchFamily="18" charset="0"/>
                <a:ea typeface="宋体" panose="02010600030101010101" pitchFamily="2" charset="-122"/>
              </a:rPr>
              <a:t>Meson-baryon scattering up to one-loop</a:t>
            </a:r>
          </a:p>
          <a:p>
            <a:pPr algn="r"/>
            <a:r>
              <a:rPr lang="en-US" altLang="zh-CN" sz="1200" b="1" i="1" dirty="0">
                <a:solidFill>
                  <a:srgbClr val="7030A0"/>
                </a:solidFill>
                <a:latin typeface="Times New Roman" panose="02020603050405020304" pitchFamily="18" charset="0"/>
                <a:ea typeface="宋体" panose="02010600030101010101" pitchFamily="2" charset="-122"/>
              </a:rPr>
              <a:t>PRD99(2019)054024</a:t>
            </a:r>
          </a:p>
          <a:p>
            <a:pPr algn="r"/>
            <a:r>
              <a:rPr lang="en-US" altLang="zh-CN" sz="1200" b="1" i="1" dirty="0">
                <a:solidFill>
                  <a:srgbClr val="7030A0"/>
                </a:solidFill>
                <a:latin typeface="Times New Roman" panose="02020603050405020304" pitchFamily="18" charset="0"/>
                <a:ea typeface="宋体" panose="02010600030101010101" pitchFamily="2" charset="-122"/>
              </a:rPr>
              <a:t>PRL130(2023)</a:t>
            </a:r>
            <a:r>
              <a:rPr lang="zh-CN" altLang="en-US" sz="1200" b="0" i="0" u="none" strike="noStrike" dirty="0">
                <a:effectLst/>
                <a:latin typeface="-apple-system"/>
              </a:rPr>
              <a:t> </a:t>
            </a:r>
            <a:r>
              <a:rPr lang="en-US" altLang="zh-CN" sz="1200" b="1" i="1" dirty="0">
                <a:solidFill>
                  <a:srgbClr val="7030A0"/>
                </a:solidFill>
                <a:latin typeface="Times New Roman" panose="02020603050405020304" pitchFamily="18" charset="0"/>
                <a:ea typeface="宋体" panose="02010600030101010101" pitchFamily="2" charset="-122"/>
              </a:rPr>
              <a:t>071902</a:t>
            </a:r>
            <a:r>
              <a:rPr lang="en-US" altLang="zh-CN" sz="1200" i="1" dirty="0">
                <a:solidFill>
                  <a:schemeClr val="accent6"/>
                </a:solidFill>
                <a:latin typeface="Times New Roman" panose="02020603050405020304" pitchFamily="18" charset="0"/>
                <a:ea typeface="宋体" panose="02010600030101010101" pitchFamily="2" charset="-122"/>
              </a:rPr>
              <a:t> </a:t>
            </a:r>
          </a:p>
        </p:txBody>
      </p:sp>
      <p:cxnSp>
        <p:nvCxnSpPr>
          <p:cNvPr id="38" name="直接连接符 37">
            <a:extLst>
              <a:ext uri="{FF2B5EF4-FFF2-40B4-BE49-F238E27FC236}">
                <a16:creationId xmlns:a16="http://schemas.microsoft.com/office/drawing/2014/main" id="{0C22BBF2-924B-4C32-A391-EA74FA367DDD}"/>
              </a:ext>
            </a:extLst>
          </p:cNvPr>
          <p:cNvCxnSpPr>
            <a:cxnSpLocks/>
          </p:cNvCxnSpPr>
          <p:nvPr/>
        </p:nvCxnSpPr>
        <p:spPr>
          <a:xfrm>
            <a:off x="7915081" y="2174298"/>
            <a:ext cx="3353" cy="11000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流程图: 接点 38">
            <a:extLst>
              <a:ext uri="{FF2B5EF4-FFF2-40B4-BE49-F238E27FC236}">
                <a16:creationId xmlns:a16="http://schemas.microsoft.com/office/drawing/2014/main" id="{0FABE2F1-204C-4DEB-BDDD-C75C919996FE}"/>
              </a:ext>
            </a:extLst>
          </p:cNvPr>
          <p:cNvSpPr>
            <a:spLocks noChangeAspect="1"/>
          </p:cNvSpPr>
          <p:nvPr/>
        </p:nvSpPr>
        <p:spPr>
          <a:xfrm>
            <a:off x="4131754" y="3887057"/>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a:extLst>
              <a:ext uri="{FF2B5EF4-FFF2-40B4-BE49-F238E27FC236}">
                <a16:creationId xmlns:a16="http://schemas.microsoft.com/office/drawing/2014/main" id="{1FAFEE26-5138-41FF-B9FC-6FA55581F431}"/>
              </a:ext>
            </a:extLst>
          </p:cNvPr>
          <p:cNvCxnSpPr>
            <a:cxnSpLocks/>
          </p:cNvCxnSpPr>
          <p:nvPr/>
        </p:nvCxnSpPr>
        <p:spPr>
          <a:xfrm flipH="1">
            <a:off x="3442852" y="3961577"/>
            <a:ext cx="3729" cy="79244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C936F298-CF45-495D-BE1C-98A1A2CD51B0}"/>
              </a:ext>
            </a:extLst>
          </p:cNvPr>
          <p:cNvSpPr txBox="1"/>
          <p:nvPr/>
        </p:nvSpPr>
        <p:spPr>
          <a:xfrm>
            <a:off x="0" y="2243443"/>
            <a:ext cx="4212660"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Leading order relativistic chiral  NN interaction</a:t>
            </a:r>
          </a:p>
          <a:p>
            <a:r>
              <a:rPr lang="en-US" altLang="zh-CN" sz="1200" b="1" i="1" dirty="0">
                <a:solidFill>
                  <a:schemeClr val="accent6"/>
                </a:solidFill>
                <a:latin typeface="Times New Roman" panose="02020603050405020304" pitchFamily="18" charset="0"/>
                <a:ea typeface="宋体" panose="02010600030101010101" pitchFamily="2" charset="-122"/>
              </a:rPr>
              <a:t>CPC42(2018)014103 </a:t>
            </a:r>
            <a:endParaRPr lang="zh-CN" altLang="en-US" b="1" dirty="0">
              <a:solidFill>
                <a:schemeClr val="accent6"/>
              </a:solidFill>
            </a:endParaRPr>
          </a:p>
        </p:txBody>
      </p:sp>
      <p:cxnSp>
        <p:nvCxnSpPr>
          <p:cNvPr id="59" name="直接连接符 58">
            <a:extLst>
              <a:ext uri="{FF2B5EF4-FFF2-40B4-BE49-F238E27FC236}">
                <a16:creationId xmlns:a16="http://schemas.microsoft.com/office/drawing/2014/main" id="{F0EEAE26-D3ED-4DEC-AAD7-CF3FD2A07DAF}"/>
              </a:ext>
            </a:extLst>
          </p:cNvPr>
          <p:cNvCxnSpPr>
            <a:cxnSpLocks/>
          </p:cNvCxnSpPr>
          <p:nvPr/>
        </p:nvCxnSpPr>
        <p:spPr>
          <a:xfrm>
            <a:off x="1480595" y="2795314"/>
            <a:ext cx="0" cy="4802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流程图: 接点 60">
            <a:extLst>
              <a:ext uri="{FF2B5EF4-FFF2-40B4-BE49-F238E27FC236}">
                <a16:creationId xmlns:a16="http://schemas.microsoft.com/office/drawing/2014/main" id="{02F39622-ABAB-462B-8324-B1A7A320C5F2}"/>
              </a:ext>
            </a:extLst>
          </p:cNvPr>
          <p:cNvSpPr>
            <a:spLocks noChangeAspect="1"/>
          </p:cNvSpPr>
          <p:nvPr/>
        </p:nvSpPr>
        <p:spPr>
          <a:xfrm>
            <a:off x="1316543" y="3886617"/>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1166E856-2AD9-4BE8-8DF1-6EC8EE226B8B}"/>
              </a:ext>
            </a:extLst>
          </p:cNvPr>
          <p:cNvSpPr txBox="1"/>
          <p:nvPr/>
        </p:nvSpPr>
        <p:spPr>
          <a:xfrm>
            <a:off x="944059" y="5972521"/>
            <a:ext cx="3804738"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Leading order relativistic YN interactions</a:t>
            </a:r>
          </a:p>
          <a:p>
            <a:r>
              <a:rPr lang="en-US" altLang="zh-CN" sz="1200" b="1" i="1" dirty="0">
                <a:solidFill>
                  <a:srgbClr val="00B0F0"/>
                </a:solidFill>
                <a:latin typeface="Times New Roman" panose="02020603050405020304" pitchFamily="18" charset="0"/>
                <a:ea typeface="宋体" panose="02010600030101010101" pitchFamily="2" charset="-122"/>
              </a:rPr>
              <a:t>CPC42(2018)014105 </a:t>
            </a:r>
            <a:endParaRPr lang="zh-CN" altLang="en-US" sz="1200" b="1" i="1" dirty="0">
              <a:solidFill>
                <a:srgbClr val="00B0F0"/>
              </a:solidFill>
              <a:latin typeface="Times New Roman" panose="02020603050405020304" pitchFamily="18" charset="0"/>
              <a:ea typeface="宋体" panose="02010600030101010101" pitchFamily="2" charset="-122"/>
            </a:endParaRPr>
          </a:p>
        </p:txBody>
      </p:sp>
      <p:sp>
        <p:nvSpPr>
          <p:cNvPr id="67" name="文本框 66">
            <a:extLst>
              <a:ext uri="{FF2B5EF4-FFF2-40B4-BE49-F238E27FC236}">
                <a16:creationId xmlns:a16="http://schemas.microsoft.com/office/drawing/2014/main" id="{97A89589-60E6-4E42-8A2B-5862CAA9A7D5}"/>
              </a:ext>
            </a:extLst>
          </p:cNvPr>
          <p:cNvSpPr txBox="1"/>
          <p:nvPr/>
        </p:nvSpPr>
        <p:spPr>
          <a:xfrm>
            <a:off x="2318925" y="5161950"/>
            <a:ext cx="3194419"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Strangeness S = − 2 BB interactions </a:t>
            </a:r>
            <a:br>
              <a:rPr lang="en-US" altLang="zh-CN" dirty="0"/>
            </a:br>
            <a:r>
              <a:rPr lang="en-US" altLang="zh-CN" sz="1200" b="1" i="1" dirty="0">
                <a:solidFill>
                  <a:srgbClr val="00B0F0"/>
                </a:solidFill>
                <a:latin typeface="Times New Roman" panose="02020603050405020304" pitchFamily="18" charset="0"/>
                <a:ea typeface="宋体" panose="02010600030101010101" pitchFamily="2" charset="-122"/>
              </a:rPr>
              <a:t>PRC98(2018)065203</a:t>
            </a:r>
            <a:endParaRPr lang="zh-CN" altLang="en-US" sz="1200" b="1" i="1" dirty="0">
              <a:solidFill>
                <a:srgbClr val="00B0F0"/>
              </a:solidFill>
              <a:latin typeface="Times New Roman" panose="02020603050405020304" pitchFamily="18" charset="0"/>
              <a:ea typeface="宋体" panose="02010600030101010101" pitchFamily="2" charset="-122"/>
            </a:endParaRPr>
          </a:p>
        </p:txBody>
      </p:sp>
      <p:sp>
        <p:nvSpPr>
          <p:cNvPr id="68" name="流程图: 接点 67">
            <a:extLst>
              <a:ext uri="{FF2B5EF4-FFF2-40B4-BE49-F238E27FC236}">
                <a16:creationId xmlns:a16="http://schemas.microsoft.com/office/drawing/2014/main" id="{E3FB5E5D-9C7F-42AE-B9CA-5B772E3484E5}"/>
              </a:ext>
            </a:extLst>
          </p:cNvPr>
          <p:cNvSpPr>
            <a:spLocks noChangeAspect="1"/>
          </p:cNvSpPr>
          <p:nvPr/>
        </p:nvSpPr>
        <p:spPr>
          <a:xfrm>
            <a:off x="2737549" y="3886257"/>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a:extLst>
              <a:ext uri="{FF2B5EF4-FFF2-40B4-BE49-F238E27FC236}">
                <a16:creationId xmlns:a16="http://schemas.microsoft.com/office/drawing/2014/main" id="{D3BAB13A-D309-4784-BC2C-5175D997FF90}"/>
              </a:ext>
            </a:extLst>
          </p:cNvPr>
          <p:cNvSpPr txBox="1"/>
          <p:nvPr/>
        </p:nvSpPr>
        <p:spPr>
          <a:xfrm>
            <a:off x="1676122" y="5593943"/>
            <a:ext cx="4074054"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Strangeness S = − 1 YN interactions</a:t>
            </a:r>
          </a:p>
          <a:p>
            <a:r>
              <a:rPr lang="en-US" altLang="zh-CN" sz="1200" b="1" i="1" dirty="0">
                <a:solidFill>
                  <a:srgbClr val="00B0F0"/>
                </a:solidFill>
                <a:latin typeface="Times New Roman" panose="02020603050405020304" pitchFamily="18" charset="0"/>
                <a:ea typeface="宋体" panose="02010600030101010101" pitchFamily="2" charset="-122"/>
              </a:rPr>
              <a:t>PRC98(2018)065203 </a:t>
            </a:r>
            <a:endParaRPr lang="zh-CN" altLang="en-US" sz="1200" b="1" i="1" dirty="0">
              <a:solidFill>
                <a:srgbClr val="00B0F0"/>
              </a:solidFill>
              <a:latin typeface="Times New Roman" panose="02020603050405020304" pitchFamily="18" charset="0"/>
              <a:ea typeface="宋体" panose="02010600030101010101" pitchFamily="2" charset="-122"/>
            </a:endParaRPr>
          </a:p>
        </p:txBody>
      </p:sp>
      <p:sp>
        <p:nvSpPr>
          <p:cNvPr id="73" name="流程图: 接点 72">
            <a:extLst>
              <a:ext uri="{FF2B5EF4-FFF2-40B4-BE49-F238E27FC236}">
                <a16:creationId xmlns:a16="http://schemas.microsoft.com/office/drawing/2014/main" id="{8C234A5B-CB70-4055-B4A8-884EEA0F622F}"/>
              </a:ext>
            </a:extLst>
          </p:cNvPr>
          <p:cNvSpPr>
            <a:spLocks noChangeAspect="1"/>
          </p:cNvSpPr>
          <p:nvPr/>
        </p:nvSpPr>
        <p:spPr>
          <a:xfrm>
            <a:off x="2001736" y="3886617"/>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流程图: 接点 76">
            <a:extLst>
              <a:ext uri="{FF2B5EF4-FFF2-40B4-BE49-F238E27FC236}">
                <a16:creationId xmlns:a16="http://schemas.microsoft.com/office/drawing/2014/main" id="{8FB6E90A-F04C-4F2F-AA50-1B0D24A7FE76}"/>
              </a:ext>
            </a:extLst>
          </p:cNvPr>
          <p:cNvSpPr>
            <a:spLocks noChangeAspect="1"/>
          </p:cNvSpPr>
          <p:nvPr/>
        </p:nvSpPr>
        <p:spPr>
          <a:xfrm>
            <a:off x="4006218" y="3277052"/>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文本框 78">
            <a:extLst>
              <a:ext uri="{FF2B5EF4-FFF2-40B4-BE49-F238E27FC236}">
                <a16:creationId xmlns:a16="http://schemas.microsoft.com/office/drawing/2014/main" id="{A4D27960-E3E9-4681-8F71-2731F7BB4338}"/>
              </a:ext>
            </a:extLst>
          </p:cNvPr>
          <p:cNvSpPr txBox="1"/>
          <p:nvPr/>
        </p:nvSpPr>
        <p:spPr>
          <a:xfrm>
            <a:off x="465529" y="1675823"/>
            <a:ext cx="3898654"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Pion-mass dependence of the NN interaction</a:t>
            </a:r>
          </a:p>
          <a:p>
            <a:r>
              <a:rPr lang="en-US" altLang="zh-CN" sz="1200" b="1" i="1" dirty="0">
                <a:solidFill>
                  <a:schemeClr val="accent6"/>
                </a:solidFill>
                <a:latin typeface="Times New Roman" panose="02020603050405020304" pitchFamily="18" charset="0"/>
                <a:ea typeface="宋体" panose="02010600030101010101" pitchFamily="2" charset="-122"/>
              </a:rPr>
              <a:t>PLB809(2020)135745</a:t>
            </a:r>
            <a:endParaRPr lang="zh-CN" altLang="en-US" sz="1200" b="1" i="1" dirty="0">
              <a:solidFill>
                <a:schemeClr val="accent6"/>
              </a:solidFill>
              <a:latin typeface="Times New Roman" panose="02020603050405020304" pitchFamily="18" charset="0"/>
              <a:ea typeface="宋体" panose="02010600030101010101" pitchFamily="2" charset="-122"/>
            </a:endParaRPr>
          </a:p>
        </p:txBody>
      </p:sp>
      <p:sp>
        <p:nvSpPr>
          <p:cNvPr id="82" name="流程图: 接点 81">
            <a:extLst>
              <a:ext uri="{FF2B5EF4-FFF2-40B4-BE49-F238E27FC236}">
                <a16:creationId xmlns:a16="http://schemas.microsoft.com/office/drawing/2014/main" id="{2579C226-EB2E-4043-A983-CCD225390695}"/>
              </a:ext>
            </a:extLst>
          </p:cNvPr>
          <p:cNvSpPr>
            <a:spLocks noChangeAspect="1"/>
          </p:cNvSpPr>
          <p:nvPr/>
        </p:nvSpPr>
        <p:spPr>
          <a:xfrm>
            <a:off x="5091399" y="3277218"/>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82">
            <a:extLst>
              <a:ext uri="{FF2B5EF4-FFF2-40B4-BE49-F238E27FC236}">
                <a16:creationId xmlns:a16="http://schemas.microsoft.com/office/drawing/2014/main" id="{06B7BA14-73AD-46B5-8562-19F593BB3371}"/>
              </a:ext>
            </a:extLst>
          </p:cNvPr>
          <p:cNvSpPr txBox="1"/>
          <p:nvPr/>
        </p:nvSpPr>
        <p:spPr>
          <a:xfrm>
            <a:off x="1456512" y="564909"/>
            <a:ext cx="6355507"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Renormalizability of leading order covariant chiral NN interaction</a:t>
            </a:r>
          </a:p>
          <a:p>
            <a:r>
              <a:rPr lang="en-US" altLang="zh-CN" sz="1200" b="1" i="1" dirty="0">
                <a:solidFill>
                  <a:schemeClr val="accent6"/>
                </a:solidFill>
                <a:latin typeface="Times New Roman" panose="02020603050405020304" pitchFamily="18" charset="0"/>
                <a:ea typeface="宋体" panose="02010600030101010101" pitchFamily="2" charset="-122"/>
              </a:rPr>
              <a:t>CPC45(2021)054101</a:t>
            </a:r>
          </a:p>
        </p:txBody>
      </p:sp>
      <p:sp>
        <p:nvSpPr>
          <p:cNvPr id="94" name="Rectangle 3">
            <a:extLst>
              <a:ext uri="{FF2B5EF4-FFF2-40B4-BE49-F238E27FC236}">
                <a16:creationId xmlns:a16="http://schemas.microsoft.com/office/drawing/2014/main" id="{8B080CD2-9855-477A-A762-215F75F8499C}"/>
              </a:ext>
            </a:extLst>
          </p:cNvPr>
          <p:cNvSpPr>
            <a:spLocks noChangeArrowheads="1"/>
          </p:cNvSpPr>
          <p:nvPr/>
        </p:nvSpPr>
        <p:spPr bwMode="auto">
          <a:xfrm>
            <a:off x="710855" y="769705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95" name="文本框 94">
            <a:extLst>
              <a:ext uri="{FF2B5EF4-FFF2-40B4-BE49-F238E27FC236}">
                <a16:creationId xmlns:a16="http://schemas.microsoft.com/office/drawing/2014/main" id="{D76DC218-BB92-4185-A061-5C3390319CBC}"/>
              </a:ext>
            </a:extLst>
          </p:cNvPr>
          <p:cNvSpPr txBox="1"/>
          <p:nvPr/>
        </p:nvSpPr>
        <p:spPr>
          <a:xfrm>
            <a:off x="8697976" y="125482"/>
            <a:ext cx="3310761" cy="461665"/>
          </a:xfrm>
          <a:prstGeom prst="rect">
            <a:avLst/>
          </a:prstGeom>
          <a:noFill/>
        </p:spPr>
        <p:txBody>
          <a:bodyPr wrap="square">
            <a:spAutoFit/>
          </a:bodyPr>
          <a:lstStyle/>
          <a:p>
            <a:pPr algn="r"/>
            <a:r>
              <a:rPr lang="en-US" altLang="zh-CN" sz="1200" b="1" i="1" dirty="0">
                <a:solidFill>
                  <a:srgbClr val="0432FF"/>
                </a:solidFill>
                <a:latin typeface="Times New Roman" panose="02020603050405020304" pitchFamily="18" charset="0"/>
                <a:ea typeface="宋体" panose="02010600030101010101" pitchFamily="2" charset="-122"/>
              </a:rPr>
              <a:t>Relativistic high precision chiral nuclear forces</a:t>
            </a:r>
          </a:p>
          <a:p>
            <a:pPr algn="r"/>
            <a:r>
              <a:rPr lang="en-US" altLang="zh-CN" sz="1200" b="1" i="1" dirty="0">
                <a:solidFill>
                  <a:srgbClr val="7030A0"/>
                </a:solidFill>
                <a:latin typeface="Times New Roman" panose="02020603050405020304" pitchFamily="18" charset="0"/>
                <a:ea typeface="宋体" panose="02010600030101010101" pitchFamily="2" charset="-122"/>
              </a:rPr>
              <a:t>PRL128(2022)142002 </a:t>
            </a:r>
            <a:r>
              <a:rPr lang="zh-CN" altLang="en-US" sz="1200" i="1" dirty="0">
                <a:solidFill>
                  <a:srgbClr val="FF0000"/>
                </a:solidFill>
                <a:latin typeface="Times New Roman" panose="02020603050405020304" pitchFamily="18" charset="0"/>
                <a:ea typeface="宋体" panose="02010600030101010101" pitchFamily="2" charset="-122"/>
              </a:rPr>
              <a:t> </a:t>
            </a:r>
            <a:r>
              <a:rPr lang="en-US" altLang="zh-CN" sz="1200" i="1" dirty="0">
                <a:solidFill>
                  <a:srgbClr val="FF0000"/>
                </a:solidFill>
                <a:latin typeface="Times New Roman" panose="02020603050405020304" pitchFamily="18" charset="0"/>
                <a:ea typeface="宋体" panose="02010600030101010101" pitchFamily="2" charset="-122"/>
              </a:rPr>
              <a:t> </a:t>
            </a:r>
            <a:r>
              <a:rPr lang="en-US" altLang="zh-CN" sz="1200" i="1" dirty="0">
                <a:solidFill>
                  <a:srgbClr val="0432FF"/>
                </a:solidFill>
                <a:latin typeface="Times New Roman" panose="02020603050405020304" pitchFamily="18" charset="0"/>
                <a:ea typeface="宋体" panose="02010600030101010101" pitchFamily="2" charset="-122"/>
              </a:rPr>
              <a:t> </a:t>
            </a:r>
            <a:endParaRPr lang="zh-CN" altLang="en-US" sz="1200" i="1" dirty="0">
              <a:solidFill>
                <a:srgbClr val="0432FF"/>
              </a:solidFill>
              <a:latin typeface="Times New Roman" panose="02020603050405020304" pitchFamily="18" charset="0"/>
              <a:ea typeface="宋体" panose="02010600030101010101" pitchFamily="2" charset="-122"/>
            </a:endParaRPr>
          </a:p>
        </p:txBody>
      </p:sp>
      <p:sp>
        <p:nvSpPr>
          <p:cNvPr id="51" name="文本框 50">
            <a:extLst>
              <a:ext uri="{FF2B5EF4-FFF2-40B4-BE49-F238E27FC236}">
                <a16:creationId xmlns:a16="http://schemas.microsoft.com/office/drawing/2014/main" id="{499C3090-D736-4C7F-9A7F-E0989D932322}"/>
              </a:ext>
            </a:extLst>
          </p:cNvPr>
          <p:cNvSpPr txBox="1"/>
          <p:nvPr/>
        </p:nvSpPr>
        <p:spPr>
          <a:xfrm>
            <a:off x="7149831" y="1158255"/>
            <a:ext cx="3208897" cy="461665"/>
          </a:xfrm>
          <a:prstGeom prst="rect">
            <a:avLst/>
          </a:prstGeom>
          <a:noFill/>
        </p:spPr>
        <p:txBody>
          <a:bodyPr wrap="square">
            <a:spAutoFit/>
          </a:bodyPr>
          <a:lstStyle/>
          <a:p>
            <a:pPr algn="r"/>
            <a:r>
              <a:rPr lang="en-US" altLang="zh-CN" sz="1200" b="1" i="1" dirty="0">
                <a:solidFill>
                  <a:srgbClr val="000000"/>
                </a:solidFill>
                <a:latin typeface="Times New Roman" panose="02020603050405020304" pitchFamily="18" charset="0"/>
                <a:ea typeface="宋体" panose="02010600030101010101" pitchFamily="2" charset="-122"/>
              </a:rPr>
              <a:t>Perturbative two-pion exchange contributions</a:t>
            </a:r>
          </a:p>
          <a:p>
            <a:pPr algn="r"/>
            <a:r>
              <a:rPr lang="en-US" altLang="zh-CN" sz="1200" b="1" i="1" dirty="0">
                <a:solidFill>
                  <a:srgbClr val="7030A0"/>
                </a:solidFill>
                <a:latin typeface="Times New Roman" panose="02020603050405020304" pitchFamily="18" charset="0"/>
                <a:ea typeface="宋体" panose="02010600030101010101" pitchFamily="2" charset="-122"/>
              </a:rPr>
              <a:t>PRC102(2020)054001</a:t>
            </a:r>
            <a:r>
              <a:rPr lang="en-US" altLang="zh-CN" sz="1200" b="1" i="1" dirty="0">
                <a:solidFill>
                  <a:schemeClr val="accent6"/>
                </a:solidFill>
                <a:latin typeface="Times New Roman" panose="02020603050405020304" pitchFamily="18" charset="0"/>
                <a:ea typeface="宋体" panose="02010600030101010101" pitchFamily="2" charset="-122"/>
              </a:rPr>
              <a:t> </a:t>
            </a:r>
            <a:endParaRPr lang="zh-CN" altLang="en-US" sz="1200" b="1" i="1" dirty="0">
              <a:solidFill>
                <a:schemeClr val="accent6"/>
              </a:solidFill>
              <a:latin typeface="Times New Roman" panose="02020603050405020304" pitchFamily="18" charset="0"/>
              <a:ea typeface="宋体" panose="02010600030101010101" pitchFamily="2" charset="-122"/>
            </a:endParaRPr>
          </a:p>
        </p:txBody>
      </p:sp>
      <p:cxnSp>
        <p:nvCxnSpPr>
          <p:cNvPr id="52" name="直接连接符 51">
            <a:extLst>
              <a:ext uri="{FF2B5EF4-FFF2-40B4-BE49-F238E27FC236}">
                <a16:creationId xmlns:a16="http://schemas.microsoft.com/office/drawing/2014/main" id="{B1B19A8D-4FBB-41AD-AD99-6D16E78ECB31}"/>
              </a:ext>
            </a:extLst>
          </p:cNvPr>
          <p:cNvCxnSpPr>
            <a:cxnSpLocks/>
          </p:cNvCxnSpPr>
          <p:nvPr/>
        </p:nvCxnSpPr>
        <p:spPr>
          <a:xfrm flipH="1">
            <a:off x="10463951" y="1096676"/>
            <a:ext cx="7084" cy="21648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流程图: 接点 52">
            <a:extLst>
              <a:ext uri="{FF2B5EF4-FFF2-40B4-BE49-F238E27FC236}">
                <a16:creationId xmlns:a16="http://schemas.microsoft.com/office/drawing/2014/main" id="{AF29FB3D-77DF-418B-BE44-51D6EE01E2BC}"/>
              </a:ext>
            </a:extLst>
          </p:cNvPr>
          <p:cNvSpPr>
            <a:spLocks noChangeAspect="1"/>
          </p:cNvSpPr>
          <p:nvPr/>
        </p:nvSpPr>
        <p:spPr>
          <a:xfrm>
            <a:off x="9153582" y="3253450"/>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流程图: 接点 53">
            <a:extLst>
              <a:ext uri="{FF2B5EF4-FFF2-40B4-BE49-F238E27FC236}">
                <a16:creationId xmlns:a16="http://schemas.microsoft.com/office/drawing/2014/main" id="{70D49DA6-4C40-4216-B0BE-C77C4D92277C}"/>
              </a:ext>
            </a:extLst>
          </p:cNvPr>
          <p:cNvSpPr>
            <a:spLocks noChangeAspect="1"/>
          </p:cNvSpPr>
          <p:nvPr/>
        </p:nvSpPr>
        <p:spPr>
          <a:xfrm>
            <a:off x="10435035" y="3268582"/>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a:extLst>
              <a:ext uri="{FF2B5EF4-FFF2-40B4-BE49-F238E27FC236}">
                <a16:creationId xmlns:a16="http://schemas.microsoft.com/office/drawing/2014/main" id="{3D16A993-8134-4F42-A32B-82CF3C42A21C}"/>
              </a:ext>
            </a:extLst>
          </p:cNvPr>
          <p:cNvCxnSpPr>
            <a:cxnSpLocks/>
          </p:cNvCxnSpPr>
          <p:nvPr/>
        </p:nvCxnSpPr>
        <p:spPr>
          <a:xfrm flipH="1">
            <a:off x="11673282" y="596370"/>
            <a:ext cx="42717" cy="26430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流程图: 接点 56">
            <a:extLst>
              <a:ext uri="{FF2B5EF4-FFF2-40B4-BE49-F238E27FC236}">
                <a16:creationId xmlns:a16="http://schemas.microsoft.com/office/drawing/2014/main" id="{0ACBBAC5-A279-4C6B-B3C0-B43CCC19F1CB}"/>
              </a:ext>
            </a:extLst>
          </p:cNvPr>
          <p:cNvSpPr>
            <a:spLocks noChangeAspect="1"/>
          </p:cNvSpPr>
          <p:nvPr/>
        </p:nvSpPr>
        <p:spPr>
          <a:xfrm>
            <a:off x="11643999" y="3242538"/>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a:extLst>
              <a:ext uri="{FF2B5EF4-FFF2-40B4-BE49-F238E27FC236}">
                <a16:creationId xmlns:a16="http://schemas.microsoft.com/office/drawing/2014/main" id="{7244E59A-D0C5-4B27-8C95-825F56AD60E2}"/>
              </a:ext>
            </a:extLst>
          </p:cNvPr>
          <p:cNvCxnSpPr>
            <a:cxnSpLocks/>
          </p:cNvCxnSpPr>
          <p:nvPr/>
        </p:nvCxnSpPr>
        <p:spPr>
          <a:xfrm>
            <a:off x="676032" y="3901571"/>
            <a:ext cx="0" cy="24982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流程图: 接点 47">
            <a:extLst>
              <a:ext uri="{FF2B5EF4-FFF2-40B4-BE49-F238E27FC236}">
                <a16:creationId xmlns:a16="http://schemas.microsoft.com/office/drawing/2014/main" id="{0977AED5-5397-42E3-A3F8-A932633D609F}"/>
              </a:ext>
            </a:extLst>
          </p:cNvPr>
          <p:cNvSpPr>
            <a:spLocks noChangeAspect="1"/>
          </p:cNvSpPr>
          <p:nvPr/>
        </p:nvSpPr>
        <p:spPr>
          <a:xfrm>
            <a:off x="637105" y="3885891"/>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70A8911C-E986-4C18-A50B-E887E65B15CC}"/>
              </a:ext>
            </a:extLst>
          </p:cNvPr>
          <p:cNvSpPr txBox="1"/>
          <p:nvPr/>
        </p:nvSpPr>
        <p:spPr>
          <a:xfrm>
            <a:off x="0" y="6396335"/>
            <a:ext cx="6449819"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Strangeness S = −1 YN scattering in covariant </a:t>
            </a:r>
            <a:r>
              <a:rPr lang="en-US" altLang="zh-CN" sz="1200" b="1" i="1" dirty="0" err="1">
                <a:solidFill>
                  <a:srgbClr val="000000"/>
                </a:solidFill>
                <a:latin typeface="Times New Roman" panose="02020603050405020304" pitchFamily="18" charset="0"/>
                <a:ea typeface="宋体" panose="02010600030101010101" pitchFamily="2" charset="-122"/>
              </a:rPr>
              <a:t>ChEFT</a:t>
            </a:r>
            <a:r>
              <a:rPr lang="en-US" altLang="zh-CN" sz="1200" b="1" i="1" dirty="0">
                <a:solidFill>
                  <a:srgbClr val="000000"/>
                </a:solidFill>
                <a:latin typeface="Times New Roman" panose="02020603050405020304" pitchFamily="18" charset="0"/>
                <a:ea typeface="宋体" panose="02010600030101010101" pitchFamily="2" charset="-122"/>
              </a:rPr>
              <a:t> </a:t>
            </a:r>
          </a:p>
          <a:p>
            <a:r>
              <a:rPr lang="en-US" altLang="zh-CN" sz="1200" b="1" i="1" dirty="0">
                <a:solidFill>
                  <a:srgbClr val="00B0F0"/>
                </a:solidFill>
                <a:latin typeface="Times New Roman" panose="02020603050405020304" pitchFamily="18" charset="0"/>
                <a:ea typeface="宋体" panose="02010600030101010101" pitchFamily="2" charset="-122"/>
              </a:rPr>
              <a:t>PRD94(2016) 014029</a:t>
            </a:r>
          </a:p>
        </p:txBody>
      </p:sp>
      <p:sp>
        <p:nvSpPr>
          <p:cNvPr id="60" name="文本框 59">
            <a:extLst>
              <a:ext uri="{FF2B5EF4-FFF2-40B4-BE49-F238E27FC236}">
                <a16:creationId xmlns:a16="http://schemas.microsoft.com/office/drawing/2014/main" id="{D95D1EE4-650C-4D8A-9797-C12B046E61ED}"/>
              </a:ext>
            </a:extLst>
          </p:cNvPr>
          <p:cNvSpPr txBox="1"/>
          <p:nvPr/>
        </p:nvSpPr>
        <p:spPr>
          <a:xfrm>
            <a:off x="1230696" y="1113946"/>
            <a:ext cx="4831137"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Relativistic Chiral Description of the 1S0 NN Scattering</a:t>
            </a:r>
            <a:r>
              <a:rPr lang="en-US" altLang="zh-CN" sz="1200" b="1" i="1" dirty="0">
                <a:solidFill>
                  <a:srgbClr val="00B050"/>
                </a:solidFill>
                <a:latin typeface="Times New Roman" panose="02020603050405020304" pitchFamily="18" charset="0"/>
                <a:ea typeface="宋体" panose="02010600030101010101" pitchFamily="2" charset="-122"/>
              </a:rPr>
              <a:t> </a:t>
            </a:r>
            <a:r>
              <a:rPr lang="en-US" altLang="zh-CN" sz="1200" b="1" i="1" dirty="0">
                <a:solidFill>
                  <a:schemeClr val="accent6"/>
                </a:solidFill>
                <a:latin typeface="Times New Roman" panose="02020603050405020304" pitchFamily="18" charset="0"/>
                <a:ea typeface="宋体" panose="02010600030101010101" pitchFamily="2" charset="-122"/>
              </a:rPr>
              <a:t>CPL38(2021)062101</a:t>
            </a:r>
            <a:endParaRPr lang="zh-CN" altLang="en-US" sz="1200" b="1" i="1" dirty="0">
              <a:solidFill>
                <a:schemeClr val="accent6"/>
              </a:solidFill>
              <a:latin typeface="Times New Roman" panose="02020603050405020304" pitchFamily="18" charset="0"/>
              <a:ea typeface="宋体" panose="02010600030101010101" pitchFamily="2" charset="-122"/>
            </a:endParaRPr>
          </a:p>
        </p:txBody>
      </p:sp>
      <p:sp>
        <p:nvSpPr>
          <p:cNvPr id="65" name="流程图: 接点 64">
            <a:extLst>
              <a:ext uri="{FF2B5EF4-FFF2-40B4-BE49-F238E27FC236}">
                <a16:creationId xmlns:a16="http://schemas.microsoft.com/office/drawing/2014/main" id="{F51021F7-E1A7-46F6-8F84-BFFEDF3DEF71}"/>
              </a:ext>
            </a:extLst>
          </p:cNvPr>
          <p:cNvSpPr>
            <a:spLocks noChangeAspect="1"/>
          </p:cNvSpPr>
          <p:nvPr/>
        </p:nvSpPr>
        <p:spPr>
          <a:xfrm>
            <a:off x="4558767" y="3275588"/>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连接符 65">
            <a:extLst>
              <a:ext uri="{FF2B5EF4-FFF2-40B4-BE49-F238E27FC236}">
                <a16:creationId xmlns:a16="http://schemas.microsoft.com/office/drawing/2014/main" id="{0054ADD0-4909-458B-8832-243835A73ED4}"/>
              </a:ext>
            </a:extLst>
          </p:cNvPr>
          <p:cNvCxnSpPr>
            <a:cxnSpLocks/>
          </p:cNvCxnSpPr>
          <p:nvPr/>
        </p:nvCxnSpPr>
        <p:spPr>
          <a:xfrm>
            <a:off x="1351817" y="3957891"/>
            <a:ext cx="0" cy="19929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9545295F-A6BB-4759-AC93-2DEF70884538}"/>
              </a:ext>
            </a:extLst>
          </p:cNvPr>
          <p:cNvCxnSpPr>
            <a:cxnSpLocks/>
          </p:cNvCxnSpPr>
          <p:nvPr/>
        </p:nvCxnSpPr>
        <p:spPr>
          <a:xfrm flipH="1">
            <a:off x="2024166" y="3952701"/>
            <a:ext cx="11543" cy="16068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AC321BAC-A83B-4CAF-B691-7D149C0702F3}"/>
              </a:ext>
            </a:extLst>
          </p:cNvPr>
          <p:cNvCxnSpPr>
            <a:cxnSpLocks/>
          </p:cNvCxnSpPr>
          <p:nvPr/>
        </p:nvCxnSpPr>
        <p:spPr>
          <a:xfrm flipH="1">
            <a:off x="2763389" y="3961574"/>
            <a:ext cx="10160" cy="115923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F62E352D-72A7-4219-9471-D654715D8351}"/>
              </a:ext>
            </a:extLst>
          </p:cNvPr>
          <p:cNvCxnSpPr>
            <a:cxnSpLocks/>
          </p:cNvCxnSpPr>
          <p:nvPr/>
        </p:nvCxnSpPr>
        <p:spPr>
          <a:xfrm flipH="1">
            <a:off x="4039204" y="2200754"/>
            <a:ext cx="9758" cy="107604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0172623B-F496-4292-907E-681A5D6A51D0}"/>
              </a:ext>
            </a:extLst>
          </p:cNvPr>
          <p:cNvGrpSpPr/>
          <p:nvPr/>
        </p:nvGrpSpPr>
        <p:grpSpPr>
          <a:xfrm>
            <a:off x="11034060" y="4126756"/>
            <a:ext cx="944435" cy="682296"/>
            <a:chOff x="8903424" y="4948317"/>
            <a:chExt cx="944435" cy="682296"/>
          </a:xfrm>
        </p:grpSpPr>
        <p:sp>
          <p:nvSpPr>
            <p:cNvPr id="16" name="流程图: 接点 15">
              <a:extLst>
                <a:ext uri="{FF2B5EF4-FFF2-40B4-BE49-F238E27FC236}">
                  <a16:creationId xmlns:a16="http://schemas.microsoft.com/office/drawing/2014/main" id="{5BCDE857-DF5A-4730-AFA9-E4DBA9943213}"/>
                </a:ext>
              </a:extLst>
            </p:cNvPr>
            <p:cNvSpPr/>
            <p:nvPr/>
          </p:nvSpPr>
          <p:spPr>
            <a:xfrm>
              <a:off x="8921755" y="5026817"/>
              <a:ext cx="300039" cy="298191"/>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4707E58F-74C6-4DF0-9E4D-7BB33F70DC55}"/>
                </a:ext>
              </a:extLst>
            </p:cNvPr>
            <p:cNvSpPr txBox="1"/>
            <p:nvPr/>
          </p:nvSpPr>
          <p:spPr>
            <a:xfrm>
              <a:off x="8903424" y="4948317"/>
              <a:ext cx="638237" cy="400110"/>
            </a:xfrm>
            <a:prstGeom prst="rect">
              <a:avLst/>
            </a:prstGeom>
            <a:noFill/>
          </p:spPr>
          <p:txBody>
            <a:bodyPr wrap="square" rtlCol="0">
              <a:spAutoFit/>
            </a:bodyPr>
            <a:lstStyle/>
            <a:p>
              <a:r>
                <a:rPr lang="en-US" altLang="zh-CN" sz="2000" b="1" dirty="0">
                  <a:latin typeface="Times New Roman" panose="02020603050405020304" pitchFamily="18" charset="0"/>
                  <a:ea typeface="宋体" panose="02010600030101010101" pitchFamily="2" charset="-122"/>
                </a:rPr>
                <a:t>u</a:t>
              </a:r>
              <a:endParaRPr lang="zh-CN" altLang="en-US" sz="2000" b="1" dirty="0">
                <a:latin typeface="Times New Roman" panose="02020603050405020304" pitchFamily="18" charset="0"/>
                <a:ea typeface="宋体" panose="02010600030101010101" pitchFamily="2" charset="-122"/>
              </a:endParaRPr>
            </a:p>
          </p:txBody>
        </p:sp>
        <p:sp>
          <p:nvSpPr>
            <p:cNvPr id="74" name="流程图: 接点 73">
              <a:extLst>
                <a:ext uri="{FF2B5EF4-FFF2-40B4-BE49-F238E27FC236}">
                  <a16:creationId xmlns:a16="http://schemas.microsoft.com/office/drawing/2014/main" id="{65C11693-1913-4B50-90DB-6D2492FBAE02}"/>
                </a:ext>
              </a:extLst>
            </p:cNvPr>
            <p:cNvSpPr/>
            <p:nvPr/>
          </p:nvSpPr>
          <p:spPr>
            <a:xfrm>
              <a:off x="9236715" y="5026817"/>
              <a:ext cx="300039" cy="298191"/>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流程图: 接点 79">
              <a:extLst>
                <a:ext uri="{FF2B5EF4-FFF2-40B4-BE49-F238E27FC236}">
                  <a16:creationId xmlns:a16="http://schemas.microsoft.com/office/drawing/2014/main" id="{B4392E5D-7D7D-4E29-AC1D-4757AC5C8591}"/>
                </a:ext>
              </a:extLst>
            </p:cNvPr>
            <p:cNvSpPr/>
            <p:nvPr/>
          </p:nvSpPr>
          <p:spPr>
            <a:xfrm>
              <a:off x="9094475" y="5301138"/>
              <a:ext cx="300039" cy="298191"/>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a:extLst>
                <a:ext uri="{FF2B5EF4-FFF2-40B4-BE49-F238E27FC236}">
                  <a16:creationId xmlns:a16="http://schemas.microsoft.com/office/drawing/2014/main" id="{99BF0707-B65D-441C-AF2C-BD6A13516932}"/>
                </a:ext>
              </a:extLst>
            </p:cNvPr>
            <p:cNvSpPr txBox="1"/>
            <p:nvPr/>
          </p:nvSpPr>
          <p:spPr>
            <a:xfrm>
              <a:off x="9209622" y="4965082"/>
              <a:ext cx="638237" cy="400110"/>
            </a:xfrm>
            <a:prstGeom prst="rect">
              <a:avLst/>
            </a:prstGeom>
            <a:noFill/>
          </p:spPr>
          <p:txBody>
            <a:bodyPr wrap="square" rtlCol="0">
              <a:spAutoFit/>
            </a:bodyPr>
            <a:lstStyle/>
            <a:p>
              <a:r>
                <a:rPr lang="en-US" altLang="zh-CN" sz="2000" b="1" dirty="0">
                  <a:latin typeface="Times New Roman" panose="02020603050405020304" pitchFamily="18" charset="0"/>
                  <a:ea typeface="宋体" panose="02010600030101010101" pitchFamily="2" charset="-122"/>
                </a:rPr>
                <a:t>d</a:t>
              </a:r>
              <a:endParaRPr lang="zh-CN" altLang="en-US" sz="2000" b="1" dirty="0">
                <a:latin typeface="Times New Roman" panose="02020603050405020304" pitchFamily="18" charset="0"/>
                <a:ea typeface="宋体" panose="02010600030101010101" pitchFamily="2" charset="-122"/>
              </a:endParaRPr>
            </a:p>
          </p:txBody>
        </p:sp>
        <p:sp>
          <p:nvSpPr>
            <p:cNvPr id="86" name="文本框 85">
              <a:extLst>
                <a:ext uri="{FF2B5EF4-FFF2-40B4-BE49-F238E27FC236}">
                  <a16:creationId xmlns:a16="http://schemas.microsoft.com/office/drawing/2014/main" id="{36392D21-A212-410D-8BA8-1DF8AF126A89}"/>
                </a:ext>
              </a:extLst>
            </p:cNvPr>
            <p:cNvSpPr txBox="1"/>
            <p:nvPr/>
          </p:nvSpPr>
          <p:spPr>
            <a:xfrm>
              <a:off x="9089166" y="5230503"/>
              <a:ext cx="638237" cy="400110"/>
            </a:xfrm>
            <a:prstGeom prst="rect">
              <a:avLst/>
            </a:prstGeom>
            <a:noFill/>
          </p:spPr>
          <p:txBody>
            <a:bodyPr wrap="square" rtlCol="0">
              <a:spAutoFit/>
            </a:bodyPr>
            <a:lstStyle/>
            <a:p>
              <a:r>
                <a:rPr lang="en-US" altLang="zh-CN" sz="2000" b="1" dirty="0">
                  <a:latin typeface="Times New Roman" panose="02020603050405020304" pitchFamily="18" charset="0"/>
                  <a:ea typeface="宋体" panose="02010600030101010101" pitchFamily="2" charset="-122"/>
                </a:rPr>
                <a:t>s</a:t>
              </a:r>
              <a:endParaRPr lang="zh-CN" altLang="en-US" sz="2000" b="1" dirty="0">
                <a:latin typeface="Times New Roman" panose="02020603050405020304" pitchFamily="18" charset="0"/>
                <a:ea typeface="宋体" panose="02010600030101010101" pitchFamily="2" charset="-122"/>
              </a:endParaRPr>
            </a:p>
          </p:txBody>
        </p:sp>
      </p:grpSp>
      <p:sp>
        <p:nvSpPr>
          <p:cNvPr id="88" name="流程图: 接点 87">
            <a:extLst>
              <a:ext uri="{FF2B5EF4-FFF2-40B4-BE49-F238E27FC236}">
                <a16:creationId xmlns:a16="http://schemas.microsoft.com/office/drawing/2014/main" id="{370689A3-F774-4084-9C3D-4A755320EE21}"/>
              </a:ext>
            </a:extLst>
          </p:cNvPr>
          <p:cNvSpPr/>
          <p:nvPr/>
        </p:nvSpPr>
        <p:spPr>
          <a:xfrm>
            <a:off x="143892" y="458576"/>
            <a:ext cx="300039" cy="298191"/>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流程图: 接点 88">
            <a:extLst>
              <a:ext uri="{FF2B5EF4-FFF2-40B4-BE49-F238E27FC236}">
                <a16:creationId xmlns:a16="http://schemas.microsoft.com/office/drawing/2014/main" id="{2E7D85D5-09BE-4327-B0D5-E443CE743B63}"/>
              </a:ext>
            </a:extLst>
          </p:cNvPr>
          <p:cNvSpPr/>
          <p:nvPr/>
        </p:nvSpPr>
        <p:spPr>
          <a:xfrm>
            <a:off x="451965" y="472869"/>
            <a:ext cx="300039" cy="298191"/>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9">
            <a:extLst>
              <a:ext uri="{FF2B5EF4-FFF2-40B4-BE49-F238E27FC236}">
                <a16:creationId xmlns:a16="http://schemas.microsoft.com/office/drawing/2014/main" id="{5F3AD69C-1F28-4009-BBF7-E542EF3BCC97}"/>
              </a:ext>
            </a:extLst>
          </p:cNvPr>
          <p:cNvSpPr txBox="1"/>
          <p:nvPr/>
        </p:nvSpPr>
        <p:spPr>
          <a:xfrm>
            <a:off x="128665" y="396646"/>
            <a:ext cx="638237" cy="400110"/>
          </a:xfrm>
          <a:prstGeom prst="rect">
            <a:avLst/>
          </a:prstGeom>
          <a:noFill/>
        </p:spPr>
        <p:txBody>
          <a:bodyPr wrap="square" rtlCol="0">
            <a:spAutoFit/>
          </a:bodyPr>
          <a:lstStyle/>
          <a:p>
            <a:r>
              <a:rPr lang="en-US" altLang="zh-CN" sz="2000" b="1" dirty="0">
                <a:latin typeface="Times New Roman" panose="02020603050405020304" pitchFamily="18" charset="0"/>
                <a:ea typeface="宋体" panose="02010600030101010101" pitchFamily="2" charset="-122"/>
              </a:rPr>
              <a:t>u</a:t>
            </a:r>
            <a:endParaRPr lang="zh-CN" altLang="en-US" sz="2000" b="1" dirty="0">
              <a:latin typeface="Times New Roman" panose="02020603050405020304" pitchFamily="18" charset="0"/>
              <a:ea typeface="宋体" panose="02010600030101010101" pitchFamily="2" charset="-122"/>
            </a:endParaRPr>
          </a:p>
        </p:txBody>
      </p:sp>
      <p:sp>
        <p:nvSpPr>
          <p:cNvPr id="93" name="文本框 92">
            <a:extLst>
              <a:ext uri="{FF2B5EF4-FFF2-40B4-BE49-F238E27FC236}">
                <a16:creationId xmlns:a16="http://schemas.microsoft.com/office/drawing/2014/main" id="{61451B2C-2147-4CCB-8949-3A4BB07EF81C}"/>
              </a:ext>
            </a:extLst>
          </p:cNvPr>
          <p:cNvSpPr txBox="1"/>
          <p:nvPr/>
        </p:nvSpPr>
        <p:spPr>
          <a:xfrm>
            <a:off x="431883" y="396646"/>
            <a:ext cx="638237" cy="400110"/>
          </a:xfrm>
          <a:prstGeom prst="rect">
            <a:avLst/>
          </a:prstGeom>
          <a:noFill/>
        </p:spPr>
        <p:txBody>
          <a:bodyPr wrap="square" rtlCol="0">
            <a:spAutoFit/>
          </a:bodyPr>
          <a:lstStyle/>
          <a:p>
            <a:r>
              <a:rPr lang="en-US" altLang="zh-CN" sz="2000" b="1" dirty="0">
                <a:latin typeface="Times New Roman" panose="02020603050405020304" pitchFamily="18" charset="0"/>
                <a:ea typeface="宋体" panose="02010600030101010101" pitchFamily="2" charset="-122"/>
              </a:rPr>
              <a:t>d</a:t>
            </a:r>
            <a:endParaRPr lang="zh-CN" altLang="en-US" sz="2000" b="1" dirty="0">
              <a:latin typeface="Times New Roman" panose="02020603050405020304" pitchFamily="18" charset="0"/>
              <a:ea typeface="宋体" panose="02010600030101010101" pitchFamily="2" charset="-122"/>
            </a:endParaRPr>
          </a:p>
        </p:txBody>
      </p:sp>
      <p:sp>
        <p:nvSpPr>
          <p:cNvPr id="64" name="文本框 63">
            <a:extLst>
              <a:ext uri="{FF2B5EF4-FFF2-40B4-BE49-F238E27FC236}">
                <a16:creationId xmlns:a16="http://schemas.microsoft.com/office/drawing/2014/main" id="{DBF50CD7-4A13-4372-9E8C-CC3925509C8C}"/>
              </a:ext>
            </a:extLst>
          </p:cNvPr>
          <p:cNvSpPr txBox="1"/>
          <p:nvPr/>
        </p:nvSpPr>
        <p:spPr>
          <a:xfrm>
            <a:off x="3637176" y="4366981"/>
            <a:ext cx="6550795"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Test of the YN interaction of the leading order covariant </a:t>
            </a:r>
            <a:r>
              <a:rPr lang="en-US" altLang="zh-CN" sz="1200" b="1" i="1" dirty="0" err="1">
                <a:solidFill>
                  <a:srgbClr val="000000"/>
                </a:solidFill>
                <a:latin typeface="Times New Roman" panose="02020603050405020304" pitchFamily="18" charset="0"/>
                <a:ea typeface="宋体" panose="02010600030101010101" pitchFamily="2" charset="-122"/>
              </a:rPr>
              <a:t>ChEFT</a:t>
            </a:r>
            <a:r>
              <a:rPr lang="en-US" altLang="zh-CN" sz="1200" b="1" i="1" dirty="0">
                <a:solidFill>
                  <a:srgbClr val="000000"/>
                </a:solidFill>
                <a:latin typeface="Times New Roman" panose="02020603050405020304" pitchFamily="18" charset="0"/>
                <a:ea typeface="宋体" panose="02010600030101010101" pitchFamily="2" charset="-122"/>
              </a:rPr>
              <a:t> </a:t>
            </a:r>
          </a:p>
          <a:p>
            <a:r>
              <a:rPr lang="en-US" altLang="zh-CN" sz="1200" b="1" i="1" dirty="0">
                <a:solidFill>
                  <a:srgbClr val="00B0F0"/>
                </a:solidFill>
                <a:latin typeface="Times New Roman" panose="02020603050405020304" pitchFamily="18" charset="0"/>
                <a:ea typeface="宋体" panose="02010600030101010101" pitchFamily="2" charset="-122"/>
              </a:rPr>
              <a:t>PRC105(2022)035203</a:t>
            </a:r>
          </a:p>
        </p:txBody>
      </p:sp>
      <p:sp>
        <p:nvSpPr>
          <p:cNvPr id="69" name="流程图: 接点 68">
            <a:extLst>
              <a:ext uri="{FF2B5EF4-FFF2-40B4-BE49-F238E27FC236}">
                <a16:creationId xmlns:a16="http://schemas.microsoft.com/office/drawing/2014/main" id="{3C29C45E-9104-4AA0-8EFF-2700195C81A3}"/>
              </a:ext>
            </a:extLst>
          </p:cNvPr>
          <p:cNvSpPr>
            <a:spLocks noChangeAspect="1"/>
          </p:cNvSpPr>
          <p:nvPr/>
        </p:nvSpPr>
        <p:spPr>
          <a:xfrm>
            <a:off x="4903540" y="3885891"/>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1" name="直接连接符 80">
            <a:extLst>
              <a:ext uri="{FF2B5EF4-FFF2-40B4-BE49-F238E27FC236}">
                <a16:creationId xmlns:a16="http://schemas.microsoft.com/office/drawing/2014/main" id="{AA7835E3-EA24-445E-90E1-18C6936F7CAE}"/>
              </a:ext>
            </a:extLst>
          </p:cNvPr>
          <p:cNvCxnSpPr>
            <a:cxnSpLocks/>
          </p:cNvCxnSpPr>
          <p:nvPr/>
        </p:nvCxnSpPr>
        <p:spPr>
          <a:xfrm>
            <a:off x="4939540" y="3962531"/>
            <a:ext cx="0" cy="151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文本框 84">
            <a:extLst>
              <a:ext uri="{FF2B5EF4-FFF2-40B4-BE49-F238E27FC236}">
                <a16:creationId xmlns:a16="http://schemas.microsoft.com/office/drawing/2014/main" id="{85489E43-7D64-4293-AAB0-FC3E1E8348DC}"/>
              </a:ext>
            </a:extLst>
          </p:cNvPr>
          <p:cNvSpPr txBox="1"/>
          <p:nvPr/>
        </p:nvSpPr>
        <p:spPr>
          <a:xfrm>
            <a:off x="2000521" y="119573"/>
            <a:ext cx="8169059"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Nucleon-nucleon interaction in the 3S1-3D1 coupled channel for a pion mass of 469 MeV</a:t>
            </a:r>
          </a:p>
          <a:p>
            <a:r>
              <a:rPr lang="en-US" altLang="zh-CN" sz="1200" b="1" i="1" dirty="0">
                <a:solidFill>
                  <a:schemeClr val="accent6"/>
                </a:solidFill>
                <a:latin typeface="Times New Roman" panose="02020603050405020304" pitchFamily="18" charset="0"/>
                <a:ea typeface="宋体" panose="02010600030101010101" pitchFamily="2" charset="-122"/>
              </a:rPr>
              <a:t>PLB833(2022)137347</a:t>
            </a:r>
          </a:p>
        </p:txBody>
      </p:sp>
      <p:cxnSp>
        <p:nvCxnSpPr>
          <p:cNvPr id="87" name="直接连接符 86">
            <a:extLst>
              <a:ext uri="{FF2B5EF4-FFF2-40B4-BE49-F238E27FC236}">
                <a16:creationId xmlns:a16="http://schemas.microsoft.com/office/drawing/2014/main" id="{73936BE3-21BC-4D2D-B1B2-4B7C7A2EBCD5}"/>
              </a:ext>
            </a:extLst>
          </p:cNvPr>
          <p:cNvCxnSpPr>
            <a:cxnSpLocks/>
          </p:cNvCxnSpPr>
          <p:nvPr/>
        </p:nvCxnSpPr>
        <p:spPr>
          <a:xfrm flipH="1">
            <a:off x="5867727" y="457132"/>
            <a:ext cx="158" cy="285120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流程图: 接点 90">
            <a:extLst>
              <a:ext uri="{FF2B5EF4-FFF2-40B4-BE49-F238E27FC236}">
                <a16:creationId xmlns:a16="http://schemas.microsoft.com/office/drawing/2014/main" id="{A62726C4-F57F-48A4-B758-BAB5F761FEFA}"/>
              </a:ext>
            </a:extLst>
          </p:cNvPr>
          <p:cNvSpPr>
            <a:spLocks noChangeAspect="1"/>
          </p:cNvSpPr>
          <p:nvPr/>
        </p:nvSpPr>
        <p:spPr>
          <a:xfrm>
            <a:off x="5833079" y="3276492"/>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2" name="直接连接符 91">
            <a:extLst>
              <a:ext uri="{FF2B5EF4-FFF2-40B4-BE49-F238E27FC236}">
                <a16:creationId xmlns:a16="http://schemas.microsoft.com/office/drawing/2014/main" id="{87041A7F-CF5A-4EAB-946F-3BBEB60BEF41}"/>
              </a:ext>
            </a:extLst>
          </p:cNvPr>
          <p:cNvCxnSpPr>
            <a:cxnSpLocks/>
          </p:cNvCxnSpPr>
          <p:nvPr/>
        </p:nvCxnSpPr>
        <p:spPr>
          <a:xfrm>
            <a:off x="7082847" y="2974757"/>
            <a:ext cx="6068" cy="29067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9588297C-FD2C-44AE-AEB2-4C195252C7AE}"/>
              </a:ext>
            </a:extLst>
          </p:cNvPr>
          <p:cNvSpPr txBox="1"/>
          <p:nvPr/>
        </p:nvSpPr>
        <p:spPr>
          <a:xfrm>
            <a:off x="4526513" y="3979598"/>
            <a:ext cx="6139447" cy="461665"/>
          </a:xfrm>
          <a:prstGeom prst="rect">
            <a:avLst/>
          </a:prstGeom>
          <a:noFill/>
        </p:spPr>
        <p:txBody>
          <a:bodyPr wrap="square" rtlCol="0">
            <a:spAutoFit/>
          </a:bodyPr>
          <a:lstStyle/>
          <a:p>
            <a:pPr algn="l"/>
            <a:r>
              <a:rPr lang="en-US" altLang="zh-CN" sz="1200" b="1" i="1" dirty="0">
                <a:solidFill>
                  <a:srgbClr val="000000"/>
                </a:solidFill>
                <a:latin typeface="Times New Roman" panose="02020603050405020304" pitchFamily="18" charset="0"/>
                <a:ea typeface="宋体" panose="02010600030101010101" pitchFamily="2" charset="-122"/>
              </a:rPr>
              <a:t>Strangeness</a:t>
            </a:r>
            <a:r>
              <a:rPr lang="en-US" altLang="zh-CN" sz="1200" b="1" i="1" dirty="0">
                <a:solidFill>
                  <a:srgbClr val="00B0F0"/>
                </a:solidFill>
                <a:latin typeface="Times New Roman" panose="02020603050405020304" pitchFamily="18" charset="0"/>
                <a:ea typeface="宋体" panose="02010600030101010101" pitchFamily="2" charset="-122"/>
              </a:rPr>
              <a:t> </a:t>
            </a:r>
            <a:r>
              <a:rPr lang="en-US" altLang="zh-CN" sz="1200" b="1" i="1" dirty="0">
                <a:solidFill>
                  <a:srgbClr val="000000"/>
                </a:solidFill>
                <a:latin typeface="Times New Roman" panose="02020603050405020304" pitchFamily="18" charset="0"/>
                <a:ea typeface="宋体" panose="02010600030101010101" pitchFamily="2" charset="-122"/>
              </a:rPr>
              <a:t>S= − 2 BB interactions and </a:t>
            </a:r>
            <a:r>
              <a:rPr lang="en-US" altLang="zh-CN" sz="1200" b="1" i="1" dirty="0" err="1">
                <a:solidFill>
                  <a:srgbClr val="000000"/>
                </a:solidFill>
                <a:latin typeface="Times New Roman" panose="02020603050405020304" pitchFamily="18" charset="0"/>
                <a:ea typeface="宋体" panose="02010600030101010101" pitchFamily="2" charset="-122"/>
              </a:rPr>
              <a:t>femtoscopic</a:t>
            </a:r>
            <a:r>
              <a:rPr lang="en-US" altLang="zh-CN" sz="1200" b="1" i="1" dirty="0">
                <a:solidFill>
                  <a:srgbClr val="000000"/>
                </a:solidFill>
                <a:latin typeface="Times New Roman" panose="02020603050405020304" pitchFamily="18" charset="0"/>
                <a:ea typeface="宋体" panose="02010600030101010101" pitchFamily="2" charset="-122"/>
              </a:rPr>
              <a:t> correlation functions</a:t>
            </a:r>
          </a:p>
          <a:p>
            <a:pPr algn="l"/>
            <a:r>
              <a:rPr lang="en-US" altLang="zh-CN" sz="1200" b="1" i="1" dirty="0">
                <a:solidFill>
                  <a:srgbClr val="00B0F0"/>
                </a:solidFill>
                <a:latin typeface="Times New Roman" panose="02020603050405020304" pitchFamily="18" charset="0"/>
                <a:ea typeface="宋体" panose="02010600030101010101" pitchFamily="2" charset="-122"/>
              </a:rPr>
              <a:t>CPC47(2023)024108</a:t>
            </a:r>
          </a:p>
        </p:txBody>
      </p:sp>
      <p:sp>
        <p:nvSpPr>
          <p:cNvPr id="78" name="流程图: 接点 77">
            <a:extLst>
              <a:ext uri="{FF2B5EF4-FFF2-40B4-BE49-F238E27FC236}">
                <a16:creationId xmlns:a16="http://schemas.microsoft.com/office/drawing/2014/main" id="{7F22D656-CDDD-455B-B69B-83C84976692B}"/>
              </a:ext>
            </a:extLst>
          </p:cNvPr>
          <p:cNvSpPr>
            <a:spLocks noChangeAspect="1"/>
          </p:cNvSpPr>
          <p:nvPr/>
        </p:nvSpPr>
        <p:spPr>
          <a:xfrm>
            <a:off x="3410020" y="3896051"/>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8" name="直接连接符 97">
            <a:extLst>
              <a:ext uri="{FF2B5EF4-FFF2-40B4-BE49-F238E27FC236}">
                <a16:creationId xmlns:a16="http://schemas.microsoft.com/office/drawing/2014/main" id="{7C31E494-CB87-4FDA-9C40-D9121A3FFFE8}"/>
              </a:ext>
            </a:extLst>
          </p:cNvPr>
          <p:cNvCxnSpPr>
            <a:cxnSpLocks/>
          </p:cNvCxnSpPr>
          <p:nvPr/>
        </p:nvCxnSpPr>
        <p:spPr>
          <a:xfrm flipH="1">
            <a:off x="4167754" y="3962897"/>
            <a:ext cx="28" cy="4151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7236E68B-D9B1-4005-B86A-65C0D73D55AF}"/>
              </a:ext>
            </a:extLst>
          </p:cNvPr>
          <p:cNvSpPr txBox="1"/>
          <p:nvPr/>
        </p:nvSpPr>
        <p:spPr>
          <a:xfrm>
            <a:off x="176306" y="727344"/>
            <a:ext cx="489236" cy="369332"/>
          </a:xfrm>
          <a:prstGeom prst="rect">
            <a:avLst/>
          </a:prstGeom>
          <a:noFill/>
        </p:spPr>
        <p:txBody>
          <a:bodyPr wrap="square" rtlCol="0">
            <a:spAutoFit/>
          </a:bodyPr>
          <a:lstStyle/>
          <a:p>
            <a:r>
              <a:rPr lang="en-US" altLang="zh-CN" b="1" i="1" dirty="0"/>
              <a:t>NN</a:t>
            </a:r>
            <a:endParaRPr lang="zh-CN" altLang="en-US" b="1" i="1" dirty="0"/>
          </a:p>
        </p:txBody>
      </p:sp>
      <p:sp>
        <p:nvSpPr>
          <p:cNvPr id="99" name="文本框 98">
            <a:extLst>
              <a:ext uri="{FF2B5EF4-FFF2-40B4-BE49-F238E27FC236}">
                <a16:creationId xmlns:a16="http://schemas.microsoft.com/office/drawing/2014/main" id="{57E1965F-9BA6-4E2B-AA1E-0F496976A4AB}"/>
              </a:ext>
            </a:extLst>
          </p:cNvPr>
          <p:cNvSpPr txBox="1"/>
          <p:nvPr/>
        </p:nvSpPr>
        <p:spPr>
          <a:xfrm>
            <a:off x="10982269" y="4802986"/>
            <a:ext cx="859531" cy="369332"/>
          </a:xfrm>
          <a:prstGeom prst="rect">
            <a:avLst/>
          </a:prstGeom>
          <a:noFill/>
        </p:spPr>
        <p:txBody>
          <a:bodyPr wrap="square" rtlCol="0">
            <a:spAutoFit/>
          </a:bodyPr>
          <a:lstStyle/>
          <a:p>
            <a:r>
              <a:rPr lang="en-US" altLang="zh-CN" b="1" i="1" dirty="0"/>
              <a:t>YN&amp;YY</a:t>
            </a:r>
            <a:endParaRPr lang="zh-CN" altLang="en-US" b="1" i="1" dirty="0"/>
          </a:p>
        </p:txBody>
      </p:sp>
      <p:sp>
        <p:nvSpPr>
          <p:cNvPr id="97" name="标题 2">
            <a:extLst>
              <a:ext uri="{FF2B5EF4-FFF2-40B4-BE49-F238E27FC236}">
                <a16:creationId xmlns:a16="http://schemas.microsoft.com/office/drawing/2014/main" id="{935D621E-A001-4BDE-94B4-2107D7AAD7CB}"/>
              </a:ext>
            </a:extLst>
          </p:cNvPr>
          <p:cNvSpPr>
            <a:spLocks noGrp="1"/>
          </p:cNvSpPr>
          <p:nvPr>
            <p:ph type="title"/>
          </p:nvPr>
        </p:nvSpPr>
        <p:spPr>
          <a:xfrm>
            <a:off x="5091399" y="5759926"/>
            <a:ext cx="7118899" cy="696771"/>
          </a:xfrm>
        </p:spPr>
        <p:txBody>
          <a:bodyPr>
            <a:noAutofit/>
          </a:bodyPr>
          <a:lstStyle/>
          <a:p>
            <a:pPr>
              <a:lnSpc>
                <a:spcPct val="150000"/>
              </a:lnSpc>
              <a:defRPr/>
            </a:pPr>
            <a:r>
              <a:rPr lang="en-US" altLang="zh-CN" sz="3225" b="1" dirty="0">
                <a:highlight>
                  <a:srgbClr val="FFFF00"/>
                </a:highlight>
                <a:latin typeface="Microsoft YaHei" charset="-122"/>
                <a:ea typeface="Microsoft YaHei" charset="-122"/>
              </a:rPr>
              <a:t>A systematic study from scratch</a:t>
            </a:r>
            <a:br>
              <a:rPr lang="en-US" altLang="zh-CN" sz="3225" b="1" dirty="0">
                <a:highlight>
                  <a:srgbClr val="FFFF00"/>
                </a:highlight>
                <a:latin typeface="Microsoft YaHei" charset="-122"/>
                <a:ea typeface="Microsoft YaHei" charset="-122"/>
              </a:rPr>
            </a:br>
            <a:r>
              <a:rPr lang="en-US" altLang="zh-CN" sz="2400" b="1" dirty="0">
                <a:solidFill>
                  <a:srgbClr val="0432FF"/>
                </a:solidFill>
                <a:highlight>
                  <a:srgbClr val="FFFF00"/>
                </a:highlight>
                <a:latin typeface="Microsoft YaHei" charset="-122"/>
                <a:ea typeface="Microsoft YaHei" charset="-122"/>
              </a:rPr>
              <a:t>2 PRL,  9 PRC/D, 2 PLB,  5CPC/CPL</a:t>
            </a:r>
          </a:p>
        </p:txBody>
      </p:sp>
      <p:sp>
        <p:nvSpPr>
          <p:cNvPr id="34" name="灯片编号占位符 33">
            <a:extLst>
              <a:ext uri="{FF2B5EF4-FFF2-40B4-BE49-F238E27FC236}">
                <a16:creationId xmlns:a16="http://schemas.microsoft.com/office/drawing/2014/main" id="{825AAE37-689D-4EF9-ABC7-2B3B93B8A3BC}"/>
              </a:ext>
            </a:extLst>
          </p:cNvPr>
          <p:cNvSpPr>
            <a:spLocks noGrp="1"/>
          </p:cNvSpPr>
          <p:nvPr>
            <p:ph type="sldNum" sz="quarter" idx="12"/>
          </p:nvPr>
        </p:nvSpPr>
        <p:spPr/>
        <p:txBody>
          <a:bodyPr/>
          <a:lstStyle/>
          <a:p>
            <a:pPr>
              <a:defRPr/>
            </a:pPr>
            <a:fld id="{2F3787FB-CA10-4AF5-BF0B-94849B09B066}" type="slidenum">
              <a:rPr lang="zh-CN" altLang="en-US" smtClean="0"/>
              <a:pPr>
                <a:defRPr/>
              </a:pPr>
              <a:t>25</a:t>
            </a:fld>
            <a:endParaRPr lang="zh-CN" altLang="en-US" dirty="0"/>
          </a:p>
        </p:txBody>
      </p:sp>
      <p:pic>
        <p:nvPicPr>
          <p:cNvPr id="5" name="Picture 2" descr="See the source image">
            <a:extLst>
              <a:ext uri="{FF2B5EF4-FFF2-40B4-BE49-F238E27FC236}">
                <a16:creationId xmlns:a16="http://schemas.microsoft.com/office/drawing/2014/main" id="{10053576-5057-FC7D-9B22-460420356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594" y="8362"/>
            <a:ext cx="619354" cy="619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84792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CEE7B9-A944-4FD6-8389-3C1C3F4DF990}"/>
              </a:ext>
            </a:extLst>
          </p:cNvPr>
          <p:cNvSpPr>
            <a:spLocks noGrp="1"/>
          </p:cNvSpPr>
          <p:nvPr>
            <p:ph type="title"/>
          </p:nvPr>
        </p:nvSpPr>
        <p:spPr>
          <a:xfrm>
            <a:off x="64477" y="-153736"/>
            <a:ext cx="10515600" cy="1325563"/>
          </a:xfrm>
        </p:spPr>
        <p:txBody>
          <a:bodyPr/>
          <a:lstStyle/>
          <a:p>
            <a:r>
              <a:rPr lang="en-US" altLang="zh-CN" sz="3225" b="1" dirty="0">
                <a:latin typeface="Microsoft YaHei" charset="-122"/>
                <a:ea typeface="Microsoft YaHei" charset="-122"/>
              </a:rPr>
              <a:t>How to become relativistic/covariant </a:t>
            </a:r>
            <a:endParaRPr lang="zh-CN" altLang="en-US" sz="3225" b="1" dirty="0">
              <a:latin typeface="Microsoft YaHei" charset="-122"/>
              <a:ea typeface="Microsoft YaHei" charset="-122"/>
            </a:endParaRPr>
          </a:p>
        </p:txBody>
      </p:sp>
      <p:sp>
        <p:nvSpPr>
          <p:cNvPr id="3" name="内容占位符 2">
            <a:extLst>
              <a:ext uri="{FF2B5EF4-FFF2-40B4-BE49-F238E27FC236}">
                <a16:creationId xmlns:a16="http://schemas.microsoft.com/office/drawing/2014/main" id="{656EC069-EB23-4FD3-B5DA-3E05FD03D1BF}"/>
              </a:ext>
            </a:extLst>
          </p:cNvPr>
          <p:cNvSpPr>
            <a:spLocks noGrp="1"/>
          </p:cNvSpPr>
          <p:nvPr>
            <p:ph idx="1"/>
          </p:nvPr>
        </p:nvSpPr>
        <p:spPr>
          <a:xfrm>
            <a:off x="334435" y="1268416"/>
            <a:ext cx="11633881" cy="1164065"/>
          </a:xfrm>
        </p:spPr>
        <p:txBody>
          <a:bodyPr>
            <a:normAutofit/>
          </a:bodyPr>
          <a:lstStyle/>
          <a:p>
            <a:pPr indent="-360000">
              <a:lnSpc>
                <a:spcPct val="10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Dirac spinors and algebra </a:t>
            </a:r>
            <a:r>
              <a:rPr lang="en-US" altLang="zh-CN" sz="2400" b="1" dirty="0">
                <a:latin typeface="微软雅黑" panose="020B0503020204020204" pitchFamily="34" charset="-122"/>
                <a:ea typeface="微软雅黑" panose="020B0503020204020204" pitchFamily="34" charset="-122"/>
              </a:rPr>
              <a:t>(instead of non-relativistic wave functions and Pauli matrices)</a:t>
            </a:r>
          </a:p>
          <a:p>
            <a:pPr marL="0" indent="0">
              <a:buNone/>
            </a:pPr>
            <a:endParaRPr lang="en-US" altLang="zh-CN"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B37B6F20-FC84-4794-B08C-8B9CF06A8663}"/>
                  </a:ext>
                </a:extLst>
              </p:cNvPr>
              <p:cNvSpPr/>
              <p:nvPr/>
            </p:nvSpPr>
            <p:spPr>
              <a:xfrm>
                <a:off x="1487766" y="2536753"/>
                <a:ext cx="3834511" cy="9840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𝑢</m:t>
                      </m:r>
                      <m:r>
                        <a:rPr lang="zh-CN" altLang="en-US" i="0">
                          <a:latin typeface="Cambria Math" panose="02040503050406030204" pitchFamily="18" charset="0"/>
                        </a:rPr>
                        <m:t>(</m:t>
                      </m:r>
                      <m:r>
                        <a:rPr lang="zh-CN" altLang="en-US" b="1" i="1">
                          <a:latin typeface="Cambria Math" panose="02040503050406030204" pitchFamily="18" charset="0"/>
                        </a:rPr>
                        <m:t>𝒑</m:t>
                      </m:r>
                      <m:r>
                        <a:rPr lang="zh-CN" altLang="en-US" b="0" i="0">
                          <a:latin typeface="Cambria Math" panose="02040503050406030204" pitchFamily="18" charset="0"/>
                        </a:rPr>
                        <m:t>,</m:t>
                      </m:r>
                      <m:r>
                        <a:rPr lang="zh-CN" altLang="en-US" b="0" i="1">
                          <a:latin typeface="Cambria Math" panose="02040503050406030204" pitchFamily="18" charset="0"/>
                        </a:rPr>
                        <m:t>𝑠</m:t>
                      </m:r>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𝑁</m:t>
                          </m:r>
                        </m:e>
                        <m:sub>
                          <m:r>
                            <a:rPr lang="zh-CN" altLang="en-US" b="0" i="1">
                              <a:latin typeface="Cambria Math" panose="02040503050406030204" pitchFamily="18" charset="0"/>
                            </a:rPr>
                            <m:t>𝑝</m:t>
                          </m:r>
                        </m:sub>
                      </m:sSub>
                      <m:d>
                        <m:dPr>
                          <m:ctrlPr>
                            <a:rPr lang="zh-CN" altLang="en-US" b="0" i="1">
                              <a:latin typeface="Cambria Math" panose="02040503050406030204" pitchFamily="18" charset="0"/>
                            </a:rPr>
                          </m:ctrlPr>
                        </m:dPr>
                        <m:e>
                          <m:m>
                            <m:mPr>
                              <m:plcHide m:val="on"/>
                              <m:mcs>
                                <m:mc>
                                  <m:mcPr>
                                    <m:count m:val="1"/>
                                    <m:mcJc m:val="center"/>
                                  </m:mcPr>
                                </m:mc>
                              </m:mcs>
                              <m:ctrlPr>
                                <a:rPr lang="zh-CN" altLang="en-US" b="0" i="1">
                                  <a:latin typeface="Cambria Math" panose="02040503050406030204" pitchFamily="18" charset="0"/>
                                </a:rPr>
                              </m:ctrlPr>
                            </m:mPr>
                            <m:mr>
                              <m:e>
                                <m:r>
                                  <a:rPr lang="zh-CN" altLang="en-US" b="0" i="0">
                                    <a:latin typeface="Cambria Math" panose="02040503050406030204" pitchFamily="18" charset="0"/>
                                  </a:rPr>
                                  <m:t>1</m:t>
                                </m:r>
                              </m:e>
                            </m:mr>
                            <m:mr>
                              <m:e>
                                <m:f>
                                  <m:fPr>
                                    <m:ctrlPr>
                                      <a:rPr lang="zh-CN" altLang="en-US" b="0" i="1">
                                        <a:latin typeface="Cambria Math" panose="02040503050406030204" pitchFamily="18" charset="0"/>
                                      </a:rPr>
                                    </m:ctrlPr>
                                  </m:fPr>
                                  <m:num>
                                    <m:r>
                                      <a:rPr lang="zh-CN" altLang="en-US" b="1" i="1">
                                        <a:latin typeface="Cambria Math" panose="02040503050406030204" pitchFamily="18" charset="0"/>
                                      </a:rPr>
                                      <m:t>𝝈</m:t>
                                    </m:r>
                                    <m:r>
                                      <a:rPr lang="zh-CN" altLang="en-US" b="0" i="0">
                                        <a:latin typeface="Cambria Math" panose="02040503050406030204" pitchFamily="18" charset="0"/>
                                      </a:rPr>
                                      <m:t>⋅</m:t>
                                    </m:r>
                                    <m:r>
                                      <a:rPr lang="zh-CN" altLang="en-US" b="1" i="1">
                                        <a:latin typeface="Cambria Math" panose="02040503050406030204" pitchFamily="18" charset="0"/>
                                      </a:rPr>
                                      <m:t>𝒑</m:t>
                                    </m:r>
                                  </m:num>
                                  <m:den>
                                    <m:sSub>
                                      <m:sSubPr>
                                        <m:ctrlPr>
                                          <a:rPr lang="zh-CN" altLang="en-US" b="1" i="1">
                                            <a:latin typeface="Cambria Math" panose="02040503050406030204" pitchFamily="18" charset="0"/>
                                          </a:rPr>
                                        </m:ctrlPr>
                                      </m:sSubPr>
                                      <m:e>
                                        <m:r>
                                          <a:rPr lang="zh-CN" altLang="en-US" b="0" i="1">
                                            <a:latin typeface="Cambria Math" panose="02040503050406030204" pitchFamily="18" charset="0"/>
                                          </a:rPr>
                                          <m:t>𝜖</m:t>
                                        </m:r>
                                      </m:e>
                                      <m:sub>
                                        <m:r>
                                          <a:rPr lang="zh-CN" altLang="en-US" b="0" i="1">
                                            <a:latin typeface="Cambria Math" panose="02040503050406030204" pitchFamily="18" charset="0"/>
                                          </a:rPr>
                                          <m:t>𝑝</m:t>
                                        </m:r>
                                      </m:sub>
                                    </m:sSub>
                                  </m:den>
                                </m:f>
                              </m:e>
                            </m:mr>
                          </m:m>
                        </m:e>
                      </m:d>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𝜒</m:t>
                          </m:r>
                        </m:e>
                        <m:sub>
                          <m:r>
                            <a:rPr lang="zh-CN" altLang="en-US" b="0" i="1">
                              <a:latin typeface="Cambria Math" panose="02040503050406030204" pitchFamily="18" charset="0"/>
                            </a:rPr>
                            <m:t>𝑠</m:t>
                          </m:r>
                        </m:sub>
                      </m:sSub>
                      <m:r>
                        <a:rPr lang="zh-CN" altLang="en-US" b="0" i="0">
                          <a:latin typeface="Cambria Math" panose="02040503050406030204" pitchFamily="18" charset="0"/>
                        </a:rPr>
                        <m:t>, </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𝑁</m:t>
                          </m:r>
                        </m:e>
                        <m:sub>
                          <m:r>
                            <a:rPr lang="zh-CN" altLang="en-US" b="0" i="1">
                              <a:latin typeface="Cambria Math" panose="02040503050406030204" pitchFamily="18" charset="0"/>
                            </a:rPr>
                            <m:t>𝑝</m:t>
                          </m:r>
                        </m:sub>
                      </m:sSub>
                      <m:r>
                        <a:rPr lang="zh-CN" altLang="en-US" b="0" i="0">
                          <a:latin typeface="Cambria Math" panose="02040503050406030204" pitchFamily="18" charset="0"/>
                        </a:rPr>
                        <m:t>=</m:t>
                      </m:r>
                      <m:rad>
                        <m:radPr>
                          <m:degHide m:val="on"/>
                          <m:ctrlPr>
                            <a:rPr lang="zh-CN" altLang="en-US" b="0" i="1">
                              <a:latin typeface="Cambria Math" panose="02040503050406030204" pitchFamily="18" charset="0"/>
                            </a:rPr>
                          </m:ctrlPr>
                        </m:radPr>
                        <m:deg/>
                        <m:e>
                          <m:f>
                            <m:fPr>
                              <m:ctrlPr>
                                <a:rPr lang="zh-CN" altLang="en-US" b="0" i="1">
                                  <a:latin typeface="Cambria Math" panose="02040503050406030204" pitchFamily="18" charset="0"/>
                                </a:rPr>
                              </m:ctrlPr>
                            </m:fPr>
                            <m:num>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𝜖</m:t>
                                  </m:r>
                                </m:e>
                                <m:sub>
                                  <m:r>
                                    <a:rPr lang="zh-CN" altLang="en-US" b="0" i="1">
                                      <a:latin typeface="Cambria Math" panose="02040503050406030204" pitchFamily="18" charset="0"/>
                                    </a:rPr>
                                    <m:t>𝑝</m:t>
                                  </m:r>
                                </m:sub>
                              </m:sSub>
                            </m:num>
                            <m:den>
                              <m:r>
                                <a:rPr lang="zh-CN" altLang="en-US" b="0" i="0">
                                  <a:latin typeface="Cambria Math" panose="02040503050406030204" pitchFamily="18" charset="0"/>
                                </a:rPr>
                                <m:t>2</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𝑀</m:t>
                                  </m:r>
                                </m:e>
                                <m:sub>
                                  <m:r>
                                    <a:rPr lang="zh-CN" altLang="en-US" b="0" i="1">
                                      <a:latin typeface="Cambria Math" panose="02040503050406030204" pitchFamily="18" charset="0"/>
                                    </a:rPr>
                                    <m:t>𝑁</m:t>
                                  </m:r>
                                </m:sub>
                              </m:sSub>
                            </m:den>
                          </m:f>
                        </m:e>
                      </m:rad>
                    </m:oMath>
                  </m:oMathPara>
                </a14:m>
                <a:endParaRPr lang="zh-CN" altLang="en-US" dirty="0"/>
              </a:p>
            </p:txBody>
          </p:sp>
        </mc:Choice>
        <mc:Fallback xmlns="">
          <p:sp>
            <p:nvSpPr>
              <p:cNvPr id="5" name="矩形 4">
                <a:extLst>
                  <a:ext uri="{FF2B5EF4-FFF2-40B4-BE49-F238E27FC236}">
                    <a16:creationId xmlns:a16="http://schemas.microsoft.com/office/drawing/2014/main" id="{B37B6F20-FC84-4794-B08C-8B9CF06A8663}"/>
                  </a:ext>
                </a:extLst>
              </p:cNvPr>
              <p:cNvSpPr>
                <a:spLocks noRot="1" noChangeAspect="1" noMove="1" noResize="1" noEditPoints="1" noAdjustHandles="1" noChangeArrowheads="1" noChangeShapeType="1" noTextEdit="1"/>
              </p:cNvSpPr>
              <p:nvPr/>
            </p:nvSpPr>
            <p:spPr>
              <a:xfrm>
                <a:off x="1487766" y="2536753"/>
                <a:ext cx="3834511" cy="984052"/>
              </a:xfrm>
              <a:prstGeom prst="rect">
                <a:avLst/>
              </a:prstGeom>
              <a:blipFill>
                <a:blip r:embed="rId2"/>
                <a:stretch>
                  <a:fillRect/>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3DD1A15A-8E42-4FA5-A648-B4F745D79196}"/>
              </a:ext>
            </a:extLst>
          </p:cNvPr>
          <p:cNvPicPr>
            <a:picLocks noChangeAspect="1"/>
          </p:cNvPicPr>
          <p:nvPr/>
        </p:nvPicPr>
        <p:blipFill>
          <a:blip r:embed="rId3"/>
          <a:stretch>
            <a:fillRect/>
          </a:stretch>
        </p:blipFill>
        <p:spPr>
          <a:xfrm>
            <a:off x="6602668" y="2301789"/>
            <a:ext cx="3708950" cy="1630955"/>
          </a:xfrm>
          <a:prstGeom prst="rect">
            <a:avLst/>
          </a:prstGeom>
        </p:spPr>
      </p:pic>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B6298C16-767D-4CF3-A512-5FA6AECAD394}"/>
                  </a:ext>
                </a:extLst>
              </p:cNvPr>
              <p:cNvSpPr/>
              <p:nvPr/>
            </p:nvSpPr>
            <p:spPr>
              <a:xfrm>
                <a:off x="981928" y="4794821"/>
                <a:ext cx="7563705" cy="322589"/>
              </a:xfrm>
              <a:prstGeom prst="rect">
                <a:avLst/>
              </a:prstGeom>
            </p:spPr>
            <p:txBody>
              <a:bodyPr wrap="square">
                <a:spAutoFit/>
              </a:bodyPr>
              <a:lstStyle/>
              <a:p>
                <a:pPr>
                  <a:lnSpc>
                    <a:spcPts val="1200"/>
                  </a:lnSpc>
                  <a:spcAft>
                    <a:spcPts val="1200"/>
                  </a:spcAft>
                </a:pPr>
                <a14:m>
                  <m:oMath xmlns:m="http://schemas.openxmlformats.org/officeDocument/2006/math">
                    <m:r>
                      <a:rPr lang="en-US" altLang="zh-CN" i="1">
                        <a:latin typeface="Cambria Math" panose="02040503050406030204" pitchFamily="18" charset="0"/>
                        <a:cs typeface="Times New Roman" panose="02020603050405020304" pitchFamily="18" charset="0"/>
                      </a:rPr>
                      <m:t>𝒯</m:t>
                    </m:r>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𝑝</m:t>
                            </m:r>
                          </m:e>
                          <m:sup>
                            <m:r>
                              <a:rPr lang="en-US" altLang="zh-CN" i="1">
                                <a:latin typeface="Cambria Math" panose="02040503050406030204" pitchFamily="18" charset="0"/>
                                <a:cs typeface="Times New Roman" panose="02020603050405020304" pitchFamily="18" charset="0"/>
                              </a:rPr>
                              <m:t>′</m:t>
                            </m:r>
                          </m:sup>
                        </m:sSup>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𝑝</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e>
                    </m:d>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𝒜</m:t>
                    </m:r>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𝑝</m:t>
                            </m:r>
                          </m:e>
                          <m:sup>
                            <m:r>
                              <a:rPr lang="en-US" altLang="zh-CN" i="1">
                                <a:latin typeface="Cambria Math" panose="02040503050406030204" pitchFamily="18" charset="0"/>
                                <a:cs typeface="Times New Roman" panose="02020603050405020304" pitchFamily="18" charset="0"/>
                              </a:rPr>
                              <m:t>′</m:t>
                            </m:r>
                          </m:sup>
                        </m:sSup>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𝑝</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e>
                    </m:d>
                    <m:r>
                      <a:rPr lang="en-US" altLang="zh-CN">
                        <a:latin typeface="Cambria Math" panose="02040503050406030204" pitchFamily="18" charset="0"/>
                        <a:cs typeface="Times New Roman" panose="02020603050405020304" pitchFamily="18" charset="0"/>
                      </a:rPr>
                      <m:t>+∫</m:t>
                    </m:r>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𝑑</m:t>
                            </m:r>
                          </m:e>
                          <m:sup>
                            <m:r>
                              <a:rPr lang="en-US" altLang="zh-CN">
                                <a:latin typeface="Cambria Math" panose="02040503050406030204" pitchFamily="18" charset="0"/>
                                <a:cs typeface="Times New Roman" panose="02020603050405020304" pitchFamily="18" charset="0"/>
                              </a:rPr>
                              <m:t>4</m:t>
                            </m:r>
                          </m:sup>
                        </m:sSup>
                        <m:r>
                          <a:rPr lang="en-US" altLang="zh-CN" i="1">
                            <a:latin typeface="Cambria Math" panose="02040503050406030204" pitchFamily="18" charset="0"/>
                            <a:cs typeface="Times New Roman" panose="02020603050405020304" pitchFamily="18" charset="0"/>
                          </a:rPr>
                          <m:t>𝑘</m:t>
                        </m:r>
                      </m:num>
                      <m:den>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a:latin typeface="Cambria Math" panose="02040503050406030204" pitchFamily="18" charset="0"/>
                                <a:cs typeface="Times New Roman" panose="02020603050405020304" pitchFamily="18" charset="0"/>
                              </a:rPr>
                              <m:t>2</m:t>
                            </m:r>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𝜋</m:t>
                                </m:r>
                              </m:e>
                              <m:sup>
                                <m:r>
                                  <a:rPr lang="en-US" altLang="zh-CN">
                                    <a:latin typeface="Cambria Math" panose="02040503050406030204" pitchFamily="18" charset="0"/>
                                    <a:cs typeface="Times New Roman" panose="02020603050405020304" pitchFamily="18" charset="0"/>
                                  </a:rPr>
                                  <m:t>4</m:t>
                                </m:r>
                              </m:sup>
                            </m:sSup>
                          </m:e>
                        </m:d>
                      </m:den>
                    </m:f>
                    <m:r>
                      <a:rPr lang="en-US" altLang="zh-CN" i="1">
                        <a:latin typeface="Cambria Math" panose="02040503050406030204" pitchFamily="18" charset="0"/>
                        <a:cs typeface="Times New Roman" panose="02020603050405020304" pitchFamily="18" charset="0"/>
                      </a:rPr>
                      <m:t>𝒜</m:t>
                    </m:r>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𝑝</m:t>
                            </m:r>
                          </m:e>
                          <m:sup>
                            <m:r>
                              <a:rPr lang="en-US" altLang="zh-CN" i="1">
                                <a:latin typeface="Cambria Math" panose="02040503050406030204" pitchFamily="18" charset="0"/>
                                <a:cs typeface="Times New Roman" panose="02020603050405020304" pitchFamily="18" charset="0"/>
                              </a:rPr>
                              <m:t>′</m:t>
                            </m:r>
                          </m:sup>
                        </m:sSup>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𝑘</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e>
                    </m:d>
                    <m:r>
                      <a:rPr lang="en-US" altLang="zh-CN" i="1">
                        <a:latin typeface="Cambria Math" panose="02040503050406030204" pitchFamily="18" charset="0"/>
                        <a:cs typeface="Times New Roman" panose="02020603050405020304" pitchFamily="18" charset="0"/>
                      </a:rPr>
                      <m:t>𝐺</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𝑘</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𝒯</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𝑘</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𝑝</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r>
                      <a:rPr lang="en-US" altLang="zh-CN">
                        <a:latin typeface="Cambria Math" panose="02040503050406030204" pitchFamily="18" charset="0"/>
                        <a:cs typeface="Times New Roman" panose="02020603050405020304" pitchFamily="18" charset="0"/>
                      </a:rPr>
                      <m:t>)</m:t>
                    </m:r>
                  </m:oMath>
                </a14:m>
                <a:r>
                  <a:rPr lang="en-US" altLang="zh-CN" dirty="0">
                    <a:latin typeface="Georgia" panose="02040502050405020303" pitchFamily="18" charset="0"/>
                    <a:cs typeface="Times New Roman" panose="02020603050405020304" pitchFamily="18" charset="0"/>
                  </a:rPr>
                  <a:t> </a:t>
                </a:r>
                <a:endParaRPr lang="zh-CN" altLang="zh-CN" dirty="0">
                  <a:latin typeface="Georgia" panose="02040502050405020303" pitchFamily="18" charset="0"/>
                  <a:cs typeface="Times New Roman" panose="02020603050405020304" pitchFamily="18" charset="0"/>
                </a:endParaRPr>
              </a:p>
            </p:txBody>
          </p:sp>
        </mc:Choice>
        <mc:Fallback xmlns="">
          <p:sp>
            <p:nvSpPr>
              <p:cNvPr id="6" name="矩形 5">
                <a:extLst>
                  <a:ext uri="{FF2B5EF4-FFF2-40B4-BE49-F238E27FC236}">
                    <a16:creationId xmlns:a16="http://schemas.microsoft.com/office/drawing/2014/main" id="{B6298C16-767D-4CF3-A512-5FA6AECAD394}"/>
                  </a:ext>
                </a:extLst>
              </p:cNvPr>
              <p:cNvSpPr>
                <a:spLocks noRot="1" noChangeAspect="1" noMove="1" noResize="1" noEditPoints="1" noAdjustHandles="1" noChangeArrowheads="1" noChangeShapeType="1" noTextEdit="1"/>
              </p:cNvSpPr>
              <p:nvPr/>
            </p:nvSpPr>
            <p:spPr>
              <a:xfrm>
                <a:off x="981928" y="4794821"/>
                <a:ext cx="7563705" cy="322589"/>
              </a:xfrm>
              <a:prstGeom prst="rect">
                <a:avLst/>
              </a:prstGeom>
              <a:blipFill>
                <a:blip r:embed="rId4"/>
                <a:stretch>
                  <a:fillRect t="-480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32792599-84C2-434C-8774-7E71468AF0B4}"/>
                  </a:ext>
                </a:extLst>
              </p:cNvPr>
              <p:cNvSpPr/>
              <p:nvPr/>
            </p:nvSpPr>
            <p:spPr>
              <a:xfrm>
                <a:off x="5738077" y="5036612"/>
                <a:ext cx="7883562" cy="5529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200" i="1" smtClean="0">
                          <a:latin typeface="Cambria Math" panose="02040503050406030204" pitchFamily="18" charset="0"/>
                        </a:rPr>
                        <m:t>𝐺</m:t>
                      </m:r>
                      <m:r>
                        <a:rPr lang="zh-CN" altLang="en-US" sz="1200" i="0">
                          <a:latin typeface="Cambria Math" panose="02040503050406030204" pitchFamily="18" charset="0"/>
                        </a:rPr>
                        <m:t>(</m:t>
                      </m:r>
                      <m:r>
                        <a:rPr lang="zh-CN" altLang="en-US" sz="1200" i="1">
                          <a:latin typeface="Cambria Math" panose="02040503050406030204" pitchFamily="18" charset="0"/>
                        </a:rPr>
                        <m:t>𝑘</m:t>
                      </m:r>
                      <m:r>
                        <a:rPr lang="zh-CN" altLang="en-US" sz="1200" i="0">
                          <a:latin typeface="Cambria Math" panose="02040503050406030204" pitchFamily="18" charset="0"/>
                        </a:rPr>
                        <m:t>∣</m:t>
                      </m:r>
                      <m:r>
                        <a:rPr lang="zh-CN" altLang="en-US" sz="1200" i="1">
                          <a:latin typeface="Cambria Math" panose="02040503050406030204" pitchFamily="18" charset="0"/>
                        </a:rPr>
                        <m:t>𝑊</m:t>
                      </m:r>
                      <m:r>
                        <a:rPr lang="zh-CN" altLang="en-US" sz="1200" i="0">
                          <a:latin typeface="Cambria Math" panose="02040503050406030204" pitchFamily="18" charset="0"/>
                        </a:rPr>
                        <m:t>)=</m:t>
                      </m:r>
                      <m:f>
                        <m:fPr>
                          <m:ctrlPr>
                            <a:rPr lang="zh-CN" altLang="en-US" sz="1200" i="1">
                              <a:latin typeface="Cambria Math" panose="02040503050406030204" pitchFamily="18" charset="0"/>
                            </a:rPr>
                          </m:ctrlPr>
                        </m:fPr>
                        <m:num>
                          <m:r>
                            <a:rPr lang="zh-CN" altLang="en-US" sz="1200" i="1">
                              <a:latin typeface="Cambria Math" panose="02040503050406030204" pitchFamily="18" charset="0"/>
                            </a:rPr>
                            <m:t>𝑖</m:t>
                          </m:r>
                        </m:num>
                        <m:den>
                          <m:sSup>
                            <m:sSupPr>
                              <m:ctrlPr>
                                <a:rPr lang="zh-CN" altLang="en-US" sz="1200" i="1">
                                  <a:latin typeface="Cambria Math" panose="02040503050406030204" pitchFamily="18" charset="0"/>
                                </a:rPr>
                              </m:ctrlPr>
                            </m:sSupPr>
                            <m:e>
                              <m:d>
                                <m:dPr>
                                  <m:begChr m:val="["/>
                                  <m:endChr m:val="]"/>
                                  <m:ctrlPr>
                                    <a:rPr lang="zh-CN" altLang="en-US" sz="1200" i="1">
                                      <a:latin typeface="Cambria Math" panose="02040503050406030204" pitchFamily="18" charset="0"/>
                                    </a:rPr>
                                  </m:ctrlPr>
                                </m:dPr>
                                <m:e>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𝛾</m:t>
                                      </m:r>
                                    </m:e>
                                    <m:sup>
                                      <m:r>
                                        <a:rPr lang="zh-CN" altLang="en-US" sz="1200" i="1">
                                          <a:latin typeface="Cambria Math" panose="02040503050406030204" pitchFamily="18" charset="0"/>
                                        </a:rPr>
                                        <m:t>𝜇</m:t>
                                      </m:r>
                                    </m:sup>
                                  </m:sSup>
                                  <m:sSub>
                                    <m:sSubPr>
                                      <m:ctrlPr>
                                        <a:rPr lang="zh-CN" altLang="en-US" sz="1200" i="1">
                                          <a:latin typeface="Cambria Math" panose="02040503050406030204" pitchFamily="18" charset="0"/>
                                        </a:rPr>
                                      </m:ctrlPr>
                                    </m:sSubPr>
                                    <m:e>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𝑊</m:t>
                                      </m:r>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𝑘</m:t>
                                      </m:r>
                                      <m:r>
                                        <a:rPr lang="en-US" altLang="zh-CN" sz="1200" b="0" i="1" smtClean="0">
                                          <a:latin typeface="Cambria Math" panose="02040503050406030204" pitchFamily="18" charset="0"/>
                                        </a:rPr>
                                        <m:t>)</m:t>
                                      </m:r>
                                    </m:e>
                                    <m:sub>
                                      <m:r>
                                        <a:rPr lang="zh-CN" altLang="en-US" sz="1200" i="1">
                                          <a:latin typeface="Cambria Math" panose="02040503050406030204" pitchFamily="18" charset="0"/>
                                        </a:rPr>
                                        <m:t>𝜇</m:t>
                                      </m:r>
                                    </m:sub>
                                  </m:sSub>
                                  <m:r>
                                    <a:rPr lang="zh-CN" altLang="en-US" sz="1200" i="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𝑚</m:t>
                                      </m:r>
                                    </m:e>
                                    <m:sub>
                                      <m:r>
                                        <a:rPr lang="zh-CN" altLang="en-US" sz="1200" i="1">
                                          <a:latin typeface="Cambria Math" panose="02040503050406030204" pitchFamily="18" charset="0"/>
                                        </a:rPr>
                                        <m:t>𝑁</m:t>
                                      </m:r>
                                    </m:sub>
                                  </m:sSub>
                                  <m:r>
                                    <a:rPr lang="zh-CN" altLang="en-US" sz="1200" i="0">
                                      <a:latin typeface="Cambria Math" panose="02040503050406030204" pitchFamily="18" charset="0"/>
                                    </a:rPr>
                                    <m:t>+</m:t>
                                  </m:r>
                                  <m:r>
                                    <a:rPr lang="zh-CN" altLang="en-US" sz="1200" i="1">
                                      <a:latin typeface="Cambria Math" panose="02040503050406030204" pitchFamily="18" charset="0"/>
                                    </a:rPr>
                                    <m:t>𝑖</m:t>
                                  </m:r>
                                  <m:r>
                                    <a:rPr lang="zh-CN" altLang="en-US" sz="1200" i="1">
                                      <a:latin typeface="Cambria Math" panose="02040503050406030204" pitchFamily="18" charset="0"/>
                                    </a:rPr>
                                    <m:t>𝜖</m:t>
                                  </m:r>
                                </m:e>
                              </m:d>
                            </m:e>
                            <m:sup>
                              <m:d>
                                <m:dPr>
                                  <m:ctrlPr>
                                    <a:rPr lang="zh-CN" altLang="en-US" sz="1200" i="1">
                                      <a:latin typeface="Cambria Math" panose="02040503050406030204" pitchFamily="18" charset="0"/>
                                    </a:rPr>
                                  </m:ctrlPr>
                                </m:dPr>
                                <m:e>
                                  <m:r>
                                    <a:rPr lang="zh-CN" altLang="en-US" sz="1200" i="0">
                                      <a:latin typeface="Cambria Math" panose="02040503050406030204" pitchFamily="18" charset="0"/>
                                    </a:rPr>
                                    <m:t>1</m:t>
                                  </m:r>
                                </m:e>
                              </m:d>
                            </m:sup>
                          </m:sSup>
                          <m:sSup>
                            <m:sSupPr>
                              <m:ctrlPr>
                                <a:rPr lang="zh-CN" altLang="en-US" sz="1200" i="1">
                                  <a:latin typeface="Cambria Math" panose="02040503050406030204" pitchFamily="18" charset="0"/>
                                </a:rPr>
                              </m:ctrlPr>
                            </m:sSupPr>
                            <m:e>
                              <m:d>
                                <m:dPr>
                                  <m:begChr m:val="["/>
                                  <m:endChr m:val="]"/>
                                  <m:ctrlPr>
                                    <a:rPr lang="zh-CN" altLang="en-US" sz="1200" i="1">
                                      <a:latin typeface="Cambria Math" panose="02040503050406030204" pitchFamily="18" charset="0"/>
                                    </a:rPr>
                                  </m:ctrlPr>
                                </m:dPr>
                                <m:e>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𝛾</m:t>
                                      </m:r>
                                    </m:e>
                                    <m:sup>
                                      <m:r>
                                        <a:rPr lang="zh-CN" altLang="en-US" sz="1200" i="1">
                                          <a:latin typeface="Cambria Math" panose="02040503050406030204" pitchFamily="18" charset="0"/>
                                        </a:rPr>
                                        <m:t>𝜇</m:t>
                                      </m:r>
                                    </m:sup>
                                  </m:sSup>
                                  <m:sSub>
                                    <m:sSubPr>
                                      <m:ctrlPr>
                                        <a:rPr lang="zh-CN" altLang="en-US" sz="1200" i="1" smtClean="0">
                                          <a:latin typeface="Cambria Math" panose="02040503050406030204" pitchFamily="18" charset="0"/>
                                        </a:rPr>
                                      </m:ctrlPr>
                                    </m:sSubPr>
                                    <m:e>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𝑊</m:t>
                                      </m:r>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𝑘</m:t>
                                      </m:r>
                                      <m:r>
                                        <a:rPr lang="en-US" altLang="zh-CN" sz="1200" b="0" i="1" smtClean="0">
                                          <a:latin typeface="Cambria Math" panose="02040503050406030204" pitchFamily="18" charset="0"/>
                                        </a:rPr>
                                        <m:t>)</m:t>
                                      </m:r>
                                    </m:e>
                                    <m:sub>
                                      <m:r>
                                        <a:rPr lang="zh-CN" altLang="en-US" sz="1200" i="1">
                                          <a:latin typeface="Cambria Math" panose="02040503050406030204" pitchFamily="18" charset="0"/>
                                        </a:rPr>
                                        <m:t>𝜇</m:t>
                                      </m:r>
                                    </m:sub>
                                  </m:sSub>
                                  <m:r>
                                    <a:rPr lang="zh-CN" altLang="en-US" sz="1200" i="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𝑚</m:t>
                                      </m:r>
                                    </m:e>
                                    <m:sub>
                                      <m:r>
                                        <a:rPr lang="zh-CN" altLang="en-US" sz="1200" i="1">
                                          <a:latin typeface="Cambria Math" panose="02040503050406030204" pitchFamily="18" charset="0"/>
                                        </a:rPr>
                                        <m:t>𝑁</m:t>
                                      </m:r>
                                    </m:sub>
                                  </m:sSub>
                                  <m:r>
                                    <a:rPr lang="zh-CN" altLang="en-US" sz="1200" i="0">
                                      <a:latin typeface="Cambria Math" panose="02040503050406030204" pitchFamily="18" charset="0"/>
                                    </a:rPr>
                                    <m:t>+</m:t>
                                  </m:r>
                                  <m:r>
                                    <a:rPr lang="zh-CN" altLang="en-US" sz="1200" i="1">
                                      <a:latin typeface="Cambria Math" panose="02040503050406030204" pitchFamily="18" charset="0"/>
                                    </a:rPr>
                                    <m:t>𝑖</m:t>
                                  </m:r>
                                  <m:r>
                                    <a:rPr lang="zh-CN" altLang="en-US" sz="1200" i="1">
                                      <a:latin typeface="Cambria Math" panose="02040503050406030204" pitchFamily="18" charset="0"/>
                                    </a:rPr>
                                    <m:t>𝜖</m:t>
                                  </m:r>
                                </m:e>
                              </m:d>
                            </m:e>
                            <m:sup>
                              <m:d>
                                <m:dPr>
                                  <m:ctrlPr>
                                    <a:rPr lang="zh-CN" altLang="en-US" sz="1200" i="1">
                                      <a:latin typeface="Cambria Math" panose="02040503050406030204" pitchFamily="18" charset="0"/>
                                    </a:rPr>
                                  </m:ctrlPr>
                                </m:dPr>
                                <m:e>
                                  <m:r>
                                    <a:rPr lang="zh-CN" altLang="en-US" sz="1200" i="0">
                                      <a:latin typeface="Cambria Math" panose="02040503050406030204" pitchFamily="18" charset="0"/>
                                    </a:rPr>
                                    <m:t>2</m:t>
                                  </m:r>
                                </m:e>
                              </m:d>
                            </m:sup>
                          </m:sSup>
                        </m:den>
                      </m:f>
                    </m:oMath>
                  </m:oMathPara>
                </a14:m>
                <a:endParaRPr lang="zh-CN" altLang="en-US" sz="1200" dirty="0"/>
              </a:p>
            </p:txBody>
          </p:sp>
        </mc:Choice>
        <mc:Fallback xmlns="">
          <p:sp>
            <p:nvSpPr>
              <p:cNvPr id="9" name="矩形 8">
                <a:extLst>
                  <a:ext uri="{FF2B5EF4-FFF2-40B4-BE49-F238E27FC236}">
                    <a16:creationId xmlns:a16="http://schemas.microsoft.com/office/drawing/2014/main" id="{32792599-84C2-434C-8774-7E71468AF0B4}"/>
                  </a:ext>
                </a:extLst>
              </p:cNvPr>
              <p:cNvSpPr>
                <a:spLocks noRot="1" noChangeAspect="1" noMove="1" noResize="1" noEditPoints="1" noAdjustHandles="1" noChangeArrowheads="1" noChangeShapeType="1" noTextEdit="1"/>
              </p:cNvSpPr>
              <p:nvPr/>
            </p:nvSpPr>
            <p:spPr>
              <a:xfrm>
                <a:off x="5738077" y="5036612"/>
                <a:ext cx="7883562" cy="552972"/>
              </a:xfrm>
              <a:prstGeom prst="rect">
                <a:avLst/>
              </a:prstGeom>
              <a:blipFill>
                <a:blip r:embed="rId5"/>
                <a:stretch>
                  <a:fillRect b="-1099"/>
                </a:stretch>
              </a:blipFill>
            </p:spPr>
            <p:txBody>
              <a:bodyPr/>
              <a:lstStyle/>
              <a:p>
                <a:r>
                  <a:rPr lang="zh-CN" altLang="en-US">
                    <a:noFill/>
                  </a:rPr>
                  <a:t> </a:t>
                </a:r>
              </a:p>
            </p:txBody>
          </p:sp>
        </mc:Fallback>
      </mc:AlternateContent>
      <p:sp>
        <p:nvSpPr>
          <p:cNvPr id="8" name="灯片编号占位符 7">
            <a:extLst>
              <a:ext uri="{FF2B5EF4-FFF2-40B4-BE49-F238E27FC236}">
                <a16:creationId xmlns:a16="http://schemas.microsoft.com/office/drawing/2014/main" id="{7FA45387-8909-48EA-9726-3BDA1E97781F}"/>
              </a:ext>
            </a:extLst>
          </p:cNvPr>
          <p:cNvSpPr>
            <a:spLocks noGrp="1"/>
          </p:cNvSpPr>
          <p:nvPr>
            <p:ph type="sldNum" sz="quarter" idx="12"/>
          </p:nvPr>
        </p:nvSpPr>
        <p:spPr/>
        <p:txBody>
          <a:bodyPr/>
          <a:lstStyle/>
          <a:p>
            <a:pPr>
              <a:defRPr/>
            </a:pPr>
            <a:fld id="{88A51967-2D8B-40D3-B5B9-9AAB73B256E5}" type="slidenum">
              <a:rPr lang="zh-CN" altLang="en-US" smtClean="0"/>
              <a:pPr>
                <a:defRPr/>
              </a:pPr>
              <a:t>26</a:t>
            </a:fld>
            <a:endParaRPr lang="zh-CN" altLang="en-US"/>
          </a:p>
        </p:txBody>
      </p:sp>
      <p:pic>
        <p:nvPicPr>
          <p:cNvPr id="10" name="图片 9">
            <a:extLst>
              <a:ext uri="{FF2B5EF4-FFF2-40B4-BE49-F238E27FC236}">
                <a16:creationId xmlns:a16="http://schemas.microsoft.com/office/drawing/2014/main" id="{DE12285E-050E-4E01-B477-C088D77E3B97}"/>
              </a:ext>
            </a:extLst>
          </p:cNvPr>
          <p:cNvPicPr>
            <a:picLocks noChangeAspect="1"/>
          </p:cNvPicPr>
          <p:nvPr/>
        </p:nvPicPr>
        <p:blipFill>
          <a:blip r:embed="rId6"/>
          <a:stretch>
            <a:fillRect/>
          </a:stretch>
        </p:blipFill>
        <p:spPr>
          <a:xfrm>
            <a:off x="11155402" y="73389"/>
            <a:ext cx="869914" cy="1285959"/>
          </a:xfrm>
          <a:prstGeom prst="rect">
            <a:avLst/>
          </a:prstGeom>
        </p:spPr>
      </p:pic>
      <p:sp>
        <p:nvSpPr>
          <p:cNvPr id="4" name="矩形 3">
            <a:extLst>
              <a:ext uri="{FF2B5EF4-FFF2-40B4-BE49-F238E27FC236}">
                <a16:creationId xmlns:a16="http://schemas.microsoft.com/office/drawing/2014/main" id="{BCC41A97-4F91-453E-8EF0-49D81FC2BB6A}"/>
              </a:ext>
            </a:extLst>
          </p:cNvPr>
          <p:cNvSpPr/>
          <p:nvPr/>
        </p:nvSpPr>
        <p:spPr>
          <a:xfrm>
            <a:off x="388681" y="3940598"/>
            <a:ext cx="10847132" cy="461665"/>
          </a:xfrm>
          <a:prstGeom prst="rect">
            <a:avLst/>
          </a:prstGeom>
        </p:spPr>
        <p:txBody>
          <a:bodyPr wrap="square">
            <a:spAutoFit/>
          </a:bodyPr>
          <a:lstStyle/>
          <a:p>
            <a:pPr indent="-360000">
              <a:lnSpc>
                <a:spcPct val="10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cs typeface="Times New Roman" pitchFamily="18" charset="0"/>
              </a:rPr>
              <a:t>Covariant scattering equation </a:t>
            </a:r>
            <a:r>
              <a:rPr lang="en-US" altLang="zh-CN" sz="2400" b="1" dirty="0">
                <a:latin typeface="微软雅黑" panose="020B0503020204020204" pitchFamily="34" charset="-122"/>
                <a:ea typeface="微软雅黑" panose="020B0503020204020204" pitchFamily="34" charset="-122"/>
                <a:cs typeface="Times New Roman" pitchFamily="18" charset="0"/>
              </a:rPr>
              <a:t>(instead of Lippmann-Schwinger eq.)</a:t>
            </a:r>
            <a:endParaRPr lang="zh-CN" altLang="en-US" sz="2400" b="1" dirty="0">
              <a:latin typeface="微软雅黑" panose="020B0503020204020204" pitchFamily="34" charset="-122"/>
              <a:ea typeface="微软雅黑" panose="020B0503020204020204" pitchFamily="34" charset="-122"/>
              <a:cs typeface="Times New Roman" pitchFamily="18" charset="0"/>
            </a:endParaRPr>
          </a:p>
        </p:txBody>
      </p:sp>
      <p:sp>
        <p:nvSpPr>
          <p:cNvPr id="11" name="矩形 10">
            <a:extLst>
              <a:ext uri="{FF2B5EF4-FFF2-40B4-BE49-F238E27FC236}">
                <a16:creationId xmlns:a16="http://schemas.microsoft.com/office/drawing/2014/main" id="{14B6565A-DCDD-46B1-8A85-E3074554AE0E}"/>
              </a:ext>
            </a:extLst>
          </p:cNvPr>
          <p:cNvSpPr/>
          <p:nvPr/>
        </p:nvSpPr>
        <p:spPr>
          <a:xfrm>
            <a:off x="388681" y="5751759"/>
            <a:ext cx="10847132" cy="461665"/>
          </a:xfrm>
          <a:prstGeom prst="rect">
            <a:avLst/>
          </a:prstGeom>
        </p:spPr>
        <p:txBody>
          <a:bodyPr wrap="square">
            <a:spAutoFit/>
          </a:bodyPr>
          <a:lstStyle/>
          <a:p>
            <a:pPr indent="-360000">
              <a:lnSpc>
                <a:spcPct val="10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cs typeface="Times New Roman" pitchFamily="18" charset="0"/>
              </a:rPr>
              <a:t>Covariant power counting </a:t>
            </a:r>
            <a:r>
              <a:rPr lang="en-US" altLang="zh-CN" sz="2400" b="1" dirty="0">
                <a:latin typeface="微软雅黑" panose="020B0503020204020204" pitchFamily="34" charset="-122"/>
                <a:ea typeface="微软雅黑" panose="020B0503020204020204" pitchFamily="34" charset="-122"/>
                <a:cs typeface="Times New Roman" pitchFamily="18" charset="0"/>
              </a:rPr>
              <a:t>(vs. the Weinberg PC)</a:t>
            </a:r>
            <a:endParaRPr lang="zh-CN" altLang="en-US" sz="2400" b="1" dirty="0">
              <a:latin typeface="微软雅黑" panose="020B0503020204020204" pitchFamily="34" charset="-122"/>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93819666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66141"/>
            <a:ext cx="12430125" cy="1325563"/>
          </a:xfrm>
        </p:spPr>
        <p:txBody>
          <a:bodyPr>
            <a:normAutofit/>
          </a:bodyPr>
          <a:lstStyle/>
          <a:p>
            <a:r>
              <a:rPr lang="en-US" altLang="zh-CN" sz="3200" b="1" dirty="0">
                <a:latin typeface="Microsoft YaHei" charset="-122"/>
                <a:ea typeface="Microsoft YaHei" charset="-122"/>
              </a:rPr>
              <a:t>NNLO high precision relativistic chiral force</a:t>
            </a:r>
            <a:endParaRPr lang="zh-CN" altLang="en-US" sz="3200" b="1" dirty="0">
              <a:latin typeface="Microsoft YaHei" charset="-122"/>
              <a:ea typeface="Microsoft YaHei" charset="-122"/>
            </a:endParaRP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CA69CA25-BE28-4038-9CEA-D8B00924CFB4}"/>
                  </a:ext>
                </a:extLst>
              </p:cNvPr>
              <p:cNvSpPr txBox="1"/>
              <p:nvPr/>
            </p:nvSpPr>
            <p:spPr>
              <a:xfrm>
                <a:off x="402320" y="1354683"/>
                <a:ext cx="11625483" cy="1384353"/>
              </a:xfrm>
              <a:prstGeom prst="rect">
                <a:avLst/>
              </a:prstGeom>
              <a:noFill/>
            </p:spPr>
            <p:txBody>
              <a:bodyPr wrap="square" rtlCol="0">
                <a:spAutoFit/>
              </a:bodyPr>
              <a:lstStyle/>
              <a:p>
                <a:pPr marL="285750" indent="-285750">
                  <a:lnSpc>
                    <a:spcPct val="12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Contact</a:t>
                </a: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contributions:</a:t>
                </a: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19 LECs </a:t>
                </a:r>
                <a:r>
                  <a:rPr lang="en-US" altLang="zh-CN" sz="2400" b="1" dirty="0">
                    <a:latin typeface="微软雅黑" panose="020B0503020204020204" pitchFamily="34" charset="-122"/>
                    <a:ea typeface="微软雅黑" panose="020B0503020204020204" pitchFamily="34" charset="-122"/>
                  </a:rPr>
                  <a:t>fitted to the phase shifts of all the</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12</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 partial waves with </a:t>
                </a:r>
                <a14:m>
                  <m:oMath xmlns:m="http://schemas.openxmlformats.org/officeDocument/2006/math">
                    <m:r>
                      <a:rPr lang="en-US" altLang="zh-CN" sz="2400" b="1" i="1" smtClean="0">
                        <a:latin typeface="Cambria Math" panose="02040503050406030204" pitchFamily="18" charset="0"/>
                      </a:rPr>
                      <m:t>𝑱</m:t>
                    </m:r>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𝟐</m:t>
                    </m:r>
                  </m:oMath>
                </a14:m>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at </a:t>
                </a:r>
                <a14:m>
                  <m:oMath xmlns:m="http://schemas.openxmlformats.org/officeDocument/2006/math">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𝑬</m:t>
                        </m:r>
                      </m:e>
                      <m:sub>
                        <m:r>
                          <a:rPr lang="en-US" altLang="zh-CN" sz="2400" b="1" i="1" smtClean="0">
                            <a:latin typeface="Cambria Math" panose="02040503050406030204" pitchFamily="18" charset="0"/>
                          </a:rPr>
                          <m:t>𝒍𝒂𝒃</m:t>
                        </m:r>
                      </m:sub>
                    </m:sSub>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𝟐𝟓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𝟓𝟎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𝟏𝟎𝟎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𝟏𝟓𝟎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𝟐𝟎𝟎</m:t>
                    </m:r>
                    <m:r>
                      <a:rPr lang="en-US" altLang="zh-CN" sz="2400" b="1" i="1" smtClean="0">
                        <a:latin typeface="Cambria Math" panose="02040503050406030204" pitchFamily="18" charset="0"/>
                      </a:rPr>
                      <m:t> </m:t>
                    </m:r>
                    <m:r>
                      <a:rPr lang="en-US" altLang="zh-CN" sz="2400" b="1" i="0" smtClean="0">
                        <a:latin typeface="Cambria Math" panose="02040503050406030204" pitchFamily="18" charset="0"/>
                      </a:rPr>
                      <m:t>𝐌𝐞𝐕</m:t>
                    </m:r>
                  </m:oMath>
                </a14:m>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a:t>
                </a:r>
                <a:r>
                  <a:rPr lang="en-US" altLang="zh-CN" sz="2400" b="1" dirty="0">
                    <a:solidFill>
                      <a:srgbClr val="0432FF"/>
                    </a:solidFill>
                    <a:latin typeface="微软雅黑" panose="020B0503020204020204" pitchFamily="34" charset="-122"/>
                    <a:ea typeface="微软雅黑" panose="020B0503020204020204" pitchFamily="34" charset="-122"/>
                  </a:rPr>
                  <a:t>96 data</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points in</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total</a:t>
                </a:r>
                <a:r>
                  <a:rPr lang="en-US" altLang="zh-CN"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mc:Choice>
        <mc:Fallback xmlns="">
          <p:sp>
            <p:nvSpPr>
              <p:cNvPr id="3" name="文本框 2">
                <a:extLst>
                  <a:ext uri="{FF2B5EF4-FFF2-40B4-BE49-F238E27FC236}">
                    <a16:creationId xmlns:a16="http://schemas.microsoft.com/office/drawing/2014/main" id="{CA69CA25-BE28-4038-9CEA-D8B00924CFB4}"/>
                  </a:ext>
                </a:extLst>
              </p:cNvPr>
              <p:cNvSpPr txBox="1">
                <a:spLocks noRot="1" noChangeAspect="1" noMove="1" noResize="1" noEditPoints="1" noAdjustHandles="1" noChangeArrowheads="1" noChangeShapeType="1" noTextEdit="1"/>
              </p:cNvSpPr>
              <p:nvPr/>
            </p:nvSpPr>
            <p:spPr>
              <a:xfrm>
                <a:off x="402320" y="1354683"/>
                <a:ext cx="11625483" cy="1384353"/>
              </a:xfrm>
              <a:prstGeom prst="rect">
                <a:avLst/>
              </a:prstGeom>
              <a:blipFill>
                <a:blip r:embed="rId3"/>
                <a:stretch>
                  <a:fillRect l="-763" t="-909" b="-10000"/>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AADC1595-1016-461A-85AA-20228AEF75F2}"/>
              </a:ext>
            </a:extLst>
          </p:cNvPr>
          <p:cNvPicPr>
            <a:picLocks noChangeAspect="1"/>
          </p:cNvPicPr>
          <p:nvPr/>
        </p:nvPicPr>
        <p:blipFill>
          <a:blip r:embed="rId4"/>
          <a:stretch>
            <a:fillRect/>
          </a:stretch>
        </p:blipFill>
        <p:spPr>
          <a:xfrm>
            <a:off x="4085192" y="2837369"/>
            <a:ext cx="3115367" cy="885147"/>
          </a:xfrm>
          <a:prstGeom prst="rect">
            <a:avLst/>
          </a:prstGeom>
        </p:spPr>
      </p:pic>
      <p:sp>
        <p:nvSpPr>
          <p:cNvPr id="10" name="文本框 9">
            <a:extLst>
              <a:ext uri="{FF2B5EF4-FFF2-40B4-BE49-F238E27FC236}">
                <a16:creationId xmlns:a16="http://schemas.microsoft.com/office/drawing/2014/main" id="{2920AD49-6B4C-46D6-9FD3-56D2928AC684}"/>
              </a:ext>
            </a:extLst>
          </p:cNvPr>
          <p:cNvSpPr txBox="1"/>
          <p:nvPr/>
        </p:nvSpPr>
        <p:spPr>
          <a:xfrm>
            <a:off x="402320" y="3919643"/>
            <a:ext cx="11625483" cy="941155"/>
          </a:xfrm>
          <a:prstGeom prst="rect">
            <a:avLst/>
          </a:prstGeom>
          <a:noFill/>
        </p:spPr>
        <p:txBody>
          <a:bodyPr wrap="square" rtlCol="0">
            <a:spAutoFit/>
          </a:bodyPr>
          <a:lstStyle/>
          <a:p>
            <a:pPr marL="285750" indent="-285750">
              <a:lnSpc>
                <a:spcPct val="12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Pion-exchanges:</a:t>
            </a: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TPE</a:t>
            </a:r>
            <a:r>
              <a:rPr lang="en-US" altLang="zh-CN" sz="2400" b="1" dirty="0">
                <a:latin typeface="微软雅黑" panose="020B0503020204020204" pitchFamily="34" charset="-122"/>
                <a:ea typeface="微软雅黑" panose="020B0503020204020204" pitchFamily="34" charset="-122"/>
              </a:rPr>
              <a:t> fixed from pion-nucleon scattering, </a:t>
            </a:r>
            <a:r>
              <a:rPr lang="en-US" altLang="zh-CN" sz="2400" b="1" dirty="0">
                <a:solidFill>
                  <a:srgbClr val="C00000"/>
                </a:solidFill>
                <a:latin typeface="微软雅黑" panose="020B0503020204020204" pitchFamily="34" charset="-122"/>
                <a:ea typeface="微软雅黑" panose="020B0503020204020204" pitchFamily="34" charset="-122"/>
              </a:rPr>
              <a:t>OPE</a:t>
            </a:r>
            <a:r>
              <a:rPr lang="en-US" altLang="zh-CN" sz="2400" b="1" dirty="0">
                <a:latin typeface="微软雅黑" panose="020B0503020204020204" pitchFamily="34" charset="-122"/>
                <a:ea typeface="微软雅黑" panose="020B0503020204020204" pitchFamily="34" charset="-122"/>
              </a:rPr>
              <a:t> fixed from pion decay and nucleon beta decay—</a:t>
            </a:r>
            <a:r>
              <a:rPr lang="en-US" altLang="zh-CN" sz="2400" b="1" dirty="0">
                <a:solidFill>
                  <a:srgbClr val="0432FF"/>
                </a:solidFill>
                <a:latin typeface="微软雅黑" panose="020B0503020204020204" pitchFamily="34" charset="-122"/>
                <a:ea typeface="微软雅黑" panose="020B0503020204020204" pitchFamily="34" charset="-122"/>
              </a:rPr>
              <a:t>parameter</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free</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(chiral</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dynamics)</a:t>
            </a:r>
            <a:endParaRPr lang="zh-CN" altLang="en-US" sz="2400" b="1" dirty="0">
              <a:solidFill>
                <a:srgbClr val="0432FF"/>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6880263C-3BF6-49EC-90F7-0D5ADC7B1581}"/>
              </a:ext>
            </a:extLst>
          </p:cNvPr>
          <p:cNvPicPr>
            <a:picLocks noChangeAspect="1"/>
          </p:cNvPicPr>
          <p:nvPr/>
        </p:nvPicPr>
        <p:blipFill>
          <a:blip r:embed="rId5"/>
          <a:stretch>
            <a:fillRect/>
          </a:stretch>
        </p:blipFill>
        <p:spPr>
          <a:xfrm>
            <a:off x="3263684" y="5167431"/>
            <a:ext cx="5902754" cy="1017717"/>
          </a:xfrm>
          <a:prstGeom prst="rect">
            <a:avLst/>
          </a:prstGeom>
        </p:spPr>
      </p:pic>
      <p:sp>
        <p:nvSpPr>
          <p:cNvPr id="9" name="灯片编号占位符 8">
            <a:extLst>
              <a:ext uri="{FF2B5EF4-FFF2-40B4-BE49-F238E27FC236}">
                <a16:creationId xmlns:a16="http://schemas.microsoft.com/office/drawing/2014/main" id="{DE0ACBD2-7A52-4CA1-82D7-726C15FAA6D4}"/>
              </a:ext>
            </a:extLst>
          </p:cNvPr>
          <p:cNvSpPr>
            <a:spLocks noGrp="1"/>
          </p:cNvSpPr>
          <p:nvPr>
            <p:ph type="sldNum" sz="quarter" idx="12"/>
          </p:nvPr>
        </p:nvSpPr>
        <p:spPr/>
        <p:txBody>
          <a:bodyPr/>
          <a:lstStyle/>
          <a:p>
            <a:pPr>
              <a:defRPr/>
            </a:pPr>
            <a:fld id="{C4FB67F1-DEA0-4505-A3D7-68170254FAEF}" type="slidenum">
              <a:rPr lang="zh-CN" altLang="en-US" smtClean="0"/>
              <a:pPr>
                <a:defRPr/>
              </a:pPr>
              <a:t>27</a:t>
            </a:fld>
            <a:endParaRPr lang="zh-CN" altLang="en-US"/>
          </a:p>
        </p:txBody>
      </p:sp>
      <p:sp>
        <p:nvSpPr>
          <p:cNvPr id="6" name="文本框 5">
            <a:extLst>
              <a:ext uri="{FF2B5EF4-FFF2-40B4-BE49-F238E27FC236}">
                <a16:creationId xmlns:a16="http://schemas.microsoft.com/office/drawing/2014/main" id="{D3BD1B00-E829-329E-20E6-2CCACA26B953}"/>
              </a:ext>
            </a:extLst>
          </p:cNvPr>
          <p:cNvSpPr txBox="1"/>
          <p:nvPr/>
        </p:nvSpPr>
        <p:spPr>
          <a:xfrm>
            <a:off x="3162300" y="6412571"/>
            <a:ext cx="6652260" cy="369332"/>
          </a:xfrm>
          <a:prstGeom prst="rect">
            <a:avLst/>
          </a:prstGeom>
          <a:noFill/>
        </p:spPr>
        <p:txBody>
          <a:bodyPr wrap="square">
            <a:spAutoFit/>
          </a:bodyPr>
          <a:lstStyle/>
          <a:p>
            <a:r>
              <a:rPr lang="en" altLang="zh-CN" sz="1800" dirty="0">
                <a:effectLst/>
                <a:latin typeface="NimbusRomNo9L"/>
              </a:rPr>
              <a:t>Y.-H. Chen, D.-L. Yao, and H. Q. Zheng, Phys. Rev. D </a:t>
            </a:r>
            <a:r>
              <a:rPr lang="en" altLang="zh-CN" sz="1800" b="0" dirty="0">
                <a:effectLst/>
                <a:latin typeface="NimbusRomNo9L"/>
              </a:rPr>
              <a:t>87</a:t>
            </a:r>
            <a:r>
              <a:rPr lang="en" altLang="zh-CN" sz="1800" dirty="0">
                <a:effectLst/>
                <a:latin typeface="NimbusRomNo9L"/>
              </a:rPr>
              <a:t>, 054019 (2013)</a:t>
            </a:r>
            <a:endParaRPr lang="en" altLang="zh-CN" dirty="0"/>
          </a:p>
        </p:txBody>
      </p:sp>
    </p:spTree>
    <p:extLst>
      <p:ext uri="{BB962C8B-B14F-4D97-AF65-F5344CB8AC3E}">
        <p14:creationId xmlns:p14="http://schemas.microsoft.com/office/powerpoint/2010/main" val="58426014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8D94789-B100-44A2-9474-B71D1D9249E0}"/>
              </a:ext>
            </a:extLst>
          </p:cNvPr>
          <p:cNvPicPr>
            <a:picLocks noChangeAspect="1"/>
          </p:cNvPicPr>
          <p:nvPr/>
        </p:nvPicPr>
        <p:blipFill>
          <a:blip r:embed="rId3"/>
          <a:stretch>
            <a:fillRect/>
          </a:stretch>
        </p:blipFill>
        <p:spPr>
          <a:xfrm>
            <a:off x="829426" y="1303164"/>
            <a:ext cx="10429907" cy="5299750"/>
          </a:xfrm>
          <a:prstGeom prst="rect">
            <a:avLst/>
          </a:prstGeom>
        </p:spPr>
      </p:pic>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0"/>
                <a:ext cx="12430125" cy="1325563"/>
              </a:xfrm>
            </p:spPr>
            <p:txBody>
              <a:bodyPr>
                <a:normAutofit/>
              </a:bodyPr>
              <a:lstStyle/>
              <a:p>
                <a:r>
                  <a:rPr lang="en-US" altLang="zh-CN" sz="3200" b="1" dirty="0">
                    <a:solidFill>
                      <a:schemeClr val="tx1"/>
                    </a:solidFill>
                    <a:latin typeface="Microsoft YaHei" charset="-122"/>
                    <a:ea typeface="Microsoft YaHei" charset="-122"/>
                  </a:rPr>
                  <a:t>Fit results for </a:t>
                </a:r>
                <a14:m>
                  <m:oMath xmlns:m="http://schemas.openxmlformats.org/officeDocument/2006/math">
                    <m:r>
                      <a:rPr lang="en-US" altLang="zh-CN" sz="3200" b="1" i="1" smtClean="0">
                        <a:solidFill>
                          <a:schemeClr val="tx1"/>
                        </a:solidFill>
                        <a:latin typeface="Cambria Math" panose="02040503050406030204" pitchFamily="18" charset="0"/>
                        <a:ea typeface="Microsoft YaHei" charset="-122"/>
                      </a:rPr>
                      <m:t>𝑱</m:t>
                    </m:r>
                    <m:r>
                      <a:rPr lang="en-US" altLang="zh-CN" sz="3200" b="1" i="1" smtClean="0">
                        <a:solidFill>
                          <a:schemeClr val="tx1"/>
                        </a:solidFill>
                        <a:latin typeface="Cambria Math" panose="02040503050406030204" pitchFamily="18" charset="0"/>
                        <a:ea typeface="Cambria Math" panose="02040503050406030204" pitchFamily="18" charset="0"/>
                      </a:rPr>
                      <m:t>≤</m:t>
                    </m:r>
                    <m:r>
                      <a:rPr lang="en-US" altLang="zh-CN" sz="3200" b="1" i="1" smtClean="0">
                        <a:solidFill>
                          <a:schemeClr val="tx1"/>
                        </a:solidFill>
                        <a:latin typeface="Cambria Math" panose="02040503050406030204" pitchFamily="18" charset="0"/>
                        <a:ea typeface="Cambria Math" panose="02040503050406030204" pitchFamily="18" charset="0"/>
                      </a:rPr>
                      <m:t>𝟐</m:t>
                    </m:r>
                  </m:oMath>
                </a14:m>
                <a:r>
                  <a:rPr lang="zh-CN" altLang="en-US" sz="3200" b="1" dirty="0">
                    <a:solidFill>
                      <a:schemeClr val="tx1"/>
                    </a:solidFill>
                    <a:latin typeface="Microsoft YaHei" charset="-122"/>
                    <a:ea typeface="Microsoft YaHei" charset="-122"/>
                  </a:rPr>
                  <a:t> </a:t>
                </a:r>
                <a:r>
                  <a:rPr lang="en-US" altLang="zh-CN" sz="3200" b="1" dirty="0">
                    <a:solidFill>
                      <a:schemeClr val="tx1"/>
                    </a:solidFill>
                    <a:latin typeface="Microsoft YaHei" charset="-122"/>
                    <a:ea typeface="Microsoft YaHei" charset="-122"/>
                  </a:rPr>
                  <a:t>partial waves</a:t>
                </a:r>
                <a:endParaRPr lang="zh-CN" altLang="en-US" sz="3200" b="1" dirty="0">
                  <a:solidFill>
                    <a:schemeClr val="tx1"/>
                  </a:solidFill>
                  <a:latin typeface="Microsoft YaHei" charset="-122"/>
                  <a:ea typeface="Microsoft YaHei" charset="-122"/>
                </a:endParaRPr>
              </a:p>
            </p:txBody>
          </p:sp>
        </mc:Choice>
        <mc:Fallback xmlns="">
          <p:sp>
            <p:nvSpPr>
              <p:cNvPr id="2" name="标题 1">
                <a:extLst>
                  <a:ext uri="{FF2B5EF4-FFF2-40B4-BE49-F238E27FC236}">
                    <a16:creationId xmlns:a16="http://schemas.microsoft.com/office/drawing/2014/main" id="{93AAA8FD-92DE-4066-B78D-3161C0EC798F}"/>
                  </a:ext>
                </a:extLst>
              </p:cNvPr>
              <p:cNvSpPr>
                <a:spLocks noGrp="1" noRot="1" noChangeAspect="1" noMove="1" noResize="1" noEditPoints="1" noAdjustHandles="1" noChangeArrowheads="1" noChangeShapeType="1" noTextEdit="1"/>
              </p:cNvSpPr>
              <p:nvPr>
                <p:ph type="title" idx="4294967295"/>
              </p:nvPr>
            </p:nvSpPr>
            <p:spPr>
              <a:xfrm>
                <a:off x="0" y="0"/>
                <a:ext cx="12430125" cy="1325563"/>
              </a:xfrm>
              <a:blipFill>
                <a:blip r:embed="rId4"/>
                <a:stretch>
                  <a:fillRect l="-1226"/>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454DB2E0-7357-4E72-B578-B2A42D951E39}"/>
              </a:ext>
            </a:extLst>
          </p:cNvPr>
          <p:cNvSpPr/>
          <p:nvPr/>
        </p:nvSpPr>
        <p:spPr>
          <a:xfrm>
            <a:off x="881046" y="6581001"/>
            <a:ext cx="10429907" cy="276999"/>
          </a:xfrm>
          <a:prstGeom prst="rect">
            <a:avLst/>
          </a:prstGeom>
        </p:spPr>
        <p:txBody>
          <a:bodyPr wrap="none">
            <a:spAutoFit/>
          </a:bodyPr>
          <a:lstStyle/>
          <a:p>
            <a:pPr algn="r"/>
            <a:r>
              <a:rPr lang="de-DE" altLang="zh-CN" sz="1200" i="1" dirty="0">
                <a:solidFill>
                  <a:srgbClr val="0432FF"/>
                </a:solidFill>
                <a:latin typeface="Arial" panose="020B0604020202020204" pitchFamily="34" charset="0"/>
              </a:rPr>
              <a:t>NR</a:t>
            </a:r>
            <a:r>
              <a:rPr lang="en-US" altLang="zh-CN" sz="1200" i="1" dirty="0">
                <a:solidFill>
                  <a:srgbClr val="0432FF"/>
                </a:solidFill>
                <a:latin typeface="Arial" panose="020B0604020202020204" pitchFamily="34" charset="0"/>
              </a:rPr>
              <a:t>-N3LO-Idaho: </a:t>
            </a:r>
            <a:r>
              <a:rPr lang="de-DE" altLang="zh-CN" sz="1200" i="1" dirty="0">
                <a:solidFill>
                  <a:srgbClr val="0432FF"/>
                </a:solidFill>
                <a:latin typeface="Arial" panose="020B0604020202020204" pitchFamily="34" charset="0"/>
              </a:rPr>
              <a:t>Machleidt and D. R. Entem, Phys. Rept.503, 1 (2011); NR-N3LO-</a:t>
            </a:r>
            <a:r>
              <a:rPr lang="en-US" altLang="zh-CN" sz="1200" i="1" dirty="0">
                <a:solidFill>
                  <a:srgbClr val="0432FF"/>
                </a:solidFill>
                <a:latin typeface="Arial" panose="020B0604020202020204" pitchFamily="34" charset="0"/>
              </a:rPr>
              <a:t>EKM: </a:t>
            </a:r>
            <a:r>
              <a:rPr lang="de-DE" altLang="zh-CN" sz="1200" i="1" dirty="0">
                <a:solidFill>
                  <a:srgbClr val="0432FF"/>
                </a:solidFill>
              </a:rPr>
              <a:t>E. Epelbaum, H. Krebs, and U. G. Meißner, Eur. Phys. J.A51,53 (2015)</a:t>
            </a:r>
            <a:endParaRPr lang="zh-CN" altLang="en-US" sz="1200" i="1" dirty="0">
              <a:solidFill>
                <a:srgbClr val="0432FF"/>
              </a:solidFill>
            </a:endParaRPr>
          </a:p>
        </p:txBody>
      </p:sp>
      <p:sp>
        <p:nvSpPr>
          <p:cNvPr id="6" name="矩形 5">
            <a:extLst>
              <a:ext uri="{FF2B5EF4-FFF2-40B4-BE49-F238E27FC236}">
                <a16:creationId xmlns:a16="http://schemas.microsoft.com/office/drawing/2014/main" id="{03FE4B2E-151A-42D4-95CA-A1758782685C}"/>
              </a:ext>
            </a:extLst>
          </p:cNvPr>
          <p:cNvSpPr/>
          <p:nvPr/>
        </p:nvSpPr>
        <p:spPr>
          <a:xfrm>
            <a:off x="1349477" y="1457900"/>
            <a:ext cx="2883310" cy="22586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436BFD4-2FE4-4AC6-8263-55E38C056B86}"/>
              </a:ext>
            </a:extLst>
          </p:cNvPr>
          <p:cNvSpPr/>
          <p:nvPr/>
        </p:nvSpPr>
        <p:spPr>
          <a:xfrm>
            <a:off x="8089489" y="4107426"/>
            <a:ext cx="2949679" cy="2308122"/>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39A73D22-3F6B-432B-86D9-E679CBDDEAB3}"/>
              </a:ext>
            </a:extLst>
          </p:cNvPr>
          <p:cNvSpPr>
            <a:spLocks noGrp="1"/>
          </p:cNvSpPr>
          <p:nvPr>
            <p:ph type="sldNum" sz="quarter" idx="12"/>
          </p:nvPr>
        </p:nvSpPr>
        <p:spPr>
          <a:xfrm>
            <a:off x="9303774" y="103895"/>
            <a:ext cx="2743200" cy="365125"/>
          </a:xfrm>
        </p:spPr>
        <p:txBody>
          <a:bodyPr/>
          <a:lstStyle/>
          <a:p>
            <a:pPr>
              <a:defRPr/>
            </a:pPr>
            <a:fld id="{C4FB67F1-DEA0-4505-A3D7-68170254FAEF}" type="slidenum">
              <a:rPr lang="zh-CN" altLang="en-US" smtClean="0"/>
              <a:pPr>
                <a:defRPr/>
              </a:pPr>
              <a:t>28</a:t>
            </a:fld>
            <a:endParaRPr lang="zh-CN" altLang="en-US"/>
          </a:p>
        </p:txBody>
      </p:sp>
    </p:spTree>
    <p:extLst>
      <p:ext uri="{BB962C8B-B14F-4D97-AF65-F5344CB8AC3E}">
        <p14:creationId xmlns:p14="http://schemas.microsoft.com/office/powerpoint/2010/main" val="102494760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80D6E73-F7C9-4A1E-AA02-44588F6223FA}"/>
              </a:ext>
            </a:extLst>
          </p:cNvPr>
          <p:cNvPicPr>
            <a:picLocks noChangeAspect="1"/>
          </p:cNvPicPr>
          <p:nvPr/>
        </p:nvPicPr>
        <p:blipFill>
          <a:blip r:embed="rId3"/>
          <a:stretch>
            <a:fillRect/>
          </a:stretch>
        </p:blipFill>
        <p:spPr>
          <a:xfrm>
            <a:off x="668947" y="1133839"/>
            <a:ext cx="10284153" cy="5512073"/>
          </a:xfrm>
          <a:prstGeom prst="rect">
            <a:avLst/>
          </a:prstGeom>
        </p:spPr>
      </p:pic>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45917" y="0"/>
                <a:ext cx="12430125" cy="1325563"/>
              </a:xfrm>
            </p:spPr>
            <p:txBody>
              <a:bodyPr>
                <a:normAutofit/>
              </a:bodyPr>
              <a:lstStyle/>
              <a:p>
                <a:r>
                  <a:rPr lang="en-US" altLang="zh-CN" sz="3200" b="1" dirty="0">
                    <a:solidFill>
                      <a:schemeClr val="tx1"/>
                    </a:solidFill>
                    <a:latin typeface="Microsoft YaHei" charset="-122"/>
                    <a:ea typeface="Microsoft YaHei" charset="-122"/>
                  </a:rPr>
                  <a:t>Fit results for </a:t>
                </a:r>
                <a14:m>
                  <m:oMath xmlns:m="http://schemas.openxmlformats.org/officeDocument/2006/math">
                    <m:r>
                      <a:rPr lang="en-US" altLang="zh-CN" sz="3200" b="1" i="1">
                        <a:solidFill>
                          <a:schemeClr val="tx1"/>
                        </a:solidFill>
                        <a:latin typeface="Cambria Math" panose="02040503050406030204" pitchFamily="18" charset="0"/>
                        <a:ea typeface="Microsoft YaHei" charset="-122"/>
                      </a:rPr>
                      <m:t>𝑱</m:t>
                    </m:r>
                    <m:r>
                      <a:rPr lang="en-US" altLang="zh-CN" sz="3200" b="1" i="1">
                        <a:solidFill>
                          <a:schemeClr val="tx1"/>
                        </a:solidFill>
                        <a:latin typeface="Cambria Math" panose="02040503050406030204" pitchFamily="18" charset="0"/>
                        <a:ea typeface="Cambria Math" panose="02040503050406030204" pitchFamily="18" charset="0"/>
                      </a:rPr>
                      <m:t>≤</m:t>
                    </m:r>
                    <m:r>
                      <a:rPr lang="en-US" altLang="zh-CN" sz="3200" b="1" i="1">
                        <a:solidFill>
                          <a:schemeClr val="tx1"/>
                        </a:solidFill>
                        <a:latin typeface="Cambria Math" panose="02040503050406030204" pitchFamily="18" charset="0"/>
                        <a:ea typeface="Cambria Math" panose="02040503050406030204" pitchFamily="18" charset="0"/>
                      </a:rPr>
                      <m:t>𝟐</m:t>
                    </m:r>
                  </m:oMath>
                </a14:m>
                <a:r>
                  <a:rPr lang="zh-CN" altLang="en-US" sz="3200" b="1" dirty="0">
                    <a:solidFill>
                      <a:schemeClr val="tx1"/>
                    </a:solidFill>
                    <a:latin typeface="Microsoft YaHei" charset="-122"/>
                    <a:ea typeface="Microsoft YaHei" charset="-122"/>
                  </a:rPr>
                  <a:t> </a:t>
                </a:r>
                <a:r>
                  <a:rPr lang="en-US" altLang="zh-CN" sz="3200" b="1" dirty="0">
                    <a:solidFill>
                      <a:schemeClr val="tx1"/>
                    </a:solidFill>
                    <a:latin typeface="Microsoft YaHei" charset="-122"/>
                    <a:ea typeface="Microsoft YaHei" charset="-122"/>
                  </a:rPr>
                  <a:t>partial waves</a:t>
                </a:r>
                <a:endParaRPr lang="zh-CN" altLang="en-US" sz="3200" b="1" dirty="0">
                  <a:solidFill>
                    <a:schemeClr val="tx1"/>
                  </a:solidFill>
                  <a:latin typeface="Microsoft YaHei" charset="-122"/>
                  <a:ea typeface="Microsoft YaHei" charset="-122"/>
                </a:endParaRPr>
              </a:p>
            </p:txBody>
          </p:sp>
        </mc:Choice>
        <mc:Fallback xmlns="">
          <p:sp>
            <p:nvSpPr>
              <p:cNvPr id="2" name="标题 1">
                <a:extLst>
                  <a:ext uri="{FF2B5EF4-FFF2-40B4-BE49-F238E27FC236}">
                    <a16:creationId xmlns:a16="http://schemas.microsoft.com/office/drawing/2014/main" id="{93AAA8FD-92DE-4066-B78D-3161C0EC798F}"/>
                  </a:ext>
                </a:extLst>
              </p:cNvPr>
              <p:cNvSpPr>
                <a:spLocks noGrp="1" noRot="1" noChangeAspect="1" noMove="1" noResize="1" noEditPoints="1" noAdjustHandles="1" noChangeArrowheads="1" noChangeShapeType="1" noTextEdit="1"/>
              </p:cNvSpPr>
              <p:nvPr>
                <p:ph type="title" idx="4294967295"/>
              </p:nvPr>
            </p:nvSpPr>
            <p:spPr>
              <a:xfrm>
                <a:off x="-45917" y="0"/>
                <a:ext cx="12430125" cy="1325563"/>
              </a:xfrm>
              <a:blipFill>
                <a:blip r:embed="rId4"/>
                <a:stretch>
                  <a:fillRect l="-1224"/>
                </a:stretch>
              </a:blipFill>
            </p:spPr>
            <p:txBody>
              <a:bodyPr/>
              <a:lstStyle/>
              <a:p>
                <a:r>
                  <a:rPr lang="zh-CN" altLang="en-US">
                    <a:noFill/>
                  </a:rPr>
                  <a:t> </a:t>
                </a:r>
              </a:p>
            </p:txBody>
          </p:sp>
        </mc:Fallback>
      </mc:AlternateContent>
      <p:sp>
        <p:nvSpPr>
          <p:cNvPr id="12" name="矩形 11">
            <a:extLst>
              <a:ext uri="{FF2B5EF4-FFF2-40B4-BE49-F238E27FC236}">
                <a16:creationId xmlns:a16="http://schemas.microsoft.com/office/drawing/2014/main" id="{5494BB7D-FFBB-496C-AB9C-EEFE2F4D32C2}"/>
              </a:ext>
            </a:extLst>
          </p:cNvPr>
          <p:cNvSpPr/>
          <p:nvPr/>
        </p:nvSpPr>
        <p:spPr>
          <a:xfrm>
            <a:off x="838200" y="6581001"/>
            <a:ext cx="10429907" cy="276999"/>
          </a:xfrm>
          <a:prstGeom prst="rect">
            <a:avLst/>
          </a:prstGeom>
        </p:spPr>
        <p:txBody>
          <a:bodyPr wrap="none">
            <a:spAutoFit/>
          </a:bodyPr>
          <a:lstStyle/>
          <a:p>
            <a:pPr algn="r"/>
            <a:r>
              <a:rPr lang="de-DE" altLang="zh-CN" sz="1200" i="1" dirty="0">
                <a:solidFill>
                  <a:srgbClr val="0432FF"/>
                </a:solidFill>
                <a:latin typeface="Arial" panose="020B0604020202020204" pitchFamily="34" charset="0"/>
              </a:rPr>
              <a:t>NR</a:t>
            </a:r>
            <a:r>
              <a:rPr lang="en-US" altLang="zh-CN" sz="1200" i="1" dirty="0">
                <a:solidFill>
                  <a:srgbClr val="0432FF"/>
                </a:solidFill>
                <a:latin typeface="Arial" panose="020B0604020202020204" pitchFamily="34" charset="0"/>
              </a:rPr>
              <a:t>-N3LO-Idaho: </a:t>
            </a:r>
            <a:r>
              <a:rPr lang="de-DE" altLang="zh-CN" sz="1200" i="1" dirty="0">
                <a:solidFill>
                  <a:srgbClr val="0432FF"/>
                </a:solidFill>
                <a:latin typeface="Arial" panose="020B0604020202020204" pitchFamily="34" charset="0"/>
              </a:rPr>
              <a:t>Machleidt and D. R. Entem, Phys. Rept.503, 1 (2011); NR-N3LO-</a:t>
            </a:r>
            <a:r>
              <a:rPr lang="en-US" altLang="zh-CN" sz="1200" i="1" dirty="0">
                <a:solidFill>
                  <a:srgbClr val="0432FF"/>
                </a:solidFill>
                <a:latin typeface="Arial" panose="020B0604020202020204" pitchFamily="34" charset="0"/>
              </a:rPr>
              <a:t>EKM: </a:t>
            </a:r>
            <a:r>
              <a:rPr lang="de-DE" altLang="zh-CN" sz="1200" i="1" dirty="0">
                <a:solidFill>
                  <a:srgbClr val="0432FF"/>
                </a:solidFill>
              </a:rPr>
              <a:t>E. Epelbaum, H. Krebs, and U. G. Meißner, Eur. Phys. J.A51,53 (2015)</a:t>
            </a:r>
            <a:endParaRPr lang="zh-CN" altLang="en-US" sz="1200" i="1" dirty="0">
              <a:solidFill>
                <a:srgbClr val="0432FF"/>
              </a:solidFill>
            </a:endParaRPr>
          </a:p>
        </p:txBody>
      </p:sp>
      <p:sp>
        <p:nvSpPr>
          <p:cNvPr id="6" name="矩形 5">
            <a:extLst>
              <a:ext uri="{FF2B5EF4-FFF2-40B4-BE49-F238E27FC236}">
                <a16:creationId xmlns:a16="http://schemas.microsoft.com/office/drawing/2014/main" id="{FAFD58C7-AF45-494E-9EF7-EC37E165C20D}"/>
              </a:ext>
            </a:extLst>
          </p:cNvPr>
          <p:cNvSpPr/>
          <p:nvPr/>
        </p:nvSpPr>
        <p:spPr>
          <a:xfrm>
            <a:off x="4498258" y="3797710"/>
            <a:ext cx="2871372" cy="2344993"/>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灯片编号占位符 6">
            <a:extLst>
              <a:ext uri="{FF2B5EF4-FFF2-40B4-BE49-F238E27FC236}">
                <a16:creationId xmlns:a16="http://schemas.microsoft.com/office/drawing/2014/main" id="{0BD3DBF7-8D45-478C-93B9-FA6CF9752825}"/>
              </a:ext>
            </a:extLst>
          </p:cNvPr>
          <p:cNvSpPr>
            <a:spLocks noGrp="1"/>
          </p:cNvSpPr>
          <p:nvPr>
            <p:ph type="sldNum" sz="quarter" idx="12"/>
          </p:nvPr>
        </p:nvSpPr>
        <p:spPr>
          <a:xfrm>
            <a:off x="9303774" y="6280787"/>
            <a:ext cx="2743200" cy="365125"/>
          </a:xfrm>
        </p:spPr>
        <p:txBody>
          <a:bodyPr/>
          <a:lstStyle/>
          <a:p>
            <a:pPr>
              <a:defRPr/>
            </a:pPr>
            <a:fld id="{C4FB67F1-DEA0-4505-A3D7-68170254FAEF}" type="slidenum">
              <a:rPr lang="zh-CN" altLang="en-US" smtClean="0"/>
              <a:pPr>
                <a:defRPr/>
              </a:pPr>
              <a:t>29</a:t>
            </a:fld>
            <a:endParaRPr lang="zh-CN" altLang="en-US"/>
          </a:p>
        </p:txBody>
      </p:sp>
    </p:spTree>
    <p:extLst>
      <p:ext uri="{BB962C8B-B14F-4D97-AF65-F5344CB8AC3E}">
        <p14:creationId xmlns:p14="http://schemas.microsoft.com/office/powerpoint/2010/main" val="395838050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82905"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(1)</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magnetic</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moments,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(2)meson-baryon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nucleon-nucleon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(4)</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weak</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hyperon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radiative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89190279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579A862-6FEA-4675-A4F2-54AA1B93C702}"/>
              </a:ext>
            </a:extLst>
          </p:cNvPr>
          <p:cNvPicPr>
            <a:picLocks noChangeAspect="1"/>
          </p:cNvPicPr>
          <p:nvPr/>
        </p:nvPicPr>
        <p:blipFill>
          <a:blip r:embed="rId3"/>
          <a:stretch>
            <a:fillRect/>
          </a:stretch>
        </p:blipFill>
        <p:spPr>
          <a:xfrm>
            <a:off x="8158790" y="4441970"/>
            <a:ext cx="2174139" cy="2000396"/>
          </a:xfrm>
          <a:prstGeom prst="rect">
            <a:avLst/>
          </a:prstGeom>
        </p:spPr>
      </p:pic>
      <p:pic>
        <p:nvPicPr>
          <p:cNvPr id="7" name="图片 6">
            <a:extLst>
              <a:ext uri="{FF2B5EF4-FFF2-40B4-BE49-F238E27FC236}">
                <a16:creationId xmlns:a16="http://schemas.microsoft.com/office/drawing/2014/main" id="{C9EDA262-4D5F-4BCF-A035-0F6B67E3796B}"/>
              </a:ext>
            </a:extLst>
          </p:cNvPr>
          <p:cNvPicPr>
            <a:picLocks noChangeAspect="1"/>
          </p:cNvPicPr>
          <p:nvPr/>
        </p:nvPicPr>
        <p:blipFill>
          <a:blip r:embed="rId4"/>
          <a:stretch>
            <a:fillRect/>
          </a:stretch>
        </p:blipFill>
        <p:spPr>
          <a:xfrm>
            <a:off x="7978538" y="2585520"/>
            <a:ext cx="2359197" cy="1949711"/>
          </a:xfrm>
          <a:prstGeom prst="rect">
            <a:avLst/>
          </a:prstGeom>
        </p:spPr>
      </p:pic>
      <p:pic>
        <p:nvPicPr>
          <p:cNvPr id="6" name="图片 5">
            <a:extLst>
              <a:ext uri="{FF2B5EF4-FFF2-40B4-BE49-F238E27FC236}">
                <a16:creationId xmlns:a16="http://schemas.microsoft.com/office/drawing/2014/main" id="{DCC69F3D-C66F-48FC-A8DB-EDFF492142C6}"/>
              </a:ext>
            </a:extLst>
          </p:cNvPr>
          <p:cNvPicPr>
            <a:picLocks noChangeAspect="1"/>
          </p:cNvPicPr>
          <p:nvPr/>
        </p:nvPicPr>
        <p:blipFill>
          <a:blip r:embed="rId5"/>
          <a:stretch>
            <a:fillRect/>
          </a:stretch>
        </p:blipFill>
        <p:spPr>
          <a:xfrm>
            <a:off x="1244216" y="2586963"/>
            <a:ext cx="6886625" cy="3710015"/>
          </a:xfrm>
          <a:prstGeom prst="rect">
            <a:avLst/>
          </a:prstGeom>
        </p:spPr>
      </p:pic>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36951"/>
            <a:ext cx="12430125" cy="1325563"/>
          </a:xfrm>
        </p:spPr>
        <p:txBody>
          <a:bodyPr>
            <a:normAutofit/>
          </a:bodyPr>
          <a:lstStyle/>
          <a:p>
            <a:r>
              <a:rPr lang="en-US" altLang="zh-CN" sz="3200" b="1" dirty="0">
                <a:solidFill>
                  <a:srgbClr val="C00000"/>
                </a:solidFill>
                <a:latin typeface="Microsoft YaHei" charset="-122"/>
                <a:ea typeface="Microsoft YaHei" charset="-122"/>
              </a:rPr>
              <a:t>Better</a:t>
            </a:r>
            <a:r>
              <a:rPr lang="en-US" altLang="zh-CN" sz="3200" b="1" dirty="0">
                <a:latin typeface="Microsoft YaHei" charset="-122"/>
                <a:ea typeface="Microsoft YaHei" charset="-122"/>
              </a:rPr>
              <a:t> for higher partial waves</a:t>
            </a:r>
            <a:endParaRPr lang="zh-CN" altLang="en-US" sz="3200" b="1" dirty="0">
              <a:latin typeface="Microsoft YaHei" charset="-122"/>
              <a:ea typeface="Microsoft YaHei" charset="-122"/>
            </a:endParaRPr>
          </a:p>
        </p:txBody>
      </p:sp>
      <p:sp>
        <p:nvSpPr>
          <p:cNvPr id="13" name="矩形 12">
            <a:extLst>
              <a:ext uri="{FF2B5EF4-FFF2-40B4-BE49-F238E27FC236}">
                <a16:creationId xmlns:a16="http://schemas.microsoft.com/office/drawing/2014/main" id="{3E1BC5D9-D6E6-4A26-A996-291FBDC4BF93}"/>
              </a:ext>
            </a:extLst>
          </p:cNvPr>
          <p:cNvSpPr/>
          <p:nvPr/>
        </p:nvSpPr>
        <p:spPr>
          <a:xfrm>
            <a:off x="3850124" y="2701287"/>
            <a:ext cx="1919656" cy="15378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1CF8A40-5373-463F-B6E8-F8D714734CF8}"/>
              </a:ext>
            </a:extLst>
          </p:cNvPr>
          <p:cNvSpPr/>
          <p:nvPr/>
        </p:nvSpPr>
        <p:spPr>
          <a:xfrm>
            <a:off x="8294538" y="2701286"/>
            <a:ext cx="1902641" cy="15378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40CDA88C-3FBC-43B2-A22E-4137CFCD8954}"/>
              </a:ext>
            </a:extLst>
          </p:cNvPr>
          <p:cNvSpPr/>
          <p:nvPr/>
        </p:nvSpPr>
        <p:spPr>
          <a:xfrm>
            <a:off x="8328664" y="4519635"/>
            <a:ext cx="1928840" cy="1575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7040AE3E-8354-4DCF-B9C7-994D8AB4ADEF}"/>
              </a:ext>
            </a:extLst>
          </p:cNvPr>
          <p:cNvSpPr/>
          <p:nvPr/>
        </p:nvSpPr>
        <p:spPr>
          <a:xfrm>
            <a:off x="1607575" y="4561922"/>
            <a:ext cx="1991032" cy="1533207"/>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灯片编号占位符 17">
            <a:extLst>
              <a:ext uri="{FF2B5EF4-FFF2-40B4-BE49-F238E27FC236}">
                <a16:creationId xmlns:a16="http://schemas.microsoft.com/office/drawing/2014/main" id="{48624872-497C-4A1F-9133-5F7358523F07}"/>
              </a:ext>
            </a:extLst>
          </p:cNvPr>
          <p:cNvSpPr>
            <a:spLocks noGrp="1"/>
          </p:cNvSpPr>
          <p:nvPr>
            <p:ph type="sldNum" sz="quarter" idx="12"/>
          </p:nvPr>
        </p:nvSpPr>
        <p:spPr/>
        <p:txBody>
          <a:bodyPr/>
          <a:lstStyle/>
          <a:p>
            <a:pPr>
              <a:defRPr/>
            </a:pPr>
            <a:fld id="{C4FB67F1-DEA0-4505-A3D7-68170254FAEF}" type="slidenum">
              <a:rPr lang="zh-CN" altLang="en-US" smtClean="0"/>
              <a:pPr>
                <a:defRPr/>
              </a:pPr>
              <a:t>30</a:t>
            </a:fld>
            <a:endParaRPr lang="zh-CN" altLang="en-US"/>
          </a:p>
        </p:txBody>
      </p:sp>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DD6D4456-CB3C-4241-94B4-980693CBCC3F}"/>
                  </a:ext>
                </a:extLst>
              </p:cNvPr>
              <p:cNvGraphicFramePr>
                <a:graphicFrameLocks noGrp="1"/>
              </p:cNvGraphicFramePr>
              <p:nvPr/>
            </p:nvGraphicFramePr>
            <p:xfrm>
              <a:off x="0" y="1357197"/>
              <a:ext cx="12192000" cy="990600"/>
            </p:xfrm>
            <a:graphic>
              <a:graphicData uri="http://schemas.openxmlformats.org/drawingml/2006/table">
                <a:tbl>
                  <a:tblPr>
                    <a:tableStyleId>{5C22544A-7EE6-4342-B048-85BDC9FD1C3A}</a:tableStyleId>
                  </a:tblPr>
                  <a:tblGrid>
                    <a:gridCol w="1355834">
                      <a:extLst>
                        <a:ext uri="{9D8B030D-6E8A-4147-A177-3AD203B41FA5}">
                          <a16:colId xmlns:a16="http://schemas.microsoft.com/office/drawing/2014/main" val="801915808"/>
                        </a:ext>
                      </a:extLst>
                    </a:gridCol>
                    <a:gridCol w="1082566">
                      <a:extLst>
                        <a:ext uri="{9D8B030D-6E8A-4147-A177-3AD203B41FA5}">
                          <a16:colId xmlns:a16="http://schemas.microsoft.com/office/drawing/2014/main" val="23881085"/>
                        </a:ext>
                      </a:extLst>
                    </a:gridCol>
                    <a:gridCol w="1219200">
                      <a:extLst>
                        <a:ext uri="{9D8B030D-6E8A-4147-A177-3AD203B41FA5}">
                          <a16:colId xmlns:a16="http://schemas.microsoft.com/office/drawing/2014/main" val="2142768261"/>
                        </a:ext>
                      </a:extLst>
                    </a:gridCol>
                    <a:gridCol w="1219200">
                      <a:extLst>
                        <a:ext uri="{9D8B030D-6E8A-4147-A177-3AD203B41FA5}">
                          <a16:colId xmlns:a16="http://schemas.microsoft.com/office/drawing/2014/main" val="2908342324"/>
                        </a:ext>
                      </a:extLst>
                    </a:gridCol>
                    <a:gridCol w="1219200">
                      <a:extLst>
                        <a:ext uri="{9D8B030D-6E8A-4147-A177-3AD203B41FA5}">
                          <a16:colId xmlns:a16="http://schemas.microsoft.com/office/drawing/2014/main" val="2187847586"/>
                        </a:ext>
                      </a:extLst>
                    </a:gridCol>
                    <a:gridCol w="1219200">
                      <a:extLst>
                        <a:ext uri="{9D8B030D-6E8A-4147-A177-3AD203B41FA5}">
                          <a16:colId xmlns:a16="http://schemas.microsoft.com/office/drawing/2014/main" val="3460478294"/>
                        </a:ext>
                      </a:extLst>
                    </a:gridCol>
                    <a:gridCol w="1219200">
                      <a:extLst>
                        <a:ext uri="{9D8B030D-6E8A-4147-A177-3AD203B41FA5}">
                          <a16:colId xmlns:a16="http://schemas.microsoft.com/office/drawing/2014/main" val="1064653765"/>
                        </a:ext>
                      </a:extLst>
                    </a:gridCol>
                    <a:gridCol w="1205345">
                      <a:extLst>
                        <a:ext uri="{9D8B030D-6E8A-4147-A177-3AD203B41FA5}">
                          <a16:colId xmlns:a16="http://schemas.microsoft.com/office/drawing/2014/main" val="2134566712"/>
                        </a:ext>
                      </a:extLst>
                    </a:gridCol>
                    <a:gridCol w="1233055">
                      <a:extLst>
                        <a:ext uri="{9D8B030D-6E8A-4147-A177-3AD203B41FA5}">
                          <a16:colId xmlns:a16="http://schemas.microsoft.com/office/drawing/2014/main" val="907481034"/>
                        </a:ext>
                      </a:extLst>
                    </a:gridCol>
                    <a:gridCol w="1219200">
                      <a:extLst>
                        <a:ext uri="{9D8B030D-6E8A-4147-A177-3AD203B41FA5}">
                          <a16:colId xmlns:a16="http://schemas.microsoft.com/office/drawing/2014/main" val="3604523180"/>
                        </a:ext>
                      </a:extLst>
                    </a:gridCol>
                  </a:tblGrid>
                  <a:tr h="0">
                    <a:tc>
                      <a:txBody>
                        <a:bodyPr/>
                        <a:lstStyle/>
                        <a:p>
                          <a:pPr algn="l">
                            <a:lnSpc>
                              <a:spcPts val="1200"/>
                            </a:lnSpc>
                            <a:spcAft>
                              <a:spcPts val="600"/>
                            </a:spcAft>
                          </a:pPr>
                          <a:r>
                            <a:rPr lang="en-US" sz="1100">
                              <a:effectLst/>
                            </a:rPr>
                            <a:t> </a:t>
                          </a:r>
                          <a:endParaRPr lang="zh-CN" sz="11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r>
                            <a:rPr lang="en-US" sz="1400" b="1" dirty="0">
                              <a:solidFill>
                                <a:srgbClr val="C00000"/>
                              </a:solidFill>
                              <a:effectLst/>
                            </a:rPr>
                            <a:t>Total</a:t>
                          </a:r>
                          <a:endParaRPr lang="zh-CN" sz="1400" b="1" dirty="0">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𝐷</m:t>
                                    </m:r>
                                  </m:e>
                                  <m:sub>
                                    <m:r>
                                      <a:rPr lang="en-US" sz="1400">
                                        <a:effectLst/>
                                        <a:latin typeface="Cambria Math" panose="02040503050406030204" pitchFamily="18" charset="0"/>
                                      </a:rPr>
                                      <m:t>3</m:t>
                                    </m:r>
                                  </m:sub>
                                </m:sSub>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1</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𝐹</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𝐹</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𝐹</m:t>
                                    </m:r>
                                  </m:e>
                                  <m:sub>
                                    <m:r>
                                      <a:rPr lang="en-US" sz="1400">
                                        <a:effectLst/>
                                        <a:latin typeface="Cambria Math" panose="02040503050406030204" pitchFamily="18" charset="0"/>
                                      </a:rPr>
                                      <m:t>4</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𝐺</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𝜖</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1</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𝐺</m:t>
                                    </m:r>
                                  </m:e>
                                  <m:sub>
                                    <m:r>
                                      <a:rPr lang="en-US" sz="1400">
                                        <a:effectLst/>
                                        <a:latin typeface="Cambria Math" panose="02040503050406030204" pitchFamily="18" charset="0"/>
                                      </a:rPr>
                                      <m:t>4</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𝐺</m:t>
                                    </m:r>
                                  </m:e>
                                  <m:sub>
                                    <m:r>
                                      <a:rPr lang="en-US" sz="1400">
                                        <a:effectLst/>
                                        <a:latin typeface="Cambria Math" panose="02040503050406030204" pitchFamily="18" charset="0"/>
                                      </a:rPr>
                                      <m:t>4</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extLst>
                      <a:ext uri="{0D108BD9-81ED-4DB2-BD59-A6C34878D82A}">
                        <a16:rowId xmlns:a16="http://schemas.microsoft.com/office/drawing/2014/main" val="2761458759"/>
                      </a:ext>
                    </a:extLst>
                  </a:tr>
                  <a:tr h="0">
                    <a:tc>
                      <a:txBody>
                        <a:bodyPr/>
                        <a:lstStyle/>
                        <a:p>
                          <a:pPr algn="ctr">
                            <a:lnSpc>
                              <a:spcPts val="1200"/>
                            </a:lnSpc>
                            <a:spcAft>
                              <a:spcPts val="600"/>
                            </a:spcAft>
                          </a:pPr>
                          <a:r>
                            <a:rPr lang="en-US" sz="1400">
                              <a:effectLst/>
                            </a:rPr>
                            <a:t>NNLO</a:t>
                          </a:r>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b="1" i="1" smtClean="0">
                                    <a:solidFill>
                                      <a:srgbClr val="C00000"/>
                                    </a:solidFill>
                                    <a:effectLst/>
                                    <a:latin typeface="Cambria Math" panose="02040503050406030204" pitchFamily="18" charset="0"/>
                                  </a:rPr>
                                  <m:t>𝟎</m:t>
                                </m:r>
                                <m:r>
                                  <a:rPr lang="en-US" sz="1400" b="1" smtClean="0">
                                    <a:solidFill>
                                      <a:srgbClr val="C00000"/>
                                    </a:solidFill>
                                    <a:effectLst/>
                                    <a:latin typeface="Cambria Math" panose="02040503050406030204" pitchFamily="18" charset="0"/>
                                  </a:rPr>
                                  <m:t>.</m:t>
                                </m:r>
                                <m:r>
                                  <a:rPr lang="en-US" sz="1400" b="1" i="1" smtClean="0">
                                    <a:solidFill>
                                      <a:srgbClr val="C00000"/>
                                    </a:solidFill>
                                    <a:effectLst/>
                                    <a:latin typeface="Cambria Math" panose="02040503050406030204" pitchFamily="18" charset="0"/>
                                  </a:rPr>
                                  <m:t>𝟗𝟖</m:t>
                                </m:r>
                              </m:oMath>
                            </m:oMathPara>
                          </a14:m>
                          <a:endParaRPr lang="zh-CN" sz="1400" b="1">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0.21</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0.70</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0.00</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0.01</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0.00</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0.00</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extLst>
                      <a:ext uri="{0D108BD9-81ED-4DB2-BD59-A6C34878D82A}">
                        <a16:rowId xmlns:a16="http://schemas.microsoft.com/office/drawing/2014/main" val="4197513359"/>
                      </a:ext>
                    </a:extLst>
                  </a:tr>
                  <a:tr h="0">
                    <a:tc>
                      <a:txBody>
                        <a:bodyPr/>
                        <a:lstStyle/>
                        <a:p>
                          <a:pPr algn="ctr">
                            <a:lnSpc>
                              <a:spcPts val="1200"/>
                            </a:lnSpc>
                            <a:spcAft>
                              <a:spcPts val="600"/>
                            </a:spcAft>
                          </a:pPr>
                          <a:r>
                            <a:rPr lang="en-US" sz="1400" dirty="0">
                              <a:effectLst/>
                            </a:rPr>
                            <a:t>NR-</a:t>
                          </a:r>
                          <a14:m>
                            <m:oMath xmlns:m="http://schemas.openxmlformats.org/officeDocument/2006/math">
                              <m:sSup>
                                <m:sSupPr>
                                  <m:ctrlPr>
                                    <a:rPr lang="zh-CN" sz="1400" i="1" smtClean="0">
                                      <a:effectLst/>
                                      <a:latin typeface="Cambria Math" panose="02040503050406030204" pitchFamily="18" charset="0"/>
                                    </a:rPr>
                                  </m:ctrlPr>
                                </m:sSupPr>
                                <m:e>
                                  <m:r>
                                    <m:rPr>
                                      <m:sty m:val="p"/>
                                    </m:rPr>
                                    <a:rPr lang="en-US" altLang="zh-CN" sz="1400" b="0" i="0" smtClean="0">
                                      <a:effectLst/>
                                      <a:latin typeface="Cambria Math" panose="02040503050406030204" pitchFamily="18" charset="0"/>
                                    </a:rPr>
                                    <m:t>N</m:t>
                                  </m:r>
                                </m:e>
                                <m:sup>
                                  <m:r>
                                    <a:rPr lang="en-US" sz="1400">
                                      <a:effectLst/>
                                      <a:latin typeface="Cambria Math" panose="02040503050406030204" pitchFamily="18" charset="0"/>
                                    </a:rPr>
                                    <m:t>3</m:t>
                                  </m:r>
                                </m:sup>
                              </m:sSup>
                            </m:oMath>
                          </a14:m>
                          <a:r>
                            <a:rPr lang="en-US" sz="1400" dirty="0">
                              <a:effectLst/>
                            </a:rPr>
                            <a:t>LO-EKM</a:t>
                          </a:r>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b="1" i="1" smtClean="0">
                                    <a:solidFill>
                                      <a:srgbClr val="C00000"/>
                                    </a:solidFill>
                                    <a:effectLst/>
                                    <a:latin typeface="Cambria Math" panose="02040503050406030204" pitchFamily="18" charset="0"/>
                                  </a:rPr>
                                  <m:t>𝟑</m:t>
                                </m:r>
                                <m:r>
                                  <a:rPr lang="en-US" sz="1400" b="1" smtClean="0">
                                    <a:solidFill>
                                      <a:srgbClr val="C00000"/>
                                    </a:solidFill>
                                    <a:effectLst/>
                                    <a:latin typeface="Cambria Math" panose="02040503050406030204" pitchFamily="18" charset="0"/>
                                  </a:rPr>
                                  <m:t>.</m:t>
                                </m:r>
                                <m:r>
                                  <a:rPr lang="en-US" sz="1400" b="1" i="1" smtClean="0">
                                    <a:solidFill>
                                      <a:srgbClr val="C00000"/>
                                    </a:solidFill>
                                    <a:effectLst/>
                                    <a:latin typeface="Cambria Math" panose="02040503050406030204" pitchFamily="18" charset="0"/>
                                  </a:rPr>
                                  <m:t>𝟎𝟎</m:t>
                                </m:r>
                              </m:oMath>
                            </m:oMathPara>
                          </a14:m>
                          <a:endParaRPr lang="zh-CN" sz="1400" b="1" dirty="0">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0.56</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1.44</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0.28</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0.54</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0.01</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0.01</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0.13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extLst>
                      <a:ext uri="{0D108BD9-81ED-4DB2-BD59-A6C34878D82A}">
                        <a16:rowId xmlns:a16="http://schemas.microsoft.com/office/drawing/2014/main" val="3722135051"/>
                      </a:ext>
                    </a:extLst>
                  </a:tr>
                </a:tbl>
              </a:graphicData>
            </a:graphic>
          </p:graphicFrame>
        </mc:Choice>
        <mc:Fallback xmlns="">
          <p:graphicFrame>
            <p:nvGraphicFramePr>
              <p:cNvPr id="3" name="表格 2">
                <a:extLst>
                  <a:ext uri="{FF2B5EF4-FFF2-40B4-BE49-F238E27FC236}">
                    <a16:creationId xmlns:a16="http://schemas.microsoft.com/office/drawing/2014/main" id="{DD6D4456-CB3C-4241-94B4-980693CBCC3F}"/>
                  </a:ext>
                </a:extLst>
              </p:cNvPr>
              <p:cNvGraphicFramePr>
                <a:graphicFrameLocks noGrp="1"/>
              </p:cNvGraphicFramePr>
              <p:nvPr>
                <p:extLst>
                  <p:ext uri="{D42A27DB-BD31-4B8C-83A1-F6EECF244321}">
                    <p14:modId xmlns:p14="http://schemas.microsoft.com/office/powerpoint/2010/main" val="3690644234"/>
                  </p:ext>
                </p:extLst>
              </p:nvPr>
            </p:nvGraphicFramePr>
            <p:xfrm>
              <a:off x="0" y="1357197"/>
              <a:ext cx="12192000" cy="990600"/>
            </p:xfrm>
            <a:graphic>
              <a:graphicData uri="http://schemas.openxmlformats.org/drawingml/2006/table">
                <a:tbl>
                  <a:tblPr>
                    <a:tableStyleId>{5C22544A-7EE6-4342-B048-85BDC9FD1C3A}</a:tableStyleId>
                  </a:tblPr>
                  <a:tblGrid>
                    <a:gridCol w="1355834">
                      <a:extLst>
                        <a:ext uri="{9D8B030D-6E8A-4147-A177-3AD203B41FA5}">
                          <a16:colId xmlns:a16="http://schemas.microsoft.com/office/drawing/2014/main" val="801915808"/>
                        </a:ext>
                      </a:extLst>
                    </a:gridCol>
                    <a:gridCol w="1082566">
                      <a:extLst>
                        <a:ext uri="{9D8B030D-6E8A-4147-A177-3AD203B41FA5}">
                          <a16:colId xmlns:a16="http://schemas.microsoft.com/office/drawing/2014/main" val="23881085"/>
                        </a:ext>
                      </a:extLst>
                    </a:gridCol>
                    <a:gridCol w="1219200">
                      <a:extLst>
                        <a:ext uri="{9D8B030D-6E8A-4147-A177-3AD203B41FA5}">
                          <a16:colId xmlns:a16="http://schemas.microsoft.com/office/drawing/2014/main" val="2142768261"/>
                        </a:ext>
                      </a:extLst>
                    </a:gridCol>
                    <a:gridCol w="1219200">
                      <a:extLst>
                        <a:ext uri="{9D8B030D-6E8A-4147-A177-3AD203B41FA5}">
                          <a16:colId xmlns:a16="http://schemas.microsoft.com/office/drawing/2014/main" val="2908342324"/>
                        </a:ext>
                      </a:extLst>
                    </a:gridCol>
                    <a:gridCol w="1219200">
                      <a:extLst>
                        <a:ext uri="{9D8B030D-6E8A-4147-A177-3AD203B41FA5}">
                          <a16:colId xmlns:a16="http://schemas.microsoft.com/office/drawing/2014/main" val="2187847586"/>
                        </a:ext>
                      </a:extLst>
                    </a:gridCol>
                    <a:gridCol w="1219200">
                      <a:extLst>
                        <a:ext uri="{9D8B030D-6E8A-4147-A177-3AD203B41FA5}">
                          <a16:colId xmlns:a16="http://schemas.microsoft.com/office/drawing/2014/main" val="3460478294"/>
                        </a:ext>
                      </a:extLst>
                    </a:gridCol>
                    <a:gridCol w="1219200">
                      <a:extLst>
                        <a:ext uri="{9D8B030D-6E8A-4147-A177-3AD203B41FA5}">
                          <a16:colId xmlns:a16="http://schemas.microsoft.com/office/drawing/2014/main" val="1064653765"/>
                        </a:ext>
                      </a:extLst>
                    </a:gridCol>
                    <a:gridCol w="1205345">
                      <a:extLst>
                        <a:ext uri="{9D8B030D-6E8A-4147-A177-3AD203B41FA5}">
                          <a16:colId xmlns:a16="http://schemas.microsoft.com/office/drawing/2014/main" val="2134566712"/>
                        </a:ext>
                      </a:extLst>
                    </a:gridCol>
                    <a:gridCol w="1233055">
                      <a:extLst>
                        <a:ext uri="{9D8B030D-6E8A-4147-A177-3AD203B41FA5}">
                          <a16:colId xmlns:a16="http://schemas.microsoft.com/office/drawing/2014/main" val="907481034"/>
                        </a:ext>
                      </a:extLst>
                    </a:gridCol>
                    <a:gridCol w="1219200">
                      <a:extLst>
                        <a:ext uri="{9D8B030D-6E8A-4147-A177-3AD203B41FA5}">
                          <a16:colId xmlns:a16="http://schemas.microsoft.com/office/drawing/2014/main" val="3604523180"/>
                        </a:ext>
                      </a:extLst>
                    </a:gridCol>
                  </a:tblGrid>
                  <a:tr h="330200">
                    <a:tc>
                      <a:txBody>
                        <a:bodyPr/>
                        <a:lstStyle/>
                        <a:p>
                          <a:pPr algn="l">
                            <a:lnSpc>
                              <a:spcPts val="1200"/>
                            </a:lnSpc>
                            <a:spcAft>
                              <a:spcPts val="600"/>
                            </a:spcAft>
                          </a:pPr>
                          <a:r>
                            <a:rPr lang="en-US" sz="1100">
                              <a:effectLst/>
                            </a:rPr>
                            <a:t> </a:t>
                          </a:r>
                          <a:endParaRPr lang="zh-CN" sz="11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r>
                            <a:rPr lang="en-US" sz="1400" b="1" dirty="0">
                              <a:solidFill>
                                <a:srgbClr val="C00000"/>
                              </a:solidFill>
                              <a:effectLst/>
                            </a:rPr>
                            <a:t>Total</a:t>
                          </a:r>
                          <a:endParaRPr lang="zh-CN" sz="1400" b="1" dirty="0">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endParaRPr lang="zh-CN"/>
                        </a:p>
                      </a:txBody>
                      <a:tcPr marL="101600" marR="101600" marT="50800" marB="50800" anchor="ctr">
                        <a:blipFill>
                          <a:blip r:embed="rId6"/>
                          <a:stretch>
                            <a:fillRect l="-201042" t="-11538" r="-702083" b="-215385"/>
                          </a:stretch>
                        </a:blipFill>
                      </a:tcPr>
                    </a:tc>
                    <a:tc>
                      <a:txBody>
                        <a:bodyPr/>
                        <a:lstStyle/>
                        <a:p>
                          <a:endParaRPr lang="zh-CN"/>
                        </a:p>
                      </a:txBody>
                      <a:tcPr marL="101600" marR="101600" marT="50800" marB="50800" anchor="ctr">
                        <a:blipFill>
                          <a:blip r:embed="rId6"/>
                          <a:stretch>
                            <a:fillRect l="-301042" t="-11538" r="-602083" b="-215385"/>
                          </a:stretch>
                        </a:blipFill>
                      </a:tcPr>
                    </a:tc>
                    <a:tc>
                      <a:txBody>
                        <a:bodyPr/>
                        <a:lstStyle/>
                        <a:p>
                          <a:endParaRPr lang="zh-CN"/>
                        </a:p>
                      </a:txBody>
                      <a:tcPr marL="101600" marR="101600" marT="50800" marB="50800" anchor="ctr">
                        <a:blipFill>
                          <a:blip r:embed="rId6"/>
                          <a:stretch>
                            <a:fillRect l="-401042" t="-11538" r="-502083" b="-215385"/>
                          </a:stretch>
                        </a:blipFill>
                      </a:tcPr>
                    </a:tc>
                    <a:tc>
                      <a:txBody>
                        <a:bodyPr/>
                        <a:lstStyle/>
                        <a:p>
                          <a:endParaRPr lang="zh-CN"/>
                        </a:p>
                      </a:txBody>
                      <a:tcPr marL="101600" marR="101600" marT="50800" marB="50800" anchor="ctr">
                        <a:blipFill>
                          <a:blip r:embed="rId6"/>
                          <a:stretch>
                            <a:fillRect l="-501042" t="-11538" r="-402083" b="-215385"/>
                          </a:stretch>
                        </a:blipFill>
                      </a:tcPr>
                    </a:tc>
                    <a:tc>
                      <a:txBody>
                        <a:bodyPr/>
                        <a:lstStyle/>
                        <a:p>
                          <a:endParaRPr lang="zh-CN"/>
                        </a:p>
                      </a:txBody>
                      <a:tcPr marL="101600" marR="101600" marT="50800" marB="50800" anchor="ctr">
                        <a:blipFill>
                          <a:blip r:embed="rId6"/>
                          <a:stretch>
                            <a:fillRect l="-601042" t="-11538" r="-302083" b="-215385"/>
                          </a:stretch>
                        </a:blipFill>
                      </a:tcPr>
                    </a:tc>
                    <a:tc>
                      <a:txBody>
                        <a:bodyPr/>
                        <a:lstStyle/>
                        <a:p>
                          <a:endParaRPr lang="zh-CN"/>
                        </a:p>
                      </a:txBody>
                      <a:tcPr marL="101600" marR="101600" marT="50800" marB="50800" anchor="ctr">
                        <a:blipFill>
                          <a:blip r:embed="rId6"/>
                          <a:stretch>
                            <a:fillRect l="-708421" t="-11538" r="-205263" b="-215385"/>
                          </a:stretch>
                        </a:blipFill>
                      </a:tcPr>
                    </a:tc>
                    <a:tc>
                      <a:txBody>
                        <a:bodyPr/>
                        <a:lstStyle/>
                        <a:p>
                          <a:endParaRPr lang="zh-CN"/>
                        </a:p>
                      </a:txBody>
                      <a:tcPr marL="101600" marR="101600" marT="50800" marB="50800" anchor="ctr">
                        <a:blipFill>
                          <a:blip r:embed="rId6"/>
                          <a:stretch>
                            <a:fillRect l="-791753" t="-11538" r="-101031" b="-215385"/>
                          </a:stretch>
                        </a:blipFill>
                      </a:tcPr>
                    </a:tc>
                    <a:tc>
                      <a:txBody>
                        <a:bodyPr/>
                        <a:lstStyle/>
                        <a:p>
                          <a:endParaRPr lang="zh-CN"/>
                        </a:p>
                      </a:txBody>
                      <a:tcPr marL="101600" marR="101600" marT="50800" marB="50800" anchor="ctr">
                        <a:blipFill>
                          <a:blip r:embed="rId6"/>
                          <a:stretch>
                            <a:fillRect l="-901042" t="-11538" r="-2083" b="-215385"/>
                          </a:stretch>
                        </a:blipFill>
                      </a:tcPr>
                    </a:tc>
                    <a:extLst>
                      <a:ext uri="{0D108BD9-81ED-4DB2-BD59-A6C34878D82A}">
                        <a16:rowId xmlns:a16="http://schemas.microsoft.com/office/drawing/2014/main" val="2761458759"/>
                      </a:ext>
                    </a:extLst>
                  </a:tr>
                  <a:tr h="330200">
                    <a:tc>
                      <a:txBody>
                        <a:bodyPr/>
                        <a:lstStyle/>
                        <a:p>
                          <a:pPr algn="ctr">
                            <a:lnSpc>
                              <a:spcPts val="1200"/>
                            </a:lnSpc>
                            <a:spcAft>
                              <a:spcPts val="600"/>
                            </a:spcAft>
                          </a:pPr>
                          <a:r>
                            <a:rPr lang="en-US" sz="1400">
                              <a:effectLst/>
                            </a:rPr>
                            <a:t>NNLO</a:t>
                          </a:r>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endParaRPr lang="zh-CN"/>
                        </a:p>
                      </a:txBody>
                      <a:tcPr marL="101600" marR="101600" marT="50800" marB="50800" anchor="ctr">
                        <a:blipFill>
                          <a:blip r:embed="rId6"/>
                          <a:stretch>
                            <a:fillRect l="-127059" t="-107407" r="-905882" b="-107407"/>
                          </a:stretch>
                        </a:blipFill>
                      </a:tcPr>
                    </a:tc>
                    <a:tc>
                      <a:txBody>
                        <a:bodyPr/>
                        <a:lstStyle/>
                        <a:p>
                          <a:endParaRPr lang="zh-CN"/>
                        </a:p>
                      </a:txBody>
                      <a:tcPr marL="101600" marR="101600" marT="50800" marB="50800" anchor="ctr">
                        <a:blipFill>
                          <a:blip r:embed="rId6"/>
                          <a:stretch>
                            <a:fillRect l="-201042" t="-107407" r="-702083" b="-107407"/>
                          </a:stretch>
                        </a:blipFill>
                      </a:tcPr>
                    </a:tc>
                    <a:tc>
                      <a:txBody>
                        <a:bodyPr/>
                        <a:lstStyle/>
                        <a:p>
                          <a:endParaRPr lang="zh-CN"/>
                        </a:p>
                      </a:txBody>
                      <a:tcPr marL="101600" marR="101600" marT="50800" marB="50800" anchor="ctr">
                        <a:blipFill>
                          <a:blip r:embed="rId6"/>
                          <a:stretch>
                            <a:fillRect l="-301042" t="-107407" r="-602083" b="-107407"/>
                          </a:stretch>
                        </a:blipFill>
                      </a:tcPr>
                    </a:tc>
                    <a:tc>
                      <a:txBody>
                        <a:bodyPr/>
                        <a:lstStyle/>
                        <a:p>
                          <a:endParaRPr lang="zh-CN"/>
                        </a:p>
                      </a:txBody>
                      <a:tcPr marL="101600" marR="101600" marT="50800" marB="50800" anchor="ctr">
                        <a:blipFill>
                          <a:blip r:embed="rId6"/>
                          <a:stretch>
                            <a:fillRect l="-401042" t="-107407" r="-502083" b="-107407"/>
                          </a:stretch>
                        </a:blipFill>
                      </a:tcPr>
                    </a:tc>
                    <a:tc>
                      <a:txBody>
                        <a:bodyPr/>
                        <a:lstStyle/>
                        <a:p>
                          <a:endParaRPr lang="zh-CN"/>
                        </a:p>
                      </a:txBody>
                      <a:tcPr marL="101600" marR="101600" marT="50800" marB="50800" anchor="ctr">
                        <a:blipFill>
                          <a:blip r:embed="rId6"/>
                          <a:stretch>
                            <a:fillRect l="-501042" t="-107407" r="-402083" b="-107407"/>
                          </a:stretch>
                        </a:blipFill>
                      </a:tcPr>
                    </a:tc>
                    <a:tc>
                      <a:txBody>
                        <a:bodyPr/>
                        <a:lstStyle/>
                        <a:p>
                          <a:endParaRPr lang="zh-CN"/>
                        </a:p>
                      </a:txBody>
                      <a:tcPr marL="101600" marR="101600" marT="50800" marB="50800" anchor="ctr">
                        <a:blipFill>
                          <a:blip r:embed="rId6"/>
                          <a:stretch>
                            <a:fillRect l="-601042" t="-107407" r="-302083" b="-107407"/>
                          </a:stretch>
                        </a:blipFill>
                      </a:tcPr>
                    </a:tc>
                    <a:tc>
                      <a:txBody>
                        <a:bodyPr/>
                        <a:lstStyle/>
                        <a:p>
                          <a:endParaRPr lang="zh-CN"/>
                        </a:p>
                      </a:txBody>
                      <a:tcPr marL="101600" marR="101600" marT="50800" marB="50800" anchor="ctr">
                        <a:blipFill>
                          <a:blip r:embed="rId6"/>
                          <a:stretch>
                            <a:fillRect l="-708421" t="-107407" r="-205263" b="-107407"/>
                          </a:stretch>
                        </a:blipFill>
                      </a:tcPr>
                    </a:tc>
                    <a:tc>
                      <a:txBody>
                        <a:bodyPr/>
                        <a:lstStyle/>
                        <a:p>
                          <a:endParaRPr lang="zh-CN"/>
                        </a:p>
                      </a:txBody>
                      <a:tcPr marL="101600" marR="101600" marT="50800" marB="50800" anchor="ctr">
                        <a:blipFill>
                          <a:blip r:embed="rId6"/>
                          <a:stretch>
                            <a:fillRect l="-791753" t="-107407" r="-101031" b="-107407"/>
                          </a:stretch>
                        </a:blipFill>
                      </a:tcPr>
                    </a:tc>
                    <a:tc>
                      <a:txBody>
                        <a:bodyPr/>
                        <a:lstStyle/>
                        <a:p>
                          <a:endParaRPr lang="zh-CN"/>
                        </a:p>
                      </a:txBody>
                      <a:tcPr marL="101600" marR="101600" marT="50800" marB="50800" anchor="ctr">
                        <a:blipFill>
                          <a:blip r:embed="rId6"/>
                          <a:stretch>
                            <a:fillRect l="-901042" t="-107407" r="-2083" b="-107407"/>
                          </a:stretch>
                        </a:blipFill>
                      </a:tcPr>
                    </a:tc>
                    <a:extLst>
                      <a:ext uri="{0D108BD9-81ED-4DB2-BD59-A6C34878D82A}">
                        <a16:rowId xmlns:a16="http://schemas.microsoft.com/office/drawing/2014/main" val="4197513359"/>
                      </a:ext>
                    </a:extLst>
                  </a:tr>
                  <a:tr h="330200">
                    <a:tc>
                      <a:txBody>
                        <a:bodyPr/>
                        <a:lstStyle/>
                        <a:p>
                          <a:endParaRPr lang="zh-CN"/>
                        </a:p>
                      </a:txBody>
                      <a:tcPr marL="101600" marR="101600" marT="50800" marB="50800" anchor="ctr">
                        <a:blipFill>
                          <a:blip r:embed="rId6"/>
                          <a:stretch>
                            <a:fillRect l="-935" t="-215385" r="-799065" b="-11538"/>
                          </a:stretch>
                        </a:blipFill>
                      </a:tcPr>
                    </a:tc>
                    <a:tc>
                      <a:txBody>
                        <a:bodyPr/>
                        <a:lstStyle/>
                        <a:p>
                          <a:endParaRPr lang="zh-CN"/>
                        </a:p>
                      </a:txBody>
                      <a:tcPr marL="101600" marR="101600" marT="50800" marB="50800" anchor="ctr">
                        <a:blipFill>
                          <a:blip r:embed="rId6"/>
                          <a:stretch>
                            <a:fillRect l="-127059" t="-215385" r="-905882" b="-11538"/>
                          </a:stretch>
                        </a:blipFill>
                      </a:tcPr>
                    </a:tc>
                    <a:tc>
                      <a:txBody>
                        <a:bodyPr/>
                        <a:lstStyle/>
                        <a:p>
                          <a:endParaRPr lang="zh-CN"/>
                        </a:p>
                      </a:txBody>
                      <a:tcPr marL="101600" marR="101600" marT="50800" marB="50800" anchor="ctr">
                        <a:blipFill>
                          <a:blip r:embed="rId6"/>
                          <a:stretch>
                            <a:fillRect l="-201042" t="-215385" r="-702083" b="-11538"/>
                          </a:stretch>
                        </a:blipFill>
                      </a:tcPr>
                    </a:tc>
                    <a:tc>
                      <a:txBody>
                        <a:bodyPr/>
                        <a:lstStyle/>
                        <a:p>
                          <a:endParaRPr lang="zh-CN"/>
                        </a:p>
                      </a:txBody>
                      <a:tcPr marL="101600" marR="101600" marT="50800" marB="50800" anchor="ctr">
                        <a:blipFill>
                          <a:blip r:embed="rId6"/>
                          <a:stretch>
                            <a:fillRect l="-301042" t="-215385" r="-602083" b="-11538"/>
                          </a:stretch>
                        </a:blipFill>
                      </a:tcPr>
                    </a:tc>
                    <a:tc>
                      <a:txBody>
                        <a:bodyPr/>
                        <a:lstStyle/>
                        <a:p>
                          <a:endParaRPr lang="zh-CN"/>
                        </a:p>
                      </a:txBody>
                      <a:tcPr marL="101600" marR="101600" marT="50800" marB="50800" anchor="ctr">
                        <a:blipFill>
                          <a:blip r:embed="rId6"/>
                          <a:stretch>
                            <a:fillRect l="-401042" t="-215385" r="-502083" b="-11538"/>
                          </a:stretch>
                        </a:blipFill>
                      </a:tcPr>
                    </a:tc>
                    <a:tc>
                      <a:txBody>
                        <a:bodyPr/>
                        <a:lstStyle/>
                        <a:p>
                          <a:endParaRPr lang="zh-CN"/>
                        </a:p>
                      </a:txBody>
                      <a:tcPr marL="101600" marR="101600" marT="50800" marB="50800" anchor="ctr">
                        <a:blipFill>
                          <a:blip r:embed="rId6"/>
                          <a:stretch>
                            <a:fillRect l="-501042" t="-215385" r="-402083" b="-11538"/>
                          </a:stretch>
                        </a:blipFill>
                      </a:tcPr>
                    </a:tc>
                    <a:tc>
                      <a:txBody>
                        <a:bodyPr/>
                        <a:lstStyle/>
                        <a:p>
                          <a:endParaRPr lang="zh-CN"/>
                        </a:p>
                      </a:txBody>
                      <a:tcPr marL="101600" marR="101600" marT="50800" marB="50800" anchor="ctr">
                        <a:blipFill>
                          <a:blip r:embed="rId6"/>
                          <a:stretch>
                            <a:fillRect l="-601042" t="-215385" r="-302083" b="-11538"/>
                          </a:stretch>
                        </a:blipFill>
                      </a:tcPr>
                    </a:tc>
                    <a:tc>
                      <a:txBody>
                        <a:bodyPr/>
                        <a:lstStyle/>
                        <a:p>
                          <a:endParaRPr lang="zh-CN"/>
                        </a:p>
                      </a:txBody>
                      <a:tcPr marL="101600" marR="101600" marT="50800" marB="50800" anchor="ctr">
                        <a:blipFill>
                          <a:blip r:embed="rId6"/>
                          <a:stretch>
                            <a:fillRect l="-708421" t="-215385" r="-205263" b="-11538"/>
                          </a:stretch>
                        </a:blipFill>
                      </a:tcPr>
                    </a:tc>
                    <a:tc>
                      <a:txBody>
                        <a:bodyPr/>
                        <a:lstStyle/>
                        <a:p>
                          <a:endParaRPr lang="zh-CN"/>
                        </a:p>
                      </a:txBody>
                      <a:tcPr marL="101600" marR="101600" marT="50800" marB="50800" anchor="ctr">
                        <a:blipFill>
                          <a:blip r:embed="rId6"/>
                          <a:stretch>
                            <a:fillRect l="-791753" t="-215385" r="-101031" b="-11538"/>
                          </a:stretch>
                        </a:blipFill>
                      </a:tcPr>
                    </a:tc>
                    <a:tc>
                      <a:txBody>
                        <a:bodyPr/>
                        <a:lstStyle/>
                        <a:p>
                          <a:endParaRPr lang="zh-CN"/>
                        </a:p>
                      </a:txBody>
                      <a:tcPr marL="101600" marR="101600" marT="50800" marB="50800" anchor="ctr">
                        <a:blipFill>
                          <a:blip r:embed="rId6"/>
                          <a:stretch>
                            <a:fillRect l="-901042" t="-215385" r="-2083" b="-11538"/>
                          </a:stretch>
                        </a:blipFill>
                      </a:tcPr>
                    </a:tc>
                    <a:extLst>
                      <a:ext uri="{0D108BD9-81ED-4DB2-BD59-A6C34878D82A}">
                        <a16:rowId xmlns:a16="http://schemas.microsoft.com/office/drawing/2014/main" val="3722135051"/>
                      </a:ext>
                    </a:extLst>
                  </a:tr>
                </a:tbl>
              </a:graphicData>
            </a:graphic>
          </p:graphicFrame>
        </mc:Fallback>
      </mc:AlternateContent>
      <p:pic>
        <p:nvPicPr>
          <p:cNvPr id="5" name="图片 4">
            <a:extLst>
              <a:ext uri="{FF2B5EF4-FFF2-40B4-BE49-F238E27FC236}">
                <a16:creationId xmlns:a16="http://schemas.microsoft.com/office/drawing/2014/main" id="{0A050E97-F544-D667-A556-9F929AE868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1027" y="-15669"/>
            <a:ext cx="2750705" cy="1385981"/>
          </a:xfrm>
          <a:prstGeom prst="rect">
            <a:avLst/>
          </a:prstGeom>
        </p:spPr>
      </p:pic>
      <p:sp>
        <p:nvSpPr>
          <p:cNvPr id="4" name="矩形 3">
            <a:extLst>
              <a:ext uri="{FF2B5EF4-FFF2-40B4-BE49-F238E27FC236}">
                <a16:creationId xmlns:a16="http://schemas.microsoft.com/office/drawing/2014/main" id="{E30AE21A-AE1B-BB3D-2D5B-A128D215C8A5}"/>
              </a:ext>
            </a:extLst>
          </p:cNvPr>
          <p:cNvSpPr/>
          <p:nvPr/>
        </p:nvSpPr>
        <p:spPr>
          <a:xfrm>
            <a:off x="1384662" y="1288612"/>
            <a:ext cx="1018903" cy="109650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a:extLst>
              <a:ext uri="{FF2B5EF4-FFF2-40B4-BE49-F238E27FC236}">
                <a16:creationId xmlns:a16="http://schemas.microsoft.com/office/drawing/2014/main" id="{475B3A53-E8E6-5708-C74A-C50295FC9C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4538" y="152242"/>
            <a:ext cx="871916" cy="1002098"/>
          </a:xfrm>
          <a:prstGeom prst="rect">
            <a:avLst/>
          </a:prstGeom>
        </p:spPr>
      </p:pic>
    </p:spTree>
    <p:extLst>
      <p:ext uri="{BB962C8B-B14F-4D97-AF65-F5344CB8AC3E}">
        <p14:creationId xmlns:p14="http://schemas.microsoft.com/office/powerpoint/2010/main" val="416043166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402F4F6-94B0-7D1B-31F9-D4F986825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1763" y="690069"/>
            <a:ext cx="3527024" cy="2476421"/>
          </a:xfrm>
          <a:prstGeom prst="rect">
            <a:avLst/>
          </a:prstGeom>
        </p:spPr>
      </p:pic>
      <p:sp>
        <p:nvSpPr>
          <p:cNvPr id="2" name="灯片编号占位符 1">
            <a:extLst>
              <a:ext uri="{FF2B5EF4-FFF2-40B4-BE49-F238E27FC236}">
                <a16:creationId xmlns:a16="http://schemas.microsoft.com/office/drawing/2014/main" id="{D7F93A13-A061-4228-0C3D-B7FEBE532078}"/>
              </a:ext>
            </a:extLst>
          </p:cNvPr>
          <p:cNvSpPr>
            <a:spLocks noGrp="1"/>
          </p:cNvSpPr>
          <p:nvPr>
            <p:ph type="sldNum" sz="quarter" idx="12"/>
          </p:nvPr>
        </p:nvSpPr>
        <p:spPr/>
        <p:txBody>
          <a:bodyPr/>
          <a:lstStyle/>
          <a:p>
            <a:pPr>
              <a:defRPr/>
            </a:pPr>
            <a:fld id="{C4FB67F1-DEA0-4505-A3D7-68170254FAEF}" type="slidenum">
              <a:rPr lang="zh-CN" altLang="en-US" smtClean="0"/>
              <a:pPr>
                <a:defRPr/>
              </a:pPr>
              <a:t>31</a:t>
            </a:fld>
            <a:endParaRPr lang="zh-CN" altLang="en-US"/>
          </a:p>
        </p:txBody>
      </p:sp>
      <p:sp>
        <p:nvSpPr>
          <p:cNvPr id="3" name="文本框 2">
            <a:extLst>
              <a:ext uri="{FF2B5EF4-FFF2-40B4-BE49-F238E27FC236}">
                <a16:creationId xmlns:a16="http://schemas.microsoft.com/office/drawing/2014/main" id="{D4BB4E71-5168-D1B8-3869-E2810D3541FC}"/>
              </a:ext>
            </a:extLst>
          </p:cNvPr>
          <p:cNvSpPr txBox="1"/>
          <p:nvPr/>
        </p:nvSpPr>
        <p:spPr>
          <a:xfrm>
            <a:off x="142504" y="237506"/>
            <a:ext cx="9983502" cy="584775"/>
          </a:xfrm>
          <a:prstGeom prst="rect">
            <a:avLst/>
          </a:prstGeom>
          <a:noFill/>
        </p:spPr>
        <p:txBody>
          <a:bodyPr wrap="none" rtlCol="0">
            <a:spAutoFit/>
          </a:bodyPr>
          <a:lstStyle/>
          <a:p>
            <a:r>
              <a:rPr lang="en-US" altLang="zh-CN" sz="3200" b="1" dirty="0">
                <a:latin typeface="Microsoft YaHei" charset="-122"/>
                <a:ea typeface="Microsoft YaHei" charset="-122"/>
                <a:cs typeface="+mj-cs"/>
              </a:rPr>
              <a:t>Three</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essential</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features</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of</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the</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relativistic</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force:</a:t>
            </a:r>
            <a:endParaRPr lang="zh-CN" altLang="en-US" sz="3200" b="1" dirty="0">
              <a:latin typeface="Microsoft YaHei" charset="-122"/>
              <a:ea typeface="Microsoft YaHei" charset="-122"/>
              <a:cs typeface="+mj-cs"/>
            </a:endParaRPr>
          </a:p>
        </p:txBody>
      </p:sp>
      <p:graphicFrame>
        <p:nvGraphicFramePr>
          <p:cNvPr id="5" name="图示 4">
            <a:extLst>
              <a:ext uri="{FF2B5EF4-FFF2-40B4-BE49-F238E27FC236}">
                <a16:creationId xmlns:a16="http://schemas.microsoft.com/office/drawing/2014/main" id="{5043B2DC-2D72-2783-959C-A62861C493B9}"/>
              </a:ext>
            </a:extLst>
          </p:cNvPr>
          <p:cNvGraphicFramePr/>
          <p:nvPr>
            <p:extLst>
              <p:ext uri="{D42A27DB-BD31-4B8C-83A1-F6EECF244321}">
                <p14:modId xmlns:p14="http://schemas.microsoft.com/office/powerpoint/2010/main" val="3688876108"/>
              </p:ext>
            </p:extLst>
          </p:nvPr>
        </p:nvGraphicFramePr>
        <p:xfrm>
          <a:off x="1943100" y="130280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图片 6">
            <a:extLst>
              <a:ext uri="{FF2B5EF4-FFF2-40B4-BE49-F238E27FC236}">
                <a16:creationId xmlns:a16="http://schemas.microsoft.com/office/drawing/2014/main" id="{229665A2-37B1-BF72-CF2D-7D151D3CC1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738" y="4854421"/>
            <a:ext cx="4243750" cy="1210047"/>
          </a:xfrm>
          <a:prstGeom prst="rect">
            <a:avLst/>
          </a:prstGeom>
        </p:spPr>
      </p:pic>
      <p:pic>
        <p:nvPicPr>
          <p:cNvPr id="11" name="图片 10">
            <a:extLst>
              <a:ext uri="{FF2B5EF4-FFF2-40B4-BE49-F238E27FC236}">
                <a16:creationId xmlns:a16="http://schemas.microsoft.com/office/drawing/2014/main" id="{7BA6DB0B-CA56-0524-43EE-183FB3296B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1763" y="4012141"/>
            <a:ext cx="3255361" cy="2387264"/>
          </a:xfrm>
          <a:prstGeom prst="rect">
            <a:avLst/>
          </a:prstGeom>
        </p:spPr>
      </p:pic>
    </p:spTree>
    <p:extLst>
      <p:ext uri="{BB962C8B-B14F-4D97-AF65-F5344CB8AC3E}">
        <p14:creationId xmlns:p14="http://schemas.microsoft.com/office/powerpoint/2010/main" val="40494280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0" y="333375"/>
            <a:ext cx="12710160" cy="496888"/>
          </a:xfrm>
        </p:spPr>
        <p:txBody>
          <a:bodyPr>
            <a:noAutofit/>
          </a:bodyPr>
          <a:lstStyle/>
          <a:p>
            <a:r>
              <a:rPr lang="en-US" altLang="zh-CN" sz="3200" b="1" kern="0" dirty="0">
                <a:latin typeface="Microsoft YaHei" panose="020B0503020204020204" pitchFamily="34" charset="-122"/>
                <a:ea typeface="Microsoft YaHei" panose="020B0503020204020204" pitchFamily="34" charset="-122"/>
              </a:rPr>
              <a:t>The</a:t>
            </a:r>
            <a:r>
              <a:rPr lang="zh-CN" altLang="en-US" sz="3200" b="1" kern="0" dirty="0">
                <a:latin typeface="Microsoft YaHei" panose="020B0503020204020204" pitchFamily="34" charset="-122"/>
                <a:ea typeface="Microsoft YaHei" panose="020B0503020204020204" pitchFamily="34" charset="-122"/>
              </a:rPr>
              <a:t> </a:t>
            </a:r>
            <a:r>
              <a:rPr lang="en-US" altLang="zh-CN" sz="3200" b="1" kern="0" dirty="0">
                <a:latin typeface="Microsoft YaHei" panose="020B0503020204020204" pitchFamily="34" charset="-122"/>
                <a:ea typeface="Microsoft YaHei" panose="020B0503020204020204" pitchFamily="34" charset="-122"/>
              </a:rPr>
              <a:t>first</a:t>
            </a:r>
            <a:r>
              <a:rPr lang="zh-CN" altLang="en-US" sz="3200" b="1" kern="0" dirty="0">
                <a:latin typeface="Microsoft YaHei" panose="020B0503020204020204" pitchFamily="34" charset="-122"/>
                <a:ea typeface="Microsoft YaHei" panose="020B0503020204020204" pitchFamily="34" charset="-122"/>
              </a:rPr>
              <a:t> </a:t>
            </a:r>
            <a:r>
              <a:rPr lang="en-US" altLang="zh-CN" sz="3200" b="1" kern="0" dirty="0">
                <a:latin typeface="Microsoft YaHei" panose="020B0503020204020204" pitchFamily="34" charset="-122"/>
                <a:ea typeface="Microsoft YaHei" panose="020B0503020204020204" pitchFamily="34" charset="-122"/>
              </a:rPr>
              <a:t>high-precision relativistic chiral nuclear force </a:t>
            </a:r>
            <a:endParaRPr lang="zh-CN" altLang="en-US" sz="3200" b="1" kern="0" dirty="0">
              <a:latin typeface="Microsoft YaHei" panose="020B0503020204020204" pitchFamily="34" charset="-122"/>
              <a:ea typeface="Microsoft YaHei" panose="020B0503020204020204" pitchFamily="34" charset="-122"/>
            </a:endParaRPr>
          </a:p>
        </p:txBody>
      </p:sp>
      <p:sp>
        <p:nvSpPr>
          <p:cNvPr id="4" name="灯片编号占位符 3">
            <a:extLst>
              <a:ext uri="{FF2B5EF4-FFF2-40B4-BE49-F238E27FC236}">
                <a16:creationId xmlns:a16="http://schemas.microsoft.com/office/drawing/2014/main" id="{8F31E72B-28FB-4076-85BB-E1CC29CDB873}"/>
              </a:ext>
            </a:extLst>
          </p:cNvPr>
          <p:cNvSpPr>
            <a:spLocks noGrp="1"/>
          </p:cNvSpPr>
          <p:nvPr>
            <p:ph type="sldNum" sz="quarter" idx="12"/>
          </p:nvPr>
        </p:nvSpPr>
        <p:spPr>
          <a:xfrm>
            <a:off x="8691716" y="6617572"/>
            <a:ext cx="2743200" cy="365125"/>
          </a:xfrm>
        </p:spPr>
        <p:txBody>
          <a:bodyPr/>
          <a:lstStyle/>
          <a:p>
            <a:pPr>
              <a:defRPr/>
            </a:pPr>
            <a:fld id="{C4FB67F1-DEA0-4505-A3D7-68170254FAEF}" type="slidenum">
              <a:rPr lang="zh-CN" altLang="en-US" smtClean="0"/>
              <a:pPr>
                <a:defRPr/>
              </a:pPr>
              <a:t>32</a:t>
            </a:fld>
            <a:endParaRPr lang="zh-CN" altLang="en-US"/>
          </a:p>
        </p:txBody>
      </p:sp>
      <p:sp>
        <p:nvSpPr>
          <p:cNvPr id="5" name="箭头: V 形 4">
            <a:extLst>
              <a:ext uri="{FF2B5EF4-FFF2-40B4-BE49-F238E27FC236}">
                <a16:creationId xmlns:a16="http://schemas.microsoft.com/office/drawing/2014/main" id="{3D852454-91F0-4FBC-B5A2-86E5D87EC807}"/>
              </a:ext>
            </a:extLst>
          </p:cNvPr>
          <p:cNvSpPr/>
          <p:nvPr/>
        </p:nvSpPr>
        <p:spPr>
          <a:xfrm>
            <a:off x="8771718" y="3905123"/>
            <a:ext cx="3296173" cy="563833"/>
          </a:xfrm>
          <a:prstGeom prst="chevron">
            <a:avLst/>
          </a:prstGeom>
          <a:solidFill>
            <a:srgbClr val="00B05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Times New Roman" panose="02020603050405020304" pitchFamily="18" charset="0"/>
                <a:cs typeface="Times New Roman" panose="02020603050405020304" pitchFamily="18" charset="0"/>
              </a:rPr>
              <a:t>相对论手征核力</a:t>
            </a:r>
            <a:endParaRPr lang="en-US" altLang="zh-CN" sz="2000" b="1" dirty="0">
              <a:latin typeface="Times New Roman" panose="02020603050405020304" pitchFamily="18" charset="0"/>
              <a:cs typeface="Times New Roman" panose="02020603050405020304" pitchFamily="18" charset="0"/>
            </a:endParaRPr>
          </a:p>
        </p:txBody>
      </p:sp>
      <p:sp>
        <p:nvSpPr>
          <p:cNvPr id="6" name="箭头: 五边形 5">
            <a:extLst>
              <a:ext uri="{FF2B5EF4-FFF2-40B4-BE49-F238E27FC236}">
                <a16:creationId xmlns:a16="http://schemas.microsoft.com/office/drawing/2014/main" id="{29A8002E-CFCB-4F54-858B-B9C263B47444}"/>
              </a:ext>
            </a:extLst>
          </p:cNvPr>
          <p:cNvSpPr/>
          <p:nvPr/>
        </p:nvSpPr>
        <p:spPr>
          <a:xfrm>
            <a:off x="490079" y="3915835"/>
            <a:ext cx="8175940" cy="544403"/>
          </a:xfrm>
          <a:prstGeom prst="homePlate">
            <a:avLst/>
          </a:prstGeom>
          <a:solidFill>
            <a:schemeClr val="accent6">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Times New Roman" panose="02020603050405020304" pitchFamily="18" charset="0"/>
                <a:cs typeface="Times New Roman" panose="02020603050405020304" pitchFamily="18" charset="0"/>
              </a:rPr>
              <a:t>非相对论手征核力</a:t>
            </a:r>
            <a:r>
              <a:rPr lang="en-US" altLang="zh-CN" sz="2000" b="1" dirty="0">
                <a:latin typeface="Times New Roman" panose="02020603050405020304" pitchFamily="18" charset="0"/>
                <a:cs typeface="Times New Roman" panose="02020603050405020304" pitchFamily="18" charset="0"/>
              </a:rPr>
              <a:t> </a:t>
            </a:r>
            <a:endParaRPr lang="zh-CN" altLang="en-US" sz="20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026B965E-3B20-4276-8354-38B94EB228B6}"/>
              </a:ext>
            </a:extLst>
          </p:cNvPr>
          <p:cNvSpPr txBox="1"/>
          <p:nvPr/>
        </p:nvSpPr>
        <p:spPr>
          <a:xfrm>
            <a:off x="438662" y="3407162"/>
            <a:ext cx="2080547" cy="369332"/>
          </a:xfrm>
          <a:prstGeom prst="rect">
            <a:avLst/>
          </a:prstGeom>
          <a:noFill/>
        </p:spPr>
        <p:txBody>
          <a:bodyPr wrap="square" rtlCol="0">
            <a:spAutoFit/>
          </a:bodyPr>
          <a:lstStyle/>
          <a:p>
            <a:r>
              <a:rPr lang="en-US" altLang="zh-CN" b="1" dirty="0">
                <a:solidFill>
                  <a:srgbClr val="7030A0"/>
                </a:solidFill>
              </a:rPr>
              <a:t>1990/91 Weinberg</a:t>
            </a:r>
            <a:endParaRPr lang="zh-CN" altLang="en-US" b="1" dirty="0">
              <a:solidFill>
                <a:srgbClr val="7030A0"/>
              </a:solidFill>
            </a:endParaRPr>
          </a:p>
        </p:txBody>
      </p:sp>
      <p:pic>
        <p:nvPicPr>
          <p:cNvPr id="8" name="图片 7">
            <a:extLst>
              <a:ext uri="{FF2B5EF4-FFF2-40B4-BE49-F238E27FC236}">
                <a16:creationId xmlns:a16="http://schemas.microsoft.com/office/drawing/2014/main" id="{9C4EF27B-273D-4E06-B647-84A0ADBB3B1B}"/>
              </a:ext>
            </a:extLst>
          </p:cNvPr>
          <p:cNvPicPr>
            <a:picLocks noChangeAspect="1"/>
          </p:cNvPicPr>
          <p:nvPr/>
        </p:nvPicPr>
        <p:blipFill>
          <a:blip r:embed="rId3"/>
          <a:stretch>
            <a:fillRect/>
          </a:stretch>
        </p:blipFill>
        <p:spPr>
          <a:xfrm>
            <a:off x="911955" y="1879792"/>
            <a:ext cx="1133964" cy="14188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图片 8">
            <a:extLst>
              <a:ext uri="{FF2B5EF4-FFF2-40B4-BE49-F238E27FC236}">
                <a16:creationId xmlns:a16="http://schemas.microsoft.com/office/drawing/2014/main" id="{64DBD7CE-8E50-4131-9CDD-7C96C39B181D}"/>
              </a:ext>
            </a:extLst>
          </p:cNvPr>
          <p:cNvPicPr>
            <a:picLocks noChangeAspect="1"/>
          </p:cNvPicPr>
          <p:nvPr/>
        </p:nvPicPr>
        <p:blipFill>
          <a:blip r:embed="rId4"/>
          <a:stretch>
            <a:fillRect/>
          </a:stretch>
        </p:blipFill>
        <p:spPr>
          <a:xfrm>
            <a:off x="3041252" y="1795428"/>
            <a:ext cx="1228311" cy="1572836"/>
          </a:xfrm>
          <a:prstGeom prst="rect">
            <a:avLst/>
          </a:prstGeom>
        </p:spPr>
      </p:pic>
      <p:sp>
        <p:nvSpPr>
          <p:cNvPr id="10" name="矩形 9">
            <a:extLst>
              <a:ext uri="{FF2B5EF4-FFF2-40B4-BE49-F238E27FC236}">
                <a16:creationId xmlns:a16="http://schemas.microsoft.com/office/drawing/2014/main" id="{56337DAE-960E-4E83-8FF8-1A9B7E2E90D3}"/>
              </a:ext>
            </a:extLst>
          </p:cNvPr>
          <p:cNvSpPr/>
          <p:nvPr/>
        </p:nvSpPr>
        <p:spPr>
          <a:xfrm>
            <a:off x="2857523" y="3428999"/>
            <a:ext cx="1740733" cy="369332"/>
          </a:xfrm>
          <a:prstGeom prst="rect">
            <a:avLst/>
          </a:prstGeom>
        </p:spPr>
        <p:txBody>
          <a:bodyPr wrap="none">
            <a:spAutoFit/>
          </a:bodyPr>
          <a:lstStyle/>
          <a:p>
            <a:r>
              <a:rPr lang="en-US" altLang="zh-CN" b="1" dirty="0">
                <a:solidFill>
                  <a:srgbClr val="7030A0"/>
                </a:solidFill>
              </a:rPr>
              <a:t>1994, Van </a:t>
            </a:r>
            <a:r>
              <a:rPr lang="en-US" altLang="zh-CN" b="1" dirty="0" err="1">
                <a:solidFill>
                  <a:srgbClr val="7030A0"/>
                </a:solidFill>
              </a:rPr>
              <a:t>Kolck</a:t>
            </a:r>
            <a:r>
              <a:rPr lang="en-US" altLang="zh-CN" b="1" dirty="0">
                <a:solidFill>
                  <a:srgbClr val="7030A0"/>
                </a:solidFill>
              </a:rPr>
              <a:t> </a:t>
            </a:r>
            <a:endParaRPr lang="zh-CN" altLang="en-US" b="1" dirty="0">
              <a:solidFill>
                <a:srgbClr val="7030A0"/>
              </a:solidFill>
            </a:endParaRPr>
          </a:p>
        </p:txBody>
      </p:sp>
      <p:pic>
        <p:nvPicPr>
          <p:cNvPr id="11" name="Picture 18" descr="fImage385825093281.jpg">
            <a:extLst>
              <a:ext uri="{FF2B5EF4-FFF2-40B4-BE49-F238E27FC236}">
                <a16:creationId xmlns:a16="http://schemas.microsoft.com/office/drawing/2014/main" id="{86CABA7B-89F9-412D-9987-456FE18B4AF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5817" y="1756211"/>
            <a:ext cx="1471957" cy="170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id="{BC7AFE4C-A6E7-4C0D-96C0-756B1D470540}"/>
              </a:ext>
            </a:extLst>
          </p:cNvPr>
          <p:cNvSpPr/>
          <p:nvPr/>
        </p:nvSpPr>
        <p:spPr>
          <a:xfrm>
            <a:off x="4693279" y="3357849"/>
            <a:ext cx="1885453" cy="461665"/>
          </a:xfrm>
          <a:prstGeom prst="rect">
            <a:avLst/>
          </a:prstGeom>
        </p:spPr>
        <p:txBody>
          <a:bodyPr wrap="none">
            <a:spAutoFit/>
          </a:bodyPr>
          <a:lstStyle/>
          <a:p>
            <a:r>
              <a:rPr lang="en-US" altLang="ko-KR" b="1" dirty="0">
                <a:solidFill>
                  <a:srgbClr val="7030A0"/>
                </a:solidFill>
              </a:rPr>
              <a:t>2003, </a:t>
            </a:r>
            <a:r>
              <a:rPr lang="en-US" altLang="ko-KR" b="1" dirty="0" err="1">
                <a:solidFill>
                  <a:srgbClr val="7030A0"/>
                </a:solidFill>
              </a:rPr>
              <a:t>M</a:t>
            </a:r>
            <a:r>
              <a:rPr lang="en-US" altLang="zh-CN" b="1" dirty="0" err="1">
                <a:solidFill>
                  <a:srgbClr val="7030A0"/>
                </a:solidFill>
              </a:rPr>
              <a:t>achleidt</a:t>
            </a:r>
            <a:r>
              <a:rPr lang="ko-KR" altLang="en-US" sz="2400" dirty="0">
                <a:solidFill>
                  <a:srgbClr val="595959"/>
                </a:solidFill>
                <a:latin typeface="黑体" panose="02010609060101010101" pitchFamily="49" charset="-122"/>
                <a:ea typeface="黑体" panose="02010609060101010101" pitchFamily="49" charset="-122"/>
              </a:rPr>
              <a:t> </a:t>
            </a:r>
            <a:endParaRPr lang="zh-CN" altLang="en-US" sz="2400" dirty="0"/>
          </a:p>
        </p:txBody>
      </p:sp>
      <p:pic>
        <p:nvPicPr>
          <p:cNvPr id="13" name="Picture 19" descr="fImage501045106827.jpg">
            <a:extLst>
              <a:ext uri="{FF2B5EF4-FFF2-40B4-BE49-F238E27FC236}">
                <a16:creationId xmlns:a16="http://schemas.microsoft.com/office/drawing/2014/main" id="{F0267A00-8B15-48DA-A27E-E5412D66047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6088" y="1746004"/>
            <a:ext cx="1458151" cy="168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a:extLst>
              <a:ext uri="{FF2B5EF4-FFF2-40B4-BE49-F238E27FC236}">
                <a16:creationId xmlns:a16="http://schemas.microsoft.com/office/drawing/2014/main" id="{5E87DCD3-2072-4D52-B60A-4DDFCFD061D0}"/>
              </a:ext>
            </a:extLst>
          </p:cNvPr>
          <p:cNvSpPr/>
          <p:nvPr/>
        </p:nvSpPr>
        <p:spPr>
          <a:xfrm>
            <a:off x="6642959" y="3354324"/>
            <a:ext cx="1874231" cy="461665"/>
          </a:xfrm>
          <a:prstGeom prst="rect">
            <a:avLst/>
          </a:prstGeom>
        </p:spPr>
        <p:txBody>
          <a:bodyPr wrap="none">
            <a:spAutoFit/>
          </a:bodyPr>
          <a:lstStyle/>
          <a:p>
            <a:r>
              <a:rPr lang="en-US" altLang="ko-KR" b="1" dirty="0">
                <a:solidFill>
                  <a:srgbClr val="7030A0"/>
                </a:solidFill>
              </a:rPr>
              <a:t>2015, </a:t>
            </a:r>
            <a:r>
              <a:rPr lang="en-US" altLang="ko-KR" b="1" dirty="0" err="1">
                <a:solidFill>
                  <a:srgbClr val="7030A0"/>
                </a:solidFill>
              </a:rPr>
              <a:t>Epelbaum</a:t>
            </a:r>
            <a:r>
              <a:rPr lang="ko-KR" altLang="en-US" sz="2400" dirty="0">
                <a:solidFill>
                  <a:srgbClr val="595959"/>
                </a:solidFill>
                <a:latin typeface="黑体" panose="02010609060101010101" pitchFamily="49" charset="-122"/>
                <a:ea typeface="黑体" panose="02010609060101010101" pitchFamily="49" charset="-122"/>
              </a:rPr>
              <a:t> </a:t>
            </a:r>
            <a:endParaRPr lang="zh-CN" altLang="en-US" sz="2400" dirty="0"/>
          </a:p>
        </p:txBody>
      </p:sp>
      <p:sp>
        <p:nvSpPr>
          <p:cNvPr id="15" name="矩形 14">
            <a:extLst>
              <a:ext uri="{FF2B5EF4-FFF2-40B4-BE49-F238E27FC236}">
                <a16:creationId xmlns:a16="http://schemas.microsoft.com/office/drawing/2014/main" id="{AD54668D-C77F-4D97-A547-85360C1C2328}"/>
              </a:ext>
            </a:extLst>
          </p:cNvPr>
          <p:cNvSpPr/>
          <p:nvPr/>
        </p:nvSpPr>
        <p:spPr>
          <a:xfrm>
            <a:off x="5721795" y="6232774"/>
            <a:ext cx="3767387" cy="584775"/>
          </a:xfrm>
          <a:prstGeom prst="rect">
            <a:avLst/>
          </a:prstGeom>
          <a:solidFill>
            <a:schemeClr val="accent6">
              <a:lumMod val="20000"/>
              <a:lumOff val="80000"/>
            </a:schemeClr>
          </a:solidFill>
        </p:spPr>
        <p:txBody>
          <a:bodyPr wrap="square">
            <a:spAutoFit/>
          </a:bodyPr>
          <a:lstStyle/>
          <a:p>
            <a:r>
              <a:rPr lang="en-US" altLang="zh-CN" sz="1600" dirty="0"/>
              <a:t>Precision NN potential at </a:t>
            </a:r>
            <a:r>
              <a:rPr lang="en-US" altLang="zh-CN" sz="1600" b="1" dirty="0">
                <a:solidFill>
                  <a:srgbClr val="C00000"/>
                </a:solidFill>
              </a:rPr>
              <a:t>N4LO</a:t>
            </a:r>
            <a:r>
              <a:rPr lang="en-US" altLang="zh-CN" sz="1600" dirty="0"/>
              <a:t>, </a:t>
            </a:r>
            <a:r>
              <a:rPr lang="en-US" altLang="zh-CN" sz="1600" b="1" dirty="0" err="1">
                <a:solidFill>
                  <a:srgbClr val="0000FF"/>
                </a:solidFill>
              </a:rPr>
              <a:t>Epelbaum</a:t>
            </a:r>
            <a:r>
              <a:rPr lang="en-US" altLang="zh-CN" sz="1600" dirty="0"/>
              <a:t>, Krebs, </a:t>
            </a:r>
            <a:r>
              <a:rPr lang="en-US" altLang="zh-CN" sz="1600" dirty="0" err="1"/>
              <a:t>Meißner</a:t>
            </a:r>
            <a:r>
              <a:rPr lang="en-US" altLang="zh-CN" sz="1600" dirty="0"/>
              <a:t>, </a:t>
            </a:r>
            <a:r>
              <a:rPr lang="en-US" altLang="zh-CN" sz="1600" b="1" dirty="0">
                <a:solidFill>
                  <a:srgbClr val="FF0000"/>
                </a:solidFill>
              </a:rPr>
              <a:t>PRL115 (2015)122301</a:t>
            </a:r>
            <a:endParaRPr lang="zh-CN" altLang="en-US" sz="1600" b="1" dirty="0">
              <a:solidFill>
                <a:srgbClr val="FF0000"/>
              </a:solidFill>
            </a:endParaRPr>
          </a:p>
        </p:txBody>
      </p:sp>
      <p:sp>
        <p:nvSpPr>
          <p:cNvPr id="16" name="矩形 15">
            <a:extLst>
              <a:ext uri="{FF2B5EF4-FFF2-40B4-BE49-F238E27FC236}">
                <a16:creationId xmlns:a16="http://schemas.microsoft.com/office/drawing/2014/main" id="{FB3AC368-5ABB-4DB6-8381-FCC2B7D21419}"/>
              </a:ext>
            </a:extLst>
          </p:cNvPr>
          <p:cNvSpPr/>
          <p:nvPr/>
        </p:nvSpPr>
        <p:spPr>
          <a:xfrm>
            <a:off x="3698961" y="5497431"/>
            <a:ext cx="3767399" cy="584775"/>
          </a:xfrm>
          <a:prstGeom prst="rect">
            <a:avLst/>
          </a:prstGeom>
          <a:solidFill>
            <a:schemeClr val="accent6">
              <a:lumMod val="20000"/>
              <a:lumOff val="80000"/>
            </a:schemeClr>
          </a:solidFill>
        </p:spPr>
        <p:txBody>
          <a:bodyPr wrap="square">
            <a:spAutoFit/>
          </a:bodyPr>
          <a:lstStyle/>
          <a:p>
            <a:r>
              <a:rPr lang="en-US" altLang="zh-CN" sz="1600" dirty="0"/>
              <a:t>Accurate NN  potential at </a:t>
            </a:r>
            <a:r>
              <a:rPr lang="en-US" altLang="zh-CN" sz="1600" b="1" dirty="0">
                <a:solidFill>
                  <a:srgbClr val="C00000"/>
                </a:solidFill>
              </a:rPr>
              <a:t>N3LO,</a:t>
            </a:r>
          </a:p>
          <a:p>
            <a:r>
              <a:rPr lang="en-US" altLang="zh-CN" sz="1600" dirty="0" err="1">
                <a:hlinkClick r:id="rId7">
                  <a:extLst>
                    <a:ext uri="{A12FA001-AC4F-418D-AE19-62706E023703}">
                      <ahyp:hlinkClr xmlns:ahyp="http://schemas.microsoft.com/office/drawing/2018/hyperlinkcolor" val="tx"/>
                    </a:ext>
                  </a:extLst>
                </a:hlinkClick>
              </a:rPr>
              <a:t>Entem</a:t>
            </a:r>
            <a:r>
              <a:rPr lang="en-US" altLang="zh-CN" sz="1600" dirty="0"/>
              <a:t> and </a:t>
            </a:r>
            <a:r>
              <a:rPr lang="en-US" altLang="zh-CN" sz="1600" b="1" dirty="0">
                <a:solidFill>
                  <a:srgbClr val="0000FF"/>
                </a:solidFill>
                <a:hlinkClick r:id="rId8">
                  <a:extLst>
                    <a:ext uri="{A12FA001-AC4F-418D-AE19-62706E023703}">
                      <ahyp:hlinkClr xmlns:ahyp="http://schemas.microsoft.com/office/drawing/2018/hyperlinkcolor" val="tx"/>
                    </a:ext>
                  </a:extLst>
                </a:hlinkClick>
              </a:rPr>
              <a:t>Machleidt</a:t>
            </a:r>
            <a:r>
              <a:rPr lang="en-US" altLang="zh-CN" sz="1600" dirty="0"/>
              <a:t>,PRC68(2003)041001</a:t>
            </a:r>
            <a:r>
              <a:rPr lang="en-US" altLang="zh-CN" sz="1600" dirty="0">
                <a:latin typeface="-apple-system"/>
              </a:rPr>
              <a:t> </a:t>
            </a:r>
          </a:p>
        </p:txBody>
      </p:sp>
      <p:sp>
        <p:nvSpPr>
          <p:cNvPr id="17" name="矩形 16">
            <a:extLst>
              <a:ext uri="{FF2B5EF4-FFF2-40B4-BE49-F238E27FC236}">
                <a16:creationId xmlns:a16="http://schemas.microsoft.com/office/drawing/2014/main" id="{BAE08DD3-BB29-45CE-B050-3AC172E872BB}"/>
              </a:ext>
            </a:extLst>
          </p:cNvPr>
          <p:cNvSpPr/>
          <p:nvPr/>
        </p:nvSpPr>
        <p:spPr>
          <a:xfrm>
            <a:off x="8074742" y="4725625"/>
            <a:ext cx="4198374" cy="584775"/>
          </a:xfrm>
          <a:prstGeom prst="rect">
            <a:avLst/>
          </a:prstGeom>
          <a:solidFill>
            <a:srgbClr val="FFFF00"/>
          </a:solidFill>
        </p:spPr>
        <p:txBody>
          <a:bodyPr wrap="square">
            <a:spAutoFit/>
          </a:bodyPr>
          <a:lstStyle/>
          <a:p>
            <a:r>
              <a:rPr lang="en-US" altLang="zh-CN" sz="1600" dirty="0"/>
              <a:t>Relativistic NN potential at </a:t>
            </a:r>
            <a:r>
              <a:rPr lang="en-US" altLang="zh-CN" sz="1600" b="1" dirty="0">
                <a:solidFill>
                  <a:srgbClr val="C00000"/>
                </a:solidFill>
              </a:rPr>
              <a:t>N2LO</a:t>
            </a:r>
            <a:r>
              <a:rPr lang="en-US" altLang="zh-CN" sz="1600" dirty="0"/>
              <a:t>,Lu, Wang, Xiao, </a:t>
            </a:r>
            <a:r>
              <a:rPr lang="en-US" altLang="zh-CN" sz="1600" b="1" dirty="0">
                <a:solidFill>
                  <a:srgbClr val="0000FF"/>
                </a:solidFill>
              </a:rPr>
              <a:t>Geng*,  </a:t>
            </a:r>
            <a:r>
              <a:rPr lang="en-US" altLang="zh-CN" sz="1600" dirty="0"/>
              <a:t>Meng, Ring,  </a:t>
            </a:r>
            <a:r>
              <a:rPr lang="en-US" altLang="zh-CN" sz="1600" b="1" dirty="0">
                <a:solidFill>
                  <a:srgbClr val="FF0000"/>
                </a:solidFill>
              </a:rPr>
              <a:t>PRL128 (2022) 142002</a:t>
            </a:r>
            <a:endParaRPr lang="zh-CN" altLang="en-US" sz="1600" b="1" dirty="0">
              <a:solidFill>
                <a:srgbClr val="FF0000"/>
              </a:solidFill>
            </a:endParaRPr>
          </a:p>
        </p:txBody>
      </p:sp>
      <p:sp>
        <p:nvSpPr>
          <p:cNvPr id="18" name="矩形 17">
            <a:extLst>
              <a:ext uri="{FF2B5EF4-FFF2-40B4-BE49-F238E27FC236}">
                <a16:creationId xmlns:a16="http://schemas.microsoft.com/office/drawing/2014/main" id="{2601C439-2EB5-4825-B14C-3BB713D43EE2}"/>
              </a:ext>
            </a:extLst>
          </p:cNvPr>
          <p:cNvSpPr/>
          <p:nvPr/>
        </p:nvSpPr>
        <p:spPr>
          <a:xfrm>
            <a:off x="2548291" y="4760386"/>
            <a:ext cx="3767401" cy="584775"/>
          </a:xfrm>
          <a:prstGeom prst="rect">
            <a:avLst/>
          </a:prstGeom>
          <a:solidFill>
            <a:schemeClr val="accent6">
              <a:lumMod val="20000"/>
              <a:lumOff val="80000"/>
            </a:schemeClr>
          </a:solidFill>
        </p:spPr>
        <p:txBody>
          <a:bodyPr wrap="square">
            <a:spAutoFit/>
          </a:bodyPr>
          <a:lstStyle/>
          <a:p>
            <a:r>
              <a:rPr lang="en-US" altLang="zh-CN" sz="1600" dirty="0"/>
              <a:t>NN potential with Delta at </a:t>
            </a:r>
            <a:r>
              <a:rPr lang="en-US" altLang="zh-CN" sz="1600" b="1" dirty="0">
                <a:solidFill>
                  <a:srgbClr val="C00000"/>
                </a:solidFill>
              </a:rPr>
              <a:t>N2LO</a:t>
            </a:r>
            <a:r>
              <a:rPr lang="en-US" altLang="zh-CN" sz="1600" dirty="0"/>
              <a:t>, Ordonez, Ray, </a:t>
            </a:r>
            <a:r>
              <a:rPr lang="en-US" altLang="zh-CN" sz="1600" b="1" dirty="0">
                <a:solidFill>
                  <a:srgbClr val="0000FF"/>
                </a:solidFill>
              </a:rPr>
              <a:t>U. van </a:t>
            </a:r>
            <a:r>
              <a:rPr lang="en-US" altLang="zh-CN" sz="1600" b="1" dirty="0" err="1">
                <a:solidFill>
                  <a:srgbClr val="0000FF"/>
                </a:solidFill>
              </a:rPr>
              <a:t>Kolck</a:t>
            </a:r>
            <a:r>
              <a:rPr lang="en-US" altLang="zh-CN" sz="1600" dirty="0"/>
              <a:t>, </a:t>
            </a:r>
            <a:r>
              <a:rPr lang="en-US" altLang="zh-CN" sz="1600" dirty="0">
                <a:solidFill>
                  <a:srgbClr val="FF0000"/>
                </a:solidFill>
              </a:rPr>
              <a:t>PRL72 (1994) 1982</a:t>
            </a:r>
            <a:endParaRPr lang="zh-CN" altLang="en-US" sz="1600" dirty="0">
              <a:solidFill>
                <a:srgbClr val="FF0000"/>
              </a:solidFill>
            </a:endParaRPr>
          </a:p>
        </p:txBody>
      </p:sp>
      <p:sp>
        <p:nvSpPr>
          <p:cNvPr id="19" name="矩形 18">
            <a:extLst>
              <a:ext uri="{FF2B5EF4-FFF2-40B4-BE49-F238E27FC236}">
                <a16:creationId xmlns:a16="http://schemas.microsoft.com/office/drawing/2014/main" id="{C1F07C50-3F38-480B-896B-990AB7818A80}"/>
              </a:ext>
            </a:extLst>
          </p:cNvPr>
          <p:cNvSpPr/>
          <p:nvPr/>
        </p:nvSpPr>
        <p:spPr>
          <a:xfrm>
            <a:off x="8568259" y="2051208"/>
            <a:ext cx="3331361" cy="1200329"/>
          </a:xfrm>
          <a:prstGeom prst="rect">
            <a:avLst/>
          </a:prstGeom>
          <a:noFill/>
        </p:spPr>
        <p:txBody>
          <a:bodyPr wrap="none" lIns="91440" tIns="45720" rIns="91440" bIns="45720">
            <a:spAutoFit/>
          </a:bodyPr>
          <a:lstStyle/>
          <a:p>
            <a:pPr algn="ctr"/>
            <a:r>
              <a:rPr lang="en-US" altLang="zh-CN" sz="3600" b="1" cap="none" spc="0" dirty="0" err="1">
                <a:ln w="22225">
                  <a:solidFill>
                    <a:schemeClr val="accent2"/>
                  </a:solidFill>
                  <a:prstDash val="solid"/>
                </a:ln>
                <a:solidFill>
                  <a:schemeClr val="accent2">
                    <a:lumMod val="40000"/>
                    <a:lumOff val="60000"/>
                  </a:schemeClr>
                </a:solidFill>
                <a:effectLst/>
              </a:rPr>
              <a:t>Beihang</a:t>
            </a:r>
            <a:r>
              <a:rPr lang="en-US" altLang="zh-CN" sz="3600" b="1" cap="none" spc="0" dirty="0">
                <a:ln w="22225">
                  <a:solidFill>
                    <a:schemeClr val="accent2"/>
                  </a:solidFill>
                  <a:prstDash val="solid"/>
                </a:ln>
                <a:solidFill>
                  <a:schemeClr val="accent2">
                    <a:lumMod val="40000"/>
                    <a:lumOff val="60000"/>
                  </a:schemeClr>
                </a:solidFill>
                <a:effectLst/>
              </a:rPr>
              <a:t>-Munich</a:t>
            </a:r>
          </a:p>
          <a:p>
            <a:pPr algn="ctr"/>
            <a:r>
              <a:rPr lang="en-US" altLang="zh-CN" sz="3600" b="1" dirty="0">
                <a:ln w="22225">
                  <a:solidFill>
                    <a:schemeClr val="accent2"/>
                  </a:solidFill>
                  <a:prstDash val="solid"/>
                </a:ln>
                <a:solidFill>
                  <a:schemeClr val="accent2">
                    <a:lumMod val="40000"/>
                    <a:lumOff val="60000"/>
                  </a:schemeClr>
                </a:solidFill>
              </a:rPr>
              <a:t>2022</a:t>
            </a:r>
            <a:endParaRPr lang="zh-CN" altLang="en-US" sz="3600" b="1" cap="none" spc="0" dirty="0">
              <a:ln w="22225">
                <a:solidFill>
                  <a:schemeClr val="accent2"/>
                </a:solidFill>
                <a:prstDash val="solid"/>
              </a:ln>
              <a:solidFill>
                <a:schemeClr val="accent2">
                  <a:lumMod val="40000"/>
                  <a:lumOff val="60000"/>
                </a:schemeClr>
              </a:solidFill>
              <a:effectLst/>
            </a:endParaRPr>
          </a:p>
        </p:txBody>
      </p:sp>
      <p:sp>
        <p:nvSpPr>
          <p:cNvPr id="20" name="矩形 19">
            <a:extLst>
              <a:ext uri="{FF2B5EF4-FFF2-40B4-BE49-F238E27FC236}">
                <a16:creationId xmlns:a16="http://schemas.microsoft.com/office/drawing/2014/main" id="{84A9D4FC-26CD-4DB1-958E-DC1F21FE404F}"/>
              </a:ext>
            </a:extLst>
          </p:cNvPr>
          <p:cNvSpPr/>
          <p:nvPr/>
        </p:nvSpPr>
        <p:spPr>
          <a:xfrm>
            <a:off x="436055" y="4572595"/>
            <a:ext cx="1801249" cy="584775"/>
          </a:xfrm>
          <a:prstGeom prst="rect">
            <a:avLst/>
          </a:prstGeom>
          <a:solidFill>
            <a:schemeClr val="accent6">
              <a:lumMod val="20000"/>
              <a:lumOff val="80000"/>
            </a:schemeClr>
          </a:solidFill>
        </p:spPr>
        <p:txBody>
          <a:bodyPr wrap="square">
            <a:spAutoFit/>
          </a:bodyPr>
          <a:lstStyle/>
          <a:p>
            <a:pPr lvl="0">
              <a:defRPr/>
            </a:pPr>
            <a:r>
              <a:rPr lang="en-US" altLang="zh-CN" sz="1600" dirty="0"/>
              <a:t>LO NN, Weinberg, PLB251 (1990) 288</a:t>
            </a:r>
          </a:p>
        </p:txBody>
      </p:sp>
      <p:pic>
        <p:nvPicPr>
          <p:cNvPr id="22" name="图片 21">
            <a:extLst>
              <a:ext uri="{FF2B5EF4-FFF2-40B4-BE49-F238E27FC236}">
                <a16:creationId xmlns:a16="http://schemas.microsoft.com/office/drawing/2014/main" id="{BDA4AFDB-1E98-4AF4-AAAE-7B1E6F94C3E3}"/>
              </a:ext>
            </a:extLst>
          </p:cNvPr>
          <p:cNvPicPr>
            <a:picLocks noChangeAspect="1"/>
          </p:cNvPicPr>
          <p:nvPr/>
        </p:nvPicPr>
        <p:blipFill>
          <a:blip r:embed="rId9"/>
          <a:stretch>
            <a:fillRect/>
          </a:stretch>
        </p:blipFill>
        <p:spPr>
          <a:xfrm>
            <a:off x="7466360" y="5483105"/>
            <a:ext cx="1412040" cy="454450"/>
          </a:xfrm>
          <a:prstGeom prst="rect">
            <a:avLst/>
          </a:prstGeom>
        </p:spPr>
      </p:pic>
    </p:spTree>
    <p:extLst>
      <p:ext uri="{BB962C8B-B14F-4D97-AF65-F5344CB8AC3E}">
        <p14:creationId xmlns:p14="http://schemas.microsoft.com/office/powerpoint/2010/main" val="125586675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47951"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(1)</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magnetic</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moments,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(2)meson-baryon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interactions,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(3)</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nucleon-nucleon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interactions,</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(4)</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weak</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hyperon</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radiative</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352385111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DAE4CC4-43F0-4143-AEA0-2D3CD3FCDF2C}"/>
              </a:ext>
            </a:extLst>
          </p:cNvPr>
          <p:cNvSpPr>
            <a:spLocks noGrp="1"/>
          </p:cNvSpPr>
          <p:nvPr>
            <p:ph type="sldNum" sz="quarter" idx="12"/>
          </p:nvPr>
        </p:nvSpPr>
        <p:spPr/>
        <p:txBody>
          <a:bodyPr/>
          <a:lstStyle/>
          <a:p>
            <a:fld id="{48F63A3B-78C7-47BE-AE5E-E10140E04643}" type="slidenum">
              <a:rPr lang="en-US" smtClean="0"/>
              <a:t>34</a:t>
            </a:fld>
            <a:endParaRPr lang="en-US" dirty="0"/>
          </a:p>
        </p:txBody>
      </p:sp>
      <p:sp>
        <p:nvSpPr>
          <p:cNvPr id="10" name="标题 1"/>
          <p:cNvSpPr>
            <a:spLocks noGrp="1"/>
          </p:cNvSpPr>
          <p:nvPr>
            <p:ph type="title" idx="4294967295"/>
          </p:nvPr>
        </p:nvSpPr>
        <p:spPr>
          <a:xfrm>
            <a:off x="0" y="293688"/>
            <a:ext cx="9144000" cy="547687"/>
          </a:xfrm>
        </p:spPr>
        <p:txBody>
          <a:bodyPr>
            <a:noAutofit/>
          </a:bodyPr>
          <a:lstStyle/>
          <a:p>
            <a:r>
              <a:rPr lang="en-US" altLang="zh-CN" sz="3200" b="1" dirty="0">
                <a:latin typeface="微软雅黑" panose="020B0503020204020204" pitchFamily="34" charset="-122"/>
                <a:ea typeface="微软雅黑" panose="020B0503020204020204" pitchFamily="34" charset="-122"/>
              </a:rPr>
              <a:t>What are weak radiative hyperon decays </a:t>
            </a:r>
            <a:endParaRPr lang="zh-CN" altLang="en-US" sz="3200" b="1"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8" name="矩形 7"/>
              <p:cNvSpPr/>
              <p:nvPr/>
            </p:nvSpPr>
            <p:spPr>
              <a:xfrm>
                <a:off x="519163" y="1167109"/>
                <a:ext cx="10751767" cy="4459041"/>
              </a:xfrm>
              <a:prstGeom prst="rect">
                <a:avLst/>
              </a:prstGeom>
            </p:spPr>
            <p:txBody>
              <a:bodyPr wrap="square">
                <a:spAutoFit/>
              </a:bodyPr>
              <a:lstStyle/>
              <a:p>
                <a:pPr marL="342900" indent="-342900" algn="just">
                  <a:lnSpc>
                    <a:spcPct val="150000"/>
                  </a:lnSpc>
                  <a:buFont typeface="Wingdings" pitchFamily="2" charset="2"/>
                  <a:buChar char="p"/>
                </a:pPr>
                <a:r>
                  <a:rPr lang="en-US" altLang="zh-CN" sz="2400" b="1" dirty="0">
                    <a:latin typeface="Microsoft YaHei" panose="020B0503020204020204" pitchFamily="34" charset="-122"/>
                    <a:ea typeface="Microsoft YaHei" panose="020B0503020204020204" pitchFamily="34" charset="-122"/>
                  </a:rPr>
                  <a:t>Weak radiative hyperon decays (WRHDs) </a:t>
                </a:r>
                <a:r>
                  <a:rPr lang="en-US" altLang="zh-CN" sz="2400" dirty="0">
                    <a:latin typeface="Microsoft YaHei" panose="020B0503020204020204" pitchFamily="34" charset="-122"/>
                    <a:ea typeface="Microsoft YaHei" panose="020B0503020204020204" pitchFamily="34" charset="-122"/>
                  </a:rPr>
                  <a:t>are interesting physical processes </a:t>
                </a:r>
                <a:r>
                  <a:rPr lang="en-US" altLang="zh-CN" sz="2400" b="1" dirty="0">
                    <a:latin typeface="Microsoft YaHei" panose="020B0503020204020204" pitchFamily="34" charset="-122"/>
                    <a:ea typeface="Microsoft YaHei" panose="020B0503020204020204" pitchFamily="34" charset="-122"/>
                  </a:rPr>
                  <a:t>involving the </a:t>
                </a:r>
                <a:r>
                  <a:rPr lang="en-US" altLang="zh-CN" sz="2400" b="1" dirty="0">
                    <a:solidFill>
                      <a:srgbClr val="FF0000"/>
                    </a:solidFill>
                    <a:latin typeface="Microsoft YaHei" panose="020B0503020204020204" pitchFamily="34" charset="-122"/>
                    <a:ea typeface="Microsoft YaHei" panose="020B0503020204020204" pitchFamily="34" charset="-122"/>
                  </a:rPr>
                  <a:t>electromagnetic, weak, and strong </a:t>
                </a:r>
                <a:r>
                  <a:rPr lang="en-US" altLang="zh-CN" sz="2400" b="1" dirty="0">
                    <a:latin typeface="Microsoft YaHei" panose="020B0503020204020204" pitchFamily="34" charset="-122"/>
                    <a:ea typeface="Microsoft YaHei" panose="020B0503020204020204" pitchFamily="34" charset="-122"/>
                  </a:rPr>
                  <a:t>interactions</a:t>
                </a:r>
              </a:p>
              <a:p>
                <a:pPr marL="342900" indent="-342900" algn="just">
                  <a:lnSpc>
                    <a:spcPct val="150000"/>
                  </a:lnSpc>
                  <a:buFont typeface="Wingdings" pitchFamily="2" charset="2"/>
                  <a:buChar char="p"/>
                </a:pPr>
                <a14:m>
                  <m:oMath xmlns:m="http://schemas.openxmlformats.org/officeDocument/2006/math">
                    <m:r>
                      <a:rPr lang="en-US" altLang="zh-CN" sz="2400" b="1" dirty="0" smtClean="0">
                        <a:solidFill>
                          <a:srgbClr val="0432FF"/>
                        </a:solidFill>
                        <a:latin typeface="Cambria Math" panose="02040503050406030204" pitchFamily="18" charset="0"/>
                        <a:ea typeface="微软雅黑" panose="020B0503020204020204" pitchFamily="34" charset="-122"/>
                      </a:rPr>
                      <m:t>𝒔</m:t>
                    </m:r>
                    <m:r>
                      <a:rPr lang="en-US" altLang="zh-CN" sz="2400" b="1" dirty="0">
                        <a:solidFill>
                          <a:srgbClr val="0432FF"/>
                        </a:solidFill>
                        <a:latin typeface="Cambria Math" panose="02040503050406030204" pitchFamily="18" charset="0"/>
                        <a:ea typeface="微软雅黑" panose="020B0503020204020204" pitchFamily="34" charset="-122"/>
                      </a:rPr>
                      <m:t>→</m:t>
                    </m:r>
                    <m:r>
                      <a:rPr lang="en-US" altLang="zh-CN" sz="2400" b="1" dirty="0">
                        <a:solidFill>
                          <a:srgbClr val="0432FF"/>
                        </a:solidFill>
                        <a:latin typeface="Cambria Math" panose="02040503050406030204" pitchFamily="18" charset="0"/>
                        <a:ea typeface="微软雅黑" panose="020B0503020204020204" pitchFamily="34" charset="-122"/>
                      </a:rPr>
                      <m:t>𝒅</m:t>
                    </m:r>
                    <m:r>
                      <a:rPr lang="en-US" altLang="zh-CN" sz="2400" b="1" dirty="0">
                        <a:solidFill>
                          <a:srgbClr val="0432FF"/>
                        </a:solidFill>
                        <a:latin typeface="Cambria Math" panose="02040503050406030204" pitchFamily="18" charset="0"/>
                        <a:ea typeface="微软雅黑" panose="020B0503020204020204" pitchFamily="34" charset="-122"/>
                      </a:rPr>
                      <m:t> </m:t>
                    </m:r>
                    <m:r>
                      <a:rPr lang="zh-CN" altLang="en-US" sz="2400" b="1" dirty="0">
                        <a:solidFill>
                          <a:srgbClr val="0432FF"/>
                        </a:solidFill>
                        <a:latin typeface="Cambria Math" panose="02040503050406030204" pitchFamily="18" charset="0"/>
                        <a:ea typeface="微软雅黑" panose="020B0503020204020204" pitchFamily="34" charset="-122"/>
                      </a:rPr>
                      <m:t>𝜸</m:t>
                    </m:r>
                  </m:oMath>
                </a14:m>
                <a:r>
                  <a:rPr lang="en-US" altLang="zh-CN" sz="2400" b="1" dirty="0">
                    <a:solidFill>
                      <a:srgbClr val="0432FF"/>
                    </a:solidFill>
                    <a:latin typeface="Microsoft YaHei" panose="020B0503020204020204" pitchFamily="34" charset="-122"/>
                    <a:ea typeface="Microsoft YaHei" panose="020B0503020204020204" pitchFamily="34" charset="-122"/>
                  </a:rPr>
                  <a:t> </a:t>
                </a:r>
                <a:r>
                  <a:rPr lang="en-US" altLang="zh-CN" sz="2400" b="1" dirty="0">
                    <a:latin typeface="Microsoft YaHei" panose="020B0503020204020204" pitchFamily="34" charset="-122"/>
                    <a:ea typeface="Microsoft YaHei" panose="020B0503020204020204" pitchFamily="34" charset="-122"/>
                  </a:rPr>
                  <a:t>transitions at the quark level</a:t>
                </a:r>
              </a:p>
              <a:p>
                <a:pPr marL="342900" indent="-342900" algn="just">
                  <a:lnSpc>
                    <a:spcPct val="150000"/>
                  </a:lnSpc>
                  <a:buFont typeface="Wingdings" panose="05000000000000000000" pitchFamily="2" charset="2"/>
                  <a:buChar char="l"/>
                </a:pPr>
                <a:endParaRPr lang="en-US" altLang="zh-CN" sz="2400" dirty="0">
                  <a:latin typeface="Microsoft YaHei" panose="020B0503020204020204" pitchFamily="34" charset="-122"/>
                  <a:ea typeface="Microsoft YaHei" panose="020B0503020204020204" pitchFamily="34" charset="-122"/>
                </a:endParaRPr>
              </a:p>
              <a:p>
                <a:pPr marL="342900" indent="-342900" algn="just">
                  <a:lnSpc>
                    <a:spcPct val="150000"/>
                  </a:lnSpc>
                  <a:buFont typeface="Wingdings" panose="05000000000000000000" pitchFamily="2" charset="2"/>
                  <a:buChar char="l"/>
                </a:pPr>
                <a:endParaRPr lang="en-US" altLang="zh-CN" sz="2400" dirty="0">
                  <a:latin typeface="Microsoft YaHei" panose="020B0503020204020204" pitchFamily="34" charset="-122"/>
                  <a:ea typeface="Microsoft YaHei" panose="020B0503020204020204" pitchFamily="34" charset="-122"/>
                </a:endParaRPr>
              </a:p>
              <a:p>
                <a:pPr algn="just">
                  <a:lnSpc>
                    <a:spcPct val="150000"/>
                  </a:lnSpc>
                </a:pPr>
                <a:endParaRPr lang="en-US" altLang="zh-CN" sz="2400" dirty="0">
                  <a:latin typeface="Microsoft YaHei" panose="020B0503020204020204" pitchFamily="34" charset="-122"/>
                  <a:ea typeface="Microsoft YaHei" panose="020B0503020204020204" pitchFamily="34" charset="-122"/>
                </a:endParaRPr>
              </a:p>
              <a:p>
                <a:pPr marL="342900" indent="-342900" algn="just">
                  <a:lnSpc>
                    <a:spcPct val="150000"/>
                  </a:lnSpc>
                  <a:buFont typeface="Wingdings" pitchFamily="2" charset="2"/>
                  <a:buChar char="p"/>
                </a:pPr>
                <a:r>
                  <a:rPr lang="en-US" altLang="zh-CN" sz="2400" b="1" dirty="0">
                    <a:solidFill>
                      <a:srgbClr val="0432FF"/>
                    </a:solidFill>
                    <a:latin typeface="Microsoft YaHei" panose="020B0503020204020204" pitchFamily="34" charset="-122"/>
                    <a:ea typeface="Microsoft YaHei" panose="020B0503020204020204" pitchFamily="34" charset="-122"/>
                  </a:rPr>
                  <a:t>Six</a:t>
                </a:r>
                <a:r>
                  <a:rPr lang="en-US" altLang="zh-CN" sz="2400" b="1" dirty="0">
                    <a:latin typeface="Microsoft YaHei" panose="020B0503020204020204" pitchFamily="34" charset="-122"/>
                    <a:ea typeface="Microsoft YaHei" panose="020B0503020204020204" pitchFamily="34" charset="-122"/>
                  </a:rPr>
                  <a:t> WRHDs channels of the ground-state octet baryons</a:t>
                </a:r>
              </a:p>
            </p:txBody>
          </p:sp>
        </mc:Choice>
        <mc:Fallback xmlns="">
          <p:sp>
            <p:nvSpPr>
              <p:cNvPr id="8" name="矩形 7"/>
              <p:cNvSpPr>
                <a:spLocks noRot="1" noChangeAspect="1" noMove="1" noResize="1" noEditPoints="1" noAdjustHandles="1" noChangeArrowheads="1" noChangeShapeType="1" noTextEdit="1"/>
              </p:cNvSpPr>
              <p:nvPr/>
            </p:nvSpPr>
            <p:spPr>
              <a:xfrm>
                <a:off x="519163" y="1167109"/>
                <a:ext cx="10751767" cy="4459041"/>
              </a:xfrm>
              <a:prstGeom prst="rect">
                <a:avLst/>
              </a:prstGeom>
              <a:blipFill>
                <a:blip r:embed="rId3"/>
                <a:stretch>
                  <a:fillRect l="-708" r="-825" b="-2266"/>
                </a:stretch>
              </a:blipFill>
            </p:spPr>
            <p:txBody>
              <a:bodyPr/>
              <a:lstStyle/>
              <a:p>
                <a:r>
                  <a:rPr lang="zh-CN" altLang="en-US">
                    <a:noFill/>
                  </a:rPr>
                  <a:t> </a:t>
                </a:r>
              </a:p>
            </p:txBody>
          </p:sp>
        </mc:Fallback>
      </mc:AlternateContent>
      <p:pic>
        <p:nvPicPr>
          <p:cNvPr id="9" name="图片 8"/>
          <p:cNvPicPr>
            <a:picLocks noChangeAspect="1"/>
          </p:cNvPicPr>
          <p:nvPr/>
        </p:nvPicPr>
        <p:blipFill>
          <a:blip r:embed="rId4"/>
          <a:stretch>
            <a:fillRect/>
          </a:stretch>
        </p:blipFill>
        <p:spPr>
          <a:xfrm>
            <a:off x="2503884" y="3466296"/>
            <a:ext cx="4136231" cy="1500757"/>
          </a:xfrm>
          <a:prstGeom prst="rect">
            <a:avLst/>
          </a:prstGeom>
          <a:ln w="38100">
            <a:solidFill>
              <a:schemeClr val="accent1"/>
            </a:solidFill>
          </a:ln>
        </p:spPr>
      </p:pic>
      <p:pic>
        <p:nvPicPr>
          <p:cNvPr id="11" name="图片 10"/>
          <p:cNvPicPr>
            <a:picLocks noChangeAspect="1"/>
          </p:cNvPicPr>
          <p:nvPr/>
        </p:nvPicPr>
        <p:blipFill>
          <a:blip r:embed="rId5"/>
          <a:stretch>
            <a:fillRect/>
          </a:stretch>
        </p:blipFill>
        <p:spPr>
          <a:xfrm>
            <a:off x="2647432" y="5626150"/>
            <a:ext cx="6897136" cy="912762"/>
          </a:xfrm>
          <a:prstGeom prst="rect">
            <a:avLst/>
          </a:prstGeom>
          <a:ln w="25400">
            <a:solidFill>
              <a:srgbClr val="FF0000"/>
            </a:solidFill>
          </a:ln>
        </p:spPr>
      </p:pic>
      <p:pic>
        <p:nvPicPr>
          <p:cNvPr id="107522" name="Picture 2" descr="File:Baryon-octet.svg">
            <a:extLst>
              <a:ext uri="{FF2B5EF4-FFF2-40B4-BE49-F238E27FC236}">
                <a16:creationId xmlns:a16="http://schemas.microsoft.com/office/drawing/2014/main" id="{4D795F9F-9FA2-478A-98B1-8AD9B86AC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526" y="2730407"/>
            <a:ext cx="3242641" cy="259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78341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1841C97-D80D-42C1-B045-CD0EE0BE4BB9}"/>
              </a:ext>
            </a:extLst>
          </p:cNvPr>
          <p:cNvSpPr>
            <a:spLocks noGrp="1"/>
          </p:cNvSpPr>
          <p:nvPr>
            <p:ph type="sldNum" sz="quarter" idx="12"/>
          </p:nvPr>
        </p:nvSpPr>
        <p:spPr/>
        <p:txBody>
          <a:bodyPr/>
          <a:lstStyle/>
          <a:p>
            <a:fld id="{48F63A3B-78C7-47BE-AE5E-E10140E04643}" type="slidenum">
              <a:rPr lang="en-US" smtClean="0"/>
              <a:t>35</a:t>
            </a:fld>
            <a:endParaRPr lang="en-US" dirty="0"/>
          </a:p>
        </p:txBody>
      </p:sp>
      <p:sp>
        <p:nvSpPr>
          <p:cNvPr id="10" name="标题 1"/>
          <p:cNvSpPr>
            <a:spLocks noGrp="1"/>
          </p:cNvSpPr>
          <p:nvPr>
            <p:ph type="title" idx="4294967295"/>
          </p:nvPr>
        </p:nvSpPr>
        <p:spPr>
          <a:xfrm>
            <a:off x="0" y="261938"/>
            <a:ext cx="9144000" cy="547687"/>
          </a:xfrm>
        </p:spPr>
        <p:txBody>
          <a:bodyPr>
            <a:noAutofit/>
          </a:bodyPr>
          <a:lstStyle/>
          <a:p>
            <a:r>
              <a:rPr lang="en-US" altLang="zh-CN" sz="3200" b="1" dirty="0">
                <a:latin typeface="微软雅黑" panose="020B0503020204020204" pitchFamily="34" charset="-122"/>
                <a:ea typeface="微软雅黑" panose="020B0503020204020204" pitchFamily="34" charset="-122"/>
              </a:rPr>
              <a:t>What are weak radiative hyperon decays </a:t>
            </a:r>
            <a:endParaRPr lang="zh-CN" altLang="en-US" sz="3200" b="1"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8" name="矩形 7"/>
              <p:cNvSpPr/>
              <p:nvPr/>
            </p:nvSpPr>
            <p:spPr>
              <a:xfrm>
                <a:off x="599855" y="1163463"/>
                <a:ext cx="9446970" cy="2703882"/>
              </a:xfrm>
              <a:prstGeom prst="rect">
                <a:avLst/>
              </a:prstGeom>
            </p:spPr>
            <p:txBody>
              <a:bodyPr wrap="square">
                <a:spAutoFit/>
              </a:bodyPr>
              <a:lstStyle/>
              <a:p>
                <a:pPr marL="342900" indent="-342900" algn="just">
                  <a:lnSpc>
                    <a:spcPct val="150000"/>
                  </a:lnSpc>
                  <a:buFont typeface="Wingdings" pitchFamily="2" charset="2"/>
                  <a:buChar char="p"/>
                </a:pPr>
                <a:r>
                  <a:rPr lang="en-US" altLang="zh-CN" sz="2400" dirty="0">
                    <a:latin typeface="Microsoft YaHei" panose="020B0503020204020204" pitchFamily="34" charset="-122"/>
                    <a:ea typeface="Microsoft YaHei" panose="020B0503020204020204" pitchFamily="34" charset="-122"/>
                  </a:rPr>
                  <a:t>The effective Lagrangian describing the </a:t>
                </a:r>
                <a14:m>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𝐵</m:t>
                        </m:r>
                      </m:e>
                      <m:sub>
                        <m:r>
                          <a:rPr lang="en-US" altLang="zh-CN" sz="2400" b="0" i="1" smtClean="0">
                            <a:latin typeface="Cambria Math" panose="02040503050406030204" pitchFamily="18" charset="0"/>
                          </a:rPr>
                          <m:t>𝑖</m:t>
                        </m:r>
                      </m:sub>
                    </m:sSub>
                    <m:r>
                      <a:rPr lang="en-US" altLang="zh-CN" sz="2400" i="1" smtClean="0">
                        <a:latin typeface="Cambria Math" panose="02040503050406030204" pitchFamily="18" charset="0"/>
                        <a:ea typeface="Cambria Math" panose="02040503050406030204" pitchFamily="18" charset="0"/>
                      </a:rPr>
                      <m:t>→</m:t>
                    </m:r>
                    <m:sSub>
                      <m:sSubPr>
                        <m:ctrlPr>
                          <a:rPr lang="en-US" altLang="zh-CN" sz="240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𝐵</m:t>
                        </m:r>
                      </m:e>
                      <m:sub>
                        <m:r>
                          <a:rPr lang="en-US" altLang="zh-CN" sz="2400" b="0" i="1" smtClean="0">
                            <a:latin typeface="Cambria Math" panose="02040503050406030204" pitchFamily="18" charset="0"/>
                            <a:ea typeface="Cambria Math" panose="02040503050406030204" pitchFamily="18" charset="0"/>
                          </a:rPr>
                          <m:t>𝑓</m:t>
                        </m:r>
                      </m:sub>
                    </m:sSub>
                    <m:r>
                      <a:rPr lang="en-US" altLang="zh-CN" sz="2400" b="0" i="1" smtClean="0">
                        <a:latin typeface="Cambria Math" panose="02040503050406030204" pitchFamily="18" charset="0"/>
                        <a:ea typeface="Cambria Math" panose="02040503050406030204" pitchFamily="18" charset="0"/>
                      </a:rPr>
                      <m:t> </m:t>
                    </m:r>
                    <m:r>
                      <a:rPr lang="zh-CN" altLang="en-US" sz="2400" i="1" smtClean="0">
                        <a:latin typeface="Cambria Math" panose="02040503050406030204" pitchFamily="18" charset="0"/>
                        <a:ea typeface="Cambria Math" panose="02040503050406030204" pitchFamily="18" charset="0"/>
                      </a:rPr>
                      <m:t>𝛾</m:t>
                    </m:r>
                  </m:oMath>
                </a14:m>
                <a:r>
                  <a:rPr lang="en-US" altLang="zh-CN" sz="2400" dirty="0">
                    <a:latin typeface="Microsoft YaHei" panose="020B0503020204020204" pitchFamily="34" charset="-122"/>
                    <a:ea typeface="Microsoft YaHei" panose="020B0503020204020204" pitchFamily="34" charset="-122"/>
                  </a:rPr>
                  <a:t> WRHDs</a:t>
                </a:r>
              </a:p>
              <a:p>
                <a:pPr algn="just">
                  <a:lnSpc>
                    <a:spcPct val="150000"/>
                  </a:lnSpc>
                </a:pPr>
                <a:endParaRPr lang="en-US" altLang="zh-CN" sz="2400" dirty="0">
                  <a:latin typeface="GillSans" charset="0"/>
                </a:endParaRPr>
              </a:p>
              <a:p>
                <a:pPr algn="just">
                  <a:lnSpc>
                    <a:spcPct val="150000"/>
                  </a:lnSpc>
                </a:pPr>
                <a:endParaRPr lang="en-US" altLang="zh-CN" sz="2400" dirty="0">
                  <a:latin typeface="GillSans" charset="0"/>
                </a:endParaRPr>
              </a:p>
              <a:p>
                <a:pPr algn="just">
                  <a:lnSpc>
                    <a:spcPct val="150000"/>
                  </a:lnSpc>
                </a:pPr>
                <a:r>
                  <a:rPr lang="en-US" altLang="zh-CN" dirty="0">
                    <a:solidFill>
                      <a:srgbClr val="0432FF"/>
                    </a:solidFill>
                    <a:latin typeface="微软雅黑" panose="020B0503020204020204" pitchFamily="34" charset="-122"/>
                    <a:ea typeface="微软雅黑" panose="020B0503020204020204" pitchFamily="34" charset="-122"/>
                  </a:rPr>
                  <a:t>        </a:t>
                </a:r>
                <a:r>
                  <a:rPr lang="en-US" altLang="zh-CN" b="1" dirty="0">
                    <a:solidFill>
                      <a:srgbClr val="0432FF"/>
                    </a:solidFill>
                    <a:latin typeface="微软雅黑" panose="020B0503020204020204" pitchFamily="34" charset="-122"/>
                    <a:ea typeface="微软雅黑" panose="020B0503020204020204" pitchFamily="34" charset="-122"/>
                  </a:rPr>
                  <a:t>a: partity-conserving amplitude        b: partity-violating amplitude </a:t>
                </a:r>
                <a:endParaRPr lang="en-US" altLang="zh-CN" sz="2400" b="1" dirty="0">
                  <a:solidFill>
                    <a:srgbClr val="0432FF"/>
                  </a:solidFill>
                  <a:latin typeface="GillSans" charset="0"/>
                </a:endParaRPr>
              </a:p>
              <a:p>
                <a:pPr marL="342900" indent="-342900" algn="just">
                  <a:lnSpc>
                    <a:spcPct val="150000"/>
                  </a:lnSpc>
                  <a:buFont typeface="Wingdings" pitchFamily="2" charset="2"/>
                  <a:buChar char="p"/>
                </a:pPr>
                <a:r>
                  <a:rPr lang="en-US" altLang="zh-CN" sz="2400" b="1" dirty="0">
                    <a:solidFill>
                      <a:srgbClr val="FF0000"/>
                    </a:solidFill>
                    <a:latin typeface="Microsoft YaHei" panose="020B0503020204020204" pitchFamily="34" charset="-122"/>
                    <a:ea typeface="Microsoft YaHei" panose="020B0503020204020204" pitchFamily="34" charset="-122"/>
                  </a:rPr>
                  <a:t>Observables</a:t>
                </a:r>
                <a:r>
                  <a:rPr lang="en-US" altLang="zh-CN" sz="2400" dirty="0">
                    <a:latin typeface="Microsoft YaHei" panose="020B0503020204020204" pitchFamily="34" charset="-122"/>
                    <a:ea typeface="Microsoft YaHei" panose="020B0503020204020204" pitchFamily="34" charset="-122"/>
                  </a:rPr>
                  <a:t> for the WRHDs</a:t>
                </a:r>
              </a:p>
            </p:txBody>
          </p:sp>
        </mc:Choice>
        <mc:Fallback xmlns="">
          <p:sp>
            <p:nvSpPr>
              <p:cNvPr id="8" name="矩形 7"/>
              <p:cNvSpPr>
                <a:spLocks noRot="1" noChangeAspect="1" noMove="1" noResize="1" noEditPoints="1" noAdjustHandles="1" noChangeArrowheads="1" noChangeShapeType="1" noTextEdit="1"/>
              </p:cNvSpPr>
              <p:nvPr/>
            </p:nvSpPr>
            <p:spPr>
              <a:xfrm>
                <a:off x="599855" y="1163463"/>
                <a:ext cx="9446970" cy="2703882"/>
              </a:xfrm>
              <a:prstGeom prst="rect">
                <a:avLst/>
              </a:prstGeom>
              <a:blipFill>
                <a:blip r:embed="rId3"/>
                <a:stretch>
                  <a:fillRect l="-940" b="-4206"/>
                </a:stretch>
              </a:blipFill>
            </p:spPr>
            <p:txBody>
              <a:bodyPr/>
              <a:lstStyle/>
              <a:p>
                <a:r>
                  <a:rPr lang="zh-CN" altLang="en-US">
                    <a:noFill/>
                  </a:rPr>
                  <a:t> </a:t>
                </a:r>
              </a:p>
            </p:txBody>
          </p:sp>
        </mc:Fallback>
      </mc:AlternateContent>
      <p:pic>
        <p:nvPicPr>
          <p:cNvPr id="6" name="图片 5"/>
          <p:cNvPicPr>
            <a:picLocks noChangeAspect="1"/>
          </p:cNvPicPr>
          <p:nvPr/>
        </p:nvPicPr>
        <p:blipFill>
          <a:blip r:embed="rId4"/>
          <a:stretch>
            <a:fillRect/>
          </a:stretch>
        </p:blipFill>
        <p:spPr>
          <a:xfrm>
            <a:off x="3099981" y="1897701"/>
            <a:ext cx="4981575" cy="921121"/>
          </a:xfrm>
          <a:prstGeom prst="rect">
            <a:avLst/>
          </a:prstGeom>
        </p:spPr>
      </p:pic>
      <p:pic>
        <p:nvPicPr>
          <p:cNvPr id="7" name="图片 6"/>
          <p:cNvPicPr>
            <a:picLocks noChangeAspect="1"/>
          </p:cNvPicPr>
          <p:nvPr/>
        </p:nvPicPr>
        <p:blipFill>
          <a:blip r:embed="rId5"/>
          <a:stretch>
            <a:fillRect/>
          </a:stretch>
        </p:blipFill>
        <p:spPr>
          <a:xfrm>
            <a:off x="1942063" y="3887286"/>
            <a:ext cx="8194714" cy="1705686"/>
          </a:xfrm>
          <a:prstGeom prst="rect">
            <a:avLst/>
          </a:prstGeom>
        </p:spPr>
      </p:pic>
      <mc:AlternateContent xmlns:mc="http://schemas.openxmlformats.org/markup-compatibility/2006" xmlns:a14="http://schemas.microsoft.com/office/drawing/2010/main">
        <mc:Choice Requires="a14">
          <p:sp>
            <p:nvSpPr>
              <p:cNvPr id="2" name="矩形 1"/>
              <p:cNvSpPr/>
              <p:nvPr/>
            </p:nvSpPr>
            <p:spPr>
              <a:xfrm>
                <a:off x="1236616" y="5687496"/>
                <a:ext cx="9670869" cy="1013226"/>
              </a:xfrm>
              <a:prstGeom prst="rect">
                <a:avLst/>
              </a:prstGeom>
            </p:spPr>
            <p:txBody>
              <a:bodyPr wrap="square">
                <a:spAutoFit/>
              </a:bodyPr>
              <a:lstStyle/>
              <a:p>
                <a:r>
                  <a:rPr lang="en-US" altLang="zh-CN" b="1" dirty="0">
                    <a:solidFill>
                      <a:srgbClr val="0432FF"/>
                    </a:solidFill>
                    <a:latin typeface="Microsoft YaHei" panose="020B0503020204020204" pitchFamily="34" charset="-122"/>
                    <a:ea typeface="Microsoft YaHei" panose="020B0503020204020204" pitchFamily="34" charset="-122"/>
                  </a:rPr>
                  <a:t>  </a:t>
                </a:r>
                <a14:m>
                  <m:oMath xmlns:m="http://schemas.openxmlformats.org/officeDocument/2006/math">
                    <m:sSub>
                      <m:sSubPr>
                        <m:ctrlPr>
                          <a:rPr lang="en-US" altLang="zh-CN" b="1" i="1" smtClean="0">
                            <a:solidFill>
                              <a:srgbClr val="0432FF"/>
                            </a:solidFill>
                            <a:latin typeface="Cambria Math" panose="02040503050406030204" pitchFamily="18" charset="0"/>
                          </a:rPr>
                        </m:ctrlPr>
                      </m:sSubPr>
                      <m:e>
                        <m:r>
                          <a:rPr lang="zh-CN" altLang="en-US" b="1" i="1">
                            <a:solidFill>
                              <a:srgbClr val="0432FF"/>
                            </a:solidFill>
                            <a:latin typeface="Cambria Math" panose="02040503050406030204" pitchFamily="18" charset="0"/>
                          </a:rPr>
                          <m:t>𝜶</m:t>
                        </m:r>
                      </m:e>
                      <m:sub>
                        <m:r>
                          <a:rPr lang="zh-CN" altLang="en-US" b="1" i="1">
                            <a:solidFill>
                              <a:srgbClr val="0432FF"/>
                            </a:solidFill>
                            <a:latin typeface="Cambria Math" panose="02040503050406030204" pitchFamily="18" charset="0"/>
                          </a:rPr>
                          <m:t>𝜸</m:t>
                        </m:r>
                      </m:sub>
                    </m:sSub>
                  </m:oMath>
                </a14:m>
                <a:r>
                  <a:rPr lang="en-US" altLang="zh-CN" b="1" dirty="0">
                    <a:solidFill>
                      <a:srgbClr val="0432FF"/>
                    </a:solidFill>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the asymmetry parameter  </a:t>
                </a:r>
              </a:p>
              <a:p>
                <a14:m>
                  <m:oMath xmlns:m="http://schemas.openxmlformats.org/officeDocument/2006/math">
                    <m:r>
                      <a:rPr lang="en-US" altLang="zh-CN" b="1" i="1" dirty="0">
                        <a:solidFill>
                          <a:srgbClr val="0432FF"/>
                        </a:solidFill>
                        <a:latin typeface="Cambria Math" panose="02040503050406030204" pitchFamily="18" charset="0"/>
                      </a:rPr>
                      <m:t>  </m:t>
                    </m:r>
                    <m:r>
                      <a:rPr lang="zh-CN" altLang="en-US" b="1" i="1" dirty="0">
                        <a:solidFill>
                          <a:srgbClr val="0432FF"/>
                        </a:solidFill>
                        <a:latin typeface="Cambria Math" panose="02040503050406030204" pitchFamily="18" charset="0"/>
                      </a:rPr>
                      <m:t>𝜽</m:t>
                    </m:r>
                  </m:oMath>
                </a14:m>
                <a:r>
                  <a:rPr lang="en-US" altLang="zh-CN" b="1" dirty="0">
                    <a:solidFill>
                      <a:srgbClr val="0432FF"/>
                    </a:solidFill>
                    <a:latin typeface="Microsoft YaHei" panose="020B0503020204020204" pitchFamily="34" charset="-122"/>
                    <a:ea typeface="Microsoft YaHei" panose="020B0503020204020204" pitchFamily="34" charset="-122"/>
                  </a:rPr>
                  <a:t>:  </a:t>
                </a:r>
                <a:r>
                  <a:rPr lang="en-US" altLang="zh-CN" b="1" dirty="0">
                    <a:solidFill>
                      <a:schemeClr val="tx1"/>
                    </a:solidFill>
                    <a:latin typeface="Microsoft YaHei" panose="020B0503020204020204" pitchFamily="34" charset="-122"/>
                    <a:ea typeface="Microsoft YaHei" panose="020B0503020204020204" pitchFamily="34" charset="-122"/>
                  </a:rPr>
                  <a:t>the angle between the spin of the initial baryon </a:t>
                </a:r>
                <a14:m>
                  <m:oMath xmlns:m="http://schemas.openxmlformats.org/officeDocument/2006/math">
                    <m:sSub>
                      <m:sSubPr>
                        <m:ctrlPr>
                          <a:rPr lang="en-US" altLang="zh-CN" b="1" i="1">
                            <a:solidFill>
                              <a:schemeClr val="tx1"/>
                            </a:solidFill>
                            <a:latin typeface="Cambria Math" panose="02040503050406030204" pitchFamily="18" charset="0"/>
                            <a:ea typeface="微软雅黑" panose="020B0503020204020204" pitchFamily="34" charset="-122"/>
                          </a:rPr>
                        </m:ctrlPr>
                      </m:sSubPr>
                      <m:e>
                        <m:r>
                          <a:rPr lang="en-US" altLang="zh-CN" b="1" i="1">
                            <a:solidFill>
                              <a:schemeClr val="tx1"/>
                            </a:solidFill>
                            <a:latin typeface="Cambria Math" panose="02040503050406030204" pitchFamily="18" charset="0"/>
                            <a:ea typeface="微软雅黑" panose="020B0503020204020204" pitchFamily="34" charset="-122"/>
                          </a:rPr>
                          <m:t>𝑩</m:t>
                        </m:r>
                      </m:e>
                      <m:sub>
                        <m:r>
                          <a:rPr lang="en-US" altLang="zh-CN" b="1" i="1">
                            <a:solidFill>
                              <a:schemeClr val="tx1"/>
                            </a:solidFill>
                            <a:latin typeface="Cambria Math" panose="02040503050406030204" pitchFamily="18" charset="0"/>
                            <a:ea typeface="微软雅黑" panose="020B0503020204020204" pitchFamily="34" charset="-122"/>
                          </a:rPr>
                          <m:t>𝒊</m:t>
                        </m:r>
                      </m:sub>
                    </m:sSub>
                  </m:oMath>
                </a14:m>
                <a:r>
                  <a:rPr lang="en-US" altLang="zh-CN" b="1" dirty="0">
                    <a:solidFill>
                      <a:schemeClr val="tx1"/>
                    </a:solidFill>
                    <a:latin typeface="Microsoft YaHei" panose="020B0503020204020204" pitchFamily="34" charset="-122"/>
                    <a:ea typeface="Microsoft YaHei" panose="020B0503020204020204" pitchFamily="34" charset="-122"/>
                  </a:rPr>
                  <a:t> and the 3-momentum  </a:t>
                </a:r>
                <a14:m>
                  <m:oMath xmlns:m="http://schemas.openxmlformats.org/officeDocument/2006/math">
                    <m:acc>
                      <m:accPr>
                        <m:chr m:val="⃗"/>
                        <m:ctrlPr>
                          <a:rPr lang="en-US" altLang="zh-CN" b="1" i="1">
                            <a:solidFill>
                              <a:schemeClr val="tx1"/>
                            </a:solidFill>
                            <a:latin typeface="Cambria Math" panose="02040503050406030204" pitchFamily="18" charset="0"/>
                          </a:rPr>
                        </m:ctrlPr>
                      </m:accPr>
                      <m:e>
                        <m:r>
                          <a:rPr lang="en-US" altLang="zh-CN" b="1" i="1">
                            <a:solidFill>
                              <a:schemeClr val="tx1"/>
                            </a:solidFill>
                            <a:latin typeface="Cambria Math" panose="02040503050406030204" pitchFamily="18" charset="0"/>
                          </a:rPr>
                          <m:t>𝒌</m:t>
                        </m:r>
                      </m:e>
                    </m:acc>
                  </m:oMath>
                </a14:m>
                <a:r>
                  <a:rPr lang="en-US" altLang="zh-CN" b="1" dirty="0">
                    <a:solidFill>
                      <a:schemeClr val="tx1"/>
                    </a:solidFill>
                    <a:latin typeface="Microsoft YaHei" panose="020B0503020204020204" pitchFamily="34" charset="-122"/>
                    <a:ea typeface="Microsoft YaHei" panose="020B0503020204020204" pitchFamily="34" charset="-122"/>
                  </a:rPr>
                  <a:t> of </a:t>
                </a:r>
              </a:p>
              <a:p>
                <a:r>
                  <a:rPr lang="en-US" altLang="zh-CN" b="1" dirty="0">
                    <a:solidFill>
                      <a:schemeClr val="tx1"/>
                    </a:solidFill>
                    <a:latin typeface="Microsoft YaHei" panose="020B0503020204020204" pitchFamily="34" charset="-122"/>
                    <a:ea typeface="Microsoft YaHei" panose="020B0503020204020204" pitchFamily="34" charset="-122"/>
                  </a:rPr>
                  <a:t>       the final baryon </a:t>
                </a:r>
                <a14:m>
                  <m:oMath xmlns:m="http://schemas.openxmlformats.org/officeDocument/2006/math">
                    <m:sSub>
                      <m:sSubPr>
                        <m:ctrlPr>
                          <a:rPr lang="en-US" altLang="zh-CN" b="1" i="1">
                            <a:solidFill>
                              <a:schemeClr val="tx1"/>
                            </a:solidFill>
                            <a:latin typeface="Cambria Math" panose="02040503050406030204" pitchFamily="18" charset="0"/>
                            <a:ea typeface="微软雅黑" panose="020B0503020204020204" pitchFamily="34" charset="-122"/>
                          </a:rPr>
                        </m:ctrlPr>
                      </m:sSubPr>
                      <m:e>
                        <m:r>
                          <a:rPr lang="en-US" altLang="zh-CN" b="1" i="1">
                            <a:solidFill>
                              <a:schemeClr val="tx1"/>
                            </a:solidFill>
                            <a:latin typeface="Cambria Math" panose="02040503050406030204" pitchFamily="18" charset="0"/>
                            <a:ea typeface="微软雅黑" panose="020B0503020204020204" pitchFamily="34" charset="-122"/>
                          </a:rPr>
                          <m:t>𝑩</m:t>
                        </m:r>
                      </m:e>
                      <m:sub>
                        <m:r>
                          <a:rPr lang="en-US" altLang="zh-CN" b="1" i="1">
                            <a:solidFill>
                              <a:schemeClr val="tx1"/>
                            </a:solidFill>
                            <a:latin typeface="Cambria Math" panose="02040503050406030204" pitchFamily="18" charset="0"/>
                            <a:ea typeface="微软雅黑" panose="020B0503020204020204" pitchFamily="34" charset="-122"/>
                          </a:rPr>
                          <m:t>𝒇</m:t>
                        </m:r>
                      </m:sub>
                    </m:sSub>
                  </m:oMath>
                </a14:m>
                <a:endParaRPr lang="zh-CN" altLang="en-US" b="1" dirty="0">
                  <a:solidFill>
                    <a:schemeClr val="tx1"/>
                  </a:solidFill>
                  <a:latin typeface="Microsoft YaHei" panose="020B0503020204020204" pitchFamily="34" charset="-122"/>
                  <a:ea typeface="Microsoft YaHei" panose="020B0503020204020204" pitchFamily="34" charset="-122"/>
                </a:endParaRPr>
              </a:p>
            </p:txBody>
          </p:sp>
        </mc:Choice>
        <mc:Fallback xmlns="">
          <p:sp>
            <p:nvSpPr>
              <p:cNvPr id="2" name="矩形 1"/>
              <p:cNvSpPr>
                <a:spLocks noRot="1" noChangeAspect="1" noMove="1" noResize="1" noEditPoints="1" noAdjustHandles="1" noChangeArrowheads="1" noChangeShapeType="1" noTextEdit="1"/>
              </p:cNvSpPr>
              <p:nvPr/>
            </p:nvSpPr>
            <p:spPr>
              <a:xfrm>
                <a:off x="1236616" y="5687496"/>
                <a:ext cx="9670869" cy="1013226"/>
              </a:xfrm>
              <a:prstGeom prst="rect">
                <a:avLst/>
              </a:prstGeom>
              <a:blipFill>
                <a:blip r:embed="rId6"/>
                <a:stretch>
                  <a:fillRect l="-262" t="-2469" r="-525" b="-4938"/>
                </a:stretch>
              </a:blipFill>
            </p:spPr>
            <p:txBody>
              <a:bodyPr/>
              <a:lstStyle/>
              <a:p>
                <a:r>
                  <a:rPr lang="zh-CN" altLang="en-US">
                    <a:noFill/>
                  </a:rPr>
                  <a:t> </a:t>
                </a:r>
              </a:p>
            </p:txBody>
          </p:sp>
        </mc:Fallback>
      </mc:AlternateContent>
      <p:pic>
        <p:nvPicPr>
          <p:cNvPr id="3" name="图片 2"/>
          <p:cNvPicPr>
            <a:picLocks noChangeAspect="1"/>
          </p:cNvPicPr>
          <p:nvPr/>
        </p:nvPicPr>
        <p:blipFill>
          <a:blip r:embed="rId7"/>
          <a:stretch>
            <a:fillRect/>
          </a:stretch>
        </p:blipFill>
        <p:spPr>
          <a:xfrm>
            <a:off x="9308729" y="3039961"/>
            <a:ext cx="2556218" cy="1600126"/>
          </a:xfrm>
          <a:prstGeom prst="rect">
            <a:avLst/>
          </a:prstGeom>
          <a:ln w="19050">
            <a:solidFill>
              <a:schemeClr val="tx1"/>
            </a:solidFill>
          </a:ln>
        </p:spPr>
      </p:pic>
      <p:sp>
        <p:nvSpPr>
          <p:cNvPr id="5" name="矩形 4">
            <a:extLst>
              <a:ext uri="{FF2B5EF4-FFF2-40B4-BE49-F238E27FC236}">
                <a16:creationId xmlns:a16="http://schemas.microsoft.com/office/drawing/2014/main" id="{5CB576CF-916E-439B-B12B-DE1044D44C80}"/>
              </a:ext>
            </a:extLst>
          </p:cNvPr>
          <p:cNvSpPr/>
          <p:nvPr/>
        </p:nvSpPr>
        <p:spPr>
          <a:xfrm>
            <a:off x="2027583" y="4750904"/>
            <a:ext cx="6053973" cy="84474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27843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614E824-5996-441B-AEE1-E31ECB99CA99}"/>
              </a:ext>
            </a:extLst>
          </p:cNvPr>
          <p:cNvSpPr>
            <a:spLocks noGrp="1"/>
          </p:cNvSpPr>
          <p:nvPr>
            <p:ph type="sldNum" sz="quarter" idx="12"/>
          </p:nvPr>
        </p:nvSpPr>
        <p:spPr/>
        <p:txBody>
          <a:bodyPr/>
          <a:lstStyle/>
          <a:p>
            <a:fld id="{48F63A3B-78C7-47BE-AE5E-E10140E04643}" type="slidenum">
              <a:rPr lang="en-US" smtClean="0"/>
              <a:t>36</a:t>
            </a:fld>
            <a:endParaRPr lang="en-US" dirty="0"/>
          </a:p>
        </p:txBody>
      </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3B86E101-4FA5-8D4C-9F44-075B86F6F293}"/>
                  </a:ext>
                </a:extLst>
              </p:cNvPr>
              <p:cNvSpPr>
                <a:spLocks noGrp="1"/>
              </p:cNvSpPr>
              <p:nvPr>
                <p:ph type="title" idx="4294967295"/>
              </p:nvPr>
            </p:nvSpPr>
            <p:spPr>
              <a:xfrm>
                <a:off x="0" y="296863"/>
                <a:ext cx="8229600" cy="576262"/>
              </a:xfrm>
            </p:spPr>
            <p:txBody>
              <a:bodyPr>
                <a:normAutofit fontScale="90000"/>
              </a:bodyPr>
              <a:lstStyle/>
              <a:p>
                <a:r>
                  <a:rPr lang="en-US" altLang="zh-CN" sz="3600" b="1" dirty="0">
                    <a:solidFill>
                      <a:schemeClr val="tx1"/>
                    </a:solidFill>
                    <a:latin typeface="Microsoft YaHei" charset="-122"/>
                    <a:ea typeface="Microsoft YaHei" charset="-122"/>
                  </a:rPr>
                  <a:t>Why to study WRHDs--</a:t>
                </a:r>
                <a14:m>
                  <m:oMath xmlns:m="http://schemas.openxmlformats.org/officeDocument/2006/math">
                    <m:r>
                      <a:rPr lang="zh-CN" altLang="en-US" sz="3600" b="1" i="1" smtClean="0">
                        <a:solidFill>
                          <a:schemeClr val="tx1"/>
                        </a:solidFill>
                        <a:latin typeface="Cambria Math" panose="02040503050406030204" pitchFamily="18" charset="0"/>
                        <a:ea typeface="Microsoft YaHei" charset="-122"/>
                      </a:rPr>
                      <m:t>𝚲</m:t>
                    </m:r>
                    <m:r>
                      <a:rPr lang="zh-CN" altLang="en-US" sz="3600" b="1" i="1" smtClean="0">
                        <a:solidFill>
                          <a:schemeClr val="tx1"/>
                        </a:solidFill>
                        <a:latin typeface="Cambria Math" panose="02040503050406030204" pitchFamily="18" charset="0"/>
                        <a:ea typeface="Microsoft YaHei" charset="-122"/>
                      </a:rPr>
                      <m:t>→</m:t>
                    </m:r>
                    <m:r>
                      <a:rPr lang="en-US" altLang="zh-CN" sz="3600" b="1" i="1" smtClean="0">
                        <a:solidFill>
                          <a:schemeClr val="tx1"/>
                        </a:solidFill>
                        <a:latin typeface="Cambria Math" panose="02040503050406030204" pitchFamily="18" charset="0"/>
                        <a:ea typeface="Microsoft YaHei" charset="-122"/>
                      </a:rPr>
                      <m:t>𝒏</m:t>
                    </m:r>
                    <m:r>
                      <a:rPr lang="zh-CN" altLang="en-US" sz="3600" b="1" i="1" smtClean="0">
                        <a:solidFill>
                          <a:schemeClr val="tx1"/>
                        </a:solidFill>
                        <a:latin typeface="Cambria Math" panose="02040503050406030204" pitchFamily="18" charset="0"/>
                        <a:ea typeface="Microsoft YaHei" charset="-122"/>
                      </a:rPr>
                      <m:t>𝜸</m:t>
                    </m:r>
                  </m:oMath>
                </a14:m>
                <a:endParaRPr lang="zh-CN" altLang="en-US" sz="3600" b="1" dirty="0">
                  <a:solidFill>
                    <a:schemeClr val="tx1"/>
                  </a:solidFill>
                  <a:latin typeface="Microsoft YaHei" charset="-122"/>
                  <a:ea typeface="Microsoft YaHei" charset="-122"/>
                </a:endParaRPr>
              </a:p>
            </p:txBody>
          </p:sp>
        </mc:Choice>
        <mc:Fallback xmlns="">
          <p:sp>
            <p:nvSpPr>
              <p:cNvPr id="2" name="标题 1">
                <a:extLst>
                  <a:ext uri="{FF2B5EF4-FFF2-40B4-BE49-F238E27FC236}">
                    <a16:creationId xmlns:a16="http://schemas.microsoft.com/office/drawing/2014/main" id="{3B86E101-4FA5-8D4C-9F44-075B86F6F293}"/>
                  </a:ext>
                </a:extLst>
              </p:cNvPr>
              <p:cNvSpPr>
                <a:spLocks noGrp="1" noRot="1" noChangeAspect="1" noMove="1" noResize="1" noEditPoints="1" noAdjustHandles="1" noChangeArrowheads="1" noChangeShapeType="1" noTextEdit="1"/>
              </p:cNvSpPr>
              <p:nvPr>
                <p:ph type="title" idx="4294967295"/>
              </p:nvPr>
            </p:nvSpPr>
            <p:spPr>
              <a:xfrm>
                <a:off x="0" y="296863"/>
                <a:ext cx="8229600" cy="576262"/>
              </a:xfrm>
              <a:blipFill>
                <a:blip r:embed="rId3"/>
                <a:stretch>
                  <a:fillRect l="-1852" t="-19565" b="-326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586792" y="1179706"/>
                <a:ext cx="11094668" cy="581057"/>
              </a:xfrm>
              <a:prstGeom prst="rect">
                <a:avLst/>
              </a:prstGeom>
            </p:spPr>
            <p:txBody>
              <a:bodyPr wrap="square">
                <a:spAutoFit/>
              </a:bodyPr>
              <a:lstStyle/>
              <a:p>
                <a:pPr marL="342900" indent="-342900" algn="just">
                  <a:lnSpc>
                    <a:spcPct val="150000"/>
                  </a:lnSpc>
                  <a:buFont typeface="Wingdings" panose="05000000000000000000" pitchFamily="2" charset="2"/>
                  <a:buChar char="p"/>
                </a:pPr>
                <a:r>
                  <a:rPr lang="en-US" altLang="zh-CN" sz="2400" b="1" dirty="0">
                    <a:solidFill>
                      <a:srgbClr val="C00000"/>
                    </a:solidFill>
                    <a:latin typeface="Microsoft YaHei" panose="020B0503020204020204" pitchFamily="34" charset="-122"/>
                    <a:ea typeface="Microsoft YaHei" panose="020B0503020204020204" pitchFamily="34" charset="-122"/>
                  </a:rPr>
                  <a:t>New BESIII </a:t>
                </a:r>
                <a:r>
                  <a:rPr lang="en-US" altLang="zh-CN" sz="2400" dirty="0">
                    <a:latin typeface="Microsoft YaHei" panose="020B0503020204020204" pitchFamily="34" charset="-122"/>
                    <a:ea typeface="Microsoft YaHei" panose="020B0503020204020204" pitchFamily="34" charset="-122"/>
                  </a:rPr>
                  <a:t>measurement for the </a:t>
                </a:r>
                <a14:m>
                  <m:oMath xmlns:m="http://schemas.openxmlformats.org/officeDocument/2006/math">
                    <m:r>
                      <a:rPr lang="el-GR" altLang="zh-CN" sz="2400" b="0" i="1">
                        <a:latin typeface="Cambria Math" panose="02040503050406030204" pitchFamily="18" charset="0"/>
                        <a:ea typeface="Cambria Math" panose="02040503050406030204" pitchFamily="18" charset="0"/>
                      </a:rPr>
                      <m:t>𝛬</m:t>
                    </m:r>
                    <m:r>
                      <a:rPr lang="el-GR" altLang="zh-CN" sz="2400" b="0" i="1">
                        <a:latin typeface="Cambria Math" panose="02040503050406030204" pitchFamily="18" charset="0"/>
                        <a:ea typeface="Cambria Math" panose="02040503050406030204" pitchFamily="18" charset="0"/>
                      </a:rPr>
                      <m:t>→</m:t>
                    </m:r>
                    <m:r>
                      <a:rPr lang="en-US" altLang="zh-CN" sz="2400" b="0" i="1">
                        <a:latin typeface="Cambria Math" panose="02040503050406030204" pitchFamily="18" charset="0"/>
                        <a:ea typeface="Cambria Math" panose="02040503050406030204" pitchFamily="18" charset="0"/>
                      </a:rPr>
                      <m:t>𝑛</m:t>
                    </m:r>
                    <m:r>
                      <a:rPr lang="en-US" altLang="zh-CN" sz="2400" b="0" i="1">
                        <a:latin typeface="Cambria Math" panose="02040503050406030204" pitchFamily="18" charset="0"/>
                        <a:ea typeface="Cambria Math" panose="02040503050406030204" pitchFamily="18" charset="0"/>
                      </a:rPr>
                      <m:t> </m:t>
                    </m:r>
                    <m:r>
                      <a:rPr lang="zh-CN" altLang="en-US" sz="2400" b="0" i="1">
                        <a:latin typeface="Cambria Math" panose="02040503050406030204" pitchFamily="18" charset="0"/>
                        <a:ea typeface="Cambria Math" panose="02040503050406030204" pitchFamily="18" charset="0"/>
                      </a:rPr>
                      <m:t>𝛾</m:t>
                    </m:r>
                  </m:oMath>
                </a14:m>
                <a:r>
                  <a:rPr lang="en-US" altLang="zh-CN" sz="2400" dirty="0">
                    <a:latin typeface="Microsoft YaHei" panose="020B0503020204020204" pitchFamily="34" charset="-122"/>
                    <a:ea typeface="Microsoft YaHei" panose="020B0503020204020204" pitchFamily="34" charset="-122"/>
                  </a:rPr>
                  <a:t> decay [PRL</a:t>
                </a:r>
                <a:r>
                  <a:rPr lang="en" altLang="zh-CN" sz="2400" dirty="0">
                    <a:latin typeface="Microsoft YaHei" panose="020B0503020204020204" pitchFamily="34" charset="-122"/>
                    <a:ea typeface="Microsoft YaHei" panose="020B0503020204020204" pitchFamily="34" charset="-122"/>
                  </a:rPr>
                  <a:t>129</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 </a:t>
                </a:r>
                <a:r>
                  <a:rPr lang="en" altLang="zh-CN" sz="2400" dirty="0">
                    <a:latin typeface="Microsoft YaHei" panose="020B0503020204020204" pitchFamily="34" charset="-122"/>
                    <a:ea typeface="Microsoft YaHei" panose="020B0503020204020204" pitchFamily="34" charset="-122"/>
                  </a:rPr>
                  <a:t>212002</a:t>
                </a:r>
                <a:r>
                  <a:rPr lang="en-US" altLang="zh-CN" sz="2400" dirty="0">
                    <a:latin typeface="Microsoft YaHei" panose="020B0503020204020204" pitchFamily="34" charset="-122"/>
                    <a:ea typeface="Microsoft YaHei" panose="020B0503020204020204" pitchFamily="34" charset="-122"/>
                  </a:rPr>
                  <a:t>(2022)]</a:t>
                </a:r>
              </a:p>
            </p:txBody>
          </p:sp>
        </mc:Choice>
        <mc:Fallback xmlns="">
          <p:sp>
            <p:nvSpPr>
              <p:cNvPr id="10" name="矩形 9"/>
              <p:cNvSpPr>
                <a:spLocks noRot="1" noChangeAspect="1" noMove="1" noResize="1" noEditPoints="1" noAdjustHandles="1" noChangeArrowheads="1" noChangeShapeType="1" noTextEdit="1"/>
              </p:cNvSpPr>
              <p:nvPr/>
            </p:nvSpPr>
            <p:spPr>
              <a:xfrm>
                <a:off x="586792" y="1179706"/>
                <a:ext cx="11094668" cy="581057"/>
              </a:xfrm>
              <a:prstGeom prst="rect">
                <a:avLst/>
              </a:prstGeom>
              <a:blipFill>
                <a:blip r:embed="rId4"/>
                <a:stretch>
                  <a:fillRect l="-801" b="-239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1005567" y="5678294"/>
                <a:ext cx="9770464" cy="732765"/>
              </a:xfrm>
              <a:prstGeom prst="rect">
                <a:avLst/>
              </a:prstGeom>
              <a:noFill/>
            </p:spPr>
            <p:txBody>
              <a:bodyPr wrap="square" rtlCol="0">
                <a:spAutoFit/>
              </a:bodyPr>
              <a:lstStyle/>
              <a:p>
                <a:pPr marL="342900" indent="-342900" algn="just">
                  <a:buFont typeface="Wingdings" pitchFamily="2" charset="2"/>
                  <a:buChar char="Ø"/>
                </a:pPr>
                <a:r>
                  <a:rPr lang="en-US" altLang="zh-CN" sz="2000" dirty="0">
                    <a:solidFill>
                      <a:schemeClr val="tx1"/>
                    </a:solidFill>
                    <a:latin typeface="Microsoft YaHei" panose="020B0503020204020204" pitchFamily="34" charset="-122"/>
                    <a:ea typeface="Microsoft YaHei" panose="020B0503020204020204" pitchFamily="34" charset="-122"/>
                  </a:rPr>
                  <a:t>The branching fraction is only </a:t>
                </a:r>
                <a:r>
                  <a:rPr lang="en-US" altLang="zh-CN" sz="2000" b="1" dirty="0">
                    <a:solidFill>
                      <a:srgbClr val="C00000"/>
                    </a:solidFill>
                    <a:latin typeface="Microsoft YaHei" panose="020B0503020204020204" pitchFamily="34" charset="-122"/>
                    <a:ea typeface="Microsoft YaHei" panose="020B0503020204020204" pitchFamily="34" charset="-122"/>
                  </a:rPr>
                  <a:t>about one half </a:t>
                </a:r>
                <a:r>
                  <a:rPr lang="en-US" altLang="zh-CN" sz="2000" dirty="0">
                    <a:solidFill>
                      <a:schemeClr val="tx1"/>
                    </a:solidFill>
                    <a:latin typeface="Microsoft YaHei" panose="020B0503020204020204" pitchFamily="34" charset="-122"/>
                    <a:ea typeface="Microsoft YaHei" panose="020B0503020204020204" pitchFamily="34" charset="-122"/>
                  </a:rPr>
                  <a:t>of the current PDG averag</a:t>
                </a:r>
                <a:r>
                  <a:rPr lang="en-US" altLang="zh-CN" sz="2000" b="1" dirty="0">
                    <a:solidFill>
                      <a:schemeClr val="tx1"/>
                    </a:solidFill>
                    <a:latin typeface="Microsoft YaHei" panose="020B0503020204020204" pitchFamily="34" charset="-122"/>
                    <a:ea typeface="Microsoft YaHei" panose="020B0503020204020204" pitchFamily="34" charset="-122"/>
                  </a:rPr>
                  <a:t>e</a:t>
                </a:r>
              </a:p>
              <a:p>
                <a:pPr marL="342900" indent="-342900" algn="just">
                  <a:buFont typeface="Wingdings" pitchFamily="2" charset="2"/>
                  <a:buChar char="Ø"/>
                </a:pPr>
                <a:r>
                  <a:rPr lang="en-US" altLang="zh-CN" sz="2000" dirty="0">
                    <a:solidFill>
                      <a:schemeClr val="tx1"/>
                    </a:solidFill>
                    <a:latin typeface="Microsoft YaHei" panose="020B0503020204020204" pitchFamily="34" charset="-122"/>
                    <a:ea typeface="Microsoft YaHei" panose="020B0503020204020204" pitchFamily="34" charset="-122"/>
                  </a:rPr>
                  <a:t>The asymmetry parameter </a:t>
                </a:r>
                <a14:m>
                  <m:oMath xmlns:m="http://schemas.openxmlformats.org/officeDocument/2006/math">
                    <m:sSub>
                      <m:sSubPr>
                        <m:ctrlPr>
                          <a:rPr lang="en-US" altLang="zh-CN" sz="2000" b="1" i="1" dirty="0" smtClean="0">
                            <a:solidFill>
                              <a:srgbClr val="C00000"/>
                            </a:solidFill>
                            <a:latin typeface="Cambria Math" panose="02040503050406030204" pitchFamily="18" charset="0"/>
                          </a:rPr>
                        </m:ctrlPr>
                      </m:sSubPr>
                      <m:e>
                        <m:r>
                          <a:rPr lang="zh-CN" altLang="en-US" sz="2000" b="1" i="1" dirty="0">
                            <a:solidFill>
                              <a:srgbClr val="C00000"/>
                            </a:solidFill>
                            <a:latin typeface="Cambria Math" panose="02040503050406030204" pitchFamily="18" charset="0"/>
                          </a:rPr>
                          <m:t>𝜶</m:t>
                        </m:r>
                      </m:e>
                      <m:sub>
                        <m:r>
                          <a:rPr lang="zh-CN" altLang="en-US" sz="2000" b="1" i="1" dirty="0">
                            <a:solidFill>
                              <a:srgbClr val="C00000"/>
                            </a:solidFill>
                            <a:latin typeface="Cambria Math" panose="02040503050406030204" pitchFamily="18" charset="0"/>
                          </a:rPr>
                          <m:t>𝜸</m:t>
                        </m:r>
                      </m:sub>
                    </m:sSub>
                  </m:oMath>
                </a14:m>
                <a:r>
                  <a:rPr lang="en-US" altLang="zh-CN" sz="2000" b="1" dirty="0">
                    <a:solidFill>
                      <a:srgbClr val="C00000"/>
                    </a:solidFill>
                    <a:latin typeface="Microsoft YaHei" panose="020B0503020204020204" pitchFamily="34" charset="-122"/>
                    <a:ea typeface="Microsoft YaHei" panose="020B0503020204020204" pitchFamily="34" charset="-122"/>
                  </a:rPr>
                  <a:t> is determined for the first time</a:t>
                </a:r>
              </a:p>
            </p:txBody>
          </p:sp>
        </mc:Choice>
        <mc:Fallback xmlns="">
          <p:sp>
            <p:nvSpPr>
              <p:cNvPr id="13" name="文本框 12"/>
              <p:cNvSpPr txBox="1">
                <a:spLocks noRot="1" noChangeAspect="1" noMove="1" noResize="1" noEditPoints="1" noAdjustHandles="1" noChangeArrowheads="1" noChangeShapeType="1" noTextEdit="1"/>
              </p:cNvSpPr>
              <p:nvPr/>
            </p:nvSpPr>
            <p:spPr>
              <a:xfrm>
                <a:off x="1005567" y="5678294"/>
                <a:ext cx="9770464" cy="732765"/>
              </a:xfrm>
              <a:prstGeom prst="rect">
                <a:avLst/>
              </a:prstGeom>
              <a:blipFill>
                <a:blip r:embed="rId5"/>
                <a:stretch>
                  <a:fillRect l="-519" t="-3390" b="-10169"/>
                </a:stretch>
              </a:blipFill>
            </p:spPr>
            <p:txBody>
              <a:bodyPr/>
              <a:lstStyle/>
              <a:p>
                <a:r>
                  <a:rPr lang="zh-CN" altLang="en-US">
                    <a:noFill/>
                  </a:rPr>
                  <a:t> </a:t>
                </a:r>
              </a:p>
            </p:txBody>
          </p:sp>
        </mc:Fallback>
      </mc:AlternateContent>
      <p:pic>
        <p:nvPicPr>
          <p:cNvPr id="3" name="图片 2"/>
          <p:cNvPicPr>
            <a:picLocks noChangeAspect="1"/>
          </p:cNvPicPr>
          <p:nvPr/>
        </p:nvPicPr>
        <p:blipFill>
          <a:blip r:embed="rId6"/>
          <a:stretch>
            <a:fillRect/>
          </a:stretch>
        </p:blipFill>
        <p:spPr>
          <a:xfrm>
            <a:off x="1198617" y="1842594"/>
            <a:ext cx="7080016" cy="3636069"/>
          </a:xfrm>
          <a:prstGeom prst="rect">
            <a:avLst/>
          </a:prstGeom>
          <a:solidFill>
            <a:srgbClr val="C00000"/>
          </a:solidFill>
        </p:spPr>
      </p:pic>
      <p:pic>
        <p:nvPicPr>
          <p:cNvPr id="7" name="Picture 2" descr="See the source image">
            <a:extLst>
              <a:ext uri="{FF2B5EF4-FFF2-40B4-BE49-F238E27FC236}">
                <a16:creationId xmlns:a16="http://schemas.microsoft.com/office/drawing/2014/main" id="{73359C8D-8A00-4637-8296-2DAC67A1A9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4416" y="52869"/>
            <a:ext cx="285750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259F6DAB-9C11-4F47-9724-6469E3E9DBCF}"/>
              </a:ext>
            </a:extLst>
          </p:cNvPr>
          <p:cNvPicPr>
            <a:picLocks noChangeAspect="1"/>
          </p:cNvPicPr>
          <p:nvPr/>
        </p:nvPicPr>
        <p:blipFill>
          <a:blip r:embed="rId8"/>
          <a:stretch>
            <a:fillRect/>
          </a:stretch>
        </p:blipFill>
        <p:spPr>
          <a:xfrm>
            <a:off x="8402472" y="3660628"/>
            <a:ext cx="3517859" cy="864789"/>
          </a:xfrm>
          <a:prstGeom prst="rect">
            <a:avLst/>
          </a:prstGeom>
        </p:spPr>
      </p:pic>
      <p:sp>
        <p:nvSpPr>
          <p:cNvPr id="6" name="文本框 5">
            <a:extLst>
              <a:ext uri="{FF2B5EF4-FFF2-40B4-BE49-F238E27FC236}">
                <a16:creationId xmlns:a16="http://schemas.microsoft.com/office/drawing/2014/main" id="{0354E2A7-4139-4893-A9E8-BF26E031A53F}"/>
              </a:ext>
            </a:extLst>
          </p:cNvPr>
          <p:cNvSpPr txBox="1"/>
          <p:nvPr/>
        </p:nvSpPr>
        <p:spPr>
          <a:xfrm>
            <a:off x="9631448" y="3293722"/>
            <a:ext cx="1059906" cy="369332"/>
          </a:xfrm>
          <a:prstGeom prst="rect">
            <a:avLst/>
          </a:prstGeom>
          <a:noFill/>
        </p:spPr>
        <p:txBody>
          <a:bodyPr wrap="none" rtlCol="0">
            <a:spAutoFit/>
          </a:bodyPr>
          <a:lstStyle/>
          <a:p>
            <a:r>
              <a:rPr lang="en-US" altLang="zh-CN" dirty="0"/>
              <a:t>PDG2022</a:t>
            </a:r>
            <a:endParaRPr lang="zh-CN" altLang="en-US" dirty="0"/>
          </a:p>
        </p:txBody>
      </p:sp>
    </p:spTree>
    <p:extLst>
      <p:ext uri="{BB962C8B-B14F-4D97-AF65-F5344CB8AC3E}">
        <p14:creationId xmlns:p14="http://schemas.microsoft.com/office/powerpoint/2010/main" val="2426732504"/>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321B528-8CA5-4BAB-A452-0F5525312E78}"/>
              </a:ext>
            </a:extLst>
          </p:cNvPr>
          <p:cNvSpPr>
            <a:spLocks noGrp="1"/>
          </p:cNvSpPr>
          <p:nvPr>
            <p:ph type="sldNum" sz="quarter" idx="12"/>
          </p:nvPr>
        </p:nvSpPr>
        <p:spPr/>
        <p:txBody>
          <a:bodyPr/>
          <a:lstStyle/>
          <a:p>
            <a:fld id="{48F63A3B-78C7-47BE-AE5E-E10140E04643}" type="slidenum">
              <a:rPr lang="en-US" smtClean="0"/>
              <a:t>37</a:t>
            </a:fld>
            <a:endParaRPr lang="en-US" dirty="0"/>
          </a:p>
        </p:txBody>
      </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3B86E101-4FA5-8D4C-9F44-075B86F6F293}"/>
                  </a:ext>
                </a:extLst>
              </p:cNvPr>
              <p:cNvSpPr>
                <a:spLocks noGrp="1"/>
              </p:cNvSpPr>
              <p:nvPr>
                <p:ph type="title" idx="4294967295"/>
              </p:nvPr>
            </p:nvSpPr>
            <p:spPr>
              <a:xfrm>
                <a:off x="0" y="323850"/>
                <a:ext cx="8229600" cy="576263"/>
              </a:xfrm>
            </p:spPr>
            <p:txBody>
              <a:bodyPr>
                <a:normAutofit fontScale="90000"/>
              </a:bodyPr>
              <a:lstStyle/>
              <a:p>
                <a:r>
                  <a:rPr lang="en-US" altLang="zh-CN" sz="3600" b="1" dirty="0">
                    <a:solidFill>
                      <a:schemeClr val="tx1"/>
                    </a:solidFill>
                    <a:latin typeface="Microsoft YaHei" charset="-122"/>
                    <a:ea typeface="Microsoft YaHei" charset="-122"/>
                  </a:rPr>
                  <a:t>Why to study WRHDs--</a:t>
                </a:r>
                <a14:m>
                  <m:oMath xmlns:m="http://schemas.openxmlformats.org/officeDocument/2006/math">
                    <m:r>
                      <a:rPr lang="zh-CN" altLang="en-US" sz="3600" b="1" i="1">
                        <a:solidFill>
                          <a:schemeClr val="tx1"/>
                        </a:solidFill>
                        <a:latin typeface="Cambria Math" panose="02040503050406030204" pitchFamily="18" charset="0"/>
                        <a:ea typeface="Microsoft YaHei" charset="-122"/>
                      </a:rPr>
                      <m:t>𝚲</m:t>
                    </m:r>
                    <m:r>
                      <a:rPr lang="zh-CN" altLang="en-US" sz="3600" b="1" i="1">
                        <a:solidFill>
                          <a:schemeClr val="tx1"/>
                        </a:solidFill>
                        <a:latin typeface="Cambria Math" panose="02040503050406030204" pitchFamily="18" charset="0"/>
                        <a:ea typeface="Microsoft YaHei" charset="-122"/>
                      </a:rPr>
                      <m:t>→</m:t>
                    </m:r>
                    <m:r>
                      <a:rPr lang="en-US" altLang="zh-CN" sz="3600" b="1" i="1">
                        <a:solidFill>
                          <a:schemeClr val="tx1"/>
                        </a:solidFill>
                        <a:latin typeface="Cambria Math" panose="02040503050406030204" pitchFamily="18" charset="0"/>
                        <a:ea typeface="Microsoft YaHei" charset="-122"/>
                      </a:rPr>
                      <m:t>𝒏</m:t>
                    </m:r>
                    <m:r>
                      <a:rPr lang="zh-CN" altLang="en-US" sz="3600" b="1" i="1">
                        <a:solidFill>
                          <a:schemeClr val="tx1"/>
                        </a:solidFill>
                        <a:latin typeface="Cambria Math" panose="02040503050406030204" pitchFamily="18" charset="0"/>
                        <a:ea typeface="Microsoft YaHei" charset="-122"/>
                      </a:rPr>
                      <m:t>𝜸</m:t>
                    </m:r>
                  </m:oMath>
                </a14:m>
                <a:endParaRPr lang="zh-CN" altLang="en-US" sz="3600" b="1" dirty="0">
                  <a:solidFill>
                    <a:schemeClr val="tx1"/>
                  </a:solidFill>
                  <a:latin typeface="Microsoft YaHei" charset="-122"/>
                  <a:ea typeface="Microsoft YaHei" charset="-122"/>
                </a:endParaRPr>
              </a:p>
            </p:txBody>
          </p:sp>
        </mc:Choice>
        <mc:Fallback xmlns="">
          <p:sp>
            <p:nvSpPr>
              <p:cNvPr id="2" name="标题 1">
                <a:extLst>
                  <a:ext uri="{FF2B5EF4-FFF2-40B4-BE49-F238E27FC236}">
                    <a16:creationId xmlns:a16="http://schemas.microsoft.com/office/drawing/2014/main" id="{3B86E101-4FA5-8D4C-9F44-075B86F6F293}"/>
                  </a:ext>
                </a:extLst>
              </p:cNvPr>
              <p:cNvSpPr>
                <a:spLocks noGrp="1" noRot="1" noChangeAspect="1" noMove="1" noResize="1" noEditPoints="1" noAdjustHandles="1" noChangeArrowheads="1" noChangeShapeType="1" noTextEdit="1"/>
              </p:cNvSpPr>
              <p:nvPr>
                <p:ph type="title" idx="4294967295"/>
              </p:nvPr>
            </p:nvSpPr>
            <p:spPr>
              <a:xfrm>
                <a:off x="0" y="323850"/>
                <a:ext cx="8229600" cy="576263"/>
              </a:xfrm>
              <a:blipFill>
                <a:blip r:embed="rId3"/>
                <a:stretch>
                  <a:fillRect l="-1852" t="-17021" b="-27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586792" y="1179706"/>
                <a:ext cx="10829956" cy="1143070"/>
              </a:xfrm>
              <a:prstGeom prst="rect">
                <a:avLst/>
              </a:prstGeom>
            </p:spPr>
            <p:txBody>
              <a:bodyPr wrap="square">
                <a:spAutoFit/>
              </a:bodyPr>
              <a:lstStyle/>
              <a:p>
                <a:pPr marL="342900" indent="-342900" algn="just">
                  <a:lnSpc>
                    <a:spcPct val="150000"/>
                  </a:lnSpc>
                  <a:buFont typeface="Wingdings" panose="05000000000000000000" pitchFamily="2" charset="2"/>
                  <a:buChar char="p"/>
                </a:pPr>
                <a:r>
                  <a:rPr lang="en-US" altLang="zh-CN" sz="2400" b="1" dirty="0">
                    <a:solidFill>
                      <a:srgbClr val="C00000"/>
                    </a:solidFill>
                    <a:latin typeface="Microsoft YaHei" panose="020B0503020204020204" pitchFamily="34" charset="-122"/>
                    <a:ea typeface="Microsoft YaHei" panose="020B0503020204020204" pitchFamily="34" charset="-122"/>
                  </a:rPr>
                  <a:t>None of </a:t>
                </a:r>
                <a:r>
                  <a:rPr lang="en-US" altLang="zh-CN" sz="2400" b="1" dirty="0">
                    <a:latin typeface="Microsoft YaHei" panose="020B0503020204020204" pitchFamily="34" charset="-122"/>
                    <a:ea typeface="Microsoft YaHei" panose="020B0503020204020204" pitchFamily="34" charset="-122"/>
                  </a:rPr>
                  <a:t>the existing predictions can describe </a:t>
                </a:r>
                <a:r>
                  <a:rPr lang="en-US" altLang="zh-CN" sz="2400" dirty="0">
                    <a:latin typeface="Microsoft YaHei" panose="020B0503020204020204" pitchFamily="34" charset="-122"/>
                    <a:ea typeface="Microsoft YaHei" panose="020B0503020204020204" pitchFamily="34" charset="-122"/>
                  </a:rPr>
                  <a:t>the new BESIII measurement for the </a:t>
                </a:r>
                <a14:m>
                  <m:oMath xmlns:m="http://schemas.openxmlformats.org/officeDocument/2006/math">
                    <m:r>
                      <a:rPr lang="el-GR" altLang="zh-CN" sz="2400" i="1">
                        <a:latin typeface="Cambria Math" panose="02040503050406030204" pitchFamily="18" charset="0"/>
                        <a:ea typeface="Cambria Math" panose="02040503050406030204" pitchFamily="18" charset="0"/>
                      </a:rPr>
                      <m:t>𝛬</m:t>
                    </m:r>
                    <m:r>
                      <a:rPr lang="el-GR" altLang="zh-CN" sz="2400" i="1">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𝑛</m:t>
                    </m:r>
                    <m:r>
                      <a:rPr lang="en-US" altLang="zh-CN" sz="2400" i="1">
                        <a:latin typeface="Cambria Math" panose="02040503050406030204" pitchFamily="18" charset="0"/>
                        <a:ea typeface="Cambria Math" panose="02040503050406030204" pitchFamily="18" charset="0"/>
                      </a:rPr>
                      <m:t> </m:t>
                    </m:r>
                    <m:r>
                      <a:rPr lang="zh-CN" altLang="en-US" sz="2400" i="1">
                        <a:latin typeface="Cambria Math" panose="02040503050406030204" pitchFamily="18" charset="0"/>
                        <a:ea typeface="Cambria Math" panose="02040503050406030204" pitchFamily="18" charset="0"/>
                      </a:rPr>
                      <m:t>𝛾</m:t>
                    </m:r>
                  </m:oMath>
                </a14:m>
                <a:r>
                  <a:rPr lang="en-US" altLang="zh-CN" sz="2400" dirty="0">
                    <a:latin typeface="Microsoft YaHei" panose="020B0503020204020204" pitchFamily="34" charset="-122"/>
                    <a:ea typeface="Microsoft YaHei" panose="020B0503020204020204" pitchFamily="34" charset="-122"/>
                  </a:rPr>
                  <a:t> decay</a:t>
                </a:r>
                <a:r>
                  <a:rPr lang="zh-CN" altLang="en-US" sz="2400" dirty="0">
                    <a:latin typeface="Microsoft YaHei" panose="020B0503020204020204" pitchFamily="34" charset="-122"/>
                    <a:ea typeface="Microsoft YaHei" panose="020B0503020204020204" pitchFamily="34" charset="-122"/>
                  </a:rPr>
                  <a:t>， </a:t>
                </a:r>
                <a:r>
                  <a:rPr lang="en-US" altLang="zh-CN" sz="2400" b="1" dirty="0">
                    <a:solidFill>
                      <a:srgbClr val="0432FF"/>
                    </a:solidFill>
                    <a:latin typeface="Microsoft YaHei" panose="020B0503020204020204" pitchFamily="34" charset="-122"/>
                    <a:ea typeface="Microsoft YaHei" panose="020B0503020204020204" pitchFamily="34" charset="-122"/>
                  </a:rPr>
                  <a:t>in</a:t>
                </a:r>
                <a:r>
                  <a:rPr lang="zh-CN" altLang="en-US" sz="2400" b="1" dirty="0">
                    <a:solidFill>
                      <a:srgbClr val="0432FF"/>
                    </a:solidFill>
                    <a:latin typeface="Microsoft YaHei" panose="020B0503020204020204" pitchFamily="34" charset="-122"/>
                    <a:ea typeface="Microsoft YaHei" panose="020B0503020204020204" pitchFamily="34" charset="-122"/>
                  </a:rPr>
                  <a:t> </a:t>
                </a:r>
                <a:r>
                  <a:rPr lang="en-US" altLang="zh-CN" sz="2400" b="1" dirty="0">
                    <a:solidFill>
                      <a:srgbClr val="0432FF"/>
                    </a:solidFill>
                    <a:latin typeface="Microsoft YaHei" panose="020B0503020204020204" pitchFamily="34" charset="-122"/>
                    <a:ea typeface="Microsoft YaHei" panose="020B0503020204020204" pitchFamily="34" charset="-122"/>
                  </a:rPr>
                  <a:t>particular</a:t>
                </a:r>
                <a:r>
                  <a:rPr lang="zh-CN" altLang="en-US" sz="2400" b="1" dirty="0">
                    <a:solidFill>
                      <a:srgbClr val="0432FF"/>
                    </a:solidFill>
                    <a:latin typeface="Microsoft YaHei" panose="020B0503020204020204" pitchFamily="34" charset="-122"/>
                    <a:ea typeface="Microsoft YaHei" panose="020B0503020204020204" pitchFamily="34" charset="-122"/>
                  </a:rPr>
                  <a:t> </a:t>
                </a:r>
                <a:r>
                  <a:rPr lang="en-US" altLang="zh-CN" sz="2400" b="1" dirty="0" err="1">
                    <a:solidFill>
                      <a:srgbClr val="0432FF"/>
                    </a:solidFill>
                    <a:latin typeface="Microsoft YaHei" panose="020B0503020204020204" pitchFamily="34" charset="-122"/>
                    <a:ea typeface="Microsoft YaHei" panose="020B0503020204020204" pitchFamily="34" charset="-122"/>
                  </a:rPr>
                  <a:t>ChPT</a:t>
                </a:r>
                <a:r>
                  <a:rPr lang="en-US" altLang="zh-CN" sz="2400" b="1" dirty="0">
                    <a:solidFill>
                      <a:srgbClr val="0432FF"/>
                    </a:solidFill>
                    <a:latin typeface="Microsoft YaHei" panose="020B0503020204020204" pitchFamily="34" charset="-122"/>
                    <a:ea typeface="Microsoft YaHei" panose="020B0503020204020204" pitchFamily="34" charset="-122"/>
                  </a:rPr>
                  <a:t> </a:t>
                </a:r>
              </a:p>
            </p:txBody>
          </p:sp>
        </mc:Choice>
        <mc:Fallback xmlns="">
          <p:sp>
            <p:nvSpPr>
              <p:cNvPr id="10" name="矩形 9"/>
              <p:cNvSpPr>
                <a:spLocks noRot="1" noChangeAspect="1" noMove="1" noResize="1" noEditPoints="1" noAdjustHandles="1" noChangeArrowheads="1" noChangeShapeType="1" noTextEdit="1"/>
              </p:cNvSpPr>
              <p:nvPr/>
            </p:nvSpPr>
            <p:spPr>
              <a:xfrm>
                <a:off x="586792" y="1179706"/>
                <a:ext cx="10829956" cy="1143070"/>
              </a:xfrm>
              <a:prstGeom prst="rect">
                <a:avLst/>
              </a:prstGeom>
              <a:blipFill>
                <a:blip r:embed="rId4"/>
                <a:stretch>
                  <a:fillRect l="-820" r="-820" b="-12222"/>
                </a:stretch>
              </a:blipFill>
            </p:spPr>
            <p:txBody>
              <a:bodyPr/>
              <a:lstStyle/>
              <a:p>
                <a:r>
                  <a:rPr lang="zh-CN" altLang="en-US">
                    <a:noFill/>
                  </a:rPr>
                  <a:t> </a:t>
                </a:r>
              </a:p>
            </p:txBody>
          </p:sp>
        </mc:Fallback>
      </mc:AlternateContent>
      <p:pic>
        <p:nvPicPr>
          <p:cNvPr id="4" name="图片 3"/>
          <p:cNvPicPr>
            <a:picLocks noChangeAspect="1"/>
          </p:cNvPicPr>
          <p:nvPr/>
        </p:nvPicPr>
        <p:blipFill>
          <a:blip r:embed="rId5"/>
          <a:stretch>
            <a:fillRect/>
          </a:stretch>
        </p:blipFill>
        <p:spPr>
          <a:xfrm>
            <a:off x="846776" y="2695420"/>
            <a:ext cx="4599789" cy="3048608"/>
          </a:xfrm>
          <a:prstGeom prst="rect">
            <a:avLst/>
          </a:prstGeom>
        </p:spPr>
      </p:pic>
      <p:sp>
        <p:nvSpPr>
          <p:cNvPr id="7" name="文本框 6"/>
          <p:cNvSpPr txBox="1"/>
          <p:nvPr/>
        </p:nvSpPr>
        <p:spPr>
          <a:xfrm>
            <a:off x="7222200" y="2500551"/>
            <a:ext cx="4597156" cy="2862322"/>
          </a:xfrm>
          <a:prstGeom prst="rect">
            <a:avLst/>
          </a:prstGeom>
          <a:noFill/>
        </p:spPr>
        <p:txBody>
          <a:bodyPr wrap="none" rtlCol="0">
            <a:spAutoFit/>
          </a:bodyPr>
          <a:lstStyle/>
          <a:p>
            <a:pPr>
              <a:lnSpc>
                <a:spcPct val="150000"/>
              </a:lnSpc>
            </a:pPr>
            <a:r>
              <a:rPr lang="en-US" altLang="zh-CN" sz="1200" b="1" dirty="0">
                <a:latin typeface="微软雅黑" panose="020B0503020204020204" pitchFamily="34" charset="-122"/>
                <a:ea typeface="微软雅黑" panose="020B0503020204020204" pitchFamily="34" charset="-122"/>
              </a:rPr>
              <a:t>Data</a:t>
            </a:r>
            <a:r>
              <a:rPr lang="zh-CN" altLang="en-US" sz="1200" b="1" dirty="0">
                <a:latin typeface="微软雅黑" panose="020B0503020204020204" pitchFamily="34" charset="-122"/>
                <a:ea typeface="微软雅黑" panose="020B0503020204020204" pitchFamily="34" charset="-122"/>
              </a:rPr>
              <a:t>：</a:t>
            </a:r>
            <a:r>
              <a:rPr lang="en-US" altLang="zh-CN" sz="1200" b="1" i="1" u="sng" dirty="0">
                <a:solidFill>
                  <a:srgbClr val="00B0F0"/>
                </a:solidFill>
                <a:latin typeface="微软雅黑" panose="020B0503020204020204" pitchFamily="34" charset="-122"/>
                <a:ea typeface="微软雅黑" panose="020B0503020204020204" pitchFamily="34" charset="-122"/>
              </a:rPr>
              <a:t>BESIII,</a:t>
            </a:r>
            <a:r>
              <a:rPr lang="zh-CN" altLang="en-US" sz="1200" b="1" i="1" u="sng" dirty="0">
                <a:solidFill>
                  <a:srgbClr val="00B0F0"/>
                </a:solidFill>
                <a:latin typeface="微软雅黑" panose="020B0503020204020204" pitchFamily="34" charset="-122"/>
                <a:ea typeface="微软雅黑" panose="020B0503020204020204" pitchFamily="34" charset="-122"/>
              </a:rPr>
              <a:t> </a:t>
            </a:r>
            <a:r>
              <a:rPr lang="en-US" altLang="zh-CN" sz="1200" b="1" i="1" u="sng" dirty="0">
                <a:solidFill>
                  <a:srgbClr val="00B0F0"/>
                </a:solidFill>
                <a:latin typeface="微软雅黑" panose="020B0503020204020204" pitchFamily="34" charset="-122"/>
                <a:ea typeface="微软雅黑" panose="020B0503020204020204" pitchFamily="34" charset="-122"/>
              </a:rPr>
              <a:t>PRL</a:t>
            </a:r>
            <a:r>
              <a:rPr lang="en" altLang="zh-CN" sz="1200" b="1" i="1" u="sng" dirty="0">
                <a:solidFill>
                  <a:srgbClr val="00B0F0"/>
                </a:solidFill>
                <a:latin typeface="微软雅黑" panose="020B0503020204020204" pitchFamily="34" charset="-122"/>
                <a:ea typeface="微软雅黑" panose="020B0503020204020204" pitchFamily="34" charset="-122"/>
              </a:rPr>
              <a:t>129</a:t>
            </a:r>
            <a:r>
              <a:rPr lang="en-US" altLang="zh-CN" sz="1200" b="1" i="1" u="sng" dirty="0">
                <a:solidFill>
                  <a:srgbClr val="00B0F0"/>
                </a:solidFill>
                <a:latin typeface="微软雅黑" panose="020B0503020204020204" pitchFamily="34" charset="-122"/>
                <a:ea typeface="微软雅黑" panose="020B0503020204020204" pitchFamily="34" charset="-122"/>
              </a:rPr>
              <a:t>,</a:t>
            </a:r>
            <a:r>
              <a:rPr lang="zh-CN" altLang="en-US" sz="1200" b="1" i="1" u="sng" dirty="0">
                <a:solidFill>
                  <a:srgbClr val="00B0F0"/>
                </a:solidFill>
                <a:latin typeface="微软雅黑" panose="020B0503020204020204" pitchFamily="34" charset="-122"/>
                <a:ea typeface="微软雅黑" panose="020B0503020204020204" pitchFamily="34" charset="-122"/>
              </a:rPr>
              <a:t> </a:t>
            </a:r>
            <a:r>
              <a:rPr lang="en" altLang="zh-CN" sz="1200" b="1" i="1" u="sng" dirty="0">
                <a:solidFill>
                  <a:srgbClr val="00B0F0"/>
                </a:solidFill>
                <a:latin typeface="微软雅黑" panose="020B0503020204020204" pitchFamily="34" charset="-122"/>
                <a:ea typeface="微软雅黑" panose="020B0503020204020204" pitchFamily="34" charset="-122"/>
              </a:rPr>
              <a:t>212002</a:t>
            </a:r>
            <a:r>
              <a:rPr lang="en-US" altLang="zh-CN" sz="1200" b="1" i="1" u="sng" dirty="0">
                <a:solidFill>
                  <a:srgbClr val="00B0F0"/>
                </a:solidFill>
                <a:latin typeface="微软雅黑" panose="020B0503020204020204" pitchFamily="34" charset="-122"/>
                <a:ea typeface="微软雅黑" panose="020B0503020204020204" pitchFamily="34" charset="-122"/>
              </a:rPr>
              <a:t>(2022)</a:t>
            </a:r>
          </a:p>
          <a:p>
            <a:pPr>
              <a:lnSpc>
                <a:spcPct val="150000"/>
              </a:lnSpc>
            </a:pPr>
            <a:r>
              <a:rPr lang="en-US" altLang="zh-CN" sz="1200" b="1" dirty="0">
                <a:latin typeface="微软雅黑" panose="020B0503020204020204" pitchFamily="34" charset="-122"/>
                <a:ea typeface="微软雅黑" panose="020B0503020204020204" pitchFamily="34" charset="-122"/>
              </a:rPr>
              <a:t>HB</a:t>
            </a:r>
            <a:r>
              <a:rPr lang="el-GR" altLang="zh-CN" sz="1200" b="1" i="1" dirty="0">
                <a:latin typeface="微软雅黑" panose="020B0503020204020204" pitchFamily="34" charset="-122"/>
                <a:ea typeface="微软雅黑" panose="020B0503020204020204" pitchFamily="34" charset="-122"/>
              </a:rPr>
              <a:t> χ</a:t>
            </a:r>
            <a:r>
              <a:rPr lang="en-US" altLang="zh-CN" sz="1200" b="1" i="1" dirty="0">
                <a:latin typeface="微软雅黑" panose="020B0503020204020204" pitchFamily="34" charset="-122"/>
                <a:ea typeface="微软雅黑" panose="020B0503020204020204" pitchFamily="34" charset="-122"/>
              </a:rPr>
              <a:t>PT </a:t>
            </a:r>
            <a:r>
              <a:rPr lang="en-US" altLang="zh-CN" sz="1200" b="1" dirty="0">
                <a:latin typeface="微软雅黑" panose="020B0503020204020204" pitchFamily="34" charset="-122"/>
                <a:ea typeface="微软雅黑" panose="020B0503020204020204" pitchFamily="34" charset="-122"/>
              </a:rPr>
              <a:t>: </a:t>
            </a:r>
            <a:r>
              <a:rPr lang="en-US" altLang="zh-CN" sz="1200" b="1" i="1" dirty="0">
                <a:solidFill>
                  <a:srgbClr val="00B0F0"/>
                </a:solidFill>
                <a:latin typeface="微软雅黑" panose="020B0503020204020204" pitchFamily="34" charset="-122"/>
                <a:ea typeface="微软雅黑" panose="020B0503020204020204" pitchFamily="34" charset="-122"/>
              </a:rPr>
              <a:t>E. E. Jenkins et al, NPB 397, 84 (1993)</a:t>
            </a:r>
          </a:p>
          <a:p>
            <a:pPr>
              <a:lnSpc>
                <a:spcPct val="150000"/>
              </a:lnSpc>
            </a:pPr>
            <a:r>
              <a:rPr lang="en-US" altLang="zh-CN" sz="1200" b="1" i="1" dirty="0">
                <a:latin typeface="微软雅黑" panose="020B0503020204020204" pitchFamily="34" charset="-122"/>
                <a:ea typeface="微软雅黑" panose="020B0503020204020204" pitchFamily="34" charset="-122"/>
              </a:rPr>
              <a:t>B</a:t>
            </a:r>
            <a:r>
              <a:rPr lang="el-GR" altLang="zh-CN" sz="1200" b="1" i="1" dirty="0">
                <a:latin typeface="微软雅黑" panose="020B0503020204020204" pitchFamily="34" charset="-122"/>
                <a:ea typeface="微软雅黑" panose="020B0503020204020204" pitchFamily="34" charset="-122"/>
              </a:rPr>
              <a:t>χ</a:t>
            </a:r>
            <a:r>
              <a:rPr lang="en-US" altLang="zh-CN" sz="1200" b="1" i="1" dirty="0">
                <a:latin typeface="微软雅黑" panose="020B0503020204020204" pitchFamily="34" charset="-122"/>
                <a:ea typeface="微软雅黑" panose="020B0503020204020204" pitchFamily="34" charset="-122"/>
              </a:rPr>
              <a:t>PT: </a:t>
            </a:r>
            <a:r>
              <a:rPr lang="en-US" altLang="zh-CN" sz="1200" b="1" i="1" dirty="0">
                <a:solidFill>
                  <a:srgbClr val="00B0F0"/>
                </a:solidFill>
                <a:latin typeface="微软雅黑" panose="020B0503020204020204" pitchFamily="34" charset="-122"/>
                <a:ea typeface="微软雅黑" panose="020B0503020204020204" pitchFamily="34" charset="-122"/>
              </a:rPr>
              <a:t>H. Neufeld, </a:t>
            </a:r>
            <a:r>
              <a:rPr lang="en-US" altLang="zh-CN" sz="1200" b="1" i="1" dirty="0" err="1">
                <a:solidFill>
                  <a:srgbClr val="00B0F0"/>
                </a:solidFill>
                <a:latin typeface="微软雅黑" panose="020B0503020204020204" pitchFamily="34" charset="-122"/>
                <a:ea typeface="微软雅黑" panose="020B0503020204020204" pitchFamily="34" charset="-122"/>
              </a:rPr>
              <a:t>Nucl</a:t>
            </a:r>
            <a:r>
              <a:rPr lang="en-US" altLang="zh-CN" sz="1200" b="1" i="1" dirty="0">
                <a:solidFill>
                  <a:srgbClr val="00B0F0"/>
                </a:solidFill>
                <a:latin typeface="微软雅黑" panose="020B0503020204020204" pitchFamily="34" charset="-122"/>
                <a:ea typeface="微软雅黑" panose="020B0503020204020204" pitchFamily="34" charset="-122"/>
              </a:rPr>
              <a:t>. Phys. B 402, 166 (1993)</a:t>
            </a:r>
          </a:p>
          <a:p>
            <a:pPr>
              <a:lnSpc>
                <a:spcPct val="150000"/>
              </a:lnSpc>
            </a:pPr>
            <a:r>
              <a:rPr lang="en-US" altLang="zh-CN" sz="1200" b="1" dirty="0">
                <a:latin typeface="微软雅黑" panose="020B0503020204020204" pitchFamily="34" charset="-122"/>
                <a:ea typeface="微软雅黑" panose="020B0503020204020204" pitchFamily="34" charset="-122"/>
              </a:rPr>
              <a:t>NRCQM</a:t>
            </a:r>
            <a:r>
              <a:rPr lang="zh-CN" altLang="en-US" sz="1200" b="1" dirty="0">
                <a:latin typeface="微软雅黑" panose="020B0503020204020204" pitchFamily="34" charset="-122"/>
                <a:ea typeface="微软雅黑" panose="020B0503020204020204" pitchFamily="34" charset="-122"/>
              </a:rPr>
              <a:t>：</a:t>
            </a:r>
            <a:r>
              <a:rPr lang="en-US" altLang="zh-CN" sz="1200" b="1" i="1" u="sng" dirty="0" err="1">
                <a:solidFill>
                  <a:srgbClr val="00B0F0"/>
                </a:solidFill>
                <a:latin typeface="微软雅黑" panose="020B0503020204020204" pitchFamily="34" charset="-122"/>
                <a:ea typeface="微软雅黑" panose="020B0503020204020204" pitchFamily="34" charset="-122"/>
              </a:rPr>
              <a:t>Qiang</a:t>
            </a:r>
            <a:r>
              <a:rPr lang="en-US" altLang="zh-CN" sz="1200" b="1" i="1" u="sng" dirty="0">
                <a:solidFill>
                  <a:srgbClr val="00B0F0"/>
                </a:solidFill>
                <a:latin typeface="微软雅黑" panose="020B0503020204020204" pitchFamily="34" charset="-122"/>
                <a:ea typeface="微软雅黑" panose="020B0503020204020204" pitchFamily="34" charset="-122"/>
              </a:rPr>
              <a:t> Zhao et al, CPC45, 013101 (2021)</a:t>
            </a:r>
          </a:p>
          <a:p>
            <a:pPr>
              <a:lnSpc>
                <a:spcPct val="150000"/>
              </a:lnSpc>
            </a:pPr>
            <a:r>
              <a:rPr lang="en-US" altLang="zh-CN" sz="1200" b="1" dirty="0">
                <a:latin typeface="微软雅黑" panose="020B0503020204020204" pitchFamily="34" charset="-122"/>
                <a:ea typeface="微软雅黑" panose="020B0503020204020204" pitchFamily="34" charset="-122"/>
              </a:rPr>
              <a:t>PM1:  </a:t>
            </a:r>
            <a:r>
              <a:rPr lang="en-US" altLang="zh-CN" sz="1200" b="1" i="1" u="sng" dirty="0">
                <a:solidFill>
                  <a:srgbClr val="00B0F0"/>
                </a:solidFill>
                <a:latin typeface="微软雅黑" panose="020B0503020204020204" pitchFamily="34" charset="-122"/>
                <a:ea typeface="微软雅黑" panose="020B0503020204020204" pitchFamily="34" charset="-122"/>
              </a:rPr>
              <a:t>M. B. </a:t>
            </a:r>
            <a:r>
              <a:rPr lang="en-US" altLang="zh-CN" sz="1200" b="1" i="1" u="sng" dirty="0" err="1">
                <a:solidFill>
                  <a:srgbClr val="00B0F0"/>
                </a:solidFill>
                <a:latin typeface="微软雅黑" panose="020B0503020204020204" pitchFamily="34" charset="-122"/>
                <a:ea typeface="微软雅黑" panose="020B0503020204020204" pitchFamily="34" charset="-122"/>
              </a:rPr>
              <a:t>Gavela</a:t>
            </a:r>
            <a:r>
              <a:rPr lang="en-US" altLang="zh-CN" sz="1200" b="1" i="1" u="sng" dirty="0">
                <a:solidFill>
                  <a:srgbClr val="00B0F0"/>
                </a:solidFill>
                <a:latin typeface="微软雅黑" panose="020B0503020204020204" pitchFamily="34" charset="-122"/>
                <a:ea typeface="微软雅黑" panose="020B0503020204020204" pitchFamily="34" charset="-122"/>
              </a:rPr>
              <a:t> et al, PLB 101, 417 (1981)</a:t>
            </a:r>
          </a:p>
          <a:p>
            <a:pPr>
              <a:lnSpc>
                <a:spcPct val="150000"/>
              </a:lnSpc>
            </a:pPr>
            <a:r>
              <a:rPr lang="en-US" altLang="zh-CN" sz="1200" b="1" dirty="0">
                <a:latin typeface="微软雅黑" panose="020B0503020204020204" pitchFamily="34" charset="-122"/>
                <a:ea typeface="微软雅黑" panose="020B0503020204020204" pitchFamily="34" charset="-122"/>
              </a:rPr>
              <a:t>PM2:  </a:t>
            </a:r>
            <a:r>
              <a:rPr lang="en-US" altLang="zh-CN" sz="1200" b="1" i="1" u="sng" dirty="0">
                <a:solidFill>
                  <a:srgbClr val="00B0F0"/>
                </a:solidFill>
                <a:latin typeface="微软雅黑" panose="020B0503020204020204" pitchFamily="34" charset="-122"/>
                <a:ea typeface="微软雅黑" panose="020B0503020204020204" pitchFamily="34" charset="-122"/>
              </a:rPr>
              <a:t>G. </a:t>
            </a:r>
            <a:r>
              <a:rPr lang="en-US" altLang="zh-CN" sz="1200" b="1" i="1" u="sng" dirty="0" err="1">
                <a:solidFill>
                  <a:srgbClr val="00B0F0"/>
                </a:solidFill>
                <a:latin typeface="微软雅黑" panose="020B0503020204020204" pitchFamily="34" charset="-122"/>
                <a:ea typeface="微软雅黑" panose="020B0503020204020204" pitchFamily="34" charset="-122"/>
              </a:rPr>
              <a:t>Nardulli</a:t>
            </a:r>
            <a:r>
              <a:rPr lang="en-US" altLang="zh-CN" sz="1200" b="1" i="1" u="sng" dirty="0">
                <a:solidFill>
                  <a:srgbClr val="00B0F0"/>
                </a:solidFill>
                <a:latin typeface="微软雅黑" panose="020B0503020204020204" pitchFamily="34" charset="-122"/>
                <a:ea typeface="微软雅黑" panose="020B0503020204020204" pitchFamily="34" charset="-122"/>
              </a:rPr>
              <a:t>, PLB 190, 187 (1987)</a:t>
            </a:r>
          </a:p>
          <a:p>
            <a:pPr>
              <a:lnSpc>
                <a:spcPct val="150000"/>
              </a:lnSpc>
            </a:pPr>
            <a:r>
              <a:rPr lang="en-US" altLang="zh-CN" sz="1200" b="1" dirty="0">
                <a:latin typeface="微软雅黑" panose="020B0503020204020204" pitchFamily="34" charset="-122"/>
                <a:ea typeface="微软雅黑" panose="020B0503020204020204" pitchFamily="34" charset="-122"/>
              </a:rPr>
              <a:t>VDM: </a:t>
            </a:r>
            <a:r>
              <a:rPr lang="pl-PL" altLang="zh-CN" sz="1200" b="1" i="1" u="sng" dirty="0">
                <a:solidFill>
                  <a:srgbClr val="00B0F0"/>
                </a:solidFill>
                <a:latin typeface="微软雅黑" panose="020B0503020204020204" pitchFamily="34" charset="-122"/>
                <a:ea typeface="微软雅黑" panose="020B0503020204020204" pitchFamily="34" charset="-122"/>
              </a:rPr>
              <a:t>P. Zenczykowski, P</a:t>
            </a:r>
            <a:r>
              <a:rPr lang="en-US" altLang="zh-CN" sz="1200" b="1" i="1" u="sng" dirty="0">
                <a:solidFill>
                  <a:srgbClr val="00B0F0"/>
                </a:solidFill>
                <a:latin typeface="微软雅黑" panose="020B0503020204020204" pitchFamily="34" charset="-122"/>
                <a:ea typeface="微软雅黑" panose="020B0503020204020204" pitchFamily="34" charset="-122"/>
              </a:rPr>
              <a:t>R</a:t>
            </a:r>
            <a:r>
              <a:rPr lang="pl-PL" altLang="zh-CN" sz="1200" b="1" i="1" u="sng" dirty="0">
                <a:solidFill>
                  <a:srgbClr val="00B0F0"/>
                </a:solidFill>
                <a:latin typeface="微软雅黑" panose="020B0503020204020204" pitchFamily="34" charset="-122"/>
                <a:ea typeface="微软雅黑" panose="020B0503020204020204" pitchFamily="34" charset="-122"/>
              </a:rPr>
              <a:t>D 44, 1485 (1991)</a:t>
            </a:r>
            <a:endParaRPr lang="en-US" altLang="zh-CN" sz="1200" b="1" i="1" u="sng" dirty="0">
              <a:solidFill>
                <a:srgbClr val="00B0F0"/>
              </a:solidFill>
              <a:latin typeface="微软雅黑" panose="020B0503020204020204" pitchFamily="34" charset="-122"/>
              <a:ea typeface="微软雅黑" panose="020B0503020204020204" pitchFamily="34" charset="-122"/>
            </a:endParaRPr>
          </a:p>
          <a:p>
            <a:pPr>
              <a:lnSpc>
                <a:spcPct val="150000"/>
              </a:lnSpc>
            </a:pPr>
            <a:r>
              <a:rPr lang="el-GR" altLang="zh-CN" sz="1200" b="1" dirty="0">
                <a:latin typeface="微软雅黑" panose="020B0503020204020204" pitchFamily="34" charset="-122"/>
                <a:ea typeface="微软雅黑" panose="020B0503020204020204" pitchFamily="34" charset="-122"/>
              </a:rPr>
              <a:t>χ</a:t>
            </a:r>
            <a:r>
              <a:rPr lang="en-US" altLang="zh-CN" sz="1200" b="1" dirty="0">
                <a:latin typeface="微软雅黑" panose="020B0503020204020204" pitchFamily="34" charset="-122"/>
                <a:ea typeface="微软雅黑" panose="020B0503020204020204" pitchFamily="34" charset="-122"/>
              </a:rPr>
              <a:t>PT: </a:t>
            </a:r>
            <a:r>
              <a:rPr lang="en-US" altLang="zh-CN" sz="1200" b="1" i="1" u="sng" dirty="0">
                <a:solidFill>
                  <a:srgbClr val="00B0F0"/>
                </a:solidFill>
                <a:latin typeface="微软雅黑" panose="020B0503020204020204" pitchFamily="34" charset="-122"/>
                <a:ea typeface="微软雅黑" panose="020B0503020204020204" pitchFamily="34" charset="-122"/>
              </a:rPr>
              <a:t>B. </a:t>
            </a:r>
            <a:r>
              <a:rPr lang="en-US" altLang="zh-CN" sz="1200" b="1" i="1" u="sng" dirty="0" err="1">
                <a:solidFill>
                  <a:srgbClr val="00B0F0"/>
                </a:solidFill>
                <a:latin typeface="微软雅黑" panose="020B0503020204020204" pitchFamily="34" charset="-122"/>
                <a:ea typeface="微软雅黑" panose="020B0503020204020204" pitchFamily="34" charset="-122"/>
              </a:rPr>
              <a:t>Borasoy</a:t>
            </a:r>
            <a:r>
              <a:rPr lang="en-US" altLang="zh-CN" sz="1200" b="1" i="1" u="sng" dirty="0">
                <a:solidFill>
                  <a:srgbClr val="00B0F0"/>
                </a:solidFill>
                <a:latin typeface="微软雅黑" panose="020B0503020204020204" pitchFamily="34" charset="-122"/>
                <a:ea typeface="微软雅黑" panose="020B0503020204020204" pitchFamily="34" charset="-122"/>
              </a:rPr>
              <a:t> et al, PRD 59, 054019 (1999)</a:t>
            </a:r>
          </a:p>
          <a:p>
            <a:pPr>
              <a:lnSpc>
                <a:spcPct val="150000"/>
              </a:lnSpc>
            </a:pPr>
            <a:r>
              <a:rPr lang="en-US" altLang="zh-CN" sz="1200" b="1" dirty="0">
                <a:latin typeface="微软雅黑" panose="020B0503020204020204" pitchFamily="34" charset="-122"/>
                <a:ea typeface="微软雅黑" panose="020B0503020204020204" pitchFamily="34" charset="-122"/>
              </a:rPr>
              <a:t>BSU(3): </a:t>
            </a:r>
            <a:r>
              <a:rPr lang="pl-PL" altLang="zh-CN" sz="1200" b="1" i="1" u="sng" dirty="0">
                <a:solidFill>
                  <a:srgbClr val="00B0F0"/>
                </a:solidFill>
                <a:latin typeface="微软雅黑" panose="020B0503020204020204" pitchFamily="34" charset="-122"/>
                <a:ea typeface="微软雅黑" panose="020B0503020204020204" pitchFamily="34" charset="-122"/>
              </a:rPr>
              <a:t>P. Zenczykowski, P</a:t>
            </a:r>
            <a:r>
              <a:rPr lang="en-US" altLang="zh-CN" sz="1200" b="1" i="1" u="sng" dirty="0">
                <a:solidFill>
                  <a:srgbClr val="00B0F0"/>
                </a:solidFill>
                <a:latin typeface="微软雅黑" panose="020B0503020204020204" pitchFamily="34" charset="-122"/>
                <a:ea typeface="微软雅黑" panose="020B0503020204020204" pitchFamily="34" charset="-122"/>
              </a:rPr>
              <a:t>R</a:t>
            </a:r>
            <a:r>
              <a:rPr lang="pl-PL" altLang="zh-CN" sz="1200" b="1" i="1" u="sng" dirty="0">
                <a:solidFill>
                  <a:srgbClr val="00B0F0"/>
                </a:solidFill>
                <a:latin typeface="微软雅黑" panose="020B0503020204020204" pitchFamily="34" charset="-122"/>
                <a:ea typeface="微软雅黑" panose="020B0503020204020204" pitchFamily="34" charset="-122"/>
              </a:rPr>
              <a:t>D 73, 076005 (2006)</a:t>
            </a:r>
            <a:endParaRPr lang="en-US" altLang="zh-CN" sz="1200" b="1" i="1" u="sng" dirty="0">
              <a:solidFill>
                <a:srgbClr val="00B0F0"/>
              </a:solidFill>
              <a:latin typeface="微软雅黑" panose="020B0503020204020204" pitchFamily="34" charset="-122"/>
              <a:ea typeface="微软雅黑" panose="020B0503020204020204" pitchFamily="34" charset="-122"/>
            </a:endParaRPr>
          </a:p>
          <a:p>
            <a:pPr>
              <a:lnSpc>
                <a:spcPct val="150000"/>
              </a:lnSpc>
            </a:pPr>
            <a:r>
              <a:rPr lang="en-US" altLang="zh-CN" sz="1200" b="1" dirty="0">
                <a:latin typeface="微软雅黑" panose="020B0503020204020204" pitchFamily="34" charset="-122"/>
                <a:ea typeface="微软雅黑" panose="020B0503020204020204" pitchFamily="34" charset="-122"/>
              </a:rPr>
              <a:t>QM: </a:t>
            </a:r>
            <a:r>
              <a:rPr lang="en-US" altLang="zh-CN" sz="1200" b="1" i="1" u="sng" dirty="0">
                <a:solidFill>
                  <a:srgbClr val="00B0F0"/>
                </a:solidFill>
                <a:latin typeface="微软雅黑" panose="020B0503020204020204" pitchFamily="34" charset="-122"/>
                <a:ea typeface="微软雅黑" panose="020B0503020204020204" pitchFamily="34" charset="-122"/>
              </a:rPr>
              <a:t>E. N. </a:t>
            </a:r>
            <a:r>
              <a:rPr lang="en-US" altLang="zh-CN" sz="1200" b="1" i="1" u="sng" dirty="0" err="1">
                <a:solidFill>
                  <a:srgbClr val="00B0F0"/>
                </a:solidFill>
                <a:latin typeface="微软雅黑" panose="020B0503020204020204" pitchFamily="34" charset="-122"/>
                <a:ea typeface="微软雅黑" panose="020B0503020204020204" pitchFamily="34" charset="-122"/>
              </a:rPr>
              <a:t>Dubovik</a:t>
            </a:r>
            <a:r>
              <a:rPr lang="en-US" altLang="zh-CN" sz="1200" b="1" i="1" u="sng" dirty="0">
                <a:solidFill>
                  <a:srgbClr val="00B0F0"/>
                </a:solidFill>
                <a:latin typeface="微软雅黑" panose="020B0503020204020204" pitchFamily="34" charset="-122"/>
                <a:ea typeface="微软雅黑" panose="020B0503020204020204" pitchFamily="34" charset="-122"/>
              </a:rPr>
              <a:t> et al, Phys. Atom. </a:t>
            </a:r>
            <a:r>
              <a:rPr lang="en-US" altLang="zh-CN" sz="1200" b="1" i="1" u="sng" dirty="0" err="1">
                <a:solidFill>
                  <a:srgbClr val="00B0F0"/>
                </a:solidFill>
                <a:latin typeface="微软雅黑" panose="020B0503020204020204" pitchFamily="34" charset="-122"/>
                <a:ea typeface="微软雅黑" panose="020B0503020204020204" pitchFamily="34" charset="-122"/>
              </a:rPr>
              <a:t>Nucl</a:t>
            </a:r>
            <a:r>
              <a:rPr lang="en-US" altLang="zh-CN" sz="1200" b="1" i="1" u="sng" dirty="0">
                <a:solidFill>
                  <a:srgbClr val="00B0F0"/>
                </a:solidFill>
                <a:latin typeface="微软雅黑" panose="020B0503020204020204" pitchFamily="34" charset="-122"/>
                <a:ea typeface="微软雅黑" panose="020B0503020204020204" pitchFamily="34" charset="-122"/>
              </a:rPr>
              <a:t>. 71, 136 (2008)</a:t>
            </a:r>
          </a:p>
        </p:txBody>
      </p:sp>
      <p:pic>
        <p:nvPicPr>
          <p:cNvPr id="8" name="图片 7"/>
          <p:cNvPicPr>
            <a:picLocks noChangeAspect="1"/>
          </p:cNvPicPr>
          <p:nvPr/>
        </p:nvPicPr>
        <p:blipFill>
          <a:blip r:embed="rId6"/>
          <a:stretch>
            <a:fillRect/>
          </a:stretch>
        </p:blipFill>
        <p:spPr>
          <a:xfrm>
            <a:off x="5446565" y="2873915"/>
            <a:ext cx="1188823" cy="2115594"/>
          </a:xfrm>
          <a:prstGeom prst="rect">
            <a:avLst/>
          </a:prstGeom>
        </p:spPr>
      </p:pic>
    </p:spTree>
    <p:extLst>
      <p:ext uri="{BB962C8B-B14F-4D97-AF65-F5344CB8AC3E}">
        <p14:creationId xmlns:p14="http://schemas.microsoft.com/office/powerpoint/2010/main" val="797936109"/>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幻灯片编号占位符 10"/>
          <p:cNvSpPr>
            <a:spLocks noGrp="1"/>
          </p:cNvSpPr>
          <p:nvPr>
            <p:ph type="sldNum" sz="quarter" idx="12"/>
          </p:nvPr>
        </p:nvSpPr>
        <p:spPr/>
        <p:txBody>
          <a:bodyPr/>
          <a:lstStyle/>
          <a:p>
            <a:fld id="{6DE53C34-1AA1-4AB3-A96F-01890984CFFF}" type="slidenum">
              <a:rPr lang="zh-CN" altLang="en-US" smtClean="0"/>
              <a:t>38</a:t>
            </a:fld>
            <a:endParaRPr lang="zh-CN" altLang="en-US"/>
          </a:p>
        </p:txBody>
      </p:sp>
      <p:sp>
        <p:nvSpPr>
          <p:cNvPr id="2" name="标题 1"/>
          <p:cNvSpPr>
            <a:spLocks noGrp="1"/>
          </p:cNvSpPr>
          <p:nvPr>
            <p:ph type="title" idx="4294967295"/>
          </p:nvPr>
        </p:nvSpPr>
        <p:spPr>
          <a:xfrm>
            <a:off x="0" y="314325"/>
            <a:ext cx="9161463" cy="496888"/>
          </a:xfrm>
        </p:spPr>
        <p:txBody>
          <a:bodyPr>
            <a:noAutofit/>
          </a:bodyPr>
          <a:lstStyle/>
          <a:p>
            <a:r>
              <a:rPr lang="en-US" altLang="zh-CN"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rPr>
              <a:t>WRHDs in the </a:t>
            </a:r>
            <a:r>
              <a:rPr lang="en-US" altLang="zh-CN" sz="3200" b="1" dirty="0">
                <a:solidFill>
                  <a:srgbClr val="C00000"/>
                </a:solidFill>
                <a:latin typeface="Microsoft YaHei" charset="-122"/>
                <a:ea typeface="Microsoft YaHei" charset="-122"/>
              </a:rPr>
              <a:t>EOMS</a:t>
            </a:r>
            <a:r>
              <a:rPr lang="en-US" altLang="zh-CN" sz="3200" b="1" dirty="0">
                <a:latin typeface="Microsoft YaHei" charset="-122"/>
                <a:ea typeface="Microsoft YaHei" charset="-122"/>
              </a:rPr>
              <a:t> B</a:t>
            </a:r>
            <a:r>
              <a:rPr lang="el-GR" altLang="zh-CN" sz="3200" b="1" dirty="0">
                <a:latin typeface="Microsoft YaHei" charset="-122"/>
                <a:ea typeface="Microsoft YaHei" charset="-122"/>
              </a:rPr>
              <a:t>χ</a:t>
            </a:r>
            <a:r>
              <a:rPr lang="en-US" altLang="zh-CN" sz="3200" b="1" dirty="0">
                <a:latin typeface="Microsoft YaHei" charset="-122"/>
                <a:ea typeface="Microsoft YaHei" charset="-122"/>
              </a:rPr>
              <a:t>PT</a:t>
            </a:r>
            <a:endParaRPr lang="zh-CN" altLang="en-US" sz="3200" b="1" dirty="0">
              <a:latin typeface="Microsoft YaHei" charset="-122"/>
              <a:ea typeface="Microsoft YaHei" charset="-122"/>
            </a:endParaRPr>
          </a:p>
        </p:txBody>
      </p:sp>
      <p:sp>
        <p:nvSpPr>
          <p:cNvPr id="3" name="文本框 2"/>
          <p:cNvSpPr txBox="1"/>
          <p:nvPr/>
        </p:nvSpPr>
        <p:spPr>
          <a:xfrm>
            <a:off x="1782619" y="1302329"/>
            <a:ext cx="473206" cy="430887"/>
          </a:xfrm>
          <a:prstGeom prst="rect">
            <a:avLst/>
          </a:prstGeom>
          <a:noFill/>
        </p:spPr>
        <p:txBody>
          <a:bodyPr wrap="none" rtlCol="0">
            <a:spAutoFit/>
          </a:bodyPr>
          <a:lstStyle/>
          <a:p>
            <a:pPr marL="285750" indent="-285750">
              <a:buFont typeface="Wingdings" panose="05000000000000000000" pitchFamily="2" charset="2"/>
              <a:buChar char="p"/>
            </a:pPr>
            <a:endParaRPr lang="zh-CN" altLang="en-US" sz="22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932819" y="1795432"/>
            <a:ext cx="3098498" cy="1139294"/>
          </a:xfrm>
          <a:prstGeom prst="rect">
            <a:avLst/>
          </a:prstGeom>
          <a:ln w="25400">
            <a:solidFill>
              <a:srgbClr val="00B0F0"/>
            </a:solidFill>
          </a:ln>
        </p:spPr>
      </p:pic>
      <p:pic>
        <p:nvPicPr>
          <p:cNvPr id="5" name="图片 4"/>
          <p:cNvPicPr>
            <a:picLocks noChangeAspect="1"/>
          </p:cNvPicPr>
          <p:nvPr/>
        </p:nvPicPr>
        <p:blipFill>
          <a:blip r:embed="rId4"/>
          <a:stretch>
            <a:fillRect/>
          </a:stretch>
        </p:blipFill>
        <p:spPr>
          <a:xfrm>
            <a:off x="1686933" y="3166777"/>
            <a:ext cx="1590268" cy="1107149"/>
          </a:xfrm>
          <a:prstGeom prst="rect">
            <a:avLst/>
          </a:prstGeom>
          <a:ln w="25400">
            <a:solidFill>
              <a:schemeClr val="accent2">
                <a:lumMod val="75000"/>
              </a:schemeClr>
            </a:solidFill>
          </a:ln>
        </p:spPr>
      </p:pic>
      <p:pic>
        <p:nvPicPr>
          <p:cNvPr id="8" name="图片 7"/>
          <p:cNvPicPr>
            <a:picLocks noChangeAspect="1"/>
          </p:cNvPicPr>
          <p:nvPr/>
        </p:nvPicPr>
        <p:blipFill>
          <a:blip r:embed="rId5"/>
          <a:stretch>
            <a:fillRect/>
          </a:stretch>
        </p:blipFill>
        <p:spPr>
          <a:xfrm>
            <a:off x="995760" y="4505977"/>
            <a:ext cx="3194483" cy="2079880"/>
          </a:xfrm>
          <a:prstGeom prst="rect">
            <a:avLst/>
          </a:prstGeom>
          <a:ln w="25400">
            <a:solidFill>
              <a:srgbClr val="FF0000"/>
            </a:solidFill>
          </a:ln>
        </p:spPr>
      </p:pic>
      <p:sp>
        <p:nvSpPr>
          <p:cNvPr id="9" name="文本框 8"/>
          <p:cNvSpPr txBox="1"/>
          <p:nvPr/>
        </p:nvSpPr>
        <p:spPr>
          <a:xfrm>
            <a:off x="1166643" y="1215233"/>
            <a:ext cx="2587888" cy="461665"/>
          </a:xfrm>
          <a:prstGeom prst="rect">
            <a:avLst/>
          </a:prstGeom>
          <a:noFill/>
        </p:spPr>
        <p:txBody>
          <a:bodyPr wrap="none" rtlCol="0">
            <a:spAutoFit/>
          </a:bodyPr>
          <a:lstStyle/>
          <a:p>
            <a:r>
              <a:rPr lang="en-US" altLang="zh-CN" sz="2400" b="1" dirty="0">
                <a:latin typeface="GillSans"/>
                <a:ea typeface="微软雅黑" panose="020B0503020204020204" pitchFamily="34" charset="-122"/>
              </a:rPr>
              <a:t>Feynman diagrams</a:t>
            </a:r>
            <a:endParaRPr lang="zh-CN" altLang="en-US" sz="2400" b="1" dirty="0">
              <a:latin typeface="GillSans"/>
              <a:ea typeface="微软雅黑" panose="020B0503020204020204" pitchFamily="34" charset="-122"/>
            </a:endParaRPr>
          </a:p>
        </p:txBody>
      </p:sp>
      <p:sp>
        <p:nvSpPr>
          <p:cNvPr id="24" name="文本框 23"/>
          <p:cNvSpPr txBox="1"/>
          <p:nvPr/>
        </p:nvSpPr>
        <p:spPr>
          <a:xfrm>
            <a:off x="7734398" y="1193921"/>
            <a:ext cx="1694375" cy="461665"/>
          </a:xfrm>
          <a:prstGeom prst="rect">
            <a:avLst/>
          </a:prstGeom>
          <a:noFill/>
        </p:spPr>
        <p:txBody>
          <a:bodyPr wrap="none" rtlCol="0">
            <a:spAutoFit/>
          </a:bodyPr>
          <a:lstStyle/>
          <a:p>
            <a:r>
              <a:rPr lang="en-US" altLang="zh-CN" sz="2400" b="1" dirty="0" err="1">
                <a:latin typeface="GillSans"/>
                <a:ea typeface="微软雅黑" panose="020B0503020204020204" pitchFamily="34" charset="-122"/>
              </a:rPr>
              <a:t>Lagrangians</a:t>
            </a:r>
            <a:endParaRPr lang="zh-CN" altLang="en-US" sz="2400" b="1" dirty="0">
              <a:latin typeface="GillSans"/>
              <a:ea typeface="微软雅黑" panose="020B0503020204020204" pitchFamily="34" charset="-122"/>
            </a:endParaRPr>
          </a:p>
        </p:txBody>
      </p:sp>
      <p:pic>
        <p:nvPicPr>
          <p:cNvPr id="10" name="图片 9"/>
          <p:cNvPicPr>
            <a:picLocks noChangeAspect="1"/>
          </p:cNvPicPr>
          <p:nvPr/>
        </p:nvPicPr>
        <p:blipFill>
          <a:blip r:embed="rId6"/>
          <a:stretch>
            <a:fillRect/>
          </a:stretch>
        </p:blipFill>
        <p:spPr>
          <a:xfrm>
            <a:off x="6429485" y="1776829"/>
            <a:ext cx="4924315" cy="1071286"/>
          </a:xfrm>
          <a:prstGeom prst="rect">
            <a:avLst/>
          </a:prstGeom>
          <a:ln w="25400">
            <a:solidFill>
              <a:srgbClr val="00B0F0"/>
            </a:solidFill>
          </a:ln>
        </p:spPr>
      </p:pic>
      <p:pic>
        <p:nvPicPr>
          <p:cNvPr id="12" name="图片 11"/>
          <p:cNvPicPr>
            <a:picLocks noChangeAspect="1"/>
          </p:cNvPicPr>
          <p:nvPr/>
        </p:nvPicPr>
        <p:blipFill>
          <a:blip r:embed="rId7"/>
          <a:stretch>
            <a:fillRect/>
          </a:stretch>
        </p:blipFill>
        <p:spPr>
          <a:xfrm>
            <a:off x="6982692" y="3003612"/>
            <a:ext cx="4158455" cy="1617601"/>
          </a:xfrm>
          <a:prstGeom prst="rect">
            <a:avLst/>
          </a:prstGeom>
          <a:ln w="25400">
            <a:solidFill>
              <a:schemeClr val="accent2">
                <a:lumMod val="75000"/>
              </a:schemeClr>
            </a:solidFill>
          </a:ln>
        </p:spPr>
      </p:pic>
      <p:pic>
        <p:nvPicPr>
          <p:cNvPr id="15" name="图片 14"/>
          <p:cNvPicPr>
            <a:picLocks noChangeAspect="1"/>
          </p:cNvPicPr>
          <p:nvPr/>
        </p:nvPicPr>
        <p:blipFill>
          <a:blip r:embed="rId8"/>
          <a:stretch>
            <a:fillRect/>
          </a:stretch>
        </p:blipFill>
        <p:spPr>
          <a:xfrm>
            <a:off x="6550639" y="4816174"/>
            <a:ext cx="4682006" cy="1722738"/>
          </a:xfrm>
          <a:prstGeom prst="rect">
            <a:avLst/>
          </a:prstGeom>
          <a:ln w="25400">
            <a:solidFill>
              <a:srgbClr val="FF0000"/>
            </a:solidFill>
          </a:ln>
        </p:spPr>
      </p:pic>
      <p:cxnSp>
        <p:nvCxnSpPr>
          <p:cNvPr id="26" name="直接箭头连接符 25"/>
          <p:cNvCxnSpPr/>
          <p:nvPr/>
        </p:nvCxnSpPr>
        <p:spPr>
          <a:xfrm flipV="1">
            <a:off x="3868964" y="5022825"/>
            <a:ext cx="2871470" cy="2952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3410121" y="4865668"/>
            <a:ext cx="4300159" cy="10548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V="1">
            <a:off x="3305103" y="5362120"/>
            <a:ext cx="4405177" cy="10096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a:off x="2899118" y="5286654"/>
            <a:ext cx="4835280" cy="9935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87816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幻灯片编号占位符 10"/>
          <p:cNvSpPr>
            <a:spLocks noGrp="1"/>
          </p:cNvSpPr>
          <p:nvPr>
            <p:ph type="sldNum" sz="quarter" idx="12"/>
          </p:nvPr>
        </p:nvSpPr>
        <p:spPr/>
        <p:txBody>
          <a:bodyPr/>
          <a:lstStyle/>
          <a:p>
            <a:fld id="{6DE53C34-1AA1-4AB3-A96F-01890984CFFF}" type="slidenum">
              <a:rPr lang="zh-CN" altLang="en-US" smtClean="0"/>
              <a:t>39</a:t>
            </a:fld>
            <a:endParaRPr lang="zh-CN" altLang="en-US" dirty="0"/>
          </a:p>
        </p:txBody>
      </p:sp>
      <mc:AlternateContent xmlns:mc="http://schemas.openxmlformats.org/markup-compatibility/2006" xmlns:a14="http://schemas.microsoft.com/office/drawing/2010/main">
        <mc:Choice Requires="a14">
          <p:sp>
            <p:nvSpPr>
              <p:cNvPr id="2" name="标题 1"/>
              <p:cNvSpPr>
                <a:spLocks noGrp="1"/>
              </p:cNvSpPr>
              <p:nvPr>
                <p:ph type="title" idx="4294967295"/>
              </p:nvPr>
            </p:nvSpPr>
            <p:spPr>
              <a:xfrm>
                <a:off x="0" y="509588"/>
                <a:ext cx="12287250" cy="125412"/>
              </a:xfrm>
            </p:spPr>
            <p:txBody>
              <a:bodyPr>
                <a:noAutofit/>
              </a:bodyPr>
              <a:lstStyle/>
              <a:p>
                <a:r>
                  <a:rPr lang="en-US" altLang="zh-CN" sz="3200" dirty="0">
                    <a:solidFill>
                      <a:schemeClr val="tx1"/>
                    </a:solidFill>
                    <a:latin typeface="Microsoft YaHei" panose="020B0503020204020204" pitchFamily="34" charset="-122"/>
                    <a:ea typeface="Microsoft YaHei" panose="020B0503020204020204" pitchFamily="34" charset="-122"/>
                  </a:rPr>
                  <a:t>  </a:t>
                </a:r>
                <a14:m>
                  <m:oMath xmlns:m="http://schemas.openxmlformats.org/officeDocument/2006/math">
                    <m:sSub>
                      <m:sSubPr>
                        <m:ctrlPr>
                          <a:rPr lang="en-US" altLang="zh-CN" sz="3200" b="1" i="1">
                            <a:solidFill>
                              <a:schemeClr val="tx1"/>
                            </a:solidFill>
                            <a:latin typeface="Cambria Math" panose="02040503050406030204" pitchFamily="18" charset="0"/>
                            <a:ea typeface="Microsoft YaHei" charset="-122"/>
                          </a:rPr>
                        </m:ctrlPr>
                      </m:sSubPr>
                      <m:e>
                        <m:r>
                          <a:rPr lang="zh-CN" altLang="en-US" sz="3200" b="1">
                            <a:solidFill>
                              <a:schemeClr val="tx1"/>
                            </a:solidFill>
                            <a:latin typeface="Cambria Math" panose="02040503050406030204" pitchFamily="18" charset="0"/>
                            <a:ea typeface="Microsoft YaHei" charset="-122"/>
                          </a:rPr>
                          <m:t>𝜶</m:t>
                        </m:r>
                      </m:e>
                      <m:sub>
                        <m:r>
                          <a:rPr lang="zh-CN" altLang="en-US" sz="3200" b="1">
                            <a:solidFill>
                              <a:schemeClr val="tx1"/>
                            </a:solidFill>
                            <a:latin typeface="Cambria Math" panose="02040503050406030204" pitchFamily="18" charset="0"/>
                            <a:ea typeface="Microsoft YaHei" charset="-122"/>
                          </a:rPr>
                          <m:t>𝜸</m:t>
                        </m:r>
                      </m:sub>
                    </m:sSub>
                  </m:oMath>
                </a14:m>
                <a:r>
                  <a:rPr lang="en-US" altLang="zh-CN" sz="3200" b="1" dirty="0">
                    <a:solidFill>
                      <a:schemeClr val="tx1"/>
                    </a:solidFill>
                    <a:latin typeface="Microsoft YaHei" panose="020B0503020204020204" pitchFamily="34" charset="-122"/>
                    <a:ea typeface="Microsoft YaHei" panose="020B0503020204020204" pitchFamily="34" charset="-122"/>
                  </a:rPr>
                  <a:t> of the </a:t>
                </a:r>
                <a14:m>
                  <m:oMath xmlns:m="http://schemas.openxmlformats.org/officeDocument/2006/math">
                    <m:r>
                      <a:rPr lang="el-GR" altLang="zh-CN" sz="3200" b="1">
                        <a:solidFill>
                          <a:schemeClr val="tx1"/>
                        </a:solidFill>
                        <a:latin typeface="Cambria Math" panose="02040503050406030204" pitchFamily="18" charset="0"/>
                        <a:ea typeface="Microsoft YaHei" charset="-122"/>
                      </a:rPr>
                      <m:t>𝜦</m:t>
                    </m:r>
                    <m:r>
                      <a:rPr lang="el-GR" altLang="zh-CN" sz="3200" b="1">
                        <a:solidFill>
                          <a:schemeClr val="tx1"/>
                        </a:solidFill>
                        <a:latin typeface="Cambria Math" panose="02040503050406030204" pitchFamily="18" charset="0"/>
                        <a:ea typeface="Microsoft YaHei" charset="-122"/>
                      </a:rPr>
                      <m:t>→</m:t>
                    </m:r>
                    <m:r>
                      <a:rPr lang="en-US" altLang="zh-CN" sz="3200" b="1">
                        <a:solidFill>
                          <a:schemeClr val="tx1"/>
                        </a:solidFill>
                        <a:latin typeface="Cambria Math" panose="02040503050406030204" pitchFamily="18" charset="0"/>
                        <a:ea typeface="Microsoft YaHei" charset="-122"/>
                      </a:rPr>
                      <m:t>𝒏</m:t>
                    </m:r>
                    <m:r>
                      <a:rPr lang="en-US" altLang="zh-CN" sz="3200" b="1">
                        <a:solidFill>
                          <a:schemeClr val="tx1"/>
                        </a:solidFill>
                        <a:latin typeface="Cambria Math" panose="02040503050406030204" pitchFamily="18" charset="0"/>
                        <a:ea typeface="Microsoft YaHei" charset="-122"/>
                      </a:rPr>
                      <m:t> </m:t>
                    </m:r>
                    <m:r>
                      <a:rPr lang="zh-CN" altLang="en-US" sz="3200" b="1">
                        <a:solidFill>
                          <a:schemeClr val="tx1"/>
                        </a:solidFill>
                        <a:latin typeface="Cambria Math" panose="02040503050406030204" pitchFamily="18" charset="0"/>
                        <a:ea typeface="Microsoft YaHei" charset="-122"/>
                      </a:rPr>
                      <m:t>𝜸</m:t>
                    </m:r>
                  </m:oMath>
                </a14:m>
                <a:r>
                  <a:rPr lang="en-US" altLang="zh-CN" sz="3200" b="1" dirty="0">
                    <a:solidFill>
                      <a:schemeClr val="tx1"/>
                    </a:solidFill>
                    <a:latin typeface="Microsoft YaHei" panose="020B0503020204020204" pitchFamily="34" charset="-122"/>
                    <a:ea typeface="Microsoft YaHei" panose="020B0503020204020204" pitchFamily="34" charset="-122"/>
                  </a:rPr>
                  <a:t> decay as a function of </a:t>
                </a:r>
                <a14:m>
                  <m:oMath xmlns:m="http://schemas.openxmlformats.org/officeDocument/2006/math">
                    <m:rad>
                      <m:radPr>
                        <m:degHide m:val="on"/>
                        <m:ctrlPr>
                          <a:rPr lang="en-US" altLang="zh-CN" sz="3200" b="1" i="1">
                            <a:solidFill>
                              <a:schemeClr val="tx1"/>
                            </a:solidFill>
                            <a:latin typeface="Cambria Math" panose="02040503050406030204" pitchFamily="18" charset="0"/>
                            <a:ea typeface="Microsoft YaHei" charset="-122"/>
                          </a:rPr>
                        </m:ctrlPr>
                      </m:radPr>
                      <m:deg/>
                      <m:e>
                        <m:sSup>
                          <m:sSupPr>
                            <m:ctrlPr>
                              <a:rPr lang="en-US" altLang="zh-CN" sz="3200" b="1" i="1">
                                <a:solidFill>
                                  <a:schemeClr val="tx1"/>
                                </a:solidFill>
                                <a:latin typeface="Cambria Math" panose="02040503050406030204" pitchFamily="18" charset="0"/>
                                <a:ea typeface="Microsoft YaHei" charset="-122"/>
                              </a:rPr>
                            </m:ctrlPr>
                          </m:sSupPr>
                          <m:e>
                            <m:r>
                              <a:rPr lang="en-US" altLang="zh-CN" sz="3200" b="1">
                                <a:solidFill>
                                  <a:schemeClr val="tx1"/>
                                </a:solidFill>
                                <a:latin typeface="Cambria Math" panose="02040503050406030204" pitchFamily="18" charset="0"/>
                                <a:ea typeface="Microsoft YaHei" charset="-122"/>
                              </a:rPr>
                              <m:t>|</m:t>
                            </m:r>
                            <m:r>
                              <a:rPr lang="en-US" altLang="zh-CN" sz="3200" b="1">
                                <a:solidFill>
                                  <a:schemeClr val="tx1"/>
                                </a:solidFill>
                                <a:latin typeface="Cambria Math" panose="02040503050406030204" pitchFamily="18" charset="0"/>
                                <a:ea typeface="Microsoft YaHei" charset="-122"/>
                              </a:rPr>
                              <m:t>𝒂</m:t>
                            </m:r>
                            <m:r>
                              <a:rPr lang="en-US" altLang="zh-CN" sz="3200" b="1">
                                <a:solidFill>
                                  <a:schemeClr val="tx1"/>
                                </a:solidFill>
                                <a:latin typeface="Cambria Math" panose="02040503050406030204" pitchFamily="18" charset="0"/>
                                <a:ea typeface="Microsoft YaHei" charset="-122"/>
                              </a:rPr>
                              <m:t>|</m:t>
                            </m:r>
                          </m:e>
                          <m:sup>
                            <m:r>
                              <a:rPr lang="en-US" altLang="zh-CN" sz="3200" b="1">
                                <a:solidFill>
                                  <a:schemeClr val="tx1"/>
                                </a:solidFill>
                                <a:latin typeface="Cambria Math" panose="02040503050406030204" pitchFamily="18" charset="0"/>
                                <a:ea typeface="Microsoft YaHei" charset="-122"/>
                              </a:rPr>
                              <m:t>𝟐</m:t>
                            </m:r>
                          </m:sup>
                        </m:sSup>
                        <m:r>
                          <a:rPr lang="en-US" altLang="zh-CN" sz="3200" b="1">
                            <a:solidFill>
                              <a:schemeClr val="tx1"/>
                            </a:solidFill>
                            <a:latin typeface="Cambria Math" panose="02040503050406030204" pitchFamily="18" charset="0"/>
                            <a:ea typeface="Microsoft YaHei" charset="-122"/>
                          </a:rPr>
                          <m:t>+</m:t>
                        </m:r>
                        <m:sSup>
                          <m:sSupPr>
                            <m:ctrlPr>
                              <a:rPr lang="en-US" altLang="zh-CN" sz="3200" b="1" i="1">
                                <a:solidFill>
                                  <a:schemeClr val="tx1"/>
                                </a:solidFill>
                                <a:latin typeface="Cambria Math" panose="02040503050406030204" pitchFamily="18" charset="0"/>
                                <a:ea typeface="Microsoft YaHei" charset="-122"/>
                              </a:rPr>
                            </m:ctrlPr>
                          </m:sSupPr>
                          <m:e>
                            <m:r>
                              <a:rPr lang="en-US" altLang="zh-CN" sz="3200" b="1">
                                <a:solidFill>
                                  <a:schemeClr val="tx1"/>
                                </a:solidFill>
                                <a:latin typeface="Cambria Math" panose="02040503050406030204" pitchFamily="18" charset="0"/>
                                <a:ea typeface="Microsoft YaHei" charset="-122"/>
                              </a:rPr>
                              <m:t>|</m:t>
                            </m:r>
                            <m:r>
                              <a:rPr lang="en-US" altLang="zh-CN" sz="3200" b="1">
                                <a:solidFill>
                                  <a:schemeClr val="tx1"/>
                                </a:solidFill>
                                <a:latin typeface="Cambria Math" panose="02040503050406030204" pitchFamily="18" charset="0"/>
                                <a:ea typeface="Microsoft YaHei" charset="-122"/>
                              </a:rPr>
                              <m:t>𝒃</m:t>
                            </m:r>
                            <m:r>
                              <a:rPr lang="en-US" altLang="zh-CN" sz="3200" b="1">
                                <a:solidFill>
                                  <a:schemeClr val="tx1"/>
                                </a:solidFill>
                                <a:latin typeface="Cambria Math" panose="02040503050406030204" pitchFamily="18" charset="0"/>
                                <a:ea typeface="Microsoft YaHei" charset="-122"/>
                              </a:rPr>
                              <m:t>|</m:t>
                            </m:r>
                          </m:e>
                          <m:sup>
                            <m:r>
                              <a:rPr lang="en-US" altLang="zh-CN" sz="3200" b="1">
                                <a:solidFill>
                                  <a:schemeClr val="tx1"/>
                                </a:solidFill>
                                <a:latin typeface="Cambria Math" panose="02040503050406030204" pitchFamily="18" charset="0"/>
                                <a:ea typeface="Microsoft YaHei" charset="-122"/>
                              </a:rPr>
                              <m:t>𝟐</m:t>
                            </m:r>
                          </m:sup>
                        </m:sSup>
                      </m:e>
                    </m:rad>
                  </m:oMath>
                </a14:m>
                <a:r>
                  <a:rPr lang="en-US" altLang="zh-CN" sz="3200" b="1" dirty="0">
                    <a:solidFill>
                      <a:schemeClr val="tx1"/>
                    </a:solidFill>
                    <a:latin typeface="Microsoft YaHei" panose="020B0503020204020204" pitchFamily="34" charset="-122"/>
                    <a:ea typeface="Microsoft YaHei" panose="020B0503020204020204" pitchFamily="34" charset="-122"/>
                    <a:cs typeface="Microsoft YaHei" charset="-122"/>
                  </a:rPr>
                  <a:t> </a:t>
                </a:r>
                <a:endParaRPr lang="zh-CN" altLang="en-US" sz="3200" b="1" dirty="0">
                  <a:solidFill>
                    <a:schemeClr val="tx1"/>
                  </a:solidFill>
                  <a:latin typeface="Microsoft YaHei" panose="020B0503020204020204" pitchFamily="34" charset="-122"/>
                  <a:ea typeface="Microsoft YaHei" panose="020B0503020204020204" pitchFamily="34" charset="-122"/>
                  <a:cs typeface="Microsoft YaHei" charset="-122"/>
                </a:endParaRPr>
              </a:p>
            </p:txBody>
          </p:sp>
        </mc:Choice>
        <mc:Fallback xmlns="">
          <p:sp>
            <p:nvSpPr>
              <p:cNvPr id="2" name="标题 1"/>
              <p:cNvSpPr>
                <a:spLocks noGrp="1" noRot="1" noChangeAspect="1" noMove="1" noResize="1" noEditPoints="1" noAdjustHandles="1" noChangeArrowheads="1" noChangeShapeType="1" noTextEdit="1"/>
              </p:cNvSpPr>
              <p:nvPr>
                <p:ph type="title" idx="4294967295"/>
              </p:nvPr>
            </p:nvSpPr>
            <p:spPr>
              <a:xfrm>
                <a:off x="0" y="509588"/>
                <a:ext cx="12287250" cy="125412"/>
              </a:xfrm>
              <a:blipFill>
                <a:blip r:embed="rId3"/>
                <a:stretch>
                  <a:fillRect t="-260000" b="-330000"/>
                </a:stretch>
              </a:blipFill>
            </p:spPr>
            <p:txBody>
              <a:bodyPr/>
              <a:lstStyle/>
              <a:p>
                <a:r>
                  <a:rPr lang="zh-CN" altLang="en-US">
                    <a:noFill/>
                  </a:rPr>
                  <a:t> </a:t>
                </a:r>
              </a:p>
            </p:txBody>
          </p:sp>
        </mc:Fallback>
      </mc:AlternateContent>
      <p:sp>
        <p:nvSpPr>
          <p:cNvPr id="3" name="文本框 2"/>
          <p:cNvSpPr txBox="1"/>
          <p:nvPr/>
        </p:nvSpPr>
        <p:spPr>
          <a:xfrm>
            <a:off x="1782619" y="1302329"/>
            <a:ext cx="473206" cy="430887"/>
          </a:xfrm>
          <a:prstGeom prst="rect">
            <a:avLst/>
          </a:prstGeom>
          <a:noFill/>
        </p:spPr>
        <p:txBody>
          <a:bodyPr wrap="none" rtlCol="0">
            <a:spAutoFit/>
          </a:bodyPr>
          <a:lstStyle/>
          <a:p>
            <a:pPr marL="285750" indent="-285750">
              <a:buFont typeface="Wingdings" panose="05000000000000000000" pitchFamily="2" charset="2"/>
              <a:buChar char="p"/>
            </a:pPr>
            <a:endParaRPr lang="zh-CN" altLang="en-US" sz="22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stretch>
            <a:fillRect/>
          </a:stretch>
        </p:blipFill>
        <p:spPr>
          <a:xfrm>
            <a:off x="130191" y="1517772"/>
            <a:ext cx="6753225" cy="4219575"/>
          </a:xfrm>
          <a:prstGeom prst="rect">
            <a:avLst/>
          </a:prstGeom>
        </p:spPr>
      </p:pic>
      <p:sp>
        <p:nvSpPr>
          <p:cNvPr id="9" name="文本框 8"/>
          <p:cNvSpPr txBox="1"/>
          <p:nvPr/>
        </p:nvSpPr>
        <p:spPr>
          <a:xfrm>
            <a:off x="6623533" y="1828800"/>
            <a:ext cx="5337167" cy="2962734"/>
          </a:xfrm>
          <a:prstGeom prst="rect">
            <a:avLst/>
          </a:prstGeom>
          <a:noFill/>
        </p:spPr>
        <p:txBody>
          <a:bodyPr wrap="none" rtlCol="0">
            <a:spAutoFit/>
          </a:bodyPr>
          <a:lstStyle/>
          <a:p>
            <a:pPr>
              <a:lnSpc>
                <a:spcPct val="150000"/>
              </a:lnSpc>
            </a:pPr>
            <a:r>
              <a:rPr lang="en-US" altLang="zh-CN" sz="1400" b="1" dirty="0">
                <a:latin typeface="微软雅黑" panose="020B0503020204020204" pitchFamily="34" charset="-122"/>
                <a:ea typeface="微软雅黑" panose="020B0503020204020204" pitchFamily="34" charset="-122"/>
              </a:rPr>
              <a:t>Data</a:t>
            </a:r>
            <a:r>
              <a:rPr lang="zh-CN" altLang="en-US" sz="1400" b="1" dirty="0">
                <a:latin typeface="微软雅黑" panose="020B0503020204020204" pitchFamily="34" charset="-122"/>
                <a:ea typeface="微软雅黑" panose="020B0503020204020204" pitchFamily="34" charset="-122"/>
              </a:rPr>
              <a:t>：</a:t>
            </a:r>
            <a:r>
              <a:rPr lang="en-US" altLang="zh-CN" sz="1400" b="1" i="1" u="sng" dirty="0">
                <a:solidFill>
                  <a:srgbClr val="00B0F0"/>
                </a:solidFill>
                <a:latin typeface="微软雅黑" panose="020B0503020204020204" pitchFamily="34" charset="-122"/>
                <a:ea typeface="微软雅黑" panose="020B0503020204020204" pitchFamily="34" charset="-122"/>
              </a:rPr>
              <a:t>BESIII,</a:t>
            </a:r>
            <a:r>
              <a:rPr lang="zh-CN" altLang="en-US" sz="1400" b="1" i="1" u="sng" dirty="0">
                <a:solidFill>
                  <a:srgbClr val="00B0F0"/>
                </a:solidFill>
                <a:latin typeface="微软雅黑" panose="020B0503020204020204" pitchFamily="34" charset="-122"/>
                <a:ea typeface="微软雅黑" panose="020B0503020204020204" pitchFamily="34" charset="-122"/>
              </a:rPr>
              <a:t> </a:t>
            </a:r>
            <a:r>
              <a:rPr lang="en-US" altLang="zh-CN" sz="1400" b="1" i="1" u="sng" dirty="0">
                <a:solidFill>
                  <a:srgbClr val="00B0F0"/>
                </a:solidFill>
                <a:latin typeface="微软雅黑" panose="020B0503020204020204" pitchFamily="34" charset="-122"/>
                <a:ea typeface="微软雅黑" panose="020B0503020204020204" pitchFamily="34" charset="-122"/>
              </a:rPr>
              <a:t>PRL</a:t>
            </a:r>
            <a:r>
              <a:rPr lang="en" altLang="zh-CN" sz="1400" b="1" i="1" u="sng" dirty="0">
                <a:solidFill>
                  <a:srgbClr val="00B0F0"/>
                </a:solidFill>
                <a:latin typeface="微软雅黑" panose="020B0503020204020204" pitchFamily="34" charset="-122"/>
                <a:ea typeface="微软雅黑" panose="020B0503020204020204" pitchFamily="34" charset="-122"/>
              </a:rPr>
              <a:t>129</a:t>
            </a:r>
            <a:r>
              <a:rPr lang="en-US" altLang="zh-CN" sz="1400" b="1" i="1" u="sng" dirty="0">
                <a:solidFill>
                  <a:srgbClr val="00B0F0"/>
                </a:solidFill>
                <a:latin typeface="微软雅黑" panose="020B0503020204020204" pitchFamily="34" charset="-122"/>
                <a:ea typeface="微软雅黑" panose="020B0503020204020204" pitchFamily="34" charset="-122"/>
              </a:rPr>
              <a:t>,</a:t>
            </a:r>
            <a:r>
              <a:rPr lang="zh-CN" altLang="en-US" sz="1400" b="1" i="1" u="sng" dirty="0">
                <a:solidFill>
                  <a:srgbClr val="00B0F0"/>
                </a:solidFill>
                <a:latin typeface="微软雅黑" panose="020B0503020204020204" pitchFamily="34" charset="-122"/>
                <a:ea typeface="微软雅黑" panose="020B0503020204020204" pitchFamily="34" charset="-122"/>
              </a:rPr>
              <a:t> </a:t>
            </a:r>
            <a:r>
              <a:rPr lang="en" altLang="zh-CN" sz="1400" b="1" i="1" u="sng" dirty="0">
                <a:solidFill>
                  <a:srgbClr val="00B0F0"/>
                </a:solidFill>
                <a:latin typeface="微软雅黑" panose="020B0503020204020204" pitchFamily="34" charset="-122"/>
                <a:ea typeface="微软雅黑" panose="020B0503020204020204" pitchFamily="34" charset="-122"/>
              </a:rPr>
              <a:t>212002</a:t>
            </a:r>
            <a:r>
              <a:rPr lang="en-US" altLang="zh-CN" sz="1400" b="1" i="1" u="sng" dirty="0">
                <a:solidFill>
                  <a:srgbClr val="00B0F0"/>
                </a:solidFill>
                <a:latin typeface="微软雅黑" panose="020B0503020204020204" pitchFamily="34" charset="-122"/>
                <a:ea typeface="微软雅黑" panose="020B0503020204020204" pitchFamily="34" charset="-122"/>
              </a:rPr>
              <a:t>(2022)</a:t>
            </a:r>
          </a:p>
          <a:p>
            <a:pPr>
              <a:lnSpc>
                <a:spcPct val="150000"/>
              </a:lnSpc>
            </a:pPr>
            <a:r>
              <a:rPr lang="en-US" altLang="zh-CN" sz="1400" b="1" dirty="0">
                <a:latin typeface="微软雅黑" panose="020B0503020204020204" pitchFamily="34" charset="-122"/>
                <a:ea typeface="微软雅黑" panose="020B0503020204020204" pitchFamily="34" charset="-122"/>
              </a:rPr>
              <a:t>HB </a:t>
            </a:r>
            <a:r>
              <a:rPr lang="el-GR" altLang="zh-CN" sz="1400" b="1" dirty="0">
                <a:latin typeface="微软雅黑" panose="020B0503020204020204" pitchFamily="34" charset="-122"/>
                <a:ea typeface="微软雅黑" panose="020B0503020204020204" pitchFamily="34" charset="-122"/>
              </a:rPr>
              <a:t>χ</a:t>
            </a:r>
            <a:r>
              <a:rPr lang="en-US" altLang="zh-CN" sz="1400" b="1" dirty="0">
                <a:latin typeface="微软雅黑" panose="020B0503020204020204" pitchFamily="34" charset="-122"/>
                <a:ea typeface="微软雅黑" panose="020B0503020204020204" pitchFamily="34" charset="-122"/>
              </a:rPr>
              <a:t>PT : </a:t>
            </a:r>
            <a:r>
              <a:rPr lang="en-US" altLang="zh-CN" sz="1400" b="1" i="1" dirty="0">
                <a:solidFill>
                  <a:srgbClr val="00B0F0"/>
                </a:solidFill>
                <a:latin typeface="微软雅黑" panose="020B0503020204020204" pitchFamily="34" charset="-122"/>
                <a:ea typeface="微软雅黑" panose="020B0503020204020204" pitchFamily="34" charset="-122"/>
              </a:rPr>
              <a:t>E. E. Jenkins et al, NPB 397, 84 (1993)</a:t>
            </a:r>
          </a:p>
          <a:p>
            <a:pPr>
              <a:lnSpc>
                <a:spcPct val="150000"/>
              </a:lnSpc>
            </a:pPr>
            <a:r>
              <a:rPr lang="en-US" altLang="zh-CN" sz="1400" b="1" dirty="0">
                <a:latin typeface="微软雅黑" panose="020B0503020204020204" pitchFamily="34" charset="-122"/>
                <a:ea typeface="微软雅黑" panose="020B0503020204020204" pitchFamily="34" charset="-122"/>
              </a:rPr>
              <a:t>NRCQM</a:t>
            </a:r>
            <a:r>
              <a:rPr lang="zh-CN" altLang="en-US" sz="1400" b="1" dirty="0">
                <a:latin typeface="微软雅黑" panose="020B0503020204020204" pitchFamily="34" charset="-122"/>
                <a:ea typeface="微软雅黑" panose="020B0503020204020204" pitchFamily="34" charset="-122"/>
              </a:rPr>
              <a:t>：</a:t>
            </a:r>
            <a:r>
              <a:rPr lang="en-US" altLang="zh-CN" sz="1400" b="1" i="1" u="sng" dirty="0" err="1">
                <a:solidFill>
                  <a:srgbClr val="00B0F0"/>
                </a:solidFill>
                <a:latin typeface="微软雅黑" panose="020B0503020204020204" pitchFamily="34" charset="-122"/>
                <a:ea typeface="微软雅黑" panose="020B0503020204020204" pitchFamily="34" charset="-122"/>
              </a:rPr>
              <a:t>Qiang</a:t>
            </a:r>
            <a:r>
              <a:rPr lang="en-US" altLang="zh-CN" sz="1400" b="1" i="1" u="sng" dirty="0">
                <a:solidFill>
                  <a:srgbClr val="00B0F0"/>
                </a:solidFill>
                <a:latin typeface="微软雅黑" panose="020B0503020204020204" pitchFamily="34" charset="-122"/>
                <a:ea typeface="微软雅黑" panose="020B0503020204020204" pitchFamily="34" charset="-122"/>
              </a:rPr>
              <a:t> Zhao et al, CPC45, 013101 (2021)</a:t>
            </a:r>
          </a:p>
          <a:p>
            <a:pPr>
              <a:lnSpc>
                <a:spcPct val="150000"/>
              </a:lnSpc>
            </a:pPr>
            <a:r>
              <a:rPr lang="en-US" altLang="zh-CN" sz="1400" b="1" dirty="0">
                <a:latin typeface="微软雅黑" panose="020B0503020204020204" pitchFamily="34" charset="-122"/>
                <a:ea typeface="微软雅黑" panose="020B0503020204020204" pitchFamily="34" charset="-122"/>
              </a:rPr>
              <a:t>PM1:  </a:t>
            </a:r>
            <a:r>
              <a:rPr lang="en-US" altLang="zh-CN" sz="1400" b="1" i="1" u="sng" dirty="0">
                <a:solidFill>
                  <a:srgbClr val="00B0F0"/>
                </a:solidFill>
                <a:latin typeface="微软雅黑" panose="020B0503020204020204" pitchFamily="34" charset="-122"/>
                <a:ea typeface="微软雅黑" panose="020B0503020204020204" pitchFamily="34" charset="-122"/>
              </a:rPr>
              <a:t>M. B. </a:t>
            </a:r>
            <a:r>
              <a:rPr lang="en-US" altLang="zh-CN" sz="1400" b="1" i="1" u="sng" dirty="0" err="1">
                <a:solidFill>
                  <a:srgbClr val="00B0F0"/>
                </a:solidFill>
                <a:latin typeface="微软雅黑" panose="020B0503020204020204" pitchFamily="34" charset="-122"/>
                <a:ea typeface="微软雅黑" panose="020B0503020204020204" pitchFamily="34" charset="-122"/>
              </a:rPr>
              <a:t>Gavela</a:t>
            </a:r>
            <a:r>
              <a:rPr lang="en-US" altLang="zh-CN" sz="1400" b="1" i="1" u="sng" dirty="0">
                <a:solidFill>
                  <a:srgbClr val="00B0F0"/>
                </a:solidFill>
                <a:latin typeface="微软雅黑" panose="020B0503020204020204" pitchFamily="34" charset="-122"/>
                <a:ea typeface="微软雅黑" panose="020B0503020204020204" pitchFamily="34" charset="-122"/>
              </a:rPr>
              <a:t> et al, PLB 101, 417 (1981)</a:t>
            </a:r>
          </a:p>
          <a:p>
            <a:pPr>
              <a:lnSpc>
                <a:spcPct val="150000"/>
              </a:lnSpc>
            </a:pPr>
            <a:r>
              <a:rPr lang="en-US" altLang="zh-CN" sz="1400" b="1" dirty="0">
                <a:latin typeface="微软雅黑" panose="020B0503020204020204" pitchFamily="34" charset="-122"/>
                <a:ea typeface="微软雅黑" panose="020B0503020204020204" pitchFamily="34" charset="-122"/>
              </a:rPr>
              <a:t>PM2:  </a:t>
            </a:r>
            <a:r>
              <a:rPr lang="en-US" altLang="zh-CN" sz="1400" b="1" i="1" u="sng" dirty="0">
                <a:solidFill>
                  <a:srgbClr val="00B0F0"/>
                </a:solidFill>
                <a:latin typeface="微软雅黑" panose="020B0503020204020204" pitchFamily="34" charset="-122"/>
                <a:ea typeface="微软雅黑" panose="020B0503020204020204" pitchFamily="34" charset="-122"/>
              </a:rPr>
              <a:t>G. </a:t>
            </a:r>
            <a:r>
              <a:rPr lang="en-US" altLang="zh-CN" sz="1400" b="1" i="1" u="sng" dirty="0" err="1">
                <a:solidFill>
                  <a:srgbClr val="00B0F0"/>
                </a:solidFill>
                <a:latin typeface="微软雅黑" panose="020B0503020204020204" pitchFamily="34" charset="-122"/>
                <a:ea typeface="微软雅黑" panose="020B0503020204020204" pitchFamily="34" charset="-122"/>
              </a:rPr>
              <a:t>Nardulli</a:t>
            </a:r>
            <a:r>
              <a:rPr lang="en-US" altLang="zh-CN" sz="1400" b="1" i="1" u="sng" dirty="0">
                <a:solidFill>
                  <a:srgbClr val="00B0F0"/>
                </a:solidFill>
                <a:latin typeface="微软雅黑" panose="020B0503020204020204" pitchFamily="34" charset="-122"/>
                <a:ea typeface="微软雅黑" panose="020B0503020204020204" pitchFamily="34" charset="-122"/>
              </a:rPr>
              <a:t>, PLB 190, 187 (1987)</a:t>
            </a:r>
          </a:p>
          <a:p>
            <a:pPr>
              <a:lnSpc>
                <a:spcPct val="150000"/>
              </a:lnSpc>
            </a:pPr>
            <a:r>
              <a:rPr lang="en-US" altLang="zh-CN" sz="1400" b="1" dirty="0">
                <a:latin typeface="微软雅黑" panose="020B0503020204020204" pitchFamily="34" charset="-122"/>
                <a:ea typeface="微软雅黑" panose="020B0503020204020204" pitchFamily="34" charset="-122"/>
              </a:rPr>
              <a:t>VDM: </a:t>
            </a:r>
            <a:r>
              <a:rPr lang="pl-PL" altLang="zh-CN" sz="1400" b="1" i="1" u="sng" dirty="0">
                <a:solidFill>
                  <a:srgbClr val="00B0F0"/>
                </a:solidFill>
                <a:latin typeface="微软雅黑" panose="020B0503020204020204" pitchFamily="34" charset="-122"/>
                <a:ea typeface="微软雅黑" panose="020B0503020204020204" pitchFamily="34" charset="-122"/>
              </a:rPr>
              <a:t>P. Zenczykowski, P</a:t>
            </a:r>
            <a:r>
              <a:rPr lang="en-US" altLang="zh-CN" sz="1400" b="1" i="1" u="sng" dirty="0">
                <a:solidFill>
                  <a:srgbClr val="00B0F0"/>
                </a:solidFill>
                <a:latin typeface="微软雅黑" panose="020B0503020204020204" pitchFamily="34" charset="-122"/>
                <a:ea typeface="微软雅黑" panose="020B0503020204020204" pitchFamily="34" charset="-122"/>
              </a:rPr>
              <a:t>R</a:t>
            </a:r>
            <a:r>
              <a:rPr lang="pl-PL" altLang="zh-CN" sz="1400" b="1" i="1" u="sng" dirty="0">
                <a:solidFill>
                  <a:srgbClr val="00B0F0"/>
                </a:solidFill>
                <a:latin typeface="微软雅黑" panose="020B0503020204020204" pitchFamily="34" charset="-122"/>
                <a:ea typeface="微软雅黑" panose="020B0503020204020204" pitchFamily="34" charset="-122"/>
              </a:rPr>
              <a:t>D 44, 1485 (1991)</a:t>
            </a:r>
            <a:endParaRPr lang="en-US" altLang="zh-CN" sz="1400" b="1" i="1" u="sng" dirty="0">
              <a:solidFill>
                <a:srgbClr val="00B0F0"/>
              </a:solidFill>
              <a:latin typeface="微软雅黑" panose="020B0503020204020204" pitchFamily="34" charset="-122"/>
              <a:ea typeface="微软雅黑" panose="020B0503020204020204" pitchFamily="34" charset="-122"/>
            </a:endParaRPr>
          </a:p>
          <a:p>
            <a:pPr>
              <a:lnSpc>
                <a:spcPct val="150000"/>
              </a:lnSpc>
            </a:pPr>
            <a:r>
              <a:rPr lang="el-GR" altLang="zh-CN" sz="1400" b="1" dirty="0">
                <a:latin typeface="微软雅黑" panose="020B0503020204020204" pitchFamily="34" charset="-122"/>
                <a:ea typeface="微软雅黑" panose="020B0503020204020204" pitchFamily="34" charset="-122"/>
              </a:rPr>
              <a:t>χ</a:t>
            </a:r>
            <a:r>
              <a:rPr lang="en-US" altLang="zh-CN" sz="1400" b="1" dirty="0">
                <a:latin typeface="微软雅黑" panose="020B0503020204020204" pitchFamily="34" charset="-122"/>
                <a:ea typeface="微软雅黑" panose="020B0503020204020204" pitchFamily="34" charset="-122"/>
              </a:rPr>
              <a:t>PT: </a:t>
            </a:r>
            <a:r>
              <a:rPr lang="en-US" altLang="zh-CN" sz="1400" b="1" i="1" u="sng" dirty="0">
                <a:solidFill>
                  <a:srgbClr val="00B0F0"/>
                </a:solidFill>
                <a:latin typeface="微软雅黑" panose="020B0503020204020204" pitchFamily="34" charset="-122"/>
                <a:ea typeface="微软雅黑" panose="020B0503020204020204" pitchFamily="34" charset="-122"/>
              </a:rPr>
              <a:t>B. </a:t>
            </a:r>
            <a:r>
              <a:rPr lang="en-US" altLang="zh-CN" sz="1400" b="1" i="1" u="sng" dirty="0" err="1">
                <a:solidFill>
                  <a:srgbClr val="00B0F0"/>
                </a:solidFill>
                <a:latin typeface="微软雅黑" panose="020B0503020204020204" pitchFamily="34" charset="-122"/>
                <a:ea typeface="微软雅黑" panose="020B0503020204020204" pitchFamily="34" charset="-122"/>
              </a:rPr>
              <a:t>Borasoy</a:t>
            </a:r>
            <a:r>
              <a:rPr lang="en-US" altLang="zh-CN" sz="1400" b="1" i="1" u="sng" dirty="0">
                <a:solidFill>
                  <a:srgbClr val="00B0F0"/>
                </a:solidFill>
                <a:latin typeface="微软雅黑" panose="020B0503020204020204" pitchFamily="34" charset="-122"/>
                <a:ea typeface="微软雅黑" panose="020B0503020204020204" pitchFamily="34" charset="-122"/>
              </a:rPr>
              <a:t> et al, PRD 59, 054019 (1999)</a:t>
            </a:r>
          </a:p>
          <a:p>
            <a:pPr>
              <a:lnSpc>
                <a:spcPct val="150000"/>
              </a:lnSpc>
            </a:pPr>
            <a:r>
              <a:rPr lang="en-US" altLang="zh-CN" sz="1400" b="1" dirty="0">
                <a:latin typeface="微软雅黑" panose="020B0503020204020204" pitchFamily="34" charset="-122"/>
                <a:ea typeface="微软雅黑" panose="020B0503020204020204" pitchFamily="34" charset="-122"/>
              </a:rPr>
              <a:t>BSU(3): </a:t>
            </a:r>
            <a:r>
              <a:rPr lang="pl-PL" altLang="zh-CN" sz="1400" b="1" i="1" u="sng" dirty="0">
                <a:solidFill>
                  <a:srgbClr val="00B0F0"/>
                </a:solidFill>
                <a:latin typeface="微软雅黑" panose="020B0503020204020204" pitchFamily="34" charset="-122"/>
                <a:ea typeface="微软雅黑" panose="020B0503020204020204" pitchFamily="34" charset="-122"/>
              </a:rPr>
              <a:t>P. Zenczykowski, P</a:t>
            </a:r>
            <a:r>
              <a:rPr lang="en-US" altLang="zh-CN" sz="1400" b="1" i="1" u="sng" dirty="0">
                <a:solidFill>
                  <a:srgbClr val="00B0F0"/>
                </a:solidFill>
                <a:latin typeface="微软雅黑" panose="020B0503020204020204" pitchFamily="34" charset="-122"/>
                <a:ea typeface="微软雅黑" panose="020B0503020204020204" pitchFamily="34" charset="-122"/>
              </a:rPr>
              <a:t>R</a:t>
            </a:r>
            <a:r>
              <a:rPr lang="pl-PL" altLang="zh-CN" sz="1400" b="1" i="1" u="sng" dirty="0">
                <a:solidFill>
                  <a:srgbClr val="00B0F0"/>
                </a:solidFill>
                <a:latin typeface="微软雅黑" panose="020B0503020204020204" pitchFamily="34" charset="-122"/>
                <a:ea typeface="微软雅黑" panose="020B0503020204020204" pitchFamily="34" charset="-122"/>
              </a:rPr>
              <a:t>D 73, 076005 (2006)</a:t>
            </a:r>
            <a:endParaRPr lang="en-US" altLang="zh-CN" sz="1400" b="1" i="1" u="sng" dirty="0">
              <a:solidFill>
                <a:srgbClr val="00B0F0"/>
              </a:solidFill>
              <a:latin typeface="微软雅黑" panose="020B0503020204020204" pitchFamily="34" charset="-122"/>
              <a:ea typeface="微软雅黑" panose="020B0503020204020204" pitchFamily="34" charset="-122"/>
            </a:endParaRPr>
          </a:p>
          <a:p>
            <a:pPr>
              <a:lnSpc>
                <a:spcPct val="150000"/>
              </a:lnSpc>
            </a:pPr>
            <a:r>
              <a:rPr lang="en-US" altLang="zh-CN" sz="1400" b="1" dirty="0">
                <a:latin typeface="微软雅黑" panose="020B0503020204020204" pitchFamily="34" charset="-122"/>
                <a:ea typeface="微软雅黑" panose="020B0503020204020204" pitchFamily="34" charset="-122"/>
              </a:rPr>
              <a:t>QM: </a:t>
            </a:r>
            <a:r>
              <a:rPr lang="en-US" altLang="zh-CN" sz="1400" b="1" i="1" u="sng" dirty="0">
                <a:solidFill>
                  <a:srgbClr val="00B0F0"/>
                </a:solidFill>
                <a:latin typeface="微软雅黑" panose="020B0503020204020204" pitchFamily="34" charset="-122"/>
                <a:ea typeface="微软雅黑" panose="020B0503020204020204" pitchFamily="34" charset="-122"/>
              </a:rPr>
              <a:t>E. N. </a:t>
            </a:r>
            <a:r>
              <a:rPr lang="en-US" altLang="zh-CN" sz="1400" b="1" i="1" u="sng" dirty="0" err="1">
                <a:solidFill>
                  <a:srgbClr val="00B0F0"/>
                </a:solidFill>
                <a:latin typeface="微软雅黑" panose="020B0503020204020204" pitchFamily="34" charset="-122"/>
                <a:ea typeface="微软雅黑" panose="020B0503020204020204" pitchFamily="34" charset="-122"/>
              </a:rPr>
              <a:t>Dubovik</a:t>
            </a:r>
            <a:r>
              <a:rPr lang="en-US" altLang="zh-CN" sz="1400" b="1" i="1" u="sng" dirty="0">
                <a:solidFill>
                  <a:srgbClr val="00B0F0"/>
                </a:solidFill>
                <a:latin typeface="微软雅黑" panose="020B0503020204020204" pitchFamily="34" charset="-122"/>
                <a:ea typeface="微软雅黑" panose="020B0503020204020204" pitchFamily="34" charset="-122"/>
              </a:rPr>
              <a:t> et al, Phys. Atom. </a:t>
            </a:r>
            <a:r>
              <a:rPr lang="en-US" altLang="zh-CN" sz="1400" b="1" i="1" u="sng" dirty="0" err="1">
                <a:solidFill>
                  <a:srgbClr val="00B0F0"/>
                </a:solidFill>
                <a:latin typeface="微软雅黑" panose="020B0503020204020204" pitchFamily="34" charset="-122"/>
                <a:ea typeface="微软雅黑" panose="020B0503020204020204" pitchFamily="34" charset="-122"/>
              </a:rPr>
              <a:t>Nucl</a:t>
            </a:r>
            <a:r>
              <a:rPr lang="en-US" altLang="zh-CN" sz="1400" b="1" i="1" u="sng" dirty="0">
                <a:solidFill>
                  <a:srgbClr val="00B0F0"/>
                </a:solidFill>
                <a:latin typeface="微软雅黑" panose="020B0503020204020204" pitchFamily="34" charset="-122"/>
                <a:ea typeface="微软雅黑" panose="020B0503020204020204" pitchFamily="34" charset="-122"/>
              </a:rPr>
              <a:t>. 71, 136 (2008)</a:t>
            </a:r>
          </a:p>
        </p:txBody>
      </p:sp>
      <p:sp>
        <p:nvSpPr>
          <p:cNvPr id="12" name="文本框 11"/>
          <p:cNvSpPr txBox="1"/>
          <p:nvPr/>
        </p:nvSpPr>
        <p:spPr>
          <a:xfrm>
            <a:off x="205285" y="5833599"/>
            <a:ext cx="11755415" cy="1015663"/>
          </a:xfrm>
          <a:prstGeom prst="rect">
            <a:avLst/>
          </a:prstGeom>
          <a:noFill/>
        </p:spPr>
        <p:txBody>
          <a:bodyPr wrap="square" rtlCol="0">
            <a:spAutoFit/>
          </a:bodyPr>
          <a:lstStyle/>
          <a:p>
            <a:pPr marL="342900" indent="-342900">
              <a:buFont typeface="Wingdings" pitchFamily="2" charset="2"/>
              <a:buChar char="Ø"/>
            </a:pPr>
            <a:r>
              <a:rPr lang="en-US" altLang="zh-CN" sz="2000" dirty="0">
                <a:latin typeface="Microsoft YaHei" panose="020B0503020204020204" pitchFamily="34" charset="-122"/>
                <a:ea typeface="Microsoft YaHei" panose="020B0503020204020204" pitchFamily="34" charset="-122"/>
              </a:rPr>
              <a:t>Interestingly, only </a:t>
            </a:r>
            <a:r>
              <a:rPr lang="en-US" altLang="zh-CN" sz="2000" b="1" dirty="0">
                <a:solidFill>
                  <a:srgbClr val="C00000"/>
                </a:solidFill>
                <a:latin typeface="Microsoft YaHei" panose="020B0503020204020204" pitchFamily="34" charset="-122"/>
                <a:ea typeface="Microsoft YaHei" panose="020B0503020204020204" pitchFamily="34" charset="-122"/>
              </a:rPr>
              <a:t>EOMS </a:t>
            </a:r>
            <a:r>
              <a:rPr lang="en-US" altLang="zh-CN" sz="2000" b="1" dirty="0" err="1">
                <a:solidFill>
                  <a:srgbClr val="C00000"/>
                </a:solidFill>
                <a:latin typeface="Microsoft YaHei" panose="020B0503020204020204" pitchFamily="34" charset="-122"/>
                <a:ea typeface="Microsoft YaHei" panose="020B0503020204020204" pitchFamily="34" charset="-122"/>
              </a:rPr>
              <a:t>BχPT</a:t>
            </a:r>
            <a:r>
              <a:rPr lang="en-US" altLang="zh-CN" sz="2000" b="1" dirty="0">
                <a:solidFill>
                  <a:srgbClr val="C00000"/>
                </a:solidFill>
                <a:latin typeface="Microsoft YaHei" panose="020B0503020204020204" pitchFamily="34" charset="-122"/>
                <a:ea typeface="Microsoft YaHei" panose="020B0503020204020204" pitchFamily="34" charset="-122"/>
              </a:rPr>
              <a:t> agrees with </a:t>
            </a:r>
            <a:r>
              <a:rPr lang="en-US" altLang="zh-CN" sz="2000" dirty="0">
                <a:latin typeface="Microsoft YaHei" panose="020B0503020204020204" pitchFamily="34" charset="-122"/>
                <a:ea typeface="Microsoft YaHei" panose="020B0503020204020204" pitchFamily="34" charset="-122"/>
              </a:rPr>
              <a:t>latest BESIII measurement</a:t>
            </a:r>
          </a:p>
          <a:p>
            <a:pPr marL="342900" indent="-342900">
              <a:buFont typeface="Wingdings" pitchFamily="2" charset="2"/>
              <a:buChar char="Ø"/>
            </a:pPr>
            <a:r>
              <a:rPr lang="en-US" altLang="zh-CN" sz="2000" dirty="0">
                <a:latin typeface="Microsoft YaHei" panose="020B0503020204020204" pitchFamily="34" charset="-122"/>
                <a:ea typeface="Microsoft YaHei" panose="020B0503020204020204" pitchFamily="34" charset="-122"/>
              </a:rPr>
              <a:t>The vector dominance model (VDM)  and the pole model (PM II) </a:t>
            </a:r>
            <a:r>
              <a:rPr lang="en-US" altLang="zh-CN" sz="2000" b="1" dirty="0">
                <a:solidFill>
                  <a:srgbClr val="0432FF"/>
                </a:solidFill>
                <a:latin typeface="Microsoft YaHei" panose="020B0503020204020204" pitchFamily="34" charset="-122"/>
                <a:ea typeface="Microsoft YaHei" panose="020B0503020204020204" pitchFamily="34" charset="-122"/>
              </a:rPr>
              <a:t>are disfavored </a:t>
            </a:r>
            <a:r>
              <a:rPr lang="en-US" altLang="zh-CN" sz="2000" dirty="0">
                <a:latin typeface="Microsoft YaHei" panose="020B0503020204020204" pitchFamily="34" charset="-122"/>
                <a:ea typeface="Microsoft YaHei" panose="020B0503020204020204" pitchFamily="34" charset="-122"/>
              </a:rPr>
              <a:t>by the BESIII data</a:t>
            </a:r>
            <a:endParaRPr lang="zh-CN"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59592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6E101-4FA5-8D4C-9F44-075B86F6F293}"/>
              </a:ext>
            </a:extLst>
          </p:cNvPr>
          <p:cNvSpPr>
            <a:spLocks noGrp="1"/>
          </p:cNvSpPr>
          <p:nvPr>
            <p:ph type="title"/>
          </p:nvPr>
        </p:nvSpPr>
        <p:spPr>
          <a:xfrm>
            <a:off x="-61849" y="0"/>
            <a:ext cx="10515600" cy="1325563"/>
          </a:xfrm>
        </p:spPr>
        <p:txBody>
          <a:bodyPr>
            <a:normAutofit/>
          </a:bodyPr>
          <a:lstStyle/>
          <a:p>
            <a:r>
              <a:rPr lang="en-US" altLang="zh-CN" sz="3200" dirty="0">
                <a:latin typeface="Microsoft YaHei" charset="-122"/>
                <a:ea typeface="Microsoft YaHei" charset="-122"/>
              </a:rPr>
              <a:t>F</a:t>
            </a:r>
            <a:r>
              <a:rPr lang="en-US" altLang="zh-CN" sz="3200" b="1" dirty="0">
                <a:latin typeface="Microsoft YaHei" charset="-122"/>
                <a:ea typeface="Microsoft YaHei" charset="-122"/>
              </a:rPr>
              <a:t>our</a:t>
            </a:r>
            <a:r>
              <a:rPr lang="zh-CN" altLang="en-US" sz="3200" b="1" dirty="0">
                <a:latin typeface="Microsoft YaHei" charset="-122"/>
                <a:ea typeface="Microsoft YaHei" charset="-122"/>
              </a:rPr>
              <a:t> </a:t>
            </a:r>
            <a:r>
              <a:rPr lang="en-US" altLang="zh-CN" sz="3200" b="1" dirty="0">
                <a:latin typeface="Microsoft YaHei" charset="-122"/>
                <a:ea typeface="Microsoft YaHei" charset="-122"/>
              </a:rPr>
              <a:t>fundamental</a:t>
            </a:r>
            <a:r>
              <a:rPr lang="zh-CN" altLang="en-US" sz="3200" b="1" dirty="0">
                <a:latin typeface="Microsoft YaHei" charset="-122"/>
                <a:ea typeface="Microsoft YaHei" charset="-122"/>
              </a:rPr>
              <a:t> </a:t>
            </a:r>
            <a:r>
              <a:rPr lang="en-US" altLang="zh-CN" sz="3200" b="1" dirty="0">
                <a:latin typeface="Microsoft YaHei" charset="-122"/>
                <a:ea typeface="Microsoft YaHei" charset="-122"/>
              </a:rPr>
              <a:t>interactions</a:t>
            </a:r>
            <a:r>
              <a:rPr lang="zh-CN" altLang="en-US" sz="3200" b="1" dirty="0">
                <a:latin typeface="Microsoft YaHei" charset="-122"/>
                <a:ea typeface="Microsoft YaHei" charset="-122"/>
              </a:rPr>
              <a:t> </a:t>
            </a:r>
            <a:r>
              <a:rPr lang="en-US" altLang="zh-CN" sz="3200" b="1" dirty="0">
                <a:latin typeface="Microsoft YaHei" charset="-122"/>
                <a:ea typeface="Microsoft YaHei" charset="-122"/>
              </a:rPr>
              <a:t>in</a:t>
            </a:r>
            <a:r>
              <a:rPr lang="zh-CN" altLang="en-US" sz="3200" b="1" dirty="0">
                <a:latin typeface="Microsoft YaHei" charset="-122"/>
                <a:ea typeface="Microsoft YaHei" charset="-122"/>
              </a:rPr>
              <a:t> </a:t>
            </a:r>
            <a:r>
              <a:rPr lang="en-US" altLang="zh-CN" sz="3200" b="1" dirty="0">
                <a:latin typeface="Microsoft YaHei" charset="-122"/>
                <a:ea typeface="Microsoft YaHei" charset="-122"/>
              </a:rPr>
              <a:t>Nature</a:t>
            </a:r>
            <a:endParaRPr lang="zh-CN" altLang="en-US" sz="3200" b="1" dirty="0">
              <a:latin typeface="Microsoft YaHei" charset="-122"/>
              <a:ea typeface="Microsoft YaHei" charset="-122"/>
            </a:endParaRPr>
          </a:p>
        </p:txBody>
      </p:sp>
      <p:pic>
        <p:nvPicPr>
          <p:cNvPr id="4" name="内容占位符 3">
            <a:extLst>
              <a:ext uri="{FF2B5EF4-FFF2-40B4-BE49-F238E27FC236}">
                <a16:creationId xmlns:a16="http://schemas.microsoft.com/office/drawing/2014/main" id="{45F08721-1AB3-094F-9A44-B6A33FDB7F0C}"/>
              </a:ext>
            </a:extLst>
          </p:cNvPr>
          <p:cNvPicPr>
            <a:picLocks noGrp="1" noChangeAspect="1"/>
          </p:cNvPicPr>
          <p:nvPr>
            <p:ph idx="1"/>
          </p:nvPr>
        </p:nvPicPr>
        <p:blipFill>
          <a:blip r:embed="rId3"/>
          <a:stretch>
            <a:fillRect/>
          </a:stretch>
        </p:blipFill>
        <p:spPr>
          <a:xfrm>
            <a:off x="2819400" y="1412875"/>
            <a:ext cx="6553200" cy="48958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68D7E1E1-6A6A-1242-ABB4-DC831BD60180}"/>
                  </a:ext>
                </a:extLst>
              </p:cNvPr>
              <p:cNvSpPr txBox="1"/>
              <p:nvPr/>
            </p:nvSpPr>
            <p:spPr>
              <a:xfrm>
                <a:off x="10021666" y="2290375"/>
                <a:ext cx="1350563" cy="620811"/>
              </a:xfrm>
              <a:prstGeom prst="rect">
                <a:avLst/>
              </a:prstGeom>
              <a:noFill/>
            </p:spPr>
            <p:txBody>
              <a:bodyPr wrap="none" lIns="0" tIns="0" rIns="0" bIns="0" rtlCol="0">
                <a:spAutoFit/>
              </a:bodyPr>
              <a:lstStyle/>
              <a:p>
                <a:r>
                  <a:rPr kumimoji="1" lang="en-US" altLang="zh-CN" sz="2400" dirty="0">
                    <a:solidFill>
                      <a:srgbClr val="0432FF"/>
                    </a:solidFill>
                  </a:rPr>
                  <a:t>F</a:t>
                </a:r>
                <a:r>
                  <a:rPr kumimoji="1" lang="en-US" altLang="zh-CN" sz="2800" dirty="0">
                    <a:solidFill>
                      <a:srgbClr val="0432FF"/>
                    </a:solidFill>
                  </a:rPr>
                  <a:t>= </a:t>
                </a:r>
                <a14:m>
                  <m:oMath xmlns:m="http://schemas.openxmlformats.org/officeDocument/2006/math">
                    <m:f>
                      <m:fPr>
                        <m:ctrlPr>
                          <a:rPr kumimoji="1" lang="en-US" altLang="zh-CN" sz="2800" i="1">
                            <a:solidFill>
                              <a:srgbClr val="0432FF"/>
                            </a:solidFill>
                            <a:latin typeface="Cambria Math" panose="02040503050406030204" pitchFamily="18" charset="0"/>
                          </a:rPr>
                        </m:ctrlPr>
                      </m:fPr>
                      <m:num>
                        <m:r>
                          <m:rPr>
                            <m:sty m:val="p"/>
                          </m:rPr>
                          <a:rPr kumimoji="1" lang="en-US" altLang="zh-CN" sz="2800" i="1">
                            <a:solidFill>
                              <a:srgbClr val="0432FF"/>
                            </a:solidFill>
                            <a:latin typeface="Cambria Math" panose="02040503050406030204" pitchFamily="18" charset="0"/>
                          </a:rPr>
                          <m:t>G</m:t>
                        </m:r>
                        <m:sSub>
                          <m:sSubPr>
                            <m:ctrlPr>
                              <a:rPr kumimoji="1" lang="en-US" altLang="zh-CN" sz="2800" i="1">
                                <a:solidFill>
                                  <a:srgbClr val="0432FF"/>
                                </a:solidFill>
                                <a:latin typeface="Cambria Math" panose="02040503050406030204" pitchFamily="18" charset="0"/>
                              </a:rPr>
                            </m:ctrlPr>
                          </m:sSubPr>
                          <m:e>
                            <m:r>
                              <a:rPr kumimoji="1" lang="en-US" altLang="zh-CN" sz="2800" i="1">
                                <a:solidFill>
                                  <a:srgbClr val="0432FF"/>
                                </a:solidFill>
                                <a:latin typeface="Cambria Math" panose="02040503050406030204" pitchFamily="18" charset="0"/>
                              </a:rPr>
                              <m:t>𝑚</m:t>
                            </m:r>
                          </m:e>
                          <m:sub>
                            <m:r>
                              <a:rPr kumimoji="1" lang="en-US" altLang="zh-CN" sz="2800" i="1">
                                <a:solidFill>
                                  <a:srgbClr val="0432FF"/>
                                </a:solidFill>
                                <a:latin typeface="Cambria Math" panose="02040503050406030204" pitchFamily="18" charset="0"/>
                              </a:rPr>
                              <m:t>1</m:t>
                            </m:r>
                          </m:sub>
                        </m:sSub>
                        <m:sSub>
                          <m:sSubPr>
                            <m:ctrlPr>
                              <a:rPr kumimoji="1" lang="en-US" altLang="zh-CN" sz="2800" i="1">
                                <a:solidFill>
                                  <a:srgbClr val="0432FF"/>
                                </a:solidFill>
                                <a:latin typeface="Cambria Math" panose="02040503050406030204" pitchFamily="18" charset="0"/>
                              </a:rPr>
                            </m:ctrlPr>
                          </m:sSubPr>
                          <m:e>
                            <m:r>
                              <a:rPr kumimoji="1" lang="en-US" altLang="zh-CN" sz="2800" i="1">
                                <a:solidFill>
                                  <a:srgbClr val="0432FF"/>
                                </a:solidFill>
                                <a:latin typeface="Cambria Math" panose="02040503050406030204" pitchFamily="18" charset="0"/>
                              </a:rPr>
                              <m:t>𝑚</m:t>
                            </m:r>
                          </m:e>
                          <m:sub>
                            <m:r>
                              <a:rPr kumimoji="1" lang="en-US" altLang="zh-CN" sz="2800" i="1">
                                <a:solidFill>
                                  <a:srgbClr val="0432FF"/>
                                </a:solidFill>
                                <a:latin typeface="Cambria Math" panose="02040503050406030204" pitchFamily="18" charset="0"/>
                              </a:rPr>
                              <m:t>2</m:t>
                            </m:r>
                          </m:sub>
                        </m:sSub>
                      </m:num>
                      <m:den>
                        <m:sSup>
                          <m:sSupPr>
                            <m:ctrlPr>
                              <a:rPr kumimoji="1" lang="en-US" altLang="zh-CN" sz="2800" i="1">
                                <a:solidFill>
                                  <a:srgbClr val="0432FF"/>
                                </a:solidFill>
                                <a:latin typeface="Cambria Math" panose="02040503050406030204" pitchFamily="18" charset="0"/>
                              </a:rPr>
                            </m:ctrlPr>
                          </m:sSupPr>
                          <m:e>
                            <m:r>
                              <a:rPr kumimoji="1" lang="en-US" altLang="zh-CN" sz="2800" i="1">
                                <a:solidFill>
                                  <a:srgbClr val="0432FF"/>
                                </a:solidFill>
                                <a:latin typeface="Cambria Math" panose="02040503050406030204" pitchFamily="18" charset="0"/>
                              </a:rPr>
                              <m:t>𝑟</m:t>
                            </m:r>
                          </m:e>
                          <m:sup>
                            <m:r>
                              <a:rPr kumimoji="1" lang="en-US" altLang="zh-CN" sz="2800" i="1">
                                <a:solidFill>
                                  <a:srgbClr val="0432FF"/>
                                </a:solidFill>
                                <a:latin typeface="Cambria Math" panose="02040503050406030204" pitchFamily="18" charset="0"/>
                              </a:rPr>
                              <m:t>2</m:t>
                            </m:r>
                          </m:sup>
                        </m:sSup>
                      </m:den>
                    </m:f>
                  </m:oMath>
                </a14:m>
                <a:endParaRPr kumimoji="1" lang="zh-CN" altLang="en-US" dirty="0">
                  <a:solidFill>
                    <a:srgbClr val="0432FF"/>
                  </a:solidFill>
                </a:endParaRPr>
              </a:p>
            </p:txBody>
          </p:sp>
        </mc:Choice>
        <mc:Fallback xmlns="">
          <p:sp>
            <p:nvSpPr>
              <p:cNvPr id="3" name="文本框 2">
                <a:extLst>
                  <a:ext uri="{FF2B5EF4-FFF2-40B4-BE49-F238E27FC236}">
                    <a16:creationId xmlns:a16="http://schemas.microsoft.com/office/drawing/2014/main" id="{68D7E1E1-6A6A-1242-ABB4-DC831BD60180}"/>
                  </a:ext>
                </a:extLst>
              </p:cNvPr>
              <p:cNvSpPr txBox="1">
                <a:spLocks noRot="1" noChangeAspect="1" noMove="1" noResize="1" noEditPoints="1" noAdjustHandles="1" noChangeArrowheads="1" noChangeShapeType="1" noTextEdit="1"/>
              </p:cNvSpPr>
              <p:nvPr/>
            </p:nvSpPr>
            <p:spPr>
              <a:xfrm>
                <a:off x="10021666" y="2290375"/>
                <a:ext cx="1350563" cy="620811"/>
              </a:xfrm>
              <a:prstGeom prst="rect">
                <a:avLst/>
              </a:prstGeom>
              <a:blipFill>
                <a:blip r:embed="rId4"/>
                <a:stretch>
                  <a:fillRect l="-13964" b="-205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3D7FAD51-1ED5-5644-94F9-919313A17491}"/>
                  </a:ext>
                </a:extLst>
              </p:cNvPr>
              <p:cNvSpPr txBox="1"/>
              <p:nvPr/>
            </p:nvSpPr>
            <p:spPr>
              <a:xfrm>
                <a:off x="874568" y="1904568"/>
                <a:ext cx="1009315" cy="529953"/>
              </a:xfrm>
              <a:prstGeom prst="rect">
                <a:avLst/>
              </a:prstGeom>
              <a:noFill/>
            </p:spPr>
            <p:txBody>
              <a:bodyPr wrap="none" lIns="0" tIns="0" rIns="0" bIns="0" rtlCol="0">
                <a:spAutoFit/>
              </a:bodyPr>
              <a:lstStyle/>
              <a:p>
                <a:r>
                  <a:rPr kumimoji="1" lang="en-US" altLang="zh-CN" sz="2400" dirty="0">
                    <a:solidFill>
                      <a:srgbClr val="0432FF"/>
                    </a:solidFill>
                  </a:rPr>
                  <a:t>F= </a:t>
                </a:r>
                <a14:m>
                  <m:oMath xmlns:m="http://schemas.openxmlformats.org/officeDocument/2006/math">
                    <m:f>
                      <m:fPr>
                        <m:ctrlPr>
                          <a:rPr kumimoji="1" lang="en-US" altLang="zh-CN" sz="2400" i="1">
                            <a:solidFill>
                              <a:srgbClr val="0432FF"/>
                            </a:solidFill>
                            <a:latin typeface="Cambria Math" panose="02040503050406030204" pitchFamily="18" charset="0"/>
                          </a:rPr>
                        </m:ctrlPr>
                      </m:fPr>
                      <m:num>
                        <m:r>
                          <a:rPr kumimoji="1" lang="en-US" altLang="zh-CN" sz="2400" i="1">
                            <a:solidFill>
                              <a:srgbClr val="0432FF"/>
                            </a:solidFill>
                            <a:latin typeface="Cambria Math" panose="02040503050406030204" pitchFamily="18" charset="0"/>
                          </a:rPr>
                          <m:t>𝑘</m:t>
                        </m:r>
                        <m:sSub>
                          <m:sSubPr>
                            <m:ctrlPr>
                              <a:rPr kumimoji="1" lang="en-US" altLang="zh-CN" sz="2400" i="1">
                                <a:solidFill>
                                  <a:srgbClr val="0432FF"/>
                                </a:solidFill>
                                <a:latin typeface="Cambria Math" panose="02040503050406030204" pitchFamily="18" charset="0"/>
                              </a:rPr>
                            </m:ctrlPr>
                          </m:sSubPr>
                          <m:e>
                            <m:r>
                              <a:rPr kumimoji="1" lang="en-US" altLang="zh-CN" sz="2400" i="1">
                                <a:solidFill>
                                  <a:srgbClr val="0432FF"/>
                                </a:solidFill>
                                <a:latin typeface="Cambria Math" panose="02040503050406030204" pitchFamily="18" charset="0"/>
                              </a:rPr>
                              <m:t>𝑞</m:t>
                            </m:r>
                          </m:e>
                          <m:sub>
                            <m:r>
                              <a:rPr kumimoji="1" lang="en-US" altLang="zh-CN" sz="2400" i="1">
                                <a:solidFill>
                                  <a:srgbClr val="0432FF"/>
                                </a:solidFill>
                                <a:latin typeface="Cambria Math" panose="02040503050406030204" pitchFamily="18" charset="0"/>
                              </a:rPr>
                              <m:t>1</m:t>
                            </m:r>
                          </m:sub>
                        </m:sSub>
                        <m:sSub>
                          <m:sSubPr>
                            <m:ctrlPr>
                              <a:rPr kumimoji="1" lang="en-US" altLang="zh-CN" sz="2400" i="1">
                                <a:solidFill>
                                  <a:srgbClr val="0432FF"/>
                                </a:solidFill>
                                <a:latin typeface="Cambria Math" panose="02040503050406030204" pitchFamily="18" charset="0"/>
                              </a:rPr>
                            </m:ctrlPr>
                          </m:sSubPr>
                          <m:e>
                            <m:r>
                              <a:rPr kumimoji="1" lang="en-US" altLang="zh-CN" sz="2400" i="1">
                                <a:solidFill>
                                  <a:srgbClr val="0432FF"/>
                                </a:solidFill>
                                <a:latin typeface="Cambria Math" panose="02040503050406030204" pitchFamily="18" charset="0"/>
                              </a:rPr>
                              <m:t>𝑞</m:t>
                            </m:r>
                          </m:e>
                          <m:sub>
                            <m:r>
                              <a:rPr kumimoji="1" lang="en-US" altLang="zh-CN" sz="2400" i="1">
                                <a:solidFill>
                                  <a:srgbClr val="0432FF"/>
                                </a:solidFill>
                                <a:latin typeface="Cambria Math" panose="02040503050406030204" pitchFamily="18" charset="0"/>
                              </a:rPr>
                              <m:t>2</m:t>
                            </m:r>
                          </m:sub>
                        </m:sSub>
                      </m:num>
                      <m:den>
                        <m:sSup>
                          <m:sSupPr>
                            <m:ctrlPr>
                              <a:rPr kumimoji="1" lang="en-US" altLang="zh-CN" sz="2400" i="1">
                                <a:solidFill>
                                  <a:srgbClr val="0432FF"/>
                                </a:solidFill>
                                <a:latin typeface="Cambria Math" panose="02040503050406030204" pitchFamily="18" charset="0"/>
                              </a:rPr>
                            </m:ctrlPr>
                          </m:sSupPr>
                          <m:e>
                            <m:r>
                              <a:rPr kumimoji="1" lang="en-US" altLang="zh-CN" sz="2400" i="1">
                                <a:solidFill>
                                  <a:srgbClr val="0432FF"/>
                                </a:solidFill>
                                <a:latin typeface="Cambria Math" panose="02040503050406030204" pitchFamily="18" charset="0"/>
                              </a:rPr>
                              <m:t>𝑟</m:t>
                            </m:r>
                          </m:e>
                          <m:sup>
                            <m:r>
                              <a:rPr kumimoji="1" lang="en-US" altLang="zh-CN" sz="2400" i="1">
                                <a:solidFill>
                                  <a:srgbClr val="0432FF"/>
                                </a:solidFill>
                                <a:latin typeface="Cambria Math" panose="02040503050406030204" pitchFamily="18" charset="0"/>
                              </a:rPr>
                              <m:t>2</m:t>
                            </m:r>
                          </m:sup>
                        </m:sSup>
                      </m:den>
                    </m:f>
                  </m:oMath>
                </a14:m>
                <a:endParaRPr kumimoji="1" lang="zh-CN" altLang="en-US" sz="2400" dirty="0">
                  <a:solidFill>
                    <a:srgbClr val="0432FF"/>
                  </a:solidFill>
                </a:endParaRPr>
              </a:p>
            </p:txBody>
          </p:sp>
        </mc:Choice>
        <mc:Fallback xmlns="">
          <p:sp>
            <p:nvSpPr>
              <p:cNvPr id="6" name="文本框 5">
                <a:extLst>
                  <a:ext uri="{FF2B5EF4-FFF2-40B4-BE49-F238E27FC236}">
                    <a16:creationId xmlns:a16="http://schemas.microsoft.com/office/drawing/2014/main" id="{3D7FAD51-1ED5-5644-94F9-919313A17491}"/>
                  </a:ext>
                </a:extLst>
              </p:cNvPr>
              <p:cNvSpPr txBox="1">
                <a:spLocks noRot="1" noChangeAspect="1" noMove="1" noResize="1" noEditPoints="1" noAdjustHandles="1" noChangeArrowheads="1" noChangeShapeType="1" noTextEdit="1"/>
              </p:cNvSpPr>
              <p:nvPr/>
            </p:nvSpPr>
            <p:spPr>
              <a:xfrm>
                <a:off x="874568" y="1904568"/>
                <a:ext cx="1009315" cy="529953"/>
              </a:xfrm>
              <a:prstGeom prst="rect">
                <a:avLst/>
              </a:prstGeom>
              <a:blipFill>
                <a:blip r:embed="rId5"/>
                <a:stretch>
                  <a:fillRect l="-18072" t="-1149" b="-206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C67429B8-ADF4-5F4D-B4E4-BFDBEF771D2E}"/>
                  </a:ext>
                </a:extLst>
              </p:cNvPr>
              <p:cNvSpPr txBox="1"/>
              <p:nvPr/>
            </p:nvSpPr>
            <p:spPr>
              <a:xfrm>
                <a:off x="874566" y="2506146"/>
                <a:ext cx="1199303" cy="414088"/>
              </a:xfrm>
              <a:prstGeom prst="rect">
                <a:avLst/>
              </a:prstGeom>
              <a:noFill/>
            </p:spPr>
            <p:txBody>
              <a:bodyPr wrap="none" lIns="0" tIns="0" rIns="0" bIns="0" rtlCol="0">
                <a:spAutoFit/>
              </a:bodyPr>
              <a:lstStyle/>
              <a:p>
                <a:r>
                  <a:rPr kumimoji="1" lang="en-US" altLang="zh-CN" sz="2400" dirty="0">
                    <a:solidFill>
                      <a:srgbClr val="0432FF"/>
                    </a:solidFill>
                  </a:rPr>
                  <a:t>F=q</a:t>
                </a:r>
                <a14:m>
                  <m:oMath xmlns:m="http://schemas.openxmlformats.org/officeDocument/2006/math">
                    <m:acc>
                      <m:accPr>
                        <m:chr m:val="⃗"/>
                        <m:ctrlPr>
                          <a:rPr kumimoji="1" lang="en-US" altLang="zh-CN" sz="2400" i="1">
                            <a:solidFill>
                              <a:srgbClr val="0432FF"/>
                            </a:solidFill>
                            <a:latin typeface="Cambria Math" panose="02040503050406030204" pitchFamily="18" charset="0"/>
                          </a:rPr>
                        </m:ctrlPr>
                      </m:accPr>
                      <m:e>
                        <m:r>
                          <a:rPr kumimoji="1" lang="en-US" altLang="zh-CN" sz="2400" i="1">
                            <a:solidFill>
                              <a:srgbClr val="0432FF"/>
                            </a:solidFill>
                            <a:latin typeface="Cambria Math" panose="02040503050406030204" pitchFamily="18" charset="0"/>
                          </a:rPr>
                          <m:t>𝑣</m:t>
                        </m:r>
                      </m:e>
                    </m:acc>
                    <m:r>
                      <a:rPr kumimoji="1" lang="en-US" altLang="zh-CN" sz="2400" i="1">
                        <a:solidFill>
                          <a:srgbClr val="0432FF"/>
                        </a:solidFill>
                        <a:latin typeface="Cambria Math" panose="02040503050406030204" pitchFamily="18" charset="0"/>
                        <a:ea typeface="Cambria Math" panose="02040503050406030204" pitchFamily="18" charset="0"/>
                      </a:rPr>
                      <m:t>×</m:t>
                    </m:r>
                    <m:acc>
                      <m:accPr>
                        <m:chr m:val="⃗"/>
                        <m:ctrlPr>
                          <a:rPr kumimoji="1" lang="en-US" altLang="zh-CN" sz="2400" i="1">
                            <a:solidFill>
                              <a:srgbClr val="0432FF"/>
                            </a:solidFill>
                            <a:latin typeface="Cambria Math" panose="02040503050406030204" pitchFamily="18" charset="0"/>
                            <a:ea typeface="Cambria Math" panose="02040503050406030204" pitchFamily="18" charset="0"/>
                          </a:rPr>
                        </m:ctrlPr>
                      </m:accPr>
                      <m:e>
                        <m:r>
                          <a:rPr kumimoji="1" lang="en-US" altLang="zh-CN" sz="2400" i="1">
                            <a:solidFill>
                              <a:srgbClr val="0432FF"/>
                            </a:solidFill>
                            <a:latin typeface="Cambria Math" panose="02040503050406030204" pitchFamily="18" charset="0"/>
                            <a:ea typeface="Cambria Math" panose="02040503050406030204" pitchFamily="18" charset="0"/>
                          </a:rPr>
                          <m:t>𝐵</m:t>
                        </m:r>
                      </m:e>
                    </m:acc>
                  </m:oMath>
                </a14:m>
                <a:endParaRPr kumimoji="1" lang="zh-CN" altLang="en-US" sz="2400" dirty="0">
                  <a:solidFill>
                    <a:srgbClr val="0432FF"/>
                  </a:solidFill>
                </a:endParaRPr>
              </a:p>
            </p:txBody>
          </p:sp>
        </mc:Choice>
        <mc:Fallback xmlns="">
          <p:sp>
            <p:nvSpPr>
              <p:cNvPr id="7" name="文本框 6">
                <a:extLst>
                  <a:ext uri="{FF2B5EF4-FFF2-40B4-BE49-F238E27FC236}">
                    <a16:creationId xmlns:a16="http://schemas.microsoft.com/office/drawing/2014/main" id="{C67429B8-ADF4-5F4D-B4E4-BFDBEF771D2E}"/>
                  </a:ext>
                </a:extLst>
              </p:cNvPr>
              <p:cNvSpPr txBox="1">
                <a:spLocks noRot="1" noChangeAspect="1" noMove="1" noResize="1" noEditPoints="1" noAdjustHandles="1" noChangeArrowheads="1" noChangeShapeType="1" noTextEdit="1"/>
              </p:cNvSpPr>
              <p:nvPr/>
            </p:nvSpPr>
            <p:spPr>
              <a:xfrm>
                <a:off x="874566" y="2506146"/>
                <a:ext cx="1199303" cy="414088"/>
              </a:xfrm>
              <a:prstGeom prst="rect">
                <a:avLst/>
              </a:prstGeom>
              <a:blipFill>
                <a:blip r:embed="rId6"/>
                <a:stretch>
                  <a:fillRect l="-15228" t="-11765" b="-441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F77A62E-DF79-C945-AAE0-6F462EC98EFF}"/>
                  </a:ext>
                </a:extLst>
              </p:cNvPr>
              <p:cNvSpPr txBox="1"/>
              <p:nvPr/>
            </p:nvSpPr>
            <p:spPr>
              <a:xfrm>
                <a:off x="10139594" y="4571196"/>
                <a:ext cx="628314" cy="369332"/>
              </a:xfrm>
              <a:prstGeom prst="rect">
                <a:avLst/>
              </a:prstGeom>
              <a:noFill/>
            </p:spPr>
            <p:txBody>
              <a:bodyPr wrap="none" lIns="0" tIns="0" rIns="0" bIns="0" rtlCol="0">
                <a:spAutoFit/>
              </a:bodyPr>
              <a:lstStyle/>
              <a:p>
                <a:r>
                  <a:rPr kumimoji="1" lang="en-US" altLang="zh-CN" sz="2400" dirty="0">
                    <a:solidFill>
                      <a:srgbClr val="0432FF"/>
                    </a:solidFill>
                  </a:rPr>
                  <a:t>F=</a:t>
                </a:r>
                <a14:m>
                  <m:oMath xmlns:m="http://schemas.openxmlformats.org/officeDocument/2006/math">
                    <m:sSub>
                      <m:sSubPr>
                        <m:ctrlPr>
                          <a:rPr kumimoji="1" lang="en-US" altLang="zh-CN" sz="2400" i="1">
                            <a:solidFill>
                              <a:srgbClr val="0432FF"/>
                            </a:solidFill>
                            <a:latin typeface="Cambria Math" panose="02040503050406030204" pitchFamily="18" charset="0"/>
                          </a:rPr>
                        </m:ctrlPr>
                      </m:sSubPr>
                      <m:e>
                        <m:r>
                          <m:rPr>
                            <m:sty m:val="p"/>
                          </m:rPr>
                          <a:rPr kumimoji="1" lang="en-US" altLang="zh-CN" sz="2400" i="1">
                            <a:solidFill>
                              <a:srgbClr val="0432FF"/>
                            </a:solidFill>
                            <a:latin typeface="Cambria Math" panose="02040503050406030204" pitchFamily="18" charset="0"/>
                          </a:rPr>
                          <m:t>G</m:t>
                        </m:r>
                      </m:e>
                      <m:sub>
                        <m:r>
                          <m:rPr>
                            <m:sty m:val="p"/>
                          </m:rPr>
                          <a:rPr kumimoji="1" lang="en-US" altLang="zh-CN" sz="2400" i="1">
                            <a:solidFill>
                              <a:srgbClr val="0432FF"/>
                            </a:solidFill>
                            <a:latin typeface="Cambria Math" panose="02040503050406030204" pitchFamily="18" charset="0"/>
                          </a:rPr>
                          <m:t>F</m:t>
                        </m:r>
                      </m:sub>
                    </m:sSub>
                  </m:oMath>
                </a14:m>
                <a:endParaRPr kumimoji="1" lang="zh-CN" altLang="en-US" sz="2400" dirty="0">
                  <a:solidFill>
                    <a:srgbClr val="0432FF"/>
                  </a:solidFill>
                </a:endParaRPr>
              </a:p>
            </p:txBody>
          </p:sp>
        </mc:Choice>
        <mc:Fallback xmlns="">
          <p:sp>
            <p:nvSpPr>
              <p:cNvPr id="8" name="文本框 7">
                <a:extLst>
                  <a:ext uri="{FF2B5EF4-FFF2-40B4-BE49-F238E27FC236}">
                    <a16:creationId xmlns:a16="http://schemas.microsoft.com/office/drawing/2014/main" id="{8F77A62E-DF79-C945-AAE0-6F462EC98EFF}"/>
                  </a:ext>
                </a:extLst>
              </p:cNvPr>
              <p:cNvSpPr txBox="1">
                <a:spLocks noRot="1" noChangeAspect="1" noMove="1" noResize="1" noEditPoints="1" noAdjustHandles="1" noChangeArrowheads="1" noChangeShapeType="1" noTextEdit="1"/>
              </p:cNvSpPr>
              <p:nvPr/>
            </p:nvSpPr>
            <p:spPr>
              <a:xfrm>
                <a:off x="10139594" y="4571196"/>
                <a:ext cx="628314" cy="369332"/>
              </a:xfrm>
              <a:prstGeom prst="rect">
                <a:avLst/>
              </a:prstGeom>
              <a:blipFill>
                <a:blip r:embed="rId7"/>
                <a:stretch>
                  <a:fillRect l="-29126" t="-26667" r="-10680" b="-50000"/>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27709EBF-3BDD-C943-B069-C0A95D235ABF}"/>
              </a:ext>
            </a:extLst>
          </p:cNvPr>
          <p:cNvSpPr txBox="1"/>
          <p:nvPr/>
        </p:nvSpPr>
        <p:spPr>
          <a:xfrm>
            <a:off x="634177" y="4527399"/>
            <a:ext cx="1531455" cy="738664"/>
          </a:xfrm>
          <a:prstGeom prst="rect">
            <a:avLst/>
          </a:prstGeom>
          <a:noFill/>
        </p:spPr>
        <p:txBody>
          <a:bodyPr wrap="square" lIns="0" tIns="0" rIns="0" bIns="0" rtlCol="0">
            <a:spAutoFit/>
          </a:bodyPr>
          <a:lstStyle/>
          <a:p>
            <a:r>
              <a:rPr kumimoji="1" lang="en-US" altLang="zh-CN" sz="2400" dirty="0">
                <a:solidFill>
                  <a:srgbClr val="C00000"/>
                </a:solidFill>
              </a:rPr>
              <a:t>F=……………   </a:t>
            </a:r>
          </a:p>
          <a:p>
            <a:r>
              <a:rPr kumimoji="1" lang="en-US" altLang="zh-CN" sz="2400" dirty="0">
                <a:solidFill>
                  <a:srgbClr val="C00000"/>
                </a:solidFill>
              </a:rPr>
              <a:t>     ….</a:t>
            </a:r>
            <a:endParaRPr kumimoji="1" lang="zh-CN" altLang="en-US" sz="2400" dirty="0">
              <a:solidFill>
                <a:srgbClr val="C00000"/>
              </a:solidFill>
            </a:endParaRPr>
          </a:p>
        </p:txBody>
      </p:sp>
      <p:sp>
        <p:nvSpPr>
          <p:cNvPr id="10" name="灯片编号占位符 9">
            <a:extLst>
              <a:ext uri="{FF2B5EF4-FFF2-40B4-BE49-F238E27FC236}">
                <a16:creationId xmlns:a16="http://schemas.microsoft.com/office/drawing/2014/main" id="{1EABBFBA-52D6-422A-AA1F-E491C5E6A32F}"/>
              </a:ext>
            </a:extLst>
          </p:cNvPr>
          <p:cNvSpPr>
            <a:spLocks noGrp="1"/>
          </p:cNvSpPr>
          <p:nvPr>
            <p:ph type="sldNum" sz="quarter" idx="12"/>
          </p:nvPr>
        </p:nvSpPr>
        <p:spPr/>
        <p:txBody>
          <a:bodyPr/>
          <a:lstStyle/>
          <a:p>
            <a:pPr>
              <a:defRPr/>
            </a:pPr>
            <a:fld id="{88A51967-2D8B-40D3-B5B9-9AAB73B256E5}" type="slidenum">
              <a:rPr lang="zh-CN" altLang="en-US" smtClean="0"/>
              <a:pPr>
                <a:defRPr/>
              </a:pPr>
              <a:t>4</a:t>
            </a:fld>
            <a:endParaRPr lang="zh-CN" altLang="en-US"/>
          </a:p>
        </p:txBody>
      </p:sp>
    </p:spTree>
    <p:extLst>
      <p:ext uri="{BB962C8B-B14F-4D97-AF65-F5344CB8AC3E}">
        <p14:creationId xmlns:p14="http://schemas.microsoft.com/office/powerpoint/2010/main" val="2071354900"/>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幻灯片编号占位符 10"/>
          <p:cNvSpPr>
            <a:spLocks noGrp="1"/>
          </p:cNvSpPr>
          <p:nvPr>
            <p:ph type="sldNum" sz="quarter" idx="12"/>
          </p:nvPr>
        </p:nvSpPr>
        <p:spPr/>
        <p:txBody>
          <a:bodyPr/>
          <a:lstStyle/>
          <a:p>
            <a:fld id="{6DE53C34-1AA1-4AB3-A96F-01890984CFFF}" type="slidenum">
              <a:rPr lang="zh-CN" altLang="en-US" smtClean="0"/>
              <a:t>40</a:t>
            </a:fld>
            <a:endParaRPr lang="zh-CN" altLang="en-US" dirty="0"/>
          </a:p>
        </p:txBody>
      </p:sp>
      <mc:AlternateContent xmlns:mc="http://schemas.openxmlformats.org/markup-compatibility/2006" xmlns:a14="http://schemas.microsoft.com/office/drawing/2010/main">
        <mc:Choice Requires="a14">
          <p:sp>
            <p:nvSpPr>
              <p:cNvPr id="2" name="标题 1"/>
              <p:cNvSpPr>
                <a:spLocks noGrp="1"/>
              </p:cNvSpPr>
              <p:nvPr>
                <p:ph type="title" idx="4294967295"/>
              </p:nvPr>
            </p:nvSpPr>
            <p:spPr>
              <a:xfrm>
                <a:off x="0" y="136525"/>
                <a:ext cx="12287250" cy="799223"/>
              </a:xfrm>
            </p:spPr>
            <p:txBody>
              <a:bodyPr>
                <a:noAutofit/>
              </a:bodyPr>
              <a:lstStyle/>
              <a:p>
                <a:r>
                  <a:rPr lang="en-US" altLang="zh-CN" sz="3200" dirty="0">
                    <a:solidFill>
                      <a:schemeClr val="tx1"/>
                    </a:solidFill>
                    <a:ea typeface="微软雅黑" panose="020B0503020204020204" pitchFamily="34" charset="-122"/>
                  </a:rPr>
                  <a:t>  </a:t>
                </a:r>
                <a14:m>
                  <m:oMath xmlns:m="http://schemas.openxmlformats.org/officeDocument/2006/math">
                    <m:sSub>
                      <m:sSubPr>
                        <m:ctrlPr>
                          <a:rPr lang="en-US" altLang="zh-CN" sz="3200" b="1" i="1">
                            <a:solidFill>
                              <a:schemeClr val="tx1"/>
                            </a:solidFill>
                            <a:latin typeface="Cambria Math" panose="02040503050406030204" pitchFamily="18" charset="0"/>
                            <a:ea typeface="微软雅黑" panose="020B0503020204020204" pitchFamily="34" charset="-122"/>
                          </a:rPr>
                        </m:ctrlPr>
                      </m:sSubPr>
                      <m:e>
                        <m:r>
                          <a:rPr lang="zh-CN" altLang="en-US" sz="3200" b="1" i="1">
                            <a:solidFill>
                              <a:schemeClr val="tx1"/>
                            </a:solidFill>
                            <a:latin typeface="Cambria Math" panose="02040503050406030204" pitchFamily="18" charset="0"/>
                            <a:ea typeface="微软雅黑" panose="020B0503020204020204" pitchFamily="34" charset="-122"/>
                          </a:rPr>
                          <m:t>𝜶</m:t>
                        </m:r>
                      </m:e>
                      <m:sub>
                        <m:r>
                          <a:rPr lang="zh-CN" altLang="en-US" sz="3200" b="1" i="1">
                            <a:solidFill>
                              <a:schemeClr val="tx1"/>
                            </a:solidFill>
                            <a:latin typeface="Cambria Math" panose="02040503050406030204" pitchFamily="18" charset="0"/>
                            <a:ea typeface="微软雅黑" panose="020B0503020204020204" pitchFamily="34" charset="-122"/>
                          </a:rPr>
                          <m:t>𝜸</m:t>
                        </m:r>
                      </m:sub>
                    </m:sSub>
                  </m:oMath>
                </a14:m>
                <a:r>
                  <a:rPr lang="en-US" altLang="zh-CN" sz="3200" b="1" dirty="0">
                    <a:solidFill>
                      <a:schemeClr val="tx1"/>
                    </a:solidFill>
                    <a:latin typeface="Microsoft YaHei" charset="-122"/>
                    <a:ea typeface="Microsoft YaHei" charset="-122"/>
                    <a:cs typeface="Microsoft YaHei" charset="-122"/>
                  </a:rPr>
                  <a:t> of other WRHDs as a function of </a:t>
                </a:r>
                <a14:m>
                  <m:oMath xmlns:m="http://schemas.openxmlformats.org/officeDocument/2006/math">
                    <m:rad>
                      <m:radPr>
                        <m:degHide m:val="on"/>
                        <m:ctrlPr>
                          <a:rPr lang="en-US" altLang="zh-CN" sz="3200" b="1" i="1" smtClean="0">
                            <a:solidFill>
                              <a:schemeClr val="tx1"/>
                            </a:solidFill>
                            <a:latin typeface="Cambria Math" panose="02040503050406030204" pitchFamily="18" charset="0"/>
                            <a:ea typeface="Microsoft YaHei" charset="-122"/>
                          </a:rPr>
                        </m:ctrlPr>
                      </m:radPr>
                      <m:deg/>
                      <m:e>
                        <m:sSup>
                          <m:sSupPr>
                            <m:ctrlPr>
                              <a:rPr lang="en-US" altLang="zh-CN" sz="3200" b="1" i="1" smtClean="0">
                                <a:solidFill>
                                  <a:schemeClr val="tx1"/>
                                </a:solidFill>
                                <a:latin typeface="Cambria Math" panose="02040503050406030204" pitchFamily="18" charset="0"/>
                                <a:ea typeface="Microsoft YaHei" charset="-122"/>
                              </a:rPr>
                            </m:ctrlPr>
                          </m:sSupPr>
                          <m:e>
                            <m:r>
                              <a:rPr lang="en-US" altLang="zh-CN" sz="3200" b="1" i="1" smtClean="0">
                                <a:solidFill>
                                  <a:schemeClr val="tx1"/>
                                </a:solidFill>
                                <a:latin typeface="Cambria Math" panose="02040503050406030204" pitchFamily="18" charset="0"/>
                                <a:ea typeface="Microsoft YaHei" charset="-122"/>
                              </a:rPr>
                              <m:t>|</m:t>
                            </m:r>
                            <m:r>
                              <a:rPr lang="en-US" altLang="zh-CN" sz="3200" b="1" i="1" smtClean="0">
                                <a:solidFill>
                                  <a:schemeClr val="tx1"/>
                                </a:solidFill>
                                <a:latin typeface="Cambria Math" panose="02040503050406030204" pitchFamily="18" charset="0"/>
                                <a:ea typeface="Microsoft YaHei" charset="-122"/>
                              </a:rPr>
                              <m:t>𝒂</m:t>
                            </m:r>
                            <m:r>
                              <a:rPr lang="en-US" altLang="zh-CN" sz="3200" b="1" i="1" smtClean="0">
                                <a:solidFill>
                                  <a:schemeClr val="tx1"/>
                                </a:solidFill>
                                <a:latin typeface="Cambria Math" panose="02040503050406030204" pitchFamily="18" charset="0"/>
                                <a:ea typeface="Microsoft YaHei" charset="-122"/>
                              </a:rPr>
                              <m:t>|</m:t>
                            </m:r>
                          </m:e>
                          <m:sup>
                            <m:r>
                              <a:rPr lang="en-US" altLang="zh-CN" sz="3200" b="1" i="1" smtClean="0">
                                <a:solidFill>
                                  <a:schemeClr val="tx1"/>
                                </a:solidFill>
                                <a:latin typeface="Cambria Math" panose="02040503050406030204" pitchFamily="18" charset="0"/>
                                <a:ea typeface="Microsoft YaHei" charset="-122"/>
                              </a:rPr>
                              <m:t>𝟐</m:t>
                            </m:r>
                          </m:sup>
                        </m:sSup>
                        <m:r>
                          <a:rPr lang="en-US" altLang="zh-CN" sz="3200" b="1" i="1" smtClean="0">
                            <a:solidFill>
                              <a:schemeClr val="tx1"/>
                            </a:solidFill>
                            <a:latin typeface="Cambria Math" panose="02040503050406030204" pitchFamily="18" charset="0"/>
                            <a:ea typeface="Microsoft YaHei" charset="-122"/>
                          </a:rPr>
                          <m:t>+</m:t>
                        </m:r>
                        <m:sSup>
                          <m:sSupPr>
                            <m:ctrlPr>
                              <a:rPr lang="en-US" altLang="zh-CN" sz="3200" b="1" i="1" smtClean="0">
                                <a:solidFill>
                                  <a:schemeClr val="tx1"/>
                                </a:solidFill>
                                <a:latin typeface="Cambria Math" panose="02040503050406030204" pitchFamily="18" charset="0"/>
                                <a:ea typeface="Microsoft YaHei" charset="-122"/>
                              </a:rPr>
                            </m:ctrlPr>
                          </m:sSupPr>
                          <m:e>
                            <m:r>
                              <a:rPr lang="en-US" altLang="zh-CN" sz="3200" b="1" i="1" smtClean="0">
                                <a:solidFill>
                                  <a:schemeClr val="tx1"/>
                                </a:solidFill>
                                <a:latin typeface="Cambria Math" panose="02040503050406030204" pitchFamily="18" charset="0"/>
                                <a:ea typeface="Microsoft YaHei" charset="-122"/>
                              </a:rPr>
                              <m:t>|</m:t>
                            </m:r>
                            <m:r>
                              <a:rPr lang="en-US" altLang="zh-CN" sz="3200" b="1" i="1" smtClean="0">
                                <a:solidFill>
                                  <a:schemeClr val="tx1"/>
                                </a:solidFill>
                                <a:latin typeface="Cambria Math" panose="02040503050406030204" pitchFamily="18" charset="0"/>
                                <a:ea typeface="Microsoft YaHei" charset="-122"/>
                              </a:rPr>
                              <m:t>𝒃</m:t>
                            </m:r>
                            <m:r>
                              <a:rPr lang="en-US" altLang="zh-CN" sz="3200" b="1" i="1" smtClean="0">
                                <a:solidFill>
                                  <a:schemeClr val="tx1"/>
                                </a:solidFill>
                                <a:latin typeface="Cambria Math" panose="02040503050406030204" pitchFamily="18" charset="0"/>
                                <a:ea typeface="Microsoft YaHei" charset="-122"/>
                              </a:rPr>
                              <m:t>|</m:t>
                            </m:r>
                          </m:e>
                          <m:sup>
                            <m:r>
                              <a:rPr lang="en-US" altLang="zh-CN" sz="3200" b="1" i="1" smtClean="0">
                                <a:solidFill>
                                  <a:schemeClr val="tx1"/>
                                </a:solidFill>
                                <a:latin typeface="Cambria Math" panose="02040503050406030204" pitchFamily="18" charset="0"/>
                                <a:ea typeface="Microsoft YaHei" charset="-122"/>
                              </a:rPr>
                              <m:t>𝟐</m:t>
                            </m:r>
                          </m:sup>
                        </m:sSup>
                      </m:e>
                    </m:rad>
                  </m:oMath>
                </a14:m>
                <a:r>
                  <a:rPr lang="en-US" altLang="zh-CN" sz="3200" b="1" dirty="0">
                    <a:solidFill>
                      <a:schemeClr val="tx1"/>
                    </a:solidFill>
                    <a:latin typeface="Microsoft YaHei" charset="-122"/>
                    <a:ea typeface="Microsoft YaHei" charset="-122"/>
                    <a:cs typeface="Microsoft YaHei" charset="-122"/>
                  </a:rPr>
                  <a:t> </a:t>
                </a:r>
                <a:endParaRPr lang="zh-CN" altLang="en-US" sz="3200" b="1" dirty="0">
                  <a:solidFill>
                    <a:schemeClr val="tx1"/>
                  </a:solidFill>
                  <a:latin typeface="Microsoft YaHei" charset="-122"/>
                  <a:ea typeface="Microsoft YaHei" charset="-122"/>
                  <a:cs typeface="Microsoft YaHei" charset="-122"/>
                </a:endParaRPr>
              </a:p>
            </p:txBody>
          </p:sp>
        </mc:Choice>
        <mc:Fallback xmlns="">
          <p:sp>
            <p:nvSpPr>
              <p:cNvPr id="2" name="标题 1"/>
              <p:cNvSpPr>
                <a:spLocks noGrp="1" noRot="1" noChangeAspect="1" noMove="1" noResize="1" noEditPoints="1" noAdjustHandles="1" noChangeArrowheads="1" noChangeShapeType="1" noTextEdit="1"/>
              </p:cNvSpPr>
              <p:nvPr>
                <p:ph type="title" idx="4294967295"/>
              </p:nvPr>
            </p:nvSpPr>
            <p:spPr>
              <a:xfrm>
                <a:off x="0" y="136525"/>
                <a:ext cx="12287250" cy="799223"/>
              </a:xfrm>
              <a:blipFill>
                <a:blip r:embed="rId3"/>
                <a:stretch>
                  <a:fillRect b="-9375"/>
                </a:stretch>
              </a:blipFill>
            </p:spPr>
            <p:txBody>
              <a:bodyPr/>
              <a:lstStyle/>
              <a:p>
                <a:r>
                  <a:rPr lang="zh-CN" altLang="en-US">
                    <a:noFill/>
                  </a:rPr>
                  <a:t> </a:t>
                </a:r>
              </a:p>
            </p:txBody>
          </p:sp>
        </mc:Fallback>
      </mc:AlternateContent>
      <p:sp>
        <p:nvSpPr>
          <p:cNvPr id="3" name="文本框 2"/>
          <p:cNvSpPr txBox="1"/>
          <p:nvPr/>
        </p:nvSpPr>
        <p:spPr>
          <a:xfrm>
            <a:off x="1782619" y="1302329"/>
            <a:ext cx="473206" cy="430887"/>
          </a:xfrm>
          <a:prstGeom prst="rect">
            <a:avLst/>
          </a:prstGeom>
          <a:noFill/>
        </p:spPr>
        <p:txBody>
          <a:bodyPr wrap="none" rtlCol="0">
            <a:spAutoFit/>
          </a:bodyPr>
          <a:lstStyle/>
          <a:p>
            <a:pPr marL="285750" indent="-285750">
              <a:buFont typeface="Wingdings" panose="05000000000000000000" pitchFamily="2" charset="2"/>
              <a:buChar char="p"/>
            </a:pPr>
            <a:endParaRPr lang="zh-CN" altLang="en-US" sz="22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193861" y="1302329"/>
            <a:ext cx="3924361" cy="2397856"/>
          </a:xfrm>
          <a:prstGeom prst="rect">
            <a:avLst/>
          </a:prstGeom>
        </p:spPr>
      </p:pic>
      <p:pic>
        <p:nvPicPr>
          <p:cNvPr id="5" name="图片 4"/>
          <p:cNvPicPr>
            <a:picLocks noChangeAspect="1"/>
          </p:cNvPicPr>
          <p:nvPr/>
        </p:nvPicPr>
        <p:blipFill>
          <a:blip r:embed="rId5"/>
          <a:stretch>
            <a:fillRect/>
          </a:stretch>
        </p:blipFill>
        <p:spPr>
          <a:xfrm>
            <a:off x="4076700" y="1236063"/>
            <a:ext cx="3896923" cy="2531628"/>
          </a:xfrm>
          <a:prstGeom prst="rect">
            <a:avLst/>
          </a:prstGeom>
        </p:spPr>
      </p:pic>
      <p:pic>
        <p:nvPicPr>
          <p:cNvPr id="6" name="图片 5"/>
          <p:cNvPicPr>
            <a:picLocks noChangeAspect="1"/>
          </p:cNvPicPr>
          <p:nvPr/>
        </p:nvPicPr>
        <p:blipFill>
          <a:blip r:embed="rId6"/>
          <a:stretch>
            <a:fillRect/>
          </a:stretch>
        </p:blipFill>
        <p:spPr>
          <a:xfrm>
            <a:off x="8134350" y="1304356"/>
            <a:ext cx="3806793" cy="2405354"/>
          </a:xfrm>
          <a:prstGeom prst="rect">
            <a:avLst/>
          </a:prstGeom>
        </p:spPr>
      </p:pic>
      <p:pic>
        <p:nvPicPr>
          <p:cNvPr id="8" name="图片 7"/>
          <p:cNvPicPr>
            <a:picLocks noChangeAspect="1"/>
          </p:cNvPicPr>
          <p:nvPr/>
        </p:nvPicPr>
        <p:blipFill>
          <a:blip r:embed="rId7"/>
          <a:stretch>
            <a:fillRect/>
          </a:stretch>
        </p:blipFill>
        <p:spPr>
          <a:xfrm>
            <a:off x="551470" y="4000500"/>
            <a:ext cx="1328345" cy="2538412"/>
          </a:xfrm>
          <a:prstGeom prst="rect">
            <a:avLst/>
          </a:prstGeom>
        </p:spPr>
      </p:pic>
      <mc:AlternateContent xmlns:mc="http://schemas.openxmlformats.org/markup-compatibility/2006" xmlns:a14="http://schemas.microsoft.com/office/drawing/2010/main">
        <mc:Choice Requires="a14">
          <p:sp>
            <p:nvSpPr>
              <p:cNvPr id="13" name="文本框 12"/>
              <p:cNvSpPr txBox="1"/>
              <p:nvPr/>
            </p:nvSpPr>
            <p:spPr>
              <a:xfrm>
                <a:off x="2019222" y="4087689"/>
                <a:ext cx="9921921" cy="1631216"/>
              </a:xfrm>
              <a:prstGeom prst="rect">
                <a:avLst/>
              </a:prstGeom>
              <a:noFill/>
            </p:spPr>
            <p:txBody>
              <a:bodyPr wrap="square" rtlCol="0">
                <a:spAutoFit/>
              </a:bodyPr>
              <a:lstStyle/>
              <a:p>
                <a:pPr marL="285750" indent="-285750">
                  <a:buFont typeface="Wingdings" pitchFamily="2" charset="2"/>
                  <a:buChar char="Ø"/>
                </a:pPr>
                <a:r>
                  <a:rPr lang="en-US" altLang="zh-CN" sz="2000" dirty="0">
                    <a:solidFill>
                      <a:schemeClr val="tx1"/>
                    </a:solidFill>
                    <a:latin typeface="Microsoft YaHei" panose="020B0503020204020204" pitchFamily="34" charset="-122"/>
                    <a:ea typeface="Microsoft YaHei" panose="020B0503020204020204" pitchFamily="34" charset="-122"/>
                  </a:rPr>
                  <a:t>For </a:t>
                </a:r>
                <a14:m>
                  <m:oMath xmlns:m="http://schemas.openxmlformats.org/officeDocument/2006/math">
                    <m:sSup>
                      <m:sSupPr>
                        <m:ctrlPr>
                          <a:rPr lang="en-US" altLang="zh-CN" sz="2000" i="1" smtClean="0">
                            <a:solidFill>
                              <a:schemeClr val="tx1"/>
                            </a:solidFill>
                            <a:latin typeface="Cambria Math" panose="02040503050406030204" pitchFamily="18" charset="0"/>
                            <a:ea typeface="微软雅黑" panose="020B0503020204020204" pitchFamily="34" charset="-122"/>
                          </a:rPr>
                        </m:ctrlPr>
                      </m:sSupPr>
                      <m:e>
                        <m:r>
                          <m:rPr>
                            <m:sty m:val="p"/>
                          </m:rPr>
                          <a:rPr lang="el-GR" altLang="zh-CN" sz="2000" i="1" smtClean="0">
                            <a:solidFill>
                              <a:schemeClr val="tx1"/>
                            </a:solidFill>
                            <a:latin typeface="Cambria Math" panose="02040503050406030204" pitchFamily="18" charset="0"/>
                            <a:ea typeface="Cambria Math" panose="02040503050406030204" pitchFamily="18" charset="0"/>
                          </a:rPr>
                          <m:t>Σ</m:t>
                        </m:r>
                      </m:e>
                      <m:sup>
                        <m:r>
                          <a:rPr lang="en-US" altLang="zh-CN" sz="2000" b="0" i="1" smtClean="0">
                            <a:solidFill>
                              <a:schemeClr val="tx1"/>
                            </a:solidFill>
                            <a:latin typeface="Cambria Math" panose="02040503050406030204" pitchFamily="18" charset="0"/>
                            <a:ea typeface="微软雅黑" panose="020B0503020204020204" pitchFamily="34" charset="-122"/>
                          </a:rPr>
                          <m:t>0</m:t>
                        </m:r>
                      </m:sup>
                    </m:sSup>
                    <m:r>
                      <a:rPr lang="en-US" altLang="zh-CN" sz="2000" i="1" smtClean="0">
                        <a:solidFill>
                          <a:schemeClr val="tx1"/>
                        </a:solidFill>
                        <a:latin typeface="Cambria Math" panose="02040503050406030204" pitchFamily="18" charset="0"/>
                        <a:ea typeface="Cambria Math" panose="02040503050406030204" pitchFamily="18" charset="0"/>
                      </a:rPr>
                      <m:t>→</m:t>
                    </m:r>
                    <m:r>
                      <a:rPr lang="en-US" altLang="zh-CN" sz="2000" b="0" i="1" smtClean="0">
                        <a:solidFill>
                          <a:schemeClr val="tx1"/>
                        </a:solidFill>
                        <a:latin typeface="Cambria Math" panose="02040503050406030204" pitchFamily="18" charset="0"/>
                        <a:ea typeface="Cambria Math" panose="02040503050406030204" pitchFamily="18" charset="0"/>
                      </a:rPr>
                      <m:t>𝑛</m:t>
                    </m:r>
                    <m:r>
                      <a:rPr lang="en-US" altLang="zh-CN" sz="2000" b="0" i="1" smtClean="0">
                        <a:solidFill>
                          <a:schemeClr val="tx1"/>
                        </a:solidFill>
                        <a:latin typeface="Cambria Math" panose="02040503050406030204" pitchFamily="18" charset="0"/>
                        <a:ea typeface="Cambria Math" panose="02040503050406030204" pitchFamily="18" charset="0"/>
                      </a:rPr>
                      <m:t> </m:t>
                    </m:r>
                    <m:r>
                      <a:rPr lang="zh-CN" altLang="en-US" sz="2000" b="0" i="1" smtClean="0">
                        <a:solidFill>
                          <a:schemeClr val="tx1"/>
                        </a:solidFill>
                        <a:latin typeface="Cambria Math" panose="02040503050406030204" pitchFamily="18" charset="0"/>
                        <a:ea typeface="Cambria Math" panose="02040503050406030204" pitchFamily="18" charset="0"/>
                      </a:rPr>
                      <m:t>𝛾</m:t>
                    </m:r>
                  </m:oMath>
                </a14:m>
                <a:r>
                  <a:rPr lang="en-US" altLang="zh-CN" sz="2000" dirty="0">
                    <a:solidFill>
                      <a:schemeClr val="tx1"/>
                    </a:solidFill>
                    <a:latin typeface="Microsoft YaHei" panose="020B0503020204020204" pitchFamily="34" charset="-122"/>
                    <a:ea typeface="Microsoft YaHei" panose="020B0503020204020204" pitchFamily="34" charset="-122"/>
                  </a:rPr>
                  <a:t>, </a:t>
                </a:r>
                <a:r>
                  <a:rPr lang="en-US" altLang="zh-CN" sz="2000" b="1" dirty="0">
                    <a:solidFill>
                      <a:srgbClr val="C00000"/>
                    </a:solidFill>
                    <a:latin typeface="Microsoft YaHei" panose="020B0503020204020204" pitchFamily="34" charset="-122"/>
                    <a:ea typeface="Microsoft YaHei" panose="020B0503020204020204" pitchFamily="34" charset="-122"/>
                  </a:rPr>
                  <a:t>our result contradicts </a:t>
                </a:r>
                <a:r>
                  <a:rPr lang="en-US" altLang="zh-CN" sz="2000" dirty="0">
                    <a:solidFill>
                      <a:schemeClr val="tx1"/>
                    </a:solidFill>
                    <a:latin typeface="Microsoft YaHei" panose="020B0503020204020204" pitchFamily="34" charset="-122"/>
                    <a:ea typeface="Microsoft YaHei" panose="020B0503020204020204" pitchFamily="34" charset="-122"/>
                  </a:rPr>
                  <a:t>the predictions of PM I  and NRCQM</a:t>
                </a:r>
              </a:p>
              <a:p>
                <a:pPr marL="285750" indent="-285750">
                  <a:buFont typeface="Wingdings" pitchFamily="2" charset="2"/>
                  <a:buChar char="Ø"/>
                </a:pPr>
                <a:r>
                  <a:rPr lang="en-US" altLang="zh-CN" sz="2000" dirty="0">
                    <a:solidFill>
                      <a:schemeClr val="tx1"/>
                    </a:solidFill>
                    <a:latin typeface="Microsoft YaHei" panose="020B0503020204020204" pitchFamily="34" charset="-122"/>
                    <a:ea typeface="Microsoft YaHei" panose="020B0503020204020204" pitchFamily="34" charset="-122"/>
                  </a:rPr>
                  <a:t>For </a:t>
                </a:r>
                <a14:m>
                  <m:oMath xmlns:m="http://schemas.openxmlformats.org/officeDocument/2006/math">
                    <m:sSup>
                      <m:sSupPr>
                        <m:ctrlPr>
                          <a:rPr lang="en-US" altLang="zh-CN" sz="2000" i="1" smtClean="0">
                            <a:solidFill>
                              <a:schemeClr val="tx1"/>
                            </a:solidFill>
                            <a:latin typeface="Cambria Math" panose="02040503050406030204" pitchFamily="18" charset="0"/>
                            <a:ea typeface="微软雅黑" panose="020B0503020204020204" pitchFamily="34" charset="-122"/>
                          </a:rPr>
                        </m:ctrlPr>
                      </m:sSupPr>
                      <m:e>
                        <m:r>
                          <m:rPr>
                            <m:sty m:val="p"/>
                          </m:rPr>
                          <a:rPr lang="el-GR" altLang="zh-CN" sz="2000" i="1" smtClean="0">
                            <a:solidFill>
                              <a:schemeClr val="tx1"/>
                            </a:solidFill>
                            <a:latin typeface="Cambria Math" panose="02040503050406030204" pitchFamily="18" charset="0"/>
                            <a:ea typeface="Cambria Math" panose="02040503050406030204" pitchFamily="18" charset="0"/>
                          </a:rPr>
                          <m:t>Ξ</m:t>
                        </m:r>
                      </m:e>
                      <m:sup>
                        <m:r>
                          <a:rPr lang="en-US" altLang="zh-CN" sz="2000" b="0" i="1" smtClean="0">
                            <a:solidFill>
                              <a:schemeClr val="tx1"/>
                            </a:solidFill>
                            <a:latin typeface="Cambria Math" panose="02040503050406030204" pitchFamily="18" charset="0"/>
                            <a:ea typeface="微软雅黑" panose="020B0503020204020204" pitchFamily="34" charset="-122"/>
                          </a:rPr>
                          <m:t>−</m:t>
                        </m:r>
                      </m:sup>
                    </m:sSup>
                    <m:r>
                      <a:rPr lang="en-US" altLang="zh-CN" sz="2000" i="1" smtClean="0">
                        <a:solidFill>
                          <a:schemeClr val="tx1"/>
                        </a:solidFill>
                        <a:latin typeface="Cambria Math" panose="02040503050406030204" pitchFamily="18" charset="0"/>
                        <a:ea typeface="Cambria Math" panose="02040503050406030204" pitchFamily="18" charset="0"/>
                      </a:rPr>
                      <m:t>→</m:t>
                    </m:r>
                    <m:sSup>
                      <m:sSupPr>
                        <m:ctrlPr>
                          <a:rPr lang="en-US" altLang="zh-CN" sz="2000" i="1" smtClean="0">
                            <a:solidFill>
                              <a:schemeClr val="tx1"/>
                            </a:solidFill>
                            <a:latin typeface="Cambria Math" panose="02040503050406030204" pitchFamily="18" charset="0"/>
                            <a:ea typeface="Cambria Math" panose="02040503050406030204" pitchFamily="18" charset="0"/>
                          </a:rPr>
                        </m:ctrlPr>
                      </m:sSupPr>
                      <m:e>
                        <m:r>
                          <m:rPr>
                            <m:sty m:val="p"/>
                          </m:rPr>
                          <a:rPr lang="el-GR" altLang="zh-CN" sz="2000" i="1" smtClean="0">
                            <a:solidFill>
                              <a:schemeClr val="tx1"/>
                            </a:solidFill>
                            <a:latin typeface="Cambria Math" panose="02040503050406030204" pitchFamily="18" charset="0"/>
                            <a:ea typeface="Cambria Math" panose="02040503050406030204" pitchFamily="18" charset="0"/>
                          </a:rPr>
                          <m:t>Σ</m:t>
                        </m:r>
                      </m:e>
                      <m:sup>
                        <m:r>
                          <a:rPr lang="en-US" altLang="zh-CN" sz="2000" b="0" i="1" smtClean="0">
                            <a:solidFill>
                              <a:schemeClr val="tx1"/>
                            </a:solidFill>
                            <a:latin typeface="Cambria Math" panose="02040503050406030204" pitchFamily="18" charset="0"/>
                            <a:ea typeface="Cambria Math" panose="02040503050406030204" pitchFamily="18" charset="0"/>
                          </a:rPr>
                          <m:t>−</m:t>
                        </m:r>
                      </m:sup>
                    </m:sSup>
                    <m:r>
                      <a:rPr lang="el-GR" altLang="zh-CN" sz="2000" i="1">
                        <a:solidFill>
                          <a:schemeClr val="tx1"/>
                        </a:solidFill>
                        <a:latin typeface="Cambria Math" panose="02040503050406030204" pitchFamily="18" charset="0"/>
                        <a:ea typeface="Cambria Math" panose="02040503050406030204" pitchFamily="18" charset="0"/>
                      </a:rPr>
                      <m:t>𝛾</m:t>
                    </m:r>
                  </m:oMath>
                </a14:m>
                <a:r>
                  <a:rPr lang="en-US" altLang="zh-CN" sz="2000" dirty="0">
                    <a:solidFill>
                      <a:schemeClr val="tx1"/>
                    </a:solidFill>
                    <a:latin typeface="Microsoft YaHei" panose="020B0503020204020204" pitchFamily="34" charset="-122"/>
                    <a:ea typeface="Microsoft YaHei" panose="020B0503020204020204" pitchFamily="34" charset="-122"/>
                  </a:rPr>
                  <a:t>, </a:t>
                </a:r>
                <a:r>
                  <a:rPr lang="en-US" altLang="zh-CN" sz="2000" b="1" dirty="0">
                    <a:solidFill>
                      <a:srgbClr val="C00000"/>
                    </a:solidFill>
                    <a:latin typeface="Microsoft YaHei" panose="020B0503020204020204" pitchFamily="34" charset="-122"/>
                    <a:ea typeface="Microsoft YaHei" panose="020B0503020204020204" pitchFamily="34" charset="-122"/>
                  </a:rPr>
                  <a:t>our prediction agrees better </a:t>
                </a:r>
                <a:r>
                  <a:rPr lang="en-US" altLang="zh-CN" sz="2000" dirty="0">
                    <a:solidFill>
                      <a:schemeClr val="tx1"/>
                    </a:solidFill>
                    <a:latin typeface="Microsoft YaHei" panose="020B0503020204020204" pitchFamily="34" charset="-122"/>
                    <a:ea typeface="Microsoft YaHei" panose="020B0503020204020204" pitchFamily="34" charset="-122"/>
                  </a:rPr>
                  <a:t>with</a:t>
                </a:r>
                <a:r>
                  <a:rPr lang="zh-CN" altLang="en-US" sz="2000" dirty="0">
                    <a:solidFill>
                      <a:schemeClr val="tx1"/>
                    </a:solidFill>
                    <a:latin typeface="Microsoft YaHei" panose="020B0503020204020204" pitchFamily="34" charset="-122"/>
                    <a:ea typeface="Microsoft YaHei" panose="020B0503020204020204" pitchFamily="34" charset="-122"/>
                  </a:rPr>
                  <a:t> </a:t>
                </a:r>
                <a:r>
                  <a:rPr lang="en-US" altLang="zh-CN" sz="2000" dirty="0">
                    <a:solidFill>
                      <a:schemeClr val="tx1"/>
                    </a:solidFill>
                    <a:latin typeface="Microsoft YaHei" panose="020B0503020204020204" pitchFamily="34" charset="-122"/>
                    <a:ea typeface="Microsoft YaHei" panose="020B0503020204020204" pitchFamily="34" charset="-122"/>
                  </a:rPr>
                  <a:t>Exp., and PDG disfavor the results of PM II and tree-level χPT</a:t>
                </a:r>
              </a:p>
              <a:p>
                <a:pPr marL="285750" indent="-285750">
                  <a:buFont typeface="Wingdings" pitchFamily="2" charset="2"/>
                  <a:buChar char="Ø"/>
                </a:pPr>
                <a:r>
                  <a:rPr lang="en-US" altLang="zh-CN" sz="2000" b="1" dirty="0">
                    <a:solidFill>
                      <a:srgbClr val="0432FF"/>
                    </a:solidFill>
                    <a:latin typeface="Microsoft YaHei" panose="020B0503020204020204" pitchFamily="34" charset="-122"/>
                    <a:ea typeface="Microsoft YaHei" panose="020B0503020204020204" pitchFamily="34" charset="-122"/>
                  </a:rPr>
                  <a:t>For </a:t>
                </a:r>
                <a14:m>
                  <m:oMath xmlns:m="http://schemas.openxmlformats.org/officeDocument/2006/math">
                    <m:sSup>
                      <m:sSupPr>
                        <m:ctrlPr>
                          <a:rPr lang="en-US" altLang="zh-CN" sz="2000" b="1" i="1">
                            <a:solidFill>
                              <a:srgbClr val="0432FF"/>
                            </a:solidFill>
                            <a:latin typeface="Cambria Math" panose="02040503050406030204" pitchFamily="18" charset="0"/>
                            <a:ea typeface="微软雅黑" panose="020B0503020204020204" pitchFamily="34" charset="-122"/>
                          </a:rPr>
                        </m:ctrlPr>
                      </m:sSupPr>
                      <m:e>
                        <m:r>
                          <a:rPr lang="el-GR" altLang="zh-CN" sz="2000" b="1" i="1" smtClean="0">
                            <a:solidFill>
                              <a:srgbClr val="0432FF"/>
                            </a:solidFill>
                            <a:latin typeface="Cambria Math" panose="02040503050406030204" pitchFamily="18" charset="0"/>
                            <a:ea typeface="Cambria Math" panose="02040503050406030204" pitchFamily="18" charset="0"/>
                          </a:rPr>
                          <m:t>𝜮</m:t>
                        </m:r>
                      </m:e>
                      <m:sup>
                        <m:r>
                          <a:rPr lang="en-US" altLang="zh-CN" sz="2000" b="1" i="1" smtClean="0">
                            <a:solidFill>
                              <a:srgbClr val="0432FF"/>
                            </a:solidFill>
                            <a:latin typeface="Cambria Math" panose="02040503050406030204" pitchFamily="18" charset="0"/>
                            <a:ea typeface="Cambria Math" panose="02040503050406030204" pitchFamily="18" charset="0"/>
                          </a:rPr>
                          <m:t>+</m:t>
                        </m:r>
                      </m:sup>
                    </m:sSup>
                    <m:r>
                      <a:rPr lang="en-US" altLang="zh-CN" sz="2000" b="1" i="1">
                        <a:solidFill>
                          <a:srgbClr val="0432FF"/>
                        </a:solidFill>
                        <a:latin typeface="Cambria Math" panose="02040503050406030204" pitchFamily="18" charset="0"/>
                        <a:ea typeface="Cambria Math" panose="02040503050406030204" pitchFamily="18" charset="0"/>
                      </a:rPr>
                      <m:t>→</m:t>
                    </m:r>
                    <m:r>
                      <a:rPr lang="en-US" altLang="zh-CN" sz="2000" b="1" i="1" smtClean="0">
                        <a:solidFill>
                          <a:srgbClr val="0432FF"/>
                        </a:solidFill>
                        <a:latin typeface="Cambria Math" panose="02040503050406030204" pitchFamily="18" charset="0"/>
                        <a:ea typeface="Cambria Math" panose="02040503050406030204" pitchFamily="18" charset="0"/>
                      </a:rPr>
                      <m:t>𝒑</m:t>
                    </m:r>
                    <m:r>
                      <a:rPr lang="en-US" altLang="zh-CN" sz="2000" b="1" i="1" smtClean="0">
                        <a:solidFill>
                          <a:srgbClr val="0432FF"/>
                        </a:solidFill>
                        <a:latin typeface="Cambria Math" panose="02040503050406030204" pitchFamily="18" charset="0"/>
                        <a:ea typeface="Cambria Math" panose="02040503050406030204" pitchFamily="18" charset="0"/>
                      </a:rPr>
                      <m:t> </m:t>
                    </m:r>
                    <m:r>
                      <a:rPr lang="el-GR" altLang="zh-CN" sz="2000" b="1" i="1">
                        <a:solidFill>
                          <a:srgbClr val="0432FF"/>
                        </a:solidFill>
                        <a:latin typeface="Cambria Math" panose="02040503050406030204" pitchFamily="18" charset="0"/>
                        <a:ea typeface="Cambria Math" panose="02040503050406030204" pitchFamily="18" charset="0"/>
                      </a:rPr>
                      <m:t>𝜸</m:t>
                    </m:r>
                  </m:oMath>
                </a14:m>
                <a:r>
                  <a:rPr lang="en-US" altLang="zh-CN" sz="2000" b="1" dirty="0">
                    <a:solidFill>
                      <a:srgbClr val="0432FF"/>
                    </a:solidFill>
                    <a:latin typeface="Microsoft YaHei" panose="020B0503020204020204" pitchFamily="34" charset="-122"/>
                    <a:ea typeface="Microsoft YaHei" panose="020B0503020204020204" pitchFamily="34" charset="-122"/>
                  </a:rPr>
                  <a:t>, the results predicted in all the χPT deviate from the PDG average but our prediction is closer</a:t>
                </a:r>
              </a:p>
            </p:txBody>
          </p:sp>
        </mc:Choice>
        <mc:Fallback xmlns="">
          <p:sp>
            <p:nvSpPr>
              <p:cNvPr id="13" name="文本框 12"/>
              <p:cNvSpPr txBox="1">
                <a:spLocks noRot="1" noChangeAspect="1" noMove="1" noResize="1" noEditPoints="1" noAdjustHandles="1" noChangeArrowheads="1" noChangeShapeType="1" noTextEdit="1"/>
              </p:cNvSpPr>
              <p:nvPr/>
            </p:nvSpPr>
            <p:spPr>
              <a:xfrm>
                <a:off x="2019222" y="4087689"/>
                <a:ext cx="9921921" cy="1631216"/>
              </a:xfrm>
              <a:prstGeom prst="rect">
                <a:avLst/>
              </a:prstGeom>
              <a:blipFill>
                <a:blip r:embed="rId8"/>
                <a:stretch>
                  <a:fillRect l="-383" t="-2326" b="-54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395C8243-429A-4258-91D0-7A0FB3E3A8B2}"/>
                  </a:ext>
                </a:extLst>
              </p:cNvPr>
              <p:cNvSpPr/>
              <p:nvPr/>
            </p:nvSpPr>
            <p:spPr>
              <a:xfrm>
                <a:off x="2174414" y="5805800"/>
                <a:ext cx="9426359" cy="424603"/>
              </a:xfrm>
              <a:prstGeom prst="rect">
                <a:avLst/>
              </a:prstGeom>
              <a:solidFill>
                <a:schemeClr val="accent4">
                  <a:lumMod val="20000"/>
                  <a:lumOff val="80000"/>
                </a:schemeClr>
              </a:solidFill>
            </p:spPr>
            <p:txBody>
              <a:bodyPr wrap="square">
                <a:spAutoFit/>
              </a:bodyPr>
              <a:lstStyle/>
              <a:p>
                <a:r>
                  <a:rPr lang="en-US" altLang="zh-CN" sz="2000" dirty="0">
                    <a:latin typeface="Microsoft YaHei" panose="020B0503020204020204" pitchFamily="34" charset="-122"/>
                    <a:ea typeface="Microsoft YaHei" panose="020B0503020204020204" pitchFamily="34" charset="-122"/>
                  </a:rPr>
                  <a:t>Hara’s theorem: </a:t>
                </a:r>
                <a14:m>
                  <m:oMath xmlns:m="http://schemas.openxmlformats.org/officeDocument/2006/math">
                    <m:sSub>
                      <m:sSubPr>
                        <m:ctrlPr>
                          <a:rPr lang="en-US" altLang="zh-CN" sz="2000" i="1">
                            <a:latin typeface="Cambria Math" panose="02040503050406030204" pitchFamily="18" charset="0"/>
                            <a:ea typeface="微软雅黑" panose="020B0503020204020204" pitchFamily="34" charset="-122"/>
                          </a:rPr>
                        </m:ctrlPr>
                      </m:sSubPr>
                      <m:e>
                        <m:r>
                          <a:rPr lang="zh-CN" altLang="en-US" sz="2000" i="1">
                            <a:latin typeface="Cambria Math" panose="02040503050406030204" pitchFamily="18" charset="0"/>
                            <a:ea typeface="微软雅黑" panose="020B0503020204020204" pitchFamily="34" charset="-122"/>
                          </a:rPr>
                          <m:t>𝛼</m:t>
                        </m:r>
                      </m:e>
                      <m:sub>
                        <m:r>
                          <a:rPr lang="zh-CN" altLang="en-US" sz="2000" i="1">
                            <a:latin typeface="Cambria Math" panose="02040503050406030204" pitchFamily="18" charset="0"/>
                            <a:ea typeface="微软雅黑" panose="020B0503020204020204" pitchFamily="34" charset="-122"/>
                          </a:rPr>
                          <m:t>𝛾</m:t>
                        </m:r>
                      </m:sub>
                    </m:sSub>
                  </m:oMath>
                </a14:m>
                <a:r>
                  <a:rPr lang="en-US" altLang="zh-CN" sz="2000" dirty="0">
                    <a:latin typeface="Microsoft YaHei" panose="020B0503020204020204" pitchFamily="34" charset="-122"/>
                    <a:ea typeface="Microsoft YaHei" panose="020B0503020204020204" pitchFamily="34" charset="-122"/>
                  </a:rPr>
                  <a:t> for </a:t>
                </a:r>
                <a14:m>
                  <m:oMath xmlns:m="http://schemas.openxmlformats.org/officeDocument/2006/math">
                    <m:sSup>
                      <m:sSupPr>
                        <m:ctrlPr>
                          <a:rPr lang="en-US" altLang="zh-CN" sz="2000" i="1" smtClean="0">
                            <a:solidFill>
                              <a:srgbClr val="C00000"/>
                            </a:solidFill>
                            <a:latin typeface="Cambria Math" panose="02040503050406030204" pitchFamily="18" charset="0"/>
                            <a:ea typeface="微软雅黑" panose="020B0503020204020204" pitchFamily="34" charset="-122"/>
                          </a:rPr>
                        </m:ctrlPr>
                      </m:sSupPr>
                      <m:e>
                        <m:r>
                          <m:rPr>
                            <m:sty m:val="p"/>
                          </m:rPr>
                          <a:rPr lang="el-GR" altLang="zh-CN" sz="2000" i="1">
                            <a:solidFill>
                              <a:srgbClr val="C00000"/>
                            </a:solidFill>
                            <a:latin typeface="Cambria Math" panose="02040503050406030204" pitchFamily="18" charset="0"/>
                            <a:ea typeface="Cambria Math" panose="02040503050406030204" pitchFamily="18" charset="0"/>
                          </a:rPr>
                          <m:t>Ξ</m:t>
                        </m:r>
                      </m:e>
                      <m:sup>
                        <m:r>
                          <a:rPr lang="en-US" altLang="zh-CN" sz="2000" i="1">
                            <a:solidFill>
                              <a:srgbClr val="C00000"/>
                            </a:solidFill>
                            <a:latin typeface="Cambria Math" panose="02040503050406030204" pitchFamily="18" charset="0"/>
                            <a:ea typeface="微软雅黑" panose="020B0503020204020204" pitchFamily="34" charset="-122"/>
                          </a:rPr>
                          <m:t>−</m:t>
                        </m:r>
                      </m:sup>
                    </m:sSup>
                    <m:r>
                      <a:rPr lang="en-US" altLang="zh-CN" sz="2000" i="1">
                        <a:solidFill>
                          <a:srgbClr val="C00000"/>
                        </a:solidFill>
                        <a:latin typeface="Cambria Math" panose="02040503050406030204" pitchFamily="18" charset="0"/>
                        <a:ea typeface="Cambria Math" panose="02040503050406030204" pitchFamily="18" charset="0"/>
                      </a:rPr>
                      <m:t>→</m:t>
                    </m:r>
                    <m:sSup>
                      <m:sSupPr>
                        <m:ctrlPr>
                          <a:rPr lang="en-US" altLang="zh-CN" sz="2000" i="1">
                            <a:solidFill>
                              <a:srgbClr val="C00000"/>
                            </a:solidFill>
                            <a:latin typeface="Cambria Math" panose="02040503050406030204" pitchFamily="18" charset="0"/>
                            <a:ea typeface="Cambria Math" panose="02040503050406030204" pitchFamily="18" charset="0"/>
                          </a:rPr>
                        </m:ctrlPr>
                      </m:sSupPr>
                      <m:e>
                        <m:r>
                          <m:rPr>
                            <m:sty m:val="p"/>
                          </m:rPr>
                          <a:rPr lang="el-GR" altLang="zh-CN" sz="2000" i="1">
                            <a:solidFill>
                              <a:srgbClr val="C00000"/>
                            </a:solidFill>
                            <a:latin typeface="Cambria Math" panose="02040503050406030204" pitchFamily="18" charset="0"/>
                            <a:ea typeface="Cambria Math" panose="02040503050406030204" pitchFamily="18" charset="0"/>
                          </a:rPr>
                          <m:t>Σ</m:t>
                        </m:r>
                      </m:e>
                      <m:sup>
                        <m:r>
                          <a:rPr lang="en-US" altLang="zh-CN" sz="2000" i="1">
                            <a:solidFill>
                              <a:srgbClr val="C00000"/>
                            </a:solidFill>
                            <a:latin typeface="Cambria Math" panose="02040503050406030204" pitchFamily="18" charset="0"/>
                            <a:ea typeface="Cambria Math" panose="02040503050406030204" pitchFamily="18" charset="0"/>
                          </a:rPr>
                          <m:t>−</m:t>
                        </m:r>
                      </m:sup>
                    </m:sSup>
                    <m:r>
                      <a:rPr lang="el-GR" altLang="zh-CN" sz="2000" i="1">
                        <a:solidFill>
                          <a:srgbClr val="C00000"/>
                        </a:solidFill>
                        <a:latin typeface="Cambria Math" panose="02040503050406030204" pitchFamily="18" charset="0"/>
                        <a:ea typeface="Cambria Math" panose="02040503050406030204" pitchFamily="18" charset="0"/>
                      </a:rPr>
                      <m:t>𝛾</m:t>
                    </m:r>
                  </m:oMath>
                </a14:m>
                <a:r>
                  <a:rPr lang="en-US" altLang="zh-CN" sz="2000" dirty="0">
                    <a:solidFill>
                      <a:srgbClr val="C00000"/>
                    </a:solidFill>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and </a:t>
                </a:r>
                <a14:m>
                  <m:oMath xmlns:m="http://schemas.openxmlformats.org/officeDocument/2006/math">
                    <m:sSup>
                      <m:sSupPr>
                        <m:ctrlPr>
                          <a:rPr lang="en-US" altLang="zh-CN" sz="2000" b="1" i="1" smtClean="0">
                            <a:solidFill>
                              <a:srgbClr val="C00000"/>
                            </a:solidFill>
                            <a:latin typeface="Cambria Math" panose="02040503050406030204" pitchFamily="18" charset="0"/>
                            <a:ea typeface="微软雅黑" panose="020B0503020204020204" pitchFamily="34" charset="-122"/>
                          </a:rPr>
                        </m:ctrlPr>
                      </m:sSupPr>
                      <m:e>
                        <m:r>
                          <a:rPr lang="el-GR" altLang="zh-CN" sz="2000" b="1" i="1">
                            <a:solidFill>
                              <a:srgbClr val="C00000"/>
                            </a:solidFill>
                            <a:latin typeface="Cambria Math" panose="02040503050406030204" pitchFamily="18" charset="0"/>
                            <a:ea typeface="Cambria Math" panose="02040503050406030204" pitchFamily="18" charset="0"/>
                          </a:rPr>
                          <m:t>𝜮</m:t>
                        </m:r>
                      </m:e>
                      <m:sup>
                        <m:r>
                          <a:rPr lang="en-US" altLang="zh-CN" sz="2000" b="1" i="1">
                            <a:solidFill>
                              <a:srgbClr val="C00000"/>
                            </a:solidFill>
                            <a:latin typeface="Cambria Math" panose="02040503050406030204" pitchFamily="18" charset="0"/>
                            <a:ea typeface="Cambria Math" panose="02040503050406030204" pitchFamily="18" charset="0"/>
                          </a:rPr>
                          <m:t>+</m:t>
                        </m:r>
                      </m:sup>
                    </m:sSup>
                    <m:r>
                      <a:rPr lang="en-US" altLang="zh-CN" sz="2000" b="1" i="1">
                        <a:solidFill>
                          <a:srgbClr val="C00000"/>
                        </a:solidFill>
                        <a:latin typeface="Cambria Math" panose="02040503050406030204" pitchFamily="18" charset="0"/>
                        <a:ea typeface="Cambria Math" panose="02040503050406030204" pitchFamily="18" charset="0"/>
                      </a:rPr>
                      <m:t>→</m:t>
                    </m:r>
                    <m:r>
                      <a:rPr lang="en-US" altLang="zh-CN" sz="2000" b="1" i="1">
                        <a:solidFill>
                          <a:srgbClr val="C00000"/>
                        </a:solidFill>
                        <a:latin typeface="Cambria Math" panose="02040503050406030204" pitchFamily="18" charset="0"/>
                        <a:ea typeface="Cambria Math" panose="02040503050406030204" pitchFamily="18" charset="0"/>
                      </a:rPr>
                      <m:t>𝒑</m:t>
                    </m:r>
                    <m:r>
                      <a:rPr lang="en-US" altLang="zh-CN" sz="2000" b="1" i="1">
                        <a:solidFill>
                          <a:srgbClr val="C00000"/>
                        </a:solidFill>
                        <a:latin typeface="Cambria Math" panose="02040503050406030204" pitchFamily="18" charset="0"/>
                        <a:ea typeface="Cambria Math" panose="02040503050406030204" pitchFamily="18" charset="0"/>
                      </a:rPr>
                      <m:t> </m:t>
                    </m:r>
                    <m:r>
                      <a:rPr lang="el-GR" altLang="zh-CN" sz="2000" b="1" i="1">
                        <a:solidFill>
                          <a:srgbClr val="C00000"/>
                        </a:solidFill>
                        <a:latin typeface="Cambria Math" panose="02040503050406030204" pitchFamily="18" charset="0"/>
                        <a:ea typeface="Cambria Math" panose="02040503050406030204" pitchFamily="18" charset="0"/>
                      </a:rPr>
                      <m:t>𝜸</m:t>
                    </m:r>
                  </m:oMath>
                </a14:m>
                <a:r>
                  <a:rPr lang="en-US" altLang="zh-CN" sz="2000" dirty="0">
                    <a:latin typeface="Microsoft YaHei" panose="020B0503020204020204" pitchFamily="34" charset="-122"/>
                    <a:ea typeface="Microsoft YaHei" panose="020B0503020204020204" pitchFamily="34" charset="-122"/>
                  </a:rPr>
                  <a:t>  should not be too large. </a:t>
                </a:r>
              </a:p>
            </p:txBody>
          </p:sp>
        </mc:Choice>
        <mc:Fallback xmlns="">
          <p:sp>
            <p:nvSpPr>
              <p:cNvPr id="7" name="矩形 6">
                <a:extLst>
                  <a:ext uri="{FF2B5EF4-FFF2-40B4-BE49-F238E27FC236}">
                    <a16:creationId xmlns:a16="http://schemas.microsoft.com/office/drawing/2014/main" id="{395C8243-429A-4258-91D0-7A0FB3E3A8B2}"/>
                  </a:ext>
                </a:extLst>
              </p:cNvPr>
              <p:cNvSpPr>
                <a:spLocks noRot="1" noChangeAspect="1" noMove="1" noResize="1" noEditPoints="1" noAdjustHandles="1" noChangeArrowheads="1" noChangeShapeType="1" noTextEdit="1"/>
              </p:cNvSpPr>
              <p:nvPr/>
            </p:nvSpPr>
            <p:spPr>
              <a:xfrm>
                <a:off x="2174414" y="5805800"/>
                <a:ext cx="9426359" cy="424603"/>
              </a:xfrm>
              <a:prstGeom prst="rect">
                <a:avLst/>
              </a:prstGeom>
              <a:blipFill>
                <a:blip r:embed="rId9"/>
                <a:stretch>
                  <a:fillRect l="-673" t="-5714" b="-1714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8451672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47449AE-9320-4803-BC9C-8B030AB322B2}"/>
              </a:ext>
            </a:extLst>
          </p:cNvPr>
          <p:cNvSpPr>
            <a:spLocks noGrp="1"/>
          </p:cNvSpPr>
          <p:nvPr>
            <p:ph type="sldNum" sz="quarter" idx="12"/>
          </p:nvPr>
        </p:nvSpPr>
        <p:spPr/>
        <p:txBody>
          <a:bodyPr/>
          <a:lstStyle/>
          <a:p>
            <a:fld id="{6DE53C34-1AA1-4AB3-A96F-01890984CFFF}" type="slidenum">
              <a:rPr lang="zh-CN" altLang="en-US" smtClean="0"/>
              <a:t>41</a:t>
            </a:fld>
            <a:endParaRPr lang="zh-CN" altLang="en-US"/>
          </a:p>
        </p:txBody>
      </p:sp>
      <mc:AlternateContent xmlns:mc="http://schemas.openxmlformats.org/markup-compatibility/2006" xmlns:a14="http://schemas.microsoft.com/office/drawing/2010/main">
        <mc:Choice Requires="a14">
          <p:sp>
            <p:nvSpPr>
              <p:cNvPr id="8" name="标题 1"/>
              <p:cNvSpPr>
                <a:spLocks noGrp="1"/>
              </p:cNvSpPr>
              <p:nvPr>
                <p:ph type="title" idx="4294967295"/>
              </p:nvPr>
            </p:nvSpPr>
            <p:spPr>
              <a:xfrm>
                <a:off x="231775" y="-152400"/>
                <a:ext cx="11960225" cy="1325563"/>
              </a:xfrm>
            </p:spPr>
            <p:txBody>
              <a:bodyPr>
                <a:noAutofit/>
              </a:bodyPr>
              <a:lstStyle/>
              <a:p>
                <a:r>
                  <a:rPr lang="en-US" altLang="zh-CN" sz="3200" b="1" dirty="0">
                    <a:solidFill>
                      <a:schemeClr val="tx1"/>
                    </a:solidFill>
                    <a:latin typeface="Microsoft YaHei" panose="020B0503020204020204" pitchFamily="34" charset="-122"/>
                    <a:ea typeface="Microsoft YaHei" panose="020B0503020204020204" pitchFamily="34" charset="-122"/>
                  </a:rPr>
                  <a:t>  </a:t>
                </a:r>
                <a14:m>
                  <m:oMath xmlns:m="http://schemas.openxmlformats.org/officeDocument/2006/math">
                    <m:sSub>
                      <m:sSubPr>
                        <m:ctrlPr>
                          <a:rPr lang="en-US" altLang="zh-CN" sz="3200" b="1" i="1">
                            <a:solidFill>
                              <a:schemeClr val="tx1"/>
                            </a:solidFill>
                            <a:latin typeface="Cambria Math" panose="02040503050406030204" pitchFamily="18" charset="0"/>
                            <a:ea typeface="微软雅黑" panose="020B0503020204020204" pitchFamily="34" charset="-122"/>
                          </a:rPr>
                        </m:ctrlPr>
                      </m:sSubPr>
                      <m:e>
                        <m:r>
                          <a:rPr lang="zh-CN" altLang="en-US" sz="3200" b="1" i="1">
                            <a:solidFill>
                              <a:schemeClr val="tx1"/>
                            </a:solidFill>
                            <a:latin typeface="Cambria Math" panose="02040503050406030204" pitchFamily="18" charset="0"/>
                            <a:ea typeface="微软雅黑" panose="020B0503020204020204" pitchFamily="34" charset="-122"/>
                          </a:rPr>
                          <m:t>𝜶</m:t>
                        </m:r>
                      </m:e>
                      <m:sub>
                        <m:r>
                          <a:rPr lang="zh-CN" altLang="en-US" sz="3200" b="1" i="1">
                            <a:solidFill>
                              <a:schemeClr val="tx1"/>
                            </a:solidFill>
                            <a:latin typeface="Cambria Math" panose="02040503050406030204" pitchFamily="18" charset="0"/>
                            <a:ea typeface="微软雅黑" panose="020B0503020204020204" pitchFamily="34" charset="-122"/>
                          </a:rPr>
                          <m:t>𝜸</m:t>
                        </m:r>
                      </m:sub>
                    </m:sSub>
                  </m:oMath>
                </a14:m>
                <a:r>
                  <a:rPr lang="en-US" altLang="zh-CN" sz="3200" b="1" dirty="0">
                    <a:solidFill>
                      <a:schemeClr val="tx1"/>
                    </a:solidFill>
                    <a:latin typeface="Microsoft YaHei" panose="020B0503020204020204" pitchFamily="34" charset="-122"/>
                    <a:ea typeface="Microsoft YaHei" panose="020B0503020204020204" pitchFamily="34" charset="-122"/>
                    <a:cs typeface="Microsoft YaHei" charset="-122"/>
                  </a:rPr>
                  <a:t> of </a:t>
                </a:r>
                <a14:m>
                  <m:oMath xmlns:m="http://schemas.openxmlformats.org/officeDocument/2006/math">
                    <m:sSup>
                      <m:sSupPr>
                        <m:ctrlPr>
                          <a:rPr lang="en-US" altLang="zh-CN" sz="3200" b="1" i="1">
                            <a:solidFill>
                              <a:schemeClr val="tx1"/>
                            </a:solidFill>
                            <a:latin typeface="Cambria Math" panose="02040503050406030204" pitchFamily="18" charset="0"/>
                            <a:ea typeface="微软雅黑" panose="020B0503020204020204" pitchFamily="34" charset="-122"/>
                          </a:rPr>
                        </m:ctrlPr>
                      </m:sSupPr>
                      <m:e>
                        <m:r>
                          <a:rPr lang="el-GR" altLang="zh-CN" sz="3200" b="1" i="1">
                            <a:solidFill>
                              <a:schemeClr val="tx1"/>
                            </a:solidFill>
                            <a:latin typeface="Cambria Math" panose="02040503050406030204" pitchFamily="18" charset="0"/>
                            <a:ea typeface="Cambria Math" panose="02040503050406030204" pitchFamily="18" charset="0"/>
                          </a:rPr>
                          <m:t>𝜩</m:t>
                        </m:r>
                      </m:e>
                      <m:sup>
                        <m:r>
                          <a:rPr lang="en-US" altLang="zh-CN" sz="3200" b="1" i="1">
                            <a:solidFill>
                              <a:schemeClr val="tx1"/>
                            </a:solidFill>
                            <a:latin typeface="Cambria Math" panose="02040503050406030204" pitchFamily="18" charset="0"/>
                            <a:ea typeface="微软雅黑" panose="020B0503020204020204" pitchFamily="34" charset="-122"/>
                          </a:rPr>
                          <m:t>𝟎</m:t>
                        </m:r>
                      </m:sup>
                    </m:sSup>
                    <m:r>
                      <a:rPr lang="en-US" altLang="zh-CN" sz="3200" b="1" i="1">
                        <a:solidFill>
                          <a:schemeClr val="tx1"/>
                        </a:solidFill>
                        <a:latin typeface="Cambria Math" panose="02040503050406030204" pitchFamily="18" charset="0"/>
                        <a:ea typeface="Cambria Math" panose="02040503050406030204" pitchFamily="18" charset="0"/>
                      </a:rPr>
                      <m:t>→</m:t>
                    </m:r>
                    <m:sSup>
                      <m:sSupPr>
                        <m:ctrlPr>
                          <a:rPr lang="en-US" altLang="zh-CN" sz="3200" b="1" i="1">
                            <a:solidFill>
                              <a:schemeClr val="tx1"/>
                            </a:solidFill>
                            <a:latin typeface="Cambria Math" panose="02040503050406030204" pitchFamily="18" charset="0"/>
                            <a:ea typeface="Cambria Math" panose="02040503050406030204" pitchFamily="18" charset="0"/>
                          </a:rPr>
                        </m:ctrlPr>
                      </m:sSupPr>
                      <m:e>
                        <m:r>
                          <a:rPr lang="el-GR" altLang="zh-CN" sz="3200" b="1" i="1">
                            <a:solidFill>
                              <a:schemeClr val="tx1"/>
                            </a:solidFill>
                            <a:latin typeface="Cambria Math" panose="02040503050406030204" pitchFamily="18" charset="0"/>
                            <a:ea typeface="Cambria Math" panose="02040503050406030204" pitchFamily="18" charset="0"/>
                          </a:rPr>
                          <m:t>𝜮</m:t>
                        </m:r>
                      </m:e>
                      <m:sup>
                        <m:r>
                          <a:rPr lang="en-US" altLang="zh-CN" sz="3200" b="1" i="1">
                            <a:solidFill>
                              <a:schemeClr val="tx1"/>
                            </a:solidFill>
                            <a:latin typeface="Cambria Math" panose="02040503050406030204" pitchFamily="18" charset="0"/>
                            <a:ea typeface="Cambria Math" panose="02040503050406030204" pitchFamily="18" charset="0"/>
                          </a:rPr>
                          <m:t>𝟎</m:t>
                        </m:r>
                      </m:sup>
                    </m:sSup>
                    <m:r>
                      <a:rPr lang="en-US" altLang="zh-CN" sz="3200" b="1" i="1">
                        <a:solidFill>
                          <a:schemeClr val="tx1"/>
                        </a:solidFill>
                        <a:latin typeface="Cambria Math" panose="02040503050406030204" pitchFamily="18" charset="0"/>
                        <a:ea typeface="Cambria Math" panose="02040503050406030204" pitchFamily="18" charset="0"/>
                      </a:rPr>
                      <m:t> </m:t>
                    </m:r>
                    <m:r>
                      <a:rPr lang="zh-CN" altLang="en-US" sz="3200" b="1" i="1">
                        <a:solidFill>
                          <a:schemeClr val="tx1"/>
                        </a:solidFill>
                        <a:latin typeface="Cambria Math" panose="02040503050406030204" pitchFamily="18" charset="0"/>
                        <a:ea typeface="Cambria Math" panose="02040503050406030204" pitchFamily="18" charset="0"/>
                      </a:rPr>
                      <m:t>𝜸</m:t>
                    </m:r>
                  </m:oMath>
                </a14:m>
                <a:r>
                  <a:rPr lang="en-US" altLang="zh-CN" sz="3200" b="1" dirty="0">
                    <a:solidFill>
                      <a:schemeClr val="tx1"/>
                    </a:solidFill>
                    <a:latin typeface="Microsoft YaHei" panose="020B0503020204020204" pitchFamily="34" charset="-122"/>
                    <a:ea typeface="Microsoft YaHei" panose="020B0503020204020204" pitchFamily="34" charset="-122"/>
                  </a:rPr>
                  <a:t> and </a:t>
                </a:r>
                <a14:m>
                  <m:oMath xmlns:m="http://schemas.openxmlformats.org/officeDocument/2006/math">
                    <m:sSup>
                      <m:sSupPr>
                        <m:ctrlPr>
                          <a:rPr lang="en-US" altLang="zh-CN" sz="3200" b="1" i="1">
                            <a:solidFill>
                              <a:schemeClr val="tx1"/>
                            </a:solidFill>
                            <a:latin typeface="Cambria Math" panose="02040503050406030204" pitchFamily="18" charset="0"/>
                            <a:ea typeface="微软雅黑" panose="020B0503020204020204" pitchFamily="34" charset="-122"/>
                          </a:rPr>
                        </m:ctrlPr>
                      </m:sSupPr>
                      <m:e>
                        <m:r>
                          <a:rPr lang="el-GR" altLang="zh-CN" sz="3200" b="1" i="1">
                            <a:solidFill>
                              <a:schemeClr val="tx1"/>
                            </a:solidFill>
                            <a:latin typeface="Cambria Math" panose="02040503050406030204" pitchFamily="18" charset="0"/>
                            <a:ea typeface="Cambria Math" panose="02040503050406030204" pitchFamily="18" charset="0"/>
                          </a:rPr>
                          <m:t>𝜩</m:t>
                        </m:r>
                      </m:e>
                      <m:sup>
                        <m:r>
                          <a:rPr lang="en-US" altLang="zh-CN" sz="3200" b="1" i="1">
                            <a:solidFill>
                              <a:schemeClr val="tx1"/>
                            </a:solidFill>
                            <a:latin typeface="Cambria Math" panose="02040503050406030204" pitchFamily="18" charset="0"/>
                            <a:ea typeface="微软雅黑" panose="020B0503020204020204" pitchFamily="34" charset="-122"/>
                          </a:rPr>
                          <m:t>𝟎</m:t>
                        </m:r>
                      </m:sup>
                    </m:sSup>
                    <m:r>
                      <a:rPr lang="en-US" altLang="zh-CN" sz="3200" b="1" i="1">
                        <a:solidFill>
                          <a:schemeClr val="tx1"/>
                        </a:solidFill>
                        <a:latin typeface="Cambria Math" panose="02040503050406030204" pitchFamily="18" charset="0"/>
                        <a:ea typeface="Cambria Math" panose="02040503050406030204" pitchFamily="18" charset="0"/>
                      </a:rPr>
                      <m:t>→</m:t>
                    </m:r>
                    <m:r>
                      <a:rPr lang="el-GR" altLang="zh-CN" sz="3200" b="1" i="1">
                        <a:solidFill>
                          <a:schemeClr val="tx1"/>
                        </a:solidFill>
                        <a:latin typeface="Cambria Math" panose="02040503050406030204" pitchFamily="18" charset="0"/>
                        <a:ea typeface="Cambria Math" panose="02040503050406030204" pitchFamily="18" charset="0"/>
                      </a:rPr>
                      <m:t>𝜦</m:t>
                    </m:r>
                    <m:r>
                      <a:rPr lang="en-US" altLang="zh-CN" sz="3200" b="1" i="1">
                        <a:solidFill>
                          <a:schemeClr val="tx1"/>
                        </a:solidFill>
                        <a:latin typeface="Cambria Math" panose="02040503050406030204" pitchFamily="18" charset="0"/>
                        <a:ea typeface="Cambria Math" panose="02040503050406030204" pitchFamily="18" charset="0"/>
                      </a:rPr>
                      <m:t> </m:t>
                    </m:r>
                    <m:r>
                      <a:rPr lang="zh-CN" altLang="el-GR" sz="3200" b="1" i="1">
                        <a:solidFill>
                          <a:schemeClr val="tx1"/>
                        </a:solidFill>
                        <a:latin typeface="Cambria Math" panose="02040503050406030204" pitchFamily="18" charset="0"/>
                        <a:ea typeface="Cambria Math" panose="02040503050406030204" pitchFamily="18" charset="0"/>
                      </a:rPr>
                      <m:t>𝜸</m:t>
                    </m:r>
                  </m:oMath>
                </a14:m>
                <a:r>
                  <a:rPr lang="en-US" altLang="zh-CN" sz="3200" b="1" dirty="0">
                    <a:solidFill>
                      <a:schemeClr val="tx1"/>
                    </a:solidFill>
                    <a:latin typeface="Microsoft YaHei" panose="020B0503020204020204" pitchFamily="34" charset="-122"/>
                    <a:ea typeface="Microsoft YaHei" panose="020B0503020204020204" pitchFamily="34" charset="-122"/>
                    <a:cs typeface="Microsoft YaHei" charset="-122"/>
                  </a:rPr>
                  <a:t> as a function of </a:t>
                </a:r>
                <a14:m>
                  <m:oMath xmlns:m="http://schemas.openxmlformats.org/officeDocument/2006/math">
                    <m:rad>
                      <m:radPr>
                        <m:degHide m:val="on"/>
                        <m:ctrlPr>
                          <a:rPr lang="en-US" altLang="zh-CN" sz="3200" b="1" i="1" smtClean="0">
                            <a:solidFill>
                              <a:schemeClr val="tx1"/>
                            </a:solidFill>
                            <a:latin typeface="Cambria Math" panose="02040503050406030204" pitchFamily="18" charset="0"/>
                            <a:ea typeface="Microsoft YaHei" charset="-122"/>
                          </a:rPr>
                        </m:ctrlPr>
                      </m:radPr>
                      <m:deg/>
                      <m:e>
                        <m:sSup>
                          <m:sSupPr>
                            <m:ctrlPr>
                              <a:rPr lang="en-US" altLang="zh-CN" sz="3200" b="1" i="1" smtClean="0">
                                <a:solidFill>
                                  <a:schemeClr val="tx1"/>
                                </a:solidFill>
                                <a:latin typeface="Cambria Math" panose="02040503050406030204" pitchFamily="18" charset="0"/>
                                <a:ea typeface="Microsoft YaHei" charset="-122"/>
                              </a:rPr>
                            </m:ctrlPr>
                          </m:sSupPr>
                          <m:e>
                            <m:r>
                              <a:rPr lang="en-US" altLang="zh-CN" sz="3200" b="1" i="1" smtClean="0">
                                <a:solidFill>
                                  <a:schemeClr val="tx1"/>
                                </a:solidFill>
                                <a:latin typeface="Cambria Math" panose="02040503050406030204" pitchFamily="18" charset="0"/>
                                <a:ea typeface="Microsoft YaHei" charset="-122"/>
                              </a:rPr>
                              <m:t>|</m:t>
                            </m:r>
                            <m:r>
                              <a:rPr lang="en-US" altLang="zh-CN" sz="3200" b="1" i="1" smtClean="0">
                                <a:solidFill>
                                  <a:schemeClr val="tx1"/>
                                </a:solidFill>
                                <a:latin typeface="Cambria Math" panose="02040503050406030204" pitchFamily="18" charset="0"/>
                                <a:ea typeface="Microsoft YaHei" charset="-122"/>
                              </a:rPr>
                              <m:t>𝒂</m:t>
                            </m:r>
                            <m:r>
                              <a:rPr lang="en-US" altLang="zh-CN" sz="3200" b="1" i="1" smtClean="0">
                                <a:solidFill>
                                  <a:schemeClr val="tx1"/>
                                </a:solidFill>
                                <a:latin typeface="Cambria Math" panose="02040503050406030204" pitchFamily="18" charset="0"/>
                                <a:ea typeface="Microsoft YaHei" charset="-122"/>
                              </a:rPr>
                              <m:t>|</m:t>
                            </m:r>
                          </m:e>
                          <m:sup>
                            <m:r>
                              <a:rPr lang="en-US" altLang="zh-CN" sz="3200" b="1" i="1" smtClean="0">
                                <a:solidFill>
                                  <a:schemeClr val="tx1"/>
                                </a:solidFill>
                                <a:latin typeface="Cambria Math" panose="02040503050406030204" pitchFamily="18" charset="0"/>
                                <a:ea typeface="Microsoft YaHei" charset="-122"/>
                              </a:rPr>
                              <m:t>𝟐</m:t>
                            </m:r>
                          </m:sup>
                        </m:sSup>
                        <m:r>
                          <a:rPr lang="en-US" altLang="zh-CN" sz="3200" b="1" i="1" smtClean="0">
                            <a:solidFill>
                              <a:schemeClr val="tx1"/>
                            </a:solidFill>
                            <a:latin typeface="Cambria Math" panose="02040503050406030204" pitchFamily="18" charset="0"/>
                            <a:ea typeface="Microsoft YaHei" charset="-122"/>
                          </a:rPr>
                          <m:t>+</m:t>
                        </m:r>
                        <m:sSup>
                          <m:sSupPr>
                            <m:ctrlPr>
                              <a:rPr lang="en-US" altLang="zh-CN" sz="3200" b="1" i="1" smtClean="0">
                                <a:solidFill>
                                  <a:schemeClr val="tx1"/>
                                </a:solidFill>
                                <a:latin typeface="Cambria Math" panose="02040503050406030204" pitchFamily="18" charset="0"/>
                                <a:ea typeface="Microsoft YaHei" charset="-122"/>
                              </a:rPr>
                            </m:ctrlPr>
                          </m:sSupPr>
                          <m:e>
                            <m:r>
                              <a:rPr lang="en-US" altLang="zh-CN" sz="3200" b="1" i="1" smtClean="0">
                                <a:solidFill>
                                  <a:schemeClr val="tx1"/>
                                </a:solidFill>
                                <a:latin typeface="Cambria Math" panose="02040503050406030204" pitchFamily="18" charset="0"/>
                                <a:ea typeface="Microsoft YaHei" charset="-122"/>
                              </a:rPr>
                              <m:t>|</m:t>
                            </m:r>
                            <m:r>
                              <a:rPr lang="en-US" altLang="zh-CN" sz="3200" b="1" i="1" smtClean="0">
                                <a:solidFill>
                                  <a:schemeClr val="tx1"/>
                                </a:solidFill>
                                <a:latin typeface="Cambria Math" panose="02040503050406030204" pitchFamily="18" charset="0"/>
                                <a:ea typeface="Microsoft YaHei" charset="-122"/>
                              </a:rPr>
                              <m:t>𝒃</m:t>
                            </m:r>
                            <m:r>
                              <a:rPr lang="en-US" altLang="zh-CN" sz="3200" b="1" i="1" smtClean="0">
                                <a:solidFill>
                                  <a:schemeClr val="tx1"/>
                                </a:solidFill>
                                <a:latin typeface="Cambria Math" panose="02040503050406030204" pitchFamily="18" charset="0"/>
                                <a:ea typeface="Microsoft YaHei" charset="-122"/>
                              </a:rPr>
                              <m:t>|</m:t>
                            </m:r>
                          </m:e>
                          <m:sup>
                            <m:r>
                              <a:rPr lang="en-US" altLang="zh-CN" sz="3200" b="1" i="1" smtClean="0">
                                <a:solidFill>
                                  <a:schemeClr val="tx1"/>
                                </a:solidFill>
                                <a:latin typeface="Cambria Math" panose="02040503050406030204" pitchFamily="18" charset="0"/>
                                <a:ea typeface="Microsoft YaHei" charset="-122"/>
                              </a:rPr>
                              <m:t>𝟐</m:t>
                            </m:r>
                          </m:sup>
                        </m:sSup>
                      </m:e>
                    </m:rad>
                  </m:oMath>
                </a14:m>
                <a:r>
                  <a:rPr lang="en-US" altLang="zh-CN" sz="3200" b="1" dirty="0">
                    <a:solidFill>
                      <a:schemeClr val="tx1"/>
                    </a:solidFill>
                    <a:latin typeface="Microsoft YaHei" panose="020B0503020204020204" pitchFamily="34" charset="-122"/>
                    <a:ea typeface="Microsoft YaHei" panose="020B0503020204020204" pitchFamily="34" charset="-122"/>
                    <a:cs typeface="Microsoft YaHei" charset="-122"/>
                  </a:rPr>
                  <a:t> </a:t>
                </a:r>
                <a:endParaRPr lang="zh-CN" altLang="en-US" sz="3200" b="1" dirty="0">
                  <a:solidFill>
                    <a:schemeClr val="tx1"/>
                  </a:solidFill>
                  <a:latin typeface="Microsoft YaHei" panose="020B0503020204020204" pitchFamily="34" charset="-122"/>
                  <a:ea typeface="Microsoft YaHei" panose="020B0503020204020204" pitchFamily="34" charset="-122"/>
                  <a:cs typeface="Microsoft YaHei" charset="-122"/>
                </a:endParaRPr>
              </a:p>
            </p:txBody>
          </p:sp>
        </mc:Choice>
        <mc:Fallback xmlns="">
          <p:sp>
            <p:nvSpPr>
              <p:cNvPr id="8" name="标题 1"/>
              <p:cNvSpPr>
                <a:spLocks noGrp="1" noRot="1" noChangeAspect="1" noMove="1" noResize="1" noEditPoints="1" noAdjustHandles="1" noChangeArrowheads="1" noChangeShapeType="1" noTextEdit="1"/>
              </p:cNvSpPr>
              <p:nvPr>
                <p:ph type="title" idx="4294967295"/>
              </p:nvPr>
            </p:nvSpPr>
            <p:spPr>
              <a:xfrm>
                <a:off x="231775" y="-152400"/>
                <a:ext cx="11960225" cy="1325563"/>
              </a:xfrm>
              <a:blipFill>
                <a:blip r:embed="rId2"/>
                <a:stretch>
                  <a:fillRect/>
                </a:stretch>
              </a:blipFill>
            </p:spPr>
            <p:txBody>
              <a:bodyPr/>
              <a:lstStyle/>
              <a:p>
                <a:r>
                  <a:rPr lang="zh-CN" altLang="en-US">
                    <a:noFill/>
                  </a:rPr>
                  <a:t> </a:t>
                </a:r>
              </a:p>
            </p:txBody>
          </p:sp>
        </mc:Fallback>
      </mc:AlternateContent>
      <p:pic>
        <p:nvPicPr>
          <p:cNvPr id="9" name="图片 8"/>
          <p:cNvPicPr>
            <a:picLocks noChangeAspect="1"/>
          </p:cNvPicPr>
          <p:nvPr/>
        </p:nvPicPr>
        <p:blipFill>
          <a:blip r:embed="rId3"/>
          <a:stretch>
            <a:fillRect/>
          </a:stretch>
        </p:blipFill>
        <p:spPr>
          <a:xfrm>
            <a:off x="76800" y="2296744"/>
            <a:ext cx="9933474" cy="3263549"/>
          </a:xfrm>
          <a:prstGeom prst="rect">
            <a:avLst/>
          </a:prstGeom>
        </p:spPr>
      </p:pic>
      <p:pic>
        <p:nvPicPr>
          <p:cNvPr id="10" name="图片 9"/>
          <p:cNvPicPr>
            <a:picLocks noChangeAspect="1"/>
          </p:cNvPicPr>
          <p:nvPr/>
        </p:nvPicPr>
        <p:blipFill>
          <a:blip r:embed="rId4"/>
          <a:stretch>
            <a:fillRect/>
          </a:stretch>
        </p:blipFill>
        <p:spPr>
          <a:xfrm>
            <a:off x="10428895" y="2438400"/>
            <a:ext cx="1328345" cy="2538412"/>
          </a:xfrm>
          <a:prstGeom prst="rect">
            <a:avLst/>
          </a:prstGeom>
        </p:spPr>
      </p:pic>
    </p:spTree>
    <p:extLst>
      <p:ext uri="{BB962C8B-B14F-4D97-AF65-F5344CB8AC3E}">
        <p14:creationId xmlns:p14="http://schemas.microsoft.com/office/powerpoint/2010/main" val="94865990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solidFill>
                  <a:srgbClr val="C00000"/>
                </a:solidFill>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82905"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(1)</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magnetic</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moments,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(2)meson-baryon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interactions,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(3)</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nucleon-nucleon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interactions,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(4)</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weak</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hyperon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radiative</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265267502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47449AE-9320-4803-BC9C-8B030AB322B2}"/>
              </a:ext>
            </a:extLst>
          </p:cNvPr>
          <p:cNvSpPr>
            <a:spLocks noGrp="1"/>
          </p:cNvSpPr>
          <p:nvPr>
            <p:ph type="sldNum" sz="quarter" idx="12"/>
          </p:nvPr>
        </p:nvSpPr>
        <p:spPr/>
        <p:txBody>
          <a:bodyPr/>
          <a:lstStyle/>
          <a:p>
            <a:fld id="{6DE53C34-1AA1-4AB3-A96F-01890984CFFF}" type="slidenum">
              <a:rPr lang="zh-CN" altLang="en-US" smtClean="0"/>
              <a:t>43</a:t>
            </a:fld>
            <a:endParaRPr lang="zh-CN" altLang="en-US"/>
          </a:p>
        </p:txBody>
      </p:sp>
      <p:sp>
        <p:nvSpPr>
          <p:cNvPr id="8" name="标题 1"/>
          <p:cNvSpPr>
            <a:spLocks noGrp="1"/>
          </p:cNvSpPr>
          <p:nvPr>
            <p:ph type="title" idx="4294967295"/>
          </p:nvPr>
        </p:nvSpPr>
        <p:spPr>
          <a:xfrm>
            <a:off x="231775" y="-152400"/>
            <a:ext cx="11960225" cy="1325563"/>
          </a:xfrm>
        </p:spPr>
        <p:txBody>
          <a:bodyPr>
            <a:noAutofit/>
          </a:bodyPr>
          <a:lstStyle/>
          <a:p>
            <a:r>
              <a:rPr lang="en-US" altLang="zh-CN" sz="3200" b="1" dirty="0">
                <a:latin typeface="Microsoft YaHei" charset="-122"/>
                <a:ea typeface="Microsoft YaHei" charset="-122"/>
                <a:cs typeface="Microsoft YaHei" charset="-122"/>
              </a:rPr>
              <a:t>Summary</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and</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Outlook</a:t>
            </a:r>
            <a:endParaRPr lang="zh-CN" altLang="en-US" sz="3200" b="1" dirty="0">
              <a:latin typeface="Microsoft YaHei" charset="-122"/>
              <a:ea typeface="Microsoft YaHei" charset="-122"/>
              <a:cs typeface="Microsoft YaHei" charset="-122"/>
            </a:endParaRPr>
          </a:p>
        </p:txBody>
      </p:sp>
      <p:sp>
        <p:nvSpPr>
          <p:cNvPr id="2" name="内容占位符 2">
            <a:extLst>
              <a:ext uri="{FF2B5EF4-FFF2-40B4-BE49-F238E27FC236}">
                <a16:creationId xmlns:a16="http://schemas.microsoft.com/office/drawing/2014/main" id="{9EEAEFA9-4A4C-A869-E9F7-FD9F9EFFD158}"/>
              </a:ext>
            </a:extLst>
          </p:cNvPr>
          <p:cNvSpPr txBox="1">
            <a:spLocks/>
          </p:cNvSpPr>
          <p:nvPr/>
        </p:nvSpPr>
        <p:spPr>
          <a:xfrm>
            <a:off x="381000" y="1173163"/>
            <a:ext cx="10972800" cy="54184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itchFamily="2" charset="2"/>
              <a:buChar char="p"/>
            </a:pPr>
            <a:r>
              <a:rPr kumimoji="1" lang="zh-CN" altLang="en-US" sz="2000" b="1" dirty="0">
                <a:latin typeface="GillSans"/>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We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have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developed</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covariant</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chiral</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effective</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field</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theories</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for</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various</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systems,</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ranging</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from</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the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one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baryon</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sector</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to</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the two-baryon</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sector.</a:t>
            </a:r>
          </a:p>
          <a:p>
            <a:pPr algn="just">
              <a:lnSpc>
                <a:spcPct val="150000"/>
              </a:lnSpc>
              <a:buFont typeface="Wingdings" pitchFamily="2" charset="2"/>
              <a:buChar char="p"/>
            </a:pPr>
            <a:r>
              <a:rPr kumimoji="1" lang="en-US" altLang="zh-CN" sz="2400" dirty="0">
                <a:latin typeface="Microsoft YaHei" panose="020B0503020204020204" pitchFamily="34" charset="-122"/>
                <a:ea typeface="Microsoft YaHei" panose="020B0503020204020204" pitchFamily="34" charset="-122"/>
              </a:rPr>
              <a:t> We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showed</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that</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covariant</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err="1">
                <a:solidFill>
                  <a:srgbClr val="C00000"/>
                </a:solidFill>
                <a:latin typeface="Microsoft YaHei" panose="020B0503020204020204" pitchFamily="34" charset="-122"/>
                <a:ea typeface="Microsoft YaHei" panose="020B0503020204020204" pitchFamily="34" charset="-122"/>
              </a:rPr>
              <a:t>ChEFTs</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are</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capable</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of</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solving</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a</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number</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of</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long-standing</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problems</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for</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which</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non-relativistic</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theories</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were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not</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successful.</a:t>
            </a:r>
            <a:endParaRPr kumimoji="1" lang="en-US" altLang="zh-CN" sz="2400" b="1" dirty="0">
              <a:solidFill>
                <a:srgbClr val="C00000"/>
              </a:solidFill>
              <a:latin typeface="Microsoft YaHei" panose="020B0503020204020204" pitchFamily="34" charset="-122"/>
              <a:ea typeface="Microsoft YaHei" panose="020B0503020204020204" pitchFamily="34" charset="-122"/>
            </a:endParaRPr>
          </a:p>
          <a:p>
            <a:pPr algn="just">
              <a:lnSpc>
                <a:spcPct val="150000"/>
              </a:lnSpc>
              <a:buFont typeface="Wingdings" pitchFamily="2" charset="2"/>
              <a:buChar char="p"/>
            </a:pPr>
            <a:r>
              <a:rPr lang="en-US" altLang="zh-CN" sz="2400" dirty="0">
                <a:latin typeface="Microsoft YaHei" panose="020B0503020204020204" pitchFamily="34" charset="-122"/>
                <a:ea typeface="Microsoft YaHei" panose="020B0503020204020204" pitchFamily="34" charset="-122"/>
              </a:rPr>
              <a:t>These</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studies</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not</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only</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deepened</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our</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understanding</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of</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the</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non-perturbative</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strong</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interaction</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but</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also</a:t>
            </a:r>
            <a:r>
              <a:rPr lang="zh-CN" altLang="en-US" sz="2400" dirty="0">
                <a:latin typeface="Microsoft YaHei" panose="020B0503020204020204" pitchFamily="34" charset="-122"/>
                <a:ea typeface="Microsoft YaHei" panose="020B0503020204020204" pitchFamily="34" charset="-122"/>
              </a:rPr>
              <a:t> </a:t>
            </a:r>
            <a:r>
              <a:rPr lang="en-US" altLang="zh-CN" sz="2400" b="1" dirty="0">
                <a:solidFill>
                  <a:srgbClr val="C00000"/>
                </a:solidFill>
                <a:latin typeface="Microsoft YaHei" panose="020B0503020204020204" pitchFamily="34" charset="-122"/>
                <a:ea typeface="Microsoft YaHei" panose="020B0503020204020204" pitchFamily="34" charset="-122"/>
              </a:rPr>
              <a:t>provided</a:t>
            </a:r>
            <a:r>
              <a:rPr lang="zh-CN" altLang="en-US" sz="2400" b="1" dirty="0">
                <a:solidFill>
                  <a:srgbClr val="C00000"/>
                </a:solidFill>
                <a:latin typeface="Microsoft YaHei" panose="020B0503020204020204" pitchFamily="34" charset="-122"/>
                <a:ea typeface="Microsoft YaHei" panose="020B0503020204020204" pitchFamily="34" charset="-122"/>
              </a:rPr>
              <a:t> </a:t>
            </a:r>
            <a:r>
              <a:rPr lang="en-US" altLang="zh-CN" sz="2400" b="1" dirty="0">
                <a:solidFill>
                  <a:srgbClr val="C00000"/>
                </a:solidFill>
                <a:latin typeface="Microsoft YaHei" panose="020B0503020204020204" pitchFamily="34" charset="-122"/>
                <a:ea typeface="Microsoft YaHei" panose="020B0503020204020204" pitchFamily="34" charset="-122"/>
              </a:rPr>
              <a:t>necessary</a:t>
            </a:r>
            <a:r>
              <a:rPr lang="zh-CN" altLang="en-US" sz="2400" b="1" dirty="0">
                <a:solidFill>
                  <a:srgbClr val="C00000"/>
                </a:solidFill>
                <a:latin typeface="Microsoft YaHei" panose="020B0503020204020204" pitchFamily="34" charset="-122"/>
                <a:ea typeface="Microsoft YaHei" panose="020B0503020204020204" pitchFamily="34" charset="-122"/>
              </a:rPr>
              <a:t> </a:t>
            </a:r>
            <a:r>
              <a:rPr lang="en-US" altLang="zh-CN" sz="2400" b="1" dirty="0">
                <a:solidFill>
                  <a:srgbClr val="C00000"/>
                </a:solidFill>
                <a:latin typeface="Microsoft YaHei" panose="020B0503020204020204" pitchFamily="34" charset="-122"/>
                <a:ea typeface="Microsoft YaHei" panose="020B0503020204020204" pitchFamily="34" charset="-122"/>
              </a:rPr>
              <a:t>inputs</a:t>
            </a:r>
            <a:r>
              <a:rPr lang="zh-CN" altLang="en-US" sz="2400" b="1" dirty="0">
                <a:solidFill>
                  <a:srgbClr val="C00000"/>
                </a:solidFill>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for</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further</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applications.</a:t>
            </a:r>
            <a:r>
              <a:rPr lang="zh-CN" altLang="en-US" sz="2400" dirty="0">
                <a:latin typeface="Microsoft YaHei" panose="020B0503020204020204" pitchFamily="34" charset="-122"/>
                <a:ea typeface="Microsoft YaHei" panose="020B0503020204020204" pitchFamily="34" charset="-122"/>
              </a:rPr>
              <a:t> </a:t>
            </a:r>
            <a:endParaRPr kumimoji="1" lang="en-US" altLang="zh-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5977189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39F6F4A-3682-4D14-9DC7-EEAB28731539}"/>
              </a:ext>
            </a:extLst>
          </p:cNvPr>
          <p:cNvSpPr/>
          <p:nvPr/>
        </p:nvSpPr>
        <p:spPr>
          <a:xfrm>
            <a:off x="540057" y="1401452"/>
            <a:ext cx="11420885" cy="2677656"/>
          </a:xfrm>
          <a:prstGeom prst="rect">
            <a:avLst/>
          </a:prstGeom>
        </p:spPr>
        <p:txBody>
          <a:bodyPr wrap="square">
            <a:spAutoFit/>
          </a:bodyPr>
          <a:lstStyle/>
          <a:p>
            <a:pPr marL="457200" indent="-457200">
              <a:buFont typeface="Wingdings" panose="05000000000000000000" pitchFamily="2" charset="2"/>
              <a:buChar char="Ø"/>
            </a:pPr>
            <a:r>
              <a:rPr lang="en-US" altLang="zh-CN" sz="2800" b="1" dirty="0" err="1">
                <a:solidFill>
                  <a:srgbClr val="0432FF"/>
                </a:solidFill>
              </a:rPr>
              <a:t>Beihang</a:t>
            </a:r>
            <a:r>
              <a:rPr lang="en-US" altLang="zh-CN" sz="2800" b="1" dirty="0">
                <a:solidFill>
                  <a:srgbClr val="0432FF"/>
                </a:solidFill>
              </a:rPr>
              <a:t> University</a:t>
            </a:r>
            <a:r>
              <a:rPr lang="en-US" altLang="zh-CN" sz="2800" b="1" dirty="0">
                <a:solidFill>
                  <a:srgbClr val="376092"/>
                </a:solidFill>
              </a:rPr>
              <a:t>: </a:t>
            </a:r>
            <a:r>
              <a:rPr lang="en-US" altLang="zh-CN" sz="2800" dirty="0"/>
              <a:t>Jun-Xu Lu, Yang-Xiao, Chun-Xuan Wang, Kai-Wen Li, Xiu-Lei Ren, </a:t>
            </a:r>
            <a:r>
              <a:rPr lang="en-US" altLang="zh-CN" sz="2800" dirty="0" err="1"/>
              <a:t>Zhi</a:t>
            </a:r>
            <a:r>
              <a:rPr lang="en-US" altLang="zh-CN" sz="2800" dirty="0"/>
              <a:t>-Wei Liu, Jing Song, Qian-Qian Bai, </a:t>
            </a:r>
            <a:r>
              <a:rPr lang="en-US" altLang="zh-CN" sz="2800" b="1" dirty="0"/>
              <a:t>Pavon Valderrama </a:t>
            </a:r>
            <a:endParaRPr lang="zh-CN" altLang="en-US" sz="2800" b="1" dirty="0"/>
          </a:p>
          <a:p>
            <a:pPr marL="457200" indent="-457200">
              <a:buFont typeface="Wingdings" panose="05000000000000000000" pitchFamily="2" charset="2"/>
              <a:buChar char="Ø"/>
            </a:pPr>
            <a:r>
              <a:rPr lang="en-US" altLang="zh-CN" sz="2800" b="1" dirty="0">
                <a:solidFill>
                  <a:srgbClr val="0432FF"/>
                </a:solidFill>
              </a:rPr>
              <a:t>Peking University: </a:t>
            </a:r>
            <a:r>
              <a:rPr lang="en-US" altLang="zh-CN" sz="2800" b="1" dirty="0"/>
              <a:t>Jie Meng</a:t>
            </a:r>
          </a:p>
          <a:p>
            <a:pPr marL="457200" indent="-457200">
              <a:buFont typeface="Wingdings" panose="05000000000000000000" pitchFamily="2" charset="2"/>
              <a:buChar char="Ø"/>
            </a:pPr>
            <a:r>
              <a:rPr lang="en-US" altLang="zh-CN" sz="2800" b="1" dirty="0">
                <a:solidFill>
                  <a:srgbClr val="0432FF"/>
                </a:solidFill>
              </a:rPr>
              <a:t>Sichuan University: </a:t>
            </a:r>
            <a:r>
              <a:rPr lang="en-US" altLang="zh-CN" sz="2800" b="1" dirty="0"/>
              <a:t>Bing-Wei Long</a:t>
            </a:r>
          </a:p>
          <a:p>
            <a:pPr marL="457200" indent="-457200">
              <a:buFont typeface="Wingdings" panose="05000000000000000000" pitchFamily="2" charset="2"/>
              <a:buChar char="Ø"/>
            </a:pPr>
            <a:r>
              <a:rPr lang="en-US" altLang="zh-CN" sz="2800" b="1" dirty="0">
                <a:solidFill>
                  <a:srgbClr val="0432FF"/>
                </a:solidFill>
              </a:rPr>
              <a:t>Institute of Modern Physics: </a:t>
            </a:r>
            <a:r>
              <a:rPr lang="en-US" altLang="zh-CN" sz="2800" b="1" dirty="0"/>
              <a:t>Ju-jun </a:t>
            </a:r>
            <a:r>
              <a:rPr lang="en-US" altLang="zh-CN" sz="2800" b="1" dirty="0" err="1"/>
              <a:t>Xie</a:t>
            </a:r>
            <a:endParaRPr lang="en-US" altLang="zh-CN" sz="2800" b="1" dirty="0"/>
          </a:p>
          <a:p>
            <a:pPr marL="457200" indent="-457200">
              <a:buFont typeface="Wingdings" panose="05000000000000000000" pitchFamily="2" charset="2"/>
              <a:buChar char="Ø"/>
            </a:pPr>
            <a:r>
              <a:rPr lang="en-US" altLang="zh-CN" sz="2800" b="1" dirty="0">
                <a:solidFill>
                  <a:srgbClr val="0432FF"/>
                </a:solidFill>
              </a:rPr>
              <a:t>Technical University of Munich: </a:t>
            </a:r>
            <a:r>
              <a:rPr lang="en-US" altLang="zh-CN" sz="2800" b="1" dirty="0"/>
              <a:t>Peter Ring</a:t>
            </a:r>
          </a:p>
        </p:txBody>
      </p:sp>
      <p:sp>
        <p:nvSpPr>
          <p:cNvPr id="5" name="矩形 4">
            <a:extLst>
              <a:ext uri="{FF2B5EF4-FFF2-40B4-BE49-F238E27FC236}">
                <a16:creationId xmlns:a16="http://schemas.microsoft.com/office/drawing/2014/main" id="{F6F35A25-2273-449B-A07C-AC31DDF46E9E}"/>
              </a:ext>
            </a:extLst>
          </p:cNvPr>
          <p:cNvSpPr/>
          <p:nvPr/>
        </p:nvSpPr>
        <p:spPr>
          <a:xfrm>
            <a:off x="322853" y="638828"/>
            <a:ext cx="2982548" cy="584775"/>
          </a:xfrm>
          <a:prstGeom prst="rect">
            <a:avLst/>
          </a:prstGeom>
        </p:spPr>
        <p:txBody>
          <a:bodyPr wrap="none">
            <a:spAutoFit/>
          </a:bodyPr>
          <a:lstStyle/>
          <a:p>
            <a:r>
              <a:rPr lang="en-US" altLang="zh-CN" sz="3200" b="1" dirty="0">
                <a:ln w="3175">
                  <a:solidFill>
                    <a:srgbClr val="C00000"/>
                  </a:solidFill>
                </a:ln>
                <a:solidFill>
                  <a:srgbClr val="145396"/>
                </a:solidFill>
                <a:latin typeface="微软雅黑" panose="020B0503020204020204" pitchFamily="34" charset="-122"/>
                <a:ea typeface="微软雅黑" panose="020B0503020204020204" pitchFamily="34" charset="-122"/>
              </a:rPr>
              <a:t>Collaborators</a:t>
            </a:r>
            <a:endParaRPr lang="zh-CN" altLang="en-US" sz="3200" dirty="0"/>
          </a:p>
        </p:txBody>
      </p:sp>
      <p:sp>
        <p:nvSpPr>
          <p:cNvPr id="14" name="矩形 13">
            <a:extLst>
              <a:ext uri="{FF2B5EF4-FFF2-40B4-BE49-F238E27FC236}">
                <a16:creationId xmlns:a16="http://schemas.microsoft.com/office/drawing/2014/main" id="{07803A67-45D9-4B06-A117-B9A0BE9C5368}"/>
              </a:ext>
            </a:extLst>
          </p:cNvPr>
          <p:cNvSpPr/>
          <p:nvPr/>
        </p:nvSpPr>
        <p:spPr>
          <a:xfrm>
            <a:off x="322853" y="4365314"/>
            <a:ext cx="3789820" cy="584775"/>
          </a:xfrm>
          <a:prstGeom prst="rect">
            <a:avLst/>
          </a:prstGeom>
        </p:spPr>
        <p:txBody>
          <a:bodyPr wrap="none">
            <a:spAutoFit/>
          </a:bodyPr>
          <a:lstStyle/>
          <a:p>
            <a:r>
              <a:rPr lang="en-US" altLang="zh-CN" sz="3200" b="1" dirty="0">
                <a:ln w="3175">
                  <a:solidFill>
                    <a:srgbClr val="C00000"/>
                  </a:solidFill>
                </a:ln>
                <a:solidFill>
                  <a:srgbClr val="145396"/>
                </a:solidFill>
                <a:latin typeface="微软雅黑" panose="020B0503020204020204" pitchFamily="34" charset="-122"/>
                <a:ea typeface="微软雅黑" panose="020B0503020204020204" pitchFamily="34" charset="-122"/>
              </a:rPr>
              <a:t>Funding agencies</a:t>
            </a:r>
            <a:endParaRPr lang="zh-CN" altLang="en-US" sz="3200" b="1" dirty="0">
              <a:ln w="3175">
                <a:solidFill>
                  <a:srgbClr val="C00000"/>
                </a:solidFill>
              </a:ln>
              <a:solidFill>
                <a:srgbClr val="145396"/>
              </a:solidFill>
              <a:latin typeface="微软雅黑" panose="020B0503020204020204" pitchFamily="34" charset="-122"/>
              <a:ea typeface="微软雅黑" panose="020B0503020204020204" pitchFamily="34" charset="-122"/>
            </a:endParaRPr>
          </a:p>
        </p:txBody>
      </p:sp>
      <p:pic>
        <p:nvPicPr>
          <p:cNvPr id="1028" name="Picture 4" descr="https://gimg2.baidu.com/image_search/src=http%3A%2F%2F12446170.s21i.faiusr.com%2F2%2FABUIABACGAAg5JzOyQUomtv86AYw1wM41wM.jpg&amp;refer=http%3A%2F%2F12446170.s21i.faiusr.com&amp;app=2002&amp;size=f9999,10000&amp;q=a80&amp;n=0&amp;g=0n&amp;fmt=auto?sec=1663313762&amp;t=5fa969e0d09b50a44d48e7c104ae060a">
            <a:extLst>
              <a:ext uri="{FF2B5EF4-FFF2-40B4-BE49-F238E27FC236}">
                <a16:creationId xmlns:a16="http://schemas.microsoft.com/office/drawing/2014/main" id="{552E4111-42AC-4CEB-8260-423AECF59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790" y="4917206"/>
            <a:ext cx="1598400" cy="1598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gimg2.baidu.com/image_search/src=http%3A%2F%2Fcache1.bioon.com.cn%2Fewebeditor%2Ffckup%2F2015%2F12%2F20151216140209113297.jpg&amp;refer=http%3A%2F%2Fcache1.bioon.com.cn&amp;app=2002&amp;size=f9999,10000&amp;q=a80&amp;n=0&amp;g=0n&amp;fmt=auto?sec=1663313903&amp;t=b72995568e16c0516bbf4f0a073dbffd">
            <a:extLst>
              <a:ext uri="{FF2B5EF4-FFF2-40B4-BE49-F238E27FC236}">
                <a16:creationId xmlns:a16="http://schemas.microsoft.com/office/drawing/2014/main" id="{3FFA2DBF-8AC1-4019-9447-30BB9CAEC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171" y="4950089"/>
            <a:ext cx="1878268" cy="1598884"/>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518D1BB7-4076-4452-9BC2-C3F295B12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4484" y="5259641"/>
            <a:ext cx="4954674" cy="1096709"/>
          </a:xfrm>
          <a:prstGeom prst="rect">
            <a:avLst/>
          </a:prstGeom>
        </p:spPr>
      </p:pic>
    </p:spTree>
    <p:extLst>
      <p:ext uri="{BB962C8B-B14F-4D97-AF65-F5344CB8AC3E}">
        <p14:creationId xmlns:p14="http://schemas.microsoft.com/office/powerpoint/2010/main" val="356830251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ED1ED62-6010-86B0-8D7E-18D26E6D57B5}"/>
              </a:ext>
            </a:extLst>
          </p:cNvPr>
          <p:cNvSpPr>
            <a:spLocks noGrp="1"/>
          </p:cNvSpPr>
          <p:nvPr>
            <p:ph type="sldNum" sz="quarter" idx="12"/>
          </p:nvPr>
        </p:nvSpPr>
        <p:spPr/>
        <p:txBody>
          <a:bodyPr/>
          <a:lstStyle/>
          <a:p>
            <a:pPr>
              <a:defRPr/>
            </a:pPr>
            <a:fld id="{C4FB67F1-DEA0-4505-A3D7-68170254FAEF}" type="slidenum">
              <a:rPr lang="zh-CN" altLang="en-US" smtClean="0"/>
              <a:pPr>
                <a:defRPr/>
              </a:pPr>
              <a:t>45</a:t>
            </a:fld>
            <a:endParaRPr lang="zh-CN" altLang="en-US"/>
          </a:p>
        </p:txBody>
      </p:sp>
      <mc:AlternateContent xmlns:mc="http://schemas.openxmlformats.org/markup-compatibility/2006" xmlns:a14="http://schemas.microsoft.com/office/drawing/2010/main">
        <mc:Choice Requires="a14">
          <p:graphicFrame>
            <p:nvGraphicFramePr>
              <p:cNvPr id="3" name="表格 4">
                <a:extLst>
                  <a:ext uri="{FF2B5EF4-FFF2-40B4-BE49-F238E27FC236}">
                    <a16:creationId xmlns:a16="http://schemas.microsoft.com/office/drawing/2014/main" id="{824302D4-DA6F-C420-90D1-44E1C53D81A9}"/>
                  </a:ext>
                </a:extLst>
              </p:cNvPr>
              <p:cNvGraphicFramePr>
                <a:graphicFrameLocks noGrp="1"/>
              </p:cNvGraphicFramePr>
              <p:nvPr/>
            </p:nvGraphicFramePr>
            <p:xfrm>
              <a:off x="1555669" y="3340692"/>
              <a:ext cx="8125630" cy="1463040"/>
            </p:xfrm>
            <a:graphic>
              <a:graphicData uri="http://schemas.openxmlformats.org/drawingml/2006/table">
                <a:tbl>
                  <a:tblPr firstRow="1" bandRow="1">
                    <a:tableStyleId>{5C22544A-7EE6-4342-B048-85BDC9FD1C3A}</a:tableStyleId>
                  </a:tblPr>
                  <a:tblGrid>
                    <a:gridCol w="1665055">
                      <a:extLst>
                        <a:ext uri="{9D8B030D-6E8A-4147-A177-3AD203B41FA5}">
                          <a16:colId xmlns:a16="http://schemas.microsoft.com/office/drawing/2014/main" val="1824832778"/>
                        </a:ext>
                      </a:extLst>
                    </a:gridCol>
                    <a:gridCol w="2861076">
                      <a:extLst>
                        <a:ext uri="{9D8B030D-6E8A-4147-A177-3AD203B41FA5}">
                          <a16:colId xmlns:a16="http://schemas.microsoft.com/office/drawing/2014/main" val="3782584678"/>
                        </a:ext>
                      </a:extLst>
                    </a:gridCol>
                    <a:gridCol w="3599499">
                      <a:extLst>
                        <a:ext uri="{9D8B030D-6E8A-4147-A177-3AD203B41FA5}">
                          <a16:colId xmlns:a16="http://schemas.microsoft.com/office/drawing/2014/main" val="1467683896"/>
                        </a:ext>
                      </a:extLst>
                    </a:gridCol>
                  </a:tblGrid>
                  <a:tr h="314579">
                    <a:tc>
                      <a:txBody>
                        <a:bodyPr/>
                        <a:lstStyle/>
                        <a:p>
                          <a:r>
                            <a:rPr lang="en-US" altLang="zh-CN" sz="2800" dirty="0">
                              <a:solidFill>
                                <a:schemeClr val="tx1"/>
                              </a:solidFill>
                            </a:rPr>
                            <a:t>Forces</a:t>
                          </a:r>
                          <a:endParaRPr lang="zh-CN" altLang="en-US" sz="2800" dirty="0">
                            <a:solidFill>
                              <a:schemeClr val="tx1"/>
                            </a:solidFill>
                          </a:endParaRPr>
                        </a:p>
                      </a:txBody>
                      <a:tcPr>
                        <a:solidFill>
                          <a:schemeClr val="accent3">
                            <a:lumMod val="20000"/>
                            <a:lumOff val="80000"/>
                          </a:schemeClr>
                        </a:solidFill>
                      </a:tcPr>
                    </a:tc>
                    <a:tc>
                      <a:txBody>
                        <a:bodyPr/>
                        <a:lstStyle/>
                        <a:p>
                          <a:r>
                            <a:rPr lang="en-US" altLang="zh-CN" sz="2800" dirty="0">
                              <a:solidFill>
                                <a:srgbClr val="C00000"/>
                              </a:solidFill>
                            </a:rPr>
                            <a:t>Relativistic</a:t>
                          </a:r>
                          <a:r>
                            <a:rPr lang="zh-CN" altLang="en-US" sz="2800" dirty="0">
                              <a:solidFill>
                                <a:srgbClr val="C00000"/>
                              </a:solidFill>
                            </a:rPr>
                            <a:t> </a:t>
                          </a:r>
                          <a:r>
                            <a:rPr lang="en-US" altLang="zh-CN" sz="2800" dirty="0">
                              <a:solidFill>
                                <a:srgbClr val="C00000"/>
                              </a:solidFill>
                            </a:rPr>
                            <a:t>N2LO</a:t>
                          </a:r>
                        </a:p>
                        <a:p>
                          <a:r>
                            <a:rPr lang="en-US" altLang="zh-CN" sz="2800" dirty="0" err="1">
                              <a:solidFill>
                                <a:srgbClr val="C00000"/>
                              </a:solidFill>
                            </a:rPr>
                            <a:t>Geng</a:t>
                          </a:r>
                          <a:r>
                            <a:rPr lang="zh-CN" altLang="en-US" sz="2800" dirty="0">
                              <a:solidFill>
                                <a:srgbClr val="C00000"/>
                              </a:solidFill>
                            </a:rPr>
                            <a:t> </a:t>
                          </a:r>
                          <a:r>
                            <a:rPr lang="en-US" altLang="zh-CN" sz="2800" dirty="0">
                              <a:solidFill>
                                <a:srgbClr val="C00000"/>
                              </a:solidFill>
                            </a:rPr>
                            <a:t>et</a:t>
                          </a:r>
                          <a:r>
                            <a:rPr lang="zh-CN" altLang="en-US" sz="2800" dirty="0">
                              <a:solidFill>
                                <a:srgbClr val="C00000"/>
                              </a:solidFill>
                            </a:rPr>
                            <a:t> </a:t>
                          </a:r>
                          <a:r>
                            <a:rPr lang="en-US" altLang="zh-CN" sz="2800" dirty="0">
                              <a:solidFill>
                                <a:srgbClr val="C00000"/>
                              </a:solidFill>
                            </a:rPr>
                            <a:t>al.</a:t>
                          </a:r>
                        </a:p>
                      </a:txBody>
                      <a:tcPr>
                        <a:solidFill>
                          <a:schemeClr val="accent3">
                            <a:lumMod val="20000"/>
                            <a:lumOff val="80000"/>
                          </a:schemeClr>
                        </a:solidFill>
                      </a:tcPr>
                    </a:tc>
                    <a:tc>
                      <a:txBody>
                        <a:bodyPr/>
                        <a:lstStyle/>
                        <a:p>
                          <a:r>
                            <a:rPr lang="en-US" altLang="zh-CN" sz="2800" dirty="0">
                              <a:solidFill>
                                <a:schemeClr val="tx1"/>
                              </a:solidFill>
                            </a:rPr>
                            <a:t>NR</a:t>
                          </a:r>
                          <a:r>
                            <a:rPr lang="zh-CN" altLang="en-US" sz="2800" dirty="0">
                              <a:solidFill>
                                <a:schemeClr val="tx1"/>
                              </a:solidFill>
                            </a:rPr>
                            <a:t> </a:t>
                          </a:r>
                          <a:r>
                            <a:rPr lang="en-US" altLang="zh-CN" sz="2800" dirty="0">
                              <a:solidFill>
                                <a:schemeClr val="tx1"/>
                              </a:solidFill>
                            </a:rPr>
                            <a:t>N3LO</a:t>
                          </a:r>
                          <a:r>
                            <a:rPr lang="zh-CN" altLang="en-US" sz="2800" dirty="0">
                              <a:solidFill>
                                <a:schemeClr val="tx1"/>
                              </a:solidFill>
                            </a:rPr>
                            <a:t> </a:t>
                          </a:r>
                          <a:endParaRPr lang="en-US" altLang="zh-CN" sz="2800" dirty="0">
                            <a:solidFill>
                              <a:schemeClr val="tx1"/>
                            </a:solidFill>
                          </a:endParaRPr>
                        </a:p>
                        <a:p>
                          <a:r>
                            <a:rPr lang="en-US" altLang="zh-CN" sz="2800" dirty="0" err="1">
                              <a:solidFill>
                                <a:schemeClr val="tx1"/>
                              </a:solidFill>
                            </a:rPr>
                            <a:t>Epelbaum</a:t>
                          </a:r>
                          <a:r>
                            <a:rPr lang="zh-CN" altLang="en-US" sz="2800" dirty="0">
                              <a:solidFill>
                                <a:schemeClr val="tx1"/>
                              </a:solidFill>
                            </a:rPr>
                            <a:t> </a:t>
                          </a:r>
                          <a:r>
                            <a:rPr lang="en-US" altLang="zh-CN" sz="2800" dirty="0">
                              <a:solidFill>
                                <a:schemeClr val="tx1"/>
                              </a:solidFill>
                            </a:rPr>
                            <a:t>et</a:t>
                          </a:r>
                          <a:r>
                            <a:rPr lang="zh-CN" altLang="en-US" sz="2800" dirty="0">
                              <a:solidFill>
                                <a:schemeClr val="tx1"/>
                              </a:solidFill>
                            </a:rPr>
                            <a:t> </a:t>
                          </a:r>
                          <a:r>
                            <a:rPr lang="en-US" altLang="zh-CN" sz="2800" dirty="0">
                              <a:solidFill>
                                <a:schemeClr val="tx1"/>
                              </a:solidFill>
                            </a:rPr>
                            <a:t>al</a:t>
                          </a:r>
                          <a:endParaRPr lang="zh-CN" altLang="en-US" sz="2800" dirty="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2075751405"/>
                      </a:ext>
                    </a:extLst>
                  </a:tr>
                  <a:tr h="486255">
                    <a:tc>
                      <a:txBody>
                        <a:bodyPr/>
                        <a:lstStyle/>
                        <a:p>
                          <a:pPr algn="l"/>
                          <a14:m>
                            <m:oMathPara xmlns:m="http://schemas.openxmlformats.org/officeDocument/2006/math">
                              <m:oMathParaPr>
                                <m:jc m:val="centerGroup"/>
                              </m:oMathParaPr>
                              <m:oMath xmlns:m="http://schemas.openxmlformats.org/officeDocument/2006/math">
                                <m:sSup>
                                  <m:sSupPr>
                                    <m:ctrlPr>
                                      <a:rPr lang="en-US" altLang="zh-CN" sz="2800" b="1" i="1" kern="1200" smtClean="0">
                                        <a:solidFill>
                                          <a:schemeClr val="tx1"/>
                                        </a:solidFill>
                                        <a:latin typeface="Cambria Math" panose="02040503050406030204" pitchFamily="18" charset="0"/>
                                        <a:ea typeface="+mn-ea"/>
                                        <a:cs typeface="+mn-cs"/>
                                      </a:rPr>
                                    </m:ctrlPr>
                                  </m:sSupPr>
                                  <m:e>
                                    <m:r>
                                      <a:rPr lang="en-US" altLang="zh-CN" sz="2800" b="1" kern="1200" smtClean="0">
                                        <a:solidFill>
                                          <a:schemeClr val="tx1"/>
                                        </a:solidFill>
                                        <a:latin typeface="Cambria Math" panose="02040503050406030204" pitchFamily="18" charset="0"/>
                                        <a:ea typeface="+mn-ea"/>
                                        <a:cs typeface="+mn-cs"/>
                                      </a:rPr>
                                      <m:t>𝜒</m:t>
                                    </m:r>
                                  </m:e>
                                  <m:sup>
                                    <m:r>
                                      <a:rPr lang="en-US" altLang="zh-CN" sz="2800" b="1" kern="1200" smtClean="0">
                                        <a:solidFill>
                                          <a:schemeClr val="tx1"/>
                                        </a:solidFill>
                                        <a:latin typeface="Cambria Math" panose="02040503050406030204" pitchFamily="18" charset="0"/>
                                        <a:ea typeface="+mn-ea"/>
                                        <a:cs typeface="+mn-cs"/>
                                      </a:rPr>
                                      <m:t>2</m:t>
                                    </m:r>
                                  </m:sup>
                                </m:sSup>
                              </m:oMath>
                            </m:oMathPara>
                          </a14:m>
                          <a:endParaRPr lang="en-US" altLang="zh-CN" sz="2800" b="1" i="1" kern="1200" dirty="0">
                            <a:solidFill>
                              <a:schemeClr val="tx1"/>
                            </a:solidFill>
                            <a:latin typeface="Cambria Math" panose="02040503050406030204" pitchFamily="18" charset="0"/>
                            <a:ea typeface="+mn-ea"/>
                            <a:cs typeface="+mn-cs"/>
                          </a:endParaRPr>
                        </a:p>
                      </a:txBody>
                      <a:tcPr>
                        <a:solidFill>
                          <a:schemeClr val="accent6">
                            <a:lumMod val="20000"/>
                            <a:lumOff val="80000"/>
                          </a:schemeClr>
                        </a:solidFill>
                      </a:tcPr>
                    </a:tc>
                    <a:tc>
                      <a:txBody>
                        <a:bodyPr/>
                        <a:lstStyle/>
                        <a:p>
                          <a:r>
                            <a:rPr lang="en-US" altLang="zh-CN" sz="2800" b="1" kern="1200" dirty="0">
                              <a:solidFill>
                                <a:srgbClr val="C00000"/>
                              </a:solidFill>
                              <a:latin typeface="+mn-lt"/>
                              <a:ea typeface="+mn-ea"/>
                              <a:cs typeface="+mn-cs"/>
                            </a:rPr>
                            <a:t>17.57</a:t>
                          </a:r>
                          <a:endParaRPr lang="zh-CN" altLang="en-US" sz="2800" b="1" kern="1200" dirty="0">
                            <a:solidFill>
                              <a:srgbClr val="C00000"/>
                            </a:solidFill>
                            <a:latin typeface="+mn-lt"/>
                            <a:ea typeface="+mn-ea"/>
                            <a:cs typeface="+mn-cs"/>
                          </a:endParaRPr>
                        </a:p>
                      </a:txBody>
                      <a:tcPr>
                        <a:solidFill>
                          <a:schemeClr val="accent6">
                            <a:lumMod val="20000"/>
                            <a:lumOff val="80000"/>
                          </a:schemeClr>
                        </a:solidFill>
                      </a:tcPr>
                    </a:tc>
                    <a:tc>
                      <a:txBody>
                        <a:bodyPr/>
                        <a:lstStyle/>
                        <a:p>
                          <a:r>
                            <a:rPr lang="en-US" altLang="zh-CN" sz="2800" b="1" kern="1200" dirty="0">
                              <a:solidFill>
                                <a:srgbClr val="193785"/>
                              </a:solidFill>
                              <a:latin typeface="+mn-lt"/>
                              <a:ea typeface="+mn-ea"/>
                              <a:cs typeface="+mn-cs"/>
                            </a:rPr>
                            <a:t>19.08</a:t>
                          </a:r>
                          <a:endParaRPr lang="zh-CN" altLang="en-US" sz="2800" b="1" kern="1200" dirty="0">
                            <a:solidFill>
                              <a:srgbClr val="193785"/>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2327135336"/>
                      </a:ext>
                    </a:extLst>
                  </a:tr>
                </a:tbl>
              </a:graphicData>
            </a:graphic>
          </p:graphicFrame>
        </mc:Choice>
        <mc:Fallback xmlns="">
          <p:graphicFrame>
            <p:nvGraphicFramePr>
              <p:cNvPr id="3" name="表格 4">
                <a:extLst>
                  <a:ext uri="{FF2B5EF4-FFF2-40B4-BE49-F238E27FC236}">
                    <a16:creationId xmlns:a16="http://schemas.microsoft.com/office/drawing/2014/main" id="{824302D4-DA6F-C420-90D1-44E1C53D81A9}"/>
                  </a:ext>
                </a:extLst>
              </p:cNvPr>
              <p:cNvGraphicFramePr>
                <a:graphicFrameLocks noGrp="1"/>
              </p:cNvGraphicFramePr>
              <p:nvPr>
                <p:extLst>
                  <p:ext uri="{D42A27DB-BD31-4B8C-83A1-F6EECF244321}">
                    <p14:modId xmlns:p14="http://schemas.microsoft.com/office/powerpoint/2010/main" val="1855074575"/>
                  </p:ext>
                </p:extLst>
              </p:nvPr>
            </p:nvGraphicFramePr>
            <p:xfrm>
              <a:off x="1555669" y="3340692"/>
              <a:ext cx="8125630" cy="1463040"/>
            </p:xfrm>
            <a:graphic>
              <a:graphicData uri="http://schemas.openxmlformats.org/drawingml/2006/table">
                <a:tbl>
                  <a:tblPr firstRow="1" bandRow="1">
                    <a:tableStyleId>{5C22544A-7EE6-4342-B048-85BDC9FD1C3A}</a:tableStyleId>
                  </a:tblPr>
                  <a:tblGrid>
                    <a:gridCol w="1665055">
                      <a:extLst>
                        <a:ext uri="{9D8B030D-6E8A-4147-A177-3AD203B41FA5}">
                          <a16:colId xmlns:a16="http://schemas.microsoft.com/office/drawing/2014/main" val="1824832778"/>
                        </a:ext>
                      </a:extLst>
                    </a:gridCol>
                    <a:gridCol w="2861076">
                      <a:extLst>
                        <a:ext uri="{9D8B030D-6E8A-4147-A177-3AD203B41FA5}">
                          <a16:colId xmlns:a16="http://schemas.microsoft.com/office/drawing/2014/main" val="3782584678"/>
                        </a:ext>
                      </a:extLst>
                    </a:gridCol>
                    <a:gridCol w="3599499">
                      <a:extLst>
                        <a:ext uri="{9D8B030D-6E8A-4147-A177-3AD203B41FA5}">
                          <a16:colId xmlns:a16="http://schemas.microsoft.com/office/drawing/2014/main" val="1467683896"/>
                        </a:ext>
                      </a:extLst>
                    </a:gridCol>
                  </a:tblGrid>
                  <a:tr h="944880">
                    <a:tc>
                      <a:txBody>
                        <a:bodyPr/>
                        <a:lstStyle/>
                        <a:p>
                          <a:r>
                            <a:rPr lang="en-US" altLang="zh-CN" sz="2800" dirty="0">
                              <a:solidFill>
                                <a:schemeClr val="tx1"/>
                              </a:solidFill>
                            </a:rPr>
                            <a:t>Forces</a:t>
                          </a:r>
                          <a:endParaRPr lang="zh-CN" altLang="en-US" sz="2800" dirty="0">
                            <a:solidFill>
                              <a:schemeClr val="tx1"/>
                            </a:solidFill>
                          </a:endParaRPr>
                        </a:p>
                      </a:txBody>
                      <a:tcPr>
                        <a:solidFill>
                          <a:schemeClr val="accent3">
                            <a:lumMod val="20000"/>
                            <a:lumOff val="80000"/>
                          </a:schemeClr>
                        </a:solidFill>
                      </a:tcPr>
                    </a:tc>
                    <a:tc>
                      <a:txBody>
                        <a:bodyPr/>
                        <a:lstStyle/>
                        <a:p>
                          <a:r>
                            <a:rPr lang="en-US" altLang="zh-CN" sz="2800" dirty="0">
                              <a:solidFill>
                                <a:srgbClr val="C00000"/>
                              </a:solidFill>
                            </a:rPr>
                            <a:t>Relativistic</a:t>
                          </a:r>
                          <a:r>
                            <a:rPr lang="zh-CN" altLang="en-US" sz="2800" dirty="0">
                              <a:solidFill>
                                <a:srgbClr val="C00000"/>
                              </a:solidFill>
                            </a:rPr>
                            <a:t> </a:t>
                          </a:r>
                          <a:r>
                            <a:rPr lang="en-US" altLang="zh-CN" sz="2800" dirty="0">
                              <a:solidFill>
                                <a:srgbClr val="C00000"/>
                              </a:solidFill>
                            </a:rPr>
                            <a:t>N2LO</a:t>
                          </a:r>
                        </a:p>
                        <a:p>
                          <a:r>
                            <a:rPr lang="en-US" altLang="zh-CN" sz="2800" dirty="0" err="1">
                              <a:solidFill>
                                <a:srgbClr val="C00000"/>
                              </a:solidFill>
                            </a:rPr>
                            <a:t>Geng</a:t>
                          </a:r>
                          <a:r>
                            <a:rPr lang="zh-CN" altLang="en-US" sz="2800" dirty="0">
                              <a:solidFill>
                                <a:srgbClr val="C00000"/>
                              </a:solidFill>
                            </a:rPr>
                            <a:t> </a:t>
                          </a:r>
                          <a:r>
                            <a:rPr lang="en-US" altLang="zh-CN" sz="2800" dirty="0">
                              <a:solidFill>
                                <a:srgbClr val="C00000"/>
                              </a:solidFill>
                            </a:rPr>
                            <a:t>et</a:t>
                          </a:r>
                          <a:r>
                            <a:rPr lang="zh-CN" altLang="en-US" sz="2800" dirty="0">
                              <a:solidFill>
                                <a:srgbClr val="C00000"/>
                              </a:solidFill>
                            </a:rPr>
                            <a:t> </a:t>
                          </a:r>
                          <a:r>
                            <a:rPr lang="en-US" altLang="zh-CN" sz="2800" dirty="0">
                              <a:solidFill>
                                <a:srgbClr val="C00000"/>
                              </a:solidFill>
                            </a:rPr>
                            <a:t>al.</a:t>
                          </a:r>
                        </a:p>
                      </a:txBody>
                      <a:tcPr>
                        <a:solidFill>
                          <a:schemeClr val="accent3">
                            <a:lumMod val="20000"/>
                            <a:lumOff val="80000"/>
                          </a:schemeClr>
                        </a:solidFill>
                      </a:tcPr>
                    </a:tc>
                    <a:tc>
                      <a:txBody>
                        <a:bodyPr/>
                        <a:lstStyle/>
                        <a:p>
                          <a:r>
                            <a:rPr lang="en-US" altLang="zh-CN" sz="2800" dirty="0">
                              <a:solidFill>
                                <a:schemeClr val="tx1"/>
                              </a:solidFill>
                            </a:rPr>
                            <a:t>NR</a:t>
                          </a:r>
                          <a:r>
                            <a:rPr lang="zh-CN" altLang="en-US" sz="2800" dirty="0">
                              <a:solidFill>
                                <a:schemeClr val="tx1"/>
                              </a:solidFill>
                            </a:rPr>
                            <a:t> </a:t>
                          </a:r>
                          <a:r>
                            <a:rPr lang="en-US" altLang="zh-CN" sz="2800" dirty="0">
                              <a:solidFill>
                                <a:schemeClr val="tx1"/>
                              </a:solidFill>
                            </a:rPr>
                            <a:t>N3LO</a:t>
                          </a:r>
                          <a:r>
                            <a:rPr lang="zh-CN" altLang="en-US" sz="2800" dirty="0">
                              <a:solidFill>
                                <a:schemeClr val="tx1"/>
                              </a:solidFill>
                            </a:rPr>
                            <a:t> </a:t>
                          </a:r>
                          <a:endParaRPr lang="en-US" altLang="zh-CN" sz="2800" dirty="0">
                            <a:solidFill>
                              <a:schemeClr val="tx1"/>
                            </a:solidFill>
                          </a:endParaRPr>
                        </a:p>
                        <a:p>
                          <a:r>
                            <a:rPr lang="en-US" altLang="zh-CN" sz="2800" dirty="0" err="1">
                              <a:solidFill>
                                <a:schemeClr val="tx1"/>
                              </a:solidFill>
                            </a:rPr>
                            <a:t>Epelbaum</a:t>
                          </a:r>
                          <a:r>
                            <a:rPr lang="zh-CN" altLang="en-US" sz="2800" dirty="0">
                              <a:solidFill>
                                <a:schemeClr val="tx1"/>
                              </a:solidFill>
                            </a:rPr>
                            <a:t> </a:t>
                          </a:r>
                          <a:r>
                            <a:rPr lang="en-US" altLang="zh-CN" sz="2800" dirty="0">
                              <a:solidFill>
                                <a:schemeClr val="tx1"/>
                              </a:solidFill>
                            </a:rPr>
                            <a:t>et</a:t>
                          </a:r>
                          <a:r>
                            <a:rPr lang="zh-CN" altLang="en-US" sz="2800" dirty="0">
                              <a:solidFill>
                                <a:schemeClr val="tx1"/>
                              </a:solidFill>
                            </a:rPr>
                            <a:t> </a:t>
                          </a:r>
                          <a:r>
                            <a:rPr lang="en-US" altLang="zh-CN" sz="2800" dirty="0">
                              <a:solidFill>
                                <a:schemeClr val="tx1"/>
                              </a:solidFill>
                            </a:rPr>
                            <a:t>al</a:t>
                          </a:r>
                          <a:endParaRPr lang="zh-CN" altLang="en-US" sz="2800" dirty="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2075751405"/>
                      </a:ext>
                    </a:extLst>
                  </a:tr>
                  <a:tr h="518160">
                    <a:tc>
                      <a:txBody>
                        <a:bodyPr/>
                        <a:lstStyle/>
                        <a:p>
                          <a:endParaRPr lang="zh-CN"/>
                        </a:p>
                      </a:txBody>
                      <a:tcPr>
                        <a:blipFill>
                          <a:blip r:embed="rId2"/>
                          <a:stretch>
                            <a:fillRect l="-763" t="-197561" r="-390840" b="-31707"/>
                          </a:stretch>
                        </a:blipFill>
                      </a:tcPr>
                    </a:tc>
                    <a:tc>
                      <a:txBody>
                        <a:bodyPr/>
                        <a:lstStyle/>
                        <a:p>
                          <a:r>
                            <a:rPr lang="en-US" altLang="zh-CN" sz="2800" b="1" kern="1200" dirty="0">
                              <a:solidFill>
                                <a:srgbClr val="C00000"/>
                              </a:solidFill>
                              <a:latin typeface="+mn-lt"/>
                              <a:ea typeface="+mn-ea"/>
                              <a:cs typeface="+mn-cs"/>
                            </a:rPr>
                            <a:t>17.57</a:t>
                          </a:r>
                          <a:endParaRPr lang="zh-CN" altLang="en-US" sz="2800" b="1" kern="1200" dirty="0">
                            <a:solidFill>
                              <a:srgbClr val="C00000"/>
                            </a:solidFill>
                            <a:latin typeface="+mn-lt"/>
                            <a:ea typeface="+mn-ea"/>
                            <a:cs typeface="+mn-cs"/>
                          </a:endParaRPr>
                        </a:p>
                      </a:txBody>
                      <a:tcPr>
                        <a:solidFill>
                          <a:schemeClr val="accent6">
                            <a:lumMod val="20000"/>
                            <a:lumOff val="80000"/>
                          </a:schemeClr>
                        </a:solidFill>
                      </a:tcPr>
                    </a:tc>
                    <a:tc>
                      <a:txBody>
                        <a:bodyPr/>
                        <a:lstStyle/>
                        <a:p>
                          <a:r>
                            <a:rPr lang="en-US" altLang="zh-CN" sz="2800" b="1" kern="1200" dirty="0">
                              <a:solidFill>
                                <a:srgbClr val="193785"/>
                              </a:solidFill>
                              <a:latin typeface="+mn-lt"/>
                              <a:ea typeface="+mn-ea"/>
                              <a:cs typeface="+mn-cs"/>
                            </a:rPr>
                            <a:t>19.08</a:t>
                          </a:r>
                          <a:endParaRPr lang="zh-CN" altLang="en-US" sz="2800" b="1" kern="1200" dirty="0">
                            <a:solidFill>
                              <a:srgbClr val="193785"/>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2327135336"/>
                      </a:ext>
                    </a:extLst>
                  </a:tr>
                </a:tbl>
              </a:graphicData>
            </a:graphic>
          </p:graphicFrame>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32A952E9-E6BB-4262-6F86-384A05F9D396}"/>
                  </a:ext>
                </a:extLst>
              </p:cNvPr>
              <p:cNvSpPr txBox="1"/>
              <p:nvPr/>
            </p:nvSpPr>
            <p:spPr>
              <a:xfrm>
                <a:off x="866383" y="1988250"/>
                <a:ext cx="10459233" cy="954107"/>
              </a:xfrm>
              <a:prstGeom prst="rect">
                <a:avLst/>
              </a:prstGeom>
              <a:noFill/>
            </p:spPr>
            <p:txBody>
              <a:bodyPr wrap="square">
                <a:spAutoFit/>
              </a:bodyPr>
              <a:lstStyle/>
              <a:p>
                <a:pPr algn="ctr"/>
                <a:r>
                  <a:rPr lang="en-US" altLang="zh-CN" sz="2800" b="1" dirty="0"/>
                  <a:t>Relativistic</a:t>
                </a:r>
                <a:r>
                  <a:rPr lang="zh-CN" altLang="en-US" sz="2800" b="1" dirty="0"/>
                  <a:t> </a:t>
                </a:r>
                <a:r>
                  <a:rPr lang="en-US" altLang="zh-CN" sz="2800" b="1" dirty="0"/>
                  <a:t>and</a:t>
                </a:r>
                <a:r>
                  <a:rPr lang="zh-CN" altLang="en-US" sz="2800" b="1" dirty="0"/>
                  <a:t> </a:t>
                </a:r>
                <a:r>
                  <a:rPr lang="en-US" altLang="zh-CN" sz="2800" b="1" dirty="0"/>
                  <a:t>non-relativistic</a:t>
                </a:r>
                <a:r>
                  <a:rPr lang="zh-CN" altLang="en-US" sz="2800" b="1" dirty="0"/>
                  <a:t> </a:t>
                </a:r>
                <a:r>
                  <a:rPr lang="en-US" altLang="zh-CN" sz="2800" b="1" dirty="0"/>
                  <a:t>description</a:t>
                </a:r>
                <a:r>
                  <a:rPr lang="zh-CN" altLang="en-US" sz="2800" b="1" dirty="0"/>
                  <a:t> </a:t>
                </a:r>
                <a:r>
                  <a:rPr lang="en-US" altLang="zh-CN" sz="2800" b="1" dirty="0"/>
                  <a:t>of</a:t>
                </a:r>
                <a:r>
                  <a:rPr lang="zh-CN" altLang="en-US" sz="2800" b="1" dirty="0"/>
                  <a:t> </a:t>
                </a:r>
                <a:r>
                  <a:rPr lang="en-US" altLang="zh-CN" sz="2800" b="1" dirty="0"/>
                  <a:t>scattering</a:t>
                </a:r>
                <a:r>
                  <a:rPr lang="zh-CN" altLang="en-US" sz="2800" b="1" dirty="0"/>
                  <a:t> </a:t>
                </a:r>
                <a:r>
                  <a:rPr lang="en-US" altLang="zh-CN" sz="2800" b="1" dirty="0" err="1"/>
                  <a:t>phaseshifts</a:t>
                </a:r>
                <a:endParaRPr lang="en-US" altLang="zh-CN" sz="2800" b="1" dirty="0"/>
              </a:p>
              <a:p>
                <a:pPr algn="ctr"/>
                <a:r>
                  <a:rPr lang="zh-CN" altLang="en-US" sz="2800" b="1" dirty="0"/>
                  <a:t> </a:t>
                </a:r>
                <a14:m>
                  <m:oMath xmlns:m="http://schemas.openxmlformats.org/officeDocument/2006/math">
                    <m:r>
                      <a:rPr lang="en-US" altLang="zh-CN" sz="2800" b="1" i="0" kern="1200" smtClean="0">
                        <a:solidFill>
                          <a:schemeClr val="tx1"/>
                        </a:solidFill>
                        <a:latin typeface="Cambria Math" panose="02040503050406030204" pitchFamily="18" charset="0"/>
                      </a:rPr>
                      <m:t>(</m:t>
                    </m:r>
                    <m:r>
                      <a:rPr lang="en-US" altLang="zh-CN" sz="2800" b="1" i="0" kern="1200" smtClean="0">
                        <a:solidFill>
                          <a:schemeClr val="tx1"/>
                        </a:solidFill>
                        <a:latin typeface="Cambria Math" panose="02040503050406030204" pitchFamily="18" charset="0"/>
                      </a:rPr>
                      <m:t>𝟎</m:t>
                    </m:r>
                    <m:r>
                      <a:rPr lang="en-US" altLang="zh-CN" sz="2800" b="1" kern="1200" dirty="0" smtClean="0">
                        <a:solidFill>
                          <a:schemeClr val="tx1"/>
                        </a:solidFill>
                        <a:latin typeface="Cambria Math" panose="02040503050406030204" pitchFamily="18" charset="0"/>
                      </a:rPr>
                      <m:t>≤</m:t>
                    </m:r>
                    <m:r>
                      <a:rPr lang="en-US" altLang="zh-CN" sz="2800" b="1" kern="1200" smtClean="0">
                        <a:solidFill>
                          <a:schemeClr val="tx1"/>
                        </a:solidFill>
                        <a:latin typeface="Cambria Math" panose="02040503050406030204" pitchFamily="18" charset="0"/>
                      </a:rPr>
                      <m:t>𝑗</m:t>
                    </m:r>
                    <m:r>
                      <a:rPr lang="en-US" altLang="zh-CN" sz="2800" b="1" kern="1200" dirty="0" smtClean="0">
                        <a:solidFill>
                          <a:schemeClr val="tx1"/>
                        </a:solidFill>
                        <a:latin typeface="Cambria Math" panose="02040503050406030204" pitchFamily="18" charset="0"/>
                      </a:rPr>
                      <m:t>≤4</m:t>
                    </m:r>
                    <m:r>
                      <a:rPr lang="en-US" altLang="zh-CN" sz="2800" b="0" i="1" kern="1200" dirty="0" smtClean="0">
                        <a:solidFill>
                          <a:schemeClr val="tx1"/>
                        </a:solidFill>
                        <a:latin typeface="Cambria Math" panose="02040503050406030204" pitchFamily="18" charset="0"/>
                      </a:rPr>
                      <m:t>,</m:t>
                    </m:r>
                    <m:sSub>
                      <m:sSubPr>
                        <m:ctrlPr>
                          <a:rPr lang="en-US" altLang="zh-CN" sz="2800" i="1" smtClean="0">
                            <a:latin typeface="Cambria Math" panose="02040503050406030204" pitchFamily="18" charset="0"/>
                          </a:rPr>
                        </m:ctrlPr>
                      </m:sSubPr>
                      <m:e>
                        <m:r>
                          <a:rPr lang="en-US" altLang="zh-CN" sz="2800" b="1" i="0" smtClean="0">
                            <a:latin typeface="Cambria Math" panose="02040503050406030204" pitchFamily="18" charset="0"/>
                          </a:rPr>
                          <m:t>𝐓</m:t>
                        </m:r>
                      </m:e>
                      <m:sub>
                        <m:r>
                          <a:rPr lang="en-US" altLang="zh-CN" sz="2800" b="1" i="0" smtClean="0">
                            <a:latin typeface="Cambria Math" panose="02040503050406030204" pitchFamily="18" charset="0"/>
                          </a:rPr>
                          <m:t>𝐥𝐚𝐛</m:t>
                        </m:r>
                      </m:sub>
                    </m:sSub>
                    <m:r>
                      <a:rPr lang="en-US" altLang="zh-CN" sz="2800" i="1" smtClean="0">
                        <a:latin typeface="Cambria Math" panose="02040503050406030204" pitchFamily="18" charset="0"/>
                        <a:ea typeface="Cambria Math" panose="02040503050406030204" pitchFamily="18" charset="0"/>
                      </a:rPr>
                      <m:t>≤</m:t>
                    </m:r>
                    <m:r>
                      <a:rPr lang="en-US" altLang="zh-CN" sz="2800" b="1" i="1" smtClean="0">
                        <a:latin typeface="Cambria Math" panose="02040503050406030204" pitchFamily="18" charset="0"/>
                        <a:ea typeface="Cambria Math" panose="02040503050406030204" pitchFamily="18" charset="0"/>
                      </a:rPr>
                      <m:t>𝟐𝟎𝟎</m:t>
                    </m:r>
                    <m:r>
                      <a:rPr lang="zh-CN" altLang="en-US" sz="2800" b="1" i="1" smtClean="0">
                        <a:latin typeface="Cambria Math" panose="02040503050406030204" pitchFamily="18" charset="0"/>
                        <a:ea typeface="Cambria Math" panose="02040503050406030204" pitchFamily="18" charset="0"/>
                      </a:rPr>
                      <m:t> </m:t>
                    </m:r>
                    <m:r>
                      <a:rPr lang="en-US" altLang="zh-CN" sz="2800" b="1" i="0" smtClean="0">
                        <a:latin typeface="Cambria Math" panose="02040503050406030204" pitchFamily="18" charset="0"/>
                        <a:ea typeface="Cambria Math" panose="02040503050406030204" pitchFamily="18" charset="0"/>
                      </a:rPr>
                      <m:t>𝐌𝐞𝐕</m:t>
                    </m:r>
                  </m:oMath>
                </a14:m>
                <a:r>
                  <a:rPr lang="en-US" altLang="zh-CN" sz="2800" b="1" kern="1200" dirty="0">
                    <a:solidFill>
                      <a:schemeClr val="tx1"/>
                    </a:solidFill>
                  </a:rPr>
                  <a:t>)</a:t>
                </a:r>
                <a:endParaRPr lang="zh-CN" altLang="en-US" sz="2800" b="1" kern="1200" dirty="0">
                  <a:solidFill>
                    <a:schemeClr val="tx1"/>
                  </a:solidFill>
                </a:endParaRPr>
              </a:p>
            </p:txBody>
          </p:sp>
        </mc:Choice>
        <mc:Fallback xmlns="">
          <p:sp>
            <p:nvSpPr>
              <p:cNvPr id="4" name="文本框 3">
                <a:extLst>
                  <a:ext uri="{FF2B5EF4-FFF2-40B4-BE49-F238E27FC236}">
                    <a16:creationId xmlns:a16="http://schemas.microsoft.com/office/drawing/2014/main" id="{32A952E9-E6BB-4262-6F86-384A05F9D396}"/>
                  </a:ext>
                </a:extLst>
              </p:cNvPr>
              <p:cNvSpPr txBox="1">
                <a:spLocks noRot="1" noChangeAspect="1" noMove="1" noResize="1" noEditPoints="1" noAdjustHandles="1" noChangeArrowheads="1" noChangeShapeType="1" noTextEdit="1"/>
              </p:cNvSpPr>
              <p:nvPr/>
            </p:nvSpPr>
            <p:spPr>
              <a:xfrm>
                <a:off x="866383" y="1988250"/>
                <a:ext cx="10459233" cy="954107"/>
              </a:xfrm>
              <a:prstGeom prst="rect">
                <a:avLst/>
              </a:prstGeom>
              <a:blipFill>
                <a:blip r:embed="rId3"/>
                <a:stretch>
                  <a:fillRect t="-6579" b="-17105"/>
                </a:stretch>
              </a:blipFill>
            </p:spPr>
            <p:txBody>
              <a:bodyPr/>
              <a:lstStyle/>
              <a:p>
                <a:r>
                  <a:rPr lang="zh-CN" altLang="en-US">
                    <a:noFill/>
                  </a:rPr>
                  <a:t> </a:t>
                </a:r>
              </a:p>
            </p:txBody>
          </p:sp>
        </mc:Fallback>
      </mc:AlternateContent>
      <p:sp>
        <p:nvSpPr>
          <p:cNvPr id="5" name="标题 1">
            <a:extLst>
              <a:ext uri="{FF2B5EF4-FFF2-40B4-BE49-F238E27FC236}">
                <a16:creationId xmlns:a16="http://schemas.microsoft.com/office/drawing/2014/main" id="{3D4A215B-32F7-9C55-15F8-12DAD38C8E1B}"/>
              </a:ext>
            </a:extLst>
          </p:cNvPr>
          <p:cNvSpPr txBox="1">
            <a:spLocks/>
          </p:cNvSpPr>
          <p:nvPr/>
        </p:nvSpPr>
        <p:spPr>
          <a:xfrm>
            <a:off x="0" y="-36951"/>
            <a:ext cx="124301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Microsoft YaHei" panose="020B0503020204020204" pitchFamily="34" charset="-122"/>
                <a:ea typeface="Microsoft YaHei" panose="020B0503020204020204" pitchFamily="34" charset="-122"/>
                <a:cs typeface="Times New Roman" pitchFamily="18" charset="0"/>
              </a:rPr>
              <a:t>Faster</a:t>
            </a:r>
            <a:r>
              <a:rPr lang="zh-CN" altLang="en-US" sz="3200" b="1" dirty="0">
                <a:latin typeface="Microsoft YaHei" panose="020B0503020204020204" pitchFamily="34" charset="-122"/>
                <a:ea typeface="Microsoft YaHei" panose="020B0503020204020204" pitchFamily="34" charset="-122"/>
                <a:cs typeface="Times New Roman" pitchFamily="18" charset="0"/>
              </a:rPr>
              <a:t> </a:t>
            </a:r>
            <a:r>
              <a:rPr lang="en-US" altLang="zh-CN" sz="3200" b="1" dirty="0">
                <a:latin typeface="Microsoft YaHei" panose="020B0503020204020204" pitchFamily="34" charset="-122"/>
                <a:ea typeface="Microsoft YaHei" panose="020B0503020204020204" pitchFamily="34" charset="-122"/>
                <a:cs typeface="Times New Roman" pitchFamily="18" charset="0"/>
              </a:rPr>
              <a:t>convergence</a:t>
            </a:r>
            <a:endParaRPr lang="zh-CN" altLang="en-US" sz="3200" b="1" dirty="0">
              <a:latin typeface="Microsoft YaHei" panose="020B0503020204020204" pitchFamily="34" charset="-122"/>
              <a:ea typeface="Microsoft YaHei" panose="020B0503020204020204" pitchFamily="34" charset="-122"/>
              <a:cs typeface="Times New Roman" pitchFamily="18" charset="0"/>
            </a:endParaRPr>
          </a:p>
        </p:txBody>
      </p:sp>
    </p:spTree>
    <p:extLst>
      <p:ext uri="{BB962C8B-B14F-4D97-AF65-F5344CB8AC3E}">
        <p14:creationId xmlns:p14="http://schemas.microsoft.com/office/powerpoint/2010/main" val="233397411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AA559C-77BA-47E8-985D-6DBD1A8A3060}"/>
              </a:ext>
            </a:extLst>
          </p:cNvPr>
          <p:cNvSpPr>
            <a:spLocks noGrp="1"/>
          </p:cNvSpPr>
          <p:nvPr>
            <p:ph type="title"/>
          </p:nvPr>
        </p:nvSpPr>
        <p:spPr>
          <a:xfrm>
            <a:off x="0" y="-57147"/>
            <a:ext cx="10515600" cy="1325563"/>
          </a:xfrm>
        </p:spPr>
        <p:txBody>
          <a:bodyPr>
            <a:normAutofit/>
          </a:bodyPr>
          <a:lstStyle/>
          <a:p>
            <a:r>
              <a:rPr lang="en-US" altLang="zh-CN" sz="3200" dirty="0">
                <a:latin typeface="Microsoft YaHei" panose="020B0503020204020204" pitchFamily="34" charset="-122"/>
                <a:ea typeface="Microsoft YaHei" panose="020B0503020204020204" pitchFamily="34" charset="-122"/>
              </a:rPr>
              <a:t>More renormalizable: non-trivial 3P0</a:t>
            </a:r>
            <a:endParaRPr lang="zh-CN" altLang="en-US" sz="3200" dirty="0">
              <a:latin typeface="Microsoft YaHei" panose="020B0503020204020204" pitchFamily="34" charset="-122"/>
              <a:ea typeface="Microsoft YaHei" panose="020B0503020204020204" pitchFamily="34" charset="-122"/>
            </a:endParaRPr>
          </a:p>
        </p:txBody>
      </p:sp>
      <p:sp>
        <p:nvSpPr>
          <p:cNvPr id="4" name="灯片编号占位符 3">
            <a:extLst>
              <a:ext uri="{FF2B5EF4-FFF2-40B4-BE49-F238E27FC236}">
                <a16:creationId xmlns:a16="http://schemas.microsoft.com/office/drawing/2014/main" id="{019BC1FD-B06C-4CDD-9816-7B3B48F683F2}"/>
              </a:ext>
            </a:extLst>
          </p:cNvPr>
          <p:cNvSpPr>
            <a:spLocks noGrp="1"/>
          </p:cNvSpPr>
          <p:nvPr>
            <p:ph type="sldNum" sz="quarter" idx="12"/>
          </p:nvPr>
        </p:nvSpPr>
        <p:spPr/>
        <p:txBody>
          <a:bodyPr/>
          <a:lstStyle/>
          <a:p>
            <a:pPr>
              <a:defRPr/>
            </a:pPr>
            <a:fld id="{88A51967-2D8B-40D3-B5B9-9AAB73B256E5}" type="slidenum">
              <a:rPr lang="zh-CN" altLang="en-US" smtClean="0"/>
              <a:pPr>
                <a:defRPr/>
              </a:pPr>
              <a:t>46</a:t>
            </a:fld>
            <a:endParaRPr lang="zh-CN" altLang="en-US"/>
          </a:p>
        </p:txBody>
      </p:sp>
      <p:grpSp>
        <p:nvGrpSpPr>
          <p:cNvPr id="5" name="组合 4">
            <a:extLst>
              <a:ext uri="{FF2B5EF4-FFF2-40B4-BE49-F238E27FC236}">
                <a16:creationId xmlns:a16="http://schemas.microsoft.com/office/drawing/2014/main" id="{76A382B4-24D2-401C-ABC0-AABE2F3D915A}"/>
              </a:ext>
            </a:extLst>
          </p:cNvPr>
          <p:cNvGrpSpPr/>
          <p:nvPr/>
        </p:nvGrpSpPr>
        <p:grpSpPr>
          <a:xfrm>
            <a:off x="360455" y="2015728"/>
            <a:ext cx="4122637" cy="2826544"/>
            <a:chOff x="1001434" y="2556387"/>
            <a:chExt cx="5910368" cy="3952428"/>
          </a:xfrm>
        </p:grpSpPr>
        <p:pic>
          <p:nvPicPr>
            <p:cNvPr id="6" name="图片 5">
              <a:extLst>
                <a:ext uri="{FF2B5EF4-FFF2-40B4-BE49-F238E27FC236}">
                  <a16:creationId xmlns:a16="http://schemas.microsoft.com/office/drawing/2014/main" id="{107A3119-594E-4190-B526-34EC978DDFC7}"/>
                </a:ext>
              </a:extLst>
            </p:cNvPr>
            <p:cNvPicPr>
              <a:picLocks noChangeAspect="1"/>
            </p:cNvPicPr>
            <p:nvPr/>
          </p:nvPicPr>
          <p:blipFill>
            <a:blip r:embed="rId3"/>
            <a:stretch>
              <a:fillRect/>
            </a:stretch>
          </p:blipFill>
          <p:spPr>
            <a:xfrm>
              <a:off x="1001434" y="2556387"/>
              <a:ext cx="5910368" cy="3952428"/>
            </a:xfrm>
            <a:prstGeom prst="rect">
              <a:avLst/>
            </a:prstGeom>
          </p:spPr>
        </p:pic>
        <p:sp>
          <p:nvSpPr>
            <p:cNvPr id="7" name="矩形 6">
              <a:extLst>
                <a:ext uri="{FF2B5EF4-FFF2-40B4-BE49-F238E27FC236}">
                  <a16:creationId xmlns:a16="http://schemas.microsoft.com/office/drawing/2014/main" id="{82506C68-C731-4207-BF8C-A9C4E5FAF27B}"/>
                </a:ext>
              </a:extLst>
            </p:cNvPr>
            <p:cNvSpPr/>
            <p:nvPr/>
          </p:nvSpPr>
          <p:spPr>
            <a:xfrm>
              <a:off x="6011745" y="2939537"/>
              <a:ext cx="798858" cy="621510"/>
            </a:xfrm>
            <a:prstGeom prst="rect">
              <a:avLst/>
            </a:prstGeom>
          </p:spPr>
          <p:txBody>
            <a:bodyPr wrap="none">
              <a:spAutoFit/>
            </a:bodyPr>
            <a:lstStyle/>
            <a:p>
              <a:r>
                <a:rPr lang="en-US" altLang="zh-CN" sz="2100" b="1" baseline="30000" dirty="0">
                  <a:solidFill>
                    <a:schemeClr val="tx1">
                      <a:lumMod val="95000"/>
                      <a:lumOff val="5000"/>
                    </a:schemeClr>
                  </a:solidFill>
                  <a:cs typeface="Times New Roman" panose="02020603050405020304" pitchFamily="18" charset="0"/>
                </a:rPr>
                <a:t>3</a:t>
              </a:r>
              <a:r>
                <a:rPr lang="en-US" altLang="zh-CN" sz="2100" b="1" dirty="0">
                  <a:solidFill>
                    <a:schemeClr val="tx1">
                      <a:lumMod val="95000"/>
                      <a:lumOff val="5000"/>
                    </a:schemeClr>
                  </a:solidFill>
                  <a:cs typeface="Times New Roman" panose="02020603050405020304" pitchFamily="18" charset="0"/>
                </a:rPr>
                <a:t>P</a:t>
              </a:r>
              <a:r>
                <a:rPr lang="en-US" altLang="zh-CN" sz="2100" b="1" baseline="-25000" dirty="0">
                  <a:solidFill>
                    <a:schemeClr val="tx1">
                      <a:lumMod val="95000"/>
                      <a:lumOff val="5000"/>
                    </a:schemeClr>
                  </a:solidFill>
                  <a:cs typeface="Times New Roman" panose="02020603050405020304" pitchFamily="18" charset="0"/>
                </a:rPr>
                <a:t>0</a:t>
              </a:r>
              <a:endParaRPr lang="zh-CN" altLang="en-US" sz="2100" baseline="-25000" dirty="0"/>
            </a:p>
          </p:txBody>
        </p:sp>
      </p:grpSp>
      <p:sp>
        <p:nvSpPr>
          <p:cNvPr id="3" name="矩形 2">
            <a:extLst>
              <a:ext uri="{FF2B5EF4-FFF2-40B4-BE49-F238E27FC236}">
                <a16:creationId xmlns:a16="http://schemas.microsoft.com/office/drawing/2014/main" id="{F5414895-2ECC-42E8-A74C-3557E0BADEDA}"/>
              </a:ext>
            </a:extLst>
          </p:cNvPr>
          <p:cNvSpPr/>
          <p:nvPr/>
        </p:nvSpPr>
        <p:spPr>
          <a:xfrm>
            <a:off x="1101640" y="1533210"/>
            <a:ext cx="1604927" cy="369332"/>
          </a:xfrm>
          <a:prstGeom prst="rect">
            <a:avLst/>
          </a:prstGeom>
        </p:spPr>
        <p:txBody>
          <a:bodyPr wrap="none">
            <a:spAutoFit/>
          </a:bodyPr>
          <a:lstStyle/>
          <a:p>
            <a:r>
              <a:rPr lang="en-US" altLang="zh-CN" dirty="0"/>
              <a:t>TLAB = 10 MeV</a:t>
            </a:r>
            <a:endParaRPr lang="zh-CN" altLang="en-US" dirty="0"/>
          </a:p>
        </p:txBody>
      </p:sp>
      <p:sp>
        <p:nvSpPr>
          <p:cNvPr id="8" name="矩形 7">
            <a:extLst>
              <a:ext uri="{FF2B5EF4-FFF2-40B4-BE49-F238E27FC236}">
                <a16:creationId xmlns:a16="http://schemas.microsoft.com/office/drawing/2014/main" id="{A4C71AEC-EE99-4C0F-B602-DFB52D6D2C12}"/>
              </a:ext>
            </a:extLst>
          </p:cNvPr>
          <p:cNvSpPr/>
          <p:nvPr/>
        </p:nvSpPr>
        <p:spPr>
          <a:xfrm>
            <a:off x="2706567" y="1533521"/>
            <a:ext cx="1604927" cy="369332"/>
          </a:xfrm>
          <a:prstGeom prst="rect">
            <a:avLst/>
          </a:prstGeom>
        </p:spPr>
        <p:txBody>
          <a:bodyPr wrap="none">
            <a:spAutoFit/>
          </a:bodyPr>
          <a:lstStyle/>
          <a:p>
            <a:r>
              <a:rPr lang="en-US" altLang="zh-CN" dirty="0">
                <a:solidFill>
                  <a:srgbClr val="FF0000"/>
                </a:solidFill>
              </a:rPr>
              <a:t>TLAB = 50 MeV</a:t>
            </a:r>
            <a:endParaRPr lang="zh-CN" altLang="en-US" dirty="0">
              <a:solidFill>
                <a:srgbClr val="FF0000"/>
              </a:solidFill>
            </a:endParaRPr>
          </a:p>
        </p:txBody>
      </p:sp>
      <p:sp>
        <p:nvSpPr>
          <p:cNvPr id="9" name="矩形 8">
            <a:extLst>
              <a:ext uri="{FF2B5EF4-FFF2-40B4-BE49-F238E27FC236}">
                <a16:creationId xmlns:a16="http://schemas.microsoft.com/office/drawing/2014/main" id="{210618CF-7503-4577-9559-6C92A1093005}"/>
              </a:ext>
            </a:extLst>
          </p:cNvPr>
          <p:cNvSpPr/>
          <p:nvPr/>
        </p:nvSpPr>
        <p:spPr>
          <a:xfrm>
            <a:off x="1518328" y="5670245"/>
            <a:ext cx="2265685" cy="954107"/>
          </a:xfrm>
          <a:prstGeom prst="rect">
            <a:avLst/>
          </a:prstGeom>
        </p:spPr>
        <p:txBody>
          <a:bodyPr wrap="none">
            <a:spAutoFit/>
          </a:bodyPr>
          <a:lstStyle/>
          <a:p>
            <a:r>
              <a:rPr lang="en-US" altLang="zh-CN" sz="1400" dirty="0" err="1">
                <a:solidFill>
                  <a:srgbClr val="00B0F0"/>
                </a:solidFill>
              </a:rPr>
              <a:t>Nogga</a:t>
            </a:r>
            <a:r>
              <a:rPr lang="en-US" altLang="zh-CN" sz="1400" dirty="0">
                <a:solidFill>
                  <a:srgbClr val="00B0F0"/>
                </a:solidFill>
              </a:rPr>
              <a:t> et al, PRC(2005)</a:t>
            </a:r>
          </a:p>
          <a:p>
            <a:r>
              <a:rPr lang="en-US" altLang="zh-CN" sz="1400" dirty="0">
                <a:solidFill>
                  <a:srgbClr val="00B0F0"/>
                </a:solidFill>
              </a:rPr>
              <a:t>B. W. Long et al, PRC(2011)</a:t>
            </a:r>
          </a:p>
          <a:p>
            <a:r>
              <a:rPr lang="en-US" altLang="zh-CN" sz="1400" dirty="0">
                <a:solidFill>
                  <a:srgbClr val="00B0F0"/>
                </a:solidFill>
              </a:rPr>
              <a:t>M. P. Valderrama, PRC(2011)</a:t>
            </a:r>
          </a:p>
          <a:p>
            <a:r>
              <a:rPr lang="en-US" altLang="zh-CN" sz="1400" dirty="0">
                <a:solidFill>
                  <a:srgbClr val="00B0F0"/>
                </a:solidFill>
              </a:rPr>
              <a:t>M. C. </a:t>
            </a:r>
            <a:r>
              <a:rPr lang="en-US" altLang="zh-CN" sz="1400" dirty="0" err="1">
                <a:solidFill>
                  <a:srgbClr val="00B0F0"/>
                </a:solidFill>
              </a:rPr>
              <a:t>Birse</a:t>
            </a:r>
            <a:r>
              <a:rPr lang="en-US" altLang="zh-CN" sz="1400" dirty="0">
                <a:solidFill>
                  <a:srgbClr val="00B0F0"/>
                </a:solidFill>
              </a:rPr>
              <a:t>, </a:t>
            </a:r>
            <a:r>
              <a:rPr lang="en-US" altLang="zh-CN" sz="1400" dirty="0" err="1">
                <a:solidFill>
                  <a:srgbClr val="00B0F0"/>
                </a:solidFill>
              </a:rPr>
              <a:t>PoS</a:t>
            </a:r>
            <a:r>
              <a:rPr lang="en-US" altLang="zh-CN" sz="1400" dirty="0">
                <a:solidFill>
                  <a:srgbClr val="00B0F0"/>
                </a:solidFill>
              </a:rPr>
              <a:t> CD(2009)</a:t>
            </a:r>
            <a:endParaRPr lang="zh-CN" altLang="en-US" sz="1400" dirty="0">
              <a:solidFill>
                <a:srgbClr val="00B0F0"/>
              </a:solidFill>
            </a:endParaRPr>
          </a:p>
        </p:txBody>
      </p:sp>
      <p:grpSp>
        <p:nvGrpSpPr>
          <p:cNvPr id="13" name="组合 12">
            <a:extLst>
              <a:ext uri="{FF2B5EF4-FFF2-40B4-BE49-F238E27FC236}">
                <a16:creationId xmlns:a16="http://schemas.microsoft.com/office/drawing/2014/main" id="{F47E8905-0DB0-472F-B355-4C4585F7C73F}"/>
              </a:ext>
            </a:extLst>
          </p:cNvPr>
          <p:cNvGrpSpPr/>
          <p:nvPr/>
        </p:nvGrpSpPr>
        <p:grpSpPr>
          <a:xfrm>
            <a:off x="6184233" y="1868670"/>
            <a:ext cx="4221017" cy="3120659"/>
            <a:chOff x="1088968" y="2309013"/>
            <a:chExt cx="4221017" cy="3120659"/>
          </a:xfrm>
        </p:grpSpPr>
        <p:pic>
          <p:nvPicPr>
            <p:cNvPr id="14" name="图片 13">
              <a:extLst>
                <a:ext uri="{FF2B5EF4-FFF2-40B4-BE49-F238E27FC236}">
                  <a16:creationId xmlns:a16="http://schemas.microsoft.com/office/drawing/2014/main" id="{C8F50D55-695B-45E9-A3AE-A382E8000EC0}"/>
                </a:ext>
              </a:extLst>
            </p:cNvPr>
            <p:cNvPicPr>
              <a:picLocks noChangeAspect="1"/>
            </p:cNvPicPr>
            <p:nvPr/>
          </p:nvPicPr>
          <p:blipFill>
            <a:blip r:embed="rId4"/>
            <a:stretch>
              <a:fillRect/>
            </a:stretch>
          </p:blipFill>
          <p:spPr>
            <a:xfrm>
              <a:off x="1088968" y="2309013"/>
              <a:ext cx="4221017" cy="3120659"/>
            </a:xfrm>
            <a:prstGeom prst="rect">
              <a:avLst/>
            </a:prstGeom>
          </p:spPr>
        </p:pic>
        <p:pic>
          <p:nvPicPr>
            <p:cNvPr id="15" name="图片 14">
              <a:extLst>
                <a:ext uri="{FF2B5EF4-FFF2-40B4-BE49-F238E27FC236}">
                  <a16:creationId xmlns:a16="http://schemas.microsoft.com/office/drawing/2014/main" id="{C4C2AB9E-1E36-418A-8751-FCE2BBB2A8FC}"/>
                </a:ext>
              </a:extLst>
            </p:cNvPr>
            <p:cNvPicPr>
              <a:picLocks noChangeAspect="1"/>
            </p:cNvPicPr>
            <p:nvPr/>
          </p:nvPicPr>
          <p:blipFill>
            <a:blip r:embed="rId5"/>
            <a:stretch>
              <a:fillRect/>
            </a:stretch>
          </p:blipFill>
          <p:spPr>
            <a:xfrm>
              <a:off x="3924034" y="3776591"/>
              <a:ext cx="1030332" cy="962558"/>
            </a:xfrm>
            <a:prstGeom prst="rect">
              <a:avLst/>
            </a:prstGeom>
          </p:spPr>
        </p:pic>
      </p:grpSp>
      <p:sp>
        <p:nvSpPr>
          <p:cNvPr id="26" name="文本框 25">
            <a:extLst>
              <a:ext uri="{FF2B5EF4-FFF2-40B4-BE49-F238E27FC236}">
                <a16:creationId xmlns:a16="http://schemas.microsoft.com/office/drawing/2014/main" id="{D785FFF8-2732-40E5-957A-42B1ECDB3F6B}"/>
              </a:ext>
            </a:extLst>
          </p:cNvPr>
          <p:cNvSpPr txBox="1"/>
          <p:nvPr/>
        </p:nvSpPr>
        <p:spPr>
          <a:xfrm>
            <a:off x="7697752" y="5979334"/>
            <a:ext cx="2898070" cy="307777"/>
          </a:xfrm>
          <a:prstGeom prst="rect">
            <a:avLst/>
          </a:prstGeom>
          <a:noFill/>
        </p:spPr>
        <p:txBody>
          <a:bodyPr wrap="square" rtlCol="0">
            <a:spAutoFit/>
          </a:bodyPr>
          <a:lstStyle/>
          <a:p>
            <a:r>
              <a:rPr lang="en-US" altLang="zh-CN" sz="1400" dirty="0">
                <a:solidFill>
                  <a:srgbClr val="00B0F0"/>
                </a:solidFill>
              </a:rPr>
              <a:t>C.X. Wang et al. CPC45,054101</a:t>
            </a:r>
            <a:endParaRPr lang="zh-CN" altLang="en-US" sz="1400" dirty="0">
              <a:solidFill>
                <a:srgbClr val="00B0F0"/>
              </a:solidFill>
            </a:endParaRPr>
          </a:p>
        </p:txBody>
      </p:sp>
      <p:pic>
        <p:nvPicPr>
          <p:cNvPr id="18" name="图片 17">
            <a:extLst>
              <a:ext uri="{FF2B5EF4-FFF2-40B4-BE49-F238E27FC236}">
                <a16:creationId xmlns:a16="http://schemas.microsoft.com/office/drawing/2014/main" id="{1A58ED8D-C585-4B1D-B4F2-2B50FE536DCE}"/>
              </a:ext>
            </a:extLst>
          </p:cNvPr>
          <p:cNvPicPr>
            <a:picLocks noChangeAspect="1"/>
          </p:cNvPicPr>
          <p:nvPr/>
        </p:nvPicPr>
        <p:blipFill>
          <a:blip r:embed="rId6"/>
          <a:stretch>
            <a:fillRect/>
          </a:stretch>
        </p:blipFill>
        <p:spPr>
          <a:xfrm>
            <a:off x="5916421" y="1093360"/>
            <a:ext cx="5924593" cy="781056"/>
          </a:xfrm>
          <a:prstGeom prst="rect">
            <a:avLst/>
          </a:prstGeom>
        </p:spPr>
      </p:pic>
      <p:pic>
        <p:nvPicPr>
          <p:cNvPr id="19" name="图片 18">
            <a:extLst>
              <a:ext uri="{FF2B5EF4-FFF2-40B4-BE49-F238E27FC236}">
                <a16:creationId xmlns:a16="http://schemas.microsoft.com/office/drawing/2014/main" id="{4D0AC16A-798F-40A8-B541-739296C04352}"/>
              </a:ext>
            </a:extLst>
          </p:cNvPr>
          <p:cNvPicPr>
            <a:picLocks noChangeAspect="1"/>
          </p:cNvPicPr>
          <p:nvPr/>
        </p:nvPicPr>
        <p:blipFill>
          <a:blip r:embed="rId7"/>
          <a:stretch>
            <a:fillRect/>
          </a:stretch>
        </p:blipFill>
        <p:spPr>
          <a:xfrm>
            <a:off x="1686301" y="5014854"/>
            <a:ext cx="1855808" cy="620518"/>
          </a:xfrm>
          <a:prstGeom prst="rect">
            <a:avLst/>
          </a:prstGeom>
        </p:spPr>
      </p:pic>
      <p:pic>
        <p:nvPicPr>
          <p:cNvPr id="20" name="图片 19">
            <a:extLst>
              <a:ext uri="{FF2B5EF4-FFF2-40B4-BE49-F238E27FC236}">
                <a16:creationId xmlns:a16="http://schemas.microsoft.com/office/drawing/2014/main" id="{610E9EFD-0645-4BD2-86C2-7A33B748ACCF}"/>
              </a:ext>
            </a:extLst>
          </p:cNvPr>
          <p:cNvPicPr>
            <a:picLocks noChangeAspect="1"/>
          </p:cNvPicPr>
          <p:nvPr/>
        </p:nvPicPr>
        <p:blipFill>
          <a:blip r:embed="rId8"/>
          <a:stretch>
            <a:fillRect/>
          </a:stretch>
        </p:blipFill>
        <p:spPr>
          <a:xfrm>
            <a:off x="7501388" y="5037782"/>
            <a:ext cx="2705120" cy="695330"/>
          </a:xfrm>
          <a:prstGeom prst="rect">
            <a:avLst/>
          </a:prstGeom>
        </p:spPr>
      </p:pic>
    </p:spTree>
    <p:extLst>
      <p:ext uri="{BB962C8B-B14F-4D97-AF65-F5344CB8AC3E}">
        <p14:creationId xmlns:p14="http://schemas.microsoft.com/office/powerpoint/2010/main" val="331458625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1DD-3C6D-4389-9A0C-ED117E518EAA}"/>
              </a:ext>
            </a:extLst>
          </p:cNvPr>
          <p:cNvSpPr>
            <a:spLocks noGrp="1"/>
          </p:cNvSpPr>
          <p:nvPr>
            <p:ph type="title"/>
          </p:nvPr>
        </p:nvSpPr>
        <p:spPr>
          <a:xfrm>
            <a:off x="0" y="-183515"/>
            <a:ext cx="10515600" cy="1325563"/>
          </a:xfrm>
        </p:spPr>
        <p:txBody>
          <a:bodyPr>
            <a:normAutofit/>
          </a:bodyPr>
          <a:lstStyle/>
          <a:p>
            <a:r>
              <a:rPr lang="en-US" altLang="zh-CN" sz="3200" dirty="0">
                <a:latin typeface="Microsoft YaHei" panose="020B0503020204020204" pitchFamily="34" charset="-122"/>
                <a:ea typeface="Microsoft YaHei" panose="020B0503020204020204" pitchFamily="34" charset="-122"/>
              </a:rPr>
              <a:t>More natural: non-trivial 1S0</a:t>
            </a:r>
            <a:endParaRPr lang="zh-CN" altLang="en-US" sz="3200" dirty="0">
              <a:latin typeface="Microsoft YaHei" panose="020B0503020204020204" pitchFamily="34" charset="-122"/>
              <a:ea typeface="Microsoft YaHei" panose="020B0503020204020204" pitchFamily="34" charset="-122"/>
            </a:endParaRPr>
          </a:p>
        </p:txBody>
      </p:sp>
      <p:sp>
        <p:nvSpPr>
          <p:cNvPr id="4" name="灯片编号占位符 3">
            <a:extLst>
              <a:ext uri="{FF2B5EF4-FFF2-40B4-BE49-F238E27FC236}">
                <a16:creationId xmlns:a16="http://schemas.microsoft.com/office/drawing/2014/main" id="{DE508D22-D1F6-40BA-A449-F10F2D185751}"/>
              </a:ext>
            </a:extLst>
          </p:cNvPr>
          <p:cNvSpPr>
            <a:spLocks noGrp="1"/>
          </p:cNvSpPr>
          <p:nvPr>
            <p:ph type="sldNum" sz="quarter" idx="12"/>
          </p:nvPr>
        </p:nvSpPr>
        <p:spPr/>
        <p:txBody>
          <a:bodyPr/>
          <a:lstStyle/>
          <a:p>
            <a:pPr>
              <a:defRPr/>
            </a:pPr>
            <a:fld id="{88A51967-2D8B-40D3-B5B9-9AAB73B256E5}" type="slidenum">
              <a:rPr lang="zh-CN" altLang="en-US" smtClean="0"/>
              <a:pPr>
                <a:defRPr/>
              </a:pPr>
              <a:t>47</a:t>
            </a:fld>
            <a:endParaRPr lang="zh-CN" altLang="en-US"/>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D3E1A48-ACCE-2982-91DE-A4F3BDC93341}"/>
                  </a:ext>
                </a:extLst>
              </p:cNvPr>
              <p:cNvSpPr txBox="1"/>
              <p:nvPr/>
            </p:nvSpPr>
            <p:spPr>
              <a:xfrm>
                <a:off x="7157544" y="2059661"/>
                <a:ext cx="4729655" cy="3785652"/>
              </a:xfrm>
              <a:prstGeom prst="rect">
                <a:avLst/>
              </a:prstGeom>
              <a:noFill/>
            </p:spPr>
            <p:txBody>
              <a:bodyPr wrap="square">
                <a:spAutoFit/>
              </a:bodyPr>
              <a:lstStyle/>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L</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arge variance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of phase shifts from </a:t>
                </a:r>
                <a14:m>
                  <m:oMath xmlns:m="http://schemas.openxmlformats.org/officeDocument/2006/math">
                    <m:sSup>
                      <m:sSupPr>
                        <m:ctrlPr>
                          <a:rPr lang="zh-CN" altLang="zh-CN" sz="2400" i="1">
                            <a:effectLst/>
                            <a:latin typeface="Cambria Math" panose="02040503050406030204" pitchFamily="18" charset="0"/>
                            <a:ea typeface="Cambria Math" panose="02040503050406030204" pitchFamily="18" charset="0"/>
                          </a:rPr>
                        </m:ctrlPr>
                      </m:sSupPr>
                      <m:e>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60</m:t>
                        </m:r>
                      </m:e>
                      <m:sup>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sup>
                    </m:sSup>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to </a:t>
                </a:r>
                <a14:m>
                  <m:oMath xmlns:m="http://schemas.openxmlformats.org/officeDocument/2006/math">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m:t>
                    </m:r>
                    <m:sSup>
                      <m:sSupPr>
                        <m:ctrlPr>
                          <a:rPr lang="zh-CN" altLang="zh-CN" sz="2400" i="1">
                            <a:effectLst/>
                            <a:latin typeface="Cambria Math" panose="02040503050406030204" pitchFamily="18" charset="0"/>
                            <a:ea typeface="Cambria Math" panose="02040503050406030204" pitchFamily="18" charset="0"/>
                          </a:rPr>
                        </m:ctrlPr>
                      </m:sSupPr>
                      <m:e>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10</m:t>
                        </m:r>
                      </m:e>
                      <m:sup>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sup>
                    </m:sSup>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p>
              <a:p>
                <a:pPr marL="457200" indent="-457200">
                  <a:buFont typeface="+mj-lt"/>
                  <a:buAutoNum type="arabicPeriod"/>
                </a:pPr>
                <a:r>
                  <a:rPr lang="en-US" altLang="zh-CN" sz="2400" b="1" dirty="0">
                    <a:latin typeface="Georgia" panose="02040502050405020303" pitchFamily="18" charset="0"/>
                    <a:ea typeface="DengXian" panose="02010600030101010101" pitchFamily="2" charset="-122"/>
                    <a:cs typeface="Times New Roman" panose="02020603050405020304" pitchFamily="18" charset="0"/>
                  </a:rPr>
                  <a:t>S</a:t>
                </a:r>
                <a:r>
                  <a:rPr lang="en-US" altLang="zh-CN" sz="2400" b="1" dirty="0">
                    <a:effectLst/>
                    <a:latin typeface="Georgia" panose="02040502050405020303" pitchFamily="18" charset="0"/>
                    <a:ea typeface="DengXian" panose="02010600030101010101" pitchFamily="2" charset="-122"/>
                    <a:cs typeface="Times New Roman" panose="02020603050405020304" pitchFamily="18" charset="0"/>
                  </a:rPr>
                  <a:t>cattering length </a:t>
                </a:r>
                <a14:m>
                  <m:oMath xmlns:m="http://schemas.openxmlformats.org/officeDocument/2006/math">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𝑎</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=23.7</m:t>
                    </m:r>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fm</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much</a:t>
                </a:r>
                <a:r>
                  <a:rPr lang="zh-CN" altLang="en-US"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larger</a:t>
                </a:r>
                <a:r>
                  <a:rPr lang="zh-CN" altLang="en-US" sz="2400"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than</a:t>
                </a:r>
                <a:r>
                  <a:rPr lang="zh-CN" altLang="en-US" sz="2400" dirty="0">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th</a:t>
                </a:r>
                <a:r>
                  <a:rPr lang="en-US" altLang="zh-CN" sz="2400" dirty="0">
                    <a:latin typeface="Georgia" panose="02040502050405020303" pitchFamily="18" charset="0"/>
                    <a:ea typeface="DengXian" panose="02010600030101010101" pitchFamily="2" charset="-122"/>
                    <a:cs typeface="Times New Roman" panose="02020603050405020304" pitchFamily="18" charset="0"/>
                  </a:rPr>
                  <a:t>e</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pion</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Compton</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wave</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length</a:t>
                </a:r>
                <a:endParaRPr lang="en-US" altLang="zh-CN" sz="2400" dirty="0">
                  <a:effectLst/>
                  <a:latin typeface="Georgia" panose="02040502050405020303" pitchFamily="18" charset="0"/>
                  <a:ea typeface="DengXian" panose="02010600030101010101" pitchFamily="2" charset="-122"/>
                  <a:cs typeface="Times New Roman" panose="02020603050405020304" pitchFamily="18" charset="0"/>
                </a:endParaRPr>
              </a:p>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Z</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ero amplitude</a:t>
                </a:r>
                <a:r>
                  <a:rPr lang="zh-CN" altLang="en-US"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zh-CN" altLang="zh-CN" sz="2400" b="1" dirty="0">
                    <a:solidFill>
                      <a:srgbClr val="C00000"/>
                    </a:solidFill>
                    <a:effectLst/>
                    <a:ea typeface="Georgia" panose="02040502050405020303" pitchFamily="18" charset="0"/>
                    <a:cs typeface="Times New Roman" panose="02020603050405020304" pitchFamily="18" charset="0"/>
                  </a:rPr>
                  <a:t> </a:t>
                </a:r>
                <a:r>
                  <a:rPr lang="en-US" altLang="zh-CN" sz="2400" dirty="0">
                    <a:effectLst/>
                    <a:ea typeface="Georgia" panose="02040502050405020303" pitchFamily="18" charset="0"/>
                    <a:cs typeface="Times New Roman" panose="02020603050405020304" pitchFamily="18" charset="0"/>
                  </a:rPr>
                  <a:t>around</a:t>
                </a:r>
                <a:r>
                  <a:rPr lang="zh-CN" altLang="en-US" sz="2400" dirty="0">
                    <a:effectLst/>
                    <a:ea typeface="Georgia" panose="02040502050405020303" pitchFamily="18" charset="0"/>
                    <a:cs typeface="Times New Roman" panose="02020603050405020304" pitchFamily="18" charset="0"/>
                  </a:rPr>
                  <a:t> </a:t>
                </a:r>
                <a14:m>
                  <m:oMath xmlns:m="http://schemas.openxmlformats.org/officeDocument/2006/math">
                    <m:sSub>
                      <m:sSubPr>
                        <m:ctrlPr>
                          <a:rPr lang="zh-CN" altLang="zh-CN" sz="2400" i="1">
                            <a:effectLst/>
                            <a:latin typeface="Cambria Math" panose="02040503050406030204" pitchFamily="18" charset="0"/>
                            <a:ea typeface="Cambria Math" panose="02040503050406030204" pitchFamily="18" charset="0"/>
                          </a:rPr>
                        </m:ctrlPr>
                      </m:sSubPr>
                      <m:e>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𝑘</m:t>
                        </m:r>
                      </m:e>
                      <m:sub>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0</m:t>
                        </m:r>
                      </m:sub>
                    </m:sSub>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∼340</m:t>
                    </m:r>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14:m>
                  <m:oMath xmlns:m="http://schemas.openxmlformats.org/officeDocument/2006/math">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MeV</m:t>
                    </m:r>
                  </m:oMath>
                </a14:m>
                <a:r>
                  <a:rPr lang="zh-CN" altLang="zh-CN" sz="2400" dirty="0">
                    <a:effectLst/>
                  </a:rPr>
                  <a:t> </a:t>
                </a:r>
                <a:endParaRPr lang="en-US" altLang="zh-CN" sz="2400" dirty="0">
                  <a:effectLst/>
                  <a:latin typeface="Georgia" panose="02040502050405020303" pitchFamily="18" charset="0"/>
                  <a:ea typeface="DengXian" panose="02010600030101010101" pitchFamily="2" charset="-122"/>
                  <a:cs typeface="Times New Roman" panose="02020603050405020304" pitchFamily="18" charset="0"/>
                </a:endParaRPr>
              </a:p>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V</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irtual bound state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around </a:t>
                </a:r>
                <a14:m>
                  <m:oMath xmlns:m="http://schemas.openxmlformats.org/officeDocument/2006/math">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𝑖</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𝛾</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𝑖</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10</m:t>
                    </m:r>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MeV</m:t>
                    </m:r>
                  </m:oMath>
                </a14:m>
                <a:endParaRPr lang="zh-CN" altLang="en-US" sz="2400" dirty="0"/>
              </a:p>
            </p:txBody>
          </p:sp>
        </mc:Choice>
        <mc:Fallback xmlns="">
          <p:sp>
            <p:nvSpPr>
              <p:cNvPr id="8" name="文本框 7">
                <a:extLst>
                  <a:ext uri="{FF2B5EF4-FFF2-40B4-BE49-F238E27FC236}">
                    <a16:creationId xmlns:a16="http://schemas.microsoft.com/office/drawing/2014/main" id="{4D3E1A48-ACCE-2982-91DE-A4F3BDC93341}"/>
                  </a:ext>
                </a:extLst>
              </p:cNvPr>
              <p:cNvSpPr txBox="1">
                <a:spLocks noRot="1" noChangeAspect="1" noMove="1" noResize="1" noEditPoints="1" noAdjustHandles="1" noChangeArrowheads="1" noChangeShapeType="1" noTextEdit="1"/>
              </p:cNvSpPr>
              <p:nvPr/>
            </p:nvSpPr>
            <p:spPr>
              <a:xfrm>
                <a:off x="7157544" y="2059661"/>
                <a:ext cx="4729655" cy="3785652"/>
              </a:xfrm>
              <a:prstGeom prst="rect">
                <a:avLst/>
              </a:prstGeom>
              <a:blipFill>
                <a:blip r:embed="rId3"/>
                <a:stretch>
                  <a:fillRect l="-1604" t="-1338" r="-3209" b="-1003"/>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C705D373-2FE1-C5B3-2007-C7523F7A8890}"/>
              </a:ext>
            </a:extLst>
          </p:cNvPr>
          <p:cNvPicPr>
            <a:picLocks noChangeAspect="1"/>
          </p:cNvPicPr>
          <p:nvPr/>
        </p:nvPicPr>
        <p:blipFill>
          <a:blip r:embed="rId4"/>
          <a:stretch>
            <a:fillRect/>
          </a:stretch>
        </p:blipFill>
        <p:spPr>
          <a:xfrm>
            <a:off x="7618072" y="355630"/>
            <a:ext cx="1228311" cy="1572836"/>
          </a:xfrm>
          <a:prstGeom prst="rect">
            <a:avLst/>
          </a:prstGeom>
        </p:spPr>
      </p:pic>
      <p:sp>
        <p:nvSpPr>
          <p:cNvPr id="10" name="文本框 9">
            <a:extLst>
              <a:ext uri="{FF2B5EF4-FFF2-40B4-BE49-F238E27FC236}">
                <a16:creationId xmlns:a16="http://schemas.microsoft.com/office/drawing/2014/main" id="{D3E9325A-7935-4671-7345-24A04F9A2E3A}"/>
              </a:ext>
            </a:extLst>
          </p:cNvPr>
          <p:cNvSpPr txBox="1"/>
          <p:nvPr/>
        </p:nvSpPr>
        <p:spPr>
          <a:xfrm>
            <a:off x="8846383" y="479266"/>
            <a:ext cx="3165418" cy="1200329"/>
          </a:xfrm>
          <a:prstGeom prst="rect">
            <a:avLst/>
          </a:prstGeom>
          <a:noFill/>
        </p:spPr>
        <p:txBody>
          <a:bodyPr wrap="none" rtlCol="0">
            <a:spAutoFit/>
          </a:bodyPr>
          <a:lstStyle/>
          <a:p>
            <a:r>
              <a:rPr lang="en-US" altLang="zh-CN" dirty="0">
                <a:solidFill>
                  <a:srgbClr val="2C353B"/>
                </a:solidFill>
                <a:latin typeface="Jost"/>
              </a:rPr>
              <a:t>U.</a:t>
            </a:r>
            <a:r>
              <a:rPr lang="zh-CN" altLang="en-US" dirty="0">
                <a:solidFill>
                  <a:srgbClr val="2C353B"/>
                </a:solidFill>
                <a:latin typeface="Jost"/>
              </a:rPr>
              <a:t> </a:t>
            </a:r>
            <a:r>
              <a:rPr lang="en-US" altLang="zh-CN" dirty="0">
                <a:solidFill>
                  <a:srgbClr val="2C353B"/>
                </a:solidFill>
                <a:latin typeface="Jost"/>
              </a:rPr>
              <a:t>van</a:t>
            </a:r>
            <a:r>
              <a:rPr lang="zh-CN" altLang="en-US" dirty="0">
                <a:solidFill>
                  <a:srgbClr val="2C353B"/>
                </a:solidFill>
                <a:latin typeface="Jost"/>
              </a:rPr>
              <a:t> </a:t>
            </a:r>
            <a:r>
              <a:rPr lang="en-US" altLang="zh-CN" dirty="0" err="1">
                <a:solidFill>
                  <a:srgbClr val="2C353B"/>
                </a:solidFill>
                <a:latin typeface="Jost"/>
              </a:rPr>
              <a:t>Kolck</a:t>
            </a:r>
            <a:endParaRPr lang="en-US" altLang="zh-CN" dirty="0">
              <a:solidFill>
                <a:srgbClr val="2C353B"/>
              </a:solidFill>
              <a:latin typeface="Jost"/>
            </a:endParaRPr>
          </a:p>
          <a:p>
            <a:r>
              <a:rPr lang="en-US" altLang="zh-CN" dirty="0">
                <a:solidFill>
                  <a:srgbClr val="2C353B"/>
                </a:solidFill>
                <a:latin typeface="Jost"/>
              </a:rPr>
              <a:t>APS</a:t>
            </a:r>
            <a:r>
              <a:rPr lang="zh-CN" altLang="en-US" dirty="0">
                <a:solidFill>
                  <a:srgbClr val="2C353B"/>
                </a:solidFill>
                <a:latin typeface="Jost"/>
              </a:rPr>
              <a:t> </a:t>
            </a:r>
            <a:r>
              <a:rPr lang="en-US" altLang="zh-CN" dirty="0">
                <a:solidFill>
                  <a:srgbClr val="2C353B"/>
                </a:solidFill>
                <a:latin typeface="Jost"/>
              </a:rPr>
              <a:t>fellow</a:t>
            </a:r>
          </a:p>
          <a:p>
            <a:r>
              <a:rPr lang="en" altLang="zh-CN" dirty="0">
                <a:solidFill>
                  <a:srgbClr val="2C353B"/>
                </a:solidFill>
                <a:latin typeface="Jost"/>
              </a:rPr>
              <a:t>Mem</a:t>
            </a:r>
            <a:r>
              <a:rPr lang="en-US" altLang="zh-CN" dirty="0" err="1">
                <a:solidFill>
                  <a:srgbClr val="2C353B"/>
                </a:solidFill>
                <a:latin typeface="Jost"/>
              </a:rPr>
              <a:t>ber</a:t>
            </a:r>
            <a:r>
              <a:rPr lang="zh-CN" altLang="en-US" dirty="0">
                <a:solidFill>
                  <a:srgbClr val="2C353B"/>
                </a:solidFill>
                <a:latin typeface="Jost"/>
              </a:rPr>
              <a:t> </a:t>
            </a:r>
            <a:r>
              <a:rPr lang="en-US" altLang="zh-CN" dirty="0">
                <a:solidFill>
                  <a:srgbClr val="2C353B"/>
                </a:solidFill>
                <a:latin typeface="Jost"/>
              </a:rPr>
              <a:t>of</a:t>
            </a:r>
            <a:r>
              <a:rPr lang="zh-CN" altLang="en-US" dirty="0">
                <a:solidFill>
                  <a:srgbClr val="2C353B"/>
                </a:solidFill>
                <a:latin typeface="Jost"/>
              </a:rPr>
              <a:t> </a:t>
            </a:r>
            <a:r>
              <a:rPr lang="en" altLang="zh-CN" dirty="0">
                <a:solidFill>
                  <a:srgbClr val="2C353B"/>
                </a:solidFill>
                <a:latin typeface="Jost"/>
              </a:rPr>
              <a:t>Academia Europaea</a:t>
            </a:r>
          </a:p>
          <a:p>
            <a:r>
              <a:rPr lang="en" altLang="zh-CN" dirty="0">
                <a:solidFill>
                  <a:srgbClr val="2C353B"/>
                </a:solidFill>
                <a:latin typeface="Jost"/>
              </a:rPr>
              <a:t>2020 Herman </a:t>
            </a:r>
            <a:r>
              <a:rPr lang="en" altLang="zh-CN" dirty="0" err="1">
                <a:solidFill>
                  <a:srgbClr val="2C353B"/>
                </a:solidFill>
                <a:latin typeface="Jost"/>
              </a:rPr>
              <a:t>Feshbach</a:t>
            </a:r>
            <a:r>
              <a:rPr lang="en" altLang="zh-CN" dirty="0">
                <a:solidFill>
                  <a:srgbClr val="2C353B"/>
                </a:solidFill>
                <a:latin typeface="Jost"/>
              </a:rPr>
              <a:t> Prize</a:t>
            </a:r>
          </a:p>
        </p:txBody>
      </p:sp>
      <p:sp>
        <p:nvSpPr>
          <p:cNvPr id="5" name="文本框 4">
            <a:extLst>
              <a:ext uri="{FF2B5EF4-FFF2-40B4-BE49-F238E27FC236}">
                <a16:creationId xmlns:a16="http://schemas.microsoft.com/office/drawing/2014/main" id="{6263A3A0-33E1-4CE3-4BD7-977E92F84A50}"/>
              </a:ext>
            </a:extLst>
          </p:cNvPr>
          <p:cNvSpPr txBox="1"/>
          <p:nvPr/>
        </p:nvSpPr>
        <p:spPr>
          <a:xfrm>
            <a:off x="2082233" y="6036148"/>
            <a:ext cx="3569247" cy="369332"/>
          </a:xfrm>
          <a:prstGeom prst="rect">
            <a:avLst/>
          </a:prstGeom>
          <a:noFill/>
        </p:spPr>
        <p:txBody>
          <a:bodyPr wrap="square">
            <a:spAutoFit/>
          </a:bodyPr>
          <a:lstStyle/>
          <a:p>
            <a:pPr algn="l"/>
            <a:r>
              <a:rPr lang="en" altLang="zh-CN" b="0" i="1" u="none" strike="noStrike" dirty="0" err="1">
                <a:effectLst/>
                <a:latin typeface="-apple-system"/>
              </a:rPr>
              <a:t>Chin.Phys.Lett</a:t>
            </a:r>
            <a:r>
              <a:rPr lang="en" altLang="zh-CN" b="0" i="1" u="none" strike="noStrike" dirty="0">
                <a:effectLst/>
                <a:latin typeface="-apple-system"/>
              </a:rPr>
              <a:t>.</a:t>
            </a:r>
            <a:r>
              <a:rPr lang="en" altLang="zh-CN" b="0" i="0" u="none" strike="noStrike" dirty="0">
                <a:effectLst/>
                <a:latin typeface="-apple-system"/>
              </a:rPr>
              <a:t> 38 (2021) 062101</a:t>
            </a:r>
          </a:p>
        </p:txBody>
      </p:sp>
      <p:pic>
        <p:nvPicPr>
          <p:cNvPr id="11" name="图片 4">
            <a:extLst>
              <a:ext uri="{FF2B5EF4-FFF2-40B4-BE49-F238E27FC236}">
                <a16:creationId xmlns:a16="http://schemas.microsoft.com/office/drawing/2014/main" id="{9563C5BE-8223-E11E-8D95-91D8BA52B0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4047" y="1598572"/>
            <a:ext cx="5562915" cy="41657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22362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94356"/>
            <a:ext cx="10515600" cy="1325563"/>
          </a:xfrm>
        </p:spPr>
        <p:txBody>
          <a:bodyPr>
            <a:noAutofit/>
          </a:bodyPr>
          <a:lstStyle/>
          <a:p>
            <a:pPr>
              <a:buClr>
                <a:srgbClr val="0070C0"/>
              </a:buClr>
              <a:buSzPct val="80000"/>
            </a:pPr>
            <a:r>
              <a:rPr lang="en-US" altLang="zh-CN" sz="3200" b="1" dirty="0">
                <a:latin typeface="微软雅黑" panose="020B0503020204020204" pitchFamily="34" charset="-122"/>
                <a:ea typeface="微软雅黑" panose="020B0503020204020204" pitchFamily="34" charset="-122"/>
                <a:cs typeface="Times New Roman" panose="02020603050405020304" pitchFamily="18" charset="0"/>
              </a:rPr>
              <a:t>Power counting rules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89887" y="2315444"/>
                <a:ext cx="11523133" cy="4267448"/>
              </a:xfrm>
            </p:spPr>
            <p:txBody>
              <a:bodyPr>
                <a:normAutofit/>
              </a:bodyPr>
              <a:lstStyle/>
              <a:p>
                <a:pPr>
                  <a:lnSpc>
                    <a:spcPct val="150000"/>
                  </a:lnSpc>
                  <a:buSzPct val="80000"/>
                  <a:buFont typeface="Wingdings"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Nucleon field: </a:t>
                </a:r>
                <a14:m>
                  <m:oMath xmlns:m="http://schemas.openxmlformats.org/officeDocument/2006/math">
                    <m:r>
                      <a:rPr lang="zh-CN" altLang="en-US" sz="2000" i="1" dirty="0">
                        <a:latin typeface="Cambria Math" panose="02040503050406030204" pitchFamily="18" charset="0"/>
                        <a:cs typeface="Times New Roman" panose="02020603050405020304" pitchFamily="18" charset="0"/>
                      </a:rPr>
                      <m:t>𝜓</m:t>
                    </m:r>
                    <m:r>
                      <a:rPr lang="en-US" altLang="zh-CN" sz="2000" i="1" dirty="0">
                        <a:latin typeface="Cambria Math" panose="02040503050406030204" pitchFamily="18" charset="0"/>
                        <a:cs typeface="Times New Roman" panose="02020603050405020304" pitchFamily="18" charset="0"/>
                      </a:rPr>
                      <m:t>= </m:t>
                    </m:r>
                    <m:d>
                      <m:dPr>
                        <m:ctrlPr>
                          <a:rPr lang="en-US" altLang="zh-CN" sz="2000" i="1" dirty="0">
                            <a:latin typeface="Cambria Math" panose="02040503050406030204" pitchFamily="18" charset="0"/>
                            <a:cs typeface="Times New Roman" panose="02020603050405020304" pitchFamily="18" charset="0"/>
                          </a:rPr>
                        </m:ctrlPr>
                      </m:dPr>
                      <m:e>
                        <m:f>
                          <m:fPr>
                            <m:type m:val="noBar"/>
                            <m:ctrlPr>
                              <a:rPr lang="en-US" altLang="zh-CN" sz="2000" i="1" dirty="0">
                                <a:latin typeface="Cambria Math" panose="02040503050406030204" pitchFamily="18" charset="0"/>
                                <a:cs typeface="Times New Roman" panose="02020603050405020304" pitchFamily="18" charset="0"/>
                              </a:rPr>
                            </m:ctrlPr>
                          </m:fPr>
                          <m:num>
                            <m:r>
                              <a:rPr lang="en-US" altLang="zh-CN" sz="2000" i="1" dirty="0">
                                <a:latin typeface="Cambria Math" panose="02040503050406030204" pitchFamily="18" charset="0"/>
                                <a:cs typeface="Times New Roman" panose="02020603050405020304" pitchFamily="18" charset="0"/>
                              </a:rPr>
                              <m:t>𝑝</m:t>
                            </m:r>
                          </m:num>
                          <m:den>
                            <m:r>
                              <a:rPr lang="en-US" altLang="zh-CN" sz="2000" i="1" dirty="0">
                                <a:latin typeface="Cambria Math" panose="02040503050406030204" pitchFamily="18" charset="0"/>
                                <a:cs typeface="Times New Roman" panose="02020603050405020304" pitchFamily="18" charset="0"/>
                              </a:rPr>
                              <m:t>𝑛</m:t>
                            </m:r>
                          </m:den>
                        </m:f>
                      </m:e>
                    </m:d>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0</m:t>
                            </m:r>
                          </m:sup>
                        </m:sSup>
                      </m:e>
                    </m:d>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Nucleon mass: </a:t>
                </a:r>
                <a14:m>
                  <m:oMath xmlns:m="http://schemas.openxmlformats.org/officeDocument/2006/math">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𝑚</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0</m:t>
                            </m:r>
                          </m:sup>
                        </m:sSup>
                      </m:e>
                    </m:d>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SzPct val="80000"/>
                  <a:buFont typeface="Wingdings"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Dirac matrices: </a:t>
                </a:r>
                <a14:m>
                  <m:oMath xmlns:m="http://schemas.openxmlformats.org/officeDocument/2006/math">
                    <m:r>
                      <a:rPr lang="en-GB" altLang="zh-CN" sz="200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 </m:t>
                    </m:r>
                    <m:r>
                      <a:rPr lang="el-GR" altLang="zh-CN" sz="2000" i="1">
                        <a:latin typeface="Cambria Math" panose="02040503050406030204" pitchFamily="18" charset="0"/>
                        <a:ea typeface="Cambria Math" panose="02040503050406030204" pitchFamily="18" charset="0"/>
                        <a:cs typeface="Times New Roman" panose="02020603050405020304" pitchFamily="18" charset="0"/>
                      </a:rPr>
                      <m:t>𝛤</m:t>
                    </m:r>
                    <m:r>
                      <a:rPr lang="el-GR" altLang="zh-CN" sz="2000" i="1">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l-GR" altLang="zh-CN" sz="2000" i="1">
                            <a:latin typeface="Cambria Math" panose="02040503050406030204" pitchFamily="18" charset="0"/>
                            <a:ea typeface="Cambria Math" panose="02040503050406030204" pitchFamily="18" charset="0"/>
                            <a:cs typeface="Times New Roman" panose="02020603050405020304" pitchFamily="18" charset="0"/>
                          </a:rPr>
                        </m:ctrlPr>
                      </m:dPr>
                      <m:e>
                        <m:r>
                          <a:rPr lang="en-GB" altLang="zh-CN" sz="2000" i="1">
                            <a:latin typeface="Cambria Math" panose="02040503050406030204" pitchFamily="18" charset="0"/>
                            <a:ea typeface="Cambria Math" panose="02040503050406030204" pitchFamily="18" charset="0"/>
                            <a:cs typeface="Times New Roman" panose="02020603050405020304" pitchFamily="18" charset="0"/>
                          </a:rPr>
                          <m:t>1, </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𝜇</m:t>
                            </m:r>
                          </m:sub>
                        </m:s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 </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5</m:t>
                            </m:r>
                          </m:sub>
                        </m:sSub>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𝜇</m:t>
                            </m:r>
                          </m:sub>
                        </m:s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 </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𝜎</m:t>
                            </m:r>
                          </m:e>
                          <m:sub>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𝜇</m:t>
                            </m:r>
                            <m:r>
                              <a:rPr lang="zh-CN" altLang="en-US" sz="2000" i="1">
                                <a:latin typeface="Cambria Math" panose="02040503050406030204" pitchFamily="18" charset="0"/>
                                <a:ea typeface="Cambria Math" panose="02040503050406030204" pitchFamily="18" charset="0"/>
                                <a:cs typeface="Times New Roman" panose="02020603050405020304" pitchFamily="18" charset="0"/>
                              </a:rPr>
                              <m:t>𝜈</m:t>
                            </m:r>
                          </m:sub>
                        </m:sSub>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0</m:t>
                                </m:r>
                              </m:sup>
                            </m:sSup>
                          </m:e>
                        </m:d>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5</m:t>
                            </m:r>
                          </m:sub>
                        </m:sSub>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1</m:t>
                                </m:r>
                              </m:sup>
                            </m:sSup>
                          </m:e>
                        </m:d>
                      </m:e>
                    </m:d>
                  </m:oMath>
                </a14:m>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SzPct val="80000"/>
                  <a:buFont typeface="Wingdings" pitchFamily="2" charset="2"/>
                  <a:buChar char="Ø"/>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Covariant derivative:</a:t>
                </a:r>
                <a:r>
                  <a:rPr lang="en-US" altLang="zh-CN" sz="2000" b="1" i="1" dirty="0">
                    <a:latin typeface="微软雅黑" panose="020B0503020204020204" pitchFamily="34" charset="-122"/>
                    <a:ea typeface="微软雅黑" panose="020B0503020204020204" pitchFamily="34" charset="-122"/>
                    <a:cs typeface="Times New Roman" panose="02020603050405020304" pitchFamily="18" charset="0"/>
                  </a:rPr>
                  <a:t> </a:t>
                </a:r>
                <a14:m>
                  <m:oMath xmlns:m="http://schemas.openxmlformats.org/officeDocument/2006/math">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m:t>
                    </m:r>
                    <m:d>
                      <m:dPr>
                        <m:ctrlPr>
                          <a:rPr lang="en-US" altLang="zh-CN"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dPr>
                      <m:e>
                        <m:acc>
                          <m:accPr>
                            <m:chr m:val="̅"/>
                            <m:ctrlPr>
                              <a:rPr lang="en-US" altLang="zh-CN"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𝜓</m:t>
                            </m:r>
                          </m:e>
                        </m:acc>
                        <m:r>
                          <a:rPr lang="el-GR" altLang="zh-CN" sz="20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𝛤</m:t>
                        </m:r>
                        <m:r>
                          <a:rPr lang="zh-CN" altLang="el-GR" sz="20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𝜓</m:t>
                        </m:r>
                      </m:e>
                    </m:d>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𝑂</m:t>
                    </m:r>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14:m>
                  <m:oMath xmlns:m="http://schemas.openxmlformats.org/officeDocument/2006/math">
                    <m:d>
                      <m:dPr>
                        <m:ctrlPr>
                          <a:rPr lang="en-US" altLang="zh-CN" sz="2000"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dPr>
                      <m:e>
                        <m:acc>
                          <m:accPr>
                            <m:chr m:val="̅"/>
                            <m:ctrlPr>
                              <a:rPr lang="en-US" altLang="zh-CN"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𝜓</m:t>
                            </m:r>
                          </m:e>
                        </m:acc>
                        <m:acc>
                          <m:accPr>
                            <m:chr m:val="⃡"/>
                            <m:ctrlPr>
                              <a:rPr lang="zh-CN" altLang="en-US" sz="2000"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m:t>
                            </m:r>
                          </m:e>
                        </m:acc>
                        <m:r>
                          <a:rPr lang="zh-CN" altLang="el-GR" sz="20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𝜓</m:t>
                        </m:r>
                      </m:e>
                    </m:d>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m:t>
                            </m:r>
                          </m:sup>
                        </m:sSup>
                      </m:e>
                    </m:d>
                  </m:oMath>
                </a14:m>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 except </a:t>
                </a:r>
                <a14:m>
                  <m:oMath xmlns:m="http://schemas.openxmlformats.org/officeDocument/2006/math">
                    <m:d>
                      <m:d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d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b>
                          <m:sSubPr>
                            <m:ctrlPr>
                              <a:rPr lang="en-GB" altLang="zh-CN"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𝜎</m:t>
                            </m:r>
                          </m:e>
                          <m:sub>
                            <m:r>
                              <a:rPr lang="zh-CN" altLang="en-GB"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𝜇</m:t>
                            </m:r>
                            <m:r>
                              <a:rPr lang="zh-CN" altLang="en-US"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𝜈</m:t>
                            </m:r>
                          </m:sub>
                        </m:sSub>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e>
                    </m:d>
                    <m:d>
                      <m:dPr>
                        <m:ctrlPr>
                          <a:rPr lang="en-US" altLang="zh-CN"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d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p>
                          <m:sSup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p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e>
                            </m:acc>
                          </m:e>
                          <m: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𝜇</m:t>
                            </m:r>
                          </m:sup>
                        </m:s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𝛤</m:t>
                        </m:r>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e>
                    </m:d>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1</m:t>
                            </m:r>
                          </m:sup>
                        </m:sSup>
                      </m:e>
                    </m:d>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b>
                      <m:sSub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𝛾</m:t>
                        </m:r>
                      </m:e>
                      <m:sub>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5</m:t>
                        </m:r>
                      </m:sub>
                    </m:sSub>
                    <m:sSub>
                      <m:sSub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𝛾</m:t>
                        </m:r>
                      </m:e>
                      <m:sub>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𝜇</m:t>
                        </m:r>
                      </m:sub>
                    </m:sSub>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p>
                      <m:sSup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p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e>
                        </m:acc>
                      </m:e>
                      <m: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𝜇</m:t>
                        </m:r>
                      </m:sup>
                    </m:s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𝛤</m:t>
                    </m:r>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𝑂</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sz="2000" dirty="0">
                  <a:solidFill>
                    <a:srgbClr val="0432FF"/>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SzPct val="80000"/>
                  <a:buFont typeface="Wingdings"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Treatment for covariant derivative:</a:t>
                </a:r>
                <a:endParaRPr lang="en-US" altLang="zh-CN" sz="2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1" indent="0">
                  <a:lnSpc>
                    <a:spcPct val="150000"/>
                  </a:lnSpc>
                  <a:buSzPct val="80000"/>
                  <a:buNone/>
                </a:pPr>
                <a:r>
                  <a:rPr lang="en-US" altLang="zh-CN" sz="1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-Expansion of such structure:</a:t>
                </a:r>
                <a:endParaRPr lang="en-US" altLang="zh-CN" sz="28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1" indent="0">
                  <a:lnSpc>
                    <a:spcPct val="150000"/>
                  </a:lnSpc>
                  <a:buSzPct val="80000"/>
                  <a:buNone/>
                </a:pPr>
                <a:r>
                  <a:rPr lang="en-US" altLang="zh-CN" sz="1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-up to </a:t>
                </a:r>
                <a14:m>
                  <m:oMath xmlns:m="http://schemas.openxmlformats.org/officeDocument/2006/math">
                    <m:r>
                      <a:rPr lang="en-US" altLang="zh-CN" sz="1400" b="1" i="1" dirty="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𝑶</m:t>
                    </m:r>
                    <m:d>
                      <m:d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𝒒</m:t>
                            </m:r>
                          </m:e>
                          <m:sup>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e>
                    </m:d>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sz="1400" b="1" i="1">
                        <a:solidFill>
                          <a:srgbClr val="C00000"/>
                        </a:solidFill>
                        <a:latin typeface="Cambria Math" panose="02040503050406030204" pitchFamily="18" charset="0"/>
                        <a:ea typeface="微软雅黑" panose="020B0503020204020204" pitchFamily="34" charset="-122"/>
                      </a:rPr>
                      <m:t>𝒏</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𝟎</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𝟏</m:t>
                    </m:r>
                  </m:oMath>
                </a14:m>
                <a:r>
                  <a:rPr lang="en-US" altLang="zh-CN" sz="1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p>
              <a:p>
                <a:pPr marL="342900" lvl="1" indent="0">
                  <a:lnSpc>
                    <a:spcPct val="150000"/>
                  </a:lnSpc>
                  <a:buSzPct val="80000"/>
                  <a:buNone/>
                </a:pPr>
                <a:r>
                  <a:rPr lang="en-US" altLang="zh-CN" sz="1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-up to </a:t>
                </a:r>
                <a14:m>
                  <m:oMath xmlns:m="http://schemas.openxmlformats.org/officeDocument/2006/math">
                    <m:r>
                      <a:rPr lang="en-US" altLang="zh-CN" sz="1400" b="1" i="1" dirty="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𝑶</m:t>
                    </m:r>
                    <m:d>
                      <m:d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𝒒</m:t>
                            </m:r>
                          </m:e>
                          <m:sup>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𝟒</m:t>
                            </m:r>
                          </m:sup>
                        </m:sSup>
                      </m:e>
                    </m:d>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sz="1400" b="1" i="1">
                        <a:solidFill>
                          <a:srgbClr val="C00000"/>
                        </a:solidFill>
                        <a:latin typeface="Cambria Math" panose="02040503050406030204" pitchFamily="18" charset="0"/>
                        <a:ea typeface="微软雅黑" panose="020B0503020204020204" pitchFamily="34" charset="-122"/>
                      </a:rPr>
                      <m:t>𝒏</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𝟎</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𝟏</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𝟐</m:t>
                    </m:r>
                    <m:r>
                      <a:rPr lang="en-US" altLang="zh-CN" sz="1400">
                        <a:solidFill>
                          <a:srgbClr val="FF0000"/>
                        </a:solidFill>
                        <a:latin typeface="Cambria Math" panose="02040503050406030204" pitchFamily="18" charset="0"/>
                        <a:ea typeface="微软雅黑" panose="020B0503020204020204" pitchFamily="34" charset="-122"/>
                      </a:rPr>
                      <m:t>.</m:t>
                    </m:r>
                  </m:oMath>
                </a14:m>
                <a:endParaRPr lang="en-US" altLang="zh-CN" sz="1400"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89887" y="2315444"/>
                <a:ext cx="11523133" cy="4267448"/>
              </a:xfrm>
              <a:blipFill>
                <a:blip r:embed="rId3"/>
                <a:stretch>
                  <a:fillRect l="-330"/>
                </a:stretch>
              </a:blipFill>
            </p:spPr>
            <p:txBody>
              <a:bodyPr/>
              <a:lstStyle/>
              <a:p>
                <a:r>
                  <a:rPr lang="zh-CN" altLang="en-US">
                    <a:noFill/>
                  </a:rPr>
                  <a:t> </a:t>
                </a:r>
              </a:p>
            </p:txBody>
          </p:sp>
        </mc:Fallback>
      </mc:AlternateContent>
      <p:grpSp>
        <p:nvGrpSpPr>
          <p:cNvPr id="8" name="组合 7">
            <a:extLst>
              <a:ext uri="{FF2B5EF4-FFF2-40B4-BE49-F238E27FC236}">
                <a16:creationId xmlns:a16="http://schemas.microsoft.com/office/drawing/2014/main" id="{D96F20E2-C7A1-46E3-259C-568BB4159B7E}"/>
              </a:ext>
            </a:extLst>
          </p:cNvPr>
          <p:cNvGrpSpPr/>
          <p:nvPr/>
        </p:nvGrpSpPr>
        <p:grpSpPr>
          <a:xfrm>
            <a:off x="8902010" y="2396555"/>
            <a:ext cx="1455214" cy="1779595"/>
            <a:chOff x="10563113" y="147077"/>
            <a:chExt cx="1455214" cy="1779595"/>
          </a:xfrm>
        </p:grpSpPr>
        <p:pic>
          <p:nvPicPr>
            <p:cNvPr id="17" name="图片 16">
              <a:extLst>
                <a:ext uri="{FF2B5EF4-FFF2-40B4-BE49-F238E27FC236}">
                  <a16:creationId xmlns:a16="http://schemas.microsoft.com/office/drawing/2014/main" id="{1C684E2C-D5B0-4D4B-9953-08B90B0D281D}"/>
                </a:ext>
              </a:extLst>
            </p:cNvPr>
            <p:cNvPicPr>
              <a:picLocks noChangeAspect="1"/>
            </p:cNvPicPr>
            <p:nvPr/>
          </p:nvPicPr>
          <p:blipFill>
            <a:blip r:embed="rId4"/>
            <a:stretch>
              <a:fillRect/>
            </a:stretch>
          </p:blipFill>
          <p:spPr>
            <a:xfrm rot="10800000">
              <a:off x="10563113" y="167014"/>
              <a:ext cx="1455214" cy="1684382"/>
            </a:xfrm>
            <a:prstGeom prst="rect">
              <a:avLst/>
            </a:prstGeom>
          </p:spPr>
        </p:pic>
        <p:sp>
          <p:nvSpPr>
            <p:cNvPr id="10" name="文本框 9">
              <a:extLst>
                <a:ext uri="{FF2B5EF4-FFF2-40B4-BE49-F238E27FC236}">
                  <a16:creationId xmlns:a16="http://schemas.microsoft.com/office/drawing/2014/main" id="{9747C32C-A364-447F-9737-1068E003559A}"/>
                </a:ext>
              </a:extLst>
            </p:cNvPr>
            <p:cNvSpPr txBox="1"/>
            <p:nvPr/>
          </p:nvSpPr>
          <p:spPr>
            <a:xfrm>
              <a:off x="10592711" y="172784"/>
              <a:ext cx="23122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75AFE2F7-E680-4E3F-AB1B-9E0611194F15}"/>
                </a:ext>
              </a:extLst>
            </p:cNvPr>
            <p:cNvSpPr txBox="1"/>
            <p:nvPr/>
          </p:nvSpPr>
          <p:spPr>
            <a:xfrm>
              <a:off x="11736670" y="147077"/>
              <a:ext cx="23122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4286BDF9-1D1B-4810-BC92-F9F39C4F7126}"/>
                </a:ext>
              </a:extLst>
            </p:cNvPr>
            <p:cNvSpPr txBox="1"/>
            <p:nvPr/>
          </p:nvSpPr>
          <p:spPr>
            <a:xfrm>
              <a:off x="11730215" y="1551356"/>
              <a:ext cx="284853"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3</a:t>
              </a:r>
              <a:endParaRPr lang="zh-CN" altLang="en-US"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85739491-BC19-4C52-AFF5-E1FA0788E911}"/>
                </a:ext>
              </a:extLst>
            </p:cNvPr>
            <p:cNvSpPr txBox="1"/>
            <p:nvPr/>
          </p:nvSpPr>
          <p:spPr>
            <a:xfrm>
              <a:off x="10592711" y="1557340"/>
              <a:ext cx="23122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4</a:t>
              </a:r>
              <a:endParaRPr lang="zh-CN" altLang="en-US" dirty="0">
                <a:latin typeface="微软雅黑" panose="020B0503020204020204" pitchFamily="34" charset="-122"/>
                <a:ea typeface="微软雅黑" panose="020B0503020204020204" pitchFamily="34" charset="-122"/>
              </a:endParaRPr>
            </a:p>
          </p:txBody>
        </p:sp>
      </p:grpSp>
      <mc:AlternateContent xmlns:mc="http://schemas.openxmlformats.org/markup-compatibility/2006" xmlns:a14="http://schemas.microsoft.com/office/drawing/2010/main">
        <mc:Choice Requires="a14">
          <p:sp>
            <p:nvSpPr>
              <p:cNvPr id="6" name="矩形 5"/>
              <p:cNvSpPr/>
              <p:nvPr/>
            </p:nvSpPr>
            <p:spPr>
              <a:xfrm>
                <a:off x="7989235" y="1590789"/>
                <a:ext cx="2823077" cy="305938"/>
              </a:xfrm>
              <a:prstGeom prst="rect">
                <a:avLst/>
              </a:prstGeom>
            </p:spPr>
            <p:txBody>
              <a:bodyPr wrap="square">
                <a:spAutoFit/>
              </a:bodyPr>
              <a:lstStyle/>
              <a:p>
                <a:r>
                  <a:rPr lang="en-US" altLang="zh-CN" sz="12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 </a:t>
                </a:r>
                <a14:m>
                  <m:oMath xmlns:m="http://schemas.openxmlformats.org/officeDocument/2006/math">
                    <m:sSub>
                      <m:sSubPr>
                        <m:ctrlPr>
                          <a:rPr lang="en-US" altLang="zh-CN" sz="1200" i="1">
                            <a:solidFill>
                              <a:schemeClr val="accent1"/>
                            </a:solidFill>
                            <a:latin typeface="Cambria Math" panose="02040503050406030204" pitchFamily="18" charset="0"/>
                            <a:cs typeface="Times New Roman" panose="02020603050405020304" pitchFamily="18" charset="0"/>
                          </a:rPr>
                        </m:ctrlPr>
                      </m:sSubPr>
                      <m:e>
                        <m:r>
                          <a:rPr lang="en-US" altLang="zh-CN" sz="1200" i="1">
                            <a:solidFill>
                              <a:schemeClr val="accent1"/>
                            </a:solidFill>
                            <a:latin typeface="Cambria Math" panose="02040503050406030204" pitchFamily="18" charset="0"/>
                            <a:cs typeface="Times New Roman" panose="02020603050405020304" pitchFamily="18" charset="0"/>
                          </a:rPr>
                          <m:t>𝑁</m:t>
                        </m:r>
                      </m:e>
                      <m:sub>
                        <m:r>
                          <a:rPr lang="en-US" altLang="zh-CN" sz="1200" i="1">
                            <a:solidFill>
                              <a:schemeClr val="accent1"/>
                            </a:solidFill>
                            <a:latin typeface="Cambria Math" panose="02040503050406030204" pitchFamily="18" charset="0"/>
                            <a:cs typeface="Times New Roman" panose="02020603050405020304" pitchFamily="18" charset="0"/>
                          </a:rPr>
                          <m:t>𝑑</m:t>
                        </m:r>
                      </m:sub>
                    </m:sSub>
                  </m:oMath>
                </a14:m>
                <a:r>
                  <a:rPr lang="en-US" altLang="zh-CN" sz="12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is the number of </a:t>
                </a:r>
                <a:r>
                  <a:rPr lang="en-US" altLang="zh-CN" sz="12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a:t>
                </a:r>
                <a14:m>
                  <m:oMath xmlns:m="http://schemas.openxmlformats.org/officeDocument/2006/math">
                    <m:acc>
                      <m:accPr>
                        <m:chr m:val="⃡"/>
                        <m:ctrlP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e>
                    </m:acc>
                    <m: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e>
                    </m:acc>
                    <m: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e>
                    </m:acc>
                  </m:oMath>
                </a14:m>
                <a:endParaRPr lang="zh-CN" altLang="en-US" sz="1200" dirty="0"/>
              </a:p>
            </p:txBody>
          </p:sp>
        </mc:Choice>
        <mc:Fallback xmlns="">
          <p:sp>
            <p:nvSpPr>
              <p:cNvPr id="6" name="矩形 5"/>
              <p:cNvSpPr>
                <a:spLocks noRot="1" noChangeAspect="1" noMove="1" noResize="1" noEditPoints="1" noAdjustHandles="1" noChangeArrowheads="1" noChangeShapeType="1" noTextEdit="1"/>
              </p:cNvSpPr>
              <p:nvPr/>
            </p:nvSpPr>
            <p:spPr>
              <a:xfrm>
                <a:off x="7989235" y="1590789"/>
                <a:ext cx="2823077" cy="305938"/>
              </a:xfrm>
              <a:prstGeom prst="rect">
                <a:avLst/>
              </a:prstGeom>
              <a:blipFill>
                <a:blip r:embed="rId5"/>
                <a:stretch>
                  <a:fillRect t="-12000" b="-12000"/>
                </a:stretch>
              </a:blipFill>
            </p:spPr>
            <p:txBody>
              <a:bodyPr/>
              <a:lstStyle/>
              <a:p>
                <a:r>
                  <a:rPr lang="zh-CN" altLang="en-US">
                    <a:noFill/>
                  </a:rPr>
                  <a:t> </a:t>
                </a:r>
              </a:p>
            </p:txBody>
          </p:sp>
        </mc:Fallback>
      </mc:AlternateContent>
      <p:pic>
        <p:nvPicPr>
          <p:cNvPr id="14" name="图片 13" descr="图片包含 物体&#10;&#10;&#10;&#10;自动生成的说明">
            <a:extLst>
              <a:ext uri="{FF2B5EF4-FFF2-40B4-BE49-F238E27FC236}">
                <a16:creationId xmlns:a16="http://schemas.microsoft.com/office/drawing/2014/main" id="{B630C2CC-FE05-DD4F-9C0A-710C19482D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771" y="5601207"/>
            <a:ext cx="2283088" cy="798153"/>
          </a:xfrm>
          <a:prstGeom prst="rect">
            <a:avLst/>
          </a:prstGeom>
          <a:ln>
            <a:solidFill>
              <a:schemeClr val="accent1">
                <a:shade val="50000"/>
              </a:schemeClr>
            </a:solidFill>
          </a:ln>
        </p:spPr>
      </p:pic>
      <p:pic>
        <p:nvPicPr>
          <p:cNvPr id="16" name="图片 15" descr="图片包含 物体&#10;&#10;&#10;&#10;自动生成的说明">
            <a:extLst>
              <a:ext uri="{FF2B5EF4-FFF2-40B4-BE49-F238E27FC236}">
                <a16:creationId xmlns:a16="http://schemas.microsoft.com/office/drawing/2014/main" id="{87D658C4-90D7-2045-A37C-125EFA99B5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3871" y="5602139"/>
            <a:ext cx="1605746" cy="709031"/>
          </a:xfrm>
          <a:prstGeom prst="rect">
            <a:avLst/>
          </a:prstGeom>
          <a:ln>
            <a:solidFill>
              <a:schemeClr val="accent1">
                <a:shade val="50000"/>
              </a:schemeClr>
            </a:solidFill>
          </a:ln>
        </p:spPr>
      </p:pic>
      <p:pic>
        <p:nvPicPr>
          <p:cNvPr id="15" name="图片 14">
            <a:extLst>
              <a:ext uri="{FF2B5EF4-FFF2-40B4-BE49-F238E27FC236}">
                <a16:creationId xmlns:a16="http://schemas.microsoft.com/office/drawing/2014/main" id="{32111379-7477-874D-894B-98C704F7D27F}"/>
              </a:ext>
            </a:extLst>
          </p:cNvPr>
          <p:cNvPicPr>
            <a:picLocks noChangeAspect="1"/>
          </p:cNvPicPr>
          <p:nvPr/>
        </p:nvPicPr>
        <p:blipFill>
          <a:blip r:embed="rId8"/>
          <a:stretch>
            <a:fillRect/>
          </a:stretch>
        </p:blipFill>
        <p:spPr>
          <a:xfrm>
            <a:off x="1172759" y="1408443"/>
            <a:ext cx="6691462" cy="714697"/>
          </a:xfrm>
          <a:prstGeom prst="rect">
            <a:avLst/>
          </a:prstGeom>
          <a:ln w="25400">
            <a:solidFill>
              <a:schemeClr val="accent1">
                <a:shade val="50000"/>
              </a:schemeClr>
            </a:solidFill>
          </a:ln>
        </p:spPr>
      </p:pic>
      <p:pic>
        <p:nvPicPr>
          <p:cNvPr id="18" name="图片 17">
            <a:extLst>
              <a:ext uri="{FF2B5EF4-FFF2-40B4-BE49-F238E27FC236}">
                <a16:creationId xmlns:a16="http://schemas.microsoft.com/office/drawing/2014/main" id="{122C2095-4281-7E48-AF0A-166C6F6ACED5}"/>
              </a:ext>
            </a:extLst>
          </p:cNvPr>
          <p:cNvPicPr>
            <a:picLocks noChangeAspect="1"/>
          </p:cNvPicPr>
          <p:nvPr/>
        </p:nvPicPr>
        <p:blipFill>
          <a:blip r:embed="rId9"/>
          <a:stretch>
            <a:fillRect/>
          </a:stretch>
        </p:blipFill>
        <p:spPr>
          <a:xfrm>
            <a:off x="5269848" y="4753671"/>
            <a:ext cx="6457046" cy="580316"/>
          </a:xfrm>
          <a:prstGeom prst="rect">
            <a:avLst/>
          </a:prstGeom>
        </p:spPr>
      </p:pic>
      <p:sp>
        <p:nvSpPr>
          <p:cNvPr id="5" name="左右箭头 4">
            <a:extLst>
              <a:ext uri="{FF2B5EF4-FFF2-40B4-BE49-F238E27FC236}">
                <a16:creationId xmlns:a16="http://schemas.microsoft.com/office/drawing/2014/main" id="{93130B9B-D5FD-4F48-8C04-393B21C29720}"/>
              </a:ext>
            </a:extLst>
          </p:cNvPr>
          <p:cNvSpPr/>
          <p:nvPr/>
        </p:nvSpPr>
        <p:spPr>
          <a:xfrm>
            <a:off x="7366509" y="5824264"/>
            <a:ext cx="497712" cy="3681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灯片编号占位符 6">
            <a:extLst>
              <a:ext uri="{FF2B5EF4-FFF2-40B4-BE49-F238E27FC236}">
                <a16:creationId xmlns:a16="http://schemas.microsoft.com/office/drawing/2014/main" id="{9B3E44FB-3010-49DB-A98B-C8929165C783}"/>
              </a:ext>
            </a:extLst>
          </p:cNvPr>
          <p:cNvSpPr>
            <a:spLocks noGrp="1"/>
          </p:cNvSpPr>
          <p:nvPr>
            <p:ph type="sldNum" sz="quarter" idx="12"/>
          </p:nvPr>
        </p:nvSpPr>
        <p:spPr/>
        <p:txBody>
          <a:bodyPr/>
          <a:lstStyle/>
          <a:p>
            <a:pPr>
              <a:defRPr/>
            </a:pPr>
            <a:fld id="{88A51967-2D8B-40D3-B5B9-9AAB73B256E5}" type="slidenum">
              <a:rPr lang="zh-CN" altLang="en-US" smtClean="0"/>
              <a:pPr>
                <a:defRPr/>
              </a:pPr>
              <a:t>48</a:t>
            </a:fld>
            <a:endParaRPr lang="zh-CN" altLang="en-US"/>
          </a:p>
        </p:txBody>
      </p:sp>
      <p:sp>
        <p:nvSpPr>
          <p:cNvPr id="4" name="文本框 3">
            <a:extLst>
              <a:ext uri="{FF2B5EF4-FFF2-40B4-BE49-F238E27FC236}">
                <a16:creationId xmlns:a16="http://schemas.microsoft.com/office/drawing/2014/main" id="{82C278CF-FCB9-9F5D-B542-B54AEA2590ED}"/>
              </a:ext>
            </a:extLst>
          </p:cNvPr>
          <p:cNvSpPr txBox="1"/>
          <p:nvPr/>
        </p:nvSpPr>
        <p:spPr>
          <a:xfrm>
            <a:off x="4695915" y="373496"/>
            <a:ext cx="7383753" cy="461665"/>
          </a:xfrm>
          <a:prstGeom prst="rect">
            <a:avLst/>
          </a:prstGeom>
          <a:solidFill>
            <a:srgbClr val="FFFF00"/>
          </a:solidFill>
        </p:spPr>
        <p:txBody>
          <a:bodyPr wrap="none" rtlCol="0">
            <a:spAutoFit/>
          </a:bodyPr>
          <a:lstStyle/>
          <a:p>
            <a:r>
              <a:rPr kumimoji="1" lang="en-US" altLang="zh-CN" sz="2400" b="1" dirty="0"/>
              <a:t>NR:</a:t>
            </a:r>
            <a:r>
              <a:rPr kumimoji="1" lang="zh-CN" altLang="en-US" sz="2400" b="1" dirty="0"/>
              <a:t> </a:t>
            </a:r>
            <a:r>
              <a:rPr kumimoji="1" lang="en-US" altLang="zh-CN" sz="2400" b="1" dirty="0"/>
              <a:t>simply</a:t>
            </a:r>
            <a:r>
              <a:rPr kumimoji="1" lang="zh-CN" altLang="en-US" sz="2400" b="1" dirty="0"/>
              <a:t> </a:t>
            </a:r>
            <a:r>
              <a:rPr kumimoji="1" lang="en-US" altLang="zh-CN" sz="2400" b="1" dirty="0"/>
              <a:t>count</a:t>
            </a:r>
            <a:r>
              <a:rPr kumimoji="1" lang="zh-CN" altLang="en-US" sz="2400" b="1" dirty="0"/>
              <a:t> </a:t>
            </a:r>
            <a:r>
              <a:rPr kumimoji="1" lang="en-US" altLang="zh-CN" sz="2400" b="1" dirty="0"/>
              <a:t>the</a:t>
            </a:r>
            <a:r>
              <a:rPr kumimoji="1" lang="zh-CN" altLang="en-US" sz="2400" b="1" dirty="0"/>
              <a:t> </a:t>
            </a:r>
            <a:r>
              <a:rPr kumimoji="1" lang="en-US" altLang="zh-CN" sz="2400" b="1" dirty="0"/>
              <a:t>(even)</a:t>
            </a:r>
            <a:r>
              <a:rPr kumimoji="1" lang="zh-CN" altLang="en-US" sz="2400" b="1" dirty="0"/>
              <a:t> </a:t>
            </a:r>
            <a:r>
              <a:rPr kumimoji="1" lang="en-US" altLang="zh-CN" sz="2400" b="1" dirty="0"/>
              <a:t>number</a:t>
            </a:r>
            <a:r>
              <a:rPr kumimoji="1" lang="zh-CN" altLang="en-US" sz="2400" b="1" dirty="0"/>
              <a:t> </a:t>
            </a:r>
            <a:r>
              <a:rPr kumimoji="1" lang="en-US" altLang="zh-CN" sz="2400" b="1" dirty="0"/>
              <a:t>of</a:t>
            </a:r>
            <a:r>
              <a:rPr kumimoji="1" lang="zh-CN" altLang="en-US" sz="2400" b="1" dirty="0"/>
              <a:t> </a:t>
            </a:r>
            <a:r>
              <a:rPr kumimoji="1" lang="en-US" altLang="zh-CN" sz="2400" b="1" dirty="0"/>
              <a:t>three-derivatives</a:t>
            </a:r>
            <a:r>
              <a:rPr kumimoji="1" lang="zh-CN" altLang="en-US" sz="2400" b="1" dirty="0"/>
              <a:t> </a:t>
            </a:r>
          </a:p>
        </p:txBody>
      </p:sp>
    </p:spTree>
    <p:extLst>
      <p:ext uri="{BB962C8B-B14F-4D97-AF65-F5344CB8AC3E}">
        <p14:creationId xmlns:p14="http://schemas.microsoft.com/office/powerpoint/2010/main" val="360194861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F561D43A-8C5E-34A4-4618-F714496157BD}"/>
              </a:ext>
            </a:extLst>
          </p:cNvPr>
          <p:cNvSpPr/>
          <p:nvPr/>
        </p:nvSpPr>
        <p:spPr>
          <a:xfrm>
            <a:off x="168974" y="1895510"/>
            <a:ext cx="11879687" cy="470093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圆角矩形 7"/>
          <p:cNvSpPr/>
          <p:nvPr/>
        </p:nvSpPr>
        <p:spPr>
          <a:xfrm>
            <a:off x="2847383" y="2515174"/>
            <a:ext cx="4487545" cy="575311"/>
          </a:xfrm>
          <a:prstGeom prst="roundRect">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41208" y="1976804"/>
            <a:ext cx="6474849" cy="461665"/>
          </a:xfrm>
          <a:prstGeom prst="rect">
            <a:avLst/>
          </a:prstGeom>
          <a:noFill/>
        </p:spPr>
        <p:txBody>
          <a:bodyPr wrap="none" rtlCol="0">
            <a:spAutoFit/>
          </a:bodyPr>
          <a:lstStyle/>
          <a:p>
            <a:pPr marL="380990" indent="-38099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Relativistic</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leading</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order</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box</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diagram</a:t>
            </a:r>
          </a:p>
        </p:txBody>
      </p:sp>
      <p:grpSp>
        <p:nvGrpSpPr>
          <p:cNvPr id="17" name="组合 16"/>
          <p:cNvGrpSpPr/>
          <p:nvPr/>
        </p:nvGrpSpPr>
        <p:grpSpPr>
          <a:xfrm>
            <a:off x="2935298" y="2662512"/>
            <a:ext cx="3932620" cy="400049"/>
            <a:chOff x="2002" y="2669"/>
            <a:chExt cx="6193" cy="630"/>
          </a:xfrm>
        </p:grpSpPr>
        <p:sp>
          <p:nvSpPr>
            <p:cNvPr id="11" name="文本框 10"/>
            <p:cNvSpPr txBox="1"/>
            <p:nvPr/>
          </p:nvSpPr>
          <p:spPr>
            <a:xfrm>
              <a:off x="6655" y="2669"/>
              <a:ext cx="1540" cy="630"/>
            </a:xfrm>
            <a:prstGeom prst="rect">
              <a:avLst/>
            </a:prstGeom>
            <a:noFill/>
          </p:spPr>
          <p:txBody>
            <a:bodyPr wrap="none" rtlCol="0" anchor="ctr" anchorCtr="0">
              <a:spAutoFit/>
            </a:bodyPr>
            <a:lstStyle/>
            <a:p>
              <a:r>
                <a:rPr lang="en-US" altLang="zh-CN" sz="2000" dirty="0"/>
                <a:t>Bilinear</a:t>
              </a:r>
            </a:p>
          </p:txBody>
        </p:sp>
        <mc:AlternateContent xmlns:mc="http://schemas.openxmlformats.org/markup-compatibility/2006" xmlns:a14="http://schemas.microsoft.com/office/drawing/2010/main">
          <mc:Choice Requires="a14">
            <p:sp>
              <p:nvSpPr>
                <p:cNvPr id="14" name="文本框 13"/>
                <p:cNvSpPr txBox="1"/>
                <p:nvPr/>
              </p:nvSpPr>
              <p:spPr>
                <a:xfrm>
                  <a:off x="5918" y="2669"/>
                  <a:ext cx="667" cy="630"/>
                </a:xfrm>
                <a:prstGeom prst="rect">
                  <a:avLst/>
                </a:prstGeom>
                <a:noFill/>
              </p:spPr>
              <p:txBody>
                <a:bodyPr wrap="none" rtlCol="0" anchor="ctr" anchorCtr="0">
                  <a:spAutoFit/>
                </a:bodyPr>
                <a:lstStyle/>
                <a:p>
                  <a:pPr algn="l"/>
                  <a14:m>
                    <m:oMathPara xmlns:m="http://schemas.openxmlformats.org/officeDocument/2006/math">
                      <m:oMathParaPr>
                        <m:jc m:val="centerGroup"/>
                      </m:oMathParaPr>
                      <m:oMath xmlns:m="http://schemas.openxmlformats.org/officeDocument/2006/math">
                        <m:r>
                          <a:rPr lang="en-US" altLang="zh-CN" sz="2000" b="1">
                            <a:latin typeface="Cambria Math" panose="02040503050406030204" charset="0"/>
                            <a:ea typeface="MS Mincho" charset="0"/>
                            <a:cs typeface="Cambria Math" panose="02040503050406030204" charset="0"/>
                          </a:rPr>
                          <m:t>×</m:t>
                        </m:r>
                      </m:oMath>
                    </m:oMathPara>
                  </a14:m>
                  <a:endParaRPr lang="en-US" altLang="zh-CN" sz="2000" b="1" dirty="0">
                    <a:latin typeface="Cambria Math" panose="02040503050406030204" charset="0"/>
                    <a:ea typeface="MS Mincho" charset="0"/>
                    <a:cs typeface="Cambria Math" panose="02040503050406030204" charset="0"/>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5918" y="2669"/>
                  <a:ext cx="667" cy="630"/>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p:cNvSpPr txBox="1"/>
                <p:nvPr/>
              </p:nvSpPr>
              <p:spPr>
                <a:xfrm>
                  <a:off x="2002" y="2669"/>
                  <a:ext cx="1171" cy="630"/>
                </a:xfrm>
                <a:prstGeom prst="rect">
                  <a:avLst/>
                </a:prstGeom>
                <a:noFill/>
              </p:spPr>
              <p:txBody>
                <a:bodyPr wrap="none" rtlCol="0" anchor="ctr" anchorCtr="0">
                  <a:spAutoFit/>
                </a:bodyPr>
                <a:lstStyle/>
                <a:p>
                  <a:pPr algn="l"/>
                  <a14:m>
                    <m:oMathPara xmlns:m="http://schemas.openxmlformats.org/officeDocument/2006/math">
                      <m:oMathParaPr>
                        <m:jc m:val="centerGroup"/>
                      </m:oMathParaPr>
                      <m:oMath xmlns:m="http://schemas.openxmlformats.org/officeDocument/2006/math">
                        <m:r>
                          <a:rPr lang="en-US" altLang="zh-CN" sz="2000" i="1">
                            <a:latin typeface="Cambria Math" panose="02040503050406030204" charset="0"/>
                            <a:cs typeface="Cambria Math" panose="02040503050406030204" charset="0"/>
                          </a:rPr>
                          <m:t>𝒜</m:t>
                        </m:r>
                        <m:r>
                          <a:rPr lang="en-US" altLang="zh-CN" sz="2000" i="1">
                            <a:latin typeface="Cambria Math" panose="02040503050406030204" charset="0"/>
                            <a:ea typeface="MS Mincho" charset="0"/>
                            <a:cs typeface="Cambria Math" panose="02040503050406030204" charset="0"/>
                          </a:rPr>
                          <m:t>=</m:t>
                        </m:r>
                      </m:oMath>
                    </m:oMathPara>
                  </a14:m>
                  <a:endParaRPr lang="en-US" altLang="zh-CN" sz="2000" i="1">
                    <a:latin typeface="Cambria Math" panose="02040503050406030204" charset="0"/>
                    <a:cs typeface="Cambria Math" panose="02040503050406030204" charset="0"/>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2002" y="2669"/>
                  <a:ext cx="1171" cy="630"/>
                </a:xfrm>
                <a:prstGeom prst="rect">
                  <a:avLst/>
                </a:prstGeom>
                <a:blipFill>
                  <a:blip r:embed="rId4"/>
                  <a:stretch>
                    <a:fillRect/>
                  </a:stretch>
                </a:blipFill>
              </p:spPr>
              <p:txBody>
                <a:bodyPr/>
                <a:lstStyle/>
                <a:p>
                  <a:r>
                    <a:rPr lang="zh-CN" altLang="en-US">
                      <a:noFill/>
                    </a:rPr>
                    <a:t> </a:t>
                  </a:r>
                </a:p>
              </p:txBody>
            </p:sp>
          </mc:Fallback>
        </mc:AlternateContent>
        <p:sp>
          <p:nvSpPr>
            <p:cNvPr id="16" name="文本框 15"/>
            <p:cNvSpPr txBox="1"/>
            <p:nvPr/>
          </p:nvSpPr>
          <p:spPr>
            <a:xfrm>
              <a:off x="3448" y="2669"/>
              <a:ext cx="2433" cy="630"/>
            </a:xfrm>
            <a:prstGeom prst="rect">
              <a:avLst/>
            </a:prstGeom>
            <a:noFill/>
          </p:spPr>
          <p:txBody>
            <a:bodyPr wrap="none" rtlCol="0" anchor="ctr" anchorCtr="0">
              <a:spAutoFit/>
            </a:bodyPr>
            <a:lstStyle/>
            <a:p>
              <a:r>
                <a:rPr lang="en-US" altLang="zh-CN" sz="2000" dirty="0"/>
                <a:t>Loop integral</a:t>
              </a:r>
            </a:p>
          </p:txBody>
        </p:sp>
      </p:grpSp>
      <p:sp>
        <p:nvSpPr>
          <p:cNvPr id="19" name="文本框 18"/>
          <p:cNvSpPr txBox="1"/>
          <p:nvPr/>
        </p:nvSpPr>
        <p:spPr>
          <a:xfrm>
            <a:off x="266107" y="2986464"/>
            <a:ext cx="2258952" cy="369332"/>
          </a:xfrm>
          <a:prstGeom prst="rect">
            <a:avLst/>
          </a:prstGeom>
          <a:noFill/>
        </p:spPr>
        <p:txBody>
          <a:bodyPr wrap="none" rtlCol="0" anchor="ctr" anchorCtr="0">
            <a:spAutoFit/>
          </a:bodyPr>
          <a:lstStyle/>
          <a:p>
            <a:pPr marL="285744" indent="-285744">
              <a:buFont typeface="Arial" panose="020B0604020202020204" pitchFamily="34" charset="0"/>
              <a:buChar char="•"/>
            </a:pPr>
            <a:r>
              <a:rPr lang="en-US" altLang="zh-CN" b="1" dirty="0" err="1">
                <a:latin typeface="微软雅黑" panose="020B0503020204020204" pitchFamily="34" charset="-122"/>
                <a:ea typeface="微软雅黑" panose="020B0503020204020204" pitchFamily="34" charset="-122"/>
              </a:rPr>
              <a:t>Bilnear</a:t>
            </a:r>
            <a:r>
              <a:rPr lang="en-US" altLang="zh-CN" b="1" dirty="0">
                <a:latin typeface="微软雅黑" panose="020B0503020204020204" pitchFamily="34" charset="-122"/>
                <a:ea typeface="微软雅黑" panose="020B0503020204020204" pitchFamily="34" charset="-122"/>
              </a:rPr>
              <a:t> (</a:t>
            </a:r>
            <a:r>
              <a:rPr lang="en-US" altLang="zh-CN" b="1" dirty="0">
                <a:solidFill>
                  <a:srgbClr val="C00000"/>
                </a:solidFill>
                <a:latin typeface="微软雅黑" panose="020B0503020204020204" pitchFamily="34" charset="-122"/>
                <a:ea typeface="微软雅黑" panose="020B0503020204020204" pitchFamily="34" charset="-122"/>
              </a:rPr>
              <a:t>114 </a:t>
            </a:r>
            <a:r>
              <a:rPr lang="zh-CN" altLang="en-US" b="1" dirty="0">
                <a:solidFill>
                  <a:srgbClr val="C00000"/>
                </a:solidFill>
                <a:latin typeface="微软雅黑" panose="020B0503020204020204" pitchFamily="34" charset="-122"/>
                <a:ea typeface="微软雅黑" panose="020B0503020204020204" pitchFamily="34" charset="-122"/>
              </a:rPr>
              <a:t>项</a:t>
            </a:r>
            <a:r>
              <a:rPr lang="en-US" altLang="zh-CN" b="1" dirty="0">
                <a:latin typeface="微软雅黑" panose="020B0503020204020204" pitchFamily="34" charset="-122"/>
                <a:ea typeface="微软雅黑" panose="020B0503020204020204" pitchFamily="34" charset="-122"/>
              </a:rPr>
              <a:t>)</a:t>
            </a:r>
          </a:p>
        </p:txBody>
      </p:sp>
      <p:sp>
        <p:nvSpPr>
          <p:cNvPr id="29" name="文本框 28"/>
          <p:cNvSpPr txBox="1"/>
          <p:nvPr/>
        </p:nvSpPr>
        <p:spPr>
          <a:xfrm>
            <a:off x="287063" y="4218364"/>
            <a:ext cx="5964197" cy="369332"/>
          </a:xfrm>
          <a:prstGeom prst="rect">
            <a:avLst/>
          </a:prstGeom>
          <a:noFill/>
        </p:spPr>
        <p:txBody>
          <a:bodyPr wrap="none" rtlCol="0" anchor="ctr" anchorCtr="0">
            <a:spAutoFit/>
          </a:bodyPr>
          <a:lstStyle/>
          <a:p>
            <a:pPr marL="285744" indent="-285744">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rPr>
              <a:t>Loop integrals—— scalar</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and</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tensor</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t>
            </a:r>
            <a:r>
              <a:rPr lang="en-US" altLang="zh-CN" b="1" dirty="0">
                <a:solidFill>
                  <a:srgbClr val="C00000"/>
                </a:solidFill>
                <a:latin typeface="微软雅黑" panose="020B0503020204020204" pitchFamily="34" charset="-122"/>
                <a:ea typeface="微软雅黑" panose="020B0503020204020204" pitchFamily="34" charset="-122"/>
                <a:sym typeface="+mn-ea"/>
              </a:rPr>
              <a:t>29 terms</a:t>
            </a:r>
            <a:r>
              <a:rPr lang="en-US" altLang="zh-CN" b="1" dirty="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287063" y="5156410"/>
            <a:ext cx="4544770" cy="369332"/>
          </a:xfrm>
          <a:prstGeom prst="rect">
            <a:avLst/>
          </a:prstGeom>
          <a:noFill/>
        </p:spPr>
        <p:txBody>
          <a:bodyPr wrap="none" rtlCol="0" anchor="ctr" anchorCtr="0">
            <a:spAutoFit/>
          </a:bodyPr>
          <a:lstStyle/>
          <a:p>
            <a:pPr marL="285744" indent="-285744">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rPr>
              <a:t>Numerical</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accuracy</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and</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singularity</a:t>
            </a:r>
          </a:p>
        </p:txBody>
      </p:sp>
      <mc:AlternateContent xmlns:mc="http://schemas.openxmlformats.org/markup-compatibility/2006" xmlns:a14="http://schemas.microsoft.com/office/drawing/2010/main">
        <mc:Choice Requires="a14">
          <p:sp>
            <p:nvSpPr>
              <p:cNvPr id="4" name="文本框 3"/>
              <p:cNvSpPr txBox="1"/>
              <p:nvPr/>
            </p:nvSpPr>
            <p:spPr>
              <a:xfrm>
                <a:off x="1104943" y="4672905"/>
                <a:ext cx="7061740" cy="369332"/>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𝐴</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𝐵</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𝐵</m:t>
                          </m:r>
                        </m:e>
                        <m:sub>
                          <m:r>
                            <a:rPr lang="en-US" altLang="zh-CN" i="1">
                              <a:latin typeface="Cambria Math" panose="02040503050406030204" charset="0"/>
                              <a:cs typeface="Cambria Math" panose="02040503050406030204" charset="0"/>
                            </a:rPr>
                            <m:t>00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00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11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12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22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00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11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12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22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23</m:t>
                          </m:r>
                        </m:sub>
                      </m:sSub>
                    </m:oMath>
                  </m:oMathPara>
                </a14:m>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1104943" y="4672905"/>
                <a:ext cx="7061740" cy="369332"/>
              </a:xfrm>
              <a:prstGeom prst="rect">
                <a:avLst/>
              </a:prstGeom>
              <a:blipFill>
                <a:blip r:embed="rId5"/>
                <a:stretch>
                  <a:fillRect/>
                </a:stretch>
              </a:blipFill>
            </p:spPr>
            <p:txBody>
              <a:bodyPr/>
              <a:lstStyle/>
              <a:p>
                <a:r>
                  <a:rPr lang="zh-CN" altLang="en-US">
                    <a:noFill/>
                  </a:rPr>
                  <a:t> </a:t>
                </a:r>
              </a:p>
            </p:txBody>
          </p:sp>
        </mc:Fallback>
      </mc:AlternateContent>
      <p:grpSp>
        <p:nvGrpSpPr>
          <p:cNvPr id="12" name="组合 11"/>
          <p:cNvGrpSpPr/>
          <p:nvPr/>
        </p:nvGrpSpPr>
        <p:grpSpPr>
          <a:xfrm>
            <a:off x="770298" y="3496250"/>
            <a:ext cx="7339965" cy="577851"/>
            <a:chOff x="1694" y="4810"/>
            <a:chExt cx="11559" cy="910"/>
          </a:xfrm>
        </p:grpSpPr>
        <p:pic>
          <p:nvPicPr>
            <p:cNvPr id="5" name="图片 4"/>
            <p:cNvPicPr>
              <a:picLocks noChangeAspect="1"/>
            </p:cNvPicPr>
            <p:nvPr/>
          </p:nvPicPr>
          <p:blipFill>
            <a:blip r:embed="rId6"/>
            <a:stretch>
              <a:fillRect/>
            </a:stretch>
          </p:blipFill>
          <p:spPr>
            <a:xfrm>
              <a:off x="1694" y="4810"/>
              <a:ext cx="1920" cy="850"/>
            </a:xfrm>
            <a:prstGeom prst="rect">
              <a:avLst/>
            </a:prstGeom>
          </p:spPr>
        </p:pic>
        <p:pic>
          <p:nvPicPr>
            <p:cNvPr id="6" name="图片 5"/>
            <p:cNvPicPr>
              <a:picLocks noChangeAspect="1"/>
            </p:cNvPicPr>
            <p:nvPr/>
          </p:nvPicPr>
          <p:blipFill>
            <a:blip r:embed="rId7"/>
            <a:stretch>
              <a:fillRect/>
            </a:stretch>
          </p:blipFill>
          <p:spPr>
            <a:xfrm>
              <a:off x="3774" y="4825"/>
              <a:ext cx="2153" cy="850"/>
            </a:xfrm>
            <a:prstGeom prst="rect">
              <a:avLst/>
            </a:prstGeom>
          </p:spPr>
        </p:pic>
        <p:pic>
          <p:nvPicPr>
            <p:cNvPr id="7" name="图片 6"/>
            <p:cNvPicPr>
              <a:picLocks noChangeAspect="1"/>
            </p:cNvPicPr>
            <p:nvPr/>
          </p:nvPicPr>
          <p:blipFill>
            <a:blip r:embed="rId8"/>
            <a:stretch>
              <a:fillRect/>
            </a:stretch>
          </p:blipFill>
          <p:spPr>
            <a:xfrm>
              <a:off x="6087" y="4840"/>
              <a:ext cx="1953" cy="850"/>
            </a:xfrm>
            <a:prstGeom prst="rect">
              <a:avLst/>
            </a:prstGeom>
          </p:spPr>
        </p:pic>
        <p:pic>
          <p:nvPicPr>
            <p:cNvPr id="9" name="图片 8"/>
            <p:cNvPicPr>
              <a:picLocks noChangeAspect="1"/>
            </p:cNvPicPr>
            <p:nvPr/>
          </p:nvPicPr>
          <p:blipFill>
            <a:blip r:embed="rId9"/>
            <a:stretch>
              <a:fillRect/>
            </a:stretch>
          </p:blipFill>
          <p:spPr>
            <a:xfrm>
              <a:off x="10811" y="4870"/>
              <a:ext cx="2442" cy="850"/>
            </a:xfrm>
            <a:prstGeom prst="rect">
              <a:avLst/>
            </a:prstGeom>
          </p:spPr>
        </p:pic>
        <p:pic>
          <p:nvPicPr>
            <p:cNvPr id="28" name="图片 27"/>
            <p:cNvPicPr>
              <a:picLocks noChangeAspect="1"/>
            </p:cNvPicPr>
            <p:nvPr/>
          </p:nvPicPr>
          <p:blipFill>
            <a:blip r:embed="rId10"/>
            <a:stretch>
              <a:fillRect/>
            </a:stretch>
          </p:blipFill>
          <p:spPr>
            <a:xfrm>
              <a:off x="8200" y="4855"/>
              <a:ext cx="2451" cy="850"/>
            </a:xfrm>
            <a:prstGeom prst="rect">
              <a:avLst/>
            </a:prstGeom>
          </p:spPr>
        </p:pic>
      </p:grpSp>
      <p:grpSp>
        <p:nvGrpSpPr>
          <p:cNvPr id="43" name="组合 42"/>
          <p:cNvGrpSpPr/>
          <p:nvPr/>
        </p:nvGrpSpPr>
        <p:grpSpPr>
          <a:xfrm>
            <a:off x="603293" y="5108516"/>
            <a:ext cx="11313795" cy="1555115"/>
            <a:chOff x="1176" y="7462"/>
            <a:chExt cx="17817" cy="2449"/>
          </a:xfrm>
        </p:grpSpPr>
        <p:grpSp>
          <p:nvGrpSpPr>
            <p:cNvPr id="23" name="组合 22"/>
            <p:cNvGrpSpPr/>
            <p:nvPr/>
          </p:nvGrpSpPr>
          <p:grpSpPr>
            <a:xfrm>
              <a:off x="1176" y="8140"/>
              <a:ext cx="3040" cy="1575"/>
              <a:chOff x="1289" y="7699"/>
              <a:chExt cx="3040" cy="1575"/>
            </a:xfrm>
          </p:grpSpPr>
          <mc:AlternateContent xmlns:mc="http://schemas.openxmlformats.org/markup-compatibility/2006" xmlns:a14="http://schemas.microsoft.com/office/drawing/2010/main">
            <mc:Choice Requires="a14">
              <p:sp>
                <p:nvSpPr>
                  <p:cNvPr id="42" name="文本框 41"/>
                  <p:cNvSpPr txBox="1"/>
                  <p:nvPr/>
                </p:nvSpPr>
                <p:spPr>
                  <a:xfrm>
                    <a:off x="1293" y="7699"/>
                    <a:ext cx="1890" cy="764"/>
                  </a:xfrm>
                  <a:prstGeom prst="rect">
                    <a:avLst/>
                  </a:prstGeom>
                  <a:noFill/>
                </p:spPr>
                <p:txBody>
                  <a:bodyPr wrap="none" rtlCol="0" anchor="t">
                    <a:spAutoFit/>
                  </a:bodyPr>
                  <a:lstStyle/>
                  <a:p>
                    <a:pPr marL="285744" indent="-285744">
                      <a:buFont typeface="Wingdings" panose="05000000000000000000" charset="0"/>
                      <a:buChar char="Ø"/>
                    </a:pPr>
                    <a14:m>
                      <m:oMath xmlns:m="http://schemas.openxmlformats.org/officeDocument/2006/math">
                        <m:f>
                          <m:fPr>
                            <m:ctrlPr>
                              <a:rPr lang="en-US" altLang="zh-CN" i="1">
                                <a:latin typeface="Cambria Math" panose="02040503050406030204" pitchFamily="18" charset="0"/>
                                <a:cs typeface="Cambria Math" panose="02040503050406030204" charset="0"/>
                              </a:rPr>
                            </m:ctrlPr>
                          </m:fPr>
                          <m:num>
                            <m:r>
                              <a:rPr lang="en-US" altLang="zh-CN">
                                <a:latin typeface="Cambria Math" panose="02040503050406030204" charset="0"/>
                                <a:cs typeface="Cambria Math" panose="02040503050406030204" charset="0"/>
                              </a:rPr>
                              <m:t>1</m:t>
                            </m:r>
                          </m:num>
                          <m:den>
                            <m:r>
                              <a:rPr lang="en-US" altLang="zh-CN" i="1">
                                <a:latin typeface="Cambria Math" panose="02040503050406030204" charset="0"/>
                                <a:cs typeface="Cambria Math" panose="02040503050406030204" charset="0"/>
                              </a:rPr>
                              <m:t>1−</m:t>
                            </m:r>
                            <m:sSup>
                              <m:sSupPr>
                                <m:ctrlPr>
                                  <a:rPr lang="en-US" altLang="zh-CN" i="1">
                                    <a:latin typeface="Cambria Math" panose="02040503050406030204" pitchFamily="18" charset="0"/>
                                    <a:cs typeface="Cambria Math" panose="02040503050406030204" charset="0"/>
                                  </a:rPr>
                                </m:ctrlPr>
                              </m:sSupPr>
                              <m:e>
                                <m:func>
                                  <m:funcPr>
                                    <m:ctrlPr>
                                      <a:rPr lang="en-US" altLang="zh-CN" i="1">
                                        <a:latin typeface="Cambria Math" panose="02040503050406030204" pitchFamily="18" charset="0"/>
                                        <a:cs typeface="Cambria Math" panose="02040503050406030204" charset="0"/>
                                      </a:rPr>
                                    </m:ctrlPr>
                                  </m:funcPr>
                                  <m:fName>
                                    <m:r>
                                      <m:rPr>
                                        <m:sty m:val="p"/>
                                      </m:rPr>
                                      <a:rPr lang="en-US" altLang="zh-CN">
                                        <a:latin typeface="Cambria Math" panose="02040503050406030204" charset="0"/>
                                        <a:cs typeface="Cambria Math" panose="02040503050406030204" charset="0"/>
                                      </a:rPr>
                                      <m:t>cos</m:t>
                                    </m:r>
                                  </m:fName>
                                  <m:e>
                                    <m:r>
                                      <a:rPr lang="en-US" altLang="zh-CN" i="1">
                                        <a:latin typeface="Cambria Math" panose="02040503050406030204" charset="0"/>
                                        <a:cs typeface="Cambria Math" panose="02040503050406030204" charset="0"/>
                                      </a:rPr>
                                      <m:t>𝜃</m:t>
                                    </m:r>
                                  </m:e>
                                </m:func>
                              </m:e>
                              <m:sup>
                                <m:r>
                                  <a:rPr lang="en-US" altLang="zh-CN" i="1">
                                    <a:latin typeface="Cambria Math" panose="02040503050406030204" charset="0"/>
                                    <a:cs typeface="Cambria Math" panose="02040503050406030204" charset="0"/>
                                  </a:rPr>
                                  <m:t>2</m:t>
                                </m:r>
                              </m:sup>
                            </m:sSup>
                          </m:den>
                        </m:f>
                      </m:oMath>
                    </a14:m>
                    <a:endParaRPr lang="zh-CN" altLang="en-US"/>
                  </a:p>
                </p:txBody>
              </p:sp>
            </mc:Choice>
            <mc:Fallback xmlns="">
              <p:sp>
                <p:nvSpPr>
                  <p:cNvPr id="42" name="文本框 41"/>
                  <p:cNvSpPr txBox="1">
                    <a:spLocks noRot="1" noChangeAspect="1" noMove="1" noResize="1" noEditPoints="1" noAdjustHandles="1" noChangeArrowheads="1" noChangeShapeType="1" noTextEdit="1"/>
                  </p:cNvSpPr>
                  <p:nvPr/>
                </p:nvSpPr>
                <p:spPr>
                  <a:xfrm>
                    <a:off x="1293" y="7699"/>
                    <a:ext cx="1890" cy="764"/>
                  </a:xfrm>
                  <a:prstGeom prst="rect">
                    <a:avLst/>
                  </a:prstGeom>
                  <a:blipFill>
                    <a:blip r:embed="rId11"/>
                    <a:stretch>
                      <a:fillRect l="-3571" b="-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1289" y="8493"/>
                    <a:ext cx="3040" cy="781"/>
                  </a:xfrm>
                  <a:prstGeom prst="rect">
                    <a:avLst/>
                  </a:prstGeom>
                  <a:noFill/>
                </p:spPr>
                <p:txBody>
                  <a:bodyPr wrap="none" rtlCol="0" anchor="t">
                    <a:spAutoFit/>
                  </a:bodyPr>
                  <a:lstStyle/>
                  <a:p>
                    <a:pPr marL="285744" indent="-285744">
                      <a:buFont typeface="Wingdings" panose="05000000000000000000" charset="0"/>
                      <a:buChar char="Ø"/>
                    </a:pPr>
                    <a14:m>
                      <m:oMath xmlns:m="http://schemas.openxmlformats.org/officeDocument/2006/math">
                        <m:sSup>
                          <m:sSupPr>
                            <m:ctrlPr>
                              <a:rPr lang="en-US" altLang="zh-CN" i="1">
                                <a:latin typeface="Cambria Math" panose="02040503050406030204" pitchFamily="18" charset="0"/>
                                <a:cs typeface="Cambria Math" panose="02040503050406030204" charset="0"/>
                              </a:rPr>
                            </m:ctrlPr>
                          </m:sSupPr>
                          <m:e>
                            <m:r>
                              <a:rPr lang="en-US" altLang="zh-CN" i="1">
                                <a:latin typeface="Cambria Math" panose="02040503050406030204" charset="0"/>
                                <a:cs typeface="Cambria Math" panose="02040503050406030204" charset="0"/>
                              </a:rPr>
                              <m:t>(</m:t>
                            </m:r>
                            <m:f>
                              <m:fPr>
                                <m:ctrlPr>
                                  <a:rPr lang="en-US" altLang="zh-CN" i="1">
                                    <a:latin typeface="Cambria Math" panose="02040503050406030204" pitchFamily="18" charset="0"/>
                                    <a:cs typeface="Cambria Math" panose="02040503050406030204" charset="0"/>
                                  </a:rPr>
                                </m:ctrlPr>
                              </m:fPr>
                              <m:num>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𝑝</m:t>
                                    </m:r>
                                  </m:e>
                                  <m:sub>
                                    <m:r>
                                      <m:rPr>
                                        <m:sty m:val="p"/>
                                      </m:rPr>
                                      <a:rPr lang="en-US" altLang="zh-CN">
                                        <a:latin typeface="Cambria Math" panose="02040503050406030204" charset="0"/>
                                        <a:cs typeface="Cambria Math" panose="02040503050406030204" charset="0"/>
                                      </a:rPr>
                                      <m:t>off</m:t>
                                    </m:r>
                                  </m:sub>
                                </m:sSub>
                              </m:num>
                              <m:den>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𝑀</m:t>
                                    </m:r>
                                  </m:e>
                                  <m:sub>
                                    <m:r>
                                      <a:rPr lang="en-US" altLang="zh-CN" i="1">
                                        <a:latin typeface="Cambria Math" panose="02040503050406030204" charset="0"/>
                                        <a:cs typeface="Cambria Math" panose="02040503050406030204" charset="0"/>
                                      </a:rPr>
                                      <m:t>𝑁</m:t>
                                    </m:r>
                                  </m:sub>
                                </m:sSub>
                              </m:den>
                            </m:f>
                            <m:r>
                              <a:rPr lang="en-US" altLang="zh-CN" i="1">
                                <a:latin typeface="Cambria Math" panose="02040503050406030204" charset="0"/>
                                <a:cs typeface="Cambria Math" panose="02040503050406030204" charset="0"/>
                              </a:rPr>
                              <m:t>)</m:t>
                            </m:r>
                          </m:e>
                          <m:sup>
                            <m:r>
                              <a:rPr lang="en-US" altLang="zh-CN" i="1">
                                <a:latin typeface="Cambria Math" panose="02040503050406030204" charset="0"/>
                                <a:cs typeface="Cambria Math" panose="02040503050406030204" charset="0"/>
                              </a:rPr>
                              <m:t>𝑛</m:t>
                            </m:r>
                          </m:sup>
                        </m:sSup>
                        <m:r>
                          <a:rPr lang="en-US" altLang="zh-CN" i="1">
                            <a:latin typeface="Cambria Math" panose="02040503050406030204" charset="0"/>
                            <a:cs typeface="Cambria Math" panose="02040503050406030204" charset="0"/>
                          </a:rPr>
                          <m:t>≈</m:t>
                        </m:r>
                        <m:sSup>
                          <m:sSupPr>
                            <m:ctrlPr>
                              <a:rPr lang="en-US" altLang="zh-CN" i="1">
                                <a:latin typeface="Cambria Math" panose="02040503050406030204" pitchFamily="18" charset="0"/>
                                <a:cs typeface="Cambria Math" panose="02040503050406030204" charset="0"/>
                              </a:rPr>
                            </m:ctrlPr>
                          </m:sSupPr>
                          <m:e>
                            <m:r>
                              <a:rPr lang="en-US" altLang="zh-CN" i="1">
                                <a:latin typeface="Cambria Math" panose="02040503050406030204" charset="0"/>
                                <a:cs typeface="Cambria Math" panose="02040503050406030204" charset="0"/>
                              </a:rPr>
                              <m:t>10</m:t>
                            </m:r>
                          </m:e>
                          <m:sup>
                            <m:r>
                              <a:rPr lang="en-US" altLang="zh-CN" i="1">
                                <a:latin typeface="Cambria Math" panose="02040503050406030204" charset="0"/>
                                <a:cs typeface="Cambria Math" panose="02040503050406030204" charset="0"/>
                              </a:rPr>
                              <m:t>−3</m:t>
                            </m:r>
                            <m:r>
                              <a:rPr lang="en-US" altLang="zh-CN" i="1">
                                <a:latin typeface="Cambria Math" panose="02040503050406030204" charset="0"/>
                                <a:cs typeface="Cambria Math" panose="02040503050406030204" charset="0"/>
                              </a:rPr>
                              <m:t>𝑛</m:t>
                            </m:r>
                          </m:sup>
                        </m:sSup>
                      </m:oMath>
                    </a14:m>
                    <a:endParaRPr lang="zh-CN" altLang="en-US"/>
                  </a:p>
                </p:txBody>
              </p:sp>
            </mc:Choice>
            <mc:Fallback xmlns="">
              <p:sp>
                <p:nvSpPr>
                  <p:cNvPr id="10" name="文本框 9"/>
                  <p:cNvSpPr txBox="1">
                    <a:spLocks noRot="1" noChangeAspect="1" noMove="1" noResize="1" noEditPoints="1" noAdjustHandles="1" noChangeArrowheads="1" noChangeShapeType="1" noTextEdit="1"/>
                  </p:cNvSpPr>
                  <p:nvPr/>
                </p:nvSpPr>
                <p:spPr>
                  <a:xfrm>
                    <a:off x="1289" y="8493"/>
                    <a:ext cx="3040" cy="781"/>
                  </a:xfrm>
                  <a:prstGeom prst="rect">
                    <a:avLst/>
                  </a:prstGeom>
                  <a:blipFill>
                    <a:blip r:embed="rId12"/>
                    <a:stretch>
                      <a:fillRect l="-1893"/>
                    </a:stretch>
                  </a:blipFill>
                </p:spPr>
                <p:txBody>
                  <a:bodyPr/>
                  <a:lstStyle/>
                  <a:p>
                    <a:r>
                      <a:rPr lang="zh-CN" altLang="en-US">
                        <a:noFill/>
                      </a:rPr>
                      <a:t> </a:t>
                    </a:r>
                  </a:p>
                </p:txBody>
              </p:sp>
            </mc:Fallback>
          </mc:AlternateContent>
        </p:grpSp>
        <p:pic>
          <p:nvPicPr>
            <p:cNvPr id="21" name="图片 20"/>
            <p:cNvPicPr>
              <a:picLocks noChangeAspect="1"/>
            </p:cNvPicPr>
            <p:nvPr/>
          </p:nvPicPr>
          <p:blipFill>
            <a:blip r:embed="rId13"/>
            <a:stretch>
              <a:fillRect/>
            </a:stretch>
          </p:blipFill>
          <p:spPr>
            <a:xfrm>
              <a:off x="7785" y="8099"/>
              <a:ext cx="11208" cy="1812"/>
            </a:xfrm>
            <a:prstGeom prst="rect">
              <a:avLst/>
            </a:prstGeom>
          </p:spPr>
        </p:pic>
        <mc:AlternateContent xmlns:mc="http://schemas.openxmlformats.org/markup-compatibility/2006" xmlns:a14="http://schemas.microsoft.com/office/drawing/2010/main">
          <mc:Choice Requires="a14">
            <p:sp>
              <p:nvSpPr>
                <p:cNvPr id="22" name="文本框 21"/>
                <p:cNvSpPr txBox="1"/>
                <p:nvPr/>
              </p:nvSpPr>
              <p:spPr>
                <a:xfrm>
                  <a:off x="11300" y="7462"/>
                  <a:ext cx="5588" cy="533"/>
                </a:xfrm>
                <a:prstGeom prst="rect">
                  <a:avLst/>
                </a:prstGeom>
                <a:noFill/>
              </p:spPr>
              <p:txBody>
                <a:bodyPr wrap="square" rtlCol="0">
                  <a:spAutoFit/>
                </a:bodyPr>
                <a:lstStyle/>
                <a:p>
                  <a:r>
                    <a:rPr lang="en-US" altLang="zh-CN" sz="1600" dirty="0"/>
                    <a:t>  </a:t>
                  </a:r>
                  <a14:m>
                    <m:oMath xmlns:m="http://schemas.openxmlformats.org/officeDocument/2006/math">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11</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23</m:t>
                          </m:r>
                        </m:sub>
                      </m:sSub>
                    </m:oMath>
                  </a14:m>
                  <a:r>
                    <a:rPr lang="en-US" altLang="zh-CN" sz="1600" i="1" dirty="0">
                      <a:latin typeface="Cambria Math" panose="02040503050406030204" charset="0"/>
                      <a:cs typeface="Cambria Math" panose="02040503050406030204" charset="0"/>
                    </a:rPr>
                    <a:t> </a:t>
                  </a:r>
                  <a:r>
                    <a:rPr lang="en-US" altLang="zh-CN" sz="1600" dirty="0">
                      <a:latin typeface="Cambria Math" panose="02040503050406030204" charset="0"/>
                      <a:cs typeface="Cambria Math" panose="02040503050406030204" charset="0"/>
                    </a:rPr>
                    <a:t>coefficients diverge</a:t>
                  </a:r>
                </a:p>
              </p:txBody>
            </p:sp>
          </mc:Choice>
          <mc:Fallback xmlns="">
            <p:sp>
              <p:nvSpPr>
                <p:cNvPr id="22" name="文本框 21"/>
                <p:cNvSpPr txBox="1">
                  <a:spLocks noRot="1" noChangeAspect="1" noMove="1" noResize="1" noEditPoints="1" noAdjustHandles="1" noChangeArrowheads="1" noChangeShapeType="1" noTextEdit="1"/>
                </p:cNvSpPr>
                <p:nvPr/>
              </p:nvSpPr>
              <p:spPr>
                <a:xfrm>
                  <a:off x="11300" y="7462"/>
                  <a:ext cx="5588" cy="533"/>
                </a:xfrm>
                <a:prstGeom prst="rect">
                  <a:avLst/>
                </a:prstGeom>
                <a:blipFill>
                  <a:blip r:embed="rId14"/>
                  <a:stretch>
                    <a:fillRect t="-8929" b="-17857"/>
                  </a:stretch>
                </a:blipFill>
              </p:spPr>
              <p:txBody>
                <a:bodyPr/>
                <a:lstStyle/>
                <a:p>
                  <a:r>
                    <a:rPr lang="zh-CN" altLang="en-US">
                      <a:noFill/>
                    </a:rPr>
                    <a:t> </a:t>
                  </a:r>
                </a:p>
              </p:txBody>
            </p:sp>
          </mc:Fallback>
        </mc:AlternateContent>
        <p:sp>
          <p:nvSpPr>
            <p:cNvPr id="26" name="右箭头 25"/>
            <p:cNvSpPr/>
            <p:nvPr/>
          </p:nvSpPr>
          <p:spPr>
            <a:xfrm>
              <a:off x="4383" y="8733"/>
              <a:ext cx="3061" cy="3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4588" y="8289"/>
              <a:ext cx="2201" cy="436"/>
            </a:xfrm>
            <a:prstGeom prst="rect">
              <a:avLst/>
            </a:prstGeom>
            <a:noFill/>
          </p:spPr>
          <p:txBody>
            <a:bodyPr wrap="none" rtlCol="0">
              <a:spAutoFit/>
            </a:bodyPr>
            <a:lstStyle/>
            <a:p>
              <a:r>
                <a:rPr lang="en-US" altLang="zh-CN" sz="1200" b="1" dirty="0"/>
                <a:t>Hardware accuracy</a:t>
              </a:r>
            </a:p>
          </p:txBody>
        </p:sp>
      </p:grpSp>
      <p:sp>
        <p:nvSpPr>
          <p:cNvPr id="13" name="文本框 12"/>
          <p:cNvSpPr txBox="1"/>
          <p:nvPr/>
        </p:nvSpPr>
        <p:spPr>
          <a:xfrm>
            <a:off x="168974" y="401488"/>
            <a:ext cx="7271542" cy="461665"/>
          </a:xfrm>
          <a:prstGeom prst="rect">
            <a:avLst/>
          </a:prstGeom>
          <a:noFill/>
        </p:spPr>
        <p:txBody>
          <a:bodyPr wrap="none" rtlCol="0">
            <a:spAutoFit/>
          </a:bodyPr>
          <a:lstStyle/>
          <a:p>
            <a:pPr marL="380990" indent="-38099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Non-Relativistic</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leading</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order</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box</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diagram</a:t>
            </a:r>
          </a:p>
        </p:txBody>
      </p:sp>
      <p:grpSp>
        <p:nvGrpSpPr>
          <p:cNvPr id="25" name="组合 24"/>
          <p:cNvGrpSpPr/>
          <p:nvPr/>
        </p:nvGrpSpPr>
        <p:grpSpPr>
          <a:xfrm>
            <a:off x="589108" y="880227"/>
            <a:ext cx="9452611" cy="539751"/>
            <a:chOff x="1095" y="1654"/>
            <a:chExt cx="14886" cy="850"/>
          </a:xfrm>
        </p:grpSpPr>
        <p:pic>
          <p:nvPicPr>
            <p:cNvPr id="18" name="图片 17"/>
            <p:cNvPicPr>
              <a:picLocks noChangeAspect="1"/>
            </p:cNvPicPr>
            <p:nvPr/>
          </p:nvPicPr>
          <p:blipFill>
            <a:blip r:embed="rId15"/>
            <a:stretch>
              <a:fillRect/>
            </a:stretch>
          </p:blipFill>
          <p:spPr>
            <a:xfrm>
              <a:off x="1095" y="1658"/>
              <a:ext cx="5384" cy="794"/>
            </a:xfrm>
            <a:prstGeom prst="rect">
              <a:avLst/>
            </a:prstGeom>
          </p:spPr>
        </p:pic>
        <p:pic>
          <p:nvPicPr>
            <p:cNvPr id="20" name="图片 19"/>
            <p:cNvPicPr>
              <a:picLocks noChangeAspect="1"/>
            </p:cNvPicPr>
            <p:nvPr/>
          </p:nvPicPr>
          <p:blipFill>
            <a:blip r:embed="rId16"/>
            <a:stretch>
              <a:fillRect/>
            </a:stretch>
          </p:blipFill>
          <p:spPr>
            <a:xfrm>
              <a:off x="6397" y="1654"/>
              <a:ext cx="3990" cy="850"/>
            </a:xfrm>
            <a:prstGeom prst="rect">
              <a:avLst/>
            </a:prstGeom>
          </p:spPr>
        </p:pic>
        <p:pic>
          <p:nvPicPr>
            <p:cNvPr id="24" name="图片 23"/>
            <p:cNvPicPr>
              <a:picLocks noChangeAspect="1"/>
            </p:cNvPicPr>
            <p:nvPr/>
          </p:nvPicPr>
          <p:blipFill>
            <a:blip r:embed="rId17"/>
            <a:stretch>
              <a:fillRect/>
            </a:stretch>
          </p:blipFill>
          <p:spPr>
            <a:xfrm>
              <a:off x="10393" y="1686"/>
              <a:ext cx="5588" cy="737"/>
            </a:xfrm>
            <a:prstGeom prst="rect">
              <a:avLst/>
            </a:prstGeom>
          </p:spPr>
        </p:pic>
      </p:grpSp>
      <p:pic>
        <p:nvPicPr>
          <p:cNvPr id="27" name="图片 26"/>
          <p:cNvPicPr>
            <a:picLocks noChangeAspect="1"/>
          </p:cNvPicPr>
          <p:nvPr/>
        </p:nvPicPr>
        <p:blipFill>
          <a:blip r:embed="rId18"/>
          <a:stretch>
            <a:fillRect/>
          </a:stretch>
        </p:blipFill>
        <p:spPr>
          <a:xfrm>
            <a:off x="7570950" y="1331174"/>
            <a:ext cx="2418000" cy="468000"/>
          </a:xfrm>
          <a:prstGeom prst="rect">
            <a:avLst/>
          </a:prstGeom>
        </p:spPr>
      </p:pic>
      <p:sp>
        <p:nvSpPr>
          <p:cNvPr id="30" name="文本框 29"/>
          <p:cNvSpPr txBox="1"/>
          <p:nvPr/>
        </p:nvSpPr>
        <p:spPr>
          <a:xfrm>
            <a:off x="8402997" y="3591499"/>
            <a:ext cx="1651000" cy="369332"/>
          </a:xfrm>
          <a:prstGeom prst="rect">
            <a:avLst/>
          </a:prstGeom>
          <a:noFill/>
        </p:spPr>
        <p:txBody>
          <a:bodyPr wrap="square" rtlCol="0">
            <a:spAutoFit/>
          </a:bodyPr>
          <a:lstStyle/>
          <a:p>
            <a:r>
              <a:rPr lang="en-US" altLang="zh-CN" dirty="0"/>
              <a:t>and more... </a:t>
            </a:r>
          </a:p>
        </p:txBody>
      </p:sp>
      <mc:AlternateContent xmlns:mc="http://schemas.openxmlformats.org/markup-compatibility/2006" xmlns:a14="http://schemas.microsoft.com/office/drawing/2010/main">
        <mc:Choice Requires="a14">
          <p:sp>
            <p:nvSpPr>
              <p:cNvPr id="31" name="文本框 30"/>
              <p:cNvSpPr txBox="1"/>
              <p:nvPr/>
            </p:nvSpPr>
            <p:spPr>
              <a:xfrm>
                <a:off x="6386872" y="6400741"/>
                <a:ext cx="360680" cy="276999"/>
              </a:xfrm>
              <a:prstGeom prst="rect">
                <a:avLst/>
              </a:prstGeom>
              <a:noFill/>
            </p:spPr>
            <p:txBody>
              <a:bodyPr wrap="square" rtlCol="0" anchor="t">
                <a:spAutoFit/>
              </a:bodyPr>
              <a:lstStyle/>
              <a:p>
                <a:pPr/>
                <a14:m>
                  <m:oMathPara xmlns:m="http://schemas.openxmlformats.org/officeDocument/2006/math">
                    <m:oMathParaPr>
                      <m:jc m:val="centerGroup"/>
                    </m:oMathParaPr>
                    <m:oMath xmlns:m="http://schemas.openxmlformats.org/officeDocument/2006/math">
                      <m:r>
                        <a:rPr lang="en-US" altLang="zh-CN" sz="1200" i="1">
                          <a:latin typeface="Cambria Math" panose="02040503050406030204" charset="0"/>
                          <a:ea typeface="MS Mincho" charset="0"/>
                          <a:cs typeface="Cambria Math" panose="02040503050406030204" charset="0"/>
                        </a:rPr>
                        <m:t>𝜃</m:t>
                      </m:r>
                    </m:oMath>
                  </m:oMathPara>
                </a14:m>
                <a:endParaRPr lang="en-US" altLang="zh-CN" sz="1200" i="1">
                  <a:latin typeface="Cambria Math" panose="02040503050406030204" charset="0"/>
                  <a:ea typeface="MS Mincho" charset="0"/>
                  <a:cs typeface="Cambria Math" panose="02040503050406030204" charset="0"/>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6386872" y="6400741"/>
                <a:ext cx="360680" cy="276999"/>
              </a:xfrm>
              <a:prstGeom prst="rect">
                <a:avLst/>
              </a:prstGeom>
              <a:blipFill>
                <a:blip r:embed="rId19"/>
                <a:stretch>
                  <a:fillRect/>
                </a:stretch>
              </a:blipFill>
            </p:spPr>
            <p:txBody>
              <a:bodyPr/>
              <a:lstStyle/>
              <a:p>
                <a:r>
                  <a:rPr lang="zh-CN" altLang="en-US">
                    <a:noFill/>
                  </a:rPr>
                  <a:t> </a:t>
                </a:r>
              </a:p>
            </p:txBody>
          </p:sp>
        </mc:Fallback>
      </mc:AlternateContent>
      <p:sp>
        <p:nvSpPr>
          <p:cNvPr id="32" name="下箭头 31"/>
          <p:cNvSpPr/>
          <p:nvPr/>
        </p:nvSpPr>
        <p:spPr>
          <a:xfrm>
            <a:off x="11571649" y="5224721"/>
            <a:ext cx="144145" cy="647700"/>
          </a:xfrm>
          <a:prstGeom prst="downArrow">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D62450C-2574-4317-8B5C-8AB9119B231B}"/>
              </a:ext>
            </a:extLst>
          </p:cNvPr>
          <p:cNvSpPr txBox="1"/>
          <p:nvPr/>
        </p:nvSpPr>
        <p:spPr>
          <a:xfrm>
            <a:off x="7872460" y="261554"/>
            <a:ext cx="2640338" cy="523220"/>
          </a:xfrm>
          <a:prstGeom prst="rect">
            <a:avLst/>
          </a:prstGeom>
          <a:noFill/>
        </p:spPr>
        <p:txBody>
          <a:bodyPr wrap="none" rtlCol="0">
            <a:spAutoFit/>
          </a:bodyPr>
          <a:lstStyle/>
          <a:p>
            <a:r>
              <a:rPr lang="en-US" altLang="zh-CN" sz="2800" b="1" dirty="0">
                <a:solidFill>
                  <a:srgbClr val="C00000"/>
                </a:solidFill>
              </a:rPr>
              <a:t>Highly nontrivial</a:t>
            </a:r>
            <a:endParaRPr lang="zh-CN" altLang="en-US" sz="2800" b="1" dirty="0">
              <a:solidFill>
                <a:srgbClr val="C00000"/>
              </a:solidFill>
            </a:endParaRPr>
          </a:p>
        </p:txBody>
      </p:sp>
      <p:pic>
        <p:nvPicPr>
          <p:cNvPr id="3" name="图片 2">
            <a:extLst>
              <a:ext uri="{FF2B5EF4-FFF2-40B4-BE49-F238E27FC236}">
                <a16:creationId xmlns:a16="http://schemas.microsoft.com/office/drawing/2014/main" id="{235313B3-047E-C806-E626-EBC3D88CEB6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29406" y="133308"/>
            <a:ext cx="1456044" cy="1810476"/>
          </a:xfrm>
          <a:prstGeom prst="rect">
            <a:avLst/>
          </a:prstGeom>
        </p:spPr>
      </p:pic>
    </p:spTree>
    <p:extLst>
      <p:ext uri="{BB962C8B-B14F-4D97-AF65-F5344CB8AC3E}">
        <p14:creationId xmlns:p14="http://schemas.microsoft.com/office/powerpoint/2010/main" val="58523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5DB18-D016-4426-AC6F-7E5E29CD8893}"/>
              </a:ext>
            </a:extLst>
          </p:cNvPr>
          <p:cNvSpPr>
            <a:spLocks noGrp="1"/>
          </p:cNvSpPr>
          <p:nvPr>
            <p:ph type="title"/>
          </p:nvPr>
        </p:nvSpPr>
        <p:spPr>
          <a:xfrm>
            <a:off x="0" y="-57147"/>
            <a:ext cx="10716237" cy="1325563"/>
          </a:xfrm>
        </p:spPr>
        <p:txBody>
          <a:bodyPr>
            <a:normAutofit/>
          </a:bodyPr>
          <a:lstStyle/>
          <a:p>
            <a:r>
              <a:rPr lang="en-US" altLang="zh-CN" sz="3200" dirty="0">
                <a:latin typeface="Microsoft YaHei" panose="020B0503020204020204" pitchFamily="34" charset="-122"/>
                <a:ea typeface="Microsoft YaHei" panose="020B0503020204020204" pitchFamily="34" charset="-122"/>
              </a:rPr>
              <a:t>QCD:</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the</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theory</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of</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the</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strong</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interaction</a:t>
            </a:r>
            <a:endParaRPr lang="zh-CN" altLang="en-US" sz="3200" dirty="0">
              <a:latin typeface="Microsoft YaHei" panose="020B0503020204020204" pitchFamily="34" charset="-122"/>
              <a:ea typeface="Microsoft YaHei" panose="020B0503020204020204" pitchFamily="34" charset="-122"/>
            </a:endParaRPr>
          </a:p>
        </p:txBody>
      </p:sp>
      <p:sp>
        <p:nvSpPr>
          <p:cNvPr id="4" name="灯片编号占位符 3">
            <a:extLst>
              <a:ext uri="{FF2B5EF4-FFF2-40B4-BE49-F238E27FC236}">
                <a16:creationId xmlns:a16="http://schemas.microsoft.com/office/drawing/2014/main" id="{6BB0218F-F267-460F-A045-F9DA6EA35F1D}"/>
              </a:ext>
            </a:extLst>
          </p:cNvPr>
          <p:cNvSpPr>
            <a:spLocks noGrp="1"/>
          </p:cNvSpPr>
          <p:nvPr>
            <p:ph type="sldNum" sz="quarter" idx="12"/>
          </p:nvPr>
        </p:nvSpPr>
        <p:spPr/>
        <p:txBody>
          <a:bodyPr/>
          <a:lstStyle/>
          <a:p>
            <a:pPr>
              <a:defRPr/>
            </a:pPr>
            <a:fld id="{88A51967-2D8B-40D3-B5B9-9AAB73B256E5}" type="slidenum">
              <a:rPr lang="zh-CN" altLang="en-US" smtClean="0"/>
              <a:pPr>
                <a:defRPr/>
              </a:pPr>
              <a:t>5</a:t>
            </a:fld>
            <a:endParaRPr lang="zh-CN" altLang="en-US"/>
          </a:p>
        </p:txBody>
      </p:sp>
      <p:pic>
        <p:nvPicPr>
          <p:cNvPr id="5" name="图片 4">
            <a:extLst>
              <a:ext uri="{FF2B5EF4-FFF2-40B4-BE49-F238E27FC236}">
                <a16:creationId xmlns:a16="http://schemas.microsoft.com/office/drawing/2014/main" id="{64FCC215-12F0-45D0-99F9-AA6A731E0920}"/>
              </a:ext>
            </a:extLst>
          </p:cNvPr>
          <p:cNvPicPr>
            <a:picLocks noChangeAspect="1"/>
          </p:cNvPicPr>
          <p:nvPr/>
        </p:nvPicPr>
        <p:blipFill>
          <a:blip r:embed="rId2"/>
          <a:stretch>
            <a:fillRect/>
          </a:stretch>
        </p:blipFill>
        <p:spPr>
          <a:xfrm>
            <a:off x="6952976" y="1331079"/>
            <a:ext cx="3315247" cy="3400458"/>
          </a:xfrm>
          <a:prstGeom prst="rect">
            <a:avLst/>
          </a:prstGeom>
        </p:spPr>
      </p:pic>
      <p:pic>
        <p:nvPicPr>
          <p:cNvPr id="6" name="图片 5">
            <a:extLst>
              <a:ext uri="{FF2B5EF4-FFF2-40B4-BE49-F238E27FC236}">
                <a16:creationId xmlns:a16="http://schemas.microsoft.com/office/drawing/2014/main" id="{ED239E77-D93B-4883-B1AD-9D7E359E5EA3}"/>
              </a:ext>
            </a:extLst>
          </p:cNvPr>
          <p:cNvPicPr>
            <a:picLocks noChangeAspect="1"/>
          </p:cNvPicPr>
          <p:nvPr/>
        </p:nvPicPr>
        <p:blipFill>
          <a:blip r:embed="rId3"/>
          <a:stretch>
            <a:fillRect/>
          </a:stretch>
        </p:blipFill>
        <p:spPr>
          <a:xfrm>
            <a:off x="200637" y="1268416"/>
            <a:ext cx="5895599" cy="3583803"/>
          </a:xfrm>
          <a:prstGeom prst="rect">
            <a:avLst/>
          </a:prstGeom>
        </p:spPr>
      </p:pic>
      <p:pic>
        <p:nvPicPr>
          <p:cNvPr id="1026" name="Picture 2" descr="Clay Mathematics Institute">
            <a:extLst>
              <a:ext uri="{FF2B5EF4-FFF2-40B4-BE49-F238E27FC236}">
                <a16:creationId xmlns:a16="http://schemas.microsoft.com/office/drawing/2014/main" id="{03345A33-D496-4B40-B791-526756F60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38" y="5241925"/>
            <a:ext cx="1428750" cy="111442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7C66F132-A73F-43BB-BBF9-CEAB555E46B2}"/>
              </a:ext>
            </a:extLst>
          </p:cNvPr>
          <p:cNvSpPr/>
          <p:nvPr/>
        </p:nvSpPr>
        <p:spPr>
          <a:xfrm>
            <a:off x="1945865" y="5114334"/>
            <a:ext cx="9783097" cy="1369606"/>
          </a:xfrm>
          <a:prstGeom prst="rect">
            <a:avLst/>
          </a:prstGeom>
        </p:spPr>
        <p:txBody>
          <a:bodyPr wrap="square">
            <a:spAutoFit/>
          </a:bodyPr>
          <a:lstStyle/>
          <a:p>
            <a:pPr fontAlgn="base"/>
            <a:r>
              <a:rPr lang="en-US" altLang="zh-CN" sz="2500" dirty="0">
                <a:solidFill>
                  <a:srgbClr val="222222"/>
                </a:solidFill>
                <a:latin typeface="Lato"/>
              </a:rPr>
              <a:t>Millennium Problems</a:t>
            </a:r>
          </a:p>
          <a:p>
            <a:pPr fontAlgn="base"/>
            <a:r>
              <a:rPr lang="en-US" altLang="zh-CN" sz="2200" dirty="0">
                <a:solidFill>
                  <a:srgbClr val="0062A0"/>
                </a:solidFill>
                <a:latin typeface="inherit"/>
                <a:hlinkClick r:id="rId5"/>
              </a:rPr>
              <a:t>Yang–Mills and Mass Gap</a:t>
            </a:r>
            <a:endParaRPr lang="en-US" altLang="zh-CN" sz="2200" dirty="0">
              <a:solidFill>
                <a:srgbClr val="888888"/>
              </a:solidFill>
              <a:latin typeface="Lato"/>
            </a:endParaRPr>
          </a:p>
          <a:p>
            <a:pPr fontAlgn="base"/>
            <a:r>
              <a:rPr lang="en-US" altLang="zh-CN" dirty="0">
                <a:solidFill>
                  <a:srgbClr val="222222"/>
                </a:solidFill>
                <a:latin typeface="Lato"/>
              </a:rPr>
              <a:t>Experiment and computer simulations suggest the existence of a "mass gap" in the solution to the quantum versions of the Yang-Mills equations. But no proof of this property is known.</a:t>
            </a:r>
            <a:endParaRPr lang="en-US" altLang="zh-CN" b="0" i="0" dirty="0">
              <a:solidFill>
                <a:srgbClr val="222222"/>
              </a:solidFill>
              <a:effectLst/>
              <a:latin typeface="Lato"/>
            </a:endParaRPr>
          </a:p>
        </p:txBody>
      </p:sp>
      <p:cxnSp>
        <p:nvCxnSpPr>
          <p:cNvPr id="9" name="直接连接符 8">
            <a:extLst>
              <a:ext uri="{FF2B5EF4-FFF2-40B4-BE49-F238E27FC236}">
                <a16:creationId xmlns:a16="http://schemas.microsoft.com/office/drawing/2014/main" id="{2C60E546-DFCB-4DC0-8BCE-4FB55D31B2D8}"/>
              </a:ext>
            </a:extLst>
          </p:cNvPr>
          <p:cNvCxnSpPr/>
          <p:nvPr/>
        </p:nvCxnSpPr>
        <p:spPr>
          <a:xfrm>
            <a:off x="353961" y="4902479"/>
            <a:ext cx="1087693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98BFB6E1-DBE1-4861-8829-5808E8A7BE04}"/>
              </a:ext>
            </a:extLst>
          </p:cNvPr>
          <p:cNvSpPr txBox="1"/>
          <p:nvPr/>
        </p:nvSpPr>
        <p:spPr>
          <a:xfrm>
            <a:off x="8711298" y="851123"/>
            <a:ext cx="3280065" cy="523220"/>
          </a:xfrm>
          <a:prstGeom prst="rect">
            <a:avLst/>
          </a:prstGeom>
          <a:solidFill>
            <a:srgbClr val="FFFF00"/>
          </a:solidFill>
          <a:ln>
            <a:solidFill>
              <a:srgbClr val="FFFF00"/>
            </a:solidFill>
          </a:ln>
        </p:spPr>
        <p:txBody>
          <a:bodyPr wrap="none" rtlCol="0">
            <a:spAutoFit/>
          </a:bodyPr>
          <a:lstStyle/>
          <a:p>
            <a:r>
              <a:rPr lang="en-US" altLang="zh-CN" sz="2800" b="1" dirty="0">
                <a:solidFill>
                  <a:srgbClr val="0432FF"/>
                </a:solidFill>
              </a:rPr>
              <a:t>Asymptotic Freedom</a:t>
            </a:r>
            <a:endParaRPr lang="zh-CN" altLang="en-US" sz="2800" b="1" dirty="0">
              <a:solidFill>
                <a:srgbClr val="0432FF"/>
              </a:solidFill>
            </a:endParaRPr>
          </a:p>
        </p:txBody>
      </p:sp>
      <p:sp>
        <p:nvSpPr>
          <p:cNvPr id="12" name="文本框 11">
            <a:extLst>
              <a:ext uri="{FF2B5EF4-FFF2-40B4-BE49-F238E27FC236}">
                <a16:creationId xmlns:a16="http://schemas.microsoft.com/office/drawing/2014/main" id="{A0D2B563-8941-423E-8FC3-0254347B3264}"/>
              </a:ext>
            </a:extLst>
          </p:cNvPr>
          <p:cNvSpPr txBox="1"/>
          <p:nvPr/>
        </p:nvSpPr>
        <p:spPr>
          <a:xfrm>
            <a:off x="7349573" y="5051671"/>
            <a:ext cx="2952475" cy="523220"/>
          </a:xfrm>
          <a:prstGeom prst="rect">
            <a:avLst/>
          </a:prstGeom>
          <a:noFill/>
          <a:ln>
            <a:noFill/>
          </a:ln>
        </p:spPr>
        <p:txBody>
          <a:bodyPr wrap="none" rtlCol="0">
            <a:spAutoFit/>
          </a:bodyPr>
          <a:lstStyle/>
          <a:p>
            <a:r>
              <a:rPr lang="en-US" altLang="zh-CN" sz="2800" b="1" dirty="0">
                <a:solidFill>
                  <a:srgbClr val="0432FF"/>
                </a:solidFill>
                <a:highlight>
                  <a:srgbClr val="FFFF00"/>
                </a:highlight>
              </a:rPr>
              <a:t>Color confinement</a:t>
            </a:r>
            <a:endParaRPr lang="zh-CN" altLang="en-US" sz="2800" b="1" dirty="0">
              <a:solidFill>
                <a:srgbClr val="0432FF"/>
              </a:solidFill>
              <a:highlight>
                <a:srgbClr val="FFFF00"/>
              </a:highlight>
            </a:endParaRPr>
          </a:p>
        </p:txBody>
      </p:sp>
    </p:spTree>
    <p:extLst>
      <p:ext uri="{BB962C8B-B14F-4D97-AF65-F5344CB8AC3E}">
        <p14:creationId xmlns:p14="http://schemas.microsoft.com/office/powerpoint/2010/main" val="578317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374650"/>
            <a:ext cx="9144000" cy="547688"/>
          </a:xfrm>
        </p:spPr>
        <p:txBody>
          <a:bodyPr>
            <a:noAutofit/>
          </a:bodyPr>
          <a:lstStyle/>
          <a:p>
            <a:r>
              <a:rPr lang="en-US" altLang="zh-CN" sz="3225" b="1" dirty="0">
                <a:latin typeface="Microsoft YaHei" charset="-122"/>
                <a:ea typeface="Microsoft YaHei" charset="-122"/>
                <a:cs typeface="Microsoft YaHei" charset="-122"/>
              </a:rPr>
              <a:t>Why</a:t>
            </a:r>
            <a:r>
              <a:rPr lang="zh-CN" altLang="en-US" sz="3225" b="1" dirty="0">
                <a:latin typeface="Microsoft YaHei" charset="-122"/>
                <a:ea typeface="Microsoft YaHei" charset="-122"/>
                <a:cs typeface="Microsoft YaHei" charset="-122"/>
              </a:rPr>
              <a:t> </a:t>
            </a:r>
            <a:r>
              <a:rPr lang="en-US" altLang="zh-CN" sz="3225" b="1" dirty="0">
                <a:solidFill>
                  <a:srgbClr val="C00000"/>
                </a:solidFill>
                <a:latin typeface="Microsoft YaHei" charset="-122"/>
                <a:ea typeface="Microsoft YaHei" charset="-122"/>
                <a:cs typeface="Microsoft YaHei" charset="-122"/>
              </a:rPr>
              <a:t>relativistic/covariant</a:t>
            </a:r>
            <a:endParaRPr lang="zh-CN" altLang="en-US" sz="3225" b="1" dirty="0">
              <a:solidFill>
                <a:srgbClr val="C00000"/>
              </a:solidFill>
              <a:latin typeface="Microsoft YaHei" charset="-122"/>
              <a:ea typeface="Microsoft YaHei" charset="-122"/>
              <a:cs typeface="Microsoft YaHei" charset="-122"/>
            </a:endParaRPr>
          </a:p>
        </p:txBody>
      </p:sp>
      <p:sp>
        <p:nvSpPr>
          <p:cNvPr id="10" name="矩形 9"/>
          <p:cNvSpPr/>
          <p:nvPr/>
        </p:nvSpPr>
        <p:spPr>
          <a:xfrm>
            <a:off x="318113" y="1306503"/>
            <a:ext cx="11128170" cy="2643737"/>
          </a:xfrm>
          <a:prstGeom prst="rect">
            <a:avLst/>
          </a:prstGeom>
        </p:spPr>
        <p:txBody>
          <a:bodyPr wrap="square">
            <a:spAutoFit/>
          </a:bodyPr>
          <a:lstStyle/>
          <a:p>
            <a:pPr marL="230400" indent="-360000">
              <a:lnSpc>
                <a:spcPct val="120000"/>
              </a:lnSpc>
              <a:buFont typeface="Wingdings" charset="2"/>
              <a:buChar char="p"/>
            </a:pPr>
            <a:r>
              <a:rPr lang="en-US" altLang="zh-CN" sz="2000" b="1" dirty="0">
                <a:latin typeface="Arial" panose="020B0604020202020204" pitchFamily="34" charset="0"/>
                <a:ea typeface="Microsoft YaHei" charset="-122"/>
                <a:cs typeface="Arial" panose="020B0604020202020204" pitchFamily="34" charset="0"/>
              </a:rPr>
              <a:t>Lorentz</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invariance</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one</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of</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the</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most</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important</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symmetries</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in</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Nature.</a:t>
            </a:r>
            <a:r>
              <a:rPr lang="zh-CN" altLang="en-US" sz="2000" b="1" dirty="0">
                <a:latin typeface="Arial" panose="020B0604020202020204" pitchFamily="34" charset="0"/>
                <a:ea typeface="Microsoft YaHei" charset="-122"/>
                <a:cs typeface="Arial" panose="020B0604020202020204" pitchFamily="34" charset="0"/>
              </a:rPr>
              <a:t>  </a:t>
            </a:r>
            <a:endParaRPr lang="en-US" altLang="zh-CN" sz="2000" b="1" dirty="0">
              <a:solidFill>
                <a:srgbClr val="FF0000"/>
              </a:solidFill>
              <a:latin typeface="Arial" panose="020B0604020202020204" pitchFamily="34" charset="0"/>
              <a:ea typeface="Microsoft YaHei" charset="-122"/>
              <a:cs typeface="Arial" panose="020B0604020202020204" pitchFamily="34" charset="0"/>
            </a:endParaRPr>
          </a:p>
          <a:p>
            <a:pPr marL="230400" indent="-360000">
              <a:lnSpc>
                <a:spcPct val="120000"/>
              </a:lnSpc>
              <a:buFont typeface="Wingdings" charset="2"/>
              <a:buChar char="p"/>
            </a:pPr>
            <a:r>
              <a:rPr lang="en-US" altLang="zh-CN" sz="2000" b="1" dirty="0">
                <a:latin typeface="Arial" panose="020B0604020202020204" pitchFamily="34" charset="0"/>
                <a:ea typeface="Microsoft YaHei" charset="-122"/>
                <a:cs typeface="Arial" panose="020B0604020202020204" pitchFamily="34" charset="0"/>
              </a:rPr>
              <a:t>Both</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kinematical</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and</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dynamical</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relativistic</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corrections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self-consistently</a:t>
            </a:r>
            <a:r>
              <a:rPr lang="zh-CN" altLang="en-US" sz="2000" b="1" dirty="0">
                <a:solidFill>
                  <a:srgbClr val="0432FF"/>
                </a:solidFill>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included</a:t>
            </a:r>
            <a:r>
              <a:rPr lang="zh-CN" altLang="en-US" sz="2000" b="1" dirty="0">
                <a:solidFill>
                  <a:srgbClr val="0432FF"/>
                </a:solidFill>
                <a:latin typeface="Arial" panose="020B0604020202020204" pitchFamily="34" charset="0"/>
                <a:ea typeface="Microsoft YaHei" charset="-122"/>
                <a:cs typeface="Arial" panose="020B0604020202020204" pitchFamily="34" charset="0"/>
              </a:rPr>
              <a:t> </a:t>
            </a:r>
            <a:endParaRPr lang="en-US" altLang="zh-CN" sz="2000" b="1" dirty="0">
              <a:solidFill>
                <a:srgbClr val="0432FF"/>
              </a:solidFill>
              <a:latin typeface="Arial" panose="020B0604020202020204" pitchFamily="34" charset="0"/>
              <a:ea typeface="Microsoft YaHei" charset="-122"/>
              <a:cs typeface="Arial" panose="020B0604020202020204" pitchFamily="34" charset="0"/>
            </a:endParaRPr>
          </a:p>
          <a:p>
            <a:pPr marL="230400" indent="-360000">
              <a:lnSpc>
                <a:spcPct val="120000"/>
              </a:lnSpc>
              <a:buFont typeface="Wingdings" charset="2"/>
              <a:buChar char="p"/>
            </a:pPr>
            <a:r>
              <a:rPr lang="en-US" altLang="zh-CN" sz="2000" b="1" dirty="0">
                <a:latin typeface="Arial" panose="020B0604020202020204" pitchFamily="34" charset="0"/>
                <a:ea typeface="Microsoft YaHei" charset="-122"/>
                <a:cs typeface="Arial" panose="020B0604020202020204" pitchFamily="34" charset="0"/>
              </a:rPr>
              <a:t>Relativistic</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approaches successful</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in</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explaining</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fine</a:t>
            </a:r>
            <a:r>
              <a:rPr lang="zh-CN" altLang="en-US" sz="2000" b="1" dirty="0">
                <a:solidFill>
                  <a:srgbClr val="0432FF"/>
                </a:solidFill>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structures</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Atomic and molecular systems: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why</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gold</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yellow</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Nuclear system</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spin-orbit splitting, pseudospin symmetry</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covariant DFT  </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One-baryon sector</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magnetic moments</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masses</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sigma terms</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Meson-baryon</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scattering:</a:t>
            </a:r>
          </a:p>
        </p:txBody>
      </p:sp>
      <p:pic>
        <p:nvPicPr>
          <p:cNvPr id="8" name="图片 7">
            <a:extLst>
              <a:ext uri="{FF2B5EF4-FFF2-40B4-BE49-F238E27FC236}">
                <a16:creationId xmlns:a16="http://schemas.microsoft.com/office/drawing/2014/main" id="{93A418EB-AA14-7F4B-BC95-2582D3EED90F}"/>
              </a:ext>
            </a:extLst>
          </p:cNvPr>
          <p:cNvPicPr>
            <a:picLocks noChangeAspect="1"/>
          </p:cNvPicPr>
          <p:nvPr/>
        </p:nvPicPr>
        <p:blipFill>
          <a:blip r:embed="rId3"/>
          <a:stretch>
            <a:fillRect/>
          </a:stretch>
        </p:blipFill>
        <p:spPr>
          <a:xfrm>
            <a:off x="3312920" y="4351152"/>
            <a:ext cx="869914" cy="1285959"/>
          </a:xfrm>
          <a:prstGeom prst="rect">
            <a:avLst/>
          </a:prstGeom>
        </p:spPr>
      </p:pic>
      <p:pic>
        <p:nvPicPr>
          <p:cNvPr id="9" name="图片 8">
            <a:extLst>
              <a:ext uri="{FF2B5EF4-FFF2-40B4-BE49-F238E27FC236}">
                <a16:creationId xmlns:a16="http://schemas.microsoft.com/office/drawing/2014/main" id="{D39E6CB9-A11F-864C-87E4-DE79925200E8}"/>
              </a:ext>
            </a:extLst>
          </p:cNvPr>
          <p:cNvPicPr>
            <a:picLocks noChangeAspect="1"/>
          </p:cNvPicPr>
          <p:nvPr/>
        </p:nvPicPr>
        <p:blipFill>
          <a:blip r:embed="rId4"/>
          <a:stretch>
            <a:fillRect/>
          </a:stretch>
        </p:blipFill>
        <p:spPr>
          <a:xfrm>
            <a:off x="1692344" y="4351152"/>
            <a:ext cx="989800" cy="1302705"/>
          </a:xfrm>
          <a:prstGeom prst="rect">
            <a:avLst/>
          </a:prstGeom>
        </p:spPr>
      </p:pic>
      <p:pic>
        <p:nvPicPr>
          <p:cNvPr id="15" name="图片 14">
            <a:extLst>
              <a:ext uri="{FF2B5EF4-FFF2-40B4-BE49-F238E27FC236}">
                <a16:creationId xmlns:a16="http://schemas.microsoft.com/office/drawing/2014/main" id="{F1E99B79-2DDA-5349-AE34-742D6382E5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13610" y="4351152"/>
            <a:ext cx="2045519" cy="1285960"/>
          </a:xfrm>
          <a:prstGeom prst="rect">
            <a:avLst/>
          </a:prstGeom>
        </p:spPr>
      </p:pic>
      <p:pic>
        <p:nvPicPr>
          <p:cNvPr id="16" name="图片 15">
            <a:extLst>
              <a:ext uri="{FF2B5EF4-FFF2-40B4-BE49-F238E27FC236}">
                <a16:creationId xmlns:a16="http://schemas.microsoft.com/office/drawing/2014/main" id="{3FD42DD2-9A57-3D41-BB66-82E20FFDEE81}"/>
              </a:ext>
            </a:extLst>
          </p:cNvPr>
          <p:cNvPicPr>
            <a:picLocks noChangeAspect="1"/>
          </p:cNvPicPr>
          <p:nvPr/>
        </p:nvPicPr>
        <p:blipFill>
          <a:blip r:embed="rId6"/>
          <a:stretch>
            <a:fillRect/>
          </a:stretch>
        </p:blipFill>
        <p:spPr>
          <a:xfrm>
            <a:off x="7489906" y="4351152"/>
            <a:ext cx="896828" cy="1285960"/>
          </a:xfrm>
          <a:prstGeom prst="rect">
            <a:avLst/>
          </a:prstGeom>
          <a:solidFill>
            <a:srgbClr val="FFFF00"/>
          </a:solidFill>
        </p:spPr>
      </p:pic>
      <p:sp>
        <p:nvSpPr>
          <p:cNvPr id="2" name="文本框 1">
            <a:extLst>
              <a:ext uri="{FF2B5EF4-FFF2-40B4-BE49-F238E27FC236}">
                <a16:creationId xmlns:a16="http://schemas.microsoft.com/office/drawing/2014/main" id="{28EB0AD9-7231-7146-9950-2537E3D70018}"/>
              </a:ext>
            </a:extLst>
          </p:cNvPr>
          <p:cNvSpPr txBox="1"/>
          <p:nvPr/>
        </p:nvSpPr>
        <p:spPr>
          <a:xfrm>
            <a:off x="1617321" y="5692676"/>
            <a:ext cx="923394" cy="369332"/>
          </a:xfrm>
          <a:prstGeom prst="rect">
            <a:avLst/>
          </a:prstGeom>
          <a:noFill/>
        </p:spPr>
        <p:txBody>
          <a:bodyPr wrap="none" rtlCol="0">
            <a:spAutoFit/>
          </a:bodyPr>
          <a:lstStyle/>
          <a:p>
            <a:r>
              <a:rPr kumimoji="1" lang="en-US" altLang="zh-CN" dirty="0"/>
              <a:t>Einstein</a:t>
            </a:r>
            <a:endParaRPr kumimoji="1" lang="zh-CN" altLang="en-US" dirty="0"/>
          </a:p>
        </p:txBody>
      </p:sp>
      <p:sp>
        <p:nvSpPr>
          <p:cNvPr id="11" name="文本框 10">
            <a:extLst>
              <a:ext uri="{FF2B5EF4-FFF2-40B4-BE49-F238E27FC236}">
                <a16:creationId xmlns:a16="http://schemas.microsoft.com/office/drawing/2014/main" id="{39FA9040-9B72-6A4E-9DCB-86059ED137E2}"/>
              </a:ext>
            </a:extLst>
          </p:cNvPr>
          <p:cNvSpPr txBox="1"/>
          <p:nvPr/>
        </p:nvSpPr>
        <p:spPr>
          <a:xfrm>
            <a:off x="3426917" y="5690764"/>
            <a:ext cx="664028" cy="369332"/>
          </a:xfrm>
          <a:prstGeom prst="rect">
            <a:avLst/>
          </a:prstGeom>
          <a:noFill/>
        </p:spPr>
        <p:txBody>
          <a:bodyPr wrap="none" rtlCol="0">
            <a:spAutoFit/>
          </a:bodyPr>
          <a:lstStyle/>
          <a:p>
            <a:r>
              <a:rPr kumimoji="1" lang="en-US" altLang="zh-CN" dirty="0"/>
              <a:t>Dirac</a:t>
            </a:r>
            <a:endParaRPr kumimoji="1" lang="zh-CN" altLang="en-US" dirty="0"/>
          </a:p>
        </p:txBody>
      </p:sp>
      <p:sp>
        <p:nvSpPr>
          <p:cNvPr id="3" name="矩形 2">
            <a:extLst>
              <a:ext uri="{FF2B5EF4-FFF2-40B4-BE49-F238E27FC236}">
                <a16:creationId xmlns:a16="http://schemas.microsoft.com/office/drawing/2014/main" id="{0B9E657F-DA11-E745-817D-333143C8053A}"/>
              </a:ext>
            </a:extLst>
          </p:cNvPr>
          <p:cNvSpPr/>
          <p:nvPr/>
        </p:nvSpPr>
        <p:spPr>
          <a:xfrm>
            <a:off x="4894855" y="5690764"/>
            <a:ext cx="785087" cy="369332"/>
          </a:xfrm>
          <a:prstGeom prst="rect">
            <a:avLst/>
          </a:prstGeom>
        </p:spPr>
        <p:txBody>
          <a:bodyPr wrap="none">
            <a:spAutoFit/>
          </a:bodyPr>
          <a:lstStyle/>
          <a:p>
            <a:r>
              <a:rPr lang="en-US" altLang="zh-CN" dirty="0">
                <a:solidFill>
                  <a:srgbClr val="2E2A25"/>
                </a:solidFill>
                <a:latin typeface="Ivar Regular" charset="0"/>
              </a:rPr>
              <a:t>Mayer</a:t>
            </a:r>
            <a:endParaRPr lang="zh-CN" altLang="en-US" dirty="0"/>
          </a:p>
        </p:txBody>
      </p:sp>
      <p:sp>
        <p:nvSpPr>
          <p:cNvPr id="5" name="矩形 4">
            <a:extLst>
              <a:ext uri="{FF2B5EF4-FFF2-40B4-BE49-F238E27FC236}">
                <a16:creationId xmlns:a16="http://schemas.microsoft.com/office/drawing/2014/main" id="{58AEBBFA-EA0F-4A4C-9E6E-50B290D4D258}"/>
              </a:ext>
            </a:extLst>
          </p:cNvPr>
          <p:cNvSpPr/>
          <p:nvPr/>
        </p:nvSpPr>
        <p:spPr>
          <a:xfrm>
            <a:off x="6003771" y="5633798"/>
            <a:ext cx="822661" cy="369332"/>
          </a:xfrm>
          <a:prstGeom prst="rect">
            <a:avLst/>
          </a:prstGeom>
        </p:spPr>
        <p:txBody>
          <a:bodyPr wrap="none">
            <a:spAutoFit/>
          </a:bodyPr>
          <a:lstStyle/>
          <a:p>
            <a:r>
              <a:rPr lang="en-US" altLang="zh-CN" dirty="0">
                <a:solidFill>
                  <a:srgbClr val="2E2A25"/>
                </a:solidFill>
                <a:latin typeface="Ivar Regular" charset="0"/>
              </a:rPr>
              <a:t>Jensen</a:t>
            </a:r>
            <a:endParaRPr lang="zh-CN" altLang="en-US" dirty="0"/>
          </a:p>
        </p:txBody>
      </p:sp>
      <p:sp>
        <p:nvSpPr>
          <p:cNvPr id="12" name="矩形 11">
            <a:extLst>
              <a:ext uri="{FF2B5EF4-FFF2-40B4-BE49-F238E27FC236}">
                <a16:creationId xmlns:a16="http://schemas.microsoft.com/office/drawing/2014/main" id="{838E9238-FB95-394B-8F42-6F864A47278B}"/>
              </a:ext>
            </a:extLst>
          </p:cNvPr>
          <p:cNvSpPr/>
          <p:nvPr/>
        </p:nvSpPr>
        <p:spPr>
          <a:xfrm>
            <a:off x="7594373" y="5664893"/>
            <a:ext cx="745717" cy="369332"/>
          </a:xfrm>
          <a:prstGeom prst="rect">
            <a:avLst/>
          </a:prstGeom>
        </p:spPr>
        <p:txBody>
          <a:bodyPr wrap="none">
            <a:spAutoFit/>
          </a:bodyPr>
          <a:lstStyle/>
          <a:p>
            <a:r>
              <a:rPr lang="en-US" altLang="zh-CN" dirty="0">
                <a:solidFill>
                  <a:srgbClr val="2E2A25"/>
                </a:solidFill>
                <a:latin typeface="Ivar Regular" charset="0"/>
              </a:rPr>
              <a:t>Arima</a:t>
            </a:r>
            <a:endParaRPr lang="zh-CN" altLang="en-US" dirty="0"/>
          </a:p>
        </p:txBody>
      </p:sp>
      <p:sp>
        <p:nvSpPr>
          <p:cNvPr id="13" name="灯片编号占位符 12">
            <a:extLst>
              <a:ext uri="{FF2B5EF4-FFF2-40B4-BE49-F238E27FC236}">
                <a16:creationId xmlns:a16="http://schemas.microsoft.com/office/drawing/2014/main" id="{4B5B9AF4-CC34-42CD-8172-45F8FEDA0F7E}"/>
              </a:ext>
            </a:extLst>
          </p:cNvPr>
          <p:cNvSpPr>
            <a:spLocks noGrp="1"/>
          </p:cNvSpPr>
          <p:nvPr>
            <p:ph type="sldNum" sz="quarter" idx="12"/>
          </p:nvPr>
        </p:nvSpPr>
        <p:spPr/>
        <p:txBody>
          <a:bodyPr/>
          <a:lstStyle/>
          <a:p>
            <a:pPr>
              <a:defRPr/>
            </a:pPr>
            <a:fld id="{C4FB67F1-DEA0-4505-A3D7-68170254FAEF}" type="slidenum">
              <a:rPr lang="zh-CN" altLang="en-US" smtClean="0"/>
              <a:pPr>
                <a:defRPr/>
              </a:pPr>
              <a:t>50</a:t>
            </a:fld>
            <a:endParaRPr lang="zh-CN" altLang="en-US"/>
          </a:p>
        </p:txBody>
      </p:sp>
      <p:pic>
        <p:nvPicPr>
          <p:cNvPr id="6" name="图片 5">
            <a:extLst>
              <a:ext uri="{FF2B5EF4-FFF2-40B4-BE49-F238E27FC236}">
                <a16:creationId xmlns:a16="http://schemas.microsoft.com/office/drawing/2014/main" id="{7DA5A4A0-9105-6C90-B4CC-CFDF66F9348B}"/>
              </a:ext>
            </a:extLst>
          </p:cNvPr>
          <p:cNvPicPr>
            <a:picLocks noChangeAspect="1"/>
          </p:cNvPicPr>
          <p:nvPr/>
        </p:nvPicPr>
        <p:blipFill>
          <a:blip r:embed="rId7"/>
          <a:stretch>
            <a:fillRect/>
          </a:stretch>
        </p:blipFill>
        <p:spPr>
          <a:xfrm>
            <a:off x="9144000" y="3635658"/>
            <a:ext cx="2631655" cy="2343818"/>
          </a:xfrm>
          <a:prstGeom prst="rect">
            <a:avLst/>
          </a:prstGeom>
        </p:spPr>
      </p:pic>
    </p:spTree>
    <p:extLst>
      <p:ext uri="{BB962C8B-B14F-4D97-AF65-F5344CB8AC3E}">
        <p14:creationId xmlns:p14="http://schemas.microsoft.com/office/powerpoint/2010/main" val="13305409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15D9838-B9E7-5474-0F1F-23D8C0D6EC7E}"/>
              </a:ext>
            </a:extLst>
          </p:cNvPr>
          <p:cNvSpPr>
            <a:spLocks noGrp="1"/>
          </p:cNvSpPr>
          <p:nvPr>
            <p:ph type="sldNum" sz="quarter" idx="12"/>
          </p:nvPr>
        </p:nvSpPr>
        <p:spPr/>
        <p:txBody>
          <a:bodyPr/>
          <a:lstStyle/>
          <a:p>
            <a:pPr>
              <a:defRPr/>
            </a:pPr>
            <a:fld id="{C4FB67F1-DEA0-4505-A3D7-68170254FAEF}" type="slidenum">
              <a:rPr lang="zh-CN" altLang="en-US" smtClean="0"/>
              <a:pPr>
                <a:defRPr/>
              </a:pPr>
              <a:t>51</a:t>
            </a:fld>
            <a:endParaRPr lang="zh-CN" altLang="en-US"/>
          </a:p>
        </p:txBody>
      </p:sp>
      <p:sp>
        <p:nvSpPr>
          <p:cNvPr id="3" name="文本框 2">
            <a:extLst>
              <a:ext uri="{FF2B5EF4-FFF2-40B4-BE49-F238E27FC236}">
                <a16:creationId xmlns:a16="http://schemas.microsoft.com/office/drawing/2014/main" id="{39E67B29-B29B-D4FD-720B-2F04C18EE8B1}"/>
              </a:ext>
            </a:extLst>
          </p:cNvPr>
          <p:cNvSpPr txBox="1"/>
          <p:nvPr/>
        </p:nvSpPr>
        <p:spPr>
          <a:xfrm>
            <a:off x="0" y="262890"/>
            <a:ext cx="8273290" cy="646331"/>
          </a:xfrm>
          <a:prstGeom prst="rect">
            <a:avLst/>
          </a:prstGeom>
          <a:noFill/>
        </p:spPr>
        <p:txBody>
          <a:bodyPr wrap="none" rtlCol="0">
            <a:spAutoFit/>
          </a:bodyPr>
          <a:lstStyle/>
          <a:p>
            <a:r>
              <a:rPr lang="en-US" altLang="zh-CN" sz="3600" b="1" dirty="0">
                <a:solidFill>
                  <a:srgbClr val="0432FF"/>
                </a:solidFill>
                <a:latin typeface="Microsoft YaHei" charset="-122"/>
                <a:ea typeface="Microsoft YaHei" charset="-122"/>
              </a:rPr>
              <a:t>From</a:t>
            </a:r>
            <a:r>
              <a:rPr lang="zh-CN" altLang="en-US" sz="3600" b="1" dirty="0">
                <a:solidFill>
                  <a:srgbClr val="0432FF"/>
                </a:solidFill>
                <a:latin typeface="Microsoft YaHei" charset="-122"/>
                <a:ea typeface="Microsoft YaHei" charset="-122"/>
              </a:rPr>
              <a:t> </a:t>
            </a:r>
            <a:r>
              <a:rPr lang="en-US" altLang="zh-CN" sz="3600" b="1" dirty="0" err="1">
                <a:solidFill>
                  <a:srgbClr val="0432FF"/>
                </a:solidFill>
                <a:latin typeface="Microsoft YaHei" charset="-122"/>
                <a:ea typeface="Microsoft YaHei" charset="-122"/>
              </a:rPr>
              <a:t>Schroedinger</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Eq.</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to</a:t>
            </a:r>
            <a:r>
              <a:rPr lang="zh-CN" altLang="en-US" sz="3600" b="1" dirty="0">
                <a:solidFill>
                  <a:srgbClr val="0432FF"/>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Dirac</a:t>
            </a:r>
            <a:r>
              <a:rPr lang="zh-CN" altLang="en-US" sz="3600" b="1" dirty="0">
                <a:solidFill>
                  <a:srgbClr val="C00000"/>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Eq.</a:t>
            </a:r>
            <a:endParaRPr lang="zh-CN" altLang="en-US" sz="3600" b="1" dirty="0">
              <a:latin typeface="Microsoft YaHei" charset="-122"/>
              <a:ea typeface="Microsoft YaHei" charset="-122"/>
            </a:endParaRPr>
          </a:p>
        </p:txBody>
      </p:sp>
      <p:pic>
        <p:nvPicPr>
          <p:cNvPr id="5" name="图片 4">
            <a:extLst>
              <a:ext uri="{FF2B5EF4-FFF2-40B4-BE49-F238E27FC236}">
                <a16:creationId xmlns:a16="http://schemas.microsoft.com/office/drawing/2014/main" id="{14C3188D-7910-F745-14A2-E83CB5C1EF93}"/>
              </a:ext>
            </a:extLst>
          </p:cNvPr>
          <p:cNvPicPr>
            <a:picLocks noChangeAspect="1"/>
          </p:cNvPicPr>
          <p:nvPr/>
        </p:nvPicPr>
        <p:blipFill>
          <a:blip r:embed="rId3"/>
          <a:stretch>
            <a:fillRect/>
          </a:stretch>
        </p:blipFill>
        <p:spPr>
          <a:xfrm>
            <a:off x="3185349" y="1822408"/>
            <a:ext cx="6397001" cy="860101"/>
          </a:xfrm>
          <a:prstGeom prst="rect">
            <a:avLst/>
          </a:prstGeom>
          <a:ln w="25400">
            <a:solidFill>
              <a:srgbClr val="0432FF"/>
            </a:solidFill>
          </a:ln>
        </p:spPr>
      </p:pic>
      <p:pic>
        <p:nvPicPr>
          <p:cNvPr id="8" name="图片 7">
            <a:extLst>
              <a:ext uri="{FF2B5EF4-FFF2-40B4-BE49-F238E27FC236}">
                <a16:creationId xmlns:a16="http://schemas.microsoft.com/office/drawing/2014/main" id="{9425D27A-E1F1-4D1B-6422-8ADD23E52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560" y="1267460"/>
            <a:ext cx="1959610" cy="3007575"/>
          </a:xfrm>
          <a:prstGeom prst="rect">
            <a:avLst/>
          </a:prstGeom>
        </p:spPr>
      </p:pic>
      <p:pic>
        <p:nvPicPr>
          <p:cNvPr id="10" name="图片 9">
            <a:extLst>
              <a:ext uri="{FF2B5EF4-FFF2-40B4-BE49-F238E27FC236}">
                <a16:creationId xmlns:a16="http://schemas.microsoft.com/office/drawing/2014/main" id="{E95124AA-555D-F802-DCEE-BFEB4EB8F9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5214" y="3539428"/>
            <a:ext cx="1799046" cy="2805561"/>
          </a:xfrm>
          <a:prstGeom prst="rect">
            <a:avLst/>
          </a:prstGeom>
        </p:spPr>
      </p:pic>
      <p:pic>
        <p:nvPicPr>
          <p:cNvPr id="11" name="图片 10">
            <a:extLst>
              <a:ext uri="{FF2B5EF4-FFF2-40B4-BE49-F238E27FC236}">
                <a16:creationId xmlns:a16="http://schemas.microsoft.com/office/drawing/2014/main" id="{C6A2F571-BF1A-B32A-C463-192C0CB8E548}"/>
              </a:ext>
            </a:extLst>
          </p:cNvPr>
          <p:cNvPicPr>
            <a:picLocks noChangeAspect="1"/>
          </p:cNvPicPr>
          <p:nvPr/>
        </p:nvPicPr>
        <p:blipFill>
          <a:blip r:embed="rId6"/>
          <a:stretch>
            <a:fillRect/>
          </a:stretch>
        </p:blipFill>
        <p:spPr>
          <a:xfrm>
            <a:off x="3885826" y="4942208"/>
            <a:ext cx="4316753" cy="750740"/>
          </a:xfrm>
          <a:prstGeom prst="rect">
            <a:avLst/>
          </a:prstGeom>
          <a:ln w="25400">
            <a:solidFill>
              <a:srgbClr val="C00000"/>
            </a:solidFill>
          </a:ln>
        </p:spPr>
      </p:pic>
      <p:sp>
        <p:nvSpPr>
          <p:cNvPr id="4" name="矩形标注 3">
            <a:extLst>
              <a:ext uri="{FF2B5EF4-FFF2-40B4-BE49-F238E27FC236}">
                <a16:creationId xmlns:a16="http://schemas.microsoft.com/office/drawing/2014/main" id="{3FA853ED-6A58-4C58-B8AD-80C3B8199722}"/>
              </a:ext>
            </a:extLst>
          </p:cNvPr>
          <p:cNvSpPr/>
          <p:nvPr/>
        </p:nvSpPr>
        <p:spPr>
          <a:xfrm>
            <a:off x="4789170" y="2981894"/>
            <a:ext cx="2932974" cy="1208627"/>
          </a:xfrm>
          <a:prstGeom prst="wedgeRectCallout">
            <a:avLst>
              <a:gd name="adj1" fmla="val 121942"/>
              <a:gd name="adj2" fmla="val 51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It</a:t>
            </a:r>
            <a:r>
              <a:rPr kumimoji="1" lang="zh-CN" altLang="en-US" dirty="0"/>
              <a:t> </a:t>
            </a:r>
            <a:r>
              <a:rPr kumimoji="1" lang="en-US" altLang="zh-CN" dirty="0"/>
              <a:t>has</a:t>
            </a:r>
            <a:r>
              <a:rPr kumimoji="1" lang="zh-CN" altLang="en-US" dirty="0"/>
              <a:t> </a:t>
            </a:r>
            <a:r>
              <a:rPr kumimoji="1" lang="en-US" altLang="zh-CN" dirty="0"/>
              <a:t>to</a:t>
            </a:r>
            <a:r>
              <a:rPr kumimoji="1" lang="zh-CN" altLang="en-US" dirty="0"/>
              <a:t> </a:t>
            </a:r>
            <a:r>
              <a:rPr kumimoji="1" lang="en-US" altLang="zh-CN" dirty="0"/>
              <a:t>be</a:t>
            </a:r>
            <a:r>
              <a:rPr kumimoji="1" lang="zh-CN" altLang="en-US" dirty="0"/>
              <a:t> </a:t>
            </a:r>
            <a:r>
              <a:rPr kumimoji="1" lang="en-US" altLang="zh-CN" dirty="0"/>
              <a:t>covariant</a:t>
            </a:r>
            <a:r>
              <a:rPr kumimoji="1" lang="zh-CN" altLang="en-US" dirty="0"/>
              <a:t> </a:t>
            </a:r>
            <a:endParaRPr kumimoji="1" lang="en-US" altLang="zh-CN" dirty="0"/>
          </a:p>
          <a:p>
            <a:pPr algn="ctr"/>
            <a:r>
              <a:rPr kumimoji="1" lang="en-US" altLang="zh-CN" dirty="0"/>
              <a:t>(satisfies</a:t>
            </a:r>
            <a:r>
              <a:rPr kumimoji="1" lang="zh-CN" altLang="en-US" dirty="0"/>
              <a:t> </a:t>
            </a:r>
            <a:r>
              <a:rPr kumimoji="1" lang="en-US" altLang="zh-CN" dirty="0"/>
              <a:t>special</a:t>
            </a:r>
            <a:r>
              <a:rPr kumimoji="1" lang="zh-CN" altLang="en-US" dirty="0"/>
              <a:t> </a:t>
            </a:r>
            <a:r>
              <a:rPr kumimoji="1" lang="en-US" altLang="zh-CN" dirty="0"/>
              <a:t>relativity)</a:t>
            </a:r>
            <a:endParaRPr kumimoji="1" lang="zh-CN" altLang="en-US" dirty="0"/>
          </a:p>
        </p:txBody>
      </p:sp>
      <p:sp>
        <p:nvSpPr>
          <p:cNvPr id="7" name="文本框 6">
            <a:extLst>
              <a:ext uri="{FF2B5EF4-FFF2-40B4-BE49-F238E27FC236}">
                <a16:creationId xmlns:a16="http://schemas.microsoft.com/office/drawing/2014/main" id="{0BD17D70-F245-8499-F9F7-5F78AFD2403D}"/>
              </a:ext>
            </a:extLst>
          </p:cNvPr>
          <p:cNvSpPr txBox="1"/>
          <p:nvPr/>
        </p:nvSpPr>
        <p:spPr>
          <a:xfrm>
            <a:off x="8284228" y="5132912"/>
            <a:ext cx="652743" cy="369332"/>
          </a:xfrm>
          <a:prstGeom prst="rect">
            <a:avLst/>
          </a:prstGeom>
          <a:noFill/>
        </p:spPr>
        <p:txBody>
          <a:bodyPr wrap="none" rtlCol="0">
            <a:spAutoFit/>
          </a:bodyPr>
          <a:lstStyle/>
          <a:p>
            <a:r>
              <a:rPr kumimoji="1" lang="en-US" altLang="zh-CN" b="1" dirty="0"/>
              <a:t>1928</a:t>
            </a:r>
            <a:endParaRPr kumimoji="1" lang="zh-CN" altLang="en-US" b="1" dirty="0"/>
          </a:p>
        </p:txBody>
      </p:sp>
      <p:sp>
        <p:nvSpPr>
          <p:cNvPr id="9" name="文本框 8">
            <a:extLst>
              <a:ext uri="{FF2B5EF4-FFF2-40B4-BE49-F238E27FC236}">
                <a16:creationId xmlns:a16="http://schemas.microsoft.com/office/drawing/2014/main" id="{B23A6A72-AF5C-FCBF-D235-E8E78F89C471}"/>
              </a:ext>
            </a:extLst>
          </p:cNvPr>
          <p:cNvSpPr txBox="1"/>
          <p:nvPr/>
        </p:nvSpPr>
        <p:spPr>
          <a:xfrm>
            <a:off x="2532606" y="2067792"/>
            <a:ext cx="652743" cy="369332"/>
          </a:xfrm>
          <a:prstGeom prst="rect">
            <a:avLst/>
          </a:prstGeom>
          <a:noFill/>
        </p:spPr>
        <p:txBody>
          <a:bodyPr wrap="none" rtlCol="0">
            <a:spAutoFit/>
          </a:bodyPr>
          <a:lstStyle/>
          <a:p>
            <a:r>
              <a:rPr kumimoji="1" lang="en-US" altLang="zh-CN" b="1" dirty="0">
                <a:solidFill>
                  <a:srgbClr val="C00000"/>
                </a:solidFill>
              </a:rPr>
              <a:t>1926</a:t>
            </a:r>
            <a:endParaRPr kumimoji="1" lang="zh-CN" altLang="en-US" b="1" dirty="0">
              <a:solidFill>
                <a:srgbClr val="C00000"/>
              </a:solidFill>
            </a:endParaRPr>
          </a:p>
        </p:txBody>
      </p:sp>
    </p:spTree>
    <p:extLst>
      <p:ext uri="{BB962C8B-B14F-4D97-AF65-F5344CB8AC3E}">
        <p14:creationId xmlns:p14="http://schemas.microsoft.com/office/powerpoint/2010/main" val="117723408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15D9838-B9E7-5474-0F1F-23D8C0D6EC7E}"/>
              </a:ext>
            </a:extLst>
          </p:cNvPr>
          <p:cNvSpPr>
            <a:spLocks noGrp="1"/>
          </p:cNvSpPr>
          <p:nvPr>
            <p:ph type="sldNum" sz="quarter" idx="12"/>
          </p:nvPr>
        </p:nvSpPr>
        <p:spPr/>
        <p:txBody>
          <a:bodyPr/>
          <a:lstStyle/>
          <a:p>
            <a:pPr>
              <a:defRPr/>
            </a:pPr>
            <a:fld id="{C4FB67F1-DEA0-4505-A3D7-68170254FAEF}" type="slidenum">
              <a:rPr lang="zh-CN" altLang="en-US" smtClean="0"/>
              <a:pPr>
                <a:defRPr/>
              </a:pPr>
              <a:t>52</a:t>
            </a:fld>
            <a:endParaRPr lang="zh-CN" altLang="en-US"/>
          </a:p>
        </p:txBody>
      </p:sp>
      <p:sp>
        <p:nvSpPr>
          <p:cNvPr id="3" name="文本框 2">
            <a:extLst>
              <a:ext uri="{FF2B5EF4-FFF2-40B4-BE49-F238E27FC236}">
                <a16:creationId xmlns:a16="http://schemas.microsoft.com/office/drawing/2014/main" id="{39E67B29-B29B-D4FD-720B-2F04C18EE8B1}"/>
              </a:ext>
            </a:extLst>
          </p:cNvPr>
          <p:cNvSpPr txBox="1"/>
          <p:nvPr/>
        </p:nvSpPr>
        <p:spPr>
          <a:xfrm>
            <a:off x="0" y="262890"/>
            <a:ext cx="7373172" cy="584775"/>
          </a:xfrm>
          <a:prstGeom prst="rect">
            <a:avLst/>
          </a:prstGeom>
          <a:noFill/>
        </p:spPr>
        <p:txBody>
          <a:bodyPr wrap="none" rtlCol="0">
            <a:spAutoFit/>
          </a:bodyPr>
          <a:lstStyle/>
          <a:p>
            <a:r>
              <a:rPr lang="en-US" altLang="zh-CN" sz="3200" b="1" dirty="0">
                <a:solidFill>
                  <a:srgbClr val="0432FF"/>
                </a:solidFill>
                <a:latin typeface="Microsoft YaHei" charset="-122"/>
                <a:ea typeface="Microsoft YaHei" charset="-122"/>
              </a:rPr>
              <a:t>From</a:t>
            </a:r>
            <a:r>
              <a:rPr lang="zh-CN" altLang="en-US" sz="3200" b="1" dirty="0">
                <a:solidFill>
                  <a:srgbClr val="0432FF"/>
                </a:solidFill>
                <a:latin typeface="Microsoft YaHei" charset="-122"/>
                <a:ea typeface="Microsoft YaHei" charset="-122"/>
              </a:rPr>
              <a:t> </a:t>
            </a:r>
            <a:r>
              <a:rPr lang="en-US" altLang="zh-CN" sz="3200" b="1" dirty="0" err="1">
                <a:solidFill>
                  <a:srgbClr val="0432FF"/>
                </a:solidFill>
                <a:latin typeface="Microsoft YaHei" charset="-122"/>
                <a:ea typeface="Microsoft YaHei" charset="-122"/>
              </a:rPr>
              <a:t>Schroedinger</a:t>
            </a:r>
            <a:r>
              <a:rPr lang="zh-CN" altLang="en-US" sz="3200" b="1" dirty="0">
                <a:solidFill>
                  <a:srgbClr val="0432FF"/>
                </a:solidFill>
                <a:latin typeface="Microsoft YaHei" charset="-122"/>
                <a:ea typeface="Microsoft YaHei" charset="-122"/>
              </a:rPr>
              <a:t> </a:t>
            </a:r>
            <a:r>
              <a:rPr lang="en-US" altLang="zh-CN" sz="3200" b="1" dirty="0">
                <a:solidFill>
                  <a:srgbClr val="0432FF"/>
                </a:solidFill>
                <a:latin typeface="Microsoft YaHei" charset="-122"/>
                <a:ea typeface="Microsoft YaHei" charset="-122"/>
              </a:rPr>
              <a:t>Eq.</a:t>
            </a:r>
            <a:r>
              <a:rPr lang="zh-CN" altLang="en-US" sz="3200" b="1" dirty="0">
                <a:solidFill>
                  <a:srgbClr val="0432FF"/>
                </a:solidFill>
                <a:latin typeface="Microsoft YaHei" charset="-122"/>
                <a:ea typeface="Microsoft YaHei" charset="-122"/>
              </a:rPr>
              <a:t> </a:t>
            </a:r>
            <a:r>
              <a:rPr lang="en-US" altLang="zh-CN" sz="3200" b="1" dirty="0">
                <a:solidFill>
                  <a:srgbClr val="0432FF"/>
                </a:solidFill>
                <a:latin typeface="Microsoft YaHei" charset="-122"/>
                <a:ea typeface="Microsoft YaHei" charset="-122"/>
              </a:rPr>
              <a:t>to</a:t>
            </a:r>
            <a:r>
              <a:rPr lang="zh-CN" altLang="en-US" sz="3200" b="1" dirty="0">
                <a:solidFill>
                  <a:srgbClr val="0432FF"/>
                </a:solidFill>
                <a:latin typeface="Microsoft YaHei" charset="-122"/>
                <a:ea typeface="Microsoft YaHei" charset="-122"/>
              </a:rPr>
              <a:t> </a:t>
            </a:r>
            <a:r>
              <a:rPr lang="en-US" altLang="zh-CN" sz="3200" b="1" dirty="0">
                <a:solidFill>
                  <a:srgbClr val="C00000"/>
                </a:solidFill>
                <a:latin typeface="Microsoft YaHei" charset="-122"/>
                <a:ea typeface="Microsoft YaHei" charset="-122"/>
              </a:rPr>
              <a:t>Dirac</a:t>
            </a:r>
            <a:r>
              <a:rPr lang="zh-CN" altLang="en-US" sz="3200" b="1" dirty="0">
                <a:solidFill>
                  <a:srgbClr val="C00000"/>
                </a:solidFill>
                <a:latin typeface="Microsoft YaHei" charset="-122"/>
                <a:ea typeface="Microsoft YaHei" charset="-122"/>
              </a:rPr>
              <a:t> </a:t>
            </a:r>
            <a:r>
              <a:rPr lang="en-US" altLang="zh-CN" sz="3200" b="1" dirty="0">
                <a:solidFill>
                  <a:srgbClr val="C00000"/>
                </a:solidFill>
                <a:latin typeface="Microsoft YaHei" charset="-122"/>
                <a:ea typeface="Microsoft YaHei" charset="-122"/>
              </a:rPr>
              <a:t>Eq.</a:t>
            </a:r>
            <a:endParaRPr lang="zh-CN" altLang="en-US" sz="3200" b="1" dirty="0">
              <a:latin typeface="Microsoft YaHei" charset="-122"/>
              <a:ea typeface="Microsoft YaHei" charset="-122"/>
            </a:endParaRPr>
          </a:p>
        </p:txBody>
      </p:sp>
      <p:pic>
        <p:nvPicPr>
          <p:cNvPr id="11" name="图片 10">
            <a:extLst>
              <a:ext uri="{FF2B5EF4-FFF2-40B4-BE49-F238E27FC236}">
                <a16:creationId xmlns:a16="http://schemas.microsoft.com/office/drawing/2014/main" id="{C6A2F571-BF1A-B32A-C463-192C0CB8E548}"/>
              </a:ext>
            </a:extLst>
          </p:cNvPr>
          <p:cNvPicPr>
            <a:picLocks noChangeAspect="1"/>
          </p:cNvPicPr>
          <p:nvPr/>
        </p:nvPicPr>
        <p:blipFill>
          <a:blip r:embed="rId3"/>
          <a:stretch>
            <a:fillRect/>
          </a:stretch>
        </p:blipFill>
        <p:spPr>
          <a:xfrm>
            <a:off x="984464" y="1665474"/>
            <a:ext cx="4316753" cy="750740"/>
          </a:xfrm>
          <a:prstGeom prst="rect">
            <a:avLst/>
          </a:prstGeom>
          <a:ln w="25400">
            <a:solidFill>
              <a:srgbClr val="C00000"/>
            </a:solidFill>
          </a:ln>
        </p:spPr>
      </p:pic>
      <p:sp>
        <p:nvSpPr>
          <p:cNvPr id="6" name="文本框 5">
            <a:extLst>
              <a:ext uri="{FF2B5EF4-FFF2-40B4-BE49-F238E27FC236}">
                <a16:creationId xmlns:a16="http://schemas.microsoft.com/office/drawing/2014/main" id="{25BE4672-5A6B-FC4B-9945-49D832ADBE11}"/>
              </a:ext>
            </a:extLst>
          </p:cNvPr>
          <p:cNvSpPr txBox="1"/>
          <p:nvPr/>
        </p:nvSpPr>
        <p:spPr>
          <a:xfrm>
            <a:off x="434439" y="3492282"/>
            <a:ext cx="5416804" cy="1697068"/>
          </a:xfrm>
          <a:prstGeom prst="rect">
            <a:avLst/>
          </a:prstGeom>
          <a:noFill/>
        </p:spPr>
        <p:txBody>
          <a:bodyPr wrap="none" rtlCol="0">
            <a:spAutoFit/>
          </a:bodyPr>
          <a:lstStyle/>
          <a:p>
            <a:pPr marL="342900" indent="-342900">
              <a:lnSpc>
                <a:spcPct val="150000"/>
              </a:lnSpc>
              <a:buFont typeface="+mj-lt"/>
              <a:buAutoNum type="arabicPeriod"/>
            </a:pPr>
            <a:r>
              <a:rPr kumimoji="1" lang="en-US" altLang="zh-CN" sz="2400" dirty="0"/>
              <a:t>Electrons</a:t>
            </a:r>
            <a:r>
              <a:rPr kumimoji="1" lang="zh-CN" altLang="en-US" sz="2400" dirty="0"/>
              <a:t> </a:t>
            </a:r>
            <a:r>
              <a:rPr kumimoji="1" lang="en-US" altLang="zh-CN" sz="2400" dirty="0"/>
              <a:t>have</a:t>
            </a:r>
            <a:r>
              <a:rPr kumimoji="1" lang="zh-CN" altLang="en-US" sz="2400" dirty="0"/>
              <a:t> </a:t>
            </a:r>
            <a:r>
              <a:rPr kumimoji="1" lang="en-US" altLang="zh-CN" sz="2400" dirty="0"/>
              <a:t>spin</a:t>
            </a:r>
            <a:r>
              <a:rPr kumimoji="1" lang="zh-CN" altLang="en-US" sz="2400" dirty="0"/>
              <a:t> </a:t>
            </a:r>
            <a:r>
              <a:rPr kumimoji="1" lang="en-US" altLang="zh-CN" sz="2400" dirty="0"/>
              <a:t>½</a:t>
            </a:r>
            <a:r>
              <a:rPr kumimoji="1" lang="zh-CN" altLang="en-US" sz="2400" dirty="0"/>
              <a:t> </a:t>
            </a:r>
            <a:r>
              <a:rPr kumimoji="1" lang="en-US" altLang="zh-CN" sz="2400" dirty="0"/>
              <a:t>if</a:t>
            </a:r>
            <a:r>
              <a:rPr kumimoji="1" lang="zh-CN" altLang="en-US" sz="2400" dirty="0"/>
              <a:t> </a:t>
            </a:r>
            <a:r>
              <a:rPr kumimoji="1" lang="en-US" altLang="zh-CN" sz="2400" dirty="0"/>
              <a:t>they</a:t>
            </a:r>
            <a:r>
              <a:rPr kumimoji="1" lang="zh-CN" altLang="en-US" sz="2400" dirty="0"/>
              <a:t> </a:t>
            </a:r>
            <a:r>
              <a:rPr kumimoji="1" lang="en-US" altLang="zh-CN" sz="2400" dirty="0"/>
              <a:t>satisfy</a:t>
            </a:r>
            <a:r>
              <a:rPr kumimoji="1" lang="zh-CN" altLang="en-US" sz="2400" dirty="0"/>
              <a:t> </a:t>
            </a:r>
            <a:r>
              <a:rPr kumimoji="1" lang="en-US" altLang="zh-CN" sz="2400" dirty="0"/>
              <a:t>SR.</a:t>
            </a:r>
          </a:p>
          <a:p>
            <a:pPr marL="342900" indent="-342900">
              <a:lnSpc>
                <a:spcPct val="150000"/>
              </a:lnSpc>
              <a:buFont typeface="+mj-lt"/>
              <a:buAutoNum type="arabicPeriod"/>
            </a:pPr>
            <a:r>
              <a:rPr kumimoji="1" lang="en-US" altLang="zh-CN" sz="2400" dirty="0"/>
              <a:t>Electrons</a:t>
            </a:r>
            <a:r>
              <a:rPr kumimoji="1" lang="zh-CN" altLang="en-US" sz="2400" dirty="0"/>
              <a:t> </a:t>
            </a:r>
            <a:r>
              <a:rPr kumimoji="1" lang="en-US" altLang="zh-CN" sz="2400" dirty="0"/>
              <a:t>have</a:t>
            </a:r>
            <a:r>
              <a:rPr kumimoji="1" lang="zh-CN" altLang="en-US" sz="2400" dirty="0"/>
              <a:t> </a:t>
            </a:r>
            <a:r>
              <a:rPr kumimoji="1" lang="en-US" altLang="zh-CN" sz="2400" dirty="0"/>
              <a:t>antiparticles</a:t>
            </a:r>
            <a:r>
              <a:rPr kumimoji="1" lang="zh-CN" altLang="en-US" sz="2400" dirty="0"/>
              <a:t> </a:t>
            </a:r>
            <a:r>
              <a:rPr kumimoji="1" lang="en-US" altLang="zh-CN" sz="2400" dirty="0"/>
              <a:t>–</a:t>
            </a:r>
            <a:r>
              <a:rPr kumimoji="1" lang="zh-CN" altLang="en-US" sz="2400" dirty="0"/>
              <a:t> </a:t>
            </a:r>
            <a:r>
              <a:rPr kumimoji="1" lang="en-US" altLang="zh-CN" sz="2400" dirty="0"/>
              <a:t>positrons</a:t>
            </a:r>
          </a:p>
          <a:p>
            <a:pPr marL="342900" indent="-342900">
              <a:lnSpc>
                <a:spcPct val="150000"/>
              </a:lnSpc>
              <a:buFont typeface="+mj-lt"/>
              <a:buAutoNum type="arabicPeriod"/>
            </a:pPr>
            <a:r>
              <a:rPr kumimoji="1" lang="en-US" altLang="zh-CN" sz="2400" dirty="0"/>
              <a:t>…</a:t>
            </a:r>
            <a:r>
              <a:rPr kumimoji="1" lang="zh-CN" altLang="en-US" sz="2400" dirty="0"/>
              <a:t> </a:t>
            </a:r>
          </a:p>
        </p:txBody>
      </p:sp>
      <p:pic>
        <p:nvPicPr>
          <p:cNvPr id="9" name="图片 8">
            <a:extLst>
              <a:ext uri="{FF2B5EF4-FFF2-40B4-BE49-F238E27FC236}">
                <a16:creationId xmlns:a16="http://schemas.microsoft.com/office/drawing/2014/main" id="{463C7399-F1D7-89BA-D069-6949C1ACE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697" y="1258784"/>
            <a:ext cx="5041243" cy="5303038"/>
          </a:xfrm>
          <a:prstGeom prst="rect">
            <a:avLst/>
          </a:prstGeom>
          <a:ln w="25400">
            <a:solidFill>
              <a:srgbClr val="0432FF"/>
            </a:solidFill>
          </a:ln>
        </p:spPr>
      </p:pic>
      <p:sp>
        <p:nvSpPr>
          <p:cNvPr id="12" name="矩形 11">
            <a:extLst>
              <a:ext uri="{FF2B5EF4-FFF2-40B4-BE49-F238E27FC236}">
                <a16:creationId xmlns:a16="http://schemas.microsoft.com/office/drawing/2014/main" id="{6177187C-4833-5668-468D-58332BCF08D2}"/>
              </a:ext>
            </a:extLst>
          </p:cNvPr>
          <p:cNvSpPr/>
          <p:nvPr/>
        </p:nvSpPr>
        <p:spPr>
          <a:xfrm>
            <a:off x="308758" y="1258784"/>
            <a:ext cx="5787242" cy="528012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DF1F394B-8493-37A3-DED4-AFC4D4ACAD7E}"/>
              </a:ext>
            </a:extLst>
          </p:cNvPr>
          <p:cNvSpPr txBox="1"/>
          <p:nvPr/>
        </p:nvSpPr>
        <p:spPr>
          <a:xfrm>
            <a:off x="10355283" y="3206338"/>
            <a:ext cx="1096775" cy="369332"/>
          </a:xfrm>
          <a:prstGeom prst="rect">
            <a:avLst/>
          </a:prstGeom>
          <a:noFill/>
        </p:spPr>
        <p:txBody>
          <a:bodyPr wrap="none" rtlCol="0">
            <a:spAutoFit/>
          </a:bodyPr>
          <a:lstStyle/>
          <a:p>
            <a:r>
              <a:rPr kumimoji="1" lang="en-US" altLang="zh-CN" dirty="0"/>
              <a:t>1932</a:t>
            </a:r>
            <a:r>
              <a:rPr kumimoji="1" lang="zh-CN" altLang="en-US" dirty="0"/>
              <a:t> </a:t>
            </a:r>
            <a:r>
              <a:rPr kumimoji="1" lang="en-US" altLang="zh-CN" dirty="0"/>
              <a:t>Exp.</a:t>
            </a:r>
            <a:endParaRPr kumimoji="1" lang="zh-CN" altLang="en-US" dirty="0"/>
          </a:p>
        </p:txBody>
      </p:sp>
      <p:sp>
        <p:nvSpPr>
          <p:cNvPr id="14" name="文本框 13">
            <a:extLst>
              <a:ext uri="{FF2B5EF4-FFF2-40B4-BE49-F238E27FC236}">
                <a16:creationId xmlns:a16="http://schemas.microsoft.com/office/drawing/2014/main" id="{903AE00E-5A3E-DE0A-DBE7-A9BE11E42C67}"/>
              </a:ext>
            </a:extLst>
          </p:cNvPr>
          <p:cNvSpPr txBox="1"/>
          <p:nvPr/>
        </p:nvSpPr>
        <p:spPr>
          <a:xfrm>
            <a:off x="971508" y="2822904"/>
            <a:ext cx="4342664" cy="523220"/>
          </a:xfrm>
          <a:prstGeom prst="rect">
            <a:avLst/>
          </a:prstGeom>
          <a:noFill/>
        </p:spPr>
        <p:txBody>
          <a:bodyPr wrap="none" rtlCol="0">
            <a:spAutoFit/>
          </a:bodyPr>
          <a:lstStyle/>
          <a:p>
            <a:r>
              <a:rPr kumimoji="1" lang="en-US" altLang="zh-CN" sz="2800" b="1" dirty="0">
                <a:solidFill>
                  <a:srgbClr val="C00000"/>
                </a:solidFill>
                <a:latin typeface="Microsoft YaHei" panose="020B0503020204020204" pitchFamily="34" charset="-122"/>
                <a:ea typeface="Microsoft YaHei" panose="020B0503020204020204" pitchFamily="34" charset="-122"/>
              </a:rPr>
              <a:t>Important</a:t>
            </a:r>
            <a:r>
              <a:rPr kumimoji="1" lang="zh-CN" altLang="en-US" sz="2800" b="1" dirty="0">
                <a:solidFill>
                  <a:srgbClr val="C00000"/>
                </a:solidFill>
                <a:latin typeface="Microsoft YaHei" panose="020B0503020204020204" pitchFamily="34" charset="-122"/>
                <a:ea typeface="Microsoft YaHei" panose="020B0503020204020204" pitchFamily="34" charset="-122"/>
              </a:rPr>
              <a:t> </a:t>
            </a:r>
            <a:r>
              <a:rPr kumimoji="1" lang="en-US" altLang="zh-CN" sz="2800" b="1" dirty="0">
                <a:solidFill>
                  <a:srgbClr val="C00000"/>
                </a:solidFill>
                <a:latin typeface="Microsoft YaHei" panose="020B0503020204020204" pitchFamily="34" charset="-122"/>
                <a:ea typeface="Microsoft YaHei" panose="020B0503020204020204" pitchFamily="34" charset="-122"/>
              </a:rPr>
              <a:t>implications</a:t>
            </a:r>
            <a:endParaRPr kumimoji="1" lang="zh-CN" altLang="en-US" sz="2800" b="1" dirty="0">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1539248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15D9838-B9E7-5474-0F1F-23D8C0D6EC7E}"/>
              </a:ext>
            </a:extLst>
          </p:cNvPr>
          <p:cNvSpPr>
            <a:spLocks noGrp="1"/>
          </p:cNvSpPr>
          <p:nvPr>
            <p:ph type="sldNum" sz="quarter" idx="12"/>
          </p:nvPr>
        </p:nvSpPr>
        <p:spPr/>
        <p:txBody>
          <a:bodyPr/>
          <a:lstStyle/>
          <a:p>
            <a:pPr>
              <a:defRPr/>
            </a:pPr>
            <a:fld id="{C4FB67F1-DEA0-4505-A3D7-68170254FAEF}" type="slidenum">
              <a:rPr lang="zh-CN" altLang="en-US" smtClean="0"/>
              <a:pPr>
                <a:defRPr/>
              </a:pPr>
              <a:t>53</a:t>
            </a:fld>
            <a:endParaRPr lang="zh-CN" altLang="en-US"/>
          </a:p>
        </p:txBody>
      </p:sp>
      <p:pic>
        <p:nvPicPr>
          <p:cNvPr id="13" name="图片 12">
            <a:extLst>
              <a:ext uri="{FF2B5EF4-FFF2-40B4-BE49-F238E27FC236}">
                <a16:creationId xmlns:a16="http://schemas.microsoft.com/office/drawing/2014/main" id="{4EF6D0C8-C31D-5C88-84CE-E5135849D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36" y="1304238"/>
            <a:ext cx="4868823" cy="4974128"/>
          </a:xfrm>
          <a:prstGeom prst="rect">
            <a:avLst/>
          </a:prstGeom>
          <a:ln w="25400">
            <a:noFill/>
          </a:ln>
        </p:spPr>
      </p:pic>
      <p:pic>
        <p:nvPicPr>
          <p:cNvPr id="14" name="Picture 2" descr="https://assets.atlasobscura.com/media/W1siZiIsInVwbG9hZHMvcGxhY2VfaW1hZ2VzLzEzbW0yazhzbTNtb3J5ZGdmZjIxZTlmYThjNDM0NGFlOTRfRGlyYWMnc19jb21tZW1vcmF0aXZlX21hcmtlci5qcGciXSxbInAiLCJ0aHVtYiIsIjEyMDB4PiJdLFsicCIsImNvbnZlcnQiLCItcXVhbGl0eSA4MSAtYXV0by1vcmllbnQiXV0/Dirac%27s_commemorative_marker.jpg">
            <a:extLst>
              <a:ext uri="{FF2B5EF4-FFF2-40B4-BE49-F238E27FC236}">
                <a16:creationId xmlns:a16="http://schemas.microsoft.com/office/drawing/2014/main" id="{3CA99588-8FA9-2367-C2E3-67F66390F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241" y="1304238"/>
            <a:ext cx="5097569" cy="4685426"/>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a:extLst>
              <a:ext uri="{FF2B5EF4-FFF2-40B4-BE49-F238E27FC236}">
                <a16:creationId xmlns:a16="http://schemas.microsoft.com/office/drawing/2014/main" id="{2BC0E6B6-BC82-3AB4-AD5F-E1DD579A149C}"/>
              </a:ext>
            </a:extLst>
          </p:cNvPr>
          <p:cNvSpPr/>
          <p:nvPr/>
        </p:nvSpPr>
        <p:spPr>
          <a:xfrm>
            <a:off x="8610600" y="6093700"/>
            <a:ext cx="1864613" cy="369332"/>
          </a:xfrm>
          <a:prstGeom prst="rect">
            <a:avLst/>
          </a:prstGeom>
        </p:spPr>
        <p:txBody>
          <a:bodyPr wrap="none">
            <a:spAutoFit/>
          </a:bodyPr>
          <a:lstStyle/>
          <a:p>
            <a:r>
              <a:rPr lang="zh-CN" altLang="en-US" dirty="0">
                <a:solidFill>
                  <a:srgbClr val="333333"/>
                </a:solidFill>
                <a:latin typeface="Arial" panose="020B0604020202020204" pitchFamily="34" charset="0"/>
              </a:rPr>
              <a:t>威斯敏斯特教堂</a:t>
            </a:r>
            <a:endParaRPr lang="zh-CN" altLang="en-US" dirty="0"/>
          </a:p>
        </p:txBody>
      </p:sp>
      <p:sp>
        <p:nvSpPr>
          <p:cNvPr id="16" name="右箭头 15">
            <a:extLst>
              <a:ext uri="{FF2B5EF4-FFF2-40B4-BE49-F238E27FC236}">
                <a16:creationId xmlns:a16="http://schemas.microsoft.com/office/drawing/2014/main" id="{1230660E-B6A5-061C-ED47-79DD6C134B2D}"/>
              </a:ext>
            </a:extLst>
          </p:cNvPr>
          <p:cNvSpPr/>
          <p:nvPr/>
        </p:nvSpPr>
        <p:spPr>
          <a:xfrm>
            <a:off x="4417621" y="2885704"/>
            <a:ext cx="2113808" cy="73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0AF4B324-B40D-AD40-E028-ACC05DA77EAE}"/>
              </a:ext>
            </a:extLst>
          </p:cNvPr>
          <p:cNvSpPr txBox="1"/>
          <p:nvPr/>
        </p:nvSpPr>
        <p:spPr>
          <a:xfrm>
            <a:off x="88898" y="225560"/>
            <a:ext cx="8521701" cy="646331"/>
          </a:xfrm>
          <a:prstGeom prst="rect">
            <a:avLst/>
          </a:prstGeom>
          <a:noFill/>
        </p:spPr>
        <p:txBody>
          <a:bodyPr wrap="square" rtlCol="0">
            <a:spAutoFit/>
          </a:bodyPr>
          <a:lstStyle/>
          <a:p>
            <a:r>
              <a:rPr lang="en-US" altLang="zh-CN" sz="3600" b="1" dirty="0">
                <a:solidFill>
                  <a:srgbClr val="0432FF"/>
                </a:solidFill>
                <a:latin typeface="Microsoft YaHei" charset="-122"/>
                <a:ea typeface="Microsoft YaHei" charset="-122"/>
              </a:rPr>
              <a:t>From</a:t>
            </a:r>
            <a:r>
              <a:rPr lang="zh-CN" altLang="en-US" sz="3600" b="1" dirty="0">
                <a:solidFill>
                  <a:srgbClr val="0432FF"/>
                </a:solidFill>
                <a:latin typeface="Microsoft YaHei" charset="-122"/>
                <a:ea typeface="Microsoft YaHei" charset="-122"/>
              </a:rPr>
              <a:t> </a:t>
            </a:r>
            <a:r>
              <a:rPr lang="en-US" altLang="zh-CN" sz="3600" b="1" dirty="0" err="1">
                <a:solidFill>
                  <a:srgbClr val="0432FF"/>
                </a:solidFill>
                <a:latin typeface="Microsoft YaHei" charset="-122"/>
                <a:ea typeface="Microsoft YaHei" charset="-122"/>
              </a:rPr>
              <a:t>Schroedinger</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Eq.</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to</a:t>
            </a:r>
            <a:r>
              <a:rPr lang="zh-CN" altLang="en-US" sz="3600" b="1" dirty="0">
                <a:solidFill>
                  <a:srgbClr val="0432FF"/>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Dirac</a:t>
            </a:r>
            <a:r>
              <a:rPr lang="zh-CN" altLang="en-US" sz="3600" b="1" dirty="0">
                <a:solidFill>
                  <a:srgbClr val="C00000"/>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Eq.</a:t>
            </a:r>
            <a:endParaRPr lang="zh-CN" altLang="en-US" sz="3600" b="1" dirty="0">
              <a:latin typeface="Microsoft YaHei" charset="-122"/>
              <a:ea typeface="Microsoft YaHei" charset="-122"/>
            </a:endParaRPr>
          </a:p>
        </p:txBody>
      </p:sp>
    </p:spTree>
    <p:extLst>
      <p:ext uri="{BB962C8B-B14F-4D97-AF65-F5344CB8AC3E}">
        <p14:creationId xmlns:p14="http://schemas.microsoft.com/office/powerpoint/2010/main" val="181955032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A00E87D-20C3-56FC-6844-8B08BAC43A4F}"/>
              </a:ext>
            </a:extLst>
          </p:cNvPr>
          <p:cNvSpPr>
            <a:spLocks noGrp="1"/>
          </p:cNvSpPr>
          <p:nvPr>
            <p:ph type="sldNum" sz="quarter" idx="12"/>
          </p:nvPr>
        </p:nvSpPr>
        <p:spPr/>
        <p:txBody>
          <a:bodyPr/>
          <a:lstStyle/>
          <a:p>
            <a:pPr>
              <a:defRPr/>
            </a:pPr>
            <a:fld id="{C4FB67F1-DEA0-4505-A3D7-68170254FAEF}" type="slidenum">
              <a:rPr lang="zh-CN" altLang="en-US" smtClean="0"/>
              <a:pPr>
                <a:defRPr/>
              </a:pPr>
              <a:t>54</a:t>
            </a:fld>
            <a:endParaRPr lang="zh-CN" altLang="en-US"/>
          </a:p>
        </p:txBody>
      </p:sp>
      <p:pic>
        <p:nvPicPr>
          <p:cNvPr id="3" name="图片 2">
            <a:extLst>
              <a:ext uri="{FF2B5EF4-FFF2-40B4-BE49-F238E27FC236}">
                <a16:creationId xmlns:a16="http://schemas.microsoft.com/office/drawing/2014/main" id="{2E804CCC-7EFE-2680-13F1-ED81B01B6453}"/>
              </a:ext>
            </a:extLst>
          </p:cNvPr>
          <p:cNvPicPr>
            <a:picLocks noChangeAspect="1"/>
          </p:cNvPicPr>
          <p:nvPr/>
        </p:nvPicPr>
        <p:blipFill>
          <a:blip r:embed="rId3"/>
          <a:stretch>
            <a:fillRect/>
          </a:stretch>
        </p:blipFill>
        <p:spPr>
          <a:xfrm>
            <a:off x="1341698" y="1243012"/>
            <a:ext cx="9090379" cy="5113338"/>
          </a:xfrm>
          <a:prstGeom prst="rect">
            <a:avLst/>
          </a:prstGeom>
        </p:spPr>
      </p:pic>
      <p:pic>
        <p:nvPicPr>
          <p:cNvPr id="4" name="图片 3">
            <a:extLst>
              <a:ext uri="{FF2B5EF4-FFF2-40B4-BE49-F238E27FC236}">
                <a16:creationId xmlns:a16="http://schemas.microsoft.com/office/drawing/2014/main" id="{2FC211EE-3692-C27D-8367-368B54DB8DBD}"/>
              </a:ext>
            </a:extLst>
          </p:cNvPr>
          <p:cNvPicPr>
            <a:picLocks noChangeAspect="1"/>
          </p:cNvPicPr>
          <p:nvPr/>
        </p:nvPicPr>
        <p:blipFill>
          <a:blip r:embed="rId4"/>
          <a:stretch>
            <a:fillRect/>
          </a:stretch>
        </p:blipFill>
        <p:spPr>
          <a:xfrm>
            <a:off x="6212229" y="3310361"/>
            <a:ext cx="726659" cy="1197642"/>
          </a:xfrm>
          <a:prstGeom prst="rect">
            <a:avLst/>
          </a:prstGeom>
        </p:spPr>
      </p:pic>
      <p:sp>
        <p:nvSpPr>
          <p:cNvPr id="6" name="文本框 5">
            <a:extLst>
              <a:ext uri="{FF2B5EF4-FFF2-40B4-BE49-F238E27FC236}">
                <a16:creationId xmlns:a16="http://schemas.microsoft.com/office/drawing/2014/main" id="{084858AC-FFC2-7A4A-AEB8-EBCE112B1E40}"/>
              </a:ext>
            </a:extLst>
          </p:cNvPr>
          <p:cNvSpPr txBox="1"/>
          <p:nvPr/>
        </p:nvSpPr>
        <p:spPr>
          <a:xfrm>
            <a:off x="117803" y="178484"/>
            <a:ext cx="10071226" cy="646331"/>
          </a:xfrm>
          <a:prstGeom prst="rect">
            <a:avLst/>
          </a:prstGeom>
          <a:noFill/>
        </p:spPr>
        <p:txBody>
          <a:bodyPr wrap="square">
            <a:spAutoFit/>
          </a:bodyPr>
          <a:lstStyle/>
          <a:p>
            <a:r>
              <a:rPr lang="en-US" altLang="zh-CN" sz="3600" b="1" dirty="0">
                <a:effectLst/>
                <a:latin typeface="Microsoft YaHei" panose="020B0503020204020204" pitchFamily="34" charset="-122"/>
                <a:ea typeface="Microsoft YaHei" panose="020B0503020204020204" pitchFamily="34" charset="-122"/>
              </a:rPr>
              <a:t>Why</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Gold</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is</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golden,</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and</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Silver</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is</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white</a:t>
            </a:r>
            <a:endParaRPr lang="en" altLang="zh-CN" sz="3600" b="1"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2287482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6A3641E5-8138-CEF8-C277-0F148CD38DD4}"/>
              </a:ext>
            </a:extLst>
          </p:cNvPr>
          <p:cNvCxnSpPr/>
          <p:nvPr/>
        </p:nvCxnSpPr>
        <p:spPr>
          <a:xfrm>
            <a:off x="2422313" y="6815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C46E1574-C4ED-85C5-0C6D-BDD423DB8212}"/>
              </a:ext>
            </a:extLst>
          </p:cNvPr>
          <p:cNvCxnSpPr/>
          <p:nvPr/>
        </p:nvCxnSpPr>
        <p:spPr>
          <a:xfrm>
            <a:off x="2466340" y="2639049"/>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901CB690-98EE-3E34-3D6C-68A77EECEF40}"/>
              </a:ext>
            </a:extLst>
          </p:cNvPr>
          <p:cNvCxnSpPr>
            <a:cxnSpLocks/>
          </p:cNvCxnSpPr>
          <p:nvPr/>
        </p:nvCxnSpPr>
        <p:spPr>
          <a:xfrm flipV="1">
            <a:off x="2876127" y="681556"/>
            <a:ext cx="0" cy="1957493"/>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6E355E7E-3B40-F792-CD28-C0BBF587476E}"/>
              </a:ext>
            </a:extLst>
          </p:cNvPr>
          <p:cNvCxnSpPr/>
          <p:nvPr/>
        </p:nvCxnSpPr>
        <p:spPr>
          <a:xfrm>
            <a:off x="3506047" y="4783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14" name="直接连接符 13">
            <a:extLst>
              <a:ext uri="{FF2B5EF4-FFF2-40B4-BE49-F238E27FC236}">
                <a16:creationId xmlns:a16="http://schemas.microsoft.com/office/drawing/2014/main" id="{46B776B1-D5F1-0394-D900-D6961968B4EA}"/>
              </a:ext>
            </a:extLst>
          </p:cNvPr>
          <p:cNvCxnSpPr/>
          <p:nvPr/>
        </p:nvCxnSpPr>
        <p:spPr>
          <a:xfrm>
            <a:off x="3560233" y="3133503"/>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5" name="直接箭头连接符 14">
            <a:extLst>
              <a:ext uri="{FF2B5EF4-FFF2-40B4-BE49-F238E27FC236}">
                <a16:creationId xmlns:a16="http://schemas.microsoft.com/office/drawing/2014/main" id="{744F0934-BB7E-010C-225F-3F17D3E5CDF8}"/>
              </a:ext>
            </a:extLst>
          </p:cNvPr>
          <p:cNvCxnSpPr>
            <a:cxnSpLocks/>
          </p:cNvCxnSpPr>
          <p:nvPr/>
        </p:nvCxnSpPr>
        <p:spPr>
          <a:xfrm flipH="1" flipV="1">
            <a:off x="3942927"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09F714F7-FA9D-2FC1-F43A-1B863F50C881}"/>
              </a:ext>
            </a:extLst>
          </p:cNvPr>
          <p:cNvCxnSpPr/>
          <p:nvPr/>
        </p:nvCxnSpPr>
        <p:spPr>
          <a:xfrm>
            <a:off x="3241887" y="2639049"/>
            <a:ext cx="318346" cy="49445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接连接符 20">
            <a:extLst>
              <a:ext uri="{FF2B5EF4-FFF2-40B4-BE49-F238E27FC236}">
                <a16:creationId xmlns:a16="http://schemas.microsoft.com/office/drawing/2014/main" id="{508C29F1-A8BA-7AFC-95F9-0F81F418F9B1}"/>
              </a:ext>
            </a:extLst>
          </p:cNvPr>
          <p:cNvCxnSpPr>
            <a:cxnSpLocks/>
          </p:cNvCxnSpPr>
          <p:nvPr/>
        </p:nvCxnSpPr>
        <p:spPr>
          <a:xfrm flipV="1">
            <a:off x="3241887" y="478355"/>
            <a:ext cx="264160" cy="20320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接连接符 23">
            <a:extLst>
              <a:ext uri="{FF2B5EF4-FFF2-40B4-BE49-F238E27FC236}">
                <a16:creationId xmlns:a16="http://schemas.microsoft.com/office/drawing/2014/main" id="{6B78FC73-3D79-C815-16BF-C0D156CAF9BA}"/>
              </a:ext>
            </a:extLst>
          </p:cNvPr>
          <p:cNvCxnSpPr/>
          <p:nvPr/>
        </p:nvCxnSpPr>
        <p:spPr>
          <a:xfrm>
            <a:off x="8840047" y="1214955"/>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E5A16455-FB39-FEA0-5628-6ABD53F6EFD2}"/>
              </a:ext>
            </a:extLst>
          </p:cNvPr>
          <p:cNvCxnSpPr/>
          <p:nvPr/>
        </p:nvCxnSpPr>
        <p:spPr>
          <a:xfrm>
            <a:off x="8884074" y="2136129"/>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6" name="直接箭头连接符 25">
            <a:extLst>
              <a:ext uri="{FF2B5EF4-FFF2-40B4-BE49-F238E27FC236}">
                <a16:creationId xmlns:a16="http://schemas.microsoft.com/office/drawing/2014/main" id="{1CFA1FA7-D6FF-9A25-EC19-51B73151D40B}"/>
              </a:ext>
            </a:extLst>
          </p:cNvPr>
          <p:cNvCxnSpPr>
            <a:cxnSpLocks/>
          </p:cNvCxnSpPr>
          <p:nvPr/>
        </p:nvCxnSpPr>
        <p:spPr>
          <a:xfrm flipV="1">
            <a:off x="9293861" y="1228502"/>
            <a:ext cx="0" cy="9211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510B8D1-30B6-C1E0-7BD4-7B4045506B69}"/>
              </a:ext>
            </a:extLst>
          </p:cNvPr>
          <p:cNvCxnSpPr/>
          <p:nvPr/>
        </p:nvCxnSpPr>
        <p:spPr>
          <a:xfrm>
            <a:off x="7302501" y="478356"/>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B59E19CC-FC6C-26A9-BA80-D7561BDEA3CE}"/>
              </a:ext>
            </a:extLst>
          </p:cNvPr>
          <p:cNvCxnSpPr/>
          <p:nvPr/>
        </p:nvCxnSpPr>
        <p:spPr>
          <a:xfrm>
            <a:off x="7356687" y="3133503"/>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7D545792-2E97-AA94-C5A5-98051036B020}"/>
              </a:ext>
            </a:extLst>
          </p:cNvPr>
          <p:cNvCxnSpPr>
            <a:cxnSpLocks/>
          </p:cNvCxnSpPr>
          <p:nvPr/>
        </p:nvCxnSpPr>
        <p:spPr>
          <a:xfrm flipH="1" flipV="1">
            <a:off x="7739381"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1DF01C97-70ED-E7A3-2CAA-232AE4299087}"/>
              </a:ext>
            </a:extLst>
          </p:cNvPr>
          <p:cNvCxnSpPr>
            <a:cxnSpLocks/>
          </p:cNvCxnSpPr>
          <p:nvPr/>
        </p:nvCxnSpPr>
        <p:spPr>
          <a:xfrm flipV="1">
            <a:off x="8122075" y="2136129"/>
            <a:ext cx="761999" cy="9973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直接连接符 30">
            <a:extLst>
              <a:ext uri="{FF2B5EF4-FFF2-40B4-BE49-F238E27FC236}">
                <a16:creationId xmlns:a16="http://schemas.microsoft.com/office/drawing/2014/main" id="{42FCDA64-9EB5-B291-C003-7AC9B942C5F5}"/>
              </a:ext>
            </a:extLst>
          </p:cNvPr>
          <p:cNvCxnSpPr>
            <a:cxnSpLocks/>
          </p:cNvCxnSpPr>
          <p:nvPr/>
        </p:nvCxnSpPr>
        <p:spPr>
          <a:xfrm flipH="1" flipV="1">
            <a:off x="8122075" y="478355"/>
            <a:ext cx="717972" cy="7366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文本框 37">
            <a:extLst>
              <a:ext uri="{FF2B5EF4-FFF2-40B4-BE49-F238E27FC236}">
                <a16:creationId xmlns:a16="http://schemas.microsoft.com/office/drawing/2014/main" id="{E847C7B3-E71C-37D7-3FD3-3794F05F4678}"/>
              </a:ext>
            </a:extLst>
          </p:cNvPr>
          <p:cNvSpPr txBox="1"/>
          <p:nvPr/>
        </p:nvSpPr>
        <p:spPr>
          <a:xfrm>
            <a:off x="4458545" y="1466824"/>
            <a:ext cx="4011509" cy="400110"/>
          </a:xfrm>
          <a:prstGeom prst="rect">
            <a:avLst/>
          </a:prstGeom>
          <a:noFill/>
        </p:spPr>
        <p:txBody>
          <a:bodyPr wrap="square" rtlCol="0">
            <a:spAutoFit/>
          </a:bodyPr>
          <a:lstStyle/>
          <a:p>
            <a:r>
              <a:rPr lang="en-US" altLang="zh-CN" sz="2000" b="1" dirty="0"/>
              <a:t>Should be the same color!</a:t>
            </a:r>
            <a:endParaRPr lang="zh-CN" altLang="en-US" sz="2000" b="1" dirty="0"/>
          </a:p>
        </p:txBody>
      </p:sp>
      <p:sp>
        <p:nvSpPr>
          <p:cNvPr id="39" name="文本框 38">
            <a:extLst>
              <a:ext uri="{FF2B5EF4-FFF2-40B4-BE49-F238E27FC236}">
                <a16:creationId xmlns:a16="http://schemas.microsoft.com/office/drawing/2014/main" id="{E53DA82A-AF4F-9AF1-0ADB-7865D0DDB75C}"/>
              </a:ext>
            </a:extLst>
          </p:cNvPr>
          <p:cNvSpPr txBox="1"/>
          <p:nvPr/>
        </p:nvSpPr>
        <p:spPr>
          <a:xfrm>
            <a:off x="4991098" y="80331"/>
            <a:ext cx="3027682" cy="400110"/>
          </a:xfrm>
          <a:prstGeom prst="rect">
            <a:avLst/>
          </a:prstGeom>
          <a:noFill/>
        </p:spPr>
        <p:txBody>
          <a:bodyPr wrap="square" rtlCol="0">
            <a:spAutoFit/>
          </a:bodyPr>
          <a:lstStyle/>
          <a:p>
            <a:r>
              <a:rPr lang="en-US" altLang="zh-CN" sz="2000" b="1" dirty="0"/>
              <a:t>Only Quantum</a:t>
            </a:r>
            <a:endParaRPr lang="zh-CN" altLang="en-US" sz="2000" b="1" dirty="0"/>
          </a:p>
        </p:txBody>
      </p:sp>
      <p:sp>
        <p:nvSpPr>
          <p:cNvPr id="40" name="文本框 39">
            <a:extLst>
              <a:ext uri="{FF2B5EF4-FFF2-40B4-BE49-F238E27FC236}">
                <a16:creationId xmlns:a16="http://schemas.microsoft.com/office/drawing/2014/main" id="{0B792A58-A738-FDE6-9A37-DB416DDC4E3B}"/>
              </a:ext>
            </a:extLst>
          </p:cNvPr>
          <p:cNvSpPr txBox="1"/>
          <p:nvPr/>
        </p:nvSpPr>
        <p:spPr>
          <a:xfrm>
            <a:off x="1892298" y="240804"/>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1" name="文本框 40">
            <a:extLst>
              <a:ext uri="{FF2B5EF4-FFF2-40B4-BE49-F238E27FC236}">
                <a16:creationId xmlns:a16="http://schemas.microsoft.com/office/drawing/2014/main" id="{5A1C3B50-6E86-804B-8FBE-B2266EF4F3B4}"/>
              </a:ext>
            </a:extLst>
          </p:cNvPr>
          <p:cNvSpPr txBox="1"/>
          <p:nvPr/>
        </p:nvSpPr>
        <p:spPr>
          <a:xfrm>
            <a:off x="8441693" y="406072"/>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2" name="文本框 41">
            <a:extLst>
              <a:ext uri="{FF2B5EF4-FFF2-40B4-BE49-F238E27FC236}">
                <a16:creationId xmlns:a16="http://schemas.microsoft.com/office/drawing/2014/main" id="{A6445B83-6071-8243-9A65-5592EC474F90}"/>
              </a:ext>
            </a:extLst>
          </p:cNvPr>
          <p:cNvSpPr txBox="1"/>
          <p:nvPr/>
        </p:nvSpPr>
        <p:spPr>
          <a:xfrm>
            <a:off x="2655993" y="3265581"/>
            <a:ext cx="2008293" cy="584775"/>
          </a:xfrm>
          <a:prstGeom prst="rect">
            <a:avLst/>
          </a:prstGeom>
          <a:noFill/>
          <a:ln>
            <a:solidFill>
              <a:srgbClr val="0432FF"/>
            </a:solidFill>
          </a:ln>
        </p:spPr>
        <p:txBody>
          <a:bodyPr wrap="square" rtlCol="0">
            <a:spAutoFit/>
          </a:bodyPr>
          <a:lstStyle/>
          <a:p>
            <a:r>
              <a:rPr lang="en-US" altLang="zh-CN" sz="3200" b="1" dirty="0">
                <a:solidFill>
                  <a:srgbClr val="0432FF"/>
                </a:solidFill>
              </a:rPr>
              <a:t>(Z=47)</a:t>
            </a:r>
            <a:endParaRPr lang="zh-CN" altLang="en-US" sz="3200" b="1" dirty="0">
              <a:solidFill>
                <a:srgbClr val="0432FF"/>
              </a:solidFill>
            </a:endParaRPr>
          </a:p>
        </p:txBody>
      </p:sp>
      <p:sp>
        <p:nvSpPr>
          <p:cNvPr id="43" name="文本框 42">
            <a:extLst>
              <a:ext uri="{FF2B5EF4-FFF2-40B4-BE49-F238E27FC236}">
                <a16:creationId xmlns:a16="http://schemas.microsoft.com/office/drawing/2014/main" id="{9340DFC2-6265-75E8-B393-EB056A3FF2C4}"/>
              </a:ext>
            </a:extLst>
          </p:cNvPr>
          <p:cNvSpPr txBox="1"/>
          <p:nvPr/>
        </p:nvSpPr>
        <p:spPr>
          <a:xfrm>
            <a:off x="7610688" y="3271783"/>
            <a:ext cx="2008293" cy="584775"/>
          </a:xfrm>
          <a:prstGeom prst="rect">
            <a:avLst/>
          </a:prstGeom>
          <a:noFill/>
        </p:spPr>
        <p:txBody>
          <a:bodyPr wrap="square" rtlCol="0">
            <a:spAutoFit/>
          </a:bodyPr>
          <a:lstStyle/>
          <a:p>
            <a:r>
              <a:rPr lang="en-US" altLang="zh-CN" sz="3200" b="1" dirty="0">
                <a:solidFill>
                  <a:srgbClr val="FF0000"/>
                </a:solidFill>
              </a:rPr>
              <a:t>(Z=79)</a:t>
            </a:r>
            <a:endParaRPr lang="zh-CN" altLang="en-US" sz="3200" b="1" dirty="0">
              <a:solidFill>
                <a:srgbClr val="FF0000"/>
              </a:solidFill>
            </a:endParaRPr>
          </a:p>
        </p:txBody>
      </p:sp>
      <p:sp>
        <p:nvSpPr>
          <p:cNvPr id="44" name="文本框 43">
            <a:extLst>
              <a:ext uri="{FF2B5EF4-FFF2-40B4-BE49-F238E27FC236}">
                <a16:creationId xmlns:a16="http://schemas.microsoft.com/office/drawing/2014/main" id="{685872C3-718E-009B-9970-AB32DF3058AB}"/>
              </a:ext>
            </a:extLst>
          </p:cNvPr>
          <p:cNvSpPr txBox="1"/>
          <p:nvPr/>
        </p:nvSpPr>
        <p:spPr>
          <a:xfrm>
            <a:off x="1139616" y="1372318"/>
            <a:ext cx="1622213" cy="707886"/>
          </a:xfrm>
          <a:prstGeom prst="rect">
            <a:avLst/>
          </a:prstGeom>
          <a:noFill/>
        </p:spPr>
        <p:txBody>
          <a:bodyPr wrap="square" rtlCol="0">
            <a:spAutoFit/>
          </a:bodyPr>
          <a:lstStyle/>
          <a:p>
            <a:pPr algn="ctr"/>
            <a:r>
              <a:rPr lang="en-US" altLang="zh-CN" sz="2000" b="1" dirty="0"/>
              <a:t>3.7eV</a:t>
            </a:r>
          </a:p>
          <a:p>
            <a:pPr algn="ctr"/>
            <a:r>
              <a:rPr lang="en-US" altLang="zh-CN" sz="2000" b="1" dirty="0">
                <a:solidFill>
                  <a:srgbClr val="0432FF"/>
                </a:solidFill>
              </a:rPr>
              <a:t>(335nm)</a:t>
            </a:r>
            <a:endParaRPr lang="zh-CN" altLang="en-US" b="1" dirty="0">
              <a:solidFill>
                <a:srgbClr val="0432FF"/>
              </a:solidFill>
            </a:endParaRPr>
          </a:p>
        </p:txBody>
      </p:sp>
      <p:sp>
        <p:nvSpPr>
          <p:cNvPr id="46" name="文本框 45">
            <a:extLst>
              <a:ext uri="{FF2B5EF4-FFF2-40B4-BE49-F238E27FC236}">
                <a16:creationId xmlns:a16="http://schemas.microsoft.com/office/drawing/2014/main" id="{F79BA093-14CA-A5FF-4409-2D87745C3C73}"/>
              </a:ext>
            </a:extLst>
          </p:cNvPr>
          <p:cNvSpPr txBox="1"/>
          <p:nvPr/>
        </p:nvSpPr>
        <p:spPr>
          <a:xfrm>
            <a:off x="9596124" y="1316976"/>
            <a:ext cx="1622213" cy="707886"/>
          </a:xfrm>
          <a:prstGeom prst="rect">
            <a:avLst/>
          </a:prstGeom>
          <a:noFill/>
        </p:spPr>
        <p:txBody>
          <a:bodyPr wrap="square" rtlCol="0">
            <a:spAutoFit/>
          </a:bodyPr>
          <a:lstStyle/>
          <a:p>
            <a:pPr algn="ctr"/>
            <a:r>
              <a:rPr lang="en-US" altLang="zh-CN" sz="2000" b="1" dirty="0"/>
              <a:t>2.4eV</a:t>
            </a:r>
          </a:p>
          <a:p>
            <a:pPr algn="ctr"/>
            <a:r>
              <a:rPr lang="en-US" altLang="zh-CN" sz="2000" b="1" dirty="0">
                <a:solidFill>
                  <a:srgbClr val="FF0000"/>
                </a:solidFill>
              </a:rPr>
              <a:t>(516.5nm)</a:t>
            </a:r>
            <a:endParaRPr lang="zh-CN" altLang="en-US" b="1" dirty="0">
              <a:solidFill>
                <a:srgbClr val="FF0000"/>
              </a:solidFill>
            </a:endParaRPr>
          </a:p>
        </p:txBody>
      </p:sp>
      <p:sp>
        <p:nvSpPr>
          <p:cNvPr id="47" name="文本框 46">
            <a:extLst>
              <a:ext uri="{FF2B5EF4-FFF2-40B4-BE49-F238E27FC236}">
                <a16:creationId xmlns:a16="http://schemas.microsoft.com/office/drawing/2014/main" id="{C0EF3F76-2873-6227-C5D8-649B2DEEB536}"/>
              </a:ext>
            </a:extLst>
          </p:cNvPr>
          <p:cNvSpPr txBox="1"/>
          <p:nvPr/>
        </p:nvSpPr>
        <p:spPr>
          <a:xfrm>
            <a:off x="309881" y="147500"/>
            <a:ext cx="2045546" cy="1292662"/>
          </a:xfrm>
          <a:prstGeom prst="rect">
            <a:avLst/>
          </a:prstGeom>
          <a:noFill/>
        </p:spPr>
        <p:txBody>
          <a:bodyPr wrap="square" rtlCol="0">
            <a:spAutoFit/>
          </a:bodyPr>
          <a:lstStyle/>
          <a:p>
            <a:r>
              <a:rPr lang="en-US" altLang="zh-CN" sz="2400" b="1" dirty="0">
                <a:solidFill>
                  <a:srgbClr val="0432FF"/>
                </a:solidFill>
              </a:rPr>
              <a:t>Sliver</a:t>
            </a:r>
          </a:p>
          <a:p>
            <a:r>
              <a:rPr lang="zh-CN" altLang="en-US" sz="5400" b="1" dirty="0">
                <a:solidFill>
                  <a:srgbClr val="0432FF"/>
                </a:solidFill>
              </a:rPr>
              <a:t>银</a:t>
            </a:r>
          </a:p>
        </p:txBody>
      </p:sp>
      <p:sp>
        <p:nvSpPr>
          <p:cNvPr id="48" name="文本框 47">
            <a:extLst>
              <a:ext uri="{FF2B5EF4-FFF2-40B4-BE49-F238E27FC236}">
                <a16:creationId xmlns:a16="http://schemas.microsoft.com/office/drawing/2014/main" id="{D89C8A11-5CFF-BFBA-C5B4-5F6BE923A228}"/>
              </a:ext>
            </a:extLst>
          </p:cNvPr>
          <p:cNvSpPr txBox="1"/>
          <p:nvPr/>
        </p:nvSpPr>
        <p:spPr>
          <a:xfrm>
            <a:off x="10938518" y="90419"/>
            <a:ext cx="2045546" cy="1384995"/>
          </a:xfrm>
          <a:prstGeom prst="rect">
            <a:avLst/>
          </a:prstGeom>
          <a:noFill/>
        </p:spPr>
        <p:txBody>
          <a:bodyPr wrap="square" rtlCol="0">
            <a:spAutoFit/>
          </a:bodyPr>
          <a:lstStyle/>
          <a:p>
            <a:r>
              <a:rPr lang="en-US" altLang="zh-CN" sz="2400" b="1" dirty="0">
                <a:solidFill>
                  <a:srgbClr val="FF0000"/>
                </a:solidFill>
              </a:rPr>
              <a:t>Gold</a:t>
            </a:r>
          </a:p>
          <a:p>
            <a:r>
              <a:rPr lang="zh-CN" altLang="en-US" sz="6000" b="1" dirty="0">
                <a:solidFill>
                  <a:srgbClr val="FF0000"/>
                </a:solidFill>
              </a:rPr>
              <a:t>金</a:t>
            </a:r>
            <a:endParaRPr lang="zh-CN" altLang="en-US" sz="13800" b="1" dirty="0">
              <a:solidFill>
                <a:srgbClr val="FF0000"/>
              </a:solidFill>
            </a:endParaRPr>
          </a:p>
        </p:txBody>
      </p:sp>
      <p:sp>
        <p:nvSpPr>
          <p:cNvPr id="49" name="文本框 48">
            <a:extLst>
              <a:ext uri="{FF2B5EF4-FFF2-40B4-BE49-F238E27FC236}">
                <a16:creationId xmlns:a16="http://schemas.microsoft.com/office/drawing/2014/main" id="{8E2D6444-BD7D-D007-2F41-15EBD8071B61}"/>
              </a:ext>
            </a:extLst>
          </p:cNvPr>
          <p:cNvSpPr txBox="1"/>
          <p:nvPr/>
        </p:nvSpPr>
        <p:spPr>
          <a:xfrm>
            <a:off x="4186183" y="3838915"/>
            <a:ext cx="4011509" cy="400110"/>
          </a:xfrm>
          <a:prstGeom prst="rect">
            <a:avLst/>
          </a:prstGeom>
          <a:noFill/>
        </p:spPr>
        <p:txBody>
          <a:bodyPr wrap="square" rtlCol="0">
            <a:spAutoFit/>
          </a:bodyPr>
          <a:lstStyle/>
          <a:p>
            <a:r>
              <a:rPr lang="en-US" altLang="zh-CN" sz="2000" b="1" dirty="0"/>
              <a:t>Optical wave length (</a:t>
            </a:r>
            <a:r>
              <a:rPr lang="zh-CN" altLang="en-US" sz="2000" b="1" dirty="0"/>
              <a:t>可见光</a:t>
            </a:r>
            <a:r>
              <a:rPr lang="en-US" altLang="zh-CN" sz="2000" b="1" dirty="0"/>
              <a:t>)</a:t>
            </a:r>
            <a:endParaRPr lang="zh-CN" altLang="en-US" sz="2000" b="1" dirty="0"/>
          </a:p>
        </p:txBody>
      </p:sp>
      <p:pic>
        <p:nvPicPr>
          <p:cNvPr id="50" name="图片 49">
            <a:extLst>
              <a:ext uri="{FF2B5EF4-FFF2-40B4-BE49-F238E27FC236}">
                <a16:creationId xmlns:a16="http://schemas.microsoft.com/office/drawing/2014/main" id="{BC581D13-C4D4-C646-EC88-EB8EA7687778}"/>
              </a:ext>
            </a:extLst>
          </p:cNvPr>
          <p:cNvPicPr>
            <a:picLocks noChangeAspect="1"/>
          </p:cNvPicPr>
          <p:nvPr/>
        </p:nvPicPr>
        <p:blipFill rotWithShape="1">
          <a:blip r:embed="rId3"/>
          <a:srcRect t="38045"/>
          <a:stretch/>
        </p:blipFill>
        <p:spPr>
          <a:xfrm>
            <a:off x="2496237" y="4476887"/>
            <a:ext cx="7207411" cy="847848"/>
          </a:xfrm>
          <a:prstGeom prst="rect">
            <a:avLst/>
          </a:prstGeom>
        </p:spPr>
      </p:pic>
      <p:sp>
        <p:nvSpPr>
          <p:cNvPr id="51" name="箭头: 左 50">
            <a:extLst>
              <a:ext uri="{FF2B5EF4-FFF2-40B4-BE49-F238E27FC236}">
                <a16:creationId xmlns:a16="http://schemas.microsoft.com/office/drawing/2014/main" id="{4EDDCED0-898E-0BBA-4588-63F644A33FD1}"/>
              </a:ext>
            </a:extLst>
          </p:cNvPr>
          <p:cNvSpPr/>
          <p:nvPr/>
        </p:nvSpPr>
        <p:spPr>
          <a:xfrm>
            <a:off x="2487771" y="5346700"/>
            <a:ext cx="2503327" cy="358948"/>
          </a:xfrm>
          <a:prstGeom prst="leftArrow">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52" name="箭头: 右 51">
            <a:extLst>
              <a:ext uri="{FF2B5EF4-FFF2-40B4-BE49-F238E27FC236}">
                <a16:creationId xmlns:a16="http://schemas.microsoft.com/office/drawing/2014/main" id="{907BCF45-2224-F6E7-405F-C7B7F276D446}"/>
              </a:ext>
            </a:extLst>
          </p:cNvPr>
          <p:cNvSpPr/>
          <p:nvPr/>
        </p:nvSpPr>
        <p:spPr>
          <a:xfrm>
            <a:off x="4994910" y="5346700"/>
            <a:ext cx="4615182" cy="358948"/>
          </a:xfrm>
          <a:prstGeom prst="rightArrow">
            <a:avLst/>
          </a:prstGeom>
          <a:solidFill>
            <a:srgbClr val="FF3F3F"/>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53" name="文本框 52">
            <a:extLst>
              <a:ext uri="{FF2B5EF4-FFF2-40B4-BE49-F238E27FC236}">
                <a16:creationId xmlns:a16="http://schemas.microsoft.com/office/drawing/2014/main" id="{8C73CB90-F812-0E43-5809-C18A118D370E}"/>
              </a:ext>
            </a:extLst>
          </p:cNvPr>
          <p:cNvSpPr txBox="1"/>
          <p:nvPr/>
        </p:nvSpPr>
        <p:spPr>
          <a:xfrm>
            <a:off x="1950722" y="4147812"/>
            <a:ext cx="1215811" cy="369332"/>
          </a:xfrm>
          <a:prstGeom prst="rect">
            <a:avLst/>
          </a:prstGeom>
          <a:noFill/>
        </p:spPr>
        <p:txBody>
          <a:bodyPr wrap="square" rtlCol="0">
            <a:spAutoFit/>
          </a:bodyPr>
          <a:lstStyle/>
          <a:p>
            <a:r>
              <a:rPr lang="en-US" altLang="zh-CN" b="1" dirty="0"/>
              <a:t>380nm</a:t>
            </a:r>
            <a:endParaRPr lang="zh-CN" altLang="en-US" b="1" dirty="0"/>
          </a:p>
        </p:txBody>
      </p:sp>
      <p:sp>
        <p:nvSpPr>
          <p:cNvPr id="54" name="文本框 53">
            <a:extLst>
              <a:ext uri="{FF2B5EF4-FFF2-40B4-BE49-F238E27FC236}">
                <a16:creationId xmlns:a16="http://schemas.microsoft.com/office/drawing/2014/main" id="{AA8FDAA0-4E00-1E44-F0B1-6674F498A51F}"/>
              </a:ext>
            </a:extLst>
          </p:cNvPr>
          <p:cNvSpPr txBox="1"/>
          <p:nvPr/>
        </p:nvSpPr>
        <p:spPr>
          <a:xfrm>
            <a:off x="4383192" y="4147812"/>
            <a:ext cx="1215811" cy="369332"/>
          </a:xfrm>
          <a:prstGeom prst="rect">
            <a:avLst/>
          </a:prstGeom>
          <a:noFill/>
        </p:spPr>
        <p:txBody>
          <a:bodyPr wrap="square" rtlCol="0">
            <a:spAutoFit/>
          </a:bodyPr>
          <a:lstStyle/>
          <a:p>
            <a:r>
              <a:rPr lang="en-US" altLang="zh-CN" sz="1800" b="1" dirty="0">
                <a:solidFill>
                  <a:srgbClr val="FF0000"/>
                </a:solidFill>
              </a:rPr>
              <a:t>516.5nm</a:t>
            </a:r>
            <a:endParaRPr lang="zh-CN" altLang="en-US" b="1" dirty="0"/>
          </a:p>
        </p:txBody>
      </p:sp>
      <p:sp>
        <p:nvSpPr>
          <p:cNvPr id="55" name="文本框 54">
            <a:extLst>
              <a:ext uri="{FF2B5EF4-FFF2-40B4-BE49-F238E27FC236}">
                <a16:creationId xmlns:a16="http://schemas.microsoft.com/office/drawing/2014/main" id="{C79A4295-5C61-C00E-EFA1-4599DD2B6C6A}"/>
              </a:ext>
            </a:extLst>
          </p:cNvPr>
          <p:cNvSpPr txBox="1"/>
          <p:nvPr/>
        </p:nvSpPr>
        <p:spPr>
          <a:xfrm>
            <a:off x="9179276" y="4130446"/>
            <a:ext cx="1215811" cy="369332"/>
          </a:xfrm>
          <a:prstGeom prst="rect">
            <a:avLst/>
          </a:prstGeom>
          <a:noFill/>
        </p:spPr>
        <p:txBody>
          <a:bodyPr wrap="square" rtlCol="0">
            <a:spAutoFit/>
          </a:bodyPr>
          <a:lstStyle/>
          <a:p>
            <a:r>
              <a:rPr lang="en-US" altLang="zh-CN" b="1" dirty="0"/>
              <a:t>750nm</a:t>
            </a:r>
            <a:endParaRPr lang="zh-CN" altLang="en-US" b="1" dirty="0"/>
          </a:p>
        </p:txBody>
      </p:sp>
      <p:sp>
        <p:nvSpPr>
          <p:cNvPr id="56" name="文本框 55">
            <a:extLst>
              <a:ext uri="{FF2B5EF4-FFF2-40B4-BE49-F238E27FC236}">
                <a16:creationId xmlns:a16="http://schemas.microsoft.com/office/drawing/2014/main" id="{01330E52-FC00-A105-281F-A83929A6C981}"/>
              </a:ext>
            </a:extLst>
          </p:cNvPr>
          <p:cNvSpPr txBox="1"/>
          <p:nvPr/>
        </p:nvSpPr>
        <p:spPr>
          <a:xfrm>
            <a:off x="802496" y="4143108"/>
            <a:ext cx="1215811" cy="369332"/>
          </a:xfrm>
          <a:prstGeom prst="rect">
            <a:avLst/>
          </a:prstGeom>
          <a:noFill/>
        </p:spPr>
        <p:txBody>
          <a:bodyPr wrap="square" rtlCol="0">
            <a:spAutoFit/>
          </a:bodyPr>
          <a:lstStyle/>
          <a:p>
            <a:r>
              <a:rPr lang="en-US" altLang="zh-CN" sz="1800" b="1" dirty="0">
                <a:solidFill>
                  <a:srgbClr val="0432FF"/>
                </a:solidFill>
              </a:rPr>
              <a:t>335nm</a:t>
            </a:r>
            <a:endParaRPr lang="zh-CN" altLang="en-US" b="1" dirty="0">
              <a:solidFill>
                <a:srgbClr val="0432FF"/>
              </a:solidFill>
            </a:endParaRPr>
          </a:p>
        </p:txBody>
      </p:sp>
      <p:sp>
        <p:nvSpPr>
          <p:cNvPr id="57" name="文本框 56">
            <a:extLst>
              <a:ext uri="{FF2B5EF4-FFF2-40B4-BE49-F238E27FC236}">
                <a16:creationId xmlns:a16="http://schemas.microsoft.com/office/drawing/2014/main" id="{DEEF5CF0-69FA-61A1-3E4A-6DFC79E01F53}"/>
              </a:ext>
            </a:extLst>
          </p:cNvPr>
          <p:cNvSpPr txBox="1"/>
          <p:nvPr/>
        </p:nvSpPr>
        <p:spPr>
          <a:xfrm>
            <a:off x="3241887" y="5603983"/>
            <a:ext cx="1662853" cy="369332"/>
          </a:xfrm>
          <a:prstGeom prst="rect">
            <a:avLst/>
          </a:prstGeom>
          <a:noFill/>
        </p:spPr>
        <p:txBody>
          <a:bodyPr wrap="square" rtlCol="0">
            <a:spAutoFit/>
          </a:bodyPr>
          <a:lstStyle/>
          <a:p>
            <a:r>
              <a:rPr lang="en-US" altLang="zh-CN" b="1" dirty="0">
                <a:solidFill>
                  <a:srgbClr val="FF0000"/>
                </a:solidFill>
              </a:rPr>
              <a:t>Absorbed</a:t>
            </a:r>
            <a:endParaRPr lang="zh-CN" altLang="en-US" b="1" dirty="0">
              <a:solidFill>
                <a:srgbClr val="FF0000"/>
              </a:solidFill>
            </a:endParaRPr>
          </a:p>
        </p:txBody>
      </p:sp>
      <p:sp>
        <p:nvSpPr>
          <p:cNvPr id="58" name="文本框 57">
            <a:extLst>
              <a:ext uri="{FF2B5EF4-FFF2-40B4-BE49-F238E27FC236}">
                <a16:creationId xmlns:a16="http://schemas.microsoft.com/office/drawing/2014/main" id="{A0153071-3748-2C51-C2EF-BE67CCD2E11A}"/>
              </a:ext>
            </a:extLst>
          </p:cNvPr>
          <p:cNvSpPr txBox="1"/>
          <p:nvPr/>
        </p:nvSpPr>
        <p:spPr>
          <a:xfrm>
            <a:off x="6014013" y="5643045"/>
            <a:ext cx="3133513" cy="369332"/>
          </a:xfrm>
          <a:prstGeom prst="rect">
            <a:avLst/>
          </a:prstGeom>
          <a:noFill/>
        </p:spPr>
        <p:txBody>
          <a:bodyPr wrap="square" rtlCol="0">
            <a:spAutoFit/>
          </a:bodyPr>
          <a:lstStyle/>
          <a:p>
            <a:r>
              <a:rPr lang="en-US" altLang="zh-CN" b="1" dirty="0">
                <a:solidFill>
                  <a:srgbClr val="FF0000"/>
                </a:solidFill>
              </a:rPr>
              <a:t>Reflected (Gold</a:t>
            </a:r>
            <a:r>
              <a:rPr lang="zh-CN" altLang="en-US" b="1" dirty="0">
                <a:solidFill>
                  <a:srgbClr val="FF0000"/>
                </a:solidFill>
              </a:rPr>
              <a:t>，金</a:t>
            </a:r>
            <a:r>
              <a:rPr lang="en-US" altLang="zh-CN" b="1" dirty="0">
                <a:solidFill>
                  <a:srgbClr val="FF0000"/>
                </a:solidFill>
              </a:rPr>
              <a:t>)</a:t>
            </a:r>
            <a:endParaRPr lang="zh-CN" altLang="en-US" b="1" dirty="0">
              <a:solidFill>
                <a:srgbClr val="FF0000"/>
              </a:solidFill>
            </a:endParaRPr>
          </a:p>
        </p:txBody>
      </p:sp>
      <p:sp>
        <p:nvSpPr>
          <p:cNvPr id="59" name="箭头: 左 58">
            <a:extLst>
              <a:ext uri="{FF2B5EF4-FFF2-40B4-BE49-F238E27FC236}">
                <a16:creationId xmlns:a16="http://schemas.microsoft.com/office/drawing/2014/main" id="{3F26A492-0FAA-3717-084F-EB8F588FEC45}"/>
              </a:ext>
            </a:extLst>
          </p:cNvPr>
          <p:cNvSpPr/>
          <p:nvPr/>
        </p:nvSpPr>
        <p:spPr>
          <a:xfrm>
            <a:off x="782587" y="5910625"/>
            <a:ext cx="931913" cy="358948"/>
          </a:xfrm>
          <a:prstGeom prst="leftArrow">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60" name="箭头: 右 59">
            <a:extLst>
              <a:ext uri="{FF2B5EF4-FFF2-40B4-BE49-F238E27FC236}">
                <a16:creationId xmlns:a16="http://schemas.microsoft.com/office/drawing/2014/main" id="{C5505DDA-8314-FB68-8756-2ACAD263772B}"/>
              </a:ext>
            </a:extLst>
          </p:cNvPr>
          <p:cNvSpPr/>
          <p:nvPr/>
        </p:nvSpPr>
        <p:spPr>
          <a:xfrm>
            <a:off x="1435100" y="5910625"/>
            <a:ext cx="8434653" cy="358948"/>
          </a:xfrm>
          <a:prstGeom prst="rightArrow">
            <a:avLst/>
          </a:prstGeom>
          <a:solidFill>
            <a:srgbClr val="0432FF"/>
          </a:solidFill>
          <a:ln>
            <a:solidFill>
              <a:srgbClr val="0432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56E921C9-6F50-1FBD-3E55-14CACFA64A1E}"/>
              </a:ext>
            </a:extLst>
          </p:cNvPr>
          <p:cNvSpPr txBox="1"/>
          <p:nvPr/>
        </p:nvSpPr>
        <p:spPr>
          <a:xfrm>
            <a:off x="4274112" y="6269573"/>
            <a:ext cx="3133513" cy="369332"/>
          </a:xfrm>
          <a:prstGeom prst="rect">
            <a:avLst/>
          </a:prstGeom>
          <a:noFill/>
        </p:spPr>
        <p:txBody>
          <a:bodyPr wrap="square" rtlCol="0">
            <a:spAutoFit/>
          </a:bodyPr>
          <a:lstStyle/>
          <a:p>
            <a:r>
              <a:rPr lang="en-US" altLang="zh-CN" b="1" dirty="0">
                <a:solidFill>
                  <a:srgbClr val="0432FF"/>
                </a:solidFill>
              </a:rPr>
              <a:t>Reflected (Sliver</a:t>
            </a:r>
            <a:r>
              <a:rPr lang="zh-CN" altLang="en-US" b="1" dirty="0">
                <a:solidFill>
                  <a:srgbClr val="0432FF"/>
                </a:solidFill>
              </a:rPr>
              <a:t>，银</a:t>
            </a:r>
            <a:r>
              <a:rPr lang="en-US" altLang="zh-CN" b="1" dirty="0">
                <a:solidFill>
                  <a:srgbClr val="0432FF"/>
                </a:solidFill>
              </a:rPr>
              <a:t>)</a:t>
            </a:r>
            <a:endParaRPr lang="zh-CN" altLang="en-US" b="1" dirty="0">
              <a:solidFill>
                <a:srgbClr val="0432FF"/>
              </a:solidFill>
            </a:endParaRPr>
          </a:p>
        </p:txBody>
      </p:sp>
      <p:pic>
        <p:nvPicPr>
          <p:cNvPr id="1026" name="Picture 2" descr="眼睛简笔画 的图像结果">
            <a:extLst>
              <a:ext uri="{FF2B5EF4-FFF2-40B4-BE49-F238E27FC236}">
                <a16:creationId xmlns:a16="http://schemas.microsoft.com/office/drawing/2014/main" id="{0069222B-DAF8-F3F9-76D7-F947B6AA65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454" y="5100080"/>
            <a:ext cx="1368934" cy="150528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76C351E7-C437-03AE-959D-0C58361F3BD5}"/>
              </a:ext>
            </a:extLst>
          </p:cNvPr>
          <p:cNvSpPr txBox="1"/>
          <p:nvPr/>
        </p:nvSpPr>
        <p:spPr>
          <a:xfrm>
            <a:off x="4403425" y="2936858"/>
            <a:ext cx="423514" cy="369332"/>
          </a:xfrm>
          <a:prstGeom prst="rect">
            <a:avLst/>
          </a:prstGeom>
          <a:noFill/>
        </p:spPr>
        <p:txBody>
          <a:bodyPr wrap="none" rtlCol="0">
            <a:spAutoFit/>
          </a:bodyPr>
          <a:lstStyle/>
          <a:p>
            <a:r>
              <a:rPr kumimoji="1" lang="en-US" altLang="zh-CN" dirty="0"/>
              <a:t>4d</a:t>
            </a:r>
            <a:endParaRPr kumimoji="1" lang="zh-CN" altLang="en-US" dirty="0"/>
          </a:p>
        </p:txBody>
      </p:sp>
      <p:sp>
        <p:nvSpPr>
          <p:cNvPr id="3" name="文本框 2">
            <a:extLst>
              <a:ext uri="{FF2B5EF4-FFF2-40B4-BE49-F238E27FC236}">
                <a16:creationId xmlns:a16="http://schemas.microsoft.com/office/drawing/2014/main" id="{574E2021-47C3-004B-3ED5-277EB7CC7E07}"/>
              </a:ext>
            </a:extLst>
          </p:cNvPr>
          <p:cNvSpPr txBox="1"/>
          <p:nvPr/>
        </p:nvSpPr>
        <p:spPr>
          <a:xfrm>
            <a:off x="4383984" y="312224"/>
            <a:ext cx="391454" cy="369332"/>
          </a:xfrm>
          <a:prstGeom prst="rect">
            <a:avLst/>
          </a:prstGeom>
          <a:noFill/>
        </p:spPr>
        <p:txBody>
          <a:bodyPr wrap="none" rtlCol="0">
            <a:spAutoFit/>
          </a:bodyPr>
          <a:lstStyle/>
          <a:p>
            <a:r>
              <a:rPr kumimoji="1" lang="en-US" altLang="zh-CN" dirty="0"/>
              <a:t>5s</a:t>
            </a:r>
            <a:endParaRPr kumimoji="1" lang="zh-CN" altLang="en-US" dirty="0"/>
          </a:p>
        </p:txBody>
      </p:sp>
      <p:sp>
        <p:nvSpPr>
          <p:cNvPr id="4" name="文本框 3">
            <a:extLst>
              <a:ext uri="{FF2B5EF4-FFF2-40B4-BE49-F238E27FC236}">
                <a16:creationId xmlns:a16="http://schemas.microsoft.com/office/drawing/2014/main" id="{CF366067-1B2F-6AFB-FC03-4CEB1C07EAE7}"/>
              </a:ext>
            </a:extLst>
          </p:cNvPr>
          <p:cNvSpPr txBox="1"/>
          <p:nvPr/>
        </p:nvSpPr>
        <p:spPr>
          <a:xfrm>
            <a:off x="6933173" y="2932212"/>
            <a:ext cx="423514" cy="369332"/>
          </a:xfrm>
          <a:prstGeom prst="rect">
            <a:avLst/>
          </a:prstGeom>
          <a:noFill/>
        </p:spPr>
        <p:txBody>
          <a:bodyPr wrap="none" rtlCol="0">
            <a:spAutoFit/>
          </a:bodyPr>
          <a:lstStyle/>
          <a:p>
            <a:r>
              <a:rPr kumimoji="1" lang="en-US" altLang="zh-CN" dirty="0"/>
              <a:t>5d</a:t>
            </a:r>
            <a:endParaRPr kumimoji="1" lang="zh-CN" altLang="en-US" dirty="0"/>
          </a:p>
        </p:txBody>
      </p:sp>
      <p:sp>
        <p:nvSpPr>
          <p:cNvPr id="6" name="文本框 5">
            <a:extLst>
              <a:ext uri="{FF2B5EF4-FFF2-40B4-BE49-F238E27FC236}">
                <a16:creationId xmlns:a16="http://schemas.microsoft.com/office/drawing/2014/main" id="{FC321B96-3033-6E42-DA60-8AF70C5F34E0}"/>
              </a:ext>
            </a:extLst>
          </p:cNvPr>
          <p:cNvSpPr txBox="1"/>
          <p:nvPr/>
        </p:nvSpPr>
        <p:spPr>
          <a:xfrm>
            <a:off x="6870855" y="306758"/>
            <a:ext cx="477519" cy="369332"/>
          </a:xfrm>
          <a:prstGeom prst="rect">
            <a:avLst/>
          </a:prstGeom>
          <a:noFill/>
        </p:spPr>
        <p:txBody>
          <a:bodyPr wrap="square" rtlCol="0">
            <a:spAutoFit/>
          </a:bodyPr>
          <a:lstStyle/>
          <a:p>
            <a:r>
              <a:rPr kumimoji="1" lang="en-US" altLang="zh-CN" dirty="0"/>
              <a:t>6s</a:t>
            </a:r>
            <a:endParaRPr kumimoji="1" lang="zh-CN" altLang="en-US" dirty="0"/>
          </a:p>
        </p:txBody>
      </p:sp>
    </p:spTree>
    <p:extLst>
      <p:ext uri="{BB962C8B-B14F-4D97-AF65-F5344CB8AC3E}">
        <p14:creationId xmlns:p14="http://schemas.microsoft.com/office/powerpoint/2010/main" val="70265803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6A3641E5-8138-CEF8-C277-0F148CD38DD4}"/>
              </a:ext>
            </a:extLst>
          </p:cNvPr>
          <p:cNvCxnSpPr/>
          <p:nvPr/>
        </p:nvCxnSpPr>
        <p:spPr>
          <a:xfrm>
            <a:off x="2422313" y="6815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C46E1574-C4ED-85C5-0C6D-BDD423DB8212}"/>
              </a:ext>
            </a:extLst>
          </p:cNvPr>
          <p:cNvCxnSpPr/>
          <p:nvPr/>
        </p:nvCxnSpPr>
        <p:spPr>
          <a:xfrm>
            <a:off x="2466340" y="2639049"/>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901CB690-98EE-3E34-3D6C-68A77EECEF40}"/>
              </a:ext>
            </a:extLst>
          </p:cNvPr>
          <p:cNvCxnSpPr>
            <a:cxnSpLocks/>
          </p:cNvCxnSpPr>
          <p:nvPr/>
        </p:nvCxnSpPr>
        <p:spPr>
          <a:xfrm flipV="1">
            <a:off x="2876127" y="681556"/>
            <a:ext cx="0" cy="1957493"/>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6E355E7E-3B40-F792-CD28-C0BBF587476E}"/>
              </a:ext>
            </a:extLst>
          </p:cNvPr>
          <p:cNvCxnSpPr/>
          <p:nvPr/>
        </p:nvCxnSpPr>
        <p:spPr>
          <a:xfrm>
            <a:off x="3506047" y="4783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14" name="直接连接符 13">
            <a:extLst>
              <a:ext uri="{FF2B5EF4-FFF2-40B4-BE49-F238E27FC236}">
                <a16:creationId xmlns:a16="http://schemas.microsoft.com/office/drawing/2014/main" id="{46B776B1-D5F1-0394-D900-D6961968B4EA}"/>
              </a:ext>
            </a:extLst>
          </p:cNvPr>
          <p:cNvCxnSpPr/>
          <p:nvPr/>
        </p:nvCxnSpPr>
        <p:spPr>
          <a:xfrm>
            <a:off x="3560233" y="3133503"/>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5" name="直接箭头连接符 14">
            <a:extLst>
              <a:ext uri="{FF2B5EF4-FFF2-40B4-BE49-F238E27FC236}">
                <a16:creationId xmlns:a16="http://schemas.microsoft.com/office/drawing/2014/main" id="{744F0934-BB7E-010C-225F-3F17D3E5CDF8}"/>
              </a:ext>
            </a:extLst>
          </p:cNvPr>
          <p:cNvCxnSpPr>
            <a:cxnSpLocks/>
          </p:cNvCxnSpPr>
          <p:nvPr/>
        </p:nvCxnSpPr>
        <p:spPr>
          <a:xfrm flipH="1" flipV="1">
            <a:off x="3942927"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09F714F7-FA9D-2FC1-F43A-1B863F50C881}"/>
              </a:ext>
            </a:extLst>
          </p:cNvPr>
          <p:cNvCxnSpPr/>
          <p:nvPr/>
        </p:nvCxnSpPr>
        <p:spPr>
          <a:xfrm>
            <a:off x="3241887" y="2639049"/>
            <a:ext cx="318346" cy="49445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接连接符 20">
            <a:extLst>
              <a:ext uri="{FF2B5EF4-FFF2-40B4-BE49-F238E27FC236}">
                <a16:creationId xmlns:a16="http://schemas.microsoft.com/office/drawing/2014/main" id="{508C29F1-A8BA-7AFC-95F9-0F81F418F9B1}"/>
              </a:ext>
            </a:extLst>
          </p:cNvPr>
          <p:cNvCxnSpPr>
            <a:cxnSpLocks/>
          </p:cNvCxnSpPr>
          <p:nvPr/>
        </p:nvCxnSpPr>
        <p:spPr>
          <a:xfrm flipV="1">
            <a:off x="3241887" y="478355"/>
            <a:ext cx="264160" cy="20320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接连接符 23">
            <a:extLst>
              <a:ext uri="{FF2B5EF4-FFF2-40B4-BE49-F238E27FC236}">
                <a16:creationId xmlns:a16="http://schemas.microsoft.com/office/drawing/2014/main" id="{6B78FC73-3D79-C815-16BF-C0D156CAF9BA}"/>
              </a:ext>
            </a:extLst>
          </p:cNvPr>
          <p:cNvCxnSpPr/>
          <p:nvPr/>
        </p:nvCxnSpPr>
        <p:spPr>
          <a:xfrm>
            <a:off x="8840047" y="1214955"/>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E5A16455-FB39-FEA0-5628-6ABD53F6EFD2}"/>
              </a:ext>
            </a:extLst>
          </p:cNvPr>
          <p:cNvCxnSpPr/>
          <p:nvPr/>
        </p:nvCxnSpPr>
        <p:spPr>
          <a:xfrm>
            <a:off x="8884074" y="2136129"/>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6" name="直接箭头连接符 25">
            <a:extLst>
              <a:ext uri="{FF2B5EF4-FFF2-40B4-BE49-F238E27FC236}">
                <a16:creationId xmlns:a16="http://schemas.microsoft.com/office/drawing/2014/main" id="{1CFA1FA7-D6FF-9A25-EC19-51B73151D40B}"/>
              </a:ext>
            </a:extLst>
          </p:cNvPr>
          <p:cNvCxnSpPr>
            <a:cxnSpLocks/>
          </p:cNvCxnSpPr>
          <p:nvPr/>
        </p:nvCxnSpPr>
        <p:spPr>
          <a:xfrm flipV="1">
            <a:off x="9293861" y="1228502"/>
            <a:ext cx="0" cy="9211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510B8D1-30B6-C1E0-7BD4-7B4045506B69}"/>
              </a:ext>
            </a:extLst>
          </p:cNvPr>
          <p:cNvCxnSpPr/>
          <p:nvPr/>
        </p:nvCxnSpPr>
        <p:spPr>
          <a:xfrm>
            <a:off x="7302501" y="478356"/>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B59E19CC-FC6C-26A9-BA80-D7561BDEA3CE}"/>
              </a:ext>
            </a:extLst>
          </p:cNvPr>
          <p:cNvCxnSpPr/>
          <p:nvPr/>
        </p:nvCxnSpPr>
        <p:spPr>
          <a:xfrm>
            <a:off x="7356687" y="3133503"/>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7D545792-2E97-AA94-C5A5-98051036B020}"/>
              </a:ext>
            </a:extLst>
          </p:cNvPr>
          <p:cNvCxnSpPr>
            <a:cxnSpLocks/>
          </p:cNvCxnSpPr>
          <p:nvPr/>
        </p:nvCxnSpPr>
        <p:spPr>
          <a:xfrm flipH="1" flipV="1">
            <a:off x="7739381"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1DF01C97-70ED-E7A3-2CAA-232AE4299087}"/>
              </a:ext>
            </a:extLst>
          </p:cNvPr>
          <p:cNvCxnSpPr>
            <a:cxnSpLocks/>
          </p:cNvCxnSpPr>
          <p:nvPr/>
        </p:nvCxnSpPr>
        <p:spPr>
          <a:xfrm flipV="1">
            <a:off x="8122075" y="2136129"/>
            <a:ext cx="761999" cy="9973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直接连接符 30">
            <a:extLst>
              <a:ext uri="{FF2B5EF4-FFF2-40B4-BE49-F238E27FC236}">
                <a16:creationId xmlns:a16="http://schemas.microsoft.com/office/drawing/2014/main" id="{42FCDA64-9EB5-B291-C003-7AC9B942C5F5}"/>
              </a:ext>
            </a:extLst>
          </p:cNvPr>
          <p:cNvCxnSpPr>
            <a:cxnSpLocks/>
          </p:cNvCxnSpPr>
          <p:nvPr/>
        </p:nvCxnSpPr>
        <p:spPr>
          <a:xfrm flipH="1" flipV="1">
            <a:off x="8122075" y="478355"/>
            <a:ext cx="717972" cy="7366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文本框 37">
            <a:extLst>
              <a:ext uri="{FF2B5EF4-FFF2-40B4-BE49-F238E27FC236}">
                <a16:creationId xmlns:a16="http://schemas.microsoft.com/office/drawing/2014/main" id="{E847C7B3-E71C-37D7-3FD3-3794F05F4678}"/>
              </a:ext>
            </a:extLst>
          </p:cNvPr>
          <p:cNvSpPr txBox="1"/>
          <p:nvPr/>
        </p:nvSpPr>
        <p:spPr>
          <a:xfrm>
            <a:off x="4458545" y="1466824"/>
            <a:ext cx="4011509" cy="400110"/>
          </a:xfrm>
          <a:prstGeom prst="rect">
            <a:avLst/>
          </a:prstGeom>
          <a:noFill/>
        </p:spPr>
        <p:txBody>
          <a:bodyPr wrap="square" rtlCol="0">
            <a:spAutoFit/>
          </a:bodyPr>
          <a:lstStyle/>
          <a:p>
            <a:r>
              <a:rPr lang="en-US" altLang="zh-CN" sz="2000" b="1" dirty="0"/>
              <a:t>Should be the same color!</a:t>
            </a:r>
            <a:endParaRPr lang="zh-CN" altLang="en-US" sz="2000" b="1" dirty="0"/>
          </a:p>
        </p:txBody>
      </p:sp>
      <p:sp>
        <p:nvSpPr>
          <p:cNvPr id="39" name="文本框 38">
            <a:extLst>
              <a:ext uri="{FF2B5EF4-FFF2-40B4-BE49-F238E27FC236}">
                <a16:creationId xmlns:a16="http://schemas.microsoft.com/office/drawing/2014/main" id="{E53DA82A-AF4F-9AF1-0ADB-7865D0DDB75C}"/>
              </a:ext>
            </a:extLst>
          </p:cNvPr>
          <p:cNvSpPr txBox="1"/>
          <p:nvPr/>
        </p:nvSpPr>
        <p:spPr>
          <a:xfrm>
            <a:off x="4991098" y="80331"/>
            <a:ext cx="3027682" cy="400110"/>
          </a:xfrm>
          <a:prstGeom prst="rect">
            <a:avLst/>
          </a:prstGeom>
          <a:noFill/>
        </p:spPr>
        <p:txBody>
          <a:bodyPr wrap="square" rtlCol="0">
            <a:spAutoFit/>
          </a:bodyPr>
          <a:lstStyle/>
          <a:p>
            <a:r>
              <a:rPr lang="en-US" altLang="zh-CN" sz="2000" b="1" dirty="0"/>
              <a:t>Only Quantum</a:t>
            </a:r>
            <a:endParaRPr lang="zh-CN" altLang="en-US" sz="2000" b="1" dirty="0"/>
          </a:p>
        </p:txBody>
      </p:sp>
      <p:sp>
        <p:nvSpPr>
          <p:cNvPr id="40" name="文本框 39">
            <a:extLst>
              <a:ext uri="{FF2B5EF4-FFF2-40B4-BE49-F238E27FC236}">
                <a16:creationId xmlns:a16="http://schemas.microsoft.com/office/drawing/2014/main" id="{0B792A58-A738-FDE6-9A37-DB416DDC4E3B}"/>
              </a:ext>
            </a:extLst>
          </p:cNvPr>
          <p:cNvSpPr txBox="1"/>
          <p:nvPr/>
        </p:nvSpPr>
        <p:spPr>
          <a:xfrm>
            <a:off x="1892298" y="240804"/>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1" name="文本框 40">
            <a:extLst>
              <a:ext uri="{FF2B5EF4-FFF2-40B4-BE49-F238E27FC236}">
                <a16:creationId xmlns:a16="http://schemas.microsoft.com/office/drawing/2014/main" id="{5A1C3B50-6E86-804B-8FBE-B2266EF4F3B4}"/>
              </a:ext>
            </a:extLst>
          </p:cNvPr>
          <p:cNvSpPr txBox="1"/>
          <p:nvPr/>
        </p:nvSpPr>
        <p:spPr>
          <a:xfrm>
            <a:off x="8441693" y="406072"/>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2" name="文本框 41">
            <a:extLst>
              <a:ext uri="{FF2B5EF4-FFF2-40B4-BE49-F238E27FC236}">
                <a16:creationId xmlns:a16="http://schemas.microsoft.com/office/drawing/2014/main" id="{A6445B83-6071-8243-9A65-5592EC474F90}"/>
              </a:ext>
            </a:extLst>
          </p:cNvPr>
          <p:cNvSpPr txBox="1"/>
          <p:nvPr/>
        </p:nvSpPr>
        <p:spPr>
          <a:xfrm>
            <a:off x="2655993" y="3265581"/>
            <a:ext cx="2008293" cy="584775"/>
          </a:xfrm>
          <a:prstGeom prst="rect">
            <a:avLst/>
          </a:prstGeom>
          <a:noFill/>
        </p:spPr>
        <p:txBody>
          <a:bodyPr wrap="square" rtlCol="0">
            <a:spAutoFit/>
          </a:bodyPr>
          <a:lstStyle/>
          <a:p>
            <a:r>
              <a:rPr lang="en-US" altLang="zh-CN" sz="3200" b="1" dirty="0">
                <a:solidFill>
                  <a:srgbClr val="0432FF"/>
                </a:solidFill>
              </a:rPr>
              <a:t>(Z=47)</a:t>
            </a:r>
            <a:endParaRPr lang="zh-CN" altLang="en-US" sz="3200" b="1" dirty="0">
              <a:solidFill>
                <a:srgbClr val="0432FF"/>
              </a:solidFill>
            </a:endParaRPr>
          </a:p>
        </p:txBody>
      </p:sp>
      <p:sp>
        <p:nvSpPr>
          <p:cNvPr id="43" name="文本框 42">
            <a:extLst>
              <a:ext uri="{FF2B5EF4-FFF2-40B4-BE49-F238E27FC236}">
                <a16:creationId xmlns:a16="http://schemas.microsoft.com/office/drawing/2014/main" id="{9340DFC2-6265-75E8-B393-EB056A3FF2C4}"/>
              </a:ext>
            </a:extLst>
          </p:cNvPr>
          <p:cNvSpPr txBox="1"/>
          <p:nvPr/>
        </p:nvSpPr>
        <p:spPr>
          <a:xfrm>
            <a:off x="7610688" y="3271783"/>
            <a:ext cx="2008293" cy="584775"/>
          </a:xfrm>
          <a:prstGeom prst="rect">
            <a:avLst/>
          </a:prstGeom>
          <a:noFill/>
        </p:spPr>
        <p:txBody>
          <a:bodyPr wrap="square" rtlCol="0">
            <a:spAutoFit/>
          </a:bodyPr>
          <a:lstStyle/>
          <a:p>
            <a:r>
              <a:rPr lang="en-US" altLang="zh-CN" sz="3200" b="1" dirty="0">
                <a:solidFill>
                  <a:srgbClr val="FF0000"/>
                </a:solidFill>
              </a:rPr>
              <a:t>(Z=79)</a:t>
            </a:r>
            <a:endParaRPr lang="zh-CN" altLang="en-US" sz="3200" b="1" dirty="0">
              <a:solidFill>
                <a:srgbClr val="FF0000"/>
              </a:solidFill>
            </a:endParaRPr>
          </a:p>
        </p:txBody>
      </p:sp>
      <p:sp>
        <p:nvSpPr>
          <p:cNvPr id="44" name="文本框 43">
            <a:extLst>
              <a:ext uri="{FF2B5EF4-FFF2-40B4-BE49-F238E27FC236}">
                <a16:creationId xmlns:a16="http://schemas.microsoft.com/office/drawing/2014/main" id="{685872C3-718E-009B-9970-AB32DF3058AB}"/>
              </a:ext>
            </a:extLst>
          </p:cNvPr>
          <p:cNvSpPr txBox="1"/>
          <p:nvPr/>
        </p:nvSpPr>
        <p:spPr>
          <a:xfrm>
            <a:off x="1139616" y="1372318"/>
            <a:ext cx="1622213" cy="707886"/>
          </a:xfrm>
          <a:prstGeom prst="rect">
            <a:avLst/>
          </a:prstGeom>
          <a:noFill/>
        </p:spPr>
        <p:txBody>
          <a:bodyPr wrap="square" rtlCol="0">
            <a:spAutoFit/>
          </a:bodyPr>
          <a:lstStyle/>
          <a:p>
            <a:pPr algn="ctr"/>
            <a:r>
              <a:rPr lang="en-US" altLang="zh-CN" sz="2000" b="1" dirty="0"/>
              <a:t>3.7eV</a:t>
            </a:r>
          </a:p>
          <a:p>
            <a:pPr algn="ctr"/>
            <a:r>
              <a:rPr lang="en-US" altLang="zh-CN" sz="2000" b="1" dirty="0">
                <a:solidFill>
                  <a:srgbClr val="0432FF"/>
                </a:solidFill>
              </a:rPr>
              <a:t>(335nm)</a:t>
            </a:r>
            <a:endParaRPr lang="zh-CN" altLang="en-US" b="1" dirty="0">
              <a:solidFill>
                <a:srgbClr val="0432FF"/>
              </a:solidFill>
            </a:endParaRPr>
          </a:p>
        </p:txBody>
      </p:sp>
      <p:sp>
        <p:nvSpPr>
          <p:cNvPr id="46" name="文本框 45">
            <a:extLst>
              <a:ext uri="{FF2B5EF4-FFF2-40B4-BE49-F238E27FC236}">
                <a16:creationId xmlns:a16="http://schemas.microsoft.com/office/drawing/2014/main" id="{F79BA093-14CA-A5FF-4409-2D87745C3C73}"/>
              </a:ext>
            </a:extLst>
          </p:cNvPr>
          <p:cNvSpPr txBox="1"/>
          <p:nvPr/>
        </p:nvSpPr>
        <p:spPr>
          <a:xfrm>
            <a:off x="9596124" y="1316976"/>
            <a:ext cx="1622213" cy="707886"/>
          </a:xfrm>
          <a:prstGeom prst="rect">
            <a:avLst/>
          </a:prstGeom>
          <a:noFill/>
        </p:spPr>
        <p:txBody>
          <a:bodyPr wrap="square" rtlCol="0">
            <a:spAutoFit/>
          </a:bodyPr>
          <a:lstStyle/>
          <a:p>
            <a:pPr algn="ctr"/>
            <a:r>
              <a:rPr lang="en-US" altLang="zh-CN" sz="2000" b="1" dirty="0"/>
              <a:t>2.4eV</a:t>
            </a:r>
          </a:p>
          <a:p>
            <a:pPr algn="ctr"/>
            <a:r>
              <a:rPr lang="en-US" altLang="zh-CN" sz="2000" b="1" dirty="0">
                <a:solidFill>
                  <a:srgbClr val="FF0000"/>
                </a:solidFill>
              </a:rPr>
              <a:t>(516.5nm)</a:t>
            </a:r>
            <a:endParaRPr lang="zh-CN" altLang="en-US" b="1" dirty="0">
              <a:solidFill>
                <a:srgbClr val="FF0000"/>
              </a:solidFill>
            </a:endParaRPr>
          </a:p>
        </p:txBody>
      </p:sp>
      <p:sp>
        <p:nvSpPr>
          <p:cNvPr id="47" name="文本框 46">
            <a:extLst>
              <a:ext uri="{FF2B5EF4-FFF2-40B4-BE49-F238E27FC236}">
                <a16:creationId xmlns:a16="http://schemas.microsoft.com/office/drawing/2014/main" id="{C0EF3F76-2873-6227-C5D8-649B2DEEB536}"/>
              </a:ext>
            </a:extLst>
          </p:cNvPr>
          <p:cNvSpPr txBox="1"/>
          <p:nvPr/>
        </p:nvSpPr>
        <p:spPr>
          <a:xfrm>
            <a:off x="309881" y="147500"/>
            <a:ext cx="2045546" cy="1292662"/>
          </a:xfrm>
          <a:prstGeom prst="rect">
            <a:avLst/>
          </a:prstGeom>
          <a:noFill/>
        </p:spPr>
        <p:txBody>
          <a:bodyPr wrap="square" rtlCol="0">
            <a:spAutoFit/>
          </a:bodyPr>
          <a:lstStyle/>
          <a:p>
            <a:r>
              <a:rPr lang="en-US" altLang="zh-CN" sz="2400" b="1" dirty="0">
                <a:solidFill>
                  <a:srgbClr val="0432FF"/>
                </a:solidFill>
              </a:rPr>
              <a:t>Sliver</a:t>
            </a:r>
          </a:p>
          <a:p>
            <a:r>
              <a:rPr lang="zh-CN" altLang="en-US" sz="5400" b="1" dirty="0">
                <a:solidFill>
                  <a:srgbClr val="0432FF"/>
                </a:solidFill>
              </a:rPr>
              <a:t>银</a:t>
            </a:r>
          </a:p>
        </p:txBody>
      </p:sp>
      <p:sp>
        <p:nvSpPr>
          <p:cNvPr id="48" name="文本框 47">
            <a:extLst>
              <a:ext uri="{FF2B5EF4-FFF2-40B4-BE49-F238E27FC236}">
                <a16:creationId xmlns:a16="http://schemas.microsoft.com/office/drawing/2014/main" id="{D89C8A11-5CFF-BFBA-C5B4-5F6BE923A228}"/>
              </a:ext>
            </a:extLst>
          </p:cNvPr>
          <p:cNvSpPr txBox="1"/>
          <p:nvPr/>
        </p:nvSpPr>
        <p:spPr>
          <a:xfrm>
            <a:off x="10938518" y="90419"/>
            <a:ext cx="2045546" cy="1384995"/>
          </a:xfrm>
          <a:prstGeom prst="rect">
            <a:avLst/>
          </a:prstGeom>
          <a:noFill/>
        </p:spPr>
        <p:txBody>
          <a:bodyPr wrap="square" rtlCol="0">
            <a:spAutoFit/>
          </a:bodyPr>
          <a:lstStyle/>
          <a:p>
            <a:r>
              <a:rPr lang="en-US" altLang="zh-CN" sz="2400" b="1" dirty="0">
                <a:solidFill>
                  <a:srgbClr val="FF0000"/>
                </a:solidFill>
              </a:rPr>
              <a:t>Gold</a:t>
            </a:r>
          </a:p>
          <a:p>
            <a:r>
              <a:rPr lang="zh-CN" altLang="en-US" sz="6000" b="1" dirty="0">
                <a:solidFill>
                  <a:srgbClr val="FF0000"/>
                </a:solidFill>
              </a:rPr>
              <a:t>金</a:t>
            </a:r>
            <a:endParaRPr lang="zh-CN" altLang="en-US" sz="13800" b="1" dirty="0">
              <a:solidFill>
                <a:srgbClr val="FF0000"/>
              </a:solidFill>
            </a:endParaRPr>
          </a:p>
        </p:txBody>
      </p:sp>
      <p:pic>
        <p:nvPicPr>
          <p:cNvPr id="2050" name="Picture 2" descr="金阁寺 的图像结果">
            <a:extLst>
              <a:ext uri="{FF2B5EF4-FFF2-40B4-BE49-F238E27FC236}">
                <a16:creationId xmlns:a16="http://schemas.microsoft.com/office/drawing/2014/main" id="{21F28CAD-991D-D47E-6C85-CEFE9CAC8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5686" y="2353022"/>
            <a:ext cx="2532379" cy="16882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银勺子 的图像结果">
            <a:extLst>
              <a:ext uri="{FF2B5EF4-FFF2-40B4-BE49-F238E27FC236}">
                <a16:creationId xmlns:a16="http://schemas.microsoft.com/office/drawing/2014/main" id="{7A20ED20-EB3B-81BE-928D-71336F22A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19" y="2353022"/>
            <a:ext cx="1586957" cy="16882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三色光混合 的图像结果">
            <a:extLst>
              <a:ext uri="{FF2B5EF4-FFF2-40B4-BE49-F238E27FC236}">
                <a16:creationId xmlns:a16="http://schemas.microsoft.com/office/drawing/2014/main" id="{A0729EF8-3D8B-62AB-173D-84863E12C8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76" t="16757" r="8849" b="4601"/>
          <a:stretch/>
        </p:blipFill>
        <p:spPr bwMode="auto">
          <a:xfrm>
            <a:off x="469446" y="5161948"/>
            <a:ext cx="2145877" cy="1594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三色光混合 的图像结果">
            <a:extLst>
              <a:ext uri="{FF2B5EF4-FFF2-40B4-BE49-F238E27FC236}">
                <a16:creationId xmlns:a16="http://schemas.microsoft.com/office/drawing/2014/main" id="{ACDFC4A0-9BDD-0C70-2606-0C3B06C8A1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76" t="16757" r="8849" b="4601"/>
          <a:stretch/>
        </p:blipFill>
        <p:spPr bwMode="auto">
          <a:xfrm>
            <a:off x="9502987" y="5142255"/>
            <a:ext cx="2145877" cy="159494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B4EB4341-429B-741E-9B65-BF99A8C60AAD}"/>
              </a:ext>
            </a:extLst>
          </p:cNvPr>
          <p:cNvSpPr txBox="1"/>
          <p:nvPr/>
        </p:nvSpPr>
        <p:spPr>
          <a:xfrm>
            <a:off x="888161" y="4141659"/>
            <a:ext cx="11079904" cy="830997"/>
          </a:xfrm>
          <a:prstGeom prst="rect">
            <a:avLst/>
          </a:prstGeom>
          <a:noFill/>
        </p:spPr>
        <p:txBody>
          <a:bodyPr wrap="square" rtlCol="0">
            <a:spAutoFit/>
          </a:bodyPr>
          <a:lstStyle/>
          <a:p>
            <a:r>
              <a:rPr lang="en-US" altLang="zh-CN" sz="2400" b="1" dirty="0"/>
              <a:t>Gold shines golden, and sliver is dark white due to both effects of Quantum Mechanics and Relativity.</a:t>
            </a:r>
            <a:endParaRPr lang="zh-CN" altLang="en-US" sz="2400" b="1" dirty="0"/>
          </a:p>
        </p:txBody>
      </p:sp>
      <p:sp>
        <p:nvSpPr>
          <p:cNvPr id="6" name="矩形 5">
            <a:extLst>
              <a:ext uri="{FF2B5EF4-FFF2-40B4-BE49-F238E27FC236}">
                <a16:creationId xmlns:a16="http://schemas.microsoft.com/office/drawing/2014/main" id="{F3AB3F90-4CE8-EFA7-4135-83852303A8A3}"/>
              </a:ext>
            </a:extLst>
          </p:cNvPr>
          <p:cNvSpPr/>
          <p:nvPr/>
        </p:nvSpPr>
        <p:spPr>
          <a:xfrm>
            <a:off x="1422400" y="5797550"/>
            <a:ext cx="215900" cy="228600"/>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0DEC421-9478-FFA2-160A-768EAF472C9F}"/>
              </a:ext>
            </a:extLst>
          </p:cNvPr>
          <p:cNvSpPr/>
          <p:nvPr/>
        </p:nvSpPr>
        <p:spPr>
          <a:xfrm>
            <a:off x="10191330" y="5568950"/>
            <a:ext cx="215900" cy="228600"/>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C23B3A4-46FD-A796-41E8-BF3C32A7DC4F}"/>
              </a:ext>
            </a:extLst>
          </p:cNvPr>
          <p:cNvSpPr txBox="1"/>
          <p:nvPr/>
        </p:nvSpPr>
        <p:spPr>
          <a:xfrm>
            <a:off x="3157221" y="5096148"/>
            <a:ext cx="2336800" cy="476705"/>
          </a:xfrm>
          <a:prstGeom prst="rect">
            <a:avLst/>
          </a:prstGeom>
          <a:noFill/>
        </p:spPr>
        <p:txBody>
          <a:bodyPr wrap="square" rtlCol="0">
            <a:spAutoFit/>
          </a:bodyPr>
          <a:lstStyle/>
          <a:p>
            <a:r>
              <a:rPr lang="en-US" altLang="zh-CN" sz="2400" b="1" dirty="0">
                <a:solidFill>
                  <a:srgbClr val="0432FF"/>
                </a:solidFill>
              </a:rPr>
              <a:t>No Absorption.</a:t>
            </a:r>
            <a:endParaRPr lang="zh-CN" altLang="en-US" sz="2400" b="1" dirty="0">
              <a:solidFill>
                <a:srgbClr val="0432FF"/>
              </a:solidFill>
            </a:endParaRPr>
          </a:p>
        </p:txBody>
      </p:sp>
      <p:sp>
        <p:nvSpPr>
          <p:cNvPr id="16" name="箭头: 下 15">
            <a:extLst>
              <a:ext uri="{FF2B5EF4-FFF2-40B4-BE49-F238E27FC236}">
                <a16:creationId xmlns:a16="http://schemas.microsoft.com/office/drawing/2014/main" id="{4389FE67-EE0E-24AA-D80A-CB28530A4C25}"/>
              </a:ext>
            </a:extLst>
          </p:cNvPr>
          <p:cNvSpPr/>
          <p:nvPr/>
        </p:nvSpPr>
        <p:spPr>
          <a:xfrm>
            <a:off x="3970020" y="5626100"/>
            <a:ext cx="488525" cy="498981"/>
          </a:xfrm>
          <a:prstGeom prst="downArrow">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DF12876B-6C67-469A-68C7-CEF642F3DC86}"/>
              </a:ext>
            </a:extLst>
          </p:cNvPr>
          <p:cNvSpPr txBox="1"/>
          <p:nvPr/>
        </p:nvSpPr>
        <p:spPr>
          <a:xfrm>
            <a:off x="3824613" y="6178328"/>
            <a:ext cx="2603500" cy="461665"/>
          </a:xfrm>
          <a:prstGeom prst="rect">
            <a:avLst/>
          </a:prstGeom>
          <a:noFill/>
        </p:spPr>
        <p:txBody>
          <a:bodyPr wrap="square" rtlCol="0">
            <a:spAutoFit/>
          </a:bodyPr>
          <a:lstStyle/>
          <a:p>
            <a:r>
              <a:rPr lang="en-US" altLang="zh-CN" sz="2400" b="1" dirty="0">
                <a:solidFill>
                  <a:srgbClr val="0432FF"/>
                </a:solidFill>
              </a:rPr>
              <a:t>White</a:t>
            </a:r>
            <a:endParaRPr lang="zh-CN" altLang="en-US" sz="2400" b="1" dirty="0">
              <a:solidFill>
                <a:srgbClr val="0432FF"/>
              </a:solidFill>
            </a:endParaRPr>
          </a:p>
        </p:txBody>
      </p:sp>
      <p:sp>
        <p:nvSpPr>
          <p:cNvPr id="18" name="文本框 17">
            <a:extLst>
              <a:ext uri="{FF2B5EF4-FFF2-40B4-BE49-F238E27FC236}">
                <a16:creationId xmlns:a16="http://schemas.microsoft.com/office/drawing/2014/main" id="{1821E33C-5D05-A061-2537-93984F44D3E4}"/>
              </a:ext>
            </a:extLst>
          </p:cNvPr>
          <p:cNvSpPr txBox="1"/>
          <p:nvPr/>
        </p:nvSpPr>
        <p:spPr>
          <a:xfrm>
            <a:off x="6997480" y="4795103"/>
            <a:ext cx="2336800" cy="830997"/>
          </a:xfrm>
          <a:prstGeom prst="rect">
            <a:avLst/>
          </a:prstGeom>
          <a:noFill/>
        </p:spPr>
        <p:txBody>
          <a:bodyPr wrap="square" rtlCol="0">
            <a:spAutoFit/>
          </a:bodyPr>
          <a:lstStyle/>
          <a:p>
            <a:r>
              <a:rPr lang="en-US" altLang="zh-CN" sz="2400" b="1" dirty="0">
                <a:solidFill>
                  <a:srgbClr val="FF0000"/>
                </a:solidFill>
              </a:rPr>
              <a:t>Blue is absorbed.</a:t>
            </a:r>
            <a:endParaRPr lang="zh-CN" altLang="en-US" sz="2400" b="1" dirty="0">
              <a:solidFill>
                <a:srgbClr val="FF0000"/>
              </a:solidFill>
            </a:endParaRPr>
          </a:p>
        </p:txBody>
      </p:sp>
      <p:sp>
        <p:nvSpPr>
          <p:cNvPr id="19" name="箭头: 下 18">
            <a:extLst>
              <a:ext uri="{FF2B5EF4-FFF2-40B4-BE49-F238E27FC236}">
                <a16:creationId xmlns:a16="http://schemas.microsoft.com/office/drawing/2014/main" id="{5C09CF05-6CDB-22C3-7C62-D547FFFE6E6F}"/>
              </a:ext>
            </a:extLst>
          </p:cNvPr>
          <p:cNvSpPr/>
          <p:nvPr/>
        </p:nvSpPr>
        <p:spPr>
          <a:xfrm>
            <a:off x="7412552" y="5653892"/>
            <a:ext cx="488525" cy="498981"/>
          </a:xfrm>
          <a:prstGeom prst="downArrow">
            <a:avLst/>
          </a:prstGeom>
          <a:solidFill>
            <a:srgbClr val="FF3F3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12978569-6537-A3DD-DD29-537F6EFABB1F}"/>
              </a:ext>
            </a:extLst>
          </p:cNvPr>
          <p:cNvSpPr txBox="1"/>
          <p:nvPr/>
        </p:nvSpPr>
        <p:spPr>
          <a:xfrm>
            <a:off x="6775460" y="6244432"/>
            <a:ext cx="2603500" cy="461665"/>
          </a:xfrm>
          <a:prstGeom prst="rect">
            <a:avLst/>
          </a:prstGeom>
          <a:noFill/>
        </p:spPr>
        <p:txBody>
          <a:bodyPr wrap="square" rtlCol="0">
            <a:spAutoFit/>
          </a:bodyPr>
          <a:lstStyle/>
          <a:p>
            <a:r>
              <a:rPr lang="en-US" altLang="zh-CN" sz="2400" b="1" dirty="0">
                <a:solidFill>
                  <a:srgbClr val="FF0000"/>
                </a:solidFill>
              </a:rPr>
              <a:t>Golden yellow</a:t>
            </a:r>
            <a:endParaRPr lang="zh-CN" altLang="en-US" sz="2400" b="1" dirty="0">
              <a:solidFill>
                <a:srgbClr val="FF0000"/>
              </a:solidFill>
            </a:endParaRPr>
          </a:p>
        </p:txBody>
      </p:sp>
      <p:sp>
        <p:nvSpPr>
          <p:cNvPr id="3" name="文本框 2">
            <a:extLst>
              <a:ext uri="{FF2B5EF4-FFF2-40B4-BE49-F238E27FC236}">
                <a16:creationId xmlns:a16="http://schemas.microsoft.com/office/drawing/2014/main" id="{B694985A-A815-F402-30F3-4C6055A6094F}"/>
              </a:ext>
            </a:extLst>
          </p:cNvPr>
          <p:cNvSpPr txBox="1"/>
          <p:nvPr/>
        </p:nvSpPr>
        <p:spPr>
          <a:xfrm>
            <a:off x="4403425" y="2936858"/>
            <a:ext cx="423514" cy="369332"/>
          </a:xfrm>
          <a:prstGeom prst="rect">
            <a:avLst/>
          </a:prstGeom>
          <a:noFill/>
        </p:spPr>
        <p:txBody>
          <a:bodyPr wrap="none" rtlCol="0">
            <a:spAutoFit/>
          </a:bodyPr>
          <a:lstStyle/>
          <a:p>
            <a:r>
              <a:rPr kumimoji="1" lang="en-US" altLang="zh-CN" dirty="0"/>
              <a:t>4d</a:t>
            </a:r>
            <a:endParaRPr kumimoji="1" lang="zh-CN" altLang="en-US" dirty="0"/>
          </a:p>
        </p:txBody>
      </p:sp>
      <p:sp>
        <p:nvSpPr>
          <p:cNvPr id="10" name="文本框 9">
            <a:extLst>
              <a:ext uri="{FF2B5EF4-FFF2-40B4-BE49-F238E27FC236}">
                <a16:creationId xmlns:a16="http://schemas.microsoft.com/office/drawing/2014/main" id="{20CCD4C4-6009-00DA-C9E2-04F7A23AAEC8}"/>
              </a:ext>
            </a:extLst>
          </p:cNvPr>
          <p:cNvSpPr txBox="1"/>
          <p:nvPr/>
        </p:nvSpPr>
        <p:spPr>
          <a:xfrm>
            <a:off x="4383984" y="312224"/>
            <a:ext cx="391454" cy="369332"/>
          </a:xfrm>
          <a:prstGeom prst="rect">
            <a:avLst/>
          </a:prstGeom>
          <a:noFill/>
        </p:spPr>
        <p:txBody>
          <a:bodyPr wrap="none" rtlCol="0">
            <a:spAutoFit/>
          </a:bodyPr>
          <a:lstStyle/>
          <a:p>
            <a:r>
              <a:rPr kumimoji="1" lang="en-US" altLang="zh-CN" dirty="0"/>
              <a:t>5s</a:t>
            </a:r>
            <a:endParaRPr kumimoji="1" lang="zh-CN" altLang="en-US" dirty="0"/>
          </a:p>
        </p:txBody>
      </p:sp>
      <p:sp>
        <p:nvSpPr>
          <p:cNvPr id="12" name="文本框 11">
            <a:extLst>
              <a:ext uri="{FF2B5EF4-FFF2-40B4-BE49-F238E27FC236}">
                <a16:creationId xmlns:a16="http://schemas.microsoft.com/office/drawing/2014/main" id="{23DB8ADB-297E-823E-2742-9F7C42F7CF3B}"/>
              </a:ext>
            </a:extLst>
          </p:cNvPr>
          <p:cNvSpPr txBox="1"/>
          <p:nvPr/>
        </p:nvSpPr>
        <p:spPr>
          <a:xfrm>
            <a:off x="6933173" y="2932212"/>
            <a:ext cx="423514" cy="369332"/>
          </a:xfrm>
          <a:prstGeom prst="rect">
            <a:avLst/>
          </a:prstGeom>
          <a:noFill/>
        </p:spPr>
        <p:txBody>
          <a:bodyPr wrap="none" rtlCol="0">
            <a:spAutoFit/>
          </a:bodyPr>
          <a:lstStyle/>
          <a:p>
            <a:r>
              <a:rPr kumimoji="1" lang="en-US" altLang="zh-CN" dirty="0"/>
              <a:t>5d</a:t>
            </a:r>
            <a:endParaRPr kumimoji="1" lang="zh-CN" altLang="en-US" dirty="0"/>
          </a:p>
        </p:txBody>
      </p:sp>
      <p:sp>
        <p:nvSpPr>
          <p:cNvPr id="23" name="文本框 22">
            <a:extLst>
              <a:ext uri="{FF2B5EF4-FFF2-40B4-BE49-F238E27FC236}">
                <a16:creationId xmlns:a16="http://schemas.microsoft.com/office/drawing/2014/main" id="{F2B67E69-B5CA-8FE6-3C3F-9822F0854B32}"/>
              </a:ext>
            </a:extLst>
          </p:cNvPr>
          <p:cNvSpPr txBox="1"/>
          <p:nvPr/>
        </p:nvSpPr>
        <p:spPr>
          <a:xfrm>
            <a:off x="6870855" y="306758"/>
            <a:ext cx="477519" cy="369332"/>
          </a:xfrm>
          <a:prstGeom prst="rect">
            <a:avLst/>
          </a:prstGeom>
          <a:noFill/>
        </p:spPr>
        <p:txBody>
          <a:bodyPr wrap="square" rtlCol="0">
            <a:spAutoFit/>
          </a:bodyPr>
          <a:lstStyle/>
          <a:p>
            <a:r>
              <a:rPr kumimoji="1" lang="en-US" altLang="zh-CN" dirty="0"/>
              <a:t>6s</a:t>
            </a:r>
            <a:endParaRPr kumimoji="1" lang="zh-CN" altLang="en-US" dirty="0"/>
          </a:p>
        </p:txBody>
      </p:sp>
    </p:spTree>
    <p:extLst>
      <p:ext uri="{BB962C8B-B14F-4D97-AF65-F5344CB8AC3E}">
        <p14:creationId xmlns:p14="http://schemas.microsoft.com/office/powerpoint/2010/main" val="278796362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F20932F-AEA7-B8BA-91DA-588CD0438953}"/>
              </a:ext>
            </a:extLst>
          </p:cNvPr>
          <p:cNvSpPr>
            <a:spLocks noGrp="1"/>
          </p:cNvSpPr>
          <p:nvPr>
            <p:ph type="sldNum" sz="quarter" idx="12"/>
          </p:nvPr>
        </p:nvSpPr>
        <p:spPr/>
        <p:txBody>
          <a:bodyPr/>
          <a:lstStyle/>
          <a:p>
            <a:fld id="{48F63A3B-78C7-47BE-AE5E-E10140E04643}" type="slidenum">
              <a:rPr lang="en-US" smtClean="0"/>
              <a:t>6</a:t>
            </a:fld>
            <a:endParaRPr lang="en-US" dirty="0"/>
          </a:p>
        </p:txBody>
      </p:sp>
      <p:pic>
        <p:nvPicPr>
          <p:cNvPr id="9" name="图片 8">
            <a:extLst>
              <a:ext uri="{FF2B5EF4-FFF2-40B4-BE49-F238E27FC236}">
                <a16:creationId xmlns:a16="http://schemas.microsoft.com/office/drawing/2014/main" id="{AE01B750-2089-70FE-EF2D-77E262AFF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215" y="1528619"/>
            <a:ext cx="3792689" cy="3082312"/>
          </a:xfrm>
          <a:prstGeom prst="rect">
            <a:avLst/>
          </a:prstGeom>
          <a:ln>
            <a:solidFill>
              <a:schemeClr val="accent1"/>
            </a:solidFill>
          </a:ln>
        </p:spPr>
      </p:pic>
      <p:pic>
        <p:nvPicPr>
          <p:cNvPr id="10" name="图片 9">
            <a:extLst>
              <a:ext uri="{FF2B5EF4-FFF2-40B4-BE49-F238E27FC236}">
                <a16:creationId xmlns:a16="http://schemas.microsoft.com/office/drawing/2014/main" id="{2B9167FE-C511-28D6-2DF2-CE1CD2A7B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926" y="1461911"/>
            <a:ext cx="3936274" cy="3149020"/>
          </a:xfrm>
          <a:prstGeom prst="rect">
            <a:avLst/>
          </a:prstGeom>
          <a:solidFill>
            <a:schemeClr val="bg1"/>
          </a:solidFill>
          <a:ln>
            <a:solidFill>
              <a:schemeClr val="accent1"/>
            </a:solidFill>
          </a:ln>
        </p:spPr>
      </p:pic>
      <p:sp>
        <p:nvSpPr>
          <p:cNvPr id="11" name="标题 1">
            <a:extLst>
              <a:ext uri="{FF2B5EF4-FFF2-40B4-BE49-F238E27FC236}">
                <a16:creationId xmlns:a16="http://schemas.microsoft.com/office/drawing/2014/main" id="{FA2853AE-FF80-5CDD-FFFF-C2E997EC980B}"/>
              </a:ext>
            </a:extLst>
          </p:cNvPr>
          <p:cNvSpPr txBox="1">
            <a:spLocks/>
          </p:cNvSpPr>
          <p:nvPr/>
        </p:nvSpPr>
        <p:spPr>
          <a:xfrm>
            <a:off x="0" y="338095"/>
            <a:ext cx="12192000" cy="8595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Microsoft YaHei" panose="020B0503020204020204" pitchFamily="34" charset="-122"/>
                <a:ea typeface="Microsoft YaHei" panose="020B0503020204020204" pitchFamily="34" charset="-122"/>
                <a:cs typeface="Times New Roman" pitchFamily="18" charset="0"/>
              </a:rPr>
              <a:t>Color</a:t>
            </a:r>
            <a:r>
              <a:rPr lang="zh-CN" altLang="en-US" sz="3200" b="1" dirty="0">
                <a:latin typeface="Microsoft YaHei" panose="020B0503020204020204" pitchFamily="34" charset="-122"/>
                <a:ea typeface="Microsoft YaHei" panose="020B0503020204020204" pitchFamily="34" charset="-122"/>
                <a:cs typeface="Times New Roman" pitchFamily="18" charset="0"/>
              </a:rPr>
              <a:t> </a:t>
            </a:r>
            <a:r>
              <a:rPr lang="en-US" altLang="zh-CN" sz="3200" b="1" dirty="0">
                <a:latin typeface="Microsoft YaHei" panose="020B0503020204020204" pitchFamily="34" charset="-122"/>
                <a:ea typeface="Microsoft YaHei" panose="020B0503020204020204" pitchFamily="34" charset="-122"/>
                <a:cs typeface="Times New Roman" pitchFamily="18" charset="0"/>
              </a:rPr>
              <a:t>confinement</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 </a:t>
            </a:r>
            <a:r>
              <a:rPr lang="en-US" altLang="zh-CN" sz="3200" b="1" dirty="0">
                <a:latin typeface="Microsoft YaHei" panose="020B0503020204020204" pitchFamily="34" charset="-122"/>
                <a:ea typeface="Microsoft YaHei" panose="020B0503020204020204" pitchFamily="34" charset="-122"/>
              </a:rPr>
              <a:t>quarks</a:t>
            </a:r>
            <a:r>
              <a:rPr lang="zh-CN" altLang="en-US" sz="3200" b="1" dirty="0">
                <a:latin typeface="Microsoft YaHei" panose="020B0503020204020204" pitchFamily="34" charset="-122"/>
                <a:ea typeface="Microsoft YaHei" panose="020B0503020204020204" pitchFamily="34" charset="-122"/>
              </a:rPr>
              <a:t> </a:t>
            </a:r>
            <a:r>
              <a:rPr lang="en-US" altLang="zh-CN" sz="3200" b="1" dirty="0">
                <a:latin typeface="Microsoft YaHei" panose="020B0503020204020204" pitchFamily="34" charset="-122"/>
                <a:ea typeface="Microsoft YaHei" panose="020B0503020204020204" pitchFamily="34" charset="-122"/>
              </a:rPr>
              <a:t>confined</a:t>
            </a:r>
            <a:r>
              <a:rPr lang="zh-CN" altLang="en-US" sz="3200" b="1" dirty="0">
                <a:latin typeface="Microsoft YaHei" panose="020B0503020204020204" pitchFamily="34" charset="-122"/>
                <a:ea typeface="Microsoft YaHei" panose="020B0503020204020204" pitchFamily="34" charset="-122"/>
              </a:rPr>
              <a:t> </a:t>
            </a:r>
            <a:r>
              <a:rPr lang="en-US" altLang="zh-CN" sz="3200" b="1" dirty="0">
                <a:latin typeface="Microsoft YaHei" panose="020B0503020204020204" pitchFamily="34" charset="-122"/>
                <a:ea typeface="Microsoft YaHei" panose="020B0503020204020204" pitchFamily="34" charset="-122"/>
              </a:rPr>
              <a:t>into</a:t>
            </a:r>
            <a:r>
              <a:rPr lang="zh-CN" altLang="en-US" sz="3200" b="1" dirty="0">
                <a:latin typeface="Microsoft YaHei" panose="020B0503020204020204" pitchFamily="34" charset="-122"/>
                <a:ea typeface="Microsoft YaHei" panose="020B0503020204020204" pitchFamily="34" charset="-122"/>
              </a:rPr>
              <a:t> </a:t>
            </a:r>
            <a:r>
              <a:rPr lang="en-US" altLang="zh-CN" sz="3200" b="1" dirty="0">
                <a:latin typeface="Microsoft YaHei" panose="020B0503020204020204" pitchFamily="34" charset="-122"/>
                <a:ea typeface="Microsoft YaHei" panose="020B0503020204020204" pitchFamily="34" charset="-122"/>
              </a:rPr>
              <a:t>hadrons</a:t>
            </a:r>
            <a:r>
              <a:rPr lang="zh-CN" altLang="en-US" sz="3200" b="1" dirty="0">
                <a:latin typeface="Microsoft YaHei" panose="020B0503020204020204" pitchFamily="34" charset="-122"/>
                <a:ea typeface="Microsoft YaHei" panose="020B0503020204020204" pitchFamily="34" charset="-122"/>
              </a:rPr>
              <a:t> </a:t>
            </a:r>
          </a:p>
        </p:txBody>
      </p:sp>
      <mc:AlternateContent xmlns:mc="http://schemas.openxmlformats.org/markup-compatibility/2006" xmlns:a14="http://schemas.microsoft.com/office/drawing/2010/main">
        <mc:Choice Requires="a14">
          <p:graphicFrame>
            <p:nvGraphicFramePr>
              <p:cNvPr id="13" name="图示 12">
                <a:extLst>
                  <a:ext uri="{FF2B5EF4-FFF2-40B4-BE49-F238E27FC236}">
                    <a16:creationId xmlns:a16="http://schemas.microsoft.com/office/drawing/2014/main" id="{C2DE145B-C86D-446C-AAFD-949EAD6C3C2F}"/>
                  </a:ext>
                </a:extLst>
              </p:cNvPr>
              <p:cNvGraphicFramePr/>
              <p:nvPr/>
            </p:nvGraphicFramePr>
            <p:xfrm>
              <a:off x="1981926" y="5254055"/>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13" name="图示 12">
                <a:extLst>
                  <a:ext uri="{FF2B5EF4-FFF2-40B4-BE49-F238E27FC236}">
                    <a16:creationId xmlns:a16="http://schemas.microsoft.com/office/drawing/2014/main" id="{C2DE145B-C86D-446C-AAFD-949EAD6C3C2F}"/>
                  </a:ext>
                </a:extLst>
              </p:cNvPr>
              <p:cNvGraphicFramePr/>
              <p:nvPr>
                <p:extLst>
                  <p:ext uri="{D42A27DB-BD31-4B8C-83A1-F6EECF244321}">
                    <p14:modId xmlns:p14="http://schemas.microsoft.com/office/powerpoint/2010/main" val="2677112142"/>
                  </p:ext>
                </p:extLst>
              </p:nvPr>
            </p:nvGraphicFramePr>
            <p:xfrm>
              <a:off x="1981926" y="5254055"/>
              <a:ext cx="8128000"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
        <p:nvSpPr>
          <p:cNvPr id="2" name="文本框 1">
            <a:extLst>
              <a:ext uri="{FF2B5EF4-FFF2-40B4-BE49-F238E27FC236}">
                <a16:creationId xmlns:a16="http://schemas.microsoft.com/office/drawing/2014/main" id="{19771320-C770-F6B3-FB72-7839AE15F7FA}"/>
              </a:ext>
            </a:extLst>
          </p:cNvPr>
          <p:cNvSpPr txBox="1"/>
          <p:nvPr/>
        </p:nvSpPr>
        <p:spPr>
          <a:xfrm>
            <a:off x="1004222" y="6335239"/>
            <a:ext cx="4703660" cy="369332"/>
          </a:xfrm>
          <a:prstGeom prst="rect">
            <a:avLst/>
          </a:prstGeom>
          <a:noFill/>
        </p:spPr>
        <p:txBody>
          <a:bodyPr wrap="none" rtlCol="0">
            <a:spAutoFit/>
          </a:bodyPr>
          <a:lstStyle/>
          <a:p>
            <a:r>
              <a:rPr kumimoji="1" lang="en-US" altLang="zh-CN" b="1" dirty="0">
                <a:solidFill>
                  <a:srgbClr val="C00000"/>
                </a:solidFill>
              </a:rPr>
              <a:t>They</a:t>
            </a:r>
            <a:r>
              <a:rPr kumimoji="1" lang="zh-CN" altLang="en-US" b="1" dirty="0">
                <a:solidFill>
                  <a:srgbClr val="C00000"/>
                </a:solidFill>
              </a:rPr>
              <a:t> </a:t>
            </a:r>
            <a:r>
              <a:rPr kumimoji="1" lang="en-US" altLang="zh-CN" b="1" dirty="0">
                <a:solidFill>
                  <a:srgbClr val="C00000"/>
                </a:solidFill>
              </a:rPr>
              <a:t>can</a:t>
            </a:r>
            <a:r>
              <a:rPr kumimoji="1" lang="zh-CN" altLang="en-US" b="1" dirty="0">
                <a:solidFill>
                  <a:srgbClr val="C00000"/>
                </a:solidFill>
              </a:rPr>
              <a:t> </a:t>
            </a:r>
            <a:r>
              <a:rPr kumimoji="1" lang="en-US" altLang="zh-CN" b="1" dirty="0">
                <a:solidFill>
                  <a:srgbClr val="C00000"/>
                </a:solidFill>
              </a:rPr>
              <a:t>virtually</a:t>
            </a:r>
            <a:r>
              <a:rPr kumimoji="1" lang="zh-CN" altLang="en-US" b="1" dirty="0">
                <a:solidFill>
                  <a:srgbClr val="C00000"/>
                </a:solidFill>
              </a:rPr>
              <a:t> </a:t>
            </a:r>
            <a:r>
              <a:rPr kumimoji="1" lang="en-US" altLang="zh-CN" b="1" dirty="0">
                <a:solidFill>
                  <a:srgbClr val="C00000"/>
                </a:solidFill>
              </a:rPr>
              <a:t>contribute</a:t>
            </a:r>
            <a:r>
              <a:rPr kumimoji="1" lang="zh-CN" altLang="en-US" b="1" dirty="0">
                <a:solidFill>
                  <a:srgbClr val="C00000"/>
                </a:solidFill>
              </a:rPr>
              <a:t> </a:t>
            </a:r>
            <a:r>
              <a:rPr kumimoji="1" lang="en-US" altLang="zh-CN" b="1" dirty="0">
                <a:solidFill>
                  <a:srgbClr val="C00000"/>
                </a:solidFill>
              </a:rPr>
              <a:t>to</a:t>
            </a:r>
            <a:r>
              <a:rPr kumimoji="1" lang="zh-CN" altLang="en-US" b="1" dirty="0">
                <a:solidFill>
                  <a:srgbClr val="C00000"/>
                </a:solidFill>
              </a:rPr>
              <a:t> </a:t>
            </a:r>
            <a:r>
              <a:rPr kumimoji="1" lang="en-US" altLang="zh-CN" b="1" dirty="0">
                <a:solidFill>
                  <a:srgbClr val="C00000"/>
                </a:solidFill>
              </a:rPr>
              <a:t>other</a:t>
            </a:r>
            <a:r>
              <a:rPr kumimoji="1" lang="zh-CN" altLang="en-US" b="1" dirty="0">
                <a:solidFill>
                  <a:srgbClr val="C00000"/>
                </a:solidFill>
              </a:rPr>
              <a:t> </a:t>
            </a:r>
            <a:r>
              <a:rPr kumimoji="1" lang="en-US" altLang="zh-CN" b="1" dirty="0">
                <a:solidFill>
                  <a:srgbClr val="C00000"/>
                </a:solidFill>
              </a:rPr>
              <a:t>processes</a:t>
            </a:r>
            <a:endParaRPr kumimoji="1" lang="zh-CN" altLang="en-US" b="1" dirty="0">
              <a:solidFill>
                <a:srgbClr val="C00000"/>
              </a:solidFill>
            </a:endParaRPr>
          </a:p>
        </p:txBody>
      </p:sp>
      <p:pic>
        <p:nvPicPr>
          <p:cNvPr id="5" name="图形 4" descr="警告 纯色填充">
            <a:extLst>
              <a:ext uri="{FF2B5EF4-FFF2-40B4-BE49-F238E27FC236}">
                <a16:creationId xmlns:a16="http://schemas.microsoft.com/office/drawing/2014/main" id="{520388B0-BEBC-EC04-FDB5-C261BBB27E6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246" y="5894943"/>
            <a:ext cx="914400" cy="914400"/>
          </a:xfrm>
          <a:prstGeom prst="rect">
            <a:avLst/>
          </a:prstGeom>
        </p:spPr>
      </p:pic>
    </p:spTree>
    <p:extLst>
      <p:ext uri="{BB962C8B-B14F-4D97-AF65-F5344CB8AC3E}">
        <p14:creationId xmlns:p14="http://schemas.microsoft.com/office/powerpoint/2010/main" val="343647161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282247"/>
            <a:ext cx="10370916" cy="549275"/>
          </a:xfrm>
        </p:spPr>
        <p:txBody>
          <a:bodyPr>
            <a:noAutofit/>
          </a:bodyPr>
          <a:lstStyle/>
          <a:p>
            <a:r>
              <a:rPr lang="en-US" altLang="zh-CN" sz="3200" b="1" dirty="0">
                <a:latin typeface="Microsoft YaHei" charset="-122"/>
                <a:ea typeface="Microsoft YaHei" charset="-122"/>
                <a:cs typeface="Microsoft YaHei" charset="-122"/>
              </a:rPr>
              <a:t>(Covariant) chiral</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effective</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field</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theories</a:t>
            </a:r>
            <a:endParaRPr lang="zh-CN" altLang="en-US" sz="3200" b="1" dirty="0">
              <a:latin typeface="Microsoft YaHei" charset="-122"/>
              <a:ea typeface="Microsoft YaHei" charset="-122"/>
              <a:cs typeface="Microsoft YaHei" charset="-122"/>
            </a:endParaRPr>
          </a:p>
        </p:txBody>
      </p:sp>
      <p:sp>
        <p:nvSpPr>
          <p:cNvPr id="5" name="矩形 4"/>
          <p:cNvSpPr/>
          <p:nvPr/>
        </p:nvSpPr>
        <p:spPr>
          <a:xfrm>
            <a:off x="386525" y="2701738"/>
            <a:ext cx="7280664" cy="1524007"/>
          </a:xfrm>
          <a:prstGeom prst="rect">
            <a:avLst/>
          </a:prstGeom>
        </p:spPr>
        <p:txBody>
          <a:bodyPr wrap="square">
            <a:spAutoFit/>
          </a:bodyPr>
          <a:lstStyle/>
          <a:p>
            <a:pPr marL="230400" indent="-360000">
              <a:lnSpc>
                <a:spcPct val="150000"/>
              </a:lnSpc>
              <a:buFont typeface="Wingdings" panose="05000000000000000000" pitchFamily="2" charset="2"/>
              <a:buChar char="ü"/>
            </a:pPr>
            <a:r>
              <a:rPr lang="en-US" altLang="zh-CN" sz="1600" b="1" dirty="0">
                <a:solidFill>
                  <a:srgbClr val="0432FF"/>
                </a:solidFill>
                <a:latin typeface="Arial" panose="020B0604020202020204" pitchFamily="34" charset="0"/>
                <a:ea typeface="Microsoft YaHei" charset="-122"/>
                <a:cs typeface="Arial" panose="020B0604020202020204" pitchFamily="34" charset="0"/>
              </a:rPr>
              <a:t>Maps quark (u, d, s) </a:t>
            </a:r>
            <a:r>
              <a:rPr lang="en-US" altLang="zh-CN" sz="1600" b="1" dirty="0" err="1">
                <a:solidFill>
                  <a:srgbClr val="0432FF"/>
                </a:solidFill>
                <a:latin typeface="Arial" panose="020B0604020202020204" pitchFamily="34" charset="0"/>
                <a:ea typeface="Microsoft YaHei" charset="-122"/>
                <a:cs typeface="Arial" panose="020B0604020202020204" pitchFamily="34" charset="0"/>
              </a:rPr>
              <a:t>dof’s</a:t>
            </a:r>
            <a:r>
              <a:rPr lang="en-US" altLang="zh-CN" sz="1600" b="1" dirty="0">
                <a:solidFill>
                  <a:srgbClr val="0432FF"/>
                </a:solidFill>
                <a:latin typeface="Arial" panose="020B0604020202020204" pitchFamily="34" charset="0"/>
                <a:ea typeface="Microsoft YaHei" charset="-122"/>
                <a:cs typeface="Arial" panose="020B0604020202020204" pitchFamily="34" charset="0"/>
              </a:rPr>
              <a:t> to </a:t>
            </a:r>
            <a:r>
              <a:rPr lang="en-US" altLang="zh-CN" sz="1600" b="1" dirty="0">
                <a:latin typeface="Arial" panose="020B0604020202020204" pitchFamily="34" charset="0"/>
                <a:ea typeface="Microsoft YaHei" charset="-122"/>
                <a:cs typeface="Arial" panose="020B0604020202020204" pitchFamily="34" charset="0"/>
              </a:rPr>
              <a:t>those of the asymptotic states, </a:t>
            </a:r>
            <a:r>
              <a:rPr lang="en-US" altLang="zh-CN" sz="1600" b="1" dirty="0">
                <a:solidFill>
                  <a:srgbClr val="0432FF"/>
                </a:solidFill>
                <a:latin typeface="Arial" panose="020B0604020202020204" pitchFamily="34" charset="0"/>
                <a:ea typeface="Microsoft YaHei" charset="-122"/>
                <a:cs typeface="Arial" panose="020B0604020202020204" pitchFamily="34" charset="0"/>
              </a:rPr>
              <a:t>hadrons</a:t>
            </a:r>
          </a:p>
          <a:p>
            <a:pPr marL="230400" indent="-360000">
              <a:lnSpc>
                <a:spcPct val="150000"/>
              </a:lnSpc>
              <a:buFont typeface="Wingdings" panose="05000000000000000000" pitchFamily="2" charset="2"/>
              <a:buChar char="ü"/>
            </a:pPr>
            <a:r>
              <a:rPr lang="en-US" altLang="zh-CN" sz="1600" b="1" dirty="0">
                <a:latin typeface="Arial" panose="020B0604020202020204" pitchFamily="34" charset="0"/>
                <a:ea typeface="Microsoft YaHei" charset="-122"/>
                <a:cs typeface="Arial" panose="020B0604020202020204" pitchFamily="34" charset="0"/>
              </a:rPr>
              <a:t>Allows</a:t>
            </a:r>
            <a:r>
              <a:rPr lang="zh-CN" altLang="en-US" sz="1600" b="1" dirty="0">
                <a:latin typeface="Arial" panose="020B0604020202020204" pitchFamily="34" charset="0"/>
                <a:ea typeface="Microsoft YaHei" charset="-122"/>
                <a:cs typeface="Arial" panose="020B0604020202020204" pitchFamily="34" charset="0"/>
              </a:rPr>
              <a:t> </a:t>
            </a:r>
            <a:r>
              <a:rPr lang="en-US" altLang="zh-CN" sz="1600" b="1" dirty="0">
                <a:latin typeface="Arial" panose="020B0604020202020204" pitchFamily="34" charset="0"/>
                <a:ea typeface="Microsoft YaHei" charset="-122"/>
                <a:cs typeface="Arial" panose="020B0604020202020204" pitchFamily="34" charset="0"/>
              </a:rPr>
              <a:t>a</a:t>
            </a:r>
            <a:r>
              <a:rPr lang="zh-CN" altLang="en-US" sz="1600" b="1" dirty="0">
                <a:latin typeface="Arial" panose="020B0604020202020204" pitchFamily="34" charset="0"/>
                <a:ea typeface="Microsoft YaHei" charset="-122"/>
                <a:cs typeface="Arial" panose="020B0604020202020204" pitchFamily="34" charset="0"/>
              </a:rPr>
              <a:t> </a:t>
            </a:r>
            <a:r>
              <a:rPr lang="en-US" altLang="zh-CN" sz="1600" b="1" dirty="0">
                <a:latin typeface="Arial" panose="020B0604020202020204" pitchFamily="34" charset="0"/>
                <a:ea typeface="Microsoft YaHei" charset="-122"/>
                <a:cs typeface="Arial" panose="020B0604020202020204" pitchFamily="34" charset="0"/>
              </a:rPr>
              <a:t>perturbative formulation of low energy QCD </a:t>
            </a:r>
            <a:r>
              <a:rPr lang="en-US" altLang="zh-CN" sz="1600" b="1" dirty="0">
                <a:solidFill>
                  <a:srgbClr val="0432FF"/>
                </a:solidFill>
                <a:latin typeface="Arial" panose="020B0604020202020204" pitchFamily="34" charset="0"/>
                <a:ea typeface="Microsoft YaHei" charset="-122"/>
                <a:cs typeface="Arial" panose="020B0604020202020204" pitchFamily="34" charset="0"/>
              </a:rPr>
              <a:t>in powers of external momenta and  light quark masses</a:t>
            </a:r>
            <a:r>
              <a:rPr lang="en-US" altLang="zh-CN" sz="1600" b="1" dirty="0">
                <a:latin typeface="Arial" panose="020B0604020202020204" pitchFamily="34" charset="0"/>
                <a:ea typeface="Microsoft YaHei" charset="-122"/>
                <a:cs typeface="Arial" panose="020B0604020202020204" pitchFamily="34" charset="0"/>
              </a:rPr>
              <a:t>, by utilizing chiral symmetry and its breaking pattern</a:t>
            </a:r>
            <a:r>
              <a:rPr lang="zh-CN" altLang="en-US" sz="1600" b="1" dirty="0">
                <a:latin typeface="Arial" panose="020B0604020202020204" pitchFamily="34" charset="0"/>
                <a:ea typeface="Microsoft YaHei" charset="-122"/>
                <a:cs typeface="Arial" panose="020B0604020202020204" pitchFamily="34" charset="0"/>
              </a:rPr>
              <a:t> </a:t>
            </a:r>
            <a:r>
              <a:rPr lang="en-US" altLang="zh-CN" sz="1600" b="1" dirty="0">
                <a:latin typeface="Arial" panose="020B0604020202020204" pitchFamily="34" charset="0"/>
                <a:ea typeface="Microsoft YaHei" charset="-122"/>
                <a:cs typeface="Arial" panose="020B0604020202020204" pitchFamily="34" charset="0"/>
              </a:rPr>
              <a:t>(</a:t>
            </a:r>
            <a:r>
              <a:rPr lang="en-US" altLang="zh-CN" sz="1600" b="1" dirty="0">
                <a:solidFill>
                  <a:srgbClr val="C00000"/>
                </a:solidFill>
                <a:latin typeface="Arial" panose="020B0604020202020204" pitchFamily="34" charset="0"/>
                <a:ea typeface="Microsoft YaHei" charset="-122"/>
                <a:cs typeface="Arial" panose="020B0604020202020204" pitchFamily="34" charset="0"/>
              </a:rPr>
              <a:t>the</a:t>
            </a:r>
            <a:r>
              <a:rPr lang="zh-CN" altLang="en-US" sz="1600" b="1" dirty="0">
                <a:solidFill>
                  <a:srgbClr val="C00000"/>
                </a:solidFill>
                <a:latin typeface="Arial" panose="020B0604020202020204" pitchFamily="34" charset="0"/>
                <a:ea typeface="Microsoft YaHei" charset="-122"/>
                <a:cs typeface="Arial" panose="020B0604020202020204" pitchFamily="34" charset="0"/>
              </a:rPr>
              <a:t> </a:t>
            </a:r>
            <a:r>
              <a:rPr lang="en-US" altLang="zh-CN" sz="1600" b="1" dirty="0">
                <a:solidFill>
                  <a:srgbClr val="C00000"/>
                </a:solidFill>
                <a:latin typeface="Arial" panose="020B0604020202020204" pitchFamily="34" charset="0"/>
                <a:ea typeface="Microsoft YaHei" charset="-122"/>
                <a:cs typeface="Arial" panose="020B0604020202020204" pitchFamily="34" charset="0"/>
              </a:rPr>
              <a:t>third</a:t>
            </a:r>
            <a:r>
              <a:rPr lang="zh-CN" altLang="en-US" sz="1600" b="1" dirty="0">
                <a:solidFill>
                  <a:srgbClr val="C00000"/>
                </a:solidFill>
                <a:latin typeface="Arial" panose="020B0604020202020204" pitchFamily="34" charset="0"/>
                <a:ea typeface="Microsoft YaHei" charset="-122"/>
                <a:cs typeface="Arial" panose="020B0604020202020204" pitchFamily="34" charset="0"/>
              </a:rPr>
              <a:t> </a:t>
            </a:r>
            <a:r>
              <a:rPr lang="en-US" altLang="zh-CN" sz="1600" b="1" dirty="0">
                <a:solidFill>
                  <a:srgbClr val="C00000"/>
                </a:solidFill>
                <a:latin typeface="Arial" panose="020B0604020202020204" pitchFamily="34" charset="0"/>
                <a:ea typeface="Microsoft YaHei" charset="-122"/>
                <a:cs typeface="Arial" panose="020B0604020202020204" pitchFamily="34" charset="0"/>
              </a:rPr>
              <a:t>feature</a:t>
            </a:r>
            <a:r>
              <a:rPr lang="zh-CN" altLang="en-US" sz="1600" b="1" dirty="0">
                <a:solidFill>
                  <a:srgbClr val="C00000"/>
                </a:solidFill>
                <a:latin typeface="Arial" panose="020B0604020202020204" pitchFamily="34" charset="0"/>
                <a:ea typeface="Microsoft YaHei" charset="-122"/>
                <a:cs typeface="Arial" panose="020B0604020202020204" pitchFamily="34" charset="0"/>
              </a:rPr>
              <a:t> </a:t>
            </a:r>
            <a:r>
              <a:rPr lang="en-US" altLang="zh-CN" sz="1600" b="1" dirty="0">
                <a:solidFill>
                  <a:srgbClr val="C00000"/>
                </a:solidFill>
                <a:latin typeface="Arial" panose="020B0604020202020204" pitchFamily="34" charset="0"/>
                <a:ea typeface="Microsoft YaHei" charset="-122"/>
                <a:cs typeface="Arial" panose="020B0604020202020204" pitchFamily="34" charset="0"/>
              </a:rPr>
              <a:t>of</a:t>
            </a:r>
            <a:r>
              <a:rPr lang="zh-CN" altLang="en-US" sz="1600" b="1" dirty="0">
                <a:solidFill>
                  <a:srgbClr val="C00000"/>
                </a:solidFill>
                <a:latin typeface="Arial" panose="020B0604020202020204" pitchFamily="34" charset="0"/>
                <a:ea typeface="Microsoft YaHei" charset="-122"/>
                <a:cs typeface="Arial" panose="020B0604020202020204" pitchFamily="34" charset="0"/>
              </a:rPr>
              <a:t> </a:t>
            </a:r>
            <a:r>
              <a:rPr lang="en-US" altLang="zh-CN" sz="1600" b="1" dirty="0">
                <a:solidFill>
                  <a:srgbClr val="C00000"/>
                </a:solidFill>
                <a:latin typeface="Arial" panose="020B0604020202020204" pitchFamily="34" charset="0"/>
                <a:ea typeface="Microsoft YaHei" charset="-122"/>
                <a:cs typeface="Arial" panose="020B0604020202020204" pitchFamily="34" charset="0"/>
              </a:rPr>
              <a:t>QCD</a:t>
            </a:r>
            <a:r>
              <a:rPr lang="en-US" altLang="zh-CN" sz="1600" b="1" dirty="0">
                <a:latin typeface="Arial" panose="020B0604020202020204" pitchFamily="34" charset="0"/>
                <a:ea typeface="Microsoft YaHei" charset="-122"/>
                <a:cs typeface="Arial" panose="020B0604020202020204" pitchFamily="34" charset="0"/>
              </a:rPr>
              <a:t>)</a:t>
            </a:r>
            <a:endParaRPr lang="zh-CN" altLang="en-US" sz="1600" b="1" dirty="0">
              <a:latin typeface="Arial" panose="020B0604020202020204" pitchFamily="34" charset="0"/>
              <a:ea typeface="Microsoft YaHei" charset="-122"/>
              <a:cs typeface="Arial" panose="020B0604020202020204" pitchFamily="34" charset="0"/>
            </a:endParaRPr>
          </a:p>
        </p:txBody>
      </p:sp>
      <p:sp>
        <p:nvSpPr>
          <p:cNvPr id="10" name="矩形 9"/>
          <p:cNvSpPr/>
          <p:nvPr/>
        </p:nvSpPr>
        <p:spPr>
          <a:xfrm>
            <a:off x="255639" y="2153268"/>
            <a:ext cx="7149778" cy="461665"/>
          </a:xfrm>
          <a:prstGeom prst="rect">
            <a:avLst/>
          </a:prstGeom>
        </p:spPr>
        <p:txBody>
          <a:bodyPr wrap="none">
            <a:spAutoFit/>
          </a:bodyPr>
          <a:lstStyle/>
          <a:p>
            <a:pPr marL="230400" indent="-360000" fontAlgn="base" latinLnBrk="1">
              <a:spcBef>
                <a:spcPct val="0"/>
              </a:spcBef>
              <a:spcAft>
                <a:spcPct val="0"/>
              </a:spcAft>
              <a:buFont typeface="Wingdings" charset="2"/>
              <a:buChar char="p"/>
            </a:pPr>
            <a:r>
              <a:rPr lang="en-US" altLang="zh-CN" sz="2400" b="1" dirty="0">
                <a:ea typeface="Microsoft YaHei" charset="-122"/>
                <a:cs typeface="Microsoft YaHei" charset="-122"/>
              </a:rPr>
              <a:t>Chiral</a:t>
            </a:r>
            <a:r>
              <a:rPr lang="zh-CN" altLang="en-US" sz="2400" b="1" dirty="0">
                <a:ea typeface="Microsoft YaHei" charset="-122"/>
                <a:cs typeface="Microsoft YaHei" charset="-122"/>
              </a:rPr>
              <a:t> </a:t>
            </a:r>
            <a:r>
              <a:rPr lang="en-US" altLang="zh-CN" sz="2400" b="1" dirty="0">
                <a:ea typeface="Microsoft YaHei" charset="-122"/>
                <a:cs typeface="Microsoft YaHei" charset="-122"/>
              </a:rPr>
              <a:t>perturbation</a:t>
            </a:r>
            <a:r>
              <a:rPr lang="zh-CN" altLang="en-US" sz="2400" b="1" dirty="0">
                <a:ea typeface="Microsoft YaHei" charset="-122"/>
                <a:cs typeface="Microsoft YaHei" charset="-122"/>
              </a:rPr>
              <a:t> </a:t>
            </a:r>
            <a:r>
              <a:rPr lang="en-US" altLang="zh-CN" sz="2400" b="1" dirty="0">
                <a:ea typeface="Microsoft YaHei" charset="-122"/>
                <a:cs typeface="Microsoft YaHei" charset="-122"/>
              </a:rPr>
              <a:t>theory—low</a:t>
            </a:r>
            <a:r>
              <a:rPr lang="zh-CN" altLang="en-US" sz="2400" b="1" dirty="0">
                <a:ea typeface="Microsoft YaHei" charset="-122"/>
                <a:cs typeface="Microsoft YaHei" charset="-122"/>
              </a:rPr>
              <a:t> </a:t>
            </a:r>
            <a:r>
              <a:rPr lang="en-US" altLang="zh-CN" sz="2400" b="1" dirty="0">
                <a:ea typeface="Microsoft YaHei" charset="-122"/>
                <a:cs typeface="Microsoft YaHei" charset="-122"/>
              </a:rPr>
              <a:t>energy</a:t>
            </a:r>
            <a:r>
              <a:rPr lang="zh-CN" altLang="en-US" sz="2400" b="1" dirty="0">
                <a:ea typeface="Microsoft YaHei" charset="-122"/>
                <a:cs typeface="Microsoft YaHei" charset="-122"/>
              </a:rPr>
              <a:t> </a:t>
            </a:r>
            <a:r>
              <a:rPr lang="en-US" altLang="zh-CN" sz="2400" b="1" dirty="0">
                <a:ea typeface="Microsoft YaHei" charset="-122"/>
                <a:cs typeface="Microsoft YaHei" charset="-122"/>
              </a:rPr>
              <a:t>EFT</a:t>
            </a:r>
            <a:r>
              <a:rPr lang="zh-CN" altLang="en-US" sz="2400" b="1" dirty="0">
                <a:ea typeface="Microsoft YaHei" charset="-122"/>
                <a:cs typeface="Microsoft YaHei" charset="-122"/>
              </a:rPr>
              <a:t> </a:t>
            </a:r>
            <a:r>
              <a:rPr lang="en-US" altLang="zh-CN" sz="2400" b="1" dirty="0">
                <a:ea typeface="Microsoft YaHei" charset="-122"/>
                <a:cs typeface="Microsoft YaHei" charset="-122"/>
              </a:rPr>
              <a:t>of</a:t>
            </a:r>
            <a:r>
              <a:rPr lang="zh-CN" altLang="en-US" sz="2400" b="1" dirty="0">
                <a:ea typeface="Microsoft YaHei" charset="-122"/>
                <a:cs typeface="Microsoft YaHei" charset="-122"/>
              </a:rPr>
              <a:t> </a:t>
            </a:r>
            <a:r>
              <a:rPr lang="en-US" altLang="zh-CN" sz="2400" b="1" dirty="0">
                <a:ea typeface="Microsoft YaHei" charset="-122"/>
                <a:cs typeface="Microsoft YaHei" charset="-122"/>
              </a:rPr>
              <a:t>QCD</a:t>
            </a:r>
            <a:r>
              <a:rPr lang="zh-CN" altLang="en-US" sz="2400" b="1" dirty="0">
                <a:ea typeface="Microsoft YaHei" charset="-122"/>
                <a:cs typeface="Microsoft YaHei" charset="-122"/>
              </a:rPr>
              <a:t> </a:t>
            </a:r>
          </a:p>
        </p:txBody>
      </p:sp>
      <p:sp>
        <p:nvSpPr>
          <p:cNvPr id="11" name="矩形 10"/>
          <p:cNvSpPr/>
          <p:nvPr/>
        </p:nvSpPr>
        <p:spPr>
          <a:xfrm>
            <a:off x="437364" y="4986886"/>
            <a:ext cx="6012203" cy="1154675"/>
          </a:xfrm>
          <a:prstGeom prst="rect">
            <a:avLst/>
          </a:prstGeom>
        </p:spPr>
        <p:txBody>
          <a:bodyPr wrap="square">
            <a:spAutoFit/>
          </a:bodyPr>
          <a:lstStyle/>
          <a:p>
            <a:pPr marL="285750" indent="-285750">
              <a:lnSpc>
                <a:spcPct val="150000"/>
              </a:lnSpc>
              <a:buFont typeface="Wingdings" panose="05000000000000000000" pitchFamily="2" charset="2"/>
              <a:buChar char="ü"/>
            </a:pPr>
            <a:r>
              <a:rPr lang="en-US" altLang="zh-CN" sz="1600" b="1" dirty="0">
                <a:latin typeface="Arial" panose="020B0604020202020204" pitchFamily="34" charset="0"/>
                <a:ea typeface="Microsoft YaHei" charset="-122"/>
                <a:cs typeface="Arial" panose="020B0604020202020204" pitchFamily="34" charset="0"/>
              </a:rPr>
              <a:t>1979, pion-pion,</a:t>
            </a:r>
            <a:r>
              <a:rPr lang="zh-CN" altLang="en-US" sz="1600" b="1" dirty="0">
                <a:latin typeface="Arial" panose="020B0604020202020204" pitchFamily="34" charset="0"/>
                <a:ea typeface="Microsoft YaHei" charset="-122"/>
                <a:cs typeface="Arial" panose="020B0604020202020204" pitchFamily="34" charset="0"/>
              </a:rPr>
              <a:t> </a:t>
            </a:r>
            <a:r>
              <a:rPr lang="en-US" altLang="zh-CN" sz="1600" b="1" dirty="0">
                <a:latin typeface="Arial" panose="020B0604020202020204" pitchFamily="34" charset="0"/>
                <a:ea typeface="Microsoft YaHei" charset="-122"/>
                <a:cs typeface="Arial" panose="020B0604020202020204" pitchFamily="34" charset="0"/>
              </a:rPr>
              <a:t>Weinberg</a:t>
            </a:r>
          </a:p>
          <a:p>
            <a:pPr marL="285750" indent="-285750">
              <a:lnSpc>
                <a:spcPct val="150000"/>
              </a:lnSpc>
              <a:buFont typeface="Wingdings" panose="05000000000000000000" pitchFamily="2" charset="2"/>
              <a:buChar char="ü"/>
            </a:pPr>
            <a:r>
              <a:rPr lang="en-US" altLang="zh-CN" sz="1600" b="1" dirty="0">
                <a:latin typeface="Arial" panose="020B0604020202020204" pitchFamily="34" charset="0"/>
                <a:ea typeface="Microsoft YaHei" charset="-122"/>
                <a:cs typeface="Arial" panose="020B0604020202020204" pitchFamily="34" charset="0"/>
              </a:rPr>
              <a:t>1989, to the one-baryon sector, Gasser, </a:t>
            </a:r>
            <a:r>
              <a:rPr lang="en-US" altLang="zh-CN" sz="1600" b="1" dirty="0" err="1">
                <a:latin typeface="Arial" panose="020B0604020202020204" pitchFamily="34" charset="0"/>
                <a:ea typeface="Microsoft YaHei" charset="-122"/>
                <a:cs typeface="Arial" panose="020B0604020202020204" pitchFamily="34" charset="0"/>
              </a:rPr>
              <a:t>Sainio</a:t>
            </a:r>
            <a:r>
              <a:rPr lang="en-US" altLang="zh-CN" sz="1600" b="1" dirty="0">
                <a:latin typeface="Arial" panose="020B0604020202020204" pitchFamily="34" charset="0"/>
                <a:ea typeface="Microsoft YaHei" charset="-122"/>
                <a:cs typeface="Arial" panose="020B0604020202020204" pitchFamily="34" charset="0"/>
              </a:rPr>
              <a:t>, </a:t>
            </a:r>
            <a:r>
              <a:rPr lang="en-US" altLang="zh-CN" sz="1600" b="1" dirty="0" err="1">
                <a:latin typeface="Arial" panose="020B0604020202020204" pitchFamily="34" charset="0"/>
                <a:ea typeface="Microsoft YaHei" charset="-122"/>
                <a:cs typeface="Arial" panose="020B0604020202020204" pitchFamily="34" charset="0"/>
              </a:rPr>
              <a:t>Svarc</a:t>
            </a:r>
            <a:endParaRPr lang="en-US" altLang="zh-CN" sz="1600" b="1" dirty="0">
              <a:latin typeface="Arial" panose="020B0604020202020204" pitchFamily="34" charset="0"/>
              <a:ea typeface="Microsoft YaHei" charset="-122"/>
              <a:cs typeface="Arial" panose="020B0604020202020204" pitchFamily="34" charset="0"/>
            </a:endParaRPr>
          </a:p>
          <a:p>
            <a:pPr marL="285750" indent="-285750">
              <a:lnSpc>
                <a:spcPct val="150000"/>
              </a:lnSpc>
              <a:buFont typeface="Wingdings" panose="05000000000000000000" pitchFamily="2" charset="2"/>
              <a:buChar char="ü"/>
            </a:pPr>
            <a:r>
              <a:rPr lang="en-US" altLang="zh-CN" sz="1600" b="1" dirty="0">
                <a:latin typeface="Arial" panose="020B0604020202020204" pitchFamily="34" charset="0"/>
                <a:ea typeface="Microsoft YaHei" charset="-122"/>
                <a:cs typeface="Arial" panose="020B0604020202020204" pitchFamily="34" charset="0"/>
              </a:rPr>
              <a:t>1990/91/92, to NN/NNN, Weinberg—very</a:t>
            </a:r>
            <a:r>
              <a:rPr lang="zh-CN" altLang="en-US" sz="1600" b="1" dirty="0">
                <a:latin typeface="Arial" panose="020B0604020202020204" pitchFamily="34" charset="0"/>
                <a:ea typeface="Microsoft YaHei" charset="-122"/>
                <a:cs typeface="Arial" panose="020B0604020202020204" pitchFamily="34" charset="0"/>
              </a:rPr>
              <a:t> </a:t>
            </a:r>
            <a:r>
              <a:rPr lang="en-US" altLang="zh-CN" sz="1600" b="1" dirty="0">
                <a:latin typeface="Arial" panose="020B0604020202020204" pitchFamily="34" charset="0"/>
                <a:ea typeface="Microsoft YaHei" charset="-122"/>
                <a:cs typeface="Arial" panose="020B0604020202020204" pitchFamily="34" charset="0"/>
              </a:rPr>
              <a:t>successful</a:t>
            </a:r>
            <a:endParaRPr lang="zh-CN" altLang="en-US" sz="1600" b="1" dirty="0">
              <a:latin typeface="Arial" panose="020B0604020202020204" pitchFamily="34" charset="0"/>
              <a:ea typeface="Microsoft YaHei" charset="-122"/>
              <a:cs typeface="Arial" panose="020B0604020202020204" pitchFamily="34" charset="0"/>
            </a:endParaRPr>
          </a:p>
        </p:txBody>
      </p:sp>
      <p:sp>
        <p:nvSpPr>
          <p:cNvPr id="13" name="矩形 12"/>
          <p:cNvSpPr/>
          <p:nvPr/>
        </p:nvSpPr>
        <p:spPr>
          <a:xfrm>
            <a:off x="255639" y="4383519"/>
            <a:ext cx="3407408" cy="461665"/>
          </a:xfrm>
          <a:prstGeom prst="rect">
            <a:avLst/>
          </a:prstGeom>
        </p:spPr>
        <p:txBody>
          <a:bodyPr wrap="none">
            <a:spAutoFit/>
          </a:bodyPr>
          <a:lstStyle/>
          <a:p>
            <a:pPr marL="230400" indent="-360000" fontAlgn="base" latinLnBrk="1">
              <a:spcBef>
                <a:spcPct val="0"/>
              </a:spcBef>
              <a:spcAft>
                <a:spcPct val="0"/>
              </a:spcAft>
              <a:buFont typeface="Wingdings" charset="2"/>
              <a:buChar char="p"/>
            </a:pPr>
            <a:r>
              <a:rPr lang="en-US" altLang="zh-CN" sz="2400" b="1" dirty="0">
                <a:ea typeface="宋体" pitchFamily="2" charset="-122"/>
                <a:cs typeface="Arial" panose="020B0604020202020204" pitchFamily="34" charset="0"/>
              </a:rPr>
              <a:t>Development—Trilogy</a:t>
            </a:r>
            <a:endParaRPr lang="zh-CN" altLang="en-US" sz="2400" b="1" dirty="0">
              <a:ea typeface="宋体" pitchFamily="2" charset="-122"/>
              <a:cs typeface="Arial" panose="020B0604020202020204" pitchFamily="34" charset="0"/>
            </a:endParaRPr>
          </a:p>
        </p:txBody>
      </p:sp>
      <p:sp>
        <p:nvSpPr>
          <p:cNvPr id="14" name="矩形 13"/>
          <p:cNvSpPr/>
          <p:nvPr/>
        </p:nvSpPr>
        <p:spPr>
          <a:xfrm>
            <a:off x="8626813" y="6248502"/>
            <a:ext cx="2822851" cy="515526"/>
          </a:xfrm>
          <a:prstGeom prst="rect">
            <a:avLst/>
          </a:prstGeom>
        </p:spPr>
        <p:txBody>
          <a:bodyPr wrap="square">
            <a:spAutoFit/>
          </a:bodyPr>
          <a:lstStyle/>
          <a:p>
            <a:r>
              <a:rPr lang="en-US" altLang="zh-CN" sz="1350" dirty="0"/>
              <a:t>Steven</a:t>
            </a:r>
            <a:r>
              <a:rPr lang="zh-CN" altLang="en-US" sz="1350" dirty="0"/>
              <a:t> </a:t>
            </a:r>
            <a:r>
              <a:rPr lang="en-US" altLang="zh-CN" sz="1350" dirty="0"/>
              <a:t>Weinberg</a:t>
            </a:r>
            <a:endParaRPr lang="zh-CN" altLang="en-US" sz="1350" dirty="0"/>
          </a:p>
          <a:p>
            <a:r>
              <a:rPr lang="en-US" altLang="zh-CN" sz="1400" b="1" dirty="0"/>
              <a:t>Nobel Prize in Physics</a:t>
            </a:r>
            <a:r>
              <a:rPr lang="zh-CN" altLang="en-US" sz="1400" b="1" dirty="0"/>
              <a:t> </a:t>
            </a:r>
            <a:r>
              <a:rPr lang="en-US" altLang="zh-CN" sz="1400" b="1" dirty="0"/>
              <a:t>in</a:t>
            </a:r>
            <a:r>
              <a:rPr lang="zh-CN" altLang="en-US" sz="1400" b="1" dirty="0"/>
              <a:t> </a:t>
            </a:r>
            <a:r>
              <a:rPr lang="en-US" altLang="zh-CN" sz="1400" b="1" dirty="0"/>
              <a:t>1979</a:t>
            </a:r>
            <a:endParaRPr lang="zh-CN" altLang="en-US" sz="1350" b="1" dirty="0"/>
          </a:p>
        </p:txBody>
      </p:sp>
      <p:sp>
        <p:nvSpPr>
          <p:cNvPr id="3" name="矩形 2"/>
          <p:cNvSpPr/>
          <p:nvPr/>
        </p:nvSpPr>
        <p:spPr>
          <a:xfrm>
            <a:off x="742336" y="6386251"/>
            <a:ext cx="7520255" cy="307777"/>
          </a:xfrm>
          <a:prstGeom prst="rect">
            <a:avLst/>
          </a:prstGeom>
        </p:spPr>
        <p:txBody>
          <a:bodyPr wrap="square">
            <a:spAutoFit/>
          </a:bodyPr>
          <a:lstStyle/>
          <a:p>
            <a:r>
              <a:rPr lang="zh-CN" altLang="en-US" sz="1400" dirty="0">
                <a:solidFill>
                  <a:srgbClr val="00B0F0"/>
                </a:solidFill>
              </a:rPr>
              <a:t>Rev</a:t>
            </a:r>
            <a:r>
              <a:rPr lang="en-US" altLang="zh-CN" sz="1400" dirty="0">
                <a:solidFill>
                  <a:srgbClr val="00B0F0"/>
                </a:solidFill>
              </a:rPr>
              <a:t>.</a:t>
            </a:r>
            <a:r>
              <a:rPr lang="zh-CN" altLang="en-US" sz="1400" dirty="0">
                <a:solidFill>
                  <a:srgbClr val="00B0F0"/>
                </a:solidFill>
              </a:rPr>
              <a:t> Mod</a:t>
            </a:r>
            <a:r>
              <a:rPr lang="en-US" altLang="zh-CN" sz="1400" dirty="0">
                <a:solidFill>
                  <a:srgbClr val="00B0F0"/>
                </a:solidFill>
              </a:rPr>
              <a:t>. </a:t>
            </a:r>
            <a:r>
              <a:rPr lang="zh-CN" altLang="en-US" sz="1400" dirty="0">
                <a:solidFill>
                  <a:srgbClr val="00B0F0"/>
                </a:solidFill>
              </a:rPr>
              <a:t>Phys</a:t>
            </a:r>
            <a:r>
              <a:rPr lang="en-US" altLang="zh-CN" sz="1400" dirty="0">
                <a:solidFill>
                  <a:srgbClr val="00B0F0"/>
                </a:solidFill>
              </a:rPr>
              <a:t>.</a:t>
            </a:r>
            <a:r>
              <a:rPr lang="zh-CN" altLang="en-US" sz="1400" dirty="0">
                <a:solidFill>
                  <a:srgbClr val="00B0F0"/>
                </a:solidFill>
              </a:rPr>
              <a:t> 81(2009)1773；Phys</a:t>
            </a:r>
            <a:r>
              <a:rPr lang="en-US" altLang="zh-CN" sz="1400" dirty="0">
                <a:solidFill>
                  <a:srgbClr val="00B0F0"/>
                </a:solidFill>
              </a:rPr>
              <a:t>.</a:t>
            </a:r>
            <a:r>
              <a:rPr lang="zh-CN" altLang="en-US" sz="1400" dirty="0">
                <a:solidFill>
                  <a:srgbClr val="00B0F0"/>
                </a:solidFill>
              </a:rPr>
              <a:t> Rep</a:t>
            </a:r>
            <a:r>
              <a:rPr lang="en-US" altLang="zh-CN" sz="1400" dirty="0">
                <a:solidFill>
                  <a:srgbClr val="00B0F0"/>
                </a:solidFill>
              </a:rPr>
              <a:t>t.</a:t>
            </a:r>
            <a:r>
              <a:rPr lang="zh-CN" altLang="en-US" sz="1400" dirty="0">
                <a:solidFill>
                  <a:srgbClr val="00B0F0"/>
                </a:solidFill>
              </a:rPr>
              <a:t> 503(2011)1</a:t>
            </a:r>
            <a:r>
              <a:rPr lang="en-US" altLang="zh-CN" sz="1400" dirty="0">
                <a:solidFill>
                  <a:srgbClr val="00B0F0"/>
                </a:solidFill>
              </a:rPr>
              <a:t>;  Rev. Mod. Phys. 92 (2020) 025004</a:t>
            </a:r>
            <a:endParaRPr lang="zh-CN" altLang="en-US" sz="1400" dirty="0">
              <a:solidFill>
                <a:srgbClr val="00B0F0"/>
              </a:solidFill>
            </a:endParaRPr>
          </a:p>
        </p:txBody>
      </p:sp>
      <p:pic>
        <p:nvPicPr>
          <p:cNvPr id="12" name="图片 11">
            <a:extLst>
              <a:ext uri="{FF2B5EF4-FFF2-40B4-BE49-F238E27FC236}">
                <a16:creationId xmlns:a16="http://schemas.microsoft.com/office/drawing/2014/main" id="{23DF969D-BBA0-B44D-BB29-9331EF587045}"/>
              </a:ext>
            </a:extLst>
          </p:cNvPr>
          <p:cNvPicPr>
            <a:picLocks noChangeAspect="1"/>
          </p:cNvPicPr>
          <p:nvPr/>
        </p:nvPicPr>
        <p:blipFill>
          <a:blip r:embed="rId3"/>
          <a:stretch>
            <a:fillRect/>
          </a:stretch>
        </p:blipFill>
        <p:spPr>
          <a:xfrm>
            <a:off x="7667189" y="2166901"/>
            <a:ext cx="3980509" cy="15003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图片 14">
            <a:extLst>
              <a:ext uri="{FF2B5EF4-FFF2-40B4-BE49-F238E27FC236}">
                <a16:creationId xmlns:a16="http://schemas.microsoft.com/office/drawing/2014/main" id="{4593E4D9-FE2E-7A4D-9559-2DCAA78A82E0}"/>
              </a:ext>
            </a:extLst>
          </p:cNvPr>
          <p:cNvPicPr>
            <a:picLocks noChangeAspect="1"/>
          </p:cNvPicPr>
          <p:nvPr/>
        </p:nvPicPr>
        <p:blipFill>
          <a:blip r:embed="rId4"/>
          <a:stretch>
            <a:fillRect/>
          </a:stretch>
        </p:blipFill>
        <p:spPr>
          <a:xfrm>
            <a:off x="8895584" y="3906076"/>
            <a:ext cx="1837186" cy="22986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灯片编号占位符 6">
            <a:extLst>
              <a:ext uri="{FF2B5EF4-FFF2-40B4-BE49-F238E27FC236}">
                <a16:creationId xmlns:a16="http://schemas.microsoft.com/office/drawing/2014/main" id="{B304C28D-03A5-476E-9833-4421F891899F}"/>
              </a:ext>
            </a:extLst>
          </p:cNvPr>
          <p:cNvSpPr>
            <a:spLocks noGrp="1"/>
          </p:cNvSpPr>
          <p:nvPr>
            <p:ph type="sldNum" sz="quarter" idx="12"/>
          </p:nvPr>
        </p:nvSpPr>
        <p:spPr/>
        <p:txBody>
          <a:bodyPr/>
          <a:lstStyle/>
          <a:p>
            <a:pPr>
              <a:defRPr/>
            </a:pPr>
            <a:fld id="{C4FB67F1-DEA0-4505-A3D7-68170254FAEF}" type="slidenum">
              <a:rPr lang="zh-CN" altLang="en-US" smtClean="0"/>
              <a:pPr>
                <a:defRPr/>
              </a:pPr>
              <a:t>7</a:t>
            </a:fld>
            <a:endParaRPr lang="zh-CN" altLang="en-US"/>
          </a:p>
        </p:txBody>
      </p:sp>
      <p:sp>
        <p:nvSpPr>
          <p:cNvPr id="6" name="文本框 5">
            <a:extLst>
              <a:ext uri="{FF2B5EF4-FFF2-40B4-BE49-F238E27FC236}">
                <a16:creationId xmlns:a16="http://schemas.microsoft.com/office/drawing/2014/main" id="{6ABC575B-8594-2C7C-09C6-4F6C9FEA22CE}"/>
              </a:ext>
            </a:extLst>
          </p:cNvPr>
          <p:cNvSpPr txBox="1"/>
          <p:nvPr/>
        </p:nvSpPr>
        <p:spPr>
          <a:xfrm>
            <a:off x="255639" y="1164497"/>
            <a:ext cx="11392059" cy="830997"/>
          </a:xfrm>
          <a:prstGeom prst="rect">
            <a:avLst/>
          </a:prstGeom>
          <a:solidFill>
            <a:schemeClr val="accent2">
              <a:lumMod val="20000"/>
              <a:lumOff val="80000"/>
            </a:schemeClr>
          </a:solidFill>
        </p:spPr>
        <p:txBody>
          <a:bodyPr wrap="square">
            <a:spAutoFit/>
          </a:bodyPr>
          <a:lstStyle/>
          <a:p>
            <a:pPr algn="ct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Because</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of</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quark</a:t>
            </a:r>
            <a:r>
              <a:rPr lang="zh-CN" altLang="en-US" sz="2400"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confinement</a:t>
            </a:r>
            <a:r>
              <a:rPr lang="zh-CN" altLang="en-US" sz="2400"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and</a:t>
            </a:r>
            <a:r>
              <a:rPr lang="zh-CN" altLang="en-US" sz="2400"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asymptotic</a:t>
            </a:r>
            <a:r>
              <a:rPr lang="zh-CN" altLang="en-US" sz="2400"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freedom</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 </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a:p>
            <a:pPr algn="ct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low</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energy</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QCD</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can</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not</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be</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solved</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perturbatively</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 </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663924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hPT  very successful in the study of Nanbu-Goldstone boson self-interactions. (at least in SU(2))…"/>
          <p:cNvSpPr txBox="1"/>
          <p:nvPr/>
        </p:nvSpPr>
        <p:spPr>
          <a:xfrm>
            <a:off x="297180" y="1026161"/>
            <a:ext cx="11395710" cy="2328201"/>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p>
            <a:pPr marL="698500" indent="-444500">
              <a:lnSpc>
                <a:spcPct val="150000"/>
              </a:lnSpc>
              <a:buClr>
                <a:schemeClr val="tx1"/>
              </a:buClr>
              <a:buSzPct val="100000"/>
              <a:buFont typeface="Wingdings" pitchFamily="2" charset="2"/>
              <a:buChar char="p"/>
              <a:defRPr sz="1800" b="1">
                <a:uFill>
                  <a:solidFill>
                    <a:srgbClr val="000000"/>
                  </a:solidFill>
                </a:uFill>
                <a:latin typeface="Arial"/>
                <a:ea typeface="Arial"/>
                <a:cs typeface="Arial"/>
                <a:sym typeface="Arial"/>
              </a:defRPr>
            </a:pPr>
            <a:r>
              <a:rPr sz="2000" dirty="0" err="1"/>
              <a:t>ChPT</a:t>
            </a:r>
            <a:r>
              <a:rPr sz="2000" dirty="0"/>
              <a:t>  very successful in the study of </a:t>
            </a:r>
            <a:r>
              <a:rPr sz="2000" dirty="0" err="1"/>
              <a:t>Nanbu</a:t>
            </a:r>
            <a:r>
              <a:rPr sz="2000" dirty="0"/>
              <a:t>-Goldstone boson self-interactions</a:t>
            </a:r>
            <a:r>
              <a:rPr lang="en-US" altLang="zh-CN" sz="2000" dirty="0"/>
              <a:t>,</a:t>
            </a:r>
            <a:r>
              <a:rPr lang="zh-CN" altLang="en-US" sz="2000" dirty="0"/>
              <a:t> </a:t>
            </a:r>
            <a:r>
              <a:rPr sz="2000" dirty="0">
                <a:uFill>
                  <a:solidFill>
                    <a:srgbClr val="929292"/>
                  </a:solidFill>
                </a:uFill>
              </a:rPr>
              <a:t>at least in SU(2)</a:t>
            </a:r>
            <a:endParaRPr lang="en-US" sz="2000" dirty="0">
              <a:uFill>
                <a:solidFill>
                  <a:srgbClr val="929292"/>
                </a:solidFill>
              </a:uFill>
            </a:endParaRPr>
          </a:p>
          <a:p>
            <a:pPr marL="698500" indent="-444500">
              <a:lnSpc>
                <a:spcPct val="150000"/>
              </a:lnSpc>
              <a:buClr>
                <a:schemeClr val="tx1"/>
              </a:buClr>
              <a:buSzPct val="100000"/>
              <a:buFont typeface="Wingdings" pitchFamily="2" charset="2"/>
              <a:buChar char="p"/>
              <a:defRPr sz="1800" b="1">
                <a:uFill>
                  <a:solidFill>
                    <a:srgbClr val="000000"/>
                  </a:solidFill>
                </a:uFill>
                <a:latin typeface="Arial"/>
                <a:ea typeface="Arial"/>
                <a:cs typeface="Arial"/>
                <a:sym typeface="Arial"/>
              </a:defRPr>
            </a:pPr>
            <a:r>
              <a:rPr sz="2000" dirty="0"/>
              <a:t>In the baryon sector,</a:t>
            </a:r>
            <a:r>
              <a:rPr sz="2000" dirty="0">
                <a:solidFill>
                  <a:srgbClr val="C00000"/>
                </a:solidFill>
              </a:rPr>
              <a:t> things become problematic </a:t>
            </a:r>
            <a:r>
              <a:rPr sz="2000" dirty="0"/>
              <a:t>because of the</a:t>
            </a:r>
            <a:r>
              <a:rPr sz="2000" dirty="0">
                <a:uFill>
                  <a:solidFill>
                    <a:srgbClr val="FF2600"/>
                  </a:solidFill>
                </a:uFill>
              </a:rPr>
              <a:t> nonzero (large) </a:t>
            </a:r>
            <a:r>
              <a:rPr sz="2000" dirty="0"/>
              <a:t>baryon mass in the chiral limit,  which leads to the fact that </a:t>
            </a:r>
            <a:r>
              <a:rPr sz="2000" dirty="0">
                <a:solidFill>
                  <a:srgbClr val="C00000"/>
                </a:solidFill>
              </a:rPr>
              <a:t>high-order loops contribute to lower-order results</a:t>
            </a:r>
            <a:r>
              <a:rPr sz="2000" dirty="0"/>
              <a:t>, i.e., </a:t>
            </a:r>
            <a:r>
              <a:rPr sz="2000" dirty="0">
                <a:uFill>
                  <a:solidFill>
                    <a:srgbClr val="FF2600"/>
                  </a:solidFill>
                </a:uFill>
              </a:rPr>
              <a:t>a systematic power counting is lost!</a:t>
            </a:r>
          </a:p>
        </p:txBody>
      </p:sp>
      <p:sp>
        <p:nvSpPr>
          <p:cNvPr id="343" name="Power-counting-breaking (PCB) in the one-baryon sector"/>
          <p:cNvSpPr txBox="1">
            <a:spLocks noGrp="1"/>
          </p:cNvSpPr>
          <p:nvPr>
            <p:ph type="title"/>
          </p:nvPr>
        </p:nvSpPr>
        <p:spPr>
          <a:xfrm>
            <a:off x="21590" y="310148"/>
            <a:ext cx="10745470" cy="552197"/>
          </a:xfrm>
          <a:prstGeom prst="rect">
            <a:avLst/>
          </a:prstGeom>
        </p:spPr>
        <p:txBody>
          <a:bodyPr anchor="t">
            <a:normAutofit/>
          </a:bodyPr>
          <a:lstStyle>
            <a:lvl1pPr defTabSz="292608">
              <a:defRPr sz="2304">
                <a:solidFill>
                  <a:srgbClr val="942192"/>
                </a:solidFill>
              </a:defRPr>
            </a:lvl1pPr>
          </a:lstStyle>
          <a:p>
            <a:r>
              <a:rPr sz="3200" dirty="0">
                <a:solidFill>
                  <a:srgbClr val="C00000"/>
                </a:solidFill>
                <a:latin typeface="Microsoft YaHei" charset="-122"/>
                <a:ea typeface="Microsoft YaHei" charset="-122"/>
              </a:rPr>
              <a:t>Power-</a:t>
            </a:r>
            <a:r>
              <a:rPr lang="en-US" altLang="zh-CN" sz="3200" dirty="0">
                <a:solidFill>
                  <a:srgbClr val="C00000"/>
                </a:solidFill>
                <a:latin typeface="Microsoft YaHei" charset="-122"/>
                <a:ea typeface="Microsoft YaHei" charset="-122"/>
              </a:rPr>
              <a:t>C</a:t>
            </a:r>
            <a:r>
              <a:rPr sz="3200" dirty="0">
                <a:solidFill>
                  <a:srgbClr val="C00000"/>
                </a:solidFill>
                <a:latin typeface="Microsoft YaHei" charset="-122"/>
                <a:ea typeface="Microsoft YaHei" charset="-122"/>
              </a:rPr>
              <a:t>ounting-</a:t>
            </a:r>
            <a:r>
              <a:rPr lang="en-US" altLang="zh-CN" sz="3200" dirty="0">
                <a:solidFill>
                  <a:srgbClr val="C00000"/>
                </a:solidFill>
                <a:latin typeface="Microsoft YaHei" charset="-122"/>
                <a:ea typeface="Microsoft YaHei" charset="-122"/>
              </a:rPr>
              <a:t>B</a:t>
            </a:r>
            <a:r>
              <a:rPr sz="3200" dirty="0">
                <a:solidFill>
                  <a:srgbClr val="C00000"/>
                </a:solidFill>
                <a:latin typeface="Microsoft YaHei" charset="-122"/>
                <a:ea typeface="Microsoft YaHei" charset="-122"/>
              </a:rPr>
              <a:t>reaking </a:t>
            </a:r>
            <a:r>
              <a:rPr sz="3200" dirty="0">
                <a:solidFill>
                  <a:schemeClr val="tx1"/>
                </a:solidFill>
                <a:latin typeface="Microsoft YaHei" charset="-122"/>
                <a:ea typeface="Microsoft YaHei" charset="-122"/>
              </a:rPr>
              <a:t>in the baryon sector</a:t>
            </a:r>
          </a:p>
        </p:txBody>
      </p:sp>
      <p:grpSp>
        <p:nvGrpSpPr>
          <p:cNvPr id="346" name="成组"/>
          <p:cNvGrpSpPr/>
          <p:nvPr/>
        </p:nvGrpSpPr>
        <p:grpSpPr>
          <a:xfrm>
            <a:off x="2363993" y="6300075"/>
            <a:ext cx="5156200" cy="360822"/>
            <a:chOff x="0" y="0"/>
            <a:chExt cx="5156200" cy="360821"/>
          </a:xfrm>
        </p:grpSpPr>
        <p:sp>
          <p:nvSpPr>
            <p:cNvPr id="344" name="Chiral order ="/>
            <p:cNvSpPr txBox="1"/>
            <p:nvPr/>
          </p:nvSpPr>
          <p:spPr>
            <a:xfrm>
              <a:off x="0" y="0"/>
              <a:ext cx="5156200" cy="360822"/>
            </a:xfrm>
            <a:prstGeom prst="rect">
              <a:avLst/>
            </a:prstGeom>
            <a:noFill/>
            <a:ln w="25400" cap="flat">
              <a:solidFill>
                <a:srgbClr val="FF26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l" defTabSz="914400">
                <a:buClr>
                  <a:srgbClr val="000000"/>
                </a:buClr>
                <a:defRPr sz="1800">
                  <a:uFill>
                    <a:solidFill>
                      <a:srgbClr val="000000"/>
                    </a:solidFill>
                  </a:uFill>
                  <a:latin typeface="Arial"/>
                  <a:ea typeface="Arial"/>
                  <a:cs typeface="Arial"/>
                  <a:sym typeface="Arial"/>
                </a:defRPr>
              </a:lvl1pPr>
            </a:lstStyle>
            <a:p>
              <a:r>
                <a:t>Chiral order =</a:t>
              </a:r>
            </a:p>
          </p:txBody>
        </p:sp>
        <p:pic>
          <p:nvPicPr>
            <p:cNvPr id="345" name="image22.png" descr="image22.png"/>
            <p:cNvPicPr>
              <a:picLocks noChangeAspect="1"/>
            </p:cNvPicPr>
            <p:nvPr/>
          </p:nvPicPr>
          <p:blipFill>
            <a:blip r:embed="rId3"/>
            <a:stretch>
              <a:fillRect/>
            </a:stretch>
          </p:blipFill>
          <p:spPr>
            <a:xfrm>
              <a:off x="1546853" y="4444"/>
              <a:ext cx="3531871" cy="321080"/>
            </a:xfrm>
            <a:prstGeom prst="rect">
              <a:avLst/>
            </a:prstGeom>
            <a:ln w="12700" cap="flat">
              <a:noFill/>
              <a:miter lim="400000"/>
            </a:ln>
            <a:effectLst/>
          </p:spPr>
        </p:pic>
      </p:grpSp>
      <p:pic>
        <p:nvPicPr>
          <p:cNvPr id="347" name="image21.png" descr="image21.png"/>
          <p:cNvPicPr>
            <a:picLocks noChangeAspect="1"/>
          </p:cNvPicPr>
          <p:nvPr/>
        </p:nvPicPr>
        <p:blipFill>
          <a:blip r:embed="rId4"/>
          <a:stretch>
            <a:fillRect/>
          </a:stretch>
        </p:blipFill>
        <p:spPr>
          <a:xfrm>
            <a:off x="1975691" y="3423868"/>
            <a:ext cx="5704205" cy="2806700"/>
          </a:xfrm>
          <a:prstGeom prst="rect">
            <a:avLst/>
          </a:prstGeom>
          <a:ln w="12700">
            <a:miter lim="400000"/>
          </a:ln>
        </p:spPr>
      </p:pic>
      <p:sp>
        <p:nvSpPr>
          <p:cNvPr id="348" name="red dots denote possible…"/>
          <p:cNvSpPr txBox="1"/>
          <p:nvPr/>
        </p:nvSpPr>
        <p:spPr>
          <a:xfrm>
            <a:off x="8211820" y="3681993"/>
            <a:ext cx="3481070" cy="2231380"/>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p>
            <a:pPr>
              <a:buClr>
                <a:srgbClr val="FF2600"/>
              </a:buClr>
              <a:defRPr sz="1800" b="1">
                <a:uFill>
                  <a:solidFill>
                    <a:srgbClr val="000000"/>
                  </a:solidFill>
                </a:uFill>
                <a:latin typeface="Arial"/>
                <a:ea typeface="Arial"/>
                <a:cs typeface="Arial"/>
                <a:sym typeface="Arial"/>
              </a:defRPr>
            </a:pPr>
            <a:r>
              <a:rPr sz="2000" i="1" dirty="0">
                <a:solidFill>
                  <a:srgbClr val="FF2600"/>
                </a:solidFill>
                <a:uFill>
                  <a:solidFill>
                    <a:srgbClr val="FF2600"/>
                  </a:solidFill>
                </a:uFill>
              </a:rPr>
              <a:t>red dots </a:t>
            </a:r>
            <a:r>
              <a:rPr sz="2000" i="1" dirty="0"/>
              <a:t>denote possible </a:t>
            </a:r>
          </a:p>
          <a:p>
            <a:pPr>
              <a:buClr>
                <a:srgbClr val="000000"/>
              </a:buClr>
              <a:defRPr sz="1800" b="1">
                <a:uFill>
                  <a:solidFill>
                    <a:srgbClr val="000000"/>
                  </a:solidFill>
                </a:uFill>
                <a:latin typeface="Arial"/>
                <a:ea typeface="Arial"/>
                <a:cs typeface="Arial"/>
                <a:sym typeface="Arial"/>
              </a:defRPr>
            </a:pPr>
            <a:r>
              <a:rPr sz="2000" i="1" dirty="0"/>
              <a:t>PCB terms (pion-nucleon scattering)</a:t>
            </a:r>
          </a:p>
          <a:p>
            <a:pPr>
              <a:buClr>
                <a:srgbClr val="0433FF"/>
              </a:buClr>
              <a:defRPr sz="1400" i="1">
                <a:solidFill>
                  <a:srgbClr val="0433FF"/>
                </a:solidFill>
                <a:uFill>
                  <a:solidFill>
                    <a:srgbClr val="0433FF"/>
                  </a:solidFill>
                </a:uFill>
                <a:latin typeface="Arial"/>
                <a:ea typeface="Arial"/>
                <a:cs typeface="Arial"/>
                <a:sym typeface="Arial"/>
              </a:defRPr>
            </a:pPr>
            <a:endParaRPr sz="2000" i="1" dirty="0"/>
          </a:p>
          <a:p>
            <a:pPr>
              <a:buClr>
                <a:srgbClr val="0433FF"/>
              </a:buClr>
              <a:defRPr sz="1400" i="1">
                <a:solidFill>
                  <a:srgbClr val="0433FF"/>
                </a:solidFill>
                <a:uFill>
                  <a:solidFill>
                    <a:srgbClr val="0433FF"/>
                  </a:solidFill>
                </a:uFill>
                <a:latin typeface="Arial"/>
                <a:ea typeface="Arial"/>
                <a:cs typeface="Arial"/>
                <a:sym typeface="Arial"/>
              </a:defRPr>
            </a:pPr>
            <a:endParaRPr sz="2000" i="1" dirty="0"/>
          </a:p>
          <a:p>
            <a:pPr>
              <a:buClr>
                <a:srgbClr val="0433FF"/>
              </a:buClr>
              <a:defRPr sz="1800">
                <a:uFill>
                  <a:solidFill>
                    <a:srgbClr val="000000"/>
                  </a:solidFill>
                </a:uFill>
                <a:latin typeface="Arial"/>
                <a:ea typeface="Arial"/>
                <a:cs typeface="Arial"/>
                <a:sym typeface="Arial"/>
              </a:defRPr>
            </a:pPr>
            <a:r>
              <a:rPr sz="2000" i="1" dirty="0">
                <a:solidFill>
                  <a:srgbClr val="0433FF"/>
                </a:solidFill>
                <a:uFill>
                  <a:solidFill>
                    <a:srgbClr val="0433FF"/>
                  </a:solidFill>
                </a:uFill>
              </a:rPr>
              <a:t>J. Gasser et al.,</a:t>
            </a:r>
          </a:p>
          <a:p>
            <a:pPr>
              <a:buClr>
                <a:srgbClr val="0433FF"/>
              </a:buClr>
              <a:defRPr sz="1800">
                <a:uFill>
                  <a:solidFill>
                    <a:srgbClr val="000000"/>
                  </a:solidFill>
                </a:uFill>
                <a:latin typeface="Arial"/>
                <a:ea typeface="Arial"/>
                <a:cs typeface="Arial"/>
                <a:sym typeface="Arial"/>
              </a:defRPr>
            </a:pPr>
            <a:r>
              <a:rPr sz="2000" i="1" dirty="0">
                <a:solidFill>
                  <a:srgbClr val="0433FF"/>
                </a:solidFill>
                <a:uFill>
                  <a:solidFill>
                    <a:srgbClr val="0433FF"/>
                  </a:solidFill>
                </a:uFill>
              </a:rPr>
              <a:t>NPB 307, 779(1988)</a:t>
            </a:r>
          </a:p>
        </p:txBody>
      </p:sp>
      <p:sp>
        <p:nvSpPr>
          <p:cNvPr id="2" name="灯片编号占位符 1">
            <a:extLst>
              <a:ext uri="{FF2B5EF4-FFF2-40B4-BE49-F238E27FC236}">
                <a16:creationId xmlns:a16="http://schemas.microsoft.com/office/drawing/2014/main" id="{4502279B-1FD7-4C1A-06DE-ED6EBC11C948}"/>
              </a:ext>
            </a:extLst>
          </p:cNvPr>
          <p:cNvSpPr>
            <a:spLocks noGrp="1"/>
          </p:cNvSpPr>
          <p:nvPr>
            <p:ph type="sldNum" sz="quarter" idx="12"/>
          </p:nvPr>
        </p:nvSpPr>
        <p:spPr/>
        <p:txBody>
          <a:bodyPr/>
          <a:lstStyle/>
          <a:p>
            <a:pPr>
              <a:defRPr/>
            </a:pPr>
            <a:fld id="{88A51967-2D8B-40D3-B5B9-9AAB73B256E5}" type="slidenum">
              <a:rPr lang="zh-CN" altLang="en-US" smtClean="0"/>
              <a:pPr>
                <a:defRPr/>
              </a:pPr>
              <a:t>8</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Nucleon mass up to O(p3)"/>
          <p:cNvSpPr txBox="1">
            <a:spLocks noGrp="1"/>
          </p:cNvSpPr>
          <p:nvPr>
            <p:ph type="title" idx="4294967295"/>
          </p:nvPr>
        </p:nvSpPr>
        <p:spPr>
          <a:xfrm>
            <a:off x="111531" y="228482"/>
            <a:ext cx="8027891" cy="753767"/>
          </a:xfrm>
          <a:prstGeom prst="rect">
            <a:avLst/>
          </a:prstGeom>
        </p:spPr>
        <p:txBody>
          <a:bodyPr anchor="t">
            <a:normAutofit/>
          </a:bodyPr>
          <a:lstStyle/>
          <a:p>
            <a:r>
              <a:rPr lang="en-US" altLang="zh-CN" sz="3200" b="1" dirty="0">
                <a:latin typeface="Microsoft YaHei" charset="-122"/>
                <a:ea typeface="Microsoft YaHei" charset="-122"/>
                <a:cs typeface="Times New Roman" pitchFamily="18" charset="0"/>
              </a:rPr>
              <a:t>Example:</a:t>
            </a:r>
            <a:r>
              <a:rPr lang="zh-CN" altLang="en-US" sz="3200" b="1" dirty="0">
                <a:latin typeface="Microsoft YaHei" charset="-122"/>
                <a:ea typeface="Microsoft YaHei" charset="-122"/>
                <a:cs typeface="Times New Roman" pitchFamily="18" charset="0"/>
              </a:rPr>
              <a:t> </a:t>
            </a:r>
            <a:r>
              <a:rPr lang="en-US" altLang="zh-CN" sz="3200" b="1" dirty="0">
                <a:latin typeface="Microsoft YaHei" charset="-122"/>
                <a:ea typeface="Microsoft YaHei" charset="-122"/>
                <a:cs typeface="Times New Roman" pitchFamily="18" charset="0"/>
              </a:rPr>
              <a:t>n</a:t>
            </a:r>
            <a:r>
              <a:rPr sz="3200" b="1" dirty="0">
                <a:latin typeface="Microsoft YaHei" charset="-122"/>
                <a:ea typeface="Microsoft YaHei" charset="-122"/>
                <a:cs typeface="Times New Roman" pitchFamily="18" charset="0"/>
              </a:rPr>
              <a:t>ucleon mass up to O(p</a:t>
            </a:r>
            <a:r>
              <a:rPr sz="3200" b="1" baseline="30000" dirty="0">
                <a:latin typeface="Microsoft YaHei" charset="-122"/>
                <a:ea typeface="Microsoft YaHei" charset="-122"/>
                <a:cs typeface="Times New Roman" pitchFamily="18" charset="0"/>
              </a:rPr>
              <a:t>3</a:t>
            </a:r>
            <a:r>
              <a:rPr sz="3200" b="1" dirty="0">
                <a:latin typeface="Microsoft YaHei" charset="-122"/>
                <a:ea typeface="Microsoft YaHei" charset="-122"/>
                <a:cs typeface="Times New Roman" pitchFamily="18" charset="0"/>
              </a:rPr>
              <a:t>)</a:t>
            </a:r>
          </a:p>
        </p:txBody>
      </p:sp>
      <p:pic>
        <p:nvPicPr>
          <p:cNvPr id="354" name="droppedImage.pdf" descr="droppedImage.pdf"/>
          <p:cNvPicPr>
            <a:picLocks noChangeAspect="1"/>
          </p:cNvPicPr>
          <p:nvPr/>
        </p:nvPicPr>
        <p:blipFill>
          <a:blip r:embed="rId3"/>
          <a:stretch>
            <a:fillRect/>
          </a:stretch>
        </p:blipFill>
        <p:spPr>
          <a:xfrm>
            <a:off x="1465968" y="1430633"/>
            <a:ext cx="4657128" cy="1155700"/>
          </a:xfrm>
          <a:prstGeom prst="rect">
            <a:avLst/>
          </a:prstGeom>
          <a:ln w="12700">
            <a:solidFill>
              <a:srgbClr val="000000"/>
            </a:solidFill>
            <a:miter lim="400000"/>
          </a:ln>
        </p:spPr>
      </p:pic>
      <p:pic>
        <p:nvPicPr>
          <p:cNvPr id="355" name="droppedImage.pdf" descr="droppedImage.pdf"/>
          <p:cNvPicPr>
            <a:picLocks noChangeAspect="1"/>
          </p:cNvPicPr>
          <p:nvPr/>
        </p:nvPicPr>
        <p:blipFill>
          <a:blip r:embed="rId4"/>
          <a:stretch>
            <a:fillRect/>
          </a:stretch>
        </p:blipFill>
        <p:spPr>
          <a:xfrm>
            <a:off x="6593840" y="2354199"/>
            <a:ext cx="3546764" cy="182880"/>
          </a:xfrm>
          <a:prstGeom prst="rect">
            <a:avLst/>
          </a:prstGeom>
          <a:ln w="12700">
            <a:miter lim="400000"/>
          </a:ln>
        </p:spPr>
      </p:pic>
      <p:sp>
        <p:nvSpPr>
          <p:cNvPr id="356" name="No need to calculate, simply recall that M0~O(p0)"/>
          <p:cNvSpPr txBox="1"/>
          <p:nvPr/>
        </p:nvSpPr>
        <p:spPr>
          <a:xfrm>
            <a:off x="3043345" y="5833091"/>
            <a:ext cx="6159501"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defRPr sz="2000" b="1">
                <a:latin typeface="Arial"/>
                <a:ea typeface="Arial"/>
                <a:cs typeface="Arial"/>
                <a:sym typeface="Arial"/>
              </a:defRPr>
            </a:pPr>
            <a:r>
              <a:rPr sz="2000" dirty="0"/>
              <a:t>No need to calculate, simply recall that</a:t>
            </a:r>
            <a:r>
              <a:rPr sz="2000" i="1" dirty="0">
                <a:solidFill>
                  <a:srgbClr val="FF2600"/>
                </a:solidFill>
              </a:rPr>
              <a:t> </a:t>
            </a:r>
            <a:r>
              <a:rPr sz="2000" i="1" dirty="0">
                <a:solidFill>
                  <a:srgbClr val="C00000"/>
                </a:solidFill>
              </a:rPr>
              <a:t>M</a:t>
            </a:r>
            <a:r>
              <a:rPr sz="2000" i="1" baseline="-5999" dirty="0">
                <a:solidFill>
                  <a:srgbClr val="C00000"/>
                </a:solidFill>
              </a:rPr>
              <a:t>0</a:t>
            </a:r>
            <a:r>
              <a:rPr sz="2000" i="1" dirty="0">
                <a:solidFill>
                  <a:srgbClr val="C00000"/>
                </a:solidFill>
              </a:rPr>
              <a:t>~O(p</a:t>
            </a:r>
            <a:r>
              <a:rPr sz="2000" i="1" baseline="31999" dirty="0">
                <a:solidFill>
                  <a:srgbClr val="C00000"/>
                </a:solidFill>
              </a:rPr>
              <a:t>0</a:t>
            </a:r>
            <a:r>
              <a:rPr sz="2000" i="1" dirty="0">
                <a:solidFill>
                  <a:srgbClr val="C00000"/>
                </a:solidFill>
              </a:rPr>
              <a:t>) </a:t>
            </a:r>
          </a:p>
        </p:txBody>
      </p:sp>
      <p:grpSp>
        <p:nvGrpSpPr>
          <p:cNvPr id="359" name="成组"/>
          <p:cNvGrpSpPr/>
          <p:nvPr/>
        </p:nvGrpSpPr>
        <p:grpSpPr>
          <a:xfrm>
            <a:off x="6593840" y="1828072"/>
            <a:ext cx="5156200" cy="360822"/>
            <a:chOff x="0" y="0"/>
            <a:chExt cx="5156200" cy="360821"/>
          </a:xfrm>
        </p:grpSpPr>
        <p:sp>
          <p:nvSpPr>
            <p:cNvPr id="357" name="Chiral order ="/>
            <p:cNvSpPr txBox="1"/>
            <p:nvPr/>
          </p:nvSpPr>
          <p:spPr>
            <a:xfrm>
              <a:off x="0" y="0"/>
              <a:ext cx="5156200" cy="360822"/>
            </a:xfrm>
            <a:prstGeom prst="rect">
              <a:avLst/>
            </a:prstGeom>
            <a:noFill/>
            <a:ln w="25400" cap="flat">
              <a:solidFill>
                <a:srgbClr val="FF26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l" defTabSz="914400">
                <a:buClr>
                  <a:srgbClr val="000000"/>
                </a:buClr>
                <a:defRPr sz="1800">
                  <a:uFill>
                    <a:solidFill>
                      <a:srgbClr val="000000"/>
                    </a:solidFill>
                  </a:uFill>
                  <a:latin typeface="Arial"/>
                  <a:ea typeface="Arial"/>
                  <a:cs typeface="Arial"/>
                  <a:sym typeface="Arial"/>
                </a:defRPr>
              </a:lvl1pPr>
            </a:lstStyle>
            <a:p>
              <a:r>
                <a:t>Chiral order =</a:t>
              </a:r>
            </a:p>
          </p:txBody>
        </p:sp>
        <p:pic>
          <p:nvPicPr>
            <p:cNvPr id="358" name="image22.png" descr="image22.png"/>
            <p:cNvPicPr>
              <a:picLocks noChangeAspect="1"/>
            </p:cNvPicPr>
            <p:nvPr/>
          </p:nvPicPr>
          <p:blipFill>
            <a:blip r:embed="rId5"/>
            <a:stretch>
              <a:fillRect/>
            </a:stretch>
          </p:blipFill>
          <p:spPr>
            <a:xfrm>
              <a:off x="1545583" y="4444"/>
              <a:ext cx="3531871" cy="321080"/>
            </a:xfrm>
            <a:prstGeom prst="rect">
              <a:avLst/>
            </a:prstGeom>
            <a:ln w="12700" cap="flat">
              <a:noFill/>
              <a:miter lim="400000"/>
            </a:ln>
            <a:effectLst/>
          </p:spPr>
        </p:pic>
      </p:grpSp>
      <p:grpSp>
        <p:nvGrpSpPr>
          <p:cNvPr id="362" name="成组"/>
          <p:cNvGrpSpPr/>
          <p:nvPr/>
        </p:nvGrpSpPr>
        <p:grpSpPr>
          <a:xfrm>
            <a:off x="1010562" y="5027118"/>
            <a:ext cx="7765869" cy="446276"/>
            <a:chOff x="0" y="12346"/>
            <a:chExt cx="7765868" cy="446274"/>
          </a:xfrm>
        </p:grpSpPr>
        <p:sp>
          <p:nvSpPr>
            <p:cNvPr id="360" name="However"/>
            <p:cNvSpPr txBox="1"/>
            <p:nvPr/>
          </p:nvSpPr>
          <p:spPr>
            <a:xfrm>
              <a:off x="0" y="12346"/>
              <a:ext cx="1879600" cy="446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defRPr b="1">
                  <a:solidFill>
                    <a:srgbClr val="FF2600"/>
                  </a:solidFill>
                  <a:latin typeface="Arial"/>
                  <a:ea typeface="Arial"/>
                  <a:cs typeface="Arial"/>
                  <a:sym typeface="Arial"/>
                </a:defRPr>
              </a:lvl1pPr>
            </a:lstStyle>
            <a:p>
              <a:r>
                <a:rPr sz="2400" dirty="0"/>
                <a:t>However</a:t>
              </a:r>
            </a:p>
          </p:txBody>
        </p:sp>
        <p:pic>
          <p:nvPicPr>
            <p:cNvPr id="361" name="droppedImage.pdf" descr="droppedImage.pdf"/>
            <p:cNvPicPr>
              <a:picLocks noChangeAspect="1"/>
            </p:cNvPicPr>
            <p:nvPr/>
          </p:nvPicPr>
          <p:blipFill>
            <a:blip r:embed="rId6"/>
            <a:stretch>
              <a:fillRect/>
            </a:stretch>
          </p:blipFill>
          <p:spPr>
            <a:xfrm>
              <a:off x="2057400" y="19583"/>
              <a:ext cx="5708468" cy="434341"/>
            </a:xfrm>
            <a:prstGeom prst="rect">
              <a:avLst/>
            </a:prstGeom>
            <a:ln w="12700" cap="flat">
              <a:solidFill>
                <a:srgbClr val="0433FF"/>
              </a:solidFill>
              <a:prstDash val="solid"/>
              <a:miter lim="400000"/>
            </a:ln>
            <a:effectLst/>
          </p:spPr>
        </p:pic>
      </p:grpSp>
      <p:grpSp>
        <p:nvGrpSpPr>
          <p:cNvPr id="366" name="成组"/>
          <p:cNvGrpSpPr/>
          <p:nvPr/>
        </p:nvGrpSpPr>
        <p:grpSpPr>
          <a:xfrm>
            <a:off x="975784" y="3206553"/>
            <a:ext cx="8775930" cy="1131705"/>
            <a:chOff x="0" y="-19089"/>
            <a:chExt cx="8775929" cy="1131704"/>
          </a:xfrm>
        </p:grpSpPr>
        <p:sp>
          <p:nvSpPr>
            <p:cNvPr id="363" name="Naively…"/>
            <p:cNvSpPr txBox="1"/>
            <p:nvPr/>
          </p:nvSpPr>
          <p:spPr>
            <a:xfrm>
              <a:off x="0" y="-19089"/>
              <a:ext cx="1879600" cy="8156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p>
              <a:pPr>
                <a:defRPr sz="2400" b="1">
                  <a:latin typeface="Arial"/>
                  <a:ea typeface="Arial"/>
                  <a:cs typeface="Arial"/>
                  <a:sym typeface="Arial"/>
                </a:defRPr>
              </a:pPr>
              <a:r>
                <a:rPr sz="2400" dirty="0"/>
                <a:t>Naively </a:t>
              </a:r>
            </a:p>
            <a:p>
              <a:pPr>
                <a:defRPr sz="2400" b="1">
                  <a:latin typeface="Arial"/>
                  <a:ea typeface="Arial"/>
                  <a:cs typeface="Arial"/>
                  <a:sym typeface="Arial"/>
                </a:defRPr>
              </a:pPr>
              <a:r>
                <a:rPr sz="2400" dirty="0"/>
                <a:t>(no </a:t>
              </a:r>
              <a:r>
                <a:rPr sz="2400" dirty="0">
                  <a:solidFill>
                    <a:srgbClr val="FF2600"/>
                  </a:solidFill>
                </a:rPr>
                <a:t>PCB</a:t>
              </a:r>
              <a:r>
                <a:rPr sz="2400" dirty="0"/>
                <a:t>)</a:t>
              </a:r>
            </a:p>
          </p:txBody>
        </p:sp>
        <p:pic>
          <p:nvPicPr>
            <p:cNvPr id="364" name="droppedImage.pdf" descr="droppedImage.pdf"/>
            <p:cNvPicPr>
              <a:picLocks noChangeAspect="1"/>
            </p:cNvPicPr>
            <p:nvPr/>
          </p:nvPicPr>
          <p:blipFill>
            <a:blip r:embed="rId7"/>
            <a:stretch>
              <a:fillRect/>
            </a:stretch>
          </p:blipFill>
          <p:spPr>
            <a:xfrm>
              <a:off x="1740128" y="147414"/>
              <a:ext cx="4355171" cy="469901"/>
            </a:xfrm>
            <a:prstGeom prst="rect">
              <a:avLst/>
            </a:prstGeom>
            <a:ln w="12700" cap="flat">
              <a:noFill/>
              <a:miter lim="400000"/>
            </a:ln>
            <a:effectLst/>
          </p:spPr>
        </p:pic>
        <p:pic>
          <p:nvPicPr>
            <p:cNvPr id="365" name="droppedImage.pdf" descr="droppedImage.pdf"/>
            <p:cNvPicPr>
              <a:picLocks noChangeAspect="1"/>
            </p:cNvPicPr>
            <p:nvPr/>
          </p:nvPicPr>
          <p:blipFill>
            <a:blip r:embed="rId8"/>
            <a:srcRect/>
            <a:stretch>
              <a:fillRect/>
            </a:stretch>
          </p:blipFill>
          <p:spPr>
            <a:xfrm>
              <a:off x="5308828" y="617314"/>
              <a:ext cx="3467101" cy="495301"/>
            </a:xfrm>
            <a:prstGeom prst="rect">
              <a:avLst/>
            </a:prstGeom>
            <a:ln w="12700" cap="flat">
              <a:noFill/>
              <a:miter lim="400000"/>
            </a:ln>
            <a:effectLst/>
          </p:spPr>
        </p:pic>
      </p:grpSp>
      <p:sp>
        <p:nvSpPr>
          <p:cNvPr id="2" name="灯片编号占位符 1">
            <a:extLst>
              <a:ext uri="{FF2B5EF4-FFF2-40B4-BE49-F238E27FC236}">
                <a16:creationId xmlns:a16="http://schemas.microsoft.com/office/drawing/2014/main" id="{9CE510C5-22B4-8BBA-E713-8113A4AD0114}"/>
              </a:ext>
            </a:extLst>
          </p:cNvPr>
          <p:cNvSpPr>
            <a:spLocks noGrp="1"/>
          </p:cNvSpPr>
          <p:nvPr>
            <p:ph type="sldNum" sz="quarter" idx="12"/>
          </p:nvPr>
        </p:nvSpPr>
        <p:spPr/>
        <p:txBody>
          <a:bodyPr/>
          <a:lstStyle/>
          <a:p>
            <a:pPr>
              <a:defRPr/>
            </a:pPr>
            <a:fld id="{C4FB67F1-DEA0-4505-A3D7-68170254FAEF}" type="slidenum">
              <a:rPr lang="zh-CN" altLang="en-US" smtClean="0"/>
              <a:pPr>
                <a:defRPr/>
              </a:pPr>
              <a:t>9</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animBg="1" advAuto="0"/>
      <p:bldP spid="362" grpId="0" animBg="1" advAuto="0"/>
      <p:bldP spid="366" grpId="0" animBg="1" advAuto="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13792</TotalTime>
  <Words>5321</Words>
  <Application>Microsoft Macintosh PowerPoint</Application>
  <PresentationFormat>宽屏</PresentationFormat>
  <Paragraphs>636</Paragraphs>
  <Slides>56</Slides>
  <Notes>49</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56</vt:i4>
      </vt:variant>
    </vt:vector>
  </HeadingPairs>
  <TitlesOfParts>
    <vt:vector size="77" baseType="lpstr">
      <vt:lpstr>-apple-system</vt:lpstr>
      <vt:lpstr>等线</vt:lpstr>
      <vt:lpstr>方正小标宋简体</vt:lpstr>
      <vt:lpstr>黑体</vt:lpstr>
      <vt:lpstr>微软雅黑</vt:lpstr>
      <vt:lpstr>微软雅黑</vt:lpstr>
      <vt:lpstr>inherit</vt:lpstr>
      <vt:lpstr>Ivar Regular</vt:lpstr>
      <vt:lpstr>Jost</vt:lpstr>
      <vt:lpstr>NimbusRomNo9L</vt:lpstr>
      <vt:lpstr>Arial</vt:lpstr>
      <vt:lpstr>Calibri</vt:lpstr>
      <vt:lpstr>Calibri Light</vt:lpstr>
      <vt:lpstr>Cambria Math</vt:lpstr>
      <vt:lpstr>Georgia</vt:lpstr>
      <vt:lpstr>GillSans</vt:lpstr>
      <vt:lpstr>Lato</vt:lpstr>
      <vt:lpstr>Times New Roman</vt:lpstr>
      <vt:lpstr>Wingdings</vt:lpstr>
      <vt:lpstr>Wingdings 2</vt:lpstr>
      <vt:lpstr>Office 主题</vt:lpstr>
      <vt:lpstr>PowerPoint 演示文稿</vt:lpstr>
      <vt:lpstr>PowerPoint 演示文稿</vt:lpstr>
      <vt:lpstr>PowerPoint 演示文稿</vt:lpstr>
      <vt:lpstr>Four fundamental interactions in Nature</vt:lpstr>
      <vt:lpstr>QCD: the theory of the strong interaction</vt:lpstr>
      <vt:lpstr>PowerPoint 演示文稿</vt:lpstr>
      <vt:lpstr>(Covariant) chiral effective field theories</vt:lpstr>
      <vt:lpstr>Power-Counting-Breaking in the baryon sector</vt:lpstr>
      <vt:lpstr>Example: nucleon mass up to O(p3)</vt:lpstr>
      <vt:lpstr>Power-Counting-Restoration methods</vt:lpstr>
      <vt:lpstr>Extended-on-Mass-Shell (EOMS)</vt:lpstr>
      <vt:lpstr>HB vs. Infrared vs. EOMS</vt:lpstr>
      <vt:lpstr>PowerPoint 演示文稿</vt:lpstr>
      <vt:lpstr>PowerPoint 演示文稿</vt:lpstr>
      <vt:lpstr>Baryon Magnetic Moments</vt:lpstr>
      <vt:lpstr>Baryon Magnetic Moments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 systematic study from scratch 2 PRL,  9 PRC/D, 2 PLB,  5CPC/CPL</vt:lpstr>
      <vt:lpstr>How to become relativistic/covariant </vt:lpstr>
      <vt:lpstr>NNLO high precision relativistic chiral force</vt:lpstr>
      <vt:lpstr>Fit results for J≤2 partial waves</vt:lpstr>
      <vt:lpstr>Fit results for J≤2 partial waves</vt:lpstr>
      <vt:lpstr>Better for higher partial waves</vt:lpstr>
      <vt:lpstr>PowerPoint 演示文稿</vt:lpstr>
      <vt:lpstr>The first high-precision relativistic chiral nuclear force </vt:lpstr>
      <vt:lpstr>PowerPoint 演示文稿</vt:lpstr>
      <vt:lpstr>What are weak radiative hyperon decays </vt:lpstr>
      <vt:lpstr>What are weak radiative hyperon decays </vt:lpstr>
      <vt:lpstr>Why to study WRHDs--Λ→nγ</vt:lpstr>
      <vt:lpstr>Why to study WRHDs--Λ→nγ</vt:lpstr>
      <vt:lpstr> WRHDs in the EOMS BχPT</vt:lpstr>
      <vt:lpstr>  α_γ of the Λ→n γ decay as a function of √(〖|a|〗^2+〖|b|〗^2 ) </vt:lpstr>
      <vt:lpstr>  α_γ of other WRHDs as a function of √(〖|a|〗^2+〖|b|〗^2 ) </vt:lpstr>
      <vt:lpstr>  α_γ of Ξ^0→Σ^0  γ and Ξ^0→Λ γ as a function of √(〖|a|〗^2+〖|b|〗^2 ) </vt:lpstr>
      <vt:lpstr>PowerPoint 演示文稿</vt:lpstr>
      <vt:lpstr>Summary and Outlook</vt:lpstr>
      <vt:lpstr>PowerPoint 演示文稿</vt:lpstr>
      <vt:lpstr>PowerPoint 演示文稿</vt:lpstr>
      <vt:lpstr>More renormalizable: non-trivial 3P0</vt:lpstr>
      <vt:lpstr>More natural: non-trivial 1S0</vt:lpstr>
      <vt:lpstr>Power counting rules</vt:lpstr>
      <vt:lpstr>PowerPoint 演示文稿</vt:lpstr>
      <vt:lpstr>Why relativistic/covariant</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Li-Sheng Geng</dc:creator>
  <cp:lastModifiedBy>Microsoft Office User</cp:lastModifiedBy>
  <cp:revision>461</cp:revision>
  <dcterms:created xsi:type="dcterms:W3CDTF">2022-03-30T06:37:53Z</dcterms:created>
  <dcterms:modified xsi:type="dcterms:W3CDTF">2023-08-04T00:23:07Z</dcterms:modified>
</cp:coreProperties>
</file>