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Times New Roman"/>
      </a:defRPr>
    </a:lvl1pPr>
    <a:lvl2pPr marL="0" marR="0" indent="3429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Times New Roman"/>
      </a:defRPr>
    </a:lvl2pPr>
    <a:lvl3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Times New Roman"/>
      </a:defRPr>
    </a:lvl3pPr>
    <a:lvl4pPr marL="0" marR="0" indent="10287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Times New Roman"/>
      </a:defRPr>
    </a:lvl4pPr>
    <a:lvl5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Times New Roman"/>
      </a:defRPr>
    </a:lvl5pPr>
    <a:lvl6pPr marL="0" marR="0" indent="17145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Times New Roman"/>
      </a:defRPr>
    </a:lvl6pPr>
    <a:lvl7pPr marL="0" marR="0" indent="20574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Times New Roman"/>
      </a:defRPr>
    </a:lvl7pPr>
    <a:lvl8pPr marL="0" marR="0" indent="24003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Times New Roman"/>
      </a:defRPr>
    </a:lvl8pPr>
    <a:lvl9pPr marL="0" marR="0" indent="2743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Times New Roman"/>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def" i="de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def" i="de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def" i="de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def" i="de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def" i="def">
        <a:fontRef idx="minor">
          <a:srgbClr val="000000"/>
        </a:fontRef>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def" i="de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def" i="de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def" i="de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def" i="de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def" i="de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def" i="def">
        <a:fontRef idx="minor">
          <a:srgbClr val="000000"/>
        </a:fontRef>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de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de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de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def" i="de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de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de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de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def" i="de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Ref idx="minor">
          <a:srgbClr val="000000"/>
        </a:fontRef>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72" name="Shape 172"/>
          <p:cNvSpPr/>
          <p:nvPr>
            <p:ph type="sldImg"/>
          </p:nvPr>
        </p:nvSpPr>
        <p:spPr>
          <a:xfrm>
            <a:off x="1143000" y="685800"/>
            <a:ext cx="4572000" cy="3429000"/>
          </a:xfrm>
          <a:prstGeom prst="rect">
            <a:avLst/>
          </a:prstGeom>
        </p:spPr>
        <p:txBody>
          <a:bodyPr/>
          <a:lstStyle/>
          <a:p>
            <a:pPr/>
          </a:p>
        </p:txBody>
      </p:sp>
      <p:sp>
        <p:nvSpPr>
          <p:cNvPr id="173" name="Shape 17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584200" latinLnBrk="0">
      <a:defRPr sz="2200">
        <a:latin typeface="+mn-lt"/>
        <a:ea typeface="+mn-ea"/>
        <a:cs typeface="+mn-cs"/>
        <a:sym typeface="Times New Roman"/>
      </a:defRPr>
    </a:lvl1pPr>
    <a:lvl2pPr indent="228600" defTabSz="584200" latinLnBrk="0">
      <a:defRPr sz="2200">
        <a:latin typeface="+mn-lt"/>
        <a:ea typeface="+mn-ea"/>
        <a:cs typeface="+mn-cs"/>
        <a:sym typeface="Times New Roman"/>
      </a:defRPr>
    </a:lvl2pPr>
    <a:lvl3pPr indent="457200" defTabSz="584200" latinLnBrk="0">
      <a:defRPr sz="2200">
        <a:latin typeface="+mn-lt"/>
        <a:ea typeface="+mn-ea"/>
        <a:cs typeface="+mn-cs"/>
        <a:sym typeface="Times New Roman"/>
      </a:defRPr>
    </a:lvl3pPr>
    <a:lvl4pPr indent="685800" defTabSz="584200" latinLnBrk="0">
      <a:defRPr sz="2200">
        <a:latin typeface="+mn-lt"/>
        <a:ea typeface="+mn-ea"/>
        <a:cs typeface="+mn-cs"/>
        <a:sym typeface="Times New Roman"/>
      </a:defRPr>
    </a:lvl4pPr>
    <a:lvl5pPr indent="914400" defTabSz="584200" latinLnBrk="0">
      <a:defRPr sz="2200">
        <a:latin typeface="+mn-lt"/>
        <a:ea typeface="+mn-ea"/>
        <a:cs typeface="+mn-cs"/>
        <a:sym typeface="Times New Roman"/>
      </a:defRPr>
    </a:lvl5pPr>
    <a:lvl6pPr indent="1143000" defTabSz="584200" latinLnBrk="0">
      <a:defRPr sz="2200">
        <a:latin typeface="+mn-lt"/>
        <a:ea typeface="+mn-ea"/>
        <a:cs typeface="+mn-cs"/>
        <a:sym typeface="Times New Roman"/>
      </a:defRPr>
    </a:lvl6pPr>
    <a:lvl7pPr indent="1371600" defTabSz="584200" latinLnBrk="0">
      <a:defRPr sz="2200">
        <a:latin typeface="+mn-lt"/>
        <a:ea typeface="+mn-ea"/>
        <a:cs typeface="+mn-cs"/>
        <a:sym typeface="Times New Roman"/>
      </a:defRPr>
    </a:lvl7pPr>
    <a:lvl8pPr indent="1600200" defTabSz="584200" latinLnBrk="0">
      <a:defRPr sz="2200">
        <a:latin typeface="+mn-lt"/>
        <a:ea typeface="+mn-ea"/>
        <a:cs typeface="+mn-cs"/>
        <a:sym typeface="Times New Roman"/>
      </a:defRPr>
    </a:lvl8pPr>
    <a:lvl9pPr indent="1828800" defTabSz="584200" latinLnBrk="0">
      <a:defRPr sz="2200">
        <a:latin typeface="+mn-lt"/>
        <a:ea typeface="+mn-ea"/>
        <a:cs typeface="+mn-cs"/>
        <a:sym typeface="Times New Roman"/>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Line"/>
          <p:cNvSpPr/>
          <p:nvPr/>
        </p:nvSpPr>
        <p:spPr>
          <a:xfrm flipV="1">
            <a:off x="215848" y="9220229"/>
            <a:ext cx="12560404" cy="4"/>
          </a:xfrm>
          <a:prstGeom prst="line">
            <a:avLst/>
          </a:prstGeom>
          <a:ln w="12700">
            <a:solidFill>
              <a:srgbClr val="000000"/>
            </a:solidFill>
          </a:ln>
        </p:spPr>
        <p:txBody>
          <a:bodyPr lIns="50800" tIns="50800" rIns="50800" bIns="50800" anchor="ctr"/>
          <a:lstStyle/>
          <a:p>
            <a:pPr algn="l" defTabSz="457200">
              <a:defRPr sz="1200"/>
            </a:pPr>
          </a:p>
        </p:txBody>
      </p:sp>
      <p:sp>
        <p:nvSpPr>
          <p:cNvPr id="12" name="Title Text"/>
          <p:cNvSpPr txBox="1"/>
          <p:nvPr>
            <p:ph type="title"/>
          </p:nvPr>
        </p:nvSpPr>
        <p:spPr>
          <a:xfrm>
            <a:off x="1270000" y="1638300"/>
            <a:ext cx="10464800" cy="3302000"/>
          </a:xfrm>
          <a:prstGeom prst="rect">
            <a:avLst/>
          </a:prstGeom>
        </p:spPr>
        <p:txBody>
          <a:bodyPr anchor="b"/>
          <a:lstStyle/>
          <a:p>
            <a:pPr/>
            <a:r>
              <a:t>Title Text</a:t>
            </a:r>
          </a:p>
        </p:txBody>
      </p:sp>
      <p:sp>
        <p:nvSpPr>
          <p:cNvPr id="13" name="Body Level One…"/>
          <p:cNvSpPr txBox="1"/>
          <p:nvPr>
            <p:ph type="body" sz="quarter" idx="1"/>
          </p:nvPr>
        </p:nvSpPr>
        <p:spPr>
          <a:xfrm>
            <a:off x="1270000" y="5029200"/>
            <a:ext cx="10464800" cy="1130300"/>
          </a:xfrm>
          <a:prstGeom prst="rect">
            <a:avLst/>
          </a:prstGeom>
        </p:spPr>
        <p:txBody>
          <a:bodyPr anchor="t"/>
          <a:lstStyle>
            <a:lvl1pPr marL="0" indent="0" algn="ctr">
              <a:spcBef>
                <a:spcPts val="0"/>
              </a:spcBef>
              <a:buSzTx/>
              <a:buNone/>
              <a:defRPr sz="3600"/>
            </a:lvl1pPr>
            <a:lvl2pPr marL="0" indent="0" algn="ctr">
              <a:spcBef>
                <a:spcPts val="0"/>
              </a:spcBef>
              <a:buSzTx/>
              <a:buNone/>
              <a:defRPr sz="3600"/>
            </a:lvl2pPr>
            <a:lvl3pPr marL="0" indent="0" algn="ctr">
              <a:spcBef>
                <a:spcPts val="0"/>
              </a:spcBef>
              <a:buSzTx/>
              <a:buNone/>
              <a:defRPr sz="3600"/>
            </a:lvl3pPr>
            <a:lvl4pPr marL="0" indent="0" algn="ctr">
              <a:spcBef>
                <a:spcPts val="0"/>
              </a:spcBef>
              <a:buSzTx/>
              <a:buNone/>
              <a:defRPr sz="3600"/>
            </a:lvl4pPr>
            <a:lvl5pPr marL="0" indent="0" algn="ctr">
              <a:spcBef>
                <a:spcPts val="0"/>
              </a:spcBef>
              <a:buSzTx/>
              <a:buNone/>
              <a:defRPr sz="3600"/>
            </a:lvl5pPr>
          </a:lstStyle>
          <a:p>
            <a:pPr/>
            <a:r>
              <a:t>Body Level One</a:t>
            </a:r>
          </a:p>
          <a:p>
            <a:pPr lvl="1"/>
            <a:r>
              <a:t>Body Level Two</a:t>
            </a:r>
          </a:p>
          <a:p>
            <a:pPr lvl="2"/>
            <a:r>
              <a:t>Body Level Three</a:t>
            </a:r>
          </a:p>
          <a:p>
            <a:pPr lvl="3"/>
            <a:r>
              <a:t>Body Level Four</a:t>
            </a:r>
          </a:p>
          <a:p>
            <a:pPr lvl="4"/>
            <a:r>
              <a:t>Body Level Five</a:t>
            </a:r>
          </a:p>
        </p:txBody>
      </p:sp>
      <p:sp>
        <p:nvSpPr>
          <p:cNvPr id="14" name="马国亮 (复旦大学)"/>
          <p:cNvSpPr txBox="1"/>
          <p:nvPr/>
        </p:nvSpPr>
        <p:spPr>
          <a:xfrm>
            <a:off x="9588500" y="9270999"/>
            <a:ext cx="64897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500"/>
            </a:lvl1pPr>
          </a:lstStyle>
          <a:p>
            <a:pPr/>
            <a:r>
              <a:t>马国亮 (复旦大学) </a:t>
            </a:r>
          </a:p>
        </p:txBody>
      </p:sp>
      <p:sp>
        <p:nvSpPr>
          <p:cNvPr id="15" name="原子核结构与相对论重离子碰撞前沿交叉研讨会，2023.7.31-8.6，大连"/>
          <p:cNvSpPr txBox="1"/>
          <p:nvPr/>
        </p:nvSpPr>
        <p:spPr>
          <a:xfrm>
            <a:off x="225489" y="9264649"/>
            <a:ext cx="9699493" cy="38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600"/>
            </a:lvl1pPr>
          </a:lstStyle>
          <a:p>
            <a:pPr>
              <a:defRPr sz="1500"/>
            </a:pPr>
            <a:r>
              <a:rPr sz="1600"/>
              <a:t>原子核结构与相对论重离子碰撞前沿交叉研讨会，2023.7.31-8.6，大连</a:t>
            </a:r>
          </a:p>
        </p:txBody>
      </p:sp>
      <p:sp>
        <p:nvSpPr>
          <p:cNvPr id="1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Reflection">
    <p:spTree>
      <p:nvGrpSpPr>
        <p:cNvPr id="1" name=""/>
        <p:cNvGrpSpPr/>
        <p:nvPr/>
      </p:nvGrpSpPr>
      <p:grpSpPr>
        <a:xfrm>
          <a:off x="0" y="0"/>
          <a:ext cx="0" cy="0"/>
          <a:chOff x="0" y="0"/>
          <a:chExt cx="0" cy="0"/>
        </a:xfrm>
      </p:grpSpPr>
      <p:sp>
        <p:nvSpPr>
          <p:cNvPr id="97" name="Image"/>
          <p:cNvSpPr/>
          <p:nvPr>
            <p:ph type="pic" sz="half" idx="21"/>
          </p:nvPr>
        </p:nvSpPr>
        <p:spPr>
          <a:xfrm>
            <a:off x="7124700" y="1612900"/>
            <a:ext cx="4216400" cy="6328742"/>
          </a:xfrm>
          <a:prstGeom prst="rect">
            <a:avLst/>
          </a:prstGeom>
          <a:ln w="25400"/>
          <a:effectLst>
            <a:reflection blurRad="0" stA="50000" stPos="0" endA="0" endPos="40000" dist="0" dir="5400000" fadeDir="5400000" sx="100000" sy="-100000" kx="0" ky="0" algn="bl" rotWithShape="0"/>
          </a:effectLst>
        </p:spPr>
        <p:txBody>
          <a:bodyPr lIns="91439" tIns="45719" rIns="91439" bIns="45719" anchor="t"/>
          <a:lstStyle/>
          <a:p>
            <a:pPr/>
          </a:p>
        </p:txBody>
      </p:sp>
      <p:sp>
        <p:nvSpPr>
          <p:cNvPr id="98" name="Title Text"/>
          <p:cNvSpPr txBox="1"/>
          <p:nvPr>
            <p:ph type="title"/>
          </p:nvPr>
        </p:nvSpPr>
        <p:spPr>
          <a:xfrm>
            <a:off x="635000" y="1409700"/>
            <a:ext cx="5867400" cy="3302000"/>
          </a:xfrm>
          <a:prstGeom prst="rect">
            <a:avLst/>
          </a:prstGeom>
        </p:spPr>
        <p:txBody>
          <a:bodyPr anchor="b"/>
          <a:lstStyle>
            <a:lvl1pPr>
              <a:defRPr sz="7000"/>
            </a:lvl1pPr>
          </a:lstStyle>
          <a:p>
            <a:pPr/>
            <a:r>
              <a:t>Title Text</a:t>
            </a:r>
          </a:p>
        </p:txBody>
      </p:sp>
      <p:sp>
        <p:nvSpPr>
          <p:cNvPr id="99" name="Body Level One…"/>
          <p:cNvSpPr txBox="1"/>
          <p:nvPr>
            <p:ph type="body" sz="quarter" idx="1"/>
          </p:nvPr>
        </p:nvSpPr>
        <p:spPr>
          <a:xfrm>
            <a:off x="635000" y="4787900"/>
            <a:ext cx="5867400" cy="3302000"/>
          </a:xfrm>
          <a:prstGeom prst="rect">
            <a:avLst/>
          </a:prstGeom>
        </p:spPr>
        <p:txBody>
          <a:bodyPr anchor="t"/>
          <a:lstStyle>
            <a:lvl1pPr marL="0" indent="0" algn="ctr">
              <a:spcBef>
                <a:spcPts val="0"/>
              </a:spcBef>
              <a:buSzTx/>
              <a:buNone/>
              <a:defRPr sz="3400"/>
            </a:lvl1pPr>
            <a:lvl2pPr marL="0" indent="0" algn="ctr">
              <a:spcBef>
                <a:spcPts val="0"/>
              </a:spcBef>
              <a:buSzTx/>
              <a:buNone/>
              <a:defRPr sz="3400"/>
            </a:lvl2pPr>
            <a:lvl3pPr marL="0" indent="0" algn="ctr">
              <a:spcBef>
                <a:spcPts val="0"/>
              </a:spcBef>
              <a:buSzTx/>
              <a:buNone/>
              <a:defRPr sz="3400"/>
            </a:lvl3pPr>
            <a:lvl4pPr marL="0" indent="0" algn="ctr">
              <a:spcBef>
                <a:spcPts val="0"/>
              </a:spcBef>
              <a:buSzTx/>
              <a:buNone/>
              <a:defRPr sz="3400"/>
            </a:lvl4pPr>
            <a:lvl5pPr marL="0" indent="0" algn="ctr">
              <a:spcBef>
                <a:spcPts val="0"/>
              </a:spcBef>
              <a:buSzTx/>
              <a:buNone/>
              <a:defRPr sz="3400"/>
            </a:lvl5pPr>
          </a:lstStyle>
          <a:p>
            <a:pPr/>
            <a:r>
              <a:t>Body Level One</a:t>
            </a:r>
          </a:p>
          <a:p>
            <a:pPr lvl="1"/>
            <a:r>
              <a:t>Body Level Two</a:t>
            </a:r>
          </a:p>
          <a:p>
            <a:pPr lvl="2"/>
            <a:r>
              <a:t>Body Level Three</a:t>
            </a:r>
          </a:p>
          <a:p>
            <a:pPr lvl="3"/>
            <a:r>
              <a:t>Body Level Four</a:t>
            </a:r>
          </a:p>
          <a:p>
            <a:pPr lvl="4"/>
            <a:r>
              <a:t>Body Level Five</a:t>
            </a:r>
          </a:p>
        </p:txBody>
      </p:sp>
      <p:sp>
        <p:nvSpPr>
          <p:cNvPr id="10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107" name="Image"/>
          <p:cNvSpPr/>
          <p:nvPr>
            <p:ph type="pic" sz="quarter" idx="21"/>
          </p:nvPr>
        </p:nvSpPr>
        <p:spPr>
          <a:xfrm>
            <a:off x="7175500" y="2540000"/>
            <a:ext cx="4102100" cy="6157180"/>
          </a:xfrm>
          <a:prstGeom prst="rect">
            <a:avLst/>
          </a:prstGeom>
        </p:spPr>
        <p:txBody>
          <a:bodyPr lIns="91439" tIns="45719" rIns="91439" bIns="45719" anchor="t"/>
          <a:lstStyle/>
          <a:p>
            <a:pPr/>
          </a:p>
        </p:txBody>
      </p:sp>
      <p:sp>
        <p:nvSpPr>
          <p:cNvPr id="108" name="Title Text"/>
          <p:cNvSpPr txBox="1"/>
          <p:nvPr>
            <p:ph type="title"/>
          </p:nvPr>
        </p:nvSpPr>
        <p:spPr>
          <a:prstGeom prst="rect">
            <a:avLst/>
          </a:prstGeom>
        </p:spPr>
        <p:txBody>
          <a:bodyPr/>
          <a:lstStyle/>
          <a:p>
            <a:pPr/>
            <a:r>
              <a:t>Title Text</a:t>
            </a:r>
          </a:p>
        </p:txBody>
      </p:sp>
      <p:sp>
        <p:nvSpPr>
          <p:cNvPr id="109" name="Body Level One…"/>
          <p:cNvSpPr txBox="1"/>
          <p:nvPr>
            <p:ph type="body" sz="half" idx="1"/>
          </p:nvPr>
        </p:nvSpPr>
        <p:spPr>
          <a:xfrm>
            <a:off x="1270000" y="2768600"/>
            <a:ext cx="5041900" cy="5715000"/>
          </a:xfrm>
          <a:prstGeom prst="rect">
            <a:avLst/>
          </a:prstGeom>
        </p:spPr>
        <p:txBody>
          <a:bodyPr/>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pPr/>
            <a:r>
              <a:t>Body Level One</a:t>
            </a:r>
          </a:p>
          <a:p>
            <a:pPr lvl="1"/>
            <a:r>
              <a:t>Body Level Two</a:t>
            </a:r>
          </a:p>
          <a:p>
            <a:pPr lvl="2"/>
            <a:r>
              <a:t>Body Level Three</a:t>
            </a:r>
          </a:p>
          <a:p>
            <a:pPr lvl="3"/>
            <a:r>
              <a:t>Body Level Four</a:t>
            </a:r>
          </a:p>
          <a:p>
            <a:pPr lvl="4"/>
            <a:r>
              <a:t>Body Level Five</a:t>
            </a:r>
          </a:p>
        </p:txBody>
      </p:sp>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Left">
    <p:spTree>
      <p:nvGrpSpPr>
        <p:cNvPr id="1" name=""/>
        <p:cNvGrpSpPr/>
        <p:nvPr/>
      </p:nvGrpSpPr>
      <p:grpSpPr>
        <a:xfrm>
          <a:off x="0" y="0"/>
          <a:ext cx="0" cy="0"/>
          <a:chOff x="0" y="0"/>
          <a:chExt cx="0" cy="0"/>
        </a:xfrm>
      </p:grpSpPr>
      <p:sp>
        <p:nvSpPr>
          <p:cNvPr id="117" name="Title Text"/>
          <p:cNvSpPr txBox="1"/>
          <p:nvPr>
            <p:ph type="title"/>
          </p:nvPr>
        </p:nvSpPr>
        <p:spPr>
          <a:prstGeom prst="rect">
            <a:avLst/>
          </a:prstGeom>
        </p:spPr>
        <p:txBody>
          <a:bodyPr/>
          <a:lstStyle/>
          <a:p>
            <a:pPr/>
            <a:r>
              <a:t>Title Text</a:t>
            </a:r>
          </a:p>
        </p:txBody>
      </p:sp>
      <p:sp>
        <p:nvSpPr>
          <p:cNvPr id="118" name="Body Level One…"/>
          <p:cNvSpPr txBox="1"/>
          <p:nvPr>
            <p:ph type="body" sz="half" idx="1"/>
          </p:nvPr>
        </p:nvSpPr>
        <p:spPr>
          <a:xfrm>
            <a:off x="1270000" y="2768600"/>
            <a:ext cx="5041900" cy="5715000"/>
          </a:xfrm>
          <a:prstGeom prst="rect">
            <a:avLst/>
          </a:prstGeom>
        </p:spPr>
        <p:txBody>
          <a:bodyPr/>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Right">
    <p:spTree>
      <p:nvGrpSpPr>
        <p:cNvPr id="1" name=""/>
        <p:cNvGrpSpPr/>
        <p:nvPr/>
      </p:nvGrpSpPr>
      <p:grpSpPr>
        <a:xfrm>
          <a:off x="0" y="0"/>
          <a:ext cx="0" cy="0"/>
          <a:chOff x="0" y="0"/>
          <a:chExt cx="0" cy="0"/>
        </a:xfrm>
      </p:grpSpPr>
      <p:sp>
        <p:nvSpPr>
          <p:cNvPr id="126" name="Title Text"/>
          <p:cNvSpPr txBox="1"/>
          <p:nvPr>
            <p:ph type="title"/>
          </p:nvPr>
        </p:nvSpPr>
        <p:spPr>
          <a:prstGeom prst="rect">
            <a:avLst/>
          </a:prstGeom>
        </p:spPr>
        <p:txBody>
          <a:bodyPr/>
          <a:lstStyle/>
          <a:p>
            <a:pPr/>
            <a:r>
              <a:t>Title Text</a:t>
            </a:r>
          </a:p>
        </p:txBody>
      </p:sp>
      <p:sp>
        <p:nvSpPr>
          <p:cNvPr id="127" name="Body Level One…"/>
          <p:cNvSpPr txBox="1"/>
          <p:nvPr>
            <p:ph type="body" sz="quarter" idx="1"/>
          </p:nvPr>
        </p:nvSpPr>
        <p:spPr>
          <a:xfrm>
            <a:off x="7772400" y="2768600"/>
            <a:ext cx="3962400" cy="5715000"/>
          </a:xfrm>
          <a:prstGeom prst="rect">
            <a:avLst/>
          </a:prstGeom>
        </p:spPr>
        <p:txBody>
          <a:bodyPr/>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pPr/>
            <a:r>
              <a:t>Body Level One</a:t>
            </a:r>
          </a:p>
          <a:p>
            <a:pPr lvl="1"/>
            <a:r>
              <a:t>Body Level Two</a:t>
            </a:r>
          </a:p>
          <a:p>
            <a:pPr lvl="2"/>
            <a:r>
              <a:t>Body Level Three</a:t>
            </a:r>
          </a:p>
          <a:p>
            <a:pPr lvl="3"/>
            <a:r>
              <a:t>Body Level Four</a:t>
            </a:r>
          </a:p>
          <a:p>
            <a:pPr lvl="4"/>
            <a:r>
              <a:t>Body Level Five</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35" name="Line"/>
          <p:cNvSpPr/>
          <p:nvPr/>
        </p:nvSpPr>
        <p:spPr>
          <a:xfrm flipV="1">
            <a:off x="215848" y="9220229"/>
            <a:ext cx="12560404" cy="4"/>
          </a:xfrm>
          <a:prstGeom prst="line">
            <a:avLst/>
          </a:prstGeom>
          <a:ln w="12700">
            <a:solidFill>
              <a:srgbClr val="000000"/>
            </a:solidFill>
          </a:ln>
        </p:spPr>
        <p:txBody>
          <a:bodyPr lIns="50800" tIns="50800" rIns="50800" bIns="50800" anchor="ctr"/>
          <a:lstStyle/>
          <a:p>
            <a:pPr algn="l" defTabSz="457200">
              <a:defRPr sz="1200"/>
            </a:pPr>
          </a:p>
        </p:txBody>
      </p:sp>
      <p:sp>
        <p:nvSpPr>
          <p:cNvPr id="136" name="Guo-Liang Ma/马国亮 (上海应用物理研究所)"/>
          <p:cNvSpPr txBox="1"/>
          <p:nvPr/>
        </p:nvSpPr>
        <p:spPr>
          <a:xfrm>
            <a:off x="8610600" y="9309100"/>
            <a:ext cx="39878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1500"/>
            </a:lvl1pPr>
          </a:lstStyle>
          <a:p>
            <a:pPr/>
            <a:r>
              <a:t>Guo-Liang Ma/马国亮 (上海应用物理研究所)</a:t>
            </a:r>
          </a:p>
        </p:txBody>
      </p:sp>
      <p:sp>
        <p:nvSpPr>
          <p:cNvPr id="137" name="Title Text"/>
          <p:cNvSpPr txBox="1"/>
          <p:nvPr>
            <p:ph type="title"/>
          </p:nvPr>
        </p:nvSpPr>
        <p:spPr>
          <a:prstGeom prst="rect">
            <a:avLst/>
          </a:prstGeom>
        </p:spPr>
        <p:txBody>
          <a:bodyPr/>
          <a:lstStyle/>
          <a:p>
            <a:pPr/>
            <a:r>
              <a:t>Title Text</a:t>
            </a:r>
          </a:p>
        </p:txBody>
      </p:sp>
      <p:sp>
        <p:nvSpPr>
          <p:cNvPr id="138" name="Body Level One…"/>
          <p:cNvSpPr txBox="1"/>
          <p:nvPr>
            <p:ph type="body" idx="1"/>
          </p:nvPr>
        </p:nvSpPr>
        <p:spPr>
          <a:xfrm>
            <a:off x="1270000" y="2768600"/>
            <a:ext cx="10464800" cy="5715000"/>
          </a:xfrm>
          <a:prstGeom prst="rect">
            <a:avLst/>
          </a:prstGeom>
        </p:spPr>
        <p:txBody>
          <a:bodyPr/>
          <a:lstStyle>
            <a:lvl1pPr>
              <a:spcBef>
                <a:spcPts val="2400"/>
              </a:spcBef>
            </a:lvl1pPr>
            <a:lvl2pPr>
              <a:spcBef>
                <a:spcPts val="2400"/>
              </a:spcBef>
            </a:lvl2pPr>
            <a:lvl3pPr>
              <a:spcBef>
                <a:spcPts val="2400"/>
              </a:spcBef>
            </a:lvl3pPr>
            <a:lvl4pPr>
              <a:spcBef>
                <a:spcPts val="2400"/>
              </a:spcBef>
            </a:lvl4pPr>
            <a:lvl5pPr>
              <a:spcBef>
                <a:spcPts val="2400"/>
              </a:spcBef>
            </a:lvl5pPr>
          </a:lstStyle>
          <a:p>
            <a:pPr/>
            <a:r>
              <a:t>Body Level One</a:t>
            </a:r>
          </a:p>
          <a:p>
            <a:pPr lvl="1"/>
            <a:r>
              <a:t>Body Level Two</a:t>
            </a:r>
          </a:p>
          <a:p>
            <a:pPr lvl="2"/>
            <a:r>
              <a:t>Body Level Three</a:t>
            </a:r>
          </a:p>
          <a:p>
            <a:pPr lvl="3"/>
            <a:r>
              <a:t>Body Level Four</a:t>
            </a:r>
          </a:p>
          <a:p>
            <a:pPr lvl="4"/>
            <a:r>
              <a:t>Body Level Five</a:t>
            </a:r>
          </a:p>
        </p:txBody>
      </p:sp>
      <p:sp>
        <p:nvSpPr>
          <p:cNvPr id="13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标题幻灯片">
    <p:spTree>
      <p:nvGrpSpPr>
        <p:cNvPr id="1" name=""/>
        <p:cNvGrpSpPr/>
        <p:nvPr/>
      </p:nvGrpSpPr>
      <p:grpSpPr>
        <a:xfrm>
          <a:off x="0" y="0"/>
          <a:ext cx="0" cy="0"/>
          <a:chOff x="0" y="0"/>
          <a:chExt cx="0" cy="0"/>
        </a:xfrm>
      </p:grpSpPr>
      <p:sp>
        <p:nvSpPr>
          <p:cNvPr id="146" name="Title Text"/>
          <p:cNvSpPr txBox="1"/>
          <p:nvPr>
            <p:ph type="title"/>
          </p:nvPr>
        </p:nvSpPr>
        <p:spPr>
          <a:xfrm>
            <a:off x="975359" y="1596249"/>
            <a:ext cx="11054082" cy="3395699"/>
          </a:xfrm>
          <a:prstGeom prst="rect">
            <a:avLst/>
          </a:prstGeom>
        </p:spPr>
        <p:txBody>
          <a:bodyPr lIns="65023" tIns="65023" rIns="65023" bIns="65023" anchor="b">
            <a:normAutofit fontScale="100000" lnSpcReduction="0"/>
          </a:bodyPr>
          <a:lstStyle>
            <a:lvl1pPr defTabSz="1300480">
              <a:lnSpc>
                <a:spcPct val="90000"/>
              </a:lnSpc>
            </a:lvl1pPr>
          </a:lstStyle>
          <a:p>
            <a:pPr/>
            <a:r>
              <a:t>Title Text</a:t>
            </a:r>
          </a:p>
        </p:txBody>
      </p:sp>
      <p:sp>
        <p:nvSpPr>
          <p:cNvPr id="147" name="Body Level One…"/>
          <p:cNvSpPr txBox="1"/>
          <p:nvPr>
            <p:ph type="body" sz="quarter" idx="1"/>
          </p:nvPr>
        </p:nvSpPr>
        <p:spPr>
          <a:xfrm>
            <a:off x="1625599" y="5122898"/>
            <a:ext cx="9753601" cy="2354862"/>
          </a:xfrm>
          <a:prstGeom prst="rect">
            <a:avLst/>
          </a:prstGeom>
        </p:spPr>
        <p:txBody>
          <a:bodyPr lIns="65023" tIns="65023" rIns="65023" bIns="65023" anchor="t">
            <a:normAutofit fontScale="100000" lnSpcReduction="0"/>
          </a:bodyPr>
          <a:lstStyle>
            <a:lvl1pPr marL="0" indent="0" algn="ctr" defTabSz="1300480">
              <a:lnSpc>
                <a:spcPct val="90000"/>
              </a:lnSpc>
              <a:spcBef>
                <a:spcPts val="1400"/>
              </a:spcBef>
              <a:buSzTx/>
              <a:buNone/>
              <a:defRPr sz="3400"/>
            </a:lvl1pPr>
            <a:lvl2pPr marL="0" indent="457200" algn="ctr" defTabSz="1300480">
              <a:lnSpc>
                <a:spcPct val="90000"/>
              </a:lnSpc>
              <a:spcBef>
                <a:spcPts val="1400"/>
              </a:spcBef>
              <a:buSzTx/>
              <a:buNone/>
              <a:defRPr sz="3400"/>
            </a:lvl2pPr>
            <a:lvl3pPr marL="0" indent="914400" algn="ctr" defTabSz="1300480">
              <a:lnSpc>
                <a:spcPct val="90000"/>
              </a:lnSpc>
              <a:spcBef>
                <a:spcPts val="1400"/>
              </a:spcBef>
              <a:buSzTx/>
              <a:buNone/>
              <a:defRPr sz="3400"/>
            </a:lvl3pPr>
            <a:lvl4pPr marL="0" indent="1371600" algn="ctr" defTabSz="1300480">
              <a:lnSpc>
                <a:spcPct val="90000"/>
              </a:lnSpc>
              <a:spcBef>
                <a:spcPts val="1400"/>
              </a:spcBef>
              <a:buSzTx/>
              <a:buNone/>
              <a:defRPr sz="3400"/>
            </a:lvl4pPr>
            <a:lvl5pPr marL="0" indent="1828800" algn="ctr" defTabSz="1300480">
              <a:lnSpc>
                <a:spcPct val="90000"/>
              </a:lnSpc>
              <a:spcBef>
                <a:spcPts val="1400"/>
              </a:spcBef>
              <a:buSzTx/>
              <a:buNone/>
              <a:defRPr sz="3400"/>
            </a:lvl5pPr>
          </a:lstStyle>
          <a:p>
            <a:pPr/>
            <a:r>
              <a:t>Body Level One</a:t>
            </a:r>
          </a:p>
          <a:p>
            <a:pPr lvl="1"/>
            <a:r>
              <a:t>Body Level Two</a:t>
            </a:r>
          </a:p>
          <a:p>
            <a:pPr lvl="2"/>
            <a:r>
              <a:t>Body Level Three</a:t>
            </a:r>
          </a:p>
          <a:p>
            <a:pPr lvl="3"/>
            <a:r>
              <a:t>Body Level Four</a:t>
            </a:r>
          </a:p>
          <a:p>
            <a:pPr lvl="4"/>
            <a:r>
              <a:t>Body Level Five</a:t>
            </a:r>
          </a:p>
        </p:txBody>
      </p:sp>
      <p:sp>
        <p:nvSpPr>
          <p:cNvPr id="148" name="Slide Number"/>
          <p:cNvSpPr txBox="1"/>
          <p:nvPr>
            <p:ph type="sldNum" sz="quarter" idx="2"/>
          </p:nvPr>
        </p:nvSpPr>
        <p:spPr>
          <a:xfrm>
            <a:off x="11764772" y="9124780"/>
            <a:ext cx="345949" cy="350017"/>
          </a:xfrm>
          <a:prstGeom prst="rect">
            <a:avLst/>
          </a:prstGeom>
        </p:spPr>
        <p:txBody>
          <a:bodyPr lIns="65023" tIns="65023" rIns="65023" bIns="65023" anchor="ctr"/>
          <a:lstStyle>
            <a:lvl1pPr algn="r" defTabSz="650240">
              <a:defRPr sz="1600">
                <a:solidFill>
                  <a:srgbClr val="888888"/>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标题和内容">
    <p:spTree>
      <p:nvGrpSpPr>
        <p:cNvPr id="1" name=""/>
        <p:cNvGrpSpPr/>
        <p:nvPr/>
      </p:nvGrpSpPr>
      <p:grpSpPr>
        <a:xfrm>
          <a:off x="0" y="0"/>
          <a:ext cx="0" cy="0"/>
          <a:chOff x="0" y="0"/>
          <a:chExt cx="0" cy="0"/>
        </a:xfrm>
      </p:grpSpPr>
      <p:sp>
        <p:nvSpPr>
          <p:cNvPr id="155" name="Title Text"/>
          <p:cNvSpPr txBox="1"/>
          <p:nvPr>
            <p:ph type="title"/>
          </p:nvPr>
        </p:nvSpPr>
        <p:spPr>
          <a:xfrm>
            <a:off x="650239" y="390596"/>
            <a:ext cx="11704322" cy="1625601"/>
          </a:xfrm>
          <a:prstGeom prst="rect">
            <a:avLst/>
          </a:prstGeom>
        </p:spPr>
        <p:txBody>
          <a:bodyPr lIns="65023" tIns="65023" rIns="65023" bIns="65023">
            <a:normAutofit fontScale="100000" lnSpcReduction="0"/>
          </a:bodyPr>
          <a:lstStyle>
            <a:lvl1pPr defTabSz="1300480">
              <a:defRPr sz="6200"/>
            </a:lvl1pPr>
          </a:lstStyle>
          <a:p>
            <a:pPr/>
            <a:r>
              <a:t>Title Text</a:t>
            </a:r>
          </a:p>
        </p:txBody>
      </p:sp>
      <p:sp>
        <p:nvSpPr>
          <p:cNvPr id="156" name="Body Level One…"/>
          <p:cNvSpPr txBox="1"/>
          <p:nvPr>
            <p:ph type="body" idx="1"/>
          </p:nvPr>
        </p:nvSpPr>
        <p:spPr>
          <a:xfrm>
            <a:off x="650239" y="2275839"/>
            <a:ext cx="11704322" cy="6436927"/>
          </a:xfrm>
          <a:prstGeom prst="rect">
            <a:avLst/>
          </a:prstGeom>
        </p:spPr>
        <p:txBody>
          <a:bodyPr lIns="65023" tIns="65023" rIns="65023" bIns="65023" anchor="t">
            <a:normAutofit fontScale="100000" lnSpcReduction="0"/>
          </a:bodyPr>
          <a:lstStyle>
            <a:lvl1pPr marL="471487" indent="-471487" defTabSz="1300480">
              <a:spcBef>
                <a:spcPts val="1000"/>
              </a:spcBef>
              <a:buSzPct val="100000"/>
              <a:buFont typeface="Times New Roman"/>
              <a:defRPr sz="4400"/>
            </a:lvl1pPr>
            <a:lvl2pPr marL="906235" indent="-449035" defTabSz="1300480">
              <a:spcBef>
                <a:spcPts val="1000"/>
              </a:spcBef>
              <a:buSzPct val="100000"/>
              <a:buFont typeface="Times New Roman"/>
              <a:buChar char="–"/>
              <a:defRPr sz="4400"/>
            </a:lvl2pPr>
            <a:lvl3pPr marL="1333500" indent="-419100" defTabSz="1300480">
              <a:spcBef>
                <a:spcPts val="1000"/>
              </a:spcBef>
              <a:buSzPct val="100000"/>
              <a:buFont typeface="Times New Roman"/>
              <a:defRPr sz="4400"/>
            </a:lvl3pPr>
            <a:lvl4pPr marL="1874520" indent="-502920" defTabSz="1300480">
              <a:spcBef>
                <a:spcPts val="1000"/>
              </a:spcBef>
              <a:buSzPct val="100000"/>
              <a:buFont typeface="Times New Roman"/>
              <a:buChar char="–"/>
              <a:defRPr sz="4400"/>
            </a:lvl4pPr>
            <a:lvl5pPr marL="2331720" indent="-502920" defTabSz="1300480">
              <a:spcBef>
                <a:spcPts val="1000"/>
              </a:spcBef>
              <a:buSzPct val="100000"/>
              <a:buFont typeface="Times New Roman"/>
              <a:buChar char="»"/>
              <a:defRPr sz="4400"/>
            </a:lvl5pPr>
          </a:lstStyle>
          <a:p>
            <a:pPr/>
            <a:r>
              <a:t>Body Level One</a:t>
            </a:r>
          </a:p>
          <a:p>
            <a:pPr lvl="1"/>
            <a:r>
              <a:t>Body Level Two</a:t>
            </a:r>
          </a:p>
          <a:p>
            <a:pPr lvl="2"/>
            <a:r>
              <a:t>Body Level Three</a:t>
            </a:r>
          </a:p>
          <a:p>
            <a:pPr lvl="3"/>
            <a:r>
              <a:t>Body Level Four</a:t>
            </a:r>
          </a:p>
          <a:p>
            <a:pPr lvl="4"/>
            <a:r>
              <a:t>Body Level Five</a:t>
            </a:r>
          </a:p>
        </p:txBody>
      </p:sp>
      <p:sp>
        <p:nvSpPr>
          <p:cNvPr id="157" name="Slide Number"/>
          <p:cNvSpPr txBox="1"/>
          <p:nvPr>
            <p:ph type="sldNum" sz="quarter" idx="2"/>
          </p:nvPr>
        </p:nvSpPr>
        <p:spPr>
          <a:xfrm>
            <a:off x="12008611" y="9124778"/>
            <a:ext cx="345949" cy="350017"/>
          </a:xfrm>
          <a:prstGeom prst="rect">
            <a:avLst/>
          </a:prstGeom>
        </p:spPr>
        <p:txBody>
          <a:bodyPr lIns="65023" tIns="65023" rIns="65023" bIns="65023" anchor="ctr"/>
          <a:lstStyle>
            <a:lvl1pPr algn="r" defTabSz="650240">
              <a:defRPr sz="1600">
                <a:solidFill>
                  <a:srgbClr val="888888"/>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标题和内容">
    <p:spTree>
      <p:nvGrpSpPr>
        <p:cNvPr id="1" name=""/>
        <p:cNvGrpSpPr/>
        <p:nvPr/>
      </p:nvGrpSpPr>
      <p:grpSpPr>
        <a:xfrm>
          <a:off x="0" y="0"/>
          <a:ext cx="0" cy="0"/>
          <a:chOff x="0" y="0"/>
          <a:chExt cx="0" cy="0"/>
        </a:xfrm>
      </p:grpSpPr>
      <p:sp>
        <p:nvSpPr>
          <p:cNvPr id="164" name="Title Text"/>
          <p:cNvSpPr txBox="1"/>
          <p:nvPr>
            <p:ph type="title"/>
          </p:nvPr>
        </p:nvSpPr>
        <p:spPr>
          <a:xfrm>
            <a:off x="650239" y="390596"/>
            <a:ext cx="11702065" cy="1623342"/>
          </a:xfrm>
          <a:prstGeom prst="rect">
            <a:avLst/>
          </a:prstGeom>
        </p:spPr>
        <p:txBody>
          <a:bodyPr lIns="66559" tIns="66559" rIns="66559" bIns="66559">
            <a:normAutofit fontScale="100000" lnSpcReduction="0"/>
          </a:bodyPr>
          <a:lstStyle>
            <a:lvl1pPr defTabSz="638951">
              <a:defRPr sz="6200"/>
            </a:lvl1pPr>
          </a:lstStyle>
          <a:p>
            <a:pPr/>
            <a:r>
              <a:t>Title Text</a:t>
            </a:r>
          </a:p>
        </p:txBody>
      </p:sp>
      <p:sp>
        <p:nvSpPr>
          <p:cNvPr id="165" name="Body Level One…"/>
          <p:cNvSpPr txBox="1"/>
          <p:nvPr>
            <p:ph type="body" idx="1"/>
          </p:nvPr>
        </p:nvSpPr>
        <p:spPr>
          <a:xfrm>
            <a:off x="650239" y="2275839"/>
            <a:ext cx="11702065" cy="6434668"/>
          </a:xfrm>
          <a:prstGeom prst="rect">
            <a:avLst/>
          </a:prstGeom>
        </p:spPr>
        <p:txBody>
          <a:bodyPr lIns="66559" tIns="66559" rIns="66559" bIns="66559" anchor="t">
            <a:normAutofit fontScale="100000" lnSpcReduction="0"/>
          </a:bodyPr>
          <a:lstStyle>
            <a:lvl1pPr marL="487680" indent="-487680" defTabSz="638951">
              <a:spcBef>
                <a:spcPts val="1100"/>
              </a:spcBef>
              <a:buSzTx/>
              <a:buNone/>
              <a:defRPr sz="4400"/>
            </a:lvl1pPr>
            <a:lvl2pPr marL="487680" indent="-30480" defTabSz="638951">
              <a:spcBef>
                <a:spcPts val="1100"/>
              </a:spcBef>
              <a:buSzTx/>
              <a:buNone/>
              <a:defRPr sz="4400"/>
            </a:lvl2pPr>
            <a:lvl3pPr marL="487680" indent="426719" defTabSz="638951">
              <a:spcBef>
                <a:spcPts val="1100"/>
              </a:spcBef>
              <a:buSzTx/>
              <a:buNone/>
              <a:defRPr sz="4400"/>
            </a:lvl3pPr>
            <a:lvl4pPr marL="487680" indent="883919" defTabSz="638951">
              <a:spcBef>
                <a:spcPts val="1100"/>
              </a:spcBef>
              <a:buSzTx/>
              <a:buNone/>
              <a:defRPr sz="4400"/>
            </a:lvl4pPr>
            <a:lvl5pPr marL="487680" indent="1341119" defTabSz="638951">
              <a:spcBef>
                <a:spcPts val="110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66" name="Slide Number"/>
          <p:cNvSpPr txBox="1"/>
          <p:nvPr>
            <p:ph type="sldNum" sz="quarter" idx="2"/>
          </p:nvPr>
        </p:nvSpPr>
        <p:spPr>
          <a:xfrm>
            <a:off x="10610894" y="8882098"/>
            <a:ext cx="450621" cy="463073"/>
          </a:xfrm>
          <a:prstGeom prst="rect">
            <a:avLst/>
          </a:prstGeom>
        </p:spPr>
        <p:txBody>
          <a:bodyPr lIns="66559" tIns="66559" rIns="66559" bIns="66559" anchor="t"/>
          <a:lstStyle>
            <a:lvl1pPr defTabSz="638951">
              <a:tabLst>
                <a:tab pos="1295400" algn="l"/>
                <a:tab pos="2590800" algn="l"/>
                <a:tab pos="3898900" algn="l"/>
                <a:tab pos="5194300" algn="l"/>
                <a:tab pos="6502400" algn="l"/>
                <a:tab pos="7797800" algn="l"/>
                <a:tab pos="9093200" algn="l"/>
                <a:tab pos="10401300" algn="l"/>
                <a:tab pos="11696700" algn="l"/>
                <a:tab pos="13004800" algn="l"/>
                <a:tab pos="14300200" algn="l"/>
              </a:tabLst>
              <a:defRPr sz="24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23" name="Line"/>
          <p:cNvSpPr/>
          <p:nvPr/>
        </p:nvSpPr>
        <p:spPr>
          <a:xfrm flipV="1">
            <a:off x="215848" y="9220229"/>
            <a:ext cx="12560404" cy="4"/>
          </a:xfrm>
          <a:prstGeom prst="line">
            <a:avLst/>
          </a:prstGeom>
          <a:ln w="12700">
            <a:solidFill>
              <a:srgbClr val="000000"/>
            </a:solidFill>
          </a:ln>
        </p:spPr>
        <p:txBody>
          <a:bodyPr lIns="50800" tIns="50800" rIns="50800" bIns="50800" anchor="ctr"/>
          <a:lstStyle/>
          <a:p>
            <a:pPr algn="l" defTabSz="457200">
              <a:defRPr sz="1200"/>
            </a:pPr>
          </a:p>
        </p:txBody>
      </p:sp>
      <p:sp>
        <p:nvSpPr>
          <p:cNvPr id="24" name="Line"/>
          <p:cNvSpPr/>
          <p:nvPr/>
        </p:nvSpPr>
        <p:spPr>
          <a:xfrm flipV="1">
            <a:off x="215900" y="1181161"/>
            <a:ext cx="12560403" cy="4"/>
          </a:xfrm>
          <a:prstGeom prst="line">
            <a:avLst/>
          </a:prstGeom>
          <a:ln w="12700">
            <a:solidFill>
              <a:srgbClr val="000000"/>
            </a:solidFill>
          </a:ln>
        </p:spPr>
        <p:txBody>
          <a:bodyPr lIns="50800" tIns="50800" rIns="50800" bIns="50800" anchor="ctr"/>
          <a:lstStyle/>
          <a:p>
            <a:pPr algn="l" defTabSz="457200">
              <a:defRPr sz="1200"/>
            </a:pPr>
          </a:p>
        </p:txBody>
      </p:sp>
      <p:sp>
        <p:nvSpPr>
          <p:cNvPr id="25" name="Title Text"/>
          <p:cNvSpPr txBox="1"/>
          <p:nvPr>
            <p:ph type="title"/>
          </p:nvPr>
        </p:nvSpPr>
        <p:spPr>
          <a:prstGeom prst="rect">
            <a:avLst/>
          </a:prstGeom>
        </p:spPr>
        <p:txBody>
          <a:bodyPr/>
          <a:lstStyle/>
          <a:p>
            <a:pPr/>
            <a:r>
              <a:t>Title Text</a:t>
            </a:r>
          </a:p>
        </p:txBody>
      </p:sp>
      <p:sp>
        <p:nvSpPr>
          <p:cNvPr id="26" name="Body Level One…"/>
          <p:cNvSpPr txBox="1"/>
          <p:nvPr>
            <p:ph type="body" idx="1"/>
          </p:nvPr>
        </p:nvSpPr>
        <p:spPr>
          <a:xfrm>
            <a:off x="1270000" y="2768600"/>
            <a:ext cx="10464800" cy="5715000"/>
          </a:xfrm>
          <a:prstGeom prst="rect">
            <a:avLst/>
          </a:prstGeom>
        </p:spPr>
        <p:txBody>
          <a:bodyPr/>
          <a:lstStyle>
            <a:lvl1pPr>
              <a:spcBef>
                <a:spcPts val="2400"/>
              </a:spcBef>
            </a:lvl1pPr>
            <a:lvl2pPr>
              <a:spcBef>
                <a:spcPts val="2400"/>
              </a:spcBef>
            </a:lvl2pPr>
            <a:lvl3pPr>
              <a:spcBef>
                <a:spcPts val="2400"/>
              </a:spcBef>
            </a:lvl3pPr>
            <a:lvl4pPr>
              <a:spcBef>
                <a:spcPts val="2400"/>
              </a:spcBef>
            </a:lvl4pPr>
            <a:lvl5pPr>
              <a:spcBef>
                <a:spcPts val="2400"/>
              </a:spcBef>
            </a:lvl5pPr>
          </a:lstStyle>
          <a:p>
            <a:pPr/>
            <a:r>
              <a:t>Body Level One</a:t>
            </a:r>
          </a:p>
          <a:p>
            <a:pPr lvl="1"/>
            <a:r>
              <a:t>Body Level Two</a:t>
            </a:r>
          </a:p>
          <a:p>
            <a:pPr lvl="2"/>
            <a:r>
              <a:t>Body Level Three</a:t>
            </a:r>
          </a:p>
          <a:p>
            <a:pPr lvl="3"/>
            <a:r>
              <a:t>Body Level Four</a:t>
            </a:r>
          </a:p>
          <a:p>
            <a:pPr lvl="4"/>
            <a:r>
              <a:t>Body Level Five</a:t>
            </a:r>
          </a:p>
        </p:txBody>
      </p:sp>
      <p:sp>
        <p:nvSpPr>
          <p:cNvPr id="27" name="马国亮 (复旦大学)"/>
          <p:cNvSpPr txBox="1"/>
          <p:nvPr/>
        </p:nvSpPr>
        <p:spPr>
          <a:xfrm>
            <a:off x="9588500" y="9270999"/>
            <a:ext cx="64897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500"/>
            </a:lvl1pPr>
          </a:lstStyle>
          <a:p>
            <a:pPr/>
            <a:r>
              <a:t>马国亮 (复旦大学) </a:t>
            </a:r>
          </a:p>
        </p:txBody>
      </p:sp>
      <p:sp>
        <p:nvSpPr>
          <p:cNvPr id="28" name="原子核结构与相对论重离子碰撞前沿交叉研讨会，2023.7.31-8.6，大连"/>
          <p:cNvSpPr txBox="1"/>
          <p:nvPr/>
        </p:nvSpPr>
        <p:spPr>
          <a:xfrm>
            <a:off x="225489" y="9264649"/>
            <a:ext cx="9699493" cy="38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600"/>
            </a:lvl1pPr>
          </a:lstStyle>
          <a:p>
            <a:pPr>
              <a:defRPr sz="1500"/>
            </a:pPr>
            <a:r>
              <a:rPr sz="1600"/>
              <a:t>原子核结构与相对论重离子碰撞前沿交叉研讨会，2023.7.31-8.6，大连</a:t>
            </a:r>
          </a:p>
        </p:txBody>
      </p:sp>
      <p:sp>
        <p:nvSpPr>
          <p:cNvPr id="2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2 Column">
    <p:spTree>
      <p:nvGrpSpPr>
        <p:cNvPr id="1" name=""/>
        <p:cNvGrpSpPr/>
        <p:nvPr/>
      </p:nvGrpSpPr>
      <p:grpSpPr>
        <a:xfrm>
          <a:off x="0" y="0"/>
          <a:ext cx="0" cy="0"/>
          <a:chOff x="0" y="0"/>
          <a:chExt cx="0" cy="0"/>
        </a:xfrm>
      </p:grpSpPr>
      <p:sp>
        <p:nvSpPr>
          <p:cNvPr id="36" name="Title Text"/>
          <p:cNvSpPr txBox="1"/>
          <p:nvPr>
            <p:ph type="title"/>
          </p:nvPr>
        </p:nvSpPr>
        <p:spPr>
          <a:prstGeom prst="rect">
            <a:avLst/>
          </a:prstGeom>
        </p:spPr>
        <p:txBody>
          <a:bodyPr/>
          <a:lstStyle/>
          <a:p>
            <a:pPr/>
            <a:r>
              <a:t>Title Text</a:t>
            </a:r>
          </a:p>
        </p:txBody>
      </p:sp>
      <p:sp>
        <p:nvSpPr>
          <p:cNvPr id="37" name="Body Level One…"/>
          <p:cNvSpPr txBox="1"/>
          <p:nvPr>
            <p:ph type="body" idx="1"/>
          </p:nvPr>
        </p:nvSpPr>
        <p:spPr>
          <a:xfrm>
            <a:off x="1270000" y="2768600"/>
            <a:ext cx="10464800" cy="5715000"/>
          </a:xfrm>
          <a:prstGeom prst="rect">
            <a:avLst/>
          </a:prstGeom>
        </p:spPr>
        <p:txBody>
          <a:bodyPr numCol="2" spcCol="523240" anchor="t"/>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pPr/>
            <a:r>
              <a:t>Body Level One</a:t>
            </a:r>
          </a:p>
          <a:p>
            <a:pPr lvl="1"/>
            <a:r>
              <a:t>Body Level Two</a:t>
            </a:r>
          </a:p>
          <a:p>
            <a:pPr lvl="2"/>
            <a:r>
              <a:t>Body Level Three</a:t>
            </a:r>
          </a:p>
          <a:p>
            <a:pPr lvl="3"/>
            <a:r>
              <a:t>Body Level Four</a:t>
            </a:r>
          </a:p>
          <a:p>
            <a:pPr lvl="4"/>
            <a:r>
              <a:t>Body Level Five</a:t>
            </a:r>
          </a:p>
        </p:txBody>
      </p:sp>
      <p:sp>
        <p:nvSpPr>
          <p:cNvPr id="3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45"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53" name="Title Text"/>
          <p:cNvSpPr txBox="1"/>
          <p:nvPr>
            <p:ph type="title"/>
          </p:nvPr>
        </p:nvSpPr>
        <p:spPr>
          <a:prstGeom prst="rect">
            <a:avLst/>
          </a:prstGeom>
        </p:spPr>
        <p:txBody>
          <a:bodyPr/>
          <a:lstStyle/>
          <a:p>
            <a:pPr/>
            <a:r>
              <a:t>Title Text</a:t>
            </a:r>
          </a:p>
        </p:txBody>
      </p:sp>
      <p:sp>
        <p:nvSpPr>
          <p:cNvPr id="5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61" name="Title Text"/>
          <p:cNvSpPr txBox="1"/>
          <p:nvPr>
            <p:ph type="title"/>
          </p:nvPr>
        </p:nvSpPr>
        <p:spPr>
          <a:xfrm>
            <a:off x="1270000" y="2971800"/>
            <a:ext cx="10464800" cy="3810000"/>
          </a:xfrm>
          <a:prstGeom prst="rect">
            <a:avLst/>
          </a:prstGeom>
        </p:spPr>
        <p:txBody>
          <a:bodyPr/>
          <a:lstStyle/>
          <a:p>
            <a:pPr/>
            <a:r>
              <a:t>Title Text</a:t>
            </a:r>
          </a:p>
        </p:txBody>
      </p:sp>
      <p:sp>
        <p:nvSpPr>
          <p:cNvPr id="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69" name="Image"/>
          <p:cNvSpPr/>
          <p:nvPr>
            <p:ph type="pic" sz="half" idx="21"/>
          </p:nvPr>
        </p:nvSpPr>
        <p:spPr>
          <a:xfrm>
            <a:off x="2438400" y="1638300"/>
            <a:ext cx="8128000" cy="5042206"/>
          </a:xfrm>
          <a:prstGeom prst="rect">
            <a:avLst/>
          </a:prstGeom>
        </p:spPr>
        <p:txBody>
          <a:bodyPr lIns="91439" tIns="45719" rIns="91439" bIns="45719" anchor="t"/>
          <a:lstStyle/>
          <a:p>
            <a:pPr/>
          </a:p>
        </p:txBody>
      </p:sp>
      <p:sp>
        <p:nvSpPr>
          <p:cNvPr id="70" name="Title Text"/>
          <p:cNvSpPr txBox="1"/>
          <p:nvPr>
            <p:ph type="title"/>
          </p:nvPr>
        </p:nvSpPr>
        <p:spPr>
          <a:xfrm>
            <a:off x="1270000" y="7366000"/>
            <a:ext cx="10464800" cy="1701800"/>
          </a:xfrm>
          <a:prstGeom prst="rect">
            <a:avLst/>
          </a:prstGeom>
        </p:spPr>
        <p:txBody>
          <a:bodyPr/>
          <a:lstStyle/>
          <a:p>
            <a:pPr/>
            <a:r>
              <a:t>Title Text</a:t>
            </a:r>
          </a:p>
        </p:txBody>
      </p:sp>
      <p:sp>
        <p:nvSpPr>
          <p:cNvPr id="7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Reflection">
    <p:spTree>
      <p:nvGrpSpPr>
        <p:cNvPr id="1" name=""/>
        <p:cNvGrpSpPr/>
        <p:nvPr/>
      </p:nvGrpSpPr>
      <p:grpSpPr>
        <a:xfrm>
          <a:off x="0" y="0"/>
          <a:ext cx="0" cy="0"/>
          <a:chOff x="0" y="0"/>
          <a:chExt cx="0" cy="0"/>
        </a:xfrm>
      </p:grpSpPr>
      <p:sp>
        <p:nvSpPr>
          <p:cNvPr id="78" name="Image"/>
          <p:cNvSpPr/>
          <p:nvPr>
            <p:ph type="pic" sz="half" idx="21"/>
          </p:nvPr>
        </p:nvSpPr>
        <p:spPr>
          <a:xfrm>
            <a:off x="2438400" y="1638300"/>
            <a:ext cx="8128000" cy="5042206"/>
          </a:xfrm>
          <a:prstGeom prst="rect">
            <a:avLst/>
          </a:prstGeom>
          <a:ln w="25400"/>
          <a:effectLst>
            <a:reflection blurRad="0" stA="50000" stPos="0" endA="0" endPos="40000" dist="0" dir="5400000" fadeDir="5400000" sx="100000" sy="-100000" kx="0" ky="0" algn="bl" rotWithShape="0"/>
          </a:effectLst>
        </p:spPr>
        <p:txBody>
          <a:bodyPr lIns="91439" tIns="45719" rIns="91439" bIns="45719" anchor="t"/>
          <a:lstStyle/>
          <a:p>
            <a:pPr/>
          </a:p>
        </p:txBody>
      </p:sp>
      <p:sp>
        <p:nvSpPr>
          <p:cNvPr id="79" name="Title Text"/>
          <p:cNvSpPr txBox="1"/>
          <p:nvPr>
            <p:ph type="title"/>
          </p:nvPr>
        </p:nvSpPr>
        <p:spPr>
          <a:xfrm>
            <a:off x="1270000" y="7366000"/>
            <a:ext cx="10464800" cy="1701800"/>
          </a:xfrm>
          <a:prstGeom prst="rect">
            <a:avLst/>
          </a:prstGeom>
        </p:spPr>
        <p:txBody>
          <a:bodyPr/>
          <a:lstStyle/>
          <a:p>
            <a:pPr/>
            <a:r>
              <a:t>Title Text</a:t>
            </a:r>
          </a:p>
        </p:txBody>
      </p:sp>
      <p:sp>
        <p:nvSpPr>
          <p:cNvPr id="8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87" name="Image"/>
          <p:cNvSpPr/>
          <p:nvPr>
            <p:ph type="pic" sz="half" idx="21"/>
          </p:nvPr>
        </p:nvSpPr>
        <p:spPr>
          <a:xfrm>
            <a:off x="7124700" y="1612900"/>
            <a:ext cx="4216400" cy="6328742"/>
          </a:xfrm>
          <a:prstGeom prst="rect">
            <a:avLst/>
          </a:prstGeom>
        </p:spPr>
        <p:txBody>
          <a:bodyPr lIns="91439" tIns="45719" rIns="91439" bIns="45719" anchor="t"/>
          <a:lstStyle/>
          <a:p>
            <a:pPr/>
          </a:p>
        </p:txBody>
      </p:sp>
      <p:sp>
        <p:nvSpPr>
          <p:cNvPr id="88" name="Title Text"/>
          <p:cNvSpPr txBox="1"/>
          <p:nvPr>
            <p:ph type="title"/>
          </p:nvPr>
        </p:nvSpPr>
        <p:spPr>
          <a:xfrm>
            <a:off x="635000" y="1409700"/>
            <a:ext cx="5867400" cy="3302000"/>
          </a:xfrm>
          <a:prstGeom prst="rect">
            <a:avLst/>
          </a:prstGeom>
        </p:spPr>
        <p:txBody>
          <a:bodyPr anchor="b"/>
          <a:lstStyle>
            <a:lvl1pPr>
              <a:defRPr sz="7000"/>
            </a:lvl1pPr>
          </a:lstStyle>
          <a:p>
            <a:pPr/>
            <a:r>
              <a:t>Title Text</a:t>
            </a:r>
          </a:p>
        </p:txBody>
      </p:sp>
      <p:sp>
        <p:nvSpPr>
          <p:cNvPr id="89" name="Body Level One…"/>
          <p:cNvSpPr txBox="1"/>
          <p:nvPr>
            <p:ph type="body" sz="quarter" idx="1"/>
          </p:nvPr>
        </p:nvSpPr>
        <p:spPr>
          <a:xfrm>
            <a:off x="635000" y="4787900"/>
            <a:ext cx="5867400" cy="3302000"/>
          </a:xfrm>
          <a:prstGeom prst="rect">
            <a:avLst/>
          </a:prstGeom>
        </p:spPr>
        <p:txBody>
          <a:bodyPr anchor="t"/>
          <a:lstStyle>
            <a:lvl1pPr marL="0" indent="0" algn="ctr">
              <a:spcBef>
                <a:spcPts val="0"/>
              </a:spcBef>
              <a:buSzTx/>
              <a:buNone/>
              <a:defRPr sz="3400"/>
            </a:lvl1pPr>
            <a:lvl2pPr marL="0" indent="0" algn="ctr">
              <a:spcBef>
                <a:spcPts val="0"/>
              </a:spcBef>
              <a:buSzTx/>
              <a:buNone/>
              <a:defRPr sz="3400"/>
            </a:lvl2pPr>
            <a:lvl3pPr marL="0" indent="0" algn="ctr">
              <a:spcBef>
                <a:spcPts val="0"/>
              </a:spcBef>
              <a:buSzTx/>
              <a:buNone/>
              <a:defRPr sz="3400"/>
            </a:lvl3pPr>
            <a:lvl4pPr marL="0" indent="0" algn="ctr">
              <a:spcBef>
                <a:spcPts val="0"/>
              </a:spcBef>
              <a:buSzTx/>
              <a:buNone/>
              <a:defRPr sz="3400"/>
            </a:lvl4pPr>
            <a:lvl5pPr marL="0" indent="0" algn="ctr">
              <a:spcBef>
                <a:spcPts val="0"/>
              </a:spcBef>
              <a:buSzTx/>
              <a:buNone/>
              <a:defRPr sz="3400"/>
            </a:lvl5pPr>
          </a:lstStyle>
          <a:p>
            <a:pPr/>
            <a:r>
              <a:t>Body Level One</a:t>
            </a:r>
          </a:p>
          <a:p>
            <a:pPr lvl="1"/>
            <a:r>
              <a:t>Body Level Two</a:t>
            </a:r>
          </a:p>
          <a:p>
            <a:pPr lvl="2"/>
            <a:r>
              <a:t>Body Level Three</a:t>
            </a:r>
          </a:p>
          <a:p>
            <a:pPr lvl="3"/>
            <a:r>
              <a:t>Body Level Four</a:t>
            </a:r>
          </a:p>
          <a:p>
            <a:pPr lvl="4"/>
            <a:r>
              <a:t>Body Level Five</a:t>
            </a:r>
          </a:p>
        </p:txBody>
      </p:sp>
      <p:sp>
        <p:nvSpPr>
          <p:cNvPr id="9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Body Level One…"/>
          <p:cNvSpPr txBox="1"/>
          <p:nvPr>
            <p:ph type="body" idx="1"/>
          </p:nvPr>
        </p:nvSpPr>
        <p:spPr>
          <a:xfrm>
            <a:off x="1270000" y="1270000"/>
            <a:ext cx="10464800" cy="721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1270000" y="254000"/>
            <a:ext cx="104648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Title Text</a:t>
            </a:r>
          </a:p>
        </p:txBody>
      </p:sp>
      <p:sp>
        <p:nvSpPr>
          <p:cNvPr id="4" name="Slide Number"/>
          <p:cNvSpPr txBox="1"/>
          <p:nvPr>
            <p:ph type="sldNum" sz="quarter" idx="2"/>
          </p:nvPr>
        </p:nvSpPr>
        <p:spPr>
          <a:xfrm>
            <a:off x="6324600" y="9268011"/>
            <a:ext cx="342900" cy="358589"/>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400" u="none">
          <a:solidFill>
            <a:srgbClr val="000000"/>
          </a:solidFill>
          <a:uFillTx/>
          <a:latin typeface="+mn-lt"/>
          <a:ea typeface="+mn-ea"/>
          <a:cs typeface="+mn-cs"/>
          <a:sym typeface="Times New Roman"/>
        </a:defRPr>
      </a:lvl1pPr>
      <a:lvl2pPr marL="0" marR="0" indent="228600" algn="ctr" defTabSz="584200" rtl="0" latinLnBrk="0">
        <a:lnSpc>
          <a:spcPct val="100000"/>
        </a:lnSpc>
        <a:spcBef>
          <a:spcPts val="0"/>
        </a:spcBef>
        <a:spcAft>
          <a:spcPts val="0"/>
        </a:spcAft>
        <a:buClrTx/>
        <a:buSzTx/>
        <a:buFontTx/>
        <a:buNone/>
        <a:tabLst/>
        <a:defRPr b="0" baseline="0" cap="none" i="0" spc="0" strike="noStrike" sz="8400" u="none">
          <a:solidFill>
            <a:srgbClr val="000000"/>
          </a:solidFill>
          <a:uFillTx/>
          <a:latin typeface="+mn-lt"/>
          <a:ea typeface="+mn-ea"/>
          <a:cs typeface="+mn-cs"/>
          <a:sym typeface="Times New Roman"/>
        </a:defRPr>
      </a:lvl2pPr>
      <a:lvl3pPr marL="0" marR="0" indent="457200" algn="ctr" defTabSz="584200" rtl="0" latinLnBrk="0">
        <a:lnSpc>
          <a:spcPct val="100000"/>
        </a:lnSpc>
        <a:spcBef>
          <a:spcPts val="0"/>
        </a:spcBef>
        <a:spcAft>
          <a:spcPts val="0"/>
        </a:spcAft>
        <a:buClrTx/>
        <a:buSzTx/>
        <a:buFontTx/>
        <a:buNone/>
        <a:tabLst/>
        <a:defRPr b="0" baseline="0" cap="none" i="0" spc="0" strike="noStrike" sz="8400" u="none">
          <a:solidFill>
            <a:srgbClr val="000000"/>
          </a:solidFill>
          <a:uFillTx/>
          <a:latin typeface="+mn-lt"/>
          <a:ea typeface="+mn-ea"/>
          <a:cs typeface="+mn-cs"/>
          <a:sym typeface="Times New Roman"/>
        </a:defRPr>
      </a:lvl3pPr>
      <a:lvl4pPr marL="0" marR="0" indent="685800" algn="ctr" defTabSz="584200" rtl="0" latinLnBrk="0">
        <a:lnSpc>
          <a:spcPct val="100000"/>
        </a:lnSpc>
        <a:spcBef>
          <a:spcPts val="0"/>
        </a:spcBef>
        <a:spcAft>
          <a:spcPts val="0"/>
        </a:spcAft>
        <a:buClrTx/>
        <a:buSzTx/>
        <a:buFontTx/>
        <a:buNone/>
        <a:tabLst/>
        <a:defRPr b="0" baseline="0" cap="none" i="0" spc="0" strike="noStrike" sz="8400" u="none">
          <a:solidFill>
            <a:srgbClr val="000000"/>
          </a:solidFill>
          <a:uFillTx/>
          <a:latin typeface="+mn-lt"/>
          <a:ea typeface="+mn-ea"/>
          <a:cs typeface="+mn-cs"/>
          <a:sym typeface="Times New Roman"/>
        </a:defRPr>
      </a:lvl4pPr>
      <a:lvl5pPr marL="0" marR="0" indent="914400" algn="ctr" defTabSz="584200" rtl="0" latinLnBrk="0">
        <a:lnSpc>
          <a:spcPct val="100000"/>
        </a:lnSpc>
        <a:spcBef>
          <a:spcPts val="0"/>
        </a:spcBef>
        <a:spcAft>
          <a:spcPts val="0"/>
        </a:spcAft>
        <a:buClrTx/>
        <a:buSzTx/>
        <a:buFontTx/>
        <a:buNone/>
        <a:tabLst/>
        <a:defRPr b="0" baseline="0" cap="none" i="0" spc="0" strike="noStrike" sz="8400" u="none">
          <a:solidFill>
            <a:srgbClr val="000000"/>
          </a:solidFill>
          <a:uFillTx/>
          <a:latin typeface="+mn-lt"/>
          <a:ea typeface="+mn-ea"/>
          <a:cs typeface="+mn-cs"/>
          <a:sym typeface="Times New Roman"/>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8400" u="none">
          <a:solidFill>
            <a:srgbClr val="000000"/>
          </a:solidFill>
          <a:uFillTx/>
          <a:latin typeface="+mn-lt"/>
          <a:ea typeface="+mn-ea"/>
          <a:cs typeface="+mn-cs"/>
          <a:sym typeface="Times New Roman"/>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8400" u="none">
          <a:solidFill>
            <a:srgbClr val="000000"/>
          </a:solidFill>
          <a:uFillTx/>
          <a:latin typeface="+mn-lt"/>
          <a:ea typeface="+mn-ea"/>
          <a:cs typeface="+mn-cs"/>
          <a:sym typeface="Times New Roman"/>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8400" u="none">
          <a:solidFill>
            <a:srgbClr val="000000"/>
          </a:solidFill>
          <a:uFillTx/>
          <a:latin typeface="+mn-lt"/>
          <a:ea typeface="+mn-ea"/>
          <a:cs typeface="+mn-cs"/>
          <a:sym typeface="Times New Roman"/>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8400" u="none">
          <a:solidFill>
            <a:srgbClr val="000000"/>
          </a:solidFill>
          <a:uFillTx/>
          <a:latin typeface="+mn-lt"/>
          <a:ea typeface="+mn-ea"/>
          <a:cs typeface="+mn-cs"/>
          <a:sym typeface="Times New Roman"/>
        </a:defRPr>
      </a:lvl9pPr>
    </p:titleStyle>
    <p:bodyStyle>
      <a:lvl1pPr marL="889000" marR="0" indent="-571500" algn="l" defTabSz="584200" rtl="0" latinLnBrk="0">
        <a:lnSpc>
          <a:spcPct val="100000"/>
        </a:lnSpc>
        <a:spcBef>
          <a:spcPts val="4800"/>
        </a:spcBef>
        <a:spcAft>
          <a:spcPts val="0"/>
        </a:spcAft>
        <a:buClrTx/>
        <a:buSzPct val="171000"/>
        <a:buFontTx/>
        <a:buChar char="•"/>
        <a:tabLst/>
        <a:defRPr b="0" baseline="0" cap="none" i="0" spc="0" strike="noStrike" sz="4200" u="none">
          <a:solidFill>
            <a:srgbClr val="000000"/>
          </a:solidFill>
          <a:uFillTx/>
          <a:latin typeface="+mn-lt"/>
          <a:ea typeface="+mn-ea"/>
          <a:cs typeface="+mn-cs"/>
          <a:sym typeface="Times New Roman"/>
        </a:defRPr>
      </a:lvl1pPr>
      <a:lvl2pPr marL="1333500" marR="0" indent="-571500" algn="l" defTabSz="584200" rtl="0" latinLnBrk="0">
        <a:lnSpc>
          <a:spcPct val="100000"/>
        </a:lnSpc>
        <a:spcBef>
          <a:spcPts val="4800"/>
        </a:spcBef>
        <a:spcAft>
          <a:spcPts val="0"/>
        </a:spcAft>
        <a:buClrTx/>
        <a:buSzPct val="171000"/>
        <a:buFontTx/>
        <a:buChar char="•"/>
        <a:tabLst/>
        <a:defRPr b="0" baseline="0" cap="none" i="0" spc="0" strike="noStrike" sz="4200" u="none">
          <a:solidFill>
            <a:srgbClr val="000000"/>
          </a:solidFill>
          <a:uFillTx/>
          <a:latin typeface="+mn-lt"/>
          <a:ea typeface="+mn-ea"/>
          <a:cs typeface="+mn-cs"/>
          <a:sym typeface="Times New Roman"/>
        </a:defRPr>
      </a:lvl2pPr>
      <a:lvl3pPr marL="1778000" marR="0" indent="-571500" algn="l" defTabSz="584200" rtl="0" latinLnBrk="0">
        <a:lnSpc>
          <a:spcPct val="100000"/>
        </a:lnSpc>
        <a:spcBef>
          <a:spcPts val="4800"/>
        </a:spcBef>
        <a:spcAft>
          <a:spcPts val="0"/>
        </a:spcAft>
        <a:buClrTx/>
        <a:buSzPct val="171000"/>
        <a:buFontTx/>
        <a:buChar char="•"/>
        <a:tabLst/>
        <a:defRPr b="0" baseline="0" cap="none" i="0" spc="0" strike="noStrike" sz="4200" u="none">
          <a:solidFill>
            <a:srgbClr val="000000"/>
          </a:solidFill>
          <a:uFillTx/>
          <a:latin typeface="+mn-lt"/>
          <a:ea typeface="+mn-ea"/>
          <a:cs typeface="+mn-cs"/>
          <a:sym typeface="Times New Roman"/>
        </a:defRPr>
      </a:lvl3pPr>
      <a:lvl4pPr marL="2222500" marR="0" indent="-571500" algn="l" defTabSz="584200" rtl="0" latinLnBrk="0">
        <a:lnSpc>
          <a:spcPct val="100000"/>
        </a:lnSpc>
        <a:spcBef>
          <a:spcPts val="4800"/>
        </a:spcBef>
        <a:spcAft>
          <a:spcPts val="0"/>
        </a:spcAft>
        <a:buClrTx/>
        <a:buSzPct val="171000"/>
        <a:buFontTx/>
        <a:buChar char="•"/>
        <a:tabLst/>
        <a:defRPr b="0" baseline="0" cap="none" i="0" spc="0" strike="noStrike" sz="4200" u="none">
          <a:solidFill>
            <a:srgbClr val="000000"/>
          </a:solidFill>
          <a:uFillTx/>
          <a:latin typeface="+mn-lt"/>
          <a:ea typeface="+mn-ea"/>
          <a:cs typeface="+mn-cs"/>
          <a:sym typeface="Times New Roman"/>
        </a:defRPr>
      </a:lvl4pPr>
      <a:lvl5pPr marL="2667000" marR="0" indent="-571500" algn="l" defTabSz="584200" rtl="0" latinLnBrk="0">
        <a:lnSpc>
          <a:spcPct val="100000"/>
        </a:lnSpc>
        <a:spcBef>
          <a:spcPts val="4800"/>
        </a:spcBef>
        <a:spcAft>
          <a:spcPts val="0"/>
        </a:spcAft>
        <a:buClrTx/>
        <a:buSzPct val="171000"/>
        <a:buFontTx/>
        <a:buChar char="•"/>
        <a:tabLst/>
        <a:defRPr b="0" baseline="0" cap="none" i="0" spc="0" strike="noStrike" sz="4200" u="none">
          <a:solidFill>
            <a:srgbClr val="000000"/>
          </a:solidFill>
          <a:uFillTx/>
          <a:latin typeface="+mn-lt"/>
          <a:ea typeface="+mn-ea"/>
          <a:cs typeface="+mn-cs"/>
          <a:sym typeface="Times New Roman"/>
        </a:defRPr>
      </a:lvl5pPr>
      <a:lvl6pPr marL="3022600" marR="0" indent="-571500" algn="l" defTabSz="584200" rtl="0" latinLnBrk="0">
        <a:lnSpc>
          <a:spcPct val="100000"/>
        </a:lnSpc>
        <a:spcBef>
          <a:spcPts val="4800"/>
        </a:spcBef>
        <a:spcAft>
          <a:spcPts val="0"/>
        </a:spcAft>
        <a:buClrTx/>
        <a:buSzPct val="171000"/>
        <a:buFontTx/>
        <a:buChar char="•"/>
        <a:tabLst/>
        <a:defRPr b="0" baseline="0" cap="none" i="0" spc="0" strike="noStrike" sz="4200" u="none">
          <a:solidFill>
            <a:srgbClr val="000000"/>
          </a:solidFill>
          <a:uFillTx/>
          <a:latin typeface="+mn-lt"/>
          <a:ea typeface="+mn-ea"/>
          <a:cs typeface="+mn-cs"/>
          <a:sym typeface="Times New Roman"/>
        </a:defRPr>
      </a:lvl6pPr>
      <a:lvl7pPr marL="3378200" marR="0" indent="-571500" algn="l" defTabSz="584200" rtl="0" latinLnBrk="0">
        <a:lnSpc>
          <a:spcPct val="100000"/>
        </a:lnSpc>
        <a:spcBef>
          <a:spcPts val="4800"/>
        </a:spcBef>
        <a:spcAft>
          <a:spcPts val="0"/>
        </a:spcAft>
        <a:buClrTx/>
        <a:buSzPct val="171000"/>
        <a:buFontTx/>
        <a:buChar char="•"/>
        <a:tabLst/>
        <a:defRPr b="0" baseline="0" cap="none" i="0" spc="0" strike="noStrike" sz="4200" u="none">
          <a:solidFill>
            <a:srgbClr val="000000"/>
          </a:solidFill>
          <a:uFillTx/>
          <a:latin typeface="+mn-lt"/>
          <a:ea typeface="+mn-ea"/>
          <a:cs typeface="+mn-cs"/>
          <a:sym typeface="Times New Roman"/>
        </a:defRPr>
      </a:lvl7pPr>
      <a:lvl8pPr marL="3733800" marR="0" indent="-571500" algn="l" defTabSz="584200" rtl="0" latinLnBrk="0">
        <a:lnSpc>
          <a:spcPct val="100000"/>
        </a:lnSpc>
        <a:spcBef>
          <a:spcPts val="4800"/>
        </a:spcBef>
        <a:spcAft>
          <a:spcPts val="0"/>
        </a:spcAft>
        <a:buClrTx/>
        <a:buSzPct val="171000"/>
        <a:buFontTx/>
        <a:buChar char="•"/>
        <a:tabLst/>
        <a:defRPr b="0" baseline="0" cap="none" i="0" spc="0" strike="noStrike" sz="4200" u="none">
          <a:solidFill>
            <a:srgbClr val="000000"/>
          </a:solidFill>
          <a:uFillTx/>
          <a:latin typeface="+mn-lt"/>
          <a:ea typeface="+mn-ea"/>
          <a:cs typeface="+mn-cs"/>
          <a:sym typeface="Times New Roman"/>
        </a:defRPr>
      </a:lvl8pPr>
      <a:lvl9pPr marL="4089400" marR="0" indent="-571500" algn="l" defTabSz="584200" rtl="0" latinLnBrk="0">
        <a:lnSpc>
          <a:spcPct val="100000"/>
        </a:lnSpc>
        <a:spcBef>
          <a:spcPts val="4800"/>
        </a:spcBef>
        <a:spcAft>
          <a:spcPts val="0"/>
        </a:spcAft>
        <a:buClrTx/>
        <a:buSzPct val="171000"/>
        <a:buFontTx/>
        <a:buChar char="•"/>
        <a:tabLst/>
        <a:defRPr b="0" baseline="0" cap="none" i="0" spc="0" strike="noStrike" sz="4200" u="none">
          <a:solidFill>
            <a:srgbClr val="000000"/>
          </a:solidFill>
          <a:uFillTx/>
          <a:latin typeface="+mn-lt"/>
          <a:ea typeface="+mn-ea"/>
          <a:cs typeface="+mn-cs"/>
          <a:sym typeface="Times New Roman"/>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Times New Roman"/>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Times New Roman"/>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Times New Roman"/>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Times New Roman"/>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Times New Roman"/>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Times New Roman"/>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Times New Roman"/>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Times New Roman"/>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Times New Roman"/>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Relationship Id="rId3" Type="http://schemas.openxmlformats.org/officeDocument/2006/relationships/image" Target="../media/image13.tif"/><Relationship Id="rId4" Type="http://schemas.openxmlformats.org/officeDocument/2006/relationships/image" Target="../media/image14.tif"/><Relationship Id="rId5" Type="http://schemas.openxmlformats.org/officeDocument/2006/relationships/image" Target="../media/image15.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tif"/><Relationship Id="rId3" Type="http://schemas.openxmlformats.org/officeDocument/2006/relationships/image" Target="../media/image17.tif"/><Relationship Id="rId4" Type="http://schemas.openxmlformats.org/officeDocument/2006/relationships/image" Target="../media/image14.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tif"/><Relationship Id="rId3" Type="http://schemas.openxmlformats.org/officeDocument/2006/relationships/image" Target="../media/image19.tif"/><Relationship Id="rId4" Type="http://schemas.openxmlformats.org/officeDocument/2006/relationships/image" Target="../media/image20.tif"/><Relationship Id="rId5" Type="http://schemas.openxmlformats.org/officeDocument/2006/relationships/image" Target="../media/image21.tif"/><Relationship Id="rId6" Type="http://schemas.openxmlformats.org/officeDocument/2006/relationships/image" Target="../media/image22.tif"/><Relationship Id="rId7" Type="http://schemas.openxmlformats.org/officeDocument/2006/relationships/image" Target="../media/image23.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tif"/><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tif"/><Relationship Id="rId3" Type="http://schemas.openxmlformats.org/officeDocument/2006/relationships/image" Target="../media/image25.tif"/><Relationship Id="rId4" Type="http://schemas.openxmlformats.org/officeDocument/2006/relationships/image" Target="../media/image3.tif"/><Relationship Id="rId5" Type="http://schemas.openxmlformats.org/officeDocument/2006/relationships/image" Target="../media/image10.tif"/></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25.tif"/><Relationship Id="rId4" Type="http://schemas.openxmlformats.org/officeDocument/2006/relationships/image" Target="../media/image2.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26.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gif"/><Relationship Id="rId3" Type="http://schemas.openxmlformats.org/officeDocument/2006/relationships/image" Target="../media/image3.gif"/></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27.tif"/></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3.png"/><Relationship Id="rId4" Type="http://schemas.openxmlformats.org/officeDocument/2006/relationships/image" Target="../media/image28.tif"/><Relationship Id="rId5" Type="http://schemas.openxmlformats.org/officeDocument/2006/relationships/image" Target="../media/image37.png"/><Relationship Id="rId6" Type="http://schemas.openxmlformats.org/officeDocument/2006/relationships/image" Target="../media/image38.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43.png"/><Relationship Id="rId8" Type="http://schemas.openxmlformats.org/officeDocument/2006/relationships/image" Target="../media/image50.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49.png"/><Relationship Id="rId8" Type="http://schemas.openxmlformats.org/officeDocument/2006/relationships/image" Target="../media/image56.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61.png"/><Relationship Id="rId7" Type="http://schemas.openxmlformats.org/officeDocument/2006/relationships/image" Target="../media/image62.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 Id="rId8" Type="http://schemas.openxmlformats.org/officeDocument/2006/relationships/image" Target="../media/image69.png"/><Relationship Id="rId9" Type="http://schemas.openxmlformats.org/officeDocument/2006/relationships/image" Target="../media/image70.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25.tif"/><Relationship Id="rId4" Type="http://schemas.openxmlformats.org/officeDocument/2006/relationships/image" Target="../media/image57.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 Id="rId3" Type="http://schemas.openxmlformats.org/officeDocument/2006/relationships/image" Target="../media/image72.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 Id="rId3" Type="http://schemas.openxmlformats.org/officeDocument/2006/relationships/image" Target="../media/image7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gif"/><Relationship Id="rId3" Type="http://schemas.openxmlformats.org/officeDocument/2006/relationships/image" Target="../media/image2.png"/><Relationship Id="rId4" Type="http://schemas.openxmlformats.org/officeDocument/2006/relationships/image" Target="../media/image1.jpeg"/><Relationship Id="rId5" Type="http://schemas.openxmlformats.org/officeDocument/2006/relationships/image" Target="../media/image2.jpeg"/><Relationship Id="rId6" Type="http://schemas.openxmlformats.org/officeDocument/2006/relationships/image" Target="../media/image3.png"/><Relationship Id="rId7" Type="http://schemas.openxmlformats.org/officeDocument/2006/relationships/image" Target="../media/image4.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 Id="rId3" Type="http://schemas.openxmlformats.org/officeDocument/2006/relationships/image" Target="../media/image80.png"/><Relationship Id="rId4" Type="http://schemas.openxmlformats.org/officeDocument/2006/relationships/image" Target="../media/image8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png"/><Relationship Id="rId10" Type="http://schemas.openxmlformats.org/officeDocument/2006/relationships/image" Target="../media/image2.tif"/><Relationship Id="rId11" Type="http://schemas.openxmlformats.org/officeDocument/2006/relationships/image" Target="../media/image1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3.tif"/><Relationship Id="rId4" Type="http://schemas.openxmlformats.org/officeDocument/2006/relationships/image" Target="../media/image15.png"/><Relationship Id="rId5" Type="http://schemas.openxmlformats.org/officeDocument/2006/relationships/image" Target="../media/image16.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Relationship Id="rId3" Type="http://schemas.openxmlformats.org/officeDocument/2006/relationships/image" Target="../media/image5.tif"/><Relationship Id="rId4" Type="http://schemas.openxmlformats.org/officeDocument/2006/relationships/image" Target="../media/image6.tif"/><Relationship Id="rId5" Type="http://schemas.openxmlformats.org/officeDocument/2006/relationships/image" Target="../media/image7.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8.tif"/><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Relationship Id="rId3" Type="http://schemas.openxmlformats.org/officeDocument/2006/relationships/image" Target="../media/image10.tif"/><Relationship Id="rId4" Type="http://schemas.openxmlformats.org/officeDocument/2006/relationships/image" Target="../media/image11.tif"/><Relationship Id="rId5"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手征磁效应的输运理论研究"/>
          <p:cNvSpPr txBox="1"/>
          <p:nvPr>
            <p:ph type="ctrTitle"/>
          </p:nvPr>
        </p:nvSpPr>
        <p:spPr>
          <a:xfrm>
            <a:off x="976146" y="-1743374"/>
            <a:ext cx="11052508" cy="3769545"/>
          </a:xfrm>
          <a:prstGeom prst="rect">
            <a:avLst/>
          </a:prstGeom>
          <a:solidFill>
            <a:srgbClr val="FFFFFF">
              <a:alpha val="82000"/>
            </a:srgbClr>
          </a:solidFill>
        </p:spPr>
        <p:txBody>
          <a:bodyPr/>
          <a:lstStyle>
            <a:lvl1pPr>
              <a:defRPr b="1" sz="6300"/>
            </a:lvl1pPr>
          </a:lstStyle>
          <a:p>
            <a:pPr/>
            <a:r>
              <a:t>手征磁效应的输运理论研究</a:t>
            </a:r>
          </a:p>
        </p:txBody>
      </p:sp>
      <p:sp>
        <p:nvSpPr>
          <p:cNvPr id="176" name="Slide Number"/>
          <p:cNvSpPr txBox="1"/>
          <p:nvPr>
            <p:ph type="sldNum" sz="quarter" idx="4294967295"/>
          </p:nvPr>
        </p:nvSpPr>
        <p:spPr>
          <a:xfrm>
            <a:off x="12602633" y="9323609"/>
            <a:ext cx="228601" cy="35859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77" name="马 国 亮…"/>
          <p:cNvSpPr txBox="1"/>
          <p:nvPr/>
        </p:nvSpPr>
        <p:spPr>
          <a:xfrm>
            <a:off x="1270000" y="4546416"/>
            <a:ext cx="10464800" cy="16640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a:defRPr b="1" sz="4800"/>
            </a:pPr>
            <a:r>
              <a:t>马 国 亮</a:t>
            </a:r>
          </a:p>
          <a:p>
            <a:pPr>
              <a:defRPr sz="3500"/>
            </a:pPr>
            <a:r>
              <a:t>（复旦大学）</a:t>
            </a:r>
          </a:p>
        </p:txBody>
      </p:sp>
      <p:pic>
        <p:nvPicPr>
          <p:cNvPr id="178" name="logo2.png" descr="logo2.png"/>
          <p:cNvPicPr>
            <a:picLocks noChangeAspect="1"/>
          </p:cNvPicPr>
          <p:nvPr/>
        </p:nvPicPr>
        <p:blipFill>
          <a:blip r:embed="rId2">
            <a:extLst/>
          </a:blip>
          <a:stretch>
            <a:fillRect/>
          </a:stretch>
        </p:blipFill>
        <p:spPr>
          <a:xfrm>
            <a:off x="10773181" y="6886093"/>
            <a:ext cx="1872553" cy="1926055"/>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3" name="同质异荷素碰撞"/>
          <p:cNvSpPr txBox="1"/>
          <p:nvPr/>
        </p:nvSpPr>
        <p:spPr>
          <a:xfrm>
            <a:off x="1589475" y="66866"/>
            <a:ext cx="9825850" cy="11206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b="1" sz="5600"/>
            </a:lvl1pPr>
          </a:lstStyle>
          <a:p>
            <a:pPr/>
            <a:r>
              <a:t>同质异荷素碰撞</a:t>
            </a:r>
          </a:p>
        </p:txBody>
      </p:sp>
      <p:sp>
        <p:nvSpPr>
          <p:cNvPr id="404" name="Text"/>
          <p:cNvSpPr txBox="1"/>
          <p:nvPr/>
        </p:nvSpPr>
        <p:spPr>
          <a:xfrm>
            <a:off x="12446000" y="9275855"/>
            <a:ext cx="342900" cy="3585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b">
            <a:spAutoFit/>
          </a:bodyPr>
          <a:lstStyle>
            <a:lvl1pPr>
              <a:defRPr sz="1800"/>
            </a:lvl1pPr>
          </a:lstStyle>
          <a:p>
            <a:pPr/>
            <a:fld id="{86CB4B4D-7CA3-9044-876B-883B54F8677D}" type="slidenum"/>
          </a:p>
        </p:txBody>
      </p:sp>
      <p:pic>
        <p:nvPicPr>
          <p:cNvPr id="405" name="droppedImage.tiff" descr="droppedImage.tiff"/>
          <p:cNvPicPr>
            <a:picLocks noChangeAspect="1"/>
          </p:cNvPicPr>
          <p:nvPr/>
        </p:nvPicPr>
        <p:blipFill>
          <a:blip r:embed="rId2">
            <a:extLst/>
          </a:blip>
          <a:stretch>
            <a:fillRect/>
          </a:stretch>
        </p:blipFill>
        <p:spPr>
          <a:xfrm>
            <a:off x="5233360" y="1379750"/>
            <a:ext cx="5312123" cy="3492501"/>
          </a:xfrm>
          <a:prstGeom prst="rect">
            <a:avLst/>
          </a:prstGeom>
          <a:ln w="12700">
            <a:miter lim="400000"/>
          </a:ln>
        </p:spPr>
      </p:pic>
      <p:pic>
        <p:nvPicPr>
          <p:cNvPr id="406" name="Image" descr="Image"/>
          <p:cNvPicPr>
            <a:picLocks noChangeAspect="1"/>
          </p:cNvPicPr>
          <p:nvPr/>
        </p:nvPicPr>
        <p:blipFill>
          <a:blip r:embed="rId3">
            <a:extLst/>
          </a:blip>
          <a:stretch>
            <a:fillRect/>
          </a:stretch>
        </p:blipFill>
        <p:spPr>
          <a:xfrm>
            <a:off x="595684" y="1379750"/>
            <a:ext cx="4024099" cy="5923585"/>
          </a:xfrm>
          <a:prstGeom prst="rect">
            <a:avLst/>
          </a:prstGeom>
          <a:ln w="12700">
            <a:miter lim="400000"/>
          </a:ln>
        </p:spPr>
      </p:pic>
      <p:sp>
        <p:nvSpPr>
          <p:cNvPr id="407" name="邓维天, 黄旭光, 马国亮, 王刚, Phys. Rev. C 94 (R), 041901 (2016)"/>
          <p:cNvSpPr txBox="1"/>
          <p:nvPr/>
        </p:nvSpPr>
        <p:spPr>
          <a:xfrm>
            <a:off x="10623205" y="2133235"/>
            <a:ext cx="2072522"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1100"/>
            </a:lvl1pPr>
          </a:lstStyle>
          <a:p>
            <a:pPr/>
            <a:r>
              <a:t>邓维天, 黄旭光, 马国亮, 王刚, Phys. Rev. C 94 (R), 041901 (2016)</a:t>
            </a:r>
          </a:p>
        </p:txBody>
      </p:sp>
      <p:pic>
        <p:nvPicPr>
          <p:cNvPr id="408" name="Image" descr="Image"/>
          <p:cNvPicPr>
            <a:picLocks noChangeAspect="1"/>
          </p:cNvPicPr>
          <p:nvPr/>
        </p:nvPicPr>
        <p:blipFill>
          <a:blip r:embed="rId4">
            <a:extLst/>
          </a:blip>
          <a:stretch>
            <a:fillRect/>
          </a:stretch>
        </p:blipFill>
        <p:spPr>
          <a:xfrm>
            <a:off x="8313606" y="7905140"/>
            <a:ext cx="3382886" cy="1169010"/>
          </a:xfrm>
          <a:prstGeom prst="rect">
            <a:avLst/>
          </a:prstGeom>
          <a:ln w="12700">
            <a:miter lim="400000"/>
          </a:ln>
        </p:spPr>
      </p:pic>
      <p:sp>
        <p:nvSpPr>
          <p:cNvPr id="409" name="CME expectation:"/>
          <p:cNvSpPr txBox="1"/>
          <p:nvPr/>
        </p:nvSpPr>
        <p:spPr>
          <a:xfrm>
            <a:off x="8313606" y="7632824"/>
            <a:ext cx="3382886" cy="431552"/>
          </a:xfrm>
          <a:prstGeom prst="rect">
            <a:avLst/>
          </a:prstGeom>
          <a:solidFill>
            <a:schemeClr val="accent4">
              <a:hueOff val="366961"/>
              <a:satOff val="4172"/>
              <a:lumOff val="11129"/>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400"/>
            </a:lvl1pPr>
          </a:lstStyle>
          <a:p>
            <a:pPr/>
            <a:r>
              <a:t>CME expectation:</a:t>
            </a:r>
          </a:p>
        </p:txBody>
      </p:sp>
      <p:sp>
        <p:nvSpPr>
          <p:cNvPr id="410" name="Rectangle"/>
          <p:cNvSpPr/>
          <p:nvPr/>
        </p:nvSpPr>
        <p:spPr>
          <a:xfrm>
            <a:off x="4140200" y="4038600"/>
            <a:ext cx="634008" cy="605885"/>
          </a:xfrm>
          <a:prstGeom prst="rect">
            <a:avLst/>
          </a:prstGeom>
          <a:solidFill>
            <a:srgbClr val="FFFFFF"/>
          </a:solidFill>
          <a:ln w="12700">
            <a:miter lim="400000"/>
          </a:ln>
        </p:spPr>
        <p:txBody>
          <a:bodyPr lIns="50800" tIns="50800" rIns="50800" bIns="50800" anchor="ctr"/>
          <a:lstStyle/>
          <a:p>
            <a:pPr>
              <a:defRPr sz="2200">
                <a:solidFill>
                  <a:srgbClr val="FFFFFF"/>
                </a:solidFill>
              </a:defRPr>
            </a:pPr>
          </a:p>
        </p:txBody>
      </p:sp>
      <p:sp>
        <p:nvSpPr>
          <p:cNvPr id="411" name="Rectangle"/>
          <p:cNvSpPr/>
          <p:nvPr/>
        </p:nvSpPr>
        <p:spPr>
          <a:xfrm>
            <a:off x="3979333" y="6891866"/>
            <a:ext cx="634009" cy="605886"/>
          </a:xfrm>
          <a:prstGeom prst="rect">
            <a:avLst/>
          </a:prstGeom>
          <a:solidFill>
            <a:srgbClr val="FFFFFF"/>
          </a:solidFill>
          <a:ln w="12700">
            <a:miter lim="400000"/>
          </a:ln>
        </p:spPr>
        <p:txBody>
          <a:bodyPr lIns="50800" tIns="50800" rIns="50800" bIns="50800" anchor="ctr"/>
          <a:lstStyle/>
          <a:p>
            <a:pPr>
              <a:defRPr sz="2200">
                <a:solidFill>
                  <a:srgbClr val="FFFFFF"/>
                </a:solidFill>
              </a:defRPr>
            </a:pPr>
          </a:p>
        </p:txBody>
      </p:sp>
      <p:pic>
        <p:nvPicPr>
          <p:cNvPr id="412" name="Image" descr="Image"/>
          <p:cNvPicPr>
            <a:picLocks noChangeAspect="1"/>
          </p:cNvPicPr>
          <p:nvPr/>
        </p:nvPicPr>
        <p:blipFill>
          <a:blip r:embed="rId5">
            <a:extLst/>
          </a:blip>
          <a:stretch>
            <a:fillRect/>
          </a:stretch>
        </p:blipFill>
        <p:spPr>
          <a:xfrm>
            <a:off x="4971701" y="5351633"/>
            <a:ext cx="7880699" cy="1465003"/>
          </a:xfrm>
          <a:prstGeom prst="rect">
            <a:avLst/>
          </a:prstGeom>
          <a:ln w="12700">
            <a:miter lim="400000"/>
          </a:ln>
        </p:spPr>
      </p:pic>
      <p:sp>
        <p:nvSpPr>
          <p:cNvPr id="413" name="Blind analysis:"/>
          <p:cNvSpPr txBox="1"/>
          <p:nvPr/>
        </p:nvSpPr>
        <p:spPr>
          <a:xfrm>
            <a:off x="4055956" y="5023808"/>
            <a:ext cx="2894738" cy="4315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indent="480059" algn="l" defTabSz="650240">
              <a:spcBef>
                <a:spcPts val="600"/>
              </a:spcBef>
              <a:buClr>
                <a:srgbClr val="000000"/>
              </a:buClr>
              <a:buFont typeface="Times New Roman"/>
              <a:defRPr sz="2400"/>
            </a:lvl1pPr>
          </a:lstStyle>
          <a:p>
            <a:pPr>
              <a:defRPr>
                <a:solidFill>
                  <a:srgbClr val="0000FF"/>
                </a:solidFill>
              </a:defRPr>
            </a:pPr>
            <a:r>
              <a:rPr>
                <a:solidFill>
                  <a:srgbClr val="000000"/>
                </a:solidFill>
              </a:rPr>
              <a:t>Blind analysis:</a:t>
            </a:r>
          </a:p>
        </p:txBody>
      </p:sp>
      <p:sp>
        <p:nvSpPr>
          <p:cNvPr id="414" name="基于Glauber+实验数据参数化模型, 在2/3的背景比例下,400百万个碰撞模拟事件,…"/>
          <p:cNvSpPr txBox="1"/>
          <p:nvPr/>
        </p:nvSpPr>
        <p:spPr>
          <a:xfrm>
            <a:off x="10366806" y="2804671"/>
            <a:ext cx="2431663" cy="16482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buSzPct val="125000"/>
              <a:buChar char="•"/>
              <a:defRPr sz="1400"/>
            </a:pPr>
            <a:r>
              <a:t>基于Glauber+实验数据参数化模型, 在2/3的背景比例下,400百万个碰撞模拟事件,</a:t>
            </a:r>
          </a:p>
          <a:p>
            <a:pPr algn="l" defTabSz="457200">
              <a:defRPr b="1" sz="1400">
                <a:solidFill>
                  <a:srgbClr val="0433FF"/>
                </a:solidFill>
              </a:defRPr>
            </a:pPr>
            <a:r>
              <a:t>＝》两种碰撞中手征磁效应的实验观测量的相对区别达到5%, 有5σ的实验显著性。</a:t>
            </a:r>
          </a:p>
        </p:txBody>
      </p:sp>
      <p:sp>
        <p:nvSpPr>
          <p:cNvPr id="415" name="2018年同质异位素核的碰撞实验采集数据（1.8 B Ru+Ru&amp;&amp;2.0B Zr+Zr), 寻找重离子碰撞中的手征效应。…"/>
          <p:cNvSpPr txBox="1"/>
          <p:nvPr/>
        </p:nvSpPr>
        <p:spPr>
          <a:xfrm>
            <a:off x="1128" y="6940126"/>
            <a:ext cx="12767894" cy="184931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960119" indent="-480059" algn="l" defTabSz="650240">
              <a:spcBef>
                <a:spcPts val="600"/>
              </a:spcBef>
              <a:buClr>
                <a:srgbClr val="000000"/>
              </a:buClr>
              <a:buSzPct val="100000"/>
              <a:buFont typeface="Times New Roman"/>
              <a:buChar char="•"/>
              <a:defRPr sz="3000">
                <a:solidFill>
                  <a:srgbClr val="0000FF"/>
                </a:solidFill>
              </a:defRPr>
            </a:pPr>
            <a:r>
              <a:rPr>
                <a:solidFill>
                  <a:srgbClr val="000000"/>
                </a:solidFill>
              </a:rPr>
              <a:t>2018年同质异位素核的碰撞实验采集数据（1.8 B Ru+Ru&amp;&amp;2.0B Zr+Zr), 寻找重离子碰撞中的手征效应。</a:t>
            </a:r>
            <a:endParaRPr>
              <a:solidFill>
                <a:srgbClr val="000000"/>
              </a:solidFill>
            </a:endParaRPr>
          </a:p>
          <a:p>
            <a:pPr marL="960119" indent="-480059" algn="l" defTabSz="650240">
              <a:spcBef>
                <a:spcPts val="600"/>
              </a:spcBef>
              <a:buClr>
                <a:srgbClr val="000000"/>
              </a:buClr>
              <a:buSzPct val="100000"/>
              <a:buFont typeface="Times New Roman"/>
              <a:buChar char="•"/>
              <a:defRPr sz="3000">
                <a:solidFill>
                  <a:srgbClr val="0000FF"/>
                </a:solidFill>
              </a:defRPr>
            </a:pPr>
            <a:r>
              <a:rPr>
                <a:solidFill>
                  <a:srgbClr val="000000"/>
                </a:solidFill>
              </a:rPr>
              <a:t>STAR实验上同时有五个团队进行盲分析</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7" name="Image" descr="Image"/>
          <p:cNvPicPr>
            <a:picLocks noChangeAspect="1"/>
          </p:cNvPicPr>
          <p:nvPr/>
        </p:nvPicPr>
        <p:blipFill>
          <a:blip r:embed="rId2">
            <a:extLst/>
          </a:blip>
          <a:stretch>
            <a:fillRect/>
          </a:stretch>
        </p:blipFill>
        <p:spPr>
          <a:xfrm>
            <a:off x="-50925" y="2535926"/>
            <a:ext cx="13106650" cy="5018926"/>
          </a:xfrm>
          <a:prstGeom prst="rect">
            <a:avLst/>
          </a:prstGeom>
          <a:ln w="12700">
            <a:miter lim="400000"/>
          </a:ln>
        </p:spPr>
      </p:pic>
      <p:sp>
        <p:nvSpPr>
          <p:cNvPr id="418" name="五个实验分析小组一致认为: &quot;The ratios are generally less than 1, and no obvious CME signal is found&quot;…"/>
          <p:cNvSpPr txBox="1"/>
          <p:nvPr/>
        </p:nvSpPr>
        <p:spPr>
          <a:xfrm>
            <a:off x="763430" y="7595492"/>
            <a:ext cx="11850474" cy="157774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28600" indent="-228600" algn="l" defTabSz="457200">
              <a:buSzPct val="100000"/>
              <a:buChar char="•"/>
              <a:defRPr sz="2900">
                <a:solidFill>
                  <a:schemeClr val="accent5">
                    <a:hueOff val="-82419"/>
                    <a:satOff val="-9513"/>
                    <a:lumOff val="-16343"/>
                  </a:schemeClr>
                </a:solidFill>
              </a:defRPr>
            </a:pPr>
            <a:r>
              <a:t>五个实验分析小组一致认为: "The ratios are generally less than 1, and no obvious CME signal is found"</a:t>
            </a:r>
          </a:p>
          <a:p>
            <a:pPr marL="228600" indent="-228600" algn="l" defTabSz="457200">
              <a:buSzPct val="100000"/>
              <a:buChar char="•"/>
              <a:defRPr sz="2900">
                <a:solidFill>
                  <a:srgbClr val="0433FF"/>
                </a:solidFill>
              </a:defRPr>
            </a:pPr>
            <a:r>
              <a:t>需要更好地了解基线吗？如何设置一个新的基线？</a:t>
            </a:r>
          </a:p>
        </p:txBody>
      </p:sp>
      <p:pic>
        <p:nvPicPr>
          <p:cNvPr id="419" name="Image" descr="Image"/>
          <p:cNvPicPr>
            <a:picLocks noChangeAspect="1"/>
          </p:cNvPicPr>
          <p:nvPr/>
        </p:nvPicPr>
        <p:blipFill>
          <a:blip r:embed="rId3">
            <a:extLst/>
          </a:blip>
          <a:stretch>
            <a:fillRect/>
          </a:stretch>
        </p:blipFill>
        <p:spPr>
          <a:xfrm>
            <a:off x="-1" y="-27180"/>
            <a:ext cx="13004801" cy="2308947"/>
          </a:xfrm>
          <a:prstGeom prst="rect">
            <a:avLst/>
          </a:prstGeom>
          <a:ln w="12700">
            <a:miter lim="400000"/>
          </a:ln>
        </p:spPr>
      </p:pic>
      <p:grpSp>
        <p:nvGrpSpPr>
          <p:cNvPr id="423" name="Group"/>
          <p:cNvGrpSpPr/>
          <p:nvPr/>
        </p:nvGrpSpPr>
        <p:grpSpPr>
          <a:xfrm>
            <a:off x="9401431" y="3144150"/>
            <a:ext cx="3325557" cy="550948"/>
            <a:chOff x="0" y="0"/>
            <a:chExt cx="3325555" cy="550946"/>
          </a:xfrm>
        </p:grpSpPr>
        <p:sp>
          <p:nvSpPr>
            <p:cNvPr id="420" name="Rectangle"/>
            <p:cNvSpPr/>
            <p:nvPr/>
          </p:nvSpPr>
          <p:spPr>
            <a:xfrm>
              <a:off x="169009" y="0"/>
              <a:ext cx="3156547" cy="550947"/>
            </a:xfrm>
            <a:prstGeom prst="rect">
              <a:avLst/>
            </a:prstGeom>
            <a:solidFill>
              <a:schemeClr val="accent4">
                <a:hueOff val="366961"/>
                <a:satOff val="4172"/>
                <a:lumOff val="11129"/>
              </a:schemeClr>
            </a:solidFill>
            <a:ln w="381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defRPr sz="2200">
                  <a:solidFill>
                    <a:srgbClr val="FFFFFF"/>
                  </a:solidFill>
                </a:defRPr>
              </a:pPr>
            </a:p>
          </p:txBody>
        </p:sp>
        <p:pic>
          <p:nvPicPr>
            <p:cNvPr id="421" name="Image" descr="Image"/>
            <p:cNvPicPr>
              <a:picLocks noChangeAspect="1"/>
            </p:cNvPicPr>
            <p:nvPr/>
          </p:nvPicPr>
          <p:blipFill>
            <a:blip r:embed="rId4">
              <a:extLst/>
            </a:blip>
            <a:stretch>
              <a:fillRect/>
            </a:stretch>
          </p:blipFill>
          <p:spPr>
            <a:xfrm>
              <a:off x="1758598" y="24495"/>
              <a:ext cx="1452564" cy="501957"/>
            </a:xfrm>
            <a:prstGeom prst="rect">
              <a:avLst/>
            </a:prstGeom>
            <a:ln w="12700" cap="flat">
              <a:noFill/>
              <a:miter lim="400000"/>
            </a:ln>
            <a:effectLst/>
          </p:spPr>
        </p:pic>
        <p:sp>
          <p:nvSpPr>
            <p:cNvPr id="422" name="CME expectation:"/>
            <p:cNvSpPr txBox="1"/>
            <p:nvPr/>
          </p:nvSpPr>
          <p:spPr>
            <a:xfrm>
              <a:off x="0" y="73466"/>
              <a:ext cx="1941454" cy="4040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1" sz="1300"/>
              </a:lvl1pPr>
            </a:lstStyle>
            <a:p>
              <a:pPr/>
              <a:r>
                <a:t>CME expectation:</a:t>
              </a:r>
            </a:p>
          </p:txBody>
        </p:sp>
      </p:grpSp>
      <p:sp>
        <p:nvSpPr>
          <p:cNvPr id="424" name="Rectangle"/>
          <p:cNvSpPr/>
          <p:nvPr/>
        </p:nvSpPr>
        <p:spPr>
          <a:xfrm>
            <a:off x="12175794" y="4910964"/>
            <a:ext cx="543785" cy="676209"/>
          </a:xfrm>
          <a:prstGeom prst="rect">
            <a:avLst/>
          </a:prstGeom>
          <a:ln w="38100">
            <a:solidFill>
              <a:srgbClr val="0433FF"/>
            </a:solidFill>
            <a:miter lim="400000"/>
          </a:ln>
        </p:spPr>
        <p:txBody>
          <a:bodyPr lIns="50800" tIns="50800" rIns="50800" bIns="50800" anchor="ctr"/>
          <a:lstStyle/>
          <a:p>
            <a:pPr>
              <a:defRPr sz="2200">
                <a:solidFill>
                  <a:srgbClr val="FFFFFF"/>
                </a:solidFill>
              </a:defRPr>
            </a:pPr>
          </a:p>
        </p:txBody>
      </p:sp>
      <p:sp>
        <p:nvSpPr>
          <p:cNvPr id="425" name="Text"/>
          <p:cNvSpPr txBox="1"/>
          <p:nvPr/>
        </p:nvSpPr>
        <p:spPr>
          <a:xfrm>
            <a:off x="12496800" y="9275855"/>
            <a:ext cx="342900" cy="3585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b">
            <a:spAutoFit/>
          </a:bodyPr>
          <a:lstStyle>
            <a:lvl1pPr>
              <a:defRPr sz="1800"/>
            </a:lvl1pPr>
          </a:lstStyle>
          <a:p>
            <a:pPr/>
            <a:fld id="{86CB4B4D-7CA3-9044-876B-883B54F8677D}" type="slidenum"/>
          </a:p>
        </p:txBody>
      </p:sp>
      <p:sp>
        <p:nvSpPr>
          <p:cNvPr id="426" name="First isobar results from STAR experiment"/>
          <p:cNvSpPr txBox="1"/>
          <p:nvPr/>
        </p:nvSpPr>
        <p:spPr>
          <a:xfrm>
            <a:off x="2197530" y="681836"/>
            <a:ext cx="8906074" cy="676920"/>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solidFill>
                  <a:srgbClr val="FFFFFF"/>
                </a:solidFill>
                <a:effectLst>
                  <a:outerShdw sx="100000" sy="100000" kx="0" ky="0" algn="b" rotWithShape="0" blurRad="38100" dist="12700" dir="5400000">
                    <a:srgbClr val="000000">
                      <a:alpha val="50000"/>
                    </a:srgbClr>
                  </a:outerShdw>
                </a:effectLst>
              </a:defRPr>
            </a:lvl1pPr>
          </a:lstStyle>
          <a:p>
            <a:pPr/>
            <a:r>
              <a:t>First isobar results from STAR experiment </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8" name="同质异荷素碰撞中背景差异"/>
          <p:cNvSpPr txBox="1"/>
          <p:nvPr/>
        </p:nvSpPr>
        <p:spPr>
          <a:xfrm>
            <a:off x="-277259" y="124048"/>
            <a:ext cx="13559319" cy="10698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b="1" sz="5300"/>
            </a:lvl1pPr>
          </a:lstStyle>
          <a:p>
            <a:pPr/>
            <a:r>
              <a:t>同质异荷素碰撞中背景差异</a:t>
            </a:r>
          </a:p>
        </p:txBody>
      </p:sp>
      <p:sp>
        <p:nvSpPr>
          <p:cNvPr id="429" name="Text"/>
          <p:cNvSpPr txBox="1"/>
          <p:nvPr/>
        </p:nvSpPr>
        <p:spPr>
          <a:xfrm>
            <a:off x="12496800" y="9275855"/>
            <a:ext cx="342900" cy="3585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b">
            <a:spAutoFit/>
          </a:bodyPr>
          <a:lstStyle>
            <a:lvl1pPr>
              <a:defRPr sz="1800"/>
            </a:lvl1pPr>
          </a:lstStyle>
          <a:p>
            <a:pPr/>
            <a:fld id="{86CB4B4D-7CA3-9044-876B-883B54F8677D}" type="slidenum"/>
          </a:p>
        </p:txBody>
      </p:sp>
      <p:pic>
        <p:nvPicPr>
          <p:cNvPr id="430" name="Image" descr="Image"/>
          <p:cNvPicPr>
            <a:picLocks noChangeAspect="1"/>
          </p:cNvPicPr>
          <p:nvPr/>
        </p:nvPicPr>
        <p:blipFill>
          <a:blip r:embed="rId2">
            <a:extLst/>
          </a:blip>
          <a:stretch>
            <a:fillRect/>
          </a:stretch>
        </p:blipFill>
        <p:spPr>
          <a:xfrm>
            <a:off x="8308334" y="1282729"/>
            <a:ext cx="4504313" cy="5211601"/>
          </a:xfrm>
          <a:prstGeom prst="rect">
            <a:avLst/>
          </a:prstGeom>
          <a:ln w="12700">
            <a:miter lim="400000"/>
          </a:ln>
        </p:spPr>
      </p:pic>
      <p:grpSp>
        <p:nvGrpSpPr>
          <p:cNvPr id="433" name="Group"/>
          <p:cNvGrpSpPr/>
          <p:nvPr/>
        </p:nvGrpSpPr>
        <p:grpSpPr>
          <a:xfrm>
            <a:off x="-5052" y="1345554"/>
            <a:ext cx="4317703" cy="5384279"/>
            <a:chOff x="0" y="0"/>
            <a:chExt cx="4317702" cy="5384278"/>
          </a:xfrm>
        </p:grpSpPr>
        <p:pic>
          <p:nvPicPr>
            <p:cNvPr id="431" name="Image" descr="Image"/>
            <p:cNvPicPr>
              <a:picLocks noChangeAspect="1"/>
            </p:cNvPicPr>
            <p:nvPr/>
          </p:nvPicPr>
          <p:blipFill>
            <a:blip r:embed="rId3">
              <a:extLst/>
            </a:blip>
            <a:stretch>
              <a:fillRect/>
            </a:stretch>
          </p:blipFill>
          <p:spPr>
            <a:xfrm>
              <a:off x="0" y="0"/>
              <a:ext cx="4255945" cy="3008980"/>
            </a:xfrm>
            <a:prstGeom prst="rect">
              <a:avLst/>
            </a:prstGeom>
            <a:ln w="12700" cap="flat">
              <a:noFill/>
              <a:miter lim="400000"/>
            </a:ln>
            <a:effectLst/>
          </p:spPr>
        </p:pic>
        <p:pic>
          <p:nvPicPr>
            <p:cNvPr id="432" name="Image" descr="Image"/>
            <p:cNvPicPr>
              <a:picLocks noChangeAspect="1"/>
            </p:cNvPicPr>
            <p:nvPr/>
          </p:nvPicPr>
          <p:blipFill>
            <a:blip r:embed="rId4">
              <a:extLst/>
            </a:blip>
            <a:stretch>
              <a:fillRect/>
            </a:stretch>
          </p:blipFill>
          <p:spPr>
            <a:xfrm>
              <a:off x="14441" y="2350389"/>
              <a:ext cx="4303262" cy="3033890"/>
            </a:xfrm>
            <a:prstGeom prst="rect">
              <a:avLst/>
            </a:prstGeom>
            <a:ln w="12700" cap="flat">
              <a:noFill/>
              <a:miter lim="400000"/>
            </a:ln>
            <a:effectLst/>
          </p:spPr>
        </p:pic>
      </p:grpSp>
      <p:pic>
        <p:nvPicPr>
          <p:cNvPr id="434" name="Image" descr="Image"/>
          <p:cNvPicPr>
            <a:picLocks noChangeAspect="1"/>
          </p:cNvPicPr>
          <p:nvPr/>
        </p:nvPicPr>
        <p:blipFill>
          <a:blip r:embed="rId5">
            <a:extLst/>
          </a:blip>
          <a:stretch>
            <a:fillRect/>
          </a:stretch>
        </p:blipFill>
        <p:spPr>
          <a:xfrm>
            <a:off x="4213532" y="1342446"/>
            <a:ext cx="4272936" cy="5168367"/>
          </a:xfrm>
          <a:prstGeom prst="rect">
            <a:avLst/>
          </a:prstGeom>
          <a:ln w="12700">
            <a:miter lim="400000"/>
          </a:ln>
        </p:spPr>
      </p:pic>
      <p:sp>
        <p:nvSpPr>
          <p:cNvPr id="435" name="两系统之间的多重数分布、粒子产额和椭圆流都存在差异"/>
          <p:cNvSpPr txBox="1"/>
          <p:nvPr/>
        </p:nvSpPr>
        <p:spPr>
          <a:xfrm>
            <a:off x="673778" y="6519695"/>
            <a:ext cx="12142463"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228600" indent="-228600" algn="l" defTabSz="457200">
              <a:lnSpc>
                <a:spcPct val="115000"/>
              </a:lnSpc>
              <a:buSzPct val="100000"/>
              <a:buChar char="•"/>
              <a:defRPr sz="2800"/>
            </a:lvl1pPr>
          </a:lstStyle>
          <a:p>
            <a:pPr/>
            <a:r>
              <a:t>两系统之间的多重数分布、粒子产额和椭圆流都存在差异</a:t>
            </a:r>
          </a:p>
        </p:txBody>
      </p:sp>
      <p:pic>
        <p:nvPicPr>
          <p:cNvPr id="436" name="Image" descr="Image"/>
          <p:cNvPicPr>
            <a:picLocks noChangeAspect="1"/>
          </p:cNvPicPr>
          <p:nvPr/>
        </p:nvPicPr>
        <p:blipFill>
          <a:blip r:embed="rId6">
            <a:extLst/>
          </a:blip>
          <a:stretch>
            <a:fillRect/>
          </a:stretch>
        </p:blipFill>
        <p:spPr>
          <a:xfrm>
            <a:off x="737021" y="7138177"/>
            <a:ext cx="9400467" cy="1371073"/>
          </a:xfrm>
          <a:prstGeom prst="rect">
            <a:avLst/>
          </a:prstGeom>
          <a:ln w="12700">
            <a:miter lim="400000"/>
          </a:ln>
        </p:spPr>
      </p:pic>
      <p:sp>
        <p:nvSpPr>
          <p:cNvPr id="437" name="Line"/>
          <p:cNvSpPr/>
          <p:nvPr/>
        </p:nvSpPr>
        <p:spPr>
          <a:xfrm>
            <a:off x="10595267" y="8426549"/>
            <a:ext cx="1798754" cy="1"/>
          </a:xfrm>
          <a:prstGeom prst="line">
            <a:avLst/>
          </a:prstGeom>
          <a:ln w="127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438" name="Rectangle"/>
          <p:cNvSpPr/>
          <p:nvPr/>
        </p:nvSpPr>
        <p:spPr>
          <a:xfrm>
            <a:off x="7654287" y="7148874"/>
            <a:ext cx="2554686" cy="1404300"/>
          </a:xfrm>
          <a:prstGeom prst="rect">
            <a:avLst/>
          </a:prstGeom>
          <a:solidFill>
            <a:schemeClr val="accent5">
              <a:hueOff val="-82419"/>
              <a:satOff val="-9513"/>
              <a:lumOff val="-16343"/>
              <a:alpha val="34841"/>
            </a:schemeClr>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439" name="STAR, Phys.Rev.C 105 (2022) 1, 014901"/>
          <p:cNvSpPr txBox="1"/>
          <p:nvPr/>
        </p:nvSpPr>
        <p:spPr>
          <a:xfrm>
            <a:off x="9843615" y="1178049"/>
            <a:ext cx="2874691" cy="28562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200">
                <a:solidFill>
                  <a:srgbClr val="929292"/>
                </a:solidFill>
              </a:defRPr>
            </a:lvl1pPr>
          </a:lstStyle>
          <a:p>
            <a:pPr/>
            <a:r>
              <a:t>STAR, Phys.Rev.C 105 (2022) 1, 014901</a:t>
            </a:r>
          </a:p>
        </p:txBody>
      </p:sp>
      <p:sp>
        <p:nvSpPr>
          <p:cNvPr id="440" name="与核变形/结构有关？"/>
          <p:cNvSpPr txBox="1"/>
          <p:nvPr/>
        </p:nvSpPr>
        <p:spPr>
          <a:xfrm>
            <a:off x="780420" y="8556764"/>
            <a:ext cx="3642098"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228600" indent="-228600" algn="l" defTabSz="457200">
              <a:lnSpc>
                <a:spcPct val="115000"/>
              </a:lnSpc>
              <a:buSzPct val="100000"/>
              <a:buChar char="•"/>
              <a:defRPr sz="2800"/>
            </a:lvl1pPr>
          </a:lstStyle>
          <a:p>
            <a:pPr/>
            <a:r>
              <a:t>与核变形/结构有关？</a:t>
            </a:r>
          </a:p>
        </p:txBody>
      </p:sp>
      <p:pic>
        <p:nvPicPr>
          <p:cNvPr id="441" name="Screen Shot 2023-07-09 at 11.06.23.png" descr="Screen Shot 2023-07-09 at 11.06.23.png"/>
          <p:cNvPicPr>
            <a:picLocks noChangeAspect="1"/>
          </p:cNvPicPr>
          <p:nvPr/>
        </p:nvPicPr>
        <p:blipFill>
          <a:blip r:embed="rId7">
            <a:extLst/>
          </a:blip>
          <a:stretch>
            <a:fillRect/>
          </a:stretch>
        </p:blipFill>
        <p:spPr>
          <a:xfrm>
            <a:off x="10408832" y="7119306"/>
            <a:ext cx="2498288" cy="1241033"/>
          </a:xfrm>
          <a:prstGeom prst="rect">
            <a:avLst/>
          </a:prstGeom>
          <a:ln w="12700">
            <a:miter lim="400000"/>
          </a:ln>
        </p:spPr>
      </p:pic>
      <p:sp>
        <p:nvSpPr>
          <p:cNvPr id="442" name="Haojie Xu et al. PRL 121 (2018) 022301…"/>
          <p:cNvSpPr txBox="1"/>
          <p:nvPr/>
        </p:nvSpPr>
        <p:spPr>
          <a:xfrm>
            <a:off x="9647391" y="8627137"/>
            <a:ext cx="3023085" cy="50044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1400"/>
            </a:pPr>
            <a:r>
              <a:t>Haojie Xu et al. PRL 121 (2018) 022301</a:t>
            </a:r>
          </a:p>
          <a:p>
            <a:pPr algn="l" defTabSz="457200">
              <a:defRPr sz="1400"/>
            </a:pPr>
            <a:r>
              <a:t>Hanlin Li   et al. PRC 98  (2018) 054907</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49" name="Group"/>
          <p:cNvGrpSpPr/>
          <p:nvPr/>
        </p:nvGrpSpPr>
        <p:grpSpPr>
          <a:xfrm>
            <a:off x="-22374" y="1233699"/>
            <a:ext cx="8466367" cy="6498802"/>
            <a:chOff x="0" y="0"/>
            <a:chExt cx="8466366" cy="6498801"/>
          </a:xfrm>
        </p:grpSpPr>
        <p:pic>
          <p:nvPicPr>
            <p:cNvPr id="444" name="Image" descr="Image"/>
            <p:cNvPicPr>
              <a:picLocks noChangeAspect="1"/>
            </p:cNvPicPr>
            <p:nvPr/>
          </p:nvPicPr>
          <p:blipFill>
            <a:blip r:embed="rId2">
              <a:extLst/>
            </a:blip>
            <a:stretch>
              <a:fillRect/>
            </a:stretch>
          </p:blipFill>
          <p:spPr>
            <a:xfrm>
              <a:off x="196993" y="0"/>
              <a:ext cx="8269374" cy="6498802"/>
            </a:xfrm>
            <a:prstGeom prst="rect">
              <a:avLst/>
            </a:prstGeom>
            <a:ln w="12700" cap="flat">
              <a:noFill/>
              <a:miter lim="400000"/>
            </a:ln>
            <a:effectLst/>
          </p:spPr>
        </p:pic>
        <p:sp>
          <p:nvSpPr>
            <p:cNvPr id="445" name="Rectangle"/>
            <p:cNvSpPr/>
            <p:nvPr/>
          </p:nvSpPr>
          <p:spPr>
            <a:xfrm>
              <a:off x="0" y="3249400"/>
              <a:ext cx="667346" cy="1991173"/>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200">
                  <a:solidFill>
                    <a:srgbClr val="FFFFFF"/>
                  </a:solidFill>
                </a:defRPr>
              </a:pPr>
            </a:p>
          </p:txBody>
        </p:sp>
        <p:sp>
          <p:nvSpPr>
            <p:cNvPr id="446" name="1.0"/>
            <p:cNvSpPr txBox="1"/>
            <p:nvPr/>
          </p:nvSpPr>
          <p:spPr>
            <a:xfrm>
              <a:off x="174922" y="3122524"/>
              <a:ext cx="495301" cy="431553"/>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400"/>
              </a:lvl1pPr>
            </a:lstStyle>
            <a:p>
              <a:pPr/>
              <a:r>
                <a:t>1.0</a:t>
              </a:r>
            </a:p>
          </p:txBody>
        </p:sp>
        <p:sp>
          <p:nvSpPr>
            <p:cNvPr id="447" name="0.9"/>
            <p:cNvSpPr txBox="1"/>
            <p:nvPr/>
          </p:nvSpPr>
          <p:spPr>
            <a:xfrm>
              <a:off x="124122" y="5014824"/>
              <a:ext cx="495301" cy="431553"/>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400"/>
              </a:lvl1pPr>
            </a:lstStyle>
            <a:p>
              <a:pPr/>
              <a:r>
                <a:t>0.9</a:t>
              </a:r>
            </a:p>
          </p:txBody>
        </p:sp>
        <p:sp>
          <p:nvSpPr>
            <p:cNvPr id="448" name="1.1"/>
            <p:cNvSpPr txBox="1"/>
            <p:nvPr/>
          </p:nvSpPr>
          <p:spPr>
            <a:xfrm>
              <a:off x="174922" y="1585824"/>
              <a:ext cx="495301" cy="431553"/>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400"/>
              </a:lvl1pPr>
            </a:lstStyle>
            <a:p>
              <a:pPr/>
              <a:r>
                <a:t>1.1</a:t>
              </a:r>
            </a:p>
          </p:txBody>
        </p:sp>
      </p:grpSp>
      <p:pic>
        <p:nvPicPr>
          <p:cNvPr id="450" name="Image" descr="Image"/>
          <p:cNvPicPr>
            <a:picLocks noChangeAspect="1"/>
          </p:cNvPicPr>
          <p:nvPr/>
        </p:nvPicPr>
        <p:blipFill>
          <a:blip r:embed="rId3">
            <a:extLst/>
          </a:blip>
          <a:stretch>
            <a:fillRect/>
          </a:stretch>
        </p:blipFill>
        <p:spPr>
          <a:xfrm>
            <a:off x="8640170" y="1560753"/>
            <a:ext cx="4120860" cy="1991173"/>
          </a:xfrm>
          <a:prstGeom prst="rect">
            <a:avLst/>
          </a:prstGeom>
          <a:ln w="12700">
            <a:miter lim="400000"/>
          </a:ln>
        </p:spPr>
      </p:pic>
      <p:pic>
        <p:nvPicPr>
          <p:cNvPr id="451" name="Image" descr="Image"/>
          <p:cNvPicPr>
            <a:picLocks noChangeAspect="1"/>
          </p:cNvPicPr>
          <p:nvPr/>
        </p:nvPicPr>
        <p:blipFill>
          <a:blip r:embed="rId4">
            <a:extLst/>
          </a:blip>
          <a:stretch>
            <a:fillRect/>
          </a:stretch>
        </p:blipFill>
        <p:spPr>
          <a:xfrm>
            <a:off x="8342418" y="4757079"/>
            <a:ext cx="4487763" cy="2080116"/>
          </a:xfrm>
          <a:prstGeom prst="rect">
            <a:avLst/>
          </a:prstGeom>
          <a:ln w="12700">
            <a:miter lim="400000"/>
          </a:ln>
        </p:spPr>
      </p:pic>
      <p:pic>
        <p:nvPicPr>
          <p:cNvPr id="452" name="Image" descr="Image"/>
          <p:cNvPicPr>
            <a:picLocks noChangeAspect="1"/>
          </p:cNvPicPr>
          <p:nvPr/>
        </p:nvPicPr>
        <p:blipFill>
          <a:blip r:embed="rId5">
            <a:extLst/>
          </a:blip>
          <a:stretch>
            <a:fillRect/>
          </a:stretch>
        </p:blipFill>
        <p:spPr>
          <a:xfrm>
            <a:off x="6318005" y="3431297"/>
            <a:ext cx="2364710" cy="1559703"/>
          </a:xfrm>
          <a:prstGeom prst="rect">
            <a:avLst/>
          </a:prstGeom>
          <a:ln w="12700">
            <a:miter lim="400000"/>
          </a:ln>
        </p:spPr>
      </p:pic>
      <p:sp>
        <p:nvSpPr>
          <p:cNvPr id="453" name="系统间的集体流比值对核变形/结构很敏感!…"/>
          <p:cNvSpPr txBox="1"/>
          <p:nvPr/>
        </p:nvSpPr>
        <p:spPr>
          <a:xfrm>
            <a:off x="357716" y="7667378"/>
            <a:ext cx="8106703" cy="11962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28600" indent="-228600" algn="l">
              <a:spcBef>
                <a:spcPts val="500"/>
              </a:spcBef>
              <a:buSzPct val="100000"/>
              <a:buChar char="•"/>
              <a:defRPr sz="2800"/>
            </a:pPr>
            <a:r>
              <a:t>系统间的集体流比值对核变形/结构很敏感!</a:t>
            </a:r>
          </a:p>
          <a:p>
            <a:pPr marL="228600" indent="-228600" algn="l">
              <a:spcBef>
                <a:spcPts val="500"/>
              </a:spcBef>
              <a:buSzPct val="100000"/>
              <a:buChar char="•"/>
              <a:defRPr sz="2800"/>
            </a:pPr>
            <a:r>
              <a:t>“失之东隅，收之桑榆”——《后汉书·冯异传》</a:t>
            </a:r>
          </a:p>
        </p:txBody>
      </p:sp>
      <p:sp>
        <p:nvSpPr>
          <p:cNvPr id="454" name="β2-landscape"/>
          <p:cNvSpPr txBox="1"/>
          <p:nvPr/>
        </p:nvSpPr>
        <p:spPr>
          <a:xfrm>
            <a:off x="9494494" y="1624645"/>
            <a:ext cx="1415207" cy="3829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2000">
                <a:solidFill>
                  <a:srgbClr val="FFFFFF"/>
                </a:solidFill>
              </a:defRPr>
            </a:pPr>
            <a:r>
              <a:t>β</a:t>
            </a:r>
            <a:r>
              <a:rPr sz="1350"/>
              <a:t>2</a:t>
            </a:r>
            <a:r>
              <a:t>-landscape</a:t>
            </a:r>
          </a:p>
        </p:txBody>
      </p:sp>
      <p:sp>
        <p:nvSpPr>
          <p:cNvPr id="455" name="β3-landscape"/>
          <p:cNvSpPr txBox="1"/>
          <p:nvPr/>
        </p:nvSpPr>
        <p:spPr>
          <a:xfrm>
            <a:off x="9494494" y="4817330"/>
            <a:ext cx="1415207" cy="3829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2000"/>
            </a:pPr>
            <a:r>
              <a:t>β</a:t>
            </a:r>
            <a:r>
              <a:rPr sz="1350"/>
              <a:t>3</a:t>
            </a:r>
            <a:r>
              <a:t>-landscape</a:t>
            </a:r>
          </a:p>
        </p:txBody>
      </p:sp>
      <p:sp>
        <p:nvSpPr>
          <p:cNvPr id="456" name="Text"/>
          <p:cNvSpPr txBox="1"/>
          <p:nvPr/>
        </p:nvSpPr>
        <p:spPr>
          <a:xfrm>
            <a:off x="12496800" y="9275855"/>
            <a:ext cx="342900" cy="3585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b">
            <a:spAutoFit/>
          </a:bodyPr>
          <a:lstStyle>
            <a:lvl1pPr>
              <a:defRPr sz="1800"/>
            </a:lvl1pPr>
          </a:lstStyle>
          <a:p>
            <a:pPr/>
            <a:fld id="{86CB4B4D-7CA3-9044-876B-883B54F8677D}" type="slidenum"/>
          </a:p>
        </p:txBody>
      </p:sp>
      <p:sp>
        <p:nvSpPr>
          <p:cNvPr id="457" name="相对论重离子碰撞研究核结构"/>
          <p:cNvSpPr txBox="1"/>
          <p:nvPr/>
        </p:nvSpPr>
        <p:spPr>
          <a:xfrm>
            <a:off x="-1" y="101103"/>
            <a:ext cx="13004801" cy="10698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b="1" sz="5300"/>
            </a:lvl1pPr>
          </a:lstStyle>
          <a:p>
            <a:pPr/>
            <a:r>
              <a:t>相对论重离子碰撞研究核结构</a:t>
            </a:r>
          </a:p>
        </p:txBody>
      </p:sp>
      <p:sp>
        <p:nvSpPr>
          <p:cNvPr id="458" name="STAR, Phys.Rev.C 105 (2022) 1, 014901…"/>
          <p:cNvSpPr txBox="1"/>
          <p:nvPr/>
        </p:nvSpPr>
        <p:spPr>
          <a:xfrm>
            <a:off x="8128101" y="7234563"/>
            <a:ext cx="4372088" cy="18207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1500"/>
            </a:pPr>
            <a:r>
              <a:t>STAR, Phys.Rev.C 105 (2022) 1, 014901</a:t>
            </a:r>
          </a:p>
          <a:p>
            <a:pPr algn="l">
              <a:defRPr sz="1500"/>
            </a:pPr>
            <a:r>
              <a:t>H. Li et al., Phys.Rev.C 98 (2018) 5, 054907</a:t>
            </a:r>
          </a:p>
          <a:p>
            <a:pPr algn="l">
              <a:defRPr sz="1500"/>
            </a:pPr>
            <a:r>
              <a:t>H. J. Xu, Phys.Lett.B 819 (2021) 136453</a:t>
            </a:r>
          </a:p>
          <a:p>
            <a:pPr algn="l">
              <a:defRPr sz="1500"/>
            </a:pPr>
            <a:r>
              <a:t>J. Jia, Phys.Rev.C 105 (2022) 4, 044905 </a:t>
            </a:r>
          </a:p>
          <a:p>
            <a:pPr algn="l">
              <a:defRPr sz="1500"/>
            </a:pPr>
            <a:r>
              <a:t>J. Jia, Phys.Rev.C  105, 014905 (2022) </a:t>
            </a:r>
          </a:p>
          <a:p>
            <a:pPr algn="l">
              <a:defRPr sz="1500"/>
            </a:pPr>
            <a:r>
              <a:t>C. Zhang and J. Jia, Phys.Rev.Lett. 128 (2022), 022301</a:t>
            </a:r>
          </a:p>
          <a:p>
            <a:pPr algn="l">
              <a:defRPr sz="1500"/>
            </a:pPr>
            <a:r>
              <a:t>G. Giacalone et al., Phys.Rev.Lett. 127 (2021), 242301</a:t>
            </a:r>
          </a:p>
          <a:p>
            <a:pPr algn="l">
              <a:defRPr sz="1500"/>
            </a:pPr>
            <a:r>
              <a:t>J. Jia and C. Zhang, Phys.Rev.C 107 (2023) 2, L021901</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0" name="如何研究高能重离子碰撞中CME？"/>
          <p:cNvSpPr txBox="1"/>
          <p:nvPr/>
        </p:nvSpPr>
        <p:spPr>
          <a:xfrm>
            <a:off x="215900" y="-520700"/>
            <a:ext cx="12573000" cy="2260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700"/>
            </a:lvl1pPr>
          </a:lstStyle>
          <a:p>
            <a:pPr/>
            <a:r>
              <a:t>如何研究高能重离子碰撞中CME？</a:t>
            </a:r>
          </a:p>
        </p:txBody>
      </p:sp>
      <p:sp>
        <p:nvSpPr>
          <p:cNvPr id="461" name="Slide Number"/>
          <p:cNvSpPr txBox="1"/>
          <p:nvPr>
            <p:ph type="sldNum" sz="quarter" idx="4294967295"/>
          </p:nvPr>
        </p:nvSpPr>
        <p:spPr>
          <a:xfrm>
            <a:off x="12545483" y="9323609"/>
            <a:ext cx="342901" cy="35859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62" name="Picture 1" descr="Picture 1"/>
          <p:cNvPicPr>
            <a:picLocks noChangeAspect="1"/>
          </p:cNvPicPr>
          <p:nvPr/>
        </p:nvPicPr>
        <p:blipFill>
          <a:blip r:embed="rId2">
            <a:extLst/>
          </a:blip>
          <a:stretch>
            <a:fillRect/>
          </a:stretch>
        </p:blipFill>
        <p:spPr>
          <a:xfrm>
            <a:off x="1930400" y="1963450"/>
            <a:ext cx="9144000" cy="3579837"/>
          </a:xfrm>
          <a:prstGeom prst="rect">
            <a:avLst/>
          </a:prstGeom>
          <a:ln w="12700">
            <a:miter lim="400000"/>
          </a:ln>
        </p:spPr>
      </p:pic>
      <p:sp>
        <p:nvSpPr>
          <p:cNvPr id="463" name="TextBox 7"/>
          <p:cNvSpPr txBox="1"/>
          <p:nvPr/>
        </p:nvSpPr>
        <p:spPr>
          <a:xfrm>
            <a:off x="1844525" y="6503417"/>
            <a:ext cx="8996448" cy="1742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marL="342900" indent="-342900" algn="l" defTabSz="457200">
              <a:lnSpc>
                <a:spcPct val="150000"/>
              </a:lnSpc>
              <a:buSzPct val="100000"/>
              <a:buFont typeface="Times New Roman"/>
              <a:buChar char="➢"/>
              <a:defRPr sz="3700"/>
            </a:pPr>
            <a:r>
              <a:t>实验上</a:t>
            </a:r>
            <a:r>
              <a:t>：高能重离子对撞机</a:t>
            </a:r>
            <a:r>
              <a:t>实验</a:t>
            </a:r>
          </a:p>
          <a:p>
            <a:pPr marL="342900" indent="-342900" algn="l" defTabSz="457200">
              <a:lnSpc>
                <a:spcPct val="150000"/>
              </a:lnSpc>
              <a:buSzPct val="100000"/>
              <a:buFont typeface="Times New Roman"/>
              <a:buChar char="➢"/>
              <a:defRPr sz="3700">
                <a:solidFill>
                  <a:srgbClr val="0433FF"/>
                </a:solidFill>
              </a:defRPr>
            </a:pPr>
            <a:r>
              <a:t>理论上：输运模型、流体模型、热模型等</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5" name="droppedImage.tiff" descr="droppedImage.tiff"/>
          <p:cNvPicPr>
            <a:picLocks noChangeAspect="1"/>
          </p:cNvPicPr>
          <p:nvPr/>
        </p:nvPicPr>
        <p:blipFill>
          <a:blip r:embed="rId2">
            <a:extLst/>
          </a:blip>
          <a:stretch>
            <a:fillRect/>
          </a:stretch>
        </p:blipFill>
        <p:spPr>
          <a:xfrm>
            <a:off x="277897" y="4127500"/>
            <a:ext cx="3481303" cy="3365500"/>
          </a:xfrm>
          <a:prstGeom prst="rect">
            <a:avLst/>
          </a:prstGeom>
          <a:ln w="12700">
            <a:miter lim="400000"/>
          </a:ln>
        </p:spPr>
      </p:pic>
      <p:pic>
        <p:nvPicPr>
          <p:cNvPr id="466" name="image.tiff" descr="image.tiff"/>
          <p:cNvPicPr>
            <a:picLocks noChangeAspect="0"/>
          </p:cNvPicPr>
          <p:nvPr/>
        </p:nvPicPr>
        <p:blipFill>
          <a:blip r:embed="rId3">
            <a:extLst/>
          </a:blip>
          <a:stretch>
            <a:fillRect/>
          </a:stretch>
        </p:blipFill>
        <p:spPr>
          <a:xfrm>
            <a:off x="414337" y="1257300"/>
            <a:ext cx="4927601" cy="2870200"/>
          </a:xfrm>
          <a:prstGeom prst="rect">
            <a:avLst/>
          </a:prstGeom>
          <a:ln w="12700">
            <a:miter lim="400000"/>
          </a:ln>
        </p:spPr>
      </p:pic>
      <p:pic>
        <p:nvPicPr>
          <p:cNvPr id="467" name="droppedImage.tiff" descr="droppedImage.tiff"/>
          <p:cNvPicPr>
            <a:picLocks noChangeAspect="1"/>
          </p:cNvPicPr>
          <p:nvPr/>
        </p:nvPicPr>
        <p:blipFill>
          <a:blip r:embed="rId4">
            <a:extLst/>
          </a:blip>
          <a:stretch>
            <a:fillRect/>
          </a:stretch>
        </p:blipFill>
        <p:spPr>
          <a:xfrm>
            <a:off x="8676309" y="3998790"/>
            <a:ext cx="4077253" cy="3606801"/>
          </a:xfrm>
          <a:prstGeom prst="rect">
            <a:avLst/>
          </a:prstGeom>
          <a:ln w="12700">
            <a:miter lim="400000"/>
          </a:ln>
        </p:spPr>
      </p:pic>
      <p:sp>
        <p:nvSpPr>
          <p:cNvPr id="468" name="相对论重离子碰撞中CME的存活率"/>
          <p:cNvSpPr txBox="1"/>
          <p:nvPr/>
        </p:nvSpPr>
        <p:spPr>
          <a:xfrm>
            <a:off x="215900" y="-567108"/>
            <a:ext cx="12573000" cy="226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400"/>
            </a:lvl1pPr>
          </a:lstStyle>
          <a:p>
            <a:pPr/>
            <a:r>
              <a:t>相对论重离子碰撞中CME的存活率</a:t>
            </a:r>
          </a:p>
        </p:txBody>
      </p:sp>
      <p:sp>
        <p:nvSpPr>
          <p:cNvPr id="469" name="重离子碰撞早期CME是否能经历末态相互作用(FSI)后存活下来？…"/>
          <p:cNvSpPr txBox="1"/>
          <p:nvPr/>
        </p:nvSpPr>
        <p:spPr>
          <a:xfrm>
            <a:off x="520997" y="7651522"/>
            <a:ext cx="12369206" cy="140383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30000"/>
              </a:lnSpc>
              <a:buSzPct val="125000"/>
              <a:buChar char="•"/>
              <a:defRPr sz="3150"/>
            </a:pPr>
            <a:r>
              <a:t>重离子碰撞早期CME是否能经历末态相互作用(FSI)后存活下来？</a:t>
            </a:r>
          </a:p>
          <a:p>
            <a:pPr algn="l" defTabSz="457200">
              <a:lnSpc>
                <a:spcPct val="130000"/>
              </a:lnSpc>
              <a:buSzPct val="125000"/>
              <a:buChar char="•"/>
              <a:defRPr sz="3150"/>
            </a:pPr>
            <a:r>
              <a:t>需要同时正确模拟CME信号和背景的演化</a:t>
            </a:r>
          </a:p>
        </p:txBody>
      </p:sp>
      <p:grpSp>
        <p:nvGrpSpPr>
          <p:cNvPr id="474" name="Group"/>
          <p:cNvGrpSpPr/>
          <p:nvPr/>
        </p:nvGrpSpPr>
        <p:grpSpPr>
          <a:xfrm>
            <a:off x="5182088" y="1219200"/>
            <a:ext cx="7581412" cy="2374900"/>
            <a:chOff x="0" y="0"/>
            <a:chExt cx="7581411" cy="2374900"/>
          </a:xfrm>
        </p:grpSpPr>
        <p:pic>
          <p:nvPicPr>
            <p:cNvPr id="470" name="droppedImage.tiff" descr="droppedImage.tiff"/>
            <p:cNvPicPr>
              <a:picLocks noChangeAspect="1"/>
            </p:cNvPicPr>
            <p:nvPr/>
          </p:nvPicPr>
          <p:blipFill>
            <a:blip r:embed="rId5">
              <a:extLst/>
            </a:blip>
            <a:stretch>
              <a:fillRect/>
            </a:stretch>
          </p:blipFill>
          <p:spPr>
            <a:xfrm>
              <a:off x="0" y="0"/>
              <a:ext cx="7581412" cy="2374900"/>
            </a:xfrm>
            <a:prstGeom prst="rect">
              <a:avLst/>
            </a:prstGeom>
            <a:ln w="12700" cap="flat">
              <a:noFill/>
              <a:miter lim="400000"/>
            </a:ln>
            <a:effectLst/>
          </p:spPr>
        </p:pic>
        <p:sp>
          <p:nvSpPr>
            <p:cNvPr id="471" name="Rectangle"/>
            <p:cNvSpPr/>
            <p:nvPr/>
          </p:nvSpPr>
          <p:spPr>
            <a:xfrm>
              <a:off x="63011" y="2133600"/>
              <a:ext cx="7467601" cy="228600"/>
            </a:xfrm>
            <a:prstGeom prst="rect">
              <a:avLst/>
            </a:prstGeom>
            <a:solidFill>
              <a:srgbClr val="000000"/>
            </a:solidFill>
            <a:ln w="25400" cap="flat">
              <a:solidFill>
                <a:srgbClr val="000000"/>
              </a:solidFill>
              <a:prstDash val="solid"/>
              <a:miter lim="400000"/>
            </a:ln>
            <a:effectLst/>
          </p:spPr>
          <p:txBody>
            <a:bodyPr wrap="square" lIns="50800" tIns="50800" rIns="50800" bIns="50800" numCol="1" anchor="ctr">
              <a:noAutofit/>
            </a:bodyP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472" name="Rectangle"/>
            <p:cNvSpPr/>
            <p:nvPr/>
          </p:nvSpPr>
          <p:spPr>
            <a:xfrm>
              <a:off x="4368311" y="1943100"/>
              <a:ext cx="355601" cy="228600"/>
            </a:xfrm>
            <a:prstGeom prst="rect">
              <a:avLst/>
            </a:prstGeom>
            <a:solidFill>
              <a:srgbClr val="000000"/>
            </a:solidFill>
            <a:ln w="25400" cap="flat">
              <a:solidFill>
                <a:srgbClr val="000000"/>
              </a:solidFill>
              <a:prstDash val="solid"/>
              <a:miter lim="400000"/>
            </a:ln>
            <a:effectLst/>
          </p:spPr>
          <p:txBody>
            <a:bodyPr wrap="square" lIns="50800" tIns="50800" rIns="50800" bIns="50800" numCol="1" anchor="ctr">
              <a:noAutofit/>
            </a:bodyP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473" name="Rectangle"/>
            <p:cNvSpPr/>
            <p:nvPr/>
          </p:nvSpPr>
          <p:spPr>
            <a:xfrm>
              <a:off x="7390911" y="38100"/>
              <a:ext cx="177801" cy="2324100"/>
            </a:xfrm>
            <a:prstGeom prst="rect">
              <a:avLst/>
            </a:prstGeom>
            <a:solidFill>
              <a:srgbClr val="000000"/>
            </a:solidFill>
            <a:ln w="25400" cap="flat">
              <a:solidFill>
                <a:srgbClr val="000000"/>
              </a:solidFill>
              <a:prstDash val="solid"/>
              <a:miter lim="400000"/>
            </a:ln>
            <a:effectLst/>
          </p:spPr>
          <p:txBody>
            <a:bodyPr wrap="square" lIns="50800" tIns="50800" rIns="50800" bIns="50800" numCol="1" anchor="ctr">
              <a:noAutofit/>
            </a:bodyPr>
            <a:lstStyle/>
            <a:p>
              <a:pPr>
                <a:defRPr sz="4000">
                  <a:solidFill>
                    <a:srgbClr val="FFFFFF"/>
                  </a:solidFill>
                  <a:effectLst>
                    <a:outerShdw sx="100000" sy="100000" kx="0" ky="0" algn="b" rotWithShape="0" blurRad="38100" dist="12700" dir="5400000">
                      <a:srgbClr val="000000">
                        <a:alpha val="50000"/>
                      </a:srgbClr>
                    </a:outerShdw>
                  </a:effectLst>
                </a:defRPr>
              </a:pPr>
            </a:p>
          </p:txBody>
        </p:sp>
      </p:grpSp>
      <p:sp>
        <p:nvSpPr>
          <p:cNvPr id="475" name="STAR, PRL 103, 251601 (2009)"/>
          <p:cNvSpPr txBox="1"/>
          <p:nvPr/>
        </p:nvSpPr>
        <p:spPr>
          <a:xfrm>
            <a:off x="10744200" y="6146800"/>
            <a:ext cx="1833432" cy="266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046">
                <a:solidFill>
                  <a:srgbClr val="231E20"/>
                </a:solidFill>
              </a:defRPr>
            </a:lvl1pPr>
          </a:lstStyle>
          <a:p>
            <a:pPr/>
            <a:r>
              <a:t>STAR, PRL 103, 251601 (2009)</a:t>
            </a:r>
          </a:p>
        </p:txBody>
      </p:sp>
      <p:sp>
        <p:nvSpPr>
          <p:cNvPr id="476" name="dipole"/>
          <p:cNvSpPr txBox="1"/>
          <p:nvPr/>
        </p:nvSpPr>
        <p:spPr>
          <a:xfrm>
            <a:off x="3135219" y="2895600"/>
            <a:ext cx="1161307" cy="495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800"/>
            </a:lvl1pPr>
          </a:lstStyle>
          <a:p>
            <a:pPr/>
            <a:r>
              <a:t>dipole</a:t>
            </a:r>
          </a:p>
        </p:txBody>
      </p:sp>
      <p:sp>
        <p:nvSpPr>
          <p:cNvPr id="477" name="Slide Number"/>
          <p:cNvSpPr txBox="1"/>
          <p:nvPr>
            <p:ph type="sldNum" sz="quarter" idx="4294967295"/>
          </p:nvPr>
        </p:nvSpPr>
        <p:spPr>
          <a:xfrm>
            <a:off x="12545483" y="9323609"/>
            <a:ext cx="342901" cy="35859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78" name="Rectangle"/>
          <p:cNvSpPr/>
          <p:nvPr/>
        </p:nvSpPr>
        <p:spPr>
          <a:xfrm>
            <a:off x="4914900" y="4203700"/>
            <a:ext cx="2971800" cy="2933700"/>
          </a:xfrm>
          <a:prstGeom prst="rect">
            <a:avLst/>
          </a:prstGeom>
          <a:solidFill>
            <a:srgbClr val="000000"/>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479" name="Arrow"/>
          <p:cNvSpPr/>
          <p:nvPr/>
        </p:nvSpPr>
        <p:spPr>
          <a:xfrm>
            <a:off x="3733800" y="5041900"/>
            <a:ext cx="1130300" cy="1016000"/>
          </a:xfrm>
          <a:prstGeom prst="rightArrow">
            <a:avLst>
              <a:gd name="adj1" fmla="val 32000"/>
              <a:gd name="adj2" fmla="val 55000"/>
            </a:avLst>
          </a:prstGeom>
          <a:ln w="25400">
            <a:solidFill>
              <a:srgbClr val="FF26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480" name="final state…"/>
          <p:cNvSpPr txBox="1"/>
          <p:nvPr/>
        </p:nvSpPr>
        <p:spPr>
          <a:xfrm>
            <a:off x="4898555" y="4828956"/>
            <a:ext cx="3009771" cy="15688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sz="3450">
                <a:solidFill>
                  <a:srgbClr val="FFFFFF"/>
                </a:solidFill>
              </a:defRPr>
            </a:pPr>
            <a:r>
              <a:t>final state </a:t>
            </a:r>
          </a:p>
          <a:p>
            <a:pPr defTabSz="457200">
              <a:defRPr sz="3450">
                <a:solidFill>
                  <a:srgbClr val="FFFFFF"/>
                </a:solidFill>
              </a:defRPr>
            </a:pPr>
            <a:r>
              <a:t>interaction </a:t>
            </a:r>
          </a:p>
          <a:p>
            <a:pPr defTabSz="457200">
              <a:defRPr sz="3450">
                <a:solidFill>
                  <a:srgbClr val="FFFFFF"/>
                </a:solidFill>
              </a:defRPr>
            </a:pPr>
            <a:r>
              <a:t>effects</a:t>
            </a:r>
          </a:p>
        </p:txBody>
      </p:sp>
      <p:sp>
        <p:nvSpPr>
          <p:cNvPr id="481" name="Arrow"/>
          <p:cNvSpPr/>
          <p:nvPr/>
        </p:nvSpPr>
        <p:spPr>
          <a:xfrm>
            <a:off x="8026400" y="5041900"/>
            <a:ext cx="1130300" cy="1016000"/>
          </a:xfrm>
          <a:prstGeom prst="rightArrow">
            <a:avLst>
              <a:gd name="adj1" fmla="val 32000"/>
              <a:gd name="adj2" fmla="val 55000"/>
            </a:avLst>
          </a:prstGeom>
          <a:ln w="25400">
            <a:solidFill>
              <a:srgbClr val="FF26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482" name="DE Kharzeev"/>
          <p:cNvSpPr txBox="1"/>
          <p:nvPr/>
        </p:nvSpPr>
        <p:spPr>
          <a:xfrm>
            <a:off x="1260543" y="6487666"/>
            <a:ext cx="1311474" cy="32156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600"/>
            </a:lvl1pPr>
          </a:lstStyle>
          <a:p>
            <a:pPr/>
            <a:r>
              <a:t>DE Kharzeev</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4" name="Screen Shot 2023-07-10 at 13.34.39.png" descr="Screen Shot 2023-07-10 at 13.34.39.png"/>
          <p:cNvPicPr>
            <a:picLocks noChangeAspect="1"/>
          </p:cNvPicPr>
          <p:nvPr/>
        </p:nvPicPr>
        <p:blipFill>
          <a:blip r:embed="rId2">
            <a:extLst/>
          </a:blip>
          <a:stretch>
            <a:fillRect/>
          </a:stretch>
        </p:blipFill>
        <p:spPr>
          <a:xfrm>
            <a:off x="7369577" y="1086176"/>
            <a:ext cx="4733117" cy="4275941"/>
          </a:xfrm>
          <a:prstGeom prst="rect">
            <a:avLst/>
          </a:prstGeom>
          <a:ln w="12700">
            <a:miter lim="400000"/>
          </a:ln>
        </p:spPr>
      </p:pic>
      <p:sp>
        <p:nvSpPr>
          <p:cNvPr id="485" name="多相输运模型（AMPT）"/>
          <p:cNvSpPr txBox="1"/>
          <p:nvPr/>
        </p:nvSpPr>
        <p:spPr>
          <a:xfrm>
            <a:off x="536607" y="-137418"/>
            <a:ext cx="11931586" cy="139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marL="39199" marR="39199" defTabSz="914400">
              <a:buClr>
                <a:srgbClr val="000000"/>
              </a:buClr>
              <a:buFont typeface="Times New Roman"/>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b="1" sz="5100">
                <a:uFill>
                  <a:solidFill>
                    <a:srgbClr val="000000"/>
                  </a:solidFill>
                </a:uFill>
              </a:defRPr>
            </a:lvl1pPr>
          </a:lstStyle>
          <a:p>
            <a:pPr/>
            <a:r>
              <a:t>多相输运模型（AMPT）</a:t>
            </a:r>
          </a:p>
        </p:txBody>
      </p:sp>
      <p:sp>
        <p:nvSpPr>
          <p:cNvPr id="486" name="Zi-Wei Lin, Che Ming Ko, Bao-An Li, Bin Zhang, Subrata Pal, Phys.Rev.C 72, 064901 (2005)"/>
          <p:cNvSpPr txBox="1"/>
          <p:nvPr/>
        </p:nvSpPr>
        <p:spPr>
          <a:xfrm>
            <a:off x="9529233" y="1212859"/>
            <a:ext cx="3792323" cy="47612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1295400">
              <a:defRPr sz="1200">
                <a:uFill>
                  <a:solidFill>
                    <a:srgbClr val="000000"/>
                  </a:solidFill>
                </a:uFill>
              </a:defRPr>
            </a:pPr>
            <a:r>
              <a:t>Zi-Wei Lin, Che Ming Ko, Bao-An Li, Bin Zhang, Subrata Pal, </a:t>
            </a:r>
            <a:r>
              <a:t>Phys.Rev.C 72, 064901 (2005)</a:t>
            </a:r>
          </a:p>
        </p:txBody>
      </p:sp>
      <p:pic>
        <p:nvPicPr>
          <p:cNvPr id="487" name="Screen Shot 2023-07-10 at 13.35.42.png" descr="Screen Shot 2023-07-10 at 13.35.42.png"/>
          <p:cNvPicPr>
            <a:picLocks noChangeAspect="1"/>
          </p:cNvPicPr>
          <p:nvPr/>
        </p:nvPicPr>
        <p:blipFill>
          <a:blip r:embed="rId3">
            <a:extLst/>
          </a:blip>
          <a:stretch>
            <a:fillRect/>
          </a:stretch>
        </p:blipFill>
        <p:spPr>
          <a:xfrm>
            <a:off x="134815" y="1438244"/>
            <a:ext cx="6941888" cy="4551186"/>
          </a:xfrm>
          <a:prstGeom prst="rect">
            <a:avLst/>
          </a:prstGeom>
          <a:ln w="12700">
            <a:miter lim="400000"/>
          </a:ln>
        </p:spPr>
      </p:pic>
      <p:sp>
        <p:nvSpPr>
          <p:cNvPr id="488" name="直接连接符 21"/>
          <p:cNvSpPr/>
          <p:nvPr/>
        </p:nvSpPr>
        <p:spPr>
          <a:xfrm>
            <a:off x="477352" y="10107269"/>
            <a:ext cx="8646796" cy="1"/>
          </a:xfrm>
          <a:prstGeom prst="line">
            <a:avLst/>
          </a:prstGeom>
          <a:ln w="25400">
            <a:solidFill>
              <a:srgbClr val="FF0000"/>
            </a:solidFill>
          </a:ln>
        </p:spPr>
        <p:txBody>
          <a:bodyPr lIns="65023" tIns="65023" rIns="65023" bIns="65023"/>
          <a:lstStyle/>
          <a:p>
            <a:pPr algn="l" defTabSz="1300480">
              <a:defRPr sz="2400"/>
            </a:pPr>
          </a:p>
        </p:txBody>
      </p:sp>
      <p:sp>
        <p:nvSpPr>
          <p:cNvPr id="489" name="黄玲, 马国亮，Chin.Phys.C 45 (2021) 074110"/>
          <p:cNvSpPr txBox="1"/>
          <p:nvPr/>
        </p:nvSpPr>
        <p:spPr>
          <a:xfrm>
            <a:off x="522219" y="8876741"/>
            <a:ext cx="5782595" cy="3459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l" defTabSz="1300480">
              <a:defRPr sz="1200"/>
            </a:lvl1pPr>
          </a:lstStyle>
          <a:p>
            <a:pPr/>
            <a:r>
              <a:t>黄玲, 马国亮，Chin.Phys.C 45 (2021) 074110</a:t>
            </a:r>
          </a:p>
        </p:txBody>
      </p:sp>
      <p:pic>
        <p:nvPicPr>
          <p:cNvPr id="490" name="Screen Shot 2023-06-08 at 11.29.52.png" descr="Screen Shot 2023-06-08 at 11.29.52.png"/>
          <p:cNvPicPr>
            <a:picLocks noChangeAspect="1"/>
          </p:cNvPicPr>
          <p:nvPr/>
        </p:nvPicPr>
        <p:blipFill>
          <a:blip r:embed="rId4">
            <a:extLst/>
          </a:blip>
          <a:stretch>
            <a:fillRect/>
          </a:stretch>
        </p:blipFill>
        <p:spPr>
          <a:xfrm>
            <a:off x="9788317" y="5569687"/>
            <a:ext cx="1817084" cy="3580725"/>
          </a:xfrm>
          <a:prstGeom prst="rect">
            <a:avLst/>
          </a:prstGeom>
          <a:ln w="12700">
            <a:miter lim="400000"/>
          </a:ln>
        </p:spPr>
      </p:pic>
      <p:pic>
        <p:nvPicPr>
          <p:cNvPr id="491" name="Screen Shot 2023-06-08 at 11.30.16.png" descr="Screen Shot 2023-06-08 at 11.30.16.png"/>
          <p:cNvPicPr>
            <a:picLocks noChangeAspect="1"/>
          </p:cNvPicPr>
          <p:nvPr/>
        </p:nvPicPr>
        <p:blipFill>
          <a:blip r:embed="rId5">
            <a:extLst/>
          </a:blip>
          <a:stretch>
            <a:fillRect/>
          </a:stretch>
        </p:blipFill>
        <p:spPr>
          <a:xfrm>
            <a:off x="7467152" y="6488918"/>
            <a:ext cx="1817085" cy="1742263"/>
          </a:xfrm>
          <a:prstGeom prst="rect">
            <a:avLst/>
          </a:prstGeom>
          <a:ln w="12700">
            <a:miter lim="400000"/>
          </a:ln>
        </p:spPr>
      </p:pic>
      <p:sp>
        <p:nvSpPr>
          <p:cNvPr id="492" name="Line"/>
          <p:cNvSpPr/>
          <p:nvPr/>
        </p:nvSpPr>
        <p:spPr>
          <a:xfrm>
            <a:off x="9321894" y="7399185"/>
            <a:ext cx="535262" cy="535262"/>
          </a:xfrm>
          <a:prstGeom prst="line">
            <a:avLst/>
          </a:prstGeom>
          <a:ln w="63500">
            <a:solidFill>
              <a:srgbClr val="091773"/>
            </a:solidFill>
            <a:tailEnd type="triangle"/>
          </a:ln>
          <a:effectLst>
            <a:outerShdw sx="100000" sy="100000" kx="0" ky="0" algn="b" rotWithShape="0" blurRad="50800" dist="25400" dir="5400000">
              <a:srgbClr val="000000">
                <a:alpha val="38000"/>
              </a:srgbClr>
            </a:outerShdw>
          </a:effectLst>
        </p:spPr>
        <p:txBody>
          <a:bodyPr lIns="65023" tIns="65023" rIns="65023" bIns="65023"/>
          <a:lstStyle/>
          <a:p>
            <a:pPr algn="l" defTabSz="1300480">
              <a:defRPr sz="2400"/>
            </a:pPr>
          </a:p>
        </p:txBody>
      </p:sp>
      <p:sp>
        <p:nvSpPr>
          <p:cNvPr id="493" name="Line"/>
          <p:cNvSpPr/>
          <p:nvPr/>
        </p:nvSpPr>
        <p:spPr>
          <a:xfrm flipV="1">
            <a:off x="9321893" y="6736449"/>
            <a:ext cx="535262" cy="535262"/>
          </a:xfrm>
          <a:prstGeom prst="line">
            <a:avLst/>
          </a:prstGeom>
          <a:ln w="63500">
            <a:solidFill>
              <a:srgbClr val="091773"/>
            </a:solidFill>
            <a:tailEnd type="triangle"/>
          </a:ln>
          <a:effectLst>
            <a:outerShdw sx="100000" sy="100000" kx="0" ky="0" algn="b" rotWithShape="0" blurRad="50800" dist="25400" dir="5400000">
              <a:srgbClr val="000000">
                <a:alpha val="38000"/>
              </a:srgbClr>
            </a:outerShdw>
          </a:effectLst>
        </p:spPr>
        <p:txBody>
          <a:bodyPr lIns="65023" tIns="65023" rIns="65023" bIns="65023"/>
          <a:lstStyle/>
          <a:p>
            <a:pPr algn="l" defTabSz="1300480">
              <a:defRPr sz="2400"/>
            </a:pPr>
          </a:p>
        </p:txBody>
      </p:sp>
      <p:sp>
        <p:nvSpPr>
          <p:cNvPr id="494" name="文本框 22"/>
          <p:cNvSpPr txBox="1"/>
          <p:nvPr/>
        </p:nvSpPr>
        <p:spPr>
          <a:xfrm>
            <a:off x="7685371" y="6165070"/>
            <a:ext cx="1627348" cy="488807"/>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algn="l" defTabSz="914400">
              <a:defRPr sz="1300"/>
            </a:lvl1pPr>
          </a:lstStyle>
          <a:p>
            <a:pPr/>
            <a:r>
              <a:t>Initial hadronic state </a:t>
            </a:r>
          </a:p>
        </p:txBody>
      </p:sp>
      <p:sp>
        <p:nvSpPr>
          <p:cNvPr id="495" name="文本框 22"/>
          <p:cNvSpPr txBox="1"/>
          <p:nvPr/>
        </p:nvSpPr>
        <p:spPr>
          <a:xfrm>
            <a:off x="10172605" y="5305526"/>
            <a:ext cx="1627347" cy="488807"/>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algn="l" defTabSz="914400">
              <a:defRPr sz="1300"/>
            </a:lvl1pPr>
          </a:lstStyle>
          <a:p>
            <a:pPr/>
            <a:r>
              <a:t>Final hadronic state </a:t>
            </a:r>
          </a:p>
        </p:txBody>
      </p:sp>
      <p:grpSp>
        <p:nvGrpSpPr>
          <p:cNvPr id="498" name="Group"/>
          <p:cNvGrpSpPr/>
          <p:nvPr/>
        </p:nvGrpSpPr>
        <p:grpSpPr>
          <a:xfrm>
            <a:off x="4747608" y="6014775"/>
            <a:ext cx="2477647" cy="3170547"/>
            <a:chOff x="0" y="0"/>
            <a:chExt cx="2477645" cy="3170546"/>
          </a:xfrm>
        </p:grpSpPr>
        <p:pic>
          <p:nvPicPr>
            <p:cNvPr id="496" name="Screen Shot 2023-06-08 at 11.39.14.png" descr="Screen Shot 2023-06-08 at 11.39.14.png"/>
            <p:cNvPicPr>
              <a:picLocks noChangeAspect="1"/>
            </p:cNvPicPr>
            <p:nvPr/>
          </p:nvPicPr>
          <p:blipFill>
            <a:blip r:embed="rId6">
              <a:extLst/>
            </a:blip>
            <a:stretch>
              <a:fillRect/>
            </a:stretch>
          </p:blipFill>
          <p:spPr>
            <a:xfrm>
              <a:off x="0" y="0"/>
              <a:ext cx="2477646" cy="3170547"/>
            </a:xfrm>
            <a:prstGeom prst="rect">
              <a:avLst/>
            </a:prstGeom>
            <a:ln w="12700" cap="flat">
              <a:noFill/>
              <a:miter lim="400000"/>
            </a:ln>
            <a:effectLst/>
          </p:spPr>
        </p:pic>
        <p:pic>
          <p:nvPicPr>
            <p:cNvPr id="497" name="Screen Shot 2023-06-08 at 11.39.53.png" descr="Screen Shot 2023-06-08 at 11.39.53.png"/>
            <p:cNvPicPr>
              <a:picLocks noChangeAspect="1"/>
            </p:cNvPicPr>
            <p:nvPr/>
          </p:nvPicPr>
          <p:blipFill>
            <a:blip r:embed="rId7">
              <a:extLst/>
            </a:blip>
            <a:stretch>
              <a:fillRect/>
            </a:stretch>
          </p:blipFill>
          <p:spPr>
            <a:xfrm>
              <a:off x="1513165" y="2311372"/>
              <a:ext cx="554904" cy="527159"/>
            </a:xfrm>
            <a:prstGeom prst="rect">
              <a:avLst/>
            </a:prstGeom>
            <a:ln w="12700" cap="flat">
              <a:noFill/>
              <a:miter lim="400000"/>
            </a:ln>
            <a:effectLst/>
          </p:spPr>
        </p:pic>
      </p:grpSp>
      <p:sp>
        <p:nvSpPr>
          <p:cNvPr id="499" name="AMPT模型可以很好地描述快度和pT分布以及集体流…"/>
          <p:cNvSpPr txBox="1"/>
          <p:nvPr/>
        </p:nvSpPr>
        <p:spPr>
          <a:xfrm>
            <a:off x="261660" y="5846343"/>
            <a:ext cx="4531752" cy="25194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40" marR="40639" algn="l" defTabSz="4135437">
              <a:spcBef>
                <a:spcPts val="2800"/>
              </a:spcBef>
              <a:buSzPct val="200000"/>
              <a:buFont typeface="Times New Roman"/>
              <a:buChar char="•"/>
              <a:defRPr b="1" sz="2100">
                <a:uFill>
                  <a:solidFill>
                    <a:srgbClr val="000000"/>
                  </a:solidFill>
                </a:uFill>
              </a:defRPr>
            </a:pPr>
            <a:r>
              <a:rPr sz="2800"/>
              <a:t>AMPT模型可以很好地描述快度和pT分布以及集体流</a:t>
            </a:r>
            <a:endParaRPr sz="2800"/>
          </a:p>
          <a:p>
            <a:pPr marL="40640" marR="40639" algn="l" defTabSz="4135437">
              <a:spcBef>
                <a:spcPts val="2800"/>
              </a:spcBef>
              <a:buSzPct val="200000"/>
              <a:buFont typeface="Times New Roman"/>
              <a:buChar char="•"/>
              <a:defRPr b="1" sz="2100">
                <a:uFill>
                  <a:solidFill>
                    <a:srgbClr val="000000"/>
                  </a:solidFill>
                </a:uFill>
              </a:defRPr>
            </a:pPr>
            <a:r>
              <a:rPr sz="2800"/>
              <a:t>在解决电荷守恒问题后，很好地描述净电荷涨落</a:t>
            </a:r>
          </a:p>
        </p:txBody>
      </p:sp>
      <p:sp>
        <p:nvSpPr>
          <p:cNvPr id="500" name="文本框 22"/>
          <p:cNvSpPr txBox="1"/>
          <p:nvPr/>
        </p:nvSpPr>
        <p:spPr>
          <a:xfrm>
            <a:off x="10377771" y="5682614"/>
            <a:ext cx="1627347" cy="488807"/>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algn="l" defTabSz="914400">
              <a:defRPr sz="1300">
                <a:solidFill>
                  <a:schemeClr val="accent5">
                    <a:hueOff val="-82419"/>
                    <a:satOff val="-9513"/>
                    <a:lumOff val="-16343"/>
                  </a:schemeClr>
                </a:solidFill>
              </a:defRPr>
            </a:lvl1pPr>
          </a:lstStyle>
          <a:p>
            <a:pPr/>
            <a:r>
              <a:t>version with charge conservation</a:t>
            </a:r>
          </a:p>
        </p:txBody>
      </p:sp>
      <p:sp>
        <p:nvSpPr>
          <p:cNvPr id="501" name="文本框 22"/>
          <p:cNvSpPr txBox="1"/>
          <p:nvPr/>
        </p:nvSpPr>
        <p:spPr>
          <a:xfrm>
            <a:off x="10377771" y="7448246"/>
            <a:ext cx="1627347" cy="488807"/>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algn="l" defTabSz="914400">
              <a:defRPr sz="1300">
                <a:solidFill>
                  <a:schemeClr val="accent5">
                    <a:hueOff val="-82419"/>
                    <a:satOff val="-9513"/>
                    <a:lumOff val="-16343"/>
                  </a:schemeClr>
                </a:solidFill>
              </a:defRPr>
            </a:lvl1pPr>
          </a:lstStyle>
          <a:p>
            <a:pPr/>
            <a:r>
              <a:t>version without charge conservation</a:t>
            </a:r>
          </a:p>
        </p:txBody>
      </p:sp>
      <p:sp>
        <p:nvSpPr>
          <p:cNvPr id="502" name="Zi-Wei Lin, Phys.Rev.C 90 (2014), 014904"/>
          <p:cNvSpPr txBox="1"/>
          <p:nvPr/>
        </p:nvSpPr>
        <p:spPr>
          <a:xfrm>
            <a:off x="3581230" y="1213790"/>
            <a:ext cx="3404240" cy="3094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a:r>
              <a:t>Zi-Wei Lin, Phys.Rev.C 90 (2014), 014904</a:t>
            </a:r>
          </a:p>
        </p:txBody>
      </p:sp>
      <p:sp>
        <p:nvSpPr>
          <p:cNvPr id="503" name="Line"/>
          <p:cNvSpPr/>
          <p:nvPr/>
        </p:nvSpPr>
        <p:spPr>
          <a:xfrm flipV="1">
            <a:off x="215900" y="1181161"/>
            <a:ext cx="12560403" cy="4"/>
          </a:xfrm>
          <a:prstGeom prst="line">
            <a:avLst/>
          </a:prstGeom>
          <a:ln w="12700">
            <a:solidFill>
              <a:srgbClr val="000000"/>
            </a:solidFill>
          </a:ln>
        </p:spPr>
        <p:txBody>
          <a:bodyPr lIns="50800" tIns="50800" rIns="50800" bIns="50800" anchor="ctr"/>
          <a:lstStyle/>
          <a:p>
            <a:pPr algn="l" defTabSz="457200">
              <a:defRPr sz="1200"/>
            </a:pPr>
          </a:p>
        </p:txBody>
      </p:sp>
      <p:sp>
        <p:nvSpPr>
          <p:cNvPr id="504" name="林子威  &amp;&amp;…"/>
          <p:cNvSpPr txBox="1"/>
          <p:nvPr/>
        </p:nvSpPr>
        <p:spPr>
          <a:xfrm>
            <a:off x="11732242" y="6083635"/>
            <a:ext cx="1077405" cy="64309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500"/>
            </a:pPr>
            <a:r>
              <a:t>林子威  &amp;&amp;</a:t>
            </a:r>
          </a:p>
          <a:p>
            <a:pPr>
              <a:defRPr sz="1500"/>
            </a:pPr>
            <a:r>
              <a:t> 马国亮</a:t>
            </a:r>
          </a:p>
        </p:txBody>
      </p:sp>
      <p:sp>
        <p:nvSpPr>
          <p:cNvPr id="505" name="Slide Number"/>
          <p:cNvSpPr txBox="1"/>
          <p:nvPr>
            <p:ph type="sldNum" sz="quarter" idx="4294967295"/>
          </p:nvPr>
        </p:nvSpPr>
        <p:spPr>
          <a:xfrm>
            <a:off x="12545483" y="9323609"/>
            <a:ext cx="342901" cy="35859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14" name="Group"/>
          <p:cNvGrpSpPr/>
          <p:nvPr/>
        </p:nvGrpSpPr>
        <p:grpSpPr>
          <a:xfrm>
            <a:off x="7113587" y="1230962"/>
            <a:ext cx="4800617" cy="4855375"/>
            <a:chOff x="0" y="0"/>
            <a:chExt cx="4800615" cy="4855373"/>
          </a:xfrm>
        </p:grpSpPr>
        <p:grpSp>
          <p:nvGrpSpPr>
            <p:cNvPr id="512" name="Group"/>
            <p:cNvGrpSpPr/>
            <p:nvPr/>
          </p:nvGrpSpPr>
          <p:grpSpPr>
            <a:xfrm>
              <a:off x="0" y="0"/>
              <a:ext cx="4800616" cy="4855374"/>
              <a:chOff x="0" y="0"/>
              <a:chExt cx="4800615" cy="4855373"/>
            </a:xfrm>
          </p:grpSpPr>
          <p:grpSp>
            <p:nvGrpSpPr>
              <p:cNvPr id="509" name="Group"/>
              <p:cNvGrpSpPr/>
              <p:nvPr/>
            </p:nvGrpSpPr>
            <p:grpSpPr>
              <a:xfrm>
                <a:off x="0" y="0"/>
                <a:ext cx="4800616" cy="4855374"/>
                <a:chOff x="0" y="0"/>
                <a:chExt cx="4800615" cy="4855373"/>
              </a:xfrm>
            </p:grpSpPr>
            <p:pic>
              <p:nvPicPr>
                <p:cNvPr id="507" name="image.png" descr="image.png"/>
                <p:cNvPicPr>
                  <a:picLocks noChangeAspect="1"/>
                </p:cNvPicPr>
                <p:nvPr/>
              </p:nvPicPr>
              <p:blipFill>
                <a:blip r:embed="rId2">
                  <a:extLst/>
                </a:blip>
                <a:stretch>
                  <a:fillRect/>
                </a:stretch>
              </p:blipFill>
              <p:spPr>
                <a:xfrm>
                  <a:off x="0" y="0"/>
                  <a:ext cx="4800616" cy="4855374"/>
                </a:xfrm>
                <a:prstGeom prst="rect">
                  <a:avLst/>
                </a:prstGeom>
                <a:ln w="12700" cap="flat">
                  <a:noFill/>
                  <a:miter lim="400000"/>
                </a:ln>
                <a:effectLst/>
              </p:spPr>
            </p:pic>
            <p:sp>
              <p:nvSpPr>
                <p:cNvPr id="508" name="Line"/>
                <p:cNvSpPr/>
                <p:nvPr/>
              </p:nvSpPr>
              <p:spPr>
                <a:xfrm>
                  <a:off x="4455319" y="1172770"/>
                  <a:ext cx="1523" cy="3036132"/>
                </a:xfrm>
                <a:prstGeom prst="line">
                  <a:avLst/>
                </a:prstGeom>
                <a:noFill/>
                <a:ln w="57150" cap="flat">
                  <a:solidFill>
                    <a:srgbClr val="000000"/>
                  </a:solidFill>
                  <a:prstDash val="solid"/>
                  <a:round/>
                </a:ln>
                <a:effectLst/>
              </p:spPr>
              <p:txBody>
                <a:bodyPr wrap="square" lIns="50800" tIns="50800" rIns="50800" bIns="50800" numCol="1" anchor="ctr">
                  <a:noAutofit/>
                </a:bodyPr>
                <a:lstStyle/>
                <a:p>
                  <a:pPr algn="l" defTabSz="457200">
                    <a:defRPr sz="1200"/>
                  </a:pPr>
                </a:p>
              </p:txBody>
            </p:sp>
          </p:grpSp>
          <p:sp>
            <p:nvSpPr>
              <p:cNvPr id="510" name="Rectangle"/>
              <p:cNvSpPr/>
              <p:nvPr/>
            </p:nvSpPr>
            <p:spPr>
              <a:xfrm>
                <a:off x="661679" y="1747744"/>
                <a:ext cx="3030042" cy="401573"/>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511" name="dipole charge separation"/>
              <p:cNvSpPr txBox="1"/>
              <p:nvPr/>
            </p:nvSpPr>
            <p:spPr>
              <a:xfrm>
                <a:off x="624303" y="1686619"/>
                <a:ext cx="3035301" cy="4751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1" sz="1800">
                    <a:solidFill>
                      <a:srgbClr val="FF2600"/>
                    </a:solidFill>
                  </a:defRPr>
                </a:lvl1pPr>
              </a:lstStyle>
              <a:p>
                <a:pPr/>
                <a:r>
                  <a:t>dipole charge separation</a:t>
                </a:r>
              </a:p>
            </p:txBody>
          </p:sp>
        </p:grpSp>
        <p:sp>
          <p:nvSpPr>
            <p:cNvPr id="513" name="Rectangle"/>
            <p:cNvSpPr/>
            <p:nvPr/>
          </p:nvSpPr>
          <p:spPr>
            <a:xfrm>
              <a:off x="608012" y="1700997"/>
              <a:ext cx="3111501" cy="482601"/>
            </a:xfrm>
            <a:prstGeom prst="rect">
              <a:avLst/>
            </a:prstGeom>
            <a:noFill/>
            <a:ln w="76200" cap="flat">
              <a:solidFill>
                <a:srgbClr val="FF2600"/>
              </a:solidFill>
              <a:prstDash val="solid"/>
              <a:miter lim="400000"/>
            </a:ln>
            <a:effectLst/>
          </p:spPr>
          <p:txBody>
            <a:bodyPr wrap="square" lIns="50800" tIns="50800" rIns="50800" bIns="50800" numCol="1" anchor="ctr">
              <a:noAutofit/>
            </a:bodyPr>
            <a:lstStyle/>
            <a:p>
              <a:pPr>
                <a:defRPr sz="4000">
                  <a:solidFill>
                    <a:srgbClr val="FFFFFF"/>
                  </a:solidFill>
                  <a:effectLst>
                    <a:outerShdw sx="100000" sy="100000" kx="0" ky="0" algn="b" rotWithShape="0" blurRad="38100" dist="12700" dir="5400000">
                      <a:srgbClr val="000000">
                        <a:alpha val="50000"/>
                      </a:srgbClr>
                    </a:outerShdw>
                  </a:effectLst>
                </a:defRPr>
              </a:pPr>
            </a:p>
          </p:txBody>
        </p:sp>
      </p:grpSp>
      <p:sp>
        <p:nvSpPr>
          <p:cNvPr id="515" name="(1) Introduction"/>
          <p:cNvSpPr txBox="1"/>
          <p:nvPr/>
        </p:nvSpPr>
        <p:spPr>
          <a:xfrm>
            <a:off x="188912" y="479425"/>
            <a:ext cx="4624548" cy="774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algn="l" defTabSz="4135437">
              <a:buClr>
                <a:srgbClr val="FFFFFF"/>
              </a:buClr>
              <a:buFont typeface="Times New Roman"/>
              <a:defRPr b="1" sz="4800">
                <a:solidFill>
                  <a:srgbClr val="FFFFFF"/>
                </a:solidFill>
                <a:uFill>
                  <a:solidFill>
                    <a:srgbClr val="FFFFFF"/>
                  </a:solidFill>
                </a:uFill>
              </a:defRPr>
            </a:lvl1pPr>
          </a:lstStyle>
          <a:p>
            <a:pPr/>
            <a:r>
              <a:t>(1) Introduction</a:t>
            </a:r>
          </a:p>
        </p:txBody>
      </p:sp>
      <p:sp>
        <p:nvSpPr>
          <p:cNvPr id="516" name="将初始偶极电荷分离（CME）纳入AMPT模型…"/>
          <p:cNvSpPr txBox="1"/>
          <p:nvPr/>
        </p:nvSpPr>
        <p:spPr>
          <a:xfrm>
            <a:off x="452437" y="6101853"/>
            <a:ext cx="12331701" cy="30739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R="40639" algn="l" defTabSz="4135437">
              <a:spcBef>
                <a:spcPts val="600"/>
              </a:spcBef>
              <a:defRPr sz="2000">
                <a:uFill>
                  <a:solidFill>
                    <a:srgbClr val="000000"/>
                  </a:solidFill>
                </a:uFill>
              </a:defRPr>
            </a:pPr>
            <a:endParaRPr sz="2700"/>
          </a:p>
          <a:p>
            <a:pPr marL="40640" marR="40639" algn="l" defTabSz="4135437">
              <a:spcBef>
                <a:spcPts val="600"/>
              </a:spcBef>
              <a:buSzPct val="200000"/>
              <a:buFont typeface="Times New Roman"/>
              <a:buChar char="•"/>
              <a:defRPr b="1" sz="2000">
                <a:uFill>
                  <a:solidFill>
                    <a:srgbClr val="000000"/>
                  </a:solidFill>
                </a:uFill>
              </a:defRPr>
            </a:pPr>
            <a:r>
              <a:rPr sz="2700"/>
              <a:t>将初始偶极电荷分离（CME）纳入AMPT模型</a:t>
            </a:r>
            <a:endParaRPr sz="2700"/>
          </a:p>
          <a:p>
            <a:pPr marR="40639" algn="l" defTabSz="4135437">
              <a:spcBef>
                <a:spcPts val="600"/>
              </a:spcBef>
              <a:defRPr sz="2800">
                <a:uFill>
                  <a:solidFill>
                    <a:srgbClr val="000000"/>
                  </a:solidFill>
                </a:uFill>
              </a:defRPr>
            </a:pPr>
            <a:r>
              <a:t>We switch p</a:t>
            </a:r>
            <a:r>
              <a:rPr baseline="-22964"/>
              <a:t>y</a:t>
            </a:r>
            <a:r>
              <a:t> of f% of the downward moving u quarks with those of the upward moving u-bar quarks, and likewise for d-bar and d quarks. </a:t>
            </a:r>
          </a:p>
          <a:p>
            <a:pPr marL="40640" marR="40639" algn="l" defTabSz="4135437">
              <a:spcBef>
                <a:spcPts val="600"/>
              </a:spcBef>
              <a:buSzPct val="200000"/>
              <a:buFont typeface="Times New Roman"/>
              <a:buChar char="•"/>
              <a:defRPr b="1" sz="2700">
                <a:uFill>
                  <a:solidFill>
                    <a:srgbClr val="000000"/>
                  </a:solidFill>
                </a:uFill>
              </a:defRPr>
            </a:pPr>
            <a:r>
              <a:t>在电磁场迅速消失的假设下，研究末态相互作用(FSI)对电荷分离的影响，包括部分子级联、强子化、共振衰变等</a:t>
            </a:r>
          </a:p>
        </p:txBody>
      </p:sp>
      <p:pic>
        <p:nvPicPr>
          <p:cNvPr id="517" name="image.tiff" descr="image.tiff"/>
          <p:cNvPicPr>
            <a:picLocks noChangeAspect="0"/>
          </p:cNvPicPr>
          <p:nvPr/>
        </p:nvPicPr>
        <p:blipFill>
          <a:blip r:embed="rId3">
            <a:extLst/>
          </a:blip>
          <a:stretch>
            <a:fillRect/>
          </a:stretch>
        </p:blipFill>
        <p:spPr>
          <a:xfrm>
            <a:off x="1087437" y="1206500"/>
            <a:ext cx="4927601" cy="2870200"/>
          </a:xfrm>
          <a:prstGeom prst="rect">
            <a:avLst/>
          </a:prstGeom>
          <a:ln w="12700">
            <a:miter lim="400000"/>
          </a:ln>
        </p:spPr>
      </p:pic>
      <p:sp>
        <p:nvSpPr>
          <p:cNvPr id="518" name="Arrow"/>
          <p:cNvSpPr/>
          <p:nvPr/>
        </p:nvSpPr>
        <p:spPr>
          <a:xfrm>
            <a:off x="5734050" y="3070225"/>
            <a:ext cx="1512888" cy="288925"/>
          </a:xfrm>
          <a:prstGeom prst="rightArrow">
            <a:avLst>
              <a:gd name="adj1" fmla="val 50000"/>
              <a:gd name="adj2" fmla="val 130907"/>
            </a:avLst>
          </a:prstGeom>
          <a:solidFill>
            <a:srgbClr val="000000"/>
          </a:solidFill>
          <a:ln>
            <a:solidFill>
              <a:srgbClr val="000000"/>
            </a:solidFill>
          </a:ln>
        </p:spPr>
        <p:txBody>
          <a:bodyPr lIns="50800" tIns="50800" rIns="50800" bIns="50800" anchor="ctr"/>
          <a:lstStyle/>
          <a:p>
            <a:pPr marL="40639" marR="40639" algn="l" defTabSz="914400">
              <a:defRPr sz="1800">
                <a:uFill>
                  <a:solidFill>
                    <a:srgbClr val="000000"/>
                  </a:solidFill>
                </a:uFill>
              </a:defRPr>
            </a:pPr>
          </a:p>
        </p:txBody>
      </p:sp>
      <p:sp>
        <p:nvSpPr>
          <p:cNvPr id="519" name="dipole"/>
          <p:cNvSpPr txBox="1"/>
          <p:nvPr/>
        </p:nvSpPr>
        <p:spPr>
          <a:xfrm>
            <a:off x="3744819" y="2959100"/>
            <a:ext cx="1161307" cy="495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800"/>
            </a:lvl1pPr>
          </a:lstStyle>
          <a:p>
            <a:pPr/>
            <a:r>
              <a:t>dipole</a:t>
            </a:r>
          </a:p>
        </p:txBody>
      </p:sp>
      <p:sp>
        <p:nvSpPr>
          <p:cNvPr id="520" name="在AMPT模型中引入CME信号"/>
          <p:cNvSpPr txBox="1"/>
          <p:nvPr/>
        </p:nvSpPr>
        <p:spPr>
          <a:xfrm>
            <a:off x="536607" y="-137418"/>
            <a:ext cx="11931586" cy="139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marL="39199" marR="39199" defTabSz="914400">
              <a:buClr>
                <a:srgbClr val="000000"/>
              </a:buClr>
              <a:buFont typeface="Times New Roman"/>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b="1" sz="4500">
                <a:uFill>
                  <a:solidFill>
                    <a:srgbClr val="000000"/>
                  </a:solidFill>
                </a:uFill>
              </a:defRPr>
            </a:lvl1pPr>
          </a:lstStyle>
          <a:p>
            <a:pPr/>
            <a:r>
              <a:t>在AMPT模型中引入CME信号</a:t>
            </a:r>
          </a:p>
        </p:txBody>
      </p:sp>
      <p:sp>
        <p:nvSpPr>
          <p:cNvPr id="521" name="Circle"/>
          <p:cNvSpPr/>
          <p:nvPr/>
        </p:nvSpPr>
        <p:spPr>
          <a:xfrm>
            <a:off x="1600200" y="4775200"/>
            <a:ext cx="406400" cy="406400"/>
          </a:xfrm>
          <a:prstGeom prst="ellipse">
            <a:avLst/>
          </a:prstGeom>
          <a:solidFill>
            <a:schemeClr val="accent1">
              <a:lumOff val="-13575"/>
            </a:schemeClr>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522" name="Circle"/>
          <p:cNvSpPr/>
          <p:nvPr/>
        </p:nvSpPr>
        <p:spPr>
          <a:xfrm>
            <a:off x="2171682" y="4775200"/>
            <a:ext cx="406401" cy="406400"/>
          </a:xfrm>
          <a:prstGeom prst="ellipse">
            <a:avLst/>
          </a:prstGeom>
          <a:solidFill>
            <a:schemeClr val="accent5">
              <a:hueOff val="-82419"/>
              <a:satOff val="-9513"/>
              <a:lumOff val="-16343"/>
            </a:schemeClr>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523" name="Line"/>
          <p:cNvSpPr/>
          <p:nvPr/>
        </p:nvSpPr>
        <p:spPr>
          <a:xfrm flipH="1" flipV="1">
            <a:off x="1806599" y="5232251"/>
            <a:ext cx="2" cy="610195"/>
          </a:xfrm>
          <a:prstGeom prst="line">
            <a:avLst/>
          </a:prstGeom>
          <a:ln w="38100">
            <a:solidFill>
              <a:srgbClr val="000000"/>
            </a:solidFill>
            <a:miter lim="400000"/>
            <a:headEnd type="stealth"/>
          </a:ln>
        </p:spPr>
        <p:txBody>
          <a:bodyPr lIns="50800" tIns="50800" rIns="50800" bIns="50800" anchor="ctr"/>
          <a:lstStyle/>
          <a:p>
            <a:pPr algn="l" defTabSz="457200">
              <a:defRPr sz="1200"/>
            </a:pPr>
          </a:p>
        </p:txBody>
      </p:sp>
      <p:sp>
        <p:nvSpPr>
          <p:cNvPr id="524" name="Line"/>
          <p:cNvSpPr/>
          <p:nvPr/>
        </p:nvSpPr>
        <p:spPr>
          <a:xfrm>
            <a:off x="2368491" y="4102100"/>
            <a:ext cx="1" cy="610194"/>
          </a:xfrm>
          <a:prstGeom prst="line">
            <a:avLst/>
          </a:prstGeom>
          <a:ln w="38100">
            <a:solidFill>
              <a:srgbClr val="000000"/>
            </a:solidFill>
            <a:custDash>
              <a:ds d="200000" sp="200000"/>
            </a:custDash>
            <a:miter lim="400000"/>
            <a:headEnd type="stealth"/>
          </a:ln>
        </p:spPr>
        <p:txBody>
          <a:bodyPr lIns="50800" tIns="50800" rIns="50800" bIns="50800" anchor="ctr"/>
          <a:lstStyle/>
          <a:p>
            <a:pPr algn="l" defTabSz="457200">
              <a:defRPr sz="1200"/>
            </a:pPr>
          </a:p>
        </p:txBody>
      </p:sp>
      <p:sp>
        <p:nvSpPr>
          <p:cNvPr id="525" name="u"/>
          <p:cNvSpPr txBox="1"/>
          <p:nvPr/>
        </p:nvSpPr>
        <p:spPr>
          <a:xfrm>
            <a:off x="1655297" y="4660900"/>
            <a:ext cx="311151" cy="546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100"/>
            </a:lvl1pPr>
          </a:lstStyle>
          <a:p>
            <a:pPr/>
            <a:r>
              <a:t>u</a:t>
            </a:r>
          </a:p>
        </p:txBody>
      </p:sp>
      <p:sp>
        <p:nvSpPr>
          <p:cNvPr id="526" name="u"/>
          <p:cNvSpPr txBox="1"/>
          <p:nvPr/>
        </p:nvSpPr>
        <p:spPr>
          <a:xfrm>
            <a:off x="2206625" y="4692650"/>
            <a:ext cx="311150" cy="546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100"/>
            </a:lvl1pPr>
          </a:lstStyle>
          <a:p>
            <a:pPr/>
            <a:r>
              <a:t>u</a:t>
            </a:r>
          </a:p>
        </p:txBody>
      </p:sp>
      <p:sp>
        <p:nvSpPr>
          <p:cNvPr id="527" name="Line"/>
          <p:cNvSpPr/>
          <p:nvPr/>
        </p:nvSpPr>
        <p:spPr>
          <a:xfrm flipV="1">
            <a:off x="2260565" y="4867294"/>
            <a:ext cx="228635" cy="6"/>
          </a:xfrm>
          <a:prstGeom prst="line">
            <a:avLst/>
          </a:prstGeom>
          <a:ln w="38100">
            <a:solidFill>
              <a:srgbClr val="000000"/>
            </a:solidFill>
            <a:miter lim="400000"/>
          </a:ln>
        </p:spPr>
        <p:txBody>
          <a:bodyPr lIns="50800" tIns="50800" rIns="50800" bIns="50800" anchor="ctr"/>
          <a:lstStyle/>
          <a:p>
            <a:pPr algn="l" defTabSz="457200">
              <a:defRPr sz="1200"/>
            </a:pPr>
          </a:p>
        </p:txBody>
      </p:sp>
      <p:sp>
        <p:nvSpPr>
          <p:cNvPr id="528" name="Circle"/>
          <p:cNvSpPr/>
          <p:nvPr/>
        </p:nvSpPr>
        <p:spPr>
          <a:xfrm>
            <a:off x="3915670" y="4813300"/>
            <a:ext cx="406401" cy="406400"/>
          </a:xfrm>
          <a:prstGeom prst="ellipse">
            <a:avLst/>
          </a:prstGeom>
          <a:solidFill>
            <a:schemeClr val="accent1">
              <a:lumOff val="-13575"/>
            </a:schemeClr>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529" name="Circle"/>
          <p:cNvSpPr/>
          <p:nvPr/>
        </p:nvSpPr>
        <p:spPr>
          <a:xfrm>
            <a:off x="4495800" y="4813300"/>
            <a:ext cx="406400" cy="406400"/>
          </a:xfrm>
          <a:prstGeom prst="ellipse">
            <a:avLst/>
          </a:prstGeom>
          <a:solidFill>
            <a:schemeClr val="accent5">
              <a:hueOff val="-82419"/>
              <a:satOff val="-9513"/>
              <a:lumOff val="-16343"/>
            </a:schemeClr>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530" name="Line"/>
          <p:cNvSpPr/>
          <p:nvPr/>
        </p:nvSpPr>
        <p:spPr>
          <a:xfrm>
            <a:off x="4133791" y="4152900"/>
            <a:ext cx="1" cy="610194"/>
          </a:xfrm>
          <a:prstGeom prst="line">
            <a:avLst/>
          </a:prstGeom>
          <a:ln w="38100">
            <a:solidFill>
              <a:srgbClr val="000000"/>
            </a:solidFill>
            <a:custDash>
              <a:ds d="200000" sp="200000"/>
            </a:custDash>
            <a:miter lim="400000"/>
            <a:headEnd type="stealth"/>
          </a:ln>
        </p:spPr>
        <p:txBody>
          <a:bodyPr lIns="50800" tIns="50800" rIns="50800" bIns="50800" anchor="ctr"/>
          <a:lstStyle/>
          <a:p>
            <a:pPr algn="l" defTabSz="457200">
              <a:defRPr sz="1200"/>
            </a:pPr>
          </a:p>
        </p:txBody>
      </p:sp>
      <p:sp>
        <p:nvSpPr>
          <p:cNvPr id="531" name="Line"/>
          <p:cNvSpPr/>
          <p:nvPr/>
        </p:nvSpPr>
        <p:spPr>
          <a:xfrm flipH="1" flipV="1">
            <a:off x="4692591" y="5245099"/>
            <a:ext cx="1" cy="610195"/>
          </a:xfrm>
          <a:prstGeom prst="line">
            <a:avLst/>
          </a:prstGeom>
          <a:ln w="38100">
            <a:solidFill>
              <a:srgbClr val="000000"/>
            </a:solidFill>
            <a:miter lim="400000"/>
            <a:headEnd type="stealth"/>
          </a:ln>
        </p:spPr>
        <p:txBody>
          <a:bodyPr lIns="50800" tIns="50800" rIns="50800" bIns="50800" anchor="ctr"/>
          <a:lstStyle/>
          <a:p>
            <a:pPr algn="l" defTabSz="457200">
              <a:defRPr sz="1200"/>
            </a:pPr>
          </a:p>
        </p:txBody>
      </p:sp>
      <p:sp>
        <p:nvSpPr>
          <p:cNvPr id="532" name="u"/>
          <p:cNvSpPr txBox="1"/>
          <p:nvPr/>
        </p:nvSpPr>
        <p:spPr>
          <a:xfrm>
            <a:off x="3987800" y="4711700"/>
            <a:ext cx="311150" cy="546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100"/>
            </a:lvl1pPr>
          </a:lstStyle>
          <a:p>
            <a:pPr/>
            <a:r>
              <a:t>u</a:t>
            </a:r>
          </a:p>
        </p:txBody>
      </p:sp>
      <p:sp>
        <p:nvSpPr>
          <p:cNvPr id="533" name="u"/>
          <p:cNvSpPr txBox="1"/>
          <p:nvPr/>
        </p:nvSpPr>
        <p:spPr>
          <a:xfrm>
            <a:off x="4537016" y="4743450"/>
            <a:ext cx="311151" cy="546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100"/>
            </a:lvl1pPr>
          </a:lstStyle>
          <a:p>
            <a:pPr/>
            <a:r>
              <a:t>u</a:t>
            </a:r>
          </a:p>
        </p:txBody>
      </p:sp>
      <p:sp>
        <p:nvSpPr>
          <p:cNvPr id="534" name="Line"/>
          <p:cNvSpPr/>
          <p:nvPr/>
        </p:nvSpPr>
        <p:spPr>
          <a:xfrm flipV="1">
            <a:off x="4584700" y="4907069"/>
            <a:ext cx="228635" cy="6"/>
          </a:xfrm>
          <a:prstGeom prst="line">
            <a:avLst/>
          </a:prstGeom>
          <a:ln w="38100">
            <a:solidFill>
              <a:srgbClr val="000000"/>
            </a:solidFill>
            <a:miter lim="400000"/>
          </a:ln>
        </p:spPr>
        <p:txBody>
          <a:bodyPr lIns="50800" tIns="50800" rIns="50800" bIns="50800" anchor="ctr"/>
          <a:lstStyle/>
          <a:p>
            <a:pPr algn="l" defTabSz="457200">
              <a:defRPr sz="1200"/>
            </a:pPr>
          </a:p>
        </p:txBody>
      </p:sp>
      <p:sp>
        <p:nvSpPr>
          <p:cNvPr id="535" name="Arrow"/>
          <p:cNvSpPr/>
          <p:nvPr/>
        </p:nvSpPr>
        <p:spPr>
          <a:xfrm>
            <a:off x="2679700" y="4775200"/>
            <a:ext cx="1104900" cy="457200"/>
          </a:xfrm>
          <a:prstGeom prst="rightArrow">
            <a:avLst>
              <a:gd name="adj1" fmla="val 32000"/>
              <a:gd name="adj2" fmla="val 122222"/>
            </a:avLst>
          </a:prstGeom>
          <a:solidFill>
            <a:srgbClr val="FFFFFF"/>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536" name="Slide Number"/>
          <p:cNvSpPr txBox="1"/>
          <p:nvPr>
            <p:ph type="sldNum" sz="quarter" idx="4294967295"/>
          </p:nvPr>
        </p:nvSpPr>
        <p:spPr>
          <a:xfrm>
            <a:off x="12545483" y="9323609"/>
            <a:ext cx="342901" cy="35859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37" name="f%=(N+upward-N+downward)/(N+upward+N+downward)"/>
          <p:cNvSpPr txBox="1"/>
          <p:nvPr/>
        </p:nvSpPr>
        <p:spPr>
          <a:xfrm>
            <a:off x="711819" y="6158749"/>
            <a:ext cx="5678836"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spcBef>
                <a:spcPts val="2400"/>
              </a:spcBef>
              <a:defRPr sz="2400"/>
            </a:pPr>
            <a:r>
              <a:t>f%=(N</a:t>
            </a:r>
            <a:r>
              <a:rPr baseline="31999"/>
              <a:t>+</a:t>
            </a:r>
            <a:r>
              <a:rPr baseline="-5999"/>
              <a:t>upward</a:t>
            </a:r>
            <a:r>
              <a:t>-N</a:t>
            </a:r>
            <a:r>
              <a:rPr baseline="31999"/>
              <a:t>+</a:t>
            </a:r>
            <a:r>
              <a:rPr baseline="-5999"/>
              <a:t>downward</a:t>
            </a:r>
            <a:r>
              <a:t>)/(N</a:t>
            </a:r>
            <a:r>
              <a:rPr baseline="31999"/>
              <a:t>+</a:t>
            </a:r>
            <a:r>
              <a:rPr baseline="-5999"/>
              <a:t>upward</a:t>
            </a:r>
            <a:r>
              <a:t>+N</a:t>
            </a:r>
            <a:r>
              <a:rPr baseline="31999"/>
              <a:t>+</a:t>
            </a:r>
            <a:r>
              <a:rPr baseline="-5999"/>
              <a:t>downward</a:t>
            </a:r>
            <a:r>
              <a:t>)</a:t>
            </a:r>
          </a:p>
        </p:txBody>
      </p:sp>
      <p:pic>
        <p:nvPicPr>
          <p:cNvPr id="538" name="Image" descr="Image"/>
          <p:cNvPicPr>
            <a:picLocks noChangeAspect="1"/>
          </p:cNvPicPr>
          <p:nvPr/>
        </p:nvPicPr>
        <p:blipFill>
          <a:blip r:embed="rId4">
            <a:extLst/>
          </a:blip>
          <a:stretch>
            <a:fillRect/>
          </a:stretch>
        </p:blipFill>
        <p:spPr>
          <a:xfrm>
            <a:off x="188848" y="1235591"/>
            <a:ext cx="3178304" cy="551418"/>
          </a:xfrm>
          <a:prstGeom prst="rect">
            <a:avLst/>
          </a:prstGeom>
          <a:ln w="12700">
            <a:miter lim="400000"/>
          </a:ln>
        </p:spPr>
      </p:pic>
      <p:sp>
        <p:nvSpPr>
          <p:cNvPr id="539" name="CME strength:"/>
          <p:cNvSpPr txBox="1"/>
          <p:nvPr/>
        </p:nvSpPr>
        <p:spPr>
          <a:xfrm>
            <a:off x="696408" y="5789391"/>
            <a:ext cx="1917651" cy="4315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2400"/>
              </a:spcBef>
              <a:defRPr sz="2400"/>
            </a:lvl1pPr>
          </a:lstStyle>
          <a:p>
            <a:pPr/>
            <a:r>
              <a:t>CME strength:</a:t>
            </a:r>
          </a:p>
        </p:txBody>
      </p:sp>
      <p:sp>
        <p:nvSpPr>
          <p:cNvPr id="540" name="Z. W. Lin, C. M. Ko et al. PRC 72, 064901 (2005)"/>
          <p:cNvSpPr txBox="1"/>
          <p:nvPr/>
        </p:nvSpPr>
        <p:spPr>
          <a:xfrm>
            <a:off x="9478433" y="1335992"/>
            <a:ext cx="3792323" cy="28562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1295400">
              <a:defRPr sz="1200">
                <a:uFill>
                  <a:solidFill>
                    <a:srgbClr val="000000"/>
                  </a:solidFill>
                </a:uFill>
              </a:defRPr>
            </a:pPr>
            <a:r>
              <a:t>Z. W. Lin, C. M. Ko et al. </a:t>
            </a:r>
            <a:r>
              <a:t>PRC 72, 064901 (2005)</a:t>
            </a:r>
          </a:p>
        </p:txBody>
      </p:sp>
      <p:sp>
        <p:nvSpPr>
          <p:cNvPr id="541" name="马国亮 &amp;&amp; B. Zhang, Phys. Lett. B 700 (2011) 39"/>
          <p:cNvSpPr txBox="1"/>
          <p:nvPr/>
        </p:nvSpPr>
        <p:spPr>
          <a:xfrm>
            <a:off x="7570127" y="8662731"/>
            <a:ext cx="4943314" cy="487681"/>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lgn="l" defTabSz="650240">
              <a:tabLst>
                <a:tab pos="495300" algn="l"/>
                <a:tab pos="1003300" algn="l"/>
                <a:tab pos="1511300" algn="l"/>
                <a:tab pos="2019300" algn="l"/>
                <a:tab pos="2527300" algn="l"/>
                <a:tab pos="3022600" algn="l"/>
                <a:tab pos="3530600" algn="l"/>
                <a:tab pos="4038600" algn="l"/>
                <a:tab pos="4546600" algn="l"/>
                <a:tab pos="5054600" algn="l"/>
                <a:tab pos="5562600" algn="l"/>
                <a:tab pos="6057900" algn="l"/>
              </a:tabLst>
              <a:defRPr sz="1800"/>
            </a:lvl1pPr>
          </a:lstStyle>
          <a:p>
            <a:pPr/>
            <a:r>
              <a:t>马国亮 &amp;&amp; B. Zhang, Phys. Lett. B 700 (2011) 39</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3" name="手征磁效应的AMPT模拟结果"/>
          <p:cNvSpPr txBox="1"/>
          <p:nvPr/>
        </p:nvSpPr>
        <p:spPr>
          <a:xfrm>
            <a:off x="808510" y="111850"/>
            <a:ext cx="11387780" cy="1006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b="1" sz="4900"/>
            </a:lvl1pPr>
          </a:lstStyle>
          <a:p>
            <a:pPr/>
            <a:r>
              <a:t>手征磁效应的AMPT模拟结果</a:t>
            </a:r>
          </a:p>
        </p:txBody>
      </p:sp>
      <p:pic>
        <p:nvPicPr>
          <p:cNvPr id="544" name="pecentage_diffstage.jpg" descr="pecentage_diffstage.jpg"/>
          <p:cNvPicPr>
            <a:picLocks noChangeAspect="1"/>
          </p:cNvPicPr>
          <p:nvPr/>
        </p:nvPicPr>
        <p:blipFill>
          <a:blip r:embed="rId2">
            <a:extLst/>
          </a:blip>
          <a:stretch>
            <a:fillRect/>
          </a:stretch>
        </p:blipFill>
        <p:spPr>
          <a:xfrm>
            <a:off x="5686382" y="1299430"/>
            <a:ext cx="7536441" cy="5281010"/>
          </a:xfrm>
          <a:prstGeom prst="rect">
            <a:avLst/>
          </a:prstGeom>
          <a:ln w="12700">
            <a:miter lim="400000"/>
          </a:ln>
        </p:spPr>
      </p:pic>
      <p:pic>
        <p:nvPicPr>
          <p:cNvPr id="545" name="droppedImage.tiff" descr="droppedImage.tiff"/>
          <p:cNvPicPr>
            <a:picLocks noChangeAspect="1"/>
          </p:cNvPicPr>
          <p:nvPr/>
        </p:nvPicPr>
        <p:blipFill>
          <a:blip r:embed="rId3">
            <a:extLst/>
          </a:blip>
          <a:stretch>
            <a:fillRect/>
          </a:stretch>
        </p:blipFill>
        <p:spPr>
          <a:xfrm>
            <a:off x="78778" y="1536214"/>
            <a:ext cx="6269234" cy="4807442"/>
          </a:xfrm>
          <a:prstGeom prst="rect">
            <a:avLst/>
          </a:prstGeom>
          <a:ln w="12700">
            <a:miter lim="400000"/>
          </a:ln>
        </p:spPr>
      </p:pic>
      <p:sp>
        <p:nvSpPr>
          <p:cNvPr id="546" name="𝛾 = 背景 + CME信号…"/>
          <p:cNvSpPr txBox="1"/>
          <p:nvPr/>
        </p:nvSpPr>
        <p:spPr>
          <a:xfrm>
            <a:off x="995905" y="6804941"/>
            <a:ext cx="11520990" cy="2177475"/>
          </a:xfrm>
          <a:prstGeom prst="rect">
            <a:avLst/>
          </a:prstGeom>
          <a:ln w="12700">
            <a:miter lim="400000"/>
          </a:ln>
          <a:extLst>
            <a:ext uri="{C572A759-6A51-4108-AA02-DFA0A04FC94B}">
              <ma14:wrappingTextBoxFlag xmlns:ma14="http://schemas.microsoft.com/office/mac/drawingml/2011/main" val="1"/>
            </a:ext>
          </a:extLst>
        </p:spPr>
        <p:txBody>
          <a:bodyPr lIns="72248" tIns="72248" rIns="72248" bIns="72248">
            <a:spAutoFit/>
          </a:bodyPr>
          <a:lstStyle/>
          <a:p>
            <a:pPr marL="40640" marR="57799" algn="l" defTabSz="5881511">
              <a:lnSpc>
                <a:spcPct val="110000"/>
              </a:lnSpc>
              <a:buSzPct val="200000"/>
              <a:buChar char="•"/>
              <a:defRPr b="1" sz="2600">
                <a:uFill>
                  <a:solidFill>
                    <a:srgbClr val="000000"/>
                  </a:solidFill>
                </a:uFill>
              </a:defRPr>
            </a:pPr>
            <a:r>
              <a:rPr>
                <a:solidFill>
                  <a:srgbClr val="FF2600"/>
                </a:solidFill>
              </a:rPr>
              <a:t>𝛾 = 背景 + CME信号</a:t>
            </a:r>
            <a:endParaRPr>
              <a:solidFill>
                <a:srgbClr val="FF2600"/>
              </a:solidFill>
            </a:endParaRPr>
          </a:p>
          <a:p>
            <a:pPr lvl="1" marL="342900" marR="57799" indent="0" algn="l" defTabSz="5881511">
              <a:lnSpc>
                <a:spcPct val="110000"/>
              </a:lnSpc>
              <a:buSzPct val="100000"/>
              <a:buChar char="•"/>
              <a:defRPr sz="2600">
                <a:uFill>
                  <a:solidFill>
                    <a:srgbClr val="000000"/>
                  </a:solidFill>
                </a:uFill>
              </a:defRPr>
            </a:pPr>
            <a:r>
              <a:t>An initial charge separation ~10% is needed to describe Au+Au data</a:t>
            </a:r>
            <a:endParaRPr>
              <a:solidFill>
                <a:srgbClr val="FF2600"/>
              </a:solidFill>
            </a:endParaRPr>
          </a:p>
          <a:p>
            <a:pPr marL="40640" marR="57799" algn="l" defTabSz="5881511">
              <a:lnSpc>
                <a:spcPct val="110000"/>
              </a:lnSpc>
              <a:buSzPct val="200000"/>
              <a:buChar char="•"/>
              <a:defRPr sz="2600">
                <a:uFill>
                  <a:solidFill>
                    <a:srgbClr val="000000"/>
                  </a:solidFill>
                </a:uFill>
              </a:defRPr>
            </a:pPr>
            <a:r>
              <a:rPr b="1">
                <a:solidFill>
                  <a:srgbClr val="FF2600"/>
                </a:solidFill>
              </a:rPr>
              <a:t>非线性敏感度</a:t>
            </a:r>
            <a:r>
              <a:t>: 𝛾 can not respond to a CME strength of f&lt;=5%</a:t>
            </a:r>
          </a:p>
          <a:p>
            <a:pPr marL="40640" marR="57799" algn="l" defTabSz="5881511">
              <a:lnSpc>
                <a:spcPct val="110000"/>
              </a:lnSpc>
              <a:buSzPct val="200000"/>
              <a:buChar char="•"/>
              <a:defRPr sz="2600">
                <a:uFill>
                  <a:solidFill>
                    <a:srgbClr val="000000"/>
                  </a:solidFill>
                </a:uFill>
              </a:defRPr>
            </a:pPr>
            <a:r>
              <a:rPr b="1">
                <a:solidFill>
                  <a:srgbClr val="FF2600"/>
                </a:solidFill>
              </a:rPr>
              <a:t>FSI效应 </a:t>
            </a:r>
            <a:r>
              <a:t>: Only a small faction of CME can survive </a:t>
            </a:r>
          </a:p>
        </p:txBody>
      </p:sp>
      <p:sp>
        <p:nvSpPr>
          <p:cNvPr id="547" name="马国亮 &amp;&amp; B. Zhang, Phys. Lett. B 700 (2011) 39"/>
          <p:cNvSpPr txBox="1"/>
          <p:nvPr/>
        </p:nvSpPr>
        <p:spPr>
          <a:xfrm>
            <a:off x="7218985" y="1371126"/>
            <a:ext cx="4943314" cy="487681"/>
          </a:xfrm>
          <a:prstGeom prst="rect">
            <a:avLst/>
          </a:prstGeom>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lvl1pPr algn="l" defTabSz="650240">
              <a:tabLst>
                <a:tab pos="495300" algn="l"/>
                <a:tab pos="1003300" algn="l"/>
                <a:tab pos="1511300" algn="l"/>
                <a:tab pos="2019300" algn="l"/>
                <a:tab pos="2527300" algn="l"/>
                <a:tab pos="3022600" algn="l"/>
                <a:tab pos="3530600" algn="l"/>
                <a:tab pos="4038600" algn="l"/>
                <a:tab pos="4546600" algn="l"/>
                <a:tab pos="5054600" algn="l"/>
                <a:tab pos="5562600" algn="l"/>
                <a:tab pos="6057900" algn="l"/>
              </a:tabLst>
              <a:defRPr sz="1800"/>
            </a:lvl1pPr>
          </a:lstStyle>
          <a:p>
            <a:pPr/>
            <a:r>
              <a:t>马国亮 &amp;&amp; B. Zhang, Phys. Lett. B 700 (2011) 39</a:t>
            </a:r>
          </a:p>
        </p:txBody>
      </p:sp>
      <p:sp>
        <p:nvSpPr>
          <p:cNvPr id="548" name="◻︎u+d in initial state…"/>
          <p:cNvSpPr txBox="1"/>
          <p:nvPr/>
        </p:nvSpPr>
        <p:spPr>
          <a:xfrm>
            <a:off x="7234651" y="2406486"/>
            <a:ext cx="4168970" cy="1917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72248" tIns="72248" rIns="72248" bIns="72248" anchor="ctr">
            <a:spAutoFit/>
          </a:bodyPr>
          <a:lstStyle/>
          <a:p>
            <a:pPr algn="l" defTabSz="830862">
              <a:defRPr b="1" sz="1800"/>
            </a:pPr>
            <a:r>
              <a:t>◻︎</a:t>
            </a:r>
            <a:r>
              <a:t>u+d in initial state</a:t>
            </a:r>
          </a:p>
          <a:p>
            <a:pPr algn="l" defTabSz="830862">
              <a:defRPr b="1" sz="1800"/>
            </a:pPr>
            <a:r>
              <a:t>△pion after hadronization</a:t>
            </a:r>
          </a:p>
          <a:p>
            <a:pPr algn="l" defTabSz="830862">
              <a:defRPr b="1" sz="1800"/>
            </a:pPr>
            <a:r>
              <a:rPr sz="2800"/>
              <a:t>○</a:t>
            </a:r>
            <a:r>
              <a:t>u+d after parton cascade</a:t>
            </a:r>
          </a:p>
          <a:p>
            <a:pPr algn="l" defTabSz="830862">
              <a:defRPr b="1" sz="1800"/>
            </a:pPr>
            <a:r>
              <a:t>◼︎</a:t>
            </a:r>
            <a:r>
              <a:t>pion after resonance decay</a:t>
            </a:r>
          </a:p>
        </p:txBody>
      </p:sp>
      <p:sp>
        <p:nvSpPr>
          <p:cNvPr id="549" name="Line"/>
          <p:cNvSpPr/>
          <p:nvPr/>
        </p:nvSpPr>
        <p:spPr>
          <a:xfrm>
            <a:off x="11217337" y="2293346"/>
            <a:ext cx="452572" cy="27072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30" y="0"/>
                </a:moveTo>
                <a:lnTo>
                  <a:pt x="0" y="19576"/>
                </a:lnTo>
                <a:lnTo>
                  <a:pt x="5053" y="20165"/>
                </a:lnTo>
                <a:lnTo>
                  <a:pt x="10067" y="19723"/>
                </a:lnTo>
                <a:lnTo>
                  <a:pt x="10067" y="15160"/>
                </a:lnTo>
                <a:lnTo>
                  <a:pt x="14580" y="14535"/>
                </a:lnTo>
                <a:lnTo>
                  <a:pt x="21028" y="15124"/>
                </a:lnTo>
                <a:lnTo>
                  <a:pt x="21600" y="21600"/>
                </a:lnTo>
              </a:path>
            </a:pathLst>
          </a:custGeom>
          <a:ln w="50800" cap="rnd">
            <a:solidFill>
              <a:srgbClr val="000000"/>
            </a:solidFill>
            <a:custDash>
              <a:ds d="100000" sp="200000"/>
            </a:custDash>
            <a:miter lim="400000"/>
            <a:headEnd type="triangle" len="sm"/>
            <a:tailEnd type="triangle"/>
          </a:ln>
        </p:spPr>
        <p:txBody>
          <a:bodyPr lIns="72248" tIns="72248" rIns="72248" bIns="72248" anchor="ctr"/>
          <a:lstStyle/>
          <a:p>
            <a:pPr defTabSz="830862">
              <a:defRPr sz="5800"/>
            </a:pPr>
          </a:p>
        </p:txBody>
      </p:sp>
      <p:sp>
        <p:nvSpPr>
          <p:cNvPr id="550" name="Slide Number"/>
          <p:cNvSpPr txBox="1"/>
          <p:nvPr>
            <p:ph type="sldNum" sz="quarter" idx="4294967295"/>
          </p:nvPr>
        </p:nvSpPr>
        <p:spPr>
          <a:xfrm>
            <a:off x="12441766" y="9275855"/>
            <a:ext cx="342901" cy="358590"/>
          </a:xfrm>
          <a:prstGeom prst="rect">
            <a:avLst/>
          </a:prstGeom>
          <a:extLst>
            <a:ext uri="{C572A759-6A51-4108-AA02-DFA0A04FC94B}">
              <ma14:wrappingTextBoxFlag xmlns:ma14="http://schemas.microsoft.com/office/mac/drawingml/2011/main" val="1"/>
            </a:ext>
          </a:extLst>
        </p:spPr>
        <p:txBody>
          <a:bodyPr/>
          <a:lstStyle>
            <a:lvl1pPr algn="r" defTabSz="1300480"/>
          </a:lstStyle>
          <a:p>
            <a:pPr/>
            <a:fld id="{86CB4B4D-7CA3-9044-876B-883B54F8677D}" type="slidenum"/>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2" name="0 mb"/>
          <p:cNvSpPr txBox="1"/>
          <p:nvPr/>
        </p:nvSpPr>
        <p:spPr>
          <a:xfrm>
            <a:off x="2946337" y="2227618"/>
            <a:ext cx="1092325" cy="61557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600"/>
            </a:lvl1pPr>
          </a:lstStyle>
          <a:p>
            <a:pPr/>
            <a:r>
              <a:t>0 mb</a:t>
            </a:r>
          </a:p>
        </p:txBody>
      </p:sp>
      <p:sp>
        <p:nvSpPr>
          <p:cNvPr id="553" name="3 mb"/>
          <p:cNvSpPr txBox="1"/>
          <p:nvPr/>
        </p:nvSpPr>
        <p:spPr>
          <a:xfrm>
            <a:off x="8729071" y="2227618"/>
            <a:ext cx="1092325" cy="61557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600"/>
            </a:lvl1pPr>
          </a:lstStyle>
          <a:p>
            <a:pPr/>
            <a:r>
              <a:t>3 mb</a:t>
            </a:r>
          </a:p>
        </p:txBody>
      </p:sp>
      <p:sp>
        <p:nvSpPr>
          <p:cNvPr id="554" name="部分子散射对CME信号的影响"/>
          <p:cNvSpPr txBox="1"/>
          <p:nvPr/>
        </p:nvSpPr>
        <p:spPr>
          <a:xfrm>
            <a:off x="590550" y="-21167"/>
            <a:ext cx="11823700" cy="137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5100"/>
            </a:lvl1pPr>
          </a:lstStyle>
          <a:p>
            <a:pPr/>
            <a:r>
              <a:t>部分子散射对CME信号的影响</a:t>
            </a:r>
          </a:p>
        </p:txBody>
      </p:sp>
      <p:sp>
        <p:nvSpPr>
          <p:cNvPr id="555" name="Au+Au 200 GeV (b=8fm), AMPT+CME(10%)"/>
          <p:cNvSpPr txBox="1"/>
          <p:nvPr/>
        </p:nvSpPr>
        <p:spPr>
          <a:xfrm>
            <a:off x="1280122" y="1513198"/>
            <a:ext cx="10207489" cy="68854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Au+Au 200 GeV (b=8fm), AMPT+CME(10%)</a:t>
            </a:r>
          </a:p>
        </p:txBody>
      </p:sp>
      <p:sp>
        <p:nvSpPr>
          <p:cNvPr id="556" name="Slide Number"/>
          <p:cNvSpPr txBox="1"/>
          <p:nvPr>
            <p:ph type="sldNum" sz="quarter" idx="4294967295"/>
          </p:nvPr>
        </p:nvSpPr>
        <p:spPr>
          <a:xfrm>
            <a:off x="12545483" y="9323609"/>
            <a:ext cx="342901" cy="35859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57" name="J"/>
          <p:cNvSpPr txBox="1"/>
          <p:nvPr/>
        </p:nvSpPr>
        <p:spPr>
          <a:xfrm>
            <a:off x="22116" y="5040529"/>
            <a:ext cx="321879" cy="68854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J</a:t>
            </a:r>
          </a:p>
        </p:txBody>
      </p:sp>
      <p:pic>
        <p:nvPicPr>
          <p:cNvPr id="558" name="图片 2" descr="图片 2"/>
          <p:cNvPicPr>
            <a:picLocks noChangeAspect="0"/>
          </p:cNvPicPr>
          <p:nvPr/>
        </p:nvPicPr>
        <p:blipFill>
          <a:blip r:embed="rId2">
            <a:extLst/>
          </a:blip>
          <a:stretch>
            <a:fillRect/>
          </a:stretch>
        </p:blipFill>
        <p:spPr>
          <a:xfrm>
            <a:off x="448770" y="2867113"/>
            <a:ext cx="5706459" cy="5383452"/>
          </a:xfrm>
          <a:prstGeom prst="rect">
            <a:avLst/>
          </a:prstGeom>
          <a:ln w="12700">
            <a:miter lim="400000"/>
          </a:ln>
        </p:spPr>
      </p:pic>
      <p:pic>
        <p:nvPicPr>
          <p:cNvPr id="559" name="图片 6" descr="图片 6"/>
          <p:cNvPicPr>
            <a:picLocks noChangeAspect="0"/>
          </p:cNvPicPr>
          <p:nvPr/>
        </p:nvPicPr>
        <p:blipFill>
          <a:blip r:embed="rId3">
            <a:extLst/>
          </a:blip>
          <a:stretch>
            <a:fillRect/>
          </a:stretch>
        </p:blipFill>
        <p:spPr>
          <a:xfrm>
            <a:off x="6612504" y="2867114"/>
            <a:ext cx="5706459" cy="5383451"/>
          </a:xfrm>
          <a:prstGeom prst="rect">
            <a:avLst/>
          </a:prstGeom>
          <a:ln w="12700">
            <a:miter lim="400000"/>
          </a:ln>
        </p:spPr>
      </p:pic>
      <p:sp>
        <p:nvSpPr>
          <p:cNvPr id="560" name="(CME)"/>
          <p:cNvSpPr txBox="1"/>
          <p:nvPr/>
        </p:nvSpPr>
        <p:spPr>
          <a:xfrm>
            <a:off x="5453618" y="3771173"/>
            <a:ext cx="582031" cy="29778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300"/>
            </a:lvl1pPr>
          </a:lstStyle>
          <a:p>
            <a:pPr/>
            <a:r>
              <a:t>(CME)</a:t>
            </a:r>
          </a:p>
        </p:txBody>
      </p:sp>
      <p:sp>
        <p:nvSpPr>
          <p:cNvPr id="561" name="Positive (CME)"/>
          <p:cNvSpPr txBox="1"/>
          <p:nvPr/>
        </p:nvSpPr>
        <p:spPr>
          <a:xfrm>
            <a:off x="4900250" y="3991306"/>
            <a:ext cx="1155367" cy="29778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300"/>
            </a:lvl1pPr>
          </a:lstStyle>
          <a:p>
            <a:pPr/>
            <a:r>
              <a:t>Positive (CME)</a:t>
            </a:r>
          </a:p>
        </p:txBody>
      </p:sp>
      <p:sp>
        <p:nvSpPr>
          <p:cNvPr id="562" name="Negative (CME)"/>
          <p:cNvSpPr txBox="1"/>
          <p:nvPr/>
        </p:nvSpPr>
        <p:spPr>
          <a:xfrm>
            <a:off x="4919127" y="3758473"/>
            <a:ext cx="1219213" cy="297787"/>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300"/>
            </a:lvl1pPr>
          </a:lstStyle>
          <a:p>
            <a:pPr/>
            <a:r>
              <a:t>Negative (CME)</a:t>
            </a:r>
          </a:p>
        </p:txBody>
      </p:sp>
      <p:sp>
        <p:nvSpPr>
          <p:cNvPr id="563" name="Non-CME"/>
          <p:cNvSpPr txBox="1"/>
          <p:nvPr/>
        </p:nvSpPr>
        <p:spPr>
          <a:xfrm>
            <a:off x="4881743" y="3547301"/>
            <a:ext cx="811381" cy="29778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300"/>
            </a:lvl1pPr>
          </a:lstStyle>
          <a:p>
            <a:pPr/>
            <a:r>
              <a:t>Non-CME</a:t>
            </a:r>
          </a:p>
        </p:txBody>
      </p:sp>
      <p:sp>
        <p:nvSpPr>
          <p:cNvPr id="564" name="Positive (CME)"/>
          <p:cNvSpPr txBox="1"/>
          <p:nvPr/>
        </p:nvSpPr>
        <p:spPr>
          <a:xfrm>
            <a:off x="11021651" y="3993176"/>
            <a:ext cx="1155366" cy="297787"/>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300"/>
            </a:lvl1pPr>
          </a:lstStyle>
          <a:p>
            <a:pPr/>
            <a:r>
              <a:t>Positive (CME)</a:t>
            </a:r>
          </a:p>
        </p:txBody>
      </p:sp>
      <p:sp>
        <p:nvSpPr>
          <p:cNvPr id="565" name="Negative (CME)"/>
          <p:cNvSpPr txBox="1"/>
          <p:nvPr/>
        </p:nvSpPr>
        <p:spPr>
          <a:xfrm>
            <a:off x="11040527" y="3760342"/>
            <a:ext cx="1219214" cy="29778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300"/>
            </a:lvl1pPr>
          </a:lstStyle>
          <a:p>
            <a:pPr/>
            <a:r>
              <a:t>Negative (CME)</a:t>
            </a:r>
          </a:p>
        </p:txBody>
      </p:sp>
      <p:sp>
        <p:nvSpPr>
          <p:cNvPr id="566" name="Non-CME"/>
          <p:cNvSpPr txBox="1"/>
          <p:nvPr/>
        </p:nvSpPr>
        <p:spPr>
          <a:xfrm>
            <a:off x="11003143" y="3549170"/>
            <a:ext cx="811381" cy="29778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300"/>
            </a:lvl1pPr>
          </a:lstStyle>
          <a:p>
            <a:pPr/>
            <a:r>
              <a:t>Non-CME</a:t>
            </a:r>
          </a:p>
        </p:txBody>
      </p:sp>
      <p:sp>
        <p:nvSpPr>
          <p:cNvPr id="567" name="Line"/>
          <p:cNvSpPr/>
          <p:nvPr/>
        </p:nvSpPr>
        <p:spPr>
          <a:xfrm flipH="1">
            <a:off x="414866" y="4552688"/>
            <a:ext cx="1" cy="2012303"/>
          </a:xfrm>
          <a:prstGeom prst="line">
            <a:avLst/>
          </a:prstGeom>
          <a:ln w="25400">
            <a:solidFill>
              <a:srgbClr val="000000"/>
            </a:solidFill>
            <a:miter lim="400000"/>
            <a:headEnd type="triangle"/>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568" name="将军百战死，壮士十年归——《木兰诗》"/>
          <p:cNvSpPr txBox="1"/>
          <p:nvPr/>
        </p:nvSpPr>
        <p:spPr>
          <a:xfrm>
            <a:off x="6729611" y="8465522"/>
            <a:ext cx="5829301"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1700"/>
              </a:spcBef>
              <a:defRPr sz="2500">
                <a:solidFill>
                  <a:srgbClr val="333333"/>
                </a:solidFill>
              </a:defRPr>
            </a:lvl1pPr>
          </a:lstStyle>
          <a:p>
            <a:pPr/>
            <a:r>
              <a:t>将军百战死，壮士十年归——《木兰诗》</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Outline"/>
          <p:cNvSpPr txBox="1"/>
          <p:nvPr>
            <p:ph type="title"/>
          </p:nvPr>
        </p:nvSpPr>
        <p:spPr>
          <a:xfrm>
            <a:off x="1270000" y="190500"/>
            <a:ext cx="10464800" cy="863600"/>
          </a:xfrm>
          <a:prstGeom prst="rect">
            <a:avLst/>
          </a:prstGeom>
        </p:spPr>
        <p:txBody>
          <a:bodyPr/>
          <a:lstStyle>
            <a:lvl1pPr>
              <a:defRPr b="1" sz="5400"/>
            </a:lvl1pPr>
          </a:lstStyle>
          <a:p>
            <a:pPr/>
            <a:r>
              <a:t>Outline</a:t>
            </a:r>
          </a:p>
        </p:txBody>
      </p:sp>
      <p:sp>
        <p:nvSpPr>
          <p:cNvPr id="181" name="CP对称性与手征磁效应…"/>
          <p:cNvSpPr txBox="1"/>
          <p:nvPr>
            <p:ph type="body" idx="1"/>
          </p:nvPr>
        </p:nvSpPr>
        <p:spPr>
          <a:xfrm>
            <a:off x="1035050" y="1500799"/>
            <a:ext cx="10934700" cy="5467268"/>
          </a:xfrm>
          <a:prstGeom prst="rect">
            <a:avLst/>
          </a:prstGeom>
        </p:spPr>
        <p:txBody>
          <a:bodyPr/>
          <a:lstStyle/>
          <a:p>
            <a:pPr marL="916214" indent="-598714">
              <a:spcBef>
                <a:spcPts val="2100"/>
              </a:spcBef>
              <a:defRPr b="1" sz="4400"/>
            </a:pPr>
            <a:r>
              <a:t>CP对称性与手征磁效应</a:t>
            </a:r>
          </a:p>
          <a:p>
            <a:pPr>
              <a:spcBef>
                <a:spcPts val="2100"/>
              </a:spcBef>
              <a:buClr>
                <a:srgbClr val="000000"/>
              </a:buClr>
              <a:defRPr b="1" sz="4400"/>
            </a:pPr>
            <a:r>
              <a:t>手征磁效应实验现状</a:t>
            </a:r>
          </a:p>
          <a:p>
            <a:pPr>
              <a:spcBef>
                <a:spcPts val="2100"/>
              </a:spcBef>
              <a:buClr>
                <a:srgbClr val="000000"/>
              </a:buClr>
              <a:defRPr b="1" sz="4400">
                <a:solidFill>
                  <a:srgbClr val="0433FF"/>
                </a:solidFill>
              </a:defRPr>
            </a:pPr>
            <a:r>
              <a:rPr>
                <a:solidFill>
                  <a:srgbClr val="000000"/>
                </a:solidFill>
              </a:rPr>
              <a:t>手征磁效应输运理论研究</a:t>
            </a:r>
            <a:r>
              <a:rPr>
                <a:solidFill>
                  <a:srgbClr val="000000"/>
                </a:solidFill>
              </a:rPr>
              <a:t>    </a:t>
            </a:r>
            <a:r>
              <a:t>                                 </a:t>
            </a:r>
            <a:r>
              <a:rPr sz="2300"/>
              <a:t>                                                                                                           </a:t>
            </a:r>
          </a:p>
          <a:p>
            <a:pPr marL="916214" indent="-598714">
              <a:spcBef>
                <a:spcPts val="2100"/>
              </a:spcBef>
              <a:defRPr b="1" sz="4400"/>
            </a:pPr>
            <a:r>
              <a:t>总结和展望</a:t>
            </a:r>
          </a:p>
        </p:txBody>
      </p:sp>
      <p:sp>
        <p:nvSpPr>
          <p:cNvPr id="182" name="Slide Number"/>
          <p:cNvSpPr txBox="1"/>
          <p:nvPr>
            <p:ph type="sldNum" sz="quarter" idx="4294967295"/>
          </p:nvPr>
        </p:nvSpPr>
        <p:spPr>
          <a:xfrm>
            <a:off x="12602633" y="9323609"/>
            <a:ext cx="228601" cy="35859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77" name="Group"/>
          <p:cNvGrpSpPr/>
          <p:nvPr/>
        </p:nvGrpSpPr>
        <p:grpSpPr>
          <a:xfrm>
            <a:off x="6284114" y="1520639"/>
            <a:ext cx="6636622" cy="6712322"/>
            <a:chOff x="0" y="0"/>
            <a:chExt cx="6636621" cy="6712320"/>
          </a:xfrm>
        </p:grpSpPr>
        <p:grpSp>
          <p:nvGrpSpPr>
            <p:cNvPr id="575" name="Group"/>
            <p:cNvGrpSpPr/>
            <p:nvPr/>
          </p:nvGrpSpPr>
          <p:grpSpPr>
            <a:xfrm>
              <a:off x="0" y="0"/>
              <a:ext cx="6636622" cy="6712321"/>
              <a:chOff x="0" y="0"/>
              <a:chExt cx="6636621" cy="6712320"/>
            </a:xfrm>
          </p:grpSpPr>
          <p:grpSp>
            <p:nvGrpSpPr>
              <p:cNvPr id="572" name="Group"/>
              <p:cNvGrpSpPr/>
              <p:nvPr/>
            </p:nvGrpSpPr>
            <p:grpSpPr>
              <a:xfrm>
                <a:off x="0" y="0"/>
                <a:ext cx="6636622" cy="6712321"/>
                <a:chOff x="0" y="0"/>
                <a:chExt cx="6636621" cy="6712320"/>
              </a:xfrm>
            </p:grpSpPr>
            <p:pic>
              <p:nvPicPr>
                <p:cNvPr id="570" name="image.png" descr="image.png"/>
                <p:cNvPicPr>
                  <a:picLocks noChangeAspect="1"/>
                </p:cNvPicPr>
                <p:nvPr/>
              </p:nvPicPr>
              <p:blipFill>
                <a:blip r:embed="rId2">
                  <a:extLst/>
                </a:blip>
                <a:stretch>
                  <a:fillRect/>
                </a:stretch>
              </p:blipFill>
              <p:spPr>
                <a:xfrm>
                  <a:off x="0" y="0"/>
                  <a:ext cx="6636622" cy="6712321"/>
                </a:xfrm>
                <a:prstGeom prst="rect">
                  <a:avLst/>
                </a:prstGeom>
                <a:ln w="12700" cap="flat">
                  <a:noFill/>
                  <a:miter lim="400000"/>
                </a:ln>
                <a:effectLst/>
              </p:spPr>
            </p:pic>
            <p:sp>
              <p:nvSpPr>
                <p:cNvPr id="571" name="Line"/>
                <p:cNvSpPr/>
                <p:nvPr/>
              </p:nvSpPr>
              <p:spPr>
                <a:xfrm>
                  <a:off x="6159263" y="1621298"/>
                  <a:ext cx="2104" cy="4197306"/>
                </a:xfrm>
                <a:prstGeom prst="line">
                  <a:avLst/>
                </a:prstGeom>
                <a:noFill/>
                <a:ln w="57150" cap="flat">
                  <a:solidFill>
                    <a:srgbClr val="000000"/>
                  </a:solidFill>
                  <a:prstDash val="solid"/>
                  <a:round/>
                </a:ln>
                <a:effectLst/>
              </p:spPr>
              <p:txBody>
                <a:bodyPr wrap="square" lIns="50800" tIns="50800" rIns="50800" bIns="50800" numCol="1" anchor="ctr">
                  <a:noAutofit/>
                </a:bodyPr>
                <a:lstStyle/>
                <a:p>
                  <a:pPr algn="l" defTabSz="457200">
                    <a:defRPr sz="1200"/>
                  </a:pPr>
                </a:p>
              </p:txBody>
            </p:sp>
          </p:grpSp>
          <p:sp>
            <p:nvSpPr>
              <p:cNvPr id="573" name="Rectangle"/>
              <p:cNvSpPr/>
              <p:nvPr/>
            </p:nvSpPr>
            <p:spPr>
              <a:xfrm>
                <a:off x="914740" y="2416171"/>
                <a:ext cx="4188885" cy="555154"/>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574" name="dipole charge separation"/>
              <p:cNvSpPr txBox="1"/>
              <p:nvPr/>
            </p:nvSpPr>
            <p:spPr>
              <a:xfrm>
                <a:off x="863069" y="2331669"/>
                <a:ext cx="4196157" cy="6568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1" sz="1800">
                    <a:solidFill>
                      <a:srgbClr val="FF2600"/>
                    </a:solidFill>
                  </a:defRPr>
                </a:lvl1pPr>
              </a:lstStyle>
              <a:p>
                <a:pPr/>
                <a:r>
                  <a:t>dipole charge separation</a:t>
                </a:r>
              </a:p>
            </p:txBody>
          </p:sp>
        </p:grpSp>
        <p:sp>
          <p:nvSpPr>
            <p:cNvPr id="576" name="Rectangle"/>
            <p:cNvSpPr/>
            <p:nvPr/>
          </p:nvSpPr>
          <p:spPr>
            <a:xfrm>
              <a:off x="840546" y="2351543"/>
              <a:ext cx="4301495" cy="667171"/>
            </a:xfrm>
            <a:prstGeom prst="rect">
              <a:avLst/>
            </a:prstGeom>
            <a:noFill/>
            <a:ln w="76200" cap="flat">
              <a:solidFill>
                <a:srgbClr val="FF2600"/>
              </a:solidFill>
              <a:prstDash val="solid"/>
              <a:miter lim="400000"/>
            </a:ln>
            <a:effectLst/>
          </p:spPr>
          <p:txBody>
            <a:bodyPr wrap="square" lIns="50800" tIns="50800" rIns="50800" bIns="50800" numCol="1" anchor="ctr">
              <a:noAutofit/>
            </a:bodyPr>
            <a:lstStyle/>
            <a:p>
              <a:pPr>
                <a:defRPr sz="4000">
                  <a:solidFill>
                    <a:srgbClr val="FFFFFF"/>
                  </a:solidFill>
                  <a:effectLst>
                    <a:outerShdw sx="100000" sy="100000" kx="0" ky="0" algn="b" rotWithShape="0" blurRad="38100" dist="12700" dir="5400000">
                      <a:srgbClr val="000000">
                        <a:alpha val="50000"/>
                      </a:srgbClr>
                    </a:outerShdw>
                  </a:effectLst>
                </a:defRPr>
              </a:pPr>
            </a:p>
          </p:txBody>
        </p:sp>
      </p:grpSp>
      <p:sp>
        <p:nvSpPr>
          <p:cNvPr id="578" name="(1) Introduction"/>
          <p:cNvSpPr txBox="1"/>
          <p:nvPr/>
        </p:nvSpPr>
        <p:spPr>
          <a:xfrm>
            <a:off x="188912" y="479425"/>
            <a:ext cx="4624548" cy="774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algn="l" defTabSz="4135437">
              <a:buClr>
                <a:srgbClr val="FFFFFF"/>
              </a:buClr>
              <a:buFont typeface="Times New Roman"/>
              <a:defRPr b="1" sz="4800">
                <a:solidFill>
                  <a:srgbClr val="FFFFFF"/>
                </a:solidFill>
                <a:uFill>
                  <a:solidFill>
                    <a:srgbClr val="FFFFFF"/>
                  </a:solidFill>
                </a:uFill>
              </a:defRPr>
            </a:lvl1pPr>
          </a:lstStyle>
          <a:p>
            <a:pPr/>
            <a:r>
              <a:t>(1) Introduction</a:t>
            </a:r>
          </a:p>
        </p:txBody>
      </p:sp>
      <p:sp>
        <p:nvSpPr>
          <p:cNvPr id="579" name="Arrow"/>
          <p:cNvSpPr/>
          <p:nvPr/>
        </p:nvSpPr>
        <p:spPr>
          <a:xfrm>
            <a:off x="6066895" y="2544766"/>
            <a:ext cx="871010" cy="288926"/>
          </a:xfrm>
          <a:prstGeom prst="rightArrow">
            <a:avLst>
              <a:gd name="adj1" fmla="val 50000"/>
              <a:gd name="adj2" fmla="val 130907"/>
            </a:avLst>
          </a:prstGeom>
          <a:solidFill>
            <a:srgbClr val="000000"/>
          </a:solidFill>
          <a:ln>
            <a:solidFill>
              <a:srgbClr val="000000"/>
            </a:solidFill>
          </a:ln>
        </p:spPr>
        <p:txBody>
          <a:bodyPr lIns="50800" tIns="50800" rIns="50800" bIns="50800" anchor="ctr"/>
          <a:lstStyle/>
          <a:p>
            <a:pPr marL="40639" marR="40639" algn="l" defTabSz="914400">
              <a:defRPr sz="1800">
                <a:uFill>
                  <a:solidFill>
                    <a:srgbClr val="000000"/>
                  </a:solidFill>
                </a:uFill>
              </a:defRPr>
            </a:pPr>
          </a:p>
        </p:txBody>
      </p:sp>
      <p:sp>
        <p:nvSpPr>
          <p:cNvPr id="580" name="使用AMPT模拟同质异荷素碰撞"/>
          <p:cNvSpPr txBox="1"/>
          <p:nvPr/>
        </p:nvSpPr>
        <p:spPr>
          <a:xfrm>
            <a:off x="400804" y="-140901"/>
            <a:ext cx="12357812" cy="139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marL="39199" marR="39199" defTabSz="914400">
              <a:buClr>
                <a:srgbClr val="000000"/>
              </a:buClr>
              <a:buFont typeface="Times New Roman"/>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b="1" sz="4500">
                <a:uFill>
                  <a:solidFill>
                    <a:srgbClr val="000000"/>
                  </a:solidFill>
                </a:uFill>
              </a:defRPr>
            </a:lvl1pPr>
          </a:lstStyle>
          <a:p>
            <a:pPr/>
            <a:r>
              <a:t>使用AMPT模拟同质异荷素碰撞</a:t>
            </a:r>
          </a:p>
        </p:txBody>
      </p:sp>
      <p:sp>
        <p:nvSpPr>
          <p:cNvPr id="581" name="Slide Number"/>
          <p:cNvSpPr txBox="1"/>
          <p:nvPr>
            <p:ph type="sldNum" sz="quarter" idx="4294967295"/>
          </p:nvPr>
        </p:nvSpPr>
        <p:spPr>
          <a:xfrm>
            <a:off x="12545483" y="9323609"/>
            <a:ext cx="342901" cy="35859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584" name="矩形 3"/>
          <p:cNvGrpSpPr/>
          <p:nvPr/>
        </p:nvGrpSpPr>
        <p:grpSpPr>
          <a:xfrm>
            <a:off x="451146" y="4014954"/>
            <a:ext cx="2110801" cy="518639"/>
            <a:chOff x="0" y="215775"/>
            <a:chExt cx="2110800" cy="518637"/>
          </a:xfrm>
        </p:grpSpPr>
        <p:sp>
          <p:nvSpPr>
            <p:cNvPr id="582" name="Rectangle"/>
            <p:cNvSpPr/>
            <p:nvPr/>
          </p:nvSpPr>
          <p:spPr>
            <a:xfrm>
              <a:off x="0" y="215775"/>
              <a:ext cx="2110801" cy="518639"/>
            </a:xfrm>
            <a:prstGeom prst="rect">
              <a:avLst/>
            </a:prstGeom>
            <a:blipFill rotWithShape="1">
              <a:blip r:embed="rId3"/>
              <a:srcRect l="0" t="0" r="0" b="0"/>
              <a:stretch>
                <a:fillRect/>
              </a:stretch>
            </a:blipFill>
            <a:ln w="12700" cap="flat">
              <a:noFill/>
              <a:miter lim="400000"/>
            </a:ln>
            <a:effectLst/>
          </p:spPr>
          <p:txBody>
            <a:bodyPr wrap="square" lIns="50800" tIns="50800" rIns="50800" bIns="50800" numCol="1" anchor="ctr">
              <a:noAutofit/>
            </a:bodyPr>
            <a:lstStyle/>
            <a:p>
              <a:pPr>
                <a:defRPr sz="2200">
                  <a:solidFill>
                    <a:srgbClr val="FFFFFF"/>
                  </a:solidFill>
                </a:defRPr>
              </a:pPr>
            </a:p>
          </p:txBody>
        </p:sp>
        <p:sp>
          <p:nvSpPr>
            <p:cNvPr id="583" name="Text"/>
            <p:cNvSpPr/>
            <p:nvPr/>
          </p:nvSpPr>
          <p:spPr>
            <a:xfrm>
              <a:off x="0" y="215775"/>
              <a:ext cx="2110801"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2400"/>
              </a:lvl1pPr>
            </a:lstStyle>
            <a:p>
              <a:pPr/>
              <a:r>
                <a:t> </a:t>
              </a:r>
            </a:p>
          </p:txBody>
        </p:sp>
      </p:grpSp>
      <p:grpSp>
        <p:nvGrpSpPr>
          <p:cNvPr id="587" name="矩形 4"/>
          <p:cNvGrpSpPr/>
          <p:nvPr/>
        </p:nvGrpSpPr>
        <p:grpSpPr>
          <a:xfrm>
            <a:off x="3508163" y="3958487"/>
            <a:ext cx="1956913" cy="521580"/>
            <a:chOff x="0" y="215775"/>
            <a:chExt cx="1956912" cy="521578"/>
          </a:xfrm>
        </p:grpSpPr>
        <p:sp>
          <p:nvSpPr>
            <p:cNvPr id="585" name="Rectangle"/>
            <p:cNvSpPr/>
            <p:nvPr/>
          </p:nvSpPr>
          <p:spPr>
            <a:xfrm>
              <a:off x="0" y="215775"/>
              <a:ext cx="1956913" cy="521580"/>
            </a:xfrm>
            <a:prstGeom prst="rect">
              <a:avLst/>
            </a:prstGeom>
            <a:blipFill rotWithShape="1">
              <a:blip r:embed="rId4"/>
              <a:srcRect l="0" t="0" r="0" b="0"/>
              <a:stretch>
                <a:fillRect/>
              </a:stretch>
            </a:blipFill>
            <a:ln w="12700" cap="flat">
              <a:noFill/>
              <a:miter lim="400000"/>
            </a:ln>
            <a:effectLst/>
          </p:spPr>
          <p:txBody>
            <a:bodyPr wrap="square" lIns="50800" tIns="50800" rIns="50800" bIns="50800" numCol="1" anchor="ctr">
              <a:noAutofit/>
            </a:bodyPr>
            <a:lstStyle/>
            <a:p>
              <a:pPr>
                <a:defRPr sz="2200">
                  <a:solidFill>
                    <a:srgbClr val="FFFFFF"/>
                  </a:solidFill>
                </a:defRPr>
              </a:pPr>
            </a:p>
          </p:txBody>
        </p:sp>
        <p:sp>
          <p:nvSpPr>
            <p:cNvPr id="586" name="Text"/>
            <p:cNvSpPr/>
            <p:nvPr/>
          </p:nvSpPr>
          <p:spPr>
            <a:xfrm>
              <a:off x="-1" y="215775"/>
              <a:ext cx="1956914"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2400"/>
              </a:lvl1pPr>
            </a:lstStyle>
            <a:p>
              <a:pPr/>
              <a:r>
                <a:t> </a:t>
              </a:r>
            </a:p>
          </p:txBody>
        </p:sp>
      </p:grpSp>
      <p:grpSp>
        <p:nvGrpSpPr>
          <p:cNvPr id="615" name="组合 43"/>
          <p:cNvGrpSpPr/>
          <p:nvPr/>
        </p:nvGrpSpPr>
        <p:grpSpPr>
          <a:xfrm>
            <a:off x="98716" y="2070679"/>
            <a:ext cx="2835866" cy="1840303"/>
            <a:chOff x="0" y="0"/>
            <a:chExt cx="2835864" cy="1840302"/>
          </a:xfrm>
        </p:grpSpPr>
        <p:grpSp>
          <p:nvGrpSpPr>
            <p:cNvPr id="590" name="组合 9"/>
            <p:cNvGrpSpPr/>
            <p:nvPr/>
          </p:nvGrpSpPr>
          <p:grpSpPr>
            <a:xfrm>
              <a:off x="-1" y="0"/>
              <a:ext cx="2835866" cy="1840303"/>
              <a:chOff x="0" y="0"/>
              <a:chExt cx="2835864" cy="1840302"/>
            </a:xfrm>
          </p:grpSpPr>
          <p:sp>
            <p:nvSpPr>
              <p:cNvPr id="588" name="椭圆 6"/>
              <p:cNvSpPr/>
              <p:nvPr/>
            </p:nvSpPr>
            <p:spPr>
              <a:xfrm>
                <a:off x="-1" y="0"/>
                <a:ext cx="1867910" cy="1840303"/>
              </a:xfrm>
              <a:prstGeom prst="ellipse">
                <a:avLst/>
              </a:prstGeom>
              <a:noFill/>
              <a:ln w="25400" cap="flat">
                <a:solidFill>
                  <a:srgbClr val="000000"/>
                </a:solidFill>
                <a:prstDash val="solid"/>
                <a:miter lim="800000"/>
              </a:ln>
              <a:effectLst/>
            </p:spPr>
            <p:txBody>
              <a:bodyPr wrap="square" lIns="50800" tIns="50800" rIns="50800" bIns="50800" numCol="1" anchor="ctr">
                <a:noAutofit/>
              </a:bodyPr>
              <a:lstStyle/>
              <a:p>
                <a:pPr>
                  <a:defRPr sz="2200">
                    <a:solidFill>
                      <a:srgbClr val="FFFFFF"/>
                    </a:solidFill>
                  </a:defRPr>
                </a:pPr>
              </a:p>
            </p:txBody>
          </p:sp>
          <p:sp>
            <p:nvSpPr>
              <p:cNvPr id="589" name="椭圆 8"/>
              <p:cNvSpPr/>
              <p:nvPr/>
            </p:nvSpPr>
            <p:spPr>
              <a:xfrm>
                <a:off x="967956" y="0"/>
                <a:ext cx="1867909" cy="1840303"/>
              </a:xfrm>
              <a:prstGeom prst="ellipse">
                <a:avLst/>
              </a:prstGeom>
              <a:noFill/>
              <a:ln w="25400" cap="flat">
                <a:solidFill>
                  <a:srgbClr val="000000"/>
                </a:solidFill>
                <a:prstDash val="solid"/>
                <a:miter lim="800000"/>
              </a:ln>
              <a:effectLst/>
            </p:spPr>
            <p:txBody>
              <a:bodyPr wrap="square" lIns="50800" tIns="50800" rIns="50800" bIns="50800" numCol="1" anchor="ctr">
                <a:noAutofit/>
              </a:bodyPr>
              <a:lstStyle/>
              <a:p>
                <a:pPr>
                  <a:defRPr sz="2200">
                    <a:solidFill>
                      <a:srgbClr val="FFFFFF"/>
                    </a:solidFill>
                  </a:defRPr>
                </a:pPr>
              </a:p>
            </p:txBody>
          </p:sp>
        </p:grpSp>
        <p:sp>
          <p:nvSpPr>
            <p:cNvPr id="591" name="椭圆 11"/>
            <p:cNvSpPr/>
            <p:nvPr/>
          </p:nvSpPr>
          <p:spPr>
            <a:xfrm>
              <a:off x="377261" y="487680"/>
              <a:ext cx="110421" cy="110420"/>
            </a:xfrm>
            <a:prstGeom prst="ellipse">
              <a:avLst/>
            </a:prstGeom>
            <a:solidFill>
              <a:srgbClr val="FF0000"/>
            </a:solidFill>
            <a:ln w="12700" cap="flat">
              <a:solidFill>
                <a:srgbClr val="FF0000"/>
              </a:solidFill>
              <a:prstDash val="solid"/>
              <a:miter lim="800000"/>
            </a:ln>
            <a:effectLst/>
          </p:spPr>
          <p:txBody>
            <a:bodyPr wrap="square" lIns="50800" tIns="50800" rIns="50800" bIns="50800" numCol="1" anchor="ctr">
              <a:noAutofit/>
            </a:bodyPr>
            <a:lstStyle/>
            <a:p>
              <a:pPr>
                <a:defRPr sz="2200">
                  <a:solidFill>
                    <a:srgbClr val="FFFFFF"/>
                  </a:solidFill>
                </a:defRPr>
              </a:pPr>
            </a:p>
          </p:txBody>
        </p:sp>
        <p:sp>
          <p:nvSpPr>
            <p:cNvPr id="592" name="椭圆 12"/>
            <p:cNvSpPr/>
            <p:nvPr/>
          </p:nvSpPr>
          <p:spPr>
            <a:xfrm>
              <a:off x="753889" y="1039769"/>
              <a:ext cx="110420" cy="110420"/>
            </a:xfrm>
            <a:prstGeom prst="ellipse">
              <a:avLst/>
            </a:prstGeom>
            <a:solidFill>
              <a:srgbClr val="FF0000"/>
            </a:solidFill>
            <a:ln w="12700" cap="flat">
              <a:solidFill>
                <a:srgbClr val="FF0000"/>
              </a:solidFill>
              <a:prstDash val="solid"/>
              <a:miter lim="800000"/>
            </a:ln>
            <a:effectLst/>
          </p:spPr>
          <p:txBody>
            <a:bodyPr wrap="square" lIns="50800" tIns="50800" rIns="50800" bIns="50800" numCol="1" anchor="ctr">
              <a:noAutofit/>
            </a:bodyPr>
            <a:lstStyle/>
            <a:p>
              <a:pPr>
                <a:defRPr sz="2200">
                  <a:solidFill>
                    <a:srgbClr val="FFFFFF"/>
                  </a:solidFill>
                </a:defRPr>
              </a:pPr>
            </a:p>
          </p:txBody>
        </p:sp>
        <p:sp>
          <p:nvSpPr>
            <p:cNvPr id="593" name="椭圆 13"/>
            <p:cNvSpPr/>
            <p:nvPr/>
          </p:nvSpPr>
          <p:spPr>
            <a:xfrm>
              <a:off x="539820" y="1432368"/>
              <a:ext cx="110421" cy="110420"/>
            </a:xfrm>
            <a:prstGeom prst="ellipse">
              <a:avLst/>
            </a:prstGeom>
            <a:solidFill>
              <a:srgbClr val="FF0000"/>
            </a:solidFill>
            <a:ln w="12700" cap="flat">
              <a:solidFill>
                <a:srgbClr val="FF0000"/>
              </a:solidFill>
              <a:prstDash val="solid"/>
              <a:miter lim="800000"/>
            </a:ln>
            <a:effectLst/>
          </p:spPr>
          <p:txBody>
            <a:bodyPr wrap="square" lIns="50800" tIns="50800" rIns="50800" bIns="50800" numCol="1" anchor="ctr">
              <a:noAutofit/>
            </a:bodyPr>
            <a:lstStyle/>
            <a:p>
              <a:pPr>
                <a:defRPr sz="2200">
                  <a:solidFill>
                    <a:srgbClr val="FFFFFF"/>
                  </a:solidFill>
                </a:defRPr>
              </a:pPr>
            </a:p>
          </p:txBody>
        </p:sp>
        <p:sp>
          <p:nvSpPr>
            <p:cNvPr id="594" name="椭圆 14"/>
            <p:cNvSpPr/>
            <p:nvPr/>
          </p:nvSpPr>
          <p:spPr>
            <a:xfrm>
              <a:off x="911848" y="248440"/>
              <a:ext cx="110420" cy="110420"/>
            </a:xfrm>
            <a:prstGeom prst="ellipse">
              <a:avLst/>
            </a:prstGeom>
            <a:solidFill>
              <a:srgbClr val="FF0000"/>
            </a:solidFill>
            <a:ln w="12700" cap="flat">
              <a:solidFill>
                <a:srgbClr val="FF0000"/>
              </a:solidFill>
              <a:prstDash val="solid"/>
              <a:miter lim="800000"/>
            </a:ln>
            <a:effectLst/>
          </p:spPr>
          <p:txBody>
            <a:bodyPr wrap="square" lIns="50800" tIns="50800" rIns="50800" bIns="50800" numCol="1" anchor="ctr">
              <a:noAutofit/>
            </a:bodyPr>
            <a:lstStyle/>
            <a:p>
              <a:pPr>
                <a:defRPr sz="2200">
                  <a:solidFill>
                    <a:srgbClr val="FFFFFF"/>
                  </a:solidFill>
                </a:defRPr>
              </a:pPr>
            </a:p>
          </p:txBody>
        </p:sp>
        <p:sp>
          <p:nvSpPr>
            <p:cNvPr id="595" name="椭圆 15"/>
            <p:cNvSpPr/>
            <p:nvPr/>
          </p:nvSpPr>
          <p:spPr>
            <a:xfrm>
              <a:off x="1395561" y="552685"/>
              <a:ext cx="110420" cy="110421"/>
            </a:xfrm>
            <a:prstGeom prst="ellipse">
              <a:avLst/>
            </a:prstGeom>
            <a:solidFill>
              <a:srgbClr val="FF0000"/>
            </a:solidFill>
            <a:ln w="12700" cap="flat">
              <a:solidFill>
                <a:srgbClr val="FF0000"/>
              </a:solidFill>
              <a:prstDash val="solid"/>
              <a:miter lim="800000"/>
            </a:ln>
            <a:effectLst/>
          </p:spPr>
          <p:txBody>
            <a:bodyPr wrap="square" lIns="50800" tIns="50800" rIns="50800" bIns="50800" numCol="1" anchor="ctr">
              <a:noAutofit/>
            </a:bodyPr>
            <a:lstStyle/>
            <a:p>
              <a:pPr>
                <a:defRPr sz="2200">
                  <a:solidFill>
                    <a:srgbClr val="FFFFFF"/>
                  </a:solidFill>
                </a:defRPr>
              </a:pPr>
            </a:p>
          </p:txBody>
        </p:sp>
        <p:sp>
          <p:nvSpPr>
            <p:cNvPr id="596" name="椭圆 16"/>
            <p:cNvSpPr/>
            <p:nvPr/>
          </p:nvSpPr>
          <p:spPr>
            <a:xfrm>
              <a:off x="2152518" y="377261"/>
              <a:ext cx="110420" cy="110421"/>
            </a:xfrm>
            <a:prstGeom prst="ellipse">
              <a:avLst/>
            </a:prstGeom>
            <a:solidFill>
              <a:srgbClr val="FF0000"/>
            </a:solidFill>
            <a:ln w="12700" cap="flat">
              <a:solidFill>
                <a:srgbClr val="FF0000"/>
              </a:solidFill>
              <a:prstDash val="solid"/>
              <a:miter lim="800000"/>
            </a:ln>
            <a:effectLst/>
          </p:spPr>
          <p:txBody>
            <a:bodyPr wrap="square" lIns="50800" tIns="50800" rIns="50800" bIns="50800" numCol="1" anchor="ctr">
              <a:noAutofit/>
            </a:bodyPr>
            <a:lstStyle/>
            <a:p>
              <a:pPr>
                <a:defRPr sz="2200">
                  <a:solidFill>
                    <a:srgbClr val="FFFFFF"/>
                  </a:solidFill>
                </a:defRPr>
              </a:pPr>
            </a:p>
          </p:txBody>
        </p:sp>
        <p:sp>
          <p:nvSpPr>
            <p:cNvPr id="597" name="椭圆 17"/>
            <p:cNvSpPr/>
            <p:nvPr/>
          </p:nvSpPr>
          <p:spPr>
            <a:xfrm>
              <a:off x="2152518" y="745321"/>
              <a:ext cx="110420" cy="110420"/>
            </a:xfrm>
            <a:prstGeom prst="ellipse">
              <a:avLst/>
            </a:prstGeom>
            <a:solidFill>
              <a:srgbClr val="FF0000"/>
            </a:solidFill>
            <a:ln w="12700" cap="flat">
              <a:solidFill>
                <a:srgbClr val="FF0000"/>
              </a:solidFill>
              <a:prstDash val="solid"/>
              <a:miter lim="800000"/>
            </a:ln>
            <a:effectLst/>
          </p:spPr>
          <p:txBody>
            <a:bodyPr wrap="square" lIns="50800" tIns="50800" rIns="50800" bIns="50800" numCol="1" anchor="ctr">
              <a:noAutofit/>
            </a:bodyPr>
            <a:lstStyle/>
            <a:p>
              <a:pPr>
                <a:defRPr sz="2200">
                  <a:solidFill>
                    <a:srgbClr val="FFFFFF"/>
                  </a:solidFill>
                </a:defRPr>
              </a:pPr>
            </a:p>
          </p:txBody>
        </p:sp>
        <p:sp>
          <p:nvSpPr>
            <p:cNvPr id="598" name="椭圆 18"/>
            <p:cNvSpPr/>
            <p:nvPr/>
          </p:nvSpPr>
          <p:spPr>
            <a:xfrm>
              <a:off x="2241466" y="1287616"/>
              <a:ext cx="110421" cy="110420"/>
            </a:xfrm>
            <a:prstGeom prst="ellipse">
              <a:avLst/>
            </a:prstGeom>
            <a:solidFill>
              <a:srgbClr val="FF0000"/>
            </a:solidFill>
            <a:ln w="12700" cap="flat">
              <a:solidFill>
                <a:srgbClr val="FF0000"/>
              </a:solidFill>
              <a:prstDash val="solid"/>
              <a:miter lim="800000"/>
            </a:ln>
            <a:effectLst/>
          </p:spPr>
          <p:txBody>
            <a:bodyPr wrap="square" lIns="50800" tIns="50800" rIns="50800" bIns="50800" numCol="1" anchor="ctr">
              <a:noAutofit/>
            </a:bodyPr>
            <a:lstStyle/>
            <a:p>
              <a:pPr>
                <a:defRPr sz="2200">
                  <a:solidFill>
                    <a:srgbClr val="FFFFFF"/>
                  </a:solidFill>
                </a:defRPr>
              </a:pPr>
            </a:p>
          </p:txBody>
        </p:sp>
        <p:sp>
          <p:nvSpPr>
            <p:cNvPr id="599" name="椭圆 19"/>
            <p:cNvSpPr/>
            <p:nvPr/>
          </p:nvSpPr>
          <p:spPr>
            <a:xfrm>
              <a:off x="1794558" y="1545853"/>
              <a:ext cx="110420" cy="110421"/>
            </a:xfrm>
            <a:prstGeom prst="ellipse">
              <a:avLst/>
            </a:prstGeom>
            <a:solidFill>
              <a:srgbClr val="FF0000"/>
            </a:solidFill>
            <a:ln w="12700" cap="flat">
              <a:solidFill>
                <a:srgbClr val="FF0000"/>
              </a:solidFill>
              <a:prstDash val="solid"/>
              <a:miter lim="800000"/>
            </a:ln>
            <a:effectLst/>
          </p:spPr>
          <p:txBody>
            <a:bodyPr wrap="square" lIns="50800" tIns="50800" rIns="50800" bIns="50800" numCol="1" anchor="ctr">
              <a:noAutofit/>
            </a:bodyPr>
            <a:lstStyle/>
            <a:p>
              <a:pPr>
                <a:defRPr sz="2200">
                  <a:solidFill>
                    <a:srgbClr val="FFFFFF"/>
                  </a:solidFill>
                </a:defRPr>
              </a:pPr>
            </a:p>
          </p:txBody>
        </p:sp>
        <p:sp>
          <p:nvSpPr>
            <p:cNvPr id="600" name="椭圆 24"/>
            <p:cNvSpPr/>
            <p:nvPr/>
          </p:nvSpPr>
          <p:spPr>
            <a:xfrm>
              <a:off x="1507778" y="932418"/>
              <a:ext cx="110420" cy="110420"/>
            </a:xfrm>
            <a:prstGeom prst="ellipse">
              <a:avLst/>
            </a:prstGeom>
            <a:solidFill>
              <a:srgbClr val="FF0000"/>
            </a:solidFill>
            <a:ln w="12700" cap="flat">
              <a:solidFill>
                <a:srgbClr val="FF0000"/>
              </a:solidFill>
              <a:prstDash val="solid"/>
              <a:miter lim="800000"/>
            </a:ln>
            <a:effectLst/>
          </p:spPr>
          <p:txBody>
            <a:bodyPr wrap="square" lIns="50800" tIns="50800" rIns="50800" bIns="50800" numCol="1" anchor="ctr">
              <a:noAutofit/>
            </a:bodyPr>
            <a:lstStyle/>
            <a:p>
              <a:pPr>
                <a:defRPr sz="2200">
                  <a:solidFill>
                    <a:srgbClr val="FFFFFF"/>
                  </a:solidFill>
                </a:defRPr>
              </a:pPr>
            </a:p>
          </p:txBody>
        </p:sp>
        <p:sp>
          <p:nvSpPr>
            <p:cNvPr id="601" name="椭圆 25"/>
            <p:cNvSpPr/>
            <p:nvPr/>
          </p:nvSpPr>
          <p:spPr>
            <a:xfrm>
              <a:off x="1352621" y="1463040"/>
              <a:ext cx="110421" cy="110420"/>
            </a:xfrm>
            <a:prstGeom prst="ellipse">
              <a:avLst/>
            </a:prstGeom>
            <a:solidFill>
              <a:srgbClr val="FF0000"/>
            </a:solidFill>
            <a:ln w="12700" cap="flat">
              <a:solidFill>
                <a:srgbClr val="FF0000"/>
              </a:solidFill>
              <a:prstDash val="solid"/>
              <a:miter lim="800000"/>
            </a:ln>
            <a:effectLst/>
          </p:spPr>
          <p:txBody>
            <a:bodyPr wrap="square" lIns="50800" tIns="50800" rIns="50800" bIns="50800" numCol="1" anchor="ctr">
              <a:noAutofit/>
            </a:bodyPr>
            <a:lstStyle/>
            <a:p>
              <a:pPr>
                <a:defRPr sz="2200">
                  <a:solidFill>
                    <a:srgbClr val="FFFFFF"/>
                  </a:solidFill>
                </a:defRPr>
              </a:pPr>
            </a:p>
          </p:txBody>
        </p:sp>
        <p:sp>
          <p:nvSpPr>
            <p:cNvPr id="602" name="椭圆 27"/>
            <p:cNvSpPr/>
            <p:nvPr/>
          </p:nvSpPr>
          <p:spPr>
            <a:xfrm>
              <a:off x="539821" y="650240"/>
              <a:ext cx="110421"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defRPr sz="2200">
                  <a:solidFill>
                    <a:srgbClr val="FFFFFF"/>
                  </a:solidFill>
                </a:defRPr>
              </a:pPr>
            </a:p>
          </p:txBody>
        </p:sp>
        <p:sp>
          <p:nvSpPr>
            <p:cNvPr id="603" name="椭圆 28"/>
            <p:cNvSpPr/>
            <p:nvPr/>
          </p:nvSpPr>
          <p:spPr>
            <a:xfrm>
              <a:off x="628135" y="297514"/>
              <a:ext cx="110420"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defRPr sz="2200">
                  <a:solidFill>
                    <a:srgbClr val="FFFFFF"/>
                  </a:solidFill>
                </a:defRPr>
              </a:pPr>
            </a:p>
          </p:txBody>
        </p:sp>
        <p:sp>
          <p:nvSpPr>
            <p:cNvPr id="604" name="椭圆 29"/>
            <p:cNvSpPr/>
            <p:nvPr/>
          </p:nvSpPr>
          <p:spPr>
            <a:xfrm>
              <a:off x="864941" y="975360"/>
              <a:ext cx="110421"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defRPr sz="2200">
                  <a:solidFill>
                    <a:srgbClr val="FFFFFF"/>
                  </a:solidFill>
                </a:defRPr>
              </a:pPr>
            </a:p>
          </p:txBody>
        </p:sp>
        <p:sp>
          <p:nvSpPr>
            <p:cNvPr id="605" name="椭圆 30"/>
            <p:cNvSpPr/>
            <p:nvPr/>
          </p:nvSpPr>
          <p:spPr>
            <a:xfrm>
              <a:off x="1142149" y="705448"/>
              <a:ext cx="110420"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defRPr sz="2200">
                  <a:solidFill>
                    <a:srgbClr val="FFFFFF"/>
                  </a:solidFill>
                </a:defRPr>
              </a:pPr>
            </a:p>
          </p:txBody>
        </p:sp>
        <p:sp>
          <p:nvSpPr>
            <p:cNvPr id="606" name="椭圆 31"/>
            <p:cNvSpPr/>
            <p:nvPr/>
          </p:nvSpPr>
          <p:spPr>
            <a:xfrm>
              <a:off x="831202" y="1677146"/>
              <a:ext cx="110420" cy="110421"/>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defRPr sz="2200">
                  <a:solidFill>
                    <a:srgbClr val="FFFFFF"/>
                  </a:solidFill>
                </a:defRPr>
              </a:pPr>
            </a:p>
          </p:txBody>
        </p:sp>
        <p:sp>
          <p:nvSpPr>
            <p:cNvPr id="607" name="椭圆 32"/>
            <p:cNvSpPr/>
            <p:nvPr/>
          </p:nvSpPr>
          <p:spPr>
            <a:xfrm>
              <a:off x="2395988" y="975360"/>
              <a:ext cx="110420"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defRPr sz="2200">
                  <a:solidFill>
                    <a:srgbClr val="FFFFFF"/>
                  </a:solidFill>
                </a:defRPr>
              </a:pPr>
            </a:p>
          </p:txBody>
        </p:sp>
        <p:sp>
          <p:nvSpPr>
            <p:cNvPr id="608" name="椭圆 33"/>
            <p:cNvSpPr/>
            <p:nvPr/>
          </p:nvSpPr>
          <p:spPr>
            <a:xfrm>
              <a:off x="1862672" y="520182"/>
              <a:ext cx="110420"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defRPr sz="2200">
                  <a:solidFill>
                    <a:srgbClr val="FFFFFF"/>
                  </a:solidFill>
                </a:defRPr>
              </a:pPr>
            </a:p>
          </p:txBody>
        </p:sp>
        <p:sp>
          <p:nvSpPr>
            <p:cNvPr id="609" name="椭圆 34"/>
            <p:cNvSpPr/>
            <p:nvPr/>
          </p:nvSpPr>
          <p:spPr>
            <a:xfrm>
              <a:off x="1299210" y="1099843"/>
              <a:ext cx="110421"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defRPr sz="2200">
                  <a:solidFill>
                    <a:srgbClr val="FFFFFF"/>
                  </a:solidFill>
                </a:defRPr>
              </a:pPr>
            </a:p>
          </p:txBody>
        </p:sp>
        <p:sp>
          <p:nvSpPr>
            <p:cNvPr id="610" name="椭圆 35"/>
            <p:cNvSpPr/>
            <p:nvPr/>
          </p:nvSpPr>
          <p:spPr>
            <a:xfrm>
              <a:off x="1967853" y="1085778"/>
              <a:ext cx="110421"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defRPr sz="2200">
                  <a:solidFill>
                    <a:srgbClr val="FFFFFF"/>
                  </a:solidFill>
                </a:defRPr>
              </a:pPr>
            </a:p>
          </p:txBody>
        </p:sp>
        <p:sp>
          <p:nvSpPr>
            <p:cNvPr id="611" name="椭圆 36"/>
            <p:cNvSpPr/>
            <p:nvPr/>
          </p:nvSpPr>
          <p:spPr>
            <a:xfrm>
              <a:off x="159492" y="963090"/>
              <a:ext cx="110420"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defRPr sz="2200">
                  <a:solidFill>
                    <a:srgbClr val="FFFFFF"/>
                  </a:solidFill>
                </a:defRPr>
              </a:pPr>
            </a:p>
          </p:txBody>
        </p:sp>
        <p:sp>
          <p:nvSpPr>
            <p:cNvPr id="612" name="椭圆 37"/>
            <p:cNvSpPr/>
            <p:nvPr/>
          </p:nvSpPr>
          <p:spPr>
            <a:xfrm>
              <a:off x="2119941" y="1463040"/>
              <a:ext cx="110420"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defRPr sz="2200">
                  <a:solidFill>
                    <a:srgbClr val="FFFFFF"/>
                  </a:solidFill>
                </a:defRPr>
              </a:pPr>
            </a:p>
          </p:txBody>
        </p:sp>
        <p:sp>
          <p:nvSpPr>
            <p:cNvPr id="613" name="椭圆 38"/>
            <p:cNvSpPr/>
            <p:nvPr/>
          </p:nvSpPr>
          <p:spPr>
            <a:xfrm>
              <a:off x="1776023" y="138022"/>
              <a:ext cx="110420"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defRPr sz="2200">
                  <a:solidFill>
                    <a:srgbClr val="FFFFFF"/>
                  </a:solidFill>
                </a:defRPr>
              </a:pPr>
            </a:p>
          </p:txBody>
        </p:sp>
        <p:sp>
          <p:nvSpPr>
            <p:cNvPr id="614" name="椭圆 39"/>
            <p:cNvSpPr/>
            <p:nvPr/>
          </p:nvSpPr>
          <p:spPr>
            <a:xfrm>
              <a:off x="2470234" y="737717"/>
              <a:ext cx="110421"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defRPr sz="2200">
                  <a:solidFill>
                    <a:srgbClr val="FFFFFF"/>
                  </a:solidFill>
                </a:defRPr>
              </a:pPr>
            </a:p>
          </p:txBody>
        </p:sp>
      </p:grpSp>
      <p:grpSp>
        <p:nvGrpSpPr>
          <p:cNvPr id="642" name="组合 44"/>
          <p:cNvGrpSpPr/>
          <p:nvPr/>
        </p:nvGrpSpPr>
        <p:grpSpPr>
          <a:xfrm>
            <a:off x="3075692" y="2044630"/>
            <a:ext cx="2835866" cy="1840304"/>
            <a:chOff x="0" y="0"/>
            <a:chExt cx="2835864" cy="1840302"/>
          </a:xfrm>
        </p:grpSpPr>
        <p:grpSp>
          <p:nvGrpSpPr>
            <p:cNvPr id="618" name="组合 45"/>
            <p:cNvGrpSpPr/>
            <p:nvPr/>
          </p:nvGrpSpPr>
          <p:grpSpPr>
            <a:xfrm>
              <a:off x="-1" y="0"/>
              <a:ext cx="2835866" cy="1840303"/>
              <a:chOff x="0" y="0"/>
              <a:chExt cx="2835864" cy="1840302"/>
            </a:xfrm>
          </p:grpSpPr>
          <p:sp>
            <p:nvSpPr>
              <p:cNvPr id="616" name="椭圆 70"/>
              <p:cNvSpPr/>
              <p:nvPr/>
            </p:nvSpPr>
            <p:spPr>
              <a:xfrm>
                <a:off x="-1" y="0"/>
                <a:ext cx="1867910" cy="1840303"/>
              </a:xfrm>
              <a:prstGeom prst="ellipse">
                <a:avLst/>
              </a:prstGeom>
              <a:noFill/>
              <a:ln w="25400" cap="flat">
                <a:solidFill>
                  <a:srgbClr val="000000"/>
                </a:solidFill>
                <a:prstDash val="solid"/>
                <a:miter lim="800000"/>
              </a:ln>
              <a:effectLst/>
            </p:spPr>
            <p:txBody>
              <a:bodyPr wrap="square" lIns="50800" tIns="50800" rIns="50800" bIns="50800" numCol="1" anchor="ctr">
                <a:noAutofit/>
              </a:bodyPr>
              <a:lstStyle/>
              <a:p>
                <a:pPr>
                  <a:defRPr sz="2200">
                    <a:solidFill>
                      <a:srgbClr val="FFFFFF"/>
                    </a:solidFill>
                  </a:defRPr>
                </a:pPr>
              </a:p>
            </p:txBody>
          </p:sp>
          <p:sp>
            <p:nvSpPr>
              <p:cNvPr id="617" name="椭圆 71"/>
              <p:cNvSpPr/>
              <p:nvPr/>
            </p:nvSpPr>
            <p:spPr>
              <a:xfrm>
                <a:off x="967956" y="0"/>
                <a:ext cx="1867909" cy="1840303"/>
              </a:xfrm>
              <a:prstGeom prst="ellipse">
                <a:avLst/>
              </a:prstGeom>
              <a:noFill/>
              <a:ln w="25400" cap="flat">
                <a:solidFill>
                  <a:srgbClr val="000000"/>
                </a:solidFill>
                <a:prstDash val="solid"/>
                <a:miter lim="800000"/>
              </a:ln>
              <a:effectLst/>
            </p:spPr>
            <p:txBody>
              <a:bodyPr wrap="square" lIns="50800" tIns="50800" rIns="50800" bIns="50800" numCol="1" anchor="ctr">
                <a:noAutofit/>
              </a:bodyPr>
              <a:lstStyle/>
              <a:p>
                <a:pPr>
                  <a:defRPr sz="2200">
                    <a:solidFill>
                      <a:srgbClr val="FFFFFF"/>
                    </a:solidFill>
                  </a:defRPr>
                </a:pPr>
              </a:p>
            </p:txBody>
          </p:sp>
        </p:grpSp>
        <p:sp>
          <p:nvSpPr>
            <p:cNvPr id="619" name="椭圆 46"/>
            <p:cNvSpPr/>
            <p:nvPr/>
          </p:nvSpPr>
          <p:spPr>
            <a:xfrm>
              <a:off x="377261" y="487680"/>
              <a:ext cx="110421" cy="110420"/>
            </a:xfrm>
            <a:prstGeom prst="ellipse">
              <a:avLst/>
            </a:prstGeom>
            <a:solidFill>
              <a:srgbClr val="FF0000"/>
            </a:solidFill>
            <a:ln w="12700" cap="flat">
              <a:solidFill>
                <a:srgbClr val="FF0000"/>
              </a:solidFill>
              <a:prstDash val="solid"/>
              <a:miter lim="800000"/>
            </a:ln>
            <a:effectLst/>
          </p:spPr>
          <p:txBody>
            <a:bodyPr wrap="square" lIns="50800" tIns="50800" rIns="50800" bIns="50800" numCol="1" anchor="ctr">
              <a:noAutofit/>
            </a:bodyPr>
            <a:lstStyle/>
            <a:p>
              <a:pPr>
                <a:defRPr sz="2200">
                  <a:solidFill>
                    <a:srgbClr val="FFFFFF"/>
                  </a:solidFill>
                </a:defRPr>
              </a:pPr>
            </a:p>
          </p:txBody>
        </p:sp>
        <p:sp>
          <p:nvSpPr>
            <p:cNvPr id="620" name="椭圆 47"/>
            <p:cNvSpPr/>
            <p:nvPr/>
          </p:nvSpPr>
          <p:spPr>
            <a:xfrm>
              <a:off x="753889" y="1039769"/>
              <a:ext cx="110420" cy="110420"/>
            </a:xfrm>
            <a:prstGeom prst="ellipse">
              <a:avLst/>
            </a:prstGeom>
            <a:solidFill>
              <a:srgbClr val="FF0000"/>
            </a:solidFill>
            <a:ln w="12700" cap="flat">
              <a:solidFill>
                <a:srgbClr val="FF0000"/>
              </a:solidFill>
              <a:prstDash val="solid"/>
              <a:miter lim="800000"/>
            </a:ln>
            <a:effectLst/>
          </p:spPr>
          <p:txBody>
            <a:bodyPr wrap="square" lIns="50800" tIns="50800" rIns="50800" bIns="50800" numCol="1" anchor="ctr">
              <a:noAutofit/>
            </a:bodyPr>
            <a:lstStyle/>
            <a:p>
              <a:pPr>
                <a:defRPr sz="2200">
                  <a:solidFill>
                    <a:srgbClr val="FFFFFF"/>
                  </a:solidFill>
                </a:defRPr>
              </a:pPr>
            </a:p>
          </p:txBody>
        </p:sp>
        <p:sp>
          <p:nvSpPr>
            <p:cNvPr id="621" name="椭圆 48"/>
            <p:cNvSpPr/>
            <p:nvPr/>
          </p:nvSpPr>
          <p:spPr>
            <a:xfrm>
              <a:off x="539820" y="1432368"/>
              <a:ext cx="110421" cy="110420"/>
            </a:xfrm>
            <a:prstGeom prst="ellipse">
              <a:avLst/>
            </a:prstGeom>
            <a:solidFill>
              <a:srgbClr val="FF0000"/>
            </a:solidFill>
            <a:ln w="12700" cap="flat">
              <a:solidFill>
                <a:srgbClr val="FF0000"/>
              </a:solidFill>
              <a:prstDash val="solid"/>
              <a:miter lim="800000"/>
            </a:ln>
            <a:effectLst/>
          </p:spPr>
          <p:txBody>
            <a:bodyPr wrap="square" lIns="50800" tIns="50800" rIns="50800" bIns="50800" numCol="1" anchor="ctr">
              <a:noAutofit/>
            </a:bodyPr>
            <a:lstStyle/>
            <a:p>
              <a:pPr>
                <a:defRPr sz="2200">
                  <a:solidFill>
                    <a:srgbClr val="FFFFFF"/>
                  </a:solidFill>
                </a:defRPr>
              </a:pPr>
            </a:p>
          </p:txBody>
        </p:sp>
        <p:sp>
          <p:nvSpPr>
            <p:cNvPr id="622" name="椭圆 49"/>
            <p:cNvSpPr/>
            <p:nvPr/>
          </p:nvSpPr>
          <p:spPr>
            <a:xfrm>
              <a:off x="911848" y="248440"/>
              <a:ext cx="110420" cy="110420"/>
            </a:xfrm>
            <a:prstGeom prst="ellipse">
              <a:avLst/>
            </a:prstGeom>
            <a:solidFill>
              <a:srgbClr val="FF0000"/>
            </a:solidFill>
            <a:ln w="12700" cap="flat">
              <a:solidFill>
                <a:srgbClr val="FF0000"/>
              </a:solidFill>
              <a:prstDash val="solid"/>
              <a:miter lim="800000"/>
            </a:ln>
            <a:effectLst/>
          </p:spPr>
          <p:txBody>
            <a:bodyPr wrap="square" lIns="50800" tIns="50800" rIns="50800" bIns="50800" numCol="1" anchor="ctr">
              <a:noAutofit/>
            </a:bodyPr>
            <a:lstStyle/>
            <a:p>
              <a:pPr>
                <a:defRPr sz="2200">
                  <a:solidFill>
                    <a:srgbClr val="FFFFFF"/>
                  </a:solidFill>
                </a:defRPr>
              </a:pPr>
            </a:p>
          </p:txBody>
        </p:sp>
        <p:sp>
          <p:nvSpPr>
            <p:cNvPr id="623" name="椭圆 50"/>
            <p:cNvSpPr/>
            <p:nvPr/>
          </p:nvSpPr>
          <p:spPr>
            <a:xfrm>
              <a:off x="1395561" y="552685"/>
              <a:ext cx="110420" cy="110421"/>
            </a:xfrm>
            <a:prstGeom prst="ellipse">
              <a:avLst/>
            </a:prstGeom>
            <a:solidFill>
              <a:srgbClr val="FF0000"/>
            </a:solidFill>
            <a:ln w="12700" cap="flat">
              <a:solidFill>
                <a:srgbClr val="FF0000"/>
              </a:solidFill>
              <a:prstDash val="solid"/>
              <a:miter lim="800000"/>
            </a:ln>
            <a:effectLst/>
          </p:spPr>
          <p:txBody>
            <a:bodyPr wrap="square" lIns="50800" tIns="50800" rIns="50800" bIns="50800" numCol="1" anchor="ctr">
              <a:noAutofit/>
            </a:bodyPr>
            <a:lstStyle/>
            <a:p>
              <a:pPr>
                <a:defRPr sz="2200">
                  <a:solidFill>
                    <a:srgbClr val="FFFFFF"/>
                  </a:solidFill>
                </a:defRPr>
              </a:pPr>
            </a:p>
          </p:txBody>
        </p:sp>
        <p:sp>
          <p:nvSpPr>
            <p:cNvPr id="624" name="椭圆 51"/>
            <p:cNvSpPr/>
            <p:nvPr/>
          </p:nvSpPr>
          <p:spPr>
            <a:xfrm>
              <a:off x="2152518" y="377261"/>
              <a:ext cx="110420" cy="110421"/>
            </a:xfrm>
            <a:prstGeom prst="ellipse">
              <a:avLst/>
            </a:prstGeom>
            <a:solidFill>
              <a:srgbClr val="FF0000"/>
            </a:solidFill>
            <a:ln w="12700" cap="flat">
              <a:solidFill>
                <a:srgbClr val="FF0000"/>
              </a:solidFill>
              <a:prstDash val="solid"/>
              <a:miter lim="800000"/>
            </a:ln>
            <a:effectLst/>
          </p:spPr>
          <p:txBody>
            <a:bodyPr wrap="square" lIns="50800" tIns="50800" rIns="50800" bIns="50800" numCol="1" anchor="ctr">
              <a:noAutofit/>
            </a:bodyPr>
            <a:lstStyle/>
            <a:p>
              <a:pPr>
                <a:defRPr sz="2200">
                  <a:solidFill>
                    <a:srgbClr val="FFFFFF"/>
                  </a:solidFill>
                </a:defRPr>
              </a:pPr>
            </a:p>
          </p:txBody>
        </p:sp>
        <p:sp>
          <p:nvSpPr>
            <p:cNvPr id="625" name="椭圆 53"/>
            <p:cNvSpPr/>
            <p:nvPr/>
          </p:nvSpPr>
          <p:spPr>
            <a:xfrm>
              <a:off x="2241466" y="1287616"/>
              <a:ext cx="110421" cy="110420"/>
            </a:xfrm>
            <a:prstGeom prst="ellipse">
              <a:avLst/>
            </a:prstGeom>
            <a:solidFill>
              <a:srgbClr val="FF0000"/>
            </a:solidFill>
            <a:ln w="12700" cap="flat">
              <a:solidFill>
                <a:srgbClr val="FF0000"/>
              </a:solidFill>
              <a:prstDash val="solid"/>
              <a:miter lim="800000"/>
            </a:ln>
            <a:effectLst/>
          </p:spPr>
          <p:txBody>
            <a:bodyPr wrap="square" lIns="50800" tIns="50800" rIns="50800" bIns="50800" numCol="1" anchor="ctr">
              <a:noAutofit/>
            </a:bodyPr>
            <a:lstStyle/>
            <a:p>
              <a:pPr>
                <a:defRPr sz="2200">
                  <a:solidFill>
                    <a:srgbClr val="FFFFFF"/>
                  </a:solidFill>
                </a:defRPr>
              </a:pPr>
            </a:p>
          </p:txBody>
        </p:sp>
        <p:sp>
          <p:nvSpPr>
            <p:cNvPr id="626" name="椭圆 54"/>
            <p:cNvSpPr/>
            <p:nvPr/>
          </p:nvSpPr>
          <p:spPr>
            <a:xfrm>
              <a:off x="1794558" y="1545853"/>
              <a:ext cx="110420" cy="110421"/>
            </a:xfrm>
            <a:prstGeom prst="ellipse">
              <a:avLst/>
            </a:prstGeom>
            <a:solidFill>
              <a:srgbClr val="FF0000"/>
            </a:solidFill>
            <a:ln w="12700" cap="flat">
              <a:solidFill>
                <a:srgbClr val="FF0000"/>
              </a:solidFill>
              <a:prstDash val="solid"/>
              <a:miter lim="800000"/>
            </a:ln>
            <a:effectLst/>
          </p:spPr>
          <p:txBody>
            <a:bodyPr wrap="square" lIns="50800" tIns="50800" rIns="50800" bIns="50800" numCol="1" anchor="ctr">
              <a:noAutofit/>
            </a:bodyPr>
            <a:lstStyle/>
            <a:p>
              <a:pPr>
                <a:defRPr sz="2200">
                  <a:solidFill>
                    <a:srgbClr val="FFFFFF"/>
                  </a:solidFill>
                </a:defRPr>
              </a:pPr>
            </a:p>
          </p:txBody>
        </p:sp>
        <p:sp>
          <p:nvSpPr>
            <p:cNvPr id="627" name="椭圆 55"/>
            <p:cNvSpPr/>
            <p:nvPr/>
          </p:nvSpPr>
          <p:spPr>
            <a:xfrm>
              <a:off x="1507778" y="932418"/>
              <a:ext cx="110420" cy="110420"/>
            </a:xfrm>
            <a:prstGeom prst="ellipse">
              <a:avLst/>
            </a:prstGeom>
            <a:solidFill>
              <a:srgbClr val="FF0000"/>
            </a:solidFill>
            <a:ln w="12700" cap="flat">
              <a:solidFill>
                <a:srgbClr val="FF0000"/>
              </a:solidFill>
              <a:prstDash val="solid"/>
              <a:miter lim="800000"/>
            </a:ln>
            <a:effectLst/>
          </p:spPr>
          <p:txBody>
            <a:bodyPr wrap="square" lIns="50800" tIns="50800" rIns="50800" bIns="50800" numCol="1" anchor="ctr">
              <a:noAutofit/>
            </a:bodyPr>
            <a:lstStyle/>
            <a:p>
              <a:pPr>
                <a:defRPr sz="2200">
                  <a:solidFill>
                    <a:srgbClr val="FFFFFF"/>
                  </a:solidFill>
                </a:defRPr>
              </a:pPr>
            </a:p>
          </p:txBody>
        </p:sp>
        <p:sp>
          <p:nvSpPr>
            <p:cNvPr id="628" name="椭圆 56"/>
            <p:cNvSpPr/>
            <p:nvPr/>
          </p:nvSpPr>
          <p:spPr>
            <a:xfrm>
              <a:off x="1352621" y="1463040"/>
              <a:ext cx="110421" cy="110420"/>
            </a:xfrm>
            <a:prstGeom prst="ellipse">
              <a:avLst/>
            </a:prstGeom>
            <a:solidFill>
              <a:srgbClr val="FF0000"/>
            </a:solidFill>
            <a:ln w="12700" cap="flat">
              <a:solidFill>
                <a:srgbClr val="FF0000"/>
              </a:solidFill>
              <a:prstDash val="solid"/>
              <a:miter lim="800000"/>
            </a:ln>
            <a:effectLst/>
          </p:spPr>
          <p:txBody>
            <a:bodyPr wrap="square" lIns="50800" tIns="50800" rIns="50800" bIns="50800" numCol="1" anchor="ctr">
              <a:noAutofit/>
            </a:bodyPr>
            <a:lstStyle/>
            <a:p>
              <a:pPr>
                <a:defRPr sz="2200">
                  <a:solidFill>
                    <a:srgbClr val="FFFFFF"/>
                  </a:solidFill>
                </a:defRPr>
              </a:pPr>
            </a:p>
          </p:txBody>
        </p:sp>
        <p:sp>
          <p:nvSpPr>
            <p:cNvPr id="629" name="椭圆 57"/>
            <p:cNvSpPr/>
            <p:nvPr/>
          </p:nvSpPr>
          <p:spPr>
            <a:xfrm>
              <a:off x="539821" y="650240"/>
              <a:ext cx="110421"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defRPr sz="2200">
                  <a:solidFill>
                    <a:srgbClr val="FFFFFF"/>
                  </a:solidFill>
                </a:defRPr>
              </a:pPr>
            </a:p>
          </p:txBody>
        </p:sp>
        <p:sp>
          <p:nvSpPr>
            <p:cNvPr id="630" name="椭圆 58"/>
            <p:cNvSpPr/>
            <p:nvPr/>
          </p:nvSpPr>
          <p:spPr>
            <a:xfrm>
              <a:off x="628135" y="297514"/>
              <a:ext cx="110420"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defRPr sz="2200">
                  <a:solidFill>
                    <a:srgbClr val="FFFFFF"/>
                  </a:solidFill>
                </a:defRPr>
              </a:pPr>
            </a:p>
          </p:txBody>
        </p:sp>
        <p:sp>
          <p:nvSpPr>
            <p:cNvPr id="631" name="椭圆 59"/>
            <p:cNvSpPr/>
            <p:nvPr/>
          </p:nvSpPr>
          <p:spPr>
            <a:xfrm>
              <a:off x="864941" y="975360"/>
              <a:ext cx="110421"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defRPr sz="2200">
                  <a:solidFill>
                    <a:srgbClr val="FFFFFF"/>
                  </a:solidFill>
                </a:defRPr>
              </a:pPr>
            </a:p>
          </p:txBody>
        </p:sp>
        <p:sp>
          <p:nvSpPr>
            <p:cNvPr id="632" name="椭圆 60"/>
            <p:cNvSpPr/>
            <p:nvPr/>
          </p:nvSpPr>
          <p:spPr>
            <a:xfrm>
              <a:off x="1142149" y="705448"/>
              <a:ext cx="110420"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defRPr sz="2200">
                  <a:solidFill>
                    <a:srgbClr val="FFFFFF"/>
                  </a:solidFill>
                </a:defRPr>
              </a:pPr>
            </a:p>
          </p:txBody>
        </p:sp>
        <p:sp>
          <p:nvSpPr>
            <p:cNvPr id="633" name="椭圆 61"/>
            <p:cNvSpPr/>
            <p:nvPr/>
          </p:nvSpPr>
          <p:spPr>
            <a:xfrm>
              <a:off x="831202" y="1677146"/>
              <a:ext cx="110420" cy="110421"/>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defRPr sz="2200">
                  <a:solidFill>
                    <a:srgbClr val="FFFFFF"/>
                  </a:solidFill>
                </a:defRPr>
              </a:pPr>
            </a:p>
          </p:txBody>
        </p:sp>
        <p:sp>
          <p:nvSpPr>
            <p:cNvPr id="634" name="椭圆 62"/>
            <p:cNvSpPr/>
            <p:nvPr/>
          </p:nvSpPr>
          <p:spPr>
            <a:xfrm>
              <a:off x="2395988" y="975360"/>
              <a:ext cx="110420"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defRPr sz="2200">
                  <a:solidFill>
                    <a:srgbClr val="FFFFFF"/>
                  </a:solidFill>
                </a:defRPr>
              </a:pPr>
            </a:p>
          </p:txBody>
        </p:sp>
        <p:sp>
          <p:nvSpPr>
            <p:cNvPr id="635" name="椭圆 63"/>
            <p:cNvSpPr/>
            <p:nvPr/>
          </p:nvSpPr>
          <p:spPr>
            <a:xfrm>
              <a:off x="1862672" y="520182"/>
              <a:ext cx="110420"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defRPr sz="2200">
                  <a:solidFill>
                    <a:srgbClr val="FFFFFF"/>
                  </a:solidFill>
                </a:defRPr>
              </a:pPr>
            </a:p>
          </p:txBody>
        </p:sp>
        <p:sp>
          <p:nvSpPr>
            <p:cNvPr id="636" name="椭圆 64"/>
            <p:cNvSpPr/>
            <p:nvPr/>
          </p:nvSpPr>
          <p:spPr>
            <a:xfrm>
              <a:off x="1299210" y="1099843"/>
              <a:ext cx="110421"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defRPr sz="2200">
                  <a:solidFill>
                    <a:srgbClr val="FFFFFF"/>
                  </a:solidFill>
                </a:defRPr>
              </a:pPr>
            </a:p>
          </p:txBody>
        </p:sp>
        <p:sp>
          <p:nvSpPr>
            <p:cNvPr id="637" name="椭圆 65"/>
            <p:cNvSpPr/>
            <p:nvPr/>
          </p:nvSpPr>
          <p:spPr>
            <a:xfrm>
              <a:off x="1967853" y="1085778"/>
              <a:ext cx="110421"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defRPr sz="2200">
                  <a:solidFill>
                    <a:srgbClr val="FFFFFF"/>
                  </a:solidFill>
                </a:defRPr>
              </a:pPr>
            </a:p>
          </p:txBody>
        </p:sp>
        <p:sp>
          <p:nvSpPr>
            <p:cNvPr id="638" name="椭圆 66"/>
            <p:cNvSpPr/>
            <p:nvPr/>
          </p:nvSpPr>
          <p:spPr>
            <a:xfrm>
              <a:off x="159492" y="963090"/>
              <a:ext cx="110420"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defRPr sz="2200">
                  <a:solidFill>
                    <a:srgbClr val="FFFFFF"/>
                  </a:solidFill>
                </a:defRPr>
              </a:pPr>
            </a:p>
          </p:txBody>
        </p:sp>
        <p:sp>
          <p:nvSpPr>
            <p:cNvPr id="639" name="椭圆 67"/>
            <p:cNvSpPr/>
            <p:nvPr/>
          </p:nvSpPr>
          <p:spPr>
            <a:xfrm>
              <a:off x="2119941" y="1463040"/>
              <a:ext cx="110420"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defRPr sz="2200">
                  <a:solidFill>
                    <a:srgbClr val="FFFFFF"/>
                  </a:solidFill>
                </a:defRPr>
              </a:pPr>
            </a:p>
          </p:txBody>
        </p:sp>
        <p:sp>
          <p:nvSpPr>
            <p:cNvPr id="640" name="椭圆 68"/>
            <p:cNvSpPr/>
            <p:nvPr/>
          </p:nvSpPr>
          <p:spPr>
            <a:xfrm>
              <a:off x="1776023" y="138022"/>
              <a:ext cx="110420"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defRPr sz="2200">
                  <a:solidFill>
                    <a:srgbClr val="FFFFFF"/>
                  </a:solidFill>
                </a:defRPr>
              </a:pPr>
            </a:p>
          </p:txBody>
        </p:sp>
        <p:sp>
          <p:nvSpPr>
            <p:cNvPr id="641" name="椭圆 69"/>
            <p:cNvSpPr/>
            <p:nvPr/>
          </p:nvSpPr>
          <p:spPr>
            <a:xfrm>
              <a:off x="2470234" y="737717"/>
              <a:ext cx="110421"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defRPr sz="2200">
                  <a:solidFill>
                    <a:srgbClr val="FFFFFF"/>
                  </a:solidFill>
                </a:defRPr>
              </a:pPr>
            </a:p>
          </p:txBody>
        </p:sp>
      </p:grpSp>
      <p:sp>
        <p:nvSpPr>
          <p:cNvPr id="643" name="Rectangle"/>
          <p:cNvSpPr/>
          <p:nvPr/>
        </p:nvSpPr>
        <p:spPr>
          <a:xfrm>
            <a:off x="76200" y="1244600"/>
            <a:ext cx="5934809" cy="3340766"/>
          </a:xfrm>
          <a:prstGeom prst="rect">
            <a:avLst/>
          </a:prstGeom>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644" name="Initialization of isobar"/>
          <p:cNvSpPr txBox="1"/>
          <p:nvPr/>
        </p:nvSpPr>
        <p:spPr>
          <a:xfrm>
            <a:off x="346237" y="1333143"/>
            <a:ext cx="3951376" cy="565858"/>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solidFill>
                  <a:srgbClr val="FFFFFF"/>
                </a:solidFill>
                <a:effectLst>
                  <a:outerShdw sx="100000" sy="100000" kx="0" ky="0" algn="b" rotWithShape="0" blurRad="38100" dist="12700" dir="5400000">
                    <a:srgbClr val="000000">
                      <a:alpha val="50000"/>
                    </a:srgbClr>
                  </a:outerShdw>
                </a:effectLst>
              </a:defRPr>
            </a:lvl1pPr>
          </a:lstStyle>
          <a:p>
            <a:pPr/>
            <a:r>
              <a:t>Initialization of isobar</a:t>
            </a:r>
          </a:p>
        </p:txBody>
      </p:sp>
      <p:pic>
        <p:nvPicPr>
          <p:cNvPr id="645" name="Image" descr="Image"/>
          <p:cNvPicPr>
            <a:picLocks noChangeAspect="1"/>
          </p:cNvPicPr>
          <p:nvPr/>
        </p:nvPicPr>
        <p:blipFill>
          <a:blip r:embed="rId5">
            <a:extLst/>
          </a:blip>
          <a:stretch>
            <a:fillRect/>
          </a:stretch>
        </p:blipFill>
        <p:spPr>
          <a:xfrm>
            <a:off x="6052668" y="3235759"/>
            <a:ext cx="1451821" cy="539683"/>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7" name="Slide Number"/>
          <p:cNvSpPr txBox="1"/>
          <p:nvPr>
            <p:ph type="sldNum" sz="quarter" idx="4294967295"/>
          </p:nvPr>
        </p:nvSpPr>
        <p:spPr>
          <a:xfrm>
            <a:off x="12545483" y="9323609"/>
            <a:ext cx="342901" cy="35859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48" name="孰优孰劣？…"/>
          <p:cNvSpPr txBox="1"/>
          <p:nvPr/>
        </p:nvSpPr>
        <p:spPr>
          <a:xfrm>
            <a:off x="9098895" y="5781668"/>
            <a:ext cx="3720240" cy="3096997"/>
          </a:xfrm>
          <a:prstGeom prst="rect">
            <a:avLst/>
          </a:prstGeom>
          <a:ln w="47625">
            <a:solidFill>
              <a:srgbClr val="0433FF"/>
            </a:solidFill>
          </a:ln>
          <a:extLst>
            <a:ext uri="{C572A759-6A51-4108-AA02-DFA0A04FC94B}">
              <ma14:wrappingTextBoxFlag xmlns:ma14="http://schemas.microsoft.com/office/mac/drawingml/2011/main" val="1"/>
            </a:ext>
          </a:extLst>
        </p:spPr>
        <p:txBody>
          <a:bodyPr lIns="50800" tIns="50800" rIns="50800" bIns="50800" anchor="ctr">
            <a:spAutoFit/>
          </a:bodyPr>
          <a:lstStyle/>
          <a:p>
            <a:pPr marL="228600" indent="-228600" algn="l">
              <a:spcBef>
                <a:spcPts val="1100"/>
              </a:spcBef>
              <a:buSzPct val="100000"/>
              <a:buChar char="•"/>
              <a:defRPr b="1" sz="2700">
                <a:solidFill>
                  <a:srgbClr val="0433FF"/>
                </a:solidFill>
              </a:defRPr>
            </a:pPr>
            <a:r>
              <a:t>孰优孰劣？</a:t>
            </a:r>
          </a:p>
          <a:p>
            <a:pPr marL="228600" indent="-228600" algn="l">
              <a:spcBef>
                <a:spcPts val="1100"/>
              </a:spcBef>
              <a:buSzPct val="100000"/>
              <a:buChar char="•"/>
              <a:defRPr b="1" sz="2700">
                <a:solidFill>
                  <a:srgbClr val="0433FF"/>
                </a:solidFill>
              </a:defRPr>
            </a:pPr>
            <a:r>
              <a:t>三个比率是我们的评判标准：</a:t>
            </a:r>
          </a:p>
          <a:p>
            <a:pPr marL="406400" indent="-228600" algn="l">
              <a:spcBef>
                <a:spcPts val="1100"/>
              </a:spcBef>
              <a:buClr>
                <a:srgbClr val="000000"/>
              </a:buClr>
              <a:buSzPct val="100000"/>
              <a:buAutoNum type="romanUcParenR" startAt="1"/>
              <a:defRPr sz="2100"/>
            </a:pPr>
            <a:r>
              <a:t>Mult. dist. ratio </a:t>
            </a:r>
          </a:p>
          <a:p>
            <a:pPr marL="406400" indent="-228600" algn="l">
              <a:spcBef>
                <a:spcPts val="1100"/>
              </a:spcBef>
              <a:buClr>
                <a:srgbClr val="000000"/>
              </a:buClr>
              <a:buSzPct val="100000"/>
              <a:buAutoNum type="romanUcParenR" startAt="1"/>
              <a:defRPr sz="2100"/>
            </a:pPr>
            <a:r>
              <a:t> &lt;N</a:t>
            </a:r>
            <a:r>
              <a:rPr baseline="-5999"/>
              <a:t>ch</a:t>
            </a:r>
            <a:r>
              <a:t>&gt; ratio vs centrality </a:t>
            </a:r>
          </a:p>
          <a:p>
            <a:pPr marL="406400" indent="-228600" algn="l">
              <a:spcBef>
                <a:spcPts val="1100"/>
              </a:spcBef>
              <a:buClr>
                <a:srgbClr val="000000"/>
              </a:buClr>
              <a:buSzPct val="100000"/>
              <a:buAutoNum type="romanUcParenR" startAt="1"/>
              <a:defRPr sz="2100"/>
            </a:pPr>
            <a:r>
              <a:t> v</a:t>
            </a:r>
            <a:r>
              <a:rPr baseline="-5999"/>
              <a:t>2 </a:t>
            </a:r>
            <a:r>
              <a:t>ratio vs centrality </a:t>
            </a:r>
          </a:p>
        </p:txBody>
      </p:sp>
      <p:sp>
        <p:nvSpPr>
          <p:cNvPr id="649" name="矩形 3"/>
          <p:cNvSpPr txBox="1"/>
          <p:nvPr/>
        </p:nvSpPr>
        <p:spPr>
          <a:xfrm>
            <a:off x="720917" y="1331945"/>
            <a:ext cx="7435405" cy="4437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500"/>
            </a:lvl1pPr>
          </a:lstStyle>
          <a:p>
            <a:pPr/>
            <a:r>
              <a:t>Woods-Saxon form of spatial distribution of nucleons:</a:t>
            </a:r>
          </a:p>
        </p:txBody>
      </p:sp>
      <p:pic>
        <p:nvPicPr>
          <p:cNvPr id="650" name="Image" descr="Image"/>
          <p:cNvPicPr>
            <a:picLocks noChangeAspect="1"/>
          </p:cNvPicPr>
          <p:nvPr/>
        </p:nvPicPr>
        <p:blipFill>
          <a:blip r:embed="rId2">
            <a:extLst/>
          </a:blip>
          <a:stretch>
            <a:fillRect/>
          </a:stretch>
        </p:blipFill>
        <p:spPr>
          <a:xfrm>
            <a:off x="110195" y="2861097"/>
            <a:ext cx="8628216" cy="5827001"/>
          </a:xfrm>
          <a:prstGeom prst="rect">
            <a:avLst/>
          </a:prstGeom>
          <a:ln w="12700">
            <a:miter lim="400000"/>
          </a:ln>
        </p:spPr>
      </p:pic>
      <p:sp>
        <p:nvSpPr>
          <p:cNvPr id="651" name="矩形 5"/>
          <p:cNvSpPr txBox="1"/>
          <p:nvPr/>
        </p:nvSpPr>
        <p:spPr>
          <a:xfrm>
            <a:off x="2730500" y="202939"/>
            <a:ext cx="7543801" cy="901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500"/>
            </a:lvl1pPr>
          </a:lstStyle>
          <a:p>
            <a:pPr/>
            <a:r>
              <a:t>引入同质异位素的原子核结构</a:t>
            </a:r>
          </a:p>
        </p:txBody>
      </p:sp>
      <p:grpSp>
        <p:nvGrpSpPr>
          <p:cNvPr id="659" name="Group"/>
          <p:cNvGrpSpPr/>
          <p:nvPr/>
        </p:nvGrpSpPr>
        <p:grpSpPr>
          <a:xfrm>
            <a:off x="9124295" y="1247404"/>
            <a:ext cx="3720240" cy="3762675"/>
            <a:chOff x="0" y="0"/>
            <a:chExt cx="3720239" cy="3762673"/>
          </a:xfrm>
        </p:grpSpPr>
        <p:grpSp>
          <p:nvGrpSpPr>
            <p:cNvPr id="657" name="Group"/>
            <p:cNvGrpSpPr/>
            <p:nvPr/>
          </p:nvGrpSpPr>
          <p:grpSpPr>
            <a:xfrm>
              <a:off x="0" y="0"/>
              <a:ext cx="3720240" cy="3762674"/>
              <a:chOff x="0" y="0"/>
              <a:chExt cx="3720239" cy="3762673"/>
            </a:xfrm>
          </p:grpSpPr>
          <p:grpSp>
            <p:nvGrpSpPr>
              <p:cNvPr id="654" name="Group"/>
              <p:cNvGrpSpPr/>
              <p:nvPr/>
            </p:nvGrpSpPr>
            <p:grpSpPr>
              <a:xfrm>
                <a:off x="0" y="0"/>
                <a:ext cx="3720240" cy="3762674"/>
                <a:chOff x="0" y="0"/>
                <a:chExt cx="3720239" cy="3762673"/>
              </a:xfrm>
            </p:grpSpPr>
            <p:pic>
              <p:nvPicPr>
                <p:cNvPr id="652" name="image.png" descr="image.png"/>
                <p:cNvPicPr>
                  <a:picLocks noChangeAspect="1"/>
                </p:cNvPicPr>
                <p:nvPr/>
              </p:nvPicPr>
              <p:blipFill>
                <a:blip r:embed="rId3">
                  <a:extLst/>
                </a:blip>
                <a:stretch>
                  <a:fillRect/>
                </a:stretch>
              </p:blipFill>
              <p:spPr>
                <a:xfrm>
                  <a:off x="0" y="0"/>
                  <a:ext cx="3720240" cy="3762674"/>
                </a:xfrm>
                <a:prstGeom prst="rect">
                  <a:avLst/>
                </a:prstGeom>
                <a:ln w="12700" cap="flat">
                  <a:noFill/>
                  <a:miter lim="400000"/>
                </a:ln>
                <a:effectLst/>
              </p:spPr>
            </p:pic>
            <p:sp>
              <p:nvSpPr>
                <p:cNvPr id="653" name="Line"/>
                <p:cNvSpPr/>
                <p:nvPr/>
              </p:nvSpPr>
              <p:spPr>
                <a:xfrm>
                  <a:off x="3452651" y="908838"/>
                  <a:ext cx="1180" cy="2352852"/>
                </a:xfrm>
                <a:prstGeom prst="line">
                  <a:avLst/>
                </a:prstGeom>
                <a:noFill/>
                <a:ln w="57150" cap="flat">
                  <a:solidFill>
                    <a:srgbClr val="000000"/>
                  </a:solidFill>
                  <a:prstDash val="solid"/>
                  <a:round/>
                </a:ln>
                <a:effectLst/>
              </p:spPr>
              <p:txBody>
                <a:bodyPr wrap="square" lIns="50800" tIns="50800" rIns="50800" bIns="50800" numCol="1" anchor="ctr">
                  <a:noAutofit/>
                </a:bodyPr>
                <a:lstStyle/>
                <a:p>
                  <a:pPr algn="l" defTabSz="457200">
                    <a:defRPr sz="1200"/>
                  </a:pPr>
                </a:p>
              </p:txBody>
            </p:sp>
          </p:grpSp>
          <p:sp>
            <p:nvSpPr>
              <p:cNvPr id="655" name="Rectangle"/>
              <p:cNvSpPr/>
              <p:nvPr/>
            </p:nvSpPr>
            <p:spPr>
              <a:xfrm>
                <a:off x="512768" y="1354414"/>
                <a:ext cx="2348132" cy="311199"/>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656" name="dipole charge separation"/>
              <p:cNvSpPr txBox="1"/>
              <p:nvPr/>
            </p:nvSpPr>
            <p:spPr>
              <a:xfrm>
                <a:off x="483804" y="1307045"/>
                <a:ext cx="2352208" cy="3682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1" sz="1300">
                    <a:solidFill>
                      <a:srgbClr val="FF2600"/>
                    </a:solidFill>
                  </a:defRPr>
                </a:lvl1pPr>
              </a:lstStyle>
              <a:p>
                <a:pPr/>
                <a:r>
                  <a:t>dipole charge separation</a:t>
                </a:r>
              </a:p>
            </p:txBody>
          </p:sp>
        </p:grpSp>
        <p:sp>
          <p:nvSpPr>
            <p:cNvPr id="658" name="Rectangle"/>
            <p:cNvSpPr/>
            <p:nvPr/>
          </p:nvSpPr>
          <p:spPr>
            <a:xfrm>
              <a:off x="471178" y="1318186"/>
              <a:ext cx="2411257" cy="373992"/>
            </a:xfrm>
            <a:prstGeom prst="rect">
              <a:avLst/>
            </a:prstGeom>
            <a:noFill/>
            <a:ln w="76200" cap="flat">
              <a:solidFill>
                <a:srgbClr val="FF2600"/>
              </a:solidFill>
              <a:prstDash val="solid"/>
              <a:miter lim="400000"/>
            </a:ln>
            <a:effectLst/>
          </p:spPr>
          <p:txBody>
            <a:bodyPr wrap="square" lIns="50800" tIns="50800" rIns="50800" bIns="50800" numCol="1" anchor="ctr">
              <a:noAutofit/>
            </a:bodyPr>
            <a:lstStyle/>
            <a:p>
              <a:pPr>
                <a:defRPr sz="4000">
                  <a:solidFill>
                    <a:srgbClr val="FFFFFF"/>
                  </a:solidFill>
                  <a:effectLst>
                    <a:outerShdw sx="100000" sy="100000" kx="0" ky="0" algn="b" rotWithShape="0" blurRad="38100" dist="12700" dir="5400000">
                      <a:srgbClr val="000000">
                        <a:alpha val="50000"/>
                      </a:srgbClr>
                    </a:outerShdw>
                  </a:effectLst>
                </a:defRPr>
              </a:pPr>
            </a:p>
          </p:txBody>
        </p:sp>
      </p:grpSp>
      <p:sp>
        <p:nvSpPr>
          <p:cNvPr id="660" name="Rectangle"/>
          <p:cNvSpPr/>
          <p:nvPr/>
        </p:nvSpPr>
        <p:spPr>
          <a:xfrm>
            <a:off x="149166" y="1244600"/>
            <a:ext cx="8601074" cy="7597739"/>
          </a:xfrm>
          <a:prstGeom prst="rect">
            <a:avLst/>
          </a:prstGeom>
          <a:ln w="381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661" name="Arrow"/>
          <p:cNvSpPr/>
          <p:nvPr/>
        </p:nvSpPr>
        <p:spPr>
          <a:xfrm>
            <a:off x="8793162" y="1843002"/>
            <a:ext cx="642872" cy="312044"/>
          </a:xfrm>
          <a:prstGeom prst="rightArrow">
            <a:avLst>
              <a:gd name="adj1" fmla="val 50000"/>
              <a:gd name="adj2" fmla="val 121208"/>
            </a:avLst>
          </a:prstGeom>
          <a:solidFill>
            <a:srgbClr val="000000"/>
          </a:solidFill>
          <a:ln>
            <a:solidFill>
              <a:srgbClr val="000000"/>
            </a:solidFill>
          </a:ln>
        </p:spPr>
        <p:txBody>
          <a:bodyPr lIns="50800" tIns="50800" rIns="50800" bIns="50800" anchor="ctr"/>
          <a:lstStyle/>
          <a:p>
            <a:pPr marL="40639" marR="40639" algn="l" defTabSz="914400">
              <a:defRPr sz="1700">
                <a:uFill>
                  <a:solidFill>
                    <a:srgbClr val="000000"/>
                  </a:solidFill>
                </a:uFill>
              </a:defRPr>
            </a:pPr>
          </a:p>
        </p:txBody>
      </p:sp>
      <p:pic>
        <p:nvPicPr>
          <p:cNvPr id="662" name="Image" descr="Image"/>
          <p:cNvPicPr>
            <a:picLocks noChangeAspect="1"/>
          </p:cNvPicPr>
          <p:nvPr/>
        </p:nvPicPr>
        <p:blipFill>
          <a:blip r:embed="rId4">
            <a:extLst/>
          </a:blip>
          <a:stretch>
            <a:fillRect/>
          </a:stretch>
        </p:blipFill>
        <p:spPr>
          <a:xfrm>
            <a:off x="1906197" y="1799889"/>
            <a:ext cx="6489701" cy="1051817"/>
          </a:xfrm>
          <a:prstGeom prst="rect">
            <a:avLst/>
          </a:prstGeom>
          <a:ln w="12700">
            <a:miter lim="400000"/>
          </a:ln>
        </p:spPr>
      </p:pic>
      <p:sp>
        <p:nvSpPr>
          <p:cNvPr id="663" name="Arrow"/>
          <p:cNvSpPr/>
          <p:nvPr/>
        </p:nvSpPr>
        <p:spPr>
          <a:xfrm rot="5400000">
            <a:off x="10494962" y="5202045"/>
            <a:ext cx="642872" cy="312044"/>
          </a:xfrm>
          <a:prstGeom prst="rightArrow">
            <a:avLst>
              <a:gd name="adj1" fmla="val 50000"/>
              <a:gd name="adj2" fmla="val 121208"/>
            </a:avLst>
          </a:prstGeom>
          <a:solidFill>
            <a:srgbClr val="000000"/>
          </a:solidFill>
          <a:ln>
            <a:solidFill>
              <a:srgbClr val="000000"/>
            </a:solidFill>
          </a:ln>
        </p:spPr>
        <p:txBody>
          <a:bodyPr lIns="50800" tIns="50800" rIns="50800" bIns="50800" anchor="ctr"/>
          <a:lstStyle/>
          <a:p>
            <a:pPr marL="40639" marR="40639" algn="l" defTabSz="914400">
              <a:defRPr sz="1700">
                <a:uFill>
                  <a:solidFill>
                    <a:srgbClr val="000000"/>
                  </a:solidFill>
                </a:uFill>
              </a:defRPr>
            </a:pPr>
          </a:p>
        </p:txBody>
      </p:sp>
      <p:sp>
        <p:nvSpPr>
          <p:cNvPr id="664" name="1 M events for each case are used to test if it can pass the criterion test."/>
          <p:cNvSpPr txBox="1"/>
          <p:nvPr/>
        </p:nvSpPr>
        <p:spPr>
          <a:xfrm>
            <a:off x="105666" y="8875568"/>
            <a:ext cx="6840352" cy="3464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228600" indent="-228600" algn="l" defTabSz="457200">
              <a:spcBef>
                <a:spcPts val="1200"/>
              </a:spcBef>
              <a:buSzPct val="100000"/>
              <a:buChar char="✴"/>
              <a:defRPr b="1" sz="1700">
                <a:solidFill>
                  <a:srgbClr val="5E5E5E"/>
                </a:solidFill>
              </a:defRPr>
            </a:lvl1pPr>
          </a:lstStyle>
          <a:p>
            <a:pPr/>
            <a:r>
              <a:t>1 M events for each case are used to test if it can pass the criterion test.</a:t>
            </a:r>
          </a:p>
        </p:txBody>
      </p:sp>
      <p:pic>
        <p:nvPicPr>
          <p:cNvPr id="665" name="Picture 62" descr="Picture 62"/>
          <p:cNvPicPr>
            <a:picLocks noChangeAspect="1"/>
          </p:cNvPicPr>
          <p:nvPr/>
        </p:nvPicPr>
        <p:blipFill>
          <a:blip r:embed="rId5">
            <a:extLst/>
          </a:blip>
          <a:srcRect l="17705" t="13692" r="12870" b="20568"/>
          <a:stretch>
            <a:fillRect/>
          </a:stretch>
        </p:blipFill>
        <p:spPr>
          <a:xfrm>
            <a:off x="233419" y="1770888"/>
            <a:ext cx="792482" cy="877580"/>
          </a:xfrm>
          <a:prstGeom prst="rect">
            <a:avLst/>
          </a:prstGeom>
          <a:ln w="12700">
            <a:miter lim="400000"/>
          </a:ln>
        </p:spPr>
      </p:pic>
      <p:pic>
        <p:nvPicPr>
          <p:cNvPr id="666" name="Picture 63" descr="Picture 63"/>
          <p:cNvPicPr>
            <a:picLocks noChangeAspect="1"/>
          </p:cNvPicPr>
          <p:nvPr/>
        </p:nvPicPr>
        <p:blipFill>
          <a:blip r:embed="rId6">
            <a:extLst/>
          </a:blip>
          <a:srcRect l="19569" t="15765" r="14269" b="14870"/>
          <a:stretch>
            <a:fillRect/>
          </a:stretch>
        </p:blipFill>
        <p:spPr>
          <a:xfrm>
            <a:off x="233419" y="2884866"/>
            <a:ext cx="792482" cy="920842"/>
          </a:xfrm>
          <a:prstGeom prst="rect">
            <a:avLst/>
          </a:prstGeom>
          <a:ln w="12700">
            <a:miter lim="400000"/>
          </a:ln>
        </p:spPr>
      </p:pic>
      <p:pic>
        <p:nvPicPr>
          <p:cNvPr id="667" name="Picture 64" descr="Picture 64"/>
          <p:cNvPicPr>
            <a:picLocks noChangeAspect="1"/>
          </p:cNvPicPr>
          <p:nvPr/>
        </p:nvPicPr>
        <p:blipFill>
          <a:blip r:embed="rId5">
            <a:extLst/>
          </a:blip>
          <a:srcRect l="17705" t="13692" r="12870" b="20568"/>
          <a:stretch>
            <a:fillRect/>
          </a:stretch>
        </p:blipFill>
        <p:spPr>
          <a:xfrm>
            <a:off x="1157979" y="1770888"/>
            <a:ext cx="792482" cy="877580"/>
          </a:xfrm>
          <a:prstGeom prst="rect">
            <a:avLst/>
          </a:prstGeom>
          <a:ln w="12700">
            <a:miter lim="400000"/>
          </a:ln>
        </p:spPr>
      </p:pic>
      <p:pic>
        <p:nvPicPr>
          <p:cNvPr id="668" name="Picture 65" descr="Picture 65"/>
          <p:cNvPicPr>
            <a:picLocks noChangeAspect="1"/>
          </p:cNvPicPr>
          <p:nvPr/>
        </p:nvPicPr>
        <p:blipFill>
          <a:blip r:embed="rId6">
            <a:extLst/>
          </a:blip>
          <a:srcRect l="19569" t="15765" r="14269" b="14870"/>
          <a:stretch>
            <a:fillRect/>
          </a:stretch>
        </p:blipFill>
        <p:spPr>
          <a:xfrm>
            <a:off x="1157979" y="2884864"/>
            <a:ext cx="792481" cy="920842"/>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70" name="Zr_case1.png" descr="Zr_case1.png"/>
          <p:cNvPicPr>
            <a:picLocks noChangeAspect="1"/>
          </p:cNvPicPr>
          <p:nvPr/>
        </p:nvPicPr>
        <p:blipFill>
          <a:blip r:embed="rId2">
            <a:extLst/>
          </a:blip>
          <a:stretch>
            <a:fillRect/>
          </a:stretch>
        </p:blipFill>
        <p:spPr>
          <a:xfrm>
            <a:off x="8407400" y="1371600"/>
            <a:ext cx="2413000" cy="2413000"/>
          </a:xfrm>
          <a:prstGeom prst="rect">
            <a:avLst/>
          </a:prstGeom>
          <a:ln w="12700">
            <a:miter lim="400000"/>
          </a:ln>
        </p:spPr>
      </p:pic>
      <p:pic>
        <p:nvPicPr>
          <p:cNvPr id="671" name="Ru_case1.png" descr="Ru_case1.png"/>
          <p:cNvPicPr>
            <a:picLocks noChangeAspect="1"/>
          </p:cNvPicPr>
          <p:nvPr/>
        </p:nvPicPr>
        <p:blipFill>
          <a:blip r:embed="rId3">
            <a:extLst/>
          </a:blip>
          <a:stretch>
            <a:fillRect/>
          </a:stretch>
        </p:blipFill>
        <p:spPr>
          <a:xfrm>
            <a:off x="2095500" y="1371600"/>
            <a:ext cx="2413000" cy="2413000"/>
          </a:xfrm>
          <a:prstGeom prst="rect">
            <a:avLst/>
          </a:prstGeom>
          <a:ln w="12700">
            <a:miter lim="400000"/>
          </a:ln>
        </p:spPr>
      </p:pic>
      <p:pic>
        <p:nvPicPr>
          <p:cNvPr id="672" name="ratio_case1.pdf" descr="ratio_case1.pdf"/>
          <p:cNvPicPr>
            <a:picLocks noChangeAspect="1"/>
          </p:cNvPicPr>
          <p:nvPr/>
        </p:nvPicPr>
        <p:blipFill>
          <a:blip r:embed="rId4">
            <a:extLst/>
          </a:blip>
          <a:stretch>
            <a:fillRect/>
          </a:stretch>
        </p:blipFill>
        <p:spPr>
          <a:xfrm>
            <a:off x="889000" y="3810000"/>
            <a:ext cx="11049000" cy="4033762"/>
          </a:xfrm>
          <a:prstGeom prst="rect">
            <a:avLst/>
          </a:prstGeom>
          <a:ln w="12700">
            <a:miter lim="400000"/>
          </a:ln>
        </p:spPr>
      </p:pic>
      <p:pic>
        <p:nvPicPr>
          <p:cNvPr id="673" name="Image" descr="Image"/>
          <p:cNvPicPr>
            <a:picLocks noChangeAspect="1"/>
          </p:cNvPicPr>
          <p:nvPr/>
        </p:nvPicPr>
        <p:blipFill>
          <a:blip r:embed="rId5">
            <a:extLst/>
          </a:blip>
          <a:stretch>
            <a:fillRect/>
          </a:stretch>
        </p:blipFill>
        <p:spPr>
          <a:xfrm>
            <a:off x="4438650" y="1653145"/>
            <a:ext cx="2209800" cy="1625601"/>
          </a:xfrm>
          <a:prstGeom prst="rect">
            <a:avLst/>
          </a:prstGeom>
          <a:ln w="12700">
            <a:miter lim="400000"/>
          </a:ln>
        </p:spPr>
      </p:pic>
      <p:sp>
        <p:nvSpPr>
          <p:cNvPr id="674" name="矩形 5"/>
          <p:cNvSpPr txBox="1"/>
          <p:nvPr/>
        </p:nvSpPr>
        <p:spPr>
          <a:xfrm>
            <a:off x="5731333" y="139965"/>
            <a:ext cx="1542134" cy="72556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400"/>
            </a:lvl1pPr>
          </a:lstStyle>
          <a:p>
            <a:pPr/>
            <a:r>
              <a:t>Case1</a:t>
            </a:r>
          </a:p>
        </p:txBody>
      </p:sp>
      <p:sp>
        <p:nvSpPr>
          <p:cNvPr id="675" name="Rectangle"/>
          <p:cNvSpPr/>
          <p:nvPr/>
        </p:nvSpPr>
        <p:spPr>
          <a:xfrm>
            <a:off x="4379968" y="1340859"/>
            <a:ext cx="4313812" cy="2827280"/>
          </a:xfrm>
          <a:prstGeom prst="rect">
            <a:avLst/>
          </a:prstGeom>
          <a:ln w="127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676" name="W. T. Deng, X. G. Huang, G. L. Ma and G. Wang, Phys. Rev. C 94, 041901 (2016).…"/>
          <p:cNvSpPr txBox="1"/>
          <p:nvPr/>
        </p:nvSpPr>
        <p:spPr>
          <a:xfrm>
            <a:off x="4243398" y="3284275"/>
            <a:ext cx="4371562" cy="8587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900">
                <a:solidFill>
                  <a:srgbClr val="929292"/>
                </a:solidFill>
              </a:defRPr>
            </a:pPr>
            <a:r>
              <a:t>W. T. Deng, X. G. Huang, G. L. Ma and G. Wang, Phys. Rev. C 94, 041901 (2016). </a:t>
            </a:r>
          </a:p>
          <a:p>
            <a:pPr algn="l" defTabSz="457200">
              <a:defRPr sz="900">
                <a:solidFill>
                  <a:srgbClr val="929292"/>
                </a:solidFill>
              </a:defRPr>
            </a:pPr>
            <a:r>
              <a:t>G. Fricke, C. Bernhardt, K. Heilig, L. A. Schaller, L. Schellenberg, E. B. Shera and C. W. de Jager, Atom. Data Nucl. Data Tabl. 60, 177-285 (1995). </a:t>
            </a:r>
          </a:p>
          <a:p>
            <a:pPr algn="l" defTabSz="457200">
              <a:defRPr sz="900">
                <a:solidFill>
                  <a:srgbClr val="929292"/>
                </a:solidFill>
              </a:defRPr>
            </a:pPr>
            <a:r>
              <a:t>S. Raman, C. W. G. Nestor, Jr and P. Tikkanen, Atom. Data Nucl. Data Tabl. 78, 1-128 (2001).</a:t>
            </a:r>
          </a:p>
          <a:p>
            <a:pPr algn="l" defTabSz="457200">
              <a:defRPr sz="900">
                <a:solidFill>
                  <a:srgbClr val="929292"/>
                </a:solidFill>
              </a:defRPr>
            </a:pPr>
            <a:r>
              <a:t>M. Abdallah et al. [STAR], Phys.Rev.C 105 (2022) 1, 014901</a:t>
            </a:r>
          </a:p>
        </p:txBody>
      </p:sp>
      <p:sp>
        <p:nvSpPr>
          <p:cNvPr id="677" name="Solid: Ru+Ru, Dash: Zr+Zr"/>
          <p:cNvSpPr txBox="1"/>
          <p:nvPr/>
        </p:nvSpPr>
        <p:spPr>
          <a:xfrm>
            <a:off x="6829121" y="1349167"/>
            <a:ext cx="1661096" cy="2480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1200"/>
              </a:spcBef>
              <a:defRPr sz="1100">
                <a:solidFill>
                  <a:schemeClr val="accent4">
                    <a:hueOff val="-1081314"/>
                    <a:satOff val="4338"/>
                    <a:lumOff val="-8931"/>
                  </a:schemeClr>
                </a:solidFill>
              </a:defRPr>
            </a:lvl1pPr>
          </a:lstStyle>
          <a:p>
            <a:pPr/>
            <a:r>
              <a:t>Solid: Ru+Ru, Dash: Zr+Zr</a:t>
            </a:r>
          </a:p>
        </p:txBody>
      </p:sp>
      <p:pic>
        <p:nvPicPr>
          <p:cNvPr id="678" name="Screen Shot 2022-01-25 at 2.56.46 PM.png" descr="Screen Shot 2022-01-25 at 2.56.46 PM.png"/>
          <p:cNvPicPr>
            <a:picLocks noChangeAspect="1"/>
          </p:cNvPicPr>
          <p:nvPr/>
        </p:nvPicPr>
        <p:blipFill>
          <a:blip r:embed="rId6">
            <a:extLst/>
          </a:blip>
          <a:stretch>
            <a:fillRect/>
          </a:stretch>
        </p:blipFill>
        <p:spPr>
          <a:xfrm>
            <a:off x="6026150" y="8101652"/>
            <a:ext cx="1003300" cy="964713"/>
          </a:xfrm>
          <a:prstGeom prst="rect">
            <a:avLst/>
          </a:prstGeom>
          <a:ln w="12700">
            <a:miter lim="400000"/>
          </a:ln>
        </p:spPr>
      </p:pic>
      <p:pic>
        <p:nvPicPr>
          <p:cNvPr id="679" name="Screen Shot 2022-01-25 at 2.56.46 PM.png" descr="Screen Shot 2022-01-25 at 2.56.46 PM.png"/>
          <p:cNvPicPr>
            <a:picLocks noChangeAspect="1"/>
          </p:cNvPicPr>
          <p:nvPr/>
        </p:nvPicPr>
        <p:blipFill>
          <a:blip r:embed="rId6">
            <a:extLst/>
          </a:blip>
          <a:stretch>
            <a:fillRect/>
          </a:stretch>
        </p:blipFill>
        <p:spPr>
          <a:xfrm>
            <a:off x="9208075" y="8097264"/>
            <a:ext cx="1003301" cy="964713"/>
          </a:xfrm>
          <a:prstGeom prst="rect">
            <a:avLst/>
          </a:prstGeom>
          <a:ln w="12700">
            <a:miter lim="400000"/>
          </a:ln>
        </p:spPr>
      </p:pic>
      <p:pic>
        <p:nvPicPr>
          <p:cNvPr id="680" name="Screen Shot 2022-01-25 at 2.56.46 PM.png" descr="Screen Shot 2022-01-25 at 2.56.46 PM.png"/>
          <p:cNvPicPr>
            <a:picLocks noChangeAspect="1"/>
          </p:cNvPicPr>
          <p:nvPr/>
        </p:nvPicPr>
        <p:blipFill>
          <a:blip r:embed="rId6">
            <a:extLst/>
          </a:blip>
          <a:stretch>
            <a:fillRect/>
          </a:stretch>
        </p:blipFill>
        <p:spPr>
          <a:xfrm>
            <a:off x="2729924" y="8097264"/>
            <a:ext cx="1003301" cy="964713"/>
          </a:xfrm>
          <a:prstGeom prst="rect">
            <a:avLst/>
          </a:prstGeom>
          <a:ln w="12700">
            <a:miter lim="400000"/>
          </a:ln>
        </p:spPr>
      </p:pic>
      <p:sp>
        <p:nvSpPr>
          <p:cNvPr id="681" name="Slide Number"/>
          <p:cNvSpPr txBox="1"/>
          <p:nvPr>
            <p:ph type="sldNum" sz="quarter" idx="4294967295"/>
          </p:nvPr>
        </p:nvSpPr>
        <p:spPr>
          <a:xfrm>
            <a:off x="12545483" y="9323609"/>
            <a:ext cx="342901" cy="35859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82" name="RuSolidandZrdash_case1.png" descr="RuSolidandZrdash_case1.png"/>
          <p:cNvPicPr>
            <a:picLocks noChangeAspect="1"/>
          </p:cNvPicPr>
          <p:nvPr/>
        </p:nvPicPr>
        <p:blipFill>
          <a:blip r:embed="rId7">
            <a:extLst/>
          </a:blip>
          <a:stretch>
            <a:fillRect/>
          </a:stretch>
        </p:blipFill>
        <p:spPr>
          <a:xfrm rot="16200000">
            <a:off x="6837898" y="1640445"/>
            <a:ext cx="1651001" cy="1651001"/>
          </a:xfrm>
          <a:prstGeom prst="rect">
            <a:avLst/>
          </a:prstGeom>
          <a:ln w="12700">
            <a:miter lim="400000"/>
          </a:ln>
        </p:spPr>
      </p:pic>
      <p:pic>
        <p:nvPicPr>
          <p:cNvPr id="683" name="Ru_case1.png" descr="Ru_case1.png"/>
          <p:cNvPicPr>
            <a:picLocks noChangeAspect="1"/>
          </p:cNvPicPr>
          <p:nvPr/>
        </p:nvPicPr>
        <p:blipFill>
          <a:blip r:embed="rId3">
            <a:extLst/>
          </a:blip>
          <a:stretch>
            <a:fillRect/>
          </a:stretch>
        </p:blipFill>
        <p:spPr>
          <a:xfrm>
            <a:off x="25400" y="1371600"/>
            <a:ext cx="2413000" cy="2413000"/>
          </a:xfrm>
          <a:prstGeom prst="rect">
            <a:avLst/>
          </a:prstGeom>
          <a:ln w="12700">
            <a:miter lim="400000"/>
          </a:ln>
        </p:spPr>
      </p:pic>
      <p:pic>
        <p:nvPicPr>
          <p:cNvPr id="684" name="Zr_case1.png" descr="Zr_case1.png"/>
          <p:cNvPicPr>
            <a:picLocks noChangeAspect="1"/>
          </p:cNvPicPr>
          <p:nvPr/>
        </p:nvPicPr>
        <p:blipFill>
          <a:blip r:embed="rId2">
            <a:extLst/>
          </a:blip>
          <a:stretch>
            <a:fillRect/>
          </a:stretch>
        </p:blipFill>
        <p:spPr>
          <a:xfrm>
            <a:off x="10566400" y="1371600"/>
            <a:ext cx="2413000" cy="2413000"/>
          </a:xfrm>
          <a:prstGeom prst="rect">
            <a:avLst/>
          </a:prstGeom>
          <a:ln w="12700">
            <a:miter lim="400000"/>
          </a:ln>
        </p:spPr>
      </p:pic>
      <p:sp>
        <p:nvSpPr>
          <p:cNvPr id="685" name="+"/>
          <p:cNvSpPr txBox="1"/>
          <p:nvPr/>
        </p:nvSpPr>
        <p:spPr>
          <a:xfrm>
            <a:off x="2143924" y="2094116"/>
            <a:ext cx="360352" cy="56585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400"/>
            </a:lvl1pPr>
          </a:lstStyle>
          <a:p>
            <a:pPr/>
            <a:r>
              <a:t>+</a:t>
            </a:r>
          </a:p>
        </p:txBody>
      </p:sp>
      <p:sp>
        <p:nvSpPr>
          <p:cNvPr id="686" name="Ru"/>
          <p:cNvSpPr txBox="1"/>
          <p:nvPr/>
        </p:nvSpPr>
        <p:spPr>
          <a:xfrm>
            <a:off x="979933" y="1257424"/>
            <a:ext cx="503934" cy="4315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lvl1pPr>
          </a:lstStyle>
          <a:p>
            <a:pPr/>
            <a:r>
              <a:t>Ru</a:t>
            </a:r>
          </a:p>
        </p:txBody>
      </p:sp>
      <p:sp>
        <p:nvSpPr>
          <p:cNvPr id="687" name="Ru"/>
          <p:cNvSpPr txBox="1"/>
          <p:nvPr/>
        </p:nvSpPr>
        <p:spPr>
          <a:xfrm>
            <a:off x="3042229" y="1206624"/>
            <a:ext cx="503933" cy="4315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lvl1pPr>
          </a:lstStyle>
          <a:p>
            <a:pPr/>
            <a:r>
              <a:t>Ru</a:t>
            </a:r>
          </a:p>
        </p:txBody>
      </p:sp>
      <p:sp>
        <p:nvSpPr>
          <p:cNvPr id="688" name="+"/>
          <p:cNvSpPr txBox="1"/>
          <p:nvPr/>
        </p:nvSpPr>
        <p:spPr>
          <a:xfrm>
            <a:off x="10569472" y="2094116"/>
            <a:ext cx="360351" cy="56585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400"/>
            </a:lvl1pPr>
          </a:lstStyle>
          <a:p>
            <a:pPr/>
            <a:r>
              <a:t>+</a:t>
            </a:r>
          </a:p>
        </p:txBody>
      </p:sp>
      <p:sp>
        <p:nvSpPr>
          <p:cNvPr id="689" name="Zr"/>
          <p:cNvSpPr txBox="1"/>
          <p:nvPr/>
        </p:nvSpPr>
        <p:spPr>
          <a:xfrm>
            <a:off x="9521383" y="1257424"/>
            <a:ext cx="452885" cy="4315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lvl1pPr>
          </a:lstStyle>
          <a:p>
            <a:pPr/>
            <a:r>
              <a:t>Zr</a:t>
            </a:r>
          </a:p>
        </p:txBody>
      </p:sp>
      <p:sp>
        <p:nvSpPr>
          <p:cNvPr id="690" name="Zr"/>
          <p:cNvSpPr txBox="1"/>
          <p:nvPr/>
        </p:nvSpPr>
        <p:spPr>
          <a:xfrm>
            <a:off x="11573038" y="1257424"/>
            <a:ext cx="452885" cy="4315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lvl1pPr>
          </a:lstStyle>
          <a:p>
            <a:pPr/>
            <a:r>
              <a:t>Zr</a:t>
            </a:r>
          </a:p>
        </p:txBody>
      </p:sp>
      <p:sp>
        <p:nvSpPr>
          <p:cNvPr id="691" name="Ru+Ru/Zr+Zr"/>
          <p:cNvSpPr txBox="1"/>
          <p:nvPr/>
        </p:nvSpPr>
        <p:spPr>
          <a:xfrm>
            <a:off x="2701031" y="6955670"/>
            <a:ext cx="1186328" cy="30940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a:r>
              <a:t>Ru+Ru/Zr+Zr</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93" name="Ru_case2.png" descr="Ru_case2.png"/>
          <p:cNvPicPr>
            <a:picLocks noChangeAspect="1"/>
          </p:cNvPicPr>
          <p:nvPr/>
        </p:nvPicPr>
        <p:blipFill>
          <a:blip r:embed="rId2">
            <a:extLst/>
          </a:blip>
          <a:stretch>
            <a:fillRect/>
          </a:stretch>
        </p:blipFill>
        <p:spPr>
          <a:xfrm>
            <a:off x="2095500" y="1371600"/>
            <a:ext cx="2413000" cy="2413000"/>
          </a:xfrm>
          <a:prstGeom prst="rect">
            <a:avLst/>
          </a:prstGeom>
          <a:ln w="12700">
            <a:miter lim="400000"/>
          </a:ln>
        </p:spPr>
      </p:pic>
      <p:pic>
        <p:nvPicPr>
          <p:cNvPr id="694" name="Zr_case2.png" descr="Zr_case2.png"/>
          <p:cNvPicPr>
            <a:picLocks noChangeAspect="1"/>
          </p:cNvPicPr>
          <p:nvPr/>
        </p:nvPicPr>
        <p:blipFill>
          <a:blip r:embed="rId3">
            <a:extLst/>
          </a:blip>
          <a:stretch>
            <a:fillRect/>
          </a:stretch>
        </p:blipFill>
        <p:spPr>
          <a:xfrm>
            <a:off x="8407400" y="1371600"/>
            <a:ext cx="2413000" cy="2413000"/>
          </a:xfrm>
          <a:prstGeom prst="rect">
            <a:avLst/>
          </a:prstGeom>
          <a:ln w="12700">
            <a:miter lim="400000"/>
          </a:ln>
        </p:spPr>
      </p:pic>
      <p:pic>
        <p:nvPicPr>
          <p:cNvPr id="695" name="ratio_case2.pdf" descr="ratio_case2.pdf"/>
          <p:cNvPicPr>
            <a:picLocks noChangeAspect="1"/>
          </p:cNvPicPr>
          <p:nvPr/>
        </p:nvPicPr>
        <p:blipFill>
          <a:blip r:embed="rId4">
            <a:extLst/>
          </a:blip>
          <a:stretch>
            <a:fillRect/>
          </a:stretch>
        </p:blipFill>
        <p:spPr>
          <a:xfrm>
            <a:off x="889000" y="3810000"/>
            <a:ext cx="11049000" cy="4033762"/>
          </a:xfrm>
          <a:prstGeom prst="rect">
            <a:avLst/>
          </a:prstGeom>
          <a:ln w="12700">
            <a:miter lim="400000"/>
          </a:ln>
        </p:spPr>
      </p:pic>
      <p:pic>
        <p:nvPicPr>
          <p:cNvPr id="696" name="Image" descr="Image"/>
          <p:cNvPicPr>
            <a:picLocks noChangeAspect="1"/>
          </p:cNvPicPr>
          <p:nvPr/>
        </p:nvPicPr>
        <p:blipFill>
          <a:blip r:embed="rId5">
            <a:extLst/>
          </a:blip>
          <a:stretch>
            <a:fillRect/>
          </a:stretch>
        </p:blipFill>
        <p:spPr>
          <a:xfrm>
            <a:off x="4442931" y="1653145"/>
            <a:ext cx="2209801" cy="1625601"/>
          </a:xfrm>
          <a:prstGeom prst="rect">
            <a:avLst/>
          </a:prstGeom>
          <a:ln w="12700">
            <a:miter lim="400000"/>
          </a:ln>
        </p:spPr>
      </p:pic>
      <p:sp>
        <p:nvSpPr>
          <p:cNvPr id="697" name="矩形 5"/>
          <p:cNvSpPr txBox="1"/>
          <p:nvPr/>
        </p:nvSpPr>
        <p:spPr>
          <a:xfrm>
            <a:off x="5625970" y="158613"/>
            <a:ext cx="1542133" cy="72556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400"/>
            </a:lvl1pPr>
          </a:lstStyle>
          <a:p>
            <a:pPr/>
            <a:r>
              <a:t>Case2</a:t>
            </a:r>
          </a:p>
        </p:txBody>
      </p:sp>
      <p:sp>
        <p:nvSpPr>
          <p:cNvPr id="698" name="Rectangle"/>
          <p:cNvSpPr/>
          <p:nvPr/>
        </p:nvSpPr>
        <p:spPr>
          <a:xfrm>
            <a:off x="4379968" y="1340859"/>
            <a:ext cx="4313812" cy="2917089"/>
          </a:xfrm>
          <a:prstGeom prst="rect">
            <a:avLst/>
          </a:prstGeom>
          <a:ln w="127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699" name="W. T. Deng, X. G. Huang, G. L. Ma and G. Wang, Phys. Rev. C 94, 041901 (2016).…"/>
          <p:cNvSpPr txBox="1"/>
          <p:nvPr/>
        </p:nvSpPr>
        <p:spPr>
          <a:xfrm>
            <a:off x="4222531" y="3339002"/>
            <a:ext cx="4425485" cy="85874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900">
                <a:solidFill>
                  <a:srgbClr val="929292"/>
                </a:solidFill>
              </a:defRPr>
            </a:pPr>
            <a:r>
              <a:t>W. T. Deng, X. G. Huang, G. L. Ma and G. Wang, Phys. Rev. C 94, 041901 (2016). </a:t>
            </a:r>
          </a:p>
          <a:p>
            <a:pPr algn="l" defTabSz="457200">
              <a:defRPr sz="900">
                <a:solidFill>
                  <a:srgbClr val="929292"/>
                </a:solidFill>
              </a:defRPr>
            </a:pPr>
            <a:r>
              <a:t>G. Fricke, C. Bernhardt, K. Heilig, L. A. Schaller, L. Schellenberg, E. B. Shera and C. W. de Jager, Atom. Data Nucl. Data Tabl. 60, 177-285 (1995). </a:t>
            </a:r>
          </a:p>
          <a:p>
            <a:pPr algn="l" defTabSz="457200">
              <a:defRPr sz="900">
                <a:solidFill>
                  <a:srgbClr val="929292"/>
                </a:solidFill>
              </a:defRPr>
            </a:pPr>
            <a:r>
              <a:t>P. Moller, J. R. Nix, W. D. Myers and W. J. Swiatecki, Atom. Data Nucl. Data Tabl. 59, 185-381 (1995). </a:t>
            </a:r>
          </a:p>
          <a:p>
            <a:pPr algn="l" defTabSz="457200">
              <a:defRPr sz="900">
                <a:solidFill>
                  <a:srgbClr val="929292"/>
                </a:solidFill>
              </a:defRPr>
            </a:pPr>
            <a:r>
              <a:t>M. Abdallah et al. [STAR], Phys.Rev.C 105 (2022) 1, 014901</a:t>
            </a:r>
          </a:p>
        </p:txBody>
      </p:sp>
      <p:sp>
        <p:nvSpPr>
          <p:cNvPr id="700" name="Solid: Ru+Ru, Dash: Zr+Zr"/>
          <p:cNvSpPr txBox="1"/>
          <p:nvPr/>
        </p:nvSpPr>
        <p:spPr>
          <a:xfrm>
            <a:off x="6829121" y="1349167"/>
            <a:ext cx="1661096" cy="2480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1200"/>
              </a:spcBef>
              <a:defRPr sz="1100">
                <a:solidFill>
                  <a:schemeClr val="accent4">
                    <a:hueOff val="-1081314"/>
                    <a:satOff val="4338"/>
                    <a:lumOff val="-8931"/>
                  </a:schemeClr>
                </a:solidFill>
              </a:defRPr>
            </a:lvl1pPr>
          </a:lstStyle>
          <a:p>
            <a:pPr/>
            <a:r>
              <a:t>Solid: Ru+Ru, Dash: Zr+Zr</a:t>
            </a:r>
          </a:p>
        </p:txBody>
      </p:sp>
      <p:pic>
        <p:nvPicPr>
          <p:cNvPr id="701" name="Screen Shot 2022-01-25 at 2.54.53 PM.png" descr="Screen Shot 2022-01-25 at 2.54.53 PM.png"/>
          <p:cNvPicPr>
            <a:picLocks noChangeAspect="1"/>
          </p:cNvPicPr>
          <p:nvPr/>
        </p:nvPicPr>
        <p:blipFill>
          <a:blip r:embed="rId6">
            <a:extLst/>
          </a:blip>
          <a:stretch>
            <a:fillRect/>
          </a:stretch>
        </p:blipFill>
        <p:spPr>
          <a:xfrm>
            <a:off x="2732812" y="8096753"/>
            <a:ext cx="998902" cy="965123"/>
          </a:xfrm>
          <a:prstGeom prst="rect">
            <a:avLst/>
          </a:prstGeom>
          <a:ln w="12700">
            <a:miter lim="400000"/>
          </a:ln>
        </p:spPr>
      </p:pic>
      <p:pic>
        <p:nvPicPr>
          <p:cNvPr id="702" name="Screen Shot 2022-01-25 at 2.56.46 PM.png" descr="Screen Shot 2022-01-25 at 2.56.46 PM.png"/>
          <p:cNvPicPr>
            <a:picLocks noChangeAspect="1"/>
          </p:cNvPicPr>
          <p:nvPr/>
        </p:nvPicPr>
        <p:blipFill>
          <a:blip r:embed="rId7">
            <a:extLst/>
          </a:blip>
          <a:stretch>
            <a:fillRect/>
          </a:stretch>
        </p:blipFill>
        <p:spPr>
          <a:xfrm>
            <a:off x="6026150" y="8101652"/>
            <a:ext cx="1003300" cy="964713"/>
          </a:xfrm>
          <a:prstGeom prst="rect">
            <a:avLst/>
          </a:prstGeom>
          <a:ln w="12700">
            <a:miter lim="400000"/>
          </a:ln>
        </p:spPr>
      </p:pic>
      <p:pic>
        <p:nvPicPr>
          <p:cNvPr id="703" name="Screen Shot 2022-01-25 at 2.56.46 PM.png" descr="Screen Shot 2022-01-25 at 2.56.46 PM.png"/>
          <p:cNvPicPr>
            <a:picLocks noChangeAspect="1"/>
          </p:cNvPicPr>
          <p:nvPr/>
        </p:nvPicPr>
        <p:blipFill>
          <a:blip r:embed="rId7">
            <a:extLst/>
          </a:blip>
          <a:stretch>
            <a:fillRect/>
          </a:stretch>
        </p:blipFill>
        <p:spPr>
          <a:xfrm>
            <a:off x="9208075" y="8097264"/>
            <a:ext cx="1003301" cy="964713"/>
          </a:xfrm>
          <a:prstGeom prst="rect">
            <a:avLst/>
          </a:prstGeom>
          <a:ln w="12700">
            <a:miter lim="400000"/>
          </a:ln>
        </p:spPr>
      </p:pic>
      <p:sp>
        <p:nvSpPr>
          <p:cNvPr id="704" name="Slide Number"/>
          <p:cNvSpPr txBox="1"/>
          <p:nvPr>
            <p:ph type="sldNum" sz="quarter" idx="4294967295"/>
          </p:nvPr>
        </p:nvSpPr>
        <p:spPr>
          <a:xfrm>
            <a:off x="12545483" y="9323609"/>
            <a:ext cx="342901" cy="35859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05" name="RuSolidandZrdash_case2.png" descr="RuSolidandZrdash_case2.png"/>
          <p:cNvPicPr>
            <a:picLocks noChangeAspect="1"/>
          </p:cNvPicPr>
          <p:nvPr/>
        </p:nvPicPr>
        <p:blipFill>
          <a:blip r:embed="rId8">
            <a:extLst/>
          </a:blip>
          <a:stretch>
            <a:fillRect/>
          </a:stretch>
        </p:blipFill>
        <p:spPr>
          <a:xfrm rot="16200000">
            <a:off x="6834168" y="1521587"/>
            <a:ext cx="1651001" cy="1651001"/>
          </a:xfrm>
          <a:prstGeom prst="rect">
            <a:avLst/>
          </a:prstGeom>
          <a:ln w="12700">
            <a:miter lim="400000"/>
          </a:ln>
        </p:spPr>
      </p:pic>
      <p:pic>
        <p:nvPicPr>
          <p:cNvPr id="706" name="Ru_case2.png" descr="Ru_case2.png"/>
          <p:cNvPicPr>
            <a:picLocks noChangeAspect="1"/>
          </p:cNvPicPr>
          <p:nvPr/>
        </p:nvPicPr>
        <p:blipFill>
          <a:blip r:embed="rId2">
            <a:extLst/>
          </a:blip>
          <a:stretch>
            <a:fillRect/>
          </a:stretch>
        </p:blipFill>
        <p:spPr>
          <a:xfrm>
            <a:off x="25400" y="1371600"/>
            <a:ext cx="2413000" cy="2413000"/>
          </a:xfrm>
          <a:prstGeom prst="rect">
            <a:avLst/>
          </a:prstGeom>
          <a:ln w="12700">
            <a:miter lim="400000"/>
          </a:ln>
        </p:spPr>
      </p:pic>
      <p:pic>
        <p:nvPicPr>
          <p:cNvPr id="707" name="Zr_case2.png" descr="Zr_case2.png"/>
          <p:cNvPicPr>
            <a:picLocks noChangeAspect="1"/>
          </p:cNvPicPr>
          <p:nvPr/>
        </p:nvPicPr>
        <p:blipFill>
          <a:blip r:embed="rId3">
            <a:extLst/>
          </a:blip>
          <a:stretch>
            <a:fillRect/>
          </a:stretch>
        </p:blipFill>
        <p:spPr>
          <a:xfrm>
            <a:off x="10566400" y="1371600"/>
            <a:ext cx="2413000" cy="2413000"/>
          </a:xfrm>
          <a:prstGeom prst="rect">
            <a:avLst/>
          </a:prstGeom>
          <a:ln w="12700">
            <a:miter lim="400000"/>
          </a:ln>
        </p:spPr>
      </p:pic>
      <p:sp>
        <p:nvSpPr>
          <p:cNvPr id="708" name="+"/>
          <p:cNvSpPr txBox="1"/>
          <p:nvPr/>
        </p:nvSpPr>
        <p:spPr>
          <a:xfrm>
            <a:off x="2143924" y="2094116"/>
            <a:ext cx="360352" cy="56585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400"/>
            </a:lvl1pPr>
          </a:lstStyle>
          <a:p>
            <a:pPr/>
            <a:r>
              <a:t>+</a:t>
            </a:r>
          </a:p>
        </p:txBody>
      </p:sp>
      <p:sp>
        <p:nvSpPr>
          <p:cNvPr id="709" name="Ru"/>
          <p:cNvSpPr txBox="1"/>
          <p:nvPr/>
        </p:nvSpPr>
        <p:spPr>
          <a:xfrm>
            <a:off x="979933" y="1257424"/>
            <a:ext cx="503934" cy="4315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lvl1pPr>
          </a:lstStyle>
          <a:p>
            <a:pPr/>
            <a:r>
              <a:t>Ru</a:t>
            </a:r>
          </a:p>
        </p:txBody>
      </p:sp>
      <p:sp>
        <p:nvSpPr>
          <p:cNvPr id="710" name="Ru"/>
          <p:cNvSpPr txBox="1"/>
          <p:nvPr/>
        </p:nvSpPr>
        <p:spPr>
          <a:xfrm>
            <a:off x="3042229" y="1206624"/>
            <a:ext cx="503933" cy="4315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lvl1pPr>
          </a:lstStyle>
          <a:p>
            <a:pPr/>
            <a:r>
              <a:t>Ru</a:t>
            </a:r>
          </a:p>
        </p:txBody>
      </p:sp>
      <p:sp>
        <p:nvSpPr>
          <p:cNvPr id="711" name="+"/>
          <p:cNvSpPr txBox="1"/>
          <p:nvPr/>
        </p:nvSpPr>
        <p:spPr>
          <a:xfrm>
            <a:off x="10569472" y="2094116"/>
            <a:ext cx="360351" cy="56585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400"/>
            </a:lvl1pPr>
          </a:lstStyle>
          <a:p>
            <a:pPr/>
            <a:r>
              <a:t>+</a:t>
            </a:r>
          </a:p>
        </p:txBody>
      </p:sp>
      <p:sp>
        <p:nvSpPr>
          <p:cNvPr id="712" name="Zr"/>
          <p:cNvSpPr txBox="1"/>
          <p:nvPr/>
        </p:nvSpPr>
        <p:spPr>
          <a:xfrm>
            <a:off x="9521383" y="1257424"/>
            <a:ext cx="452885" cy="4315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lvl1pPr>
          </a:lstStyle>
          <a:p>
            <a:pPr/>
            <a:r>
              <a:t>Zr</a:t>
            </a:r>
          </a:p>
        </p:txBody>
      </p:sp>
      <p:sp>
        <p:nvSpPr>
          <p:cNvPr id="713" name="Zr"/>
          <p:cNvSpPr txBox="1"/>
          <p:nvPr/>
        </p:nvSpPr>
        <p:spPr>
          <a:xfrm>
            <a:off x="11573038" y="1257424"/>
            <a:ext cx="452885" cy="4315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lvl1pPr>
          </a:lstStyle>
          <a:p>
            <a:pPr/>
            <a:r>
              <a:t>Zr</a:t>
            </a:r>
          </a:p>
        </p:txBody>
      </p:sp>
      <p:sp>
        <p:nvSpPr>
          <p:cNvPr id="714" name="Ru+Ru/Zr+Zr"/>
          <p:cNvSpPr txBox="1"/>
          <p:nvPr/>
        </p:nvSpPr>
        <p:spPr>
          <a:xfrm>
            <a:off x="2701031" y="6955670"/>
            <a:ext cx="1186328" cy="30940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a:r>
              <a:t>Ru+Ru/Zr+Zr</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16" name="Ru_case3.png" descr="Ru_case3.png"/>
          <p:cNvPicPr>
            <a:picLocks noChangeAspect="1"/>
          </p:cNvPicPr>
          <p:nvPr/>
        </p:nvPicPr>
        <p:blipFill>
          <a:blip r:embed="rId2">
            <a:extLst/>
          </a:blip>
          <a:stretch>
            <a:fillRect/>
          </a:stretch>
        </p:blipFill>
        <p:spPr>
          <a:xfrm>
            <a:off x="2095500" y="1371600"/>
            <a:ext cx="2413000" cy="2413000"/>
          </a:xfrm>
          <a:prstGeom prst="rect">
            <a:avLst/>
          </a:prstGeom>
          <a:ln w="12700">
            <a:miter lim="400000"/>
          </a:ln>
        </p:spPr>
      </p:pic>
      <p:pic>
        <p:nvPicPr>
          <p:cNvPr id="717" name="Zr_case3.png" descr="Zr_case3.png"/>
          <p:cNvPicPr>
            <a:picLocks noChangeAspect="1"/>
          </p:cNvPicPr>
          <p:nvPr/>
        </p:nvPicPr>
        <p:blipFill>
          <a:blip r:embed="rId3">
            <a:extLst/>
          </a:blip>
          <a:stretch>
            <a:fillRect/>
          </a:stretch>
        </p:blipFill>
        <p:spPr>
          <a:xfrm>
            <a:off x="8407400" y="1371600"/>
            <a:ext cx="2413000" cy="2413000"/>
          </a:xfrm>
          <a:prstGeom prst="rect">
            <a:avLst/>
          </a:prstGeom>
          <a:ln w="12700">
            <a:miter lim="400000"/>
          </a:ln>
        </p:spPr>
      </p:pic>
      <p:pic>
        <p:nvPicPr>
          <p:cNvPr id="718" name="ratio_case3.pdf" descr="ratio_case3.pdf"/>
          <p:cNvPicPr>
            <a:picLocks noChangeAspect="1"/>
          </p:cNvPicPr>
          <p:nvPr/>
        </p:nvPicPr>
        <p:blipFill>
          <a:blip r:embed="rId4">
            <a:extLst/>
          </a:blip>
          <a:stretch>
            <a:fillRect/>
          </a:stretch>
        </p:blipFill>
        <p:spPr>
          <a:xfrm>
            <a:off x="889000" y="3810000"/>
            <a:ext cx="11049000" cy="4033762"/>
          </a:xfrm>
          <a:prstGeom prst="rect">
            <a:avLst/>
          </a:prstGeom>
          <a:ln w="12700">
            <a:miter lim="400000"/>
          </a:ln>
        </p:spPr>
      </p:pic>
      <p:pic>
        <p:nvPicPr>
          <p:cNvPr id="719" name="Image" descr="Image"/>
          <p:cNvPicPr>
            <a:picLocks noChangeAspect="1"/>
          </p:cNvPicPr>
          <p:nvPr/>
        </p:nvPicPr>
        <p:blipFill>
          <a:blip r:embed="rId5">
            <a:extLst/>
          </a:blip>
          <a:stretch>
            <a:fillRect/>
          </a:stretch>
        </p:blipFill>
        <p:spPr>
          <a:xfrm>
            <a:off x="4438650" y="1653145"/>
            <a:ext cx="2209800" cy="1625601"/>
          </a:xfrm>
          <a:prstGeom prst="rect">
            <a:avLst/>
          </a:prstGeom>
          <a:ln w="12700">
            <a:miter lim="400000"/>
          </a:ln>
        </p:spPr>
      </p:pic>
      <p:sp>
        <p:nvSpPr>
          <p:cNvPr id="720" name="矩形 5"/>
          <p:cNvSpPr txBox="1"/>
          <p:nvPr/>
        </p:nvSpPr>
        <p:spPr>
          <a:xfrm>
            <a:off x="5625970" y="158613"/>
            <a:ext cx="1542133" cy="72556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400"/>
            </a:lvl1pPr>
          </a:lstStyle>
          <a:p>
            <a:pPr/>
            <a:r>
              <a:t>Case3</a:t>
            </a:r>
          </a:p>
        </p:txBody>
      </p:sp>
      <p:sp>
        <p:nvSpPr>
          <p:cNvPr id="721" name="Rectangle"/>
          <p:cNvSpPr/>
          <p:nvPr/>
        </p:nvSpPr>
        <p:spPr>
          <a:xfrm>
            <a:off x="4379968" y="1340859"/>
            <a:ext cx="4313812" cy="2478772"/>
          </a:xfrm>
          <a:prstGeom prst="rect">
            <a:avLst/>
          </a:prstGeom>
          <a:ln w="127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722" name="M. Abdallah et al. [STAR], Phys.Rev.C 105 (2022) 1, 014901…"/>
          <p:cNvSpPr txBox="1"/>
          <p:nvPr/>
        </p:nvSpPr>
        <p:spPr>
          <a:xfrm>
            <a:off x="4221301" y="3356570"/>
            <a:ext cx="5412433" cy="3756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1000">
                <a:solidFill>
                  <a:srgbClr val="929292"/>
                </a:solidFill>
              </a:defRPr>
            </a:pPr>
            <a:r>
              <a:t>M. Abdallah et al. [STAR], Phys.Rev.C 105 (2022) 1, 014901</a:t>
            </a:r>
          </a:p>
          <a:p>
            <a:pPr algn="l" defTabSz="457200">
              <a:defRPr sz="1000">
                <a:solidFill>
                  <a:srgbClr val="929292"/>
                </a:solidFill>
              </a:defRPr>
            </a:pPr>
            <a:r>
              <a:t>H. j. Xu, H. Li, X. Wang, C. Shen and F. Wang, Phys. Lett. B 819, 136453 (2021).</a:t>
            </a:r>
          </a:p>
        </p:txBody>
      </p:sp>
      <p:pic>
        <p:nvPicPr>
          <p:cNvPr id="723" name="Image" descr="Image"/>
          <p:cNvPicPr>
            <a:picLocks noChangeAspect="1"/>
          </p:cNvPicPr>
          <p:nvPr/>
        </p:nvPicPr>
        <p:blipFill>
          <a:blip r:embed="rId6">
            <a:extLst/>
          </a:blip>
          <a:stretch>
            <a:fillRect/>
          </a:stretch>
        </p:blipFill>
        <p:spPr>
          <a:xfrm>
            <a:off x="9813080" y="7144647"/>
            <a:ext cx="3547320" cy="1995368"/>
          </a:xfrm>
          <a:prstGeom prst="rect">
            <a:avLst/>
          </a:prstGeom>
          <a:ln w="12700">
            <a:miter lim="400000"/>
          </a:ln>
        </p:spPr>
      </p:pic>
      <p:sp>
        <p:nvSpPr>
          <p:cNvPr id="724" name="Solid: Ru+Ru, Dash: Zr+Zr"/>
          <p:cNvSpPr txBox="1"/>
          <p:nvPr/>
        </p:nvSpPr>
        <p:spPr>
          <a:xfrm>
            <a:off x="6829121" y="1349167"/>
            <a:ext cx="1661096" cy="2480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1200"/>
              </a:spcBef>
              <a:defRPr sz="1100">
                <a:solidFill>
                  <a:schemeClr val="accent4">
                    <a:hueOff val="-1081314"/>
                    <a:satOff val="4338"/>
                    <a:lumOff val="-8931"/>
                  </a:schemeClr>
                </a:solidFill>
              </a:defRPr>
            </a:lvl1pPr>
          </a:lstStyle>
          <a:p>
            <a:pPr/>
            <a:r>
              <a:t>Solid: Ru+Ru, Dash: Zr+Zr</a:t>
            </a:r>
          </a:p>
        </p:txBody>
      </p:sp>
      <p:pic>
        <p:nvPicPr>
          <p:cNvPr id="725" name="Screen Shot 2022-01-25 at 2.54.53 PM.png" descr="Screen Shot 2022-01-25 at 2.54.53 PM.png"/>
          <p:cNvPicPr>
            <a:picLocks noChangeAspect="1"/>
          </p:cNvPicPr>
          <p:nvPr/>
        </p:nvPicPr>
        <p:blipFill>
          <a:blip r:embed="rId7">
            <a:extLst/>
          </a:blip>
          <a:stretch>
            <a:fillRect/>
          </a:stretch>
        </p:blipFill>
        <p:spPr>
          <a:xfrm>
            <a:off x="2730500" y="8102243"/>
            <a:ext cx="998901" cy="965123"/>
          </a:xfrm>
          <a:prstGeom prst="rect">
            <a:avLst/>
          </a:prstGeom>
          <a:ln w="12700">
            <a:miter lim="400000"/>
          </a:ln>
        </p:spPr>
      </p:pic>
      <p:pic>
        <p:nvPicPr>
          <p:cNvPr id="726" name="Screen Shot 2022-01-25 at 2.54.53 PM.png" descr="Screen Shot 2022-01-25 at 2.54.53 PM.png"/>
          <p:cNvPicPr>
            <a:picLocks noChangeAspect="1"/>
          </p:cNvPicPr>
          <p:nvPr/>
        </p:nvPicPr>
        <p:blipFill>
          <a:blip r:embed="rId7">
            <a:extLst/>
          </a:blip>
          <a:stretch>
            <a:fillRect/>
          </a:stretch>
        </p:blipFill>
        <p:spPr>
          <a:xfrm>
            <a:off x="6037423" y="8096753"/>
            <a:ext cx="998902" cy="965123"/>
          </a:xfrm>
          <a:prstGeom prst="rect">
            <a:avLst/>
          </a:prstGeom>
          <a:ln w="12700">
            <a:miter lim="400000"/>
          </a:ln>
        </p:spPr>
      </p:pic>
      <p:pic>
        <p:nvPicPr>
          <p:cNvPr id="727" name="Screen Shot 2022-01-25 at 2.54.53 PM.png" descr="Screen Shot 2022-01-25 at 2.54.53 PM.png"/>
          <p:cNvPicPr>
            <a:picLocks noChangeAspect="1"/>
          </p:cNvPicPr>
          <p:nvPr/>
        </p:nvPicPr>
        <p:blipFill>
          <a:blip r:embed="rId7">
            <a:extLst/>
          </a:blip>
          <a:stretch>
            <a:fillRect/>
          </a:stretch>
        </p:blipFill>
        <p:spPr>
          <a:xfrm>
            <a:off x="9202334" y="8096753"/>
            <a:ext cx="998902" cy="965123"/>
          </a:xfrm>
          <a:prstGeom prst="rect">
            <a:avLst/>
          </a:prstGeom>
          <a:ln w="12700">
            <a:miter lim="400000"/>
          </a:ln>
        </p:spPr>
      </p:pic>
      <p:sp>
        <p:nvSpPr>
          <p:cNvPr id="728" name="Slide Number"/>
          <p:cNvSpPr txBox="1"/>
          <p:nvPr>
            <p:ph type="sldNum" sz="quarter" idx="4294967295"/>
          </p:nvPr>
        </p:nvSpPr>
        <p:spPr>
          <a:xfrm>
            <a:off x="12545483" y="9323609"/>
            <a:ext cx="342901" cy="35859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29" name="RuSolidandZrdash_case3.png" descr="RuSolidandZrdash_case3.png"/>
          <p:cNvPicPr>
            <a:picLocks noChangeAspect="1"/>
          </p:cNvPicPr>
          <p:nvPr/>
        </p:nvPicPr>
        <p:blipFill>
          <a:blip r:embed="rId8">
            <a:extLst/>
          </a:blip>
          <a:stretch>
            <a:fillRect/>
          </a:stretch>
        </p:blipFill>
        <p:spPr>
          <a:xfrm rot="16200000">
            <a:off x="6848475" y="1627745"/>
            <a:ext cx="1651000" cy="1651001"/>
          </a:xfrm>
          <a:prstGeom prst="rect">
            <a:avLst/>
          </a:prstGeom>
          <a:ln w="12700">
            <a:miter lim="400000"/>
          </a:ln>
        </p:spPr>
      </p:pic>
      <p:pic>
        <p:nvPicPr>
          <p:cNvPr id="730" name="Ru_case3.png" descr="Ru_case3.png"/>
          <p:cNvPicPr>
            <a:picLocks noChangeAspect="1"/>
          </p:cNvPicPr>
          <p:nvPr/>
        </p:nvPicPr>
        <p:blipFill>
          <a:blip r:embed="rId2">
            <a:extLst/>
          </a:blip>
          <a:stretch>
            <a:fillRect/>
          </a:stretch>
        </p:blipFill>
        <p:spPr>
          <a:xfrm>
            <a:off x="25400" y="1371600"/>
            <a:ext cx="2413000" cy="2413000"/>
          </a:xfrm>
          <a:prstGeom prst="rect">
            <a:avLst/>
          </a:prstGeom>
          <a:ln w="12700">
            <a:miter lim="400000"/>
          </a:ln>
        </p:spPr>
      </p:pic>
      <p:pic>
        <p:nvPicPr>
          <p:cNvPr id="731" name="Zr_case3.png" descr="Zr_case3.png"/>
          <p:cNvPicPr>
            <a:picLocks noChangeAspect="1"/>
          </p:cNvPicPr>
          <p:nvPr/>
        </p:nvPicPr>
        <p:blipFill>
          <a:blip r:embed="rId3">
            <a:extLst/>
          </a:blip>
          <a:stretch>
            <a:fillRect/>
          </a:stretch>
        </p:blipFill>
        <p:spPr>
          <a:xfrm>
            <a:off x="10566400" y="1371600"/>
            <a:ext cx="2413000" cy="2413000"/>
          </a:xfrm>
          <a:prstGeom prst="rect">
            <a:avLst/>
          </a:prstGeom>
          <a:ln w="12700">
            <a:miter lim="400000"/>
          </a:ln>
        </p:spPr>
      </p:pic>
      <p:sp>
        <p:nvSpPr>
          <p:cNvPr id="732" name="+"/>
          <p:cNvSpPr txBox="1"/>
          <p:nvPr/>
        </p:nvSpPr>
        <p:spPr>
          <a:xfrm>
            <a:off x="2143924" y="2094116"/>
            <a:ext cx="360352" cy="56585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400"/>
            </a:lvl1pPr>
          </a:lstStyle>
          <a:p>
            <a:pPr/>
            <a:r>
              <a:t>+</a:t>
            </a:r>
          </a:p>
        </p:txBody>
      </p:sp>
      <p:sp>
        <p:nvSpPr>
          <p:cNvPr id="733" name="Ru"/>
          <p:cNvSpPr txBox="1"/>
          <p:nvPr/>
        </p:nvSpPr>
        <p:spPr>
          <a:xfrm>
            <a:off x="979933" y="1257424"/>
            <a:ext cx="503934" cy="4315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lvl1pPr>
          </a:lstStyle>
          <a:p>
            <a:pPr/>
            <a:r>
              <a:t>Ru</a:t>
            </a:r>
          </a:p>
        </p:txBody>
      </p:sp>
      <p:sp>
        <p:nvSpPr>
          <p:cNvPr id="734" name="Ru"/>
          <p:cNvSpPr txBox="1"/>
          <p:nvPr/>
        </p:nvSpPr>
        <p:spPr>
          <a:xfrm>
            <a:off x="3042229" y="1206624"/>
            <a:ext cx="503933" cy="4315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lvl1pPr>
          </a:lstStyle>
          <a:p>
            <a:pPr/>
            <a:r>
              <a:t>Ru</a:t>
            </a:r>
          </a:p>
        </p:txBody>
      </p:sp>
      <p:sp>
        <p:nvSpPr>
          <p:cNvPr id="735" name="+"/>
          <p:cNvSpPr txBox="1"/>
          <p:nvPr/>
        </p:nvSpPr>
        <p:spPr>
          <a:xfrm>
            <a:off x="10569472" y="2094116"/>
            <a:ext cx="360351" cy="56585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400"/>
            </a:lvl1pPr>
          </a:lstStyle>
          <a:p>
            <a:pPr/>
            <a:r>
              <a:t>+</a:t>
            </a:r>
          </a:p>
        </p:txBody>
      </p:sp>
      <p:sp>
        <p:nvSpPr>
          <p:cNvPr id="736" name="Zr"/>
          <p:cNvSpPr txBox="1"/>
          <p:nvPr/>
        </p:nvSpPr>
        <p:spPr>
          <a:xfrm>
            <a:off x="9521383" y="1257424"/>
            <a:ext cx="452885" cy="4315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lvl1pPr>
          </a:lstStyle>
          <a:p>
            <a:pPr/>
            <a:r>
              <a:t>Zr</a:t>
            </a:r>
          </a:p>
        </p:txBody>
      </p:sp>
      <p:sp>
        <p:nvSpPr>
          <p:cNvPr id="737" name="Zr"/>
          <p:cNvSpPr txBox="1"/>
          <p:nvPr/>
        </p:nvSpPr>
        <p:spPr>
          <a:xfrm>
            <a:off x="11573038" y="1257424"/>
            <a:ext cx="452885" cy="4315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lvl1pPr>
          </a:lstStyle>
          <a:p>
            <a:pPr/>
            <a:r>
              <a:t>Zr</a:t>
            </a:r>
          </a:p>
        </p:txBody>
      </p:sp>
      <p:sp>
        <p:nvSpPr>
          <p:cNvPr id="738" name="Ru+Ru/Zr+Zr"/>
          <p:cNvSpPr txBox="1"/>
          <p:nvPr/>
        </p:nvSpPr>
        <p:spPr>
          <a:xfrm>
            <a:off x="2701031" y="6955670"/>
            <a:ext cx="1186328" cy="30940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a:r>
              <a:t>Ru+Ru/Zr+Zr</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40" name="Ru_skintypecase.png" descr="Ru_skintypecase.png"/>
          <p:cNvPicPr>
            <a:picLocks noChangeAspect="1"/>
          </p:cNvPicPr>
          <p:nvPr/>
        </p:nvPicPr>
        <p:blipFill>
          <a:blip r:embed="rId2">
            <a:extLst/>
          </a:blip>
          <a:stretch>
            <a:fillRect/>
          </a:stretch>
        </p:blipFill>
        <p:spPr>
          <a:xfrm>
            <a:off x="2095500" y="1371600"/>
            <a:ext cx="2413000" cy="2413000"/>
          </a:xfrm>
          <a:prstGeom prst="rect">
            <a:avLst/>
          </a:prstGeom>
          <a:ln w="12700">
            <a:miter lim="400000"/>
          </a:ln>
        </p:spPr>
      </p:pic>
      <p:pic>
        <p:nvPicPr>
          <p:cNvPr id="741" name="Zr_halotypecase.png" descr="Zr_halotypecase.png"/>
          <p:cNvPicPr>
            <a:picLocks noChangeAspect="1"/>
          </p:cNvPicPr>
          <p:nvPr/>
        </p:nvPicPr>
        <p:blipFill>
          <a:blip r:embed="rId3">
            <a:extLst/>
          </a:blip>
          <a:stretch>
            <a:fillRect/>
          </a:stretch>
        </p:blipFill>
        <p:spPr>
          <a:xfrm>
            <a:off x="8407400" y="1371600"/>
            <a:ext cx="2413000" cy="2413000"/>
          </a:xfrm>
          <a:prstGeom prst="rect">
            <a:avLst/>
          </a:prstGeom>
          <a:ln w="12700">
            <a:miter lim="400000"/>
          </a:ln>
        </p:spPr>
      </p:pic>
      <p:pic>
        <p:nvPicPr>
          <p:cNvPr id="742" name="ratio_halo.pdf" descr="ratio_halo.pdf"/>
          <p:cNvPicPr>
            <a:picLocks noChangeAspect="1"/>
          </p:cNvPicPr>
          <p:nvPr/>
        </p:nvPicPr>
        <p:blipFill>
          <a:blip r:embed="rId4">
            <a:extLst/>
          </a:blip>
          <a:stretch>
            <a:fillRect/>
          </a:stretch>
        </p:blipFill>
        <p:spPr>
          <a:xfrm>
            <a:off x="872536" y="3524611"/>
            <a:ext cx="11049001" cy="4033763"/>
          </a:xfrm>
          <a:prstGeom prst="rect">
            <a:avLst/>
          </a:prstGeom>
          <a:ln w="12700">
            <a:miter lim="400000"/>
          </a:ln>
        </p:spPr>
      </p:pic>
      <p:pic>
        <p:nvPicPr>
          <p:cNvPr id="743" name="Image" descr="Image"/>
          <p:cNvPicPr>
            <a:picLocks noChangeAspect="1"/>
          </p:cNvPicPr>
          <p:nvPr/>
        </p:nvPicPr>
        <p:blipFill>
          <a:blip r:embed="rId5">
            <a:extLst/>
          </a:blip>
          <a:stretch>
            <a:fillRect/>
          </a:stretch>
        </p:blipFill>
        <p:spPr>
          <a:xfrm>
            <a:off x="4449477" y="1329295"/>
            <a:ext cx="2260601" cy="2349501"/>
          </a:xfrm>
          <a:prstGeom prst="rect">
            <a:avLst/>
          </a:prstGeom>
          <a:ln w="12700">
            <a:miter lim="400000"/>
          </a:ln>
        </p:spPr>
      </p:pic>
      <p:sp>
        <p:nvSpPr>
          <p:cNvPr id="744" name="矩形 5"/>
          <p:cNvSpPr txBox="1"/>
          <p:nvPr/>
        </p:nvSpPr>
        <p:spPr>
          <a:xfrm>
            <a:off x="3763349" y="76894"/>
            <a:ext cx="5267375" cy="88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400"/>
            </a:lvl1pPr>
          </a:lstStyle>
          <a:p>
            <a:pPr/>
            <a:r>
              <a:t>冠军选手：Halo-type</a:t>
            </a:r>
          </a:p>
        </p:txBody>
      </p:sp>
      <p:sp>
        <p:nvSpPr>
          <p:cNvPr id="745" name="Rectangle"/>
          <p:cNvSpPr/>
          <p:nvPr/>
        </p:nvSpPr>
        <p:spPr>
          <a:xfrm>
            <a:off x="4379968" y="1315459"/>
            <a:ext cx="4313812" cy="2712995"/>
          </a:xfrm>
          <a:prstGeom prst="rect">
            <a:avLst/>
          </a:prstGeom>
          <a:ln w="127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746" name="H. j. Xu, H. Li, X. Wang, C. Shen and F. Wang, Phys. Lett. B 819, 136453 (2021)"/>
          <p:cNvSpPr txBox="1"/>
          <p:nvPr/>
        </p:nvSpPr>
        <p:spPr>
          <a:xfrm>
            <a:off x="4359292" y="3694331"/>
            <a:ext cx="4286216" cy="2237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spcBef>
                <a:spcPts val="1200"/>
              </a:spcBef>
              <a:defRPr sz="900">
                <a:solidFill>
                  <a:srgbClr val="929292"/>
                </a:solidFill>
              </a:defRPr>
            </a:lvl1pPr>
          </a:lstStyle>
          <a:p>
            <a:pPr/>
            <a:r>
              <a:t>H. j. Xu, H. Li, X. Wang, C. Shen and F. Wang, Phys. Lett. B 819, 136453 (2021)</a:t>
            </a:r>
          </a:p>
        </p:txBody>
      </p:sp>
      <p:sp>
        <p:nvSpPr>
          <p:cNvPr id="747" name="Slide Number"/>
          <p:cNvSpPr txBox="1"/>
          <p:nvPr>
            <p:ph type="sldNum" sz="quarter" idx="4294967295"/>
          </p:nvPr>
        </p:nvSpPr>
        <p:spPr>
          <a:xfrm>
            <a:off x="12545483" y="9323609"/>
            <a:ext cx="342901" cy="35859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48" name="Solid: Ru+Ru, Dash: Zr+Zr…"/>
          <p:cNvSpPr txBox="1"/>
          <p:nvPr/>
        </p:nvSpPr>
        <p:spPr>
          <a:xfrm>
            <a:off x="6901581" y="1372486"/>
            <a:ext cx="1661096" cy="4004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1100">
                <a:solidFill>
                  <a:srgbClr val="929292"/>
                </a:solidFill>
              </a:defRPr>
            </a:pPr>
            <a:r>
              <a:t>Solid: Ru+Ru, Dash: Zr+Zr</a:t>
            </a:r>
          </a:p>
          <a:p>
            <a:pPr algn="l" defTabSz="457200">
              <a:defRPr sz="1100">
                <a:solidFill>
                  <a:srgbClr val="929292"/>
                </a:solidFill>
              </a:defRPr>
            </a:pPr>
            <a:r>
              <a:rPr>
                <a:solidFill>
                  <a:srgbClr val="FF2600"/>
                </a:solidFill>
              </a:rPr>
              <a:t>Red: neutron</a:t>
            </a:r>
            <a:r>
              <a:t>, </a:t>
            </a:r>
            <a:r>
              <a:rPr>
                <a:solidFill>
                  <a:srgbClr val="0433FF"/>
                </a:solidFill>
              </a:rPr>
              <a:t>Blue: proton</a:t>
            </a:r>
          </a:p>
        </p:txBody>
      </p:sp>
      <p:pic>
        <p:nvPicPr>
          <p:cNvPr id="749" name="Ru_skintypecase.png" descr="Ru_skintypecase.png"/>
          <p:cNvPicPr>
            <a:picLocks noChangeAspect="1"/>
          </p:cNvPicPr>
          <p:nvPr/>
        </p:nvPicPr>
        <p:blipFill>
          <a:blip r:embed="rId2">
            <a:extLst/>
          </a:blip>
          <a:stretch>
            <a:fillRect/>
          </a:stretch>
        </p:blipFill>
        <p:spPr>
          <a:xfrm>
            <a:off x="25400" y="1371600"/>
            <a:ext cx="2413000" cy="2413000"/>
          </a:xfrm>
          <a:prstGeom prst="rect">
            <a:avLst/>
          </a:prstGeom>
          <a:ln w="12700">
            <a:miter lim="400000"/>
          </a:ln>
        </p:spPr>
      </p:pic>
      <p:pic>
        <p:nvPicPr>
          <p:cNvPr id="750" name="Zr_halotypecase.png" descr="Zr_halotypecase.png"/>
          <p:cNvPicPr>
            <a:picLocks noChangeAspect="1"/>
          </p:cNvPicPr>
          <p:nvPr/>
        </p:nvPicPr>
        <p:blipFill>
          <a:blip r:embed="rId3">
            <a:extLst/>
          </a:blip>
          <a:stretch>
            <a:fillRect/>
          </a:stretch>
        </p:blipFill>
        <p:spPr>
          <a:xfrm>
            <a:off x="10566400" y="1371600"/>
            <a:ext cx="2413000" cy="2413000"/>
          </a:xfrm>
          <a:prstGeom prst="rect">
            <a:avLst/>
          </a:prstGeom>
          <a:ln w="12700">
            <a:miter lim="400000"/>
          </a:ln>
        </p:spPr>
      </p:pic>
      <p:sp>
        <p:nvSpPr>
          <p:cNvPr id="751" name="+"/>
          <p:cNvSpPr txBox="1"/>
          <p:nvPr/>
        </p:nvSpPr>
        <p:spPr>
          <a:xfrm>
            <a:off x="2143924" y="2094116"/>
            <a:ext cx="360352" cy="56585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400"/>
            </a:lvl1pPr>
          </a:lstStyle>
          <a:p>
            <a:pPr/>
            <a:r>
              <a:t>+</a:t>
            </a:r>
          </a:p>
        </p:txBody>
      </p:sp>
      <p:sp>
        <p:nvSpPr>
          <p:cNvPr id="752" name="Ru"/>
          <p:cNvSpPr txBox="1"/>
          <p:nvPr/>
        </p:nvSpPr>
        <p:spPr>
          <a:xfrm>
            <a:off x="979933" y="1257424"/>
            <a:ext cx="503934" cy="4315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lvl1pPr>
          </a:lstStyle>
          <a:p>
            <a:pPr/>
            <a:r>
              <a:t>Ru</a:t>
            </a:r>
          </a:p>
        </p:txBody>
      </p:sp>
      <p:sp>
        <p:nvSpPr>
          <p:cNvPr id="753" name="Ru"/>
          <p:cNvSpPr txBox="1"/>
          <p:nvPr/>
        </p:nvSpPr>
        <p:spPr>
          <a:xfrm>
            <a:off x="3042229" y="1206624"/>
            <a:ext cx="503933" cy="4315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lvl1pPr>
          </a:lstStyle>
          <a:p>
            <a:pPr/>
            <a:r>
              <a:t>Ru</a:t>
            </a:r>
          </a:p>
        </p:txBody>
      </p:sp>
      <p:sp>
        <p:nvSpPr>
          <p:cNvPr id="754" name="+"/>
          <p:cNvSpPr txBox="1"/>
          <p:nvPr/>
        </p:nvSpPr>
        <p:spPr>
          <a:xfrm>
            <a:off x="10569472" y="2094116"/>
            <a:ext cx="360351" cy="56585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400"/>
            </a:lvl1pPr>
          </a:lstStyle>
          <a:p>
            <a:pPr/>
            <a:r>
              <a:t>+</a:t>
            </a:r>
          </a:p>
        </p:txBody>
      </p:sp>
      <p:sp>
        <p:nvSpPr>
          <p:cNvPr id="755" name="Zr"/>
          <p:cNvSpPr txBox="1"/>
          <p:nvPr/>
        </p:nvSpPr>
        <p:spPr>
          <a:xfrm>
            <a:off x="9521383" y="1257424"/>
            <a:ext cx="452885" cy="4315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lvl1pPr>
          </a:lstStyle>
          <a:p>
            <a:pPr/>
            <a:r>
              <a:t>Zr</a:t>
            </a:r>
          </a:p>
        </p:txBody>
      </p:sp>
      <p:sp>
        <p:nvSpPr>
          <p:cNvPr id="756" name="Zr"/>
          <p:cNvSpPr txBox="1"/>
          <p:nvPr/>
        </p:nvSpPr>
        <p:spPr>
          <a:xfrm>
            <a:off x="11573038" y="1257424"/>
            <a:ext cx="452885" cy="4315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lvl1pPr>
          </a:lstStyle>
          <a:p>
            <a:pPr/>
            <a:r>
              <a:t>Zr</a:t>
            </a:r>
          </a:p>
        </p:txBody>
      </p:sp>
      <p:pic>
        <p:nvPicPr>
          <p:cNvPr id="757" name="RuSolidandZrdash_halotypecase.png" descr="RuSolidandZrdash_halotypecase.png"/>
          <p:cNvPicPr>
            <a:picLocks noChangeAspect="1"/>
          </p:cNvPicPr>
          <p:nvPr/>
        </p:nvPicPr>
        <p:blipFill>
          <a:blip r:embed="rId6">
            <a:extLst/>
          </a:blip>
          <a:stretch>
            <a:fillRect/>
          </a:stretch>
        </p:blipFill>
        <p:spPr>
          <a:xfrm rot="16200000">
            <a:off x="6906628" y="1752600"/>
            <a:ext cx="1651001" cy="1651000"/>
          </a:xfrm>
          <a:prstGeom prst="rect">
            <a:avLst/>
          </a:prstGeom>
          <a:ln w="12700">
            <a:miter lim="400000"/>
          </a:ln>
        </p:spPr>
      </p:pic>
      <p:sp>
        <p:nvSpPr>
          <p:cNvPr id="758" name="Ru+Ru/Zr+Zr"/>
          <p:cNvSpPr txBox="1"/>
          <p:nvPr/>
        </p:nvSpPr>
        <p:spPr>
          <a:xfrm>
            <a:off x="5909236" y="6441047"/>
            <a:ext cx="1186328" cy="30940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a:r>
              <a:t>Ru+Ru/Zr+Zr</a:t>
            </a:r>
          </a:p>
        </p:txBody>
      </p:sp>
      <p:pic>
        <p:nvPicPr>
          <p:cNvPr id="759" name="Picture 2" descr="Picture 2"/>
          <p:cNvPicPr>
            <a:picLocks noChangeAspect="1"/>
          </p:cNvPicPr>
          <p:nvPr/>
        </p:nvPicPr>
        <p:blipFill>
          <a:blip r:embed="rId7">
            <a:extLst/>
          </a:blip>
          <a:stretch>
            <a:fillRect/>
          </a:stretch>
        </p:blipFill>
        <p:spPr>
          <a:xfrm>
            <a:off x="2745749" y="7592004"/>
            <a:ext cx="7302575" cy="1548012"/>
          </a:xfrm>
          <a:prstGeom prst="rect">
            <a:avLst/>
          </a:prstGeom>
          <a:ln w="12700">
            <a:miter lim="400000"/>
          </a:ln>
        </p:spPr>
      </p:pic>
      <p:sp>
        <p:nvSpPr>
          <p:cNvPr id="760" name="𝝌2指标："/>
          <p:cNvSpPr txBox="1"/>
          <p:nvPr/>
        </p:nvSpPr>
        <p:spPr>
          <a:xfrm>
            <a:off x="854880" y="7532047"/>
            <a:ext cx="1370381"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lvl1pPr>
          </a:lstStyle>
          <a:p>
            <a:pPr/>
            <a:r>
              <a:t>𝝌2指标：</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2" name="(1) Introduction"/>
          <p:cNvSpPr txBox="1"/>
          <p:nvPr/>
        </p:nvSpPr>
        <p:spPr>
          <a:xfrm>
            <a:off x="188912" y="479425"/>
            <a:ext cx="4624548" cy="774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algn="l" defTabSz="4135437">
              <a:buClr>
                <a:srgbClr val="FFFFFF"/>
              </a:buClr>
              <a:buFont typeface="Times New Roman"/>
              <a:defRPr b="1" sz="4800">
                <a:solidFill>
                  <a:srgbClr val="FFFFFF"/>
                </a:solidFill>
                <a:uFill>
                  <a:solidFill>
                    <a:srgbClr val="FFFFFF"/>
                  </a:solidFill>
                </a:uFill>
              </a:defRPr>
            </a:lvl1pPr>
          </a:lstStyle>
          <a:p>
            <a:pPr/>
            <a:r>
              <a:t>(1) Introduction</a:t>
            </a:r>
          </a:p>
        </p:txBody>
      </p:sp>
      <p:sp>
        <p:nvSpPr>
          <p:cNvPr id="763" name="同质异位素碰撞中核结构对CME信号的影响"/>
          <p:cNvSpPr txBox="1"/>
          <p:nvPr/>
        </p:nvSpPr>
        <p:spPr>
          <a:xfrm>
            <a:off x="400804" y="-140901"/>
            <a:ext cx="12357812" cy="139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marL="39199" marR="39199" defTabSz="914400">
              <a:buClr>
                <a:srgbClr val="000000"/>
              </a:buClr>
              <a:buFont typeface="Times New Roman"/>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b="1" sz="4500">
                <a:uFill>
                  <a:solidFill>
                    <a:srgbClr val="000000"/>
                  </a:solidFill>
                </a:uFill>
              </a:defRPr>
            </a:lvl1pPr>
          </a:lstStyle>
          <a:p>
            <a:pPr/>
            <a:r>
              <a:t>同质异位素碰撞中核结构对CME信号的影响</a:t>
            </a:r>
          </a:p>
        </p:txBody>
      </p:sp>
      <p:sp>
        <p:nvSpPr>
          <p:cNvPr id="764" name="Slide Number"/>
          <p:cNvSpPr txBox="1"/>
          <p:nvPr>
            <p:ph type="sldNum" sz="quarter" idx="4294967295"/>
          </p:nvPr>
        </p:nvSpPr>
        <p:spPr>
          <a:xfrm>
            <a:off x="12545483" y="9323609"/>
            <a:ext cx="342901" cy="35859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767" name="Group"/>
          <p:cNvGrpSpPr/>
          <p:nvPr/>
        </p:nvGrpSpPr>
        <p:grpSpPr>
          <a:xfrm>
            <a:off x="21990" y="3614725"/>
            <a:ext cx="3934136" cy="3371875"/>
            <a:chOff x="0" y="0"/>
            <a:chExt cx="3934134" cy="3371874"/>
          </a:xfrm>
        </p:grpSpPr>
        <p:pic>
          <p:nvPicPr>
            <p:cNvPr id="765" name="Screen Shot 2023-07-28 at 16.47.34.png" descr="Screen Shot 2023-07-28 at 16.47.34.png"/>
            <p:cNvPicPr>
              <a:picLocks noChangeAspect="1"/>
            </p:cNvPicPr>
            <p:nvPr/>
          </p:nvPicPr>
          <p:blipFill>
            <a:blip r:embed="rId2">
              <a:extLst/>
            </a:blip>
            <a:stretch>
              <a:fillRect/>
            </a:stretch>
          </p:blipFill>
          <p:spPr>
            <a:xfrm>
              <a:off x="873434" y="69874"/>
              <a:ext cx="3060701" cy="3302001"/>
            </a:xfrm>
            <a:prstGeom prst="rect">
              <a:avLst/>
            </a:prstGeom>
            <a:ln w="12700" cap="flat">
              <a:noFill/>
              <a:miter lim="400000"/>
            </a:ln>
            <a:effectLst/>
          </p:spPr>
        </p:pic>
        <p:pic>
          <p:nvPicPr>
            <p:cNvPr id="766" name="Screen Shot 2023-07-28 at 16.48.23.png" descr="Screen Shot 2023-07-28 at 16.48.23.png"/>
            <p:cNvPicPr>
              <a:picLocks noChangeAspect="1"/>
            </p:cNvPicPr>
            <p:nvPr/>
          </p:nvPicPr>
          <p:blipFill>
            <a:blip r:embed="rId3">
              <a:extLst/>
            </a:blip>
            <a:stretch>
              <a:fillRect/>
            </a:stretch>
          </p:blipFill>
          <p:spPr>
            <a:xfrm>
              <a:off x="0" y="0"/>
              <a:ext cx="934529" cy="3302000"/>
            </a:xfrm>
            <a:prstGeom prst="rect">
              <a:avLst/>
            </a:prstGeom>
            <a:ln w="12700" cap="flat">
              <a:noFill/>
              <a:miter lim="400000"/>
            </a:ln>
            <a:effectLst/>
          </p:spPr>
        </p:pic>
      </p:grpSp>
      <p:grpSp>
        <p:nvGrpSpPr>
          <p:cNvPr id="770" name="Group"/>
          <p:cNvGrpSpPr/>
          <p:nvPr/>
        </p:nvGrpSpPr>
        <p:grpSpPr>
          <a:xfrm>
            <a:off x="4271300" y="3592512"/>
            <a:ext cx="3923383" cy="3416301"/>
            <a:chOff x="0" y="0"/>
            <a:chExt cx="3923381" cy="3416300"/>
          </a:xfrm>
        </p:grpSpPr>
        <p:pic>
          <p:nvPicPr>
            <p:cNvPr id="768" name="Screen Shot 2023-07-28 at 16.50.30.png" descr="Screen Shot 2023-07-28 at 16.50.30.png"/>
            <p:cNvPicPr>
              <a:picLocks noChangeAspect="1"/>
            </p:cNvPicPr>
            <p:nvPr/>
          </p:nvPicPr>
          <p:blipFill>
            <a:blip r:embed="rId4">
              <a:extLst/>
            </a:blip>
            <a:stretch>
              <a:fillRect/>
            </a:stretch>
          </p:blipFill>
          <p:spPr>
            <a:xfrm>
              <a:off x="786481" y="0"/>
              <a:ext cx="3136901" cy="3416300"/>
            </a:xfrm>
            <a:prstGeom prst="rect">
              <a:avLst/>
            </a:prstGeom>
            <a:ln w="12700" cap="flat">
              <a:noFill/>
              <a:miter lim="400000"/>
            </a:ln>
            <a:effectLst/>
          </p:spPr>
        </p:pic>
        <p:pic>
          <p:nvPicPr>
            <p:cNvPr id="769" name="Screen Shot 2023-07-28 at 16.51.10.png" descr="Screen Shot 2023-07-28 at 16.51.10.png"/>
            <p:cNvPicPr>
              <a:picLocks noChangeAspect="1"/>
            </p:cNvPicPr>
            <p:nvPr/>
          </p:nvPicPr>
          <p:blipFill>
            <a:blip r:embed="rId5">
              <a:extLst/>
            </a:blip>
            <a:stretch>
              <a:fillRect/>
            </a:stretch>
          </p:blipFill>
          <p:spPr>
            <a:xfrm>
              <a:off x="0" y="6350"/>
              <a:ext cx="850900" cy="3302000"/>
            </a:xfrm>
            <a:prstGeom prst="rect">
              <a:avLst/>
            </a:prstGeom>
            <a:ln w="12700" cap="flat">
              <a:noFill/>
              <a:miter lim="400000"/>
            </a:ln>
            <a:effectLst/>
          </p:spPr>
        </p:pic>
      </p:grpSp>
      <p:grpSp>
        <p:nvGrpSpPr>
          <p:cNvPr id="773" name="矩形 8"/>
          <p:cNvGrpSpPr/>
          <p:nvPr/>
        </p:nvGrpSpPr>
        <p:grpSpPr>
          <a:xfrm>
            <a:off x="585646" y="1909804"/>
            <a:ext cx="3484027" cy="972292"/>
            <a:chOff x="0" y="0"/>
            <a:chExt cx="3484025" cy="972291"/>
          </a:xfrm>
        </p:grpSpPr>
        <p:sp>
          <p:nvSpPr>
            <p:cNvPr id="771" name="Rectangle"/>
            <p:cNvSpPr/>
            <p:nvPr/>
          </p:nvSpPr>
          <p:spPr>
            <a:xfrm>
              <a:off x="0" y="192349"/>
              <a:ext cx="3484026" cy="779943"/>
            </a:xfrm>
            <a:prstGeom prst="rect">
              <a:avLst/>
            </a:prstGeom>
            <a:blipFill rotWithShape="1">
              <a:blip r:embed="rId6"/>
              <a:srcRect l="0" t="0" r="0" b="0"/>
              <a:stretch>
                <a:fillRect/>
              </a:stretch>
            </a:blipFill>
            <a:ln w="12700" cap="flat">
              <a:noFill/>
              <a:miter lim="400000"/>
            </a:ln>
            <a:effectLst/>
          </p:spPr>
          <p:txBody>
            <a:bodyPr wrap="square" lIns="50800" tIns="50800" rIns="50800" bIns="50800" numCol="1" anchor="ctr">
              <a:noAutofit/>
            </a:bodyPr>
            <a:lstStyle/>
            <a:p>
              <a:pPr>
                <a:defRPr b="1" sz="2200">
                  <a:solidFill>
                    <a:srgbClr val="FFFFFF"/>
                  </a:solidFill>
                </a:defRPr>
              </a:pPr>
            </a:p>
          </p:txBody>
        </p:sp>
        <p:sp>
          <p:nvSpPr>
            <p:cNvPr id="772" name="Rectangle"/>
            <p:cNvSpPr txBox="1"/>
            <p:nvPr/>
          </p:nvSpPr>
          <p:spPr>
            <a:xfrm>
              <a:off x="0" y="0"/>
              <a:ext cx="3484026" cy="384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1" sz="2400"/>
              </a:lvl1pPr>
            </a:lstStyle>
            <a:p>
              <a:pPr/>
              <a:r>
                <a:t> </a:t>
              </a:r>
            </a:p>
          </p:txBody>
        </p:sp>
      </p:grpSp>
      <p:grpSp>
        <p:nvGrpSpPr>
          <p:cNvPr id="776" name="Group"/>
          <p:cNvGrpSpPr/>
          <p:nvPr/>
        </p:nvGrpSpPr>
        <p:grpSpPr>
          <a:xfrm>
            <a:off x="8509857" y="3561328"/>
            <a:ext cx="3816228" cy="3478669"/>
            <a:chOff x="0" y="0"/>
            <a:chExt cx="3816227" cy="3478668"/>
          </a:xfrm>
        </p:grpSpPr>
        <p:pic>
          <p:nvPicPr>
            <p:cNvPr id="774" name="Screen Shot 2023-07-28 at 16.56.39.png" descr="Screen Shot 2023-07-28 at 16.56.39.png"/>
            <p:cNvPicPr>
              <a:picLocks noChangeAspect="1"/>
            </p:cNvPicPr>
            <p:nvPr/>
          </p:nvPicPr>
          <p:blipFill>
            <a:blip r:embed="rId7">
              <a:extLst/>
            </a:blip>
            <a:stretch>
              <a:fillRect/>
            </a:stretch>
          </p:blipFill>
          <p:spPr>
            <a:xfrm>
              <a:off x="730127" y="11568"/>
              <a:ext cx="3086101" cy="3467101"/>
            </a:xfrm>
            <a:prstGeom prst="rect">
              <a:avLst/>
            </a:prstGeom>
            <a:ln w="12700" cap="flat">
              <a:noFill/>
              <a:miter lim="400000"/>
            </a:ln>
            <a:effectLst/>
          </p:spPr>
        </p:pic>
        <p:pic>
          <p:nvPicPr>
            <p:cNvPr id="775" name="Screen Shot 2023-07-28 at 16.57.20.png" descr="Screen Shot 2023-07-28 at 16.57.20.png"/>
            <p:cNvPicPr>
              <a:picLocks noChangeAspect="1"/>
            </p:cNvPicPr>
            <p:nvPr/>
          </p:nvPicPr>
          <p:blipFill>
            <a:blip r:embed="rId8">
              <a:extLst/>
            </a:blip>
            <a:stretch>
              <a:fillRect/>
            </a:stretch>
          </p:blipFill>
          <p:spPr>
            <a:xfrm>
              <a:off x="0" y="0"/>
              <a:ext cx="838200" cy="3340100"/>
            </a:xfrm>
            <a:prstGeom prst="rect">
              <a:avLst/>
            </a:prstGeom>
            <a:ln w="12700" cap="flat">
              <a:noFill/>
              <a:miter lim="400000"/>
            </a:ln>
            <a:effectLst/>
          </p:spPr>
        </p:pic>
      </p:grpSp>
      <p:sp>
        <p:nvSpPr>
          <p:cNvPr id="777" name="由于磁场大小和方向都敏感于核结构，CME对Δγ贡献依赖于核结构"/>
          <p:cNvSpPr txBox="1"/>
          <p:nvPr/>
        </p:nvSpPr>
        <p:spPr>
          <a:xfrm>
            <a:off x="699029" y="7467936"/>
            <a:ext cx="11606743"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buSzPct val="125000"/>
              <a:buChar char="•"/>
              <a:defRPr sz="2950"/>
            </a:lvl1pPr>
          </a:lstStyle>
          <a:p>
            <a:pPr/>
            <a:r>
              <a:t>由于磁场大小和方向都敏感于核结构，CME对Δγ贡献依赖于核结构</a:t>
            </a:r>
          </a:p>
        </p:txBody>
      </p:sp>
      <p:sp>
        <p:nvSpPr>
          <p:cNvPr id="778" name="磁场大小"/>
          <p:cNvSpPr txBox="1"/>
          <p:nvPr/>
        </p:nvSpPr>
        <p:spPr>
          <a:xfrm>
            <a:off x="1546609" y="3002167"/>
            <a:ext cx="1562101"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2850"/>
            </a:lvl1pPr>
          </a:lstStyle>
          <a:p>
            <a:pPr/>
            <a:r>
              <a:t>磁场大小</a:t>
            </a:r>
          </a:p>
        </p:txBody>
      </p:sp>
      <p:sp>
        <p:nvSpPr>
          <p:cNvPr id="779" name="磁场方向"/>
          <p:cNvSpPr txBox="1"/>
          <p:nvPr/>
        </p:nvSpPr>
        <p:spPr>
          <a:xfrm>
            <a:off x="5721350" y="3002167"/>
            <a:ext cx="1562100"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2850"/>
            </a:lvl1pPr>
          </a:lstStyle>
          <a:p>
            <a:pPr/>
            <a:r>
              <a:t>磁场方向</a:t>
            </a:r>
          </a:p>
        </p:txBody>
      </p:sp>
      <p:sp>
        <p:nvSpPr>
          <p:cNvPr id="780" name="磁场总贡献"/>
          <p:cNvSpPr txBox="1"/>
          <p:nvPr/>
        </p:nvSpPr>
        <p:spPr>
          <a:xfrm>
            <a:off x="9175336" y="3002167"/>
            <a:ext cx="3438371"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2850"/>
            </a:lvl1pPr>
          </a:lstStyle>
          <a:p>
            <a:pPr/>
            <a:r>
              <a:t>磁场总贡献</a:t>
            </a:r>
          </a:p>
        </p:txBody>
      </p:sp>
      <p:sp>
        <p:nvSpPr>
          <p:cNvPr id="781" name="赵新丽, 马国亮, 马余刚, Phys. Rev. C 99, 034903 (2019)"/>
          <p:cNvSpPr txBox="1"/>
          <p:nvPr/>
        </p:nvSpPr>
        <p:spPr>
          <a:xfrm>
            <a:off x="6569712" y="8707463"/>
            <a:ext cx="6038652"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2000"/>
            </a:lvl1pPr>
          </a:lstStyle>
          <a:p>
            <a:pPr/>
            <a:r>
              <a:t>赵新丽, 马国亮, 马余刚, Phys. Rev. C 99, 034903 (2019)</a:t>
            </a:r>
          </a:p>
        </p:txBody>
      </p:sp>
      <p:pic>
        <p:nvPicPr>
          <p:cNvPr id="782" name="Screen Shot 2023-08-02 at 08.41.03.png" descr="Screen Shot 2023-08-02 at 08.41.03.png"/>
          <p:cNvPicPr>
            <a:picLocks noChangeAspect="1"/>
          </p:cNvPicPr>
          <p:nvPr/>
        </p:nvPicPr>
        <p:blipFill>
          <a:blip r:embed="rId9">
            <a:extLst/>
          </a:blip>
          <a:stretch>
            <a:fillRect/>
          </a:stretch>
        </p:blipFill>
        <p:spPr>
          <a:xfrm>
            <a:off x="2089150" y="1282020"/>
            <a:ext cx="8826501" cy="927101"/>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791" name="Group"/>
          <p:cNvGrpSpPr/>
          <p:nvPr/>
        </p:nvGrpSpPr>
        <p:grpSpPr>
          <a:xfrm>
            <a:off x="6284114" y="1520639"/>
            <a:ext cx="6636622" cy="6712322"/>
            <a:chOff x="0" y="0"/>
            <a:chExt cx="6636621" cy="6712320"/>
          </a:xfrm>
        </p:grpSpPr>
        <p:grpSp>
          <p:nvGrpSpPr>
            <p:cNvPr id="789" name="Group"/>
            <p:cNvGrpSpPr/>
            <p:nvPr/>
          </p:nvGrpSpPr>
          <p:grpSpPr>
            <a:xfrm>
              <a:off x="0" y="0"/>
              <a:ext cx="6636622" cy="6712321"/>
              <a:chOff x="0" y="0"/>
              <a:chExt cx="6636621" cy="6712320"/>
            </a:xfrm>
          </p:grpSpPr>
          <p:grpSp>
            <p:nvGrpSpPr>
              <p:cNvPr id="786" name="Group"/>
              <p:cNvGrpSpPr/>
              <p:nvPr/>
            </p:nvGrpSpPr>
            <p:grpSpPr>
              <a:xfrm>
                <a:off x="0" y="0"/>
                <a:ext cx="6636622" cy="6712321"/>
                <a:chOff x="0" y="0"/>
                <a:chExt cx="6636621" cy="6712320"/>
              </a:xfrm>
            </p:grpSpPr>
            <p:pic>
              <p:nvPicPr>
                <p:cNvPr id="784" name="image.png" descr="image.png"/>
                <p:cNvPicPr>
                  <a:picLocks noChangeAspect="1"/>
                </p:cNvPicPr>
                <p:nvPr/>
              </p:nvPicPr>
              <p:blipFill>
                <a:blip r:embed="rId2">
                  <a:extLst/>
                </a:blip>
                <a:stretch>
                  <a:fillRect/>
                </a:stretch>
              </p:blipFill>
              <p:spPr>
                <a:xfrm>
                  <a:off x="0" y="0"/>
                  <a:ext cx="6636622" cy="6712321"/>
                </a:xfrm>
                <a:prstGeom prst="rect">
                  <a:avLst/>
                </a:prstGeom>
                <a:ln w="12700" cap="flat">
                  <a:noFill/>
                  <a:miter lim="400000"/>
                </a:ln>
                <a:effectLst/>
              </p:spPr>
            </p:pic>
            <p:sp>
              <p:nvSpPr>
                <p:cNvPr id="785" name="Line"/>
                <p:cNvSpPr/>
                <p:nvPr/>
              </p:nvSpPr>
              <p:spPr>
                <a:xfrm>
                  <a:off x="6159263" y="1621298"/>
                  <a:ext cx="2104" cy="4197306"/>
                </a:xfrm>
                <a:prstGeom prst="line">
                  <a:avLst/>
                </a:prstGeom>
                <a:noFill/>
                <a:ln w="57150" cap="flat">
                  <a:solidFill>
                    <a:srgbClr val="000000"/>
                  </a:solidFill>
                  <a:prstDash val="solid"/>
                  <a:round/>
                </a:ln>
                <a:effectLst/>
              </p:spPr>
              <p:txBody>
                <a:bodyPr wrap="square" lIns="50800" tIns="50800" rIns="50800" bIns="50800" numCol="1" anchor="ctr">
                  <a:noAutofit/>
                </a:bodyPr>
                <a:lstStyle/>
                <a:p>
                  <a:pPr algn="l" defTabSz="457200">
                    <a:defRPr sz="1200"/>
                  </a:pPr>
                </a:p>
              </p:txBody>
            </p:sp>
          </p:grpSp>
          <p:sp>
            <p:nvSpPr>
              <p:cNvPr id="787" name="Rectangle"/>
              <p:cNvSpPr/>
              <p:nvPr/>
            </p:nvSpPr>
            <p:spPr>
              <a:xfrm>
                <a:off x="914740" y="2416171"/>
                <a:ext cx="4188885" cy="555154"/>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788" name="dipole charge separation"/>
              <p:cNvSpPr txBox="1"/>
              <p:nvPr/>
            </p:nvSpPr>
            <p:spPr>
              <a:xfrm>
                <a:off x="863069" y="2331669"/>
                <a:ext cx="4196157" cy="6568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1" sz="1800">
                    <a:solidFill>
                      <a:srgbClr val="FF2600"/>
                    </a:solidFill>
                  </a:defRPr>
                </a:lvl1pPr>
              </a:lstStyle>
              <a:p>
                <a:pPr/>
                <a:r>
                  <a:t>dipole charge separation</a:t>
                </a:r>
              </a:p>
            </p:txBody>
          </p:sp>
        </p:grpSp>
        <p:sp>
          <p:nvSpPr>
            <p:cNvPr id="790" name="Rectangle"/>
            <p:cNvSpPr/>
            <p:nvPr/>
          </p:nvSpPr>
          <p:spPr>
            <a:xfrm>
              <a:off x="840546" y="2351543"/>
              <a:ext cx="4301495" cy="667171"/>
            </a:xfrm>
            <a:prstGeom prst="rect">
              <a:avLst/>
            </a:prstGeom>
            <a:noFill/>
            <a:ln w="76200" cap="flat">
              <a:solidFill>
                <a:srgbClr val="FF2600"/>
              </a:solidFill>
              <a:prstDash val="solid"/>
              <a:miter lim="400000"/>
            </a:ln>
            <a:effectLst/>
          </p:spPr>
          <p:txBody>
            <a:bodyPr wrap="square" lIns="50800" tIns="50800" rIns="50800" bIns="50800" numCol="1" anchor="ctr">
              <a:noAutofit/>
            </a:bodyPr>
            <a:lstStyle/>
            <a:p>
              <a:pPr>
                <a:defRPr sz="4000">
                  <a:solidFill>
                    <a:srgbClr val="FFFFFF"/>
                  </a:solidFill>
                  <a:effectLst>
                    <a:outerShdw sx="100000" sy="100000" kx="0" ky="0" algn="b" rotWithShape="0" blurRad="38100" dist="12700" dir="5400000">
                      <a:srgbClr val="000000">
                        <a:alpha val="50000"/>
                      </a:srgbClr>
                    </a:outerShdw>
                  </a:effectLst>
                </a:defRPr>
              </a:pPr>
            </a:p>
          </p:txBody>
        </p:sp>
      </p:grpSp>
      <p:sp>
        <p:nvSpPr>
          <p:cNvPr id="792" name="(1) Introduction"/>
          <p:cNvSpPr txBox="1"/>
          <p:nvPr/>
        </p:nvSpPr>
        <p:spPr>
          <a:xfrm>
            <a:off x="188912" y="479425"/>
            <a:ext cx="4624548" cy="774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algn="l" defTabSz="4135437">
              <a:buClr>
                <a:srgbClr val="FFFFFF"/>
              </a:buClr>
              <a:buFont typeface="Times New Roman"/>
              <a:defRPr b="1" sz="4800">
                <a:solidFill>
                  <a:srgbClr val="FFFFFF"/>
                </a:solidFill>
                <a:uFill>
                  <a:solidFill>
                    <a:srgbClr val="FFFFFF"/>
                  </a:solidFill>
                </a:uFill>
              </a:defRPr>
            </a:lvl1pPr>
          </a:lstStyle>
          <a:p>
            <a:pPr/>
            <a:r>
              <a:t>(1) Introduction</a:t>
            </a:r>
          </a:p>
        </p:txBody>
      </p:sp>
      <p:sp>
        <p:nvSpPr>
          <p:cNvPr id="793" name="Arrow"/>
          <p:cNvSpPr/>
          <p:nvPr/>
        </p:nvSpPr>
        <p:spPr>
          <a:xfrm>
            <a:off x="6066895" y="2544766"/>
            <a:ext cx="871010" cy="288926"/>
          </a:xfrm>
          <a:prstGeom prst="rightArrow">
            <a:avLst>
              <a:gd name="adj1" fmla="val 50000"/>
              <a:gd name="adj2" fmla="val 130907"/>
            </a:avLst>
          </a:prstGeom>
          <a:solidFill>
            <a:srgbClr val="000000"/>
          </a:solidFill>
          <a:ln>
            <a:solidFill>
              <a:srgbClr val="000000"/>
            </a:solidFill>
          </a:ln>
        </p:spPr>
        <p:txBody>
          <a:bodyPr lIns="50800" tIns="50800" rIns="50800" bIns="50800" anchor="ctr"/>
          <a:lstStyle/>
          <a:p>
            <a:pPr marL="40639" marR="40639" algn="l" defTabSz="914400">
              <a:defRPr sz="1800">
                <a:uFill>
                  <a:solidFill>
                    <a:srgbClr val="000000"/>
                  </a:solidFill>
                </a:uFill>
              </a:defRPr>
            </a:pPr>
          </a:p>
        </p:txBody>
      </p:sp>
      <p:sp>
        <p:nvSpPr>
          <p:cNvPr id="794" name="同质异位素碰撞中的CME演化模拟"/>
          <p:cNvSpPr txBox="1"/>
          <p:nvPr/>
        </p:nvSpPr>
        <p:spPr>
          <a:xfrm>
            <a:off x="400804" y="-140901"/>
            <a:ext cx="12357812" cy="139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marL="39199" marR="39199" defTabSz="914400">
              <a:buClr>
                <a:srgbClr val="000000"/>
              </a:buClr>
              <a:buFont typeface="Times New Roman"/>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b="1" sz="4500">
                <a:uFill>
                  <a:solidFill>
                    <a:srgbClr val="000000"/>
                  </a:solidFill>
                </a:uFill>
              </a:defRPr>
            </a:lvl1pPr>
          </a:lstStyle>
          <a:p>
            <a:pPr/>
            <a:r>
              <a:t>同质异位素碰撞中的CME演化模拟</a:t>
            </a:r>
          </a:p>
        </p:txBody>
      </p:sp>
      <p:pic>
        <p:nvPicPr>
          <p:cNvPr id="795" name="image.tiff" descr="image.tiff"/>
          <p:cNvPicPr>
            <a:picLocks noChangeAspect="0"/>
          </p:cNvPicPr>
          <p:nvPr/>
        </p:nvPicPr>
        <p:blipFill>
          <a:blip r:embed="rId3">
            <a:extLst/>
          </a:blip>
          <a:stretch>
            <a:fillRect/>
          </a:stretch>
        </p:blipFill>
        <p:spPr>
          <a:xfrm>
            <a:off x="748770" y="4745041"/>
            <a:ext cx="4927601" cy="2870201"/>
          </a:xfrm>
          <a:prstGeom prst="rect">
            <a:avLst/>
          </a:prstGeom>
          <a:ln w="12700">
            <a:miter lim="400000"/>
          </a:ln>
        </p:spPr>
      </p:pic>
      <p:sp>
        <p:nvSpPr>
          <p:cNvPr id="796" name="Arrow"/>
          <p:cNvSpPr/>
          <p:nvPr/>
        </p:nvSpPr>
        <p:spPr>
          <a:xfrm rot="19363209">
            <a:off x="5989908" y="4580626"/>
            <a:ext cx="1223837" cy="292101"/>
          </a:xfrm>
          <a:prstGeom prst="rightArrow">
            <a:avLst>
              <a:gd name="adj1" fmla="val 50000"/>
              <a:gd name="adj2" fmla="val 129484"/>
            </a:avLst>
          </a:prstGeom>
          <a:solidFill>
            <a:srgbClr val="000000"/>
          </a:solidFill>
          <a:ln>
            <a:solidFill>
              <a:srgbClr val="000000"/>
            </a:solidFill>
          </a:ln>
        </p:spPr>
        <p:txBody>
          <a:bodyPr lIns="50800" tIns="50800" rIns="50800" bIns="50800" anchor="ctr"/>
          <a:lstStyle/>
          <a:p>
            <a:pPr marL="40639" marR="40639" algn="l" defTabSz="914400">
              <a:defRPr sz="1800">
                <a:uFill>
                  <a:solidFill>
                    <a:srgbClr val="000000"/>
                  </a:solidFill>
                </a:uFill>
              </a:defRPr>
            </a:pPr>
          </a:p>
        </p:txBody>
      </p:sp>
      <p:sp>
        <p:nvSpPr>
          <p:cNvPr id="797" name="Slide Number"/>
          <p:cNvSpPr txBox="1"/>
          <p:nvPr>
            <p:ph type="sldNum" sz="quarter" idx="4294967295"/>
          </p:nvPr>
        </p:nvSpPr>
        <p:spPr>
          <a:xfrm>
            <a:off x="12545483" y="9323609"/>
            <a:ext cx="342901" cy="35859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98" name="Rectangle"/>
          <p:cNvSpPr/>
          <p:nvPr/>
        </p:nvSpPr>
        <p:spPr>
          <a:xfrm>
            <a:off x="76200" y="1244600"/>
            <a:ext cx="5934809" cy="3340766"/>
          </a:xfrm>
          <a:prstGeom prst="rect">
            <a:avLst/>
          </a:prstGeom>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799" name="Rectangle"/>
          <p:cNvSpPr/>
          <p:nvPr/>
        </p:nvSpPr>
        <p:spPr>
          <a:xfrm>
            <a:off x="97896" y="4684253"/>
            <a:ext cx="5891417" cy="4449143"/>
          </a:xfrm>
          <a:prstGeom prst="rect">
            <a:avLst/>
          </a:prstGeom>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800" name="CME"/>
          <p:cNvSpPr txBox="1"/>
          <p:nvPr/>
        </p:nvSpPr>
        <p:spPr>
          <a:xfrm>
            <a:off x="326942" y="4898270"/>
            <a:ext cx="1215133" cy="67692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solidFill>
                  <a:srgbClr val="FFFFFF"/>
                </a:solidFill>
                <a:effectLst>
                  <a:outerShdw sx="100000" sy="100000" kx="0" ky="0" algn="b" rotWithShape="0" blurRad="38100" dist="12700" dir="5400000">
                    <a:srgbClr val="000000">
                      <a:alpha val="50000"/>
                    </a:srgbClr>
                  </a:outerShdw>
                </a:effectLst>
              </a:defRPr>
            </a:lvl1pPr>
          </a:lstStyle>
          <a:p>
            <a:pPr/>
            <a:r>
              <a:t>CME</a:t>
            </a:r>
          </a:p>
        </p:txBody>
      </p:sp>
      <p:sp>
        <p:nvSpPr>
          <p:cNvPr id="801" name="Initialization of halo-type isobar"/>
          <p:cNvSpPr txBox="1"/>
          <p:nvPr/>
        </p:nvSpPr>
        <p:spPr>
          <a:xfrm>
            <a:off x="309142" y="1345034"/>
            <a:ext cx="5197991" cy="542076"/>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100">
                <a:solidFill>
                  <a:srgbClr val="FFFFFF"/>
                </a:solidFill>
                <a:effectLst>
                  <a:outerShdw sx="100000" sy="100000" kx="0" ky="0" algn="b" rotWithShape="0" blurRad="38100" dist="12700" dir="5400000">
                    <a:srgbClr val="000000">
                      <a:alpha val="50000"/>
                    </a:srgbClr>
                  </a:outerShdw>
                </a:effectLst>
              </a:defRPr>
            </a:lvl1pPr>
          </a:lstStyle>
          <a:p>
            <a:pPr/>
            <a:r>
              <a:t>Initialization of halo-type isobar</a:t>
            </a:r>
          </a:p>
        </p:txBody>
      </p:sp>
      <p:sp>
        <p:nvSpPr>
          <p:cNvPr id="802" name="f(Ru+Ru)/f(Zr+Zr)~(44/40)2…"/>
          <p:cNvSpPr txBox="1"/>
          <p:nvPr/>
        </p:nvSpPr>
        <p:spPr>
          <a:xfrm>
            <a:off x="330257" y="8265922"/>
            <a:ext cx="3830936" cy="7744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228600" indent="-228600" algn="l">
              <a:buSzPct val="100000"/>
              <a:buChar char="•"/>
              <a:defRPr sz="2400"/>
            </a:pPr>
            <a:r>
              <a:t>f(Ru+Ru)/f(Zr+Zr)~(44/40)</a:t>
            </a:r>
            <a:r>
              <a:rPr baseline="31999"/>
              <a:t>2</a:t>
            </a:r>
            <a:endParaRPr baseline="31999"/>
          </a:p>
          <a:p>
            <a:pPr marL="228600" indent="-228600" algn="l">
              <a:buSzPct val="100000"/>
              <a:buChar char="•"/>
              <a:defRPr sz="2400"/>
            </a:pPr>
            <a:r>
              <a:t>CME current || </a:t>
            </a:r>
            <a:r>
              <a:rPr b="1"/>
              <a:t>B </a:t>
            </a:r>
            <a:r>
              <a:t>field </a:t>
            </a:r>
          </a:p>
        </p:txBody>
      </p:sp>
      <p:sp>
        <p:nvSpPr>
          <p:cNvPr id="803" name="f=(N+upward-N+downward)/(N+upward+N+downward)"/>
          <p:cNvSpPr txBox="1"/>
          <p:nvPr/>
        </p:nvSpPr>
        <p:spPr>
          <a:xfrm>
            <a:off x="191119" y="7763512"/>
            <a:ext cx="5678836"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spcBef>
                <a:spcPts val="2400"/>
              </a:spcBef>
              <a:defRPr sz="2400"/>
            </a:pPr>
            <a:r>
              <a:t>f=(N</a:t>
            </a:r>
            <a:r>
              <a:rPr baseline="31999"/>
              <a:t>+</a:t>
            </a:r>
            <a:r>
              <a:rPr baseline="-5999"/>
              <a:t>upward</a:t>
            </a:r>
            <a:r>
              <a:t>-N</a:t>
            </a:r>
            <a:r>
              <a:rPr baseline="31999"/>
              <a:t>+</a:t>
            </a:r>
            <a:r>
              <a:rPr baseline="-5999"/>
              <a:t>downward</a:t>
            </a:r>
            <a:r>
              <a:t>)/(N</a:t>
            </a:r>
            <a:r>
              <a:rPr baseline="31999"/>
              <a:t>+</a:t>
            </a:r>
            <a:r>
              <a:rPr baseline="-5999"/>
              <a:t>upward</a:t>
            </a:r>
            <a:r>
              <a:t>+N</a:t>
            </a:r>
            <a:r>
              <a:rPr baseline="31999"/>
              <a:t>+</a:t>
            </a:r>
            <a:r>
              <a:rPr baseline="-5999"/>
              <a:t>downward</a:t>
            </a:r>
            <a:r>
              <a:t>)</a:t>
            </a:r>
          </a:p>
        </p:txBody>
      </p:sp>
      <p:pic>
        <p:nvPicPr>
          <p:cNvPr id="804" name="Ru_skintypecase.png" descr="Ru_skintypecase.png"/>
          <p:cNvPicPr>
            <a:picLocks noChangeAspect="1"/>
          </p:cNvPicPr>
          <p:nvPr/>
        </p:nvPicPr>
        <p:blipFill>
          <a:blip r:embed="rId4">
            <a:extLst/>
          </a:blip>
          <a:stretch>
            <a:fillRect/>
          </a:stretch>
        </p:blipFill>
        <p:spPr>
          <a:xfrm>
            <a:off x="2872154" y="1972562"/>
            <a:ext cx="2413001" cy="2413001"/>
          </a:xfrm>
          <a:prstGeom prst="rect">
            <a:avLst/>
          </a:prstGeom>
          <a:ln w="12700">
            <a:miter lim="400000"/>
          </a:ln>
        </p:spPr>
      </p:pic>
      <p:pic>
        <p:nvPicPr>
          <p:cNvPr id="805" name="Ru_skintypecase.png" descr="Ru_skintypecase.png"/>
          <p:cNvPicPr>
            <a:picLocks noChangeAspect="1"/>
          </p:cNvPicPr>
          <p:nvPr/>
        </p:nvPicPr>
        <p:blipFill>
          <a:blip r:embed="rId4">
            <a:extLst/>
          </a:blip>
          <a:stretch>
            <a:fillRect/>
          </a:stretch>
        </p:blipFill>
        <p:spPr>
          <a:xfrm>
            <a:off x="802054" y="1972562"/>
            <a:ext cx="2413001" cy="2413001"/>
          </a:xfrm>
          <a:prstGeom prst="rect">
            <a:avLst/>
          </a:prstGeom>
          <a:ln w="12700">
            <a:miter lim="400000"/>
          </a:ln>
        </p:spPr>
      </p:pic>
      <p:sp>
        <p:nvSpPr>
          <p:cNvPr id="806" name="+"/>
          <p:cNvSpPr txBox="1"/>
          <p:nvPr/>
        </p:nvSpPr>
        <p:spPr>
          <a:xfrm>
            <a:off x="2920579" y="2695079"/>
            <a:ext cx="360351" cy="56585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400"/>
            </a:lvl1pPr>
          </a:lstStyle>
          <a:p>
            <a:pPr/>
            <a:r>
              <a:t>+</a:t>
            </a:r>
          </a:p>
        </p:txBody>
      </p:sp>
      <p:sp>
        <p:nvSpPr>
          <p:cNvPr id="807" name="赵新丽, 马国亮, Phys. Rev. C 106, 034909 (2022)"/>
          <p:cNvSpPr txBox="1"/>
          <p:nvPr/>
        </p:nvSpPr>
        <p:spPr>
          <a:xfrm>
            <a:off x="8347597" y="8774836"/>
            <a:ext cx="4556275"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1200"/>
              </a:spcBef>
              <a:defRPr sz="1700"/>
            </a:lvl1pPr>
          </a:lstStyle>
          <a:p>
            <a:pPr/>
            <a:r>
              <a:t>赵新丽, 马国亮, Phys. Rev. C 106, 034909 (2022) </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9" name="同质异位素碰撞中的CME观测量"/>
          <p:cNvSpPr txBox="1"/>
          <p:nvPr/>
        </p:nvSpPr>
        <p:spPr>
          <a:xfrm>
            <a:off x="172719" y="178772"/>
            <a:ext cx="12659361" cy="10825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b="1" sz="5400"/>
            </a:lvl1pPr>
          </a:lstStyle>
          <a:p>
            <a:pPr/>
            <a:r>
              <a:t>同质异位素碰撞中的CME观测量</a:t>
            </a:r>
          </a:p>
        </p:txBody>
      </p:sp>
      <p:sp>
        <p:nvSpPr>
          <p:cNvPr id="810" name="Line"/>
          <p:cNvSpPr/>
          <p:nvPr/>
        </p:nvSpPr>
        <p:spPr>
          <a:xfrm flipV="1">
            <a:off x="215900" y="1181161"/>
            <a:ext cx="12560403" cy="4"/>
          </a:xfrm>
          <a:prstGeom prst="line">
            <a:avLst/>
          </a:prstGeom>
          <a:ln w="12700">
            <a:solidFill>
              <a:srgbClr val="000000"/>
            </a:solidFill>
          </a:ln>
        </p:spPr>
        <p:txBody>
          <a:bodyPr lIns="50800" tIns="50800" rIns="50800" bIns="50800" anchor="ctr"/>
          <a:lstStyle/>
          <a:p>
            <a:pPr algn="l" defTabSz="457200">
              <a:defRPr sz="1200"/>
            </a:pPr>
          </a:p>
        </p:txBody>
      </p:sp>
      <p:sp>
        <p:nvSpPr>
          <p:cNvPr id="811" name="Slide Number"/>
          <p:cNvSpPr txBox="1"/>
          <p:nvPr>
            <p:ph type="sldNum" sz="quarter" idx="4294967295"/>
          </p:nvPr>
        </p:nvSpPr>
        <p:spPr>
          <a:xfrm>
            <a:off x="12545483" y="9323609"/>
            <a:ext cx="342901" cy="35859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12" name="Picture 1" descr="Picture 1"/>
          <p:cNvPicPr>
            <a:picLocks noChangeAspect="1"/>
          </p:cNvPicPr>
          <p:nvPr/>
        </p:nvPicPr>
        <p:blipFill>
          <a:blip r:embed="rId2">
            <a:extLst/>
          </a:blip>
          <a:stretch>
            <a:fillRect/>
          </a:stretch>
        </p:blipFill>
        <p:spPr>
          <a:xfrm>
            <a:off x="735932" y="1601986"/>
            <a:ext cx="5305475" cy="5458812"/>
          </a:xfrm>
          <a:prstGeom prst="rect">
            <a:avLst/>
          </a:prstGeom>
          <a:ln w="12700">
            <a:miter lim="400000"/>
          </a:ln>
        </p:spPr>
      </p:pic>
      <p:sp>
        <p:nvSpPr>
          <p:cNvPr id="813" name="TextBox 3"/>
          <p:cNvSpPr txBox="1"/>
          <p:nvPr/>
        </p:nvSpPr>
        <p:spPr>
          <a:xfrm>
            <a:off x="6455154" y="1601986"/>
            <a:ext cx="5882431" cy="5285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42900" indent="-342900" algn="l" defTabSz="457200">
              <a:spcBef>
                <a:spcPts val="1200"/>
              </a:spcBef>
              <a:buSzPct val="100000"/>
              <a:buFont typeface="Times New Roman"/>
              <a:buChar char="➢"/>
              <a:defRPr sz="2900"/>
            </a:pPr>
            <a14:m>
              <m:oMath>
                <m:r>
                  <a:rPr xmlns:a="http://schemas.openxmlformats.org/drawingml/2006/main" sz="3050" i="1">
                    <a:solidFill>
                      <a:srgbClr val="000000"/>
                    </a:solidFill>
                    <a:latin typeface="Cambria Math" panose="02040503050406030204" pitchFamily="18" charset="0"/>
                  </a:rPr>
                  <m:t>𝛾</m:t>
                </m:r>
                <m:r>
                  <a:rPr xmlns:a="http://schemas.openxmlformats.org/drawingml/2006/main" sz="3050" i="1">
                    <a:solidFill>
                      <a:srgbClr val="000000"/>
                    </a:solidFill>
                    <a:latin typeface="Cambria Math" panose="02040503050406030204" pitchFamily="18" charset="0"/>
                  </a:rPr>
                  <m:t>=</m:t>
                </m:r>
              </m:oMath>
            </a14:m>
            <a:r>
              <a:t> </a:t>
            </a:r>
            <a14:m>
              <m:oMath>
                <m:d>
                  <m:dPr>
                    <m:ctrlPr>
                      <a:rPr xmlns:a="http://schemas.openxmlformats.org/drawingml/2006/main" sz="2750" i="1">
                        <a:solidFill>
                          <a:srgbClr val="000000"/>
                        </a:solidFill>
                        <a:latin typeface="Cambria Math" panose="02040503050406030204" pitchFamily="18" charset="0"/>
                      </a:rPr>
                    </m:ctrlPr>
                    <m:begChr m:val="⟨"/>
                    <m:endChr m:val="⟩"/>
                  </m:dPr>
                  <m:e>
                    <m:r>
                      <m:rPr>
                        <m:sty m:val="p"/>
                      </m:rPr>
                      <a:rPr xmlns:a="http://schemas.openxmlformats.org/drawingml/2006/main" sz="2750" i="1">
                        <a:solidFill>
                          <a:srgbClr val="000000"/>
                        </a:solidFill>
                        <a:latin typeface="Cambria Math" panose="02040503050406030204" pitchFamily="18" charset="0"/>
                      </a:rPr>
                      <m:t>c</m:t>
                    </m:r>
                    <m:r>
                      <m:rPr>
                        <m:sty m:val="p"/>
                      </m:rPr>
                      <a:rPr xmlns:a="http://schemas.openxmlformats.org/drawingml/2006/main" sz="2750" i="1">
                        <a:solidFill>
                          <a:srgbClr val="000000"/>
                        </a:solidFill>
                        <a:latin typeface="Cambria Math" panose="02040503050406030204" pitchFamily="18" charset="0"/>
                      </a:rPr>
                      <m:t>o</m:t>
                    </m:r>
                    <m:r>
                      <m:rPr>
                        <m:sty m:val="p"/>
                      </m:rPr>
                      <a:rPr xmlns:a="http://schemas.openxmlformats.org/drawingml/2006/main" sz="2750" i="1">
                        <a:solidFill>
                          <a:srgbClr val="000000"/>
                        </a:solidFill>
                        <a:latin typeface="Cambria Math" panose="02040503050406030204" pitchFamily="18" charset="0"/>
                      </a:rPr>
                      <m:t>s</m:t>
                    </m:r>
                    <m:r>
                      <a:rPr xmlns:a="http://schemas.openxmlformats.org/drawingml/2006/main" sz="2750" i="1">
                        <a:solidFill>
                          <a:srgbClr val="000000"/>
                        </a:solidFill>
                        <a:latin typeface="Cambria Math" panose="02040503050406030204" pitchFamily="18" charset="0"/>
                      </a:rPr>
                      <m:t>(</m:t>
                    </m:r>
                    <m:sSub>
                      <m:e>
                        <m:r>
                          <a:rPr xmlns:a="http://schemas.openxmlformats.org/drawingml/2006/main" sz="2750" i="1">
                            <a:solidFill>
                              <a:srgbClr val="000000"/>
                            </a:solidFill>
                            <a:latin typeface="Cambria Math" panose="02040503050406030204" pitchFamily="18" charset="0"/>
                          </a:rPr>
                          <m:t>𝜙</m:t>
                        </m:r>
                      </m:e>
                      <m:sub>
                        <m:r>
                          <m:rPr>
                            <m:sty m:val="p"/>
                          </m:rPr>
                          <a:rPr xmlns:a="http://schemas.openxmlformats.org/drawingml/2006/main" sz="2750" i="1">
                            <a:solidFill>
                              <a:srgbClr val="000000"/>
                            </a:solidFill>
                            <a:latin typeface="Cambria Math" panose="02040503050406030204" pitchFamily="18" charset="0"/>
                          </a:rPr>
                          <m:t>α</m:t>
                        </m:r>
                      </m:sub>
                    </m:sSub>
                    <m:r>
                      <a:rPr xmlns:a="http://schemas.openxmlformats.org/drawingml/2006/main" sz="2750" i="1">
                        <a:solidFill>
                          <a:srgbClr val="000000"/>
                        </a:solidFill>
                        <a:latin typeface="Cambria Math" panose="02040503050406030204" pitchFamily="18" charset="0"/>
                      </a:rPr>
                      <m:t>+</m:t>
                    </m:r>
                    <m:sSub>
                      <m:e>
                        <m:r>
                          <a:rPr xmlns:a="http://schemas.openxmlformats.org/drawingml/2006/main" sz="2750" i="1">
                            <a:solidFill>
                              <a:srgbClr val="000000"/>
                            </a:solidFill>
                            <a:latin typeface="Cambria Math" panose="02040503050406030204" pitchFamily="18" charset="0"/>
                          </a:rPr>
                          <m:t>𝜙</m:t>
                        </m:r>
                      </m:e>
                      <m:sub>
                        <m:r>
                          <a:rPr xmlns:a="http://schemas.openxmlformats.org/drawingml/2006/main" sz="2750" i="1">
                            <a:solidFill>
                              <a:srgbClr val="000000"/>
                            </a:solidFill>
                            <a:latin typeface="Cambria Math" panose="02040503050406030204" pitchFamily="18" charset="0"/>
                          </a:rPr>
                          <m:t>𝛽</m:t>
                        </m:r>
                      </m:sub>
                    </m:sSub>
                    <m:r>
                      <a:rPr xmlns:a="http://schemas.openxmlformats.org/drawingml/2006/main" sz="2750" i="1">
                        <a:solidFill>
                          <a:srgbClr val="000000"/>
                        </a:solidFill>
                        <a:latin typeface="Cambria Math" panose="02040503050406030204" pitchFamily="18" charset="0"/>
                      </a:rPr>
                      <m:t>−</m:t>
                    </m:r>
                    <m:sSub>
                      <m:e>
                        <m:r>
                          <a:rPr xmlns:a="http://schemas.openxmlformats.org/drawingml/2006/main" sz="2750" i="1">
                            <a:solidFill>
                              <a:srgbClr val="000000"/>
                            </a:solidFill>
                            <a:latin typeface="Cambria Math" panose="02040503050406030204" pitchFamily="18" charset="0"/>
                          </a:rPr>
                          <m:t>2</m:t>
                        </m:r>
                        <m:r>
                          <m:rPr>
                            <m:sty m:val="p"/>
                          </m:rPr>
                          <a:rPr xmlns:a="http://schemas.openxmlformats.org/drawingml/2006/main" sz="2750" i="1">
                            <a:solidFill>
                              <a:srgbClr val="000000"/>
                            </a:solidFill>
                            <a:latin typeface="Cambria Math" panose="02040503050406030204" pitchFamily="18" charset="0"/>
                          </a:rPr>
                          <m:t>Ψ</m:t>
                        </m:r>
                      </m:e>
                      <m:sub>
                        <m:r>
                          <m:rPr>
                            <m:sty m:val="p"/>
                          </m:rPr>
                          <a:rPr xmlns:a="http://schemas.openxmlformats.org/drawingml/2006/main" sz="2750" i="1">
                            <a:solidFill>
                              <a:srgbClr val="000000"/>
                            </a:solidFill>
                            <a:latin typeface="Cambria Math" panose="02040503050406030204" pitchFamily="18" charset="0"/>
                          </a:rPr>
                          <m:t>R</m:t>
                        </m:r>
                        <m:r>
                          <m:rPr>
                            <m:sty m:val="p"/>
                          </m:rPr>
                          <a:rPr xmlns:a="http://schemas.openxmlformats.org/drawingml/2006/main" sz="2750" i="1">
                            <a:solidFill>
                              <a:srgbClr val="000000"/>
                            </a:solidFill>
                            <a:latin typeface="Cambria Math" panose="02040503050406030204" pitchFamily="18" charset="0"/>
                          </a:rPr>
                          <m:t>P</m:t>
                        </m:r>
                      </m:sub>
                    </m:sSub>
                    <m:r>
                      <a:rPr xmlns:a="http://schemas.openxmlformats.org/drawingml/2006/main" sz="2750" i="1">
                        <a:solidFill>
                          <a:srgbClr val="000000"/>
                        </a:solidFill>
                        <a:latin typeface="Cambria Math" panose="02040503050406030204" pitchFamily="18" charset="0"/>
                      </a:rPr>
                      <m:t>)</m:t>
                    </m:r>
                  </m:e>
                </m:d>
                <m:r>
                  <a:rPr xmlns:a="http://schemas.openxmlformats.org/drawingml/2006/main" sz="2750" i="1">
                    <a:solidFill>
                      <a:srgbClr val="000000"/>
                    </a:solidFill>
                    <a:latin typeface="Cambria Math" panose="02040503050406030204" pitchFamily="18" charset="0"/>
                  </a:rPr>
                  <m:t>,</m:t>
                </m:r>
                <m:r>
                  <a:rPr xmlns:a="http://schemas.openxmlformats.org/drawingml/2006/main" sz="2750" i="1">
                    <a:solidFill>
                      <a:srgbClr val="000000"/>
                    </a:solidFill>
                    <a:latin typeface="Cambria Math" panose="02040503050406030204" pitchFamily="18" charset="0"/>
                  </a:rPr>
                  <m:t>∆</m:t>
                </m:r>
                <m:r>
                  <a:rPr xmlns:a="http://schemas.openxmlformats.org/drawingml/2006/main" sz="2750" i="1">
                    <a:solidFill>
                      <a:srgbClr val="000000"/>
                    </a:solidFill>
                    <a:latin typeface="Cambria Math" panose="02040503050406030204" pitchFamily="18" charset="0"/>
                  </a:rPr>
                  <m:t>𝛾</m:t>
                </m:r>
                <m:r>
                  <a:rPr xmlns:a="http://schemas.openxmlformats.org/drawingml/2006/main" sz="2750" i="1">
                    <a:solidFill>
                      <a:srgbClr val="000000"/>
                    </a:solidFill>
                    <a:latin typeface="Cambria Math" panose="02040503050406030204" pitchFamily="18" charset="0"/>
                  </a:rPr>
                  <m:t>=</m:t>
                </m:r>
                <m:sSup>
                  <m:e>
                    <m:r>
                      <a:rPr xmlns:a="http://schemas.openxmlformats.org/drawingml/2006/main" sz="2750" i="1">
                        <a:solidFill>
                          <a:srgbClr val="000000"/>
                        </a:solidFill>
                        <a:latin typeface="Cambria Math" panose="02040503050406030204" pitchFamily="18" charset="0"/>
                      </a:rPr>
                      <m:t>𝛾</m:t>
                    </m:r>
                  </m:e>
                  <m:sup>
                    <m:r>
                      <a:rPr xmlns:a="http://schemas.openxmlformats.org/drawingml/2006/main" sz="2750" i="1">
                        <a:solidFill>
                          <a:srgbClr val="000000"/>
                        </a:solidFill>
                        <a:latin typeface="Cambria Math" panose="02040503050406030204" pitchFamily="18" charset="0"/>
                      </a:rPr>
                      <m:t>𝑂</m:t>
                    </m:r>
                    <m:r>
                      <a:rPr xmlns:a="http://schemas.openxmlformats.org/drawingml/2006/main" sz="2750" i="1">
                        <a:solidFill>
                          <a:srgbClr val="000000"/>
                        </a:solidFill>
                        <a:latin typeface="Cambria Math" panose="02040503050406030204" pitchFamily="18" charset="0"/>
                      </a:rPr>
                      <m:t>𝑆</m:t>
                    </m:r>
                  </m:sup>
                </m:sSup>
                <m:r>
                  <a:rPr xmlns:a="http://schemas.openxmlformats.org/drawingml/2006/main" sz="2750" i="1">
                    <a:solidFill>
                      <a:srgbClr val="000000"/>
                    </a:solidFill>
                    <a:latin typeface="Cambria Math" panose="02040503050406030204" pitchFamily="18" charset="0"/>
                  </a:rPr>
                  <m:t>−</m:t>
                </m:r>
                <m:sSup>
                  <m:e>
                    <m:r>
                      <a:rPr xmlns:a="http://schemas.openxmlformats.org/drawingml/2006/main" sz="2750" i="1">
                        <a:solidFill>
                          <a:srgbClr val="000000"/>
                        </a:solidFill>
                        <a:latin typeface="Cambria Math" panose="02040503050406030204" pitchFamily="18" charset="0"/>
                      </a:rPr>
                      <m:t>𝛾</m:t>
                    </m:r>
                  </m:e>
                  <m:sup>
                    <m:r>
                      <a:rPr xmlns:a="http://schemas.openxmlformats.org/drawingml/2006/main" sz="2750" i="1">
                        <a:solidFill>
                          <a:srgbClr val="000000"/>
                        </a:solidFill>
                        <a:latin typeface="Cambria Math" panose="02040503050406030204" pitchFamily="18" charset="0"/>
                      </a:rPr>
                      <m:t>𝑆</m:t>
                    </m:r>
                    <m:r>
                      <a:rPr xmlns:a="http://schemas.openxmlformats.org/drawingml/2006/main" sz="2750" i="1">
                        <a:solidFill>
                          <a:srgbClr val="000000"/>
                        </a:solidFill>
                        <a:latin typeface="Cambria Math" panose="02040503050406030204" pitchFamily="18" charset="0"/>
                      </a:rPr>
                      <m:t>𝑆</m:t>
                    </m:r>
                  </m:sup>
                </m:sSup>
              </m:oMath>
            </a14:m>
          </a:p>
          <a:p>
            <a:pPr marL="342900" indent="-342900" algn="l" defTabSz="457200">
              <a:spcBef>
                <a:spcPts val="1200"/>
              </a:spcBef>
              <a:buSzPct val="100000"/>
              <a:buFont typeface="Times New Roman"/>
              <a:buChar char="➢"/>
              <a:defRPr sz="2900"/>
            </a:pPr>
            <a14:m>
              <m:oMath>
                <m:r>
                  <a:rPr xmlns:a="http://schemas.openxmlformats.org/drawingml/2006/main" sz="3100" i="1">
                    <a:solidFill>
                      <a:srgbClr val="000000"/>
                    </a:solidFill>
                    <a:latin typeface="Cambria Math" panose="02040503050406030204" pitchFamily="18" charset="0"/>
                  </a:rPr>
                  <m:t>𝑓</m:t>
                </m:r>
                <m:r>
                  <a:rPr xmlns:a="http://schemas.openxmlformats.org/drawingml/2006/main" sz="3100" i="1">
                    <a:solidFill>
                      <a:srgbClr val="000000"/>
                    </a:solidFill>
                    <a:latin typeface="Cambria Math" panose="02040503050406030204" pitchFamily="18" charset="0"/>
                  </a:rPr>
                  <m:t>≤</m:t>
                </m:r>
                <m:r>
                  <a:rPr xmlns:a="http://schemas.openxmlformats.org/drawingml/2006/main" sz="3100" i="1">
                    <a:solidFill>
                      <a:srgbClr val="000000"/>
                    </a:solidFill>
                    <a:latin typeface="Cambria Math" panose="02040503050406030204" pitchFamily="18" charset="0"/>
                  </a:rPr>
                  <m:t>5</m:t>
                </m:r>
                <m:r>
                  <a:rPr xmlns:a="http://schemas.openxmlformats.org/drawingml/2006/main" sz="3100" i="1">
                    <a:solidFill>
                      <a:srgbClr val="000000"/>
                    </a:solidFill>
                    <a:latin typeface="Cambria Math" panose="02040503050406030204" pitchFamily="18" charset="0"/>
                  </a:rPr>
                  <m:t>%</m:t>
                </m:r>
              </m:oMath>
            </a14:m>
            <a:r>
              <a:t>的结果接近实验结果</a:t>
            </a:r>
            <a:r>
              <a:t>。</a:t>
            </a:r>
          </a:p>
          <a:p>
            <a:pPr marL="342900" indent="-342900" algn="l" defTabSz="457200">
              <a:spcBef>
                <a:spcPts val="1200"/>
              </a:spcBef>
              <a:buSzPct val="100000"/>
              <a:buFont typeface="Times New Roman"/>
              <a:buChar char="➢"/>
              <a:defRPr sz="2900"/>
            </a:pPr>
            <a14:m>
              <m:oMath>
                <m:r>
                  <a:rPr xmlns:a="http://schemas.openxmlformats.org/drawingml/2006/main" sz="3100" i="1">
                    <a:solidFill>
                      <a:srgbClr val="000000"/>
                    </a:solidFill>
                    <a:latin typeface="Cambria Math" panose="02040503050406030204" pitchFamily="18" charset="0"/>
                  </a:rPr>
                  <m:t>𝑓</m:t>
                </m:r>
                <m:r>
                  <a:rPr xmlns:a="http://schemas.openxmlformats.org/drawingml/2006/main" sz="3100" i="1">
                    <a:solidFill>
                      <a:srgbClr val="000000"/>
                    </a:solidFill>
                    <a:latin typeface="Cambria Math" panose="02040503050406030204" pitchFamily="18" charset="0"/>
                  </a:rPr>
                  <m:t>=</m:t>
                </m:r>
                <m:r>
                  <a:rPr xmlns:a="http://schemas.openxmlformats.org/drawingml/2006/main" sz="3100" i="1">
                    <a:solidFill>
                      <a:srgbClr val="000000"/>
                    </a:solidFill>
                    <a:latin typeface="Cambria Math" panose="02040503050406030204" pitchFamily="18" charset="0"/>
                  </a:rPr>
                  <m:t>2</m:t>
                </m:r>
                <m:r>
                  <a:rPr xmlns:a="http://schemas.openxmlformats.org/drawingml/2006/main" sz="3100" i="1">
                    <a:solidFill>
                      <a:srgbClr val="000000"/>
                    </a:solidFill>
                    <a:latin typeface="Cambria Math" panose="02040503050406030204" pitchFamily="18" charset="0"/>
                  </a:rPr>
                  <m:t>%</m:t>
                </m:r>
              </m:oMath>
            </a14:m>
            <a:r>
              <a:t>和</a:t>
            </a:r>
            <a14:m>
              <m:oMath>
                <m:r>
                  <a:rPr xmlns:a="http://schemas.openxmlformats.org/drawingml/2006/main" sz="3100" i="1">
                    <a:solidFill>
                      <a:srgbClr val="000000"/>
                    </a:solidFill>
                    <a:latin typeface="Cambria Math" panose="02040503050406030204" pitchFamily="18" charset="0"/>
                  </a:rPr>
                  <m:t>𝑓</m:t>
                </m:r>
                <m:r>
                  <a:rPr xmlns:a="http://schemas.openxmlformats.org/drawingml/2006/main" sz="3100" i="1">
                    <a:solidFill>
                      <a:srgbClr val="000000"/>
                    </a:solidFill>
                    <a:latin typeface="Cambria Math" panose="02040503050406030204" pitchFamily="18" charset="0"/>
                  </a:rPr>
                  <m:t>=</m:t>
                </m:r>
                <m:r>
                  <a:rPr xmlns:a="http://schemas.openxmlformats.org/drawingml/2006/main" sz="3100" i="1">
                    <a:solidFill>
                      <a:srgbClr val="000000"/>
                    </a:solidFill>
                    <a:latin typeface="Cambria Math" panose="02040503050406030204" pitchFamily="18" charset="0"/>
                  </a:rPr>
                  <m:t>5</m:t>
                </m:r>
                <m:r>
                  <a:rPr xmlns:a="http://schemas.openxmlformats.org/drawingml/2006/main" sz="3100" i="1">
                    <a:solidFill>
                      <a:srgbClr val="000000"/>
                    </a:solidFill>
                    <a:latin typeface="Cambria Math" panose="02040503050406030204" pitchFamily="18" charset="0"/>
                  </a:rPr>
                  <m:t>%</m:t>
                </m:r>
              </m:oMath>
            </a14:m>
            <a:r>
              <a:t>的结果基本与</a:t>
            </a:r>
            <a14:m>
              <m:oMath>
                <m:r>
                  <a:rPr xmlns:a="http://schemas.openxmlformats.org/drawingml/2006/main" sz="3100" i="1">
                    <a:solidFill>
                      <a:srgbClr val="000000"/>
                    </a:solidFill>
                    <a:latin typeface="Cambria Math" panose="02040503050406030204" pitchFamily="18" charset="0"/>
                  </a:rPr>
                  <m:t>𝑓</m:t>
                </m:r>
                <m:r>
                  <a:rPr xmlns:a="http://schemas.openxmlformats.org/drawingml/2006/main" sz="3100" i="1">
                    <a:solidFill>
                      <a:srgbClr val="000000"/>
                    </a:solidFill>
                    <a:latin typeface="Cambria Math" panose="02040503050406030204" pitchFamily="18" charset="0"/>
                  </a:rPr>
                  <m:t>=</m:t>
                </m:r>
                <m:r>
                  <a:rPr xmlns:a="http://schemas.openxmlformats.org/drawingml/2006/main" sz="3100" i="1">
                    <a:solidFill>
                      <a:srgbClr val="000000"/>
                    </a:solidFill>
                    <a:latin typeface="Cambria Math" panose="02040503050406030204" pitchFamily="18" charset="0"/>
                  </a:rPr>
                  <m:t>0</m:t>
                </m:r>
              </m:oMath>
            </a14:m>
            <a:r>
              <a:t>的基本一致。</a:t>
            </a:r>
          </a:p>
          <a:p>
            <a:pPr marL="342900" indent="-342900" algn="l" defTabSz="457200">
              <a:spcBef>
                <a:spcPts val="1200"/>
              </a:spcBef>
              <a:buSzPct val="100000"/>
              <a:buFont typeface="Times New Roman"/>
              <a:buChar char="➢"/>
              <a:defRPr sz="2900"/>
            </a:pPr>
            <a:r>
              <a:t>同量异位素碰撞中的</a:t>
            </a:r>
            <a:r>
              <a:t>CME</a:t>
            </a:r>
            <a:r>
              <a:t>信号很小&lt;=5%，需要更敏感的观测量。这与流体力学最新的结果一致。</a:t>
            </a:r>
          </a:p>
        </p:txBody>
      </p:sp>
      <p:sp>
        <p:nvSpPr>
          <p:cNvPr id="814" name="0-20%"/>
          <p:cNvSpPr txBox="1"/>
          <p:nvPr/>
        </p:nvSpPr>
        <p:spPr>
          <a:xfrm>
            <a:off x="1732430" y="7104248"/>
            <a:ext cx="791469" cy="38291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effectLst>
                  <a:outerShdw sx="100000" sy="100000" kx="0" ky="0" algn="b" rotWithShape="0" blurRad="38100" dist="12700" dir="5400000">
                    <a:srgbClr val="000000">
                      <a:alpha val="50000"/>
                    </a:srgbClr>
                  </a:outerShdw>
                </a:effectLst>
              </a:defRPr>
            </a:lvl1pPr>
          </a:lstStyle>
          <a:p>
            <a:pPr/>
            <a:r>
              <a:t>0-20%</a:t>
            </a:r>
          </a:p>
        </p:txBody>
      </p:sp>
      <p:sp>
        <p:nvSpPr>
          <p:cNvPr id="815" name="20-50%"/>
          <p:cNvSpPr txBox="1"/>
          <p:nvPr/>
        </p:nvSpPr>
        <p:spPr>
          <a:xfrm>
            <a:off x="3270771" y="7104248"/>
            <a:ext cx="918469" cy="38291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effectLst>
                  <a:outerShdw sx="100000" sy="100000" kx="0" ky="0" algn="b" rotWithShape="0" blurRad="38100" dist="12700" dir="5400000">
                    <a:srgbClr val="000000">
                      <a:alpha val="50000"/>
                    </a:srgbClr>
                  </a:outerShdw>
                </a:effectLst>
              </a:defRPr>
            </a:lvl1pPr>
          </a:lstStyle>
          <a:p>
            <a:pPr/>
            <a:r>
              <a:t>20-50%</a:t>
            </a:r>
          </a:p>
        </p:txBody>
      </p:sp>
      <p:sp>
        <p:nvSpPr>
          <p:cNvPr id="816" name="50-80%"/>
          <p:cNvSpPr txBox="1"/>
          <p:nvPr/>
        </p:nvSpPr>
        <p:spPr>
          <a:xfrm>
            <a:off x="4943244" y="7104248"/>
            <a:ext cx="918469" cy="38291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effectLst>
                  <a:outerShdw sx="100000" sy="100000" kx="0" ky="0" algn="b" rotWithShape="0" blurRad="38100" dist="12700" dir="5400000">
                    <a:srgbClr val="000000">
                      <a:alpha val="50000"/>
                    </a:srgbClr>
                  </a:outerShdw>
                </a:effectLst>
              </a:defRPr>
            </a:lvl1pPr>
          </a:lstStyle>
          <a:p>
            <a:pPr/>
            <a:r>
              <a:t>50-80%</a:t>
            </a:r>
          </a:p>
        </p:txBody>
      </p:sp>
      <p:sp>
        <p:nvSpPr>
          <p:cNvPr id="817" name="赵新丽, 马国亮, Phys. Rev. C 106, 034909 (2022)"/>
          <p:cNvSpPr txBox="1"/>
          <p:nvPr/>
        </p:nvSpPr>
        <p:spPr>
          <a:xfrm>
            <a:off x="1638274" y="1270000"/>
            <a:ext cx="4556275"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1200"/>
              </a:spcBef>
              <a:defRPr sz="1700"/>
            </a:lvl1pPr>
          </a:lstStyle>
          <a:p>
            <a:pPr/>
            <a:r>
              <a:t>赵新丽, 马国亮, Phys. Rev. C 106, 034909 (2022) </a:t>
            </a:r>
          </a:p>
        </p:txBody>
      </p:sp>
      <p:pic>
        <p:nvPicPr>
          <p:cNvPr id="818" name="Screen Shot 2022-12-16 at 21.42.18.png" descr="Screen Shot 2022-12-16 at 21.42.18.png"/>
          <p:cNvPicPr>
            <a:picLocks noChangeAspect="1"/>
          </p:cNvPicPr>
          <p:nvPr/>
        </p:nvPicPr>
        <p:blipFill>
          <a:blip r:embed="rId3">
            <a:extLst/>
          </a:blip>
          <a:stretch>
            <a:fillRect/>
          </a:stretch>
        </p:blipFill>
        <p:spPr>
          <a:xfrm>
            <a:off x="6933282" y="7198197"/>
            <a:ext cx="5744480" cy="1639862"/>
          </a:xfrm>
          <a:prstGeom prst="rect">
            <a:avLst/>
          </a:prstGeom>
          <a:ln w="12700">
            <a:miter lim="400000"/>
          </a:ln>
        </p:spPr>
      </p:pic>
      <p:sp>
        <p:nvSpPr>
          <p:cNvPr id="819" name="（6.8+/-2.6）%"/>
          <p:cNvSpPr txBox="1"/>
          <p:nvPr/>
        </p:nvSpPr>
        <p:spPr>
          <a:xfrm>
            <a:off x="10676165" y="7081903"/>
            <a:ext cx="1856031" cy="4318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1900"/>
            </a:lvl1pPr>
          </a:lstStyle>
          <a:p>
            <a:pPr/>
            <a:r>
              <a:t>（6.8+/-2.6）%</a:t>
            </a:r>
          </a:p>
        </p:txBody>
      </p:sp>
      <p:sp>
        <p:nvSpPr>
          <p:cNvPr id="820" name="Dmitri E. Kharzeev, Jinfeng Liao, Shuzhe Shi, Phys.Rev.C 106 (2022) 5, L051903"/>
          <p:cNvSpPr txBox="1"/>
          <p:nvPr/>
        </p:nvSpPr>
        <p:spPr>
          <a:xfrm>
            <a:off x="6402654" y="8818736"/>
            <a:ext cx="5987431" cy="29724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400"/>
            </a:lvl1pPr>
          </a:lstStyle>
          <a:p>
            <a:pPr/>
            <a:r>
              <a:t>Dmitri E. Kharzeev, Jinfeng Liao, Shuzhe Shi, Phys.Rev.C 106 (2022) 5, L051903</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2" name="同质异位素碰撞中CME信号演化"/>
          <p:cNvSpPr txBox="1"/>
          <p:nvPr/>
        </p:nvSpPr>
        <p:spPr>
          <a:xfrm>
            <a:off x="172719" y="178772"/>
            <a:ext cx="12659361" cy="9809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b="1" sz="4800"/>
            </a:lvl1pPr>
          </a:lstStyle>
          <a:p>
            <a:pPr/>
            <a:r>
              <a:t>同质异位素碰撞中CME信号演化</a:t>
            </a:r>
          </a:p>
        </p:txBody>
      </p:sp>
      <p:sp>
        <p:nvSpPr>
          <p:cNvPr id="823" name="Line"/>
          <p:cNvSpPr/>
          <p:nvPr/>
        </p:nvSpPr>
        <p:spPr>
          <a:xfrm flipV="1">
            <a:off x="215900" y="1181161"/>
            <a:ext cx="12560403" cy="4"/>
          </a:xfrm>
          <a:prstGeom prst="line">
            <a:avLst/>
          </a:prstGeom>
          <a:ln w="12700">
            <a:solidFill>
              <a:srgbClr val="000000"/>
            </a:solidFill>
          </a:ln>
        </p:spPr>
        <p:txBody>
          <a:bodyPr lIns="50800" tIns="50800" rIns="50800" bIns="50800" anchor="ctr"/>
          <a:lstStyle/>
          <a:p>
            <a:pPr algn="l" defTabSz="457200">
              <a:defRPr sz="1200"/>
            </a:pPr>
          </a:p>
        </p:txBody>
      </p:sp>
      <p:sp>
        <p:nvSpPr>
          <p:cNvPr id="824" name="Slide Number"/>
          <p:cNvSpPr txBox="1"/>
          <p:nvPr>
            <p:ph type="sldNum" sz="quarter" idx="4294967295"/>
          </p:nvPr>
        </p:nvSpPr>
        <p:spPr>
          <a:xfrm>
            <a:off x="12545483" y="9323609"/>
            <a:ext cx="342901" cy="35859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25" name="Picture 1" descr="Picture 1"/>
          <p:cNvPicPr>
            <a:picLocks noChangeAspect="1"/>
          </p:cNvPicPr>
          <p:nvPr/>
        </p:nvPicPr>
        <p:blipFill>
          <a:blip r:embed="rId2">
            <a:extLst/>
          </a:blip>
          <a:stretch>
            <a:fillRect/>
          </a:stretch>
        </p:blipFill>
        <p:spPr>
          <a:xfrm>
            <a:off x="405581" y="1547290"/>
            <a:ext cx="5508006" cy="5667197"/>
          </a:xfrm>
          <a:prstGeom prst="rect">
            <a:avLst/>
          </a:prstGeom>
          <a:ln w="12700">
            <a:miter lim="400000"/>
          </a:ln>
        </p:spPr>
      </p:pic>
      <p:sp>
        <p:nvSpPr>
          <p:cNvPr id="826" name="TextBox 3"/>
          <p:cNvSpPr txBox="1"/>
          <p:nvPr/>
        </p:nvSpPr>
        <p:spPr>
          <a:xfrm>
            <a:off x="6381617" y="1372108"/>
            <a:ext cx="5976315" cy="47455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42900" indent="-342900" algn="l" defTabSz="457200">
              <a:spcBef>
                <a:spcPts val="1200"/>
              </a:spcBef>
              <a:buSzPct val="100000"/>
              <a:buFont typeface="Times New Roman"/>
              <a:buChar char="➢"/>
              <a:defRPr sz="2900"/>
            </a:pPr>
            <a:r>
              <a:t>末态相互作用抑制CME</a:t>
            </a:r>
            <a:r>
              <a:t>信号。</a:t>
            </a:r>
          </a:p>
          <a:p>
            <a:pPr marL="342900" indent="-342900" algn="l" defTabSz="457200">
              <a:spcBef>
                <a:spcPts val="1200"/>
              </a:spcBef>
              <a:buSzPct val="100000"/>
              <a:buFont typeface="Times New Roman"/>
              <a:buChar char="➢"/>
              <a:defRPr sz="2900"/>
            </a:pPr>
            <a:r>
              <a:t>同量异位素之间的比值在初态和末态是一致的。</a:t>
            </a:r>
          </a:p>
          <a:p>
            <a:pPr marL="342900" indent="-342900" algn="l" defTabSz="457200">
              <a:spcBef>
                <a:spcPts val="1200"/>
              </a:spcBef>
              <a:buSzPct val="100000"/>
              <a:buFont typeface="Times New Roman"/>
              <a:buChar char="➢"/>
              <a:defRPr sz="2900"/>
            </a:pPr>
            <a:r>
              <a:t>CME</a:t>
            </a:r>
            <a:r>
              <a:t>信号的差异在同质异位素碰撞中虽被保留到了末态。但由于非线性灵敏度，过小的信号难以被观测到！</a:t>
            </a:r>
          </a:p>
          <a:p>
            <a:pPr marL="342900" indent="-342900" algn="l" defTabSz="457200">
              <a:spcBef>
                <a:spcPts val="1200"/>
              </a:spcBef>
              <a:buSzPct val="100000"/>
              <a:buFont typeface="Times New Roman"/>
              <a:buChar char="➢"/>
              <a:defRPr sz="2900"/>
            </a:pPr>
            <a:r>
              <a:t>CME在何处？如何去寻呢？</a:t>
            </a:r>
          </a:p>
        </p:txBody>
      </p:sp>
      <p:sp>
        <p:nvSpPr>
          <p:cNvPr id="827" name="赵新丽 &amp;&amp; 马国亮, Phys. Rev. C 106, 034909 (2022)"/>
          <p:cNvSpPr txBox="1"/>
          <p:nvPr/>
        </p:nvSpPr>
        <p:spPr>
          <a:xfrm>
            <a:off x="1111561" y="7337684"/>
            <a:ext cx="4611093"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1200"/>
              </a:spcBef>
              <a:defRPr sz="1600"/>
            </a:lvl1pPr>
          </a:lstStyle>
          <a:p>
            <a:pPr/>
            <a:r>
              <a:t>赵新丽 &amp;&amp; 马国亮, Phys. Rev. C 106, 034909 (2022) </a:t>
            </a:r>
          </a:p>
        </p:txBody>
      </p:sp>
      <p:pic>
        <p:nvPicPr>
          <p:cNvPr id="828" name="Screen Shot 2023-07-27 at 21.51.21.png" descr="Screen Shot 2023-07-27 at 21.51.21.png"/>
          <p:cNvPicPr>
            <a:picLocks noChangeAspect="1"/>
          </p:cNvPicPr>
          <p:nvPr/>
        </p:nvPicPr>
        <p:blipFill>
          <a:blip r:embed="rId3">
            <a:extLst/>
          </a:blip>
          <a:stretch>
            <a:fillRect/>
          </a:stretch>
        </p:blipFill>
        <p:spPr>
          <a:xfrm>
            <a:off x="6932435" y="6383458"/>
            <a:ext cx="4304689" cy="2590433"/>
          </a:xfrm>
          <a:prstGeom prst="rect">
            <a:avLst/>
          </a:prstGeom>
          <a:ln w="12700">
            <a:miter lim="400000"/>
          </a:ln>
        </p:spPr>
      </p:pic>
      <p:sp>
        <p:nvSpPr>
          <p:cNvPr id="829" name="Yicheng Feng, Yufu Lin, Jie Zhao, Fuqiang Wang，Phys.Lett.B 820 (2021) 136549"/>
          <p:cNvSpPr txBox="1"/>
          <p:nvPr/>
        </p:nvSpPr>
        <p:spPr>
          <a:xfrm>
            <a:off x="6731681" y="8832911"/>
            <a:ext cx="5686426"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300"/>
            </a:lvl1pPr>
          </a:lstStyle>
          <a:p>
            <a:pPr/>
            <a:r>
              <a:t>Yicheng Feng, Yufu Lin, Jie Zhao, Fuqiang Wang，Phys.Lett.B 820 (2021) 136549 </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弱、强相互作用中CP对称性破缺"/>
          <p:cNvSpPr txBox="1"/>
          <p:nvPr/>
        </p:nvSpPr>
        <p:spPr>
          <a:xfrm>
            <a:off x="215900" y="-520700"/>
            <a:ext cx="12573000" cy="2260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5000"/>
            </a:lvl1pPr>
          </a:lstStyle>
          <a:p>
            <a:pPr/>
            <a:r>
              <a:t>弱、强相互作用中CP对称性破缺</a:t>
            </a:r>
          </a:p>
        </p:txBody>
      </p:sp>
      <p:sp>
        <p:nvSpPr>
          <p:cNvPr id="185" name="Slide Number"/>
          <p:cNvSpPr txBox="1"/>
          <p:nvPr>
            <p:ph type="sldNum" sz="quarter" idx="4294967295"/>
          </p:nvPr>
        </p:nvSpPr>
        <p:spPr>
          <a:xfrm>
            <a:off x="12545483" y="9323609"/>
            <a:ext cx="342901" cy="35859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6" name="Picture 3" descr="Picture 3"/>
          <p:cNvPicPr>
            <a:picLocks noChangeAspect="0"/>
          </p:cNvPicPr>
          <p:nvPr/>
        </p:nvPicPr>
        <p:blipFill>
          <a:blip r:embed="rId2">
            <a:extLst/>
          </a:blip>
          <a:stretch>
            <a:fillRect/>
          </a:stretch>
        </p:blipFill>
        <p:spPr>
          <a:xfrm>
            <a:off x="7095691" y="1560017"/>
            <a:ext cx="4005969" cy="2991801"/>
          </a:xfrm>
          <a:prstGeom prst="rect">
            <a:avLst/>
          </a:prstGeom>
          <a:ln w="12700">
            <a:miter lim="400000"/>
          </a:ln>
        </p:spPr>
      </p:pic>
      <p:sp>
        <p:nvSpPr>
          <p:cNvPr id="187" name="TextBox 4"/>
          <p:cNvSpPr txBox="1"/>
          <p:nvPr/>
        </p:nvSpPr>
        <p:spPr>
          <a:xfrm>
            <a:off x="7095691" y="4633903"/>
            <a:ext cx="2453207" cy="21358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l" defTabSz="457200">
              <a:defRPr sz="900">
                <a:solidFill>
                  <a:srgbClr val="BFBFBF"/>
                </a:solidFill>
              </a:defRPr>
            </a:lvl1pPr>
          </a:lstStyle>
          <a:p>
            <a:pPr/>
            <a:r>
              <a:t>https://www.youtube.com/watch?v=J3xLuZNKhlY</a:t>
            </a:r>
          </a:p>
        </p:txBody>
      </p:sp>
      <p:sp>
        <p:nvSpPr>
          <p:cNvPr id="188" name="TextBox 5"/>
          <p:cNvSpPr txBox="1"/>
          <p:nvPr/>
        </p:nvSpPr>
        <p:spPr>
          <a:xfrm>
            <a:off x="7102030" y="7203012"/>
            <a:ext cx="5076105" cy="111984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42900" indent="-342900" algn="l" defTabSz="457200">
              <a:lnSpc>
                <a:spcPct val="150000"/>
              </a:lnSpc>
              <a:buSzPct val="100000"/>
              <a:buFont typeface="Times New Roman"/>
              <a:buChar char="➢"/>
              <a:defRPr sz="2300"/>
            </a:pPr>
            <a:r>
              <a:t>手征不平衡：</a:t>
            </a:r>
            <a:r>
              <a:t> </a:t>
            </a:r>
            <a14:m>
              <m:oMath>
                <m:sSub>
                  <m:e>
                    <m:r>
                      <a:rPr xmlns:a="http://schemas.openxmlformats.org/drawingml/2006/main" sz="2400" i="1">
                        <a:solidFill>
                          <a:srgbClr val="000000"/>
                        </a:solidFill>
                        <a:latin typeface="Cambria Math" panose="02040503050406030204" pitchFamily="18" charset="0"/>
                      </a:rPr>
                      <m:t>𝑄</m:t>
                    </m:r>
                  </m:e>
                  <m:sub>
                    <m:r>
                      <m:rPr>
                        <m:sty m:val="p"/>
                      </m:rPr>
                      <a:rPr xmlns:a="http://schemas.openxmlformats.org/drawingml/2006/main" sz="2400" i="1">
                        <a:solidFill>
                          <a:srgbClr val="000000"/>
                        </a:solidFill>
                        <a:latin typeface="Cambria Math" panose="02040503050406030204" pitchFamily="18" charset="0"/>
                      </a:rPr>
                      <m:t>w</m:t>
                    </m:r>
                  </m:sub>
                </m:sSub>
                <m:r>
                  <a:rPr xmlns:a="http://schemas.openxmlformats.org/drawingml/2006/main" sz="2400" i="1">
                    <a:solidFill>
                      <a:srgbClr val="000000"/>
                    </a:solidFill>
                    <a:latin typeface="Cambria Math" panose="02040503050406030204" pitchFamily="18" charset="0"/>
                  </a:rPr>
                  <m:t>=</m:t>
                </m:r>
                <m:sSub>
                  <m:e>
                    <m:r>
                      <a:rPr xmlns:a="http://schemas.openxmlformats.org/drawingml/2006/main" sz="2400" i="1">
                        <a:solidFill>
                          <a:srgbClr val="000000"/>
                        </a:solidFill>
                        <a:latin typeface="Cambria Math" panose="02040503050406030204" pitchFamily="18" charset="0"/>
                      </a:rPr>
                      <m:t>𝑁</m:t>
                    </m:r>
                  </m:e>
                  <m:sub>
                    <m:r>
                      <a:rPr xmlns:a="http://schemas.openxmlformats.org/drawingml/2006/main" sz="2400" i="1">
                        <a:solidFill>
                          <a:srgbClr val="000000"/>
                        </a:solidFill>
                        <a:latin typeface="Cambria Math" panose="02040503050406030204" pitchFamily="18" charset="0"/>
                      </a:rPr>
                      <m:t>𝐿</m:t>
                    </m:r>
                  </m:sub>
                </m:sSub>
                <m:r>
                  <a:rPr xmlns:a="http://schemas.openxmlformats.org/drawingml/2006/main" sz="2400" i="1">
                    <a:solidFill>
                      <a:srgbClr val="000000"/>
                    </a:solidFill>
                    <a:latin typeface="Cambria Math" panose="02040503050406030204" pitchFamily="18" charset="0"/>
                  </a:rPr>
                  <m:t>−</m:t>
                </m:r>
                <m:sSub>
                  <m:e>
                    <m:r>
                      <a:rPr xmlns:a="http://schemas.openxmlformats.org/drawingml/2006/main" sz="2400" i="1">
                        <a:solidFill>
                          <a:srgbClr val="000000"/>
                        </a:solidFill>
                        <a:latin typeface="Cambria Math" panose="02040503050406030204" pitchFamily="18" charset="0"/>
                      </a:rPr>
                      <m:t>𝑁</m:t>
                    </m:r>
                  </m:e>
                  <m:sub>
                    <m:r>
                      <a:rPr xmlns:a="http://schemas.openxmlformats.org/drawingml/2006/main" sz="2400" i="1">
                        <a:solidFill>
                          <a:srgbClr val="000000"/>
                        </a:solidFill>
                        <a:latin typeface="Cambria Math" panose="02040503050406030204" pitchFamily="18" charset="0"/>
                      </a:rPr>
                      <m:t>𝑅</m:t>
                    </m:r>
                  </m:sub>
                </m:sSub>
                <m:r>
                  <a:rPr xmlns:a="http://schemas.openxmlformats.org/drawingml/2006/main" sz="2400" i="1">
                    <a:solidFill>
                      <a:srgbClr val="000000"/>
                    </a:solidFill>
                    <a:latin typeface="Cambria Math" panose="02040503050406030204" pitchFamily="18" charset="0"/>
                  </a:rPr>
                  <m:t>≠</m:t>
                </m:r>
                <m:r>
                  <a:rPr xmlns:a="http://schemas.openxmlformats.org/drawingml/2006/main" sz="2400" i="1">
                    <a:solidFill>
                      <a:srgbClr val="000000"/>
                    </a:solidFill>
                    <a:latin typeface="Cambria Math" panose="02040503050406030204" pitchFamily="18" charset="0"/>
                  </a:rPr>
                  <m:t>0</m:t>
                </m:r>
              </m:oMath>
            </a14:m>
          </a:p>
          <a:p>
            <a:pPr marL="342900" indent="-342900" algn="l" defTabSz="457200">
              <a:lnSpc>
                <a:spcPct val="150000"/>
              </a:lnSpc>
              <a:buSzPct val="100000"/>
              <a:buFont typeface="Times New Roman"/>
              <a:buChar char="➢"/>
              <a:defRPr sz="2300"/>
            </a:pPr>
            <a:r>
              <a:t>局域的</a:t>
            </a:r>
            <a:r>
              <a:t>P</a:t>
            </a:r>
            <a:r>
              <a:t>和</a:t>
            </a:r>
            <a:r>
              <a:t>CP</a:t>
            </a:r>
            <a:r>
              <a:t>破缺</a:t>
            </a:r>
          </a:p>
        </p:txBody>
      </p:sp>
      <p:sp>
        <p:nvSpPr>
          <p:cNvPr id="189" name="TextBox 7"/>
          <p:cNvSpPr txBox="1"/>
          <p:nvPr/>
        </p:nvSpPr>
        <p:spPr>
          <a:xfrm>
            <a:off x="11242716" y="2579805"/>
            <a:ext cx="1656419" cy="447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l" defTabSz="457200">
              <a:defRPr sz="2000"/>
            </a:pPr>
            <a:r>
              <a:t>QCD</a:t>
            </a:r>
            <a:r>
              <a:t>真空涨落</a:t>
            </a:r>
          </a:p>
        </p:txBody>
      </p:sp>
      <p:sp>
        <p:nvSpPr>
          <p:cNvPr id="190" name="TextBox 8"/>
          <p:cNvSpPr txBox="1"/>
          <p:nvPr/>
        </p:nvSpPr>
        <p:spPr>
          <a:xfrm>
            <a:off x="7081408" y="6339676"/>
            <a:ext cx="2006789" cy="459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l" defTabSz="457200">
              <a:defRPr sz="2100"/>
            </a:pPr>
            <a:r>
              <a:t>拓扑电荷</a:t>
            </a:r>
            <a14:m>
              <m:oMath>
                <m:sSub>
                  <m:e>
                    <m:r>
                      <a:rPr xmlns:a="http://schemas.openxmlformats.org/drawingml/2006/main" sz="2250" i="1">
                        <a:solidFill>
                          <a:srgbClr val="000000"/>
                        </a:solidFill>
                        <a:latin typeface="Cambria Math" panose="02040503050406030204" pitchFamily="18" charset="0"/>
                      </a:rPr>
                      <m:t>𝑄</m:t>
                    </m:r>
                  </m:e>
                  <m:sub>
                    <m:r>
                      <m:rPr>
                        <m:sty m:val="p"/>
                      </m:rPr>
                      <a:rPr xmlns:a="http://schemas.openxmlformats.org/drawingml/2006/main" sz="2250" i="1">
                        <a:solidFill>
                          <a:srgbClr val="000000"/>
                        </a:solidFill>
                        <a:latin typeface="Cambria Math" panose="02040503050406030204" pitchFamily="18" charset="0"/>
                      </a:rPr>
                      <m:t>w</m:t>
                    </m:r>
                  </m:sub>
                </m:sSub>
                <m:r>
                  <a:rPr xmlns:a="http://schemas.openxmlformats.org/drawingml/2006/main" sz="2250" i="1">
                    <a:solidFill>
                      <a:srgbClr val="000000"/>
                    </a:solidFill>
                    <a:latin typeface="Cambria Math" panose="02040503050406030204" pitchFamily="18" charset="0"/>
                  </a:rPr>
                  <m:t>≠</m:t>
                </m:r>
                <m:r>
                  <a:rPr xmlns:a="http://schemas.openxmlformats.org/drawingml/2006/main" sz="2250" i="1">
                    <a:solidFill>
                      <a:srgbClr val="000000"/>
                    </a:solidFill>
                    <a:latin typeface="Cambria Math" panose="02040503050406030204" pitchFamily="18" charset="0"/>
                  </a:rPr>
                  <m:t>0</m:t>
                </m:r>
              </m:oMath>
            </a14:m>
          </a:p>
        </p:txBody>
      </p:sp>
      <p:pic>
        <p:nvPicPr>
          <p:cNvPr id="191" name="Picture 3" descr="Picture 3"/>
          <p:cNvPicPr>
            <a:picLocks noChangeAspect="1"/>
          </p:cNvPicPr>
          <p:nvPr/>
        </p:nvPicPr>
        <p:blipFill>
          <a:blip r:embed="rId3">
            <a:extLst/>
          </a:blip>
          <a:stretch>
            <a:fillRect/>
          </a:stretch>
        </p:blipFill>
        <p:spPr>
          <a:xfrm>
            <a:off x="388562" y="1560017"/>
            <a:ext cx="4094800" cy="2771519"/>
          </a:xfrm>
          <a:prstGeom prst="rect">
            <a:avLst/>
          </a:prstGeom>
          <a:ln w="12700">
            <a:miter lim="400000"/>
          </a:ln>
        </p:spPr>
      </p:pic>
      <p:sp>
        <p:nvSpPr>
          <p:cNvPr id="192" name="1957年，李政道-杨振宁发现中性介子衰变的弱相互作用的宇称反演对称性破缺。…"/>
          <p:cNvSpPr txBox="1"/>
          <p:nvPr/>
        </p:nvSpPr>
        <p:spPr>
          <a:xfrm>
            <a:off x="136592" y="4854635"/>
            <a:ext cx="3648862" cy="38361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42900" indent="-342900" algn="l" defTabSz="457200">
              <a:buSzPct val="100000"/>
              <a:buFont typeface="Times New Roman"/>
              <a:buChar char="➢"/>
              <a:defRPr sz="2400"/>
            </a:pPr>
            <a:r>
              <a:t>1957</a:t>
            </a:r>
            <a:r>
              <a:t>年，李政道</a:t>
            </a:r>
            <a:r>
              <a:t>-</a:t>
            </a:r>
            <a:r>
              <a:t>杨振宁发现中性介子衰变的弱相互作用的宇称反演对称性破缺。</a:t>
            </a:r>
          </a:p>
          <a:p>
            <a:pPr marL="342900" indent="-342900" algn="l" defTabSz="457200">
              <a:buSzPct val="100000"/>
              <a:buFont typeface="Times New Roman"/>
              <a:buChar char="➢"/>
              <a:defRPr sz="2400"/>
            </a:pPr>
          </a:p>
          <a:p>
            <a:pPr marL="342900" indent="-342900" algn="l" defTabSz="457200">
              <a:buSzPct val="100000"/>
              <a:buFont typeface="Times New Roman"/>
              <a:buChar char="➢"/>
              <a:defRPr sz="2400"/>
            </a:pPr>
            <a:r>
              <a:t>1964</a:t>
            </a:r>
            <a:r>
              <a:t>年，</a:t>
            </a:r>
            <a:r>
              <a:t>Cronin</a:t>
            </a:r>
            <a:r>
              <a:t>和</a:t>
            </a:r>
            <a:r>
              <a:t>Fitch</a:t>
            </a:r>
            <a:r>
              <a:t>发现由中性K介子和其反粒子之间混合引起的</a:t>
            </a:r>
            <a:r>
              <a:t>CP</a:t>
            </a:r>
            <a:r>
              <a:t>破缺。</a:t>
            </a:r>
          </a:p>
        </p:txBody>
      </p:sp>
      <p:pic>
        <p:nvPicPr>
          <p:cNvPr id="193" name="Image" descr="Image"/>
          <p:cNvPicPr>
            <a:picLocks noChangeAspect="1"/>
          </p:cNvPicPr>
          <p:nvPr/>
        </p:nvPicPr>
        <p:blipFill>
          <a:blip r:embed="rId4">
            <a:extLst/>
          </a:blip>
          <a:stretch>
            <a:fillRect/>
          </a:stretch>
        </p:blipFill>
        <p:spPr>
          <a:xfrm>
            <a:off x="4621225" y="1560017"/>
            <a:ext cx="1813395" cy="2869894"/>
          </a:xfrm>
          <a:prstGeom prst="rect">
            <a:avLst/>
          </a:prstGeom>
          <a:ln w="12700">
            <a:miter lim="400000"/>
          </a:ln>
        </p:spPr>
      </p:pic>
      <p:pic>
        <p:nvPicPr>
          <p:cNvPr id="194" name="Image" descr="Image"/>
          <p:cNvPicPr>
            <a:picLocks noChangeAspect="1"/>
          </p:cNvPicPr>
          <p:nvPr/>
        </p:nvPicPr>
        <p:blipFill>
          <a:blip r:embed="rId5">
            <a:extLst/>
          </a:blip>
          <a:stretch>
            <a:fillRect/>
          </a:stretch>
        </p:blipFill>
        <p:spPr>
          <a:xfrm>
            <a:off x="4033019" y="5196548"/>
            <a:ext cx="2697605" cy="3222139"/>
          </a:xfrm>
          <a:prstGeom prst="rect">
            <a:avLst/>
          </a:prstGeom>
          <a:ln w="12700">
            <a:miter lim="400000"/>
          </a:ln>
        </p:spPr>
      </p:pic>
      <p:pic>
        <p:nvPicPr>
          <p:cNvPr id="195" name="Image" descr="Image"/>
          <p:cNvPicPr>
            <a:picLocks noChangeAspect="1"/>
          </p:cNvPicPr>
          <p:nvPr/>
        </p:nvPicPr>
        <p:blipFill>
          <a:blip r:embed="rId6">
            <a:extLst/>
          </a:blip>
          <a:stretch>
            <a:fillRect/>
          </a:stretch>
        </p:blipFill>
        <p:spPr>
          <a:xfrm>
            <a:off x="9913010" y="4921902"/>
            <a:ext cx="2717801" cy="1651001"/>
          </a:xfrm>
          <a:prstGeom prst="rect">
            <a:avLst/>
          </a:prstGeom>
          <a:ln w="12700">
            <a:miter lim="400000"/>
          </a:ln>
        </p:spPr>
      </p:pic>
      <p:pic>
        <p:nvPicPr>
          <p:cNvPr id="196" name="Image" descr="Image"/>
          <p:cNvPicPr>
            <a:picLocks noChangeAspect="1"/>
          </p:cNvPicPr>
          <p:nvPr/>
        </p:nvPicPr>
        <p:blipFill>
          <a:blip r:embed="rId7">
            <a:extLst/>
          </a:blip>
          <a:stretch>
            <a:fillRect/>
          </a:stretch>
        </p:blipFill>
        <p:spPr>
          <a:xfrm>
            <a:off x="7095691" y="5245100"/>
            <a:ext cx="2730501" cy="762000"/>
          </a:xfrm>
          <a:prstGeom prst="rect">
            <a:avLst/>
          </a:prstGeom>
          <a:ln w="12700">
            <a:miter lim="400000"/>
          </a:ln>
        </p:spPr>
      </p:pic>
      <p:sp>
        <p:nvSpPr>
          <p:cNvPr id="197" name="Line"/>
          <p:cNvSpPr/>
          <p:nvPr/>
        </p:nvSpPr>
        <p:spPr>
          <a:xfrm flipV="1">
            <a:off x="6765155" y="1283410"/>
            <a:ext cx="1" cy="7891694"/>
          </a:xfrm>
          <a:prstGeom prst="line">
            <a:avLst/>
          </a:prstGeom>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1" name="Slide Number"/>
          <p:cNvSpPr txBox="1"/>
          <p:nvPr>
            <p:ph type="sldNum" sz="quarter" idx="4294967295"/>
          </p:nvPr>
        </p:nvSpPr>
        <p:spPr>
          <a:xfrm>
            <a:off x="12545483" y="9323609"/>
            <a:ext cx="342901" cy="35859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32" name="Line"/>
          <p:cNvSpPr/>
          <p:nvPr/>
        </p:nvSpPr>
        <p:spPr>
          <a:xfrm flipV="1">
            <a:off x="215900" y="1181161"/>
            <a:ext cx="12560403" cy="4"/>
          </a:xfrm>
          <a:prstGeom prst="line">
            <a:avLst/>
          </a:prstGeom>
          <a:ln w="12700">
            <a:solidFill>
              <a:srgbClr val="000000"/>
            </a:solidFill>
          </a:ln>
        </p:spPr>
        <p:txBody>
          <a:bodyPr lIns="50800" tIns="50800" rIns="50800" bIns="50800" anchor="ctr"/>
          <a:lstStyle/>
          <a:p>
            <a:pPr algn="l" defTabSz="457200">
              <a:defRPr sz="1200"/>
            </a:pPr>
          </a:p>
        </p:txBody>
      </p:sp>
      <p:pic>
        <p:nvPicPr>
          <p:cNvPr id="833" name="Image" descr="Image"/>
          <p:cNvPicPr>
            <a:picLocks noChangeAspect="1"/>
          </p:cNvPicPr>
          <p:nvPr/>
        </p:nvPicPr>
        <p:blipFill>
          <a:blip r:embed="rId2">
            <a:extLst/>
          </a:blip>
          <a:stretch>
            <a:fillRect/>
          </a:stretch>
        </p:blipFill>
        <p:spPr>
          <a:xfrm>
            <a:off x="1219250" y="1284541"/>
            <a:ext cx="10566300" cy="4105229"/>
          </a:xfrm>
          <a:prstGeom prst="rect">
            <a:avLst/>
          </a:prstGeom>
          <a:ln w="12700">
            <a:miter lim="400000"/>
          </a:ln>
        </p:spPr>
      </p:pic>
      <p:sp>
        <p:nvSpPr>
          <p:cNvPr id="834" name="Haojie Xu, Fuqiang Wang, et al., CPC 42 (2018) 084103"/>
          <p:cNvSpPr txBox="1"/>
          <p:nvPr/>
        </p:nvSpPr>
        <p:spPr>
          <a:xfrm>
            <a:off x="643060" y="1190698"/>
            <a:ext cx="4151177" cy="29724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400">
                <a:solidFill>
                  <a:srgbClr val="0070C0"/>
                </a:solidFill>
              </a:defRPr>
            </a:lvl1pPr>
          </a:lstStyle>
          <a:p>
            <a:pPr/>
            <a:r>
              <a:t>Haojie Xu, Fuqiang Wang, et al., CPC 42 (2018) 084103</a:t>
            </a:r>
          </a:p>
        </p:txBody>
      </p:sp>
      <p:sp>
        <p:nvSpPr>
          <p:cNvPr id="835" name="Isobar信号与零一致"/>
          <p:cNvSpPr txBox="1"/>
          <p:nvPr/>
        </p:nvSpPr>
        <p:spPr>
          <a:xfrm>
            <a:off x="3392199" y="5940191"/>
            <a:ext cx="3870598"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571500" indent="-228600" algn="l" defTabSz="457200">
              <a:spcBef>
                <a:spcPts val="1200"/>
              </a:spcBef>
              <a:buSzPct val="100000"/>
              <a:buFont typeface="Times New Roman"/>
              <a:buChar char="➢"/>
              <a:defRPr sz="2500"/>
            </a:lvl1pPr>
          </a:lstStyle>
          <a:p>
            <a:pPr/>
            <a:r>
              <a:t>Isobar信号与零一致</a:t>
            </a:r>
          </a:p>
        </p:txBody>
      </p:sp>
      <p:pic>
        <p:nvPicPr>
          <p:cNvPr id="836" name="Screen Shot 2023-01-30 at 13.56.03.png" descr="Screen Shot 2023-01-30 at 13.56.03.png"/>
          <p:cNvPicPr>
            <a:picLocks noChangeAspect="1"/>
          </p:cNvPicPr>
          <p:nvPr/>
        </p:nvPicPr>
        <p:blipFill>
          <a:blip r:embed="rId3">
            <a:extLst/>
          </a:blip>
          <a:stretch>
            <a:fillRect/>
          </a:stretch>
        </p:blipFill>
        <p:spPr>
          <a:xfrm>
            <a:off x="138550" y="5173519"/>
            <a:ext cx="3373107" cy="3943334"/>
          </a:xfrm>
          <a:prstGeom prst="rect">
            <a:avLst/>
          </a:prstGeom>
          <a:ln w="12700">
            <a:miter lim="400000"/>
          </a:ln>
        </p:spPr>
      </p:pic>
      <p:pic>
        <p:nvPicPr>
          <p:cNvPr id="837" name="Screen Shot 2022-12-15 at 22.02.31.png" descr="Screen Shot 2022-12-15 at 22.02.31.png"/>
          <p:cNvPicPr>
            <a:picLocks noChangeAspect="1"/>
          </p:cNvPicPr>
          <p:nvPr/>
        </p:nvPicPr>
        <p:blipFill>
          <a:blip r:embed="rId4">
            <a:extLst/>
          </a:blip>
          <a:stretch>
            <a:fillRect/>
          </a:stretch>
        </p:blipFill>
        <p:spPr>
          <a:xfrm>
            <a:off x="7595049" y="5347809"/>
            <a:ext cx="4272078" cy="2931031"/>
          </a:xfrm>
          <a:prstGeom prst="rect">
            <a:avLst/>
          </a:prstGeom>
          <a:ln w="12700">
            <a:miter lim="400000"/>
          </a:ln>
        </p:spPr>
      </p:pic>
      <p:sp>
        <p:nvSpPr>
          <p:cNvPr id="838" name="STAR实验Au+Au数据（2.4 B 事件）暗示了有限的CME信号，但显著度较小"/>
          <p:cNvSpPr txBox="1"/>
          <p:nvPr/>
        </p:nvSpPr>
        <p:spPr>
          <a:xfrm>
            <a:off x="3713247" y="6589837"/>
            <a:ext cx="4272078" cy="14239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342900" indent="-342900" algn="l" defTabSz="457200">
              <a:spcBef>
                <a:spcPts val="1200"/>
              </a:spcBef>
              <a:buSzPct val="100000"/>
              <a:buFont typeface="Times New Roman"/>
              <a:buChar char="➢"/>
              <a:defRPr sz="2500"/>
            </a:lvl1pPr>
          </a:lstStyle>
          <a:p>
            <a:pPr/>
            <a:r>
              <a:t>STAR实验Au+Au数据（2.4 B 事件）暗示了有限的CME信号，但显著度较小</a:t>
            </a:r>
          </a:p>
        </p:txBody>
      </p:sp>
      <p:pic>
        <p:nvPicPr>
          <p:cNvPr id="839" name="Screen Shot 2023-01-30 at 16.08.41.png" descr="Screen Shot 2023-01-30 at 16.08.41.png"/>
          <p:cNvPicPr>
            <a:picLocks noChangeAspect="1"/>
          </p:cNvPicPr>
          <p:nvPr/>
        </p:nvPicPr>
        <p:blipFill>
          <a:blip r:embed="rId5">
            <a:extLst/>
          </a:blip>
          <a:stretch>
            <a:fillRect/>
          </a:stretch>
        </p:blipFill>
        <p:spPr>
          <a:xfrm>
            <a:off x="8549969" y="1324203"/>
            <a:ext cx="3721358" cy="436691"/>
          </a:xfrm>
          <a:prstGeom prst="rect">
            <a:avLst/>
          </a:prstGeom>
          <a:ln w="12700">
            <a:miter lim="400000"/>
          </a:ln>
        </p:spPr>
      </p:pic>
      <p:sp>
        <p:nvSpPr>
          <p:cNvPr id="840" name="CME存在迹象？双平面法分离信号和背景"/>
          <p:cNvSpPr txBox="1"/>
          <p:nvPr/>
        </p:nvSpPr>
        <p:spPr>
          <a:xfrm>
            <a:off x="172719" y="19073"/>
            <a:ext cx="12659361" cy="10190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b="1" sz="5000"/>
            </a:lvl1pPr>
          </a:lstStyle>
          <a:p>
            <a:pPr/>
            <a:r>
              <a:t>CME存在迹象？双平面法分离信号和背景</a:t>
            </a:r>
          </a:p>
        </p:txBody>
      </p:sp>
      <p:sp>
        <p:nvSpPr>
          <p:cNvPr id="841" name="预计2023年+2025年将产生20B的Au+Au数据，希望所在！"/>
          <p:cNvSpPr txBox="1"/>
          <p:nvPr/>
        </p:nvSpPr>
        <p:spPr>
          <a:xfrm>
            <a:off x="4050538" y="8460609"/>
            <a:ext cx="8572765" cy="571501"/>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600">
                <a:solidFill>
                  <a:srgbClr val="FFFFFF"/>
                </a:solidFill>
                <a:effectLst>
                  <a:outerShdw sx="100000" sy="100000" kx="0" ky="0" algn="b" rotWithShape="0" blurRad="38100" dist="12700" dir="5400000">
                    <a:srgbClr val="000000">
                      <a:alpha val="50000"/>
                    </a:srgbClr>
                  </a:outerShdw>
                </a:effectLst>
              </a:defRPr>
            </a:lvl1pPr>
          </a:lstStyle>
          <a:p>
            <a:pPr/>
            <a:r>
              <a:t>预计2023年+2025年将产生20B的Au+Au数据，希望所在！</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3" name="总结"/>
          <p:cNvSpPr txBox="1"/>
          <p:nvPr/>
        </p:nvSpPr>
        <p:spPr>
          <a:xfrm>
            <a:off x="172719" y="-88960"/>
            <a:ext cx="12659361" cy="11968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b="1" sz="6000"/>
            </a:lvl1pPr>
          </a:lstStyle>
          <a:p>
            <a:pPr/>
            <a:r>
              <a:t>总结</a:t>
            </a:r>
          </a:p>
        </p:txBody>
      </p:sp>
      <p:sp>
        <p:nvSpPr>
          <p:cNvPr id="844" name="CME是探测QCD的CP不对称性重要手段…"/>
          <p:cNvSpPr txBox="1"/>
          <p:nvPr/>
        </p:nvSpPr>
        <p:spPr>
          <a:xfrm>
            <a:off x="1569334" y="1197657"/>
            <a:ext cx="10673445" cy="536437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spcBef>
                <a:spcPts val="2000"/>
              </a:spcBef>
              <a:buClr>
                <a:srgbClr val="000000"/>
              </a:buClr>
              <a:buSzPct val="200000"/>
              <a:buChar char="•"/>
              <a:defRPr b="1" sz="2900"/>
            </a:pPr>
            <a:r>
              <a:t>CME是探测QCD的CP不对称性重要手段</a:t>
            </a:r>
          </a:p>
          <a:p>
            <a:pPr algn="l">
              <a:spcBef>
                <a:spcPts val="2000"/>
              </a:spcBef>
              <a:buClr>
                <a:srgbClr val="000000"/>
              </a:buClr>
              <a:buSzPct val="200000"/>
              <a:buChar char="•"/>
              <a:defRPr b="1" sz="2900"/>
            </a:pPr>
            <a:r>
              <a:t>相对论重离子碰撞中寻找CME的实验情况</a:t>
            </a:r>
          </a:p>
          <a:p>
            <a:pPr algn="l">
              <a:spcBef>
                <a:spcPts val="2000"/>
              </a:spcBef>
              <a:buClr>
                <a:srgbClr val="000000"/>
              </a:buClr>
              <a:buSzPct val="200000"/>
              <a:buChar char="•"/>
              <a:defRPr b="1" sz="2900"/>
            </a:pPr>
            <a:r>
              <a:t>使用包括核结构和CME的输运模型研究发现：</a:t>
            </a:r>
          </a:p>
          <a:p>
            <a:pPr lvl="1" marL="342900" indent="0" algn="l">
              <a:spcBef>
                <a:spcPts val="2000"/>
              </a:spcBef>
              <a:buClr>
                <a:srgbClr val="FF2600"/>
              </a:buClr>
              <a:buSzPct val="150000"/>
              <a:buChar char="•"/>
              <a:defRPr sz="2900"/>
            </a:pPr>
            <a:r>
              <a:t>末态相互作用大大降低了CME的信号</a:t>
            </a:r>
          </a:p>
          <a:p>
            <a:pPr lvl="1" marL="342900" indent="0" algn="l">
              <a:spcBef>
                <a:spcPts val="2000"/>
              </a:spcBef>
              <a:buClr>
                <a:srgbClr val="FF2600"/>
              </a:buClr>
              <a:buSzPct val="150000"/>
              <a:buChar char="•"/>
              <a:defRPr sz="2900"/>
            </a:pPr>
            <a:r>
              <a:t>CME观测量的非线性敏感性</a:t>
            </a:r>
          </a:p>
          <a:p>
            <a:pPr lvl="1" marL="342900" indent="0" algn="l">
              <a:spcBef>
                <a:spcPts val="2000"/>
              </a:spcBef>
              <a:buClr>
                <a:srgbClr val="FF2600"/>
              </a:buClr>
              <a:buSzPct val="150000"/>
              <a:buChar char="•"/>
              <a:defRPr sz="2900"/>
            </a:pPr>
            <a:r>
              <a:t>同质异荷素碰撞中CME强度f&lt;5%</a:t>
            </a:r>
          </a:p>
          <a:p>
            <a:pPr algn="l">
              <a:spcBef>
                <a:spcPts val="2000"/>
              </a:spcBef>
              <a:buClr>
                <a:srgbClr val="000000"/>
              </a:buClr>
              <a:buSzPct val="200000"/>
              <a:buChar char="•"/>
              <a:defRPr b="1" sz="2900"/>
            </a:pPr>
            <a:r>
              <a:t>未来在更高统计量的Au+Au数据中寻找CME</a:t>
            </a:r>
          </a:p>
        </p:txBody>
      </p:sp>
      <p:sp>
        <p:nvSpPr>
          <p:cNvPr id="845" name="Slide Number"/>
          <p:cNvSpPr txBox="1"/>
          <p:nvPr>
            <p:ph type="sldNum" sz="quarter" idx="4294967295"/>
          </p:nvPr>
        </p:nvSpPr>
        <p:spPr>
          <a:xfrm>
            <a:off x="12545483" y="9323609"/>
            <a:ext cx="342901" cy="35859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849" name="Group"/>
          <p:cNvGrpSpPr/>
          <p:nvPr/>
        </p:nvGrpSpPr>
        <p:grpSpPr>
          <a:xfrm>
            <a:off x="1863893" y="6737273"/>
            <a:ext cx="9137484" cy="2361044"/>
            <a:chOff x="0" y="0"/>
            <a:chExt cx="9137482" cy="2361043"/>
          </a:xfrm>
        </p:grpSpPr>
        <p:pic>
          <p:nvPicPr>
            <p:cNvPr id="846" name="Screen Shot 2023-07-27 at 22.09.03.png" descr="Screen Shot 2023-07-27 at 22.09.03.png"/>
            <p:cNvPicPr>
              <a:picLocks noChangeAspect="1"/>
            </p:cNvPicPr>
            <p:nvPr/>
          </p:nvPicPr>
          <p:blipFill>
            <a:blip r:embed="rId2">
              <a:extLst/>
            </a:blip>
            <a:stretch>
              <a:fillRect/>
            </a:stretch>
          </p:blipFill>
          <p:spPr>
            <a:xfrm>
              <a:off x="3204186" y="0"/>
              <a:ext cx="5933297" cy="2264256"/>
            </a:xfrm>
            <a:prstGeom prst="rect">
              <a:avLst/>
            </a:prstGeom>
            <a:ln w="12700" cap="flat">
              <a:noFill/>
              <a:miter lim="400000"/>
            </a:ln>
            <a:effectLst/>
          </p:spPr>
        </p:pic>
        <p:pic>
          <p:nvPicPr>
            <p:cNvPr id="847" name="Image" descr="Image"/>
            <p:cNvPicPr>
              <a:picLocks noChangeAspect="1"/>
            </p:cNvPicPr>
            <p:nvPr/>
          </p:nvPicPr>
          <p:blipFill>
            <a:blip r:embed="rId3">
              <a:extLst/>
            </a:blip>
            <a:stretch>
              <a:fillRect/>
            </a:stretch>
          </p:blipFill>
          <p:spPr>
            <a:xfrm>
              <a:off x="0" y="0"/>
              <a:ext cx="2819340" cy="2361044"/>
            </a:xfrm>
            <a:prstGeom prst="rect">
              <a:avLst/>
            </a:prstGeom>
            <a:ln w="12700" cap="flat">
              <a:noFill/>
              <a:miter lim="400000"/>
            </a:ln>
            <a:effectLst/>
          </p:spPr>
        </p:pic>
        <p:pic>
          <p:nvPicPr>
            <p:cNvPr id="848" name="Screen Shot 2023-07-27 at 22.16.44.png" descr="Screen Shot 2023-07-27 at 22.16.44.png"/>
            <p:cNvPicPr>
              <a:picLocks noChangeAspect="1"/>
            </p:cNvPicPr>
            <p:nvPr/>
          </p:nvPicPr>
          <p:blipFill>
            <a:blip r:embed="rId4">
              <a:extLst/>
            </a:blip>
            <a:stretch>
              <a:fillRect/>
            </a:stretch>
          </p:blipFill>
          <p:spPr>
            <a:xfrm>
              <a:off x="10379" y="0"/>
              <a:ext cx="2777545" cy="354581"/>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9" name="Image" descr="Image"/>
          <p:cNvPicPr>
            <a:picLocks noChangeAspect="1"/>
          </p:cNvPicPr>
          <p:nvPr/>
        </p:nvPicPr>
        <p:blipFill>
          <a:blip r:embed="rId2">
            <a:extLst/>
          </a:blip>
          <a:stretch>
            <a:fillRect/>
          </a:stretch>
        </p:blipFill>
        <p:spPr>
          <a:xfrm>
            <a:off x="2032915" y="4646317"/>
            <a:ext cx="8633408" cy="3378291"/>
          </a:xfrm>
          <a:prstGeom prst="rect">
            <a:avLst/>
          </a:prstGeom>
          <a:ln w="12700">
            <a:miter lim="400000"/>
          </a:ln>
        </p:spPr>
      </p:pic>
      <p:sp>
        <p:nvSpPr>
          <p:cNvPr id="200" name="Slide Number"/>
          <p:cNvSpPr txBox="1"/>
          <p:nvPr>
            <p:ph type="sldNum" sz="quarter" idx="4294967295"/>
          </p:nvPr>
        </p:nvSpPr>
        <p:spPr>
          <a:xfrm>
            <a:off x="12545483" y="9323609"/>
            <a:ext cx="342901" cy="35859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1" name="Picture 1" descr="Picture 1"/>
          <p:cNvPicPr>
            <a:picLocks noChangeAspect="1"/>
          </p:cNvPicPr>
          <p:nvPr/>
        </p:nvPicPr>
        <p:blipFill>
          <a:blip r:embed="rId3">
            <a:extLst/>
          </a:blip>
          <a:stretch>
            <a:fillRect/>
          </a:stretch>
        </p:blipFill>
        <p:spPr>
          <a:xfrm>
            <a:off x="2862541" y="2221998"/>
            <a:ext cx="7208242" cy="1942221"/>
          </a:xfrm>
          <a:prstGeom prst="rect">
            <a:avLst/>
          </a:prstGeom>
          <a:ln w="12700">
            <a:miter lim="400000"/>
          </a:ln>
        </p:spPr>
      </p:pic>
      <p:pic>
        <p:nvPicPr>
          <p:cNvPr id="202" name="Picture 17" descr="Picture 17"/>
          <p:cNvPicPr>
            <a:picLocks noChangeAspect="1"/>
          </p:cNvPicPr>
          <p:nvPr/>
        </p:nvPicPr>
        <p:blipFill>
          <a:blip r:embed="rId4">
            <a:extLst/>
          </a:blip>
          <a:stretch>
            <a:fillRect/>
          </a:stretch>
        </p:blipFill>
        <p:spPr>
          <a:xfrm>
            <a:off x="2961809" y="1513972"/>
            <a:ext cx="969372" cy="948875"/>
          </a:xfrm>
          <a:prstGeom prst="rect">
            <a:avLst/>
          </a:prstGeom>
          <a:ln w="12700">
            <a:miter lim="400000"/>
          </a:ln>
        </p:spPr>
      </p:pic>
      <p:pic>
        <p:nvPicPr>
          <p:cNvPr id="203" name="Picture 19" descr="Picture 19"/>
          <p:cNvPicPr>
            <a:picLocks noChangeAspect="1"/>
          </p:cNvPicPr>
          <p:nvPr/>
        </p:nvPicPr>
        <p:blipFill>
          <a:blip r:embed="rId5">
            <a:extLst/>
          </a:blip>
          <a:stretch>
            <a:fillRect/>
          </a:stretch>
        </p:blipFill>
        <p:spPr>
          <a:xfrm>
            <a:off x="8332015" y="3609887"/>
            <a:ext cx="1118570" cy="1118570"/>
          </a:xfrm>
          <a:prstGeom prst="rect">
            <a:avLst/>
          </a:prstGeom>
          <a:ln w="12700">
            <a:miter lim="400000"/>
          </a:ln>
        </p:spPr>
      </p:pic>
      <p:pic>
        <p:nvPicPr>
          <p:cNvPr id="204" name="Picture 20" descr="Picture 20"/>
          <p:cNvPicPr>
            <a:picLocks noChangeAspect="1"/>
          </p:cNvPicPr>
          <p:nvPr/>
        </p:nvPicPr>
        <p:blipFill>
          <a:blip r:embed="rId6">
            <a:extLst/>
          </a:blip>
          <a:stretch>
            <a:fillRect/>
          </a:stretch>
        </p:blipFill>
        <p:spPr>
          <a:xfrm>
            <a:off x="6837787" y="1494631"/>
            <a:ext cx="1023223" cy="974769"/>
          </a:xfrm>
          <a:prstGeom prst="rect">
            <a:avLst/>
          </a:prstGeom>
          <a:ln w="12700">
            <a:miter lim="400000"/>
          </a:ln>
        </p:spPr>
      </p:pic>
      <p:pic>
        <p:nvPicPr>
          <p:cNvPr id="205" name="Picture 21" descr="Picture 21"/>
          <p:cNvPicPr>
            <a:picLocks noChangeAspect="1"/>
          </p:cNvPicPr>
          <p:nvPr/>
        </p:nvPicPr>
        <p:blipFill>
          <a:blip r:embed="rId7">
            <a:extLst/>
          </a:blip>
          <a:stretch>
            <a:fillRect/>
          </a:stretch>
        </p:blipFill>
        <p:spPr>
          <a:xfrm>
            <a:off x="2217399" y="3564837"/>
            <a:ext cx="1134857" cy="1208669"/>
          </a:xfrm>
          <a:prstGeom prst="rect">
            <a:avLst/>
          </a:prstGeom>
          <a:ln w="12700">
            <a:miter lim="400000"/>
          </a:ln>
        </p:spPr>
      </p:pic>
      <p:pic>
        <p:nvPicPr>
          <p:cNvPr id="206" name="Picture 23" descr="Picture 23"/>
          <p:cNvPicPr>
            <a:picLocks noChangeAspect="1"/>
          </p:cNvPicPr>
          <p:nvPr/>
        </p:nvPicPr>
        <p:blipFill>
          <a:blip r:embed="rId8">
            <a:extLst/>
          </a:blip>
          <a:stretch>
            <a:fillRect/>
          </a:stretch>
        </p:blipFill>
        <p:spPr>
          <a:xfrm>
            <a:off x="4146938" y="1536513"/>
            <a:ext cx="1340820" cy="926334"/>
          </a:xfrm>
          <a:prstGeom prst="rect">
            <a:avLst/>
          </a:prstGeom>
          <a:ln w="12700">
            <a:miter lim="400000"/>
          </a:ln>
        </p:spPr>
      </p:pic>
      <p:pic>
        <p:nvPicPr>
          <p:cNvPr id="207" name="Picture 24" descr="Picture 24"/>
          <p:cNvPicPr>
            <a:picLocks noChangeAspect="1"/>
          </p:cNvPicPr>
          <p:nvPr/>
        </p:nvPicPr>
        <p:blipFill>
          <a:blip r:embed="rId9">
            <a:extLst/>
          </a:blip>
          <a:stretch>
            <a:fillRect/>
          </a:stretch>
        </p:blipFill>
        <p:spPr>
          <a:xfrm>
            <a:off x="8056457" y="1428135"/>
            <a:ext cx="2085801" cy="1082910"/>
          </a:xfrm>
          <a:prstGeom prst="rect">
            <a:avLst/>
          </a:prstGeom>
          <a:ln w="12700">
            <a:miter lim="400000"/>
          </a:ln>
        </p:spPr>
      </p:pic>
      <p:pic>
        <p:nvPicPr>
          <p:cNvPr id="208" name="Image" descr="Image"/>
          <p:cNvPicPr>
            <a:picLocks noChangeAspect="1"/>
          </p:cNvPicPr>
          <p:nvPr/>
        </p:nvPicPr>
        <p:blipFill>
          <a:blip r:embed="rId10">
            <a:extLst/>
          </a:blip>
          <a:stretch>
            <a:fillRect/>
          </a:stretch>
        </p:blipFill>
        <p:spPr>
          <a:xfrm>
            <a:off x="2770062" y="8085861"/>
            <a:ext cx="5270501" cy="914401"/>
          </a:xfrm>
          <a:prstGeom prst="rect">
            <a:avLst/>
          </a:prstGeom>
          <a:ln w="12700">
            <a:miter lim="400000"/>
          </a:ln>
        </p:spPr>
      </p:pic>
      <p:sp>
        <p:nvSpPr>
          <p:cNvPr id="209" name="Rectangle"/>
          <p:cNvSpPr/>
          <p:nvPr/>
        </p:nvSpPr>
        <p:spPr>
          <a:xfrm>
            <a:off x="2637835" y="8070675"/>
            <a:ext cx="5534956" cy="944772"/>
          </a:xfrm>
          <a:prstGeom prst="rect">
            <a:avLst/>
          </a:prstGeom>
          <a:ln w="25400">
            <a:solidFill>
              <a:srgbClr val="FF2600"/>
            </a:solidFill>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210" name="高能重离子碰撞中…"/>
          <p:cNvSpPr txBox="1"/>
          <p:nvPr/>
        </p:nvSpPr>
        <p:spPr>
          <a:xfrm>
            <a:off x="10337706" y="1324907"/>
            <a:ext cx="5560356" cy="13270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lgn="l">
              <a:defRPr b="1" sz="2500"/>
            </a:pPr>
            <a:r>
              <a:t>高能重离子碰撞中</a:t>
            </a:r>
          </a:p>
          <a:p>
            <a:pPr algn="l">
              <a:defRPr b="1" sz="2500"/>
            </a:pPr>
            <a:r>
              <a:t>的强磁场</a:t>
            </a:r>
          </a:p>
        </p:txBody>
      </p:sp>
      <p:sp>
        <p:nvSpPr>
          <p:cNvPr id="211" name="手征磁效应 (CME)"/>
          <p:cNvSpPr txBox="1"/>
          <p:nvPr/>
        </p:nvSpPr>
        <p:spPr>
          <a:xfrm>
            <a:off x="215900" y="144318"/>
            <a:ext cx="12573000" cy="90683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5300"/>
            </a:lvl1pPr>
          </a:lstStyle>
          <a:p>
            <a:pPr/>
            <a:r>
              <a:t>手征磁效应 (CME)</a:t>
            </a:r>
          </a:p>
        </p:txBody>
      </p:sp>
      <p:pic>
        <p:nvPicPr>
          <p:cNvPr id="212" name="Screen Shot 2022-12-15 at 22.10.07.png" descr="Screen Shot 2022-12-15 at 22.10.07.png"/>
          <p:cNvPicPr>
            <a:picLocks noChangeAspect="1"/>
          </p:cNvPicPr>
          <p:nvPr/>
        </p:nvPicPr>
        <p:blipFill>
          <a:blip r:embed="rId11">
            <a:extLst/>
          </a:blip>
          <a:stretch>
            <a:fillRect/>
          </a:stretch>
        </p:blipFill>
        <p:spPr>
          <a:xfrm>
            <a:off x="10196398" y="2449115"/>
            <a:ext cx="2692400" cy="604149"/>
          </a:xfrm>
          <a:prstGeom prst="rect">
            <a:avLst/>
          </a:prstGeom>
          <a:ln w="12700">
            <a:miter lim="400000"/>
          </a:ln>
        </p:spPr>
      </p:pic>
      <p:sp>
        <p:nvSpPr>
          <p:cNvPr id="213" name="CME电流=手征不对称⨂磁场"/>
          <p:cNvSpPr txBox="1"/>
          <p:nvPr/>
        </p:nvSpPr>
        <p:spPr>
          <a:xfrm>
            <a:off x="8455433" y="7879559"/>
            <a:ext cx="5560356" cy="13270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b="1" sz="2500"/>
            </a:lvl1pPr>
          </a:lstStyle>
          <a:p>
            <a:pPr/>
            <a:r>
              <a:t>CME电流=手征不对称⨂磁场</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如何研究高能重离子碰撞中CME？"/>
          <p:cNvSpPr txBox="1"/>
          <p:nvPr/>
        </p:nvSpPr>
        <p:spPr>
          <a:xfrm>
            <a:off x="328767" y="-508160"/>
            <a:ext cx="12573001" cy="226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5200"/>
            </a:lvl1pPr>
          </a:lstStyle>
          <a:p>
            <a:pPr/>
            <a:r>
              <a:t>如何研究高能重离子碰撞中CME？</a:t>
            </a:r>
          </a:p>
        </p:txBody>
      </p:sp>
      <p:sp>
        <p:nvSpPr>
          <p:cNvPr id="216" name="Slide Number"/>
          <p:cNvSpPr txBox="1"/>
          <p:nvPr>
            <p:ph type="sldNum" sz="quarter" idx="4294967295"/>
          </p:nvPr>
        </p:nvSpPr>
        <p:spPr>
          <a:xfrm>
            <a:off x="12545483" y="9323609"/>
            <a:ext cx="342901" cy="35859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17" name="Picture 1" descr="Picture 1"/>
          <p:cNvPicPr>
            <a:picLocks noChangeAspect="1"/>
          </p:cNvPicPr>
          <p:nvPr/>
        </p:nvPicPr>
        <p:blipFill>
          <a:blip r:embed="rId2">
            <a:extLst/>
          </a:blip>
          <a:stretch>
            <a:fillRect/>
          </a:stretch>
        </p:blipFill>
        <p:spPr>
          <a:xfrm>
            <a:off x="1930400" y="1963450"/>
            <a:ext cx="9144000" cy="3579837"/>
          </a:xfrm>
          <a:prstGeom prst="rect">
            <a:avLst/>
          </a:prstGeom>
          <a:ln w="12700">
            <a:miter lim="400000"/>
          </a:ln>
        </p:spPr>
      </p:pic>
      <p:sp>
        <p:nvSpPr>
          <p:cNvPr id="218" name="TextBox 7"/>
          <p:cNvSpPr txBox="1"/>
          <p:nvPr/>
        </p:nvSpPr>
        <p:spPr>
          <a:xfrm>
            <a:off x="1844525" y="6503417"/>
            <a:ext cx="8996448" cy="1742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marL="342900" indent="-342900" algn="l" defTabSz="457200">
              <a:lnSpc>
                <a:spcPct val="150000"/>
              </a:lnSpc>
              <a:buSzPct val="100000"/>
              <a:buFont typeface="Times New Roman"/>
              <a:buChar char="➢"/>
              <a:defRPr sz="3700">
                <a:solidFill>
                  <a:srgbClr val="0433FF"/>
                </a:solidFill>
              </a:defRPr>
            </a:pPr>
            <a:r>
              <a:t>实验上</a:t>
            </a:r>
            <a:r>
              <a:t>：高能重离子对撞机</a:t>
            </a:r>
            <a:r>
              <a:t>实验</a:t>
            </a:r>
          </a:p>
          <a:p>
            <a:pPr marL="342900" indent="-342900" algn="l" defTabSz="457200">
              <a:lnSpc>
                <a:spcPct val="150000"/>
              </a:lnSpc>
              <a:buSzPct val="100000"/>
              <a:buFont typeface="Times New Roman"/>
              <a:buChar char="➢"/>
              <a:defRPr sz="3700"/>
            </a:pPr>
            <a:r>
              <a:t>理论上：输运模型、流体模型、热模型等</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0" name="droppedImage.png" descr="droppedImage.png"/>
          <p:cNvPicPr>
            <a:picLocks noChangeAspect="1"/>
          </p:cNvPicPr>
          <p:nvPr/>
        </p:nvPicPr>
        <p:blipFill>
          <a:blip r:embed="rId2">
            <a:extLst/>
          </a:blip>
          <a:stretch>
            <a:fillRect/>
          </a:stretch>
        </p:blipFill>
        <p:spPr>
          <a:xfrm>
            <a:off x="1037166" y="1222188"/>
            <a:ext cx="2844801" cy="2654738"/>
          </a:xfrm>
          <a:prstGeom prst="rect">
            <a:avLst/>
          </a:prstGeom>
          <a:ln w="12700">
            <a:miter lim="400000"/>
          </a:ln>
        </p:spPr>
      </p:pic>
      <p:pic>
        <p:nvPicPr>
          <p:cNvPr id="221" name="droppedImage.tiff" descr="droppedImage.tiff"/>
          <p:cNvPicPr>
            <a:picLocks noChangeAspect="1"/>
          </p:cNvPicPr>
          <p:nvPr/>
        </p:nvPicPr>
        <p:blipFill>
          <a:blip r:embed="rId3">
            <a:extLst/>
          </a:blip>
          <a:stretch>
            <a:fillRect/>
          </a:stretch>
        </p:blipFill>
        <p:spPr>
          <a:xfrm>
            <a:off x="1119438" y="3939771"/>
            <a:ext cx="4536662" cy="4013201"/>
          </a:xfrm>
          <a:prstGeom prst="rect">
            <a:avLst/>
          </a:prstGeom>
          <a:ln w="12700">
            <a:miter lim="400000"/>
          </a:ln>
        </p:spPr>
      </p:pic>
      <p:sp>
        <p:nvSpPr>
          <p:cNvPr id="222" name="STAR, PRL 103, 251601 (2009)"/>
          <p:cNvSpPr txBox="1"/>
          <p:nvPr/>
        </p:nvSpPr>
        <p:spPr>
          <a:xfrm>
            <a:off x="3398889" y="3899010"/>
            <a:ext cx="2161953" cy="2853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46">
                <a:solidFill>
                  <a:srgbClr val="231E20"/>
                </a:solidFill>
              </a:defRPr>
            </a:lvl1pPr>
          </a:lstStyle>
          <a:p>
            <a:pPr/>
            <a:r>
              <a:t>STAR, PRL 103, 251601 (2009)</a:t>
            </a:r>
          </a:p>
        </p:txBody>
      </p:sp>
      <p:grpSp>
        <p:nvGrpSpPr>
          <p:cNvPr id="237" name="Group"/>
          <p:cNvGrpSpPr/>
          <p:nvPr/>
        </p:nvGrpSpPr>
        <p:grpSpPr>
          <a:xfrm>
            <a:off x="4292599" y="1552607"/>
            <a:ext cx="6921501" cy="1993900"/>
            <a:chOff x="0" y="0"/>
            <a:chExt cx="6921499" cy="1993899"/>
          </a:xfrm>
        </p:grpSpPr>
        <p:pic>
          <p:nvPicPr>
            <p:cNvPr id="223" name="image.png" descr="image.png"/>
            <p:cNvPicPr>
              <a:picLocks noChangeAspect="0"/>
            </p:cNvPicPr>
            <p:nvPr/>
          </p:nvPicPr>
          <p:blipFill>
            <a:blip r:embed="rId4">
              <a:extLst/>
            </a:blip>
            <a:stretch>
              <a:fillRect/>
            </a:stretch>
          </p:blipFill>
          <p:spPr>
            <a:xfrm>
              <a:off x="0" y="0"/>
              <a:ext cx="5426865" cy="663054"/>
            </a:xfrm>
            <a:prstGeom prst="rect">
              <a:avLst/>
            </a:prstGeom>
            <a:ln w="12700" cap="flat">
              <a:noFill/>
              <a:miter lim="400000"/>
            </a:ln>
            <a:effectLst/>
          </p:spPr>
        </p:pic>
        <p:grpSp>
          <p:nvGrpSpPr>
            <p:cNvPr id="226" name="Group"/>
            <p:cNvGrpSpPr/>
            <p:nvPr/>
          </p:nvGrpSpPr>
          <p:grpSpPr>
            <a:xfrm>
              <a:off x="519449" y="290846"/>
              <a:ext cx="1268269" cy="1218513"/>
              <a:chOff x="0" y="0"/>
              <a:chExt cx="1268267" cy="1218512"/>
            </a:xfrm>
          </p:grpSpPr>
          <p:sp>
            <p:nvSpPr>
              <p:cNvPr id="224" name="Line"/>
              <p:cNvSpPr/>
              <p:nvPr/>
            </p:nvSpPr>
            <p:spPr>
              <a:xfrm flipH="1">
                <a:off x="229367" y="391033"/>
                <a:ext cx="287724" cy="827480"/>
              </a:xfrm>
              <a:prstGeom prst="line">
                <a:avLst/>
              </a:prstGeom>
              <a:noFill/>
              <a:ln w="28440" cap="flat">
                <a:solidFill>
                  <a:srgbClr val="4349AA"/>
                </a:solidFill>
                <a:prstDash val="solid"/>
                <a:round/>
                <a:tailEnd type="triangle" w="med" len="med"/>
              </a:ln>
              <a:effectLst/>
            </p:spPr>
            <p:txBody>
              <a:bodyPr wrap="square" lIns="50800" tIns="50800" rIns="50800" bIns="50800" numCol="1" anchor="ctr">
                <a:noAutofit/>
              </a:bodyPr>
              <a:lstStyle/>
              <a:p>
                <a:pPr algn="l" defTabSz="457200">
                  <a:defRPr sz="1200"/>
                </a:pPr>
              </a:p>
            </p:txBody>
          </p:sp>
          <p:sp>
            <p:nvSpPr>
              <p:cNvPr id="225" name="Shape"/>
              <p:cNvSpPr/>
              <p:nvPr/>
            </p:nvSpPr>
            <p:spPr>
              <a:xfrm>
                <a:off x="0" y="0"/>
                <a:ext cx="1268268" cy="3891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10799" y="0"/>
                    </a:lnTo>
                    <a:cubicBezTo>
                      <a:pt x="4835" y="0"/>
                      <a:pt x="0" y="4835"/>
                      <a:pt x="0" y="10799"/>
                    </a:cubicBezTo>
                    <a:cubicBezTo>
                      <a:pt x="0" y="16764"/>
                      <a:pt x="4835" y="21600"/>
                      <a:pt x="10800" y="21600"/>
                    </a:cubicBezTo>
                    <a:cubicBezTo>
                      <a:pt x="16764" y="21600"/>
                      <a:pt x="21600" y="16764"/>
                      <a:pt x="21600" y="10800"/>
                    </a:cubicBezTo>
                    <a:cubicBezTo>
                      <a:pt x="21600" y="4835"/>
                      <a:pt x="16764" y="0"/>
                      <a:pt x="10800" y="0"/>
                    </a:cubicBezTo>
                    <a:close/>
                  </a:path>
                </a:pathLst>
              </a:custGeom>
              <a:noFill/>
              <a:ln w="28440" cap="flat">
                <a:solidFill>
                  <a:srgbClr val="4349AA"/>
                </a:solidFill>
                <a:prstDash val="solid"/>
                <a:round/>
              </a:ln>
              <a:effectLst/>
            </p:spPr>
            <p:txBody>
              <a:bodyPr wrap="square" lIns="50800" tIns="50800" rIns="50800" bIns="50800" numCol="1" anchor="ctr">
                <a:noAutofit/>
              </a:bodyPr>
              <a:lstStyle/>
              <a:p>
                <a:pPr marL="57799" marR="57799" algn="l" defTabSz="1295400">
                  <a:defRPr sz="2400">
                    <a:uFill>
                      <a:solidFill>
                        <a:srgbClr val="000000"/>
                      </a:solidFill>
                    </a:uFill>
                  </a:defRPr>
                </a:pPr>
              </a:p>
            </p:txBody>
          </p:sp>
        </p:grpSp>
        <p:sp>
          <p:nvSpPr>
            <p:cNvPr id="227" name="Directed flow: vanishes…"/>
            <p:cNvSpPr txBox="1"/>
            <p:nvPr/>
          </p:nvSpPr>
          <p:spPr>
            <a:xfrm>
              <a:off x="1199" y="1470833"/>
              <a:ext cx="4284238" cy="4847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marL="55751" marR="55751" algn="l" defTabSz="1295400">
                <a:buClr>
                  <a:srgbClr val="4349AA"/>
                </a:buClr>
                <a:buFont typeface="Times New Roman"/>
                <a:tabLst>
                  <a:tab pos="50800" algn="l"/>
                  <a:tab pos="1358900" algn="l"/>
                  <a:tab pos="2654300" algn="l"/>
                  <a:tab pos="3949700" algn="l"/>
                  <a:tab pos="5257800" algn="l"/>
                  <a:tab pos="6553200" algn="l"/>
                  <a:tab pos="7861300" algn="l"/>
                  <a:tab pos="9156700" algn="l"/>
                  <a:tab pos="10452100" algn="l"/>
                  <a:tab pos="11760200" algn="l"/>
                  <a:tab pos="13055600" algn="l"/>
                  <a:tab pos="14363700" algn="l"/>
                </a:tabLst>
                <a:defRPr sz="1300">
                  <a:solidFill>
                    <a:srgbClr val="4349AA"/>
                  </a:solidFill>
                  <a:uFill>
                    <a:solidFill>
                      <a:srgbClr val="4349AA"/>
                    </a:solidFill>
                  </a:uFill>
                </a:defRPr>
              </a:pPr>
              <a:r>
                <a:t>Directed flow: vanishes</a:t>
              </a:r>
            </a:p>
            <a:p>
              <a:pPr marL="55751" marR="55751" algn="l" defTabSz="1295400">
                <a:buClr>
                  <a:srgbClr val="4349AA"/>
                </a:buClr>
                <a:buFont typeface="Times New Roman"/>
                <a:tabLst>
                  <a:tab pos="50800" algn="l"/>
                  <a:tab pos="1358900" algn="l"/>
                  <a:tab pos="2654300" algn="l"/>
                  <a:tab pos="3949700" algn="l"/>
                  <a:tab pos="5257800" algn="l"/>
                  <a:tab pos="6553200" algn="l"/>
                  <a:tab pos="7861300" algn="l"/>
                  <a:tab pos="9156700" algn="l"/>
                  <a:tab pos="10452100" algn="l"/>
                  <a:tab pos="11760200" algn="l"/>
                  <a:tab pos="13055600" algn="l"/>
                  <a:tab pos="14363700" algn="l"/>
                </a:tabLst>
                <a:defRPr sz="1300">
                  <a:solidFill>
                    <a:srgbClr val="4349AA"/>
                  </a:solidFill>
                  <a:uFill>
                    <a:solidFill>
                      <a:srgbClr val="4349AA"/>
                    </a:solidFill>
                  </a:uFill>
                </a:defRPr>
              </a:pPr>
              <a:r>
                <a:t>if measured in a symmetric rapidity range</a:t>
              </a:r>
            </a:p>
          </p:txBody>
        </p:sp>
        <p:grpSp>
          <p:nvGrpSpPr>
            <p:cNvPr id="232" name="Group"/>
            <p:cNvGrpSpPr/>
            <p:nvPr/>
          </p:nvGrpSpPr>
          <p:grpSpPr>
            <a:xfrm>
              <a:off x="2131768" y="290846"/>
              <a:ext cx="3332575" cy="673066"/>
              <a:chOff x="0" y="0"/>
              <a:chExt cx="3332574" cy="673065"/>
            </a:xfrm>
          </p:grpSpPr>
          <p:sp>
            <p:nvSpPr>
              <p:cNvPr id="228" name="Shape"/>
              <p:cNvSpPr/>
              <p:nvPr/>
            </p:nvSpPr>
            <p:spPr>
              <a:xfrm>
                <a:off x="0" y="0"/>
                <a:ext cx="690622" cy="3877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10799" y="0"/>
                    </a:lnTo>
                    <a:cubicBezTo>
                      <a:pt x="4835" y="0"/>
                      <a:pt x="0" y="4835"/>
                      <a:pt x="0" y="10799"/>
                    </a:cubicBezTo>
                    <a:cubicBezTo>
                      <a:pt x="0" y="16764"/>
                      <a:pt x="4835" y="21600"/>
                      <a:pt x="10800" y="21600"/>
                    </a:cubicBezTo>
                    <a:cubicBezTo>
                      <a:pt x="16764" y="21600"/>
                      <a:pt x="21600" y="16764"/>
                      <a:pt x="21600" y="10800"/>
                    </a:cubicBezTo>
                    <a:cubicBezTo>
                      <a:pt x="21600" y="4835"/>
                      <a:pt x="16764" y="0"/>
                      <a:pt x="10800" y="0"/>
                    </a:cubicBezTo>
                    <a:close/>
                  </a:path>
                </a:pathLst>
              </a:custGeom>
              <a:noFill/>
              <a:ln w="28440" cap="flat">
                <a:solidFill>
                  <a:srgbClr val="FF2600"/>
                </a:solidFill>
                <a:prstDash val="solid"/>
                <a:round/>
              </a:ln>
              <a:effectLst/>
            </p:spPr>
            <p:txBody>
              <a:bodyPr wrap="square" lIns="50800" tIns="50800" rIns="50800" bIns="50800" numCol="1" anchor="ctr">
                <a:noAutofit/>
              </a:bodyPr>
              <a:lstStyle/>
              <a:p>
                <a:pPr marL="57799" marR="57799" algn="l" defTabSz="1295400">
                  <a:defRPr sz="2400">
                    <a:uFill>
                      <a:solidFill>
                        <a:srgbClr val="000000"/>
                      </a:solidFill>
                    </a:uFill>
                  </a:defRPr>
                </a:pPr>
              </a:p>
            </p:txBody>
          </p:sp>
          <p:sp>
            <p:nvSpPr>
              <p:cNvPr id="229" name="Shape"/>
              <p:cNvSpPr/>
              <p:nvPr/>
            </p:nvSpPr>
            <p:spPr>
              <a:xfrm>
                <a:off x="2529788" y="0"/>
                <a:ext cx="802787" cy="3877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10799" y="0"/>
                    </a:lnTo>
                    <a:cubicBezTo>
                      <a:pt x="4835" y="0"/>
                      <a:pt x="0" y="4835"/>
                      <a:pt x="0" y="10799"/>
                    </a:cubicBezTo>
                    <a:cubicBezTo>
                      <a:pt x="0" y="16764"/>
                      <a:pt x="4835" y="21600"/>
                      <a:pt x="10800" y="21600"/>
                    </a:cubicBezTo>
                    <a:cubicBezTo>
                      <a:pt x="16764" y="21600"/>
                      <a:pt x="21600" y="16764"/>
                      <a:pt x="21600" y="10800"/>
                    </a:cubicBezTo>
                    <a:cubicBezTo>
                      <a:pt x="21600" y="4835"/>
                      <a:pt x="16764" y="0"/>
                      <a:pt x="10800" y="0"/>
                    </a:cubicBezTo>
                    <a:close/>
                  </a:path>
                </a:pathLst>
              </a:custGeom>
              <a:noFill/>
              <a:ln w="28440" cap="flat">
                <a:solidFill>
                  <a:srgbClr val="FF2600"/>
                </a:solidFill>
                <a:prstDash val="solid"/>
                <a:round/>
              </a:ln>
              <a:effectLst/>
            </p:spPr>
            <p:txBody>
              <a:bodyPr wrap="square" lIns="50800" tIns="50800" rIns="50800" bIns="50800" numCol="1" anchor="ctr">
                <a:noAutofit/>
              </a:bodyPr>
              <a:lstStyle/>
              <a:p>
                <a:pPr marL="57799" marR="57799" algn="l" defTabSz="1295400">
                  <a:defRPr sz="2400">
                    <a:uFill>
                      <a:solidFill>
                        <a:srgbClr val="000000"/>
                      </a:solidFill>
                    </a:uFill>
                  </a:defRPr>
                </a:pPr>
              </a:p>
            </p:txBody>
          </p:sp>
          <p:sp>
            <p:nvSpPr>
              <p:cNvPr id="230" name="Line"/>
              <p:cNvSpPr/>
              <p:nvPr/>
            </p:nvSpPr>
            <p:spPr>
              <a:xfrm flipH="1">
                <a:off x="228317" y="381054"/>
                <a:ext cx="57123" cy="290847"/>
              </a:xfrm>
              <a:prstGeom prst="line">
                <a:avLst/>
              </a:prstGeom>
              <a:noFill/>
              <a:ln w="9360" cap="flat">
                <a:solidFill>
                  <a:srgbClr val="FF2600"/>
                </a:solidFill>
                <a:prstDash val="solid"/>
                <a:round/>
                <a:tailEnd type="triangle" w="med" len="med"/>
              </a:ln>
              <a:effectLst/>
            </p:spPr>
            <p:txBody>
              <a:bodyPr wrap="square" lIns="50800" tIns="50800" rIns="50800" bIns="50800" numCol="1" anchor="ctr">
                <a:noAutofit/>
              </a:bodyPr>
              <a:lstStyle/>
              <a:p>
                <a:pPr algn="l" defTabSz="457200">
                  <a:defRPr sz="1200"/>
                </a:pPr>
              </a:p>
            </p:txBody>
          </p:sp>
          <p:sp>
            <p:nvSpPr>
              <p:cNvPr id="231" name="Line"/>
              <p:cNvSpPr/>
              <p:nvPr/>
            </p:nvSpPr>
            <p:spPr>
              <a:xfrm flipH="1">
                <a:off x="748817" y="332539"/>
                <a:ext cx="1902401" cy="340527"/>
              </a:xfrm>
              <a:prstGeom prst="line">
                <a:avLst/>
              </a:prstGeom>
              <a:noFill/>
              <a:ln w="9360" cap="flat">
                <a:solidFill>
                  <a:srgbClr val="FF2600"/>
                </a:solidFill>
                <a:prstDash val="solid"/>
                <a:round/>
                <a:tailEnd type="triangle" w="med" len="med"/>
              </a:ln>
              <a:effectLst/>
            </p:spPr>
            <p:txBody>
              <a:bodyPr wrap="square" lIns="50800" tIns="50800" rIns="50800" bIns="50800" numCol="1" anchor="ctr">
                <a:noAutofit/>
              </a:bodyPr>
              <a:lstStyle/>
              <a:p>
                <a:pPr algn="l" defTabSz="457200">
                  <a:defRPr sz="1200"/>
                </a:pPr>
              </a:p>
            </p:txBody>
          </p:sp>
        </p:grpSp>
        <p:sp>
          <p:nvSpPr>
            <p:cNvPr id="233" name="Non-flow/non-parity effects:…"/>
            <p:cNvSpPr txBox="1"/>
            <p:nvPr/>
          </p:nvSpPr>
          <p:spPr>
            <a:xfrm>
              <a:off x="1325234" y="923864"/>
              <a:ext cx="2882162" cy="4847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marL="55751" marR="55751" algn="l" defTabSz="1295400">
                <a:buClr>
                  <a:srgbClr val="FF2600"/>
                </a:buClr>
                <a:buFont typeface="Times New Roman"/>
                <a:tabLst>
                  <a:tab pos="50800" algn="l"/>
                  <a:tab pos="1358900" algn="l"/>
                  <a:tab pos="2654300" algn="l"/>
                  <a:tab pos="3949700" algn="l"/>
                  <a:tab pos="5257800" algn="l"/>
                  <a:tab pos="6553200" algn="l"/>
                  <a:tab pos="7861300" algn="l"/>
                  <a:tab pos="9156700" algn="l"/>
                  <a:tab pos="10452100" algn="l"/>
                  <a:tab pos="11760200" algn="l"/>
                  <a:tab pos="13055600" algn="l"/>
                  <a:tab pos="14363700" algn="l"/>
                </a:tabLst>
                <a:defRPr sz="1300">
                  <a:solidFill>
                    <a:srgbClr val="FF2600"/>
                  </a:solidFill>
                  <a:uFill>
                    <a:solidFill>
                      <a:srgbClr val="FF2600"/>
                    </a:solidFill>
                  </a:uFill>
                </a:defRPr>
              </a:pPr>
              <a:r>
                <a:t>Non-flow/non-parity effects:</a:t>
              </a:r>
            </a:p>
            <a:p>
              <a:pPr marL="55751" marR="55751" algn="l" defTabSz="1295400">
                <a:buClr>
                  <a:srgbClr val="FF2600"/>
                </a:buClr>
                <a:buFont typeface="Times New Roman"/>
                <a:tabLst>
                  <a:tab pos="50800" algn="l"/>
                  <a:tab pos="1358900" algn="l"/>
                  <a:tab pos="2654300" algn="l"/>
                  <a:tab pos="3949700" algn="l"/>
                  <a:tab pos="5257800" algn="l"/>
                  <a:tab pos="6553200" algn="l"/>
                  <a:tab pos="7861300" algn="l"/>
                  <a:tab pos="9156700" algn="l"/>
                  <a:tab pos="10452100" algn="l"/>
                  <a:tab pos="11760200" algn="l"/>
                  <a:tab pos="13055600" algn="l"/>
                  <a:tab pos="14363700" algn="l"/>
                </a:tabLst>
                <a:defRPr sz="1300">
                  <a:solidFill>
                    <a:srgbClr val="FF2600"/>
                  </a:solidFill>
                  <a:uFill>
                    <a:solidFill>
                      <a:srgbClr val="FF2600"/>
                    </a:solidFill>
                  </a:uFill>
                </a:defRPr>
              </a:pPr>
              <a:r>
                <a:t>largely cancel out</a:t>
              </a:r>
            </a:p>
          </p:txBody>
        </p:sp>
        <p:sp>
          <p:nvSpPr>
            <p:cNvPr id="234" name="Line"/>
            <p:cNvSpPr/>
            <p:nvPr/>
          </p:nvSpPr>
          <p:spPr>
            <a:xfrm>
              <a:off x="3865515" y="779916"/>
              <a:ext cx="1439298" cy="484745"/>
            </a:xfrm>
            <a:prstGeom prst="line">
              <a:avLst/>
            </a:prstGeom>
            <a:noFill/>
            <a:ln w="38160" cap="flat">
              <a:solidFill>
                <a:srgbClr val="942192"/>
              </a:solidFill>
              <a:prstDash val="solid"/>
              <a:round/>
              <a:tailEnd type="triangle" w="med" len="med"/>
            </a:ln>
            <a:effectLst/>
          </p:spPr>
          <p:txBody>
            <a:bodyPr wrap="square" lIns="50800" tIns="50800" rIns="50800" bIns="50800" numCol="1" anchor="ctr">
              <a:noAutofit/>
            </a:bodyPr>
            <a:lstStyle/>
            <a:p>
              <a:pPr algn="l" defTabSz="457200">
                <a:defRPr sz="1200"/>
              </a:pPr>
            </a:p>
          </p:txBody>
        </p:sp>
        <p:sp>
          <p:nvSpPr>
            <p:cNvPr id="235" name="Shape"/>
            <p:cNvSpPr/>
            <p:nvPr/>
          </p:nvSpPr>
          <p:spPr>
            <a:xfrm>
              <a:off x="3346065" y="342045"/>
              <a:ext cx="978186" cy="3891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10799" y="0"/>
                  </a:lnTo>
                  <a:cubicBezTo>
                    <a:pt x="4835" y="0"/>
                    <a:pt x="0" y="4835"/>
                    <a:pt x="0" y="10799"/>
                  </a:cubicBezTo>
                  <a:cubicBezTo>
                    <a:pt x="0" y="16764"/>
                    <a:pt x="4835" y="21600"/>
                    <a:pt x="10800" y="21600"/>
                  </a:cubicBezTo>
                  <a:cubicBezTo>
                    <a:pt x="16764" y="21600"/>
                    <a:pt x="21600" y="16764"/>
                    <a:pt x="21600" y="10800"/>
                  </a:cubicBezTo>
                  <a:cubicBezTo>
                    <a:pt x="21600" y="4835"/>
                    <a:pt x="16764" y="0"/>
                    <a:pt x="10800" y="0"/>
                  </a:cubicBezTo>
                  <a:close/>
                </a:path>
              </a:pathLst>
            </a:custGeom>
            <a:noFill/>
            <a:ln w="28440" cap="flat">
              <a:solidFill>
                <a:srgbClr val="942192"/>
              </a:solidFill>
              <a:prstDash val="solid"/>
              <a:round/>
            </a:ln>
            <a:effectLst/>
          </p:spPr>
          <p:txBody>
            <a:bodyPr wrap="square" lIns="50800" tIns="50800" rIns="50800" bIns="50800" numCol="1" anchor="ctr">
              <a:noAutofit/>
            </a:bodyPr>
            <a:lstStyle/>
            <a:p>
              <a:pPr marL="57799" marR="57799" algn="l" defTabSz="1295400">
                <a:defRPr sz="2400">
                  <a:solidFill>
                    <a:srgbClr val="942192"/>
                  </a:solidFill>
                  <a:uFill>
                    <a:solidFill>
                      <a:srgbClr val="942192"/>
                    </a:solidFill>
                  </a:uFill>
                </a:defRPr>
              </a:pPr>
            </a:p>
          </p:txBody>
        </p:sp>
        <p:sp>
          <p:nvSpPr>
            <p:cNvPr id="236" name="P-even quantity:…"/>
            <p:cNvSpPr txBox="1"/>
            <p:nvPr/>
          </p:nvSpPr>
          <p:spPr>
            <a:xfrm>
              <a:off x="4668301" y="1286743"/>
              <a:ext cx="2253199" cy="7071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marL="55751" marR="55751" algn="l" defTabSz="1295400">
                <a:buClr>
                  <a:srgbClr val="D6A800"/>
                </a:buClr>
                <a:buFont typeface="Times New Roman"/>
                <a:tabLst>
                  <a:tab pos="50800" algn="l"/>
                  <a:tab pos="1358900" algn="l"/>
                  <a:tab pos="2654300" algn="l"/>
                  <a:tab pos="3949700" algn="l"/>
                  <a:tab pos="5257800" algn="l"/>
                  <a:tab pos="6553200" algn="l"/>
                  <a:tab pos="7861300" algn="l"/>
                  <a:tab pos="9156700" algn="l"/>
                  <a:tab pos="10452100" algn="l"/>
                  <a:tab pos="11760200" algn="l"/>
                  <a:tab pos="13055600" algn="l"/>
                  <a:tab pos="14363700" algn="l"/>
                </a:tabLst>
                <a:defRPr sz="1400">
                  <a:solidFill>
                    <a:srgbClr val="942192"/>
                  </a:solidFill>
                  <a:uFill>
                    <a:solidFill>
                      <a:srgbClr val="942192"/>
                    </a:solidFill>
                  </a:uFill>
                </a:defRPr>
              </a:pPr>
              <a:r>
                <a:t>P-even quantity:</a:t>
              </a:r>
            </a:p>
            <a:p>
              <a:pPr marL="55751" marR="55751" algn="l" defTabSz="1295400">
                <a:buClr>
                  <a:srgbClr val="D6A800"/>
                </a:buClr>
                <a:buFont typeface="Times New Roman"/>
                <a:tabLst>
                  <a:tab pos="50800" algn="l"/>
                  <a:tab pos="1358900" algn="l"/>
                  <a:tab pos="2654300" algn="l"/>
                  <a:tab pos="3949700" algn="l"/>
                  <a:tab pos="5257800" algn="l"/>
                  <a:tab pos="6553200" algn="l"/>
                  <a:tab pos="7861300" algn="l"/>
                  <a:tab pos="9156700" algn="l"/>
                  <a:tab pos="10452100" algn="l"/>
                  <a:tab pos="11760200" algn="l"/>
                  <a:tab pos="13055600" algn="l"/>
                  <a:tab pos="14363700" algn="l"/>
                </a:tabLst>
                <a:defRPr sz="1400">
                  <a:solidFill>
                    <a:srgbClr val="942192"/>
                  </a:solidFill>
                  <a:uFill>
                    <a:solidFill>
                      <a:srgbClr val="942192"/>
                    </a:solidFill>
                  </a:uFill>
                </a:defRPr>
              </a:pPr>
              <a:r>
                <a:t>still sensitive to charge separation</a:t>
              </a:r>
            </a:p>
          </p:txBody>
        </p:sp>
      </p:grpSp>
      <p:sp>
        <p:nvSpPr>
          <p:cNvPr id="238" name="首次STAR实验结果与CME的预期 &quot;偶极电荷分离 &quot;一致"/>
          <p:cNvSpPr txBox="1"/>
          <p:nvPr/>
        </p:nvSpPr>
        <p:spPr>
          <a:xfrm>
            <a:off x="699029" y="8095820"/>
            <a:ext cx="6370850" cy="10556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buSzPct val="125000"/>
              <a:buChar char="•"/>
              <a:defRPr sz="2650"/>
            </a:lvl1pPr>
          </a:lstStyle>
          <a:p>
            <a:pPr/>
            <a:r>
              <a:t>首次STAR实验结果与CME的预期 "偶极电荷分离 "一致</a:t>
            </a:r>
          </a:p>
        </p:txBody>
      </p:sp>
      <p:sp>
        <p:nvSpPr>
          <p:cNvPr id="239" name="CME 实验观测量: 电荷方位角关联 𝛾"/>
          <p:cNvSpPr txBox="1"/>
          <p:nvPr/>
        </p:nvSpPr>
        <p:spPr>
          <a:xfrm>
            <a:off x="215900" y="-409107"/>
            <a:ext cx="12573000" cy="226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800"/>
            </a:lvl1pPr>
          </a:lstStyle>
          <a:p>
            <a:pPr/>
            <a:r>
              <a:t>CME 实验观测量: 电荷方位角关联 𝛾</a:t>
            </a:r>
          </a:p>
        </p:txBody>
      </p:sp>
      <p:sp>
        <p:nvSpPr>
          <p:cNvPr id="240" name="Slide Number"/>
          <p:cNvSpPr txBox="1"/>
          <p:nvPr>
            <p:ph type="sldNum" sz="quarter" idx="4294967295"/>
          </p:nvPr>
        </p:nvSpPr>
        <p:spPr>
          <a:xfrm>
            <a:off x="12545483" y="9323609"/>
            <a:ext cx="342901" cy="35859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41" name="𝛾="/>
          <p:cNvSpPr txBox="1"/>
          <p:nvPr/>
        </p:nvSpPr>
        <p:spPr>
          <a:xfrm>
            <a:off x="4051020" y="1316566"/>
            <a:ext cx="567827" cy="787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lvl1pPr>
          </a:lstStyle>
          <a:p>
            <a:pPr/>
            <a:r>
              <a:t>𝛾=</a:t>
            </a:r>
          </a:p>
        </p:txBody>
      </p:sp>
      <p:pic>
        <p:nvPicPr>
          <p:cNvPr id="242" name="Image" descr="Image"/>
          <p:cNvPicPr>
            <a:picLocks noChangeAspect="1"/>
          </p:cNvPicPr>
          <p:nvPr/>
        </p:nvPicPr>
        <p:blipFill>
          <a:blip r:embed="rId5">
            <a:extLst/>
          </a:blip>
          <a:stretch>
            <a:fillRect/>
          </a:stretch>
        </p:blipFill>
        <p:spPr>
          <a:xfrm>
            <a:off x="7365898" y="3592543"/>
            <a:ext cx="4495801" cy="5575301"/>
          </a:xfrm>
          <a:prstGeom prst="rect">
            <a:avLst/>
          </a:prstGeom>
          <a:ln w="12700">
            <a:miter lim="400000"/>
          </a:ln>
        </p:spPr>
      </p:pic>
      <p:sp>
        <p:nvSpPr>
          <p:cNvPr id="243" name="Voloshin 2004"/>
          <p:cNvSpPr txBox="1"/>
          <p:nvPr/>
        </p:nvSpPr>
        <p:spPr>
          <a:xfrm>
            <a:off x="9888730" y="1287825"/>
            <a:ext cx="1510966" cy="3707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900"/>
            </a:lvl1pPr>
          </a:lstStyle>
          <a:p>
            <a:pPr/>
            <a:r>
              <a:t>Voloshin 2004</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5" name="droppedImage.tiff" descr="droppedImage.tiff"/>
          <p:cNvPicPr>
            <a:picLocks noChangeAspect="1"/>
          </p:cNvPicPr>
          <p:nvPr/>
        </p:nvPicPr>
        <p:blipFill>
          <a:blip r:embed="rId2">
            <a:extLst/>
          </a:blip>
          <a:stretch>
            <a:fillRect/>
          </a:stretch>
        </p:blipFill>
        <p:spPr>
          <a:xfrm>
            <a:off x="-6572071" y="1324007"/>
            <a:ext cx="12801601" cy="6032501"/>
          </a:xfrm>
          <a:prstGeom prst="rect">
            <a:avLst/>
          </a:prstGeom>
          <a:ln w="12700">
            <a:miter lim="400000"/>
          </a:ln>
        </p:spPr>
      </p:pic>
      <p:pic>
        <p:nvPicPr>
          <p:cNvPr id="246" name="droppedImage.tiff" descr="droppedImage.tiff"/>
          <p:cNvPicPr>
            <a:picLocks noChangeAspect="1"/>
          </p:cNvPicPr>
          <p:nvPr/>
        </p:nvPicPr>
        <p:blipFill>
          <a:blip r:embed="rId3">
            <a:extLst/>
          </a:blip>
          <a:stretch>
            <a:fillRect/>
          </a:stretch>
        </p:blipFill>
        <p:spPr>
          <a:xfrm>
            <a:off x="571869" y="7789155"/>
            <a:ext cx="5486931" cy="899197"/>
          </a:xfrm>
          <a:prstGeom prst="rect">
            <a:avLst/>
          </a:prstGeom>
          <a:ln w="12700">
            <a:miter lim="400000"/>
          </a:ln>
        </p:spPr>
      </p:pic>
      <p:pic>
        <p:nvPicPr>
          <p:cNvPr id="247" name="droppedImage.tiff" descr="droppedImage.tiff"/>
          <p:cNvPicPr>
            <a:picLocks noChangeAspect="1"/>
          </p:cNvPicPr>
          <p:nvPr/>
        </p:nvPicPr>
        <p:blipFill>
          <a:blip r:embed="rId4">
            <a:extLst/>
          </a:blip>
          <a:stretch>
            <a:fillRect/>
          </a:stretch>
        </p:blipFill>
        <p:spPr>
          <a:xfrm>
            <a:off x="6276739" y="1324007"/>
            <a:ext cx="6132956" cy="5939622"/>
          </a:xfrm>
          <a:prstGeom prst="rect">
            <a:avLst/>
          </a:prstGeom>
          <a:ln w="12700">
            <a:miter lim="400000"/>
          </a:ln>
        </p:spPr>
      </p:pic>
      <p:sp>
        <p:nvSpPr>
          <p:cNvPr id="248" name="CMS Collaboration,…"/>
          <p:cNvSpPr txBox="1"/>
          <p:nvPr/>
        </p:nvSpPr>
        <p:spPr>
          <a:xfrm>
            <a:off x="9802683" y="5503447"/>
            <a:ext cx="1886519" cy="404054"/>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p>
            <a:pPr algn="l" defTabSz="1300480">
              <a:defRPr sz="1000"/>
            </a:pPr>
            <a:r>
              <a:t>CMS Collaboration, </a:t>
            </a:r>
          </a:p>
          <a:p>
            <a:pPr algn="l" defTabSz="1300480">
              <a:defRPr sz="1000"/>
            </a:pPr>
            <a:r>
              <a:t>Phys.Rev.Lett. 118 (2017) 122301</a:t>
            </a:r>
          </a:p>
        </p:txBody>
      </p:sp>
      <p:pic>
        <p:nvPicPr>
          <p:cNvPr id="249" name="Image" descr="Image"/>
          <p:cNvPicPr>
            <a:picLocks noChangeAspect="1"/>
          </p:cNvPicPr>
          <p:nvPr/>
        </p:nvPicPr>
        <p:blipFill>
          <a:blip r:embed="rId5">
            <a:extLst/>
          </a:blip>
          <a:stretch>
            <a:fillRect/>
          </a:stretch>
        </p:blipFill>
        <p:spPr>
          <a:xfrm>
            <a:off x="6813278" y="7797324"/>
            <a:ext cx="5933825" cy="882859"/>
          </a:xfrm>
          <a:prstGeom prst="rect">
            <a:avLst/>
          </a:prstGeom>
          <a:ln w="12700">
            <a:miter lim="400000"/>
          </a:ln>
        </p:spPr>
      </p:pic>
      <p:sp>
        <p:nvSpPr>
          <p:cNvPr id="250" name="争议：是背景还是信号？"/>
          <p:cNvSpPr txBox="1"/>
          <p:nvPr/>
        </p:nvSpPr>
        <p:spPr>
          <a:xfrm>
            <a:off x="215900" y="-622300"/>
            <a:ext cx="12573000" cy="2260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5500"/>
            </a:lvl1pPr>
          </a:lstStyle>
          <a:p>
            <a:pPr/>
            <a:r>
              <a:t>争议：是背景还是信号？</a:t>
            </a:r>
          </a:p>
        </p:txBody>
      </p:sp>
      <p:sp>
        <p:nvSpPr>
          <p:cNvPr id="251" name="Slide Number"/>
          <p:cNvSpPr txBox="1"/>
          <p:nvPr>
            <p:ph type="sldNum" sz="quarter" idx="4294967295"/>
          </p:nvPr>
        </p:nvSpPr>
        <p:spPr>
          <a:xfrm>
            <a:off x="12545483" y="9323609"/>
            <a:ext cx="342901" cy="358590"/>
          </a:xfrm>
          <a:prstGeom prst="rect">
            <a:avLst/>
          </a:prstGeom>
          <a:extLst>
            <a:ext uri="{C572A759-6A51-4108-AA02-DFA0A04FC94B}">
              <ma14:wrappingTextBoxFlag xmlns:ma14="http://schemas.microsoft.com/office/mac/drawingml/2011/main" val="1"/>
            </a:ext>
          </a:extLst>
        </p:spPr>
        <p:txBody>
          <a:bodyPr/>
          <a:lstStyle>
            <a:lvl1pPr>
              <a:defRPr>
                <a:solidFill>
                  <a:srgbClr val="003900"/>
                </a:solidFill>
              </a:defRPr>
            </a:lvl1pPr>
          </a:lstStyle>
          <a:p>
            <a:pPr/>
            <a:fld id="{86CB4B4D-7CA3-9044-876B-883B54F8677D}" type="slidenum"/>
          </a:p>
        </p:txBody>
      </p:sp>
      <p:sp>
        <p:nvSpPr>
          <p:cNvPr id="252" name="CME观测量中信号贡献："/>
          <p:cNvSpPr txBox="1"/>
          <p:nvPr/>
        </p:nvSpPr>
        <p:spPr>
          <a:xfrm>
            <a:off x="597654" y="7776521"/>
            <a:ext cx="2364135" cy="368301"/>
          </a:xfrm>
          <a:prstGeom prst="rect">
            <a:avLst/>
          </a:prstGeom>
          <a:solidFill>
            <a:srgbClr val="D9E3EC"/>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500"/>
            </a:lvl1pPr>
          </a:lstStyle>
          <a:p>
            <a:pPr/>
            <a:r>
              <a:t>CME观测量中信号贡献：</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4" name="Screen Shot 2023-07-28 at 09.46.02.png" descr="Screen Shot 2023-07-28 at 09.46.02.png"/>
          <p:cNvPicPr>
            <a:picLocks noChangeAspect="1"/>
          </p:cNvPicPr>
          <p:nvPr/>
        </p:nvPicPr>
        <p:blipFill>
          <a:blip r:embed="rId2">
            <a:extLst/>
          </a:blip>
          <a:stretch>
            <a:fillRect/>
          </a:stretch>
        </p:blipFill>
        <p:spPr>
          <a:xfrm>
            <a:off x="5852062" y="1238811"/>
            <a:ext cx="5130146" cy="1901019"/>
          </a:xfrm>
          <a:prstGeom prst="rect">
            <a:avLst/>
          </a:prstGeom>
          <a:ln w="12700">
            <a:miter lim="400000"/>
          </a:ln>
        </p:spPr>
      </p:pic>
      <p:pic>
        <p:nvPicPr>
          <p:cNvPr id="255" name="Image" descr="Image"/>
          <p:cNvPicPr>
            <a:picLocks noChangeAspect="1"/>
          </p:cNvPicPr>
          <p:nvPr/>
        </p:nvPicPr>
        <p:blipFill>
          <a:blip r:embed="rId3">
            <a:extLst/>
          </a:blip>
          <a:stretch>
            <a:fillRect/>
          </a:stretch>
        </p:blipFill>
        <p:spPr>
          <a:xfrm>
            <a:off x="1619844" y="4529480"/>
            <a:ext cx="3766903" cy="4013201"/>
          </a:xfrm>
          <a:prstGeom prst="rect">
            <a:avLst/>
          </a:prstGeom>
          <a:ln w="12700">
            <a:miter lim="400000"/>
          </a:ln>
        </p:spPr>
      </p:pic>
      <p:pic>
        <p:nvPicPr>
          <p:cNvPr id="256" name="Image" descr="Image"/>
          <p:cNvPicPr>
            <a:picLocks noChangeAspect="1"/>
          </p:cNvPicPr>
          <p:nvPr/>
        </p:nvPicPr>
        <p:blipFill>
          <a:blip r:embed="rId4">
            <a:extLst/>
          </a:blip>
          <a:stretch>
            <a:fillRect/>
          </a:stretch>
        </p:blipFill>
        <p:spPr>
          <a:xfrm>
            <a:off x="5636546" y="4693318"/>
            <a:ext cx="5016501" cy="4013201"/>
          </a:xfrm>
          <a:prstGeom prst="rect">
            <a:avLst/>
          </a:prstGeom>
          <a:ln w="12700">
            <a:miter lim="400000"/>
          </a:ln>
        </p:spPr>
      </p:pic>
      <p:sp>
        <p:nvSpPr>
          <p:cNvPr id="257" name="最近的STAR结果表明，Δγ中的CME信号很小，集体流背景是主要的"/>
          <p:cNvSpPr txBox="1"/>
          <p:nvPr/>
        </p:nvSpPr>
        <p:spPr>
          <a:xfrm>
            <a:off x="970382" y="8558065"/>
            <a:ext cx="11606743"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buSzPct val="125000"/>
              <a:buChar char="•"/>
              <a:defRPr sz="2850"/>
            </a:lvl1pPr>
          </a:lstStyle>
          <a:p>
            <a:pPr/>
            <a:r>
              <a:t>最近的STAR结果表明，Δγ中的CME信号很小，集体流背景是主要的</a:t>
            </a:r>
          </a:p>
        </p:txBody>
      </p:sp>
      <p:sp>
        <p:nvSpPr>
          <p:cNvPr id="258" name="背景 vs 信号"/>
          <p:cNvSpPr txBox="1"/>
          <p:nvPr/>
        </p:nvSpPr>
        <p:spPr>
          <a:xfrm>
            <a:off x="215900" y="-622300"/>
            <a:ext cx="12573000" cy="2260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5600"/>
            </a:lvl1pPr>
          </a:lstStyle>
          <a:p>
            <a:pPr/>
            <a:r>
              <a:t>背景 vs 信号</a:t>
            </a:r>
          </a:p>
        </p:txBody>
      </p:sp>
      <p:sp>
        <p:nvSpPr>
          <p:cNvPr id="259" name="Slide Number"/>
          <p:cNvSpPr txBox="1"/>
          <p:nvPr>
            <p:ph type="sldNum" sz="quarter" idx="4294967295"/>
          </p:nvPr>
        </p:nvSpPr>
        <p:spPr>
          <a:xfrm>
            <a:off x="12545483" y="9323609"/>
            <a:ext cx="342901" cy="35859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60" name="Image" descr="Image"/>
          <p:cNvPicPr>
            <a:picLocks noChangeAspect="1"/>
          </p:cNvPicPr>
          <p:nvPr/>
        </p:nvPicPr>
        <p:blipFill>
          <a:blip r:embed="rId5">
            <a:extLst/>
          </a:blip>
          <a:stretch>
            <a:fillRect/>
          </a:stretch>
        </p:blipFill>
        <p:spPr>
          <a:xfrm>
            <a:off x="1460346" y="1293118"/>
            <a:ext cx="3810001" cy="3479801"/>
          </a:xfrm>
          <a:prstGeom prst="rect">
            <a:avLst/>
          </a:prstGeom>
          <a:ln w="12700">
            <a:miter lim="400000"/>
          </a:ln>
        </p:spPr>
      </p:pic>
      <p:pic>
        <p:nvPicPr>
          <p:cNvPr id="261" name="Image" descr="Image"/>
          <p:cNvPicPr>
            <a:picLocks noChangeAspect="1"/>
          </p:cNvPicPr>
          <p:nvPr/>
        </p:nvPicPr>
        <p:blipFill>
          <a:blip r:embed="rId6">
            <a:extLst/>
          </a:blip>
          <a:stretch>
            <a:fillRect/>
          </a:stretch>
        </p:blipFill>
        <p:spPr>
          <a:xfrm>
            <a:off x="5943159" y="3149014"/>
            <a:ext cx="4787901" cy="812801"/>
          </a:xfrm>
          <a:prstGeom prst="rect">
            <a:avLst/>
          </a:prstGeom>
          <a:ln w="12700">
            <a:miter lim="400000"/>
          </a:ln>
        </p:spPr>
      </p:pic>
      <p:pic>
        <p:nvPicPr>
          <p:cNvPr id="262" name="Image" descr="Image"/>
          <p:cNvPicPr>
            <a:picLocks noChangeAspect="1"/>
          </p:cNvPicPr>
          <p:nvPr/>
        </p:nvPicPr>
        <p:blipFill>
          <a:blip r:embed="rId7">
            <a:extLst/>
          </a:blip>
          <a:stretch>
            <a:fillRect/>
          </a:stretch>
        </p:blipFill>
        <p:spPr>
          <a:xfrm>
            <a:off x="3151884" y="1938976"/>
            <a:ext cx="2260601" cy="596901"/>
          </a:xfrm>
          <a:prstGeom prst="rect">
            <a:avLst/>
          </a:prstGeom>
          <a:ln w="12700">
            <a:miter lim="400000"/>
          </a:ln>
        </p:spPr>
      </p:pic>
      <p:sp>
        <p:nvSpPr>
          <p:cNvPr id="263" name="Fuqiang 2009; Bzdak, Koch, Liao 2010; Pratt, Schlichting 2010; …"/>
          <p:cNvSpPr txBox="1"/>
          <p:nvPr/>
        </p:nvSpPr>
        <p:spPr>
          <a:xfrm>
            <a:off x="381972" y="1147118"/>
            <a:ext cx="5278451" cy="3094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a:r>
              <a:t>Fuqiang 2009; Bzdak, Koch, Liao 2010; Pratt, Schlichting 2010; …</a:t>
            </a:r>
          </a:p>
        </p:txBody>
      </p:sp>
      <p:sp>
        <p:nvSpPr>
          <p:cNvPr id="264" name="具有椭圆流…"/>
          <p:cNvSpPr txBox="1"/>
          <p:nvPr/>
        </p:nvSpPr>
        <p:spPr>
          <a:xfrm>
            <a:off x="241020" y="1504762"/>
            <a:ext cx="5560356" cy="13270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lgn="l">
              <a:defRPr b="1" sz="2500">
                <a:solidFill>
                  <a:srgbClr val="0433FF"/>
                </a:solidFill>
              </a:defRPr>
            </a:pPr>
            <a:r>
              <a:t>具有椭圆流</a:t>
            </a:r>
          </a:p>
          <a:p>
            <a:pPr algn="l">
              <a:defRPr b="1" sz="2500">
                <a:solidFill>
                  <a:srgbClr val="0433FF"/>
                </a:solidFill>
              </a:defRPr>
            </a:pPr>
            <a:r>
              <a:t>的⍴介子衰变</a:t>
            </a:r>
          </a:p>
        </p:txBody>
      </p:sp>
      <p:sp>
        <p:nvSpPr>
          <p:cNvPr id="265" name="Rectangle"/>
          <p:cNvSpPr/>
          <p:nvPr/>
        </p:nvSpPr>
        <p:spPr>
          <a:xfrm>
            <a:off x="7383212" y="3150751"/>
            <a:ext cx="3421825" cy="889302"/>
          </a:xfrm>
          <a:prstGeom prst="rect">
            <a:avLst/>
          </a:prstGeom>
          <a:ln w="25400">
            <a:solidFill>
              <a:srgbClr val="0433FF"/>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266" name="Rectangle"/>
          <p:cNvSpPr/>
          <p:nvPr/>
        </p:nvSpPr>
        <p:spPr>
          <a:xfrm>
            <a:off x="6519490" y="3161714"/>
            <a:ext cx="703559" cy="889302"/>
          </a:xfrm>
          <a:prstGeom prst="rect">
            <a:avLst/>
          </a:prstGeom>
          <a:ln w="25400">
            <a:solidFill>
              <a:srgbClr val="FF26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267" name="信号"/>
          <p:cNvSpPr txBox="1"/>
          <p:nvPr/>
        </p:nvSpPr>
        <p:spPr>
          <a:xfrm>
            <a:off x="6445819" y="4072459"/>
            <a:ext cx="850901" cy="622301"/>
          </a:xfrm>
          <a:prstGeom prst="rect">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900">
                <a:solidFill>
                  <a:srgbClr val="FFFFFF"/>
                </a:solidFill>
                <a:effectLst>
                  <a:outerShdw sx="100000" sy="100000" kx="0" ky="0" algn="b" rotWithShape="0" blurRad="38100" dist="12700" dir="5400000">
                    <a:srgbClr val="000000">
                      <a:alpha val="50000"/>
                    </a:srgbClr>
                  </a:outerShdw>
                </a:effectLst>
              </a:defRPr>
            </a:lvl1pPr>
          </a:lstStyle>
          <a:p>
            <a:pPr/>
            <a:r>
              <a:t>信号</a:t>
            </a:r>
          </a:p>
        </p:txBody>
      </p:sp>
      <p:sp>
        <p:nvSpPr>
          <p:cNvPr id="268" name="背景"/>
          <p:cNvSpPr txBox="1"/>
          <p:nvPr/>
        </p:nvSpPr>
        <p:spPr>
          <a:xfrm>
            <a:off x="8906019" y="4092616"/>
            <a:ext cx="850901" cy="622301"/>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900">
                <a:solidFill>
                  <a:srgbClr val="FFFFFF"/>
                </a:solidFill>
                <a:effectLst>
                  <a:outerShdw sx="100000" sy="100000" kx="0" ky="0" algn="b" rotWithShape="0" blurRad="38100" dist="12700" dir="5400000">
                    <a:srgbClr val="000000">
                      <a:alpha val="50000"/>
                    </a:srgbClr>
                  </a:outerShdw>
                </a:effectLst>
              </a:defRPr>
            </a:lvl1pPr>
          </a:lstStyle>
          <a:p>
            <a:pPr/>
            <a:r>
              <a:t>背景</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Slide Number"/>
          <p:cNvSpPr txBox="1"/>
          <p:nvPr>
            <p:ph type="sldNum" sz="quarter" idx="4294967295"/>
          </p:nvPr>
        </p:nvSpPr>
        <p:spPr>
          <a:xfrm>
            <a:off x="12545483" y="9323609"/>
            <a:ext cx="342901" cy="35859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71" name="droppedImage.tiff" descr="droppedImage.tiff"/>
          <p:cNvPicPr>
            <a:picLocks noChangeAspect="1"/>
          </p:cNvPicPr>
          <p:nvPr/>
        </p:nvPicPr>
        <p:blipFill>
          <a:blip r:embed="rId2">
            <a:extLst/>
          </a:blip>
          <a:stretch>
            <a:fillRect/>
          </a:stretch>
        </p:blipFill>
        <p:spPr>
          <a:xfrm>
            <a:off x="1112998" y="3309963"/>
            <a:ext cx="3863492" cy="2946401"/>
          </a:xfrm>
          <a:prstGeom prst="rect">
            <a:avLst/>
          </a:prstGeom>
          <a:ln w="12700">
            <a:miter lim="400000"/>
          </a:ln>
        </p:spPr>
      </p:pic>
      <p:sp>
        <p:nvSpPr>
          <p:cNvPr id="272" name="集体流：初态几何空间不对称性经过末态相互作用演化成为末态粒子动量空间的各向异性…"/>
          <p:cNvSpPr/>
          <p:nvPr/>
        </p:nvSpPr>
        <p:spPr>
          <a:xfrm>
            <a:off x="662906" y="6111582"/>
            <a:ext cx="5780056" cy="30022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110000"/>
              </a:lnSpc>
              <a:spcBef>
                <a:spcPts val="700"/>
              </a:spcBef>
              <a:buSzPct val="200000"/>
              <a:buChar char="•"/>
              <a:defRPr sz="2900"/>
            </a:pPr>
            <a:r>
              <a:rPr b="1"/>
              <a:t>集体流：</a:t>
            </a:r>
            <a:r>
              <a:t>初态几何空间不对称性经过末态相互作用演化成为末态粒子动量空间的各向异性</a:t>
            </a:r>
          </a:p>
          <a:p>
            <a:pPr algn="l">
              <a:lnSpc>
                <a:spcPct val="110000"/>
              </a:lnSpc>
              <a:spcBef>
                <a:spcPts val="700"/>
              </a:spcBef>
              <a:buSzPct val="200000"/>
              <a:buChar char="•"/>
              <a:defRPr sz="2900"/>
            </a:pPr>
            <a:r>
              <a:t>集体流提供了一种探测初始状态几何空间形状的实验手段</a:t>
            </a:r>
          </a:p>
        </p:txBody>
      </p:sp>
      <p:grpSp>
        <p:nvGrpSpPr>
          <p:cNvPr id="277" name="Group"/>
          <p:cNvGrpSpPr/>
          <p:nvPr/>
        </p:nvGrpSpPr>
        <p:grpSpPr>
          <a:xfrm>
            <a:off x="553340" y="1376809"/>
            <a:ext cx="6946901" cy="1930401"/>
            <a:chOff x="0" y="0"/>
            <a:chExt cx="6946900" cy="1930400"/>
          </a:xfrm>
        </p:grpSpPr>
        <p:pic>
          <p:nvPicPr>
            <p:cNvPr id="273" name="droppedImage.tiff" descr="droppedImage.tiff"/>
            <p:cNvPicPr>
              <a:picLocks noChangeAspect="0"/>
            </p:cNvPicPr>
            <p:nvPr/>
          </p:nvPicPr>
          <p:blipFill>
            <a:blip r:embed="rId3">
              <a:extLst/>
            </a:blip>
            <a:stretch>
              <a:fillRect/>
            </a:stretch>
          </p:blipFill>
          <p:spPr>
            <a:xfrm>
              <a:off x="0" y="0"/>
              <a:ext cx="6946900" cy="1930401"/>
            </a:xfrm>
            <a:prstGeom prst="rect">
              <a:avLst/>
            </a:prstGeom>
            <a:ln w="12700" cap="flat">
              <a:noFill/>
              <a:miter lim="400000"/>
            </a:ln>
            <a:effectLst/>
          </p:spPr>
        </p:pic>
        <p:sp>
          <p:nvSpPr>
            <p:cNvPr id="274" name="Rectangle"/>
            <p:cNvSpPr/>
            <p:nvPr/>
          </p:nvSpPr>
          <p:spPr>
            <a:xfrm>
              <a:off x="57737" y="1734258"/>
              <a:ext cx="6842577" cy="185815"/>
            </a:xfrm>
            <a:prstGeom prst="rect">
              <a:avLst/>
            </a:prstGeom>
            <a:solidFill>
              <a:srgbClr val="000000"/>
            </a:solidFill>
            <a:ln w="25400" cap="flat">
              <a:solidFill>
                <a:srgbClr val="000000"/>
              </a:solidFill>
              <a:prstDash val="solid"/>
              <a:miter lim="400000"/>
            </a:ln>
            <a:effectLst/>
          </p:spPr>
          <p:txBody>
            <a:bodyPr wrap="square" lIns="50800" tIns="50800" rIns="50800" bIns="50800" numCol="1" anchor="ctr">
              <a:noAutofit/>
            </a:bodyP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275" name="Rectangle"/>
            <p:cNvSpPr/>
            <p:nvPr/>
          </p:nvSpPr>
          <p:spPr>
            <a:xfrm>
              <a:off x="4002695" y="1579415"/>
              <a:ext cx="325839" cy="185815"/>
            </a:xfrm>
            <a:prstGeom prst="rect">
              <a:avLst/>
            </a:prstGeom>
            <a:solidFill>
              <a:srgbClr val="000000"/>
            </a:solidFill>
            <a:ln w="25400" cap="flat">
              <a:solidFill>
                <a:srgbClr val="000000"/>
              </a:solidFill>
              <a:prstDash val="solid"/>
              <a:miter lim="400000"/>
            </a:ln>
            <a:effectLst/>
          </p:spPr>
          <p:txBody>
            <a:bodyPr wrap="square" lIns="50800" tIns="50800" rIns="50800" bIns="50800" numCol="1" anchor="ctr">
              <a:noAutofit/>
            </a:bodyP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276" name="Rectangle"/>
            <p:cNvSpPr/>
            <p:nvPr/>
          </p:nvSpPr>
          <p:spPr>
            <a:xfrm>
              <a:off x="6772321" y="30968"/>
              <a:ext cx="162920" cy="1889104"/>
            </a:xfrm>
            <a:prstGeom prst="rect">
              <a:avLst/>
            </a:prstGeom>
            <a:solidFill>
              <a:srgbClr val="000000"/>
            </a:solidFill>
            <a:ln w="25400" cap="flat">
              <a:solidFill>
                <a:srgbClr val="000000"/>
              </a:solidFill>
              <a:prstDash val="solid"/>
              <a:miter lim="400000"/>
            </a:ln>
            <a:effectLst/>
          </p:spPr>
          <p:txBody>
            <a:bodyPr wrap="square" lIns="50800" tIns="50800" rIns="50800" bIns="50800" numCol="1" anchor="ctr">
              <a:noAutofit/>
            </a:bodyPr>
            <a:lstStyle/>
            <a:p>
              <a:pPr>
                <a:defRPr sz="4000">
                  <a:solidFill>
                    <a:srgbClr val="FFFFFF"/>
                  </a:solidFill>
                  <a:effectLst>
                    <a:outerShdw sx="100000" sy="100000" kx="0" ky="0" algn="b" rotWithShape="0" blurRad="38100" dist="12700" dir="5400000">
                      <a:srgbClr val="000000">
                        <a:alpha val="50000"/>
                      </a:srgbClr>
                    </a:outerShdw>
                  </a:effectLst>
                </a:defRPr>
              </a:pPr>
            </a:p>
          </p:txBody>
        </p:sp>
      </p:grpSp>
      <p:pic>
        <p:nvPicPr>
          <p:cNvPr id="278" name="droppedImage.tiff" descr="droppedImage.tiff"/>
          <p:cNvPicPr>
            <a:picLocks noChangeAspect="1"/>
          </p:cNvPicPr>
          <p:nvPr/>
        </p:nvPicPr>
        <p:blipFill>
          <a:blip r:embed="rId4">
            <a:extLst/>
          </a:blip>
          <a:stretch>
            <a:fillRect/>
          </a:stretch>
        </p:blipFill>
        <p:spPr>
          <a:xfrm>
            <a:off x="5016355" y="3983063"/>
            <a:ext cx="7227394" cy="1257301"/>
          </a:xfrm>
          <a:prstGeom prst="rect">
            <a:avLst/>
          </a:prstGeom>
        </p:spPr>
      </p:pic>
      <p:pic>
        <p:nvPicPr>
          <p:cNvPr id="279" name="droppedImage.tiff" descr="droppedImage.tiff"/>
          <p:cNvPicPr>
            <a:picLocks noChangeAspect="1"/>
          </p:cNvPicPr>
          <p:nvPr/>
        </p:nvPicPr>
        <p:blipFill>
          <a:blip r:embed="rId5">
            <a:extLst/>
          </a:blip>
          <a:stretch>
            <a:fillRect/>
          </a:stretch>
        </p:blipFill>
        <p:spPr>
          <a:xfrm>
            <a:off x="6917640" y="5316563"/>
            <a:ext cx="5399449" cy="3797301"/>
          </a:xfrm>
          <a:prstGeom prst="rect">
            <a:avLst/>
          </a:prstGeom>
          <a:ln w="12700">
            <a:miter lim="400000"/>
          </a:ln>
        </p:spPr>
      </p:pic>
      <p:sp>
        <p:nvSpPr>
          <p:cNvPr id="280" name="初始几何(涨落)⇒集体流"/>
          <p:cNvSpPr/>
          <p:nvPr/>
        </p:nvSpPr>
        <p:spPr>
          <a:xfrm>
            <a:off x="120650" y="-569272"/>
            <a:ext cx="12763500" cy="243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5000"/>
            </a:lvl1pPr>
          </a:lstStyle>
          <a:p>
            <a:pPr/>
            <a:r>
              <a:t>初始几何(涨落)⇒集体流</a:t>
            </a:r>
          </a:p>
        </p:txBody>
      </p:sp>
      <p:grpSp>
        <p:nvGrpSpPr>
          <p:cNvPr id="389" name="Group"/>
          <p:cNvGrpSpPr/>
          <p:nvPr/>
        </p:nvGrpSpPr>
        <p:grpSpPr>
          <a:xfrm>
            <a:off x="7988300" y="1154112"/>
            <a:ext cx="4313077" cy="2228708"/>
            <a:chOff x="0" y="0"/>
            <a:chExt cx="4313076" cy="2228706"/>
          </a:xfrm>
        </p:grpSpPr>
        <p:grpSp>
          <p:nvGrpSpPr>
            <p:cNvPr id="334" name="Group"/>
            <p:cNvGrpSpPr/>
            <p:nvPr/>
          </p:nvGrpSpPr>
          <p:grpSpPr>
            <a:xfrm>
              <a:off x="2154515" y="108373"/>
              <a:ext cx="2158562" cy="1828848"/>
              <a:chOff x="0" y="0"/>
              <a:chExt cx="2158560" cy="1828847"/>
            </a:xfrm>
          </p:grpSpPr>
          <p:sp>
            <p:nvSpPr>
              <p:cNvPr id="281" name="Oval"/>
              <p:cNvSpPr/>
              <p:nvPr/>
            </p:nvSpPr>
            <p:spPr>
              <a:xfrm rot="16200000">
                <a:off x="429195" y="629995"/>
                <a:ext cx="693218" cy="1055093"/>
              </a:xfrm>
              <a:prstGeom prst="ellipse">
                <a:avLst/>
              </a:prstGeom>
              <a:gradFill flip="none" rotWithShape="1">
                <a:gsLst>
                  <a:gs pos="0">
                    <a:srgbClr val="FFFB00"/>
                  </a:gs>
                  <a:gs pos="100000">
                    <a:srgbClr val="FF4C00"/>
                  </a:gs>
                </a:gsLst>
                <a:path path="shape">
                  <a:fillToRect l="50000" t="50000" r="50000" b="50000"/>
                </a:path>
              </a:gradFill>
              <a:ln w="9360" cap="flat">
                <a:solidFill>
                  <a:srgbClr val="D81E00"/>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sp>
            <p:nvSpPr>
              <p:cNvPr id="282" name="px"/>
              <p:cNvSpPr/>
              <p:nvPr/>
            </p:nvSpPr>
            <p:spPr>
              <a:xfrm rot="60000">
                <a:off x="1698601" y="1044554"/>
                <a:ext cx="457201" cy="32020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p>
                <a:pPr marL="43538" marR="43538" algn="l" defTabSz="828675">
                  <a:lnSpc>
                    <a:spcPct val="93000"/>
                  </a:lnSpc>
                  <a:buClr>
                    <a:srgbClr val="000000"/>
                  </a:buClr>
                  <a:buFont typeface="Times New Roman"/>
                  <a:tabLst>
                    <a:tab pos="38100" algn="l"/>
                    <a:tab pos="457200" algn="l"/>
                    <a:tab pos="876300" algn="l"/>
                    <a:tab pos="1282700" algn="l"/>
                    <a:tab pos="1701800" algn="l"/>
                    <a:tab pos="2120900" algn="l"/>
                    <a:tab pos="2527300" algn="l"/>
                    <a:tab pos="2946400" algn="l"/>
                    <a:tab pos="3365500" algn="l"/>
                    <a:tab pos="3771900" algn="l"/>
                    <a:tab pos="4191000" algn="l"/>
                    <a:tab pos="4610100" algn="l"/>
                    <a:tab pos="5016500" algn="l"/>
                    <a:tab pos="5435600" algn="l"/>
                    <a:tab pos="5854700" algn="l"/>
                    <a:tab pos="6261100" algn="l"/>
                    <a:tab pos="6680200" algn="l"/>
                    <a:tab pos="7099300" algn="l"/>
                    <a:tab pos="7505700" algn="l"/>
                    <a:tab pos="7924800" algn="l"/>
                    <a:tab pos="8343900" algn="l"/>
                    <a:tab pos="9156700" algn="l"/>
                  </a:tabLst>
                  <a:defRPr sz="1800">
                    <a:uFill>
                      <a:solidFill>
                        <a:srgbClr val="000000"/>
                      </a:solidFill>
                    </a:uFill>
                  </a:defRPr>
                </a:pPr>
                <a:r>
                  <a:rPr sz="1500"/>
                  <a:t>p</a:t>
                </a:r>
                <a:r>
                  <a:rPr baseline="-25000" sz="1500"/>
                  <a:t>x</a:t>
                </a:r>
              </a:p>
            </p:txBody>
          </p:sp>
          <p:grpSp>
            <p:nvGrpSpPr>
              <p:cNvPr id="286" name="Group"/>
              <p:cNvGrpSpPr/>
              <p:nvPr/>
            </p:nvGrpSpPr>
            <p:grpSpPr>
              <a:xfrm>
                <a:off x="120582" y="1384565"/>
                <a:ext cx="164523" cy="190162"/>
                <a:chOff x="0" y="0"/>
                <a:chExt cx="164521" cy="190161"/>
              </a:xfrm>
            </p:grpSpPr>
            <p:sp>
              <p:nvSpPr>
                <p:cNvPr id="283" name="Shape"/>
                <p:cNvSpPr/>
                <p:nvPr/>
              </p:nvSpPr>
              <p:spPr>
                <a:xfrm>
                  <a:off x="0" y="26159"/>
                  <a:ext cx="143234" cy="1640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4376"/>
                      </a:moveTo>
                      <a:lnTo>
                        <a:pt x="7745" y="18122"/>
                      </a:lnTo>
                      <a:lnTo>
                        <a:pt x="9560" y="20141"/>
                      </a:lnTo>
                      <a:lnTo>
                        <a:pt x="0" y="21600"/>
                      </a:lnTo>
                      <a:lnTo>
                        <a:pt x="1936" y="11333"/>
                      </a:lnTo>
                      <a:lnTo>
                        <a:pt x="3812" y="13521"/>
                      </a:lnTo>
                      <a:lnTo>
                        <a:pt x="17728" y="0"/>
                      </a:lnTo>
                      <a:lnTo>
                        <a:pt x="21600" y="4376"/>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sp>
              <p:nvSpPr>
                <p:cNvPr id="284" name="Shape"/>
                <p:cNvSpPr/>
                <p:nvPr/>
              </p:nvSpPr>
              <p:spPr>
                <a:xfrm>
                  <a:off x="134767" y="0"/>
                  <a:ext cx="29755" cy="388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783"/>
                      </a:moveTo>
                      <a:lnTo>
                        <a:pt x="18189" y="21600"/>
                      </a:lnTo>
                      <a:lnTo>
                        <a:pt x="0" y="2817"/>
                      </a:lnTo>
                      <a:lnTo>
                        <a:pt x="3411" y="0"/>
                      </a:lnTo>
                      <a:lnTo>
                        <a:pt x="21600" y="18783"/>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sp>
              <p:nvSpPr>
                <p:cNvPr id="285" name="Shape"/>
                <p:cNvSpPr/>
                <p:nvPr/>
              </p:nvSpPr>
              <p:spPr>
                <a:xfrm>
                  <a:off x="120581" y="9342"/>
                  <a:ext cx="35054" cy="444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457"/>
                      </a:moveTo>
                      <a:lnTo>
                        <a:pt x="15755" y="21600"/>
                      </a:lnTo>
                      <a:lnTo>
                        <a:pt x="0" y="5349"/>
                      </a:lnTo>
                      <a:lnTo>
                        <a:pt x="5591" y="0"/>
                      </a:lnTo>
                      <a:lnTo>
                        <a:pt x="21600" y="16457"/>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grpSp>
          <p:grpSp>
            <p:nvGrpSpPr>
              <p:cNvPr id="290" name="Group"/>
              <p:cNvGrpSpPr/>
              <p:nvPr/>
            </p:nvGrpSpPr>
            <p:grpSpPr>
              <a:xfrm>
                <a:off x="1257244" y="1401381"/>
                <a:ext cx="182246" cy="169610"/>
                <a:chOff x="0" y="0"/>
                <a:chExt cx="182244" cy="169608"/>
              </a:xfrm>
            </p:grpSpPr>
            <p:sp>
              <p:nvSpPr>
                <p:cNvPr id="287" name="Shape"/>
                <p:cNvSpPr/>
                <p:nvPr/>
              </p:nvSpPr>
              <p:spPr>
                <a:xfrm>
                  <a:off x="28371" y="22422"/>
                  <a:ext cx="153874" cy="1471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102" y="0"/>
                      </a:moveTo>
                      <a:lnTo>
                        <a:pt x="17201" y="13547"/>
                      </a:lnTo>
                      <a:lnTo>
                        <a:pt x="18837" y="10675"/>
                      </a:lnTo>
                      <a:lnTo>
                        <a:pt x="21600" y="21600"/>
                      </a:lnTo>
                      <a:lnTo>
                        <a:pt x="12464" y="21225"/>
                      </a:lnTo>
                      <a:lnTo>
                        <a:pt x="14043" y="18603"/>
                      </a:lnTo>
                      <a:lnTo>
                        <a:pt x="0" y="5182"/>
                      </a:lnTo>
                      <a:lnTo>
                        <a:pt x="3102" y="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sp>
              <p:nvSpPr>
                <p:cNvPr id="288" name="Shape"/>
                <p:cNvSpPr/>
                <p:nvPr/>
              </p:nvSpPr>
              <p:spPr>
                <a:xfrm>
                  <a:off x="0" y="0"/>
                  <a:ext cx="26208" cy="406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1" y="0"/>
                      </a:moveTo>
                      <a:lnTo>
                        <a:pt x="21600" y="2046"/>
                      </a:lnTo>
                      <a:lnTo>
                        <a:pt x="4513" y="21600"/>
                      </a:lnTo>
                      <a:lnTo>
                        <a:pt x="0" y="18644"/>
                      </a:lnTo>
                      <a:lnTo>
                        <a:pt x="17731" y="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sp>
              <p:nvSpPr>
                <p:cNvPr id="289" name="Shape"/>
                <p:cNvSpPr/>
                <p:nvPr/>
              </p:nvSpPr>
              <p:spPr>
                <a:xfrm>
                  <a:off x="12412" y="7473"/>
                  <a:ext cx="31526" cy="462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310" y="0"/>
                      </a:moveTo>
                      <a:lnTo>
                        <a:pt x="21600" y="4516"/>
                      </a:lnTo>
                      <a:lnTo>
                        <a:pt x="6750" y="21600"/>
                      </a:lnTo>
                      <a:lnTo>
                        <a:pt x="0" y="16887"/>
                      </a:lnTo>
                      <a:lnTo>
                        <a:pt x="14310" y="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grpSp>
          <p:grpSp>
            <p:nvGrpSpPr>
              <p:cNvPr id="294" name="Group"/>
              <p:cNvGrpSpPr/>
              <p:nvPr/>
            </p:nvGrpSpPr>
            <p:grpSpPr>
              <a:xfrm>
                <a:off x="182646" y="700690"/>
                <a:ext cx="162739" cy="190172"/>
                <a:chOff x="0" y="0"/>
                <a:chExt cx="162738" cy="190170"/>
              </a:xfrm>
            </p:grpSpPr>
            <p:sp>
              <p:nvSpPr>
                <p:cNvPr id="291" name="Shape"/>
                <p:cNvSpPr/>
                <p:nvPr/>
              </p:nvSpPr>
              <p:spPr>
                <a:xfrm>
                  <a:off x="0" y="0"/>
                  <a:ext cx="141457" cy="1640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527" y="21600"/>
                      </a:moveTo>
                      <a:lnTo>
                        <a:pt x="3888" y="7967"/>
                      </a:lnTo>
                      <a:lnTo>
                        <a:pt x="1790" y="10211"/>
                      </a:lnTo>
                      <a:lnTo>
                        <a:pt x="0" y="0"/>
                      </a:lnTo>
                      <a:lnTo>
                        <a:pt x="9813" y="1403"/>
                      </a:lnTo>
                      <a:lnTo>
                        <a:pt x="7838" y="3535"/>
                      </a:lnTo>
                      <a:lnTo>
                        <a:pt x="21600" y="17168"/>
                      </a:lnTo>
                      <a:lnTo>
                        <a:pt x="17527" y="2160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sp>
              <p:nvSpPr>
                <p:cNvPr id="292" name="Shape"/>
                <p:cNvSpPr/>
                <p:nvPr/>
              </p:nvSpPr>
              <p:spPr>
                <a:xfrm>
                  <a:off x="132994" y="151349"/>
                  <a:ext cx="29745" cy="388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503" y="21600"/>
                      </a:moveTo>
                      <a:lnTo>
                        <a:pt x="0" y="18348"/>
                      </a:lnTo>
                      <a:lnTo>
                        <a:pt x="18973" y="0"/>
                      </a:lnTo>
                      <a:lnTo>
                        <a:pt x="21600" y="3484"/>
                      </a:lnTo>
                      <a:lnTo>
                        <a:pt x="3503" y="2160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sp>
              <p:nvSpPr>
                <p:cNvPr id="293" name="Shape"/>
                <p:cNvSpPr/>
                <p:nvPr/>
              </p:nvSpPr>
              <p:spPr>
                <a:xfrm>
                  <a:off x="118809" y="134532"/>
                  <a:ext cx="35063" cy="444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214" y="21600"/>
                      </a:moveTo>
                      <a:lnTo>
                        <a:pt x="0" y="16098"/>
                      </a:lnTo>
                      <a:lnTo>
                        <a:pt x="15890" y="0"/>
                      </a:lnTo>
                      <a:lnTo>
                        <a:pt x="21600" y="5298"/>
                      </a:lnTo>
                      <a:lnTo>
                        <a:pt x="5214" y="2160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grpSp>
          <p:grpSp>
            <p:nvGrpSpPr>
              <p:cNvPr id="298" name="Group"/>
              <p:cNvGrpSpPr/>
              <p:nvPr/>
            </p:nvGrpSpPr>
            <p:grpSpPr>
              <a:xfrm>
                <a:off x="436223" y="536262"/>
                <a:ext cx="100666" cy="249975"/>
                <a:chOff x="0" y="0"/>
                <a:chExt cx="100664" cy="249974"/>
              </a:xfrm>
            </p:grpSpPr>
            <p:sp>
              <p:nvSpPr>
                <p:cNvPr id="295" name="Shape"/>
                <p:cNvSpPr/>
                <p:nvPr/>
              </p:nvSpPr>
              <p:spPr>
                <a:xfrm>
                  <a:off x="0" y="0"/>
                  <a:ext cx="90037" cy="2144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248" y="21600"/>
                      </a:moveTo>
                      <a:lnTo>
                        <a:pt x="4128" y="6844"/>
                      </a:lnTo>
                      <a:lnTo>
                        <a:pt x="0" y="7485"/>
                      </a:lnTo>
                      <a:lnTo>
                        <a:pt x="4608" y="0"/>
                      </a:lnTo>
                      <a:lnTo>
                        <a:pt x="16704" y="4876"/>
                      </a:lnTo>
                      <a:lnTo>
                        <a:pt x="12384" y="5432"/>
                      </a:lnTo>
                      <a:lnTo>
                        <a:pt x="21600" y="20231"/>
                      </a:lnTo>
                      <a:lnTo>
                        <a:pt x="13248" y="2160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sp>
              <p:nvSpPr>
                <p:cNvPr id="296" name="Shape"/>
                <p:cNvSpPr/>
                <p:nvPr/>
              </p:nvSpPr>
              <p:spPr>
                <a:xfrm>
                  <a:off x="62063" y="231695"/>
                  <a:ext cx="38602" cy="182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460" y="13440"/>
                      </a:lnTo>
                      <a:lnTo>
                        <a:pt x="19762" y="0"/>
                      </a:lnTo>
                      <a:lnTo>
                        <a:pt x="21600" y="8640"/>
                      </a:lnTo>
                      <a:lnTo>
                        <a:pt x="0" y="2160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sp>
              <p:nvSpPr>
                <p:cNvPr id="297" name="Shape"/>
                <p:cNvSpPr/>
                <p:nvPr/>
              </p:nvSpPr>
              <p:spPr>
                <a:xfrm>
                  <a:off x="56743" y="209272"/>
                  <a:ext cx="38619" cy="294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424" y="21600"/>
                      </a:moveTo>
                      <a:lnTo>
                        <a:pt x="0" y="10330"/>
                      </a:lnTo>
                      <a:lnTo>
                        <a:pt x="20057" y="0"/>
                      </a:lnTo>
                      <a:lnTo>
                        <a:pt x="21600" y="11270"/>
                      </a:lnTo>
                      <a:lnTo>
                        <a:pt x="2424" y="2160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grpSp>
          <p:grpSp>
            <p:nvGrpSpPr>
              <p:cNvPr id="302" name="Group"/>
              <p:cNvGrpSpPr/>
              <p:nvPr/>
            </p:nvGrpSpPr>
            <p:grpSpPr>
              <a:xfrm>
                <a:off x="1246605" y="743666"/>
                <a:ext cx="160964" cy="195763"/>
                <a:chOff x="0" y="0"/>
                <a:chExt cx="160963" cy="195762"/>
              </a:xfrm>
            </p:grpSpPr>
            <p:sp>
              <p:nvSpPr>
                <p:cNvPr id="299" name="Shape"/>
                <p:cNvSpPr/>
                <p:nvPr/>
              </p:nvSpPr>
              <p:spPr>
                <a:xfrm>
                  <a:off x="23052" y="0"/>
                  <a:ext cx="137912" cy="1677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236"/>
                      </a:moveTo>
                      <a:lnTo>
                        <a:pt x="13745" y="3709"/>
                      </a:lnTo>
                      <a:lnTo>
                        <a:pt x="11528" y="1636"/>
                      </a:lnTo>
                      <a:lnTo>
                        <a:pt x="21600" y="0"/>
                      </a:lnTo>
                      <a:lnTo>
                        <a:pt x="20143" y="10145"/>
                      </a:lnTo>
                      <a:lnTo>
                        <a:pt x="18053" y="8073"/>
                      </a:lnTo>
                      <a:lnTo>
                        <a:pt x="4244" y="21600"/>
                      </a:lnTo>
                      <a:lnTo>
                        <a:pt x="0" y="17236"/>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sp>
              <p:nvSpPr>
                <p:cNvPr id="300" name="Shape"/>
                <p:cNvSpPr/>
                <p:nvPr/>
              </p:nvSpPr>
              <p:spPr>
                <a:xfrm>
                  <a:off x="0" y="156954"/>
                  <a:ext cx="31515" cy="388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880"/>
                      </a:moveTo>
                      <a:lnTo>
                        <a:pt x="2492" y="0"/>
                      </a:lnTo>
                      <a:lnTo>
                        <a:pt x="21600" y="18720"/>
                      </a:lnTo>
                      <a:lnTo>
                        <a:pt x="18554" y="21600"/>
                      </a:lnTo>
                      <a:lnTo>
                        <a:pt x="0" y="288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sp>
              <p:nvSpPr>
                <p:cNvPr id="301" name="Shape"/>
                <p:cNvSpPr/>
                <p:nvPr/>
              </p:nvSpPr>
              <p:spPr>
                <a:xfrm>
                  <a:off x="8866" y="138269"/>
                  <a:ext cx="36834" cy="462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152"/>
                      </a:moveTo>
                      <a:lnTo>
                        <a:pt x="5459" y="0"/>
                      </a:lnTo>
                      <a:lnTo>
                        <a:pt x="21600" y="16051"/>
                      </a:lnTo>
                      <a:lnTo>
                        <a:pt x="15666" y="21600"/>
                      </a:lnTo>
                      <a:lnTo>
                        <a:pt x="0" y="5152"/>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grpSp>
          <p:grpSp>
            <p:nvGrpSpPr>
              <p:cNvPr id="306" name="Group"/>
              <p:cNvGrpSpPr/>
              <p:nvPr/>
            </p:nvGrpSpPr>
            <p:grpSpPr>
              <a:xfrm>
                <a:off x="751864" y="1569547"/>
                <a:ext cx="74080" cy="259301"/>
                <a:chOff x="0" y="0"/>
                <a:chExt cx="74078" cy="259299"/>
              </a:xfrm>
            </p:grpSpPr>
            <p:sp>
              <p:nvSpPr>
                <p:cNvPr id="303" name="Shape"/>
                <p:cNvSpPr/>
                <p:nvPr/>
              </p:nvSpPr>
              <p:spPr>
                <a:xfrm>
                  <a:off x="0" y="35501"/>
                  <a:ext cx="74079" cy="2237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516" y="204"/>
                      </a:moveTo>
                      <a:lnTo>
                        <a:pt x="16955" y="14904"/>
                      </a:lnTo>
                      <a:lnTo>
                        <a:pt x="21600" y="15312"/>
                      </a:lnTo>
                      <a:lnTo>
                        <a:pt x="9755" y="21600"/>
                      </a:lnTo>
                      <a:lnTo>
                        <a:pt x="0" y="15312"/>
                      </a:lnTo>
                      <a:lnTo>
                        <a:pt x="6039" y="14904"/>
                      </a:lnTo>
                      <a:lnTo>
                        <a:pt x="3716" y="0"/>
                      </a:lnTo>
                      <a:lnTo>
                        <a:pt x="14516" y="204"/>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sp>
              <p:nvSpPr>
                <p:cNvPr id="304" name="Shape"/>
                <p:cNvSpPr/>
                <p:nvPr/>
              </p:nvSpPr>
              <p:spPr>
                <a:xfrm>
                  <a:off x="12413" y="0"/>
                  <a:ext cx="36843" cy="88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0520"/>
                      </a:lnTo>
                      <a:lnTo>
                        <a:pt x="0" y="21600"/>
                      </a:lnTo>
                      <a:lnTo>
                        <a:pt x="0" y="1080"/>
                      </a:lnTo>
                      <a:lnTo>
                        <a:pt x="21600" y="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sp>
              <p:nvSpPr>
                <p:cNvPr id="305" name="Shape"/>
                <p:cNvSpPr/>
                <p:nvPr/>
              </p:nvSpPr>
              <p:spPr>
                <a:xfrm>
                  <a:off x="12413" y="16816"/>
                  <a:ext cx="36843" cy="164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0520"/>
                      </a:lnTo>
                      <a:lnTo>
                        <a:pt x="0" y="21600"/>
                      </a:lnTo>
                      <a:lnTo>
                        <a:pt x="0" y="540"/>
                      </a:lnTo>
                      <a:lnTo>
                        <a:pt x="21600" y="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grpSp>
          <p:grpSp>
            <p:nvGrpSpPr>
              <p:cNvPr id="310" name="Group"/>
              <p:cNvGrpSpPr/>
              <p:nvPr/>
            </p:nvGrpSpPr>
            <p:grpSpPr>
              <a:xfrm>
                <a:off x="1344135" y="1117368"/>
                <a:ext cx="212388" cy="93005"/>
                <a:chOff x="0" y="0"/>
                <a:chExt cx="212387" cy="93004"/>
              </a:xfrm>
            </p:grpSpPr>
            <p:sp>
              <p:nvSpPr>
                <p:cNvPr id="307" name="Shape"/>
                <p:cNvSpPr/>
                <p:nvPr/>
              </p:nvSpPr>
              <p:spPr>
                <a:xfrm>
                  <a:off x="42557" y="0"/>
                  <a:ext cx="169831" cy="930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1" y="3714"/>
                      </a:moveTo>
                      <a:lnTo>
                        <a:pt x="16008" y="5180"/>
                      </a:lnTo>
                      <a:lnTo>
                        <a:pt x="14828" y="0"/>
                      </a:lnTo>
                      <a:lnTo>
                        <a:pt x="21600" y="10360"/>
                      </a:lnTo>
                      <a:lnTo>
                        <a:pt x="14725" y="21600"/>
                      </a:lnTo>
                      <a:lnTo>
                        <a:pt x="15905" y="15345"/>
                      </a:lnTo>
                      <a:lnTo>
                        <a:pt x="0" y="14074"/>
                      </a:lnTo>
                      <a:lnTo>
                        <a:pt x="51" y="3714"/>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sp>
              <p:nvSpPr>
                <p:cNvPr id="308" name="Rectangle"/>
                <p:cNvSpPr/>
                <p:nvPr/>
              </p:nvSpPr>
              <p:spPr>
                <a:xfrm>
                  <a:off x="0" y="14947"/>
                  <a:ext cx="6676" cy="44423"/>
                </a:xfrm>
                <a:prstGeom prst="rect">
                  <a:avLst/>
                </a:pr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sp>
              <p:nvSpPr>
                <p:cNvPr id="309" name="Shape"/>
                <p:cNvSpPr/>
                <p:nvPr/>
              </p:nvSpPr>
              <p:spPr>
                <a:xfrm>
                  <a:off x="14185" y="14947"/>
                  <a:ext cx="13770" cy="444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404"/>
                      </a:lnTo>
                      <a:lnTo>
                        <a:pt x="21600" y="21600"/>
                      </a:lnTo>
                      <a:lnTo>
                        <a:pt x="0" y="21196"/>
                      </a:lnTo>
                      <a:lnTo>
                        <a:pt x="0" y="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grpSp>
          <p:grpSp>
            <p:nvGrpSpPr>
              <p:cNvPr id="314" name="Group"/>
              <p:cNvGrpSpPr/>
              <p:nvPr/>
            </p:nvGrpSpPr>
            <p:grpSpPr>
              <a:xfrm>
                <a:off x="1032040" y="1548993"/>
                <a:ext cx="120183" cy="240614"/>
                <a:chOff x="0" y="0"/>
                <a:chExt cx="120182" cy="240612"/>
              </a:xfrm>
            </p:grpSpPr>
            <p:sp>
              <p:nvSpPr>
                <p:cNvPr id="311" name="Shape"/>
                <p:cNvSpPr/>
                <p:nvPr/>
              </p:nvSpPr>
              <p:spPr>
                <a:xfrm>
                  <a:off x="15959" y="33633"/>
                  <a:ext cx="104224" cy="2069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786" y="0"/>
                      </a:moveTo>
                      <a:lnTo>
                        <a:pt x="18455" y="14637"/>
                      </a:lnTo>
                      <a:lnTo>
                        <a:pt x="21600" y="13616"/>
                      </a:lnTo>
                      <a:lnTo>
                        <a:pt x="19779" y="21600"/>
                      </a:lnTo>
                      <a:lnTo>
                        <a:pt x="7862" y="17653"/>
                      </a:lnTo>
                      <a:lnTo>
                        <a:pt x="11503" y="16544"/>
                      </a:lnTo>
                      <a:lnTo>
                        <a:pt x="0" y="2351"/>
                      </a:lnTo>
                      <a:lnTo>
                        <a:pt x="6786" y="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sp>
              <p:nvSpPr>
                <p:cNvPr id="312" name="Shape"/>
                <p:cNvSpPr/>
                <p:nvPr/>
              </p:nvSpPr>
              <p:spPr>
                <a:xfrm>
                  <a:off x="0" y="0"/>
                  <a:ext cx="35067" cy="257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882" y="0"/>
                      </a:moveTo>
                      <a:lnTo>
                        <a:pt x="21600" y="5574"/>
                      </a:lnTo>
                      <a:lnTo>
                        <a:pt x="1718" y="21600"/>
                      </a:lnTo>
                      <a:lnTo>
                        <a:pt x="0" y="16374"/>
                      </a:lnTo>
                      <a:lnTo>
                        <a:pt x="19882" y="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sp>
              <p:nvSpPr>
                <p:cNvPr id="313" name="Shape"/>
                <p:cNvSpPr/>
                <p:nvPr/>
              </p:nvSpPr>
              <p:spPr>
                <a:xfrm>
                  <a:off x="7093" y="14947"/>
                  <a:ext cx="38602" cy="332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072" y="0"/>
                      </a:moveTo>
                      <a:lnTo>
                        <a:pt x="21600" y="7929"/>
                      </a:lnTo>
                      <a:lnTo>
                        <a:pt x="3217" y="21600"/>
                      </a:lnTo>
                      <a:lnTo>
                        <a:pt x="0" y="11210"/>
                      </a:lnTo>
                      <a:lnTo>
                        <a:pt x="19072" y="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grpSp>
          <p:grpSp>
            <p:nvGrpSpPr>
              <p:cNvPr id="318" name="Group"/>
              <p:cNvGrpSpPr/>
              <p:nvPr/>
            </p:nvGrpSpPr>
            <p:grpSpPr>
              <a:xfrm>
                <a:off x="998348" y="549341"/>
                <a:ext cx="104222" cy="255565"/>
                <a:chOff x="0" y="0"/>
                <a:chExt cx="104221" cy="255563"/>
              </a:xfrm>
            </p:grpSpPr>
            <p:sp>
              <p:nvSpPr>
                <p:cNvPr id="315" name="Shape"/>
                <p:cNvSpPr/>
                <p:nvPr/>
              </p:nvSpPr>
              <p:spPr>
                <a:xfrm>
                  <a:off x="12412" y="0"/>
                  <a:ext cx="91810" cy="2144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109"/>
                      </a:moveTo>
                      <a:lnTo>
                        <a:pt x="9149" y="5879"/>
                      </a:lnTo>
                      <a:lnTo>
                        <a:pt x="5471" y="4516"/>
                      </a:lnTo>
                      <a:lnTo>
                        <a:pt x="17733" y="0"/>
                      </a:lnTo>
                      <a:lnTo>
                        <a:pt x="21600" y="8265"/>
                      </a:lnTo>
                      <a:lnTo>
                        <a:pt x="17827" y="6859"/>
                      </a:lnTo>
                      <a:lnTo>
                        <a:pt x="8112" y="21600"/>
                      </a:lnTo>
                      <a:lnTo>
                        <a:pt x="0" y="20109"/>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sp>
              <p:nvSpPr>
                <p:cNvPr id="316" name="Shape"/>
                <p:cNvSpPr/>
                <p:nvPr/>
              </p:nvSpPr>
              <p:spPr>
                <a:xfrm>
                  <a:off x="0" y="229826"/>
                  <a:ext cx="36830" cy="257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6728"/>
                      </a:moveTo>
                      <a:lnTo>
                        <a:pt x="1680" y="0"/>
                      </a:lnTo>
                      <a:lnTo>
                        <a:pt x="21600" y="15226"/>
                      </a:lnTo>
                      <a:lnTo>
                        <a:pt x="21600" y="21600"/>
                      </a:lnTo>
                      <a:lnTo>
                        <a:pt x="0" y="6728"/>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sp>
              <p:nvSpPr>
                <p:cNvPr id="317" name="Shape"/>
                <p:cNvSpPr/>
                <p:nvPr/>
              </p:nvSpPr>
              <p:spPr>
                <a:xfrm>
                  <a:off x="3546" y="209272"/>
                  <a:ext cx="38619" cy="294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2204" y="0"/>
                      </a:lnTo>
                      <a:lnTo>
                        <a:pt x="21600" y="10800"/>
                      </a:lnTo>
                      <a:lnTo>
                        <a:pt x="19176" y="21600"/>
                      </a:lnTo>
                      <a:lnTo>
                        <a:pt x="0" y="1080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grpSp>
          <p:grpSp>
            <p:nvGrpSpPr>
              <p:cNvPr id="322" name="Group"/>
              <p:cNvGrpSpPr/>
              <p:nvPr/>
            </p:nvGrpSpPr>
            <p:grpSpPr>
              <a:xfrm>
                <a:off x="-1" y="1083735"/>
                <a:ext cx="208804" cy="91132"/>
                <a:chOff x="0" y="0"/>
                <a:chExt cx="208802" cy="91131"/>
              </a:xfrm>
            </p:grpSpPr>
            <p:sp>
              <p:nvSpPr>
                <p:cNvPr id="319" name="Shape"/>
                <p:cNvSpPr/>
                <p:nvPr/>
              </p:nvSpPr>
              <p:spPr>
                <a:xfrm>
                  <a:off x="0" y="0"/>
                  <a:ext cx="176923" cy="911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01" y="17058"/>
                      </a:moveTo>
                      <a:lnTo>
                        <a:pt x="6016" y="16250"/>
                      </a:lnTo>
                      <a:lnTo>
                        <a:pt x="5967" y="21600"/>
                      </a:lnTo>
                      <a:lnTo>
                        <a:pt x="0" y="10699"/>
                      </a:lnTo>
                      <a:lnTo>
                        <a:pt x="6115" y="0"/>
                      </a:lnTo>
                      <a:lnTo>
                        <a:pt x="6164" y="5350"/>
                      </a:lnTo>
                      <a:lnTo>
                        <a:pt x="21600" y="6157"/>
                      </a:lnTo>
                      <a:lnTo>
                        <a:pt x="21501" y="17058"/>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sp>
              <p:nvSpPr>
                <p:cNvPr id="320" name="Shape"/>
                <p:cNvSpPr/>
                <p:nvPr/>
              </p:nvSpPr>
              <p:spPr>
                <a:xfrm>
                  <a:off x="200379" y="28027"/>
                  <a:ext cx="8424" cy="462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189" y="21600"/>
                      </a:moveTo>
                      <a:lnTo>
                        <a:pt x="0" y="21600"/>
                      </a:lnTo>
                      <a:lnTo>
                        <a:pt x="2274" y="0"/>
                      </a:lnTo>
                      <a:lnTo>
                        <a:pt x="21600" y="0"/>
                      </a:lnTo>
                      <a:lnTo>
                        <a:pt x="18189" y="2160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sp>
              <p:nvSpPr>
                <p:cNvPr id="321" name="Shape"/>
                <p:cNvSpPr/>
                <p:nvPr/>
              </p:nvSpPr>
              <p:spPr>
                <a:xfrm>
                  <a:off x="180872" y="26159"/>
                  <a:ext cx="13793" cy="462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366" y="21600"/>
                      </a:moveTo>
                      <a:lnTo>
                        <a:pt x="0" y="21600"/>
                      </a:lnTo>
                      <a:lnTo>
                        <a:pt x="617" y="0"/>
                      </a:lnTo>
                      <a:lnTo>
                        <a:pt x="21600" y="0"/>
                      </a:lnTo>
                      <a:lnTo>
                        <a:pt x="20366" y="2160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grpSp>
          <p:grpSp>
            <p:nvGrpSpPr>
              <p:cNvPr id="326" name="Group"/>
              <p:cNvGrpSpPr/>
              <p:nvPr/>
            </p:nvGrpSpPr>
            <p:grpSpPr>
              <a:xfrm>
                <a:off x="723492" y="480206"/>
                <a:ext cx="77618" cy="263036"/>
                <a:chOff x="0" y="0"/>
                <a:chExt cx="77617" cy="263035"/>
              </a:xfrm>
            </p:grpSpPr>
            <p:sp>
              <p:nvSpPr>
                <p:cNvPr id="323" name="Shape"/>
                <p:cNvSpPr/>
                <p:nvPr/>
              </p:nvSpPr>
              <p:spPr>
                <a:xfrm>
                  <a:off x="0" y="0"/>
                  <a:ext cx="77618" cy="2237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369" y="21192"/>
                      </a:moveTo>
                      <a:lnTo>
                        <a:pt x="4976" y="6928"/>
                      </a:lnTo>
                      <a:lnTo>
                        <a:pt x="0" y="6562"/>
                      </a:lnTo>
                      <a:lnTo>
                        <a:pt x="12101" y="0"/>
                      </a:lnTo>
                      <a:lnTo>
                        <a:pt x="21600" y="6725"/>
                      </a:lnTo>
                      <a:lnTo>
                        <a:pt x="16963" y="6358"/>
                      </a:lnTo>
                      <a:lnTo>
                        <a:pt x="18660" y="21600"/>
                      </a:lnTo>
                      <a:lnTo>
                        <a:pt x="8369" y="21192"/>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sp>
              <p:nvSpPr>
                <p:cNvPr id="324" name="Shape"/>
                <p:cNvSpPr/>
                <p:nvPr/>
              </p:nvSpPr>
              <p:spPr>
                <a:xfrm>
                  <a:off x="30145" y="254117"/>
                  <a:ext cx="36843" cy="89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32" y="21600"/>
                      </a:moveTo>
                      <a:lnTo>
                        <a:pt x="0" y="3086"/>
                      </a:lnTo>
                      <a:lnTo>
                        <a:pt x="21368" y="0"/>
                      </a:lnTo>
                      <a:lnTo>
                        <a:pt x="21600" y="18514"/>
                      </a:lnTo>
                      <a:lnTo>
                        <a:pt x="232" y="2160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sp>
              <p:nvSpPr>
                <p:cNvPr id="325" name="Shape"/>
                <p:cNvSpPr/>
                <p:nvPr/>
              </p:nvSpPr>
              <p:spPr>
                <a:xfrm>
                  <a:off x="30145" y="229826"/>
                  <a:ext cx="36843" cy="163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32" y="21600"/>
                      </a:moveTo>
                      <a:lnTo>
                        <a:pt x="0" y="554"/>
                      </a:lnTo>
                      <a:lnTo>
                        <a:pt x="21368" y="0"/>
                      </a:lnTo>
                      <a:lnTo>
                        <a:pt x="21600" y="21046"/>
                      </a:lnTo>
                      <a:lnTo>
                        <a:pt x="232" y="2160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grpSp>
          <p:grpSp>
            <p:nvGrpSpPr>
              <p:cNvPr id="330" name="Group"/>
              <p:cNvGrpSpPr/>
              <p:nvPr/>
            </p:nvGrpSpPr>
            <p:grpSpPr>
              <a:xfrm>
                <a:off x="423810" y="1535914"/>
                <a:ext cx="107765" cy="251825"/>
                <a:chOff x="0" y="0"/>
                <a:chExt cx="107764" cy="251823"/>
              </a:xfrm>
            </p:grpSpPr>
            <p:sp>
              <p:nvSpPr>
                <p:cNvPr id="327" name="Shape"/>
                <p:cNvSpPr/>
                <p:nvPr/>
              </p:nvSpPr>
              <p:spPr>
                <a:xfrm>
                  <a:off x="0" y="37370"/>
                  <a:ext cx="93584" cy="2144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97"/>
                      </a:moveTo>
                      <a:lnTo>
                        <a:pt x="11723" y="16082"/>
                      </a:lnTo>
                      <a:lnTo>
                        <a:pt x="15969" y="16767"/>
                      </a:lnTo>
                      <a:lnTo>
                        <a:pt x="3692" y="21600"/>
                      </a:lnTo>
                      <a:lnTo>
                        <a:pt x="0" y="13858"/>
                      </a:lnTo>
                      <a:lnTo>
                        <a:pt x="3969" y="14671"/>
                      </a:lnTo>
                      <a:lnTo>
                        <a:pt x="14031" y="0"/>
                      </a:lnTo>
                      <a:lnTo>
                        <a:pt x="21600" y="1497"/>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sp>
              <p:nvSpPr>
                <p:cNvPr id="328" name="Shape"/>
                <p:cNvSpPr/>
                <p:nvPr/>
              </p:nvSpPr>
              <p:spPr>
                <a:xfrm>
                  <a:off x="70930" y="0"/>
                  <a:ext cx="36835" cy="219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400"/>
                      </a:moveTo>
                      <a:lnTo>
                        <a:pt x="20176" y="21600"/>
                      </a:lnTo>
                      <a:lnTo>
                        <a:pt x="0" y="5929"/>
                      </a:lnTo>
                      <a:lnTo>
                        <a:pt x="475" y="0"/>
                      </a:lnTo>
                      <a:lnTo>
                        <a:pt x="21600" y="1440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sp>
              <p:nvSpPr>
                <p:cNvPr id="329" name="Shape"/>
                <p:cNvSpPr/>
                <p:nvPr/>
              </p:nvSpPr>
              <p:spPr>
                <a:xfrm>
                  <a:off x="63837" y="14947"/>
                  <a:ext cx="38619" cy="294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491"/>
                      </a:moveTo>
                      <a:lnTo>
                        <a:pt x="18955" y="21600"/>
                      </a:lnTo>
                      <a:lnTo>
                        <a:pt x="0" y="10491"/>
                      </a:lnTo>
                      <a:lnTo>
                        <a:pt x="3306" y="0"/>
                      </a:lnTo>
                      <a:lnTo>
                        <a:pt x="21600" y="10491"/>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grpSp>
          <p:sp>
            <p:nvSpPr>
              <p:cNvPr id="331" name="Line"/>
              <p:cNvSpPr/>
              <p:nvPr/>
            </p:nvSpPr>
            <p:spPr>
              <a:xfrm>
                <a:off x="778463" y="1128579"/>
                <a:ext cx="1131343" cy="1869"/>
              </a:xfrm>
              <a:prstGeom prst="line">
                <a:avLst/>
              </a:prstGeom>
              <a:noFill/>
              <a:ln w="19080" cap="flat">
                <a:solidFill>
                  <a:srgbClr val="000000"/>
                </a:solidFill>
                <a:prstDash val="solid"/>
                <a:round/>
                <a:tailEnd type="triangle" w="med" len="med"/>
              </a:ln>
              <a:effectLst/>
            </p:spPr>
            <p:txBody>
              <a:bodyPr wrap="square" lIns="50800" tIns="50800" rIns="50800" bIns="50800" numCol="1" anchor="ctr">
                <a:noAutofit/>
              </a:bodyPr>
              <a:lstStyle/>
              <a:p>
                <a:pPr algn="l" defTabSz="457200">
                  <a:defRPr sz="1200"/>
                </a:pPr>
              </a:p>
            </p:txBody>
          </p:sp>
          <p:sp>
            <p:nvSpPr>
              <p:cNvPr id="332" name="Line"/>
              <p:cNvSpPr/>
              <p:nvPr/>
            </p:nvSpPr>
            <p:spPr>
              <a:xfrm flipV="1">
                <a:off x="778463" y="106504"/>
                <a:ext cx="1774" cy="1023944"/>
              </a:xfrm>
              <a:prstGeom prst="line">
                <a:avLst/>
              </a:prstGeom>
              <a:noFill/>
              <a:ln w="19080" cap="flat">
                <a:solidFill>
                  <a:srgbClr val="000000"/>
                </a:solidFill>
                <a:prstDash val="solid"/>
                <a:round/>
                <a:tailEnd type="triangle" w="med" len="med"/>
              </a:ln>
              <a:effectLst/>
            </p:spPr>
            <p:txBody>
              <a:bodyPr wrap="square" lIns="50800" tIns="50800" rIns="50800" bIns="50800" numCol="1" anchor="ctr">
                <a:noAutofit/>
              </a:bodyPr>
              <a:lstStyle/>
              <a:p>
                <a:pPr algn="l" defTabSz="457200">
                  <a:defRPr sz="1200"/>
                </a:pPr>
              </a:p>
            </p:txBody>
          </p:sp>
          <p:sp>
            <p:nvSpPr>
              <p:cNvPr id="333" name="py"/>
              <p:cNvSpPr/>
              <p:nvPr/>
            </p:nvSpPr>
            <p:spPr>
              <a:xfrm>
                <a:off x="303228" y="0"/>
                <a:ext cx="431801" cy="32020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p>
                <a:pPr marL="43538" marR="43538" algn="l" defTabSz="828675">
                  <a:lnSpc>
                    <a:spcPct val="93000"/>
                  </a:lnSpc>
                  <a:buClr>
                    <a:srgbClr val="000000"/>
                  </a:buClr>
                  <a:buFont typeface="Times New Roman"/>
                  <a:tabLst>
                    <a:tab pos="38100" algn="l"/>
                    <a:tab pos="457200" algn="l"/>
                    <a:tab pos="876300" algn="l"/>
                    <a:tab pos="1282700" algn="l"/>
                    <a:tab pos="1701800" algn="l"/>
                    <a:tab pos="2120900" algn="l"/>
                    <a:tab pos="2527300" algn="l"/>
                    <a:tab pos="2946400" algn="l"/>
                    <a:tab pos="3365500" algn="l"/>
                    <a:tab pos="3771900" algn="l"/>
                    <a:tab pos="4191000" algn="l"/>
                    <a:tab pos="4610100" algn="l"/>
                    <a:tab pos="5016500" algn="l"/>
                    <a:tab pos="5435600" algn="l"/>
                    <a:tab pos="5854700" algn="l"/>
                    <a:tab pos="6261100" algn="l"/>
                    <a:tab pos="6680200" algn="l"/>
                    <a:tab pos="7099300" algn="l"/>
                    <a:tab pos="7505700" algn="l"/>
                    <a:tab pos="7924800" algn="l"/>
                    <a:tab pos="8343900" algn="l"/>
                    <a:tab pos="9156700" algn="l"/>
                  </a:tabLst>
                  <a:defRPr sz="1800">
                    <a:uFill>
                      <a:solidFill>
                        <a:srgbClr val="000000"/>
                      </a:solidFill>
                    </a:uFill>
                  </a:defRPr>
                </a:pPr>
                <a:r>
                  <a:rPr sz="1500"/>
                  <a:t>p</a:t>
                </a:r>
                <a:r>
                  <a:rPr baseline="-25000" sz="1500"/>
                  <a:t>y</a:t>
                </a:r>
              </a:p>
            </p:txBody>
          </p:sp>
        </p:grpSp>
        <p:sp>
          <p:nvSpPr>
            <p:cNvPr id="335" name="Oval"/>
            <p:cNvSpPr/>
            <p:nvPr/>
          </p:nvSpPr>
          <p:spPr>
            <a:xfrm>
              <a:off x="260669" y="618476"/>
              <a:ext cx="555033" cy="1281798"/>
            </a:xfrm>
            <a:prstGeom prst="ellipse">
              <a:avLst/>
            </a:prstGeom>
            <a:gradFill flip="none" rotWithShape="1">
              <a:gsLst>
                <a:gs pos="0">
                  <a:srgbClr val="FFFB00"/>
                </a:gs>
                <a:gs pos="100000">
                  <a:srgbClr val="FF4C00"/>
                </a:gs>
              </a:gsLst>
              <a:path path="shape">
                <a:fillToRect l="50000" t="50000" r="50000" b="50000"/>
              </a:path>
            </a:gradFill>
            <a:ln w="9360" cap="flat">
              <a:solidFill>
                <a:srgbClr val="D81E00"/>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grpSp>
          <p:nvGrpSpPr>
            <p:cNvPr id="339" name="Group"/>
            <p:cNvGrpSpPr/>
            <p:nvPr/>
          </p:nvGrpSpPr>
          <p:grpSpPr>
            <a:xfrm>
              <a:off x="200378" y="461521"/>
              <a:ext cx="155655" cy="201380"/>
              <a:chOff x="0" y="0"/>
              <a:chExt cx="155653" cy="201378"/>
            </a:xfrm>
          </p:grpSpPr>
          <p:sp>
            <p:nvSpPr>
              <p:cNvPr id="336" name="Shape"/>
              <p:cNvSpPr/>
              <p:nvPr/>
            </p:nvSpPr>
            <p:spPr>
              <a:xfrm>
                <a:off x="0" y="0"/>
                <a:ext cx="134366" cy="1733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138" y="21600"/>
                    </a:moveTo>
                    <a:lnTo>
                      <a:pt x="3622" y="7782"/>
                    </a:lnTo>
                    <a:lnTo>
                      <a:pt x="1358" y="9688"/>
                    </a:lnTo>
                    <a:lnTo>
                      <a:pt x="0" y="0"/>
                    </a:lnTo>
                    <a:lnTo>
                      <a:pt x="10283" y="1959"/>
                    </a:lnTo>
                    <a:lnTo>
                      <a:pt x="7954" y="4076"/>
                    </a:lnTo>
                    <a:lnTo>
                      <a:pt x="21600" y="17682"/>
                    </a:lnTo>
                    <a:lnTo>
                      <a:pt x="17138" y="2160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sp>
            <p:nvSpPr>
              <p:cNvPr id="337" name="Shape"/>
              <p:cNvSpPr/>
              <p:nvPr/>
            </p:nvSpPr>
            <p:spPr>
              <a:xfrm>
                <a:off x="124128" y="164428"/>
                <a:ext cx="31526" cy="369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lnTo>
                      <a:pt x="0" y="18409"/>
                    </a:lnTo>
                    <a:lnTo>
                      <a:pt x="18630" y="0"/>
                    </a:lnTo>
                    <a:lnTo>
                      <a:pt x="21600" y="3682"/>
                    </a:lnTo>
                    <a:lnTo>
                      <a:pt x="2700" y="2160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sp>
            <p:nvSpPr>
              <p:cNvPr id="338" name="Shape"/>
              <p:cNvSpPr/>
              <p:nvPr/>
            </p:nvSpPr>
            <p:spPr>
              <a:xfrm>
                <a:off x="109942" y="147612"/>
                <a:ext cx="36839" cy="425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165" y="21600"/>
                    </a:moveTo>
                    <a:lnTo>
                      <a:pt x="0" y="15612"/>
                    </a:lnTo>
                    <a:lnTo>
                      <a:pt x="15730" y="0"/>
                    </a:lnTo>
                    <a:lnTo>
                      <a:pt x="21600" y="5774"/>
                    </a:lnTo>
                    <a:lnTo>
                      <a:pt x="5165" y="2160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grpSp>
        <p:grpSp>
          <p:nvGrpSpPr>
            <p:cNvPr id="343" name="Group"/>
            <p:cNvGrpSpPr/>
            <p:nvPr/>
          </p:nvGrpSpPr>
          <p:grpSpPr>
            <a:xfrm>
              <a:off x="200378" y="1859166"/>
              <a:ext cx="141453" cy="220060"/>
              <a:chOff x="0" y="0"/>
              <a:chExt cx="141451" cy="220058"/>
            </a:xfrm>
          </p:grpSpPr>
          <p:sp>
            <p:nvSpPr>
              <p:cNvPr id="340" name="Shape"/>
              <p:cNvSpPr/>
              <p:nvPr/>
            </p:nvSpPr>
            <p:spPr>
              <a:xfrm>
                <a:off x="0" y="31764"/>
                <a:ext cx="121955" cy="1882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926"/>
                    </a:moveTo>
                    <a:lnTo>
                      <a:pt x="8100" y="17065"/>
                    </a:lnTo>
                    <a:lnTo>
                      <a:pt x="10658" y="18479"/>
                    </a:lnTo>
                    <a:lnTo>
                      <a:pt x="0" y="21600"/>
                    </a:lnTo>
                    <a:lnTo>
                      <a:pt x="782" y="12726"/>
                    </a:lnTo>
                    <a:lnTo>
                      <a:pt x="3055" y="14091"/>
                    </a:lnTo>
                    <a:lnTo>
                      <a:pt x="16484" y="0"/>
                    </a:lnTo>
                    <a:lnTo>
                      <a:pt x="21600" y="2926"/>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sp>
            <p:nvSpPr>
              <p:cNvPr id="341" name="Shape"/>
              <p:cNvSpPr/>
              <p:nvPr/>
            </p:nvSpPr>
            <p:spPr>
              <a:xfrm>
                <a:off x="109942" y="0"/>
                <a:ext cx="31510" cy="313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930"/>
                    </a:moveTo>
                    <a:lnTo>
                      <a:pt x="19356" y="21600"/>
                    </a:lnTo>
                    <a:lnTo>
                      <a:pt x="0" y="4670"/>
                    </a:lnTo>
                    <a:lnTo>
                      <a:pt x="2244" y="0"/>
                    </a:lnTo>
                    <a:lnTo>
                      <a:pt x="21600" y="1693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sp>
            <p:nvSpPr>
              <p:cNvPr id="342" name="Shape"/>
              <p:cNvSpPr/>
              <p:nvPr/>
            </p:nvSpPr>
            <p:spPr>
              <a:xfrm>
                <a:off x="97529" y="13079"/>
                <a:ext cx="35063" cy="388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680"/>
                    </a:moveTo>
                    <a:lnTo>
                      <a:pt x="16883" y="21600"/>
                    </a:lnTo>
                    <a:lnTo>
                      <a:pt x="0" y="7680"/>
                    </a:lnTo>
                    <a:lnTo>
                      <a:pt x="4717" y="0"/>
                    </a:lnTo>
                    <a:lnTo>
                      <a:pt x="21600" y="1368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grpSp>
        <p:grpSp>
          <p:nvGrpSpPr>
            <p:cNvPr id="347" name="Group"/>
            <p:cNvGrpSpPr/>
            <p:nvPr/>
          </p:nvGrpSpPr>
          <p:grpSpPr>
            <a:xfrm>
              <a:off x="748317" y="538130"/>
              <a:ext cx="155649" cy="199502"/>
              <a:chOff x="0" y="0"/>
              <a:chExt cx="155647" cy="199500"/>
            </a:xfrm>
          </p:grpSpPr>
          <p:sp>
            <p:nvSpPr>
              <p:cNvPr id="344" name="Shape"/>
              <p:cNvSpPr/>
              <p:nvPr/>
            </p:nvSpPr>
            <p:spPr>
              <a:xfrm>
                <a:off x="21279" y="0"/>
                <a:ext cx="134369" cy="1696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893"/>
                    </a:moveTo>
                    <a:lnTo>
                      <a:pt x="13757" y="3869"/>
                    </a:lnTo>
                    <a:lnTo>
                      <a:pt x="11636" y="2149"/>
                    </a:lnTo>
                    <a:lnTo>
                      <a:pt x="21600" y="0"/>
                    </a:lnTo>
                    <a:lnTo>
                      <a:pt x="19993" y="9672"/>
                    </a:lnTo>
                    <a:lnTo>
                      <a:pt x="17871" y="7737"/>
                    </a:lnTo>
                    <a:lnTo>
                      <a:pt x="4179" y="21600"/>
                    </a:lnTo>
                    <a:lnTo>
                      <a:pt x="0" y="17893"/>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sp>
            <p:nvSpPr>
              <p:cNvPr id="345" name="Shape"/>
              <p:cNvSpPr/>
              <p:nvPr/>
            </p:nvSpPr>
            <p:spPr>
              <a:xfrm>
                <a:off x="0" y="162560"/>
                <a:ext cx="29754" cy="369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4270"/>
                    </a:moveTo>
                    <a:lnTo>
                      <a:pt x="2274" y="0"/>
                    </a:lnTo>
                    <a:lnTo>
                      <a:pt x="21600" y="18084"/>
                    </a:lnTo>
                    <a:lnTo>
                      <a:pt x="18189" y="21600"/>
                    </a:lnTo>
                    <a:lnTo>
                      <a:pt x="0" y="427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sp>
            <p:nvSpPr>
              <p:cNvPr id="346" name="Shape"/>
              <p:cNvSpPr/>
              <p:nvPr/>
            </p:nvSpPr>
            <p:spPr>
              <a:xfrm>
                <a:off x="8866" y="145743"/>
                <a:ext cx="35063" cy="406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790"/>
                    </a:moveTo>
                    <a:lnTo>
                      <a:pt x="5710" y="0"/>
                    </a:lnTo>
                    <a:lnTo>
                      <a:pt x="21600" y="15365"/>
                    </a:lnTo>
                    <a:lnTo>
                      <a:pt x="15890" y="21600"/>
                    </a:lnTo>
                    <a:lnTo>
                      <a:pt x="0" y="579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grpSp>
        <p:grpSp>
          <p:nvGrpSpPr>
            <p:cNvPr id="351" name="Group"/>
            <p:cNvGrpSpPr/>
            <p:nvPr/>
          </p:nvGrpSpPr>
          <p:grpSpPr>
            <a:xfrm>
              <a:off x="835207" y="850171"/>
              <a:ext cx="203524" cy="121035"/>
              <a:chOff x="0" y="0"/>
              <a:chExt cx="203523" cy="121033"/>
            </a:xfrm>
          </p:grpSpPr>
          <p:sp>
            <p:nvSpPr>
              <p:cNvPr id="348" name="Shape"/>
              <p:cNvSpPr/>
              <p:nvPr/>
            </p:nvSpPr>
            <p:spPr>
              <a:xfrm>
                <a:off x="30145" y="0"/>
                <a:ext cx="173379" cy="1098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027"/>
                    </a:moveTo>
                    <a:lnTo>
                      <a:pt x="14684" y="4286"/>
                    </a:lnTo>
                    <a:lnTo>
                      <a:pt x="14032" y="0"/>
                    </a:lnTo>
                    <a:lnTo>
                      <a:pt x="21600" y="4875"/>
                    </a:lnTo>
                    <a:lnTo>
                      <a:pt x="16939" y="16893"/>
                    </a:lnTo>
                    <a:lnTo>
                      <a:pt x="16187" y="12691"/>
                    </a:lnTo>
                    <a:lnTo>
                      <a:pt x="1955" y="21600"/>
                    </a:lnTo>
                    <a:lnTo>
                      <a:pt x="0" y="13027"/>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sp>
            <p:nvSpPr>
              <p:cNvPr id="349" name="Shape"/>
              <p:cNvSpPr/>
              <p:nvPr/>
            </p:nvSpPr>
            <p:spPr>
              <a:xfrm>
                <a:off x="0" y="76608"/>
                <a:ext cx="17330" cy="444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23"/>
                    </a:moveTo>
                    <a:lnTo>
                      <a:pt x="7535" y="0"/>
                    </a:lnTo>
                    <a:lnTo>
                      <a:pt x="21600" y="20377"/>
                    </a:lnTo>
                    <a:lnTo>
                      <a:pt x="14065" y="21600"/>
                    </a:lnTo>
                    <a:lnTo>
                      <a:pt x="0" y="1223"/>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sp>
            <p:nvSpPr>
              <p:cNvPr id="350" name="Shape"/>
              <p:cNvSpPr/>
              <p:nvPr/>
            </p:nvSpPr>
            <p:spPr>
              <a:xfrm>
                <a:off x="12413" y="69134"/>
                <a:ext cx="24413" cy="462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749"/>
                    </a:moveTo>
                    <a:lnTo>
                      <a:pt x="10983" y="0"/>
                    </a:lnTo>
                    <a:lnTo>
                      <a:pt x="21600" y="20029"/>
                    </a:lnTo>
                    <a:lnTo>
                      <a:pt x="9519" y="21600"/>
                    </a:lnTo>
                    <a:lnTo>
                      <a:pt x="0" y="2749"/>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grpSp>
        <p:grpSp>
          <p:nvGrpSpPr>
            <p:cNvPr id="355" name="Group"/>
            <p:cNvGrpSpPr/>
            <p:nvPr/>
          </p:nvGrpSpPr>
          <p:grpSpPr>
            <a:xfrm>
              <a:off x="711079" y="1847955"/>
              <a:ext cx="159192" cy="193903"/>
              <a:chOff x="0" y="0"/>
              <a:chExt cx="159191" cy="193902"/>
            </a:xfrm>
          </p:grpSpPr>
          <p:sp>
            <p:nvSpPr>
              <p:cNvPr id="352" name="Shape"/>
              <p:cNvSpPr/>
              <p:nvPr/>
            </p:nvSpPr>
            <p:spPr>
              <a:xfrm>
                <a:off x="21278" y="26159"/>
                <a:ext cx="137914" cy="1677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345" y="0"/>
                    </a:moveTo>
                    <a:lnTo>
                      <a:pt x="18073" y="13711"/>
                    </a:lnTo>
                    <a:lnTo>
                      <a:pt x="20152" y="11643"/>
                    </a:lnTo>
                    <a:lnTo>
                      <a:pt x="21600" y="21600"/>
                    </a:lnTo>
                    <a:lnTo>
                      <a:pt x="11587" y="20131"/>
                    </a:lnTo>
                    <a:lnTo>
                      <a:pt x="13791" y="17955"/>
                    </a:lnTo>
                    <a:lnTo>
                      <a:pt x="0" y="4135"/>
                    </a:lnTo>
                    <a:lnTo>
                      <a:pt x="4345" y="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sp>
            <p:nvSpPr>
              <p:cNvPr id="353" name="Shape"/>
              <p:cNvSpPr/>
              <p:nvPr/>
            </p:nvSpPr>
            <p:spPr>
              <a:xfrm>
                <a:off x="0" y="0"/>
                <a:ext cx="33282" cy="388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333" y="0"/>
                    </a:moveTo>
                    <a:lnTo>
                      <a:pt x="21600" y="2160"/>
                    </a:lnTo>
                    <a:lnTo>
                      <a:pt x="3200" y="21600"/>
                    </a:lnTo>
                    <a:lnTo>
                      <a:pt x="0" y="18480"/>
                    </a:lnTo>
                    <a:lnTo>
                      <a:pt x="17333" y="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sp>
            <p:nvSpPr>
              <p:cNvPr id="354" name="Shape"/>
              <p:cNvSpPr/>
              <p:nvPr/>
            </p:nvSpPr>
            <p:spPr>
              <a:xfrm>
                <a:off x="7092" y="11211"/>
                <a:ext cx="38603" cy="44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396" y="0"/>
                    </a:moveTo>
                    <a:lnTo>
                      <a:pt x="21600" y="5452"/>
                    </a:lnTo>
                    <a:lnTo>
                      <a:pt x="5974" y="21600"/>
                    </a:lnTo>
                    <a:lnTo>
                      <a:pt x="0" y="16357"/>
                    </a:lnTo>
                    <a:lnTo>
                      <a:pt x="15396" y="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grpSp>
        <p:grpSp>
          <p:nvGrpSpPr>
            <p:cNvPr id="359" name="Group"/>
            <p:cNvGrpSpPr/>
            <p:nvPr/>
          </p:nvGrpSpPr>
          <p:grpSpPr>
            <a:xfrm>
              <a:off x="-1" y="1231347"/>
              <a:ext cx="203533" cy="91134"/>
              <a:chOff x="0" y="0"/>
              <a:chExt cx="203531" cy="91133"/>
            </a:xfrm>
          </p:grpSpPr>
          <p:sp>
            <p:nvSpPr>
              <p:cNvPr id="356" name="Shape"/>
              <p:cNvSpPr/>
              <p:nvPr/>
            </p:nvSpPr>
            <p:spPr>
              <a:xfrm>
                <a:off x="0" y="0"/>
                <a:ext cx="175151" cy="911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57" y="15974"/>
                    </a:moveTo>
                    <a:lnTo>
                      <a:pt x="5214" y="16175"/>
                    </a:lnTo>
                    <a:lnTo>
                      <a:pt x="5810" y="21600"/>
                    </a:lnTo>
                    <a:lnTo>
                      <a:pt x="0" y="11051"/>
                    </a:lnTo>
                    <a:lnTo>
                      <a:pt x="5710" y="0"/>
                    </a:lnTo>
                    <a:lnTo>
                      <a:pt x="6257" y="5425"/>
                    </a:lnTo>
                    <a:lnTo>
                      <a:pt x="21600" y="5023"/>
                    </a:lnTo>
                    <a:lnTo>
                      <a:pt x="20557" y="15974"/>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sp>
            <p:nvSpPr>
              <p:cNvPr id="357" name="Shape"/>
              <p:cNvSpPr/>
              <p:nvPr/>
            </p:nvSpPr>
            <p:spPr>
              <a:xfrm>
                <a:off x="196832" y="20553"/>
                <a:ext cx="6700" cy="462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1271" y="21600"/>
                    </a:lnTo>
                    <a:lnTo>
                      <a:pt x="0" y="0"/>
                    </a:lnTo>
                    <a:lnTo>
                      <a:pt x="20329" y="0"/>
                    </a:lnTo>
                    <a:lnTo>
                      <a:pt x="21600" y="2160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sp>
            <p:nvSpPr>
              <p:cNvPr id="358" name="Shape"/>
              <p:cNvSpPr/>
              <p:nvPr/>
            </p:nvSpPr>
            <p:spPr>
              <a:xfrm>
                <a:off x="177326" y="22422"/>
                <a:ext cx="13782" cy="462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635" y="21600"/>
                    </a:lnTo>
                    <a:lnTo>
                      <a:pt x="0" y="0"/>
                    </a:lnTo>
                    <a:lnTo>
                      <a:pt x="20965" y="0"/>
                    </a:lnTo>
                    <a:lnTo>
                      <a:pt x="21600" y="2160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grpSp>
        <p:grpSp>
          <p:nvGrpSpPr>
            <p:cNvPr id="363" name="Group"/>
            <p:cNvGrpSpPr/>
            <p:nvPr/>
          </p:nvGrpSpPr>
          <p:grpSpPr>
            <a:xfrm>
              <a:off x="503606" y="1967539"/>
              <a:ext cx="72299" cy="261168"/>
              <a:chOff x="0" y="0"/>
              <a:chExt cx="72297" cy="261166"/>
            </a:xfrm>
          </p:grpSpPr>
          <p:sp>
            <p:nvSpPr>
              <p:cNvPr id="360" name="Shape"/>
              <p:cNvSpPr/>
              <p:nvPr/>
            </p:nvSpPr>
            <p:spPr>
              <a:xfrm>
                <a:off x="0" y="39238"/>
                <a:ext cx="72298" cy="2219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03" y="1033"/>
                    </a:moveTo>
                    <a:lnTo>
                      <a:pt x="16261" y="16190"/>
                    </a:lnTo>
                    <a:lnTo>
                      <a:pt x="21600" y="15240"/>
                    </a:lnTo>
                    <a:lnTo>
                      <a:pt x="10800" y="21600"/>
                    </a:lnTo>
                    <a:lnTo>
                      <a:pt x="0" y="16148"/>
                    </a:lnTo>
                    <a:lnTo>
                      <a:pt x="5582" y="15198"/>
                    </a:lnTo>
                    <a:lnTo>
                      <a:pt x="5825" y="0"/>
                    </a:lnTo>
                    <a:lnTo>
                      <a:pt x="16503" y="1033"/>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sp>
            <p:nvSpPr>
              <p:cNvPr id="361" name="Rectangle"/>
              <p:cNvSpPr/>
              <p:nvPr/>
            </p:nvSpPr>
            <p:spPr>
              <a:xfrm>
                <a:off x="19506" y="0"/>
                <a:ext cx="35072" cy="7081"/>
              </a:xfrm>
              <a:prstGeom prst="rect">
                <a:avLst/>
              </a:pr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sp>
            <p:nvSpPr>
              <p:cNvPr id="362" name="Shape"/>
              <p:cNvSpPr/>
              <p:nvPr/>
            </p:nvSpPr>
            <p:spPr>
              <a:xfrm>
                <a:off x="19505" y="14947"/>
                <a:ext cx="36831" cy="163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120" y="21600"/>
                    </a:lnTo>
                    <a:lnTo>
                      <a:pt x="0" y="21600"/>
                    </a:lnTo>
                    <a:lnTo>
                      <a:pt x="240" y="0"/>
                    </a:lnTo>
                    <a:lnTo>
                      <a:pt x="21600" y="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grpSp>
        <p:grpSp>
          <p:nvGrpSpPr>
            <p:cNvPr id="367" name="Group"/>
            <p:cNvGrpSpPr/>
            <p:nvPr/>
          </p:nvGrpSpPr>
          <p:grpSpPr>
            <a:xfrm>
              <a:off x="28371" y="1588232"/>
              <a:ext cx="192901" cy="141586"/>
              <a:chOff x="0" y="0"/>
              <a:chExt cx="192899" cy="141584"/>
            </a:xfrm>
          </p:grpSpPr>
          <p:sp>
            <p:nvSpPr>
              <p:cNvPr id="364" name="Shape"/>
              <p:cNvSpPr/>
              <p:nvPr/>
            </p:nvSpPr>
            <p:spPr>
              <a:xfrm>
                <a:off x="0" y="16816"/>
                <a:ext cx="168058" cy="1247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7005"/>
                    </a:moveTo>
                    <a:lnTo>
                      <a:pt x="7096" y="18243"/>
                    </a:lnTo>
                    <a:lnTo>
                      <a:pt x="8081" y="21600"/>
                    </a:lnTo>
                    <a:lnTo>
                      <a:pt x="0" y="19630"/>
                    </a:lnTo>
                    <a:lnTo>
                      <a:pt x="3885" y="8100"/>
                    </a:lnTo>
                    <a:lnTo>
                      <a:pt x="5024" y="11530"/>
                    </a:lnTo>
                    <a:lnTo>
                      <a:pt x="19269" y="0"/>
                    </a:lnTo>
                    <a:lnTo>
                      <a:pt x="21600" y="7005"/>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sp>
            <p:nvSpPr>
              <p:cNvPr id="365" name="Shape"/>
              <p:cNvSpPr/>
              <p:nvPr/>
            </p:nvSpPr>
            <p:spPr>
              <a:xfrm>
                <a:off x="172006" y="0"/>
                <a:ext cx="20894" cy="425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9675"/>
                    </a:moveTo>
                    <a:lnTo>
                      <a:pt x="16000" y="21600"/>
                    </a:lnTo>
                    <a:lnTo>
                      <a:pt x="0" y="1711"/>
                    </a:lnTo>
                    <a:lnTo>
                      <a:pt x="5600" y="0"/>
                    </a:lnTo>
                    <a:lnTo>
                      <a:pt x="21600" y="19675"/>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sp>
            <p:nvSpPr>
              <p:cNvPr id="366" name="Shape"/>
              <p:cNvSpPr/>
              <p:nvPr/>
            </p:nvSpPr>
            <p:spPr>
              <a:xfrm>
                <a:off x="154274" y="5605"/>
                <a:ext cx="27973" cy="462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7835"/>
                    </a:moveTo>
                    <a:lnTo>
                      <a:pt x="13577" y="21600"/>
                    </a:lnTo>
                    <a:lnTo>
                      <a:pt x="0" y="2774"/>
                    </a:lnTo>
                    <a:lnTo>
                      <a:pt x="9566" y="0"/>
                    </a:lnTo>
                    <a:lnTo>
                      <a:pt x="21600" y="17835"/>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grpSp>
        <p:grpSp>
          <p:nvGrpSpPr>
            <p:cNvPr id="371" name="Group"/>
            <p:cNvGrpSpPr/>
            <p:nvPr/>
          </p:nvGrpSpPr>
          <p:grpSpPr>
            <a:xfrm>
              <a:off x="822794" y="1545256"/>
              <a:ext cx="203524" cy="122898"/>
              <a:chOff x="0" y="0"/>
              <a:chExt cx="203522" cy="122896"/>
            </a:xfrm>
          </p:grpSpPr>
          <p:sp>
            <p:nvSpPr>
              <p:cNvPr id="368" name="Shape"/>
              <p:cNvSpPr/>
              <p:nvPr/>
            </p:nvSpPr>
            <p:spPr>
              <a:xfrm>
                <a:off x="31918" y="11210"/>
                <a:ext cx="171605" cy="1116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14" y="0"/>
                    </a:moveTo>
                    <a:lnTo>
                      <a:pt x="15870" y="9363"/>
                    </a:lnTo>
                    <a:lnTo>
                      <a:pt x="16631" y="5503"/>
                    </a:lnTo>
                    <a:lnTo>
                      <a:pt x="21600" y="17576"/>
                    </a:lnTo>
                    <a:lnTo>
                      <a:pt x="13639" y="21600"/>
                    </a:lnTo>
                    <a:lnTo>
                      <a:pt x="14654" y="17411"/>
                    </a:lnTo>
                    <a:lnTo>
                      <a:pt x="0" y="7720"/>
                    </a:lnTo>
                    <a:lnTo>
                      <a:pt x="1014" y="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sp>
            <p:nvSpPr>
              <p:cNvPr id="369" name="Shape"/>
              <p:cNvSpPr/>
              <p:nvPr/>
            </p:nvSpPr>
            <p:spPr>
              <a:xfrm>
                <a:off x="0" y="0"/>
                <a:ext cx="15561" cy="425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615" y="0"/>
                    </a:moveTo>
                    <a:lnTo>
                      <a:pt x="21600" y="655"/>
                    </a:lnTo>
                    <a:lnTo>
                      <a:pt x="9969" y="21600"/>
                    </a:lnTo>
                    <a:lnTo>
                      <a:pt x="0" y="20945"/>
                    </a:lnTo>
                    <a:lnTo>
                      <a:pt x="16615" y="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sp>
            <p:nvSpPr>
              <p:cNvPr id="370" name="Shape"/>
              <p:cNvSpPr/>
              <p:nvPr/>
            </p:nvSpPr>
            <p:spPr>
              <a:xfrm>
                <a:off x="12413" y="3736"/>
                <a:ext cx="24413" cy="462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617" y="0"/>
                    </a:moveTo>
                    <a:lnTo>
                      <a:pt x="21600" y="2180"/>
                    </a:lnTo>
                    <a:lnTo>
                      <a:pt x="10983" y="21600"/>
                    </a:lnTo>
                    <a:lnTo>
                      <a:pt x="0" y="19222"/>
                    </a:lnTo>
                    <a:lnTo>
                      <a:pt x="10617" y="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grpSp>
        <p:grpSp>
          <p:nvGrpSpPr>
            <p:cNvPr id="375" name="Group"/>
            <p:cNvGrpSpPr/>
            <p:nvPr/>
          </p:nvGrpSpPr>
          <p:grpSpPr>
            <a:xfrm>
              <a:off x="519566" y="308303"/>
              <a:ext cx="72307" cy="259257"/>
              <a:chOff x="0" y="0"/>
              <a:chExt cx="72306" cy="259255"/>
            </a:xfrm>
          </p:grpSpPr>
          <p:sp>
            <p:nvSpPr>
              <p:cNvPr id="372" name="Shape"/>
              <p:cNvSpPr/>
              <p:nvPr/>
            </p:nvSpPr>
            <p:spPr>
              <a:xfrm>
                <a:off x="0" y="0"/>
                <a:ext cx="72307" cy="2163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59" y="21600"/>
                    </a:moveTo>
                    <a:lnTo>
                      <a:pt x="4866" y="6370"/>
                    </a:lnTo>
                    <a:lnTo>
                      <a:pt x="0" y="5822"/>
                    </a:lnTo>
                    <a:lnTo>
                      <a:pt x="11631" y="0"/>
                    </a:lnTo>
                    <a:lnTo>
                      <a:pt x="21600" y="6075"/>
                    </a:lnTo>
                    <a:lnTo>
                      <a:pt x="15785" y="5737"/>
                    </a:lnTo>
                    <a:lnTo>
                      <a:pt x="15666" y="20798"/>
                    </a:lnTo>
                    <a:lnTo>
                      <a:pt x="5459" y="2160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sp>
            <p:nvSpPr>
              <p:cNvPr id="373" name="Shape"/>
              <p:cNvSpPr/>
              <p:nvPr/>
            </p:nvSpPr>
            <p:spPr>
              <a:xfrm>
                <a:off x="17732" y="250380"/>
                <a:ext cx="35063" cy="88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9326"/>
                    </a:moveTo>
                    <a:lnTo>
                      <a:pt x="0" y="0"/>
                    </a:lnTo>
                    <a:lnTo>
                      <a:pt x="21600" y="3411"/>
                    </a:lnTo>
                    <a:lnTo>
                      <a:pt x="21600" y="21600"/>
                    </a:lnTo>
                    <a:lnTo>
                      <a:pt x="0" y="19326"/>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sp>
            <p:nvSpPr>
              <p:cNvPr id="374" name="Shape"/>
              <p:cNvSpPr/>
              <p:nvPr/>
            </p:nvSpPr>
            <p:spPr>
              <a:xfrm>
                <a:off x="17732" y="222352"/>
                <a:ext cx="35068" cy="201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3287"/>
                    </a:lnTo>
                    <a:lnTo>
                      <a:pt x="21600" y="0"/>
                    </a:lnTo>
                    <a:lnTo>
                      <a:pt x="21600" y="17843"/>
                    </a:lnTo>
                    <a:lnTo>
                      <a:pt x="0" y="2160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grpSp>
        <p:grpSp>
          <p:nvGrpSpPr>
            <p:cNvPr id="379" name="Group"/>
            <p:cNvGrpSpPr/>
            <p:nvPr/>
          </p:nvGrpSpPr>
          <p:grpSpPr>
            <a:xfrm>
              <a:off x="872445" y="1203319"/>
              <a:ext cx="210616" cy="89263"/>
              <a:chOff x="0" y="0"/>
              <a:chExt cx="210614" cy="89261"/>
            </a:xfrm>
          </p:grpSpPr>
          <p:sp>
            <p:nvSpPr>
              <p:cNvPr id="376" name="Shape"/>
              <p:cNvSpPr/>
              <p:nvPr/>
            </p:nvSpPr>
            <p:spPr>
              <a:xfrm>
                <a:off x="31918" y="0"/>
                <a:ext cx="178697" cy="892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8681"/>
                    </a:moveTo>
                    <a:lnTo>
                      <a:pt x="15554" y="5891"/>
                    </a:lnTo>
                    <a:lnTo>
                      <a:pt x="15310" y="0"/>
                    </a:lnTo>
                    <a:lnTo>
                      <a:pt x="21600" y="12712"/>
                    </a:lnTo>
                    <a:lnTo>
                      <a:pt x="15164" y="21600"/>
                    </a:lnTo>
                    <a:lnTo>
                      <a:pt x="14725" y="17673"/>
                    </a:lnTo>
                    <a:lnTo>
                      <a:pt x="488" y="19533"/>
                    </a:lnTo>
                    <a:lnTo>
                      <a:pt x="0" y="8681"/>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sp>
            <p:nvSpPr>
              <p:cNvPr id="377" name="Shape"/>
              <p:cNvSpPr/>
              <p:nvPr/>
            </p:nvSpPr>
            <p:spPr>
              <a:xfrm>
                <a:off x="0" y="37370"/>
                <a:ext cx="6699" cy="444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9059" y="0"/>
                    </a:lnTo>
                    <a:lnTo>
                      <a:pt x="21600" y="21600"/>
                    </a:lnTo>
                    <a:lnTo>
                      <a:pt x="2541" y="21600"/>
                    </a:lnTo>
                    <a:lnTo>
                      <a:pt x="0" y="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sp>
            <p:nvSpPr>
              <p:cNvPr id="378" name="Shape"/>
              <p:cNvSpPr/>
              <p:nvPr/>
            </p:nvSpPr>
            <p:spPr>
              <a:xfrm>
                <a:off x="12412" y="35501"/>
                <a:ext cx="13770" cy="444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8"/>
                    </a:moveTo>
                    <a:lnTo>
                      <a:pt x="20945" y="0"/>
                    </a:lnTo>
                    <a:lnTo>
                      <a:pt x="21600" y="21600"/>
                    </a:lnTo>
                    <a:lnTo>
                      <a:pt x="1309" y="21600"/>
                    </a:lnTo>
                    <a:lnTo>
                      <a:pt x="0" y="208"/>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grpSp>
        <p:grpSp>
          <p:nvGrpSpPr>
            <p:cNvPr id="383" name="Group"/>
            <p:cNvGrpSpPr/>
            <p:nvPr/>
          </p:nvGrpSpPr>
          <p:grpSpPr>
            <a:xfrm>
              <a:off x="30145" y="835223"/>
              <a:ext cx="201738" cy="126642"/>
              <a:chOff x="0" y="0"/>
              <a:chExt cx="201737" cy="126641"/>
            </a:xfrm>
          </p:grpSpPr>
          <p:sp>
            <p:nvSpPr>
              <p:cNvPr id="380" name="Shape"/>
              <p:cNvSpPr/>
              <p:nvPr/>
            </p:nvSpPr>
            <p:spPr>
              <a:xfrm>
                <a:off x="0" y="0"/>
                <a:ext cx="173377" cy="1135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993" y="21600"/>
                    </a:moveTo>
                    <a:lnTo>
                      <a:pt x="5475" y="11840"/>
                    </a:lnTo>
                    <a:lnTo>
                      <a:pt x="4621" y="15760"/>
                    </a:lnTo>
                    <a:lnTo>
                      <a:pt x="0" y="3760"/>
                    </a:lnTo>
                    <a:lnTo>
                      <a:pt x="7686" y="0"/>
                    </a:lnTo>
                    <a:lnTo>
                      <a:pt x="6932" y="4000"/>
                    </a:lnTo>
                    <a:lnTo>
                      <a:pt x="21600" y="13760"/>
                    </a:lnTo>
                    <a:lnTo>
                      <a:pt x="19993" y="2160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sp>
            <p:nvSpPr>
              <p:cNvPr id="381" name="Shape"/>
              <p:cNvSpPr/>
              <p:nvPr/>
            </p:nvSpPr>
            <p:spPr>
              <a:xfrm>
                <a:off x="182646" y="84082"/>
                <a:ext cx="19092" cy="425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165" y="21600"/>
                    </a:moveTo>
                    <a:lnTo>
                      <a:pt x="0" y="20329"/>
                    </a:lnTo>
                    <a:lnTo>
                      <a:pt x="14557" y="0"/>
                    </a:lnTo>
                    <a:lnTo>
                      <a:pt x="21600" y="635"/>
                    </a:lnTo>
                    <a:lnTo>
                      <a:pt x="5165" y="2160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sp>
            <p:nvSpPr>
              <p:cNvPr id="382" name="Shape"/>
              <p:cNvSpPr/>
              <p:nvPr/>
            </p:nvSpPr>
            <p:spPr>
              <a:xfrm>
                <a:off x="164913" y="74740"/>
                <a:ext cx="26184" cy="48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943" y="21600"/>
                    </a:moveTo>
                    <a:lnTo>
                      <a:pt x="0" y="18514"/>
                    </a:lnTo>
                    <a:lnTo>
                      <a:pt x="10286" y="0"/>
                    </a:lnTo>
                    <a:lnTo>
                      <a:pt x="21600" y="1929"/>
                    </a:lnTo>
                    <a:lnTo>
                      <a:pt x="9943" y="2160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grpSp>
        <p:sp>
          <p:nvSpPr>
            <p:cNvPr id="384" name="Line"/>
            <p:cNvSpPr/>
            <p:nvPr/>
          </p:nvSpPr>
          <p:spPr>
            <a:xfrm flipV="1">
              <a:off x="563897" y="0"/>
              <a:ext cx="1774" cy="1276192"/>
            </a:xfrm>
            <a:prstGeom prst="line">
              <a:avLst/>
            </a:prstGeom>
            <a:noFill/>
            <a:ln w="19080" cap="flat">
              <a:solidFill>
                <a:srgbClr val="000000"/>
              </a:solidFill>
              <a:prstDash val="solid"/>
              <a:round/>
              <a:tailEnd type="triangle" w="med" len="med"/>
            </a:ln>
            <a:effectLst/>
          </p:spPr>
          <p:txBody>
            <a:bodyPr wrap="square" lIns="50800" tIns="50800" rIns="50800" bIns="50800" numCol="1" anchor="ctr">
              <a:noAutofit/>
            </a:bodyPr>
            <a:lstStyle/>
            <a:p>
              <a:pPr algn="l" defTabSz="457200">
                <a:defRPr sz="1200"/>
              </a:pPr>
            </a:p>
          </p:txBody>
        </p:sp>
        <p:sp>
          <p:nvSpPr>
            <p:cNvPr id="385" name="Line"/>
            <p:cNvSpPr/>
            <p:nvPr/>
          </p:nvSpPr>
          <p:spPr>
            <a:xfrm flipV="1">
              <a:off x="558578" y="1264980"/>
              <a:ext cx="787330" cy="9343"/>
            </a:xfrm>
            <a:prstGeom prst="line">
              <a:avLst/>
            </a:prstGeom>
            <a:noFill/>
            <a:ln w="19080" cap="flat">
              <a:solidFill>
                <a:srgbClr val="000000"/>
              </a:solidFill>
              <a:prstDash val="solid"/>
              <a:round/>
              <a:tailEnd type="triangle" w="med" len="med"/>
            </a:ln>
            <a:effectLst/>
          </p:spPr>
          <p:txBody>
            <a:bodyPr wrap="square" lIns="50800" tIns="50800" rIns="50800" bIns="50800" numCol="1" anchor="ctr">
              <a:noAutofit/>
            </a:bodyPr>
            <a:lstStyle/>
            <a:p>
              <a:pPr algn="l" defTabSz="457200">
                <a:defRPr sz="1200"/>
              </a:pPr>
            </a:p>
          </p:txBody>
        </p:sp>
        <p:sp>
          <p:nvSpPr>
            <p:cNvPr id="386" name="y"/>
            <p:cNvSpPr/>
            <p:nvPr/>
          </p:nvSpPr>
          <p:spPr>
            <a:xfrm>
              <a:off x="258896" y="1868"/>
              <a:ext cx="260958" cy="2840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marL="43538" marR="43538" algn="l" defTabSz="828675">
                <a:lnSpc>
                  <a:spcPct val="93000"/>
                </a:lnSpc>
                <a:buClr>
                  <a:srgbClr val="000000"/>
                </a:buClr>
                <a:buFont typeface="Times New Roman"/>
                <a:tabLst>
                  <a:tab pos="38100" algn="l"/>
                  <a:tab pos="457200" algn="l"/>
                  <a:tab pos="876300" algn="l"/>
                  <a:tab pos="1282700" algn="l"/>
                  <a:tab pos="1701800" algn="l"/>
                  <a:tab pos="2120900" algn="l"/>
                  <a:tab pos="2527300" algn="l"/>
                  <a:tab pos="2946400" algn="l"/>
                  <a:tab pos="3365500" algn="l"/>
                  <a:tab pos="3771900" algn="l"/>
                  <a:tab pos="4191000" algn="l"/>
                  <a:tab pos="4610100" algn="l"/>
                  <a:tab pos="5016500" algn="l"/>
                  <a:tab pos="5435600" algn="l"/>
                  <a:tab pos="5854700" algn="l"/>
                  <a:tab pos="6261100" algn="l"/>
                  <a:tab pos="6680200" algn="l"/>
                  <a:tab pos="7099300" algn="l"/>
                  <a:tab pos="7505700" algn="l"/>
                  <a:tab pos="7924800" algn="l"/>
                  <a:tab pos="8343900" algn="l"/>
                  <a:tab pos="9156700" algn="l"/>
                </a:tabLst>
                <a:defRPr sz="1500">
                  <a:uFill>
                    <a:solidFill>
                      <a:srgbClr val="000000"/>
                    </a:solidFill>
                  </a:uFill>
                </a:defRPr>
              </a:lvl1pPr>
            </a:lstStyle>
            <a:p>
              <a:pPr/>
              <a:r>
                <a:t>y</a:t>
              </a:r>
            </a:p>
          </p:txBody>
        </p:sp>
        <p:sp>
          <p:nvSpPr>
            <p:cNvPr id="387" name="x"/>
            <p:cNvSpPr/>
            <p:nvPr/>
          </p:nvSpPr>
          <p:spPr>
            <a:xfrm>
              <a:off x="1131342" y="1238821"/>
              <a:ext cx="260958" cy="2840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marL="43538" marR="43538" algn="l" defTabSz="828675">
                <a:lnSpc>
                  <a:spcPct val="93000"/>
                </a:lnSpc>
                <a:buClr>
                  <a:srgbClr val="000000"/>
                </a:buClr>
                <a:buFont typeface="Times New Roman"/>
                <a:tabLst>
                  <a:tab pos="38100" algn="l"/>
                  <a:tab pos="457200" algn="l"/>
                  <a:tab pos="876300" algn="l"/>
                  <a:tab pos="1282700" algn="l"/>
                  <a:tab pos="1701800" algn="l"/>
                  <a:tab pos="2120900" algn="l"/>
                  <a:tab pos="2527300" algn="l"/>
                  <a:tab pos="2946400" algn="l"/>
                  <a:tab pos="3365500" algn="l"/>
                  <a:tab pos="3771900" algn="l"/>
                  <a:tab pos="4191000" algn="l"/>
                  <a:tab pos="4610100" algn="l"/>
                  <a:tab pos="5016500" algn="l"/>
                  <a:tab pos="5435600" algn="l"/>
                  <a:tab pos="5854700" algn="l"/>
                  <a:tab pos="6261100" algn="l"/>
                  <a:tab pos="6680200" algn="l"/>
                  <a:tab pos="7099300" algn="l"/>
                  <a:tab pos="7505700" algn="l"/>
                  <a:tab pos="7924800" algn="l"/>
                  <a:tab pos="8343900" algn="l"/>
                  <a:tab pos="9156700" algn="l"/>
                </a:tabLst>
                <a:defRPr sz="1500">
                  <a:uFill>
                    <a:solidFill>
                      <a:srgbClr val="000000"/>
                    </a:solidFill>
                  </a:uFill>
                </a:defRPr>
              </a:lvl1pPr>
            </a:lstStyle>
            <a:p>
              <a:pPr/>
              <a:r>
                <a:t>x</a:t>
              </a:r>
            </a:p>
          </p:txBody>
        </p:sp>
        <p:sp>
          <p:nvSpPr>
            <p:cNvPr id="388" name="Shape"/>
            <p:cNvSpPr/>
            <p:nvPr/>
          </p:nvSpPr>
          <p:spPr>
            <a:xfrm>
              <a:off x="1565792" y="1143527"/>
              <a:ext cx="458875" cy="3116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400"/>
                  </a:moveTo>
                  <a:lnTo>
                    <a:pt x="16172" y="5400"/>
                  </a:lnTo>
                  <a:lnTo>
                    <a:pt x="16172" y="0"/>
                  </a:lnTo>
                  <a:lnTo>
                    <a:pt x="21600" y="10829"/>
                  </a:lnTo>
                  <a:lnTo>
                    <a:pt x="16172" y="21600"/>
                  </a:lnTo>
                  <a:lnTo>
                    <a:pt x="16172" y="16200"/>
                  </a:lnTo>
                  <a:lnTo>
                    <a:pt x="0" y="16200"/>
                  </a:lnTo>
                  <a:lnTo>
                    <a:pt x="0" y="5400"/>
                  </a:lnTo>
                </a:path>
              </a:pathLst>
            </a:custGeom>
            <a:solidFill>
              <a:srgbClr val="3DA779"/>
            </a:solidFill>
            <a:ln w="9398" cap="flat">
              <a:solidFill>
                <a:srgbClr val="000000"/>
              </a:solidFill>
              <a:prstDash val="solid"/>
              <a:round/>
            </a:ln>
            <a:effectLst/>
          </p:spPr>
          <p:txBody>
            <a:bodyPr wrap="square" lIns="50800" tIns="50800" rIns="50800" bIns="50800" numCol="1" anchor="ctr">
              <a:noAutofit/>
            </a:bodyPr>
            <a:lstStyle/>
            <a:p>
              <a:pPr marL="40639" marR="40639" algn="l" defTabSz="914400">
                <a:defRPr sz="1800">
                  <a:uFill>
                    <a:solidFill>
                      <a:srgbClr val="000000"/>
                    </a:solidFill>
                  </a:uFill>
                </a:defRPr>
              </a:pPr>
            </a:p>
          </p:txBody>
        </p:sp>
      </p:grpSp>
      <p:sp>
        <p:nvSpPr>
          <p:cNvPr id="390" name="ALICE, PRL, 107, 032301 (2011)"/>
          <p:cNvSpPr/>
          <p:nvPr/>
        </p:nvSpPr>
        <p:spPr>
          <a:xfrm>
            <a:off x="9220875" y="8108950"/>
            <a:ext cx="2710546" cy="304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400"/>
            </a:lvl1pPr>
          </a:lstStyle>
          <a:p>
            <a:pPr/>
            <a:r>
              <a:t>ALICE, PRL, 107, 032301 (2011)</a:t>
            </a:r>
          </a:p>
        </p:txBody>
      </p:sp>
      <p:sp>
        <p:nvSpPr>
          <p:cNvPr id="391" name="Text"/>
          <p:cNvSpPr txBox="1"/>
          <p:nvPr/>
        </p:nvSpPr>
        <p:spPr>
          <a:xfrm>
            <a:off x="12532647" y="9326598"/>
            <a:ext cx="368574" cy="3585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defTabSz="647700">
              <a:defRPr sz="1800">
                <a:uFill>
                  <a:solidFill>
                    <a:srgbClr val="000000"/>
                  </a:solidFill>
                </a:uFill>
              </a:defRPr>
            </a:lvl1pPr>
          </a:lstStyle>
          <a:p>
            <a:pPr/>
            <a:fld id="{86CB4B4D-7CA3-9044-876B-883B54F8677D}" type="slidenum"/>
          </a:p>
        </p:txBody>
      </p:sp>
      <p:sp>
        <p:nvSpPr>
          <p:cNvPr id="392" name="vn=kn𝜀n"/>
          <p:cNvSpPr txBox="1"/>
          <p:nvPr/>
        </p:nvSpPr>
        <p:spPr>
          <a:xfrm>
            <a:off x="8747322" y="5162102"/>
            <a:ext cx="1740086" cy="901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v</a:t>
            </a:r>
            <a:r>
              <a:rPr baseline="-5999"/>
              <a:t>n</a:t>
            </a:r>
            <a:r>
              <a:t>=k</a:t>
            </a:r>
            <a:r>
              <a:rPr baseline="-5999"/>
              <a:t>n</a:t>
            </a:r>
            <a:r>
              <a:t>𝜀</a:t>
            </a:r>
            <a:r>
              <a:rPr baseline="-5999"/>
              <a:t>n</a:t>
            </a:r>
          </a:p>
        </p:txBody>
      </p:sp>
      <p:sp>
        <p:nvSpPr>
          <p:cNvPr id="393" name="v2"/>
          <p:cNvSpPr txBox="1"/>
          <p:nvPr/>
        </p:nvSpPr>
        <p:spPr>
          <a:xfrm>
            <a:off x="9918354" y="1366637"/>
            <a:ext cx="452968" cy="55423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200"/>
            </a:pPr>
            <a:r>
              <a:t>v</a:t>
            </a:r>
            <a:r>
              <a:rPr baseline="-5999"/>
              <a:t>2</a:t>
            </a:r>
          </a:p>
        </p:txBody>
      </p:sp>
      <p:sp>
        <p:nvSpPr>
          <p:cNvPr id="394" name="𝜀2"/>
          <p:cNvSpPr txBox="1"/>
          <p:nvPr/>
        </p:nvSpPr>
        <p:spPr>
          <a:xfrm>
            <a:off x="7658654" y="1281805"/>
            <a:ext cx="446466" cy="723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200"/>
            </a:pPr>
            <a:r>
              <a:t>𝜀</a:t>
            </a:r>
            <a:r>
              <a:rPr baseline="-5999"/>
              <a:t>2</a:t>
            </a:r>
          </a:p>
        </p:txBody>
      </p:sp>
      <p:sp>
        <p:nvSpPr>
          <p:cNvPr id="395" name="𝜀2"/>
          <p:cNvSpPr txBox="1"/>
          <p:nvPr/>
        </p:nvSpPr>
        <p:spPr>
          <a:xfrm>
            <a:off x="5499901" y="3388026"/>
            <a:ext cx="550267" cy="901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𝜀</a:t>
            </a:r>
            <a:r>
              <a:rPr baseline="-5999"/>
              <a:t>2</a:t>
            </a:r>
          </a:p>
        </p:txBody>
      </p:sp>
      <p:sp>
        <p:nvSpPr>
          <p:cNvPr id="396" name="𝜀3"/>
          <p:cNvSpPr txBox="1"/>
          <p:nvPr/>
        </p:nvSpPr>
        <p:spPr>
          <a:xfrm>
            <a:off x="6816589" y="3388026"/>
            <a:ext cx="550266" cy="901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𝜀</a:t>
            </a:r>
            <a:r>
              <a:rPr baseline="-5999"/>
              <a:t>3</a:t>
            </a:r>
          </a:p>
        </p:txBody>
      </p:sp>
      <p:sp>
        <p:nvSpPr>
          <p:cNvPr id="397" name="𝜀4"/>
          <p:cNvSpPr txBox="1"/>
          <p:nvPr/>
        </p:nvSpPr>
        <p:spPr>
          <a:xfrm>
            <a:off x="8354918" y="3388026"/>
            <a:ext cx="550267" cy="901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𝜀</a:t>
            </a:r>
            <a:r>
              <a:rPr baseline="-5999"/>
              <a:t>4</a:t>
            </a:r>
          </a:p>
        </p:txBody>
      </p:sp>
      <p:sp>
        <p:nvSpPr>
          <p:cNvPr id="398" name="𝜀5"/>
          <p:cNvSpPr txBox="1"/>
          <p:nvPr/>
        </p:nvSpPr>
        <p:spPr>
          <a:xfrm>
            <a:off x="9786160" y="3388026"/>
            <a:ext cx="550267" cy="901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𝜀</a:t>
            </a:r>
            <a:r>
              <a:rPr baseline="-5999"/>
              <a:t>5</a:t>
            </a:r>
          </a:p>
        </p:txBody>
      </p:sp>
      <p:sp>
        <p:nvSpPr>
          <p:cNvPr id="399" name="𝜀6"/>
          <p:cNvSpPr txBox="1"/>
          <p:nvPr/>
        </p:nvSpPr>
        <p:spPr>
          <a:xfrm>
            <a:off x="11466627" y="3334739"/>
            <a:ext cx="550266" cy="901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𝜀</a:t>
            </a:r>
            <a:r>
              <a:rPr baseline="-5999"/>
              <a:t>6</a:t>
            </a:r>
          </a:p>
        </p:txBody>
      </p:sp>
      <p:sp>
        <p:nvSpPr>
          <p:cNvPr id="400" name="Rectangle"/>
          <p:cNvSpPr/>
          <p:nvPr/>
        </p:nvSpPr>
        <p:spPr>
          <a:xfrm>
            <a:off x="4346314" y="3496504"/>
            <a:ext cx="630176" cy="552387"/>
          </a:xfrm>
          <a:prstGeom prst="rect">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401" name="v2=k2𝜀2"/>
          <p:cNvSpPr txBox="1"/>
          <p:nvPr/>
        </p:nvSpPr>
        <p:spPr>
          <a:xfrm>
            <a:off x="11284700" y="1066800"/>
            <a:ext cx="1546540"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700"/>
            </a:pPr>
            <a:r>
              <a:t>v</a:t>
            </a:r>
            <a:r>
              <a:rPr baseline="-5999"/>
              <a:t>2</a:t>
            </a:r>
            <a:r>
              <a:t>=k</a:t>
            </a:r>
            <a:r>
              <a:rPr baseline="-5999"/>
              <a:t>2</a:t>
            </a:r>
            <a:r>
              <a:t>𝜀</a:t>
            </a:r>
            <a:r>
              <a:rPr baseline="-5999"/>
              <a:t>2</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Times New Roman"/>
        <a:ea typeface="Times New Roman"/>
        <a:cs typeface="Times New Roman"/>
      </a:majorFont>
      <a:minorFont>
        <a:latin typeface="Times New Roman"/>
        <a:ea typeface="Times New Roman"/>
        <a:cs typeface="Times New Roma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Times New Roman"/>
        <a:ea typeface="Times New Roman"/>
        <a:cs typeface="Times New Roman"/>
      </a:majorFont>
      <a:minorFont>
        <a:latin typeface="Times New Roman"/>
        <a:ea typeface="Times New Roman"/>
        <a:cs typeface="Times New Roma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