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511" r:id="rId3"/>
    <p:sldId id="512" r:id="rId4"/>
    <p:sldId id="509" r:id="rId5"/>
    <p:sldId id="449" r:id="rId6"/>
    <p:sldId id="514" r:id="rId7"/>
    <p:sldId id="401" r:id="rId8"/>
    <p:sldId id="405" r:id="rId9"/>
    <p:sldId id="451" r:id="rId10"/>
    <p:sldId id="452" r:id="rId11"/>
    <p:sldId id="453" r:id="rId12"/>
    <p:sldId id="454" r:id="rId13"/>
    <p:sldId id="485" r:id="rId14"/>
    <p:sldId id="513" r:id="rId15"/>
    <p:sldId id="455" r:id="rId16"/>
    <p:sldId id="450" r:id="rId17"/>
    <p:sldId id="354" r:id="rId18"/>
    <p:sldId id="355" r:id="rId19"/>
    <p:sldId id="505" r:id="rId20"/>
    <p:sldId id="356" r:id="rId21"/>
    <p:sldId id="463" r:id="rId22"/>
    <p:sldId id="486" r:id="rId23"/>
    <p:sldId id="490" r:id="rId24"/>
    <p:sldId id="487" r:id="rId25"/>
    <p:sldId id="402" r:id="rId26"/>
    <p:sldId id="488" r:id="rId27"/>
    <p:sldId id="398" r:id="rId28"/>
    <p:sldId id="400" r:id="rId29"/>
    <p:sldId id="489" r:id="rId30"/>
    <p:sldId id="404" r:id="rId31"/>
    <p:sldId id="396" r:id="rId32"/>
    <p:sldId id="419" r:id="rId33"/>
    <p:sldId id="492" r:id="rId34"/>
    <p:sldId id="493" r:id="rId35"/>
    <p:sldId id="491" r:id="rId36"/>
    <p:sldId id="494" r:id="rId37"/>
    <p:sldId id="395" r:id="rId38"/>
    <p:sldId id="495" r:id="rId39"/>
    <p:sldId id="499" r:id="rId40"/>
    <p:sldId id="500" r:id="rId41"/>
    <p:sldId id="501" r:id="rId42"/>
    <p:sldId id="502" r:id="rId43"/>
    <p:sldId id="503" r:id="rId44"/>
    <p:sldId id="496" r:id="rId45"/>
    <p:sldId id="497" r:id="rId46"/>
    <p:sldId id="498" r:id="rId47"/>
    <p:sldId id="504" r:id="rId48"/>
    <p:sldId id="415" r:id="rId49"/>
    <p:sldId id="278" r:id="rId50"/>
    <p:sldId id="406" r:id="rId51"/>
    <p:sldId id="407" r:id="rId52"/>
    <p:sldId id="411" r:id="rId53"/>
    <p:sldId id="413" r:id="rId54"/>
    <p:sldId id="430" r:id="rId55"/>
    <p:sldId id="421" r:id="rId56"/>
    <p:sldId id="436" r:id="rId57"/>
    <p:sldId id="425" r:id="rId58"/>
    <p:sldId id="426" r:id="rId59"/>
    <p:sldId id="440" r:id="rId60"/>
    <p:sldId id="507" r:id="rId61"/>
    <p:sldId id="508" r:id="rId62"/>
    <p:sldId id="380" r:id="rId63"/>
    <p:sldId id="510" r:id="rId64"/>
    <p:sldId id="506" r:id="rId65"/>
    <p:sldId id="438" r:id="rId66"/>
    <p:sldId id="447" r:id="rId67"/>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4660"/>
  </p:normalViewPr>
  <p:slideViewPr>
    <p:cSldViewPr>
      <p:cViewPr varScale="1">
        <p:scale>
          <a:sx n="102" d="100"/>
          <a:sy n="102" d="100"/>
        </p:scale>
        <p:origin x="1120"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B135B18E-9B2A-49A5-919C-B5967385C21D}" type="datetimeFigureOut">
              <a:rPr lang="zh-CN" altLang="en-US" smtClean="0"/>
              <a:pPr/>
              <a:t>2023/8/3</a:t>
            </a:fld>
            <a:endParaRPr lang="zh-CN" altLang="en-US"/>
          </a:p>
        </p:txBody>
      </p:sp>
      <p:sp>
        <p:nvSpPr>
          <p:cNvPr id="4" name="幻灯片图像占位符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C8B0E986-6A74-45E3-9501-C3684F7DA5F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a:ln/>
        </p:spPr>
        <p:txBody>
          <a:bodyPr/>
          <a:lstStyle/>
          <a:p>
            <a:endParaRPr lang="zh-CN" altLang="en-US"/>
          </a:p>
        </p:txBody>
      </p:sp>
      <p:sp>
        <p:nvSpPr>
          <p:cNvPr id="52228" name="灯片编号占位符 3"/>
          <p:cNvSpPr>
            <a:spLocks noGrp="1"/>
          </p:cNvSpPr>
          <p:nvPr>
            <p:ph type="sldNum" sz="quarter" idx="5"/>
          </p:nvPr>
        </p:nvSpPr>
        <p:spPr>
          <a:noFill/>
        </p:spPr>
        <p:txBody>
          <a:bodyPr/>
          <a:lstStyle/>
          <a:p>
            <a:fld id="{6BA76B98-E03F-4845-BF54-AB0DE4AAE7E6}" type="slidenum">
              <a:rPr lang="zh-CN" altLang="en-US" smtClean="0"/>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8B0E986-6A74-45E3-9501-C3684F7DA5F4}" type="slidenum">
              <a:rPr lang="zh-CN" altLang="en-US" smtClean="0"/>
              <a:pPr/>
              <a:t>9</a:t>
            </a:fld>
            <a:endParaRPr lang="zh-CN" altLang="en-US"/>
          </a:p>
        </p:txBody>
      </p:sp>
    </p:spTree>
    <p:extLst>
      <p:ext uri="{BB962C8B-B14F-4D97-AF65-F5344CB8AC3E}">
        <p14:creationId xmlns:p14="http://schemas.microsoft.com/office/powerpoint/2010/main" val="86289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0A3019-AA1C-4B72-B7B4-58DE448B2991}" type="slidenum">
              <a:rPr lang="zh-CN" altLang="en-US" smtClean="0"/>
              <a:pPr>
                <a:defRPr/>
              </a:pPr>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BF082-501C-4E4F-AF9B-4B80E2718BD0}" type="slidenum">
              <a:rPr lang="zh-CN" altLang="en-US" smtClean="0">
                <a:latin typeface="Arial" charset="0"/>
                <a:ea typeface="宋体" charset="-122"/>
              </a:rPr>
              <a:pPr/>
              <a:t>21</a:t>
            </a:fld>
            <a:endParaRPr lang="en-US" altLang="zh-CN">
              <a:latin typeface="Arial" charset="0"/>
              <a:ea typeface="宋体" charset="-122"/>
            </a:endParaRPr>
          </a:p>
        </p:txBody>
      </p:sp>
    </p:spTree>
    <p:extLst>
      <p:ext uri="{BB962C8B-B14F-4D97-AF65-F5344CB8AC3E}">
        <p14:creationId xmlns:p14="http://schemas.microsoft.com/office/powerpoint/2010/main" val="378076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4CBC3B71-939F-4769-BCB2-4712723E0B53}" type="slidenum">
              <a:rPr lang="zh-CN" altLang="en-US" smtClean="0"/>
              <a:pPr/>
              <a:t>48</a:t>
            </a:fld>
            <a:endParaRPr lang="zh-CN" altLang="en-US"/>
          </a:p>
        </p:txBody>
      </p:sp>
    </p:spTree>
    <p:extLst>
      <p:ext uri="{BB962C8B-B14F-4D97-AF65-F5344CB8AC3E}">
        <p14:creationId xmlns:p14="http://schemas.microsoft.com/office/powerpoint/2010/main" val="126814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a:extLst>
              <a:ext uri="{FF2B5EF4-FFF2-40B4-BE49-F238E27FC236}">
                <a16:creationId xmlns:a16="http://schemas.microsoft.com/office/drawing/2014/main" id="{61DA545A-0282-4A4C-8246-170353F8D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a:extLst>
              <a:ext uri="{FF2B5EF4-FFF2-40B4-BE49-F238E27FC236}">
                <a16:creationId xmlns:a16="http://schemas.microsoft.com/office/drawing/2014/main" id="{CDEBEE58-BF79-4389-85F7-8C2027E831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4756" name="灯片编号占位符 3">
            <a:extLst>
              <a:ext uri="{FF2B5EF4-FFF2-40B4-BE49-F238E27FC236}">
                <a16:creationId xmlns:a16="http://schemas.microsoft.com/office/drawing/2014/main" id="{B944C547-1B75-4029-804E-D7E3377E4E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1D2A92F-4790-451B-A5B5-27F4F9F6AA7B}" type="slidenum">
              <a:rPr lang="zh-CN" altLang="en-US"/>
              <a:pPr eaLnBrk="1" hangingPunct="1"/>
              <a:t>49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xfrm>
            <a:off x="991265" y="766764"/>
            <a:ext cx="5119946" cy="3836987"/>
          </a:xfrm>
          <a:ln/>
        </p:spPr>
      </p:sp>
      <p:sp>
        <p:nvSpPr>
          <p:cNvPr id="21507" name="Rectangle 3"/>
          <p:cNvSpPr>
            <a:spLocks noGrp="1"/>
          </p:cNvSpPr>
          <p:nvPr>
            <p:ph type="body" idx="1"/>
          </p:nvPr>
        </p:nvSpPr>
        <p:spPr>
          <a:xfrm>
            <a:off x="711677" y="4860926"/>
            <a:ext cx="5680709" cy="4606925"/>
          </a:xfrm>
          <a:noFill/>
          <a:ln/>
        </p:spPr>
        <p:txBody>
          <a:bodyPr/>
          <a:lstStyle/>
          <a:p>
            <a:pPr eaLnBrk="1" hangingPunct="1"/>
            <a:r>
              <a:rPr lang="zh-CN" altLang="en-US"/>
              <a:t>我们在</a:t>
            </a:r>
            <a:r>
              <a:rPr lang="en-US" altLang="zh-CN"/>
              <a:t>2014</a:t>
            </a:r>
            <a:r>
              <a:rPr lang="zh-CN" altLang="en-US"/>
              <a:t>年的文章中运用壳模型配对近似方法在</a:t>
            </a:r>
            <a:r>
              <a:rPr lang="en-US" altLang="zh-CN"/>
              <a:t>SD</a:t>
            </a:r>
            <a:r>
              <a:rPr lang="zh-CN" altLang="en-US"/>
              <a:t>价核子配对空间下研究了</a:t>
            </a:r>
            <a:r>
              <a:rPr lang="zh-CN" altLang="en-US" b="1"/>
              <a:t>偶偶核</a:t>
            </a:r>
            <a:r>
              <a:rPr lang="en-US" altLang="zh-CN" b="1"/>
              <a:t>102Sn</a:t>
            </a:r>
            <a:r>
              <a:rPr lang="zh-CN" altLang="en-US" b="1"/>
              <a:t>～</a:t>
            </a:r>
            <a:r>
              <a:rPr lang="en-US" altLang="zh-CN" b="1"/>
              <a:t>130Sn</a:t>
            </a:r>
            <a:r>
              <a:rPr lang="zh-CN" altLang="en-US" b="1"/>
              <a:t>以及奇</a:t>
            </a:r>
            <a:r>
              <a:rPr lang="en-US" altLang="zh-CN" b="1"/>
              <a:t>A</a:t>
            </a:r>
            <a:r>
              <a:rPr lang="zh-CN" altLang="en-US" b="1"/>
              <a:t>核</a:t>
            </a:r>
            <a:r>
              <a:rPr lang="en-US" altLang="zh-CN" b="1"/>
              <a:t>101Sn</a:t>
            </a:r>
            <a:r>
              <a:rPr lang="zh-CN" altLang="en-US" b="1"/>
              <a:t>～</a:t>
            </a:r>
            <a:r>
              <a:rPr lang="en-US" altLang="zh-CN" b="1"/>
              <a:t>109Sn</a:t>
            </a:r>
            <a:r>
              <a:rPr lang="zh-CN" altLang="en-US" b="1"/>
              <a:t>、</a:t>
            </a:r>
            <a:r>
              <a:rPr lang="en-US" altLang="zh-CN" b="1"/>
              <a:t>123Sn</a:t>
            </a:r>
            <a:r>
              <a:rPr lang="zh-CN" altLang="en-US" b="1"/>
              <a:t>～</a:t>
            </a:r>
            <a:r>
              <a:rPr lang="en-US" altLang="zh-CN" b="1"/>
              <a:t>131Sn</a:t>
            </a:r>
            <a:r>
              <a:rPr lang="zh-CN" altLang="en-US" b="1"/>
              <a:t>的低激发磁偶极矩</a:t>
            </a:r>
            <a:r>
              <a:rPr lang="en-US" altLang="zh-CN" b="1"/>
              <a:t>μ</a:t>
            </a:r>
            <a:r>
              <a:rPr lang="zh-CN" altLang="en-US" b="1"/>
              <a:t>（或</a:t>
            </a:r>
            <a:r>
              <a:rPr lang="en-US" altLang="zh-CN" b="1"/>
              <a:t>g</a:t>
            </a:r>
            <a:r>
              <a:rPr lang="zh-CN" altLang="en-US" b="1"/>
              <a:t>因子）</a:t>
            </a:r>
            <a:r>
              <a:rPr lang="zh-CN" altLang="en-US"/>
              <a:t>。 </a:t>
            </a:r>
          </a:p>
          <a:p>
            <a:pPr eaLnBrk="1" hangingPunct="1"/>
            <a:r>
              <a:rPr lang="en-US" altLang="zh-CN"/>
              <a:t>Sn</a:t>
            </a:r>
            <a:r>
              <a:rPr lang="zh-CN" altLang="en-US"/>
              <a:t>同位素链的</a:t>
            </a:r>
            <a:r>
              <a:rPr lang="en-US" altLang="zh-CN"/>
              <a:t>21+</a:t>
            </a:r>
            <a:r>
              <a:rPr lang="zh-CN" altLang="en-US"/>
              <a:t>态</a:t>
            </a:r>
            <a:r>
              <a:rPr lang="en-US" altLang="zh-CN"/>
              <a:t>g</a:t>
            </a:r>
            <a:r>
              <a:rPr lang="zh-CN" altLang="en-US"/>
              <a:t>因子的测量结果同样显示了轻重质量区域不对称分布的特征。</a:t>
            </a:r>
          </a:p>
          <a:p>
            <a:pPr eaLnBrk="1" hangingPunct="1"/>
            <a:r>
              <a:rPr lang="en-US" altLang="zh-CN"/>
              <a:t>112-124Sn</a:t>
            </a:r>
            <a:r>
              <a:rPr lang="zh-CN" altLang="en-US"/>
              <a:t>的</a:t>
            </a:r>
            <a:r>
              <a:rPr lang="en-US" altLang="zh-CN"/>
              <a:t>g</a:t>
            </a:r>
            <a:r>
              <a:rPr lang="zh-CN" altLang="en-US"/>
              <a:t>（</a:t>
            </a:r>
            <a:r>
              <a:rPr lang="en-US" altLang="zh-CN"/>
              <a:t>21+</a:t>
            </a:r>
            <a:r>
              <a:rPr lang="zh-CN" altLang="en-US"/>
              <a:t>）值自</a:t>
            </a:r>
            <a:r>
              <a:rPr lang="en-US" altLang="zh-CN"/>
              <a:t>1980</a:t>
            </a:r>
            <a:r>
              <a:rPr lang="zh-CN" altLang="en-US"/>
              <a:t>年就有测量结果，</a:t>
            </a:r>
          </a:p>
          <a:p>
            <a:pPr eaLnBrk="1" hangingPunct="1"/>
            <a:r>
              <a:rPr lang="zh-CN" altLang="en-US"/>
              <a:t>当中子数趋近</a:t>
            </a:r>
            <a:r>
              <a:rPr lang="en-US" altLang="zh-CN"/>
              <a:t>N=50</a:t>
            </a:r>
            <a:r>
              <a:rPr lang="zh-CN" altLang="en-US"/>
              <a:t>和</a:t>
            </a:r>
            <a:r>
              <a:rPr lang="en-US" altLang="zh-CN"/>
              <a:t>82</a:t>
            </a:r>
            <a:r>
              <a:rPr lang="zh-CN" altLang="en-US"/>
              <a:t>的</a:t>
            </a:r>
            <a:r>
              <a:rPr lang="en-US" altLang="zh-CN"/>
              <a:t>Sn100</a:t>
            </a:r>
            <a:r>
              <a:rPr lang="zh-CN" altLang="en-US"/>
              <a:t>和</a:t>
            </a:r>
            <a:r>
              <a:rPr lang="en-US" altLang="zh-CN"/>
              <a:t>Sn132</a:t>
            </a:r>
            <a:r>
              <a:rPr lang="zh-CN" altLang="en-US"/>
              <a:t>双幻核时，原子核将具有放射性，其相应的实验测量值缺乏，而  </a:t>
            </a:r>
            <a:r>
              <a:rPr lang="en-US" altLang="zh-CN"/>
              <a:t>126</a:t>
            </a:r>
            <a:r>
              <a:rPr lang="zh-CN" altLang="en-US"/>
              <a:t>、</a:t>
            </a:r>
            <a:r>
              <a:rPr lang="en-US" altLang="zh-CN"/>
              <a:t>128Sn</a:t>
            </a:r>
            <a:r>
              <a:rPr lang="zh-CN" altLang="en-US"/>
              <a:t>的测量值也是近两年</a:t>
            </a:r>
            <a:r>
              <a:rPr lang="en-US" altLang="zh-CN"/>
              <a:t>2012-2013</a:t>
            </a:r>
            <a:r>
              <a:rPr lang="zh-CN" altLang="en-US"/>
              <a:t>才有。</a:t>
            </a:r>
          </a:p>
          <a:p>
            <a:pPr eaLnBrk="1" hangingPunct="1"/>
            <a:r>
              <a:rPr lang="zh-CN" altLang="en-US"/>
              <a:t>从这张图可以看出，</a:t>
            </a:r>
            <a:r>
              <a:rPr lang="en-US" altLang="zh-CN"/>
              <a:t>Sn112-128</a:t>
            </a:r>
            <a:r>
              <a:rPr lang="zh-CN" altLang="en-US"/>
              <a:t>，其</a:t>
            </a:r>
            <a:r>
              <a:rPr lang="en-US" altLang="zh-CN"/>
              <a:t>g</a:t>
            </a:r>
            <a:r>
              <a:rPr lang="zh-CN" altLang="en-US"/>
              <a:t>因子数值的总体趋势是随着中子数的增加从正值变化到负值。</a:t>
            </a:r>
            <a:r>
              <a:rPr lang="en-US" altLang="zh-CN"/>
              <a:t>112-114</a:t>
            </a:r>
            <a:r>
              <a:rPr lang="zh-CN" altLang="en-US"/>
              <a:t>是正值，自</a:t>
            </a:r>
            <a:r>
              <a:rPr lang="en-US" altLang="zh-CN"/>
              <a:t>116Sn</a:t>
            </a:r>
            <a:r>
              <a:rPr lang="zh-CN" altLang="en-US"/>
              <a:t>开始，数值变为负值。</a:t>
            </a:r>
          </a:p>
          <a:p>
            <a:pPr eaLnBrk="1" hangingPunct="1"/>
            <a:endParaRPr lang="zh-CN" altLang="en-US"/>
          </a:p>
          <a:p>
            <a:pPr eaLnBrk="1" hangingPunct="1"/>
            <a:r>
              <a:rPr lang="zh-CN" altLang="en-US"/>
              <a:t>现有的理论模型，如黑实线是</a:t>
            </a:r>
            <a:r>
              <a:rPr lang="en-US" altLang="zh-CN"/>
              <a:t>RQRPA</a:t>
            </a:r>
            <a:r>
              <a:rPr lang="zh-CN" altLang="en-US"/>
              <a:t>（相对准粒子随机相近似），黑虚线是</a:t>
            </a:r>
            <a:r>
              <a:rPr lang="en-US" altLang="zh-CN"/>
              <a:t>QRPA</a:t>
            </a:r>
            <a:r>
              <a:rPr lang="zh-CN" altLang="en-US"/>
              <a:t>（准粒子随机相近似），其他</a:t>
            </a:r>
            <a:r>
              <a:rPr lang="en-US" altLang="zh-CN"/>
              <a:t>Brown, Jia</a:t>
            </a:r>
            <a:r>
              <a:rPr lang="zh-CN" altLang="en-US"/>
              <a:t>的壳模型计算。</a:t>
            </a:r>
          </a:p>
          <a:p>
            <a:pPr eaLnBrk="1" hangingPunct="1"/>
            <a:r>
              <a:rPr lang="zh-CN" altLang="en-US"/>
              <a:t>我们的工作是用配对壳模型对</a:t>
            </a:r>
            <a:r>
              <a:rPr lang="en-US" altLang="zh-CN"/>
              <a:t>Sn</a:t>
            </a:r>
            <a:r>
              <a:rPr lang="zh-CN" altLang="en-US"/>
              <a:t>同位素链的低激发结构进行研究。</a:t>
            </a:r>
          </a:p>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85852" y="-71462"/>
            <a:ext cx="6929486" cy="831868"/>
          </a:xfrm>
          <a:effectLst>
            <a:outerShdw blurRad="50800" dist="38100" dir="2700000" algn="tl" rotWithShape="0">
              <a:prstClr val="black">
                <a:alpha val="40000"/>
              </a:prstClr>
            </a:outerShdw>
          </a:effectLst>
        </p:spPr>
        <p:txBody>
          <a:bodyPr/>
          <a:lstStyle>
            <a:lvl1pPr algn="l">
              <a:defRPr sz="2400" b="1" baseline="0">
                <a:solidFill>
                  <a:srgbClr val="0000FF"/>
                </a:solidFill>
                <a:latin typeface="Times New Roman" pitchFamily="18" charset="0"/>
                <a:ea typeface="Arial Unicode MS" pitchFamily="34" charset="-122"/>
                <a:cs typeface="Times New Roman" pitchFamily="18" charset="0"/>
              </a:defRPr>
            </a:lvl1pPr>
          </a:lstStyle>
          <a:p>
            <a:r>
              <a:rPr lang="en-US" altLang="zh-CN" dirty="0"/>
              <a:t>Arial Unicode MS</a:t>
            </a:r>
            <a:endParaRPr lang="zh-CN" altLang="en-US" dirty="0"/>
          </a:p>
        </p:txBody>
      </p:sp>
    </p:spTree>
    <p:extLst>
      <p:ext uri="{BB962C8B-B14F-4D97-AF65-F5344CB8AC3E}">
        <p14:creationId xmlns:p14="http://schemas.microsoft.com/office/powerpoint/2010/main" val="160605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44B639-70CE-49A7-BBD8-E6115A9B55B3}" type="datetimeFigureOut">
              <a:rPr lang="zh-CN" altLang="en-US" smtClean="0"/>
              <a:pPr/>
              <a:t>2023/8/3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15789-F37F-458E-8B33-29C5359CCBE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4B639-70CE-49A7-BBD8-E6115A9B55B3}" type="datetimeFigureOut">
              <a:rPr lang="zh-CN" altLang="en-US" smtClean="0"/>
              <a:pPr/>
              <a:t>2023/8/3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15789-F37F-458E-8B33-29C5359CCBE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iconfinder.net/icondetails/1241/128/?q=arrow" TargetMode="External"/><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wmf"/></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9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908720"/>
            <a:ext cx="8928992" cy="1059030"/>
          </a:xfrm>
        </p:spPr>
        <p:txBody>
          <a:bodyPr>
            <a:noAutofit/>
          </a:bodyPr>
          <a:lstStyle/>
          <a:p>
            <a:r>
              <a:rPr lang="zh-CN" altLang="en-US" sz="5400" b="1" dirty="0">
                <a:latin typeface="微软雅黑" pitchFamily="34" charset="-122"/>
                <a:ea typeface="微软雅黑" pitchFamily="34" charset="-122"/>
              </a:rPr>
              <a:t>配对近似理论进展</a:t>
            </a:r>
            <a:endParaRPr lang="zh-CN" altLang="en-US" sz="6000" b="1" dirty="0">
              <a:latin typeface="微软雅黑" pitchFamily="34" charset="-122"/>
              <a:ea typeface="微软雅黑" pitchFamily="34" charset="-122"/>
            </a:endParaRPr>
          </a:p>
        </p:txBody>
      </p:sp>
      <p:sp>
        <p:nvSpPr>
          <p:cNvPr id="3" name="副标题 2"/>
          <p:cNvSpPr>
            <a:spLocks noGrp="1"/>
          </p:cNvSpPr>
          <p:nvPr>
            <p:ph type="subTitle" idx="1"/>
          </p:nvPr>
        </p:nvSpPr>
        <p:spPr>
          <a:xfrm>
            <a:off x="395536" y="3429000"/>
            <a:ext cx="8038676" cy="2088232"/>
          </a:xfrm>
        </p:spPr>
        <p:txBody>
          <a:bodyPr>
            <a:normAutofit lnSpcReduction="10000"/>
          </a:bodyPr>
          <a:lstStyle/>
          <a:p>
            <a:r>
              <a:rPr lang="zh-CN" altLang="en-US" sz="4000" dirty="0">
                <a:solidFill>
                  <a:schemeClr val="tx1"/>
                </a:solidFill>
                <a:latin typeface="微软雅黑" pitchFamily="34" charset="-122"/>
                <a:ea typeface="微软雅黑" pitchFamily="34" charset="-122"/>
              </a:rPr>
              <a:t>赵玉民</a:t>
            </a:r>
            <a:endParaRPr lang="en-US" altLang="zh-CN" sz="4000" dirty="0">
              <a:solidFill>
                <a:schemeClr val="tx1"/>
              </a:solidFill>
              <a:latin typeface="微软雅黑" pitchFamily="34" charset="-122"/>
              <a:ea typeface="微软雅黑" pitchFamily="34" charset="-122"/>
            </a:endParaRPr>
          </a:p>
          <a:p>
            <a:endParaRPr lang="en-US" altLang="zh-CN" sz="4000" dirty="0">
              <a:solidFill>
                <a:schemeClr val="tx1"/>
              </a:solidFill>
              <a:latin typeface="微软雅黑" pitchFamily="34" charset="-122"/>
              <a:ea typeface="微软雅黑" pitchFamily="34" charset="-122"/>
            </a:endParaRPr>
          </a:p>
          <a:p>
            <a:r>
              <a:rPr lang="zh-CN" altLang="en-US" sz="4000" dirty="0">
                <a:solidFill>
                  <a:schemeClr val="tx1"/>
                </a:solidFill>
                <a:latin typeface="微软雅黑" pitchFamily="34" charset="-122"/>
                <a:ea typeface="微软雅黑" pitchFamily="34" charset="-122"/>
              </a:rPr>
              <a:t>上海交通大学</a:t>
            </a:r>
            <a:endParaRPr lang="en-US" altLang="zh-CN" sz="16600" dirty="0">
              <a:solidFill>
                <a:schemeClr val="tx1"/>
              </a:solidFill>
              <a:latin typeface="微软雅黑" pitchFamily="34" charset="-122"/>
              <a:ea typeface="微软雅黑" pitchFamily="34" charset="-122"/>
            </a:endParaRPr>
          </a:p>
        </p:txBody>
      </p:sp>
      <p:cxnSp>
        <p:nvCxnSpPr>
          <p:cNvPr id="5" name="直接连接符 4"/>
          <p:cNvCxnSpPr/>
          <p:nvPr/>
        </p:nvCxnSpPr>
        <p:spPr>
          <a:xfrm>
            <a:off x="0" y="213285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2483" t="32852" r="34768"/>
          <a:stretch>
            <a:fillRect/>
          </a:stretch>
        </p:blipFill>
        <p:spPr bwMode="auto">
          <a:xfrm>
            <a:off x="2492836" y="755412"/>
            <a:ext cx="3879364" cy="4392488"/>
          </a:xfrm>
          <a:prstGeom prst="rect">
            <a:avLst/>
          </a:prstGeom>
          <a:solidFill>
            <a:schemeClr val="accent5">
              <a:lumMod val="20000"/>
              <a:lumOff val="80000"/>
            </a:schemeClr>
          </a:solidFill>
          <a:ln w="9525">
            <a:noFill/>
            <a:miter lim="800000"/>
            <a:headEnd/>
            <a:tailEnd/>
          </a:ln>
          <a:effectLst/>
        </p:spPr>
      </p:pic>
      <p:sp>
        <p:nvSpPr>
          <p:cNvPr id="3" name="TextBox 2"/>
          <p:cNvSpPr txBox="1"/>
          <p:nvPr/>
        </p:nvSpPr>
        <p:spPr>
          <a:xfrm>
            <a:off x="1331640" y="5301208"/>
            <a:ext cx="6624736" cy="1015663"/>
          </a:xfrm>
          <a:prstGeom prst="rect">
            <a:avLst/>
          </a:prstGeom>
          <a:noFill/>
        </p:spPr>
        <p:txBody>
          <a:bodyPr wrap="square" rtlCol="0">
            <a:spAutoFit/>
          </a:bodyPr>
          <a:lstStyle/>
          <a:p>
            <a:pPr algn="ctr"/>
            <a:r>
              <a:rPr lang="zh-CN" altLang="en-US" sz="2400" b="1" dirty="0">
                <a:solidFill>
                  <a:srgbClr val="FF0000"/>
                </a:solidFill>
              </a:rPr>
              <a:t>壳层结构</a:t>
            </a:r>
            <a:endParaRPr lang="en-US" altLang="zh-CN" sz="2400" b="1" dirty="0">
              <a:solidFill>
                <a:srgbClr val="FF0000"/>
              </a:solidFill>
            </a:endParaRPr>
          </a:p>
          <a:p>
            <a:pPr algn="ctr"/>
            <a:r>
              <a:rPr lang="en-US" altLang="zh-CN" b="1" dirty="0"/>
              <a:t>[Woods-Saxon </a:t>
            </a:r>
            <a:r>
              <a:rPr lang="zh-CN" altLang="en-US" b="1" dirty="0"/>
              <a:t>势力或谐振子势或球对称的方势阱</a:t>
            </a:r>
            <a:endParaRPr lang="en-US" altLang="zh-CN" b="1" dirty="0"/>
          </a:p>
          <a:p>
            <a:pPr algn="ctr"/>
            <a:r>
              <a:rPr lang="en-US" altLang="zh-CN" b="1" dirty="0"/>
              <a:t>+</a:t>
            </a:r>
            <a:r>
              <a:rPr lang="zh-CN" altLang="en-US" b="1" dirty="0"/>
              <a:t>自旋</a:t>
            </a:r>
            <a:r>
              <a:rPr lang="en-US" altLang="zh-CN" b="1" dirty="0"/>
              <a:t>-</a:t>
            </a:r>
            <a:r>
              <a:rPr lang="zh-CN" altLang="en-US" b="1" dirty="0"/>
              <a:t>轨道耦合相互作用</a:t>
            </a:r>
            <a:r>
              <a:rPr lang="en-US" altLang="zh-CN" b="1" dirty="0"/>
              <a:t> ]</a:t>
            </a:r>
            <a:endParaRPr lang="zh-CN"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rot="5400000">
            <a:off x="1972676" y="987764"/>
            <a:ext cx="5126640" cy="5112568"/>
          </a:xfrm>
          <a:prstGeom prst="rect">
            <a:avLst/>
          </a:prstGeom>
          <a:noFill/>
          <a:ln w="9525">
            <a:noFill/>
            <a:miter lim="800000"/>
            <a:headEnd/>
            <a:tailEnd/>
          </a:ln>
        </p:spPr>
      </p:pic>
      <p:sp>
        <p:nvSpPr>
          <p:cNvPr id="5" name="TextBox 4"/>
          <p:cNvSpPr txBox="1"/>
          <p:nvPr/>
        </p:nvSpPr>
        <p:spPr>
          <a:xfrm>
            <a:off x="2339752" y="6279703"/>
            <a:ext cx="4608512" cy="461665"/>
          </a:xfrm>
          <a:prstGeom prst="rect">
            <a:avLst/>
          </a:prstGeom>
          <a:noFill/>
        </p:spPr>
        <p:txBody>
          <a:bodyPr wrap="square" rtlCol="0">
            <a:spAutoFit/>
          </a:bodyPr>
          <a:lstStyle/>
          <a:p>
            <a:r>
              <a:rPr lang="zh-CN" altLang="en-US" sz="2400" dirty="0"/>
              <a:t>单粒子波函数随着半径的变化</a:t>
            </a:r>
          </a:p>
        </p:txBody>
      </p:sp>
      <p:sp>
        <p:nvSpPr>
          <p:cNvPr id="6" name="TextBox 5"/>
          <p:cNvSpPr txBox="1"/>
          <p:nvPr/>
        </p:nvSpPr>
        <p:spPr>
          <a:xfrm>
            <a:off x="1043608" y="260648"/>
            <a:ext cx="6652783" cy="954107"/>
          </a:xfrm>
          <a:prstGeom prst="rect">
            <a:avLst/>
          </a:prstGeom>
          <a:noFill/>
        </p:spPr>
        <p:txBody>
          <a:bodyPr wrap="none" rtlCol="0">
            <a:spAutoFit/>
          </a:bodyPr>
          <a:lstStyle/>
          <a:p>
            <a:r>
              <a:rPr lang="zh-CN" altLang="en-US" sz="2000" dirty="0">
                <a:solidFill>
                  <a:srgbClr val="FF0000"/>
                </a:solidFill>
              </a:rPr>
              <a:t>“壳”一词属于</a:t>
            </a:r>
            <a:r>
              <a:rPr lang="zh-CN" altLang="en-US" sz="2800" b="1" dirty="0">
                <a:solidFill>
                  <a:srgbClr val="FF0000"/>
                </a:solidFill>
                <a:latin typeface="黑体" pitchFamily="49" charset="-122"/>
                <a:ea typeface="黑体" pitchFamily="49" charset="-122"/>
              </a:rPr>
              <a:t>借用，</a:t>
            </a:r>
            <a:r>
              <a:rPr lang="zh-CN" altLang="en-US" sz="2000" dirty="0">
                <a:solidFill>
                  <a:srgbClr val="FF0000"/>
                </a:solidFill>
              </a:rPr>
              <a:t>不象原子那样一层一层的结构。</a:t>
            </a:r>
            <a:endParaRPr lang="en-US" altLang="zh-CN" sz="2000" dirty="0">
              <a:solidFill>
                <a:srgbClr val="FF0000"/>
              </a:solidFill>
            </a:endParaRPr>
          </a:p>
          <a:p>
            <a:r>
              <a:rPr lang="zh-CN" altLang="en-US" sz="2800" b="1" dirty="0">
                <a:solidFill>
                  <a:srgbClr val="FF0000"/>
                </a:solidFill>
              </a:rPr>
              <a:t>能量上分成壳层</a:t>
            </a:r>
            <a:r>
              <a:rPr lang="zh-CN" altLang="en-US" sz="2000" dirty="0">
                <a:solidFill>
                  <a:srgbClr val="FF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壳模型的重要性</a:t>
            </a:r>
          </a:p>
        </p:txBody>
      </p:sp>
      <p:sp>
        <p:nvSpPr>
          <p:cNvPr id="3" name="内容占位符 2"/>
          <p:cNvSpPr>
            <a:spLocks noGrp="1"/>
          </p:cNvSpPr>
          <p:nvPr>
            <p:ph idx="1"/>
          </p:nvPr>
        </p:nvSpPr>
        <p:spPr>
          <a:xfrm>
            <a:off x="457200" y="1556792"/>
            <a:ext cx="8229600" cy="4525963"/>
          </a:xfrm>
        </p:spPr>
        <p:txBody>
          <a:bodyPr/>
          <a:lstStyle/>
          <a:p>
            <a:pPr>
              <a:lnSpc>
                <a:spcPct val="150000"/>
              </a:lnSpc>
              <a:buNone/>
            </a:pPr>
            <a:r>
              <a:rPr lang="zh-CN" altLang="en-US" dirty="0"/>
              <a:t>   </a:t>
            </a:r>
            <a:r>
              <a:rPr lang="zh-CN" altLang="en-US" dirty="0">
                <a:latin typeface="微软雅黑" pitchFamily="34" charset="-122"/>
                <a:ea typeface="微软雅黑" pitchFamily="34" charset="-122"/>
              </a:rPr>
              <a:t>在很大程度上，在考虑比较低的激发态结构时，我们可以只考虑满壳层以外的价核子的贡献，在激发态能和跃迁计算中忽略哪些满壳层内核子的贡献。</a:t>
            </a:r>
            <a:endParaRPr lang="en-US" altLang="zh-CN" dirty="0">
              <a:latin typeface="微软雅黑" pitchFamily="34" charset="-122"/>
              <a:ea typeface="微软雅黑" pitchFamily="34" charset="-122"/>
            </a:endParaRPr>
          </a:p>
          <a:p>
            <a:pPr>
              <a:lnSpc>
                <a:spcPct val="150000"/>
              </a:lnSpc>
              <a:buNone/>
            </a:pP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  </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第一个</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系统的微观模型理论，可以说是原子核理论的“标准模型”。</a:t>
            </a:r>
            <a:endParaRPr lang="en-US" altLang="zh-CN" dirty="0">
              <a:solidFill>
                <a:srgbClr val="FF0000"/>
              </a:solidFill>
              <a:latin typeface="微软雅黑" pitchFamily="34" charset="-122"/>
              <a:ea typeface="微软雅黑"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3505200" y="304800"/>
            <a:ext cx="2236510" cy="584775"/>
          </a:xfrm>
          <a:prstGeom prst="rect">
            <a:avLst/>
          </a:prstGeom>
          <a:noFill/>
        </p:spPr>
        <p:txBody>
          <a:bodyPr wrap="none" rtlCol="0">
            <a:spAutoFit/>
          </a:bodyPr>
          <a:lstStyle/>
          <a:p>
            <a:r>
              <a:rPr lang="zh-CN" altLang="en-US" sz="3200" dirty="0"/>
              <a:t>壳模型理论</a:t>
            </a:r>
          </a:p>
        </p:txBody>
      </p:sp>
      <p:pic>
        <p:nvPicPr>
          <p:cNvPr id="2050" name="Picture 2"/>
          <p:cNvPicPr>
            <a:picLocks noChangeAspect="1" noChangeArrowheads="1"/>
          </p:cNvPicPr>
          <p:nvPr/>
        </p:nvPicPr>
        <p:blipFill>
          <a:blip r:embed="rId3" cstate="print"/>
          <a:srcRect/>
          <a:stretch>
            <a:fillRect/>
          </a:stretch>
        </p:blipFill>
        <p:spPr bwMode="auto">
          <a:xfrm>
            <a:off x="297735" y="1066800"/>
            <a:ext cx="8541465" cy="2971800"/>
          </a:xfrm>
          <a:prstGeom prst="rect">
            <a:avLst/>
          </a:prstGeom>
          <a:noFill/>
          <a:ln w="9525">
            <a:noFill/>
            <a:miter lim="800000"/>
            <a:headEnd/>
            <a:tailEnd/>
          </a:ln>
          <a:effectLst/>
        </p:spPr>
      </p:pic>
      <p:pic>
        <p:nvPicPr>
          <p:cNvPr id="109" name="图片 108" descr="2.JPG"/>
          <p:cNvPicPr>
            <a:picLocks noChangeAspect="1"/>
          </p:cNvPicPr>
          <p:nvPr/>
        </p:nvPicPr>
        <p:blipFill>
          <a:blip r:embed="rId4" cstate="print"/>
          <a:stretch>
            <a:fillRect/>
          </a:stretch>
        </p:blipFill>
        <p:spPr>
          <a:xfrm>
            <a:off x="3274802" y="3957935"/>
            <a:ext cx="914400" cy="717550"/>
          </a:xfrm>
          <a:prstGeom prst="rect">
            <a:avLst/>
          </a:prstGeom>
        </p:spPr>
      </p:pic>
      <p:sp>
        <p:nvSpPr>
          <p:cNvPr id="110" name="TextBox 109"/>
          <p:cNvSpPr txBox="1"/>
          <p:nvPr/>
        </p:nvSpPr>
        <p:spPr>
          <a:xfrm>
            <a:off x="4189202" y="3963194"/>
            <a:ext cx="1024639" cy="769441"/>
          </a:xfrm>
          <a:prstGeom prst="rect">
            <a:avLst/>
          </a:prstGeom>
          <a:noFill/>
        </p:spPr>
        <p:txBody>
          <a:bodyPr wrap="none" rtlCol="0">
            <a:spAutoFit/>
          </a:bodyPr>
          <a:lstStyle/>
          <a:p>
            <a:r>
              <a:rPr lang="en-US" altLang="zh-CN" sz="4400" b="1" i="1" dirty="0"/>
              <a:t>= E</a:t>
            </a:r>
            <a:endParaRPr lang="zh-CN" altLang="en-US" sz="1600" b="1" i="1" dirty="0"/>
          </a:p>
        </p:txBody>
      </p:sp>
      <p:pic>
        <p:nvPicPr>
          <p:cNvPr id="111" name="图片 110" descr="3.JPG"/>
          <p:cNvPicPr>
            <a:picLocks noChangeAspect="1"/>
          </p:cNvPicPr>
          <p:nvPr/>
        </p:nvPicPr>
        <p:blipFill>
          <a:blip r:embed="rId5" cstate="print"/>
          <a:stretch>
            <a:fillRect/>
          </a:stretch>
        </p:blipFill>
        <p:spPr>
          <a:xfrm>
            <a:off x="5179802" y="4123035"/>
            <a:ext cx="410076" cy="506761"/>
          </a:xfrm>
          <a:prstGeom prst="rect">
            <a:avLst/>
          </a:prstGeom>
        </p:spPr>
      </p:pic>
      <p:sp>
        <p:nvSpPr>
          <p:cNvPr id="112" name="TextBox 111"/>
          <p:cNvSpPr txBox="1"/>
          <p:nvPr/>
        </p:nvSpPr>
        <p:spPr>
          <a:xfrm>
            <a:off x="228600" y="5562600"/>
            <a:ext cx="9255552" cy="1133965"/>
          </a:xfrm>
          <a:prstGeom prst="rect">
            <a:avLst/>
          </a:prstGeom>
          <a:noFill/>
        </p:spPr>
        <p:txBody>
          <a:bodyPr wrap="square" rtlCol="0">
            <a:spAutoFit/>
          </a:bodyPr>
          <a:lstStyle/>
          <a:p>
            <a:pPr>
              <a:lnSpc>
                <a:spcPct val="150000"/>
              </a:lnSpc>
            </a:pPr>
            <a:r>
              <a:rPr lang="en-US" altLang="zh-CN" dirty="0"/>
              <a:t>I </a:t>
            </a:r>
            <a:r>
              <a:rPr lang="en-US" altLang="zh-CN" dirty="0" err="1"/>
              <a:t>Talmi</a:t>
            </a:r>
            <a:r>
              <a:rPr lang="en-US" altLang="zh-CN" dirty="0"/>
              <a:t> </a:t>
            </a:r>
            <a:r>
              <a:rPr lang="zh-CN" altLang="en-US" dirty="0"/>
              <a:t>的圣经</a:t>
            </a:r>
            <a:r>
              <a:rPr lang="en-US" altLang="zh-CN" dirty="0"/>
              <a:t>—</a:t>
            </a:r>
          </a:p>
          <a:p>
            <a:pPr>
              <a:lnSpc>
                <a:spcPct val="150000"/>
              </a:lnSpc>
            </a:pPr>
            <a:r>
              <a:rPr lang="en-US" altLang="zh-CN" dirty="0"/>
              <a:t>Simple models of Complex Nuclei, Harwood Academic publishers.  </a:t>
            </a:r>
            <a:endParaRPr lang="zh-CN" altLang="en-US" dirty="0"/>
          </a:p>
        </p:txBody>
      </p:sp>
      <p:pic>
        <p:nvPicPr>
          <p:cNvPr id="8" name="图片 7" descr="3.JPG"/>
          <p:cNvPicPr>
            <a:picLocks noChangeAspect="1"/>
          </p:cNvPicPr>
          <p:nvPr/>
        </p:nvPicPr>
        <p:blipFill>
          <a:blip r:embed="rId5" cstate="print"/>
          <a:stretch>
            <a:fillRect/>
          </a:stretch>
        </p:blipFill>
        <p:spPr>
          <a:xfrm>
            <a:off x="1952124" y="4979639"/>
            <a:ext cx="410076" cy="506761"/>
          </a:xfrm>
          <a:prstGeom prst="rect">
            <a:avLst/>
          </a:prstGeom>
        </p:spPr>
      </p:pic>
      <p:sp>
        <p:nvSpPr>
          <p:cNvPr id="9" name="TextBox 8"/>
          <p:cNvSpPr txBox="1"/>
          <p:nvPr/>
        </p:nvSpPr>
        <p:spPr>
          <a:xfrm>
            <a:off x="2301309" y="4901625"/>
            <a:ext cx="518091" cy="584775"/>
          </a:xfrm>
          <a:prstGeom prst="rect">
            <a:avLst/>
          </a:prstGeom>
          <a:noFill/>
        </p:spPr>
        <p:txBody>
          <a:bodyPr wrap="none" rtlCol="0">
            <a:spAutoFit/>
          </a:bodyPr>
          <a:lstStyle/>
          <a:p>
            <a:r>
              <a:rPr lang="en-US" altLang="zh-CN" sz="3200" b="1" dirty="0"/>
              <a:t>= </a:t>
            </a:r>
            <a:endParaRPr lang="zh-CN" altLang="en-US" b="1" dirty="0"/>
          </a:p>
        </p:txBody>
      </p:sp>
      <p:sp>
        <p:nvSpPr>
          <p:cNvPr id="10" name="TextBox 9"/>
          <p:cNvSpPr txBox="1"/>
          <p:nvPr/>
        </p:nvSpPr>
        <p:spPr>
          <a:xfrm>
            <a:off x="2570954" y="4835604"/>
            <a:ext cx="389850" cy="646331"/>
          </a:xfrm>
          <a:prstGeom prst="rect">
            <a:avLst/>
          </a:prstGeom>
          <a:noFill/>
        </p:spPr>
        <p:txBody>
          <a:bodyPr wrap="none" rtlCol="0">
            <a:spAutoFit/>
          </a:bodyPr>
          <a:lstStyle/>
          <a:p>
            <a:r>
              <a:rPr lang="en-US" altLang="zh-CN" sz="3600" dirty="0"/>
              <a:t>a</a:t>
            </a:r>
            <a:endParaRPr lang="zh-CN" altLang="en-US" dirty="0"/>
          </a:p>
        </p:txBody>
      </p:sp>
      <p:sp>
        <p:nvSpPr>
          <p:cNvPr id="11" name="TextBox 10"/>
          <p:cNvSpPr txBox="1"/>
          <p:nvPr/>
        </p:nvSpPr>
        <p:spPr>
          <a:xfrm>
            <a:off x="2866904" y="4835604"/>
            <a:ext cx="389850" cy="646331"/>
          </a:xfrm>
          <a:prstGeom prst="rect">
            <a:avLst/>
          </a:prstGeom>
          <a:noFill/>
        </p:spPr>
        <p:txBody>
          <a:bodyPr wrap="none" rtlCol="0">
            <a:spAutoFit/>
          </a:bodyPr>
          <a:lstStyle/>
          <a:p>
            <a:r>
              <a:rPr lang="en-US" altLang="zh-CN" sz="3600" dirty="0"/>
              <a:t>a</a:t>
            </a:r>
            <a:endParaRPr lang="zh-CN" altLang="en-US" dirty="0"/>
          </a:p>
        </p:txBody>
      </p:sp>
      <p:sp>
        <p:nvSpPr>
          <p:cNvPr id="12" name="TextBox 11"/>
          <p:cNvSpPr txBox="1"/>
          <p:nvPr/>
        </p:nvSpPr>
        <p:spPr>
          <a:xfrm>
            <a:off x="3104354" y="4835604"/>
            <a:ext cx="389850" cy="646331"/>
          </a:xfrm>
          <a:prstGeom prst="rect">
            <a:avLst/>
          </a:prstGeom>
          <a:noFill/>
        </p:spPr>
        <p:txBody>
          <a:bodyPr wrap="none" rtlCol="0">
            <a:spAutoFit/>
          </a:bodyPr>
          <a:lstStyle/>
          <a:p>
            <a:r>
              <a:rPr lang="en-US" altLang="zh-CN" sz="3600" dirty="0"/>
              <a:t>a</a:t>
            </a:r>
            <a:endParaRPr lang="zh-CN" altLang="en-US" dirty="0"/>
          </a:p>
        </p:txBody>
      </p:sp>
      <p:sp>
        <p:nvSpPr>
          <p:cNvPr id="13" name="TextBox 12"/>
          <p:cNvSpPr txBox="1"/>
          <p:nvPr/>
        </p:nvSpPr>
        <p:spPr>
          <a:xfrm>
            <a:off x="3324104" y="4835604"/>
            <a:ext cx="389850" cy="646331"/>
          </a:xfrm>
          <a:prstGeom prst="rect">
            <a:avLst/>
          </a:prstGeom>
          <a:noFill/>
        </p:spPr>
        <p:txBody>
          <a:bodyPr wrap="none" rtlCol="0">
            <a:spAutoFit/>
          </a:bodyPr>
          <a:lstStyle/>
          <a:p>
            <a:r>
              <a:rPr lang="en-US" altLang="zh-CN" sz="3600" dirty="0"/>
              <a:t>a</a:t>
            </a:r>
            <a:endParaRPr lang="zh-CN" altLang="en-US" dirty="0"/>
          </a:p>
        </p:txBody>
      </p:sp>
      <p:sp>
        <p:nvSpPr>
          <p:cNvPr id="14" name="TextBox 13"/>
          <p:cNvSpPr txBox="1"/>
          <p:nvPr/>
        </p:nvSpPr>
        <p:spPr>
          <a:xfrm>
            <a:off x="3552704" y="4835604"/>
            <a:ext cx="389850" cy="646331"/>
          </a:xfrm>
          <a:prstGeom prst="rect">
            <a:avLst/>
          </a:prstGeom>
          <a:noFill/>
        </p:spPr>
        <p:txBody>
          <a:bodyPr wrap="none" rtlCol="0">
            <a:spAutoFit/>
          </a:bodyPr>
          <a:lstStyle/>
          <a:p>
            <a:r>
              <a:rPr lang="en-US" altLang="zh-CN" sz="3600" dirty="0"/>
              <a:t>a</a:t>
            </a:r>
            <a:endParaRPr lang="zh-CN" altLang="en-US" dirty="0"/>
          </a:p>
        </p:txBody>
      </p:sp>
      <p:sp>
        <p:nvSpPr>
          <p:cNvPr id="15" name="TextBox 14"/>
          <p:cNvSpPr txBox="1"/>
          <p:nvPr/>
        </p:nvSpPr>
        <p:spPr>
          <a:xfrm>
            <a:off x="3781304" y="4835604"/>
            <a:ext cx="389850" cy="646331"/>
          </a:xfrm>
          <a:prstGeom prst="rect">
            <a:avLst/>
          </a:prstGeom>
          <a:noFill/>
        </p:spPr>
        <p:txBody>
          <a:bodyPr wrap="none" rtlCol="0">
            <a:spAutoFit/>
          </a:bodyPr>
          <a:lstStyle/>
          <a:p>
            <a:r>
              <a:rPr lang="en-US" altLang="zh-CN" sz="3600" dirty="0"/>
              <a:t>a</a:t>
            </a:r>
            <a:endParaRPr lang="zh-CN" altLang="en-US" dirty="0"/>
          </a:p>
        </p:txBody>
      </p:sp>
      <p:sp>
        <p:nvSpPr>
          <p:cNvPr id="16" name="TextBox 15"/>
          <p:cNvSpPr txBox="1"/>
          <p:nvPr/>
        </p:nvSpPr>
        <p:spPr>
          <a:xfrm>
            <a:off x="2723354" y="4791670"/>
            <a:ext cx="357790" cy="461665"/>
          </a:xfrm>
          <a:prstGeom prst="rect">
            <a:avLst/>
          </a:prstGeom>
          <a:noFill/>
        </p:spPr>
        <p:txBody>
          <a:bodyPr wrap="none" rtlCol="0">
            <a:spAutoFit/>
          </a:bodyPr>
          <a:lstStyle/>
          <a:p>
            <a:r>
              <a:rPr lang="en-US" altLang="zh-CN" dirty="0"/>
              <a:t>+</a:t>
            </a:r>
            <a:endParaRPr lang="zh-CN" altLang="en-US" dirty="0"/>
          </a:p>
        </p:txBody>
      </p:sp>
      <p:sp>
        <p:nvSpPr>
          <p:cNvPr id="17" name="TextBox 16"/>
          <p:cNvSpPr txBox="1"/>
          <p:nvPr/>
        </p:nvSpPr>
        <p:spPr>
          <a:xfrm>
            <a:off x="2951954" y="4796135"/>
            <a:ext cx="357790" cy="461665"/>
          </a:xfrm>
          <a:prstGeom prst="rect">
            <a:avLst/>
          </a:prstGeom>
          <a:noFill/>
        </p:spPr>
        <p:txBody>
          <a:bodyPr wrap="none" rtlCol="0">
            <a:spAutoFit/>
          </a:bodyPr>
          <a:lstStyle/>
          <a:p>
            <a:r>
              <a:rPr lang="en-US" altLang="zh-CN" dirty="0"/>
              <a:t>+</a:t>
            </a:r>
            <a:endParaRPr lang="zh-CN" altLang="en-US" dirty="0"/>
          </a:p>
        </p:txBody>
      </p:sp>
      <p:sp>
        <p:nvSpPr>
          <p:cNvPr id="18" name="TextBox 17"/>
          <p:cNvSpPr txBox="1"/>
          <p:nvPr/>
        </p:nvSpPr>
        <p:spPr>
          <a:xfrm>
            <a:off x="3203764" y="4796135"/>
            <a:ext cx="357790" cy="461665"/>
          </a:xfrm>
          <a:prstGeom prst="rect">
            <a:avLst/>
          </a:prstGeom>
          <a:noFill/>
        </p:spPr>
        <p:txBody>
          <a:bodyPr wrap="none" rtlCol="0">
            <a:spAutoFit/>
          </a:bodyPr>
          <a:lstStyle/>
          <a:p>
            <a:r>
              <a:rPr lang="en-US" altLang="zh-CN" dirty="0"/>
              <a:t>+</a:t>
            </a:r>
            <a:endParaRPr lang="zh-CN" altLang="en-US" dirty="0"/>
          </a:p>
        </p:txBody>
      </p:sp>
      <p:sp>
        <p:nvSpPr>
          <p:cNvPr id="19" name="TextBox 18"/>
          <p:cNvSpPr txBox="1"/>
          <p:nvPr/>
        </p:nvSpPr>
        <p:spPr>
          <a:xfrm>
            <a:off x="3409154" y="4796135"/>
            <a:ext cx="357790" cy="461665"/>
          </a:xfrm>
          <a:prstGeom prst="rect">
            <a:avLst/>
          </a:prstGeom>
          <a:noFill/>
        </p:spPr>
        <p:txBody>
          <a:bodyPr wrap="none" rtlCol="0">
            <a:spAutoFit/>
          </a:bodyPr>
          <a:lstStyle/>
          <a:p>
            <a:r>
              <a:rPr lang="en-US" altLang="zh-CN" dirty="0"/>
              <a:t>+</a:t>
            </a:r>
            <a:endParaRPr lang="zh-CN" altLang="en-US" dirty="0"/>
          </a:p>
        </p:txBody>
      </p:sp>
      <p:sp>
        <p:nvSpPr>
          <p:cNvPr id="20" name="TextBox 19"/>
          <p:cNvSpPr txBox="1"/>
          <p:nvPr/>
        </p:nvSpPr>
        <p:spPr>
          <a:xfrm>
            <a:off x="3660964" y="4796135"/>
            <a:ext cx="357790" cy="461665"/>
          </a:xfrm>
          <a:prstGeom prst="rect">
            <a:avLst/>
          </a:prstGeom>
          <a:noFill/>
        </p:spPr>
        <p:txBody>
          <a:bodyPr wrap="none" rtlCol="0">
            <a:spAutoFit/>
          </a:bodyPr>
          <a:lstStyle/>
          <a:p>
            <a:r>
              <a:rPr lang="en-US" altLang="zh-CN" dirty="0"/>
              <a:t>+</a:t>
            </a:r>
            <a:endParaRPr lang="zh-CN" altLang="en-US" dirty="0"/>
          </a:p>
        </p:txBody>
      </p:sp>
      <p:sp>
        <p:nvSpPr>
          <p:cNvPr id="21" name="TextBox 20"/>
          <p:cNvSpPr txBox="1"/>
          <p:nvPr/>
        </p:nvSpPr>
        <p:spPr>
          <a:xfrm>
            <a:off x="3942554" y="4796135"/>
            <a:ext cx="357790" cy="461665"/>
          </a:xfrm>
          <a:prstGeom prst="rect">
            <a:avLst/>
          </a:prstGeom>
          <a:noFill/>
        </p:spPr>
        <p:txBody>
          <a:bodyPr wrap="none" rtlCol="0">
            <a:spAutoFit/>
          </a:bodyPr>
          <a:lstStyle/>
          <a:p>
            <a:r>
              <a:rPr lang="en-US" altLang="zh-CN" dirty="0"/>
              <a:t>+</a:t>
            </a:r>
            <a:endParaRPr lang="zh-CN" altLang="en-US" dirty="0"/>
          </a:p>
        </p:txBody>
      </p:sp>
      <p:sp>
        <p:nvSpPr>
          <p:cNvPr id="22" name="TextBox 21"/>
          <p:cNvSpPr txBox="1"/>
          <p:nvPr/>
        </p:nvSpPr>
        <p:spPr>
          <a:xfrm>
            <a:off x="4171154" y="4948535"/>
            <a:ext cx="685800" cy="461665"/>
          </a:xfrm>
          <a:prstGeom prst="rect">
            <a:avLst/>
          </a:prstGeom>
          <a:noFill/>
        </p:spPr>
        <p:txBody>
          <a:bodyPr wrap="square" rtlCol="0">
            <a:spAutoFit/>
          </a:bodyPr>
          <a:lstStyle/>
          <a:p>
            <a:r>
              <a:rPr lang="en-US" altLang="zh-CN" dirty="0"/>
              <a:t>|0 &gt;</a:t>
            </a:r>
            <a:endParaRPr lang="zh-CN" altLang="en-US" dirty="0"/>
          </a:p>
        </p:txBody>
      </p:sp>
      <p:sp>
        <p:nvSpPr>
          <p:cNvPr id="23" name="TextBox 22"/>
          <p:cNvSpPr txBox="1"/>
          <p:nvPr/>
        </p:nvSpPr>
        <p:spPr>
          <a:xfrm>
            <a:off x="4718668" y="5024735"/>
            <a:ext cx="261610" cy="461665"/>
          </a:xfrm>
          <a:prstGeom prst="rect">
            <a:avLst/>
          </a:prstGeom>
          <a:noFill/>
        </p:spPr>
        <p:txBody>
          <a:bodyPr wrap="none" rtlCol="0">
            <a:spAutoFit/>
          </a:bodyPr>
          <a:lstStyle/>
          <a:p>
            <a:r>
              <a:rPr lang="en-US" altLang="zh-CN" dirty="0"/>
              <a:t>,</a:t>
            </a:r>
            <a:endParaRPr lang="zh-CN" altLang="en-US" dirty="0"/>
          </a:p>
        </p:txBody>
      </p:sp>
      <p:sp>
        <p:nvSpPr>
          <p:cNvPr id="25" name="TextBox 24"/>
          <p:cNvSpPr txBox="1"/>
          <p:nvPr/>
        </p:nvSpPr>
        <p:spPr>
          <a:xfrm>
            <a:off x="5285078" y="4835604"/>
            <a:ext cx="2563522" cy="646331"/>
          </a:xfrm>
          <a:prstGeom prst="rect">
            <a:avLst/>
          </a:prstGeom>
          <a:noFill/>
        </p:spPr>
        <p:txBody>
          <a:bodyPr wrap="none" rtlCol="0">
            <a:spAutoFit/>
          </a:bodyPr>
          <a:lstStyle/>
          <a:p>
            <a:r>
              <a:rPr lang="en-US" altLang="zh-CN" sz="3600" dirty="0"/>
              <a:t> a </a:t>
            </a:r>
            <a:r>
              <a:rPr lang="en-US" altLang="zh-CN" sz="3600" dirty="0" err="1"/>
              <a:t>a</a:t>
            </a:r>
            <a:r>
              <a:rPr lang="en-US" altLang="zh-CN" sz="3600" dirty="0"/>
              <a:t> + a </a:t>
            </a:r>
            <a:r>
              <a:rPr lang="en-US" altLang="zh-CN" sz="3600" dirty="0" err="1"/>
              <a:t>a</a:t>
            </a:r>
            <a:r>
              <a:rPr lang="en-US" altLang="zh-CN" sz="3600" dirty="0"/>
              <a:t> = 1</a:t>
            </a:r>
            <a:endParaRPr lang="zh-CN" altLang="en-US" dirty="0"/>
          </a:p>
        </p:txBody>
      </p:sp>
      <p:sp>
        <p:nvSpPr>
          <p:cNvPr id="26" name="TextBox 25"/>
          <p:cNvSpPr txBox="1"/>
          <p:nvPr/>
        </p:nvSpPr>
        <p:spPr>
          <a:xfrm>
            <a:off x="5536888" y="4791670"/>
            <a:ext cx="357790" cy="461665"/>
          </a:xfrm>
          <a:prstGeom prst="rect">
            <a:avLst/>
          </a:prstGeom>
          <a:noFill/>
        </p:spPr>
        <p:txBody>
          <a:bodyPr wrap="none" rtlCol="0">
            <a:spAutoFit/>
          </a:bodyPr>
          <a:lstStyle/>
          <a:p>
            <a:r>
              <a:rPr lang="en-US" altLang="zh-CN" dirty="0"/>
              <a:t>+</a:t>
            </a:r>
            <a:endParaRPr lang="zh-CN" altLang="en-US" dirty="0"/>
          </a:p>
        </p:txBody>
      </p:sp>
      <p:sp>
        <p:nvSpPr>
          <p:cNvPr id="28" name="TextBox 27"/>
          <p:cNvSpPr txBox="1"/>
          <p:nvPr/>
        </p:nvSpPr>
        <p:spPr>
          <a:xfrm>
            <a:off x="6885278" y="4796135"/>
            <a:ext cx="357790" cy="461665"/>
          </a:xfrm>
          <a:prstGeom prst="rect">
            <a:avLst/>
          </a:prstGeom>
          <a:noFill/>
        </p:spPr>
        <p:txBody>
          <a:bodyPr wrap="none" rtlCol="0">
            <a:spAutoFit/>
          </a:bodyPr>
          <a:lstStyle/>
          <a:p>
            <a:r>
              <a:rPr lang="en-US" altLang="zh-CN" dirty="0"/>
              <a:t>+</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F48251-8C95-4B25-96FD-8207203457F1}"/>
              </a:ext>
            </a:extLst>
          </p:cNvPr>
          <p:cNvSpPr txBox="1"/>
          <p:nvPr/>
        </p:nvSpPr>
        <p:spPr>
          <a:xfrm>
            <a:off x="2195736" y="260648"/>
            <a:ext cx="5327036" cy="523220"/>
          </a:xfrm>
          <a:prstGeom prst="rect">
            <a:avLst/>
          </a:prstGeom>
          <a:noFill/>
        </p:spPr>
        <p:txBody>
          <a:bodyPr wrap="none" rtlCol="0">
            <a:spAutoFit/>
          </a:bodyPr>
          <a:lstStyle/>
          <a:p>
            <a:r>
              <a:rPr lang="zh-CN" altLang="en-US" sz="2800" dirty="0"/>
              <a:t>壳模型 </a:t>
            </a:r>
            <a:r>
              <a:rPr lang="en-US" altLang="zh-CN" sz="2800" dirty="0"/>
              <a:t>M-scheme versus J-scheme</a:t>
            </a:r>
            <a:endParaRPr lang="zh-CN" altLang="en-US" sz="2800" dirty="0"/>
          </a:p>
        </p:txBody>
      </p:sp>
      <p:sp>
        <p:nvSpPr>
          <p:cNvPr id="3" name="文本框 2">
            <a:extLst>
              <a:ext uri="{FF2B5EF4-FFF2-40B4-BE49-F238E27FC236}">
                <a16:creationId xmlns:a16="http://schemas.microsoft.com/office/drawing/2014/main" id="{2B9C226D-1E70-4588-9707-7F117E008341}"/>
              </a:ext>
            </a:extLst>
          </p:cNvPr>
          <p:cNvSpPr txBox="1"/>
          <p:nvPr/>
        </p:nvSpPr>
        <p:spPr>
          <a:xfrm>
            <a:off x="251520" y="1556792"/>
            <a:ext cx="8712968" cy="4656275"/>
          </a:xfrm>
          <a:prstGeom prst="rect">
            <a:avLst/>
          </a:prstGeom>
          <a:noFill/>
        </p:spPr>
        <p:txBody>
          <a:bodyPr wrap="square" rtlCol="0">
            <a:spAutoFit/>
          </a:bodyPr>
          <a:lstStyle/>
          <a:p>
            <a:pPr>
              <a:lnSpc>
                <a:spcPct val="150000"/>
              </a:lnSpc>
            </a:pPr>
            <a:r>
              <a:rPr lang="en-US" altLang="zh-CN" sz="2000" dirty="0"/>
              <a:t>M-scheme </a:t>
            </a:r>
            <a:r>
              <a:rPr lang="zh-CN" altLang="en-US" sz="2000" dirty="0"/>
              <a:t>中的价核子波函数不用角动量耦合，直接在非耦合表象中做对角化。多体波函数对应的角动量则通过计算</a:t>
            </a:r>
            <a:r>
              <a:rPr lang="en-US" altLang="zh-CN" sz="2000" dirty="0"/>
              <a:t>J^2 </a:t>
            </a:r>
            <a:r>
              <a:rPr lang="zh-CN" altLang="en-US" sz="2000" dirty="0"/>
              <a:t>而给出。</a:t>
            </a:r>
            <a:r>
              <a:rPr lang="en-US" altLang="zh-CN" sz="2000" dirty="0"/>
              <a:t>J-scheme </a:t>
            </a:r>
            <a:r>
              <a:rPr lang="zh-CN" altLang="en-US" sz="2000" dirty="0"/>
              <a:t>中的每个基矢态都有确切的角动量，基矢态构造方式有多种途径，不同用处的构造方式不同。</a:t>
            </a:r>
            <a:endParaRPr lang="en-US" altLang="zh-CN" sz="2000" dirty="0"/>
          </a:p>
          <a:p>
            <a:pPr>
              <a:lnSpc>
                <a:spcPct val="150000"/>
              </a:lnSpc>
            </a:pPr>
            <a:endParaRPr lang="en-US" altLang="zh-CN" sz="2000" dirty="0"/>
          </a:p>
          <a:p>
            <a:pPr>
              <a:lnSpc>
                <a:spcPct val="150000"/>
              </a:lnSpc>
            </a:pPr>
            <a:r>
              <a:rPr lang="zh-CN" altLang="en-US" sz="2000" dirty="0"/>
              <a:t>这两种多体理论方法各有优缺点</a:t>
            </a:r>
            <a:r>
              <a:rPr lang="en-US" altLang="zh-CN" sz="2000" dirty="0"/>
              <a:t>! </a:t>
            </a:r>
            <a:r>
              <a:rPr lang="zh-CN" altLang="en-US" sz="2000" dirty="0"/>
              <a:t>各领风骚几十年。总体而言，</a:t>
            </a:r>
            <a:r>
              <a:rPr lang="en-US" altLang="zh-CN" sz="2000" dirty="0"/>
              <a:t>J-scheme </a:t>
            </a:r>
            <a:r>
              <a:rPr lang="zh-CN" altLang="en-US" sz="2000" dirty="0"/>
              <a:t>的需要处理的矩阵维数可以小若干个数量级；因为计算物理的发展，</a:t>
            </a:r>
            <a:r>
              <a:rPr lang="en-US" altLang="zh-CN" sz="2000" dirty="0"/>
              <a:t>M-scheme </a:t>
            </a:r>
            <a:r>
              <a:rPr lang="zh-CN" altLang="en-US" sz="2000" dirty="0"/>
              <a:t>矩阵元计算和对角化效率更高。这些方法的各种讨论见教科书和综述文献。</a:t>
            </a:r>
            <a:endParaRPr lang="en-US" altLang="zh-CN" sz="2000" dirty="0"/>
          </a:p>
          <a:p>
            <a:pPr>
              <a:lnSpc>
                <a:spcPct val="150000"/>
              </a:lnSpc>
            </a:pPr>
            <a:endParaRPr lang="en-US" altLang="zh-CN" sz="2000" dirty="0"/>
          </a:p>
          <a:p>
            <a:pPr>
              <a:lnSpc>
                <a:spcPct val="150000"/>
              </a:lnSpc>
            </a:pPr>
            <a:r>
              <a:rPr lang="zh-CN" altLang="en-US" sz="2000" b="1" dirty="0">
                <a:solidFill>
                  <a:schemeClr val="bg1">
                    <a:lumMod val="85000"/>
                  </a:schemeClr>
                </a:solidFill>
              </a:rPr>
              <a:t>配对理论最近也演变出 </a:t>
            </a:r>
            <a:r>
              <a:rPr lang="en-US" altLang="zh-CN" sz="2000" b="1" dirty="0">
                <a:solidFill>
                  <a:schemeClr val="bg1">
                    <a:lumMod val="85000"/>
                  </a:schemeClr>
                </a:solidFill>
              </a:rPr>
              <a:t>M-scheme </a:t>
            </a:r>
            <a:r>
              <a:rPr lang="zh-CN" altLang="en-US" sz="2000" b="1" dirty="0">
                <a:solidFill>
                  <a:schemeClr val="bg1">
                    <a:lumMod val="85000"/>
                  </a:schemeClr>
                </a:solidFill>
              </a:rPr>
              <a:t>和 </a:t>
            </a:r>
            <a:r>
              <a:rPr lang="en-US" altLang="zh-CN" sz="2000" b="1" dirty="0">
                <a:solidFill>
                  <a:schemeClr val="bg1">
                    <a:lumMod val="85000"/>
                  </a:schemeClr>
                </a:solidFill>
              </a:rPr>
              <a:t>J-scheme </a:t>
            </a:r>
            <a:r>
              <a:rPr lang="zh-CN" altLang="en-US" sz="2000" b="1" dirty="0">
                <a:solidFill>
                  <a:schemeClr val="bg1">
                    <a:lumMod val="85000"/>
                  </a:schemeClr>
                </a:solidFill>
              </a:rPr>
              <a:t>途径，不过新发展是同时具有了这两种途径的优点，</a:t>
            </a:r>
            <a:r>
              <a:rPr lang="zh-CN" altLang="en-US" sz="2000" b="1" u="sng" dirty="0">
                <a:solidFill>
                  <a:schemeClr val="bg1">
                    <a:lumMod val="85000"/>
                  </a:schemeClr>
                </a:solidFill>
              </a:rPr>
              <a:t>这也是今天我的报告希望传递的新东西</a:t>
            </a:r>
            <a:r>
              <a:rPr lang="zh-CN" altLang="en-US" sz="2000" b="1" dirty="0">
                <a:solidFill>
                  <a:schemeClr val="bg1">
                    <a:lumMod val="85000"/>
                  </a:schemeClr>
                </a:solidFill>
              </a:rPr>
              <a:t>。</a:t>
            </a:r>
            <a:endParaRPr lang="en-US" altLang="zh-CN" sz="2000" b="1" dirty="0">
              <a:solidFill>
                <a:schemeClr val="bg1">
                  <a:lumMod val="85000"/>
                </a:schemeClr>
              </a:solidFill>
            </a:endParaRPr>
          </a:p>
        </p:txBody>
      </p:sp>
    </p:spTree>
    <p:extLst>
      <p:ext uri="{BB962C8B-B14F-4D97-AF65-F5344CB8AC3E}">
        <p14:creationId xmlns:p14="http://schemas.microsoft.com/office/powerpoint/2010/main" val="255808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5516CE-12DA-442B-BCAB-C1EA5D573983}"/>
              </a:ext>
            </a:extLst>
          </p:cNvPr>
          <p:cNvSpPr>
            <a:spLocks noGrp="1"/>
          </p:cNvSpPr>
          <p:nvPr>
            <p:ph type="title"/>
          </p:nvPr>
        </p:nvSpPr>
        <p:spPr/>
        <p:txBody>
          <a:bodyPr/>
          <a:lstStyle/>
          <a:p>
            <a:r>
              <a:rPr lang="zh-CN" altLang="en-US" dirty="0"/>
              <a:t>为什么需要配对理论？</a:t>
            </a:r>
          </a:p>
        </p:txBody>
      </p:sp>
      <p:sp>
        <p:nvSpPr>
          <p:cNvPr id="4" name="文本框 3">
            <a:extLst>
              <a:ext uri="{FF2B5EF4-FFF2-40B4-BE49-F238E27FC236}">
                <a16:creationId xmlns:a16="http://schemas.microsoft.com/office/drawing/2014/main" id="{FCD850C5-5C2A-423D-9345-B2CCB8BA7384}"/>
              </a:ext>
            </a:extLst>
          </p:cNvPr>
          <p:cNvSpPr txBox="1"/>
          <p:nvPr/>
        </p:nvSpPr>
        <p:spPr>
          <a:xfrm>
            <a:off x="611560" y="1916832"/>
            <a:ext cx="8352928" cy="3701398"/>
          </a:xfrm>
          <a:prstGeom prst="rect">
            <a:avLst/>
          </a:prstGeom>
          <a:noFill/>
        </p:spPr>
        <p:txBody>
          <a:bodyPr wrap="square" rtlCol="0">
            <a:spAutoFit/>
          </a:bodyPr>
          <a:lstStyle/>
          <a:p>
            <a:pPr>
              <a:lnSpc>
                <a:spcPct val="150000"/>
              </a:lnSpc>
            </a:pPr>
            <a:r>
              <a:rPr lang="zh-CN" altLang="en-US" sz="3200" dirty="0"/>
              <a:t>壳模型组态空间过大：在壳模型框架内，人们无法求解完整求解在重质量区域单个价壳层的多体薛定谔方程；如果涉及到跨壳激发</a:t>
            </a:r>
            <a:r>
              <a:rPr lang="en-US" altLang="zh-CN" sz="3200" dirty="0"/>
              <a:t>[</a:t>
            </a:r>
            <a:r>
              <a:rPr lang="zh-CN" altLang="en-US" sz="3200" dirty="0"/>
              <a:t>许多重质量区低激发态涉及这类激发</a:t>
            </a:r>
            <a:r>
              <a:rPr lang="en-US" altLang="zh-CN" sz="3200" dirty="0"/>
              <a:t>]</a:t>
            </a:r>
            <a:r>
              <a:rPr lang="zh-CN" altLang="en-US" sz="3200" dirty="0"/>
              <a:t>，就更加遥遥无期。</a:t>
            </a:r>
            <a:endParaRPr lang="zh-CN" altLang="en-US" dirty="0"/>
          </a:p>
        </p:txBody>
      </p:sp>
    </p:spTree>
    <p:extLst>
      <p:ext uri="{BB962C8B-B14F-4D97-AF65-F5344CB8AC3E}">
        <p14:creationId xmlns:p14="http://schemas.microsoft.com/office/powerpoint/2010/main" val="143230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9155972"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52" y="747908"/>
            <a:ext cx="6929486" cy="831868"/>
          </a:xfrm>
        </p:spPr>
        <p:txBody>
          <a:bodyPr>
            <a:normAutofit/>
          </a:bodyPr>
          <a:lstStyle/>
          <a:p>
            <a:r>
              <a:rPr lang="en-US" altLang="zh-CN" sz="3200" dirty="0"/>
              <a:t>Attractive and short-range nuclear force</a:t>
            </a:r>
            <a:endParaRPr lang="zh-CN" altLang="en-US" sz="3200" dirty="0"/>
          </a:p>
        </p:txBody>
      </p:sp>
      <p:grpSp>
        <p:nvGrpSpPr>
          <p:cNvPr id="3" name="组合 5"/>
          <p:cNvGrpSpPr/>
          <p:nvPr/>
        </p:nvGrpSpPr>
        <p:grpSpPr>
          <a:xfrm>
            <a:off x="428596" y="1722652"/>
            <a:ext cx="8072494" cy="4563868"/>
            <a:chOff x="428596" y="2008404"/>
            <a:chExt cx="8072494" cy="4563868"/>
          </a:xfrm>
        </p:grpSpPr>
        <p:pic>
          <p:nvPicPr>
            <p:cNvPr id="4" name="图片 3" descr="捕获.JPG"/>
            <p:cNvPicPr>
              <a:picLocks noChangeAspect="1"/>
            </p:cNvPicPr>
            <p:nvPr/>
          </p:nvPicPr>
          <p:blipFill>
            <a:blip r:embed="rId2" cstate="print"/>
            <a:stretch>
              <a:fillRect/>
            </a:stretch>
          </p:blipFill>
          <p:spPr>
            <a:xfrm>
              <a:off x="428596" y="2008404"/>
              <a:ext cx="8072494" cy="4563868"/>
            </a:xfrm>
            <a:prstGeom prst="rect">
              <a:avLst/>
            </a:prstGeom>
          </p:spPr>
        </p:pic>
        <p:cxnSp>
          <p:nvCxnSpPr>
            <p:cNvPr id="10" name="直接连接符 9"/>
            <p:cNvCxnSpPr/>
            <p:nvPr/>
          </p:nvCxnSpPr>
          <p:spPr bwMode="auto">
            <a:xfrm>
              <a:off x="1142976" y="2571744"/>
              <a:ext cx="6858048" cy="1588"/>
            </a:xfrm>
            <a:prstGeom prst="line">
              <a:avLst/>
            </a:prstGeom>
            <a:solidFill>
              <a:schemeClr val="accent1"/>
            </a:solidFill>
            <a:ln w="28575" cap="flat" cmpd="sng" algn="ctr">
              <a:solidFill>
                <a:srgbClr val="FF0000"/>
              </a:solidFill>
              <a:prstDash val="lgDash"/>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13" name="TextBox 12"/>
          <p:cNvSpPr txBox="1"/>
          <p:nvPr/>
        </p:nvSpPr>
        <p:spPr>
          <a:xfrm>
            <a:off x="1857356" y="3042826"/>
            <a:ext cx="6735883" cy="1754326"/>
          </a:xfrm>
          <a:prstGeom prst="rect">
            <a:avLst/>
          </a:prstGeom>
          <a:noFill/>
        </p:spPr>
        <p:txBody>
          <a:bodyPr wrap="none" rtlCol="0">
            <a:spAutoFit/>
          </a:bodyPr>
          <a:lstStyle/>
          <a:p>
            <a:pPr algn="l">
              <a:lnSpc>
                <a:spcPct val="200000"/>
              </a:lnSpc>
            </a:pPr>
            <a:r>
              <a:rPr lang="en-US" altLang="zh-CN" dirty="0">
                <a:latin typeface="微软雅黑" pitchFamily="34" charset="-122"/>
                <a:ea typeface="微软雅黑" pitchFamily="34" charset="-122"/>
              </a:rPr>
              <a:t>Binding energies are proportional to mass number A, </a:t>
            </a:r>
          </a:p>
          <a:p>
            <a:pPr algn="l">
              <a:lnSpc>
                <a:spcPct val="200000"/>
              </a:lnSpc>
            </a:pPr>
            <a:r>
              <a:rPr lang="en-US" altLang="zh-CN" dirty="0">
                <a:latin typeface="微软雅黑" pitchFamily="34" charset="-122"/>
                <a:ea typeface="微软雅黑" pitchFamily="34" charset="-122"/>
              </a:rPr>
              <a:t>not to A^2. This means that the short-range and attractive </a:t>
            </a:r>
          </a:p>
          <a:p>
            <a:pPr algn="l">
              <a:lnSpc>
                <a:spcPct val="200000"/>
              </a:lnSpc>
            </a:pPr>
            <a:r>
              <a:rPr lang="en-US" altLang="zh-CN" dirty="0">
                <a:latin typeface="微软雅黑" pitchFamily="34" charset="-122"/>
                <a:ea typeface="微软雅黑" pitchFamily="34" charset="-122"/>
              </a:rPr>
              <a:t>part is dominant in the interactions between nucleons.  </a:t>
            </a:r>
            <a:endParaRPr lang="zh-CN" altLang="en-US" dirty="0">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a:stretch>
            <a:fillRect/>
          </a:stretch>
        </p:blipFill>
        <p:spPr bwMode="auto">
          <a:xfrm>
            <a:off x="4791107" y="1628792"/>
            <a:ext cx="4352925" cy="1085850"/>
          </a:xfrm>
          <a:prstGeom prst="rect">
            <a:avLst/>
          </a:prstGeom>
          <a:noFill/>
          <a:ln w="9525">
            <a:noFill/>
            <a:miter lim="800000"/>
            <a:headEnd/>
            <a:tailEnd/>
          </a:ln>
        </p:spPr>
      </p:pic>
      <p:sp>
        <p:nvSpPr>
          <p:cNvPr id="36" name="内容占位符 2"/>
          <p:cNvSpPr txBox="1">
            <a:spLocks/>
          </p:cNvSpPr>
          <p:nvPr/>
        </p:nvSpPr>
        <p:spPr bwMode="auto">
          <a:xfrm>
            <a:off x="4500562" y="1285892"/>
            <a:ext cx="4714875" cy="428625"/>
          </a:xfrm>
          <a:prstGeom prst="rect">
            <a:avLst/>
          </a:prstGeom>
          <a:noFill/>
          <a:ln w="9525">
            <a:noFill/>
            <a:miter lim="800000"/>
            <a:headEnd/>
            <a:tailEnd/>
          </a:ln>
        </p:spPr>
        <p:txBody>
          <a:bodyPr/>
          <a:lstStyle/>
          <a:p>
            <a:pPr marL="342900" indent="-342900" eaLnBrk="0" hangingPunct="0">
              <a:spcBef>
                <a:spcPct val="20000"/>
              </a:spcBef>
              <a:buSzPct val="60000"/>
              <a:buFont typeface="Wingdings" pitchFamily="2" charset="2"/>
              <a:buNone/>
              <a:defRPr/>
            </a:pPr>
            <a:r>
              <a:rPr lang="en-US" altLang="zh-CN" sz="1800" b="1" kern="0" dirty="0">
                <a:latin typeface="华文新魏" pitchFamily="2" charset="-122"/>
                <a:ea typeface="华文新魏" pitchFamily="2" charset="-122"/>
              </a:rPr>
              <a:t>Nuclear force: attractive and short range</a:t>
            </a:r>
            <a:endParaRPr lang="zh-CN" altLang="en-US" sz="1800" b="1" kern="0" dirty="0">
              <a:latin typeface="华文新魏" pitchFamily="2" charset="-122"/>
              <a:ea typeface="华文新魏" pitchFamily="2" charset="-122"/>
            </a:endParaRPr>
          </a:p>
        </p:txBody>
      </p:sp>
      <p:grpSp>
        <p:nvGrpSpPr>
          <p:cNvPr id="3" name="组合 16"/>
          <p:cNvGrpSpPr/>
          <p:nvPr/>
        </p:nvGrpSpPr>
        <p:grpSpPr>
          <a:xfrm>
            <a:off x="323528" y="1955579"/>
            <a:ext cx="4214842" cy="3849685"/>
            <a:chOff x="214282" y="1643050"/>
            <a:chExt cx="4446588" cy="4206875"/>
          </a:xfrm>
        </p:grpSpPr>
        <p:pic>
          <p:nvPicPr>
            <p:cNvPr id="50179" name="Picture 3"/>
            <p:cNvPicPr>
              <a:picLocks noChangeAspect="1" noChangeArrowheads="1"/>
            </p:cNvPicPr>
            <p:nvPr/>
          </p:nvPicPr>
          <p:blipFill>
            <a:blip r:embed="rId3" cstate="print"/>
            <a:srcRect/>
            <a:stretch>
              <a:fillRect/>
            </a:stretch>
          </p:blipFill>
          <p:spPr bwMode="auto">
            <a:xfrm>
              <a:off x="214282" y="1643050"/>
              <a:ext cx="4446588" cy="4206875"/>
            </a:xfrm>
            <a:prstGeom prst="rect">
              <a:avLst/>
            </a:prstGeom>
            <a:noFill/>
            <a:ln w="9525">
              <a:noFill/>
              <a:miter lim="800000"/>
              <a:headEnd/>
              <a:tailEnd/>
            </a:ln>
          </p:spPr>
        </p:pic>
        <p:sp>
          <p:nvSpPr>
            <p:cNvPr id="50184" name="TextBox 19"/>
            <p:cNvSpPr txBox="1">
              <a:spLocks noChangeArrowheads="1"/>
            </p:cNvSpPr>
            <p:nvPr/>
          </p:nvSpPr>
          <p:spPr bwMode="auto">
            <a:xfrm>
              <a:off x="1285852" y="3286124"/>
              <a:ext cx="2071713" cy="338554"/>
            </a:xfrm>
            <a:prstGeom prst="rect">
              <a:avLst/>
            </a:prstGeom>
            <a:noFill/>
            <a:ln w="9525">
              <a:noFill/>
              <a:miter lim="800000"/>
              <a:headEnd/>
              <a:tailEnd/>
            </a:ln>
          </p:spPr>
          <p:txBody>
            <a:bodyPr wrap="square">
              <a:spAutoFit/>
            </a:bodyPr>
            <a:lstStyle/>
            <a:p>
              <a:r>
                <a:rPr lang="en-US" altLang="zh-CN" sz="1600" i="1" dirty="0">
                  <a:solidFill>
                    <a:srgbClr val="FF0000"/>
                  </a:solidFill>
                  <a:latin typeface="Cambria Math" pitchFamily="18" charset="0"/>
                </a:rPr>
                <a:t>J</a:t>
              </a:r>
              <a:r>
                <a:rPr lang="en-US" altLang="zh-CN" sz="1600" dirty="0">
                  <a:solidFill>
                    <a:srgbClr val="FF0000"/>
                  </a:solidFill>
                  <a:latin typeface="Cambria Math" pitchFamily="18" charset="0"/>
                </a:rPr>
                <a:t>=2 pair (</a:t>
              </a:r>
              <a:r>
                <a:rPr lang="en-US" altLang="zh-CN" sz="1600" i="1" dirty="0">
                  <a:solidFill>
                    <a:srgbClr val="FF0000"/>
                  </a:solidFill>
                  <a:latin typeface="Cambria Math" pitchFamily="18" charset="0"/>
                </a:rPr>
                <a:t>D</a:t>
              </a:r>
              <a:r>
                <a:rPr lang="en-US" altLang="zh-CN" sz="1600" dirty="0">
                  <a:solidFill>
                    <a:srgbClr val="FF0000"/>
                  </a:solidFill>
                  <a:latin typeface="Cambria Math" pitchFamily="18" charset="0"/>
                </a:rPr>
                <a:t> pair)</a:t>
              </a:r>
              <a:endParaRPr lang="zh-CN" altLang="en-US" sz="1600" dirty="0">
                <a:solidFill>
                  <a:srgbClr val="FF0000"/>
                </a:solidFill>
                <a:latin typeface="Cambria Math" pitchFamily="18" charset="0"/>
              </a:endParaRPr>
            </a:p>
          </p:txBody>
        </p:sp>
        <p:sp>
          <p:nvSpPr>
            <p:cNvPr id="50185" name="TextBox 31"/>
            <p:cNvSpPr txBox="1">
              <a:spLocks noChangeArrowheads="1"/>
            </p:cNvSpPr>
            <p:nvPr/>
          </p:nvSpPr>
          <p:spPr bwMode="auto">
            <a:xfrm>
              <a:off x="1500157" y="4733937"/>
              <a:ext cx="1804127" cy="369966"/>
            </a:xfrm>
            <a:prstGeom prst="rect">
              <a:avLst/>
            </a:prstGeom>
            <a:noFill/>
            <a:ln w="9525">
              <a:noFill/>
              <a:miter lim="800000"/>
              <a:headEnd/>
              <a:tailEnd/>
            </a:ln>
          </p:spPr>
          <p:txBody>
            <a:bodyPr wrap="square">
              <a:spAutoFit/>
            </a:bodyPr>
            <a:lstStyle/>
            <a:p>
              <a:r>
                <a:rPr lang="en-US" altLang="zh-CN" sz="1600" i="1" dirty="0">
                  <a:solidFill>
                    <a:srgbClr val="FF0000"/>
                  </a:solidFill>
                  <a:latin typeface="Cambria Math" pitchFamily="18" charset="0"/>
                </a:rPr>
                <a:t>J</a:t>
              </a:r>
              <a:r>
                <a:rPr lang="en-US" altLang="zh-CN" sz="1600" dirty="0">
                  <a:solidFill>
                    <a:srgbClr val="FF0000"/>
                  </a:solidFill>
                  <a:latin typeface="Cambria Math" pitchFamily="18" charset="0"/>
                </a:rPr>
                <a:t>=0 pair (</a:t>
              </a:r>
              <a:r>
                <a:rPr lang="en-US" altLang="zh-CN" sz="1600" i="1" dirty="0">
                  <a:solidFill>
                    <a:srgbClr val="FF0000"/>
                  </a:solidFill>
                  <a:latin typeface="Cambria Math" pitchFamily="18" charset="0"/>
                </a:rPr>
                <a:t>S</a:t>
              </a:r>
              <a:r>
                <a:rPr lang="en-US" altLang="zh-CN" sz="1600" dirty="0">
                  <a:solidFill>
                    <a:srgbClr val="FF0000"/>
                  </a:solidFill>
                  <a:latin typeface="Cambria Math" pitchFamily="18" charset="0"/>
                </a:rPr>
                <a:t> pair)</a:t>
              </a:r>
              <a:endParaRPr lang="zh-CN" altLang="en-US" sz="1600" dirty="0">
                <a:solidFill>
                  <a:srgbClr val="FF0000"/>
                </a:solidFill>
                <a:latin typeface="Cambria Math" pitchFamily="18" charset="0"/>
              </a:endParaRPr>
            </a:p>
          </p:txBody>
        </p:sp>
      </p:grpSp>
      <p:sp>
        <p:nvSpPr>
          <p:cNvPr id="16" name="标题 15"/>
          <p:cNvSpPr>
            <a:spLocks noGrp="1"/>
          </p:cNvSpPr>
          <p:nvPr>
            <p:ph type="title"/>
          </p:nvPr>
        </p:nvSpPr>
        <p:spPr>
          <a:xfrm>
            <a:off x="467544" y="-3369"/>
            <a:ext cx="8229600" cy="1143000"/>
          </a:xfrm>
        </p:spPr>
        <p:txBody>
          <a:bodyPr/>
          <a:lstStyle/>
          <a:p>
            <a:pPr>
              <a:lnSpc>
                <a:spcPct val="150000"/>
              </a:lnSpc>
            </a:pPr>
            <a:r>
              <a:rPr lang="zh-CN" altLang="en-US" sz="4400" dirty="0"/>
              <a:t>简单图像</a:t>
            </a:r>
            <a:endParaRPr lang="en-US" altLang="zh-CN" sz="4400" dirty="0"/>
          </a:p>
        </p:txBody>
      </p:sp>
      <p:sp>
        <p:nvSpPr>
          <p:cNvPr id="14" name="TextBox 13"/>
          <p:cNvSpPr txBox="1"/>
          <p:nvPr/>
        </p:nvSpPr>
        <p:spPr>
          <a:xfrm>
            <a:off x="440566" y="5873497"/>
            <a:ext cx="5643602" cy="507831"/>
          </a:xfrm>
          <a:prstGeom prst="rect">
            <a:avLst/>
          </a:prstGeom>
          <a:noFill/>
        </p:spPr>
        <p:txBody>
          <a:bodyPr wrap="square" rtlCol="0">
            <a:spAutoFit/>
          </a:bodyPr>
          <a:lstStyle/>
          <a:p>
            <a:pPr>
              <a:lnSpc>
                <a:spcPct val="150000"/>
              </a:lnSpc>
            </a:pPr>
            <a:r>
              <a:rPr lang="en-US" altLang="zh-CN" dirty="0"/>
              <a:t>M. G. Mayer, Phys. Rev. 78, 22(1950). </a:t>
            </a:r>
            <a:endParaRPr lang="zh-CN" altLang="en-US" u="sng" dirty="0"/>
          </a:p>
        </p:txBody>
      </p:sp>
      <p:grpSp>
        <p:nvGrpSpPr>
          <p:cNvPr id="15" name="组合 14"/>
          <p:cNvGrpSpPr/>
          <p:nvPr/>
        </p:nvGrpSpPr>
        <p:grpSpPr>
          <a:xfrm>
            <a:off x="5364088" y="3026246"/>
            <a:ext cx="3257550" cy="3067050"/>
            <a:chOff x="2627784" y="2492896"/>
            <a:chExt cx="3257550" cy="3067050"/>
          </a:xfrm>
        </p:grpSpPr>
        <p:grpSp>
          <p:nvGrpSpPr>
            <p:cNvPr id="17" name="组合 14"/>
            <p:cNvGrpSpPr/>
            <p:nvPr/>
          </p:nvGrpSpPr>
          <p:grpSpPr>
            <a:xfrm>
              <a:off x="2627784" y="2492896"/>
              <a:ext cx="3257550" cy="3067050"/>
              <a:chOff x="2627784" y="3645024"/>
              <a:chExt cx="3257550" cy="3067050"/>
            </a:xfrm>
          </p:grpSpPr>
          <p:pic>
            <p:nvPicPr>
              <p:cNvPr id="20" name="图片 19"/>
              <p:cNvPicPr>
                <a:picLocks noChangeAspect="1"/>
              </p:cNvPicPr>
              <p:nvPr/>
            </p:nvPicPr>
            <p:blipFill>
              <a:blip r:embed="rId4" cstate="print"/>
              <a:stretch>
                <a:fillRect/>
              </a:stretch>
            </p:blipFill>
            <p:spPr>
              <a:xfrm>
                <a:off x="2627784" y="3645024"/>
                <a:ext cx="3257550" cy="3067050"/>
              </a:xfrm>
              <a:prstGeom prst="rect">
                <a:avLst/>
              </a:prstGeom>
            </p:spPr>
          </p:pic>
          <p:sp>
            <p:nvSpPr>
              <p:cNvPr id="21" name="TextBox 20"/>
              <p:cNvSpPr txBox="1"/>
              <p:nvPr/>
            </p:nvSpPr>
            <p:spPr>
              <a:xfrm>
                <a:off x="4644008" y="4221088"/>
                <a:ext cx="928694" cy="307777"/>
              </a:xfrm>
              <a:prstGeom prst="rect">
                <a:avLst/>
              </a:prstGeom>
              <a:noFill/>
            </p:spPr>
            <p:txBody>
              <a:bodyPr wrap="square" rtlCol="0">
                <a:spAutoFit/>
              </a:bodyPr>
              <a:lstStyle/>
              <a:p>
                <a:r>
                  <a:rPr lang="en-US" altLang="zh-CN" sz="1400" i="1" dirty="0"/>
                  <a:t>  T</a:t>
                </a:r>
                <a:r>
                  <a:rPr lang="en-US" altLang="zh-CN" sz="1400" dirty="0"/>
                  <a:t> = 1</a:t>
                </a:r>
              </a:p>
            </p:txBody>
          </p:sp>
          <p:sp>
            <p:nvSpPr>
              <p:cNvPr id="22" name="TextBox 21"/>
              <p:cNvSpPr txBox="1"/>
              <p:nvPr/>
            </p:nvSpPr>
            <p:spPr>
              <a:xfrm>
                <a:off x="4939450" y="5826750"/>
                <a:ext cx="856686" cy="338554"/>
              </a:xfrm>
              <a:prstGeom prst="rect">
                <a:avLst/>
              </a:prstGeom>
              <a:noFill/>
              <a:ln w="12700">
                <a:solidFill>
                  <a:schemeClr val="tx1"/>
                </a:solidFill>
              </a:ln>
            </p:spPr>
            <p:txBody>
              <a:bodyPr wrap="square" rtlCol="0">
                <a:spAutoFit/>
              </a:bodyPr>
              <a:lstStyle/>
              <a:p>
                <a:pPr algn="l"/>
                <a:r>
                  <a:rPr lang="en-US" altLang="zh-CN" sz="1600" i="1" dirty="0"/>
                  <a:t>j</a:t>
                </a:r>
                <a:r>
                  <a:rPr lang="en-US" altLang="zh-CN" sz="1600" dirty="0"/>
                  <a:t> = 9/2</a:t>
                </a:r>
                <a:endParaRPr lang="zh-CN" altLang="en-US" sz="1600" i="1" dirty="0"/>
              </a:p>
            </p:txBody>
          </p:sp>
          <p:sp>
            <p:nvSpPr>
              <p:cNvPr id="23" name="TextBox 22"/>
              <p:cNvSpPr txBox="1"/>
              <p:nvPr/>
            </p:nvSpPr>
            <p:spPr>
              <a:xfrm>
                <a:off x="4860032" y="5353471"/>
                <a:ext cx="928694" cy="307777"/>
              </a:xfrm>
              <a:prstGeom prst="rect">
                <a:avLst/>
              </a:prstGeom>
              <a:noFill/>
            </p:spPr>
            <p:txBody>
              <a:bodyPr wrap="square" rtlCol="0">
                <a:spAutoFit/>
              </a:bodyPr>
              <a:lstStyle/>
              <a:p>
                <a:r>
                  <a:rPr lang="en-US" altLang="zh-CN" sz="1400" i="1" dirty="0"/>
                  <a:t>  T</a:t>
                </a:r>
                <a:r>
                  <a:rPr lang="en-US" altLang="zh-CN" sz="1400" dirty="0"/>
                  <a:t> = 0</a:t>
                </a:r>
              </a:p>
            </p:txBody>
          </p:sp>
        </p:grpSp>
        <p:cxnSp>
          <p:nvCxnSpPr>
            <p:cNvPr id="18" name="直接箭头连接符 17"/>
            <p:cNvCxnSpPr/>
            <p:nvPr/>
          </p:nvCxnSpPr>
          <p:spPr bwMode="auto">
            <a:xfrm rot="5400000">
              <a:off x="4558316" y="4644207"/>
              <a:ext cx="928694" cy="1588"/>
            </a:xfrm>
            <a:prstGeom prst="straightConnector1">
              <a:avLst/>
            </a:prstGeom>
            <a:solidFill>
              <a:schemeClr val="accent1"/>
            </a:solidFill>
            <a:ln w="2540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 name="等腰三角形 18"/>
            <p:cNvSpPr>
              <a:spLocks noChangeAspect="1"/>
            </p:cNvSpPr>
            <p:nvPr/>
          </p:nvSpPr>
          <p:spPr bwMode="auto">
            <a:xfrm>
              <a:off x="4971463" y="5128389"/>
              <a:ext cx="100811" cy="100811"/>
            </a:xfrm>
            <a:prstGeom prst="triangle">
              <a:avLst/>
            </a:prstGeom>
            <a:noFill/>
            <a:ln w="190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3996A76-B245-4107-8AB0-9718B9F79D01}"/>
              </a:ext>
            </a:extLst>
          </p:cNvPr>
          <p:cNvSpPr txBox="1"/>
          <p:nvPr/>
        </p:nvSpPr>
        <p:spPr>
          <a:xfrm>
            <a:off x="539552" y="620688"/>
            <a:ext cx="8208912" cy="5541132"/>
          </a:xfrm>
          <a:prstGeom prst="rect">
            <a:avLst/>
          </a:prstGeom>
          <a:noFill/>
        </p:spPr>
        <p:txBody>
          <a:bodyPr wrap="square" rtlCol="0">
            <a:spAutoFit/>
          </a:bodyPr>
          <a:lstStyle/>
          <a:p>
            <a:pPr>
              <a:lnSpc>
                <a:spcPct val="200000"/>
              </a:lnSpc>
            </a:pPr>
            <a:r>
              <a:rPr lang="zh-CN" altLang="en-US" sz="2000" dirty="0"/>
              <a:t>核结构</a:t>
            </a:r>
            <a:r>
              <a:rPr lang="zh-CN" altLang="en-US" sz="2000" b="1" dirty="0">
                <a:latin typeface="微软雅黑" panose="020B0503020204020204" pitchFamily="34" charset="-122"/>
                <a:ea typeface="微软雅黑" panose="020B0503020204020204" pitchFamily="34" charset="-122"/>
              </a:rPr>
              <a:t>教科书上关于“配对”的定义</a:t>
            </a:r>
            <a:r>
              <a:rPr lang="zh-CN" altLang="en-US" sz="2000" dirty="0"/>
              <a:t>：配对指的是二个核子总自旋为零时的二体相互作用为吸引的势能，而总自旋不为零时二体相互作用比较弱，近似为零。这种理想状态称为配对现象。这种配对相互作用引起的多体关联，称为配对关联。</a:t>
            </a:r>
            <a:endParaRPr lang="en-US" altLang="zh-CN" sz="2000" dirty="0"/>
          </a:p>
          <a:p>
            <a:pPr>
              <a:lnSpc>
                <a:spcPct val="200000"/>
              </a:lnSpc>
            </a:pPr>
            <a:r>
              <a:rPr lang="zh-CN" altLang="en-US" sz="2000" b="1" dirty="0">
                <a:latin typeface="微软雅黑" panose="020B0503020204020204" pitchFamily="34" charset="-122"/>
                <a:ea typeface="微软雅黑" panose="020B0503020204020204" pitchFamily="34" charset="-122"/>
              </a:rPr>
              <a:t>在配对理论中的“定义”</a:t>
            </a:r>
            <a:r>
              <a:rPr lang="zh-CN" altLang="en-US" sz="2000" dirty="0"/>
              <a:t>：只要二个核子的能量比较低、因而在低激发态的波函数组态空间中有明显贡献，我们就称之为一个“配了对”的一对，简称“一个配对”。由这些配对构造的组态空间称为配对空间，在壳模型配对子空间内对角化壳模型哈密顿量矩阵，称为配对近似理论。</a:t>
            </a:r>
            <a:endParaRPr lang="en-US" altLang="zh-CN" sz="2000" dirty="0"/>
          </a:p>
          <a:p>
            <a:pPr>
              <a:lnSpc>
                <a:spcPct val="200000"/>
              </a:lnSpc>
            </a:pPr>
            <a:r>
              <a:rPr lang="zh-CN" altLang="en-US" sz="2000" dirty="0"/>
              <a:t>配对近似是基于低能量配对来计算低激发态的一种壳模型空间截断方案。</a:t>
            </a:r>
            <a:endParaRPr lang="en-US" altLang="zh-CN" sz="2000" dirty="0"/>
          </a:p>
        </p:txBody>
      </p:sp>
    </p:spTree>
    <p:extLst>
      <p:ext uri="{BB962C8B-B14F-4D97-AF65-F5344CB8AC3E}">
        <p14:creationId xmlns:p14="http://schemas.microsoft.com/office/powerpoint/2010/main" val="71273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3513B25-C152-4BC0-9F14-D84558BACD80}"/>
              </a:ext>
            </a:extLst>
          </p:cNvPr>
          <p:cNvSpPr txBox="1"/>
          <p:nvPr/>
        </p:nvSpPr>
        <p:spPr>
          <a:xfrm>
            <a:off x="539552" y="993525"/>
            <a:ext cx="8280920" cy="4870949"/>
          </a:xfrm>
          <a:prstGeom prst="rect">
            <a:avLst/>
          </a:prstGeom>
          <a:noFill/>
        </p:spPr>
        <p:txBody>
          <a:bodyPr wrap="square" rtlCol="0">
            <a:spAutoFit/>
          </a:bodyPr>
          <a:lstStyle/>
          <a:p>
            <a:pPr>
              <a:lnSpc>
                <a:spcPct val="200000"/>
              </a:lnSpc>
            </a:pPr>
            <a:r>
              <a:rPr lang="zh-CN" altLang="en-US" sz="3200" dirty="0"/>
              <a:t>感谢会议组织者的邀请给我这个机会，在这里遇到一些中高能的朋友们。中高能的朋友们平时不与做低能核物理的在一起玩儿，平时见面机会少，相互了解和借鉴的机会少。</a:t>
            </a:r>
            <a:r>
              <a:rPr lang="en-US" altLang="zh-CN" sz="3200" dirty="0"/>
              <a:t> </a:t>
            </a:r>
          </a:p>
          <a:p>
            <a:pPr>
              <a:lnSpc>
                <a:spcPct val="200000"/>
              </a:lnSpc>
            </a:pPr>
            <a:r>
              <a:rPr lang="zh-CN" altLang="en-US" sz="3200" dirty="0"/>
              <a:t>很高兴有这个机会。总之，要交谈、多交流。</a:t>
            </a:r>
          </a:p>
        </p:txBody>
      </p:sp>
    </p:spTree>
    <p:extLst>
      <p:ext uri="{BB962C8B-B14F-4D97-AF65-F5344CB8AC3E}">
        <p14:creationId xmlns:p14="http://schemas.microsoft.com/office/powerpoint/2010/main" val="12480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内容占位符 4"/>
          <p:cNvSpPr>
            <a:spLocks noGrp="1"/>
          </p:cNvSpPr>
          <p:nvPr>
            <p:ph idx="1"/>
          </p:nvPr>
        </p:nvSpPr>
        <p:spPr>
          <a:xfrm>
            <a:off x="192415" y="2486014"/>
            <a:ext cx="8929718" cy="2857509"/>
          </a:xfrm>
          <a:ln w="12700">
            <a:noFill/>
          </a:ln>
        </p:spPr>
        <p:txBody>
          <a:bodyPr/>
          <a:lstStyle/>
          <a:p>
            <a:pPr>
              <a:buFont typeface="Wingdings" pitchFamily="2" charset="2"/>
              <a:buNone/>
            </a:pPr>
            <a:r>
              <a:rPr lang="en-US" altLang="zh-CN" sz="2400" b="0" dirty="0">
                <a:latin typeface="华文新魏" pitchFamily="2" charset="-122"/>
                <a:ea typeface="华文新魏" pitchFamily="2" charset="-122"/>
                <a:cs typeface="Arial" pitchFamily="34" charset="0"/>
              </a:rPr>
              <a:t>Shell-model basis:</a:t>
            </a:r>
            <a:endParaRPr lang="en-US" altLang="zh-CN" sz="2800" b="0" dirty="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a:latin typeface="华文新魏" pitchFamily="2" charset="-122"/>
              <a:ea typeface="华文新魏" pitchFamily="2" charset="-122"/>
              <a:cs typeface="Arial" pitchFamily="34" charset="0"/>
            </a:endParaRPr>
          </a:p>
          <a:p>
            <a:pPr>
              <a:buFont typeface="Wingdings 2" pitchFamily="18" charset="2"/>
              <a:buNone/>
            </a:pPr>
            <a:r>
              <a:rPr lang="en-US" altLang="zh-CN" sz="2400" b="0" dirty="0">
                <a:latin typeface="华文新魏" pitchFamily="2" charset="-122"/>
                <a:ea typeface="华文新魏" pitchFamily="2" charset="-122"/>
                <a:cs typeface="Arial" pitchFamily="34" charset="0"/>
              </a:rPr>
              <a:t>nucleon pair</a:t>
            </a:r>
            <a:r>
              <a:rPr lang="zh-CN" altLang="en-US" sz="2400" b="0" dirty="0">
                <a:latin typeface="华文新魏" pitchFamily="2" charset="-122"/>
                <a:ea typeface="华文新魏" pitchFamily="2" charset="-122"/>
                <a:cs typeface="Arial" pitchFamily="34" charset="0"/>
              </a:rPr>
              <a:t>：</a:t>
            </a:r>
            <a:endParaRPr lang="en-US" altLang="zh-CN" sz="2400" b="0" dirty="0">
              <a:latin typeface="华文新魏" pitchFamily="2" charset="-122"/>
              <a:ea typeface="华文新魏" pitchFamily="2" charset="-122"/>
              <a:cs typeface="Arial" pitchFamily="34" charset="0"/>
            </a:endParaRPr>
          </a:p>
          <a:p>
            <a:pPr>
              <a:buFont typeface="Wingdings 2" pitchFamily="18" charset="2"/>
              <a:buNone/>
            </a:pPr>
            <a:endParaRPr lang="en-US" altLang="zh-CN" sz="1000" b="0" dirty="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a:latin typeface="华文新魏" pitchFamily="2" charset="-122"/>
              <a:ea typeface="华文新魏" pitchFamily="2" charset="-122"/>
              <a:cs typeface="Arial" pitchFamily="34" charset="0"/>
            </a:endParaRPr>
          </a:p>
          <a:p>
            <a:pPr>
              <a:buFont typeface="Wingdings 2" pitchFamily="18" charset="2"/>
              <a:buNone/>
            </a:pPr>
            <a:r>
              <a:rPr lang="en-US" altLang="zh-CN" sz="2400" b="0" dirty="0">
                <a:latin typeface="华文新魏" pitchFamily="2" charset="-122"/>
                <a:ea typeface="华文新魏" pitchFamily="2" charset="-122"/>
                <a:cs typeface="Arial" pitchFamily="34" charset="0"/>
              </a:rPr>
              <a:t>pair basis: </a:t>
            </a:r>
            <a:endParaRPr lang="en-US" altLang="zh-CN" sz="2800" b="0" dirty="0">
              <a:latin typeface="华文新魏" pitchFamily="2" charset="-122"/>
              <a:ea typeface="华文新魏" pitchFamily="2" charset="-122"/>
              <a:cs typeface="Arial" pitchFamily="34" charset="0"/>
            </a:endParaRPr>
          </a:p>
          <a:p>
            <a:pPr>
              <a:buFont typeface="Wingdings 2" pitchFamily="18" charset="2"/>
              <a:buNone/>
            </a:pPr>
            <a:endParaRPr lang="en-US" altLang="zh-CN" sz="2800" b="0" dirty="0">
              <a:latin typeface="华文新魏" pitchFamily="2" charset="-122"/>
              <a:ea typeface="华文新魏" pitchFamily="2" charset="-122"/>
              <a:cs typeface="Arial" pitchFamily="34" charset="0"/>
            </a:endParaRPr>
          </a:p>
          <a:p>
            <a:pPr>
              <a:buFont typeface="Wingdings 2" pitchFamily="18" charset="2"/>
              <a:buNone/>
            </a:pPr>
            <a:endParaRPr lang="en-US" altLang="zh-CN" sz="1600" b="0" dirty="0">
              <a:latin typeface="华文新魏" pitchFamily="2" charset="-122"/>
              <a:ea typeface="华文新魏" pitchFamily="2" charset="-122"/>
              <a:cs typeface="Arial" pitchFamily="34" charset="0"/>
            </a:endParaRPr>
          </a:p>
          <a:p>
            <a:pPr>
              <a:buFont typeface="Wingdings 2" pitchFamily="18" charset="2"/>
              <a:buNone/>
            </a:pPr>
            <a:endParaRPr lang="en-US" altLang="zh-CN" sz="2000" b="0" dirty="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a:latin typeface="华文新魏" pitchFamily="2" charset="-122"/>
              <a:ea typeface="华文新魏" pitchFamily="2" charset="-122"/>
              <a:cs typeface="Arial" pitchFamily="34" charset="0"/>
            </a:endParaRPr>
          </a:p>
        </p:txBody>
      </p:sp>
      <p:graphicFrame>
        <p:nvGraphicFramePr>
          <p:cNvPr id="39" name="Object 4"/>
          <p:cNvGraphicFramePr>
            <a:graphicFrameLocks noChangeAspect="1"/>
          </p:cNvGraphicFramePr>
          <p:nvPr>
            <p:extLst>
              <p:ext uri="{D42A27DB-BD31-4B8C-83A1-F6EECF244321}">
                <p14:modId xmlns:p14="http://schemas.microsoft.com/office/powerpoint/2010/main" val="2424902737"/>
              </p:ext>
            </p:extLst>
          </p:nvPr>
        </p:nvGraphicFramePr>
        <p:xfrm>
          <a:off x="2957532" y="2297095"/>
          <a:ext cx="4273550" cy="773112"/>
        </p:xfrm>
        <a:graphic>
          <a:graphicData uri="http://schemas.openxmlformats.org/presentationml/2006/ole">
            <mc:AlternateContent xmlns:mc="http://schemas.openxmlformats.org/markup-compatibility/2006">
              <mc:Choice xmlns:v="urn:schemas-microsoft-com:vml" Requires="v">
                <p:oleObj spid="_x0000_s7242" name="Equation" r:id="rId3" imgW="2717640" imgH="507960" progId="Equation.DSMT4">
                  <p:embed/>
                </p:oleObj>
              </mc:Choice>
              <mc:Fallback>
                <p:oleObj name="Equation" r:id="rId3" imgW="2717640" imgH="5079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32" y="2297095"/>
                        <a:ext cx="427355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5"/>
          <p:cNvGraphicFramePr>
            <a:graphicFrameLocks noChangeAspect="1"/>
          </p:cNvGraphicFramePr>
          <p:nvPr>
            <p:extLst>
              <p:ext uri="{D42A27DB-BD31-4B8C-83A1-F6EECF244321}">
                <p14:modId xmlns:p14="http://schemas.microsoft.com/office/powerpoint/2010/main" val="1890261421"/>
              </p:ext>
            </p:extLst>
          </p:nvPr>
        </p:nvGraphicFramePr>
        <p:xfrm>
          <a:off x="2177061" y="4230548"/>
          <a:ext cx="6448425" cy="919162"/>
        </p:xfrm>
        <a:graphic>
          <a:graphicData uri="http://schemas.openxmlformats.org/presentationml/2006/ole">
            <mc:AlternateContent xmlns:mc="http://schemas.openxmlformats.org/markup-compatibility/2006">
              <mc:Choice xmlns:v="urn:schemas-microsoft-com:vml" Requires="v">
                <p:oleObj spid="_x0000_s7243" name="Equation" r:id="rId5" imgW="3454200" imgH="507960" progId="Equation.DSMT4">
                  <p:embed/>
                </p:oleObj>
              </mc:Choice>
              <mc:Fallback>
                <p:oleObj name="Equation" r:id="rId5" imgW="3454200" imgH="5079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061" y="4230548"/>
                        <a:ext cx="6448425"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组合 31"/>
          <p:cNvGrpSpPr>
            <a:grpSpLocks/>
          </p:cNvGrpSpPr>
          <p:nvPr/>
        </p:nvGrpSpPr>
        <p:grpSpPr bwMode="auto">
          <a:xfrm>
            <a:off x="7433842" y="47482"/>
            <a:ext cx="1681162" cy="2725738"/>
            <a:chOff x="7391400" y="1143000"/>
            <a:chExt cx="1681163" cy="2725738"/>
          </a:xfrm>
        </p:grpSpPr>
        <p:grpSp>
          <p:nvGrpSpPr>
            <p:cNvPr id="3" name="组合 30"/>
            <p:cNvGrpSpPr>
              <a:grpSpLocks/>
            </p:cNvGrpSpPr>
            <p:nvPr/>
          </p:nvGrpSpPr>
          <p:grpSpPr bwMode="auto">
            <a:xfrm>
              <a:off x="7623175" y="2803525"/>
              <a:ext cx="1368425" cy="863600"/>
              <a:chOff x="6934181" y="2803513"/>
              <a:chExt cx="1368425" cy="863600"/>
            </a:xfrm>
          </p:grpSpPr>
          <p:sp>
            <p:nvSpPr>
              <p:cNvPr id="3093" name="Oval 5"/>
              <p:cNvSpPr>
                <a:spLocks noChangeArrowheads="1"/>
              </p:cNvSpPr>
              <p:nvPr/>
            </p:nvSpPr>
            <p:spPr bwMode="auto">
              <a:xfrm>
                <a:off x="7150081" y="2803513"/>
                <a:ext cx="720725" cy="7191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4" name="Oval 6"/>
              <p:cNvSpPr>
                <a:spLocks noChangeArrowheads="1"/>
              </p:cNvSpPr>
              <p:nvPr/>
            </p:nvSpPr>
            <p:spPr bwMode="auto">
              <a:xfrm>
                <a:off x="6934181" y="3019413"/>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5" name="Oval 7"/>
              <p:cNvSpPr>
                <a:spLocks noChangeArrowheads="1"/>
              </p:cNvSpPr>
              <p:nvPr/>
            </p:nvSpPr>
            <p:spPr bwMode="auto">
              <a:xfrm>
                <a:off x="6934181" y="28765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6" name="Oval 8"/>
              <p:cNvSpPr>
                <a:spLocks noChangeArrowheads="1"/>
              </p:cNvSpPr>
              <p:nvPr/>
            </p:nvSpPr>
            <p:spPr bwMode="auto">
              <a:xfrm>
                <a:off x="7005619" y="3522650"/>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7" name="Oval 9"/>
              <p:cNvSpPr>
                <a:spLocks noChangeArrowheads="1"/>
              </p:cNvSpPr>
              <p:nvPr/>
            </p:nvSpPr>
            <p:spPr bwMode="auto">
              <a:xfrm>
                <a:off x="7077056" y="35956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8" name="Oval 10"/>
              <p:cNvSpPr>
                <a:spLocks noChangeArrowheads="1"/>
              </p:cNvSpPr>
              <p:nvPr/>
            </p:nvSpPr>
            <p:spPr bwMode="auto">
              <a:xfrm>
                <a:off x="7870806" y="35956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9" name="Oval 11"/>
              <p:cNvSpPr>
                <a:spLocks noChangeArrowheads="1"/>
              </p:cNvSpPr>
              <p:nvPr/>
            </p:nvSpPr>
            <p:spPr bwMode="auto">
              <a:xfrm>
                <a:off x="7942244" y="35242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100" name="Oval 12"/>
              <p:cNvSpPr>
                <a:spLocks noChangeArrowheads="1"/>
              </p:cNvSpPr>
              <p:nvPr/>
            </p:nvSpPr>
            <p:spPr bwMode="auto">
              <a:xfrm>
                <a:off x="8158144" y="29479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101" name="Oval 13"/>
              <p:cNvSpPr>
                <a:spLocks noChangeArrowheads="1"/>
              </p:cNvSpPr>
              <p:nvPr/>
            </p:nvSpPr>
            <p:spPr bwMode="auto">
              <a:xfrm>
                <a:off x="8229581" y="28765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grpSp>
        <p:sp>
          <p:nvSpPr>
            <p:cNvPr id="3081" name="Rectangle 14"/>
            <p:cNvSpPr>
              <a:spLocks noChangeArrowheads="1"/>
            </p:cNvSpPr>
            <p:nvPr/>
          </p:nvSpPr>
          <p:spPr bwMode="auto">
            <a:xfrm>
              <a:off x="7391400" y="2500313"/>
              <a:ext cx="1681163" cy="1368425"/>
            </a:xfrm>
            <a:prstGeom prst="rect">
              <a:avLst/>
            </a:prstGeom>
            <a:solidFill>
              <a:srgbClr val="FF00FF">
                <a:alpha val="12157"/>
              </a:srgbClr>
            </a:solidFill>
            <a:ln w="9525">
              <a:solidFill>
                <a:schemeClr val="tx1"/>
              </a:solidFill>
              <a:miter lim="800000"/>
              <a:headEnd/>
              <a:tailEnd/>
            </a:ln>
          </p:spPr>
          <p:txBody>
            <a:bodyPr wrap="none" anchor="ctr"/>
            <a:lstStyle/>
            <a:p>
              <a:pPr algn="ctr" eaLnBrk="0" hangingPunct="0"/>
              <a:endParaRPr lang="zh-CN" altLang="en-US"/>
            </a:p>
          </p:txBody>
        </p:sp>
        <p:grpSp>
          <p:nvGrpSpPr>
            <p:cNvPr id="4" name="组合 36"/>
            <p:cNvGrpSpPr>
              <a:grpSpLocks/>
            </p:cNvGrpSpPr>
            <p:nvPr/>
          </p:nvGrpSpPr>
          <p:grpSpPr bwMode="auto">
            <a:xfrm>
              <a:off x="7693025" y="1285875"/>
              <a:ext cx="1146175" cy="1143000"/>
              <a:chOff x="2070083" y="5143512"/>
              <a:chExt cx="1146182" cy="1143008"/>
            </a:xfrm>
          </p:grpSpPr>
          <p:sp>
            <p:nvSpPr>
              <p:cNvPr id="3084" name="Oval 5"/>
              <p:cNvSpPr>
                <a:spLocks noChangeArrowheads="1"/>
              </p:cNvSpPr>
              <p:nvPr/>
            </p:nvSpPr>
            <p:spPr bwMode="auto">
              <a:xfrm>
                <a:off x="2214546" y="5357826"/>
                <a:ext cx="720725" cy="7191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5" name="Oval 6"/>
              <p:cNvSpPr>
                <a:spLocks noChangeArrowheads="1"/>
              </p:cNvSpPr>
              <p:nvPr/>
            </p:nvSpPr>
            <p:spPr bwMode="auto">
              <a:xfrm>
                <a:off x="2070083" y="550070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6" name="Oval 7"/>
              <p:cNvSpPr>
                <a:spLocks noChangeArrowheads="1"/>
              </p:cNvSpPr>
              <p:nvPr/>
            </p:nvSpPr>
            <p:spPr bwMode="auto">
              <a:xfrm>
                <a:off x="2355835" y="514351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7" name="Oval 8"/>
              <p:cNvSpPr>
                <a:spLocks noChangeArrowheads="1"/>
              </p:cNvSpPr>
              <p:nvPr/>
            </p:nvSpPr>
            <p:spPr bwMode="auto">
              <a:xfrm>
                <a:off x="2070083" y="5929330"/>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8" name="Oval 9"/>
              <p:cNvSpPr>
                <a:spLocks noChangeArrowheads="1"/>
              </p:cNvSpPr>
              <p:nvPr/>
            </p:nvSpPr>
            <p:spPr bwMode="auto">
              <a:xfrm>
                <a:off x="2355835" y="6149988"/>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9" name="Oval 10"/>
              <p:cNvSpPr>
                <a:spLocks noChangeArrowheads="1"/>
              </p:cNvSpPr>
              <p:nvPr/>
            </p:nvSpPr>
            <p:spPr bwMode="auto">
              <a:xfrm>
                <a:off x="2784463" y="6215082"/>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0" name="Oval 11"/>
              <p:cNvSpPr>
                <a:spLocks noChangeArrowheads="1"/>
              </p:cNvSpPr>
              <p:nvPr/>
            </p:nvSpPr>
            <p:spPr bwMode="auto">
              <a:xfrm>
                <a:off x="3070215" y="5929330"/>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1" name="Oval 12"/>
              <p:cNvSpPr>
                <a:spLocks noChangeArrowheads="1"/>
              </p:cNvSpPr>
              <p:nvPr/>
            </p:nvSpPr>
            <p:spPr bwMode="auto">
              <a:xfrm>
                <a:off x="3143240" y="5502288"/>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2" name="Oval 13"/>
              <p:cNvSpPr>
                <a:spLocks noChangeArrowheads="1"/>
              </p:cNvSpPr>
              <p:nvPr/>
            </p:nvSpPr>
            <p:spPr bwMode="auto">
              <a:xfrm>
                <a:off x="2855901" y="514351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grpSp>
        <p:sp>
          <p:nvSpPr>
            <p:cNvPr id="3083" name="Rectangle 14"/>
            <p:cNvSpPr>
              <a:spLocks noChangeArrowheads="1"/>
            </p:cNvSpPr>
            <p:nvPr/>
          </p:nvSpPr>
          <p:spPr bwMode="auto">
            <a:xfrm>
              <a:off x="7391400" y="1143000"/>
              <a:ext cx="1681163" cy="1368425"/>
            </a:xfrm>
            <a:prstGeom prst="rect">
              <a:avLst/>
            </a:prstGeom>
            <a:solidFill>
              <a:srgbClr val="FF00FF">
                <a:alpha val="12157"/>
              </a:srgbClr>
            </a:solidFill>
            <a:ln w="9525">
              <a:solidFill>
                <a:schemeClr val="tx1"/>
              </a:solidFill>
              <a:miter lim="800000"/>
              <a:headEnd/>
              <a:tailEnd/>
            </a:ln>
          </p:spPr>
          <p:txBody>
            <a:bodyPr wrap="none" anchor="ctr"/>
            <a:lstStyle/>
            <a:p>
              <a:pPr algn="ctr" eaLnBrk="0" hangingPunct="0"/>
              <a:endParaRPr lang="zh-CN" altLang="en-US"/>
            </a:p>
          </p:txBody>
        </p:sp>
      </p:grpSp>
      <p:sp>
        <p:nvSpPr>
          <p:cNvPr id="30" name="矩形 29"/>
          <p:cNvSpPr/>
          <p:nvPr/>
        </p:nvSpPr>
        <p:spPr>
          <a:xfrm>
            <a:off x="611560" y="5277184"/>
            <a:ext cx="8613536" cy="1147558"/>
          </a:xfrm>
          <a:prstGeom prst="rect">
            <a:avLst/>
          </a:prstGeom>
        </p:spPr>
        <p:txBody>
          <a:bodyPr wrap="square">
            <a:spAutoFit/>
          </a:bodyPr>
          <a:lstStyle/>
          <a:p>
            <a:pPr>
              <a:lnSpc>
                <a:spcPct val="150000"/>
              </a:lnSpc>
              <a:buFont typeface="Wingdings 2" pitchFamily="18" charset="2"/>
              <a:buNone/>
            </a:pPr>
            <a:r>
              <a:rPr lang="zh-CN" altLang="en-US" sz="2400" b="1" dirty="0">
                <a:solidFill>
                  <a:srgbClr val="FF0000"/>
                </a:solidFill>
                <a:latin typeface="华文新魏" pitchFamily="2" charset="-122"/>
                <a:ea typeface="华文新魏" pitchFamily="2" charset="-122"/>
              </a:rPr>
              <a:t>如果考虑所有可能的配对方式，</a:t>
            </a:r>
            <a:r>
              <a:rPr lang="en-US" altLang="zh-CN" sz="2400" b="1" dirty="0">
                <a:solidFill>
                  <a:srgbClr val="FF0000"/>
                </a:solidFill>
                <a:latin typeface="华文新魏" pitchFamily="2" charset="-122"/>
                <a:ea typeface="华文新魏" pitchFamily="2" charset="-122"/>
              </a:rPr>
              <a:t>the NPA =  the SM</a:t>
            </a:r>
            <a:endParaRPr lang="en-US" altLang="zh-CN" sz="1000" b="1" dirty="0">
              <a:latin typeface="华文新魏" pitchFamily="2" charset="-122"/>
              <a:ea typeface="华文新魏" pitchFamily="2" charset="-122"/>
            </a:endParaRPr>
          </a:p>
          <a:p>
            <a:pPr>
              <a:lnSpc>
                <a:spcPct val="150000"/>
              </a:lnSpc>
            </a:pPr>
            <a:r>
              <a:rPr lang="zh-CN" altLang="en-US" sz="2400" b="1" dirty="0">
                <a:solidFill>
                  <a:srgbClr val="0000FF"/>
                </a:solidFill>
                <a:latin typeface="华文新魏" pitchFamily="2" charset="-122"/>
                <a:ea typeface="华文新魏" pitchFamily="2" charset="-122"/>
              </a:rPr>
              <a:t>哈密顿量和跃迁算符与壳模型相同。</a:t>
            </a:r>
          </a:p>
        </p:txBody>
      </p:sp>
      <p:graphicFrame>
        <p:nvGraphicFramePr>
          <p:cNvPr id="115716" name="Object 4"/>
          <p:cNvGraphicFramePr>
            <a:graphicFrameLocks noChangeAspect="1"/>
          </p:cNvGraphicFramePr>
          <p:nvPr>
            <p:extLst>
              <p:ext uri="{D42A27DB-BD31-4B8C-83A1-F6EECF244321}">
                <p14:modId xmlns:p14="http://schemas.microsoft.com/office/powerpoint/2010/main" val="3765872933"/>
              </p:ext>
            </p:extLst>
          </p:nvPr>
        </p:nvGraphicFramePr>
        <p:xfrm>
          <a:off x="2411760" y="3429000"/>
          <a:ext cx="4659994" cy="495354"/>
        </p:xfrm>
        <a:graphic>
          <a:graphicData uri="http://schemas.openxmlformats.org/presentationml/2006/ole">
            <mc:AlternateContent xmlns:mc="http://schemas.openxmlformats.org/markup-compatibility/2006">
              <mc:Choice xmlns:v="urn:schemas-microsoft-com:vml" Requires="v">
                <p:oleObj spid="_x0000_s7244" name="Equation" r:id="rId7" imgW="3225600" imgH="342720" progId="Equation.DSMT4">
                  <p:embed/>
                </p:oleObj>
              </mc:Choice>
              <mc:Fallback>
                <p:oleObj name="Equation" r:id="rId7" imgW="3225600" imgH="3427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3429000"/>
                        <a:ext cx="4659994" cy="495354"/>
                      </a:xfrm>
                      <a:prstGeom prst="rect">
                        <a:avLst/>
                      </a:prstGeom>
                      <a:noFill/>
                      <a:ln>
                        <a:noFill/>
                      </a:ln>
                      <a:effectLst/>
                    </p:spPr>
                  </p:pic>
                </p:oleObj>
              </mc:Fallback>
            </mc:AlternateContent>
          </a:graphicData>
        </a:graphic>
      </p:graphicFrame>
      <p:sp>
        <p:nvSpPr>
          <p:cNvPr id="31" name="标题 30"/>
          <p:cNvSpPr>
            <a:spLocks noGrp="1"/>
          </p:cNvSpPr>
          <p:nvPr>
            <p:ph type="title"/>
          </p:nvPr>
        </p:nvSpPr>
        <p:spPr>
          <a:xfrm>
            <a:off x="284961" y="598766"/>
            <a:ext cx="8229600" cy="1143000"/>
          </a:xfrm>
        </p:spPr>
        <p:txBody>
          <a:bodyPr/>
          <a:lstStyle/>
          <a:p>
            <a:r>
              <a:rPr lang="zh-CN" altLang="en-US" sz="4400" dirty="0"/>
              <a:t>简单图像</a:t>
            </a:r>
            <a:endParaRPr lang="zh-CN"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995936" y="0"/>
            <a:ext cx="5076055" cy="6858000"/>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pPr defTabSz="276225">
              <a:lnSpc>
                <a:spcPct val="250000"/>
              </a:lnSpc>
              <a:defRPr/>
            </a:pPr>
            <a:r>
              <a:rPr lang="zh-CN" altLang="en-US" b="1" dirty="0">
                <a:solidFill>
                  <a:srgbClr val="FFFF00"/>
                </a:solidFill>
                <a:effectLst>
                  <a:outerShdw blurRad="38100" dist="38100" dir="2700000" algn="tl">
                    <a:srgbClr val="000000"/>
                  </a:outerShdw>
                </a:effectLst>
                <a:ea typeface="微软雅黑"/>
                <a:cs typeface="微软雅黑"/>
              </a:rPr>
              <a:t>自1949年建立壳模型，人们一直不懈努力，发展壳模型配对近似理论，已经 </a:t>
            </a:r>
            <a:r>
              <a:rPr lang="en-US" altLang="zh-CN" b="1" dirty="0">
                <a:solidFill>
                  <a:srgbClr val="FFFF00"/>
                </a:solidFill>
                <a:effectLst>
                  <a:outerShdw blurRad="38100" dist="38100" dir="2700000" algn="tl">
                    <a:srgbClr val="000000"/>
                  </a:outerShdw>
                </a:effectLst>
                <a:ea typeface="微软雅黑"/>
                <a:cs typeface="微软雅黑"/>
              </a:rPr>
              <a:t>60 </a:t>
            </a:r>
            <a:r>
              <a:rPr lang="zh-CN" altLang="en-US" b="1" dirty="0">
                <a:solidFill>
                  <a:srgbClr val="FFFF00"/>
                </a:solidFill>
                <a:effectLst>
                  <a:outerShdw blurRad="38100" dist="38100" dir="2700000" algn="tl">
                    <a:srgbClr val="000000"/>
                  </a:outerShdw>
                </a:effectLst>
                <a:ea typeface="微软雅黑"/>
                <a:cs typeface="微软雅黑"/>
              </a:rPr>
              <a:t>余年</a:t>
            </a:r>
            <a:r>
              <a:rPr lang="en-US" altLang="zh-CN" b="1" dirty="0">
                <a:solidFill>
                  <a:srgbClr val="FFFF00"/>
                </a:solidFill>
                <a:effectLst>
                  <a:outerShdw blurRad="38100" dist="38100" dir="2700000" algn="tl">
                    <a:srgbClr val="000000"/>
                  </a:outerShdw>
                </a:effectLst>
                <a:ea typeface="微软雅黑"/>
                <a:cs typeface="微软雅黑"/>
              </a:rPr>
              <a:t>(</a:t>
            </a:r>
            <a:r>
              <a:rPr lang="zh-CN" altLang="en-US" b="1" dirty="0">
                <a:solidFill>
                  <a:srgbClr val="FFFF00"/>
                </a:solidFill>
                <a:effectLst>
                  <a:outerShdw blurRad="38100" dist="38100" dir="2700000" algn="tl">
                    <a:srgbClr val="000000"/>
                  </a:outerShdw>
                </a:effectLst>
                <a:ea typeface="微软雅黑"/>
                <a:cs typeface="微软雅黑"/>
              </a:rPr>
              <a:t>发展新技术</a:t>
            </a:r>
            <a:r>
              <a:rPr lang="en-US" altLang="zh-CN" b="1" dirty="0">
                <a:solidFill>
                  <a:srgbClr val="FFFF00"/>
                </a:solidFill>
                <a:effectLst>
                  <a:outerShdw blurRad="38100" dist="38100" dir="2700000" algn="tl">
                    <a:srgbClr val="000000"/>
                  </a:outerShdw>
                </a:effectLst>
                <a:ea typeface="微软雅黑"/>
                <a:cs typeface="微软雅黑"/>
              </a:rPr>
              <a:t>)</a:t>
            </a:r>
          </a:p>
          <a:p>
            <a:pPr defTabSz="276225">
              <a:lnSpc>
                <a:spcPct val="200000"/>
              </a:lnSpc>
              <a:spcBef>
                <a:spcPts val="900"/>
              </a:spcBef>
              <a:defRPr/>
            </a:pPr>
            <a:r>
              <a:rPr lang="zh-CN" altLang="en-US" sz="1200" dirty="0">
                <a:solidFill>
                  <a:schemeClr val="bg1"/>
                </a:solidFill>
                <a:effectLst>
                  <a:outerShdw blurRad="38100" dist="38100" dir="2700000" algn="tl">
                    <a:srgbClr val="000000"/>
                  </a:outerShdw>
                </a:effectLst>
                <a:ea typeface="微软雅黑"/>
                <a:cs typeface="微软雅黑"/>
              </a:rPr>
              <a:t>     1952年    单轨道</a:t>
            </a:r>
            <a:r>
              <a:rPr lang="zh-CN" altLang="en-US" sz="1200" i="1" dirty="0">
                <a:solidFill>
                  <a:schemeClr val="bg1"/>
                </a:solidFill>
                <a:effectLst>
                  <a:outerShdw blurRad="38100" dist="38100" dir="2700000" algn="tl">
                    <a:srgbClr val="000000"/>
                  </a:outerShdw>
                </a:effectLst>
                <a:ea typeface="微软雅黑"/>
                <a:cs typeface="微软雅黑"/>
              </a:rPr>
              <a:t>S</a:t>
            </a:r>
            <a:r>
              <a:rPr lang="zh-CN" altLang="en-US" sz="1200" dirty="0">
                <a:solidFill>
                  <a:schemeClr val="bg1"/>
                </a:solidFill>
                <a:effectLst>
                  <a:outerShdw blurRad="38100" dist="38100" dir="2700000" algn="tl">
                    <a:srgbClr val="000000"/>
                  </a:outerShdw>
                </a:effectLst>
                <a:ea typeface="微软雅黑"/>
                <a:cs typeface="微软雅黑"/>
              </a:rPr>
              <a:t> 配对理论</a:t>
            </a:r>
            <a:r>
              <a:rPr lang="en-US" altLang="zh-CN" sz="1200" dirty="0">
                <a:solidFill>
                  <a:schemeClr val="bg1"/>
                </a:solidFill>
                <a:effectLst>
                  <a:outerShdw blurRad="38100" dist="38100" dir="2700000" algn="tl">
                    <a:srgbClr val="000000"/>
                  </a:outerShdw>
                </a:effectLst>
                <a:ea typeface="微软雅黑"/>
                <a:cs typeface="微软雅黑"/>
              </a:rPr>
              <a:t>(</a:t>
            </a:r>
            <a:r>
              <a:rPr lang="en-US" altLang="zh-CN" sz="1200" dirty="0" err="1">
                <a:solidFill>
                  <a:schemeClr val="bg1"/>
                </a:solidFill>
                <a:effectLst>
                  <a:outerShdw blurRad="38100" dist="38100" dir="2700000" algn="tl">
                    <a:srgbClr val="000000"/>
                  </a:outerShdw>
                </a:effectLst>
                <a:ea typeface="微软雅黑"/>
                <a:cs typeface="微软雅黑"/>
              </a:rPr>
              <a:t>Racah</a:t>
            </a:r>
            <a:r>
              <a:rPr lang="en-US" altLang="zh-CN" sz="1200" dirty="0">
                <a:solidFill>
                  <a:schemeClr val="bg1"/>
                </a:solidFill>
                <a:effectLst>
                  <a:outerShdw blurRad="38100" dist="38100" dir="2700000" algn="tl">
                    <a:srgbClr val="000000"/>
                  </a:outerShdw>
                </a:effectLst>
                <a:ea typeface="微软雅黑"/>
                <a:cs typeface="微软雅黑"/>
              </a:rPr>
              <a:t>)</a:t>
            </a:r>
            <a:r>
              <a:rPr lang="zh-CN" altLang="en-US" sz="1200" dirty="0">
                <a:solidFill>
                  <a:schemeClr val="bg1"/>
                </a:solidFill>
                <a:effectLst>
                  <a:outerShdw blurRad="38100" dist="38100" dir="2700000" algn="tl">
                    <a:srgbClr val="000000"/>
                  </a:outerShdw>
                </a:effectLst>
                <a:ea typeface="微软雅黑"/>
                <a:cs typeface="微软雅黑"/>
              </a:rPr>
              <a:t>：辛弱数</a:t>
            </a:r>
          </a:p>
          <a:p>
            <a:pPr defTabSz="276225">
              <a:lnSpc>
                <a:spcPct val="200000"/>
              </a:lnSpc>
              <a:defRPr/>
            </a:pPr>
            <a:r>
              <a:rPr lang="zh-CN" altLang="en-US" sz="1200" dirty="0">
                <a:solidFill>
                  <a:schemeClr val="bg1"/>
                </a:solidFill>
                <a:effectLst>
                  <a:outerShdw blurRad="38100" dist="38100" dir="2700000" algn="tl">
                    <a:srgbClr val="000000"/>
                  </a:outerShdw>
                </a:effectLst>
                <a:ea typeface="微软雅黑"/>
                <a:cs typeface="微软雅黑"/>
              </a:rPr>
              <a:t>     1971年    多轨道</a:t>
            </a:r>
            <a:r>
              <a:rPr lang="zh-CN" altLang="en-US" sz="1200" i="1" dirty="0">
                <a:solidFill>
                  <a:schemeClr val="bg1"/>
                </a:solidFill>
                <a:effectLst>
                  <a:outerShdw blurRad="38100" dist="38100" dir="2700000" algn="tl">
                    <a:srgbClr val="000000"/>
                  </a:outerShdw>
                </a:effectLst>
                <a:ea typeface="微软雅黑"/>
                <a:cs typeface="微软雅黑"/>
              </a:rPr>
              <a:t>S</a:t>
            </a:r>
            <a:r>
              <a:rPr lang="zh-CN" altLang="en-US" sz="1200" dirty="0">
                <a:solidFill>
                  <a:schemeClr val="bg1"/>
                </a:solidFill>
                <a:effectLst>
                  <a:outerShdw blurRad="38100" dist="38100" dir="2700000" algn="tl">
                    <a:srgbClr val="000000"/>
                  </a:outerShdw>
                </a:effectLst>
                <a:ea typeface="微软雅黑"/>
                <a:cs typeface="微软雅黑"/>
              </a:rPr>
              <a:t> 配对理论 </a:t>
            </a:r>
            <a:r>
              <a:rPr lang="en-US" altLang="zh-CN" sz="1200" dirty="0">
                <a:solidFill>
                  <a:schemeClr val="bg1"/>
                </a:solidFill>
                <a:effectLst>
                  <a:outerShdw blurRad="38100" dist="38100" dir="2700000" algn="tl">
                    <a:srgbClr val="000000"/>
                  </a:outerShdw>
                </a:effectLst>
                <a:ea typeface="微软雅黑"/>
                <a:cs typeface="微软雅黑"/>
              </a:rPr>
              <a:t>(</a:t>
            </a:r>
            <a:r>
              <a:rPr lang="en-US" altLang="zh-CN" sz="1200" dirty="0" err="1">
                <a:solidFill>
                  <a:schemeClr val="bg1"/>
                </a:solidFill>
                <a:effectLst>
                  <a:outerShdw blurRad="38100" dist="38100" dir="2700000" algn="tl">
                    <a:srgbClr val="000000"/>
                  </a:outerShdw>
                </a:effectLst>
                <a:ea typeface="微软雅黑"/>
                <a:cs typeface="微软雅黑"/>
              </a:rPr>
              <a:t>Talmi</a:t>
            </a:r>
            <a:r>
              <a:rPr lang="en-US" altLang="zh-CN" sz="1200" dirty="0">
                <a:solidFill>
                  <a:schemeClr val="bg1"/>
                </a:solidFill>
                <a:effectLst>
                  <a:outerShdw blurRad="38100" dist="38100" dir="2700000" algn="tl">
                    <a:srgbClr val="000000"/>
                  </a:outerShdw>
                </a:effectLst>
                <a:ea typeface="微软雅黑"/>
                <a:cs typeface="微软雅黑"/>
              </a:rPr>
              <a:t>)</a:t>
            </a:r>
            <a:r>
              <a:rPr lang="zh-CN" altLang="en-US" sz="1200" dirty="0">
                <a:solidFill>
                  <a:schemeClr val="bg1"/>
                </a:solidFill>
                <a:effectLst>
                  <a:outerShdw blurRad="38100" dist="38100" dir="2700000" algn="tl">
                    <a:srgbClr val="000000"/>
                  </a:outerShdw>
                </a:effectLst>
                <a:ea typeface="微软雅黑"/>
                <a:cs typeface="微软雅黑"/>
              </a:rPr>
              <a:t>：推广的辛弱数（</a:t>
            </a:r>
            <a:r>
              <a:rPr lang="en-US" altLang="zh-CN" sz="1200" dirty="0">
                <a:solidFill>
                  <a:schemeClr val="bg1"/>
                </a:solidFill>
                <a:effectLst>
                  <a:outerShdw blurRad="38100" dist="38100" dir="2700000" algn="tl">
                    <a:srgbClr val="000000"/>
                  </a:outerShdw>
                </a:effectLst>
                <a:ea typeface="微软雅黑"/>
                <a:cs typeface="微软雅黑"/>
              </a:rPr>
              <a:t>seniority</a:t>
            </a:r>
            <a:r>
              <a:rPr lang="zh-CN" altLang="en-US" sz="1200" dirty="0">
                <a:solidFill>
                  <a:schemeClr val="bg1"/>
                </a:solidFill>
                <a:effectLst>
                  <a:outerShdw blurRad="38100" dist="38100" dir="2700000" algn="tl">
                    <a:srgbClr val="000000"/>
                  </a:outerShdw>
                </a:effectLst>
                <a:ea typeface="微软雅黑"/>
                <a:cs typeface="微软雅黑"/>
              </a:rPr>
              <a:t>）</a:t>
            </a:r>
          </a:p>
          <a:p>
            <a:pPr defTabSz="276225">
              <a:lnSpc>
                <a:spcPct val="200000"/>
              </a:lnSpc>
              <a:defRPr/>
            </a:pPr>
            <a:r>
              <a:rPr lang="zh-CN" altLang="en-US" sz="1200" dirty="0">
                <a:solidFill>
                  <a:schemeClr val="bg1"/>
                </a:solidFill>
                <a:effectLst>
                  <a:outerShdw blurRad="38100" dist="38100" dir="2700000" algn="tl">
                    <a:srgbClr val="000000"/>
                  </a:outerShdw>
                </a:effectLst>
                <a:ea typeface="微软雅黑"/>
                <a:cs typeface="微软雅黑"/>
              </a:rPr>
              <a:t>     1981年    考虑1个到2个配对破缺贡献的理论 </a:t>
            </a:r>
            <a:r>
              <a:rPr lang="en-US" altLang="zh-CN" sz="1200" dirty="0">
                <a:solidFill>
                  <a:schemeClr val="bg1"/>
                </a:solidFill>
                <a:effectLst>
                  <a:outerShdw blurRad="38100" dist="38100" dir="2700000" algn="tl">
                    <a:srgbClr val="000000"/>
                  </a:outerShdw>
                </a:effectLst>
                <a:ea typeface="微软雅黑"/>
                <a:cs typeface="微软雅黑"/>
              </a:rPr>
              <a:t>(</a:t>
            </a:r>
            <a:r>
              <a:rPr lang="en-US" altLang="zh-CN" sz="1200" dirty="0" err="1">
                <a:solidFill>
                  <a:schemeClr val="bg1"/>
                </a:solidFill>
                <a:effectLst>
                  <a:outerShdw blurRad="38100" dist="38100" dir="2700000" algn="tl">
                    <a:srgbClr val="000000"/>
                  </a:outerShdw>
                </a:effectLst>
                <a:ea typeface="微软雅黑"/>
                <a:cs typeface="微软雅黑"/>
              </a:rPr>
              <a:t>Allart</a:t>
            </a:r>
            <a:r>
              <a:rPr lang="en-US" altLang="zh-CN" sz="1200" dirty="0">
                <a:solidFill>
                  <a:schemeClr val="bg1"/>
                </a:solidFill>
                <a:effectLst>
                  <a:outerShdw blurRad="38100" dist="38100" dir="2700000" algn="tl">
                    <a:srgbClr val="000000"/>
                  </a:outerShdw>
                </a:effectLst>
                <a:ea typeface="微软雅黑"/>
                <a:cs typeface="微软雅黑"/>
              </a:rPr>
              <a:t> </a:t>
            </a:r>
            <a:r>
              <a:rPr lang="zh-CN" altLang="en-US" sz="1200" dirty="0">
                <a:solidFill>
                  <a:schemeClr val="bg1"/>
                </a:solidFill>
                <a:effectLst>
                  <a:outerShdw blurRad="38100" dist="38100" dir="2700000" algn="tl">
                    <a:srgbClr val="000000"/>
                  </a:outerShdw>
                </a:effectLst>
                <a:ea typeface="微软雅黑"/>
                <a:cs typeface="微软雅黑"/>
              </a:rPr>
              <a:t>等，破缺配对理论</a:t>
            </a:r>
            <a:r>
              <a:rPr lang="en-US" altLang="zh-CN" sz="1200" dirty="0">
                <a:solidFill>
                  <a:schemeClr val="bg1"/>
                </a:solidFill>
                <a:effectLst>
                  <a:outerShdw blurRad="38100" dist="38100" dir="2700000" algn="tl">
                    <a:srgbClr val="000000"/>
                  </a:outerShdw>
                </a:effectLst>
                <a:ea typeface="微软雅黑"/>
                <a:cs typeface="微软雅黑"/>
              </a:rPr>
              <a:t>) </a:t>
            </a:r>
          </a:p>
          <a:p>
            <a:pPr defTabSz="276225">
              <a:lnSpc>
                <a:spcPct val="200000"/>
              </a:lnSpc>
              <a:defRPr/>
            </a:pPr>
            <a:r>
              <a:rPr lang="en-US" altLang="zh-CN" sz="1200" dirty="0">
                <a:solidFill>
                  <a:srgbClr val="FFC000"/>
                </a:solidFill>
                <a:effectLst>
                  <a:outerShdw blurRad="38100" dist="38100" dir="2700000" algn="tl">
                    <a:srgbClr val="000000"/>
                  </a:outerShdw>
                </a:effectLst>
                <a:ea typeface="微软雅黑"/>
                <a:cs typeface="微软雅黑"/>
              </a:rPr>
              <a:t>     1982-87</a:t>
            </a:r>
            <a:r>
              <a:rPr lang="zh-CN" altLang="en-US" sz="1200" dirty="0">
                <a:solidFill>
                  <a:srgbClr val="FFC000"/>
                </a:solidFill>
                <a:effectLst>
                  <a:outerShdw blurRad="38100" dist="38100" dir="2700000" algn="tl">
                    <a:srgbClr val="000000"/>
                  </a:outerShdw>
                </a:effectLst>
                <a:ea typeface="微软雅黑"/>
                <a:cs typeface="微软雅黑"/>
              </a:rPr>
              <a:t>年  带有对称性的配对理论 （费米子动力学对称模型）</a:t>
            </a:r>
            <a:endParaRPr lang="en-US" altLang="zh-CN" sz="1200" dirty="0">
              <a:solidFill>
                <a:srgbClr val="FFC000"/>
              </a:solidFill>
              <a:effectLst>
                <a:outerShdw blurRad="38100" dist="38100" dir="2700000" algn="tl">
                  <a:srgbClr val="000000"/>
                </a:outerShdw>
              </a:effectLst>
              <a:ea typeface="微软雅黑"/>
              <a:cs typeface="微软雅黑"/>
            </a:endParaRPr>
          </a:p>
          <a:p>
            <a:pPr defTabSz="276225">
              <a:lnSpc>
                <a:spcPct val="200000"/>
              </a:lnSpc>
              <a:defRPr/>
            </a:pPr>
            <a:r>
              <a:rPr lang="en-US" altLang="zh-CN" sz="1200" dirty="0">
                <a:solidFill>
                  <a:srgbClr val="FFC000"/>
                </a:solidFill>
                <a:effectLst>
                  <a:outerShdw blurRad="38100" dist="38100" dir="2700000" algn="tl">
                    <a:srgbClr val="000000"/>
                  </a:outerShdw>
                </a:effectLst>
                <a:ea typeface="微软雅黑"/>
                <a:cs typeface="微软雅黑"/>
              </a:rPr>
              <a:t>      (</a:t>
            </a:r>
            <a:r>
              <a:rPr lang="en-US" altLang="zh-CN" sz="1200" dirty="0" err="1">
                <a:solidFill>
                  <a:srgbClr val="FFC000"/>
                </a:solidFill>
                <a:effectLst>
                  <a:outerShdw blurRad="38100" dist="38100" dir="2700000" algn="tl">
                    <a:srgbClr val="000000"/>
                  </a:outerShdw>
                </a:effectLst>
                <a:ea typeface="微软雅黑"/>
                <a:cs typeface="微软雅黑"/>
              </a:rPr>
              <a:t>Ginocchio</a:t>
            </a:r>
            <a:r>
              <a:rPr lang="zh-CN" altLang="en-US" sz="1200" dirty="0">
                <a:solidFill>
                  <a:srgbClr val="FFC000"/>
                </a:solidFill>
                <a:effectLst>
                  <a:outerShdw blurRad="38100" dist="38100" dir="2700000" algn="tl">
                    <a:srgbClr val="000000"/>
                  </a:outerShdw>
                </a:effectLst>
                <a:ea typeface="微软雅黑"/>
                <a:cs typeface="微软雅黑"/>
              </a:rPr>
              <a:t>、吴成礼、陈选根、陈金全、冯达旋</a:t>
            </a:r>
            <a:r>
              <a:rPr lang="en-US" altLang="zh-CN" sz="1200" dirty="0">
                <a:solidFill>
                  <a:srgbClr val="FFC000"/>
                </a:solidFill>
                <a:effectLst>
                  <a:outerShdw blurRad="38100" dist="38100" dir="2700000" algn="tl">
                    <a:srgbClr val="000000"/>
                  </a:outerShdw>
                </a:effectLst>
                <a:ea typeface="微软雅黑"/>
                <a:cs typeface="微软雅黑"/>
              </a:rPr>
              <a:t>)</a:t>
            </a:r>
            <a:r>
              <a:rPr lang="zh-CN" altLang="en-US" sz="1200" dirty="0">
                <a:solidFill>
                  <a:srgbClr val="FFC000"/>
                </a:solidFill>
                <a:effectLst>
                  <a:outerShdw blurRad="38100" dist="38100" dir="2700000" algn="tl">
                    <a:srgbClr val="000000"/>
                  </a:outerShdw>
                </a:effectLst>
                <a:ea typeface="微软雅黑"/>
                <a:cs typeface="微软雅黑"/>
              </a:rPr>
              <a:t>   </a:t>
            </a:r>
          </a:p>
          <a:p>
            <a:pPr defTabSz="276225">
              <a:lnSpc>
                <a:spcPct val="200000"/>
              </a:lnSpc>
              <a:defRPr/>
            </a:pPr>
            <a:r>
              <a:rPr lang="zh-CN" altLang="en-US" sz="1200" dirty="0">
                <a:solidFill>
                  <a:srgbClr val="FFC000"/>
                </a:solidFill>
                <a:effectLst>
                  <a:outerShdw blurRad="38100" dist="38100" dir="2700000" algn="tl">
                    <a:srgbClr val="000000"/>
                  </a:outerShdw>
                </a:effectLst>
                <a:ea typeface="微软雅黑"/>
                <a:cs typeface="微软雅黑"/>
              </a:rPr>
              <a:t>     199</a:t>
            </a:r>
            <a:r>
              <a:rPr lang="en-US" altLang="zh-CN" sz="1200" dirty="0">
                <a:solidFill>
                  <a:srgbClr val="FFC000"/>
                </a:solidFill>
                <a:effectLst>
                  <a:outerShdw blurRad="38100" dist="38100" dir="2700000" algn="tl">
                    <a:srgbClr val="000000"/>
                  </a:outerShdw>
                </a:effectLst>
                <a:ea typeface="微软雅黑"/>
                <a:cs typeface="微软雅黑"/>
              </a:rPr>
              <a:t>2-1997</a:t>
            </a:r>
            <a:r>
              <a:rPr lang="zh-CN" altLang="en-US" sz="1200" dirty="0">
                <a:solidFill>
                  <a:srgbClr val="FFC000"/>
                </a:solidFill>
                <a:effectLst>
                  <a:outerShdw blurRad="38100" dist="38100" dir="2700000" algn="tl">
                    <a:srgbClr val="000000"/>
                  </a:outerShdw>
                </a:effectLst>
                <a:ea typeface="微软雅黑"/>
                <a:cs typeface="微软雅黑"/>
              </a:rPr>
              <a:t>年    偶数核子配对方法，包含 </a:t>
            </a:r>
            <a:r>
              <a:rPr lang="zh-CN" altLang="en-US" sz="1200" i="1" dirty="0">
                <a:solidFill>
                  <a:srgbClr val="FFC000"/>
                </a:solidFill>
                <a:effectLst>
                  <a:outerShdw blurRad="38100" dist="38100" dir="2700000" algn="tl">
                    <a:srgbClr val="000000"/>
                  </a:outerShdw>
                </a:effectLst>
                <a:ea typeface="微软雅黑"/>
                <a:cs typeface="微软雅黑"/>
              </a:rPr>
              <a:t>SD</a:t>
            </a:r>
            <a:r>
              <a:rPr lang="zh-CN" altLang="en-US" sz="1200" dirty="0">
                <a:solidFill>
                  <a:srgbClr val="FFC000"/>
                </a:solidFill>
                <a:effectLst>
                  <a:outerShdw blurRad="38100" dist="38100" dir="2700000" algn="tl">
                    <a:srgbClr val="000000"/>
                  </a:outerShdw>
                </a:effectLst>
                <a:ea typeface="微软雅黑"/>
                <a:cs typeface="微软雅黑"/>
              </a:rPr>
              <a:t> 配对 </a:t>
            </a:r>
            <a:r>
              <a:rPr lang="en-US" altLang="zh-CN" sz="1200" dirty="0">
                <a:solidFill>
                  <a:srgbClr val="FFC000"/>
                </a:solidFill>
                <a:effectLst>
                  <a:outerShdw blurRad="38100" dist="38100" dir="2700000" algn="tl">
                    <a:srgbClr val="000000"/>
                  </a:outerShdw>
                </a:effectLst>
                <a:ea typeface="微软雅黑"/>
                <a:cs typeface="微软雅黑"/>
              </a:rPr>
              <a:t>(</a:t>
            </a:r>
            <a:r>
              <a:rPr lang="zh-CN" altLang="en-US" sz="1200" dirty="0">
                <a:solidFill>
                  <a:srgbClr val="FFC000"/>
                </a:solidFill>
                <a:effectLst>
                  <a:outerShdw blurRad="38100" dist="38100" dir="2700000" algn="tl">
                    <a:srgbClr val="000000"/>
                  </a:outerShdw>
                </a:effectLst>
                <a:ea typeface="微软雅黑"/>
                <a:cs typeface="微软雅黑"/>
              </a:rPr>
              <a:t>陈金全</a:t>
            </a:r>
            <a:r>
              <a:rPr lang="en-US" altLang="zh-CN" sz="1200" dirty="0">
                <a:solidFill>
                  <a:srgbClr val="FFC000"/>
                </a:solidFill>
                <a:effectLst>
                  <a:outerShdw blurRad="38100" dist="38100" dir="2700000" algn="tl">
                    <a:srgbClr val="000000"/>
                  </a:outerShdw>
                </a:effectLst>
                <a:ea typeface="微软雅黑"/>
                <a:cs typeface="微软雅黑"/>
              </a:rPr>
              <a:t>)</a:t>
            </a:r>
          </a:p>
          <a:p>
            <a:pPr defTabSz="276225">
              <a:lnSpc>
                <a:spcPct val="200000"/>
              </a:lnSpc>
              <a:defRPr/>
            </a:pPr>
            <a:r>
              <a:rPr lang="en-US" altLang="zh-CN" sz="1200" dirty="0">
                <a:solidFill>
                  <a:schemeClr val="bg1"/>
                </a:solidFill>
                <a:effectLst>
                  <a:outerShdw blurRad="38100" dist="38100" dir="2700000" algn="tl">
                    <a:srgbClr val="000000"/>
                  </a:outerShdw>
                </a:effectLst>
                <a:ea typeface="微软雅黑"/>
                <a:cs typeface="微软雅黑"/>
              </a:rPr>
              <a:t>     </a:t>
            </a:r>
            <a:r>
              <a:rPr lang="en-US" altLang="zh-CN" sz="1200" dirty="0">
                <a:solidFill>
                  <a:srgbClr val="FF0000"/>
                </a:solidFill>
                <a:effectLst>
                  <a:outerShdw blurRad="38100" dist="38100" dir="2700000" algn="tl">
                    <a:srgbClr val="000000"/>
                  </a:outerShdw>
                </a:effectLst>
                <a:ea typeface="微软雅黑"/>
                <a:cs typeface="微软雅黑"/>
              </a:rPr>
              <a:t>2000</a:t>
            </a:r>
            <a:r>
              <a:rPr lang="zh-CN" altLang="en-US" sz="1200" dirty="0">
                <a:solidFill>
                  <a:srgbClr val="FF0000"/>
                </a:solidFill>
                <a:effectLst>
                  <a:outerShdw blurRad="38100" dist="38100" dir="2700000" algn="tl">
                    <a:srgbClr val="000000"/>
                  </a:outerShdw>
                </a:effectLst>
                <a:ea typeface="微软雅黑"/>
                <a:cs typeface="微软雅黑"/>
              </a:rPr>
              <a:t>年     同类核子配对统一方法 </a:t>
            </a:r>
            <a:r>
              <a:rPr lang="en-US" altLang="zh-CN" sz="1200" dirty="0">
                <a:solidFill>
                  <a:srgbClr val="FF0000"/>
                </a:solidFill>
                <a:effectLst>
                  <a:outerShdw blurRad="38100" dist="38100" dir="2700000" algn="tl">
                    <a:srgbClr val="000000"/>
                  </a:outerShdw>
                </a:effectLst>
                <a:ea typeface="微软雅黑"/>
                <a:cs typeface="微软雅黑"/>
              </a:rPr>
              <a:t> (</a:t>
            </a:r>
            <a:r>
              <a:rPr lang="zh-CN" altLang="en-US" sz="1200" dirty="0">
                <a:solidFill>
                  <a:srgbClr val="FF0000"/>
                </a:solidFill>
                <a:effectLst>
                  <a:outerShdw blurRad="38100" dist="38100" dir="2700000" algn="tl">
                    <a:srgbClr val="000000"/>
                  </a:outerShdw>
                </a:effectLst>
                <a:ea typeface="微软雅黑"/>
                <a:cs typeface="微软雅黑"/>
              </a:rPr>
              <a:t>赵玉民、陈金全、有马朗人等</a:t>
            </a:r>
            <a:r>
              <a:rPr lang="en-US" altLang="zh-CN" sz="1200" dirty="0">
                <a:solidFill>
                  <a:srgbClr val="FF0000"/>
                </a:solidFill>
                <a:effectLst>
                  <a:outerShdw blurRad="38100" dist="38100" dir="2700000" algn="tl">
                    <a:srgbClr val="000000"/>
                  </a:outerShdw>
                </a:effectLst>
                <a:ea typeface="微软雅黑"/>
                <a:cs typeface="微软雅黑"/>
              </a:rPr>
              <a:t>)</a:t>
            </a:r>
          </a:p>
          <a:p>
            <a:pPr defTabSz="276225">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2013</a:t>
            </a:r>
            <a:r>
              <a:rPr lang="zh-CN" altLang="en-US" sz="1200" dirty="0">
                <a:solidFill>
                  <a:srgbClr val="FF0000"/>
                </a:solidFill>
                <a:effectLst>
                  <a:outerShdw blurRad="38100" dist="38100" dir="2700000" algn="tl">
                    <a:srgbClr val="000000"/>
                  </a:outerShdw>
                </a:effectLst>
                <a:ea typeface="微软雅黑"/>
                <a:cs typeface="微软雅黑"/>
              </a:rPr>
              <a:t>年     质子中子配对的方法 </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傅冠健、赵玉民、有马朗人等</a:t>
            </a:r>
            <a:r>
              <a:rPr lang="en-US" altLang="zh-CN" sz="1200" dirty="0">
                <a:solidFill>
                  <a:srgbClr val="FF0000"/>
                </a:solidFill>
                <a:effectLst>
                  <a:outerShdw blurRad="38100" dist="38100" dir="2700000" algn="tl">
                    <a:srgbClr val="000000"/>
                  </a:outerShdw>
                </a:effectLst>
                <a:ea typeface="微软雅黑"/>
                <a:cs typeface="微软雅黑"/>
              </a:rPr>
              <a:t>)</a:t>
            </a:r>
          </a:p>
          <a:p>
            <a:pPr defTabSz="276225">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2018</a:t>
            </a:r>
            <a:r>
              <a:rPr lang="zh-CN" altLang="en-US" sz="1200" dirty="0">
                <a:solidFill>
                  <a:srgbClr val="FF0000"/>
                </a:solidFill>
                <a:effectLst>
                  <a:outerShdw blurRad="38100" dist="38100" dir="2700000" algn="tl">
                    <a:srgbClr val="000000"/>
                  </a:outerShdw>
                </a:effectLst>
                <a:ea typeface="微软雅黑"/>
                <a:cs typeface="微软雅黑"/>
              </a:rPr>
              <a:t>年    粒子</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空穴的配对理论 （程奕源、赵玉民、有马朗人）</a:t>
            </a:r>
            <a:endParaRPr lang="en-US" altLang="zh-CN" sz="1200" dirty="0">
              <a:solidFill>
                <a:srgbClr val="FF0000"/>
              </a:solidFill>
              <a:effectLst>
                <a:outerShdw blurRad="38100" dist="38100" dir="2700000" algn="tl">
                  <a:srgbClr val="000000"/>
                </a:outerShdw>
              </a:effectLst>
              <a:ea typeface="微软雅黑"/>
              <a:cs typeface="微软雅黑"/>
            </a:endParaRPr>
          </a:p>
          <a:p>
            <a:pPr defTabSz="276225">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a:t>
            </a:r>
            <a:r>
              <a:rPr lang="en-US" altLang="zh-CN" sz="1200" dirty="0">
                <a:solidFill>
                  <a:srgbClr val="FFC000"/>
                </a:solidFill>
                <a:effectLst>
                  <a:outerShdw blurRad="38100" dist="38100" dir="2700000" algn="tl">
                    <a:srgbClr val="000000"/>
                  </a:outerShdw>
                </a:effectLst>
                <a:ea typeface="微软雅黑"/>
                <a:cs typeface="微软雅黑"/>
              </a:rPr>
              <a:t>2020</a:t>
            </a:r>
            <a:r>
              <a:rPr lang="zh-CN" altLang="en-US" sz="1200" dirty="0">
                <a:solidFill>
                  <a:srgbClr val="FFC000"/>
                </a:solidFill>
                <a:effectLst>
                  <a:outerShdw blurRad="38100" dist="38100" dir="2700000" algn="tl">
                    <a:srgbClr val="000000"/>
                  </a:outerShdw>
                </a:effectLst>
                <a:ea typeface="微软雅黑"/>
                <a:cs typeface="微软雅黑"/>
              </a:rPr>
              <a:t>年    </a:t>
            </a:r>
            <a:r>
              <a:rPr lang="en-US" altLang="zh-CN" sz="1200" dirty="0">
                <a:solidFill>
                  <a:srgbClr val="FFC000"/>
                </a:solidFill>
                <a:effectLst>
                  <a:outerShdw blurRad="38100" dist="38100" dir="2700000" algn="tl">
                    <a:srgbClr val="000000"/>
                  </a:outerShdw>
                </a:effectLst>
                <a:ea typeface="微软雅黑"/>
                <a:cs typeface="微软雅黑"/>
              </a:rPr>
              <a:t>J-</a:t>
            </a:r>
            <a:r>
              <a:rPr lang="zh-CN" altLang="en-US" sz="1200" dirty="0">
                <a:solidFill>
                  <a:srgbClr val="FFC000"/>
                </a:solidFill>
                <a:effectLst>
                  <a:outerShdw blurRad="38100" dist="38100" dir="2700000" algn="tl">
                    <a:srgbClr val="000000"/>
                  </a:outerShdw>
                </a:effectLst>
                <a:ea typeface="微软雅黑"/>
                <a:cs typeface="微软雅黑"/>
              </a:rPr>
              <a:t>基矢的</a:t>
            </a:r>
            <a:r>
              <a:rPr lang="en-US" altLang="zh-CN" sz="1200" dirty="0">
                <a:solidFill>
                  <a:srgbClr val="FFC000"/>
                </a:solidFill>
                <a:effectLst>
                  <a:outerShdw blurRad="38100" dist="38100" dir="2700000" algn="tl">
                    <a:srgbClr val="000000"/>
                  </a:outerShdw>
                </a:effectLst>
                <a:ea typeface="微软雅黑"/>
                <a:cs typeface="微软雅黑"/>
              </a:rPr>
              <a:t>M-</a:t>
            </a:r>
            <a:r>
              <a:rPr lang="zh-CN" altLang="en-US" sz="1200" dirty="0">
                <a:solidFill>
                  <a:srgbClr val="FFC000"/>
                </a:solidFill>
                <a:effectLst>
                  <a:outerShdw blurRad="38100" dist="38100" dir="2700000" algn="tl">
                    <a:srgbClr val="000000"/>
                  </a:outerShdw>
                </a:effectLst>
                <a:ea typeface="微软雅黑"/>
                <a:cs typeface="微软雅黑"/>
              </a:rPr>
              <a:t>表象  </a:t>
            </a:r>
            <a:r>
              <a:rPr lang="en-US" altLang="zh-CN" sz="1200" dirty="0">
                <a:solidFill>
                  <a:srgbClr val="FFC000"/>
                </a:solidFill>
                <a:effectLst>
                  <a:outerShdw blurRad="38100" dist="38100" dir="2700000" algn="tl">
                    <a:srgbClr val="000000"/>
                  </a:outerShdw>
                </a:effectLst>
                <a:ea typeface="微软雅黑"/>
                <a:cs typeface="微软雅黑"/>
              </a:rPr>
              <a:t>(</a:t>
            </a:r>
            <a:r>
              <a:rPr lang="zh-CN" altLang="en-US" sz="1200" dirty="0">
                <a:solidFill>
                  <a:srgbClr val="FFC000"/>
                </a:solidFill>
                <a:effectLst>
                  <a:outerShdw blurRad="38100" dist="38100" dir="2700000" algn="tl">
                    <a:srgbClr val="000000"/>
                  </a:outerShdw>
                </a:effectLst>
                <a:ea typeface="微软雅黑"/>
                <a:cs typeface="微软雅黑"/>
              </a:rPr>
              <a:t>何秉承、罗延安、潘峰、</a:t>
            </a:r>
            <a:r>
              <a:rPr lang="en-US" altLang="zh-CN" sz="1200" dirty="0" err="1">
                <a:solidFill>
                  <a:srgbClr val="FFC000"/>
                </a:solidFill>
                <a:effectLst>
                  <a:outerShdw blurRad="38100" dist="38100" dir="2700000" algn="tl">
                    <a:srgbClr val="000000"/>
                  </a:outerShdw>
                </a:effectLst>
                <a:ea typeface="微软雅黑"/>
                <a:cs typeface="微软雅黑"/>
              </a:rPr>
              <a:t>Draayer</a:t>
            </a:r>
            <a:r>
              <a:rPr lang="en-US" altLang="zh-CN" sz="1200" dirty="0">
                <a:solidFill>
                  <a:srgbClr val="FFC000"/>
                </a:solidFill>
                <a:effectLst>
                  <a:outerShdw blurRad="38100" dist="38100" dir="2700000" algn="tl">
                    <a:srgbClr val="000000"/>
                  </a:outerShdw>
                </a:effectLst>
                <a:ea typeface="微软雅黑"/>
                <a:cs typeface="微软雅黑"/>
              </a:rPr>
              <a:t> </a:t>
            </a:r>
            <a:r>
              <a:rPr lang="zh-CN" altLang="en-US" sz="1200" dirty="0">
                <a:solidFill>
                  <a:srgbClr val="FFC000"/>
                </a:solidFill>
                <a:effectLst>
                  <a:outerShdw blurRad="38100" dist="38100" dir="2700000" algn="tl">
                    <a:srgbClr val="000000"/>
                  </a:outerShdw>
                </a:effectLst>
                <a:ea typeface="微软雅黑"/>
                <a:cs typeface="微软雅黑"/>
              </a:rPr>
              <a:t>等</a:t>
            </a:r>
            <a:r>
              <a:rPr lang="en-US" altLang="zh-CN" sz="1200" dirty="0">
                <a:solidFill>
                  <a:srgbClr val="FFC000"/>
                </a:solidFill>
                <a:effectLst>
                  <a:outerShdw blurRad="38100" dist="38100" dir="2700000" algn="tl">
                    <a:srgbClr val="000000"/>
                  </a:outerShdw>
                </a:effectLst>
                <a:ea typeface="微软雅黑"/>
                <a:cs typeface="微软雅黑"/>
              </a:rPr>
              <a:t>)</a:t>
            </a:r>
          </a:p>
          <a:p>
            <a:pPr defTabSz="276225">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2021</a:t>
            </a:r>
            <a:r>
              <a:rPr lang="zh-CN" altLang="en-US" sz="1200" dirty="0">
                <a:solidFill>
                  <a:srgbClr val="FF0000"/>
                </a:solidFill>
                <a:effectLst>
                  <a:outerShdw blurRad="38100" dist="38100" dir="2700000" algn="tl">
                    <a:srgbClr val="000000"/>
                  </a:outerShdw>
                </a:effectLst>
                <a:ea typeface="微软雅黑"/>
                <a:cs typeface="微软雅黑"/>
              </a:rPr>
              <a:t>年     配对理论的矩阵表示  </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雷杨、路毅、赵玉民</a:t>
            </a:r>
            <a:r>
              <a:rPr lang="en-US" altLang="zh-CN" sz="1200" dirty="0">
                <a:solidFill>
                  <a:srgbClr val="FF0000"/>
                </a:solidFill>
                <a:effectLst>
                  <a:outerShdw blurRad="38100" dist="38100" dir="2700000" algn="tl">
                    <a:srgbClr val="000000"/>
                  </a:outerShdw>
                </a:effectLst>
                <a:ea typeface="微软雅黑"/>
                <a:cs typeface="微软雅黑"/>
              </a:rPr>
              <a:t>) </a:t>
            </a:r>
          </a:p>
          <a:p>
            <a:pPr defTabSz="276225">
              <a:lnSpc>
                <a:spcPct val="200000"/>
              </a:lnSpc>
              <a:defRPr/>
            </a:pPr>
            <a:r>
              <a:rPr lang="en-US" altLang="zh-CN" sz="1200" dirty="0">
                <a:solidFill>
                  <a:srgbClr val="FF0000"/>
                </a:solidFill>
                <a:effectLst>
                  <a:outerShdw blurRad="38100" dist="38100" dir="2700000" algn="tl">
                    <a:srgbClr val="000000"/>
                  </a:outerShdw>
                </a:effectLst>
                <a:ea typeface="微软雅黑"/>
                <a:cs typeface="微软雅黑"/>
              </a:rPr>
              <a:t>     2023</a:t>
            </a:r>
            <a:r>
              <a:rPr lang="zh-CN" altLang="en-US" sz="1200" dirty="0">
                <a:solidFill>
                  <a:srgbClr val="FF0000"/>
                </a:solidFill>
                <a:effectLst>
                  <a:outerShdw blurRad="38100" dist="38100" dir="2700000" algn="tl">
                    <a:srgbClr val="000000"/>
                  </a:outerShdw>
                </a:effectLst>
                <a:ea typeface="微软雅黑"/>
                <a:cs typeface="微软雅黑"/>
              </a:rPr>
              <a:t>年     配对理论的混合表象  </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马畅、尹鑫、赵玉民</a:t>
            </a:r>
            <a:r>
              <a:rPr lang="en-US" altLang="zh-CN" sz="1200" dirty="0">
                <a:solidFill>
                  <a:srgbClr val="FF0000"/>
                </a:solidFill>
                <a:effectLst>
                  <a:outerShdw blurRad="38100" dist="38100" dir="2700000" algn="tl">
                    <a:srgbClr val="000000"/>
                  </a:outerShdw>
                </a:effectLst>
                <a:ea typeface="微软雅黑"/>
                <a:cs typeface="微软雅黑"/>
              </a:rPr>
              <a:t>)</a:t>
            </a:r>
            <a:r>
              <a:rPr lang="zh-CN" altLang="en-US" sz="1200" dirty="0">
                <a:solidFill>
                  <a:srgbClr val="FF0000"/>
                </a:solidFill>
                <a:effectLst>
                  <a:outerShdw blurRad="38100" dist="38100" dir="2700000" algn="tl">
                    <a:srgbClr val="000000"/>
                  </a:outerShdw>
                </a:effectLst>
                <a:ea typeface="微软雅黑"/>
                <a:cs typeface="微软雅黑"/>
              </a:rPr>
              <a:t> </a:t>
            </a:r>
            <a:r>
              <a:rPr lang="zh-CN" altLang="en-US" sz="1000" dirty="0">
                <a:solidFill>
                  <a:srgbClr val="FF0000"/>
                </a:solidFill>
                <a:effectLst>
                  <a:outerShdw blurRad="38100" dist="38100" dir="2700000" algn="tl">
                    <a:srgbClr val="000000"/>
                  </a:outerShdw>
                </a:effectLst>
                <a:ea typeface="微软雅黑"/>
                <a:cs typeface="微软雅黑"/>
              </a:rPr>
              <a:t>    </a:t>
            </a:r>
            <a:endParaRPr lang="en-US" altLang="zh-CN" sz="1000" dirty="0">
              <a:solidFill>
                <a:srgbClr val="FF0000"/>
              </a:solidFill>
              <a:effectLst>
                <a:outerShdw blurRad="38100" dist="38100" dir="2700000" algn="tl">
                  <a:srgbClr val="000000"/>
                </a:outerShdw>
              </a:effectLst>
              <a:ea typeface="微软雅黑"/>
              <a:cs typeface="微软雅黑"/>
            </a:endParaRPr>
          </a:p>
        </p:txBody>
      </p:sp>
      <p:sp>
        <p:nvSpPr>
          <p:cNvPr id="15363" name="Text Box 4"/>
          <p:cNvSpPr txBox="1">
            <a:spLocks noChangeArrowheads="1"/>
          </p:cNvSpPr>
          <p:nvPr/>
        </p:nvSpPr>
        <p:spPr bwMode="auto">
          <a:xfrm>
            <a:off x="3297674" y="4730498"/>
            <a:ext cx="185502" cy="302378"/>
          </a:xfrm>
          <a:prstGeom prst="rect">
            <a:avLst/>
          </a:prstGeom>
          <a:noFill/>
          <a:ln w="9525">
            <a:noFill/>
            <a:miter lim="800000"/>
            <a:headEnd/>
            <a:tailEnd/>
          </a:ln>
        </p:spPr>
        <p:txBody>
          <a:bodyPr wrap="square">
            <a:spAutoFit/>
          </a:bodyPr>
          <a:lstStyle/>
          <a:p>
            <a:endParaRPr lang="zh-CN" altLang="zh-CN" sz="1350"/>
          </a:p>
        </p:txBody>
      </p:sp>
      <p:sp>
        <p:nvSpPr>
          <p:cNvPr id="6" name="矩形 5"/>
          <p:cNvSpPr/>
          <p:nvPr/>
        </p:nvSpPr>
        <p:spPr>
          <a:xfrm>
            <a:off x="1150542" y="5215627"/>
            <a:ext cx="3429000" cy="867673"/>
          </a:xfrm>
          <a:prstGeom prst="rect">
            <a:avLst/>
          </a:prstGeom>
        </p:spPr>
        <p:txBody>
          <a:bodyPr>
            <a:spAutoFit/>
          </a:bodyPr>
          <a:lstStyle/>
          <a:p>
            <a:pPr algn="l">
              <a:lnSpc>
                <a:spcPct val="200000"/>
              </a:lnSpc>
            </a:pPr>
            <a:r>
              <a:rPr lang="en-US" altLang="zh-CN" sz="1350" b="1" dirty="0">
                <a:solidFill>
                  <a:srgbClr val="002060"/>
                </a:solidFill>
                <a:latin typeface="华文新魏" pitchFamily="2" charset="-122"/>
                <a:ea typeface="华文新魏" pitchFamily="2" charset="-122"/>
              </a:rPr>
              <a:t>Zhao and Arima, </a:t>
            </a:r>
          </a:p>
          <a:p>
            <a:pPr algn="l">
              <a:lnSpc>
                <a:spcPct val="200000"/>
              </a:lnSpc>
            </a:pPr>
            <a:r>
              <a:rPr lang="en-US" altLang="zh-CN" sz="1350" b="1" dirty="0">
                <a:solidFill>
                  <a:srgbClr val="002060"/>
                </a:solidFill>
                <a:latin typeface="华文新魏" pitchFamily="2" charset="-122"/>
                <a:ea typeface="华文新魏" pitchFamily="2" charset="-122"/>
              </a:rPr>
              <a:t>Phys. Rep.  545, 1 (2014). </a:t>
            </a:r>
            <a:endParaRPr lang="zh-CN" altLang="en-US" sz="1350" b="1" dirty="0">
              <a:solidFill>
                <a:srgbClr val="002060"/>
              </a:solidFill>
              <a:latin typeface="华文新魏" pitchFamily="2" charset="-122"/>
              <a:ea typeface="华文新魏" pitchFamily="2" charset="-122"/>
            </a:endParaRPr>
          </a:p>
        </p:txBody>
      </p:sp>
      <p:sp>
        <p:nvSpPr>
          <p:cNvPr id="2" name="文本框 1">
            <a:extLst>
              <a:ext uri="{FF2B5EF4-FFF2-40B4-BE49-F238E27FC236}">
                <a16:creationId xmlns:a16="http://schemas.microsoft.com/office/drawing/2014/main" id="{33714C7D-75FB-4D7A-81C7-D9733E2D5694}"/>
              </a:ext>
            </a:extLst>
          </p:cNvPr>
          <p:cNvSpPr txBox="1"/>
          <p:nvPr/>
        </p:nvSpPr>
        <p:spPr>
          <a:xfrm>
            <a:off x="827584" y="6156012"/>
            <a:ext cx="2509020" cy="369332"/>
          </a:xfrm>
          <a:prstGeom prst="rect">
            <a:avLst/>
          </a:prstGeom>
          <a:noFill/>
        </p:spPr>
        <p:txBody>
          <a:bodyPr wrap="none" rtlCol="0">
            <a:spAutoFit/>
          </a:bodyPr>
          <a:lstStyle/>
          <a:p>
            <a:pPr algn="ctr"/>
            <a:r>
              <a:rPr lang="zh-CN" altLang="en-US" b="1" dirty="0">
                <a:solidFill>
                  <a:srgbClr val="FF0000"/>
                </a:solidFill>
              </a:rPr>
              <a:t>壳模型配对理论的发展</a:t>
            </a:r>
            <a:endParaRPr lang="en-US" altLang="zh-CN" b="1" dirty="0">
              <a:solidFill>
                <a:srgbClr val="FF0000"/>
              </a:solidFill>
            </a:endParaRPr>
          </a:p>
        </p:txBody>
      </p:sp>
      <p:pic>
        <p:nvPicPr>
          <p:cNvPr id="10" name="Picture 6">
            <a:extLst>
              <a:ext uri="{FF2B5EF4-FFF2-40B4-BE49-F238E27FC236}">
                <a16:creationId xmlns:a16="http://schemas.microsoft.com/office/drawing/2014/main" id="{5C10BBAD-61CA-43A4-BE20-D8E7B85B4321}"/>
              </a:ext>
            </a:extLst>
          </p:cNvPr>
          <p:cNvPicPr>
            <a:picLocks noChangeAspect="1" noChangeArrowheads="1"/>
          </p:cNvPicPr>
          <p:nvPr/>
        </p:nvPicPr>
        <p:blipFill>
          <a:blip r:embed="rId3" cstate="print"/>
          <a:srcRect/>
          <a:stretch>
            <a:fillRect/>
          </a:stretch>
        </p:blipFill>
        <p:spPr bwMode="auto">
          <a:xfrm>
            <a:off x="190562" y="85805"/>
            <a:ext cx="3732647" cy="5143395"/>
          </a:xfrm>
          <a:prstGeom prst="rect">
            <a:avLst/>
          </a:prstGeom>
          <a:noFill/>
          <a:ln w="9525">
            <a:noFill/>
            <a:miter lim="800000"/>
            <a:headEnd/>
            <a:tailEnd/>
          </a:ln>
        </p:spPr>
      </p:pic>
    </p:spTree>
    <p:extLst>
      <p:ext uri="{BB962C8B-B14F-4D97-AF65-F5344CB8AC3E}">
        <p14:creationId xmlns:p14="http://schemas.microsoft.com/office/powerpoint/2010/main" val="174031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F48251-8C95-4B25-96FD-8207203457F1}"/>
              </a:ext>
            </a:extLst>
          </p:cNvPr>
          <p:cNvSpPr txBox="1"/>
          <p:nvPr/>
        </p:nvSpPr>
        <p:spPr>
          <a:xfrm>
            <a:off x="2195736" y="260648"/>
            <a:ext cx="5327036" cy="523220"/>
          </a:xfrm>
          <a:prstGeom prst="rect">
            <a:avLst/>
          </a:prstGeom>
          <a:noFill/>
        </p:spPr>
        <p:txBody>
          <a:bodyPr wrap="none" rtlCol="0">
            <a:spAutoFit/>
          </a:bodyPr>
          <a:lstStyle/>
          <a:p>
            <a:r>
              <a:rPr lang="zh-CN" altLang="en-US" sz="2800" dirty="0"/>
              <a:t>壳模型 </a:t>
            </a:r>
            <a:r>
              <a:rPr lang="en-US" altLang="zh-CN" sz="2800" dirty="0"/>
              <a:t>M-scheme versus J-scheme</a:t>
            </a:r>
            <a:endParaRPr lang="zh-CN" altLang="en-US" sz="2800" dirty="0"/>
          </a:p>
        </p:txBody>
      </p:sp>
      <p:sp>
        <p:nvSpPr>
          <p:cNvPr id="3" name="文本框 2">
            <a:extLst>
              <a:ext uri="{FF2B5EF4-FFF2-40B4-BE49-F238E27FC236}">
                <a16:creationId xmlns:a16="http://schemas.microsoft.com/office/drawing/2014/main" id="{2B9C226D-1E70-4588-9707-7F117E008341}"/>
              </a:ext>
            </a:extLst>
          </p:cNvPr>
          <p:cNvSpPr txBox="1"/>
          <p:nvPr/>
        </p:nvSpPr>
        <p:spPr>
          <a:xfrm>
            <a:off x="251520" y="1556792"/>
            <a:ext cx="8712968" cy="4656275"/>
          </a:xfrm>
          <a:prstGeom prst="rect">
            <a:avLst/>
          </a:prstGeom>
          <a:noFill/>
        </p:spPr>
        <p:txBody>
          <a:bodyPr wrap="square" rtlCol="0">
            <a:spAutoFit/>
          </a:bodyPr>
          <a:lstStyle/>
          <a:p>
            <a:pPr>
              <a:lnSpc>
                <a:spcPct val="150000"/>
              </a:lnSpc>
            </a:pPr>
            <a:r>
              <a:rPr lang="en-US" altLang="zh-CN" sz="2000" dirty="0"/>
              <a:t>M-scheme </a:t>
            </a:r>
            <a:r>
              <a:rPr lang="zh-CN" altLang="en-US" sz="2000" dirty="0"/>
              <a:t>中的价核子波函数不用角动量耦合，直接在非耦合表象中做对角化。多体波函数对应的角动量则通过计算</a:t>
            </a:r>
            <a:r>
              <a:rPr lang="en-US" altLang="zh-CN" sz="2000" dirty="0"/>
              <a:t>J^2 </a:t>
            </a:r>
            <a:r>
              <a:rPr lang="zh-CN" altLang="en-US" sz="2000" dirty="0"/>
              <a:t>而给出。</a:t>
            </a:r>
            <a:r>
              <a:rPr lang="en-US" altLang="zh-CN" sz="2000" dirty="0"/>
              <a:t>J-scheme </a:t>
            </a:r>
            <a:r>
              <a:rPr lang="zh-CN" altLang="en-US" sz="2000" dirty="0"/>
              <a:t>中的每个基矢态都有确切的角动量，基矢态构造方式有多种途径，不同用处的构造方式不同。</a:t>
            </a:r>
            <a:endParaRPr lang="en-US" altLang="zh-CN" sz="2000" dirty="0"/>
          </a:p>
          <a:p>
            <a:pPr>
              <a:lnSpc>
                <a:spcPct val="150000"/>
              </a:lnSpc>
            </a:pPr>
            <a:endParaRPr lang="en-US" altLang="zh-CN" sz="2000" dirty="0"/>
          </a:p>
          <a:p>
            <a:pPr>
              <a:lnSpc>
                <a:spcPct val="150000"/>
              </a:lnSpc>
            </a:pPr>
            <a:r>
              <a:rPr lang="zh-CN" altLang="en-US" sz="2000" dirty="0"/>
              <a:t>这两种多体理论方法各有优缺点</a:t>
            </a:r>
            <a:r>
              <a:rPr lang="en-US" altLang="zh-CN" sz="2000" dirty="0"/>
              <a:t>! </a:t>
            </a:r>
            <a:r>
              <a:rPr lang="zh-CN" altLang="en-US" sz="2000" dirty="0"/>
              <a:t>各领风骚几十年。总体而言，</a:t>
            </a:r>
            <a:r>
              <a:rPr lang="en-US" altLang="zh-CN" sz="2000" dirty="0"/>
              <a:t>J-scheme </a:t>
            </a:r>
            <a:r>
              <a:rPr lang="zh-CN" altLang="en-US" sz="2000" dirty="0"/>
              <a:t>的需要处理的矩阵维数可以小若干个数量级；因为计算物理的发展，</a:t>
            </a:r>
            <a:r>
              <a:rPr lang="en-US" altLang="zh-CN" sz="2000" dirty="0"/>
              <a:t>M-scheme </a:t>
            </a:r>
            <a:r>
              <a:rPr lang="zh-CN" altLang="en-US" sz="2000" dirty="0"/>
              <a:t>矩阵元计算和对角化效率更高。这些方法的各种讨论见教科书和综述文献。</a:t>
            </a:r>
            <a:endParaRPr lang="en-US" altLang="zh-CN" sz="2000" dirty="0"/>
          </a:p>
          <a:p>
            <a:pPr>
              <a:lnSpc>
                <a:spcPct val="150000"/>
              </a:lnSpc>
            </a:pPr>
            <a:endParaRPr lang="en-US" altLang="zh-CN" sz="2000" dirty="0"/>
          </a:p>
          <a:p>
            <a:pPr>
              <a:lnSpc>
                <a:spcPct val="150000"/>
              </a:lnSpc>
            </a:pPr>
            <a:r>
              <a:rPr lang="zh-CN" altLang="en-US" sz="2000" b="1" dirty="0">
                <a:solidFill>
                  <a:srgbClr val="FF0000"/>
                </a:solidFill>
              </a:rPr>
              <a:t>配对理论最近也演变出 </a:t>
            </a:r>
            <a:r>
              <a:rPr lang="en-US" altLang="zh-CN" sz="2000" b="1" dirty="0">
                <a:solidFill>
                  <a:srgbClr val="FF0000"/>
                </a:solidFill>
              </a:rPr>
              <a:t>M-scheme </a:t>
            </a:r>
            <a:r>
              <a:rPr lang="zh-CN" altLang="en-US" sz="2000" b="1" dirty="0">
                <a:solidFill>
                  <a:srgbClr val="FF0000"/>
                </a:solidFill>
              </a:rPr>
              <a:t>和 </a:t>
            </a:r>
            <a:r>
              <a:rPr lang="en-US" altLang="zh-CN" sz="2000" b="1" dirty="0">
                <a:solidFill>
                  <a:srgbClr val="FF0000"/>
                </a:solidFill>
              </a:rPr>
              <a:t>J-scheme </a:t>
            </a:r>
            <a:r>
              <a:rPr lang="zh-CN" altLang="en-US" sz="2000" b="1" dirty="0">
                <a:solidFill>
                  <a:srgbClr val="FF0000"/>
                </a:solidFill>
              </a:rPr>
              <a:t>途径，不过新发展是同时具有了这两种途径的优点，</a:t>
            </a:r>
            <a:r>
              <a:rPr lang="zh-CN" altLang="en-US" sz="2000" b="1" u="sng" dirty="0">
                <a:solidFill>
                  <a:srgbClr val="FF0000"/>
                </a:solidFill>
              </a:rPr>
              <a:t>这也是今天我的报告希望传递的新东西</a:t>
            </a:r>
            <a:r>
              <a:rPr lang="zh-CN" altLang="en-US" sz="2000" b="1" dirty="0">
                <a:solidFill>
                  <a:srgbClr val="FF0000"/>
                </a:solidFill>
              </a:rPr>
              <a:t>。</a:t>
            </a:r>
            <a:endParaRPr lang="en-US" altLang="zh-CN" sz="2000" b="1" dirty="0">
              <a:solidFill>
                <a:srgbClr val="FF0000"/>
              </a:solidFill>
            </a:endParaRPr>
          </a:p>
        </p:txBody>
      </p:sp>
    </p:spTree>
    <p:extLst>
      <p:ext uri="{BB962C8B-B14F-4D97-AF65-F5344CB8AC3E}">
        <p14:creationId xmlns:p14="http://schemas.microsoft.com/office/powerpoint/2010/main" val="153618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95EE66-B516-40D0-93FF-7ACECAF50A6F}"/>
              </a:ext>
            </a:extLst>
          </p:cNvPr>
          <p:cNvSpPr>
            <a:spLocks noGrp="1"/>
          </p:cNvSpPr>
          <p:nvPr>
            <p:ph type="title"/>
          </p:nvPr>
        </p:nvSpPr>
        <p:spPr>
          <a:xfrm>
            <a:off x="590542" y="1628800"/>
            <a:ext cx="8229600" cy="1143000"/>
          </a:xfrm>
        </p:spPr>
        <p:txBody>
          <a:bodyPr/>
          <a:lstStyle/>
          <a:p>
            <a:r>
              <a:rPr lang="en-US" altLang="zh-CN" dirty="0"/>
              <a:t>(</a:t>
            </a:r>
            <a:r>
              <a:rPr lang="zh-CN" altLang="en-US" dirty="0"/>
              <a:t>普遍意义的</a:t>
            </a:r>
            <a:r>
              <a:rPr lang="en-US" altLang="zh-CN" dirty="0"/>
              <a:t>) J-scheme </a:t>
            </a:r>
            <a:r>
              <a:rPr lang="zh-CN" altLang="en-US" dirty="0"/>
              <a:t>配对理论</a:t>
            </a:r>
          </a:p>
        </p:txBody>
      </p:sp>
      <p:sp>
        <p:nvSpPr>
          <p:cNvPr id="3" name="文本框 2">
            <a:extLst>
              <a:ext uri="{FF2B5EF4-FFF2-40B4-BE49-F238E27FC236}">
                <a16:creationId xmlns:a16="http://schemas.microsoft.com/office/drawing/2014/main" id="{48F563CA-9A5F-464E-BA4F-73C1FB4DF671}"/>
              </a:ext>
            </a:extLst>
          </p:cNvPr>
          <p:cNvSpPr txBox="1"/>
          <p:nvPr/>
        </p:nvSpPr>
        <p:spPr>
          <a:xfrm>
            <a:off x="1227687" y="5256950"/>
            <a:ext cx="7172156" cy="1429622"/>
          </a:xfrm>
          <a:prstGeom prst="rect">
            <a:avLst/>
          </a:prstGeom>
          <a:noFill/>
        </p:spPr>
        <p:txBody>
          <a:bodyPr wrap="none" rtlCol="0">
            <a:spAutoFit/>
          </a:bodyPr>
          <a:lstStyle/>
          <a:p>
            <a:pPr>
              <a:lnSpc>
                <a:spcPct val="150000"/>
              </a:lnSpc>
            </a:pPr>
            <a:r>
              <a:rPr lang="zh-CN" altLang="en-US" sz="2000" dirty="0">
                <a:solidFill>
                  <a:schemeClr val="bg1">
                    <a:lumMod val="75000"/>
                  </a:schemeClr>
                </a:solidFill>
              </a:rPr>
              <a:t>壳模型早期人们也主要发展了</a:t>
            </a:r>
            <a:r>
              <a:rPr lang="en-US" altLang="zh-CN" sz="2000" dirty="0">
                <a:solidFill>
                  <a:schemeClr val="bg1">
                    <a:lumMod val="75000"/>
                  </a:schemeClr>
                </a:solidFill>
              </a:rPr>
              <a:t>J-scheme</a:t>
            </a:r>
            <a:r>
              <a:rPr lang="zh-CN" altLang="en-US" sz="2000" dirty="0">
                <a:solidFill>
                  <a:schemeClr val="bg1">
                    <a:lumMod val="75000"/>
                  </a:schemeClr>
                </a:solidFill>
              </a:rPr>
              <a:t>。</a:t>
            </a:r>
            <a:endParaRPr lang="en-US" altLang="zh-CN" sz="2000" dirty="0">
              <a:solidFill>
                <a:schemeClr val="bg1">
                  <a:lumMod val="75000"/>
                </a:schemeClr>
              </a:solidFill>
            </a:endParaRPr>
          </a:p>
          <a:p>
            <a:pPr>
              <a:lnSpc>
                <a:spcPct val="150000"/>
              </a:lnSpc>
            </a:pPr>
            <a:r>
              <a:rPr lang="zh-CN" altLang="en-US" sz="2000" dirty="0">
                <a:solidFill>
                  <a:schemeClr val="bg1">
                    <a:lumMod val="75000"/>
                  </a:schemeClr>
                </a:solidFill>
              </a:rPr>
              <a:t>配对理论是壳模型框架，各种原因或习惯人们倾向于</a:t>
            </a:r>
            <a:r>
              <a:rPr lang="en-US" altLang="zh-CN" sz="2000" dirty="0">
                <a:solidFill>
                  <a:schemeClr val="bg1">
                    <a:lumMod val="75000"/>
                  </a:schemeClr>
                </a:solidFill>
              </a:rPr>
              <a:t>J-scheme. </a:t>
            </a:r>
          </a:p>
          <a:p>
            <a:pPr>
              <a:lnSpc>
                <a:spcPct val="150000"/>
              </a:lnSpc>
            </a:pPr>
            <a:r>
              <a:rPr lang="zh-CN" altLang="en-US" sz="2000" dirty="0">
                <a:solidFill>
                  <a:schemeClr val="bg1">
                    <a:lumMod val="75000"/>
                  </a:schemeClr>
                </a:solidFill>
              </a:rPr>
              <a:t>也有一些</a:t>
            </a:r>
            <a:r>
              <a:rPr lang="en-US" altLang="zh-CN" sz="2000" dirty="0">
                <a:solidFill>
                  <a:schemeClr val="bg1">
                    <a:lumMod val="75000"/>
                  </a:schemeClr>
                </a:solidFill>
              </a:rPr>
              <a:t>M-scheme </a:t>
            </a:r>
            <a:r>
              <a:rPr lang="zh-CN" altLang="en-US" sz="2000" dirty="0">
                <a:solidFill>
                  <a:schemeClr val="bg1">
                    <a:lumMod val="75000"/>
                  </a:schemeClr>
                </a:solidFill>
              </a:rPr>
              <a:t>的配对做法，但是一直不能成为主流。</a:t>
            </a:r>
          </a:p>
        </p:txBody>
      </p:sp>
      <p:graphicFrame>
        <p:nvGraphicFramePr>
          <p:cNvPr id="4" name="Object 5">
            <a:extLst>
              <a:ext uri="{FF2B5EF4-FFF2-40B4-BE49-F238E27FC236}">
                <a16:creationId xmlns:a16="http://schemas.microsoft.com/office/drawing/2014/main" id="{EF2C0E6F-9010-42B2-BD86-46AD218A87C2}"/>
              </a:ext>
            </a:extLst>
          </p:cNvPr>
          <p:cNvGraphicFramePr>
            <a:graphicFrameLocks noChangeAspect="1"/>
          </p:cNvGraphicFramePr>
          <p:nvPr>
            <p:extLst>
              <p:ext uri="{D42A27DB-BD31-4B8C-83A1-F6EECF244321}">
                <p14:modId xmlns:p14="http://schemas.microsoft.com/office/powerpoint/2010/main" val="990755192"/>
              </p:ext>
            </p:extLst>
          </p:nvPr>
        </p:nvGraphicFramePr>
        <p:xfrm>
          <a:off x="2371717" y="3212976"/>
          <a:ext cx="6448425" cy="919162"/>
        </p:xfrm>
        <a:graphic>
          <a:graphicData uri="http://schemas.openxmlformats.org/presentationml/2006/ole">
            <mc:AlternateContent xmlns:mc="http://schemas.openxmlformats.org/markup-compatibility/2006">
              <mc:Choice xmlns:v="urn:schemas-microsoft-com:vml" Requires="v">
                <p:oleObj spid="_x0000_s8206" name="Equation" r:id="rId3" imgW="3454200" imgH="507960" progId="Equation.DSMT4">
                  <p:embed/>
                </p:oleObj>
              </mc:Choice>
              <mc:Fallback>
                <p:oleObj name="Equation" r:id="rId3" imgW="3454200" imgH="507960" progId="Equation.DSMT4">
                  <p:embed/>
                  <p:pic>
                    <p:nvPicPr>
                      <p:cNvPr id="4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17" y="3212976"/>
                        <a:ext cx="6448425"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本框 4">
            <a:extLst>
              <a:ext uri="{FF2B5EF4-FFF2-40B4-BE49-F238E27FC236}">
                <a16:creationId xmlns:a16="http://schemas.microsoft.com/office/drawing/2014/main" id="{7038B4B3-4F75-4A12-B4E6-533FBA2EEB79}"/>
              </a:ext>
            </a:extLst>
          </p:cNvPr>
          <p:cNvSpPr txBox="1"/>
          <p:nvPr/>
        </p:nvSpPr>
        <p:spPr>
          <a:xfrm>
            <a:off x="395536" y="3410947"/>
            <a:ext cx="1980029" cy="523220"/>
          </a:xfrm>
          <a:prstGeom prst="rect">
            <a:avLst/>
          </a:prstGeom>
          <a:noFill/>
        </p:spPr>
        <p:txBody>
          <a:bodyPr wrap="none" rtlCol="0">
            <a:spAutoFit/>
          </a:bodyPr>
          <a:lstStyle/>
          <a:p>
            <a:r>
              <a:rPr lang="zh-CN" altLang="en-US" sz="2800" dirty="0"/>
              <a:t>基矢量构型</a:t>
            </a:r>
            <a:endParaRPr lang="zh-CN" altLang="en-US" dirty="0"/>
          </a:p>
        </p:txBody>
      </p:sp>
      <p:graphicFrame>
        <p:nvGraphicFramePr>
          <p:cNvPr id="6" name="Object 4">
            <a:extLst>
              <a:ext uri="{FF2B5EF4-FFF2-40B4-BE49-F238E27FC236}">
                <a16:creationId xmlns:a16="http://schemas.microsoft.com/office/drawing/2014/main" id="{BFD1A1D6-0915-435F-AD56-61091FF0900A}"/>
              </a:ext>
            </a:extLst>
          </p:cNvPr>
          <p:cNvGraphicFramePr>
            <a:graphicFrameLocks noChangeAspect="1"/>
          </p:cNvGraphicFramePr>
          <p:nvPr>
            <p:extLst>
              <p:ext uri="{D42A27DB-BD31-4B8C-83A1-F6EECF244321}">
                <p14:modId xmlns:p14="http://schemas.microsoft.com/office/powerpoint/2010/main" val="3187676583"/>
              </p:ext>
            </p:extLst>
          </p:nvPr>
        </p:nvGraphicFramePr>
        <p:xfrm>
          <a:off x="2483768" y="4509120"/>
          <a:ext cx="4659994" cy="495354"/>
        </p:xfrm>
        <a:graphic>
          <a:graphicData uri="http://schemas.openxmlformats.org/presentationml/2006/ole">
            <mc:AlternateContent xmlns:mc="http://schemas.openxmlformats.org/markup-compatibility/2006">
              <mc:Choice xmlns:v="urn:schemas-microsoft-com:vml" Requires="v">
                <p:oleObj spid="_x0000_s8207" name="Equation" r:id="rId5" imgW="3225600" imgH="342720" progId="Equation.DSMT4">
                  <p:embed/>
                </p:oleObj>
              </mc:Choice>
              <mc:Fallback>
                <p:oleObj name="Equation" r:id="rId5" imgW="3225600" imgH="342720" progId="Equation.DSMT4">
                  <p:embed/>
                  <p:pic>
                    <p:nvPicPr>
                      <p:cNvPr id="11571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509120"/>
                        <a:ext cx="4659994" cy="4953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699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5CFAB3A-68F0-4F05-A1AE-1DAB2D8DB5CE}"/>
              </a:ext>
            </a:extLst>
          </p:cNvPr>
          <p:cNvPicPr>
            <a:picLocks noChangeAspect="1"/>
          </p:cNvPicPr>
          <p:nvPr/>
        </p:nvPicPr>
        <p:blipFill>
          <a:blip r:embed="rId2"/>
          <a:stretch>
            <a:fillRect/>
          </a:stretch>
        </p:blipFill>
        <p:spPr>
          <a:xfrm>
            <a:off x="533877" y="31198"/>
            <a:ext cx="8076245" cy="6858000"/>
          </a:xfrm>
          <a:prstGeom prst="rect">
            <a:avLst/>
          </a:prstGeom>
        </p:spPr>
      </p:pic>
    </p:spTree>
    <p:extLst>
      <p:ext uri="{BB962C8B-B14F-4D97-AF65-F5344CB8AC3E}">
        <p14:creationId xmlns:p14="http://schemas.microsoft.com/office/powerpoint/2010/main" val="1473070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043608" y="285005"/>
            <a:ext cx="5767933" cy="1078844"/>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1010134" y="1497627"/>
            <a:ext cx="7344816" cy="570735"/>
          </a:xfrm>
          <a:prstGeom prst="rect">
            <a:avLst/>
          </a:prstGeom>
          <a:noFill/>
          <a:ln w="9525">
            <a:noFill/>
            <a:miter lim="800000"/>
            <a:headEnd/>
            <a:tailEnd/>
          </a:ln>
        </p:spPr>
      </p:pic>
      <p:sp>
        <p:nvSpPr>
          <p:cNvPr id="6" name="TextBox 31">
            <a:extLst>
              <a:ext uri="{FF2B5EF4-FFF2-40B4-BE49-F238E27FC236}">
                <a16:creationId xmlns:a16="http://schemas.microsoft.com/office/drawing/2014/main" id="{17626F7B-0F10-4B5E-A2BC-9795129650DD}"/>
              </a:ext>
            </a:extLst>
          </p:cNvPr>
          <p:cNvSpPr txBox="1"/>
          <p:nvPr/>
        </p:nvSpPr>
        <p:spPr>
          <a:xfrm>
            <a:off x="323528" y="5373216"/>
            <a:ext cx="7974812" cy="923330"/>
          </a:xfrm>
          <a:prstGeom prst="rect">
            <a:avLst/>
          </a:prstGeom>
          <a:noFill/>
        </p:spPr>
        <p:txBody>
          <a:bodyPr wrap="none" rtlCol="0">
            <a:spAutoFit/>
          </a:bodyPr>
          <a:lstStyle/>
          <a:p>
            <a:r>
              <a:rPr lang="en-US" altLang="zh-CN" dirty="0"/>
              <a:t>J. Q. Chen, B. Q. Chen, and A. Klein, </a:t>
            </a:r>
            <a:r>
              <a:rPr lang="en-US" altLang="zh-CN" dirty="0" err="1"/>
              <a:t>Nucl</a:t>
            </a:r>
            <a:r>
              <a:rPr lang="en-US" altLang="zh-CN" dirty="0"/>
              <a:t>. Phys. A 554, 61 (1992); </a:t>
            </a:r>
          </a:p>
          <a:p>
            <a:r>
              <a:rPr lang="en-US" altLang="zh-CN" dirty="0"/>
              <a:t>J. Q. Chen, </a:t>
            </a:r>
            <a:r>
              <a:rPr lang="en-US" altLang="zh-CN" dirty="0" err="1"/>
              <a:t>Nucl</a:t>
            </a:r>
            <a:r>
              <a:rPr lang="en-US" altLang="zh-CN" dirty="0"/>
              <a:t>. Phys. A 562, 218 (1993);  </a:t>
            </a:r>
            <a:r>
              <a:rPr lang="en-US" altLang="zh-CN" dirty="0" err="1"/>
              <a:t>Nucl</a:t>
            </a:r>
            <a:r>
              <a:rPr lang="en-US" altLang="zh-CN" dirty="0"/>
              <a:t>. Phys. A 626, 686 (1997). </a:t>
            </a:r>
          </a:p>
          <a:p>
            <a:r>
              <a:rPr lang="en-US" altLang="zh-CN" dirty="0"/>
              <a:t>Summarized in our review paper, Y. M. Zhao and A. </a:t>
            </a:r>
            <a:r>
              <a:rPr lang="en-US" altLang="zh-CN" dirty="0" err="1"/>
              <a:t>Arima</a:t>
            </a:r>
            <a:r>
              <a:rPr lang="en-US" altLang="zh-CN" dirty="0"/>
              <a:t>, Phys. Rep. 545, 1(2014). </a:t>
            </a:r>
            <a:endParaRPr lang="zh-CN" altLang="en-US" dirty="0"/>
          </a:p>
        </p:txBody>
      </p:sp>
      <p:pic>
        <p:nvPicPr>
          <p:cNvPr id="4" name="图片 3">
            <a:extLst>
              <a:ext uri="{FF2B5EF4-FFF2-40B4-BE49-F238E27FC236}">
                <a16:creationId xmlns:a16="http://schemas.microsoft.com/office/drawing/2014/main" id="{3F2D6612-3B4C-438B-BD32-A5E84759B4A3}"/>
              </a:ext>
            </a:extLst>
          </p:cNvPr>
          <p:cNvPicPr>
            <a:picLocks noChangeAspect="1"/>
          </p:cNvPicPr>
          <p:nvPr/>
        </p:nvPicPr>
        <p:blipFill>
          <a:blip r:embed="rId4"/>
          <a:stretch>
            <a:fillRect/>
          </a:stretch>
        </p:blipFill>
        <p:spPr>
          <a:xfrm>
            <a:off x="1732572" y="2202140"/>
            <a:ext cx="5678855" cy="30617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A530ED3-24FA-46A7-B617-C138876C8EE4}"/>
              </a:ext>
            </a:extLst>
          </p:cNvPr>
          <p:cNvPicPr>
            <a:picLocks noChangeAspect="1" noChangeArrowheads="1"/>
          </p:cNvPicPr>
          <p:nvPr/>
        </p:nvPicPr>
        <p:blipFill>
          <a:blip r:embed="rId2" cstate="print"/>
          <a:srcRect/>
          <a:stretch>
            <a:fillRect/>
          </a:stretch>
        </p:blipFill>
        <p:spPr bwMode="auto">
          <a:xfrm>
            <a:off x="1475656" y="4621542"/>
            <a:ext cx="5623598" cy="2139656"/>
          </a:xfrm>
          <a:prstGeom prst="rect">
            <a:avLst/>
          </a:prstGeom>
          <a:noFill/>
          <a:ln w="9525">
            <a:noFill/>
            <a:miter lim="800000"/>
            <a:headEnd/>
            <a:tailEnd/>
          </a:ln>
        </p:spPr>
      </p:pic>
      <p:pic>
        <p:nvPicPr>
          <p:cNvPr id="4" name="图片 3">
            <a:extLst>
              <a:ext uri="{FF2B5EF4-FFF2-40B4-BE49-F238E27FC236}">
                <a16:creationId xmlns:a16="http://schemas.microsoft.com/office/drawing/2014/main" id="{A2870314-73E4-4723-8E97-000C8327DDE0}"/>
              </a:ext>
            </a:extLst>
          </p:cNvPr>
          <p:cNvPicPr>
            <a:picLocks noChangeAspect="1"/>
          </p:cNvPicPr>
          <p:nvPr/>
        </p:nvPicPr>
        <p:blipFill>
          <a:blip r:embed="rId3"/>
          <a:stretch>
            <a:fillRect/>
          </a:stretch>
        </p:blipFill>
        <p:spPr>
          <a:xfrm>
            <a:off x="0" y="207942"/>
            <a:ext cx="9144000" cy="2974652"/>
          </a:xfrm>
          <a:prstGeom prst="rect">
            <a:avLst/>
          </a:prstGeom>
        </p:spPr>
      </p:pic>
      <p:pic>
        <p:nvPicPr>
          <p:cNvPr id="5" name="Picture 2">
            <a:extLst>
              <a:ext uri="{FF2B5EF4-FFF2-40B4-BE49-F238E27FC236}">
                <a16:creationId xmlns:a16="http://schemas.microsoft.com/office/drawing/2014/main" id="{BD0471A5-045A-4890-972F-8E3D538C233E}"/>
              </a:ext>
            </a:extLst>
          </p:cNvPr>
          <p:cNvPicPr>
            <a:picLocks noChangeAspect="1" noChangeArrowheads="1"/>
          </p:cNvPicPr>
          <p:nvPr/>
        </p:nvPicPr>
        <p:blipFill>
          <a:blip r:embed="rId4" cstate="print"/>
          <a:srcRect/>
          <a:stretch>
            <a:fillRect/>
          </a:stretch>
        </p:blipFill>
        <p:spPr bwMode="auto">
          <a:xfrm>
            <a:off x="878780" y="3857228"/>
            <a:ext cx="8013700" cy="723900"/>
          </a:xfrm>
          <a:prstGeom prst="rect">
            <a:avLst/>
          </a:prstGeom>
          <a:noFill/>
          <a:ln w="9525">
            <a:noFill/>
            <a:miter lim="800000"/>
            <a:headEnd/>
            <a:tailEnd/>
          </a:ln>
        </p:spPr>
      </p:pic>
      <p:pic>
        <p:nvPicPr>
          <p:cNvPr id="6" name="Picture 4">
            <a:extLst>
              <a:ext uri="{FF2B5EF4-FFF2-40B4-BE49-F238E27FC236}">
                <a16:creationId xmlns:a16="http://schemas.microsoft.com/office/drawing/2014/main" id="{8777274D-2A0E-4ABA-BF1E-71C60A5D44FC}"/>
              </a:ext>
            </a:extLst>
          </p:cNvPr>
          <p:cNvPicPr>
            <a:picLocks noChangeAspect="1" noChangeArrowheads="1"/>
          </p:cNvPicPr>
          <p:nvPr/>
        </p:nvPicPr>
        <p:blipFill>
          <a:blip r:embed="rId5" cstate="print"/>
          <a:srcRect/>
          <a:stretch>
            <a:fillRect/>
          </a:stretch>
        </p:blipFill>
        <p:spPr bwMode="auto">
          <a:xfrm>
            <a:off x="971600" y="3212976"/>
            <a:ext cx="7067550" cy="641350"/>
          </a:xfrm>
          <a:prstGeom prst="rect">
            <a:avLst/>
          </a:prstGeom>
          <a:noFill/>
          <a:ln w="9525">
            <a:noFill/>
            <a:miter lim="800000"/>
            <a:headEnd/>
            <a:tailEnd/>
          </a:ln>
        </p:spPr>
      </p:pic>
    </p:spTree>
    <p:extLst>
      <p:ext uri="{BB962C8B-B14F-4D97-AF65-F5344CB8AC3E}">
        <p14:creationId xmlns:p14="http://schemas.microsoft.com/office/powerpoint/2010/main" val="410825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07504" y="2977364"/>
            <a:ext cx="9001000" cy="3403964"/>
          </a:xfrm>
          <a:prstGeom prst="rect">
            <a:avLst/>
          </a:prstGeom>
          <a:noFill/>
          <a:ln w="9525">
            <a:noFill/>
            <a:miter lim="800000"/>
            <a:headEnd/>
            <a:tailEnd/>
          </a:ln>
        </p:spPr>
      </p:pic>
      <p:pic>
        <p:nvPicPr>
          <p:cNvPr id="3" name="Picture 5"/>
          <p:cNvPicPr>
            <a:picLocks noChangeAspect="1" noChangeArrowheads="1"/>
          </p:cNvPicPr>
          <p:nvPr/>
        </p:nvPicPr>
        <p:blipFill>
          <a:blip r:embed="rId3" cstate="print"/>
          <a:srcRect/>
          <a:stretch>
            <a:fillRect/>
          </a:stretch>
        </p:blipFill>
        <p:spPr bwMode="auto">
          <a:xfrm>
            <a:off x="374125" y="1060066"/>
            <a:ext cx="8590363" cy="1581274"/>
          </a:xfrm>
          <a:prstGeom prst="rect">
            <a:avLst/>
          </a:prstGeom>
          <a:noFill/>
          <a:ln w="9525">
            <a:noFill/>
            <a:miter lim="800000"/>
            <a:headEnd/>
            <a:tailEnd/>
          </a:ln>
        </p:spPr>
      </p:pic>
      <p:sp>
        <p:nvSpPr>
          <p:cNvPr id="4" name="TextBox 3"/>
          <p:cNvSpPr txBox="1"/>
          <p:nvPr/>
        </p:nvSpPr>
        <p:spPr>
          <a:xfrm>
            <a:off x="61947" y="332656"/>
            <a:ext cx="4528997" cy="369332"/>
          </a:xfrm>
          <a:prstGeom prst="rect">
            <a:avLst/>
          </a:prstGeom>
          <a:solidFill>
            <a:srgbClr val="FFC000"/>
          </a:solidFill>
        </p:spPr>
        <p:txBody>
          <a:bodyPr wrap="none" rtlCol="0">
            <a:spAutoFit/>
          </a:bodyPr>
          <a:lstStyle/>
          <a:p>
            <a:r>
              <a:rPr lang="en-US" altLang="zh-CN" dirty="0"/>
              <a:t>New development – 1, mainly by Guan-</a:t>
            </a:r>
            <a:r>
              <a:rPr lang="en-US" altLang="zh-CN" dirty="0" err="1"/>
              <a:t>Jian</a:t>
            </a:r>
            <a:r>
              <a:rPr lang="en-US" altLang="zh-CN" dirty="0"/>
              <a:t> Fu</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矩形 233"/>
          <p:cNvSpPr/>
          <p:nvPr/>
        </p:nvSpPr>
        <p:spPr bwMode="auto">
          <a:xfrm>
            <a:off x="6286512" y="6028152"/>
            <a:ext cx="2857488" cy="857232"/>
          </a:xfrm>
          <a:prstGeom prst="rect">
            <a:avLst/>
          </a:prstGeom>
          <a:solidFill>
            <a:schemeClr val="bg1"/>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grpSp>
        <p:nvGrpSpPr>
          <p:cNvPr id="2" name="组合 340"/>
          <p:cNvGrpSpPr/>
          <p:nvPr/>
        </p:nvGrpSpPr>
        <p:grpSpPr>
          <a:xfrm>
            <a:off x="163265" y="1511414"/>
            <a:ext cx="8874629" cy="3427314"/>
            <a:chOff x="-406906" y="1707318"/>
            <a:chExt cx="8874629" cy="3427314"/>
          </a:xfrm>
        </p:grpSpPr>
        <p:grpSp>
          <p:nvGrpSpPr>
            <p:cNvPr id="3" name="组合 341"/>
            <p:cNvGrpSpPr/>
            <p:nvPr/>
          </p:nvGrpSpPr>
          <p:grpSpPr>
            <a:xfrm>
              <a:off x="-406906" y="1707318"/>
              <a:ext cx="3499553" cy="3427314"/>
              <a:chOff x="-549782" y="1493004"/>
              <a:chExt cx="3499553" cy="3427314"/>
            </a:xfrm>
          </p:grpSpPr>
          <p:grpSp>
            <p:nvGrpSpPr>
              <p:cNvPr id="4" name="组合 422"/>
              <p:cNvGrpSpPr/>
              <p:nvPr/>
            </p:nvGrpSpPr>
            <p:grpSpPr>
              <a:xfrm>
                <a:off x="-533165" y="1677850"/>
                <a:ext cx="3482936" cy="3064012"/>
                <a:chOff x="-676041" y="1612906"/>
                <a:chExt cx="3482936" cy="3064012"/>
              </a:xfrm>
            </p:grpSpPr>
            <p:grpSp>
              <p:nvGrpSpPr>
                <p:cNvPr id="5" name="组合 424"/>
                <p:cNvGrpSpPr/>
                <p:nvPr/>
              </p:nvGrpSpPr>
              <p:grpSpPr>
                <a:xfrm>
                  <a:off x="-676041" y="1612906"/>
                  <a:ext cx="3482936" cy="3064012"/>
                  <a:chOff x="-676009" y="1612906"/>
                  <a:chExt cx="3482936" cy="3064012"/>
                </a:xfrm>
              </p:grpSpPr>
              <p:grpSp>
                <p:nvGrpSpPr>
                  <p:cNvPr id="6" name="组合 426"/>
                  <p:cNvGrpSpPr/>
                  <p:nvPr/>
                </p:nvGrpSpPr>
                <p:grpSpPr>
                  <a:xfrm>
                    <a:off x="1366595" y="2428868"/>
                    <a:ext cx="1205141" cy="2071702"/>
                    <a:chOff x="1366595" y="2428868"/>
                    <a:chExt cx="1205141" cy="2071702"/>
                  </a:xfrm>
                </p:grpSpPr>
                <p:grpSp>
                  <p:nvGrpSpPr>
                    <p:cNvPr id="7" name="组合 436"/>
                    <p:cNvGrpSpPr/>
                    <p:nvPr/>
                  </p:nvGrpSpPr>
                  <p:grpSpPr>
                    <a:xfrm>
                      <a:off x="1366595" y="2428868"/>
                      <a:ext cx="1205141" cy="2071702"/>
                      <a:chOff x="1366595" y="2428868"/>
                      <a:chExt cx="1205141" cy="2071702"/>
                    </a:xfrm>
                  </p:grpSpPr>
                  <p:grpSp>
                    <p:nvGrpSpPr>
                      <p:cNvPr id="8" name="组合 438"/>
                      <p:cNvGrpSpPr/>
                      <p:nvPr/>
                    </p:nvGrpSpPr>
                    <p:grpSpPr>
                      <a:xfrm>
                        <a:off x="1428728" y="2428868"/>
                        <a:ext cx="1143008" cy="1930414"/>
                        <a:chOff x="3929058" y="3427412"/>
                        <a:chExt cx="1143008" cy="1930414"/>
                      </a:xfrm>
                    </p:grpSpPr>
                    <p:cxnSp>
                      <p:nvCxnSpPr>
                        <p:cNvPr id="455" name="直接连接符 454"/>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6" name="直接连接符 455"/>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7" name="直接连接符 456"/>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8" name="直接连接符 457"/>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9" name="直接连接符 458"/>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0" name="直接连接符 459"/>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1" name="直接连接符 460"/>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62" name="乘号 461"/>
                        <p:cNvSpPr/>
                        <p:nvPr/>
                      </p:nvSpPr>
                      <p:spPr bwMode="auto">
                        <a:xfrm>
                          <a:off x="4264330"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sp>
                      <p:nvSpPr>
                        <p:cNvPr id="463" name="乘号 462"/>
                        <p:cNvSpPr/>
                        <p:nvPr/>
                      </p:nvSpPr>
                      <p:spPr bwMode="auto">
                        <a:xfrm>
                          <a:off x="4498876"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cxnSp>
                    <p:nvCxnSpPr>
                      <p:cNvPr id="440" name="直接连接符 439"/>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1" name="直接连接符 440"/>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2" name="直接连接符 441"/>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3" name="直接连接符 442"/>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4" name="直接连接符 443"/>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5" name="直接连接符 444"/>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6" name="直接连接符 445"/>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7" name="直接连接符 446"/>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8" name="直接连接符 447"/>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9" name="直接连接符 448"/>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0" name="直接连接符 449"/>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51" name="椭圆 450"/>
                      <p:cNvSpPr/>
                      <p:nvPr/>
                    </p:nvSpPr>
                    <p:spPr bwMode="auto">
                      <a:xfrm>
                        <a:off x="1571604"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sp>
                    <p:nvSpPr>
                      <p:cNvPr id="452" name="椭圆 451"/>
                      <p:cNvSpPr/>
                      <p:nvPr/>
                    </p:nvSpPr>
                    <p:spPr bwMode="auto">
                      <a:xfrm>
                        <a:off x="1785918"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sp>
                    <p:nvSpPr>
                      <p:cNvPr id="453" name="椭圆 452"/>
                      <p:cNvSpPr/>
                      <p:nvPr/>
                    </p:nvSpPr>
                    <p:spPr bwMode="auto">
                      <a:xfrm>
                        <a:off x="2000232"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sp>
                    <p:nvSpPr>
                      <p:cNvPr id="454" name="椭圆 453"/>
                      <p:cNvSpPr/>
                      <p:nvPr/>
                    </p:nvSpPr>
                    <p:spPr bwMode="auto">
                      <a:xfrm>
                        <a:off x="2214546"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sp>
                  <p:nvSpPr>
                    <p:cNvPr id="438" name="乘号 437"/>
                    <p:cNvSpPr/>
                    <p:nvPr/>
                  </p:nvSpPr>
                  <p:spPr bwMode="auto">
                    <a:xfrm>
                      <a:off x="2232000" y="3096000"/>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grpSp>
                <p:nvGrpSpPr>
                  <p:cNvPr id="9" name="组合 427"/>
                  <p:cNvGrpSpPr/>
                  <p:nvPr/>
                </p:nvGrpSpPr>
                <p:grpSpPr>
                  <a:xfrm>
                    <a:off x="-676009" y="1612906"/>
                    <a:ext cx="3482936" cy="3064012"/>
                    <a:chOff x="-676009" y="1612906"/>
                    <a:chExt cx="3482936" cy="3064012"/>
                  </a:xfrm>
                </p:grpSpPr>
                <p:grpSp>
                  <p:nvGrpSpPr>
                    <p:cNvPr id="10" name="组合 428"/>
                    <p:cNvGrpSpPr/>
                    <p:nvPr/>
                  </p:nvGrpSpPr>
                  <p:grpSpPr>
                    <a:xfrm>
                      <a:off x="-676009" y="1612906"/>
                      <a:ext cx="3482936" cy="3064012"/>
                      <a:chOff x="-676009" y="1612906"/>
                      <a:chExt cx="3482936" cy="3064012"/>
                    </a:xfrm>
                  </p:grpSpPr>
                  <p:grpSp>
                    <p:nvGrpSpPr>
                      <p:cNvPr id="11" name="组合 431"/>
                      <p:cNvGrpSpPr/>
                      <p:nvPr/>
                    </p:nvGrpSpPr>
                    <p:grpSpPr>
                      <a:xfrm>
                        <a:off x="-676009" y="1612906"/>
                        <a:ext cx="3482936" cy="3064012"/>
                        <a:chOff x="-676009" y="2041534"/>
                        <a:chExt cx="3482936" cy="3064012"/>
                      </a:xfrm>
                    </p:grpSpPr>
                    <p:sp>
                      <p:nvSpPr>
                        <p:cNvPr id="434" name="TextBox 18"/>
                        <p:cNvSpPr txBox="1"/>
                        <p:nvPr/>
                      </p:nvSpPr>
                      <p:spPr>
                        <a:xfrm>
                          <a:off x="-357222" y="2798148"/>
                          <a:ext cx="114297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not change</a:t>
                          </a:r>
                          <a:endPar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sp>
                      <p:nvSpPr>
                        <p:cNvPr id="435" name="TextBox 19"/>
                        <p:cNvSpPr txBox="1"/>
                        <p:nvPr/>
                      </p:nvSpPr>
                      <p:spPr>
                        <a:xfrm>
                          <a:off x="-676009" y="4089883"/>
                          <a:ext cx="1859979"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ph</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 conjugate trans.</a:t>
                          </a:r>
                          <a:endPar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sp>
                      <p:nvSpPr>
                        <p:cNvPr id="436" name="TextBox 29"/>
                        <p:cNvSpPr txBox="1"/>
                        <p:nvPr/>
                      </p:nvSpPr>
                      <p:spPr>
                        <a:xfrm>
                          <a:off x="-669666" y="2041534"/>
                          <a:ext cx="3476593" cy="40011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“Mixed representation”</a:t>
                          </a:r>
                          <a:endPar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433" name="矩形 432"/>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sp>
                  <p:nvSpPr>
                    <p:cNvPr id="430" name="左大括号 429"/>
                    <p:cNvSpPr/>
                    <p:nvPr/>
                  </p:nvSpPr>
                  <p:spPr bwMode="auto">
                    <a:xfrm>
                      <a:off x="1000100" y="2428868"/>
                      <a:ext cx="285752" cy="785818"/>
                    </a:xfrm>
                    <a:prstGeom prst="leftBrace">
                      <a:avLst/>
                    </a:prstGeom>
                    <a:no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0000"/>
                        </a:solidFill>
                        <a:effectLst/>
                        <a:uLnTx/>
                        <a:uFillTx/>
                        <a:latin typeface="Tahoma" charset="0"/>
                        <a:ea typeface="宋体" charset="0"/>
                      </a:endParaRPr>
                    </a:p>
                  </p:txBody>
                </p:sp>
                <p:sp>
                  <p:nvSpPr>
                    <p:cNvPr id="431" name="左大括号 430"/>
                    <p:cNvSpPr/>
                    <p:nvPr/>
                  </p:nvSpPr>
                  <p:spPr bwMode="auto">
                    <a:xfrm>
                      <a:off x="1000100" y="3929066"/>
                      <a:ext cx="285752" cy="571504"/>
                    </a:xfrm>
                    <a:prstGeom prst="leftBrace">
                      <a:avLst/>
                    </a:prstGeom>
                    <a:no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grpSp>
            <p:sp>
              <p:nvSpPr>
                <p:cNvPr id="426" name="乘号 425"/>
                <p:cNvSpPr/>
                <p:nvPr/>
              </p:nvSpPr>
              <p:spPr bwMode="auto">
                <a:xfrm>
                  <a:off x="1512000" y="3096000"/>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sp>
            <p:nvSpPr>
              <p:cNvPr id="424" name="矩形 423"/>
              <p:cNvSpPr/>
              <p:nvPr/>
            </p:nvSpPr>
            <p:spPr bwMode="auto">
              <a:xfrm>
                <a:off x="-549782" y="1493004"/>
                <a:ext cx="3478708" cy="3427314"/>
              </a:xfrm>
              <a:prstGeom prst="rect">
                <a:avLst/>
              </a:prstGeom>
              <a:no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grpSp>
          <p:nvGrpSpPr>
            <p:cNvPr id="12" name="组合 342"/>
            <p:cNvGrpSpPr/>
            <p:nvPr/>
          </p:nvGrpSpPr>
          <p:grpSpPr>
            <a:xfrm>
              <a:off x="3200148" y="1857364"/>
              <a:ext cx="2038571" cy="2928958"/>
              <a:chOff x="3200148" y="1643050"/>
              <a:chExt cx="2038571" cy="2928958"/>
            </a:xfrm>
          </p:grpSpPr>
          <p:grpSp>
            <p:nvGrpSpPr>
              <p:cNvPr id="13" name="组合 112"/>
              <p:cNvGrpSpPr/>
              <p:nvPr/>
            </p:nvGrpSpPr>
            <p:grpSpPr>
              <a:xfrm>
                <a:off x="3571868" y="2123438"/>
                <a:ext cx="1205141" cy="2448570"/>
                <a:chOff x="1366595" y="2052000"/>
                <a:chExt cx="1205141" cy="2448570"/>
              </a:xfrm>
            </p:grpSpPr>
            <p:grpSp>
              <p:nvGrpSpPr>
                <p:cNvPr id="14" name="组合 87"/>
                <p:cNvGrpSpPr/>
                <p:nvPr/>
              </p:nvGrpSpPr>
              <p:grpSpPr>
                <a:xfrm>
                  <a:off x="1366595" y="2428868"/>
                  <a:ext cx="1205141" cy="2071702"/>
                  <a:chOff x="1366595" y="2428868"/>
                  <a:chExt cx="1205141" cy="2071702"/>
                </a:xfrm>
              </p:grpSpPr>
              <p:grpSp>
                <p:nvGrpSpPr>
                  <p:cNvPr id="15" name="组合 46"/>
                  <p:cNvGrpSpPr/>
                  <p:nvPr/>
                </p:nvGrpSpPr>
                <p:grpSpPr>
                  <a:xfrm>
                    <a:off x="1428728" y="2428868"/>
                    <a:ext cx="1143008" cy="1930414"/>
                    <a:chOff x="3929058" y="3427412"/>
                    <a:chExt cx="1143008" cy="1930414"/>
                  </a:xfrm>
                </p:grpSpPr>
                <p:cxnSp>
                  <p:nvCxnSpPr>
                    <p:cNvPr id="414" name="直接连接符 413"/>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5" name="直接连接符 414"/>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6" name="直接连接符 415"/>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7" name="直接连接符 416"/>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8" name="直接连接符 417"/>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9" name="直接连接符 418"/>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20" name="直接连接符 419"/>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21" name="乘号 420"/>
                    <p:cNvSpPr/>
                    <p:nvPr/>
                  </p:nvSpPr>
                  <p:spPr bwMode="auto">
                    <a:xfrm>
                      <a:off x="4264330"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sp>
                  <p:nvSpPr>
                    <p:cNvPr id="422" name="乘号 421"/>
                    <p:cNvSpPr/>
                    <p:nvPr/>
                  </p:nvSpPr>
                  <p:spPr bwMode="auto">
                    <a:xfrm>
                      <a:off x="4498876"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cxnSp>
                <p:nvCxnSpPr>
                  <p:cNvPr id="403" name="直接连接符 402"/>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4" name="直接连接符 403"/>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5" name="直接连接符 404"/>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6" name="直接连接符 405"/>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7" name="直接连接符 406"/>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8" name="直接连接符 407"/>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9" name="直接连接符 408"/>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0" name="直接连接符 409"/>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1" name="直接连接符 410"/>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2" name="直接连接符 411"/>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3" name="直接连接符 412"/>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401" name="矩形 400"/>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sp>
            <p:nvSpPr>
              <p:cNvPr id="399" name="TextBox 224"/>
              <p:cNvSpPr txBox="1"/>
              <p:nvPr/>
            </p:nvSpPr>
            <p:spPr>
              <a:xfrm>
                <a:off x="3200148" y="1643050"/>
                <a:ext cx="203857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p</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article-</a:t>
                </a:r>
                <a:r>
                  <a:rPr kumimoji="0" lang="en-US" altLang="zh-CN"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p</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article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pair</a:t>
                </a:r>
                <a:endPar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16" name="组合 343"/>
            <p:cNvGrpSpPr/>
            <p:nvPr/>
          </p:nvGrpSpPr>
          <p:grpSpPr>
            <a:xfrm>
              <a:off x="5266890" y="1857364"/>
              <a:ext cx="1295547" cy="2928958"/>
              <a:chOff x="5266890" y="1643050"/>
              <a:chExt cx="1295547" cy="2928958"/>
            </a:xfrm>
          </p:grpSpPr>
          <p:grpSp>
            <p:nvGrpSpPr>
              <p:cNvPr id="17" name="组合 371"/>
              <p:cNvGrpSpPr/>
              <p:nvPr/>
            </p:nvGrpSpPr>
            <p:grpSpPr>
              <a:xfrm>
                <a:off x="5266890" y="1643050"/>
                <a:ext cx="1295547" cy="2928958"/>
                <a:chOff x="5266890" y="1643050"/>
                <a:chExt cx="1295547" cy="2928958"/>
              </a:xfrm>
            </p:grpSpPr>
            <p:grpSp>
              <p:nvGrpSpPr>
                <p:cNvPr id="18" name="组合 112"/>
                <p:cNvGrpSpPr/>
                <p:nvPr/>
              </p:nvGrpSpPr>
              <p:grpSpPr>
                <a:xfrm>
                  <a:off x="5295685" y="2123438"/>
                  <a:ext cx="1205141" cy="2448570"/>
                  <a:chOff x="1366595" y="2052000"/>
                  <a:chExt cx="1205141" cy="2448570"/>
                </a:xfrm>
              </p:grpSpPr>
              <p:grpSp>
                <p:nvGrpSpPr>
                  <p:cNvPr id="19" name="组合 87"/>
                  <p:cNvGrpSpPr/>
                  <p:nvPr/>
                </p:nvGrpSpPr>
                <p:grpSpPr>
                  <a:xfrm>
                    <a:off x="1366595" y="2428868"/>
                    <a:ext cx="1205141" cy="2071702"/>
                    <a:chOff x="1366595" y="2428868"/>
                    <a:chExt cx="1205141" cy="2071702"/>
                  </a:xfrm>
                </p:grpSpPr>
                <p:grpSp>
                  <p:nvGrpSpPr>
                    <p:cNvPr id="20" name="组合 46"/>
                    <p:cNvGrpSpPr/>
                    <p:nvPr/>
                  </p:nvGrpSpPr>
                  <p:grpSpPr>
                    <a:xfrm>
                      <a:off x="1428728" y="2428868"/>
                      <a:ext cx="1143008" cy="1930414"/>
                      <a:chOff x="3929058" y="3427412"/>
                      <a:chExt cx="1143008" cy="1930414"/>
                    </a:xfrm>
                  </p:grpSpPr>
                  <p:cxnSp>
                    <p:nvCxnSpPr>
                      <p:cNvPr id="391" name="直接连接符 390"/>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2" name="直接连接符 391"/>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3" name="直接连接符 392"/>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4" name="直接连接符 393"/>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5" name="直接连接符 394"/>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6" name="直接连接符 395"/>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7" name="直接连接符 396"/>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cxnSp>
                  <p:nvCxnSpPr>
                    <p:cNvPr id="380" name="直接连接符 379"/>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1" name="直接连接符 380"/>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2" name="直接连接符 381"/>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3" name="直接连接符 382"/>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4" name="直接连接符 383"/>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5" name="直接连接符 384"/>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6" name="直接连接符 385"/>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7" name="直接连接符 386"/>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8" name="直接连接符 387"/>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9" name="直接连接符 388"/>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0" name="直接连接符 389"/>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378" name="矩形 377"/>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sp>
              <p:nvSpPr>
                <p:cNvPr id="376" name="TextBox 226"/>
                <p:cNvSpPr txBox="1"/>
                <p:nvPr/>
              </p:nvSpPr>
              <p:spPr>
                <a:xfrm>
                  <a:off x="5266890" y="1643050"/>
                  <a:ext cx="1295547"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h</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ole-</a:t>
                  </a:r>
                  <a:r>
                    <a:rPr kumimoji="0" lang="en-US" altLang="zh-CN"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h</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ole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pair</a:t>
                  </a:r>
                  <a:endPar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sp>
            <p:nvSpPr>
              <p:cNvPr id="373" name="椭圆 372"/>
              <p:cNvSpPr/>
              <p:nvPr/>
            </p:nvSpPr>
            <p:spPr bwMode="auto">
              <a:xfrm>
                <a:off x="5715008" y="4143380"/>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sp>
            <p:nvSpPr>
              <p:cNvPr id="374" name="椭圆 373"/>
              <p:cNvSpPr/>
              <p:nvPr/>
            </p:nvSpPr>
            <p:spPr bwMode="auto">
              <a:xfrm>
                <a:off x="5929322" y="4143380"/>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grpSp>
          <p:nvGrpSpPr>
            <p:cNvPr id="21" name="组合 344"/>
            <p:cNvGrpSpPr/>
            <p:nvPr/>
          </p:nvGrpSpPr>
          <p:grpSpPr>
            <a:xfrm>
              <a:off x="6800664" y="1857364"/>
              <a:ext cx="1667059" cy="2928958"/>
              <a:chOff x="6800664" y="1643050"/>
              <a:chExt cx="1667059" cy="2928958"/>
            </a:xfrm>
          </p:grpSpPr>
          <p:grpSp>
            <p:nvGrpSpPr>
              <p:cNvPr id="22" name="组合 345"/>
              <p:cNvGrpSpPr/>
              <p:nvPr/>
            </p:nvGrpSpPr>
            <p:grpSpPr>
              <a:xfrm>
                <a:off x="6800664" y="1643050"/>
                <a:ext cx="1667059" cy="2928958"/>
                <a:chOff x="6800664" y="1643050"/>
                <a:chExt cx="1667059" cy="2928958"/>
              </a:xfrm>
            </p:grpSpPr>
            <p:grpSp>
              <p:nvGrpSpPr>
                <p:cNvPr id="23" name="组合 112"/>
                <p:cNvGrpSpPr/>
                <p:nvPr/>
              </p:nvGrpSpPr>
              <p:grpSpPr>
                <a:xfrm>
                  <a:off x="7000892" y="2123438"/>
                  <a:ext cx="1205141" cy="2448570"/>
                  <a:chOff x="1366595" y="2052000"/>
                  <a:chExt cx="1205141" cy="2448570"/>
                </a:xfrm>
              </p:grpSpPr>
              <p:grpSp>
                <p:nvGrpSpPr>
                  <p:cNvPr id="24" name="组合 87"/>
                  <p:cNvGrpSpPr/>
                  <p:nvPr/>
                </p:nvGrpSpPr>
                <p:grpSpPr>
                  <a:xfrm>
                    <a:off x="1366595" y="2428868"/>
                    <a:ext cx="1205141" cy="2071702"/>
                    <a:chOff x="1366595" y="2428868"/>
                    <a:chExt cx="1205141" cy="2071702"/>
                  </a:xfrm>
                </p:grpSpPr>
                <p:grpSp>
                  <p:nvGrpSpPr>
                    <p:cNvPr id="25" name="组合 46"/>
                    <p:cNvGrpSpPr/>
                    <p:nvPr/>
                  </p:nvGrpSpPr>
                  <p:grpSpPr>
                    <a:xfrm>
                      <a:off x="1428728" y="2428868"/>
                      <a:ext cx="1143008" cy="1930414"/>
                      <a:chOff x="3929058" y="3427412"/>
                      <a:chExt cx="1143008" cy="1930414"/>
                    </a:xfrm>
                  </p:grpSpPr>
                  <p:cxnSp>
                    <p:nvCxnSpPr>
                      <p:cNvPr id="364" name="直接连接符 363"/>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5" name="直接连接符 364"/>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6" name="直接连接符 365"/>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7" name="直接连接符 366"/>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8" name="直接连接符 367"/>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9" name="直接连接符 368"/>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70" name="直接连接符 369"/>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71" name="乘号 370"/>
                      <p:cNvSpPr/>
                      <p:nvPr/>
                    </p:nvSpPr>
                    <p:spPr bwMode="auto">
                      <a:xfrm>
                        <a:off x="4366991"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cxnSp>
                  <p:nvCxnSpPr>
                    <p:cNvPr id="353" name="直接连接符 352"/>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4" name="直接连接符 353"/>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5" name="直接连接符 354"/>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6" name="直接连接符 355"/>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7" name="直接连接符 356"/>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8" name="直接连接符 357"/>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9" name="直接连接符 358"/>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0" name="直接连接符 359"/>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1" name="直接连接符 360"/>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2" name="直接连接符 361"/>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3" name="直接连接符 362"/>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351" name="矩形 350"/>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sp>
              <p:nvSpPr>
                <p:cNvPr id="349" name="TextBox 227"/>
                <p:cNvSpPr txBox="1"/>
                <p:nvPr/>
              </p:nvSpPr>
              <p:spPr>
                <a:xfrm>
                  <a:off x="6800664" y="1643050"/>
                  <a:ext cx="166705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p</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article-</a:t>
                  </a:r>
                  <a:r>
                    <a:rPr kumimoji="0" lang="en-US" altLang="zh-CN"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h</a:t>
                  </a: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ole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pair</a:t>
                  </a:r>
                  <a:endParaRPr kumimoji="0" lang="zh-CN" altLang="en-US" sz="1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sp>
            <p:nvSpPr>
              <p:cNvPr id="347" name="椭圆 346"/>
              <p:cNvSpPr/>
              <p:nvPr/>
            </p:nvSpPr>
            <p:spPr bwMode="auto">
              <a:xfrm>
                <a:off x="7572396" y="4143380"/>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grpSp>
      <p:sp>
        <p:nvSpPr>
          <p:cNvPr id="464" name="文本框 463"/>
          <p:cNvSpPr txBox="1"/>
          <p:nvPr/>
        </p:nvSpPr>
        <p:spPr>
          <a:xfrm>
            <a:off x="3819044" y="4842480"/>
            <a:ext cx="5289460" cy="923330"/>
          </a:xfrm>
          <a:prstGeom prst="rect">
            <a:avLst/>
          </a:prstGeom>
          <a:noFill/>
        </p:spPr>
        <p:txBody>
          <a:bodyPr wrap="none" rtlCol="0">
            <a:spAutoFit/>
          </a:bodyPr>
          <a:lstStyle/>
          <a:p>
            <a:pPr>
              <a:lnSpc>
                <a:spcPct val="150000"/>
              </a:lnSpc>
            </a:pPr>
            <a:r>
              <a:rPr lang="en-US" altLang="zh-CN" sz="1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Two types of excitations across closed shell </a:t>
            </a:r>
          </a:p>
          <a:p>
            <a:pPr>
              <a:lnSpc>
                <a:spcPct val="150000"/>
              </a:lnSpc>
            </a:pPr>
            <a:r>
              <a:rPr lang="en-US" altLang="zh-CN" sz="1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can be flexibly included. </a:t>
            </a:r>
            <a:endParaRPr lang="zh-CN" altLang="en-US" sz="1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5" name="矩形 464"/>
          <p:cNvSpPr/>
          <p:nvPr/>
        </p:nvSpPr>
        <p:spPr bwMode="auto">
          <a:xfrm>
            <a:off x="3715789" y="1521264"/>
            <a:ext cx="5392715" cy="4284000"/>
          </a:xfrm>
          <a:prstGeom prst="rect">
            <a:avLst/>
          </a:prstGeom>
          <a:no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Tahoma" charset="0"/>
              <a:ea typeface="宋体" charset="0"/>
            </a:endParaRPr>
          </a:p>
        </p:txBody>
      </p:sp>
      <p:grpSp>
        <p:nvGrpSpPr>
          <p:cNvPr id="26" name="组合 465"/>
          <p:cNvGrpSpPr/>
          <p:nvPr/>
        </p:nvGrpSpPr>
        <p:grpSpPr>
          <a:xfrm>
            <a:off x="3995156" y="3072335"/>
            <a:ext cx="4958883" cy="940085"/>
            <a:chOff x="1331342" y="1684780"/>
            <a:chExt cx="7975806" cy="1328200"/>
          </a:xfrm>
        </p:grpSpPr>
        <p:pic>
          <p:nvPicPr>
            <p:cNvPr id="467" name="图片 466"/>
            <p:cNvPicPr>
              <a:picLocks noChangeAspect="1"/>
            </p:cNvPicPr>
            <p:nvPr/>
          </p:nvPicPr>
          <p:blipFill>
            <a:blip r:embed="rId2" cstate="print"/>
            <a:stretch>
              <a:fillRect/>
            </a:stretch>
          </p:blipFill>
          <p:spPr>
            <a:xfrm>
              <a:off x="1331342" y="1684780"/>
              <a:ext cx="2387025" cy="1328200"/>
            </a:xfrm>
            <a:prstGeom prst="rect">
              <a:avLst/>
            </a:prstGeom>
          </p:spPr>
        </p:pic>
        <p:pic>
          <p:nvPicPr>
            <p:cNvPr id="468" name="图片 467"/>
            <p:cNvPicPr>
              <a:picLocks noChangeAspect="1"/>
            </p:cNvPicPr>
            <p:nvPr/>
          </p:nvPicPr>
          <p:blipFill>
            <a:blip r:embed="rId3" cstate="print"/>
            <a:stretch>
              <a:fillRect/>
            </a:stretch>
          </p:blipFill>
          <p:spPr>
            <a:xfrm>
              <a:off x="4046294" y="1736980"/>
              <a:ext cx="2479725" cy="1223800"/>
            </a:xfrm>
            <a:prstGeom prst="rect">
              <a:avLst/>
            </a:prstGeom>
          </p:spPr>
        </p:pic>
        <p:pic>
          <p:nvPicPr>
            <p:cNvPr id="469" name="图片 468"/>
            <p:cNvPicPr>
              <a:picLocks noChangeAspect="1"/>
            </p:cNvPicPr>
            <p:nvPr/>
          </p:nvPicPr>
          <p:blipFill>
            <a:blip r:embed="rId4" cstate="print"/>
            <a:stretch>
              <a:fillRect/>
            </a:stretch>
          </p:blipFill>
          <p:spPr>
            <a:xfrm>
              <a:off x="6804248" y="1736980"/>
              <a:ext cx="2502900" cy="1223800"/>
            </a:xfrm>
            <a:prstGeom prst="rect">
              <a:avLst/>
            </a:prstGeom>
          </p:spPr>
        </p:pic>
      </p:grpSp>
      <p:sp>
        <p:nvSpPr>
          <p:cNvPr id="470" name="标题 1"/>
          <p:cNvSpPr>
            <a:spLocks noGrp="1"/>
          </p:cNvSpPr>
          <p:nvPr>
            <p:ph type="title"/>
          </p:nvPr>
        </p:nvSpPr>
        <p:spPr>
          <a:xfrm>
            <a:off x="781796" y="476672"/>
            <a:ext cx="8038676" cy="831868"/>
          </a:xfrm>
        </p:spPr>
        <p:txBody>
          <a:bodyPr/>
          <a:lstStyle/>
          <a:p>
            <a:r>
              <a:rPr lang="en-US" altLang="zh-CN" sz="2800" dirty="0">
                <a:latin typeface="Comic Sans MS" panose="030F0702030302020204" pitchFamily="66" charset="0"/>
              </a:rPr>
              <a:t>Pair truncation for particle-hole excitations</a:t>
            </a:r>
            <a:endParaRPr lang="zh-CN" altLang="en-US" sz="2800" dirty="0">
              <a:latin typeface="Comic Sans MS" panose="030F0702030302020204" pitchFamily="66" charset="0"/>
            </a:endParaRPr>
          </a:p>
        </p:txBody>
      </p:sp>
      <p:sp>
        <p:nvSpPr>
          <p:cNvPr id="471" name="TextBox 5"/>
          <p:cNvSpPr txBox="1"/>
          <p:nvPr/>
        </p:nvSpPr>
        <p:spPr>
          <a:xfrm>
            <a:off x="1187624" y="6287366"/>
            <a:ext cx="6734984" cy="430887"/>
          </a:xfrm>
          <a:prstGeom prst="rect">
            <a:avLst/>
          </a:prstGeom>
          <a:noFill/>
          <a:ln>
            <a:solidFill>
              <a:schemeClr val="tx1"/>
            </a:solidFill>
          </a:ln>
        </p:spPr>
        <p:txBody>
          <a:bodyPr wrap="none" rtlCol="0">
            <a:spAutoFit/>
          </a:bodyPr>
          <a:lstStyle/>
          <a:p>
            <a:r>
              <a:rPr lang="en-US" altLang="zh-CN" sz="2200" b="1" dirty="0" err="1">
                <a:latin typeface="Times New Roman" panose="02020603050405020304" pitchFamily="18" charset="0"/>
                <a:ea typeface="楷体" pitchFamily="49" charset="-122"/>
                <a:cs typeface="Times New Roman" panose="02020603050405020304" pitchFamily="18" charset="0"/>
              </a:rPr>
              <a:t>Y.Y.Cheng</a:t>
            </a:r>
            <a:r>
              <a:rPr lang="en-US" altLang="zh-CN" sz="2200" b="1" dirty="0">
                <a:latin typeface="Times New Roman" panose="02020603050405020304" pitchFamily="18" charset="0"/>
                <a:ea typeface="楷体" pitchFamily="49" charset="-122"/>
                <a:cs typeface="Times New Roman" panose="02020603050405020304" pitchFamily="18" charset="0"/>
              </a:rPr>
              <a:t>, </a:t>
            </a:r>
            <a:r>
              <a:rPr lang="en-US" altLang="zh-CN" sz="2200" b="1" dirty="0" err="1">
                <a:latin typeface="Times New Roman" panose="02020603050405020304" pitchFamily="18" charset="0"/>
                <a:ea typeface="楷体" pitchFamily="49" charset="-122"/>
                <a:cs typeface="Times New Roman" panose="02020603050405020304" pitchFamily="18" charset="0"/>
              </a:rPr>
              <a:t>Y.M.Zhao</a:t>
            </a:r>
            <a:r>
              <a:rPr lang="en-US" altLang="zh-CN" sz="2200" b="1" dirty="0">
                <a:latin typeface="Times New Roman" panose="02020603050405020304" pitchFamily="18" charset="0"/>
                <a:ea typeface="楷体" pitchFamily="49" charset="-122"/>
                <a:cs typeface="Times New Roman" panose="02020603050405020304" pitchFamily="18" charset="0"/>
              </a:rPr>
              <a:t>, </a:t>
            </a:r>
            <a:r>
              <a:rPr lang="en-US" altLang="zh-CN" sz="2200" b="1" dirty="0" err="1">
                <a:latin typeface="Times New Roman" panose="02020603050405020304" pitchFamily="18" charset="0"/>
                <a:ea typeface="楷体" pitchFamily="49" charset="-122"/>
                <a:cs typeface="Times New Roman" panose="02020603050405020304" pitchFamily="18" charset="0"/>
              </a:rPr>
              <a:t>A.Arima</a:t>
            </a:r>
            <a:r>
              <a:rPr lang="en-US" altLang="zh-CN" sz="2200" b="1" dirty="0">
                <a:latin typeface="Times New Roman" panose="02020603050405020304" pitchFamily="18" charset="0"/>
                <a:ea typeface="楷体" pitchFamily="49" charset="-122"/>
                <a:cs typeface="Times New Roman" panose="02020603050405020304" pitchFamily="18" charset="0"/>
              </a:rPr>
              <a:t>, PRC97, 024303(2018)</a:t>
            </a:r>
            <a:endParaRPr lang="zh-CN" altLang="en-US" sz="2200" b="1" dirty="0">
              <a:latin typeface="Times New Roman" panose="02020603050405020304" pitchFamily="18"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93811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10E2488-8401-48B7-A544-374F42980143}"/>
              </a:ext>
            </a:extLst>
          </p:cNvPr>
          <p:cNvPicPr>
            <a:picLocks noChangeAspect="1"/>
          </p:cNvPicPr>
          <p:nvPr/>
        </p:nvPicPr>
        <p:blipFill>
          <a:blip r:embed="rId2"/>
          <a:stretch>
            <a:fillRect/>
          </a:stretch>
        </p:blipFill>
        <p:spPr>
          <a:xfrm>
            <a:off x="179512" y="404664"/>
            <a:ext cx="9144000" cy="5155163"/>
          </a:xfrm>
          <a:prstGeom prst="rect">
            <a:avLst/>
          </a:prstGeom>
        </p:spPr>
      </p:pic>
    </p:spTree>
    <p:extLst>
      <p:ext uri="{BB962C8B-B14F-4D97-AF65-F5344CB8AC3E}">
        <p14:creationId xmlns:p14="http://schemas.microsoft.com/office/powerpoint/2010/main" val="33487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598BE7D-7EF4-47B6-B0EF-2355DD0D5B46}"/>
              </a:ext>
            </a:extLst>
          </p:cNvPr>
          <p:cNvSpPr txBox="1"/>
          <p:nvPr/>
        </p:nvSpPr>
        <p:spPr>
          <a:xfrm>
            <a:off x="107504" y="764704"/>
            <a:ext cx="8928992" cy="5015091"/>
          </a:xfrm>
          <a:prstGeom prst="rect">
            <a:avLst/>
          </a:prstGeom>
          <a:noFill/>
        </p:spPr>
        <p:txBody>
          <a:bodyPr wrap="square" rtlCol="0">
            <a:spAutoFit/>
          </a:bodyPr>
          <a:lstStyle/>
          <a:p>
            <a:pPr>
              <a:lnSpc>
                <a:spcPct val="150000"/>
              </a:lnSpc>
            </a:pPr>
            <a:r>
              <a:rPr lang="zh-CN" altLang="en-US" sz="2400" dirty="0"/>
              <a:t>做核结构理论研究的方法论都是量子多体的某种意义上、某个节点处的近似方法。需要解决二个基础性问题。一个是相互作用，在壳模型中指的是壳模型哈密顿量的相互作用矩阵元</a:t>
            </a:r>
            <a:r>
              <a:rPr lang="en-US" altLang="zh-CN" sz="2400" dirty="0"/>
              <a:t>(</a:t>
            </a:r>
            <a:r>
              <a:rPr lang="zh-CN" altLang="en-US" sz="2400" dirty="0"/>
              <a:t>某种意义上都是参数</a:t>
            </a:r>
            <a:r>
              <a:rPr lang="en-US" altLang="zh-CN" sz="2400" dirty="0"/>
              <a:t>)</a:t>
            </a:r>
            <a:r>
              <a:rPr lang="zh-CN" altLang="en-US" sz="2400" dirty="0"/>
              <a:t>；一个是选择能够处理的组态空间，把需要的东西在合理的时间内</a:t>
            </a:r>
            <a:r>
              <a:rPr lang="zh-CN" altLang="en-US" sz="2400" dirty="0">
                <a:latin typeface="宋体" panose="02010600030101010101" pitchFamily="2" charset="-122"/>
                <a:ea typeface="宋体" panose="02010600030101010101" pitchFamily="2" charset="-122"/>
              </a:rPr>
              <a:t>计算出来。因此</a:t>
            </a:r>
            <a:r>
              <a:rPr lang="zh-CN" altLang="en-US" sz="2400" b="1" dirty="0">
                <a:latin typeface="微软雅黑" panose="020B0503020204020204" pitchFamily="34" charset="-122"/>
                <a:ea typeface="微软雅黑" panose="020B0503020204020204" pitchFamily="34" charset="-122"/>
              </a:rPr>
              <a:t>发展多体理论方法是十分必要的</a:t>
            </a:r>
            <a:r>
              <a:rPr lang="zh-CN" altLang="en-US" sz="2400" dirty="0"/>
              <a:t>。</a:t>
            </a:r>
            <a:endParaRPr lang="en-US" altLang="zh-CN" sz="2400" dirty="0"/>
          </a:p>
          <a:p>
            <a:pPr>
              <a:lnSpc>
                <a:spcPct val="150000"/>
              </a:lnSpc>
            </a:pPr>
            <a:r>
              <a:rPr lang="zh-CN" altLang="en-US" sz="2400" dirty="0"/>
              <a:t>所谓各种模型实际上就是看起来不同的、具体的算法。而算法里面的具体物理信息很少，今天在报告中一些物理结果就是一带而过，希望中高能的朋友们谅解。</a:t>
            </a:r>
            <a:endParaRPr lang="en-US" altLang="zh-CN" sz="2400" dirty="0"/>
          </a:p>
          <a:p>
            <a:pPr>
              <a:lnSpc>
                <a:spcPct val="150000"/>
              </a:lnSpc>
            </a:pPr>
            <a:r>
              <a:rPr lang="zh-CN" altLang="en-US" sz="2400" b="1" dirty="0">
                <a:solidFill>
                  <a:srgbClr val="FF0000"/>
                </a:solidFill>
              </a:rPr>
              <a:t>了解细节需要多办一些这类“交叉”领域的活动。</a:t>
            </a:r>
          </a:p>
        </p:txBody>
      </p:sp>
    </p:spTree>
    <p:extLst>
      <p:ext uri="{BB962C8B-B14F-4D97-AF65-F5344CB8AC3E}">
        <p14:creationId xmlns:p14="http://schemas.microsoft.com/office/powerpoint/2010/main" val="3257667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60648"/>
            <a:ext cx="8191345" cy="369332"/>
          </a:xfrm>
          <a:prstGeom prst="rect">
            <a:avLst/>
          </a:prstGeom>
          <a:solidFill>
            <a:srgbClr val="FFC000"/>
          </a:solidFill>
        </p:spPr>
        <p:txBody>
          <a:bodyPr wrap="none" rtlCol="0">
            <a:spAutoFit/>
          </a:bodyPr>
          <a:lstStyle/>
          <a:p>
            <a:r>
              <a:rPr lang="en-US" altLang="zh-CN" dirty="0"/>
              <a:t>New development – 3, by Li-Yuan </a:t>
            </a:r>
            <a:r>
              <a:rPr lang="en-US" altLang="zh-CN" dirty="0" err="1"/>
              <a:t>Jia</a:t>
            </a:r>
            <a:r>
              <a:rPr lang="en-US" altLang="zh-CN" dirty="0"/>
              <a:t> : Generalized [Generalized Seniority approach]</a:t>
            </a:r>
            <a:endParaRPr lang="zh-CN" altLang="en-US" dirty="0"/>
          </a:p>
        </p:txBody>
      </p:sp>
      <p:pic>
        <p:nvPicPr>
          <p:cNvPr id="45058" name="Picture 2"/>
          <p:cNvPicPr>
            <a:picLocks noChangeAspect="1" noChangeArrowheads="1"/>
          </p:cNvPicPr>
          <p:nvPr/>
        </p:nvPicPr>
        <p:blipFill>
          <a:blip r:embed="rId2" cstate="print"/>
          <a:srcRect/>
          <a:stretch>
            <a:fillRect/>
          </a:stretch>
        </p:blipFill>
        <p:spPr bwMode="auto">
          <a:xfrm>
            <a:off x="178792" y="836712"/>
            <a:ext cx="6121400" cy="234315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697160" y="3212976"/>
            <a:ext cx="7331224" cy="1605663"/>
          </a:xfrm>
          <a:prstGeom prst="rect">
            <a:avLst/>
          </a:prstGeom>
          <a:no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1936030" y="4869160"/>
            <a:ext cx="7172474" cy="153955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01316" y="1484784"/>
            <a:ext cx="8136904" cy="4968552"/>
          </a:xfrm>
        </p:spPr>
        <p:txBody>
          <a:bodyPr>
            <a:noAutofit/>
          </a:bodyPr>
          <a:lstStyle/>
          <a:p>
            <a:pPr algn="l">
              <a:lnSpc>
                <a:spcPct val="120000"/>
              </a:lnSpc>
              <a:buClr>
                <a:srgbClr val="F45ED7"/>
              </a:buClr>
            </a:pPr>
            <a:endParaRPr lang="en-US" altLang="zh-CN" sz="2400" dirty="0">
              <a:solidFill>
                <a:srgbClr val="FF0000"/>
              </a:solidFill>
            </a:endParaRPr>
          </a:p>
          <a:p>
            <a:pPr algn="l">
              <a:lnSpc>
                <a:spcPct val="120000"/>
              </a:lnSpc>
              <a:buClr>
                <a:srgbClr val="F45ED7"/>
              </a:buClr>
            </a:pPr>
            <a:br>
              <a:rPr lang="en-US" altLang="zh-CN" sz="2400" dirty="0">
                <a:solidFill>
                  <a:schemeClr val="tx1"/>
                </a:solidFill>
              </a:rPr>
            </a:br>
            <a:endParaRPr lang="en-US" altLang="zh-CN" sz="2400" dirty="0">
              <a:solidFill>
                <a:schemeClr val="tx1"/>
              </a:solidFill>
            </a:endParaRPr>
          </a:p>
          <a:p>
            <a:pPr algn="l">
              <a:lnSpc>
                <a:spcPct val="120000"/>
              </a:lnSpc>
              <a:buClr>
                <a:srgbClr val="F45ED7"/>
              </a:buClr>
            </a:pPr>
            <a:endParaRPr lang="en-US" altLang="zh-CN" sz="2400" dirty="0">
              <a:solidFill>
                <a:schemeClr val="tx1"/>
              </a:solidFill>
            </a:endParaRPr>
          </a:p>
          <a:p>
            <a:pPr algn="l">
              <a:lnSpc>
                <a:spcPct val="120000"/>
              </a:lnSpc>
              <a:buClr>
                <a:srgbClr val="F45ED7"/>
              </a:buClr>
            </a:pPr>
            <a:br>
              <a:rPr lang="en-US" altLang="zh-CN" sz="2400" dirty="0">
                <a:solidFill>
                  <a:schemeClr val="tx1"/>
                </a:solidFill>
              </a:rPr>
            </a:br>
            <a:endParaRPr lang="en-US" altLang="zh-CN" sz="2400" dirty="0">
              <a:solidFill>
                <a:schemeClr val="tx1"/>
              </a:solidFill>
              <a:latin typeface="+mj-lt"/>
              <a:ea typeface="+mj-ea"/>
              <a:cs typeface="+mj-cs"/>
            </a:endParaRPr>
          </a:p>
          <a:p>
            <a:pPr algn="l">
              <a:spcBef>
                <a:spcPct val="0"/>
              </a:spcBef>
            </a:pPr>
            <a:endParaRPr lang="zh-CN" altLang="en-US" sz="2400" dirty="0">
              <a:solidFill>
                <a:schemeClr val="tx1"/>
              </a:solidFill>
              <a:latin typeface="+mj-lt"/>
              <a:ea typeface="+mj-ea"/>
              <a:cs typeface="+mj-cs"/>
            </a:endParaRPr>
          </a:p>
        </p:txBody>
      </p:sp>
      <p:pic>
        <p:nvPicPr>
          <p:cNvPr id="6" name="图片 5"/>
          <p:cNvPicPr>
            <a:picLocks noChangeAspect="1"/>
          </p:cNvPicPr>
          <p:nvPr/>
        </p:nvPicPr>
        <p:blipFill>
          <a:blip r:embed="rId2" cstate="print"/>
          <a:stretch>
            <a:fillRect/>
          </a:stretch>
        </p:blipFill>
        <p:spPr>
          <a:xfrm>
            <a:off x="-17818" y="260648"/>
            <a:ext cx="9175171" cy="6421368"/>
          </a:xfrm>
          <a:prstGeom prst="rect">
            <a:avLst/>
          </a:prstGeom>
        </p:spPr>
      </p:pic>
    </p:spTree>
    <p:extLst>
      <p:ext uri="{BB962C8B-B14F-4D97-AF65-F5344CB8AC3E}">
        <p14:creationId xmlns:p14="http://schemas.microsoft.com/office/powerpoint/2010/main" val="289014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0343"/>
            <a:ext cx="7772400" cy="1470025"/>
          </a:xfrm>
        </p:spPr>
        <p:txBody>
          <a:bodyPr/>
          <a:lstStyle/>
          <a:p>
            <a:r>
              <a:rPr lang="en-US" altLang="zh-CN" dirty="0"/>
              <a:t>Key Formula</a:t>
            </a:r>
            <a:endParaRPr lang="zh-CN" altLang="en-US" dirty="0"/>
          </a:p>
        </p:txBody>
      </p:sp>
      <p:sp>
        <p:nvSpPr>
          <p:cNvPr id="3" name="副标题 2"/>
          <p:cNvSpPr>
            <a:spLocks noGrp="1"/>
          </p:cNvSpPr>
          <p:nvPr>
            <p:ph type="subTitle" idx="1"/>
          </p:nvPr>
        </p:nvSpPr>
        <p:spPr>
          <a:xfrm>
            <a:off x="501316" y="4941168"/>
            <a:ext cx="8136904" cy="1512168"/>
          </a:xfrm>
        </p:spPr>
        <p:txBody>
          <a:bodyPr>
            <a:noAutofit/>
          </a:bodyPr>
          <a:lstStyle/>
          <a:p>
            <a:pPr algn="l">
              <a:lnSpc>
                <a:spcPct val="120000"/>
              </a:lnSpc>
              <a:buClr>
                <a:srgbClr val="F45ED7"/>
              </a:buClr>
            </a:pPr>
            <a:endParaRPr lang="en-US" altLang="zh-CN" sz="2400" dirty="0">
              <a:solidFill>
                <a:srgbClr val="FF0000"/>
              </a:solidFill>
            </a:endParaRPr>
          </a:p>
          <a:p>
            <a:pPr algn="l">
              <a:lnSpc>
                <a:spcPct val="120000"/>
              </a:lnSpc>
              <a:buClr>
                <a:srgbClr val="F45ED7"/>
              </a:buClr>
            </a:pPr>
            <a:r>
              <a:rPr lang="en-US" altLang="zh-CN" sz="2400" dirty="0">
                <a:solidFill>
                  <a:srgbClr val="FF0000"/>
                </a:solidFill>
              </a:rPr>
              <a:t>Computer time cost depends on S (generalized seniority), independent of N (total number of valence nucleons). </a:t>
            </a:r>
            <a:endParaRPr lang="zh-CN" altLang="en-US" sz="2400" dirty="0">
              <a:solidFill>
                <a:schemeClr val="tx1"/>
              </a:solidFill>
              <a:latin typeface="+mj-lt"/>
              <a:ea typeface="+mj-ea"/>
              <a:cs typeface="+mj-cs"/>
            </a:endParaRPr>
          </a:p>
        </p:txBody>
      </p:sp>
      <p:pic>
        <p:nvPicPr>
          <p:cNvPr id="4" name="图片 3"/>
          <p:cNvPicPr>
            <a:picLocks noChangeAspect="1"/>
          </p:cNvPicPr>
          <p:nvPr/>
        </p:nvPicPr>
        <p:blipFill>
          <a:blip r:embed="rId2" cstate="print"/>
          <a:stretch>
            <a:fillRect/>
          </a:stretch>
        </p:blipFill>
        <p:spPr>
          <a:xfrm>
            <a:off x="723012" y="1472233"/>
            <a:ext cx="7693512" cy="3456384"/>
          </a:xfrm>
          <a:prstGeom prst="rect">
            <a:avLst/>
          </a:prstGeom>
        </p:spPr>
      </p:pic>
    </p:spTree>
    <p:extLst>
      <p:ext uri="{BB962C8B-B14F-4D97-AF65-F5344CB8AC3E}">
        <p14:creationId xmlns:p14="http://schemas.microsoft.com/office/powerpoint/2010/main" val="55499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95EE66-B516-40D0-93FF-7ACECAF50A6F}"/>
              </a:ext>
            </a:extLst>
          </p:cNvPr>
          <p:cNvSpPr>
            <a:spLocks noGrp="1"/>
          </p:cNvSpPr>
          <p:nvPr>
            <p:ph type="title"/>
          </p:nvPr>
        </p:nvSpPr>
        <p:spPr>
          <a:xfrm>
            <a:off x="457200" y="2420888"/>
            <a:ext cx="8229600" cy="1143000"/>
          </a:xfrm>
        </p:spPr>
        <p:txBody>
          <a:bodyPr/>
          <a:lstStyle/>
          <a:p>
            <a:r>
              <a:rPr lang="en-US" altLang="zh-CN" dirty="0"/>
              <a:t>M-scheme </a:t>
            </a:r>
            <a:r>
              <a:rPr lang="zh-CN" altLang="en-US" dirty="0"/>
              <a:t>配对理论</a:t>
            </a:r>
          </a:p>
        </p:txBody>
      </p:sp>
      <p:sp>
        <p:nvSpPr>
          <p:cNvPr id="3" name="文本框 2">
            <a:extLst>
              <a:ext uri="{FF2B5EF4-FFF2-40B4-BE49-F238E27FC236}">
                <a16:creationId xmlns:a16="http://schemas.microsoft.com/office/drawing/2014/main" id="{48F563CA-9A5F-464E-BA4F-73C1FB4DF671}"/>
              </a:ext>
            </a:extLst>
          </p:cNvPr>
          <p:cNvSpPr txBox="1"/>
          <p:nvPr/>
        </p:nvSpPr>
        <p:spPr>
          <a:xfrm>
            <a:off x="2483768" y="5589240"/>
            <a:ext cx="6473247" cy="875881"/>
          </a:xfrm>
          <a:prstGeom prst="rect">
            <a:avLst/>
          </a:prstGeom>
          <a:noFill/>
        </p:spPr>
        <p:txBody>
          <a:bodyPr wrap="none" rtlCol="0">
            <a:spAutoFit/>
          </a:bodyPr>
          <a:lstStyle/>
          <a:p>
            <a:pPr>
              <a:lnSpc>
                <a:spcPct val="150000"/>
              </a:lnSpc>
            </a:pPr>
            <a:r>
              <a:rPr lang="zh-CN" altLang="en-US" dirty="0">
                <a:solidFill>
                  <a:schemeClr val="bg1">
                    <a:lumMod val="75000"/>
                  </a:schemeClr>
                </a:solidFill>
              </a:rPr>
              <a:t>壳模型早期人们也主要发展了</a:t>
            </a:r>
            <a:r>
              <a:rPr lang="en-US" altLang="zh-CN" dirty="0">
                <a:solidFill>
                  <a:schemeClr val="bg1">
                    <a:lumMod val="75000"/>
                  </a:schemeClr>
                </a:solidFill>
              </a:rPr>
              <a:t>J-scheme</a:t>
            </a:r>
            <a:r>
              <a:rPr lang="zh-CN" altLang="en-US" dirty="0">
                <a:solidFill>
                  <a:schemeClr val="bg1">
                    <a:lumMod val="75000"/>
                  </a:schemeClr>
                </a:solidFill>
              </a:rPr>
              <a:t>。</a:t>
            </a:r>
            <a:endParaRPr lang="en-US" altLang="zh-CN" dirty="0">
              <a:solidFill>
                <a:schemeClr val="bg1">
                  <a:lumMod val="75000"/>
                </a:schemeClr>
              </a:solidFill>
            </a:endParaRPr>
          </a:p>
          <a:p>
            <a:pPr>
              <a:lnSpc>
                <a:spcPct val="150000"/>
              </a:lnSpc>
            </a:pPr>
            <a:r>
              <a:rPr lang="zh-CN" altLang="en-US" dirty="0">
                <a:solidFill>
                  <a:schemeClr val="bg1">
                    <a:lumMod val="75000"/>
                  </a:schemeClr>
                </a:solidFill>
              </a:rPr>
              <a:t>配对理论是壳模型框架，各种原因或习惯人们倾向于</a:t>
            </a:r>
            <a:r>
              <a:rPr lang="en-US" altLang="zh-CN" dirty="0">
                <a:solidFill>
                  <a:schemeClr val="bg1">
                    <a:lumMod val="75000"/>
                  </a:schemeClr>
                </a:solidFill>
              </a:rPr>
              <a:t>J-scheme. </a:t>
            </a:r>
            <a:endParaRPr lang="zh-CN" altLang="en-US" dirty="0">
              <a:solidFill>
                <a:schemeClr val="bg1">
                  <a:lumMod val="75000"/>
                </a:schemeClr>
              </a:solidFill>
            </a:endParaRPr>
          </a:p>
        </p:txBody>
      </p:sp>
    </p:spTree>
    <p:extLst>
      <p:ext uri="{BB962C8B-B14F-4D97-AF65-F5344CB8AC3E}">
        <p14:creationId xmlns:p14="http://schemas.microsoft.com/office/powerpoint/2010/main" val="73906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805532F-9B7F-4428-B6A9-4FF89719D40C}"/>
              </a:ext>
            </a:extLst>
          </p:cNvPr>
          <p:cNvSpPr txBox="1"/>
          <p:nvPr/>
        </p:nvSpPr>
        <p:spPr>
          <a:xfrm>
            <a:off x="4572000" y="519063"/>
            <a:ext cx="3527119" cy="923330"/>
          </a:xfrm>
          <a:prstGeom prst="rect">
            <a:avLst/>
          </a:prstGeom>
          <a:noFill/>
        </p:spPr>
        <p:txBody>
          <a:bodyPr wrap="none" rtlCol="0">
            <a:spAutoFit/>
          </a:bodyPr>
          <a:lstStyle/>
          <a:p>
            <a:r>
              <a:rPr lang="en-US" altLang="zh-CN" dirty="0" err="1"/>
              <a:t>Pipenbring</a:t>
            </a:r>
            <a:r>
              <a:rPr lang="en-US" altLang="zh-CN" dirty="0"/>
              <a:t> &amp; </a:t>
            </a:r>
            <a:r>
              <a:rPr lang="en-US" altLang="zh-CN" dirty="0" err="1"/>
              <a:t>Protasov</a:t>
            </a:r>
            <a:r>
              <a:rPr lang="en-US" altLang="zh-CN" dirty="0"/>
              <a:t>, </a:t>
            </a:r>
            <a:r>
              <a:rPr lang="zh-CN" altLang="en-US" dirty="0"/>
              <a:t>九十年代；</a:t>
            </a:r>
            <a:endParaRPr lang="en-US" altLang="zh-CN" dirty="0"/>
          </a:p>
          <a:p>
            <a:r>
              <a:rPr lang="en-US" altLang="zh-CN" dirty="0"/>
              <a:t>Yoshinaga, Otsuka; </a:t>
            </a:r>
            <a:r>
              <a:rPr lang="zh-CN" altLang="en-US" dirty="0"/>
              <a:t>九十年代</a:t>
            </a:r>
            <a:endParaRPr lang="en-US" altLang="zh-CN" dirty="0"/>
          </a:p>
          <a:p>
            <a:r>
              <a:rPr lang="en-US" altLang="zh-CN" dirty="0"/>
              <a:t>Yoshinaga, Higashiyama: 2001</a:t>
            </a:r>
            <a:r>
              <a:rPr lang="zh-CN" altLang="en-US" dirty="0"/>
              <a:t>至今</a:t>
            </a:r>
          </a:p>
        </p:txBody>
      </p:sp>
      <p:sp>
        <p:nvSpPr>
          <p:cNvPr id="3" name="文本框 2">
            <a:extLst>
              <a:ext uri="{FF2B5EF4-FFF2-40B4-BE49-F238E27FC236}">
                <a16:creationId xmlns:a16="http://schemas.microsoft.com/office/drawing/2014/main" id="{489BEF9A-DF2C-4E43-8452-131C3D4F8516}"/>
              </a:ext>
            </a:extLst>
          </p:cNvPr>
          <p:cNvSpPr txBox="1"/>
          <p:nvPr/>
        </p:nvSpPr>
        <p:spPr>
          <a:xfrm>
            <a:off x="683568" y="1484784"/>
            <a:ext cx="6750631" cy="369332"/>
          </a:xfrm>
          <a:prstGeom prst="rect">
            <a:avLst/>
          </a:prstGeom>
          <a:noFill/>
        </p:spPr>
        <p:txBody>
          <a:bodyPr wrap="none" rtlCol="0">
            <a:spAutoFit/>
          </a:bodyPr>
          <a:lstStyle/>
          <a:p>
            <a:r>
              <a:rPr lang="zh-CN" altLang="en-US" dirty="0"/>
              <a:t>例如 </a:t>
            </a:r>
            <a:r>
              <a:rPr lang="en-US" altLang="zh-CN" dirty="0"/>
              <a:t>Yoshinaga et al. :  [taken from Zhao et al., PRC62, 014304 (2000)] </a:t>
            </a:r>
            <a:endParaRPr lang="zh-CN" altLang="en-US" dirty="0"/>
          </a:p>
        </p:txBody>
      </p:sp>
      <p:pic>
        <p:nvPicPr>
          <p:cNvPr id="5" name="图片 4">
            <a:extLst>
              <a:ext uri="{FF2B5EF4-FFF2-40B4-BE49-F238E27FC236}">
                <a16:creationId xmlns:a16="http://schemas.microsoft.com/office/drawing/2014/main" id="{03F57CE2-AE6E-48B8-A847-36ACB349D8E2}"/>
              </a:ext>
            </a:extLst>
          </p:cNvPr>
          <p:cNvPicPr>
            <a:picLocks noChangeAspect="1"/>
          </p:cNvPicPr>
          <p:nvPr/>
        </p:nvPicPr>
        <p:blipFill>
          <a:blip r:embed="rId2"/>
          <a:stretch>
            <a:fillRect/>
          </a:stretch>
        </p:blipFill>
        <p:spPr>
          <a:xfrm>
            <a:off x="971600" y="2564904"/>
            <a:ext cx="6637985" cy="3312368"/>
          </a:xfrm>
          <a:prstGeom prst="rect">
            <a:avLst/>
          </a:prstGeom>
        </p:spPr>
      </p:pic>
    </p:spTree>
    <p:extLst>
      <p:ext uri="{BB962C8B-B14F-4D97-AF65-F5344CB8AC3E}">
        <p14:creationId xmlns:p14="http://schemas.microsoft.com/office/powerpoint/2010/main" val="3740645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31C5DE6-EDDE-4522-8269-D41DC0AE861C}"/>
              </a:ext>
            </a:extLst>
          </p:cNvPr>
          <p:cNvPicPr>
            <a:picLocks noChangeAspect="1"/>
          </p:cNvPicPr>
          <p:nvPr/>
        </p:nvPicPr>
        <p:blipFill>
          <a:blip r:embed="rId2"/>
          <a:stretch>
            <a:fillRect/>
          </a:stretch>
        </p:blipFill>
        <p:spPr>
          <a:xfrm>
            <a:off x="0" y="476672"/>
            <a:ext cx="9144000" cy="5640779"/>
          </a:xfrm>
          <a:prstGeom prst="rect">
            <a:avLst/>
          </a:prstGeom>
        </p:spPr>
      </p:pic>
    </p:spTree>
    <p:extLst>
      <p:ext uri="{BB962C8B-B14F-4D97-AF65-F5344CB8AC3E}">
        <p14:creationId xmlns:p14="http://schemas.microsoft.com/office/powerpoint/2010/main" val="383165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56B122C-566E-4612-9456-F1633CA58CE4}"/>
              </a:ext>
            </a:extLst>
          </p:cNvPr>
          <p:cNvPicPr>
            <a:picLocks noChangeAspect="1"/>
          </p:cNvPicPr>
          <p:nvPr/>
        </p:nvPicPr>
        <p:blipFill>
          <a:blip r:embed="rId2"/>
          <a:stretch>
            <a:fillRect/>
          </a:stretch>
        </p:blipFill>
        <p:spPr>
          <a:xfrm>
            <a:off x="44116" y="3284984"/>
            <a:ext cx="8905875" cy="1485900"/>
          </a:xfrm>
          <a:prstGeom prst="rect">
            <a:avLst/>
          </a:prstGeom>
        </p:spPr>
      </p:pic>
      <p:pic>
        <p:nvPicPr>
          <p:cNvPr id="7" name="图片 6">
            <a:extLst>
              <a:ext uri="{FF2B5EF4-FFF2-40B4-BE49-F238E27FC236}">
                <a16:creationId xmlns:a16="http://schemas.microsoft.com/office/drawing/2014/main" id="{18DB5937-1740-4D6B-99A5-0E45B8AE9DE6}"/>
              </a:ext>
            </a:extLst>
          </p:cNvPr>
          <p:cNvPicPr>
            <a:picLocks noChangeAspect="1"/>
          </p:cNvPicPr>
          <p:nvPr/>
        </p:nvPicPr>
        <p:blipFill>
          <a:blip r:embed="rId3"/>
          <a:stretch>
            <a:fillRect/>
          </a:stretch>
        </p:blipFill>
        <p:spPr>
          <a:xfrm>
            <a:off x="28575" y="4797152"/>
            <a:ext cx="9115425" cy="1847850"/>
          </a:xfrm>
          <a:prstGeom prst="rect">
            <a:avLst/>
          </a:prstGeom>
        </p:spPr>
      </p:pic>
      <p:pic>
        <p:nvPicPr>
          <p:cNvPr id="9" name="图片 8">
            <a:extLst>
              <a:ext uri="{FF2B5EF4-FFF2-40B4-BE49-F238E27FC236}">
                <a16:creationId xmlns:a16="http://schemas.microsoft.com/office/drawing/2014/main" id="{5210C56B-EC43-4670-AA74-A5E2D53BEFB4}"/>
              </a:ext>
            </a:extLst>
          </p:cNvPr>
          <p:cNvPicPr>
            <a:picLocks noChangeAspect="1"/>
          </p:cNvPicPr>
          <p:nvPr/>
        </p:nvPicPr>
        <p:blipFill>
          <a:blip r:embed="rId4"/>
          <a:stretch>
            <a:fillRect/>
          </a:stretch>
        </p:blipFill>
        <p:spPr>
          <a:xfrm>
            <a:off x="14287" y="404664"/>
            <a:ext cx="9144000" cy="2541030"/>
          </a:xfrm>
          <a:prstGeom prst="rect">
            <a:avLst/>
          </a:prstGeom>
        </p:spPr>
      </p:pic>
    </p:spTree>
    <p:extLst>
      <p:ext uri="{BB962C8B-B14F-4D97-AF65-F5344CB8AC3E}">
        <p14:creationId xmlns:p14="http://schemas.microsoft.com/office/powerpoint/2010/main" val="528298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BA54BB0-618E-4FEF-B432-C502F0789E2B}"/>
              </a:ext>
            </a:extLst>
          </p:cNvPr>
          <p:cNvPicPr>
            <a:picLocks noChangeAspect="1"/>
          </p:cNvPicPr>
          <p:nvPr/>
        </p:nvPicPr>
        <p:blipFill>
          <a:blip r:embed="rId2"/>
          <a:stretch>
            <a:fillRect/>
          </a:stretch>
        </p:blipFill>
        <p:spPr>
          <a:xfrm>
            <a:off x="0" y="1268760"/>
            <a:ext cx="9144000" cy="373294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33E0B8A-96F5-435D-978C-716E66013856}"/>
              </a:ext>
            </a:extLst>
          </p:cNvPr>
          <p:cNvPicPr>
            <a:picLocks noChangeAspect="1"/>
          </p:cNvPicPr>
          <p:nvPr/>
        </p:nvPicPr>
        <p:blipFill>
          <a:blip r:embed="rId2"/>
          <a:stretch>
            <a:fillRect/>
          </a:stretch>
        </p:blipFill>
        <p:spPr>
          <a:xfrm>
            <a:off x="107504" y="404664"/>
            <a:ext cx="4067175" cy="981075"/>
          </a:xfrm>
          <a:prstGeom prst="rect">
            <a:avLst/>
          </a:prstGeom>
        </p:spPr>
      </p:pic>
      <p:pic>
        <p:nvPicPr>
          <p:cNvPr id="5" name="图片 4">
            <a:extLst>
              <a:ext uri="{FF2B5EF4-FFF2-40B4-BE49-F238E27FC236}">
                <a16:creationId xmlns:a16="http://schemas.microsoft.com/office/drawing/2014/main" id="{6FB2C247-5799-4FE9-964E-6E451B206D0B}"/>
              </a:ext>
            </a:extLst>
          </p:cNvPr>
          <p:cNvPicPr>
            <a:picLocks noChangeAspect="1"/>
          </p:cNvPicPr>
          <p:nvPr/>
        </p:nvPicPr>
        <p:blipFill>
          <a:blip r:embed="rId3"/>
          <a:stretch>
            <a:fillRect/>
          </a:stretch>
        </p:blipFill>
        <p:spPr>
          <a:xfrm>
            <a:off x="3995936" y="548680"/>
            <a:ext cx="2752725" cy="962025"/>
          </a:xfrm>
          <a:prstGeom prst="rect">
            <a:avLst/>
          </a:prstGeom>
        </p:spPr>
      </p:pic>
      <p:pic>
        <p:nvPicPr>
          <p:cNvPr id="7" name="图片 6">
            <a:extLst>
              <a:ext uri="{FF2B5EF4-FFF2-40B4-BE49-F238E27FC236}">
                <a16:creationId xmlns:a16="http://schemas.microsoft.com/office/drawing/2014/main" id="{7F237422-B598-4C7E-A69E-D76490BD2150}"/>
              </a:ext>
            </a:extLst>
          </p:cNvPr>
          <p:cNvPicPr>
            <a:picLocks noChangeAspect="1"/>
          </p:cNvPicPr>
          <p:nvPr/>
        </p:nvPicPr>
        <p:blipFill>
          <a:blip r:embed="rId4"/>
          <a:stretch>
            <a:fillRect/>
          </a:stretch>
        </p:blipFill>
        <p:spPr>
          <a:xfrm>
            <a:off x="7045896" y="809675"/>
            <a:ext cx="2078349" cy="576064"/>
          </a:xfrm>
          <a:prstGeom prst="rect">
            <a:avLst/>
          </a:prstGeom>
        </p:spPr>
      </p:pic>
      <p:pic>
        <p:nvPicPr>
          <p:cNvPr id="9" name="图片 8">
            <a:extLst>
              <a:ext uri="{FF2B5EF4-FFF2-40B4-BE49-F238E27FC236}">
                <a16:creationId xmlns:a16="http://schemas.microsoft.com/office/drawing/2014/main" id="{4B89B41A-D695-4AD8-BE03-C678FFE0B2C8}"/>
              </a:ext>
            </a:extLst>
          </p:cNvPr>
          <p:cNvPicPr>
            <a:picLocks noChangeAspect="1"/>
          </p:cNvPicPr>
          <p:nvPr/>
        </p:nvPicPr>
        <p:blipFill>
          <a:blip r:embed="rId5"/>
          <a:stretch>
            <a:fillRect/>
          </a:stretch>
        </p:blipFill>
        <p:spPr>
          <a:xfrm>
            <a:off x="251520" y="1679790"/>
            <a:ext cx="8346388" cy="4368535"/>
          </a:xfrm>
          <a:prstGeom prst="rect">
            <a:avLst/>
          </a:prstGeom>
        </p:spPr>
      </p:pic>
    </p:spTree>
    <p:extLst>
      <p:ext uri="{BB962C8B-B14F-4D97-AF65-F5344CB8AC3E}">
        <p14:creationId xmlns:p14="http://schemas.microsoft.com/office/powerpoint/2010/main" val="1014788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119D558-10F0-4277-A0E5-27939C6EC192}"/>
              </a:ext>
            </a:extLst>
          </p:cNvPr>
          <p:cNvPicPr>
            <a:picLocks noChangeAspect="1"/>
          </p:cNvPicPr>
          <p:nvPr/>
        </p:nvPicPr>
        <p:blipFill>
          <a:blip r:embed="rId2"/>
          <a:stretch>
            <a:fillRect/>
          </a:stretch>
        </p:blipFill>
        <p:spPr>
          <a:xfrm>
            <a:off x="0" y="3573016"/>
            <a:ext cx="9144000" cy="2896416"/>
          </a:xfrm>
          <a:prstGeom prst="rect">
            <a:avLst/>
          </a:prstGeom>
        </p:spPr>
      </p:pic>
      <p:pic>
        <p:nvPicPr>
          <p:cNvPr id="5" name="图片 4">
            <a:extLst>
              <a:ext uri="{FF2B5EF4-FFF2-40B4-BE49-F238E27FC236}">
                <a16:creationId xmlns:a16="http://schemas.microsoft.com/office/drawing/2014/main" id="{4ADEC09E-B570-4AA3-9A46-8EA28AC47A13}"/>
              </a:ext>
            </a:extLst>
          </p:cNvPr>
          <p:cNvPicPr>
            <a:picLocks noChangeAspect="1"/>
          </p:cNvPicPr>
          <p:nvPr/>
        </p:nvPicPr>
        <p:blipFill>
          <a:blip r:embed="rId3"/>
          <a:stretch>
            <a:fillRect/>
          </a:stretch>
        </p:blipFill>
        <p:spPr>
          <a:xfrm>
            <a:off x="0" y="908720"/>
            <a:ext cx="9144000" cy="1784195"/>
          </a:xfrm>
          <a:prstGeom prst="rect">
            <a:avLst/>
          </a:prstGeom>
        </p:spPr>
      </p:pic>
    </p:spTree>
    <p:extLst>
      <p:ext uri="{BB962C8B-B14F-4D97-AF65-F5344CB8AC3E}">
        <p14:creationId xmlns:p14="http://schemas.microsoft.com/office/powerpoint/2010/main" val="185861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519DC3A-D60C-47D5-8424-8718F787601B}"/>
              </a:ext>
            </a:extLst>
          </p:cNvPr>
          <p:cNvSpPr txBox="1"/>
          <p:nvPr/>
        </p:nvSpPr>
        <p:spPr>
          <a:xfrm>
            <a:off x="827584" y="620688"/>
            <a:ext cx="7920880" cy="5117170"/>
          </a:xfrm>
          <a:prstGeom prst="rect">
            <a:avLst/>
          </a:prstGeom>
          <a:noFill/>
        </p:spPr>
        <p:txBody>
          <a:bodyPr wrap="square" rtlCol="0">
            <a:spAutoFit/>
          </a:bodyPr>
          <a:lstStyle/>
          <a:p>
            <a:pPr algn="ctr">
              <a:lnSpc>
                <a:spcPct val="200000"/>
              </a:lnSpc>
            </a:pPr>
            <a:r>
              <a:rPr lang="zh-CN" altLang="en-US" sz="4000" b="1" dirty="0">
                <a:latin typeface="微软雅黑" panose="020B0503020204020204" pitchFamily="34" charset="-122"/>
                <a:ea typeface="微软雅黑" panose="020B0503020204020204" pitchFamily="34" charset="-122"/>
              </a:rPr>
              <a:t>我的研究兴趣</a:t>
            </a:r>
            <a:endParaRPr lang="en-US" altLang="zh-CN" sz="4000" b="1" dirty="0">
              <a:latin typeface="微软雅黑" panose="020B0503020204020204" pitchFamily="34" charset="-122"/>
              <a:ea typeface="微软雅黑" panose="020B0503020204020204" pitchFamily="34" charset="-122"/>
            </a:endParaRPr>
          </a:p>
          <a:p>
            <a:pPr>
              <a:lnSpc>
                <a:spcPct val="200000"/>
              </a:lnSpc>
            </a:pPr>
            <a:r>
              <a:rPr lang="en-US" altLang="zh-CN" sz="3200" dirty="0">
                <a:solidFill>
                  <a:schemeClr val="bg1">
                    <a:lumMod val="65000"/>
                  </a:schemeClr>
                </a:solidFill>
              </a:rPr>
              <a:t>1</a:t>
            </a:r>
            <a:r>
              <a:rPr lang="zh-CN" altLang="en-US" sz="3200" dirty="0">
                <a:solidFill>
                  <a:schemeClr val="bg1">
                    <a:lumMod val="65000"/>
                  </a:schemeClr>
                </a:solidFill>
              </a:rPr>
              <a:t>、随机相互作用核结构 </a:t>
            </a:r>
            <a:r>
              <a:rPr lang="en-US" altLang="zh-CN" sz="3200" dirty="0">
                <a:solidFill>
                  <a:schemeClr val="bg1">
                    <a:lumMod val="65000"/>
                  </a:schemeClr>
                </a:solidFill>
              </a:rPr>
              <a:t>(</a:t>
            </a:r>
            <a:r>
              <a:rPr lang="zh-CN" altLang="en-US" sz="3200" dirty="0">
                <a:solidFill>
                  <a:schemeClr val="bg1">
                    <a:lumMod val="65000"/>
                  </a:schemeClr>
                </a:solidFill>
              </a:rPr>
              <a:t>对称性很重要</a:t>
            </a:r>
            <a:r>
              <a:rPr lang="en-US" altLang="zh-CN" sz="3200" dirty="0">
                <a:solidFill>
                  <a:schemeClr val="bg1">
                    <a:lumMod val="65000"/>
                  </a:schemeClr>
                </a:solidFill>
              </a:rPr>
              <a:t>)</a:t>
            </a:r>
          </a:p>
          <a:p>
            <a:pPr>
              <a:lnSpc>
                <a:spcPct val="200000"/>
              </a:lnSpc>
            </a:pPr>
            <a:r>
              <a:rPr lang="en-US" altLang="zh-CN" sz="3200" dirty="0"/>
              <a:t>2</a:t>
            </a:r>
            <a:r>
              <a:rPr lang="zh-CN" altLang="en-US" sz="3200" dirty="0"/>
              <a:t>、原子核壳模型配对近似理论</a:t>
            </a:r>
            <a:r>
              <a:rPr lang="en-US" altLang="zh-CN" sz="3200" dirty="0"/>
              <a:t>(</a:t>
            </a:r>
            <a:r>
              <a:rPr lang="zh-CN" altLang="en-US" sz="3200" dirty="0"/>
              <a:t>今天报告</a:t>
            </a:r>
            <a:r>
              <a:rPr lang="en-US" altLang="zh-CN" sz="3200" dirty="0"/>
              <a:t>)</a:t>
            </a:r>
          </a:p>
          <a:p>
            <a:pPr>
              <a:lnSpc>
                <a:spcPct val="200000"/>
              </a:lnSpc>
            </a:pPr>
            <a:r>
              <a:rPr lang="en-US" altLang="zh-CN" sz="3200" dirty="0">
                <a:solidFill>
                  <a:schemeClr val="bg1">
                    <a:lumMod val="65000"/>
                  </a:schemeClr>
                </a:solidFill>
              </a:rPr>
              <a:t>3</a:t>
            </a:r>
            <a:r>
              <a:rPr lang="zh-CN" altLang="en-US" sz="3200" dirty="0">
                <a:solidFill>
                  <a:schemeClr val="bg1">
                    <a:lumMod val="65000"/>
                  </a:schemeClr>
                </a:solidFill>
              </a:rPr>
              <a:t>、原子核质量的系统规律和外推预言</a:t>
            </a:r>
            <a:endParaRPr lang="en-US" altLang="zh-CN" sz="3200" dirty="0">
              <a:solidFill>
                <a:schemeClr val="bg1">
                  <a:lumMod val="65000"/>
                </a:schemeClr>
              </a:solidFill>
            </a:endParaRPr>
          </a:p>
          <a:p>
            <a:pPr>
              <a:lnSpc>
                <a:spcPct val="200000"/>
              </a:lnSpc>
            </a:pPr>
            <a:r>
              <a:rPr lang="en-US" altLang="zh-CN" sz="3200" dirty="0">
                <a:solidFill>
                  <a:schemeClr val="bg1">
                    <a:lumMod val="65000"/>
                  </a:schemeClr>
                </a:solidFill>
              </a:rPr>
              <a:t>4</a:t>
            </a:r>
            <a:r>
              <a:rPr lang="zh-CN" altLang="en-US" sz="3200" dirty="0">
                <a:solidFill>
                  <a:schemeClr val="bg1">
                    <a:lumMod val="65000"/>
                  </a:schemeClr>
                </a:solidFill>
              </a:rPr>
              <a:t>、壳模型空间维数和角动量求和规则等</a:t>
            </a:r>
          </a:p>
        </p:txBody>
      </p:sp>
    </p:spTree>
    <p:extLst>
      <p:ext uri="{BB962C8B-B14F-4D97-AF65-F5344CB8AC3E}">
        <p14:creationId xmlns:p14="http://schemas.microsoft.com/office/powerpoint/2010/main" val="2383432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8725FAF-2916-481C-AC43-51D2D177BE47}"/>
              </a:ext>
            </a:extLst>
          </p:cNvPr>
          <p:cNvPicPr>
            <a:picLocks noChangeAspect="1"/>
          </p:cNvPicPr>
          <p:nvPr/>
        </p:nvPicPr>
        <p:blipFill>
          <a:blip r:embed="rId2"/>
          <a:stretch>
            <a:fillRect/>
          </a:stretch>
        </p:blipFill>
        <p:spPr>
          <a:xfrm>
            <a:off x="0" y="260648"/>
            <a:ext cx="9098404" cy="5976664"/>
          </a:xfrm>
          <a:prstGeom prst="rect">
            <a:avLst/>
          </a:prstGeom>
        </p:spPr>
      </p:pic>
    </p:spTree>
    <p:extLst>
      <p:ext uri="{BB962C8B-B14F-4D97-AF65-F5344CB8AC3E}">
        <p14:creationId xmlns:p14="http://schemas.microsoft.com/office/powerpoint/2010/main" val="2375642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3DE7995-2113-494E-8581-F76AE846A3C5}"/>
              </a:ext>
            </a:extLst>
          </p:cNvPr>
          <p:cNvSpPr txBox="1"/>
          <p:nvPr/>
        </p:nvSpPr>
        <p:spPr>
          <a:xfrm>
            <a:off x="287524" y="476672"/>
            <a:ext cx="8568952" cy="5853077"/>
          </a:xfrm>
          <a:prstGeom prst="rect">
            <a:avLst/>
          </a:prstGeom>
          <a:noFill/>
        </p:spPr>
        <p:txBody>
          <a:bodyPr wrap="square" rtlCol="0">
            <a:spAutoFit/>
          </a:bodyPr>
          <a:lstStyle/>
          <a:p>
            <a:pPr>
              <a:lnSpc>
                <a:spcPct val="200000"/>
              </a:lnSpc>
            </a:pPr>
            <a:r>
              <a:rPr lang="zh-CN" altLang="en-US" sz="3200" dirty="0">
                <a:latin typeface="微软雅黑" panose="020B0503020204020204" pitchFamily="34" charset="-122"/>
                <a:ea typeface="微软雅黑" panose="020B0503020204020204" pitchFamily="34" charset="-122"/>
              </a:rPr>
              <a:t>在壳模型中人们已经有过经验，</a:t>
            </a:r>
            <a:r>
              <a:rPr lang="en-US" altLang="zh-CN" sz="3200" dirty="0">
                <a:latin typeface="微软雅黑" panose="020B0503020204020204" pitchFamily="34" charset="-122"/>
                <a:ea typeface="微软雅黑" panose="020B0503020204020204" pitchFamily="34" charset="-122"/>
              </a:rPr>
              <a:t>M-scheme </a:t>
            </a:r>
            <a:r>
              <a:rPr lang="zh-CN" altLang="en-US" sz="3200" dirty="0">
                <a:latin typeface="微软雅黑" panose="020B0503020204020204" pitchFamily="34" charset="-122"/>
                <a:ea typeface="微软雅黑" panose="020B0503020204020204" pitchFamily="34" charset="-122"/>
              </a:rPr>
              <a:t> 比</a:t>
            </a:r>
            <a:r>
              <a:rPr lang="en-US" altLang="zh-CN" sz="3200" dirty="0">
                <a:latin typeface="微软雅黑" panose="020B0503020204020204" pitchFamily="34" charset="-122"/>
                <a:ea typeface="微软雅黑" panose="020B0503020204020204" pitchFamily="34" charset="-122"/>
              </a:rPr>
              <a:t>J-scheme </a:t>
            </a:r>
            <a:r>
              <a:rPr lang="zh-CN" altLang="en-US" sz="3200" dirty="0">
                <a:latin typeface="微软雅黑" panose="020B0503020204020204" pitchFamily="34" charset="-122"/>
                <a:ea typeface="微软雅黑" panose="020B0503020204020204" pitchFamily="34" charset="-122"/>
              </a:rPr>
              <a:t>具有很大的计算优势。</a:t>
            </a:r>
            <a:r>
              <a:rPr lang="en-US" altLang="zh-CN" sz="3200" dirty="0">
                <a:latin typeface="微软雅黑" panose="020B0503020204020204" pitchFamily="34" charset="-122"/>
                <a:ea typeface="微软雅黑" panose="020B0503020204020204" pitchFamily="34" charset="-122"/>
              </a:rPr>
              <a:t>M-scheme </a:t>
            </a:r>
            <a:r>
              <a:rPr lang="zh-CN" altLang="en-US" sz="3200" dirty="0">
                <a:latin typeface="微软雅黑" panose="020B0503020204020204" pitchFamily="34" charset="-122"/>
                <a:ea typeface="微软雅黑" panose="020B0503020204020204" pitchFamily="34" charset="-122"/>
              </a:rPr>
              <a:t>的劣势是维数比</a:t>
            </a:r>
            <a:r>
              <a:rPr lang="en-US" altLang="zh-CN" sz="3200" dirty="0">
                <a:latin typeface="微软雅黑" panose="020B0503020204020204" pitchFamily="34" charset="-122"/>
                <a:ea typeface="微软雅黑" panose="020B0503020204020204" pitchFamily="34" charset="-122"/>
              </a:rPr>
              <a:t>J-scheme</a:t>
            </a:r>
            <a:r>
              <a:rPr lang="zh-CN" altLang="en-US" sz="3200" dirty="0">
                <a:latin typeface="微软雅黑" panose="020B0503020204020204" pitchFamily="34" charset="-122"/>
                <a:ea typeface="微软雅黑" panose="020B0503020204020204" pitchFamily="34" charset="-122"/>
              </a:rPr>
              <a:t>大</a:t>
            </a:r>
            <a:r>
              <a:rPr lang="en-US" altLang="zh-CN" sz="3200" dirty="0">
                <a:latin typeface="微软雅黑" panose="020B0503020204020204" pitchFamily="34" charset="-122"/>
                <a:ea typeface="微软雅黑" panose="020B0503020204020204" pitchFamily="34" charset="-122"/>
              </a:rPr>
              <a:t>1-2</a:t>
            </a:r>
            <a:r>
              <a:rPr lang="zh-CN" altLang="en-US" sz="3200" dirty="0">
                <a:latin typeface="微软雅黑" panose="020B0503020204020204" pitchFamily="34" charset="-122"/>
                <a:ea typeface="微软雅黑" panose="020B0503020204020204" pitchFamily="34" charset="-122"/>
              </a:rPr>
              <a:t>个数量级，更容易丧失物理图像； 在配对理论中也是如此。这似乎一切很正常。</a:t>
            </a:r>
            <a:endParaRPr lang="en-US" altLang="zh-CN" sz="3200" dirty="0">
              <a:latin typeface="微软雅黑" panose="020B0503020204020204" pitchFamily="34" charset="-122"/>
              <a:ea typeface="微软雅黑" panose="020B0503020204020204" pitchFamily="34" charset="-122"/>
            </a:endParaRPr>
          </a:p>
          <a:p>
            <a:pPr>
              <a:lnSpc>
                <a:spcPct val="200000"/>
              </a:lnSpc>
            </a:pPr>
            <a:r>
              <a:rPr lang="zh-CN" altLang="en-US" sz="3200" dirty="0">
                <a:latin typeface="微软雅黑" panose="020B0503020204020204" pitchFamily="34" charset="-122"/>
                <a:ea typeface="微软雅黑" panose="020B0503020204020204" pitchFamily="34" charset="-122"/>
              </a:rPr>
              <a:t>配对理论到此为止了吧！</a:t>
            </a: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4359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4B12E2-FDAD-4A53-8494-E12199C78A16}"/>
              </a:ext>
            </a:extLst>
          </p:cNvPr>
          <p:cNvPicPr>
            <a:picLocks noChangeAspect="1"/>
          </p:cNvPicPr>
          <p:nvPr/>
        </p:nvPicPr>
        <p:blipFill>
          <a:blip r:embed="rId2"/>
          <a:stretch>
            <a:fillRect/>
          </a:stretch>
        </p:blipFill>
        <p:spPr>
          <a:xfrm>
            <a:off x="9211" y="836712"/>
            <a:ext cx="8768785" cy="4664072"/>
          </a:xfrm>
          <a:prstGeom prst="rect">
            <a:avLst/>
          </a:prstGeom>
        </p:spPr>
      </p:pic>
    </p:spTree>
    <p:extLst>
      <p:ext uri="{BB962C8B-B14F-4D97-AF65-F5344CB8AC3E}">
        <p14:creationId xmlns:p14="http://schemas.microsoft.com/office/powerpoint/2010/main" val="2503431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5D8690C-B7D6-4A2D-8F78-D9A6156EEF45}"/>
              </a:ext>
            </a:extLst>
          </p:cNvPr>
          <p:cNvPicPr>
            <a:picLocks noChangeAspect="1"/>
          </p:cNvPicPr>
          <p:nvPr/>
        </p:nvPicPr>
        <p:blipFill>
          <a:blip r:embed="rId2"/>
          <a:stretch>
            <a:fillRect/>
          </a:stretch>
        </p:blipFill>
        <p:spPr>
          <a:xfrm>
            <a:off x="-3248" y="620688"/>
            <a:ext cx="9144000" cy="635000"/>
          </a:xfrm>
          <a:prstGeom prst="rect">
            <a:avLst/>
          </a:prstGeom>
        </p:spPr>
      </p:pic>
      <p:pic>
        <p:nvPicPr>
          <p:cNvPr id="5" name="图片 4">
            <a:extLst>
              <a:ext uri="{FF2B5EF4-FFF2-40B4-BE49-F238E27FC236}">
                <a16:creationId xmlns:a16="http://schemas.microsoft.com/office/drawing/2014/main" id="{60CE750F-95B7-4B58-89B4-940B0F361BAC}"/>
              </a:ext>
            </a:extLst>
          </p:cNvPr>
          <p:cNvPicPr>
            <a:picLocks noChangeAspect="1"/>
          </p:cNvPicPr>
          <p:nvPr/>
        </p:nvPicPr>
        <p:blipFill>
          <a:blip r:embed="rId3"/>
          <a:stretch>
            <a:fillRect/>
          </a:stretch>
        </p:blipFill>
        <p:spPr>
          <a:xfrm>
            <a:off x="1475656" y="1371600"/>
            <a:ext cx="5553075" cy="2057400"/>
          </a:xfrm>
          <a:prstGeom prst="rect">
            <a:avLst/>
          </a:prstGeom>
        </p:spPr>
      </p:pic>
      <p:pic>
        <p:nvPicPr>
          <p:cNvPr id="7" name="图片 6">
            <a:extLst>
              <a:ext uri="{FF2B5EF4-FFF2-40B4-BE49-F238E27FC236}">
                <a16:creationId xmlns:a16="http://schemas.microsoft.com/office/drawing/2014/main" id="{DBB9B2FB-8B89-413E-868D-845545E6A624}"/>
              </a:ext>
            </a:extLst>
          </p:cNvPr>
          <p:cNvPicPr>
            <a:picLocks noChangeAspect="1"/>
          </p:cNvPicPr>
          <p:nvPr/>
        </p:nvPicPr>
        <p:blipFill>
          <a:blip r:embed="rId4"/>
          <a:stretch>
            <a:fillRect/>
          </a:stretch>
        </p:blipFill>
        <p:spPr>
          <a:xfrm>
            <a:off x="1403648" y="3665562"/>
            <a:ext cx="5219700" cy="2571750"/>
          </a:xfrm>
          <a:prstGeom prst="rect">
            <a:avLst/>
          </a:prstGeom>
        </p:spPr>
      </p:pic>
    </p:spTree>
    <p:extLst>
      <p:ext uri="{BB962C8B-B14F-4D97-AF65-F5344CB8AC3E}">
        <p14:creationId xmlns:p14="http://schemas.microsoft.com/office/powerpoint/2010/main" val="3886575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4F31385-91B4-48CE-9D2B-BFE79BBD2A16}"/>
              </a:ext>
            </a:extLst>
          </p:cNvPr>
          <p:cNvPicPr>
            <a:picLocks noChangeAspect="1"/>
          </p:cNvPicPr>
          <p:nvPr/>
        </p:nvPicPr>
        <p:blipFill>
          <a:blip r:embed="rId2"/>
          <a:stretch>
            <a:fillRect/>
          </a:stretch>
        </p:blipFill>
        <p:spPr>
          <a:xfrm>
            <a:off x="1552575" y="116632"/>
            <a:ext cx="6038850" cy="5915025"/>
          </a:xfrm>
          <a:prstGeom prst="rect">
            <a:avLst/>
          </a:prstGeom>
        </p:spPr>
      </p:pic>
    </p:spTree>
    <p:extLst>
      <p:ext uri="{BB962C8B-B14F-4D97-AF65-F5344CB8AC3E}">
        <p14:creationId xmlns:p14="http://schemas.microsoft.com/office/powerpoint/2010/main" val="1928253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330A93D-3B6B-4202-8E13-1E6F06654D87}"/>
              </a:ext>
            </a:extLst>
          </p:cNvPr>
          <p:cNvSpPr txBox="1"/>
          <p:nvPr/>
        </p:nvSpPr>
        <p:spPr>
          <a:xfrm>
            <a:off x="431540" y="764704"/>
            <a:ext cx="8280919" cy="5189177"/>
          </a:xfrm>
          <a:prstGeom prst="rect">
            <a:avLst/>
          </a:prstGeom>
          <a:noFill/>
        </p:spPr>
        <p:txBody>
          <a:bodyPr wrap="square" rtlCol="0">
            <a:spAutoFit/>
          </a:bodyPr>
          <a:lstStyle/>
          <a:p>
            <a:pPr>
              <a:lnSpc>
                <a:spcPct val="150000"/>
              </a:lnSpc>
            </a:pPr>
            <a:r>
              <a:rPr lang="zh-CN" altLang="en-US" sz="2800" dirty="0"/>
              <a:t>保留了</a:t>
            </a:r>
            <a:r>
              <a:rPr lang="en-US" altLang="zh-CN" sz="2800" dirty="0"/>
              <a:t>J-scheme </a:t>
            </a:r>
            <a:r>
              <a:rPr lang="zh-CN" altLang="en-US" sz="2800" dirty="0"/>
              <a:t>基矢、</a:t>
            </a:r>
            <a:r>
              <a:rPr lang="en-US" altLang="zh-CN" sz="2800" dirty="0"/>
              <a:t>M-scheme </a:t>
            </a:r>
            <a:r>
              <a:rPr lang="zh-CN" altLang="en-US" sz="2800" dirty="0"/>
              <a:t>算法的各自优点。</a:t>
            </a:r>
            <a:endParaRPr lang="en-US" altLang="zh-CN" sz="2800" dirty="0"/>
          </a:p>
          <a:p>
            <a:pPr>
              <a:lnSpc>
                <a:spcPct val="150000"/>
              </a:lnSpc>
            </a:pPr>
            <a:endParaRPr lang="en-US" altLang="zh-CN" sz="2800" dirty="0"/>
          </a:p>
          <a:p>
            <a:pPr>
              <a:lnSpc>
                <a:spcPct val="150000"/>
              </a:lnSpc>
            </a:pPr>
            <a:r>
              <a:rPr lang="zh-CN" altLang="en-US" sz="2800" dirty="0"/>
              <a:t>同时利用了计算机算法上的某些优势 </a:t>
            </a:r>
            <a:r>
              <a:rPr lang="en-US" altLang="zh-CN" sz="2800" dirty="0"/>
              <a:t>(</a:t>
            </a:r>
            <a:r>
              <a:rPr lang="zh-CN" altLang="en-US" sz="2800" dirty="0"/>
              <a:t>只需要计算一个</a:t>
            </a:r>
            <a:r>
              <a:rPr lang="en-US" altLang="zh-CN" sz="2800" dirty="0"/>
              <a:t>M), </a:t>
            </a:r>
            <a:r>
              <a:rPr lang="zh-CN" altLang="en-US" sz="2800" dirty="0"/>
              <a:t>类似于母分系数的矩阵元分类，这种做法计算有效相互作用型的壳模型哈密顿量优势尤其明显。</a:t>
            </a:r>
            <a:endParaRPr lang="en-US" altLang="zh-CN" sz="2800" dirty="0"/>
          </a:p>
          <a:p>
            <a:pPr>
              <a:lnSpc>
                <a:spcPct val="150000"/>
              </a:lnSpc>
            </a:pPr>
            <a:endParaRPr lang="en-US" altLang="zh-CN" sz="2800" dirty="0"/>
          </a:p>
          <a:p>
            <a:pPr>
              <a:lnSpc>
                <a:spcPct val="150000"/>
              </a:lnSpc>
            </a:pPr>
            <a:r>
              <a:rPr lang="zh-CN" altLang="en-US" sz="2800" dirty="0">
                <a:solidFill>
                  <a:schemeClr val="bg1">
                    <a:lumMod val="85000"/>
                  </a:schemeClr>
                </a:solidFill>
              </a:rPr>
              <a:t>我们对于</a:t>
            </a:r>
            <a:r>
              <a:rPr lang="en-US" altLang="zh-CN" sz="2800" dirty="0">
                <a:solidFill>
                  <a:schemeClr val="bg1">
                    <a:lumMod val="85000"/>
                  </a:schemeClr>
                </a:solidFill>
              </a:rPr>
              <a:t>M-scheme </a:t>
            </a:r>
            <a:r>
              <a:rPr lang="zh-CN" altLang="en-US" sz="2800" dirty="0">
                <a:solidFill>
                  <a:schemeClr val="bg1">
                    <a:lumMod val="85000"/>
                  </a:schemeClr>
                </a:solidFill>
              </a:rPr>
              <a:t>与 </a:t>
            </a:r>
            <a:r>
              <a:rPr lang="en-US" altLang="zh-CN" sz="2800" dirty="0">
                <a:solidFill>
                  <a:schemeClr val="bg1">
                    <a:lumMod val="85000"/>
                  </a:schemeClr>
                </a:solidFill>
              </a:rPr>
              <a:t>J-scheme </a:t>
            </a:r>
            <a:r>
              <a:rPr lang="zh-CN" altLang="en-US" sz="2800" dirty="0">
                <a:solidFill>
                  <a:schemeClr val="bg1">
                    <a:lumMod val="85000"/>
                  </a:schemeClr>
                </a:solidFill>
              </a:rPr>
              <a:t>的理解是否真的到位了？！有没有继续改进的空间？</a:t>
            </a:r>
          </a:p>
        </p:txBody>
      </p:sp>
    </p:spTree>
    <p:extLst>
      <p:ext uri="{BB962C8B-B14F-4D97-AF65-F5344CB8AC3E}">
        <p14:creationId xmlns:p14="http://schemas.microsoft.com/office/powerpoint/2010/main" val="2512237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7DDD886-BBD0-4514-A60F-3672FA0357F3}"/>
              </a:ext>
            </a:extLst>
          </p:cNvPr>
          <p:cNvSpPr txBox="1"/>
          <p:nvPr/>
        </p:nvSpPr>
        <p:spPr>
          <a:xfrm>
            <a:off x="539552" y="1556792"/>
            <a:ext cx="8186857" cy="3250185"/>
          </a:xfrm>
          <a:prstGeom prst="rect">
            <a:avLst/>
          </a:prstGeom>
          <a:noFill/>
        </p:spPr>
        <p:txBody>
          <a:bodyPr wrap="none" rtlCol="0">
            <a:spAutoFit/>
          </a:bodyPr>
          <a:lstStyle/>
          <a:p>
            <a:pPr marL="457200" indent="-457200">
              <a:lnSpc>
                <a:spcPct val="150000"/>
              </a:lnSpc>
              <a:buFont typeface="Wingdings" panose="05000000000000000000" pitchFamily="2" charset="2"/>
              <a:buChar char="l"/>
            </a:pPr>
            <a:r>
              <a:rPr lang="zh-CN" altLang="en-US" sz="2800" dirty="0"/>
              <a:t>配对理论的下一个困难，居然也变成了对角化！</a:t>
            </a:r>
            <a:endParaRPr lang="en-US" altLang="zh-CN" sz="2800" dirty="0"/>
          </a:p>
          <a:p>
            <a:pPr>
              <a:lnSpc>
                <a:spcPct val="150000"/>
              </a:lnSpc>
            </a:pPr>
            <a:r>
              <a:rPr lang="en-US" altLang="zh-CN" sz="2800" dirty="0"/>
              <a:t>      (</a:t>
            </a:r>
            <a:r>
              <a:rPr lang="zh-CN" altLang="en-US" sz="2800" dirty="0"/>
              <a:t>配对理论原来的“唯一”困难是矩阵元的计算</a:t>
            </a:r>
            <a:r>
              <a:rPr lang="en-US" altLang="zh-CN" sz="2800" dirty="0"/>
              <a:t>) </a:t>
            </a:r>
          </a:p>
          <a:p>
            <a:pPr marL="457200" indent="-457200">
              <a:lnSpc>
                <a:spcPct val="150000"/>
              </a:lnSpc>
              <a:buFont typeface="Wingdings" panose="05000000000000000000" pitchFamily="2" charset="2"/>
              <a:buChar char="l"/>
            </a:pPr>
            <a:r>
              <a:rPr lang="zh-CN" altLang="en-US" sz="2800" dirty="0"/>
              <a:t>现有实例的维数比壳模型降低</a:t>
            </a:r>
            <a:r>
              <a:rPr lang="en-US" altLang="zh-CN" sz="2800" dirty="0"/>
              <a:t>7-9</a:t>
            </a:r>
            <a:r>
              <a:rPr lang="zh-CN" altLang="en-US" sz="2800" dirty="0"/>
              <a:t>个数量级，</a:t>
            </a:r>
            <a:endParaRPr lang="en-US" altLang="zh-CN" sz="2800" dirty="0"/>
          </a:p>
          <a:p>
            <a:pPr>
              <a:lnSpc>
                <a:spcPct val="150000"/>
              </a:lnSpc>
            </a:pPr>
            <a:r>
              <a:rPr lang="en-US" altLang="zh-CN" sz="2800" dirty="0"/>
              <a:t>      </a:t>
            </a:r>
            <a:r>
              <a:rPr lang="zh-CN" altLang="en-US" sz="2800" dirty="0"/>
              <a:t>未来的实例能否降低</a:t>
            </a:r>
            <a:r>
              <a:rPr lang="en-US" altLang="zh-CN" sz="2800" dirty="0"/>
              <a:t>10</a:t>
            </a:r>
            <a:r>
              <a:rPr lang="zh-CN" altLang="en-US" sz="2800" dirty="0"/>
              <a:t>个数量级以上？</a:t>
            </a:r>
            <a:endParaRPr lang="en-US" altLang="zh-CN" sz="2800" dirty="0"/>
          </a:p>
          <a:p>
            <a:pPr marL="457200" indent="-457200">
              <a:lnSpc>
                <a:spcPct val="150000"/>
              </a:lnSpc>
              <a:buFont typeface="Wingdings" panose="05000000000000000000" pitchFamily="2" charset="2"/>
              <a:buChar char="l"/>
            </a:pPr>
            <a:r>
              <a:rPr lang="zh-CN" altLang="en-US" sz="2800" dirty="0"/>
              <a:t>如果验算可靠性？！</a:t>
            </a:r>
          </a:p>
        </p:txBody>
      </p:sp>
    </p:spTree>
    <p:extLst>
      <p:ext uri="{BB962C8B-B14F-4D97-AF65-F5344CB8AC3E}">
        <p14:creationId xmlns:p14="http://schemas.microsoft.com/office/powerpoint/2010/main" val="1552171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0578C4-08AF-44C4-972D-38FDE68425AA}"/>
              </a:ext>
            </a:extLst>
          </p:cNvPr>
          <p:cNvSpPr>
            <a:spLocks noGrp="1"/>
          </p:cNvSpPr>
          <p:nvPr>
            <p:ph type="title"/>
          </p:nvPr>
        </p:nvSpPr>
        <p:spPr>
          <a:xfrm>
            <a:off x="827584" y="2286000"/>
            <a:ext cx="8229600" cy="1143000"/>
          </a:xfrm>
        </p:spPr>
        <p:txBody>
          <a:bodyPr/>
          <a:lstStyle/>
          <a:p>
            <a:r>
              <a:rPr lang="en-US" altLang="zh-CN" dirty="0"/>
              <a:t>Applications</a:t>
            </a:r>
            <a:endParaRPr lang="zh-CN" altLang="en-US" dirty="0"/>
          </a:p>
        </p:txBody>
      </p:sp>
    </p:spTree>
    <p:extLst>
      <p:ext uri="{BB962C8B-B14F-4D97-AF65-F5344CB8AC3E}">
        <p14:creationId xmlns:p14="http://schemas.microsoft.com/office/powerpoint/2010/main" val="158080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E2392CEE-69E1-4929-BB23-76A976DF417F}"/>
              </a:ext>
            </a:extLst>
          </p:cNvPr>
          <p:cNvSpPr txBox="1"/>
          <p:nvPr/>
        </p:nvSpPr>
        <p:spPr>
          <a:xfrm>
            <a:off x="683568" y="1521872"/>
            <a:ext cx="8213776" cy="1691104"/>
          </a:xfrm>
          <a:prstGeom prst="rect">
            <a:avLst/>
          </a:prstGeom>
          <a:noFill/>
        </p:spPr>
        <p:txBody>
          <a:bodyPr wrap="square" rtlCol="0">
            <a:spAutoFit/>
          </a:bodyPr>
          <a:lstStyle/>
          <a:p>
            <a:pPr>
              <a:lnSpc>
                <a:spcPct val="15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rPr>
              <a:t>特殊的配对近似</a:t>
            </a:r>
            <a:endParaRPr lang="en-US" altLang="zh-CN" sz="2400" b="1"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chemeClr val="bg1">
                    <a:lumMod val="65000"/>
                  </a:schemeClr>
                </a:solidFill>
              </a:rPr>
              <a:t>Seniority (</a:t>
            </a:r>
            <a:r>
              <a:rPr lang="zh-CN" altLang="en-US" sz="2400" dirty="0">
                <a:solidFill>
                  <a:schemeClr val="bg1">
                    <a:lumMod val="65000"/>
                  </a:schemeClr>
                </a:solidFill>
              </a:rPr>
              <a:t>辛弱数</a:t>
            </a:r>
            <a:r>
              <a:rPr lang="en-US" altLang="zh-CN" sz="2400" dirty="0">
                <a:solidFill>
                  <a:schemeClr val="bg1">
                    <a:lumMod val="65000"/>
                  </a:schemeClr>
                </a:solidFill>
              </a:rPr>
              <a:t>) </a:t>
            </a:r>
            <a:r>
              <a:rPr lang="zh-CN" altLang="en-US" sz="2400" dirty="0">
                <a:solidFill>
                  <a:schemeClr val="bg1">
                    <a:lumMod val="65000"/>
                  </a:schemeClr>
                </a:solidFill>
              </a:rPr>
              <a:t>理论、</a:t>
            </a:r>
            <a:r>
              <a:rPr lang="en-US" altLang="zh-CN" sz="2400" dirty="0">
                <a:solidFill>
                  <a:schemeClr val="bg1">
                    <a:lumMod val="65000"/>
                  </a:schemeClr>
                </a:solidFill>
              </a:rPr>
              <a:t>(</a:t>
            </a:r>
            <a:r>
              <a:rPr lang="zh-CN" altLang="en-US" sz="2400" dirty="0">
                <a:solidFill>
                  <a:schemeClr val="bg1">
                    <a:lumMod val="65000"/>
                  </a:schemeClr>
                </a:solidFill>
              </a:rPr>
              <a:t>推广的</a:t>
            </a:r>
            <a:r>
              <a:rPr lang="en-US" altLang="zh-CN" sz="2400" dirty="0">
                <a:solidFill>
                  <a:schemeClr val="bg1">
                    <a:lumMod val="65000"/>
                  </a:schemeClr>
                </a:solidFill>
              </a:rPr>
              <a:t>)</a:t>
            </a:r>
            <a:r>
              <a:rPr lang="zh-CN" altLang="en-US" sz="2400" dirty="0">
                <a:solidFill>
                  <a:schemeClr val="bg1">
                    <a:lumMod val="65000"/>
                  </a:schemeClr>
                </a:solidFill>
              </a:rPr>
              <a:t>多轨道辛弱数、破对近似、</a:t>
            </a:r>
            <a:endParaRPr lang="en-US" altLang="zh-CN" sz="2400" dirty="0">
              <a:solidFill>
                <a:schemeClr val="bg1">
                  <a:lumMod val="65000"/>
                </a:schemeClr>
              </a:solidFill>
            </a:endParaRPr>
          </a:p>
          <a:p>
            <a:pPr>
              <a:lnSpc>
                <a:spcPct val="150000"/>
              </a:lnSpc>
            </a:pPr>
            <a:r>
              <a:rPr lang="zh-CN" altLang="en-US" sz="2400" dirty="0">
                <a:solidFill>
                  <a:schemeClr val="bg1">
                    <a:lumMod val="65000"/>
                  </a:schemeClr>
                </a:solidFill>
              </a:rPr>
              <a:t>费米子动力学对称模型</a:t>
            </a:r>
            <a:r>
              <a:rPr lang="en-US" altLang="zh-CN" sz="2400" dirty="0">
                <a:solidFill>
                  <a:schemeClr val="bg1">
                    <a:lumMod val="65000"/>
                  </a:schemeClr>
                </a:solidFill>
              </a:rPr>
              <a:t>(FDSM)</a:t>
            </a:r>
            <a:r>
              <a:rPr lang="zh-CN" altLang="en-US" sz="2400" dirty="0">
                <a:solidFill>
                  <a:schemeClr val="bg1">
                    <a:lumMod val="65000"/>
                  </a:schemeClr>
                </a:solidFill>
              </a:rPr>
              <a:t>、玻色子模型微观基础。</a:t>
            </a:r>
          </a:p>
        </p:txBody>
      </p:sp>
      <p:sp>
        <p:nvSpPr>
          <p:cNvPr id="13" name="文本框 12">
            <a:extLst>
              <a:ext uri="{FF2B5EF4-FFF2-40B4-BE49-F238E27FC236}">
                <a16:creationId xmlns:a16="http://schemas.microsoft.com/office/drawing/2014/main" id="{3F86A885-93B4-49A2-B7AD-2330E0A75F98}"/>
              </a:ext>
            </a:extLst>
          </p:cNvPr>
          <p:cNvSpPr txBox="1"/>
          <p:nvPr/>
        </p:nvSpPr>
        <p:spPr>
          <a:xfrm>
            <a:off x="611560" y="3682112"/>
            <a:ext cx="8213776" cy="1691104"/>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普遍性的配对近似（迄今为止的结果）</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en-US" altLang="zh-CN" sz="2400" b="1" dirty="0">
                <a:latin typeface="微软雅黑" panose="020B0503020204020204" pitchFamily="34" charset="-122"/>
                <a:ea typeface="微软雅黑" panose="020B0503020204020204" pitchFamily="34" charset="-122"/>
              </a:rPr>
              <a:t>J-scheme </a:t>
            </a:r>
            <a:r>
              <a:rPr lang="zh-CN" altLang="en-US" sz="2400" b="1" dirty="0">
                <a:latin typeface="微软雅黑" panose="020B0503020204020204" pitchFamily="34" charset="-122"/>
                <a:ea typeface="微软雅黑" panose="020B0503020204020204" pitchFamily="34" charset="-122"/>
              </a:rPr>
              <a:t>配对理论对于实际原子核结构的数值计算</a:t>
            </a:r>
            <a:r>
              <a:rPr lang="zh-CN" altLang="en-US" sz="2400" dirty="0"/>
              <a:t>、</a:t>
            </a:r>
            <a:endParaRPr lang="en-US" altLang="zh-CN" sz="2400" dirty="0"/>
          </a:p>
          <a:p>
            <a:pPr>
              <a:lnSpc>
                <a:spcPct val="150000"/>
              </a:lnSpc>
            </a:pPr>
            <a:r>
              <a:rPr lang="zh-CN" altLang="en-US" sz="2400" dirty="0"/>
              <a:t>集体性的演化、随机相互作用 </a:t>
            </a:r>
          </a:p>
        </p:txBody>
      </p:sp>
    </p:spTree>
    <p:extLst>
      <p:ext uri="{BB962C8B-B14F-4D97-AF65-F5344CB8AC3E}">
        <p14:creationId xmlns:p14="http://schemas.microsoft.com/office/powerpoint/2010/main" val="3679435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B4FC00C-9EBD-4FBA-A75E-534677251391}"/>
              </a:ext>
            </a:extLst>
          </p:cNvPr>
          <p:cNvSpPr>
            <a:spLocks noChangeArrowheads="1"/>
          </p:cNvSpPr>
          <p:nvPr/>
        </p:nvSpPr>
        <p:spPr bwMode="auto">
          <a:xfrm>
            <a:off x="3330575" y="1588"/>
            <a:ext cx="5202238" cy="6856412"/>
          </a:xfrm>
          <a:prstGeom prst="rect">
            <a:avLst/>
          </a:prstGeom>
          <a:gradFill rotWithShape="0">
            <a:gsLst>
              <a:gs pos="0">
                <a:srgbClr val="215295"/>
              </a:gs>
              <a:gs pos="100000">
                <a:srgbClr val="1E4B8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59" name="Text Box 4">
            <a:extLst>
              <a:ext uri="{FF2B5EF4-FFF2-40B4-BE49-F238E27FC236}">
                <a16:creationId xmlns:a16="http://schemas.microsoft.com/office/drawing/2014/main" id="{F0FAE821-1646-4080-B059-39A2221596CA}"/>
              </a:ext>
            </a:extLst>
          </p:cNvPr>
          <p:cNvSpPr txBox="1">
            <a:spLocks noChangeArrowheads="1"/>
          </p:cNvSpPr>
          <p:nvPr/>
        </p:nvSpPr>
        <p:spPr bwMode="auto">
          <a:xfrm>
            <a:off x="3004878" y="4741863"/>
            <a:ext cx="309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pic>
        <p:nvPicPr>
          <p:cNvPr id="19460" name="Picture 7">
            <a:extLst>
              <a:ext uri="{FF2B5EF4-FFF2-40B4-BE49-F238E27FC236}">
                <a16:creationId xmlns:a16="http://schemas.microsoft.com/office/drawing/2014/main" id="{65EB7399-806A-4AC3-8CA9-A5609B5A3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28" y="1760538"/>
            <a:ext cx="2843212" cy="1498600"/>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8">
            <a:extLst>
              <a:ext uri="{FF2B5EF4-FFF2-40B4-BE49-F238E27FC236}">
                <a16:creationId xmlns:a16="http://schemas.microsoft.com/office/drawing/2014/main" id="{7F75F12F-8347-43C6-8F75-16954C2D8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15" y="3392488"/>
            <a:ext cx="2841625" cy="1176337"/>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9">
            <a:extLst>
              <a:ext uri="{FF2B5EF4-FFF2-40B4-BE49-F238E27FC236}">
                <a16:creationId xmlns:a16="http://schemas.microsoft.com/office/drawing/2014/main" id="{7D35F47C-B06E-40A9-A14E-D39904205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5915025"/>
            <a:ext cx="2841625" cy="461962"/>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10">
            <a:extLst>
              <a:ext uri="{FF2B5EF4-FFF2-40B4-BE49-F238E27FC236}">
                <a16:creationId xmlns:a16="http://schemas.microsoft.com/office/drawing/2014/main" id="{47058A47-D01A-4141-9711-524B29C94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013" y="188913"/>
            <a:ext cx="5057775" cy="1727200"/>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11">
            <a:extLst>
              <a:ext uri="{FF2B5EF4-FFF2-40B4-BE49-F238E27FC236}">
                <a16:creationId xmlns:a16="http://schemas.microsoft.com/office/drawing/2014/main" id="{03DFFB57-91E8-44FF-BFA7-7C2C25DBF8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938" y="2060575"/>
            <a:ext cx="4481512" cy="3168650"/>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9466" name="图片 12" descr="stack-of-books-213.jpg">
            <a:extLst>
              <a:ext uri="{FF2B5EF4-FFF2-40B4-BE49-F238E27FC236}">
                <a16:creationId xmlns:a16="http://schemas.microsoft.com/office/drawing/2014/main" id="{C501667B-0709-4944-AA0C-D82CC49ACF9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1315" y="409575"/>
            <a:ext cx="184308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3">
            <a:extLst>
              <a:ext uri="{FF2B5EF4-FFF2-40B4-BE49-F238E27FC236}">
                <a16:creationId xmlns:a16="http://schemas.microsoft.com/office/drawing/2014/main" id="{627E235B-153D-497E-9800-5DFD5A1A5DAF}"/>
              </a:ext>
            </a:extLst>
          </p:cNvPr>
          <p:cNvSpPr txBox="1">
            <a:spLocks noChangeArrowheads="1"/>
          </p:cNvSpPr>
          <p:nvPr/>
        </p:nvSpPr>
        <p:spPr bwMode="auto">
          <a:xfrm>
            <a:off x="344228" y="4830762"/>
            <a:ext cx="2851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68300" eaLnBrk="0" hangingPunct="0">
              <a:defRPr>
                <a:solidFill>
                  <a:schemeClr val="tx1"/>
                </a:solidFill>
                <a:latin typeface="Arial" panose="020B0604020202020204" pitchFamily="34" charset="0"/>
                <a:ea typeface="宋体" panose="02010600030101010101" pitchFamily="2" charset="-122"/>
              </a:defRPr>
            </a:lvl1pPr>
            <a:lvl2pPr marL="742950" indent="-285750" defTabSz="368300" eaLnBrk="0" hangingPunct="0">
              <a:defRPr>
                <a:solidFill>
                  <a:schemeClr val="tx1"/>
                </a:solidFill>
                <a:latin typeface="Arial" panose="020B0604020202020204" pitchFamily="34" charset="0"/>
                <a:ea typeface="宋体" panose="02010600030101010101" pitchFamily="2" charset="-122"/>
              </a:defRPr>
            </a:lvl2pPr>
            <a:lvl3pPr marL="1143000" indent="-228600" defTabSz="368300" eaLnBrk="0" hangingPunct="0">
              <a:defRPr>
                <a:solidFill>
                  <a:schemeClr val="tx1"/>
                </a:solidFill>
                <a:latin typeface="Arial" panose="020B0604020202020204" pitchFamily="34" charset="0"/>
                <a:ea typeface="宋体" panose="02010600030101010101" pitchFamily="2" charset="-122"/>
              </a:defRPr>
            </a:lvl3pPr>
            <a:lvl4pPr marL="1600200" indent="-228600" defTabSz="368300" eaLnBrk="0" hangingPunct="0">
              <a:defRPr>
                <a:solidFill>
                  <a:schemeClr val="tx1"/>
                </a:solidFill>
                <a:latin typeface="Arial" panose="020B0604020202020204" pitchFamily="34" charset="0"/>
                <a:ea typeface="宋体" panose="02010600030101010101" pitchFamily="2" charset="-122"/>
              </a:defRPr>
            </a:lvl4pPr>
            <a:lvl5pPr marL="2057400" indent="-228600" defTabSz="368300" eaLnBrk="0" hangingPunct="0">
              <a:defRPr>
                <a:solidFill>
                  <a:schemeClr val="tx1"/>
                </a:solidFill>
                <a:latin typeface="Arial" panose="020B0604020202020204" pitchFamily="34" charset="0"/>
                <a:ea typeface="宋体" panose="02010600030101010101" pitchFamily="2" charset="-122"/>
              </a:defRPr>
            </a:lvl5pPr>
            <a:lvl6pPr marL="2514600" indent="-228600" defTabSz="3683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3683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3683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3683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9000"/>
              </a:lnSpc>
            </a:pPr>
            <a:r>
              <a:rPr lang="zh-CN" altLang="en-US" sz="1100" b="1" dirty="0">
                <a:latin typeface="微软雅黑" panose="020B0503020204020204" pitchFamily="34" charset="-122"/>
                <a:ea typeface="微软雅黑" panose="020B0503020204020204" pitchFamily="34" charset="-122"/>
              </a:rPr>
              <a:t>S.W.Xu: 兰州近物所徐树威教授等根</a:t>
            </a:r>
          </a:p>
          <a:p>
            <a:pPr eaLnBrk="1" hangingPunct="1">
              <a:lnSpc>
                <a:spcPct val="139000"/>
              </a:lnSpc>
            </a:pPr>
            <a:r>
              <a:rPr lang="zh-CN" altLang="en-US" sz="1100" b="1" dirty="0">
                <a:latin typeface="微软雅黑" panose="020B0503020204020204" pitchFamily="34" charset="-122"/>
                <a:ea typeface="微软雅黑" panose="020B0503020204020204" pitchFamily="34" charset="-122"/>
              </a:rPr>
              <a:t>据他们的实验结果提出有些过渡区核</a:t>
            </a:r>
          </a:p>
          <a:p>
            <a:pPr eaLnBrk="1" hangingPunct="1">
              <a:lnSpc>
                <a:spcPct val="139000"/>
              </a:lnSpc>
            </a:pPr>
            <a:r>
              <a:rPr lang="zh-CN" altLang="en-US" sz="1100" b="1" dirty="0">
                <a:latin typeface="微软雅黑" panose="020B0503020204020204" pitchFamily="34" charset="-122"/>
                <a:ea typeface="微软雅黑" panose="020B0503020204020204" pitchFamily="34" charset="-122"/>
              </a:rPr>
              <a:t>的低状态“应该”是多重态</a:t>
            </a:r>
          </a:p>
        </p:txBody>
      </p:sp>
      <p:sp>
        <p:nvSpPr>
          <p:cNvPr id="19468" name="Oval 7">
            <a:extLst>
              <a:ext uri="{FF2B5EF4-FFF2-40B4-BE49-F238E27FC236}">
                <a16:creationId xmlns:a16="http://schemas.microsoft.com/office/drawing/2014/main" id="{D1F2C0EA-1EAF-4259-A74C-0DB575E5E388}"/>
              </a:ext>
            </a:extLst>
          </p:cNvPr>
          <p:cNvSpPr>
            <a:spLocks noChangeArrowheads="1"/>
          </p:cNvSpPr>
          <p:nvPr/>
        </p:nvSpPr>
        <p:spPr bwMode="auto">
          <a:xfrm>
            <a:off x="5292725" y="3341688"/>
            <a:ext cx="828675" cy="2060575"/>
          </a:xfrm>
          <a:prstGeom prst="ellipse">
            <a:avLst/>
          </a:prstGeom>
          <a:solidFill>
            <a:srgbClr val="FFFF99">
              <a:alpha val="0"/>
            </a:srgbClr>
          </a:solidFill>
          <a:ln w="444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9" name="Oval 7">
            <a:extLst>
              <a:ext uri="{FF2B5EF4-FFF2-40B4-BE49-F238E27FC236}">
                <a16:creationId xmlns:a16="http://schemas.microsoft.com/office/drawing/2014/main" id="{802239D5-56E7-49BC-AD1B-41FAF6C889DD}"/>
              </a:ext>
            </a:extLst>
          </p:cNvPr>
          <p:cNvSpPr>
            <a:spLocks noChangeArrowheads="1"/>
          </p:cNvSpPr>
          <p:nvPr/>
        </p:nvSpPr>
        <p:spPr bwMode="auto">
          <a:xfrm>
            <a:off x="7235825" y="3341688"/>
            <a:ext cx="828675" cy="2060575"/>
          </a:xfrm>
          <a:prstGeom prst="ellipse">
            <a:avLst/>
          </a:prstGeom>
          <a:solidFill>
            <a:srgbClr val="FF0000">
              <a:alpha val="0"/>
            </a:srgbClr>
          </a:solidFill>
          <a:ln w="444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70" name="TextBox 16">
            <a:extLst>
              <a:ext uri="{FF2B5EF4-FFF2-40B4-BE49-F238E27FC236}">
                <a16:creationId xmlns:a16="http://schemas.microsoft.com/office/drawing/2014/main" id="{C901C0B3-119A-4175-8936-4580D0FECFD2}"/>
              </a:ext>
            </a:extLst>
          </p:cNvPr>
          <p:cNvSpPr txBox="1">
            <a:spLocks noChangeArrowheads="1"/>
          </p:cNvSpPr>
          <p:nvPr/>
        </p:nvSpPr>
        <p:spPr bwMode="auto">
          <a:xfrm>
            <a:off x="3779912" y="6062663"/>
            <a:ext cx="4879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FFFF00"/>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计算结果支持实验组关于多重态的指认</a:t>
            </a:r>
          </a:p>
        </p:txBody>
      </p:sp>
      <p:sp>
        <p:nvSpPr>
          <p:cNvPr id="18" name="上箭头 17">
            <a:extLst>
              <a:ext uri="{FF2B5EF4-FFF2-40B4-BE49-F238E27FC236}">
                <a16:creationId xmlns:a16="http://schemas.microsoft.com/office/drawing/2014/main" id="{EFE2AA85-90F0-470F-840F-8F4B02A9CE04}"/>
              </a:ext>
            </a:extLst>
          </p:cNvPr>
          <p:cNvSpPr/>
          <p:nvPr/>
        </p:nvSpPr>
        <p:spPr>
          <a:xfrm>
            <a:off x="7524750" y="5524500"/>
            <a:ext cx="246063" cy="496888"/>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上箭头 18">
            <a:extLst>
              <a:ext uri="{FF2B5EF4-FFF2-40B4-BE49-F238E27FC236}">
                <a16:creationId xmlns:a16="http://schemas.microsoft.com/office/drawing/2014/main" id="{2AD1D165-4796-4D5D-A35F-25C5018C1FC0}"/>
              </a:ext>
            </a:extLst>
          </p:cNvPr>
          <p:cNvSpPr/>
          <p:nvPr/>
        </p:nvSpPr>
        <p:spPr>
          <a:xfrm>
            <a:off x="5580063" y="5524500"/>
            <a:ext cx="247650" cy="496888"/>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50" y="435098"/>
            <a:ext cx="8496300" cy="707886"/>
          </a:xfrm>
        </p:spPr>
        <p:txBody>
          <a:bodyPr/>
          <a:lstStyle/>
          <a:p>
            <a:pPr eaLnBrk="1" hangingPunct="1"/>
            <a:r>
              <a:rPr lang="en-US" altLang="zh-CN" sz="4000" b="1" dirty="0"/>
              <a:t>Outline</a:t>
            </a:r>
          </a:p>
        </p:txBody>
      </p:sp>
      <p:sp>
        <p:nvSpPr>
          <p:cNvPr id="3075" name="Rectangle 3"/>
          <p:cNvSpPr>
            <a:spLocks noGrp="1" noChangeArrowheads="1"/>
          </p:cNvSpPr>
          <p:nvPr>
            <p:ph idx="1"/>
          </p:nvPr>
        </p:nvSpPr>
        <p:spPr>
          <a:xfrm>
            <a:off x="971600" y="1700808"/>
            <a:ext cx="9155038" cy="4667250"/>
          </a:xfrm>
        </p:spPr>
        <p:txBody>
          <a:bodyPr/>
          <a:lstStyle/>
          <a:p>
            <a:pPr eaLnBrk="1" hangingPunct="1"/>
            <a:r>
              <a:rPr lang="en-US" altLang="zh-CN" sz="3200" dirty="0"/>
              <a:t>Part - 1: </a:t>
            </a:r>
            <a:r>
              <a:rPr lang="zh-CN" altLang="en-US" sz="3200" dirty="0"/>
              <a:t> 导言</a:t>
            </a:r>
            <a:endParaRPr lang="en-US" altLang="zh-CN" sz="3200" dirty="0"/>
          </a:p>
          <a:p>
            <a:pPr eaLnBrk="1" hangingPunct="1">
              <a:buNone/>
            </a:pPr>
            <a:r>
              <a:rPr lang="en-US" altLang="zh-CN" sz="3200" dirty="0"/>
              <a:t> </a:t>
            </a:r>
          </a:p>
          <a:p>
            <a:pPr eaLnBrk="1" hangingPunct="1"/>
            <a:r>
              <a:rPr lang="en-US" altLang="zh-CN" dirty="0"/>
              <a:t>Part </a:t>
            </a:r>
            <a:r>
              <a:rPr lang="en-US" altLang="zh-CN" sz="3200" dirty="0"/>
              <a:t>- 2</a:t>
            </a:r>
            <a:r>
              <a:rPr lang="zh-CN" altLang="en-US" sz="3200" dirty="0"/>
              <a:t>：配对理论的发展和现状 </a:t>
            </a:r>
            <a:endParaRPr lang="en-US" altLang="zh-CN" sz="3200" dirty="0"/>
          </a:p>
          <a:p>
            <a:pPr eaLnBrk="1" hangingPunct="1"/>
            <a:endParaRPr lang="en-US" altLang="zh-CN" dirty="0"/>
          </a:p>
          <a:p>
            <a:pPr eaLnBrk="1" hangingPunct="1"/>
            <a:r>
              <a:rPr lang="en-US" altLang="zh-CN" dirty="0"/>
              <a:t>Part - 3</a:t>
            </a:r>
            <a:r>
              <a:rPr lang="zh-CN" altLang="en-US" dirty="0"/>
              <a:t>：配对理论的新进展</a:t>
            </a:r>
            <a:endParaRPr lang="en-US" altLang="zh-CN" sz="3200" dirty="0"/>
          </a:p>
          <a:p>
            <a:pPr eaLnBrk="1" hangingPunct="1"/>
            <a:endParaRPr lang="en-US" altLang="zh-CN" dirty="0"/>
          </a:p>
          <a:p>
            <a:pPr eaLnBrk="1" hangingPunct="1"/>
            <a:r>
              <a:rPr lang="en-US" altLang="zh-CN" dirty="0"/>
              <a:t>Part – 4</a:t>
            </a:r>
            <a:r>
              <a:rPr lang="zh-CN" altLang="en-US" dirty="0"/>
              <a:t>：总结：个人看法 </a:t>
            </a:r>
            <a:endParaRPr lang="en-US" altLang="zh-CN" sz="3200" dirty="0"/>
          </a:p>
          <a:p>
            <a:pPr eaLnBrk="1" hangingPunct="1">
              <a:buNone/>
            </a:pPr>
            <a:endParaRPr lang="en-US" altLang="zh-CN" sz="1200" dirty="0"/>
          </a:p>
        </p:txBody>
      </p:sp>
      <p:cxnSp>
        <p:nvCxnSpPr>
          <p:cNvPr id="5" name="直接连接符 4"/>
          <p:cNvCxnSpPr/>
          <p:nvPr/>
        </p:nvCxnSpPr>
        <p:spPr>
          <a:xfrm>
            <a:off x="857224" y="1214422"/>
            <a:ext cx="7429552"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60648"/>
            <a:ext cx="2702599" cy="369332"/>
          </a:xfrm>
          <a:prstGeom prst="rect">
            <a:avLst/>
          </a:prstGeom>
          <a:solidFill>
            <a:srgbClr val="FFC000"/>
          </a:solidFill>
        </p:spPr>
        <p:txBody>
          <a:bodyPr wrap="none" rtlCol="0">
            <a:spAutoFit/>
          </a:bodyPr>
          <a:lstStyle/>
          <a:p>
            <a:r>
              <a:rPr lang="en-US" altLang="zh-CN" dirty="0"/>
              <a:t>Results mainly by Hui Jiang</a:t>
            </a:r>
            <a:endParaRPr lang="zh-CN" altLang="en-US" dirty="0"/>
          </a:p>
        </p:txBody>
      </p:sp>
      <p:pic>
        <p:nvPicPr>
          <p:cNvPr id="3" name="Picture 3"/>
          <p:cNvPicPr>
            <a:picLocks noChangeAspect="1" noChangeArrowheads="1"/>
          </p:cNvPicPr>
          <p:nvPr/>
        </p:nvPicPr>
        <p:blipFill>
          <a:blip r:embed="rId2" cstate="print"/>
          <a:srcRect/>
          <a:stretch>
            <a:fillRect/>
          </a:stretch>
        </p:blipFill>
        <p:spPr bwMode="auto">
          <a:xfrm>
            <a:off x="827088" y="1124744"/>
            <a:ext cx="5056187" cy="4062413"/>
          </a:xfrm>
          <a:prstGeom prst="rect">
            <a:avLst/>
          </a:prstGeom>
          <a:noFill/>
          <a:ln w="9525" algn="ctr">
            <a:noFill/>
            <a:miter lim="800000"/>
            <a:headEnd/>
            <a:tailEnd/>
          </a:ln>
        </p:spPr>
      </p:pic>
      <p:sp>
        <p:nvSpPr>
          <p:cNvPr id="4" name="Text Box 6"/>
          <p:cNvSpPr txBox="1">
            <a:spLocks noChangeArrowheads="1"/>
          </p:cNvSpPr>
          <p:nvPr/>
        </p:nvSpPr>
        <p:spPr bwMode="auto">
          <a:xfrm>
            <a:off x="5867400" y="1472158"/>
            <a:ext cx="2867025" cy="2782887"/>
          </a:xfrm>
          <a:prstGeom prst="rect">
            <a:avLst/>
          </a:prstGeom>
          <a:noFill/>
          <a:ln w="9525" algn="ctr">
            <a:noFill/>
            <a:miter lim="800000"/>
            <a:headEnd/>
            <a:tailEnd/>
          </a:ln>
        </p:spPr>
        <p:txBody>
          <a:bodyPr>
            <a:spAutoFit/>
          </a:bodyPr>
          <a:lstStyle/>
          <a:p>
            <a:pPr marL="342900" indent="-342900">
              <a:lnSpc>
                <a:spcPct val="180000"/>
              </a:lnSpc>
              <a:buSzTx/>
              <a:buFontTx/>
              <a:buNone/>
            </a:pPr>
            <a:r>
              <a:rPr lang="en-US" altLang="zh-CN" sz="1800" b="0">
                <a:solidFill>
                  <a:srgbClr val="0000FF"/>
                </a:solidFill>
                <a:latin typeface="Comic Sans MS" pitchFamily="66" charset="0"/>
                <a:ea typeface="宋体" charset="-122"/>
              </a:rPr>
              <a:t>NPA-1: Effective charge </a:t>
            </a:r>
          </a:p>
          <a:p>
            <a:pPr marL="342900" indent="-342900">
              <a:lnSpc>
                <a:spcPct val="180000"/>
              </a:lnSpc>
              <a:buSzTx/>
              <a:buFontTx/>
              <a:buNone/>
            </a:pPr>
            <a:r>
              <a:rPr lang="en-US" altLang="zh-CN" sz="1800" b="0">
                <a:solidFill>
                  <a:srgbClr val="0000FF"/>
                </a:solidFill>
                <a:latin typeface="Comic Sans MS" pitchFamily="66" charset="0"/>
                <a:ea typeface="宋体" charset="-122"/>
              </a:rPr>
              <a:t>           1.28e for A&lt;116</a:t>
            </a:r>
          </a:p>
          <a:p>
            <a:pPr marL="342900" indent="-342900">
              <a:lnSpc>
                <a:spcPct val="180000"/>
              </a:lnSpc>
              <a:buSzTx/>
              <a:buFontTx/>
              <a:buNone/>
            </a:pPr>
            <a:r>
              <a:rPr lang="en-US" altLang="zh-CN" sz="1800" b="0">
                <a:solidFill>
                  <a:srgbClr val="0000FF"/>
                </a:solidFill>
                <a:latin typeface="Comic Sans MS" pitchFamily="66" charset="0"/>
                <a:ea typeface="宋体" charset="-122"/>
              </a:rPr>
              <a:t>          -0.95e for A≥116</a:t>
            </a:r>
          </a:p>
          <a:p>
            <a:pPr marL="342900" indent="-342900">
              <a:lnSpc>
                <a:spcPct val="180000"/>
              </a:lnSpc>
              <a:buSzTx/>
              <a:buFontTx/>
              <a:buNone/>
            </a:pPr>
            <a:r>
              <a:rPr lang="en-US" altLang="zh-CN" sz="1800" b="0">
                <a:solidFill>
                  <a:srgbClr val="0000FF"/>
                </a:solidFill>
                <a:latin typeface="Comic Sans MS" pitchFamily="66" charset="0"/>
                <a:ea typeface="宋体" charset="-122"/>
              </a:rPr>
              <a:t>NPA-2: e for A&lt;116 </a:t>
            </a:r>
          </a:p>
          <a:p>
            <a:pPr marL="342900" indent="-342900">
              <a:lnSpc>
                <a:spcPct val="180000"/>
              </a:lnSpc>
              <a:buSzTx/>
              <a:buFontTx/>
              <a:buNone/>
            </a:pPr>
            <a:r>
              <a:rPr lang="en-US" altLang="zh-CN" sz="1800" b="0">
                <a:solidFill>
                  <a:srgbClr val="0000FF"/>
                </a:solidFill>
                <a:latin typeface="Comic Sans MS" pitchFamily="66" charset="0"/>
                <a:ea typeface="宋体" charset="-122"/>
              </a:rPr>
              <a:t>             -e for A≥116</a:t>
            </a:r>
          </a:p>
        </p:txBody>
      </p:sp>
      <p:sp>
        <p:nvSpPr>
          <p:cNvPr id="5" name="Text Box 13"/>
          <p:cNvSpPr txBox="1">
            <a:spLocks noChangeArrowheads="1"/>
          </p:cNvSpPr>
          <p:nvPr/>
        </p:nvSpPr>
        <p:spPr bwMode="auto">
          <a:xfrm>
            <a:off x="0" y="5661248"/>
            <a:ext cx="9144000" cy="419100"/>
          </a:xfrm>
          <a:prstGeom prst="rect">
            <a:avLst/>
          </a:prstGeom>
          <a:solidFill>
            <a:srgbClr val="0000CC"/>
          </a:solidFill>
          <a:ln w="22225" algn="ctr">
            <a:solidFill>
              <a:srgbClr val="000080"/>
            </a:solidFill>
            <a:miter lim="800000"/>
            <a:headEnd/>
            <a:tailEnd/>
          </a:ln>
        </p:spPr>
        <p:txBody>
          <a:bodyPr lIns="90000" tIns="46800" rIns="90000" bIns="46800">
            <a:spAutoFit/>
          </a:bodyPr>
          <a:lstStyle/>
          <a:p>
            <a:pPr>
              <a:lnSpc>
                <a:spcPct val="100000"/>
              </a:lnSpc>
              <a:spcBef>
                <a:spcPct val="0"/>
              </a:spcBef>
              <a:buSzTx/>
              <a:buFontTx/>
              <a:buNone/>
            </a:pPr>
            <a:r>
              <a:rPr lang="en-US" altLang="zh-CN" sz="2000" b="0" dirty="0">
                <a:latin typeface="Comic Sans MS" pitchFamily="66" charset="0"/>
                <a:ea typeface="黑体" pitchFamily="49" charset="-122"/>
              </a:rPr>
              <a:t>                 </a:t>
            </a:r>
            <a:r>
              <a:rPr lang="en-US" altLang="zh-CN" sz="2000" b="0" dirty="0">
                <a:solidFill>
                  <a:schemeClr val="bg1"/>
                </a:solidFill>
                <a:latin typeface="Comic Sans MS" pitchFamily="66" charset="0"/>
                <a:ea typeface="黑体" pitchFamily="49" charset="-122"/>
              </a:rPr>
              <a:t>H. Jiang, et al.,</a:t>
            </a:r>
            <a:r>
              <a:rPr lang="zh-CN" altLang="en-US" sz="2000" b="0" dirty="0">
                <a:solidFill>
                  <a:schemeClr val="bg1"/>
                </a:solidFill>
                <a:latin typeface="Comic Sans MS" pitchFamily="66" charset="0"/>
                <a:ea typeface="黑体" pitchFamily="49" charset="-122"/>
              </a:rPr>
              <a:t>  </a:t>
            </a:r>
            <a:r>
              <a:rPr lang="en-US" altLang="zh-CN" sz="2000" b="0" dirty="0">
                <a:solidFill>
                  <a:schemeClr val="bg1"/>
                </a:solidFill>
                <a:latin typeface="Comic Sans MS" pitchFamily="66" charset="0"/>
                <a:ea typeface="黑体" pitchFamily="49" charset="-122"/>
              </a:rPr>
              <a:t>Phys. Rev. C 86, 054304 (2012)</a:t>
            </a:r>
          </a:p>
        </p:txBody>
      </p:sp>
      <p:sp>
        <p:nvSpPr>
          <p:cNvPr id="6" name="Rectangle 16"/>
          <p:cNvSpPr>
            <a:spLocks noChangeArrowheads="1"/>
          </p:cNvSpPr>
          <p:nvPr/>
        </p:nvSpPr>
        <p:spPr bwMode="auto">
          <a:xfrm>
            <a:off x="899592" y="5157192"/>
            <a:ext cx="7795724" cy="369332"/>
          </a:xfrm>
          <a:prstGeom prst="rect">
            <a:avLst/>
          </a:prstGeom>
          <a:noFill/>
          <a:ln w="9525" algn="ctr">
            <a:noFill/>
            <a:miter lim="800000"/>
            <a:headEnd/>
            <a:tailEnd/>
          </a:ln>
        </p:spPr>
        <p:txBody>
          <a:bodyPr wrap="none">
            <a:spAutoFit/>
          </a:bodyPr>
          <a:lstStyle/>
          <a:p>
            <a:pPr marL="449263" indent="-449263">
              <a:buFontTx/>
              <a:buNone/>
            </a:pPr>
            <a:r>
              <a:rPr lang="zh-CN" altLang="en-US" dirty="0"/>
              <a:t>不同的壳芯极化与</a:t>
            </a:r>
            <a:r>
              <a:rPr lang="en-US" altLang="zh-CN" dirty="0"/>
              <a:t>N=64</a:t>
            </a:r>
            <a:r>
              <a:rPr lang="zh-CN" altLang="en-US" dirty="0"/>
              <a:t>子壳效应共同导致了偶偶</a:t>
            </a:r>
            <a:r>
              <a:rPr lang="en-US" altLang="zh-CN" dirty="0" err="1"/>
              <a:t>Sn</a:t>
            </a:r>
            <a:r>
              <a:rPr lang="en-US" altLang="zh-CN" dirty="0"/>
              <a:t> </a:t>
            </a:r>
            <a:r>
              <a:rPr lang="zh-CN" altLang="en-US" dirty="0"/>
              <a:t>同位素</a:t>
            </a:r>
            <a:r>
              <a:rPr lang="en-US" altLang="zh-CN" dirty="0"/>
              <a:t>A=116</a:t>
            </a:r>
            <a:r>
              <a:rPr lang="zh-CN" altLang="en-US" dirty="0"/>
              <a:t>附近的低点</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066800" y="990600"/>
            <a:ext cx="6019800" cy="4267200"/>
          </a:xfrm>
          <a:prstGeom prst="rect">
            <a:avLst/>
          </a:prstGeom>
          <a:noFill/>
          <a:ln w="9525" algn="ctr">
            <a:noFill/>
            <a:miter lim="800000"/>
            <a:headEnd/>
            <a:tailEnd/>
          </a:ln>
        </p:spPr>
      </p:pic>
      <p:sp>
        <p:nvSpPr>
          <p:cNvPr id="9219" name="Text Box 3"/>
          <p:cNvSpPr txBox="1">
            <a:spLocks noChangeArrowheads="1"/>
          </p:cNvSpPr>
          <p:nvPr/>
        </p:nvSpPr>
        <p:spPr bwMode="auto">
          <a:xfrm>
            <a:off x="0" y="228600"/>
            <a:ext cx="9144000" cy="396875"/>
          </a:xfrm>
          <a:prstGeom prst="rect">
            <a:avLst/>
          </a:prstGeom>
          <a:noFill/>
          <a:ln w="22225" algn="ctr">
            <a:noFill/>
            <a:miter lim="800000"/>
            <a:headEnd/>
            <a:tailEnd/>
          </a:ln>
        </p:spPr>
        <p:txBody>
          <a:bodyPr lIns="90000" tIns="46800" rIns="90000" bIns="46800">
            <a:spAutoFit/>
          </a:bodyPr>
          <a:lstStyle/>
          <a:p>
            <a:pPr algn="ctr">
              <a:lnSpc>
                <a:spcPct val="100000"/>
              </a:lnSpc>
              <a:spcBef>
                <a:spcPct val="0"/>
              </a:spcBef>
              <a:buSzTx/>
              <a:buFontTx/>
              <a:buNone/>
            </a:pPr>
            <a:r>
              <a:rPr lang="en-US" altLang="zh-CN" sz="2000" b="0">
                <a:solidFill>
                  <a:schemeClr val="bg1"/>
                </a:solidFill>
                <a:latin typeface="Comic Sans MS" pitchFamily="66" charset="0"/>
                <a:ea typeface="黑体" pitchFamily="49" charset="-122"/>
              </a:rPr>
              <a:t>Published in  Phys. Rev. C 89, 014320 (2014)</a:t>
            </a:r>
          </a:p>
        </p:txBody>
      </p:sp>
      <p:sp>
        <p:nvSpPr>
          <p:cNvPr id="9220" name="Text Box 4"/>
          <p:cNvSpPr txBox="1">
            <a:spLocks noChangeArrowheads="1"/>
          </p:cNvSpPr>
          <p:nvPr/>
        </p:nvSpPr>
        <p:spPr bwMode="auto">
          <a:xfrm>
            <a:off x="762000" y="5157788"/>
            <a:ext cx="7743825" cy="1135062"/>
          </a:xfrm>
          <a:prstGeom prst="rect">
            <a:avLst/>
          </a:prstGeom>
          <a:noFill/>
          <a:ln w="9525" algn="ctr">
            <a:noFill/>
            <a:miter lim="800000"/>
            <a:headEnd/>
            <a:tailEnd/>
          </a:ln>
        </p:spPr>
        <p:txBody>
          <a:bodyPr>
            <a:spAutoFit/>
          </a:bodyPr>
          <a:lstStyle/>
          <a:p>
            <a:pPr marL="342900" indent="-342900">
              <a:lnSpc>
                <a:spcPct val="180000"/>
              </a:lnSpc>
              <a:buSzTx/>
              <a:buFontTx/>
              <a:buNone/>
            </a:pPr>
            <a:r>
              <a:rPr lang="en-US" altLang="zh-CN" sz="1800" b="0">
                <a:solidFill>
                  <a:srgbClr val="0000FF"/>
                </a:solidFill>
                <a:latin typeface="Comic Sans MS" pitchFamily="66" charset="0"/>
                <a:ea typeface="宋体" charset="-122"/>
              </a:rPr>
              <a:t>The effective orbital gyromagnetic ratio               spin</a:t>
            </a:r>
          </a:p>
          <a:p>
            <a:pPr marL="342900" indent="-342900">
              <a:lnSpc>
                <a:spcPct val="180000"/>
              </a:lnSpc>
              <a:buSzTx/>
              <a:buFontTx/>
              <a:buNone/>
            </a:pPr>
            <a:r>
              <a:rPr lang="en-US" altLang="zh-CN" sz="1800" b="0">
                <a:solidFill>
                  <a:srgbClr val="0000FF"/>
                </a:solidFill>
                <a:latin typeface="Comic Sans MS" pitchFamily="66" charset="0"/>
                <a:ea typeface="宋体" charset="-122"/>
              </a:rPr>
              <a:t>0.09µ</a:t>
            </a:r>
            <a:r>
              <a:rPr lang="en-US" altLang="zh-CN" sz="1800" b="0" baseline="-25000">
                <a:solidFill>
                  <a:srgbClr val="0000FF"/>
                </a:solidFill>
                <a:latin typeface="Comic Sans MS" pitchFamily="66" charset="0"/>
                <a:ea typeface="宋体" charset="-122"/>
              </a:rPr>
              <a:t>N</a:t>
            </a:r>
            <a:r>
              <a:rPr lang="en-US" altLang="zh-CN" sz="1800" b="0">
                <a:solidFill>
                  <a:srgbClr val="0000FF"/>
                </a:solidFill>
                <a:latin typeface="Comic Sans MS" pitchFamily="66" charset="0"/>
                <a:ea typeface="宋体" charset="-122"/>
              </a:rPr>
              <a:t> for A&lt;116     0.015µ</a:t>
            </a:r>
            <a:r>
              <a:rPr lang="en-US" altLang="zh-CN" sz="1800" b="0" baseline="-25000">
                <a:solidFill>
                  <a:srgbClr val="0000FF"/>
                </a:solidFill>
                <a:latin typeface="Comic Sans MS" pitchFamily="66" charset="0"/>
                <a:ea typeface="宋体" charset="-122"/>
              </a:rPr>
              <a:t>N </a:t>
            </a:r>
            <a:r>
              <a:rPr lang="en-US" altLang="zh-CN" sz="1800" b="0">
                <a:solidFill>
                  <a:srgbClr val="0000FF"/>
                </a:solidFill>
                <a:latin typeface="Comic Sans MS" pitchFamily="66" charset="0"/>
                <a:ea typeface="宋体" charset="-122"/>
              </a:rPr>
              <a:t>for A≥116                   -3.826*0.7µ</a:t>
            </a:r>
            <a:r>
              <a:rPr lang="en-US" altLang="zh-CN" sz="1800" b="0" baseline="-25000">
                <a:solidFill>
                  <a:srgbClr val="0000FF"/>
                </a:solidFill>
                <a:latin typeface="Comic Sans MS" pitchFamily="66" charset="0"/>
                <a:ea typeface="宋体" charset="-122"/>
              </a:rPr>
              <a:t>N</a:t>
            </a:r>
          </a:p>
        </p:txBody>
      </p:sp>
      <p:sp>
        <p:nvSpPr>
          <p:cNvPr id="9221" name="Text Box 6"/>
          <p:cNvSpPr txBox="1">
            <a:spLocks noChangeArrowheads="1"/>
          </p:cNvSpPr>
          <p:nvPr/>
        </p:nvSpPr>
        <p:spPr bwMode="auto">
          <a:xfrm>
            <a:off x="395288" y="1196975"/>
            <a:ext cx="841375" cy="3573463"/>
          </a:xfrm>
          <a:prstGeom prst="rect">
            <a:avLst/>
          </a:prstGeom>
          <a:noFill/>
          <a:ln w="9525" algn="ctr">
            <a:noFill/>
            <a:miter lim="800000"/>
            <a:headEnd/>
            <a:tailEnd/>
          </a:ln>
        </p:spPr>
        <p:txBody>
          <a:bodyPr vert="eaVert" wrap="none">
            <a:spAutoFit/>
          </a:bodyPr>
          <a:lstStyle/>
          <a:p>
            <a:pPr marL="342900" indent="-342900">
              <a:lnSpc>
                <a:spcPct val="180000"/>
              </a:lnSpc>
              <a:buSzTx/>
              <a:buFontTx/>
              <a:buNone/>
            </a:pPr>
            <a:r>
              <a:rPr lang="zh-CN" altLang="en-US">
                <a:solidFill>
                  <a:srgbClr val="FF0000"/>
                </a:solidFill>
                <a:latin typeface="Comic Sans MS" pitchFamily="66" charset="0"/>
                <a:ea typeface="宋体" charset="-122"/>
              </a:rPr>
              <a:t>轻重质量区域不对称分布</a:t>
            </a:r>
            <a:r>
              <a:rPr lang="zh-CN" altLang="en-US" b="0">
                <a:latin typeface="Comic Sans MS" pitchFamily="66" charset="0"/>
                <a:ea typeface="宋体" charset="-122"/>
              </a:rPr>
              <a:t>  </a:t>
            </a:r>
          </a:p>
        </p:txBody>
      </p:sp>
      <p:sp>
        <p:nvSpPr>
          <p:cNvPr id="9222" name="Text Box 7"/>
          <p:cNvSpPr txBox="1">
            <a:spLocks noChangeArrowheads="1"/>
          </p:cNvSpPr>
          <p:nvPr/>
        </p:nvSpPr>
        <p:spPr bwMode="auto">
          <a:xfrm>
            <a:off x="0" y="6438900"/>
            <a:ext cx="9144000" cy="419100"/>
          </a:xfrm>
          <a:prstGeom prst="rect">
            <a:avLst/>
          </a:prstGeom>
          <a:solidFill>
            <a:srgbClr val="0000CC"/>
          </a:solidFill>
          <a:ln w="22225" algn="ctr">
            <a:solidFill>
              <a:srgbClr val="000080"/>
            </a:solidFill>
            <a:miter lim="800000"/>
            <a:headEnd/>
            <a:tailEnd/>
          </a:ln>
        </p:spPr>
        <p:txBody>
          <a:bodyPr lIns="90000" tIns="46800" rIns="90000" bIns="46800">
            <a:spAutoFit/>
          </a:bodyPr>
          <a:lstStyle/>
          <a:p>
            <a:pPr algn="ctr">
              <a:lnSpc>
                <a:spcPct val="100000"/>
              </a:lnSpc>
              <a:spcBef>
                <a:spcPct val="0"/>
              </a:spcBef>
              <a:buSzTx/>
              <a:buFontTx/>
              <a:buNone/>
            </a:pPr>
            <a:r>
              <a:rPr lang="en-US" altLang="zh-CN" sz="2000" b="0">
                <a:latin typeface="Comic Sans MS" pitchFamily="66" charset="0"/>
                <a:ea typeface="黑体" pitchFamily="49" charset="-122"/>
              </a:rPr>
              <a:t> </a:t>
            </a:r>
            <a:r>
              <a:rPr lang="en-US" altLang="zh-CN" sz="2000" b="0">
                <a:solidFill>
                  <a:schemeClr val="bg1"/>
                </a:solidFill>
                <a:latin typeface="Comic Sans MS" pitchFamily="66" charset="0"/>
              </a:rPr>
              <a:t>H. Jiang, et al.,  Phys. Rev. C 89, 014320 (2014)</a:t>
            </a:r>
          </a:p>
        </p:txBody>
      </p:sp>
      <p:sp>
        <p:nvSpPr>
          <p:cNvPr id="9223" name="Rectangle 8"/>
          <p:cNvSpPr>
            <a:spLocks noChangeArrowheads="1"/>
          </p:cNvSpPr>
          <p:nvPr/>
        </p:nvSpPr>
        <p:spPr bwMode="auto">
          <a:xfrm>
            <a:off x="323850" y="188913"/>
            <a:ext cx="8229600" cy="1143000"/>
          </a:xfrm>
          <a:prstGeom prst="rect">
            <a:avLst/>
          </a:prstGeom>
          <a:noFill/>
          <a:ln w="9525">
            <a:noFill/>
            <a:miter lim="800000"/>
            <a:headEnd/>
            <a:tailEnd/>
          </a:ln>
        </p:spPr>
        <p:txBody>
          <a:bodyPr/>
          <a:lstStyle/>
          <a:p>
            <a:pPr algn="ctr">
              <a:lnSpc>
                <a:spcPct val="100000"/>
              </a:lnSpc>
              <a:spcBef>
                <a:spcPct val="0"/>
              </a:spcBef>
              <a:buSzTx/>
              <a:buFontTx/>
              <a:buNone/>
            </a:pPr>
            <a:r>
              <a:rPr lang="zh-CN" altLang="en-US" sz="2800">
                <a:solidFill>
                  <a:srgbClr val="0000FF"/>
                </a:solidFill>
                <a:latin typeface="Arial" charset="0"/>
              </a:rPr>
              <a:t>原子核低激发结构演变</a:t>
            </a:r>
            <a:r>
              <a:rPr lang="zh-CN" altLang="en-US" sz="2800">
                <a:solidFill>
                  <a:srgbClr val="133984"/>
                </a:solidFill>
                <a:latin typeface="Arial" charset="0"/>
                <a:ea typeface="宋体" charset="-122"/>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bwMode="auto">
          <a:xfrm>
            <a:off x="468313" y="234950"/>
            <a:ext cx="8229600" cy="5065713"/>
          </a:xfrm>
          <a:prstGeom prst="rect">
            <a:avLst/>
          </a:prstGeom>
          <a:noFill/>
          <a:ln>
            <a:miter lim="800000"/>
            <a:headEnd/>
            <a:tailEnd/>
          </a:ln>
        </p:spPr>
        <p:txBody>
          <a:bodyPr/>
          <a:lstStyle/>
          <a:p>
            <a:pPr eaLnBrk="1" hangingPunct="1"/>
            <a:r>
              <a:rPr lang="en-US" altLang="zh-CN" sz="2400" b="1" baseline="30000">
                <a:solidFill>
                  <a:srgbClr val="0000FF"/>
                </a:solidFill>
                <a:latin typeface="Times New Roman" pitchFamily="18" charset="0"/>
                <a:ea typeface="楷体" pitchFamily="49" charset="-122"/>
              </a:rPr>
              <a:t>208</a:t>
            </a:r>
            <a:r>
              <a:rPr lang="en-US" altLang="zh-CN" sz="2400" b="1">
                <a:solidFill>
                  <a:srgbClr val="0000FF"/>
                </a:solidFill>
                <a:latin typeface="Times New Roman" pitchFamily="18" charset="0"/>
                <a:ea typeface="楷体" pitchFamily="49" charset="-122"/>
              </a:rPr>
              <a:t>Pb</a:t>
            </a:r>
            <a:r>
              <a:rPr lang="zh-CN" altLang="en-US" sz="2400" b="1">
                <a:solidFill>
                  <a:srgbClr val="0000FF"/>
                </a:solidFill>
                <a:latin typeface="Times New Roman" pitchFamily="18" charset="0"/>
                <a:ea typeface="楷体" pitchFamily="49" charset="-122"/>
              </a:rPr>
              <a:t>区域内价空穴型原子核的系统计算</a:t>
            </a:r>
          </a:p>
        </p:txBody>
      </p:sp>
      <p:pic>
        <p:nvPicPr>
          <p:cNvPr id="13315" name="Picture 3" descr="070608_nuclear_landscape-hirez"/>
          <p:cNvPicPr>
            <a:picLocks noChangeAspect="1" noChangeArrowheads="1"/>
          </p:cNvPicPr>
          <p:nvPr/>
        </p:nvPicPr>
        <p:blipFill>
          <a:blip r:embed="rId2" cstate="print"/>
          <a:srcRect/>
          <a:stretch>
            <a:fillRect/>
          </a:stretch>
        </p:blipFill>
        <p:spPr bwMode="auto">
          <a:xfrm>
            <a:off x="1295400" y="1676400"/>
            <a:ext cx="6477000" cy="4405313"/>
          </a:xfrm>
          <a:prstGeom prst="rect">
            <a:avLst/>
          </a:prstGeom>
          <a:noFill/>
          <a:ln w="9525">
            <a:noFill/>
            <a:miter lim="800000"/>
            <a:headEnd/>
            <a:tailEnd/>
          </a:ln>
        </p:spPr>
      </p:pic>
      <p:pic>
        <p:nvPicPr>
          <p:cNvPr id="1849348" name="Picture 4" descr="arrow, blue, download icon">
            <a:hlinkClick r:id="rId3" tooltip="arrow, blue, download icon"/>
          </p:cNvPr>
          <p:cNvPicPr>
            <a:picLocks noChangeAspect="1" noChangeArrowheads="1"/>
          </p:cNvPicPr>
          <p:nvPr/>
        </p:nvPicPr>
        <p:blipFill>
          <a:blip r:embed="rId4" cstate="print"/>
          <a:srcRect/>
          <a:stretch>
            <a:fillRect/>
          </a:stretch>
        </p:blipFill>
        <p:spPr bwMode="auto">
          <a:xfrm>
            <a:off x="5473700" y="2262188"/>
            <a:ext cx="501650" cy="838200"/>
          </a:xfrm>
          <a:prstGeom prst="rect">
            <a:avLst/>
          </a:prstGeom>
          <a:noFill/>
          <a:ln w="9525">
            <a:noFill/>
            <a:miter lim="800000"/>
            <a:headEnd/>
            <a:tailEnd/>
          </a:ln>
        </p:spPr>
      </p:pic>
      <p:sp>
        <p:nvSpPr>
          <p:cNvPr id="1849349" name="Text Box 5"/>
          <p:cNvSpPr txBox="1">
            <a:spLocks noChangeArrowheads="1"/>
          </p:cNvSpPr>
          <p:nvPr/>
        </p:nvSpPr>
        <p:spPr bwMode="auto">
          <a:xfrm>
            <a:off x="4572000" y="4876800"/>
            <a:ext cx="3910013" cy="822325"/>
          </a:xfrm>
          <a:prstGeom prst="rect">
            <a:avLst/>
          </a:prstGeom>
          <a:noFill/>
          <a:ln w="28575" algn="ctr">
            <a:noFill/>
            <a:miter lim="800000"/>
            <a:headEnd/>
            <a:tailEnd/>
          </a:ln>
        </p:spPr>
        <p:txBody>
          <a:bodyPr wrap="none" lIns="90000" tIns="46800" rIns="90000" bIns="46800">
            <a:spAutoFit/>
          </a:bodyPr>
          <a:lstStyle/>
          <a:p>
            <a:pPr>
              <a:lnSpc>
                <a:spcPct val="100000"/>
              </a:lnSpc>
              <a:spcBef>
                <a:spcPct val="0"/>
              </a:spcBef>
              <a:buSzTx/>
              <a:buFontTx/>
              <a:buNone/>
            </a:pPr>
            <a:r>
              <a:rPr lang="en-US" altLang="zh-CN" b="0">
                <a:solidFill>
                  <a:srgbClr val="133984"/>
                </a:solidFill>
                <a:latin typeface="Comic Sans MS" pitchFamily="66" charset="0"/>
                <a:ea typeface="黑体" pitchFamily="49" charset="-122"/>
              </a:rPr>
              <a:t>Neutron number 120</a:t>
            </a:r>
            <a:r>
              <a:rPr lang="zh-CN" altLang="en-US" b="0">
                <a:solidFill>
                  <a:srgbClr val="133984"/>
                </a:solidFill>
                <a:latin typeface="Comic Sans MS" pitchFamily="66" charset="0"/>
                <a:ea typeface="黑体" pitchFamily="49" charset="-122"/>
              </a:rPr>
              <a:t>～</a:t>
            </a:r>
            <a:r>
              <a:rPr lang="en-US" altLang="zh-CN" b="0">
                <a:solidFill>
                  <a:srgbClr val="133984"/>
                </a:solidFill>
                <a:latin typeface="Comic Sans MS" pitchFamily="66" charset="0"/>
                <a:ea typeface="黑体" pitchFamily="49" charset="-122"/>
              </a:rPr>
              <a:t>125</a:t>
            </a:r>
          </a:p>
          <a:p>
            <a:pPr>
              <a:lnSpc>
                <a:spcPct val="100000"/>
              </a:lnSpc>
              <a:spcBef>
                <a:spcPct val="0"/>
              </a:spcBef>
              <a:buSzTx/>
              <a:buFontTx/>
              <a:buNone/>
            </a:pPr>
            <a:r>
              <a:rPr lang="en-US" altLang="zh-CN" b="0">
                <a:solidFill>
                  <a:srgbClr val="133984"/>
                </a:solidFill>
                <a:latin typeface="Comic Sans MS" pitchFamily="66" charset="0"/>
                <a:ea typeface="黑体" pitchFamily="49" charset="-122"/>
              </a:rPr>
              <a:t>Proton number 77</a:t>
            </a:r>
            <a:r>
              <a:rPr lang="zh-CN" altLang="en-US" b="0">
                <a:solidFill>
                  <a:srgbClr val="133984"/>
                </a:solidFill>
                <a:latin typeface="Comic Sans MS" pitchFamily="66" charset="0"/>
                <a:ea typeface="黑体" pitchFamily="49" charset="-122"/>
              </a:rPr>
              <a:t>～</a:t>
            </a:r>
            <a:r>
              <a:rPr lang="en-US" altLang="zh-CN" b="0">
                <a:solidFill>
                  <a:srgbClr val="133984"/>
                </a:solidFill>
                <a:latin typeface="Comic Sans MS" pitchFamily="66" charset="0"/>
                <a:ea typeface="黑体" pitchFamily="49" charset="-122"/>
              </a:rPr>
              <a:t>81</a:t>
            </a:r>
          </a:p>
        </p:txBody>
      </p:sp>
      <p:sp>
        <p:nvSpPr>
          <p:cNvPr id="6" name="Text Box 5"/>
          <p:cNvSpPr txBox="1">
            <a:spLocks noChangeArrowheads="1"/>
          </p:cNvSpPr>
          <p:nvPr/>
        </p:nvSpPr>
        <p:spPr bwMode="auto">
          <a:xfrm>
            <a:off x="2743200" y="5684838"/>
            <a:ext cx="7321550" cy="457200"/>
          </a:xfrm>
          <a:prstGeom prst="rect">
            <a:avLst/>
          </a:prstGeom>
          <a:noFill/>
          <a:ln w="28575" algn="ctr">
            <a:noFill/>
            <a:miter lim="800000"/>
            <a:headEnd/>
            <a:tailEnd/>
          </a:ln>
        </p:spPr>
        <p:txBody>
          <a:bodyPr lIns="90000" tIns="46800" rIns="90000" bIns="46800">
            <a:spAutoFit/>
          </a:bodyPr>
          <a:lstStyle/>
          <a:p>
            <a:pPr algn="ctr">
              <a:lnSpc>
                <a:spcPct val="100000"/>
              </a:lnSpc>
              <a:spcBef>
                <a:spcPct val="0"/>
              </a:spcBef>
              <a:buSzTx/>
              <a:buFontTx/>
              <a:buNone/>
            </a:pPr>
            <a:r>
              <a:rPr lang="pt-BR" altLang="zh-CN" b="0">
                <a:solidFill>
                  <a:srgbClr val="922706"/>
                </a:solidFill>
                <a:latin typeface="Comic Sans MS" pitchFamily="66" charset="0"/>
                <a:ea typeface="黑体" pitchFamily="49" charset="-122"/>
              </a:rPr>
              <a:t>      Ir, Pt,Au, Hg and Tl isotopes</a:t>
            </a:r>
            <a:endParaRPr lang="en-US" altLang="zh-CN" b="0">
              <a:solidFill>
                <a:srgbClr val="922706"/>
              </a:solidFill>
              <a:latin typeface="Comic Sans MS" pitchFamily="66" charset="0"/>
              <a:ea typeface="黑体" pitchFamily="49" charset="-122"/>
            </a:endParaRPr>
          </a:p>
        </p:txBody>
      </p:sp>
      <p:sp>
        <p:nvSpPr>
          <p:cNvPr id="659463" name="Rectangle 7"/>
          <p:cNvSpPr>
            <a:spLocks noChangeArrowheads="1"/>
          </p:cNvSpPr>
          <p:nvPr/>
        </p:nvSpPr>
        <p:spPr bwMode="auto">
          <a:xfrm>
            <a:off x="323850" y="908050"/>
            <a:ext cx="6480175" cy="1187450"/>
          </a:xfrm>
          <a:prstGeom prst="rect">
            <a:avLst/>
          </a:prstGeom>
          <a:noFill/>
          <a:ln w="9525" algn="ctr">
            <a:noFill/>
            <a:miter lim="800000"/>
            <a:headEnd/>
            <a:tailEnd/>
          </a:ln>
        </p:spPr>
        <p:txBody>
          <a:bodyPr anchor="ctr">
            <a:spAutoFit/>
          </a:bodyPr>
          <a:lstStyle/>
          <a:p>
            <a:pPr>
              <a:lnSpc>
                <a:spcPct val="100000"/>
              </a:lnSpc>
              <a:spcBef>
                <a:spcPct val="0"/>
              </a:spcBef>
              <a:buSzTx/>
              <a:buFontTx/>
              <a:buNone/>
            </a:pPr>
            <a:r>
              <a:rPr lang="zh-CN" altLang="en-US"/>
              <a:t>壳模型配对近似方法能够很好地描述这些过渡区原子核的低激发性质，特别可以在集体对基矢下给出简单而物理的</a:t>
            </a:r>
            <a:r>
              <a:rPr lang="zh-CN" altLang="en-US">
                <a:solidFill>
                  <a:srgbClr val="0000FF"/>
                </a:solidFill>
              </a:rPr>
              <a:t>低激发主导组态</a:t>
            </a:r>
            <a:r>
              <a:rPr lang="zh-CN" altLang="en-US"/>
              <a:t>。 </a:t>
            </a:r>
          </a:p>
        </p:txBody>
      </p:sp>
      <p:sp>
        <p:nvSpPr>
          <p:cNvPr id="13320" name="Text Box 8"/>
          <p:cNvSpPr txBox="1">
            <a:spLocks noChangeArrowheads="1"/>
          </p:cNvSpPr>
          <p:nvPr/>
        </p:nvSpPr>
        <p:spPr bwMode="auto">
          <a:xfrm>
            <a:off x="0" y="6378575"/>
            <a:ext cx="9144000" cy="479425"/>
          </a:xfrm>
          <a:prstGeom prst="rect">
            <a:avLst/>
          </a:prstGeom>
          <a:solidFill>
            <a:srgbClr val="0000CC"/>
          </a:solidFill>
          <a:ln w="22225" algn="ctr">
            <a:solidFill>
              <a:srgbClr val="000080"/>
            </a:solidFill>
            <a:miter lim="800000"/>
            <a:headEnd/>
            <a:tailEnd/>
          </a:ln>
        </p:spPr>
        <p:txBody>
          <a:bodyPr lIns="90000" tIns="46800" rIns="90000" bIns="46800">
            <a:spAutoFit/>
          </a:bodyPr>
          <a:lstStyle/>
          <a:p>
            <a:pPr algn="ctr">
              <a:lnSpc>
                <a:spcPct val="100000"/>
              </a:lnSpc>
              <a:spcBef>
                <a:spcPct val="0"/>
              </a:spcBef>
              <a:buSzTx/>
              <a:buFontTx/>
              <a:buNone/>
            </a:pPr>
            <a:r>
              <a:rPr lang="en-US" altLang="zh-CN" sz="2000" b="0">
                <a:latin typeface="Comic Sans MS" pitchFamily="66" charset="0"/>
                <a:ea typeface="黑体" pitchFamily="49" charset="-122"/>
              </a:rPr>
              <a:t> </a:t>
            </a:r>
            <a:r>
              <a:rPr lang="en-US" altLang="zh-CN" sz="2000" b="0">
                <a:solidFill>
                  <a:schemeClr val="bg1"/>
                </a:solidFill>
                <a:latin typeface="Comic Sans MS" pitchFamily="66" charset="0"/>
              </a:rPr>
              <a:t>H. Jiang, et al., JPG 38, 045103 (2011)</a:t>
            </a:r>
            <a:r>
              <a:rPr lang="en-US" altLang="zh-CN"/>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49348"/>
                                        </p:tgtEl>
                                        <p:attrNameLst>
                                          <p:attrName>style.visibility</p:attrName>
                                        </p:attrNameLst>
                                      </p:cBhvr>
                                      <p:to>
                                        <p:strVal val="visible"/>
                                      </p:to>
                                    </p:set>
                                    <p:animEffect transition="in" filter="wipe(up)">
                                      <p:cBhvr>
                                        <p:cTn id="7" dur="1000"/>
                                        <p:tgtEl>
                                          <p:spTgt spid="1849348"/>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849349"/>
                                        </p:tgtEl>
                                        <p:attrNameLst>
                                          <p:attrName>style.visibility</p:attrName>
                                        </p:attrNameLst>
                                      </p:cBhvr>
                                      <p:to>
                                        <p:strVal val="visible"/>
                                      </p:to>
                                    </p:set>
                                    <p:animEffect transition="in" filter="blinds(horizontal)">
                                      <p:cBhvr>
                                        <p:cTn id="11" dur="500"/>
                                        <p:tgtEl>
                                          <p:spTgt spid="1849349"/>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59463"/>
                                        </p:tgtEl>
                                        <p:attrNameLst>
                                          <p:attrName>style.visibility</p:attrName>
                                        </p:attrNameLst>
                                      </p:cBhvr>
                                      <p:to>
                                        <p:strVal val="visible"/>
                                      </p:to>
                                    </p:set>
                                    <p:animEffect transition="in" filter="blinds(horizontal)">
                                      <p:cBhvr>
                                        <p:cTn id="20" dur="500"/>
                                        <p:tgtEl>
                                          <p:spTgt spid="65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349" grpId="0"/>
      <p:bldP spid="6" grpId="0"/>
      <p:bldP spid="65946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48288"/>
            <a:ext cx="4219938" cy="369332"/>
          </a:xfrm>
          <a:prstGeom prst="rect">
            <a:avLst/>
          </a:prstGeom>
          <a:solidFill>
            <a:srgbClr val="FFC000"/>
          </a:solidFill>
        </p:spPr>
        <p:txBody>
          <a:bodyPr wrap="none" rtlCol="0">
            <a:spAutoFit/>
          </a:bodyPr>
          <a:lstStyle/>
          <a:p>
            <a:r>
              <a:rPr lang="en-US" altLang="zh-CN" dirty="0"/>
              <a:t>Y. Y. Cheng, Phys. Rev. C100 (2019), in press</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3851920" y="1445220"/>
            <a:ext cx="2635250" cy="486410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107504" y="1772816"/>
            <a:ext cx="3922713" cy="4172942"/>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6174390" y="620688"/>
            <a:ext cx="2934114" cy="613253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a:grpSpLocks/>
          </p:cNvGrpSpPr>
          <p:nvPr/>
        </p:nvGrpSpPr>
        <p:grpSpPr bwMode="auto">
          <a:xfrm>
            <a:off x="357188" y="1124744"/>
            <a:ext cx="4752975" cy="1800225"/>
            <a:chOff x="3635375" y="1700213"/>
            <a:chExt cx="4752975" cy="1800225"/>
          </a:xfrm>
        </p:grpSpPr>
        <p:pic>
          <p:nvPicPr>
            <p:cNvPr id="563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5" y="2062163"/>
              <a:ext cx="46418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Oval 7"/>
            <p:cNvSpPr>
              <a:spLocks noChangeArrowheads="1"/>
            </p:cNvSpPr>
            <p:nvPr/>
          </p:nvSpPr>
          <p:spPr bwMode="auto">
            <a:xfrm>
              <a:off x="7019925" y="1700213"/>
              <a:ext cx="1368425" cy="1800225"/>
            </a:xfrm>
            <a:prstGeom prst="ellipse">
              <a:avLst/>
            </a:prstGeom>
            <a:solidFill>
              <a:schemeClr val="accent1">
                <a:alpha val="0"/>
              </a:schemeClr>
            </a:solidFill>
            <a:ln w="53975">
              <a:solidFill>
                <a:srgbClr val="FF0000"/>
              </a:solidFill>
              <a:round/>
              <a:headEnd/>
              <a:tailEnd/>
            </a:ln>
          </p:spPr>
          <p:txBody>
            <a:bodyPr wrap="none" anchor="ctr"/>
            <a:lstStyle>
              <a:lvl1pPr eaLnBrk="0" hangingPunct="0">
                <a:defRPr kumimoji="1" sz="2000">
                  <a:solidFill>
                    <a:schemeClr val="tx1"/>
                  </a:solidFill>
                  <a:latin typeface="Tahoma" panose="020B0604030504040204" pitchFamily="34" charset="0"/>
                  <a:ea typeface="宋体" panose="02010600030101010101" pitchFamily="2" charset="-122"/>
                </a:defRPr>
              </a:lvl1pPr>
              <a:lvl2pPr marL="742950" indent="-285750" eaLnBrk="0" hangingPunct="0">
                <a:defRPr kumimoji="1" sz="20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0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pic>
        <p:nvPicPr>
          <p:cNvPr id="5632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008908"/>
            <a:ext cx="4319588"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7"/>
          <p:cNvGrpSpPr>
            <a:grpSpLocks/>
          </p:cNvGrpSpPr>
          <p:nvPr/>
        </p:nvGrpSpPr>
        <p:grpSpPr bwMode="auto">
          <a:xfrm>
            <a:off x="3995936" y="4182268"/>
            <a:ext cx="5256583" cy="2055044"/>
            <a:chOff x="-1000165" y="4384671"/>
            <a:chExt cx="4857752" cy="1943104"/>
          </a:xfrm>
        </p:grpSpPr>
        <p:pic>
          <p:nvPicPr>
            <p:cNvPr id="563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40" y="4956175"/>
              <a:ext cx="473568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图片 10" descr="QQ截图20120621171545.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165" y="4384671"/>
              <a:ext cx="485775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 Box 5"/>
          <p:cNvSpPr txBox="1">
            <a:spLocks noChangeArrowheads="1"/>
          </p:cNvSpPr>
          <p:nvPr/>
        </p:nvSpPr>
        <p:spPr bwMode="auto">
          <a:xfrm>
            <a:off x="5072063" y="1877219"/>
            <a:ext cx="4071937" cy="12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68300" eaLnBrk="0" hangingPunct="0">
              <a:defRPr kumimoji="1" sz="2000">
                <a:solidFill>
                  <a:schemeClr val="tx1"/>
                </a:solidFill>
                <a:latin typeface="Tahoma" panose="020B0604030504040204" pitchFamily="34" charset="0"/>
                <a:ea typeface="宋体" panose="02010600030101010101" pitchFamily="2" charset="-122"/>
              </a:defRPr>
            </a:lvl1pPr>
            <a:lvl2pPr marL="742950" indent="-285750" defTabSz="368300" eaLnBrk="0" hangingPunct="0">
              <a:defRPr kumimoji="1" sz="2000">
                <a:solidFill>
                  <a:schemeClr val="tx1"/>
                </a:solidFill>
                <a:latin typeface="Tahoma" panose="020B0604030504040204" pitchFamily="34" charset="0"/>
                <a:ea typeface="宋体" panose="02010600030101010101" pitchFamily="2" charset="-122"/>
              </a:defRPr>
            </a:lvl2pPr>
            <a:lvl3pPr marL="1143000" indent="-228600" defTabSz="368300" eaLnBrk="0" hangingPunct="0">
              <a:defRPr kumimoji="1" sz="2000">
                <a:solidFill>
                  <a:schemeClr val="tx1"/>
                </a:solidFill>
                <a:latin typeface="Tahoma" panose="020B0604030504040204" pitchFamily="34" charset="0"/>
                <a:ea typeface="宋体" panose="02010600030101010101" pitchFamily="2" charset="-122"/>
              </a:defRPr>
            </a:lvl3pPr>
            <a:lvl4pPr marL="1600200" indent="-228600" defTabSz="368300" eaLnBrk="0" hangingPunct="0">
              <a:defRPr kumimoji="1" sz="2000">
                <a:solidFill>
                  <a:schemeClr val="tx1"/>
                </a:solidFill>
                <a:latin typeface="Tahoma" panose="020B0604030504040204" pitchFamily="34" charset="0"/>
                <a:ea typeface="宋体" panose="02010600030101010101" pitchFamily="2" charset="-122"/>
              </a:defRPr>
            </a:lvl4pPr>
            <a:lvl5pPr marL="2057400" indent="-228600" defTabSz="368300" eaLnBrk="0" hangingPunct="0">
              <a:defRPr kumimoji="1" sz="2000">
                <a:solidFill>
                  <a:schemeClr val="tx1"/>
                </a:solidFill>
                <a:latin typeface="Tahoma" panose="020B0604030504040204" pitchFamily="34" charset="0"/>
                <a:ea typeface="宋体" panose="02010600030101010101" pitchFamily="2" charset="-122"/>
              </a:defRPr>
            </a:lvl5pPr>
            <a:lvl6pPr marL="2514600" indent="-228600" defTabSz="3683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6pPr>
            <a:lvl7pPr marL="2971800" indent="-228600" defTabSz="3683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7pPr>
            <a:lvl8pPr marL="3429000" indent="-228600" defTabSz="3683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8pPr>
            <a:lvl9pPr marL="3886200" indent="-228600" defTabSz="368300" eaLnBrk="0" fontAlgn="base" hangingPunct="0">
              <a:spcBef>
                <a:spcPct val="0"/>
              </a:spcBef>
              <a:spcAft>
                <a:spcPct val="0"/>
              </a:spcAft>
              <a:defRPr kumimoji="1" sz="2000">
                <a:solidFill>
                  <a:schemeClr val="tx1"/>
                </a:solidFill>
                <a:latin typeface="Tahoma" panose="020B0604030504040204" pitchFamily="34" charset="0"/>
                <a:ea typeface="宋体" panose="02010600030101010101" pitchFamily="2" charset="-122"/>
              </a:defRPr>
            </a:lvl9pPr>
          </a:lstStyle>
          <a:p>
            <a:pPr algn="just" eaLnBrk="1" hangingPunct="1">
              <a:lnSpc>
                <a:spcPct val="139000"/>
              </a:lnSpc>
            </a:pPr>
            <a:r>
              <a:rPr lang="zh-CN" altLang="en-US" sz="1800" dirty="0">
                <a:latin typeface="微软雅黑" panose="020B0503020204020204" pitchFamily="34" charset="-122"/>
                <a:ea typeface="微软雅黑" panose="020B0503020204020204" pitchFamily="34" charset="-122"/>
              </a:rPr>
              <a:t>当价质子和价中子处于同一个壳层时，尤其</a:t>
            </a:r>
            <a:r>
              <a:rPr lang="zh-CN" altLang="en-US" sz="1800" dirty="0">
                <a:latin typeface="Calibri" panose="020F0502020204030204" pitchFamily="34" charset="0"/>
                <a:ea typeface="微软雅黑" panose="020B0503020204020204" pitchFamily="34" charset="-122"/>
                <a:cs typeface="Calibri" panose="020F0502020204030204" pitchFamily="34" charset="0"/>
              </a:rPr>
              <a:t>在 </a:t>
            </a:r>
            <a:r>
              <a:rPr lang="en-US" altLang="zh-CN" sz="1800" i="1" dirty="0">
                <a:latin typeface="Calibri" panose="020F0502020204030204" pitchFamily="34" charset="0"/>
                <a:ea typeface="微软雅黑" panose="020B0503020204020204" pitchFamily="34" charset="-122"/>
                <a:cs typeface="Calibri" panose="020F0502020204030204" pitchFamily="34" charset="0"/>
              </a:rPr>
              <a:t>N </a:t>
            </a:r>
            <a:r>
              <a:rPr lang="en-US" altLang="zh-CN" sz="1800" dirty="0">
                <a:latin typeface="Calibri" panose="020F0502020204030204" pitchFamily="34" charset="0"/>
                <a:ea typeface="微软雅黑" panose="020B0503020204020204" pitchFamily="34" charset="-122"/>
                <a:cs typeface="Calibri" panose="020F0502020204030204" pitchFamily="34" charset="0"/>
              </a:rPr>
              <a:t>= </a:t>
            </a:r>
            <a:r>
              <a:rPr lang="en-US" altLang="zh-CN" sz="1800" i="1" dirty="0">
                <a:latin typeface="Calibri" panose="020F0502020204030204" pitchFamily="34" charset="0"/>
                <a:ea typeface="微软雅黑" panose="020B0503020204020204" pitchFamily="34" charset="-122"/>
                <a:cs typeface="Calibri" panose="020F0502020204030204" pitchFamily="34" charset="0"/>
              </a:rPr>
              <a:t>Z </a:t>
            </a:r>
            <a:r>
              <a:rPr lang="zh-CN" altLang="en-US" sz="1800" dirty="0">
                <a:latin typeface="微软雅黑" panose="020B0503020204020204" pitchFamily="34" charset="-122"/>
                <a:ea typeface="微软雅黑" panose="020B0503020204020204" pitchFamily="34" charset="-122"/>
              </a:rPr>
              <a:t>原子核中，质子</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中子配对关联可能</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非常重要</a:t>
            </a:r>
            <a:r>
              <a:rPr lang="zh-CN" altLang="en-US" sz="1800" dirty="0">
                <a:latin typeface="Calibri" panose="020F0502020204030204" pitchFamily="34" charset="0"/>
                <a:ea typeface="微软雅黑" panose="020B0503020204020204" pitchFamily="34" charset="-122"/>
                <a:cs typeface="Calibri" panose="020F0502020204030204" pitchFamily="34" charset="0"/>
              </a:rPr>
              <a:t>（</a:t>
            </a:r>
            <a:r>
              <a:rPr lang="en-US" altLang="zh-CN" sz="1800" dirty="0">
                <a:latin typeface="Calibri" panose="020F0502020204030204" pitchFamily="34" charset="0"/>
                <a:ea typeface="微软雅黑" panose="020B0503020204020204" pitchFamily="34" charset="-122"/>
                <a:cs typeface="Calibri" panose="020F0502020204030204" pitchFamily="34" charset="0"/>
              </a:rPr>
              <a:t>i.e., </a:t>
            </a:r>
            <a:r>
              <a:rPr lang="en-US" altLang="zh-CN" sz="1800" i="1" dirty="0">
                <a:latin typeface="Calibri" panose="020F0502020204030204" pitchFamily="34" charset="0"/>
                <a:ea typeface="微软雅黑" panose="020B0503020204020204" pitchFamily="34" charset="-122"/>
                <a:cs typeface="Calibri" panose="020F0502020204030204" pitchFamily="34" charset="0"/>
              </a:rPr>
              <a:t>J </a:t>
            </a:r>
            <a:r>
              <a:rPr lang="en-US" altLang="zh-CN" sz="1800" dirty="0">
                <a:latin typeface="Calibri" panose="020F0502020204030204" pitchFamily="34" charset="0"/>
                <a:ea typeface="微软雅黑" panose="020B0503020204020204" pitchFamily="34" charset="-122"/>
                <a:cs typeface="Calibri" panose="020F0502020204030204" pitchFamily="34" charset="0"/>
              </a:rPr>
              <a:t>= </a:t>
            </a:r>
            <a:r>
              <a:rPr lang="en-US" altLang="zh-CN" sz="1800" i="1" dirty="0" err="1">
                <a:latin typeface="Calibri" panose="020F0502020204030204" pitchFamily="34" charset="0"/>
                <a:ea typeface="微软雅黑" panose="020B0503020204020204" pitchFamily="34" charset="-122"/>
                <a:cs typeface="Calibri" panose="020F0502020204030204" pitchFamily="34" charset="0"/>
              </a:rPr>
              <a:t>J</a:t>
            </a:r>
            <a:r>
              <a:rPr lang="en-US" altLang="zh-CN" sz="1800" baseline="-25000" dirty="0" err="1">
                <a:latin typeface="Calibri" panose="020F0502020204030204" pitchFamily="34" charset="0"/>
                <a:ea typeface="微软雅黑" panose="020B0503020204020204" pitchFamily="34" charset="-122"/>
                <a:cs typeface="Calibri" panose="020F0502020204030204" pitchFamily="34" charset="0"/>
              </a:rPr>
              <a:t>max</a:t>
            </a:r>
            <a:r>
              <a:rPr lang="zh-CN" altLang="en-US" sz="1800" dirty="0">
                <a:latin typeface="Calibri" panose="020F0502020204030204" pitchFamily="34" charset="0"/>
                <a:ea typeface="微软雅黑" panose="020B0503020204020204" pitchFamily="34" charset="-122"/>
                <a:cs typeface="Calibri" panose="020F0502020204030204" pitchFamily="34" charset="0"/>
              </a:rPr>
              <a:t>）</a:t>
            </a:r>
          </a:p>
        </p:txBody>
      </p:sp>
      <p:sp>
        <p:nvSpPr>
          <p:cNvPr id="12" name="标题 1"/>
          <p:cNvSpPr txBox="1">
            <a:spLocks/>
          </p:cNvSpPr>
          <p:nvPr/>
        </p:nvSpPr>
        <p:spPr bwMode="auto">
          <a:xfrm>
            <a:off x="1187624" y="76870"/>
            <a:ext cx="7992888" cy="831850"/>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l" eaLnBrk="0" hangingPunct="0">
              <a:defRPr/>
            </a:pPr>
            <a:r>
              <a:rPr lang="en-US" altLang="zh-CN" sz="2800" b="1" kern="0" dirty="0">
                <a:solidFill>
                  <a:srgbClr val="0000FF"/>
                </a:solidFill>
                <a:latin typeface="Calibri" panose="020F0502020204030204" pitchFamily="34" charset="0"/>
                <a:ea typeface="楷体_GB2312" pitchFamily="49" charset="-122"/>
                <a:cs typeface="Times New Roman" pitchFamily="18" charset="0"/>
              </a:rPr>
              <a:t>Isoscalar spin-aligned p-n pair</a:t>
            </a:r>
            <a:endParaRPr lang="zh-CN" altLang="en-US" sz="2800" b="1" kern="0" dirty="0">
              <a:solidFill>
                <a:srgbClr val="0000FF"/>
              </a:solidFill>
              <a:latin typeface="Calibri" panose="020F0502020204030204" pitchFamily="34" charset="0"/>
              <a:ea typeface="楷体_GB2312" pitchFamily="49" charset="-122"/>
              <a:cs typeface="Times New Roman" pitchFamily="18" charset="0"/>
            </a:endParaRPr>
          </a:p>
        </p:txBody>
      </p:sp>
      <p:pic>
        <p:nvPicPr>
          <p:cNvPr id="13" name="Picture 3"/>
          <p:cNvPicPr>
            <a:picLocks noChangeAspect="1" noChangeArrowheads="1"/>
          </p:cNvPicPr>
          <p:nvPr/>
        </p:nvPicPr>
        <p:blipFill>
          <a:blip r:embed="rId6" cstate="print"/>
          <a:srcRect/>
          <a:stretch>
            <a:fillRect/>
          </a:stretch>
        </p:blipFill>
        <p:spPr bwMode="auto">
          <a:xfrm>
            <a:off x="4357688" y="3064474"/>
            <a:ext cx="1714512" cy="1117795"/>
          </a:xfrm>
          <a:prstGeom prst="rect">
            <a:avLst/>
          </a:prstGeom>
          <a:noFill/>
          <a:ln w="9525">
            <a:noFill/>
            <a:miter lim="800000"/>
            <a:headEnd/>
            <a:tailEnd/>
          </a:ln>
          <a:effectLst/>
        </p:spPr>
      </p:pic>
    </p:spTree>
    <p:extLst>
      <p:ext uri="{BB962C8B-B14F-4D97-AF65-F5344CB8AC3E}">
        <p14:creationId xmlns:p14="http://schemas.microsoft.com/office/powerpoint/2010/main" val="3694071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5091" y="76870"/>
            <a:ext cx="6929437" cy="831850"/>
          </a:xfrm>
        </p:spPr>
        <p:txBody>
          <a:bodyPr/>
          <a:lstStyle/>
          <a:p>
            <a:pPr>
              <a:defRPr/>
            </a:pPr>
            <a:r>
              <a:rPr lang="en-US" altLang="zh-CN" sz="2800" baseline="30000" dirty="0">
                <a:latin typeface="Calibri" panose="020F0502020204030204" pitchFamily="34" charset="0"/>
              </a:rPr>
              <a:t>96</a:t>
            </a:r>
            <a:r>
              <a:rPr lang="en-US" altLang="zh-CN" sz="2800" dirty="0">
                <a:latin typeface="Calibri" panose="020F0502020204030204" pitchFamily="34" charset="0"/>
              </a:rPr>
              <a:t>Cd</a:t>
            </a:r>
            <a:r>
              <a:rPr lang="en-US" altLang="zh-CN" sz="2800" dirty="0">
                <a:latin typeface="Calibri" panose="020F0502020204030204" pitchFamily="34" charset="0"/>
                <a:cs typeface="Times New Roman" pitchFamily="18" charset="0"/>
              </a:rPr>
              <a:t>:</a:t>
            </a:r>
            <a:r>
              <a:rPr lang="en-US" altLang="zh-CN" sz="2800" dirty="0">
                <a:latin typeface="Calibri" panose="020F0502020204030204" pitchFamily="34" charset="0"/>
              </a:rPr>
              <a:t> </a:t>
            </a:r>
            <a:r>
              <a:rPr lang="en-US" altLang="zh-CN" sz="2800" dirty="0">
                <a:latin typeface="Calibri" panose="020F0502020204030204" pitchFamily="34" charset="0"/>
                <a:cs typeface="Times New Roman" pitchFamily="18" charset="0"/>
              </a:rPr>
              <a:t>dual description</a:t>
            </a:r>
            <a:endParaRPr lang="zh-CN" altLang="en-US" sz="2800" dirty="0">
              <a:latin typeface="Calibri" panose="020F0502020204030204" pitchFamily="34" charset="0"/>
              <a:cs typeface="Times New Roman" pitchFamily="18" charset="0"/>
            </a:endParaRPr>
          </a:p>
        </p:txBody>
      </p:sp>
      <p:grpSp>
        <p:nvGrpSpPr>
          <p:cNvPr id="3" name="组合 5"/>
          <p:cNvGrpSpPr/>
          <p:nvPr/>
        </p:nvGrpSpPr>
        <p:grpSpPr>
          <a:xfrm>
            <a:off x="5940152" y="1185464"/>
            <a:ext cx="2829216" cy="1167783"/>
            <a:chOff x="5940152" y="1185464"/>
            <a:chExt cx="2829216" cy="1167783"/>
          </a:xfrm>
        </p:grpSpPr>
        <p:pic>
          <p:nvPicPr>
            <p:cNvPr id="5837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305" y="1844824"/>
              <a:ext cx="506931" cy="50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txBox="1">
              <a:spLocks/>
            </p:cNvSpPr>
            <p:nvPr/>
          </p:nvSpPr>
          <p:spPr bwMode="auto">
            <a:xfrm>
              <a:off x="5940152" y="1185464"/>
              <a:ext cx="2829216" cy="1145493"/>
            </a:xfrm>
            <a:prstGeom prst="rect">
              <a:avLst/>
            </a:prstGeom>
            <a:noFill/>
            <a:ln w="25400">
              <a:solidFill>
                <a:srgbClr val="0000FF"/>
              </a:solidFill>
              <a:miter lim="800000"/>
              <a:headEnd/>
              <a:tailEnd/>
            </a:ln>
          </p:spPr>
          <p:txBody>
            <a:bodyPr/>
            <a:lstStyle/>
            <a:p>
              <a:pPr marL="342900" indent="-342900" algn="just" eaLnBrk="0" hangingPunct="0">
                <a:spcBef>
                  <a:spcPct val="20000"/>
                </a:spcBef>
                <a:buSzPct val="60000"/>
                <a:buFont typeface="Wingdings" pitchFamily="2" charset="2"/>
                <a:buNone/>
                <a:defRPr/>
              </a:pPr>
              <a:r>
                <a:rPr lang="en-US" altLang="zh-CN" b="1" i="1" kern="0" dirty="0">
                  <a:latin typeface="Cambria" pitchFamily="18" charset="0"/>
                  <a:sym typeface="Wingdings" pitchFamily="2" charset="2"/>
                </a:rPr>
                <a:t>S</a:t>
              </a:r>
              <a:r>
                <a:rPr lang="en-US" altLang="zh-CN" b="1" kern="0" dirty="0">
                  <a:latin typeface="Cambria" pitchFamily="18" charset="0"/>
                  <a:sym typeface="Wingdings" pitchFamily="2" charset="2"/>
                </a:rPr>
                <a:t> pair: </a:t>
              </a:r>
              <a:r>
                <a:rPr lang="en-US" altLang="zh-CN" b="1" i="1" kern="0" dirty="0">
                  <a:latin typeface="Cambria" pitchFamily="18" charset="0"/>
                  <a:sym typeface="Wingdings" pitchFamily="2" charset="2"/>
                </a:rPr>
                <a:t>J</a:t>
              </a:r>
              <a:r>
                <a:rPr lang="en-US" altLang="zh-CN" b="1" kern="0" dirty="0">
                  <a:latin typeface="Cambria" pitchFamily="18" charset="0"/>
                  <a:sym typeface="Wingdings" pitchFamily="2" charset="2"/>
                </a:rPr>
                <a:t>=0,</a:t>
              </a:r>
              <a:r>
                <a:rPr lang="en-US" altLang="zh-CN" b="1" i="1" kern="0" dirty="0">
                  <a:latin typeface="Cambria" pitchFamily="18" charset="0"/>
                  <a:sym typeface="Wingdings" pitchFamily="2" charset="2"/>
                </a:rPr>
                <a:t>T</a:t>
              </a:r>
              <a:r>
                <a:rPr lang="en-US" altLang="zh-CN" b="1" kern="0" dirty="0">
                  <a:latin typeface="Cambria" pitchFamily="18" charset="0"/>
                  <a:sym typeface="Wingdings" pitchFamily="2" charset="2"/>
                </a:rPr>
                <a:t>=1</a:t>
              </a:r>
            </a:p>
            <a:p>
              <a:pPr marL="342900" indent="-342900" algn="just">
                <a:spcBef>
                  <a:spcPct val="20000"/>
                </a:spcBef>
                <a:buSzPct val="60000"/>
                <a:defRPr/>
              </a:pPr>
              <a:r>
                <a:rPr lang="en-US" altLang="zh-CN" b="1" i="1" kern="0" dirty="0">
                  <a:latin typeface="Cambria" pitchFamily="18" charset="0"/>
                  <a:sym typeface="Wingdings" pitchFamily="2" charset="2"/>
                </a:rPr>
                <a:t>D</a:t>
              </a:r>
              <a:r>
                <a:rPr lang="en-US" altLang="zh-CN" b="1" kern="0" dirty="0">
                  <a:latin typeface="Cambria" pitchFamily="18" charset="0"/>
                  <a:sym typeface="Wingdings" pitchFamily="2" charset="2"/>
                </a:rPr>
                <a:t> pair : </a:t>
              </a:r>
              <a:r>
                <a:rPr lang="en-US" altLang="zh-CN" b="1" i="1" kern="0" dirty="0">
                  <a:latin typeface="Cambria" pitchFamily="18" charset="0"/>
                  <a:sym typeface="Wingdings" pitchFamily="2" charset="2"/>
                </a:rPr>
                <a:t>J</a:t>
              </a:r>
              <a:r>
                <a:rPr lang="en-US" altLang="zh-CN" b="1" kern="0" dirty="0">
                  <a:latin typeface="Cambria" pitchFamily="18" charset="0"/>
                  <a:sym typeface="Wingdings" pitchFamily="2" charset="2"/>
                </a:rPr>
                <a:t>=2,</a:t>
              </a:r>
              <a:r>
                <a:rPr lang="en-US" altLang="zh-CN" b="1" i="1" kern="0" dirty="0">
                  <a:latin typeface="Cambria" pitchFamily="18" charset="0"/>
                  <a:sym typeface="Wingdings" pitchFamily="2" charset="2"/>
                </a:rPr>
                <a:t>T</a:t>
              </a:r>
              <a:r>
                <a:rPr lang="en-US" altLang="zh-CN" b="1" kern="0" dirty="0">
                  <a:latin typeface="Cambria" pitchFamily="18" charset="0"/>
                  <a:sym typeface="Wingdings" pitchFamily="2" charset="2"/>
                </a:rPr>
                <a:t>=1</a:t>
              </a:r>
            </a:p>
            <a:p>
              <a:pPr marL="342900" indent="-342900" algn="just">
                <a:spcBef>
                  <a:spcPct val="20000"/>
                </a:spcBef>
                <a:buSzPct val="60000"/>
                <a:defRPr/>
              </a:pPr>
              <a:r>
                <a:rPr lang="en-US" altLang="zh-CN" b="1" i="1" kern="0" dirty="0">
                  <a:latin typeface="Cambria" pitchFamily="18" charset="0"/>
                  <a:sym typeface="Wingdings" pitchFamily="2" charset="2"/>
                </a:rPr>
                <a:t>A</a:t>
              </a:r>
              <a:r>
                <a:rPr lang="en-US" altLang="zh-CN" b="1" kern="0" baseline="30000" dirty="0">
                  <a:latin typeface="Cambria" pitchFamily="18" charset="0"/>
                  <a:sym typeface="Wingdings" pitchFamily="2" charset="2"/>
                </a:rPr>
                <a:t>(9)</a:t>
              </a:r>
              <a:r>
                <a:rPr lang="en-US" altLang="zh-CN" b="1" kern="0" dirty="0">
                  <a:latin typeface="Cambria" pitchFamily="18" charset="0"/>
                  <a:sym typeface="Wingdings" pitchFamily="2" charset="2"/>
                </a:rPr>
                <a:t> pair : </a:t>
              </a:r>
              <a:r>
                <a:rPr lang="en-US" altLang="zh-CN" b="1" i="1" kern="0" dirty="0">
                  <a:latin typeface="Cambria" pitchFamily="18" charset="0"/>
                  <a:sym typeface="Wingdings" pitchFamily="2" charset="2"/>
                </a:rPr>
                <a:t>J</a:t>
              </a:r>
              <a:r>
                <a:rPr lang="en-US" altLang="zh-CN" b="1" kern="0" dirty="0">
                  <a:latin typeface="Cambria" pitchFamily="18" charset="0"/>
                  <a:sym typeface="Wingdings" pitchFamily="2" charset="2"/>
                </a:rPr>
                <a:t>=9,</a:t>
              </a:r>
              <a:r>
                <a:rPr lang="en-US" altLang="zh-CN" b="1" i="1" kern="0" dirty="0">
                  <a:latin typeface="Cambria" pitchFamily="18" charset="0"/>
                  <a:sym typeface="Wingdings" pitchFamily="2" charset="2"/>
                </a:rPr>
                <a:t>T</a:t>
              </a:r>
              <a:r>
                <a:rPr lang="en-US" altLang="zh-CN" b="1" kern="0" dirty="0">
                  <a:latin typeface="Cambria" pitchFamily="18" charset="0"/>
                  <a:sym typeface="Wingdings" pitchFamily="2" charset="2"/>
                </a:rPr>
                <a:t>=0</a:t>
              </a:r>
            </a:p>
            <a:p>
              <a:pPr marL="342900" indent="-342900" algn="just" eaLnBrk="0" hangingPunct="0">
                <a:spcBef>
                  <a:spcPct val="20000"/>
                </a:spcBef>
                <a:buSzPct val="60000"/>
                <a:defRPr/>
              </a:pPr>
              <a:endParaRPr lang="en-US" altLang="zh-CN" b="1" i="1" kern="0" dirty="0">
                <a:latin typeface="Cambria" pitchFamily="18" charset="0"/>
                <a:sym typeface="Wingdings" pitchFamily="2" charset="2"/>
              </a:endParaRPr>
            </a:p>
          </p:txBody>
        </p:sp>
      </p:grpSp>
      <p:grpSp>
        <p:nvGrpSpPr>
          <p:cNvPr id="6" name="组合 2"/>
          <p:cNvGrpSpPr/>
          <p:nvPr/>
        </p:nvGrpSpPr>
        <p:grpSpPr>
          <a:xfrm>
            <a:off x="5940152" y="2708920"/>
            <a:ext cx="2952326" cy="1150840"/>
            <a:chOff x="6084170" y="2649488"/>
            <a:chExt cx="2952326" cy="1150840"/>
          </a:xfrm>
        </p:grpSpPr>
        <p:pic>
          <p:nvPicPr>
            <p:cNvPr id="12" name="Picture 3"/>
            <p:cNvPicPr>
              <a:picLocks noChangeAspect="1" noChangeArrowheads="1"/>
            </p:cNvPicPr>
            <p:nvPr/>
          </p:nvPicPr>
          <p:blipFill>
            <a:blip r:embed="rId3" cstate="print"/>
            <a:srcRect/>
            <a:stretch>
              <a:fillRect/>
            </a:stretch>
          </p:blipFill>
          <p:spPr bwMode="auto">
            <a:xfrm>
              <a:off x="6084170" y="2649488"/>
              <a:ext cx="1765197" cy="1150840"/>
            </a:xfrm>
            <a:prstGeom prst="rect">
              <a:avLst/>
            </a:prstGeom>
            <a:noFill/>
            <a:ln w="9525">
              <a:noFill/>
              <a:miter lim="800000"/>
              <a:headEnd/>
              <a:tailEnd/>
            </a:ln>
            <a:effectLst/>
          </p:spPr>
        </p:pic>
        <p:sp>
          <p:nvSpPr>
            <p:cNvPr id="13" name="矩形 12"/>
            <p:cNvSpPr/>
            <p:nvPr/>
          </p:nvSpPr>
          <p:spPr>
            <a:xfrm>
              <a:off x="7936515" y="3088445"/>
              <a:ext cx="1099981" cy="400110"/>
            </a:xfrm>
            <a:prstGeom prst="rect">
              <a:avLst/>
            </a:prstGeom>
          </p:spPr>
          <p:txBody>
            <a:bodyPr wrap="none">
              <a:spAutoFit/>
            </a:bodyPr>
            <a:lstStyle/>
            <a:p>
              <a:r>
                <a:rPr lang="en-US" altLang="zh-CN" kern="0" dirty="0">
                  <a:latin typeface="Calibri" panose="020F0502020204030204" pitchFamily="34" charset="0"/>
                </a:rPr>
                <a:t>+  JUN45</a:t>
              </a:r>
              <a:endParaRPr lang="zh-CN" altLang="en-US" dirty="0"/>
            </a:p>
          </p:txBody>
        </p:sp>
      </p:grpSp>
      <p:pic>
        <p:nvPicPr>
          <p:cNvPr id="4" name="图片 3"/>
          <p:cNvPicPr>
            <a:picLocks noChangeAspect="1"/>
          </p:cNvPicPr>
          <p:nvPr/>
        </p:nvPicPr>
        <p:blipFill>
          <a:blip r:embed="rId4" cstate="print"/>
          <a:stretch>
            <a:fillRect/>
          </a:stretch>
        </p:blipFill>
        <p:spPr>
          <a:xfrm>
            <a:off x="1540562" y="908720"/>
            <a:ext cx="3236119" cy="2736056"/>
          </a:xfrm>
          <a:prstGeom prst="rect">
            <a:avLst/>
          </a:prstGeom>
        </p:spPr>
      </p:pic>
      <p:pic>
        <p:nvPicPr>
          <p:cNvPr id="5" name="图片 4"/>
          <p:cNvPicPr>
            <a:picLocks noChangeAspect="1"/>
          </p:cNvPicPr>
          <p:nvPr/>
        </p:nvPicPr>
        <p:blipFill>
          <a:blip r:embed="rId5" cstate="print"/>
          <a:stretch>
            <a:fillRect/>
          </a:stretch>
        </p:blipFill>
        <p:spPr>
          <a:xfrm>
            <a:off x="1875505" y="3789040"/>
            <a:ext cx="2871788" cy="2643188"/>
          </a:xfrm>
          <a:prstGeom prst="rect">
            <a:avLst/>
          </a:prstGeom>
        </p:spPr>
      </p:pic>
      <p:sp>
        <p:nvSpPr>
          <p:cNvPr id="17" name="TextBox 32"/>
          <p:cNvSpPr txBox="1"/>
          <p:nvPr/>
        </p:nvSpPr>
        <p:spPr>
          <a:xfrm>
            <a:off x="35495" y="6474822"/>
            <a:ext cx="6408713" cy="338554"/>
          </a:xfrm>
          <a:prstGeom prst="rect">
            <a:avLst/>
          </a:prstGeom>
          <a:noFill/>
          <a:ln w="3175">
            <a:solidFill>
              <a:schemeClr val="tx1"/>
            </a:solidFill>
          </a:ln>
        </p:spPr>
        <p:txBody>
          <a:bodyPr wrap="square" rtlCol="0">
            <a:spAutoFit/>
          </a:bodyPr>
          <a:lstStyle/>
          <a:p>
            <a:pPr algn="l"/>
            <a:r>
              <a:rPr lang="en-US" altLang="zh-CN" sz="1600" dirty="0">
                <a:latin typeface="Calibri" panose="020F0502020204030204" pitchFamily="34" charset="0"/>
                <a:cs typeface="Calibri" panose="020F0502020204030204" pitchFamily="34" charset="0"/>
              </a:rPr>
              <a:t>G. J. Fu, J. J. Shen, Y. M. Zhao, and A. </a:t>
            </a:r>
            <a:r>
              <a:rPr lang="en-US" altLang="zh-CN" sz="1600" dirty="0" err="1">
                <a:latin typeface="Calibri" panose="020F0502020204030204" pitchFamily="34" charset="0"/>
                <a:cs typeface="Calibri" panose="020F0502020204030204" pitchFamily="34" charset="0"/>
              </a:rPr>
              <a:t>Arima</a:t>
            </a:r>
            <a:r>
              <a:rPr lang="en-US" altLang="zh-CN" sz="1600" dirty="0">
                <a:latin typeface="Calibri" panose="020F0502020204030204" pitchFamily="34" charset="0"/>
                <a:cs typeface="Calibri" panose="020F0502020204030204" pitchFamily="34" charset="0"/>
              </a:rPr>
              <a:t>, Phys. Rev. C 87, 044312 (2013).</a:t>
            </a:r>
          </a:p>
        </p:txBody>
      </p:sp>
      <p:cxnSp>
        <p:nvCxnSpPr>
          <p:cNvPr id="18" name="直接箭头连接符 17"/>
          <p:cNvCxnSpPr/>
          <p:nvPr/>
        </p:nvCxnSpPr>
        <p:spPr bwMode="auto">
          <a:xfrm flipH="1" flipV="1">
            <a:off x="2825473" y="2204864"/>
            <a:ext cx="2856949" cy="2592288"/>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直接箭头连接符 18"/>
          <p:cNvCxnSpPr>
            <a:stCxn id="22" idx="1"/>
            <a:endCxn id="20" idx="3"/>
          </p:cNvCxnSpPr>
          <p:nvPr/>
        </p:nvCxnSpPr>
        <p:spPr bwMode="auto">
          <a:xfrm flipH="1">
            <a:off x="2786621" y="4793377"/>
            <a:ext cx="2895801" cy="189158"/>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 name="圆角矩形 19"/>
          <p:cNvSpPr/>
          <p:nvPr/>
        </p:nvSpPr>
        <p:spPr bwMode="auto">
          <a:xfrm>
            <a:off x="2268316" y="4060519"/>
            <a:ext cx="518305" cy="1844031"/>
          </a:xfrm>
          <a:prstGeom prst="roundRect">
            <a:avLst/>
          </a:prstGeom>
          <a:noFill/>
          <a:ln w="254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21" name="圆角矩形 20"/>
          <p:cNvSpPr/>
          <p:nvPr/>
        </p:nvSpPr>
        <p:spPr bwMode="auto">
          <a:xfrm>
            <a:off x="2307168" y="1237549"/>
            <a:ext cx="518305" cy="1852632"/>
          </a:xfrm>
          <a:prstGeom prst="roundRect">
            <a:avLst/>
          </a:prstGeom>
          <a:noFill/>
          <a:ln w="254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22" name="TextBox 13"/>
          <p:cNvSpPr txBox="1"/>
          <p:nvPr/>
        </p:nvSpPr>
        <p:spPr>
          <a:xfrm>
            <a:off x="5682422" y="4285545"/>
            <a:ext cx="3324993" cy="1015663"/>
          </a:xfrm>
          <a:prstGeom prst="rect">
            <a:avLst/>
          </a:prstGeom>
          <a:noFill/>
          <a:ln w="19050">
            <a:solidFill>
              <a:srgbClr val="0000FF"/>
            </a:solidFill>
          </a:ln>
        </p:spPr>
        <p:txBody>
          <a:bodyPr wrap="square" rtlCol="0">
            <a:spAutoFit/>
          </a:bodyPr>
          <a:lstStyle/>
          <a:p>
            <a:pPr algn="l"/>
            <a:r>
              <a:rPr lang="en-US" altLang="zh-CN" dirty="0">
                <a:solidFill>
                  <a:srgbClr val="0000FF"/>
                </a:solidFill>
                <a:latin typeface="Calibri" panose="020F0502020204030204" pitchFamily="34" charset="0"/>
              </a:rPr>
              <a:t>Dual description: </a:t>
            </a:r>
          </a:p>
          <a:p>
            <a:pPr algn="just"/>
            <a:r>
              <a:rPr lang="en-US" altLang="zh-CN" dirty="0">
                <a:solidFill>
                  <a:srgbClr val="0000FF"/>
                </a:solidFill>
                <a:latin typeface="Calibri" panose="020F0502020204030204" pitchFamily="34" charset="0"/>
              </a:rPr>
              <a:t>Non-</a:t>
            </a:r>
            <a:r>
              <a:rPr lang="en-US" altLang="zh-CN" dirty="0" err="1">
                <a:solidFill>
                  <a:srgbClr val="0000FF"/>
                </a:solidFill>
                <a:latin typeface="Calibri" panose="020F0502020204030204" pitchFamily="34" charset="0"/>
              </a:rPr>
              <a:t>orthogonality</a:t>
            </a:r>
            <a:r>
              <a:rPr lang="en-US" altLang="zh-CN" dirty="0">
                <a:solidFill>
                  <a:srgbClr val="0000FF"/>
                </a:solidFill>
                <a:latin typeface="Calibri" panose="020F0502020204030204" pitchFamily="34" charset="0"/>
              </a:rPr>
              <a:t> feature of  nucleon-pair basis!</a:t>
            </a:r>
            <a:endParaRPr lang="zh-CN" altLang="en-US" dirty="0">
              <a:solidFill>
                <a:srgbClr val="0000FF"/>
              </a:solidFill>
              <a:latin typeface="Calibri" panose="020F0502020204030204" pitchFamily="34" charset="0"/>
            </a:endParaRPr>
          </a:p>
        </p:txBody>
      </p:sp>
      <p:cxnSp>
        <p:nvCxnSpPr>
          <p:cNvPr id="23" name="直接箭头连接符 22"/>
          <p:cNvCxnSpPr/>
          <p:nvPr/>
        </p:nvCxnSpPr>
        <p:spPr bwMode="auto">
          <a:xfrm flipH="1" flipV="1">
            <a:off x="3491881" y="2996952"/>
            <a:ext cx="2190541" cy="280831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1" name="矩形 10"/>
          <p:cNvSpPr/>
          <p:nvPr/>
        </p:nvSpPr>
        <p:spPr>
          <a:xfrm>
            <a:off x="5669529" y="5621178"/>
            <a:ext cx="2142831" cy="400110"/>
          </a:xfrm>
          <a:prstGeom prst="rect">
            <a:avLst/>
          </a:prstGeom>
        </p:spPr>
        <p:txBody>
          <a:bodyPr wrap="none">
            <a:spAutoFit/>
          </a:bodyPr>
          <a:lstStyle/>
          <a:p>
            <a:r>
              <a:rPr lang="en-US" altLang="zh-CN" dirty="0">
                <a:latin typeface="Calibri" panose="020F0502020204030204" pitchFamily="34" charset="0"/>
              </a:rPr>
              <a:t>Seniority two state</a:t>
            </a:r>
            <a:endParaRPr lang="zh-CN" altLang="en-US" dirty="0"/>
          </a:p>
        </p:txBody>
      </p:sp>
      <p:sp>
        <p:nvSpPr>
          <p:cNvPr id="24" name="TextBox 23"/>
          <p:cNvSpPr txBox="1"/>
          <p:nvPr/>
        </p:nvSpPr>
        <p:spPr>
          <a:xfrm>
            <a:off x="179512" y="260648"/>
            <a:ext cx="3530903" cy="369332"/>
          </a:xfrm>
          <a:prstGeom prst="rect">
            <a:avLst/>
          </a:prstGeom>
          <a:solidFill>
            <a:srgbClr val="FFC000"/>
          </a:solidFill>
        </p:spPr>
        <p:txBody>
          <a:bodyPr wrap="none" rtlCol="0">
            <a:spAutoFit/>
          </a:bodyPr>
          <a:lstStyle/>
          <a:p>
            <a:r>
              <a:rPr lang="en-US" altLang="zh-CN" dirty="0"/>
              <a:t>Results by Guan-Jian Fu,</a:t>
            </a:r>
            <a:r>
              <a:rPr lang="zh-CN" altLang="en-US" dirty="0"/>
              <a:t> </a:t>
            </a:r>
            <a:r>
              <a:rPr lang="en-US" altLang="zh-CN" dirty="0"/>
              <a:t>PRC (2013)</a:t>
            </a:r>
            <a:endParaRPr lang="zh-CN" altLang="en-US" dirty="0"/>
          </a:p>
        </p:txBody>
      </p:sp>
    </p:spTree>
    <p:extLst>
      <p:ext uri="{BB962C8B-B14F-4D97-AF65-F5344CB8AC3E}">
        <p14:creationId xmlns:p14="http://schemas.microsoft.com/office/powerpoint/2010/main" val="1854735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4888" y="188640"/>
            <a:ext cx="8229600" cy="1143000"/>
          </a:xfrm>
        </p:spPr>
        <p:txBody>
          <a:bodyPr>
            <a:noAutofit/>
          </a:bodyPr>
          <a:lstStyle/>
          <a:p>
            <a:r>
              <a:rPr lang="en-US" altLang="zh-CN" sz="2400" dirty="0"/>
              <a:t>Nucleon-pair wave functions: simple and exact solutions</a:t>
            </a:r>
            <a:endParaRPr lang="zh-CN" altLang="en-US" sz="2400" dirty="0"/>
          </a:p>
        </p:txBody>
      </p:sp>
      <p:pic>
        <p:nvPicPr>
          <p:cNvPr id="76802" name="Picture 2"/>
          <p:cNvPicPr>
            <a:picLocks noChangeAspect="1" noChangeArrowheads="1"/>
          </p:cNvPicPr>
          <p:nvPr/>
        </p:nvPicPr>
        <p:blipFill>
          <a:blip r:embed="rId2" cstate="print"/>
          <a:srcRect/>
          <a:stretch>
            <a:fillRect/>
          </a:stretch>
        </p:blipFill>
        <p:spPr bwMode="auto">
          <a:xfrm>
            <a:off x="1547664" y="974535"/>
            <a:ext cx="6414614" cy="5766833"/>
          </a:xfrm>
          <a:prstGeom prst="rect">
            <a:avLst/>
          </a:prstGeom>
          <a:noFill/>
          <a:ln w="9525">
            <a:noFill/>
            <a:miter lim="800000"/>
            <a:headEnd/>
            <a:tailEnd/>
          </a:ln>
        </p:spPr>
      </p:pic>
      <p:sp>
        <p:nvSpPr>
          <p:cNvPr id="5" name="TextBox 4"/>
          <p:cNvSpPr txBox="1"/>
          <p:nvPr/>
        </p:nvSpPr>
        <p:spPr>
          <a:xfrm>
            <a:off x="107504" y="116632"/>
            <a:ext cx="5203219" cy="369332"/>
          </a:xfrm>
          <a:prstGeom prst="rect">
            <a:avLst/>
          </a:prstGeom>
          <a:solidFill>
            <a:srgbClr val="FFC000"/>
          </a:solidFill>
        </p:spPr>
        <p:txBody>
          <a:bodyPr wrap="none" rtlCol="0">
            <a:spAutoFit/>
          </a:bodyPr>
          <a:lstStyle/>
          <a:p>
            <a:r>
              <a:rPr lang="en-US" altLang="zh-CN" dirty="0"/>
              <a:t>Results mainly by Y. Y. Cheng, PRC 100, 014314 (2019)</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910137" y="1052736"/>
            <a:ext cx="4233863" cy="5240655"/>
          </a:xfrm>
          <a:prstGeom prst="rect">
            <a:avLst/>
          </a:prstGeom>
        </p:spPr>
      </p:pic>
      <p:sp>
        <p:nvSpPr>
          <p:cNvPr id="4" name="标题 1"/>
          <p:cNvSpPr txBox="1">
            <a:spLocks/>
          </p:cNvSpPr>
          <p:nvPr/>
        </p:nvSpPr>
        <p:spPr bwMode="auto">
          <a:xfrm>
            <a:off x="1214438" y="552685"/>
            <a:ext cx="7786687" cy="500051"/>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l">
              <a:defRPr/>
            </a:pPr>
            <a:r>
              <a:rPr lang="en-US" altLang="zh-CN" sz="2800" b="1" kern="0" dirty="0">
                <a:solidFill>
                  <a:srgbClr val="0000FF"/>
                </a:solidFill>
                <a:latin typeface="Calibri" panose="020F0502020204030204" pitchFamily="34" charset="0"/>
                <a:ea typeface="楷体_GB2312" pitchFamily="49" charset="-122"/>
                <a:cs typeface="Times New Roman" pitchFamily="18" charset="0"/>
              </a:rPr>
              <a:t>Elliott’s model in the </a:t>
            </a:r>
            <a:r>
              <a:rPr lang="en-US" altLang="zh-CN" sz="2800" b="1" i="1" kern="0" dirty="0">
                <a:solidFill>
                  <a:srgbClr val="0000FF"/>
                </a:solidFill>
                <a:latin typeface="Calibri" panose="020F0502020204030204" pitchFamily="34" charset="0"/>
                <a:ea typeface="楷体_GB2312" pitchFamily="49" charset="-122"/>
                <a:cs typeface="Times New Roman" pitchFamily="18" charset="0"/>
              </a:rPr>
              <a:t>pf</a:t>
            </a:r>
            <a:r>
              <a:rPr lang="en-US" altLang="zh-CN" sz="2800" b="1" kern="0" dirty="0">
                <a:solidFill>
                  <a:srgbClr val="0000FF"/>
                </a:solidFill>
                <a:latin typeface="Calibri" panose="020F0502020204030204" pitchFamily="34" charset="0"/>
                <a:ea typeface="楷体_GB2312" pitchFamily="49" charset="-122"/>
                <a:cs typeface="Times New Roman" pitchFamily="18" charset="0"/>
              </a:rPr>
              <a:t> shell</a:t>
            </a:r>
          </a:p>
        </p:txBody>
      </p:sp>
      <p:sp>
        <p:nvSpPr>
          <p:cNvPr id="6" name="内容占位符 2"/>
          <p:cNvSpPr txBox="1">
            <a:spLocks/>
          </p:cNvSpPr>
          <p:nvPr/>
        </p:nvSpPr>
        <p:spPr bwMode="auto">
          <a:xfrm>
            <a:off x="-451761" y="1849173"/>
            <a:ext cx="4807737"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893763" indent="-447675">
              <a:lnSpc>
                <a:spcPct val="120000"/>
              </a:lnSpc>
              <a:spcBef>
                <a:spcPts val="0"/>
              </a:spcBef>
              <a:buClrTx/>
              <a:buNone/>
            </a:pPr>
            <a:r>
              <a:rPr lang="en-US" altLang="zh-CN" sz="2000" kern="0" dirty="0">
                <a:latin typeface="Calibri" panose="020F0502020204030204" pitchFamily="34" charset="0"/>
              </a:rPr>
              <a:t>GS: pair-structure coefficients obtained in the generalized seniority scheme</a:t>
            </a:r>
          </a:p>
        </p:txBody>
      </p:sp>
      <p:sp>
        <p:nvSpPr>
          <p:cNvPr id="7" name="内容占位符 2"/>
          <p:cNvSpPr txBox="1">
            <a:spLocks/>
          </p:cNvSpPr>
          <p:nvPr/>
        </p:nvSpPr>
        <p:spPr bwMode="auto">
          <a:xfrm>
            <a:off x="20394" y="3573016"/>
            <a:ext cx="4767630"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446088" indent="-446088">
              <a:lnSpc>
                <a:spcPct val="120000"/>
              </a:lnSpc>
              <a:spcBef>
                <a:spcPts val="0"/>
              </a:spcBef>
              <a:buClrTx/>
              <a:buNone/>
            </a:pPr>
            <a:r>
              <a:rPr lang="en-US" altLang="zh-CN" sz="2000" kern="0" dirty="0">
                <a:latin typeface="Calibri" panose="020F0502020204030204" pitchFamily="34" charset="0"/>
              </a:rPr>
              <a:t>CG: pair-structure coefficients optimized by iterative NPA calculations to minimize the ground-state energy</a:t>
            </a:r>
          </a:p>
        </p:txBody>
      </p:sp>
      <p:sp>
        <p:nvSpPr>
          <p:cNvPr id="8" name="内容占位符 2"/>
          <p:cNvSpPr txBox="1">
            <a:spLocks/>
          </p:cNvSpPr>
          <p:nvPr/>
        </p:nvSpPr>
        <p:spPr bwMode="auto">
          <a:xfrm>
            <a:off x="323528" y="2636912"/>
            <a:ext cx="4695622"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a:latin typeface="Calibri" panose="020F0502020204030204" pitchFamily="34" charset="0"/>
              </a:rPr>
              <a:t>(proton-neutron correlation is missing!)</a:t>
            </a:r>
          </a:p>
        </p:txBody>
      </p:sp>
      <p:sp>
        <p:nvSpPr>
          <p:cNvPr id="9" name="内容占位符 2"/>
          <p:cNvSpPr txBox="1">
            <a:spLocks/>
          </p:cNvSpPr>
          <p:nvPr/>
        </p:nvSpPr>
        <p:spPr bwMode="auto">
          <a:xfrm>
            <a:off x="52295" y="4737473"/>
            <a:ext cx="5146313"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a:latin typeface="Calibri" panose="020F0502020204030204" pitchFamily="34" charset="0"/>
              </a:rPr>
              <a:t>(numerically optimal solution for coefficients)</a:t>
            </a:r>
          </a:p>
        </p:txBody>
      </p:sp>
      <p:sp>
        <p:nvSpPr>
          <p:cNvPr id="10" name="TextBox 9"/>
          <p:cNvSpPr txBox="1"/>
          <p:nvPr/>
        </p:nvSpPr>
        <p:spPr>
          <a:xfrm>
            <a:off x="179512" y="116632"/>
            <a:ext cx="2393219" cy="369332"/>
          </a:xfrm>
          <a:prstGeom prst="rect">
            <a:avLst/>
          </a:prstGeom>
          <a:solidFill>
            <a:srgbClr val="FFC000"/>
          </a:solidFill>
        </p:spPr>
        <p:txBody>
          <a:bodyPr wrap="none" rtlCol="0">
            <a:spAutoFit/>
          </a:bodyPr>
          <a:lstStyle/>
          <a:p>
            <a:r>
              <a:rPr lang="en-US" altLang="zh-CN" dirty="0"/>
              <a:t>Results by Guan-</a:t>
            </a:r>
            <a:r>
              <a:rPr lang="en-US" altLang="zh-CN" dirty="0" err="1"/>
              <a:t>Jian</a:t>
            </a:r>
            <a:r>
              <a:rPr lang="en-US" altLang="zh-CN" dirty="0"/>
              <a:t> Fu</a:t>
            </a:r>
            <a:endParaRPr lang="zh-CN" altLang="en-US" dirty="0"/>
          </a:p>
        </p:txBody>
      </p:sp>
    </p:spTree>
    <p:extLst>
      <p:ext uri="{BB962C8B-B14F-4D97-AF65-F5344CB8AC3E}">
        <p14:creationId xmlns:p14="http://schemas.microsoft.com/office/powerpoint/2010/main" val="2852255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214438" y="408669"/>
            <a:ext cx="7786687" cy="500051"/>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l">
              <a:defRPr/>
            </a:pPr>
            <a:r>
              <a:rPr lang="en-US" altLang="zh-CN" sz="2800" b="1" kern="0" dirty="0">
                <a:solidFill>
                  <a:srgbClr val="0000FF"/>
                </a:solidFill>
                <a:latin typeface="Calibri" panose="020F0502020204030204" pitchFamily="34" charset="0"/>
                <a:ea typeface="楷体_GB2312" pitchFamily="49" charset="-122"/>
                <a:cs typeface="Times New Roman" pitchFamily="18" charset="0"/>
              </a:rPr>
              <a:t>Elliott’s model in the </a:t>
            </a:r>
            <a:r>
              <a:rPr lang="en-US" altLang="zh-CN" sz="2800" b="1" i="1" kern="0" dirty="0" err="1">
                <a:solidFill>
                  <a:srgbClr val="0000FF"/>
                </a:solidFill>
                <a:latin typeface="Calibri" panose="020F0502020204030204" pitchFamily="34" charset="0"/>
                <a:ea typeface="楷体_GB2312" pitchFamily="49" charset="-122"/>
                <a:cs typeface="Times New Roman" pitchFamily="18" charset="0"/>
              </a:rPr>
              <a:t>sdg</a:t>
            </a:r>
            <a:r>
              <a:rPr lang="en-US" altLang="zh-CN" sz="2800" b="1" kern="0" dirty="0">
                <a:solidFill>
                  <a:srgbClr val="0000FF"/>
                </a:solidFill>
                <a:latin typeface="Calibri" panose="020F0502020204030204" pitchFamily="34" charset="0"/>
                <a:ea typeface="楷体_GB2312" pitchFamily="49" charset="-122"/>
                <a:cs typeface="Times New Roman" pitchFamily="18" charset="0"/>
              </a:rPr>
              <a:t> shell</a:t>
            </a:r>
          </a:p>
        </p:txBody>
      </p:sp>
      <p:sp>
        <p:nvSpPr>
          <p:cNvPr id="6" name="内容占位符 2"/>
          <p:cNvSpPr txBox="1">
            <a:spLocks/>
          </p:cNvSpPr>
          <p:nvPr/>
        </p:nvSpPr>
        <p:spPr bwMode="auto">
          <a:xfrm>
            <a:off x="-451761" y="1849173"/>
            <a:ext cx="4807737"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893763" indent="-447675">
              <a:lnSpc>
                <a:spcPct val="120000"/>
              </a:lnSpc>
              <a:spcBef>
                <a:spcPts val="0"/>
              </a:spcBef>
              <a:buClrTx/>
              <a:buNone/>
            </a:pPr>
            <a:r>
              <a:rPr lang="en-US" altLang="zh-CN" sz="2000" kern="0" dirty="0">
                <a:latin typeface="Calibri" panose="020F0502020204030204" pitchFamily="34" charset="0"/>
              </a:rPr>
              <a:t>GS: pair-structure coefficients obtained in the generalized seniority scheme</a:t>
            </a:r>
          </a:p>
        </p:txBody>
      </p:sp>
      <p:sp>
        <p:nvSpPr>
          <p:cNvPr id="7" name="内容占位符 2"/>
          <p:cNvSpPr txBox="1">
            <a:spLocks/>
          </p:cNvSpPr>
          <p:nvPr/>
        </p:nvSpPr>
        <p:spPr bwMode="auto">
          <a:xfrm>
            <a:off x="20394" y="3573016"/>
            <a:ext cx="4767630"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446088" indent="-446088">
              <a:lnSpc>
                <a:spcPct val="120000"/>
              </a:lnSpc>
              <a:spcBef>
                <a:spcPts val="0"/>
              </a:spcBef>
              <a:buClrTx/>
              <a:buNone/>
            </a:pPr>
            <a:r>
              <a:rPr lang="en-US" altLang="zh-CN" sz="2000" kern="0" dirty="0">
                <a:latin typeface="Calibri" panose="020F0502020204030204" pitchFamily="34" charset="0"/>
              </a:rPr>
              <a:t>CG: pair-structure coefficients optimized by iterative NPA calculations to minimize the ground-state energy</a:t>
            </a:r>
          </a:p>
        </p:txBody>
      </p:sp>
      <p:sp>
        <p:nvSpPr>
          <p:cNvPr id="8" name="内容占位符 2"/>
          <p:cNvSpPr txBox="1">
            <a:spLocks/>
          </p:cNvSpPr>
          <p:nvPr/>
        </p:nvSpPr>
        <p:spPr bwMode="auto">
          <a:xfrm>
            <a:off x="323528" y="2636912"/>
            <a:ext cx="4695622"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a:latin typeface="Calibri" panose="020F0502020204030204" pitchFamily="34" charset="0"/>
              </a:rPr>
              <a:t>(proton-neutron correlation is missing!)</a:t>
            </a:r>
          </a:p>
        </p:txBody>
      </p:sp>
      <p:sp>
        <p:nvSpPr>
          <p:cNvPr id="9" name="内容占位符 2"/>
          <p:cNvSpPr txBox="1">
            <a:spLocks/>
          </p:cNvSpPr>
          <p:nvPr/>
        </p:nvSpPr>
        <p:spPr bwMode="auto">
          <a:xfrm>
            <a:off x="52295" y="4737473"/>
            <a:ext cx="5146313"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a:latin typeface="Calibri" panose="020F0502020204030204" pitchFamily="34" charset="0"/>
              </a:rPr>
              <a:t>(numerically optimal solution for coefficients)</a:t>
            </a:r>
          </a:p>
        </p:txBody>
      </p:sp>
      <p:pic>
        <p:nvPicPr>
          <p:cNvPr id="3" name="图片 2"/>
          <p:cNvPicPr>
            <a:picLocks noChangeAspect="1"/>
          </p:cNvPicPr>
          <p:nvPr/>
        </p:nvPicPr>
        <p:blipFill>
          <a:blip r:embed="rId2" cstate="print"/>
          <a:stretch>
            <a:fillRect/>
          </a:stretch>
        </p:blipFill>
        <p:spPr>
          <a:xfrm>
            <a:off x="4950143" y="1052736"/>
            <a:ext cx="4193857" cy="5233988"/>
          </a:xfrm>
          <a:prstGeom prst="rect">
            <a:avLst/>
          </a:prstGeom>
        </p:spPr>
      </p:pic>
      <p:sp>
        <p:nvSpPr>
          <p:cNvPr id="10" name="TextBox 9"/>
          <p:cNvSpPr txBox="1"/>
          <p:nvPr/>
        </p:nvSpPr>
        <p:spPr>
          <a:xfrm>
            <a:off x="179512" y="116632"/>
            <a:ext cx="2393219" cy="369332"/>
          </a:xfrm>
          <a:prstGeom prst="rect">
            <a:avLst/>
          </a:prstGeom>
          <a:solidFill>
            <a:srgbClr val="FFC000"/>
          </a:solidFill>
        </p:spPr>
        <p:txBody>
          <a:bodyPr wrap="none" rtlCol="0">
            <a:spAutoFit/>
          </a:bodyPr>
          <a:lstStyle/>
          <a:p>
            <a:r>
              <a:rPr lang="en-US" altLang="zh-CN" dirty="0"/>
              <a:t>Results by Guan-</a:t>
            </a:r>
            <a:r>
              <a:rPr lang="en-US" altLang="zh-CN" dirty="0" err="1"/>
              <a:t>Jian</a:t>
            </a:r>
            <a:r>
              <a:rPr lang="en-US" altLang="zh-CN" dirty="0"/>
              <a:t> Fu</a:t>
            </a:r>
            <a:endParaRPr lang="zh-CN" altLang="en-US" dirty="0"/>
          </a:p>
        </p:txBody>
      </p:sp>
    </p:spTree>
    <p:extLst>
      <p:ext uri="{BB962C8B-B14F-4D97-AF65-F5344CB8AC3E}">
        <p14:creationId xmlns:p14="http://schemas.microsoft.com/office/powerpoint/2010/main" val="252845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52400" y="914400"/>
                <a:ext cx="8763000" cy="5065712"/>
              </a:xfrm>
            </p:spPr>
            <p:txBody>
              <a:bodyPr>
                <a:normAutofit fontScale="92500" lnSpcReduction="20000"/>
              </a:bodyPr>
              <a:lstStyle/>
              <a:p>
                <a:r>
                  <a:rPr lang="en-US" altLang="zh-CN" dirty="0"/>
                  <a:t>By </a:t>
                </a:r>
                <a:r>
                  <a:rPr lang="en-US" altLang="zh-CN" dirty="0">
                    <a:solidFill>
                      <a:srgbClr val="00B050"/>
                    </a:solidFill>
                  </a:rPr>
                  <a:t>conjugate-gradient method</a:t>
                </a:r>
                <a:r>
                  <a:rPr lang="en-US" altLang="zh-CN" dirty="0"/>
                  <a:t>, optimize</a:t>
                </a:r>
              </a:p>
              <a:p>
                <a:endParaRPr lang="en-US" altLang="zh-CN" dirty="0"/>
              </a:p>
              <a:p>
                <a:endParaRPr lang="en-US" altLang="zh-CN" dirty="0"/>
              </a:p>
              <a:p>
                <a:r>
                  <a:rPr lang="en-US" altLang="zh-CN" dirty="0"/>
                  <a:t>and get the ``best” structure coefficients of collective pairs in </a:t>
                </a:r>
                <a14:m>
                  <m:oMath xmlns:m="http://schemas.openxmlformats.org/officeDocument/2006/math">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𝑁𝑃𝐴</m:t>
                        </m:r>
                      </m:e>
                    </m:d>
                  </m:oMath>
                </a14:m>
                <a:r>
                  <a:rPr lang="zh-CN" altLang="en-US" dirty="0"/>
                  <a:t>。</a:t>
                </a:r>
                <a:r>
                  <a:rPr lang="en-US" altLang="zh-CN" dirty="0"/>
                  <a:t>It’s in principle a </a:t>
                </a:r>
                <a:r>
                  <a:rPr lang="en-US" altLang="zh-CN" dirty="0" err="1"/>
                  <a:t>variational</a:t>
                </a:r>
                <a:r>
                  <a:rPr lang="en-US" altLang="zh-CN" dirty="0"/>
                  <a:t> method.</a:t>
                </a:r>
              </a:p>
              <a:p>
                <a:r>
                  <a:rPr lang="en-US" altLang="zh-CN" dirty="0"/>
                  <a:t>Conjugate-gradient method guarantees that one gets a local minimum with </a:t>
                </a:r>
                <a:r>
                  <a:rPr lang="en-US" altLang="zh-CN" dirty="0">
                    <a:solidFill>
                      <a:srgbClr val="00B050"/>
                    </a:solidFill>
                  </a:rPr>
                  <a:t>very limited steps </a:t>
                </a:r>
                <a:r>
                  <a:rPr lang="en-US" altLang="zh-CN" dirty="0"/>
                  <a:t>of iterations. It’s an effective algorithm based on linear algebra theory.</a:t>
                </a:r>
              </a:p>
              <a:p>
                <a:endParaRPr lang="en-US" altLang="zh-CN" dirty="0"/>
              </a:p>
              <a:p>
                <a:r>
                  <a:rPr lang="en-US" altLang="zh-CN" dirty="0"/>
                  <a:t>Detailed derivations will be presented in a lecture later. Dr. </a:t>
                </a:r>
                <a:r>
                  <a:rPr lang="en-US" altLang="zh-CN" dirty="0" err="1"/>
                  <a:t>Guanjian</a:t>
                </a:r>
                <a:r>
                  <a:rPr lang="en-US" altLang="zh-CN" dirty="0"/>
                  <a:t> Fu also implemented this.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52400" y="914400"/>
                <a:ext cx="8763000" cy="5065712"/>
              </a:xfrm>
              <a:blipFill>
                <a:blip r:embed="rId2"/>
                <a:stretch>
                  <a:fillRect l="-1391" t="-3129" r="-2573" b="-3249"/>
                </a:stretch>
              </a:blipFill>
            </p:spPr>
            <p:txBody>
              <a:bodyPr/>
              <a:lstStyle/>
              <a:p>
                <a:r>
                  <a:rPr lang="zh-CN" altLang="en-US">
                    <a:noFill/>
                  </a:rPr>
                  <a:t> </a:t>
                </a:r>
              </a:p>
            </p:txBody>
          </p:sp>
        </mc:Fallback>
      </mc:AlternateContent>
      <p:pic>
        <p:nvPicPr>
          <p:cNvPr id="4" name="图片 3"/>
          <p:cNvPicPr>
            <a:picLocks noChangeAspect="1"/>
          </p:cNvPicPr>
          <p:nvPr/>
        </p:nvPicPr>
        <p:blipFill>
          <a:blip r:embed="rId3" cstate="print"/>
          <a:stretch>
            <a:fillRect/>
          </a:stretch>
        </p:blipFill>
        <p:spPr>
          <a:xfrm>
            <a:off x="2133600" y="1447800"/>
            <a:ext cx="4191000" cy="828990"/>
          </a:xfrm>
          <a:prstGeom prst="rect">
            <a:avLst/>
          </a:prstGeom>
        </p:spPr>
      </p:pic>
      <p:sp>
        <p:nvSpPr>
          <p:cNvPr id="5" name="标题 4"/>
          <p:cNvSpPr>
            <a:spLocks noGrp="1"/>
          </p:cNvSpPr>
          <p:nvPr>
            <p:ph type="title"/>
          </p:nvPr>
        </p:nvSpPr>
        <p:spPr>
          <a:xfrm>
            <a:off x="457200" y="-99392"/>
            <a:ext cx="8229600" cy="1143000"/>
          </a:xfrm>
        </p:spPr>
        <p:txBody>
          <a:bodyPr>
            <a:normAutofit/>
          </a:bodyPr>
          <a:lstStyle/>
          <a:p>
            <a:r>
              <a:rPr lang="en-US" altLang="zh-CN" sz="3600" dirty="0"/>
              <a:t>Nucleon-pair structure coefficients</a:t>
            </a:r>
            <a:endParaRPr lang="zh-CN" altLang="en-US" sz="3600" dirty="0"/>
          </a:p>
        </p:txBody>
      </p:sp>
      <p:sp>
        <p:nvSpPr>
          <p:cNvPr id="6" name="矩形 5"/>
          <p:cNvSpPr/>
          <p:nvPr/>
        </p:nvSpPr>
        <p:spPr>
          <a:xfrm>
            <a:off x="0" y="5085184"/>
            <a:ext cx="914400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solidFill>
                  <a:schemeClr val="tx1"/>
                </a:solidFill>
              </a:rPr>
              <a:t>Yi Lu, Yang Lei, Guan-Jian Fu, and Yi-Yuan Cheng worked on this by using different approaches. They claimed that we should be able to optimize our pair structure coefficients, namely, y(</a:t>
            </a:r>
            <a:r>
              <a:rPr lang="en-US" altLang="zh-CN" dirty="0" err="1">
                <a:solidFill>
                  <a:schemeClr val="tx1"/>
                </a:solidFill>
              </a:rPr>
              <a:t>abr</a:t>
            </a:r>
            <a:r>
              <a:rPr lang="en-US" altLang="zh-CN" dirty="0">
                <a:solidFill>
                  <a:schemeClr val="tx1"/>
                </a:solidFill>
              </a:rPr>
              <a:t>) in previous slides. This was in fact one of main difficulties we faced for a long time. </a:t>
            </a:r>
          </a:p>
        </p:txBody>
      </p:sp>
    </p:spTree>
    <p:extLst>
      <p:ext uri="{BB962C8B-B14F-4D97-AF65-F5344CB8AC3E}">
        <p14:creationId xmlns:p14="http://schemas.microsoft.com/office/powerpoint/2010/main" val="93890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7FF473-B9A9-418A-82F2-643D07A93380}"/>
              </a:ext>
            </a:extLst>
          </p:cNvPr>
          <p:cNvSpPr>
            <a:spLocks noGrp="1"/>
          </p:cNvSpPr>
          <p:nvPr>
            <p:ph type="title"/>
          </p:nvPr>
        </p:nvSpPr>
        <p:spPr>
          <a:xfrm>
            <a:off x="488682" y="260648"/>
            <a:ext cx="8229600" cy="1143000"/>
          </a:xfrm>
        </p:spPr>
        <p:txBody>
          <a:bodyPr>
            <a:normAutofit/>
          </a:bodyPr>
          <a:lstStyle/>
          <a:p>
            <a:r>
              <a:rPr lang="zh-CN" altLang="en-US" sz="3600" dirty="0"/>
              <a:t>报告内容在核结构理论中的“坐标”</a:t>
            </a:r>
          </a:p>
        </p:txBody>
      </p:sp>
      <p:sp>
        <p:nvSpPr>
          <p:cNvPr id="3" name="文本框 2">
            <a:extLst>
              <a:ext uri="{FF2B5EF4-FFF2-40B4-BE49-F238E27FC236}">
                <a16:creationId xmlns:a16="http://schemas.microsoft.com/office/drawing/2014/main" id="{125BDD09-F63D-413C-B665-32A024B86D61}"/>
              </a:ext>
            </a:extLst>
          </p:cNvPr>
          <p:cNvSpPr txBox="1"/>
          <p:nvPr/>
        </p:nvSpPr>
        <p:spPr>
          <a:xfrm>
            <a:off x="459915" y="1628800"/>
            <a:ext cx="8409928" cy="4273542"/>
          </a:xfrm>
          <a:prstGeom prst="rect">
            <a:avLst/>
          </a:prstGeom>
          <a:noFill/>
        </p:spPr>
        <p:txBody>
          <a:bodyPr wrap="square" rtlCol="0">
            <a:spAutoFit/>
          </a:bodyPr>
          <a:lstStyle/>
          <a:p>
            <a:pPr>
              <a:lnSpc>
                <a:spcPct val="200000"/>
              </a:lnSpc>
            </a:pPr>
            <a:r>
              <a:rPr lang="zh-CN" altLang="en-US" sz="2800" dirty="0"/>
              <a:t>原子核壳模型理论是核结构结构研究的基础性框架、很重要，但是壳模型组态过大，需要截断。配对是一种很自然而高效率的截断方式，但是配对空间的计算也不容易，因此要不断发展理论方法。</a:t>
            </a:r>
            <a:endParaRPr lang="en-US" altLang="zh-CN" sz="2800" dirty="0"/>
          </a:p>
          <a:p>
            <a:pPr>
              <a:lnSpc>
                <a:spcPct val="200000"/>
              </a:lnSpc>
            </a:pPr>
            <a:r>
              <a:rPr lang="zh-CN" altLang="en-US" sz="2800" dirty="0">
                <a:solidFill>
                  <a:schemeClr val="bg1">
                    <a:lumMod val="65000"/>
                  </a:schemeClr>
                </a:solidFill>
              </a:rPr>
              <a:t>我的报告是这方面流水帐，加上一丁点儿最近的进展。</a:t>
            </a:r>
          </a:p>
        </p:txBody>
      </p:sp>
    </p:spTree>
    <p:extLst>
      <p:ext uri="{BB962C8B-B14F-4D97-AF65-F5344CB8AC3E}">
        <p14:creationId xmlns:p14="http://schemas.microsoft.com/office/powerpoint/2010/main" val="483682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a:xfrm>
            <a:off x="457200" y="1700808"/>
            <a:ext cx="8507288" cy="4680520"/>
          </a:xfrm>
        </p:spPr>
        <p:txBody>
          <a:bodyPr>
            <a:normAutofit fontScale="77500" lnSpcReduction="20000"/>
          </a:bodyPr>
          <a:lstStyle/>
          <a:p>
            <a:pPr marL="0" indent="0" algn="just">
              <a:lnSpc>
                <a:spcPct val="210000"/>
              </a:lnSpc>
              <a:spcBef>
                <a:spcPct val="0"/>
              </a:spcBef>
              <a:spcAft>
                <a:spcPts val="1800"/>
              </a:spcAft>
              <a:buNone/>
            </a:pPr>
            <a:r>
              <a:rPr lang="zh-CN" altLang="en-US" dirty="0">
                <a:latin typeface="微软雅黑" panose="020B0503020204020204" pitchFamily="34" charset="-122"/>
                <a:ea typeface="微软雅黑" panose="020B0503020204020204" pitchFamily="34" charset="-122"/>
                <a:cs typeface="Times New Roman" pitchFamily="18" charset="0"/>
              </a:rPr>
              <a:t>“全空间”壳模型计算方法中的</a:t>
            </a:r>
            <a:r>
              <a:rPr lang="en-US" altLang="zh-CN" dirty="0">
                <a:latin typeface="微软雅黑" panose="020B0503020204020204" pitchFamily="34" charset="-122"/>
                <a:ea typeface="微软雅黑" panose="020B0503020204020204" pitchFamily="34" charset="-122"/>
                <a:cs typeface="Times New Roman" pitchFamily="18" charset="0"/>
              </a:rPr>
              <a:t>M-scheme </a:t>
            </a:r>
            <a:r>
              <a:rPr lang="zh-CN" altLang="en-US" dirty="0">
                <a:latin typeface="微软雅黑" panose="020B0503020204020204" pitchFamily="34" charset="-122"/>
                <a:ea typeface="微软雅黑" panose="020B0503020204020204" pitchFamily="34" charset="-122"/>
                <a:cs typeface="Times New Roman" pitchFamily="18" charset="0"/>
              </a:rPr>
              <a:t>和 </a:t>
            </a:r>
            <a:r>
              <a:rPr lang="en-US" altLang="zh-CN" dirty="0">
                <a:latin typeface="微软雅黑" panose="020B0503020204020204" pitchFamily="34" charset="-122"/>
                <a:ea typeface="微软雅黑" panose="020B0503020204020204" pitchFamily="34" charset="-122"/>
                <a:cs typeface="Times New Roman" pitchFamily="18" charset="0"/>
              </a:rPr>
              <a:t>J-scheme </a:t>
            </a:r>
            <a:r>
              <a:rPr lang="zh-CN" altLang="en-US" dirty="0">
                <a:latin typeface="微软雅黑" panose="020B0503020204020204" pitchFamily="34" charset="-122"/>
                <a:ea typeface="微软雅黑" panose="020B0503020204020204" pitchFamily="34" charset="-122"/>
                <a:cs typeface="Times New Roman" pitchFamily="18" charset="0"/>
              </a:rPr>
              <a:t>是分开的，二者基本上各走各的路。在配对理论中我们把二种途径结合起来构造空间、计算矩阵元，取得很好的效果。</a:t>
            </a:r>
            <a:endParaRPr lang="en-US" altLang="zh-CN" dirty="0">
              <a:latin typeface="微软雅黑" panose="020B0503020204020204" pitchFamily="34" charset="-122"/>
              <a:ea typeface="微软雅黑" panose="020B0503020204020204" pitchFamily="34" charset="-122"/>
              <a:cs typeface="Times New Roman" pitchFamily="18" charset="0"/>
            </a:endParaRPr>
          </a:p>
          <a:p>
            <a:pPr marL="0" indent="0" algn="just">
              <a:lnSpc>
                <a:spcPct val="210000"/>
              </a:lnSpc>
              <a:spcBef>
                <a:spcPct val="0"/>
              </a:spcBef>
              <a:spcAft>
                <a:spcPts val="1800"/>
              </a:spcAft>
              <a:buNone/>
            </a:pPr>
            <a:r>
              <a:rPr lang="zh-CN" altLang="en-US" dirty="0">
                <a:latin typeface="微软雅黑" panose="020B0503020204020204" pitchFamily="34" charset="-122"/>
                <a:ea typeface="微软雅黑" panose="020B0503020204020204" pitchFamily="34" charset="-122"/>
                <a:cs typeface="Times New Roman" pitchFamily="18" charset="0"/>
              </a:rPr>
              <a:t>现在是否到了最佳？取决于我们对这两种途径的深入理解，</a:t>
            </a:r>
            <a:r>
              <a:rPr lang="zh-CN" altLang="en-US" dirty="0">
                <a:solidFill>
                  <a:schemeClr val="bg1">
                    <a:lumMod val="85000"/>
                  </a:schemeClr>
                </a:solidFill>
                <a:latin typeface="微软雅黑" panose="020B0503020204020204" pitchFamily="34" charset="-122"/>
                <a:ea typeface="微软雅黑" panose="020B0503020204020204" pitchFamily="34" charset="-122"/>
                <a:cs typeface="Times New Roman" pitchFamily="18" charset="0"/>
              </a:rPr>
              <a:t>或许现在依然还存在很多余地；我们做这个最新方法不到</a:t>
            </a:r>
            <a:r>
              <a:rPr lang="en-US" altLang="zh-CN" dirty="0">
                <a:solidFill>
                  <a:schemeClr val="bg1">
                    <a:lumMod val="85000"/>
                  </a:schemeClr>
                </a:solidFill>
                <a:latin typeface="微软雅黑" panose="020B0503020204020204" pitchFamily="34" charset="-122"/>
                <a:ea typeface="微软雅黑" panose="020B0503020204020204" pitchFamily="34" charset="-122"/>
                <a:cs typeface="Times New Roman" pitchFamily="18" charset="0"/>
              </a:rPr>
              <a:t>1</a:t>
            </a:r>
            <a:r>
              <a:rPr lang="zh-CN" altLang="en-US" dirty="0">
                <a:solidFill>
                  <a:schemeClr val="bg1">
                    <a:lumMod val="85000"/>
                  </a:schemeClr>
                </a:solidFill>
                <a:latin typeface="微软雅黑" panose="020B0503020204020204" pitchFamily="34" charset="-122"/>
                <a:ea typeface="微软雅黑" panose="020B0503020204020204" pitchFamily="34" charset="-122"/>
                <a:cs typeface="Times New Roman" pitchFamily="18" charset="0"/>
              </a:rPr>
              <a:t>年时间，是突然想到并实现的</a:t>
            </a:r>
            <a:r>
              <a:rPr lang="zh-CN" altLang="en-US" dirty="0">
                <a:latin typeface="微软雅黑" panose="020B0503020204020204" pitchFamily="34" charset="-122"/>
                <a:ea typeface="微软雅黑" panose="020B0503020204020204" pitchFamily="34" charset="-122"/>
                <a:cs typeface="Times New Roman" pitchFamily="18" charset="0"/>
              </a:rPr>
              <a:t>。</a:t>
            </a:r>
            <a:endParaRPr lang="en-US" altLang="zh-CN" dirty="0">
              <a:latin typeface="微软雅黑" panose="020B0503020204020204" pitchFamily="34" charset="-122"/>
              <a:ea typeface="微软雅黑" panose="020B0503020204020204" pitchFamily="34" charset="-122"/>
              <a:cs typeface="Times New Roman" pitchFamily="18" charset="0"/>
            </a:endParaRPr>
          </a:p>
        </p:txBody>
      </p:sp>
      <p:sp>
        <p:nvSpPr>
          <p:cNvPr id="4" name="标题 3"/>
          <p:cNvSpPr>
            <a:spLocks noGrp="1"/>
          </p:cNvSpPr>
          <p:nvPr>
            <p:ph type="title"/>
          </p:nvPr>
        </p:nvSpPr>
        <p:spPr/>
        <p:txBody>
          <a:bodyPr/>
          <a:lstStyle/>
          <a:p>
            <a:r>
              <a:rPr lang="en-US" altLang="zh-CN" dirty="0"/>
              <a:t>Part 4: </a:t>
            </a:r>
            <a:r>
              <a:rPr lang="zh-CN" altLang="en-US" dirty="0"/>
              <a:t>配对理论的未来</a:t>
            </a:r>
          </a:p>
        </p:txBody>
      </p:sp>
    </p:spTree>
    <p:extLst>
      <p:ext uri="{BB962C8B-B14F-4D97-AF65-F5344CB8AC3E}">
        <p14:creationId xmlns:p14="http://schemas.microsoft.com/office/powerpoint/2010/main" val="3189303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4F31385-91B4-48CE-9D2B-BFE79BBD2A16}"/>
              </a:ext>
            </a:extLst>
          </p:cNvPr>
          <p:cNvPicPr>
            <a:picLocks noChangeAspect="1"/>
          </p:cNvPicPr>
          <p:nvPr/>
        </p:nvPicPr>
        <p:blipFill>
          <a:blip r:embed="rId2"/>
          <a:stretch>
            <a:fillRect/>
          </a:stretch>
        </p:blipFill>
        <p:spPr>
          <a:xfrm>
            <a:off x="1115616" y="-9594"/>
            <a:ext cx="6691833" cy="6554619"/>
          </a:xfrm>
          <a:prstGeom prst="rect">
            <a:avLst/>
          </a:prstGeom>
        </p:spPr>
      </p:pic>
    </p:spTree>
    <p:extLst>
      <p:ext uri="{BB962C8B-B14F-4D97-AF65-F5344CB8AC3E}">
        <p14:creationId xmlns:p14="http://schemas.microsoft.com/office/powerpoint/2010/main" val="3320527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a:xfrm>
            <a:off x="518864" y="2996952"/>
            <a:ext cx="8291264" cy="3096344"/>
          </a:xfrm>
        </p:spPr>
        <p:txBody>
          <a:bodyPr>
            <a:normAutofit/>
          </a:bodyPr>
          <a:lstStyle/>
          <a:p>
            <a:pPr marL="0" indent="0" algn="just">
              <a:spcBef>
                <a:spcPct val="0"/>
              </a:spcBef>
              <a:spcAft>
                <a:spcPts val="1800"/>
              </a:spcAft>
              <a:buNone/>
            </a:pPr>
            <a:r>
              <a:rPr lang="en-US" altLang="zh-CN" sz="2400" dirty="0">
                <a:latin typeface="华文新魏" pitchFamily="2" charset="-122"/>
                <a:ea typeface="华文新魏" pitchFamily="2" charset="-122"/>
                <a:cs typeface="Times New Roman" pitchFamily="18" charset="0"/>
              </a:rPr>
              <a:t>1</a:t>
            </a:r>
            <a:r>
              <a:rPr lang="zh-CN" altLang="en-US" sz="2400" dirty="0">
                <a:latin typeface="华文新魏" pitchFamily="2" charset="-122"/>
                <a:ea typeface="华文新魏" pitchFamily="2" charset="-122"/>
                <a:cs typeface="Times New Roman" pitchFamily="18" charset="0"/>
              </a:rPr>
              <a:t>、更高效的壳模型配对算法、可靠性验证等模型问题</a:t>
            </a:r>
            <a:endParaRPr lang="en-US" altLang="zh-CN" sz="2400" dirty="0">
              <a:latin typeface="华文新魏" pitchFamily="2" charset="-122"/>
              <a:ea typeface="华文新魏" pitchFamily="2" charset="-122"/>
              <a:cs typeface="Times New Roman" pitchFamily="18" charset="0"/>
            </a:endParaRPr>
          </a:p>
          <a:p>
            <a:pPr marL="0" indent="0" algn="just">
              <a:spcBef>
                <a:spcPct val="0"/>
              </a:spcBef>
              <a:spcAft>
                <a:spcPts val="1800"/>
              </a:spcAft>
              <a:buNone/>
            </a:pPr>
            <a:r>
              <a:rPr lang="en-US" altLang="zh-CN" sz="2400" dirty="0">
                <a:latin typeface="华文新魏" pitchFamily="2" charset="-122"/>
                <a:ea typeface="华文新魏" pitchFamily="2" charset="-122"/>
                <a:cs typeface="Times New Roman" pitchFamily="18" charset="0"/>
              </a:rPr>
              <a:t>2</a:t>
            </a:r>
            <a:r>
              <a:rPr lang="zh-CN" altLang="en-US" sz="2400" dirty="0">
                <a:latin typeface="华文新魏" pitchFamily="2" charset="-122"/>
                <a:ea typeface="华文新魏" pitchFamily="2" charset="-122"/>
                <a:cs typeface="Times New Roman" pitchFamily="18" charset="0"/>
              </a:rPr>
              <a:t>、重质量区的有效相互作用、配对空间、配对结构</a:t>
            </a:r>
            <a:endParaRPr lang="en-US" altLang="zh-CN" sz="2400" dirty="0">
              <a:latin typeface="华文新魏" pitchFamily="2" charset="-122"/>
              <a:ea typeface="华文新魏" pitchFamily="2" charset="-122"/>
              <a:cs typeface="Times New Roman" pitchFamily="18" charset="0"/>
            </a:endParaRPr>
          </a:p>
          <a:p>
            <a:pPr marL="0" indent="0" algn="just">
              <a:spcBef>
                <a:spcPct val="0"/>
              </a:spcBef>
              <a:spcAft>
                <a:spcPts val="1800"/>
              </a:spcAft>
              <a:buNone/>
            </a:pPr>
            <a:r>
              <a:rPr lang="en-US" altLang="zh-CN" sz="2400" dirty="0">
                <a:latin typeface="华文新魏" pitchFamily="2" charset="-122"/>
                <a:ea typeface="华文新魏" pitchFamily="2" charset="-122"/>
                <a:cs typeface="Times New Roman" pitchFamily="18" charset="0"/>
              </a:rPr>
              <a:t>3</a:t>
            </a:r>
            <a:r>
              <a:rPr lang="zh-CN" altLang="en-US" sz="2400" dirty="0">
                <a:latin typeface="华文新魏" pitchFamily="2" charset="-122"/>
                <a:ea typeface="华文新魏" pitchFamily="2" charset="-122"/>
                <a:cs typeface="Times New Roman" pitchFamily="18" charset="0"/>
              </a:rPr>
              <a:t>、重质量区球形基大变形原子核的低激发态结构</a:t>
            </a:r>
            <a:endParaRPr lang="en-US" altLang="zh-CN" sz="2400" dirty="0">
              <a:latin typeface="华文新魏" pitchFamily="2" charset="-122"/>
              <a:ea typeface="华文新魏" pitchFamily="2" charset="-122"/>
              <a:cs typeface="Times New Roman" pitchFamily="18" charset="0"/>
            </a:endParaRPr>
          </a:p>
          <a:p>
            <a:pPr marL="0" indent="0" algn="just">
              <a:spcBef>
                <a:spcPct val="0"/>
              </a:spcBef>
              <a:spcAft>
                <a:spcPts val="1800"/>
              </a:spcAft>
              <a:buNone/>
            </a:pPr>
            <a:r>
              <a:rPr lang="en-US" altLang="zh-CN" sz="2400" dirty="0">
                <a:latin typeface="华文新魏" pitchFamily="2" charset="-122"/>
                <a:ea typeface="华文新魏" pitchFamily="2" charset="-122"/>
                <a:cs typeface="Times New Roman" pitchFamily="18" charset="0"/>
              </a:rPr>
              <a:t>4</a:t>
            </a:r>
            <a:r>
              <a:rPr lang="zh-CN" altLang="en-US" sz="2400" dirty="0">
                <a:latin typeface="华文新魏" pitchFamily="2" charset="-122"/>
                <a:ea typeface="华文新魏" pitchFamily="2" charset="-122"/>
                <a:cs typeface="Times New Roman" pitchFamily="18" charset="0"/>
              </a:rPr>
              <a:t>、重质量区从辛弱数、振动、过渡区到大变形</a:t>
            </a:r>
            <a:r>
              <a:rPr lang="en-US" altLang="zh-CN" sz="2400" dirty="0">
                <a:latin typeface="华文新魏" pitchFamily="2" charset="-122"/>
                <a:ea typeface="华文新魏" pitchFamily="2" charset="-122"/>
                <a:cs typeface="Times New Roman" pitchFamily="18" charset="0"/>
              </a:rPr>
              <a:t>(</a:t>
            </a:r>
            <a:r>
              <a:rPr lang="zh-CN" altLang="en-US" sz="2400" dirty="0">
                <a:latin typeface="华文新魏" pitchFamily="2" charset="-122"/>
                <a:ea typeface="华文新魏" pitchFamily="2" charset="-122"/>
                <a:cs typeface="Times New Roman" pitchFamily="18" charset="0"/>
              </a:rPr>
              <a:t>真实原子核</a:t>
            </a:r>
            <a:r>
              <a:rPr lang="en-US" altLang="zh-CN" sz="2400" dirty="0">
                <a:latin typeface="华文新魏" pitchFamily="2" charset="-122"/>
                <a:ea typeface="华文新魏" pitchFamily="2" charset="-122"/>
                <a:cs typeface="Times New Roman" pitchFamily="18" charset="0"/>
              </a:rPr>
              <a:t>)</a:t>
            </a:r>
          </a:p>
          <a:p>
            <a:pPr marL="0" indent="0" algn="just">
              <a:spcBef>
                <a:spcPct val="0"/>
              </a:spcBef>
              <a:spcAft>
                <a:spcPts val="1800"/>
              </a:spcAft>
              <a:buNone/>
            </a:pPr>
            <a:r>
              <a:rPr lang="en-US" altLang="zh-CN" sz="2400" dirty="0">
                <a:latin typeface="华文新魏" pitchFamily="2" charset="-122"/>
                <a:ea typeface="华文新魏" pitchFamily="2" charset="-122"/>
                <a:cs typeface="Times New Roman" pitchFamily="18" charset="0"/>
              </a:rPr>
              <a:t>5</a:t>
            </a:r>
            <a:r>
              <a:rPr lang="zh-CN" altLang="en-US" sz="2400" dirty="0">
                <a:latin typeface="华文新魏" pitchFamily="2" charset="-122"/>
                <a:ea typeface="华文新魏" pitchFamily="2" charset="-122"/>
                <a:cs typeface="Times New Roman" pitchFamily="18" charset="0"/>
              </a:rPr>
              <a:t>、重质量区其他 </a:t>
            </a:r>
            <a:r>
              <a:rPr lang="en-US" altLang="zh-CN" sz="2400" dirty="0">
                <a:latin typeface="华文新魏" pitchFamily="2" charset="-122"/>
                <a:ea typeface="华文新魏" pitchFamily="2" charset="-122"/>
                <a:cs typeface="Times New Roman" pitchFamily="18" charset="0"/>
              </a:rPr>
              <a:t>(</a:t>
            </a:r>
            <a:r>
              <a:rPr lang="zh-CN" altLang="en-US" sz="2400" dirty="0">
                <a:latin typeface="华文新魏" pitchFamily="2" charset="-122"/>
                <a:ea typeface="华文新魏" pitchFamily="2" charset="-122"/>
                <a:cs typeface="Times New Roman" pitchFamily="18" charset="0"/>
              </a:rPr>
              <a:t>八极形变、形状共存、形状相变、壳演化</a:t>
            </a:r>
            <a:r>
              <a:rPr lang="en-US" altLang="zh-CN" sz="2400" dirty="0">
                <a:latin typeface="华文新魏" pitchFamily="2" charset="-122"/>
                <a:ea typeface="华文新魏" pitchFamily="2" charset="-122"/>
                <a:cs typeface="Times New Roman" pitchFamily="18" charset="0"/>
              </a:rPr>
              <a:t>)</a:t>
            </a:r>
          </a:p>
        </p:txBody>
      </p:sp>
      <p:sp>
        <p:nvSpPr>
          <p:cNvPr id="4" name="标题 3"/>
          <p:cNvSpPr>
            <a:spLocks noGrp="1"/>
          </p:cNvSpPr>
          <p:nvPr>
            <p:ph type="title"/>
          </p:nvPr>
        </p:nvSpPr>
        <p:spPr/>
        <p:txBody>
          <a:bodyPr/>
          <a:lstStyle/>
          <a:p>
            <a:r>
              <a:rPr lang="en-US" altLang="zh-CN" dirty="0"/>
              <a:t>Part 4: </a:t>
            </a:r>
            <a:r>
              <a:rPr lang="zh-CN" altLang="en-US" dirty="0"/>
              <a:t>配对理论的未来</a:t>
            </a:r>
          </a:p>
        </p:txBody>
      </p:sp>
      <p:sp>
        <p:nvSpPr>
          <p:cNvPr id="2" name="文本框 1">
            <a:extLst>
              <a:ext uri="{FF2B5EF4-FFF2-40B4-BE49-F238E27FC236}">
                <a16:creationId xmlns:a16="http://schemas.microsoft.com/office/drawing/2014/main" id="{68D143E4-97BB-4C5B-BFD1-44C100F220DA}"/>
              </a:ext>
            </a:extLst>
          </p:cNvPr>
          <p:cNvSpPr txBox="1"/>
          <p:nvPr/>
        </p:nvSpPr>
        <p:spPr>
          <a:xfrm>
            <a:off x="2263839" y="1607130"/>
            <a:ext cx="4801314" cy="1200329"/>
          </a:xfrm>
          <a:prstGeom prst="rect">
            <a:avLst/>
          </a:prstGeom>
          <a:noFill/>
        </p:spPr>
        <p:txBody>
          <a:bodyPr wrap="none" rtlCol="0">
            <a:spAutoFit/>
          </a:bodyPr>
          <a:lstStyle/>
          <a:p>
            <a:r>
              <a:rPr lang="zh-CN" altLang="en-US" sz="7200" dirty="0">
                <a:solidFill>
                  <a:srgbClr val="FF0000"/>
                </a:solidFill>
                <a:latin typeface="华文新魏" pitchFamily="2" charset="-122"/>
                <a:ea typeface="华文新魏" pitchFamily="2" charset="-122"/>
                <a:cs typeface="Times New Roman" pitchFamily="18" charset="0"/>
              </a:rPr>
              <a:t>重质量区域</a:t>
            </a:r>
            <a:endParaRPr lang="en-US" altLang="zh-CN" sz="1800" dirty="0">
              <a:solidFill>
                <a:srgbClr val="FF0000"/>
              </a:solidFill>
              <a:latin typeface="华文新魏" pitchFamily="2" charset="-122"/>
              <a:ea typeface="华文新魏" pitchFamily="2" charset="-122"/>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AB864D7-5CD8-4302-A33B-AFE9F5A6CEF9}"/>
              </a:ext>
            </a:extLst>
          </p:cNvPr>
          <p:cNvPicPr>
            <a:picLocks noChangeAspect="1"/>
          </p:cNvPicPr>
          <p:nvPr/>
        </p:nvPicPr>
        <p:blipFill>
          <a:blip r:embed="rId2"/>
          <a:stretch>
            <a:fillRect/>
          </a:stretch>
        </p:blipFill>
        <p:spPr>
          <a:xfrm>
            <a:off x="-108520" y="332656"/>
            <a:ext cx="9144000" cy="5827711"/>
          </a:xfrm>
          <a:prstGeom prst="rect">
            <a:avLst/>
          </a:prstGeom>
        </p:spPr>
      </p:pic>
      <p:sp>
        <p:nvSpPr>
          <p:cNvPr id="4" name="文本框 3">
            <a:extLst>
              <a:ext uri="{FF2B5EF4-FFF2-40B4-BE49-F238E27FC236}">
                <a16:creationId xmlns:a16="http://schemas.microsoft.com/office/drawing/2014/main" id="{B1D4DCAF-8DE7-40AC-BDD3-EFDAEECB6E36}"/>
              </a:ext>
            </a:extLst>
          </p:cNvPr>
          <p:cNvSpPr txBox="1"/>
          <p:nvPr/>
        </p:nvSpPr>
        <p:spPr>
          <a:xfrm>
            <a:off x="1907704" y="6237312"/>
            <a:ext cx="5425973" cy="369332"/>
          </a:xfrm>
          <a:prstGeom prst="rect">
            <a:avLst/>
          </a:prstGeom>
          <a:noFill/>
        </p:spPr>
        <p:txBody>
          <a:bodyPr wrap="none" rtlCol="0">
            <a:spAutoFit/>
          </a:bodyPr>
          <a:lstStyle/>
          <a:p>
            <a:r>
              <a:rPr lang="zh-CN" altLang="en-US" dirty="0"/>
              <a:t>相互作用是</a:t>
            </a:r>
            <a:r>
              <a:rPr lang="en-US" altLang="zh-CN" dirty="0"/>
              <a:t>V-low-k, by Tom </a:t>
            </a:r>
            <a:r>
              <a:rPr lang="en-US" altLang="zh-CN" dirty="0" err="1"/>
              <a:t>Kuo</a:t>
            </a:r>
            <a:r>
              <a:rPr lang="en-US" altLang="zh-CN" dirty="0"/>
              <a:t>; SDGI </a:t>
            </a:r>
            <a:r>
              <a:rPr lang="zh-CN" altLang="en-US" dirty="0"/>
              <a:t>配对</a:t>
            </a:r>
            <a:r>
              <a:rPr lang="en-US" altLang="zh-CN" dirty="0"/>
              <a:t>(GI </a:t>
            </a:r>
            <a:r>
              <a:rPr lang="zh-CN" altLang="en-US" dirty="0"/>
              <a:t>有限制</a:t>
            </a:r>
            <a:r>
              <a:rPr lang="en-US" altLang="zh-CN" dirty="0"/>
              <a:t>)</a:t>
            </a:r>
            <a:endParaRPr lang="zh-CN" altLang="en-US" dirty="0"/>
          </a:p>
        </p:txBody>
      </p:sp>
    </p:spTree>
    <p:extLst>
      <p:ext uri="{BB962C8B-B14F-4D97-AF65-F5344CB8AC3E}">
        <p14:creationId xmlns:p14="http://schemas.microsoft.com/office/powerpoint/2010/main" val="865344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F3B54CF-0E4C-4003-A443-4396E26A10BB}"/>
              </a:ext>
            </a:extLst>
          </p:cNvPr>
          <p:cNvSpPr txBox="1"/>
          <p:nvPr/>
        </p:nvSpPr>
        <p:spPr>
          <a:xfrm>
            <a:off x="395536" y="620688"/>
            <a:ext cx="8640960" cy="5294591"/>
          </a:xfrm>
          <a:prstGeom prst="rect">
            <a:avLst/>
          </a:prstGeom>
          <a:noFill/>
        </p:spPr>
        <p:txBody>
          <a:bodyPr wrap="square" rtlCol="0">
            <a:spAutoFit/>
          </a:bodyPr>
          <a:lstStyle/>
          <a:p>
            <a:pPr>
              <a:lnSpc>
                <a:spcPct val="250000"/>
              </a:lnSpc>
            </a:pPr>
            <a:r>
              <a:rPr lang="zh-CN" altLang="en-US" sz="2800" dirty="0">
                <a:latin typeface="微软雅黑" panose="020B0503020204020204" pitchFamily="34" charset="-122"/>
                <a:ea typeface="微软雅黑" panose="020B0503020204020204" pitchFamily="34" charset="-122"/>
              </a:rPr>
              <a:t>我们不要妄想一口气发展一个理论方法，一劳永逸地</a:t>
            </a:r>
            <a:r>
              <a:rPr lang="zh-CN" altLang="en-US" sz="2800" dirty="0">
                <a:solidFill>
                  <a:schemeClr val="bg1">
                    <a:lumMod val="85000"/>
                  </a:schemeClr>
                </a:solidFill>
                <a:latin typeface="微软雅黑" panose="020B0503020204020204" pitchFamily="34" charset="-122"/>
                <a:ea typeface="微软雅黑" panose="020B0503020204020204" pitchFamily="34" charset="-122"/>
              </a:rPr>
              <a:t>完美地</a:t>
            </a:r>
            <a:r>
              <a:rPr lang="zh-CN" altLang="en-US" sz="2800" dirty="0">
                <a:latin typeface="微软雅黑" panose="020B0503020204020204" pitchFamily="34" charset="-122"/>
                <a:ea typeface="微软雅黑" panose="020B0503020204020204" pitchFamily="34" charset="-122"/>
              </a:rPr>
              <a:t>解决核多体问题。我们只能在不断地失望中发现希望、一步一步地深入、越来越深入具体。现在的配对理论比十年前先进太多太多，我期望以后会越来越容易、越来越普适、并且越来越接近实际情况。</a:t>
            </a:r>
          </a:p>
        </p:txBody>
      </p:sp>
    </p:spTree>
    <p:extLst>
      <p:ext uri="{BB962C8B-B14F-4D97-AF65-F5344CB8AC3E}">
        <p14:creationId xmlns:p14="http://schemas.microsoft.com/office/powerpoint/2010/main" val="466167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1460" y="106955"/>
            <a:ext cx="8401080" cy="717230"/>
          </a:xfrm>
        </p:spPr>
        <p:txBody>
          <a:bodyPr>
            <a:normAutofit/>
          </a:bodyPr>
          <a:lstStyle/>
          <a:p>
            <a:pPr algn="ctr">
              <a:buNone/>
            </a:pPr>
            <a:r>
              <a:rPr lang="en-US" altLang="zh-CN" sz="4000" dirty="0">
                <a:latin typeface="微软雅黑" pitchFamily="34" charset="-122"/>
                <a:ea typeface="微软雅黑" pitchFamily="34" charset="-122"/>
              </a:rPr>
              <a:t>Short summary</a:t>
            </a:r>
            <a:endParaRPr lang="zh-CN" altLang="en-US" sz="4000" dirty="0">
              <a:latin typeface="微软雅黑" pitchFamily="34" charset="-122"/>
              <a:ea typeface="微软雅黑" pitchFamily="34" charset="-122"/>
            </a:endParaRPr>
          </a:p>
        </p:txBody>
      </p:sp>
      <p:sp>
        <p:nvSpPr>
          <p:cNvPr id="4" name="TextBox 3"/>
          <p:cNvSpPr txBox="1"/>
          <p:nvPr/>
        </p:nvSpPr>
        <p:spPr>
          <a:xfrm>
            <a:off x="352704" y="980728"/>
            <a:ext cx="9001000" cy="5489067"/>
          </a:xfrm>
          <a:prstGeom prst="rect">
            <a:avLst/>
          </a:prstGeom>
          <a:noFill/>
        </p:spPr>
        <p:txBody>
          <a:bodyPr wrap="square" rtlCol="0">
            <a:spAutoFit/>
          </a:bodyPr>
          <a:lstStyle/>
          <a:p>
            <a:pPr>
              <a:lnSpc>
                <a:spcPts val="2800"/>
              </a:lnSpc>
            </a:pPr>
            <a:r>
              <a:rPr lang="en-US" altLang="zh-CN" sz="2000" dirty="0"/>
              <a:t> Short introduction to the Nucleon-pair approximation of the shell model </a:t>
            </a:r>
          </a:p>
          <a:p>
            <a:pPr>
              <a:lnSpc>
                <a:spcPts val="2800"/>
              </a:lnSpc>
              <a:buFont typeface="Arial" pitchFamily="34" charset="0"/>
              <a:buChar char="•"/>
            </a:pPr>
            <a:endParaRPr lang="en-US" altLang="zh-CN" sz="2000" dirty="0"/>
          </a:p>
          <a:p>
            <a:pPr>
              <a:lnSpc>
                <a:spcPts val="2800"/>
              </a:lnSpc>
            </a:pPr>
            <a:r>
              <a:rPr lang="en-US" altLang="zh-CN" sz="2000" dirty="0"/>
              <a:t>New developments (</a:t>
            </a:r>
            <a:r>
              <a:rPr lang="zh-CN" altLang="en-US" sz="2000" dirty="0"/>
              <a:t>近十年</a:t>
            </a:r>
            <a:r>
              <a:rPr lang="en-US" altLang="zh-CN" sz="2000" dirty="0"/>
              <a:t>):  </a:t>
            </a:r>
          </a:p>
          <a:p>
            <a:pPr>
              <a:lnSpc>
                <a:spcPts val="2800"/>
              </a:lnSpc>
              <a:buFont typeface="Arial" pitchFamily="34" charset="0"/>
              <a:buChar char="•"/>
            </a:pPr>
            <a:r>
              <a:rPr lang="en-US" altLang="zh-CN" sz="2000" dirty="0"/>
              <a:t> Guan-</a:t>
            </a:r>
            <a:r>
              <a:rPr lang="en-US" altLang="zh-CN" sz="2000" dirty="0" err="1"/>
              <a:t>Jian</a:t>
            </a:r>
            <a:r>
              <a:rPr lang="en-US" altLang="zh-CN" sz="2000" dirty="0"/>
              <a:t> Fu (</a:t>
            </a:r>
            <a:r>
              <a:rPr lang="en-US" altLang="zh-CN" sz="2000" dirty="0" err="1"/>
              <a:t>Tongji</a:t>
            </a:r>
            <a:r>
              <a:rPr lang="en-US" altLang="zh-CN" sz="2000" dirty="0"/>
              <a:t> University) </a:t>
            </a:r>
          </a:p>
          <a:p>
            <a:pPr>
              <a:lnSpc>
                <a:spcPts val="2800"/>
              </a:lnSpc>
              <a:buFont typeface="Arial" pitchFamily="34" charset="0"/>
              <a:buChar char="•"/>
            </a:pPr>
            <a:r>
              <a:rPr lang="en-US" altLang="zh-CN" sz="2000" dirty="0"/>
              <a:t> Li-Yuan Jia (University of Shanghai for Science and Technology)</a:t>
            </a:r>
          </a:p>
          <a:p>
            <a:pPr>
              <a:lnSpc>
                <a:spcPts val="2800"/>
              </a:lnSpc>
              <a:buFont typeface="Arial" pitchFamily="34" charset="0"/>
              <a:buChar char="•"/>
            </a:pPr>
            <a:r>
              <a:rPr lang="en-US" altLang="zh-CN" sz="2000" dirty="0"/>
              <a:t> Yi-Yuan Cheng (Eastern China Normal University)</a:t>
            </a:r>
          </a:p>
          <a:p>
            <a:pPr>
              <a:lnSpc>
                <a:spcPts val="2800"/>
              </a:lnSpc>
              <a:buFont typeface="Arial" pitchFamily="34" charset="0"/>
              <a:buChar char="•"/>
            </a:pPr>
            <a:r>
              <a:rPr lang="en-US" altLang="zh-CN" sz="2000" dirty="0"/>
              <a:t> Bing Cheng He and Yan An Luo (Nankai University)</a:t>
            </a:r>
          </a:p>
          <a:p>
            <a:pPr>
              <a:lnSpc>
                <a:spcPts val="2800"/>
              </a:lnSpc>
              <a:buFont typeface="Arial" pitchFamily="34" charset="0"/>
              <a:buChar char="•"/>
            </a:pPr>
            <a:r>
              <a:rPr lang="en-US" altLang="zh-CN" sz="2000" dirty="0"/>
              <a:t> Yi Lu (</a:t>
            </a:r>
            <a:r>
              <a:rPr lang="en-US" altLang="zh-CN" sz="2000" dirty="0" err="1"/>
              <a:t>Qufu</a:t>
            </a:r>
            <a:r>
              <a:rPr lang="en-US" altLang="zh-CN" sz="2000" dirty="0"/>
              <a:t> Normal University) and Yang Lei (</a:t>
            </a:r>
            <a:r>
              <a:rPr lang="en-US" altLang="zh-CN" sz="2000" dirty="0" err="1"/>
              <a:t>Mianyang</a:t>
            </a:r>
            <a:r>
              <a:rPr lang="en-US" altLang="zh-CN" sz="2000" dirty="0"/>
              <a:t>)</a:t>
            </a:r>
          </a:p>
          <a:p>
            <a:pPr>
              <a:lnSpc>
                <a:spcPts val="2800"/>
              </a:lnSpc>
              <a:buFont typeface="Arial" pitchFamily="34" charset="0"/>
              <a:buChar char="•"/>
            </a:pPr>
            <a:r>
              <a:rPr lang="en-US" altLang="zh-CN" sz="2000" dirty="0"/>
              <a:t> Chang Ma and Xin Yin (SJTU) </a:t>
            </a:r>
          </a:p>
          <a:p>
            <a:pPr>
              <a:lnSpc>
                <a:spcPts val="2800"/>
              </a:lnSpc>
            </a:pPr>
            <a:r>
              <a:rPr lang="en-US" altLang="zh-CN" sz="2000" dirty="0"/>
              <a:t>More and more reliable physics, faster and faster CPU: dreams are becoming true </a:t>
            </a:r>
          </a:p>
          <a:p>
            <a:pPr>
              <a:lnSpc>
                <a:spcPts val="2800"/>
              </a:lnSpc>
              <a:buFont typeface="Arial" pitchFamily="34" charset="0"/>
              <a:buChar char="•"/>
            </a:pPr>
            <a:endParaRPr lang="en-US" altLang="zh-CN" sz="2000" dirty="0"/>
          </a:p>
          <a:p>
            <a:pPr>
              <a:lnSpc>
                <a:spcPts val="2800"/>
              </a:lnSpc>
            </a:pPr>
            <a:r>
              <a:rPr lang="en-US" altLang="zh-CN" sz="2000" dirty="0"/>
              <a:t>Applications:  Yang Lei, Yi Lu, Hui Jiang, Guan-Jian Fu, Yi-Yuan Cheng, </a:t>
            </a:r>
          </a:p>
          <a:p>
            <a:pPr>
              <a:lnSpc>
                <a:spcPts val="2800"/>
              </a:lnSpc>
            </a:pPr>
            <a:r>
              <a:rPr lang="en-US" altLang="zh-CN" sz="2000" dirty="0"/>
              <a:t>Man Bao, Chang Ma,</a:t>
            </a:r>
            <a:r>
              <a:rPr lang="zh-CN" altLang="en-US" sz="2000" dirty="0"/>
              <a:t> </a:t>
            </a:r>
            <a:r>
              <a:rPr lang="en-US" altLang="zh-CN" sz="2000" dirty="0"/>
              <a:t>Xin Yin</a:t>
            </a:r>
            <a:r>
              <a:rPr lang="en-US" altLang="zh-CN" sz="2000" dirty="0">
                <a:solidFill>
                  <a:schemeClr val="bg1">
                    <a:lumMod val="85000"/>
                  </a:schemeClr>
                </a:solidFill>
              </a:rPr>
              <a:t>, Yu-Min Zhao</a:t>
            </a:r>
            <a:r>
              <a:rPr lang="en-US" altLang="zh-CN" sz="2000" dirty="0"/>
              <a:t>; Bing-Cheng He </a:t>
            </a:r>
            <a:r>
              <a:rPr lang="en-US" altLang="zh-CN" sz="2000" dirty="0">
                <a:solidFill>
                  <a:schemeClr val="bg1">
                    <a:lumMod val="85000"/>
                  </a:schemeClr>
                </a:solidFill>
              </a:rPr>
              <a:t>and Yan-An Luo</a:t>
            </a:r>
            <a:r>
              <a:rPr lang="en-US" altLang="zh-CN" sz="2000" dirty="0"/>
              <a:t>. </a:t>
            </a:r>
          </a:p>
          <a:p>
            <a:pPr>
              <a:lnSpc>
                <a:spcPts val="2800"/>
              </a:lnSpc>
            </a:pPr>
            <a:endParaRPr lang="en-US" altLang="zh-CN" sz="2000" dirty="0"/>
          </a:p>
          <a:p>
            <a:pPr>
              <a:lnSpc>
                <a:spcPts val="2800"/>
              </a:lnSpc>
            </a:pPr>
            <a:r>
              <a:rPr lang="zh-CN" altLang="en-US" sz="3200" dirty="0"/>
              <a:t>未来</a:t>
            </a:r>
            <a:r>
              <a:rPr lang="en-US" altLang="zh-CN" sz="3200" dirty="0"/>
              <a:t>: </a:t>
            </a:r>
            <a:r>
              <a:rPr lang="zh-CN" altLang="en-US" sz="3200" b="1" dirty="0">
                <a:solidFill>
                  <a:srgbClr val="FF0000"/>
                </a:solidFill>
              </a:rPr>
              <a:t>重质量区核结构</a:t>
            </a:r>
            <a:r>
              <a:rPr lang="zh-CN" altLang="en-US" sz="3200" dirty="0"/>
              <a:t>，目前比较振奋。</a:t>
            </a:r>
            <a:endParaRPr lang="en-US" altLang="zh-CN"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8" name="Rectangle 6"/>
          <p:cNvSpPr>
            <a:spLocks noChangeArrowheads="1"/>
          </p:cNvSpPr>
          <p:nvPr/>
        </p:nvSpPr>
        <p:spPr bwMode="auto">
          <a:xfrm>
            <a:off x="-36512" y="2113370"/>
            <a:ext cx="9217024" cy="1152128"/>
          </a:xfrm>
          <a:prstGeom prst="rect">
            <a:avLst/>
          </a:prstGeom>
          <a:solidFill>
            <a:srgbClr val="0070C0"/>
          </a:solidFill>
          <a:ln w="9525">
            <a:solidFill>
              <a:schemeClr val="bg1"/>
            </a:solidFill>
            <a:miter lim="800000"/>
            <a:headEnd/>
            <a:tailEnd/>
          </a:ln>
          <a:effectLst/>
        </p:spPr>
        <p:txBody>
          <a:bodyPr wrap="none" anchor="ctr"/>
          <a:lstStyle/>
          <a:p>
            <a:endParaRPr lang="zh-CN" altLang="en-US">
              <a:solidFill>
                <a:srgbClr val="002060"/>
              </a:solidFill>
            </a:endParaRPr>
          </a:p>
        </p:txBody>
      </p:sp>
      <p:sp>
        <p:nvSpPr>
          <p:cNvPr id="597000" name="Rectangle 8"/>
          <p:cNvSpPr>
            <a:spLocks noGrp="1" noChangeArrowheads="1"/>
          </p:cNvSpPr>
          <p:nvPr>
            <p:ph type="body" idx="1"/>
          </p:nvPr>
        </p:nvSpPr>
        <p:spPr>
          <a:xfrm>
            <a:off x="1583160" y="2185700"/>
            <a:ext cx="5040560" cy="1152128"/>
          </a:xfrm>
          <a:noFill/>
          <a:ln/>
        </p:spPr>
        <p:txBody>
          <a:bodyPr>
            <a:normAutofit/>
          </a:bodyPr>
          <a:lstStyle/>
          <a:p>
            <a:pPr algn="ctr">
              <a:buFontTx/>
              <a:buNone/>
            </a:pPr>
            <a:r>
              <a:rPr lang="zh-CN" altLang="en-US" dirty="0"/>
              <a:t>      </a:t>
            </a:r>
            <a:r>
              <a:rPr lang="zh-CN" altLang="en-US" sz="3600" dirty="0"/>
              <a:t>      </a:t>
            </a:r>
            <a:r>
              <a:rPr lang="zh-CN" altLang="en-US" sz="4000" b="1" dirty="0"/>
              <a:t> </a:t>
            </a:r>
            <a:r>
              <a:rPr lang="zh-CN" altLang="en-US" sz="5800" b="1" dirty="0">
                <a:solidFill>
                  <a:schemeClr val="bg1"/>
                </a:solidFill>
                <a:latin typeface="华文楷体" pitchFamily="2" charset="-122"/>
                <a:ea typeface="华文楷体" pitchFamily="2" charset="-122"/>
              </a:rPr>
              <a:t>谢谢大家！</a:t>
            </a:r>
            <a:endParaRPr lang="zh-CN" altLang="en-US" sz="4000" b="1" dirty="0">
              <a:solidFill>
                <a:schemeClr val="bg1"/>
              </a:solidFill>
              <a:latin typeface="华文楷体" pitchFamily="2" charset="-122"/>
              <a:ea typeface="华文楷体" pitchFamily="2" charset="-122"/>
            </a:endParaRPr>
          </a:p>
        </p:txBody>
      </p:sp>
      <p:sp>
        <p:nvSpPr>
          <p:cNvPr id="2" name="文本框 1">
            <a:extLst>
              <a:ext uri="{FF2B5EF4-FFF2-40B4-BE49-F238E27FC236}">
                <a16:creationId xmlns:a16="http://schemas.microsoft.com/office/drawing/2014/main" id="{B4557A8E-9930-4FDB-A36D-A20B460A4428}"/>
              </a:ext>
            </a:extLst>
          </p:cNvPr>
          <p:cNvSpPr txBox="1"/>
          <p:nvPr/>
        </p:nvSpPr>
        <p:spPr>
          <a:xfrm>
            <a:off x="503040" y="3985900"/>
            <a:ext cx="8443337" cy="523220"/>
          </a:xfrm>
          <a:prstGeom prst="rect">
            <a:avLst/>
          </a:prstGeom>
          <a:noFill/>
        </p:spPr>
        <p:txBody>
          <a:bodyPr wrap="none" rtlCol="0">
            <a:spAutoFit/>
          </a:bodyPr>
          <a:lstStyle/>
          <a:p>
            <a:r>
              <a:rPr lang="zh-CN" altLang="en-US" sz="2800" dirty="0">
                <a:solidFill>
                  <a:srgbClr val="FF0000"/>
                </a:solidFill>
              </a:rPr>
              <a:t>再次感谢会议组织者！顺祝各位新老朋友健康平安！</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836712"/>
            <a:ext cx="8229600" cy="1143000"/>
          </a:xfrm>
        </p:spPr>
        <p:txBody>
          <a:bodyPr/>
          <a:lstStyle/>
          <a:p>
            <a:r>
              <a:rPr lang="en-US" altLang="zh-CN" dirty="0"/>
              <a:t>Part - 1</a:t>
            </a:r>
            <a:endParaRPr lang="zh-CN" altLang="en-US" dirty="0"/>
          </a:p>
        </p:txBody>
      </p:sp>
      <p:sp>
        <p:nvSpPr>
          <p:cNvPr id="3" name="内容占位符 2"/>
          <p:cNvSpPr>
            <a:spLocks noGrp="1"/>
          </p:cNvSpPr>
          <p:nvPr>
            <p:ph idx="1"/>
          </p:nvPr>
        </p:nvSpPr>
        <p:spPr>
          <a:xfrm>
            <a:off x="539552" y="2348880"/>
            <a:ext cx="8229600" cy="1900808"/>
          </a:xfrm>
        </p:spPr>
        <p:txBody>
          <a:bodyPr/>
          <a:lstStyle/>
          <a:p>
            <a:pPr>
              <a:buNone/>
            </a:pPr>
            <a:endParaRPr lang="en-US" altLang="zh-CN" dirty="0"/>
          </a:p>
          <a:p>
            <a:pPr algn="ctr">
              <a:buNone/>
            </a:pPr>
            <a:r>
              <a:rPr lang="zh-CN" altLang="en-US" dirty="0"/>
              <a:t>为什么需要发展壳模型配对理论？</a:t>
            </a:r>
            <a:endParaRPr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428596" y="1722652"/>
            <a:ext cx="8072494" cy="4563868"/>
            <a:chOff x="428596" y="2008404"/>
            <a:chExt cx="8072494" cy="4563868"/>
          </a:xfrm>
        </p:grpSpPr>
        <p:pic>
          <p:nvPicPr>
            <p:cNvPr id="4" name="图片 3" descr="捕获.JPG"/>
            <p:cNvPicPr>
              <a:picLocks noChangeAspect="1"/>
            </p:cNvPicPr>
            <p:nvPr/>
          </p:nvPicPr>
          <p:blipFill>
            <a:blip r:embed="rId2" cstate="print"/>
            <a:stretch>
              <a:fillRect/>
            </a:stretch>
          </p:blipFill>
          <p:spPr>
            <a:xfrm>
              <a:off x="428596" y="2008404"/>
              <a:ext cx="8072494" cy="4563868"/>
            </a:xfrm>
            <a:prstGeom prst="rect">
              <a:avLst/>
            </a:prstGeom>
          </p:spPr>
        </p:pic>
        <p:cxnSp>
          <p:nvCxnSpPr>
            <p:cNvPr id="10" name="直接连接符 9"/>
            <p:cNvCxnSpPr/>
            <p:nvPr/>
          </p:nvCxnSpPr>
          <p:spPr bwMode="auto">
            <a:xfrm>
              <a:off x="1142976" y="2571744"/>
              <a:ext cx="6858048" cy="1588"/>
            </a:xfrm>
            <a:prstGeom prst="line">
              <a:avLst/>
            </a:prstGeom>
            <a:solidFill>
              <a:schemeClr val="accent1"/>
            </a:solidFill>
            <a:ln w="28575" cap="flat" cmpd="sng" algn="ctr">
              <a:solidFill>
                <a:srgbClr val="FF0000"/>
              </a:solidFill>
              <a:prstDash val="lgDash"/>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13" name="TextBox 12"/>
          <p:cNvSpPr txBox="1"/>
          <p:nvPr/>
        </p:nvSpPr>
        <p:spPr>
          <a:xfrm>
            <a:off x="1857356" y="3008536"/>
            <a:ext cx="7116051" cy="1938992"/>
          </a:xfrm>
          <a:prstGeom prst="rect">
            <a:avLst/>
          </a:prstGeom>
          <a:noFill/>
        </p:spPr>
        <p:txBody>
          <a:bodyPr wrap="none" rtlCol="0">
            <a:spAutoFit/>
          </a:bodyPr>
          <a:lstStyle/>
          <a:p>
            <a:pPr algn="l">
              <a:lnSpc>
                <a:spcPct val="200000"/>
              </a:lnSpc>
            </a:pPr>
            <a:r>
              <a:rPr lang="zh-CN" altLang="en-US" dirty="0">
                <a:latin typeface="微软雅黑" pitchFamily="34" charset="-122"/>
                <a:ea typeface="微软雅黑" pitchFamily="34" charset="-122"/>
              </a:rPr>
              <a:t>结合能近似地正比于质量数，而不是质量数的平方。这说明</a:t>
            </a:r>
            <a:endParaRPr lang="en-US" altLang="zh-CN" dirty="0">
              <a:latin typeface="微软雅黑" pitchFamily="34" charset="-122"/>
              <a:ea typeface="微软雅黑" pitchFamily="34" charset="-122"/>
            </a:endParaRPr>
          </a:p>
          <a:p>
            <a:pPr algn="l">
              <a:lnSpc>
                <a:spcPct val="200000"/>
              </a:lnSpc>
            </a:pPr>
            <a:r>
              <a:rPr lang="zh-CN" altLang="en-US" dirty="0">
                <a:latin typeface="微软雅黑" pitchFamily="34" charset="-122"/>
                <a:ea typeface="微软雅黑" pitchFamily="34" charset="-122"/>
              </a:rPr>
              <a:t>核力中居于主导成分的是</a:t>
            </a:r>
            <a:r>
              <a:rPr lang="zh-CN" altLang="en-US" b="1" dirty="0">
                <a:solidFill>
                  <a:srgbClr val="FF0000"/>
                </a:solidFill>
                <a:latin typeface="微软雅黑" pitchFamily="34" charset="-122"/>
                <a:ea typeface="微软雅黑" pitchFamily="34" charset="-122"/>
              </a:rPr>
              <a:t>短程吸引</a:t>
            </a:r>
            <a:r>
              <a:rPr lang="zh-CN" altLang="en-US" dirty="0">
                <a:latin typeface="微软雅黑" pitchFamily="34" charset="-122"/>
                <a:ea typeface="微软雅黑" pitchFamily="34" charset="-122"/>
              </a:rPr>
              <a:t>的相互作用。与此相应的，</a:t>
            </a:r>
            <a:endParaRPr lang="en-US" altLang="zh-CN" dirty="0">
              <a:latin typeface="微软雅黑" pitchFamily="34" charset="-122"/>
              <a:ea typeface="微软雅黑" pitchFamily="34" charset="-122"/>
            </a:endParaRPr>
          </a:p>
          <a:p>
            <a:pPr algn="l">
              <a:lnSpc>
                <a:spcPct val="200000"/>
              </a:lnSpc>
            </a:pPr>
            <a:r>
              <a:rPr lang="zh-CN" altLang="en-US" dirty="0">
                <a:latin typeface="微软雅黑" pitchFamily="34" charset="-122"/>
                <a:ea typeface="微软雅黑" pitchFamily="34" charset="-122"/>
              </a:rPr>
              <a:t>长程库仑力的能量正比于质子数的平方。</a:t>
            </a:r>
          </a:p>
        </p:txBody>
      </p:sp>
      <p:sp>
        <p:nvSpPr>
          <p:cNvPr id="7" name="标题 6"/>
          <p:cNvSpPr>
            <a:spLocks noGrp="1"/>
          </p:cNvSpPr>
          <p:nvPr>
            <p:ph type="title"/>
          </p:nvPr>
        </p:nvSpPr>
        <p:spPr/>
        <p:txBody>
          <a:bodyPr/>
          <a:lstStyle/>
          <a:p>
            <a:r>
              <a:rPr lang="zh-CN" altLang="en-US" dirty="0"/>
              <a:t>短程吸引的核力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229600" cy="1143000"/>
          </a:xfrm>
        </p:spPr>
        <p:txBody>
          <a:bodyPr/>
          <a:lstStyle/>
          <a:p>
            <a:r>
              <a:rPr lang="zh-CN" altLang="en-US" dirty="0"/>
              <a:t>单个核子势</a:t>
            </a:r>
          </a:p>
        </p:txBody>
      </p:sp>
      <p:pic>
        <p:nvPicPr>
          <p:cNvPr id="6" name="Picture 2"/>
          <p:cNvPicPr>
            <a:picLocks noChangeAspect="1" noChangeArrowheads="1"/>
          </p:cNvPicPr>
          <p:nvPr/>
        </p:nvPicPr>
        <p:blipFill>
          <a:blip r:embed="rId3" cstate="print"/>
          <a:srcRect/>
          <a:stretch>
            <a:fillRect/>
          </a:stretch>
        </p:blipFill>
        <p:spPr bwMode="auto">
          <a:xfrm>
            <a:off x="323528" y="2635412"/>
            <a:ext cx="4093840" cy="3529892"/>
          </a:xfrm>
          <a:prstGeom prst="rect">
            <a:avLst/>
          </a:prstGeom>
          <a:noFill/>
          <a:ln w="9525">
            <a:noFill/>
            <a:miter lim="800000"/>
            <a:headEnd/>
            <a:tailEnd/>
          </a:ln>
        </p:spPr>
      </p:pic>
      <p:pic>
        <p:nvPicPr>
          <p:cNvPr id="123907" name="Picture 3"/>
          <p:cNvPicPr>
            <a:picLocks noChangeAspect="1" noChangeArrowheads="1"/>
          </p:cNvPicPr>
          <p:nvPr/>
        </p:nvPicPr>
        <p:blipFill>
          <a:blip r:embed="rId4" cstate="print"/>
          <a:srcRect/>
          <a:stretch>
            <a:fillRect/>
          </a:stretch>
        </p:blipFill>
        <p:spPr bwMode="auto">
          <a:xfrm rot="16200000" flipH="1" flipV="1">
            <a:off x="4715722" y="1843618"/>
            <a:ext cx="3984129" cy="412755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3376</Words>
  <Application>Microsoft Office PowerPoint</Application>
  <PresentationFormat>全屏显示(4:3)</PresentationFormat>
  <Paragraphs>280</Paragraphs>
  <Slides>66</Slides>
  <Notes>7</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66</vt:i4>
      </vt:variant>
    </vt:vector>
  </HeadingPairs>
  <TitlesOfParts>
    <vt:vector size="82" baseType="lpstr">
      <vt:lpstr>黑体</vt:lpstr>
      <vt:lpstr>华文楷体</vt:lpstr>
      <vt:lpstr>华文新魏</vt:lpstr>
      <vt:lpstr>宋体</vt:lpstr>
      <vt:lpstr>微软雅黑</vt:lpstr>
      <vt:lpstr>Arial</vt:lpstr>
      <vt:lpstr>Calibri</vt:lpstr>
      <vt:lpstr>Cambria</vt:lpstr>
      <vt:lpstr>Cambria Math</vt:lpstr>
      <vt:lpstr>Comic Sans MS</vt:lpstr>
      <vt:lpstr>Tahoma</vt:lpstr>
      <vt:lpstr>Times New Roman</vt:lpstr>
      <vt:lpstr>Wingdings</vt:lpstr>
      <vt:lpstr>Wingdings 2</vt:lpstr>
      <vt:lpstr>Office 主题</vt:lpstr>
      <vt:lpstr>Equation</vt:lpstr>
      <vt:lpstr>配对近似理论进展</vt:lpstr>
      <vt:lpstr>PowerPoint 演示文稿</vt:lpstr>
      <vt:lpstr>PowerPoint 演示文稿</vt:lpstr>
      <vt:lpstr>PowerPoint 演示文稿</vt:lpstr>
      <vt:lpstr>Outline</vt:lpstr>
      <vt:lpstr>报告内容在核结构理论中的“坐标”</vt:lpstr>
      <vt:lpstr>Part - 1</vt:lpstr>
      <vt:lpstr>短程吸引的核力</vt:lpstr>
      <vt:lpstr>单个核子势</vt:lpstr>
      <vt:lpstr>PowerPoint 演示文稿</vt:lpstr>
      <vt:lpstr>PowerPoint 演示文稿</vt:lpstr>
      <vt:lpstr>壳模型的重要性</vt:lpstr>
      <vt:lpstr>PowerPoint 演示文稿</vt:lpstr>
      <vt:lpstr>PowerPoint 演示文稿</vt:lpstr>
      <vt:lpstr>为什么需要配对理论？</vt:lpstr>
      <vt:lpstr>PowerPoint 演示文稿</vt:lpstr>
      <vt:lpstr>Attractive and short-range nuclear force</vt:lpstr>
      <vt:lpstr>简单图像</vt:lpstr>
      <vt:lpstr>PowerPoint 演示文稿</vt:lpstr>
      <vt:lpstr>简单图像</vt:lpstr>
      <vt:lpstr>PowerPoint 演示文稿</vt:lpstr>
      <vt:lpstr>PowerPoint 演示文稿</vt:lpstr>
      <vt:lpstr>(普遍意义的) J-scheme 配对理论</vt:lpstr>
      <vt:lpstr>PowerPoint 演示文稿</vt:lpstr>
      <vt:lpstr>PowerPoint 演示文稿</vt:lpstr>
      <vt:lpstr>PowerPoint 演示文稿</vt:lpstr>
      <vt:lpstr>PowerPoint 演示文稿</vt:lpstr>
      <vt:lpstr>Pair truncation for particle-hole excitations</vt:lpstr>
      <vt:lpstr>PowerPoint 演示文稿</vt:lpstr>
      <vt:lpstr>PowerPoint 演示文稿</vt:lpstr>
      <vt:lpstr>PowerPoint 演示文稿</vt:lpstr>
      <vt:lpstr>Key Formula</vt:lpstr>
      <vt:lpstr>M-scheme 配对理论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Applications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96Cd: dual description</vt:lpstr>
      <vt:lpstr>Nucleon-pair wave functions: simple and exact solutions</vt:lpstr>
      <vt:lpstr>PowerPoint 演示文稿</vt:lpstr>
      <vt:lpstr>PowerPoint 演示文稿</vt:lpstr>
      <vt:lpstr>Nucleon-pair structure coefficients</vt:lpstr>
      <vt:lpstr>Part 4: 配对理论的未来</vt:lpstr>
      <vt:lpstr>PowerPoint 演示文稿</vt:lpstr>
      <vt:lpstr>Part 4: 配对理论的未来</vt:lpstr>
      <vt:lpstr>PowerPoint 演示文稿</vt:lpstr>
      <vt:lpstr>PowerPoint 演示文稿</vt:lpstr>
      <vt:lpstr>PowerPoint 演示文稿</vt:lpstr>
      <vt:lpstr>PowerPoint 演示文稿</vt:lpstr>
    </vt:vector>
  </TitlesOfParts>
  <Company>SJTU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原子核结构的简单线索</dc:title>
  <dc:creator>YMZhao</dc:creator>
  <cp:lastModifiedBy>畅 马</cp:lastModifiedBy>
  <cp:revision>140</cp:revision>
  <dcterms:created xsi:type="dcterms:W3CDTF">2017-09-13T03:09:33Z</dcterms:created>
  <dcterms:modified xsi:type="dcterms:W3CDTF">2023-08-02T23:04:20Z</dcterms:modified>
</cp:coreProperties>
</file>