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829" r:id="rId2"/>
    <p:sldMasterId id="2147483844" r:id="rId3"/>
    <p:sldMasterId id="2147483874" r:id="rId4"/>
    <p:sldMasterId id="2147483889" r:id="rId5"/>
  </p:sldMasterIdLst>
  <p:notesMasterIdLst>
    <p:notesMasterId r:id="rId42"/>
  </p:notesMasterIdLst>
  <p:handoutMasterIdLst>
    <p:handoutMasterId r:id="rId43"/>
  </p:handoutMasterIdLst>
  <p:sldIdLst>
    <p:sldId id="1841" r:id="rId6"/>
    <p:sldId id="1544" r:id="rId7"/>
    <p:sldId id="1755" r:id="rId8"/>
    <p:sldId id="1784" r:id="rId9"/>
    <p:sldId id="1818" r:id="rId10"/>
    <p:sldId id="1702" r:id="rId11"/>
    <p:sldId id="1846" r:id="rId12"/>
    <p:sldId id="1847" r:id="rId13"/>
    <p:sldId id="1848" r:id="rId14"/>
    <p:sldId id="1853" r:id="rId15"/>
    <p:sldId id="1792" r:id="rId16"/>
    <p:sldId id="1876" r:id="rId17"/>
    <p:sldId id="1879" r:id="rId18"/>
    <p:sldId id="1880" r:id="rId19"/>
    <p:sldId id="1881" r:id="rId20"/>
    <p:sldId id="1882" r:id="rId21"/>
    <p:sldId id="1883" r:id="rId22"/>
    <p:sldId id="1884" r:id="rId23"/>
    <p:sldId id="1885" r:id="rId24"/>
    <p:sldId id="1886" r:id="rId25"/>
    <p:sldId id="1887" r:id="rId26"/>
    <p:sldId id="1888" r:id="rId27"/>
    <p:sldId id="1889" r:id="rId28"/>
    <p:sldId id="1859" r:id="rId29"/>
    <p:sldId id="1860" r:id="rId30"/>
    <p:sldId id="1862" r:id="rId31"/>
    <p:sldId id="1861" r:id="rId32"/>
    <p:sldId id="1850" r:id="rId33"/>
    <p:sldId id="1863" r:id="rId34"/>
    <p:sldId id="1865" r:id="rId35"/>
    <p:sldId id="1875" r:id="rId36"/>
    <p:sldId id="1890" r:id="rId37"/>
    <p:sldId id="1891" r:id="rId38"/>
    <p:sldId id="1892" r:id="rId39"/>
    <p:sldId id="1840" r:id="rId40"/>
    <p:sldId id="1276" r:id="rId41"/>
  </p:sldIdLst>
  <p:sldSz cx="12192000" cy="6858000"/>
  <p:notesSz cx="10234613" cy="7099300"/>
  <p:defaultTextStyle>
    <a:defPPr>
      <a:defRPr lang="zh-CN"/>
    </a:defPPr>
    <a:lvl1pPr algn="ctr" rtl="0" fontAlgn="base">
      <a:spcBef>
        <a:spcPct val="0"/>
      </a:spcBef>
      <a:spcAft>
        <a:spcPct val="0"/>
      </a:spcAft>
      <a:defRPr sz="2400" kern="1200">
        <a:solidFill>
          <a:schemeClr val="tx1"/>
        </a:solidFill>
        <a:latin typeface="Arial" charset="0"/>
        <a:ea typeface="黑体" pitchFamily="49" charset="-122"/>
        <a:cs typeface="+mn-cs"/>
      </a:defRPr>
    </a:lvl1pPr>
    <a:lvl2pPr marL="457200" algn="ctr" rtl="0" fontAlgn="base">
      <a:spcBef>
        <a:spcPct val="0"/>
      </a:spcBef>
      <a:spcAft>
        <a:spcPct val="0"/>
      </a:spcAft>
      <a:defRPr sz="2400" kern="1200">
        <a:solidFill>
          <a:schemeClr val="tx1"/>
        </a:solidFill>
        <a:latin typeface="Arial" charset="0"/>
        <a:ea typeface="黑体" pitchFamily="49" charset="-122"/>
        <a:cs typeface="+mn-cs"/>
      </a:defRPr>
    </a:lvl2pPr>
    <a:lvl3pPr marL="914400" algn="ctr" rtl="0" fontAlgn="base">
      <a:spcBef>
        <a:spcPct val="0"/>
      </a:spcBef>
      <a:spcAft>
        <a:spcPct val="0"/>
      </a:spcAft>
      <a:defRPr sz="2400" kern="1200">
        <a:solidFill>
          <a:schemeClr val="tx1"/>
        </a:solidFill>
        <a:latin typeface="Arial" charset="0"/>
        <a:ea typeface="黑体" pitchFamily="49" charset="-122"/>
        <a:cs typeface="+mn-cs"/>
      </a:defRPr>
    </a:lvl3pPr>
    <a:lvl4pPr marL="1371600" algn="ctr" rtl="0" fontAlgn="base">
      <a:spcBef>
        <a:spcPct val="0"/>
      </a:spcBef>
      <a:spcAft>
        <a:spcPct val="0"/>
      </a:spcAft>
      <a:defRPr sz="2400" kern="1200">
        <a:solidFill>
          <a:schemeClr val="tx1"/>
        </a:solidFill>
        <a:latin typeface="Arial" charset="0"/>
        <a:ea typeface="黑体" pitchFamily="49" charset="-122"/>
        <a:cs typeface="+mn-cs"/>
      </a:defRPr>
    </a:lvl4pPr>
    <a:lvl5pPr marL="1828800" algn="ctr" rtl="0" fontAlgn="base">
      <a:spcBef>
        <a:spcPct val="0"/>
      </a:spcBef>
      <a:spcAft>
        <a:spcPct val="0"/>
      </a:spcAft>
      <a:defRPr sz="2400" kern="1200">
        <a:solidFill>
          <a:schemeClr val="tx1"/>
        </a:solidFill>
        <a:latin typeface="Arial" charset="0"/>
        <a:ea typeface="黑体" pitchFamily="49" charset="-122"/>
        <a:cs typeface="+mn-cs"/>
      </a:defRPr>
    </a:lvl5pPr>
    <a:lvl6pPr marL="2286000" algn="l" defTabSz="914400" rtl="0" eaLnBrk="1" latinLnBrk="0" hangingPunct="1">
      <a:defRPr sz="2400" kern="1200">
        <a:solidFill>
          <a:schemeClr val="tx1"/>
        </a:solidFill>
        <a:latin typeface="Arial" charset="0"/>
        <a:ea typeface="黑体" pitchFamily="49" charset="-122"/>
        <a:cs typeface="+mn-cs"/>
      </a:defRPr>
    </a:lvl6pPr>
    <a:lvl7pPr marL="2743200" algn="l" defTabSz="914400" rtl="0" eaLnBrk="1" latinLnBrk="0" hangingPunct="1">
      <a:defRPr sz="2400" kern="1200">
        <a:solidFill>
          <a:schemeClr val="tx1"/>
        </a:solidFill>
        <a:latin typeface="Arial" charset="0"/>
        <a:ea typeface="黑体" pitchFamily="49" charset="-122"/>
        <a:cs typeface="+mn-cs"/>
      </a:defRPr>
    </a:lvl7pPr>
    <a:lvl8pPr marL="3200400" algn="l" defTabSz="914400" rtl="0" eaLnBrk="1" latinLnBrk="0" hangingPunct="1">
      <a:defRPr sz="2400" kern="1200">
        <a:solidFill>
          <a:schemeClr val="tx1"/>
        </a:solidFill>
        <a:latin typeface="Arial" charset="0"/>
        <a:ea typeface="黑体" pitchFamily="49" charset="-122"/>
        <a:cs typeface="+mn-cs"/>
      </a:defRPr>
    </a:lvl8pPr>
    <a:lvl9pPr marL="3657600" algn="l" defTabSz="914400" rtl="0" eaLnBrk="1" latinLnBrk="0" hangingPunct="1">
      <a:defRPr sz="2400" kern="1200">
        <a:solidFill>
          <a:schemeClr val="tx1"/>
        </a:solidFill>
        <a:latin typeface="Arial" charset="0"/>
        <a:ea typeface="黑体" pitchFamily="49" charset="-122"/>
        <a:cs typeface="+mn-cs"/>
      </a:defRPr>
    </a:lvl9pPr>
  </p:defaultTextStyle>
  <p:extLst>
    <p:ext uri="{EFAFB233-063F-42B5-8137-9DF3F51BA10A}">
      <p15:sldGuideLst xmlns:p15="http://schemas.microsoft.com/office/powerpoint/2012/main">
        <p15:guide id="1" orient="horz" pos="2352"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FF"/>
    <a:srgbClr val="12357C"/>
    <a:srgbClr val="0594FF"/>
    <a:srgbClr val="CC00FF"/>
    <a:srgbClr val="00FFCC"/>
    <a:srgbClr val="00FF00"/>
    <a:srgbClr val="A50021"/>
    <a:srgbClr val="FF66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82" autoAdjust="0"/>
    <p:restoredTop sz="97168" autoAdjust="0"/>
  </p:normalViewPr>
  <p:slideViewPr>
    <p:cSldViewPr snapToObjects="1">
      <p:cViewPr varScale="1">
        <p:scale>
          <a:sx n="62" d="100"/>
          <a:sy n="62" d="100"/>
        </p:scale>
        <p:origin x="28" y="244"/>
      </p:cViewPr>
      <p:guideLst>
        <p:guide orient="horz" pos="2352"/>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570"/>
    </p:cViewPr>
  </p:sorterViewPr>
  <p:notesViewPr>
    <p:cSldViewPr snapToObjects="1">
      <p:cViewPr varScale="1">
        <p:scale>
          <a:sx n="53" d="100"/>
          <a:sy n="53" d="100"/>
        </p:scale>
        <p:origin x="-1842" y="-108"/>
      </p:cViewPr>
      <p:guideLst>
        <p:guide orient="horz" pos="2236"/>
        <p:guide pos="32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4434999" cy="35496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a:defRPr sz="1300">
                <a:ea typeface="宋体" pitchFamily="2" charset="-122"/>
              </a:defRPr>
            </a:lvl1pPr>
          </a:lstStyle>
          <a:p>
            <a:pPr>
              <a:defRPr/>
            </a:pPr>
            <a:endParaRPr lang="en-US" altLang="zh-CN"/>
          </a:p>
        </p:txBody>
      </p:sp>
      <p:sp>
        <p:nvSpPr>
          <p:cNvPr id="75779" name="Rectangle 3"/>
          <p:cNvSpPr>
            <a:spLocks noGrp="1" noChangeArrowheads="1"/>
          </p:cNvSpPr>
          <p:nvPr>
            <p:ph type="dt" sz="quarter" idx="1"/>
          </p:nvPr>
        </p:nvSpPr>
        <p:spPr bwMode="auto">
          <a:xfrm>
            <a:off x="5797838" y="0"/>
            <a:ext cx="4434999" cy="35496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ea typeface="宋体" pitchFamily="2" charset="-122"/>
              </a:defRPr>
            </a:lvl1pPr>
          </a:lstStyle>
          <a:p>
            <a:pPr>
              <a:defRPr/>
            </a:pPr>
            <a:endParaRPr lang="en-US" altLang="zh-CN"/>
          </a:p>
        </p:txBody>
      </p:sp>
      <p:sp>
        <p:nvSpPr>
          <p:cNvPr id="75780" name="Rectangle 4"/>
          <p:cNvSpPr>
            <a:spLocks noGrp="1" noChangeArrowheads="1"/>
          </p:cNvSpPr>
          <p:nvPr>
            <p:ph type="ftr" sz="quarter" idx="2"/>
          </p:nvPr>
        </p:nvSpPr>
        <p:spPr bwMode="auto">
          <a:xfrm>
            <a:off x="0" y="6742692"/>
            <a:ext cx="4434999" cy="35496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a:defRPr sz="1300">
                <a:ea typeface="宋体" pitchFamily="2" charset="-122"/>
              </a:defRPr>
            </a:lvl1pPr>
          </a:lstStyle>
          <a:p>
            <a:pPr>
              <a:defRPr/>
            </a:pPr>
            <a:endParaRPr lang="en-US" altLang="zh-CN"/>
          </a:p>
        </p:txBody>
      </p:sp>
      <p:sp>
        <p:nvSpPr>
          <p:cNvPr id="75781" name="Rectangle 5"/>
          <p:cNvSpPr>
            <a:spLocks noGrp="1" noChangeArrowheads="1"/>
          </p:cNvSpPr>
          <p:nvPr>
            <p:ph type="sldNum" sz="quarter" idx="3"/>
          </p:nvPr>
        </p:nvSpPr>
        <p:spPr bwMode="auto">
          <a:xfrm>
            <a:off x="5797838" y="6742692"/>
            <a:ext cx="4434999" cy="35496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ea typeface="宋体" pitchFamily="2" charset="-122"/>
              </a:defRPr>
            </a:lvl1pPr>
          </a:lstStyle>
          <a:p>
            <a:pPr>
              <a:defRPr/>
            </a:pPr>
            <a:fld id="{FBA1D549-CAC7-4DF3-B27B-F19B0B0CB345}" type="slidenum">
              <a:rPr lang="en-US" altLang="zh-CN"/>
              <a:pPr>
                <a:defRPr/>
              </a:pPr>
              <a:t>‹#›</a:t>
            </a:fld>
            <a:endParaRPr lang="en-US" altLang="zh-CN"/>
          </a:p>
        </p:txBody>
      </p:sp>
    </p:spTree>
    <p:extLst>
      <p:ext uri="{BB962C8B-B14F-4D97-AF65-F5344CB8AC3E}">
        <p14:creationId xmlns:p14="http://schemas.microsoft.com/office/powerpoint/2010/main" val="800798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434999" cy="35496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a:defRPr sz="1300">
                <a:ea typeface="宋体" pitchFamily="2" charset="-122"/>
              </a:defRPr>
            </a:lvl1pPr>
          </a:lstStyle>
          <a:p>
            <a:pPr>
              <a:defRPr/>
            </a:pPr>
            <a:endParaRPr lang="en-US" altLang="zh-CN"/>
          </a:p>
        </p:txBody>
      </p:sp>
      <p:sp>
        <p:nvSpPr>
          <p:cNvPr id="5123" name="Rectangle 3"/>
          <p:cNvSpPr>
            <a:spLocks noGrp="1" noChangeArrowheads="1"/>
          </p:cNvSpPr>
          <p:nvPr>
            <p:ph type="dt" idx="1"/>
          </p:nvPr>
        </p:nvSpPr>
        <p:spPr bwMode="auto">
          <a:xfrm>
            <a:off x="5797838" y="0"/>
            <a:ext cx="4434999" cy="35496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ea typeface="宋体" pitchFamily="2" charset="-122"/>
              </a:defRPr>
            </a:lvl1pPr>
          </a:lstStyle>
          <a:p>
            <a:pPr>
              <a:defRPr/>
            </a:pPr>
            <a:endParaRPr lang="en-US" altLang="zh-CN"/>
          </a:p>
        </p:txBody>
      </p:sp>
      <p:sp>
        <p:nvSpPr>
          <p:cNvPr id="47108" name="Rectangle 4"/>
          <p:cNvSpPr>
            <a:spLocks noGrp="1" noRot="1" noChangeAspect="1" noChangeArrowheads="1" noTextEdit="1"/>
          </p:cNvSpPr>
          <p:nvPr>
            <p:ph type="sldImg" idx="2"/>
          </p:nvPr>
        </p:nvSpPr>
        <p:spPr bwMode="auto">
          <a:xfrm>
            <a:off x="2751138" y="531813"/>
            <a:ext cx="4732337" cy="266223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023462" y="3372168"/>
            <a:ext cx="8187690" cy="319468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5126" name="Rectangle 6"/>
          <p:cNvSpPr>
            <a:spLocks noGrp="1" noChangeArrowheads="1"/>
          </p:cNvSpPr>
          <p:nvPr>
            <p:ph type="ftr" sz="quarter" idx="4"/>
          </p:nvPr>
        </p:nvSpPr>
        <p:spPr bwMode="auto">
          <a:xfrm>
            <a:off x="0" y="6742692"/>
            <a:ext cx="4434999" cy="35496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a:defRPr sz="1300">
                <a:ea typeface="宋体" pitchFamily="2" charset="-122"/>
              </a:defRPr>
            </a:lvl1pPr>
          </a:lstStyle>
          <a:p>
            <a:pPr>
              <a:defRPr/>
            </a:pPr>
            <a:endParaRPr lang="en-US" altLang="zh-CN"/>
          </a:p>
        </p:txBody>
      </p:sp>
      <p:sp>
        <p:nvSpPr>
          <p:cNvPr id="5127" name="Rectangle 7"/>
          <p:cNvSpPr>
            <a:spLocks noGrp="1" noChangeArrowheads="1"/>
          </p:cNvSpPr>
          <p:nvPr>
            <p:ph type="sldNum" sz="quarter" idx="5"/>
          </p:nvPr>
        </p:nvSpPr>
        <p:spPr bwMode="auto">
          <a:xfrm>
            <a:off x="5797838" y="6742692"/>
            <a:ext cx="4434999" cy="35496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ea typeface="宋体" pitchFamily="2" charset="-122"/>
              </a:defRPr>
            </a:lvl1pPr>
          </a:lstStyle>
          <a:p>
            <a:pPr>
              <a:defRPr/>
            </a:pPr>
            <a:fld id="{09E5516B-0C51-4F42-9D4C-516801BCDEFF}" type="slidenum">
              <a:rPr lang="en-US" altLang="zh-CN"/>
              <a:pPr>
                <a:defRPr/>
              </a:pPr>
              <a:t>‹#›</a:t>
            </a:fld>
            <a:endParaRPr lang="en-US" altLang="zh-CN"/>
          </a:p>
        </p:txBody>
      </p:sp>
    </p:spTree>
    <p:extLst>
      <p:ext uri="{BB962C8B-B14F-4D97-AF65-F5344CB8AC3E}">
        <p14:creationId xmlns:p14="http://schemas.microsoft.com/office/powerpoint/2010/main" val="34723241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1D5E314-2F20-41B2-A463-964E9875EF9F}" type="slidenum">
              <a:rPr lang="en-US" altLang="zh-CN" smtClean="0">
                <a:solidFill>
                  <a:srgbClr val="000000"/>
                </a:solidFill>
              </a:rPr>
              <a:pPr/>
              <a:t>1</a:t>
            </a:fld>
            <a:endParaRPr lang="en-US" altLang="zh-CN">
              <a:solidFill>
                <a:srgbClr val="000000"/>
              </a:solidFill>
            </a:endParaRPr>
          </a:p>
        </p:txBody>
      </p:sp>
      <p:sp>
        <p:nvSpPr>
          <p:cNvPr id="48131" name="Rectangle 2"/>
          <p:cNvSpPr>
            <a:spLocks noGrp="1" noRot="1" noChangeAspect="1" noChangeArrowheads="1" noTextEdit="1"/>
          </p:cNvSpPr>
          <p:nvPr>
            <p:ph type="sldImg"/>
          </p:nvPr>
        </p:nvSpPr>
        <p:spPr>
          <a:xfrm>
            <a:off x="2751138" y="531813"/>
            <a:ext cx="4732337" cy="2662237"/>
          </a:xfrm>
          <a:ln/>
        </p:spPr>
      </p:sp>
      <p:sp>
        <p:nvSpPr>
          <p:cNvPr id="48132" name="Rectangle 3"/>
          <p:cNvSpPr>
            <a:spLocks noGrp="1" noChangeArrowheads="1"/>
          </p:cNvSpPr>
          <p:nvPr>
            <p:ph type="body" idx="1"/>
          </p:nvPr>
        </p:nvSpPr>
        <p:spPr>
          <a:noFill/>
          <a:ln/>
        </p:spPr>
        <p:txBody>
          <a:bodyPr/>
          <a:lstStyle/>
          <a:p>
            <a:pPr eaLnBrk="1" hangingPunct="1"/>
            <a:endParaRPr lang="zh-CN" altLang="zh-CN"/>
          </a:p>
        </p:txBody>
      </p:sp>
    </p:spTree>
    <p:extLst>
      <p:ext uri="{BB962C8B-B14F-4D97-AF65-F5344CB8AC3E}">
        <p14:creationId xmlns:p14="http://schemas.microsoft.com/office/powerpoint/2010/main" val="1128563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D9F89BF-81B9-4920-9FEE-5F95FEA3B2AE}" type="slidenum">
              <a:rPr lang="en-US" altLang="zh-CN" smtClean="0"/>
              <a:pPr/>
              <a:t>2</a:t>
            </a:fld>
            <a:endParaRPr lang="en-US" altLang="zh-CN"/>
          </a:p>
        </p:txBody>
      </p:sp>
      <p:sp>
        <p:nvSpPr>
          <p:cNvPr id="49155" name="Rectangle 2"/>
          <p:cNvSpPr>
            <a:spLocks noGrp="1" noRot="1" noChangeAspect="1" noChangeArrowheads="1" noTextEdit="1"/>
          </p:cNvSpPr>
          <p:nvPr>
            <p:ph type="sldImg"/>
          </p:nvPr>
        </p:nvSpPr>
        <p:spPr>
          <a:xfrm>
            <a:off x="2751138" y="531813"/>
            <a:ext cx="4732337" cy="2662237"/>
          </a:xfrm>
          <a:ln/>
        </p:spPr>
      </p:sp>
      <p:sp>
        <p:nvSpPr>
          <p:cNvPr id="49156" name="Rectangle 3"/>
          <p:cNvSpPr>
            <a:spLocks noGrp="1" noChangeArrowheads="1"/>
          </p:cNvSpPr>
          <p:nvPr>
            <p:ph type="body" idx="1"/>
          </p:nvPr>
        </p:nvSpPr>
        <p:spPr>
          <a:noFill/>
          <a:ln/>
        </p:spPr>
        <p:txBody>
          <a:bodyPr/>
          <a:lstStyle/>
          <a:p>
            <a:pPr eaLnBrk="1" hangingPunct="1"/>
            <a:endParaRPr lang="zh-CN" altLang="zh-CN"/>
          </a:p>
        </p:txBody>
      </p:sp>
    </p:spTree>
    <p:extLst>
      <p:ext uri="{BB962C8B-B14F-4D97-AF65-F5344CB8AC3E}">
        <p14:creationId xmlns:p14="http://schemas.microsoft.com/office/powerpoint/2010/main" val="3559995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8511B4DD-AF51-40CE-95C1-BFA72C35B338}" type="slidenum">
              <a:rPr lang="en-US" altLang="zh-CN" smtClean="0">
                <a:latin typeface="Arial" pitchFamily="34" charset="0"/>
              </a:rPr>
              <a:pPr/>
              <a:t>5</a:t>
            </a:fld>
            <a:endParaRPr lang="en-US" altLang="zh-CN">
              <a:latin typeface="Arial" pitchFamily="34" charset="0"/>
            </a:endParaRPr>
          </a:p>
        </p:txBody>
      </p:sp>
      <p:sp>
        <p:nvSpPr>
          <p:cNvPr id="116739" name="Slide Image Placeholder 1"/>
          <p:cNvSpPr>
            <a:spLocks noGrp="1" noRot="1" noChangeAspect="1" noTextEdit="1"/>
          </p:cNvSpPr>
          <p:nvPr>
            <p:ph type="sldImg"/>
          </p:nvPr>
        </p:nvSpPr>
        <p:spPr>
          <a:xfrm>
            <a:off x="2751138" y="531813"/>
            <a:ext cx="4732337" cy="2662237"/>
          </a:xfrm>
          <a:ln/>
        </p:spPr>
      </p:sp>
      <p:sp>
        <p:nvSpPr>
          <p:cNvPr id="116740" name="Notes Placeholder 2"/>
          <p:cNvSpPr>
            <a:spLocks noGrp="1"/>
          </p:cNvSpPr>
          <p:nvPr>
            <p:ph type="body" idx="1"/>
          </p:nvPr>
        </p:nvSpPr>
        <p:spPr>
          <a:noFill/>
          <a:ln/>
        </p:spPr>
        <p:txBody>
          <a:bodyPr/>
          <a:lstStyle/>
          <a:p>
            <a:pPr eaLnBrk="1" hangingPunct="1"/>
            <a:endParaRPr lang="zh-CN" altLang="zh-CN">
              <a:latin typeface="Arial" pitchFamily="34" charset="0"/>
            </a:endParaRPr>
          </a:p>
        </p:txBody>
      </p:sp>
      <p:sp>
        <p:nvSpPr>
          <p:cNvPr id="116741" name="Slide Number Placeholder 3"/>
          <p:cNvSpPr txBox="1">
            <a:spLocks noGrp="1"/>
          </p:cNvSpPr>
          <p:nvPr/>
        </p:nvSpPr>
        <p:spPr bwMode="auto">
          <a:xfrm>
            <a:off x="5180013" y="6513513"/>
            <a:ext cx="3962400" cy="342900"/>
          </a:xfrm>
          <a:prstGeom prst="rect">
            <a:avLst/>
          </a:prstGeom>
          <a:noFill/>
          <a:ln w="9525">
            <a:noFill/>
            <a:miter lim="800000"/>
            <a:headEnd/>
            <a:tailEnd/>
          </a:ln>
        </p:spPr>
        <p:txBody>
          <a:bodyPr anchor="b"/>
          <a:lstStyle/>
          <a:p>
            <a:pPr algn="r"/>
            <a:fld id="{15F7394B-3C19-486E-815D-CDB0787A8D89}" type="slidenum">
              <a:rPr lang="en-US" altLang="zh-CN" sz="1200">
                <a:ea typeface="宋体" pitchFamily="2" charset="-122"/>
              </a:rPr>
              <a:pPr algn="r"/>
              <a:t>5</a:t>
            </a:fld>
            <a:endParaRPr lang="en-US" altLang="zh-CN" sz="1200">
              <a:ea typeface="宋体" pitchFamily="2" charset="-122"/>
            </a:endParaRPr>
          </a:p>
        </p:txBody>
      </p:sp>
    </p:spTree>
    <p:extLst>
      <p:ext uri="{BB962C8B-B14F-4D97-AF65-F5344CB8AC3E}">
        <p14:creationId xmlns:p14="http://schemas.microsoft.com/office/powerpoint/2010/main" val="1036269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D9F89BF-81B9-4920-9FEE-5F95FEA3B2AE}" type="slidenum">
              <a:rPr lang="en-US" altLang="zh-CN" smtClean="0"/>
              <a:pPr/>
              <a:t>12</a:t>
            </a:fld>
            <a:endParaRPr lang="en-US" altLang="zh-CN"/>
          </a:p>
        </p:txBody>
      </p:sp>
      <p:sp>
        <p:nvSpPr>
          <p:cNvPr id="49155" name="Rectangle 2"/>
          <p:cNvSpPr>
            <a:spLocks noGrp="1" noRot="1" noChangeAspect="1" noChangeArrowheads="1" noTextEdit="1"/>
          </p:cNvSpPr>
          <p:nvPr>
            <p:ph type="sldImg"/>
          </p:nvPr>
        </p:nvSpPr>
        <p:spPr>
          <a:xfrm>
            <a:off x="2751138" y="531813"/>
            <a:ext cx="4732337" cy="2662237"/>
          </a:xfrm>
          <a:ln/>
        </p:spPr>
      </p:sp>
      <p:sp>
        <p:nvSpPr>
          <p:cNvPr id="49156" name="Rectangle 3"/>
          <p:cNvSpPr>
            <a:spLocks noGrp="1" noChangeArrowheads="1"/>
          </p:cNvSpPr>
          <p:nvPr>
            <p:ph type="body" idx="1"/>
          </p:nvPr>
        </p:nvSpPr>
        <p:spPr>
          <a:noFill/>
          <a:ln/>
        </p:spPr>
        <p:txBody>
          <a:bodyPr/>
          <a:lstStyle/>
          <a:p>
            <a:pPr eaLnBrk="1" hangingPunct="1"/>
            <a:endParaRPr lang="zh-CN" altLang="zh-CN"/>
          </a:p>
        </p:txBody>
      </p:sp>
    </p:spTree>
    <p:extLst>
      <p:ext uri="{BB962C8B-B14F-4D97-AF65-F5344CB8AC3E}">
        <p14:creationId xmlns:p14="http://schemas.microsoft.com/office/powerpoint/2010/main" val="4272256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D9F89BF-81B9-4920-9FEE-5F95FEA3B2AE}" type="slidenum">
              <a:rPr kumimoji="0" lang="en-US" altLang="zh-CN" sz="1300" b="0" i="0" u="none" strike="noStrike" kern="1200" cap="none" spc="0" normalizeH="0" baseline="0" noProof="0" smtClean="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zh-CN" sz="13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9155" name="Rectangle 2"/>
          <p:cNvSpPr>
            <a:spLocks noGrp="1" noRot="1" noChangeAspect="1" noChangeArrowheads="1" noTextEdit="1"/>
          </p:cNvSpPr>
          <p:nvPr>
            <p:ph type="sldImg"/>
          </p:nvPr>
        </p:nvSpPr>
        <p:spPr>
          <a:xfrm>
            <a:off x="2751138" y="531813"/>
            <a:ext cx="4732337" cy="2662237"/>
          </a:xfrm>
          <a:ln/>
        </p:spPr>
      </p:sp>
      <p:sp>
        <p:nvSpPr>
          <p:cNvPr id="49156" name="Rectangle 3"/>
          <p:cNvSpPr>
            <a:spLocks noGrp="1" noChangeArrowheads="1"/>
          </p:cNvSpPr>
          <p:nvPr>
            <p:ph type="body" idx="1"/>
          </p:nvPr>
        </p:nvSpPr>
        <p:spPr>
          <a:noFill/>
          <a:ln/>
        </p:spPr>
        <p:txBody>
          <a:bodyPr/>
          <a:lstStyle/>
          <a:p>
            <a:pPr eaLnBrk="1" hangingPunct="1"/>
            <a:endParaRPr lang="zh-CN" altLang="zh-CN"/>
          </a:p>
        </p:txBody>
      </p:sp>
    </p:spTree>
    <p:extLst>
      <p:ext uri="{BB962C8B-B14F-4D97-AF65-F5344CB8AC3E}">
        <p14:creationId xmlns:p14="http://schemas.microsoft.com/office/powerpoint/2010/main" val="3506836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511B4DD-AF51-40CE-95C1-BFA72C35B338}" type="slidenum">
              <a:rPr kumimoji="0" lang="en-US" altLang="zh-CN" sz="13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zh-CN" sz="13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16739" name="Slide Image Placeholder 1"/>
          <p:cNvSpPr>
            <a:spLocks noGrp="1" noRot="1" noChangeAspect="1" noTextEdit="1"/>
          </p:cNvSpPr>
          <p:nvPr>
            <p:ph type="sldImg"/>
          </p:nvPr>
        </p:nvSpPr>
        <p:spPr>
          <a:xfrm>
            <a:off x="2751138" y="531813"/>
            <a:ext cx="4732337" cy="2662237"/>
          </a:xfrm>
          <a:ln/>
        </p:spPr>
      </p:sp>
      <p:sp>
        <p:nvSpPr>
          <p:cNvPr id="116740" name="Notes Placeholder 2"/>
          <p:cNvSpPr>
            <a:spLocks noGrp="1"/>
          </p:cNvSpPr>
          <p:nvPr>
            <p:ph type="body" idx="1"/>
          </p:nvPr>
        </p:nvSpPr>
        <p:spPr>
          <a:noFill/>
          <a:ln/>
        </p:spPr>
        <p:txBody>
          <a:bodyPr/>
          <a:lstStyle/>
          <a:p>
            <a:pPr eaLnBrk="1" hangingPunct="1"/>
            <a:endParaRPr lang="zh-CN" altLang="zh-CN">
              <a:latin typeface="Arial" pitchFamily="34" charset="0"/>
            </a:endParaRPr>
          </a:p>
        </p:txBody>
      </p:sp>
      <p:sp>
        <p:nvSpPr>
          <p:cNvPr id="116741" name="Slide Number Placeholder 3"/>
          <p:cNvSpPr txBox="1">
            <a:spLocks noGrp="1"/>
          </p:cNvSpPr>
          <p:nvPr/>
        </p:nvSpPr>
        <p:spPr bwMode="auto">
          <a:xfrm>
            <a:off x="5180013" y="6513513"/>
            <a:ext cx="3962400" cy="342900"/>
          </a:xfrm>
          <a:prstGeom prst="rect">
            <a:avLst/>
          </a:prstGeom>
          <a:noFill/>
          <a:ln w="9525">
            <a:noFill/>
            <a:miter lim="800000"/>
            <a:headEnd/>
            <a:tailEnd/>
          </a:ln>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15F7394B-3C19-486E-815D-CDB0787A8D89}" type="slidenum">
              <a:rPr kumimoji="0" lang="en-US" altLang="zh-CN" sz="12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zh-CN" sz="12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277595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D9F89BF-81B9-4920-9FEE-5F95FEA3B2AE}" type="slidenum">
              <a:rPr kumimoji="0" lang="en-US" altLang="zh-CN" sz="1300" b="0" i="0" u="none" strike="noStrike" kern="1200" cap="none" spc="0" normalizeH="0" baseline="0" noProof="0" smtClean="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zh-CN" sz="13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9155" name="Rectangle 2"/>
          <p:cNvSpPr>
            <a:spLocks noGrp="1" noRot="1" noChangeAspect="1" noChangeArrowheads="1" noTextEdit="1"/>
          </p:cNvSpPr>
          <p:nvPr>
            <p:ph type="sldImg"/>
          </p:nvPr>
        </p:nvSpPr>
        <p:spPr>
          <a:xfrm>
            <a:off x="2751138" y="531813"/>
            <a:ext cx="4732337" cy="2662237"/>
          </a:xfrm>
          <a:ln/>
        </p:spPr>
      </p:sp>
      <p:sp>
        <p:nvSpPr>
          <p:cNvPr id="49156" name="Rectangle 3"/>
          <p:cNvSpPr>
            <a:spLocks noGrp="1" noChangeArrowheads="1"/>
          </p:cNvSpPr>
          <p:nvPr>
            <p:ph type="body" idx="1"/>
          </p:nvPr>
        </p:nvSpPr>
        <p:spPr>
          <a:noFill/>
          <a:ln/>
        </p:spPr>
        <p:txBody>
          <a:bodyPr/>
          <a:lstStyle/>
          <a:p>
            <a:pPr eaLnBrk="1" hangingPunct="1"/>
            <a:endParaRPr lang="zh-CN" altLang="zh-CN"/>
          </a:p>
        </p:txBody>
      </p:sp>
    </p:spTree>
    <p:extLst>
      <p:ext uri="{BB962C8B-B14F-4D97-AF65-F5344CB8AC3E}">
        <p14:creationId xmlns:p14="http://schemas.microsoft.com/office/powerpoint/2010/main" val="79553622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6" descr="ppt底板白-英文大写40"/>
          <p:cNvPicPr>
            <a:picLocks noChangeAspect="1" noChangeArrowheads="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pic>
        <p:nvPicPr>
          <p:cNvPr id="5" name="Picture 15" descr="10"/>
          <p:cNvPicPr>
            <a:picLocks noChangeAspect="1" noChangeArrowheads="1"/>
          </p:cNvPicPr>
          <p:nvPr/>
        </p:nvPicPr>
        <p:blipFill>
          <a:blip r:embed="rId3" cstate="print"/>
          <a:srcRect/>
          <a:stretch>
            <a:fillRect/>
          </a:stretch>
        </p:blipFill>
        <p:spPr bwMode="auto">
          <a:xfrm>
            <a:off x="8305800" y="3979864"/>
            <a:ext cx="3886200" cy="2878137"/>
          </a:xfrm>
          <a:prstGeom prst="rect">
            <a:avLst/>
          </a:prstGeom>
          <a:noFill/>
          <a:ln w="9525">
            <a:noFill/>
            <a:miter lim="800000"/>
            <a:headEnd/>
            <a:tailEnd/>
          </a:ln>
        </p:spPr>
      </p:pic>
      <p:pic>
        <p:nvPicPr>
          <p:cNvPr id="6" name="Picture 21" descr="图片5"/>
          <p:cNvPicPr>
            <a:picLocks noChangeAspect="1" noChangeArrowheads="1"/>
          </p:cNvPicPr>
          <p:nvPr userDrawn="1"/>
        </p:nvPicPr>
        <p:blipFill>
          <a:blip r:embed="rId4" cstate="print"/>
          <a:srcRect/>
          <a:stretch>
            <a:fillRect/>
          </a:stretch>
        </p:blipFill>
        <p:spPr bwMode="auto">
          <a:xfrm>
            <a:off x="11184467" y="179388"/>
            <a:ext cx="1007533" cy="506412"/>
          </a:xfrm>
          <a:prstGeom prst="rect">
            <a:avLst/>
          </a:prstGeom>
          <a:noFill/>
          <a:ln w="9525">
            <a:noFill/>
            <a:miter lim="800000"/>
            <a:headEnd/>
            <a:tailEnd/>
          </a:ln>
        </p:spPr>
      </p:pic>
      <p:pic>
        <p:nvPicPr>
          <p:cNvPr id="7" name="Picture 22" descr="图片2"/>
          <p:cNvPicPr>
            <a:picLocks noChangeAspect="1" noChangeArrowheads="1"/>
          </p:cNvPicPr>
          <p:nvPr userDrawn="1"/>
        </p:nvPicPr>
        <p:blipFill>
          <a:blip r:embed="rId5" cstate="print"/>
          <a:srcRect/>
          <a:stretch>
            <a:fillRect/>
          </a:stretch>
        </p:blipFill>
        <p:spPr bwMode="auto">
          <a:xfrm>
            <a:off x="8178800" y="179388"/>
            <a:ext cx="1007533" cy="506412"/>
          </a:xfrm>
          <a:prstGeom prst="rect">
            <a:avLst/>
          </a:prstGeom>
          <a:noFill/>
          <a:ln w="9525">
            <a:noFill/>
            <a:miter lim="800000"/>
            <a:headEnd/>
            <a:tailEnd/>
          </a:ln>
        </p:spPr>
      </p:pic>
      <p:pic>
        <p:nvPicPr>
          <p:cNvPr id="8" name="Picture 23" descr="图片1"/>
          <p:cNvPicPr>
            <a:picLocks noChangeAspect="1" noChangeArrowheads="1"/>
          </p:cNvPicPr>
          <p:nvPr userDrawn="1"/>
        </p:nvPicPr>
        <p:blipFill>
          <a:blip r:embed="rId6" cstate="print"/>
          <a:srcRect/>
          <a:stretch>
            <a:fillRect/>
          </a:stretch>
        </p:blipFill>
        <p:spPr bwMode="auto">
          <a:xfrm>
            <a:off x="7188200" y="179388"/>
            <a:ext cx="1007533" cy="506412"/>
          </a:xfrm>
          <a:prstGeom prst="rect">
            <a:avLst/>
          </a:prstGeom>
          <a:noFill/>
          <a:ln w="9525">
            <a:noFill/>
            <a:miter lim="800000"/>
            <a:headEnd/>
            <a:tailEnd/>
          </a:ln>
        </p:spPr>
      </p:pic>
      <p:pic>
        <p:nvPicPr>
          <p:cNvPr id="9" name="Picture 24" descr="图片3"/>
          <p:cNvPicPr>
            <a:picLocks noChangeAspect="1" noChangeArrowheads="1"/>
          </p:cNvPicPr>
          <p:nvPr userDrawn="1"/>
        </p:nvPicPr>
        <p:blipFill>
          <a:blip r:embed="rId7" cstate="print"/>
          <a:srcRect/>
          <a:stretch>
            <a:fillRect/>
          </a:stretch>
        </p:blipFill>
        <p:spPr bwMode="auto">
          <a:xfrm>
            <a:off x="9186334" y="179388"/>
            <a:ext cx="1007533" cy="506412"/>
          </a:xfrm>
          <a:prstGeom prst="rect">
            <a:avLst/>
          </a:prstGeom>
          <a:noFill/>
          <a:ln w="9525">
            <a:noFill/>
            <a:miter lim="800000"/>
            <a:headEnd/>
            <a:tailEnd/>
          </a:ln>
        </p:spPr>
      </p:pic>
      <p:pic>
        <p:nvPicPr>
          <p:cNvPr id="10" name="Picture 25" descr="图片4"/>
          <p:cNvPicPr>
            <a:picLocks noChangeAspect="1" noChangeArrowheads="1"/>
          </p:cNvPicPr>
          <p:nvPr userDrawn="1"/>
        </p:nvPicPr>
        <p:blipFill>
          <a:blip r:embed="rId8" cstate="print"/>
          <a:srcRect/>
          <a:stretch>
            <a:fillRect/>
          </a:stretch>
        </p:blipFill>
        <p:spPr bwMode="auto">
          <a:xfrm>
            <a:off x="10193867" y="179388"/>
            <a:ext cx="1007533" cy="506412"/>
          </a:xfrm>
          <a:prstGeom prst="rect">
            <a:avLst/>
          </a:prstGeom>
          <a:noFill/>
          <a:ln w="9525">
            <a:noFill/>
            <a:miter lim="800000"/>
            <a:headEnd/>
            <a:tailEnd/>
          </a:ln>
        </p:spPr>
      </p:pic>
      <p:sp>
        <p:nvSpPr>
          <p:cNvPr id="57353" name="Rectangle 9"/>
          <p:cNvSpPr>
            <a:spLocks noGrp="1" noChangeArrowheads="1"/>
          </p:cNvSpPr>
          <p:nvPr>
            <p:ph type="ctrTitle"/>
          </p:nvPr>
        </p:nvSpPr>
        <p:spPr>
          <a:xfrm>
            <a:off x="914400" y="1798639"/>
            <a:ext cx="10363200" cy="1470025"/>
          </a:xfrm>
          <a:ln/>
        </p:spPr>
        <p:txBody>
          <a:bodyPr tIns="45720" anchor="ctr"/>
          <a:lstStyle>
            <a:lvl1pPr>
              <a:defRPr sz="4300"/>
            </a:lvl1pPr>
          </a:lstStyle>
          <a:p>
            <a:r>
              <a:rPr lang="zh-CN" altLang="en-US"/>
              <a:t>单击此处编辑母版标题样式</a:t>
            </a:r>
          </a:p>
        </p:txBody>
      </p:sp>
      <p:sp>
        <p:nvSpPr>
          <p:cNvPr id="57354" name="Rectangle 10"/>
          <p:cNvSpPr>
            <a:spLocks noGrp="1" noChangeArrowheads="1"/>
          </p:cNvSpPr>
          <p:nvPr>
            <p:ph type="subTitle" idx="1"/>
          </p:nvPr>
        </p:nvSpPr>
        <p:spPr>
          <a:xfrm>
            <a:off x="1828800" y="3957638"/>
            <a:ext cx="8534400" cy="1079500"/>
          </a:xfrm>
        </p:spPr>
        <p:txBody>
          <a:bodyPr anchor="ctr" anchorCtr="1"/>
          <a:lstStyle>
            <a:lvl1pPr marL="0" indent="0" algn="ctr">
              <a:buFontTx/>
              <a:buNone/>
              <a:defRPr sz="2400">
                <a:solidFill>
                  <a:srgbClr val="16388A"/>
                </a:solidFill>
              </a:defRPr>
            </a:lvl1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144000" y="179389"/>
            <a:ext cx="3048000" cy="615473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0" y="179389"/>
            <a:ext cx="8940800" cy="615473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0" y="179389"/>
            <a:ext cx="12192000" cy="61547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0" y="179388"/>
            <a:ext cx="12192000" cy="688975"/>
          </a:xfrm>
        </p:spPr>
        <p:txBody>
          <a:bodyPr/>
          <a:lstStyle/>
          <a:p>
            <a:r>
              <a:rPr lang="zh-CN" altLang="en-US"/>
              <a:t>单击此处编辑母版标题样式</a:t>
            </a:r>
          </a:p>
        </p:txBody>
      </p:sp>
      <p:sp>
        <p:nvSpPr>
          <p:cNvPr id="3" name="内容占位符 2"/>
          <p:cNvSpPr>
            <a:spLocks noGrp="1"/>
          </p:cNvSpPr>
          <p:nvPr>
            <p:ph sz="quarter" idx="1"/>
          </p:nvPr>
        </p:nvSpPr>
        <p:spPr>
          <a:xfrm>
            <a:off x="575733" y="1268413"/>
            <a:ext cx="5384800" cy="245586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63733" y="1268413"/>
            <a:ext cx="5384800" cy="245586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575733" y="3876675"/>
            <a:ext cx="5384800" cy="24574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6163733" y="3876675"/>
            <a:ext cx="5384800" cy="24574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0" y="179388"/>
            <a:ext cx="12192000" cy="688975"/>
          </a:xfrm>
        </p:spPr>
        <p:txBody>
          <a:bodyPr/>
          <a:lstStyle/>
          <a:p>
            <a:r>
              <a:rPr lang="zh-CN" altLang="en-US"/>
              <a:t>单击此处编辑母版标题样式</a:t>
            </a:r>
          </a:p>
        </p:txBody>
      </p:sp>
      <p:sp>
        <p:nvSpPr>
          <p:cNvPr id="3" name="内容占位符 2"/>
          <p:cNvSpPr>
            <a:spLocks noGrp="1"/>
          </p:cNvSpPr>
          <p:nvPr>
            <p:ph sz="half" idx="1"/>
          </p:nvPr>
        </p:nvSpPr>
        <p:spPr>
          <a:xfrm>
            <a:off x="575733" y="1268413"/>
            <a:ext cx="5384800" cy="50657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63733" y="1268413"/>
            <a:ext cx="5384800" cy="245586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63733" y="3876675"/>
            <a:ext cx="5384800" cy="24574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6" descr="ppt底板白-英文大写40"/>
          <p:cNvPicPr>
            <a:picLocks noChangeAspect="1" noChangeArrowheads="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pic>
        <p:nvPicPr>
          <p:cNvPr id="5" name="Picture 15" descr="10"/>
          <p:cNvPicPr>
            <a:picLocks noChangeAspect="1" noChangeArrowheads="1"/>
          </p:cNvPicPr>
          <p:nvPr/>
        </p:nvPicPr>
        <p:blipFill>
          <a:blip r:embed="rId3" cstate="print"/>
          <a:srcRect/>
          <a:stretch>
            <a:fillRect/>
          </a:stretch>
        </p:blipFill>
        <p:spPr bwMode="auto">
          <a:xfrm>
            <a:off x="8305800" y="3979864"/>
            <a:ext cx="3886200" cy="2878137"/>
          </a:xfrm>
          <a:prstGeom prst="rect">
            <a:avLst/>
          </a:prstGeom>
          <a:noFill/>
          <a:ln w="9525">
            <a:noFill/>
            <a:miter lim="800000"/>
            <a:headEnd/>
            <a:tailEnd/>
          </a:ln>
        </p:spPr>
      </p:pic>
      <p:pic>
        <p:nvPicPr>
          <p:cNvPr id="6" name="Picture 21" descr="图片5"/>
          <p:cNvPicPr>
            <a:picLocks noChangeAspect="1" noChangeArrowheads="1"/>
          </p:cNvPicPr>
          <p:nvPr userDrawn="1"/>
        </p:nvPicPr>
        <p:blipFill>
          <a:blip r:embed="rId4" cstate="print"/>
          <a:srcRect/>
          <a:stretch>
            <a:fillRect/>
          </a:stretch>
        </p:blipFill>
        <p:spPr bwMode="auto">
          <a:xfrm>
            <a:off x="11184467" y="179388"/>
            <a:ext cx="1007533" cy="506412"/>
          </a:xfrm>
          <a:prstGeom prst="rect">
            <a:avLst/>
          </a:prstGeom>
          <a:noFill/>
          <a:ln w="9525">
            <a:noFill/>
            <a:miter lim="800000"/>
            <a:headEnd/>
            <a:tailEnd/>
          </a:ln>
        </p:spPr>
      </p:pic>
      <p:pic>
        <p:nvPicPr>
          <p:cNvPr id="7" name="Picture 22" descr="图片2"/>
          <p:cNvPicPr>
            <a:picLocks noChangeAspect="1" noChangeArrowheads="1"/>
          </p:cNvPicPr>
          <p:nvPr userDrawn="1"/>
        </p:nvPicPr>
        <p:blipFill>
          <a:blip r:embed="rId5" cstate="print"/>
          <a:srcRect/>
          <a:stretch>
            <a:fillRect/>
          </a:stretch>
        </p:blipFill>
        <p:spPr bwMode="auto">
          <a:xfrm>
            <a:off x="8178800" y="179388"/>
            <a:ext cx="1007533" cy="506412"/>
          </a:xfrm>
          <a:prstGeom prst="rect">
            <a:avLst/>
          </a:prstGeom>
          <a:noFill/>
          <a:ln w="9525">
            <a:noFill/>
            <a:miter lim="800000"/>
            <a:headEnd/>
            <a:tailEnd/>
          </a:ln>
        </p:spPr>
      </p:pic>
      <p:pic>
        <p:nvPicPr>
          <p:cNvPr id="8" name="Picture 23" descr="图片1"/>
          <p:cNvPicPr>
            <a:picLocks noChangeAspect="1" noChangeArrowheads="1"/>
          </p:cNvPicPr>
          <p:nvPr userDrawn="1"/>
        </p:nvPicPr>
        <p:blipFill>
          <a:blip r:embed="rId6" cstate="print"/>
          <a:srcRect/>
          <a:stretch>
            <a:fillRect/>
          </a:stretch>
        </p:blipFill>
        <p:spPr bwMode="auto">
          <a:xfrm>
            <a:off x="7188200" y="179388"/>
            <a:ext cx="1007533" cy="506412"/>
          </a:xfrm>
          <a:prstGeom prst="rect">
            <a:avLst/>
          </a:prstGeom>
          <a:noFill/>
          <a:ln w="9525">
            <a:noFill/>
            <a:miter lim="800000"/>
            <a:headEnd/>
            <a:tailEnd/>
          </a:ln>
        </p:spPr>
      </p:pic>
      <p:pic>
        <p:nvPicPr>
          <p:cNvPr id="9" name="Picture 24" descr="图片3"/>
          <p:cNvPicPr>
            <a:picLocks noChangeAspect="1" noChangeArrowheads="1"/>
          </p:cNvPicPr>
          <p:nvPr userDrawn="1"/>
        </p:nvPicPr>
        <p:blipFill>
          <a:blip r:embed="rId7" cstate="print"/>
          <a:srcRect/>
          <a:stretch>
            <a:fillRect/>
          </a:stretch>
        </p:blipFill>
        <p:spPr bwMode="auto">
          <a:xfrm>
            <a:off x="9186334" y="179388"/>
            <a:ext cx="1007533" cy="506412"/>
          </a:xfrm>
          <a:prstGeom prst="rect">
            <a:avLst/>
          </a:prstGeom>
          <a:noFill/>
          <a:ln w="9525">
            <a:noFill/>
            <a:miter lim="800000"/>
            <a:headEnd/>
            <a:tailEnd/>
          </a:ln>
        </p:spPr>
      </p:pic>
      <p:pic>
        <p:nvPicPr>
          <p:cNvPr id="10" name="Picture 25" descr="图片4"/>
          <p:cNvPicPr>
            <a:picLocks noChangeAspect="1" noChangeArrowheads="1"/>
          </p:cNvPicPr>
          <p:nvPr userDrawn="1"/>
        </p:nvPicPr>
        <p:blipFill>
          <a:blip r:embed="rId8" cstate="print"/>
          <a:srcRect/>
          <a:stretch>
            <a:fillRect/>
          </a:stretch>
        </p:blipFill>
        <p:spPr bwMode="auto">
          <a:xfrm>
            <a:off x="10193867" y="179388"/>
            <a:ext cx="1007533" cy="506412"/>
          </a:xfrm>
          <a:prstGeom prst="rect">
            <a:avLst/>
          </a:prstGeom>
          <a:noFill/>
          <a:ln w="9525">
            <a:noFill/>
            <a:miter lim="800000"/>
            <a:headEnd/>
            <a:tailEnd/>
          </a:ln>
        </p:spPr>
      </p:pic>
      <p:sp>
        <p:nvSpPr>
          <p:cNvPr id="57353" name="Rectangle 9"/>
          <p:cNvSpPr>
            <a:spLocks noGrp="1" noChangeArrowheads="1"/>
          </p:cNvSpPr>
          <p:nvPr>
            <p:ph type="ctrTitle"/>
          </p:nvPr>
        </p:nvSpPr>
        <p:spPr>
          <a:xfrm>
            <a:off x="914400" y="1798639"/>
            <a:ext cx="10363200" cy="1470025"/>
          </a:xfrm>
          <a:ln/>
        </p:spPr>
        <p:txBody>
          <a:bodyPr tIns="45720" anchor="ctr"/>
          <a:lstStyle>
            <a:lvl1pPr>
              <a:defRPr sz="4300"/>
            </a:lvl1pPr>
          </a:lstStyle>
          <a:p>
            <a:r>
              <a:rPr lang="zh-CN" altLang="en-US"/>
              <a:t>单击此处编辑母版标题样式</a:t>
            </a:r>
          </a:p>
        </p:txBody>
      </p:sp>
      <p:sp>
        <p:nvSpPr>
          <p:cNvPr id="57354" name="Rectangle 10"/>
          <p:cNvSpPr>
            <a:spLocks noGrp="1" noChangeArrowheads="1"/>
          </p:cNvSpPr>
          <p:nvPr>
            <p:ph type="subTitle" idx="1"/>
          </p:nvPr>
        </p:nvSpPr>
        <p:spPr>
          <a:xfrm>
            <a:off x="1828800" y="3957638"/>
            <a:ext cx="8534400" cy="1079500"/>
          </a:xfrm>
        </p:spPr>
        <p:txBody>
          <a:bodyPr anchor="ctr" anchorCtr="1"/>
          <a:lstStyle>
            <a:lvl1pPr marL="0" indent="0" algn="ctr">
              <a:buFontTx/>
              <a:buNone/>
              <a:defRPr sz="2400">
                <a:solidFill>
                  <a:srgbClr val="16388A"/>
                </a:solidFill>
              </a:defRPr>
            </a:lvl1pPr>
          </a:lstStyle>
          <a:p>
            <a:r>
              <a:rPr lang="zh-CN" altLang="en-US"/>
              <a:t>单击此处编辑母版副标题样式</a:t>
            </a:r>
          </a:p>
        </p:txBody>
      </p:sp>
    </p:spTree>
    <p:extLst>
      <p:ext uri="{BB962C8B-B14F-4D97-AF65-F5344CB8AC3E}">
        <p14:creationId xmlns:p14="http://schemas.microsoft.com/office/powerpoint/2010/main" val="2331882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4787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3878267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75733" y="1268413"/>
            <a:ext cx="5384800" cy="5065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63733" y="1268413"/>
            <a:ext cx="5384800" cy="5065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93112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03404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254691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988345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554858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967969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12147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144000" y="179389"/>
            <a:ext cx="3048000" cy="615473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0" y="179389"/>
            <a:ext cx="8940800" cy="615473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74827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0" y="179389"/>
            <a:ext cx="12192000" cy="61547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21020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0" y="179388"/>
            <a:ext cx="12192000" cy="688975"/>
          </a:xfrm>
        </p:spPr>
        <p:txBody>
          <a:bodyPr/>
          <a:lstStyle/>
          <a:p>
            <a:r>
              <a:rPr lang="zh-CN" altLang="en-US"/>
              <a:t>单击此处编辑母版标题样式</a:t>
            </a:r>
          </a:p>
        </p:txBody>
      </p:sp>
      <p:sp>
        <p:nvSpPr>
          <p:cNvPr id="3" name="内容占位符 2"/>
          <p:cNvSpPr>
            <a:spLocks noGrp="1"/>
          </p:cNvSpPr>
          <p:nvPr>
            <p:ph sz="quarter" idx="1"/>
          </p:nvPr>
        </p:nvSpPr>
        <p:spPr>
          <a:xfrm>
            <a:off x="575733" y="1268413"/>
            <a:ext cx="5384800" cy="245586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63733" y="1268413"/>
            <a:ext cx="5384800" cy="245586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575733" y="3876675"/>
            <a:ext cx="5384800" cy="24574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6163733" y="3876675"/>
            <a:ext cx="5384800" cy="24574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290283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0" y="179388"/>
            <a:ext cx="12192000" cy="688975"/>
          </a:xfrm>
        </p:spPr>
        <p:txBody>
          <a:bodyPr/>
          <a:lstStyle/>
          <a:p>
            <a:r>
              <a:rPr lang="zh-CN" altLang="en-US"/>
              <a:t>单击此处编辑母版标题样式</a:t>
            </a:r>
          </a:p>
        </p:txBody>
      </p:sp>
      <p:sp>
        <p:nvSpPr>
          <p:cNvPr id="3" name="内容占位符 2"/>
          <p:cNvSpPr>
            <a:spLocks noGrp="1"/>
          </p:cNvSpPr>
          <p:nvPr>
            <p:ph sz="half" idx="1"/>
          </p:nvPr>
        </p:nvSpPr>
        <p:spPr>
          <a:xfrm>
            <a:off x="575733" y="1268413"/>
            <a:ext cx="5384800" cy="50657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63733" y="1268413"/>
            <a:ext cx="5384800" cy="245586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63733" y="3876675"/>
            <a:ext cx="5384800" cy="24574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66156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6" descr="ppt底板白-英文大写40"/>
          <p:cNvPicPr>
            <a:picLocks noChangeAspect="1" noChangeArrowheads="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pic>
        <p:nvPicPr>
          <p:cNvPr id="5" name="Picture 15" descr="10"/>
          <p:cNvPicPr>
            <a:picLocks noChangeAspect="1" noChangeArrowheads="1"/>
          </p:cNvPicPr>
          <p:nvPr/>
        </p:nvPicPr>
        <p:blipFill>
          <a:blip r:embed="rId3" cstate="print"/>
          <a:srcRect/>
          <a:stretch>
            <a:fillRect/>
          </a:stretch>
        </p:blipFill>
        <p:spPr bwMode="auto">
          <a:xfrm>
            <a:off x="8305800" y="3979864"/>
            <a:ext cx="3886200" cy="2878137"/>
          </a:xfrm>
          <a:prstGeom prst="rect">
            <a:avLst/>
          </a:prstGeom>
          <a:noFill/>
          <a:ln w="9525">
            <a:noFill/>
            <a:miter lim="800000"/>
            <a:headEnd/>
            <a:tailEnd/>
          </a:ln>
        </p:spPr>
      </p:pic>
      <p:pic>
        <p:nvPicPr>
          <p:cNvPr id="6" name="Picture 21" descr="图片5"/>
          <p:cNvPicPr>
            <a:picLocks noChangeAspect="1" noChangeArrowheads="1"/>
          </p:cNvPicPr>
          <p:nvPr userDrawn="1"/>
        </p:nvPicPr>
        <p:blipFill>
          <a:blip r:embed="rId4" cstate="print"/>
          <a:srcRect/>
          <a:stretch>
            <a:fillRect/>
          </a:stretch>
        </p:blipFill>
        <p:spPr bwMode="auto">
          <a:xfrm>
            <a:off x="11184467" y="179388"/>
            <a:ext cx="1007533" cy="506412"/>
          </a:xfrm>
          <a:prstGeom prst="rect">
            <a:avLst/>
          </a:prstGeom>
          <a:noFill/>
          <a:ln w="9525">
            <a:noFill/>
            <a:miter lim="800000"/>
            <a:headEnd/>
            <a:tailEnd/>
          </a:ln>
        </p:spPr>
      </p:pic>
      <p:pic>
        <p:nvPicPr>
          <p:cNvPr id="7" name="Picture 22" descr="图片2"/>
          <p:cNvPicPr>
            <a:picLocks noChangeAspect="1" noChangeArrowheads="1"/>
          </p:cNvPicPr>
          <p:nvPr userDrawn="1"/>
        </p:nvPicPr>
        <p:blipFill>
          <a:blip r:embed="rId5" cstate="print"/>
          <a:srcRect/>
          <a:stretch>
            <a:fillRect/>
          </a:stretch>
        </p:blipFill>
        <p:spPr bwMode="auto">
          <a:xfrm>
            <a:off x="8178800" y="179388"/>
            <a:ext cx="1007533" cy="506412"/>
          </a:xfrm>
          <a:prstGeom prst="rect">
            <a:avLst/>
          </a:prstGeom>
          <a:noFill/>
          <a:ln w="9525">
            <a:noFill/>
            <a:miter lim="800000"/>
            <a:headEnd/>
            <a:tailEnd/>
          </a:ln>
        </p:spPr>
      </p:pic>
      <p:pic>
        <p:nvPicPr>
          <p:cNvPr id="8" name="Picture 23" descr="图片1"/>
          <p:cNvPicPr>
            <a:picLocks noChangeAspect="1" noChangeArrowheads="1"/>
          </p:cNvPicPr>
          <p:nvPr userDrawn="1"/>
        </p:nvPicPr>
        <p:blipFill>
          <a:blip r:embed="rId6" cstate="print"/>
          <a:srcRect/>
          <a:stretch>
            <a:fillRect/>
          </a:stretch>
        </p:blipFill>
        <p:spPr bwMode="auto">
          <a:xfrm>
            <a:off x="7188200" y="179388"/>
            <a:ext cx="1007533" cy="506412"/>
          </a:xfrm>
          <a:prstGeom prst="rect">
            <a:avLst/>
          </a:prstGeom>
          <a:noFill/>
          <a:ln w="9525">
            <a:noFill/>
            <a:miter lim="800000"/>
            <a:headEnd/>
            <a:tailEnd/>
          </a:ln>
        </p:spPr>
      </p:pic>
      <p:pic>
        <p:nvPicPr>
          <p:cNvPr id="9" name="Picture 24" descr="图片3"/>
          <p:cNvPicPr>
            <a:picLocks noChangeAspect="1" noChangeArrowheads="1"/>
          </p:cNvPicPr>
          <p:nvPr userDrawn="1"/>
        </p:nvPicPr>
        <p:blipFill>
          <a:blip r:embed="rId7" cstate="print"/>
          <a:srcRect/>
          <a:stretch>
            <a:fillRect/>
          </a:stretch>
        </p:blipFill>
        <p:spPr bwMode="auto">
          <a:xfrm>
            <a:off x="9186334" y="179388"/>
            <a:ext cx="1007533" cy="506412"/>
          </a:xfrm>
          <a:prstGeom prst="rect">
            <a:avLst/>
          </a:prstGeom>
          <a:noFill/>
          <a:ln w="9525">
            <a:noFill/>
            <a:miter lim="800000"/>
            <a:headEnd/>
            <a:tailEnd/>
          </a:ln>
        </p:spPr>
      </p:pic>
      <p:pic>
        <p:nvPicPr>
          <p:cNvPr id="10" name="Picture 25" descr="图片4"/>
          <p:cNvPicPr>
            <a:picLocks noChangeAspect="1" noChangeArrowheads="1"/>
          </p:cNvPicPr>
          <p:nvPr userDrawn="1"/>
        </p:nvPicPr>
        <p:blipFill>
          <a:blip r:embed="rId8" cstate="print"/>
          <a:srcRect/>
          <a:stretch>
            <a:fillRect/>
          </a:stretch>
        </p:blipFill>
        <p:spPr bwMode="auto">
          <a:xfrm>
            <a:off x="10193867" y="179388"/>
            <a:ext cx="1007533" cy="506412"/>
          </a:xfrm>
          <a:prstGeom prst="rect">
            <a:avLst/>
          </a:prstGeom>
          <a:noFill/>
          <a:ln w="9525">
            <a:noFill/>
            <a:miter lim="800000"/>
            <a:headEnd/>
            <a:tailEnd/>
          </a:ln>
        </p:spPr>
      </p:pic>
      <p:sp>
        <p:nvSpPr>
          <p:cNvPr id="57353" name="Rectangle 9"/>
          <p:cNvSpPr>
            <a:spLocks noGrp="1" noChangeArrowheads="1"/>
          </p:cNvSpPr>
          <p:nvPr>
            <p:ph type="ctrTitle"/>
          </p:nvPr>
        </p:nvSpPr>
        <p:spPr>
          <a:xfrm>
            <a:off x="914400" y="1798639"/>
            <a:ext cx="10363200" cy="1470025"/>
          </a:xfrm>
          <a:ln/>
        </p:spPr>
        <p:txBody>
          <a:bodyPr tIns="45720" anchor="ctr"/>
          <a:lstStyle>
            <a:lvl1pPr>
              <a:defRPr sz="4300"/>
            </a:lvl1pPr>
          </a:lstStyle>
          <a:p>
            <a:r>
              <a:rPr lang="zh-CN" altLang="en-US"/>
              <a:t>单击此处编辑母版标题样式</a:t>
            </a:r>
          </a:p>
        </p:txBody>
      </p:sp>
      <p:sp>
        <p:nvSpPr>
          <p:cNvPr id="57354" name="Rectangle 10"/>
          <p:cNvSpPr>
            <a:spLocks noGrp="1" noChangeArrowheads="1"/>
          </p:cNvSpPr>
          <p:nvPr>
            <p:ph type="subTitle" idx="1"/>
          </p:nvPr>
        </p:nvSpPr>
        <p:spPr>
          <a:xfrm>
            <a:off x="1828800" y="3957638"/>
            <a:ext cx="8534400" cy="1079500"/>
          </a:xfrm>
        </p:spPr>
        <p:txBody>
          <a:bodyPr anchor="ctr" anchorCtr="1"/>
          <a:lstStyle>
            <a:lvl1pPr marL="0" indent="0" algn="ctr">
              <a:buFontTx/>
              <a:buNone/>
              <a:defRPr sz="2400">
                <a:solidFill>
                  <a:srgbClr val="16388A"/>
                </a:solidFill>
              </a:defRPr>
            </a:lvl1pPr>
          </a:lstStyle>
          <a:p>
            <a:r>
              <a:rPr lang="zh-CN" altLang="en-US"/>
              <a:t>单击此处编辑母版副标题样式</a:t>
            </a:r>
          </a:p>
        </p:txBody>
      </p:sp>
    </p:spTree>
    <p:extLst>
      <p:ext uri="{BB962C8B-B14F-4D97-AF65-F5344CB8AC3E}">
        <p14:creationId xmlns:p14="http://schemas.microsoft.com/office/powerpoint/2010/main" val="3167742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99796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856540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75733" y="1268413"/>
            <a:ext cx="5384800" cy="5065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63733" y="1268413"/>
            <a:ext cx="5384800" cy="5065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839159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905310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3890542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2771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0767186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8944633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097498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144000" y="179389"/>
            <a:ext cx="3048000" cy="615473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0" y="179389"/>
            <a:ext cx="8940800" cy="615473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138521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75733" y="1268413"/>
            <a:ext cx="5384800" cy="5065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63733" y="1268413"/>
            <a:ext cx="5384800" cy="5065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0" y="179389"/>
            <a:ext cx="12192000" cy="61547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780212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0" y="179388"/>
            <a:ext cx="12192000" cy="688975"/>
          </a:xfrm>
        </p:spPr>
        <p:txBody>
          <a:bodyPr/>
          <a:lstStyle/>
          <a:p>
            <a:r>
              <a:rPr lang="zh-CN" altLang="en-US"/>
              <a:t>单击此处编辑母版标题样式</a:t>
            </a:r>
          </a:p>
        </p:txBody>
      </p:sp>
      <p:sp>
        <p:nvSpPr>
          <p:cNvPr id="3" name="内容占位符 2"/>
          <p:cNvSpPr>
            <a:spLocks noGrp="1"/>
          </p:cNvSpPr>
          <p:nvPr>
            <p:ph sz="quarter" idx="1"/>
          </p:nvPr>
        </p:nvSpPr>
        <p:spPr>
          <a:xfrm>
            <a:off x="575733" y="1268413"/>
            <a:ext cx="5384800" cy="245586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63733" y="1268413"/>
            <a:ext cx="5384800" cy="245586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575733" y="3876675"/>
            <a:ext cx="5384800" cy="24574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6163733" y="3876675"/>
            <a:ext cx="5384800" cy="24574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345834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0" y="179388"/>
            <a:ext cx="12192000" cy="688975"/>
          </a:xfrm>
        </p:spPr>
        <p:txBody>
          <a:bodyPr/>
          <a:lstStyle/>
          <a:p>
            <a:r>
              <a:rPr lang="zh-CN" altLang="en-US"/>
              <a:t>单击此处编辑母版标题样式</a:t>
            </a:r>
          </a:p>
        </p:txBody>
      </p:sp>
      <p:sp>
        <p:nvSpPr>
          <p:cNvPr id="3" name="内容占位符 2"/>
          <p:cNvSpPr>
            <a:spLocks noGrp="1"/>
          </p:cNvSpPr>
          <p:nvPr>
            <p:ph sz="half" idx="1"/>
          </p:nvPr>
        </p:nvSpPr>
        <p:spPr>
          <a:xfrm>
            <a:off x="575733" y="1268413"/>
            <a:ext cx="5384800" cy="50657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63733" y="1268413"/>
            <a:ext cx="5384800" cy="245586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63733" y="3876675"/>
            <a:ext cx="5384800" cy="24574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790487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6" descr="ppt底板白-英文大写40"/>
          <p:cNvPicPr>
            <a:picLocks noChangeAspect="1" noChangeArrowheads="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pic>
        <p:nvPicPr>
          <p:cNvPr id="5" name="Picture 15" descr="10"/>
          <p:cNvPicPr>
            <a:picLocks noChangeAspect="1" noChangeArrowheads="1"/>
          </p:cNvPicPr>
          <p:nvPr/>
        </p:nvPicPr>
        <p:blipFill>
          <a:blip r:embed="rId3" cstate="print"/>
          <a:srcRect/>
          <a:stretch>
            <a:fillRect/>
          </a:stretch>
        </p:blipFill>
        <p:spPr bwMode="auto">
          <a:xfrm>
            <a:off x="8305800" y="3979864"/>
            <a:ext cx="3886200" cy="2878137"/>
          </a:xfrm>
          <a:prstGeom prst="rect">
            <a:avLst/>
          </a:prstGeom>
          <a:noFill/>
          <a:ln w="9525">
            <a:noFill/>
            <a:miter lim="800000"/>
            <a:headEnd/>
            <a:tailEnd/>
          </a:ln>
        </p:spPr>
      </p:pic>
      <p:pic>
        <p:nvPicPr>
          <p:cNvPr id="6" name="Picture 21" descr="图片5"/>
          <p:cNvPicPr>
            <a:picLocks noChangeAspect="1" noChangeArrowheads="1"/>
          </p:cNvPicPr>
          <p:nvPr userDrawn="1"/>
        </p:nvPicPr>
        <p:blipFill>
          <a:blip r:embed="rId4" cstate="print"/>
          <a:srcRect/>
          <a:stretch>
            <a:fillRect/>
          </a:stretch>
        </p:blipFill>
        <p:spPr bwMode="auto">
          <a:xfrm>
            <a:off x="11184467" y="179388"/>
            <a:ext cx="1007533" cy="506412"/>
          </a:xfrm>
          <a:prstGeom prst="rect">
            <a:avLst/>
          </a:prstGeom>
          <a:noFill/>
          <a:ln w="9525">
            <a:noFill/>
            <a:miter lim="800000"/>
            <a:headEnd/>
            <a:tailEnd/>
          </a:ln>
        </p:spPr>
      </p:pic>
      <p:pic>
        <p:nvPicPr>
          <p:cNvPr id="7" name="Picture 22" descr="图片2"/>
          <p:cNvPicPr>
            <a:picLocks noChangeAspect="1" noChangeArrowheads="1"/>
          </p:cNvPicPr>
          <p:nvPr userDrawn="1"/>
        </p:nvPicPr>
        <p:blipFill>
          <a:blip r:embed="rId5" cstate="print"/>
          <a:srcRect/>
          <a:stretch>
            <a:fillRect/>
          </a:stretch>
        </p:blipFill>
        <p:spPr bwMode="auto">
          <a:xfrm>
            <a:off x="8178800" y="179388"/>
            <a:ext cx="1007533" cy="506412"/>
          </a:xfrm>
          <a:prstGeom prst="rect">
            <a:avLst/>
          </a:prstGeom>
          <a:noFill/>
          <a:ln w="9525">
            <a:noFill/>
            <a:miter lim="800000"/>
            <a:headEnd/>
            <a:tailEnd/>
          </a:ln>
        </p:spPr>
      </p:pic>
      <p:pic>
        <p:nvPicPr>
          <p:cNvPr id="8" name="Picture 23" descr="图片1"/>
          <p:cNvPicPr>
            <a:picLocks noChangeAspect="1" noChangeArrowheads="1"/>
          </p:cNvPicPr>
          <p:nvPr userDrawn="1"/>
        </p:nvPicPr>
        <p:blipFill>
          <a:blip r:embed="rId6" cstate="print"/>
          <a:srcRect/>
          <a:stretch>
            <a:fillRect/>
          </a:stretch>
        </p:blipFill>
        <p:spPr bwMode="auto">
          <a:xfrm>
            <a:off x="7188200" y="179388"/>
            <a:ext cx="1007533" cy="506412"/>
          </a:xfrm>
          <a:prstGeom prst="rect">
            <a:avLst/>
          </a:prstGeom>
          <a:noFill/>
          <a:ln w="9525">
            <a:noFill/>
            <a:miter lim="800000"/>
            <a:headEnd/>
            <a:tailEnd/>
          </a:ln>
        </p:spPr>
      </p:pic>
      <p:pic>
        <p:nvPicPr>
          <p:cNvPr id="9" name="Picture 24" descr="图片3"/>
          <p:cNvPicPr>
            <a:picLocks noChangeAspect="1" noChangeArrowheads="1"/>
          </p:cNvPicPr>
          <p:nvPr userDrawn="1"/>
        </p:nvPicPr>
        <p:blipFill>
          <a:blip r:embed="rId7" cstate="print"/>
          <a:srcRect/>
          <a:stretch>
            <a:fillRect/>
          </a:stretch>
        </p:blipFill>
        <p:spPr bwMode="auto">
          <a:xfrm>
            <a:off x="9186334" y="179388"/>
            <a:ext cx="1007533" cy="506412"/>
          </a:xfrm>
          <a:prstGeom prst="rect">
            <a:avLst/>
          </a:prstGeom>
          <a:noFill/>
          <a:ln w="9525">
            <a:noFill/>
            <a:miter lim="800000"/>
            <a:headEnd/>
            <a:tailEnd/>
          </a:ln>
        </p:spPr>
      </p:pic>
      <p:pic>
        <p:nvPicPr>
          <p:cNvPr id="10" name="Picture 25" descr="图片4"/>
          <p:cNvPicPr>
            <a:picLocks noChangeAspect="1" noChangeArrowheads="1"/>
          </p:cNvPicPr>
          <p:nvPr userDrawn="1"/>
        </p:nvPicPr>
        <p:blipFill>
          <a:blip r:embed="rId8" cstate="print"/>
          <a:srcRect/>
          <a:stretch>
            <a:fillRect/>
          </a:stretch>
        </p:blipFill>
        <p:spPr bwMode="auto">
          <a:xfrm>
            <a:off x="10193867" y="179388"/>
            <a:ext cx="1007533" cy="506412"/>
          </a:xfrm>
          <a:prstGeom prst="rect">
            <a:avLst/>
          </a:prstGeom>
          <a:noFill/>
          <a:ln w="9525">
            <a:noFill/>
            <a:miter lim="800000"/>
            <a:headEnd/>
            <a:tailEnd/>
          </a:ln>
        </p:spPr>
      </p:pic>
      <p:sp>
        <p:nvSpPr>
          <p:cNvPr id="57353" name="Rectangle 9"/>
          <p:cNvSpPr>
            <a:spLocks noGrp="1" noChangeArrowheads="1"/>
          </p:cNvSpPr>
          <p:nvPr>
            <p:ph type="ctrTitle"/>
          </p:nvPr>
        </p:nvSpPr>
        <p:spPr>
          <a:xfrm>
            <a:off x="914400" y="1798639"/>
            <a:ext cx="10363200" cy="1470025"/>
          </a:xfrm>
          <a:ln/>
        </p:spPr>
        <p:txBody>
          <a:bodyPr tIns="45720" anchor="ctr"/>
          <a:lstStyle>
            <a:lvl1pPr>
              <a:defRPr sz="4300"/>
            </a:lvl1pPr>
          </a:lstStyle>
          <a:p>
            <a:r>
              <a:rPr lang="zh-CN" altLang="en-US"/>
              <a:t>单击此处编辑母版标题样式</a:t>
            </a:r>
          </a:p>
        </p:txBody>
      </p:sp>
      <p:sp>
        <p:nvSpPr>
          <p:cNvPr id="57354" name="Rectangle 10"/>
          <p:cNvSpPr>
            <a:spLocks noGrp="1" noChangeArrowheads="1"/>
          </p:cNvSpPr>
          <p:nvPr>
            <p:ph type="subTitle" idx="1"/>
          </p:nvPr>
        </p:nvSpPr>
        <p:spPr>
          <a:xfrm>
            <a:off x="1828800" y="3957638"/>
            <a:ext cx="8534400" cy="1079500"/>
          </a:xfrm>
        </p:spPr>
        <p:txBody>
          <a:bodyPr anchor="ctr" anchorCtr="1"/>
          <a:lstStyle>
            <a:lvl1pPr marL="0" indent="0" algn="ctr">
              <a:buFontTx/>
              <a:buNone/>
              <a:defRPr sz="2400">
                <a:solidFill>
                  <a:srgbClr val="16388A"/>
                </a:solidFill>
              </a:defRPr>
            </a:lvl1pPr>
          </a:lstStyle>
          <a:p>
            <a:r>
              <a:rPr lang="zh-CN" altLang="en-US"/>
              <a:t>单击此处编辑母版副标题样式</a:t>
            </a:r>
          </a:p>
        </p:txBody>
      </p:sp>
    </p:spTree>
    <p:extLst>
      <p:ext uri="{BB962C8B-B14F-4D97-AF65-F5344CB8AC3E}">
        <p14:creationId xmlns:p14="http://schemas.microsoft.com/office/powerpoint/2010/main" val="22360214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192161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3411311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75733" y="1268413"/>
            <a:ext cx="5384800" cy="5065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63733" y="1268413"/>
            <a:ext cx="5384800" cy="5065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1745448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6136812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35242633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366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0488452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7865480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7552104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144000" y="179389"/>
            <a:ext cx="3048000" cy="615473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0" y="179389"/>
            <a:ext cx="8940800" cy="615473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740756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0" y="179389"/>
            <a:ext cx="12192000" cy="61547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258015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0" y="179388"/>
            <a:ext cx="12192000" cy="688975"/>
          </a:xfrm>
        </p:spPr>
        <p:txBody>
          <a:bodyPr/>
          <a:lstStyle/>
          <a:p>
            <a:r>
              <a:rPr lang="zh-CN" altLang="en-US"/>
              <a:t>单击此处编辑母版标题样式</a:t>
            </a:r>
          </a:p>
        </p:txBody>
      </p:sp>
      <p:sp>
        <p:nvSpPr>
          <p:cNvPr id="3" name="内容占位符 2"/>
          <p:cNvSpPr>
            <a:spLocks noGrp="1"/>
          </p:cNvSpPr>
          <p:nvPr>
            <p:ph sz="quarter" idx="1"/>
          </p:nvPr>
        </p:nvSpPr>
        <p:spPr>
          <a:xfrm>
            <a:off x="575733" y="1268413"/>
            <a:ext cx="5384800" cy="245586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63733" y="1268413"/>
            <a:ext cx="5384800" cy="245586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575733" y="3876675"/>
            <a:ext cx="5384800" cy="24574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6163733" y="3876675"/>
            <a:ext cx="5384800" cy="24574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941055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0" y="179388"/>
            <a:ext cx="12192000" cy="688975"/>
          </a:xfrm>
        </p:spPr>
        <p:txBody>
          <a:bodyPr/>
          <a:lstStyle/>
          <a:p>
            <a:r>
              <a:rPr lang="zh-CN" altLang="en-US"/>
              <a:t>单击此处编辑母版标题样式</a:t>
            </a:r>
          </a:p>
        </p:txBody>
      </p:sp>
      <p:sp>
        <p:nvSpPr>
          <p:cNvPr id="3" name="内容占位符 2"/>
          <p:cNvSpPr>
            <a:spLocks noGrp="1"/>
          </p:cNvSpPr>
          <p:nvPr>
            <p:ph sz="half" idx="1"/>
          </p:nvPr>
        </p:nvSpPr>
        <p:spPr>
          <a:xfrm>
            <a:off x="575733" y="1268413"/>
            <a:ext cx="5384800" cy="50657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63733" y="1268413"/>
            <a:ext cx="5384800" cy="245586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63733" y="3876675"/>
            <a:ext cx="5384800" cy="24574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7040913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6" descr="ppt底板白-英文大写40"/>
          <p:cNvPicPr>
            <a:picLocks noChangeAspect="1" noChangeArrowheads="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pic>
        <p:nvPicPr>
          <p:cNvPr id="5" name="Picture 15" descr="10"/>
          <p:cNvPicPr>
            <a:picLocks noChangeAspect="1" noChangeArrowheads="1"/>
          </p:cNvPicPr>
          <p:nvPr/>
        </p:nvPicPr>
        <p:blipFill>
          <a:blip r:embed="rId3" cstate="print"/>
          <a:srcRect/>
          <a:stretch>
            <a:fillRect/>
          </a:stretch>
        </p:blipFill>
        <p:spPr bwMode="auto">
          <a:xfrm>
            <a:off x="8305800" y="3979866"/>
            <a:ext cx="3886200" cy="2878137"/>
          </a:xfrm>
          <a:prstGeom prst="rect">
            <a:avLst/>
          </a:prstGeom>
          <a:noFill/>
          <a:ln w="9525">
            <a:noFill/>
            <a:miter lim="800000"/>
            <a:headEnd/>
            <a:tailEnd/>
          </a:ln>
        </p:spPr>
      </p:pic>
      <p:pic>
        <p:nvPicPr>
          <p:cNvPr id="6" name="Picture 21" descr="图片5"/>
          <p:cNvPicPr>
            <a:picLocks noChangeAspect="1" noChangeArrowheads="1"/>
          </p:cNvPicPr>
          <p:nvPr userDrawn="1"/>
        </p:nvPicPr>
        <p:blipFill>
          <a:blip r:embed="rId4" cstate="print"/>
          <a:srcRect/>
          <a:stretch>
            <a:fillRect/>
          </a:stretch>
        </p:blipFill>
        <p:spPr bwMode="auto">
          <a:xfrm>
            <a:off x="11184468" y="179388"/>
            <a:ext cx="1007533" cy="506412"/>
          </a:xfrm>
          <a:prstGeom prst="rect">
            <a:avLst/>
          </a:prstGeom>
          <a:noFill/>
          <a:ln w="9525">
            <a:noFill/>
            <a:miter lim="800000"/>
            <a:headEnd/>
            <a:tailEnd/>
          </a:ln>
        </p:spPr>
      </p:pic>
      <p:pic>
        <p:nvPicPr>
          <p:cNvPr id="7" name="Picture 22" descr="图片2"/>
          <p:cNvPicPr>
            <a:picLocks noChangeAspect="1" noChangeArrowheads="1"/>
          </p:cNvPicPr>
          <p:nvPr userDrawn="1"/>
        </p:nvPicPr>
        <p:blipFill>
          <a:blip r:embed="rId5" cstate="print"/>
          <a:srcRect/>
          <a:stretch>
            <a:fillRect/>
          </a:stretch>
        </p:blipFill>
        <p:spPr bwMode="auto">
          <a:xfrm>
            <a:off x="8178800" y="179388"/>
            <a:ext cx="1007533" cy="506412"/>
          </a:xfrm>
          <a:prstGeom prst="rect">
            <a:avLst/>
          </a:prstGeom>
          <a:noFill/>
          <a:ln w="9525">
            <a:noFill/>
            <a:miter lim="800000"/>
            <a:headEnd/>
            <a:tailEnd/>
          </a:ln>
        </p:spPr>
      </p:pic>
      <p:pic>
        <p:nvPicPr>
          <p:cNvPr id="8" name="Picture 23" descr="图片1"/>
          <p:cNvPicPr>
            <a:picLocks noChangeAspect="1" noChangeArrowheads="1"/>
          </p:cNvPicPr>
          <p:nvPr userDrawn="1"/>
        </p:nvPicPr>
        <p:blipFill>
          <a:blip r:embed="rId6" cstate="print"/>
          <a:srcRect/>
          <a:stretch>
            <a:fillRect/>
          </a:stretch>
        </p:blipFill>
        <p:spPr bwMode="auto">
          <a:xfrm>
            <a:off x="7188200" y="179388"/>
            <a:ext cx="1007533" cy="506412"/>
          </a:xfrm>
          <a:prstGeom prst="rect">
            <a:avLst/>
          </a:prstGeom>
          <a:noFill/>
          <a:ln w="9525">
            <a:noFill/>
            <a:miter lim="800000"/>
            <a:headEnd/>
            <a:tailEnd/>
          </a:ln>
        </p:spPr>
      </p:pic>
      <p:pic>
        <p:nvPicPr>
          <p:cNvPr id="9" name="Picture 24" descr="图片3"/>
          <p:cNvPicPr>
            <a:picLocks noChangeAspect="1" noChangeArrowheads="1"/>
          </p:cNvPicPr>
          <p:nvPr userDrawn="1"/>
        </p:nvPicPr>
        <p:blipFill>
          <a:blip r:embed="rId7" cstate="print"/>
          <a:srcRect/>
          <a:stretch>
            <a:fillRect/>
          </a:stretch>
        </p:blipFill>
        <p:spPr bwMode="auto">
          <a:xfrm>
            <a:off x="9186335" y="179388"/>
            <a:ext cx="1007533" cy="506412"/>
          </a:xfrm>
          <a:prstGeom prst="rect">
            <a:avLst/>
          </a:prstGeom>
          <a:noFill/>
          <a:ln w="9525">
            <a:noFill/>
            <a:miter lim="800000"/>
            <a:headEnd/>
            <a:tailEnd/>
          </a:ln>
        </p:spPr>
      </p:pic>
      <p:pic>
        <p:nvPicPr>
          <p:cNvPr id="10" name="Picture 25" descr="图片4"/>
          <p:cNvPicPr>
            <a:picLocks noChangeAspect="1" noChangeArrowheads="1"/>
          </p:cNvPicPr>
          <p:nvPr userDrawn="1"/>
        </p:nvPicPr>
        <p:blipFill>
          <a:blip r:embed="rId8" cstate="print"/>
          <a:srcRect/>
          <a:stretch>
            <a:fillRect/>
          </a:stretch>
        </p:blipFill>
        <p:spPr bwMode="auto">
          <a:xfrm>
            <a:off x="10193868" y="179388"/>
            <a:ext cx="1007533" cy="506412"/>
          </a:xfrm>
          <a:prstGeom prst="rect">
            <a:avLst/>
          </a:prstGeom>
          <a:noFill/>
          <a:ln w="9525">
            <a:noFill/>
            <a:miter lim="800000"/>
            <a:headEnd/>
            <a:tailEnd/>
          </a:ln>
        </p:spPr>
      </p:pic>
      <p:sp>
        <p:nvSpPr>
          <p:cNvPr id="57353" name="Rectangle 9"/>
          <p:cNvSpPr>
            <a:spLocks noGrp="1" noChangeArrowheads="1"/>
          </p:cNvSpPr>
          <p:nvPr>
            <p:ph type="ctrTitle"/>
          </p:nvPr>
        </p:nvSpPr>
        <p:spPr>
          <a:xfrm>
            <a:off x="914400" y="1798641"/>
            <a:ext cx="10363200" cy="1470025"/>
          </a:xfrm>
          <a:ln/>
        </p:spPr>
        <p:txBody>
          <a:bodyPr tIns="45720" anchor="ctr"/>
          <a:lstStyle>
            <a:lvl1pPr>
              <a:defRPr sz="3225"/>
            </a:lvl1pPr>
          </a:lstStyle>
          <a:p>
            <a:r>
              <a:rPr lang="zh-CN" altLang="en-US"/>
              <a:t>单击此处编辑母版标题样式</a:t>
            </a:r>
          </a:p>
        </p:txBody>
      </p:sp>
      <p:sp>
        <p:nvSpPr>
          <p:cNvPr id="57354" name="Rectangle 10"/>
          <p:cNvSpPr>
            <a:spLocks noGrp="1" noChangeArrowheads="1"/>
          </p:cNvSpPr>
          <p:nvPr>
            <p:ph type="subTitle" idx="1"/>
          </p:nvPr>
        </p:nvSpPr>
        <p:spPr>
          <a:xfrm>
            <a:off x="1828800" y="3957638"/>
            <a:ext cx="8534400" cy="1079500"/>
          </a:xfrm>
        </p:spPr>
        <p:txBody>
          <a:bodyPr anchor="ctr" anchorCtr="1"/>
          <a:lstStyle>
            <a:lvl1pPr marL="0" indent="0" algn="ctr">
              <a:buFontTx/>
              <a:buNone/>
              <a:defRPr sz="1800">
                <a:solidFill>
                  <a:srgbClr val="16388A"/>
                </a:solidFill>
              </a:defRPr>
            </a:lvl1pPr>
          </a:lstStyle>
          <a:p>
            <a:r>
              <a:rPr lang="zh-CN" altLang="en-US"/>
              <a:t>单击此处编辑母版副标题样式</a:t>
            </a:r>
          </a:p>
        </p:txBody>
      </p:sp>
    </p:spTree>
    <p:extLst>
      <p:ext uri="{BB962C8B-B14F-4D97-AF65-F5344CB8AC3E}">
        <p14:creationId xmlns:p14="http://schemas.microsoft.com/office/powerpoint/2010/main" val="924393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677651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Tree>
    <p:extLst>
      <p:ext uri="{BB962C8B-B14F-4D97-AF65-F5344CB8AC3E}">
        <p14:creationId xmlns:p14="http://schemas.microsoft.com/office/powerpoint/2010/main" val="4231567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75733" y="1268413"/>
            <a:ext cx="5384800" cy="506571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63733" y="1268413"/>
            <a:ext cx="5384800" cy="506571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944169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325508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4864431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279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Tree>
    <p:extLst>
      <p:ext uri="{BB962C8B-B14F-4D97-AF65-F5344CB8AC3E}">
        <p14:creationId xmlns:p14="http://schemas.microsoft.com/office/powerpoint/2010/main" val="18047201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Tree>
    <p:extLst>
      <p:ext uri="{BB962C8B-B14F-4D97-AF65-F5344CB8AC3E}">
        <p14:creationId xmlns:p14="http://schemas.microsoft.com/office/powerpoint/2010/main" val="16088584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719261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144000" y="179391"/>
            <a:ext cx="3048000" cy="615473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0" y="179391"/>
            <a:ext cx="8940800" cy="615473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217491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0" y="179391"/>
            <a:ext cx="12192000" cy="61547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3767814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0" y="179388"/>
            <a:ext cx="12192000" cy="688975"/>
          </a:xfrm>
        </p:spPr>
        <p:txBody>
          <a:bodyPr/>
          <a:lstStyle/>
          <a:p>
            <a:r>
              <a:rPr lang="zh-CN" altLang="en-US"/>
              <a:t>单击此处编辑母版标题样式</a:t>
            </a:r>
          </a:p>
        </p:txBody>
      </p:sp>
      <p:sp>
        <p:nvSpPr>
          <p:cNvPr id="3" name="内容占位符 2"/>
          <p:cNvSpPr>
            <a:spLocks noGrp="1"/>
          </p:cNvSpPr>
          <p:nvPr>
            <p:ph sz="quarter" idx="1"/>
          </p:nvPr>
        </p:nvSpPr>
        <p:spPr>
          <a:xfrm>
            <a:off x="575733" y="1268413"/>
            <a:ext cx="5384800" cy="245586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63733" y="1268413"/>
            <a:ext cx="5384800" cy="245586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575733" y="3876675"/>
            <a:ext cx="5384800" cy="24574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6163733" y="3876675"/>
            <a:ext cx="5384800" cy="24574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69364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0" y="179388"/>
            <a:ext cx="12192000" cy="688975"/>
          </a:xfrm>
        </p:spPr>
        <p:txBody>
          <a:bodyPr/>
          <a:lstStyle/>
          <a:p>
            <a:r>
              <a:rPr lang="zh-CN" altLang="en-US"/>
              <a:t>单击此处编辑母版标题样式</a:t>
            </a:r>
          </a:p>
        </p:txBody>
      </p:sp>
      <p:sp>
        <p:nvSpPr>
          <p:cNvPr id="3" name="内容占位符 2"/>
          <p:cNvSpPr>
            <a:spLocks noGrp="1"/>
          </p:cNvSpPr>
          <p:nvPr>
            <p:ph sz="half" idx="1"/>
          </p:nvPr>
        </p:nvSpPr>
        <p:spPr>
          <a:xfrm>
            <a:off x="575733" y="1268413"/>
            <a:ext cx="5384800" cy="50657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63733" y="1268413"/>
            <a:ext cx="5384800" cy="245586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63733" y="3876675"/>
            <a:ext cx="5384800" cy="24574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165700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2.png"/><Relationship Id="rId2" Type="http://schemas.openxmlformats.org/officeDocument/2006/relationships/slideLayout" Target="../slideLayouts/slideLayout30.xml"/><Relationship Id="rId16" Type="http://schemas.openxmlformats.org/officeDocument/2006/relationships/image" Target="../media/image1.jpe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image" Target="../media/image2.png"/><Relationship Id="rId2" Type="http://schemas.openxmlformats.org/officeDocument/2006/relationships/slideLayout" Target="../slideLayouts/slideLayout44.xml"/><Relationship Id="rId16" Type="http://schemas.openxmlformats.org/officeDocument/2006/relationships/image" Target="../media/image1.jpe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image" Target="../media/image2.png"/><Relationship Id="rId2" Type="http://schemas.openxmlformats.org/officeDocument/2006/relationships/slideLayout" Target="../slideLayouts/slideLayout58.xml"/><Relationship Id="rId16" Type="http://schemas.openxmlformats.org/officeDocument/2006/relationships/image" Target="../media/image1.jpe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11" descr="ppt底板白-英文大写40"/>
          <p:cNvPicPr>
            <a:picLocks noChangeAspect="1" noChangeArrowheads="1"/>
          </p:cNvPicPr>
          <p:nvPr userDrawn="1"/>
        </p:nvPicPr>
        <p:blipFill>
          <a:blip r:embed="rId16" cstate="print"/>
          <a:srcRect/>
          <a:stretch>
            <a:fillRect/>
          </a:stretch>
        </p:blipFill>
        <p:spPr bwMode="auto">
          <a:xfrm>
            <a:off x="0" y="0"/>
            <a:ext cx="12192000" cy="6858000"/>
          </a:xfrm>
          <a:prstGeom prst="rect">
            <a:avLst/>
          </a:prstGeom>
          <a:noFill/>
          <a:ln w="9525">
            <a:noFill/>
            <a:miter lim="800000"/>
            <a:headEnd/>
            <a:tailEnd/>
          </a:ln>
        </p:spPr>
      </p:pic>
      <p:sp>
        <p:nvSpPr>
          <p:cNvPr id="56322" name="Rectangle 2"/>
          <p:cNvSpPr>
            <a:spLocks noChangeArrowheads="1"/>
          </p:cNvSpPr>
          <p:nvPr/>
        </p:nvSpPr>
        <p:spPr bwMode="auto">
          <a:xfrm>
            <a:off x="383118" y="833439"/>
            <a:ext cx="5757333" cy="28575"/>
          </a:xfrm>
          <a:prstGeom prst="rect">
            <a:avLst/>
          </a:prstGeom>
          <a:gradFill rotWithShape="1">
            <a:gsLst>
              <a:gs pos="0">
                <a:srgbClr val="133984">
                  <a:gamma/>
                  <a:tint val="0"/>
                  <a:invGamma/>
                </a:srgbClr>
              </a:gs>
              <a:gs pos="100000">
                <a:srgbClr val="133984"/>
              </a:gs>
            </a:gsLst>
            <a:lin ang="0" scaled="1"/>
          </a:gradFill>
          <a:ln w="19050" algn="ctr">
            <a:noFill/>
            <a:miter lim="800000"/>
            <a:headEnd/>
            <a:tailEnd/>
          </a:ln>
          <a:effectLst/>
        </p:spPr>
        <p:txBody>
          <a:bodyPr wrap="none" anchor="ctr"/>
          <a:lstStyle/>
          <a:p>
            <a:pPr>
              <a:defRPr/>
            </a:pPr>
            <a:endParaRPr lang="zh-CN" altLang="en-US" sz="2400">
              <a:ea typeface="黑体" pitchFamily="2" charset="-122"/>
            </a:endParaRPr>
          </a:p>
        </p:txBody>
      </p:sp>
      <p:sp>
        <p:nvSpPr>
          <p:cNvPr id="56323" name="Rectangle 3"/>
          <p:cNvSpPr>
            <a:spLocks noChangeArrowheads="1"/>
          </p:cNvSpPr>
          <p:nvPr/>
        </p:nvSpPr>
        <p:spPr bwMode="auto">
          <a:xfrm>
            <a:off x="6434667" y="6477001"/>
            <a:ext cx="5757333" cy="28575"/>
          </a:xfrm>
          <a:prstGeom prst="rect">
            <a:avLst/>
          </a:prstGeom>
          <a:gradFill rotWithShape="1">
            <a:gsLst>
              <a:gs pos="0">
                <a:srgbClr val="133984">
                  <a:gamma/>
                  <a:tint val="0"/>
                  <a:invGamma/>
                </a:srgbClr>
              </a:gs>
              <a:gs pos="100000">
                <a:srgbClr val="133984"/>
              </a:gs>
            </a:gsLst>
            <a:lin ang="0" scaled="1"/>
          </a:gradFill>
          <a:ln w="19050" algn="ctr">
            <a:noFill/>
            <a:miter lim="800000"/>
            <a:headEnd/>
            <a:tailEnd/>
          </a:ln>
          <a:effectLst/>
        </p:spPr>
        <p:txBody>
          <a:bodyPr wrap="none" anchor="ctr"/>
          <a:lstStyle/>
          <a:p>
            <a:pPr>
              <a:defRPr/>
            </a:pPr>
            <a:endParaRPr lang="zh-CN" altLang="en-US" sz="2400">
              <a:ea typeface="黑体" pitchFamily="2" charset="-122"/>
            </a:endParaRPr>
          </a:p>
        </p:txBody>
      </p:sp>
      <p:sp>
        <p:nvSpPr>
          <p:cNvPr id="20485" name="Rectangle 4"/>
          <p:cNvSpPr>
            <a:spLocks noGrp="1" noChangeArrowheads="1"/>
          </p:cNvSpPr>
          <p:nvPr>
            <p:ph type="title"/>
          </p:nvPr>
        </p:nvSpPr>
        <p:spPr bwMode="auto">
          <a:xfrm>
            <a:off x="0" y="179388"/>
            <a:ext cx="12192000" cy="688975"/>
          </a:xfrm>
          <a:prstGeom prst="rect">
            <a:avLst/>
          </a:prstGeom>
          <a:noFill/>
          <a:ln w="9525" algn="ctr">
            <a:noFill/>
            <a:miter lim="800000"/>
            <a:headEnd/>
            <a:tailEnd/>
          </a:ln>
        </p:spPr>
        <p:txBody>
          <a:bodyPr vert="horz" wrap="square" lIns="91440" tIns="54000" rIns="91440" bIns="45720" numCol="1" anchor="t" anchorCtr="1" compatLnSpc="1">
            <a:prstTxWarp prst="textNoShape">
              <a:avLst/>
            </a:prstTxWarp>
          </a:bodyPr>
          <a:lstStyle/>
          <a:p>
            <a:pPr lvl="0"/>
            <a:r>
              <a:rPr lang="zh-CN" altLang="en-US"/>
              <a:t>单击此处编辑母版标题样式</a:t>
            </a:r>
          </a:p>
        </p:txBody>
      </p:sp>
      <p:sp>
        <p:nvSpPr>
          <p:cNvPr id="20486" name="Rectangle 5"/>
          <p:cNvSpPr>
            <a:spLocks noGrp="1" noChangeArrowheads="1"/>
          </p:cNvSpPr>
          <p:nvPr>
            <p:ph type="body" idx="1"/>
          </p:nvPr>
        </p:nvSpPr>
        <p:spPr bwMode="auto">
          <a:xfrm>
            <a:off x="575733" y="1268413"/>
            <a:ext cx="10972800" cy="5065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p:txBody>
      </p:sp>
    </p:spTree>
  </p:cSld>
  <p:clrMap bg1="lt1" tx1="dk1" bg2="lt2" tx2="dk2" accent1="accent1" accent2="accent2" accent3="accent3" accent4="accent4" accent5="accent5" accent6="accent6" hlink="hlink" folHlink="folHlink"/>
  <p:sldLayoutIdLst>
    <p:sldLayoutId id="2147483828"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Lst>
  <p:txStyles>
    <p:titleStyle>
      <a:lvl1pPr algn="ctr" rtl="0" eaLnBrk="0" fontAlgn="base" hangingPunct="0">
        <a:spcBef>
          <a:spcPct val="0"/>
        </a:spcBef>
        <a:spcAft>
          <a:spcPct val="0"/>
        </a:spcAft>
        <a:defRPr sz="2800" b="1">
          <a:solidFill>
            <a:srgbClr val="133984"/>
          </a:solidFill>
          <a:latin typeface="+mj-lt"/>
          <a:ea typeface="+mj-ea"/>
          <a:cs typeface="+mj-cs"/>
        </a:defRPr>
      </a:lvl1pPr>
      <a:lvl2pPr algn="ctr" rtl="0" eaLnBrk="0" fontAlgn="base" hangingPunct="0">
        <a:spcBef>
          <a:spcPct val="0"/>
        </a:spcBef>
        <a:spcAft>
          <a:spcPct val="0"/>
        </a:spcAft>
        <a:defRPr sz="2800" b="1">
          <a:solidFill>
            <a:srgbClr val="133984"/>
          </a:solidFill>
          <a:latin typeface="Arial" charset="0"/>
          <a:ea typeface="华文新魏" pitchFamily="2" charset="-122"/>
        </a:defRPr>
      </a:lvl2pPr>
      <a:lvl3pPr algn="ctr" rtl="0" eaLnBrk="0" fontAlgn="base" hangingPunct="0">
        <a:spcBef>
          <a:spcPct val="0"/>
        </a:spcBef>
        <a:spcAft>
          <a:spcPct val="0"/>
        </a:spcAft>
        <a:defRPr sz="2800" b="1">
          <a:solidFill>
            <a:srgbClr val="133984"/>
          </a:solidFill>
          <a:latin typeface="Arial" charset="0"/>
          <a:ea typeface="华文新魏" pitchFamily="2" charset="-122"/>
        </a:defRPr>
      </a:lvl3pPr>
      <a:lvl4pPr algn="ctr" rtl="0" eaLnBrk="0" fontAlgn="base" hangingPunct="0">
        <a:spcBef>
          <a:spcPct val="0"/>
        </a:spcBef>
        <a:spcAft>
          <a:spcPct val="0"/>
        </a:spcAft>
        <a:defRPr sz="2800" b="1">
          <a:solidFill>
            <a:srgbClr val="133984"/>
          </a:solidFill>
          <a:latin typeface="Arial" charset="0"/>
          <a:ea typeface="华文新魏" pitchFamily="2" charset="-122"/>
        </a:defRPr>
      </a:lvl4pPr>
      <a:lvl5pPr algn="ctr" rtl="0" eaLnBrk="0" fontAlgn="base" hangingPunct="0">
        <a:spcBef>
          <a:spcPct val="0"/>
        </a:spcBef>
        <a:spcAft>
          <a:spcPct val="0"/>
        </a:spcAft>
        <a:defRPr sz="2800" b="1">
          <a:solidFill>
            <a:srgbClr val="133984"/>
          </a:solidFill>
          <a:latin typeface="Arial" charset="0"/>
          <a:ea typeface="华文新魏" pitchFamily="2" charset="-122"/>
        </a:defRPr>
      </a:lvl5pPr>
      <a:lvl6pPr marL="457200" algn="ctr" rtl="0" fontAlgn="base">
        <a:spcBef>
          <a:spcPct val="0"/>
        </a:spcBef>
        <a:spcAft>
          <a:spcPct val="0"/>
        </a:spcAft>
        <a:defRPr sz="2800" b="1">
          <a:solidFill>
            <a:srgbClr val="133984"/>
          </a:solidFill>
          <a:latin typeface="Arial" charset="0"/>
          <a:ea typeface="华文新魏" pitchFamily="2" charset="-122"/>
        </a:defRPr>
      </a:lvl6pPr>
      <a:lvl7pPr marL="914400" algn="ctr" rtl="0" fontAlgn="base">
        <a:spcBef>
          <a:spcPct val="0"/>
        </a:spcBef>
        <a:spcAft>
          <a:spcPct val="0"/>
        </a:spcAft>
        <a:defRPr sz="2800" b="1">
          <a:solidFill>
            <a:srgbClr val="133984"/>
          </a:solidFill>
          <a:latin typeface="Arial" charset="0"/>
          <a:ea typeface="华文新魏" pitchFamily="2" charset="-122"/>
        </a:defRPr>
      </a:lvl7pPr>
      <a:lvl8pPr marL="1371600" algn="ctr" rtl="0" fontAlgn="base">
        <a:spcBef>
          <a:spcPct val="0"/>
        </a:spcBef>
        <a:spcAft>
          <a:spcPct val="0"/>
        </a:spcAft>
        <a:defRPr sz="2800" b="1">
          <a:solidFill>
            <a:srgbClr val="133984"/>
          </a:solidFill>
          <a:latin typeface="Arial" charset="0"/>
          <a:ea typeface="华文新魏" pitchFamily="2" charset="-122"/>
        </a:defRPr>
      </a:lvl8pPr>
      <a:lvl9pPr marL="1828800" algn="ctr" rtl="0" fontAlgn="base">
        <a:spcBef>
          <a:spcPct val="0"/>
        </a:spcBef>
        <a:spcAft>
          <a:spcPct val="0"/>
        </a:spcAft>
        <a:defRPr sz="2800" b="1">
          <a:solidFill>
            <a:srgbClr val="133984"/>
          </a:solidFill>
          <a:latin typeface="Arial" charset="0"/>
          <a:ea typeface="华文新魏" pitchFamily="2" charset="-122"/>
        </a:defRPr>
      </a:lvl9pPr>
    </p:titleStyle>
    <p:bodyStyle>
      <a:lvl1pPr marL="449263" indent="-449263" algn="l" rtl="0" eaLnBrk="0" fontAlgn="base" hangingPunct="0">
        <a:lnSpc>
          <a:spcPct val="110000"/>
        </a:lnSpc>
        <a:spcBef>
          <a:spcPct val="20000"/>
        </a:spcBef>
        <a:spcAft>
          <a:spcPct val="0"/>
        </a:spcAft>
        <a:buSzPct val="120000"/>
        <a:buBlip>
          <a:blip r:embed="rId17"/>
        </a:buBlip>
        <a:defRPr sz="2800">
          <a:solidFill>
            <a:srgbClr val="133984"/>
          </a:solidFill>
          <a:latin typeface="+mn-lt"/>
          <a:ea typeface="+mn-ea"/>
          <a:cs typeface="+mn-cs"/>
        </a:defRPr>
      </a:lvl1pPr>
      <a:lvl2pPr marL="914400" indent="-285750" algn="l" rtl="0" eaLnBrk="0" fontAlgn="base" hangingPunct="0">
        <a:lnSpc>
          <a:spcPct val="110000"/>
        </a:lnSpc>
        <a:spcBef>
          <a:spcPct val="20000"/>
        </a:spcBef>
        <a:spcAft>
          <a:spcPct val="0"/>
        </a:spcAft>
        <a:buClr>
          <a:srgbClr val="000066"/>
        </a:buClr>
        <a:buChar char="•"/>
        <a:defRPr sz="2400">
          <a:solidFill>
            <a:srgbClr val="133984"/>
          </a:solidFill>
          <a:latin typeface="+mn-lt"/>
          <a:ea typeface="+mn-ea"/>
        </a:defRPr>
      </a:lvl2pPr>
      <a:lvl3pPr marL="1322388"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730375"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138363"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95563" indent="-228600" algn="l" rtl="0" fontAlgn="base">
        <a:spcBef>
          <a:spcPct val="20000"/>
        </a:spcBef>
        <a:spcAft>
          <a:spcPct val="0"/>
        </a:spcAft>
        <a:buChar char="»"/>
        <a:defRPr sz="2000">
          <a:solidFill>
            <a:schemeClr val="tx1"/>
          </a:solidFill>
          <a:latin typeface="+mn-lt"/>
          <a:ea typeface="宋体" pitchFamily="2" charset="-122"/>
        </a:defRPr>
      </a:lvl6pPr>
      <a:lvl7pPr marL="3052763" indent="-228600" algn="l" rtl="0" fontAlgn="base">
        <a:spcBef>
          <a:spcPct val="20000"/>
        </a:spcBef>
        <a:spcAft>
          <a:spcPct val="0"/>
        </a:spcAft>
        <a:buChar char="»"/>
        <a:defRPr sz="2000">
          <a:solidFill>
            <a:schemeClr val="tx1"/>
          </a:solidFill>
          <a:latin typeface="+mn-lt"/>
          <a:ea typeface="宋体" pitchFamily="2" charset="-122"/>
        </a:defRPr>
      </a:lvl7pPr>
      <a:lvl8pPr marL="3509963" indent="-228600" algn="l" rtl="0" fontAlgn="base">
        <a:spcBef>
          <a:spcPct val="20000"/>
        </a:spcBef>
        <a:spcAft>
          <a:spcPct val="0"/>
        </a:spcAft>
        <a:buChar char="»"/>
        <a:defRPr sz="2000">
          <a:solidFill>
            <a:schemeClr val="tx1"/>
          </a:solidFill>
          <a:latin typeface="+mn-lt"/>
          <a:ea typeface="宋体" pitchFamily="2" charset="-122"/>
        </a:defRPr>
      </a:lvl8pPr>
      <a:lvl9pPr marL="3967163" indent="-228600" algn="l" rtl="0" fontAlgn="base">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11" descr="ppt底板白-英文大写40"/>
          <p:cNvPicPr>
            <a:picLocks noChangeAspect="1" noChangeArrowheads="1"/>
          </p:cNvPicPr>
          <p:nvPr userDrawn="1"/>
        </p:nvPicPr>
        <p:blipFill>
          <a:blip r:embed="rId16" cstate="print"/>
          <a:srcRect/>
          <a:stretch>
            <a:fillRect/>
          </a:stretch>
        </p:blipFill>
        <p:spPr bwMode="auto">
          <a:xfrm>
            <a:off x="0" y="0"/>
            <a:ext cx="12192000" cy="6858000"/>
          </a:xfrm>
          <a:prstGeom prst="rect">
            <a:avLst/>
          </a:prstGeom>
          <a:noFill/>
          <a:ln w="9525">
            <a:noFill/>
            <a:miter lim="800000"/>
            <a:headEnd/>
            <a:tailEnd/>
          </a:ln>
        </p:spPr>
      </p:pic>
      <p:sp>
        <p:nvSpPr>
          <p:cNvPr id="56322" name="Rectangle 2"/>
          <p:cNvSpPr>
            <a:spLocks noChangeArrowheads="1"/>
          </p:cNvSpPr>
          <p:nvPr/>
        </p:nvSpPr>
        <p:spPr bwMode="auto">
          <a:xfrm>
            <a:off x="383118" y="833439"/>
            <a:ext cx="5757333" cy="28575"/>
          </a:xfrm>
          <a:prstGeom prst="rect">
            <a:avLst/>
          </a:prstGeom>
          <a:gradFill rotWithShape="1">
            <a:gsLst>
              <a:gs pos="0">
                <a:srgbClr val="133984">
                  <a:gamma/>
                  <a:tint val="0"/>
                  <a:invGamma/>
                </a:srgbClr>
              </a:gs>
              <a:gs pos="100000">
                <a:srgbClr val="133984"/>
              </a:gs>
            </a:gsLst>
            <a:lin ang="0" scaled="1"/>
          </a:gradFill>
          <a:ln w="19050" algn="ctr">
            <a:noFill/>
            <a:miter lim="800000"/>
            <a:headEnd/>
            <a:tailEnd/>
          </a:ln>
          <a:effectLst/>
        </p:spPr>
        <p:txBody>
          <a:bodyPr wrap="none" anchor="ctr"/>
          <a:lstStyle/>
          <a:p>
            <a:pPr>
              <a:defRPr/>
            </a:pPr>
            <a:endParaRPr lang="zh-CN" altLang="en-US" sz="2400">
              <a:solidFill>
                <a:srgbClr val="000000"/>
              </a:solidFill>
              <a:ea typeface="黑体" pitchFamily="2" charset="-122"/>
            </a:endParaRPr>
          </a:p>
        </p:txBody>
      </p:sp>
      <p:sp>
        <p:nvSpPr>
          <p:cNvPr id="56323" name="Rectangle 3"/>
          <p:cNvSpPr>
            <a:spLocks noChangeArrowheads="1"/>
          </p:cNvSpPr>
          <p:nvPr/>
        </p:nvSpPr>
        <p:spPr bwMode="auto">
          <a:xfrm>
            <a:off x="6434667" y="6477001"/>
            <a:ext cx="5757333" cy="28575"/>
          </a:xfrm>
          <a:prstGeom prst="rect">
            <a:avLst/>
          </a:prstGeom>
          <a:gradFill rotWithShape="1">
            <a:gsLst>
              <a:gs pos="0">
                <a:srgbClr val="133984">
                  <a:gamma/>
                  <a:tint val="0"/>
                  <a:invGamma/>
                </a:srgbClr>
              </a:gs>
              <a:gs pos="100000">
                <a:srgbClr val="133984"/>
              </a:gs>
            </a:gsLst>
            <a:lin ang="0" scaled="1"/>
          </a:gradFill>
          <a:ln w="19050" algn="ctr">
            <a:noFill/>
            <a:miter lim="800000"/>
            <a:headEnd/>
            <a:tailEnd/>
          </a:ln>
          <a:effectLst/>
        </p:spPr>
        <p:txBody>
          <a:bodyPr wrap="none" anchor="ctr"/>
          <a:lstStyle/>
          <a:p>
            <a:pPr>
              <a:defRPr/>
            </a:pPr>
            <a:endParaRPr lang="zh-CN" altLang="en-US" sz="2400">
              <a:solidFill>
                <a:srgbClr val="000000"/>
              </a:solidFill>
              <a:ea typeface="黑体" pitchFamily="2" charset="-122"/>
            </a:endParaRPr>
          </a:p>
        </p:txBody>
      </p:sp>
      <p:sp>
        <p:nvSpPr>
          <p:cNvPr id="20485" name="Rectangle 4"/>
          <p:cNvSpPr>
            <a:spLocks noGrp="1" noChangeArrowheads="1"/>
          </p:cNvSpPr>
          <p:nvPr>
            <p:ph type="title"/>
          </p:nvPr>
        </p:nvSpPr>
        <p:spPr bwMode="auto">
          <a:xfrm>
            <a:off x="0" y="179388"/>
            <a:ext cx="12192000" cy="688975"/>
          </a:xfrm>
          <a:prstGeom prst="rect">
            <a:avLst/>
          </a:prstGeom>
          <a:noFill/>
          <a:ln w="9525" algn="ctr">
            <a:noFill/>
            <a:miter lim="800000"/>
            <a:headEnd/>
            <a:tailEnd/>
          </a:ln>
        </p:spPr>
        <p:txBody>
          <a:bodyPr vert="horz" wrap="square" lIns="91440" tIns="54000" rIns="91440" bIns="45720" numCol="1" anchor="t" anchorCtr="1" compatLnSpc="1">
            <a:prstTxWarp prst="textNoShape">
              <a:avLst/>
            </a:prstTxWarp>
          </a:bodyPr>
          <a:lstStyle/>
          <a:p>
            <a:pPr lvl="0"/>
            <a:r>
              <a:rPr lang="zh-CN" altLang="en-US"/>
              <a:t>单击此处编辑母版标题样式</a:t>
            </a:r>
          </a:p>
        </p:txBody>
      </p:sp>
      <p:sp>
        <p:nvSpPr>
          <p:cNvPr id="20486" name="Rectangle 5"/>
          <p:cNvSpPr>
            <a:spLocks noGrp="1" noChangeArrowheads="1"/>
          </p:cNvSpPr>
          <p:nvPr>
            <p:ph type="body" idx="1"/>
          </p:nvPr>
        </p:nvSpPr>
        <p:spPr bwMode="auto">
          <a:xfrm>
            <a:off x="575733" y="1268413"/>
            <a:ext cx="10972800" cy="5065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p:txBody>
      </p:sp>
    </p:spTree>
    <p:extLst>
      <p:ext uri="{BB962C8B-B14F-4D97-AF65-F5344CB8AC3E}">
        <p14:creationId xmlns:p14="http://schemas.microsoft.com/office/powerpoint/2010/main" val="296193772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Lst>
  <p:txStyles>
    <p:titleStyle>
      <a:lvl1pPr algn="ctr" rtl="0" eaLnBrk="0" fontAlgn="base" hangingPunct="0">
        <a:spcBef>
          <a:spcPct val="0"/>
        </a:spcBef>
        <a:spcAft>
          <a:spcPct val="0"/>
        </a:spcAft>
        <a:defRPr sz="2800" b="1">
          <a:solidFill>
            <a:srgbClr val="133984"/>
          </a:solidFill>
          <a:latin typeface="+mj-lt"/>
          <a:ea typeface="+mj-ea"/>
          <a:cs typeface="+mj-cs"/>
        </a:defRPr>
      </a:lvl1pPr>
      <a:lvl2pPr algn="ctr" rtl="0" eaLnBrk="0" fontAlgn="base" hangingPunct="0">
        <a:spcBef>
          <a:spcPct val="0"/>
        </a:spcBef>
        <a:spcAft>
          <a:spcPct val="0"/>
        </a:spcAft>
        <a:defRPr sz="2800" b="1">
          <a:solidFill>
            <a:srgbClr val="133984"/>
          </a:solidFill>
          <a:latin typeface="Arial" charset="0"/>
          <a:ea typeface="华文新魏" pitchFamily="2" charset="-122"/>
        </a:defRPr>
      </a:lvl2pPr>
      <a:lvl3pPr algn="ctr" rtl="0" eaLnBrk="0" fontAlgn="base" hangingPunct="0">
        <a:spcBef>
          <a:spcPct val="0"/>
        </a:spcBef>
        <a:spcAft>
          <a:spcPct val="0"/>
        </a:spcAft>
        <a:defRPr sz="2800" b="1">
          <a:solidFill>
            <a:srgbClr val="133984"/>
          </a:solidFill>
          <a:latin typeface="Arial" charset="0"/>
          <a:ea typeface="华文新魏" pitchFamily="2" charset="-122"/>
        </a:defRPr>
      </a:lvl3pPr>
      <a:lvl4pPr algn="ctr" rtl="0" eaLnBrk="0" fontAlgn="base" hangingPunct="0">
        <a:spcBef>
          <a:spcPct val="0"/>
        </a:spcBef>
        <a:spcAft>
          <a:spcPct val="0"/>
        </a:spcAft>
        <a:defRPr sz="2800" b="1">
          <a:solidFill>
            <a:srgbClr val="133984"/>
          </a:solidFill>
          <a:latin typeface="Arial" charset="0"/>
          <a:ea typeface="华文新魏" pitchFamily="2" charset="-122"/>
        </a:defRPr>
      </a:lvl4pPr>
      <a:lvl5pPr algn="ctr" rtl="0" eaLnBrk="0" fontAlgn="base" hangingPunct="0">
        <a:spcBef>
          <a:spcPct val="0"/>
        </a:spcBef>
        <a:spcAft>
          <a:spcPct val="0"/>
        </a:spcAft>
        <a:defRPr sz="2800" b="1">
          <a:solidFill>
            <a:srgbClr val="133984"/>
          </a:solidFill>
          <a:latin typeface="Arial" charset="0"/>
          <a:ea typeface="华文新魏" pitchFamily="2" charset="-122"/>
        </a:defRPr>
      </a:lvl5pPr>
      <a:lvl6pPr marL="457200" algn="ctr" rtl="0" fontAlgn="base">
        <a:spcBef>
          <a:spcPct val="0"/>
        </a:spcBef>
        <a:spcAft>
          <a:spcPct val="0"/>
        </a:spcAft>
        <a:defRPr sz="2800" b="1">
          <a:solidFill>
            <a:srgbClr val="133984"/>
          </a:solidFill>
          <a:latin typeface="Arial" charset="0"/>
          <a:ea typeface="华文新魏" pitchFamily="2" charset="-122"/>
        </a:defRPr>
      </a:lvl6pPr>
      <a:lvl7pPr marL="914400" algn="ctr" rtl="0" fontAlgn="base">
        <a:spcBef>
          <a:spcPct val="0"/>
        </a:spcBef>
        <a:spcAft>
          <a:spcPct val="0"/>
        </a:spcAft>
        <a:defRPr sz="2800" b="1">
          <a:solidFill>
            <a:srgbClr val="133984"/>
          </a:solidFill>
          <a:latin typeface="Arial" charset="0"/>
          <a:ea typeface="华文新魏" pitchFamily="2" charset="-122"/>
        </a:defRPr>
      </a:lvl7pPr>
      <a:lvl8pPr marL="1371600" algn="ctr" rtl="0" fontAlgn="base">
        <a:spcBef>
          <a:spcPct val="0"/>
        </a:spcBef>
        <a:spcAft>
          <a:spcPct val="0"/>
        </a:spcAft>
        <a:defRPr sz="2800" b="1">
          <a:solidFill>
            <a:srgbClr val="133984"/>
          </a:solidFill>
          <a:latin typeface="Arial" charset="0"/>
          <a:ea typeface="华文新魏" pitchFamily="2" charset="-122"/>
        </a:defRPr>
      </a:lvl8pPr>
      <a:lvl9pPr marL="1828800" algn="ctr" rtl="0" fontAlgn="base">
        <a:spcBef>
          <a:spcPct val="0"/>
        </a:spcBef>
        <a:spcAft>
          <a:spcPct val="0"/>
        </a:spcAft>
        <a:defRPr sz="2800" b="1">
          <a:solidFill>
            <a:srgbClr val="133984"/>
          </a:solidFill>
          <a:latin typeface="Arial" charset="0"/>
          <a:ea typeface="华文新魏" pitchFamily="2" charset="-122"/>
        </a:defRPr>
      </a:lvl9pPr>
    </p:titleStyle>
    <p:bodyStyle>
      <a:lvl1pPr marL="449263" indent="-449263" algn="l" rtl="0" eaLnBrk="0" fontAlgn="base" hangingPunct="0">
        <a:lnSpc>
          <a:spcPct val="110000"/>
        </a:lnSpc>
        <a:spcBef>
          <a:spcPct val="20000"/>
        </a:spcBef>
        <a:spcAft>
          <a:spcPct val="0"/>
        </a:spcAft>
        <a:buSzPct val="120000"/>
        <a:buBlip>
          <a:blip r:embed="rId17"/>
        </a:buBlip>
        <a:defRPr sz="2800">
          <a:solidFill>
            <a:srgbClr val="133984"/>
          </a:solidFill>
          <a:latin typeface="+mn-lt"/>
          <a:ea typeface="+mn-ea"/>
          <a:cs typeface="+mn-cs"/>
        </a:defRPr>
      </a:lvl1pPr>
      <a:lvl2pPr marL="914400" indent="-285750" algn="l" rtl="0" eaLnBrk="0" fontAlgn="base" hangingPunct="0">
        <a:lnSpc>
          <a:spcPct val="110000"/>
        </a:lnSpc>
        <a:spcBef>
          <a:spcPct val="20000"/>
        </a:spcBef>
        <a:spcAft>
          <a:spcPct val="0"/>
        </a:spcAft>
        <a:buClr>
          <a:srgbClr val="000066"/>
        </a:buClr>
        <a:buChar char="•"/>
        <a:defRPr sz="2400">
          <a:solidFill>
            <a:srgbClr val="133984"/>
          </a:solidFill>
          <a:latin typeface="+mn-lt"/>
          <a:ea typeface="+mn-ea"/>
        </a:defRPr>
      </a:lvl2pPr>
      <a:lvl3pPr marL="1322388"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730375"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138363"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95563" indent="-228600" algn="l" rtl="0" fontAlgn="base">
        <a:spcBef>
          <a:spcPct val="20000"/>
        </a:spcBef>
        <a:spcAft>
          <a:spcPct val="0"/>
        </a:spcAft>
        <a:buChar char="»"/>
        <a:defRPr sz="2000">
          <a:solidFill>
            <a:schemeClr val="tx1"/>
          </a:solidFill>
          <a:latin typeface="+mn-lt"/>
          <a:ea typeface="宋体" pitchFamily="2" charset="-122"/>
        </a:defRPr>
      </a:lvl6pPr>
      <a:lvl7pPr marL="3052763" indent="-228600" algn="l" rtl="0" fontAlgn="base">
        <a:spcBef>
          <a:spcPct val="20000"/>
        </a:spcBef>
        <a:spcAft>
          <a:spcPct val="0"/>
        </a:spcAft>
        <a:buChar char="»"/>
        <a:defRPr sz="2000">
          <a:solidFill>
            <a:schemeClr val="tx1"/>
          </a:solidFill>
          <a:latin typeface="+mn-lt"/>
          <a:ea typeface="宋体" pitchFamily="2" charset="-122"/>
        </a:defRPr>
      </a:lvl7pPr>
      <a:lvl8pPr marL="3509963" indent="-228600" algn="l" rtl="0" fontAlgn="base">
        <a:spcBef>
          <a:spcPct val="20000"/>
        </a:spcBef>
        <a:spcAft>
          <a:spcPct val="0"/>
        </a:spcAft>
        <a:buChar char="»"/>
        <a:defRPr sz="2000">
          <a:solidFill>
            <a:schemeClr val="tx1"/>
          </a:solidFill>
          <a:latin typeface="+mn-lt"/>
          <a:ea typeface="宋体" pitchFamily="2" charset="-122"/>
        </a:defRPr>
      </a:lvl8pPr>
      <a:lvl9pPr marL="3967163" indent="-228600" algn="l" rtl="0" fontAlgn="base">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11" descr="ppt底板白-英文大写40"/>
          <p:cNvPicPr>
            <a:picLocks noChangeAspect="1" noChangeArrowheads="1"/>
          </p:cNvPicPr>
          <p:nvPr userDrawn="1"/>
        </p:nvPicPr>
        <p:blipFill>
          <a:blip r:embed="rId16" cstate="print"/>
          <a:srcRect/>
          <a:stretch>
            <a:fillRect/>
          </a:stretch>
        </p:blipFill>
        <p:spPr bwMode="auto">
          <a:xfrm>
            <a:off x="0" y="0"/>
            <a:ext cx="12192000" cy="6858000"/>
          </a:xfrm>
          <a:prstGeom prst="rect">
            <a:avLst/>
          </a:prstGeom>
          <a:noFill/>
          <a:ln w="9525">
            <a:noFill/>
            <a:miter lim="800000"/>
            <a:headEnd/>
            <a:tailEnd/>
          </a:ln>
        </p:spPr>
      </p:pic>
      <p:sp>
        <p:nvSpPr>
          <p:cNvPr id="56322" name="Rectangle 2"/>
          <p:cNvSpPr>
            <a:spLocks noChangeArrowheads="1"/>
          </p:cNvSpPr>
          <p:nvPr/>
        </p:nvSpPr>
        <p:spPr bwMode="auto">
          <a:xfrm>
            <a:off x="383118" y="833439"/>
            <a:ext cx="5757333" cy="28575"/>
          </a:xfrm>
          <a:prstGeom prst="rect">
            <a:avLst/>
          </a:prstGeom>
          <a:gradFill rotWithShape="1">
            <a:gsLst>
              <a:gs pos="0">
                <a:srgbClr val="133984">
                  <a:gamma/>
                  <a:tint val="0"/>
                  <a:invGamma/>
                </a:srgbClr>
              </a:gs>
              <a:gs pos="100000">
                <a:srgbClr val="133984"/>
              </a:gs>
            </a:gsLst>
            <a:lin ang="0" scaled="1"/>
          </a:gradFill>
          <a:ln w="19050" algn="ctr">
            <a:noFill/>
            <a:miter lim="800000"/>
            <a:headEnd/>
            <a:tailEnd/>
          </a:ln>
          <a:effectLst/>
        </p:spPr>
        <p:txBody>
          <a:bodyPr wrap="none" anchor="ctr"/>
          <a:lstStyle/>
          <a:p>
            <a:pPr>
              <a:defRPr/>
            </a:pPr>
            <a:endParaRPr lang="zh-CN" altLang="en-US" sz="2400">
              <a:solidFill>
                <a:srgbClr val="000000"/>
              </a:solidFill>
              <a:ea typeface="黑体" pitchFamily="2" charset="-122"/>
            </a:endParaRPr>
          </a:p>
        </p:txBody>
      </p:sp>
      <p:sp>
        <p:nvSpPr>
          <p:cNvPr id="56323" name="Rectangle 3"/>
          <p:cNvSpPr>
            <a:spLocks noChangeArrowheads="1"/>
          </p:cNvSpPr>
          <p:nvPr/>
        </p:nvSpPr>
        <p:spPr bwMode="auto">
          <a:xfrm>
            <a:off x="6434667" y="6477001"/>
            <a:ext cx="5757333" cy="28575"/>
          </a:xfrm>
          <a:prstGeom prst="rect">
            <a:avLst/>
          </a:prstGeom>
          <a:gradFill rotWithShape="1">
            <a:gsLst>
              <a:gs pos="0">
                <a:srgbClr val="133984">
                  <a:gamma/>
                  <a:tint val="0"/>
                  <a:invGamma/>
                </a:srgbClr>
              </a:gs>
              <a:gs pos="100000">
                <a:srgbClr val="133984"/>
              </a:gs>
            </a:gsLst>
            <a:lin ang="0" scaled="1"/>
          </a:gradFill>
          <a:ln w="19050" algn="ctr">
            <a:noFill/>
            <a:miter lim="800000"/>
            <a:headEnd/>
            <a:tailEnd/>
          </a:ln>
          <a:effectLst/>
        </p:spPr>
        <p:txBody>
          <a:bodyPr wrap="none" anchor="ctr"/>
          <a:lstStyle/>
          <a:p>
            <a:pPr>
              <a:defRPr/>
            </a:pPr>
            <a:endParaRPr lang="zh-CN" altLang="en-US" sz="2400">
              <a:solidFill>
                <a:srgbClr val="000000"/>
              </a:solidFill>
              <a:ea typeface="黑体" pitchFamily="2" charset="-122"/>
            </a:endParaRPr>
          </a:p>
        </p:txBody>
      </p:sp>
      <p:sp>
        <p:nvSpPr>
          <p:cNvPr id="20485" name="Rectangle 4"/>
          <p:cNvSpPr>
            <a:spLocks noGrp="1" noChangeArrowheads="1"/>
          </p:cNvSpPr>
          <p:nvPr>
            <p:ph type="title"/>
          </p:nvPr>
        </p:nvSpPr>
        <p:spPr bwMode="auto">
          <a:xfrm>
            <a:off x="0" y="179388"/>
            <a:ext cx="12192000" cy="688975"/>
          </a:xfrm>
          <a:prstGeom prst="rect">
            <a:avLst/>
          </a:prstGeom>
          <a:noFill/>
          <a:ln w="9525" algn="ctr">
            <a:noFill/>
            <a:miter lim="800000"/>
            <a:headEnd/>
            <a:tailEnd/>
          </a:ln>
        </p:spPr>
        <p:txBody>
          <a:bodyPr vert="horz" wrap="square" lIns="91440" tIns="54000" rIns="91440" bIns="45720" numCol="1" anchor="t" anchorCtr="1" compatLnSpc="1">
            <a:prstTxWarp prst="textNoShape">
              <a:avLst/>
            </a:prstTxWarp>
          </a:bodyPr>
          <a:lstStyle/>
          <a:p>
            <a:pPr lvl="0"/>
            <a:r>
              <a:rPr lang="zh-CN" altLang="en-US"/>
              <a:t>单击此处编辑母版标题样式</a:t>
            </a:r>
          </a:p>
        </p:txBody>
      </p:sp>
      <p:sp>
        <p:nvSpPr>
          <p:cNvPr id="20486" name="Rectangle 5"/>
          <p:cNvSpPr>
            <a:spLocks noGrp="1" noChangeArrowheads="1"/>
          </p:cNvSpPr>
          <p:nvPr>
            <p:ph type="body" idx="1"/>
          </p:nvPr>
        </p:nvSpPr>
        <p:spPr bwMode="auto">
          <a:xfrm>
            <a:off x="575733" y="1268413"/>
            <a:ext cx="10972800" cy="5065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p:txBody>
      </p:sp>
    </p:spTree>
    <p:extLst>
      <p:ext uri="{BB962C8B-B14F-4D97-AF65-F5344CB8AC3E}">
        <p14:creationId xmlns:p14="http://schemas.microsoft.com/office/powerpoint/2010/main" val="1655140152"/>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Lst>
  <p:txStyles>
    <p:titleStyle>
      <a:lvl1pPr algn="ctr" rtl="0" eaLnBrk="0" fontAlgn="base" hangingPunct="0">
        <a:spcBef>
          <a:spcPct val="0"/>
        </a:spcBef>
        <a:spcAft>
          <a:spcPct val="0"/>
        </a:spcAft>
        <a:defRPr sz="2800" b="1">
          <a:solidFill>
            <a:srgbClr val="133984"/>
          </a:solidFill>
          <a:latin typeface="+mj-lt"/>
          <a:ea typeface="+mj-ea"/>
          <a:cs typeface="+mj-cs"/>
        </a:defRPr>
      </a:lvl1pPr>
      <a:lvl2pPr algn="ctr" rtl="0" eaLnBrk="0" fontAlgn="base" hangingPunct="0">
        <a:spcBef>
          <a:spcPct val="0"/>
        </a:spcBef>
        <a:spcAft>
          <a:spcPct val="0"/>
        </a:spcAft>
        <a:defRPr sz="2800" b="1">
          <a:solidFill>
            <a:srgbClr val="133984"/>
          </a:solidFill>
          <a:latin typeface="Arial" charset="0"/>
          <a:ea typeface="华文新魏" pitchFamily="2" charset="-122"/>
        </a:defRPr>
      </a:lvl2pPr>
      <a:lvl3pPr algn="ctr" rtl="0" eaLnBrk="0" fontAlgn="base" hangingPunct="0">
        <a:spcBef>
          <a:spcPct val="0"/>
        </a:spcBef>
        <a:spcAft>
          <a:spcPct val="0"/>
        </a:spcAft>
        <a:defRPr sz="2800" b="1">
          <a:solidFill>
            <a:srgbClr val="133984"/>
          </a:solidFill>
          <a:latin typeface="Arial" charset="0"/>
          <a:ea typeface="华文新魏" pitchFamily="2" charset="-122"/>
        </a:defRPr>
      </a:lvl3pPr>
      <a:lvl4pPr algn="ctr" rtl="0" eaLnBrk="0" fontAlgn="base" hangingPunct="0">
        <a:spcBef>
          <a:spcPct val="0"/>
        </a:spcBef>
        <a:spcAft>
          <a:spcPct val="0"/>
        </a:spcAft>
        <a:defRPr sz="2800" b="1">
          <a:solidFill>
            <a:srgbClr val="133984"/>
          </a:solidFill>
          <a:latin typeface="Arial" charset="0"/>
          <a:ea typeface="华文新魏" pitchFamily="2" charset="-122"/>
        </a:defRPr>
      </a:lvl4pPr>
      <a:lvl5pPr algn="ctr" rtl="0" eaLnBrk="0" fontAlgn="base" hangingPunct="0">
        <a:spcBef>
          <a:spcPct val="0"/>
        </a:spcBef>
        <a:spcAft>
          <a:spcPct val="0"/>
        </a:spcAft>
        <a:defRPr sz="2800" b="1">
          <a:solidFill>
            <a:srgbClr val="133984"/>
          </a:solidFill>
          <a:latin typeface="Arial" charset="0"/>
          <a:ea typeface="华文新魏" pitchFamily="2" charset="-122"/>
        </a:defRPr>
      </a:lvl5pPr>
      <a:lvl6pPr marL="457200" algn="ctr" rtl="0" fontAlgn="base">
        <a:spcBef>
          <a:spcPct val="0"/>
        </a:spcBef>
        <a:spcAft>
          <a:spcPct val="0"/>
        </a:spcAft>
        <a:defRPr sz="2800" b="1">
          <a:solidFill>
            <a:srgbClr val="133984"/>
          </a:solidFill>
          <a:latin typeface="Arial" charset="0"/>
          <a:ea typeface="华文新魏" pitchFamily="2" charset="-122"/>
        </a:defRPr>
      </a:lvl6pPr>
      <a:lvl7pPr marL="914400" algn="ctr" rtl="0" fontAlgn="base">
        <a:spcBef>
          <a:spcPct val="0"/>
        </a:spcBef>
        <a:spcAft>
          <a:spcPct val="0"/>
        </a:spcAft>
        <a:defRPr sz="2800" b="1">
          <a:solidFill>
            <a:srgbClr val="133984"/>
          </a:solidFill>
          <a:latin typeface="Arial" charset="0"/>
          <a:ea typeface="华文新魏" pitchFamily="2" charset="-122"/>
        </a:defRPr>
      </a:lvl7pPr>
      <a:lvl8pPr marL="1371600" algn="ctr" rtl="0" fontAlgn="base">
        <a:spcBef>
          <a:spcPct val="0"/>
        </a:spcBef>
        <a:spcAft>
          <a:spcPct val="0"/>
        </a:spcAft>
        <a:defRPr sz="2800" b="1">
          <a:solidFill>
            <a:srgbClr val="133984"/>
          </a:solidFill>
          <a:latin typeface="Arial" charset="0"/>
          <a:ea typeface="华文新魏" pitchFamily="2" charset="-122"/>
        </a:defRPr>
      </a:lvl8pPr>
      <a:lvl9pPr marL="1828800" algn="ctr" rtl="0" fontAlgn="base">
        <a:spcBef>
          <a:spcPct val="0"/>
        </a:spcBef>
        <a:spcAft>
          <a:spcPct val="0"/>
        </a:spcAft>
        <a:defRPr sz="2800" b="1">
          <a:solidFill>
            <a:srgbClr val="133984"/>
          </a:solidFill>
          <a:latin typeface="Arial" charset="0"/>
          <a:ea typeface="华文新魏" pitchFamily="2" charset="-122"/>
        </a:defRPr>
      </a:lvl9pPr>
    </p:titleStyle>
    <p:bodyStyle>
      <a:lvl1pPr marL="449263" indent="-449263" algn="l" rtl="0" eaLnBrk="0" fontAlgn="base" hangingPunct="0">
        <a:lnSpc>
          <a:spcPct val="110000"/>
        </a:lnSpc>
        <a:spcBef>
          <a:spcPct val="20000"/>
        </a:spcBef>
        <a:spcAft>
          <a:spcPct val="0"/>
        </a:spcAft>
        <a:buSzPct val="120000"/>
        <a:buBlip>
          <a:blip r:embed="rId17"/>
        </a:buBlip>
        <a:defRPr sz="2800">
          <a:solidFill>
            <a:srgbClr val="133984"/>
          </a:solidFill>
          <a:latin typeface="+mn-lt"/>
          <a:ea typeface="+mn-ea"/>
          <a:cs typeface="+mn-cs"/>
        </a:defRPr>
      </a:lvl1pPr>
      <a:lvl2pPr marL="914400" indent="-285750" algn="l" rtl="0" eaLnBrk="0" fontAlgn="base" hangingPunct="0">
        <a:lnSpc>
          <a:spcPct val="110000"/>
        </a:lnSpc>
        <a:spcBef>
          <a:spcPct val="20000"/>
        </a:spcBef>
        <a:spcAft>
          <a:spcPct val="0"/>
        </a:spcAft>
        <a:buClr>
          <a:srgbClr val="000066"/>
        </a:buClr>
        <a:buChar char="•"/>
        <a:defRPr sz="2400">
          <a:solidFill>
            <a:srgbClr val="133984"/>
          </a:solidFill>
          <a:latin typeface="+mn-lt"/>
          <a:ea typeface="+mn-ea"/>
        </a:defRPr>
      </a:lvl2pPr>
      <a:lvl3pPr marL="1322388"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730375"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138363"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95563" indent="-228600" algn="l" rtl="0" fontAlgn="base">
        <a:spcBef>
          <a:spcPct val="20000"/>
        </a:spcBef>
        <a:spcAft>
          <a:spcPct val="0"/>
        </a:spcAft>
        <a:buChar char="»"/>
        <a:defRPr sz="2000">
          <a:solidFill>
            <a:schemeClr val="tx1"/>
          </a:solidFill>
          <a:latin typeface="+mn-lt"/>
          <a:ea typeface="宋体" pitchFamily="2" charset="-122"/>
        </a:defRPr>
      </a:lvl6pPr>
      <a:lvl7pPr marL="3052763" indent="-228600" algn="l" rtl="0" fontAlgn="base">
        <a:spcBef>
          <a:spcPct val="20000"/>
        </a:spcBef>
        <a:spcAft>
          <a:spcPct val="0"/>
        </a:spcAft>
        <a:buChar char="»"/>
        <a:defRPr sz="2000">
          <a:solidFill>
            <a:schemeClr val="tx1"/>
          </a:solidFill>
          <a:latin typeface="+mn-lt"/>
          <a:ea typeface="宋体" pitchFamily="2" charset="-122"/>
        </a:defRPr>
      </a:lvl7pPr>
      <a:lvl8pPr marL="3509963" indent="-228600" algn="l" rtl="0" fontAlgn="base">
        <a:spcBef>
          <a:spcPct val="20000"/>
        </a:spcBef>
        <a:spcAft>
          <a:spcPct val="0"/>
        </a:spcAft>
        <a:buChar char="»"/>
        <a:defRPr sz="2000">
          <a:solidFill>
            <a:schemeClr val="tx1"/>
          </a:solidFill>
          <a:latin typeface="+mn-lt"/>
          <a:ea typeface="宋体" pitchFamily="2" charset="-122"/>
        </a:defRPr>
      </a:lvl8pPr>
      <a:lvl9pPr marL="3967163" indent="-228600" algn="l" rtl="0" fontAlgn="base">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11" descr="ppt底板白-英文大写40"/>
          <p:cNvPicPr>
            <a:picLocks noChangeAspect="1" noChangeArrowheads="1"/>
          </p:cNvPicPr>
          <p:nvPr userDrawn="1"/>
        </p:nvPicPr>
        <p:blipFill>
          <a:blip r:embed="rId16" cstate="print"/>
          <a:srcRect/>
          <a:stretch>
            <a:fillRect/>
          </a:stretch>
        </p:blipFill>
        <p:spPr bwMode="auto">
          <a:xfrm>
            <a:off x="0" y="0"/>
            <a:ext cx="12192000" cy="6858000"/>
          </a:xfrm>
          <a:prstGeom prst="rect">
            <a:avLst/>
          </a:prstGeom>
          <a:noFill/>
          <a:ln w="9525">
            <a:noFill/>
            <a:miter lim="800000"/>
            <a:headEnd/>
            <a:tailEnd/>
          </a:ln>
        </p:spPr>
      </p:pic>
      <p:sp>
        <p:nvSpPr>
          <p:cNvPr id="56322" name="Rectangle 2"/>
          <p:cNvSpPr>
            <a:spLocks noChangeArrowheads="1"/>
          </p:cNvSpPr>
          <p:nvPr/>
        </p:nvSpPr>
        <p:spPr bwMode="auto">
          <a:xfrm>
            <a:off x="383118" y="833439"/>
            <a:ext cx="5757333" cy="28575"/>
          </a:xfrm>
          <a:prstGeom prst="rect">
            <a:avLst/>
          </a:prstGeom>
          <a:gradFill rotWithShape="1">
            <a:gsLst>
              <a:gs pos="0">
                <a:srgbClr val="133984">
                  <a:gamma/>
                  <a:tint val="0"/>
                  <a:invGamma/>
                </a:srgbClr>
              </a:gs>
              <a:gs pos="100000">
                <a:srgbClr val="133984"/>
              </a:gs>
            </a:gsLst>
            <a:lin ang="0" scaled="1"/>
          </a:gradFill>
          <a:ln w="19050" algn="ctr">
            <a:noFill/>
            <a:miter lim="800000"/>
            <a:headEnd/>
            <a:tailEnd/>
          </a:ln>
          <a:effectLst/>
        </p:spPr>
        <p:txBody>
          <a:bodyPr wrap="none" anchor="ctr"/>
          <a:lstStyle/>
          <a:p>
            <a:pPr>
              <a:defRPr/>
            </a:pPr>
            <a:endParaRPr lang="zh-CN" altLang="en-US" sz="2400">
              <a:solidFill>
                <a:srgbClr val="000000"/>
              </a:solidFill>
              <a:ea typeface="黑体" pitchFamily="2" charset="-122"/>
            </a:endParaRPr>
          </a:p>
        </p:txBody>
      </p:sp>
      <p:sp>
        <p:nvSpPr>
          <p:cNvPr id="56323" name="Rectangle 3"/>
          <p:cNvSpPr>
            <a:spLocks noChangeArrowheads="1"/>
          </p:cNvSpPr>
          <p:nvPr/>
        </p:nvSpPr>
        <p:spPr bwMode="auto">
          <a:xfrm>
            <a:off x="6434667" y="6477001"/>
            <a:ext cx="5757333" cy="28575"/>
          </a:xfrm>
          <a:prstGeom prst="rect">
            <a:avLst/>
          </a:prstGeom>
          <a:gradFill rotWithShape="1">
            <a:gsLst>
              <a:gs pos="0">
                <a:srgbClr val="133984">
                  <a:gamma/>
                  <a:tint val="0"/>
                  <a:invGamma/>
                </a:srgbClr>
              </a:gs>
              <a:gs pos="100000">
                <a:srgbClr val="133984"/>
              </a:gs>
            </a:gsLst>
            <a:lin ang="0" scaled="1"/>
          </a:gradFill>
          <a:ln w="19050" algn="ctr">
            <a:noFill/>
            <a:miter lim="800000"/>
            <a:headEnd/>
            <a:tailEnd/>
          </a:ln>
          <a:effectLst/>
        </p:spPr>
        <p:txBody>
          <a:bodyPr wrap="none" anchor="ctr"/>
          <a:lstStyle/>
          <a:p>
            <a:pPr>
              <a:defRPr/>
            </a:pPr>
            <a:endParaRPr lang="zh-CN" altLang="en-US" sz="2400">
              <a:solidFill>
                <a:srgbClr val="000000"/>
              </a:solidFill>
              <a:ea typeface="黑体" pitchFamily="2" charset="-122"/>
            </a:endParaRPr>
          </a:p>
        </p:txBody>
      </p:sp>
      <p:sp>
        <p:nvSpPr>
          <p:cNvPr id="20485" name="Rectangle 4"/>
          <p:cNvSpPr>
            <a:spLocks noGrp="1" noChangeArrowheads="1"/>
          </p:cNvSpPr>
          <p:nvPr>
            <p:ph type="title"/>
          </p:nvPr>
        </p:nvSpPr>
        <p:spPr bwMode="auto">
          <a:xfrm>
            <a:off x="0" y="179388"/>
            <a:ext cx="12192000" cy="688975"/>
          </a:xfrm>
          <a:prstGeom prst="rect">
            <a:avLst/>
          </a:prstGeom>
          <a:noFill/>
          <a:ln w="9525" algn="ctr">
            <a:noFill/>
            <a:miter lim="800000"/>
            <a:headEnd/>
            <a:tailEnd/>
          </a:ln>
        </p:spPr>
        <p:txBody>
          <a:bodyPr vert="horz" wrap="square" lIns="91440" tIns="54000" rIns="91440" bIns="45720" numCol="1" anchor="t" anchorCtr="1" compatLnSpc="1">
            <a:prstTxWarp prst="textNoShape">
              <a:avLst/>
            </a:prstTxWarp>
          </a:bodyPr>
          <a:lstStyle/>
          <a:p>
            <a:pPr lvl="0"/>
            <a:r>
              <a:rPr lang="zh-CN" altLang="en-US"/>
              <a:t>单击此处编辑母版标题样式</a:t>
            </a:r>
          </a:p>
        </p:txBody>
      </p:sp>
      <p:sp>
        <p:nvSpPr>
          <p:cNvPr id="20486" name="Rectangle 5"/>
          <p:cNvSpPr>
            <a:spLocks noGrp="1" noChangeArrowheads="1"/>
          </p:cNvSpPr>
          <p:nvPr>
            <p:ph type="body" idx="1"/>
          </p:nvPr>
        </p:nvSpPr>
        <p:spPr bwMode="auto">
          <a:xfrm>
            <a:off x="575733" y="1268413"/>
            <a:ext cx="10972800" cy="5065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p:txBody>
      </p:sp>
    </p:spTree>
    <p:extLst>
      <p:ext uri="{BB962C8B-B14F-4D97-AF65-F5344CB8AC3E}">
        <p14:creationId xmlns:p14="http://schemas.microsoft.com/office/powerpoint/2010/main" val="1977529007"/>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Lst>
  <p:txStyles>
    <p:titleStyle>
      <a:lvl1pPr algn="ctr" rtl="0" eaLnBrk="0" fontAlgn="base" hangingPunct="0">
        <a:spcBef>
          <a:spcPct val="0"/>
        </a:spcBef>
        <a:spcAft>
          <a:spcPct val="0"/>
        </a:spcAft>
        <a:defRPr sz="2800" b="1">
          <a:solidFill>
            <a:srgbClr val="133984"/>
          </a:solidFill>
          <a:latin typeface="+mj-lt"/>
          <a:ea typeface="+mj-ea"/>
          <a:cs typeface="+mj-cs"/>
        </a:defRPr>
      </a:lvl1pPr>
      <a:lvl2pPr algn="ctr" rtl="0" eaLnBrk="0" fontAlgn="base" hangingPunct="0">
        <a:spcBef>
          <a:spcPct val="0"/>
        </a:spcBef>
        <a:spcAft>
          <a:spcPct val="0"/>
        </a:spcAft>
        <a:defRPr sz="2800" b="1">
          <a:solidFill>
            <a:srgbClr val="133984"/>
          </a:solidFill>
          <a:latin typeface="Arial" charset="0"/>
          <a:ea typeface="华文新魏" pitchFamily="2" charset="-122"/>
        </a:defRPr>
      </a:lvl2pPr>
      <a:lvl3pPr algn="ctr" rtl="0" eaLnBrk="0" fontAlgn="base" hangingPunct="0">
        <a:spcBef>
          <a:spcPct val="0"/>
        </a:spcBef>
        <a:spcAft>
          <a:spcPct val="0"/>
        </a:spcAft>
        <a:defRPr sz="2800" b="1">
          <a:solidFill>
            <a:srgbClr val="133984"/>
          </a:solidFill>
          <a:latin typeface="Arial" charset="0"/>
          <a:ea typeface="华文新魏" pitchFamily="2" charset="-122"/>
        </a:defRPr>
      </a:lvl3pPr>
      <a:lvl4pPr algn="ctr" rtl="0" eaLnBrk="0" fontAlgn="base" hangingPunct="0">
        <a:spcBef>
          <a:spcPct val="0"/>
        </a:spcBef>
        <a:spcAft>
          <a:spcPct val="0"/>
        </a:spcAft>
        <a:defRPr sz="2800" b="1">
          <a:solidFill>
            <a:srgbClr val="133984"/>
          </a:solidFill>
          <a:latin typeface="Arial" charset="0"/>
          <a:ea typeface="华文新魏" pitchFamily="2" charset="-122"/>
        </a:defRPr>
      </a:lvl4pPr>
      <a:lvl5pPr algn="ctr" rtl="0" eaLnBrk="0" fontAlgn="base" hangingPunct="0">
        <a:spcBef>
          <a:spcPct val="0"/>
        </a:spcBef>
        <a:spcAft>
          <a:spcPct val="0"/>
        </a:spcAft>
        <a:defRPr sz="2800" b="1">
          <a:solidFill>
            <a:srgbClr val="133984"/>
          </a:solidFill>
          <a:latin typeface="Arial" charset="0"/>
          <a:ea typeface="华文新魏" pitchFamily="2" charset="-122"/>
        </a:defRPr>
      </a:lvl5pPr>
      <a:lvl6pPr marL="457200" algn="ctr" rtl="0" fontAlgn="base">
        <a:spcBef>
          <a:spcPct val="0"/>
        </a:spcBef>
        <a:spcAft>
          <a:spcPct val="0"/>
        </a:spcAft>
        <a:defRPr sz="2800" b="1">
          <a:solidFill>
            <a:srgbClr val="133984"/>
          </a:solidFill>
          <a:latin typeface="Arial" charset="0"/>
          <a:ea typeface="华文新魏" pitchFamily="2" charset="-122"/>
        </a:defRPr>
      </a:lvl6pPr>
      <a:lvl7pPr marL="914400" algn="ctr" rtl="0" fontAlgn="base">
        <a:spcBef>
          <a:spcPct val="0"/>
        </a:spcBef>
        <a:spcAft>
          <a:spcPct val="0"/>
        </a:spcAft>
        <a:defRPr sz="2800" b="1">
          <a:solidFill>
            <a:srgbClr val="133984"/>
          </a:solidFill>
          <a:latin typeface="Arial" charset="0"/>
          <a:ea typeface="华文新魏" pitchFamily="2" charset="-122"/>
        </a:defRPr>
      </a:lvl7pPr>
      <a:lvl8pPr marL="1371600" algn="ctr" rtl="0" fontAlgn="base">
        <a:spcBef>
          <a:spcPct val="0"/>
        </a:spcBef>
        <a:spcAft>
          <a:spcPct val="0"/>
        </a:spcAft>
        <a:defRPr sz="2800" b="1">
          <a:solidFill>
            <a:srgbClr val="133984"/>
          </a:solidFill>
          <a:latin typeface="Arial" charset="0"/>
          <a:ea typeface="华文新魏" pitchFamily="2" charset="-122"/>
        </a:defRPr>
      </a:lvl8pPr>
      <a:lvl9pPr marL="1828800" algn="ctr" rtl="0" fontAlgn="base">
        <a:spcBef>
          <a:spcPct val="0"/>
        </a:spcBef>
        <a:spcAft>
          <a:spcPct val="0"/>
        </a:spcAft>
        <a:defRPr sz="2800" b="1">
          <a:solidFill>
            <a:srgbClr val="133984"/>
          </a:solidFill>
          <a:latin typeface="Arial" charset="0"/>
          <a:ea typeface="华文新魏" pitchFamily="2" charset="-122"/>
        </a:defRPr>
      </a:lvl9pPr>
    </p:titleStyle>
    <p:bodyStyle>
      <a:lvl1pPr marL="449263" indent="-449263" algn="l" rtl="0" eaLnBrk="0" fontAlgn="base" hangingPunct="0">
        <a:lnSpc>
          <a:spcPct val="110000"/>
        </a:lnSpc>
        <a:spcBef>
          <a:spcPct val="20000"/>
        </a:spcBef>
        <a:spcAft>
          <a:spcPct val="0"/>
        </a:spcAft>
        <a:buSzPct val="120000"/>
        <a:buBlip>
          <a:blip r:embed="rId17"/>
        </a:buBlip>
        <a:defRPr sz="2800">
          <a:solidFill>
            <a:srgbClr val="133984"/>
          </a:solidFill>
          <a:latin typeface="+mn-lt"/>
          <a:ea typeface="+mn-ea"/>
          <a:cs typeface="+mn-cs"/>
        </a:defRPr>
      </a:lvl1pPr>
      <a:lvl2pPr marL="914400" indent="-285750" algn="l" rtl="0" eaLnBrk="0" fontAlgn="base" hangingPunct="0">
        <a:lnSpc>
          <a:spcPct val="110000"/>
        </a:lnSpc>
        <a:spcBef>
          <a:spcPct val="20000"/>
        </a:spcBef>
        <a:spcAft>
          <a:spcPct val="0"/>
        </a:spcAft>
        <a:buClr>
          <a:srgbClr val="000066"/>
        </a:buClr>
        <a:buChar char="•"/>
        <a:defRPr sz="2400">
          <a:solidFill>
            <a:srgbClr val="133984"/>
          </a:solidFill>
          <a:latin typeface="+mn-lt"/>
          <a:ea typeface="+mn-ea"/>
        </a:defRPr>
      </a:lvl2pPr>
      <a:lvl3pPr marL="1322388"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730375"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138363"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95563" indent="-228600" algn="l" rtl="0" fontAlgn="base">
        <a:spcBef>
          <a:spcPct val="20000"/>
        </a:spcBef>
        <a:spcAft>
          <a:spcPct val="0"/>
        </a:spcAft>
        <a:buChar char="»"/>
        <a:defRPr sz="2000">
          <a:solidFill>
            <a:schemeClr val="tx1"/>
          </a:solidFill>
          <a:latin typeface="+mn-lt"/>
          <a:ea typeface="宋体" pitchFamily="2" charset="-122"/>
        </a:defRPr>
      </a:lvl6pPr>
      <a:lvl7pPr marL="3052763" indent="-228600" algn="l" rtl="0" fontAlgn="base">
        <a:spcBef>
          <a:spcPct val="20000"/>
        </a:spcBef>
        <a:spcAft>
          <a:spcPct val="0"/>
        </a:spcAft>
        <a:buChar char="»"/>
        <a:defRPr sz="2000">
          <a:solidFill>
            <a:schemeClr val="tx1"/>
          </a:solidFill>
          <a:latin typeface="+mn-lt"/>
          <a:ea typeface="宋体" pitchFamily="2" charset="-122"/>
        </a:defRPr>
      </a:lvl7pPr>
      <a:lvl8pPr marL="3509963" indent="-228600" algn="l" rtl="0" fontAlgn="base">
        <a:spcBef>
          <a:spcPct val="20000"/>
        </a:spcBef>
        <a:spcAft>
          <a:spcPct val="0"/>
        </a:spcAft>
        <a:buChar char="»"/>
        <a:defRPr sz="2000">
          <a:solidFill>
            <a:schemeClr val="tx1"/>
          </a:solidFill>
          <a:latin typeface="+mn-lt"/>
          <a:ea typeface="宋体" pitchFamily="2" charset="-122"/>
        </a:defRPr>
      </a:lvl8pPr>
      <a:lvl9pPr marL="3967163" indent="-228600" algn="l" rtl="0" fontAlgn="base">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11" descr="ppt底板白-英文大写40"/>
          <p:cNvPicPr>
            <a:picLocks noChangeAspect="1" noChangeArrowheads="1"/>
          </p:cNvPicPr>
          <p:nvPr userDrawn="1"/>
        </p:nvPicPr>
        <p:blipFill>
          <a:blip r:embed="rId16" cstate="print"/>
          <a:srcRect/>
          <a:stretch>
            <a:fillRect/>
          </a:stretch>
        </p:blipFill>
        <p:spPr bwMode="auto">
          <a:xfrm>
            <a:off x="0" y="0"/>
            <a:ext cx="12192000" cy="6858000"/>
          </a:xfrm>
          <a:prstGeom prst="rect">
            <a:avLst/>
          </a:prstGeom>
          <a:noFill/>
          <a:ln w="9525">
            <a:noFill/>
            <a:miter lim="800000"/>
            <a:headEnd/>
            <a:tailEnd/>
          </a:ln>
        </p:spPr>
      </p:pic>
      <p:sp>
        <p:nvSpPr>
          <p:cNvPr id="56322" name="Rectangle 2"/>
          <p:cNvSpPr>
            <a:spLocks noChangeArrowheads="1"/>
          </p:cNvSpPr>
          <p:nvPr/>
        </p:nvSpPr>
        <p:spPr bwMode="auto">
          <a:xfrm>
            <a:off x="383119" y="833441"/>
            <a:ext cx="5757333" cy="28575"/>
          </a:xfrm>
          <a:prstGeom prst="rect">
            <a:avLst/>
          </a:prstGeom>
          <a:gradFill rotWithShape="1">
            <a:gsLst>
              <a:gs pos="0">
                <a:srgbClr val="133984">
                  <a:gamma/>
                  <a:tint val="0"/>
                  <a:invGamma/>
                </a:srgbClr>
              </a:gs>
              <a:gs pos="100000">
                <a:srgbClr val="133984"/>
              </a:gs>
            </a:gsLst>
            <a:lin ang="0" scaled="1"/>
          </a:gradFill>
          <a:ln w="19050" algn="ctr">
            <a:noFill/>
            <a:miter lim="800000"/>
            <a:headEnd/>
            <a:tailEnd/>
          </a:ln>
          <a:effectLst/>
        </p:spPr>
        <p:txBody>
          <a:bodyPr wrap="none" anchor="ctr"/>
          <a:lstStyle/>
          <a:p>
            <a:pPr>
              <a:defRPr/>
            </a:pPr>
            <a:endParaRPr lang="zh-CN" altLang="en-US" sz="1800">
              <a:solidFill>
                <a:srgbClr val="000000"/>
              </a:solidFill>
              <a:ea typeface="黑体" pitchFamily="2" charset="-122"/>
            </a:endParaRPr>
          </a:p>
        </p:txBody>
      </p:sp>
      <p:sp>
        <p:nvSpPr>
          <p:cNvPr id="56323" name="Rectangle 3"/>
          <p:cNvSpPr>
            <a:spLocks noChangeArrowheads="1"/>
          </p:cNvSpPr>
          <p:nvPr/>
        </p:nvSpPr>
        <p:spPr bwMode="auto">
          <a:xfrm>
            <a:off x="6434668" y="6477003"/>
            <a:ext cx="5757333" cy="28575"/>
          </a:xfrm>
          <a:prstGeom prst="rect">
            <a:avLst/>
          </a:prstGeom>
          <a:gradFill rotWithShape="1">
            <a:gsLst>
              <a:gs pos="0">
                <a:srgbClr val="133984">
                  <a:gamma/>
                  <a:tint val="0"/>
                  <a:invGamma/>
                </a:srgbClr>
              </a:gs>
              <a:gs pos="100000">
                <a:srgbClr val="133984"/>
              </a:gs>
            </a:gsLst>
            <a:lin ang="0" scaled="1"/>
          </a:gradFill>
          <a:ln w="19050" algn="ctr">
            <a:noFill/>
            <a:miter lim="800000"/>
            <a:headEnd/>
            <a:tailEnd/>
          </a:ln>
          <a:effectLst/>
        </p:spPr>
        <p:txBody>
          <a:bodyPr wrap="none" anchor="ctr"/>
          <a:lstStyle/>
          <a:p>
            <a:pPr>
              <a:defRPr/>
            </a:pPr>
            <a:endParaRPr lang="zh-CN" altLang="en-US" sz="1800">
              <a:solidFill>
                <a:srgbClr val="000000"/>
              </a:solidFill>
              <a:ea typeface="黑体" pitchFamily="2" charset="-122"/>
            </a:endParaRPr>
          </a:p>
        </p:txBody>
      </p:sp>
      <p:sp>
        <p:nvSpPr>
          <p:cNvPr id="20485" name="Rectangle 4"/>
          <p:cNvSpPr>
            <a:spLocks noGrp="1" noChangeArrowheads="1"/>
          </p:cNvSpPr>
          <p:nvPr>
            <p:ph type="title"/>
          </p:nvPr>
        </p:nvSpPr>
        <p:spPr bwMode="auto">
          <a:xfrm>
            <a:off x="0" y="179388"/>
            <a:ext cx="12192000" cy="688975"/>
          </a:xfrm>
          <a:prstGeom prst="rect">
            <a:avLst/>
          </a:prstGeom>
          <a:noFill/>
          <a:ln w="9525" algn="ctr">
            <a:noFill/>
            <a:miter lim="800000"/>
            <a:headEnd/>
            <a:tailEnd/>
          </a:ln>
        </p:spPr>
        <p:txBody>
          <a:bodyPr vert="horz" wrap="square" lIns="91440" tIns="54000" rIns="91440" bIns="45720" numCol="1" anchor="t" anchorCtr="1" compatLnSpc="1">
            <a:prstTxWarp prst="textNoShape">
              <a:avLst/>
            </a:prstTxWarp>
          </a:bodyPr>
          <a:lstStyle/>
          <a:p>
            <a:pPr lvl="0"/>
            <a:r>
              <a:rPr lang="zh-CN" altLang="en-US"/>
              <a:t>单击此处编辑母版标题样式</a:t>
            </a:r>
          </a:p>
        </p:txBody>
      </p:sp>
      <p:sp>
        <p:nvSpPr>
          <p:cNvPr id="20486" name="Rectangle 5"/>
          <p:cNvSpPr>
            <a:spLocks noGrp="1" noChangeArrowheads="1"/>
          </p:cNvSpPr>
          <p:nvPr>
            <p:ph type="body" idx="1"/>
          </p:nvPr>
        </p:nvSpPr>
        <p:spPr bwMode="auto">
          <a:xfrm>
            <a:off x="575733" y="1268413"/>
            <a:ext cx="10972800" cy="5065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p:txBody>
      </p:sp>
    </p:spTree>
    <p:extLst>
      <p:ext uri="{BB962C8B-B14F-4D97-AF65-F5344CB8AC3E}">
        <p14:creationId xmlns:p14="http://schemas.microsoft.com/office/powerpoint/2010/main" val="369299346"/>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Lst>
  <p:txStyles>
    <p:titleStyle>
      <a:lvl1pPr algn="ctr" rtl="0" eaLnBrk="0" fontAlgn="base" hangingPunct="0">
        <a:spcBef>
          <a:spcPct val="0"/>
        </a:spcBef>
        <a:spcAft>
          <a:spcPct val="0"/>
        </a:spcAft>
        <a:defRPr sz="2100" b="1">
          <a:solidFill>
            <a:srgbClr val="133984"/>
          </a:solidFill>
          <a:latin typeface="+mj-lt"/>
          <a:ea typeface="+mj-ea"/>
          <a:cs typeface="+mj-cs"/>
        </a:defRPr>
      </a:lvl1pPr>
      <a:lvl2pPr algn="ctr" rtl="0" eaLnBrk="0" fontAlgn="base" hangingPunct="0">
        <a:spcBef>
          <a:spcPct val="0"/>
        </a:spcBef>
        <a:spcAft>
          <a:spcPct val="0"/>
        </a:spcAft>
        <a:defRPr sz="2100" b="1">
          <a:solidFill>
            <a:srgbClr val="133984"/>
          </a:solidFill>
          <a:latin typeface="Arial" charset="0"/>
          <a:ea typeface="华文新魏" pitchFamily="2" charset="-122"/>
        </a:defRPr>
      </a:lvl2pPr>
      <a:lvl3pPr algn="ctr" rtl="0" eaLnBrk="0" fontAlgn="base" hangingPunct="0">
        <a:spcBef>
          <a:spcPct val="0"/>
        </a:spcBef>
        <a:spcAft>
          <a:spcPct val="0"/>
        </a:spcAft>
        <a:defRPr sz="2100" b="1">
          <a:solidFill>
            <a:srgbClr val="133984"/>
          </a:solidFill>
          <a:latin typeface="Arial" charset="0"/>
          <a:ea typeface="华文新魏" pitchFamily="2" charset="-122"/>
        </a:defRPr>
      </a:lvl3pPr>
      <a:lvl4pPr algn="ctr" rtl="0" eaLnBrk="0" fontAlgn="base" hangingPunct="0">
        <a:spcBef>
          <a:spcPct val="0"/>
        </a:spcBef>
        <a:spcAft>
          <a:spcPct val="0"/>
        </a:spcAft>
        <a:defRPr sz="2100" b="1">
          <a:solidFill>
            <a:srgbClr val="133984"/>
          </a:solidFill>
          <a:latin typeface="Arial" charset="0"/>
          <a:ea typeface="华文新魏" pitchFamily="2" charset="-122"/>
        </a:defRPr>
      </a:lvl4pPr>
      <a:lvl5pPr algn="ctr" rtl="0" eaLnBrk="0" fontAlgn="base" hangingPunct="0">
        <a:spcBef>
          <a:spcPct val="0"/>
        </a:spcBef>
        <a:spcAft>
          <a:spcPct val="0"/>
        </a:spcAft>
        <a:defRPr sz="2100" b="1">
          <a:solidFill>
            <a:srgbClr val="133984"/>
          </a:solidFill>
          <a:latin typeface="Arial" charset="0"/>
          <a:ea typeface="华文新魏" pitchFamily="2" charset="-122"/>
        </a:defRPr>
      </a:lvl5pPr>
      <a:lvl6pPr marL="342900" algn="ctr" rtl="0" fontAlgn="base">
        <a:spcBef>
          <a:spcPct val="0"/>
        </a:spcBef>
        <a:spcAft>
          <a:spcPct val="0"/>
        </a:spcAft>
        <a:defRPr sz="2100" b="1">
          <a:solidFill>
            <a:srgbClr val="133984"/>
          </a:solidFill>
          <a:latin typeface="Arial" charset="0"/>
          <a:ea typeface="华文新魏" pitchFamily="2" charset="-122"/>
        </a:defRPr>
      </a:lvl6pPr>
      <a:lvl7pPr marL="685800" algn="ctr" rtl="0" fontAlgn="base">
        <a:spcBef>
          <a:spcPct val="0"/>
        </a:spcBef>
        <a:spcAft>
          <a:spcPct val="0"/>
        </a:spcAft>
        <a:defRPr sz="2100" b="1">
          <a:solidFill>
            <a:srgbClr val="133984"/>
          </a:solidFill>
          <a:latin typeface="Arial" charset="0"/>
          <a:ea typeface="华文新魏" pitchFamily="2" charset="-122"/>
        </a:defRPr>
      </a:lvl7pPr>
      <a:lvl8pPr marL="1028700" algn="ctr" rtl="0" fontAlgn="base">
        <a:spcBef>
          <a:spcPct val="0"/>
        </a:spcBef>
        <a:spcAft>
          <a:spcPct val="0"/>
        </a:spcAft>
        <a:defRPr sz="2100" b="1">
          <a:solidFill>
            <a:srgbClr val="133984"/>
          </a:solidFill>
          <a:latin typeface="Arial" charset="0"/>
          <a:ea typeface="华文新魏" pitchFamily="2" charset="-122"/>
        </a:defRPr>
      </a:lvl8pPr>
      <a:lvl9pPr marL="1371600" algn="ctr" rtl="0" fontAlgn="base">
        <a:spcBef>
          <a:spcPct val="0"/>
        </a:spcBef>
        <a:spcAft>
          <a:spcPct val="0"/>
        </a:spcAft>
        <a:defRPr sz="2100" b="1">
          <a:solidFill>
            <a:srgbClr val="133984"/>
          </a:solidFill>
          <a:latin typeface="Arial" charset="0"/>
          <a:ea typeface="华文新魏" pitchFamily="2" charset="-122"/>
        </a:defRPr>
      </a:lvl9pPr>
    </p:titleStyle>
    <p:bodyStyle>
      <a:lvl1pPr marL="336947" indent="-336947" algn="l" rtl="0" eaLnBrk="0" fontAlgn="base" hangingPunct="0">
        <a:lnSpc>
          <a:spcPct val="110000"/>
        </a:lnSpc>
        <a:spcBef>
          <a:spcPct val="20000"/>
        </a:spcBef>
        <a:spcAft>
          <a:spcPct val="0"/>
        </a:spcAft>
        <a:buSzPct val="120000"/>
        <a:buBlip>
          <a:blip r:embed="rId17"/>
        </a:buBlip>
        <a:defRPr sz="2100">
          <a:solidFill>
            <a:srgbClr val="133984"/>
          </a:solidFill>
          <a:latin typeface="+mn-lt"/>
          <a:ea typeface="+mn-ea"/>
          <a:cs typeface="+mn-cs"/>
        </a:defRPr>
      </a:lvl1pPr>
      <a:lvl2pPr marL="685800" indent="-214313" algn="l" rtl="0" eaLnBrk="0" fontAlgn="base" hangingPunct="0">
        <a:lnSpc>
          <a:spcPct val="110000"/>
        </a:lnSpc>
        <a:spcBef>
          <a:spcPct val="20000"/>
        </a:spcBef>
        <a:spcAft>
          <a:spcPct val="0"/>
        </a:spcAft>
        <a:buClr>
          <a:srgbClr val="000066"/>
        </a:buClr>
        <a:buChar char="•"/>
        <a:defRPr sz="1800">
          <a:solidFill>
            <a:srgbClr val="133984"/>
          </a:solidFill>
          <a:latin typeface="+mn-lt"/>
          <a:ea typeface="+mn-ea"/>
        </a:defRPr>
      </a:lvl2pPr>
      <a:lvl3pPr marL="991791" indent="-171450" algn="l" rtl="0" eaLnBrk="0" fontAlgn="base" hangingPunct="0">
        <a:spcBef>
          <a:spcPct val="20000"/>
        </a:spcBef>
        <a:spcAft>
          <a:spcPct val="0"/>
        </a:spcAft>
        <a:buChar char="•"/>
        <a:defRPr sz="1800">
          <a:solidFill>
            <a:schemeClr val="tx1"/>
          </a:solidFill>
          <a:latin typeface="+mn-lt"/>
          <a:ea typeface="宋体" pitchFamily="2" charset="-122"/>
        </a:defRPr>
      </a:lvl3pPr>
      <a:lvl4pPr marL="1297781" indent="-171450" algn="l" rtl="0" eaLnBrk="0" fontAlgn="base" hangingPunct="0">
        <a:spcBef>
          <a:spcPct val="20000"/>
        </a:spcBef>
        <a:spcAft>
          <a:spcPct val="0"/>
        </a:spcAft>
        <a:buChar char="–"/>
        <a:defRPr sz="1500">
          <a:solidFill>
            <a:schemeClr val="tx1"/>
          </a:solidFill>
          <a:latin typeface="+mn-lt"/>
          <a:ea typeface="宋体" pitchFamily="2" charset="-122"/>
        </a:defRPr>
      </a:lvl4pPr>
      <a:lvl5pPr marL="1603772" indent="-171450" algn="l" rtl="0" eaLnBrk="0" fontAlgn="base" hangingPunct="0">
        <a:spcBef>
          <a:spcPct val="20000"/>
        </a:spcBef>
        <a:spcAft>
          <a:spcPct val="0"/>
        </a:spcAft>
        <a:buChar char="»"/>
        <a:defRPr sz="1500">
          <a:solidFill>
            <a:schemeClr val="tx1"/>
          </a:solidFill>
          <a:latin typeface="+mn-lt"/>
          <a:ea typeface="宋体" pitchFamily="2" charset="-122"/>
        </a:defRPr>
      </a:lvl5pPr>
      <a:lvl6pPr marL="1946672" indent="-171450" algn="l" rtl="0" fontAlgn="base">
        <a:spcBef>
          <a:spcPct val="20000"/>
        </a:spcBef>
        <a:spcAft>
          <a:spcPct val="0"/>
        </a:spcAft>
        <a:buChar char="»"/>
        <a:defRPr sz="1500">
          <a:solidFill>
            <a:schemeClr val="tx1"/>
          </a:solidFill>
          <a:latin typeface="+mn-lt"/>
          <a:ea typeface="宋体" pitchFamily="2" charset="-122"/>
        </a:defRPr>
      </a:lvl6pPr>
      <a:lvl7pPr marL="2289572" indent="-171450" algn="l" rtl="0" fontAlgn="base">
        <a:spcBef>
          <a:spcPct val="20000"/>
        </a:spcBef>
        <a:spcAft>
          <a:spcPct val="0"/>
        </a:spcAft>
        <a:buChar char="»"/>
        <a:defRPr sz="1500">
          <a:solidFill>
            <a:schemeClr val="tx1"/>
          </a:solidFill>
          <a:latin typeface="+mn-lt"/>
          <a:ea typeface="宋体" pitchFamily="2" charset="-122"/>
        </a:defRPr>
      </a:lvl7pPr>
      <a:lvl8pPr marL="2632472" indent="-171450" algn="l" rtl="0" fontAlgn="base">
        <a:spcBef>
          <a:spcPct val="20000"/>
        </a:spcBef>
        <a:spcAft>
          <a:spcPct val="0"/>
        </a:spcAft>
        <a:buChar char="»"/>
        <a:defRPr sz="1500">
          <a:solidFill>
            <a:schemeClr val="tx1"/>
          </a:solidFill>
          <a:latin typeface="+mn-lt"/>
          <a:ea typeface="宋体" pitchFamily="2" charset="-122"/>
        </a:defRPr>
      </a:lvl8pPr>
      <a:lvl9pPr marL="2975372" indent="-171450" algn="l" rtl="0" fontAlgn="base">
        <a:spcBef>
          <a:spcPct val="20000"/>
        </a:spcBef>
        <a:spcAft>
          <a:spcPct val="0"/>
        </a:spcAft>
        <a:buChar char="»"/>
        <a:defRPr sz="1500">
          <a:solidFill>
            <a:schemeClr val="tx1"/>
          </a:solidFill>
          <a:latin typeface="+mn-lt"/>
          <a:ea typeface="宋体" pitchFamily="2" charset="-122"/>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png"/><Relationship Id="rId1" Type="http://schemas.openxmlformats.org/officeDocument/2006/relationships/slideLayout" Target="../slideLayouts/slideLayout44.xml"/><Relationship Id="rId5" Type="http://schemas.openxmlformats.org/officeDocument/2006/relationships/image" Target="../media/image41.emf"/><Relationship Id="rId4" Type="http://schemas.openxmlformats.org/officeDocument/2006/relationships/image" Target="../media/image40.emf"/></Relationships>
</file>

<file path=ppt/slides/_rels/slide1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3.emf"/><Relationship Id="rId4" Type="http://schemas.openxmlformats.org/officeDocument/2006/relationships/image" Target="../media/image36.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emf"/><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2.png"/><Relationship Id="rId4" Type="http://schemas.openxmlformats.org/officeDocument/2006/relationships/image" Target="../media/image57.emf"/></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emf"/><Relationship Id="rId4" Type="http://schemas.openxmlformats.org/officeDocument/2006/relationships/image" Target="../media/image60.emf"/></Relationships>
</file>

<file path=ppt/slides/_rels/slide19.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4.emf"/><Relationship Id="rId7" Type="http://schemas.openxmlformats.org/officeDocument/2006/relationships/image" Target="../media/image68.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7.emf"/><Relationship Id="rId5" Type="http://schemas.openxmlformats.org/officeDocument/2006/relationships/image" Target="../media/image66.emf"/><Relationship Id="rId4" Type="http://schemas.openxmlformats.org/officeDocument/2006/relationships/image" Target="../media/image65.emf"/></Relationships>
</file>

<file path=ppt/slides/_rels/slide21.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0.emf"/></Relationships>
</file>

<file path=ppt/slides/_rels/slide22.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2.emf"/></Relationships>
</file>

<file path=ppt/slides/_rels/slide23.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4.emf"/></Relationships>
</file>

<file path=ppt/slides/_rels/slide24.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63.xml"/><Relationship Id="rId6" Type="http://schemas.openxmlformats.org/officeDocument/2006/relationships/image" Target="../media/image78.emf"/><Relationship Id="rId5" Type="http://schemas.openxmlformats.org/officeDocument/2006/relationships/image" Target="../media/image2.png"/><Relationship Id="rId4" Type="http://schemas.openxmlformats.org/officeDocument/2006/relationships/image" Target="../media/image77.emf"/></Relationships>
</file>

<file path=ppt/slides/_rels/slide25.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1.emf"/><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2.png"/><Relationship Id="rId1" Type="http://schemas.openxmlformats.org/officeDocument/2006/relationships/slideLayout" Target="../slideLayouts/slideLayout63.xml"/><Relationship Id="rId6" Type="http://schemas.openxmlformats.org/officeDocument/2006/relationships/image" Target="../media/image85.emf"/><Relationship Id="rId5" Type="http://schemas.openxmlformats.org/officeDocument/2006/relationships/image" Target="../media/image84.emf"/><Relationship Id="rId4" Type="http://schemas.openxmlformats.org/officeDocument/2006/relationships/image" Target="../media/image83.e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oleObject" Target="../embeddings/oleObject11.bin"/><Relationship Id="rId3" Type="http://schemas.openxmlformats.org/officeDocument/2006/relationships/notesSlide" Target="../notesSlides/notesSlide6.xml"/><Relationship Id="rId7" Type="http://schemas.openxmlformats.org/officeDocument/2006/relationships/image" Target="../media/image87.wmf"/><Relationship Id="rId12" Type="http://schemas.openxmlformats.org/officeDocument/2006/relationships/image" Target="../media/image47.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460.png"/><Relationship Id="rId5" Type="http://schemas.openxmlformats.org/officeDocument/2006/relationships/image" Target="../media/image86.wmf"/><Relationship Id="rId10" Type="http://schemas.openxmlformats.org/officeDocument/2006/relationships/oleObject" Target="../embeddings/oleObject10.bin"/><Relationship Id="rId4" Type="http://schemas.openxmlformats.org/officeDocument/2006/relationships/oleObject" Target="../embeddings/oleObject6.bin"/><Relationship Id="rId9" Type="http://schemas.openxmlformats.org/officeDocument/2006/relationships/oleObject" Target="../embeddings/oleObject9.bin"/><Relationship Id="rId14" Type="http://schemas.openxmlformats.org/officeDocument/2006/relationships/image" Target="../media/image88.wmf"/></Relationships>
</file>

<file path=ppt/slides/_rels/slide29.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slideLayout" Target="../slideLayouts/slideLayout63.xml"/><Relationship Id="rId4" Type="http://schemas.openxmlformats.org/officeDocument/2006/relationships/image" Target="../media/image91.emf"/></Relationships>
</file>

<file path=ppt/slides/_rels/slide3.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16.e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3.wmf"/><Relationship Id="rId2" Type="http://schemas.openxmlformats.org/officeDocument/2006/relationships/slideLayout" Target="../slideLayouts/slideLayout7.xml"/><Relationship Id="rId16" Type="http://schemas.openxmlformats.org/officeDocument/2006/relationships/image" Target="../media/image19.emf"/><Relationship Id="rId1" Type="http://schemas.openxmlformats.org/officeDocument/2006/relationships/vmlDrawing" Target="../drawings/vmlDrawing1.vml"/><Relationship Id="rId6" Type="http://schemas.openxmlformats.org/officeDocument/2006/relationships/image" Target="../media/image11.wmf"/><Relationship Id="rId11" Type="http://schemas.openxmlformats.org/officeDocument/2006/relationships/oleObject" Target="../embeddings/oleObject4.bin"/><Relationship Id="rId5" Type="http://schemas.openxmlformats.org/officeDocument/2006/relationships/oleObject" Target="../embeddings/oleObject2.bin"/><Relationship Id="rId15" Type="http://schemas.openxmlformats.org/officeDocument/2006/relationships/image" Target="../media/image18.emf"/><Relationship Id="rId10" Type="http://schemas.openxmlformats.org/officeDocument/2006/relationships/image" Target="../media/image15.emf"/><Relationship Id="rId4" Type="http://schemas.openxmlformats.org/officeDocument/2006/relationships/image" Target="../media/image10.wmf"/><Relationship Id="rId9" Type="http://schemas.openxmlformats.org/officeDocument/2006/relationships/image" Target="../media/image14.png"/><Relationship Id="rId14" Type="http://schemas.openxmlformats.org/officeDocument/2006/relationships/image" Target="../media/image17.emf"/></Relationships>
</file>

<file path=ppt/slides/_rels/slide3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63.xml"/><Relationship Id="rId4" Type="http://schemas.openxmlformats.org/officeDocument/2006/relationships/image" Target="../media/image94.png"/></Relationships>
</file>

<file path=ppt/slides/_rels/slide31.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image" Target="../media/image95.emf"/><Relationship Id="rId1" Type="http://schemas.openxmlformats.org/officeDocument/2006/relationships/slideLayout" Target="../slideLayouts/slideLayout63.xml"/><Relationship Id="rId6" Type="http://schemas.openxmlformats.org/officeDocument/2006/relationships/image" Target="../media/image99.emf"/><Relationship Id="rId5" Type="http://schemas.openxmlformats.org/officeDocument/2006/relationships/image" Target="../media/image98.emf"/><Relationship Id="rId4" Type="http://schemas.openxmlformats.org/officeDocument/2006/relationships/image" Target="../media/image97.png"/><Relationship Id="rId9" Type="http://schemas.openxmlformats.org/officeDocument/2006/relationships/image" Target="../media/image102.png"/></Relationships>
</file>

<file path=ppt/slides/_rels/slide3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63.xml"/><Relationship Id="rId4" Type="http://schemas.openxmlformats.org/officeDocument/2006/relationships/image" Target="../media/image10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png"/><Relationship Id="rId7" Type="http://schemas.openxmlformats.org/officeDocument/2006/relationships/image" Target="../media/image24.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emf"/><Relationship Id="rId4" Type="http://schemas.openxmlformats.org/officeDocument/2006/relationships/image" Target="../media/image21.emf"/><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8.emf"/></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16.xml"/><Relationship Id="rId6" Type="http://schemas.openxmlformats.org/officeDocument/2006/relationships/image" Target="../media/image31.png"/><Relationship Id="rId5" Type="http://schemas.openxmlformats.org/officeDocument/2006/relationships/image" Target="../media/image390.png"/></Relationships>
</file>

<file path=ppt/slides/_rels/slide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30.xml"/><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1981200" y="1080052"/>
            <a:ext cx="8465930" cy="990600"/>
          </a:xfrm>
        </p:spPr>
        <p:txBody>
          <a:bodyPr/>
          <a:lstStyle/>
          <a:p>
            <a:pPr eaLnBrk="1" hangingPunct="1"/>
            <a:r>
              <a:rPr lang="zh-CN" altLang="en-US" sz="4200" spc="100" dirty="0">
                <a:latin typeface="微软雅黑" panose="020B0503020204020204" pitchFamily="34" charset="-122"/>
                <a:ea typeface="微软雅黑" panose="020B0503020204020204" pitchFamily="34" charset="-122"/>
                <a:cs typeface="Times New Roman" pitchFamily="18" charset="0"/>
              </a:rPr>
              <a:t>中子皮与对称能</a:t>
            </a:r>
            <a:endParaRPr kumimoji="1" lang="en-US" altLang="zh-CN" sz="4200" spc="100" dirty="0">
              <a:solidFill>
                <a:srgbClr val="132584"/>
              </a:solidFill>
              <a:latin typeface="微软雅黑" panose="020B0503020204020204" pitchFamily="34" charset="-122"/>
              <a:ea typeface="微软雅黑" panose="020B0503020204020204" pitchFamily="34" charset="-122"/>
              <a:cs typeface="Times New Roman" pitchFamily="18" charset="0"/>
            </a:endParaRPr>
          </a:p>
        </p:txBody>
      </p:sp>
      <p:sp>
        <p:nvSpPr>
          <p:cNvPr id="22531" name="Rectangle 3"/>
          <p:cNvSpPr>
            <a:spLocks noGrp="1" noChangeArrowheads="1"/>
          </p:cNvSpPr>
          <p:nvPr>
            <p:ph type="subTitle" idx="1"/>
          </p:nvPr>
        </p:nvSpPr>
        <p:spPr>
          <a:xfrm>
            <a:off x="1583634" y="1905000"/>
            <a:ext cx="9029700" cy="1524000"/>
          </a:xfrm>
        </p:spPr>
        <p:txBody>
          <a:bodyPr/>
          <a:lstStyle/>
          <a:p>
            <a:pPr eaLnBrk="1" hangingPunct="1"/>
            <a:r>
              <a:rPr kumimoji="1" lang="en-US" altLang="zh-CN" b="1" dirty="0">
                <a:solidFill>
                  <a:srgbClr val="132584"/>
                </a:solidFill>
                <a:latin typeface="Times New Roman" pitchFamily="18" charset="0"/>
                <a:cs typeface="Times New Roman" pitchFamily="18" charset="0"/>
              </a:rPr>
              <a:t>Lie-Wen Chen (</a:t>
            </a:r>
            <a:r>
              <a:rPr kumimoji="1" lang="zh-CN" altLang="en-US" b="1" dirty="0">
                <a:solidFill>
                  <a:srgbClr val="132584"/>
                </a:solidFill>
                <a:latin typeface="Times New Roman" pitchFamily="18" charset="0"/>
                <a:cs typeface="Times New Roman" pitchFamily="18" charset="0"/>
              </a:rPr>
              <a:t>陈列文</a:t>
            </a:r>
            <a:r>
              <a:rPr kumimoji="1" lang="en-US" altLang="zh-CN" b="1" dirty="0">
                <a:solidFill>
                  <a:srgbClr val="132584"/>
                </a:solidFill>
                <a:latin typeface="Times New Roman" pitchFamily="18" charset="0"/>
                <a:cs typeface="Times New Roman" pitchFamily="18" charset="0"/>
              </a:rPr>
              <a:t>)</a:t>
            </a:r>
            <a:endParaRPr kumimoji="1" lang="en-US" altLang="zh-CN" dirty="0">
              <a:solidFill>
                <a:srgbClr val="132584"/>
              </a:solidFill>
              <a:latin typeface="Times New Roman" pitchFamily="18" charset="0"/>
              <a:cs typeface="Times New Roman" pitchFamily="18" charset="0"/>
            </a:endParaRPr>
          </a:p>
          <a:p>
            <a:pPr eaLnBrk="1" hangingPunct="1"/>
            <a:r>
              <a:rPr kumimoji="1" lang="en-US" altLang="zh-CN" sz="2000" b="1" dirty="0">
                <a:solidFill>
                  <a:schemeClr val="accent2"/>
                </a:solidFill>
                <a:latin typeface="Times New Roman" pitchFamily="18" charset="0"/>
                <a:cs typeface="Times New Roman" pitchFamily="18" charset="0"/>
              </a:rPr>
              <a:t>School of Physics and Astronomy, Shanghai Jiao Tong University, China</a:t>
            </a:r>
          </a:p>
        </p:txBody>
      </p:sp>
      <p:sp>
        <p:nvSpPr>
          <p:cNvPr id="22532" name="Text Box 4"/>
          <p:cNvSpPr txBox="1">
            <a:spLocks noChangeArrowheads="1"/>
          </p:cNvSpPr>
          <p:nvPr/>
        </p:nvSpPr>
        <p:spPr bwMode="auto">
          <a:xfrm>
            <a:off x="1574800" y="6096000"/>
            <a:ext cx="9055100" cy="738664"/>
          </a:xfrm>
          <a:prstGeom prst="rect">
            <a:avLst/>
          </a:prstGeom>
          <a:noFill/>
          <a:ln w="9525">
            <a:noFill/>
            <a:miter lim="800000"/>
            <a:headEnd/>
            <a:tailEnd/>
          </a:ln>
        </p:spPr>
        <p:txBody>
          <a:bodyPr wrap="square" anchor="b">
            <a:spAutoFit/>
          </a:bodyPr>
          <a:lstStyle/>
          <a:p>
            <a:r>
              <a:rPr lang="zh-CN" altLang="en-US" sz="2100" b="1" dirty="0">
                <a:solidFill>
                  <a:srgbClr val="C00000"/>
                </a:solidFill>
                <a:latin typeface="Times New Roman" panose="02020603050405020304" pitchFamily="18" charset="0"/>
                <a:cs typeface="Times New Roman" panose="02020603050405020304" pitchFamily="18" charset="0"/>
              </a:rPr>
              <a:t>“原子核结构与相对论重离子碰撞前沿交叉研讨会”</a:t>
            </a:r>
            <a:endParaRPr lang="en-US" altLang="zh-CN" sz="2100" b="1" dirty="0">
              <a:solidFill>
                <a:srgbClr val="C00000"/>
              </a:solidFill>
              <a:latin typeface="Times New Roman" panose="02020603050405020304" pitchFamily="18" charset="0"/>
              <a:cs typeface="Times New Roman" panose="02020603050405020304" pitchFamily="18" charset="0"/>
            </a:endParaRPr>
          </a:p>
          <a:p>
            <a:r>
              <a:rPr lang="zh-CN" altLang="en-US" sz="2100" b="1" dirty="0">
                <a:solidFill>
                  <a:srgbClr val="C00000"/>
                </a:solidFill>
                <a:latin typeface="Times New Roman" panose="02020603050405020304" pitchFamily="18" charset="0"/>
                <a:cs typeface="Times New Roman" panose="02020603050405020304" pitchFamily="18" charset="0"/>
              </a:rPr>
              <a:t>大连理工大学，</a:t>
            </a:r>
            <a:r>
              <a:rPr lang="en-US" altLang="zh-CN" sz="2100" b="1" dirty="0">
                <a:solidFill>
                  <a:srgbClr val="C00000"/>
                </a:solidFill>
                <a:latin typeface="Times New Roman" panose="02020603050405020304" pitchFamily="18" charset="0"/>
                <a:cs typeface="Times New Roman" panose="02020603050405020304" pitchFamily="18" charset="0"/>
              </a:rPr>
              <a:t>2023</a:t>
            </a:r>
            <a:r>
              <a:rPr lang="zh-CN" altLang="en-US" sz="2100" b="1" dirty="0">
                <a:solidFill>
                  <a:srgbClr val="C00000"/>
                </a:solidFill>
                <a:latin typeface="Times New Roman" panose="02020603050405020304" pitchFamily="18" charset="0"/>
                <a:cs typeface="Times New Roman" panose="02020603050405020304" pitchFamily="18" charset="0"/>
              </a:rPr>
              <a:t>年</a:t>
            </a:r>
            <a:r>
              <a:rPr lang="en-US" altLang="zh-CN" sz="2100" b="1" dirty="0">
                <a:solidFill>
                  <a:srgbClr val="C00000"/>
                </a:solidFill>
                <a:latin typeface="Times New Roman" panose="02020603050405020304" pitchFamily="18" charset="0"/>
                <a:cs typeface="Times New Roman" panose="02020603050405020304" pitchFamily="18" charset="0"/>
              </a:rPr>
              <a:t>8</a:t>
            </a:r>
            <a:r>
              <a:rPr lang="zh-CN" altLang="en-US" sz="2100" b="1" dirty="0">
                <a:solidFill>
                  <a:srgbClr val="C00000"/>
                </a:solidFill>
                <a:latin typeface="Times New Roman" panose="02020603050405020304" pitchFamily="18" charset="0"/>
                <a:cs typeface="Times New Roman" panose="02020603050405020304" pitchFamily="18" charset="0"/>
              </a:rPr>
              <a:t>月</a:t>
            </a:r>
            <a:r>
              <a:rPr lang="en-US" altLang="zh-CN" sz="2100" b="1" dirty="0">
                <a:solidFill>
                  <a:srgbClr val="C00000"/>
                </a:solidFill>
                <a:latin typeface="Times New Roman" panose="02020603050405020304" pitchFamily="18" charset="0"/>
                <a:cs typeface="Times New Roman" panose="02020603050405020304" pitchFamily="18" charset="0"/>
              </a:rPr>
              <a:t>3</a:t>
            </a:r>
            <a:r>
              <a:rPr lang="zh-CN" altLang="en-US" sz="2100" b="1" dirty="0">
                <a:solidFill>
                  <a:srgbClr val="C00000"/>
                </a:solidFill>
                <a:latin typeface="Times New Roman" panose="02020603050405020304" pitchFamily="18" charset="0"/>
                <a:cs typeface="Times New Roman" panose="02020603050405020304" pitchFamily="18" charset="0"/>
              </a:rPr>
              <a:t>日</a:t>
            </a:r>
            <a:endParaRPr lang="en-US" altLang="zh-CN" sz="2100" b="1" dirty="0">
              <a:solidFill>
                <a:srgbClr val="C00000"/>
              </a:solidFill>
              <a:latin typeface="Times New Roman" panose="02020603050405020304" pitchFamily="18" charset="0"/>
              <a:cs typeface="Times New Roman" panose="02020603050405020304" pitchFamily="18" charset="0"/>
            </a:endParaRPr>
          </a:p>
        </p:txBody>
      </p:sp>
      <p:sp>
        <p:nvSpPr>
          <p:cNvPr id="22533" name="Line 6"/>
          <p:cNvSpPr>
            <a:spLocks noChangeShapeType="1"/>
          </p:cNvSpPr>
          <p:nvPr/>
        </p:nvSpPr>
        <p:spPr bwMode="auto">
          <a:xfrm>
            <a:off x="1981200" y="1981200"/>
            <a:ext cx="8458200" cy="0"/>
          </a:xfrm>
          <a:prstGeom prst="line">
            <a:avLst/>
          </a:prstGeom>
          <a:noFill/>
          <a:ln w="76200">
            <a:solidFill>
              <a:srgbClr val="6699FF"/>
            </a:solidFill>
            <a:round/>
            <a:headEnd/>
            <a:tailEnd/>
          </a:ln>
        </p:spPr>
        <p:txBody>
          <a:bodyPr anchor="b"/>
          <a:lstStyle/>
          <a:p>
            <a:endParaRPr lang="zh-CN" altLang="en-US">
              <a:solidFill>
                <a:srgbClr val="000000"/>
              </a:solidFill>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6254" y="111563"/>
            <a:ext cx="2500746" cy="674878"/>
          </a:xfrm>
          <a:prstGeom prst="rect">
            <a:avLst/>
          </a:prstGeom>
        </p:spPr>
      </p:pic>
      <p:sp>
        <p:nvSpPr>
          <p:cNvPr id="22" name="Rectangle 59">
            <a:extLst>
              <a:ext uri="{FF2B5EF4-FFF2-40B4-BE49-F238E27FC236}">
                <a16:creationId xmlns:a16="http://schemas.microsoft.com/office/drawing/2014/main" id="{84AAF2ED-687B-4001-A815-B244ACC00A44}"/>
              </a:ext>
            </a:extLst>
          </p:cNvPr>
          <p:cNvSpPr txBox="1">
            <a:spLocks noChangeArrowheads="1"/>
          </p:cNvSpPr>
          <p:nvPr/>
        </p:nvSpPr>
        <p:spPr bwMode="auto">
          <a:xfrm>
            <a:off x="3543300" y="3505200"/>
            <a:ext cx="5334000" cy="1981200"/>
          </a:xfrm>
          <a:prstGeom prst="rect">
            <a:avLst/>
          </a:prstGeom>
          <a:noFill/>
          <a:ln w="38100">
            <a:solidFill>
              <a:srgbClr val="0000FF"/>
            </a:solidFill>
            <a:miter lim="800000"/>
            <a:headEnd/>
            <a:tailEnd/>
          </a:ln>
        </p:spPr>
        <p:txBody>
          <a:bodyPr anchor="ctr" anchorCtr="1"/>
          <a:lstStyle/>
          <a:p>
            <a:pPr marL="609600" indent="-609600" algn="l">
              <a:lnSpc>
                <a:spcPct val="90000"/>
              </a:lnSpc>
              <a:spcBef>
                <a:spcPct val="20000"/>
              </a:spcBef>
              <a:buSzPct val="120000"/>
              <a:buFont typeface="Wingdings" pitchFamily="2" charset="2"/>
              <a:buChar char="l"/>
              <a:defRPr/>
            </a:pPr>
            <a:r>
              <a:rPr lang="en-US" altLang="zh-CN" sz="2600" b="1" kern="0" dirty="0">
                <a:solidFill>
                  <a:srgbClr val="0000FF"/>
                </a:solidFill>
                <a:latin typeface="Times New Roman" pitchFamily="18" charset="0"/>
                <a:ea typeface="黑体"/>
                <a:cs typeface="Times New Roman" pitchFamily="18" charset="0"/>
              </a:rPr>
              <a:t>The symmetry energy (Esym)</a:t>
            </a:r>
          </a:p>
          <a:p>
            <a:pPr marL="609600" indent="-609600" algn="l">
              <a:lnSpc>
                <a:spcPct val="90000"/>
              </a:lnSpc>
              <a:spcBef>
                <a:spcPct val="20000"/>
              </a:spcBef>
              <a:buSzPct val="120000"/>
              <a:buFont typeface="Wingdings" pitchFamily="2" charset="2"/>
              <a:buChar char="l"/>
              <a:defRPr/>
            </a:pPr>
            <a:r>
              <a:rPr lang="en-US" altLang="zh-CN" sz="2600" b="1" kern="0" dirty="0">
                <a:solidFill>
                  <a:srgbClr val="0000FF"/>
                </a:solidFill>
                <a:latin typeface="Times New Roman" pitchFamily="18" charset="0"/>
                <a:cs typeface="Times New Roman" pitchFamily="18" charset="0"/>
              </a:rPr>
              <a:t>Neutron skin (</a:t>
            </a:r>
            <a:r>
              <a:rPr lang="en-US" altLang="zh-CN" sz="2600" b="1" kern="0" dirty="0" err="1">
                <a:solidFill>
                  <a:srgbClr val="0000FF"/>
                </a:solidFill>
                <a:latin typeface="Times New Roman" pitchFamily="18" charset="0"/>
                <a:cs typeface="Times New Roman" pitchFamily="18" charset="0"/>
              </a:rPr>
              <a:t>NSkin</a:t>
            </a:r>
            <a:r>
              <a:rPr lang="en-US" altLang="zh-CN" sz="2600" b="1" kern="0" dirty="0">
                <a:solidFill>
                  <a:srgbClr val="0000FF"/>
                </a:solidFill>
                <a:latin typeface="Times New Roman" pitchFamily="18" charset="0"/>
                <a:cs typeface="Times New Roman" pitchFamily="18" charset="0"/>
              </a:rPr>
              <a:t>)</a:t>
            </a:r>
          </a:p>
          <a:p>
            <a:pPr marL="609600" indent="-609600" algn="l">
              <a:lnSpc>
                <a:spcPct val="90000"/>
              </a:lnSpc>
              <a:spcBef>
                <a:spcPct val="20000"/>
              </a:spcBef>
              <a:buSzPct val="120000"/>
              <a:buFont typeface="Wingdings" pitchFamily="2" charset="2"/>
              <a:buChar char="l"/>
              <a:defRPr/>
            </a:pPr>
            <a:r>
              <a:rPr lang="en-US" altLang="zh-CN" sz="2600" b="1" kern="0" dirty="0" err="1">
                <a:solidFill>
                  <a:srgbClr val="0000FF"/>
                </a:solidFill>
                <a:latin typeface="Times New Roman" pitchFamily="18" charset="0"/>
                <a:cs typeface="Times New Roman" pitchFamily="18" charset="0"/>
              </a:rPr>
              <a:t>Nskin</a:t>
            </a:r>
            <a:r>
              <a:rPr lang="en-US" altLang="zh-CN" sz="2600" b="1" kern="0" dirty="0">
                <a:solidFill>
                  <a:srgbClr val="0000FF"/>
                </a:solidFill>
                <a:latin typeface="Times New Roman" pitchFamily="18" charset="0"/>
                <a:cs typeface="Times New Roman" pitchFamily="18" charset="0"/>
              </a:rPr>
              <a:t> vs Esym</a:t>
            </a:r>
          </a:p>
          <a:p>
            <a:pPr marL="609600" indent="-609600" algn="l">
              <a:lnSpc>
                <a:spcPct val="90000"/>
              </a:lnSpc>
              <a:spcBef>
                <a:spcPct val="20000"/>
              </a:spcBef>
              <a:buSzPct val="120000"/>
              <a:buFont typeface="Wingdings" pitchFamily="2" charset="2"/>
              <a:buChar char="l"/>
              <a:defRPr/>
            </a:pPr>
            <a:r>
              <a:rPr lang="en-US" altLang="zh-CN" sz="2600" b="1" kern="0" dirty="0">
                <a:solidFill>
                  <a:srgbClr val="0000FF"/>
                </a:solidFill>
                <a:latin typeface="Times New Roman" pitchFamily="18" charset="0"/>
                <a:ea typeface="黑体"/>
                <a:cs typeface="Times New Roman" pitchFamily="18" charset="0"/>
              </a:rPr>
              <a:t>Summary and outlook</a:t>
            </a:r>
            <a:endParaRPr lang="zh-CN" altLang="en-US" sz="2600" b="1" kern="0" dirty="0">
              <a:solidFill>
                <a:srgbClr val="0000FF"/>
              </a:solidFill>
              <a:latin typeface="Times New Roman" pitchFamily="18" charset="0"/>
              <a:ea typeface="黑体"/>
              <a:cs typeface="Times New Roman" pitchFamily="18" charset="0"/>
            </a:endParaRPr>
          </a:p>
        </p:txBody>
      </p:sp>
    </p:spTree>
    <p:extLst>
      <p:ext uri="{BB962C8B-B14F-4D97-AF65-F5344CB8AC3E}">
        <p14:creationId xmlns:p14="http://schemas.microsoft.com/office/powerpoint/2010/main" val="641894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cstate="print"/>
          <a:srcRect/>
          <a:stretch>
            <a:fillRect/>
          </a:stretch>
        </p:blipFill>
        <p:spPr bwMode="auto">
          <a:xfrm>
            <a:off x="152401" y="1600200"/>
            <a:ext cx="4940300" cy="4104052"/>
          </a:xfrm>
          <a:prstGeom prst="rect">
            <a:avLst/>
          </a:prstGeom>
          <a:noFill/>
          <a:ln w="9525">
            <a:noFill/>
            <a:miter lim="800000"/>
            <a:headEnd/>
            <a:tailEnd/>
          </a:ln>
        </p:spPr>
      </p:pic>
      <p:sp>
        <p:nvSpPr>
          <p:cNvPr id="82947" name="Text Box 3"/>
          <p:cNvSpPr txBox="1">
            <a:spLocks noChangeArrowheads="1"/>
          </p:cNvSpPr>
          <p:nvPr/>
        </p:nvSpPr>
        <p:spPr bwMode="auto">
          <a:xfrm>
            <a:off x="152400" y="5410200"/>
            <a:ext cx="5886635" cy="923330"/>
          </a:xfrm>
          <a:prstGeom prst="rect">
            <a:avLst/>
          </a:prstGeom>
          <a:noFill/>
          <a:ln w="9525">
            <a:noFill/>
            <a:miter lim="800000"/>
            <a:headEnd/>
            <a:tailEnd/>
          </a:ln>
        </p:spPr>
        <p:txBody>
          <a:bodyPr wrap="square" anchor="b">
            <a:spAutoFit/>
          </a:bodyPr>
          <a:lstStyle/>
          <a:p>
            <a:pPr algn="l"/>
            <a:r>
              <a:rPr kumimoji="1" lang="en-US" altLang="zh-CN" sz="1800" b="1" dirty="0">
                <a:solidFill>
                  <a:srgbClr val="FF0000"/>
                </a:solidFill>
                <a:latin typeface="Times New Roman" pitchFamily="18" charset="0"/>
                <a:ea typeface="宋体" pitchFamily="2" charset="-122"/>
              </a:rPr>
              <a:t>pion ratio (FOPI): </a:t>
            </a:r>
          </a:p>
          <a:p>
            <a:pPr algn="l"/>
            <a:r>
              <a:rPr kumimoji="1" lang="en-US" altLang="zh-CN" sz="1800" b="1" dirty="0">
                <a:solidFill>
                  <a:srgbClr val="0000CC"/>
                </a:solidFill>
                <a:latin typeface="Times New Roman" pitchFamily="18" charset="0"/>
                <a:ea typeface="宋体" pitchFamily="2" charset="-122"/>
              </a:rPr>
              <a:t>IBUU04, Xiao/Li/Chen/Yong/Zhang, PRL102,062502(2009)</a:t>
            </a:r>
          </a:p>
          <a:p>
            <a:pPr algn="l"/>
            <a:r>
              <a:rPr lang="en-US" altLang="zh-CN" sz="1800" b="1" dirty="0" err="1">
                <a:solidFill>
                  <a:srgbClr val="0000CC"/>
                </a:solidFill>
                <a:latin typeface="Times New Roman" pitchFamily="18" charset="0"/>
              </a:rPr>
              <a:t>ImIBLE</a:t>
            </a:r>
            <a:r>
              <a:rPr lang="en-US" altLang="zh-CN" sz="1800" b="1" dirty="0">
                <a:solidFill>
                  <a:srgbClr val="0000CC"/>
                </a:solidFill>
                <a:latin typeface="Times New Roman" pitchFamily="18" charset="0"/>
              </a:rPr>
              <a:t>, </a:t>
            </a:r>
            <a:r>
              <a:rPr lang="en-US" altLang="zh-CN" sz="1800" b="1" dirty="0" err="1">
                <a:solidFill>
                  <a:srgbClr val="0000CC"/>
                </a:solidFill>
                <a:latin typeface="Times New Roman" pitchFamily="18" charset="0"/>
              </a:rPr>
              <a:t>Xie</a:t>
            </a:r>
            <a:r>
              <a:rPr lang="en-US" altLang="zh-CN" sz="1800" b="1" dirty="0">
                <a:solidFill>
                  <a:srgbClr val="0000CC"/>
                </a:solidFill>
                <a:latin typeface="Times New Roman" pitchFamily="18" charset="0"/>
              </a:rPr>
              <a:t>/Su/Zhu/Zhang, PLB718,1510(2013)</a:t>
            </a:r>
          </a:p>
        </p:txBody>
      </p:sp>
      <p:sp>
        <p:nvSpPr>
          <p:cNvPr id="82954" name="Text Box 10"/>
          <p:cNvSpPr txBox="1">
            <a:spLocks noChangeArrowheads="1"/>
          </p:cNvSpPr>
          <p:nvPr/>
        </p:nvSpPr>
        <p:spPr bwMode="auto">
          <a:xfrm>
            <a:off x="152400" y="1307068"/>
            <a:ext cx="5943600" cy="369332"/>
          </a:xfrm>
          <a:prstGeom prst="rect">
            <a:avLst/>
          </a:prstGeom>
          <a:noFill/>
          <a:ln w="9525">
            <a:noFill/>
            <a:miter lim="800000"/>
            <a:headEnd/>
            <a:tailEnd/>
          </a:ln>
        </p:spPr>
        <p:txBody>
          <a:bodyPr wrap="square" anchor="b">
            <a:spAutoFit/>
          </a:bodyPr>
          <a:lstStyle/>
          <a:p>
            <a:r>
              <a:rPr kumimoji="1" lang="en-US" altLang="zh-CN" sz="1800" b="1" dirty="0">
                <a:solidFill>
                  <a:srgbClr val="FF0000"/>
                </a:solidFill>
                <a:latin typeface="Times New Roman" pitchFamily="18" charset="0"/>
                <a:ea typeface="宋体" pitchFamily="2" charset="-122"/>
              </a:rPr>
              <a:t>pion ratio (FOPI): </a:t>
            </a:r>
            <a:r>
              <a:rPr kumimoji="1" lang="en-US" altLang="zh-CN" sz="1800" b="1" dirty="0" err="1">
                <a:solidFill>
                  <a:srgbClr val="0000CC"/>
                </a:solidFill>
                <a:latin typeface="Times New Roman" pitchFamily="18" charset="0"/>
                <a:ea typeface="宋体" pitchFamily="2" charset="-122"/>
              </a:rPr>
              <a:t>ImIQMD</a:t>
            </a:r>
            <a:r>
              <a:rPr kumimoji="1" lang="en-US" altLang="zh-CN" sz="1800" b="1" dirty="0">
                <a:solidFill>
                  <a:srgbClr val="0000CC"/>
                </a:solidFill>
                <a:latin typeface="Times New Roman" pitchFamily="18" charset="0"/>
                <a:ea typeface="宋体" pitchFamily="2" charset="-122"/>
              </a:rPr>
              <a:t>, Feng/Jin, PLB683, 140(2010</a:t>
            </a:r>
            <a:r>
              <a:rPr kumimoji="1" lang="en-US" altLang="zh-CN" sz="1800" dirty="0">
                <a:solidFill>
                  <a:srgbClr val="0000CC"/>
                </a:solidFill>
                <a:latin typeface="Times New Roman" pitchFamily="18" charset="0"/>
                <a:ea typeface="宋体" pitchFamily="2" charset="-122"/>
              </a:rPr>
              <a:t>)</a:t>
            </a:r>
          </a:p>
        </p:txBody>
      </p:sp>
      <p:sp>
        <p:nvSpPr>
          <p:cNvPr id="82955" name="AutoShape 12"/>
          <p:cNvSpPr>
            <a:spLocks noChangeArrowheads="1"/>
          </p:cNvSpPr>
          <p:nvPr/>
        </p:nvSpPr>
        <p:spPr bwMode="auto">
          <a:xfrm>
            <a:off x="2407920" y="4267200"/>
            <a:ext cx="54922" cy="983489"/>
          </a:xfrm>
          <a:prstGeom prst="downArrow">
            <a:avLst>
              <a:gd name="adj1" fmla="val 50000"/>
              <a:gd name="adj2" fmla="val 75000"/>
            </a:avLst>
          </a:prstGeom>
          <a:solidFill>
            <a:srgbClr val="0000FF"/>
          </a:solidFill>
          <a:ln w="28575" algn="ctr">
            <a:solidFill>
              <a:srgbClr val="0000FF"/>
            </a:solidFill>
            <a:miter lim="800000"/>
            <a:headEnd/>
            <a:tailEnd/>
          </a:ln>
        </p:spPr>
        <p:txBody>
          <a:bodyPr wrap="square" lIns="90000" tIns="46800" rIns="90000" bIns="46800" anchor="ctr">
            <a:spAutoFit/>
          </a:bodyPr>
          <a:lstStyle/>
          <a:p>
            <a:endParaRPr lang="zh-CN" altLang="en-US">
              <a:solidFill>
                <a:srgbClr val="000000"/>
              </a:solidFill>
            </a:endParaRPr>
          </a:p>
        </p:txBody>
      </p:sp>
      <p:sp>
        <p:nvSpPr>
          <p:cNvPr id="82956" name="AutoShape 13"/>
          <p:cNvSpPr>
            <a:spLocks noChangeArrowheads="1"/>
          </p:cNvSpPr>
          <p:nvPr/>
        </p:nvSpPr>
        <p:spPr bwMode="auto">
          <a:xfrm>
            <a:off x="2362201" y="1619275"/>
            <a:ext cx="45719" cy="892687"/>
          </a:xfrm>
          <a:prstGeom prst="upArrow">
            <a:avLst>
              <a:gd name="adj1" fmla="val 50000"/>
              <a:gd name="adj2" fmla="val 62500"/>
            </a:avLst>
          </a:prstGeom>
          <a:solidFill>
            <a:srgbClr val="FF0000"/>
          </a:solidFill>
          <a:ln w="28575" algn="ctr">
            <a:solidFill>
              <a:srgbClr val="FF0000"/>
            </a:solidFill>
            <a:miter lim="800000"/>
            <a:headEnd/>
            <a:tailEnd/>
          </a:ln>
        </p:spPr>
        <p:txBody>
          <a:bodyPr wrap="square" lIns="90000" tIns="46800" rIns="90000" bIns="46800" anchor="ctr">
            <a:spAutoFit/>
          </a:bodyPr>
          <a:lstStyle/>
          <a:p>
            <a:endParaRPr lang="zh-CN" altLang="en-US">
              <a:solidFill>
                <a:srgbClr val="000000"/>
              </a:solidFill>
            </a:endParaRPr>
          </a:p>
        </p:txBody>
      </p:sp>
      <p:sp>
        <p:nvSpPr>
          <p:cNvPr id="82958" name="Text Box 15"/>
          <p:cNvSpPr txBox="1">
            <a:spLocks noChangeArrowheads="1"/>
          </p:cNvSpPr>
          <p:nvPr/>
        </p:nvSpPr>
        <p:spPr bwMode="auto">
          <a:xfrm>
            <a:off x="1513594" y="4419601"/>
            <a:ext cx="848607" cy="371513"/>
          </a:xfrm>
          <a:prstGeom prst="rect">
            <a:avLst/>
          </a:prstGeom>
          <a:noFill/>
          <a:ln w="28575" algn="ctr">
            <a:noFill/>
            <a:miter lim="800000"/>
            <a:headEnd/>
            <a:tailEnd/>
          </a:ln>
        </p:spPr>
        <p:txBody>
          <a:bodyPr wrap="none" lIns="90000" tIns="46800" rIns="90000" bIns="46800">
            <a:spAutoFit/>
          </a:bodyPr>
          <a:lstStyle/>
          <a:p>
            <a:r>
              <a:rPr lang="en-US" altLang="zh-CN" sz="1800" b="1" dirty="0">
                <a:solidFill>
                  <a:srgbClr val="0000FF"/>
                </a:solidFill>
              </a:rPr>
              <a:t>Softer</a:t>
            </a:r>
          </a:p>
        </p:txBody>
      </p:sp>
      <p:sp>
        <p:nvSpPr>
          <p:cNvPr id="82960" name="Text Box 17"/>
          <p:cNvSpPr txBox="1">
            <a:spLocks noChangeArrowheads="1"/>
          </p:cNvSpPr>
          <p:nvPr/>
        </p:nvSpPr>
        <p:spPr bwMode="auto">
          <a:xfrm>
            <a:off x="2462842" y="1782793"/>
            <a:ext cx="848607" cy="371513"/>
          </a:xfrm>
          <a:prstGeom prst="rect">
            <a:avLst/>
          </a:prstGeom>
          <a:noFill/>
          <a:ln w="28575" algn="ctr">
            <a:noFill/>
            <a:miter lim="800000"/>
            <a:headEnd/>
            <a:tailEnd/>
          </a:ln>
        </p:spPr>
        <p:txBody>
          <a:bodyPr wrap="none" lIns="90000" tIns="46800" rIns="90000" bIns="46800">
            <a:spAutoFit/>
          </a:bodyPr>
          <a:lstStyle/>
          <a:p>
            <a:r>
              <a:rPr lang="en-US" altLang="zh-CN" sz="1800" b="1" dirty="0">
                <a:solidFill>
                  <a:srgbClr val="FF0000"/>
                </a:solidFill>
              </a:rPr>
              <a:t>Stiffer</a:t>
            </a:r>
          </a:p>
        </p:txBody>
      </p:sp>
      <p:sp>
        <p:nvSpPr>
          <p:cNvPr id="23" name="Rectangle 4"/>
          <p:cNvSpPr>
            <a:spLocks noChangeArrowheads="1"/>
          </p:cNvSpPr>
          <p:nvPr/>
        </p:nvSpPr>
        <p:spPr bwMode="auto">
          <a:xfrm>
            <a:off x="2822575" y="911226"/>
            <a:ext cx="6661150" cy="396875"/>
          </a:xfrm>
          <a:prstGeom prst="rect">
            <a:avLst/>
          </a:prstGeom>
          <a:noFill/>
          <a:ln w="9525">
            <a:noFill/>
            <a:miter lim="800000"/>
            <a:headEnd/>
            <a:tailEnd/>
          </a:ln>
        </p:spPr>
        <p:txBody>
          <a:bodyPr anchor="b">
            <a:spAutoFit/>
          </a:bodyPr>
          <a:lstStyle/>
          <a:p>
            <a:r>
              <a:rPr kumimoji="1" lang="en-US" altLang="zh-CN" sz="2000" b="1" dirty="0">
                <a:solidFill>
                  <a:srgbClr val="FF66CC"/>
                </a:solidFill>
                <a:latin typeface="Times New Roman" pitchFamily="18" charset="0"/>
                <a:ea typeface="宋体" pitchFamily="2" charset="-122"/>
              </a:rPr>
              <a:t> A </a:t>
            </a:r>
            <a:r>
              <a:rPr kumimoji="1" lang="en-US" altLang="zh-CN" sz="2000" b="1" dirty="0">
                <a:solidFill>
                  <a:srgbClr val="3333FF"/>
                </a:solidFill>
                <a:latin typeface="Times New Roman" pitchFamily="18" charset="0"/>
                <a:ea typeface="宋体" pitchFamily="2" charset="-122"/>
              </a:rPr>
              <a:t>Soft</a:t>
            </a:r>
            <a:r>
              <a:rPr kumimoji="1" lang="en-US" altLang="zh-CN" sz="2000" b="1" dirty="0">
                <a:solidFill>
                  <a:srgbClr val="FF66CC"/>
                </a:solidFill>
                <a:latin typeface="Times New Roman" pitchFamily="18" charset="0"/>
                <a:ea typeface="宋体" pitchFamily="2" charset="-122"/>
              </a:rPr>
              <a:t> or </a:t>
            </a:r>
            <a:r>
              <a:rPr kumimoji="1" lang="en-US" altLang="zh-CN" sz="2000" b="1" dirty="0">
                <a:solidFill>
                  <a:srgbClr val="FF0000"/>
                </a:solidFill>
                <a:latin typeface="Times New Roman" pitchFamily="18" charset="0"/>
                <a:ea typeface="宋体" pitchFamily="2" charset="-122"/>
              </a:rPr>
              <a:t>Stiff</a:t>
            </a:r>
            <a:r>
              <a:rPr kumimoji="1" lang="en-US" altLang="zh-CN" sz="2000" b="1" dirty="0">
                <a:solidFill>
                  <a:srgbClr val="FF66CC"/>
                </a:solidFill>
                <a:latin typeface="Times New Roman" pitchFamily="18" charset="0"/>
                <a:ea typeface="宋体" pitchFamily="2" charset="-122"/>
              </a:rPr>
              <a:t> Esym</a:t>
            </a:r>
            <a:r>
              <a:rPr kumimoji="1" lang="en-US" altLang="zh-CN" sz="2000" b="1" dirty="0">
                <a:solidFill>
                  <a:srgbClr val="800000"/>
                </a:solidFill>
                <a:latin typeface="Times New Roman" pitchFamily="18" charset="0"/>
                <a:ea typeface="宋体" pitchFamily="2" charset="-122"/>
              </a:rPr>
              <a:t> at supra-saturation densities ???</a:t>
            </a:r>
          </a:p>
        </p:txBody>
      </p:sp>
      <p:sp>
        <p:nvSpPr>
          <p:cNvPr id="24" name="Text Box 5"/>
          <p:cNvSpPr txBox="1">
            <a:spLocks noChangeArrowheads="1"/>
          </p:cNvSpPr>
          <p:nvPr/>
        </p:nvSpPr>
        <p:spPr bwMode="auto">
          <a:xfrm>
            <a:off x="4953000" y="1708880"/>
            <a:ext cx="3898900" cy="1325620"/>
          </a:xfrm>
          <a:prstGeom prst="rect">
            <a:avLst/>
          </a:prstGeom>
          <a:noFill/>
          <a:ln w="28575" algn="ctr">
            <a:noFill/>
            <a:miter lim="800000"/>
            <a:headEnd/>
            <a:tailEnd/>
          </a:ln>
        </p:spPr>
        <p:txBody>
          <a:bodyPr wrap="square" lIns="90000" tIns="46800" rIns="90000" bIns="46800">
            <a:spAutoFit/>
          </a:bodyPr>
          <a:lstStyle/>
          <a:p>
            <a:pPr algn="l"/>
            <a:r>
              <a:rPr kumimoji="1" lang="en-US" altLang="zh-CN" sz="1600" b="1" dirty="0">
                <a:solidFill>
                  <a:srgbClr val="FF0000"/>
                </a:solidFill>
                <a:latin typeface="Times New Roman" pitchFamily="18" charset="0"/>
                <a:cs typeface="Times New Roman" pitchFamily="18" charset="0"/>
              </a:rPr>
              <a:t>n/p</a:t>
            </a:r>
            <a:r>
              <a:rPr kumimoji="1" lang="zh-CN" altLang="en-US" sz="1600" b="1" dirty="0">
                <a:solidFill>
                  <a:srgbClr val="FF0000"/>
                </a:solidFill>
                <a:latin typeface="Times New Roman" pitchFamily="18" charset="0"/>
                <a:cs typeface="Times New Roman" pitchFamily="18" charset="0"/>
              </a:rPr>
              <a:t> </a:t>
            </a:r>
            <a:r>
              <a:rPr kumimoji="1" lang="en-US" altLang="zh-CN" sz="1600" b="1" dirty="0">
                <a:solidFill>
                  <a:srgbClr val="FF0000"/>
                </a:solidFill>
                <a:latin typeface="Times New Roman" pitchFamily="18" charset="0"/>
                <a:cs typeface="Times New Roman" pitchFamily="18" charset="0"/>
              </a:rPr>
              <a:t>v2 (FOPI):</a:t>
            </a:r>
            <a:endParaRPr lang="en-US" altLang="zh-CN" sz="1600" b="1" dirty="0">
              <a:solidFill>
                <a:srgbClr val="3333FF"/>
              </a:solidFill>
              <a:latin typeface="Times New Roman" pitchFamily="18" charset="0"/>
            </a:endParaRPr>
          </a:p>
          <a:p>
            <a:pPr algn="l"/>
            <a:r>
              <a:rPr lang="en-US" altLang="zh-CN" sz="1600" b="1" dirty="0" err="1">
                <a:solidFill>
                  <a:srgbClr val="3333FF"/>
                </a:solidFill>
                <a:latin typeface="Times New Roman" pitchFamily="18" charset="0"/>
              </a:rPr>
              <a:t>Russotto</a:t>
            </a:r>
            <a:r>
              <a:rPr lang="en-US" altLang="zh-CN" sz="1600" b="1" dirty="0">
                <a:solidFill>
                  <a:srgbClr val="3333FF"/>
                </a:solidFill>
                <a:latin typeface="Times New Roman" pitchFamily="18" charset="0"/>
              </a:rPr>
              <a:t>/</a:t>
            </a:r>
            <a:r>
              <a:rPr lang="en-US" altLang="zh-CN" sz="1600" b="1" dirty="0" err="1">
                <a:solidFill>
                  <a:srgbClr val="3333FF"/>
                </a:solidFill>
                <a:latin typeface="Times New Roman" pitchFamily="18" charset="0"/>
              </a:rPr>
              <a:t>Trauntmann</a:t>
            </a:r>
            <a:r>
              <a:rPr lang="en-US" altLang="zh-CN" sz="1600" b="1" dirty="0">
                <a:solidFill>
                  <a:srgbClr val="3333FF"/>
                </a:solidFill>
                <a:latin typeface="Times New Roman" pitchFamily="18" charset="0"/>
              </a:rPr>
              <a:t>/Li  et al., </a:t>
            </a:r>
          </a:p>
          <a:p>
            <a:pPr algn="l"/>
            <a:r>
              <a:rPr lang="en-US" altLang="zh-CN" sz="1600" b="1" dirty="0">
                <a:solidFill>
                  <a:srgbClr val="3333FF"/>
                </a:solidFill>
                <a:latin typeface="Times New Roman" pitchFamily="18" charset="0"/>
              </a:rPr>
              <a:t>PLB697, 471(2011) (</a:t>
            </a:r>
            <a:r>
              <a:rPr lang="en-US" altLang="zh-CN" sz="1600" b="1" dirty="0" err="1">
                <a:solidFill>
                  <a:srgbClr val="C00000"/>
                </a:solidFill>
                <a:latin typeface="Times New Roman" pitchFamily="18" charset="0"/>
              </a:rPr>
              <a:t>UrQMD</a:t>
            </a:r>
            <a:r>
              <a:rPr lang="en-US" altLang="zh-CN" sz="1600" b="1" dirty="0">
                <a:solidFill>
                  <a:srgbClr val="3333FF"/>
                </a:solidFill>
                <a:latin typeface="Times New Roman" pitchFamily="18" charset="0"/>
              </a:rPr>
              <a:t>)</a:t>
            </a:r>
          </a:p>
          <a:p>
            <a:pPr algn="l"/>
            <a:r>
              <a:rPr lang="en-US" altLang="zh-CN" sz="1600" b="1" dirty="0">
                <a:solidFill>
                  <a:srgbClr val="3333FF"/>
                </a:solidFill>
                <a:latin typeface="Times New Roman" pitchFamily="18" charset="0"/>
              </a:rPr>
              <a:t>PRC94, 034608 (2016)</a:t>
            </a:r>
          </a:p>
          <a:p>
            <a:pPr algn="l"/>
            <a:endParaRPr lang="en-US" altLang="zh-CN" sz="1600" b="1" dirty="0">
              <a:solidFill>
                <a:srgbClr val="3333FF"/>
              </a:solidFill>
              <a:latin typeface="Times New Roman" pitchFamily="18" charset="0"/>
            </a:endParaRPr>
          </a:p>
        </p:txBody>
      </p:sp>
      <p:sp>
        <p:nvSpPr>
          <p:cNvPr id="25" name="Text Box 5"/>
          <p:cNvSpPr txBox="1">
            <a:spLocks noChangeArrowheads="1"/>
          </p:cNvSpPr>
          <p:nvPr/>
        </p:nvSpPr>
        <p:spPr bwMode="auto">
          <a:xfrm>
            <a:off x="4936435" y="2819401"/>
            <a:ext cx="4260712" cy="586957"/>
          </a:xfrm>
          <a:prstGeom prst="rect">
            <a:avLst/>
          </a:prstGeom>
          <a:noFill/>
          <a:ln w="28575" algn="ctr">
            <a:noFill/>
            <a:miter lim="800000"/>
            <a:headEnd/>
            <a:tailEnd/>
          </a:ln>
        </p:spPr>
        <p:txBody>
          <a:bodyPr wrap="square" lIns="90000" tIns="46800" rIns="90000" bIns="46800">
            <a:spAutoFit/>
          </a:bodyPr>
          <a:lstStyle/>
          <a:p>
            <a:pPr algn="l"/>
            <a:r>
              <a:rPr lang="en-US" altLang="zh-CN" sz="1600" b="1" dirty="0" err="1">
                <a:solidFill>
                  <a:srgbClr val="3333FF"/>
                </a:solidFill>
                <a:latin typeface="Times New Roman" pitchFamily="18" charset="0"/>
              </a:rPr>
              <a:t>Cozma</a:t>
            </a:r>
            <a:r>
              <a:rPr lang="en-US" altLang="zh-CN" sz="1600" b="1" dirty="0">
                <a:solidFill>
                  <a:srgbClr val="3333FF"/>
                </a:solidFill>
                <a:latin typeface="Times New Roman" pitchFamily="18" charset="0"/>
              </a:rPr>
              <a:t>/</a:t>
            </a:r>
            <a:r>
              <a:rPr lang="en-US" altLang="zh-CN" sz="1600" b="1" dirty="0" err="1">
                <a:solidFill>
                  <a:srgbClr val="3333FF"/>
                </a:solidFill>
                <a:latin typeface="Times New Roman" pitchFamily="18" charset="0"/>
              </a:rPr>
              <a:t>Trauntmann</a:t>
            </a:r>
            <a:r>
              <a:rPr lang="en-US" altLang="zh-CN" sz="1600" b="1" dirty="0">
                <a:solidFill>
                  <a:srgbClr val="3333FF"/>
                </a:solidFill>
                <a:latin typeface="Times New Roman" pitchFamily="18" charset="0"/>
              </a:rPr>
              <a:t>/Li  et al., </a:t>
            </a:r>
          </a:p>
          <a:p>
            <a:pPr algn="l"/>
            <a:r>
              <a:rPr lang="en-US" altLang="zh-CN" sz="1600" b="1" dirty="0">
                <a:solidFill>
                  <a:srgbClr val="3333FF"/>
                </a:solidFill>
                <a:latin typeface="Times New Roman" pitchFamily="18" charset="0"/>
              </a:rPr>
              <a:t>PRC88, 044912 (2013) (</a:t>
            </a:r>
            <a:r>
              <a:rPr lang="en-US" altLang="zh-CN" sz="1600" b="1" dirty="0">
                <a:solidFill>
                  <a:srgbClr val="C00000"/>
                </a:solidFill>
                <a:latin typeface="Times New Roman" pitchFamily="18" charset="0"/>
              </a:rPr>
              <a:t>Tubingen QMD - MDI</a:t>
            </a:r>
            <a:r>
              <a:rPr lang="en-US" altLang="zh-CN" sz="1600" b="1" dirty="0">
                <a:solidFill>
                  <a:srgbClr val="3333FF"/>
                </a:solidFill>
                <a:latin typeface="Times New Roman" pitchFamily="18" charset="0"/>
              </a:rPr>
              <a:t>)</a:t>
            </a:r>
          </a:p>
        </p:txBody>
      </p:sp>
      <p:pic>
        <p:nvPicPr>
          <p:cNvPr id="26" name="Picture 7"/>
          <p:cNvPicPr>
            <a:picLocks noChangeAspect="1" noChangeArrowheads="1"/>
          </p:cNvPicPr>
          <p:nvPr/>
        </p:nvPicPr>
        <p:blipFill>
          <a:blip r:embed="rId3" cstate="print"/>
          <a:srcRect/>
          <a:stretch>
            <a:fillRect/>
          </a:stretch>
        </p:blipFill>
        <p:spPr bwMode="auto">
          <a:xfrm>
            <a:off x="6553199" y="1768776"/>
            <a:ext cx="2209800" cy="227764"/>
          </a:xfrm>
          <a:prstGeom prst="rect">
            <a:avLst/>
          </a:prstGeom>
          <a:noFill/>
          <a:ln w="28575" algn="ctr">
            <a:solidFill>
              <a:srgbClr val="FF0000"/>
            </a:solidFill>
            <a:miter lim="800000"/>
            <a:headEnd/>
            <a:tailEnd/>
          </a:ln>
        </p:spPr>
      </p:pic>
      <p:sp>
        <p:nvSpPr>
          <p:cNvPr id="2" name="右箭头 1"/>
          <p:cNvSpPr/>
          <p:nvPr/>
        </p:nvSpPr>
        <p:spPr bwMode="auto">
          <a:xfrm rot="-1800000">
            <a:off x="3987380" y="2207608"/>
            <a:ext cx="985284" cy="422027"/>
          </a:xfrm>
          <a:prstGeom prst="rightArrow">
            <a:avLst/>
          </a:prstGeom>
          <a:solidFill>
            <a:srgbClr val="DDDDDD"/>
          </a:solidFill>
          <a:ln w="28575" cap="flat" cmpd="sng" algn="ctr">
            <a:solidFill>
              <a:srgbClr val="922706"/>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endParaRPr lang="zh-CN" altLang="en-US">
              <a:solidFill>
                <a:srgbClr val="000000"/>
              </a:solidFill>
              <a:ea typeface="黑体" pitchFamily="2" charset="-122"/>
            </a:endParaRPr>
          </a:p>
        </p:txBody>
      </p:sp>
      <p:sp>
        <p:nvSpPr>
          <p:cNvPr id="17" name="Rectangle 3"/>
          <p:cNvSpPr>
            <a:spLocks noChangeArrowheads="1"/>
          </p:cNvSpPr>
          <p:nvPr/>
        </p:nvSpPr>
        <p:spPr bwMode="auto">
          <a:xfrm>
            <a:off x="1524000" y="179389"/>
            <a:ext cx="9144000" cy="688975"/>
          </a:xfrm>
          <a:prstGeom prst="rect">
            <a:avLst/>
          </a:prstGeom>
          <a:noFill/>
          <a:ln w="9525" algn="ctr">
            <a:noFill/>
            <a:miter lim="800000"/>
            <a:headEnd/>
            <a:tailEnd/>
          </a:ln>
        </p:spPr>
        <p:txBody>
          <a:bodyPr tIns="54000" anchorCtr="1"/>
          <a:lstStyle/>
          <a:p>
            <a:r>
              <a:rPr kumimoji="1" lang="en-US" altLang="zh-CN" sz="2800" b="1" dirty="0">
                <a:solidFill>
                  <a:srgbClr val="333399"/>
                </a:solidFill>
                <a:latin typeface="Times New Roman" pitchFamily="18" charset="0"/>
                <a:cs typeface="Times New Roman" pitchFamily="18" charset="0"/>
              </a:rPr>
              <a:t>        E</a:t>
            </a:r>
            <a:r>
              <a:rPr kumimoji="1" lang="en-US" altLang="zh-CN" sz="2800" b="1" baseline="-25000" dirty="0">
                <a:solidFill>
                  <a:srgbClr val="333399"/>
                </a:solidFill>
                <a:latin typeface="Times New Roman" pitchFamily="18" charset="0"/>
                <a:cs typeface="Times New Roman" pitchFamily="18" charset="0"/>
              </a:rPr>
              <a:t>sym</a:t>
            </a:r>
            <a:r>
              <a:rPr kumimoji="1" lang="zh-CN" altLang="en-US" sz="2800" b="1" dirty="0">
                <a:solidFill>
                  <a:srgbClr val="333399"/>
                </a:solidFill>
                <a:latin typeface="Times New Roman" pitchFamily="18" charset="0"/>
                <a:cs typeface="Times New Roman" pitchFamily="18" charset="0"/>
              </a:rPr>
              <a:t>：</a:t>
            </a:r>
            <a:r>
              <a:rPr kumimoji="1" lang="en-US" altLang="zh-CN" sz="2800" b="1" dirty="0">
                <a:solidFill>
                  <a:srgbClr val="FF00FF"/>
                </a:solidFill>
                <a:latin typeface="Times New Roman" pitchFamily="18" charset="0"/>
                <a:cs typeface="Times New Roman" pitchFamily="18" charset="0"/>
              </a:rPr>
              <a:t>Supra-saturation density</a:t>
            </a:r>
            <a:endParaRPr kumimoji="1" lang="zh-CN" altLang="en-US" sz="2800" b="1" dirty="0">
              <a:solidFill>
                <a:srgbClr val="FF00FF"/>
              </a:solidFill>
              <a:latin typeface="Times New Roman" pitchFamily="18" charset="0"/>
              <a:cs typeface="Times New Roman" pitchFamily="18" charset="0"/>
            </a:endParaRPr>
          </a:p>
        </p:txBody>
      </p:sp>
      <p:pic>
        <p:nvPicPr>
          <p:cNvPr id="18" name="图片 17"/>
          <p:cNvPicPr>
            <a:picLocks noChangeAspect="1"/>
          </p:cNvPicPr>
          <p:nvPr/>
        </p:nvPicPr>
        <p:blipFill>
          <a:blip r:embed="rId4"/>
          <a:stretch>
            <a:fillRect/>
          </a:stretch>
        </p:blipFill>
        <p:spPr>
          <a:xfrm>
            <a:off x="7073470" y="2511963"/>
            <a:ext cx="1384730" cy="230292"/>
          </a:xfrm>
          <a:prstGeom prst="rect">
            <a:avLst/>
          </a:prstGeom>
          <a:ln w="25400">
            <a:solidFill>
              <a:srgbClr val="FF00FF"/>
            </a:solidFill>
          </a:ln>
        </p:spPr>
      </p:pic>
      <p:pic>
        <p:nvPicPr>
          <p:cNvPr id="3" name="图片 2"/>
          <p:cNvPicPr>
            <a:picLocks noChangeAspect="1"/>
          </p:cNvPicPr>
          <p:nvPr/>
        </p:nvPicPr>
        <p:blipFill>
          <a:blip r:embed="rId5"/>
          <a:stretch>
            <a:fillRect/>
          </a:stretch>
        </p:blipFill>
        <p:spPr>
          <a:xfrm>
            <a:off x="6875946" y="3448836"/>
            <a:ext cx="4096854" cy="2673338"/>
          </a:xfrm>
          <a:prstGeom prst="rect">
            <a:avLst/>
          </a:prstGeom>
        </p:spPr>
      </p:pic>
      <p:sp>
        <p:nvSpPr>
          <p:cNvPr id="19" name="Text Box 5"/>
          <p:cNvSpPr txBox="1">
            <a:spLocks noChangeArrowheads="1"/>
          </p:cNvSpPr>
          <p:nvPr/>
        </p:nvSpPr>
        <p:spPr bwMode="auto">
          <a:xfrm>
            <a:off x="6192906" y="6093261"/>
            <a:ext cx="5864157" cy="340735"/>
          </a:xfrm>
          <a:prstGeom prst="rect">
            <a:avLst/>
          </a:prstGeom>
          <a:noFill/>
          <a:ln w="28575" algn="ctr">
            <a:noFill/>
            <a:miter lim="800000"/>
            <a:headEnd/>
            <a:tailEnd/>
          </a:ln>
        </p:spPr>
        <p:txBody>
          <a:bodyPr wrap="square" lIns="90000" tIns="46800" rIns="90000" bIns="46800">
            <a:spAutoFit/>
          </a:bodyPr>
          <a:lstStyle/>
          <a:p>
            <a:pPr algn="l"/>
            <a:r>
              <a:rPr lang="en-US" altLang="zh-CN" sz="1600" b="1" dirty="0" err="1">
                <a:solidFill>
                  <a:srgbClr val="3333FF"/>
                </a:solidFill>
                <a:latin typeface="Times New Roman" pitchFamily="18" charset="0"/>
              </a:rPr>
              <a:t>B.A.Li</a:t>
            </a:r>
            <a:r>
              <a:rPr lang="en-US" altLang="zh-CN" sz="1600" b="1" dirty="0">
                <a:solidFill>
                  <a:srgbClr val="3333FF"/>
                </a:solidFill>
                <a:latin typeface="Times New Roman" pitchFamily="18" charset="0"/>
              </a:rPr>
              <a:t>, B.J. Cai, W.J. Xie, and N.B. Zhang, Universe 7, 187 (2021)</a:t>
            </a:r>
          </a:p>
        </p:txBody>
      </p:sp>
      <p:sp>
        <p:nvSpPr>
          <p:cNvPr id="20" name="TextBox 14"/>
          <p:cNvSpPr txBox="1"/>
          <p:nvPr/>
        </p:nvSpPr>
        <p:spPr>
          <a:xfrm>
            <a:off x="11125200" y="6427114"/>
            <a:ext cx="655950" cy="430887"/>
          </a:xfrm>
          <a:prstGeom prst="rect">
            <a:avLst/>
          </a:prstGeom>
          <a:noFill/>
        </p:spPr>
        <p:txBody>
          <a:bodyPr wrap="none" rtlCol="0">
            <a:spAutoFit/>
          </a:bodyPr>
          <a:lstStyle/>
          <a:p>
            <a:r>
              <a:rPr lang="en-US" altLang="zh-CN" sz="2200" dirty="0"/>
              <a:t>p. 8</a:t>
            </a:r>
            <a:endParaRPr lang="zh-CN" altLang="en-US" sz="2200" dirty="0"/>
          </a:p>
        </p:txBody>
      </p:sp>
      <p:grpSp>
        <p:nvGrpSpPr>
          <p:cNvPr id="6" name="组合 5"/>
          <p:cNvGrpSpPr/>
          <p:nvPr/>
        </p:nvGrpSpPr>
        <p:grpSpPr>
          <a:xfrm>
            <a:off x="9197147" y="990600"/>
            <a:ext cx="2842452" cy="2464862"/>
            <a:chOff x="9197147" y="990600"/>
            <a:chExt cx="2842452" cy="2464862"/>
          </a:xfrm>
        </p:grpSpPr>
        <p:sp>
          <p:nvSpPr>
            <p:cNvPr id="4" name="下箭头 3"/>
            <p:cNvSpPr/>
            <p:nvPr/>
          </p:nvSpPr>
          <p:spPr bwMode="auto">
            <a:xfrm>
              <a:off x="10149265" y="2216426"/>
              <a:ext cx="381000" cy="1239036"/>
            </a:xfrm>
            <a:prstGeom prst="downArrow">
              <a:avLst/>
            </a:prstGeom>
            <a:solidFill>
              <a:srgbClr val="DDDDDD"/>
            </a:solidFill>
            <a:ln w="28575" cap="flat" cmpd="sng" algn="ctr">
              <a:solidFill>
                <a:srgbClr val="922706"/>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Arial" charset="0"/>
                <a:ea typeface="黑体" pitchFamily="2" charset="-122"/>
              </a:endParaRPr>
            </a:p>
          </p:txBody>
        </p:sp>
        <p:sp>
          <p:nvSpPr>
            <p:cNvPr id="22" name="文本框 21"/>
            <p:cNvSpPr txBox="1"/>
            <p:nvPr/>
          </p:nvSpPr>
          <p:spPr>
            <a:xfrm>
              <a:off x="9197147" y="990600"/>
              <a:ext cx="2842452" cy="1200329"/>
            </a:xfrm>
            <a:prstGeom prst="rect">
              <a:avLst/>
            </a:prstGeom>
            <a:noFill/>
          </p:spPr>
          <p:txBody>
            <a:bodyPr wrap="square" rtlCol="0">
              <a:spAutoFit/>
            </a:bodyPr>
            <a:lstStyle/>
            <a:p>
              <a:pPr algn="l"/>
              <a:r>
                <a:rPr lang="en-US" altLang="zh-CN" sz="1800" b="1" dirty="0">
                  <a:solidFill>
                    <a:srgbClr val="0000FF"/>
                  </a:solidFill>
                  <a:latin typeface="Times New Roman" panose="02020603050405020304" pitchFamily="18" charset="0"/>
                  <a:cs typeface="Times New Roman" panose="02020603050405020304" pitchFamily="18" charset="0"/>
                </a:rPr>
                <a:t>Tong-Gang </a:t>
              </a:r>
              <a:r>
                <a:rPr lang="en-US" altLang="zh-CN" sz="1800" b="1" dirty="0" err="1">
                  <a:solidFill>
                    <a:srgbClr val="0000FF"/>
                  </a:solidFill>
                  <a:latin typeface="Times New Roman" panose="02020603050405020304" pitchFamily="18" charset="0"/>
                  <a:cs typeface="Times New Roman" panose="02020603050405020304" pitchFamily="18" charset="0"/>
                </a:rPr>
                <a:t>Yue</a:t>
              </a:r>
              <a:r>
                <a:rPr lang="en-US" altLang="zh-CN" sz="1800" b="1" dirty="0">
                  <a:solidFill>
                    <a:srgbClr val="0000FF"/>
                  </a:solidFill>
                  <a:latin typeface="Times New Roman" panose="02020603050405020304" pitchFamily="18" charset="0"/>
                  <a:cs typeface="Times New Roman" panose="02020603050405020304" pitchFamily="18" charset="0"/>
                </a:rPr>
                <a:t> (</a:t>
              </a:r>
              <a:r>
                <a:rPr lang="zh-CN" altLang="en-US" sz="1800" b="1" dirty="0">
                  <a:solidFill>
                    <a:srgbClr val="0000FF"/>
                  </a:solidFill>
                  <a:latin typeface="Times New Roman" panose="02020603050405020304" pitchFamily="18" charset="0"/>
                  <a:cs typeface="Times New Roman" panose="02020603050405020304" pitchFamily="18" charset="0"/>
                </a:rPr>
                <a:t>岳侗钢</a:t>
              </a:r>
              <a:r>
                <a:rPr lang="en-US" altLang="zh-CN" sz="1800" b="1" dirty="0">
                  <a:solidFill>
                    <a:srgbClr val="0000FF"/>
                  </a:solidFill>
                  <a:latin typeface="Times New Roman" panose="02020603050405020304" pitchFamily="18" charset="0"/>
                  <a:cs typeface="Times New Roman" panose="02020603050405020304" pitchFamily="18" charset="0"/>
                </a:rPr>
                <a:t>)</a:t>
              </a:r>
              <a:r>
                <a:rPr lang="zh-CN" altLang="en-US" sz="1800" b="1" dirty="0">
                  <a:solidFill>
                    <a:srgbClr val="0000FF"/>
                  </a:solidFill>
                  <a:latin typeface="Times New Roman" panose="02020603050405020304" pitchFamily="18" charset="0"/>
                  <a:cs typeface="Times New Roman" panose="02020603050405020304" pitchFamily="18" charset="0"/>
                </a:rPr>
                <a:t>， </a:t>
              </a:r>
              <a:r>
                <a:rPr lang="en-US" altLang="zh-CN" sz="1800" b="1" dirty="0">
                  <a:solidFill>
                    <a:srgbClr val="0000FF"/>
                  </a:solidFill>
                  <a:latin typeface="Times New Roman" panose="02020603050405020304" pitchFamily="18" charset="0"/>
                  <a:cs typeface="Times New Roman" panose="02020603050405020304" pitchFamily="18" charset="0"/>
                </a:rPr>
                <a:t>LWC, Z. Zhang (</a:t>
              </a:r>
              <a:r>
                <a:rPr lang="zh-CN" altLang="en-US" sz="1800" b="1" dirty="0">
                  <a:solidFill>
                    <a:srgbClr val="0000FF"/>
                  </a:solidFill>
                  <a:latin typeface="Times New Roman" panose="02020603050405020304" pitchFamily="18" charset="0"/>
                  <a:cs typeface="Times New Roman" panose="02020603050405020304" pitchFamily="18" charset="0"/>
                </a:rPr>
                <a:t>张振</a:t>
              </a:r>
              <a:r>
                <a:rPr lang="en-US" altLang="zh-CN" sz="1800" b="1" dirty="0">
                  <a:solidFill>
                    <a:srgbClr val="0000FF"/>
                  </a:solidFill>
                  <a:latin typeface="Times New Roman" panose="02020603050405020304" pitchFamily="18" charset="0"/>
                  <a:cs typeface="Times New Roman" panose="02020603050405020304" pitchFamily="18" charset="0"/>
                </a:rPr>
                <a:t>), and Y. Zhou (</a:t>
              </a:r>
              <a:r>
                <a:rPr lang="zh-CN" altLang="en-US" sz="1800" b="1" dirty="0">
                  <a:solidFill>
                    <a:srgbClr val="0000FF"/>
                  </a:solidFill>
                  <a:latin typeface="Times New Roman" panose="02020603050405020304" pitchFamily="18" charset="0"/>
                  <a:cs typeface="Times New Roman" panose="02020603050405020304" pitchFamily="18" charset="0"/>
                </a:rPr>
                <a:t>周颖</a:t>
              </a:r>
              <a:r>
                <a:rPr lang="en-US" altLang="zh-CN" sz="1800" b="1" dirty="0">
                  <a:solidFill>
                    <a:srgbClr val="0000FF"/>
                  </a:solidFill>
                  <a:latin typeface="Times New Roman" panose="02020603050405020304" pitchFamily="18" charset="0"/>
                  <a:cs typeface="Times New Roman" panose="02020603050405020304" pitchFamily="18" charset="0"/>
                </a:rPr>
                <a:t>), </a:t>
              </a:r>
            </a:p>
            <a:p>
              <a:pPr algn="l"/>
              <a:r>
                <a:rPr lang="en-US" altLang="zh-CN" sz="1800" b="1" dirty="0" err="1">
                  <a:solidFill>
                    <a:srgbClr val="0000FF"/>
                  </a:solidFill>
                  <a:latin typeface="Times New Roman" panose="02020603050405020304" pitchFamily="18" charset="0"/>
                  <a:cs typeface="Times New Roman" panose="02020603050405020304" pitchFamily="18" charset="0"/>
                </a:rPr>
                <a:t>PRResearch</a:t>
              </a:r>
              <a:r>
                <a:rPr lang="en-US" altLang="zh-CN" sz="1800" b="1" dirty="0">
                  <a:solidFill>
                    <a:srgbClr val="0000FF"/>
                  </a:solidFill>
                  <a:latin typeface="Times New Roman" panose="02020603050405020304" pitchFamily="18" charset="0"/>
                  <a:cs typeface="Times New Roman" panose="02020603050405020304" pitchFamily="18" charset="0"/>
                </a:rPr>
                <a:t> 4, L022054(22)</a:t>
              </a:r>
              <a:endParaRPr lang="zh-CN" altLang="en-US" sz="1800" b="1" dirty="0">
                <a:solidFill>
                  <a:srgbClr val="0000FF"/>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10391288" y="2528052"/>
              <a:ext cx="1295547" cy="461665"/>
            </a:xfrm>
            <a:prstGeom prst="rect">
              <a:avLst/>
            </a:prstGeom>
            <a:noFill/>
          </p:spPr>
          <p:txBody>
            <a:bodyPr wrap="none" rtlCol="0">
              <a:spAutoFit/>
            </a:bodyPr>
            <a:lstStyle/>
            <a:p>
              <a:r>
                <a:rPr lang="en-US" altLang="zh-CN" dirty="0">
                  <a:solidFill>
                    <a:srgbClr val="FF00FF"/>
                  </a:solidFill>
                </a:rPr>
                <a:t>PREX-II</a:t>
              </a:r>
              <a:endParaRPr lang="zh-CN" altLang="en-US" dirty="0">
                <a:solidFill>
                  <a:srgbClr val="FF00FF"/>
                </a:solidFill>
              </a:endParaRPr>
            </a:p>
          </p:txBody>
        </p:sp>
      </p:grpSp>
    </p:spTree>
    <p:extLst>
      <p:ext uri="{BB962C8B-B14F-4D97-AF65-F5344CB8AC3E}">
        <p14:creationId xmlns:p14="http://schemas.microsoft.com/office/powerpoint/2010/main" val="232237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4"/>
          <p:cNvSpPr txBox="1"/>
          <p:nvPr/>
        </p:nvSpPr>
        <p:spPr>
          <a:xfrm>
            <a:off x="1600200" y="936926"/>
            <a:ext cx="4318000" cy="5447645"/>
          </a:xfrm>
          <a:prstGeom prst="rect">
            <a:avLst/>
          </a:prstGeom>
          <a:noFill/>
        </p:spPr>
        <p:txBody>
          <a:bodyPr wrap="square" rtlCol="0">
            <a:spAutoFit/>
          </a:bodyPr>
          <a:lstStyle/>
          <a:p>
            <a:pPr algn="l">
              <a:buFont typeface="Wingdings" pitchFamily="2" charset="2"/>
              <a:buChar char="l"/>
            </a:pPr>
            <a:r>
              <a:rPr lang="en-US" altLang="zh-CN" sz="2000" b="1" dirty="0">
                <a:solidFill>
                  <a:schemeClr val="accent2"/>
                </a:solidFill>
                <a:latin typeface="Times New Roman" pitchFamily="18" charset="0"/>
                <a:cs typeface="Times New Roman" pitchFamily="18" charset="0"/>
              </a:rPr>
              <a:t> There are MANY constraints on </a:t>
            </a:r>
            <a:r>
              <a:rPr kumimoji="1" lang="en-US" altLang="zh-CN" sz="2000" b="1" dirty="0">
                <a:solidFill>
                  <a:srgbClr val="3333FF"/>
                </a:solidFill>
                <a:latin typeface="Times New Roman" pitchFamily="18" charset="0"/>
                <a:ea typeface="宋体" pitchFamily="2" charset="-122"/>
                <a:cs typeface="Times New Roman" pitchFamily="18" charset="0"/>
              </a:rPr>
              <a:t>E</a:t>
            </a:r>
            <a:r>
              <a:rPr kumimoji="1" lang="en-US" altLang="zh-CN" sz="2000" b="1" baseline="-25000" dirty="0">
                <a:solidFill>
                  <a:srgbClr val="3333FF"/>
                </a:solidFill>
                <a:latin typeface="Times New Roman" pitchFamily="18" charset="0"/>
                <a:ea typeface="宋体" pitchFamily="2" charset="-122"/>
                <a:cs typeface="Times New Roman" pitchFamily="18" charset="0"/>
              </a:rPr>
              <a:t>sym</a:t>
            </a:r>
            <a:r>
              <a:rPr kumimoji="1" lang="en-US" altLang="zh-CN" sz="2000" b="1" dirty="0">
                <a:solidFill>
                  <a:srgbClr val="3333FF"/>
                </a:solidFill>
                <a:latin typeface="Times New Roman" pitchFamily="18" charset="0"/>
                <a:ea typeface="宋体" pitchFamily="2" charset="-122"/>
                <a:cs typeface="Times New Roman" pitchFamily="18" charset="0"/>
              </a:rPr>
              <a:t> (</a:t>
            </a:r>
            <a:r>
              <a:rPr kumimoji="1" lang="el-GR" altLang="zh-CN" sz="2000" b="1" dirty="0">
                <a:solidFill>
                  <a:srgbClr val="3333FF"/>
                </a:solidFill>
                <a:latin typeface="Times New Roman" pitchFamily="18" charset="0"/>
                <a:ea typeface="宋体" pitchFamily="2" charset="-122"/>
                <a:cs typeface="Times New Roman" pitchFamily="18" charset="0"/>
                <a:sym typeface="Wingdings" pitchFamily="2" charset="2"/>
              </a:rPr>
              <a:t>ρ</a:t>
            </a:r>
            <a:r>
              <a:rPr kumimoji="1" lang="en-US" altLang="zh-CN" sz="2000" b="1" baseline="-25000" dirty="0">
                <a:solidFill>
                  <a:srgbClr val="3333FF"/>
                </a:solidFill>
                <a:latin typeface="Times New Roman" pitchFamily="18" charset="0"/>
                <a:ea typeface="宋体" pitchFamily="2" charset="-122"/>
                <a:cs typeface="Times New Roman" pitchFamily="18" charset="0"/>
                <a:sym typeface="Wingdings" pitchFamily="2" charset="2"/>
              </a:rPr>
              <a:t>0</a:t>
            </a:r>
            <a:r>
              <a:rPr kumimoji="1" lang="en-US" altLang="zh-CN" sz="2000" b="1" dirty="0">
                <a:solidFill>
                  <a:srgbClr val="3333FF"/>
                </a:solidFill>
                <a:latin typeface="Times New Roman" pitchFamily="18" charset="0"/>
                <a:ea typeface="宋体" pitchFamily="2" charset="-122"/>
                <a:cs typeface="Times New Roman" pitchFamily="18" charset="0"/>
              </a:rPr>
              <a:t>) and L</a:t>
            </a:r>
            <a:r>
              <a:rPr kumimoji="1" lang="en-US" altLang="zh-CN" sz="2000" b="1" dirty="0">
                <a:solidFill>
                  <a:schemeClr val="accent2"/>
                </a:solidFill>
                <a:latin typeface="Times New Roman" pitchFamily="18" charset="0"/>
                <a:ea typeface="宋体" pitchFamily="2" charset="-122"/>
                <a:cs typeface="Times New Roman" pitchFamily="18" charset="0"/>
              </a:rPr>
              <a:t>, and the world average values are:</a:t>
            </a:r>
          </a:p>
          <a:p>
            <a:pPr algn="l"/>
            <a:r>
              <a:rPr lang="en-US" altLang="zh-CN" sz="2000" b="1" dirty="0">
                <a:solidFill>
                  <a:srgbClr val="C00000"/>
                </a:solidFill>
                <a:latin typeface="Times New Roman" pitchFamily="18" charset="0"/>
                <a:ea typeface="黑体" pitchFamily="2" charset="-122"/>
                <a:cs typeface="Times New Roman" pitchFamily="18" charset="0"/>
              </a:rPr>
              <a:t>             E</a:t>
            </a:r>
            <a:r>
              <a:rPr lang="en-US" altLang="zh-CN" sz="2000" b="1" baseline="-25000" dirty="0">
                <a:solidFill>
                  <a:srgbClr val="C00000"/>
                </a:solidFill>
                <a:latin typeface="Times New Roman" pitchFamily="18" charset="0"/>
                <a:ea typeface="黑体" pitchFamily="2" charset="-122"/>
                <a:cs typeface="Times New Roman" pitchFamily="18" charset="0"/>
              </a:rPr>
              <a:t>sym</a:t>
            </a:r>
            <a:r>
              <a:rPr lang="en-US" altLang="zh-CN" sz="2000" b="1" dirty="0">
                <a:solidFill>
                  <a:srgbClr val="C00000"/>
                </a:solidFill>
                <a:latin typeface="Times New Roman" pitchFamily="18" charset="0"/>
                <a:ea typeface="黑体" pitchFamily="2" charset="-122"/>
                <a:cs typeface="Times New Roman" pitchFamily="18" charset="0"/>
              </a:rPr>
              <a:t>(</a:t>
            </a:r>
            <a:r>
              <a:rPr lang="el-GR" altLang="zh-CN" sz="2000" b="1" dirty="0">
                <a:solidFill>
                  <a:srgbClr val="C00000"/>
                </a:solidFill>
                <a:latin typeface="Times New Roman" pitchFamily="18" charset="0"/>
                <a:ea typeface="黑体" pitchFamily="2" charset="-122"/>
                <a:cs typeface="Times New Roman" pitchFamily="18" charset="0"/>
              </a:rPr>
              <a:t>ρ</a:t>
            </a:r>
            <a:r>
              <a:rPr lang="en-US" altLang="zh-CN" sz="2000" b="1" baseline="-25000" dirty="0">
                <a:solidFill>
                  <a:srgbClr val="C00000"/>
                </a:solidFill>
                <a:latin typeface="Times New Roman" pitchFamily="18" charset="0"/>
                <a:ea typeface="黑体" pitchFamily="2" charset="-122"/>
                <a:cs typeface="Times New Roman" pitchFamily="18" charset="0"/>
              </a:rPr>
              <a:t>0</a:t>
            </a:r>
            <a:r>
              <a:rPr lang="en-US" altLang="zh-CN" sz="2000" b="1" dirty="0">
                <a:solidFill>
                  <a:srgbClr val="C00000"/>
                </a:solidFill>
                <a:latin typeface="Times New Roman" pitchFamily="18" charset="0"/>
                <a:ea typeface="黑体" pitchFamily="2" charset="-122"/>
                <a:cs typeface="Times New Roman" pitchFamily="18" charset="0"/>
              </a:rPr>
              <a:t>)</a:t>
            </a:r>
            <a:r>
              <a:rPr lang="en-US" altLang="zh-CN" sz="2000" dirty="0">
                <a:solidFill>
                  <a:srgbClr val="C00000"/>
                </a:solidFill>
                <a:latin typeface="Times New Roman" pitchFamily="18" charset="0"/>
                <a:ea typeface="黑体" pitchFamily="2" charset="-122"/>
                <a:cs typeface="Times New Roman" pitchFamily="18" charset="0"/>
              </a:rPr>
              <a:t>  = </a:t>
            </a:r>
            <a:r>
              <a:rPr lang="en-US" altLang="zh-CN" sz="2000" b="1" dirty="0">
                <a:solidFill>
                  <a:srgbClr val="C00000"/>
                </a:solidFill>
                <a:latin typeface="Times New Roman" pitchFamily="18" charset="0"/>
                <a:ea typeface="黑体" pitchFamily="2" charset="-122"/>
                <a:cs typeface="Times New Roman" pitchFamily="18" charset="0"/>
              </a:rPr>
              <a:t>31.7±3.1 MeV</a:t>
            </a:r>
            <a:r>
              <a:rPr lang="en-US" altLang="zh-CN" sz="2000" dirty="0">
                <a:solidFill>
                  <a:srgbClr val="C00000"/>
                </a:solidFill>
                <a:latin typeface="Times New Roman" pitchFamily="18" charset="0"/>
                <a:ea typeface="黑体" pitchFamily="2" charset="-122"/>
                <a:cs typeface="Times New Roman" pitchFamily="18" charset="0"/>
              </a:rPr>
              <a:t> </a:t>
            </a:r>
          </a:p>
          <a:p>
            <a:pPr algn="l"/>
            <a:r>
              <a:rPr lang="en-US" altLang="zh-CN" sz="2000" b="1" i="1" dirty="0">
                <a:solidFill>
                  <a:srgbClr val="C00000"/>
                </a:solidFill>
                <a:latin typeface="Times New Roman" pitchFamily="18" charset="0"/>
                <a:ea typeface="黑体" pitchFamily="2" charset="-122"/>
                <a:cs typeface="Times New Roman" pitchFamily="18" charset="0"/>
              </a:rPr>
              <a:t>                         L </a:t>
            </a:r>
            <a:r>
              <a:rPr lang="en-US" altLang="zh-CN" sz="2000" b="1" dirty="0">
                <a:solidFill>
                  <a:srgbClr val="C00000"/>
                </a:solidFill>
                <a:latin typeface="Times New Roman" pitchFamily="18" charset="0"/>
                <a:ea typeface="黑体" pitchFamily="2" charset="-122"/>
                <a:cs typeface="Times New Roman" pitchFamily="18" charset="0"/>
              </a:rPr>
              <a:t>= 57.5±24.5 MeV</a:t>
            </a:r>
          </a:p>
          <a:p>
            <a:pPr algn="l"/>
            <a:r>
              <a:rPr lang="en-US" altLang="zh-CN" sz="2000" b="1" dirty="0">
                <a:solidFill>
                  <a:srgbClr val="FF00FF"/>
                </a:solidFill>
                <a:latin typeface="Times New Roman" panose="02020603050405020304" pitchFamily="18" charset="0"/>
                <a:ea typeface="黑体"/>
                <a:cs typeface="Times New Roman" panose="02020603050405020304" pitchFamily="18" charset="0"/>
              </a:rPr>
              <a:t>Very recent PREX-II/</a:t>
            </a:r>
            <a:r>
              <a:rPr lang="en-US" altLang="zh-CN" sz="2000" b="1" dirty="0">
                <a:solidFill>
                  <a:srgbClr val="0000FF"/>
                </a:solidFill>
                <a:latin typeface="Times New Roman" panose="02020603050405020304" pitchFamily="18" charset="0"/>
                <a:ea typeface="黑体"/>
                <a:cs typeface="Times New Roman" panose="02020603050405020304" pitchFamily="18" charset="0"/>
              </a:rPr>
              <a:t>CREX</a:t>
            </a:r>
            <a:r>
              <a:rPr lang="en-US" altLang="zh-CN" sz="2000" b="1" dirty="0">
                <a:solidFill>
                  <a:srgbClr val="FF00FF"/>
                </a:solidFill>
                <a:latin typeface="Times New Roman" panose="02020603050405020304" pitchFamily="18" charset="0"/>
                <a:ea typeface="黑体"/>
                <a:cs typeface="Times New Roman" panose="02020603050405020304" pitchFamily="18" charset="0"/>
              </a:rPr>
              <a:t> makes the situation elusive !!! </a:t>
            </a:r>
            <a:r>
              <a:rPr lang="en-US" altLang="zh-CN" sz="2000" b="1" dirty="0">
                <a:solidFill>
                  <a:srgbClr val="0000FF"/>
                </a:solidFill>
                <a:latin typeface="Times New Roman" panose="02020603050405020304" pitchFamily="18" charset="0"/>
                <a:ea typeface="黑体"/>
                <a:cs typeface="Times New Roman" panose="02020603050405020304" pitchFamily="18" charset="0"/>
              </a:rPr>
              <a:t>(This Talk)</a:t>
            </a:r>
          </a:p>
          <a:p>
            <a:pPr algn="l"/>
            <a:endParaRPr kumimoji="1" lang="en-US" altLang="zh-CN" sz="800" b="1" dirty="0">
              <a:solidFill>
                <a:schemeClr val="accent2"/>
              </a:solidFill>
              <a:latin typeface="Times New Roman" pitchFamily="18" charset="0"/>
              <a:ea typeface="宋体" pitchFamily="2" charset="-122"/>
              <a:cs typeface="Times New Roman" pitchFamily="18" charset="0"/>
            </a:endParaRPr>
          </a:p>
          <a:p>
            <a:pPr algn="l">
              <a:buFont typeface="Wingdings" pitchFamily="2" charset="2"/>
              <a:buChar char="l"/>
            </a:pPr>
            <a:r>
              <a:rPr lang="en-US" altLang="zh-CN" sz="2000" b="1" dirty="0">
                <a:solidFill>
                  <a:schemeClr val="accent2"/>
                </a:solidFill>
                <a:latin typeface="Times New Roman" pitchFamily="18" charset="0"/>
                <a:cs typeface="Times New Roman" pitchFamily="18" charset="0"/>
              </a:rPr>
              <a:t> The symmetry energy at </a:t>
            </a:r>
            <a:r>
              <a:rPr lang="en-US" altLang="zh-CN" sz="2000" b="1" dirty="0" err="1">
                <a:solidFill>
                  <a:srgbClr val="0000FF"/>
                </a:solidFill>
                <a:latin typeface="Times New Roman" pitchFamily="18" charset="0"/>
                <a:cs typeface="Times New Roman" pitchFamily="18" charset="0"/>
              </a:rPr>
              <a:t>subsaturation</a:t>
            </a:r>
            <a:r>
              <a:rPr lang="en-US" altLang="zh-CN" sz="2000" b="1" dirty="0">
                <a:solidFill>
                  <a:srgbClr val="0000FF"/>
                </a:solidFill>
                <a:latin typeface="Times New Roman" pitchFamily="18" charset="0"/>
                <a:cs typeface="Times New Roman" pitchFamily="18" charset="0"/>
              </a:rPr>
              <a:t> densities </a:t>
            </a:r>
            <a:r>
              <a:rPr lang="en-US" altLang="zh-CN" sz="2000" b="1" dirty="0">
                <a:solidFill>
                  <a:schemeClr val="accent2"/>
                </a:solidFill>
                <a:latin typeface="Times New Roman" pitchFamily="18" charset="0"/>
                <a:cs typeface="Times New Roman" pitchFamily="18" charset="0"/>
              </a:rPr>
              <a:t>have been relatively well-constrained</a:t>
            </a:r>
          </a:p>
          <a:p>
            <a:pPr algn="l"/>
            <a:endParaRPr lang="en-US" altLang="zh-CN" sz="800" b="1" dirty="0">
              <a:solidFill>
                <a:schemeClr val="accent2"/>
              </a:solidFill>
              <a:latin typeface="Times New Roman" pitchFamily="18" charset="0"/>
              <a:cs typeface="Times New Roman" pitchFamily="18" charset="0"/>
            </a:endParaRPr>
          </a:p>
          <a:p>
            <a:pPr algn="l"/>
            <a:endParaRPr lang="en-US" altLang="zh-CN" sz="800" b="1" dirty="0">
              <a:solidFill>
                <a:schemeClr val="accent2"/>
              </a:solidFill>
              <a:latin typeface="Times New Roman" pitchFamily="18" charset="0"/>
              <a:cs typeface="Times New Roman" pitchFamily="18" charset="0"/>
            </a:endParaRPr>
          </a:p>
          <a:p>
            <a:pPr algn="l"/>
            <a:endParaRPr lang="en-US" altLang="zh-CN" sz="800" b="1" dirty="0">
              <a:solidFill>
                <a:schemeClr val="accent2"/>
              </a:solidFill>
              <a:latin typeface="Times New Roman" pitchFamily="18" charset="0"/>
              <a:cs typeface="Times New Roman" pitchFamily="18" charset="0"/>
            </a:endParaRPr>
          </a:p>
          <a:p>
            <a:pPr algn="l"/>
            <a:endParaRPr lang="en-US" altLang="zh-CN" sz="800" b="1" dirty="0">
              <a:solidFill>
                <a:schemeClr val="accent2"/>
              </a:solidFill>
              <a:latin typeface="Times New Roman" pitchFamily="18" charset="0"/>
              <a:cs typeface="Times New Roman" pitchFamily="18" charset="0"/>
            </a:endParaRPr>
          </a:p>
          <a:p>
            <a:pPr algn="l"/>
            <a:endParaRPr lang="en-US" altLang="zh-CN" sz="800" b="1" dirty="0">
              <a:solidFill>
                <a:schemeClr val="accent2"/>
              </a:solidFill>
              <a:latin typeface="Times New Roman" pitchFamily="18" charset="0"/>
              <a:cs typeface="Times New Roman" pitchFamily="18" charset="0"/>
            </a:endParaRPr>
          </a:p>
          <a:p>
            <a:pPr algn="l">
              <a:buFont typeface="Wingdings" pitchFamily="2" charset="2"/>
              <a:buChar char="l"/>
            </a:pPr>
            <a:r>
              <a:rPr lang="en-US" altLang="zh-CN" sz="2000" b="1" dirty="0">
                <a:solidFill>
                  <a:schemeClr val="accent2"/>
                </a:solidFill>
                <a:latin typeface="Times New Roman" pitchFamily="18" charset="0"/>
                <a:cs typeface="Times New Roman" pitchFamily="18" charset="0"/>
              </a:rPr>
              <a:t>Based on the </a:t>
            </a:r>
            <a:r>
              <a:rPr lang="en-US" altLang="zh-CN" sz="2000" b="1" dirty="0">
                <a:solidFill>
                  <a:srgbClr val="C00000"/>
                </a:solidFill>
                <a:latin typeface="Times New Roman" pitchFamily="18" charset="0"/>
                <a:cs typeface="Times New Roman" pitchFamily="18" charset="0"/>
              </a:rPr>
              <a:t>GW </a:t>
            </a:r>
            <a:r>
              <a:rPr lang="en-US" altLang="zh-CN" sz="2000" b="1" dirty="0" err="1">
                <a:solidFill>
                  <a:srgbClr val="C00000"/>
                </a:solidFill>
                <a:latin typeface="Times New Roman" pitchFamily="18" charset="0"/>
                <a:cs typeface="Times New Roman" pitchFamily="18" charset="0"/>
              </a:rPr>
              <a:t>multimessenger</a:t>
            </a:r>
            <a:r>
              <a:rPr lang="en-US" altLang="zh-CN" sz="2000" b="1" dirty="0">
                <a:solidFill>
                  <a:schemeClr val="accent2"/>
                </a:solidFill>
                <a:latin typeface="Times New Roman" pitchFamily="18" charset="0"/>
                <a:cs typeface="Times New Roman" pitchFamily="18" charset="0"/>
              </a:rPr>
              <a:t> measurements, the high density Esym cannot be </a:t>
            </a:r>
            <a:r>
              <a:rPr lang="en-US" altLang="zh-CN" sz="2000" b="1" dirty="0">
                <a:solidFill>
                  <a:srgbClr val="FF00FF"/>
                </a:solidFill>
                <a:latin typeface="Times New Roman" pitchFamily="18" charset="0"/>
                <a:cs typeface="Times New Roman" pitchFamily="18" charset="0"/>
              </a:rPr>
              <a:t>too stiff </a:t>
            </a:r>
            <a:r>
              <a:rPr lang="en-US" altLang="zh-CN" sz="2000" b="1" dirty="0">
                <a:solidFill>
                  <a:schemeClr val="accent2"/>
                </a:solidFill>
                <a:latin typeface="Times New Roman" pitchFamily="18" charset="0"/>
                <a:cs typeface="Times New Roman" pitchFamily="18" charset="0"/>
              </a:rPr>
              <a:t>or </a:t>
            </a:r>
            <a:r>
              <a:rPr lang="en-US" altLang="zh-CN" sz="2000" b="1" dirty="0">
                <a:solidFill>
                  <a:srgbClr val="0000FF"/>
                </a:solidFill>
                <a:latin typeface="Times New Roman" pitchFamily="18" charset="0"/>
                <a:cs typeface="Times New Roman" pitchFamily="18" charset="0"/>
              </a:rPr>
              <a:t>too soft </a:t>
            </a:r>
            <a:r>
              <a:rPr lang="en-US" altLang="zh-CN" sz="2000" b="1" dirty="0">
                <a:solidFill>
                  <a:schemeClr val="accent2"/>
                </a:solidFill>
                <a:latin typeface="Times New Roman" pitchFamily="18" charset="0"/>
                <a:cs typeface="Times New Roman" pitchFamily="18" charset="0"/>
              </a:rPr>
              <a:t>but still with large uncertainty!!!</a:t>
            </a:r>
          </a:p>
          <a:p>
            <a:pPr algn="l"/>
            <a:r>
              <a:rPr lang="en-US" altLang="zh-CN" sz="2000" b="1" dirty="0">
                <a:solidFill>
                  <a:srgbClr val="0000FF"/>
                </a:solidFill>
                <a:latin typeface="Times New Roman" pitchFamily="18" charset="0"/>
                <a:cs typeface="Times New Roman" pitchFamily="18" charset="0"/>
              </a:rPr>
              <a:t>(This Talk)</a:t>
            </a:r>
            <a:endParaRPr lang="zh-CN" altLang="en-US" sz="2000" b="1" dirty="0">
              <a:solidFill>
                <a:srgbClr val="0000FF"/>
              </a:solidFill>
              <a:latin typeface="Times New Roman" pitchFamily="18" charset="0"/>
              <a:cs typeface="Times New Roman" pitchFamily="18" charset="0"/>
            </a:endParaRPr>
          </a:p>
        </p:txBody>
      </p:sp>
      <p:pic>
        <p:nvPicPr>
          <p:cNvPr id="11"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85294" y="3276600"/>
            <a:ext cx="1828801" cy="1396502"/>
          </a:xfrm>
        </p:spPr>
      </p:pic>
      <p:sp>
        <p:nvSpPr>
          <p:cNvPr id="12" name="矩形 11"/>
          <p:cNvSpPr/>
          <p:nvPr/>
        </p:nvSpPr>
        <p:spPr>
          <a:xfrm>
            <a:off x="8121874" y="3505200"/>
            <a:ext cx="2362200" cy="830997"/>
          </a:xfrm>
          <a:prstGeom prst="rect">
            <a:avLst/>
          </a:prstGeom>
        </p:spPr>
        <p:txBody>
          <a:bodyPr wrap="square">
            <a:spAutoFit/>
          </a:bodyPr>
          <a:lstStyle/>
          <a:p>
            <a:pPr algn="l"/>
            <a:r>
              <a:rPr lang="en-US" altLang="zh-CN" sz="1600" b="1" dirty="0">
                <a:solidFill>
                  <a:srgbClr val="0000FF"/>
                </a:solidFill>
                <a:latin typeface="Times New Roman" panose="02020603050405020304" pitchFamily="18" charset="0"/>
                <a:cs typeface="Times New Roman" panose="02020603050405020304" pitchFamily="18" charset="0"/>
              </a:rPr>
              <a:t>Z. Zhang(</a:t>
            </a:r>
            <a:r>
              <a:rPr lang="zh-CN" altLang="en-US" sz="1600" b="1" dirty="0">
                <a:solidFill>
                  <a:srgbClr val="0000FF"/>
                </a:solidFill>
                <a:latin typeface="Times New Roman" panose="02020603050405020304" pitchFamily="18" charset="0"/>
                <a:cs typeface="Times New Roman" panose="02020603050405020304" pitchFamily="18" charset="0"/>
              </a:rPr>
              <a:t>张振</a:t>
            </a:r>
            <a:r>
              <a:rPr lang="en-US" altLang="zh-CN" sz="1600" b="1" dirty="0">
                <a:solidFill>
                  <a:srgbClr val="0000FF"/>
                </a:solidFill>
                <a:latin typeface="Times New Roman" panose="02020603050405020304" pitchFamily="18" charset="0"/>
                <a:cs typeface="Times New Roman" panose="02020603050405020304" pitchFamily="18" charset="0"/>
              </a:rPr>
              <a:t>)/LWC</a:t>
            </a:r>
            <a:r>
              <a:rPr lang="pl-PL" altLang="zh-CN" sz="1600" b="1" dirty="0">
                <a:solidFill>
                  <a:srgbClr val="0000FF"/>
                </a:solidFill>
                <a:latin typeface="Times New Roman" panose="02020603050405020304" pitchFamily="18" charset="0"/>
                <a:cs typeface="Times New Roman" panose="02020603050405020304" pitchFamily="18" charset="0"/>
              </a:rPr>
              <a:t>,</a:t>
            </a:r>
            <a:r>
              <a:rPr lang="en-US" altLang="zh-CN" sz="1600" b="1" dirty="0">
                <a:solidFill>
                  <a:srgbClr val="0000FF"/>
                </a:solidFill>
                <a:latin typeface="Times New Roman" panose="02020603050405020304" pitchFamily="18" charset="0"/>
                <a:cs typeface="Times New Roman" panose="02020603050405020304" pitchFamily="18" charset="0"/>
              </a:rPr>
              <a:t> </a:t>
            </a:r>
          </a:p>
          <a:p>
            <a:pPr algn="l"/>
            <a:r>
              <a:rPr lang="en-US" altLang="zh-CN" sz="1600" b="1" dirty="0">
                <a:solidFill>
                  <a:srgbClr val="0000FF"/>
                </a:solidFill>
                <a:latin typeface="Times New Roman" panose="02020603050405020304" pitchFamily="18" charset="0"/>
                <a:cs typeface="Times New Roman" panose="02020603050405020304" pitchFamily="18" charset="0"/>
              </a:rPr>
              <a:t>PLB726, 234</a:t>
            </a:r>
            <a:r>
              <a:rPr lang="pl-PL" altLang="zh-CN" sz="1600" b="1" dirty="0">
                <a:solidFill>
                  <a:srgbClr val="0000FF"/>
                </a:solidFill>
                <a:latin typeface="Times New Roman" panose="02020603050405020304" pitchFamily="18" charset="0"/>
                <a:cs typeface="Times New Roman" panose="02020603050405020304" pitchFamily="18" charset="0"/>
              </a:rPr>
              <a:t> (20</a:t>
            </a:r>
            <a:r>
              <a:rPr lang="en-US" altLang="zh-CN" sz="1600" b="1" dirty="0">
                <a:solidFill>
                  <a:srgbClr val="0000FF"/>
                </a:solidFill>
                <a:latin typeface="Times New Roman" panose="02020603050405020304" pitchFamily="18" charset="0"/>
                <a:cs typeface="Times New Roman" panose="02020603050405020304" pitchFamily="18" charset="0"/>
              </a:rPr>
              <a:t>13</a:t>
            </a:r>
            <a:r>
              <a:rPr lang="pl-PL" altLang="zh-CN" sz="1600" b="1" dirty="0">
                <a:solidFill>
                  <a:srgbClr val="0000FF"/>
                </a:solidFill>
                <a:latin typeface="Times New Roman" panose="02020603050405020304" pitchFamily="18" charset="0"/>
                <a:cs typeface="Times New Roman" panose="02020603050405020304" pitchFamily="18" charset="0"/>
              </a:rPr>
              <a:t>)</a:t>
            </a:r>
            <a:r>
              <a:rPr lang="en-US" altLang="zh-CN" sz="1600" b="1" dirty="0">
                <a:solidFill>
                  <a:srgbClr val="0000FF"/>
                </a:solidFill>
                <a:latin typeface="Times New Roman" panose="02020603050405020304" pitchFamily="18" charset="0"/>
                <a:cs typeface="Times New Roman" panose="02020603050405020304" pitchFamily="18" charset="0"/>
              </a:rPr>
              <a:t>; </a:t>
            </a:r>
          </a:p>
          <a:p>
            <a:pPr algn="l"/>
            <a:r>
              <a:rPr lang="en-US" altLang="zh-CN" sz="1600" b="1" dirty="0">
                <a:solidFill>
                  <a:srgbClr val="0000FF"/>
                </a:solidFill>
                <a:latin typeface="Times New Roman" panose="02020603050405020304" pitchFamily="18" charset="0"/>
                <a:cs typeface="Times New Roman" panose="02020603050405020304" pitchFamily="18" charset="0"/>
              </a:rPr>
              <a:t>PRC92, 031301(R)(2015)</a:t>
            </a:r>
            <a:endParaRPr lang="zh-CN" altLang="en-US" sz="1600" b="1" dirty="0">
              <a:solidFill>
                <a:srgbClr val="0000FF"/>
              </a:solidFill>
              <a:latin typeface="Times New Roman" panose="02020603050405020304" pitchFamily="18" charset="0"/>
              <a:cs typeface="Times New Roman" panose="02020603050405020304" pitchFamily="18" charset="0"/>
            </a:endParaRPr>
          </a:p>
        </p:txBody>
      </p:sp>
      <p:sp>
        <p:nvSpPr>
          <p:cNvPr id="16" name="Rectangle 3"/>
          <p:cNvSpPr>
            <a:spLocks noChangeArrowheads="1"/>
          </p:cNvSpPr>
          <p:nvPr/>
        </p:nvSpPr>
        <p:spPr bwMode="auto">
          <a:xfrm>
            <a:off x="1524000" y="179389"/>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E</a:t>
            </a:r>
            <a:r>
              <a:rPr kumimoji="1" lang="en-US" altLang="zh-CN" sz="2800" b="1" baseline="-25000" dirty="0">
                <a:solidFill>
                  <a:schemeClr val="accent2"/>
                </a:solidFill>
                <a:latin typeface="Times New Roman" pitchFamily="18" charset="0"/>
                <a:cs typeface="Times New Roman" pitchFamily="18" charset="0"/>
              </a:rPr>
              <a:t>sym</a:t>
            </a:r>
            <a:r>
              <a:rPr kumimoji="1" lang="zh-CN" altLang="en-US" sz="2800" b="1" dirty="0">
                <a:solidFill>
                  <a:schemeClr val="accent2"/>
                </a:solidFill>
                <a:latin typeface="Times New Roman" pitchFamily="18" charset="0"/>
                <a:cs typeface="Times New Roman" pitchFamily="18" charset="0"/>
              </a:rPr>
              <a:t>：</a:t>
            </a:r>
            <a:r>
              <a:rPr kumimoji="1" lang="en-US" altLang="zh-CN" sz="2800" b="1" dirty="0">
                <a:solidFill>
                  <a:srgbClr val="FF0000"/>
                </a:solidFill>
                <a:latin typeface="Times New Roman" pitchFamily="18" charset="0"/>
                <a:cs typeface="Times New Roman" pitchFamily="18" charset="0"/>
              </a:rPr>
              <a:t>Current Status</a:t>
            </a:r>
            <a:endParaRPr kumimoji="1" lang="zh-CN" altLang="en-US" sz="2800" b="1" dirty="0">
              <a:solidFill>
                <a:srgbClr val="FF0000"/>
              </a:solidFill>
              <a:latin typeface="Times New Roman" pitchFamily="18" charset="0"/>
              <a:cs typeface="Times New Roman" pitchFamily="18" charset="0"/>
            </a:endParaRPr>
          </a:p>
        </p:txBody>
      </p:sp>
      <p:sp>
        <p:nvSpPr>
          <p:cNvPr id="18" name="TextBox 14"/>
          <p:cNvSpPr txBox="1"/>
          <p:nvPr/>
        </p:nvSpPr>
        <p:spPr>
          <a:xfrm>
            <a:off x="11125200" y="6427114"/>
            <a:ext cx="655950" cy="430887"/>
          </a:xfrm>
          <a:prstGeom prst="rect">
            <a:avLst/>
          </a:prstGeom>
          <a:noFill/>
        </p:spPr>
        <p:txBody>
          <a:bodyPr wrap="none" rtlCol="0">
            <a:spAutoFit/>
          </a:bodyPr>
          <a:lstStyle/>
          <a:p>
            <a:r>
              <a:rPr lang="en-US" altLang="zh-CN" sz="2200" dirty="0"/>
              <a:t>p. 9</a:t>
            </a:r>
            <a:endParaRPr lang="zh-CN" altLang="en-US" sz="2200" dirty="0"/>
          </a:p>
        </p:txBody>
      </p:sp>
      <p:pic>
        <p:nvPicPr>
          <p:cNvPr id="17" name="图片 16"/>
          <p:cNvPicPr>
            <a:picLocks noChangeAspect="1"/>
          </p:cNvPicPr>
          <p:nvPr/>
        </p:nvPicPr>
        <p:blipFill>
          <a:blip r:embed="rId3"/>
          <a:stretch>
            <a:fillRect/>
          </a:stretch>
        </p:blipFill>
        <p:spPr>
          <a:xfrm>
            <a:off x="6096000" y="940235"/>
            <a:ext cx="1189732" cy="2037363"/>
          </a:xfrm>
          <a:prstGeom prst="rect">
            <a:avLst/>
          </a:prstGeom>
        </p:spPr>
      </p:pic>
      <p:pic>
        <p:nvPicPr>
          <p:cNvPr id="19" name="图片 18"/>
          <p:cNvPicPr>
            <a:picLocks noChangeAspect="1"/>
          </p:cNvPicPr>
          <p:nvPr/>
        </p:nvPicPr>
        <p:blipFill>
          <a:blip r:embed="rId4"/>
          <a:stretch>
            <a:fillRect/>
          </a:stretch>
        </p:blipFill>
        <p:spPr>
          <a:xfrm>
            <a:off x="7480097" y="936926"/>
            <a:ext cx="1219200" cy="2043982"/>
          </a:xfrm>
          <a:prstGeom prst="rect">
            <a:avLst/>
          </a:prstGeom>
        </p:spPr>
      </p:pic>
      <p:pic>
        <p:nvPicPr>
          <p:cNvPr id="20" name="图片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1648" y="4765225"/>
            <a:ext cx="1488449" cy="1661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0"/>
          <p:cNvSpPr/>
          <p:nvPr/>
        </p:nvSpPr>
        <p:spPr>
          <a:xfrm>
            <a:off x="8121874" y="5202245"/>
            <a:ext cx="2146239" cy="830997"/>
          </a:xfrm>
          <a:prstGeom prst="rect">
            <a:avLst/>
          </a:prstGeom>
        </p:spPr>
        <p:txBody>
          <a:bodyPr wrap="square">
            <a:spAutoFit/>
          </a:bodyPr>
          <a:lstStyle/>
          <a:p>
            <a:pPr algn="l">
              <a:lnSpc>
                <a:spcPct val="100000"/>
              </a:lnSpc>
              <a:spcBef>
                <a:spcPct val="0"/>
              </a:spcBef>
              <a:buSzTx/>
              <a:buFontTx/>
              <a:buNone/>
            </a:pPr>
            <a:r>
              <a:rPr lang="en-US" altLang="zh-CN" sz="1600" b="1" dirty="0">
                <a:solidFill>
                  <a:srgbClr val="0000FF"/>
                </a:solidFill>
                <a:latin typeface="Times New Roman" panose="02020603050405020304" pitchFamily="18" charset="0"/>
                <a:cs typeface="Times New Roman" panose="02020603050405020304" pitchFamily="18" charset="0"/>
              </a:rPr>
              <a:t>Y. Zhou (</a:t>
            </a:r>
            <a:r>
              <a:rPr lang="zh-CN" altLang="en-US" sz="1600" b="1" dirty="0">
                <a:solidFill>
                  <a:srgbClr val="0000FF"/>
                </a:solidFill>
                <a:latin typeface="Times New Roman" panose="02020603050405020304" pitchFamily="18" charset="0"/>
                <a:cs typeface="Times New Roman" panose="02020603050405020304" pitchFamily="18" charset="0"/>
              </a:rPr>
              <a:t>周颖</a:t>
            </a:r>
            <a:r>
              <a:rPr lang="en-US" altLang="zh-CN" sz="1600" b="1" dirty="0">
                <a:solidFill>
                  <a:srgbClr val="0000FF"/>
                </a:solidFill>
                <a:latin typeface="Times New Roman" panose="02020603050405020304" pitchFamily="18" charset="0"/>
                <a:cs typeface="Times New Roman" panose="02020603050405020304" pitchFamily="18" charset="0"/>
              </a:rPr>
              <a:t>), LWC, </a:t>
            </a:r>
          </a:p>
          <a:p>
            <a:pPr algn="l">
              <a:lnSpc>
                <a:spcPct val="100000"/>
              </a:lnSpc>
              <a:spcBef>
                <a:spcPct val="0"/>
              </a:spcBef>
              <a:buSzTx/>
              <a:buFontTx/>
              <a:buNone/>
            </a:pPr>
            <a:r>
              <a:rPr lang="en-US" altLang="zh-CN" sz="1600" b="1" dirty="0">
                <a:solidFill>
                  <a:srgbClr val="0000FF"/>
                </a:solidFill>
                <a:latin typeface="Times New Roman" panose="02020603050405020304" pitchFamily="18" charset="0"/>
                <a:cs typeface="Times New Roman" panose="02020603050405020304" pitchFamily="18" charset="0"/>
              </a:rPr>
              <a:t>ApJ886, 52(2019) [arXiv:1907.12284]</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9038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6"/>
          <p:cNvSpPr>
            <a:spLocks noGrp="1" noChangeArrowheads="1"/>
          </p:cNvSpPr>
          <p:nvPr>
            <p:ph type="title"/>
          </p:nvPr>
        </p:nvSpPr>
        <p:spPr/>
        <p:txBody>
          <a:bodyPr/>
          <a:lstStyle/>
          <a:p>
            <a:pPr eaLnBrk="1" hangingPunct="1"/>
            <a:r>
              <a:rPr kumimoji="1" lang="en-US" altLang="zh-CN" sz="3600" dirty="0">
                <a:solidFill>
                  <a:srgbClr val="132584"/>
                </a:solidFill>
                <a:latin typeface="Times New Roman" pitchFamily="18" charset="0"/>
                <a:ea typeface="黑体" pitchFamily="49" charset="-122"/>
                <a:cs typeface="Times New Roman" pitchFamily="18" charset="0"/>
              </a:rPr>
              <a:t>Outline</a:t>
            </a:r>
            <a:endParaRPr kumimoji="1" lang="zh-CN" altLang="en-US" sz="3600" dirty="0">
              <a:solidFill>
                <a:srgbClr val="132584"/>
              </a:solidFill>
              <a:latin typeface="Times New Roman" pitchFamily="18" charset="0"/>
              <a:ea typeface="黑体" pitchFamily="49" charset="-122"/>
              <a:cs typeface="Times New Roman" pitchFamily="18" charset="0"/>
            </a:endParaRPr>
          </a:p>
        </p:txBody>
      </p:sp>
      <p:sp>
        <p:nvSpPr>
          <p:cNvPr id="6" name="Rectangle 59">
            <a:extLst>
              <a:ext uri="{FF2B5EF4-FFF2-40B4-BE49-F238E27FC236}">
                <a16:creationId xmlns:a16="http://schemas.microsoft.com/office/drawing/2014/main" id="{17EE1789-D3D7-4421-856D-171163365244}"/>
              </a:ext>
            </a:extLst>
          </p:cNvPr>
          <p:cNvSpPr txBox="1">
            <a:spLocks noChangeArrowheads="1"/>
          </p:cNvSpPr>
          <p:nvPr/>
        </p:nvSpPr>
        <p:spPr bwMode="auto">
          <a:xfrm>
            <a:off x="2857500" y="2095500"/>
            <a:ext cx="6477000" cy="2667000"/>
          </a:xfrm>
          <a:prstGeom prst="rect">
            <a:avLst/>
          </a:prstGeom>
          <a:noFill/>
          <a:ln w="38100">
            <a:solidFill>
              <a:srgbClr val="0000FF"/>
            </a:solidFill>
            <a:miter lim="800000"/>
            <a:headEnd/>
            <a:tailEnd/>
          </a:ln>
        </p:spPr>
        <p:txBody>
          <a:bodyPr anchor="ctr" anchorCtr="1"/>
          <a:lstStyle/>
          <a:p>
            <a:pPr marL="609600" indent="-609600" algn="l">
              <a:lnSpc>
                <a:spcPct val="90000"/>
              </a:lnSpc>
              <a:spcBef>
                <a:spcPct val="20000"/>
              </a:spcBef>
              <a:buSzPct val="120000"/>
              <a:buFont typeface="Wingdings" pitchFamily="2" charset="2"/>
              <a:buChar char="l"/>
              <a:defRPr/>
            </a:pPr>
            <a:r>
              <a:rPr lang="en-US" altLang="zh-CN" sz="3200" b="1" kern="0" dirty="0">
                <a:solidFill>
                  <a:srgbClr val="0000FF"/>
                </a:solidFill>
                <a:latin typeface="Times New Roman" pitchFamily="18" charset="0"/>
                <a:ea typeface="黑体"/>
                <a:cs typeface="Times New Roman" pitchFamily="18" charset="0"/>
              </a:rPr>
              <a:t>The symmetry energy (Esym)</a:t>
            </a:r>
          </a:p>
          <a:p>
            <a:pPr marL="609600" indent="-609600" algn="l">
              <a:lnSpc>
                <a:spcPct val="90000"/>
              </a:lnSpc>
              <a:spcBef>
                <a:spcPct val="20000"/>
              </a:spcBef>
              <a:buSzPct val="120000"/>
              <a:buFont typeface="Wingdings" pitchFamily="2" charset="2"/>
              <a:buChar char="l"/>
              <a:defRPr/>
            </a:pPr>
            <a:r>
              <a:rPr lang="en-US" altLang="zh-CN" sz="3200" b="1" kern="0" dirty="0">
                <a:solidFill>
                  <a:srgbClr val="FF00FF"/>
                </a:solidFill>
                <a:latin typeface="Times New Roman" pitchFamily="18" charset="0"/>
                <a:cs typeface="Times New Roman" pitchFamily="18" charset="0"/>
              </a:rPr>
              <a:t>Neutron skin (</a:t>
            </a:r>
            <a:r>
              <a:rPr lang="en-US" altLang="zh-CN" sz="3200" b="1" kern="0" dirty="0" err="1">
                <a:solidFill>
                  <a:srgbClr val="FF00FF"/>
                </a:solidFill>
                <a:latin typeface="Times New Roman" pitchFamily="18" charset="0"/>
                <a:cs typeface="Times New Roman" pitchFamily="18" charset="0"/>
              </a:rPr>
              <a:t>NSkin</a:t>
            </a:r>
            <a:r>
              <a:rPr lang="en-US" altLang="zh-CN" sz="3200" b="1" kern="0" dirty="0">
                <a:solidFill>
                  <a:srgbClr val="FF00FF"/>
                </a:solidFill>
                <a:latin typeface="Times New Roman" pitchFamily="18" charset="0"/>
                <a:cs typeface="Times New Roman" pitchFamily="18" charset="0"/>
              </a:rPr>
              <a:t>)</a:t>
            </a:r>
          </a:p>
          <a:p>
            <a:pPr marL="609600" indent="-609600" algn="l">
              <a:lnSpc>
                <a:spcPct val="90000"/>
              </a:lnSpc>
              <a:spcBef>
                <a:spcPct val="20000"/>
              </a:spcBef>
              <a:buSzPct val="120000"/>
              <a:buFont typeface="Wingdings" pitchFamily="2" charset="2"/>
              <a:buChar char="l"/>
              <a:defRPr/>
            </a:pPr>
            <a:r>
              <a:rPr lang="en-US" altLang="zh-CN" sz="3200" b="1" kern="0" dirty="0" err="1">
                <a:solidFill>
                  <a:srgbClr val="0000FF"/>
                </a:solidFill>
                <a:latin typeface="Times New Roman" pitchFamily="18" charset="0"/>
                <a:cs typeface="Times New Roman" pitchFamily="18" charset="0"/>
              </a:rPr>
              <a:t>Nskin</a:t>
            </a:r>
            <a:r>
              <a:rPr lang="en-US" altLang="zh-CN" sz="3200" b="1" kern="0" dirty="0">
                <a:solidFill>
                  <a:srgbClr val="0000FF"/>
                </a:solidFill>
                <a:latin typeface="Times New Roman" pitchFamily="18" charset="0"/>
                <a:cs typeface="Times New Roman" pitchFamily="18" charset="0"/>
              </a:rPr>
              <a:t> vs Esym</a:t>
            </a:r>
          </a:p>
          <a:p>
            <a:pPr marL="609600" indent="-609600" algn="l">
              <a:lnSpc>
                <a:spcPct val="90000"/>
              </a:lnSpc>
              <a:spcBef>
                <a:spcPct val="20000"/>
              </a:spcBef>
              <a:buSzPct val="120000"/>
              <a:buFont typeface="Wingdings" pitchFamily="2" charset="2"/>
              <a:buChar char="l"/>
              <a:defRPr/>
            </a:pPr>
            <a:r>
              <a:rPr lang="en-US" altLang="zh-CN" sz="3200" b="1" kern="0" dirty="0">
                <a:solidFill>
                  <a:srgbClr val="0000FF"/>
                </a:solidFill>
                <a:latin typeface="Times New Roman" pitchFamily="18" charset="0"/>
                <a:ea typeface="黑体"/>
                <a:cs typeface="Times New Roman" pitchFamily="18" charset="0"/>
              </a:rPr>
              <a:t>Summary and outlook</a:t>
            </a:r>
            <a:endParaRPr lang="zh-CN" altLang="en-US" sz="3200" b="1" kern="0" dirty="0">
              <a:solidFill>
                <a:srgbClr val="0000FF"/>
              </a:solidFill>
              <a:latin typeface="Times New Roman" pitchFamily="18" charset="0"/>
              <a:ea typeface="黑体"/>
              <a:cs typeface="Times New Roman" pitchFamily="18" charset="0"/>
            </a:endParaRPr>
          </a:p>
        </p:txBody>
      </p:sp>
    </p:spTree>
    <p:extLst>
      <p:ext uri="{BB962C8B-B14F-4D97-AF65-F5344CB8AC3E}">
        <p14:creationId xmlns:p14="http://schemas.microsoft.com/office/powerpoint/2010/main" val="3460496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a:spLocks noChangeArrowheads="1"/>
          </p:cNvSpPr>
          <p:nvPr/>
        </p:nvSpPr>
        <p:spPr bwMode="auto">
          <a:xfrm>
            <a:off x="1524000" y="179389"/>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Neutron Skin</a:t>
            </a:r>
            <a:endParaRPr kumimoji="1" lang="zh-CN" altLang="en-US" sz="2800" b="1" dirty="0">
              <a:solidFill>
                <a:srgbClr val="FF0000"/>
              </a:solidFill>
              <a:latin typeface="Times New Roman" pitchFamily="18" charset="0"/>
              <a:cs typeface="Times New Roman" pitchFamily="18" charset="0"/>
            </a:endParaRPr>
          </a:p>
        </p:txBody>
      </p:sp>
      <p:sp>
        <p:nvSpPr>
          <p:cNvPr id="18" name="TextBox 14"/>
          <p:cNvSpPr txBox="1"/>
          <p:nvPr/>
        </p:nvSpPr>
        <p:spPr>
          <a:xfrm>
            <a:off x="11046653" y="6427114"/>
            <a:ext cx="813044" cy="430887"/>
          </a:xfrm>
          <a:prstGeom prst="rect">
            <a:avLst/>
          </a:prstGeom>
          <a:noFill/>
        </p:spPr>
        <p:txBody>
          <a:bodyPr wrap="none" rtlCol="0">
            <a:spAutoFit/>
          </a:bodyPr>
          <a:lstStyle/>
          <a:p>
            <a:r>
              <a:rPr lang="en-US" altLang="zh-CN" sz="2200" dirty="0"/>
              <a:t>p. 10</a:t>
            </a:r>
            <a:endParaRPr lang="zh-CN" altLang="en-US" sz="2200" dirty="0"/>
          </a:p>
        </p:txBody>
      </p:sp>
      <mc:AlternateContent xmlns:mc="http://schemas.openxmlformats.org/markup-compatibility/2006">
        <mc:Choice xmlns:a14="http://schemas.microsoft.com/office/drawing/2010/main" Requires="a14">
          <p:sp>
            <p:nvSpPr>
              <p:cNvPr id="14" name="Neutron skin of   ( ):…">
                <a:extLst>
                  <a:ext uri="{FF2B5EF4-FFF2-40B4-BE49-F238E27FC236}">
                    <a16:creationId xmlns:a16="http://schemas.microsoft.com/office/drawing/2014/main" id="{893730EB-D09C-4B36-9FE0-EBA2E10D2093}"/>
                  </a:ext>
                </a:extLst>
              </p:cNvPr>
              <p:cNvSpPr txBox="1"/>
              <p:nvPr/>
            </p:nvSpPr>
            <p:spPr>
              <a:xfrm>
                <a:off x="8117278" y="1981200"/>
                <a:ext cx="3922322" cy="2362200"/>
              </a:xfrm>
              <a:prstGeom prst="rect">
                <a:avLst/>
              </a:prstGeom>
              <a:solidFill>
                <a:schemeClr val="bg1"/>
              </a:solidFill>
              <a:ln w="25400" cap="flat">
                <a:solidFill>
                  <a:schemeClr val="accent1"/>
                </a:solidFill>
                <a:miter lim="400000"/>
              </a:ln>
              <a:effectLst/>
              <a:extLst>
                <a:ext uri="{C572A759-6A51-4108-AA02-DFA0A04FC94B}">
                  <ma14:wrappingTextBoxFlag xmlns:ma14="http://schemas.microsoft.com/office/mac/drawingml/2011/main" xmlns:m="http://schemas.openxmlformats.org/officeDocument/2006/math" xmlns="" val="1"/>
                </a:ext>
              </a:extLst>
            </p:spPr>
            <p:txBody>
              <a:bodyPr wrap="square" lIns="50800" tIns="50800" rIns="50800" bIns="50800" numCol="1" anchor="ctr">
                <a:normAutofit fontScale="85000" lnSpcReduction="10000"/>
              </a:bodyPr>
              <a:lstStyle/>
              <a:p>
                <a:pPr algn="l">
                  <a:spcBef>
                    <a:spcPts val="2200"/>
                  </a:spcBef>
                  <a:buSzPct val="145000"/>
                  <a:defRPr sz="2800" b="0">
                    <a:latin typeface="Times New Roman"/>
                    <a:ea typeface="Times New Roman"/>
                    <a:cs typeface="Times New Roman"/>
                    <a:sym typeface="Times New Roman"/>
                  </a:defRPr>
                </a:pPr>
                <a:r>
                  <a:rPr lang="en-US" b="1" dirty="0">
                    <a:solidFill>
                      <a:srgbClr val="12357C"/>
                    </a:solidFill>
                  </a:rPr>
                  <a:t>    </a:t>
                </a:r>
                <a:r>
                  <a:rPr lang="en-US" b="1" dirty="0">
                    <a:solidFill>
                      <a:srgbClr val="FF00FF"/>
                    </a:solidFill>
                  </a:rPr>
                  <a:t>Neutron skin thickness</a:t>
                </a:r>
                <a:endParaRPr lang="en-US" dirty="0">
                  <a:solidFill>
                    <a:srgbClr val="FF00FF"/>
                  </a:solidFill>
                </a:endParaRPr>
              </a:p>
              <a:p>
                <a:pPr algn="l">
                  <a:spcBef>
                    <a:spcPts val="2200"/>
                  </a:spcBef>
                  <a:buSzPct val="145000"/>
                  <a:defRPr sz="2800" b="0">
                    <a:latin typeface="Times New Roman"/>
                    <a:ea typeface="Times New Roman"/>
                    <a:cs typeface="Times New Roman"/>
                    <a:sym typeface="Times New Roman"/>
                  </a:defRPr>
                </a:pPr>
                <a14:m>
                  <m:oMathPara xmlns:m="http://schemas.openxmlformats.org/officeDocument/2006/math">
                    <m:oMathParaPr>
                      <m:jc m:val="centerGroup"/>
                    </m:oMathParaPr>
                    <m:oMath xmlns:m="http://schemas.openxmlformats.org/officeDocument/2006/math">
                      <m:sSub>
                        <m:sSubPr>
                          <m:ctrlPr>
                            <a:rPr lang="ar-AE" sz="2950" b="1" i="1" smtClean="0">
                              <a:solidFill>
                                <a:srgbClr val="FF0000"/>
                              </a:solidFill>
                              <a:latin typeface="Cambria Math" panose="02040503050406030204" pitchFamily="18" charset="0"/>
                            </a:rPr>
                          </m:ctrlPr>
                        </m:sSubPr>
                        <m:e>
                          <m:r>
                            <a:rPr lang="ar-AE" sz="2950" b="1" i="1">
                              <a:solidFill>
                                <a:srgbClr val="FF0000"/>
                              </a:solidFill>
                              <a:latin typeface="Cambria Math" panose="02040503050406030204" pitchFamily="18" charset="0"/>
                            </a:rPr>
                            <m:t>𝑹</m:t>
                          </m:r>
                        </m:e>
                        <m:sub>
                          <m:r>
                            <a:rPr lang="en-US" sz="2950" b="1" i="0">
                              <a:solidFill>
                                <a:srgbClr val="FF0000"/>
                              </a:solidFill>
                              <a:latin typeface="Cambria Math" panose="02040503050406030204" pitchFamily="18" charset="0"/>
                            </a:rPr>
                            <m:t>𝐬𝐤𝐢𝐧</m:t>
                          </m:r>
                        </m:sub>
                      </m:sSub>
                      <m:r>
                        <a:rPr lang="ar-AE" sz="2950" b="1" i="1">
                          <a:solidFill>
                            <a:srgbClr val="FF0000"/>
                          </a:solidFill>
                          <a:latin typeface="Cambria Math" panose="02040503050406030204" pitchFamily="18" charset="0"/>
                        </a:rPr>
                        <m:t>=</m:t>
                      </m:r>
                      <m:sSub>
                        <m:sSubPr>
                          <m:ctrlPr>
                            <a:rPr lang="ar-AE" sz="2950" b="1" i="1">
                              <a:solidFill>
                                <a:srgbClr val="FF0000"/>
                              </a:solidFill>
                              <a:latin typeface="Cambria Math" panose="02040503050406030204" pitchFamily="18" charset="0"/>
                            </a:rPr>
                          </m:ctrlPr>
                        </m:sSubPr>
                        <m:e>
                          <m:r>
                            <a:rPr lang="ar-AE" sz="2950" b="1" i="1">
                              <a:solidFill>
                                <a:srgbClr val="FF0000"/>
                              </a:solidFill>
                              <a:latin typeface="Cambria Math" panose="02040503050406030204" pitchFamily="18" charset="0"/>
                            </a:rPr>
                            <m:t>𝑹</m:t>
                          </m:r>
                        </m:e>
                        <m:sub>
                          <m:r>
                            <a:rPr lang="ar-AE" sz="2950" b="1" i="1">
                              <a:solidFill>
                                <a:srgbClr val="FF0000"/>
                              </a:solidFill>
                              <a:latin typeface="Cambria Math" panose="02040503050406030204" pitchFamily="18" charset="0"/>
                            </a:rPr>
                            <m:t>𝒏</m:t>
                          </m:r>
                        </m:sub>
                      </m:sSub>
                      <m:r>
                        <a:rPr lang="ar-AE" sz="2950" b="1" i="1">
                          <a:solidFill>
                            <a:srgbClr val="FF0000"/>
                          </a:solidFill>
                          <a:latin typeface="Cambria Math" panose="02040503050406030204" pitchFamily="18" charset="0"/>
                        </a:rPr>
                        <m:t>−</m:t>
                      </m:r>
                      <m:sSub>
                        <m:sSubPr>
                          <m:ctrlPr>
                            <a:rPr lang="ar-AE" sz="2950" b="1" i="1">
                              <a:solidFill>
                                <a:srgbClr val="FF0000"/>
                              </a:solidFill>
                              <a:latin typeface="Cambria Math" panose="02040503050406030204" pitchFamily="18" charset="0"/>
                            </a:rPr>
                          </m:ctrlPr>
                        </m:sSubPr>
                        <m:e>
                          <m:r>
                            <a:rPr lang="ar-AE" sz="2950" b="1" i="1">
                              <a:solidFill>
                                <a:srgbClr val="FF0000"/>
                              </a:solidFill>
                              <a:latin typeface="Cambria Math" panose="02040503050406030204" pitchFamily="18" charset="0"/>
                            </a:rPr>
                            <m:t>𝑹</m:t>
                          </m:r>
                        </m:e>
                        <m:sub>
                          <m:r>
                            <a:rPr lang="ar-AE" sz="2950" b="1" i="1">
                              <a:solidFill>
                                <a:srgbClr val="FF0000"/>
                              </a:solidFill>
                              <a:latin typeface="Cambria Math" panose="02040503050406030204" pitchFamily="18" charset="0"/>
                            </a:rPr>
                            <m:t>𝒑</m:t>
                          </m:r>
                        </m:sub>
                      </m:sSub>
                    </m:oMath>
                  </m:oMathPara>
                </a14:m>
                <a:endParaRPr lang="ar-AE" sz="2950" b="1" dirty="0">
                  <a:solidFill>
                    <a:srgbClr val="FF0000"/>
                  </a:solidFill>
                </a:endParaRPr>
              </a:p>
              <a:p>
                <a:pPr algn="l">
                  <a:spcBef>
                    <a:spcPts val="2200"/>
                  </a:spcBef>
                  <a:buSzPct val="145000"/>
                  <a:defRPr sz="2800" b="0">
                    <a:latin typeface="Times New Roman"/>
                    <a:ea typeface="Times New Roman"/>
                    <a:cs typeface="Times New Roman"/>
                    <a:sym typeface="Times New Roman"/>
                  </a:defRPr>
                </a:pPr>
                <a14:m>
                  <m:oMath xmlns:m="http://schemas.openxmlformats.org/officeDocument/2006/math">
                    <m:sSub>
                      <m:sSubPr>
                        <m:ctrlPr>
                          <a:rPr lang="ar-AE" altLang="zh-CN" sz="2800" i="1" smtClean="0">
                            <a:solidFill>
                              <a:srgbClr val="12357C"/>
                            </a:solidFill>
                            <a:latin typeface="Cambria Math" panose="02040503050406030204" pitchFamily="18" charset="0"/>
                          </a:rPr>
                        </m:ctrlPr>
                      </m:sSubPr>
                      <m:e>
                        <m:r>
                          <a:rPr lang="ar-AE" altLang="zh-CN" sz="2800" i="1">
                            <a:solidFill>
                              <a:srgbClr val="12357C"/>
                            </a:solidFill>
                            <a:latin typeface="Cambria Math" panose="02040503050406030204" pitchFamily="18" charset="0"/>
                          </a:rPr>
                          <m:t>𝑅</m:t>
                        </m:r>
                      </m:e>
                      <m:sub>
                        <m:r>
                          <a:rPr lang="ar-AE" altLang="zh-CN" sz="2800" i="1">
                            <a:solidFill>
                              <a:srgbClr val="12357C"/>
                            </a:solidFill>
                            <a:latin typeface="Cambria Math" panose="02040503050406030204" pitchFamily="18" charset="0"/>
                          </a:rPr>
                          <m:t>𝑛</m:t>
                        </m:r>
                      </m:sub>
                    </m:sSub>
                    <m:r>
                      <a:rPr lang="ar-AE" altLang="zh-CN" sz="2800" i="1">
                        <a:solidFill>
                          <a:srgbClr val="12357C"/>
                        </a:solidFill>
                        <a:latin typeface="Cambria Math" panose="02040503050406030204" pitchFamily="18" charset="0"/>
                      </a:rPr>
                      <m:t> </m:t>
                    </m:r>
                  </m:oMath>
                </a14:m>
                <a:r>
                  <a:rPr lang="en-US" dirty="0">
                    <a:solidFill>
                      <a:srgbClr val="12357C"/>
                    </a:solidFill>
                  </a:rPr>
                  <a:t>: (point) neutron rms radius</a:t>
                </a:r>
              </a:p>
              <a:p>
                <a:pPr algn="l">
                  <a:spcBef>
                    <a:spcPts val="2200"/>
                  </a:spcBef>
                  <a:buSzPct val="145000"/>
                  <a:defRPr sz="2800" b="0">
                    <a:latin typeface="Times New Roman"/>
                    <a:ea typeface="Times New Roman"/>
                    <a:cs typeface="Times New Roman"/>
                    <a:sym typeface="Times New Roman"/>
                  </a:defRPr>
                </a:pPr>
                <a14:m>
                  <m:oMath xmlns:m="http://schemas.openxmlformats.org/officeDocument/2006/math">
                    <m:sSub>
                      <m:sSubPr>
                        <m:ctrlPr>
                          <a:rPr lang="ar-AE" altLang="zh-CN" sz="2800" i="1" smtClean="0">
                            <a:solidFill>
                              <a:srgbClr val="12357C"/>
                            </a:solidFill>
                            <a:latin typeface="Cambria Math" panose="02040503050406030204" pitchFamily="18" charset="0"/>
                          </a:rPr>
                        </m:ctrlPr>
                      </m:sSubPr>
                      <m:e>
                        <m:r>
                          <a:rPr lang="ar-AE" altLang="zh-CN" sz="2800" i="1">
                            <a:solidFill>
                              <a:srgbClr val="12357C"/>
                            </a:solidFill>
                            <a:latin typeface="Cambria Math" panose="02040503050406030204" pitchFamily="18" charset="0"/>
                          </a:rPr>
                          <m:t>𝑅</m:t>
                        </m:r>
                      </m:e>
                      <m:sub>
                        <m:r>
                          <a:rPr lang="ar-AE" altLang="zh-CN" sz="2800" i="1">
                            <a:solidFill>
                              <a:srgbClr val="12357C"/>
                            </a:solidFill>
                            <a:latin typeface="Cambria Math" panose="02040503050406030204" pitchFamily="18" charset="0"/>
                          </a:rPr>
                          <m:t>𝑝</m:t>
                        </m:r>
                      </m:sub>
                    </m:sSub>
                    <m:r>
                      <a:rPr lang="ar-AE" altLang="zh-CN" sz="2800" i="1">
                        <a:solidFill>
                          <a:srgbClr val="12357C"/>
                        </a:solidFill>
                        <a:latin typeface="Cambria Math" panose="02040503050406030204" pitchFamily="18" charset="0"/>
                      </a:rPr>
                      <m:t> </m:t>
                    </m:r>
                  </m:oMath>
                </a14:m>
                <a:r>
                  <a:rPr lang="en-US" dirty="0">
                    <a:solidFill>
                      <a:srgbClr val="12357C"/>
                    </a:solidFill>
                  </a:rPr>
                  <a:t>: (point) proton rms radius</a:t>
                </a:r>
              </a:p>
            </p:txBody>
          </p:sp>
        </mc:Choice>
        <mc:Fallback>
          <p:sp>
            <p:nvSpPr>
              <p:cNvPr id="14" name="Neutron skin of   ( ):…">
                <a:extLst>
                  <a:ext uri="{FF2B5EF4-FFF2-40B4-BE49-F238E27FC236}">
                    <a16:creationId xmlns:a16="http://schemas.microsoft.com/office/drawing/2014/main" id="{893730EB-D09C-4B36-9FE0-EBA2E10D2093}"/>
                  </a:ext>
                </a:extLst>
              </p:cNvPr>
              <p:cNvSpPr txBox="1">
                <a:spLocks noRot="1" noChangeAspect="1" noMove="1" noResize="1" noEditPoints="1" noAdjustHandles="1" noChangeArrowheads="1" noChangeShapeType="1" noTextEdit="1"/>
              </p:cNvSpPr>
              <p:nvPr/>
            </p:nvSpPr>
            <p:spPr>
              <a:xfrm>
                <a:off x="8117278" y="1981200"/>
                <a:ext cx="3922322" cy="2362200"/>
              </a:xfrm>
              <a:prstGeom prst="rect">
                <a:avLst/>
              </a:prstGeom>
              <a:blipFill>
                <a:blip r:embed="rId2"/>
                <a:stretch>
                  <a:fillRect l="-1236" r="-1236"/>
                </a:stretch>
              </a:blipFill>
              <a:ln w="25400" cap="flat">
                <a:solidFill>
                  <a:schemeClr val="accent1"/>
                </a:solid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zh-CN" altLang="en-US">
                    <a:noFill/>
                  </a:rPr>
                  <a:t> </a:t>
                </a:r>
              </a:p>
            </p:txBody>
          </p:sp>
        </mc:Fallback>
      </mc:AlternateContent>
      <p:sp>
        <p:nvSpPr>
          <p:cNvPr id="22" name="Thiel et al., JPG (2019)">
            <a:extLst>
              <a:ext uri="{FF2B5EF4-FFF2-40B4-BE49-F238E27FC236}">
                <a16:creationId xmlns:a16="http://schemas.microsoft.com/office/drawing/2014/main" id="{0C4939DA-E9B8-4071-9821-DF4A0FA881C8}"/>
              </a:ext>
            </a:extLst>
          </p:cNvPr>
          <p:cNvSpPr txBox="1"/>
          <p:nvPr/>
        </p:nvSpPr>
        <p:spPr>
          <a:xfrm>
            <a:off x="2514600" y="990600"/>
            <a:ext cx="2743200" cy="48168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algn="l">
              <a:spcBef>
                <a:spcPts val="4200"/>
              </a:spcBef>
              <a:defRPr sz="2000" b="0">
                <a:solidFill>
                  <a:srgbClr val="0433FF"/>
                </a:solidFill>
                <a:latin typeface="Times New Roman"/>
                <a:ea typeface="Times New Roman"/>
                <a:cs typeface="Times New Roman"/>
                <a:sym typeface="Times New Roman"/>
              </a:defRPr>
            </a:lvl1pPr>
          </a:lstStyle>
          <a:p>
            <a:r>
              <a:rPr lang="en-US" sz="1800" b="1" dirty="0"/>
              <a:t>M. </a:t>
            </a:r>
            <a:r>
              <a:rPr sz="1800" b="1" dirty="0"/>
              <a:t>Thiel et al., JPG (2019)</a:t>
            </a:r>
          </a:p>
        </p:txBody>
      </p:sp>
      <p:pic>
        <p:nvPicPr>
          <p:cNvPr id="15" name="图片 14">
            <a:extLst>
              <a:ext uri="{FF2B5EF4-FFF2-40B4-BE49-F238E27FC236}">
                <a16:creationId xmlns:a16="http://schemas.microsoft.com/office/drawing/2014/main" id="{F44319C1-AE76-4BFE-BEFD-5B3163A33497}"/>
              </a:ext>
            </a:extLst>
          </p:cNvPr>
          <p:cNvPicPr>
            <a:picLocks noChangeAspect="1"/>
          </p:cNvPicPr>
          <p:nvPr/>
        </p:nvPicPr>
        <p:blipFill>
          <a:blip r:embed="rId3"/>
          <a:stretch>
            <a:fillRect/>
          </a:stretch>
        </p:blipFill>
        <p:spPr>
          <a:xfrm>
            <a:off x="149411" y="1638749"/>
            <a:ext cx="7851589" cy="3009451"/>
          </a:xfrm>
          <a:prstGeom prst="rect">
            <a:avLst/>
          </a:prstGeom>
        </p:spPr>
      </p:pic>
      <p:pic>
        <p:nvPicPr>
          <p:cNvPr id="24" name="图片 23">
            <a:extLst>
              <a:ext uri="{FF2B5EF4-FFF2-40B4-BE49-F238E27FC236}">
                <a16:creationId xmlns:a16="http://schemas.microsoft.com/office/drawing/2014/main" id="{3586446E-AB7A-463E-A9CC-51AF86DD1A39}"/>
              </a:ext>
            </a:extLst>
          </p:cNvPr>
          <p:cNvPicPr>
            <a:picLocks noChangeAspect="1"/>
          </p:cNvPicPr>
          <p:nvPr/>
        </p:nvPicPr>
        <p:blipFill>
          <a:blip r:embed="rId4"/>
          <a:stretch>
            <a:fillRect/>
          </a:stretch>
        </p:blipFill>
        <p:spPr>
          <a:xfrm>
            <a:off x="2133600" y="4787268"/>
            <a:ext cx="3657600" cy="787400"/>
          </a:xfrm>
          <a:prstGeom prst="rect">
            <a:avLst/>
          </a:prstGeom>
          <a:ln w="25400">
            <a:solidFill>
              <a:schemeClr val="accent1"/>
            </a:solidFill>
          </a:ln>
        </p:spPr>
      </p:pic>
    </p:spTree>
    <p:extLst>
      <p:ext uri="{BB962C8B-B14F-4D97-AF65-F5344CB8AC3E}">
        <p14:creationId xmlns:p14="http://schemas.microsoft.com/office/powerpoint/2010/main" val="292723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9F44E4B-032C-4AA4-9A92-9B7D5DE98828}"/>
              </a:ext>
            </a:extLst>
          </p:cNvPr>
          <p:cNvPicPr>
            <a:picLocks noChangeAspect="1"/>
          </p:cNvPicPr>
          <p:nvPr/>
        </p:nvPicPr>
        <p:blipFill>
          <a:blip r:embed="rId2"/>
          <a:stretch>
            <a:fillRect/>
          </a:stretch>
        </p:blipFill>
        <p:spPr>
          <a:xfrm>
            <a:off x="838200" y="1246397"/>
            <a:ext cx="5638800" cy="3782803"/>
          </a:xfrm>
          <a:prstGeom prst="rect">
            <a:avLst/>
          </a:prstGeom>
        </p:spPr>
      </p:pic>
      <p:sp>
        <p:nvSpPr>
          <p:cNvPr id="16" name="Rectangle 3"/>
          <p:cNvSpPr>
            <a:spLocks noChangeArrowheads="1"/>
          </p:cNvSpPr>
          <p:nvPr/>
        </p:nvSpPr>
        <p:spPr bwMode="auto">
          <a:xfrm>
            <a:off x="1524000" y="179389"/>
            <a:ext cx="9144000" cy="688975"/>
          </a:xfrm>
          <a:prstGeom prst="rect">
            <a:avLst/>
          </a:prstGeom>
          <a:noFill/>
          <a:ln w="9525" algn="ctr">
            <a:noFill/>
            <a:miter lim="800000"/>
            <a:headEnd/>
            <a:tailEnd/>
          </a:ln>
        </p:spPr>
        <p:txBody>
          <a:bodyPr tIns="54000" anchorCtr="1"/>
          <a:lstStyle/>
          <a:p>
            <a:r>
              <a:rPr kumimoji="1" lang="en-US" altLang="zh-CN" sz="2800" b="1" dirty="0">
                <a:solidFill>
                  <a:schemeClr val="accent2"/>
                </a:solidFill>
                <a:latin typeface="Times New Roman" pitchFamily="18" charset="0"/>
                <a:cs typeface="Times New Roman" pitchFamily="18" charset="0"/>
              </a:rPr>
              <a:t>Neutron Skin</a:t>
            </a:r>
            <a:endParaRPr kumimoji="1" lang="zh-CN" altLang="en-US" sz="2800" b="1" dirty="0">
              <a:solidFill>
                <a:srgbClr val="FF0000"/>
              </a:solidFill>
              <a:latin typeface="Times New Roman" pitchFamily="18" charset="0"/>
              <a:cs typeface="Times New Roman" pitchFamily="18" charset="0"/>
            </a:endParaRPr>
          </a:p>
        </p:txBody>
      </p:sp>
      <p:sp>
        <p:nvSpPr>
          <p:cNvPr id="18" name="TextBox 14"/>
          <p:cNvSpPr txBox="1"/>
          <p:nvPr/>
        </p:nvSpPr>
        <p:spPr>
          <a:xfrm>
            <a:off x="11057137" y="6427114"/>
            <a:ext cx="792076" cy="430887"/>
          </a:xfrm>
          <a:prstGeom prst="rect">
            <a:avLst/>
          </a:prstGeom>
          <a:noFill/>
        </p:spPr>
        <p:txBody>
          <a:bodyPr wrap="none" rtlCol="0">
            <a:spAutoFit/>
          </a:bodyPr>
          <a:lstStyle/>
          <a:p>
            <a:r>
              <a:rPr lang="en-US" altLang="zh-CN" sz="2200" dirty="0"/>
              <a:t>p. 11</a:t>
            </a:r>
            <a:endParaRPr lang="zh-CN" altLang="en-US" sz="2200" dirty="0"/>
          </a:p>
        </p:txBody>
      </p:sp>
      <p:pic>
        <p:nvPicPr>
          <p:cNvPr id="4" name="图片 3">
            <a:extLst>
              <a:ext uri="{FF2B5EF4-FFF2-40B4-BE49-F238E27FC236}">
                <a16:creationId xmlns:a16="http://schemas.microsoft.com/office/drawing/2014/main" id="{4B56075C-820D-4509-B4BF-7D1FC37A35B8}"/>
              </a:ext>
            </a:extLst>
          </p:cNvPr>
          <p:cNvPicPr>
            <a:picLocks noChangeAspect="1"/>
          </p:cNvPicPr>
          <p:nvPr/>
        </p:nvPicPr>
        <p:blipFill>
          <a:blip r:embed="rId3"/>
          <a:stretch>
            <a:fillRect/>
          </a:stretch>
        </p:blipFill>
        <p:spPr>
          <a:xfrm>
            <a:off x="8077200" y="1981200"/>
            <a:ext cx="2989978" cy="990600"/>
          </a:xfrm>
          <a:prstGeom prst="rect">
            <a:avLst/>
          </a:prstGeom>
        </p:spPr>
      </p:pic>
      <p:pic>
        <p:nvPicPr>
          <p:cNvPr id="6" name="图片 5">
            <a:extLst>
              <a:ext uri="{FF2B5EF4-FFF2-40B4-BE49-F238E27FC236}">
                <a16:creationId xmlns:a16="http://schemas.microsoft.com/office/drawing/2014/main" id="{DC5746B0-9740-4E03-83E1-CE24FFA5CDDC}"/>
              </a:ext>
            </a:extLst>
          </p:cNvPr>
          <p:cNvPicPr>
            <a:picLocks noChangeAspect="1"/>
          </p:cNvPicPr>
          <p:nvPr/>
        </p:nvPicPr>
        <p:blipFill>
          <a:blip r:embed="rId4"/>
          <a:stretch>
            <a:fillRect/>
          </a:stretch>
        </p:blipFill>
        <p:spPr>
          <a:xfrm>
            <a:off x="8081125" y="3300408"/>
            <a:ext cx="3196475" cy="661992"/>
          </a:xfrm>
          <a:prstGeom prst="rect">
            <a:avLst/>
          </a:prstGeom>
        </p:spPr>
      </p:pic>
      <p:pic>
        <p:nvPicPr>
          <p:cNvPr id="8" name="图片 7">
            <a:extLst>
              <a:ext uri="{FF2B5EF4-FFF2-40B4-BE49-F238E27FC236}">
                <a16:creationId xmlns:a16="http://schemas.microsoft.com/office/drawing/2014/main" id="{36CF1972-3CDA-4491-B719-78222A7B8559}"/>
              </a:ext>
            </a:extLst>
          </p:cNvPr>
          <p:cNvPicPr>
            <a:picLocks noChangeAspect="1"/>
          </p:cNvPicPr>
          <p:nvPr/>
        </p:nvPicPr>
        <p:blipFill>
          <a:blip r:embed="rId5"/>
          <a:stretch>
            <a:fillRect/>
          </a:stretch>
        </p:blipFill>
        <p:spPr>
          <a:xfrm>
            <a:off x="8081125" y="4280445"/>
            <a:ext cx="3272675" cy="1815555"/>
          </a:xfrm>
          <a:prstGeom prst="rect">
            <a:avLst/>
          </a:prstGeom>
        </p:spPr>
      </p:pic>
      <p:sp>
        <p:nvSpPr>
          <p:cNvPr id="2" name="文本框 1">
            <a:extLst>
              <a:ext uri="{FF2B5EF4-FFF2-40B4-BE49-F238E27FC236}">
                <a16:creationId xmlns:a16="http://schemas.microsoft.com/office/drawing/2014/main" id="{A77B3FBF-62B2-4001-A844-B450D86A05DB}"/>
              </a:ext>
            </a:extLst>
          </p:cNvPr>
          <p:cNvSpPr txBox="1"/>
          <p:nvPr/>
        </p:nvSpPr>
        <p:spPr>
          <a:xfrm flipH="1">
            <a:off x="7467599" y="997803"/>
            <a:ext cx="4343400" cy="830997"/>
          </a:xfrm>
          <a:prstGeom prst="rect">
            <a:avLst/>
          </a:prstGeom>
          <a:noFill/>
        </p:spPr>
        <p:txBody>
          <a:bodyPr wrap="square" rtlCol="0">
            <a:spAutoFit/>
          </a:bodyPr>
          <a:lstStyle/>
          <a:p>
            <a:r>
              <a:rPr lang="en-US" altLang="zh-CN" b="1" dirty="0">
                <a:solidFill>
                  <a:srgbClr val="12357C"/>
                </a:solidFill>
              </a:rPr>
              <a:t>Experimentally measured is </a:t>
            </a:r>
            <a:r>
              <a:rPr lang="en-US" altLang="zh-CN" b="1" dirty="0">
                <a:solidFill>
                  <a:srgbClr val="FF0000"/>
                </a:solidFill>
              </a:rPr>
              <a:t>Form Factor</a:t>
            </a:r>
            <a:endParaRPr lang="zh-CN" altLang="en-US" b="1" dirty="0">
              <a:solidFill>
                <a:srgbClr val="FF0000"/>
              </a:solidFill>
            </a:endParaRPr>
          </a:p>
        </p:txBody>
      </p:sp>
      <p:sp>
        <p:nvSpPr>
          <p:cNvPr id="11" name="Thiel et al., JPG (2019)">
            <a:extLst>
              <a:ext uri="{FF2B5EF4-FFF2-40B4-BE49-F238E27FC236}">
                <a16:creationId xmlns:a16="http://schemas.microsoft.com/office/drawing/2014/main" id="{4F837EA9-7B0C-405B-B7CF-9A56E1EA83AA}"/>
              </a:ext>
            </a:extLst>
          </p:cNvPr>
          <p:cNvSpPr txBox="1"/>
          <p:nvPr/>
        </p:nvSpPr>
        <p:spPr>
          <a:xfrm>
            <a:off x="2514600" y="990600"/>
            <a:ext cx="2743200" cy="48168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algn="l">
              <a:spcBef>
                <a:spcPts val="4200"/>
              </a:spcBef>
              <a:defRPr sz="2000" b="0">
                <a:solidFill>
                  <a:srgbClr val="0433FF"/>
                </a:solidFill>
                <a:latin typeface="Times New Roman"/>
                <a:ea typeface="Times New Roman"/>
                <a:cs typeface="Times New Roman"/>
                <a:sym typeface="Times New Roman"/>
              </a:defRPr>
            </a:lvl1pPr>
          </a:lstStyle>
          <a:p>
            <a:r>
              <a:rPr lang="en-US" sz="1800" b="1" dirty="0"/>
              <a:t>M. </a:t>
            </a:r>
            <a:r>
              <a:rPr sz="1800" b="1" dirty="0"/>
              <a:t>Thiel et al., JPG (2019)</a:t>
            </a:r>
          </a:p>
        </p:txBody>
      </p:sp>
      <p:sp>
        <p:nvSpPr>
          <p:cNvPr id="15" name="文本框 14">
            <a:extLst>
              <a:ext uri="{FF2B5EF4-FFF2-40B4-BE49-F238E27FC236}">
                <a16:creationId xmlns:a16="http://schemas.microsoft.com/office/drawing/2014/main" id="{8D1FA0D9-E2D3-41C5-B607-BAC61ECB697B}"/>
              </a:ext>
            </a:extLst>
          </p:cNvPr>
          <p:cNvSpPr txBox="1"/>
          <p:nvPr/>
        </p:nvSpPr>
        <p:spPr>
          <a:xfrm>
            <a:off x="76199" y="5011341"/>
            <a:ext cx="7696201" cy="1569660"/>
          </a:xfrm>
          <a:prstGeom prst="rect">
            <a:avLst/>
          </a:prstGeom>
          <a:noFill/>
        </p:spPr>
        <p:txBody>
          <a:bodyPr wrap="square">
            <a:spAutoFit/>
          </a:bodyPr>
          <a:lstStyle/>
          <a:p>
            <a:pPr algn="l"/>
            <a:r>
              <a:rPr lang="en-US" altLang="zh-CN" sz="1600" b="1" i="0" u="none" strike="noStrike" baseline="0" dirty="0">
                <a:latin typeface="AdvOTf9433e2d"/>
              </a:rPr>
              <a:t>Shown with the dashed lines are the </a:t>
            </a:r>
            <a:r>
              <a:rPr lang="en-US" altLang="zh-CN" sz="1600" b="1" i="0" u="none" strike="noStrike" baseline="0" dirty="0">
                <a:latin typeface="AdvOTf9433e2d+20"/>
              </a:rPr>
              <a:t>‘</a:t>
            </a:r>
            <a:r>
              <a:rPr lang="en-US" altLang="zh-CN" sz="1600" b="1" i="0" u="none" strike="noStrike" baseline="0" dirty="0">
                <a:latin typeface="AdvOTf9433e2d"/>
              </a:rPr>
              <a:t>point</a:t>
            </a:r>
            <a:r>
              <a:rPr lang="en-US" altLang="zh-CN" sz="1600" b="1" i="0" u="none" strike="noStrike" baseline="0" dirty="0">
                <a:latin typeface="AdvOTf9433e2d+20"/>
              </a:rPr>
              <a:t>’ </a:t>
            </a:r>
            <a:r>
              <a:rPr lang="en-US" altLang="zh-CN" sz="1600" b="1" i="0" u="none" strike="noStrike" baseline="0" dirty="0">
                <a:latin typeface="AdvOTf9433e2d"/>
              </a:rPr>
              <a:t>proton </a:t>
            </a:r>
            <a:r>
              <a:rPr lang="en-US" altLang="zh-CN" sz="1600" b="1" i="0" u="none" strike="noStrike" baseline="0" dirty="0">
                <a:latin typeface="AdvOTb0c9bf5d"/>
              </a:rPr>
              <a:t>(</a:t>
            </a:r>
            <a:r>
              <a:rPr lang="en-US" altLang="zh-CN" sz="1600" b="1" i="0" u="none" strike="noStrike" baseline="0" dirty="0">
                <a:latin typeface="AdvOTf9433e2d"/>
              </a:rPr>
              <a:t>red</a:t>
            </a:r>
            <a:r>
              <a:rPr lang="en-US" altLang="zh-CN" sz="1600" b="1" i="0" u="none" strike="noStrike" baseline="0" dirty="0">
                <a:latin typeface="AdvOTb0c9bf5d"/>
              </a:rPr>
              <a:t>) </a:t>
            </a:r>
            <a:r>
              <a:rPr lang="en-US" altLang="zh-CN" sz="1600" b="1" i="0" u="none" strike="noStrike" baseline="0" dirty="0">
                <a:latin typeface="AdvOTf9433e2d"/>
              </a:rPr>
              <a:t>and neutron </a:t>
            </a:r>
            <a:r>
              <a:rPr lang="en-US" altLang="zh-CN" sz="1600" b="1" i="0" u="none" strike="noStrike" baseline="0" dirty="0">
                <a:latin typeface="AdvOTb0c9bf5d"/>
              </a:rPr>
              <a:t>(</a:t>
            </a:r>
            <a:r>
              <a:rPr lang="en-US" altLang="zh-CN" sz="1600" b="1" i="0" u="none" strike="noStrike" baseline="0" dirty="0">
                <a:latin typeface="AdvOTf9433e2d"/>
              </a:rPr>
              <a:t>black</a:t>
            </a:r>
            <a:r>
              <a:rPr lang="en-US" altLang="zh-CN" sz="1600" b="1" i="0" u="none" strike="noStrike" baseline="0" dirty="0">
                <a:latin typeface="AdvOTb0c9bf5d"/>
              </a:rPr>
              <a:t>) </a:t>
            </a:r>
            <a:r>
              <a:rPr lang="en-US" altLang="zh-CN" sz="1600" b="1" i="0" u="none" strike="noStrike" baseline="0" dirty="0">
                <a:latin typeface="AdvOTf9433e2d"/>
              </a:rPr>
              <a:t>density distributions. Folding these point densities with single nucleon electromagnetic and weak form factors yields the electromagnetic charge </a:t>
            </a:r>
            <a:r>
              <a:rPr lang="en-US" altLang="zh-CN" sz="1600" b="1" i="0" u="none" strike="noStrike" baseline="0" dirty="0">
                <a:latin typeface="AdvOTb0c9bf5d"/>
              </a:rPr>
              <a:t>(</a:t>
            </a:r>
            <a:r>
              <a:rPr lang="en-US" altLang="zh-CN" sz="1600" b="1" i="0" u="none" strike="noStrike" baseline="0" dirty="0">
                <a:latin typeface="AdvOTf9433e2d"/>
              </a:rPr>
              <a:t>solid red line</a:t>
            </a:r>
            <a:r>
              <a:rPr lang="en-US" altLang="zh-CN" sz="1600" b="1" i="0" u="none" strike="noStrike" baseline="0" dirty="0">
                <a:latin typeface="AdvOTb0c9bf5d"/>
              </a:rPr>
              <a:t>) </a:t>
            </a:r>
            <a:r>
              <a:rPr lang="en-US" altLang="zh-CN" sz="1600" b="1" i="0" u="none" strike="noStrike" baseline="0" dirty="0">
                <a:latin typeface="AdvOTf9433e2d"/>
              </a:rPr>
              <a:t>and weak-charge </a:t>
            </a:r>
            <a:r>
              <a:rPr lang="en-US" altLang="zh-CN" sz="1600" b="1" i="0" u="none" strike="noStrike" baseline="0" dirty="0">
                <a:latin typeface="AdvOTb0c9bf5d"/>
              </a:rPr>
              <a:t>(</a:t>
            </a:r>
            <a:r>
              <a:rPr lang="en-US" altLang="zh-CN" sz="1600" b="1" i="0" u="none" strike="noStrike" baseline="0" dirty="0">
                <a:latin typeface="AdvOTf9433e2d"/>
              </a:rPr>
              <a:t>solid black line</a:t>
            </a:r>
            <a:r>
              <a:rPr lang="en-US" altLang="zh-CN" sz="1600" b="1" i="0" u="none" strike="noStrike" baseline="0" dirty="0">
                <a:latin typeface="AdvOTb0c9bf5d"/>
              </a:rPr>
              <a:t>) </a:t>
            </a:r>
            <a:r>
              <a:rPr lang="en-US" altLang="zh-CN" sz="1600" b="1" i="0" u="none" strike="noStrike" baseline="0" dirty="0">
                <a:latin typeface="AdvOTf9433e2d"/>
              </a:rPr>
              <a:t>distributions. Note that whereas the charge distribution follows closely the proton density, the weak-charge density is mostly sensitive to the distribution of neutrons. The blue circles represent the experimental charge distribution.</a:t>
            </a:r>
            <a:endParaRPr lang="zh-CN" altLang="en-US" sz="1600" b="1" dirty="0"/>
          </a:p>
        </p:txBody>
      </p:sp>
    </p:spTree>
    <p:extLst>
      <p:ext uri="{BB962C8B-B14F-4D97-AF65-F5344CB8AC3E}">
        <p14:creationId xmlns:p14="http://schemas.microsoft.com/office/powerpoint/2010/main" val="1731073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a:spLocks noChangeArrowheads="1"/>
          </p:cNvSpPr>
          <p:nvPr/>
        </p:nvSpPr>
        <p:spPr bwMode="auto">
          <a:xfrm>
            <a:off x="1524000" y="179389"/>
            <a:ext cx="9144000" cy="688975"/>
          </a:xfrm>
          <a:prstGeom prst="rect">
            <a:avLst/>
          </a:prstGeom>
          <a:noFill/>
          <a:ln w="9525" algn="ctr">
            <a:noFill/>
            <a:miter lim="800000"/>
            <a:headEnd/>
            <a:tailEnd/>
          </a:ln>
        </p:spPr>
        <p:txBody>
          <a:bodyPr tIns="54000"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CN" sz="2800" b="1" i="0" u="none" strike="noStrike" kern="1200" cap="none" spc="0" normalizeH="0" baseline="0" noProof="0" dirty="0">
                <a:ln>
                  <a:noFill/>
                </a:ln>
                <a:solidFill>
                  <a:srgbClr val="333399"/>
                </a:solidFill>
                <a:effectLst/>
                <a:uLnTx/>
                <a:uFillTx/>
                <a:latin typeface="Times New Roman" pitchFamily="18" charset="0"/>
                <a:ea typeface="黑体" pitchFamily="49" charset="-122"/>
                <a:cs typeface="Times New Roman" pitchFamily="18" charset="0"/>
              </a:rPr>
              <a:t>Neutron Skin</a:t>
            </a:r>
            <a:endParaRPr kumimoji="1" lang="zh-CN" altLang="en-US" sz="2800" b="1" i="0" u="none" strike="noStrike" kern="1200" cap="none" spc="0" normalizeH="0" baseline="0" noProof="0" dirty="0">
              <a:ln>
                <a:noFill/>
              </a:ln>
              <a:solidFill>
                <a:srgbClr val="FF0000"/>
              </a:solidFill>
              <a:effectLst/>
              <a:uLnTx/>
              <a:uFillTx/>
              <a:latin typeface="Times New Roman" pitchFamily="18" charset="0"/>
              <a:ea typeface="黑体" pitchFamily="49" charset="-122"/>
              <a:cs typeface="Times New Roman" pitchFamily="18" charset="0"/>
            </a:endParaRPr>
          </a:p>
        </p:txBody>
      </p:sp>
      <p:sp>
        <p:nvSpPr>
          <p:cNvPr id="18" name="TextBox 14"/>
          <p:cNvSpPr txBox="1"/>
          <p:nvPr/>
        </p:nvSpPr>
        <p:spPr>
          <a:xfrm>
            <a:off x="11046653" y="6427114"/>
            <a:ext cx="813044" cy="43088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spc="0" normalizeH="0" baseline="0" noProof="0" dirty="0">
                <a:ln>
                  <a:noFill/>
                </a:ln>
                <a:solidFill>
                  <a:srgbClr val="000000"/>
                </a:solidFill>
                <a:effectLst/>
                <a:uLnTx/>
                <a:uFillTx/>
                <a:latin typeface="Arial" charset="0"/>
                <a:ea typeface="黑体" pitchFamily="49" charset="-122"/>
                <a:cs typeface="+mn-cs"/>
              </a:rPr>
              <a:t>p. 12</a:t>
            </a:r>
            <a:endParaRPr kumimoji="0" lang="zh-CN" altLang="en-US" sz="2200" b="0" i="0" u="none" strike="noStrike" kern="1200" cap="none" spc="0" normalizeH="0" baseline="0" noProof="0" dirty="0">
              <a:ln>
                <a:noFill/>
              </a:ln>
              <a:solidFill>
                <a:srgbClr val="000000"/>
              </a:solidFill>
              <a:effectLst/>
              <a:uLnTx/>
              <a:uFillTx/>
              <a:latin typeface="Arial" charset="0"/>
              <a:ea typeface="黑体" pitchFamily="49" charset="-122"/>
              <a:cs typeface="+mn-cs"/>
            </a:endParaRPr>
          </a:p>
        </p:txBody>
      </p:sp>
      <p:pic>
        <p:nvPicPr>
          <p:cNvPr id="10" name="Picture 4">
            <a:extLst>
              <a:ext uri="{FF2B5EF4-FFF2-40B4-BE49-F238E27FC236}">
                <a16:creationId xmlns:a16="http://schemas.microsoft.com/office/drawing/2014/main" id="{D3B34256-0F14-496E-9F00-90CD674DF3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000">
            <a:off x="199143" y="939272"/>
            <a:ext cx="6035951" cy="540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DC56F6E3-9ECB-41D9-B6F3-50A0019FD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6765" y="1017729"/>
            <a:ext cx="4970435" cy="540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a:extLst>
              <a:ext uri="{FF2B5EF4-FFF2-40B4-BE49-F238E27FC236}">
                <a16:creationId xmlns:a16="http://schemas.microsoft.com/office/drawing/2014/main" id="{647D522E-7EC4-46DD-B006-DD0B3046B688}"/>
              </a:ext>
            </a:extLst>
          </p:cNvPr>
          <p:cNvGrpSpPr/>
          <p:nvPr/>
        </p:nvGrpSpPr>
        <p:grpSpPr>
          <a:xfrm>
            <a:off x="4572000" y="1524000"/>
            <a:ext cx="3213441" cy="1121092"/>
            <a:chOff x="4572000" y="1524000"/>
            <a:chExt cx="3213441" cy="1121092"/>
          </a:xfrm>
        </p:grpSpPr>
        <mc:AlternateContent xmlns:mc="http://schemas.openxmlformats.org/markup-compatibility/2006">
          <mc:Choice xmlns:a14="http://schemas.microsoft.com/office/drawing/2010/main" Requires="a14">
            <p:sp>
              <p:nvSpPr>
                <p:cNvPr id="15" name="Proton rms radius of  :">
                  <a:extLst>
                    <a:ext uri="{FF2B5EF4-FFF2-40B4-BE49-F238E27FC236}">
                      <a16:creationId xmlns:a16="http://schemas.microsoft.com/office/drawing/2014/main" id="{146BAF4B-6103-4229-B0B2-6027D075DF8B}"/>
                    </a:ext>
                  </a:extLst>
                </p:cNvPr>
                <p:cNvSpPr txBox="1">
                  <a:spLocks/>
                </p:cNvSpPr>
                <p:nvPr/>
              </p:nvSpPr>
              <p:spPr bwMode="auto">
                <a:xfrm>
                  <a:off x="4572000" y="1524000"/>
                  <a:ext cx="3213441" cy="7515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62500" lnSpcReduction="20000"/>
                </a:bodyPr>
                <a:lstStyle>
                  <a:lvl1pPr marL="449263" indent="-449263" algn="l" rtl="0" eaLnBrk="0" fontAlgn="base" hangingPunct="0">
                    <a:lnSpc>
                      <a:spcPct val="110000"/>
                    </a:lnSpc>
                    <a:spcBef>
                      <a:spcPct val="20000"/>
                    </a:spcBef>
                    <a:spcAft>
                      <a:spcPct val="0"/>
                    </a:spcAft>
                    <a:buSzPct val="120000"/>
                    <a:buBlip>
                      <a:blip r:embed="rId4"/>
                    </a:buBlip>
                    <a:defRPr sz="2800">
                      <a:solidFill>
                        <a:srgbClr val="133984"/>
                      </a:solidFill>
                      <a:latin typeface="+mn-lt"/>
                      <a:ea typeface="+mn-ea"/>
                      <a:cs typeface="+mn-cs"/>
                    </a:defRPr>
                  </a:lvl1pPr>
                  <a:lvl2pPr marL="914400" indent="-285750" algn="l" rtl="0" eaLnBrk="0" fontAlgn="base" hangingPunct="0">
                    <a:lnSpc>
                      <a:spcPct val="110000"/>
                    </a:lnSpc>
                    <a:spcBef>
                      <a:spcPct val="20000"/>
                    </a:spcBef>
                    <a:spcAft>
                      <a:spcPct val="0"/>
                    </a:spcAft>
                    <a:buClr>
                      <a:srgbClr val="000066"/>
                    </a:buClr>
                    <a:buChar char="•"/>
                    <a:defRPr sz="2400">
                      <a:solidFill>
                        <a:srgbClr val="133984"/>
                      </a:solidFill>
                      <a:latin typeface="+mn-lt"/>
                      <a:ea typeface="+mn-ea"/>
                    </a:defRPr>
                  </a:lvl2pPr>
                  <a:lvl3pPr marL="1322388"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730375"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138363"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95563" indent="-228600" algn="l" rtl="0" fontAlgn="base">
                    <a:spcBef>
                      <a:spcPct val="20000"/>
                    </a:spcBef>
                    <a:spcAft>
                      <a:spcPct val="0"/>
                    </a:spcAft>
                    <a:buChar char="»"/>
                    <a:defRPr sz="2000">
                      <a:solidFill>
                        <a:schemeClr val="tx1"/>
                      </a:solidFill>
                      <a:latin typeface="+mn-lt"/>
                      <a:ea typeface="宋体" pitchFamily="2" charset="-122"/>
                    </a:defRPr>
                  </a:lvl6pPr>
                  <a:lvl7pPr marL="3052763" indent="-228600" algn="l" rtl="0" fontAlgn="base">
                    <a:spcBef>
                      <a:spcPct val="20000"/>
                    </a:spcBef>
                    <a:spcAft>
                      <a:spcPct val="0"/>
                    </a:spcAft>
                    <a:buChar char="»"/>
                    <a:defRPr sz="2000">
                      <a:solidFill>
                        <a:schemeClr val="tx1"/>
                      </a:solidFill>
                      <a:latin typeface="+mn-lt"/>
                      <a:ea typeface="宋体" pitchFamily="2" charset="-122"/>
                    </a:defRPr>
                  </a:lvl7pPr>
                  <a:lvl8pPr marL="3509963" indent="-228600" algn="l" rtl="0" fontAlgn="base">
                    <a:spcBef>
                      <a:spcPct val="20000"/>
                    </a:spcBef>
                    <a:spcAft>
                      <a:spcPct val="0"/>
                    </a:spcAft>
                    <a:buChar char="»"/>
                    <a:defRPr sz="2000">
                      <a:solidFill>
                        <a:schemeClr val="tx1"/>
                      </a:solidFill>
                      <a:latin typeface="+mn-lt"/>
                      <a:ea typeface="宋体" pitchFamily="2" charset="-122"/>
                    </a:defRPr>
                  </a:lvl8pPr>
                  <a:lvl9pPr marL="3967163" indent="-228600" algn="l" rtl="0" fontAlgn="base">
                    <a:spcBef>
                      <a:spcPct val="20000"/>
                    </a:spcBef>
                    <a:spcAft>
                      <a:spcPct val="0"/>
                    </a:spcAft>
                    <a:buChar char="»"/>
                    <a:defRPr sz="2000">
                      <a:solidFill>
                        <a:schemeClr val="tx1"/>
                      </a:solidFill>
                      <a:latin typeface="+mn-lt"/>
                      <a:ea typeface="宋体" pitchFamily="2" charset="-122"/>
                    </a:defRPr>
                  </a:lvl9pPr>
                </a:lstStyle>
                <a:p>
                  <a:pPr marL="0" indent="0">
                    <a:lnSpc>
                      <a:spcPct val="120000"/>
                    </a:lnSpc>
                    <a:spcBef>
                      <a:spcPts val="3200"/>
                    </a:spcBef>
                    <a:buNone/>
                    <a:defRPr sz="3000">
                      <a:latin typeface="Times New Roman"/>
                      <a:ea typeface="Times New Roman"/>
                      <a:cs typeface="Times New Roman"/>
                      <a:sym typeface="Times New Roman"/>
                    </a:defRPr>
                  </a:pPr>
                  <a:r>
                    <a:rPr lang="en-US" sz="3000" b="1" kern="0" dirty="0">
                      <a:solidFill>
                        <a:srgbClr val="FF0000"/>
                      </a:solidFill>
                      <a:latin typeface="Times New Roman"/>
                      <a:ea typeface="Times New Roman"/>
                      <a:cs typeface="Times New Roman"/>
                      <a:sym typeface="Times New Roman"/>
                    </a:rPr>
                    <a:t>Charge rms radius</a:t>
                  </a:r>
                  <a:r>
                    <a:rPr lang="en-US" sz="3000" kern="0" dirty="0">
                      <a:solidFill>
                        <a:srgbClr val="FF0000"/>
                      </a:solidFill>
                      <a:latin typeface="Times New Roman"/>
                      <a:ea typeface="Times New Roman"/>
                      <a:cs typeface="Times New Roman"/>
                      <a:sym typeface="Times New Roman"/>
                    </a:rPr>
                    <a:t> of </a:t>
                  </a:r>
                  <a14:m>
                    <m:oMath xmlns:m="http://schemas.openxmlformats.org/officeDocument/2006/math">
                      <m:r>
                        <a:rPr lang="en-US" sz="3200" i="1" kern="0" baseline="30000" smtClean="0">
                          <a:solidFill>
                            <a:srgbClr val="FF0000"/>
                          </a:solidFill>
                          <a:latin typeface="Cambria Math" panose="02040503050406030204" pitchFamily="18" charset="0"/>
                          <a:ea typeface="Times New Roman"/>
                          <a:cs typeface="Times New Roman"/>
                          <a:sym typeface="Times New Roman"/>
                        </a:rPr>
                        <m:t>208</m:t>
                      </m:r>
                      <m:r>
                        <m:rPr>
                          <m:sty m:val="p"/>
                        </m:rPr>
                        <a:rPr lang="en-US" sz="3200" i="1" kern="0">
                          <a:solidFill>
                            <a:srgbClr val="FF0000"/>
                          </a:solidFill>
                          <a:latin typeface="Cambria Math" panose="02040503050406030204" pitchFamily="18" charset="0"/>
                          <a:ea typeface="Times New Roman"/>
                          <a:cs typeface="Times New Roman"/>
                          <a:sym typeface="Times New Roman"/>
                        </a:rPr>
                        <m:t>Pb</m:t>
                      </m:r>
                    </m:oMath>
                  </a14:m>
                  <a:r>
                    <a:rPr lang="en-US" sz="3000" kern="0" dirty="0">
                      <a:solidFill>
                        <a:srgbClr val="FF0000"/>
                      </a:solidFill>
                      <a:latin typeface="Times New Roman"/>
                      <a:ea typeface="Times New Roman"/>
                      <a:cs typeface="Times New Roman"/>
                      <a:sym typeface="Times New Roman"/>
                    </a:rPr>
                    <a:t>:  </a:t>
                  </a:r>
                  <a14:m>
                    <m:oMath xmlns:m="http://schemas.openxmlformats.org/officeDocument/2006/math">
                      <m:sSub>
                        <m:sSubPr>
                          <m:ctrlPr>
                            <a:rPr lang="ar-AE" sz="3200" kern="0">
                              <a:solidFill>
                                <a:srgbClr val="000000"/>
                              </a:solidFill>
                              <a:latin typeface="Cambria Math" panose="02040503050406030204" pitchFamily="18" charset="0"/>
                              <a:ea typeface="Times New Roman"/>
                              <a:cs typeface="Times New Roman"/>
                              <a:sym typeface="Times New Roman"/>
                            </a:rPr>
                          </m:ctrlPr>
                        </m:sSubPr>
                        <m:e>
                          <m:r>
                            <a:rPr lang="ar-AE" sz="3200" i="1" kern="0">
                              <a:solidFill>
                                <a:srgbClr val="000000"/>
                              </a:solidFill>
                              <a:latin typeface="Cambria Math" panose="02040503050406030204" pitchFamily="18" charset="0"/>
                              <a:ea typeface="Times New Roman"/>
                              <a:cs typeface="Times New Roman"/>
                              <a:sym typeface="Times New Roman"/>
                            </a:rPr>
                            <m:t>𝑅</m:t>
                          </m:r>
                        </m:e>
                        <m:sub>
                          <m:r>
                            <a:rPr lang="en-US" sz="3200" b="0" i="1" kern="0" smtClean="0">
                              <a:solidFill>
                                <a:srgbClr val="000000"/>
                              </a:solidFill>
                              <a:latin typeface="Cambria Math" panose="02040503050406030204" pitchFamily="18" charset="0"/>
                              <a:ea typeface="Times New Roman"/>
                              <a:cs typeface="Times New Roman"/>
                              <a:sym typeface="Times New Roman"/>
                            </a:rPr>
                            <m:t>𝑐</m:t>
                          </m:r>
                          <m:r>
                            <a:rPr lang="en-US" sz="3200" b="0" i="1" kern="0" smtClean="0">
                              <a:solidFill>
                                <a:srgbClr val="000000"/>
                              </a:solidFill>
                              <a:latin typeface="Cambria Math" panose="02040503050406030204" pitchFamily="18" charset="0"/>
                              <a:ea typeface="Times New Roman"/>
                              <a:cs typeface="Times New Roman"/>
                              <a:sym typeface="Times New Roman"/>
                            </a:rPr>
                            <m:t>h</m:t>
                          </m:r>
                        </m:sub>
                      </m:sSub>
                      <m:r>
                        <a:rPr lang="ar-AE" sz="3200" i="1" kern="0">
                          <a:solidFill>
                            <a:srgbClr val="000000"/>
                          </a:solidFill>
                          <a:latin typeface="Cambria Math" panose="02040503050406030204" pitchFamily="18" charset="0"/>
                          <a:ea typeface="Times New Roman"/>
                          <a:cs typeface="Times New Roman"/>
                          <a:sym typeface="Times New Roman"/>
                        </a:rPr>
                        <m:t>=</m:t>
                      </m:r>
                      <m:r>
                        <a:rPr lang="ar-AE" sz="3200" i="1" kern="0">
                          <a:solidFill>
                            <a:srgbClr val="000000"/>
                          </a:solidFill>
                          <a:latin typeface="Cambria Math" panose="02040503050406030204" pitchFamily="18" charset="0"/>
                          <a:ea typeface="Times New Roman"/>
                          <a:cs typeface="Times New Roman"/>
                          <a:sym typeface="Times New Roman"/>
                        </a:rPr>
                        <m:t>5</m:t>
                      </m:r>
                      <m:r>
                        <a:rPr lang="ar-AE" sz="3200" i="1" kern="0">
                          <a:solidFill>
                            <a:srgbClr val="000000"/>
                          </a:solidFill>
                          <a:latin typeface="Cambria Math" panose="02040503050406030204" pitchFamily="18" charset="0"/>
                          <a:ea typeface="Times New Roman"/>
                          <a:cs typeface="Times New Roman"/>
                          <a:sym typeface="Times New Roman"/>
                        </a:rPr>
                        <m:t>.</m:t>
                      </m:r>
                      <m:r>
                        <a:rPr lang="ar-AE" sz="3200" i="1" kern="0">
                          <a:solidFill>
                            <a:srgbClr val="000000"/>
                          </a:solidFill>
                          <a:latin typeface="Cambria Math" panose="02040503050406030204" pitchFamily="18" charset="0"/>
                          <a:ea typeface="Times New Roman"/>
                          <a:cs typeface="Times New Roman"/>
                          <a:sym typeface="Times New Roman"/>
                        </a:rPr>
                        <m:t>5012</m:t>
                      </m:r>
                      <m:r>
                        <a:rPr lang="ar-AE" sz="3200" i="1" kern="0">
                          <a:solidFill>
                            <a:srgbClr val="000000"/>
                          </a:solidFill>
                          <a:latin typeface="Cambria Math" panose="02040503050406030204" pitchFamily="18" charset="0"/>
                          <a:ea typeface="Times New Roman"/>
                          <a:cs typeface="Times New Roman"/>
                          <a:sym typeface="Times New Roman"/>
                        </a:rPr>
                        <m:t>(</m:t>
                      </m:r>
                      <m:r>
                        <a:rPr lang="ar-AE" sz="3200" i="1" kern="0">
                          <a:solidFill>
                            <a:srgbClr val="000000"/>
                          </a:solidFill>
                          <a:latin typeface="Cambria Math" panose="02040503050406030204" pitchFamily="18" charset="0"/>
                          <a:ea typeface="Times New Roman"/>
                          <a:cs typeface="Times New Roman"/>
                          <a:sym typeface="Times New Roman"/>
                        </a:rPr>
                        <m:t>13</m:t>
                      </m:r>
                      <m:r>
                        <a:rPr lang="ar-AE" sz="3200" i="1" kern="0">
                          <a:solidFill>
                            <a:srgbClr val="000000"/>
                          </a:solidFill>
                          <a:latin typeface="Cambria Math" panose="02040503050406030204" pitchFamily="18" charset="0"/>
                          <a:ea typeface="Times New Roman"/>
                          <a:cs typeface="Times New Roman"/>
                          <a:sym typeface="Times New Roman"/>
                        </a:rPr>
                        <m:t>)</m:t>
                      </m:r>
                      <m:r>
                        <m:rPr>
                          <m:sty m:val="p"/>
                        </m:rPr>
                        <a:rPr lang="en-US" sz="3200" i="1" kern="0">
                          <a:solidFill>
                            <a:srgbClr val="000000"/>
                          </a:solidFill>
                          <a:latin typeface="Cambria Math" panose="02040503050406030204" pitchFamily="18" charset="0"/>
                          <a:ea typeface="Times New Roman"/>
                          <a:cs typeface="Times New Roman"/>
                          <a:sym typeface="Times New Roman"/>
                        </a:rPr>
                        <m:t>fm</m:t>
                      </m:r>
                    </m:oMath>
                  </a14:m>
                  <a:endParaRPr lang="en-US" sz="3000" kern="0" dirty="0">
                    <a:latin typeface="Times New Roman"/>
                    <a:ea typeface="Times New Roman"/>
                    <a:cs typeface="Times New Roman"/>
                    <a:sym typeface="Times New Roman"/>
                  </a:endParaRPr>
                </a:p>
                <a:p>
                  <a:pPr marL="0" indent="0">
                    <a:lnSpc>
                      <a:spcPct val="120000"/>
                    </a:lnSpc>
                    <a:spcBef>
                      <a:spcPts val="3200"/>
                    </a:spcBef>
                    <a:buNone/>
                    <a:defRPr sz="3000">
                      <a:latin typeface="Times New Roman"/>
                      <a:ea typeface="Times New Roman"/>
                      <a:cs typeface="Times New Roman"/>
                      <a:sym typeface="Times New Roman"/>
                    </a:defRPr>
                  </a:pPr>
                  <a:endParaRPr lang="en-US" sz="3000" kern="0" dirty="0">
                    <a:latin typeface="Times New Roman"/>
                    <a:ea typeface="Times New Roman"/>
                    <a:cs typeface="Times New Roman"/>
                    <a:sym typeface="Times New Roman"/>
                  </a:endParaRPr>
                </a:p>
              </p:txBody>
            </p:sp>
          </mc:Choice>
          <mc:Fallback>
            <p:sp>
              <p:nvSpPr>
                <p:cNvPr id="15" name="Proton rms radius of  :">
                  <a:extLst>
                    <a:ext uri="{FF2B5EF4-FFF2-40B4-BE49-F238E27FC236}">
                      <a16:creationId xmlns:a16="http://schemas.microsoft.com/office/drawing/2014/main" id="{146BAF4B-6103-4229-B0B2-6027D075DF8B}"/>
                    </a:ext>
                  </a:extLst>
                </p:cNvPr>
                <p:cNvSpPr txBox="1">
                  <a:spLocks noRot="1" noChangeAspect="1" noMove="1" noResize="1" noEditPoints="1" noAdjustHandles="1" noChangeArrowheads="1" noChangeShapeType="1" noTextEdit="1"/>
                </p:cNvSpPr>
                <p:nvPr/>
              </p:nvSpPr>
              <p:spPr bwMode="auto">
                <a:xfrm>
                  <a:off x="4572000" y="1524000"/>
                  <a:ext cx="3213441" cy="751539"/>
                </a:xfrm>
                <a:prstGeom prst="rect">
                  <a:avLst/>
                </a:prstGeom>
                <a:blipFill>
                  <a:blip r:embed="rId5"/>
                  <a:stretch>
                    <a:fillRect l="-1708" t="-2439" r="-1328" b="-1626"/>
                  </a:stretch>
                </a:blipFill>
                <a:ln w="9525">
                  <a:noFill/>
                  <a:miter lim="800000"/>
                  <a:headEnd/>
                  <a:tailEnd/>
                </a:ln>
              </p:spPr>
              <p:txBody>
                <a:bodyPr/>
                <a:lstStyle/>
                <a:p>
                  <a:r>
                    <a:rPr lang="zh-CN" altLang="en-US">
                      <a:noFill/>
                    </a:rPr>
                    <a:t> </a:t>
                  </a:r>
                </a:p>
              </p:txBody>
            </p:sp>
          </mc:Fallback>
        </mc:AlternateContent>
        <p:sp>
          <p:nvSpPr>
            <p:cNvPr id="17" name="(high precision: ~ 0.01 %)">
              <a:extLst>
                <a:ext uri="{FF2B5EF4-FFF2-40B4-BE49-F238E27FC236}">
                  <a16:creationId xmlns:a16="http://schemas.microsoft.com/office/drawing/2014/main" id="{C3469C6F-1769-492C-AE0A-529832E2D2D8}"/>
                </a:ext>
              </a:extLst>
            </p:cNvPr>
            <p:cNvSpPr txBox="1"/>
            <p:nvPr/>
          </p:nvSpPr>
          <p:spPr>
            <a:xfrm>
              <a:off x="4572000" y="2057400"/>
              <a:ext cx="3155929" cy="5876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rmAutofit/>
            </a:bodyPr>
            <a:lstStyle>
              <a:lvl1pPr algn="l" defTabSz="484886">
                <a:lnSpc>
                  <a:spcPct val="120000"/>
                </a:lnSpc>
                <a:spcBef>
                  <a:spcPts val="900"/>
                </a:spcBef>
                <a:defRPr sz="2158">
                  <a:solidFill>
                    <a:srgbClr val="0433FF"/>
                  </a:solidFill>
                  <a:latin typeface="Times New Roman"/>
                  <a:ea typeface="Times New Roman"/>
                  <a:cs typeface="Times New Roman"/>
                  <a:sym typeface="Times New Roman"/>
                </a:defRPr>
              </a:lvl1pPr>
            </a:lstStyle>
            <a:p>
              <a:r>
                <a:rPr dirty="0"/>
                <a:t>(high precision: ~ 0.0</a:t>
              </a:r>
              <a:r>
                <a:rPr lang="en-US" dirty="0"/>
                <a:t>2</a:t>
              </a:r>
              <a:r>
                <a:rPr dirty="0"/>
                <a:t> %)</a:t>
              </a:r>
            </a:p>
          </p:txBody>
        </p:sp>
      </p:grpSp>
      <mc:AlternateContent xmlns:mc="http://schemas.openxmlformats.org/markup-compatibility/2006">
        <mc:Choice xmlns:a14="http://schemas.microsoft.com/office/drawing/2010/main" Requires="a14">
          <p:sp>
            <p:nvSpPr>
              <p:cNvPr id="19" name="Proton rms radius of  :">
                <a:extLst>
                  <a:ext uri="{FF2B5EF4-FFF2-40B4-BE49-F238E27FC236}">
                    <a16:creationId xmlns:a16="http://schemas.microsoft.com/office/drawing/2014/main" id="{423854D5-730B-495C-99F0-BF9F0556C91F}"/>
                  </a:ext>
                </a:extLst>
              </p:cNvPr>
              <p:cNvSpPr txBox="1">
                <a:spLocks/>
              </p:cNvSpPr>
              <p:nvPr/>
            </p:nvSpPr>
            <p:spPr bwMode="auto">
              <a:xfrm>
                <a:off x="4543242" y="2753661"/>
                <a:ext cx="4372158" cy="7515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62500" lnSpcReduction="20000"/>
              </a:bodyPr>
              <a:lstStyle>
                <a:lvl1pPr marL="449263" indent="-449263" algn="l" rtl="0" eaLnBrk="0" fontAlgn="base" hangingPunct="0">
                  <a:lnSpc>
                    <a:spcPct val="110000"/>
                  </a:lnSpc>
                  <a:spcBef>
                    <a:spcPct val="20000"/>
                  </a:spcBef>
                  <a:spcAft>
                    <a:spcPct val="0"/>
                  </a:spcAft>
                  <a:buSzPct val="120000"/>
                  <a:buBlip>
                    <a:blip r:embed="rId4"/>
                  </a:buBlip>
                  <a:defRPr sz="2800">
                    <a:solidFill>
                      <a:srgbClr val="133984"/>
                    </a:solidFill>
                    <a:latin typeface="+mn-lt"/>
                    <a:ea typeface="+mn-ea"/>
                    <a:cs typeface="+mn-cs"/>
                  </a:defRPr>
                </a:lvl1pPr>
                <a:lvl2pPr marL="914400" indent="-285750" algn="l" rtl="0" eaLnBrk="0" fontAlgn="base" hangingPunct="0">
                  <a:lnSpc>
                    <a:spcPct val="110000"/>
                  </a:lnSpc>
                  <a:spcBef>
                    <a:spcPct val="20000"/>
                  </a:spcBef>
                  <a:spcAft>
                    <a:spcPct val="0"/>
                  </a:spcAft>
                  <a:buClr>
                    <a:srgbClr val="000066"/>
                  </a:buClr>
                  <a:buChar char="•"/>
                  <a:defRPr sz="2400">
                    <a:solidFill>
                      <a:srgbClr val="133984"/>
                    </a:solidFill>
                    <a:latin typeface="+mn-lt"/>
                    <a:ea typeface="+mn-ea"/>
                  </a:defRPr>
                </a:lvl2pPr>
                <a:lvl3pPr marL="1322388"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730375"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138363"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95563" indent="-228600" algn="l" rtl="0" fontAlgn="base">
                  <a:spcBef>
                    <a:spcPct val="20000"/>
                  </a:spcBef>
                  <a:spcAft>
                    <a:spcPct val="0"/>
                  </a:spcAft>
                  <a:buChar char="»"/>
                  <a:defRPr sz="2000">
                    <a:solidFill>
                      <a:schemeClr val="tx1"/>
                    </a:solidFill>
                    <a:latin typeface="+mn-lt"/>
                    <a:ea typeface="宋体" pitchFamily="2" charset="-122"/>
                  </a:defRPr>
                </a:lvl6pPr>
                <a:lvl7pPr marL="3052763" indent="-228600" algn="l" rtl="0" fontAlgn="base">
                  <a:spcBef>
                    <a:spcPct val="20000"/>
                  </a:spcBef>
                  <a:spcAft>
                    <a:spcPct val="0"/>
                  </a:spcAft>
                  <a:buChar char="»"/>
                  <a:defRPr sz="2000">
                    <a:solidFill>
                      <a:schemeClr val="tx1"/>
                    </a:solidFill>
                    <a:latin typeface="+mn-lt"/>
                    <a:ea typeface="宋体" pitchFamily="2" charset="-122"/>
                  </a:defRPr>
                </a:lvl7pPr>
                <a:lvl8pPr marL="3509963" indent="-228600" algn="l" rtl="0" fontAlgn="base">
                  <a:spcBef>
                    <a:spcPct val="20000"/>
                  </a:spcBef>
                  <a:spcAft>
                    <a:spcPct val="0"/>
                  </a:spcAft>
                  <a:buChar char="»"/>
                  <a:defRPr sz="2000">
                    <a:solidFill>
                      <a:schemeClr val="tx1"/>
                    </a:solidFill>
                    <a:latin typeface="+mn-lt"/>
                    <a:ea typeface="宋体" pitchFamily="2" charset="-122"/>
                  </a:defRPr>
                </a:lvl8pPr>
                <a:lvl9pPr marL="3967163" indent="-228600" algn="l" rtl="0" fontAlgn="base">
                  <a:spcBef>
                    <a:spcPct val="20000"/>
                  </a:spcBef>
                  <a:spcAft>
                    <a:spcPct val="0"/>
                  </a:spcAft>
                  <a:buChar char="»"/>
                  <a:defRPr sz="2000">
                    <a:solidFill>
                      <a:schemeClr val="tx1"/>
                    </a:solidFill>
                    <a:latin typeface="+mn-lt"/>
                    <a:ea typeface="宋体" pitchFamily="2" charset="-122"/>
                  </a:defRPr>
                </a:lvl9pPr>
              </a:lstStyle>
              <a:p>
                <a:pPr marL="0" indent="0">
                  <a:lnSpc>
                    <a:spcPct val="120000"/>
                  </a:lnSpc>
                  <a:spcBef>
                    <a:spcPts val="3200"/>
                  </a:spcBef>
                  <a:buNone/>
                  <a:defRPr sz="3000">
                    <a:latin typeface="Times New Roman"/>
                    <a:ea typeface="Times New Roman"/>
                    <a:cs typeface="Times New Roman"/>
                    <a:sym typeface="Times New Roman"/>
                  </a:defRPr>
                </a:pPr>
                <a:r>
                  <a:rPr lang="en-US" sz="3000" b="1" kern="0" dirty="0">
                    <a:solidFill>
                      <a:srgbClr val="FF00FF"/>
                    </a:solidFill>
                    <a:latin typeface="Times New Roman"/>
                    <a:ea typeface="Times New Roman"/>
                    <a:cs typeface="Times New Roman"/>
                    <a:sym typeface="Times New Roman"/>
                  </a:rPr>
                  <a:t>Weak charge rms radius</a:t>
                </a:r>
                <a:r>
                  <a:rPr lang="en-US" sz="3000" kern="0" dirty="0">
                    <a:solidFill>
                      <a:srgbClr val="FF00FF"/>
                    </a:solidFill>
                    <a:latin typeface="Times New Roman"/>
                    <a:ea typeface="Times New Roman"/>
                    <a:cs typeface="Times New Roman"/>
                    <a:sym typeface="Times New Roman"/>
                  </a:rPr>
                  <a:t> of </a:t>
                </a:r>
                <a14:m>
                  <m:oMath xmlns:m="http://schemas.openxmlformats.org/officeDocument/2006/math">
                    <m:r>
                      <a:rPr lang="en-US" sz="3200" i="1" kern="0" baseline="30000" smtClean="0">
                        <a:solidFill>
                          <a:srgbClr val="FF00FF"/>
                        </a:solidFill>
                        <a:latin typeface="Cambria Math" panose="02040503050406030204" pitchFamily="18" charset="0"/>
                        <a:ea typeface="Times New Roman"/>
                        <a:cs typeface="Times New Roman"/>
                        <a:sym typeface="Times New Roman"/>
                      </a:rPr>
                      <m:t>208</m:t>
                    </m:r>
                    <m:r>
                      <m:rPr>
                        <m:sty m:val="p"/>
                      </m:rPr>
                      <a:rPr lang="en-US" sz="3200" i="1" kern="0">
                        <a:solidFill>
                          <a:srgbClr val="FF00FF"/>
                        </a:solidFill>
                        <a:latin typeface="Cambria Math" panose="02040503050406030204" pitchFamily="18" charset="0"/>
                        <a:ea typeface="Times New Roman"/>
                        <a:cs typeface="Times New Roman"/>
                        <a:sym typeface="Times New Roman"/>
                      </a:rPr>
                      <m:t>Pb</m:t>
                    </m:r>
                  </m:oMath>
                </a14:m>
                <a:r>
                  <a:rPr lang="en-US" sz="3000" kern="0" dirty="0">
                    <a:latin typeface="Times New Roman"/>
                    <a:ea typeface="Times New Roman"/>
                    <a:cs typeface="Times New Roman"/>
                    <a:sym typeface="Times New Roman"/>
                  </a:rPr>
                  <a:t>:   </a:t>
                </a:r>
                <a14:m>
                  <m:oMath xmlns:m="http://schemas.openxmlformats.org/officeDocument/2006/math">
                    <m:r>
                      <a:rPr lang="en-US" sz="3200" b="0" i="1" kern="0" smtClean="0">
                        <a:solidFill>
                          <a:srgbClr val="FF0000"/>
                        </a:solidFill>
                        <a:latin typeface="Cambria Math" panose="02040503050406030204" pitchFamily="18" charset="0"/>
                        <a:ea typeface="Times New Roman"/>
                        <a:cs typeface="Times New Roman"/>
                        <a:sym typeface="Times New Roman"/>
                      </a:rPr>
                      <m:t>???~</m:t>
                    </m:r>
                    <m:r>
                      <a:rPr lang="en-US" sz="3200" b="0" i="1" kern="0" smtClean="0">
                        <a:solidFill>
                          <a:srgbClr val="FF0000"/>
                        </a:solidFill>
                        <a:latin typeface="Cambria Math" panose="02040503050406030204" pitchFamily="18" charset="0"/>
                        <a:ea typeface="Times New Roman"/>
                        <a:cs typeface="Times New Roman"/>
                        <a:sym typeface="Times New Roman"/>
                      </a:rPr>
                      <m:t>1</m:t>
                    </m:r>
                    <m:r>
                      <a:rPr lang="en-US" sz="3200" b="0" i="1" kern="0" smtClean="0">
                        <a:solidFill>
                          <a:srgbClr val="FF0000"/>
                        </a:solidFill>
                        <a:latin typeface="Cambria Math" panose="02040503050406030204" pitchFamily="18" charset="0"/>
                        <a:ea typeface="Times New Roman"/>
                        <a:cs typeface="Times New Roman"/>
                        <a:sym typeface="Times New Roman"/>
                      </a:rPr>
                      <m:t>%</m:t>
                    </m:r>
                  </m:oMath>
                </a14:m>
                <a:endParaRPr lang="en-US" sz="3000" kern="0" dirty="0">
                  <a:latin typeface="Times New Roman"/>
                  <a:ea typeface="Times New Roman"/>
                  <a:cs typeface="Times New Roman"/>
                  <a:sym typeface="Times New Roman"/>
                </a:endParaRPr>
              </a:p>
            </p:txBody>
          </p:sp>
        </mc:Choice>
        <mc:Fallback>
          <p:sp>
            <p:nvSpPr>
              <p:cNvPr id="19" name="Proton rms radius of  :">
                <a:extLst>
                  <a:ext uri="{FF2B5EF4-FFF2-40B4-BE49-F238E27FC236}">
                    <a16:creationId xmlns:a16="http://schemas.microsoft.com/office/drawing/2014/main" id="{423854D5-730B-495C-99F0-BF9F0556C91F}"/>
                  </a:ext>
                </a:extLst>
              </p:cNvPr>
              <p:cNvSpPr txBox="1">
                <a:spLocks noRot="1" noChangeAspect="1" noMove="1" noResize="1" noEditPoints="1" noAdjustHandles="1" noChangeArrowheads="1" noChangeShapeType="1" noTextEdit="1"/>
              </p:cNvSpPr>
              <p:nvPr/>
            </p:nvSpPr>
            <p:spPr bwMode="auto">
              <a:xfrm>
                <a:off x="4543242" y="2753661"/>
                <a:ext cx="4372158" cy="751539"/>
              </a:xfrm>
              <a:prstGeom prst="rect">
                <a:avLst/>
              </a:prstGeom>
              <a:blipFill>
                <a:blip r:embed="rId6"/>
                <a:stretch>
                  <a:fillRect l="-1253" t="-2439"/>
                </a:stretch>
              </a:blipFill>
              <a:ln w="9525">
                <a:noFill/>
                <a:miter lim="800000"/>
                <a:headEnd/>
                <a:tailEnd/>
              </a:ln>
            </p:spPr>
            <p:txBody>
              <a:bodyPr/>
              <a:lstStyle/>
              <a:p>
                <a:r>
                  <a:rPr lang="zh-CN" altLang="en-US">
                    <a:noFill/>
                  </a:rPr>
                  <a:t> </a:t>
                </a:r>
              </a:p>
            </p:txBody>
          </p:sp>
        </mc:Fallback>
      </mc:AlternateContent>
    </p:spTree>
    <p:extLst>
      <p:ext uri="{BB962C8B-B14F-4D97-AF65-F5344CB8AC3E}">
        <p14:creationId xmlns:p14="http://schemas.microsoft.com/office/powerpoint/2010/main" val="375184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6"/>
          <p:cNvSpPr>
            <a:spLocks noGrp="1" noChangeArrowheads="1"/>
          </p:cNvSpPr>
          <p:nvPr>
            <p:ph type="title"/>
          </p:nvPr>
        </p:nvSpPr>
        <p:spPr/>
        <p:txBody>
          <a:bodyPr/>
          <a:lstStyle/>
          <a:p>
            <a:pPr eaLnBrk="1" hangingPunct="1"/>
            <a:r>
              <a:rPr kumimoji="1" lang="en-US" altLang="zh-CN" sz="3600" dirty="0">
                <a:solidFill>
                  <a:srgbClr val="132584"/>
                </a:solidFill>
                <a:latin typeface="Times New Roman" pitchFamily="18" charset="0"/>
                <a:ea typeface="黑体" pitchFamily="49" charset="-122"/>
                <a:cs typeface="Times New Roman" pitchFamily="18" charset="0"/>
              </a:rPr>
              <a:t>Outline</a:t>
            </a:r>
            <a:endParaRPr kumimoji="1" lang="zh-CN" altLang="en-US" sz="3600" dirty="0">
              <a:solidFill>
                <a:srgbClr val="132584"/>
              </a:solidFill>
              <a:latin typeface="Times New Roman" pitchFamily="18" charset="0"/>
              <a:ea typeface="黑体" pitchFamily="49" charset="-122"/>
              <a:cs typeface="Times New Roman" pitchFamily="18" charset="0"/>
            </a:endParaRPr>
          </a:p>
        </p:txBody>
      </p:sp>
      <p:sp>
        <p:nvSpPr>
          <p:cNvPr id="5" name="Rectangle 59">
            <a:extLst>
              <a:ext uri="{FF2B5EF4-FFF2-40B4-BE49-F238E27FC236}">
                <a16:creationId xmlns:a16="http://schemas.microsoft.com/office/drawing/2014/main" id="{D136DBCE-1834-4A55-BDDA-3465AD480BC7}"/>
              </a:ext>
            </a:extLst>
          </p:cNvPr>
          <p:cNvSpPr txBox="1">
            <a:spLocks noChangeArrowheads="1"/>
          </p:cNvSpPr>
          <p:nvPr/>
        </p:nvSpPr>
        <p:spPr bwMode="auto">
          <a:xfrm>
            <a:off x="2857500" y="2095500"/>
            <a:ext cx="6477000" cy="2667000"/>
          </a:xfrm>
          <a:prstGeom prst="rect">
            <a:avLst/>
          </a:prstGeom>
          <a:noFill/>
          <a:ln w="38100">
            <a:solidFill>
              <a:srgbClr val="0000FF"/>
            </a:solidFill>
            <a:miter lim="800000"/>
            <a:headEnd/>
            <a:tailEnd/>
          </a:ln>
        </p:spPr>
        <p:txBody>
          <a:bodyPr anchor="ctr" anchorCtr="1"/>
          <a:lstStyle/>
          <a:p>
            <a:pPr marL="609600" indent="-609600" algn="l">
              <a:lnSpc>
                <a:spcPct val="90000"/>
              </a:lnSpc>
              <a:spcBef>
                <a:spcPct val="20000"/>
              </a:spcBef>
              <a:buSzPct val="120000"/>
              <a:buFont typeface="Wingdings" pitchFamily="2" charset="2"/>
              <a:buChar char="l"/>
              <a:defRPr/>
            </a:pPr>
            <a:r>
              <a:rPr lang="en-US" altLang="zh-CN" sz="3200" b="1" kern="0" dirty="0">
                <a:solidFill>
                  <a:srgbClr val="0000FF"/>
                </a:solidFill>
                <a:latin typeface="Times New Roman" pitchFamily="18" charset="0"/>
                <a:ea typeface="黑体"/>
                <a:cs typeface="Times New Roman" pitchFamily="18" charset="0"/>
              </a:rPr>
              <a:t>The symmetry energy (Esym)</a:t>
            </a:r>
          </a:p>
          <a:p>
            <a:pPr marL="609600" indent="-609600" algn="l">
              <a:lnSpc>
                <a:spcPct val="90000"/>
              </a:lnSpc>
              <a:spcBef>
                <a:spcPct val="20000"/>
              </a:spcBef>
              <a:buSzPct val="120000"/>
              <a:buFont typeface="Wingdings" pitchFamily="2" charset="2"/>
              <a:buChar char="l"/>
              <a:defRPr/>
            </a:pPr>
            <a:r>
              <a:rPr lang="en-US" altLang="zh-CN" sz="3200" b="1" kern="0" dirty="0">
                <a:solidFill>
                  <a:srgbClr val="0000FF"/>
                </a:solidFill>
                <a:latin typeface="Times New Roman" pitchFamily="18" charset="0"/>
                <a:cs typeface="Times New Roman" pitchFamily="18" charset="0"/>
              </a:rPr>
              <a:t>Neutron skin (</a:t>
            </a:r>
            <a:r>
              <a:rPr lang="en-US" altLang="zh-CN" sz="3200" b="1" kern="0" dirty="0" err="1">
                <a:solidFill>
                  <a:srgbClr val="0000FF"/>
                </a:solidFill>
                <a:latin typeface="Times New Roman" pitchFamily="18" charset="0"/>
                <a:cs typeface="Times New Roman" pitchFamily="18" charset="0"/>
              </a:rPr>
              <a:t>NSkin</a:t>
            </a:r>
            <a:r>
              <a:rPr lang="en-US" altLang="zh-CN" sz="3200" b="1" kern="0" dirty="0">
                <a:solidFill>
                  <a:srgbClr val="0000FF"/>
                </a:solidFill>
                <a:latin typeface="Times New Roman" pitchFamily="18" charset="0"/>
                <a:cs typeface="Times New Roman" pitchFamily="18" charset="0"/>
              </a:rPr>
              <a:t>)</a:t>
            </a:r>
          </a:p>
          <a:p>
            <a:pPr marL="609600" indent="-609600" algn="l">
              <a:lnSpc>
                <a:spcPct val="90000"/>
              </a:lnSpc>
              <a:spcBef>
                <a:spcPct val="20000"/>
              </a:spcBef>
              <a:buSzPct val="120000"/>
              <a:buFont typeface="Wingdings" pitchFamily="2" charset="2"/>
              <a:buChar char="l"/>
              <a:defRPr/>
            </a:pPr>
            <a:r>
              <a:rPr lang="en-US" altLang="zh-CN" sz="3200" b="1" kern="0" dirty="0" err="1">
                <a:solidFill>
                  <a:srgbClr val="FF00FF"/>
                </a:solidFill>
                <a:latin typeface="Times New Roman" pitchFamily="18" charset="0"/>
                <a:cs typeface="Times New Roman" pitchFamily="18" charset="0"/>
              </a:rPr>
              <a:t>NSkin</a:t>
            </a:r>
            <a:r>
              <a:rPr lang="en-US" altLang="zh-CN" sz="3200" b="1" kern="0" dirty="0">
                <a:solidFill>
                  <a:srgbClr val="FF00FF"/>
                </a:solidFill>
                <a:latin typeface="Times New Roman" pitchFamily="18" charset="0"/>
                <a:cs typeface="Times New Roman" pitchFamily="18" charset="0"/>
              </a:rPr>
              <a:t> vs Esym</a:t>
            </a:r>
          </a:p>
          <a:p>
            <a:pPr marL="609600" indent="-609600" algn="l">
              <a:lnSpc>
                <a:spcPct val="90000"/>
              </a:lnSpc>
              <a:spcBef>
                <a:spcPct val="20000"/>
              </a:spcBef>
              <a:buSzPct val="120000"/>
              <a:buFont typeface="Wingdings" pitchFamily="2" charset="2"/>
              <a:buChar char="l"/>
              <a:defRPr/>
            </a:pPr>
            <a:r>
              <a:rPr lang="en-US" altLang="zh-CN" sz="3200" b="1" kern="0" dirty="0">
                <a:solidFill>
                  <a:srgbClr val="0000FF"/>
                </a:solidFill>
                <a:latin typeface="Times New Roman" pitchFamily="18" charset="0"/>
                <a:ea typeface="黑体"/>
                <a:cs typeface="Times New Roman" pitchFamily="18" charset="0"/>
              </a:rPr>
              <a:t>Summary and outlook</a:t>
            </a:r>
            <a:endParaRPr lang="zh-CN" altLang="en-US" sz="3200" b="1" kern="0" dirty="0">
              <a:solidFill>
                <a:srgbClr val="0000FF"/>
              </a:solidFill>
              <a:latin typeface="Times New Roman" pitchFamily="18" charset="0"/>
              <a:ea typeface="黑体"/>
              <a:cs typeface="Times New Roman" pitchFamily="18" charset="0"/>
            </a:endParaRPr>
          </a:p>
        </p:txBody>
      </p:sp>
    </p:spTree>
    <p:extLst>
      <p:ext uri="{BB962C8B-B14F-4D97-AF65-F5344CB8AC3E}">
        <p14:creationId xmlns:p14="http://schemas.microsoft.com/office/powerpoint/2010/main" val="248068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a:spLocks noChangeArrowheads="1"/>
          </p:cNvSpPr>
          <p:nvPr/>
        </p:nvSpPr>
        <p:spPr bwMode="auto">
          <a:xfrm>
            <a:off x="1524000" y="179389"/>
            <a:ext cx="9144000" cy="688975"/>
          </a:xfrm>
          <a:prstGeom prst="rect">
            <a:avLst/>
          </a:prstGeom>
          <a:noFill/>
          <a:ln w="9525" algn="ctr">
            <a:noFill/>
            <a:miter lim="800000"/>
            <a:headEnd/>
            <a:tailEnd/>
          </a:ln>
        </p:spPr>
        <p:txBody>
          <a:bodyPr tIns="54000" anchorCtr="1"/>
          <a:lstStyle/>
          <a:p>
            <a:r>
              <a:rPr kumimoji="1" lang="en-US" altLang="zh-CN" sz="2800" b="1" dirty="0" err="1">
                <a:solidFill>
                  <a:schemeClr val="accent2"/>
                </a:solidFill>
                <a:latin typeface="Times New Roman" pitchFamily="18" charset="0"/>
                <a:cs typeface="Times New Roman" pitchFamily="18" charset="0"/>
              </a:rPr>
              <a:t>NSkin</a:t>
            </a:r>
            <a:r>
              <a:rPr kumimoji="1" lang="en-US" altLang="zh-CN" sz="2800" b="1" dirty="0">
                <a:solidFill>
                  <a:schemeClr val="accent2"/>
                </a:solidFill>
                <a:latin typeface="Times New Roman" pitchFamily="18" charset="0"/>
                <a:cs typeface="Times New Roman" pitchFamily="18" charset="0"/>
              </a:rPr>
              <a:t> vs PNM</a:t>
            </a:r>
            <a:endParaRPr kumimoji="1" lang="zh-CN" altLang="en-US" sz="2800" b="1" dirty="0">
              <a:solidFill>
                <a:srgbClr val="FF0000"/>
              </a:solidFill>
              <a:latin typeface="Times New Roman" pitchFamily="18" charset="0"/>
              <a:cs typeface="Times New Roman" pitchFamily="18" charset="0"/>
            </a:endParaRPr>
          </a:p>
        </p:txBody>
      </p:sp>
      <p:sp>
        <p:nvSpPr>
          <p:cNvPr id="18" name="TextBox 14"/>
          <p:cNvSpPr txBox="1"/>
          <p:nvPr/>
        </p:nvSpPr>
        <p:spPr>
          <a:xfrm>
            <a:off x="11046653" y="6427114"/>
            <a:ext cx="813044" cy="430887"/>
          </a:xfrm>
          <a:prstGeom prst="rect">
            <a:avLst/>
          </a:prstGeom>
          <a:noFill/>
        </p:spPr>
        <p:txBody>
          <a:bodyPr wrap="none" rtlCol="0">
            <a:spAutoFit/>
          </a:bodyPr>
          <a:lstStyle/>
          <a:p>
            <a:r>
              <a:rPr lang="en-US" altLang="zh-CN" sz="2200" dirty="0"/>
              <a:t>p. 13</a:t>
            </a:r>
            <a:endParaRPr lang="zh-CN" altLang="en-US" sz="2200" dirty="0"/>
          </a:p>
        </p:txBody>
      </p:sp>
      <p:pic>
        <p:nvPicPr>
          <p:cNvPr id="7" name="图片 6">
            <a:extLst>
              <a:ext uri="{FF2B5EF4-FFF2-40B4-BE49-F238E27FC236}">
                <a16:creationId xmlns:a16="http://schemas.microsoft.com/office/drawing/2014/main" id="{196D6473-59CA-4682-9927-797206665791}"/>
              </a:ext>
            </a:extLst>
          </p:cNvPr>
          <p:cNvPicPr>
            <a:picLocks noChangeAspect="1"/>
          </p:cNvPicPr>
          <p:nvPr/>
        </p:nvPicPr>
        <p:blipFill>
          <a:blip r:embed="rId2"/>
          <a:stretch>
            <a:fillRect/>
          </a:stretch>
        </p:blipFill>
        <p:spPr>
          <a:xfrm>
            <a:off x="183223" y="1170847"/>
            <a:ext cx="6674778" cy="2412870"/>
          </a:xfrm>
          <a:prstGeom prst="rect">
            <a:avLst/>
          </a:prstGeom>
          <a:ln w="25400">
            <a:solidFill>
              <a:srgbClr val="0000FF"/>
            </a:solidFill>
          </a:ln>
        </p:spPr>
      </p:pic>
      <p:pic>
        <p:nvPicPr>
          <p:cNvPr id="10" name="图片 9">
            <a:extLst>
              <a:ext uri="{FF2B5EF4-FFF2-40B4-BE49-F238E27FC236}">
                <a16:creationId xmlns:a16="http://schemas.microsoft.com/office/drawing/2014/main" id="{FCB77521-CDCF-4557-A80F-D4E787FC2061}"/>
              </a:ext>
            </a:extLst>
          </p:cNvPr>
          <p:cNvPicPr>
            <a:picLocks noChangeAspect="1"/>
          </p:cNvPicPr>
          <p:nvPr/>
        </p:nvPicPr>
        <p:blipFill>
          <a:blip r:embed="rId3"/>
          <a:stretch>
            <a:fillRect/>
          </a:stretch>
        </p:blipFill>
        <p:spPr>
          <a:xfrm>
            <a:off x="183223" y="3886200"/>
            <a:ext cx="6674778" cy="2338536"/>
          </a:xfrm>
          <a:prstGeom prst="rect">
            <a:avLst/>
          </a:prstGeom>
          <a:ln w="25400">
            <a:solidFill>
              <a:srgbClr val="0000FF"/>
            </a:solidFill>
          </a:ln>
        </p:spPr>
      </p:pic>
      <p:pic>
        <p:nvPicPr>
          <p:cNvPr id="13" name="图片 12">
            <a:extLst>
              <a:ext uri="{FF2B5EF4-FFF2-40B4-BE49-F238E27FC236}">
                <a16:creationId xmlns:a16="http://schemas.microsoft.com/office/drawing/2014/main" id="{4B91A85E-DE48-40D5-A342-62A61F4A86B9}"/>
              </a:ext>
            </a:extLst>
          </p:cNvPr>
          <p:cNvPicPr>
            <a:picLocks noChangeAspect="1"/>
          </p:cNvPicPr>
          <p:nvPr/>
        </p:nvPicPr>
        <p:blipFill>
          <a:blip r:embed="rId4"/>
          <a:stretch>
            <a:fillRect/>
          </a:stretch>
        </p:blipFill>
        <p:spPr>
          <a:xfrm>
            <a:off x="7162800" y="887200"/>
            <a:ext cx="4564073" cy="4279956"/>
          </a:xfrm>
          <a:prstGeom prst="rect">
            <a:avLst/>
          </a:prstGeom>
        </p:spPr>
      </p:pic>
      <p:sp>
        <p:nvSpPr>
          <p:cNvPr id="17" name="Proton rms radius of  :">
            <a:extLst>
              <a:ext uri="{FF2B5EF4-FFF2-40B4-BE49-F238E27FC236}">
                <a16:creationId xmlns:a16="http://schemas.microsoft.com/office/drawing/2014/main" id="{C6411525-A149-43E5-930A-D9CE0963A3F0}"/>
              </a:ext>
            </a:extLst>
          </p:cNvPr>
          <p:cNvSpPr txBox="1">
            <a:spLocks/>
          </p:cNvSpPr>
          <p:nvPr/>
        </p:nvSpPr>
        <p:spPr bwMode="auto">
          <a:xfrm>
            <a:off x="8153400" y="1371600"/>
            <a:ext cx="2242439"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449263" indent="-449263" algn="l" rtl="0" eaLnBrk="0" fontAlgn="base" hangingPunct="0">
              <a:lnSpc>
                <a:spcPct val="110000"/>
              </a:lnSpc>
              <a:spcBef>
                <a:spcPct val="20000"/>
              </a:spcBef>
              <a:spcAft>
                <a:spcPct val="0"/>
              </a:spcAft>
              <a:buSzPct val="120000"/>
              <a:buBlip>
                <a:blip r:embed="rId5"/>
              </a:buBlip>
              <a:defRPr sz="2800">
                <a:solidFill>
                  <a:srgbClr val="133984"/>
                </a:solidFill>
                <a:latin typeface="+mn-lt"/>
                <a:ea typeface="+mn-ea"/>
                <a:cs typeface="+mn-cs"/>
              </a:defRPr>
            </a:lvl1pPr>
            <a:lvl2pPr marL="914400" indent="-285750" algn="l" rtl="0" eaLnBrk="0" fontAlgn="base" hangingPunct="0">
              <a:lnSpc>
                <a:spcPct val="110000"/>
              </a:lnSpc>
              <a:spcBef>
                <a:spcPct val="20000"/>
              </a:spcBef>
              <a:spcAft>
                <a:spcPct val="0"/>
              </a:spcAft>
              <a:buClr>
                <a:srgbClr val="000066"/>
              </a:buClr>
              <a:buChar char="•"/>
              <a:defRPr sz="2400">
                <a:solidFill>
                  <a:srgbClr val="133984"/>
                </a:solidFill>
                <a:latin typeface="+mn-lt"/>
                <a:ea typeface="+mn-ea"/>
              </a:defRPr>
            </a:lvl2pPr>
            <a:lvl3pPr marL="1322388"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730375"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138363"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95563" indent="-228600" algn="l" rtl="0" fontAlgn="base">
              <a:spcBef>
                <a:spcPct val="20000"/>
              </a:spcBef>
              <a:spcAft>
                <a:spcPct val="0"/>
              </a:spcAft>
              <a:buChar char="»"/>
              <a:defRPr sz="2000">
                <a:solidFill>
                  <a:schemeClr val="tx1"/>
                </a:solidFill>
                <a:latin typeface="+mn-lt"/>
                <a:ea typeface="宋体" pitchFamily="2" charset="-122"/>
              </a:defRPr>
            </a:lvl6pPr>
            <a:lvl7pPr marL="3052763" indent="-228600" algn="l" rtl="0" fontAlgn="base">
              <a:spcBef>
                <a:spcPct val="20000"/>
              </a:spcBef>
              <a:spcAft>
                <a:spcPct val="0"/>
              </a:spcAft>
              <a:buChar char="»"/>
              <a:defRPr sz="2000">
                <a:solidFill>
                  <a:schemeClr val="tx1"/>
                </a:solidFill>
                <a:latin typeface="+mn-lt"/>
                <a:ea typeface="宋体" pitchFamily="2" charset="-122"/>
              </a:defRPr>
            </a:lvl7pPr>
            <a:lvl8pPr marL="3509963" indent="-228600" algn="l" rtl="0" fontAlgn="base">
              <a:spcBef>
                <a:spcPct val="20000"/>
              </a:spcBef>
              <a:spcAft>
                <a:spcPct val="0"/>
              </a:spcAft>
              <a:buChar char="»"/>
              <a:defRPr sz="2000">
                <a:solidFill>
                  <a:schemeClr val="tx1"/>
                </a:solidFill>
                <a:latin typeface="+mn-lt"/>
                <a:ea typeface="宋体" pitchFamily="2" charset="-122"/>
              </a:defRPr>
            </a:lvl8pPr>
            <a:lvl9pPr marL="3967163" indent="-228600" algn="l" rtl="0" fontAlgn="base">
              <a:spcBef>
                <a:spcPct val="20000"/>
              </a:spcBef>
              <a:spcAft>
                <a:spcPct val="0"/>
              </a:spcAft>
              <a:buChar char="»"/>
              <a:defRPr sz="2000">
                <a:solidFill>
                  <a:schemeClr val="tx1"/>
                </a:solidFill>
                <a:latin typeface="+mn-lt"/>
                <a:ea typeface="宋体" pitchFamily="2" charset="-122"/>
              </a:defRPr>
            </a:lvl9pPr>
          </a:lstStyle>
          <a:p>
            <a:pPr marL="0" indent="0">
              <a:lnSpc>
                <a:spcPct val="120000"/>
              </a:lnSpc>
              <a:spcBef>
                <a:spcPts val="3200"/>
              </a:spcBef>
              <a:buNone/>
              <a:defRPr sz="3000">
                <a:latin typeface="Times New Roman"/>
                <a:ea typeface="Times New Roman"/>
                <a:cs typeface="Times New Roman"/>
                <a:sym typeface="Times New Roman"/>
              </a:defRPr>
            </a:pPr>
            <a:r>
              <a:rPr lang="en-US" sz="2200" b="1" kern="0" dirty="0">
                <a:solidFill>
                  <a:srgbClr val="0000FF"/>
                </a:solidFill>
                <a:latin typeface="Times New Roman"/>
                <a:ea typeface="Times New Roman"/>
                <a:cs typeface="Times New Roman"/>
                <a:sym typeface="Times New Roman"/>
              </a:rPr>
              <a:t>18 SHF </a:t>
            </a:r>
            <a:r>
              <a:rPr lang="en-US" sz="2200" b="1" kern="0" dirty="0">
                <a:solidFill>
                  <a:srgbClr val="FF00FF"/>
                </a:solidFill>
                <a:latin typeface="Times New Roman"/>
                <a:ea typeface="Times New Roman"/>
                <a:cs typeface="Times New Roman"/>
                <a:sym typeface="Times New Roman"/>
              </a:rPr>
              <a:t>+ 6 RMF</a:t>
            </a:r>
            <a:endParaRPr lang="en-US" sz="2200" kern="0" dirty="0">
              <a:latin typeface="Times New Roman"/>
              <a:ea typeface="Times New Roman"/>
              <a:cs typeface="Times New Roman"/>
              <a:sym typeface="Times New Roman"/>
            </a:endParaRPr>
          </a:p>
        </p:txBody>
      </p:sp>
      <p:sp>
        <p:nvSpPr>
          <p:cNvPr id="19" name="Proton rms radius of  :">
            <a:extLst>
              <a:ext uri="{FF2B5EF4-FFF2-40B4-BE49-F238E27FC236}">
                <a16:creationId xmlns:a16="http://schemas.microsoft.com/office/drawing/2014/main" id="{38FE92B6-1196-43C0-9891-80E247F71CF6}"/>
              </a:ext>
            </a:extLst>
          </p:cNvPr>
          <p:cNvSpPr txBox="1">
            <a:spLocks/>
          </p:cNvSpPr>
          <p:nvPr/>
        </p:nvSpPr>
        <p:spPr bwMode="auto">
          <a:xfrm>
            <a:off x="10668000" y="4755060"/>
            <a:ext cx="1457264" cy="4309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lvl1pPr marL="449263" indent="-449263" algn="l" rtl="0" eaLnBrk="0" fontAlgn="base" hangingPunct="0">
              <a:lnSpc>
                <a:spcPct val="110000"/>
              </a:lnSpc>
              <a:spcBef>
                <a:spcPct val="20000"/>
              </a:spcBef>
              <a:spcAft>
                <a:spcPct val="0"/>
              </a:spcAft>
              <a:buSzPct val="120000"/>
              <a:buBlip>
                <a:blip r:embed="rId5"/>
              </a:buBlip>
              <a:defRPr sz="2800">
                <a:solidFill>
                  <a:srgbClr val="133984"/>
                </a:solidFill>
                <a:latin typeface="+mn-lt"/>
                <a:ea typeface="+mn-ea"/>
                <a:cs typeface="+mn-cs"/>
              </a:defRPr>
            </a:lvl1pPr>
            <a:lvl2pPr marL="914400" indent="-285750" algn="l" rtl="0" eaLnBrk="0" fontAlgn="base" hangingPunct="0">
              <a:lnSpc>
                <a:spcPct val="110000"/>
              </a:lnSpc>
              <a:spcBef>
                <a:spcPct val="20000"/>
              </a:spcBef>
              <a:spcAft>
                <a:spcPct val="0"/>
              </a:spcAft>
              <a:buClr>
                <a:srgbClr val="000066"/>
              </a:buClr>
              <a:buChar char="•"/>
              <a:defRPr sz="2400">
                <a:solidFill>
                  <a:srgbClr val="133984"/>
                </a:solidFill>
                <a:latin typeface="+mn-lt"/>
                <a:ea typeface="+mn-ea"/>
              </a:defRPr>
            </a:lvl2pPr>
            <a:lvl3pPr marL="1322388"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730375"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138363"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95563" indent="-228600" algn="l" rtl="0" fontAlgn="base">
              <a:spcBef>
                <a:spcPct val="20000"/>
              </a:spcBef>
              <a:spcAft>
                <a:spcPct val="0"/>
              </a:spcAft>
              <a:buChar char="»"/>
              <a:defRPr sz="2000">
                <a:solidFill>
                  <a:schemeClr val="tx1"/>
                </a:solidFill>
                <a:latin typeface="+mn-lt"/>
                <a:ea typeface="宋体" pitchFamily="2" charset="-122"/>
              </a:defRPr>
            </a:lvl6pPr>
            <a:lvl7pPr marL="3052763" indent="-228600" algn="l" rtl="0" fontAlgn="base">
              <a:spcBef>
                <a:spcPct val="20000"/>
              </a:spcBef>
              <a:spcAft>
                <a:spcPct val="0"/>
              </a:spcAft>
              <a:buChar char="»"/>
              <a:defRPr sz="2000">
                <a:solidFill>
                  <a:schemeClr val="tx1"/>
                </a:solidFill>
                <a:latin typeface="+mn-lt"/>
                <a:ea typeface="宋体" pitchFamily="2" charset="-122"/>
              </a:defRPr>
            </a:lvl7pPr>
            <a:lvl8pPr marL="3509963" indent="-228600" algn="l" rtl="0" fontAlgn="base">
              <a:spcBef>
                <a:spcPct val="20000"/>
              </a:spcBef>
              <a:spcAft>
                <a:spcPct val="0"/>
              </a:spcAft>
              <a:buChar char="»"/>
              <a:defRPr sz="2000">
                <a:solidFill>
                  <a:schemeClr val="tx1"/>
                </a:solidFill>
                <a:latin typeface="+mn-lt"/>
                <a:ea typeface="宋体" pitchFamily="2" charset="-122"/>
              </a:defRPr>
            </a:lvl8pPr>
            <a:lvl9pPr marL="3967163" indent="-228600" algn="l" rtl="0" fontAlgn="base">
              <a:spcBef>
                <a:spcPct val="20000"/>
              </a:spcBef>
              <a:spcAft>
                <a:spcPct val="0"/>
              </a:spcAft>
              <a:buChar char="»"/>
              <a:defRPr sz="2000">
                <a:solidFill>
                  <a:schemeClr val="tx1"/>
                </a:solidFill>
                <a:latin typeface="+mn-lt"/>
                <a:ea typeface="宋体" pitchFamily="2" charset="-122"/>
              </a:defRPr>
            </a:lvl9pPr>
          </a:lstStyle>
          <a:p>
            <a:pPr marL="0" indent="0">
              <a:lnSpc>
                <a:spcPct val="120000"/>
              </a:lnSpc>
              <a:spcBef>
                <a:spcPts val="3200"/>
              </a:spcBef>
              <a:buNone/>
              <a:defRPr sz="3000">
                <a:latin typeface="Times New Roman"/>
                <a:ea typeface="Times New Roman"/>
                <a:cs typeface="Times New Roman"/>
                <a:sym typeface="Times New Roman"/>
              </a:defRPr>
            </a:pPr>
            <a:r>
              <a:rPr lang="en-US" sz="2200" b="1" kern="0" dirty="0">
                <a:solidFill>
                  <a:srgbClr val="0000FF"/>
                </a:solidFill>
                <a:latin typeface="Times New Roman"/>
                <a:ea typeface="Times New Roman"/>
                <a:cs typeface="Times New Roman"/>
                <a:sym typeface="Times New Roman"/>
              </a:rPr>
              <a:t>at 0.1 fm</a:t>
            </a:r>
            <a:r>
              <a:rPr lang="en-US" sz="2200" b="1" kern="0" baseline="30000" dirty="0">
                <a:solidFill>
                  <a:srgbClr val="0000FF"/>
                </a:solidFill>
                <a:latin typeface="Times New Roman"/>
                <a:ea typeface="Times New Roman"/>
                <a:cs typeface="Times New Roman"/>
                <a:sym typeface="Times New Roman"/>
              </a:rPr>
              <a:t>-3</a:t>
            </a:r>
            <a:endParaRPr lang="en-US" sz="2200" kern="0" baseline="30000" dirty="0">
              <a:latin typeface="Times New Roman"/>
              <a:ea typeface="Times New Roman"/>
              <a:cs typeface="Times New Roman"/>
              <a:sym typeface="Times New Roman"/>
            </a:endParaRPr>
          </a:p>
        </p:txBody>
      </p:sp>
      <mc:AlternateContent xmlns:mc="http://schemas.openxmlformats.org/markup-compatibility/2006">
        <mc:Choice xmlns:a14="http://schemas.microsoft.com/office/drawing/2010/main" Requires="a14">
          <p:sp>
            <p:nvSpPr>
              <p:cNvPr id="20" name="文本框 19">
                <a:extLst>
                  <a:ext uri="{FF2B5EF4-FFF2-40B4-BE49-F238E27FC236}">
                    <a16:creationId xmlns:a16="http://schemas.microsoft.com/office/drawing/2014/main" id="{CE78F95C-0591-4EB8-B4E8-003F83362203}"/>
                  </a:ext>
                </a:extLst>
              </p:cNvPr>
              <p:cNvSpPr txBox="1"/>
              <p:nvPr/>
            </p:nvSpPr>
            <p:spPr>
              <a:xfrm>
                <a:off x="7406600" y="5274410"/>
                <a:ext cx="4453097" cy="1130246"/>
              </a:xfrm>
              <a:prstGeom prst="rect">
                <a:avLst/>
              </a:prstGeom>
              <a:noFill/>
            </p:spPr>
            <p:txBody>
              <a:bodyPr wrap="square">
                <a:spAutoFit/>
              </a:bodyPr>
              <a:lstStyle/>
              <a:p>
                <a:pPr algn="l"/>
                <a14:m>
                  <m:oMath xmlns:m="http://schemas.openxmlformats.org/officeDocument/2006/math">
                    <m:sSub>
                      <m:sSubPr>
                        <m:ctrlPr>
                          <a:rPr lang="ar-AE" altLang="zh-CN" sz="2400" b="1" i="1" smtClean="0">
                            <a:solidFill>
                              <a:srgbClr val="FF0000"/>
                            </a:solidFill>
                            <a:latin typeface="Cambria Math" panose="02040503050406030204" pitchFamily="18" charset="0"/>
                          </a:rPr>
                        </m:ctrlPr>
                      </m:sSubPr>
                      <m:e>
                        <m:r>
                          <a:rPr lang="ar-AE" altLang="zh-CN" sz="2400" b="1" i="1">
                            <a:solidFill>
                              <a:srgbClr val="FF0000"/>
                            </a:solidFill>
                            <a:latin typeface="Cambria Math" panose="02040503050406030204" pitchFamily="18" charset="0"/>
                          </a:rPr>
                          <m:t>𝑹</m:t>
                        </m:r>
                      </m:e>
                      <m:sub>
                        <m:r>
                          <a:rPr lang="en-US" altLang="zh-CN" sz="2400" b="1" i="0">
                            <a:solidFill>
                              <a:srgbClr val="FF0000"/>
                            </a:solidFill>
                            <a:latin typeface="Cambria Math" panose="02040503050406030204" pitchFamily="18" charset="0"/>
                          </a:rPr>
                          <m:t>𝐬𝐤𝐢𝐧</m:t>
                        </m:r>
                      </m:sub>
                    </m:sSub>
                    <m:r>
                      <a:rPr lang="en-US" altLang="zh-CN" sz="2400" b="1" i="1">
                        <a:solidFill>
                          <a:srgbClr val="FF0000"/>
                        </a:solidFill>
                        <a:latin typeface="Cambria Math" panose="02040503050406030204" pitchFamily="18" charset="0"/>
                      </a:rPr>
                      <m:t> </m:t>
                    </m:r>
                  </m:oMath>
                </a14:m>
                <a:r>
                  <a:rPr lang="en-US" altLang="zh-CN" sz="2200" b="1" i="0" u="none" strike="noStrike" baseline="0" dirty="0">
                    <a:solidFill>
                      <a:srgbClr val="12357C"/>
                    </a:solidFill>
                    <a:latin typeface="Times-Roman"/>
                  </a:rPr>
                  <a:t>in heavy nuclei is determined by the pressure difference between neutrons and protons!</a:t>
                </a:r>
                <a:endParaRPr lang="zh-CN" altLang="en-US" sz="2200" b="1" dirty="0">
                  <a:solidFill>
                    <a:srgbClr val="12357C"/>
                  </a:solidFill>
                </a:endParaRPr>
              </a:p>
            </p:txBody>
          </p:sp>
        </mc:Choice>
        <mc:Fallback>
          <p:sp>
            <p:nvSpPr>
              <p:cNvPr id="20" name="文本框 19">
                <a:extLst>
                  <a:ext uri="{FF2B5EF4-FFF2-40B4-BE49-F238E27FC236}">
                    <a16:creationId xmlns:a16="http://schemas.microsoft.com/office/drawing/2014/main" id="{CE78F95C-0591-4EB8-B4E8-003F83362203}"/>
                  </a:ext>
                </a:extLst>
              </p:cNvPr>
              <p:cNvSpPr txBox="1">
                <a:spLocks noRot="1" noChangeAspect="1" noMove="1" noResize="1" noEditPoints="1" noAdjustHandles="1" noChangeArrowheads="1" noChangeShapeType="1" noTextEdit="1"/>
              </p:cNvSpPr>
              <p:nvPr/>
            </p:nvSpPr>
            <p:spPr>
              <a:xfrm>
                <a:off x="7406600" y="5274410"/>
                <a:ext cx="4453097" cy="1130246"/>
              </a:xfrm>
              <a:prstGeom prst="rect">
                <a:avLst/>
              </a:prstGeom>
              <a:blipFill>
                <a:blip r:embed="rId6"/>
                <a:stretch>
                  <a:fillRect l="-1781" t="-1613" r="-2329" b="-1021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49889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4"/>
          <p:cNvSpPr txBox="1"/>
          <p:nvPr/>
        </p:nvSpPr>
        <p:spPr>
          <a:xfrm>
            <a:off x="11046653" y="6427114"/>
            <a:ext cx="813044" cy="43088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spc="0" normalizeH="0" baseline="0" noProof="0" dirty="0">
                <a:ln>
                  <a:noFill/>
                </a:ln>
                <a:solidFill>
                  <a:srgbClr val="000000"/>
                </a:solidFill>
                <a:effectLst/>
                <a:uLnTx/>
                <a:uFillTx/>
                <a:latin typeface="Arial" charset="0"/>
                <a:ea typeface="黑体" pitchFamily="49" charset="-122"/>
                <a:cs typeface="+mn-cs"/>
              </a:rPr>
              <a:t>p. 14</a:t>
            </a:r>
            <a:endParaRPr kumimoji="0" lang="zh-CN" altLang="en-US" sz="2200" b="0" i="0" u="none" strike="noStrike" kern="1200" cap="none" spc="0" normalizeH="0" baseline="0" noProof="0" dirty="0">
              <a:ln>
                <a:noFill/>
              </a:ln>
              <a:solidFill>
                <a:srgbClr val="000000"/>
              </a:solidFill>
              <a:effectLst/>
              <a:uLnTx/>
              <a:uFillTx/>
              <a:latin typeface="Arial" charset="0"/>
              <a:ea typeface="黑体" pitchFamily="49" charset="-122"/>
              <a:cs typeface="+mn-cs"/>
            </a:endParaRPr>
          </a:p>
        </p:txBody>
      </p:sp>
      <p:sp>
        <p:nvSpPr>
          <p:cNvPr id="17" name="Proton rms radius of  :">
            <a:extLst>
              <a:ext uri="{FF2B5EF4-FFF2-40B4-BE49-F238E27FC236}">
                <a16:creationId xmlns:a16="http://schemas.microsoft.com/office/drawing/2014/main" id="{C6411525-A149-43E5-930A-D9CE0963A3F0}"/>
              </a:ext>
            </a:extLst>
          </p:cNvPr>
          <p:cNvSpPr txBox="1">
            <a:spLocks/>
          </p:cNvSpPr>
          <p:nvPr/>
        </p:nvSpPr>
        <p:spPr bwMode="auto">
          <a:xfrm>
            <a:off x="4191000" y="937964"/>
            <a:ext cx="3048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10000"/>
          </a:bodyPr>
          <a:lstStyle>
            <a:lvl1pPr marL="449263" indent="-449263" algn="l" rtl="0" eaLnBrk="0" fontAlgn="base" hangingPunct="0">
              <a:lnSpc>
                <a:spcPct val="110000"/>
              </a:lnSpc>
              <a:spcBef>
                <a:spcPct val="20000"/>
              </a:spcBef>
              <a:spcAft>
                <a:spcPct val="0"/>
              </a:spcAft>
              <a:buSzPct val="120000"/>
              <a:buBlip>
                <a:blip r:embed="rId2"/>
              </a:buBlip>
              <a:defRPr sz="2800">
                <a:solidFill>
                  <a:srgbClr val="133984"/>
                </a:solidFill>
                <a:latin typeface="+mn-lt"/>
                <a:ea typeface="+mn-ea"/>
                <a:cs typeface="+mn-cs"/>
              </a:defRPr>
            </a:lvl1pPr>
            <a:lvl2pPr marL="914400" indent="-285750" algn="l" rtl="0" eaLnBrk="0" fontAlgn="base" hangingPunct="0">
              <a:lnSpc>
                <a:spcPct val="110000"/>
              </a:lnSpc>
              <a:spcBef>
                <a:spcPct val="20000"/>
              </a:spcBef>
              <a:spcAft>
                <a:spcPct val="0"/>
              </a:spcAft>
              <a:buClr>
                <a:srgbClr val="000066"/>
              </a:buClr>
              <a:buChar char="•"/>
              <a:defRPr sz="2400">
                <a:solidFill>
                  <a:srgbClr val="133984"/>
                </a:solidFill>
                <a:latin typeface="+mn-lt"/>
                <a:ea typeface="+mn-ea"/>
              </a:defRPr>
            </a:lvl2pPr>
            <a:lvl3pPr marL="1322388"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730375"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138363"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95563" indent="-228600" algn="l" rtl="0" fontAlgn="base">
              <a:spcBef>
                <a:spcPct val="20000"/>
              </a:spcBef>
              <a:spcAft>
                <a:spcPct val="0"/>
              </a:spcAft>
              <a:buChar char="»"/>
              <a:defRPr sz="2000">
                <a:solidFill>
                  <a:schemeClr val="tx1"/>
                </a:solidFill>
                <a:latin typeface="+mn-lt"/>
                <a:ea typeface="宋体" pitchFamily="2" charset="-122"/>
              </a:defRPr>
            </a:lvl6pPr>
            <a:lvl7pPr marL="3052763" indent="-228600" algn="l" rtl="0" fontAlgn="base">
              <a:spcBef>
                <a:spcPct val="20000"/>
              </a:spcBef>
              <a:spcAft>
                <a:spcPct val="0"/>
              </a:spcAft>
              <a:buChar char="»"/>
              <a:defRPr sz="2000">
                <a:solidFill>
                  <a:schemeClr val="tx1"/>
                </a:solidFill>
                <a:latin typeface="+mn-lt"/>
                <a:ea typeface="宋体" pitchFamily="2" charset="-122"/>
              </a:defRPr>
            </a:lvl7pPr>
            <a:lvl8pPr marL="3509963" indent="-228600" algn="l" rtl="0" fontAlgn="base">
              <a:spcBef>
                <a:spcPct val="20000"/>
              </a:spcBef>
              <a:spcAft>
                <a:spcPct val="0"/>
              </a:spcAft>
              <a:buChar char="»"/>
              <a:defRPr sz="2000">
                <a:solidFill>
                  <a:schemeClr val="tx1"/>
                </a:solidFill>
                <a:latin typeface="+mn-lt"/>
                <a:ea typeface="宋体" pitchFamily="2" charset="-122"/>
              </a:defRPr>
            </a:lvl8pPr>
            <a:lvl9pPr marL="3967163" indent="-228600" algn="l" rtl="0" fontAlgn="base">
              <a:spcBef>
                <a:spcPct val="20000"/>
              </a:spcBef>
              <a:spcAft>
                <a:spcPct val="0"/>
              </a:spcAft>
              <a:buChar char="»"/>
              <a:defRPr sz="2000">
                <a:solidFill>
                  <a:schemeClr val="tx1"/>
                </a:solidFill>
                <a:latin typeface="+mn-lt"/>
                <a:ea typeface="宋体" pitchFamily="2" charset="-122"/>
              </a:defRPr>
            </a:lvl9pPr>
          </a:lstStyle>
          <a:p>
            <a:pPr marL="0" marR="0" lvl="0" indent="0" algn="l" defTabSz="914400" rtl="0" eaLnBrk="0" fontAlgn="base" latinLnBrk="0" hangingPunct="0">
              <a:lnSpc>
                <a:spcPct val="120000"/>
              </a:lnSpc>
              <a:spcBef>
                <a:spcPts val="3200"/>
              </a:spcBef>
              <a:spcAft>
                <a:spcPct val="0"/>
              </a:spcAft>
              <a:buClrTx/>
              <a:buSzPct val="120000"/>
              <a:buFontTx/>
              <a:buNone/>
              <a:tabLst/>
              <a:defRPr sz="3000">
                <a:latin typeface="Times New Roman"/>
                <a:ea typeface="Times New Roman"/>
                <a:cs typeface="Times New Roman"/>
                <a:sym typeface="Times New Roman"/>
              </a:defRPr>
            </a:pPr>
            <a:r>
              <a:rPr kumimoji="0" lang="en-US" sz="2200" b="1" i="0" u="none" strike="noStrike" kern="0" cap="none" spc="0" normalizeH="0" baseline="0" noProof="0" dirty="0">
                <a:ln>
                  <a:noFill/>
                </a:ln>
                <a:solidFill>
                  <a:srgbClr val="0000FF"/>
                </a:solidFill>
                <a:effectLst/>
                <a:uLnTx/>
                <a:uFillTx/>
                <a:latin typeface="Times New Roman"/>
                <a:ea typeface="Times New Roman"/>
                <a:cs typeface="Times New Roman"/>
                <a:sym typeface="Times New Roman"/>
              </a:rPr>
              <a:t>R.J. </a:t>
            </a:r>
            <a:r>
              <a:rPr kumimoji="0" lang="en-US" sz="2200" b="1" i="0" u="none" strike="noStrike" kern="0" cap="none" spc="0" normalizeH="0" baseline="0" noProof="0" dirty="0" err="1">
                <a:ln>
                  <a:noFill/>
                </a:ln>
                <a:solidFill>
                  <a:srgbClr val="0000FF"/>
                </a:solidFill>
                <a:effectLst/>
                <a:uLnTx/>
                <a:uFillTx/>
                <a:latin typeface="Times New Roman"/>
                <a:ea typeface="Times New Roman"/>
                <a:cs typeface="Times New Roman"/>
                <a:sym typeface="Times New Roman"/>
              </a:rPr>
              <a:t>Furnstahl</a:t>
            </a:r>
            <a:r>
              <a:rPr kumimoji="0" lang="en-US" sz="2200" b="1" i="0" u="none" strike="noStrike" kern="0" cap="none" spc="0" normalizeH="0" baseline="0" noProof="0" dirty="0">
                <a:ln>
                  <a:noFill/>
                </a:ln>
                <a:solidFill>
                  <a:srgbClr val="0000FF"/>
                </a:solidFill>
                <a:effectLst/>
                <a:uLnTx/>
                <a:uFillTx/>
                <a:latin typeface="Times New Roman"/>
                <a:ea typeface="Times New Roman"/>
                <a:cs typeface="Times New Roman"/>
                <a:sym typeface="Times New Roman"/>
              </a:rPr>
              <a:t>, NPA (2002)</a:t>
            </a:r>
            <a:endParaRPr kumimoji="0" lang="en-US" sz="2200" b="0" i="0" u="none" strike="noStrike" kern="0" cap="none" spc="0" normalizeH="0" baseline="0" noProof="0" dirty="0">
              <a:ln>
                <a:noFill/>
              </a:ln>
              <a:solidFill>
                <a:srgbClr val="133984"/>
              </a:solidFill>
              <a:effectLst/>
              <a:uLnTx/>
              <a:uFillTx/>
              <a:latin typeface="Times New Roman"/>
              <a:ea typeface="Times New Roman"/>
              <a:cs typeface="Times New Roman"/>
              <a:sym typeface="Times New Roman"/>
            </a:endParaRPr>
          </a:p>
        </p:txBody>
      </p:sp>
      <mc:AlternateContent xmlns:mc="http://schemas.openxmlformats.org/markup-compatibility/2006">
        <mc:Choice xmlns:a14="http://schemas.microsoft.com/office/drawing/2010/main" Requires="a14">
          <p:sp>
            <p:nvSpPr>
              <p:cNvPr id="20" name="文本框 19">
                <a:extLst>
                  <a:ext uri="{FF2B5EF4-FFF2-40B4-BE49-F238E27FC236}">
                    <a16:creationId xmlns:a16="http://schemas.microsoft.com/office/drawing/2014/main" id="{CE78F95C-0591-4EB8-B4E8-003F83362203}"/>
                  </a:ext>
                </a:extLst>
              </p:cNvPr>
              <p:cNvSpPr txBox="1"/>
              <p:nvPr/>
            </p:nvSpPr>
            <p:spPr>
              <a:xfrm>
                <a:off x="1676400" y="5927263"/>
                <a:ext cx="8839200" cy="45313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sSub>
                      <m:sSubPr>
                        <m:ctrlPr>
                          <a:rPr kumimoji="0" lang="ar-AE" altLang="zh-CN" sz="2400" b="1"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sSubPr>
                      <m:e>
                        <m:r>
                          <a:rPr kumimoji="0" lang="ar-AE" altLang="zh-CN" sz="2400" b="1" i="1" u="none" strike="noStrike" kern="1200" cap="none" spc="0" normalizeH="0" baseline="0" noProof="0">
                            <a:ln>
                              <a:noFill/>
                            </a:ln>
                            <a:solidFill>
                              <a:srgbClr val="FF0000"/>
                            </a:solidFill>
                            <a:effectLst/>
                            <a:uLnTx/>
                            <a:uFillTx/>
                            <a:latin typeface="Cambria Math" panose="02040503050406030204" pitchFamily="18" charset="0"/>
                            <a:cs typeface="+mn-cs"/>
                          </a:rPr>
                          <m:t>𝑹</m:t>
                        </m:r>
                      </m:e>
                      <m:sub>
                        <m:r>
                          <a:rPr kumimoji="0" lang="en-US" altLang="zh-CN" sz="2400" b="1" i="0" u="none" strike="noStrike" kern="1200" cap="none" spc="0" normalizeH="0" baseline="0" noProof="0">
                            <a:ln>
                              <a:noFill/>
                            </a:ln>
                            <a:solidFill>
                              <a:srgbClr val="FF0000"/>
                            </a:solidFill>
                            <a:effectLst/>
                            <a:uLnTx/>
                            <a:uFillTx/>
                            <a:latin typeface="Cambria Math" panose="02040503050406030204" pitchFamily="18" charset="0"/>
                            <a:cs typeface="+mn-cs"/>
                          </a:rPr>
                          <m:t>𝐬𝐤𝐢𝐧</m:t>
                        </m:r>
                      </m:sub>
                    </m:sSub>
                    <m:r>
                      <a:rPr kumimoji="0" lang="en-US" altLang="zh-CN" sz="2400" b="1" i="1" u="none" strike="noStrike" kern="1200" cap="none" spc="0" normalizeH="0" baseline="0" noProof="0">
                        <a:ln>
                          <a:noFill/>
                        </a:ln>
                        <a:solidFill>
                          <a:srgbClr val="FF0000"/>
                        </a:solidFill>
                        <a:effectLst/>
                        <a:uLnTx/>
                        <a:uFillTx/>
                        <a:latin typeface="Cambria Math" panose="02040503050406030204" pitchFamily="18" charset="0"/>
                        <a:cs typeface="+mn-cs"/>
                      </a:rPr>
                      <m:t> </m:t>
                    </m:r>
                  </m:oMath>
                </a14:m>
                <a:r>
                  <a:rPr kumimoji="0" lang="en-US" altLang="zh-CN" sz="2200" b="1" i="0" u="none" strike="noStrike" kern="1200" cap="none" spc="0" normalizeH="0" baseline="0" noProof="0" dirty="0">
                    <a:ln>
                      <a:noFill/>
                    </a:ln>
                    <a:solidFill>
                      <a:srgbClr val="000000"/>
                    </a:solidFill>
                    <a:effectLst/>
                    <a:uLnTx/>
                    <a:uFillTx/>
                    <a:latin typeface="Times-Roman"/>
                    <a:ea typeface="黑体" pitchFamily="49" charset="-122"/>
                    <a:cs typeface="+mn-cs"/>
                  </a:rPr>
                  <a:t>in heavy nuclei is strongly correlated with </a:t>
                </a:r>
                <a:r>
                  <a:rPr kumimoji="0" lang="en-US" altLang="zh-CN" sz="2200" b="1" i="0" u="none" strike="noStrike" kern="1200" cap="none" spc="0" normalizeH="0" baseline="0" noProof="0" dirty="0">
                    <a:ln>
                      <a:noFill/>
                    </a:ln>
                    <a:solidFill>
                      <a:srgbClr val="0000FF"/>
                    </a:solidFill>
                    <a:effectLst/>
                    <a:uLnTx/>
                    <a:uFillTx/>
                    <a:latin typeface="Times-Roman"/>
                    <a:ea typeface="黑体" pitchFamily="49" charset="-122"/>
                    <a:cs typeface="+mn-cs"/>
                  </a:rPr>
                  <a:t>E</a:t>
                </a:r>
                <a:r>
                  <a:rPr kumimoji="0" lang="en-US" altLang="zh-CN" sz="2200" b="1" i="0" u="none" strike="noStrike" kern="1200" cap="none" spc="0" normalizeH="0" baseline="-25000" noProof="0" dirty="0">
                    <a:ln>
                      <a:noFill/>
                    </a:ln>
                    <a:solidFill>
                      <a:srgbClr val="0000FF"/>
                    </a:solidFill>
                    <a:effectLst/>
                    <a:uLnTx/>
                    <a:uFillTx/>
                    <a:latin typeface="Times-Roman"/>
                    <a:ea typeface="黑体" pitchFamily="49" charset="-122"/>
                    <a:cs typeface="+mn-cs"/>
                  </a:rPr>
                  <a:t>sym</a:t>
                </a:r>
                <a:r>
                  <a:rPr kumimoji="0" lang="en-US" altLang="zh-CN" sz="2200" b="1" i="0" u="none" strike="noStrike" kern="1200" cap="none" spc="0" normalizeH="0" baseline="0" noProof="0" dirty="0">
                    <a:ln>
                      <a:noFill/>
                    </a:ln>
                    <a:solidFill>
                      <a:srgbClr val="0000FF"/>
                    </a:solidFill>
                    <a:effectLst/>
                    <a:uLnTx/>
                    <a:uFillTx/>
                    <a:latin typeface="Times-Roman"/>
                    <a:ea typeface="黑体" pitchFamily="49" charset="-122"/>
                    <a:cs typeface="+mn-cs"/>
                  </a:rPr>
                  <a:t>(rho</a:t>
                </a:r>
                <a:r>
                  <a:rPr kumimoji="0" lang="en-US" altLang="zh-CN" sz="2200" b="1" i="0" u="none" strike="noStrike" kern="1200" cap="none" spc="0" normalizeH="0" baseline="-25000" noProof="0" dirty="0">
                    <a:ln>
                      <a:noFill/>
                    </a:ln>
                    <a:solidFill>
                      <a:srgbClr val="0000FF"/>
                    </a:solidFill>
                    <a:effectLst/>
                    <a:uLnTx/>
                    <a:uFillTx/>
                    <a:latin typeface="Times-Roman"/>
                    <a:ea typeface="黑体" pitchFamily="49" charset="-122"/>
                    <a:cs typeface="+mn-cs"/>
                  </a:rPr>
                  <a:t>0</a:t>
                </a:r>
                <a:r>
                  <a:rPr kumimoji="0" lang="en-US" altLang="zh-CN" sz="2200" b="1" i="0" u="none" strike="noStrike" kern="1200" cap="none" spc="0" normalizeH="0" baseline="0" noProof="0" dirty="0">
                    <a:ln>
                      <a:noFill/>
                    </a:ln>
                    <a:solidFill>
                      <a:srgbClr val="0000FF"/>
                    </a:solidFill>
                    <a:effectLst/>
                    <a:uLnTx/>
                    <a:uFillTx/>
                    <a:latin typeface="Times-Roman"/>
                    <a:ea typeface="黑体" pitchFamily="49" charset="-122"/>
                    <a:cs typeface="+mn-cs"/>
                  </a:rPr>
                  <a:t>) </a:t>
                </a:r>
                <a:r>
                  <a:rPr kumimoji="0" lang="en-US" altLang="zh-CN" sz="2200" b="1" i="0" u="none" strike="noStrike" kern="1200" cap="none" spc="0" normalizeH="0" baseline="0" noProof="0" dirty="0">
                    <a:ln>
                      <a:noFill/>
                    </a:ln>
                    <a:solidFill>
                      <a:srgbClr val="000000"/>
                    </a:solidFill>
                    <a:effectLst/>
                    <a:uLnTx/>
                    <a:uFillTx/>
                    <a:latin typeface="Times-Roman"/>
                    <a:ea typeface="黑体" pitchFamily="49" charset="-122"/>
                    <a:cs typeface="+mn-cs"/>
                  </a:rPr>
                  <a:t>and </a:t>
                </a:r>
                <a:r>
                  <a:rPr kumimoji="0" lang="en-US" altLang="zh-CN" sz="2200" b="1" i="0" u="none" strike="noStrike" kern="1200" cap="none" spc="0" normalizeH="0" baseline="0" noProof="0" dirty="0">
                    <a:ln>
                      <a:noFill/>
                    </a:ln>
                    <a:solidFill>
                      <a:srgbClr val="0000FF"/>
                    </a:solidFill>
                    <a:effectLst/>
                    <a:uLnTx/>
                    <a:uFillTx/>
                    <a:latin typeface="Times-Roman"/>
                    <a:ea typeface="黑体" pitchFamily="49" charset="-122"/>
                    <a:cs typeface="+mn-cs"/>
                  </a:rPr>
                  <a:t>L</a:t>
                </a:r>
                <a:r>
                  <a:rPr kumimoji="0" lang="en-US" altLang="zh-CN" sz="2200" b="1" i="0" u="none" strike="noStrike" kern="1200" cap="none" spc="0" normalizeH="0" baseline="0" noProof="0" dirty="0">
                    <a:ln>
                      <a:noFill/>
                    </a:ln>
                    <a:solidFill>
                      <a:srgbClr val="000000"/>
                    </a:solidFill>
                    <a:effectLst/>
                    <a:uLnTx/>
                    <a:uFillTx/>
                    <a:latin typeface="Times-Roman"/>
                    <a:ea typeface="黑体" pitchFamily="49" charset="-122"/>
                    <a:cs typeface="+mn-cs"/>
                  </a:rPr>
                  <a:t>  (~p</a:t>
                </a:r>
                <a:r>
                  <a:rPr kumimoji="0" lang="en-US" altLang="zh-CN" sz="2200" b="1" i="0" u="none" strike="noStrike" kern="1200" cap="none" spc="0" normalizeH="0" baseline="-25000" noProof="0" dirty="0">
                    <a:ln>
                      <a:noFill/>
                    </a:ln>
                    <a:solidFill>
                      <a:srgbClr val="000000"/>
                    </a:solidFill>
                    <a:effectLst/>
                    <a:uLnTx/>
                    <a:uFillTx/>
                    <a:latin typeface="Times-Roman"/>
                    <a:ea typeface="黑体" pitchFamily="49" charset="-122"/>
                    <a:cs typeface="+mn-cs"/>
                  </a:rPr>
                  <a:t>0</a:t>
                </a:r>
                <a:r>
                  <a:rPr kumimoji="0" lang="en-US" altLang="zh-CN" sz="2200" b="1" i="0" u="none" strike="noStrike" kern="1200" cap="none" spc="0" normalizeH="0" baseline="0" noProof="0" dirty="0">
                    <a:ln>
                      <a:noFill/>
                    </a:ln>
                    <a:solidFill>
                      <a:srgbClr val="000000"/>
                    </a:solidFill>
                    <a:effectLst/>
                    <a:uLnTx/>
                    <a:uFillTx/>
                    <a:latin typeface="Times-Roman"/>
                    <a:ea typeface="黑体" pitchFamily="49" charset="-122"/>
                    <a:cs typeface="+mn-cs"/>
                  </a:rPr>
                  <a:t>)!</a:t>
                </a:r>
                <a:endParaRPr kumimoji="0" lang="zh-CN" altLang="en-US" sz="2200" b="1" i="0" u="none" strike="noStrike" kern="1200" cap="none" spc="0" normalizeH="0" baseline="0" noProof="0" dirty="0">
                  <a:ln>
                    <a:noFill/>
                  </a:ln>
                  <a:solidFill>
                    <a:srgbClr val="000000"/>
                  </a:solidFill>
                  <a:effectLst/>
                  <a:uLnTx/>
                  <a:uFillTx/>
                  <a:latin typeface="Arial" charset="0"/>
                  <a:ea typeface="黑体" pitchFamily="49" charset="-122"/>
                  <a:cs typeface="+mn-cs"/>
                </a:endParaRPr>
              </a:p>
            </p:txBody>
          </p:sp>
        </mc:Choice>
        <mc:Fallback>
          <p:sp>
            <p:nvSpPr>
              <p:cNvPr id="20" name="文本框 19">
                <a:extLst>
                  <a:ext uri="{FF2B5EF4-FFF2-40B4-BE49-F238E27FC236}">
                    <a16:creationId xmlns:a16="http://schemas.microsoft.com/office/drawing/2014/main" id="{CE78F95C-0591-4EB8-B4E8-003F83362203}"/>
                  </a:ext>
                </a:extLst>
              </p:cNvPr>
              <p:cNvSpPr txBox="1">
                <a:spLocks noRot="1" noChangeAspect="1" noMove="1" noResize="1" noEditPoints="1" noAdjustHandles="1" noChangeArrowheads="1" noChangeShapeType="1" noTextEdit="1"/>
              </p:cNvSpPr>
              <p:nvPr/>
            </p:nvSpPr>
            <p:spPr>
              <a:xfrm>
                <a:off x="1676400" y="5927263"/>
                <a:ext cx="8839200" cy="453137"/>
              </a:xfrm>
              <a:prstGeom prst="rect">
                <a:avLst/>
              </a:prstGeom>
              <a:blipFill>
                <a:blip r:embed="rId3"/>
                <a:stretch>
                  <a:fillRect l="-138" t="-2667" b="-26667"/>
                </a:stretch>
              </a:blipFill>
            </p:spPr>
            <p:txBody>
              <a:bodyPr/>
              <a:lstStyle/>
              <a:p>
                <a:r>
                  <a:rPr lang="zh-CN" altLang="en-US">
                    <a:noFill/>
                  </a:rPr>
                  <a:t> </a:t>
                </a:r>
              </a:p>
            </p:txBody>
          </p:sp>
        </mc:Fallback>
      </mc:AlternateContent>
      <p:sp>
        <p:nvSpPr>
          <p:cNvPr id="11" name="Rectangle 3">
            <a:extLst>
              <a:ext uri="{FF2B5EF4-FFF2-40B4-BE49-F238E27FC236}">
                <a16:creationId xmlns:a16="http://schemas.microsoft.com/office/drawing/2014/main" id="{699368D1-F71C-4CC3-95E8-ABF06166523E}"/>
              </a:ext>
            </a:extLst>
          </p:cNvPr>
          <p:cNvSpPr>
            <a:spLocks noChangeArrowheads="1"/>
          </p:cNvSpPr>
          <p:nvPr/>
        </p:nvSpPr>
        <p:spPr bwMode="auto">
          <a:xfrm>
            <a:off x="1524000" y="179389"/>
            <a:ext cx="9144000" cy="688975"/>
          </a:xfrm>
          <a:prstGeom prst="rect">
            <a:avLst/>
          </a:prstGeom>
          <a:noFill/>
          <a:ln w="9525" algn="ctr">
            <a:noFill/>
            <a:miter lim="800000"/>
            <a:headEnd/>
            <a:tailEnd/>
          </a:ln>
        </p:spPr>
        <p:txBody>
          <a:bodyPr tIns="54000" anchorCtr="1"/>
          <a:lstStyle/>
          <a:p>
            <a:r>
              <a:rPr kumimoji="1" lang="en-US" altLang="zh-CN" sz="2800" b="1" dirty="0" err="1">
                <a:solidFill>
                  <a:schemeClr val="accent2"/>
                </a:solidFill>
                <a:latin typeface="Times New Roman" pitchFamily="18" charset="0"/>
                <a:cs typeface="Times New Roman" pitchFamily="18" charset="0"/>
              </a:rPr>
              <a:t>NSkin</a:t>
            </a:r>
            <a:r>
              <a:rPr kumimoji="1" lang="en-US" altLang="zh-CN" sz="2800" b="1" dirty="0">
                <a:solidFill>
                  <a:schemeClr val="accent2"/>
                </a:solidFill>
                <a:latin typeface="Times New Roman" pitchFamily="18" charset="0"/>
                <a:cs typeface="Times New Roman" pitchFamily="18" charset="0"/>
              </a:rPr>
              <a:t> vs Esym</a:t>
            </a:r>
            <a:endParaRPr kumimoji="1" lang="zh-CN" altLang="en-US" sz="2800" b="1" dirty="0">
              <a:solidFill>
                <a:srgbClr val="FF0000"/>
              </a:solidFill>
              <a:latin typeface="Times New Roman" pitchFamily="18" charset="0"/>
              <a:cs typeface="Times New Roman" pitchFamily="18" charset="0"/>
            </a:endParaRPr>
          </a:p>
        </p:txBody>
      </p:sp>
      <p:pic>
        <p:nvPicPr>
          <p:cNvPr id="3" name="图片 2">
            <a:extLst>
              <a:ext uri="{FF2B5EF4-FFF2-40B4-BE49-F238E27FC236}">
                <a16:creationId xmlns:a16="http://schemas.microsoft.com/office/drawing/2014/main" id="{3EFEEBA8-383C-4989-9C27-8C969C893F4D}"/>
              </a:ext>
            </a:extLst>
          </p:cNvPr>
          <p:cNvPicPr>
            <a:picLocks noChangeAspect="1"/>
          </p:cNvPicPr>
          <p:nvPr/>
        </p:nvPicPr>
        <p:blipFill>
          <a:blip r:embed="rId4"/>
          <a:stretch>
            <a:fillRect/>
          </a:stretch>
        </p:blipFill>
        <p:spPr>
          <a:xfrm>
            <a:off x="1066800" y="1302628"/>
            <a:ext cx="4407021" cy="4218914"/>
          </a:xfrm>
          <a:prstGeom prst="rect">
            <a:avLst/>
          </a:prstGeom>
        </p:spPr>
      </p:pic>
      <p:pic>
        <p:nvPicPr>
          <p:cNvPr id="5" name="图片 4">
            <a:extLst>
              <a:ext uri="{FF2B5EF4-FFF2-40B4-BE49-F238E27FC236}">
                <a16:creationId xmlns:a16="http://schemas.microsoft.com/office/drawing/2014/main" id="{438360B7-6900-44E6-8371-B95B26BE000F}"/>
              </a:ext>
            </a:extLst>
          </p:cNvPr>
          <p:cNvPicPr>
            <a:picLocks noChangeAspect="1"/>
          </p:cNvPicPr>
          <p:nvPr/>
        </p:nvPicPr>
        <p:blipFill>
          <a:blip r:embed="rId5"/>
          <a:stretch>
            <a:fillRect/>
          </a:stretch>
        </p:blipFill>
        <p:spPr>
          <a:xfrm>
            <a:off x="5715000" y="1302627"/>
            <a:ext cx="4407020" cy="4259973"/>
          </a:xfrm>
          <a:prstGeom prst="rect">
            <a:avLst/>
          </a:prstGeom>
        </p:spPr>
      </p:pic>
      <mc:AlternateContent xmlns:mc="http://schemas.openxmlformats.org/markup-compatibility/2006">
        <mc:Choice xmlns:a14="http://schemas.microsoft.com/office/drawing/2010/main" Requires="a14">
          <p:sp>
            <p:nvSpPr>
              <p:cNvPr id="21" name="文本框 20">
                <a:extLst>
                  <a:ext uri="{FF2B5EF4-FFF2-40B4-BE49-F238E27FC236}">
                    <a16:creationId xmlns:a16="http://schemas.microsoft.com/office/drawing/2014/main" id="{3BA5464E-EEC5-4637-926E-208A64C49D32}"/>
                  </a:ext>
                </a:extLst>
              </p:cNvPr>
              <p:cNvSpPr txBox="1"/>
              <p:nvPr/>
            </p:nvSpPr>
            <p:spPr>
              <a:xfrm>
                <a:off x="1981200" y="1676400"/>
                <a:ext cx="990600" cy="461665"/>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a:rPr lang="en-US" altLang="zh-CN" sz="2400" i="1" kern="0" baseline="30000" smtClean="0">
                          <a:solidFill>
                            <a:srgbClr val="FF0000"/>
                          </a:solidFill>
                          <a:latin typeface="Cambria Math" panose="02040503050406030204" pitchFamily="18" charset="0"/>
                          <a:ea typeface="Times New Roman"/>
                          <a:cs typeface="Times New Roman"/>
                          <a:sym typeface="Times New Roman"/>
                        </a:rPr>
                        <m:t>208</m:t>
                      </m:r>
                      <m:r>
                        <m:rPr>
                          <m:sty m:val="p"/>
                        </m:rPr>
                        <a:rPr lang="en-US" altLang="zh-CN" sz="2400" i="1" kern="0">
                          <a:solidFill>
                            <a:srgbClr val="FF0000"/>
                          </a:solidFill>
                          <a:latin typeface="Cambria Math" panose="02040503050406030204" pitchFamily="18" charset="0"/>
                          <a:ea typeface="Times New Roman"/>
                          <a:cs typeface="Times New Roman"/>
                          <a:sym typeface="Times New Roman"/>
                        </a:rPr>
                        <m:t>Pb</m:t>
                      </m:r>
                    </m:oMath>
                  </m:oMathPara>
                </a14:m>
                <a:endParaRPr lang="zh-CN" altLang="en-US" dirty="0"/>
              </a:p>
            </p:txBody>
          </p:sp>
        </mc:Choice>
        <mc:Fallback>
          <p:sp>
            <p:nvSpPr>
              <p:cNvPr id="21" name="文本框 20">
                <a:extLst>
                  <a:ext uri="{FF2B5EF4-FFF2-40B4-BE49-F238E27FC236}">
                    <a16:creationId xmlns:a16="http://schemas.microsoft.com/office/drawing/2014/main" id="{3BA5464E-EEC5-4637-926E-208A64C49D32}"/>
                  </a:ext>
                </a:extLst>
              </p:cNvPr>
              <p:cNvSpPr txBox="1">
                <a:spLocks noRot="1" noChangeAspect="1" noMove="1" noResize="1" noEditPoints="1" noAdjustHandles="1" noChangeArrowheads="1" noChangeShapeType="1" noTextEdit="1"/>
              </p:cNvSpPr>
              <p:nvPr/>
            </p:nvSpPr>
            <p:spPr>
              <a:xfrm>
                <a:off x="1981200" y="1676400"/>
                <a:ext cx="990600" cy="461665"/>
              </a:xfrm>
              <a:prstGeom prst="rect">
                <a:avLst/>
              </a:prstGeom>
              <a:blipFill>
                <a:blip r:embed="rId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02608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4"/>
          <p:cNvSpPr txBox="1"/>
          <p:nvPr/>
        </p:nvSpPr>
        <p:spPr>
          <a:xfrm>
            <a:off x="11046653" y="6427114"/>
            <a:ext cx="813044" cy="43088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spc="0" normalizeH="0" baseline="0" noProof="0" dirty="0">
                <a:ln>
                  <a:noFill/>
                </a:ln>
                <a:solidFill>
                  <a:srgbClr val="000000"/>
                </a:solidFill>
                <a:effectLst/>
                <a:uLnTx/>
                <a:uFillTx/>
                <a:latin typeface="Arial" charset="0"/>
                <a:ea typeface="黑体" pitchFamily="49" charset="-122"/>
                <a:cs typeface="+mn-cs"/>
              </a:rPr>
              <a:t>p. 15</a:t>
            </a:r>
            <a:endParaRPr kumimoji="0" lang="zh-CN" altLang="en-US" sz="2200" b="0" i="0" u="none" strike="noStrike" kern="1200" cap="none" spc="0" normalizeH="0" baseline="0" noProof="0" dirty="0">
              <a:ln>
                <a:noFill/>
              </a:ln>
              <a:solidFill>
                <a:srgbClr val="000000"/>
              </a:solidFill>
              <a:effectLst/>
              <a:uLnTx/>
              <a:uFillTx/>
              <a:latin typeface="Arial" charset="0"/>
              <a:ea typeface="黑体" pitchFamily="49" charset="-122"/>
              <a:cs typeface="+mn-cs"/>
            </a:endParaRPr>
          </a:p>
        </p:txBody>
      </p:sp>
      <p:sp>
        <p:nvSpPr>
          <p:cNvPr id="17" name="Proton rms radius of  :">
            <a:extLst>
              <a:ext uri="{FF2B5EF4-FFF2-40B4-BE49-F238E27FC236}">
                <a16:creationId xmlns:a16="http://schemas.microsoft.com/office/drawing/2014/main" id="{C6411525-A149-43E5-930A-D9CE0963A3F0}"/>
              </a:ext>
            </a:extLst>
          </p:cNvPr>
          <p:cNvSpPr txBox="1">
            <a:spLocks/>
          </p:cNvSpPr>
          <p:nvPr/>
        </p:nvSpPr>
        <p:spPr bwMode="auto">
          <a:xfrm>
            <a:off x="4191000" y="937964"/>
            <a:ext cx="4648200" cy="6622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10000"/>
          </a:bodyPr>
          <a:lstStyle>
            <a:lvl1pPr marL="449263" indent="-449263" algn="l" rtl="0" eaLnBrk="0" fontAlgn="base" hangingPunct="0">
              <a:lnSpc>
                <a:spcPct val="110000"/>
              </a:lnSpc>
              <a:spcBef>
                <a:spcPct val="20000"/>
              </a:spcBef>
              <a:spcAft>
                <a:spcPct val="0"/>
              </a:spcAft>
              <a:buSzPct val="120000"/>
              <a:buBlip>
                <a:blip r:embed="rId2"/>
              </a:buBlip>
              <a:defRPr sz="2800">
                <a:solidFill>
                  <a:srgbClr val="133984"/>
                </a:solidFill>
                <a:latin typeface="+mn-lt"/>
                <a:ea typeface="+mn-ea"/>
                <a:cs typeface="+mn-cs"/>
              </a:defRPr>
            </a:lvl1pPr>
            <a:lvl2pPr marL="914400" indent="-285750" algn="l" rtl="0" eaLnBrk="0" fontAlgn="base" hangingPunct="0">
              <a:lnSpc>
                <a:spcPct val="110000"/>
              </a:lnSpc>
              <a:spcBef>
                <a:spcPct val="20000"/>
              </a:spcBef>
              <a:spcAft>
                <a:spcPct val="0"/>
              </a:spcAft>
              <a:buClr>
                <a:srgbClr val="000066"/>
              </a:buClr>
              <a:buChar char="•"/>
              <a:defRPr sz="2400">
                <a:solidFill>
                  <a:srgbClr val="133984"/>
                </a:solidFill>
                <a:latin typeface="+mn-lt"/>
                <a:ea typeface="+mn-ea"/>
              </a:defRPr>
            </a:lvl2pPr>
            <a:lvl3pPr marL="1322388"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730375"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138363"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95563" indent="-228600" algn="l" rtl="0" fontAlgn="base">
              <a:spcBef>
                <a:spcPct val="20000"/>
              </a:spcBef>
              <a:spcAft>
                <a:spcPct val="0"/>
              </a:spcAft>
              <a:buChar char="»"/>
              <a:defRPr sz="2000">
                <a:solidFill>
                  <a:schemeClr val="tx1"/>
                </a:solidFill>
                <a:latin typeface="+mn-lt"/>
                <a:ea typeface="宋体" pitchFamily="2" charset="-122"/>
              </a:defRPr>
            </a:lvl6pPr>
            <a:lvl7pPr marL="3052763" indent="-228600" algn="l" rtl="0" fontAlgn="base">
              <a:spcBef>
                <a:spcPct val="20000"/>
              </a:spcBef>
              <a:spcAft>
                <a:spcPct val="0"/>
              </a:spcAft>
              <a:buChar char="»"/>
              <a:defRPr sz="2000">
                <a:solidFill>
                  <a:schemeClr val="tx1"/>
                </a:solidFill>
                <a:latin typeface="+mn-lt"/>
                <a:ea typeface="宋体" pitchFamily="2" charset="-122"/>
              </a:defRPr>
            </a:lvl7pPr>
            <a:lvl8pPr marL="3509963" indent="-228600" algn="l" rtl="0" fontAlgn="base">
              <a:spcBef>
                <a:spcPct val="20000"/>
              </a:spcBef>
              <a:spcAft>
                <a:spcPct val="0"/>
              </a:spcAft>
              <a:buChar char="»"/>
              <a:defRPr sz="2000">
                <a:solidFill>
                  <a:schemeClr val="tx1"/>
                </a:solidFill>
                <a:latin typeface="+mn-lt"/>
                <a:ea typeface="宋体" pitchFamily="2" charset="-122"/>
              </a:defRPr>
            </a:lvl8pPr>
            <a:lvl9pPr marL="3967163" indent="-228600" algn="l" rtl="0" fontAlgn="base">
              <a:spcBef>
                <a:spcPct val="20000"/>
              </a:spcBef>
              <a:spcAft>
                <a:spcPct val="0"/>
              </a:spcAft>
              <a:buChar char="»"/>
              <a:defRPr sz="2000">
                <a:solidFill>
                  <a:schemeClr val="tx1"/>
                </a:solidFill>
                <a:latin typeface="+mn-lt"/>
                <a:ea typeface="宋体" pitchFamily="2" charset="-122"/>
              </a:defRPr>
            </a:lvl9pPr>
          </a:lstStyle>
          <a:p>
            <a:pPr marL="0" marR="0" lvl="0" indent="0" algn="l" defTabSz="914400" rtl="0" eaLnBrk="0" fontAlgn="base" latinLnBrk="0" hangingPunct="0">
              <a:lnSpc>
                <a:spcPct val="120000"/>
              </a:lnSpc>
              <a:spcBef>
                <a:spcPts val="3200"/>
              </a:spcBef>
              <a:spcAft>
                <a:spcPct val="0"/>
              </a:spcAft>
              <a:buClrTx/>
              <a:buSzPct val="120000"/>
              <a:buFontTx/>
              <a:buNone/>
              <a:tabLst/>
              <a:defRPr sz="3000">
                <a:latin typeface="Times New Roman"/>
                <a:ea typeface="Times New Roman"/>
                <a:cs typeface="Times New Roman"/>
                <a:sym typeface="Times New Roman"/>
              </a:defRPr>
            </a:pPr>
            <a:r>
              <a:rPr kumimoji="0" lang="en-US" sz="2200" b="1" i="0" u="none" strike="noStrike" kern="0" cap="none" spc="0" normalizeH="0" baseline="0" noProof="0" dirty="0">
                <a:ln>
                  <a:noFill/>
                </a:ln>
                <a:solidFill>
                  <a:srgbClr val="0000FF"/>
                </a:solidFill>
                <a:effectLst/>
                <a:uLnTx/>
                <a:uFillTx/>
                <a:latin typeface="Times New Roman"/>
                <a:ea typeface="Times New Roman"/>
                <a:cs typeface="Times New Roman"/>
                <a:sym typeface="Times New Roman"/>
              </a:rPr>
              <a:t>LWC/Ko/Li, PRC (2005) </a:t>
            </a:r>
            <a:r>
              <a:rPr kumimoji="0" lang="en-US" altLang="zh-CN" sz="2000" b="1" i="0" u="none" strike="noStrike" kern="1200" cap="none" spc="0" normalizeH="0" baseline="0" noProof="0" dirty="0">
                <a:ln>
                  <a:noFill/>
                </a:ln>
                <a:solidFill>
                  <a:srgbClr val="3333FF"/>
                </a:solidFill>
                <a:effectLst/>
                <a:uLnTx/>
                <a:uFillTx/>
                <a:latin typeface="Times New Roman" pitchFamily="18" charset="0"/>
                <a:ea typeface="黑体" pitchFamily="49" charset="-122"/>
                <a:cs typeface="+mn-cs"/>
              </a:rPr>
              <a:t>(</a:t>
            </a:r>
            <a:r>
              <a:rPr kumimoji="0" lang="en-US" altLang="zh-CN" sz="2000" b="1" i="0" u="none" strike="noStrike" kern="1200" cap="none" spc="0" normalizeH="0" baseline="0" noProof="0" dirty="0">
                <a:ln>
                  <a:noFill/>
                </a:ln>
                <a:solidFill>
                  <a:srgbClr val="C00000"/>
                </a:solidFill>
                <a:effectLst/>
                <a:uLnTx/>
                <a:uFillTx/>
                <a:latin typeface="Times New Roman" pitchFamily="18" charset="0"/>
                <a:ea typeface="黑体" pitchFamily="49" charset="-122"/>
                <a:cs typeface="+mn-cs"/>
              </a:rPr>
              <a:t>Citations: </a:t>
            </a:r>
            <a:r>
              <a:rPr kumimoji="0" lang="en-US" altLang="zh-CN" sz="2000" b="1" i="0" u="none" strike="noStrike" kern="1200" cap="none" spc="0" normalizeH="0" baseline="0" noProof="0" dirty="0">
                <a:ln>
                  <a:noFill/>
                </a:ln>
                <a:solidFill>
                  <a:srgbClr val="FF00FF"/>
                </a:solidFill>
                <a:effectLst/>
                <a:uLnTx/>
                <a:uFillTx/>
                <a:latin typeface="Times New Roman" pitchFamily="18" charset="0"/>
                <a:ea typeface="黑体" pitchFamily="49" charset="-122"/>
                <a:cs typeface="+mn-cs"/>
              </a:rPr>
              <a:t>262+</a:t>
            </a:r>
            <a:r>
              <a:rPr kumimoji="0" lang="en-US" altLang="zh-CN" sz="2000" b="1" i="0" u="none" strike="noStrike" kern="1200" cap="none" spc="0" normalizeH="0" baseline="0" noProof="0" dirty="0">
                <a:ln>
                  <a:noFill/>
                </a:ln>
                <a:solidFill>
                  <a:srgbClr val="3333FF"/>
                </a:solidFill>
                <a:effectLst/>
                <a:uLnTx/>
                <a:uFillTx/>
                <a:latin typeface="Times New Roman" pitchFamily="18" charset="0"/>
                <a:ea typeface="黑体" pitchFamily="49" charset="-122"/>
                <a:cs typeface="+mn-cs"/>
              </a:rPr>
              <a:t>)</a:t>
            </a:r>
            <a:endParaRPr kumimoji="0" lang="en-US" sz="2200" b="0" i="0" u="none" strike="noStrike" kern="0" cap="none" spc="0" normalizeH="0" baseline="0" noProof="0" dirty="0">
              <a:ln>
                <a:noFill/>
              </a:ln>
              <a:solidFill>
                <a:srgbClr val="133984"/>
              </a:solidFill>
              <a:effectLst/>
              <a:uLnTx/>
              <a:uFillTx/>
              <a:latin typeface="Times New Roman"/>
              <a:ea typeface="Times New Roman"/>
              <a:cs typeface="Times New Roman"/>
              <a:sym typeface="Times New Roman"/>
            </a:endParaRPr>
          </a:p>
        </p:txBody>
      </p:sp>
      <p:sp>
        <p:nvSpPr>
          <p:cNvPr id="20" name="文本框 19">
            <a:extLst>
              <a:ext uri="{FF2B5EF4-FFF2-40B4-BE49-F238E27FC236}">
                <a16:creationId xmlns:a16="http://schemas.microsoft.com/office/drawing/2014/main" id="{CE78F95C-0591-4EB8-B4E8-003F83362203}"/>
              </a:ext>
            </a:extLst>
          </p:cNvPr>
          <p:cNvSpPr txBox="1"/>
          <p:nvPr/>
        </p:nvSpPr>
        <p:spPr>
          <a:xfrm>
            <a:off x="1066800" y="5631359"/>
            <a:ext cx="10820400" cy="769441"/>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zh-CN" sz="2200" b="1" i="0" u="none" strike="noStrike" kern="1200" cap="none" spc="0" normalizeH="0" baseline="0" noProof="0" dirty="0">
                <a:ln>
                  <a:noFill/>
                </a:ln>
                <a:solidFill>
                  <a:srgbClr val="12357C"/>
                </a:solidFill>
                <a:effectLst/>
                <a:uLnTx/>
                <a:uFillTx/>
                <a:latin typeface="Times-Roman"/>
                <a:ea typeface="黑体" pitchFamily="49" charset="-122"/>
                <a:cs typeface="+mn-cs"/>
              </a:rPr>
              <a:t>Establish the quantitative relationship between </a:t>
            </a:r>
            <a:r>
              <a:rPr kumimoji="0" lang="en-US" altLang="zh-CN" sz="2200" b="1" i="0" u="none" strike="noStrike" kern="1200" cap="none" spc="0" normalizeH="0" baseline="0" noProof="0" dirty="0" err="1">
                <a:ln>
                  <a:noFill/>
                </a:ln>
                <a:solidFill>
                  <a:srgbClr val="FF00FF"/>
                </a:solidFill>
                <a:effectLst/>
                <a:uLnTx/>
                <a:uFillTx/>
                <a:latin typeface="Times-Roman"/>
                <a:ea typeface="黑体" pitchFamily="49" charset="-122"/>
                <a:cs typeface="+mn-cs"/>
              </a:rPr>
              <a:t>Rskin</a:t>
            </a:r>
            <a:r>
              <a:rPr kumimoji="0" lang="en-US" altLang="zh-CN" sz="2200" b="1" i="0" u="none" strike="noStrike" kern="1200" cap="none" spc="0" normalizeH="0" baseline="0" noProof="0" dirty="0">
                <a:ln>
                  <a:noFill/>
                </a:ln>
                <a:solidFill>
                  <a:srgbClr val="FF00FF"/>
                </a:solidFill>
                <a:effectLst/>
                <a:uLnTx/>
                <a:uFillTx/>
                <a:latin typeface="Times-Roman"/>
                <a:ea typeface="黑体" pitchFamily="49" charset="-122"/>
                <a:cs typeface="+mn-cs"/>
              </a:rPr>
              <a:t> and L</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zh-CN" sz="2200" b="1" i="0" u="none" strike="noStrike" kern="1200" cap="none" spc="0" normalizeH="0" baseline="0" noProof="0" dirty="0">
                <a:ln>
                  <a:noFill/>
                </a:ln>
                <a:solidFill>
                  <a:srgbClr val="000000"/>
                </a:solidFill>
                <a:effectLst/>
                <a:uLnTx/>
                <a:uFillTx/>
                <a:latin typeface="Times-Roman"/>
                <a:ea typeface="黑体" pitchFamily="49" charset="-122"/>
                <a:cs typeface="+mn-cs"/>
              </a:rPr>
              <a:t>Constraining </a:t>
            </a:r>
            <a:r>
              <a:rPr kumimoji="0" lang="en-US" altLang="zh-CN" sz="2200" b="1" i="0" u="none" strike="noStrike" kern="1200" cap="none" spc="0" normalizeH="0" baseline="0" noProof="0" dirty="0" err="1">
                <a:ln>
                  <a:noFill/>
                </a:ln>
                <a:solidFill>
                  <a:srgbClr val="FF00FF"/>
                </a:solidFill>
                <a:effectLst/>
                <a:uLnTx/>
                <a:uFillTx/>
                <a:latin typeface="Times-Roman"/>
                <a:ea typeface="黑体" pitchFamily="49" charset="-122"/>
                <a:cs typeface="+mn-cs"/>
              </a:rPr>
              <a:t>Rskin</a:t>
            </a:r>
            <a:r>
              <a:rPr kumimoji="0" lang="en-US" altLang="zh-CN" sz="2200" b="1" i="0" u="none" strike="noStrike" kern="1200" cap="none" spc="0" normalizeH="0" baseline="0" noProof="0" dirty="0">
                <a:ln>
                  <a:noFill/>
                </a:ln>
                <a:solidFill>
                  <a:srgbClr val="000000"/>
                </a:solidFill>
                <a:effectLst/>
                <a:uLnTx/>
                <a:uFillTx/>
                <a:latin typeface="Times-Roman"/>
                <a:ea typeface="黑体" pitchFamily="49" charset="-122"/>
                <a:cs typeface="+mn-cs"/>
              </a:rPr>
              <a:t> </a:t>
            </a:r>
            <a:r>
              <a:rPr lang="en-US" altLang="zh-CN" sz="2200" b="1" dirty="0">
                <a:solidFill>
                  <a:srgbClr val="000000"/>
                </a:solidFill>
                <a:latin typeface="Times-Roman"/>
              </a:rPr>
              <a:t>by using the</a:t>
            </a:r>
            <a:r>
              <a:rPr kumimoji="0" lang="en-US" altLang="zh-CN" sz="2200" b="1" i="0" u="none" strike="noStrike" kern="1200" cap="none" spc="0" normalizeH="0" baseline="0" noProof="0" dirty="0">
                <a:ln>
                  <a:noFill/>
                </a:ln>
                <a:solidFill>
                  <a:srgbClr val="000000"/>
                </a:solidFill>
                <a:effectLst/>
                <a:uLnTx/>
                <a:uFillTx/>
                <a:latin typeface="Times-Roman"/>
                <a:ea typeface="黑体" pitchFamily="49" charset="-122"/>
                <a:cs typeface="+mn-cs"/>
              </a:rPr>
              <a:t> </a:t>
            </a:r>
            <a:r>
              <a:rPr kumimoji="0" lang="en-US" altLang="zh-CN" sz="2200" b="1" i="0" u="none" strike="noStrike" kern="1200" cap="none" spc="0" normalizeH="0" baseline="0" noProof="0" dirty="0">
                <a:ln>
                  <a:noFill/>
                </a:ln>
                <a:solidFill>
                  <a:srgbClr val="0000FF"/>
                </a:solidFill>
                <a:effectLst/>
                <a:uLnTx/>
                <a:uFillTx/>
                <a:latin typeface="Times-Roman"/>
                <a:ea typeface="黑体" pitchFamily="49" charset="-122"/>
                <a:cs typeface="+mn-cs"/>
              </a:rPr>
              <a:t>L</a:t>
            </a:r>
            <a:r>
              <a:rPr kumimoji="0" lang="en-US" altLang="zh-CN" sz="2200" b="1" i="0" u="none" strike="noStrike" kern="1200" cap="none" spc="0" normalizeH="0" baseline="0" noProof="0" dirty="0">
                <a:ln>
                  <a:noFill/>
                </a:ln>
                <a:solidFill>
                  <a:srgbClr val="000000"/>
                </a:solidFill>
                <a:effectLst/>
                <a:uLnTx/>
                <a:uFillTx/>
                <a:latin typeface="Times-Roman"/>
                <a:ea typeface="黑体" pitchFamily="49" charset="-122"/>
                <a:cs typeface="+mn-cs"/>
              </a:rPr>
              <a:t> value constrained by </a:t>
            </a:r>
            <a:r>
              <a:rPr kumimoji="0" lang="en-US" altLang="zh-CN" sz="2200" b="1" i="0" u="none" strike="noStrike" kern="1200" cap="none" spc="0" normalizeH="0" baseline="0" noProof="0" dirty="0">
                <a:ln>
                  <a:noFill/>
                </a:ln>
                <a:solidFill>
                  <a:srgbClr val="FF00FF"/>
                </a:solidFill>
                <a:effectLst/>
                <a:uLnTx/>
                <a:uFillTx/>
                <a:latin typeface="Times-Roman"/>
                <a:ea typeface="黑体" pitchFamily="49" charset="-122"/>
                <a:cs typeface="+mn-cs"/>
              </a:rPr>
              <a:t>isospin diffusion data in HICs </a:t>
            </a:r>
            <a:endParaRPr kumimoji="0" lang="zh-CN" altLang="en-US" sz="2200" b="1" i="0" u="none" strike="noStrike" kern="1200" cap="none" spc="0" normalizeH="0" baseline="0" noProof="0" dirty="0">
              <a:ln>
                <a:noFill/>
              </a:ln>
              <a:solidFill>
                <a:srgbClr val="FF00FF"/>
              </a:solidFill>
              <a:effectLst/>
              <a:uLnTx/>
              <a:uFillTx/>
              <a:latin typeface="Arial" charset="0"/>
              <a:ea typeface="黑体" pitchFamily="49" charset="-122"/>
              <a:cs typeface="+mn-cs"/>
            </a:endParaRPr>
          </a:p>
        </p:txBody>
      </p:sp>
      <p:sp>
        <p:nvSpPr>
          <p:cNvPr id="11" name="Rectangle 3">
            <a:extLst>
              <a:ext uri="{FF2B5EF4-FFF2-40B4-BE49-F238E27FC236}">
                <a16:creationId xmlns:a16="http://schemas.microsoft.com/office/drawing/2014/main" id="{699368D1-F71C-4CC3-95E8-ABF06166523E}"/>
              </a:ext>
            </a:extLst>
          </p:cNvPr>
          <p:cNvSpPr>
            <a:spLocks noChangeArrowheads="1"/>
          </p:cNvSpPr>
          <p:nvPr/>
        </p:nvSpPr>
        <p:spPr bwMode="auto">
          <a:xfrm>
            <a:off x="1524000" y="179389"/>
            <a:ext cx="9144000" cy="688975"/>
          </a:xfrm>
          <a:prstGeom prst="rect">
            <a:avLst/>
          </a:prstGeom>
          <a:noFill/>
          <a:ln w="9525" algn="ctr">
            <a:noFill/>
            <a:miter lim="800000"/>
            <a:headEnd/>
            <a:tailEnd/>
          </a:ln>
        </p:spPr>
        <p:txBody>
          <a:bodyPr tIns="54000"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CN" sz="2800" b="1" i="0" u="none" strike="noStrike" kern="1200" cap="none" spc="0" normalizeH="0" baseline="0" noProof="0" dirty="0" err="1">
                <a:ln>
                  <a:noFill/>
                </a:ln>
                <a:solidFill>
                  <a:srgbClr val="333399"/>
                </a:solidFill>
                <a:effectLst/>
                <a:uLnTx/>
                <a:uFillTx/>
                <a:latin typeface="Times New Roman" pitchFamily="18" charset="0"/>
                <a:ea typeface="黑体" pitchFamily="49" charset="-122"/>
                <a:cs typeface="Times New Roman" pitchFamily="18" charset="0"/>
              </a:rPr>
              <a:t>NSkin</a:t>
            </a:r>
            <a:r>
              <a:rPr kumimoji="1" lang="en-US" altLang="zh-CN" sz="2800" b="1" i="0" u="none" strike="noStrike" kern="1200" cap="none" spc="0" normalizeH="0" baseline="0" noProof="0" dirty="0">
                <a:ln>
                  <a:noFill/>
                </a:ln>
                <a:solidFill>
                  <a:srgbClr val="333399"/>
                </a:solidFill>
                <a:effectLst/>
                <a:uLnTx/>
                <a:uFillTx/>
                <a:latin typeface="Times New Roman" pitchFamily="18" charset="0"/>
                <a:ea typeface="黑体" pitchFamily="49" charset="-122"/>
                <a:cs typeface="Times New Roman" pitchFamily="18" charset="0"/>
              </a:rPr>
              <a:t> vs Esym</a:t>
            </a:r>
            <a:endParaRPr kumimoji="1" lang="zh-CN" altLang="en-US" sz="2800" b="1" i="0" u="none" strike="noStrike" kern="1200" cap="none" spc="0" normalizeH="0" baseline="0" noProof="0" dirty="0">
              <a:ln>
                <a:noFill/>
              </a:ln>
              <a:solidFill>
                <a:srgbClr val="FF0000"/>
              </a:solidFill>
              <a:effectLst/>
              <a:uLnTx/>
              <a:uFillTx/>
              <a:latin typeface="Times New Roman" pitchFamily="18" charset="0"/>
              <a:ea typeface="黑体" pitchFamily="49" charset="-122"/>
              <a:cs typeface="Times New Roman" pitchFamily="18" charset="0"/>
            </a:endParaRPr>
          </a:p>
        </p:txBody>
      </p:sp>
      <p:pic>
        <p:nvPicPr>
          <p:cNvPr id="4" name="图片 3">
            <a:extLst>
              <a:ext uri="{FF2B5EF4-FFF2-40B4-BE49-F238E27FC236}">
                <a16:creationId xmlns:a16="http://schemas.microsoft.com/office/drawing/2014/main" id="{C9DCE35D-0AE0-4892-BF75-BD8AAB262445}"/>
              </a:ext>
            </a:extLst>
          </p:cNvPr>
          <p:cNvPicPr>
            <a:picLocks noChangeAspect="1"/>
          </p:cNvPicPr>
          <p:nvPr/>
        </p:nvPicPr>
        <p:blipFill>
          <a:blip r:embed="rId3"/>
          <a:stretch>
            <a:fillRect/>
          </a:stretch>
        </p:blipFill>
        <p:spPr>
          <a:xfrm>
            <a:off x="2272789" y="1528465"/>
            <a:ext cx="7938011" cy="3869267"/>
          </a:xfrm>
          <a:prstGeom prst="rect">
            <a:avLst/>
          </a:prstGeom>
          <a:ln w="25400">
            <a:solidFill>
              <a:srgbClr val="C00000"/>
            </a:solidFill>
          </a:ln>
        </p:spPr>
      </p:pic>
    </p:spTree>
    <p:extLst>
      <p:ext uri="{BB962C8B-B14F-4D97-AF65-F5344CB8AC3E}">
        <p14:creationId xmlns:p14="http://schemas.microsoft.com/office/powerpoint/2010/main" val="2652173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6"/>
          <p:cNvSpPr>
            <a:spLocks noGrp="1" noChangeArrowheads="1"/>
          </p:cNvSpPr>
          <p:nvPr>
            <p:ph type="title"/>
          </p:nvPr>
        </p:nvSpPr>
        <p:spPr/>
        <p:txBody>
          <a:bodyPr/>
          <a:lstStyle/>
          <a:p>
            <a:pPr eaLnBrk="1" hangingPunct="1"/>
            <a:r>
              <a:rPr kumimoji="1" lang="en-US" altLang="zh-CN" sz="3600" dirty="0">
                <a:solidFill>
                  <a:srgbClr val="132584"/>
                </a:solidFill>
                <a:latin typeface="Times New Roman" pitchFamily="18" charset="0"/>
                <a:ea typeface="黑体" pitchFamily="49" charset="-122"/>
                <a:cs typeface="Times New Roman" pitchFamily="18" charset="0"/>
              </a:rPr>
              <a:t>Outline</a:t>
            </a:r>
            <a:endParaRPr kumimoji="1" lang="zh-CN" altLang="en-US" sz="3600" dirty="0">
              <a:solidFill>
                <a:srgbClr val="132584"/>
              </a:solidFill>
              <a:latin typeface="Times New Roman" pitchFamily="18" charset="0"/>
              <a:ea typeface="黑体" pitchFamily="49" charset="-122"/>
              <a:cs typeface="Times New Roman" pitchFamily="18" charset="0"/>
            </a:endParaRPr>
          </a:p>
        </p:txBody>
      </p:sp>
      <p:sp>
        <p:nvSpPr>
          <p:cNvPr id="4" name="Rectangle 59">
            <a:extLst>
              <a:ext uri="{FF2B5EF4-FFF2-40B4-BE49-F238E27FC236}">
                <a16:creationId xmlns:a16="http://schemas.microsoft.com/office/drawing/2014/main" id="{AB6CA073-F711-4328-93A9-A5080F7AD6B9}"/>
              </a:ext>
            </a:extLst>
          </p:cNvPr>
          <p:cNvSpPr txBox="1">
            <a:spLocks noChangeArrowheads="1"/>
          </p:cNvSpPr>
          <p:nvPr/>
        </p:nvSpPr>
        <p:spPr bwMode="auto">
          <a:xfrm>
            <a:off x="2857500" y="2095500"/>
            <a:ext cx="6477000" cy="2667000"/>
          </a:xfrm>
          <a:prstGeom prst="rect">
            <a:avLst/>
          </a:prstGeom>
          <a:noFill/>
          <a:ln w="38100">
            <a:solidFill>
              <a:srgbClr val="0000FF"/>
            </a:solidFill>
            <a:miter lim="800000"/>
            <a:headEnd/>
            <a:tailEnd/>
          </a:ln>
        </p:spPr>
        <p:txBody>
          <a:bodyPr anchor="ctr" anchorCtr="1"/>
          <a:lstStyle/>
          <a:p>
            <a:pPr marL="609600" indent="-609600" algn="l">
              <a:lnSpc>
                <a:spcPct val="90000"/>
              </a:lnSpc>
              <a:spcBef>
                <a:spcPct val="20000"/>
              </a:spcBef>
              <a:buSzPct val="120000"/>
              <a:buFont typeface="Wingdings" pitchFamily="2" charset="2"/>
              <a:buChar char="l"/>
              <a:defRPr/>
            </a:pPr>
            <a:r>
              <a:rPr lang="en-US" altLang="zh-CN" sz="3200" b="1" kern="0" dirty="0">
                <a:solidFill>
                  <a:srgbClr val="FF00FF"/>
                </a:solidFill>
                <a:latin typeface="Times New Roman" pitchFamily="18" charset="0"/>
                <a:ea typeface="黑体"/>
                <a:cs typeface="Times New Roman" pitchFamily="18" charset="0"/>
              </a:rPr>
              <a:t>The symmetry energy (Esym)</a:t>
            </a:r>
          </a:p>
          <a:p>
            <a:pPr marL="609600" indent="-609600" algn="l">
              <a:lnSpc>
                <a:spcPct val="90000"/>
              </a:lnSpc>
              <a:spcBef>
                <a:spcPct val="20000"/>
              </a:spcBef>
              <a:buSzPct val="120000"/>
              <a:buFont typeface="Wingdings" pitchFamily="2" charset="2"/>
              <a:buChar char="l"/>
              <a:defRPr/>
            </a:pPr>
            <a:r>
              <a:rPr lang="en-US" altLang="zh-CN" sz="3200" b="1" kern="0" dirty="0">
                <a:solidFill>
                  <a:srgbClr val="0000FF"/>
                </a:solidFill>
                <a:latin typeface="Times New Roman" pitchFamily="18" charset="0"/>
                <a:cs typeface="Times New Roman" pitchFamily="18" charset="0"/>
              </a:rPr>
              <a:t>Neutron skin (</a:t>
            </a:r>
            <a:r>
              <a:rPr lang="en-US" altLang="zh-CN" sz="3200" b="1" kern="0" dirty="0" err="1">
                <a:solidFill>
                  <a:srgbClr val="0000FF"/>
                </a:solidFill>
                <a:latin typeface="Times New Roman" pitchFamily="18" charset="0"/>
                <a:cs typeface="Times New Roman" pitchFamily="18" charset="0"/>
              </a:rPr>
              <a:t>NSkin</a:t>
            </a:r>
            <a:r>
              <a:rPr lang="en-US" altLang="zh-CN" sz="3200" b="1" kern="0" dirty="0">
                <a:solidFill>
                  <a:srgbClr val="0000FF"/>
                </a:solidFill>
                <a:latin typeface="Times New Roman" pitchFamily="18" charset="0"/>
                <a:cs typeface="Times New Roman" pitchFamily="18" charset="0"/>
              </a:rPr>
              <a:t>)</a:t>
            </a:r>
          </a:p>
          <a:p>
            <a:pPr marL="609600" indent="-609600" algn="l">
              <a:lnSpc>
                <a:spcPct val="90000"/>
              </a:lnSpc>
              <a:spcBef>
                <a:spcPct val="20000"/>
              </a:spcBef>
              <a:buSzPct val="120000"/>
              <a:buFont typeface="Wingdings" pitchFamily="2" charset="2"/>
              <a:buChar char="l"/>
              <a:defRPr/>
            </a:pPr>
            <a:r>
              <a:rPr lang="en-US" altLang="zh-CN" sz="3200" b="1" kern="0" dirty="0" err="1">
                <a:solidFill>
                  <a:srgbClr val="0000FF"/>
                </a:solidFill>
                <a:latin typeface="Times New Roman" pitchFamily="18" charset="0"/>
                <a:cs typeface="Times New Roman" pitchFamily="18" charset="0"/>
              </a:rPr>
              <a:t>Nskin</a:t>
            </a:r>
            <a:r>
              <a:rPr lang="en-US" altLang="zh-CN" sz="3200" b="1" kern="0" dirty="0">
                <a:solidFill>
                  <a:srgbClr val="0000FF"/>
                </a:solidFill>
                <a:latin typeface="Times New Roman" pitchFamily="18" charset="0"/>
                <a:cs typeface="Times New Roman" pitchFamily="18" charset="0"/>
              </a:rPr>
              <a:t> vs Esym</a:t>
            </a:r>
          </a:p>
          <a:p>
            <a:pPr marL="609600" indent="-609600" algn="l">
              <a:lnSpc>
                <a:spcPct val="90000"/>
              </a:lnSpc>
              <a:spcBef>
                <a:spcPct val="20000"/>
              </a:spcBef>
              <a:buSzPct val="120000"/>
              <a:buFont typeface="Wingdings" pitchFamily="2" charset="2"/>
              <a:buChar char="l"/>
              <a:defRPr/>
            </a:pPr>
            <a:r>
              <a:rPr lang="en-US" altLang="zh-CN" sz="3200" b="1" kern="0" dirty="0">
                <a:solidFill>
                  <a:srgbClr val="0000FF"/>
                </a:solidFill>
                <a:latin typeface="Times New Roman" pitchFamily="18" charset="0"/>
                <a:ea typeface="黑体"/>
                <a:cs typeface="Times New Roman" pitchFamily="18" charset="0"/>
              </a:rPr>
              <a:t>Summary and outlook</a:t>
            </a:r>
            <a:endParaRPr lang="zh-CN" altLang="en-US" sz="3200" b="1" kern="0" dirty="0">
              <a:solidFill>
                <a:srgbClr val="0000FF"/>
              </a:solidFill>
              <a:latin typeface="Times New Roman" pitchFamily="18" charset="0"/>
              <a:ea typeface="黑体"/>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4"/>
          <p:cNvSpPr txBox="1"/>
          <p:nvPr/>
        </p:nvSpPr>
        <p:spPr>
          <a:xfrm>
            <a:off x="11046653" y="6427114"/>
            <a:ext cx="813044" cy="43088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spc="0" normalizeH="0" baseline="0" noProof="0" dirty="0">
                <a:ln>
                  <a:noFill/>
                </a:ln>
                <a:solidFill>
                  <a:srgbClr val="000000"/>
                </a:solidFill>
                <a:effectLst/>
                <a:uLnTx/>
                <a:uFillTx/>
                <a:latin typeface="Arial" charset="0"/>
                <a:ea typeface="黑体" pitchFamily="49" charset="-122"/>
                <a:cs typeface="+mn-cs"/>
              </a:rPr>
              <a:t>p. 16</a:t>
            </a:r>
            <a:endParaRPr kumimoji="0" lang="zh-CN" altLang="en-US" sz="2200" b="0" i="0" u="none" strike="noStrike" kern="1200" cap="none" spc="0" normalizeH="0" baseline="0" noProof="0" dirty="0">
              <a:ln>
                <a:noFill/>
              </a:ln>
              <a:solidFill>
                <a:srgbClr val="000000"/>
              </a:solidFill>
              <a:effectLst/>
              <a:uLnTx/>
              <a:uFillTx/>
              <a:latin typeface="Arial" charset="0"/>
              <a:ea typeface="黑体" pitchFamily="49" charset="-122"/>
              <a:cs typeface="+mn-cs"/>
            </a:endParaRPr>
          </a:p>
        </p:txBody>
      </p:sp>
      <p:sp>
        <p:nvSpPr>
          <p:cNvPr id="17" name="Proton rms radius of  :">
            <a:extLst>
              <a:ext uri="{FF2B5EF4-FFF2-40B4-BE49-F238E27FC236}">
                <a16:creationId xmlns:a16="http://schemas.microsoft.com/office/drawing/2014/main" id="{C6411525-A149-43E5-930A-D9CE0963A3F0}"/>
              </a:ext>
            </a:extLst>
          </p:cNvPr>
          <p:cNvSpPr txBox="1">
            <a:spLocks/>
          </p:cNvSpPr>
          <p:nvPr/>
        </p:nvSpPr>
        <p:spPr bwMode="auto">
          <a:xfrm>
            <a:off x="4191000" y="937964"/>
            <a:ext cx="4648200" cy="6622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10000"/>
          </a:bodyPr>
          <a:lstStyle>
            <a:lvl1pPr marL="449263" indent="-449263" algn="l" rtl="0" eaLnBrk="0" fontAlgn="base" hangingPunct="0">
              <a:lnSpc>
                <a:spcPct val="110000"/>
              </a:lnSpc>
              <a:spcBef>
                <a:spcPct val="20000"/>
              </a:spcBef>
              <a:spcAft>
                <a:spcPct val="0"/>
              </a:spcAft>
              <a:buSzPct val="120000"/>
              <a:buBlip>
                <a:blip r:embed="rId2"/>
              </a:buBlip>
              <a:defRPr sz="2800">
                <a:solidFill>
                  <a:srgbClr val="133984"/>
                </a:solidFill>
                <a:latin typeface="+mn-lt"/>
                <a:ea typeface="+mn-ea"/>
                <a:cs typeface="+mn-cs"/>
              </a:defRPr>
            </a:lvl1pPr>
            <a:lvl2pPr marL="914400" indent="-285750" algn="l" rtl="0" eaLnBrk="0" fontAlgn="base" hangingPunct="0">
              <a:lnSpc>
                <a:spcPct val="110000"/>
              </a:lnSpc>
              <a:spcBef>
                <a:spcPct val="20000"/>
              </a:spcBef>
              <a:spcAft>
                <a:spcPct val="0"/>
              </a:spcAft>
              <a:buClr>
                <a:srgbClr val="000066"/>
              </a:buClr>
              <a:buChar char="•"/>
              <a:defRPr sz="2400">
                <a:solidFill>
                  <a:srgbClr val="133984"/>
                </a:solidFill>
                <a:latin typeface="+mn-lt"/>
                <a:ea typeface="+mn-ea"/>
              </a:defRPr>
            </a:lvl2pPr>
            <a:lvl3pPr marL="1322388"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730375"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138363"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95563" indent="-228600" algn="l" rtl="0" fontAlgn="base">
              <a:spcBef>
                <a:spcPct val="20000"/>
              </a:spcBef>
              <a:spcAft>
                <a:spcPct val="0"/>
              </a:spcAft>
              <a:buChar char="»"/>
              <a:defRPr sz="2000">
                <a:solidFill>
                  <a:schemeClr val="tx1"/>
                </a:solidFill>
                <a:latin typeface="+mn-lt"/>
                <a:ea typeface="宋体" pitchFamily="2" charset="-122"/>
              </a:defRPr>
            </a:lvl6pPr>
            <a:lvl7pPr marL="3052763" indent="-228600" algn="l" rtl="0" fontAlgn="base">
              <a:spcBef>
                <a:spcPct val="20000"/>
              </a:spcBef>
              <a:spcAft>
                <a:spcPct val="0"/>
              </a:spcAft>
              <a:buChar char="»"/>
              <a:defRPr sz="2000">
                <a:solidFill>
                  <a:schemeClr val="tx1"/>
                </a:solidFill>
                <a:latin typeface="+mn-lt"/>
                <a:ea typeface="宋体" pitchFamily="2" charset="-122"/>
              </a:defRPr>
            </a:lvl7pPr>
            <a:lvl8pPr marL="3509963" indent="-228600" algn="l" rtl="0" fontAlgn="base">
              <a:spcBef>
                <a:spcPct val="20000"/>
              </a:spcBef>
              <a:spcAft>
                <a:spcPct val="0"/>
              </a:spcAft>
              <a:buChar char="»"/>
              <a:defRPr sz="2000">
                <a:solidFill>
                  <a:schemeClr val="tx1"/>
                </a:solidFill>
                <a:latin typeface="+mn-lt"/>
                <a:ea typeface="宋体" pitchFamily="2" charset="-122"/>
              </a:defRPr>
            </a:lvl8pPr>
            <a:lvl9pPr marL="3967163" indent="-228600" algn="l" rtl="0" fontAlgn="base">
              <a:spcBef>
                <a:spcPct val="20000"/>
              </a:spcBef>
              <a:spcAft>
                <a:spcPct val="0"/>
              </a:spcAft>
              <a:buChar char="»"/>
              <a:defRPr sz="2000">
                <a:solidFill>
                  <a:schemeClr val="tx1"/>
                </a:solidFill>
                <a:latin typeface="+mn-lt"/>
                <a:ea typeface="宋体" pitchFamily="2" charset="-122"/>
              </a:defRPr>
            </a:lvl9pPr>
          </a:lstStyle>
          <a:p>
            <a:pPr marL="0" marR="0" lvl="0" indent="0" algn="l" defTabSz="914400" rtl="0" eaLnBrk="0" fontAlgn="base" latinLnBrk="0" hangingPunct="0">
              <a:lnSpc>
                <a:spcPct val="120000"/>
              </a:lnSpc>
              <a:spcBef>
                <a:spcPts val="3200"/>
              </a:spcBef>
              <a:spcAft>
                <a:spcPct val="0"/>
              </a:spcAft>
              <a:buClrTx/>
              <a:buSzPct val="120000"/>
              <a:buFontTx/>
              <a:buNone/>
              <a:tabLst/>
              <a:defRPr sz="3000">
                <a:latin typeface="Times New Roman"/>
                <a:ea typeface="Times New Roman"/>
                <a:cs typeface="Times New Roman"/>
                <a:sym typeface="Times New Roman"/>
              </a:defRPr>
            </a:pPr>
            <a:r>
              <a:rPr kumimoji="0" lang="en-US" sz="2200" b="1" i="0" u="none" strike="noStrike" kern="0" cap="none" spc="0" normalizeH="0" baseline="0" noProof="0" dirty="0">
                <a:ln>
                  <a:noFill/>
                </a:ln>
                <a:solidFill>
                  <a:srgbClr val="0000FF"/>
                </a:solidFill>
                <a:effectLst/>
                <a:uLnTx/>
                <a:uFillTx/>
                <a:latin typeface="Times New Roman"/>
                <a:ea typeface="Times New Roman"/>
                <a:cs typeface="Times New Roman"/>
                <a:sym typeface="Times New Roman"/>
              </a:rPr>
              <a:t>LWC/Ko/Li, PRC (2005) </a:t>
            </a:r>
            <a:r>
              <a:rPr kumimoji="0" lang="en-US" altLang="zh-CN" sz="2000" b="1" i="0" u="none" strike="noStrike" kern="1200" cap="none" spc="0" normalizeH="0" baseline="0" noProof="0" dirty="0">
                <a:ln>
                  <a:noFill/>
                </a:ln>
                <a:solidFill>
                  <a:srgbClr val="3333FF"/>
                </a:solidFill>
                <a:effectLst/>
                <a:uLnTx/>
                <a:uFillTx/>
                <a:latin typeface="Times New Roman" pitchFamily="18" charset="0"/>
                <a:ea typeface="黑体" pitchFamily="49" charset="-122"/>
                <a:cs typeface="+mn-cs"/>
                <a:sym typeface="Times New Roman"/>
              </a:rPr>
              <a:t>(</a:t>
            </a:r>
            <a:r>
              <a:rPr kumimoji="0" lang="en-US" altLang="zh-CN" sz="2000" b="1" i="0" u="none" strike="noStrike" kern="1200" cap="none" spc="0" normalizeH="0" baseline="0" noProof="0" dirty="0">
                <a:ln>
                  <a:noFill/>
                </a:ln>
                <a:solidFill>
                  <a:srgbClr val="C00000"/>
                </a:solidFill>
                <a:effectLst/>
                <a:uLnTx/>
                <a:uFillTx/>
                <a:latin typeface="Times New Roman" pitchFamily="18" charset="0"/>
                <a:ea typeface="黑体" pitchFamily="49" charset="-122"/>
                <a:cs typeface="+mn-cs"/>
                <a:sym typeface="Times New Roman"/>
              </a:rPr>
              <a:t>Citations: </a:t>
            </a:r>
            <a:r>
              <a:rPr kumimoji="0" lang="en-US" altLang="zh-CN" sz="2000" b="1" i="0" u="none" strike="noStrike" kern="1200" cap="none" spc="0" normalizeH="0" baseline="0" noProof="0" dirty="0">
                <a:ln>
                  <a:noFill/>
                </a:ln>
                <a:solidFill>
                  <a:srgbClr val="FF00FF"/>
                </a:solidFill>
                <a:effectLst/>
                <a:uLnTx/>
                <a:uFillTx/>
                <a:latin typeface="Times New Roman" pitchFamily="18" charset="0"/>
                <a:ea typeface="黑体" pitchFamily="49" charset="-122"/>
                <a:cs typeface="+mn-cs"/>
                <a:sym typeface="Times New Roman"/>
              </a:rPr>
              <a:t>262+</a:t>
            </a:r>
            <a:r>
              <a:rPr kumimoji="0" lang="en-US" altLang="zh-CN" sz="2000" b="1" i="0" u="none" strike="noStrike" kern="1200" cap="none" spc="0" normalizeH="0" baseline="0" noProof="0" dirty="0">
                <a:ln>
                  <a:noFill/>
                </a:ln>
                <a:solidFill>
                  <a:srgbClr val="3333FF"/>
                </a:solidFill>
                <a:effectLst/>
                <a:uLnTx/>
                <a:uFillTx/>
                <a:latin typeface="Times New Roman" pitchFamily="18" charset="0"/>
                <a:ea typeface="黑体" pitchFamily="49" charset="-122"/>
                <a:cs typeface="+mn-cs"/>
                <a:sym typeface="Times New Roman"/>
              </a:rPr>
              <a:t>)</a:t>
            </a:r>
            <a:endParaRPr kumimoji="0" lang="en-US" sz="2200" b="0" i="0" u="none" strike="noStrike" kern="0" cap="none" spc="0" normalizeH="0" baseline="0" noProof="0" dirty="0">
              <a:ln>
                <a:noFill/>
              </a:ln>
              <a:solidFill>
                <a:srgbClr val="133984"/>
              </a:solidFill>
              <a:effectLst/>
              <a:uLnTx/>
              <a:uFillTx/>
              <a:latin typeface="Times New Roman"/>
              <a:ea typeface="Times New Roman"/>
              <a:cs typeface="Times New Roman"/>
              <a:sym typeface="Times New Roman"/>
            </a:endParaRPr>
          </a:p>
        </p:txBody>
      </p:sp>
      <p:sp>
        <p:nvSpPr>
          <p:cNvPr id="11" name="Rectangle 3">
            <a:extLst>
              <a:ext uri="{FF2B5EF4-FFF2-40B4-BE49-F238E27FC236}">
                <a16:creationId xmlns:a16="http://schemas.microsoft.com/office/drawing/2014/main" id="{699368D1-F71C-4CC3-95E8-ABF06166523E}"/>
              </a:ext>
            </a:extLst>
          </p:cNvPr>
          <p:cNvSpPr>
            <a:spLocks noChangeArrowheads="1"/>
          </p:cNvSpPr>
          <p:nvPr/>
        </p:nvSpPr>
        <p:spPr bwMode="auto">
          <a:xfrm>
            <a:off x="1524000" y="179389"/>
            <a:ext cx="9144000" cy="688975"/>
          </a:xfrm>
          <a:prstGeom prst="rect">
            <a:avLst/>
          </a:prstGeom>
          <a:noFill/>
          <a:ln w="9525" algn="ctr">
            <a:noFill/>
            <a:miter lim="800000"/>
            <a:headEnd/>
            <a:tailEnd/>
          </a:ln>
        </p:spPr>
        <p:txBody>
          <a:bodyPr tIns="54000"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CN" sz="2800" b="1" i="0" u="none" strike="noStrike" kern="1200" cap="none" spc="0" normalizeH="0" baseline="0" noProof="0" dirty="0" err="1">
                <a:ln>
                  <a:noFill/>
                </a:ln>
                <a:solidFill>
                  <a:srgbClr val="333399"/>
                </a:solidFill>
                <a:effectLst/>
                <a:uLnTx/>
                <a:uFillTx/>
                <a:latin typeface="Times New Roman" pitchFamily="18" charset="0"/>
                <a:ea typeface="黑体" pitchFamily="49" charset="-122"/>
                <a:cs typeface="Times New Roman" pitchFamily="18" charset="0"/>
              </a:rPr>
              <a:t>NSkin</a:t>
            </a:r>
            <a:r>
              <a:rPr kumimoji="1" lang="en-US" altLang="zh-CN" sz="2800" b="1" i="0" u="none" strike="noStrike" kern="1200" cap="none" spc="0" normalizeH="0" baseline="0" noProof="0" dirty="0">
                <a:ln>
                  <a:noFill/>
                </a:ln>
                <a:solidFill>
                  <a:srgbClr val="333399"/>
                </a:solidFill>
                <a:effectLst/>
                <a:uLnTx/>
                <a:uFillTx/>
                <a:latin typeface="Times New Roman" pitchFamily="18" charset="0"/>
                <a:ea typeface="黑体" pitchFamily="49" charset="-122"/>
                <a:cs typeface="Times New Roman" pitchFamily="18" charset="0"/>
              </a:rPr>
              <a:t> vs Esym</a:t>
            </a:r>
            <a:endParaRPr kumimoji="1" lang="zh-CN" altLang="en-US" sz="2800" b="1" i="0" u="none" strike="noStrike" kern="1200" cap="none" spc="0" normalizeH="0" baseline="0" noProof="0" dirty="0">
              <a:ln>
                <a:noFill/>
              </a:ln>
              <a:solidFill>
                <a:srgbClr val="FF0000"/>
              </a:solidFill>
              <a:effectLst/>
              <a:uLnTx/>
              <a:uFillTx/>
              <a:latin typeface="Times New Roman" pitchFamily="18" charset="0"/>
              <a:ea typeface="黑体" pitchFamily="49" charset="-122"/>
              <a:cs typeface="Times New Roman" pitchFamily="18" charset="0"/>
            </a:endParaRPr>
          </a:p>
        </p:txBody>
      </p:sp>
      <p:pic>
        <p:nvPicPr>
          <p:cNvPr id="3" name="图片 2">
            <a:extLst>
              <a:ext uri="{FF2B5EF4-FFF2-40B4-BE49-F238E27FC236}">
                <a16:creationId xmlns:a16="http://schemas.microsoft.com/office/drawing/2014/main" id="{812EE76D-2235-4C79-8005-EF87BCDB38FD}"/>
              </a:ext>
            </a:extLst>
          </p:cNvPr>
          <p:cNvPicPr>
            <a:picLocks noChangeAspect="1"/>
          </p:cNvPicPr>
          <p:nvPr/>
        </p:nvPicPr>
        <p:blipFill>
          <a:blip r:embed="rId3"/>
          <a:stretch>
            <a:fillRect/>
          </a:stretch>
        </p:blipFill>
        <p:spPr>
          <a:xfrm>
            <a:off x="121478" y="1371600"/>
            <a:ext cx="4518212" cy="3378200"/>
          </a:xfrm>
          <a:prstGeom prst="rect">
            <a:avLst/>
          </a:prstGeom>
        </p:spPr>
      </p:pic>
      <p:pic>
        <p:nvPicPr>
          <p:cNvPr id="6" name="图片 5">
            <a:extLst>
              <a:ext uri="{FF2B5EF4-FFF2-40B4-BE49-F238E27FC236}">
                <a16:creationId xmlns:a16="http://schemas.microsoft.com/office/drawing/2014/main" id="{689AA7E4-0786-4C56-93BD-8EA90B4B4FD9}"/>
              </a:ext>
            </a:extLst>
          </p:cNvPr>
          <p:cNvPicPr>
            <a:picLocks noChangeAspect="1"/>
          </p:cNvPicPr>
          <p:nvPr/>
        </p:nvPicPr>
        <p:blipFill>
          <a:blip r:embed="rId4"/>
          <a:stretch>
            <a:fillRect/>
          </a:stretch>
        </p:blipFill>
        <p:spPr>
          <a:xfrm>
            <a:off x="4793621" y="1428044"/>
            <a:ext cx="7066076" cy="3372556"/>
          </a:xfrm>
          <a:prstGeom prst="rect">
            <a:avLst/>
          </a:prstGeom>
        </p:spPr>
      </p:pic>
      <p:pic>
        <p:nvPicPr>
          <p:cNvPr id="8" name="图片 7">
            <a:extLst>
              <a:ext uri="{FF2B5EF4-FFF2-40B4-BE49-F238E27FC236}">
                <a16:creationId xmlns:a16="http://schemas.microsoft.com/office/drawing/2014/main" id="{CE4CBA5C-B66E-45CD-823B-CAD69F5C97D3}"/>
              </a:ext>
            </a:extLst>
          </p:cNvPr>
          <p:cNvPicPr>
            <a:picLocks noChangeAspect="1"/>
          </p:cNvPicPr>
          <p:nvPr/>
        </p:nvPicPr>
        <p:blipFill>
          <a:blip r:embed="rId5"/>
          <a:stretch>
            <a:fillRect/>
          </a:stretch>
        </p:blipFill>
        <p:spPr>
          <a:xfrm>
            <a:off x="268841" y="4956088"/>
            <a:ext cx="3878194" cy="1125610"/>
          </a:xfrm>
          <a:prstGeom prst="rect">
            <a:avLst/>
          </a:prstGeom>
          <a:ln w="25400">
            <a:solidFill>
              <a:srgbClr val="C00000"/>
            </a:solidFill>
          </a:ln>
        </p:spPr>
      </p:pic>
      <p:pic>
        <p:nvPicPr>
          <p:cNvPr id="10" name="图片 9">
            <a:extLst>
              <a:ext uri="{FF2B5EF4-FFF2-40B4-BE49-F238E27FC236}">
                <a16:creationId xmlns:a16="http://schemas.microsoft.com/office/drawing/2014/main" id="{50F672AA-63D7-4A69-8B08-BDB58CF36DA6}"/>
              </a:ext>
            </a:extLst>
          </p:cNvPr>
          <p:cNvPicPr>
            <a:picLocks noChangeAspect="1"/>
          </p:cNvPicPr>
          <p:nvPr/>
        </p:nvPicPr>
        <p:blipFill>
          <a:blip r:embed="rId6"/>
          <a:stretch>
            <a:fillRect/>
          </a:stretch>
        </p:blipFill>
        <p:spPr>
          <a:xfrm>
            <a:off x="4549743" y="4958657"/>
            <a:ext cx="3375057" cy="1137343"/>
          </a:xfrm>
          <a:prstGeom prst="rect">
            <a:avLst/>
          </a:prstGeom>
          <a:ln w="25400">
            <a:solidFill>
              <a:srgbClr val="C00000"/>
            </a:solidFill>
          </a:ln>
        </p:spPr>
      </p:pic>
      <p:pic>
        <p:nvPicPr>
          <p:cNvPr id="13" name="图片 12">
            <a:extLst>
              <a:ext uri="{FF2B5EF4-FFF2-40B4-BE49-F238E27FC236}">
                <a16:creationId xmlns:a16="http://schemas.microsoft.com/office/drawing/2014/main" id="{D75A0B7C-7CF1-4E6A-B36D-367EB1C845BF}"/>
              </a:ext>
            </a:extLst>
          </p:cNvPr>
          <p:cNvPicPr>
            <a:picLocks noChangeAspect="1"/>
          </p:cNvPicPr>
          <p:nvPr/>
        </p:nvPicPr>
        <p:blipFill>
          <a:blip r:embed="rId7"/>
          <a:stretch>
            <a:fillRect/>
          </a:stretch>
        </p:blipFill>
        <p:spPr>
          <a:xfrm>
            <a:off x="8305800" y="4956088"/>
            <a:ext cx="3318910" cy="1139912"/>
          </a:xfrm>
          <a:prstGeom prst="rect">
            <a:avLst/>
          </a:prstGeom>
          <a:ln w="25400">
            <a:solidFill>
              <a:srgbClr val="C00000"/>
            </a:solidFill>
          </a:ln>
        </p:spPr>
      </p:pic>
    </p:spTree>
    <p:extLst>
      <p:ext uri="{BB962C8B-B14F-4D97-AF65-F5344CB8AC3E}">
        <p14:creationId xmlns:p14="http://schemas.microsoft.com/office/powerpoint/2010/main" val="2307171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4"/>
          <p:cNvSpPr txBox="1"/>
          <p:nvPr/>
        </p:nvSpPr>
        <p:spPr>
          <a:xfrm>
            <a:off x="11046653" y="6427114"/>
            <a:ext cx="813044" cy="43088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spc="0" normalizeH="0" baseline="0" noProof="0" dirty="0">
                <a:ln>
                  <a:noFill/>
                </a:ln>
                <a:solidFill>
                  <a:srgbClr val="000000"/>
                </a:solidFill>
                <a:effectLst/>
                <a:uLnTx/>
                <a:uFillTx/>
                <a:latin typeface="Arial" charset="0"/>
                <a:ea typeface="黑体" pitchFamily="49" charset="-122"/>
                <a:cs typeface="+mn-cs"/>
              </a:rPr>
              <a:t>p. 17</a:t>
            </a:r>
            <a:endParaRPr kumimoji="0" lang="zh-CN" altLang="en-US" sz="2200" b="0" i="0" u="none" strike="noStrike" kern="1200" cap="none" spc="0" normalizeH="0" baseline="0" noProof="0" dirty="0">
              <a:ln>
                <a:noFill/>
              </a:ln>
              <a:solidFill>
                <a:srgbClr val="000000"/>
              </a:solidFill>
              <a:effectLst/>
              <a:uLnTx/>
              <a:uFillTx/>
              <a:latin typeface="Arial" charset="0"/>
              <a:ea typeface="黑体" pitchFamily="49" charset="-122"/>
              <a:cs typeface="+mn-cs"/>
            </a:endParaRPr>
          </a:p>
        </p:txBody>
      </p:sp>
      <p:sp>
        <p:nvSpPr>
          <p:cNvPr id="17" name="Proton rms radius of  :">
            <a:extLst>
              <a:ext uri="{FF2B5EF4-FFF2-40B4-BE49-F238E27FC236}">
                <a16:creationId xmlns:a16="http://schemas.microsoft.com/office/drawing/2014/main" id="{C6411525-A149-43E5-930A-D9CE0963A3F0}"/>
              </a:ext>
            </a:extLst>
          </p:cNvPr>
          <p:cNvSpPr txBox="1">
            <a:spLocks/>
          </p:cNvSpPr>
          <p:nvPr/>
        </p:nvSpPr>
        <p:spPr bwMode="auto">
          <a:xfrm>
            <a:off x="4191000" y="937964"/>
            <a:ext cx="4648200" cy="433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10000"/>
          </a:bodyPr>
          <a:lstStyle>
            <a:lvl1pPr marL="449263" indent="-449263" algn="l" rtl="0" eaLnBrk="0" fontAlgn="base" hangingPunct="0">
              <a:lnSpc>
                <a:spcPct val="110000"/>
              </a:lnSpc>
              <a:spcBef>
                <a:spcPct val="20000"/>
              </a:spcBef>
              <a:spcAft>
                <a:spcPct val="0"/>
              </a:spcAft>
              <a:buSzPct val="120000"/>
              <a:buBlip>
                <a:blip r:embed="rId2"/>
              </a:buBlip>
              <a:defRPr sz="2800">
                <a:solidFill>
                  <a:srgbClr val="133984"/>
                </a:solidFill>
                <a:latin typeface="+mn-lt"/>
                <a:ea typeface="+mn-ea"/>
                <a:cs typeface="+mn-cs"/>
              </a:defRPr>
            </a:lvl1pPr>
            <a:lvl2pPr marL="914400" indent="-285750" algn="l" rtl="0" eaLnBrk="0" fontAlgn="base" hangingPunct="0">
              <a:lnSpc>
                <a:spcPct val="110000"/>
              </a:lnSpc>
              <a:spcBef>
                <a:spcPct val="20000"/>
              </a:spcBef>
              <a:spcAft>
                <a:spcPct val="0"/>
              </a:spcAft>
              <a:buClr>
                <a:srgbClr val="000066"/>
              </a:buClr>
              <a:buChar char="•"/>
              <a:defRPr sz="2400">
                <a:solidFill>
                  <a:srgbClr val="133984"/>
                </a:solidFill>
                <a:latin typeface="+mn-lt"/>
                <a:ea typeface="+mn-ea"/>
              </a:defRPr>
            </a:lvl2pPr>
            <a:lvl3pPr marL="1322388"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730375"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138363"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95563" indent="-228600" algn="l" rtl="0" fontAlgn="base">
              <a:spcBef>
                <a:spcPct val="20000"/>
              </a:spcBef>
              <a:spcAft>
                <a:spcPct val="0"/>
              </a:spcAft>
              <a:buChar char="»"/>
              <a:defRPr sz="2000">
                <a:solidFill>
                  <a:schemeClr val="tx1"/>
                </a:solidFill>
                <a:latin typeface="+mn-lt"/>
                <a:ea typeface="宋体" pitchFamily="2" charset="-122"/>
              </a:defRPr>
            </a:lvl6pPr>
            <a:lvl7pPr marL="3052763" indent="-228600" algn="l" rtl="0" fontAlgn="base">
              <a:spcBef>
                <a:spcPct val="20000"/>
              </a:spcBef>
              <a:spcAft>
                <a:spcPct val="0"/>
              </a:spcAft>
              <a:buChar char="»"/>
              <a:defRPr sz="2000">
                <a:solidFill>
                  <a:schemeClr val="tx1"/>
                </a:solidFill>
                <a:latin typeface="+mn-lt"/>
                <a:ea typeface="宋体" pitchFamily="2" charset="-122"/>
              </a:defRPr>
            </a:lvl7pPr>
            <a:lvl8pPr marL="3509963" indent="-228600" algn="l" rtl="0" fontAlgn="base">
              <a:spcBef>
                <a:spcPct val="20000"/>
              </a:spcBef>
              <a:spcAft>
                <a:spcPct val="0"/>
              </a:spcAft>
              <a:buChar char="»"/>
              <a:defRPr sz="2000">
                <a:solidFill>
                  <a:schemeClr val="tx1"/>
                </a:solidFill>
                <a:latin typeface="+mn-lt"/>
                <a:ea typeface="宋体" pitchFamily="2" charset="-122"/>
              </a:defRPr>
            </a:lvl8pPr>
            <a:lvl9pPr marL="3967163" indent="-228600" algn="l" rtl="0" fontAlgn="base">
              <a:spcBef>
                <a:spcPct val="20000"/>
              </a:spcBef>
              <a:spcAft>
                <a:spcPct val="0"/>
              </a:spcAft>
              <a:buChar char="»"/>
              <a:defRPr sz="2000">
                <a:solidFill>
                  <a:schemeClr val="tx1"/>
                </a:solidFill>
                <a:latin typeface="+mn-lt"/>
                <a:ea typeface="宋体" pitchFamily="2" charset="-122"/>
              </a:defRPr>
            </a:lvl9pPr>
          </a:lstStyle>
          <a:p>
            <a:pPr marL="0" marR="0" lvl="0" indent="0" algn="l" defTabSz="914400" rtl="0" eaLnBrk="0" fontAlgn="base" latinLnBrk="0" hangingPunct="0">
              <a:lnSpc>
                <a:spcPct val="120000"/>
              </a:lnSpc>
              <a:spcBef>
                <a:spcPts val="3200"/>
              </a:spcBef>
              <a:spcAft>
                <a:spcPct val="0"/>
              </a:spcAft>
              <a:buClrTx/>
              <a:buSzPct val="120000"/>
              <a:buFontTx/>
              <a:buNone/>
              <a:tabLst/>
              <a:defRPr sz="3000">
                <a:latin typeface="Times New Roman"/>
                <a:ea typeface="Times New Roman"/>
                <a:cs typeface="Times New Roman"/>
                <a:sym typeface="Times New Roman"/>
              </a:defRPr>
            </a:pPr>
            <a:r>
              <a:rPr kumimoji="0" lang="en-US" sz="2200" b="1" i="0" u="none" strike="noStrike" kern="0" cap="none" spc="0" normalizeH="0" baseline="0" noProof="0" dirty="0">
                <a:ln>
                  <a:noFill/>
                </a:ln>
                <a:solidFill>
                  <a:srgbClr val="0000FF"/>
                </a:solidFill>
                <a:effectLst/>
                <a:uLnTx/>
                <a:uFillTx/>
                <a:latin typeface="Times New Roman"/>
                <a:ea typeface="Times New Roman"/>
                <a:cs typeface="Times New Roman"/>
                <a:sym typeface="Times New Roman"/>
              </a:rPr>
              <a:t>LWC/Ko/Li, PRC (2005) </a:t>
            </a:r>
            <a:r>
              <a:rPr kumimoji="0" lang="en-US" altLang="zh-CN" sz="2000" b="1" i="0" u="none" strike="noStrike" kern="1200" cap="none" spc="0" normalizeH="0" baseline="0" noProof="0" dirty="0">
                <a:ln>
                  <a:noFill/>
                </a:ln>
                <a:solidFill>
                  <a:srgbClr val="3333FF"/>
                </a:solidFill>
                <a:effectLst/>
                <a:uLnTx/>
                <a:uFillTx/>
                <a:latin typeface="Times New Roman" pitchFamily="18" charset="0"/>
                <a:ea typeface="黑体" pitchFamily="49" charset="-122"/>
                <a:cs typeface="+mn-cs"/>
                <a:sym typeface="Times New Roman"/>
              </a:rPr>
              <a:t>(</a:t>
            </a:r>
            <a:r>
              <a:rPr kumimoji="0" lang="en-US" altLang="zh-CN" sz="2000" b="1" i="0" u="none" strike="noStrike" kern="1200" cap="none" spc="0" normalizeH="0" baseline="0" noProof="0" dirty="0">
                <a:ln>
                  <a:noFill/>
                </a:ln>
                <a:solidFill>
                  <a:srgbClr val="C00000"/>
                </a:solidFill>
                <a:effectLst/>
                <a:uLnTx/>
                <a:uFillTx/>
                <a:latin typeface="Times New Roman" pitchFamily="18" charset="0"/>
                <a:ea typeface="黑体" pitchFamily="49" charset="-122"/>
                <a:cs typeface="+mn-cs"/>
                <a:sym typeface="Times New Roman"/>
              </a:rPr>
              <a:t>Citations: </a:t>
            </a:r>
            <a:r>
              <a:rPr kumimoji="0" lang="en-US" altLang="zh-CN" sz="2000" b="1" i="0" u="none" strike="noStrike" kern="1200" cap="none" spc="0" normalizeH="0" baseline="0" noProof="0" dirty="0">
                <a:ln>
                  <a:noFill/>
                </a:ln>
                <a:solidFill>
                  <a:srgbClr val="FF00FF"/>
                </a:solidFill>
                <a:effectLst/>
                <a:uLnTx/>
                <a:uFillTx/>
                <a:latin typeface="Times New Roman" pitchFamily="18" charset="0"/>
                <a:ea typeface="黑体" pitchFamily="49" charset="-122"/>
                <a:cs typeface="+mn-cs"/>
                <a:sym typeface="Times New Roman"/>
              </a:rPr>
              <a:t>262+</a:t>
            </a:r>
            <a:r>
              <a:rPr kumimoji="0" lang="en-US" altLang="zh-CN" sz="2000" b="1" i="0" u="none" strike="noStrike" kern="1200" cap="none" spc="0" normalizeH="0" baseline="0" noProof="0" dirty="0">
                <a:ln>
                  <a:noFill/>
                </a:ln>
                <a:solidFill>
                  <a:srgbClr val="3333FF"/>
                </a:solidFill>
                <a:effectLst/>
                <a:uLnTx/>
                <a:uFillTx/>
                <a:latin typeface="Times New Roman" pitchFamily="18" charset="0"/>
                <a:ea typeface="黑体" pitchFamily="49" charset="-122"/>
                <a:cs typeface="+mn-cs"/>
                <a:sym typeface="Times New Roman"/>
              </a:rPr>
              <a:t>)</a:t>
            </a:r>
            <a:endParaRPr kumimoji="0" lang="en-US" sz="2200" b="0" i="0" u="none" strike="noStrike" kern="0" cap="none" spc="0" normalizeH="0" baseline="0" noProof="0" dirty="0">
              <a:ln>
                <a:noFill/>
              </a:ln>
              <a:solidFill>
                <a:srgbClr val="133984"/>
              </a:solidFill>
              <a:effectLst/>
              <a:uLnTx/>
              <a:uFillTx/>
              <a:latin typeface="Times New Roman"/>
              <a:ea typeface="Times New Roman"/>
              <a:cs typeface="Times New Roman"/>
              <a:sym typeface="Times New Roman"/>
            </a:endParaRPr>
          </a:p>
        </p:txBody>
      </p:sp>
      <p:sp>
        <p:nvSpPr>
          <p:cNvPr id="11" name="Rectangle 3">
            <a:extLst>
              <a:ext uri="{FF2B5EF4-FFF2-40B4-BE49-F238E27FC236}">
                <a16:creationId xmlns:a16="http://schemas.microsoft.com/office/drawing/2014/main" id="{699368D1-F71C-4CC3-95E8-ABF06166523E}"/>
              </a:ext>
            </a:extLst>
          </p:cNvPr>
          <p:cNvSpPr>
            <a:spLocks noChangeArrowheads="1"/>
          </p:cNvSpPr>
          <p:nvPr/>
        </p:nvSpPr>
        <p:spPr bwMode="auto">
          <a:xfrm>
            <a:off x="1524000" y="179389"/>
            <a:ext cx="9144000" cy="688975"/>
          </a:xfrm>
          <a:prstGeom prst="rect">
            <a:avLst/>
          </a:prstGeom>
          <a:noFill/>
          <a:ln w="9525" algn="ctr">
            <a:noFill/>
            <a:miter lim="800000"/>
            <a:headEnd/>
            <a:tailEnd/>
          </a:ln>
        </p:spPr>
        <p:txBody>
          <a:bodyPr tIns="54000"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CN" sz="2800" b="1" i="0" u="none" strike="noStrike" kern="1200" cap="none" spc="0" normalizeH="0" baseline="0" noProof="0" dirty="0" err="1">
                <a:ln>
                  <a:noFill/>
                </a:ln>
                <a:solidFill>
                  <a:srgbClr val="333399"/>
                </a:solidFill>
                <a:effectLst/>
                <a:uLnTx/>
                <a:uFillTx/>
                <a:latin typeface="Times New Roman" pitchFamily="18" charset="0"/>
                <a:ea typeface="黑体" pitchFamily="49" charset="-122"/>
                <a:cs typeface="Times New Roman" pitchFamily="18" charset="0"/>
              </a:rPr>
              <a:t>NSkin</a:t>
            </a:r>
            <a:r>
              <a:rPr kumimoji="1" lang="en-US" altLang="zh-CN" sz="2800" b="1" i="0" u="none" strike="noStrike" kern="1200" cap="none" spc="0" normalizeH="0" baseline="0" noProof="0" dirty="0">
                <a:ln>
                  <a:noFill/>
                </a:ln>
                <a:solidFill>
                  <a:srgbClr val="333399"/>
                </a:solidFill>
                <a:effectLst/>
                <a:uLnTx/>
                <a:uFillTx/>
                <a:latin typeface="Times New Roman" pitchFamily="18" charset="0"/>
                <a:ea typeface="黑体" pitchFamily="49" charset="-122"/>
                <a:cs typeface="Times New Roman" pitchFamily="18" charset="0"/>
              </a:rPr>
              <a:t> vs Esym</a:t>
            </a:r>
            <a:endParaRPr kumimoji="1" lang="zh-CN" altLang="en-US" sz="2800" b="1" i="0" u="none" strike="noStrike" kern="1200" cap="none" spc="0" normalizeH="0" baseline="0" noProof="0" dirty="0">
              <a:ln>
                <a:noFill/>
              </a:ln>
              <a:solidFill>
                <a:srgbClr val="FF0000"/>
              </a:solidFill>
              <a:effectLst/>
              <a:uLnTx/>
              <a:uFillTx/>
              <a:latin typeface="Times New Roman" pitchFamily="18" charset="0"/>
              <a:ea typeface="黑体" pitchFamily="49" charset="-122"/>
              <a:cs typeface="Times New Roman" pitchFamily="18" charset="0"/>
            </a:endParaRPr>
          </a:p>
        </p:txBody>
      </p:sp>
      <p:pic>
        <p:nvPicPr>
          <p:cNvPr id="4" name="图片 3">
            <a:extLst>
              <a:ext uri="{FF2B5EF4-FFF2-40B4-BE49-F238E27FC236}">
                <a16:creationId xmlns:a16="http://schemas.microsoft.com/office/drawing/2014/main" id="{BB0AC44C-0E86-4FDC-BE6F-2639923CE241}"/>
              </a:ext>
            </a:extLst>
          </p:cNvPr>
          <p:cNvPicPr>
            <a:picLocks noChangeAspect="1"/>
          </p:cNvPicPr>
          <p:nvPr/>
        </p:nvPicPr>
        <p:blipFill>
          <a:blip r:embed="rId3"/>
          <a:stretch>
            <a:fillRect/>
          </a:stretch>
        </p:blipFill>
        <p:spPr>
          <a:xfrm>
            <a:off x="228600" y="1702022"/>
            <a:ext cx="4472916" cy="3392311"/>
          </a:xfrm>
          <a:prstGeom prst="rect">
            <a:avLst/>
          </a:prstGeom>
        </p:spPr>
      </p:pic>
      <p:sp>
        <p:nvSpPr>
          <p:cNvPr id="12" name="Proton rms radius of  :">
            <a:extLst>
              <a:ext uri="{FF2B5EF4-FFF2-40B4-BE49-F238E27FC236}">
                <a16:creationId xmlns:a16="http://schemas.microsoft.com/office/drawing/2014/main" id="{749919C3-AC14-459A-A3A6-D3F1D06E3804}"/>
              </a:ext>
            </a:extLst>
          </p:cNvPr>
          <p:cNvSpPr txBox="1">
            <a:spLocks/>
          </p:cNvSpPr>
          <p:nvPr/>
        </p:nvSpPr>
        <p:spPr bwMode="auto">
          <a:xfrm>
            <a:off x="304800" y="5155978"/>
            <a:ext cx="4495800" cy="10162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marL="449263" indent="-449263" algn="l" rtl="0" eaLnBrk="0" fontAlgn="base" hangingPunct="0">
              <a:lnSpc>
                <a:spcPct val="110000"/>
              </a:lnSpc>
              <a:spcBef>
                <a:spcPct val="20000"/>
              </a:spcBef>
              <a:spcAft>
                <a:spcPct val="0"/>
              </a:spcAft>
              <a:buSzPct val="120000"/>
              <a:buBlip>
                <a:blip r:embed="rId2"/>
              </a:buBlip>
              <a:defRPr sz="2800">
                <a:solidFill>
                  <a:srgbClr val="133984"/>
                </a:solidFill>
                <a:latin typeface="+mn-lt"/>
                <a:ea typeface="+mn-ea"/>
                <a:cs typeface="+mn-cs"/>
              </a:defRPr>
            </a:lvl1pPr>
            <a:lvl2pPr marL="914400" indent="-285750" algn="l" rtl="0" eaLnBrk="0" fontAlgn="base" hangingPunct="0">
              <a:lnSpc>
                <a:spcPct val="110000"/>
              </a:lnSpc>
              <a:spcBef>
                <a:spcPct val="20000"/>
              </a:spcBef>
              <a:spcAft>
                <a:spcPct val="0"/>
              </a:spcAft>
              <a:buClr>
                <a:srgbClr val="000066"/>
              </a:buClr>
              <a:buChar char="•"/>
              <a:defRPr sz="2400">
                <a:solidFill>
                  <a:srgbClr val="133984"/>
                </a:solidFill>
                <a:latin typeface="+mn-lt"/>
                <a:ea typeface="+mn-ea"/>
              </a:defRPr>
            </a:lvl2pPr>
            <a:lvl3pPr marL="1322388"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730375"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138363"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95563" indent="-228600" algn="l" rtl="0" fontAlgn="base">
              <a:spcBef>
                <a:spcPct val="20000"/>
              </a:spcBef>
              <a:spcAft>
                <a:spcPct val="0"/>
              </a:spcAft>
              <a:buChar char="»"/>
              <a:defRPr sz="2000">
                <a:solidFill>
                  <a:schemeClr val="tx1"/>
                </a:solidFill>
                <a:latin typeface="+mn-lt"/>
                <a:ea typeface="宋体" pitchFamily="2" charset="-122"/>
              </a:defRPr>
            </a:lvl6pPr>
            <a:lvl7pPr marL="3052763" indent="-228600" algn="l" rtl="0" fontAlgn="base">
              <a:spcBef>
                <a:spcPct val="20000"/>
              </a:spcBef>
              <a:spcAft>
                <a:spcPct val="0"/>
              </a:spcAft>
              <a:buChar char="»"/>
              <a:defRPr sz="2000">
                <a:solidFill>
                  <a:schemeClr val="tx1"/>
                </a:solidFill>
                <a:latin typeface="+mn-lt"/>
                <a:ea typeface="宋体" pitchFamily="2" charset="-122"/>
              </a:defRPr>
            </a:lvl7pPr>
            <a:lvl8pPr marL="3509963" indent="-228600" algn="l" rtl="0" fontAlgn="base">
              <a:spcBef>
                <a:spcPct val="20000"/>
              </a:spcBef>
              <a:spcAft>
                <a:spcPct val="0"/>
              </a:spcAft>
              <a:buChar char="»"/>
              <a:defRPr sz="2000">
                <a:solidFill>
                  <a:schemeClr val="tx1"/>
                </a:solidFill>
                <a:latin typeface="+mn-lt"/>
                <a:ea typeface="宋体" pitchFamily="2" charset="-122"/>
              </a:defRPr>
            </a:lvl8pPr>
            <a:lvl9pPr marL="3967163" indent="-228600" algn="l" rtl="0" fontAlgn="base">
              <a:spcBef>
                <a:spcPct val="20000"/>
              </a:spcBef>
              <a:spcAft>
                <a:spcPct val="0"/>
              </a:spcAft>
              <a:buChar char="»"/>
              <a:defRPr sz="2000">
                <a:solidFill>
                  <a:schemeClr val="tx1"/>
                </a:solidFill>
                <a:latin typeface="+mn-lt"/>
                <a:ea typeface="宋体" pitchFamily="2" charset="-122"/>
              </a:defRPr>
            </a:lvl9pPr>
          </a:lstStyle>
          <a:p>
            <a:pPr marL="0" indent="0">
              <a:lnSpc>
                <a:spcPct val="120000"/>
              </a:lnSpc>
              <a:spcBef>
                <a:spcPts val="3200"/>
              </a:spcBef>
              <a:buNone/>
              <a:defRPr sz="3000">
                <a:latin typeface="Times New Roman"/>
                <a:ea typeface="Times New Roman"/>
                <a:cs typeface="Times New Roman"/>
                <a:sym typeface="Times New Roman"/>
              </a:defRPr>
            </a:pPr>
            <a:r>
              <a:rPr kumimoji="0" lang="en-US" sz="26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Isospin </a:t>
            </a:r>
            <a:r>
              <a:rPr kumimoji="0" lang="en-US" sz="2600" b="1" i="0" u="none" strike="noStrike" kern="0" cap="none" spc="0" normalizeH="0" baseline="0" noProof="0" dirty="0" err="1">
                <a:ln>
                  <a:noFill/>
                </a:ln>
                <a:solidFill>
                  <a:srgbClr val="FF0000"/>
                </a:solidFill>
                <a:effectLst/>
                <a:uLnTx/>
                <a:uFillTx/>
                <a:latin typeface="Times New Roman"/>
                <a:ea typeface="Times New Roman"/>
                <a:cs typeface="Times New Roman"/>
                <a:sym typeface="Times New Roman"/>
              </a:rPr>
              <a:t>difusio</a:t>
            </a:r>
            <a:r>
              <a:rPr lang="en-US" sz="2600" b="1" kern="0" dirty="0">
                <a:solidFill>
                  <a:srgbClr val="FF0000"/>
                </a:solidFill>
                <a:latin typeface="Times New Roman"/>
                <a:ea typeface="Times New Roman"/>
                <a:cs typeface="Times New Roman"/>
                <a:sym typeface="Times New Roman"/>
              </a:rPr>
              <a:t>n in HICs</a:t>
            </a:r>
            <a:r>
              <a:rPr lang="en-US" sz="2600" b="1" kern="0" dirty="0">
                <a:solidFill>
                  <a:srgbClr val="0000FF"/>
                </a:solidFill>
                <a:latin typeface="Times New Roman"/>
                <a:ea typeface="Times New Roman"/>
                <a:cs typeface="Times New Roman"/>
                <a:sym typeface="Times New Roman"/>
              </a:rPr>
              <a:t>: </a:t>
            </a:r>
            <a:r>
              <a:rPr lang="en-US" altLang="zh-CN" sz="2300" b="1" kern="0" dirty="0">
                <a:solidFill>
                  <a:srgbClr val="0000FF"/>
                </a:solidFill>
                <a:latin typeface="Times New Roman"/>
                <a:ea typeface="Times New Roman"/>
                <a:cs typeface="Times New Roman"/>
                <a:sym typeface="Times New Roman"/>
              </a:rPr>
              <a:t>LWC/Ko/Li, PRL (2005) </a:t>
            </a:r>
            <a:r>
              <a:rPr lang="en-US" altLang="zh-CN" sz="2300" b="1" dirty="0">
                <a:solidFill>
                  <a:srgbClr val="3333FF"/>
                </a:solidFill>
                <a:latin typeface="Times New Roman" pitchFamily="18" charset="0"/>
                <a:ea typeface="黑体" pitchFamily="49" charset="-122"/>
                <a:sym typeface="Times New Roman"/>
              </a:rPr>
              <a:t>(</a:t>
            </a:r>
            <a:r>
              <a:rPr lang="en-US" altLang="zh-CN" sz="2300" b="1" dirty="0">
                <a:solidFill>
                  <a:srgbClr val="C00000"/>
                </a:solidFill>
                <a:latin typeface="Times New Roman" pitchFamily="18" charset="0"/>
                <a:ea typeface="黑体" pitchFamily="49" charset="-122"/>
                <a:sym typeface="Times New Roman"/>
              </a:rPr>
              <a:t>Citations: </a:t>
            </a:r>
            <a:r>
              <a:rPr lang="en-US" altLang="zh-CN" sz="2300" b="1" dirty="0">
                <a:solidFill>
                  <a:srgbClr val="FF00FF"/>
                </a:solidFill>
                <a:latin typeface="Times New Roman" pitchFamily="18" charset="0"/>
                <a:ea typeface="黑体" pitchFamily="49" charset="-122"/>
                <a:sym typeface="Times New Roman"/>
              </a:rPr>
              <a:t>472+</a:t>
            </a:r>
            <a:r>
              <a:rPr lang="en-US" altLang="zh-CN" sz="2300" b="1" dirty="0">
                <a:solidFill>
                  <a:srgbClr val="3333FF"/>
                </a:solidFill>
                <a:latin typeface="Times New Roman" pitchFamily="18" charset="0"/>
                <a:ea typeface="黑体" pitchFamily="49" charset="-122"/>
                <a:sym typeface="Times New Roman"/>
              </a:rPr>
              <a:t>); </a:t>
            </a:r>
            <a:r>
              <a:rPr lang="en-US" altLang="zh-CN" sz="2300" b="1" kern="0" dirty="0">
                <a:solidFill>
                  <a:srgbClr val="0000FF"/>
                </a:solidFill>
                <a:latin typeface="Times New Roman"/>
                <a:ea typeface="Times New Roman"/>
                <a:cs typeface="Times New Roman"/>
                <a:sym typeface="Times New Roman"/>
              </a:rPr>
              <a:t>Li/LWC, PRC (2005) </a:t>
            </a:r>
            <a:r>
              <a:rPr lang="en-US" altLang="zh-CN" sz="2300" b="1" dirty="0">
                <a:solidFill>
                  <a:srgbClr val="3333FF"/>
                </a:solidFill>
                <a:latin typeface="Times New Roman" pitchFamily="18" charset="0"/>
                <a:ea typeface="黑体" pitchFamily="49" charset="-122"/>
                <a:sym typeface="Times New Roman"/>
              </a:rPr>
              <a:t>(</a:t>
            </a:r>
            <a:r>
              <a:rPr lang="en-US" altLang="zh-CN" sz="2300" b="1" dirty="0">
                <a:solidFill>
                  <a:srgbClr val="C00000"/>
                </a:solidFill>
                <a:latin typeface="Times New Roman" pitchFamily="18" charset="0"/>
                <a:ea typeface="黑体" pitchFamily="49" charset="-122"/>
                <a:sym typeface="Times New Roman"/>
              </a:rPr>
              <a:t>Citations: </a:t>
            </a:r>
            <a:r>
              <a:rPr lang="en-US" altLang="zh-CN" sz="2300" b="1" dirty="0">
                <a:solidFill>
                  <a:srgbClr val="FF00FF"/>
                </a:solidFill>
                <a:latin typeface="Times New Roman" pitchFamily="18" charset="0"/>
                <a:ea typeface="黑体" pitchFamily="49" charset="-122"/>
                <a:sym typeface="Times New Roman"/>
              </a:rPr>
              <a:t>301+</a:t>
            </a:r>
            <a:r>
              <a:rPr lang="en-US" altLang="zh-CN" sz="2300" b="1" dirty="0">
                <a:solidFill>
                  <a:srgbClr val="3333FF"/>
                </a:solidFill>
                <a:latin typeface="Times New Roman" pitchFamily="18" charset="0"/>
                <a:ea typeface="黑体" pitchFamily="49" charset="-122"/>
                <a:sym typeface="Times New Roman"/>
              </a:rPr>
              <a:t>)</a:t>
            </a:r>
          </a:p>
          <a:p>
            <a:pPr marL="0" indent="0">
              <a:lnSpc>
                <a:spcPct val="120000"/>
              </a:lnSpc>
              <a:spcBef>
                <a:spcPts val="3200"/>
              </a:spcBef>
              <a:buNone/>
              <a:defRPr sz="3000">
                <a:latin typeface="Times New Roman"/>
                <a:ea typeface="Times New Roman"/>
                <a:cs typeface="Times New Roman"/>
                <a:sym typeface="Times New Roman"/>
              </a:defRPr>
            </a:pPr>
            <a:endParaRPr lang="en-US" altLang="zh-CN" sz="2600" kern="0" dirty="0">
              <a:latin typeface="Times New Roman"/>
              <a:ea typeface="Times New Roman"/>
              <a:cs typeface="Times New Roman"/>
              <a:sym typeface="Times New Roman"/>
            </a:endParaRPr>
          </a:p>
          <a:p>
            <a:pPr marL="0" indent="0">
              <a:lnSpc>
                <a:spcPct val="120000"/>
              </a:lnSpc>
              <a:spcBef>
                <a:spcPts val="3200"/>
              </a:spcBef>
              <a:buNone/>
              <a:defRPr sz="3000">
                <a:latin typeface="Times New Roman"/>
                <a:ea typeface="Times New Roman"/>
                <a:cs typeface="Times New Roman"/>
                <a:sym typeface="Times New Roman"/>
              </a:defRPr>
            </a:pPr>
            <a:endParaRPr lang="en-US" sz="2200" b="1" kern="0" dirty="0">
              <a:solidFill>
                <a:srgbClr val="0000FF"/>
              </a:solidFill>
              <a:latin typeface="Times New Roman"/>
              <a:ea typeface="Times New Roman"/>
              <a:cs typeface="Times New Roman"/>
              <a:sym typeface="Times New Roman"/>
            </a:endParaRPr>
          </a:p>
        </p:txBody>
      </p:sp>
      <p:pic>
        <p:nvPicPr>
          <p:cNvPr id="7" name="图片 6">
            <a:extLst>
              <a:ext uri="{FF2B5EF4-FFF2-40B4-BE49-F238E27FC236}">
                <a16:creationId xmlns:a16="http://schemas.microsoft.com/office/drawing/2014/main" id="{8D8A022A-CFCF-404D-B79C-3015BE08B3BB}"/>
              </a:ext>
            </a:extLst>
          </p:cNvPr>
          <p:cNvPicPr>
            <a:picLocks noChangeAspect="1"/>
          </p:cNvPicPr>
          <p:nvPr/>
        </p:nvPicPr>
        <p:blipFill>
          <a:blip r:embed="rId4"/>
          <a:stretch>
            <a:fillRect/>
          </a:stretch>
        </p:blipFill>
        <p:spPr>
          <a:xfrm>
            <a:off x="5081385" y="1855832"/>
            <a:ext cx="6760332" cy="3084689"/>
          </a:xfrm>
          <a:prstGeom prst="rect">
            <a:avLst/>
          </a:prstGeom>
        </p:spPr>
      </p:pic>
      <p:sp>
        <p:nvSpPr>
          <p:cNvPr id="9" name="矩形 8">
            <a:extLst>
              <a:ext uri="{FF2B5EF4-FFF2-40B4-BE49-F238E27FC236}">
                <a16:creationId xmlns:a16="http://schemas.microsoft.com/office/drawing/2014/main" id="{100C89B5-DFDF-4ACC-8A33-6F28979BB447}"/>
              </a:ext>
            </a:extLst>
          </p:cNvPr>
          <p:cNvSpPr/>
          <p:nvPr/>
        </p:nvSpPr>
        <p:spPr bwMode="auto">
          <a:xfrm>
            <a:off x="5081385" y="4038600"/>
            <a:ext cx="6760332" cy="901921"/>
          </a:xfrm>
          <a:prstGeom prst="rect">
            <a:avLst/>
          </a:prstGeom>
          <a:noFill/>
          <a:ln w="28575"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Arial" charset="0"/>
              <a:ea typeface="黑体" pitchFamily="2" charset="-122"/>
            </a:endParaRPr>
          </a:p>
        </p:txBody>
      </p:sp>
    </p:spTree>
    <p:extLst>
      <p:ext uri="{BB962C8B-B14F-4D97-AF65-F5344CB8AC3E}">
        <p14:creationId xmlns:p14="http://schemas.microsoft.com/office/powerpoint/2010/main" val="2707630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4"/>
          <p:cNvSpPr txBox="1"/>
          <p:nvPr/>
        </p:nvSpPr>
        <p:spPr>
          <a:xfrm>
            <a:off x="11046653" y="6427114"/>
            <a:ext cx="813044" cy="43088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spc="0" normalizeH="0" baseline="0" noProof="0" dirty="0">
                <a:ln>
                  <a:noFill/>
                </a:ln>
                <a:solidFill>
                  <a:srgbClr val="000000"/>
                </a:solidFill>
                <a:effectLst/>
                <a:uLnTx/>
                <a:uFillTx/>
                <a:latin typeface="Arial" charset="0"/>
                <a:ea typeface="黑体" pitchFamily="49" charset="-122"/>
                <a:cs typeface="+mn-cs"/>
              </a:rPr>
              <a:t>p. 18</a:t>
            </a:r>
            <a:endParaRPr kumimoji="0" lang="zh-CN" altLang="en-US" sz="2200" b="0" i="0" u="none" strike="noStrike" kern="1200" cap="none" spc="0" normalizeH="0" baseline="0" noProof="0" dirty="0">
              <a:ln>
                <a:noFill/>
              </a:ln>
              <a:solidFill>
                <a:srgbClr val="000000"/>
              </a:solidFill>
              <a:effectLst/>
              <a:uLnTx/>
              <a:uFillTx/>
              <a:latin typeface="Arial" charset="0"/>
              <a:ea typeface="黑体" pitchFamily="49" charset="-122"/>
              <a:cs typeface="+mn-cs"/>
            </a:endParaRPr>
          </a:p>
        </p:txBody>
      </p:sp>
      <p:sp>
        <p:nvSpPr>
          <p:cNvPr id="17" name="Proton rms radius of  :">
            <a:extLst>
              <a:ext uri="{FF2B5EF4-FFF2-40B4-BE49-F238E27FC236}">
                <a16:creationId xmlns:a16="http://schemas.microsoft.com/office/drawing/2014/main" id="{C6411525-A149-43E5-930A-D9CE0963A3F0}"/>
              </a:ext>
            </a:extLst>
          </p:cNvPr>
          <p:cNvSpPr txBox="1">
            <a:spLocks/>
          </p:cNvSpPr>
          <p:nvPr/>
        </p:nvSpPr>
        <p:spPr bwMode="auto">
          <a:xfrm>
            <a:off x="4191000" y="937963"/>
            <a:ext cx="6400800" cy="688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449263" indent="-449263" algn="l" rtl="0" eaLnBrk="0" fontAlgn="base" hangingPunct="0">
              <a:lnSpc>
                <a:spcPct val="110000"/>
              </a:lnSpc>
              <a:spcBef>
                <a:spcPct val="20000"/>
              </a:spcBef>
              <a:spcAft>
                <a:spcPct val="0"/>
              </a:spcAft>
              <a:buSzPct val="120000"/>
              <a:buBlip>
                <a:blip r:embed="rId2"/>
              </a:buBlip>
              <a:defRPr sz="2800">
                <a:solidFill>
                  <a:srgbClr val="133984"/>
                </a:solidFill>
                <a:latin typeface="+mn-lt"/>
                <a:ea typeface="+mn-ea"/>
                <a:cs typeface="+mn-cs"/>
              </a:defRPr>
            </a:lvl1pPr>
            <a:lvl2pPr marL="914400" indent="-285750" algn="l" rtl="0" eaLnBrk="0" fontAlgn="base" hangingPunct="0">
              <a:lnSpc>
                <a:spcPct val="110000"/>
              </a:lnSpc>
              <a:spcBef>
                <a:spcPct val="20000"/>
              </a:spcBef>
              <a:spcAft>
                <a:spcPct val="0"/>
              </a:spcAft>
              <a:buClr>
                <a:srgbClr val="000066"/>
              </a:buClr>
              <a:buChar char="•"/>
              <a:defRPr sz="2400">
                <a:solidFill>
                  <a:srgbClr val="133984"/>
                </a:solidFill>
                <a:latin typeface="+mn-lt"/>
                <a:ea typeface="+mn-ea"/>
              </a:defRPr>
            </a:lvl2pPr>
            <a:lvl3pPr marL="1322388"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730375"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138363"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95563" indent="-228600" algn="l" rtl="0" fontAlgn="base">
              <a:spcBef>
                <a:spcPct val="20000"/>
              </a:spcBef>
              <a:spcAft>
                <a:spcPct val="0"/>
              </a:spcAft>
              <a:buChar char="»"/>
              <a:defRPr sz="2000">
                <a:solidFill>
                  <a:schemeClr val="tx1"/>
                </a:solidFill>
                <a:latin typeface="+mn-lt"/>
                <a:ea typeface="宋体" pitchFamily="2" charset="-122"/>
              </a:defRPr>
            </a:lvl6pPr>
            <a:lvl7pPr marL="3052763" indent="-228600" algn="l" rtl="0" fontAlgn="base">
              <a:spcBef>
                <a:spcPct val="20000"/>
              </a:spcBef>
              <a:spcAft>
                <a:spcPct val="0"/>
              </a:spcAft>
              <a:buChar char="»"/>
              <a:defRPr sz="2000">
                <a:solidFill>
                  <a:schemeClr val="tx1"/>
                </a:solidFill>
                <a:latin typeface="+mn-lt"/>
                <a:ea typeface="宋体" pitchFamily="2" charset="-122"/>
              </a:defRPr>
            </a:lvl7pPr>
            <a:lvl8pPr marL="3509963" indent="-228600" algn="l" rtl="0" fontAlgn="base">
              <a:spcBef>
                <a:spcPct val="20000"/>
              </a:spcBef>
              <a:spcAft>
                <a:spcPct val="0"/>
              </a:spcAft>
              <a:buChar char="»"/>
              <a:defRPr sz="2000">
                <a:solidFill>
                  <a:schemeClr val="tx1"/>
                </a:solidFill>
                <a:latin typeface="+mn-lt"/>
                <a:ea typeface="宋体" pitchFamily="2" charset="-122"/>
              </a:defRPr>
            </a:lvl8pPr>
            <a:lvl9pPr marL="3967163" indent="-228600" algn="l" rtl="0" fontAlgn="base">
              <a:spcBef>
                <a:spcPct val="20000"/>
              </a:spcBef>
              <a:spcAft>
                <a:spcPct val="0"/>
              </a:spcAft>
              <a:buChar char="»"/>
              <a:defRPr sz="2000">
                <a:solidFill>
                  <a:schemeClr val="tx1"/>
                </a:solidFill>
                <a:latin typeface="+mn-lt"/>
                <a:ea typeface="宋体" pitchFamily="2" charset="-122"/>
              </a:defRPr>
            </a:lvl9pPr>
          </a:lstStyle>
          <a:p>
            <a:pPr marL="0" marR="0" lvl="0" indent="0" algn="l" defTabSz="914400" rtl="0" eaLnBrk="0" fontAlgn="base" latinLnBrk="0" hangingPunct="0">
              <a:lnSpc>
                <a:spcPct val="120000"/>
              </a:lnSpc>
              <a:spcBef>
                <a:spcPts val="3200"/>
              </a:spcBef>
              <a:spcAft>
                <a:spcPct val="0"/>
              </a:spcAft>
              <a:buClrTx/>
              <a:buSzPct val="120000"/>
              <a:buFontTx/>
              <a:buNone/>
              <a:tabLst/>
              <a:defRPr sz="3000">
                <a:latin typeface="Times New Roman"/>
                <a:ea typeface="Times New Roman"/>
                <a:cs typeface="Times New Roman"/>
                <a:sym typeface="Times New Roman"/>
              </a:defRPr>
            </a:pPr>
            <a:r>
              <a:rPr kumimoji="0" lang="en-US" sz="1900" b="1" i="0" u="none" strike="noStrike" kern="0" cap="none" spc="0" normalizeH="0" baseline="0" noProof="0" dirty="0">
                <a:ln>
                  <a:noFill/>
                </a:ln>
                <a:solidFill>
                  <a:srgbClr val="0000FF"/>
                </a:solidFill>
                <a:effectLst/>
                <a:uLnTx/>
                <a:uFillTx/>
                <a:latin typeface="Times New Roman"/>
                <a:ea typeface="Times New Roman"/>
                <a:cs typeface="Times New Roman"/>
                <a:sym typeface="Times New Roman"/>
              </a:rPr>
              <a:t>LWC/Ko/Li/Xu, PRC82, 024321 (2010) </a:t>
            </a:r>
            <a:r>
              <a:rPr kumimoji="0" lang="en-US" altLang="zh-CN" sz="1900" b="1" i="0" u="none" strike="noStrike" kern="1200" cap="none" spc="0" normalizeH="0" baseline="0" noProof="0" dirty="0">
                <a:ln>
                  <a:noFill/>
                </a:ln>
                <a:solidFill>
                  <a:srgbClr val="3333FF"/>
                </a:solidFill>
                <a:effectLst/>
                <a:uLnTx/>
                <a:uFillTx/>
                <a:latin typeface="Times New Roman" pitchFamily="18" charset="0"/>
                <a:ea typeface="黑体" pitchFamily="49" charset="-122"/>
                <a:cs typeface="+mn-cs"/>
                <a:sym typeface="Times New Roman"/>
              </a:rPr>
              <a:t>(</a:t>
            </a:r>
            <a:r>
              <a:rPr kumimoji="0" lang="en-US" altLang="zh-CN" sz="1900" b="1" i="0" u="none" strike="noStrike" kern="1200" cap="none" spc="0" normalizeH="0" baseline="0" noProof="0" dirty="0">
                <a:ln>
                  <a:noFill/>
                </a:ln>
                <a:solidFill>
                  <a:srgbClr val="C00000"/>
                </a:solidFill>
                <a:effectLst/>
                <a:uLnTx/>
                <a:uFillTx/>
                <a:latin typeface="Times New Roman" pitchFamily="18" charset="0"/>
                <a:ea typeface="黑体" pitchFamily="49" charset="-122"/>
                <a:cs typeface="+mn-cs"/>
                <a:sym typeface="Times New Roman"/>
              </a:rPr>
              <a:t>Citations: </a:t>
            </a:r>
            <a:r>
              <a:rPr kumimoji="0" lang="en-US" altLang="zh-CN" sz="1900" b="1" i="0" u="none" strike="noStrike" kern="1200" cap="none" spc="0" normalizeH="0" baseline="0" noProof="0" dirty="0">
                <a:ln>
                  <a:noFill/>
                </a:ln>
                <a:solidFill>
                  <a:srgbClr val="FF00FF"/>
                </a:solidFill>
                <a:effectLst/>
                <a:uLnTx/>
                <a:uFillTx/>
                <a:latin typeface="Times New Roman" pitchFamily="18" charset="0"/>
                <a:ea typeface="黑体" pitchFamily="49" charset="-122"/>
                <a:cs typeface="+mn-cs"/>
                <a:sym typeface="Times New Roman"/>
              </a:rPr>
              <a:t>258+</a:t>
            </a:r>
            <a:r>
              <a:rPr kumimoji="0" lang="en-US" altLang="zh-CN" sz="1900" b="1" i="0" u="none" strike="noStrike" kern="1200" cap="none" spc="0" normalizeH="0" baseline="0" noProof="0" dirty="0">
                <a:ln>
                  <a:noFill/>
                </a:ln>
                <a:solidFill>
                  <a:srgbClr val="3333FF"/>
                </a:solidFill>
                <a:effectLst/>
                <a:uLnTx/>
                <a:uFillTx/>
                <a:latin typeface="Times New Roman" pitchFamily="18" charset="0"/>
                <a:ea typeface="黑体" pitchFamily="49" charset="-122"/>
                <a:cs typeface="+mn-cs"/>
                <a:sym typeface="Times New Roman"/>
              </a:rPr>
              <a:t>)</a:t>
            </a:r>
            <a:endParaRPr kumimoji="0" lang="en-US" sz="1900" b="0" i="0" u="none" strike="noStrike" kern="0" cap="none" spc="0" normalizeH="0" baseline="0" noProof="0" dirty="0">
              <a:ln>
                <a:noFill/>
              </a:ln>
              <a:solidFill>
                <a:srgbClr val="133984"/>
              </a:solidFill>
              <a:effectLst/>
              <a:uLnTx/>
              <a:uFillTx/>
              <a:latin typeface="Times New Roman"/>
              <a:ea typeface="Times New Roman"/>
              <a:cs typeface="Times New Roman"/>
              <a:sym typeface="Times New Roman"/>
            </a:endParaRPr>
          </a:p>
        </p:txBody>
      </p:sp>
      <p:sp>
        <p:nvSpPr>
          <p:cNvPr id="11" name="Rectangle 3">
            <a:extLst>
              <a:ext uri="{FF2B5EF4-FFF2-40B4-BE49-F238E27FC236}">
                <a16:creationId xmlns:a16="http://schemas.microsoft.com/office/drawing/2014/main" id="{699368D1-F71C-4CC3-95E8-ABF06166523E}"/>
              </a:ext>
            </a:extLst>
          </p:cNvPr>
          <p:cNvSpPr>
            <a:spLocks noChangeArrowheads="1"/>
          </p:cNvSpPr>
          <p:nvPr/>
        </p:nvSpPr>
        <p:spPr bwMode="auto">
          <a:xfrm>
            <a:off x="1524000" y="179389"/>
            <a:ext cx="9144000" cy="688975"/>
          </a:xfrm>
          <a:prstGeom prst="rect">
            <a:avLst/>
          </a:prstGeom>
          <a:noFill/>
          <a:ln w="9525" algn="ctr">
            <a:noFill/>
            <a:miter lim="800000"/>
            <a:headEnd/>
            <a:tailEnd/>
          </a:ln>
        </p:spPr>
        <p:txBody>
          <a:bodyPr tIns="54000"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CN" sz="2800" b="1" i="0" u="none" strike="noStrike" kern="1200" cap="none" spc="0" normalizeH="0" baseline="0" noProof="0" dirty="0" err="1">
                <a:ln>
                  <a:noFill/>
                </a:ln>
                <a:solidFill>
                  <a:srgbClr val="333399"/>
                </a:solidFill>
                <a:effectLst/>
                <a:uLnTx/>
                <a:uFillTx/>
                <a:latin typeface="Times New Roman" pitchFamily="18" charset="0"/>
                <a:ea typeface="黑体" pitchFamily="49" charset="-122"/>
                <a:cs typeface="Times New Roman" pitchFamily="18" charset="0"/>
              </a:rPr>
              <a:t>NSkin</a:t>
            </a:r>
            <a:r>
              <a:rPr kumimoji="1" lang="en-US" altLang="zh-CN" sz="2800" b="1" i="0" u="none" strike="noStrike" kern="1200" cap="none" spc="0" normalizeH="0" baseline="0" noProof="0" dirty="0">
                <a:ln>
                  <a:noFill/>
                </a:ln>
                <a:solidFill>
                  <a:srgbClr val="333399"/>
                </a:solidFill>
                <a:effectLst/>
                <a:uLnTx/>
                <a:uFillTx/>
                <a:latin typeface="Times New Roman" pitchFamily="18" charset="0"/>
                <a:ea typeface="黑体" pitchFamily="49" charset="-122"/>
                <a:cs typeface="Times New Roman" pitchFamily="18" charset="0"/>
              </a:rPr>
              <a:t> vs Esym</a:t>
            </a:r>
            <a:endParaRPr kumimoji="1" lang="zh-CN" altLang="en-US" sz="2800" b="1" i="0" u="none" strike="noStrike" kern="1200" cap="none" spc="0" normalizeH="0" baseline="0" noProof="0" dirty="0">
              <a:ln>
                <a:noFill/>
              </a:ln>
              <a:solidFill>
                <a:srgbClr val="FF0000"/>
              </a:solidFill>
              <a:effectLst/>
              <a:uLnTx/>
              <a:uFillTx/>
              <a:latin typeface="Times New Roman" pitchFamily="18" charset="0"/>
              <a:ea typeface="黑体" pitchFamily="49" charset="-122"/>
              <a:cs typeface="Times New Roman" pitchFamily="18" charset="0"/>
            </a:endParaRPr>
          </a:p>
        </p:txBody>
      </p:sp>
      <p:sp>
        <p:nvSpPr>
          <p:cNvPr id="13" name="文本框 12">
            <a:extLst>
              <a:ext uri="{FF2B5EF4-FFF2-40B4-BE49-F238E27FC236}">
                <a16:creationId xmlns:a16="http://schemas.microsoft.com/office/drawing/2014/main" id="{C2A980EC-99A1-4C9A-86E1-2229970D5EDD}"/>
              </a:ext>
            </a:extLst>
          </p:cNvPr>
          <p:cNvSpPr txBox="1"/>
          <p:nvPr/>
        </p:nvSpPr>
        <p:spPr>
          <a:xfrm>
            <a:off x="762000" y="5410200"/>
            <a:ext cx="10820400" cy="1107996"/>
          </a:xfrm>
          <a:prstGeom prst="rect">
            <a:avLst/>
          </a:prstGeom>
          <a:noFill/>
        </p:spPr>
        <p:txBody>
          <a:bodyPr wrap="square">
            <a:spAutoFit/>
          </a:bodyPr>
          <a:lstStyle/>
          <a:p>
            <a:pPr marL="342900" lvl="0" indent="-342900" algn="l">
              <a:buFont typeface="Arial" panose="020B0604020202020204" pitchFamily="34" charset="0"/>
              <a:buChar char="•"/>
            </a:pPr>
            <a:r>
              <a:rPr kumimoji="0" lang="en-US" altLang="zh-CN" sz="2200" b="1" i="0" u="none" strike="noStrike" kern="1200" cap="none" spc="0" normalizeH="0" baseline="0" noProof="0" dirty="0">
                <a:ln>
                  <a:noFill/>
                </a:ln>
                <a:solidFill>
                  <a:srgbClr val="12357C"/>
                </a:solidFill>
                <a:effectLst/>
                <a:uLnTx/>
                <a:uFillTx/>
                <a:latin typeface="Times-Roman"/>
                <a:ea typeface="黑体" pitchFamily="49" charset="-122"/>
                <a:cs typeface="+mn-cs"/>
              </a:rPr>
              <a:t>Constraining the</a:t>
            </a:r>
            <a:r>
              <a:rPr kumimoji="0" lang="en-US" altLang="zh-CN" sz="2200" b="1" i="0" u="none" strike="noStrike" kern="1200" cap="none" spc="0" normalizeH="0" baseline="0" noProof="0" dirty="0">
                <a:ln>
                  <a:noFill/>
                </a:ln>
                <a:solidFill>
                  <a:srgbClr val="000000"/>
                </a:solidFill>
                <a:effectLst/>
                <a:uLnTx/>
                <a:uFillTx/>
                <a:latin typeface="Times-Roman"/>
                <a:ea typeface="黑体" pitchFamily="49" charset="-122"/>
                <a:cs typeface="+mn-cs"/>
              </a:rPr>
              <a:t> </a:t>
            </a:r>
            <a:r>
              <a:rPr kumimoji="0" lang="en-US" altLang="zh-CN" sz="2200" b="1" i="0" u="none" strike="noStrike" kern="1200" cap="none" spc="0" normalizeH="0" baseline="0" noProof="0" dirty="0">
                <a:ln>
                  <a:noFill/>
                </a:ln>
                <a:solidFill>
                  <a:srgbClr val="0000FF"/>
                </a:solidFill>
                <a:effectLst/>
                <a:uLnTx/>
                <a:uFillTx/>
                <a:latin typeface="Times-Roman"/>
                <a:ea typeface="黑体" pitchFamily="49" charset="-122"/>
                <a:cs typeface="+mn-cs"/>
              </a:rPr>
              <a:t>E</a:t>
            </a:r>
            <a:r>
              <a:rPr kumimoji="0" lang="en-US" altLang="zh-CN" sz="2200" b="1" i="0" u="none" strike="noStrike" kern="1200" cap="none" spc="0" normalizeH="0" baseline="-25000" noProof="0" dirty="0">
                <a:ln>
                  <a:noFill/>
                </a:ln>
                <a:solidFill>
                  <a:srgbClr val="0000FF"/>
                </a:solidFill>
                <a:effectLst/>
                <a:uLnTx/>
                <a:uFillTx/>
                <a:latin typeface="Times-Roman"/>
                <a:ea typeface="黑体" pitchFamily="49" charset="-122"/>
                <a:cs typeface="+mn-cs"/>
              </a:rPr>
              <a:t>sym</a:t>
            </a:r>
            <a:r>
              <a:rPr kumimoji="0" lang="en-US" altLang="zh-CN" sz="2200" b="1" i="0" u="none" strike="noStrike" kern="1200" cap="none" spc="0" normalizeH="0" baseline="0" noProof="0" dirty="0">
                <a:ln>
                  <a:noFill/>
                </a:ln>
                <a:solidFill>
                  <a:srgbClr val="0000FF"/>
                </a:solidFill>
                <a:effectLst/>
                <a:uLnTx/>
                <a:uFillTx/>
                <a:latin typeface="Times-Roman"/>
                <a:ea typeface="黑体" pitchFamily="49" charset="-122"/>
                <a:cs typeface="+mn-cs"/>
              </a:rPr>
              <a:t>(rho</a:t>
            </a:r>
            <a:r>
              <a:rPr kumimoji="0" lang="en-US" altLang="zh-CN" sz="2200" b="1" i="0" u="none" strike="noStrike" kern="1200" cap="none" spc="0" normalizeH="0" baseline="-25000" noProof="0" dirty="0">
                <a:ln>
                  <a:noFill/>
                </a:ln>
                <a:solidFill>
                  <a:srgbClr val="0000FF"/>
                </a:solidFill>
                <a:effectLst/>
                <a:uLnTx/>
                <a:uFillTx/>
                <a:latin typeface="Times-Roman"/>
                <a:ea typeface="黑体" pitchFamily="49" charset="-122"/>
                <a:cs typeface="+mn-cs"/>
              </a:rPr>
              <a:t>0</a:t>
            </a:r>
            <a:r>
              <a:rPr kumimoji="0" lang="en-US" altLang="zh-CN" sz="2200" b="1" i="0" u="none" strike="noStrike" kern="1200" cap="none" spc="0" normalizeH="0" baseline="0" noProof="0" dirty="0">
                <a:ln>
                  <a:noFill/>
                </a:ln>
                <a:solidFill>
                  <a:srgbClr val="0000FF"/>
                </a:solidFill>
                <a:effectLst/>
                <a:uLnTx/>
                <a:uFillTx/>
                <a:latin typeface="Times-Roman"/>
                <a:ea typeface="黑体" pitchFamily="49" charset="-122"/>
                <a:cs typeface="+mn-cs"/>
              </a:rPr>
              <a:t>)</a:t>
            </a:r>
            <a:r>
              <a:rPr kumimoji="0" lang="en-US" altLang="zh-CN" sz="2200" b="1" i="0" u="none" strike="noStrike" kern="1200" cap="none" spc="0" normalizeH="0" baseline="0" noProof="0" dirty="0">
                <a:ln>
                  <a:noFill/>
                </a:ln>
                <a:solidFill>
                  <a:srgbClr val="12357C"/>
                </a:solidFill>
                <a:effectLst/>
                <a:uLnTx/>
                <a:uFillTx/>
                <a:latin typeface="Times-Roman"/>
                <a:ea typeface="黑体" pitchFamily="49" charset="-122"/>
                <a:cs typeface="+mn-cs"/>
              </a:rPr>
              <a:t> and </a:t>
            </a:r>
            <a:r>
              <a:rPr kumimoji="0" lang="en-US" altLang="zh-CN" sz="2200" b="1" i="0" u="none" strike="noStrike" kern="1200" cap="none" spc="0" normalizeH="0" baseline="0" noProof="0" dirty="0">
                <a:ln>
                  <a:noFill/>
                </a:ln>
                <a:solidFill>
                  <a:srgbClr val="0000FF"/>
                </a:solidFill>
                <a:effectLst/>
                <a:uLnTx/>
                <a:uFillTx/>
                <a:latin typeface="Times-Roman"/>
                <a:ea typeface="黑体" pitchFamily="49" charset="-122"/>
                <a:cs typeface="+mn-cs"/>
              </a:rPr>
              <a:t>L</a:t>
            </a:r>
            <a:r>
              <a:rPr kumimoji="0" lang="en-US" altLang="zh-CN" sz="2200" b="1" i="0" u="none" strike="noStrike" kern="1200" cap="none" spc="0" normalizeH="0" baseline="0" noProof="0" dirty="0">
                <a:ln>
                  <a:noFill/>
                </a:ln>
                <a:solidFill>
                  <a:srgbClr val="000000"/>
                </a:solidFill>
                <a:effectLst/>
                <a:uLnTx/>
                <a:uFillTx/>
                <a:latin typeface="Times-Roman"/>
                <a:ea typeface="黑体" pitchFamily="49" charset="-122"/>
                <a:cs typeface="+mn-cs"/>
              </a:rPr>
              <a:t> </a:t>
            </a:r>
            <a:r>
              <a:rPr kumimoji="0" lang="en-US" altLang="zh-CN" sz="2200" b="1" i="0" u="none" strike="noStrike" kern="1200" cap="none" spc="0" normalizeH="0" baseline="0" noProof="0" dirty="0">
                <a:ln>
                  <a:noFill/>
                </a:ln>
                <a:solidFill>
                  <a:srgbClr val="12357C"/>
                </a:solidFill>
                <a:effectLst/>
                <a:uLnTx/>
                <a:uFillTx/>
                <a:latin typeface="Times-Roman"/>
                <a:ea typeface="黑体" pitchFamily="49" charset="-122"/>
                <a:cs typeface="+mn-cs"/>
              </a:rPr>
              <a:t>by using the existing data on </a:t>
            </a:r>
            <a:r>
              <a:rPr kumimoji="0" lang="en-US" altLang="zh-CN" sz="2200" b="1" i="0" u="none" strike="noStrike" kern="1200" cap="none" spc="0" normalizeH="0" baseline="0" noProof="0" dirty="0" err="1">
                <a:ln>
                  <a:noFill/>
                </a:ln>
                <a:solidFill>
                  <a:srgbClr val="FF00FF"/>
                </a:solidFill>
                <a:effectLst/>
                <a:uLnTx/>
                <a:uFillTx/>
                <a:latin typeface="Times-Roman"/>
                <a:ea typeface="黑体" pitchFamily="49" charset="-122"/>
                <a:cs typeface="+mn-cs"/>
              </a:rPr>
              <a:t>Rskin</a:t>
            </a:r>
            <a:r>
              <a:rPr lang="en-US" altLang="zh-CN" sz="2200" b="1" dirty="0">
                <a:solidFill>
                  <a:srgbClr val="000000"/>
                </a:solidFill>
                <a:latin typeface="Times-Roman"/>
              </a:rPr>
              <a:t> </a:t>
            </a:r>
            <a:r>
              <a:rPr lang="en-US" altLang="zh-CN" sz="2200" b="1" dirty="0">
                <a:solidFill>
                  <a:srgbClr val="12357C"/>
                </a:solidFill>
                <a:latin typeface="Times-Roman"/>
              </a:rPr>
              <a:t>of </a:t>
            </a:r>
            <a:r>
              <a:rPr lang="en-US" altLang="zh-CN" sz="2200" b="1" dirty="0">
                <a:solidFill>
                  <a:srgbClr val="FF0000"/>
                </a:solidFill>
                <a:latin typeface="Times-Roman"/>
              </a:rPr>
              <a:t>Sn isotopes</a:t>
            </a:r>
            <a:endParaRPr lang="en-US" altLang="zh-CN" sz="2200" b="1" dirty="0">
              <a:solidFill>
                <a:srgbClr val="FF0000"/>
              </a:solidFill>
            </a:endParaRPr>
          </a:p>
          <a:p>
            <a:pPr marL="342900" lvl="0" indent="-342900" algn="l">
              <a:buFont typeface="Arial" panose="020B0604020202020204" pitchFamily="34" charset="0"/>
              <a:buChar char="•"/>
            </a:pPr>
            <a:r>
              <a:rPr lang="en-US" altLang="zh-CN" sz="2200" b="1" dirty="0">
                <a:solidFill>
                  <a:srgbClr val="FF00FF"/>
                </a:solidFill>
                <a:latin typeface="Times-Roman"/>
              </a:rPr>
              <a:t>Anti-correlation </a:t>
            </a:r>
            <a:r>
              <a:rPr lang="en-US" altLang="zh-CN" sz="2200" b="1" dirty="0">
                <a:solidFill>
                  <a:srgbClr val="12357C"/>
                </a:solidFill>
                <a:latin typeface="Times-Roman"/>
              </a:rPr>
              <a:t>is found between </a:t>
            </a:r>
            <a:r>
              <a:rPr kumimoji="0" lang="en-US" altLang="zh-CN" sz="2200" b="1" i="0" u="none" strike="noStrike" kern="1200" cap="none" spc="0" normalizeH="0" baseline="0" noProof="0" dirty="0">
                <a:ln>
                  <a:noFill/>
                </a:ln>
                <a:solidFill>
                  <a:srgbClr val="12357C"/>
                </a:solidFill>
                <a:effectLst/>
                <a:uLnTx/>
                <a:uFillTx/>
                <a:latin typeface="Times-Roman"/>
                <a:ea typeface="黑体" pitchFamily="49" charset="-122"/>
                <a:cs typeface="+mn-cs"/>
              </a:rPr>
              <a:t>the </a:t>
            </a:r>
            <a:r>
              <a:rPr kumimoji="0" lang="en-US" altLang="zh-CN" sz="2200" b="1" i="0" u="none" strike="noStrike" kern="1200" cap="none" spc="0" normalizeH="0" baseline="0" noProof="0" dirty="0">
                <a:ln>
                  <a:noFill/>
                </a:ln>
                <a:solidFill>
                  <a:srgbClr val="0000FF"/>
                </a:solidFill>
                <a:effectLst/>
                <a:uLnTx/>
                <a:uFillTx/>
                <a:latin typeface="Times-Roman"/>
                <a:ea typeface="黑体" pitchFamily="49" charset="-122"/>
                <a:cs typeface="+mn-cs"/>
              </a:rPr>
              <a:t>E</a:t>
            </a:r>
            <a:r>
              <a:rPr kumimoji="0" lang="en-US" altLang="zh-CN" sz="2200" b="1" i="0" u="none" strike="noStrike" kern="1200" cap="none" spc="0" normalizeH="0" baseline="-25000" noProof="0" dirty="0">
                <a:ln>
                  <a:noFill/>
                </a:ln>
                <a:solidFill>
                  <a:srgbClr val="0000FF"/>
                </a:solidFill>
                <a:effectLst/>
                <a:uLnTx/>
                <a:uFillTx/>
                <a:latin typeface="Times-Roman"/>
                <a:ea typeface="黑体" pitchFamily="49" charset="-122"/>
                <a:cs typeface="+mn-cs"/>
              </a:rPr>
              <a:t>sym</a:t>
            </a:r>
            <a:r>
              <a:rPr kumimoji="0" lang="en-US" altLang="zh-CN" sz="2200" b="1" i="0" u="none" strike="noStrike" kern="1200" cap="none" spc="0" normalizeH="0" baseline="0" noProof="0" dirty="0">
                <a:ln>
                  <a:noFill/>
                </a:ln>
                <a:solidFill>
                  <a:srgbClr val="0000FF"/>
                </a:solidFill>
                <a:effectLst/>
                <a:uLnTx/>
                <a:uFillTx/>
                <a:latin typeface="Times-Roman"/>
                <a:ea typeface="黑体" pitchFamily="49" charset="-122"/>
                <a:cs typeface="+mn-cs"/>
              </a:rPr>
              <a:t>(rho</a:t>
            </a:r>
            <a:r>
              <a:rPr kumimoji="0" lang="en-US" altLang="zh-CN" sz="2200" b="1" i="0" u="none" strike="noStrike" kern="1200" cap="none" spc="0" normalizeH="0" baseline="-25000" noProof="0" dirty="0">
                <a:ln>
                  <a:noFill/>
                </a:ln>
                <a:solidFill>
                  <a:srgbClr val="0000FF"/>
                </a:solidFill>
                <a:effectLst/>
                <a:uLnTx/>
                <a:uFillTx/>
                <a:latin typeface="Times-Roman"/>
                <a:ea typeface="黑体" pitchFamily="49" charset="-122"/>
                <a:cs typeface="+mn-cs"/>
              </a:rPr>
              <a:t>0</a:t>
            </a:r>
            <a:r>
              <a:rPr kumimoji="0" lang="en-US" altLang="zh-CN" sz="2200" b="1" i="0" u="none" strike="noStrike" kern="1200" cap="none" spc="0" normalizeH="0" baseline="0" noProof="0" dirty="0">
                <a:ln>
                  <a:noFill/>
                </a:ln>
                <a:solidFill>
                  <a:srgbClr val="0000FF"/>
                </a:solidFill>
                <a:effectLst/>
                <a:uLnTx/>
                <a:uFillTx/>
                <a:latin typeface="Times-Roman"/>
                <a:ea typeface="黑体" pitchFamily="49" charset="-122"/>
                <a:cs typeface="+mn-cs"/>
              </a:rPr>
              <a:t>) </a:t>
            </a:r>
            <a:r>
              <a:rPr kumimoji="0" lang="en-US" altLang="zh-CN" sz="2200" b="1" i="0" u="none" strike="noStrike" kern="1200" cap="none" spc="0" normalizeH="0" baseline="0" noProof="0" dirty="0">
                <a:ln>
                  <a:noFill/>
                </a:ln>
                <a:solidFill>
                  <a:srgbClr val="12357C"/>
                </a:solidFill>
                <a:effectLst/>
                <a:uLnTx/>
                <a:uFillTx/>
                <a:latin typeface="Times-Roman"/>
                <a:ea typeface="黑体" pitchFamily="49" charset="-122"/>
                <a:cs typeface="+mn-cs"/>
              </a:rPr>
              <a:t>and</a:t>
            </a:r>
            <a:r>
              <a:rPr kumimoji="0" lang="en-US" altLang="zh-CN" sz="2200" b="1" i="0" u="none" strike="noStrike" kern="1200" cap="none" spc="0" normalizeH="0" baseline="0" noProof="0" dirty="0">
                <a:ln>
                  <a:noFill/>
                </a:ln>
                <a:solidFill>
                  <a:srgbClr val="000000"/>
                </a:solidFill>
                <a:effectLst/>
                <a:uLnTx/>
                <a:uFillTx/>
                <a:latin typeface="Times-Roman"/>
                <a:ea typeface="黑体" pitchFamily="49" charset="-122"/>
                <a:cs typeface="+mn-cs"/>
              </a:rPr>
              <a:t> </a:t>
            </a:r>
            <a:r>
              <a:rPr kumimoji="0" lang="en-US" altLang="zh-CN" sz="2200" b="1" i="0" u="none" strike="noStrike" kern="1200" cap="none" spc="0" normalizeH="0" baseline="0" noProof="0" dirty="0">
                <a:ln>
                  <a:noFill/>
                </a:ln>
                <a:solidFill>
                  <a:srgbClr val="0000FF"/>
                </a:solidFill>
                <a:effectLst/>
                <a:uLnTx/>
                <a:uFillTx/>
                <a:latin typeface="Times-Roman"/>
                <a:ea typeface="黑体" pitchFamily="49" charset="-122"/>
                <a:cs typeface="+mn-cs"/>
              </a:rPr>
              <a:t>L</a:t>
            </a:r>
            <a:r>
              <a:rPr kumimoji="0" lang="en-US" altLang="zh-CN" sz="2200" b="1" i="0" u="none" strike="noStrike" kern="1200" cap="none" spc="0" normalizeH="0" baseline="0" noProof="0" dirty="0">
                <a:ln>
                  <a:noFill/>
                </a:ln>
                <a:solidFill>
                  <a:srgbClr val="000000"/>
                </a:solidFill>
                <a:effectLst/>
                <a:uLnTx/>
                <a:uFillTx/>
                <a:latin typeface="Times-Roman"/>
                <a:ea typeface="黑体" pitchFamily="49" charset="-122"/>
                <a:cs typeface="+mn-cs"/>
              </a:rPr>
              <a:t> </a:t>
            </a:r>
          </a:p>
          <a:p>
            <a:pPr marL="342900" lvl="0" indent="-342900" algn="l">
              <a:buFont typeface="Arial" panose="020B0604020202020204" pitchFamily="34" charset="0"/>
              <a:buChar char="•"/>
            </a:pPr>
            <a:r>
              <a:rPr lang="en-US" altLang="zh-CN" sz="2200" b="1" dirty="0">
                <a:solidFill>
                  <a:srgbClr val="12357C"/>
                </a:solidFill>
                <a:latin typeface="Times-Roman"/>
              </a:rPr>
              <a:t>Pb208 </a:t>
            </a:r>
            <a:r>
              <a:rPr lang="en-US" altLang="zh-CN" sz="2200" b="1" dirty="0" err="1">
                <a:solidFill>
                  <a:srgbClr val="12357C"/>
                </a:solidFill>
                <a:latin typeface="Times-Roman"/>
              </a:rPr>
              <a:t>Rskin</a:t>
            </a:r>
            <a:r>
              <a:rPr lang="en-US" altLang="zh-CN" sz="2200" b="1" dirty="0">
                <a:solidFill>
                  <a:srgbClr val="12357C"/>
                </a:solidFill>
                <a:latin typeface="Times-Roman"/>
              </a:rPr>
              <a:t> (</a:t>
            </a:r>
            <a:r>
              <a:rPr lang="en-US" altLang="zh-CN" sz="2200" b="1" dirty="0">
                <a:solidFill>
                  <a:srgbClr val="FF00FF"/>
                </a:solidFill>
                <a:latin typeface="Times-Roman"/>
              </a:rPr>
              <a:t>0.175+/- 0.02 </a:t>
            </a:r>
            <a:r>
              <a:rPr lang="en-US" altLang="zh-CN" sz="2200" b="1" dirty="0" err="1">
                <a:solidFill>
                  <a:srgbClr val="FF00FF"/>
                </a:solidFill>
                <a:latin typeface="Times-Roman"/>
              </a:rPr>
              <a:t>fm</a:t>
            </a:r>
            <a:r>
              <a:rPr lang="en-US" altLang="zh-CN" sz="2200" b="1" dirty="0">
                <a:solidFill>
                  <a:srgbClr val="12357C"/>
                </a:solidFill>
                <a:latin typeface="Times-Roman"/>
              </a:rPr>
              <a:t>) and core-crust transition density can be obtained</a:t>
            </a:r>
          </a:p>
        </p:txBody>
      </p:sp>
      <p:pic>
        <p:nvPicPr>
          <p:cNvPr id="6" name="图片 5">
            <a:extLst>
              <a:ext uri="{FF2B5EF4-FFF2-40B4-BE49-F238E27FC236}">
                <a16:creationId xmlns:a16="http://schemas.microsoft.com/office/drawing/2014/main" id="{2D8F7D81-400F-4668-9542-D2003F227540}"/>
              </a:ext>
            </a:extLst>
          </p:cNvPr>
          <p:cNvPicPr>
            <a:picLocks noChangeAspect="1"/>
          </p:cNvPicPr>
          <p:nvPr/>
        </p:nvPicPr>
        <p:blipFill>
          <a:blip r:embed="rId3"/>
          <a:stretch>
            <a:fillRect/>
          </a:stretch>
        </p:blipFill>
        <p:spPr>
          <a:xfrm>
            <a:off x="381000" y="1295401"/>
            <a:ext cx="4348583" cy="4191000"/>
          </a:xfrm>
          <a:prstGeom prst="rect">
            <a:avLst/>
          </a:prstGeom>
        </p:spPr>
      </p:pic>
      <p:pic>
        <p:nvPicPr>
          <p:cNvPr id="10" name="图片 9">
            <a:extLst>
              <a:ext uri="{FF2B5EF4-FFF2-40B4-BE49-F238E27FC236}">
                <a16:creationId xmlns:a16="http://schemas.microsoft.com/office/drawing/2014/main" id="{871E3CB7-4BB1-47C3-ACC9-5ED761396AA1}"/>
              </a:ext>
            </a:extLst>
          </p:cNvPr>
          <p:cNvPicPr>
            <a:picLocks noChangeAspect="1"/>
          </p:cNvPicPr>
          <p:nvPr/>
        </p:nvPicPr>
        <p:blipFill>
          <a:blip r:embed="rId4"/>
          <a:stretch>
            <a:fillRect/>
          </a:stretch>
        </p:blipFill>
        <p:spPr>
          <a:xfrm>
            <a:off x="4985320" y="1371600"/>
            <a:ext cx="7054280" cy="3886200"/>
          </a:xfrm>
          <a:prstGeom prst="rect">
            <a:avLst/>
          </a:prstGeom>
        </p:spPr>
      </p:pic>
    </p:spTree>
    <p:extLst>
      <p:ext uri="{BB962C8B-B14F-4D97-AF65-F5344CB8AC3E}">
        <p14:creationId xmlns:p14="http://schemas.microsoft.com/office/powerpoint/2010/main" val="1078698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4"/>
          <p:cNvSpPr txBox="1"/>
          <p:nvPr/>
        </p:nvSpPr>
        <p:spPr>
          <a:xfrm>
            <a:off x="11046653" y="6427114"/>
            <a:ext cx="813044" cy="43088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spc="0" normalizeH="0" baseline="0" noProof="0" dirty="0">
                <a:ln>
                  <a:noFill/>
                </a:ln>
                <a:solidFill>
                  <a:srgbClr val="000000"/>
                </a:solidFill>
                <a:effectLst/>
                <a:uLnTx/>
                <a:uFillTx/>
                <a:latin typeface="Arial" charset="0"/>
                <a:ea typeface="黑体" pitchFamily="49" charset="-122"/>
                <a:cs typeface="+mn-cs"/>
              </a:rPr>
              <a:t>p. 19</a:t>
            </a:r>
            <a:endParaRPr kumimoji="0" lang="zh-CN" altLang="en-US" sz="2200" b="0" i="0" u="none" strike="noStrike" kern="1200" cap="none" spc="0" normalizeH="0" baseline="0" noProof="0" dirty="0">
              <a:ln>
                <a:noFill/>
              </a:ln>
              <a:solidFill>
                <a:srgbClr val="000000"/>
              </a:solidFill>
              <a:effectLst/>
              <a:uLnTx/>
              <a:uFillTx/>
              <a:latin typeface="Arial" charset="0"/>
              <a:ea typeface="黑体" pitchFamily="49" charset="-122"/>
              <a:cs typeface="+mn-cs"/>
            </a:endParaRPr>
          </a:p>
        </p:txBody>
      </p:sp>
      <p:sp>
        <p:nvSpPr>
          <p:cNvPr id="17" name="Proton rms radius of  :">
            <a:extLst>
              <a:ext uri="{FF2B5EF4-FFF2-40B4-BE49-F238E27FC236}">
                <a16:creationId xmlns:a16="http://schemas.microsoft.com/office/drawing/2014/main" id="{C6411525-A149-43E5-930A-D9CE0963A3F0}"/>
              </a:ext>
            </a:extLst>
          </p:cNvPr>
          <p:cNvSpPr txBox="1">
            <a:spLocks/>
          </p:cNvSpPr>
          <p:nvPr/>
        </p:nvSpPr>
        <p:spPr bwMode="auto">
          <a:xfrm>
            <a:off x="4191000" y="937963"/>
            <a:ext cx="6400800" cy="688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449263" indent="-449263" algn="l" rtl="0" eaLnBrk="0" fontAlgn="base" hangingPunct="0">
              <a:lnSpc>
                <a:spcPct val="110000"/>
              </a:lnSpc>
              <a:spcBef>
                <a:spcPct val="20000"/>
              </a:spcBef>
              <a:spcAft>
                <a:spcPct val="0"/>
              </a:spcAft>
              <a:buSzPct val="120000"/>
              <a:buBlip>
                <a:blip r:embed="rId2"/>
              </a:buBlip>
              <a:defRPr sz="2800">
                <a:solidFill>
                  <a:srgbClr val="133984"/>
                </a:solidFill>
                <a:latin typeface="+mn-lt"/>
                <a:ea typeface="+mn-ea"/>
                <a:cs typeface="+mn-cs"/>
              </a:defRPr>
            </a:lvl1pPr>
            <a:lvl2pPr marL="914400" indent="-285750" algn="l" rtl="0" eaLnBrk="0" fontAlgn="base" hangingPunct="0">
              <a:lnSpc>
                <a:spcPct val="110000"/>
              </a:lnSpc>
              <a:spcBef>
                <a:spcPct val="20000"/>
              </a:spcBef>
              <a:spcAft>
                <a:spcPct val="0"/>
              </a:spcAft>
              <a:buClr>
                <a:srgbClr val="000066"/>
              </a:buClr>
              <a:buChar char="•"/>
              <a:defRPr sz="2400">
                <a:solidFill>
                  <a:srgbClr val="133984"/>
                </a:solidFill>
                <a:latin typeface="+mn-lt"/>
                <a:ea typeface="+mn-ea"/>
              </a:defRPr>
            </a:lvl2pPr>
            <a:lvl3pPr marL="1322388"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730375"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138363"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95563" indent="-228600" algn="l" rtl="0" fontAlgn="base">
              <a:spcBef>
                <a:spcPct val="20000"/>
              </a:spcBef>
              <a:spcAft>
                <a:spcPct val="0"/>
              </a:spcAft>
              <a:buChar char="»"/>
              <a:defRPr sz="2000">
                <a:solidFill>
                  <a:schemeClr val="tx1"/>
                </a:solidFill>
                <a:latin typeface="+mn-lt"/>
                <a:ea typeface="宋体" pitchFamily="2" charset="-122"/>
              </a:defRPr>
            </a:lvl6pPr>
            <a:lvl7pPr marL="3052763" indent="-228600" algn="l" rtl="0" fontAlgn="base">
              <a:spcBef>
                <a:spcPct val="20000"/>
              </a:spcBef>
              <a:spcAft>
                <a:spcPct val="0"/>
              </a:spcAft>
              <a:buChar char="»"/>
              <a:defRPr sz="2000">
                <a:solidFill>
                  <a:schemeClr val="tx1"/>
                </a:solidFill>
                <a:latin typeface="+mn-lt"/>
                <a:ea typeface="宋体" pitchFamily="2" charset="-122"/>
              </a:defRPr>
            </a:lvl7pPr>
            <a:lvl8pPr marL="3509963" indent="-228600" algn="l" rtl="0" fontAlgn="base">
              <a:spcBef>
                <a:spcPct val="20000"/>
              </a:spcBef>
              <a:spcAft>
                <a:spcPct val="0"/>
              </a:spcAft>
              <a:buChar char="»"/>
              <a:defRPr sz="2000">
                <a:solidFill>
                  <a:schemeClr val="tx1"/>
                </a:solidFill>
                <a:latin typeface="+mn-lt"/>
                <a:ea typeface="宋体" pitchFamily="2" charset="-122"/>
              </a:defRPr>
            </a:lvl8pPr>
            <a:lvl9pPr marL="3967163" indent="-228600" algn="l" rtl="0" fontAlgn="base">
              <a:spcBef>
                <a:spcPct val="20000"/>
              </a:spcBef>
              <a:spcAft>
                <a:spcPct val="0"/>
              </a:spcAft>
              <a:buChar char="»"/>
              <a:defRPr sz="2000">
                <a:solidFill>
                  <a:schemeClr val="tx1"/>
                </a:solidFill>
                <a:latin typeface="+mn-lt"/>
                <a:ea typeface="宋体" pitchFamily="2" charset="-122"/>
              </a:defRPr>
            </a:lvl9pPr>
          </a:lstStyle>
          <a:p>
            <a:pPr marL="0" marR="0" lvl="0" indent="0" algn="l" defTabSz="914400" rtl="0" eaLnBrk="0" fontAlgn="base" latinLnBrk="0" hangingPunct="0">
              <a:lnSpc>
                <a:spcPct val="120000"/>
              </a:lnSpc>
              <a:spcBef>
                <a:spcPts val="3200"/>
              </a:spcBef>
              <a:spcAft>
                <a:spcPct val="0"/>
              </a:spcAft>
              <a:buClrTx/>
              <a:buSzPct val="120000"/>
              <a:buFontTx/>
              <a:buNone/>
              <a:tabLst/>
              <a:defRPr sz="3000">
                <a:latin typeface="Times New Roman"/>
                <a:ea typeface="Times New Roman"/>
                <a:cs typeface="Times New Roman"/>
                <a:sym typeface="Times New Roman"/>
              </a:defRPr>
            </a:pPr>
            <a:r>
              <a:rPr kumimoji="0" lang="en-US" sz="1900" b="1" i="0" u="none" strike="noStrike" kern="0" cap="none" spc="0" normalizeH="0" baseline="0" noProof="0" dirty="0">
                <a:ln>
                  <a:noFill/>
                </a:ln>
                <a:solidFill>
                  <a:srgbClr val="0000FF"/>
                </a:solidFill>
                <a:effectLst/>
                <a:uLnTx/>
                <a:uFillTx/>
                <a:latin typeface="Times New Roman"/>
                <a:ea typeface="Times New Roman"/>
                <a:cs typeface="Times New Roman"/>
                <a:sym typeface="Times New Roman"/>
              </a:rPr>
              <a:t>Zhang(</a:t>
            </a:r>
            <a:r>
              <a:rPr kumimoji="0" lang="zh-CN" altLang="en-US" sz="1900" b="1" i="0" u="none" strike="noStrike" kern="0" cap="none" spc="0" normalizeH="0" baseline="0" noProof="0" dirty="0">
                <a:ln>
                  <a:noFill/>
                </a:ln>
                <a:solidFill>
                  <a:srgbClr val="0000FF"/>
                </a:solidFill>
                <a:effectLst/>
                <a:uLnTx/>
                <a:uFillTx/>
                <a:latin typeface="Times New Roman"/>
                <a:ea typeface="Times New Roman"/>
                <a:cs typeface="Times New Roman"/>
                <a:sym typeface="Times New Roman"/>
              </a:rPr>
              <a:t>张振</a:t>
            </a:r>
            <a:r>
              <a:rPr kumimoji="0" lang="en-US" sz="1900" b="1" i="0" u="none" strike="noStrike" kern="0" cap="none" spc="0" normalizeH="0" baseline="0" noProof="0" dirty="0">
                <a:ln>
                  <a:noFill/>
                </a:ln>
                <a:solidFill>
                  <a:srgbClr val="0000FF"/>
                </a:solidFill>
                <a:effectLst/>
                <a:uLnTx/>
                <a:uFillTx/>
                <a:latin typeface="Times New Roman"/>
                <a:ea typeface="Times New Roman"/>
                <a:cs typeface="Times New Roman"/>
                <a:sym typeface="Times New Roman"/>
              </a:rPr>
              <a:t>)/LWC, P</a:t>
            </a:r>
            <a:r>
              <a:rPr kumimoji="0" lang="en-US" altLang="zh-CN" sz="1900" b="1" i="0" u="none" strike="noStrike" kern="0" cap="none" spc="0" normalizeH="0" baseline="0" noProof="0" dirty="0">
                <a:ln>
                  <a:noFill/>
                </a:ln>
                <a:solidFill>
                  <a:srgbClr val="0000FF"/>
                </a:solidFill>
                <a:effectLst/>
                <a:uLnTx/>
                <a:uFillTx/>
                <a:latin typeface="Times New Roman"/>
                <a:ea typeface="Times New Roman"/>
                <a:cs typeface="Times New Roman"/>
                <a:sym typeface="Times New Roman"/>
              </a:rPr>
              <a:t>LB</a:t>
            </a:r>
            <a:r>
              <a:rPr lang="en-US" altLang="zh-CN" sz="1900" b="1" kern="0" dirty="0">
                <a:solidFill>
                  <a:srgbClr val="0000FF"/>
                </a:solidFill>
                <a:latin typeface="Times New Roman"/>
                <a:ea typeface="Times New Roman"/>
                <a:cs typeface="Times New Roman"/>
                <a:sym typeface="Times New Roman"/>
              </a:rPr>
              <a:t>7</a:t>
            </a:r>
            <a:r>
              <a:rPr kumimoji="0" lang="en-US" sz="1900" b="1" i="0" u="none" strike="noStrike" kern="0" cap="none" spc="0" normalizeH="0" baseline="0" noProof="0" dirty="0">
                <a:ln>
                  <a:noFill/>
                </a:ln>
                <a:solidFill>
                  <a:srgbClr val="0000FF"/>
                </a:solidFill>
                <a:effectLst/>
                <a:uLnTx/>
                <a:uFillTx/>
                <a:latin typeface="Times New Roman"/>
                <a:ea typeface="Times New Roman"/>
                <a:cs typeface="Times New Roman"/>
                <a:sym typeface="Times New Roman"/>
              </a:rPr>
              <a:t>26, 234 (2013) </a:t>
            </a:r>
            <a:r>
              <a:rPr kumimoji="0" lang="en-US" altLang="zh-CN" sz="1900" b="1" i="0" u="none" strike="noStrike" kern="1200" cap="none" spc="0" normalizeH="0" baseline="0" noProof="0" dirty="0">
                <a:ln>
                  <a:noFill/>
                </a:ln>
                <a:solidFill>
                  <a:srgbClr val="3333FF"/>
                </a:solidFill>
                <a:effectLst/>
                <a:uLnTx/>
                <a:uFillTx/>
                <a:latin typeface="Times New Roman" pitchFamily="18" charset="0"/>
                <a:ea typeface="黑体" pitchFamily="49" charset="-122"/>
                <a:cs typeface="+mn-cs"/>
                <a:sym typeface="Times New Roman"/>
              </a:rPr>
              <a:t>(</a:t>
            </a:r>
            <a:r>
              <a:rPr kumimoji="0" lang="en-US" altLang="zh-CN" sz="1900" b="1" i="0" u="none" strike="noStrike" kern="1200" cap="none" spc="0" normalizeH="0" baseline="0" noProof="0" dirty="0">
                <a:ln>
                  <a:noFill/>
                </a:ln>
                <a:solidFill>
                  <a:srgbClr val="C00000"/>
                </a:solidFill>
                <a:effectLst/>
                <a:uLnTx/>
                <a:uFillTx/>
                <a:latin typeface="Times New Roman" pitchFamily="18" charset="0"/>
                <a:ea typeface="黑体" pitchFamily="49" charset="-122"/>
                <a:cs typeface="+mn-cs"/>
                <a:sym typeface="Times New Roman"/>
              </a:rPr>
              <a:t>Citations: </a:t>
            </a:r>
            <a:r>
              <a:rPr kumimoji="0" lang="en-US" altLang="zh-CN" sz="1900" b="1" i="0" u="none" strike="noStrike" kern="1200" cap="none" spc="0" normalizeH="0" baseline="0" noProof="0" dirty="0">
                <a:ln>
                  <a:noFill/>
                </a:ln>
                <a:solidFill>
                  <a:srgbClr val="FF00FF"/>
                </a:solidFill>
                <a:effectLst/>
                <a:uLnTx/>
                <a:uFillTx/>
                <a:latin typeface="Times New Roman" pitchFamily="18" charset="0"/>
                <a:ea typeface="黑体" pitchFamily="49" charset="-122"/>
                <a:cs typeface="+mn-cs"/>
                <a:sym typeface="Times New Roman"/>
              </a:rPr>
              <a:t>165+</a:t>
            </a:r>
            <a:r>
              <a:rPr kumimoji="0" lang="en-US" altLang="zh-CN" sz="1900" b="1" i="0" u="none" strike="noStrike" kern="1200" cap="none" spc="0" normalizeH="0" baseline="0" noProof="0" dirty="0">
                <a:ln>
                  <a:noFill/>
                </a:ln>
                <a:solidFill>
                  <a:srgbClr val="3333FF"/>
                </a:solidFill>
                <a:effectLst/>
                <a:uLnTx/>
                <a:uFillTx/>
                <a:latin typeface="Times New Roman" pitchFamily="18" charset="0"/>
                <a:ea typeface="黑体" pitchFamily="49" charset="-122"/>
                <a:cs typeface="+mn-cs"/>
                <a:sym typeface="Times New Roman"/>
              </a:rPr>
              <a:t>)</a:t>
            </a:r>
            <a:endParaRPr kumimoji="0" lang="en-US" sz="1900" b="0" i="0" u="none" strike="noStrike" kern="0" cap="none" spc="0" normalizeH="0" baseline="0" noProof="0" dirty="0">
              <a:ln>
                <a:noFill/>
              </a:ln>
              <a:solidFill>
                <a:srgbClr val="133984"/>
              </a:solidFill>
              <a:effectLst/>
              <a:uLnTx/>
              <a:uFillTx/>
              <a:latin typeface="Times New Roman"/>
              <a:ea typeface="Times New Roman"/>
              <a:cs typeface="Times New Roman"/>
              <a:sym typeface="Times New Roman"/>
            </a:endParaRPr>
          </a:p>
        </p:txBody>
      </p:sp>
      <p:sp>
        <p:nvSpPr>
          <p:cNvPr id="11" name="Rectangle 3">
            <a:extLst>
              <a:ext uri="{FF2B5EF4-FFF2-40B4-BE49-F238E27FC236}">
                <a16:creationId xmlns:a16="http://schemas.microsoft.com/office/drawing/2014/main" id="{699368D1-F71C-4CC3-95E8-ABF06166523E}"/>
              </a:ext>
            </a:extLst>
          </p:cNvPr>
          <p:cNvSpPr>
            <a:spLocks noChangeArrowheads="1"/>
          </p:cNvSpPr>
          <p:nvPr/>
        </p:nvSpPr>
        <p:spPr bwMode="auto">
          <a:xfrm>
            <a:off x="1524000" y="179389"/>
            <a:ext cx="9144000" cy="688975"/>
          </a:xfrm>
          <a:prstGeom prst="rect">
            <a:avLst/>
          </a:prstGeom>
          <a:noFill/>
          <a:ln w="9525" algn="ctr">
            <a:noFill/>
            <a:miter lim="800000"/>
            <a:headEnd/>
            <a:tailEnd/>
          </a:ln>
        </p:spPr>
        <p:txBody>
          <a:bodyPr tIns="54000"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CN" sz="2800" b="1" i="0" u="none" strike="noStrike" kern="1200" cap="none" spc="0" normalizeH="0" baseline="0" noProof="0" dirty="0" err="1">
                <a:ln>
                  <a:noFill/>
                </a:ln>
                <a:solidFill>
                  <a:srgbClr val="333399"/>
                </a:solidFill>
                <a:effectLst/>
                <a:uLnTx/>
                <a:uFillTx/>
                <a:latin typeface="Times New Roman" pitchFamily="18" charset="0"/>
                <a:ea typeface="黑体" pitchFamily="49" charset="-122"/>
                <a:cs typeface="Times New Roman" pitchFamily="18" charset="0"/>
              </a:rPr>
              <a:t>NSkin</a:t>
            </a:r>
            <a:r>
              <a:rPr kumimoji="1" lang="en-US" altLang="zh-CN" sz="2800" b="1" i="0" u="none" strike="noStrike" kern="1200" cap="none" spc="0" normalizeH="0" baseline="0" noProof="0" dirty="0">
                <a:ln>
                  <a:noFill/>
                </a:ln>
                <a:solidFill>
                  <a:srgbClr val="333399"/>
                </a:solidFill>
                <a:effectLst/>
                <a:uLnTx/>
                <a:uFillTx/>
                <a:latin typeface="Times New Roman" pitchFamily="18" charset="0"/>
                <a:ea typeface="黑体" pitchFamily="49" charset="-122"/>
                <a:cs typeface="Times New Roman" pitchFamily="18" charset="0"/>
              </a:rPr>
              <a:t> vs Esym</a:t>
            </a:r>
            <a:endParaRPr kumimoji="1" lang="zh-CN" altLang="en-US" sz="2800" b="1" i="0" u="none" strike="noStrike" kern="1200" cap="none" spc="0" normalizeH="0" baseline="0" noProof="0" dirty="0">
              <a:ln>
                <a:noFill/>
              </a:ln>
              <a:solidFill>
                <a:srgbClr val="FF0000"/>
              </a:solidFill>
              <a:effectLst/>
              <a:uLnTx/>
              <a:uFillTx/>
              <a:latin typeface="Times New Roman" pitchFamily="18" charset="0"/>
              <a:ea typeface="黑体" pitchFamily="49" charset="-122"/>
              <a:cs typeface="Times New Roman" pitchFamily="18" charset="0"/>
            </a:endParaRPr>
          </a:p>
        </p:txBody>
      </p:sp>
      <p:sp>
        <p:nvSpPr>
          <p:cNvPr id="13" name="文本框 12">
            <a:extLst>
              <a:ext uri="{FF2B5EF4-FFF2-40B4-BE49-F238E27FC236}">
                <a16:creationId xmlns:a16="http://schemas.microsoft.com/office/drawing/2014/main" id="{C2A980EC-99A1-4C9A-86E1-2229970D5EDD}"/>
              </a:ext>
            </a:extLst>
          </p:cNvPr>
          <p:cNvSpPr txBox="1"/>
          <p:nvPr/>
        </p:nvSpPr>
        <p:spPr>
          <a:xfrm>
            <a:off x="1905000" y="5581473"/>
            <a:ext cx="9220200" cy="769441"/>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zh-CN" sz="2200" b="1" i="0" u="none" strike="noStrike" kern="1200" cap="none" spc="0" normalizeH="0" baseline="0" noProof="0" dirty="0">
                <a:ln>
                  <a:noFill/>
                </a:ln>
                <a:solidFill>
                  <a:srgbClr val="12357C"/>
                </a:solidFill>
                <a:effectLst/>
                <a:uLnTx/>
                <a:uFillTx/>
                <a:latin typeface="Times-Roman"/>
                <a:ea typeface="黑体" pitchFamily="49" charset="-122"/>
                <a:cs typeface="+mn-cs"/>
              </a:rPr>
              <a:t>Pb208 </a:t>
            </a:r>
            <a:r>
              <a:rPr kumimoji="0" lang="en-US" altLang="zh-CN" sz="2200" b="1" i="0" u="none" strike="noStrike" kern="1200" cap="none" spc="0" normalizeH="0" baseline="0" noProof="0" dirty="0" err="1">
                <a:ln>
                  <a:noFill/>
                </a:ln>
                <a:solidFill>
                  <a:srgbClr val="FF00FF"/>
                </a:solidFill>
                <a:effectLst/>
                <a:uLnTx/>
                <a:uFillTx/>
                <a:latin typeface="Times-Roman"/>
                <a:ea typeface="黑体" pitchFamily="49" charset="-122"/>
                <a:cs typeface="+mn-cs"/>
              </a:rPr>
              <a:t>Rskin</a:t>
            </a:r>
            <a:r>
              <a:rPr kumimoji="0" lang="en-US" altLang="zh-CN" sz="2200" b="1" i="0" u="none" strike="noStrike" kern="1200" cap="none" spc="0" normalizeH="0" baseline="0" noProof="0" dirty="0">
                <a:ln>
                  <a:noFill/>
                </a:ln>
                <a:solidFill>
                  <a:srgbClr val="12357C"/>
                </a:solidFill>
                <a:effectLst/>
                <a:uLnTx/>
                <a:uFillTx/>
                <a:latin typeface="Times-Roman"/>
                <a:ea typeface="黑体" pitchFamily="49" charset="-122"/>
                <a:cs typeface="+mn-cs"/>
              </a:rPr>
              <a:t> is essentially determined by the </a:t>
            </a:r>
            <a:r>
              <a:rPr kumimoji="0" lang="en-US" altLang="zh-CN" sz="2200" b="1" i="0" u="none" strike="noStrike" kern="1200" cap="none" spc="0" normalizeH="0" baseline="0" noProof="0" dirty="0">
                <a:ln>
                  <a:noFill/>
                </a:ln>
                <a:solidFill>
                  <a:srgbClr val="0000FF"/>
                </a:solidFill>
                <a:effectLst/>
                <a:uLnTx/>
                <a:uFillTx/>
                <a:latin typeface="Times-Roman"/>
                <a:ea typeface="黑体" pitchFamily="49" charset="-122"/>
                <a:cs typeface="+mn-cs"/>
              </a:rPr>
              <a:t>L(2/3rho</a:t>
            </a:r>
            <a:r>
              <a:rPr kumimoji="0" lang="en-US" altLang="zh-CN" sz="2200" b="1" i="0" u="none" strike="noStrike" kern="1200" cap="none" spc="0" normalizeH="0" baseline="-25000" noProof="0" dirty="0">
                <a:ln>
                  <a:noFill/>
                </a:ln>
                <a:solidFill>
                  <a:srgbClr val="0000FF"/>
                </a:solidFill>
                <a:effectLst/>
                <a:uLnTx/>
                <a:uFillTx/>
                <a:latin typeface="Times-Roman"/>
                <a:ea typeface="黑体" pitchFamily="49" charset="-122"/>
                <a:cs typeface="+mn-cs"/>
              </a:rPr>
              <a:t>0</a:t>
            </a:r>
            <a:r>
              <a:rPr kumimoji="0" lang="en-US" altLang="zh-CN" sz="2200" b="1" i="0" u="none" strike="noStrike" kern="1200" cap="none" spc="0" normalizeH="0" baseline="0" noProof="0" dirty="0">
                <a:ln>
                  <a:noFill/>
                </a:ln>
                <a:solidFill>
                  <a:srgbClr val="0000FF"/>
                </a:solidFill>
                <a:effectLst/>
                <a:uLnTx/>
                <a:uFillTx/>
                <a:latin typeface="Times-Roman"/>
                <a:ea typeface="黑体" pitchFamily="49" charset="-122"/>
                <a:cs typeface="+mn-cs"/>
              </a:rPr>
              <a:t>)</a:t>
            </a:r>
            <a:r>
              <a:rPr kumimoji="0" lang="en-US" altLang="zh-CN" sz="2200" b="1" i="0" u="none" strike="noStrike" kern="1200" cap="none" spc="0" normalizeH="0" baseline="0" noProof="0" dirty="0">
                <a:ln>
                  <a:noFill/>
                </a:ln>
                <a:solidFill>
                  <a:srgbClr val="12357C"/>
                </a:solidFill>
                <a:effectLst/>
                <a:uLnTx/>
                <a:uFillTx/>
                <a:latin typeface="Times-Roman"/>
                <a:ea typeface="黑体" pitchFamily="49" charset="-122"/>
                <a:cs typeface="+mn-cs"/>
              </a:rPr>
              <a:t>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zh-CN" sz="2200" b="1" i="0" u="none" strike="noStrike" kern="1200" cap="none" spc="0" normalizeH="0" baseline="0" noProof="0" dirty="0">
                <a:ln>
                  <a:noFill/>
                </a:ln>
                <a:solidFill>
                  <a:srgbClr val="FF00FF"/>
                </a:solidFill>
                <a:effectLst/>
                <a:uLnTx/>
                <a:uFillTx/>
                <a:latin typeface="Times-Roman"/>
                <a:ea typeface="黑体" pitchFamily="49" charset="-122"/>
                <a:cs typeface="+mn-cs"/>
              </a:rPr>
              <a:t>Binding energy difference </a:t>
            </a:r>
            <a:r>
              <a:rPr kumimoji="0" lang="en-US" altLang="zh-CN" sz="2200" b="1" i="0" u="none" strike="noStrike" kern="1200" cap="none" spc="0" normalizeH="0" baseline="0" noProof="0" dirty="0">
                <a:ln>
                  <a:noFill/>
                </a:ln>
                <a:solidFill>
                  <a:srgbClr val="12357C"/>
                </a:solidFill>
                <a:effectLst/>
                <a:uLnTx/>
                <a:uFillTx/>
                <a:latin typeface="Times-Roman"/>
                <a:ea typeface="黑体" pitchFamily="49" charset="-122"/>
                <a:cs typeface="+mn-cs"/>
              </a:rPr>
              <a:t>is essentially determined by the </a:t>
            </a:r>
            <a:r>
              <a:rPr kumimoji="0" lang="en-US" altLang="zh-CN" sz="2200" b="1" i="0" u="none" strike="noStrike" kern="1200" cap="none" spc="0" normalizeH="0" baseline="0" noProof="0" dirty="0">
                <a:ln>
                  <a:noFill/>
                </a:ln>
                <a:solidFill>
                  <a:srgbClr val="0000FF"/>
                </a:solidFill>
                <a:effectLst/>
                <a:uLnTx/>
                <a:uFillTx/>
                <a:latin typeface="Times-Roman"/>
                <a:ea typeface="黑体" pitchFamily="49" charset="-122"/>
                <a:cs typeface="+mn-cs"/>
              </a:rPr>
              <a:t>E</a:t>
            </a:r>
            <a:r>
              <a:rPr kumimoji="0" lang="en-US" altLang="zh-CN" sz="2200" b="1" i="0" u="none" strike="noStrike" kern="1200" cap="none" spc="0" normalizeH="0" baseline="-25000" noProof="0" dirty="0">
                <a:ln>
                  <a:noFill/>
                </a:ln>
                <a:solidFill>
                  <a:srgbClr val="0000FF"/>
                </a:solidFill>
                <a:effectLst/>
                <a:uLnTx/>
                <a:uFillTx/>
                <a:latin typeface="Times-Roman"/>
                <a:ea typeface="黑体" pitchFamily="49" charset="-122"/>
                <a:cs typeface="+mn-cs"/>
              </a:rPr>
              <a:t>sym</a:t>
            </a:r>
            <a:r>
              <a:rPr kumimoji="0" lang="en-US" altLang="zh-CN" sz="2200" b="1" i="0" u="none" strike="noStrike" kern="1200" cap="none" spc="0" normalizeH="0" baseline="0" noProof="0" dirty="0">
                <a:ln>
                  <a:noFill/>
                </a:ln>
                <a:solidFill>
                  <a:srgbClr val="0000FF"/>
                </a:solidFill>
                <a:effectLst/>
                <a:uLnTx/>
                <a:uFillTx/>
                <a:latin typeface="Times-Roman"/>
                <a:ea typeface="黑体" pitchFamily="49" charset="-122"/>
                <a:cs typeface="+mn-cs"/>
              </a:rPr>
              <a:t>(2/3rho</a:t>
            </a:r>
            <a:r>
              <a:rPr kumimoji="0" lang="en-US" altLang="zh-CN" sz="2200" b="1" i="0" u="none" strike="noStrike" kern="1200" cap="none" spc="0" normalizeH="0" baseline="-25000" noProof="0" dirty="0">
                <a:ln>
                  <a:noFill/>
                </a:ln>
                <a:solidFill>
                  <a:srgbClr val="0000FF"/>
                </a:solidFill>
                <a:effectLst/>
                <a:uLnTx/>
                <a:uFillTx/>
                <a:latin typeface="Times-Roman"/>
                <a:ea typeface="黑体" pitchFamily="49" charset="-122"/>
                <a:cs typeface="+mn-cs"/>
              </a:rPr>
              <a:t>0</a:t>
            </a:r>
            <a:r>
              <a:rPr kumimoji="0" lang="en-US" altLang="zh-CN" sz="2200" b="1" i="0" u="none" strike="noStrike" kern="1200" cap="none" spc="0" normalizeH="0" baseline="0" noProof="0" dirty="0">
                <a:ln>
                  <a:noFill/>
                </a:ln>
                <a:solidFill>
                  <a:srgbClr val="0000FF"/>
                </a:solidFill>
                <a:effectLst/>
                <a:uLnTx/>
                <a:uFillTx/>
                <a:latin typeface="Times-Roman"/>
                <a:ea typeface="黑体" pitchFamily="49" charset="-122"/>
                <a:cs typeface="+mn-cs"/>
              </a:rPr>
              <a:t>)</a:t>
            </a:r>
            <a:r>
              <a:rPr kumimoji="0" lang="en-US" altLang="zh-CN" sz="2200" b="1" i="0" u="none" strike="noStrike" kern="1200" cap="none" spc="0" normalizeH="0" baseline="0" noProof="0" dirty="0">
                <a:ln>
                  <a:noFill/>
                </a:ln>
                <a:solidFill>
                  <a:srgbClr val="12357C"/>
                </a:solidFill>
                <a:effectLst/>
                <a:uLnTx/>
                <a:uFillTx/>
                <a:latin typeface="Times-Roman"/>
                <a:ea typeface="黑体" pitchFamily="49" charset="-122"/>
                <a:cs typeface="+mn-cs"/>
              </a:rPr>
              <a:t> </a:t>
            </a:r>
          </a:p>
        </p:txBody>
      </p:sp>
      <p:pic>
        <p:nvPicPr>
          <p:cNvPr id="3" name="图片 2">
            <a:extLst>
              <a:ext uri="{FF2B5EF4-FFF2-40B4-BE49-F238E27FC236}">
                <a16:creationId xmlns:a16="http://schemas.microsoft.com/office/drawing/2014/main" id="{23747C4F-7491-438C-8326-5DF9B99AD7F4}"/>
              </a:ext>
            </a:extLst>
          </p:cNvPr>
          <p:cNvPicPr>
            <a:picLocks noChangeAspect="1"/>
          </p:cNvPicPr>
          <p:nvPr/>
        </p:nvPicPr>
        <p:blipFill>
          <a:blip r:embed="rId3"/>
          <a:stretch>
            <a:fillRect/>
          </a:stretch>
        </p:blipFill>
        <p:spPr>
          <a:xfrm>
            <a:off x="228599" y="1400271"/>
            <a:ext cx="5799705" cy="3857529"/>
          </a:xfrm>
          <a:prstGeom prst="rect">
            <a:avLst/>
          </a:prstGeom>
        </p:spPr>
      </p:pic>
      <p:pic>
        <p:nvPicPr>
          <p:cNvPr id="5" name="图片 4">
            <a:extLst>
              <a:ext uri="{FF2B5EF4-FFF2-40B4-BE49-F238E27FC236}">
                <a16:creationId xmlns:a16="http://schemas.microsoft.com/office/drawing/2014/main" id="{D9917B27-5299-46BE-8F67-479B122C5A6C}"/>
              </a:ext>
            </a:extLst>
          </p:cNvPr>
          <p:cNvPicPr>
            <a:picLocks noChangeAspect="1"/>
          </p:cNvPicPr>
          <p:nvPr/>
        </p:nvPicPr>
        <p:blipFill>
          <a:blip r:embed="rId4"/>
          <a:stretch>
            <a:fillRect/>
          </a:stretch>
        </p:blipFill>
        <p:spPr>
          <a:xfrm>
            <a:off x="6215660" y="1375517"/>
            <a:ext cx="5747740" cy="3882283"/>
          </a:xfrm>
          <a:prstGeom prst="rect">
            <a:avLst/>
          </a:prstGeom>
        </p:spPr>
      </p:pic>
    </p:spTree>
    <p:extLst>
      <p:ext uri="{BB962C8B-B14F-4D97-AF65-F5344CB8AC3E}">
        <p14:creationId xmlns:p14="http://schemas.microsoft.com/office/powerpoint/2010/main" val="4282530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4"/>
          <p:cNvSpPr txBox="1">
            <a:spLocks noChangeArrowheads="1"/>
          </p:cNvSpPr>
          <p:nvPr/>
        </p:nvSpPr>
        <p:spPr bwMode="auto">
          <a:xfrm>
            <a:off x="4762177" y="2387309"/>
            <a:ext cx="4030686" cy="323165"/>
          </a:xfrm>
          <a:prstGeom prst="rect">
            <a:avLst/>
          </a:prstGeom>
          <a:solidFill>
            <a:schemeClr val="bg1"/>
          </a:solidFill>
          <a:ln w="25400">
            <a:solidFill>
              <a:srgbClr val="FF6600"/>
            </a:solid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r>
              <a:rPr lang="en-US" altLang="zh-CN" sz="1500" b="1" dirty="0">
                <a:solidFill>
                  <a:srgbClr val="0000FF"/>
                </a:solidFill>
                <a:ea typeface="宋体" panose="02010600030101010101" pitchFamily="2" charset="-122"/>
                <a:cs typeface="Times New Roman" panose="02020603050405020304" pitchFamily="18" charset="0"/>
              </a:rPr>
              <a:t>PREX-II:  </a:t>
            </a:r>
            <a:r>
              <a:rPr lang="en-US" altLang="zh-CN" sz="1500" b="1" dirty="0" err="1">
                <a:solidFill>
                  <a:srgbClr val="FF00FF"/>
                </a:solidFill>
                <a:ea typeface="宋体" panose="02010600030101010101" pitchFamily="2" charset="-122"/>
                <a:cs typeface="Times New Roman" panose="02020603050405020304" pitchFamily="18" charset="0"/>
              </a:rPr>
              <a:t>Rskin</a:t>
            </a:r>
            <a:r>
              <a:rPr lang="en-US" altLang="zh-CN" sz="1500" b="1" dirty="0">
                <a:solidFill>
                  <a:srgbClr val="FF00FF"/>
                </a:solidFill>
                <a:ea typeface="宋体" panose="02010600030101010101" pitchFamily="2" charset="-122"/>
                <a:cs typeface="Times New Roman" panose="02020603050405020304" pitchFamily="18" charset="0"/>
              </a:rPr>
              <a:t> = [0.212, 0.354] </a:t>
            </a:r>
            <a:r>
              <a:rPr lang="en-US" altLang="zh-CN" sz="1500" b="1" dirty="0" err="1">
                <a:solidFill>
                  <a:srgbClr val="FF00FF"/>
                </a:solidFill>
                <a:ea typeface="宋体" panose="02010600030101010101" pitchFamily="2" charset="-122"/>
                <a:cs typeface="Times New Roman" panose="02020603050405020304" pitchFamily="18" charset="0"/>
              </a:rPr>
              <a:t>fm</a:t>
            </a:r>
            <a:r>
              <a:rPr lang="en-US" altLang="zh-CN" sz="1500" b="1" dirty="0">
                <a:solidFill>
                  <a:srgbClr val="FF00FF"/>
                </a:solidFill>
                <a:ea typeface="宋体" panose="02010600030101010101" pitchFamily="2" charset="-122"/>
                <a:cs typeface="Times New Roman" panose="02020603050405020304" pitchFamily="18" charset="0"/>
              </a:rPr>
              <a:t> for Pb208</a:t>
            </a:r>
          </a:p>
        </p:txBody>
      </p:sp>
      <p:pic>
        <p:nvPicPr>
          <p:cNvPr id="3" name="图片 2"/>
          <p:cNvPicPr>
            <a:picLocks noChangeAspect="1"/>
          </p:cNvPicPr>
          <p:nvPr/>
        </p:nvPicPr>
        <p:blipFill>
          <a:blip r:embed="rId2"/>
          <a:stretch>
            <a:fillRect/>
          </a:stretch>
        </p:blipFill>
        <p:spPr>
          <a:xfrm>
            <a:off x="1788952" y="990600"/>
            <a:ext cx="6280776" cy="1295400"/>
          </a:xfrm>
          <a:prstGeom prst="rect">
            <a:avLst/>
          </a:prstGeom>
        </p:spPr>
      </p:pic>
      <p:pic>
        <p:nvPicPr>
          <p:cNvPr id="11" name="图片 10"/>
          <p:cNvPicPr>
            <a:picLocks noChangeAspect="1"/>
          </p:cNvPicPr>
          <p:nvPr/>
        </p:nvPicPr>
        <p:blipFill>
          <a:blip r:embed="rId3"/>
          <a:stretch>
            <a:fillRect/>
          </a:stretch>
        </p:blipFill>
        <p:spPr>
          <a:xfrm>
            <a:off x="1924227" y="2374722"/>
            <a:ext cx="2694517" cy="353779"/>
          </a:xfrm>
          <a:prstGeom prst="rect">
            <a:avLst/>
          </a:prstGeom>
          <a:ln>
            <a:solidFill>
              <a:srgbClr val="C00000"/>
            </a:solidFill>
          </a:ln>
        </p:spPr>
      </p:pic>
      <p:pic>
        <p:nvPicPr>
          <p:cNvPr id="12" name="图片 11"/>
          <p:cNvPicPr>
            <a:picLocks noChangeAspect="1"/>
          </p:cNvPicPr>
          <p:nvPr/>
        </p:nvPicPr>
        <p:blipFill>
          <a:blip r:embed="rId4"/>
          <a:stretch>
            <a:fillRect/>
          </a:stretch>
        </p:blipFill>
        <p:spPr>
          <a:xfrm>
            <a:off x="7788874" y="3588395"/>
            <a:ext cx="2650526" cy="2867410"/>
          </a:xfrm>
          <a:prstGeom prst="rect">
            <a:avLst/>
          </a:prstGeom>
        </p:spPr>
      </p:pic>
      <p:sp>
        <p:nvSpPr>
          <p:cNvPr id="14" name="文本框 14"/>
          <p:cNvSpPr txBox="1">
            <a:spLocks noChangeArrowheads="1"/>
          </p:cNvSpPr>
          <p:nvPr/>
        </p:nvSpPr>
        <p:spPr bwMode="auto">
          <a:xfrm>
            <a:off x="2286000" y="4997970"/>
            <a:ext cx="5029200" cy="369332"/>
          </a:xfrm>
          <a:prstGeom prst="rect">
            <a:avLst/>
          </a:prstGeom>
          <a:solidFill>
            <a:schemeClr val="bg1"/>
          </a:solidFill>
          <a:ln w="25400">
            <a:solidFill>
              <a:srgbClr val="FF6600"/>
            </a:solid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r>
              <a:rPr lang="en-US" altLang="zh-CN" sz="1800" b="1" dirty="0">
                <a:solidFill>
                  <a:srgbClr val="C00000"/>
                </a:solidFill>
                <a:ea typeface="宋体" panose="02010600030101010101" pitchFamily="2" charset="-122"/>
                <a:cs typeface="Times New Roman" panose="02020603050405020304" pitchFamily="18" charset="0"/>
              </a:rPr>
              <a:t>RMF: </a:t>
            </a:r>
            <a:r>
              <a:rPr lang="en-US" altLang="zh-CN" sz="1800" b="1" dirty="0">
                <a:solidFill>
                  <a:srgbClr val="3333FF"/>
                </a:solidFill>
                <a:ea typeface="宋体" panose="02010600030101010101" pitchFamily="2" charset="-122"/>
                <a:cs typeface="Times New Roman" panose="02020603050405020304" pitchFamily="18" charset="0"/>
              </a:rPr>
              <a:t>Inconsistent</a:t>
            </a:r>
            <a:r>
              <a:rPr lang="en-US" altLang="zh-CN" sz="1800" b="1" dirty="0">
                <a:solidFill>
                  <a:srgbClr val="FF00FF"/>
                </a:solidFill>
                <a:ea typeface="宋体" panose="02010600030101010101" pitchFamily="2" charset="-122"/>
                <a:cs typeface="Times New Roman" panose="02020603050405020304" pitchFamily="18" charset="0"/>
              </a:rPr>
              <a:t> with GW170817: </a:t>
            </a:r>
            <a:r>
              <a:rPr lang="el-GR" altLang="zh-CN" sz="1800" b="1" dirty="0">
                <a:solidFill>
                  <a:srgbClr val="FF00FF"/>
                </a:solidFill>
                <a:ea typeface="宋体" panose="02010600030101010101" pitchFamily="2" charset="-122"/>
                <a:cs typeface="Times New Roman" panose="02020603050405020304" pitchFamily="18" charset="0"/>
              </a:rPr>
              <a:t>Λ</a:t>
            </a:r>
            <a:r>
              <a:rPr lang="en-US" altLang="zh-CN" sz="1800" b="1" baseline="-25000" dirty="0">
                <a:solidFill>
                  <a:srgbClr val="FF00FF"/>
                </a:solidFill>
                <a:ea typeface="宋体" panose="02010600030101010101" pitchFamily="2" charset="-122"/>
                <a:cs typeface="Times New Roman" panose="02020603050405020304" pitchFamily="18" charset="0"/>
              </a:rPr>
              <a:t>1.4 </a:t>
            </a:r>
            <a:r>
              <a:rPr lang="en-US" altLang="zh-CN" sz="1800" b="1" dirty="0">
                <a:solidFill>
                  <a:srgbClr val="FF00FF"/>
                </a:solidFill>
                <a:ea typeface="宋体" panose="02010600030101010101" pitchFamily="2" charset="-122"/>
                <a:cs typeface="Times New Roman" panose="02020603050405020304" pitchFamily="18" charset="0"/>
              </a:rPr>
              <a:t>&lt;580 !!!</a:t>
            </a:r>
          </a:p>
        </p:txBody>
      </p:sp>
      <p:sp>
        <p:nvSpPr>
          <p:cNvPr id="13" name="矩形 12"/>
          <p:cNvSpPr/>
          <p:nvPr/>
        </p:nvSpPr>
        <p:spPr>
          <a:xfrm>
            <a:off x="1353424" y="5588209"/>
            <a:ext cx="5733176" cy="646331"/>
          </a:xfrm>
          <a:prstGeom prst="rect">
            <a:avLst/>
          </a:prstGeom>
        </p:spPr>
        <p:txBody>
          <a:bodyPr wrap="square">
            <a:spAutoFit/>
          </a:bodyPr>
          <a:lstStyle/>
          <a:p>
            <a:pPr algn="l"/>
            <a:r>
              <a:rPr lang="el-GR" altLang="zh-CN" sz="1800" b="1" dirty="0">
                <a:solidFill>
                  <a:srgbClr val="FF0000"/>
                </a:solidFill>
                <a:latin typeface="Times New Roman" panose="02020603050405020304" pitchFamily="18" charset="0"/>
                <a:cs typeface="Times New Roman" panose="02020603050405020304" pitchFamily="18" charset="0"/>
              </a:rPr>
              <a:t>δ</a:t>
            </a:r>
            <a:r>
              <a:rPr lang="en-US" altLang="zh-CN" sz="1800" b="1" dirty="0">
                <a:solidFill>
                  <a:srgbClr val="FF0000"/>
                </a:solidFill>
                <a:latin typeface="Times New Roman" panose="02020603050405020304" pitchFamily="18" charset="0"/>
                <a:cs typeface="Times New Roman" panose="02020603050405020304" pitchFamily="18" charset="0"/>
              </a:rPr>
              <a:t> meson may be important in the RMF model !!!</a:t>
            </a:r>
          </a:p>
          <a:p>
            <a:pPr algn="l"/>
            <a:r>
              <a:rPr lang="en-US" altLang="zh-CN" sz="1800" b="1" dirty="0">
                <a:solidFill>
                  <a:srgbClr val="0000FF"/>
                </a:solidFill>
                <a:latin typeface="Times New Roman" panose="02020603050405020304" pitchFamily="18" charset="0"/>
                <a:cs typeface="Times New Roman" panose="02020603050405020304" pitchFamily="18" charset="0"/>
              </a:rPr>
              <a:t>Fan Li (</a:t>
            </a:r>
            <a:r>
              <a:rPr lang="zh-CN" altLang="en-US" sz="1800" b="1" dirty="0">
                <a:solidFill>
                  <a:srgbClr val="0000FF"/>
                </a:solidFill>
                <a:latin typeface="Times New Roman" panose="02020603050405020304" pitchFamily="18" charset="0"/>
                <a:cs typeface="Times New Roman" panose="02020603050405020304" pitchFamily="18" charset="0"/>
              </a:rPr>
              <a:t>李帆</a:t>
            </a:r>
            <a:r>
              <a:rPr lang="en-US" altLang="zh-CN" sz="1800" b="1" dirty="0">
                <a:solidFill>
                  <a:srgbClr val="0000FF"/>
                </a:solidFill>
                <a:latin typeface="Times New Roman" panose="02020603050405020304" pitchFamily="18" charset="0"/>
                <a:cs typeface="Times New Roman" panose="02020603050405020304" pitchFamily="18" charset="0"/>
              </a:rPr>
              <a:t>)/Cai/Zhou/Jiang/LWC, </a:t>
            </a:r>
            <a:r>
              <a:rPr lang="en-US" altLang="zh-CN" sz="1800" b="1" dirty="0" err="1">
                <a:solidFill>
                  <a:srgbClr val="0000FF"/>
                </a:solidFill>
                <a:latin typeface="Times New Roman" panose="02020603050405020304" pitchFamily="18" charset="0"/>
                <a:cs typeface="Times New Roman" panose="02020603050405020304" pitchFamily="18" charset="0"/>
              </a:rPr>
              <a:t>ApJ</a:t>
            </a:r>
            <a:r>
              <a:rPr lang="en-US" altLang="zh-CN" sz="1800" b="1" dirty="0">
                <a:solidFill>
                  <a:srgbClr val="0000FF"/>
                </a:solidFill>
                <a:latin typeface="Times New Roman" panose="02020603050405020304" pitchFamily="18" charset="0"/>
                <a:cs typeface="Times New Roman" panose="02020603050405020304" pitchFamily="18" charset="0"/>
              </a:rPr>
              <a:t> 929, 183 (2022)</a:t>
            </a:r>
            <a:endParaRPr lang="zh-CN" altLang="en-US" sz="1800" dirty="0">
              <a:solidFill>
                <a:srgbClr val="FF0000"/>
              </a:solidFill>
              <a:latin typeface="Times New Roman" panose="02020603050405020304" pitchFamily="18" charset="0"/>
              <a:cs typeface="Times New Roman" panose="02020603050405020304" pitchFamily="18" charset="0"/>
            </a:endParaRPr>
          </a:p>
        </p:txBody>
      </p:sp>
      <p:sp>
        <p:nvSpPr>
          <p:cNvPr id="16" name="矩形 15"/>
          <p:cNvSpPr>
            <a:spLocks noChangeArrowheads="1"/>
          </p:cNvSpPr>
          <p:nvPr/>
        </p:nvSpPr>
        <p:spPr bwMode="auto">
          <a:xfrm>
            <a:off x="8946236" y="2370267"/>
            <a:ext cx="160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ct val="20000"/>
              </a:spcBef>
              <a:buSzPct val="120000"/>
              <a:buBlip>
                <a:blip r:embed="rId5"/>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a:lnSpc>
                <a:spcPct val="100000"/>
              </a:lnSpc>
              <a:spcBef>
                <a:spcPct val="0"/>
              </a:spcBef>
              <a:buSzTx/>
              <a:buFontTx/>
              <a:buNone/>
            </a:pPr>
            <a:r>
              <a:rPr lang="en-US" altLang="zh-CN" sz="1800" b="1" dirty="0">
                <a:solidFill>
                  <a:srgbClr val="FF0000"/>
                </a:solidFill>
                <a:latin typeface="Times New Roman" panose="02020603050405020304" pitchFamily="18" charset="0"/>
                <a:cs typeface="Times New Roman" panose="02020603050405020304" pitchFamily="18" charset="0"/>
              </a:rPr>
              <a:t>Huge </a:t>
            </a:r>
            <a:r>
              <a:rPr lang="en-US" altLang="zh-CN" sz="1800" b="1" dirty="0" err="1">
                <a:solidFill>
                  <a:srgbClr val="FF0000"/>
                </a:solidFill>
                <a:latin typeface="Times New Roman" panose="02020603050405020304" pitchFamily="18" charset="0"/>
                <a:cs typeface="Times New Roman" panose="02020603050405020304" pitchFamily="18" charset="0"/>
              </a:rPr>
              <a:t>Nskin</a:t>
            </a:r>
            <a:r>
              <a:rPr lang="en-US" altLang="zh-CN" sz="1800" b="1" dirty="0">
                <a:solidFill>
                  <a:srgbClr val="FF0000"/>
                </a:solidFill>
                <a:latin typeface="Times New Roman" panose="02020603050405020304" pitchFamily="18" charset="0"/>
                <a:cs typeface="Times New Roman" panose="02020603050405020304" pitchFamily="18" charset="0"/>
              </a:rPr>
              <a:t>! </a:t>
            </a:r>
            <a:endParaRPr lang="en-US" altLang="zh-CN" sz="1800" b="1" dirty="0">
              <a:solidFill>
                <a:srgbClr val="0000FF"/>
              </a:solidFill>
              <a:latin typeface="Times New Roman" panose="02020603050405020304" pitchFamily="18" charset="0"/>
              <a:cs typeface="Times New Roman" panose="02020603050405020304" pitchFamily="18" charset="0"/>
            </a:endParaRPr>
          </a:p>
        </p:txBody>
      </p:sp>
      <p:sp>
        <p:nvSpPr>
          <p:cNvPr id="17" name="Rectangle 13"/>
          <p:cNvSpPr>
            <a:spLocks noChangeArrowheads="1"/>
          </p:cNvSpPr>
          <p:nvPr/>
        </p:nvSpPr>
        <p:spPr bwMode="auto">
          <a:xfrm>
            <a:off x="1524000" y="179389"/>
            <a:ext cx="9144000" cy="688975"/>
          </a:xfrm>
          <a:prstGeom prst="rect">
            <a:avLst/>
          </a:prstGeom>
          <a:noFill/>
          <a:ln w="9525" algn="ctr">
            <a:noFill/>
            <a:miter lim="800000"/>
            <a:headEnd/>
            <a:tailEnd/>
          </a:ln>
        </p:spPr>
        <p:txBody>
          <a:bodyPr tIns="54000" anchorCtr="1"/>
          <a:lstStyle/>
          <a:p>
            <a:pPr algn="l" eaLnBrk="0" hangingPunct="0"/>
            <a:r>
              <a:rPr lang="en-US" altLang="zh-CN" sz="3600" b="1" dirty="0" err="1">
                <a:solidFill>
                  <a:srgbClr val="333399"/>
                </a:solidFill>
                <a:latin typeface="Times New Roman" pitchFamily="18" charset="0"/>
                <a:cs typeface="Times New Roman" pitchFamily="18" charset="0"/>
              </a:rPr>
              <a:t>NSkin</a:t>
            </a:r>
            <a:r>
              <a:rPr lang="en-US" altLang="zh-CN" sz="3600" b="1" dirty="0">
                <a:solidFill>
                  <a:srgbClr val="333399"/>
                </a:solidFill>
                <a:latin typeface="Times New Roman" pitchFamily="18" charset="0"/>
                <a:cs typeface="Times New Roman" pitchFamily="18" charset="0"/>
              </a:rPr>
              <a:t> in </a:t>
            </a:r>
            <a:r>
              <a:rPr lang="en-US" altLang="zh-CN" sz="3600" b="1" baseline="30000" dirty="0">
                <a:solidFill>
                  <a:srgbClr val="333399"/>
                </a:solidFill>
                <a:latin typeface="Times New Roman" pitchFamily="18" charset="0"/>
                <a:cs typeface="Times New Roman" pitchFamily="18" charset="0"/>
              </a:rPr>
              <a:t>208</a:t>
            </a:r>
            <a:r>
              <a:rPr lang="en-US" altLang="zh-CN" sz="3600" b="1" dirty="0">
                <a:solidFill>
                  <a:srgbClr val="333399"/>
                </a:solidFill>
                <a:latin typeface="Times New Roman" pitchFamily="18" charset="0"/>
                <a:cs typeface="Times New Roman" pitchFamily="18" charset="0"/>
              </a:rPr>
              <a:t>Pb : PREX-II</a:t>
            </a:r>
            <a:endParaRPr lang="zh-CN" altLang="en-US" sz="2800" b="1" dirty="0">
              <a:solidFill>
                <a:srgbClr val="333399"/>
              </a:solidFill>
              <a:latin typeface="Times New Roman" pitchFamily="18" charset="0"/>
              <a:cs typeface="Times New Roman" pitchFamily="18" charset="0"/>
            </a:endParaRPr>
          </a:p>
        </p:txBody>
      </p:sp>
      <p:pic>
        <p:nvPicPr>
          <p:cNvPr id="2" name="图片 1"/>
          <p:cNvPicPr>
            <a:picLocks noChangeAspect="1"/>
          </p:cNvPicPr>
          <p:nvPr/>
        </p:nvPicPr>
        <p:blipFill>
          <a:blip r:embed="rId6"/>
          <a:stretch>
            <a:fillRect/>
          </a:stretch>
        </p:blipFill>
        <p:spPr>
          <a:xfrm>
            <a:off x="1788951" y="3721536"/>
            <a:ext cx="5919390" cy="1048901"/>
          </a:xfrm>
          <a:prstGeom prst="rect">
            <a:avLst/>
          </a:prstGeom>
        </p:spPr>
      </p:pic>
      <p:cxnSp>
        <p:nvCxnSpPr>
          <p:cNvPr id="5" name="直接连接符 4"/>
          <p:cNvCxnSpPr/>
          <p:nvPr/>
        </p:nvCxnSpPr>
        <p:spPr bwMode="auto">
          <a:xfrm>
            <a:off x="304800" y="3657600"/>
            <a:ext cx="11658600" cy="0"/>
          </a:xfrm>
          <a:prstGeom prst="line">
            <a:avLst/>
          </a:prstGeom>
          <a:solidFill>
            <a:srgbClr val="DDDDDD"/>
          </a:solidFill>
          <a:ln w="28575" cap="flat" cmpd="sng" algn="ctr">
            <a:solidFill>
              <a:srgbClr val="922706"/>
            </a:solidFill>
            <a:prstDash val="solid"/>
            <a:round/>
            <a:headEnd type="none" w="med" len="med"/>
            <a:tailEnd type="none" w="med" len="med"/>
          </a:ln>
          <a:effectLst/>
        </p:spPr>
      </p:cxnSp>
      <p:cxnSp>
        <p:nvCxnSpPr>
          <p:cNvPr id="8" name="直接箭头连接符 7"/>
          <p:cNvCxnSpPr/>
          <p:nvPr/>
        </p:nvCxnSpPr>
        <p:spPr bwMode="auto">
          <a:xfrm>
            <a:off x="6934200" y="5367302"/>
            <a:ext cx="1066800" cy="550568"/>
          </a:xfrm>
          <a:prstGeom prst="straightConnector1">
            <a:avLst/>
          </a:prstGeom>
          <a:solidFill>
            <a:srgbClr val="DDDDDD"/>
          </a:solidFill>
          <a:ln w="28575" cap="flat" cmpd="sng" algn="ctr">
            <a:solidFill>
              <a:srgbClr val="922706"/>
            </a:solidFill>
            <a:prstDash val="solid"/>
            <a:round/>
            <a:headEnd type="none" w="med" len="med"/>
            <a:tailEnd type="triangle"/>
          </a:ln>
          <a:effectLst/>
        </p:spPr>
      </p:cxnSp>
      <p:sp>
        <p:nvSpPr>
          <p:cNvPr id="18" name="矩形 17"/>
          <p:cNvSpPr>
            <a:spLocks noChangeArrowheads="1"/>
          </p:cNvSpPr>
          <p:nvPr/>
        </p:nvSpPr>
        <p:spPr bwMode="auto">
          <a:xfrm>
            <a:off x="7346036" y="1292836"/>
            <a:ext cx="3200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ct val="20000"/>
              </a:spcBef>
              <a:buSzPct val="120000"/>
              <a:buBlip>
                <a:blip r:embed="rId5"/>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a:lnSpc>
                <a:spcPct val="100000"/>
              </a:lnSpc>
              <a:spcBef>
                <a:spcPct val="0"/>
              </a:spcBef>
              <a:buSzTx/>
              <a:buFontTx/>
              <a:buNone/>
            </a:pPr>
            <a:r>
              <a:rPr lang="en-US" altLang="zh-CN" sz="1500" b="1" dirty="0">
                <a:solidFill>
                  <a:srgbClr val="3333FF"/>
                </a:solidFill>
                <a:latin typeface="Times New Roman" panose="02020603050405020304" pitchFamily="18" charset="0"/>
                <a:cs typeface="Times New Roman" panose="02020603050405020304" pitchFamily="18" charset="0"/>
              </a:rPr>
              <a:t>PREX: </a:t>
            </a:r>
          </a:p>
          <a:p>
            <a:pPr algn="l">
              <a:lnSpc>
                <a:spcPct val="100000"/>
              </a:lnSpc>
              <a:spcBef>
                <a:spcPct val="0"/>
              </a:spcBef>
              <a:buSzTx/>
              <a:buFontTx/>
              <a:buNone/>
            </a:pPr>
            <a:r>
              <a:rPr lang="en-US" altLang="zh-CN" sz="1500" b="1" dirty="0">
                <a:solidFill>
                  <a:srgbClr val="FF0000"/>
                </a:solidFill>
                <a:latin typeface="Times New Roman" panose="02020603050405020304" pitchFamily="18" charset="0"/>
                <a:cs typeface="Times New Roman" panose="02020603050405020304" pitchFamily="18" charset="0"/>
              </a:rPr>
              <a:t>The Lead (</a:t>
            </a:r>
            <a:r>
              <a:rPr lang="en-US" altLang="zh-CN" sz="1500" b="1" dirty="0" err="1">
                <a:solidFill>
                  <a:srgbClr val="3333FF"/>
                </a:solidFill>
                <a:latin typeface="Times New Roman" panose="02020603050405020304" pitchFamily="18" charset="0"/>
                <a:cs typeface="Times New Roman" panose="02020603050405020304" pitchFamily="18" charset="0"/>
              </a:rPr>
              <a:t>P</a:t>
            </a:r>
            <a:r>
              <a:rPr lang="en-US" altLang="zh-CN" sz="1500" b="1" dirty="0" err="1">
                <a:solidFill>
                  <a:srgbClr val="FF0000"/>
                </a:solidFill>
                <a:latin typeface="Times New Roman" panose="02020603050405020304" pitchFamily="18" charset="0"/>
                <a:cs typeface="Times New Roman" panose="02020603050405020304" pitchFamily="18" charset="0"/>
              </a:rPr>
              <a:t>b</a:t>
            </a:r>
            <a:r>
              <a:rPr lang="en-US" altLang="zh-CN" sz="1500" b="1" dirty="0">
                <a:solidFill>
                  <a:srgbClr val="FF0000"/>
                </a:solidFill>
                <a:latin typeface="Times New Roman" panose="02020603050405020304" pitchFamily="18" charset="0"/>
                <a:cs typeface="Times New Roman" panose="02020603050405020304" pitchFamily="18" charset="0"/>
              </a:rPr>
              <a:t>) </a:t>
            </a:r>
            <a:r>
              <a:rPr lang="en-US" altLang="zh-CN" sz="1500" b="1" dirty="0">
                <a:solidFill>
                  <a:srgbClr val="3333FF"/>
                </a:solidFill>
                <a:latin typeface="Times New Roman" panose="02020603050405020304" pitchFamily="18" charset="0"/>
                <a:cs typeface="Times New Roman" panose="02020603050405020304" pitchFamily="18" charset="0"/>
              </a:rPr>
              <a:t>R</a:t>
            </a:r>
            <a:r>
              <a:rPr lang="en-US" altLang="zh-CN" sz="1500" b="1" dirty="0">
                <a:solidFill>
                  <a:srgbClr val="FF0000"/>
                </a:solidFill>
                <a:latin typeface="Times New Roman" panose="02020603050405020304" pitchFamily="18" charset="0"/>
                <a:cs typeface="Times New Roman" panose="02020603050405020304" pitchFamily="18" charset="0"/>
              </a:rPr>
              <a:t>adius </a:t>
            </a:r>
            <a:r>
              <a:rPr lang="en-US" altLang="zh-CN" sz="1500" b="1" dirty="0" err="1">
                <a:solidFill>
                  <a:srgbClr val="3333FF"/>
                </a:solidFill>
                <a:latin typeface="Times New Roman" panose="02020603050405020304" pitchFamily="18" charset="0"/>
                <a:cs typeface="Times New Roman" panose="02020603050405020304" pitchFamily="18" charset="0"/>
              </a:rPr>
              <a:t>EX</a:t>
            </a:r>
            <a:r>
              <a:rPr lang="en-US" altLang="zh-CN" sz="1500" b="1" dirty="0" err="1">
                <a:solidFill>
                  <a:srgbClr val="FF0000"/>
                </a:solidFill>
                <a:latin typeface="Times New Roman" panose="02020603050405020304" pitchFamily="18" charset="0"/>
                <a:cs typeface="Times New Roman" panose="02020603050405020304" pitchFamily="18" charset="0"/>
              </a:rPr>
              <a:t>periment</a:t>
            </a:r>
            <a:endParaRPr lang="en-US" altLang="zh-CN" sz="1500" b="1" dirty="0">
              <a:solidFill>
                <a:srgbClr val="0000FF"/>
              </a:solidFill>
              <a:latin typeface="Times New Roman" panose="02020603050405020304" pitchFamily="18" charset="0"/>
              <a:cs typeface="Times New Roman" panose="02020603050405020304" pitchFamily="18" charset="0"/>
            </a:endParaRPr>
          </a:p>
        </p:txBody>
      </p:sp>
      <p:sp>
        <p:nvSpPr>
          <p:cNvPr id="10" name="矩形 9"/>
          <p:cNvSpPr/>
          <p:nvPr/>
        </p:nvSpPr>
        <p:spPr>
          <a:xfrm>
            <a:off x="1643269" y="2757399"/>
            <a:ext cx="8905462" cy="830997"/>
          </a:xfrm>
          <a:prstGeom prst="rect">
            <a:avLst/>
          </a:prstGeom>
        </p:spPr>
        <p:txBody>
          <a:bodyPr wrap="square">
            <a:spAutoFit/>
          </a:bodyPr>
          <a:lstStyle/>
          <a:p>
            <a:pPr algn="l" eaLnBrk="0" hangingPunct="0"/>
            <a:r>
              <a:rPr lang="en-US" altLang="zh-CN" sz="1600" b="1" dirty="0">
                <a:solidFill>
                  <a:srgbClr val="C00000"/>
                </a:solidFill>
                <a:latin typeface="Times New Roman" panose="02020603050405020304" pitchFamily="18" charset="0"/>
                <a:cs typeface="Times New Roman" panose="02020603050405020304" pitchFamily="18" charset="0"/>
              </a:rPr>
              <a:t>In PREX, the neutron density distribution in 208Pb is determined by measuring the parity-violating electroweak asymmetry in the elastic scattering of polarized electrons off 208Pb and thus is free from the strong interaction uncertainties</a:t>
            </a:r>
            <a:endParaRPr lang="zh-CN" altLang="en-US" sz="1600" b="1" dirty="0">
              <a:solidFill>
                <a:srgbClr val="C00000"/>
              </a:solidFill>
              <a:latin typeface="Times New Roman" panose="02020603050405020304" pitchFamily="18" charset="0"/>
              <a:cs typeface="Times New Roman" panose="02020603050405020304" pitchFamily="18" charset="0"/>
            </a:endParaRPr>
          </a:p>
        </p:txBody>
      </p:sp>
      <p:sp>
        <p:nvSpPr>
          <p:cNvPr id="19" name="TextBox 14"/>
          <p:cNvSpPr txBox="1"/>
          <p:nvPr/>
        </p:nvSpPr>
        <p:spPr>
          <a:xfrm>
            <a:off x="11046653" y="6427114"/>
            <a:ext cx="813044" cy="430887"/>
          </a:xfrm>
          <a:prstGeom prst="rect">
            <a:avLst/>
          </a:prstGeom>
          <a:noFill/>
        </p:spPr>
        <p:txBody>
          <a:bodyPr wrap="none" rtlCol="0">
            <a:spAutoFit/>
          </a:bodyPr>
          <a:lstStyle/>
          <a:p>
            <a:r>
              <a:rPr lang="en-US" altLang="zh-CN" sz="2200" dirty="0"/>
              <a:t>p. 20</a:t>
            </a:r>
            <a:endParaRPr lang="zh-CN" altLang="en-US" sz="2200" dirty="0"/>
          </a:p>
        </p:txBody>
      </p:sp>
      <p:sp>
        <p:nvSpPr>
          <p:cNvPr id="20" name="矩形 19">
            <a:extLst>
              <a:ext uri="{FF2B5EF4-FFF2-40B4-BE49-F238E27FC236}">
                <a16:creationId xmlns:a16="http://schemas.microsoft.com/office/drawing/2014/main" id="{46C5A916-AE8E-49E0-8671-7B450B160338}"/>
              </a:ext>
            </a:extLst>
          </p:cNvPr>
          <p:cNvSpPr/>
          <p:nvPr/>
        </p:nvSpPr>
        <p:spPr>
          <a:xfrm>
            <a:off x="9740814" y="3236864"/>
            <a:ext cx="2091893" cy="369332"/>
          </a:xfrm>
          <a:prstGeom prst="rect">
            <a:avLst/>
          </a:prstGeom>
        </p:spPr>
        <p:txBody>
          <a:bodyPr wrap="square">
            <a:spAutoFit/>
          </a:bodyPr>
          <a:lstStyle/>
          <a:p>
            <a:pPr algn="l"/>
            <a:r>
              <a:rPr lang="en-US" altLang="zh-CN" sz="1800" b="1" dirty="0">
                <a:solidFill>
                  <a:srgbClr val="0000FF"/>
                </a:solidFill>
                <a:latin typeface="Times New Roman" panose="02020603050405020304" pitchFamily="18" charset="0"/>
                <a:ea typeface="黑体"/>
                <a:cs typeface="Times New Roman" panose="02020603050405020304" pitchFamily="18" charset="0"/>
              </a:rPr>
              <a:t>(See </a:t>
            </a:r>
            <a:r>
              <a:rPr lang="zh-CN" altLang="en-US" sz="1800" b="1" dirty="0">
                <a:solidFill>
                  <a:srgbClr val="0000FF"/>
                </a:solidFill>
                <a:latin typeface="Times New Roman" panose="02020603050405020304" pitchFamily="18" charset="0"/>
                <a:ea typeface="黑体"/>
                <a:cs typeface="Times New Roman" panose="02020603050405020304" pitchFamily="18" charset="0"/>
              </a:rPr>
              <a:t>张金龙</a:t>
            </a:r>
            <a:r>
              <a:rPr lang="en-US" altLang="zh-CN" sz="1800" b="1" dirty="0">
                <a:solidFill>
                  <a:srgbClr val="0000FF"/>
                </a:solidFill>
                <a:latin typeface="Times New Roman" panose="02020603050405020304" pitchFamily="18" charset="0"/>
                <a:ea typeface="黑体"/>
                <a:cs typeface="Times New Roman" panose="02020603050405020304" pitchFamily="18" charset="0"/>
              </a:rPr>
              <a:t>’s Talk)</a:t>
            </a:r>
          </a:p>
        </p:txBody>
      </p:sp>
    </p:spTree>
    <p:extLst>
      <p:ext uri="{BB962C8B-B14F-4D97-AF65-F5344CB8AC3E}">
        <p14:creationId xmlns:p14="http://schemas.microsoft.com/office/powerpoint/2010/main" val="108276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6934200" y="2286000"/>
            <a:ext cx="3646283" cy="3652880"/>
          </a:xfrm>
          <a:prstGeom prst="rect">
            <a:avLst/>
          </a:prstGeom>
        </p:spPr>
      </p:pic>
      <p:sp>
        <p:nvSpPr>
          <p:cNvPr id="15" name="矩形 14"/>
          <p:cNvSpPr/>
          <p:nvPr/>
        </p:nvSpPr>
        <p:spPr>
          <a:xfrm>
            <a:off x="6682547" y="5923002"/>
            <a:ext cx="5433253" cy="569387"/>
          </a:xfrm>
          <a:prstGeom prst="rect">
            <a:avLst/>
          </a:prstGeom>
        </p:spPr>
        <p:txBody>
          <a:bodyPr wrap="square">
            <a:spAutoFit/>
          </a:bodyPr>
          <a:lstStyle/>
          <a:p>
            <a:pPr algn="l"/>
            <a:r>
              <a:rPr lang="en-US" altLang="zh-CN" sz="1500" b="1" dirty="0">
                <a:solidFill>
                  <a:srgbClr val="0000FF"/>
                </a:solidFill>
                <a:latin typeface="Times New Roman" panose="02020603050405020304" pitchFamily="18" charset="0"/>
                <a:cs typeface="Times New Roman" panose="02020603050405020304" pitchFamily="18" charset="0"/>
              </a:rPr>
              <a:t>T.G. </a:t>
            </a:r>
            <a:r>
              <a:rPr lang="en-US" altLang="zh-CN" sz="1500" b="1" dirty="0" err="1">
                <a:solidFill>
                  <a:srgbClr val="0000FF"/>
                </a:solidFill>
                <a:latin typeface="Times New Roman" panose="02020603050405020304" pitchFamily="18" charset="0"/>
                <a:cs typeface="Times New Roman" panose="02020603050405020304" pitchFamily="18" charset="0"/>
              </a:rPr>
              <a:t>Yue</a:t>
            </a:r>
            <a:r>
              <a:rPr lang="en-US" altLang="zh-CN" sz="1500" b="1" dirty="0">
                <a:solidFill>
                  <a:srgbClr val="0000FF"/>
                </a:solidFill>
                <a:latin typeface="Times New Roman" panose="02020603050405020304" pitchFamily="18" charset="0"/>
                <a:cs typeface="Times New Roman" panose="02020603050405020304" pitchFamily="18" charset="0"/>
              </a:rPr>
              <a:t> (</a:t>
            </a:r>
            <a:r>
              <a:rPr lang="zh-CN" altLang="en-US" sz="1500" b="1" dirty="0">
                <a:solidFill>
                  <a:srgbClr val="0000FF"/>
                </a:solidFill>
                <a:latin typeface="Times New Roman" panose="02020603050405020304" pitchFamily="18" charset="0"/>
                <a:cs typeface="Times New Roman" panose="02020603050405020304" pitchFamily="18" charset="0"/>
              </a:rPr>
              <a:t>岳侗钢</a:t>
            </a:r>
            <a:r>
              <a:rPr lang="en-US" altLang="zh-CN" sz="1500" b="1" dirty="0">
                <a:solidFill>
                  <a:srgbClr val="0000FF"/>
                </a:solidFill>
                <a:latin typeface="Times New Roman" panose="02020603050405020304" pitchFamily="18" charset="0"/>
                <a:cs typeface="Times New Roman" panose="02020603050405020304" pitchFamily="18" charset="0"/>
              </a:rPr>
              <a:t>), , LWC</a:t>
            </a:r>
            <a:r>
              <a:rPr lang="zh-CN" altLang="en-US" sz="1500" b="1" dirty="0">
                <a:solidFill>
                  <a:srgbClr val="0000FF"/>
                </a:solidFill>
                <a:latin typeface="Times New Roman" panose="02020603050405020304" pitchFamily="18" charset="0"/>
                <a:cs typeface="Times New Roman" panose="02020603050405020304" pitchFamily="18" charset="0"/>
              </a:rPr>
              <a:t>*</a:t>
            </a:r>
            <a:r>
              <a:rPr lang="en-US" altLang="zh-CN" sz="1500" b="1" dirty="0">
                <a:solidFill>
                  <a:srgbClr val="0000FF"/>
                </a:solidFill>
                <a:latin typeface="Times New Roman" panose="02020603050405020304" pitchFamily="18" charset="0"/>
                <a:cs typeface="Times New Roman" panose="02020603050405020304" pitchFamily="18" charset="0"/>
              </a:rPr>
              <a:t>, Z. Zhang (</a:t>
            </a:r>
            <a:r>
              <a:rPr lang="zh-CN" altLang="en-US" sz="1500" b="1" dirty="0">
                <a:solidFill>
                  <a:srgbClr val="0000FF"/>
                </a:solidFill>
                <a:latin typeface="Times New Roman" panose="02020603050405020304" pitchFamily="18" charset="0"/>
                <a:cs typeface="Times New Roman" panose="02020603050405020304" pitchFamily="18" charset="0"/>
              </a:rPr>
              <a:t>张振</a:t>
            </a:r>
            <a:r>
              <a:rPr lang="en-US" altLang="zh-CN" sz="1500" b="1" dirty="0">
                <a:solidFill>
                  <a:srgbClr val="0000FF"/>
                </a:solidFill>
                <a:latin typeface="Times New Roman" panose="02020603050405020304" pitchFamily="18" charset="0"/>
                <a:cs typeface="Times New Roman" panose="02020603050405020304" pitchFamily="18" charset="0"/>
              </a:rPr>
              <a:t>), and Y. Zhou (</a:t>
            </a:r>
            <a:r>
              <a:rPr lang="zh-CN" altLang="en-US" sz="1500" b="1" dirty="0">
                <a:solidFill>
                  <a:srgbClr val="0000FF"/>
                </a:solidFill>
                <a:latin typeface="Times New Roman" panose="02020603050405020304" pitchFamily="18" charset="0"/>
                <a:cs typeface="Times New Roman" panose="02020603050405020304" pitchFamily="18" charset="0"/>
              </a:rPr>
              <a:t>周颖</a:t>
            </a:r>
            <a:r>
              <a:rPr lang="en-US" altLang="zh-CN" sz="1500" b="1" dirty="0">
                <a:solidFill>
                  <a:srgbClr val="0000FF"/>
                </a:solidFill>
                <a:latin typeface="Times New Roman" panose="02020603050405020304" pitchFamily="18" charset="0"/>
                <a:cs typeface="Times New Roman" panose="02020603050405020304" pitchFamily="18" charset="0"/>
              </a:rPr>
              <a:t>), </a:t>
            </a:r>
            <a:r>
              <a:rPr lang="en-US" altLang="zh-CN" sz="1600" b="1" dirty="0" err="1">
                <a:solidFill>
                  <a:srgbClr val="0000FF"/>
                </a:solidFill>
                <a:latin typeface="Times New Roman" panose="02020603050405020304" pitchFamily="18" charset="0"/>
                <a:cs typeface="Times New Roman" panose="02020603050405020304" pitchFamily="18" charset="0"/>
              </a:rPr>
              <a:t>PRReseach</a:t>
            </a:r>
            <a:r>
              <a:rPr lang="en-US" altLang="zh-CN" sz="1600" b="1" dirty="0">
                <a:solidFill>
                  <a:srgbClr val="0000FF"/>
                </a:solidFill>
                <a:latin typeface="Times New Roman" panose="02020603050405020304" pitchFamily="18" charset="0"/>
                <a:cs typeface="Times New Roman" panose="02020603050405020304" pitchFamily="18" charset="0"/>
              </a:rPr>
              <a:t> 4, L022054(22)</a:t>
            </a:r>
            <a:endParaRPr lang="zh-CN" altLang="en-US" sz="1500" dirty="0">
              <a:solidFill>
                <a:srgbClr val="FF0000"/>
              </a:solidFill>
              <a:latin typeface="Times New Roman" panose="02020603050405020304" pitchFamily="18" charset="0"/>
              <a:cs typeface="Times New Roman" panose="02020603050405020304" pitchFamily="18" charset="0"/>
            </a:endParaRPr>
          </a:p>
        </p:txBody>
      </p:sp>
      <p:sp>
        <p:nvSpPr>
          <p:cNvPr id="6" name="Rectangle 13"/>
          <p:cNvSpPr>
            <a:spLocks noChangeArrowheads="1"/>
          </p:cNvSpPr>
          <p:nvPr/>
        </p:nvSpPr>
        <p:spPr bwMode="auto">
          <a:xfrm>
            <a:off x="152400" y="831740"/>
            <a:ext cx="11734800" cy="692260"/>
          </a:xfrm>
          <a:prstGeom prst="rect">
            <a:avLst/>
          </a:prstGeom>
          <a:noFill/>
          <a:ln w="9525" algn="ctr">
            <a:noFill/>
            <a:miter lim="800000"/>
            <a:headEnd/>
            <a:tailEnd/>
          </a:ln>
        </p:spPr>
        <p:txBody>
          <a:bodyPr tIns="40500" anchorCtr="1"/>
          <a:lstStyle/>
          <a:p>
            <a:pPr algn="l"/>
            <a:r>
              <a:rPr lang="en-US" altLang="zh-CN" sz="2000" b="1" dirty="0">
                <a:solidFill>
                  <a:srgbClr val="FF00FF"/>
                </a:solidFill>
                <a:latin typeface="Times New Roman" panose="02020603050405020304" pitchFamily="18" charset="0"/>
                <a:cs typeface="Times New Roman" panose="02020603050405020304" pitchFamily="18" charset="0"/>
              </a:rPr>
              <a:t>What determines the </a:t>
            </a:r>
            <a:r>
              <a:rPr lang="en-US" altLang="zh-CN" sz="2000" b="1" dirty="0" err="1">
                <a:solidFill>
                  <a:srgbClr val="FF00FF"/>
                </a:solidFill>
                <a:latin typeface="Times New Roman" panose="02020603050405020304" pitchFamily="18" charset="0"/>
                <a:cs typeface="Times New Roman" panose="02020603050405020304" pitchFamily="18" charset="0"/>
              </a:rPr>
              <a:t>Nskin</a:t>
            </a:r>
            <a:r>
              <a:rPr lang="en-US" altLang="zh-CN" sz="2000" b="1" dirty="0">
                <a:solidFill>
                  <a:srgbClr val="FF00FF"/>
                </a:solidFill>
                <a:latin typeface="Times New Roman" panose="02020603050405020304" pitchFamily="18" charset="0"/>
                <a:cs typeface="Times New Roman" panose="02020603050405020304" pitchFamily="18" charset="0"/>
              </a:rPr>
              <a:t> thickness?  ---</a:t>
            </a:r>
            <a:r>
              <a:rPr lang="en-US" altLang="zh-CN" sz="1800" b="1" dirty="0">
                <a:solidFill>
                  <a:srgbClr val="C00000"/>
                </a:solidFill>
                <a:latin typeface="Times New Roman" panose="02020603050405020304" pitchFamily="18" charset="0"/>
                <a:cs typeface="Times New Roman" panose="02020603050405020304" pitchFamily="18" charset="0"/>
              </a:rPr>
              <a:t>The density slope parameter L, especially </a:t>
            </a:r>
            <a:r>
              <a:rPr lang="en-US" altLang="zh-CN" sz="1800" b="1" dirty="0">
                <a:solidFill>
                  <a:srgbClr val="FF00FF"/>
                </a:solidFill>
                <a:latin typeface="Times New Roman" panose="02020603050405020304" pitchFamily="18" charset="0"/>
                <a:cs typeface="Times New Roman" panose="02020603050405020304" pitchFamily="18" charset="0"/>
              </a:rPr>
              <a:t>Lc at </a:t>
            </a:r>
            <a:r>
              <a:rPr lang="el-GR" altLang="zh-CN" sz="1800" b="1" dirty="0">
                <a:solidFill>
                  <a:srgbClr val="FF00FF"/>
                </a:solidFill>
                <a:latin typeface="Times New Roman" panose="02020603050405020304" pitchFamily="18" charset="0"/>
                <a:cs typeface="Times New Roman" panose="02020603050405020304" pitchFamily="18" charset="0"/>
              </a:rPr>
              <a:t>ρ</a:t>
            </a:r>
            <a:r>
              <a:rPr lang="en-US" altLang="zh-CN" sz="1800" b="1" baseline="-25000" dirty="0">
                <a:solidFill>
                  <a:srgbClr val="FF00FF"/>
                </a:solidFill>
                <a:latin typeface="Times New Roman" panose="02020603050405020304" pitchFamily="18" charset="0"/>
                <a:cs typeface="Times New Roman" panose="02020603050405020304" pitchFamily="18" charset="0"/>
              </a:rPr>
              <a:t>c </a:t>
            </a:r>
            <a:r>
              <a:rPr lang="en-US" altLang="zh-CN" sz="1800" b="1" dirty="0">
                <a:solidFill>
                  <a:srgbClr val="FF00FF"/>
                </a:solidFill>
                <a:latin typeface="Times New Roman" panose="02020603050405020304" pitchFamily="18" charset="0"/>
                <a:cs typeface="Times New Roman" panose="02020603050405020304" pitchFamily="18" charset="0"/>
              </a:rPr>
              <a:t>~ 2</a:t>
            </a:r>
            <a:r>
              <a:rPr lang="el-GR" altLang="zh-CN" sz="1800" b="1" dirty="0">
                <a:solidFill>
                  <a:srgbClr val="FF00FF"/>
                </a:solidFill>
                <a:latin typeface="Times New Roman" panose="02020603050405020304" pitchFamily="18" charset="0"/>
                <a:cs typeface="Times New Roman" panose="02020603050405020304" pitchFamily="18" charset="0"/>
              </a:rPr>
              <a:t>ρ</a:t>
            </a:r>
            <a:r>
              <a:rPr lang="en-US" altLang="zh-CN" sz="1800" b="1" baseline="-25000" dirty="0">
                <a:solidFill>
                  <a:srgbClr val="FF00FF"/>
                </a:solidFill>
                <a:latin typeface="Times New Roman" panose="02020603050405020304" pitchFamily="18" charset="0"/>
                <a:cs typeface="Times New Roman" panose="02020603050405020304" pitchFamily="18" charset="0"/>
              </a:rPr>
              <a:t>0</a:t>
            </a:r>
            <a:r>
              <a:rPr lang="en-US" altLang="zh-CN" sz="1800" b="1" dirty="0">
                <a:solidFill>
                  <a:srgbClr val="FF00FF"/>
                </a:solidFill>
                <a:latin typeface="Times New Roman" panose="02020603050405020304" pitchFamily="18" charset="0"/>
                <a:cs typeface="Times New Roman" panose="02020603050405020304" pitchFamily="18" charset="0"/>
              </a:rPr>
              <a:t>/3 (average density of nuclei)</a:t>
            </a:r>
            <a:r>
              <a:rPr lang="en-US" altLang="zh-CN" sz="1800" b="1" dirty="0">
                <a:solidFill>
                  <a:srgbClr val="C00000"/>
                </a:solidFill>
                <a:latin typeface="Times New Roman" panose="02020603050405020304" pitchFamily="18" charset="0"/>
                <a:cs typeface="Times New Roman" panose="02020603050405020304" pitchFamily="18" charset="0"/>
              </a:rPr>
              <a:t>!!!</a:t>
            </a:r>
            <a:endParaRPr lang="zh-CN" altLang="en-US" sz="1800" b="1" dirty="0">
              <a:solidFill>
                <a:srgbClr val="C00000"/>
              </a:solidFill>
              <a:latin typeface="Times New Roman" pitchFamily="18" charset="0"/>
              <a:cs typeface="Times New Roman" pitchFamily="18" charset="0"/>
            </a:endParaRPr>
          </a:p>
        </p:txBody>
      </p:sp>
      <p:pic>
        <p:nvPicPr>
          <p:cNvPr id="3" name="图片 2"/>
          <p:cNvPicPr>
            <a:picLocks noChangeAspect="1"/>
          </p:cNvPicPr>
          <p:nvPr/>
        </p:nvPicPr>
        <p:blipFill>
          <a:blip r:embed="rId3"/>
          <a:stretch>
            <a:fillRect/>
          </a:stretch>
        </p:blipFill>
        <p:spPr>
          <a:xfrm>
            <a:off x="685801" y="2286000"/>
            <a:ext cx="5333999" cy="3551410"/>
          </a:xfrm>
          <a:prstGeom prst="rect">
            <a:avLst/>
          </a:prstGeom>
        </p:spPr>
      </p:pic>
      <p:sp>
        <p:nvSpPr>
          <p:cNvPr id="11" name="矩形 10"/>
          <p:cNvSpPr/>
          <p:nvPr/>
        </p:nvSpPr>
        <p:spPr>
          <a:xfrm>
            <a:off x="762000" y="6157292"/>
            <a:ext cx="5638800" cy="338554"/>
          </a:xfrm>
          <a:prstGeom prst="rect">
            <a:avLst/>
          </a:prstGeom>
        </p:spPr>
        <p:txBody>
          <a:bodyPr wrap="square">
            <a:spAutoFit/>
          </a:bodyPr>
          <a:lstStyle/>
          <a:p>
            <a:pPr algn="l"/>
            <a:r>
              <a:rPr lang="en-US" altLang="zh-CN" sz="1500" b="1" dirty="0">
                <a:solidFill>
                  <a:srgbClr val="0000FF"/>
                </a:solidFill>
                <a:latin typeface="Times New Roman" panose="02020603050405020304" pitchFamily="18" charset="0"/>
                <a:cs typeface="Times New Roman" panose="02020603050405020304" pitchFamily="18" charset="0"/>
              </a:rPr>
              <a:t>Z. Zhang (</a:t>
            </a:r>
            <a:r>
              <a:rPr lang="zh-CN" altLang="en-US" sz="1500" b="1" dirty="0">
                <a:solidFill>
                  <a:srgbClr val="0000FF"/>
                </a:solidFill>
                <a:latin typeface="Times New Roman" panose="02020603050405020304" pitchFamily="18" charset="0"/>
                <a:cs typeface="Times New Roman" panose="02020603050405020304" pitchFamily="18" charset="0"/>
              </a:rPr>
              <a:t>张振</a:t>
            </a:r>
            <a:r>
              <a:rPr lang="en-US" altLang="zh-CN" sz="1500" b="1" dirty="0">
                <a:solidFill>
                  <a:srgbClr val="0000FF"/>
                </a:solidFill>
                <a:latin typeface="Times New Roman" panose="02020603050405020304" pitchFamily="18" charset="0"/>
                <a:cs typeface="Times New Roman" panose="02020603050405020304" pitchFamily="18" charset="0"/>
              </a:rPr>
              <a:t>) and LWC</a:t>
            </a:r>
            <a:r>
              <a:rPr lang="zh-CN" altLang="en-US" sz="1500" b="1" dirty="0">
                <a:solidFill>
                  <a:srgbClr val="0000FF"/>
                </a:solidFill>
                <a:latin typeface="Times New Roman" panose="02020603050405020304" pitchFamily="18" charset="0"/>
                <a:cs typeface="Times New Roman" panose="02020603050405020304" pitchFamily="18" charset="0"/>
              </a:rPr>
              <a:t>*</a:t>
            </a:r>
            <a:r>
              <a:rPr lang="en-US" altLang="zh-CN" sz="1500" b="1" dirty="0">
                <a:solidFill>
                  <a:srgbClr val="0000FF"/>
                </a:solidFill>
                <a:latin typeface="Times New Roman" panose="02020603050405020304" pitchFamily="18" charset="0"/>
                <a:cs typeface="Times New Roman" panose="02020603050405020304" pitchFamily="18" charset="0"/>
              </a:rPr>
              <a:t>, PLB726, 234 (2013) (</a:t>
            </a:r>
            <a:r>
              <a:rPr lang="en-US" altLang="zh-CN" sz="1600" b="1" dirty="0">
                <a:solidFill>
                  <a:srgbClr val="C00000"/>
                </a:solidFill>
                <a:latin typeface="Times New Roman" panose="02020603050405020304" pitchFamily="18" charset="0"/>
              </a:rPr>
              <a:t>Citations: </a:t>
            </a:r>
            <a:r>
              <a:rPr lang="en-US" altLang="zh-CN" sz="1600" b="1" dirty="0">
                <a:solidFill>
                  <a:srgbClr val="FF00FF"/>
                </a:solidFill>
                <a:latin typeface="Times New Roman" panose="02020603050405020304" pitchFamily="18" charset="0"/>
              </a:rPr>
              <a:t>165+</a:t>
            </a:r>
            <a:r>
              <a:rPr lang="en-US" altLang="zh-CN" sz="1600" b="1" dirty="0">
                <a:solidFill>
                  <a:srgbClr val="0000FF"/>
                </a:solidFill>
                <a:latin typeface="Times New Roman" panose="02020603050405020304" pitchFamily="18" charset="0"/>
              </a:rPr>
              <a:t>)</a:t>
            </a:r>
          </a:p>
        </p:txBody>
      </p:sp>
      <p:sp>
        <p:nvSpPr>
          <p:cNvPr id="13" name="矩形 12"/>
          <p:cNvSpPr/>
          <p:nvPr/>
        </p:nvSpPr>
        <p:spPr>
          <a:xfrm>
            <a:off x="3009900" y="2015435"/>
            <a:ext cx="685800" cy="400110"/>
          </a:xfrm>
          <a:prstGeom prst="rect">
            <a:avLst/>
          </a:prstGeom>
        </p:spPr>
        <p:txBody>
          <a:bodyPr wrap="square">
            <a:spAutoFit/>
          </a:bodyPr>
          <a:lstStyle/>
          <a:p>
            <a:pPr algn="l"/>
            <a:r>
              <a:rPr lang="en-US" altLang="zh-CN" sz="2000" b="1" dirty="0">
                <a:solidFill>
                  <a:srgbClr val="0000FF"/>
                </a:solidFill>
                <a:latin typeface="Times New Roman" panose="02020603050405020304" pitchFamily="18" charset="0"/>
                <a:cs typeface="Times New Roman" panose="02020603050405020304" pitchFamily="18" charset="0"/>
              </a:rPr>
              <a:t>SHF</a:t>
            </a:r>
            <a:endParaRPr lang="zh-CN" altLang="en-US" sz="2000" dirty="0">
              <a:solidFill>
                <a:srgbClr val="FF0000"/>
              </a:solidFill>
              <a:latin typeface="Times New Roman" panose="02020603050405020304" pitchFamily="18" charset="0"/>
              <a:cs typeface="Times New Roman" panose="02020603050405020304" pitchFamily="18" charset="0"/>
            </a:endParaRPr>
          </a:p>
        </p:txBody>
      </p:sp>
      <p:sp>
        <p:nvSpPr>
          <p:cNvPr id="14" name="矩形 13"/>
          <p:cNvSpPr/>
          <p:nvPr/>
        </p:nvSpPr>
        <p:spPr>
          <a:xfrm>
            <a:off x="8735874" y="2015435"/>
            <a:ext cx="865326" cy="400110"/>
          </a:xfrm>
          <a:prstGeom prst="rect">
            <a:avLst/>
          </a:prstGeom>
        </p:spPr>
        <p:txBody>
          <a:bodyPr wrap="square">
            <a:spAutoFit/>
          </a:bodyPr>
          <a:lstStyle/>
          <a:p>
            <a:pPr algn="l"/>
            <a:r>
              <a:rPr lang="en-US" altLang="zh-CN" sz="2000" b="1" dirty="0" err="1">
                <a:solidFill>
                  <a:srgbClr val="0000FF"/>
                </a:solidFill>
                <a:latin typeface="Times New Roman" panose="02020603050405020304" pitchFamily="18" charset="0"/>
                <a:cs typeface="Times New Roman" panose="02020603050405020304" pitchFamily="18" charset="0"/>
              </a:rPr>
              <a:t>eSHF</a:t>
            </a:r>
            <a:endParaRPr lang="zh-CN" altLang="en-US" sz="2000" dirty="0">
              <a:solidFill>
                <a:srgbClr val="FF0000"/>
              </a:solidFill>
              <a:latin typeface="Times New Roman" panose="02020603050405020304" pitchFamily="18" charset="0"/>
              <a:cs typeface="Times New Roman" panose="02020603050405020304" pitchFamily="18" charset="0"/>
            </a:endParaRPr>
          </a:p>
        </p:txBody>
      </p:sp>
      <p:sp>
        <p:nvSpPr>
          <p:cNvPr id="8" name="矩形 7"/>
          <p:cNvSpPr/>
          <p:nvPr/>
        </p:nvSpPr>
        <p:spPr>
          <a:xfrm>
            <a:off x="381000" y="1447800"/>
            <a:ext cx="11506200" cy="553998"/>
          </a:xfrm>
          <a:prstGeom prst="rect">
            <a:avLst/>
          </a:prstGeom>
        </p:spPr>
        <p:txBody>
          <a:bodyPr wrap="square">
            <a:spAutoFit/>
          </a:bodyPr>
          <a:lstStyle/>
          <a:p>
            <a:pPr algn="l" eaLnBrk="0" hangingPunct="0"/>
            <a:r>
              <a:rPr lang="en-US" altLang="zh-CN" sz="1500" b="1" dirty="0">
                <a:solidFill>
                  <a:srgbClr val="3333FF"/>
                </a:solidFill>
                <a:latin typeface="Times New Roman" panose="02020603050405020304" pitchFamily="18" charset="0"/>
                <a:cs typeface="Times New Roman" panose="02020603050405020304" pitchFamily="18" charset="0"/>
              </a:rPr>
              <a:t>B. A. Brown, PRL85, 5296 (2000); R. J. </a:t>
            </a:r>
            <a:r>
              <a:rPr lang="en-US" altLang="zh-CN" sz="1500" b="1" dirty="0" err="1">
                <a:solidFill>
                  <a:srgbClr val="3333FF"/>
                </a:solidFill>
                <a:latin typeface="Times New Roman" panose="02020603050405020304" pitchFamily="18" charset="0"/>
                <a:cs typeface="Times New Roman" panose="02020603050405020304" pitchFamily="18" charset="0"/>
              </a:rPr>
              <a:t>Furnstahl</a:t>
            </a:r>
            <a:r>
              <a:rPr lang="en-US" altLang="zh-CN" sz="1500" b="1" dirty="0">
                <a:solidFill>
                  <a:srgbClr val="3333FF"/>
                </a:solidFill>
                <a:latin typeface="Times New Roman" panose="02020603050405020304" pitchFamily="18" charset="0"/>
                <a:cs typeface="Times New Roman" panose="02020603050405020304" pitchFamily="18" charset="0"/>
              </a:rPr>
              <a:t>, NPA706, 85 (2002); L.W. Chen et al., PRC72, 064309 (2005); M. Centelles et al., PRL102, 122502 (2009); L. W. Chen et al., PRC 82, 024321 (2010); X. Roca-Maza et al.,PRL106, 252501 (2011), ……</a:t>
            </a:r>
            <a:endParaRPr lang="zh-CN" altLang="en-US" sz="1500" b="1" dirty="0">
              <a:solidFill>
                <a:srgbClr val="3333FF"/>
              </a:solidFill>
              <a:latin typeface="Times New Roman" panose="02020603050405020304" pitchFamily="18" charset="0"/>
              <a:cs typeface="Times New Roman" panose="02020603050405020304" pitchFamily="18" charset="0"/>
            </a:endParaRPr>
          </a:p>
        </p:txBody>
      </p:sp>
      <p:sp>
        <p:nvSpPr>
          <p:cNvPr id="18" name="Rectangle 13"/>
          <p:cNvSpPr>
            <a:spLocks noChangeArrowheads="1"/>
          </p:cNvSpPr>
          <p:nvPr/>
        </p:nvSpPr>
        <p:spPr bwMode="auto">
          <a:xfrm>
            <a:off x="1981200" y="5888346"/>
            <a:ext cx="3010349" cy="360054"/>
          </a:xfrm>
          <a:prstGeom prst="rect">
            <a:avLst/>
          </a:prstGeom>
          <a:noFill/>
          <a:ln w="9525" algn="ctr">
            <a:noFill/>
            <a:miter lim="800000"/>
            <a:headEnd/>
            <a:tailEnd/>
          </a:ln>
        </p:spPr>
        <p:txBody>
          <a:bodyPr tIns="40500" anchorCtr="1"/>
          <a:lstStyle/>
          <a:p>
            <a:pPr algn="l"/>
            <a:r>
              <a:rPr lang="en-US" altLang="zh-CN" sz="1800" b="1" dirty="0" err="1">
                <a:solidFill>
                  <a:srgbClr val="FF00FF"/>
                </a:solidFill>
                <a:latin typeface="Times New Roman" panose="02020603050405020304" pitchFamily="18" charset="0"/>
                <a:cs typeface="Times New Roman" panose="02020603050405020304" pitchFamily="18" charset="0"/>
              </a:rPr>
              <a:t>Nskin</a:t>
            </a:r>
            <a:r>
              <a:rPr lang="en-US" altLang="zh-CN" sz="1800" b="1" dirty="0">
                <a:solidFill>
                  <a:srgbClr val="FF00FF"/>
                </a:solidFill>
                <a:latin typeface="Times New Roman" panose="02020603050405020304" pitchFamily="18" charset="0"/>
                <a:cs typeface="Times New Roman" panose="02020603050405020304" pitchFamily="18" charset="0"/>
              </a:rPr>
              <a:t> is determined by</a:t>
            </a:r>
            <a:r>
              <a:rPr lang="en-US" altLang="zh-CN" sz="1800" b="1" dirty="0">
                <a:solidFill>
                  <a:srgbClr val="C00000"/>
                </a:solidFill>
                <a:latin typeface="Times New Roman" panose="02020603050405020304" pitchFamily="18" charset="0"/>
                <a:cs typeface="Times New Roman" panose="02020603050405020304" pitchFamily="18" charset="0"/>
              </a:rPr>
              <a:t> </a:t>
            </a:r>
            <a:r>
              <a:rPr lang="en-US" altLang="zh-CN" sz="1800" b="1" dirty="0">
                <a:solidFill>
                  <a:srgbClr val="FF00FF"/>
                </a:solidFill>
                <a:latin typeface="Times New Roman" panose="02020603050405020304" pitchFamily="18" charset="0"/>
                <a:cs typeface="Times New Roman" panose="02020603050405020304" pitchFamily="18" charset="0"/>
              </a:rPr>
              <a:t>Lc !!!</a:t>
            </a:r>
            <a:endParaRPr lang="zh-CN" altLang="en-US" sz="1800" b="1" dirty="0">
              <a:solidFill>
                <a:srgbClr val="C00000"/>
              </a:solidFill>
              <a:latin typeface="Times New Roman" pitchFamily="18" charset="0"/>
              <a:cs typeface="Times New Roman" pitchFamily="18" charset="0"/>
            </a:endParaRPr>
          </a:p>
        </p:txBody>
      </p:sp>
      <p:sp>
        <p:nvSpPr>
          <p:cNvPr id="12" name="Rectangle 13"/>
          <p:cNvSpPr>
            <a:spLocks noChangeArrowheads="1"/>
          </p:cNvSpPr>
          <p:nvPr/>
        </p:nvSpPr>
        <p:spPr bwMode="auto">
          <a:xfrm>
            <a:off x="1524000" y="179389"/>
            <a:ext cx="9144000" cy="688975"/>
          </a:xfrm>
          <a:prstGeom prst="rect">
            <a:avLst/>
          </a:prstGeom>
          <a:noFill/>
          <a:ln w="9525" algn="ctr">
            <a:noFill/>
            <a:miter lim="800000"/>
            <a:headEnd/>
            <a:tailEnd/>
          </a:ln>
        </p:spPr>
        <p:txBody>
          <a:bodyPr tIns="54000" anchorCtr="1"/>
          <a:lstStyle/>
          <a:p>
            <a:pPr algn="l" eaLnBrk="0" hangingPunct="0"/>
            <a:r>
              <a:rPr lang="en-US" altLang="zh-CN" sz="3600" b="1" dirty="0" err="1">
                <a:solidFill>
                  <a:srgbClr val="333399"/>
                </a:solidFill>
                <a:latin typeface="Times New Roman" pitchFamily="18" charset="0"/>
                <a:cs typeface="Times New Roman" pitchFamily="18" charset="0"/>
              </a:rPr>
              <a:t>NSkin</a:t>
            </a:r>
            <a:r>
              <a:rPr lang="en-US" altLang="zh-CN" sz="3600" b="1" dirty="0">
                <a:solidFill>
                  <a:srgbClr val="333399"/>
                </a:solidFill>
                <a:latin typeface="Times New Roman" pitchFamily="18" charset="0"/>
                <a:cs typeface="Times New Roman" pitchFamily="18" charset="0"/>
              </a:rPr>
              <a:t> in </a:t>
            </a:r>
            <a:r>
              <a:rPr lang="en-US" altLang="zh-CN" sz="3600" b="1" baseline="30000" dirty="0">
                <a:solidFill>
                  <a:srgbClr val="333399"/>
                </a:solidFill>
                <a:latin typeface="Times New Roman" pitchFamily="18" charset="0"/>
                <a:cs typeface="Times New Roman" pitchFamily="18" charset="0"/>
              </a:rPr>
              <a:t>208</a:t>
            </a:r>
            <a:r>
              <a:rPr lang="en-US" altLang="zh-CN" sz="3600" b="1" dirty="0">
                <a:solidFill>
                  <a:srgbClr val="333399"/>
                </a:solidFill>
                <a:latin typeface="Times New Roman" pitchFamily="18" charset="0"/>
                <a:cs typeface="Times New Roman" pitchFamily="18" charset="0"/>
              </a:rPr>
              <a:t>Pb : PREX-II</a:t>
            </a:r>
            <a:endParaRPr lang="zh-CN" altLang="en-US" sz="2800" b="1" dirty="0">
              <a:solidFill>
                <a:srgbClr val="333399"/>
              </a:solidFill>
              <a:latin typeface="Times New Roman" pitchFamily="18" charset="0"/>
              <a:cs typeface="Times New Roman" pitchFamily="18" charset="0"/>
            </a:endParaRPr>
          </a:p>
        </p:txBody>
      </p:sp>
      <p:sp>
        <p:nvSpPr>
          <p:cNvPr id="16" name="TextBox 14"/>
          <p:cNvSpPr txBox="1"/>
          <p:nvPr/>
        </p:nvSpPr>
        <p:spPr>
          <a:xfrm>
            <a:off x="11046653" y="6427114"/>
            <a:ext cx="813044" cy="430887"/>
          </a:xfrm>
          <a:prstGeom prst="rect">
            <a:avLst/>
          </a:prstGeom>
          <a:noFill/>
        </p:spPr>
        <p:txBody>
          <a:bodyPr wrap="none" rtlCol="0">
            <a:spAutoFit/>
          </a:bodyPr>
          <a:lstStyle/>
          <a:p>
            <a:r>
              <a:rPr lang="en-US" altLang="zh-CN" sz="2200" dirty="0"/>
              <a:t>p. 21</a:t>
            </a:r>
            <a:endParaRPr lang="zh-CN" altLang="en-US" sz="2200" dirty="0"/>
          </a:p>
        </p:txBody>
      </p:sp>
    </p:spTree>
    <p:extLst>
      <p:ext uri="{BB962C8B-B14F-4D97-AF65-F5344CB8AC3E}">
        <p14:creationId xmlns:p14="http://schemas.microsoft.com/office/powerpoint/2010/main" val="4116739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2005633" y="1399341"/>
            <a:ext cx="8180734" cy="338554"/>
          </a:xfrm>
          <a:prstGeom prst="rect">
            <a:avLst/>
          </a:prstGeom>
        </p:spPr>
        <p:txBody>
          <a:bodyPr wrap="square">
            <a:spAutoFit/>
          </a:bodyPr>
          <a:lstStyle/>
          <a:p>
            <a:r>
              <a:rPr lang="en-US" altLang="zh-CN" sz="1600" b="1" dirty="0">
                <a:solidFill>
                  <a:srgbClr val="0000FF"/>
                </a:solidFill>
                <a:latin typeface="Times New Roman" panose="02020603050405020304" pitchFamily="18" charset="0"/>
                <a:cs typeface="Times New Roman" panose="02020603050405020304" pitchFamily="18" charset="0"/>
              </a:rPr>
              <a:t>T.G. </a:t>
            </a:r>
            <a:r>
              <a:rPr lang="en-US" altLang="zh-CN" sz="1600" b="1" dirty="0" err="1">
                <a:solidFill>
                  <a:srgbClr val="0000FF"/>
                </a:solidFill>
                <a:latin typeface="Times New Roman" panose="02020603050405020304" pitchFamily="18" charset="0"/>
                <a:cs typeface="Times New Roman" panose="02020603050405020304" pitchFamily="18" charset="0"/>
              </a:rPr>
              <a:t>Yue</a:t>
            </a:r>
            <a:r>
              <a:rPr lang="en-US" altLang="zh-CN" sz="1600" b="1" dirty="0">
                <a:solidFill>
                  <a:srgbClr val="0000FF"/>
                </a:solidFill>
                <a:latin typeface="Times New Roman" panose="02020603050405020304" pitchFamily="18" charset="0"/>
                <a:cs typeface="Times New Roman" panose="02020603050405020304" pitchFamily="18" charset="0"/>
              </a:rPr>
              <a:t> (</a:t>
            </a:r>
            <a:r>
              <a:rPr lang="zh-CN" altLang="en-US" sz="1600" b="1" dirty="0">
                <a:solidFill>
                  <a:srgbClr val="0000FF"/>
                </a:solidFill>
                <a:latin typeface="Times New Roman" panose="02020603050405020304" pitchFamily="18" charset="0"/>
                <a:cs typeface="Times New Roman" panose="02020603050405020304" pitchFamily="18" charset="0"/>
              </a:rPr>
              <a:t>岳侗钢</a:t>
            </a:r>
            <a:r>
              <a:rPr lang="en-US" altLang="zh-CN" sz="1600" b="1" dirty="0">
                <a:solidFill>
                  <a:srgbClr val="0000FF"/>
                </a:solidFill>
                <a:latin typeface="Times New Roman" panose="02020603050405020304" pitchFamily="18" charset="0"/>
                <a:cs typeface="Times New Roman" panose="02020603050405020304" pitchFamily="18" charset="0"/>
              </a:rPr>
              <a:t>), , LWC</a:t>
            </a:r>
            <a:r>
              <a:rPr lang="zh-CN" altLang="en-US" sz="1600" b="1" dirty="0">
                <a:solidFill>
                  <a:srgbClr val="0000FF"/>
                </a:solidFill>
                <a:latin typeface="Times New Roman" panose="02020603050405020304" pitchFamily="18" charset="0"/>
                <a:cs typeface="Times New Roman" panose="02020603050405020304" pitchFamily="18" charset="0"/>
              </a:rPr>
              <a:t>*</a:t>
            </a:r>
            <a:r>
              <a:rPr lang="en-US" altLang="zh-CN" sz="1600" b="1" dirty="0">
                <a:solidFill>
                  <a:srgbClr val="0000FF"/>
                </a:solidFill>
                <a:latin typeface="Times New Roman" panose="02020603050405020304" pitchFamily="18" charset="0"/>
                <a:cs typeface="Times New Roman" panose="02020603050405020304" pitchFamily="18" charset="0"/>
              </a:rPr>
              <a:t>, Z. Zhang (</a:t>
            </a:r>
            <a:r>
              <a:rPr lang="zh-CN" altLang="en-US" sz="1600" b="1" dirty="0">
                <a:solidFill>
                  <a:srgbClr val="0000FF"/>
                </a:solidFill>
                <a:latin typeface="Times New Roman" panose="02020603050405020304" pitchFamily="18" charset="0"/>
                <a:cs typeface="Times New Roman" panose="02020603050405020304" pitchFamily="18" charset="0"/>
              </a:rPr>
              <a:t>张振</a:t>
            </a:r>
            <a:r>
              <a:rPr lang="en-US" altLang="zh-CN" sz="1600" b="1" dirty="0">
                <a:solidFill>
                  <a:srgbClr val="0000FF"/>
                </a:solidFill>
                <a:latin typeface="Times New Roman" panose="02020603050405020304" pitchFamily="18" charset="0"/>
                <a:cs typeface="Times New Roman" panose="02020603050405020304" pitchFamily="18" charset="0"/>
              </a:rPr>
              <a:t>), and Y. Zhou (</a:t>
            </a:r>
            <a:r>
              <a:rPr lang="zh-CN" altLang="en-US" sz="1600" b="1" dirty="0">
                <a:solidFill>
                  <a:srgbClr val="0000FF"/>
                </a:solidFill>
                <a:latin typeface="Times New Roman" panose="02020603050405020304" pitchFamily="18" charset="0"/>
                <a:cs typeface="Times New Roman" panose="02020603050405020304" pitchFamily="18" charset="0"/>
              </a:rPr>
              <a:t>周颖</a:t>
            </a:r>
            <a:r>
              <a:rPr lang="en-US" altLang="zh-CN" sz="1600" b="1" dirty="0">
                <a:solidFill>
                  <a:srgbClr val="0000FF"/>
                </a:solidFill>
                <a:latin typeface="Times New Roman" panose="02020603050405020304" pitchFamily="18" charset="0"/>
                <a:cs typeface="Times New Roman" panose="02020603050405020304" pitchFamily="18" charset="0"/>
              </a:rPr>
              <a:t>), </a:t>
            </a:r>
            <a:r>
              <a:rPr lang="en-US" altLang="zh-CN" sz="1600" b="1" dirty="0" err="1">
                <a:solidFill>
                  <a:srgbClr val="0000FF"/>
                </a:solidFill>
                <a:latin typeface="Times New Roman" panose="02020603050405020304" pitchFamily="18" charset="0"/>
                <a:cs typeface="Times New Roman" panose="02020603050405020304" pitchFamily="18" charset="0"/>
              </a:rPr>
              <a:t>PRReseach</a:t>
            </a:r>
            <a:r>
              <a:rPr lang="en-US" altLang="zh-CN" sz="1600" b="1" dirty="0">
                <a:solidFill>
                  <a:srgbClr val="0000FF"/>
                </a:solidFill>
                <a:latin typeface="Times New Roman" panose="02020603050405020304" pitchFamily="18" charset="0"/>
                <a:cs typeface="Times New Roman" panose="02020603050405020304" pitchFamily="18" charset="0"/>
              </a:rPr>
              <a:t> 4, L022054(22)</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6" name="Rectangle 13"/>
          <p:cNvSpPr>
            <a:spLocks noChangeArrowheads="1"/>
          </p:cNvSpPr>
          <p:nvPr/>
        </p:nvSpPr>
        <p:spPr bwMode="auto">
          <a:xfrm>
            <a:off x="2667000" y="991793"/>
            <a:ext cx="6858000" cy="516731"/>
          </a:xfrm>
          <a:prstGeom prst="rect">
            <a:avLst/>
          </a:prstGeom>
          <a:noFill/>
          <a:ln w="9525" algn="ctr">
            <a:noFill/>
            <a:miter lim="800000"/>
            <a:headEnd/>
            <a:tailEnd/>
          </a:ln>
        </p:spPr>
        <p:txBody>
          <a:bodyPr tIns="40500" anchorCtr="1"/>
          <a:lstStyle/>
          <a:p>
            <a:r>
              <a:rPr lang="en-US" altLang="zh-CN" sz="2100" b="1" dirty="0">
                <a:solidFill>
                  <a:srgbClr val="333399"/>
                </a:solidFill>
                <a:latin typeface="Times New Roman" panose="02020603050405020304" pitchFamily="18" charset="0"/>
                <a:cs typeface="Times New Roman" panose="02020603050405020304" pitchFamily="18" charset="0"/>
              </a:rPr>
              <a:t>Implications of </a:t>
            </a:r>
            <a:r>
              <a:rPr lang="en-US" altLang="zh-CN" sz="2100" b="1" dirty="0" err="1">
                <a:solidFill>
                  <a:srgbClr val="333399"/>
                </a:solidFill>
                <a:latin typeface="Times New Roman" panose="02020603050405020304" pitchFamily="18" charset="0"/>
                <a:cs typeface="Times New Roman" panose="02020603050405020304" pitchFamily="18" charset="0"/>
              </a:rPr>
              <a:t>Rskin</a:t>
            </a:r>
            <a:r>
              <a:rPr lang="en-US" altLang="zh-CN" sz="2100" b="1" dirty="0">
                <a:solidFill>
                  <a:srgbClr val="333399"/>
                </a:solidFill>
                <a:latin typeface="Times New Roman" panose="02020603050405020304" pitchFamily="18" charset="0"/>
                <a:cs typeface="Times New Roman" panose="02020603050405020304" pitchFamily="18" charset="0"/>
              </a:rPr>
              <a:t> from PREX-II</a:t>
            </a:r>
            <a:endParaRPr lang="zh-CN" altLang="en-US" sz="2100" b="1" dirty="0">
              <a:solidFill>
                <a:srgbClr val="333399"/>
              </a:solidFill>
              <a:latin typeface="Times New Roman" pitchFamily="18" charset="0"/>
              <a:cs typeface="Times New Roman" pitchFamily="18" charset="0"/>
            </a:endParaRPr>
          </a:p>
        </p:txBody>
      </p:sp>
      <p:pic>
        <p:nvPicPr>
          <p:cNvPr id="4" name="图片 3"/>
          <p:cNvPicPr>
            <a:picLocks noChangeAspect="1"/>
          </p:cNvPicPr>
          <p:nvPr/>
        </p:nvPicPr>
        <p:blipFill>
          <a:blip r:embed="rId2"/>
          <a:stretch>
            <a:fillRect/>
          </a:stretch>
        </p:blipFill>
        <p:spPr>
          <a:xfrm>
            <a:off x="2286000" y="1745590"/>
            <a:ext cx="6858000" cy="3183758"/>
          </a:xfrm>
          <a:prstGeom prst="rect">
            <a:avLst/>
          </a:prstGeom>
        </p:spPr>
      </p:pic>
      <p:sp>
        <p:nvSpPr>
          <p:cNvPr id="10" name="矩形 9"/>
          <p:cNvSpPr>
            <a:spLocks noChangeArrowheads="1"/>
          </p:cNvSpPr>
          <p:nvPr/>
        </p:nvSpPr>
        <p:spPr bwMode="auto">
          <a:xfrm>
            <a:off x="990600" y="4998217"/>
            <a:ext cx="9448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a:lnSpc>
                <a:spcPct val="100000"/>
              </a:lnSpc>
              <a:spcBef>
                <a:spcPct val="0"/>
              </a:spcBef>
              <a:buSzTx/>
              <a:buFontTx/>
              <a:buNone/>
            </a:pPr>
            <a:r>
              <a:rPr lang="en-US" altLang="zh-CN" sz="1800" b="1" dirty="0">
                <a:solidFill>
                  <a:srgbClr val="C00000"/>
                </a:solidFill>
                <a:latin typeface="Times New Roman" panose="02020603050405020304" pitchFamily="18" charset="0"/>
                <a:cs typeface="Times New Roman" panose="02020603050405020304" pitchFamily="18" charset="0"/>
              </a:rPr>
              <a:t>Lc cannot be too big!!! </a:t>
            </a:r>
            <a:r>
              <a:rPr lang="en-US" altLang="zh-CN" sz="1800" b="1" dirty="0">
                <a:solidFill>
                  <a:srgbClr val="FF00FF"/>
                </a:solidFill>
                <a:latin typeface="Times New Roman" panose="02020603050405020304" pitchFamily="18" charset="0"/>
                <a:cs typeface="Times New Roman" panose="02020603050405020304" pitchFamily="18" charset="0"/>
              </a:rPr>
              <a:t>Lc &lt; 73 MeV </a:t>
            </a:r>
            <a:r>
              <a:rPr lang="en-US" altLang="zh-CN" sz="1800" b="1" dirty="0">
                <a:solidFill>
                  <a:srgbClr val="C00000"/>
                </a:solidFill>
                <a:latin typeface="Times New Roman" panose="02020603050405020304" pitchFamily="18" charset="0"/>
                <a:cs typeface="Times New Roman" panose="02020603050405020304" pitchFamily="18" charset="0"/>
              </a:rPr>
              <a:t>and then set an upper limit on </a:t>
            </a:r>
            <a:r>
              <a:rPr lang="en-US" altLang="zh-CN" sz="1800" b="1" dirty="0" err="1">
                <a:solidFill>
                  <a:srgbClr val="C00000"/>
                </a:solidFill>
                <a:latin typeface="Times New Roman" panose="02020603050405020304" pitchFamily="18" charset="0"/>
                <a:cs typeface="Times New Roman" panose="02020603050405020304" pitchFamily="18" charset="0"/>
              </a:rPr>
              <a:t>Rskin</a:t>
            </a:r>
            <a:r>
              <a:rPr lang="en-US" altLang="zh-CN" sz="1800" b="1" dirty="0">
                <a:solidFill>
                  <a:srgbClr val="C00000"/>
                </a:solidFill>
                <a:latin typeface="Times New Roman" panose="02020603050405020304" pitchFamily="18" charset="0"/>
                <a:cs typeface="Times New Roman" panose="02020603050405020304" pitchFamily="18" charset="0"/>
              </a:rPr>
              <a:t>: </a:t>
            </a:r>
            <a:r>
              <a:rPr lang="en-US" altLang="zh-CN" sz="1800" b="1" dirty="0">
                <a:solidFill>
                  <a:srgbClr val="FF00FF"/>
                </a:solidFill>
                <a:latin typeface="Times New Roman" panose="02020603050405020304" pitchFamily="18" charset="0"/>
                <a:cs typeface="Times New Roman" panose="02020603050405020304" pitchFamily="18" charset="0"/>
              </a:rPr>
              <a:t>&lt;0.27 </a:t>
            </a:r>
            <a:r>
              <a:rPr lang="en-US" altLang="zh-CN" sz="1800" b="1" dirty="0" err="1">
                <a:solidFill>
                  <a:srgbClr val="FF00FF"/>
                </a:solidFill>
                <a:latin typeface="Times New Roman" panose="02020603050405020304" pitchFamily="18" charset="0"/>
                <a:cs typeface="Times New Roman" panose="02020603050405020304" pitchFamily="18" charset="0"/>
              </a:rPr>
              <a:t>fm</a:t>
            </a:r>
            <a:r>
              <a:rPr lang="en-US" altLang="zh-CN" sz="1800" b="1" dirty="0">
                <a:solidFill>
                  <a:srgbClr val="FF00FF"/>
                </a:solidFill>
                <a:latin typeface="Times New Roman" panose="02020603050405020304" pitchFamily="18" charset="0"/>
                <a:cs typeface="Times New Roman" panose="02020603050405020304" pitchFamily="18" charset="0"/>
              </a:rPr>
              <a:t> for Pb208</a:t>
            </a:r>
          </a:p>
        </p:txBody>
      </p:sp>
      <p:sp>
        <p:nvSpPr>
          <p:cNvPr id="16" name="矩形 15"/>
          <p:cNvSpPr>
            <a:spLocks noChangeArrowheads="1"/>
          </p:cNvSpPr>
          <p:nvPr/>
        </p:nvSpPr>
        <p:spPr bwMode="auto">
          <a:xfrm>
            <a:off x="228600" y="5449670"/>
            <a:ext cx="1188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ct val="20000"/>
              </a:spcBef>
              <a:buSzPct val="120000"/>
              <a:buBlip>
                <a:blip r:embed="rId3"/>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a:lnSpc>
                <a:spcPct val="100000"/>
              </a:lnSpc>
              <a:spcBef>
                <a:spcPct val="0"/>
              </a:spcBef>
              <a:buSzTx/>
              <a:buFontTx/>
              <a:buNone/>
            </a:pPr>
            <a:r>
              <a:rPr lang="en-US" altLang="zh-CN" sz="1800" b="1" dirty="0" err="1">
                <a:solidFill>
                  <a:srgbClr val="FF00FF"/>
                </a:solidFill>
                <a:latin typeface="Times New Roman" panose="02020603050405020304" pitchFamily="18" charset="0"/>
                <a:cs typeface="Times New Roman" panose="02020603050405020304" pitchFamily="18" charset="0"/>
              </a:rPr>
              <a:t>eSHF</a:t>
            </a:r>
            <a:r>
              <a:rPr lang="en-US" altLang="zh-CN" sz="1800" b="1" dirty="0">
                <a:solidFill>
                  <a:srgbClr val="FF0000"/>
                </a:solidFill>
                <a:latin typeface="Times New Roman" panose="02020603050405020304" pitchFamily="18" charset="0"/>
                <a:cs typeface="Times New Roman" panose="02020603050405020304" pitchFamily="18" charset="0"/>
              </a:rPr>
              <a:t> provides a single unified framework </a:t>
            </a:r>
            <a:r>
              <a:rPr lang="en-US" altLang="zh-CN" sz="1800" b="1" dirty="0">
                <a:solidFill>
                  <a:srgbClr val="0000FF"/>
                </a:solidFill>
                <a:latin typeface="Times New Roman" panose="02020603050405020304" pitchFamily="18" charset="0"/>
                <a:cs typeface="Times New Roman" panose="02020603050405020304" pitchFamily="18" charset="0"/>
              </a:rPr>
              <a:t>to simultaneously describe the finite nuclei (</a:t>
            </a:r>
            <a:r>
              <a:rPr lang="en-US" altLang="zh-CN" sz="1800" b="1" dirty="0" err="1">
                <a:solidFill>
                  <a:srgbClr val="0000FF"/>
                </a:solidFill>
                <a:latin typeface="Times New Roman" panose="02020603050405020304" pitchFamily="18" charset="0"/>
                <a:cs typeface="Times New Roman" panose="02020603050405020304" pitchFamily="18" charset="0"/>
              </a:rPr>
              <a:t>Eb</a:t>
            </a:r>
            <a:r>
              <a:rPr lang="en-US" altLang="zh-CN" sz="1800" b="1" dirty="0">
                <a:solidFill>
                  <a:srgbClr val="0000FF"/>
                </a:solidFill>
                <a:latin typeface="Times New Roman" panose="02020603050405020304" pitchFamily="18" charset="0"/>
                <a:cs typeface="Times New Roman" panose="02020603050405020304" pitchFamily="18" charset="0"/>
              </a:rPr>
              <a:t>, </a:t>
            </a:r>
            <a:r>
              <a:rPr lang="en-US" altLang="zh-CN" sz="1800" b="1" dirty="0" err="1">
                <a:solidFill>
                  <a:srgbClr val="0000FF"/>
                </a:solidFill>
                <a:latin typeface="Times New Roman" panose="02020603050405020304" pitchFamily="18" charset="0"/>
                <a:cs typeface="Times New Roman" panose="02020603050405020304" pitchFamily="18" charset="0"/>
              </a:rPr>
              <a:t>Rc</a:t>
            </a:r>
            <a:r>
              <a:rPr lang="en-US" altLang="zh-CN" sz="1800" b="1" dirty="0">
                <a:solidFill>
                  <a:srgbClr val="0000FF"/>
                </a:solidFill>
                <a:latin typeface="Times New Roman" panose="02020603050405020304" pitchFamily="18" charset="0"/>
                <a:cs typeface="Times New Roman" panose="02020603050405020304" pitchFamily="18" charset="0"/>
              </a:rPr>
              <a:t>, GMR, </a:t>
            </a:r>
            <a:r>
              <a:rPr lang="en-US" altLang="zh-CN" sz="1800" b="1" dirty="0" err="1">
                <a:solidFill>
                  <a:srgbClr val="0000FF"/>
                </a:solidFill>
                <a:latin typeface="Times New Roman" panose="02020603050405020304" pitchFamily="18" charset="0"/>
                <a:cs typeface="Times New Roman" panose="02020603050405020304" pitchFamily="18" charset="0"/>
              </a:rPr>
              <a:t>Nskin</a:t>
            </a:r>
            <a:r>
              <a:rPr lang="en-US" altLang="zh-CN" sz="1800" b="1" dirty="0">
                <a:solidFill>
                  <a:srgbClr val="0000FF"/>
                </a:solidFill>
                <a:latin typeface="Times New Roman" panose="02020603050405020304" pitchFamily="18" charset="0"/>
                <a:cs typeface="Times New Roman" panose="02020603050405020304" pitchFamily="18" charset="0"/>
              </a:rPr>
              <a:t>-PREX-II) + Flow data in </a:t>
            </a:r>
            <a:r>
              <a:rPr lang="en-US" altLang="zh-CN" sz="1800" b="1" dirty="0" err="1">
                <a:solidFill>
                  <a:srgbClr val="0000FF"/>
                </a:solidFill>
                <a:latin typeface="Times New Roman" panose="02020603050405020304" pitchFamily="18" charset="0"/>
                <a:cs typeface="Times New Roman" panose="02020603050405020304" pitchFamily="18" charset="0"/>
              </a:rPr>
              <a:t>HIC+NStar</a:t>
            </a:r>
            <a:r>
              <a:rPr lang="en-US" altLang="zh-CN" sz="1800" b="1" dirty="0">
                <a:solidFill>
                  <a:srgbClr val="0000FF"/>
                </a:solidFill>
                <a:latin typeface="Times New Roman" panose="02020603050405020304" pitchFamily="18" charset="0"/>
                <a:cs typeface="Times New Roman" panose="02020603050405020304" pitchFamily="18" charset="0"/>
              </a:rPr>
              <a:t> (e.g., NICER)+GW170817</a:t>
            </a:r>
          </a:p>
        </p:txBody>
      </p:sp>
      <p:sp>
        <p:nvSpPr>
          <p:cNvPr id="9" name="矩形 8"/>
          <p:cNvSpPr/>
          <p:nvPr/>
        </p:nvSpPr>
        <p:spPr>
          <a:xfrm>
            <a:off x="3810000" y="6096001"/>
            <a:ext cx="4572000" cy="346249"/>
          </a:xfrm>
          <a:prstGeom prst="rect">
            <a:avLst/>
          </a:prstGeom>
          <a:ln w="25400">
            <a:solidFill>
              <a:srgbClr val="FFC000"/>
            </a:solidFill>
          </a:ln>
        </p:spPr>
        <p:txBody>
          <a:bodyPr wrap="square">
            <a:spAutoFit/>
          </a:bodyPr>
          <a:lstStyle/>
          <a:p>
            <a:pPr algn="l"/>
            <a:r>
              <a:rPr lang="en-US" altLang="zh-CN" sz="1650" b="1" dirty="0">
                <a:solidFill>
                  <a:srgbClr val="FF00FF"/>
                </a:solidFill>
                <a:latin typeface="Times New Roman" panose="02020603050405020304" pitchFamily="18" charset="0"/>
                <a:ea typeface="黑体"/>
                <a:cs typeface="Times New Roman" panose="02020603050405020304" pitchFamily="18" charset="0"/>
              </a:rPr>
              <a:t>E</a:t>
            </a:r>
            <a:r>
              <a:rPr lang="en-US" altLang="zh-CN" sz="1650" b="1" baseline="-25000" dirty="0">
                <a:solidFill>
                  <a:srgbClr val="FF00FF"/>
                </a:solidFill>
                <a:latin typeface="Times New Roman" panose="02020603050405020304" pitchFamily="18" charset="0"/>
                <a:ea typeface="黑体"/>
                <a:cs typeface="Times New Roman" panose="02020603050405020304" pitchFamily="18" charset="0"/>
              </a:rPr>
              <a:t>sym</a:t>
            </a:r>
            <a:r>
              <a:rPr lang="en-US" altLang="zh-CN" sz="1650" b="1" dirty="0">
                <a:solidFill>
                  <a:srgbClr val="FF00FF"/>
                </a:solidFill>
                <a:latin typeface="Times New Roman" panose="02020603050405020304" pitchFamily="18" charset="0"/>
                <a:ea typeface="黑体"/>
                <a:cs typeface="Times New Roman" panose="02020603050405020304" pitchFamily="18" charset="0"/>
              </a:rPr>
              <a:t>(</a:t>
            </a:r>
            <a:r>
              <a:rPr lang="el-GR" altLang="zh-CN" sz="1650" b="1" dirty="0">
                <a:solidFill>
                  <a:srgbClr val="FF00FF"/>
                </a:solidFill>
                <a:latin typeface="Times New Roman" panose="02020603050405020304" pitchFamily="18" charset="0"/>
                <a:ea typeface="黑体"/>
                <a:cs typeface="Times New Roman" panose="02020603050405020304" pitchFamily="18" charset="0"/>
              </a:rPr>
              <a:t>ρ</a:t>
            </a:r>
            <a:r>
              <a:rPr lang="en-US" altLang="zh-CN" sz="1650" b="1" baseline="-25000" dirty="0">
                <a:solidFill>
                  <a:srgbClr val="FF00FF"/>
                </a:solidFill>
                <a:latin typeface="Times New Roman" panose="02020603050405020304" pitchFamily="18" charset="0"/>
                <a:ea typeface="黑体"/>
                <a:cs typeface="Times New Roman" panose="02020603050405020304" pitchFamily="18" charset="0"/>
              </a:rPr>
              <a:t>0</a:t>
            </a:r>
            <a:r>
              <a:rPr lang="en-US" altLang="zh-CN" sz="1650" b="1" dirty="0">
                <a:solidFill>
                  <a:srgbClr val="FF00FF"/>
                </a:solidFill>
                <a:latin typeface="Times New Roman" panose="02020603050405020304" pitchFamily="18" charset="0"/>
                <a:ea typeface="黑体"/>
                <a:cs typeface="Times New Roman" panose="02020603050405020304" pitchFamily="18" charset="0"/>
              </a:rPr>
              <a:t>) =34.5±1.5 MeV and</a:t>
            </a:r>
            <a:r>
              <a:rPr lang="en-US" altLang="zh-CN" sz="1650" b="1" i="1" dirty="0">
                <a:solidFill>
                  <a:srgbClr val="FF00FF"/>
                </a:solidFill>
                <a:latin typeface="Times New Roman" panose="02020603050405020304" pitchFamily="18" charset="0"/>
                <a:ea typeface="黑体"/>
                <a:cs typeface="Times New Roman" panose="02020603050405020304" pitchFamily="18" charset="0"/>
              </a:rPr>
              <a:t> L</a:t>
            </a:r>
            <a:r>
              <a:rPr lang="en-US" altLang="zh-CN" sz="1650" b="1" dirty="0">
                <a:solidFill>
                  <a:srgbClr val="FF00FF"/>
                </a:solidFill>
                <a:latin typeface="Times New Roman" panose="02020603050405020304" pitchFamily="18" charset="0"/>
                <a:ea typeface="黑体"/>
                <a:cs typeface="Times New Roman" panose="02020603050405020304" pitchFamily="18" charset="0"/>
              </a:rPr>
              <a:t>=85.5±22.2 MeV</a:t>
            </a:r>
            <a:endParaRPr lang="zh-CN" altLang="en-US" sz="1350" dirty="0">
              <a:solidFill>
                <a:srgbClr val="0000FF"/>
              </a:solidFill>
            </a:endParaRPr>
          </a:p>
        </p:txBody>
      </p:sp>
      <p:sp>
        <p:nvSpPr>
          <p:cNvPr id="11" name="Rectangle 13"/>
          <p:cNvSpPr>
            <a:spLocks noChangeArrowheads="1"/>
          </p:cNvSpPr>
          <p:nvPr/>
        </p:nvSpPr>
        <p:spPr bwMode="auto">
          <a:xfrm>
            <a:off x="1524000" y="179389"/>
            <a:ext cx="9144000" cy="688975"/>
          </a:xfrm>
          <a:prstGeom prst="rect">
            <a:avLst/>
          </a:prstGeom>
          <a:noFill/>
          <a:ln w="9525" algn="ctr">
            <a:noFill/>
            <a:miter lim="800000"/>
            <a:headEnd/>
            <a:tailEnd/>
          </a:ln>
        </p:spPr>
        <p:txBody>
          <a:bodyPr tIns="54000" anchorCtr="1"/>
          <a:lstStyle/>
          <a:p>
            <a:pPr algn="l" eaLnBrk="0" hangingPunct="0"/>
            <a:r>
              <a:rPr lang="en-US" altLang="zh-CN" sz="3600" b="1" dirty="0" err="1">
                <a:solidFill>
                  <a:srgbClr val="333399"/>
                </a:solidFill>
                <a:latin typeface="Times New Roman" pitchFamily="18" charset="0"/>
                <a:cs typeface="Times New Roman" pitchFamily="18" charset="0"/>
              </a:rPr>
              <a:t>NSkin</a:t>
            </a:r>
            <a:r>
              <a:rPr lang="en-US" altLang="zh-CN" sz="3600" b="1" dirty="0">
                <a:solidFill>
                  <a:srgbClr val="333399"/>
                </a:solidFill>
                <a:latin typeface="Times New Roman" pitchFamily="18" charset="0"/>
                <a:cs typeface="Times New Roman" pitchFamily="18" charset="0"/>
              </a:rPr>
              <a:t> in </a:t>
            </a:r>
            <a:r>
              <a:rPr lang="en-US" altLang="zh-CN" sz="3600" b="1" baseline="30000" dirty="0">
                <a:solidFill>
                  <a:srgbClr val="333399"/>
                </a:solidFill>
                <a:latin typeface="Times New Roman" pitchFamily="18" charset="0"/>
                <a:cs typeface="Times New Roman" pitchFamily="18" charset="0"/>
              </a:rPr>
              <a:t>208</a:t>
            </a:r>
            <a:r>
              <a:rPr lang="en-US" altLang="zh-CN" sz="3600" b="1" dirty="0">
                <a:solidFill>
                  <a:srgbClr val="333399"/>
                </a:solidFill>
                <a:latin typeface="Times New Roman" pitchFamily="18" charset="0"/>
                <a:cs typeface="Times New Roman" pitchFamily="18" charset="0"/>
              </a:rPr>
              <a:t>Pb : PREX-II</a:t>
            </a:r>
            <a:endParaRPr lang="zh-CN" altLang="en-US" sz="2800" b="1" dirty="0">
              <a:solidFill>
                <a:srgbClr val="333399"/>
              </a:solidFill>
              <a:latin typeface="Times New Roman" pitchFamily="18" charset="0"/>
              <a:cs typeface="Times New Roman" pitchFamily="18" charset="0"/>
            </a:endParaRPr>
          </a:p>
        </p:txBody>
      </p:sp>
      <p:sp>
        <p:nvSpPr>
          <p:cNvPr id="12" name="TextBox 14"/>
          <p:cNvSpPr txBox="1"/>
          <p:nvPr/>
        </p:nvSpPr>
        <p:spPr>
          <a:xfrm>
            <a:off x="11046653" y="6427114"/>
            <a:ext cx="813044" cy="430887"/>
          </a:xfrm>
          <a:prstGeom prst="rect">
            <a:avLst/>
          </a:prstGeom>
          <a:noFill/>
        </p:spPr>
        <p:txBody>
          <a:bodyPr wrap="none" rtlCol="0">
            <a:spAutoFit/>
          </a:bodyPr>
          <a:lstStyle/>
          <a:p>
            <a:r>
              <a:rPr lang="en-US" altLang="zh-CN" sz="2200" dirty="0"/>
              <a:t>p. 22</a:t>
            </a:r>
            <a:endParaRPr lang="zh-CN" altLang="en-US" sz="2200" dirty="0"/>
          </a:p>
        </p:txBody>
      </p:sp>
    </p:spTree>
    <p:extLst>
      <p:ext uri="{BB962C8B-B14F-4D97-AF65-F5344CB8AC3E}">
        <p14:creationId xmlns:p14="http://schemas.microsoft.com/office/powerpoint/2010/main" val="20345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7696200" y="1112633"/>
            <a:ext cx="3886200" cy="584775"/>
          </a:xfrm>
          <a:prstGeom prst="rect">
            <a:avLst/>
          </a:prstGeom>
        </p:spPr>
        <p:txBody>
          <a:bodyPr wrap="square">
            <a:spAutoFit/>
          </a:bodyPr>
          <a:lstStyle/>
          <a:p>
            <a:r>
              <a:rPr lang="en-US" altLang="zh-CN" sz="1600" b="1" dirty="0">
                <a:solidFill>
                  <a:srgbClr val="0000FF"/>
                </a:solidFill>
                <a:latin typeface="Times New Roman" panose="02020603050405020304" pitchFamily="18" charset="0"/>
                <a:cs typeface="Times New Roman" panose="02020603050405020304" pitchFamily="18" charset="0"/>
              </a:rPr>
              <a:t>Fan Li (</a:t>
            </a:r>
            <a:r>
              <a:rPr lang="zh-CN" altLang="en-US" sz="1600" b="1" dirty="0">
                <a:solidFill>
                  <a:srgbClr val="0000FF"/>
                </a:solidFill>
                <a:latin typeface="Times New Roman" panose="02020603050405020304" pitchFamily="18" charset="0"/>
                <a:cs typeface="Times New Roman" panose="02020603050405020304" pitchFamily="18" charset="0"/>
              </a:rPr>
              <a:t>李帆</a:t>
            </a:r>
            <a:r>
              <a:rPr lang="en-US" altLang="zh-CN" sz="1600" b="1" dirty="0">
                <a:solidFill>
                  <a:srgbClr val="0000FF"/>
                </a:solidFill>
                <a:latin typeface="Times New Roman" panose="02020603050405020304" pitchFamily="18" charset="0"/>
                <a:cs typeface="Times New Roman" panose="02020603050405020304" pitchFamily="18" charset="0"/>
              </a:rPr>
              <a:t>), B.J. Cai, Y. Zhou, W.Z. Jiang, and LWC, </a:t>
            </a:r>
            <a:r>
              <a:rPr lang="en-US" altLang="zh-CN" sz="1600" b="1" dirty="0" err="1">
                <a:solidFill>
                  <a:srgbClr val="0000FF"/>
                </a:solidFill>
                <a:latin typeface="Times New Roman" panose="02020603050405020304" pitchFamily="18" charset="0"/>
                <a:cs typeface="Times New Roman" panose="02020603050405020304" pitchFamily="18" charset="0"/>
              </a:rPr>
              <a:t>ApJ</a:t>
            </a:r>
            <a:r>
              <a:rPr lang="en-US" altLang="zh-CN" sz="1600" b="1" dirty="0">
                <a:solidFill>
                  <a:srgbClr val="0000FF"/>
                </a:solidFill>
                <a:latin typeface="Times New Roman" panose="02020603050405020304" pitchFamily="18" charset="0"/>
                <a:cs typeface="Times New Roman" panose="02020603050405020304" pitchFamily="18" charset="0"/>
              </a:rPr>
              <a:t> 929, 183 (2022)</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6" name="Rectangle 13"/>
          <p:cNvSpPr>
            <a:spLocks noChangeArrowheads="1"/>
          </p:cNvSpPr>
          <p:nvPr/>
        </p:nvSpPr>
        <p:spPr bwMode="auto">
          <a:xfrm>
            <a:off x="1335819" y="5420560"/>
            <a:ext cx="9601200" cy="370640"/>
          </a:xfrm>
          <a:prstGeom prst="rect">
            <a:avLst/>
          </a:prstGeom>
          <a:noFill/>
          <a:ln w="9525" algn="ctr">
            <a:noFill/>
            <a:miter lim="800000"/>
            <a:headEnd/>
            <a:tailEnd/>
          </a:ln>
        </p:spPr>
        <p:txBody>
          <a:bodyPr tIns="40500" anchorCtr="1"/>
          <a:lstStyle/>
          <a:p>
            <a:pPr algn="l"/>
            <a:r>
              <a:rPr lang="el-GR" altLang="zh-CN" sz="2000" b="1" dirty="0">
                <a:solidFill>
                  <a:srgbClr val="C00000"/>
                </a:solidFill>
                <a:latin typeface="Times New Roman" panose="02020603050405020304" pitchFamily="18" charset="0"/>
                <a:cs typeface="Times New Roman" panose="02020603050405020304" pitchFamily="18" charset="0"/>
              </a:rPr>
              <a:t>δ</a:t>
            </a:r>
            <a:r>
              <a:rPr lang="en-US" altLang="zh-CN" sz="2000" b="1" dirty="0">
                <a:solidFill>
                  <a:srgbClr val="C00000"/>
                </a:solidFill>
                <a:latin typeface="Times New Roman" panose="02020603050405020304" pitchFamily="18" charset="0"/>
                <a:cs typeface="Times New Roman" panose="02020603050405020304" pitchFamily="18" charset="0"/>
              </a:rPr>
              <a:t> meson and its coupling to </a:t>
            </a:r>
            <a:r>
              <a:rPr lang="el-GR" altLang="zh-CN" sz="2000" b="1" dirty="0">
                <a:solidFill>
                  <a:srgbClr val="C00000"/>
                </a:solidFill>
                <a:latin typeface="Times New Roman" panose="02020603050405020304" pitchFamily="18" charset="0"/>
                <a:cs typeface="Times New Roman" panose="02020603050405020304" pitchFamily="18" charset="0"/>
              </a:rPr>
              <a:t>σ</a:t>
            </a:r>
            <a:r>
              <a:rPr lang="en-US" altLang="zh-CN" sz="2000" b="1" dirty="0">
                <a:solidFill>
                  <a:srgbClr val="C00000"/>
                </a:solidFill>
                <a:latin typeface="Times New Roman" panose="02020603050405020304" pitchFamily="18" charset="0"/>
                <a:cs typeface="Times New Roman" panose="02020603050405020304" pitchFamily="18" charset="0"/>
              </a:rPr>
              <a:t> meson may play an important role in the RMF model !!!</a:t>
            </a:r>
          </a:p>
        </p:txBody>
      </p:sp>
      <p:sp>
        <p:nvSpPr>
          <p:cNvPr id="16" name="矩形 15"/>
          <p:cNvSpPr>
            <a:spLocks noChangeArrowheads="1"/>
          </p:cNvSpPr>
          <p:nvPr/>
        </p:nvSpPr>
        <p:spPr bwMode="auto">
          <a:xfrm>
            <a:off x="192819" y="5830669"/>
            <a:ext cx="1188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a:lnSpc>
                <a:spcPct val="100000"/>
              </a:lnSpc>
              <a:spcBef>
                <a:spcPct val="0"/>
              </a:spcBef>
              <a:buSzTx/>
              <a:buFontTx/>
              <a:buNone/>
            </a:pPr>
            <a:r>
              <a:rPr lang="en-US" altLang="zh-CN" sz="1800" b="1" dirty="0" err="1">
                <a:solidFill>
                  <a:srgbClr val="FF00FF"/>
                </a:solidFill>
                <a:latin typeface="Times New Roman" panose="02020603050405020304" pitchFamily="18" charset="0"/>
                <a:cs typeface="Times New Roman" panose="02020603050405020304" pitchFamily="18" charset="0"/>
              </a:rPr>
              <a:t>FSUGold</a:t>
            </a:r>
            <a:r>
              <a:rPr lang="en-US" altLang="zh-CN" sz="1800" b="1" dirty="0">
                <a:solidFill>
                  <a:srgbClr val="FF00FF"/>
                </a:solidFill>
                <a:latin typeface="Times New Roman" panose="02020603050405020304" pitchFamily="18" charset="0"/>
                <a:cs typeface="Times New Roman" panose="02020603050405020304" pitchFamily="18" charset="0"/>
              </a:rPr>
              <a:t> + </a:t>
            </a:r>
            <a:r>
              <a:rPr lang="el-GR" altLang="zh-CN" sz="1800" b="1" dirty="0">
                <a:solidFill>
                  <a:srgbClr val="FF00FF"/>
                </a:solidFill>
                <a:latin typeface="Times New Roman" panose="02020603050405020304" pitchFamily="18" charset="0"/>
                <a:cs typeface="Times New Roman" panose="02020603050405020304" pitchFamily="18" charset="0"/>
              </a:rPr>
              <a:t>δ</a:t>
            </a:r>
            <a:r>
              <a:rPr lang="en-US" altLang="zh-CN" sz="1800" b="1" dirty="0">
                <a:solidFill>
                  <a:srgbClr val="FF00FF"/>
                </a:solidFill>
                <a:latin typeface="Times New Roman" panose="02020603050405020304" pitchFamily="18" charset="0"/>
                <a:cs typeface="Times New Roman" panose="02020603050405020304" pitchFamily="18" charset="0"/>
              </a:rPr>
              <a:t>-</a:t>
            </a:r>
            <a:r>
              <a:rPr lang="el-GR" altLang="zh-CN" sz="1800" b="1" dirty="0">
                <a:solidFill>
                  <a:srgbClr val="FF00FF"/>
                </a:solidFill>
                <a:latin typeface="Times New Roman" panose="02020603050405020304" pitchFamily="18" charset="0"/>
                <a:cs typeface="Times New Roman" panose="02020603050405020304" pitchFamily="18" charset="0"/>
              </a:rPr>
              <a:t>σ </a:t>
            </a:r>
            <a:r>
              <a:rPr lang="en-US" altLang="zh-CN" sz="1800" b="1" dirty="0">
                <a:solidFill>
                  <a:srgbClr val="FF00FF"/>
                </a:solidFill>
                <a:latin typeface="Times New Roman" panose="02020603050405020304" pitchFamily="18" charset="0"/>
                <a:cs typeface="Times New Roman" panose="02020603050405020304" pitchFamily="18" charset="0"/>
              </a:rPr>
              <a:t>mixing </a:t>
            </a:r>
            <a:r>
              <a:rPr lang="en-US" altLang="zh-CN" sz="1800" b="1" dirty="0">
                <a:solidFill>
                  <a:srgbClr val="FF0000"/>
                </a:solidFill>
                <a:latin typeface="Times New Roman" panose="02020603050405020304" pitchFamily="18" charset="0"/>
                <a:cs typeface="Times New Roman" panose="02020603050405020304" pitchFamily="18" charset="0"/>
              </a:rPr>
              <a:t>provides a single unified framework </a:t>
            </a:r>
            <a:r>
              <a:rPr lang="en-US" altLang="zh-CN" sz="1800" b="1" dirty="0">
                <a:solidFill>
                  <a:srgbClr val="0000FF"/>
                </a:solidFill>
                <a:latin typeface="Times New Roman" panose="02020603050405020304" pitchFamily="18" charset="0"/>
                <a:cs typeface="Times New Roman" panose="02020603050405020304" pitchFamily="18" charset="0"/>
              </a:rPr>
              <a:t>to simultaneously describe the finite nuclei (</a:t>
            </a:r>
            <a:r>
              <a:rPr lang="en-US" altLang="zh-CN" sz="1800" b="1" dirty="0" err="1">
                <a:solidFill>
                  <a:srgbClr val="0000FF"/>
                </a:solidFill>
                <a:latin typeface="Times New Roman" panose="02020603050405020304" pitchFamily="18" charset="0"/>
                <a:cs typeface="Times New Roman" panose="02020603050405020304" pitchFamily="18" charset="0"/>
              </a:rPr>
              <a:t>Eb</a:t>
            </a:r>
            <a:r>
              <a:rPr lang="en-US" altLang="zh-CN" sz="1800" b="1" dirty="0">
                <a:solidFill>
                  <a:srgbClr val="0000FF"/>
                </a:solidFill>
                <a:latin typeface="Times New Roman" panose="02020603050405020304" pitchFamily="18" charset="0"/>
                <a:cs typeface="Times New Roman" panose="02020603050405020304" pitchFamily="18" charset="0"/>
              </a:rPr>
              <a:t>, </a:t>
            </a:r>
            <a:r>
              <a:rPr lang="en-US" altLang="zh-CN" sz="1800" b="1" dirty="0" err="1">
                <a:solidFill>
                  <a:srgbClr val="0000FF"/>
                </a:solidFill>
                <a:latin typeface="Times New Roman" panose="02020603050405020304" pitchFamily="18" charset="0"/>
                <a:cs typeface="Times New Roman" panose="02020603050405020304" pitchFamily="18" charset="0"/>
              </a:rPr>
              <a:t>Rc</a:t>
            </a:r>
            <a:r>
              <a:rPr lang="en-US" altLang="zh-CN" sz="1800" b="1" dirty="0">
                <a:solidFill>
                  <a:srgbClr val="0000FF"/>
                </a:solidFill>
                <a:latin typeface="Times New Roman" panose="02020603050405020304" pitchFamily="18" charset="0"/>
                <a:cs typeface="Times New Roman" panose="02020603050405020304" pitchFamily="18" charset="0"/>
              </a:rPr>
              <a:t>, GMR, </a:t>
            </a:r>
            <a:r>
              <a:rPr lang="en-US" altLang="zh-CN" sz="1800" b="1" dirty="0" err="1">
                <a:solidFill>
                  <a:srgbClr val="0000FF"/>
                </a:solidFill>
                <a:latin typeface="Times New Roman" panose="02020603050405020304" pitchFamily="18" charset="0"/>
                <a:cs typeface="Times New Roman" panose="02020603050405020304" pitchFamily="18" charset="0"/>
              </a:rPr>
              <a:t>Nskin</a:t>
            </a:r>
            <a:r>
              <a:rPr lang="en-US" altLang="zh-CN" sz="1800" b="1" dirty="0">
                <a:solidFill>
                  <a:srgbClr val="0000FF"/>
                </a:solidFill>
                <a:latin typeface="Times New Roman" panose="02020603050405020304" pitchFamily="18" charset="0"/>
                <a:cs typeface="Times New Roman" panose="02020603050405020304" pitchFamily="18" charset="0"/>
              </a:rPr>
              <a:t>-PREX-II) + Flow data in </a:t>
            </a:r>
            <a:r>
              <a:rPr lang="en-US" altLang="zh-CN" sz="1800" b="1" dirty="0" err="1">
                <a:solidFill>
                  <a:srgbClr val="0000FF"/>
                </a:solidFill>
                <a:latin typeface="Times New Roman" panose="02020603050405020304" pitchFamily="18" charset="0"/>
                <a:cs typeface="Times New Roman" panose="02020603050405020304" pitchFamily="18" charset="0"/>
              </a:rPr>
              <a:t>HIC+NStar</a:t>
            </a:r>
            <a:r>
              <a:rPr lang="en-US" altLang="zh-CN" sz="1800" b="1" dirty="0">
                <a:solidFill>
                  <a:srgbClr val="0000FF"/>
                </a:solidFill>
                <a:latin typeface="Times New Roman" panose="02020603050405020304" pitchFamily="18" charset="0"/>
                <a:cs typeface="Times New Roman" panose="02020603050405020304" pitchFamily="18" charset="0"/>
              </a:rPr>
              <a:t> (e.g., NICER)+GW170817</a:t>
            </a:r>
          </a:p>
        </p:txBody>
      </p:sp>
      <p:sp>
        <p:nvSpPr>
          <p:cNvPr id="11" name="Rectangle 13"/>
          <p:cNvSpPr>
            <a:spLocks noChangeArrowheads="1"/>
          </p:cNvSpPr>
          <p:nvPr/>
        </p:nvSpPr>
        <p:spPr bwMode="auto">
          <a:xfrm>
            <a:off x="1524000" y="179389"/>
            <a:ext cx="9144000" cy="688975"/>
          </a:xfrm>
          <a:prstGeom prst="rect">
            <a:avLst/>
          </a:prstGeom>
          <a:noFill/>
          <a:ln w="9525" algn="ctr">
            <a:noFill/>
            <a:miter lim="800000"/>
            <a:headEnd/>
            <a:tailEnd/>
          </a:ln>
        </p:spPr>
        <p:txBody>
          <a:bodyPr tIns="54000" anchorCtr="1"/>
          <a:lstStyle/>
          <a:p>
            <a:pPr algn="l" eaLnBrk="0" hangingPunct="0"/>
            <a:r>
              <a:rPr lang="en-US" altLang="zh-CN" sz="3600" b="1" dirty="0" err="1">
                <a:solidFill>
                  <a:srgbClr val="333399"/>
                </a:solidFill>
                <a:latin typeface="Times New Roman" pitchFamily="18" charset="0"/>
                <a:cs typeface="Times New Roman" pitchFamily="18" charset="0"/>
              </a:rPr>
              <a:t>NSkin</a:t>
            </a:r>
            <a:r>
              <a:rPr lang="en-US" altLang="zh-CN" sz="3600" b="1" dirty="0">
                <a:solidFill>
                  <a:srgbClr val="333399"/>
                </a:solidFill>
                <a:latin typeface="Times New Roman" pitchFamily="18" charset="0"/>
                <a:cs typeface="Times New Roman" pitchFamily="18" charset="0"/>
              </a:rPr>
              <a:t> in </a:t>
            </a:r>
            <a:r>
              <a:rPr lang="en-US" altLang="zh-CN" sz="3600" b="1" baseline="30000" dirty="0">
                <a:solidFill>
                  <a:srgbClr val="333399"/>
                </a:solidFill>
                <a:latin typeface="Times New Roman" pitchFamily="18" charset="0"/>
                <a:cs typeface="Times New Roman" pitchFamily="18" charset="0"/>
              </a:rPr>
              <a:t>208</a:t>
            </a:r>
            <a:r>
              <a:rPr lang="en-US" altLang="zh-CN" sz="3600" b="1" dirty="0">
                <a:solidFill>
                  <a:srgbClr val="333399"/>
                </a:solidFill>
                <a:latin typeface="Times New Roman" pitchFamily="18" charset="0"/>
                <a:cs typeface="Times New Roman" pitchFamily="18" charset="0"/>
              </a:rPr>
              <a:t>Pb : PREX-II</a:t>
            </a:r>
            <a:endParaRPr lang="zh-CN" altLang="en-US" sz="2800" b="1" dirty="0">
              <a:solidFill>
                <a:srgbClr val="333399"/>
              </a:solidFill>
              <a:latin typeface="Times New Roman" pitchFamily="18" charset="0"/>
              <a:cs typeface="Times New Roman" pitchFamily="18" charset="0"/>
            </a:endParaRPr>
          </a:p>
        </p:txBody>
      </p:sp>
      <p:pic>
        <p:nvPicPr>
          <p:cNvPr id="2" name="图片 1"/>
          <p:cNvPicPr>
            <a:picLocks noChangeAspect="1"/>
          </p:cNvPicPr>
          <p:nvPr/>
        </p:nvPicPr>
        <p:blipFill>
          <a:blip r:embed="rId3"/>
          <a:stretch>
            <a:fillRect/>
          </a:stretch>
        </p:blipFill>
        <p:spPr>
          <a:xfrm>
            <a:off x="228600" y="2364179"/>
            <a:ext cx="4766584" cy="2667943"/>
          </a:xfrm>
          <a:prstGeom prst="rect">
            <a:avLst/>
          </a:prstGeom>
          <a:ln w="12700">
            <a:solidFill>
              <a:srgbClr val="FF0000"/>
            </a:solidFill>
          </a:ln>
        </p:spPr>
      </p:pic>
      <p:pic>
        <p:nvPicPr>
          <p:cNvPr id="3" name="图片 2"/>
          <p:cNvPicPr>
            <a:picLocks noChangeAspect="1"/>
          </p:cNvPicPr>
          <p:nvPr/>
        </p:nvPicPr>
        <p:blipFill>
          <a:blip r:embed="rId4"/>
          <a:stretch>
            <a:fillRect/>
          </a:stretch>
        </p:blipFill>
        <p:spPr>
          <a:xfrm>
            <a:off x="5181600" y="2290804"/>
            <a:ext cx="2590800" cy="2990890"/>
          </a:xfrm>
          <a:prstGeom prst="rect">
            <a:avLst/>
          </a:prstGeom>
        </p:spPr>
      </p:pic>
      <p:pic>
        <p:nvPicPr>
          <p:cNvPr id="5" name="图片 4"/>
          <p:cNvPicPr>
            <a:picLocks noChangeAspect="1"/>
          </p:cNvPicPr>
          <p:nvPr/>
        </p:nvPicPr>
        <p:blipFill>
          <a:blip r:embed="rId5"/>
          <a:stretch>
            <a:fillRect/>
          </a:stretch>
        </p:blipFill>
        <p:spPr>
          <a:xfrm>
            <a:off x="8001000" y="2290804"/>
            <a:ext cx="4011675" cy="3119396"/>
          </a:xfrm>
          <a:prstGeom prst="rect">
            <a:avLst/>
          </a:prstGeom>
        </p:spPr>
      </p:pic>
      <p:pic>
        <p:nvPicPr>
          <p:cNvPr id="7" name="图片 6"/>
          <p:cNvPicPr>
            <a:picLocks noChangeAspect="1"/>
          </p:cNvPicPr>
          <p:nvPr/>
        </p:nvPicPr>
        <p:blipFill>
          <a:blip r:embed="rId6"/>
          <a:stretch>
            <a:fillRect/>
          </a:stretch>
        </p:blipFill>
        <p:spPr>
          <a:xfrm>
            <a:off x="276130" y="958980"/>
            <a:ext cx="7496270" cy="1098420"/>
          </a:xfrm>
          <a:prstGeom prst="rect">
            <a:avLst/>
          </a:prstGeom>
          <a:ln w="12700">
            <a:solidFill>
              <a:srgbClr val="0000FF"/>
            </a:solidFill>
          </a:ln>
        </p:spPr>
      </p:pic>
      <p:sp>
        <p:nvSpPr>
          <p:cNvPr id="8" name="矩形 7"/>
          <p:cNvSpPr/>
          <p:nvPr/>
        </p:nvSpPr>
        <p:spPr bwMode="auto">
          <a:xfrm>
            <a:off x="2971800" y="4495800"/>
            <a:ext cx="1752600" cy="536322"/>
          </a:xfrm>
          <a:prstGeom prst="rect">
            <a:avLst/>
          </a:prstGeom>
          <a:noFill/>
          <a:ln w="12700"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Arial" charset="0"/>
              <a:ea typeface="黑体" pitchFamily="2" charset="-122"/>
            </a:endParaRPr>
          </a:p>
        </p:txBody>
      </p:sp>
      <p:sp>
        <p:nvSpPr>
          <p:cNvPr id="18" name="TextBox 14"/>
          <p:cNvSpPr txBox="1"/>
          <p:nvPr/>
        </p:nvSpPr>
        <p:spPr>
          <a:xfrm>
            <a:off x="11046653" y="6427114"/>
            <a:ext cx="813044" cy="430887"/>
          </a:xfrm>
          <a:prstGeom prst="rect">
            <a:avLst/>
          </a:prstGeom>
          <a:noFill/>
        </p:spPr>
        <p:txBody>
          <a:bodyPr wrap="square" rtlCol="0">
            <a:spAutoFit/>
          </a:bodyPr>
          <a:lstStyle/>
          <a:p>
            <a:r>
              <a:rPr lang="en-US" altLang="zh-CN" sz="2200" dirty="0"/>
              <a:t>p. 23</a:t>
            </a:r>
            <a:endParaRPr lang="zh-CN" altLang="en-US" sz="2200" dirty="0"/>
          </a:p>
        </p:txBody>
      </p:sp>
    </p:spTree>
    <p:extLst>
      <p:ext uri="{BB962C8B-B14F-4D97-AF65-F5344CB8AC3E}">
        <p14:creationId xmlns:p14="http://schemas.microsoft.com/office/powerpoint/2010/main" val="58912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8"/>
          <p:cNvSpPr txBox="1">
            <a:spLocks noChangeArrowheads="1"/>
          </p:cNvSpPr>
          <p:nvPr/>
        </p:nvSpPr>
        <p:spPr bwMode="auto">
          <a:xfrm>
            <a:off x="4632326" y="6589713"/>
            <a:ext cx="1692275" cy="36671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zh-CN" sz="1800" b="0" i="0" u="none" strike="noStrike" kern="1200" cap="none" spc="0" normalizeH="0" baseline="0" noProof="0">
              <a:ln>
                <a:noFill/>
              </a:ln>
              <a:solidFill>
                <a:srgbClr val="000000"/>
              </a:solidFill>
              <a:effectLst/>
              <a:uLnTx/>
              <a:uFillTx/>
              <a:latin typeface="Arial" charset="0"/>
              <a:ea typeface="华文楷体" pitchFamily="2" charset="-122"/>
              <a:cs typeface="+mn-cs"/>
            </a:endParaRPr>
          </a:p>
        </p:txBody>
      </p:sp>
      <p:grpSp>
        <p:nvGrpSpPr>
          <p:cNvPr id="43" name="组合 42">
            <a:extLst>
              <a:ext uri="{FF2B5EF4-FFF2-40B4-BE49-F238E27FC236}">
                <a16:creationId xmlns:a16="http://schemas.microsoft.com/office/drawing/2014/main" id="{55A90D9D-012E-77CB-7A60-2712120F4DA6}"/>
              </a:ext>
            </a:extLst>
          </p:cNvPr>
          <p:cNvGrpSpPr/>
          <p:nvPr/>
        </p:nvGrpSpPr>
        <p:grpSpPr>
          <a:xfrm>
            <a:off x="1677298" y="1371600"/>
            <a:ext cx="3162555" cy="1572937"/>
            <a:chOff x="2485535" y="3068464"/>
            <a:chExt cx="2896896" cy="1370015"/>
          </a:xfrm>
        </p:grpSpPr>
        <p:grpSp>
          <p:nvGrpSpPr>
            <p:cNvPr id="44" name="组合 43">
              <a:extLst>
                <a:ext uri="{FF2B5EF4-FFF2-40B4-BE49-F238E27FC236}">
                  <a16:creationId xmlns:a16="http://schemas.microsoft.com/office/drawing/2014/main" id="{FB0EAB14-9A0E-7BB9-A95F-6B525C03FB07}"/>
                </a:ext>
              </a:extLst>
            </p:cNvPr>
            <p:cNvGrpSpPr/>
            <p:nvPr/>
          </p:nvGrpSpPr>
          <p:grpSpPr>
            <a:xfrm>
              <a:off x="2485535" y="3068464"/>
              <a:ext cx="2896896" cy="1370015"/>
              <a:chOff x="2504585" y="3011937"/>
              <a:chExt cx="2896896" cy="1370015"/>
            </a:xfrm>
          </p:grpSpPr>
          <p:grpSp>
            <p:nvGrpSpPr>
              <p:cNvPr id="46" name="组合 45">
                <a:extLst>
                  <a:ext uri="{FF2B5EF4-FFF2-40B4-BE49-F238E27FC236}">
                    <a16:creationId xmlns:a16="http://schemas.microsoft.com/office/drawing/2014/main" id="{F0C136C5-9146-0953-EBEA-3BC014AE0899}"/>
                  </a:ext>
                </a:extLst>
              </p:cNvPr>
              <p:cNvGrpSpPr/>
              <p:nvPr/>
            </p:nvGrpSpPr>
            <p:grpSpPr>
              <a:xfrm>
                <a:off x="2504585" y="3103207"/>
                <a:ext cx="2896896" cy="1149474"/>
                <a:chOff x="2504585" y="3103207"/>
                <a:chExt cx="2896896" cy="1149474"/>
              </a:xfrm>
            </p:grpSpPr>
            <p:grpSp>
              <p:nvGrpSpPr>
                <p:cNvPr id="51" name="组合 50">
                  <a:extLst>
                    <a:ext uri="{FF2B5EF4-FFF2-40B4-BE49-F238E27FC236}">
                      <a16:creationId xmlns:a16="http://schemas.microsoft.com/office/drawing/2014/main" id="{4197E6CC-5B09-20AE-E826-43DFF47159AF}"/>
                    </a:ext>
                  </a:extLst>
                </p:cNvPr>
                <p:cNvGrpSpPr/>
                <p:nvPr/>
              </p:nvGrpSpPr>
              <p:grpSpPr>
                <a:xfrm>
                  <a:off x="2504585" y="3103207"/>
                  <a:ext cx="2896896" cy="1149474"/>
                  <a:chOff x="2289790" y="2993901"/>
                  <a:chExt cx="2896896" cy="1149474"/>
                </a:xfrm>
              </p:grpSpPr>
              <p:grpSp>
                <p:nvGrpSpPr>
                  <p:cNvPr id="53" name="组合 52">
                    <a:extLst>
                      <a:ext uri="{FF2B5EF4-FFF2-40B4-BE49-F238E27FC236}">
                        <a16:creationId xmlns:a16="http://schemas.microsoft.com/office/drawing/2014/main" id="{A32A9BDA-0D4B-4DFC-6B54-7D56CDA1D34C}"/>
                      </a:ext>
                    </a:extLst>
                  </p:cNvPr>
                  <p:cNvGrpSpPr/>
                  <p:nvPr/>
                </p:nvGrpSpPr>
                <p:grpSpPr>
                  <a:xfrm>
                    <a:off x="2289790" y="3008883"/>
                    <a:ext cx="2000251" cy="1134492"/>
                    <a:chOff x="2299316" y="3018408"/>
                    <a:chExt cx="2000251" cy="1134492"/>
                  </a:xfrm>
                </p:grpSpPr>
                <p:cxnSp>
                  <p:nvCxnSpPr>
                    <p:cNvPr id="61" name="直接连接符 60">
                      <a:extLst>
                        <a:ext uri="{FF2B5EF4-FFF2-40B4-BE49-F238E27FC236}">
                          <a16:creationId xmlns:a16="http://schemas.microsoft.com/office/drawing/2014/main" id="{458784F9-C772-05F2-EC8F-6A04982F4DC7}"/>
                        </a:ext>
                      </a:extLst>
                    </p:cNvPr>
                    <p:cNvCxnSpPr/>
                    <p:nvPr/>
                  </p:nvCxnSpPr>
                  <p:spPr>
                    <a:xfrm flipV="1">
                      <a:off x="3195961" y="3575852"/>
                      <a:ext cx="1103606" cy="19604"/>
                    </a:xfrm>
                    <a:prstGeom prst="line">
                      <a:avLst/>
                    </a:prstGeom>
                    <a:noFill/>
                    <a:ln w="15875" cap="flat" cmpd="sng" algn="ctr">
                      <a:solidFill>
                        <a:srgbClr val="000000"/>
                      </a:solidFill>
                      <a:prstDash val="dash"/>
                      <a:miter lim="800000"/>
                    </a:ln>
                    <a:effectLst/>
                  </p:spPr>
                </p:cxnSp>
                <p:grpSp>
                  <p:nvGrpSpPr>
                    <p:cNvPr id="62" name="组合 61">
                      <a:extLst>
                        <a:ext uri="{FF2B5EF4-FFF2-40B4-BE49-F238E27FC236}">
                          <a16:creationId xmlns:a16="http://schemas.microsoft.com/office/drawing/2014/main" id="{67FE7D2A-4AFB-37AD-6E47-F860FF7A9DA5}"/>
                        </a:ext>
                      </a:extLst>
                    </p:cNvPr>
                    <p:cNvGrpSpPr/>
                    <p:nvPr/>
                  </p:nvGrpSpPr>
                  <p:grpSpPr>
                    <a:xfrm>
                      <a:off x="2299316" y="3018408"/>
                      <a:ext cx="896645" cy="1134492"/>
                      <a:chOff x="2299316" y="3018408"/>
                      <a:chExt cx="896645" cy="1134492"/>
                    </a:xfrm>
                  </p:grpSpPr>
                  <p:grpSp>
                    <p:nvGrpSpPr>
                      <p:cNvPr id="63" name="组合 62">
                        <a:extLst>
                          <a:ext uri="{FF2B5EF4-FFF2-40B4-BE49-F238E27FC236}">
                            <a16:creationId xmlns:a16="http://schemas.microsoft.com/office/drawing/2014/main" id="{A07BFA47-D942-2F0E-4E8C-BFA16A7ACBE2}"/>
                          </a:ext>
                        </a:extLst>
                      </p:cNvPr>
                      <p:cNvGrpSpPr/>
                      <p:nvPr/>
                    </p:nvGrpSpPr>
                    <p:grpSpPr>
                      <a:xfrm>
                        <a:off x="2299317" y="3018408"/>
                        <a:ext cx="896644" cy="577048"/>
                        <a:chOff x="2299317" y="3018408"/>
                        <a:chExt cx="896644" cy="577048"/>
                      </a:xfrm>
                    </p:grpSpPr>
                    <p:cxnSp>
                      <p:nvCxnSpPr>
                        <p:cNvPr id="67" name="直接连接符 66">
                          <a:extLst>
                            <a:ext uri="{FF2B5EF4-FFF2-40B4-BE49-F238E27FC236}">
                              <a16:creationId xmlns:a16="http://schemas.microsoft.com/office/drawing/2014/main" id="{5C105DB1-9005-9C9C-71F5-9D2BDC61B9C2}"/>
                            </a:ext>
                          </a:extLst>
                        </p:cNvPr>
                        <p:cNvCxnSpPr/>
                        <p:nvPr/>
                      </p:nvCxnSpPr>
                      <p:spPr>
                        <a:xfrm>
                          <a:off x="2299317" y="3018408"/>
                          <a:ext cx="896644" cy="577048"/>
                        </a:xfrm>
                        <a:prstGeom prst="line">
                          <a:avLst/>
                        </a:prstGeom>
                        <a:noFill/>
                        <a:ln w="15875" cap="flat" cmpd="sng" algn="ctr">
                          <a:solidFill>
                            <a:srgbClr val="000000"/>
                          </a:solidFill>
                          <a:prstDash val="solid"/>
                          <a:miter lim="800000"/>
                        </a:ln>
                        <a:effectLst/>
                      </p:spPr>
                    </p:cxnSp>
                    <p:cxnSp>
                      <p:nvCxnSpPr>
                        <p:cNvPr id="68" name="直接箭头连接符 67">
                          <a:extLst>
                            <a:ext uri="{FF2B5EF4-FFF2-40B4-BE49-F238E27FC236}">
                              <a16:creationId xmlns:a16="http://schemas.microsoft.com/office/drawing/2014/main" id="{8F9A47D0-1A4E-8141-B67D-75FA27933B9F}"/>
                            </a:ext>
                          </a:extLst>
                        </p:cNvPr>
                        <p:cNvCxnSpPr>
                          <a:cxnSpLocks/>
                        </p:cNvCxnSpPr>
                        <p:nvPr/>
                      </p:nvCxnSpPr>
                      <p:spPr>
                        <a:xfrm>
                          <a:off x="2633015" y="3230878"/>
                          <a:ext cx="229247" cy="152107"/>
                        </a:xfrm>
                        <a:prstGeom prst="straightConnector1">
                          <a:avLst/>
                        </a:prstGeom>
                        <a:noFill/>
                        <a:ln w="31750" cap="flat" cmpd="sng" algn="ctr">
                          <a:solidFill>
                            <a:srgbClr val="000000"/>
                          </a:solidFill>
                          <a:prstDash val="solid"/>
                          <a:miter lim="800000"/>
                          <a:tailEnd type="triangle"/>
                        </a:ln>
                        <a:effectLst/>
                      </p:spPr>
                    </p:cxnSp>
                  </p:grpSp>
                  <p:grpSp>
                    <p:nvGrpSpPr>
                      <p:cNvPr id="64" name="组合 63">
                        <a:extLst>
                          <a:ext uri="{FF2B5EF4-FFF2-40B4-BE49-F238E27FC236}">
                            <a16:creationId xmlns:a16="http://schemas.microsoft.com/office/drawing/2014/main" id="{22613112-F9B7-728E-B293-A9FEC880045C}"/>
                          </a:ext>
                        </a:extLst>
                      </p:cNvPr>
                      <p:cNvGrpSpPr/>
                      <p:nvPr/>
                    </p:nvGrpSpPr>
                    <p:grpSpPr>
                      <a:xfrm>
                        <a:off x="2299316" y="3595456"/>
                        <a:ext cx="896644" cy="557444"/>
                        <a:chOff x="2299317" y="3595456"/>
                        <a:chExt cx="896644" cy="557444"/>
                      </a:xfrm>
                    </p:grpSpPr>
                    <p:cxnSp>
                      <p:nvCxnSpPr>
                        <p:cNvPr id="65" name="直接连接符 64">
                          <a:extLst>
                            <a:ext uri="{FF2B5EF4-FFF2-40B4-BE49-F238E27FC236}">
                              <a16:creationId xmlns:a16="http://schemas.microsoft.com/office/drawing/2014/main" id="{D2C4ABCD-8116-740D-CC9F-ADF669BF71D7}"/>
                            </a:ext>
                          </a:extLst>
                        </p:cNvPr>
                        <p:cNvCxnSpPr/>
                        <p:nvPr/>
                      </p:nvCxnSpPr>
                      <p:spPr>
                        <a:xfrm flipH="1">
                          <a:off x="2299317" y="3595456"/>
                          <a:ext cx="896644" cy="557444"/>
                        </a:xfrm>
                        <a:prstGeom prst="line">
                          <a:avLst/>
                        </a:prstGeom>
                        <a:noFill/>
                        <a:ln w="15875" cap="flat" cmpd="sng" algn="ctr">
                          <a:solidFill>
                            <a:srgbClr val="000000"/>
                          </a:solidFill>
                          <a:prstDash val="solid"/>
                          <a:miter lim="800000"/>
                        </a:ln>
                        <a:effectLst/>
                      </p:spPr>
                    </p:cxnSp>
                    <p:cxnSp>
                      <p:nvCxnSpPr>
                        <p:cNvPr id="66" name="直接箭头连接符 65">
                          <a:extLst>
                            <a:ext uri="{FF2B5EF4-FFF2-40B4-BE49-F238E27FC236}">
                              <a16:creationId xmlns:a16="http://schemas.microsoft.com/office/drawing/2014/main" id="{3E9F7311-221B-B875-FF74-7826EEF339BC}"/>
                            </a:ext>
                          </a:extLst>
                        </p:cNvPr>
                        <p:cNvCxnSpPr>
                          <a:cxnSpLocks/>
                        </p:cNvCxnSpPr>
                        <p:nvPr/>
                      </p:nvCxnSpPr>
                      <p:spPr>
                        <a:xfrm flipH="1">
                          <a:off x="2646979" y="3747562"/>
                          <a:ext cx="290298" cy="192867"/>
                        </a:xfrm>
                        <a:prstGeom prst="straightConnector1">
                          <a:avLst/>
                        </a:prstGeom>
                        <a:noFill/>
                        <a:ln w="25400" cap="flat" cmpd="sng" algn="ctr">
                          <a:solidFill>
                            <a:srgbClr val="000000"/>
                          </a:solidFill>
                          <a:prstDash val="solid"/>
                          <a:miter lim="800000"/>
                          <a:tailEnd type="triangle"/>
                        </a:ln>
                        <a:effectLst/>
                      </p:spPr>
                    </p:cxnSp>
                  </p:grpSp>
                </p:grpSp>
              </p:grpSp>
              <p:grpSp>
                <p:nvGrpSpPr>
                  <p:cNvPr id="54" name="组合 53">
                    <a:extLst>
                      <a:ext uri="{FF2B5EF4-FFF2-40B4-BE49-F238E27FC236}">
                        <a16:creationId xmlns:a16="http://schemas.microsoft.com/office/drawing/2014/main" id="{66092ABA-C3EB-D31D-1EB9-BCCD537680F0}"/>
                      </a:ext>
                    </a:extLst>
                  </p:cNvPr>
                  <p:cNvGrpSpPr/>
                  <p:nvPr/>
                </p:nvGrpSpPr>
                <p:grpSpPr>
                  <a:xfrm>
                    <a:off x="4290042" y="2993901"/>
                    <a:ext cx="896644" cy="1149474"/>
                    <a:chOff x="4299567" y="3003426"/>
                    <a:chExt cx="896644" cy="1149474"/>
                  </a:xfrm>
                </p:grpSpPr>
                <p:grpSp>
                  <p:nvGrpSpPr>
                    <p:cNvPr id="55" name="组合 54">
                      <a:extLst>
                        <a:ext uri="{FF2B5EF4-FFF2-40B4-BE49-F238E27FC236}">
                          <a16:creationId xmlns:a16="http://schemas.microsoft.com/office/drawing/2014/main" id="{9F74CE6C-AFCB-CEF7-0A92-596F6B059AC0}"/>
                        </a:ext>
                      </a:extLst>
                    </p:cNvPr>
                    <p:cNvGrpSpPr/>
                    <p:nvPr/>
                  </p:nvGrpSpPr>
                  <p:grpSpPr>
                    <a:xfrm>
                      <a:off x="4299567" y="3575852"/>
                      <a:ext cx="896644" cy="577048"/>
                      <a:chOff x="2299317" y="3018408"/>
                      <a:chExt cx="896644" cy="577048"/>
                    </a:xfrm>
                  </p:grpSpPr>
                  <p:cxnSp>
                    <p:nvCxnSpPr>
                      <p:cNvPr id="59" name="直接连接符 58">
                        <a:extLst>
                          <a:ext uri="{FF2B5EF4-FFF2-40B4-BE49-F238E27FC236}">
                            <a16:creationId xmlns:a16="http://schemas.microsoft.com/office/drawing/2014/main" id="{5DB16D86-AD84-2A93-222E-84EEE40C42F4}"/>
                          </a:ext>
                        </a:extLst>
                      </p:cNvPr>
                      <p:cNvCxnSpPr/>
                      <p:nvPr/>
                    </p:nvCxnSpPr>
                    <p:spPr>
                      <a:xfrm>
                        <a:off x="2299317" y="3018408"/>
                        <a:ext cx="896644" cy="577048"/>
                      </a:xfrm>
                      <a:prstGeom prst="line">
                        <a:avLst/>
                      </a:prstGeom>
                      <a:noFill/>
                      <a:ln w="15875" cap="flat" cmpd="sng" algn="ctr">
                        <a:solidFill>
                          <a:srgbClr val="000000"/>
                        </a:solidFill>
                        <a:prstDash val="solid"/>
                        <a:miter lim="800000"/>
                      </a:ln>
                      <a:effectLst/>
                    </p:spPr>
                  </p:cxnSp>
                  <p:cxnSp>
                    <p:nvCxnSpPr>
                      <p:cNvPr id="60" name="直接箭头连接符 59">
                        <a:extLst>
                          <a:ext uri="{FF2B5EF4-FFF2-40B4-BE49-F238E27FC236}">
                            <a16:creationId xmlns:a16="http://schemas.microsoft.com/office/drawing/2014/main" id="{E8E2C818-2A1D-C986-5A95-BF7BAD5E7C72}"/>
                          </a:ext>
                        </a:extLst>
                      </p:cNvPr>
                      <p:cNvCxnSpPr>
                        <a:cxnSpLocks/>
                      </p:cNvCxnSpPr>
                      <p:nvPr/>
                    </p:nvCxnSpPr>
                    <p:spPr>
                      <a:xfrm>
                        <a:off x="2633015" y="3230878"/>
                        <a:ext cx="229247" cy="152107"/>
                      </a:xfrm>
                      <a:prstGeom prst="straightConnector1">
                        <a:avLst/>
                      </a:prstGeom>
                      <a:noFill/>
                      <a:ln w="31750" cap="flat" cmpd="sng" algn="ctr">
                        <a:solidFill>
                          <a:srgbClr val="000000"/>
                        </a:solidFill>
                        <a:prstDash val="solid"/>
                        <a:miter lim="800000"/>
                        <a:tailEnd type="triangle"/>
                      </a:ln>
                      <a:effectLst/>
                    </p:spPr>
                  </p:cxnSp>
                </p:grpSp>
                <p:grpSp>
                  <p:nvGrpSpPr>
                    <p:cNvPr id="56" name="组合 55">
                      <a:extLst>
                        <a:ext uri="{FF2B5EF4-FFF2-40B4-BE49-F238E27FC236}">
                          <a16:creationId xmlns:a16="http://schemas.microsoft.com/office/drawing/2014/main" id="{7A271E9A-7EE4-3A69-D1D1-03CA8645E963}"/>
                        </a:ext>
                      </a:extLst>
                    </p:cNvPr>
                    <p:cNvGrpSpPr/>
                    <p:nvPr/>
                  </p:nvGrpSpPr>
                  <p:grpSpPr>
                    <a:xfrm>
                      <a:off x="4299567" y="3003426"/>
                      <a:ext cx="896644" cy="557444"/>
                      <a:chOff x="2299317" y="3595456"/>
                      <a:chExt cx="896644" cy="557444"/>
                    </a:xfrm>
                  </p:grpSpPr>
                  <p:cxnSp>
                    <p:nvCxnSpPr>
                      <p:cNvPr id="57" name="直接连接符 56">
                        <a:extLst>
                          <a:ext uri="{FF2B5EF4-FFF2-40B4-BE49-F238E27FC236}">
                            <a16:creationId xmlns:a16="http://schemas.microsoft.com/office/drawing/2014/main" id="{754DDC4B-C722-61F5-D9AA-250318141559}"/>
                          </a:ext>
                        </a:extLst>
                      </p:cNvPr>
                      <p:cNvCxnSpPr/>
                      <p:nvPr/>
                    </p:nvCxnSpPr>
                    <p:spPr>
                      <a:xfrm flipH="1">
                        <a:off x="2299317" y="3595456"/>
                        <a:ext cx="896644" cy="557444"/>
                      </a:xfrm>
                      <a:prstGeom prst="line">
                        <a:avLst/>
                      </a:prstGeom>
                      <a:noFill/>
                      <a:ln w="15875" cap="flat" cmpd="sng" algn="ctr">
                        <a:solidFill>
                          <a:srgbClr val="000000"/>
                        </a:solidFill>
                        <a:prstDash val="solid"/>
                        <a:miter lim="800000"/>
                      </a:ln>
                      <a:effectLst/>
                    </p:spPr>
                  </p:cxnSp>
                  <p:cxnSp>
                    <p:nvCxnSpPr>
                      <p:cNvPr id="58" name="直接箭头连接符 57">
                        <a:extLst>
                          <a:ext uri="{FF2B5EF4-FFF2-40B4-BE49-F238E27FC236}">
                            <a16:creationId xmlns:a16="http://schemas.microsoft.com/office/drawing/2014/main" id="{C5CF0BF3-3AE0-3AC2-29E6-A2A3EAB0986D}"/>
                          </a:ext>
                        </a:extLst>
                      </p:cNvPr>
                      <p:cNvCxnSpPr>
                        <a:cxnSpLocks/>
                      </p:cNvCxnSpPr>
                      <p:nvPr/>
                    </p:nvCxnSpPr>
                    <p:spPr>
                      <a:xfrm flipH="1">
                        <a:off x="2646978" y="3747562"/>
                        <a:ext cx="281471" cy="192867"/>
                      </a:xfrm>
                      <a:prstGeom prst="straightConnector1">
                        <a:avLst/>
                      </a:prstGeom>
                      <a:noFill/>
                      <a:ln w="25400" cap="flat" cmpd="sng" algn="ctr">
                        <a:solidFill>
                          <a:srgbClr val="000000"/>
                        </a:solidFill>
                        <a:prstDash val="solid"/>
                        <a:miter lim="800000"/>
                        <a:tailEnd type="triangle"/>
                      </a:ln>
                      <a:effectLst/>
                    </p:spPr>
                  </p:cxnSp>
                </p:grpSp>
              </p:grpSp>
            </p:grpSp>
            <p:graphicFrame>
              <p:nvGraphicFramePr>
                <p:cNvPr id="52" name="对象 51">
                  <a:extLst>
                    <a:ext uri="{FF2B5EF4-FFF2-40B4-BE49-F238E27FC236}">
                      <a16:creationId xmlns:a16="http://schemas.microsoft.com/office/drawing/2014/main" id="{09F41661-B0EB-941A-2908-AE3D2405B9C8}"/>
                    </a:ext>
                  </a:extLst>
                </p:cNvPr>
                <p:cNvGraphicFramePr>
                  <a:graphicFrameLocks noChangeAspect="1"/>
                </p:cNvGraphicFramePr>
                <p:nvPr/>
              </p:nvGraphicFramePr>
              <p:xfrm>
                <a:off x="3593234" y="3381929"/>
                <a:ext cx="762000" cy="254000"/>
              </p:xfrm>
              <a:graphic>
                <a:graphicData uri="http://schemas.openxmlformats.org/presentationml/2006/ole">
                  <mc:AlternateContent xmlns:mc="http://schemas.openxmlformats.org/markup-compatibility/2006">
                    <mc:Choice xmlns:v="urn:schemas-microsoft-com:vml" Requires="v">
                      <p:oleObj spid="_x0000_s698490" name="Equation" r:id="rId4" imgW="609480" imgH="203040" progId="Equation.DSMT4">
                        <p:embed/>
                      </p:oleObj>
                    </mc:Choice>
                    <mc:Fallback>
                      <p:oleObj name="Equation" r:id="rId4" imgW="609480" imgH="203040" progId="Equation.DSMT4">
                        <p:embed/>
                        <p:pic>
                          <p:nvPicPr>
                            <p:cNvPr id="52" name="对象 51">
                              <a:extLst>
                                <a:ext uri="{FF2B5EF4-FFF2-40B4-BE49-F238E27FC236}">
                                  <a16:creationId xmlns:a16="http://schemas.microsoft.com/office/drawing/2014/main" id="{09F41661-B0EB-941A-2908-AE3D2405B9C8}"/>
                                </a:ext>
                              </a:extLst>
                            </p:cNvPr>
                            <p:cNvPicPr/>
                            <p:nvPr/>
                          </p:nvPicPr>
                          <p:blipFill>
                            <a:blip r:embed="rId5"/>
                            <a:stretch>
                              <a:fillRect/>
                            </a:stretch>
                          </p:blipFill>
                          <p:spPr>
                            <a:xfrm>
                              <a:off x="3593234" y="3381929"/>
                              <a:ext cx="762000" cy="254000"/>
                            </a:xfrm>
                            <a:prstGeom prst="rect">
                              <a:avLst/>
                            </a:prstGeom>
                          </p:spPr>
                        </p:pic>
                      </p:oleObj>
                    </mc:Fallback>
                  </mc:AlternateContent>
                </a:graphicData>
              </a:graphic>
            </p:graphicFrame>
          </p:grpSp>
          <p:grpSp>
            <p:nvGrpSpPr>
              <p:cNvPr id="47" name="组合 46">
                <a:extLst>
                  <a:ext uri="{FF2B5EF4-FFF2-40B4-BE49-F238E27FC236}">
                    <a16:creationId xmlns:a16="http://schemas.microsoft.com/office/drawing/2014/main" id="{178387EB-E474-73F3-5E73-D6723E8F1E9F}"/>
                  </a:ext>
                </a:extLst>
              </p:cNvPr>
              <p:cNvGrpSpPr/>
              <p:nvPr/>
            </p:nvGrpSpPr>
            <p:grpSpPr>
              <a:xfrm>
                <a:off x="2843417" y="3011937"/>
                <a:ext cx="2299380" cy="1370015"/>
                <a:chOff x="2843417" y="3011937"/>
                <a:chExt cx="2299380" cy="1370015"/>
              </a:xfrm>
            </p:grpSpPr>
            <p:graphicFrame>
              <p:nvGraphicFramePr>
                <p:cNvPr id="48" name="对象 47">
                  <a:extLst>
                    <a:ext uri="{FF2B5EF4-FFF2-40B4-BE49-F238E27FC236}">
                      <a16:creationId xmlns:a16="http://schemas.microsoft.com/office/drawing/2014/main" id="{5BF7BE3B-12B2-4158-0FCC-A683044E15E5}"/>
                    </a:ext>
                  </a:extLst>
                </p:cNvPr>
                <p:cNvGraphicFramePr>
                  <a:graphicFrameLocks noChangeAspect="1"/>
                </p:cNvGraphicFramePr>
                <p:nvPr/>
              </p:nvGraphicFramePr>
              <p:xfrm>
                <a:off x="2843417" y="3026224"/>
                <a:ext cx="299128" cy="322138"/>
              </p:xfrm>
              <a:graphic>
                <a:graphicData uri="http://schemas.openxmlformats.org/presentationml/2006/ole">
                  <mc:AlternateContent xmlns:mc="http://schemas.openxmlformats.org/markup-compatibility/2006">
                    <mc:Choice xmlns:v="urn:schemas-microsoft-com:vml" Requires="v">
                      <p:oleObj spid="_x0000_s698491" name="Equation" r:id="rId6" imgW="164880" imgH="177480" progId="Equation.DSMT4">
                        <p:embed/>
                      </p:oleObj>
                    </mc:Choice>
                    <mc:Fallback>
                      <p:oleObj name="Equation" r:id="rId6" imgW="164880" imgH="177480" progId="Equation.DSMT4">
                        <p:embed/>
                        <p:pic>
                          <p:nvPicPr>
                            <p:cNvPr id="48" name="对象 47">
                              <a:extLst>
                                <a:ext uri="{FF2B5EF4-FFF2-40B4-BE49-F238E27FC236}">
                                  <a16:creationId xmlns:a16="http://schemas.microsoft.com/office/drawing/2014/main" id="{5BF7BE3B-12B2-4158-0FCC-A683044E15E5}"/>
                                </a:ext>
                              </a:extLst>
                            </p:cNvPr>
                            <p:cNvPicPr/>
                            <p:nvPr/>
                          </p:nvPicPr>
                          <p:blipFill>
                            <a:blip r:embed="rId7"/>
                            <a:stretch>
                              <a:fillRect/>
                            </a:stretch>
                          </p:blipFill>
                          <p:spPr>
                            <a:xfrm>
                              <a:off x="2843417" y="3026224"/>
                              <a:ext cx="299128" cy="322138"/>
                            </a:xfrm>
                            <a:prstGeom prst="rect">
                              <a:avLst/>
                            </a:prstGeom>
                          </p:spPr>
                        </p:pic>
                      </p:oleObj>
                    </mc:Fallback>
                  </mc:AlternateContent>
                </a:graphicData>
              </a:graphic>
            </p:graphicFrame>
            <p:graphicFrame>
              <p:nvGraphicFramePr>
                <p:cNvPr id="49" name="对象 48">
                  <a:extLst>
                    <a:ext uri="{FF2B5EF4-FFF2-40B4-BE49-F238E27FC236}">
                      <a16:creationId xmlns:a16="http://schemas.microsoft.com/office/drawing/2014/main" id="{9EEC66FE-9294-02AB-4376-5CD61CC8B241}"/>
                    </a:ext>
                  </a:extLst>
                </p:cNvPr>
                <p:cNvGraphicFramePr>
                  <a:graphicFrameLocks noChangeAspect="1"/>
                </p:cNvGraphicFramePr>
                <p:nvPr/>
              </p:nvGraphicFramePr>
              <p:xfrm>
                <a:off x="2874470" y="4059814"/>
                <a:ext cx="299128" cy="322138"/>
              </p:xfrm>
              <a:graphic>
                <a:graphicData uri="http://schemas.openxmlformats.org/presentationml/2006/ole">
                  <mc:AlternateContent xmlns:mc="http://schemas.openxmlformats.org/markup-compatibility/2006">
                    <mc:Choice xmlns:v="urn:schemas-microsoft-com:vml" Requires="v">
                      <p:oleObj spid="_x0000_s698492" name="Equation" r:id="rId8" imgW="164880" imgH="177480" progId="Equation.DSMT4">
                        <p:embed/>
                      </p:oleObj>
                    </mc:Choice>
                    <mc:Fallback>
                      <p:oleObj name="Equation" r:id="rId8" imgW="164880" imgH="177480" progId="Equation.DSMT4">
                        <p:embed/>
                        <p:pic>
                          <p:nvPicPr>
                            <p:cNvPr id="49" name="对象 48">
                              <a:extLst>
                                <a:ext uri="{FF2B5EF4-FFF2-40B4-BE49-F238E27FC236}">
                                  <a16:creationId xmlns:a16="http://schemas.microsoft.com/office/drawing/2014/main" id="{9EEC66FE-9294-02AB-4376-5CD61CC8B241}"/>
                                </a:ext>
                              </a:extLst>
                            </p:cNvPr>
                            <p:cNvPicPr/>
                            <p:nvPr/>
                          </p:nvPicPr>
                          <p:blipFill>
                            <a:blip r:embed="rId7"/>
                            <a:stretch>
                              <a:fillRect/>
                            </a:stretch>
                          </p:blipFill>
                          <p:spPr>
                            <a:xfrm>
                              <a:off x="2874470" y="4059814"/>
                              <a:ext cx="299128" cy="322138"/>
                            </a:xfrm>
                            <a:prstGeom prst="rect">
                              <a:avLst/>
                            </a:prstGeom>
                          </p:spPr>
                        </p:pic>
                      </p:oleObj>
                    </mc:Fallback>
                  </mc:AlternateContent>
                </a:graphicData>
              </a:graphic>
            </p:graphicFrame>
            <p:graphicFrame>
              <p:nvGraphicFramePr>
                <p:cNvPr id="50" name="对象 49">
                  <a:extLst>
                    <a:ext uri="{FF2B5EF4-FFF2-40B4-BE49-F238E27FC236}">
                      <a16:creationId xmlns:a16="http://schemas.microsoft.com/office/drawing/2014/main" id="{0B10A1A2-BD9B-D81D-6FD1-650EF1174D44}"/>
                    </a:ext>
                  </a:extLst>
                </p:cNvPr>
                <p:cNvGraphicFramePr>
                  <a:graphicFrameLocks noChangeAspect="1"/>
                </p:cNvGraphicFramePr>
                <p:nvPr/>
              </p:nvGraphicFramePr>
              <p:xfrm>
                <a:off x="4843669" y="3011937"/>
                <a:ext cx="299128" cy="322138"/>
              </p:xfrm>
              <a:graphic>
                <a:graphicData uri="http://schemas.openxmlformats.org/presentationml/2006/ole">
                  <mc:AlternateContent xmlns:mc="http://schemas.openxmlformats.org/markup-compatibility/2006">
                    <mc:Choice xmlns:v="urn:schemas-microsoft-com:vml" Requires="v">
                      <p:oleObj spid="_x0000_s698493" name="Equation" r:id="rId9" imgW="164880" imgH="177480" progId="Equation.DSMT4">
                        <p:embed/>
                      </p:oleObj>
                    </mc:Choice>
                    <mc:Fallback>
                      <p:oleObj name="Equation" r:id="rId9" imgW="164880" imgH="177480" progId="Equation.DSMT4">
                        <p:embed/>
                        <p:pic>
                          <p:nvPicPr>
                            <p:cNvPr id="50" name="对象 49">
                              <a:extLst>
                                <a:ext uri="{FF2B5EF4-FFF2-40B4-BE49-F238E27FC236}">
                                  <a16:creationId xmlns:a16="http://schemas.microsoft.com/office/drawing/2014/main" id="{0B10A1A2-BD9B-D81D-6FD1-650EF1174D44}"/>
                                </a:ext>
                              </a:extLst>
                            </p:cNvPr>
                            <p:cNvPicPr/>
                            <p:nvPr/>
                          </p:nvPicPr>
                          <p:blipFill>
                            <a:blip r:embed="rId7"/>
                            <a:stretch>
                              <a:fillRect/>
                            </a:stretch>
                          </p:blipFill>
                          <p:spPr>
                            <a:xfrm>
                              <a:off x="4843669" y="3011937"/>
                              <a:ext cx="299128" cy="322138"/>
                            </a:xfrm>
                            <a:prstGeom prst="rect">
                              <a:avLst/>
                            </a:prstGeom>
                          </p:spPr>
                        </p:pic>
                      </p:oleObj>
                    </mc:Fallback>
                  </mc:AlternateContent>
                </a:graphicData>
              </a:graphic>
            </p:graphicFrame>
          </p:grpSp>
        </p:grpSp>
        <p:graphicFrame>
          <p:nvGraphicFramePr>
            <p:cNvPr id="45" name="对象 44">
              <a:extLst>
                <a:ext uri="{FF2B5EF4-FFF2-40B4-BE49-F238E27FC236}">
                  <a16:creationId xmlns:a16="http://schemas.microsoft.com/office/drawing/2014/main" id="{88C92916-631F-D6AB-0383-980974D8A61F}"/>
                </a:ext>
              </a:extLst>
            </p:cNvPr>
            <p:cNvGraphicFramePr>
              <a:graphicFrameLocks noChangeAspect="1"/>
            </p:cNvGraphicFramePr>
            <p:nvPr/>
          </p:nvGraphicFramePr>
          <p:xfrm>
            <a:off x="4843669" y="4116341"/>
            <a:ext cx="299128" cy="322138"/>
          </p:xfrm>
          <a:graphic>
            <a:graphicData uri="http://schemas.openxmlformats.org/presentationml/2006/ole">
              <mc:AlternateContent xmlns:mc="http://schemas.openxmlformats.org/markup-compatibility/2006">
                <mc:Choice xmlns:v="urn:schemas-microsoft-com:vml" Requires="v">
                  <p:oleObj spid="_x0000_s698494" name="Equation" r:id="rId10" imgW="164880" imgH="177480" progId="Equation.DSMT4">
                    <p:embed/>
                  </p:oleObj>
                </mc:Choice>
                <mc:Fallback>
                  <p:oleObj name="Equation" r:id="rId10" imgW="164880" imgH="177480" progId="Equation.DSMT4">
                    <p:embed/>
                    <p:pic>
                      <p:nvPicPr>
                        <p:cNvPr id="45" name="对象 44">
                          <a:extLst>
                            <a:ext uri="{FF2B5EF4-FFF2-40B4-BE49-F238E27FC236}">
                              <a16:creationId xmlns:a16="http://schemas.microsoft.com/office/drawing/2014/main" id="{88C92916-631F-D6AB-0383-980974D8A61F}"/>
                            </a:ext>
                          </a:extLst>
                        </p:cNvPr>
                        <p:cNvPicPr/>
                        <p:nvPr/>
                      </p:nvPicPr>
                      <p:blipFill>
                        <a:blip r:embed="rId7"/>
                        <a:stretch>
                          <a:fillRect/>
                        </a:stretch>
                      </p:blipFill>
                      <p:spPr>
                        <a:xfrm>
                          <a:off x="4843669" y="4116341"/>
                          <a:ext cx="299128" cy="322138"/>
                        </a:xfrm>
                        <a:prstGeom prst="rect">
                          <a:avLst/>
                        </a:prstGeom>
                      </p:spPr>
                    </p:pic>
                  </p:oleObj>
                </mc:Fallback>
              </mc:AlternateContent>
            </a:graphicData>
          </a:graphic>
        </p:graphicFrame>
      </p:grpSp>
      <mc:AlternateContent xmlns:mc="http://schemas.openxmlformats.org/markup-compatibility/2006" xmlns:a14="http://schemas.microsoft.com/office/drawing/2010/main">
        <mc:Choice Requires="a14">
          <p:sp>
            <p:nvSpPr>
              <p:cNvPr id="69" name="文本框 68">
                <a:extLst>
                  <a:ext uri="{FF2B5EF4-FFF2-40B4-BE49-F238E27FC236}">
                    <a16:creationId xmlns:a16="http://schemas.microsoft.com/office/drawing/2014/main" id="{2F383EB0-BF36-763F-E682-6F22C8474B96}"/>
                  </a:ext>
                </a:extLst>
              </p:cNvPr>
              <p:cNvSpPr txBox="1"/>
              <p:nvPr/>
            </p:nvSpPr>
            <p:spPr>
              <a:xfrm>
                <a:off x="6089082" y="2438400"/>
                <a:ext cx="5832648" cy="317009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zh-CN"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介子交换模型都包含了 </a:t>
                </a:r>
                <a14:m>
                  <m:oMath xmlns:m="http://schemas.openxmlformats.org/officeDocument/2006/math">
                    <m:r>
                      <a:rPr kumimoji="0" lang="zh-CN" alt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微软雅黑" panose="020B0503020204020204" pitchFamily="34" charset="-122"/>
                        <a:cs typeface="+mn-cs"/>
                      </a:rPr>
                      <m:t>𝛿</m:t>
                    </m:r>
                  </m:oMath>
                </a14:m>
                <a:r>
                  <a:rPr kumimoji="0" lang="en-US" altLang="zh-CN" sz="20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zh-CN"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介子</a:t>
                </a:r>
                <a:endParaRPr kumimoji="0" lang="en-US" altLang="zh-CN" sz="20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14:m>
                  <m:oMath xmlns:m="http://schemas.openxmlformats.org/officeDocument/2006/math">
                    <m:r>
                      <a:rPr kumimoji="0" lang="zh-CN" altLang="en-US" sz="2000" b="0" i="1" u="none" strike="noStrike" kern="1200" cap="none" spc="0" normalizeH="0" baseline="0" noProof="0">
                        <a:ln>
                          <a:noFill/>
                        </a:ln>
                        <a:solidFill>
                          <a:srgbClr val="FF0000"/>
                        </a:solidFill>
                        <a:effectLst/>
                        <a:uLnTx/>
                        <a:uFillTx/>
                        <a:latin typeface="Cambria Math" panose="02040503050406030204" pitchFamily="18" charset="0"/>
                        <a:ea typeface="微软雅黑" panose="020B0503020204020204" pitchFamily="34" charset="-122"/>
                        <a:cs typeface="+mn-cs"/>
                      </a:rPr>
                      <m:t>𝛿</m:t>
                    </m:r>
                  </m:oMath>
                </a14:m>
                <a:r>
                  <a:rPr kumimoji="0" lang="en-US" altLang="zh-CN" sz="20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zh-CN"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介子将引起中子和质子 </a:t>
                </a:r>
                <a:r>
                  <a:rPr kumimoji="0" lang="en-US" altLang="zh-CN" sz="20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Dirac </a:t>
                </a:r>
                <a:r>
                  <a:rPr kumimoji="0" lang="zh-CN"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有效质量劈裂，与微观多体理论计算一致</a:t>
                </a:r>
                <a:endParaRPr kumimoji="0" lang="en-US" altLang="zh-CN" sz="20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zh-CN" altLang="en-US" sz="2000" b="0" i="0" u="none" strike="noStrike" kern="1200" cap="none" spc="0" normalizeH="0" baseline="0" noProof="0" dirty="0">
                    <a:ln>
                      <a:noFill/>
                    </a:ln>
                    <a:solidFill>
                      <a:srgbClr val="000066"/>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质量较大，主要影响同位旋相关的短程核力</a:t>
                </a:r>
                <a:endParaRPr kumimoji="0" lang="en-US" altLang="zh-CN" sz="2000" b="0" i="0" u="none" strike="noStrike" kern="1200" cap="none" spc="0" normalizeH="0" baseline="0" noProof="0" dirty="0">
                  <a:ln>
                    <a:noFill/>
                  </a:ln>
                  <a:solidFill>
                    <a:srgbClr val="000066"/>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zh-CN" altLang="en-US" sz="2000" b="0" i="0" u="none" strike="noStrike" kern="1200" cap="none" spc="0" normalizeH="0" baseline="0" noProof="0" dirty="0">
                    <a:ln>
                      <a:noFill/>
                    </a:ln>
                    <a:solidFill>
                      <a:srgbClr val="000066"/>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对高密同位旋非对称核物质以及中子星的性质起重要作用</a:t>
                </a:r>
                <a:endParaRPr kumimoji="0" lang="en-US" altLang="zh-CN" sz="2000" b="0" i="0" u="none" strike="noStrike" kern="1200" cap="none" spc="0" normalizeH="0" baseline="0" noProof="0" dirty="0">
                  <a:ln>
                    <a:noFill/>
                  </a:ln>
                  <a:solidFill>
                    <a:srgbClr val="000066"/>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zh-CN" altLang="en-US" sz="2000" b="0" i="0" u="none" strike="noStrike" kern="1200" cap="none" spc="0" normalizeH="0" baseline="0" noProof="0" dirty="0">
                    <a:ln>
                      <a:noFill/>
                    </a:ln>
                    <a:solidFill>
                      <a:srgbClr val="000066"/>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导致非对称核物质中质子和中子有效质量劈裂，从而影响重离子碰撞的同位旋效应以及中子星物质的输运性质</a:t>
                </a:r>
                <a:endParaRPr kumimoji="0" lang="en-US" altLang="zh-CN" sz="2000" b="0" i="0" u="none" strike="noStrike" kern="1200" cap="none" spc="0" normalizeH="0" baseline="0" noProof="0" dirty="0">
                  <a:ln>
                    <a:noFill/>
                  </a:ln>
                  <a:solidFill>
                    <a:srgbClr val="000066"/>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zh-CN"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σ</a:t>
                </a:r>
                <a:r>
                  <a:rPr kumimoji="0" lang="zh-CN" altLang="en-US" sz="2000" b="0" i="0" u="none" strike="noStrike" kern="1200" cap="none" spc="0" normalizeH="0" baseline="0" noProof="0" dirty="0">
                    <a:ln>
                      <a:noFill/>
                    </a:ln>
                    <a:solidFill>
                      <a:srgbClr val="0000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和</a:t>
                </a:r>
                <a:r>
                  <a:rPr kumimoji="0" lang="el-GR"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δ</a:t>
                </a:r>
                <a:r>
                  <a:rPr kumimoji="0" lang="zh-CN" altLang="en-US" sz="2000" b="0" i="0" u="none" strike="noStrike" kern="1200" cap="none" spc="0" normalizeH="0" baseline="0" noProof="0" dirty="0">
                    <a:ln>
                      <a:noFill/>
                    </a:ln>
                    <a:solidFill>
                      <a:srgbClr val="0000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耦合</a:t>
                </a:r>
                <a:r>
                  <a:rPr kumimoji="0" lang="zh-CN" altLang="en-US" sz="2000" b="0" i="0" u="none" strike="noStrike" kern="1200" cap="none" spc="0" normalizeH="0" baseline="0" noProof="0" dirty="0">
                    <a:ln>
                      <a:noFill/>
                    </a:ln>
                    <a:solidFill>
                      <a:srgbClr val="000066"/>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可以导致对称能高密行为</a:t>
                </a:r>
                <a:r>
                  <a:rPr kumimoji="0" lang="zh-CN" altLang="en-US" sz="2000" b="0" i="0" u="none" strike="noStrike" kern="1200" cap="none" spc="0" normalizeH="0" baseline="0" noProof="0" dirty="0">
                    <a:ln>
                      <a:noFill/>
                    </a:ln>
                    <a:solidFill>
                      <a:srgbClr val="0000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变软</a:t>
                </a:r>
              </a:p>
            </p:txBody>
          </p:sp>
        </mc:Choice>
        <mc:Fallback xmlns="">
          <p:sp>
            <p:nvSpPr>
              <p:cNvPr id="69" name="文本框 68">
                <a:extLst>
                  <a:ext uri="{FF2B5EF4-FFF2-40B4-BE49-F238E27FC236}">
                    <a16:creationId xmlns="" xmlns:a16="http://schemas.microsoft.com/office/drawing/2014/main" xmlns:a14="http://schemas.microsoft.com/office/drawing/2010/main" id="{2F383EB0-BF36-763F-E682-6F22C8474B96}"/>
                  </a:ext>
                </a:extLst>
              </p:cNvPr>
              <p:cNvSpPr txBox="1">
                <a:spLocks noRot="1" noChangeAspect="1" noMove="1" noResize="1" noEditPoints="1" noAdjustHandles="1" noChangeArrowheads="1" noChangeShapeType="1" noTextEdit="1"/>
              </p:cNvSpPr>
              <p:nvPr/>
            </p:nvSpPr>
            <p:spPr>
              <a:xfrm>
                <a:off x="6089082" y="2438400"/>
                <a:ext cx="5832648" cy="3170099"/>
              </a:xfrm>
              <a:prstGeom prst="rect">
                <a:avLst/>
              </a:prstGeom>
              <a:blipFill rotWithShape="0">
                <a:blip r:embed="rId11"/>
                <a:stretch>
                  <a:fillRect l="-940" t="-962" r="-1463" b="-2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0" name="文本框 69">
                <a:extLst>
                  <a:ext uri="{FF2B5EF4-FFF2-40B4-BE49-F238E27FC236}">
                    <a16:creationId xmlns:a16="http://schemas.microsoft.com/office/drawing/2014/main" id="{CEE020B1-0EC8-8585-4CDD-4E61037675FB}"/>
                  </a:ext>
                </a:extLst>
              </p:cNvPr>
              <p:cNvSpPr txBox="1"/>
              <p:nvPr/>
            </p:nvSpPr>
            <p:spPr>
              <a:xfrm>
                <a:off x="838200" y="2895600"/>
                <a:ext cx="4893167" cy="1038426"/>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0" lang="zh-CN" altLang="en-US" sz="15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𝜎</m:t>
                    </m:r>
                  </m:oMath>
                </a14:m>
                <a:r>
                  <a:rPr kumimoji="0" lang="zh-CN" altLang="en-US" sz="15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 介子：</a:t>
                </a:r>
                <a14:m>
                  <m:oMath xmlns:m="http://schemas.openxmlformats.org/officeDocument/2006/math">
                    <m:sSub>
                      <m:sSubPr>
                        <m:ctrlP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ctrlPr>
                      </m:sSubPr>
                      <m:e>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𝑚</m:t>
                        </m:r>
                      </m:e>
                      <m:sub>
                        <m:r>
                          <a:rPr kumimoji="0" lang="zh-CN" altLang="en-US"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𝜎</m:t>
                        </m:r>
                      </m:sub>
                    </m:sSub>
                    <m:r>
                      <a:rPr kumimoji="0" lang="en-US" altLang="zh-CN" sz="15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m:t>
                    </m:r>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500</m:t>
                    </m:r>
                  </m:oMath>
                </a14:m>
                <a:r>
                  <a:rPr kumimoji="0" lang="en-US" altLang="zh-CN" sz="15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 MeV, </a:t>
                </a:r>
                <a14:m>
                  <m:oMath xmlns:m="http://schemas.openxmlformats.org/officeDocument/2006/math">
                    <m:sSub>
                      <m:sSubPr>
                        <m:ctrlPr>
                          <a:rPr kumimoji="0" lang="en-US" altLang="zh-CN" sz="15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altLang="zh-CN" sz="15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e>
                      <m:sub>
                        <m:r>
                          <a:rPr kumimoji="0" lang="en-US" altLang="zh-CN" sz="1500" b="0" i="1" u="none" strike="noStrike" kern="1200" cap="none" spc="0" normalizeH="0" baseline="0" noProof="0">
                            <a:ln>
                              <a:noFill/>
                            </a:ln>
                            <a:solidFill>
                              <a:srgbClr val="000000"/>
                            </a:solidFill>
                            <a:effectLst/>
                            <a:uLnTx/>
                            <a:uFillTx/>
                            <a:latin typeface="Cambria Math" panose="02040503050406030204" pitchFamily="18" charset="0"/>
                            <a:cs typeface="+mn-cs"/>
                          </a:rPr>
                          <m:t>0</m:t>
                        </m:r>
                      </m:sub>
                    </m:sSub>
                    <m:r>
                      <a:rPr kumimoji="0" lang="en-US" altLang="zh-CN" sz="15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altLang="zh-CN" sz="1500" b="0" i="1" u="none" strike="noStrike" kern="1200" cap="none" spc="0" normalizeH="0" baseline="0" noProof="0">
                        <a:ln>
                          <a:noFill/>
                        </a:ln>
                        <a:solidFill>
                          <a:srgbClr val="000000"/>
                        </a:solidFill>
                        <a:effectLst/>
                        <a:uLnTx/>
                        <a:uFillTx/>
                        <a:latin typeface="Cambria Math" panose="02040503050406030204" pitchFamily="18" charset="0"/>
                        <a:cs typeface="+mn-cs"/>
                      </a:rPr>
                      <m:t>500</m:t>
                    </m:r>
                    <m:r>
                      <a:rPr kumimoji="0" lang="en-US" altLang="zh-CN" sz="1500" b="0" i="1" u="none" strike="noStrike" kern="1200" cap="none" spc="0" normalizeH="0" baseline="0" noProof="0">
                        <a:ln>
                          <a:noFill/>
                        </a:ln>
                        <a:solidFill>
                          <a:srgbClr val="000000"/>
                        </a:solidFill>
                        <a:effectLst/>
                        <a:uLnTx/>
                        <a:uFillTx/>
                        <a:latin typeface="Cambria Math" panose="02040503050406030204" pitchFamily="18" charset="0"/>
                        <a:cs typeface="+mn-cs"/>
                      </a:rPr>
                      <m:t>)</m:t>
                    </m:r>
                  </m:oMath>
                </a14:m>
                <a:r>
                  <a:rPr kumimoji="0" lang="en-US" altLang="zh-CN" sz="15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  </a:t>
                </a:r>
                <a14:m>
                  <m:oMath xmlns:m="http://schemas.openxmlformats.org/officeDocument/2006/math">
                    <m:sSup>
                      <m:sSupPr>
                        <m:ctrlP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ctrlPr>
                      </m:sSupPr>
                      <m:e>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𝐼</m:t>
                        </m:r>
                      </m:e>
                      <m:sup>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𝐺</m:t>
                        </m:r>
                      </m:sup>
                    </m:sSup>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m:t>
                    </m:r>
                    <m:sSup>
                      <m:sSupPr>
                        <m:ctrlP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ctrlPr>
                      </m:sSupPr>
                      <m:e>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𝐽</m:t>
                        </m:r>
                      </m:e>
                      <m:sup>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𝑃𝐶</m:t>
                        </m:r>
                      </m:sup>
                    </m:sSup>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m:t>
                    </m:r>
                  </m:oMath>
                </a14:m>
                <a:r>
                  <a:rPr kumimoji="0" lang="en-US" altLang="zh-CN" sz="15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a:t>
                </a:r>
                <a14:m>
                  <m:oMath xmlns:m="http://schemas.openxmlformats.org/officeDocument/2006/math">
                    <m:sSup>
                      <m:sSupPr>
                        <m:ctrlP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ctrlPr>
                      </m:sSupPr>
                      <m:e>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0</m:t>
                        </m:r>
                      </m:e>
                      <m:sup>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m:t>
                        </m:r>
                      </m:sup>
                    </m:sSup>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m:t>
                    </m:r>
                    <m:sSup>
                      <m:sSupPr>
                        <m:ctrlP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ctrlPr>
                      </m:sSupPr>
                      <m:e>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0</m:t>
                        </m:r>
                      </m:e>
                      <m:sup>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m:t>
                        </m:r>
                      </m:sup>
                    </m:sSup>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m:t>
                    </m:r>
                  </m:oMath>
                </a14:m>
                <a:endParaRPr kumimoji="0" lang="en-US" altLang="zh-CN" sz="15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0" lang="zh-CN" altLang="en-US"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𝜔</m:t>
                    </m:r>
                  </m:oMath>
                </a14:m>
                <a:r>
                  <a:rPr kumimoji="0" lang="zh-CN" altLang="en-US" sz="15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 介子：</a:t>
                </a:r>
                <a14:m>
                  <m:oMath xmlns:m="http://schemas.openxmlformats.org/officeDocument/2006/math">
                    <m:sSub>
                      <m:sSubPr>
                        <m:ctrlP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ctrlPr>
                      </m:sSubPr>
                      <m:e>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𝑚</m:t>
                        </m:r>
                      </m:e>
                      <m:sub>
                        <m:r>
                          <a:rPr kumimoji="0" lang="zh-CN" altLang="en-US"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𝜔</m:t>
                        </m:r>
                      </m:sub>
                    </m:sSub>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m:t>
                    </m:r>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783</m:t>
                    </m:r>
                  </m:oMath>
                </a14:m>
                <a:r>
                  <a:rPr kumimoji="0" lang="en-US" altLang="zh-CN" sz="15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 MeV,    </a:t>
                </a:r>
                <a14:m>
                  <m:oMath xmlns:m="http://schemas.openxmlformats.org/officeDocument/2006/math">
                    <m:sSup>
                      <m:sSupPr>
                        <m:ctrlP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ctrlPr>
                      </m:sSupPr>
                      <m:e>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𝐼</m:t>
                        </m:r>
                      </m:e>
                      <m:sup>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𝐺</m:t>
                        </m:r>
                      </m:sup>
                    </m:sSup>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m:t>
                    </m:r>
                    <m:sSup>
                      <m:sSupPr>
                        <m:ctrlP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ctrlPr>
                      </m:sSupPr>
                      <m:e>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𝐽</m:t>
                        </m:r>
                      </m:e>
                      <m:sup>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𝑃𝐶</m:t>
                        </m:r>
                      </m:sup>
                    </m:sSup>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m:t>
                    </m:r>
                  </m:oMath>
                </a14:m>
                <a:r>
                  <a:rPr kumimoji="0" lang="en-US" altLang="zh-CN" sz="15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a:t>
                </a:r>
                <a14:m>
                  <m:oMath xmlns:m="http://schemas.openxmlformats.org/officeDocument/2006/math">
                    <m:sSup>
                      <m:sSupPr>
                        <m:ctrlP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ctrlPr>
                      </m:sSupPr>
                      <m:e>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0</m:t>
                        </m:r>
                      </m:e>
                      <m:sup>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m:t>
                        </m:r>
                      </m:sup>
                    </m:sSup>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m:t>
                    </m:r>
                    <m:sSup>
                      <m:sSupPr>
                        <m:ctrlP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ctrlPr>
                      </m:sSupPr>
                      <m:e>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1</m:t>
                        </m:r>
                      </m:e>
                      <m:sup>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m:t>
                        </m:r>
                      </m:sup>
                    </m:sSup>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m:t>
                    </m:r>
                  </m:oMath>
                </a14:m>
                <a:endParaRPr kumimoji="0" lang="en-US" altLang="zh-CN" sz="15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0" lang="zh-CN" altLang="en-US"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𝜌</m:t>
                    </m:r>
                  </m:oMath>
                </a14:m>
                <a:r>
                  <a:rPr kumimoji="0" lang="zh-CN" altLang="en-US" sz="15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 介子： </a:t>
                </a:r>
                <a14:m>
                  <m:oMath xmlns:m="http://schemas.openxmlformats.org/officeDocument/2006/math">
                    <m:sSub>
                      <m:sSubPr>
                        <m:ctrlP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ctrlPr>
                      </m:sSubPr>
                      <m:e>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𝑚</m:t>
                        </m:r>
                      </m:e>
                      <m:sub>
                        <m:r>
                          <a:rPr kumimoji="0" lang="zh-CN" altLang="en-US"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𝜌</m:t>
                        </m:r>
                      </m:sub>
                    </m:sSub>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m:t>
                    </m:r>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763</m:t>
                    </m:r>
                  </m:oMath>
                </a14:m>
                <a:r>
                  <a:rPr kumimoji="0" lang="en-US" altLang="zh-CN" sz="15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 MeV,    </a:t>
                </a:r>
                <a14:m>
                  <m:oMath xmlns:m="http://schemas.openxmlformats.org/officeDocument/2006/math">
                    <m:sSup>
                      <m:sSupPr>
                        <m:ctrlP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ctrlPr>
                      </m:sSupPr>
                      <m:e>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𝐼</m:t>
                        </m:r>
                      </m:e>
                      <m:sup>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𝐺</m:t>
                        </m:r>
                      </m:sup>
                    </m:sSup>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m:t>
                    </m:r>
                    <m:sSup>
                      <m:sSupPr>
                        <m:ctrlP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ctrlPr>
                      </m:sSupPr>
                      <m:e>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𝐽</m:t>
                        </m:r>
                      </m:e>
                      <m:sup>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𝑃𝐶</m:t>
                        </m:r>
                      </m:sup>
                    </m:sSup>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m:t>
                    </m:r>
                  </m:oMath>
                </a14:m>
                <a:r>
                  <a:rPr kumimoji="0" lang="en-US" altLang="zh-CN" sz="15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a:t>
                </a:r>
                <a14:m>
                  <m:oMath xmlns:m="http://schemas.openxmlformats.org/officeDocument/2006/math">
                    <m:sSup>
                      <m:sSupPr>
                        <m:ctrlP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ctrlPr>
                      </m:sSupPr>
                      <m:e>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1</m:t>
                        </m:r>
                      </m:e>
                      <m:sup>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m:t>
                        </m:r>
                      </m:sup>
                    </m:sSup>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m:t>
                    </m:r>
                    <m:sSup>
                      <m:sSupPr>
                        <m:ctrlP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ctrlPr>
                      </m:sSupPr>
                      <m:e>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1</m:t>
                        </m:r>
                      </m:e>
                      <m:sup>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m:t>
                        </m:r>
                      </m:sup>
                    </m:sSup>
                    <m:r>
                      <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cs typeface="+mn-cs"/>
                      </a:rPr>
                      <m:t>)</m:t>
                    </m:r>
                  </m:oMath>
                </a14:m>
                <a:endParaRPr kumimoji="0" lang="en-US" altLang="zh-CN" sz="1500" b="0" i="1" u="none" strike="noStrike" kern="1200" cap="none" spc="0" normalizeH="0" baseline="0" noProof="0" dirty="0">
                  <a:ln>
                    <a:noFill/>
                  </a:ln>
                  <a:solidFill>
                    <a:srgbClr val="000000"/>
                  </a:solidFill>
                  <a:effectLst/>
                  <a:uLnTx/>
                  <a:uFillTx/>
                  <a:latin typeface="Cambria Math" panose="02040503050406030204" pitchFamily="18"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zh-CN" altLang="en-US" sz="1500" b="0" i="1" u="none" strike="noStrike" kern="1200" cap="none" spc="0" normalizeH="0" baseline="0" noProof="0" smtClean="0">
                        <a:ln>
                          <a:noFill/>
                        </a:ln>
                        <a:solidFill>
                          <a:srgbClr val="FF0000"/>
                        </a:solidFill>
                        <a:effectLst/>
                        <a:uLnTx/>
                        <a:uFillTx/>
                        <a:latin typeface="Cambria Math" panose="02040503050406030204" pitchFamily="18" charset="0"/>
                        <a:cs typeface="+mn-cs"/>
                      </a:rPr>
                      <m:t>𝛿</m:t>
                    </m:r>
                  </m:oMath>
                </a14:m>
                <a:r>
                  <a:rPr kumimoji="0" lang="zh-CN" altLang="en-US" sz="1500" b="0" i="0" u="none" strike="noStrike" kern="1200" cap="none" spc="0" normalizeH="0" baseline="0" noProof="0" dirty="0">
                    <a:ln>
                      <a:noFill/>
                    </a:ln>
                    <a:solidFill>
                      <a:srgbClr val="FF0000"/>
                    </a:solidFill>
                    <a:effectLst/>
                    <a:uLnTx/>
                    <a:uFillTx/>
                    <a:latin typeface="Arial"/>
                    <a:ea typeface="微软雅黑"/>
                    <a:cs typeface="+mn-cs"/>
                  </a:rPr>
                  <a:t> 介子：</a:t>
                </a:r>
                <a14:m>
                  <m:oMath xmlns:m="http://schemas.openxmlformats.org/officeDocument/2006/math">
                    <m:sSub>
                      <m:sSubPr>
                        <m:ctrlPr>
                          <a:rPr kumimoji="0" lang="en-US" altLang="zh-CN" sz="1500" b="0" i="1" u="none" strike="noStrike" kern="1200" cap="none" spc="0" normalizeH="0" baseline="0" noProof="0" dirty="0" smtClean="0">
                            <a:ln>
                              <a:noFill/>
                            </a:ln>
                            <a:solidFill>
                              <a:srgbClr val="FF0000"/>
                            </a:solidFill>
                            <a:effectLst/>
                            <a:uLnTx/>
                            <a:uFillTx/>
                            <a:latin typeface="Cambria Math" panose="02040503050406030204" pitchFamily="18" charset="0"/>
                            <a:cs typeface="+mn-cs"/>
                          </a:rPr>
                        </m:ctrlPr>
                      </m:sSubPr>
                      <m:e>
                        <m:r>
                          <a:rPr kumimoji="0" lang="en-US" altLang="zh-CN" sz="1500" b="0" i="1" u="none" strike="noStrike" kern="1200" cap="none" spc="0" normalizeH="0" baseline="0" noProof="0" dirty="0" smtClean="0">
                            <a:ln>
                              <a:noFill/>
                            </a:ln>
                            <a:solidFill>
                              <a:srgbClr val="FF0000"/>
                            </a:solidFill>
                            <a:effectLst/>
                            <a:uLnTx/>
                            <a:uFillTx/>
                            <a:latin typeface="Cambria Math" panose="02040503050406030204" pitchFamily="18" charset="0"/>
                            <a:cs typeface="+mn-cs"/>
                          </a:rPr>
                          <m:t>𝑚</m:t>
                        </m:r>
                      </m:e>
                      <m:sub>
                        <m:r>
                          <a:rPr kumimoji="0" lang="zh-CN" altLang="en-US" sz="1500" b="0" i="1" u="none" strike="noStrike" kern="1200" cap="none" spc="0" normalizeH="0" baseline="0" noProof="0" dirty="0" smtClean="0">
                            <a:ln>
                              <a:noFill/>
                            </a:ln>
                            <a:solidFill>
                              <a:srgbClr val="FF0000"/>
                            </a:solidFill>
                            <a:effectLst/>
                            <a:uLnTx/>
                            <a:uFillTx/>
                            <a:latin typeface="Cambria Math" panose="02040503050406030204" pitchFamily="18" charset="0"/>
                            <a:cs typeface="+mn-cs"/>
                          </a:rPr>
                          <m:t>𝛿</m:t>
                        </m:r>
                      </m:sub>
                    </m:sSub>
                    <m:r>
                      <a:rPr kumimoji="0" lang="en-US" altLang="zh-CN" sz="1500" b="0" i="1" u="none" strike="noStrike" kern="1200" cap="none" spc="0" normalizeH="0" baseline="0" noProof="0" dirty="0" smtClean="0">
                        <a:ln>
                          <a:noFill/>
                        </a:ln>
                        <a:solidFill>
                          <a:srgbClr val="FF0000"/>
                        </a:solidFill>
                        <a:effectLst/>
                        <a:uLnTx/>
                        <a:uFillTx/>
                        <a:latin typeface="Cambria Math" panose="02040503050406030204" pitchFamily="18" charset="0"/>
                        <a:cs typeface="+mn-cs"/>
                      </a:rPr>
                      <m:t>=</m:t>
                    </m:r>
                    <m:r>
                      <a:rPr kumimoji="0" lang="en-US" altLang="zh-CN" sz="1500" b="0" i="1" u="none" strike="noStrike" kern="1200" cap="none" spc="0" normalizeH="0" baseline="0" noProof="0" dirty="0" smtClean="0">
                        <a:ln>
                          <a:noFill/>
                        </a:ln>
                        <a:solidFill>
                          <a:srgbClr val="FF0000"/>
                        </a:solidFill>
                        <a:effectLst/>
                        <a:uLnTx/>
                        <a:uFillTx/>
                        <a:latin typeface="Cambria Math" panose="02040503050406030204" pitchFamily="18" charset="0"/>
                        <a:cs typeface="+mn-cs"/>
                      </a:rPr>
                      <m:t>980</m:t>
                    </m:r>
                  </m:oMath>
                </a14:m>
                <a:r>
                  <a:rPr kumimoji="0" lang="en-US" altLang="zh-CN" sz="1500" b="0" i="0" u="none" strike="noStrike" kern="1200" cap="none" spc="0" normalizeH="0" baseline="0" noProof="0" dirty="0">
                    <a:ln>
                      <a:noFill/>
                    </a:ln>
                    <a:solidFill>
                      <a:srgbClr val="FF0000"/>
                    </a:solidFill>
                    <a:effectLst/>
                    <a:uLnTx/>
                    <a:uFillTx/>
                    <a:latin typeface="Arial"/>
                    <a:ea typeface="微软雅黑"/>
                    <a:cs typeface="+mn-cs"/>
                  </a:rPr>
                  <a:t> MeV,  </a:t>
                </a:r>
                <a14:m>
                  <m:oMath xmlns:m="http://schemas.openxmlformats.org/officeDocument/2006/math">
                    <m:sSub>
                      <m:sSubPr>
                        <m:ctrlPr>
                          <a:rPr kumimoji="0" lang="en-US" altLang="zh-CN" sz="1500" b="0"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sSubPr>
                      <m:e>
                        <m:r>
                          <a:rPr kumimoji="0" lang="en-US" altLang="zh-CN" sz="1500" b="0" i="1" u="none" strike="noStrike" kern="1200" cap="none" spc="0" normalizeH="0" baseline="0" noProof="0" smtClean="0">
                            <a:ln>
                              <a:noFill/>
                            </a:ln>
                            <a:solidFill>
                              <a:srgbClr val="FF0000"/>
                            </a:solidFill>
                            <a:effectLst/>
                            <a:uLnTx/>
                            <a:uFillTx/>
                            <a:latin typeface="Cambria Math" panose="02040503050406030204" pitchFamily="18" charset="0"/>
                            <a:cs typeface="+mn-cs"/>
                          </a:rPr>
                          <m:t>𝑎</m:t>
                        </m:r>
                      </m:e>
                      <m:sub>
                        <m:r>
                          <a:rPr kumimoji="0" lang="en-US" altLang="zh-CN" sz="1500" b="0" i="1" u="none" strike="noStrike" kern="1200" cap="none" spc="0" normalizeH="0" baseline="0" noProof="0">
                            <a:ln>
                              <a:noFill/>
                            </a:ln>
                            <a:solidFill>
                              <a:srgbClr val="FF0000"/>
                            </a:solidFill>
                            <a:effectLst/>
                            <a:uLnTx/>
                            <a:uFillTx/>
                            <a:latin typeface="Cambria Math" panose="02040503050406030204" pitchFamily="18" charset="0"/>
                            <a:cs typeface="+mn-cs"/>
                          </a:rPr>
                          <m:t>0</m:t>
                        </m:r>
                      </m:sub>
                    </m:sSub>
                    <m:r>
                      <a:rPr kumimoji="0" lang="en-US" altLang="zh-CN" sz="1500" b="0" i="1" u="none" strike="noStrike" kern="1200" cap="none" spc="0" normalizeH="0" baseline="0" noProof="0">
                        <a:ln>
                          <a:noFill/>
                        </a:ln>
                        <a:solidFill>
                          <a:srgbClr val="FF0000"/>
                        </a:solidFill>
                        <a:effectLst/>
                        <a:uLnTx/>
                        <a:uFillTx/>
                        <a:latin typeface="Cambria Math" panose="02040503050406030204" pitchFamily="18" charset="0"/>
                        <a:cs typeface="+mn-cs"/>
                      </a:rPr>
                      <m:t>(</m:t>
                    </m:r>
                    <m:r>
                      <a:rPr kumimoji="0" lang="en-US" altLang="zh-CN" sz="1500" b="0" i="1" u="none" strike="noStrike" kern="1200" cap="none" spc="0" normalizeH="0" baseline="0" noProof="0" smtClean="0">
                        <a:ln>
                          <a:noFill/>
                        </a:ln>
                        <a:solidFill>
                          <a:srgbClr val="FF0000"/>
                        </a:solidFill>
                        <a:effectLst/>
                        <a:uLnTx/>
                        <a:uFillTx/>
                        <a:latin typeface="Cambria Math" panose="02040503050406030204" pitchFamily="18" charset="0"/>
                        <a:cs typeface="+mn-cs"/>
                      </a:rPr>
                      <m:t>98</m:t>
                    </m:r>
                    <m:r>
                      <a:rPr kumimoji="0" lang="en-US" altLang="zh-CN" sz="1500" b="0" i="1" u="none" strike="noStrike" kern="1200" cap="none" spc="0" normalizeH="0" baseline="0" noProof="0">
                        <a:ln>
                          <a:noFill/>
                        </a:ln>
                        <a:solidFill>
                          <a:srgbClr val="FF0000"/>
                        </a:solidFill>
                        <a:effectLst/>
                        <a:uLnTx/>
                        <a:uFillTx/>
                        <a:latin typeface="Cambria Math" panose="02040503050406030204" pitchFamily="18" charset="0"/>
                        <a:cs typeface="+mn-cs"/>
                      </a:rPr>
                      <m:t>0</m:t>
                    </m:r>
                    <m:r>
                      <a:rPr kumimoji="0" lang="en-US" altLang="zh-CN" sz="1500" b="0" i="1" u="none" strike="noStrike" kern="1200" cap="none" spc="0" normalizeH="0" baseline="0" noProof="0">
                        <a:ln>
                          <a:noFill/>
                        </a:ln>
                        <a:solidFill>
                          <a:srgbClr val="FF0000"/>
                        </a:solidFill>
                        <a:effectLst/>
                        <a:uLnTx/>
                        <a:uFillTx/>
                        <a:latin typeface="Cambria Math" panose="02040503050406030204" pitchFamily="18" charset="0"/>
                        <a:cs typeface="+mn-cs"/>
                      </a:rPr>
                      <m:t>)</m:t>
                    </m:r>
                  </m:oMath>
                </a14:m>
                <a:r>
                  <a:rPr kumimoji="0" lang="en-US" altLang="zh-CN" sz="1500" b="0" i="0" u="none" strike="noStrike" kern="1200" cap="none" spc="0" normalizeH="0" baseline="0" noProof="0" dirty="0">
                    <a:ln>
                      <a:noFill/>
                    </a:ln>
                    <a:solidFill>
                      <a:srgbClr val="FF0000"/>
                    </a:solidFill>
                    <a:effectLst/>
                    <a:uLnTx/>
                    <a:uFillTx/>
                    <a:latin typeface="Arial"/>
                    <a:ea typeface="微软雅黑"/>
                    <a:cs typeface="+mn-cs"/>
                  </a:rPr>
                  <a:t>,  </a:t>
                </a:r>
                <a14:m>
                  <m:oMath xmlns:m="http://schemas.openxmlformats.org/officeDocument/2006/math">
                    <m:sSup>
                      <m:sSupPr>
                        <m:ctrlPr>
                          <a:rPr kumimoji="0" lang="en-US" altLang="zh-CN" sz="1500" b="0" i="1" u="none" strike="noStrike" kern="1200" cap="none" spc="0" normalizeH="0" baseline="0" noProof="0" dirty="0">
                            <a:ln>
                              <a:noFill/>
                            </a:ln>
                            <a:solidFill>
                              <a:srgbClr val="FF0000"/>
                            </a:solidFill>
                            <a:effectLst/>
                            <a:uLnTx/>
                            <a:uFillTx/>
                            <a:latin typeface="Cambria Math" panose="02040503050406030204" pitchFamily="18" charset="0"/>
                            <a:cs typeface="+mn-cs"/>
                          </a:rPr>
                        </m:ctrlPr>
                      </m:sSupPr>
                      <m:e>
                        <m:r>
                          <a:rPr kumimoji="0" lang="en-US" altLang="zh-CN" sz="1500" b="0" i="1" u="none" strike="noStrike" kern="1200" cap="none" spc="0" normalizeH="0" baseline="0" noProof="0" dirty="0">
                            <a:ln>
                              <a:noFill/>
                            </a:ln>
                            <a:solidFill>
                              <a:srgbClr val="FF0000"/>
                            </a:solidFill>
                            <a:effectLst/>
                            <a:uLnTx/>
                            <a:uFillTx/>
                            <a:latin typeface="Cambria Math" panose="02040503050406030204" pitchFamily="18" charset="0"/>
                            <a:cs typeface="+mn-cs"/>
                          </a:rPr>
                          <m:t>𝐼</m:t>
                        </m:r>
                      </m:e>
                      <m:sup>
                        <m:r>
                          <a:rPr kumimoji="0" lang="en-US" altLang="zh-CN" sz="1500" b="0" i="1" u="none" strike="noStrike" kern="1200" cap="none" spc="0" normalizeH="0" baseline="0" noProof="0" dirty="0">
                            <a:ln>
                              <a:noFill/>
                            </a:ln>
                            <a:solidFill>
                              <a:srgbClr val="FF0000"/>
                            </a:solidFill>
                            <a:effectLst/>
                            <a:uLnTx/>
                            <a:uFillTx/>
                            <a:latin typeface="Cambria Math" panose="02040503050406030204" pitchFamily="18" charset="0"/>
                            <a:cs typeface="+mn-cs"/>
                          </a:rPr>
                          <m:t>𝐺</m:t>
                        </m:r>
                      </m:sup>
                    </m:sSup>
                    <m:r>
                      <a:rPr kumimoji="0" lang="en-US" altLang="zh-CN" sz="1500" b="0" i="1" u="none" strike="noStrike" kern="1200" cap="none" spc="0" normalizeH="0" baseline="0" noProof="0" dirty="0">
                        <a:ln>
                          <a:noFill/>
                        </a:ln>
                        <a:solidFill>
                          <a:srgbClr val="FF0000"/>
                        </a:solidFill>
                        <a:effectLst/>
                        <a:uLnTx/>
                        <a:uFillTx/>
                        <a:latin typeface="Cambria Math" panose="02040503050406030204" pitchFamily="18" charset="0"/>
                        <a:cs typeface="+mn-cs"/>
                      </a:rPr>
                      <m:t>(</m:t>
                    </m:r>
                    <m:sSup>
                      <m:sSupPr>
                        <m:ctrlPr>
                          <a:rPr kumimoji="0" lang="en-US" altLang="zh-CN" sz="1500" b="0" i="1" u="none" strike="noStrike" kern="1200" cap="none" spc="0" normalizeH="0" baseline="0" noProof="0" dirty="0">
                            <a:ln>
                              <a:noFill/>
                            </a:ln>
                            <a:solidFill>
                              <a:srgbClr val="FF0000"/>
                            </a:solidFill>
                            <a:effectLst/>
                            <a:uLnTx/>
                            <a:uFillTx/>
                            <a:latin typeface="Cambria Math" panose="02040503050406030204" pitchFamily="18" charset="0"/>
                            <a:cs typeface="+mn-cs"/>
                          </a:rPr>
                        </m:ctrlPr>
                      </m:sSupPr>
                      <m:e>
                        <m:r>
                          <a:rPr kumimoji="0" lang="en-US" altLang="zh-CN" sz="1500" b="0" i="1" u="none" strike="noStrike" kern="1200" cap="none" spc="0" normalizeH="0" baseline="0" noProof="0" dirty="0">
                            <a:ln>
                              <a:noFill/>
                            </a:ln>
                            <a:solidFill>
                              <a:srgbClr val="FF0000"/>
                            </a:solidFill>
                            <a:effectLst/>
                            <a:uLnTx/>
                            <a:uFillTx/>
                            <a:latin typeface="Cambria Math" panose="02040503050406030204" pitchFamily="18" charset="0"/>
                            <a:cs typeface="+mn-cs"/>
                          </a:rPr>
                          <m:t>𝐽</m:t>
                        </m:r>
                      </m:e>
                      <m:sup>
                        <m:r>
                          <a:rPr kumimoji="0" lang="en-US" altLang="zh-CN" sz="1500" b="0" i="1" u="none" strike="noStrike" kern="1200" cap="none" spc="0" normalizeH="0" baseline="0" noProof="0" dirty="0">
                            <a:ln>
                              <a:noFill/>
                            </a:ln>
                            <a:solidFill>
                              <a:srgbClr val="FF0000"/>
                            </a:solidFill>
                            <a:effectLst/>
                            <a:uLnTx/>
                            <a:uFillTx/>
                            <a:latin typeface="Cambria Math" panose="02040503050406030204" pitchFamily="18" charset="0"/>
                            <a:cs typeface="+mn-cs"/>
                          </a:rPr>
                          <m:t>𝑃𝐶</m:t>
                        </m:r>
                      </m:sup>
                    </m:sSup>
                    <m:r>
                      <a:rPr kumimoji="0" lang="en-US" altLang="zh-CN" sz="1500" b="0" i="1" u="none" strike="noStrike" kern="1200" cap="none" spc="0" normalizeH="0" baseline="0" noProof="0" dirty="0">
                        <a:ln>
                          <a:noFill/>
                        </a:ln>
                        <a:solidFill>
                          <a:srgbClr val="FF0000"/>
                        </a:solidFill>
                        <a:effectLst/>
                        <a:uLnTx/>
                        <a:uFillTx/>
                        <a:latin typeface="Cambria Math" panose="02040503050406030204" pitchFamily="18" charset="0"/>
                        <a:cs typeface="+mn-cs"/>
                      </a:rPr>
                      <m:t>)</m:t>
                    </m:r>
                  </m:oMath>
                </a14:m>
                <a:r>
                  <a:rPr kumimoji="0" lang="en-US" altLang="zh-CN" sz="1500" b="0" i="0" u="none" strike="noStrike" kern="1200" cap="none" spc="0" normalizeH="0" baseline="0" noProof="0" dirty="0">
                    <a:ln>
                      <a:noFill/>
                    </a:ln>
                    <a:solidFill>
                      <a:srgbClr val="FF0000"/>
                    </a:solidFill>
                    <a:effectLst/>
                    <a:uLnTx/>
                    <a:uFillTx/>
                    <a:latin typeface="Arial"/>
                    <a:ea typeface="微软雅黑"/>
                    <a:cs typeface="+mn-cs"/>
                  </a:rPr>
                  <a:t>=</a:t>
                </a:r>
                <a14:m>
                  <m:oMath xmlns:m="http://schemas.openxmlformats.org/officeDocument/2006/math">
                    <m:sSup>
                      <m:sSupPr>
                        <m:ctrlPr>
                          <a:rPr kumimoji="0" lang="en-US" altLang="zh-CN" sz="1500" b="0" i="1" u="none" strike="noStrike" kern="1200" cap="none" spc="0" normalizeH="0" baseline="0" noProof="0" dirty="0">
                            <a:ln>
                              <a:noFill/>
                            </a:ln>
                            <a:solidFill>
                              <a:srgbClr val="FF0000"/>
                            </a:solidFill>
                            <a:effectLst/>
                            <a:uLnTx/>
                            <a:uFillTx/>
                            <a:latin typeface="Cambria Math" panose="02040503050406030204" pitchFamily="18" charset="0"/>
                            <a:cs typeface="+mn-cs"/>
                          </a:rPr>
                        </m:ctrlPr>
                      </m:sSupPr>
                      <m:e>
                        <m:r>
                          <a:rPr kumimoji="0" lang="en-US" altLang="zh-CN" sz="1500" b="0" i="1" u="none" strike="noStrike" kern="1200" cap="none" spc="0" normalizeH="0" baseline="0" noProof="0" dirty="0" smtClean="0">
                            <a:ln>
                              <a:noFill/>
                            </a:ln>
                            <a:solidFill>
                              <a:srgbClr val="FF0000"/>
                            </a:solidFill>
                            <a:effectLst/>
                            <a:uLnTx/>
                            <a:uFillTx/>
                            <a:latin typeface="Cambria Math" panose="02040503050406030204" pitchFamily="18" charset="0"/>
                            <a:cs typeface="+mn-cs"/>
                          </a:rPr>
                          <m:t>1</m:t>
                        </m:r>
                      </m:e>
                      <m:sup>
                        <m:r>
                          <a:rPr kumimoji="0" lang="en-US" altLang="zh-CN" sz="1500" b="0" i="1" u="none" strike="noStrike" kern="1200" cap="none" spc="0" normalizeH="0" baseline="0" noProof="0" dirty="0" smtClean="0">
                            <a:ln>
                              <a:noFill/>
                            </a:ln>
                            <a:solidFill>
                              <a:srgbClr val="FF0000"/>
                            </a:solidFill>
                            <a:effectLst/>
                            <a:uLnTx/>
                            <a:uFillTx/>
                            <a:latin typeface="Cambria Math" panose="02040503050406030204" pitchFamily="18" charset="0"/>
                            <a:cs typeface="+mn-cs"/>
                          </a:rPr>
                          <m:t>−</m:t>
                        </m:r>
                      </m:sup>
                    </m:sSup>
                    <m:r>
                      <a:rPr kumimoji="0" lang="en-US" altLang="zh-CN" sz="1500" b="0" i="1" u="none" strike="noStrike" kern="1200" cap="none" spc="0" normalizeH="0" baseline="0" noProof="0" dirty="0">
                        <a:ln>
                          <a:noFill/>
                        </a:ln>
                        <a:solidFill>
                          <a:srgbClr val="FF0000"/>
                        </a:solidFill>
                        <a:effectLst/>
                        <a:uLnTx/>
                        <a:uFillTx/>
                        <a:latin typeface="Cambria Math" panose="02040503050406030204" pitchFamily="18" charset="0"/>
                        <a:cs typeface="+mn-cs"/>
                      </a:rPr>
                      <m:t>(</m:t>
                    </m:r>
                    <m:sSup>
                      <m:sSupPr>
                        <m:ctrlPr>
                          <a:rPr kumimoji="0" lang="en-US" altLang="zh-CN" sz="1500" b="0" i="1" u="none" strike="noStrike" kern="1200" cap="none" spc="0" normalizeH="0" baseline="0" noProof="0" dirty="0">
                            <a:ln>
                              <a:noFill/>
                            </a:ln>
                            <a:solidFill>
                              <a:srgbClr val="FF0000"/>
                            </a:solidFill>
                            <a:effectLst/>
                            <a:uLnTx/>
                            <a:uFillTx/>
                            <a:latin typeface="Cambria Math" panose="02040503050406030204" pitchFamily="18" charset="0"/>
                            <a:cs typeface="+mn-cs"/>
                          </a:rPr>
                        </m:ctrlPr>
                      </m:sSupPr>
                      <m:e>
                        <m:r>
                          <a:rPr kumimoji="0" lang="en-US" altLang="zh-CN" sz="1500" b="0" i="1" u="none" strike="noStrike" kern="1200" cap="none" spc="0" normalizeH="0" baseline="0" noProof="0" dirty="0">
                            <a:ln>
                              <a:noFill/>
                            </a:ln>
                            <a:solidFill>
                              <a:srgbClr val="FF0000"/>
                            </a:solidFill>
                            <a:effectLst/>
                            <a:uLnTx/>
                            <a:uFillTx/>
                            <a:latin typeface="Cambria Math" panose="02040503050406030204" pitchFamily="18" charset="0"/>
                            <a:cs typeface="+mn-cs"/>
                          </a:rPr>
                          <m:t>0</m:t>
                        </m:r>
                      </m:e>
                      <m:sup>
                        <m:r>
                          <a:rPr kumimoji="0" lang="en-US" altLang="zh-CN" sz="1500" b="0" i="1" u="none" strike="noStrike" kern="1200" cap="none" spc="0" normalizeH="0" baseline="0" noProof="0" dirty="0">
                            <a:ln>
                              <a:noFill/>
                            </a:ln>
                            <a:solidFill>
                              <a:srgbClr val="FF0000"/>
                            </a:solidFill>
                            <a:effectLst/>
                            <a:uLnTx/>
                            <a:uFillTx/>
                            <a:latin typeface="Cambria Math" panose="02040503050406030204" pitchFamily="18" charset="0"/>
                            <a:cs typeface="+mn-cs"/>
                          </a:rPr>
                          <m:t>++</m:t>
                        </m:r>
                      </m:sup>
                    </m:sSup>
                    <m:r>
                      <a:rPr kumimoji="0" lang="en-US" altLang="zh-CN" sz="1500" b="0" i="1" u="none" strike="noStrike" kern="1200" cap="none" spc="0" normalizeH="0" baseline="0" noProof="0" dirty="0">
                        <a:ln>
                          <a:noFill/>
                        </a:ln>
                        <a:solidFill>
                          <a:srgbClr val="FF0000"/>
                        </a:solidFill>
                        <a:effectLst/>
                        <a:uLnTx/>
                        <a:uFillTx/>
                        <a:latin typeface="Cambria Math" panose="02040503050406030204" pitchFamily="18" charset="0"/>
                        <a:cs typeface="+mn-cs"/>
                      </a:rPr>
                      <m:t>)</m:t>
                    </m:r>
                  </m:oMath>
                </a14:m>
                <a:endParaRPr kumimoji="0" lang="en-US" altLang="zh-CN" sz="1500" b="0" i="0" u="none" strike="noStrike" kern="1200" cap="none" spc="0" normalizeH="0" baseline="0" noProof="0" dirty="0">
                  <a:ln>
                    <a:noFill/>
                  </a:ln>
                  <a:solidFill>
                    <a:srgbClr val="FF0000"/>
                  </a:solidFill>
                  <a:effectLst/>
                  <a:uLnTx/>
                  <a:uFillTx/>
                  <a:latin typeface="Arial"/>
                  <a:ea typeface="微软雅黑"/>
                  <a:cs typeface="+mn-cs"/>
                </a:endParaRPr>
              </a:p>
            </p:txBody>
          </p:sp>
        </mc:Choice>
        <mc:Fallback xmlns="">
          <p:sp>
            <p:nvSpPr>
              <p:cNvPr id="70" name="文本框 69">
                <a:extLst>
                  <a:ext uri="{FF2B5EF4-FFF2-40B4-BE49-F238E27FC236}">
                    <a16:creationId xmlns="" xmlns:a16="http://schemas.microsoft.com/office/drawing/2014/main" xmlns:a14="http://schemas.microsoft.com/office/drawing/2010/main" id="{CEE020B1-0EC8-8585-4CDD-4E61037675FB}"/>
                  </a:ext>
                </a:extLst>
              </p:cNvPr>
              <p:cNvSpPr txBox="1">
                <a:spLocks noRot="1" noChangeAspect="1" noMove="1" noResize="1" noEditPoints="1" noAdjustHandles="1" noChangeArrowheads="1" noChangeShapeType="1" noTextEdit="1"/>
              </p:cNvSpPr>
              <p:nvPr/>
            </p:nvSpPr>
            <p:spPr>
              <a:xfrm>
                <a:off x="838200" y="2895600"/>
                <a:ext cx="4893167" cy="1038426"/>
              </a:xfrm>
              <a:prstGeom prst="rect">
                <a:avLst/>
              </a:prstGeom>
              <a:blipFill rotWithShape="0">
                <a:blip r:embed="rId12"/>
                <a:stretch>
                  <a:fillRect t="-1765" b="-5294"/>
                </a:stretch>
              </a:blipFill>
            </p:spPr>
            <p:txBody>
              <a:bodyPr/>
              <a:lstStyle/>
              <a:p>
                <a:r>
                  <a:rPr lang="zh-CN" altLang="en-US">
                    <a:noFill/>
                  </a:rPr>
                  <a:t> </a:t>
                </a:r>
              </a:p>
            </p:txBody>
          </p:sp>
        </mc:Fallback>
      </mc:AlternateContent>
      <p:sp>
        <p:nvSpPr>
          <p:cNvPr id="71" name="Rectangle 13"/>
          <p:cNvSpPr>
            <a:spLocks noChangeArrowheads="1"/>
          </p:cNvSpPr>
          <p:nvPr/>
        </p:nvSpPr>
        <p:spPr bwMode="auto">
          <a:xfrm>
            <a:off x="2063552" y="854869"/>
            <a:ext cx="8553601" cy="516731"/>
          </a:xfrm>
          <a:prstGeom prst="rect">
            <a:avLst/>
          </a:prstGeom>
          <a:noFill/>
          <a:ln w="9525" algn="ctr">
            <a:noFill/>
            <a:miter lim="800000"/>
            <a:headEnd/>
            <a:tailEnd/>
          </a:ln>
        </p:spPr>
        <p:txBody>
          <a:bodyPr tIns="40500" anchorCtr="1"/>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333399"/>
                </a:solidFill>
                <a:effectLst/>
                <a:uLnTx/>
                <a:uFillTx/>
                <a:latin typeface="Times New Roman" panose="02020603050405020304" pitchFamily="18" charset="0"/>
                <a:ea typeface="黑体" pitchFamily="49" charset="-122"/>
                <a:cs typeface="Times New Roman" panose="02020603050405020304" pitchFamily="18" charset="0"/>
              </a:rPr>
              <a:t>相对论协变的能量密度泛函</a:t>
            </a:r>
            <a:r>
              <a:rPr kumimoji="0" lang="en-US" altLang="zh-CN" sz="2800" b="1" i="0" u="none" strike="noStrike" kern="1200" cap="none" spc="0" normalizeH="0" baseline="0" noProof="0" dirty="0">
                <a:ln>
                  <a:noFill/>
                </a:ln>
                <a:solidFill>
                  <a:srgbClr val="333399"/>
                </a:solidFill>
                <a:effectLst/>
                <a:uLnTx/>
                <a:uFillTx/>
                <a:latin typeface="Times New Roman" panose="02020603050405020304" pitchFamily="18" charset="0"/>
                <a:ea typeface="黑体" pitchFamily="49" charset="-122"/>
                <a:cs typeface="Times New Roman" panose="02020603050405020304" pitchFamily="18" charset="0"/>
              </a:rPr>
              <a:t>-</a:t>
            </a:r>
            <a:r>
              <a:rPr kumimoji="0" lang="zh-CN" altLang="en-US" sz="2800" b="1" i="0" u="none" strike="noStrike" kern="1200" cap="none" spc="0" normalizeH="0" baseline="0" noProof="0" dirty="0">
                <a:ln>
                  <a:noFill/>
                </a:ln>
                <a:solidFill>
                  <a:srgbClr val="333399"/>
                </a:solidFill>
                <a:effectLst/>
                <a:uLnTx/>
                <a:uFillTx/>
                <a:latin typeface="Times New Roman" panose="02020603050405020304" pitchFamily="18" charset="0"/>
                <a:ea typeface="黑体" pitchFamily="49" charset="-122"/>
                <a:cs typeface="Times New Roman" panose="02020603050405020304" pitchFamily="18" charset="0"/>
              </a:rPr>
              <a:t>相对论平均场</a:t>
            </a:r>
            <a:r>
              <a:rPr kumimoji="0" lang="en-US" altLang="zh-CN" sz="2800" b="1" i="0" u="none" strike="noStrike" kern="1200" cap="none" spc="0" normalizeH="0" baseline="0" noProof="0" dirty="0">
                <a:ln>
                  <a:noFill/>
                </a:ln>
                <a:solidFill>
                  <a:srgbClr val="333399"/>
                </a:solidFill>
                <a:effectLst/>
                <a:uLnTx/>
                <a:uFillTx/>
                <a:latin typeface="Times New Roman" panose="02020603050405020304" pitchFamily="18" charset="0"/>
                <a:ea typeface="黑体" pitchFamily="49" charset="-122"/>
                <a:cs typeface="Times New Roman" panose="02020603050405020304" pitchFamily="18" charset="0"/>
              </a:rPr>
              <a:t>(RMF)</a:t>
            </a:r>
            <a:r>
              <a:rPr kumimoji="0" lang="zh-CN" altLang="en-US" sz="2800" b="1" i="0" u="none" strike="noStrike" kern="1200" cap="none" spc="0" normalizeH="0" baseline="0" noProof="0" dirty="0">
                <a:ln>
                  <a:noFill/>
                </a:ln>
                <a:solidFill>
                  <a:srgbClr val="333399"/>
                </a:solidFill>
                <a:effectLst/>
                <a:uLnTx/>
                <a:uFillTx/>
                <a:latin typeface="Times New Roman" panose="02020603050405020304" pitchFamily="18" charset="0"/>
                <a:ea typeface="黑体" pitchFamily="49" charset="-122"/>
                <a:cs typeface="Times New Roman" panose="02020603050405020304" pitchFamily="18" charset="0"/>
              </a:rPr>
              <a:t>模型</a:t>
            </a:r>
          </a:p>
        </p:txBody>
      </p:sp>
      <p:sp>
        <p:nvSpPr>
          <p:cNvPr id="72" name="Text Box 16"/>
          <p:cNvSpPr txBox="1">
            <a:spLocks noChangeArrowheads="1"/>
          </p:cNvSpPr>
          <p:nvPr/>
        </p:nvSpPr>
        <p:spPr bwMode="auto">
          <a:xfrm>
            <a:off x="5818812" y="1558207"/>
            <a:ext cx="6373188" cy="86395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28575" algn="ctr">
                <a:solidFill>
                  <a:srgbClr val="92270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p"/>
              <a:tabLst/>
              <a:defRPr/>
            </a:pPr>
            <a:r>
              <a:rPr kumimoji="0" lang="zh-CN" altLang="en-US" sz="2500" b="1" i="0" u="none" strike="noStrike" kern="1200" cap="none" spc="0" normalizeH="0" baseline="0" noProof="0" dirty="0">
                <a:ln>
                  <a:noFill/>
                </a:ln>
                <a:solidFill>
                  <a:srgbClr val="C00000"/>
                </a:solidFill>
                <a:effectLst/>
                <a:uLnTx/>
                <a:uFillTx/>
                <a:latin typeface="Times New Roman" panose="02020603050405020304" pitchFamily="18" charset="0"/>
                <a:ea typeface="黑体" pitchFamily="49" charset="-122"/>
                <a:cs typeface="+mn-cs"/>
              </a:rPr>
              <a:t>传统的</a:t>
            </a:r>
            <a:r>
              <a:rPr kumimoji="0" lang="en-US" altLang="zh-CN" sz="2500" b="1" i="0" u="none" strike="noStrike" kern="1200" cap="none" spc="0" normalizeH="0" baseline="0" noProof="0" dirty="0">
                <a:ln>
                  <a:noFill/>
                </a:ln>
                <a:solidFill>
                  <a:srgbClr val="C00000"/>
                </a:solidFill>
                <a:effectLst/>
                <a:uLnTx/>
                <a:uFillTx/>
                <a:latin typeface="Times New Roman" panose="02020603050405020304" pitchFamily="18" charset="0"/>
                <a:ea typeface="黑体" pitchFamily="49" charset="-122"/>
                <a:cs typeface="+mn-cs"/>
              </a:rPr>
              <a:t>RMF</a:t>
            </a:r>
            <a:r>
              <a:rPr kumimoji="0" lang="zh-CN" altLang="en-US" sz="2500" b="1" i="0" u="none" strike="noStrike" kern="1200" cap="none" spc="0" normalizeH="0" baseline="0" noProof="0" dirty="0">
                <a:ln>
                  <a:noFill/>
                </a:ln>
                <a:solidFill>
                  <a:srgbClr val="C00000"/>
                </a:solidFill>
                <a:effectLst/>
                <a:uLnTx/>
                <a:uFillTx/>
                <a:latin typeface="Times New Roman" panose="02020603050405020304" pitchFamily="18" charset="0"/>
                <a:ea typeface="黑体" pitchFamily="49" charset="-122"/>
                <a:cs typeface="+mn-cs"/>
              </a:rPr>
              <a:t>模型只包括</a:t>
            </a:r>
            <a:r>
              <a:rPr kumimoji="0" lang="el-GR" altLang="zh-CN" sz="2500" b="1" i="0" u="none" strike="noStrike" kern="1200" cap="none" spc="0" normalizeH="0" baseline="0" noProof="0" dirty="0">
                <a:ln>
                  <a:noFill/>
                </a:ln>
                <a:solidFill>
                  <a:srgbClr val="C00000"/>
                </a:solidFill>
                <a:effectLst/>
                <a:uLnTx/>
                <a:uFillTx/>
                <a:latin typeface="Times New Roman" panose="02020603050405020304" pitchFamily="18" charset="0"/>
                <a:ea typeface="黑体" pitchFamily="49" charset="-122"/>
                <a:cs typeface="Times New Roman" panose="02020603050405020304" pitchFamily="18" charset="0"/>
              </a:rPr>
              <a:t>σ</a:t>
            </a:r>
            <a:r>
              <a:rPr kumimoji="0" lang="zh-CN" altLang="en-US" sz="2500" b="1" i="0" u="none" strike="noStrike" kern="1200" cap="none" spc="0" normalizeH="0" baseline="0" noProof="0" dirty="0">
                <a:ln>
                  <a:noFill/>
                </a:ln>
                <a:solidFill>
                  <a:srgbClr val="C00000"/>
                </a:solidFill>
                <a:effectLst/>
                <a:uLnTx/>
                <a:uFillTx/>
                <a:latin typeface="Times New Roman" panose="02020603050405020304" pitchFamily="18" charset="0"/>
                <a:ea typeface="黑体" pitchFamily="49" charset="-122"/>
                <a:cs typeface="Times New Roman" panose="02020603050405020304" pitchFamily="18" charset="0"/>
              </a:rPr>
              <a:t>、</a:t>
            </a:r>
            <a:r>
              <a:rPr kumimoji="0" lang="el-GR" altLang="zh-CN" sz="2500" b="1" i="0" u="none" strike="noStrike" kern="1200" cap="none" spc="0" normalizeH="0" baseline="0" noProof="0" dirty="0">
                <a:ln>
                  <a:noFill/>
                </a:ln>
                <a:solidFill>
                  <a:srgbClr val="C00000"/>
                </a:solidFill>
                <a:effectLst/>
                <a:uLnTx/>
                <a:uFillTx/>
                <a:latin typeface="Times New Roman" panose="02020603050405020304" pitchFamily="18" charset="0"/>
                <a:ea typeface="黑体" pitchFamily="49" charset="-122"/>
                <a:cs typeface="Times New Roman" panose="02020603050405020304" pitchFamily="18" charset="0"/>
              </a:rPr>
              <a:t>ω</a:t>
            </a:r>
            <a:r>
              <a:rPr kumimoji="0" lang="zh-CN" altLang="en-US" sz="2500" b="1" i="0" u="none" strike="noStrike" kern="1200" cap="none" spc="0" normalizeH="0" baseline="0" noProof="0" dirty="0">
                <a:ln>
                  <a:noFill/>
                </a:ln>
                <a:solidFill>
                  <a:srgbClr val="C00000"/>
                </a:solidFill>
                <a:effectLst/>
                <a:uLnTx/>
                <a:uFillTx/>
                <a:latin typeface="Times New Roman" panose="02020603050405020304" pitchFamily="18" charset="0"/>
                <a:ea typeface="黑体" pitchFamily="49" charset="-122"/>
                <a:cs typeface="Times New Roman" panose="02020603050405020304" pitchFamily="18" charset="0"/>
              </a:rPr>
              <a:t>、</a:t>
            </a:r>
            <a:r>
              <a:rPr kumimoji="0" lang="el-GR" altLang="zh-CN" sz="2500" b="1" i="0" u="none" strike="noStrike" kern="1200" cap="none" spc="0" normalizeH="0" baseline="0" noProof="0" dirty="0">
                <a:ln>
                  <a:noFill/>
                </a:ln>
                <a:solidFill>
                  <a:srgbClr val="C00000"/>
                </a:solidFill>
                <a:effectLst/>
                <a:uLnTx/>
                <a:uFillTx/>
                <a:latin typeface="Times New Roman" panose="02020603050405020304" pitchFamily="18" charset="0"/>
                <a:ea typeface="黑体" pitchFamily="49" charset="-122"/>
                <a:cs typeface="Times New Roman" panose="02020603050405020304" pitchFamily="18" charset="0"/>
              </a:rPr>
              <a:t>ρ</a:t>
            </a:r>
            <a:r>
              <a:rPr kumimoji="0" lang="zh-CN" altLang="en-US" sz="2500" b="1" i="0" u="none" strike="noStrike" kern="1200" cap="none" spc="0" normalizeH="0" baseline="0" noProof="0" dirty="0">
                <a:ln>
                  <a:noFill/>
                </a:ln>
                <a:solidFill>
                  <a:srgbClr val="C00000"/>
                </a:solidFill>
                <a:effectLst/>
                <a:uLnTx/>
                <a:uFillTx/>
                <a:latin typeface="Times New Roman" panose="02020603050405020304" pitchFamily="18" charset="0"/>
                <a:ea typeface="黑体" pitchFamily="49" charset="-122"/>
                <a:cs typeface="Times New Roman" panose="02020603050405020304" pitchFamily="18" charset="0"/>
              </a:rPr>
              <a:t>三种介子</a:t>
            </a:r>
            <a:endParaRPr kumimoji="0" lang="en-US" altLang="zh-CN" sz="2500" b="1" i="0" u="none" strike="noStrike" kern="1200" cap="none" spc="0" normalizeH="0" baseline="0" noProof="0" dirty="0">
              <a:ln>
                <a:noFill/>
              </a:ln>
              <a:solidFill>
                <a:srgbClr val="C00000"/>
              </a:solidFill>
              <a:effectLst/>
              <a:uLnTx/>
              <a:uFillTx/>
              <a:latin typeface="Times New Roman" panose="02020603050405020304" pitchFamily="18" charset="0"/>
              <a:ea typeface="黑体" pitchFamily="49" charset="-122"/>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p"/>
              <a:tabLst/>
              <a:defRPr/>
            </a:pPr>
            <a:r>
              <a:rPr kumimoji="0" lang="el-GR" altLang="zh-CN" sz="2500" b="1" i="0" u="none" strike="noStrike" kern="1200" cap="none" spc="0" normalizeH="0" baseline="0" noProof="0" dirty="0">
                <a:ln>
                  <a:noFill/>
                </a:ln>
                <a:solidFill>
                  <a:srgbClr val="C00000"/>
                </a:solidFill>
                <a:effectLst/>
                <a:uLnTx/>
                <a:uFillTx/>
                <a:latin typeface="Times New Roman" panose="02020603050405020304" pitchFamily="18" charset="0"/>
                <a:ea typeface="黑体" pitchFamily="49" charset="-122"/>
                <a:cs typeface="Times New Roman" panose="02020603050405020304" pitchFamily="18" charset="0"/>
              </a:rPr>
              <a:t>δ</a:t>
            </a:r>
            <a:r>
              <a:rPr kumimoji="0" lang="zh-CN" altLang="en-US" sz="2500" b="1" i="0" u="none" strike="noStrike" kern="1200" cap="none" spc="0" normalizeH="0" baseline="0" noProof="0" dirty="0">
                <a:ln>
                  <a:noFill/>
                </a:ln>
                <a:solidFill>
                  <a:srgbClr val="C00000"/>
                </a:solidFill>
                <a:effectLst/>
                <a:uLnTx/>
                <a:uFillTx/>
                <a:latin typeface="Times New Roman" panose="02020603050405020304" pitchFamily="18" charset="0"/>
                <a:ea typeface="黑体" pitchFamily="49" charset="-122"/>
                <a:cs typeface="Times New Roman" panose="02020603050405020304" pitchFamily="18" charset="0"/>
              </a:rPr>
              <a:t>介子的重要性：</a:t>
            </a:r>
            <a:endParaRPr kumimoji="0" lang="en-US" altLang="zh-CN" sz="2500" b="1" i="0" u="none" strike="noStrike" kern="1200" cap="none" spc="0" normalizeH="0" baseline="0" noProof="0" dirty="0">
              <a:ln>
                <a:noFill/>
              </a:ln>
              <a:solidFill>
                <a:srgbClr val="C00000"/>
              </a:solidFill>
              <a:effectLst/>
              <a:uLnTx/>
              <a:uFillTx/>
              <a:latin typeface="Times New Roman" panose="02020603050405020304" pitchFamily="18" charset="0"/>
              <a:ea typeface="黑体" pitchFamily="49" charset="-122"/>
              <a:cs typeface="+mn-cs"/>
            </a:endParaRPr>
          </a:p>
        </p:txBody>
      </p:sp>
      <p:sp>
        <p:nvSpPr>
          <p:cNvPr id="74" name="Text Box 16"/>
          <p:cNvSpPr txBox="1">
            <a:spLocks noChangeArrowheads="1"/>
          </p:cNvSpPr>
          <p:nvPr/>
        </p:nvSpPr>
        <p:spPr bwMode="auto">
          <a:xfrm>
            <a:off x="8429064" y="2003577"/>
            <a:ext cx="2880320" cy="37151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28575" algn="ctr">
                <a:solidFill>
                  <a:srgbClr val="92270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Kubis/</a:t>
            </a:r>
            <a:r>
              <a:rPr kumimoji="0" lang="en-US" altLang="zh-CN" sz="1800" b="1" i="0" u="none" strike="noStrike" kern="1200" cap="none" spc="0" normalizeH="0" baseline="0" noProof="0" dirty="0" err="1">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Kutschera</a:t>
            </a:r>
            <a:r>
              <a:rPr kumimoji="0" lang="en-US" altLang="zh-CN" sz="18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1800" b="1" i="0" u="none" strike="noStrike" kern="1200" cap="none" spc="0" normalizeH="0" baseline="0" noProof="0" dirty="0">
                <a:ln>
                  <a:noFill/>
                </a:ln>
                <a:solidFill>
                  <a:srgbClr val="0000FF"/>
                </a:solidFill>
                <a:effectLst/>
                <a:uLnTx/>
                <a:uFillTx/>
                <a:latin typeface="Times New Roman" panose="02020603050405020304" pitchFamily="18" charset="0"/>
                <a:ea typeface="黑体" pitchFamily="49" charset="-122"/>
                <a:cs typeface="Times New Roman" panose="02020603050405020304" pitchFamily="18" charset="0"/>
              </a:rPr>
              <a:t>PLB(97)</a:t>
            </a:r>
          </a:p>
        </p:txBody>
      </p:sp>
      <p:sp>
        <p:nvSpPr>
          <p:cNvPr id="75" name="矩形 74"/>
          <p:cNvSpPr/>
          <p:nvPr/>
        </p:nvSpPr>
        <p:spPr>
          <a:xfrm>
            <a:off x="6477000" y="5712262"/>
            <a:ext cx="5213674" cy="58477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000FF"/>
                </a:solidFill>
                <a:effectLst/>
                <a:uLnTx/>
                <a:uFillTx/>
                <a:latin typeface="Times New Roman" panose="02020603050405020304" pitchFamily="18" charset="0"/>
                <a:ea typeface="黑体" pitchFamily="49" charset="-122"/>
                <a:cs typeface="Times New Roman" panose="02020603050405020304" pitchFamily="18" charset="0"/>
              </a:rPr>
              <a:t>Fan Li (</a:t>
            </a:r>
            <a:r>
              <a:rPr kumimoji="0" lang="zh-CN" altLang="en-US" sz="1600" b="1" i="0" u="none" strike="noStrike" kern="1200" cap="none" spc="0" normalizeH="0" baseline="0" noProof="0" dirty="0">
                <a:ln>
                  <a:noFill/>
                </a:ln>
                <a:solidFill>
                  <a:srgbClr val="0000FF"/>
                </a:solidFill>
                <a:effectLst/>
                <a:uLnTx/>
                <a:uFillTx/>
                <a:latin typeface="Times New Roman" panose="02020603050405020304" pitchFamily="18" charset="0"/>
                <a:ea typeface="黑体" pitchFamily="49" charset="-122"/>
                <a:cs typeface="Times New Roman" panose="02020603050405020304" pitchFamily="18" charset="0"/>
              </a:rPr>
              <a:t>李帆</a:t>
            </a:r>
            <a:r>
              <a:rPr kumimoji="0" lang="en-US" altLang="zh-CN" sz="1600" b="1" i="0" u="none" strike="noStrike" kern="1200" cap="none" spc="0" normalizeH="0" baseline="0" noProof="0" dirty="0">
                <a:ln>
                  <a:noFill/>
                </a:ln>
                <a:solidFill>
                  <a:srgbClr val="0000FF"/>
                </a:solidFill>
                <a:effectLst/>
                <a:uLnTx/>
                <a:uFillTx/>
                <a:latin typeface="Times New Roman" panose="02020603050405020304" pitchFamily="18" charset="0"/>
                <a:ea typeface="黑体" pitchFamily="49" charset="-122"/>
                <a:cs typeface="Times New Roman" panose="02020603050405020304" pitchFamily="18" charset="0"/>
              </a:rPr>
              <a:t>), B.J. Cai, Y. Zhou, W.Z. Jiang, and LWC, </a:t>
            </a:r>
            <a:r>
              <a:rPr kumimoji="0" lang="en-US" altLang="zh-CN" sz="1600" b="1" i="0" u="none" strike="noStrike" kern="1200" cap="none" spc="0" normalizeH="0" baseline="0" noProof="0" dirty="0" err="1">
                <a:ln>
                  <a:noFill/>
                </a:ln>
                <a:solidFill>
                  <a:srgbClr val="0000FF"/>
                </a:solidFill>
                <a:effectLst/>
                <a:uLnTx/>
                <a:uFillTx/>
                <a:latin typeface="Times New Roman" panose="02020603050405020304" pitchFamily="18" charset="0"/>
                <a:ea typeface="黑体" pitchFamily="49" charset="-122"/>
                <a:cs typeface="Times New Roman" panose="02020603050405020304" pitchFamily="18" charset="0"/>
              </a:rPr>
              <a:t>ApJ</a:t>
            </a:r>
            <a:r>
              <a:rPr kumimoji="0" lang="en-US" altLang="zh-CN" sz="1600" b="1" i="0" u="none" strike="noStrike" kern="1200" cap="none" spc="0" normalizeH="0" baseline="0" noProof="0" dirty="0">
                <a:ln>
                  <a:noFill/>
                </a:ln>
                <a:solidFill>
                  <a:srgbClr val="0000FF"/>
                </a:solidFill>
                <a:effectLst/>
                <a:uLnTx/>
                <a:uFillTx/>
                <a:latin typeface="Times New Roman" panose="02020603050405020304" pitchFamily="18" charset="0"/>
                <a:ea typeface="黑体" pitchFamily="49" charset="-122"/>
                <a:cs typeface="Times New Roman" panose="02020603050405020304" pitchFamily="18" charset="0"/>
              </a:rPr>
              <a:t> 929, 183 (2022)</a:t>
            </a:r>
            <a:endParaRPr kumimoji="0" lang="zh-CN" alt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黑体" pitchFamily="49" charset="-122"/>
              <a:cs typeface="Times New Roman" panose="02020603050405020304" pitchFamily="18" charset="0"/>
            </a:endParaRPr>
          </a:p>
        </p:txBody>
      </p:sp>
      <p:graphicFrame>
        <p:nvGraphicFramePr>
          <p:cNvPr id="76" name="对象 75">
            <a:extLst>
              <a:ext uri="{FF2B5EF4-FFF2-40B4-BE49-F238E27FC236}">
                <a16:creationId xmlns:a16="http://schemas.microsoft.com/office/drawing/2014/main" id="{44AB41B3-E972-504D-0D42-CE5D768C862F}"/>
              </a:ext>
            </a:extLst>
          </p:cNvPr>
          <p:cNvGraphicFramePr>
            <a:graphicFrameLocks noChangeAspect="1"/>
          </p:cNvGraphicFramePr>
          <p:nvPr/>
        </p:nvGraphicFramePr>
        <p:xfrm>
          <a:off x="930767" y="3940714"/>
          <a:ext cx="4183213" cy="2404511"/>
        </p:xfrm>
        <a:graphic>
          <a:graphicData uri="http://schemas.openxmlformats.org/presentationml/2006/ole">
            <mc:AlternateContent xmlns:mc="http://schemas.openxmlformats.org/markup-compatibility/2006">
              <mc:Choice xmlns:v="urn:schemas-microsoft-com:vml" Requires="v">
                <p:oleObj spid="_x0000_s698495" name="AxMath" r:id="rId13" imgW="3767040" imgH="2165040" progId="Equation.AxMath">
                  <p:embed/>
                </p:oleObj>
              </mc:Choice>
              <mc:Fallback>
                <p:oleObj name="AxMath" r:id="rId13" imgW="3767040" imgH="2165040" progId="Equation.AxMath">
                  <p:embed/>
                  <p:pic>
                    <p:nvPicPr>
                      <p:cNvPr id="76" name="对象 75">
                        <a:extLst>
                          <a:ext uri="{FF2B5EF4-FFF2-40B4-BE49-F238E27FC236}">
                            <a16:creationId xmlns:a16="http://schemas.microsoft.com/office/drawing/2014/main" id="{44AB41B3-E972-504D-0D42-CE5D768C862F}"/>
                          </a:ext>
                        </a:extLst>
                      </p:cNvPr>
                      <p:cNvPicPr/>
                      <p:nvPr/>
                    </p:nvPicPr>
                    <p:blipFill>
                      <a:blip r:embed="rId14"/>
                      <a:stretch>
                        <a:fillRect/>
                      </a:stretch>
                    </p:blipFill>
                    <p:spPr>
                      <a:xfrm>
                        <a:off x="930767" y="3940714"/>
                        <a:ext cx="4183213" cy="2404511"/>
                      </a:xfrm>
                      <a:prstGeom prst="rect">
                        <a:avLst/>
                      </a:prstGeom>
                      <a:ln w="25400">
                        <a:solidFill>
                          <a:srgbClr val="FFC000"/>
                        </a:solidFill>
                      </a:ln>
                    </p:spPr>
                  </p:pic>
                </p:oleObj>
              </mc:Fallback>
            </mc:AlternateContent>
          </a:graphicData>
        </a:graphic>
      </p:graphicFrame>
      <p:sp>
        <p:nvSpPr>
          <p:cNvPr id="39" name="Rectangle 13">
            <a:extLst>
              <a:ext uri="{FF2B5EF4-FFF2-40B4-BE49-F238E27FC236}">
                <a16:creationId xmlns:a16="http://schemas.microsoft.com/office/drawing/2014/main" id="{1B1CC55B-D496-42BA-AF8F-6D367378EC71}"/>
              </a:ext>
            </a:extLst>
          </p:cNvPr>
          <p:cNvSpPr>
            <a:spLocks noChangeArrowheads="1"/>
          </p:cNvSpPr>
          <p:nvPr/>
        </p:nvSpPr>
        <p:spPr bwMode="auto">
          <a:xfrm>
            <a:off x="1524000" y="179389"/>
            <a:ext cx="9144000" cy="688975"/>
          </a:xfrm>
          <a:prstGeom prst="rect">
            <a:avLst/>
          </a:prstGeom>
          <a:noFill/>
          <a:ln w="9525" algn="ctr">
            <a:noFill/>
            <a:miter lim="800000"/>
            <a:headEnd/>
            <a:tailEnd/>
          </a:ln>
        </p:spPr>
        <p:txBody>
          <a:bodyPr tIns="54000" anchorCtr="1"/>
          <a:lstStyle/>
          <a:p>
            <a:pPr algn="l" eaLnBrk="0" hangingPunct="0"/>
            <a:r>
              <a:rPr lang="en-US" altLang="zh-CN" sz="3600" b="1" dirty="0" err="1">
                <a:solidFill>
                  <a:srgbClr val="333399"/>
                </a:solidFill>
                <a:latin typeface="Times New Roman" pitchFamily="18" charset="0"/>
                <a:cs typeface="Times New Roman" pitchFamily="18" charset="0"/>
              </a:rPr>
              <a:t>NSkin</a:t>
            </a:r>
            <a:r>
              <a:rPr lang="en-US" altLang="zh-CN" sz="3600" b="1" dirty="0">
                <a:solidFill>
                  <a:srgbClr val="333399"/>
                </a:solidFill>
                <a:latin typeface="Times New Roman" pitchFamily="18" charset="0"/>
                <a:cs typeface="Times New Roman" pitchFamily="18" charset="0"/>
              </a:rPr>
              <a:t> in </a:t>
            </a:r>
            <a:r>
              <a:rPr lang="en-US" altLang="zh-CN" sz="3600" b="1" baseline="30000" dirty="0">
                <a:solidFill>
                  <a:srgbClr val="333399"/>
                </a:solidFill>
                <a:latin typeface="Times New Roman" pitchFamily="18" charset="0"/>
                <a:cs typeface="Times New Roman" pitchFamily="18" charset="0"/>
              </a:rPr>
              <a:t>208</a:t>
            </a:r>
            <a:r>
              <a:rPr lang="en-US" altLang="zh-CN" sz="3600" b="1" dirty="0">
                <a:solidFill>
                  <a:srgbClr val="333399"/>
                </a:solidFill>
                <a:latin typeface="Times New Roman" pitchFamily="18" charset="0"/>
                <a:cs typeface="Times New Roman" pitchFamily="18" charset="0"/>
              </a:rPr>
              <a:t>Pb : PREX-II</a:t>
            </a:r>
            <a:endParaRPr lang="zh-CN" altLang="en-US" sz="2800" b="1" dirty="0">
              <a:solidFill>
                <a:srgbClr val="333399"/>
              </a:solidFill>
              <a:latin typeface="Times New Roman" pitchFamily="18" charset="0"/>
              <a:cs typeface="Times New Roman" pitchFamily="18" charset="0"/>
            </a:endParaRPr>
          </a:p>
        </p:txBody>
      </p:sp>
      <p:sp>
        <p:nvSpPr>
          <p:cNvPr id="40" name="TextBox 14">
            <a:extLst>
              <a:ext uri="{FF2B5EF4-FFF2-40B4-BE49-F238E27FC236}">
                <a16:creationId xmlns:a16="http://schemas.microsoft.com/office/drawing/2014/main" id="{50837C35-8727-4EC8-92BB-665F71EF37C7}"/>
              </a:ext>
            </a:extLst>
          </p:cNvPr>
          <p:cNvSpPr txBox="1"/>
          <p:nvPr/>
        </p:nvSpPr>
        <p:spPr>
          <a:xfrm>
            <a:off x="11046653" y="6427114"/>
            <a:ext cx="813044" cy="430887"/>
          </a:xfrm>
          <a:prstGeom prst="rect">
            <a:avLst/>
          </a:prstGeom>
          <a:noFill/>
        </p:spPr>
        <p:txBody>
          <a:bodyPr wrap="square" rtlCol="0">
            <a:spAutoFit/>
          </a:bodyPr>
          <a:lstStyle/>
          <a:p>
            <a:r>
              <a:rPr lang="en-US" altLang="zh-CN" sz="2200" dirty="0"/>
              <a:t>p. 24</a:t>
            </a:r>
            <a:endParaRPr lang="zh-CN" altLang="en-US" sz="2200" dirty="0"/>
          </a:p>
        </p:txBody>
      </p:sp>
    </p:spTree>
    <p:extLst>
      <p:ext uri="{BB962C8B-B14F-4D97-AF65-F5344CB8AC3E}">
        <p14:creationId xmlns:p14="http://schemas.microsoft.com/office/powerpoint/2010/main" val="1981732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stretch>
            <a:fillRect/>
          </a:stretch>
        </p:blipFill>
        <p:spPr>
          <a:xfrm>
            <a:off x="155711" y="2286000"/>
            <a:ext cx="5648351" cy="2895600"/>
          </a:xfrm>
          <a:prstGeom prst="rect">
            <a:avLst/>
          </a:prstGeom>
        </p:spPr>
      </p:pic>
      <p:sp>
        <p:nvSpPr>
          <p:cNvPr id="15" name="矩形 14"/>
          <p:cNvSpPr/>
          <p:nvPr/>
        </p:nvSpPr>
        <p:spPr>
          <a:xfrm>
            <a:off x="850790" y="5054024"/>
            <a:ext cx="4102210" cy="584775"/>
          </a:xfrm>
          <a:prstGeom prst="rect">
            <a:avLst/>
          </a:prstGeom>
        </p:spPr>
        <p:txBody>
          <a:bodyPr wrap="square">
            <a:spAutoFit/>
          </a:bodyPr>
          <a:lstStyle/>
          <a:p>
            <a:r>
              <a:rPr lang="en-US" altLang="zh-CN" sz="1600" b="1" dirty="0">
                <a:solidFill>
                  <a:srgbClr val="0000FF"/>
                </a:solidFill>
                <a:latin typeface="Times New Roman" panose="02020603050405020304" pitchFamily="18" charset="0"/>
                <a:cs typeface="Times New Roman" panose="02020603050405020304" pitchFamily="18" charset="0"/>
              </a:rPr>
              <a:t>S. Wang, H. Tong, Q. Zhao, C. Wang, P. Ring, and J. Meng, PRC106, L021305(2022)</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6" name="Rectangle 13"/>
          <p:cNvSpPr>
            <a:spLocks noChangeArrowheads="1"/>
          </p:cNvSpPr>
          <p:nvPr/>
        </p:nvSpPr>
        <p:spPr bwMode="auto">
          <a:xfrm>
            <a:off x="155049" y="5715000"/>
            <a:ext cx="11807689" cy="688397"/>
          </a:xfrm>
          <a:prstGeom prst="rect">
            <a:avLst/>
          </a:prstGeom>
          <a:noFill/>
          <a:ln w="9525" algn="ctr">
            <a:noFill/>
            <a:miter lim="800000"/>
            <a:headEnd/>
            <a:tailEnd/>
          </a:ln>
        </p:spPr>
        <p:txBody>
          <a:bodyPr tIns="40500" anchorCtr="1"/>
          <a:lstStyle/>
          <a:p>
            <a:pPr algn="l"/>
            <a:r>
              <a:rPr lang="en-US" altLang="zh-CN" sz="2000" b="1" dirty="0">
                <a:solidFill>
                  <a:srgbClr val="C00000"/>
                </a:solidFill>
                <a:latin typeface="Times New Roman" panose="02020603050405020304" pitchFamily="18" charset="0"/>
                <a:cs typeface="Times New Roman" panose="02020603050405020304" pitchFamily="18" charset="0"/>
              </a:rPr>
              <a:t>The </a:t>
            </a:r>
            <a:r>
              <a:rPr lang="en-US" altLang="zh-CN" sz="2000" b="1" dirty="0" err="1">
                <a:solidFill>
                  <a:srgbClr val="C00000"/>
                </a:solidFill>
                <a:latin typeface="Times New Roman" panose="02020603050405020304" pitchFamily="18" charset="0"/>
                <a:cs typeface="Times New Roman" panose="02020603050405020304" pitchFamily="18" charset="0"/>
              </a:rPr>
              <a:t>isospin</a:t>
            </a:r>
            <a:r>
              <a:rPr lang="en-US" altLang="zh-CN" sz="2000" b="1" dirty="0">
                <a:solidFill>
                  <a:srgbClr val="C00000"/>
                </a:solidFill>
                <a:latin typeface="Times New Roman" panose="02020603050405020304" pitchFamily="18" charset="0"/>
                <a:cs typeface="Times New Roman" panose="02020603050405020304" pitchFamily="18" charset="0"/>
              </a:rPr>
              <a:t> splitting of the nucleon Dirac mass in </a:t>
            </a:r>
            <a:r>
              <a:rPr lang="en-US" altLang="zh-CN" sz="2000" b="1" dirty="0" err="1">
                <a:solidFill>
                  <a:srgbClr val="FF00FF"/>
                </a:solidFill>
                <a:latin typeface="Times New Roman" panose="02020603050405020304" pitchFamily="18" charset="0"/>
                <a:cs typeface="Times New Roman" panose="02020603050405020304" pitchFamily="18" charset="0"/>
              </a:rPr>
              <a:t>FSUGold</a:t>
            </a:r>
            <a:r>
              <a:rPr lang="en-US" altLang="zh-CN" sz="2000" b="1" dirty="0">
                <a:solidFill>
                  <a:srgbClr val="FF00FF"/>
                </a:solidFill>
                <a:latin typeface="Times New Roman" panose="02020603050405020304" pitchFamily="18" charset="0"/>
                <a:cs typeface="Times New Roman" panose="02020603050405020304" pitchFamily="18" charset="0"/>
              </a:rPr>
              <a:t> + </a:t>
            </a:r>
            <a:r>
              <a:rPr lang="el-GR" altLang="zh-CN" sz="2000" b="1" dirty="0">
                <a:solidFill>
                  <a:srgbClr val="FF00FF"/>
                </a:solidFill>
                <a:latin typeface="Times New Roman" panose="02020603050405020304" pitchFamily="18" charset="0"/>
                <a:cs typeface="Times New Roman" panose="02020603050405020304" pitchFamily="18" charset="0"/>
              </a:rPr>
              <a:t>δ</a:t>
            </a:r>
            <a:r>
              <a:rPr lang="en-US" altLang="zh-CN" sz="2000" b="1" dirty="0">
                <a:solidFill>
                  <a:srgbClr val="FF00FF"/>
                </a:solidFill>
                <a:latin typeface="Times New Roman" panose="02020603050405020304" pitchFamily="18" charset="0"/>
                <a:cs typeface="Times New Roman" panose="02020603050405020304" pitchFamily="18" charset="0"/>
              </a:rPr>
              <a:t>-</a:t>
            </a:r>
            <a:r>
              <a:rPr lang="el-GR" altLang="zh-CN" sz="2000" b="1" dirty="0">
                <a:solidFill>
                  <a:srgbClr val="FF00FF"/>
                </a:solidFill>
                <a:latin typeface="Times New Roman" panose="02020603050405020304" pitchFamily="18" charset="0"/>
                <a:cs typeface="Times New Roman" panose="02020603050405020304" pitchFamily="18" charset="0"/>
              </a:rPr>
              <a:t>σ </a:t>
            </a:r>
            <a:r>
              <a:rPr lang="en-US" altLang="zh-CN" sz="2000" b="1" dirty="0">
                <a:solidFill>
                  <a:srgbClr val="FF00FF"/>
                </a:solidFill>
                <a:latin typeface="Times New Roman" panose="02020603050405020304" pitchFamily="18" charset="0"/>
                <a:cs typeface="Times New Roman" panose="02020603050405020304" pitchFamily="18" charset="0"/>
              </a:rPr>
              <a:t>mixing framework i</a:t>
            </a:r>
            <a:r>
              <a:rPr lang="en-US" altLang="zh-CN" sz="2000" b="1" dirty="0">
                <a:solidFill>
                  <a:srgbClr val="C00000"/>
                </a:solidFill>
                <a:latin typeface="Times New Roman" panose="02020603050405020304" pitchFamily="18" charset="0"/>
                <a:cs typeface="Times New Roman" panose="02020603050405020304" pitchFamily="18" charset="0"/>
              </a:rPr>
              <a:t>s in surprisingly good agreement with </a:t>
            </a:r>
            <a:r>
              <a:rPr lang="en-US" altLang="zh-CN" sz="2000" b="1" dirty="0">
                <a:solidFill>
                  <a:srgbClr val="FF0000"/>
                </a:solidFill>
                <a:latin typeface="Times New Roman" panose="02020603050405020304" pitchFamily="18" charset="0"/>
                <a:cs typeface="Times New Roman" panose="02020603050405020304" pitchFamily="18" charset="0"/>
              </a:rPr>
              <a:t>the microscopic RBHF calculations in the Full Dirac Space !!! </a:t>
            </a:r>
          </a:p>
        </p:txBody>
      </p:sp>
      <p:sp>
        <p:nvSpPr>
          <p:cNvPr id="11" name="Rectangle 13"/>
          <p:cNvSpPr>
            <a:spLocks noChangeArrowheads="1"/>
          </p:cNvSpPr>
          <p:nvPr/>
        </p:nvSpPr>
        <p:spPr bwMode="auto">
          <a:xfrm>
            <a:off x="1524000" y="179389"/>
            <a:ext cx="9144000" cy="688975"/>
          </a:xfrm>
          <a:prstGeom prst="rect">
            <a:avLst/>
          </a:prstGeom>
          <a:noFill/>
          <a:ln w="9525" algn="ctr">
            <a:noFill/>
            <a:miter lim="800000"/>
            <a:headEnd/>
            <a:tailEnd/>
          </a:ln>
        </p:spPr>
        <p:txBody>
          <a:bodyPr tIns="54000" anchorCtr="1"/>
          <a:lstStyle/>
          <a:p>
            <a:pPr algn="l" eaLnBrk="0" hangingPunct="0"/>
            <a:r>
              <a:rPr lang="en-US" altLang="zh-CN" sz="3600" b="1" dirty="0" err="1">
                <a:solidFill>
                  <a:srgbClr val="333399"/>
                </a:solidFill>
                <a:latin typeface="Times New Roman" pitchFamily="18" charset="0"/>
                <a:cs typeface="Times New Roman" pitchFamily="18" charset="0"/>
              </a:rPr>
              <a:t>NSkin</a:t>
            </a:r>
            <a:r>
              <a:rPr lang="en-US" altLang="zh-CN" sz="3600" b="1" dirty="0">
                <a:solidFill>
                  <a:srgbClr val="333399"/>
                </a:solidFill>
                <a:latin typeface="Times New Roman" pitchFamily="18" charset="0"/>
                <a:cs typeface="Times New Roman" pitchFamily="18" charset="0"/>
              </a:rPr>
              <a:t> in </a:t>
            </a:r>
            <a:r>
              <a:rPr lang="en-US" altLang="zh-CN" sz="3600" b="1" baseline="30000" dirty="0">
                <a:solidFill>
                  <a:srgbClr val="333399"/>
                </a:solidFill>
                <a:latin typeface="Times New Roman" pitchFamily="18" charset="0"/>
                <a:cs typeface="Times New Roman" pitchFamily="18" charset="0"/>
              </a:rPr>
              <a:t>208</a:t>
            </a:r>
            <a:r>
              <a:rPr lang="en-US" altLang="zh-CN" sz="3600" b="1" dirty="0">
                <a:solidFill>
                  <a:srgbClr val="333399"/>
                </a:solidFill>
                <a:latin typeface="Times New Roman" pitchFamily="18" charset="0"/>
                <a:cs typeface="Times New Roman" pitchFamily="18" charset="0"/>
              </a:rPr>
              <a:t>Pb : PREX-II</a:t>
            </a:r>
            <a:endParaRPr lang="zh-CN" altLang="en-US" sz="2800" b="1" dirty="0">
              <a:solidFill>
                <a:srgbClr val="333399"/>
              </a:solidFill>
              <a:latin typeface="Times New Roman" pitchFamily="18" charset="0"/>
              <a:cs typeface="Times New Roman" pitchFamily="18" charset="0"/>
            </a:endParaRPr>
          </a:p>
        </p:txBody>
      </p:sp>
      <p:pic>
        <p:nvPicPr>
          <p:cNvPr id="4" name="图片 3"/>
          <p:cNvPicPr>
            <a:picLocks noChangeAspect="1"/>
          </p:cNvPicPr>
          <p:nvPr/>
        </p:nvPicPr>
        <p:blipFill>
          <a:blip r:embed="rId3"/>
          <a:stretch>
            <a:fillRect/>
          </a:stretch>
        </p:blipFill>
        <p:spPr>
          <a:xfrm>
            <a:off x="155049" y="1105404"/>
            <a:ext cx="7674323" cy="913896"/>
          </a:xfrm>
          <a:prstGeom prst="rect">
            <a:avLst/>
          </a:prstGeom>
          <a:ln w="12700">
            <a:solidFill>
              <a:schemeClr val="tx1"/>
            </a:solidFill>
          </a:ln>
        </p:spPr>
      </p:pic>
      <p:pic>
        <p:nvPicPr>
          <p:cNvPr id="10" name="图片 9"/>
          <p:cNvPicPr>
            <a:picLocks noChangeAspect="1"/>
          </p:cNvPicPr>
          <p:nvPr/>
        </p:nvPicPr>
        <p:blipFill>
          <a:blip r:embed="rId4"/>
          <a:stretch>
            <a:fillRect/>
          </a:stretch>
        </p:blipFill>
        <p:spPr>
          <a:xfrm>
            <a:off x="6781800" y="2212488"/>
            <a:ext cx="4172027" cy="2679761"/>
          </a:xfrm>
          <a:prstGeom prst="rect">
            <a:avLst/>
          </a:prstGeom>
        </p:spPr>
      </p:pic>
      <p:sp>
        <p:nvSpPr>
          <p:cNvPr id="14" name="矩形 13"/>
          <p:cNvSpPr/>
          <p:nvPr/>
        </p:nvSpPr>
        <p:spPr>
          <a:xfrm>
            <a:off x="6924713" y="5054025"/>
            <a:ext cx="3886200" cy="584775"/>
          </a:xfrm>
          <a:prstGeom prst="rect">
            <a:avLst/>
          </a:prstGeom>
        </p:spPr>
        <p:txBody>
          <a:bodyPr wrap="square">
            <a:spAutoFit/>
          </a:bodyPr>
          <a:lstStyle/>
          <a:p>
            <a:r>
              <a:rPr lang="en-US" altLang="zh-CN" sz="1600" b="1" dirty="0">
                <a:solidFill>
                  <a:srgbClr val="0000FF"/>
                </a:solidFill>
                <a:latin typeface="Times New Roman" panose="02020603050405020304" pitchFamily="18" charset="0"/>
                <a:cs typeface="Times New Roman" panose="02020603050405020304" pitchFamily="18" charset="0"/>
              </a:rPr>
              <a:t>Fan Li (</a:t>
            </a:r>
            <a:r>
              <a:rPr lang="zh-CN" altLang="en-US" sz="1600" b="1" dirty="0">
                <a:solidFill>
                  <a:srgbClr val="0000FF"/>
                </a:solidFill>
                <a:latin typeface="Times New Roman" panose="02020603050405020304" pitchFamily="18" charset="0"/>
                <a:cs typeface="Times New Roman" panose="02020603050405020304" pitchFamily="18" charset="0"/>
              </a:rPr>
              <a:t>李帆</a:t>
            </a:r>
            <a:r>
              <a:rPr lang="en-US" altLang="zh-CN" sz="1600" b="1" dirty="0">
                <a:solidFill>
                  <a:srgbClr val="0000FF"/>
                </a:solidFill>
                <a:latin typeface="Times New Roman" panose="02020603050405020304" pitchFamily="18" charset="0"/>
                <a:cs typeface="Times New Roman" panose="02020603050405020304" pitchFamily="18" charset="0"/>
              </a:rPr>
              <a:t>), B.J. Cai, Y. Zhou, W.Z. Jiang, and LWC, </a:t>
            </a:r>
            <a:r>
              <a:rPr lang="en-US" altLang="zh-CN" sz="1600" b="1" dirty="0" err="1">
                <a:solidFill>
                  <a:srgbClr val="0000FF"/>
                </a:solidFill>
                <a:latin typeface="Times New Roman" panose="02020603050405020304" pitchFamily="18" charset="0"/>
                <a:cs typeface="Times New Roman" panose="02020603050405020304" pitchFamily="18" charset="0"/>
              </a:rPr>
              <a:t>ApJ</a:t>
            </a:r>
            <a:r>
              <a:rPr lang="en-US" altLang="zh-CN" sz="1600" b="1" dirty="0">
                <a:solidFill>
                  <a:srgbClr val="0000FF"/>
                </a:solidFill>
                <a:latin typeface="Times New Roman" panose="02020603050405020304" pitchFamily="18" charset="0"/>
                <a:cs typeface="Times New Roman" panose="02020603050405020304" pitchFamily="18" charset="0"/>
              </a:rPr>
              <a:t> 929, 183 (2022)</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sp>
        <p:nvSpPr>
          <p:cNvPr id="12" name="矩形 11"/>
          <p:cNvSpPr/>
          <p:nvPr/>
        </p:nvSpPr>
        <p:spPr bwMode="auto">
          <a:xfrm>
            <a:off x="9525000" y="3959564"/>
            <a:ext cx="1524000" cy="932685"/>
          </a:xfrm>
          <a:prstGeom prst="rect">
            <a:avLst/>
          </a:prstGeom>
          <a:noFill/>
          <a:ln w="12700"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Arial" charset="0"/>
              <a:ea typeface="黑体" pitchFamily="2" charset="-122"/>
            </a:endParaRPr>
          </a:p>
        </p:txBody>
      </p:sp>
      <p:sp>
        <p:nvSpPr>
          <p:cNvPr id="17" name="TextBox 14"/>
          <p:cNvSpPr txBox="1"/>
          <p:nvPr/>
        </p:nvSpPr>
        <p:spPr>
          <a:xfrm>
            <a:off x="11046653" y="6427114"/>
            <a:ext cx="813044" cy="430887"/>
          </a:xfrm>
          <a:prstGeom prst="rect">
            <a:avLst/>
          </a:prstGeom>
          <a:noFill/>
        </p:spPr>
        <p:txBody>
          <a:bodyPr wrap="none" rtlCol="0">
            <a:spAutoFit/>
          </a:bodyPr>
          <a:lstStyle/>
          <a:p>
            <a:r>
              <a:rPr lang="en-US" altLang="zh-CN" sz="2200" dirty="0"/>
              <a:t>p. 25</a:t>
            </a:r>
            <a:endParaRPr lang="zh-CN" altLang="en-US" sz="2200" dirty="0"/>
          </a:p>
        </p:txBody>
      </p:sp>
    </p:spTree>
    <p:extLst>
      <p:ext uri="{BB962C8B-B14F-4D97-AF65-F5344CB8AC3E}">
        <p14:creationId xmlns:p14="http://schemas.microsoft.com/office/powerpoint/2010/main" val="2814549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2"/>
          <p:cNvSpPr txBox="1">
            <a:spLocks noChangeArrowheads="1"/>
          </p:cNvSpPr>
          <p:nvPr/>
        </p:nvSpPr>
        <p:spPr bwMode="auto">
          <a:xfrm>
            <a:off x="3581400" y="809626"/>
            <a:ext cx="5452326" cy="430887"/>
          </a:xfrm>
          <a:prstGeom prst="rect">
            <a:avLst/>
          </a:prstGeom>
          <a:noFill/>
          <a:ln w="9525">
            <a:noFill/>
            <a:miter lim="800000"/>
            <a:headEnd/>
            <a:tailEnd/>
          </a:ln>
        </p:spPr>
        <p:txBody>
          <a:bodyPr wrap="none">
            <a:spAutoFit/>
          </a:bodyPr>
          <a:lstStyle/>
          <a:p>
            <a:pPr algn="l"/>
            <a:r>
              <a:rPr kumimoji="1" lang="en-US" altLang="zh-CN" sz="2200" b="1" u="sng" dirty="0">
                <a:solidFill>
                  <a:srgbClr val="800000"/>
                </a:solidFill>
                <a:latin typeface="Times New Roman" pitchFamily="18" charset="0"/>
                <a:ea typeface="宋体" pitchFamily="2" charset="-122"/>
              </a:rPr>
              <a:t>EOS of </a:t>
            </a:r>
            <a:r>
              <a:rPr kumimoji="1" lang="en-US" altLang="zh-CN" sz="2200" b="1" u="sng" dirty="0" err="1">
                <a:solidFill>
                  <a:srgbClr val="800000"/>
                </a:solidFill>
                <a:latin typeface="Times New Roman" pitchFamily="18" charset="0"/>
                <a:ea typeface="宋体" pitchFamily="2" charset="-122"/>
              </a:rPr>
              <a:t>Isospin</a:t>
            </a:r>
            <a:r>
              <a:rPr kumimoji="1" lang="en-US" altLang="zh-CN" sz="2200" b="1" u="sng" dirty="0">
                <a:solidFill>
                  <a:srgbClr val="800000"/>
                </a:solidFill>
                <a:latin typeface="Times New Roman" pitchFamily="18" charset="0"/>
                <a:ea typeface="宋体" pitchFamily="2" charset="-122"/>
              </a:rPr>
              <a:t> Asymmetric Nuclear Matter</a:t>
            </a:r>
          </a:p>
        </p:txBody>
      </p:sp>
      <p:graphicFrame>
        <p:nvGraphicFramePr>
          <p:cNvPr id="2050" name="Object 3"/>
          <p:cNvGraphicFramePr>
            <a:graphicFrameLocks noChangeAspect="1"/>
          </p:cNvGraphicFramePr>
          <p:nvPr/>
        </p:nvGraphicFramePr>
        <p:xfrm>
          <a:off x="3200401" y="1212574"/>
          <a:ext cx="5711825" cy="406400"/>
        </p:xfrm>
        <a:graphic>
          <a:graphicData uri="http://schemas.openxmlformats.org/presentationml/2006/ole">
            <mc:AlternateContent xmlns:mc="http://schemas.openxmlformats.org/markup-compatibility/2006">
              <mc:Choice xmlns:v="urn:schemas-microsoft-com:vml" Requires="v">
                <p:oleObj spid="_x0000_s694210" name="Equation" r:id="rId3" imgW="3568680" imgH="253800" progId="Equation.DSMT4">
                  <p:embed/>
                </p:oleObj>
              </mc:Choice>
              <mc:Fallback>
                <p:oleObj name="Equation" r:id="rId3" imgW="3568680" imgH="253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1" y="1212574"/>
                        <a:ext cx="5711825" cy="406400"/>
                      </a:xfrm>
                      <a:prstGeom prst="rect">
                        <a:avLst/>
                      </a:prstGeom>
                      <a:solidFill>
                        <a:srgbClr val="FFFF99">
                          <a:alpha val="50000"/>
                        </a:srgbClr>
                      </a:solidFill>
                      <a:ln w="57150" cmpd="thinThick">
                        <a:solidFill>
                          <a:schemeClr val="hlink"/>
                        </a:solidFill>
                        <a:miter lim="800000"/>
                        <a:headEnd/>
                        <a:tailEnd/>
                      </a:ln>
                    </p:spPr>
                  </p:pic>
                </p:oleObj>
              </mc:Fallback>
            </mc:AlternateContent>
          </a:graphicData>
        </a:graphic>
      </p:graphicFrame>
      <p:sp>
        <p:nvSpPr>
          <p:cNvPr id="2055" name="Text Box 4"/>
          <p:cNvSpPr txBox="1">
            <a:spLocks noChangeArrowheads="1"/>
          </p:cNvSpPr>
          <p:nvPr/>
        </p:nvSpPr>
        <p:spPr bwMode="auto">
          <a:xfrm>
            <a:off x="8805864" y="822326"/>
            <a:ext cx="1785937" cy="396875"/>
          </a:xfrm>
          <a:prstGeom prst="rect">
            <a:avLst/>
          </a:prstGeom>
          <a:noFill/>
          <a:ln w="9525">
            <a:noFill/>
            <a:miter lim="800000"/>
            <a:headEnd/>
            <a:tailEnd/>
          </a:ln>
        </p:spPr>
        <p:txBody>
          <a:bodyPr>
            <a:spAutoFit/>
          </a:bodyPr>
          <a:lstStyle/>
          <a:p>
            <a:pPr algn="l"/>
            <a:r>
              <a:rPr kumimoji="1" lang="en-US" altLang="zh-CN" sz="2000" b="1" dirty="0">
                <a:solidFill>
                  <a:srgbClr val="FF00FF"/>
                </a:solidFill>
                <a:latin typeface="Times New Roman" pitchFamily="18" charset="0"/>
                <a:ea typeface="宋体" pitchFamily="2" charset="-122"/>
              </a:rPr>
              <a:t>(Parabolic law)</a:t>
            </a:r>
          </a:p>
        </p:txBody>
      </p:sp>
      <p:graphicFrame>
        <p:nvGraphicFramePr>
          <p:cNvPr id="2051" name="Object 5"/>
          <p:cNvGraphicFramePr>
            <a:graphicFrameLocks noChangeAspect="1"/>
          </p:cNvGraphicFramePr>
          <p:nvPr/>
        </p:nvGraphicFramePr>
        <p:xfrm>
          <a:off x="6038850" y="3340100"/>
          <a:ext cx="114300" cy="177800"/>
        </p:xfrm>
        <a:graphic>
          <a:graphicData uri="http://schemas.openxmlformats.org/presentationml/2006/ole">
            <mc:AlternateContent xmlns:mc="http://schemas.openxmlformats.org/markup-compatibility/2006">
              <mc:Choice xmlns:v="urn:schemas-microsoft-com:vml" Requires="v">
                <p:oleObj spid="_x0000_s694211" name="Equation" r:id="rId5" imgW="114120" imgH="177480" progId="Equation.DSMT4">
                  <p:embed/>
                </p:oleObj>
              </mc:Choice>
              <mc:Fallback>
                <p:oleObj name="Equation" r:id="rId5" imgW="11412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8850" y="33401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6"/>
          <p:cNvGrpSpPr>
            <a:grpSpLocks/>
          </p:cNvGrpSpPr>
          <p:nvPr/>
        </p:nvGrpSpPr>
        <p:grpSpPr bwMode="auto">
          <a:xfrm>
            <a:off x="4038601" y="2286001"/>
            <a:ext cx="4319591" cy="1152525"/>
            <a:chOff x="1377" y="960"/>
            <a:chExt cx="2721" cy="726"/>
          </a:xfrm>
        </p:grpSpPr>
        <p:sp>
          <p:nvSpPr>
            <p:cNvPr id="2071" name="Text Box 7"/>
            <p:cNvSpPr txBox="1">
              <a:spLocks noChangeArrowheads="1"/>
            </p:cNvSpPr>
            <p:nvPr/>
          </p:nvSpPr>
          <p:spPr bwMode="auto">
            <a:xfrm>
              <a:off x="1377" y="960"/>
              <a:ext cx="2721" cy="271"/>
            </a:xfrm>
            <a:prstGeom prst="rect">
              <a:avLst/>
            </a:prstGeom>
            <a:noFill/>
            <a:ln w="9525">
              <a:noFill/>
              <a:miter lim="800000"/>
              <a:headEnd/>
              <a:tailEnd/>
            </a:ln>
          </p:spPr>
          <p:txBody>
            <a:bodyPr wrap="none">
              <a:spAutoFit/>
            </a:bodyPr>
            <a:lstStyle/>
            <a:p>
              <a:pPr algn="l"/>
              <a:r>
                <a:rPr kumimoji="1" lang="en-US" altLang="zh-CN" sz="2200" b="1" u="sng" dirty="0">
                  <a:solidFill>
                    <a:schemeClr val="accent2"/>
                  </a:solidFill>
                  <a:latin typeface="Times New Roman" pitchFamily="18" charset="0"/>
                  <a:ea typeface="宋体" pitchFamily="2" charset="-122"/>
                </a:rPr>
                <a:t>Nuclear Matter Symmetry Energy</a:t>
              </a:r>
            </a:p>
          </p:txBody>
        </p:sp>
        <p:graphicFrame>
          <p:nvGraphicFramePr>
            <p:cNvPr id="2053" name="Object 8"/>
            <p:cNvGraphicFramePr>
              <a:graphicFrameLocks noChangeAspect="1"/>
            </p:cNvGraphicFramePr>
            <p:nvPr>
              <p:extLst>
                <p:ext uri="{D42A27DB-BD31-4B8C-83A1-F6EECF244321}">
                  <p14:modId xmlns:p14="http://schemas.microsoft.com/office/powerpoint/2010/main" val="482221316"/>
                </p:ext>
              </p:extLst>
            </p:nvPr>
          </p:nvGraphicFramePr>
          <p:xfrm>
            <a:off x="1905" y="1248"/>
            <a:ext cx="1536" cy="438"/>
          </p:xfrm>
          <a:graphic>
            <a:graphicData uri="http://schemas.openxmlformats.org/presentationml/2006/ole">
              <mc:AlternateContent xmlns:mc="http://schemas.openxmlformats.org/markup-compatibility/2006">
                <mc:Choice xmlns:v="urn:schemas-microsoft-com:vml" Requires="v">
                  <p:oleObj spid="_x0000_s694212" name="Equation" r:id="rId7" imgW="1409400" imgH="419040" progId="Equation.DSMT4">
                    <p:embed/>
                  </p:oleObj>
                </mc:Choice>
                <mc:Fallback>
                  <p:oleObj name="Equation" r:id="rId7" imgW="1409400" imgH="419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 y="1248"/>
                          <a:ext cx="1536" cy="438"/>
                        </a:xfrm>
                        <a:prstGeom prst="rect">
                          <a:avLst/>
                        </a:prstGeom>
                        <a:solidFill>
                          <a:srgbClr val="FFCC00">
                            <a:alpha val="50000"/>
                          </a:srgbClr>
                        </a:solidFill>
                        <a:ln w="38100">
                          <a:solidFill>
                            <a:srgbClr val="FF0000"/>
                          </a:solidFill>
                          <a:miter lim="800000"/>
                          <a:headEnd/>
                          <a:tailEnd/>
                        </a:ln>
                      </p:spPr>
                    </p:pic>
                  </p:oleObj>
                </mc:Fallback>
              </mc:AlternateContent>
            </a:graphicData>
          </a:graphic>
        </p:graphicFrame>
      </p:grpSp>
      <p:grpSp>
        <p:nvGrpSpPr>
          <p:cNvPr id="2058" name="Group 10"/>
          <p:cNvGrpSpPr>
            <a:grpSpLocks/>
          </p:cNvGrpSpPr>
          <p:nvPr/>
        </p:nvGrpSpPr>
        <p:grpSpPr bwMode="auto">
          <a:xfrm>
            <a:off x="4972051" y="1219202"/>
            <a:ext cx="5924551" cy="1039813"/>
            <a:chOff x="2172" y="768"/>
            <a:chExt cx="3732" cy="655"/>
          </a:xfrm>
        </p:grpSpPr>
        <p:sp>
          <p:nvSpPr>
            <p:cNvPr id="2068" name="Oval 11"/>
            <p:cNvSpPr>
              <a:spLocks noChangeArrowheads="1"/>
            </p:cNvSpPr>
            <p:nvPr/>
          </p:nvSpPr>
          <p:spPr bwMode="auto">
            <a:xfrm>
              <a:off x="2172" y="768"/>
              <a:ext cx="864" cy="277"/>
            </a:xfrm>
            <a:prstGeom prst="ellipse">
              <a:avLst/>
            </a:prstGeom>
            <a:noFill/>
            <a:ln w="38100">
              <a:solidFill>
                <a:srgbClr val="FF0000"/>
              </a:solidFill>
              <a:round/>
              <a:headEnd/>
              <a:tailEnd/>
            </a:ln>
          </p:spPr>
          <p:txBody>
            <a:bodyPr wrap="none" anchor="ctr"/>
            <a:lstStyle/>
            <a:p>
              <a:endParaRPr lang="zh-CN" altLang="en-US"/>
            </a:p>
          </p:txBody>
        </p:sp>
        <p:sp>
          <p:nvSpPr>
            <p:cNvPr id="2069" name="Line 12"/>
            <p:cNvSpPr>
              <a:spLocks noChangeShapeType="1"/>
            </p:cNvSpPr>
            <p:nvPr/>
          </p:nvSpPr>
          <p:spPr bwMode="auto">
            <a:xfrm>
              <a:off x="2945" y="992"/>
              <a:ext cx="257" cy="245"/>
            </a:xfrm>
            <a:prstGeom prst="line">
              <a:avLst/>
            </a:prstGeom>
            <a:noFill/>
            <a:ln w="38100">
              <a:solidFill>
                <a:srgbClr val="FF0000"/>
              </a:solidFill>
              <a:round/>
              <a:headEnd/>
              <a:tailEnd type="triangle" w="med" len="med"/>
            </a:ln>
          </p:spPr>
          <p:txBody>
            <a:bodyPr anchor="b"/>
            <a:lstStyle/>
            <a:p>
              <a:endParaRPr lang="zh-CN" altLang="en-US"/>
            </a:p>
          </p:txBody>
        </p:sp>
        <p:sp>
          <p:nvSpPr>
            <p:cNvPr id="2070" name="Text Box 13"/>
            <p:cNvSpPr txBox="1">
              <a:spLocks noChangeArrowheads="1"/>
            </p:cNvSpPr>
            <p:nvPr/>
          </p:nvSpPr>
          <p:spPr bwMode="auto">
            <a:xfrm>
              <a:off x="3151" y="1190"/>
              <a:ext cx="2753" cy="233"/>
            </a:xfrm>
            <a:prstGeom prst="rect">
              <a:avLst/>
            </a:prstGeom>
            <a:noFill/>
            <a:ln w="9525">
              <a:noFill/>
              <a:miter lim="800000"/>
              <a:headEnd/>
              <a:tailEnd/>
            </a:ln>
          </p:spPr>
          <p:txBody>
            <a:bodyPr wrap="square" anchor="b">
              <a:spAutoFit/>
            </a:bodyPr>
            <a:lstStyle/>
            <a:p>
              <a:pPr algn="l"/>
              <a:r>
                <a:rPr kumimoji="1" lang="en-US" altLang="zh-CN" sz="1800" b="1" dirty="0">
                  <a:solidFill>
                    <a:srgbClr val="FF3300"/>
                  </a:solidFill>
                  <a:latin typeface="Times New Roman" pitchFamily="18" charset="0"/>
                  <a:ea typeface="宋体" pitchFamily="2" charset="-122"/>
                </a:rPr>
                <a:t>Symmetry energy term (largely uncertain)</a:t>
              </a:r>
            </a:p>
          </p:txBody>
        </p:sp>
      </p:grpSp>
      <p:grpSp>
        <p:nvGrpSpPr>
          <p:cNvPr id="2059" name="Group 14"/>
          <p:cNvGrpSpPr>
            <a:grpSpLocks/>
          </p:cNvGrpSpPr>
          <p:nvPr/>
        </p:nvGrpSpPr>
        <p:grpSpPr bwMode="auto">
          <a:xfrm>
            <a:off x="1581150" y="1219200"/>
            <a:ext cx="3371850" cy="1066800"/>
            <a:chOff x="36" y="768"/>
            <a:chExt cx="2124" cy="672"/>
          </a:xfrm>
        </p:grpSpPr>
        <p:sp>
          <p:nvSpPr>
            <p:cNvPr id="2065" name="Oval 15"/>
            <p:cNvSpPr>
              <a:spLocks noChangeArrowheads="1"/>
            </p:cNvSpPr>
            <p:nvPr/>
          </p:nvSpPr>
          <p:spPr bwMode="auto">
            <a:xfrm>
              <a:off x="1632" y="768"/>
              <a:ext cx="528" cy="219"/>
            </a:xfrm>
            <a:prstGeom prst="ellipse">
              <a:avLst/>
            </a:prstGeom>
            <a:noFill/>
            <a:ln w="38100">
              <a:solidFill>
                <a:srgbClr val="0000FF"/>
              </a:solidFill>
              <a:round/>
              <a:headEnd/>
              <a:tailEnd/>
            </a:ln>
          </p:spPr>
          <p:txBody>
            <a:bodyPr wrap="none" anchor="ctr"/>
            <a:lstStyle/>
            <a:p>
              <a:endParaRPr lang="zh-CN" altLang="en-US"/>
            </a:p>
          </p:txBody>
        </p:sp>
        <p:sp>
          <p:nvSpPr>
            <p:cNvPr id="2066" name="Line 16"/>
            <p:cNvSpPr>
              <a:spLocks noChangeShapeType="1"/>
            </p:cNvSpPr>
            <p:nvPr/>
          </p:nvSpPr>
          <p:spPr bwMode="auto">
            <a:xfrm flipH="1">
              <a:off x="960" y="950"/>
              <a:ext cx="768" cy="154"/>
            </a:xfrm>
            <a:prstGeom prst="line">
              <a:avLst/>
            </a:prstGeom>
            <a:noFill/>
            <a:ln w="38100">
              <a:solidFill>
                <a:srgbClr val="0000FF"/>
              </a:solidFill>
              <a:round/>
              <a:headEnd/>
              <a:tailEnd type="triangle" w="med" len="med"/>
            </a:ln>
          </p:spPr>
          <p:txBody>
            <a:bodyPr anchor="b"/>
            <a:lstStyle/>
            <a:p>
              <a:endParaRPr lang="zh-CN" altLang="en-US"/>
            </a:p>
          </p:txBody>
        </p:sp>
        <p:sp>
          <p:nvSpPr>
            <p:cNvPr id="2067" name="Text Box 17"/>
            <p:cNvSpPr txBox="1">
              <a:spLocks noChangeArrowheads="1"/>
            </p:cNvSpPr>
            <p:nvPr/>
          </p:nvSpPr>
          <p:spPr bwMode="auto">
            <a:xfrm>
              <a:off x="36" y="1036"/>
              <a:ext cx="1836" cy="404"/>
            </a:xfrm>
            <a:prstGeom prst="rect">
              <a:avLst/>
            </a:prstGeom>
            <a:noFill/>
            <a:ln w="9525">
              <a:noFill/>
              <a:miter lim="800000"/>
              <a:headEnd/>
              <a:tailEnd/>
            </a:ln>
          </p:spPr>
          <p:txBody>
            <a:bodyPr anchor="b">
              <a:spAutoFit/>
            </a:bodyPr>
            <a:lstStyle/>
            <a:p>
              <a:r>
                <a:rPr kumimoji="1" lang="en-US" altLang="zh-CN" sz="1800" b="1" dirty="0">
                  <a:solidFill>
                    <a:srgbClr val="3333FF"/>
                  </a:solidFill>
                  <a:latin typeface="Times New Roman" pitchFamily="18" charset="0"/>
                  <a:ea typeface="宋体" pitchFamily="2" charset="-122"/>
                </a:rPr>
                <a:t>Symmetric Nuclear Matter</a:t>
              </a:r>
            </a:p>
            <a:p>
              <a:r>
                <a:rPr kumimoji="1" lang="en-US" altLang="zh-CN" sz="1800" b="1" dirty="0">
                  <a:solidFill>
                    <a:srgbClr val="3333FF"/>
                  </a:solidFill>
                  <a:latin typeface="Times New Roman" pitchFamily="18" charset="0"/>
                  <a:ea typeface="宋体" pitchFamily="2" charset="-122"/>
                </a:rPr>
                <a:t>(relatively well-determined)</a:t>
              </a:r>
            </a:p>
          </p:txBody>
        </p:sp>
      </p:grpSp>
      <p:sp>
        <p:nvSpPr>
          <p:cNvPr id="2060" name="Text Box 18"/>
          <p:cNvSpPr txBox="1">
            <a:spLocks noChangeArrowheads="1"/>
          </p:cNvSpPr>
          <p:nvPr/>
        </p:nvSpPr>
        <p:spPr bwMode="auto">
          <a:xfrm>
            <a:off x="8477362" y="1614489"/>
            <a:ext cx="2047653" cy="371513"/>
          </a:xfrm>
          <a:prstGeom prst="rect">
            <a:avLst/>
          </a:prstGeom>
          <a:noFill/>
          <a:ln w="28575" algn="ctr">
            <a:noFill/>
            <a:miter lim="800000"/>
            <a:headEnd/>
            <a:tailEnd/>
          </a:ln>
        </p:spPr>
        <p:txBody>
          <a:bodyPr wrap="none" lIns="90000" tIns="46800" rIns="90000" bIns="46800">
            <a:spAutoFit/>
          </a:bodyPr>
          <a:lstStyle/>
          <a:p>
            <a:r>
              <a:rPr lang="en-US" altLang="zh-CN" sz="1800" b="1" dirty="0" err="1">
                <a:solidFill>
                  <a:srgbClr val="CC3300"/>
                </a:solidFill>
                <a:latin typeface="Times New Roman" pitchFamily="18" charset="0"/>
              </a:rPr>
              <a:t>Isospin</a:t>
            </a:r>
            <a:r>
              <a:rPr lang="en-US" altLang="zh-CN" sz="1800" b="1" dirty="0">
                <a:solidFill>
                  <a:srgbClr val="CC3300"/>
                </a:solidFill>
                <a:latin typeface="Times New Roman" pitchFamily="18" charset="0"/>
              </a:rPr>
              <a:t> asymmetry</a:t>
            </a:r>
          </a:p>
        </p:txBody>
      </p:sp>
      <p:sp>
        <p:nvSpPr>
          <p:cNvPr id="2061" name="Line 19"/>
          <p:cNvSpPr>
            <a:spLocks noChangeShapeType="1"/>
          </p:cNvSpPr>
          <p:nvPr/>
        </p:nvSpPr>
        <p:spPr bwMode="auto">
          <a:xfrm>
            <a:off x="7419976" y="1531938"/>
            <a:ext cx="1114425" cy="220662"/>
          </a:xfrm>
          <a:prstGeom prst="line">
            <a:avLst/>
          </a:prstGeom>
          <a:noFill/>
          <a:ln w="28575">
            <a:solidFill>
              <a:srgbClr val="922706"/>
            </a:solidFill>
            <a:round/>
            <a:headEnd/>
            <a:tailEnd type="triangle" w="med" len="med"/>
          </a:ln>
        </p:spPr>
        <p:txBody>
          <a:bodyPr lIns="90000" tIns="46800" rIns="90000" bIns="46800" anchor="ctr">
            <a:spAutoFit/>
          </a:bodyPr>
          <a:lstStyle/>
          <a:p>
            <a:endParaRPr lang="zh-CN" altLang="en-US"/>
          </a:p>
        </p:txBody>
      </p:sp>
      <p:pic>
        <p:nvPicPr>
          <p:cNvPr id="2063" name="Picture 23"/>
          <p:cNvPicPr>
            <a:picLocks noChangeAspect="1" noChangeArrowheads="1"/>
          </p:cNvPicPr>
          <p:nvPr/>
        </p:nvPicPr>
        <p:blipFill>
          <a:blip r:embed="rId9" cstate="print"/>
          <a:srcRect t="7065"/>
          <a:stretch>
            <a:fillRect/>
          </a:stretch>
        </p:blipFill>
        <p:spPr bwMode="auto">
          <a:xfrm>
            <a:off x="1066800" y="2260601"/>
            <a:ext cx="2152651" cy="1934531"/>
          </a:xfrm>
          <a:prstGeom prst="rect">
            <a:avLst/>
          </a:prstGeom>
          <a:noFill/>
          <a:ln w="9525">
            <a:noFill/>
            <a:miter lim="800000"/>
            <a:headEnd/>
            <a:tailEnd/>
          </a:ln>
        </p:spPr>
      </p:pic>
      <p:grpSp>
        <p:nvGrpSpPr>
          <p:cNvPr id="3" name="组合 2"/>
          <p:cNvGrpSpPr/>
          <p:nvPr/>
        </p:nvGrpSpPr>
        <p:grpSpPr>
          <a:xfrm>
            <a:off x="8435976" y="2234096"/>
            <a:ext cx="3395663" cy="2271481"/>
            <a:chOff x="6303168" y="2234095"/>
            <a:chExt cx="3395663" cy="2271481"/>
          </a:xfrm>
        </p:grpSpPr>
        <p:pic>
          <p:nvPicPr>
            <p:cNvPr id="34" name="图片 33"/>
            <p:cNvPicPr>
              <a:picLocks noChangeAspect="1"/>
            </p:cNvPicPr>
            <p:nvPr/>
          </p:nvPicPr>
          <p:blipFill>
            <a:blip r:embed="rId10"/>
            <a:stretch>
              <a:fillRect/>
            </a:stretch>
          </p:blipFill>
          <p:spPr>
            <a:xfrm>
              <a:off x="6758800" y="2234095"/>
              <a:ext cx="2105804" cy="2010275"/>
            </a:xfrm>
            <a:prstGeom prst="rect">
              <a:avLst/>
            </a:prstGeom>
          </p:spPr>
        </p:pic>
        <p:sp>
          <p:nvSpPr>
            <p:cNvPr id="35" name="Text Box 16"/>
            <p:cNvSpPr txBox="1">
              <a:spLocks noChangeArrowheads="1"/>
            </p:cNvSpPr>
            <p:nvPr/>
          </p:nvSpPr>
          <p:spPr bwMode="auto">
            <a:xfrm>
              <a:off x="6303168" y="4195618"/>
              <a:ext cx="3395663" cy="309958"/>
            </a:xfrm>
            <a:prstGeom prst="rect">
              <a:avLst/>
            </a:prstGeom>
            <a:noFill/>
            <a:ln w="28575" algn="ctr">
              <a:noFill/>
              <a:miter lim="800000"/>
              <a:headEnd/>
              <a:tailEnd/>
            </a:ln>
          </p:spPr>
          <p:txBody>
            <a:bodyPr wrap="square" lIns="90000" tIns="46800" rIns="90000" bIns="46800">
              <a:spAutoFit/>
            </a:bodyPr>
            <a:lstStyle/>
            <a:p>
              <a:pPr algn="l"/>
              <a:r>
                <a:rPr lang="en-US" altLang="zh-CN" sz="1400" b="1" dirty="0">
                  <a:solidFill>
                    <a:srgbClr val="3333FF"/>
                  </a:solidFill>
                  <a:latin typeface="Times New Roman" pitchFamily="18" charset="0"/>
                </a:rPr>
                <a:t>LWC, EPJ Web of Conf. 88, 00017 (2015)</a:t>
              </a:r>
            </a:p>
          </p:txBody>
        </p:sp>
      </p:grpSp>
      <p:graphicFrame>
        <p:nvGraphicFramePr>
          <p:cNvPr id="36" name="Object 8"/>
          <p:cNvGraphicFramePr>
            <a:graphicFrameLocks noChangeAspect="1"/>
          </p:cNvGraphicFramePr>
          <p:nvPr>
            <p:extLst>
              <p:ext uri="{D42A27DB-BD31-4B8C-83A1-F6EECF244321}">
                <p14:modId xmlns:p14="http://schemas.microsoft.com/office/powerpoint/2010/main" val="2133247593"/>
              </p:ext>
            </p:extLst>
          </p:nvPr>
        </p:nvGraphicFramePr>
        <p:xfrm>
          <a:off x="955647" y="4267105"/>
          <a:ext cx="2625753" cy="228695"/>
        </p:xfrm>
        <a:graphic>
          <a:graphicData uri="http://schemas.openxmlformats.org/presentationml/2006/ole">
            <mc:AlternateContent xmlns:mc="http://schemas.openxmlformats.org/markup-compatibility/2006">
              <mc:Choice xmlns:v="urn:schemas-microsoft-com:vml" Requires="v">
                <p:oleObj spid="_x0000_s694213" name="Equation" r:id="rId11" imgW="2666880" imgH="241200" progId="Equation.DSMT4">
                  <p:embed/>
                </p:oleObj>
              </mc:Choice>
              <mc:Fallback>
                <p:oleObj name="Equation" r:id="rId11" imgW="2666880" imgH="241200" progId="Equation.DSMT4">
                  <p:embed/>
                  <p:pic>
                    <p:nvPicPr>
                      <p:cNvPr id="0" name=""/>
                      <p:cNvPicPr>
                        <a:picLocks noChangeAspect="1" noChangeArrowheads="1"/>
                      </p:cNvPicPr>
                      <p:nvPr/>
                    </p:nvPicPr>
                    <p:blipFill>
                      <a:blip r:embed="rId12"/>
                      <a:srcRect/>
                      <a:stretch>
                        <a:fillRect/>
                      </a:stretch>
                    </p:blipFill>
                    <p:spPr bwMode="auto">
                      <a:xfrm>
                        <a:off x="955647" y="4267105"/>
                        <a:ext cx="2625753" cy="228695"/>
                      </a:xfrm>
                      <a:prstGeom prst="rect">
                        <a:avLst/>
                      </a:prstGeom>
                      <a:solidFill>
                        <a:schemeClr val="accent5">
                          <a:lumMod val="90000"/>
                          <a:alpha val="50000"/>
                        </a:schemeClr>
                      </a:solidFill>
                      <a:ln w="12700">
                        <a:solidFill>
                          <a:srgbClr val="0000FF"/>
                        </a:solidFill>
                        <a:miter lim="800000"/>
                        <a:headEnd/>
                        <a:tailEnd/>
                      </a:ln>
                    </p:spPr>
                  </p:pic>
                </p:oleObj>
              </mc:Fallback>
            </mc:AlternateContent>
          </a:graphicData>
        </a:graphic>
      </p:graphicFrame>
      <p:sp>
        <p:nvSpPr>
          <p:cNvPr id="37" name="Rectangle 9"/>
          <p:cNvSpPr>
            <a:spLocks noChangeArrowheads="1"/>
          </p:cNvSpPr>
          <p:nvPr/>
        </p:nvSpPr>
        <p:spPr bwMode="auto">
          <a:xfrm>
            <a:off x="1524000" y="179389"/>
            <a:ext cx="9144000" cy="688975"/>
          </a:xfrm>
          <a:prstGeom prst="rect">
            <a:avLst/>
          </a:prstGeom>
          <a:noFill/>
          <a:ln w="9525" algn="ctr">
            <a:noFill/>
            <a:miter lim="800000"/>
            <a:headEnd/>
            <a:tailEnd/>
          </a:ln>
        </p:spPr>
        <p:txBody>
          <a:bodyPr tIns="54000" anchorCtr="1"/>
          <a:lstStyle/>
          <a:p>
            <a:r>
              <a:rPr lang="en-US" altLang="zh-CN" sz="2800" b="1" dirty="0">
                <a:solidFill>
                  <a:schemeClr val="accent2"/>
                </a:solidFill>
                <a:latin typeface="Times New Roman" pitchFamily="18" charset="0"/>
                <a:cs typeface="Times New Roman" pitchFamily="18" charset="0"/>
              </a:rPr>
              <a:t>                   The Symmetry Energy of </a:t>
            </a:r>
            <a:r>
              <a:rPr lang="en-US" altLang="zh-CN" sz="2800" b="1" dirty="0">
                <a:solidFill>
                  <a:srgbClr val="FF0000"/>
                </a:solidFill>
                <a:latin typeface="Times New Roman" pitchFamily="18" charset="0"/>
                <a:cs typeface="Times New Roman" pitchFamily="18" charset="0"/>
              </a:rPr>
              <a:t>Nuclear Matter </a:t>
            </a:r>
            <a:endParaRPr lang="zh-CN" altLang="en-US" sz="2800" b="1" dirty="0">
              <a:solidFill>
                <a:srgbClr val="FF0000"/>
              </a:solidFill>
              <a:latin typeface="Times New Roman" pitchFamily="18" charset="0"/>
              <a:cs typeface="Times New Roman" pitchFamily="18" charset="0"/>
            </a:endParaRPr>
          </a:p>
        </p:txBody>
      </p:sp>
      <p:sp>
        <p:nvSpPr>
          <p:cNvPr id="39" name="TextBox 14"/>
          <p:cNvSpPr txBox="1"/>
          <p:nvPr/>
        </p:nvSpPr>
        <p:spPr>
          <a:xfrm>
            <a:off x="11125200" y="6427114"/>
            <a:ext cx="655950" cy="430887"/>
          </a:xfrm>
          <a:prstGeom prst="rect">
            <a:avLst/>
          </a:prstGeom>
          <a:noFill/>
        </p:spPr>
        <p:txBody>
          <a:bodyPr wrap="none" rtlCol="0">
            <a:spAutoFit/>
          </a:bodyPr>
          <a:lstStyle/>
          <a:p>
            <a:r>
              <a:rPr lang="en-US" altLang="zh-CN" sz="2200" dirty="0"/>
              <a:t>p. 1</a:t>
            </a:r>
            <a:endParaRPr lang="zh-CN" altLang="en-US" sz="2200" dirty="0"/>
          </a:p>
        </p:txBody>
      </p:sp>
      <p:sp>
        <p:nvSpPr>
          <p:cNvPr id="40" name="文本框 39"/>
          <p:cNvSpPr txBox="1"/>
          <p:nvPr/>
        </p:nvSpPr>
        <p:spPr>
          <a:xfrm>
            <a:off x="609600" y="5784544"/>
            <a:ext cx="11277600" cy="738664"/>
          </a:xfrm>
          <a:prstGeom prst="rect">
            <a:avLst/>
          </a:prstGeom>
          <a:noFill/>
        </p:spPr>
        <p:txBody>
          <a:bodyPr wrap="square" rtlCol="0">
            <a:spAutoFit/>
          </a:bodyPr>
          <a:lstStyle/>
          <a:p>
            <a:pPr marL="342900" indent="-342900" algn="l">
              <a:buFont typeface="Wingdings" panose="05000000000000000000" pitchFamily="2" charset="2"/>
              <a:buChar char="u"/>
            </a:pPr>
            <a:r>
              <a:rPr lang="zh-CN" altLang="en-US" sz="2100" b="1" dirty="0">
                <a:solidFill>
                  <a:srgbClr val="C00000"/>
                </a:solidFill>
                <a:latin typeface="Times New Roman" panose="02020603050405020304" pitchFamily="18" charset="0"/>
                <a:cs typeface="Times New Roman" panose="02020603050405020304" pitchFamily="18" charset="0"/>
              </a:rPr>
              <a:t>确定对称能</a:t>
            </a:r>
            <a:r>
              <a:rPr lang="zh-CN" altLang="en-US" sz="2100" b="1" dirty="0">
                <a:solidFill>
                  <a:schemeClr val="tx2"/>
                </a:solidFill>
                <a:latin typeface="Times New Roman" panose="02020603050405020304" pitchFamily="18" charset="0"/>
                <a:cs typeface="Times New Roman" panose="02020603050405020304" pitchFamily="18" charset="0"/>
              </a:rPr>
              <a:t>已成为一些核物理大科学装置的重要物理目标，比如：</a:t>
            </a:r>
            <a:r>
              <a:rPr lang="zh-CN" altLang="en-US" sz="2100" b="1" dirty="0">
                <a:solidFill>
                  <a:srgbClr val="FF00FF"/>
                </a:solidFill>
                <a:latin typeface="Times New Roman" panose="02020603050405020304" pitchFamily="18" charset="0"/>
                <a:cs typeface="Times New Roman" panose="02020603050405020304" pitchFamily="18" charset="0"/>
              </a:rPr>
              <a:t>中国兰州</a:t>
            </a:r>
            <a:r>
              <a:rPr lang="en-US" altLang="zh-CN" sz="2100" b="1" dirty="0">
                <a:solidFill>
                  <a:srgbClr val="FF00FF"/>
                </a:solidFill>
                <a:latin typeface="Times New Roman" panose="02020603050405020304" pitchFamily="18" charset="0"/>
                <a:cs typeface="Times New Roman" panose="02020603050405020304" pitchFamily="18" charset="0"/>
              </a:rPr>
              <a:t>CSR/</a:t>
            </a:r>
            <a:r>
              <a:rPr lang="zh-CN" altLang="en-US" sz="2100" b="1" dirty="0">
                <a:solidFill>
                  <a:srgbClr val="FF00FF"/>
                </a:solidFill>
                <a:latin typeface="Times New Roman" panose="02020603050405020304" pitchFamily="18" charset="0"/>
                <a:cs typeface="Times New Roman" panose="02020603050405020304" pitchFamily="18" charset="0"/>
              </a:rPr>
              <a:t>惠州</a:t>
            </a:r>
            <a:r>
              <a:rPr lang="en-US" altLang="zh-CN" sz="2100" b="1" dirty="0">
                <a:solidFill>
                  <a:srgbClr val="FF00FF"/>
                </a:solidFill>
                <a:latin typeface="Times New Roman" panose="02020603050405020304" pitchFamily="18" charset="0"/>
                <a:cs typeface="Times New Roman" panose="02020603050405020304" pitchFamily="18" charset="0"/>
              </a:rPr>
              <a:t>HIAF</a:t>
            </a:r>
            <a:r>
              <a:rPr lang="zh-CN" altLang="en-US" sz="2100" b="1" dirty="0">
                <a:solidFill>
                  <a:srgbClr val="C00000"/>
                </a:solidFill>
                <a:latin typeface="Times New Roman" panose="02020603050405020304" pitchFamily="18" charset="0"/>
                <a:cs typeface="Times New Roman" panose="02020603050405020304" pitchFamily="18" charset="0"/>
              </a:rPr>
              <a:t>、日本</a:t>
            </a:r>
            <a:r>
              <a:rPr lang="en-US" altLang="zh-CN" sz="2100" b="1" dirty="0">
                <a:solidFill>
                  <a:srgbClr val="C00000"/>
                </a:solidFill>
                <a:latin typeface="Times New Roman" panose="02020603050405020304" pitchFamily="18" charset="0"/>
                <a:cs typeface="Times New Roman" panose="02020603050405020304" pitchFamily="18" charset="0"/>
              </a:rPr>
              <a:t>RIBF/RIKEN</a:t>
            </a:r>
            <a:r>
              <a:rPr lang="zh-CN" altLang="en-US" sz="2100" b="1" dirty="0">
                <a:solidFill>
                  <a:srgbClr val="C00000"/>
                </a:solidFill>
                <a:latin typeface="Times New Roman" panose="02020603050405020304" pitchFamily="18" charset="0"/>
                <a:cs typeface="Times New Roman" panose="02020603050405020304" pitchFamily="18" charset="0"/>
              </a:rPr>
              <a:t>、美国</a:t>
            </a:r>
            <a:r>
              <a:rPr lang="en-US" altLang="zh-CN" sz="2100" b="1" dirty="0">
                <a:solidFill>
                  <a:srgbClr val="C00000"/>
                </a:solidFill>
                <a:latin typeface="Times New Roman" panose="02020603050405020304" pitchFamily="18" charset="0"/>
                <a:cs typeface="Times New Roman" panose="02020603050405020304" pitchFamily="18" charset="0"/>
              </a:rPr>
              <a:t>FRIB/MSU</a:t>
            </a:r>
            <a:r>
              <a:rPr lang="zh-CN" altLang="en-US" sz="2100" b="1" dirty="0">
                <a:solidFill>
                  <a:srgbClr val="C00000"/>
                </a:solidFill>
                <a:latin typeface="Times New Roman" panose="02020603050405020304" pitchFamily="18" charset="0"/>
                <a:cs typeface="Times New Roman" panose="02020603050405020304" pitchFamily="18" charset="0"/>
              </a:rPr>
              <a:t>和德国</a:t>
            </a:r>
            <a:r>
              <a:rPr lang="en-US" altLang="zh-CN" sz="2100" b="1" dirty="0">
                <a:solidFill>
                  <a:srgbClr val="C00000"/>
                </a:solidFill>
                <a:latin typeface="Times New Roman" panose="02020603050405020304" pitchFamily="18" charset="0"/>
                <a:cs typeface="Times New Roman" panose="02020603050405020304" pitchFamily="18" charset="0"/>
              </a:rPr>
              <a:t>FAIR/GSI</a:t>
            </a:r>
          </a:p>
        </p:txBody>
      </p:sp>
      <p:sp>
        <p:nvSpPr>
          <p:cNvPr id="41" name="矩形 40"/>
          <p:cNvSpPr/>
          <p:nvPr/>
        </p:nvSpPr>
        <p:spPr>
          <a:xfrm>
            <a:off x="1544588" y="4653171"/>
            <a:ext cx="5631532" cy="1061829"/>
          </a:xfrm>
          <a:prstGeom prst="rect">
            <a:avLst/>
          </a:prstGeom>
          <a:ln>
            <a:solidFill>
              <a:schemeClr val="accent1">
                <a:shade val="50000"/>
              </a:schemeClr>
            </a:solidFill>
          </a:ln>
        </p:spPr>
        <p:txBody>
          <a:bodyPr wrap="square">
            <a:spAutoFit/>
          </a:bodyPr>
          <a:lstStyle/>
          <a:p>
            <a:pPr algn="l"/>
            <a:r>
              <a:rPr lang="zh-CN" altLang="en-US" sz="2100" b="1" dirty="0">
                <a:solidFill>
                  <a:srgbClr val="C00000"/>
                </a:solidFill>
                <a:latin typeface="Times New Roman" panose="02020603050405020304" pitchFamily="18" charset="0"/>
                <a:cs typeface="Times New Roman" panose="02020603050405020304" pitchFamily="18" charset="0"/>
              </a:rPr>
              <a:t>对称能</a:t>
            </a:r>
            <a:r>
              <a:rPr lang="zh-CN" altLang="en-US" sz="2100" b="1" dirty="0">
                <a:solidFill>
                  <a:srgbClr val="000000"/>
                </a:solidFill>
                <a:latin typeface="Times New Roman" panose="02020603050405020304" pitchFamily="18" charset="0"/>
                <a:cs typeface="Times New Roman" panose="02020603050405020304" pitchFamily="18" charset="0"/>
              </a:rPr>
              <a:t>是回答以下两个重大科学问题的关键量</a:t>
            </a:r>
            <a:endParaRPr lang="en-US" altLang="zh-CN" sz="2100" b="1"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Ø"/>
            </a:pPr>
            <a:r>
              <a:rPr lang="zh-CN" altLang="en-US" sz="2100" b="1" dirty="0">
                <a:solidFill>
                  <a:srgbClr val="0000FF"/>
                </a:solidFill>
                <a:latin typeface="Times New Roman" panose="02020603050405020304" pitchFamily="18" charset="0"/>
                <a:cs typeface="Times New Roman" panose="02020603050405020304" pitchFamily="18" charset="0"/>
              </a:rPr>
              <a:t>中子星和致密核物质的性质是什么</a:t>
            </a:r>
            <a:r>
              <a:rPr lang="en-US" altLang="zh-CN" sz="2100" b="1" dirty="0">
                <a:solidFill>
                  <a:srgbClr val="0000FF"/>
                </a:solidFill>
                <a:latin typeface="Times New Roman" panose="02020603050405020304" pitchFamily="18" charset="0"/>
                <a:cs typeface="Times New Roman" panose="02020603050405020304" pitchFamily="18" charset="0"/>
              </a:rPr>
              <a:t>?</a:t>
            </a:r>
          </a:p>
          <a:p>
            <a:pPr marL="342900" indent="-342900" algn="l">
              <a:buFont typeface="Wingdings" panose="05000000000000000000" pitchFamily="2" charset="2"/>
              <a:buChar char="Ø"/>
            </a:pPr>
            <a:r>
              <a:rPr lang="zh-CN" altLang="en-US" sz="2100" b="1" dirty="0">
                <a:solidFill>
                  <a:srgbClr val="0000FF"/>
                </a:solidFill>
                <a:latin typeface="Times New Roman" panose="02020603050405020304" pitchFamily="18" charset="0"/>
                <a:cs typeface="Times New Roman" panose="02020603050405020304" pitchFamily="18" charset="0"/>
              </a:rPr>
              <a:t>宇宙中的元素是怎样产生的</a:t>
            </a:r>
            <a:r>
              <a:rPr lang="en-US" altLang="zh-CN" sz="2100" b="1" dirty="0">
                <a:solidFill>
                  <a:srgbClr val="0000FF"/>
                </a:solidFill>
                <a:latin typeface="Times New Roman" panose="02020603050405020304" pitchFamily="18" charset="0"/>
                <a:cs typeface="Times New Roman" panose="02020603050405020304" pitchFamily="18" charset="0"/>
              </a:rPr>
              <a:t>?</a:t>
            </a:r>
          </a:p>
        </p:txBody>
      </p:sp>
      <p:pic>
        <p:nvPicPr>
          <p:cNvPr id="42" name="图片 41"/>
          <p:cNvPicPr>
            <a:picLocks noChangeAspect="1"/>
          </p:cNvPicPr>
          <p:nvPr/>
        </p:nvPicPr>
        <p:blipFill>
          <a:blip r:embed="rId13"/>
          <a:stretch>
            <a:fillRect/>
          </a:stretch>
        </p:blipFill>
        <p:spPr>
          <a:xfrm>
            <a:off x="7226672" y="4652887"/>
            <a:ext cx="3405833" cy="491459"/>
          </a:xfrm>
          <a:prstGeom prst="rect">
            <a:avLst/>
          </a:prstGeom>
        </p:spPr>
      </p:pic>
      <p:pic>
        <p:nvPicPr>
          <p:cNvPr id="43" name="图片 42"/>
          <p:cNvPicPr>
            <a:picLocks noChangeAspect="1"/>
          </p:cNvPicPr>
          <p:nvPr/>
        </p:nvPicPr>
        <p:blipFill>
          <a:blip r:embed="rId14"/>
          <a:stretch>
            <a:fillRect/>
          </a:stretch>
        </p:blipFill>
        <p:spPr>
          <a:xfrm>
            <a:off x="7176120" y="5461496"/>
            <a:ext cx="3490278" cy="237909"/>
          </a:xfrm>
          <a:prstGeom prst="rect">
            <a:avLst/>
          </a:prstGeom>
        </p:spPr>
      </p:pic>
      <p:sp>
        <p:nvSpPr>
          <p:cNvPr id="44" name="矩形 43"/>
          <p:cNvSpPr/>
          <p:nvPr/>
        </p:nvSpPr>
        <p:spPr>
          <a:xfrm>
            <a:off x="7058721" y="5106795"/>
            <a:ext cx="3539751" cy="400110"/>
          </a:xfrm>
          <a:prstGeom prst="rect">
            <a:avLst/>
          </a:prstGeom>
        </p:spPr>
        <p:txBody>
          <a:bodyPr wrap="none">
            <a:spAutoFit/>
          </a:bodyPr>
          <a:lstStyle/>
          <a:p>
            <a:pPr algn="r"/>
            <a:r>
              <a:rPr lang="en-US" altLang="zh-CN" sz="2000" b="1" dirty="0">
                <a:solidFill>
                  <a:srgbClr val="000000"/>
                </a:solidFill>
                <a:latin typeface="Times New Roman" panose="02020603050405020304" pitchFamily="18" charset="0"/>
                <a:cs typeface="Times New Roman" panose="02020603050405020304" pitchFamily="18" charset="0"/>
              </a:rPr>
              <a:t>《</a:t>
            </a:r>
            <a:r>
              <a:rPr lang="zh-CN" altLang="en-US" sz="2000" b="1" dirty="0">
                <a:solidFill>
                  <a:srgbClr val="000000"/>
                </a:solidFill>
                <a:latin typeface="Times New Roman" panose="02020603050405020304" pitchFamily="18" charset="0"/>
                <a:cs typeface="Times New Roman" panose="02020603050405020304" pitchFamily="18" charset="0"/>
              </a:rPr>
              <a:t>美国核科学前沿长期规划</a:t>
            </a:r>
            <a:r>
              <a:rPr lang="en-US" altLang="zh-CN" sz="2000" b="1" dirty="0">
                <a:solidFill>
                  <a:srgbClr val="000000"/>
                </a:solidFill>
                <a:latin typeface="Times New Roman" panose="02020603050405020304" pitchFamily="18" charset="0"/>
                <a:cs typeface="Times New Roman" panose="02020603050405020304" pitchFamily="18" charset="0"/>
              </a:rPr>
              <a:t>》</a:t>
            </a:r>
            <a:endParaRPr lang="zh-CN" altLang="en-US" sz="2000" dirty="0"/>
          </a:p>
        </p:txBody>
      </p:sp>
      <p:grpSp>
        <p:nvGrpSpPr>
          <p:cNvPr id="38" name="组合 37">
            <a:extLst>
              <a:ext uri="{FF2B5EF4-FFF2-40B4-BE49-F238E27FC236}">
                <a16:creationId xmlns:a16="http://schemas.microsoft.com/office/drawing/2014/main" id="{8C8952C3-A315-4377-B660-59B3867E1661}"/>
              </a:ext>
            </a:extLst>
          </p:cNvPr>
          <p:cNvGrpSpPr>
            <a:grpSpLocks noChangeAspect="1"/>
          </p:cNvGrpSpPr>
          <p:nvPr/>
        </p:nvGrpSpPr>
        <p:grpSpPr>
          <a:xfrm>
            <a:off x="3522920" y="3672133"/>
            <a:ext cx="5140872" cy="491429"/>
            <a:chOff x="685800" y="4177206"/>
            <a:chExt cx="6781800" cy="648290"/>
          </a:xfrm>
        </p:grpSpPr>
        <p:pic>
          <p:nvPicPr>
            <p:cNvPr id="45" name="图片 44">
              <a:extLst>
                <a:ext uri="{FF2B5EF4-FFF2-40B4-BE49-F238E27FC236}">
                  <a16:creationId xmlns:a16="http://schemas.microsoft.com/office/drawing/2014/main" id="{5A779E7A-F1B1-4777-99FB-BDA488E4FA92}"/>
                </a:ext>
              </a:extLst>
            </p:cNvPr>
            <p:cNvPicPr>
              <a:picLocks noChangeAspect="1"/>
            </p:cNvPicPr>
            <p:nvPr/>
          </p:nvPicPr>
          <p:blipFill>
            <a:blip r:embed="rId15"/>
            <a:stretch>
              <a:fillRect/>
            </a:stretch>
          </p:blipFill>
          <p:spPr>
            <a:xfrm>
              <a:off x="685800" y="4177206"/>
              <a:ext cx="3886200" cy="648290"/>
            </a:xfrm>
            <a:prstGeom prst="rect">
              <a:avLst/>
            </a:prstGeom>
            <a:ln>
              <a:noFill/>
            </a:ln>
          </p:spPr>
        </p:pic>
        <p:pic>
          <p:nvPicPr>
            <p:cNvPr id="46" name="图片 45">
              <a:extLst>
                <a:ext uri="{FF2B5EF4-FFF2-40B4-BE49-F238E27FC236}">
                  <a16:creationId xmlns:a16="http://schemas.microsoft.com/office/drawing/2014/main" id="{2BC787CA-BF23-4743-AEDC-05FA29DE666C}"/>
                </a:ext>
              </a:extLst>
            </p:cNvPr>
            <p:cNvPicPr>
              <a:picLocks noChangeAspect="1"/>
            </p:cNvPicPr>
            <p:nvPr/>
          </p:nvPicPr>
          <p:blipFill>
            <a:blip r:embed="rId16"/>
            <a:stretch>
              <a:fillRect/>
            </a:stretch>
          </p:blipFill>
          <p:spPr>
            <a:xfrm>
              <a:off x="4575011" y="4201556"/>
              <a:ext cx="2892589" cy="607955"/>
            </a:xfrm>
            <a:prstGeom prst="rect">
              <a:avLst/>
            </a:prstGeom>
            <a:ln>
              <a:noFill/>
            </a:ln>
          </p:spPr>
        </p:pic>
      </p:grpSp>
    </p:spTree>
    <p:extLst>
      <p:ext uri="{BB962C8B-B14F-4D97-AF65-F5344CB8AC3E}">
        <p14:creationId xmlns:p14="http://schemas.microsoft.com/office/powerpoint/2010/main" val="88592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fade">
                                      <p:cBhvr>
                                        <p:cTn id="7" dur="500"/>
                                        <p:tgtEl>
                                          <p:spTgt spid="20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63"/>
                                        </p:tgtEl>
                                        <p:attrNameLst>
                                          <p:attrName>style.visibility</p:attrName>
                                        </p:attrNameLst>
                                      </p:cBhvr>
                                      <p:to>
                                        <p:strVal val="visible"/>
                                      </p:to>
                                    </p:set>
                                    <p:animEffect transition="in" filter="fade">
                                      <p:cBhvr>
                                        <p:cTn id="12" dur="500"/>
                                        <p:tgtEl>
                                          <p:spTgt spid="206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58"/>
                                        </p:tgtEl>
                                        <p:attrNameLst>
                                          <p:attrName>style.visibility</p:attrName>
                                        </p:attrNameLst>
                                      </p:cBhvr>
                                      <p:to>
                                        <p:strVal val="visible"/>
                                      </p:to>
                                    </p:set>
                                    <p:animEffect transition="in" filter="fade">
                                      <p:cBhvr>
                                        <p:cTn id="21" dur="500"/>
                                        <p:tgtEl>
                                          <p:spTgt spid="2058"/>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ox(in)">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ppt_x"/>
                                          </p:val>
                                        </p:tav>
                                        <p:tav tm="100000">
                                          <p:val>
                                            <p:strVal val="#ppt_x"/>
                                          </p:val>
                                        </p:tav>
                                      </p:tavLst>
                                    </p:anim>
                                    <p:anim calcmode="lin" valueType="num">
                                      <p:cBhvr additive="base">
                                        <p:cTn id="3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ppt_x"/>
                                          </p:val>
                                        </p:tav>
                                        <p:tav tm="100000">
                                          <p:val>
                                            <p:strVal val="#ppt_x"/>
                                          </p:val>
                                        </p:tav>
                                      </p:tavLst>
                                    </p:anim>
                                    <p:anim calcmode="lin" valueType="num">
                                      <p:cBhvr additive="base">
                                        <p:cTn id="44" dur="500" fill="hold"/>
                                        <p:tgtEl>
                                          <p:spTgt spid="4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additive="base">
                                        <p:cTn id="47" dur="500" fill="hold"/>
                                        <p:tgtEl>
                                          <p:spTgt spid="42"/>
                                        </p:tgtEl>
                                        <p:attrNameLst>
                                          <p:attrName>ppt_x</p:attrName>
                                        </p:attrNameLst>
                                      </p:cBhvr>
                                      <p:tavLst>
                                        <p:tav tm="0">
                                          <p:val>
                                            <p:strVal val="#ppt_x"/>
                                          </p:val>
                                        </p:tav>
                                        <p:tav tm="100000">
                                          <p:val>
                                            <p:strVal val="#ppt_x"/>
                                          </p:val>
                                        </p:tav>
                                      </p:tavLst>
                                    </p:anim>
                                    <p:anim calcmode="lin" valueType="num">
                                      <p:cBhvr additive="base">
                                        <p:cTn id="48" dur="500" fill="hold"/>
                                        <p:tgtEl>
                                          <p:spTgt spid="4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500" fill="hold"/>
                                        <p:tgtEl>
                                          <p:spTgt spid="44"/>
                                        </p:tgtEl>
                                        <p:attrNameLst>
                                          <p:attrName>ppt_x</p:attrName>
                                        </p:attrNameLst>
                                      </p:cBhvr>
                                      <p:tavLst>
                                        <p:tav tm="0">
                                          <p:val>
                                            <p:strVal val="#ppt_x"/>
                                          </p:val>
                                        </p:tav>
                                        <p:tav tm="100000">
                                          <p:val>
                                            <p:strVal val="#ppt_x"/>
                                          </p:val>
                                        </p:tav>
                                      </p:tavLst>
                                    </p:anim>
                                    <p:anim calcmode="lin" valueType="num">
                                      <p:cBhvr additive="base">
                                        <p:cTn id="5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animBg="1"/>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080682" y="884541"/>
            <a:ext cx="2819400" cy="338554"/>
          </a:xfrm>
          <a:prstGeom prst="rect">
            <a:avLst/>
          </a:prstGeom>
        </p:spPr>
        <p:txBody>
          <a:bodyPr wrap="square">
            <a:spAutoFit/>
          </a:bodyPr>
          <a:lstStyle/>
          <a:p>
            <a:r>
              <a:rPr lang="en-US" altLang="zh-CN" sz="1600" b="1" dirty="0">
                <a:solidFill>
                  <a:srgbClr val="0000FF"/>
                </a:solidFill>
                <a:latin typeface="Times New Roman" panose="02020603050405020304" pitchFamily="18" charset="0"/>
                <a:cs typeface="Times New Roman" panose="02020603050405020304" pitchFamily="18" charset="0"/>
              </a:rPr>
              <a:t>CREX, PRL129, 042501 (2022)</a:t>
            </a:r>
            <a:endParaRPr lang="zh-CN" altLang="en-US" sz="1600" b="1" dirty="0">
              <a:solidFill>
                <a:srgbClr val="0000FF"/>
              </a:solidFill>
              <a:latin typeface="Times New Roman" panose="02020603050405020304" pitchFamily="18" charset="0"/>
              <a:cs typeface="Times New Roman" panose="02020603050405020304" pitchFamily="18" charset="0"/>
            </a:endParaRPr>
          </a:p>
        </p:txBody>
      </p:sp>
      <p:sp>
        <p:nvSpPr>
          <p:cNvPr id="15" name="Rectangle 13"/>
          <p:cNvSpPr>
            <a:spLocks noChangeArrowheads="1"/>
          </p:cNvSpPr>
          <p:nvPr/>
        </p:nvSpPr>
        <p:spPr bwMode="auto">
          <a:xfrm>
            <a:off x="1524000" y="179389"/>
            <a:ext cx="9144000" cy="688975"/>
          </a:xfrm>
          <a:prstGeom prst="rect">
            <a:avLst/>
          </a:prstGeom>
          <a:noFill/>
          <a:ln w="9525" algn="ctr">
            <a:noFill/>
            <a:miter lim="800000"/>
            <a:headEnd/>
            <a:tailEnd/>
          </a:ln>
        </p:spPr>
        <p:txBody>
          <a:bodyPr tIns="54000" anchorCtr="1"/>
          <a:lstStyle/>
          <a:p>
            <a:pPr algn="l" eaLnBrk="0" hangingPunct="0"/>
            <a:r>
              <a:rPr lang="en-US" altLang="zh-CN" sz="3600" b="1" dirty="0" err="1">
                <a:solidFill>
                  <a:srgbClr val="0000FF"/>
                </a:solidFill>
                <a:latin typeface="Times New Roman" pitchFamily="18" charset="0"/>
                <a:cs typeface="Times New Roman" pitchFamily="18" charset="0"/>
              </a:rPr>
              <a:t>NSkin</a:t>
            </a:r>
            <a:r>
              <a:rPr lang="en-US" altLang="zh-CN" sz="3600" b="1" dirty="0">
                <a:solidFill>
                  <a:srgbClr val="0000FF"/>
                </a:solidFill>
                <a:latin typeface="Times New Roman" pitchFamily="18" charset="0"/>
                <a:cs typeface="Times New Roman" pitchFamily="18" charset="0"/>
              </a:rPr>
              <a:t> in </a:t>
            </a:r>
            <a:r>
              <a:rPr lang="en-US" altLang="zh-CN" sz="3600" b="1" baseline="30000" dirty="0">
                <a:solidFill>
                  <a:srgbClr val="0000FF"/>
                </a:solidFill>
                <a:latin typeface="Times New Roman" pitchFamily="18" charset="0"/>
                <a:cs typeface="Times New Roman" pitchFamily="18" charset="0"/>
              </a:rPr>
              <a:t>48</a:t>
            </a:r>
            <a:r>
              <a:rPr lang="en-US" altLang="zh-CN" sz="3600" b="1" dirty="0">
                <a:solidFill>
                  <a:srgbClr val="0000FF"/>
                </a:solidFill>
                <a:latin typeface="Times New Roman" pitchFamily="18" charset="0"/>
                <a:cs typeface="Times New Roman" pitchFamily="18" charset="0"/>
              </a:rPr>
              <a:t>Ca : CREX</a:t>
            </a:r>
            <a:endParaRPr lang="zh-CN" altLang="en-US" sz="2800" b="1" dirty="0">
              <a:solidFill>
                <a:srgbClr val="0000FF"/>
              </a:solidFill>
              <a:latin typeface="Times New Roman" pitchFamily="18" charset="0"/>
              <a:cs typeface="Times New Roman" pitchFamily="18" charset="0"/>
            </a:endParaRPr>
          </a:p>
        </p:txBody>
      </p:sp>
      <p:pic>
        <p:nvPicPr>
          <p:cNvPr id="4" name="图片 3"/>
          <p:cNvPicPr>
            <a:picLocks noChangeAspect="1"/>
          </p:cNvPicPr>
          <p:nvPr/>
        </p:nvPicPr>
        <p:blipFill>
          <a:blip r:embed="rId2"/>
          <a:stretch>
            <a:fillRect/>
          </a:stretch>
        </p:blipFill>
        <p:spPr>
          <a:xfrm>
            <a:off x="4720202" y="4035642"/>
            <a:ext cx="3128398" cy="2294895"/>
          </a:xfrm>
          <a:prstGeom prst="rect">
            <a:avLst/>
          </a:prstGeom>
        </p:spPr>
      </p:pic>
      <p:pic>
        <p:nvPicPr>
          <p:cNvPr id="6" name="图片 5"/>
          <p:cNvPicPr>
            <a:picLocks noChangeAspect="1"/>
          </p:cNvPicPr>
          <p:nvPr/>
        </p:nvPicPr>
        <p:blipFill>
          <a:blip r:embed="rId3"/>
          <a:stretch>
            <a:fillRect/>
          </a:stretch>
        </p:blipFill>
        <p:spPr>
          <a:xfrm>
            <a:off x="1480482" y="4029705"/>
            <a:ext cx="3146404" cy="2294894"/>
          </a:xfrm>
          <a:prstGeom prst="rect">
            <a:avLst/>
          </a:prstGeom>
        </p:spPr>
      </p:pic>
      <p:pic>
        <p:nvPicPr>
          <p:cNvPr id="9" name="图片 8"/>
          <p:cNvPicPr>
            <a:picLocks noChangeAspect="1"/>
          </p:cNvPicPr>
          <p:nvPr/>
        </p:nvPicPr>
        <p:blipFill>
          <a:blip r:embed="rId4"/>
          <a:stretch>
            <a:fillRect/>
          </a:stretch>
        </p:blipFill>
        <p:spPr>
          <a:xfrm>
            <a:off x="2013882" y="1257918"/>
            <a:ext cx="5181600" cy="2729879"/>
          </a:xfrm>
          <a:prstGeom prst="rect">
            <a:avLst/>
          </a:prstGeom>
        </p:spPr>
      </p:pic>
      <p:sp>
        <p:nvSpPr>
          <p:cNvPr id="17" name="矩形 16"/>
          <p:cNvSpPr/>
          <p:nvPr/>
        </p:nvSpPr>
        <p:spPr>
          <a:xfrm>
            <a:off x="8420100" y="2438400"/>
            <a:ext cx="3429000" cy="2123658"/>
          </a:xfrm>
          <a:prstGeom prst="rect">
            <a:avLst/>
          </a:prstGeom>
        </p:spPr>
        <p:txBody>
          <a:bodyPr wrap="square">
            <a:spAutoFit/>
          </a:bodyPr>
          <a:lstStyle/>
          <a:p>
            <a:pPr algn="l"/>
            <a:r>
              <a:rPr lang="en-US" altLang="zh-CN" sz="2200" b="1" dirty="0">
                <a:solidFill>
                  <a:srgbClr val="C00000"/>
                </a:solidFill>
                <a:latin typeface="Times New Roman" panose="02020603050405020304" pitchFamily="18" charset="0"/>
                <a:ea typeface="黑体"/>
                <a:cs typeface="Times New Roman" panose="02020603050405020304" pitchFamily="18" charset="0"/>
              </a:rPr>
              <a:t>Strong tension between </a:t>
            </a:r>
            <a:r>
              <a:rPr lang="en-US" altLang="zh-CN" sz="2200" b="1" dirty="0">
                <a:solidFill>
                  <a:srgbClr val="0000FF"/>
                </a:solidFill>
                <a:latin typeface="Times New Roman" panose="02020603050405020304" pitchFamily="18" charset="0"/>
                <a:ea typeface="黑体"/>
                <a:cs typeface="Times New Roman" panose="02020603050405020304" pitchFamily="18" charset="0"/>
              </a:rPr>
              <a:t>CREX</a:t>
            </a:r>
            <a:r>
              <a:rPr lang="en-US" altLang="zh-CN" sz="2200" b="1" dirty="0">
                <a:solidFill>
                  <a:srgbClr val="C00000"/>
                </a:solidFill>
                <a:latin typeface="Times New Roman" panose="02020603050405020304" pitchFamily="18" charset="0"/>
                <a:ea typeface="黑体"/>
                <a:cs typeface="Times New Roman" panose="02020603050405020304" pitchFamily="18" charset="0"/>
              </a:rPr>
              <a:t> and </a:t>
            </a:r>
            <a:r>
              <a:rPr lang="en-US" altLang="zh-CN" sz="2200" b="1" dirty="0">
                <a:solidFill>
                  <a:srgbClr val="FF00FF"/>
                </a:solidFill>
                <a:latin typeface="Times New Roman" panose="02020603050405020304" pitchFamily="18" charset="0"/>
                <a:ea typeface="黑体"/>
                <a:cs typeface="Times New Roman" panose="02020603050405020304" pitchFamily="18" charset="0"/>
              </a:rPr>
              <a:t>PREX?</a:t>
            </a:r>
          </a:p>
          <a:p>
            <a:pPr algn="l"/>
            <a:endParaRPr lang="en-US" altLang="zh-CN" sz="2200" b="1" dirty="0">
              <a:solidFill>
                <a:srgbClr val="FF00FF"/>
              </a:solidFill>
              <a:latin typeface="Times New Roman" panose="02020603050405020304" pitchFamily="18" charset="0"/>
              <a:ea typeface="黑体"/>
              <a:cs typeface="Times New Roman" panose="02020603050405020304" pitchFamily="18" charset="0"/>
            </a:endParaRPr>
          </a:p>
          <a:p>
            <a:pPr algn="l"/>
            <a:r>
              <a:rPr lang="en-US" altLang="zh-CN" sz="2200" b="1" dirty="0">
                <a:solidFill>
                  <a:srgbClr val="0594FF"/>
                </a:solidFill>
                <a:latin typeface="Times New Roman" panose="02020603050405020304" pitchFamily="18" charset="0"/>
                <a:ea typeface="黑体"/>
                <a:cs typeface="Times New Roman" panose="02020603050405020304" pitchFamily="18" charset="0"/>
              </a:rPr>
              <a:t>With too small </a:t>
            </a:r>
            <a:r>
              <a:rPr lang="en-US" altLang="zh-CN" sz="2200" b="1" dirty="0" err="1">
                <a:solidFill>
                  <a:srgbClr val="0594FF"/>
                </a:solidFill>
                <a:latin typeface="Times New Roman" panose="02020603050405020304" pitchFamily="18" charset="0"/>
                <a:ea typeface="黑体"/>
                <a:cs typeface="Times New Roman" panose="02020603050405020304" pitchFamily="18" charset="0"/>
              </a:rPr>
              <a:t>Nskin</a:t>
            </a:r>
            <a:r>
              <a:rPr lang="en-US" altLang="zh-CN" sz="2200" b="1" dirty="0">
                <a:solidFill>
                  <a:srgbClr val="0594FF"/>
                </a:solidFill>
                <a:latin typeface="Times New Roman" panose="02020603050405020304" pitchFamily="18" charset="0"/>
                <a:ea typeface="黑体"/>
                <a:cs typeface="Times New Roman" panose="02020603050405020304" pitchFamily="18" charset="0"/>
              </a:rPr>
              <a:t> of </a:t>
            </a:r>
            <a:r>
              <a:rPr lang="en-US" altLang="zh-CN" sz="2200" b="1" baseline="30000" dirty="0">
                <a:solidFill>
                  <a:srgbClr val="0594FF"/>
                </a:solidFill>
                <a:latin typeface="Times New Roman" panose="02020603050405020304" pitchFamily="18" charset="0"/>
                <a:ea typeface="黑体"/>
                <a:cs typeface="Times New Roman" panose="02020603050405020304" pitchFamily="18" charset="0"/>
              </a:rPr>
              <a:t>48</a:t>
            </a:r>
            <a:r>
              <a:rPr lang="en-US" altLang="zh-CN" sz="2200" b="1" dirty="0">
                <a:solidFill>
                  <a:srgbClr val="0594FF"/>
                </a:solidFill>
                <a:latin typeface="Times New Roman" panose="02020603050405020304" pitchFamily="18" charset="0"/>
                <a:ea typeface="黑体"/>
                <a:cs typeface="Times New Roman" panose="02020603050405020304" pitchFamily="18" charset="0"/>
              </a:rPr>
              <a:t>Ca or too large </a:t>
            </a:r>
            <a:r>
              <a:rPr lang="en-US" altLang="zh-CN" sz="2200" b="1" dirty="0" err="1">
                <a:solidFill>
                  <a:srgbClr val="0594FF"/>
                </a:solidFill>
                <a:latin typeface="Times New Roman" panose="02020603050405020304" pitchFamily="18" charset="0"/>
                <a:ea typeface="黑体"/>
                <a:cs typeface="Times New Roman" panose="02020603050405020304" pitchFamily="18" charset="0"/>
              </a:rPr>
              <a:t>Nskin</a:t>
            </a:r>
            <a:r>
              <a:rPr lang="en-US" altLang="zh-CN" sz="2200" b="1" dirty="0">
                <a:solidFill>
                  <a:srgbClr val="0594FF"/>
                </a:solidFill>
                <a:latin typeface="Times New Roman" panose="02020603050405020304" pitchFamily="18" charset="0"/>
                <a:ea typeface="黑体"/>
                <a:cs typeface="Times New Roman" panose="02020603050405020304" pitchFamily="18" charset="0"/>
              </a:rPr>
              <a:t> of </a:t>
            </a:r>
            <a:r>
              <a:rPr lang="en-US" altLang="zh-CN" sz="2200" b="1" baseline="30000" dirty="0">
                <a:solidFill>
                  <a:srgbClr val="0594FF"/>
                </a:solidFill>
                <a:latin typeface="Times New Roman" panose="02020603050405020304" pitchFamily="18" charset="0"/>
                <a:ea typeface="黑体"/>
                <a:cs typeface="Times New Roman" panose="02020603050405020304" pitchFamily="18" charset="0"/>
              </a:rPr>
              <a:t>208</a:t>
            </a:r>
            <a:r>
              <a:rPr lang="en-US" altLang="zh-CN" sz="2200" b="1" dirty="0">
                <a:solidFill>
                  <a:srgbClr val="0594FF"/>
                </a:solidFill>
                <a:latin typeface="Times New Roman" panose="02020603050405020304" pitchFamily="18" charset="0"/>
                <a:ea typeface="黑体"/>
                <a:cs typeface="Times New Roman" panose="02020603050405020304" pitchFamily="18" charset="0"/>
              </a:rPr>
              <a:t>Pb</a:t>
            </a:r>
          </a:p>
        </p:txBody>
      </p:sp>
      <p:sp>
        <p:nvSpPr>
          <p:cNvPr id="18" name="TextBox 14"/>
          <p:cNvSpPr txBox="1"/>
          <p:nvPr/>
        </p:nvSpPr>
        <p:spPr>
          <a:xfrm>
            <a:off x="11046653" y="6427114"/>
            <a:ext cx="813044" cy="430887"/>
          </a:xfrm>
          <a:prstGeom prst="rect">
            <a:avLst/>
          </a:prstGeom>
          <a:noFill/>
        </p:spPr>
        <p:txBody>
          <a:bodyPr wrap="none" rtlCol="0">
            <a:spAutoFit/>
          </a:bodyPr>
          <a:lstStyle/>
          <a:p>
            <a:r>
              <a:rPr lang="en-US" altLang="zh-CN" sz="2200" dirty="0"/>
              <a:t>p. 26</a:t>
            </a:r>
            <a:endParaRPr lang="zh-CN" altLang="en-US" sz="2200" dirty="0"/>
          </a:p>
        </p:txBody>
      </p:sp>
    </p:spTree>
    <p:extLst>
      <p:ext uri="{BB962C8B-B14F-4D97-AF65-F5344CB8AC3E}">
        <p14:creationId xmlns:p14="http://schemas.microsoft.com/office/powerpoint/2010/main" val="266939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505200" y="1237464"/>
            <a:ext cx="5410946" cy="609600"/>
          </a:xfrm>
          <a:prstGeom prst="rect">
            <a:avLst/>
          </a:prstGeom>
        </p:spPr>
      </p:pic>
      <p:sp>
        <p:nvSpPr>
          <p:cNvPr id="13" name="矩形 12"/>
          <p:cNvSpPr/>
          <p:nvPr/>
        </p:nvSpPr>
        <p:spPr>
          <a:xfrm>
            <a:off x="4652826" y="844851"/>
            <a:ext cx="2993474" cy="348581"/>
          </a:xfrm>
          <a:prstGeom prst="rect">
            <a:avLst/>
          </a:prstGeom>
        </p:spPr>
        <p:txBody>
          <a:bodyPr wrap="square">
            <a:spAutoFit/>
          </a:bodyPr>
          <a:lstStyle/>
          <a:p>
            <a:r>
              <a:rPr lang="en-US" altLang="zh-CN" sz="1600" b="1" dirty="0">
                <a:solidFill>
                  <a:srgbClr val="0000FF"/>
                </a:solidFill>
                <a:latin typeface="Times New Roman" panose="02020603050405020304" pitchFamily="18" charset="0"/>
                <a:cs typeface="Times New Roman" panose="02020603050405020304" pitchFamily="18" charset="0"/>
              </a:rPr>
              <a:t>Zhang/Chen, </a:t>
            </a:r>
            <a:r>
              <a:rPr lang="en-US" altLang="zh-CN" sz="1600" b="1" dirty="0" err="1">
                <a:solidFill>
                  <a:srgbClr val="0000FF"/>
                </a:solidFill>
                <a:latin typeface="Times New Roman" panose="02020603050405020304" pitchFamily="18" charset="0"/>
                <a:cs typeface="Times New Roman" panose="02020603050405020304" pitchFamily="18" charset="0"/>
              </a:rPr>
              <a:t>arXiv</a:t>
            </a:r>
            <a:r>
              <a:rPr lang="en-US" altLang="zh-CN" sz="1600" b="1" dirty="0">
                <a:solidFill>
                  <a:srgbClr val="0000FF"/>
                </a:solidFill>
                <a:latin typeface="Times New Roman" panose="02020603050405020304" pitchFamily="18" charset="0"/>
                <a:cs typeface="Times New Roman" panose="02020603050405020304" pitchFamily="18" charset="0"/>
              </a:rPr>
              <a:t>: 2207.03328</a:t>
            </a:r>
            <a:endParaRPr lang="zh-CN" altLang="en-US" sz="1600" b="1" dirty="0">
              <a:solidFill>
                <a:srgbClr val="0000FF"/>
              </a:solidFill>
              <a:latin typeface="Times New Roman" panose="02020603050405020304" pitchFamily="18" charset="0"/>
              <a:cs typeface="Times New Roman" panose="02020603050405020304" pitchFamily="18" charset="0"/>
            </a:endParaRPr>
          </a:p>
        </p:txBody>
      </p:sp>
      <p:sp>
        <p:nvSpPr>
          <p:cNvPr id="19" name="矩形 18"/>
          <p:cNvSpPr/>
          <p:nvPr/>
        </p:nvSpPr>
        <p:spPr>
          <a:xfrm>
            <a:off x="4267200" y="5416059"/>
            <a:ext cx="7271881" cy="1077218"/>
          </a:xfrm>
          <a:prstGeom prst="rect">
            <a:avLst/>
          </a:prstGeom>
        </p:spPr>
        <p:txBody>
          <a:bodyPr wrap="square">
            <a:spAutoFit/>
          </a:bodyPr>
          <a:lstStyle/>
          <a:p>
            <a:pPr marL="342900" indent="-342900" algn="l">
              <a:buFont typeface="Wingdings" panose="05000000000000000000" pitchFamily="2" charset="2"/>
              <a:buChar char="p"/>
            </a:pPr>
            <a:r>
              <a:rPr lang="en-US" altLang="zh-CN" sz="1600" b="1" dirty="0">
                <a:solidFill>
                  <a:srgbClr val="0000FF"/>
                </a:solidFill>
                <a:latin typeface="Times New Roman" panose="02020603050405020304" pitchFamily="18" charset="0"/>
                <a:ea typeface="黑体"/>
                <a:cs typeface="Times New Roman" panose="02020603050405020304" pitchFamily="18" charset="0"/>
              </a:rPr>
              <a:t>CREX</a:t>
            </a:r>
            <a:r>
              <a:rPr lang="en-US" altLang="zh-CN" sz="1600" b="1" dirty="0">
                <a:solidFill>
                  <a:srgbClr val="C00000"/>
                </a:solidFill>
                <a:latin typeface="Times New Roman" panose="02020603050405020304" pitchFamily="18" charset="0"/>
                <a:ea typeface="黑体"/>
                <a:cs typeface="Times New Roman" panose="02020603050405020304" pitchFamily="18" charset="0"/>
              </a:rPr>
              <a:t> and </a:t>
            </a:r>
            <a:r>
              <a:rPr lang="en-US" altLang="zh-CN" sz="1600" b="1" dirty="0">
                <a:solidFill>
                  <a:srgbClr val="FF00FF"/>
                </a:solidFill>
                <a:latin typeface="Times New Roman" panose="02020603050405020304" pitchFamily="18" charset="0"/>
                <a:ea typeface="黑体"/>
                <a:cs typeface="Times New Roman" panose="02020603050405020304" pitchFamily="18" charset="0"/>
              </a:rPr>
              <a:t>PREX </a:t>
            </a:r>
            <a:r>
              <a:rPr lang="en-US" altLang="zh-CN" sz="1600" b="1" dirty="0">
                <a:solidFill>
                  <a:srgbClr val="C00000"/>
                </a:solidFill>
                <a:latin typeface="Times New Roman" panose="02020603050405020304" pitchFamily="18" charset="0"/>
                <a:ea typeface="黑体"/>
                <a:cs typeface="Times New Roman" panose="02020603050405020304" pitchFamily="18" charset="0"/>
              </a:rPr>
              <a:t>are compatible in 90% C.L.</a:t>
            </a:r>
          </a:p>
          <a:p>
            <a:pPr marL="342900" indent="-342900" algn="l">
              <a:buFont typeface="Wingdings" panose="05000000000000000000" pitchFamily="2" charset="2"/>
              <a:buChar char="p"/>
            </a:pPr>
            <a:r>
              <a:rPr lang="en-US" altLang="zh-CN" sz="1600" b="1" dirty="0">
                <a:solidFill>
                  <a:srgbClr val="C00000"/>
                </a:solidFill>
                <a:latin typeface="Times New Roman" panose="02020603050405020304" pitchFamily="18" charset="0"/>
                <a:ea typeface="黑体"/>
                <a:cs typeface="Times New Roman" panose="02020603050405020304" pitchFamily="18" charset="0"/>
              </a:rPr>
              <a:t>PREX is </a:t>
            </a:r>
            <a:r>
              <a:rPr lang="en-US" altLang="zh-CN" sz="1600" b="1" dirty="0">
                <a:solidFill>
                  <a:srgbClr val="FF00FF"/>
                </a:solidFill>
                <a:latin typeface="Times New Roman" panose="02020603050405020304" pitchFamily="18" charset="0"/>
                <a:ea typeface="黑体"/>
                <a:cs typeface="Times New Roman" panose="02020603050405020304" pitchFamily="18" charset="0"/>
              </a:rPr>
              <a:t>less effective</a:t>
            </a:r>
            <a:r>
              <a:rPr lang="en-US" altLang="zh-CN" sz="1600" b="1" dirty="0">
                <a:solidFill>
                  <a:srgbClr val="C00000"/>
                </a:solidFill>
                <a:latin typeface="Times New Roman" panose="02020603050405020304" pitchFamily="18" charset="0"/>
                <a:ea typeface="黑体"/>
                <a:cs typeface="Times New Roman" panose="02020603050405020304" pitchFamily="18" charset="0"/>
              </a:rPr>
              <a:t> to constrain Esym due to its lower precision compared to CREX</a:t>
            </a:r>
          </a:p>
          <a:p>
            <a:pPr marL="342900" indent="-342900" algn="l">
              <a:buFont typeface="Wingdings" panose="05000000000000000000" pitchFamily="2" charset="2"/>
              <a:buChar char="p"/>
            </a:pPr>
            <a:r>
              <a:rPr lang="en-US" altLang="zh-CN" sz="1600" b="1" dirty="0">
                <a:solidFill>
                  <a:srgbClr val="0000FF"/>
                </a:solidFill>
                <a:latin typeface="Times New Roman" panose="02020603050405020304" pitchFamily="18" charset="0"/>
                <a:ea typeface="黑体"/>
                <a:cs typeface="Times New Roman" panose="02020603050405020304" pitchFamily="18" charset="0"/>
              </a:rPr>
              <a:t>Combining CREX</a:t>
            </a:r>
            <a:r>
              <a:rPr lang="en-US" altLang="zh-CN" sz="1600" b="1" dirty="0">
                <a:solidFill>
                  <a:srgbClr val="C00000"/>
                </a:solidFill>
                <a:latin typeface="Times New Roman" panose="02020603050405020304" pitchFamily="18" charset="0"/>
                <a:ea typeface="黑体"/>
                <a:cs typeface="Times New Roman" panose="02020603050405020304" pitchFamily="18" charset="0"/>
              </a:rPr>
              <a:t>+</a:t>
            </a:r>
            <a:r>
              <a:rPr lang="en-US" altLang="zh-CN" sz="1600" b="1" dirty="0">
                <a:solidFill>
                  <a:srgbClr val="FF00FF"/>
                </a:solidFill>
                <a:latin typeface="Times New Roman" panose="02020603050405020304" pitchFamily="18" charset="0"/>
                <a:ea typeface="黑体"/>
                <a:cs typeface="Times New Roman" panose="02020603050405020304" pitchFamily="18" charset="0"/>
              </a:rPr>
              <a:t>PREX </a:t>
            </a:r>
            <a:r>
              <a:rPr lang="en-US" altLang="zh-CN" sz="1600" b="1" dirty="0">
                <a:solidFill>
                  <a:srgbClr val="C00000"/>
                </a:solidFill>
                <a:latin typeface="Times New Roman" panose="02020603050405020304" pitchFamily="18" charset="0"/>
                <a:ea typeface="黑体"/>
                <a:cs typeface="Times New Roman" panose="02020603050405020304" pitchFamily="18" charset="0"/>
              </a:rPr>
              <a:t>favor </a:t>
            </a:r>
            <a:r>
              <a:rPr lang="en-US" altLang="zh-CN" sz="1600" b="1" dirty="0">
                <a:solidFill>
                  <a:srgbClr val="0000FF"/>
                </a:solidFill>
                <a:latin typeface="Times New Roman" panose="02020603050405020304" pitchFamily="18" charset="0"/>
                <a:ea typeface="黑体"/>
                <a:cs typeface="Times New Roman" panose="02020603050405020304" pitchFamily="18" charset="0"/>
              </a:rPr>
              <a:t>mildly soft </a:t>
            </a:r>
            <a:r>
              <a:rPr lang="en-US" altLang="zh-CN" sz="1600" b="1" dirty="0">
                <a:solidFill>
                  <a:srgbClr val="C00000"/>
                </a:solidFill>
                <a:latin typeface="Times New Roman" panose="02020603050405020304" pitchFamily="18" charset="0"/>
                <a:ea typeface="黑体"/>
                <a:cs typeface="Times New Roman" panose="02020603050405020304" pitchFamily="18" charset="0"/>
              </a:rPr>
              <a:t>Esym around saturation density!</a:t>
            </a:r>
          </a:p>
        </p:txBody>
      </p:sp>
      <p:sp>
        <p:nvSpPr>
          <p:cNvPr id="15" name="Rectangle 13"/>
          <p:cNvSpPr>
            <a:spLocks noChangeArrowheads="1"/>
          </p:cNvSpPr>
          <p:nvPr/>
        </p:nvSpPr>
        <p:spPr bwMode="auto">
          <a:xfrm>
            <a:off x="3048000" y="179389"/>
            <a:ext cx="7772400" cy="688975"/>
          </a:xfrm>
          <a:prstGeom prst="rect">
            <a:avLst/>
          </a:prstGeom>
          <a:noFill/>
          <a:ln w="9525" algn="ctr">
            <a:noFill/>
            <a:miter lim="800000"/>
            <a:headEnd/>
            <a:tailEnd/>
          </a:ln>
        </p:spPr>
        <p:txBody>
          <a:bodyPr tIns="54000" anchorCtr="1"/>
          <a:lstStyle/>
          <a:p>
            <a:pPr algn="l" eaLnBrk="0" hangingPunct="0"/>
            <a:r>
              <a:rPr lang="en-US" altLang="zh-CN" sz="3600" b="1" dirty="0">
                <a:solidFill>
                  <a:srgbClr val="FF00FF"/>
                </a:solidFill>
                <a:latin typeface="Times New Roman" pitchFamily="18" charset="0"/>
                <a:cs typeface="Times New Roman" pitchFamily="18" charset="0"/>
              </a:rPr>
              <a:t>PREX</a:t>
            </a:r>
            <a:r>
              <a:rPr lang="en-US" altLang="zh-CN" sz="3600" b="1" dirty="0">
                <a:solidFill>
                  <a:srgbClr val="0000FF"/>
                </a:solidFill>
                <a:latin typeface="Times New Roman" pitchFamily="18" charset="0"/>
                <a:cs typeface="Times New Roman" pitchFamily="18" charset="0"/>
              </a:rPr>
              <a:t> and CREX: </a:t>
            </a:r>
            <a:r>
              <a:rPr lang="en-US" altLang="zh-CN" sz="3600" b="1" dirty="0">
                <a:solidFill>
                  <a:srgbClr val="C00000"/>
                </a:solidFill>
                <a:latin typeface="Times New Roman" pitchFamily="18" charset="0"/>
                <a:cs typeface="Times New Roman" pitchFamily="18" charset="0"/>
              </a:rPr>
              <a:t>A Bayesian analysis</a:t>
            </a:r>
            <a:endParaRPr lang="zh-CN" altLang="en-US" sz="2800" b="1" dirty="0">
              <a:solidFill>
                <a:srgbClr val="C00000"/>
              </a:solidFill>
              <a:latin typeface="Times New Roman" pitchFamily="18" charset="0"/>
              <a:cs typeface="Times New Roman" pitchFamily="18" charset="0"/>
            </a:endParaRPr>
          </a:p>
        </p:txBody>
      </p:sp>
      <p:pic>
        <p:nvPicPr>
          <p:cNvPr id="11" name="图片 10"/>
          <p:cNvPicPr>
            <a:picLocks noChangeAspect="1"/>
          </p:cNvPicPr>
          <p:nvPr/>
        </p:nvPicPr>
        <p:blipFill>
          <a:blip r:embed="rId3"/>
          <a:stretch>
            <a:fillRect/>
          </a:stretch>
        </p:blipFill>
        <p:spPr>
          <a:xfrm>
            <a:off x="4166013" y="2133600"/>
            <a:ext cx="4826701" cy="2628828"/>
          </a:xfrm>
          <a:prstGeom prst="rect">
            <a:avLst/>
          </a:prstGeom>
        </p:spPr>
      </p:pic>
      <p:pic>
        <p:nvPicPr>
          <p:cNvPr id="3" name="图片 2"/>
          <p:cNvPicPr>
            <a:picLocks noChangeAspect="1"/>
          </p:cNvPicPr>
          <p:nvPr/>
        </p:nvPicPr>
        <p:blipFill>
          <a:blip r:embed="rId4"/>
          <a:stretch>
            <a:fillRect/>
          </a:stretch>
        </p:blipFill>
        <p:spPr>
          <a:xfrm>
            <a:off x="97799" y="1981201"/>
            <a:ext cx="3538088" cy="3320142"/>
          </a:xfrm>
          <a:prstGeom prst="rect">
            <a:avLst/>
          </a:prstGeom>
        </p:spPr>
      </p:pic>
      <p:sp>
        <p:nvSpPr>
          <p:cNvPr id="17" name="Rectangle 13"/>
          <p:cNvSpPr>
            <a:spLocks noChangeArrowheads="1"/>
          </p:cNvSpPr>
          <p:nvPr/>
        </p:nvSpPr>
        <p:spPr bwMode="auto">
          <a:xfrm>
            <a:off x="7917" y="5363362"/>
            <a:ext cx="3834070" cy="1037439"/>
          </a:xfrm>
          <a:prstGeom prst="rect">
            <a:avLst/>
          </a:prstGeom>
          <a:noFill/>
          <a:ln w="9525" algn="ctr">
            <a:noFill/>
            <a:miter lim="800000"/>
            <a:headEnd/>
            <a:tailEnd/>
          </a:ln>
        </p:spPr>
        <p:txBody>
          <a:bodyPr tIns="40500" anchorCtr="1"/>
          <a:lstStyle/>
          <a:p>
            <a:pPr algn="l"/>
            <a:r>
              <a:rPr lang="en-US" altLang="zh-CN" sz="2000" b="1" dirty="0">
                <a:solidFill>
                  <a:srgbClr val="C00000"/>
                </a:solidFill>
                <a:latin typeface="Times New Roman" panose="02020603050405020304" pitchFamily="18" charset="0"/>
                <a:cs typeface="Times New Roman" panose="02020603050405020304" pitchFamily="18" charset="0"/>
              </a:rPr>
              <a:t>Also </a:t>
            </a:r>
            <a:r>
              <a:rPr lang="en-US" altLang="zh-CN" sz="2000" b="1" dirty="0">
                <a:solidFill>
                  <a:srgbClr val="0000FF"/>
                </a:solidFill>
                <a:latin typeface="Times New Roman" panose="02020603050405020304" pitchFamily="18" charset="0"/>
                <a:cs typeface="Times New Roman" panose="02020603050405020304" pitchFamily="18" charset="0"/>
              </a:rPr>
              <a:t>n-p Fermi energy difference </a:t>
            </a:r>
            <a:r>
              <a:rPr lang="en-US" altLang="zh-CN" sz="2000" b="1" dirty="0">
                <a:solidFill>
                  <a:srgbClr val="C00000"/>
                </a:solidFill>
                <a:latin typeface="Times New Roman" panose="02020603050405020304" pitchFamily="18" charset="0"/>
                <a:cs typeface="Times New Roman" panose="02020603050405020304" pitchFamily="18" charset="0"/>
              </a:rPr>
              <a:t>of </a:t>
            </a:r>
            <a:r>
              <a:rPr lang="en-US" altLang="zh-CN" sz="2000" b="1" baseline="30000" dirty="0">
                <a:solidFill>
                  <a:srgbClr val="C00000"/>
                </a:solidFill>
                <a:latin typeface="Times New Roman" panose="02020603050405020304" pitchFamily="18" charset="0"/>
                <a:cs typeface="Times New Roman" panose="02020603050405020304" pitchFamily="18" charset="0"/>
              </a:rPr>
              <a:t>16</a:t>
            </a:r>
            <a:r>
              <a:rPr lang="en-US" altLang="zh-CN" sz="2000" b="1" dirty="0">
                <a:solidFill>
                  <a:srgbClr val="C00000"/>
                </a:solidFill>
                <a:latin typeface="Times New Roman" panose="02020603050405020304" pitchFamily="18" charset="0"/>
                <a:cs typeface="Times New Roman" panose="02020603050405020304" pitchFamily="18" charset="0"/>
              </a:rPr>
              <a:t>O, </a:t>
            </a:r>
            <a:r>
              <a:rPr lang="en-US" altLang="zh-CN" sz="2000" b="1" baseline="30000" dirty="0">
                <a:solidFill>
                  <a:srgbClr val="C00000"/>
                </a:solidFill>
                <a:latin typeface="Times New Roman" panose="02020603050405020304" pitchFamily="18" charset="0"/>
                <a:cs typeface="Times New Roman" panose="02020603050405020304" pitchFamily="18" charset="0"/>
              </a:rPr>
              <a:t>40,48</a:t>
            </a:r>
            <a:r>
              <a:rPr lang="en-US" altLang="zh-CN" sz="2000" b="1" dirty="0">
                <a:solidFill>
                  <a:srgbClr val="C00000"/>
                </a:solidFill>
                <a:latin typeface="Times New Roman" panose="02020603050405020304" pitchFamily="18" charset="0"/>
                <a:cs typeface="Times New Roman" panose="02020603050405020304" pitchFamily="18" charset="0"/>
              </a:rPr>
              <a:t>Ca, </a:t>
            </a:r>
            <a:r>
              <a:rPr lang="en-US" altLang="zh-CN" sz="2000" b="1" baseline="30000" dirty="0">
                <a:solidFill>
                  <a:srgbClr val="C00000"/>
                </a:solidFill>
                <a:latin typeface="Times New Roman" panose="02020603050405020304" pitchFamily="18" charset="0"/>
                <a:cs typeface="Times New Roman" panose="02020603050405020304" pitchFamily="18" charset="0"/>
              </a:rPr>
              <a:t>56</a:t>
            </a:r>
            <a:r>
              <a:rPr lang="en-US" altLang="zh-CN" sz="2000" b="1" dirty="0">
                <a:solidFill>
                  <a:srgbClr val="C00000"/>
                </a:solidFill>
                <a:latin typeface="Times New Roman" panose="02020603050405020304" pitchFamily="18" charset="0"/>
                <a:cs typeface="Times New Roman" panose="02020603050405020304" pitchFamily="18" charset="0"/>
              </a:rPr>
              <a:t>Ni, </a:t>
            </a:r>
            <a:r>
              <a:rPr lang="en-US" altLang="zh-CN" sz="2000" b="1" baseline="30000" dirty="0">
                <a:solidFill>
                  <a:srgbClr val="C00000"/>
                </a:solidFill>
                <a:latin typeface="Times New Roman" panose="02020603050405020304" pitchFamily="18" charset="0"/>
                <a:cs typeface="Times New Roman" panose="02020603050405020304" pitchFamily="18" charset="0"/>
              </a:rPr>
              <a:t>132</a:t>
            </a:r>
            <a:r>
              <a:rPr lang="en-US" altLang="zh-CN" sz="2000" b="1" dirty="0">
                <a:solidFill>
                  <a:srgbClr val="C00000"/>
                </a:solidFill>
                <a:latin typeface="Times New Roman" panose="02020603050405020304" pitchFamily="18" charset="0"/>
                <a:cs typeface="Times New Roman" panose="02020603050405020304" pitchFamily="18" charset="0"/>
              </a:rPr>
              <a:t>Sn, </a:t>
            </a:r>
            <a:r>
              <a:rPr lang="en-US" altLang="zh-CN" sz="2000" b="1" baseline="30000" dirty="0">
                <a:solidFill>
                  <a:srgbClr val="C00000"/>
                </a:solidFill>
                <a:latin typeface="Times New Roman" panose="02020603050405020304" pitchFamily="18" charset="0"/>
                <a:cs typeface="Times New Roman" panose="02020603050405020304" pitchFamily="18" charset="0"/>
              </a:rPr>
              <a:t>208</a:t>
            </a:r>
            <a:r>
              <a:rPr lang="en-US" altLang="zh-CN" sz="2000" b="1" dirty="0">
                <a:solidFill>
                  <a:srgbClr val="C00000"/>
                </a:solidFill>
                <a:latin typeface="Times New Roman" panose="02020603050405020304" pitchFamily="18" charset="0"/>
                <a:cs typeface="Times New Roman" panose="02020603050405020304" pitchFamily="18" charset="0"/>
              </a:rPr>
              <a:t>Pb and </a:t>
            </a:r>
            <a:r>
              <a:rPr lang="en-US" altLang="zh-CN" sz="2000" b="1" dirty="0">
                <a:solidFill>
                  <a:srgbClr val="0000FF"/>
                </a:solidFill>
                <a:latin typeface="Times New Roman" panose="02020603050405020304" pitchFamily="18" charset="0"/>
                <a:cs typeface="Times New Roman" panose="02020603050405020304" pitchFamily="18" charset="0"/>
              </a:rPr>
              <a:t>GMR</a:t>
            </a:r>
            <a:r>
              <a:rPr lang="en-US" altLang="zh-CN" sz="2000" b="1" dirty="0">
                <a:solidFill>
                  <a:srgbClr val="C00000"/>
                </a:solidFill>
                <a:latin typeface="Times New Roman" panose="02020603050405020304" pitchFamily="18" charset="0"/>
                <a:cs typeface="Times New Roman" panose="02020603050405020304" pitchFamily="18" charset="0"/>
              </a:rPr>
              <a:t> of </a:t>
            </a:r>
            <a:r>
              <a:rPr lang="en-US" altLang="zh-CN" sz="2000" b="1" baseline="30000" dirty="0">
                <a:solidFill>
                  <a:srgbClr val="C00000"/>
                </a:solidFill>
                <a:latin typeface="Times New Roman" panose="02020603050405020304" pitchFamily="18" charset="0"/>
                <a:cs typeface="Times New Roman" panose="02020603050405020304" pitchFamily="18" charset="0"/>
              </a:rPr>
              <a:t>208</a:t>
            </a:r>
            <a:r>
              <a:rPr lang="en-US" altLang="zh-CN" sz="2000" b="1" dirty="0">
                <a:solidFill>
                  <a:srgbClr val="C00000"/>
                </a:solidFill>
                <a:latin typeface="Times New Roman" panose="02020603050405020304" pitchFamily="18" charset="0"/>
                <a:cs typeface="Times New Roman" panose="02020603050405020304" pitchFamily="18" charset="0"/>
              </a:rPr>
              <a:t>Pb</a:t>
            </a:r>
            <a:endParaRPr lang="en-US" altLang="zh-CN" sz="2000" b="1" dirty="0">
              <a:solidFill>
                <a:srgbClr val="FF0000"/>
              </a:solidFill>
              <a:latin typeface="Times New Roman" panose="02020603050405020304" pitchFamily="18" charset="0"/>
              <a:cs typeface="Times New Roman" panose="02020603050405020304" pitchFamily="18" charset="0"/>
            </a:endParaRPr>
          </a:p>
        </p:txBody>
      </p:sp>
      <p:sp>
        <p:nvSpPr>
          <p:cNvPr id="8" name="矩形 7"/>
          <p:cNvSpPr/>
          <p:nvPr/>
        </p:nvSpPr>
        <p:spPr>
          <a:xfrm>
            <a:off x="473652" y="1193432"/>
            <a:ext cx="2723823" cy="830997"/>
          </a:xfrm>
          <a:prstGeom prst="rect">
            <a:avLst/>
          </a:prstGeom>
        </p:spPr>
        <p:txBody>
          <a:bodyPr wrap="none">
            <a:spAutoFit/>
          </a:bodyPr>
          <a:lstStyle/>
          <a:p>
            <a:r>
              <a:rPr lang="en-US" altLang="zh-CN" b="1" dirty="0">
                <a:solidFill>
                  <a:srgbClr val="C00000"/>
                </a:solidFill>
                <a:latin typeface="Times New Roman" panose="02020603050405020304" pitchFamily="18" charset="0"/>
                <a:ea typeface="黑体"/>
                <a:cs typeface="Times New Roman" panose="02020603050405020304" pitchFamily="18" charset="0"/>
              </a:rPr>
              <a:t>SHF</a:t>
            </a:r>
          </a:p>
          <a:p>
            <a:r>
              <a:rPr lang="en-US" altLang="zh-CN" b="1" dirty="0">
                <a:solidFill>
                  <a:srgbClr val="C00000"/>
                </a:solidFill>
                <a:latin typeface="Times New Roman" panose="02020603050405020304" pitchFamily="18" charset="0"/>
                <a:ea typeface="黑体"/>
                <a:cs typeface="Times New Roman" panose="02020603050405020304" pitchFamily="18" charset="0"/>
              </a:rPr>
              <a:t>base data of nuclei</a:t>
            </a:r>
            <a:endParaRPr lang="en-US" altLang="zh-CN" b="1" dirty="0">
              <a:solidFill>
                <a:srgbClr val="FF00FF"/>
              </a:solidFill>
              <a:latin typeface="Times New Roman" panose="02020603050405020304" pitchFamily="18" charset="0"/>
              <a:ea typeface="黑体"/>
              <a:cs typeface="Times New Roman" panose="02020603050405020304" pitchFamily="18" charset="0"/>
            </a:endParaRPr>
          </a:p>
        </p:txBody>
      </p:sp>
      <p:pic>
        <p:nvPicPr>
          <p:cNvPr id="18" name="图片 17"/>
          <p:cNvPicPr>
            <a:picLocks noChangeAspect="1"/>
          </p:cNvPicPr>
          <p:nvPr/>
        </p:nvPicPr>
        <p:blipFill>
          <a:blip r:embed="rId5"/>
          <a:stretch>
            <a:fillRect/>
          </a:stretch>
        </p:blipFill>
        <p:spPr>
          <a:xfrm>
            <a:off x="6934200" y="4808198"/>
            <a:ext cx="1771679" cy="339482"/>
          </a:xfrm>
          <a:prstGeom prst="rect">
            <a:avLst/>
          </a:prstGeom>
          <a:ln w="25400">
            <a:solidFill>
              <a:srgbClr val="FF0000"/>
            </a:solidFill>
          </a:ln>
        </p:spPr>
      </p:pic>
      <p:pic>
        <p:nvPicPr>
          <p:cNvPr id="20" name="图片 19"/>
          <p:cNvPicPr>
            <a:picLocks noChangeAspect="1"/>
          </p:cNvPicPr>
          <p:nvPr/>
        </p:nvPicPr>
        <p:blipFill>
          <a:blip r:embed="rId6"/>
          <a:stretch>
            <a:fillRect/>
          </a:stretch>
        </p:blipFill>
        <p:spPr>
          <a:xfrm>
            <a:off x="4304805" y="4825119"/>
            <a:ext cx="1794403" cy="322561"/>
          </a:xfrm>
          <a:prstGeom prst="rect">
            <a:avLst/>
          </a:prstGeom>
          <a:ln w="25400">
            <a:solidFill>
              <a:srgbClr val="FF0000"/>
            </a:solidFill>
          </a:ln>
        </p:spPr>
      </p:pic>
      <p:pic>
        <p:nvPicPr>
          <p:cNvPr id="12" name="图片 11"/>
          <p:cNvPicPr>
            <a:picLocks noChangeAspect="1"/>
          </p:cNvPicPr>
          <p:nvPr/>
        </p:nvPicPr>
        <p:blipFill>
          <a:blip r:embed="rId7"/>
          <a:stretch>
            <a:fillRect/>
          </a:stretch>
        </p:blipFill>
        <p:spPr>
          <a:xfrm>
            <a:off x="9144000" y="3243721"/>
            <a:ext cx="2852738" cy="408586"/>
          </a:xfrm>
          <a:prstGeom prst="rect">
            <a:avLst/>
          </a:prstGeom>
        </p:spPr>
      </p:pic>
      <p:pic>
        <p:nvPicPr>
          <p:cNvPr id="21" name="图片 20"/>
          <p:cNvPicPr>
            <a:picLocks noChangeAspect="1"/>
          </p:cNvPicPr>
          <p:nvPr/>
        </p:nvPicPr>
        <p:blipFill>
          <a:blip r:embed="rId8"/>
          <a:stretch>
            <a:fillRect/>
          </a:stretch>
        </p:blipFill>
        <p:spPr>
          <a:xfrm>
            <a:off x="9144000" y="3915341"/>
            <a:ext cx="2681288" cy="390597"/>
          </a:xfrm>
          <a:prstGeom prst="rect">
            <a:avLst/>
          </a:prstGeom>
        </p:spPr>
      </p:pic>
      <p:pic>
        <p:nvPicPr>
          <p:cNvPr id="22" name="图片 21"/>
          <p:cNvPicPr>
            <a:picLocks noChangeAspect="1"/>
          </p:cNvPicPr>
          <p:nvPr/>
        </p:nvPicPr>
        <p:blipFill>
          <a:blip r:embed="rId9"/>
          <a:stretch>
            <a:fillRect/>
          </a:stretch>
        </p:blipFill>
        <p:spPr>
          <a:xfrm>
            <a:off x="9086849" y="2696008"/>
            <a:ext cx="2913359" cy="351992"/>
          </a:xfrm>
          <a:prstGeom prst="rect">
            <a:avLst/>
          </a:prstGeom>
        </p:spPr>
      </p:pic>
      <p:sp>
        <p:nvSpPr>
          <p:cNvPr id="23" name="TextBox 14"/>
          <p:cNvSpPr txBox="1"/>
          <p:nvPr/>
        </p:nvSpPr>
        <p:spPr>
          <a:xfrm>
            <a:off x="11049000" y="6427114"/>
            <a:ext cx="813044" cy="430887"/>
          </a:xfrm>
          <a:prstGeom prst="rect">
            <a:avLst/>
          </a:prstGeom>
          <a:noFill/>
        </p:spPr>
        <p:txBody>
          <a:bodyPr wrap="none" rtlCol="0">
            <a:spAutoFit/>
          </a:bodyPr>
          <a:lstStyle/>
          <a:p>
            <a:r>
              <a:rPr lang="en-US" altLang="zh-CN" sz="2200" dirty="0"/>
              <a:t>p. 27</a:t>
            </a:r>
            <a:endParaRPr lang="zh-CN" altLang="en-US" sz="2200" dirty="0"/>
          </a:p>
        </p:txBody>
      </p:sp>
    </p:spTree>
    <p:extLst>
      <p:ext uri="{BB962C8B-B14F-4D97-AF65-F5344CB8AC3E}">
        <p14:creationId xmlns:p14="http://schemas.microsoft.com/office/powerpoint/2010/main" val="4094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3"/>
          <p:cNvSpPr>
            <a:spLocks noChangeArrowheads="1"/>
          </p:cNvSpPr>
          <p:nvPr/>
        </p:nvSpPr>
        <p:spPr bwMode="auto">
          <a:xfrm>
            <a:off x="1524000" y="179389"/>
            <a:ext cx="9144000" cy="688975"/>
          </a:xfrm>
          <a:prstGeom prst="rect">
            <a:avLst/>
          </a:prstGeom>
          <a:noFill/>
          <a:ln w="9525" algn="ctr">
            <a:noFill/>
            <a:miter lim="800000"/>
            <a:headEnd/>
            <a:tailEnd/>
          </a:ln>
        </p:spPr>
        <p:txBody>
          <a:bodyPr tIns="54000" anchorCtr="1"/>
          <a:lstStyle/>
          <a:p>
            <a:pPr algn="l" eaLnBrk="0" hangingPunct="0"/>
            <a:r>
              <a:rPr lang="en-US" altLang="zh-CN" sz="3600" b="1" dirty="0">
                <a:solidFill>
                  <a:srgbClr val="333399"/>
                </a:solidFill>
                <a:latin typeface="Times New Roman" pitchFamily="18" charset="0"/>
                <a:cs typeface="Times New Roman" pitchFamily="18" charset="0"/>
              </a:rPr>
              <a:t>       </a:t>
            </a:r>
            <a:r>
              <a:rPr lang="en-US" altLang="zh-CN" sz="3600" b="1" dirty="0" err="1">
                <a:solidFill>
                  <a:srgbClr val="333399"/>
                </a:solidFill>
                <a:latin typeface="Times New Roman" pitchFamily="18" charset="0"/>
                <a:cs typeface="Times New Roman" pitchFamily="18" charset="0"/>
              </a:rPr>
              <a:t>NSkin</a:t>
            </a:r>
            <a:r>
              <a:rPr lang="en-US" altLang="zh-CN" sz="3600" b="1" dirty="0">
                <a:solidFill>
                  <a:srgbClr val="333399"/>
                </a:solidFill>
                <a:latin typeface="Times New Roman" pitchFamily="18" charset="0"/>
                <a:cs typeface="Times New Roman" pitchFamily="18" charset="0"/>
              </a:rPr>
              <a:t> in </a:t>
            </a:r>
            <a:r>
              <a:rPr lang="en-US" altLang="zh-CN" sz="3600" b="1" baseline="30000" dirty="0">
                <a:solidFill>
                  <a:srgbClr val="333399"/>
                </a:solidFill>
                <a:latin typeface="Times New Roman" pitchFamily="18" charset="0"/>
                <a:cs typeface="Times New Roman" pitchFamily="18" charset="0"/>
              </a:rPr>
              <a:t>208</a:t>
            </a:r>
            <a:r>
              <a:rPr lang="en-US" altLang="zh-CN" sz="3600" b="1" dirty="0">
                <a:solidFill>
                  <a:srgbClr val="333399"/>
                </a:solidFill>
                <a:latin typeface="Times New Roman" pitchFamily="18" charset="0"/>
                <a:cs typeface="Times New Roman" pitchFamily="18" charset="0"/>
              </a:rPr>
              <a:t>Pb : RES-NOVA/</a:t>
            </a:r>
            <a:r>
              <a:rPr lang="en-US" altLang="zh-CN" sz="3600" b="1" dirty="0" err="1">
                <a:solidFill>
                  <a:srgbClr val="333399"/>
                </a:solidFill>
                <a:latin typeface="Times New Roman" pitchFamily="18" charset="0"/>
                <a:cs typeface="Times New Roman" pitchFamily="18" charset="0"/>
              </a:rPr>
              <a:t>SNv</a:t>
            </a:r>
            <a:endParaRPr lang="zh-CN" altLang="en-US" sz="2800" b="1" dirty="0">
              <a:solidFill>
                <a:srgbClr val="333399"/>
              </a:solidFill>
              <a:latin typeface="Times New Roman" pitchFamily="18" charset="0"/>
              <a:cs typeface="Times New Roman" pitchFamily="18" charset="0"/>
            </a:endParaRPr>
          </a:p>
        </p:txBody>
      </p:sp>
      <p:sp>
        <p:nvSpPr>
          <p:cNvPr id="17" name="TextBox 14"/>
          <p:cNvSpPr txBox="1"/>
          <p:nvPr/>
        </p:nvSpPr>
        <p:spPr>
          <a:xfrm>
            <a:off x="11046653" y="6427114"/>
            <a:ext cx="813044" cy="43088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spc="0" normalizeH="0" baseline="0" noProof="0" dirty="0">
                <a:ln>
                  <a:noFill/>
                </a:ln>
                <a:solidFill>
                  <a:srgbClr val="000000"/>
                </a:solidFill>
                <a:effectLst/>
                <a:uLnTx/>
                <a:uFillTx/>
                <a:latin typeface="Arial" charset="0"/>
                <a:ea typeface="黑体" pitchFamily="49" charset="-122"/>
                <a:cs typeface="+mn-cs"/>
              </a:rPr>
              <a:t>p. </a:t>
            </a:r>
            <a:r>
              <a:rPr lang="en-US" altLang="zh-CN" sz="2200" dirty="0">
                <a:solidFill>
                  <a:srgbClr val="000000"/>
                </a:solidFill>
              </a:rPr>
              <a:t>28</a:t>
            </a:r>
            <a:endParaRPr kumimoji="0" lang="zh-CN" altLang="en-US" sz="2200" b="0" i="0" u="none" strike="noStrike" kern="1200" cap="none" spc="0" normalizeH="0" baseline="0" noProof="0" dirty="0">
              <a:ln>
                <a:noFill/>
              </a:ln>
              <a:solidFill>
                <a:srgbClr val="000000"/>
              </a:solidFill>
              <a:effectLst/>
              <a:uLnTx/>
              <a:uFillTx/>
              <a:latin typeface="Arial" charset="0"/>
              <a:ea typeface="黑体" pitchFamily="49" charset="-122"/>
              <a:cs typeface="+mn-cs"/>
            </a:endParaRPr>
          </a:p>
        </p:txBody>
      </p:sp>
      <p:sp>
        <p:nvSpPr>
          <p:cNvPr id="27" name="Text Box 17">
            <a:extLst>
              <a:ext uri="{FF2B5EF4-FFF2-40B4-BE49-F238E27FC236}">
                <a16:creationId xmlns:a16="http://schemas.microsoft.com/office/drawing/2014/main" id="{EE3822FD-94A6-4083-BFAC-41F8662CF138}"/>
              </a:ext>
            </a:extLst>
          </p:cNvPr>
          <p:cNvSpPr txBox="1">
            <a:spLocks noChangeArrowheads="1"/>
          </p:cNvSpPr>
          <p:nvPr/>
        </p:nvSpPr>
        <p:spPr bwMode="auto">
          <a:xfrm>
            <a:off x="3810000" y="923887"/>
            <a:ext cx="4791000" cy="371513"/>
          </a:xfrm>
          <a:prstGeom prst="rect">
            <a:avLst/>
          </a:prstGeom>
          <a:noFill/>
          <a:ln w="28575" algn="ctr">
            <a:noFill/>
            <a:miter lim="800000"/>
            <a:headEnd/>
            <a:tailEnd/>
          </a:ln>
        </p:spPr>
        <p:txBody>
          <a:bodyPr wrap="square" lIns="90000" tIns="46800" rIns="90000" bIns="46800">
            <a:spAutoFit/>
          </a:bodyPr>
          <a:lstStyle/>
          <a:p>
            <a:pPr algn="l"/>
            <a:r>
              <a:rPr lang="en-US" altLang="zh-CN" sz="1800" b="1" dirty="0">
                <a:solidFill>
                  <a:srgbClr val="3333FF"/>
                </a:solidFill>
                <a:latin typeface="Times New Roman" pitchFamily="18" charset="0"/>
              </a:rPr>
              <a:t>X.R. Huang(</a:t>
            </a:r>
            <a:r>
              <a:rPr lang="zh-CN" altLang="en-US" sz="1800" b="1" dirty="0">
                <a:solidFill>
                  <a:srgbClr val="3333FF"/>
                </a:solidFill>
                <a:latin typeface="Times New Roman" pitchFamily="18" charset="0"/>
              </a:rPr>
              <a:t>黄旭润</a:t>
            </a:r>
            <a:r>
              <a:rPr lang="en-US" altLang="zh-CN" sz="1800" b="1" dirty="0">
                <a:solidFill>
                  <a:srgbClr val="3333FF"/>
                </a:solidFill>
                <a:latin typeface="Times New Roman" pitchFamily="18" charset="0"/>
              </a:rPr>
              <a:t>)/LWC, PRD(22)</a:t>
            </a:r>
            <a:endParaRPr lang="en-US" altLang="zh-CN" sz="1800" b="1" dirty="0">
              <a:solidFill>
                <a:srgbClr val="FF00FF"/>
              </a:solidFill>
              <a:latin typeface="Times New Roman" panose="02020603050405020304" pitchFamily="18" charset="0"/>
            </a:endParaRPr>
          </a:p>
        </p:txBody>
      </p:sp>
      <p:sp>
        <p:nvSpPr>
          <p:cNvPr id="36" name="Content Placeholder 1">
            <a:extLst>
              <a:ext uri="{FF2B5EF4-FFF2-40B4-BE49-F238E27FC236}">
                <a16:creationId xmlns:a16="http://schemas.microsoft.com/office/drawing/2014/main" id="{1AF22743-EFAA-4C06-8D84-5AAD5B56B5C7}"/>
              </a:ext>
            </a:extLst>
          </p:cNvPr>
          <p:cNvSpPr txBox="1">
            <a:spLocks/>
          </p:cNvSpPr>
          <p:nvPr/>
        </p:nvSpPr>
        <p:spPr>
          <a:xfrm>
            <a:off x="87923" y="3692095"/>
            <a:ext cx="7436440" cy="2536249"/>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
                <a:srgbClr val="004098"/>
              </a:buClr>
              <a:buFont typeface="Calibri" panose="020F0502020204030204" pitchFamily="34" charset="0"/>
              <a:buNone/>
            </a:pPr>
            <a:r>
              <a:rPr lang="en-US" altLang="zh-CN" sz="20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RES-NOVA</a:t>
            </a:r>
            <a:r>
              <a:rPr lang="zh-CN" altLang="en-US" sz="20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是利用考古铅低温探测器阵列 </a:t>
            </a:r>
            <a:r>
              <a:rPr lang="en-US" altLang="zh-CN" sz="20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(archaeological </a:t>
            </a:r>
            <a:r>
              <a:rPr lang="en-US" altLang="zh-CN" sz="2000" b="1"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Pb</a:t>
            </a:r>
            <a:r>
              <a:rPr lang="en-US" altLang="zh-CN" sz="20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based cryogenic detectors)</a:t>
            </a:r>
            <a:r>
              <a:rPr lang="zh-CN" altLang="en-US" sz="20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来探测超新星中微子的一个实验项目。我们提出可以利用核塌缩型超新星中微子与铅原子核的</a:t>
            </a:r>
            <a:r>
              <a:rPr lang="zh-CN" altLang="en-US"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弹性相干散射</a:t>
            </a:r>
            <a:r>
              <a:rPr lang="zh-CN" altLang="en-US" sz="20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来测量铅原子核的</a:t>
            </a:r>
            <a:r>
              <a:rPr lang="zh-CN" altLang="en-US"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弱荷形状因子</a:t>
            </a:r>
            <a:r>
              <a:rPr lang="zh-CN" altLang="en-US" sz="20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，从而精确确定</a:t>
            </a:r>
            <a:r>
              <a:rPr lang="zh-CN" altLang="en-US"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铅原子核的中子分布半径及中子皮厚度</a:t>
            </a:r>
            <a:r>
              <a:rPr lang="zh-CN" altLang="en-US" sz="20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。结果表明，核塌缩型超新星如果</a:t>
            </a:r>
            <a:r>
              <a:rPr lang="zh-CN" altLang="en-US"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足够近</a:t>
            </a:r>
            <a:r>
              <a:rPr lang="en-US" altLang="zh-CN"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(~1kpc)</a:t>
            </a:r>
            <a:r>
              <a:rPr lang="zh-CN" altLang="en-US" sz="20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，则测得的中子皮精度可以远高于地面实验</a:t>
            </a:r>
            <a:r>
              <a:rPr lang="en-US" altLang="zh-CN" sz="20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包括下一代实验</a:t>
            </a:r>
            <a:r>
              <a:rPr lang="en-US" altLang="zh-CN" sz="20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MREX)</a:t>
            </a:r>
            <a:r>
              <a:rPr lang="zh-CN" altLang="en-US" sz="20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的测量精度，理想情况下可以达到</a:t>
            </a:r>
            <a:r>
              <a:rPr lang="en-US" altLang="zh-CN"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~0.1%</a:t>
            </a:r>
            <a:r>
              <a:rPr lang="zh-CN" altLang="en-US" sz="2000" b="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000" b="1"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7" name="矩形 36">
            <a:extLst>
              <a:ext uri="{FF2B5EF4-FFF2-40B4-BE49-F238E27FC236}">
                <a16:creationId xmlns:a16="http://schemas.microsoft.com/office/drawing/2014/main" id="{AA4DDFAB-38D7-4450-BD72-E4BF5BB85A18}"/>
              </a:ext>
            </a:extLst>
          </p:cNvPr>
          <p:cNvSpPr/>
          <p:nvPr/>
        </p:nvSpPr>
        <p:spPr>
          <a:xfrm>
            <a:off x="7665040" y="5043491"/>
            <a:ext cx="4421452" cy="1323439"/>
          </a:xfrm>
          <a:prstGeom prst="rect">
            <a:avLst/>
          </a:prstGeom>
        </p:spPr>
        <p:txBody>
          <a:bodyPr wrap="square">
            <a:spAutoFit/>
          </a:bodyPr>
          <a:lstStyle/>
          <a:p>
            <a:pPr algn="l" fontAlgn="auto">
              <a:spcBef>
                <a:spcPts val="0"/>
              </a:spcBef>
              <a:spcAft>
                <a:spcPts val="0"/>
              </a:spcAft>
            </a:pPr>
            <a:r>
              <a:rPr lang="zh-CN" altLang="zh-CN" sz="1600" b="1"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图：</a:t>
            </a:r>
            <a:r>
              <a:rPr lang="zh-CN" altLang="en-US" sz="1600" b="1"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利用</a:t>
            </a:r>
            <a:r>
              <a:rPr lang="en-US" altLang="zh-CN" sz="1600" b="1"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RES-NOVA</a:t>
            </a:r>
            <a:r>
              <a:rPr lang="zh-CN" altLang="en-US" sz="1600" b="1"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探测器和理论预言的近距离</a:t>
            </a:r>
            <a:r>
              <a:rPr lang="en-US" altLang="zh-CN" sz="1600" b="1"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(1kpc</a:t>
            </a:r>
            <a:r>
              <a:rPr lang="zh-CN" altLang="en-US" sz="1600" b="1"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和</a:t>
            </a:r>
            <a:r>
              <a:rPr lang="en-US" altLang="zh-CN" sz="1600" b="1"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5kpc)</a:t>
            </a:r>
            <a:r>
              <a:rPr lang="zh-CN" altLang="en-US" sz="1600" b="1"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核塌缩型超新星中微子束流得到的铅原子核中子半径的相对误差随实验系统误差的变化关系</a:t>
            </a:r>
            <a:r>
              <a:rPr lang="zh-CN" altLang="zh-CN" sz="1600" b="1"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a:t>
            </a:r>
            <a:r>
              <a:rPr lang="zh-CN" altLang="en-US" sz="1600" b="1"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图中指出了</a:t>
            </a:r>
            <a:r>
              <a:rPr lang="en-US" altLang="zh-CN" sz="1600" b="1"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PREX-2</a:t>
            </a:r>
            <a:r>
              <a:rPr lang="zh-CN" altLang="en-US" sz="1600" b="1"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以及未来</a:t>
            </a:r>
            <a:r>
              <a:rPr lang="en-US" altLang="zh-CN" sz="1600" b="1"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MREX</a:t>
            </a:r>
            <a:r>
              <a:rPr lang="zh-CN" altLang="en-US" sz="1600" b="1"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rPr>
              <a:t>实验精度。</a:t>
            </a:r>
            <a:endParaRPr lang="zh-CN" altLang="zh-CN" sz="1600" b="1" dirty="0">
              <a:solidFill>
                <a:srgbClr val="000000"/>
              </a:solidFill>
              <a:latin typeface="Times New Roman" panose="02020603050405020304" pitchFamily="18" charset="0"/>
              <a:ea typeface="仿宋" panose="02010609060101010101" pitchFamily="49" charset="-122"/>
              <a:cs typeface="Times New Roman" panose="02020603050405020304" pitchFamily="18" charset="0"/>
            </a:endParaRPr>
          </a:p>
        </p:txBody>
      </p:sp>
      <p:sp>
        <p:nvSpPr>
          <p:cNvPr id="38" name="矩形 37">
            <a:extLst>
              <a:ext uri="{FF2B5EF4-FFF2-40B4-BE49-F238E27FC236}">
                <a16:creationId xmlns:a16="http://schemas.microsoft.com/office/drawing/2014/main" id="{ED8988D3-AB52-46E0-9E66-4A6C3F9FAC76}"/>
              </a:ext>
            </a:extLst>
          </p:cNvPr>
          <p:cNvSpPr/>
          <p:nvPr/>
        </p:nvSpPr>
        <p:spPr>
          <a:xfrm>
            <a:off x="2747150" y="1295400"/>
            <a:ext cx="6596678" cy="477054"/>
          </a:xfrm>
          <a:prstGeom prst="rect">
            <a:avLst/>
          </a:prstGeom>
        </p:spPr>
        <p:txBody>
          <a:bodyPr wrap="none">
            <a:spAutoFit/>
          </a:bodyPr>
          <a:lstStyle/>
          <a:p>
            <a:pPr algn="l" fontAlgn="auto">
              <a:spcBef>
                <a:spcPts val="0"/>
              </a:spcBef>
              <a:spcAft>
                <a:spcPts val="0"/>
              </a:spcAft>
            </a:pPr>
            <a:r>
              <a:rPr lang="zh-CN" altLang="en-US" sz="2500" b="1" kern="0" dirty="0">
                <a:solidFill>
                  <a:srgbClr val="C00000"/>
                </a:solidFill>
                <a:highlight>
                  <a:srgbClr val="FFFFFF"/>
                </a:highlight>
                <a:latin typeface="微软雅黑" panose="020B0503020204020204" pitchFamily="34" charset="-122"/>
                <a:ea typeface="微软雅黑" panose="020B0503020204020204" pitchFamily="34" charset="-122"/>
                <a:cs typeface="Times New Roman" panose="02020603050405020304" pitchFamily="18" charset="0"/>
              </a:rPr>
              <a:t>利用超新星中微子来精确确定原子核的中子皮</a:t>
            </a:r>
            <a:endParaRPr lang="zh-CN" altLang="en-US" sz="2500" b="1" dirty="0">
              <a:solidFill>
                <a:srgbClr val="C00000"/>
              </a:solidFill>
              <a:latin typeface="微软雅黑" panose="020B0503020204020204" pitchFamily="34" charset="-122"/>
              <a:ea typeface="微软雅黑" panose="020B0503020204020204" pitchFamily="34" charset="-122"/>
            </a:endParaRPr>
          </a:p>
        </p:txBody>
      </p:sp>
      <p:pic>
        <p:nvPicPr>
          <p:cNvPr id="39" name="图片 38">
            <a:extLst>
              <a:ext uri="{FF2B5EF4-FFF2-40B4-BE49-F238E27FC236}">
                <a16:creationId xmlns:a16="http://schemas.microsoft.com/office/drawing/2014/main" id="{DDA6BDE0-AD3C-45A3-B453-45E49CC9B03F}"/>
              </a:ext>
            </a:extLst>
          </p:cNvPr>
          <p:cNvPicPr>
            <a:picLocks noChangeAspect="1"/>
          </p:cNvPicPr>
          <p:nvPr/>
        </p:nvPicPr>
        <p:blipFill>
          <a:blip r:embed="rId2"/>
          <a:stretch>
            <a:fillRect/>
          </a:stretch>
        </p:blipFill>
        <p:spPr>
          <a:xfrm>
            <a:off x="140676" y="1772454"/>
            <a:ext cx="7084038" cy="1785619"/>
          </a:xfrm>
          <a:prstGeom prst="rect">
            <a:avLst/>
          </a:prstGeom>
        </p:spPr>
      </p:pic>
      <p:pic>
        <p:nvPicPr>
          <p:cNvPr id="40" name="图片 39">
            <a:extLst>
              <a:ext uri="{FF2B5EF4-FFF2-40B4-BE49-F238E27FC236}">
                <a16:creationId xmlns:a16="http://schemas.microsoft.com/office/drawing/2014/main" id="{31086841-31A6-46D7-938C-DF1F5FA44436}"/>
              </a:ext>
            </a:extLst>
          </p:cNvPr>
          <p:cNvPicPr>
            <a:picLocks noChangeAspect="1"/>
          </p:cNvPicPr>
          <p:nvPr/>
        </p:nvPicPr>
        <p:blipFill>
          <a:blip r:embed="rId3"/>
          <a:stretch>
            <a:fillRect/>
          </a:stretch>
        </p:blipFill>
        <p:spPr>
          <a:xfrm>
            <a:off x="8042030" y="2155103"/>
            <a:ext cx="3489289" cy="2888388"/>
          </a:xfrm>
          <a:prstGeom prst="rect">
            <a:avLst/>
          </a:prstGeom>
        </p:spPr>
      </p:pic>
    </p:spTree>
    <p:extLst>
      <p:ext uri="{BB962C8B-B14F-4D97-AF65-F5344CB8AC3E}">
        <p14:creationId xmlns:p14="http://schemas.microsoft.com/office/powerpoint/2010/main" val="2298122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3"/>
          <p:cNvSpPr>
            <a:spLocks noChangeArrowheads="1"/>
          </p:cNvSpPr>
          <p:nvPr/>
        </p:nvSpPr>
        <p:spPr bwMode="auto">
          <a:xfrm>
            <a:off x="1524000" y="179389"/>
            <a:ext cx="9144000" cy="688975"/>
          </a:xfrm>
          <a:prstGeom prst="rect">
            <a:avLst/>
          </a:prstGeom>
          <a:noFill/>
          <a:ln w="9525" algn="ctr">
            <a:noFill/>
            <a:miter lim="800000"/>
            <a:headEnd/>
            <a:tailEnd/>
          </a:ln>
        </p:spPr>
        <p:txBody>
          <a:bodyPr tIns="54000" anchorCtr="1"/>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err="1">
                <a:ln>
                  <a:noFill/>
                </a:ln>
                <a:solidFill>
                  <a:srgbClr val="333399"/>
                </a:solidFill>
                <a:effectLst/>
                <a:uLnTx/>
                <a:uFillTx/>
                <a:latin typeface="Times New Roman" pitchFamily="18" charset="0"/>
                <a:ea typeface="黑体" pitchFamily="49" charset="-122"/>
                <a:cs typeface="Times New Roman" pitchFamily="18" charset="0"/>
              </a:rPr>
              <a:t>Nskin</a:t>
            </a:r>
            <a:r>
              <a:rPr kumimoji="0" lang="en-US" altLang="zh-CN" sz="3600" b="1" i="0" u="none" strike="noStrike" kern="1200" cap="none" spc="0" normalizeH="0" baseline="0" noProof="0" dirty="0">
                <a:ln>
                  <a:noFill/>
                </a:ln>
                <a:solidFill>
                  <a:srgbClr val="333399"/>
                </a:solidFill>
                <a:effectLst/>
                <a:uLnTx/>
                <a:uFillTx/>
                <a:latin typeface="Times New Roman" pitchFamily="18" charset="0"/>
                <a:ea typeface="黑体" pitchFamily="49" charset="-122"/>
                <a:cs typeface="Times New Roman" pitchFamily="18" charset="0"/>
              </a:rPr>
              <a:t>, Esym and RHIC’s</a:t>
            </a:r>
            <a:endParaRPr kumimoji="0" lang="zh-CN" altLang="en-US" sz="2800" b="1" i="0" u="none" strike="noStrike" kern="1200" cap="none" spc="0" normalizeH="0" baseline="0" noProof="0" dirty="0">
              <a:ln>
                <a:noFill/>
              </a:ln>
              <a:solidFill>
                <a:srgbClr val="333399"/>
              </a:solidFill>
              <a:effectLst/>
              <a:uLnTx/>
              <a:uFillTx/>
              <a:latin typeface="Times New Roman" pitchFamily="18" charset="0"/>
              <a:ea typeface="黑体" pitchFamily="49" charset="-122"/>
              <a:cs typeface="Times New Roman" pitchFamily="18" charset="0"/>
            </a:endParaRPr>
          </a:p>
        </p:txBody>
      </p:sp>
      <p:sp>
        <p:nvSpPr>
          <p:cNvPr id="17" name="TextBox 14"/>
          <p:cNvSpPr txBox="1"/>
          <p:nvPr/>
        </p:nvSpPr>
        <p:spPr>
          <a:xfrm>
            <a:off x="11046653" y="6427114"/>
            <a:ext cx="813044" cy="43088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200" b="0" i="0" u="none" strike="noStrike" kern="1200" cap="none" spc="0" normalizeH="0" baseline="0" noProof="0" dirty="0">
                <a:ln>
                  <a:noFill/>
                </a:ln>
                <a:solidFill>
                  <a:srgbClr val="000000"/>
                </a:solidFill>
                <a:effectLst/>
                <a:uLnTx/>
                <a:uFillTx/>
                <a:latin typeface="Arial" charset="0"/>
                <a:ea typeface="黑体" pitchFamily="49" charset="-122"/>
                <a:cs typeface="+mn-cs"/>
              </a:rPr>
              <a:t>p. </a:t>
            </a:r>
            <a:r>
              <a:rPr lang="en-US" altLang="zh-CN" sz="2200" dirty="0">
                <a:solidFill>
                  <a:srgbClr val="000000"/>
                </a:solidFill>
              </a:rPr>
              <a:t>29</a:t>
            </a:r>
            <a:endParaRPr kumimoji="0" lang="zh-CN" altLang="en-US" sz="2200" b="0" i="0" u="none" strike="noStrike" kern="1200" cap="none" spc="0" normalizeH="0" baseline="0" noProof="0" dirty="0">
              <a:ln>
                <a:noFill/>
              </a:ln>
              <a:solidFill>
                <a:srgbClr val="000000"/>
              </a:solidFill>
              <a:effectLst/>
              <a:uLnTx/>
              <a:uFillTx/>
              <a:latin typeface="Arial" charset="0"/>
              <a:ea typeface="黑体" pitchFamily="49" charset="-122"/>
              <a:cs typeface="+mn-cs"/>
            </a:endParaRPr>
          </a:p>
        </p:txBody>
      </p:sp>
      <p:pic>
        <p:nvPicPr>
          <p:cNvPr id="23" name="图片 22">
            <a:extLst>
              <a:ext uri="{FF2B5EF4-FFF2-40B4-BE49-F238E27FC236}">
                <a16:creationId xmlns:a16="http://schemas.microsoft.com/office/drawing/2014/main" id="{BD6C387B-4024-4AD3-9562-842AACFC8EB9}"/>
              </a:ext>
            </a:extLst>
          </p:cNvPr>
          <p:cNvPicPr>
            <a:picLocks noChangeAspect="1"/>
          </p:cNvPicPr>
          <p:nvPr/>
        </p:nvPicPr>
        <p:blipFill>
          <a:blip r:embed="rId2"/>
          <a:stretch>
            <a:fillRect/>
          </a:stretch>
        </p:blipFill>
        <p:spPr>
          <a:xfrm>
            <a:off x="7176120" y="1340768"/>
            <a:ext cx="4464496" cy="4294420"/>
          </a:xfrm>
          <a:prstGeom prst="rect">
            <a:avLst/>
          </a:prstGeom>
        </p:spPr>
      </p:pic>
      <p:sp>
        <p:nvSpPr>
          <p:cNvPr id="25" name="Text Box 16">
            <a:extLst>
              <a:ext uri="{FF2B5EF4-FFF2-40B4-BE49-F238E27FC236}">
                <a16:creationId xmlns:a16="http://schemas.microsoft.com/office/drawing/2014/main" id="{CB57B6BC-C57D-4A62-85DD-7B743D6BE04A}"/>
              </a:ext>
            </a:extLst>
          </p:cNvPr>
          <p:cNvSpPr txBox="1">
            <a:spLocks noChangeArrowheads="1"/>
          </p:cNvSpPr>
          <p:nvPr/>
        </p:nvSpPr>
        <p:spPr bwMode="auto">
          <a:xfrm>
            <a:off x="1828800" y="5783336"/>
            <a:ext cx="7239000" cy="648512"/>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28575" algn="ctr">
                <a:solidFill>
                  <a:srgbClr val="92270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p"/>
              <a:tabLst/>
              <a:defRPr/>
            </a:pPr>
            <a:r>
              <a:rPr kumimoji="0" lang="en-US" altLang="zh-CN" sz="1800" b="1" i="0" u="none" strike="noStrike" kern="1200" cap="none" spc="0" normalizeH="0" baseline="0" noProof="0" dirty="0" err="1">
                <a:ln>
                  <a:noFill/>
                </a:ln>
                <a:solidFill>
                  <a:srgbClr val="C00000"/>
                </a:solidFill>
                <a:effectLst/>
                <a:uLnTx/>
                <a:uFillTx/>
                <a:latin typeface="Times New Roman" panose="02020603050405020304" pitchFamily="18" charset="0"/>
                <a:ea typeface="黑体" pitchFamily="49" charset="-122"/>
                <a:cs typeface="+mn-cs"/>
              </a:rPr>
              <a:t>RuRu</a:t>
            </a:r>
            <a:r>
              <a:rPr kumimoji="0" lang="en-US" altLang="zh-CN" sz="1800" b="1" i="0" u="none" strike="noStrike" kern="1200" cap="none" spc="0" normalizeH="0" baseline="0" noProof="0" dirty="0">
                <a:ln>
                  <a:noFill/>
                </a:ln>
                <a:solidFill>
                  <a:srgbClr val="C00000"/>
                </a:solidFill>
                <a:effectLst/>
                <a:uLnTx/>
                <a:uFillTx/>
                <a:latin typeface="Times New Roman" panose="02020603050405020304" pitchFamily="18" charset="0"/>
                <a:ea typeface="黑体" pitchFamily="49" charset="-122"/>
                <a:cs typeface="+mn-cs"/>
              </a:rPr>
              <a:t>/</a:t>
            </a:r>
            <a:r>
              <a:rPr kumimoji="0" lang="en-US" altLang="zh-CN" sz="1800" b="1" i="0" u="none" strike="noStrike" kern="1200" cap="none" spc="0" normalizeH="0" baseline="0" noProof="0" dirty="0" err="1">
                <a:ln>
                  <a:noFill/>
                </a:ln>
                <a:solidFill>
                  <a:srgbClr val="C00000"/>
                </a:solidFill>
                <a:effectLst/>
                <a:uLnTx/>
                <a:uFillTx/>
                <a:latin typeface="Times New Roman" panose="02020603050405020304" pitchFamily="18" charset="0"/>
                <a:ea typeface="黑体" pitchFamily="49" charset="-122"/>
                <a:cs typeface="+mn-cs"/>
              </a:rPr>
              <a:t>ZrZr</a:t>
            </a:r>
            <a:r>
              <a:rPr kumimoji="0" lang="zh-CN" altLang="en-US" sz="1800" b="1" i="0" u="none" strike="noStrike" kern="1200" cap="none" spc="0" normalizeH="0" baseline="0" noProof="0" dirty="0">
                <a:ln>
                  <a:noFill/>
                </a:ln>
                <a:solidFill>
                  <a:srgbClr val="C00000"/>
                </a:solidFill>
                <a:effectLst/>
                <a:uLnTx/>
                <a:uFillTx/>
                <a:latin typeface="Times New Roman" panose="02020603050405020304" pitchFamily="18" charset="0"/>
                <a:ea typeface="黑体" pitchFamily="49" charset="-122"/>
                <a:cs typeface="+mn-cs"/>
              </a:rPr>
              <a:t>荷电粒子产额比敏感于“中子皮厚度”</a:t>
            </a:r>
            <a:endParaRPr kumimoji="0" lang="en-US" altLang="zh-CN" sz="1800" b="1" i="0" u="none" strike="noStrike" kern="1200" cap="none" spc="0" normalizeH="0" baseline="0" noProof="0" dirty="0">
              <a:ln>
                <a:noFill/>
              </a:ln>
              <a:solidFill>
                <a:srgbClr val="C00000"/>
              </a:solidFill>
              <a:effectLst/>
              <a:uLnTx/>
              <a:uFillTx/>
              <a:latin typeface="Times New Roman" panose="02020603050405020304" pitchFamily="18" charset="0"/>
              <a:ea typeface="黑体" pitchFamily="49" charset="-122"/>
              <a:cs typeface="+mn-cs"/>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p"/>
              <a:tabLst/>
              <a:defRPr/>
            </a:pPr>
            <a:r>
              <a:rPr kumimoji="0" lang="zh-CN" altLang="en-US" sz="1800" b="1" i="0" u="none" strike="noStrike" kern="1200" cap="none" spc="0" normalizeH="0" baseline="0" noProof="0" dirty="0">
                <a:ln>
                  <a:noFill/>
                </a:ln>
                <a:solidFill>
                  <a:srgbClr val="C00000"/>
                </a:solidFill>
                <a:effectLst/>
                <a:uLnTx/>
                <a:uFillTx/>
                <a:latin typeface="Times New Roman" panose="02020603050405020304" pitchFamily="18" charset="0"/>
                <a:ea typeface="黑体" pitchFamily="49" charset="-122"/>
                <a:cs typeface="+mn-cs"/>
              </a:rPr>
              <a:t>相对论重离子碰撞为确定中子皮和对称能提供了一种独特的途径</a:t>
            </a:r>
            <a:endParaRPr kumimoji="0" lang="en-US" altLang="zh-CN" sz="1800" b="1" i="0" u="none" strike="noStrike" kern="1200" cap="none" spc="0" normalizeH="0" baseline="0" noProof="0" dirty="0">
              <a:ln>
                <a:noFill/>
              </a:ln>
              <a:solidFill>
                <a:srgbClr val="C00000"/>
              </a:solidFill>
              <a:effectLst/>
              <a:uLnTx/>
              <a:uFillTx/>
              <a:latin typeface="Times New Roman" panose="02020603050405020304" pitchFamily="18" charset="0"/>
              <a:ea typeface="黑体" pitchFamily="49" charset="-122"/>
              <a:cs typeface="+mn-cs"/>
            </a:endParaRPr>
          </a:p>
        </p:txBody>
      </p:sp>
      <p:pic>
        <p:nvPicPr>
          <p:cNvPr id="26" name="图片 25">
            <a:extLst>
              <a:ext uri="{FF2B5EF4-FFF2-40B4-BE49-F238E27FC236}">
                <a16:creationId xmlns:a16="http://schemas.microsoft.com/office/drawing/2014/main" id="{EB6311E9-D4B8-4F91-880C-661DFEF4D635}"/>
              </a:ext>
            </a:extLst>
          </p:cNvPr>
          <p:cNvPicPr>
            <a:picLocks noChangeAspect="1"/>
          </p:cNvPicPr>
          <p:nvPr/>
        </p:nvPicPr>
        <p:blipFill>
          <a:blip r:embed="rId3"/>
          <a:stretch>
            <a:fillRect/>
          </a:stretch>
        </p:blipFill>
        <p:spPr>
          <a:xfrm>
            <a:off x="47328" y="1376720"/>
            <a:ext cx="7050914" cy="1332200"/>
          </a:xfrm>
          <a:prstGeom prst="rect">
            <a:avLst/>
          </a:prstGeom>
        </p:spPr>
      </p:pic>
      <p:sp>
        <p:nvSpPr>
          <p:cNvPr id="27" name="Text Box 17">
            <a:extLst>
              <a:ext uri="{FF2B5EF4-FFF2-40B4-BE49-F238E27FC236}">
                <a16:creationId xmlns:a16="http://schemas.microsoft.com/office/drawing/2014/main" id="{EE3822FD-94A6-4083-BFAC-41F8662CF138}"/>
              </a:ext>
            </a:extLst>
          </p:cNvPr>
          <p:cNvSpPr txBox="1">
            <a:spLocks noChangeArrowheads="1"/>
          </p:cNvSpPr>
          <p:nvPr/>
        </p:nvSpPr>
        <p:spPr bwMode="auto">
          <a:xfrm>
            <a:off x="3810000" y="923887"/>
            <a:ext cx="4791000" cy="371513"/>
          </a:xfrm>
          <a:prstGeom prst="rect">
            <a:avLst/>
          </a:prstGeom>
          <a:noFill/>
          <a:ln w="28575" algn="ctr">
            <a:noFill/>
            <a:miter lim="800000"/>
            <a:headEnd/>
            <a:tailEnd/>
          </a:ln>
        </p:spPr>
        <p:txBody>
          <a:bodyPr wrap="square" lIns="90000" tIns="46800" rIns="90000" bIns="4680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3333FF"/>
                </a:solidFill>
                <a:effectLst/>
                <a:uLnTx/>
                <a:uFillTx/>
                <a:latin typeface="Times New Roman" pitchFamily="18" charset="0"/>
                <a:ea typeface="黑体" pitchFamily="49" charset="-122"/>
                <a:cs typeface="+mn-cs"/>
              </a:rPr>
              <a:t>Li/Xu/Zhou/Wang/Zhao/Chen/Wang, PRL(20)</a:t>
            </a:r>
            <a:endParaRPr kumimoji="0" lang="en-US" altLang="zh-CN" sz="1800" b="1" i="0" u="none" strike="noStrike" kern="1200" cap="none" spc="0" normalizeH="0" baseline="0" noProof="0" dirty="0">
              <a:ln>
                <a:noFill/>
              </a:ln>
              <a:solidFill>
                <a:srgbClr val="FF00FF"/>
              </a:solidFill>
              <a:effectLst/>
              <a:uLnTx/>
              <a:uFillTx/>
              <a:latin typeface="Times New Roman" panose="02020603050405020304" pitchFamily="18" charset="0"/>
              <a:ea typeface="黑体" pitchFamily="49" charset="-122"/>
              <a:cs typeface="+mn-cs"/>
            </a:endParaRPr>
          </a:p>
        </p:txBody>
      </p:sp>
      <p:pic>
        <p:nvPicPr>
          <p:cNvPr id="29" name="图片 28">
            <a:extLst>
              <a:ext uri="{FF2B5EF4-FFF2-40B4-BE49-F238E27FC236}">
                <a16:creationId xmlns:a16="http://schemas.microsoft.com/office/drawing/2014/main" id="{3B18A4BF-DCAE-4AF5-B536-6885C12E0FFC}"/>
              </a:ext>
            </a:extLst>
          </p:cNvPr>
          <p:cNvPicPr>
            <a:picLocks noChangeAspect="1"/>
          </p:cNvPicPr>
          <p:nvPr/>
        </p:nvPicPr>
        <p:blipFill>
          <a:blip r:embed="rId4"/>
          <a:stretch>
            <a:fillRect/>
          </a:stretch>
        </p:blipFill>
        <p:spPr>
          <a:xfrm>
            <a:off x="897638" y="2832471"/>
            <a:ext cx="4911684" cy="2756769"/>
          </a:xfrm>
          <a:prstGeom prst="rect">
            <a:avLst/>
          </a:prstGeom>
        </p:spPr>
      </p:pic>
      <p:sp>
        <p:nvSpPr>
          <p:cNvPr id="30" name="矩形 29">
            <a:extLst>
              <a:ext uri="{FF2B5EF4-FFF2-40B4-BE49-F238E27FC236}">
                <a16:creationId xmlns:a16="http://schemas.microsoft.com/office/drawing/2014/main" id="{5CD230B1-16E3-4556-B7BC-A08EEEEB025B}"/>
              </a:ext>
            </a:extLst>
          </p:cNvPr>
          <p:cNvSpPr/>
          <p:nvPr/>
        </p:nvSpPr>
        <p:spPr>
          <a:xfrm>
            <a:off x="9144000" y="6019800"/>
            <a:ext cx="2091893" cy="3693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0000FF"/>
                </a:solidFill>
                <a:effectLst/>
                <a:uLnTx/>
                <a:uFillTx/>
                <a:latin typeface="Times New Roman" panose="02020603050405020304" pitchFamily="18" charset="0"/>
                <a:ea typeface="黑体"/>
                <a:cs typeface="Times New Roman" panose="02020603050405020304" pitchFamily="18" charset="0"/>
              </a:rPr>
              <a:t>(See </a:t>
            </a:r>
            <a:r>
              <a:rPr kumimoji="0" lang="zh-CN" altLang="en-US" sz="1800" b="1" i="0" u="none" strike="noStrike" kern="1200" cap="none" spc="0" normalizeH="0" baseline="0" noProof="0" dirty="0">
                <a:ln>
                  <a:noFill/>
                </a:ln>
                <a:solidFill>
                  <a:srgbClr val="0000FF"/>
                </a:solidFill>
                <a:effectLst/>
                <a:uLnTx/>
                <a:uFillTx/>
                <a:latin typeface="Times New Roman" panose="02020603050405020304" pitchFamily="18" charset="0"/>
                <a:ea typeface="黑体"/>
                <a:cs typeface="Times New Roman" panose="02020603050405020304" pitchFamily="18" charset="0"/>
              </a:rPr>
              <a:t>徐浩洁</a:t>
            </a:r>
            <a:r>
              <a:rPr kumimoji="0" lang="en-US" altLang="zh-CN" sz="1800" b="1" i="0" u="none" strike="noStrike" kern="1200" cap="none" spc="0" normalizeH="0" baseline="0" noProof="0" dirty="0">
                <a:ln>
                  <a:noFill/>
                </a:ln>
                <a:solidFill>
                  <a:srgbClr val="0000FF"/>
                </a:solidFill>
                <a:effectLst/>
                <a:uLnTx/>
                <a:uFillTx/>
                <a:latin typeface="Times New Roman" panose="02020603050405020304" pitchFamily="18" charset="0"/>
                <a:ea typeface="黑体"/>
                <a:cs typeface="Times New Roman" panose="02020603050405020304" pitchFamily="18" charset="0"/>
              </a:rPr>
              <a:t>’s Talk)</a:t>
            </a:r>
          </a:p>
        </p:txBody>
      </p:sp>
    </p:spTree>
    <p:extLst>
      <p:ext uri="{BB962C8B-B14F-4D97-AF65-F5344CB8AC3E}">
        <p14:creationId xmlns:p14="http://schemas.microsoft.com/office/powerpoint/2010/main" val="74109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6"/>
          <p:cNvSpPr>
            <a:spLocks noGrp="1" noChangeArrowheads="1"/>
          </p:cNvSpPr>
          <p:nvPr>
            <p:ph type="title"/>
          </p:nvPr>
        </p:nvSpPr>
        <p:spPr/>
        <p:txBody>
          <a:bodyPr/>
          <a:lstStyle/>
          <a:p>
            <a:pPr eaLnBrk="1" hangingPunct="1"/>
            <a:r>
              <a:rPr kumimoji="1" lang="en-US" altLang="zh-CN" sz="3600" dirty="0">
                <a:solidFill>
                  <a:srgbClr val="132584"/>
                </a:solidFill>
                <a:latin typeface="Times New Roman" pitchFamily="18" charset="0"/>
                <a:ea typeface="黑体" pitchFamily="49" charset="-122"/>
                <a:cs typeface="Times New Roman" pitchFamily="18" charset="0"/>
              </a:rPr>
              <a:t>Outline</a:t>
            </a:r>
            <a:endParaRPr kumimoji="1" lang="zh-CN" altLang="en-US" sz="3600" dirty="0">
              <a:solidFill>
                <a:srgbClr val="132584"/>
              </a:solidFill>
              <a:latin typeface="Times New Roman" pitchFamily="18" charset="0"/>
              <a:ea typeface="黑体" pitchFamily="49" charset="-122"/>
              <a:cs typeface="Times New Roman" pitchFamily="18" charset="0"/>
            </a:endParaRPr>
          </a:p>
        </p:txBody>
      </p:sp>
      <p:sp>
        <p:nvSpPr>
          <p:cNvPr id="5" name="Rectangle 59">
            <a:extLst>
              <a:ext uri="{FF2B5EF4-FFF2-40B4-BE49-F238E27FC236}">
                <a16:creationId xmlns:a16="http://schemas.microsoft.com/office/drawing/2014/main" id="{59AD06B8-4B17-45A3-9BC3-D330CCE93152}"/>
              </a:ext>
            </a:extLst>
          </p:cNvPr>
          <p:cNvSpPr txBox="1">
            <a:spLocks noChangeArrowheads="1"/>
          </p:cNvSpPr>
          <p:nvPr/>
        </p:nvSpPr>
        <p:spPr bwMode="auto">
          <a:xfrm>
            <a:off x="2857500" y="2095500"/>
            <a:ext cx="6477000" cy="2667000"/>
          </a:xfrm>
          <a:prstGeom prst="rect">
            <a:avLst/>
          </a:prstGeom>
          <a:noFill/>
          <a:ln w="38100">
            <a:solidFill>
              <a:srgbClr val="0000FF"/>
            </a:solidFill>
            <a:miter lim="800000"/>
            <a:headEnd/>
            <a:tailEnd/>
          </a:ln>
        </p:spPr>
        <p:txBody>
          <a:bodyPr anchor="ctr" anchorCtr="1"/>
          <a:lstStyle/>
          <a:p>
            <a:pPr marL="609600" indent="-609600" algn="l">
              <a:lnSpc>
                <a:spcPct val="90000"/>
              </a:lnSpc>
              <a:spcBef>
                <a:spcPct val="20000"/>
              </a:spcBef>
              <a:buSzPct val="120000"/>
              <a:buFont typeface="Wingdings" pitchFamily="2" charset="2"/>
              <a:buChar char="l"/>
              <a:defRPr/>
            </a:pPr>
            <a:r>
              <a:rPr lang="en-US" altLang="zh-CN" sz="3200" b="1" kern="0" dirty="0">
                <a:solidFill>
                  <a:srgbClr val="0000FF"/>
                </a:solidFill>
                <a:latin typeface="Times New Roman" pitchFamily="18" charset="0"/>
                <a:ea typeface="黑体"/>
                <a:cs typeface="Times New Roman" pitchFamily="18" charset="0"/>
              </a:rPr>
              <a:t>The symmetry energy (Esym)</a:t>
            </a:r>
          </a:p>
          <a:p>
            <a:pPr marL="609600" indent="-609600" algn="l">
              <a:lnSpc>
                <a:spcPct val="90000"/>
              </a:lnSpc>
              <a:spcBef>
                <a:spcPct val="20000"/>
              </a:spcBef>
              <a:buSzPct val="120000"/>
              <a:buFont typeface="Wingdings" pitchFamily="2" charset="2"/>
              <a:buChar char="l"/>
              <a:defRPr/>
            </a:pPr>
            <a:r>
              <a:rPr lang="en-US" altLang="zh-CN" sz="3200" b="1" kern="0" dirty="0">
                <a:solidFill>
                  <a:srgbClr val="0000FF"/>
                </a:solidFill>
                <a:latin typeface="Times New Roman" pitchFamily="18" charset="0"/>
                <a:cs typeface="Times New Roman" pitchFamily="18" charset="0"/>
              </a:rPr>
              <a:t>Neutron skin (</a:t>
            </a:r>
            <a:r>
              <a:rPr lang="en-US" altLang="zh-CN" sz="3200" b="1" kern="0" dirty="0" err="1">
                <a:solidFill>
                  <a:srgbClr val="0000FF"/>
                </a:solidFill>
                <a:latin typeface="Times New Roman" pitchFamily="18" charset="0"/>
                <a:cs typeface="Times New Roman" pitchFamily="18" charset="0"/>
              </a:rPr>
              <a:t>NSkin</a:t>
            </a:r>
            <a:r>
              <a:rPr lang="en-US" altLang="zh-CN" sz="3200" b="1" kern="0" dirty="0">
                <a:solidFill>
                  <a:srgbClr val="0000FF"/>
                </a:solidFill>
                <a:latin typeface="Times New Roman" pitchFamily="18" charset="0"/>
                <a:cs typeface="Times New Roman" pitchFamily="18" charset="0"/>
              </a:rPr>
              <a:t>)</a:t>
            </a:r>
          </a:p>
          <a:p>
            <a:pPr marL="609600" indent="-609600" algn="l">
              <a:lnSpc>
                <a:spcPct val="90000"/>
              </a:lnSpc>
              <a:spcBef>
                <a:spcPct val="20000"/>
              </a:spcBef>
              <a:buSzPct val="120000"/>
              <a:buFont typeface="Wingdings" pitchFamily="2" charset="2"/>
              <a:buChar char="l"/>
              <a:defRPr/>
            </a:pPr>
            <a:r>
              <a:rPr lang="en-US" altLang="zh-CN" sz="3200" b="1" kern="0" dirty="0" err="1">
                <a:solidFill>
                  <a:srgbClr val="0000FF"/>
                </a:solidFill>
                <a:latin typeface="Times New Roman" pitchFamily="18" charset="0"/>
                <a:cs typeface="Times New Roman" pitchFamily="18" charset="0"/>
              </a:rPr>
              <a:t>NSkin</a:t>
            </a:r>
            <a:r>
              <a:rPr lang="en-US" altLang="zh-CN" sz="3200" b="1" kern="0" dirty="0">
                <a:solidFill>
                  <a:srgbClr val="0000FF"/>
                </a:solidFill>
                <a:latin typeface="Times New Roman" pitchFamily="18" charset="0"/>
                <a:cs typeface="Times New Roman" pitchFamily="18" charset="0"/>
              </a:rPr>
              <a:t> vs Esym</a:t>
            </a:r>
          </a:p>
          <a:p>
            <a:pPr marL="609600" indent="-609600" algn="l">
              <a:lnSpc>
                <a:spcPct val="90000"/>
              </a:lnSpc>
              <a:spcBef>
                <a:spcPct val="20000"/>
              </a:spcBef>
              <a:buSzPct val="120000"/>
              <a:buFont typeface="Wingdings" pitchFamily="2" charset="2"/>
              <a:buChar char="l"/>
              <a:defRPr/>
            </a:pPr>
            <a:r>
              <a:rPr lang="en-US" altLang="zh-CN" sz="3200" b="1" kern="0" dirty="0">
                <a:solidFill>
                  <a:srgbClr val="FF00FF"/>
                </a:solidFill>
                <a:latin typeface="Times New Roman" pitchFamily="18" charset="0"/>
                <a:ea typeface="黑体"/>
                <a:cs typeface="Times New Roman" pitchFamily="18" charset="0"/>
              </a:rPr>
              <a:t>Summary and outlook</a:t>
            </a:r>
            <a:endParaRPr lang="zh-CN" altLang="en-US" sz="3200" b="1" kern="0" dirty="0">
              <a:solidFill>
                <a:srgbClr val="FF00FF"/>
              </a:solidFill>
              <a:latin typeface="Times New Roman" pitchFamily="18" charset="0"/>
              <a:ea typeface="黑体"/>
              <a:cs typeface="Times New Roman" pitchFamily="18" charset="0"/>
            </a:endParaRPr>
          </a:p>
        </p:txBody>
      </p:sp>
    </p:spTree>
    <p:extLst>
      <p:ext uri="{BB962C8B-B14F-4D97-AF65-F5344CB8AC3E}">
        <p14:creationId xmlns:p14="http://schemas.microsoft.com/office/powerpoint/2010/main" val="3665710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ChangeArrowheads="1"/>
          </p:cNvSpPr>
          <p:nvPr/>
        </p:nvSpPr>
        <p:spPr bwMode="auto">
          <a:xfrm>
            <a:off x="1524000" y="179389"/>
            <a:ext cx="9144000" cy="688975"/>
          </a:xfrm>
          <a:prstGeom prst="rect">
            <a:avLst/>
          </a:prstGeom>
          <a:noFill/>
          <a:ln w="9525" algn="ctr">
            <a:noFill/>
            <a:miter lim="800000"/>
            <a:headEnd/>
            <a:tailEnd/>
          </a:ln>
        </p:spPr>
        <p:txBody>
          <a:bodyPr tIns="54000" anchorCtr="1"/>
          <a:lstStyle/>
          <a:p>
            <a:r>
              <a:rPr kumimoji="1" lang="en-US" altLang="zh-CN" sz="3600" b="1" dirty="0">
                <a:solidFill>
                  <a:srgbClr val="333399"/>
                </a:solidFill>
                <a:latin typeface="Times New Roman" pitchFamily="18" charset="0"/>
              </a:rPr>
              <a:t>Summary and Outlook</a:t>
            </a:r>
            <a:endParaRPr kumimoji="1" lang="zh-CN" altLang="en-US" sz="3600" b="1" dirty="0">
              <a:solidFill>
                <a:srgbClr val="333399"/>
              </a:solidFill>
              <a:latin typeface="Times New Roman" pitchFamily="18" charset="0"/>
            </a:endParaRPr>
          </a:p>
        </p:txBody>
      </p:sp>
      <p:sp>
        <p:nvSpPr>
          <p:cNvPr id="4" name="AutoShape 2"/>
          <p:cNvSpPr>
            <a:spLocks noChangeArrowheads="1"/>
          </p:cNvSpPr>
          <p:nvPr/>
        </p:nvSpPr>
        <p:spPr bwMode="auto">
          <a:xfrm>
            <a:off x="1752600" y="1295400"/>
            <a:ext cx="8781474" cy="4572000"/>
          </a:xfrm>
          <a:prstGeom prst="roundRect">
            <a:avLst>
              <a:gd name="adj" fmla="val 16667"/>
            </a:avLst>
          </a:prstGeom>
          <a:solidFill>
            <a:schemeClr val="bg1"/>
          </a:solidFill>
          <a:ln w="76200">
            <a:solidFill>
              <a:srgbClr val="FFCC00"/>
            </a:solidFill>
            <a:miter lim="800000"/>
            <a:headEnd/>
            <a:tailEnd/>
          </a:ln>
        </p:spPr>
        <p:txBody>
          <a:bodyPr wrap="none" anchor="ctr"/>
          <a:lstStyle/>
          <a:p>
            <a:pPr algn="l">
              <a:buFont typeface="Wingdings" pitchFamily="2" charset="2"/>
              <a:buChar char="l"/>
            </a:pPr>
            <a:r>
              <a:rPr lang="zh-CN" altLang="en-US" sz="2200" b="1" dirty="0">
                <a:solidFill>
                  <a:srgbClr val="3333FF"/>
                </a:solidFill>
                <a:latin typeface="Times New Roman" panose="02020603050405020304" pitchFamily="18" charset="0"/>
                <a:ea typeface="黑体"/>
                <a:cs typeface="Times New Roman" panose="02020603050405020304" pitchFamily="18" charset="0"/>
              </a:rPr>
              <a:t>通过</a:t>
            </a:r>
            <a:r>
              <a:rPr lang="zh-CN" altLang="en-US" sz="2200" b="1" dirty="0">
                <a:solidFill>
                  <a:srgbClr val="0000FF"/>
                </a:solidFill>
                <a:latin typeface="Times New Roman" panose="02020603050405020304" pitchFamily="18" charset="0"/>
                <a:ea typeface="黑体"/>
                <a:cs typeface="Times New Roman" panose="02020603050405020304" pitchFamily="18" charset="0"/>
              </a:rPr>
              <a:t>重离子碰撞，原子核结构性质</a:t>
            </a:r>
            <a:r>
              <a:rPr lang="en-US" altLang="zh-CN" sz="2200" b="1" dirty="0">
                <a:solidFill>
                  <a:srgbClr val="0000FF"/>
                </a:solidFill>
                <a:latin typeface="Times New Roman" panose="02020603050405020304" pitchFamily="18" charset="0"/>
                <a:ea typeface="黑体"/>
                <a:cs typeface="Times New Roman" panose="02020603050405020304" pitchFamily="18" charset="0"/>
              </a:rPr>
              <a:t>(mass, neutron skin, GR/PG…),</a:t>
            </a:r>
          </a:p>
          <a:p>
            <a:pPr algn="l">
              <a:buFont typeface="Wingdings" pitchFamily="2" charset="2"/>
              <a:buNone/>
            </a:pPr>
            <a:r>
              <a:rPr lang="en-US" altLang="zh-CN" sz="2200" b="1" dirty="0">
                <a:solidFill>
                  <a:srgbClr val="0000FF"/>
                </a:solidFill>
                <a:latin typeface="Times New Roman" panose="02020603050405020304" pitchFamily="18" charset="0"/>
                <a:ea typeface="黑体"/>
                <a:cs typeface="Times New Roman" panose="02020603050405020304" pitchFamily="18" charset="0"/>
              </a:rPr>
              <a:t>   </a:t>
            </a:r>
            <a:r>
              <a:rPr lang="zh-CN" altLang="en-US" sz="2200" b="1" dirty="0">
                <a:solidFill>
                  <a:srgbClr val="0000FF"/>
                </a:solidFill>
                <a:latin typeface="Times New Roman" panose="02020603050405020304" pitchFamily="18" charset="0"/>
                <a:ea typeface="黑体"/>
                <a:cs typeface="Times New Roman" panose="02020603050405020304" pitchFamily="18" charset="0"/>
              </a:rPr>
              <a:t>以及核子光学势的研究，我们已经对</a:t>
            </a:r>
            <a:r>
              <a:rPr lang="zh-CN" altLang="en-US" sz="2200" b="1" dirty="0">
                <a:solidFill>
                  <a:srgbClr val="C00000"/>
                </a:solidFill>
                <a:latin typeface="Times New Roman" panose="02020603050405020304" pitchFamily="18" charset="0"/>
                <a:ea typeface="黑体"/>
                <a:cs typeface="Times New Roman" panose="02020603050405020304" pitchFamily="18" charset="0"/>
              </a:rPr>
              <a:t>亚饱和密度</a:t>
            </a:r>
            <a:r>
              <a:rPr lang="zh-CN" altLang="en-US" sz="2200" b="1" dirty="0">
                <a:solidFill>
                  <a:srgbClr val="3333FF"/>
                </a:solidFill>
                <a:latin typeface="Times New Roman" panose="02020603050405020304" pitchFamily="18" charset="0"/>
                <a:ea typeface="黑体"/>
                <a:cs typeface="Times New Roman" panose="02020603050405020304" pitchFamily="18" charset="0"/>
              </a:rPr>
              <a:t>以及</a:t>
            </a:r>
            <a:r>
              <a:rPr lang="zh-CN" altLang="en-US" sz="2200" b="1" dirty="0">
                <a:solidFill>
                  <a:srgbClr val="C00000"/>
                </a:solidFill>
                <a:latin typeface="Times New Roman" panose="02020603050405020304" pitchFamily="18" charset="0"/>
                <a:ea typeface="黑体"/>
                <a:cs typeface="Times New Roman" panose="02020603050405020304" pitchFamily="18" charset="0"/>
              </a:rPr>
              <a:t>饱和密度附近</a:t>
            </a:r>
            <a:endParaRPr lang="en-US" altLang="zh-CN" sz="2200" b="1" dirty="0">
              <a:solidFill>
                <a:srgbClr val="C00000"/>
              </a:solidFill>
              <a:latin typeface="Times New Roman" panose="02020603050405020304" pitchFamily="18" charset="0"/>
              <a:ea typeface="黑体"/>
              <a:cs typeface="Times New Roman" panose="02020603050405020304" pitchFamily="18" charset="0"/>
            </a:endParaRPr>
          </a:p>
          <a:p>
            <a:pPr algn="l">
              <a:buFont typeface="Wingdings" pitchFamily="2" charset="2"/>
              <a:buNone/>
            </a:pPr>
            <a:r>
              <a:rPr lang="en-US" altLang="zh-CN" sz="2200" b="1" dirty="0">
                <a:solidFill>
                  <a:srgbClr val="3333FF"/>
                </a:solidFill>
                <a:latin typeface="Times New Roman" panose="02020603050405020304" pitchFamily="18" charset="0"/>
                <a:ea typeface="黑体"/>
                <a:cs typeface="Times New Roman" panose="02020603050405020304" pitchFamily="18" charset="0"/>
              </a:rPr>
              <a:t>   </a:t>
            </a:r>
            <a:r>
              <a:rPr lang="zh-CN" altLang="en-US" sz="2200" b="1" dirty="0">
                <a:solidFill>
                  <a:srgbClr val="3333FF"/>
                </a:solidFill>
                <a:latin typeface="Times New Roman" panose="02020603050405020304" pitchFamily="18" charset="0"/>
                <a:ea typeface="黑体"/>
                <a:cs typeface="Times New Roman" panose="02020603050405020304" pitchFamily="18" charset="0"/>
              </a:rPr>
              <a:t>核物质对称能有了比较好的认识：</a:t>
            </a:r>
            <a:endParaRPr lang="en-US" altLang="zh-CN" sz="2200" b="1" dirty="0">
              <a:solidFill>
                <a:srgbClr val="3333FF"/>
              </a:solidFill>
              <a:latin typeface="Times New Roman" panose="02020603050405020304" pitchFamily="18" charset="0"/>
              <a:ea typeface="黑体"/>
              <a:cs typeface="Times New Roman" panose="02020603050405020304" pitchFamily="18" charset="0"/>
            </a:endParaRPr>
          </a:p>
          <a:p>
            <a:pPr marL="1257300" lvl="2" indent="-342900" algn="l">
              <a:buFont typeface="Wingdings" panose="05000000000000000000" pitchFamily="2" charset="2"/>
              <a:buChar char="Ø"/>
            </a:pPr>
            <a:r>
              <a:rPr lang="zh-CN" altLang="en-US" sz="2200" b="1" dirty="0">
                <a:solidFill>
                  <a:srgbClr val="C00000"/>
                </a:solidFill>
                <a:latin typeface="Times New Roman" panose="02020603050405020304" pitchFamily="18" charset="0"/>
                <a:ea typeface="黑体"/>
                <a:cs typeface="Times New Roman" panose="02020603050405020304" pitchFamily="18" charset="0"/>
              </a:rPr>
              <a:t>亚饱和密度区</a:t>
            </a:r>
            <a:r>
              <a:rPr lang="zh-CN" altLang="en-US" sz="2200" b="1" dirty="0">
                <a:solidFill>
                  <a:srgbClr val="3333FF"/>
                </a:solidFill>
                <a:latin typeface="Times New Roman" panose="02020603050405020304" pitchFamily="18" charset="0"/>
                <a:ea typeface="黑体"/>
                <a:cs typeface="Times New Roman" panose="02020603050405020304" pitchFamily="18" charset="0"/>
              </a:rPr>
              <a:t>的核物质对称能 </a:t>
            </a:r>
            <a:r>
              <a:rPr lang="en-US" altLang="zh-CN" sz="2200" b="1" dirty="0">
                <a:solidFill>
                  <a:srgbClr val="3333FF"/>
                </a:solidFill>
                <a:latin typeface="Times New Roman" panose="02020603050405020304" pitchFamily="18" charset="0"/>
                <a:ea typeface="黑体"/>
                <a:cs typeface="Times New Roman" panose="02020603050405020304" pitchFamily="18" charset="0"/>
              </a:rPr>
              <a:t>– </a:t>
            </a:r>
            <a:r>
              <a:rPr lang="zh-CN" altLang="en-US" sz="2200" b="1" dirty="0">
                <a:solidFill>
                  <a:srgbClr val="FF00FF"/>
                </a:solidFill>
                <a:latin typeface="Times New Roman" panose="02020603050405020304" pitchFamily="18" charset="0"/>
                <a:ea typeface="黑体"/>
                <a:cs typeface="Times New Roman" panose="02020603050405020304" pitchFamily="18" charset="0"/>
              </a:rPr>
              <a:t>比较精确</a:t>
            </a:r>
          </a:p>
          <a:p>
            <a:pPr marL="1257300" lvl="2" indent="-342900" algn="l">
              <a:buFont typeface="Wingdings" panose="05000000000000000000" pitchFamily="2" charset="2"/>
              <a:buChar char="Ø"/>
            </a:pPr>
            <a:r>
              <a:rPr lang="zh-CN" altLang="en-US" sz="2200" b="1" dirty="0">
                <a:solidFill>
                  <a:srgbClr val="C00000"/>
                </a:solidFill>
                <a:latin typeface="Times New Roman" panose="02020603050405020304" pitchFamily="18" charset="0"/>
                <a:ea typeface="黑体"/>
                <a:cs typeface="Times New Roman" panose="02020603050405020304" pitchFamily="18" charset="0"/>
              </a:rPr>
              <a:t>饱和密度附近</a:t>
            </a:r>
            <a:r>
              <a:rPr lang="zh-CN" altLang="en-US" sz="2200" b="1" dirty="0">
                <a:solidFill>
                  <a:srgbClr val="3333FF"/>
                </a:solidFill>
                <a:latin typeface="Times New Roman" panose="02020603050405020304" pitchFamily="18" charset="0"/>
                <a:ea typeface="黑体"/>
                <a:cs typeface="Times New Roman" panose="02020603050405020304" pitchFamily="18" charset="0"/>
              </a:rPr>
              <a:t>的核物质对称能</a:t>
            </a:r>
            <a:r>
              <a:rPr lang="en-US" altLang="zh-CN" sz="2200" b="1" dirty="0">
                <a:solidFill>
                  <a:srgbClr val="3333FF"/>
                </a:solidFill>
                <a:latin typeface="Times New Roman" panose="02020603050405020304" pitchFamily="18" charset="0"/>
                <a:ea typeface="黑体"/>
                <a:cs typeface="Times New Roman" panose="02020603050405020304" pitchFamily="18" charset="0"/>
              </a:rPr>
              <a:t>:</a:t>
            </a:r>
            <a:r>
              <a:rPr lang="en-US" altLang="zh-CN" sz="2200" b="1" dirty="0">
                <a:solidFill>
                  <a:srgbClr val="009999"/>
                </a:solidFill>
                <a:latin typeface="Times New Roman" panose="02020603050405020304" pitchFamily="18" charset="0"/>
                <a:ea typeface="黑体"/>
                <a:cs typeface="Times New Roman" panose="02020603050405020304" pitchFamily="18" charset="0"/>
              </a:rPr>
              <a:t> </a:t>
            </a:r>
          </a:p>
          <a:p>
            <a:pPr algn="l">
              <a:buFont typeface="Wingdings" pitchFamily="2" charset="2"/>
              <a:buNone/>
            </a:pPr>
            <a:r>
              <a:rPr lang="en-US" altLang="zh-CN" sz="2200" b="1" dirty="0">
                <a:solidFill>
                  <a:srgbClr val="FF0000"/>
                </a:solidFill>
                <a:latin typeface="Times New Roman" panose="02020603050405020304" pitchFamily="18" charset="0"/>
                <a:ea typeface="黑体"/>
                <a:cs typeface="Times New Roman" panose="02020603050405020304" pitchFamily="18" charset="0"/>
              </a:rPr>
              <a:t>   World Average: E</a:t>
            </a:r>
            <a:r>
              <a:rPr lang="en-US" altLang="zh-CN" sz="2200" b="1" baseline="-25000" dirty="0">
                <a:solidFill>
                  <a:srgbClr val="FF0000"/>
                </a:solidFill>
                <a:latin typeface="Times New Roman" panose="02020603050405020304" pitchFamily="18" charset="0"/>
                <a:ea typeface="黑体"/>
                <a:cs typeface="Times New Roman" panose="02020603050405020304" pitchFamily="18" charset="0"/>
              </a:rPr>
              <a:t>sym</a:t>
            </a:r>
            <a:r>
              <a:rPr lang="en-US" altLang="zh-CN" sz="2200" b="1" dirty="0">
                <a:solidFill>
                  <a:srgbClr val="FF0000"/>
                </a:solidFill>
                <a:latin typeface="Times New Roman" panose="02020603050405020304" pitchFamily="18" charset="0"/>
                <a:ea typeface="黑体"/>
                <a:cs typeface="Times New Roman" panose="02020603050405020304" pitchFamily="18" charset="0"/>
              </a:rPr>
              <a:t>(</a:t>
            </a:r>
            <a:r>
              <a:rPr lang="el-GR" altLang="zh-CN" sz="2200" b="1" dirty="0">
                <a:solidFill>
                  <a:srgbClr val="FF0000"/>
                </a:solidFill>
                <a:latin typeface="Times New Roman" panose="02020603050405020304" pitchFamily="18" charset="0"/>
                <a:ea typeface="黑体"/>
                <a:cs typeface="Times New Roman" panose="02020603050405020304" pitchFamily="18" charset="0"/>
              </a:rPr>
              <a:t>ρ</a:t>
            </a:r>
            <a:r>
              <a:rPr lang="en-US" altLang="zh-CN" sz="2200" b="1" baseline="-25000" dirty="0">
                <a:solidFill>
                  <a:srgbClr val="FF0000"/>
                </a:solidFill>
                <a:latin typeface="Times New Roman" panose="02020603050405020304" pitchFamily="18" charset="0"/>
                <a:ea typeface="黑体"/>
                <a:cs typeface="Times New Roman" panose="02020603050405020304" pitchFamily="18" charset="0"/>
              </a:rPr>
              <a:t>0</a:t>
            </a:r>
            <a:r>
              <a:rPr lang="en-US" altLang="zh-CN" sz="2200" b="1" dirty="0">
                <a:solidFill>
                  <a:srgbClr val="FF0000"/>
                </a:solidFill>
                <a:latin typeface="Times New Roman" panose="02020603050405020304" pitchFamily="18" charset="0"/>
                <a:ea typeface="黑体"/>
                <a:cs typeface="Times New Roman" panose="02020603050405020304" pitchFamily="18" charset="0"/>
              </a:rPr>
              <a:t>) =31.7±3.1 MeV and </a:t>
            </a:r>
            <a:r>
              <a:rPr lang="en-US" altLang="zh-CN" sz="2200" b="1" i="1" dirty="0">
                <a:solidFill>
                  <a:srgbClr val="FF0000"/>
                </a:solidFill>
                <a:latin typeface="Times New Roman" panose="02020603050405020304" pitchFamily="18" charset="0"/>
                <a:ea typeface="黑体"/>
                <a:cs typeface="Times New Roman" panose="02020603050405020304" pitchFamily="18" charset="0"/>
              </a:rPr>
              <a:t>L</a:t>
            </a:r>
            <a:r>
              <a:rPr lang="en-US" altLang="zh-CN" sz="2200" b="1" dirty="0">
                <a:solidFill>
                  <a:srgbClr val="FF0000"/>
                </a:solidFill>
                <a:latin typeface="Times New Roman" panose="02020603050405020304" pitchFamily="18" charset="0"/>
                <a:ea typeface="黑体"/>
                <a:cs typeface="Times New Roman" panose="02020603050405020304" pitchFamily="18" charset="0"/>
              </a:rPr>
              <a:t>=57.5±24.5 MeV </a:t>
            </a:r>
          </a:p>
          <a:p>
            <a:pPr algn="l">
              <a:buFont typeface="Wingdings" pitchFamily="2" charset="2"/>
              <a:buNone/>
            </a:pPr>
            <a:r>
              <a:rPr lang="en-US" altLang="zh-CN" sz="2000" b="1" dirty="0">
                <a:solidFill>
                  <a:srgbClr val="FF0000"/>
                </a:solidFill>
                <a:latin typeface="Times New Roman" panose="02020603050405020304" pitchFamily="18" charset="0"/>
                <a:ea typeface="黑体"/>
                <a:cs typeface="Times New Roman" panose="02020603050405020304" pitchFamily="18" charset="0"/>
              </a:rPr>
              <a:t>   </a:t>
            </a:r>
            <a:endParaRPr lang="en-US" altLang="zh-CN" sz="800" b="1" dirty="0">
              <a:solidFill>
                <a:srgbClr val="3333FF"/>
              </a:solidFill>
              <a:latin typeface="Times New Roman" panose="02020603050405020304" pitchFamily="18" charset="0"/>
              <a:ea typeface="黑体"/>
              <a:cs typeface="Times New Roman" panose="02020603050405020304" pitchFamily="18" charset="0"/>
            </a:endParaRPr>
          </a:p>
          <a:p>
            <a:pPr algn="l">
              <a:buFont typeface="Wingdings" pitchFamily="2" charset="2"/>
              <a:buChar char="l"/>
            </a:pPr>
            <a:r>
              <a:rPr lang="en-US" altLang="zh-CN" sz="2200" b="1" dirty="0">
                <a:solidFill>
                  <a:srgbClr val="FF00FF"/>
                </a:solidFill>
                <a:latin typeface="Times New Roman" panose="02020603050405020304" pitchFamily="18" charset="0"/>
                <a:ea typeface="黑体"/>
                <a:cs typeface="Times New Roman" panose="02020603050405020304" pitchFamily="18" charset="0"/>
              </a:rPr>
              <a:t>But REX-II/</a:t>
            </a:r>
            <a:r>
              <a:rPr lang="en-US" altLang="zh-CN" sz="2200" b="1" dirty="0">
                <a:solidFill>
                  <a:srgbClr val="0000FF"/>
                </a:solidFill>
                <a:latin typeface="Times New Roman" panose="02020603050405020304" pitchFamily="18" charset="0"/>
                <a:ea typeface="黑体"/>
                <a:cs typeface="Times New Roman" panose="02020603050405020304" pitchFamily="18" charset="0"/>
              </a:rPr>
              <a:t>CREX</a:t>
            </a:r>
            <a:r>
              <a:rPr lang="en-US" altLang="zh-CN" sz="2200" b="1" dirty="0">
                <a:solidFill>
                  <a:srgbClr val="FF00FF"/>
                </a:solidFill>
                <a:latin typeface="Times New Roman" panose="02020603050405020304" pitchFamily="18" charset="0"/>
                <a:ea typeface="黑体"/>
                <a:cs typeface="Times New Roman" panose="02020603050405020304" pitchFamily="18" charset="0"/>
              </a:rPr>
              <a:t> data make the situation quite elusive!!! </a:t>
            </a:r>
            <a:endParaRPr lang="en-US" altLang="zh-CN" sz="2200" b="1" dirty="0">
              <a:solidFill>
                <a:srgbClr val="FF0000"/>
              </a:solidFill>
              <a:latin typeface="Times New Roman" panose="02020603050405020304" pitchFamily="18" charset="0"/>
              <a:ea typeface="黑体"/>
              <a:cs typeface="Times New Roman" panose="02020603050405020304" pitchFamily="18" charset="0"/>
            </a:endParaRPr>
          </a:p>
          <a:p>
            <a:pPr algn="l"/>
            <a:r>
              <a:rPr kumimoji="1" lang="en-US" altLang="zh-CN" sz="2200" b="1" dirty="0">
                <a:solidFill>
                  <a:srgbClr val="3333FF"/>
                </a:solidFill>
                <a:latin typeface="Times New Roman" panose="02020603050405020304" pitchFamily="18" charset="0"/>
                <a:ea typeface="黑体"/>
                <a:cs typeface="Times New Roman" panose="02020603050405020304" pitchFamily="18" charset="0"/>
              </a:rPr>
              <a:t>   New Physics? New mechanisms beyond the traditional EDFs? </a:t>
            </a:r>
          </a:p>
          <a:p>
            <a:pPr algn="l"/>
            <a:r>
              <a:rPr kumimoji="1" lang="en-US" altLang="zh-CN" sz="2200" b="1" dirty="0">
                <a:solidFill>
                  <a:srgbClr val="3333FF"/>
                </a:solidFill>
                <a:latin typeface="Times New Roman" panose="02020603050405020304" pitchFamily="18" charset="0"/>
                <a:ea typeface="黑体"/>
                <a:cs typeface="Times New Roman" panose="02020603050405020304" pitchFamily="18" charset="0"/>
              </a:rPr>
              <a:t>  </a:t>
            </a:r>
            <a:r>
              <a:rPr kumimoji="1" lang="zh-CN" altLang="en-US" sz="2200" b="1" dirty="0">
                <a:solidFill>
                  <a:srgbClr val="3333FF"/>
                </a:solidFill>
                <a:latin typeface="Times New Roman" panose="02020603050405020304" pitchFamily="18" charset="0"/>
                <a:ea typeface="黑体"/>
                <a:cs typeface="Times New Roman" panose="02020603050405020304" pitchFamily="18" charset="0"/>
              </a:rPr>
              <a:t>更精确的约束需要更精确的实验数据和更可靠的理论方法</a:t>
            </a:r>
            <a:r>
              <a:rPr kumimoji="1" lang="en-US" altLang="zh-CN" sz="2200" b="1" dirty="0">
                <a:solidFill>
                  <a:srgbClr val="3333FF"/>
                </a:solidFill>
                <a:latin typeface="Times New Roman" panose="02020603050405020304" pitchFamily="18" charset="0"/>
                <a:ea typeface="黑体"/>
                <a:cs typeface="Times New Roman" panose="02020603050405020304" pitchFamily="18" charset="0"/>
              </a:rPr>
              <a:t>! </a:t>
            </a:r>
          </a:p>
          <a:p>
            <a:pPr algn="l"/>
            <a:endParaRPr lang="en-US" altLang="zh-CN" sz="800" b="1" dirty="0">
              <a:solidFill>
                <a:srgbClr val="FF00FF"/>
              </a:solidFill>
              <a:latin typeface="Times New Roman" panose="02020603050405020304" pitchFamily="18" charset="0"/>
              <a:ea typeface="黑体"/>
              <a:cs typeface="Times New Roman" panose="02020603050405020304" pitchFamily="18" charset="0"/>
            </a:endParaRPr>
          </a:p>
          <a:p>
            <a:pPr marL="342900" indent="-342900" algn="l">
              <a:buFont typeface="Wingdings" panose="05000000000000000000" pitchFamily="2" charset="2"/>
              <a:buChar char="l"/>
            </a:pPr>
            <a:r>
              <a:rPr lang="zh-CN" altLang="en-US" sz="2200" b="1" dirty="0">
                <a:solidFill>
                  <a:srgbClr val="FF00FF"/>
                </a:solidFill>
                <a:latin typeface="Times New Roman" panose="02020603050405020304" pitchFamily="18" charset="0"/>
                <a:ea typeface="黑体"/>
                <a:cs typeface="Times New Roman" panose="02020603050405020304" pitchFamily="18" charset="0"/>
              </a:rPr>
              <a:t>相对论重离子碰撞</a:t>
            </a:r>
            <a:r>
              <a:rPr lang="en-US" altLang="zh-CN" sz="2200" b="1" dirty="0">
                <a:solidFill>
                  <a:srgbClr val="FF00FF"/>
                </a:solidFill>
                <a:latin typeface="Times New Roman" panose="02020603050405020304" pitchFamily="18" charset="0"/>
                <a:ea typeface="黑体"/>
                <a:cs typeface="Times New Roman" panose="02020603050405020304" pitchFamily="18" charset="0"/>
              </a:rPr>
              <a:t>/</a:t>
            </a:r>
            <a:r>
              <a:rPr lang="zh-CN" altLang="en-US" sz="2200" b="1" dirty="0">
                <a:solidFill>
                  <a:srgbClr val="FF00FF"/>
                </a:solidFill>
                <a:latin typeface="Times New Roman" panose="02020603050405020304" pitchFamily="18" charset="0"/>
                <a:ea typeface="黑体"/>
                <a:cs typeface="Times New Roman" panose="02020603050405020304" pitchFamily="18" charset="0"/>
              </a:rPr>
              <a:t>近邻超新星中微子</a:t>
            </a:r>
            <a:r>
              <a:rPr lang="zh-CN" altLang="en-US" sz="2200" b="1" dirty="0">
                <a:solidFill>
                  <a:srgbClr val="0000FF"/>
                </a:solidFill>
                <a:latin typeface="Times New Roman" panose="02020603050405020304" pitchFamily="18" charset="0"/>
                <a:ea typeface="黑体"/>
                <a:cs typeface="Times New Roman" panose="02020603050405020304" pitchFamily="18" charset="0"/>
              </a:rPr>
              <a:t>提供了崭新的方法来确定</a:t>
            </a:r>
            <a:endParaRPr lang="en-US" altLang="zh-CN" sz="2200" b="1" dirty="0">
              <a:solidFill>
                <a:srgbClr val="0000FF"/>
              </a:solidFill>
              <a:latin typeface="Times New Roman" panose="02020603050405020304" pitchFamily="18" charset="0"/>
              <a:ea typeface="黑体"/>
              <a:cs typeface="Times New Roman" panose="02020603050405020304" pitchFamily="18" charset="0"/>
            </a:endParaRPr>
          </a:p>
          <a:p>
            <a:pPr algn="l"/>
            <a:r>
              <a:rPr lang="zh-CN" altLang="en-US" sz="2200" b="1" dirty="0">
                <a:solidFill>
                  <a:srgbClr val="0000FF"/>
                </a:solidFill>
                <a:latin typeface="Times New Roman" panose="02020603050405020304" pitchFamily="18" charset="0"/>
                <a:ea typeface="黑体"/>
                <a:cs typeface="Times New Roman" panose="02020603050405020304" pitchFamily="18" charset="0"/>
              </a:rPr>
              <a:t>     原子核的中子皮及对称能</a:t>
            </a:r>
            <a:endParaRPr kumimoji="1" lang="en-US" altLang="zh-CN" sz="2200" b="1" dirty="0">
              <a:solidFill>
                <a:srgbClr val="0000FF"/>
              </a:solidFill>
              <a:latin typeface="Times New Roman" panose="02020603050405020304" pitchFamily="18" charset="0"/>
              <a:ea typeface="黑体"/>
              <a:cs typeface="Times New Roman" panose="02020603050405020304" pitchFamily="18" charset="0"/>
            </a:endParaRPr>
          </a:p>
        </p:txBody>
      </p:sp>
    </p:spTree>
    <p:extLst>
      <p:ext uri="{BB962C8B-B14F-4D97-AF65-F5344CB8AC3E}">
        <p14:creationId xmlns:p14="http://schemas.microsoft.com/office/powerpoint/2010/main" val="1017670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2209800" y="2209801"/>
            <a:ext cx="7772400" cy="1470025"/>
          </a:xfrm>
        </p:spPr>
        <p:txBody>
          <a:bodyPr/>
          <a:lstStyle/>
          <a:p>
            <a:pPr algn="l" eaLnBrk="1" hangingPunct="1"/>
            <a:r>
              <a:rPr lang="zh-CN" altLang="en-US" sz="4400">
                <a:latin typeface="黑体" pitchFamily="49" charset="-122"/>
                <a:ea typeface="黑体" pitchFamily="49" charset="-122"/>
              </a:rPr>
              <a:t>谢 谢！</a:t>
            </a:r>
            <a:br>
              <a:rPr lang="zh-CN" altLang="en-US" sz="4400">
                <a:latin typeface="黑体" pitchFamily="49" charset="-122"/>
                <a:ea typeface="黑体" pitchFamily="49" charset="-122"/>
              </a:rPr>
            </a:br>
            <a:r>
              <a:rPr lang="en-US" altLang="zh-CN" sz="4400">
                <a:latin typeface="黑体" pitchFamily="49" charset="-122"/>
                <a:ea typeface="黑体" pitchFamily="49" charset="-122"/>
              </a:rPr>
              <a:t>Thanks!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7585" y="923888"/>
            <a:ext cx="10163351" cy="5631038"/>
            <a:chOff x="467585" y="923888"/>
            <a:chExt cx="10163351" cy="5631038"/>
          </a:xfrm>
        </p:grpSpPr>
        <p:sp>
          <p:nvSpPr>
            <p:cNvPr id="12" name="Text Box 16"/>
            <p:cNvSpPr txBox="1">
              <a:spLocks noChangeArrowheads="1"/>
            </p:cNvSpPr>
            <p:nvPr/>
          </p:nvSpPr>
          <p:spPr bwMode="auto">
            <a:xfrm>
              <a:off x="1560444" y="923888"/>
              <a:ext cx="9070492" cy="371513"/>
            </a:xfrm>
            <a:prstGeom prst="rect">
              <a:avLst/>
            </a:prstGeom>
            <a:solidFill>
              <a:schemeClr val="bg1"/>
            </a:solidFill>
            <a:ln w="28575" algn="ctr">
              <a:noFill/>
              <a:miter lim="800000"/>
              <a:headEnd/>
              <a:tailEnd/>
            </a:ln>
          </p:spPr>
          <p:txBody>
            <a:bodyPr wrap="square" lIns="90000" tIns="46800" rIns="90000" bIns="46800">
              <a:spAutoFit/>
            </a:bodyPr>
            <a:lstStyle/>
            <a:p>
              <a:pPr algn="l"/>
              <a:r>
                <a:rPr lang="en-US" altLang="zh-CN" sz="1800" b="1" dirty="0">
                  <a:solidFill>
                    <a:srgbClr val="3333FF"/>
                  </a:solidFill>
                  <a:latin typeface="Times New Roman" pitchFamily="18" charset="0"/>
                </a:rPr>
                <a:t>V.E. </a:t>
              </a:r>
              <a:r>
                <a:rPr lang="en-US" altLang="zh-CN" sz="1800" b="1" dirty="0" err="1">
                  <a:solidFill>
                    <a:srgbClr val="3333FF"/>
                  </a:solidFill>
                  <a:latin typeface="Times New Roman" pitchFamily="18" charset="0"/>
                </a:rPr>
                <a:t>Fortov</a:t>
              </a:r>
              <a:r>
                <a:rPr lang="en-US" altLang="zh-CN" sz="1800" b="1" dirty="0">
                  <a:solidFill>
                    <a:srgbClr val="3333FF"/>
                  </a:solidFill>
                  <a:latin typeface="Times New Roman" pitchFamily="18" charset="0"/>
                </a:rPr>
                <a:t>, Extreme States of Matter – on Earth and in the Cosmos, Springer-</a:t>
              </a:r>
              <a:r>
                <a:rPr lang="en-US" altLang="zh-CN" sz="1800" b="1" dirty="0" err="1">
                  <a:solidFill>
                    <a:srgbClr val="3333FF"/>
                  </a:solidFill>
                  <a:latin typeface="Times New Roman" pitchFamily="18" charset="0"/>
                </a:rPr>
                <a:t>Verlag</a:t>
              </a:r>
              <a:r>
                <a:rPr lang="en-US" altLang="zh-CN" sz="1800" b="1" dirty="0">
                  <a:solidFill>
                    <a:srgbClr val="3333FF"/>
                  </a:solidFill>
                  <a:latin typeface="Times New Roman" pitchFamily="18" charset="0"/>
                </a:rPr>
                <a:t>,</a:t>
              </a:r>
              <a:r>
                <a:rPr lang="en-US" altLang="zh-CN" sz="1800" dirty="0">
                  <a:solidFill>
                    <a:srgbClr val="3333FF"/>
                  </a:solidFill>
                  <a:latin typeface="Times New Roman" pitchFamily="18" charset="0"/>
                </a:rPr>
                <a:t> </a:t>
              </a:r>
              <a:r>
                <a:rPr lang="en-US" altLang="zh-CN" sz="1800" b="1" dirty="0">
                  <a:solidFill>
                    <a:srgbClr val="3333FF"/>
                  </a:solidFill>
                  <a:latin typeface="Times New Roman" pitchFamily="18" charset="0"/>
                </a:rPr>
                <a:t>2011</a:t>
              </a:r>
            </a:p>
          </p:txBody>
        </p:sp>
        <p:sp>
          <p:nvSpPr>
            <p:cNvPr id="9" name="Text Box 6"/>
            <p:cNvSpPr txBox="1">
              <a:spLocks noChangeArrowheads="1"/>
            </p:cNvSpPr>
            <p:nvPr/>
          </p:nvSpPr>
          <p:spPr bwMode="auto">
            <a:xfrm>
              <a:off x="923728" y="4800600"/>
              <a:ext cx="467943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10000"/>
                </a:lnSpc>
                <a:spcBef>
                  <a:spcPct val="20000"/>
                </a:spcBef>
                <a:buSzPct val="120000"/>
                <a:buBlip>
                  <a:blip r:embed="rId2"/>
                </a:buBlip>
                <a:defRPr sz="2800">
                  <a:solidFill>
                    <a:srgbClr val="133984"/>
                  </a:solidFill>
                  <a:latin typeface="Arial" panose="020B0604020202020204" pitchFamily="34" charset="0"/>
                  <a:ea typeface="黑体" panose="02010609060101010101" pitchFamily="49" charset="-122"/>
                </a:defRPr>
              </a:lvl1pPr>
              <a:lvl2pPr marL="742950" indent="-285750">
                <a:lnSpc>
                  <a:spcPct val="110000"/>
                </a:lnSpc>
                <a:spcBef>
                  <a:spcPct val="20000"/>
                </a:spcBef>
                <a:buClr>
                  <a:srgbClr val="000066"/>
                </a:buClr>
                <a:buChar char="•"/>
                <a:defRPr sz="2400">
                  <a:solidFill>
                    <a:srgbClr val="133984"/>
                  </a:solidFill>
                  <a:latin typeface="Arial" panose="020B0604020202020204" pitchFamily="34" charset="0"/>
                  <a:ea typeface="黑体" panose="0201060906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285750" indent="-285750" algn="l">
                <a:lnSpc>
                  <a:spcPct val="100000"/>
                </a:lnSpc>
                <a:spcBef>
                  <a:spcPct val="0"/>
                </a:spcBef>
                <a:buSzTx/>
                <a:buFont typeface="Wingdings" panose="05000000000000000000" pitchFamily="2" charset="2"/>
                <a:buChar char="n"/>
              </a:pPr>
              <a:r>
                <a:rPr lang="en-US" altLang="zh-CN" sz="1800" b="1" dirty="0">
                  <a:solidFill>
                    <a:srgbClr val="003399"/>
                  </a:solidFill>
                  <a:latin typeface="Times New Roman" panose="02020603050405020304" pitchFamily="18" charset="0"/>
                  <a:ea typeface="宋体" panose="02010600030101010101" pitchFamily="2" charset="-122"/>
                </a:rPr>
                <a:t>Small baryon chemical potential: </a:t>
              </a:r>
            </a:p>
            <a:p>
              <a:pPr algn="l">
                <a:lnSpc>
                  <a:spcPct val="100000"/>
                </a:lnSpc>
                <a:spcBef>
                  <a:spcPct val="0"/>
                </a:spcBef>
                <a:buSzTx/>
                <a:buNone/>
              </a:pPr>
              <a:r>
                <a:rPr lang="en-US" altLang="zh-CN" sz="1800" b="1" dirty="0">
                  <a:solidFill>
                    <a:srgbClr val="003399"/>
                  </a:solidFill>
                  <a:latin typeface="Times New Roman" panose="02020603050405020304" pitchFamily="18" charset="0"/>
                  <a:ea typeface="宋体" panose="02010600030101010101" pitchFamily="2" charset="-122"/>
                </a:rPr>
                <a:t>     </a:t>
              </a:r>
              <a:r>
                <a:rPr lang="en-US" altLang="zh-CN" sz="1800" b="1" dirty="0">
                  <a:solidFill>
                    <a:srgbClr val="FF0000"/>
                  </a:solidFill>
                  <a:latin typeface="Times New Roman" panose="02020603050405020304" pitchFamily="18" charset="0"/>
                  <a:ea typeface="宋体" panose="02010600030101010101" pitchFamily="2" charset="-122"/>
                </a:rPr>
                <a:t>Smooth Crossover Transition</a:t>
              </a:r>
            </a:p>
            <a:p>
              <a:pPr marL="285750" indent="-285750" algn="l">
                <a:lnSpc>
                  <a:spcPct val="100000"/>
                </a:lnSpc>
                <a:spcBef>
                  <a:spcPct val="0"/>
                </a:spcBef>
                <a:buSzTx/>
                <a:buFont typeface="Wingdings" panose="05000000000000000000" pitchFamily="2" charset="2"/>
                <a:buChar char="n"/>
              </a:pPr>
              <a:r>
                <a:rPr lang="en-US" altLang="zh-CN" sz="1800" b="1" dirty="0">
                  <a:solidFill>
                    <a:srgbClr val="003399"/>
                  </a:solidFill>
                  <a:latin typeface="Times New Roman" panose="02020603050405020304" pitchFamily="18" charset="0"/>
                  <a:ea typeface="宋体" panose="02010600030101010101" pitchFamily="2" charset="-122"/>
                </a:rPr>
                <a:t>Large baryon chemical potential: </a:t>
              </a:r>
            </a:p>
            <a:p>
              <a:pPr algn="l">
                <a:lnSpc>
                  <a:spcPct val="100000"/>
                </a:lnSpc>
                <a:spcBef>
                  <a:spcPct val="0"/>
                </a:spcBef>
                <a:buSzTx/>
                <a:buNone/>
              </a:pPr>
              <a:r>
                <a:rPr lang="en-US" altLang="zh-CN" sz="1800" b="1" dirty="0">
                  <a:solidFill>
                    <a:srgbClr val="003399"/>
                  </a:solidFill>
                  <a:latin typeface="Times New Roman" panose="02020603050405020304" pitchFamily="18" charset="0"/>
                  <a:ea typeface="宋体" panose="02010600030101010101" pitchFamily="2" charset="-122"/>
                </a:rPr>
                <a:t>     </a:t>
              </a:r>
              <a:r>
                <a:rPr lang="en-US" altLang="zh-CN" sz="1800" b="1" dirty="0">
                  <a:solidFill>
                    <a:srgbClr val="FF0000"/>
                  </a:solidFill>
                  <a:latin typeface="Times New Roman" panose="02020603050405020304" pitchFamily="18" charset="0"/>
                  <a:ea typeface="宋体" panose="02010600030101010101" pitchFamily="2" charset="-122"/>
                </a:rPr>
                <a:t>First-order Phase Transition</a:t>
              </a:r>
            </a:p>
            <a:p>
              <a:pPr marL="285750" indent="-285750" algn="l">
                <a:lnSpc>
                  <a:spcPct val="100000"/>
                </a:lnSpc>
                <a:spcBef>
                  <a:spcPct val="0"/>
                </a:spcBef>
                <a:buSzTx/>
                <a:buFont typeface="Wingdings" panose="05000000000000000000" pitchFamily="2" charset="2"/>
                <a:buChar char="n"/>
              </a:pPr>
              <a:r>
                <a:rPr lang="en-US" altLang="zh-CN" sz="1800" b="1" dirty="0">
                  <a:solidFill>
                    <a:srgbClr val="003399"/>
                  </a:solidFill>
                  <a:latin typeface="Times New Roman" panose="02020603050405020304" pitchFamily="18" charset="0"/>
                  <a:ea typeface="宋体" panose="02010600030101010101" pitchFamily="2" charset="-122"/>
                </a:rPr>
                <a:t>QCD </a:t>
              </a:r>
              <a:r>
                <a:rPr lang="en-US" altLang="zh-CN" sz="1800" b="1" dirty="0">
                  <a:solidFill>
                    <a:srgbClr val="FF0000"/>
                  </a:solidFill>
                  <a:latin typeface="Times New Roman" panose="02020603050405020304" pitchFamily="18" charset="0"/>
                  <a:ea typeface="宋体" panose="02010600030101010101" pitchFamily="2" charset="-122"/>
                </a:rPr>
                <a:t>Critical Endpoint (</a:t>
              </a:r>
              <a:r>
                <a:rPr lang="en-US" altLang="zh-CN" sz="1800" b="1" dirty="0">
                  <a:solidFill>
                    <a:srgbClr val="FF00FF"/>
                  </a:solidFill>
                  <a:latin typeface="Times New Roman" panose="02020603050405020304" pitchFamily="18" charset="0"/>
                  <a:ea typeface="宋体" panose="02010600030101010101" pitchFamily="2" charset="-122"/>
                </a:rPr>
                <a:t>CEP</a:t>
              </a:r>
              <a:r>
                <a:rPr lang="en-US" altLang="zh-CN" sz="1800" b="1" dirty="0">
                  <a:solidFill>
                    <a:srgbClr val="FF0000"/>
                  </a:solidFill>
                  <a:latin typeface="Times New Roman" panose="02020603050405020304" pitchFamily="18" charset="0"/>
                  <a:ea typeface="宋体" panose="02010600030101010101" pitchFamily="2" charset="-122"/>
                </a:rPr>
                <a:t>)</a:t>
              </a:r>
              <a:r>
                <a:rPr lang="en-US" altLang="zh-CN" sz="1800" b="1" dirty="0">
                  <a:solidFill>
                    <a:srgbClr val="003399"/>
                  </a:solidFill>
                  <a:latin typeface="Times New Roman" panose="02020603050405020304" pitchFamily="18" charset="0"/>
                  <a:ea typeface="宋体" panose="02010600030101010101" pitchFamily="2" charset="-122"/>
                </a:rPr>
                <a:t>: </a:t>
              </a:r>
            </a:p>
            <a:p>
              <a:pPr algn="l">
                <a:lnSpc>
                  <a:spcPct val="100000"/>
                </a:lnSpc>
                <a:spcBef>
                  <a:spcPct val="0"/>
                </a:spcBef>
                <a:buSzTx/>
                <a:buNone/>
              </a:pPr>
              <a:r>
                <a:rPr lang="en-US" altLang="zh-CN" sz="1800" b="1" dirty="0">
                  <a:solidFill>
                    <a:srgbClr val="003399"/>
                  </a:solidFill>
                  <a:latin typeface="Times New Roman" panose="02020603050405020304" pitchFamily="18" charset="0"/>
                  <a:ea typeface="宋体" panose="02010600030101010101" pitchFamily="2" charset="-122"/>
                </a:rPr>
                <a:t>     where the first-order phase transition ends</a:t>
              </a:r>
            </a:p>
          </p:txBody>
        </p:sp>
        <p:pic>
          <p:nvPicPr>
            <p:cNvPr id="19" name="Picture 2"/>
            <p:cNvPicPr>
              <a:picLocks noChangeAspect="1" noChangeArrowheads="1"/>
            </p:cNvPicPr>
            <p:nvPr/>
          </p:nvPicPr>
          <p:blipFill>
            <a:blip r:embed="rId3" cstate="print"/>
            <a:srcRect/>
            <a:stretch>
              <a:fillRect/>
            </a:stretch>
          </p:blipFill>
          <p:spPr bwMode="auto">
            <a:xfrm>
              <a:off x="467585" y="1391806"/>
              <a:ext cx="4968248" cy="3486903"/>
            </a:xfrm>
            <a:prstGeom prst="rect">
              <a:avLst/>
            </a:prstGeom>
            <a:noFill/>
            <a:ln w="28575" algn="ctr">
              <a:noFill/>
              <a:miter lim="800000"/>
              <a:headEnd/>
              <a:tailEnd/>
            </a:ln>
          </p:spPr>
        </p:pic>
      </p:grpSp>
      <p:sp>
        <p:nvSpPr>
          <p:cNvPr id="13" name="标题 1"/>
          <p:cNvSpPr>
            <a:spLocks noGrp="1"/>
          </p:cNvSpPr>
          <p:nvPr>
            <p:ph type="title"/>
          </p:nvPr>
        </p:nvSpPr>
        <p:spPr>
          <a:xfrm>
            <a:off x="3276600" y="152401"/>
            <a:ext cx="6096000" cy="688975"/>
          </a:xfrm>
        </p:spPr>
        <p:txBody>
          <a:bodyPr/>
          <a:lstStyle/>
          <a:p>
            <a:r>
              <a:rPr lang="en-US" altLang="zh-CN" dirty="0">
                <a:latin typeface="Times New Roman" panose="02020603050405020304" pitchFamily="18" charset="0"/>
                <a:cs typeface="Times New Roman" panose="02020603050405020304" pitchFamily="18" charset="0"/>
              </a:rPr>
              <a:t>QCD Phase Diagram</a:t>
            </a:r>
            <a:endParaRPr lang="zh-CN" altLang="en-US" dirty="0">
              <a:latin typeface="Times New Roman" panose="02020603050405020304" pitchFamily="18" charset="0"/>
              <a:cs typeface="Times New Roman" panose="02020603050405020304" pitchFamily="18" charset="0"/>
            </a:endParaRPr>
          </a:p>
        </p:txBody>
      </p:sp>
      <p:sp>
        <p:nvSpPr>
          <p:cNvPr id="17" name="TextBox 14"/>
          <p:cNvSpPr txBox="1"/>
          <p:nvPr/>
        </p:nvSpPr>
        <p:spPr>
          <a:xfrm>
            <a:off x="11125200" y="6427114"/>
            <a:ext cx="655949" cy="430887"/>
          </a:xfrm>
          <a:prstGeom prst="rect">
            <a:avLst/>
          </a:prstGeom>
          <a:noFill/>
        </p:spPr>
        <p:txBody>
          <a:bodyPr wrap="none" rtlCol="0">
            <a:spAutoFit/>
          </a:bodyPr>
          <a:lstStyle/>
          <a:p>
            <a:r>
              <a:rPr lang="en-US" altLang="zh-CN" sz="2200" dirty="0"/>
              <a:t>p. 2</a:t>
            </a:r>
            <a:endParaRPr lang="zh-CN" altLang="en-US" sz="2200" dirty="0"/>
          </a:p>
        </p:txBody>
      </p:sp>
      <p:grpSp>
        <p:nvGrpSpPr>
          <p:cNvPr id="8" name="组合 7"/>
          <p:cNvGrpSpPr/>
          <p:nvPr/>
        </p:nvGrpSpPr>
        <p:grpSpPr>
          <a:xfrm>
            <a:off x="6095690" y="4724398"/>
            <a:ext cx="6020110" cy="1708859"/>
            <a:chOff x="6095690" y="4776371"/>
            <a:chExt cx="6020110" cy="1786906"/>
          </a:xfrm>
        </p:grpSpPr>
        <p:sp>
          <p:nvSpPr>
            <p:cNvPr id="20" name="文本框 19"/>
            <p:cNvSpPr txBox="1"/>
            <p:nvPr/>
          </p:nvSpPr>
          <p:spPr>
            <a:xfrm>
              <a:off x="6096000" y="5978502"/>
              <a:ext cx="6019800" cy="584775"/>
            </a:xfrm>
            <a:prstGeom prst="rect">
              <a:avLst/>
            </a:prstGeom>
            <a:noFill/>
          </p:spPr>
          <p:txBody>
            <a:bodyPr wrap="square" rtlCol="0">
              <a:spAutoFit/>
            </a:bodyPr>
            <a:lstStyle/>
            <a:p>
              <a:pPr algn="l"/>
              <a:r>
                <a:rPr lang="en-US" altLang="zh-CN" sz="1600" b="1" dirty="0">
                  <a:solidFill>
                    <a:srgbClr val="0000FF"/>
                  </a:solidFill>
                  <a:latin typeface="Times New Roman" panose="02020603050405020304" pitchFamily="18" charset="0"/>
                  <a:cs typeface="Times New Roman" panose="02020603050405020304" pitchFamily="18" charset="0"/>
                </a:rPr>
                <a:t>M. Di Toro et al., NPA775 (2006);</a:t>
              </a:r>
              <a:r>
                <a:rPr lang="de-DE" altLang="zh-CN" sz="1600" b="1" dirty="0">
                  <a:solidFill>
                    <a:srgbClr val="0000FF"/>
                  </a:solidFill>
                  <a:latin typeface="Times New Roman" panose="02020603050405020304" pitchFamily="18" charset="0"/>
                  <a:cs typeface="Times New Roman" panose="02020603050405020304" pitchFamily="18" charset="0"/>
                </a:rPr>
                <a:t> P.C. </a:t>
              </a:r>
              <a:r>
                <a:rPr lang="en-US" altLang="zh-CN" sz="1600" b="1" dirty="0">
                  <a:solidFill>
                    <a:srgbClr val="0000FF"/>
                  </a:solidFill>
                  <a:latin typeface="Times New Roman" panose="02020603050405020304" pitchFamily="18" charset="0"/>
                  <a:cs typeface="Times New Roman" panose="02020603050405020304" pitchFamily="18" charset="0"/>
                </a:rPr>
                <a:t>Chu (</a:t>
              </a:r>
              <a:r>
                <a:rPr lang="zh-CN" altLang="en-US" sz="1600" b="1" dirty="0">
                  <a:solidFill>
                    <a:srgbClr val="0000FF"/>
                  </a:solidFill>
                  <a:latin typeface="Times New Roman" panose="02020603050405020304" pitchFamily="18" charset="0"/>
                  <a:cs typeface="Times New Roman" panose="02020603050405020304" pitchFamily="18" charset="0"/>
                </a:rPr>
                <a:t>初鹏程</a:t>
              </a:r>
              <a:r>
                <a:rPr lang="en-US" altLang="zh-CN" sz="1600" b="1" dirty="0">
                  <a:solidFill>
                    <a:srgbClr val="0000FF"/>
                  </a:solidFill>
                  <a:latin typeface="Times New Roman" panose="02020603050405020304" pitchFamily="18" charset="0"/>
                  <a:cs typeface="Times New Roman" panose="02020603050405020304" pitchFamily="18" charset="0"/>
                </a:rPr>
                <a:t>)/LWC, ApJ780 (2014); LWC,《</a:t>
              </a:r>
              <a:r>
                <a:rPr lang="zh-CN" altLang="en-US" sz="1600" b="1" dirty="0">
                  <a:solidFill>
                    <a:srgbClr val="0000FF"/>
                  </a:solidFill>
                  <a:latin typeface="Times New Roman" panose="02020603050405020304" pitchFamily="18" charset="0"/>
                  <a:cs typeface="Times New Roman" panose="02020603050405020304" pitchFamily="18" charset="0"/>
                </a:rPr>
                <a:t>原子核物理评论</a:t>
              </a:r>
              <a:r>
                <a:rPr lang="en-US" altLang="zh-CN" sz="1600" b="1" dirty="0">
                  <a:solidFill>
                    <a:srgbClr val="0000FF"/>
                  </a:solidFill>
                  <a:latin typeface="Times New Roman" panose="02020603050405020304" pitchFamily="18" charset="0"/>
                  <a:cs typeface="Times New Roman" panose="02020603050405020304" pitchFamily="18" charset="0"/>
                </a:rPr>
                <a:t>》34, 20 (2017) [arXiv:1708.04433]</a:t>
              </a:r>
            </a:p>
          </p:txBody>
        </p:sp>
        <p:sp>
          <p:nvSpPr>
            <p:cNvPr id="3" name="矩形 2"/>
            <p:cNvSpPr/>
            <p:nvPr/>
          </p:nvSpPr>
          <p:spPr>
            <a:xfrm>
              <a:off x="6095690" y="4776371"/>
              <a:ext cx="5572745" cy="1255151"/>
            </a:xfrm>
            <a:prstGeom prst="rect">
              <a:avLst/>
            </a:prstGeom>
          </p:spPr>
          <p:txBody>
            <a:bodyPr wrap="square">
              <a:spAutoFit/>
            </a:bodyPr>
            <a:lstStyle/>
            <a:p>
              <a:pPr algn="l"/>
              <a:r>
                <a:rPr lang="en-US" altLang="zh-CN" sz="1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NS Mergers/</a:t>
              </a:r>
              <a:r>
                <a:rPr lang="en-US" altLang="zh-CN" sz="1800" b="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NStar</a:t>
              </a:r>
              <a:r>
                <a:rPr lang="en-US" altLang="zh-CN" sz="1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1800" b="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CCSNe</a:t>
              </a:r>
              <a:r>
                <a:rPr lang="en-US" altLang="zh-CN" sz="1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zh-CN" sz="1800" b="1" dirty="0">
                <a:solidFill>
                  <a:srgbClr val="C00000"/>
                </a:solidFill>
                <a:latin typeface="Times New Roman" panose="02020603050405020304" pitchFamily="18" charset="0"/>
                <a:cs typeface="Times New Roman" panose="02020603050405020304" pitchFamily="18" charset="0"/>
              </a:endParaRPr>
            </a:p>
            <a:p>
              <a:pPr algn="l"/>
              <a:r>
                <a:rPr lang="en-US" altLang="zh-CN" sz="1800" b="1" dirty="0">
                  <a:solidFill>
                    <a:srgbClr val="C00000"/>
                  </a:solidFill>
                  <a:latin typeface="Times New Roman" panose="02020603050405020304" pitchFamily="18" charset="0"/>
                  <a:cs typeface="Times New Roman" panose="02020603050405020304" pitchFamily="18" charset="0"/>
                </a:rPr>
                <a:t>Ideal and unique site to probe QCD phase diagram at </a:t>
              </a:r>
              <a:r>
                <a:rPr lang="en-US" altLang="zh-CN" sz="1800" b="1" dirty="0">
                  <a:solidFill>
                    <a:srgbClr val="FF00FF"/>
                  </a:solidFill>
                  <a:latin typeface="Times New Roman" panose="02020603050405020304" pitchFamily="18" charset="0"/>
                  <a:cs typeface="Times New Roman" panose="02020603050405020304" pitchFamily="18" charset="0"/>
                </a:rPr>
                <a:t>low T and high densities</a:t>
              </a:r>
              <a:r>
                <a:rPr lang="en-US" altLang="zh-CN" sz="1800" b="1" dirty="0">
                  <a:solidFill>
                    <a:srgbClr val="C00000"/>
                  </a:solidFill>
                  <a:latin typeface="Times New Roman" panose="02020603050405020304" pitchFamily="18" charset="0"/>
                  <a:cs typeface="Times New Roman" panose="02020603050405020304" pitchFamily="18" charset="0"/>
                </a:rPr>
                <a:t> (and large </a:t>
              </a:r>
              <a:r>
                <a:rPr lang="en-US" altLang="zh-CN" sz="1800" b="1" dirty="0" err="1">
                  <a:solidFill>
                    <a:srgbClr val="C00000"/>
                  </a:solidFill>
                  <a:latin typeface="Times New Roman" panose="02020603050405020304" pitchFamily="18" charset="0"/>
                  <a:cs typeface="Times New Roman" panose="02020603050405020304" pitchFamily="18" charset="0"/>
                </a:rPr>
                <a:t>isospin</a:t>
              </a:r>
              <a:r>
                <a:rPr lang="en-US" altLang="zh-CN" sz="1800" b="1" dirty="0">
                  <a:solidFill>
                    <a:srgbClr val="C00000"/>
                  </a:solidFill>
                  <a:latin typeface="Times New Roman" panose="02020603050405020304" pitchFamily="18" charset="0"/>
                  <a:cs typeface="Times New Roman" panose="02020603050405020304" pitchFamily="18" charset="0"/>
                </a:rPr>
                <a:t> )! </a:t>
              </a:r>
            </a:p>
            <a:p>
              <a:pPr algn="l"/>
              <a:r>
                <a:rPr lang="en-US" altLang="zh-CN" sz="1800" b="1" dirty="0">
                  <a:solidFill>
                    <a:srgbClr val="CC00FF"/>
                  </a:solidFill>
                  <a:latin typeface="Times New Roman" panose="02020603050405020304" pitchFamily="18" charset="0"/>
                  <a:cs typeface="Times New Roman" panose="02020603050405020304" pitchFamily="18" charset="0"/>
                </a:rPr>
                <a:t>Quark Matter Symmetry Energy? </a:t>
              </a:r>
            </a:p>
          </p:txBody>
        </p:sp>
      </p:grpSp>
      <p:grpSp>
        <p:nvGrpSpPr>
          <p:cNvPr id="6" name="组合 5"/>
          <p:cNvGrpSpPr/>
          <p:nvPr/>
        </p:nvGrpSpPr>
        <p:grpSpPr>
          <a:xfrm>
            <a:off x="5943600" y="1323880"/>
            <a:ext cx="5769575" cy="3376030"/>
            <a:chOff x="5943600" y="1323880"/>
            <a:chExt cx="5769575" cy="3376030"/>
          </a:xfrm>
        </p:grpSpPr>
        <p:pic>
          <p:nvPicPr>
            <p:cNvPr id="24" name="图片 23"/>
            <p:cNvPicPr>
              <a:picLocks noChangeAspect="1"/>
            </p:cNvPicPr>
            <p:nvPr/>
          </p:nvPicPr>
          <p:blipFill>
            <a:blip r:embed="rId4"/>
            <a:stretch>
              <a:fillRect/>
            </a:stretch>
          </p:blipFill>
          <p:spPr>
            <a:xfrm>
              <a:off x="5943600" y="3208558"/>
              <a:ext cx="1132192" cy="1091242"/>
            </a:xfrm>
            <a:prstGeom prst="rect">
              <a:avLst/>
            </a:prstGeom>
            <a:ln>
              <a:solidFill>
                <a:srgbClr val="C00000"/>
              </a:solidFill>
            </a:ln>
          </p:spPr>
        </p:pic>
        <p:sp>
          <p:nvSpPr>
            <p:cNvPr id="10" name="矩形 9"/>
            <p:cNvSpPr/>
            <p:nvPr/>
          </p:nvSpPr>
          <p:spPr>
            <a:xfrm>
              <a:off x="7933494" y="1323880"/>
              <a:ext cx="3779681" cy="1015663"/>
            </a:xfrm>
            <a:prstGeom prst="rect">
              <a:avLst/>
            </a:prstGeom>
          </p:spPr>
          <p:txBody>
            <a:bodyPr wrap="square">
              <a:spAutoFit/>
            </a:bodyPr>
            <a:lstStyle/>
            <a:p>
              <a:pPr algn="l"/>
              <a:r>
                <a:rPr lang="en-US" altLang="zh-CN" sz="2000" b="1" dirty="0">
                  <a:solidFill>
                    <a:schemeClr val="accent6"/>
                  </a:solidFill>
                  <a:latin typeface="Times New Roman" panose="02020603050405020304" pitchFamily="18" charset="0"/>
                  <a:ea typeface="宋体" panose="02010600030101010101" pitchFamily="2" charset="-122"/>
                  <a:cs typeface="Times New Roman" panose="02020603050405020304" pitchFamily="18" charset="0"/>
                </a:rPr>
                <a:t>Probing QCD phase diagram in </a:t>
              </a:r>
              <a:r>
                <a:rPr lang="en-US" altLang="zh-CN" sz="2000" b="1" dirty="0">
                  <a:solidFill>
                    <a:srgbClr val="FF00FF"/>
                  </a:solidFill>
                  <a:latin typeface="Times New Roman" panose="02020603050405020304" pitchFamily="18" charset="0"/>
                  <a:ea typeface="宋体" panose="02010600030101010101" pitchFamily="2" charset="-122"/>
                  <a:cs typeface="Times New Roman" panose="02020603050405020304" pitchFamily="18" charset="0"/>
                </a:rPr>
                <a:t>Nuclei and  Heavy Ion Collisions </a:t>
              </a:r>
              <a:r>
                <a:rPr lang="en-US" altLang="zh-CN" sz="2000" b="1" dirty="0">
                  <a:solidFill>
                    <a:schemeClr val="accent6"/>
                  </a:solidFill>
                  <a:latin typeface="Times New Roman" panose="02020603050405020304" pitchFamily="18" charset="0"/>
                  <a:ea typeface="宋体" panose="02010600030101010101" pitchFamily="2" charset="-122"/>
                  <a:cs typeface="Times New Roman" panose="02020603050405020304" pitchFamily="18" charset="0"/>
                </a:rPr>
                <a:t>in terrestrial labs</a:t>
              </a:r>
              <a:endParaRPr lang="zh-CN" altLang="en-US" sz="2000" dirty="0">
                <a:solidFill>
                  <a:srgbClr val="FF00FF"/>
                </a:solidFill>
                <a:latin typeface="Times New Roman" panose="02020603050405020304" pitchFamily="18" charset="0"/>
                <a:cs typeface="Times New Roman" panose="02020603050405020304" pitchFamily="18" charset="0"/>
              </a:endParaRPr>
            </a:p>
          </p:txBody>
        </p:sp>
        <p:pic>
          <p:nvPicPr>
            <p:cNvPr id="15" name="图片 14"/>
            <p:cNvPicPr>
              <a:picLocks noChangeAspect="1"/>
            </p:cNvPicPr>
            <p:nvPr/>
          </p:nvPicPr>
          <p:blipFill>
            <a:blip r:embed="rId5"/>
            <a:stretch>
              <a:fillRect/>
            </a:stretch>
          </p:blipFill>
          <p:spPr>
            <a:xfrm>
              <a:off x="7042667" y="3200608"/>
              <a:ext cx="1121590" cy="1099192"/>
            </a:xfrm>
            <a:prstGeom prst="rect">
              <a:avLst/>
            </a:prstGeom>
          </p:spPr>
        </p:pic>
        <p:sp>
          <p:nvSpPr>
            <p:cNvPr id="2" name="文本框 1"/>
            <p:cNvSpPr txBox="1"/>
            <p:nvPr/>
          </p:nvSpPr>
          <p:spPr>
            <a:xfrm>
              <a:off x="7253273" y="4299800"/>
              <a:ext cx="627095" cy="400110"/>
            </a:xfrm>
            <a:prstGeom prst="rect">
              <a:avLst/>
            </a:prstGeom>
            <a:noFill/>
          </p:spPr>
          <p:txBody>
            <a:bodyPr wrap="none" rtlCol="0">
              <a:spAutoFit/>
            </a:bodyPr>
            <a:lstStyle/>
            <a:p>
              <a:r>
                <a:rPr lang="en-US" altLang="zh-CN" sz="2000" dirty="0">
                  <a:solidFill>
                    <a:srgbClr val="C00000"/>
                  </a:solidFill>
                </a:rPr>
                <a:t>HIC</a:t>
              </a:r>
              <a:endParaRPr lang="zh-CN" altLang="en-US" sz="2000" dirty="0">
                <a:solidFill>
                  <a:srgbClr val="C00000"/>
                </a:solidFill>
              </a:endParaRPr>
            </a:p>
          </p:txBody>
        </p:sp>
        <p:sp>
          <p:nvSpPr>
            <p:cNvPr id="25" name="文本框 24"/>
            <p:cNvSpPr txBox="1"/>
            <p:nvPr/>
          </p:nvSpPr>
          <p:spPr>
            <a:xfrm>
              <a:off x="6048867" y="4299800"/>
              <a:ext cx="899606" cy="400110"/>
            </a:xfrm>
            <a:prstGeom prst="rect">
              <a:avLst/>
            </a:prstGeom>
            <a:noFill/>
          </p:spPr>
          <p:txBody>
            <a:bodyPr wrap="none" rtlCol="0">
              <a:spAutoFit/>
            </a:bodyPr>
            <a:lstStyle/>
            <a:p>
              <a:r>
                <a:rPr lang="en-US" altLang="zh-CN" sz="2000" dirty="0">
                  <a:solidFill>
                    <a:srgbClr val="C00000"/>
                  </a:solidFill>
                </a:rPr>
                <a:t>Nuclei</a:t>
              </a:r>
              <a:endParaRPr lang="zh-CN" altLang="en-US" sz="2000" dirty="0">
                <a:solidFill>
                  <a:srgbClr val="C00000"/>
                </a:solidFill>
              </a:endParaRPr>
            </a:p>
          </p:txBody>
        </p:sp>
      </p:grpSp>
      <p:grpSp>
        <p:nvGrpSpPr>
          <p:cNvPr id="7" name="组合 6"/>
          <p:cNvGrpSpPr/>
          <p:nvPr/>
        </p:nvGrpSpPr>
        <p:grpSpPr>
          <a:xfrm>
            <a:off x="7910185" y="2368023"/>
            <a:ext cx="4125158" cy="2331091"/>
            <a:chOff x="7910185" y="2368023"/>
            <a:chExt cx="4125158" cy="2331091"/>
          </a:xfrm>
        </p:grpSpPr>
        <p:sp>
          <p:nvSpPr>
            <p:cNvPr id="14" name="矩形 13"/>
            <p:cNvSpPr/>
            <p:nvPr/>
          </p:nvSpPr>
          <p:spPr>
            <a:xfrm>
              <a:off x="7910185" y="2368023"/>
              <a:ext cx="4008281" cy="707886"/>
            </a:xfrm>
            <a:prstGeom prst="rect">
              <a:avLst/>
            </a:prstGeom>
          </p:spPr>
          <p:txBody>
            <a:bodyPr wrap="square">
              <a:spAutoFit/>
            </a:bodyPr>
            <a:lstStyle/>
            <a:p>
              <a:pPr algn="l"/>
              <a:r>
                <a:rPr lang="en-US" altLang="zh-CN" sz="2000" b="1" dirty="0">
                  <a:solidFill>
                    <a:schemeClr val="accent6"/>
                  </a:solidFill>
                  <a:latin typeface="Times New Roman" panose="02020603050405020304" pitchFamily="18" charset="0"/>
                  <a:ea typeface="宋体" panose="02010600030101010101" pitchFamily="2" charset="-122"/>
                  <a:cs typeface="Times New Roman" panose="02020603050405020304" pitchFamily="18" charset="0"/>
                </a:rPr>
                <a:t>and in </a:t>
              </a:r>
              <a:r>
                <a:rPr lang="en-US" altLang="zh-CN" sz="2000" b="1" dirty="0">
                  <a:solidFill>
                    <a:srgbClr val="FF00FF"/>
                  </a:solidFill>
                  <a:latin typeface="Times New Roman" panose="02020603050405020304" pitchFamily="18" charset="0"/>
                  <a:ea typeface="宋体" panose="02010600030101010101" pitchFamily="2" charset="-122"/>
                  <a:cs typeface="Times New Roman" panose="02020603050405020304" pitchFamily="18" charset="0"/>
                </a:rPr>
                <a:t>NS Merger, SN, and</a:t>
              </a:r>
              <a:r>
                <a:rPr lang="en-US" altLang="zh-CN" sz="2000" b="1" dirty="0">
                  <a:solidFill>
                    <a:schemeClr val="accent6"/>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dirty="0" err="1">
                  <a:solidFill>
                    <a:srgbClr val="FF00FF"/>
                  </a:solidFill>
                  <a:latin typeface="Times New Roman" panose="02020603050405020304" pitchFamily="18" charset="0"/>
                  <a:ea typeface="宋体" panose="02010600030101010101" pitchFamily="2" charset="-122"/>
                  <a:cs typeface="Times New Roman" panose="02020603050405020304" pitchFamily="18" charset="0"/>
                </a:rPr>
                <a:t>Nstar</a:t>
              </a:r>
              <a:r>
                <a:rPr lang="en-US" altLang="zh-CN" sz="2000" b="1" dirty="0">
                  <a:solidFill>
                    <a:srgbClr val="FF00FF"/>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dirty="0">
                  <a:solidFill>
                    <a:schemeClr val="accent6"/>
                  </a:solidFill>
                  <a:latin typeface="Times New Roman" panose="02020603050405020304" pitchFamily="18" charset="0"/>
                  <a:ea typeface="宋体" panose="02010600030101010101" pitchFamily="2" charset="-122"/>
                  <a:cs typeface="Times New Roman" panose="02020603050405020304" pitchFamily="18" charset="0"/>
                </a:rPr>
                <a:t>in heaven? </a:t>
              </a:r>
              <a:endParaRPr lang="zh-CN" altLang="en-US" sz="2000" dirty="0">
                <a:solidFill>
                  <a:srgbClr val="FF00FF"/>
                </a:solidFill>
                <a:latin typeface="Times New Roman" panose="02020603050405020304" pitchFamily="18" charset="0"/>
                <a:cs typeface="Times New Roman" panose="02020603050405020304" pitchFamily="18" charset="0"/>
              </a:endParaRPr>
            </a:p>
          </p:txBody>
        </p:sp>
        <p:sp>
          <p:nvSpPr>
            <p:cNvPr id="21" name="文本框 20"/>
            <p:cNvSpPr txBox="1"/>
            <p:nvPr/>
          </p:nvSpPr>
          <p:spPr>
            <a:xfrm>
              <a:off x="10611556" y="4299004"/>
              <a:ext cx="1423787" cy="400110"/>
            </a:xfrm>
            <a:prstGeom prst="rect">
              <a:avLst/>
            </a:prstGeom>
            <a:noFill/>
          </p:spPr>
          <p:txBody>
            <a:bodyPr wrap="none" rtlCol="0">
              <a:spAutoFit/>
            </a:bodyPr>
            <a:lstStyle/>
            <a:p>
              <a:r>
                <a:rPr lang="en-US" altLang="zh-CN" sz="2000" dirty="0">
                  <a:solidFill>
                    <a:srgbClr val="C00000"/>
                  </a:solidFill>
                </a:rPr>
                <a:t>NS Merger</a:t>
              </a:r>
              <a:endParaRPr lang="zh-CN" altLang="en-US" sz="2000" dirty="0">
                <a:solidFill>
                  <a:srgbClr val="C00000"/>
                </a:solidFill>
              </a:endParaRPr>
            </a:p>
          </p:txBody>
        </p:sp>
        <p:sp>
          <p:nvSpPr>
            <p:cNvPr id="22" name="文本框 21"/>
            <p:cNvSpPr txBox="1"/>
            <p:nvPr/>
          </p:nvSpPr>
          <p:spPr>
            <a:xfrm>
              <a:off x="9823335" y="4294562"/>
              <a:ext cx="840294" cy="400110"/>
            </a:xfrm>
            <a:prstGeom prst="rect">
              <a:avLst/>
            </a:prstGeom>
            <a:noFill/>
          </p:spPr>
          <p:txBody>
            <a:bodyPr wrap="none" rtlCol="0">
              <a:spAutoFit/>
            </a:bodyPr>
            <a:lstStyle/>
            <a:p>
              <a:r>
                <a:rPr lang="en-US" altLang="zh-CN" sz="2000" dirty="0" err="1">
                  <a:solidFill>
                    <a:srgbClr val="C00000"/>
                  </a:solidFill>
                </a:rPr>
                <a:t>NStar</a:t>
              </a:r>
              <a:endParaRPr lang="zh-CN" altLang="en-US" sz="2000" dirty="0">
                <a:solidFill>
                  <a:srgbClr val="C00000"/>
                </a:solidFill>
              </a:endParaRPr>
            </a:p>
          </p:txBody>
        </p:sp>
        <p:pic>
          <p:nvPicPr>
            <p:cNvPr id="684034" name="Picture 2" descr="超新星"/>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02239" y="3203320"/>
              <a:ext cx="1311876" cy="1091242"/>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22"/>
            <p:cNvSpPr txBox="1"/>
            <p:nvPr/>
          </p:nvSpPr>
          <p:spPr>
            <a:xfrm>
              <a:off x="8716856" y="4294561"/>
              <a:ext cx="542135" cy="400110"/>
            </a:xfrm>
            <a:prstGeom prst="rect">
              <a:avLst/>
            </a:prstGeom>
            <a:noFill/>
          </p:spPr>
          <p:txBody>
            <a:bodyPr wrap="none" rtlCol="0">
              <a:spAutoFit/>
            </a:bodyPr>
            <a:lstStyle/>
            <a:p>
              <a:r>
                <a:rPr lang="en-US" altLang="zh-CN" sz="2000" dirty="0">
                  <a:solidFill>
                    <a:srgbClr val="C00000"/>
                  </a:solidFill>
                </a:rPr>
                <a:t>SN</a:t>
              </a:r>
              <a:endParaRPr lang="zh-CN" altLang="en-US" sz="2000" dirty="0">
                <a:solidFill>
                  <a:srgbClr val="C00000"/>
                </a:solidFill>
              </a:endParaRPr>
            </a:p>
          </p:txBody>
        </p:sp>
        <p:pic>
          <p:nvPicPr>
            <p:cNvPr id="18" name="图片 17"/>
            <p:cNvPicPr>
              <a:picLocks noChangeAspect="1"/>
            </p:cNvPicPr>
            <p:nvPr/>
          </p:nvPicPr>
          <p:blipFill>
            <a:blip r:embed="rId7"/>
            <a:stretch>
              <a:fillRect/>
            </a:stretch>
          </p:blipFill>
          <p:spPr>
            <a:xfrm>
              <a:off x="9714115" y="3207246"/>
              <a:ext cx="1068568" cy="1087315"/>
            </a:xfrm>
            <a:prstGeom prst="rect">
              <a:avLst/>
            </a:prstGeom>
          </p:spPr>
        </p:pic>
        <p:pic>
          <p:nvPicPr>
            <p:cNvPr id="26" name="图片 25"/>
            <p:cNvPicPr>
              <a:picLocks noChangeAspect="1"/>
            </p:cNvPicPr>
            <p:nvPr/>
          </p:nvPicPr>
          <p:blipFill>
            <a:blip r:embed="rId8"/>
            <a:stretch>
              <a:fillRect/>
            </a:stretch>
          </p:blipFill>
          <p:spPr>
            <a:xfrm>
              <a:off x="10782683" y="3203320"/>
              <a:ext cx="1081532" cy="1099191"/>
            </a:xfrm>
            <a:prstGeom prst="rect">
              <a:avLst/>
            </a:prstGeom>
          </p:spPr>
        </p:pic>
      </p:grpSp>
      <p:grpSp>
        <p:nvGrpSpPr>
          <p:cNvPr id="5" name="组合 4"/>
          <p:cNvGrpSpPr/>
          <p:nvPr/>
        </p:nvGrpSpPr>
        <p:grpSpPr>
          <a:xfrm>
            <a:off x="5486400" y="1592462"/>
            <a:ext cx="2406398" cy="1203472"/>
            <a:chOff x="5562600" y="1592462"/>
            <a:chExt cx="2406398" cy="1203472"/>
          </a:xfrm>
        </p:grpSpPr>
        <p:pic>
          <p:nvPicPr>
            <p:cNvPr id="27"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81800" y="1592462"/>
              <a:ext cx="1187198" cy="1187198"/>
            </a:xfrm>
            <a:prstGeom prst="rect">
              <a:avLst/>
            </a:prstGeom>
            <a:noFill/>
            <a:ln>
              <a:noFill/>
            </a:ln>
            <a:effectLst/>
            <a:extLst>
              <a:ext uri="{909E8E84-426E-40DD-AFC4-6F175D3DCCD1}">
                <a14:hiddenFill xmlns:a14="http://schemas.microsoft.com/office/drawing/2010/main">
                  <a:solidFill>
                    <a:srgbClr val="3333FF"/>
                  </a:solidFill>
                </a14:hiddenFill>
              </a:ext>
              <a:ext uri="{91240B29-F687-4F45-9708-019B960494DF}">
                <a14:hiddenLine xmlns:a14="http://schemas.microsoft.com/office/drawing/2010/main" w="2857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 Box 22"/>
            <p:cNvSpPr txBox="1">
              <a:spLocks noChangeArrowheads="1"/>
            </p:cNvSpPr>
            <p:nvPr/>
          </p:nvSpPr>
          <p:spPr bwMode="auto">
            <a:xfrm>
              <a:off x="5562600" y="1593424"/>
              <a:ext cx="1258325" cy="120251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28575" algn="ctr">
                  <a:solidFill>
                    <a:srgbClr val="92270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r>
                <a:rPr lang="en-US" altLang="zh-CN" sz="1800" b="1" dirty="0">
                  <a:solidFill>
                    <a:srgbClr val="FF00FF"/>
                  </a:solidFill>
                  <a:latin typeface="Times New Roman" panose="02020603050405020304" pitchFamily="18" charset="0"/>
                </a:rPr>
                <a:t>Holy Grail </a:t>
              </a:r>
            </a:p>
            <a:p>
              <a:pPr algn="ctr"/>
              <a:r>
                <a:rPr lang="en-US" altLang="zh-CN" sz="1800" b="1" dirty="0">
                  <a:solidFill>
                    <a:srgbClr val="FF00FF"/>
                  </a:solidFill>
                  <a:latin typeface="Times New Roman" panose="02020603050405020304" pitchFamily="18" charset="0"/>
                </a:rPr>
                <a:t>of </a:t>
              </a:r>
            </a:p>
            <a:p>
              <a:pPr algn="ctr"/>
              <a:r>
                <a:rPr lang="en-US" altLang="zh-CN" sz="1800" b="1" dirty="0">
                  <a:solidFill>
                    <a:srgbClr val="FF00FF"/>
                  </a:solidFill>
                  <a:latin typeface="Times New Roman" panose="02020603050405020304" pitchFamily="18" charset="0"/>
                </a:rPr>
                <a:t>Nuclear </a:t>
              </a:r>
            </a:p>
            <a:p>
              <a:pPr algn="ctr"/>
              <a:r>
                <a:rPr lang="en-US" altLang="zh-CN" sz="1800" b="1" dirty="0">
                  <a:solidFill>
                    <a:srgbClr val="FF00FF"/>
                  </a:solidFill>
                  <a:latin typeface="Times New Roman" panose="02020603050405020304" pitchFamily="18" charset="0"/>
                </a:rPr>
                <a:t>Physics</a:t>
              </a:r>
            </a:p>
          </p:txBody>
        </p:sp>
      </p:grpSp>
    </p:spTree>
    <p:extLst>
      <p:ext uri="{BB962C8B-B14F-4D97-AF65-F5344CB8AC3E}">
        <p14:creationId xmlns:p14="http://schemas.microsoft.com/office/powerpoint/2010/main" val="285609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8"/>
          <p:cNvSpPr txBox="1">
            <a:spLocks noChangeArrowheads="1"/>
          </p:cNvSpPr>
          <p:nvPr/>
        </p:nvSpPr>
        <p:spPr bwMode="auto">
          <a:xfrm>
            <a:off x="4632326" y="6589713"/>
            <a:ext cx="1692275" cy="366712"/>
          </a:xfrm>
          <a:prstGeom prst="rect">
            <a:avLst/>
          </a:prstGeom>
          <a:noFill/>
          <a:ln w="9525">
            <a:noFill/>
            <a:miter lim="800000"/>
            <a:headEnd/>
            <a:tailEnd/>
          </a:ln>
        </p:spPr>
        <p:txBody>
          <a:bodyPr>
            <a:spAutoFit/>
          </a:bodyPr>
          <a:lstStyle/>
          <a:p>
            <a:pPr algn="l"/>
            <a:endParaRPr lang="zh-CN" altLang="zh-CN" sz="1800">
              <a:ea typeface="华文楷体" pitchFamily="2" charset="-122"/>
            </a:endParaRPr>
          </a:p>
        </p:txBody>
      </p:sp>
      <p:sp>
        <p:nvSpPr>
          <p:cNvPr id="45059" name="Text Box 9"/>
          <p:cNvSpPr txBox="1">
            <a:spLocks noChangeArrowheads="1"/>
          </p:cNvSpPr>
          <p:nvPr/>
        </p:nvSpPr>
        <p:spPr bwMode="auto">
          <a:xfrm>
            <a:off x="4724401" y="6096001"/>
            <a:ext cx="2492375" cy="366713"/>
          </a:xfrm>
          <a:prstGeom prst="rect">
            <a:avLst/>
          </a:prstGeom>
          <a:noFill/>
          <a:ln w="9525">
            <a:noFill/>
            <a:miter lim="800000"/>
            <a:headEnd/>
            <a:tailEnd/>
          </a:ln>
        </p:spPr>
        <p:txBody>
          <a:bodyPr>
            <a:spAutoFit/>
          </a:bodyPr>
          <a:lstStyle/>
          <a:p>
            <a:pPr algn="l">
              <a:spcBef>
                <a:spcPct val="50000"/>
              </a:spcBef>
            </a:pPr>
            <a:endParaRPr lang="zh-CN" altLang="zh-CN" sz="1800">
              <a:ea typeface="华文楷体" pitchFamily="2" charset="-122"/>
            </a:endParaRPr>
          </a:p>
        </p:txBody>
      </p:sp>
      <p:sp>
        <p:nvSpPr>
          <p:cNvPr id="45062" name="Text Box 9"/>
          <p:cNvSpPr txBox="1">
            <a:spLocks noChangeArrowheads="1"/>
          </p:cNvSpPr>
          <p:nvPr/>
        </p:nvSpPr>
        <p:spPr bwMode="auto">
          <a:xfrm>
            <a:off x="4724401" y="6096001"/>
            <a:ext cx="2492375" cy="366713"/>
          </a:xfrm>
          <a:prstGeom prst="rect">
            <a:avLst/>
          </a:prstGeom>
          <a:noFill/>
          <a:ln w="9525">
            <a:noFill/>
            <a:miter lim="800000"/>
            <a:headEnd/>
            <a:tailEnd/>
          </a:ln>
        </p:spPr>
        <p:txBody>
          <a:bodyPr>
            <a:spAutoFit/>
          </a:bodyPr>
          <a:lstStyle/>
          <a:p>
            <a:pPr algn="l">
              <a:spcBef>
                <a:spcPct val="50000"/>
              </a:spcBef>
            </a:pPr>
            <a:endParaRPr lang="zh-CN" altLang="zh-CN" sz="1800">
              <a:ea typeface="华文楷体" pitchFamily="2" charset="-122"/>
            </a:endParaRPr>
          </a:p>
        </p:txBody>
      </p:sp>
      <p:sp>
        <p:nvSpPr>
          <p:cNvPr id="15" name="Rectangle 3"/>
          <p:cNvSpPr txBox="1">
            <a:spLocks noChangeArrowheads="1"/>
          </p:cNvSpPr>
          <p:nvPr/>
        </p:nvSpPr>
        <p:spPr>
          <a:xfrm>
            <a:off x="1524000" y="179389"/>
            <a:ext cx="9144000" cy="688975"/>
          </a:xfrm>
          <a:prstGeom prst="rect">
            <a:avLst/>
          </a:prstGeom>
          <a:noFill/>
        </p:spPr>
        <p:txBody>
          <a:bodyPr/>
          <a:lstStyle>
            <a:lvl1pPr algn="ctr" rtl="0" eaLnBrk="0" fontAlgn="base" hangingPunct="0">
              <a:spcBef>
                <a:spcPct val="0"/>
              </a:spcBef>
              <a:spcAft>
                <a:spcPct val="0"/>
              </a:spcAft>
              <a:defRPr sz="2800" b="1">
                <a:solidFill>
                  <a:srgbClr val="133984"/>
                </a:solidFill>
                <a:latin typeface="+mj-lt"/>
                <a:ea typeface="+mj-ea"/>
                <a:cs typeface="+mj-cs"/>
              </a:defRPr>
            </a:lvl1pPr>
            <a:lvl2pPr algn="ctr" rtl="0" eaLnBrk="0" fontAlgn="base" hangingPunct="0">
              <a:spcBef>
                <a:spcPct val="0"/>
              </a:spcBef>
              <a:spcAft>
                <a:spcPct val="0"/>
              </a:spcAft>
              <a:defRPr sz="2800" b="1">
                <a:solidFill>
                  <a:srgbClr val="133984"/>
                </a:solidFill>
                <a:latin typeface="Arial" charset="0"/>
                <a:ea typeface="华文新魏" pitchFamily="2" charset="-122"/>
              </a:defRPr>
            </a:lvl2pPr>
            <a:lvl3pPr algn="ctr" rtl="0" eaLnBrk="0" fontAlgn="base" hangingPunct="0">
              <a:spcBef>
                <a:spcPct val="0"/>
              </a:spcBef>
              <a:spcAft>
                <a:spcPct val="0"/>
              </a:spcAft>
              <a:defRPr sz="2800" b="1">
                <a:solidFill>
                  <a:srgbClr val="133984"/>
                </a:solidFill>
                <a:latin typeface="Arial" charset="0"/>
                <a:ea typeface="华文新魏" pitchFamily="2" charset="-122"/>
              </a:defRPr>
            </a:lvl3pPr>
            <a:lvl4pPr algn="ctr" rtl="0" eaLnBrk="0" fontAlgn="base" hangingPunct="0">
              <a:spcBef>
                <a:spcPct val="0"/>
              </a:spcBef>
              <a:spcAft>
                <a:spcPct val="0"/>
              </a:spcAft>
              <a:defRPr sz="2800" b="1">
                <a:solidFill>
                  <a:srgbClr val="133984"/>
                </a:solidFill>
                <a:latin typeface="Arial" charset="0"/>
                <a:ea typeface="华文新魏" pitchFamily="2" charset="-122"/>
              </a:defRPr>
            </a:lvl4pPr>
            <a:lvl5pPr algn="ctr" rtl="0" eaLnBrk="0" fontAlgn="base" hangingPunct="0">
              <a:spcBef>
                <a:spcPct val="0"/>
              </a:spcBef>
              <a:spcAft>
                <a:spcPct val="0"/>
              </a:spcAft>
              <a:defRPr sz="2800" b="1">
                <a:solidFill>
                  <a:srgbClr val="133984"/>
                </a:solidFill>
                <a:latin typeface="Arial" charset="0"/>
                <a:ea typeface="华文新魏" pitchFamily="2" charset="-122"/>
              </a:defRPr>
            </a:lvl5pPr>
            <a:lvl6pPr marL="457200" algn="ctr" rtl="0" fontAlgn="base">
              <a:spcBef>
                <a:spcPct val="0"/>
              </a:spcBef>
              <a:spcAft>
                <a:spcPct val="0"/>
              </a:spcAft>
              <a:defRPr sz="2800" b="1">
                <a:solidFill>
                  <a:srgbClr val="133984"/>
                </a:solidFill>
                <a:latin typeface="Arial" charset="0"/>
                <a:ea typeface="华文新魏" pitchFamily="2" charset="-122"/>
              </a:defRPr>
            </a:lvl6pPr>
            <a:lvl7pPr marL="914400" algn="ctr" rtl="0" fontAlgn="base">
              <a:spcBef>
                <a:spcPct val="0"/>
              </a:spcBef>
              <a:spcAft>
                <a:spcPct val="0"/>
              </a:spcAft>
              <a:defRPr sz="2800" b="1">
                <a:solidFill>
                  <a:srgbClr val="133984"/>
                </a:solidFill>
                <a:latin typeface="Arial" charset="0"/>
                <a:ea typeface="华文新魏" pitchFamily="2" charset="-122"/>
              </a:defRPr>
            </a:lvl7pPr>
            <a:lvl8pPr marL="1371600" algn="ctr" rtl="0" fontAlgn="base">
              <a:spcBef>
                <a:spcPct val="0"/>
              </a:spcBef>
              <a:spcAft>
                <a:spcPct val="0"/>
              </a:spcAft>
              <a:defRPr sz="2800" b="1">
                <a:solidFill>
                  <a:srgbClr val="133984"/>
                </a:solidFill>
                <a:latin typeface="Arial" charset="0"/>
                <a:ea typeface="华文新魏" pitchFamily="2" charset="-122"/>
              </a:defRPr>
            </a:lvl8pPr>
            <a:lvl9pPr marL="1828800" algn="ctr" rtl="0" fontAlgn="base">
              <a:spcBef>
                <a:spcPct val="0"/>
              </a:spcBef>
              <a:spcAft>
                <a:spcPct val="0"/>
              </a:spcAft>
              <a:defRPr sz="2800" b="1">
                <a:solidFill>
                  <a:srgbClr val="133984"/>
                </a:solidFill>
                <a:latin typeface="Arial" charset="0"/>
                <a:ea typeface="华文新魏" pitchFamily="2" charset="-122"/>
              </a:defRPr>
            </a:lvl9pPr>
          </a:lstStyle>
          <a:p>
            <a:pPr eaLnBrk="1" hangingPunct="1"/>
            <a:r>
              <a:rPr lang="en-US" altLang="zh-CN" kern="0" dirty="0">
                <a:latin typeface="Times New Roman" pitchFamily="18" charset="0"/>
                <a:ea typeface="黑体" pitchFamily="49" charset="-122"/>
              </a:rPr>
              <a:t>       </a:t>
            </a:r>
            <a:r>
              <a:rPr lang="en-US" altLang="zh-CN" kern="0" dirty="0">
                <a:solidFill>
                  <a:srgbClr val="FF00FF"/>
                </a:solidFill>
                <a:latin typeface="Times New Roman" pitchFamily="18" charset="0"/>
                <a:ea typeface="黑体" pitchFamily="49" charset="-122"/>
              </a:rPr>
              <a:t>Esym</a:t>
            </a:r>
            <a:r>
              <a:rPr lang="en-US" altLang="zh-CN" kern="0" dirty="0">
                <a:latin typeface="Times New Roman" pitchFamily="18" charset="0"/>
                <a:ea typeface="黑体" pitchFamily="49" charset="-122"/>
              </a:rPr>
              <a:t>: Many-Body Approaches</a:t>
            </a:r>
            <a:endParaRPr lang="zh-CN" altLang="en-US" kern="0" dirty="0">
              <a:solidFill>
                <a:srgbClr val="FF3300"/>
              </a:solidFill>
              <a:latin typeface="Times New Roman" pitchFamily="18" charset="0"/>
              <a:ea typeface="黑体" pitchFamily="49" charset="-122"/>
            </a:endParaRPr>
          </a:p>
        </p:txBody>
      </p:sp>
      <p:sp>
        <p:nvSpPr>
          <p:cNvPr id="13" name="Text Box 16"/>
          <p:cNvSpPr txBox="1">
            <a:spLocks noChangeArrowheads="1"/>
          </p:cNvSpPr>
          <p:nvPr/>
        </p:nvSpPr>
        <p:spPr bwMode="auto">
          <a:xfrm>
            <a:off x="3580010" y="1106646"/>
            <a:ext cx="5411590" cy="586957"/>
          </a:xfrm>
          <a:prstGeom prst="rect">
            <a:avLst/>
          </a:prstGeom>
          <a:noFill/>
          <a:ln w="28575" algn="ctr">
            <a:noFill/>
            <a:miter lim="800000"/>
            <a:headEnd/>
            <a:tailEnd/>
          </a:ln>
        </p:spPr>
        <p:txBody>
          <a:bodyPr wrap="square" lIns="90000" tIns="46800" rIns="90000" bIns="46800">
            <a:spAutoFit/>
          </a:bodyPr>
          <a:lstStyle/>
          <a:p>
            <a:r>
              <a:rPr lang="en-US" altLang="zh-CN" sz="1600" b="1" dirty="0">
                <a:solidFill>
                  <a:srgbClr val="3333FF"/>
                </a:solidFill>
                <a:latin typeface="Times New Roman" pitchFamily="18" charset="0"/>
              </a:rPr>
              <a:t>L.W. Chen,  </a:t>
            </a:r>
            <a:r>
              <a:rPr lang="en-US" altLang="zh-CN" sz="1600" b="1" dirty="0" err="1">
                <a:solidFill>
                  <a:srgbClr val="3333FF"/>
                </a:solidFill>
                <a:latin typeface="Times New Roman" pitchFamily="18" charset="0"/>
              </a:rPr>
              <a:t>Nucl</a:t>
            </a:r>
            <a:r>
              <a:rPr lang="en-US" altLang="zh-CN" sz="1600" b="1" dirty="0">
                <a:solidFill>
                  <a:srgbClr val="3333FF"/>
                </a:solidFill>
                <a:latin typeface="Times New Roman" pitchFamily="18" charset="0"/>
              </a:rPr>
              <a:t>. Phys. Rev. (</a:t>
            </a:r>
            <a:r>
              <a:rPr lang="zh-CN" altLang="en-US" sz="1600" b="1" dirty="0">
                <a:solidFill>
                  <a:srgbClr val="3333FF"/>
                </a:solidFill>
                <a:latin typeface="Times New Roman" pitchFamily="18" charset="0"/>
              </a:rPr>
              <a:t>原子核物理评论</a:t>
            </a:r>
            <a:r>
              <a:rPr lang="en-US" altLang="zh-CN" sz="1600" b="1" dirty="0">
                <a:solidFill>
                  <a:srgbClr val="3333FF"/>
                </a:solidFill>
                <a:latin typeface="Times New Roman" pitchFamily="18" charset="0"/>
              </a:rPr>
              <a:t>) 34, 20 (2017) </a:t>
            </a:r>
          </a:p>
          <a:p>
            <a:r>
              <a:rPr lang="en-US" altLang="zh-CN" sz="1600" b="1" dirty="0">
                <a:solidFill>
                  <a:srgbClr val="3333FF"/>
                </a:solidFill>
                <a:latin typeface="Times New Roman" pitchFamily="18" charset="0"/>
              </a:rPr>
              <a:t>[arXiv:1708.04433]</a:t>
            </a:r>
          </a:p>
        </p:txBody>
      </p:sp>
      <p:pic>
        <p:nvPicPr>
          <p:cNvPr id="16" name="图片 15"/>
          <p:cNvPicPr>
            <a:picLocks noChangeAspect="1"/>
          </p:cNvPicPr>
          <p:nvPr/>
        </p:nvPicPr>
        <p:blipFill>
          <a:blip r:embed="rId3"/>
          <a:stretch>
            <a:fillRect/>
          </a:stretch>
        </p:blipFill>
        <p:spPr>
          <a:xfrm>
            <a:off x="2362199" y="1783944"/>
            <a:ext cx="7253695" cy="4312057"/>
          </a:xfrm>
          <a:prstGeom prst="rect">
            <a:avLst/>
          </a:prstGeom>
        </p:spPr>
      </p:pic>
      <p:sp>
        <p:nvSpPr>
          <p:cNvPr id="17" name="TextBox 14"/>
          <p:cNvSpPr txBox="1"/>
          <p:nvPr/>
        </p:nvSpPr>
        <p:spPr>
          <a:xfrm>
            <a:off x="11125200" y="6427114"/>
            <a:ext cx="655950" cy="430887"/>
          </a:xfrm>
          <a:prstGeom prst="rect">
            <a:avLst/>
          </a:prstGeom>
          <a:noFill/>
        </p:spPr>
        <p:txBody>
          <a:bodyPr wrap="none" rtlCol="0">
            <a:spAutoFit/>
          </a:bodyPr>
          <a:lstStyle/>
          <a:p>
            <a:r>
              <a:rPr lang="en-US" altLang="zh-CN" sz="2200" dirty="0"/>
              <a:t>p. 3</a:t>
            </a:r>
            <a:endParaRPr lang="zh-CN" altLang="en-US" sz="2200" dirty="0"/>
          </a:p>
        </p:txBody>
      </p:sp>
    </p:spTree>
    <p:extLst>
      <p:ext uri="{BB962C8B-B14F-4D97-AF65-F5344CB8AC3E}">
        <p14:creationId xmlns:p14="http://schemas.microsoft.com/office/powerpoint/2010/main" val="3830206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2335214" y="915988"/>
            <a:ext cx="7570787" cy="641350"/>
          </a:xfrm>
          <a:prstGeom prst="rect">
            <a:avLst/>
          </a:prstGeom>
          <a:noFill/>
          <a:ln w="9525">
            <a:noFill/>
            <a:miter lim="800000"/>
            <a:headEnd/>
            <a:tailEnd/>
          </a:ln>
        </p:spPr>
        <p:txBody>
          <a:bodyPr anchor="ctr"/>
          <a:lstStyle/>
          <a:p>
            <a:r>
              <a:rPr lang="en-US" altLang="zh-CN" sz="2000" b="1" dirty="0">
                <a:solidFill>
                  <a:srgbClr val="133984"/>
                </a:solidFill>
                <a:latin typeface="Times New Roman" pitchFamily="18" charset="0"/>
                <a:ea typeface="华文新魏" pitchFamily="2" charset="-122"/>
              </a:rPr>
              <a:t>Promising Probes of the E</a:t>
            </a:r>
            <a:r>
              <a:rPr lang="en-US" altLang="zh-CN" sz="2000" b="1" baseline="-25000" dirty="0">
                <a:solidFill>
                  <a:srgbClr val="133984"/>
                </a:solidFill>
                <a:latin typeface="Times New Roman" pitchFamily="18" charset="0"/>
                <a:ea typeface="华文新魏" pitchFamily="2" charset="-122"/>
              </a:rPr>
              <a:t>sym</a:t>
            </a:r>
            <a:r>
              <a:rPr lang="en-US" altLang="zh-CN" sz="2000" b="1" dirty="0">
                <a:solidFill>
                  <a:srgbClr val="133984"/>
                </a:solidFill>
                <a:latin typeface="Times New Roman" pitchFamily="18" charset="0"/>
                <a:ea typeface="华文新魏" pitchFamily="2" charset="-122"/>
              </a:rPr>
              <a:t>(ρ)</a:t>
            </a:r>
            <a:br>
              <a:rPr lang="en-US" altLang="zh-CN" sz="2000" b="1" dirty="0">
                <a:solidFill>
                  <a:srgbClr val="133984"/>
                </a:solidFill>
                <a:latin typeface="Times New Roman" pitchFamily="18" charset="0"/>
                <a:ea typeface="华文新魏" pitchFamily="2" charset="-122"/>
              </a:rPr>
            </a:br>
            <a:r>
              <a:rPr lang="en-US" altLang="zh-CN" sz="2000" b="1" dirty="0">
                <a:solidFill>
                  <a:srgbClr val="FF66CC"/>
                </a:solidFill>
                <a:latin typeface="Times New Roman" pitchFamily="18" charset="0"/>
                <a:ea typeface="华文新魏" pitchFamily="2" charset="-122"/>
              </a:rPr>
              <a:t>(an incomplete list !)</a:t>
            </a:r>
          </a:p>
        </p:txBody>
      </p:sp>
      <p:sp>
        <p:nvSpPr>
          <p:cNvPr id="10244" name="Rectangle 3"/>
          <p:cNvSpPr>
            <a:spLocks noGrp="1" noChangeArrowheads="1"/>
          </p:cNvSpPr>
          <p:nvPr>
            <p:ph type="title"/>
          </p:nvPr>
        </p:nvSpPr>
        <p:spPr>
          <a:noFill/>
        </p:spPr>
        <p:txBody>
          <a:bodyPr/>
          <a:lstStyle/>
          <a:p>
            <a:pPr eaLnBrk="1" hangingPunct="1"/>
            <a:r>
              <a:rPr lang="en-US" altLang="zh-CN" dirty="0">
                <a:latin typeface="Times New Roman" pitchFamily="18" charset="0"/>
                <a:ea typeface="黑体" pitchFamily="49" charset="-122"/>
              </a:rPr>
              <a:t>       </a:t>
            </a:r>
            <a:r>
              <a:rPr lang="en-US" altLang="zh-CN" dirty="0">
                <a:solidFill>
                  <a:srgbClr val="FF00FF"/>
                </a:solidFill>
                <a:latin typeface="Times New Roman" pitchFamily="18" charset="0"/>
                <a:ea typeface="黑体" pitchFamily="49" charset="-122"/>
              </a:rPr>
              <a:t>Esym</a:t>
            </a:r>
            <a:r>
              <a:rPr lang="en-US" altLang="zh-CN" dirty="0">
                <a:latin typeface="Times New Roman" pitchFamily="18" charset="0"/>
                <a:ea typeface="黑体" pitchFamily="49" charset="-122"/>
              </a:rPr>
              <a:t>: Experimental Probes</a:t>
            </a:r>
            <a:endParaRPr lang="zh-CN" altLang="en-US" dirty="0">
              <a:solidFill>
                <a:srgbClr val="FF3300"/>
              </a:solidFill>
              <a:latin typeface="Times New Roman" pitchFamily="18" charset="0"/>
              <a:ea typeface="黑体" pitchFamily="49" charset="-122"/>
            </a:endParaRPr>
          </a:p>
        </p:txBody>
      </p:sp>
      <p:grpSp>
        <p:nvGrpSpPr>
          <p:cNvPr id="10245" name="Group 4"/>
          <p:cNvGrpSpPr>
            <a:grpSpLocks/>
          </p:cNvGrpSpPr>
          <p:nvPr/>
        </p:nvGrpSpPr>
        <p:grpSpPr bwMode="auto">
          <a:xfrm>
            <a:off x="2362200" y="1511757"/>
            <a:ext cx="6756400" cy="5130800"/>
            <a:chOff x="144" y="960"/>
            <a:chExt cx="4256" cy="3232"/>
          </a:xfrm>
        </p:grpSpPr>
        <p:graphicFrame>
          <p:nvGraphicFramePr>
            <p:cNvPr id="10242" name="Object 5"/>
            <p:cNvGraphicFramePr>
              <a:graphicFrameLocks noChangeAspect="1"/>
            </p:cNvGraphicFramePr>
            <p:nvPr/>
          </p:nvGraphicFramePr>
          <p:xfrm>
            <a:off x="144" y="960"/>
            <a:ext cx="4256" cy="3232"/>
          </p:xfrm>
          <a:graphic>
            <a:graphicData uri="http://schemas.openxmlformats.org/presentationml/2006/ole">
              <mc:AlternateContent xmlns:mc="http://schemas.openxmlformats.org/markup-compatibility/2006">
                <mc:Choice xmlns:v="urn:schemas-microsoft-com:vml" Requires="v">
                  <p:oleObj spid="_x0000_s683622" name="文档" r:id="rId3" imgW="11801155" imgH="8597242" progId="Word.Document.8">
                    <p:embed/>
                  </p:oleObj>
                </mc:Choice>
                <mc:Fallback>
                  <p:oleObj name="文档" r:id="rId3" imgW="11801155" imgH="8597242"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960"/>
                          <a:ext cx="4256" cy="32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7" name="Text Box 6"/>
            <p:cNvSpPr txBox="1">
              <a:spLocks noChangeArrowheads="1"/>
            </p:cNvSpPr>
            <p:nvPr/>
          </p:nvSpPr>
          <p:spPr bwMode="auto">
            <a:xfrm>
              <a:off x="160" y="2632"/>
              <a:ext cx="1418" cy="331"/>
            </a:xfrm>
            <a:prstGeom prst="rect">
              <a:avLst/>
            </a:prstGeom>
            <a:noFill/>
            <a:ln w="28575" algn="ctr">
              <a:noFill/>
              <a:miter lim="800000"/>
              <a:headEnd/>
              <a:tailEnd/>
            </a:ln>
          </p:spPr>
          <p:txBody>
            <a:bodyPr lIns="90000" tIns="46800" rIns="90000" bIns="46800">
              <a:spAutoFit/>
            </a:bodyPr>
            <a:lstStyle/>
            <a:p>
              <a:pPr algn="l">
                <a:buSzPct val="65000"/>
                <a:buFont typeface="Wingdings" pitchFamily="2" charset="2"/>
                <a:buChar char="l"/>
              </a:pPr>
              <a:r>
                <a:rPr lang="en-US" altLang="zh-CN" sz="1400" b="1" u="sng">
                  <a:latin typeface="Times New Roman" pitchFamily="18" charset="0"/>
                </a:rPr>
                <a:t> Pigmy/Giant resonances</a:t>
              </a:r>
            </a:p>
            <a:p>
              <a:pPr algn="l">
                <a:buClr>
                  <a:srgbClr val="FF3300"/>
                </a:buClr>
                <a:buSzPct val="65000"/>
                <a:buFont typeface="Wingdings" pitchFamily="2" charset="2"/>
                <a:buChar char="l"/>
              </a:pPr>
              <a:r>
                <a:rPr lang="en-US" altLang="zh-CN" sz="1400" b="1" u="sng">
                  <a:latin typeface="Times New Roman" pitchFamily="18" charset="0"/>
                </a:rPr>
                <a:t> </a:t>
              </a:r>
              <a:r>
                <a:rPr lang="en-US" altLang="zh-CN" sz="1400" b="1" u="sng">
                  <a:solidFill>
                    <a:srgbClr val="FF3300"/>
                  </a:solidFill>
                  <a:latin typeface="Times New Roman" pitchFamily="18" charset="0"/>
                </a:rPr>
                <a:t>Nucleon optical potential</a:t>
              </a:r>
            </a:p>
          </p:txBody>
        </p:sp>
      </p:grpSp>
      <p:sp>
        <p:nvSpPr>
          <p:cNvPr id="10" name="Text Box 7"/>
          <p:cNvSpPr txBox="1">
            <a:spLocks noChangeArrowheads="1"/>
          </p:cNvSpPr>
          <p:nvPr/>
        </p:nvSpPr>
        <p:spPr bwMode="auto">
          <a:xfrm>
            <a:off x="7162801" y="5382956"/>
            <a:ext cx="4240818" cy="1017844"/>
          </a:xfrm>
          <a:prstGeom prst="rect">
            <a:avLst/>
          </a:prstGeom>
          <a:noFill/>
          <a:ln w="28575" algn="ctr">
            <a:solidFill>
              <a:srgbClr val="FF0000"/>
            </a:solidFill>
            <a:miter lim="800000"/>
            <a:headEnd/>
            <a:tailEnd/>
          </a:ln>
        </p:spPr>
        <p:txBody>
          <a:bodyPr wrap="none" lIns="90000" tIns="46800" rIns="90000" bIns="46800">
            <a:spAutoFit/>
          </a:bodyPr>
          <a:lstStyle/>
          <a:p>
            <a:pPr algn="l"/>
            <a:r>
              <a:rPr lang="en-US" altLang="zh-CN" sz="2000" b="1" dirty="0">
                <a:solidFill>
                  <a:srgbClr val="3333FF"/>
                </a:solidFill>
                <a:latin typeface="Times New Roman" pitchFamily="18" charset="0"/>
              </a:rPr>
              <a:t>B.A. Li, L.W. Chen, C.M. Ko</a:t>
            </a:r>
          </a:p>
          <a:p>
            <a:pPr algn="l"/>
            <a:r>
              <a:rPr lang="en-US" altLang="zh-CN" sz="2000" b="1" dirty="0">
                <a:solidFill>
                  <a:srgbClr val="3333FF"/>
                </a:solidFill>
                <a:latin typeface="Times New Roman" pitchFamily="18" charset="0"/>
              </a:rPr>
              <a:t>Phys. Rep. 464, 113(2008)</a:t>
            </a:r>
          </a:p>
          <a:p>
            <a:pPr algn="l"/>
            <a:r>
              <a:rPr lang="en-US" altLang="zh-CN" sz="2000" b="1" dirty="0">
                <a:solidFill>
                  <a:srgbClr val="3333FF"/>
                </a:solidFill>
                <a:latin typeface="Times New Roman" pitchFamily="18" charset="0"/>
              </a:rPr>
              <a:t>[arXiv:0804.3580]  (</a:t>
            </a:r>
            <a:r>
              <a:rPr lang="en-US" altLang="zh-CN" sz="2000" b="1" dirty="0">
                <a:solidFill>
                  <a:srgbClr val="C00000"/>
                </a:solidFill>
                <a:latin typeface="Times New Roman" pitchFamily="18" charset="0"/>
              </a:rPr>
              <a:t>Citations: </a:t>
            </a:r>
            <a:r>
              <a:rPr lang="en-US" altLang="zh-CN" sz="2000" b="1" dirty="0">
                <a:solidFill>
                  <a:srgbClr val="FF00FF"/>
                </a:solidFill>
                <a:latin typeface="Times New Roman" pitchFamily="18" charset="0"/>
              </a:rPr>
              <a:t>1173+</a:t>
            </a:r>
            <a:r>
              <a:rPr lang="en-US" altLang="zh-CN" sz="2000" b="1" dirty="0">
                <a:solidFill>
                  <a:srgbClr val="3333FF"/>
                </a:solidFill>
                <a:latin typeface="Times New Roman" pitchFamily="18" charset="0"/>
              </a:rPr>
              <a:t>)</a:t>
            </a:r>
          </a:p>
        </p:txBody>
      </p:sp>
      <p:sp>
        <p:nvSpPr>
          <p:cNvPr id="11" name="TextBox 14"/>
          <p:cNvSpPr txBox="1"/>
          <p:nvPr/>
        </p:nvSpPr>
        <p:spPr>
          <a:xfrm>
            <a:off x="11125200" y="6427114"/>
            <a:ext cx="655950" cy="430887"/>
          </a:xfrm>
          <a:prstGeom prst="rect">
            <a:avLst/>
          </a:prstGeom>
          <a:noFill/>
        </p:spPr>
        <p:txBody>
          <a:bodyPr wrap="none" rtlCol="0">
            <a:spAutoFit/>
          </a:bodyPr>
          <a:lstStyle/>
          <a:p>
            <a:r>
              <a:rPr lang="en-US" altLang="zh-CN" sz="2200" dirty="0"/>
              <a:t>p. 4</a:t>
            </a:r>
            <a:endParaRPr lang="zh-CN" altLang="en-US" sz="2200" dirty="0"/>
          </a:p>
        </p:txBody>
      </p:sp>
    </p:spTree>
    <p:extLst>
      <p:ext uri="{BB962C8B-B14F-4D97-AF65-F5344CB8AC3E}">
        <p14:creationId xmlns:p14="http://schemas.microsoft.com/office/powerpoint/2010/main" val="1090110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335432"/>
            <a:ext cx="5287712" cy="4037784"/>
          </a:xfr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2916" y="1761066"/>
            <a:ext cx="3895084" cy="3572935"/>
          </a:xfrm>
          <a:prstGeom prst="rect">
            <a:avLst/>
          </a:prstGeom>
        </p:spPr>
      </p:pic>
      <mc:AlternateContent xmlns:mc="http://schemas.openxmlformats.org/markup-compatibility/2006" xmlns:a14="http://schemas.microsoft.com/office/drawing/2010/main">
        <mc:Choice Requires="a14">
          <p:sp>
            <p:nvSpPr>
              <p:cNvPr id="7" name="文本框 6"/>
              <p:cNvSpPr txBox="1"/>
              <p:nvPr/>
            </p:nvSpPr>
            <p:spPr>
              <a:xfrm>
                <a:off x="457200" y="5294482"/>
                <a:ext cx="11430000" cy="584775"/>
              </a:xfrm>
              <a:prstGeom prst="rect">
                <a:avLst/>
              </a:prstGeom>
              <a:noFill/>
            </p:spPr>
            <p:txBody>
              <a:bodyPr wrap="square" rtlCol="0">
                <a:spAutoFit/>
              </a:bodyPr>
              <a:lstStyle/>
              <a:p>
                <a:pPr algn="l"/>
                <a:r>
                  <a:rPr lang="en-US" altLang="zh-CN" sz="1600" b="1" dirty="0">
                    <a:solidFill>
                      <a:srgbClr val="FF0000"/>
                    </a:solidFill>
                    <a:latin typeface="Times New Roman" panose="02020603050405020304" pitchFamily="18" charset="0"/>
                    <a:cs typeface="Times New Roman" panose="02020603050405020304" pitchFamily="18" charset="0"/>
                  </a:rPr>
                  <a:t>Wada</a:t>
                </a:r>
                <a:r>
                  <a:rPr lang="en-US" altLang="zh-CN" sz="1600" b="1" dirty="0">
                    <a:solidFill>
                      <a:srgbClr val="000000"/>
                    </a:solidFill>
                    <a:latin typeface="Times New Roman" panose="02020603050405020304" pitchFamily="18" charset="0"/>
                    <a:cs typeface="Times New Roman" panose="02020603050405020304" pitchFamily="18" charset="0"/>
                  </a:rPr>
                  <a:t> and </a:t>
                </a:r>
                <a:r>
                  <a:rPr lang="en-US" altLang="zh-CN" sz="1600" b="1" dirty="0">
                    <a:solidFill>
                      <a:srgbClr val="FF0000"/>
                    </a:solidFill>
                    <a:latin typeface="Times New Roman" panose="02020603050405020304" pitchFamily="18" charset="0"/>
                    <a:cs typeface="Times New Roman" panose="02020603050405020304" pitchFamily="18" charset="0"/>
                  </a:rPr>
                  <a:t>Kowalski</a:t>
                </a:r>
                <a:r>
                  <a:rPr lang="en-US" altLang="zh-CN" sz="1600" b="1" dirty="0">
                    <a:solidFill>
                      <a:srgbClr val="000000"/>
                    </a:solidFill>
                    <a:latin typeface="Times New Roman" panose="02020603050405020304" pitchFamily="18" charset="0"/>
                    <a:cs typeface="Times New Roman" panose="02020603050405020304" pitchFamily="18" charset="0"/>
                  </a:rPr>
                  <a:t>: experimental results of the symmetry energies </a:t>
                </a:r>
                <a:r>
                  <a:rPr lang="en-US" altLang="zh-CN" sz="1600" b="1" dirty="0">
                    <a:solidFill>
                      <a:srgbClr val="FF00FF"/>
                    </a:solidFill>
                    <a:latin typeface="Times New Roman" panose="02020603050405020304" pitchFamily="18" charset="0"/>
                    <a:cs typeface="Times New Roman" panose="02020603050405020304" pitchFamily="18" charset="0"/>
                  </a:rPr>
                  <a:t>at densities below 0.2</a:t>
                </a:r>
                <a14:m>
                  <m:oMath xmlns:m="http://schemas.openxmlformats.org/officeDocument/2006/math">
                    <m:sSub>
                      <m:sSubPr>
                        <m:ctrlPr>
                          <a:rPr lang="en-US" altLang="zh-CN" sz="1600" b="1" i="1">
                            <a:solidFill>
                              <a:srgbClr val="FF00FF"/>
                            </a:solidFill>
                            <a:latin typeface="Cambria Math" panose="02040503050406030204" pitchFamily="18" charset="0"/>
                          </a:rPr>
                        </m:ctrlPr>
                      </m:sSubPr>
                      <m:e>
                        <m:r>
                          <a:rPr lang="zh-CN" altLang="en-US" sz="1600" b="1" i="1">
                            <a:solidFill>
                              <a:srgbClr val="FF00FF"/>
                            </a:solidFill>
                            <a:latin typeface="Cambria Math" panose="02040503050406030204" pitchFamily="18" charset="0"/>
                          </a:rPr>
                          <m:t>𝝆</m:t>
                        </m:r>
                      </m:e>
                      <m:sub>
                        <m:r>
                          <a:rPr lang="en-US" altLang="zh-CN" sz="1600" b="1" i="1">
                            <a:solidFill>
                              <a:srgbClr val="FF00FF"/>
                            </a:solidFill>
                            <a:latin typeface="Cambria Math" panose="02040503050406030204" pitchFamily="18" charset="0"/>
                          </a:rPr>
                          <m:t>𝟎</m:t>
                        </m:r>
                      </m:sub>
                    </m:sSub>
                  </m:oMath>
                </a14:m>
                <a:r>
                  <a:rPr lang="en-US" altLang="zh-CN" sz="1600" b="1" dirty="0">
                    <a:solidFill>
                      <a:srgbClr val="FF00FF"/>
                    </a:solidFill>
                    <a:latin typeface="Times New Roman" panose="02020603050405020304" pitchFamily="18" charset="0"/>
                    <a:cs typeface="Times New Roman" panose="02020603050405020304" pitchFamily="18" charset="0"/>
                  </a:rPr>
                  <a:t> and temperatures in the range 3 </a:t>
                </a:r>
                <a:r>
                  <a:rPr lang="en-US" altLang="zh-CN" sz="1600" b="1" i="1" dirty="0">
                    <a:solidFill>
                      <a:srgbClr val="FF00FF"/>
                    </a:solidFill>
                    <a:latin typeface="Times New Roman" panose="02020603050405020304" pitchFamily="18" charset="0"/>
                    <a:cs typeface="Times New Roman" panose="02020603050405020304" pitchFamily="18" charset="0"/>
                  </a:rPr>
                  <a:t>~</a:t>
                </a:r>
                <a:r>
                  <a:rPr lang="en-US" altLang="zh-CN" sz="1600" b="1" dirty="0">
                    <a:solidFill>
                      <a:srgbClr val="FF00FF"/>
                    </a:solidFill>
                    <a:latin typeface="Times New Roman" panose="02020603050405020304" pitchFamily="18" charset="0"/>
                    <a:cs typeface="Times New Roman" panose="02020603050405020304" pitchFamily="18" charset="0"/>
                  </a:rPr>
                  <a:t>11 MeV</a:t>
                </a:r>
                <a:r>
                  <a:rPr lang="en-US" altLang="zh-CN" sz="1600" b="1" dirty="0">
                    <a:solidFill>
                      <a:srgbClr val="000000"/>
                    </a:solidFill>
                    <a:latin typeface="Times New Roman" panose="02020603050405020304" pitchFamily="18" charset="0"/>
                    <a:cs typeface="Times New Roman" panose="02020603050405020304" pitchFamily="18" charset="0"/>
                  </a:rPr>
                  <a:t> from the analysis of cluster formation in heavy ion collisions.</a:t>
                </a:r>
                <a:endParaRPr lang="zh-CN" altLang="en-US" sz="1600" b="1"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7" name="文本框 6"/>
              <p:cNvSpPr txBox="1">
                <a:spLocks noRot="1" noChangeAspect="1" noMove="1" noResize="1" noEditPoints="1" noAdjustHandles="1" noChangeArrowheads="1" noChangeShapeType="1" noTextEdit="1"/>
              </p:cNvSpPr>
              <p:nvPr/>
            </p:nvSpPr>
            <p:spPr>
              <a:xfrm>
                <a:off x="457200" y="5294482"/>
                <a:ext cx="11430000" cy="584775"/>
              </a:xfrm>
              <a:prstGeom prst="rect">
                <a:avLst/>
              </a:prstGeom>
              <a:blipFill rotWithShape="0">
                <a:blip r:embed="rId5"/>
                <a:stretch>
                  <a:fillRect l="-267" t="-3158" b="-13684"/>
                </a:stretch>
              </a:blipFill>
            </p:spPr>
            <p:txBody>
              <a:bodyPr/>
              <a:lstStyle/>
              <a:p>
                <a:r>
                  <a:rPr lang="zh-CN" altLang="en-US">
                    <a:noFill/>
                  </a:rPr>
                  <a:t> </a:t>
                </a:r>
              </a:p>
            </p:txBody>
          </p:sp>
        </mc:Fallback>
      </mc:AlternateContent>
      <p:sp>
        <p:nvSpPr>
          <p:cNvPr id="8" name="文本框 7"/>
          <p:cNvSpPr txBox="1"/>
          <p:nvPr/>
        </p:nvSpPr>
        <p:spPr>
          <a:xfrm>
            <a:off x="457200" y="5866284"/>
            <a:ext cx="11506200" cy="584775"/>
          </a:xfrm>
          <a:prstGeom prst="rect">
            <a:avLst/>
          </a:prstGeom>
          <a:noFill/>
        </p:spPr>
        <p:txBody>
          <a:bodyPr wrap="square" rtlCol="0">
            <a:spAutoFit/>
          </a:bodyPr>
          <a:lstStyle/>
          <a:p>
            <a:pPr algn="l"/>
            <a:r>
              <a:rPr lang="en-US" altLang="zh-CN" sz="1600" b="1" dirty="0">
                <a:solidFill>
                  <a:srgbClr val="0000CC"/>
                </a:solidFill>
                <a:latin typeface="Times New Roman" panose="02020603050405020304" pitchFamily="18" charset="0"/>
                <a:cs typeface="Times New Roman" panose="02020603050405020304" pitchFamily="18" charset="0"/>
              </a:rPr>
              <a:t>Wada et al., Phys. Rev. C85, (2012) 064618; </a:t>
            </a:r>
            <a:r>
              <a:rPr lang="en-US" altLang="zh-CN" sz="1600" b="1" dirty="0" err="1">
                <a:solidFill>
                  <a:srgbClr val="0000CC"/>
                </a:solidFill>
                <a:latin typeface="Times New Roman" panose="02020603050405020304" pitchFamily="18" charset="0"/>
                <a:cs typeface="Times New Roman" panose="02020603050405020304" pitchFamily="18" charset="0"/>
              </a:rPr>
              <a:t>Kowlski</a:t>
            </a:r>
            <a:r>
              <a:rPr lang="en-US" altLang="zh-CN" sz="1600" b="1" dirty="0">
                <a:solidFill>
                  <a:srgbClr val="0000CC"/>
                </a:solidFill>
                <a:latin typeface="Times New Roman" panose="02020603050405020304" pitchFamily="18" charset="0"/>
                <a:cs typeface="Times New Roman" panose="02020603050405020304" pitchFamily="18" charset="0"/>
              </a:rPr>
              <a:t> et al., Phys. Rev. C75, (2007) 014601. Natowitz et al., Phys. Rev. </a:t>
            </a:r>
            <a:r>
              <a:rPr lang="en-US" altLang="zh-CN" sz="1600" b="1" dirty="0" err="1">
                <a:solidFill>
                  <a:srgbClr val="0000CC"/>
                </a:solidFill>
                <a:latin typeface="Times New Roman" panose="02020603050405020304" pitchFamily="18" charset="0"/>
                <a:cs typeface="Times New Roman" panose="02020603050405020304" pitchFamily="18" charset="0"/>
              </a:rPr>
              <a:t>Lett</a:t>
            </a:r>
            <a:r>
              <a:rPr lang="en-US" altLang="zh-CN" sz="1600" b="1" dirty="0">
                <a:solidFill>
                  <a:srgbClr val="0000CC"/>
                </a:solidFill>
                <a:latin typeface="Times New Roman" panose="02020603050405020304" pitchFamily="18" charset="0"/>
                <a:cs typeface="Times New Roman" panose="02020603050405020304" pitchFamily="18" charset="0"/>
              </a:rPr>
              <a:t>. 104, (2010) 202501.</a:t>
            </a:r>
            <a:r>
              <a:rPr lang="zh-CN" altLang="en-US" sz="1600" b="1" dirty="0">
                <a:solidFill>
                  <a:srgbClr val="0000CC"/>
                </a:solidFill>
                <a:latin typeface="Times New Roman" panose="02020603050405020304" pitchFamily="18" charset="0"/>
                <a:cs typeface="Times New Roman" panose="02020603050405020304" pitchFamily="18" charset="0"/>
              </a:rPr>
              <a:t>  </a:t>
            </a:r>
            <a:r>
              <a:rPr lang="en-US" altLang="zh-CN" sz="1600" b="1" dirty="0">
                <a:solidFill>
                  <a:srgbClr val="0000CC"/>
                </a:solidFill>
                <a:latin typeface="Times New Roman" panose="02020603050405020304" pitchFamily="18" charset="0"/>
                <a:cs typeface="Times New Roman" panose="02020603050405020304" pitchFamily="18" charset="0"/>
              </a:rPr>
              <a:t> </a:t>
            </a:r>
            <a:endParaRPr lang="zh-CN" altLang="en-US" sz="1600" b="1" dirty="0">
              <a:solidFill>
                <a:srgbClr val="0000CC"/>
              </a:solidFill>
              <a:latin typeface="Times New Roman" panose="02020603050405020304" pitchFamily="18" charset="0"/>
              <a:cs typeface="Times New Roman" panose="02020603050405020304" pitchFamily="18" charset="0"/>
            </a:endParaRPr>
          </a:p>
        </p:txBody>
      </p:sp>
      <p:sp>
        <p:nvSpPr>
          <p:cNvPr id="10" name="Rectangle 3"/>
          <p:cNvSpPr>
            <a:spLocks noChangeArrowheads="1"/>
          </p:cNvSpPr>
          <p:nvPr/>
        </p:nvSpPr>
        <p:spPr bwMode="auto">
          <a:xfrm>
            <a:off x="1524000" y="152401"/>
            <a:ext cx="9144000" cy="688975"/>
          </a:xfrm>
          <a:prstGeom prst="rect">
            <a:avLst/>
          </a:prstGeom>
          <a:noFill/>
          <a:ln w="9525" algn="ctr">
            <a:noFill/>
            <a:miter lim="800000"/>
            <a:headEnd/>
            <a:tailEnd/>
          </a:ln>
        </p:spPr>
        <p:txBody>
          <a:bodyPr tIns="54000" anchorCtr="1"/>
          <a:lstStyle/>
          <a:p>
            <a:r>
              <a:rPr kumimoji="1" lang="en-US" altLang="zh-CN" sz="2800" b="1" dirty="0">
                <a:solidFill>
                  <a:srgbClr val="333399"/>
                </a:solidFill>
                <a:latin typeface="Times New Roman" pitchFamily="18" charset="0"/>
                <a:cs typeface="Times New Roman" pitchFamily="18" charset="0"/>
              </a:rPr>
              <a:t>            E</a:t>
            </a:r>
            <a:r>
              <a:rPr kumimoji="1" lang="en-US" altLang="zh-CN" sz="2800" b="1" baseline="-25000" dirty="0">
                <a:solidFill>
                  <a:srgbClr val="333399"/>
                </a:solidFill>
                <a:latin typeface="Times New Roman" pitchFamily="18" charset="0"/>
                <a:cs typeface="Times New Roman" pitchFamily="18" charset="0"/>
              </a:rPr>
              <a:t>sym</a:t>
            </a:r>
            <a:r>
              <a:rPr kumimoji="1" lang="en-US" altLang="zh-CN" sz="2800" b="1" dirty="0">
                <a:solidFill>
                  <a:srgbClr val="0000FF"/>
                </a:solidFill>
                <a:latin typeface="Times New Roman" pitchFamily="18" charset="0"/>
                <a:cs typeface="Times New Roman" pitchFamily="18" charset="0"/>
              </a:rPr>
              <a:t>: </a:t>
            </a:r>
            <a:r>
              <a:rPr kumimoji="1" lang="en-US" altLang="zh-CN" sz="2800" b="1" dirty="0" err="1">
                <a:solidFill>
                  <a:srgbClr val="0000FF"/>
                </a:solidFill>
                <a:latin typeface="Times New Roman" pitchFamily="18" charset="0"/>
                <a:cs typeface="Times New Roman" pitchFamily="18" charset="0"/>
              </a:rPr>
              <a:t>Subsaturation</a:t>
            </a:r>
            <a:r>
              <a:rPr kumimoji="1" lang="en-US" altLang="zh-CN" sz="2800" b="1" dirty="0">
                <a:solidFill>
                  <a:srgbClr val="0000FF"/>
                </a:solidFill>
                <a:latin typeface="Times New Roman" pitchFamily="18" charset="0"/>
                <a:cs typeface="Times New Roman" pitchFamily="18" charset="0"/>
              </a:rPr>
              <a:t> densities</a:t>
            </a:r>
            <a:endParaRPr kumimoji="1" lang="zh-CN" altLang="en-US" sz="2800" b="1" dirty="0">
              <a:solidFill>
                <a:srgbClr val="0000FF"/>
              </a:solidFill>
              <a:latin typeface="Times New Roman" pitchFamily="18" charset="0"/>
              <a:cs typeface="Times New Roman" pitchFamily="18" charset="0"/>
            </a:endParaRPr>
          </a:p>
        </p:txBody>
      </p:sp>
      <p:sp>
        <p:nvSpPr>
          <p:cNvPr id="12" name="TextBox 12"/>
          <p:cNvSpPr txBox="1">
            <a:spLocks noChangeArrowheads="1"/>
          </p:cNvSpPr>
          <p:nvPr/>
        </p:nvSpPr>
        <p:spPr bwMode="auto">
          <a:xfrm>
            <a:off x="809660" y="932102"/>
            <a:ext cx="5362540" cy="369332"/>
          </a:xfrm>
          <a:prstGeom prst="rect">
            <a:avLst/>
          </a:prstGeom>
          <a:noFill/>
          <a:ln w="9525">
            <a:noFill/>
            <a:miter lim="800000"/>
            <a:headEnd/>
            <a:tailEnd/>
          </a:ln>
        </p:spPr>
        <p:txBody>
          <a:bodyPr wrap="square">
            <a:spAutoFit/>
          </a:bodyPr>
          <a:lstStyle/>
          <a:p>
            <a:pPr algn="l"/>
            <a:r>
              <a:rPr lang="en-US" altLang="zh-CN" sz="1800" b="1" dirty="0">
                <a:solidFill>
                  <a:srgbClr val="3333FF"/>
                </a:solidFill>
                <a:latin typeface="Times New Roman" pitchFamily="18" charset="0"/>
                <a:cs typeface="Times New Roman" pitchFamily="18" charset="0"/>
              </a:rPr>
              <a:t>Z. Zhang (</a:t>
            </a:r>
            <a:r>
              <a:rPr lang="zh-CN" altLang="en-US" sz="1800" b="1" dirty="0">
                <a:solidFill>
                  <a:srgbClr val="3333FF"/>
                </a:solidFill>
                <a:latin typeface="Times New Roman" pitchFamily="18" charset="0"/>
                <a:cs typeface="Times New Roman" pitchFamily="18" charset="0"/>
              </a:rPr>
              <a:t>张振</a:t>
            </a:r>
            <a:r>
              <a:rPr lang="en-US" altLang="zh-CN" sz="1800" b="1" dirty="0">
                <a:solidFill>
                  <a:srgbClr val="3333FF"/>
                </a:solidFill>
                <a:latin typeface="Times New Roman" pitchFamily="18" charset="0"/>
                <a:cs typeface="Times New Roman" pitchFamily="18" charset="0"/>
              </a:rPr>
              <a:t>) and LWC, PRC92,</a:t>
            </a:r>
            <a:r>
              <a:rPr lang="zh-CN" altLang="en-US" sz="1800" b="1" dirty="0">
                <a:solidFill>
                  <a:srgbClr val="3333FF"/>
                </a:solidFill>
                <a:latin typeface="Times New Roman" pitchFamily="18" charset="0"/>
                <a:cs typeface="Times New Roman" pitchFamily="18" charset="0"/>
              </a:rPr>
              <a:t> </a:t>
            </a:r>
            <a:r>
              <a:rPr lang="en-US" altLang="zh-CN" sz="1800" b="1" dirty="0">
                <a:solidFill>
                  <a:srgbClr val="3333FF"/>
                </a:solidFill>
                <a:latin typeface="Times New Roman" pitchFamily="18" charset="0"/>
                <a:cs typeface="Times New Roman" pitchFamily="18" charset="0"/>
              </a:rPr>
              <a:t>031301(R) (2015)</a:t>
            </a:r>
            <a:endParaRPr lang="zh-CN" altLang="en-US" sz="1800" b="1" dirty="0">
              <a:solidFill>
                <a:srgbClr val="3333FF"/>
              </a:solidFill>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9" name="对象 8"/>
              <p:cNvSpPr txBox="1"/>
              <p:nvPr/>
            </p:nvSpPr>
            <p:spPr>
              <a:xfrm>
                <a:off x="6781800" y="871538"/>
                <a:ext cx="4267200" cy="688975"/>
              </a:xfrm>
              <a:prstGeom prst="rect">
                <a:avLst/>
              </a:prstGeom>
              <a:ln w="38100">
                <a:solidFill>
                  <a:srgbClr val="FF0000"/>
                </a:solidFill>
              </a:ln>
            </p:spPr>
            <p:txBody>
              <a:bodyPr>
                <a:normAutofit fontScale="62500" lnSpcReduction="20000"/>
              </a:bodyPr>
              <a:lstStyle/>
              <a:p>
                <a:pPr/>
                <a14:m>
                  <m:oMathPara xmlns:m="http://schemas.openxmlformats.org/officeDocument/2006/math">
                    <m:oMathParaPr>
                      <m:jc m:val="left"/>
                    </m:oMathParaPr>
                    <m:oMath xmlns:m="http://schemas.openxmlformats.org/officeDocument/2006/math">
                      <m:r>
                        <a:rPr lang="zh-CN" altLang="en-US" i="1">
                          <a:solidFill>
                            <a:srgbClr val="FF0000"/>
                          </a:solidFill>
                          <a:latin typeface="Cambria Math" panose="02040503050406030204" pitchFamily="18" charset="0"/>
                        </a:rPr>
                        <m:t>•</m:t>
                      </m:r>
                      <m:r>
                        <m:rPr>
                          <m:sty m:val="p"/>
                        </m:rPr>
                        <a:rPr lang="zh-CN" altLang="en-US" i="1">
                          <a:solidFill>
                            <a:srgbClr val="FF0000"/>
                          </a:solidFill>
                          <a:latin typeface="Cambria Math" panose="02040503050406030204" pitchFamily="18" charset="0"/>
                        </a:rPr>
                        <m:t>Δ</m:t>
                      </m:r>
                      <m:r>
                        <a:rPr lang="zh-CN" altLang="en-US" i="1">
                          <a:solidFill>
                            <a:srgbClr val="FF0000"/>
                          </a:solidFill>
                          <a:latin typeface="Cambria Math" panose="02040503050406030204" pitchFamily="18" charset="0"/>
                        </a:rPr>
                        <m:t>𝐸</m:t>
                      </m:r>
                      <m:r>
                        <a:rPr lang="zh-CN" altLang="en-US" i="1">
                          <a:solidFill>
                            <a:srgbClr val="FF0000"/>
                          </a:solidFill>
                          <a:latin typeface="Cambria Math" panose="02040503050406030204" pitchFamily="18" charset="0"/>
                        </a:rPr>
                        <m:t>(</m:t>
                      </m:r>
                      <m:r>
                        <a:rPr lang="zh-CN" altLang="en-US" i="1">
                          <a:solidFill>
                            <a:srgbClr val="FF0000"/>
                          </a:solidFill>
                          <a:latin typeface="Cambria Math" panose="02040503050406030204" pitchFamily="18" charset="0"/>
                        </a:rPr>
                        <m:t>𝐴</m:t>
                      </m:r>
                      <m:r>
                        <a:rPr lang="zh-CN" altLang="en-US" i="1">
                          <a:solidFill>
                            <a:srgbClr val="FF0000"/>
                          </a:solidFill>
                          <a:latin typeface="Cambria Math" panose="02040503050406030204" pitchFamily="18" charset="0"/>
                        </a:rPr>
                        <m:t>∼</m:t>
                      </m:r>
                      <m:r>
                        <a:rPr lang="zh-CN" altLang="en-US" i="1">
                          <a:solidFill>
                            <a:srgbClr val="FF0000"/>
                          </a:solidFill>
                          <a:latin typeface="Cambria Math" panose="02040503050406030204" pitchFamily="18" charset="0"/>
                        </a:rPr>
                        <m:t>208</m:t>
                      </m:r>
                      <m:r>
                        <a:rPr lang="zh-CN" altLang="en-US" i="1">
                          <a:solidFill>
                            <a:srgbClr val="FF0000"/>
                          </a:solidFill>
                          <a:latin typeface="Cambria Math" panose="02040503050406030204" pitchFamily="18" charset="0"/>
                        </a:rPr>
                        <m:t>)∝</m:t>
                      </m:r>
                      <m:sSub>
                        <m:sSubPr>
                          <m:ctrlPr>
                            <a:rPr lang="zh-CN" altLang="en-US" i="1">
                              <a:solidFill>
                                <a:srgbClr val="FF0000"/>
                              </a:solidFill>
                              <a:latin typeface="Cambria Math" panose="02040503050406030204" pitchFamily="18" charset="0"/>
                            </a:rPr>
                          </m:ctrlPr>
                        </m:sSubPr>
                        <m:e>
                          <m:r>
                            <a:rPr lang="zh-CN" altLang="en-US" i="1">
                              <a:solidFill>
                                <a:srgbClr val="FF0000"/>
                              </a:solidFill>
                              <a:latin typeface="Cambria Math" panose="02040503050406030204" pitchFamily="18" charset="0"/>
                            </a:rPr>
                            <m:t>𝐸</m:t>
                          </m:r>
                        </m:e>
                        <m:sub>
                          <m:r>
                            <a:rPr lang="zh-CN" altLang="en-US" i="1">
                              <a:solidFill>
                                <a:srgbClr val="FF0000"/>
                              </a:solidFill>
                              <a:latin typeface="Cambria Math" panose="02040503050406030204" pitchFamily="18" charset="0"/>
                            </a:rPr>
                            <m:t>𝑠𝑦𝑚</m:t>
                          </m:r>
                        </m:sub>
                      </m:sSub>
                      <m:r>
                        <a:rPr lang="zh-CN" altLang="en-US" i="1">
                          <a:solidFill>
                            <a:srgbClr val="FF0000"/>
                          </a:solidFill>
                          <a:latin typeface="Cambria Math" panose="02040503050406030204" pitchFamily="18" charset="0"/>
                        </a:rPr>
                        <m:t>(</m:t>
                      </m:r>
                      <m:sSub>
                        <m:sSubPr>
                          <m:ctrlPr>
                            <a:rPr lang="zh-CN" altLang="en-US" i="1">
                              <a:solidFill>
                                <a:srgbClr val="FF0000"/>
                              </a:solidFill>
                              <a:latin typeface="Cambria Math" panose="02040503050406030204" pitchFamily="18" charset="0"/>
                            </a:rPr>
                          </m:ctrlPr>
                        </m:sSubPr>
                        <m:e>
                          <m:r>
                            <a:rPr lang="zh-CN" altLang="en-US" i="1">
                              <a:solidFill>
                                <a:srgbClr val="FF0000"/>
                              </a:solidFill>
                              <a:latin typeface="Cambria Math" panose="02040503050406030204" pitchFamily="18" charset="0"/>
                            </a:rPr>
                            <m:t>𝜌</m:t>
                          </m:r>
                        </m:e>
                        <m:sub>
                          <m:r>
                            <a:rPr lang="zh-CN" altLang="en-US" i="1">
                              <a:solidFill>
                                <a:srgbClr val="FF0000"/>
                              </a:solidFill>
                              <a:latin typeface="Cambria Math" panose="02040503050406030204" pitchFamily="18" charset="0"/>
                            </a:rPr>
                            <m:t>𝐴</m:t>
                          </m:r>
                          <m:r>
                            <a:rPr lang="zh-CN" altLang="en-US" i="1">
                              <a:solidFill>
                                <a:srgbClr val="FF0000"/>
                              </a:solidFill>
                              <a:latin typeface="Cambria Math" panose="02040503050406030204" pitchFamily="18" charset="0"/>
                            </a:rPr>
                            <m:t>=</m:t>
                          </m:r>
                          <m:r>
                            <a:rPr lang="zh-CN" altLang="en-US" i="1">
                              <a:solidFill>
                                <a:srgbClr val="FF0000"/>
                              </a:solidFill>
                              <a:latin typeface="Cambria Math" panose="02040503050406030204" pitchFamily="18" charset="0"/>
                            </a:rPr>
                            <m:t>208</m:t>
                          </m:r>
                        </m:sub>
                      </m:sSub>
                      <m:r>
                        <a:rPr lang="zh-CN" altLang="en-US" i="1">
                          <a:solidFill>
                            <a:srgbClr val="FF0000"/>
                          </a:solidFill>
                          <a:latin typeface="Cambria Math" panose="02040503050406030204" pitchFamily="18" charset="0"/>
                        </a:rPr>
                        <m:t>),​</m:t>
                      </m:r>
                      <m:r>
                        <a:rPr lang="zh-CN" altLang="en-US" i="0">
                          <a:solidFill>
                            <a:srgbClr val="FF0000"/>
                          </a:solidFill>
                          <a:latin typeface="Cambria Math" panose="02040503050406030204" pitchFamily="18" charset="0"/>
                        </a:rPr>
                        <m:t> </m:t>
                      </m:r>
                      <m:sSub>
                        <m:sSubPr>
                          <m:ctrlPr>
                            <a:rPr lang="zh-CN" altLang="en-US" i="1">
                              <a:solidFill>
                                <a:srgbClr val="0000FF"/>
                              </a:solidFill>
                              <a:latin typeface="Cambria Math" panose="02040503050406030204" pitchFamily="18" charset="0"/>
                            </a:rPr>
                          </m:ctrlPr>
                        </m:sSubPr>
                        <m:e>
                          <m:r>
                            <a:rPr lang="zh-CN" altLang="en-US" i="1">
                              <a:solidFill>
                                <a:srgbClr val="0000FF"/>
                              </a:solidFill>
                              <a:latin typeface="Cambria Math" panose="02040503050406030204" pitchFamily="18" charset="0"/>
                            </a:rPr>
                            <m:t>𝜌</m:t>
                          </m:r>
                        </m:e>
                        <m:sub>
                          <m:r>
                            <a:rPr lang="zh-CN" altLang="en-US" i="1">
                              <a:solidFill>
                                <a:srgbClr val="0000FF"/>
                              </a:solidFill>
                              <a:latin typeface="Cambria Math" panose="02040503050406030204" pitchFamily="18" charset="0"/>
                            </a:rPr>
                            <m:t>𝐴</m:t>
                          </m:r>
                          <m:r>
                            <a:rPr lang="zh-CN" altLang="en-US" i="1">
                              <a:solidFill>
                                <a:srgbClr val="0000FF"/>
                              </a:solidFill>
                              <a:latin typeface="Cambria Math" panose="02040503050406030204" pitchFamily="18" charset="0"/>
                            </a:rPr>
                            <m:t>=</m:t>
                          </m:r>
                          <m:r>
                            <a:rPr lang="zh-CN" altLang="en-US" i="1">
                              <a:solidFill>
                                <a:srgbClr val="0000FF"/>
                              </a:solidFill>
                              <a:latin typeface="Cambria Math" panose="02040503050406030204" pitchFamily="18" charset="0"/>
                            </a:rPr>
                            <m:t>208</m:t>
                          </m:r>
                        </m:sub>
                      </m:sSub>
                      <m:r>
                        <a:rPr lang="zh-CN" altLang="en-US" i="1">
                          <a:solidFill>
                            <a:srgbClr val="0000FF"/>
                          </a:solidFill>
                          <a:latin typeface="Cambria Math" panose="02040503050406030204" pitchFamily="18" charset="0"/>
                        </a:rPr>
                        <m:t>≈</m:t>
                      </m:r>
                      <m:r>
                        <a:rPr lang="zh-CN" altLang="en-US" i="1">
                          <a:solidFill>
                            <a:srgbClr val="0000FF"/>
                          </a:solidFill>
                          <a:latin typeface="Cambria Math" panose="02040503050406030204" pitchFamily="18" charset="0"/>
                        </a:rPr>
                        <m:t>2</m:t>
                      </m:r>
                      <m:r>
                        <a:rPr lang="zh-CN" altLang="en-US" i="1">
                          <a:solidFill>
                            <a:srgbClr val="0000FF"/>
                          </a:solidFill>
                          <a:latin typeface="Cambria Math" panose="02040503050406030204" pitchFamily="18" charset="0"/>
                        </a:rPr>
                        <m:t>/</m:t>
                      </m:r>
                      <m:r>
                        <a:rPr lang="zh-CN" altLang="en-US" i="1">
                          <a:solidFill>
                            <a:srgbClr val="0000FF"/>
                          </a:solidFill>
                          <a:latin typeface="Cambria Math" panose="02040503050406030204" pitchFamily="18" charset="0"/>
                        </a:rPr>
                        <m:t>3</m:t>
                      </m:r>
                      <m:sSub>
                        <m:sSubPr>
                          <m:ctrlPr>
                            <a:rPr lang="zh-CN" altLang="en-US" i="1">
                              <a:solidFill>
                                <a:srgbClr val="0000FF"/>
                              </a:solidFill>
                              <a:latin typeface="Cambria Math" panose="02040503050406030204" pitchFamily="18" charset="0"/>
                            </a:rPr>
                          </m:ctrlPr>
                        </m:sSubPr>
                        <m:e>
                          <m:r>
                            <a:rPr lang="zh-CN" altLang="en-US" i="1">
                              <a:solidFill>
                                <a:srgbClr val="0000FF"/>
                              </a:solidFill>
                              <a:latin typeface="Cambria Math" panose="02040503050406030204" pitchFamily="18" charset="0"/>
                            </a:rPr>
                            <m:t>𝜌</m:t>
                          </m:r>
                        </m:e>
                        <m:sub>
                          <m:r>
                            <a:rPr lang="zh-CN" altLang="en-US" i="1">
                              <a:solidFill>
                                <a:srgbClr val="0000FF"/>
                              </a:solidFill>
                              <a:latin typeface="Cambria Math" panose="02040503050406030204" pitchFamily="18" charset="0"/>
                            </a:rPr>
                            <m:t>0</m:t>
                          </m:r>
                        </m:sub>
                      </m:sSub>
                    </m:oMath>
                    <m:oMath xmlns:m="http://schemas.openxmlformats.org/officeDocument/2006/math">
                      <m:r>
                        <a:rPr lang="zh-CN" altLang="en-US" i="1">
                          <a:solidFill>
                            <a:srgbClr val="FF0000"/>
                          </a:solidFill>
                          <a:latin typeface="Cambria Math" panose="02040503050406030204" pitchFamily="18" charset="0"/>
                        </a:rPr>
                        <m:t>•</m:t>
                      </m:r>
                      <m:r>
                        <a:rPr lang="zh-CN" altLang="en-US" i="1">
                          <a:solidFill>
                            <a:srgbClr val="FF0000"/>
                          </a:solidFill>
                          <a:latin typeface="Cambria Math" panose="02040503050406030204" pitchFamily="18" charset="0"/>
                        </a:rPr>
                        <m:t>1</m:t>
                      </m:r>
                      <m:r>
                        <a:rPr lang="zh-CN" altLang="en-US" i="1">
                          <a:solidFill>
                            <a:srgbClr val="FF0000"/>
                          </a:solidFill>
                          <a:latin typeface="Cambria Math" panose="02040503050406030204" pitchFamily="18" charset="0"/>
                        </a:rPr>
                        <m:t>/</m:t>
                      </m:r>
                      <m:sSub>
                        <m:sSubPr>
                          <m:ctrlPr>
                            <a:rPr lang="zh-CN" altLang="en-US" i="1">
                              <a:solidFill>
                                <a:srgbClr val="FF0000"/>
                              </a:solidFill>
                              <a:latin typeface="Cambria Math" panose="02040503050406030204" pitchFamily="18" charset="0"/>
                            </a:rPr>
                          </m:ctrlPr>
                        </m:sSubPr>
                        <m:e>
                          <m:r>
                            <a:rPr lang="zh-CN" altLang="en-US" i="1">
                              <a:solidFill>
                                <a:srgbClr val="FF0000"/>
                              </a:solidFill>
                              <a:latin typeface="Cambria Math" panose="02040503050406030204" pitchFamily="18" charset="0"/>
                            </a:rPr>
                            <m:t>𝛼</m:t>
                          </m:r>
                        </m:e>
                        <m:sub>
                          <m:r>
                            <a:rPr lang="zh-CN" altLang="en-US" i="1">
                              <a:solidFill>
                                <a:srgbClr val="FF0000"/>
                              </a:solidFill>
                              <a:latin typeface="Cambria Math" panose="02040503050406030204" pitchFamily="18" charset="0"/>
                            </a:rPr>
                            <m:t>𝐷</m:t>
                          </m:r>
                        </m:sub>
                      </m:sSub>
                      <m:r>
                        <a:rPr lang="zh-CN" altLang="en-US" i="1">
                          <a:solidFill>
                            <a:srgbClr val="FF0000"/>
                          </a:solidFill>
                          <a:latin typeface="Cambria Math" panose="02040503050406030204" pitchFamily="18" charset="0"/>
                        </a:rPr>
                        <m:t>(</m:t>
                      </m:r>
                      <m:r>
                        <a:rPr lang="zh-CN" altLang="en-US" i="1">
                          <a:solidFill>
                            <a:srgbClr val="FF0000"/>
                          </a:solidFill>
                          <a:latin typeface="Cambria Math" panose="02040503050406030204" pitchFamily="18" charset="0"/>
                        </a:rPr>
                        <m:t>𝐴</m:t>
                      </m:r>
                      <m:r>
                        <a:rPr lang="zh-CN" altLang="en-US" i="1">
                          <a:solidFill>
                            <a:srgbClr val="FF0000"/>
                          </a:solidFill>
                          <a:latin typeface="Cambria Math" panose="02040503050406030204" pitchFamily="18" charset="0"/>
                        </a:rPr>
                        <m:t>=</m:t>
                      </m:r>
                      <m:r>
                        <a:rPr lang="zh-CN" altLang="en-US" i="1">
                          <a:solidFill>
                            <a:srgbClr val="FF0000"/>
                          </a:solidFill>
                          <a:latin typeface="Cambria Math" panose="02040503050406030204" pitchFamily="18" charset="0"/>
                        </a:rPr>
                        <m:t>208</m:t>
                      </m:r>
                      <m:r>
                        <a:rPr lang="zh-CN" altLang="en-US" i="1">
                          <a:solidFill>
                            <a:srgbClr val="FF0000"/>
                          </a:solidFill>
                          <a:latin typeface="Cambria Math" panose="02040503050406030204" pitchFamily="18" charset="0"/>
                        </a:rPr>
                        <m:t>)∝</m:t>
                      </m:r>
                      <m:sSub>
                        <m:sSubPr>
                          <m:ctrlPr>
                            <a:rPr lang="zh-CN" altLang="en-US" i="1">
                              <a:solidFill>
                                <a:srgbClr val="FF0000"/>
                              </a:solidFill>
                              <a:latin typeface="Cambria Math" panose="02040503050406030204" pitchFamily="18" charset="0"/>
                            </a:rPr>
                          </m:ctrlPr>
                        </m:sSubPr>
                        <m:e>
                          <m:r>
                            <a:rPr lang="zh-CN" altLang="en-US" i="1">
                              <a:solidFill>
                                <a:srgbClr val="FF0000"/>
                              </a:solidFill>
                              <a:latin typeface="Cambria Math" panose="02040503050406030204" pitchFamily="18" charset="0"/>
                            </a:rPr>
                            <m:t>𝐸</m:t>
                          </m:r>
                        </m:e>
                        <m:sub>
                          <m:r>
                            <a:rPr lang="zh-CN" altLang="en-US" i="1">
                              <a:solidFill>
                                <a:srgbClr val="FF0000"/>
                              </a:solidFill>
                              <a:latin typeface="Cambria Math" panose="02040503050406030204" pitchFamily="18" charset="0"/>
                            </a:rPr>
                            <m:t>𝑠𝑦𝑚</m:t>
                          </m:r>
                        </m:sub>
                      </m:sSub>
                      <m:r>
                        <a:rPr lang="zh-CN" altLang="en-US" i="1">
                          <a:solidFill>
                            <a:srgbClr val="FF0000"/>
                          </a:solidFill>
                          <a:latin typeface="Cambria Math" panose="02040503050406030204" pitchFamily="18" charset="0"/>
                        </a:rPr>
                        <m:t>(</m:t>
                      </m:r>
                      <m:sSub>
                        <m:sSubPr>
                          <m:ctrlPr>
                            <a:rPr lang="zh-CN" altLang="en-US" i="1">
                              <a:solidFill>
                                <a:srgbClr val="FF0000"/>
                              </a:solidFill>
                              <a:latin typeface="Cambria Math" panose="02040503050406030204" pitchFamily="18" charset="0"/>
                            </a:rPr>
                          </m:ctrlPr>
                        </m:sSubPr>
                        <m:e>
                          <m:r>
                            <a:rPr lang="zh-CN" altLang="en-US" i="1">
                              <a:solidFill>
                                <a:srgbClr val="FF0000"/>
                              </a:solidFill>
                              <a:latin typeface="Cambria Math" panose="02040503050406030204" pitchFamily="18" charset="0"/>
                            </a:rPr>
                            <m:t>𝜌</m:t>
                          </m:r>
                        </m:e>
                        <m:sub>
                          <m:r>
                            <a:rPr lang="zh-CN" altLang="en-US" i="1">
                              <a:solidFill>
                                <a:srgbClr val="FF0000"/>
                              </a:solidFill>
                              <a:latin typeface="Cambria Math" panose="02040503050406030204" pitchFamily="18" charset="0"/>
                            </a:rPr>
                            <m:t>𝐴</m:t>
                          </m:r>
                          <m:r>
                            <a:rPr lang="zh-CN" altLang="en-US" i="1">
                              <a:solidFill>
                                <a:srgbClr val="FF0000"/>
                              </a:solidFill>
                              <a:latin typeface="Cambria Math" panose="02040503050406030204" pitchFamily="18" charset="0"/>
                            </a:rPr>
                            <m:t>=</m:t>
                          </m:r>
                          <m:r>
                            <a:rPr lang="zh-CN" altLang="en-US" i="1">
                              <a:solidFill>
                                <a:srgbClr val="FF0000"/>
                              </a:solidFill>
                              <a:latin typeface="Cambria Math" panose="02040503050406030204" pitchFamily="18" charset="0"/>
                            </a:rPr>
                            <m:t>45</m:t>
                          </m:r>
                        </m:sub>
                      </m:sSub>
                      <m:r>
                        <a:rPr lang="zh-CN" altLang="en-US" i="1">
                          <a:solidFill>
                            <a:srgbClr val="FF0000"/>
                          </a:solidFill>
                          <a:latin typeface="Cambria Math" panose="02040503050406030204" pitchFamily="18" charset="0"/>
                        </a:rPr>
                        <m:t>),​</m:t>
                      </m:r>
                      <m:r>
                        <a:rPr lang="zh-CN" altLang="en-US" i="0">
                          <a:solidFill>
                            <a:srgbClr val="FF0000"/>
                          </a:solidFill>
                          <a:latin typeface="Cambria Math" panose="02040503050406030204" pitchFamily="18" charset="0"/>
                        </a:rPr>
                        <m:t> </m:t>
                      </m:r>
                      <m:sSub>
                        <m:sSubPr>
                          <m:ctrlPr>
                            <a:rPr lang="zh-CN" altLang="en-US" i="1">
                              <a:solidFill>
                                <a:srgbClr val="0000FF"/>
                              </a:solidFill>
                              <a:latin typeface="Cambria Math" panose="02040503050406030204" pitchFamily="18" charset="0"/>
                            </a:rPr>
                          </m:ctrlPr>
                        </m:sSubPr>
                        <m:e>
                          <m:r>
                            <a:rPr lang="zh-CN" altLang="en-US" i="1">
                              <a:solidFill>
                                <a:srgbClr val="0000FF"/>
                              </a:solidFill>
                              <a:latin typeface="Cambria Math" panose="02040503050406030204" pitchFamily="18" charset="0"/>
                            </a:rPr>
                            <m:t>𝜌</m:t>
                          </m:r>
                        </m:e>
                        <m:sub>
                          <m:r>
                            <a:rPr lang="zh-CN" altLang="en-US" i="1">
                              <a:solidFill>
                                <a:srgbClr val="0000FF"/>
                              </a:solidFill>
                              <a:latin typeface="Cambria Math" panose="02040503050406030204" pitchFamily="18" charset="0"/>
                            </a:rPr>
                            <m:t>𝐴</m:t>
                          </m:r>
                          <m:r>
                            <a:rPr lang="zh-CN" altLang="en-US" i="1">
                              <a:solidFill>
                                <a:srgbClr val="0000FF"/>
                              </a:solidFill>
                              <a:latin typeface="Cambria Math" panose="02040503050406030204" pitchFamily="18" charset="0"/>
                            </a:rPr>
                            <m:t>=</m:t>
                          </m:r>
                          <m:r>
                            <a:rPr lang="zh-CN" altLang="en-US" i="1">
                              <a:solidFill>
                                <a:srgbClr val="0000FF"/>
                              </a:solidFill>
                              <a:latin typeface="Cambria Math" panose="02040503050406030204" pitchFamily="18" charset="0"/>
                            </a:rPr>
                            <m:t>45</m:t>
                          </m:r>
                        </m:sub>
                      </m:sSub>
                      <m:r>
                        <a:rPr lang="zh-CN" altLang="en-US" i="1">
                          <a:solidFill>
                            <a:srgbClr val="0000FF"/>
                          </a:solidFill>
                          <a:latin typeface="Cambria Math" panose="02040503050406030204" pitchFamily="18" charset="0"/>
                        </a:rPr>
                        <m:t>≈</m:t>
                      </m:r>
                      <m:r>
                        <a:rPr lang="zh-CN" altLang="en-US" i="1">
                          <a:solidFill>
                            <a:srgbClr val="0000FF"/>
                          </a:solidFill>
                          <a:latin typeface="Cambria Math" panose="02040503050406030204" pitchFamily="18" charset="0"/>
                        </a:rPr>
                        <m:t>1</m:t>
                      </m:r>
                      <m:r>
                        <a:rPr lang="zh-CN" altLang="en-US" i="1">
                          <a:solidFill>
                            <a:srgbClr val="0000FF"/>
                          </a:solidFill>
                          <a:latin typeface="Cambria Math" panose="02040503050406030204" pitchFamily="18" charset="0"/>
                        </a:rPr>
                        <m:t>/</m:t>
                      </m:r>
                      <m:r>
                        <a:rPr lang="zh-CN" altLang="en-US" i="1">
                          <a:solidFill>
                            <a:srgbClr val="0000FF"/>
                          </a:solidFill>
                          <a:latin typeface="Cambria Math" panose="02040503050406030204" pitchFamily="18" charset="0"/>
                        </a:rPr>
                        <m:t>3</m:t>
                      </m:r>
                      <m:sSub>
                        <m:sSubPr>
                          <m:ctrlPr>
                            <a:rPr lang="zh-CN" altLang="en-US" i="1">
                              <a:solidFill>
                                <a:srgbClr val="0000FF"/>
                              </a:solidFill>
                              <a:latin typeface="Cambria Math" panose="02040503050406030204" pitchFamily="18" charset="0"/>
                            </a:rPr>
                          </m:ctrlPr>
                        </m:sSubPr>
                        <m:e>
                          <m:r>
                            <a:rPr lang="zh-CN" altLang="en-US" i="1">
                              <a:solidFill>
                                <a:srgbClr val="0000FF"/>
                              </a:solidFill>
                              <a:latin typeface="Cambria Math" panose="02040503050406030204" pitchFamily="18" charset="0"/>
                            </a:rPr>
                            <m:t>𝜌</m:t>
                          </m:r>
                        </m:e>
                        <m:sub>
                          <m:r>
                            <a:rPr lang="zh-CN" altLang="en-US" i="1">
                              <a:solidFill>
                                <a:srgbClr val="0000FF"/>
                              </a:solidFill>
                              <a:latin typeface="Cambria Math" panose="02040503050406030204" pitchFamily="18" charset="0"/>
                            </a:rPr>
                            <m:t>0</m:t>
                          </m:r>
                        </m:sub>
                      </m:sSub>
                    </m:oMath>
                  </m:oMathPara>
                </a14:m>
                <a:endParaRPr lang="zh-CN" altLang="en-US" dirty="0"/>
              </a:p>
            </p:txBody>
          </p:sp>
        </mc:Choice>
        <mc:Fallback>
          <p:sp>
            <p:nvSpPr>
              <p:cNvPr id="9" name="对象 8"/>
              <p:cNvSpPr txBox="1">
                <a:spLocks noRot="1" noChangeAspect="1" noMove="1" noResize="1" noEditPoints="1" noAdjustHandles="1" noChangeArrowheads="1" noChangeShapeType="1" noTextEdit="1"/>
              </p:cNvSpPr>
              <p:nvPr/>
            </p:nvSpPr>
            <p:spPr>
              <a:xfrm>
                <a:off x="6781800" y="871538"/>
                <a:ext cx="4267200" cy="688975"/>
              </a:xfrm>
              <a:prstGeom prst="rect">
                <a:avLst/>
              </a:prstGeom>
              <a:blipFill>
                <a:blip r:embed="rId6"/>
                <a:stretch>
                  <a:fillRect/>
                </a:stretch>
              </a:blipFill>
              <a:ln w="38100">
                <a:solidFill>
                  <a:srgbClr val="FF0000"/>
                </a:solidFill>
              </a:ln>
            </p:spPr>
            <p:txBody>
              <a:bodyPr/>
              <a:lstStyle/>
              <a:p>
                <a:r>
                  <a:rPr lang="zh-CN" altLang="en-US">
                    <a:noFill/>
                  </a:rPr>
                  <a:t> </a:t>
                </a:r>
              </a:p>
            </p:txBody>
          </p:sp>
        </mc:Fallback>
      </mc:AlternateContent>
      <p:grpSp>
        <p:nvGrpSpPr>
          <p:cNvPr id="11" name="组合 10"/>
          <p:cNvGrpSpPr/>
          <p:nvPr/>
        </p:nvGrpSpPr>
        <p:grpSpPr>
          <a:xfrm>
            <a:off x="1789113" y="1586948"/>
            <a:ext cx="827087" cy="754615"/>
            <a:chOff x="1282803" y="1600200"/>
            <a:chExt cx="827087" cy="754615"/>
          </a:xfrm>
        </p:grpSpPr>
        <p:cxnSp>
          <p:nvCxnSpPr>
            <p:cNvPr id="14" name="直接箭头连接符 13"/>
            <p:cNvCxnSpPr/>
            <p:nvPr/>
          </p:nvCxnSpPr>
          <p:spPr bwMode="auto">
            <a:xfrm flipV="1">
              <a:off x="1696278" y="1600200"/>
              <a:ext cx="0" cy="381000"/>
            </a:xfrm>
            <a:prstGeom prst="straightConnector1">
              <a:avLst/>
            </a:prstGeom>
            <a:solidFill>
              <a:srgbClr val="DDDDDD"/>
            </a:solidFill>
            <a:ln w="66675" cap="flat" cmpd="sng" algn="ctr">
              <a:solidFill>
                <a:srgbClr val="FF0000"/>
              </a:solidFill>
              <a:prstDash val="solid"/>
              <a:round/>
              <a:headEnd type="none" w="med" len="med"/>
              <a:tailEnd type="triangle"/>
            </a:ln>
            <a:effectLst/>
          </p:spPr>
        </p:cxnSp>
        <mc:AlternateContent xmlns:mc="http://schemas.openxmlformats.org/markup-compatibility/2006">
          <mc:Choice xmlns:a14="http://schemas.microsoft.com/office/drawing/2010/main" Requires="a14">
            <p:sp>
              <p:nvSpPr>
                <p:cNvPr id="15" name="对象 14"/>
                <p:cNvSpPr txBox="1"/>
                <p:nvPr/>
              </p:nvSpPr>
              <p:spPr>
                <a:xfrm>
                  <a:off x="1282803" y="1981752"/>
                  <a:ext cx="827087" cy="373063"/>
                </a:xfrm>
                <a:prstGeom prst="rect">
                  <a:avLst/>
                </a:prstGeom>
                <a:ln w="38100">
                  <a:solidFill>
                    <a:srgbClr val="FF0000"/>
                  </a:solidFill>
                </a:ln>
              </p:spPr>
              <p:txBody>
                <a:bodyPr>
                  <a:normAutofit fontScale="62500" lnSpcReduction="20000"/>
                </a:bodyPr>
                <a:lstStyle/>
                <a:p>
                  <a:pPr/>
                  <a14:m>
                    <m:oMathPara xmlns:m="http://schemas.openxmlformats.org/officeDocument/2006/math">
                      <m:oMathParaPr>
                        <m:jc m:val="left"/>
                      </m:oMathParaPr>
                      <m:oMath xmlns:m="http://schemas.openxmlformats.org/officeDocument/2006/math">
                        <m:r>
                          <a:rPr lang="zh-CN" altLang="en-US" i="1">
                            <a:solidFill>
                              <a:srgbClr val="0000FF"/>
                            </a:solidFill>
                            <a:latin typeface="Cambria Math" panose="02040503050406030204" pitchFamily="18" charset="0"/>
                          </a:rPr>
                          <m:t>∼</m:t>
                        </m:r>
                        <m:sSub>
                          <m:sSubPr>
                            <m:ctrlPr>
                              <a:rPr lang="zh-CN" altLang="en-US" i="1">
                                <a:solidFill>
                                  <a:srgbClr val="0000FF"/>
                                </a:solidFill>
                                <a:latin typeface="Cambria Math" panose="02040503050406030204" pitchFamily="18" charset="0"/>
                              </a:rPr>
                            </m:ctrlPr>
                          </m:sSubPr>
                          <m:e>
                            <m:r>
                              <a:rPr lang="zh-CN" altLang="en-US" i="1">
                                <a:solidFill>
                                  <a:srgbClr val="0000FF"/>
                                </a:solidFill>
                                <a:latin typeface="Cambria Math" panose="02040503050406030204" pitchFamily="18" charset="0"/>
                              </a:rPr>
                              <m:t>𝜌</m:t>
                            </m:r>
                          </m:e>
                          <m:sub>
                            <m:r>
                              <a:rPr lang="zh-CN" altLang="en-US" i="1">
                                <a:solidFill>
                                  <a:srgbClr val="0000FF"/>
                                </a:solidFill>
                                <a:latin typeface="Cambria Math" panose="02040503050406030204" pitchFamily="18" charset="0"/>
                              </a:rPr>
                              <m:t>0</m:t>
                            </m:r>
                          </m:sub>
                        </m:sSub>
                        <m:r>
                          <a:rPr lang="zh-CN" altLang="en-US" i="1">
                            <a:solidFill>
                              <a:srgbClr val="0000FF"/>
                            </a:solidFill>
                            <a:latin typeface="Cambria Math" panose="02040503050406030204" pitchFamily="18" charset="0"/>
                          </a:rPr>
                          <m:t>/</m:t>
                        </m:r>
                        <m:r>
                          <a:rPr lang="zh-CN" altLang="en-US" i="1">
                            <a:solidFill>
                              <a:srgbClr val="0000FF"/>
                            </a:solidFill>
                            <a:latin typeface="Cambria Math" panose="02040503050406030204" pitchFamily="18" charset="0"/>
                          </a:rPr>
                          <m:t>3</m:t>
                        </m:r>
                      </m:oMath>
                    </m:oMathPara>
                  </a14:m>
                  <a:endParaRPr lang="zh-CN" altLang="en-US"/>
                </a:p>
              </p:txBody>
            </p:sp>
          </mc:Choice>
          <mc:Fallback>
            <p:sp>
              <p:nvSpPr>
                <p:cNvPr id="15" name="对象 14"/>
                <p:cNvSpPr txBox="1">
                  <a:spLocks noRot="1" noChangeAspect="1" noMove="1" noResize="1" noEditPoints="1" noAdjustHandles="1" noChangeArrowheads="1" noChangeShapeType="1" noTextEdit="1"/>
                </p:cNvSpPr>
                <p:nvPr/>
              </p:nvSpPr>
              <p:spPr>
                <a:xfrm>
                  <a:off x="1282803" y="1981752"/>
                  <a:ext cx="827087" cy="373063"/>
                </a:xfrm>
                <a:prstGeom prst="rect">
                  <a:avLst/>
                </a:prstGeom>
                <a:blipFill>
                  <a:blip r:embed="rId7"/>
                  <a:stretch>
                    <a:fillRect/>
                  </a:stretch>
                </a:blipFill>
                <a:ln w="38100">
                  <a:solidFill>
                    <a:srgbClr val="FF0000"/>
                  </a:solidFill>
                </a:ln>
              </p:spPr>
              <p:txBody>
                <a:bodyPr/>
                <a:lstStyle/>
                <a:p>
                  <a:r>
                    <a:rPr lang="zh-CN" altLang="en-US">
                      <a:noFill/>
                    </a:rPr>
                    <a:t> </a:t>
                  </a:r>
                </a:p>
              </p:txBody>
            </p:sp>
          </mc:Fallback>
        </mc:AlternateContent>
      </p:grpSp>
      <p:sp>
        <p:nvSpPr>
          <p:cNvPr id="16" name="TextBox 14"/>
          <p:cNvSpPr txBox="1"/>
          <p:nvPr/>
        </p:nvSpPr>
        <p:spPr>
          <a:xfrm>
            <a:off x="11125200" y="6427114"/>
            <a:ext cx="655950" cy="430887"/>
          </a:xfrm>
          <a:prstGeom prst="rect">
            <a:avLst/>
          </a:prstGeom>
          <a:noFill/>
        </p:spPr>
        <p:txBody>
          <a:bodyPr wrap="none" rtlCol="0">
            <a:spAutoFit/>
          </a:bodyPr>
          <a:lstStyle/>
          <a:p>
            <a:r>
              <a:rPr lang="en-US" altLang="zh-CN" sz="2200" dirty="0"/>
              <a:t>p. 5</a:t>
            </a:r>
            <a:endParaRPr lang="zh-CN" altLang="en-US" sz="2200" dirty="0"/>
          </a:p>
        </p:txBody>
      </p:sp>
    </p:spTree>
    <p:extLst>
      <p:ext uri="{BB962C8B-B14F-4D97-AF65-F5344CB8AC3E}">
        <p14:creationId xmlns:p14="http://schemas.microsoft.com/office/powerpoint/2010/main" val="63432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379456" y="5397028"/>
            <a:ext cx="5500978" cy="338554"/>
          </a:xfrm>
          <a:prstGeom prst="rect">
            <a:avLst/>
          </a:prstGeom>
          <a:noFill/>
        </p:spPr>
        <p:txBody>
          <a:bodyPr wrap="square" rtlCol="0">
            <a:spAutoFit/>
          </a:bodyPr>
          <a:lstStyle/>
          <a:p>
            <a:pPr algn="l"/>
            <a:r>
              <a:rPr lang="en-US" altLang="zh-CN" sz="1600" b="1" dirty="0">
                <a:solidFill>
                  <a:srgbClr val="0000FF"/>
                </a:solidFill>
                <a:latin typeface="Times New Roman" panose="02020603050405020304" pitchFamily="18" charset="0"/>
                <a:cs typeface="Times New Roman" panose="02020603050405020304" pitchFamily="18" charset="0"/>
              </a:rPr>
              <a:t>Zhao-Wen Zhang (</a:t>
            </a:r>
            <a:r>
              <a:rPr lang="zh-CN" altLang="en-US" sz="1600" b="1" dirty="0">
                <a:solidFill>
                  <a:srgbClr val="0000FF"/>
                </a:solidFill>
                <a:latin typeface="Times New Roman" panose="02020603050405020304" pitchFamily="18" charset="0"/>
                <a:cs typeface="Times New Roman" panose="02020603050405020304" pitchFamily="18" charset="0"/>
              </a:rPr>
              <a:t>张肇文</a:t>
            </a:r>
            <a:r>
              <a:rPr lang="en-US" altLang="zh-CN" sz="1600" b="1" dirty="0">
                <a:solidFill>
                  <a:srgbClr val="0000FF"/>
                </a:solidFill>
                <a:latin typeface="Times New Roman" panose="02020603050405020304" pitchFamily="18" charset="0"/>
                <a:cs typeface="Times New Roman" panose="02020603050405020304" pitchFamily="18" charset="0"/>
              </a:rPr>
              <a:t>) and LWC, PRC95, 064330 (2017)</a:t>
            </a:r>
            <a:endParaRPr lang="zh-CN" altLang="en-US" sz="1600" b="1" dirty="0">
              <a:solidFill>
                <a:srgbClr val="0000FF"/>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609600" y="999980"/>
            <a:ext cx="4978522" cy="707886"/>
          </a:xfrm>
          <a:prstGeom prst="rect">
            <a:avLst/>
          </a:prstGeom>
          <a:noFill/>
        </p:spPr>
        <p:txBody>
          <a:bodyPr wrap="square" rtlCol="0">
            <a:spAutoFit/>
          </a:bodyPr>
          <a:lstStyle/>
          <a:p>
            <a:pPr algn="l"/>
            <a:r>
              <a:rPr lang="en-US" altLang="zh-CN" sz="2000" b="1" dirty="0">
                <a:solidFill>
                  <a:srgbClr val="0000CC"/>
                </a:solidFill>
                <a:latin typeface="Times New Roman" panose="02020603050405020304" pitchFamily="18" charset="0"/>
                <a:cs typeface="Times New Roman" panose="02020603050405020304" pitchFamily="18" charset="0"/>
              </a:rPr>
              <a:t>Clustering effects on Esym within NL-RMF </a:t>
            </a:r>
          </a:p>
          <a:p>
            <a:pPr algn="l"/>
            <a:r>
              <a:rPr lang="en-US" altLang="zh-CN" sz="2000" b="1" dirty="0">
                <a:solidFill>
                  <a:srgbClr val="0000CC"/>
                </a:solidFill>
                <a:latin typeface="Times New Roman" panose="02020603050405020304" pitchFamily="18" charset="0"/>
                <a:cs typeface="Times New Roman" panose="02020603050405020304" pitchFamily="18" charset="0"/>
              </a:rPr>
              <a:t>for n, p, t, h, </a:t>
            </a:r>
            <a:r>
              <a:rPr lang="el-GR" altLang="zh-CN" sz="2000" b="1" dirty="0">
                <a:solidFill>
                  <a:srgbClr val="0000CC"/>
                </a:solidFill>
                <a:latin typeface="Times New Roman" panose="02020603050405020304" pitchFamily="18" charset="0"/>
                <a:cs typeface="Times New Roman" panose="02020603050405020304" pitchFamily="18" charset="0"/>
              </a:rPr>
              <a:t>α</a:t>
            </a:r>
            <a:r>
              <a:rPr lang="en-US" altLang="zh-CN" sz="2000" b="1" dirty="0">
                <a:solidFill>
                  <a:srgbClr val="0000CC"/>
                </a:solidFill>
                <a:latin typeface="Times New Roman" panose="02020603050405020304" pitchFamily="18" charset="0"/>
                <a:cs typeface="Times New Roman" panose="02020603050405020304" pitchFamily="18" charset="0"/>
              </a:rPr>
              <a:t> matter</a:t>
            </a:r>
            <a:endParaRPr lang="zh-CN" altLang="en-US" sz="2000" b="1" dirty="0">
              <a:solidFill>
                <a:srgbClr val="0000CC"/>
              </a:solidFill>
              <a:latin typeface="Times New Roman" panose="02020603050405020304" pitchFamily="18" charset="0"/>
              <a:cs typeface="Times New Roman" panose="02020603050405020304" pitchFamily="18" charset="0"/>
            </a:endParaRPr>
          </a:p>
        </p:txBody>
      </p:sp>
      <p:sp>
        <p:nvSpPr>
          <p:cNvPr id="7" name="Rectangle 3"/>
          <p:cNvSpPr>
            <a:spLocks noChangeArrowheads="1"/>
          </p:cNvSpPr>
          <p:nvPr/>
        </p:nvSpPr>
        <p:spPr bwMode="auto">
          <a:xfrm>
            <a:off x="1524000" y="152401"/>
            <a:ext cx="9144000" cy="688975"/>
          </a:xfrm>
          <a:prstGeom prst="rect">
            <a:avLst/>
          </a:prstGeom>
          <a:noFill/>
          <a:ln w="9525" algn="ctr">
            <a:noFill/>
            <a:miter lim="800000"/>
            <a:headEnd/>
            <a:tailEnd/>
          </a:ln>
        </p:spPr>
        <p:txBody>
          <a:bodyPr tIns="54000" anchorCtr="1"/>
          <a:lstStyle/>
          <a:p>
            <a:r>
              <a:rPr kumimoji="1" lang="en-US" altLang="zh-CN" sz="2800" b="1" dirty="0">
                <a:solidFill>
                  <a:srgbClr val="333399"/>
                </a:solidFill>
                <a:latin typeface="Times New Roman" pitchFamily="18" charset="0"/>
                <a:cs typeface="Times New Roman" pitchFamily="18" charset="0"/>
              </a:rPr>
              <a:t>            E</a:t>
            </a:r>
            <a:r>
              <a:rPr kumimoji="1" lang="en-US" altLang="zh-CN" sz="2800" b="1" baseline="-25000" dirty="0">
                <a:solidFill>
                  <a:srgbClr val="333399"/>
                </a:solidFill>
                <a:latin typeface="Times New Roman" pitchFamily="18" charset="0"/>
                <a:cs typeface="Times New Roman" pitchFamily="18" charset="0"/>
              </a:rPr>
              <a:t>sym</a:t>
            </a:r>
            <a:r>
              <a:rPr kumimoji="1" lang="en-US" altLang="zh-CN" sz="2800" b="1" dirty="0">
                <a:solidFill>
                  <a:srgbClr val="0000FF"/>
                </a:solidFill>
                <a:latin typeface="Times New Roman" pitchFamily="18" charset="0"/>
                <a:cs typeface="Times New Roman" pitchFamily="18" charset="0"/>
              </a:rPr>
              <a:t>: </a:t>
            </a:r>
            <a:r>
              <a:rPr kumimoji="1" lang="en-US" altLang="zh-CN" sz="2800" b="1" dirty="0" err="1">
                <a:solidFill>
                  <a:srgbClr val="0000FF"/>
                </a:solidFill>
                <a:latin typeface="Times New Roman" pitchFamily="18" charset="0"/>
                <a:cs typeface="Times New Roman" pitchFamily="18" charset="0"/>
              </a:rPr>
              <a:t>Subsaturation</a:t>
            </a:r>
            <a:r>
              <a:rPr kumimoji="1" lang="en-US" altLang="zh-CN" sz="2800" b="1" dirty="0">
                <a:solidFill>
                  <a:srgbClr val="0000FF"/>
                </a:solidFill>
                <a:latin typeface="Times New Roman" pitchFamily="18" charset="0"/>
                <a:cs typeface="Times New Roman" pitchFamily="18" charset="0"/>
              </a:rPr>
              <a:t> densities</a:t>
            </a:r>
            <a:endParaRPr kumimoji="1" lang="zh-CN" altLang="en-US" sz="2800" b="1" dirty="0">
              <a:solidFill>
                <a:srgbClr val="0000FF"/>
              </a:solidFill>
              <a:latin typeface="Times New Roman" pitchFamily="18" charset="0"/>
              <a:cs typeface="Times New Roman" pitchFamily="18" charset="0"/>
            </a:endParaRPr>
          </a:p>
        </p:txBody>
      </p:sp>
      <p:pic>
        <p:nvPicPr>
          <p:cNvPr id="3" name="图片 2"/>
          <p:cNvPicPr>
            <a:picLocks noChangeAspect="1"/>
          </p:cNvPicPr>
          <p:nvPr/>
        </p:nvPicPr>
        <p:blipFill>
          <a:blip r:embed="rId2"/>
          <a:stretch>
            <a:fillRect/>
          </a:stretch>
        </p:blipFill>
        <p:spPr>
          <a:xfrm>
            <a:off x="163890" y="1722393"/>
            <a:ext cx="5932110" cy="3572539"/>
          </a:xfrm>
          <a:prstGeom prst="rect">
            <a:avLst/>
          </a:prstGeom>
        </p:spPr>
      </p:pic>
      <p:pic>
        <p:nvPicPr>
          <p:cNvPr id="9" name="图片 8"/>
          <p:cNvPicPr>
            <a:picLocks noChangeAspect="1"/>
          </p:cNvPicPr>
          <p:nvPr/>
        </p:nvPicPr>
        <p:blipFill>
          <a:blip r:embed="rId3"/>
          <a:stretch>
            <a:fillRect/>
          </a:stretch>
        </p:blipFill>
        <p:spPr>
          <a:xfrm>
            <a:off x="6705600" y="1722394"/>
            <a:ext cx="4648200" cy="3674634"/>
          </a:xfrm>
          <a:prstGeom prst="rect">
            <a:avLst/>
          </a:prstGeom>
        </p:spPr>
      </p:pic>
      <p:sp>
        <p:nvSpPr>
          <p:cNvPr id="10" name="文本框 9"/>
          <p:cNvSpPr txBox="1"/>
          <p:nvPr/>
        </p:nvSpPr>
        <p:spPr>
          <a:xfrm>
            <a:off x="7162800" y="999601"/>
            <a:ext cx="3991092" cy="707886"/>
          </a:xfrm>
          <a:prstGeom prst="rect">
            <a:avLst/>
          </a:prstGeom>
          <a:noFill/>
        </p:spPr>
        <p:txBody>
          <a:bodyPr wrap="square" rtlCol="0">
            <a:spAutoFit/>
          </a:bodyPr>
          <a:lstStyle/>
          <a:p>
            <a:pPr algn="l"/>
            <a:r>
              <a:rPr lang="en-US" altLang="zh-CN" sz="2000" b="1" dirty="0">
                <a:solidFill>
                  <a:srgbClr val="0000CC"/>
                </a:solidFill>
                <a:latin typeface="Times New Roman" panose="02020603050405020304" pitchFamily="18" charset="0"/>
                <a:cs typeface="Times New Roman" panose="02020603050405020304" pitchFamily="18" charset="0"/>
              </a:rPr>
              <a:t>Alpha BEC effects on Esym within NL-RMF for cold np</a:t>
            </a:r>
            <a:r>
              <a:rPr lang="el-GR" altLang="zh-CN" sz="2000" b="1" dirty="0">
                <a:solidFill>
                  <a:srgbClr val="0000CC"/>
                </a:solidFill>
                <a:latin typeface="Times New Roman" panose="02020603050405020304" pitchFamily="18" charset="0"/>
                <a:cs typeface="Times New Roman" panose="02020603050405020304" pitchFamily="18" charset="0"/>
              </a:rPr>
              <a:t>α</a:t>
            </a:r>
            <a:r>
              <a:rPr lang="en-US" altLang="zh-CN" sz="2000" b="1" dirty="0">
                <a:solidFill>
                  <a:srgbClr val="0000CC"/>
                </a:solidFill>
                <a:latin typeface="Times New Roman" panose="02020603050405020304" pitchFamily="18" charset="0"/>
                <a:cs typeface="Times New Roman" panose="02020603050405020304" pitchFamily="18" charset="0"/>
              </a:rPr>
              <a:t> matter</a:t>
            </a:r>
            <a:endParaRPr lang="zh-CN" altLang="en-US" sz="2000" b="1" dirty="0">
              <a:solidFill>
                <a:srgbClr val="0000CC"/>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6553200" y="5410200"/>
            <a:ext cx="5484477" cy="338554"/>
          </a:xfrm>
          <a:prstGeom prst="rect">
            <a:avLst/>
          </a:prstGeom>
          <a:noFill/>
        </p:spPr>
        <p:txBody>
          <a:bodyPr wrap="square" rtlCol="0">
            <a:spAutoFit/>
          </a:bodyPr>
          <a:lstStyle/>
          <a:p>
            <a:pPr algn="l"/>
            <a:r>
              <a:rPr lang="en-US" altLang="zh-CN" sz="1600" b="1" dirty="0">
                <a:solidFill>
                  <a:srgbClr val="0000FF"/>
                </a:solidFill>
                <a:latin typeface="Times New Roman" panose="02020603050405020304" pitchFamily="18" charset="0"/>
                <a:cs typeface="Times New Roman" panose="02020603050405020304" pitchFamily="18" charset="0"/>
              </a:rPr>
              <a:t>Zhao-Wen Zhang (</a:t>
            </a:r>
            <a:r>
              <a:rPr lang="zh-CN" altLang="en-US" sz="1600" b="1" dirty="0">
                <a:solidFill>
                  <a:srgbClr val="0000FF"/>
                </a:solidFill>
                <a:latin typeface="Times New Roman" panose="02020603050405020304" pitchFamily="18" charset="0"/>
                <a:cs typeface="Times New Roman" panose="02020603050405020304" pitchFamily="18" charset="0"/>
              </a:rPr>
              <a:t>张肇文</a:t>
            </a:r>
            <a:r>
              <a:rPr lang="en-US" altLang="zh-CN" sz="1600" b="1" dirty="0">
                <a:solidFill>
                  <a:srgbClr val="0000FF"/>
                </a:solidFill>
                <a:latin typeface="Times New Roman" panose="02020603050405020304" pitchFamily="18" charset="0"/>
                <a:cs typeface="Times New Roman" panose="02020603050405020304" pitchFamily="18" charset="0"/>
              </a:rPr>
              <a:t>) and LWC, PRC100, 054304 (2019)</a:t>
            </a:r>
            <a:endParaRPr lang="zh-CN" altLang="en-US" sz="1600" b="1" dirty="0">
              <a:solidFill>
                <a:srgbClr val="0000FF"/>
              </a:solidFill>
              <a:latin typeface="Times New Roman" panose="02020603050405020304" pitchFamily="18" charset="0"/>
              <a:cs typeface="Times New Roman" panose="02020603050405020304" pitchFamily="18" charset="0"/>
            </a:endParaRPr>
          </a:p>
        </p:txBody>
      </p:sp>
      <p:sp>
        <p:nvSpPr>
          <p:cNvPr id="14" name="TextBox 14"/>
          <p:cNvSpPr txBox="1"/>
          <p:nvPr/>
        </p:nvSpPr>
        <p:spPr>
          <a:xfrm>
            <a:off x="11125200" y="6427114"/>
            <a:ext cx="655950" cy="430887"/>
          </a:xfrm>
          <a:prstGeom prst="rect">
            <a:avLst/>
          </a:prstGeom>
          <a:noFill/>
        </p:spPr>
        <p:txBody>
          <a:bodyPr wrap="none" rtlCol="0">
            <a:spAutoFit/>
          </a:bodyPr>
          <a:lstStyle/>
          <a:p>
            <a:r>
              <a:rPr lang="en-US" altLang="zh-CN" sz="2200" dirty="0"/>
              <a:t>p. 6</a:t>
            </a:r>
            <a:endParaRPr lang="zh-CN" altLang="en-US" sz="2200" dirty="0"/>
          </a:p>
        </p:txBody>
      </p:sp>
      <p:sp>
        <p:nvSpPr>
          <p:cNvPr id="2" name="矩形 1"/>
          <p:cNvSpPr/>
          <p:nvPr/>
        </p:nvSpPr>
        <p:spPr>
          <a:xfrm>
            <a:off x="685800" y="5837678"/>
            <a:ext cx="5016439" cy="584775"/>
          </a:xfrm>
          <a:prstGeom prst="rect">
            <a:avLst/>
          </a:prstGeom>
        </p:spPr>
        <p:txBody>
          <a:bodyPr wrap="square">
            <a:spAutoFit/>
          </a:bodyPr>
          <a:lstStyle/>
          <a:p>
            <a:pPr algn="l"/>
            <a:r>
              <a:rPr lang="en-US" altLang="zh-CN" sz="1600" b="1" dirty="0">
                <a:solidFill>
                  <a:srgbClr val="000000"/>
                </a:solidFill>
                <a:latin typeface="Times New Roman" panose="02020603050405020304" pitchFamily="18" charset="0"/>
                <a:cs typeface="Times New Roman" panose="02020603050405020304" pitchFamily="18" charset="0"/>
              </a:rPr>
              <a:t>See also: </a:t>
            </a:r>
            <a:r>
              <a:rPr lang="en-US" altLang="zh-CN" sz="1600" b="1" dirty="0">
                <a:solidFill>
                  <a:srgbClr val="0000FF"/>
                </a:solidFill>
                <a:latin typeface="Times New Roman" panose="02020603050405020304" pitchFamily="18" charset="0"/>
                <a:cs typeface="Times New Roman" panose="02020603050405020304" pitchFamily="18" charset="0"/>
              </a:rPr>
              <a:t>S. Typel, G. </a:t>
            </a:r>
            <a:r>
              <a:rPr lang="en-US" altLang="zh-CN" sz="1600" b="1" dirty="0" err="1">
                <a:solidFill>
                  <a:srgbClr val="0000FF"/>
                </a:solidFill>
                <a:latin typeface="Times New Roman" panose="02020603050405020304" pitchFamily="18" charset="0"/>
                <a:cs typeface="Times New Roman" panose="02020603050405020304" pitchFamily="18" charset="0"/>
              </a:rPr>
              <a:t>Röpke</a:t>
            </a:r>
            <a:r>
              <a:rPr lang="en-US" altLang="zh-CN" sz="1600" b="1" dirty="0">
                <a:solidFill>
                  <a:srgbClr val="0000FF"/>
                </a:solidFill>
                <a:latin typeface="Times New Roman" panose="02020603050405020304" pitchFamily="18" charset="0"/>
                <a:cs typeface="Times New Roman" panose="02020603050405020304" pitchFamily="18" charset="0"/>
              </a:rPr>
              <a:t>, T. </a:t>
            </a:r>
            <a:r>
              <a:rPr lang="en-US" altLang="zh-CN" sz="1600" b="1" dirty="0" err="1">
                <a:solidFill>
                  <a:srgbClr val="0000FF"/>
                </a:solidFill>
                <a:latin typeface="Times New Roman" panose="02020603050405020304" pitchFamily="18" charset="0"/>
                <a:cs typeface="Times New Roman" panose="02020603050405020304" pitchFamily="18" charset="0"/>
              </a:rPr>
              <a:t>Klähn</a:t>
            </a:r>
            <a:r>
              <a:rPr lang="en-US" altLang="zh-CN" sz="1600" b="1" dirty="0">
                <a:solidFill>
                  <a:srgbClr val="0000FF"/>
                </a:solidFill>
                <a:latin typeface="Times New Roman" panose="02020603050405020304" pitchFamily="18" charset="0"/>
                <a:cs typeface="Times New Roman" panose="02020603050405020304" pitchFamily="18" charset="0"/>
              </a:rPr>
              <a:t>, D. Blaschke, and H. H. Wolter, Phys. Rev. C 81</a:t>
            </a:r>
            <a:r>
              <a:rPr lang="en-US" altLang="zh-CN" sz="1600" b="1" dirty="0">
                <a:solidFill>
                  <a:srgbClr val="000000"/>
                </a:solidFill>
                <a:latin typeface="Times New Roman" panose="02020603050405020304" pitchFamily="18" charset="0"/>
                <a:cs typeface="Times New Roman" panose="02020603050405020304" pitchFamily="18" charset="0"/>
              </a:rPr>
              <a:t>, </a:t>
            </a:r>
            <a:r>
              <a:rPr lang="en-US" altLang="zh-CN" sz="1600" b="1" dirty="0">
                <a:solidFill>
                  <a:srgbClr val="0000FF"/>
                </a:solidFill>
                <a:latin typeface="Times New Roman" panose="02020603050405020304" pitchFamily="18" charset="0"/>
                <a:cs typeface="Times New Roman" panose="02020603050405020304" pitchFamily="18" charset="0"/>
              </a:rPr>
              <a:t>015803 </a:t>
            </a:r>
            <a:r>
              <a:rPr lang="en-US" altLang="zh-CN" sz="1600" b="1" dirty="0">
                <a:solidFill>
                  <a:srgbClr val="000000"/>
                </a:solidFill>
                <a:latin typeface="Times New Roman" panose="02020603050405020304" pitchFamily="18" charset="0"/>
                <a:cs typeface="Times New Roman" panose="02020603050405020304" pitchFamily="18" charset="0"/>
              </a:rPr>
              <a:t>(</a:t>
            </a:r>
            <a:r>
              <a:rPr lang="en-US" altLang="zh-CN" sz="1600" b="1" dirty="0">
                <a:solidFill>
                  <a:srgbClr val="0000FF"/>
                </a:solidFill>
                <a:latin typeface="Times New Roman" panose="02020603050405020304" pitchFamily="18" charset="0"/>
                <a:cs typeface="Times New Roman" panose="02020603050405020304" pitchFamily="18" charset="0"/>
              </a:rPr>
              <a:t>2010</a:t>
            </a:r>
            <a:r>
              <a:rPr lang="en-US" altLang="zh-CN" sz="1600" b="1" dirty="0">
                <a:solidFill>
                  <a:srgbClr val="000000"/>
                </a:solidFill>
                <a:latin typeface="Times New Roman" panose="02020603050405020304" pitchFamily="18" charset="0"/>
                <a:cs typeface="Times New Roman" panose="02020603050405020304" pitchFamily="18" charset="0"/>
              </a:rPr>
              <a:t>).</a:t>
            </a:r>
            <a:endParaRPr lang="zh-CN" alt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955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1524000" y="152401"/>
            <a:ext cx="9144000" cy="688975"/>
          </a:xfrm>
          <a:prstGeom prst="rect">
            <a:avLst/>
          </a:prstGeom>
          <a:noFill/>
          <a:ln w="9525" algn="ctr">
            <a:noFill/>
            <a:miter lim="800000"/>
            <a:headEnd/>
            <a:tailEnd/>
          </a:ln>
        </p:spPr>
        <p:txBody>
          <a:bodyPr tIns="54000" anchorCtr="1"/>
          <a:lstStyle/>
          <a:p>
            <a:r>
              <a:rPr kumimoji="1" lang="en-US" altLang="zh-CN" sz="2800" b="1" dirty="0">
                <a:solidFill>
                  <a:srgbClr val="333399"/>
                </a:solidFill>
                <a:latin typeface="Times New Roman" pitchFamily="18" charset="0"/>
                <a:cs typeface="Times New Roman" pitchFamily="18" charset="0"/>
              </a:rPr>
              <a:t>                      E</a:t>
            </a:r>
            <a:r>
              <a:rPr kumimoji="1" lang="en-US" altLang="zh-CN" sz="2800" b="1" baseline="-25000" dirty="0">
                <a:solidFill>
                  <a:srgbClr val="333399"/>
                </a:solidFill>
                <a:latin typeface="Times New Roman" pitchFamily="18" charset="0"/>
                <a:cs typeface="Times New Roman" pitchFamily="18" charset="0"/>
              </a:rPr>
              <a:t>sym</a:t>
            </a:r>
            <a:r>
              <a:rPr kumimoji="1" lang="en-US" altLang="zh-CN" sz="2800" b="1" dirty="0">
                <a:solidFill>
                  <a:srgbClr val="0000FF"/>
                </a:solidFill>
                <a:latin typeface="Times New Roman" pitchFamily="18" charset="0"/>
                <a:cs typeface="Times New Roman" pitchFamily="18" charset="0"/>
              </a:rPr>
              <a:t>: </a:t>
            </a:r>
            <a:r>
              <a:rPr kumimoji="1" lang="en-US" altLang="zh-CN" sz="2800" b="1" dirty="0">
                <a:solidFill>
                  <a:srgbClr val="C00000"/>
                </a:solidFill>
                <a:latin typeface="Times New Roman" pitchFamily="18" charset="0"/>
                <a:cs typeface="Times New Roman" pitchFamily="18" charset="0"/>
              </a:rPr>
              <a:t>Around saturation density</a:t>
            </a:r>
            <a:endParaRPr kumimoji="1" lang="zh-CN" altLang="en-US" sz="2800" b="1" dirty="0">
              <a:solidFill>
                <a:srgbClr val="C00000"/>
              </a:solidFill>
              <a:latin typeface="Times New Roman" pitchFamily="18" charset="0"/>
              <a:cs typeface="Times New Roman" pitchFamily="18" charset="0"/>
            </a:endParaRPr>
          </a:p>
        </p:txBody>
      </p:sp>
      <p:sp>
        <p:nvSpPr>
          <p:cNvPr id="13" name="文本框 12"/>
          <p:cNvSpPr txBox="1"/>
          <p:nvPr/>
        </p:nvSpPr>
        <p:spPr>
          <a:xfrm>
            <a:off x="7769752" y="914400"/>
            <a:ext cx="3507847" cy="369332"/>
          </a:xfrm>
          <a:prstGeom prst="rect">
            <a:avLst/>
          </a:prstGeom>
          <a:noFill/>
        </p:spPr>
        <p:txBody>
          <a:bodyPr wrap="square" rtlCol="0">
            <a:spAutoFit/>
          </a:bodyPr>
          <a:lstStyle/>
          <a:p>
            <a:pPr algn="l"/>
            <a:r>
              <a:rPr lang="en-US" altLang="zh-CN" sz="1800" b="1" dirty="0">
                <a:solidFill>
                  <a:srgbClr val="0000FF"/>
                </a:solidFill>
                <a:latin typeface="Times New Roman" panose="02020603050405020304" pitchFamily="18" charset="0"/>
                <a:cs typeface="Times New Roman" panose="02020603050405020304" pitchFamily="18" charset="0"/>
              </a:rPr>
              <a:t>LWC et al., Invited Review</a:t>
            </a:r>
            <a:endParaRPr lang="zh-CN" altLang="en-US" sz="1800" b="1" dirty="0">
              <a:solidFill>
                <a:srgbClr val="0000FF"/>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2"/>
          <a:stretch>
            <a:fillRect/>
          </a:stretch>
        </p:blipFill>
        <p:spPr>
          <a:xfrm>
            <a:off x="76200" y="896099"/>
            <a:ext cx="3429000" cy="5872009"/>
          </a:xfrm>
          <a:prstGeom prst="rect">
            <a:avLst/>
          </a:prstGeom>
        </p:spPr>
      </p:pic>
      <p:pic>
        <p:nvPicPr>
          <p:cNvPr id="4" name="图片 3"/>
          <p:cNvPicPr>
            <a:picLocks noChangeAspect="1"/>
          </p:cNvPicPr>
          <p:nvPr/>
        </p:nvPicPr>
        <p:blipFill>
          <a:blip r:embed="rId3"/>
          <a:stretch>
            <a:fillRect/>
          </a:stretch>
        </p:blipFill>
        <p:spPr>
          <a:xfrm>
            <a:off x="3507847" y="896098"/>
            <a:ext cx="3502553" cy="5872010"/>
          </a:xfrm>
          <a:prstGeom prst="rect">
            <a:avLst/>
          </a:prstGeom>
        </p:spPr>
      </p:pic>
      <p:sp>
        <p:nvSpPr>
          <p:cNvPr id="5" name="矩形 4"/>
          <p:cNvSpPr/>
          <p:nvPr/>
        </p:nvSpPr>
        <p:spPr>
          <a:xfrm>
            <a:off x="7875109" y="2284096"/>
            <a:ext cx="3171544" cy="830997"/>
          </a:xfrm>
          <a:prstGeom prst="rect">
            <a:avLst/>
          </a:prstGeom>
          <a:ln w="25400">
            <a:solidFill>
              <a:srgbClr val="FFC000"/>
            </a:solidFill>
          </a:ln>
        </p:spPr>
        <p:txBody>
          <a:bodyPr wrap="square">
            <a:spAutoFit/>
          </a:bodyPr>
          <a:lstStyle/>
          <a:p>
            <a:pPr algn="l"/>
            <a:r>
              <a:rPr lang="en-US" altLang="zh-CN" sz="2000" b="1" dirty="0">
                <a:solidFill>
                  <a:srgbClr val="FF33CC"/>
                </a:solidFill>
                <a:latin typeface="Times New Roman" pitchFamily="18" charset="0"/>
                <a:ea typeface="黑体" pitchFamily="2" charset="-122"/>
                <a:cs typeface="Times New Roman" pitchFamily="18" charset="0"/>
              </a:rPr>
              <a:t>E</a:t>
            </a:r>
            <a:r>
              <a:rPr lang="en-US" altLang="zh-CN" sz="2000" b="1" baseline="-25000" dirty="0">
                <a:solidFill>
                  <a:srgbClr val="FF33CC"/>
                </a:solidFill>
                <a:latin typeface="Times New Roman" pitchFamily="18" charset="0"/>
                <a:ea typeface="黑体" pitchFamily="2" charset="-122"/>
                <a:cs typeface="Times New Roman" pitchFamily="18" charset="0"/>
              </a:rPr>
              <a:t>sym</a:t>
            </a:r>
            <a:r>
              <a:rPr lang="en-US" altLang="zh-CN" sz="2000" b="1" dirty="0">
                <a:solidFill>
                  <a:srgbClr val="FF33CC"/>
                </a:solidFill>
                <a:latin typeface="Times New Roman" pitchFamily="18" charset="0"/>
                <a:ea typeface="黑体" pitchFamily="2" charset="-122"/>
                <a:cs typeface="Times New Roman" pitchFamily="18" charset="0"/>
              </a:rPr>
              <a:t>(</a:t>
            </a:r>
            <a:r>
              <a:rPr lang="el-GR" altLang="zh-CN" sz="2000" b="1" dirty="0">
                <a:solidFill>
                  <a:srgbClr val="FF33CC"/>
                </a:solidFill>
                <a:latin typeface="Times New Roman" pitchFamily="18" charset="0"/>
                <a:ea typeface="黑体" pitchFamily="2" charset="-122"/>
                <a:cs typeface="Times New Roman" pitchFamily="18" charset="0"/>
              </a:rPr>
              <a:t>ρ</a:t>
            </a:r>
            <a:r>
              <a:rPr lang="en-US" altLang="zh-CN" sz="2000" b="1" baseline="-25000" dirty="0">
                <a:solidFill>
                  <a:srgbClr val="FF33CC"/>
                </a:solidFill>
                <a:latin typeface="Times New Roman" pitchFamily="18" charset="0"/>
                <a:ea typeface="黑体" pitchFamily="2" charset="-122"/>
                <a:cs typeface="Times New Roman" pitchFamily="18" charset="0"/>
              </a:rPr>
              <a:t>0</a:t>
            </a:r>
            <a:r>
              <a:rPr lang="en-US" altLang="zh-CN" sz="2000" b="1" dirty="0">
                <a:solidFill>
                  <a:srgbClr val="FF33CC"/>
                </a:solidFill>
                <a:latin typeface="Times New Roman" pitchFamily="18" charset="0"/>
                <a:ea typeface="黑体" pitchFamily="2" charset="-122"/>
                <a:cs typeface="Times New Roman" pitchFamily="18" charset="0"/>
              </a:rPr>
              <a:t>)</a:t>
            </a:r>
            <a:r>
              <a:rPr lang="en-US" altLang="zh-CN" sz="2000" dirty="0">
                <a:solidFill>
                  <a:srgbClr val="FF33CC"/>
                </a:solidFill>
                <a:latin typeface="Times New Roman" pitchFamily="18" charset="0"/>
                <a:ea typeface="黑体" pitchFamily="2" charset="-122"/>
                <a:cs typeface="Times New Roman" pitchFamily="18" charset="0"/>
              </a:rPr>
              <a:t>  = </a:t>
            </a:r>
            <a:r>
              <a:rPr lang="en-US" altLang="zh-CN" sz="2000" b="1" dirty="0">
                <a:solidFill>
                  <a:srgbClr val="FF33CC"/>
                </a:solidFill>
                <a:latin typeface="Times New Roman" pitchFamily="18" charset="0"/>
                <a:ea typeface="黑体" pitchFamily="2" charset="-122"/>
                <a:cs typeface="Times New Roman" pitchFamily="18" charset="0"/>
              </a:rPr>
              <a:t>31.7±3.1 </a:t>
            </a:r>
          </a:p>
          <a:p>
            <a:pPr algn="l"/>
            <a:endParaRPr lang="en-US" altLang="zh-CN" sz="800" dirty="0">
              <a:latin typeface="Times New Roman" pitchFamily="18" charset="0"/>
              <a:ea typeface="黑体" pitchFamily="2" charset="-122"/>
              <a:cs typeface="Times New Roman" pitchFamily="18" charset="0"/>
            </a:endParaRPr>
          </a:p>
          <a:p>
            <a:pPr algn="l"/>
            <a:r>
              <a:rPr lang="en-US" altLang="zh-CN" sz="2000" b="1" i="1" dirty="0">
                <a:solidFill>
                  <a:srgbClr val="FF33CC"/>
                </a:solidFill>
                <a:latin typeface="Times New Roman" pitchFamily="18" charset="0"/>
                <a:ea typeface="黑体" pitchFamily="2" charset="-122"/>
                <a:cs typeface="Times New Roman" pitchFamily="18" charset="0"/>
              </a:rPr>
              <a:t>            L </a:t>
            </a:r>
            <a:r>
              <a:rPr lang="en-US" altLang="zh-CN" sz="2000" b="1" dirty="0">
                <a:solidFill>
                  <a:srgbClr val="FF33CC"/>
                </a:solidFill>
                <a:latin typeface="Times New Roman" pitchFamily="18" charset="0"/>
                <a:ea typeface="黑体" pitchFamily="2" charset="-122"/>
                <a:cs typeface="Times New Roman" pitchFamily="18" charset="0"/>
              </a:rPr>
              <a:t>= 57.5±24.5 MeV</a:t>
            </a:r>
          </a:p>
        </p:txBody>
      </p:sp>
      <p:sp>
        <p:nvSpPr>
          <p:cNvPr id="6" name="矩形 5"/>
          <p:cNvSpPr/>
          <p:nvPr/>
        </p:nvSpPr>
        <p:spPr>
          <a:xfrm>
            <a:off x="7331749" y="1161991"/>
            <a:ext cx="4082996" cy="1107996"/>
          </a:xfrm>
          <a:prstGeom prst="rect">
            <a:avLst/>
          </a:prstGeom>
        </p:spPr>
        <p:txBody>
          <a:bodyPr wrap="square">
            <a:spAutoFit/>
          </a:bodyPr>
          <a:lstStyle/>
          <a:p>
            <a:pPr algn="l"/>
            <a:r>
              <a:rPr lang="en-US" altLang="zh-CN" sz="2200" b="1" dirty="0">
                <a:solidFill>
                  <a:srgbClr val="FF00FF"/>
                </a:solidFill>
                <a:latin typeface="Times New Roman" panose="02020603050405020304" pitchFamily="18" charset="0"/>
                <a:cs typeface="Times New Roman" panose="02020603050405020304" pitchFamily="18" charset="0"/>
              </a:rPr>
              <a:t>58</a:t>
            </a:r>
            <a:r>
              <a:rPr lang="en-US" altLang="zh-CN" sz="2200" b="1" dirty="0">
                <a:solidFill>
                  <a:srgbClr val="C00000"/>
                </a:solidFill>
                <a:latin typeface="Times New Roman" panose="02020603050405020304" pitchFamily="18" charset="0"/>
                <a:cs typeface="Times New Roman" panose="02020603050405020304" pitchFamily="18" charset="0"/>
              </a:rPr>
              <a:t> analyses of terrestrial nuclear experiments and astrophysical observations</a:t>
            </a:r>
            <a:endParaRPr lang="zh-CN" altLang="en-US" sz="2200" b="1" dirty="0">
              <a:solidFill>
                <a:srgbClr val="C00000"/>
              </a:solidFill>
              <a:latin typeface="Times New Roman" panose="02020603050405020304" pitchFamily="18" charset="0"/>
              <a:cs typeface="Times New Roman" panose="02020603050405020304" pitchFamily="18" charset="0"/>
            </a:endParaRPr>
          </a:p>
        </p:txBody>
      </p:sp>
      <p:pic>
        <p:nvPicPr>
          <p:cNvPr id="690178" name="Picture 2" descr="https://gimg2.baidu.com/image_search/src=http%3A%2F%2Fimage.tupian114.com%2F20140716%2F17310263.jpg.thumb.jpg&amp;refer=http%3A%2F%2Fimage.tupian114.com&amp;app=2002&amp;size=f9999,10000&amp;q=a80&amp;n=0&amp;g=0n&amp;fmt=jpeg?sec=1626602253&amp;t=7e7f7c3dcf690d6fd4ff11bbc975f60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4572000"/>
            <a:ext cx="678203" cy="599079"/>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8060672" y="4495800"/>
            <a:ext cx="3868627" cy="769441"/>
          </a:xfrm>
          <a:prstGeom prst="rect">
            <a:avLst/>
          </a:prstGeom>
        </p:spPr>
        <p:txBody>
          <a:bodyPr wrap="square">
            <a:spAutoFit/>
          </a:bodyPr>
          <a:lstStyle/>
          <a:p>
            <a:pPr algn="l"/>
            <a:r>
              <a:rPr lang="en-US" altLang="zh-CN" sz="2200" b="1" dirty="0">
                <a:solidFill>
                  <a:srgbClr val="FF0000"/>
                </a:solidFill>
                <a:latin typeface="Times New Roman" panose="02020603050405020304" pitchFamily="18" charset="0"/>
                <a:cs typeface="Times New Roman" panose="02020603050405020304" pitchFamily="18" charset="0"/>
              </a:rPr>
              <a:t>Assuming all the constraints are equally reliable !!!</a:t>
            </a:r>
            <a:endParaRPr lang="zh-CN" altLang="en-US" sz="2200" b="1" dirty="0">
              <a:solidFill>
                <a:srgbClr val="FF0000"/>
              </a:solidFill>
              <a:latin typeface="Times New Roman" panose="02020603050405020304" pitchFamily="18" charset="0"/>
              <a:cs typeface="Times New Roman" panose="02020603050405020304" pitchFamily="18" charset="0"/>
            </a:endParaRPr>
          </a:p>
        </p:txBody>
      </p:sp>
      <p:sp>
        <p:nvSpPr>
          <p:cNvPr id="14" name="矩形 13"/>
          <p:cNvSpPr/>
          <p:nvPr/>
        </p:nvSpPr>
        <p:spPr>
          <a:xfrm>
            <a:off x="7036904" y="3572470"/>
            <a:ext cx="5029200" cy="923330"/>
          </a:xfrm>
          <a:prstGeom prst="rect">
            <a:avLst/>
          </a:prstGeom>
        </p:spPr>
        <p:txBody>
          <a:bodyPr wrap="square">
            <a:spAutoFit/>
          </a:bodyPr>
          <a:lstStyle/>
          <a:p>
            <a:pPr algn="l"/>
            <a:r>
              <a:rPr lang="en-US" altLang="zh-CN" sz="1800" b="1" dirty="0">
                <a:solidFill>
                  <a:srgbClr val="0000FF"/>
                </a:solidFill>
                <a:latin typeface="Times New Roman" panose="02020603050405020304" pitchFamily="18" charset="0"/>
                <a:cs typeface="Times New Roman" panose="02020603050405020304" pitchFamily="18" charset="0"/>
              </a:rPr>
              <a:t>B. A. Li and X. Han, Phys. </a:t>
            </a:r>
            <a:r>
              <a:rPr lang="en-US" altLang="zh-CN" sz="1800" b="1" dirty="0" err="1">
                <a:solidFill>
                  <a:srgbClr val="0000FF"/>
                </a:solidFill>
                <a:latin typeface="Times New Roman" panose="02020603050405020304" pitchFamily="18" charset="0"/>
                <a:cs typeface="Times New Roman" panose="02020603050405020304" pitchFamily="18" charset="0"/>
              </a:rPr>
              <a:t>Lett</a:t>
            </a:r>
            <a:r>
              <a:rPr lang="en-US" altLang="zh-CN" sz="1800" b="1" dirty="0">
                <a:solidFill>
                  <a:srgbClr val="0000FF"/>
                </a:solidFill>
                <a:latin typeface="Times New Roman" panose="02020603050405020304" pitchFamily="18" charset="0"/>
                <a:cs typeface="Times New Roman" panose="02020603050405020304" pitchFamily="18" charset="0"/>
              </a:rPr>
              <a:t>. B727, 276 (2013); </a:t>
            </a:r>
          </a:p>
          <a:p>
            <a:pPr algn="l"/>
            <a:r>
              <a:rPr lang="en-US" altLang="zh-CN" sz="1800" b="1" dirty="0">
                <a:solidFill>
                  <a:srgbClr val="0000FF"/>
                </a:solidFill>
                <a:latin typeface="Times New Roman" panose="02020603050405020304" pitchFamily="18" charset="0"/>
                <a:cs typeface="Times New Roman" panose="02020603050405020304" pitchFamily="18" charset="0"/>
              </a:rPr>
              <a:t>M. </a:t>
            </a:r>
            <a:r>
              <a:rPr lang="en-US" altLang="zh-CN" sz="1800" b="1" dirty="0" err="1">
                <a:solidFill>
                  <a:srgbClr val="0000FF"/>
                </a:solidFill>
                <a:latin typeface="Times New Roman" panose="02020603050405020304" pitchFamily="18" charset="0"/>
                <a:cs typeface="Times New Roman" panose="02020603050405020304" pitchFamily="18" charset="0"/>
              </a:rPr>
              <a:t>Oertel</a:t>
            </a:r>
            <a:r>
              <a:rPr lang="en-US" altLang="zh-CN" sz="1800" b="1" dirty="0">
                <a:solidFill>
                  <a:srgbClr val="0000FF"/>
                </a:solidFill>
                <a:latin typeface="Times New Roman" panose="02020603050405020304" pitchFamily="18" charset="0"/>
                <a:cs typeface="Times New Roman" panose="02020603050405020304" pitchFamily="18" charset="0"/>
              </a:rPr>
              <a:t>, M. </a:t>
            </a:r>
            <a:r>
              <a:rPr lang="en-US" altLang="zh-CN" sz="1800" b="1" dirty="0" err="1">
                <a:solidFill>
                  <a:srgbClr val="0000FF"/>
                </a:solidFill>
                <a:latin typeface="Times New Roman" panose="02020603050405020304" pitchFamily="18" charset="0"/>
                <a:cs typeface="Times New Roman" panose="02020603050405020304" pitchFamily="18" charset="0"/>
              </a:rPr>
              <a:t>Hempel</a:t>
            </a:r>
            <a:r>
              <a:rPr lang="en-US" altLang="zh-CN" sz="1800" b="1" dirty="0">
                <a:solidFill>
                  <a:srgbClr val="0000FF"/>
                </a:solidFill>
                <a:latin typeface="Times New Roman" panose="02020603050405020304" pitchFamily="18" charset="0"/>
                <a:cs typeface="Times New Roman" panose="02020603050405020304" pitchFamily="18" charset="0"/>
              </a:rPr>
              <a:t>, T. </a:t>
            </a:r>
            <a:r>
              <a:rPr lang="en-US" altLang="zh-CN" sz="1800" b="1" dirty="0" err="1">
                <a:solidFill>
                  <a:srgbClr val="0000FF"/>
                </a:solidFill>
                <a:latin typeface="Times New Roman" panose="02020603050405020304" pitchFamily="18" charset="0"/>
                <a:cs typeface="Times New Roman" panose="02020603050405020304" pitchFamily="18" charset="0"/>
              </a:rPr>
              <a:t>Klahn</a:t>
            </a:r>
            <a:r>
              <a:rPr lang="en-US" altLang="zh-CN" sz="1800" b="1" dirty="0">
                <a:solidFill>
                  <a:srgbClr val="0000FF"/>
                </a:solidFill>
                <a:latin typeface="Times New Roman" panose="02020603050405020304" pitchFamily="18" charset="0"/>
                <a:cs typeface="Times New Roman" panose="02020603050405020304" pitchFamily="18" charset="0"/>
              </a:rPr>
              <a:t>, and S. Typel, Rev. </a:t>
            </a:r>
            <a:r>
              <a:rPr lang="da-DK" altLang="zh-CN" sz="1800" b="1" dirty="0">
                <a:solidFill>
                  <a:srgbClr val="0000FF"/>
                </a:solidFill>
                <a:latin typeface="Times New Roman" panose="02020603050405020304" pitchFamily="18" charset="0"/>
                <a:cs typeface="Times New Roman" panose="02020603050405020304" pitchFamily="18" charset="0"/>
              </a:rPr>
              <a:t>Mod. Phys. 89, 015007 (2017).</a:t>
            </a:r>
            <a:endParaRPr lang="zh-CN" altLang="en-US" sz="1800" b="1" dirty="0">
              <a:solidFill>
                <a:srgbClr val="0000FF"/>
              </a:solidFill>
              <a:latin typeface="Times New Roman" panose="02020603050405020304" pitchFamily="18" charset="0"/>
              <a:cs typeface="Times New Roman" panose="02020603050405020304" pitchFamily="18" charset="0"/>
            </a:endParaRPr>
          </a:p>
        </p:txBody>
      </p:sp>
      <p:sp>
        <p:nvSpPr>
          <p:cNvPr id="17" name="矩形 16"/>
          <p:cNvSpPr/>
          <p:nvPr/>
        </p:nvSpPr>
        <p:spPr>
          <a:xfrm>
            <a:off x="7036904" y="3195032"/>
            <a:ext cx="4944052" cy="430887"/>
          </a:xfrm>
          <a:prstGeom prst="rect">
            <a:avLst/>
          </a:prstGeom>
        </p:spPr>
        <p:txBody>
          <a:bodyPr wrap="square">
            <a:spAutoFit/>
          </a:bodyPr>
          <a:lstStyle/>
          <a:p>
            <a:pPr algn="l"/>
            <a:r>
              <a:rPr lang="en-US" altLang="zh-CN" sz="2200" b="1" dirty="0">
                <a:solidFill>
                  <a:schemeClr val="tx2"/>
                </a:solidFill>
                <a:latin typeface="Times New Roman" panose="02020603050405020304" pitchFamily="18" charset="0"/>
                <a:cs typeface="Times New Roman" panose="02020603050405020304" pitchFamily="18" charset="0"/>
              </a:rPr>
              <a:t>Similar conclusion has been obtained in:</a:t>
            </a:r>
            <a:endParaRPr lang="zh-CN" altLang="en-US" sz="2200" b="1" dirty="0">
              <a:solidFill>
                <a:schemeClr val="tx2"/>
              </a:solidFill>
              <a:latin typeface="Times New Roman" panose="02020603050405020304" pitchFamily="18" charset="0"/>
              <a:cs typeface="Times New Roman" panose="02020603050405020304" pitchFamily="18" charset="0"/>
            </a:endParaRPr>
          </a:p>
        </p:txBody>
      </p:sp>
      <p:sp>
        <p:nvSpPr>
          <p:cNvPr id="16" name="TextBox 14"/>
          <p:cNvSpPr txBox="1"/>
          <p:nvPr/>
        </p:nvSpPr>
        <p:spPr>
          <a:xfrm>
            <a:off x="11125200" y="6427114"/>
            <a:ext cx="655950" cy="430887"/>
          </a:xfrm>
          <a:prstGeom prst="rect">
            <a:avLst/>
          </a:prstGeom>
          <a:noFill/>
        </p:spPr>
        <p:txBody>
          <a:bodyPr wrap="none" rtlCol="0">
            <a:spAutoFit/>
          </a:bodyPr>
          <a:lstStyle/>
          <a:p>
            <a:r>
              <a:rPr lang="en-US" altLang="zh-CN" sz="2200" dirty="0"/>
              <a:t>p. 7</a:t>
            </a:r>
            <a:endParaRPr lang="zh-CN" altLang="en-US" sz="2200" dirty="0"/>
          </a:p>
        </p:txBody>
      </p:sp>
      <p:sp>
        <p:nvSpPr>
          <p:cNvPr id="3" name="矩形 2"/>
          <p:cNvSpPr/>
          <p:nvPr/>
        </p:nvSpPr>
        <p:spPr>
          <a:xfrm>
            <a:off x="7054331" y="5369004"/>
            <a:ext cx="5061469" cy="1107996"/>
          </a:xfrm>
          <a:prstGeom prst="rect">
            <a:avLst/>
          </a:prstGeom>
        </p:spPr>
        <p:txBody>
          <a:bodyPr wrap="square">
            <a:spAutoFit/>
          </a:bodyPr>
          <a:lstStyle/>
          <a:p>
            <a:pPr algn="l"/>
            <a:r>
              <a:rPr lang="en-US" altLang="zh-CN" sz="2200" b="1" dirty="0">
                <a:solidFill>
                  <a:srgbClr val="C00000"/>
                </a:solidFill>
                <a:latin typeface="Times New Roman" panose="02020603050405020304" pitchFamily="18" charset="0"/>
                <a:ea typeface="黑体"/>
                <a:cs typeface="Times New Roman" panose="02020603050405020304" pitchFamily="18" charset="0"/>
              </a:rPr>
              <a:t>Very recent </a:t>
            </a:r>
            <a:r>
              <a:rPr lang="en-US" altLang="zh-CN" sz="2200" b="1" dirty="0">
                <a:solidFill>
                  <a:srgbClr val="FF00FF"/>
                </a:solidFill>
                <a:latin typeface="Times New Roman" panose="02020603050405020304" pitchFamily="18" charset="0"/>
                <a:ea typeface="黑体"/>
                <a:cs typeface="Times New Roman" panose="02020603050405020304" pitchFamily="18" charset="0"/>
              </a:rPr>
              <a:t>PREX-II</a:t>
            </a:r>
            <a:r>
              <a:rPr lang="en-US" altLang="zh-CN" sz="2200" b="1" dirty="0">
                <a:solidFill>
                  <a:srgbClr val="C00000"/>
                </a:solidFill>
                <a:latin typeface="Times New Roman" panose="02020603050405020304" pitchFamily="18" charset="0"/>
                <a:ea typeface="黑体"/>
                <a:cs typeface="Times New Roman" panose="02020603050405020304" pitchFamily="18" charset="0"/>
              </a:rPr>
              <a:t> data suggest </a:t>
            </a:r>
            <a:r>
              <a:rPr lang="en-US" altLang="zh-CN" sz="2200" b="1" dirty="0">
                <a:solidFill>
                  <a:srgbClr val="FF00FF"/>
                </a:solidFill>
                <a:latin typeface="Times New Roman" panose="02020603050405020304" pitchFamily="18" charset="0"/>
                <a:ea typeface="黑体"/>
                <a:cs typeface="Times New Roman" panose="02020603050405020304" pitchFamily="18" charset="0"/>
              </a:rPr>
              <a:t>stiff </a:t>
            </a:r>
            <a:r>
              <a:rPr lang="en-US" altLang="zh-CN" sz="2200" b="1" dirty="0">
                <a:solidFill>
                  <a:srgbClr val="C00000"/>
                </a:solidFill>
                <a:latin typeface="Times New Roman" panose="02020603050405020304" pitchFamily="18" charset="0"/>
                <a:ea typeface="黑体"/>
                <a:cs typeface="Times New Roman" panose="02020603050405020304" pitchFamily="18" charset="0"/>
              </a:rPr>
              <a:t>Esym around saturation density! (But has strong tension with </a:t>
            </a:r>
            <a:r>
              <a:rPr lang="en-US" altLang="zh-CN" sz="2200" b="1" dirty="0">
                <a:solidFill>
                  <a:srgbClr val="0000FF"/>
                </a:solidFill>
                <a:latin typeface="Times New Roman" panose="02020603050405020304" pitchFamily="18" charset="0"/>
                <a:ea typeface="黑体"/>
                <a:cs typeface="Times New Roman" panose="02020603050405020304" pitchFamily="18" charset="0"/>
              </a:rPr>
              <a:t>CREX. This Talk</a:t>
            </a:r>
            <a:r>
              <a:rPr lang="en-US" altLang="zh-CN" sz="2200" b="1" dirty="0">
                <a:solidFill>
                  <a:srgbClr val="C00000"/>
                </a:solidFill>
                <a:latin typeface="Times New Roman" panose="02020603050405020304" pitchFamily="18" charset="0"/>
                <a:ea typeface="黑体"/>
                <a:cs typeface="Times New Roman" panose="02020603050405020304" pitchFamily="18" charset="0"/>
              </a:rPr>
              <a:t>)</a:t>
            </a:r>
          </a:p>
        </p:txBody>
      </p:sp>
    </p:spTree>
    <p:extLst>
      <p:ext uri="{BB962C8B-B14F-4D97-AF65-F5344CB8AC3E}">
        <p14:creationId xmlns:p14="http://schemas.microsoft.com/office/powerpoint/2010/main" val="18015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1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400" b="0" i="0" u="none" strike="noStrike" cap="none" normalizeH="0" baseline="0" smtClean="0">
            <a:ln>
              <a:noFill/>
            </a:ln>
            <a:solidFill>
              <a:schemeClr val="tx1"/>
            </a:solidFill>
            <a:effectLst/>
            <a:latin typeface="Arial" charset="0"/>
            <a:ea typeface="黑体" pitchFamily="2"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400" b="0" i="0" u="none" strike="noStrike" cap="none" normalizeH="0" baseline="0" smtClean="0">
            <a:ln>
              <a:noFill/>
            </a:ln>
            <a:solidFill>
              <a:schemeClr val="tx1"/>
            </a:solidFill>
            <a:effectLst/>
            <a:latin typeface="Arial" charset="0"/>
            <a:ea typeface="黑体" pitchFamily="2"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400" b="0" i="0" u="none" strike="noStrike" cap="none" normalizeH="0" baseline="0" smtClean="0">
            <a:ln>
              <a:noFill/>
            </a:ln>
            <a:solidFill>
              <a:schemeClr val="tx1"/>
            </a:solidFill>
            <a:effectLst/>
            <a:latin typeface="Arial" charset="0"/>
            <a:ea typeface="黑体" pitchFamily="2"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400" b="0" i="0" u="none" strike="noStrike" cap="none" normalizeH="0" baseline="0" smtClean="0">
            <a:ln>
              <a:noFill/>
            </a:ln>
            <a:solidFill>
              <a:schemeClr val="tx1"/>
            </a:solidFill>
            <a:effectLst/>
            <a:latin typeface="Arial" charset="0"/>
            <a:ea typeface="黑体" pitchFamily="2"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400" b="0" i="0" u="none" strike="noStrike" cap="none" normalizeH="0" baseline="0" smtClean="0">
            <a:ln>
              <a:noFill/>
            </a:ln>
            <a:solidFill>
              <a:schemeClr val="tx1"/>
            </a:solidFill>
            <a:effectLst/>
            <a:latin typeface="Arial" charset="0"/>
            <a:ea typeface="黑体" pitchFamily="2"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400" b="0" i="0" u="none" strike="noStrike" cap="none" normalizeH="0" baseline="0" smtClean="0">
            <a:ln>
              <a:noFill/>
            </a:ln>
            <a:solidFill>
              <a:schemeClr val="tx1"/>
            </a:solidFill>
            <a:effectLst/>
            <a:latin typeface="Arial" charset="0"/>
            <a:ea typeface="黑体" pitchFamily="2"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400" b="0" i="0" u="none" strike="noStrike" cap="none" normalizeH="0" baseline="0" smtClean="0">
            <a:ln>
              <a:noFill/>
            </a:ln>
            <a:solidFill>
              <a:schemeClr val="tx1"/>
            </a:solidFill>
            <a:effectLst/>
            <a:latin typeface="Arial" charset="0"/>
            <a:ea typeface="黑体" pitchFamily="2"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400" b="0" i="0" u="none" strike="noStrike" cap="none" normalizeH="0" baseline="0" smtClean="0">
            <a:ln>
              <a:noFill/>
            </a:ln>
            <a:solidFill>
              <a:schemeClr val="tx1"/>
            </a:solidFill>
            <a:effectLst/>
            <a:latin typeface="Arial" charset="0"/>
            <a:ea typeface="黑体" pitchFamily="2"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新魏"/>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400" b="0" i="0" u="none" strike="noStrike" cap="none" normalizeH="0" baseline="0" smtClean="0">
            <a:ln>
              <a:noFill/>
            </a:ln>
            <a:solidFill>
              <a:schemeClr val="tx1"/>
            </a:solidFill>
            <a:effectLst/>
            <a:latin typeface="Arial" charset="0"/>
            <a:ea typeface="黑体" pitchFamily="2" charset="-122"/>
          </a:defRPr>
        </a:defPPr>
      </a:lstStyle>
    </a:spDef>
    <a:lnDef>
      <a:spPr bwMode="auto">
        <a:xfrm>
          <a:off x="0" y="0"/>
          <a:ext cx="1" cy="1"/>
        </a:xfrm>
        <a:custGeom>
          <a:avLst/>
          <a:gdLst/>
          <a:ahLst/>
          <a:cxnLst/>
          <a:rect l="0" t="0" r="0" b="0"/>
          <a:pathLst/>
        </a:custGeom>
        <a:solidFill>
          <a:srgbClr val="DDDDDD"/>
        </a:solidFill>
        <a:ln w="28575" cap="flat" cmpd="sng" algn="ctr">
          <a:solidFill>
            <a:srgbClr val="922706"/>
          </a:solid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2400" b="0" i="0" u="none" strike="noStrike" cap="none" normalizeH="0" baseline="0" smtClean="0">
            <a:ln>
              <a:noFill/>
            </a:ln>
            <a:solidFill>
              <a:schemeClr val="tx1"/>
            </a:solidFill>
            <a:effectLst/>
            <a:latin typeface="Arial" charset="0"/>
            <a:ea typeface="黑体" pitchFamily="2"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20070815模板</Template>
  <TotalTime>57344</TotalTime>
  <Words>3085</Words>
  <Application>Microsoft Office PowerPoint</Application>
  <PresentationFormat>宽屏</PresentationFormat>
  <Paragraphs>301</Paragraphs>
  <Slides>36</Slides>
  <Notes>7</Notes>
  <HiddenSlides>0</HiddenSlides>
  <MMClips>0</MMClips>
  <ScaleCrop>false</ScaleCrop>
  <HeadingPairs>
    <vt:vector size="8" baseType="variant">
      <vt:variant>
        <vt:lpstr>已用的字体</vt:lpstr>
      </vt:variant>
      <vt:variant>
        <vt:i4>11</vt:i4>
      </vt:variant>
      <vt:variant>
        <vt:lpstr>主题</vt:lpstr>
      </vt:variant>
      <vt:variant>
        <vt:i4>5</vt:i4>
      </vt:variant>
      <vt:variant>
        <vt:lpstr>嵌入 OLE 服务器</vt:lpstr>
      </vt:variant>
      <vt:variant>
        <vt:i4>3</vt:i4>
      </vt:variant>
      <vt:variant>
        <vt:lpstr>幻灯片标题</vt:lpstr>
      </vt:variant>
      <vt:variant>
        <vt:i4>36</vt:i4>
      </vt:variant>
    </vt:vector>
  </HeadingPairs>
  <TitlesOfParts>
    <vt:vector size="55" baseType="lpstr">
      <vt:lpstr>AdvOTb0c9bf5d</vt:lpstr>
      <vt:lpstr>AdvOTf9433e2d</vt:lpstr>
      <vt:lpstr>AdvOTf9433e2d+20</vt:lpstr>
      <vt:lpstr>Times-Roman</vt:lpstr>
      <vt:lpstr>黑体</vt:lpstr>
      <vt:lpstr>微软雅黑</vt:lpstr>
      <vt:lpstr>Arial</vt:lpstr>
      <vt:lpstr>Calibri</vt:lpstr>
      <vt:lpstr>Cambria Math</vt:lpstr>
      <vt:lpstr>Times New Roman</vt:lpstr>
      <vt:lpstr>Wingdings</vt:lpstr>
      <vt:lpstr>1_自定义设计方案</vt:lpstr>
      <vt:lpstr>2_自定义设计方案</vt:lpstr>
      <vt:lpstr>3_自定义设计方案</vt:lpstr>
      <vt:lpstr>5_自定义设计方案</vt:lpstr>
      <vt:lpstr>6_自定义设计方案</vt:lpstr>
      <vt:lpstr>Equation</vt:lpstr>
      <vt:lpstr>文档</vt:lpstr>
      <vt:lpstr>AxMath</vt:lpstr>
      <vt:lpstr>中子皮与对称能</vt:lpstr>
      <vt:lpstr>Outline</vt:lpstr>
      <vt:lpstr>PowerPoint 演示文稿</vt:lpstr>
      <vt:lpstr>QCD Phase Diagram</vt:lpstr>
      <vt:lpstr>PowerPoint 演示文稿</vt:lpstr>
      <vt:lpstr>       Esym: Experimental Probes</vt:lpstr>
      <vt:lpstr>PowerPoint 演示文稿</vt:lpstr>
      <vt:lpstr>PowerPoint 演示文稿</vt:lpstr>
      <vt:lpstr>PowerPoint 演示文稿</vt:lpstr>
      <vt:lpstr>PowerPoint 演示文稿</vt:lpstr>
      <vt:lpstr>PowerPoint 演示文稿</vt:lpstr>
      <vt:lpstr>Outline</vt:lpstr>
      <vt:lpstr>PowerPoint 演示文稿</vt:lpstr>
      <vt:lpstr>PowerPoint 演示文稿</vt:lpstr>
      <vt:lpstr>PowerPoint 演示文稿</vt:lpstr>
      <vt:lpstr>Outline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Outline</vt:lpstr>
      <vt:lpstr>PowerPoint 演示文稿</vt:lpstr>
      <vt:lpstr>谢 谢！ 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LWCHEN</dc:creator>
  <cp:lastModifiedBy>Chen Lie-Wen</cp:lastModifiedBy>
  <cp:revision>5990</cp:revision>
  <cp:lastPrinted>1601-01-01T00:00:00Z</cp:lastPrinted>
  <dcterms:created xsi:type="dcterms:W3CDTF">1601-01-01T00:00:00Z</dcterms:created>
  <dcterms:modified xsi:type="dcterms:W3CDTF">2023-08-02T19:24:52Z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