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76" r:id="rId3"/>
    <p:sldId id="299" r:id="rId4"/>
    <p:sldId id="301" r:id="rId5"/>
    <p:sldId id="302" r:id="rId6"/>
    <p:sldId id="304" r:id="rId7"/>
    <p:sldId id="303" r:id="rId8"/>
    <p:sldId id="305" r:id="rId9"/>
    <p:sldId id="309" r:id="rId10"/>
    <p:sldId id="306" r:id="rId11"/>
    <p:sldId id="307" r:id="rId12"/>
    <p:sldId id="310" r:id="rId13"/>
    <p:sldId id="311" r:id="rId14"/>
    <p:sldId id="314" r:id="rId15"/>
    <p:sldId id="318" r:id="rId16"/>
    <p:sldId id="315" r:id="rId17"/>
    <p:sldId id="316" r:id="rId18"/>
    <p:sldId id="317" r:id="rId19"/>
    <p:sldId id="319" r:id="rId20"/>
    <p:sldId id="320" r:id="rId21"/>
    <p:sldId id="321" r:id="rId22"/>
    <p:sldId id="322" r:id="rId23"/>
    <p:sldId id="323" r:id="rId24"/>
    <p:sldId id="324" r:id="rId25"/>
    <p:sldId id="333" r:id="rId26"/>
    <p:sldId id="334" r:id="rId27"/>
    <p:sldId id="335" r:id="rId28"/>
    <p:sldId id="336" r:id="rId29"/>
    <p:sldId id="337" r:id="rId30"/>
    <p:sldId id="325" r:id="rId31"/>
    <p:sldId id="326" r:id="rId32"/>
    <p:sldId id="327" r:id="rId33"/>
    <p:sldId id="328" r:id="rId34"/>
    <p:sldId id="330" r:id="rId35"/>
    <p:sldId id="338" r:id="rId36"/>
    <p:sldId id="339" r:id="rId37"/>
    <p:sldId id="329" r:id="rId38"/>
    <p:sldId id="331" r:id="rId39"/>
    <p:sldId id="332" r:id="rId40"/>
    <p:sldId id="343" r:id="rId41"/>
    <p:sldId id="340" r:id="rId42"/>
    <p:sldId id="341" r:id="rId43"/>
    <p:sldId id="342" r:id="rId44"/>
    <p:sldId id="271" r:id="rId45"/>
    <p:sldId id="308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8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3EBBD-C081-49CC-8CF2-B2FBBFD20894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D6312-47DC-4B76-A3B9-397F2F978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67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8C2B-C50E-48DE-B483-375F98CD847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565CE-850C-4C05-B7EF-5205B4A46D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2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62327-4B34-4D90-A741-76F84A68A1A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69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62327-4B34-4D90-A741-76F84A68A1A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7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62327-4B34-4D90-A741-76F84A68A1A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5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0D2B7-E7AD-456F-9318-2DFF85C9805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7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C29B-71A1-4D33-A4C9-6E14932129A0}" type="slidenum">
              <a:rPr lang="zh-CN" alt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7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41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07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61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13771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89317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78169989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5236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9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27316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6198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38948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61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85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0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64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2168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9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75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FAB17-8257-4E6D-B381-E0B1855C3260}" type="datetimeFigureOut">
              <a:rPr lang="zh-CN" altLang="en-US" smtClean="0"/>
              <a:t>2023/8/2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04961-8715-4185-9AB3-6BF037DD78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09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0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.jpe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0.png"/><Relationship Id="rId11" Type="http://schemas.openxmlformats.org/officeDocument/2006/relationships/image" Target="../media/image91.png"/><Relationship Id="rId5" Type="http://schemas.openxmlformats.org/officeDocument/2006/relationships/image" Target="../media/image310.png"/><Relationship Id="rId10" Type="http://schemas.openxmlformats.org/officeDocument/2006/relationships/image" Target="../media/image810.png"/><Relationship Id="rId4" Type="http://schemas.openxmlformats.org/officeDocument/2006/relationships/image" Target="../media/image210.png"/><Relationship Id="rId9" Type="http://schemas.openxmlformats.org/officeDocument/2006/relationships/image" Target="../media/image7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.jpe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0.png"/><Relationship Id="rId11" Type="http://schemas.openxmlformats.org/officeDocument/2006/relationships/image" Target="../media/image91.png"/><Relationship Id="rId5" Type="http://schemas.openxmlformats.org/officeDocument/2006/relationships/image" Target="../media/image310.png"/><Relationship Id="rId10" Type="http://schemas.openxmlformats.org/officeDocument/2006/relationships/image" Target="../media/image810.png"/><Relationship Id="rId4" Type="http://schemas.openxmlformats.org/officeDocument/2006/relationships/image" Target="../media/image210.png"/><Relationship Id="rId9" Type="http://schemas.openxmlformats.org/officeDocument/2006/relationships/image" Target="../media/image7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openxmlformats.org/officeDocument/2006/relationships/image" Target="../media/image1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5.jpe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0.png"/><Relationship Id="rId11" Type="http://schemas.openxmlformats.org/officeDocument/2006/relationships/image" Target="../media/image91.png"/><Relationship Id="rId5" Type="http://schemas.openxmlformats.org/officeDocument/2006/relationships/image" Target="../media/image310.png"/><Relationship Id="rId10" Type="http://schemas.openxmlformats.org/officeDocument/2006/relationships/image" Target="../media/image810.png"/><Relationship Id="rId4" Type="http://schemas.openxmlformats.org/officeDocument/2006/relationships/image" Target="../media/image210.png"/><Relationship Id="rId9" Type="http://schemas.openxmlformats.org/officeDocument/2006/relationships/image" Target="../media/image7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png"/><Relationship Id="rId7" Type="http://schemas.openxmlformats.org/officeDocument/2006/relationships/image" Target="../media/image8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10" Type="http://schemas.openxmlformats.org/officeDocument/2006/relationships/image" Target="../media/image88.wmf"/><Relationship Id="rId4" Type="http://schemas.openxmlformats.org/officeDocument/2006/relationships/image" Target="../media/image82.wmf"/><Relationship Id="rId9" Type="http://schemas.openxmlformats.org/officeDocument/2006/relationships/image" Target="../media/image8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5" b="-18411"/>
          <a:stretch/>
        </p:blipFill>
        <p:spPr bwMode="auto">
          <a:xfrm>
            <a:off x="0" y="1578383"/>
            <a:ext cx="12192000" cy="545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56506" y="1700808"/>
            <a:ext cx="9278987" cy="1728192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短寿命原子核质量的精确测量</a:t>
            </a:r>
          </a:p>
        </p:txBody>
      </p:sp>
      <p:sp>
        <p:nvSpPr>
          <p:cNvPr id="20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3421864" y="4005064"/>
            <a:ext cx="5328592" cy="2016896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报告人： 周  旭   </a:t>
            </a:r>
            <a:endParaRPr lang="en-US" altLang="zh-CN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中国科学院近代物理研究所</a:t>
            </a:r>
            <a:endParaRPr lang="en-US" altLang="zh-CN" dirty="0" smtClean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540" y="386312"/>
            <a:ext cx="1116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原子核结构与相对论重离子碰撞前沿交叉研讨会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5" y="4149080"/>
            <a:ext cx="1376053" cy="13970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20" y="4149079"/>
            <a:ext cx="1481788" cy="139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35073" y="908720"/>
            <a:ext cx="9108504" cy="5664650"/>
            <a:chOff x="1447800" y="828328"/>
            <a:chExt cx="9108504" cy="56646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77454"/>
            <a:stretch>
              <a:fillRect/>
            </a:stretch>
          </p:blipFill>
          <p:spPr bwMode="auto">
            <a:xfrm>
              <a:off x="1477915" y="828328"/>
              <a:ext cx="9078389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51241" b="23491"/>
            <a:stretch>
              <a:fillRect/>
            </a:stretch>
          </p:blipFill>
          <p:spPr bwMode="auto">
            <a:xfrm>
              <a:off x="1447800" y="1692424"/>
              <a:ext cx="810039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9778" t="90291" r="43108" b="2817"/>
            <a:stretch>
              <a:fillRect/>
            </a:stretch>
          </p:blipFill>
          <p:spPr bwMode="auto">
            <a:xfrm>
              <a:off x="1447800" y="2772544"/>
              <a:ext cx="5241527" cy="29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3276600"/>
              <a:ext cx="9106421" cy="3216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7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17" y="1447800"/>
            <a:ext cx="11446965" cy="35814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B01BBC-23FB-4490-891C-4AF6D1D4A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336002"/>
            <a:ext cx="2824581" cy="2535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7035" y="590279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精确速度测量，准确刻度实验参数，磁场晃动修正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1384" y="2060848"/>
            <a:ext cx="136815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51384" y="2060848"/>
            <a:ext cx="13681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探测器安装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87488" y="3615922"/>
            <a:ext cx="1728192" cy="389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初次在线测试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47674" y="2065980"/>
            <a:ext cx="1940213" cy="714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优化光学设置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77367" y="3615922"/>
            <a:ext cx="1814777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激光刻度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实验参数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9402" y="2060848"/>
            <a:ext cx="2428846" cy="68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首个物理实验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初级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Ni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760297" y="2065748"/>
            <a:ext cx="3430092" cy="68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初次完成质量未知核素首次测量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78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Kr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84232" y="3715410"/>
            <a:ext cx="1641607" cy="361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86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Kr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329732" y="3715410"/>
            <a:ext cx="1641607" cy="361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86564" y="531043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负责人：张玉虎、王猛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7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" y="827315"/>
            <a:ext cx="7404096" cy="3838225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 rot="10800000">
            <a:off x="6630505" y="1459203"/>
            <a:ext cx="234122" cy="52566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0800000">
            <a:off x="5119757" y="2556925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0800000">
            <a:off x="6217478" y="2556926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离子高精度速度测量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100784" y="2942278"/>
                <a:ext cx="1341265" cy="75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𝒆𝒙𝒑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84" y="2942278"/>
                <a:ext cx="1341265" cy="7581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505" y="2427479"/>
            <a:ext cx="5525971" cy="4308641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8800773" y="2866669"/>
            <a:ext cx="335464" cy="778215"/>
          </a:xfrm>
          <a:prstGeom prst="round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标注 23"/>
          <p:cNvSpPr/>
          <p:nvPr/>
        </p:nvSpPr>
        <p:spPr>
          <a:xfrm>
            <a:off x="9676070" y="2580523"/>
            <a:ext cx="1512168" cy="478474"/>
          </a:xfrm>
          <a:prstGeom prst="wedgeRoundRectCallout">
            <a:avLst>
              <a:gd name="adj1" fmla="val -82171"/>
              <a:gd name="adj2" fmla="val 71388"/>
              <a:gd name="adj3" fmla="val 16667"/>
            </a:avLst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符合时刻</a:t>
            </a:r>
            <a:endParaRPr lang="zh-CN" altLang="en-US" sz="2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49312" y="3729656"/>
            <a:ext cx="6701726" cy="3106139"/>
            <a:chOff x="1127448" y="1988839"/>
            <a:chExt cx="9505056" cy="410445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5"/>
            <a:srcRect l="725" t="1659" r="3623" b="3783"/>
            <a:stretch/>
          </p:blipFill>
          <p:spPr>
            <a:xfrm>
              <a:off x="1127448" y="1988839"/>
              <a:ext cx="9505056" cy="410445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824193" y="2132856"/>
              <a:ext cx="2664296" cy="4880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标准偏差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479805" y="2092186"/>
              <a:ext cx="1440160" cy="5287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平均值</a:t>
              </a:r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" name="下箭头 2"/>
          <p:cNvSpPr/>
          <p:nvPr/>
        </p:nvSpPr>
        <p:spPr>
          <a:xfrm rot="10800000">
            <a:off x="8184232" y="3709777"/>
            <a:ext cx="302963" cy="6553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272" y="2444528"/>
            <a:ext cx="5525971" cy="4308641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06329" y="33166"/>
            <a:ext cx="597934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离子高精度速度测量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5838038" y="1025614"/>
                <a:ext cx="6176277" cy="421206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𝒕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𝒇𝒊𝒕</m:t>
                          </m:r>
                        </m:sub>
                      </m:sSub>
                      <m:d>
                        <m:d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𝑵</m:t>
                          </m:r>
                        </m:e>
                      </m:d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𝟏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sz="2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38" y="1025614"/>
                <a:ext cx="6176277" cy="4212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32"/>
          <p:cNvGrpSpPr/>
          <p:nvPr/>
        </p:nvGrpSpPr>
        <p:grpSpPr>
          <a:xfrm>
            <a:off x="388536" y="864100"/>
            <a:ext cx="5449502" cy="2808312"/>
            <a:chOff x="19393" y="1844824"/>
            <a:chExt cx="6854460" cy="42484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227" y="1844824"/>
              <a:ext cx="6481626" cy="424847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5446219" y="3327385"/>
              <a:ext cx="808421" cy="403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TOF1</a:t>
              </a:r>
              <a:endPara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446219" y="5149400"/>
              <a:ext cx="808421" cy="4035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TOF2</a:t>
              </a:r>
              <a:endPara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 rot="16200000">
              <a:off x="-464987" y="3354660"/>
              <a:ext cx="1345098" cy="3763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拟合残差</a:t>
              </a: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5"/>
          <a:srcRect t="1401" r="2890"/>
          <a:stretch/>
        </p:blipFill>
        <p:spPr>
          <a:xfrm>
            <a:off x="1094005" y="3717032"/>
            <a:ext cx="3921875" cy="3140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5838038" y="1502669"/>
                <a:ext cx="6176277" cy="416845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𝒔𝒊𝒏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38" y="1502669"/>
                <a:ext cx="6176277" cy="4168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838038" y="2027683"/>
                <a:ext cx="6176277" cy="429605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𝒔𝒊𝒏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038" y="2027683"/>
                <a:ext cx="6176277" cy="429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401831" y="3733905"/>
            <a:ext cx="5378876" cy="2808000"/>
            <a:chOff x="6727218" y="2159427"/>
            <a:chExt cx="5378876" cy="280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/>
            <a:srcRect t="3245" r="3620"/>
            <a:stretch/>
          </p:blipFill>
          <p:spPr>
            <a:xfrm>
              <a:off x="6905317" y="2159427"/>
              <a:ext cx="5200777" cy="280800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 rot="16200000">
              <a:off x="6350821" y="3204704"/>
              <a:ext cx="1036352" cy="2835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拟合残差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044287" y="3035577"/>
              <a:ext cx="609117" cy="310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TOF1</a:t>
              </a:r>
              <a:endPara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028413" y="4222633"/>
              <a:ext cx="609117" cy="310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TOF2</a:t>
              </a:r>
              <a:endPara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7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239724"/>
            <a:ext cx="5390376" cy="43831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12" y="1239724"/>
            <a:ext cx="5565364" cy="4383124"/>
          </a:xfrm>
          <a:prstGeom prst="rect">
            <a:avLst/>
          </a:prstGeom>
        </p:spPr>
      </p:pic>
      <p:sp>
        <p:nvSpPr>
          <p:cNvPr id="24" name="圆角矩形标注 23"/>
          <p:cNvSpPr/>
          <p:nvPr/>
        </p:nvSpPr>
        <p:spPr>
          <a:xfrm>
            <a:off x="3497102" y="3550489"/>
            <a:ext cx="2126851" cy="360040"/>
          </a:xfrm>
          <a:prstGeom prst="wedgeRoundRectCallout">
            <a:avLst>
              <a:gd name="adj1" fmla="val -29834"/>
              <a:gd name="adj2" fmla="val 147364"/>
              <a:gd name="adj3" fmla="val 16667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使用多项式拟合</a:t>
            </a:r>
            <a:endParaRPr lang="zh-CN" altLang="en-US" b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3395618" y="2387405"/>
            <a:ext cx="2602126" cy="676466"/>
          </a:xfrm>
          <a:prstGeom prst="wedgeRoundRectCallout">
            <a:avLst>
              <a:gd name="adj1" fmla="val -58277"/>
              <a:gd name="adj2" fmla="val 107982"/>
              <a:gd name="adj3" fmla="val 16667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CN" altLang="en-US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使用符合时刻</a:t>
            </a:r>
            <a:endParaRPr lang="zh-CN" altLang="en-US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2580947" y="1472660"/>
            <a:ext cx="3024336" cy="623594"/>
          </a:xfrm>
          <a:prstGeom prst="wedgeRoundRectCallout">
            <a:avLst>
              <a:gd name="adj1" fmla="val -60266"/>
              <a:gd name="adj2" fmla="val 115896"/>
              <a:gd name="adj3" fmla="val 16667"/>
            </a:avLst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CN" altLang="en-US" b="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使用考虑了离子</a:t>
            </a:r>
            <a:endParaRPr lang="en-US" altLang="zh-CN" b="0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ts val="2000"/>
              </a:lnSpc>
            </a:pPr>
            <a:r>
              <a:rPr lang="en-US" altLang="zh-CN" b="0" dirty="0" err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Betatron</a:t>
            </a:r>
            <a:r>
              <a:rPr lang="zh-CN" altLang="en-US" b="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振荡的新公式拟合</a:t>
            </a:r>
            <a:endParaRPr lang="zh-CN" altLang="en-US" b="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7442659" y="1467330"/>
                <a:ext cx="4170524" cy="762838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(∆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𝒊𝒐𝒏</m:t>
                              </m:r>
                            </m:sub>
                          </m:s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𝒑𝒔</m:t>
                      </m:r>
                      <m:r>
                        <a:rPr lang="en-US" altLang="zh-CN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zh-CN" sz="2400" b="1" i="0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(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zh-CN" altLang="en-US" sz="2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659" y="1467330"/>
                <a:ext cx="4170524" cy="7628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106329" y="0"/>
            <a:ext cx="597934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离子高精度速度测量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00021" y="1458085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45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V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35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2516411" y="56818"/>
            <a:ext cx="71591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文章发表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8093" r="8064"/>
          <a:stretch/>
        </p:blipFill>
        <p:spPr>
          <a:xfrm>
            <a:off x="415460" y="1844824"/>
            <a:ext cx="11361077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57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" y="827315"/>
            <a:ext cx="7404096" cy="3838225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 rot="10800000">
            <a:off x="6630505" y="1459203"/>
            <a:ext cx="234122" cy="52566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0800000">
            <a:off x="5119757" y="2556925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0800000">
            <a:off x="6217478" y="2556926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119757" y="3106831"/>
                <a:ext cx="1341265" cy="75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𝒆𝒙𝒑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757" y="3106831"/>
                <a:ext cx="1341265" cy="7581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022" y="2570410"/>
            <a:ext cx="5710477" cy="4265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7972654" y="1603905"/>
                <a:ext cx="1412694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altLang="zh-CN" b="0" dirty="0" smtClean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654" y="1603905"/>
                <a:ext cx="1412694" cy="390748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10128448" y="1492592"/>
                <a:ext cx="1454950" cy="613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altLang="zh-CN" b="0" dirty="0" smtClean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448" y="1492592"/>
                <a:ext cx="1454950" cy="6133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10272464" y="5085184"/>
                <a:ext cx="1566454" cy="858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464" y="5085184"/>
                <a:ext cx="1566454" cy="8580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996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088910" y="944484"/>
            <a:ext cx="4686102" cy="5561080"/>
            <a:chOff x="6200684" y="980448"/>
            <a:chExt cx="4686102" cy="55610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2148" y="3629393"/>
              <a:ext cx="4644638" cy="291213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0684" y="980448"/>
              <a:ext cx="4680000" cy="2544000"/>
            </a:xfrm>
            <a:prstGeom prst="rect">
              <a:avLst/>
            </a:prstGeom>
          </p:spPr>
        </p:pic>
      </p:grpSp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4" y="1556792"/>
            <a:ext cx="5977346" cy="44644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5427452"/>
            <a:ext cx="2566026" cy="593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69" y="1501624"/>
            <a:ext cx="6480720" cy="45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844824"/>
            <a:ext cx="5399506" cy="39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844824"/>
            <a:ext cx="5400985" cy="396000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5663952" y="2204864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5663952" y="4149080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991544" y="827313"/>
                <a:ext cx="2313902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44" y="827313"/>
                <a:ext cx="231390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3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25" y="2274226"/>
            <a:ext cx="6159648" cy="46182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36894" y="4083073"/>
            <a:ext cx="4979122" cy="483922"/>
          </a:xfrm>
          <a:prstGeom prst="rect">
            <a:avLst/>
          </a:prstGeom>
          <a:solidFill>
            <a:srgbClr val="5B9BD5">
              <a:alpha val="4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739949" y="5456971"/>
            <a:ext cx="2324910" cy="603114"/>
          </a:xfrm>
          <a:prstGeom prst="wedgeRoundRectCallout">
            <a:avLst>
              <a:gd name="adj1" fmla="val 28028"/>
              <a:gd name="adj2" fmla="val -204327"/>
              <a:gd name="adj3" fmla="val 16667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5 </a:t>
            </a:r>
            <a:r>
              <a:rPr kumimoji="0" lang="en-US" altLang="zh-CN" sz="200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keV</a:t>
            </a: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 uncertainty</a:t>
            </a:r>
            <a:endParaRPr kumimoji="0" lang="zh-CN" altLang="en-US" sz="200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14" y="2274227"/>
            <a:ext cx="6126746" cy="459361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987173" y="4096368"/>
            <a:ext cx="4952799" cy="456688"/>
          </a:xfrm>
          <a:prstGeom prst="rect">
            <a:avLst/>
          </a:prstGeom>
          <a:solidFill>
            <a:srgbClr val="5B9BD5">
              <a:alpha val="4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501383" y="5314383"/>
            <a:ext cx="2231096" cy="444145"/>
          </a:xfrm>
          <a:prstGeom prst="wedgeRoundRectCallout">
            <a:avLst>
              <a:gd name="adj1" fmla="val 12965"/>
              <a:gd name="adj2" fmla="val -210779"/>
              <a:gd name="adj3" fmla="val 16667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5 </a:t>
            </a:r>
            <a:r>
              <a:rPr kumimoji="0" lang="en-US" altLang="zh-CN" sz="200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keV</a:t>
            </a: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/>
                <a:cs typeface="+mn-cs"/>
              </a:rPr>
              <a:t> uncertainty</a:t>
            </a:r>
            <a:endParaRPr kumimoji="0" lang="zh-CN" altLang="en-US" sz="200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12155" y="990143"/>
            <a:ext cx="7381531" cy="30008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对比目前国际上其他主流质谱术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，新型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质谱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术同时满足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了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如下要求：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短测量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时间，小于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 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ms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，仅次于飞行时间 𝐵𝜌 质谱术；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高质量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分辨，最高实现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330000 (FWHM)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，媲美潘宁阱质谱术；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高实验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效率，单次实验同时测量十余种原子核质量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高测量精度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，步入了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5 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keV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时代；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无本底测量，测得的质量谱几乎无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本底； 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 单离子灵敏，仅需一个离子即可确定目标核素的质量。 </a:t>
            </a:r>
          </a:p>
        </p:txBody>
      </p:sp>
    </p:spTree>
    <p:extLst>
      <p:ext uri="{BB962C8B-B14F-4D97-AF65-F5344CB8AC3E}">
        <p14:creationId xmlns:p14="http://schemas.microsoft.com/office/powerpoint/2010/main" val="21841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13287" y="73352"/>
            <a:ext cx="5979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  录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76500" y="15567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019300" y="1556792"/>
            <a:ext cx="685800" cy="685800"/>
          </a:xfrm>
          <a:prstGeom prst="diamond">
            <a:avLst/>
          </a:prstGeom>
          <a:solidFill>
            <a:srgbClr val="FF9900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01037" y="1636859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rgbClr val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引言</a:t>
            </a:r>
            <a:endParaRPr lang="zh-CN" altLang="en-GB" sz="2400" b="1" dirty="0">
              <a:solidFill>
                <a:srgbClr val="0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73654" y="1655217"/>
            <a:ext cx="35328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00300" y="338559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1B9AD9"/>
              </a:gs>
              <a:gs pos="100000">
                <a:srgbClr val="CDE8F5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19300" y="3385592"/>
            <a:ext cx="685800" cy="685800"/>
          </a:xfrm>
          <a:prstGeom prst="diamond">
            <a:avLst/>
          </a:prstGeom>
          <a:solidFill>
            <a:srgbClr val="1B9AD9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73656" y="34840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400300" y="433174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69696"/>
              </a:gs>
              <a:gs pos="100000">
                <a:srgbClr val="E7E7E7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019300" y="4376192"/>
            <a:ext cx="685800" cy="685800"/>
          </a:xfrm>
          <a:prstGeom prst="diamond">
            <a:avLst/>
          </a:prstGeom>
          <a:solidFill>
            <a:srgbClr val="969696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173655" y="4474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12034" y="4444179"/>
            <a:ext cx="196214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>
                <a:solidFill>
                  <a:srgbClr val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展望与总结</a:t>
            </a:r>
            <a:endParaRPr lang="zh-CN" altLang="en-GB" sz="2400" b="1" dirty="0">
              <a:solidFill>
                <a:srgbClr val="0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476500" y="24711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CC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19300" y="2471192"/>
            <a:ext cx="685800" cy="685800"/>
          </a:xfrm>
          <a:prstGeom prst="diamond">
            <a:avLst/>
          </a:prstGeom>
          <a:solidFill>
            <a:srgbClr val="FF99CC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73656" y="2569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07994" y="2591398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储存环等时质谱术</a:t>
            </a:r>
            <a:endParaRPr lang="zh-CN" altLang="en-GB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526934" y="3484017"/>
            <a:ext cx="718856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质量结果与物理讨论</a:t>
            </a:r>
            <a:endParaRPr lang="zh-CN" altLang="en-GB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47" y="905851"/>
            <a:ext cx="9472705" cy="2667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882" y="3645024"/>
            <a:ext cx="8706234" cy="3140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67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13287" y="73352"/>
            <a:ext cx="5979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  录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76500" y="15567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019300" y="1556792"/>
            <a:ext cx="685800" cy="685800"/>
          </a:xfrm>
          <a:prstGeom prst="diamond">
            <a:avLst/>
          </a:prstGeom>
          <a:solidFill>
            <a:srgbClr val="FF9900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01037" y="1636859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引言</a:t>
            </a:r>
            <a:endParaRPr lang="zh-CN" altLang="en-GB" sz="2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73654" y="1655217"/>
            <a:ext cx="35328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00300" y="338559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1B9AD9"/>
              </a:gs>
              <a:gs pos="100000">
                <a:srgbClr val="CDE8F5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19300" y="3385592"/>
            <a:ext cx="685800" cy="685800"/>
          </a:xfrm>
          <a:prstGeom prst="diamond">
            <a:avLst/>
          </a:prstGeom>
          <a:solidFill>
            <a:srgbClr val="1B9AD9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73656" y="34840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400300" y="433174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69696"/>
              </a:gs>
              <a:gs pos="100000">
                <a:srgbClr val="E7E7E7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019300" y="4376192"/>
            <a:ext cx="685800" cy="685800"/>
          </a:xfrm>
          <a:prstGeom prst="diamond">
            <a:avLst/>
          </a:prstGeom>
          <a:solidFill>
            <a:srgbClr val="969696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173655" y="4474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12034" y="4444179"/>
            <a:ext cx="196214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展望与总结</a:t>
            </a:r>
            <a:endParaRPr lang="zh-CN" altLang="en-GB" sz="2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476500" y="24711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CC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19300" y="2471192"/>
            <a:ext cx="685800" cy="685800"/>
          </a:xfrm>
          <a:prstGeom prst="diamond">
            <a:avLst/>
          </a:prstGeom>
          <a:solidFill>
            <a:srgbClr val="FF99CC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73656" y="2569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07994" y="2591398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储存环等时质谱术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26934" y="3484017"/>
            <a:ext cx="718856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质量结果与物理讨论</a:t>
            </a:r>
            <a:endParaRPr lang="zh-CN" altLang="en-GB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17" y="1447800"/>
            <a:ext cx="11446965" cy="35814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B01BBC-23FB-4490-891C-4AF6D1D4A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336002"/>
            <a:ext cx="2824581" cy="25353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3000" y="5486400"/>
            <a:ext cx="574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精确速度测量，准确刻度实验参数，磁场晃动修正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1384" y="2060848"/>
            <a:ext cx="1368152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51384" y="2060848"/>
            <a:ext cx="13681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探测器安装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87488" y="3615922"/>
            <a:ext cx="1728192" cy="3891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初次在线测试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47674" y="2065980"/>
            <a:ext cx="1940213" cy="714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优化光学设置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77367" y="3615922"/>
            <a:ext cx="1814777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激光刻度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实验参数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99402" y="2060848"/>
            <a:ext cx="2428846" cy="68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首个物理实验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初级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Ni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760297" y="2065748"/>
            <a:ext cx="3430092" cy="68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初次完成质量未知核素首次测量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78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Kr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84232" y="3715410"/>
            <a:ext cx="1641607" cy="361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86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Kr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329732" y="3715410"/>
            <a:ext cx="1641607" cy="361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初级束流</a:t>
            </a:r>
            <a:r>
              <a:rPr lang="en-US" altLang="zh-CN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Ar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0329732" y="1248508"/>
            <a:ext cx="345300" cy="72008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7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质量结果与物理讨论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633" y="827315"/>
            <a:ext cx="8777565" cy="6030685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 rot="16200000">
            <a:off x="9307160" y="3248206"/>
            <a:ext cx="591931" cy="2915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/>
        </p:nvSpPr>
        <p:spPr>
          <a:xfrm rot="16200000">
            <a:off x="6606001" y="2154260"/>
            <a:ext cx="591931" cy="2915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04568" y="3647768"/>
            <a:ext cx="10857324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16200000">
            <a:off x="6606001" y="5016980"/>
            <a:ext cx="591931" cy="2915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 rot="16200000">
            <a:off x="9307161" y="5931131"/>
            <a:ext cx="591931" cy="2915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7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质量结果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80728"/>
            <a:ext cx="9073008" cy="56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原子核质量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5468967" y="2730135"/>
            <a:ext cx="1254065" cy="13187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0848" y="38381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原子核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化学：分子鉴别</a:t>
                </a:r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blipFill>
                <a:blip r:embed="rId4"/>
                <a:stretch>
                  <a:fillRect l="-2694" t="-6481" r="-13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原子核物理：壳结构、对相互作用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blipFill>
                <a:blip r:embed="rId5"/>
                <a:stretch>
                  <a:fillRect l="-1333" t="-6481" r="-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原子核精细结构：形变、晕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blipFill>
                <a:blip r:embed="rId6"/>
                <a:stretch>
                  <a:fillRect l="-1437" t="-6481" r="-61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核天体物理：</a:t>
                </a:r>
                <a:r>
                  <a:rPr lang="en-US" altLang="zh-CN" dirty="0" smtClean="0"/>
                  <a:t>r</a:t>
                </a:r>
                <a:r>
                  <a:rPr lang="zh-CN" altLang="en-US" dirty="0" smtClean="0"/>
                  <a:t>过程、</a:t>
                </a:r>
                <a:r>
                  <a:rPr lang="en-US" altLang="zh-CN" dirty="0" err="1" smtClean="0"/>
                  <a:t>rp</a:t>
                </a:r>
                <a:r>
                  <a:rPr lang="zh-CN" altLang="en-US" dirty="0" smtClean="0"/>
                  <a:t>过程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blipFill>
                <a:blip r:embed="rId7"/>
                <a:stretch>
                  <a:fillRect l="-1414" t="-5556" r="-12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原子核模型与定则：</a:t>
                </a:r>
                <a:r>
                  <a:rPr lang="en-US" altLang="zh-CN" dirty="0" smtClean="0"/>
                  <a:t>IMME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blipFill>
                <a:blip r:embed="rId8"/>
                <a:stretch>
                  <a:fillRect l="-1483" t="-5556" r="-12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弱相互作用：矢量流守恒假设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blipFill>
                <a:blip r:embed="rId9"/>
                <a:stretch>
                  <a:fillRect l="-1527" t="-5556" r="-3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原子物理：结合能、</a:t>
                </a:r>
                <a:r>
                  <a:rPr lang="zh-CN" altLang="en-US" dirty="0"/>
                  <a:t>量子电动力学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blipFill>
                <a:blip r:embed="rId10"/>
                <a:stretch>
                  <a:fillRect l="-1167" t="-5556" r="-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计量学：基本常量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&lt;10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blipFill>
                <a:blip r:embed="rId11"/>
                <a:stretch>
                  <a:fillRect l="-2388" t="-5556" r="-1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下箭头 13"/>
          <p:cNvSpPr/>
          <p:nvPr/>
        </p:nvSpPr>
        <p:spPr>
          <a:xfrm rot="6481963">
            <a:off x="4218439" y="1763092"/>
            <a:ext cx="360000" cy="1616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0800000">
            <a:off x="5919569" y="2029691"/>
            <a:ext cx="360000" cy="578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20769185">
            <a:off x="7046830" y="2461201"/>
            <a:ext cx="1519757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7128163" y="3218356"/>
            <a:ext cx="1173543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077131">
            <a:off x="7036814" y="4007812"/>
            <a:ext cx="1547249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5947060" y="4207435"/>
            <a:ext cx="360000" cy="551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 rot="3644025">
            <a:off x="4537975" y="3679728"/>
            <a:ext cx="360000" cy="1030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5400000">
            <a:off x="4216928" y="2650143"/>
            <a:ext cx="360000" cy="1333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 rot="10800000">
            <a:off x="6595814" y="1746461"/>
            <a:ext cx="294688" cy="667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rot="10800000">
            <a:off x="10826178" y="2413843"/>
            <a:ext cx="294688" cy="667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原子核质量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5468967" y="2730135"/>
            <a:ext cx="1254065" cy="13187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0848" y="38381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原子核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化学：分子鉴别</a:t>
                </a:r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blipFill>
                <a:blip r:embed="rId4"/>
                <a:stretch>
                  <a:fillRect l="-2694" t="-6481" r="-13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原子核物理：壳结构、对相互作用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blipFill>
                <a:blip r:embed="rId5"/>
                <a:stretch>
                  <a:fillRect l="-1333" t="-6481" r="-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原子核精细结构：形变、晕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blipFill>
                <a:blip r:embed="rId6"/>
                <a:stretch>
                  <a:fillRect l="-1437" t="-6481" r="-61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核天体物理：</a:t>
                </a:r>
                <a:r>
                  <a:rPr lang="en-US" altLang="zh-CN" dirty="0" smtClean="0"/>
                  <a:t>r</a:t>
                </a:r>
                <a:r>
                  <a:rPr lang="zh-CN" altLang="en-US" dirty="0" smtClean="0"/>
                  <a:t>过程、</a:t>
                </a:r>
                <a:r>
                  <a:rPr lang="en-US" altLang="zh-CN" dirty="0" err="1" smtClean="0"/>
                  <a:t>rp</a:t>
                </a:r>
                <a:r>
                  <a:rPr lang="zh-CN" altLang="en-US" dirty="0" smtClean="0"/>
                  <a:t>过程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blipFill>
                <a:blip r:embed="rId7"/>
                <a:stretch>
                  <a:fillRect l="-1414" t="-5556" r="-12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原子核模型与定则：</a:t>
                </a:r>
                <a:r>
                  <a:rPr lang="en-US" altLang="zh-CN" dirty="0" smtClean="0"/>
                  <a:t>IMME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blipFill>
                <a:blip r:embed="rId8"/>
                <a:stretch>
                  <a:fillRect l="-1483" t="-5556" r="-12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弱相互作用：矢量流守恒假设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blipFill>
                <a:blip r:embed="rId9"/>
                <a:stretch>
                  <a:fillRect l="-1527" t="-5556" r="-3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原子物理：结合能、</a:t>
                </a:r>
                <a:r>
                  <a:rPr lang="zh-CN" altLang="en-US" dirty="0"/>
                  <a:t>量子电动力学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blipFill>
                <a:blip r:embed="rId10"/>
                <a:stretch>
                  <a:fillRect l="-1167" t="-5556" r="-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计量学：基本常量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&lt;10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blipFill>
                <a:blip r:embed="rId11"/>
                <a:stretch>
                  <a:fillRect l="-2388" t="-5556" r="-1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下箭头 13"/>
          <p:cNvSpPr/>
          <p:nvPr/>
        </p:nvSpPr>
        <p:spPr>
          <a:xfrm rot="6481963">
            <a:off x="4218439" y="1763092"/>
            <a:ext cx="360000" cy="1616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0800000">
            <a:off x="5919569" y="2029691"/>
            <a:ext cx="360000" cy="578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20769185">
            <a:off x="7046830" y="2461201"/>
            <a:ext cx="1519757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7128163" y="3218356"/>
            <a:ext cx="1173543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077131">
            <a:off x="7036814" y="4007812"/>
            <a:ext cx="1547249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5947060" y="4207435"/>
            <a:ext cx="360000" cy="551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 rot="3644025">
            <a:off x="4537975" y="3679728"/>
            <a:ext cx="360000" cy="1030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5400000">
            <a:off x="4216928" y="2650143"/>
            <a:ext cx="360000" cy="1333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rot="10800000">
            <a:off x="10826178" y="2413843"/>
            <a:ext cx="294688" cy="667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2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67" y="960057"/>
            <a:ext cx="5463109" cy="540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51" y="85115"/>
            <a:ext cx="4663621" cy="6252754"/>
          </a:xfrm>
          <a:prstGeom prst="rect">
            <a:avLst/>
          </a:prstGeom>
        </p:spPr>
      </p:pic>
      <p:sp>
        <p:nvSpPr>
          <p:cNvPr id="16" name="下箭头 15"/>
          <p:cNvSpPr/>
          <p:nvPr/>
        </p:nvSpPr>
        <p:spPr>
          <a:xfrm rot="10800000">
            <a:off x="3479367" y="2781308"/>
            <a:ext cx="437606" cy="9470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939" y="6067669"/>
            <a:ext cx="2311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J. Suppl. Ser.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249:32 (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60pp), 2020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8" y="1528027"/>
            <a:ext cx="6139769" cy="34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63" y="827315"/>
            <a:ext cx="9922049" cy="59332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37288" y="5786783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Int. J. Mass Spectrometry</a:t>
            </a:r>
          </a:p>
          <a:p>
            <a:r>
              <a:rPr lang="en-US" altLang="zh-CN" dirty="0" smtClean="0"/>
              <a:t>349</a:t>
            </a:r>
            <a:r>
              <a:rPr lang="en-US" altLang="zh-CN" dirty="0"/>
              <a:t>– 350 (2013) 181– 186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48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98" y="860072"/>
            <a:ext cx="9560985" cy="595375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679117" y="90492"/>
            <a:ext cx="33351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The Astrophysical Journal</a:t>
            </a:r>
            <a:r>
              <a:rPr lang="zh-CN" altLang="en-US" dirty="0" smtClean="0"/>
              <a:t>,</a:t>
            </a:r>
            <a:endParaRPr lang="en-US" altLang="zh-CN" dirty="0" smtClean="0"/>
          </a:p>
          <a:p>
            <a:r>
              <a:rPr lang="zh-CN" altLang="en-US" dirty="0" smtClean="0"/>
              <a:t>844</a:t>
            </a:r>
            <a:r>
              <a:rPr lang="zh-CN" altLang="en-US" dirty="0"/>
              <a:t>:139 (11pp), 2017 August 1</a:t>
            </a:r>
          </a:p>
        </p:txBody>
      </p:sp>
      <p:sp>
        <p:nvSpPr>
          <p:cNvPr id="5" name="下箭头 4"/>
          <p:cNvSpPr/>
          <p:nvPr/>
        </p:nvSpPr>
        <p:spPr>
          <a:xfrm rot="10800000">
            <a:off x="3087329" y="1691147"/>
            <a:ext cx="324465" cy="6980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 rot="10800000">
            <a:off x="6376220" y="1691147"/>
            <a:ext cx="324465" cy="69809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4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13287" y="73352"/>
            <a:ext cx="5979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  录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76500" y="15567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019300" y="1556792"/>
            <a:ext cx="685800" cy="685800"/>
          </a:xfrm>
          <a:prstGeom prst="diamond">
            <a:avLst/>
          </a:prstGeom>
          <a:solidFill>
            <a:srgbClr val="FF9900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01037" y="1636859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rgbClr val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引言</a:t>
            </a:r>
            <a:endParaRPr lang="zh-CN" altLang="en-GB" sz="2400" b="1" dirty="0">
              <a:solidFill>
                <a:srgbClr val="0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73654" y="1655217"/>
            <a:ext cx="35328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00300" y="338559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1B9AD9"/>
              </a:gs>
              <a:gs pos="100000">
                <a:srgbClr val="CDE8F5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19300" y="3385592"/>
            <a:ext cx="685800" cy="685800"/>
          </a:xfrm>
          <a:prstGeom prst="diamond">
            <a:avLst/>
          </a:prstGeom>
          <a:solidFill>
            <a:srgbClr val="1B9AD9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73656" y="34840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400300" y="433174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69696"/>
              </a:gs>
              <a:gs pos="100000">
                <a:srgbClr val="E7E7E7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019300" y="4376192"/>
            <a:ext cx="685800" cy="685800"/>
          </a:xfrm>
          <a:prstGeom prst="diamond">
            <a:avLst/>
          </a:prstGeom>
          <a:solidFill>
            <a:srgbClr val="969696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173655" y="4474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12034" y="4444179"/>
            <a:ext cx="196214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展望与总结</a:t>
            </a:r>
            <a:endParaRPr lang="zh-CN" altLang="en-GB" sz="2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476500" y="24711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CC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19300" y="2471192"/>
            <a:ext cx="685800" cy="685800"/>
          </a:xfrm>
          <a:prstGeom prst="diamond">
            <a:avLst/>
          </a:prstGeom>
          <a:solidFill>
            <a:srgbClr val="FF99CC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73656" y="2569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07994" y="2591398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储存环等时质谱术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2526934" y="3484017"/>
            <a:ext cx="718856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质量结果与物理讨论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射线暴与中子星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295" y="1075383"/>
            <a:ext cx="6227705" cy="5449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1" y="2228569"/>
            <a:ext cx="5587319" cy="31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1" y="961727"/>
            <a:ext cx="8096961" cy="58962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57412" y="1177016"/>
            <a:ext cx="33429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𝐴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= 64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处的灰烬质量占比增加了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17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%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𝐴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= 65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处的灰烬质量占比减少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14%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5587" y="1177016"/>
            <a:ext cx="4168878" cy="313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1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862282" y="2476459"/>
            <a:ext cx="2283088" cy="2520000"/>
            <a:chOff x="6709484" y="4123536"/>
            <a:chExt cx="2283088" cy="2520000"/>
          </a:xfrm>
        </p:grpSpPr>
        <p:pic>
          <p:nvPicPr>
            <p:cNvPr id="13" name="Picture 10" descr="https://bkimg.cdn.bcebos.com/pic/b90e7bec54e736d190e60c1196504fc2d5626936?x-bce-process=image/watermark,image_d2F0ZXIvYmFpa2UxNTA=,g_7,xp_5,yp_5/format,f_auto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11" r="20464"/>
            <a:stretch/>
          </p:blipFill>
          <p:spPr bwMode="auto">
            <a:xfrm>
              <a:off x="6709484" y="4123536"/>
              <a:ext cx="2283088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/>
            <p:cNvSpPr txBox="1"/>
            <p:nvPr/>
          </p:nvSpPr>
          <p:spPr>
            <a:xfrm>
              <a:off x="6796846" y="420507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</a:rPr>
                <a:t>中子星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1383826" y="2118122"/>
            <a:ext cx="3240000" cy="324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03826" y="1038122"/>
            <a:ext cx="5400000" cy="540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816332" y="776512"/>
            <a:ext cx="199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引力红移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6404593" y="1226375"/>
                <a:ext cx="4817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引力红移系数</a:t>
                </a:r>
                <a14:m>
                  <m:oMath xmlns:m="http://schemas.openxmlformats.org/officeDocument/2006/math">
                    <m:r>
                      <a:rPr lang="zh-CN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：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altLang="zh-CN" sz="2400" dirty="0"/>
              </a:p>
              <a:p>
                <a:pPr algn="ctr"/>
                <a:r>
                  <a:rPr lang="zh-CN" altLang="en-US" sz="2400" dirty="0" smtClean="0"/>
                  <a:t>光子初始频率：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dirty="0" smtClean="0"/>
              </a:p>
              <a:p>
                <a:pPr algn="ctr"/>
                <a:r>
                  <a:rPr lang="zh-CN" altLang="en-US" sz="2400" dirty="0" smtClean="0"/>
                  <a:t>光子距离中子星无限远时频率：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altLang="zh-CN" sz="2400" dirty="0" smtClean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593" y="1226375"/>
                <a:ext cx="4817996" cy="1200329"/>
              </a:xfrm>
              <a:prstGeom prst="rect">
                <a:avLst/>
              </a:prstGeom>
              <a:blipFill>
                <a:blip r:embed="rId3"/>
                <a:stretch>
                  <a:fillRect l="-2025" t="-5584" b="-9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/>
            </p:nvSpPr>
            <p:spPr>
              <a:xfrm>
                <a:off x="6674630" y="2572623"/>
                <a:ext cx="4334648" cy="952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=1/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1−2</m:t>
                          </m:r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𝐺𝑅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𝐺𝑅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altLang="zh-CN" sz="2400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r>
                        <a:rPr lang="en-US" altLang="zh-CN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rad>
                      <m:r>
                        <a:rPr lang="en-US" altLang="zh-CN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𝐺𝑅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𝐺𝑅</m:t>
                          </m:r>
                        </m:sub>
                      </m:sSub>
                    </m:oMath>
                  </m:oMathPara>
                </a14:m>
                <a:endParaRPr lang="zh-CN" altLang="en-US" sz="24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630" y="2572623"/>
                <a:ext cx="4334648" cy="9524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右箭头 3"/>
          <p:cNvSpPr/>
          <p:nvPr/>
        </p:nvSpPr>
        <p:spPr>
          <a:xfrm>
            <a:off x="3039165" y="3679687"/>
            <a:ext cx="2584174" cy="269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895481" y="3315853"/>
            <a:ext cx="7745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距离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</a:t>
            </a:r>
            <a:endParaRPr lang="zh-CN" altLang="en-US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8" name="图片 27" descr="General Relativity Rules: Einstein Victorious In Unprecedented Gravitational  Redshift Tes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7461" y="3736459"/>
            <a:ext cx="3833495" cy="2874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4" grpId="0"/>
      <p:bldP spid="25" grpId="0"/>
      <p:bldP spid="26" grpId="0"/>
      <p:bldP spid="4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5416"/>
            <a:ext cx="5833055" cy="45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934801" y="1101810"/>
                <a:ext cx="4334648" cy="952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=1/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1−2</m:t>
                          </m:r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𝐺𝑅</m:t>
                              </m:r>
                            </m:sub>
                          </m:s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𝐺𝑅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altLang="zh-CN" sz="2400" dirty="0" smtClean="0">
                  <a:solidFill>
                    <a:srgbClr val="0000FF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𝑁𝑆</m:t>
                          </m:r>
                        </m:sub>
                      </m:sSub>
                      <m:r>
                        <a:rPr lang="en-US" altLang="zh-CN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altLang="zh-CN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rad>
                      <m:r>
                        <a:rPr lang="en-US" altLang="zh-CN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𝐺𝑅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𝐺𝑅</m:t>
                          </m:r>
                        </m:sub>
                      </m:sSub>
                    </m:oMath>
                  </m:oMathPara>
                </a14:m>
                <a:endParaRPr lang="zh-CN" altLang="en-US" sz="24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01" y="1101810"/>
                <a:ext cx="4334648" cy="952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6184682" y="2358000"/>
            <a:ext cx="5918814" cy="4500000"/>
            <a:chOff x="88681" y="2269869"/>
            <a:chExt cx="5918814" cy="4500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81" y="2269869"/>
              <a:ext cx="5918814" cy="4500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217777" y="5592724"/>
              <a:ext cx="2010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kpc∼3261.6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光年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414643" y="2473739"/>
              <a:ext cx="16161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GS 1826-24</a:t>
              </a:r>
              <a:endParaRPr lang="zh-CN" altLang="en-US" sz="2400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7" y="2358000"/>
            <a:ext cx="5745096" cy="4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0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射线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暴与中子星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052736"/>
            <a:ext cx="9307883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42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原子核质量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5468967" y="2730135"/>
            <a:ext cx="1254065" cy="13187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90848" y="38381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原子核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化学：分子鉴别</a:t>
                </a:r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282" y="1961407"/>
                <a:ext cx="1800493" cy="646331"/>
              </a:xfrm>
              <a:prstGeom prst="rect">
                <a:avLst/>
              </a:prstGeom>
              <a:blipFill>
                <a:blip r:embed="rId4"/>
                <a:stretch>
                  <a:fillRect l="-2694" t="-6481" r="-13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原子核物理：壳结构、对相互作用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423" y="1315076"/>
                <a:ext cx="3647152" cy="646331"/>
              </a:xfrm>
              <a:prstGeom prst="rect">
                <a:avLst/>
              </a:prstGeom>
              <a:blipFill>
                <a:blip r:embed="rId5"/>
                <a:stretch>
                  <a:fillRect l="-1333" t="-6481" r="-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原子核精细结构：形变、晕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3063270"/>
                <a:ext cx="2954655" cy="649409"/>
              </a:xfrm>
              <a:prstGeom prst="rect">
                <a:avLst/>
              </a:prstGeom>
              <a:blipFill>
                <a:blip r:embed="rId6"/>
                <a:stretch>
                  <a:fillRect l="-1437" t="-6481" r="-61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核天体物理：</a:t>
                </a:r>
                <a:r>
                  <a:rPr lang="en-US" altLang="zh-CN" dirty="0" smtClean="0"/>
                  <a:t>r</a:t>
                </a:r>
                <a:r>
                  <a:rPr lang="zh-CN" altLang="en-US" dirty="0" smtClean="0"/>
                  <a:t>过程、</a:t>
                </a:r>
                <a:r>
                  <a:rPr lang="en-US" altLang="zh-CN" dirty="0" err="1" smtClean="0"/>
                  <a:t>rp</a:t>
                </a:r>
                <a:r>
                  <a:rPr lang="zh-CN" altLang="en-US" dirty="0" smtClean="0"/>
                  <a:t>过程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1994870"/>
                <a:ext cx="3005951" cy="646331"/>
              </a:xfrm>
              <a:prstGeom prst="rect">
                <a:avLst/>
              </a:prstGeom>
              <a:blipFill>
                <a:blip r:embed="rId7"/>
                <a:stretch>
                  <a:fillRect l="-1414" t="-5556" r="-121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原子核模型与定则：</a:t>
                </a:r>
                <a:r>
                  <a:rPr lang="en-US" altLang="zh-CN" dirty="0" smtClean="0"/>
                  <a:t>IMME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837" y="4171290"/>
                <a:ext cx="2864887" cy="646331"/>
              </a:xfrm>
              <a:prstGeom prst="rect">
                <a:avLst/>
              </a:prstGeom>
              <a:blipFill>
                <a:blip r:embed="rId8"/>
                <a:stretch>
                  <a:fillRect l="-1483" t="-5556" r="-12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弱相互作用：矢量流守恒假设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255" y="4817621"/>
                <a:ext cx="3185487" cy="646331"/>
              </a:xfrm>
              <a:prstGeom prst="rect">
                <a:avLst/>
              </a:prstGeom>
              <a:blipFill>
                <a:blip r:embed="rId9"/>
                <a:stretch>
                  <a:fillRect l="-1527" t="-5556" r="-3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原子物理：结合能、</a:t>
                </a:r>
                <a:r>
                  <a:rPr lang="zh-CN" altLang="en-US" dirty="0"/>
                  <a:t>量子电动力学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53" y="4171290"/>
                <a:ext cx="3647152" cy="646331"/>
              </a:xfrm>
              <a:prstGeom prst="rect">
                <a:avLst/>
              </a:prstGeom>
              <a:blipFill>
                <a:blip r:embed="rId10"/>
                <a:stretch>
                  <a:fillRect l="-1167" t="-5556" r="-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 smtClean="0"/>
                  <a:t>计量学：基本常量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&lt;10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865" y="3066348"/>
                <a:ext cx="2031325" cy="646331"/>
              </a:xfrm>
              <a:prstGeom prst="rect">
                <a:avLst/>
              </a:prstGeom>
              <a:blipFill>
                <a:blip r:embed="rId11"/>
                <a:stretch>
                  <a:fillRect l="-2388" t="-5556" r="-11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下箭头 13"/>
          <p:cNvSpPr/>
          <p:nvPr/>
        </p:nvSpPr>
        <p:spPr>
          <a:xfrm rot="6481963">
            <a:off x="4218439" y="1763092"/>
            <a:ext cx="360000" cy="1616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0800000">
            <a:off x="5919569" y="2029691"/>
            <a:ext cx="360000" cy="5780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 rot="20769185">
            <a:off x="7046830" y="2461201"/>
            <a:ext cx="1519757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>
            <a:off x="7128163" y="3218356"/>
            <a:ext cx="1173543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 rot="1077131">
            <a:off x="7036814" y="4007812"/>
            <a:ext cx="1547249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5947060" y="4207435"/>
            <a:ext cx="360000" cy="551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 rot="3644025">
            <a:off x="4537975" y="3679728"/>
            <a:ext cx="360000" cy="10307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5400000">
            <a:off x="4216928" y="2650143"/>
            <a:ext cx="360000" cy="1333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rot="10800000">
            <a:off x="6681588" y="1786258"/>
            <a:ext cx="294688" cy="66738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2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125442" y="6500"/>
            <a:ext cx="1254065" cy="131875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价核子剩余相互作用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96222" y="80950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独立粒子模型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平均场理论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32514"/>
          <a:stretch/>
        </p:blipFill>
        <p:spPr>
          <a:xfrm>
            <a:off x="5914123" y="3717032"/>
            <a:ext cx="4211150" cy="2931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1628800"/>
            <a:ext cx="3538563" cy="51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186" y="945771"/>
            <a:ext cx="6403024" cy="2652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09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价核子剩余相互作用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49744"/>
          <a:stretch/>
        </p:blipFill>
        <p:spPr>
          <a:xfrm>
            <a:off x="110764" y="2358000"/>
            <a:ext cx="5985236" cy="45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50961"/>
          <a:stretch/>
        </p:blipFill>
        <p:spPr>
          <a:xfrm>
            <a:off x="6172912" y="2358000"/>
            <a:ext cx="5840389" cy="45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19247" y="973005"/>
                <a:ext cx="10707329" cy="1151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原子核物理第一性原理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600" i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ab initio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, first principles)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计算，是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从最基本的现实核力出发</a:t>
                </a:r>
                <a:r>
                  <a:rPr lang="en-US" altLang="zh-CN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, 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利用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“严格”的量子多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体理论体系，计算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原子核物理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问题。</a:t>
                </a:r>
                <a:endParaRPr lang="en-US" altLang="zh-CN" sz="16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现实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核力指可以重复两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核子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散射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相移实验（如中子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中子散射实验）以及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少体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原子核（如</a:t>
                </a:r>
                <a:r>
                  <a:rPr lang="en-US" altLang="zh-CN" sz="1600" baseline="300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H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600" baseline="300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He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等）性质</a:t>
                </a:r>
                <a:r>
                  <a:rPr lang="zh-CN" altLang="en-US" sz="16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的基本</a:t>
                </a:r>
                <a:r>
                  <a:rPr lang="zh-CN" altLang="en-US" sz="1600" dirty="0" smtClean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核力。</a:t>
                </a:r>
                <a:endParaRPr lang="en-US" altLang="zh-CN" sz="1600" dirty="0" smtClean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47" y="973005"/>
                <a:ext cx="10707329" cy="1151662"/>
              </a:xfrm>
              <a:prstGeom prst="rect">
                <a:avLst/>
              </a:prstGeom>
              <a:blipFill>
                <a:blip r:embed="rId3"/>
                <a:stretch>
                  <a:fillRect l="-285" r="-2163" b="-52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06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价核子剩余相互作用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98" y="1916832"/>
            <a:ext cx="9560803" cy="3024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89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13287" y="73352"/>
            <a:ext cx="5979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  录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76500" y="15567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019300" y="1556792"/>
            <a:ext cx="685800" cy="685800"/>
          </a:xfrm>
          <a:prstGeom prst="diamond">
            <a:avLst/>
          </a:prstGeom>
          <a:solidFill>
            <a:srgbClr val="FF9900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01037" y="1636859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引言</a:t>
            </a:r>
            <a:endParaRPr lang="zh-CN" altLang="en-GB" sz="2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73654" y="1655217"/>
            <a:ext cx="35328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00300" y="338559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1B9AD9"/>
              </a:gs>
              <a:gs pos="100000">
                <a:srgbClr val="CDE8F5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19300" y="3385592"/>
            <a:ext cx="685800" cy="685800"/>
          </a:xfrm>
          <a:prstGeom prst="diamond">
            <a:avLst/>
          </a:prstGeom>
          <a:solidFill>
            <a:srgbClr val="1B9AD9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73656" y="34840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400300" y="433174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69696"/>
              </a:gs>
              <a:gs pos="100000">
                <a:srgbClr val="E7E7E7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019300" y="4376192"/>
            <a:ext cx="685800" cy="685800"/>
          </a:xfrm>
          <a:prstGeom prst="diamond">
            <a:avLst/>
          </a:prstGeom>
          <a:solidFill>
            <a:srgbClr val="969696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173655" y="4474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12034" y="4444179"/>
            <a:ext cx="196214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rgbClr val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展望与</a:t>
            </a:r>
            <a:r>
              <a:rPr lang="zh-CN" altLang="en-US" sz="2400" b="1" dirty="0">
                <a:solidFill>
                  <a:srgbClr val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总结</a:t>
            </a:r>
            <a:endParaRPr lang="zh-CN" altLang="en-GB" sz="2400" b="1" dirty="0">
              <a:solidFill>
                <a:srgbClr val="00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476500" y="24711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CC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19300" y="2471192"/>
            <a:ext cx="685800" cy="685800"/>
          </a:xfrm>
          <a:prstGeom prst="diamond">
            <a:avLst/>
          </a:prstGeom>
          <a:solidFill>
            <a:srgbClr val="FF99CC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73656" y="2569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07994" y="2591398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储存环等时质谱术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526934" y="3484017"/>
            <a:ext cx="718856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质量结果与物理讨论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27314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原子核质量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089281"/>
            <a:ext cx="9300226" cy="5760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207917" y="90942"/>
            <a:ext cx="1254065" cy="13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展望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089281"/>
            <a:ext cx="9300226" cy="5760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32381" r="43282" b="42381"/>
          <a:stretch/>
        </p:blipFill>
        <p:spPr>
          <a:xfrm>
            <a:off x="207917" y="90942"/>
            <a:ext cx="1254065" cy="13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展望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7FA837-9643-4635-83C8-C287A18F5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782" r="6200" b="-1782"/>
          <a:stretch/>
        </p:blipFill>
        <p:spPr>
          <a:xfrm>
            <a:off x="0" y="827316"/>
            <a:ext cx="10128448" cy="55779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1384" y="1080442"/>
            <a:ext cx="38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惠州强流重离子加速器</a:t>
            </a:r>
            <a:r>
              <a:rPr lang="en-US" altLang="zh-CN" sz="24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HIAF</a:t>
            </a:r>
            <a:endParaRPr lang="zh-CN" altLang="en-US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7B2B6B-29BC-447D-A346-5303BFE66358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48" y="4672234"/>
            <a:ext cx="3768052" cy="218576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0257753">
            <a:off x="5721344" y="1474162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/>
              <a:t>SRing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 rot="20390077">
            <a:off x="7870247" y="4093186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/>
              <a:t>SCLinac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4624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展望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内容占位符 3"/>
          <p:cNvPicPr>
            <a:picLocks noChangeAspect="1"/>
          </p:cNvPicPr>
          <p:nvPr/>
        </p:nvPicPr>
        <p:blipFill rotWithShape="1">
          <a:blip r:embed="rId2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07294" y="841673"/>
            <a:ext cx="8177411" cy="5999237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 rot="19545178">
            <a:off x="3593650" y="4058668"/>
            <a:ext cx="2746167" cy="235473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3237045">
            <a:off x="5938851" y="3901713"/>
            <a:ext cx="1223039" cy="232919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3237045">
            <a:off x="3595374" y="5331737"/>
            <a:ext cx="725419" cy="226973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4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2192000" cy="827314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" y="1676400"/>
            <a:ext cx="10820400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AutoNum type="arabicParenR"/>
            </a:pPr>
            <a:r>
              <a:rPr lang="zh-CN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我们研发了新型等时性质谱术，极大地提高了质量结果的精度、准确度与灵敏性。</a:t>
            </a:r>
            <a:endParaRPr lang="en-US" altLang="zh-CN" sz="28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1200"/>
              </a:spcBef>
              <a:buFontTx/>
              <a:buAutoNum type="arabicParenR"/>
            </a:pPr>
            <a:r>
              <a:rPr lang="zh-CN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利用新测得</a:t>
            </a:r>
            <a:r>
              <a:rPr lang="zh-CN" altLang="en-US" sz="2800" b="1" dirty="0">
                <a:solidFill>
                  <a:srgbClr val="000066"/>
                </a:solidFill>
                <a:latin typeface="Times New Roman" pitchFamily="18" charset="0"/>
              </a:rPr>
              <a:t>质量</a:t>
            </a:r>
            <a:r>
              <a:rPr lang="zh-CN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结果，我们研究了核天体与核结构方面的重要物理问题。</a:t>
            </a:r>
            <a:endParaRPr lang="en-US" altLang="zh-CN" sz="2800" b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1200"/>
              </a:spcBef>
              <a:buFontTx/>
              <a:buAutoNum type="arabicParenR"/>
            </a:pPr>
            <a:r>
              <a:rPr lang="zh-CN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惠州新装置</a:t>
            </a:r>
            <a:r>
              <a:rPr lang="en-US" altLang="zh-CN" sz="2800" b="1" dirty="0" smtClean="0">
                <a:solidFill>
                  <a:srgbClr val="000066"/>
                </a:solidFill>
                <a:latin typeface="Times New Roman" pitchFamily="18" charset="0"/>
              </a:rPr>
              <a:t>HIFA</a:t>
            </a:r>
            <a:r>
              <a:rPr lang="zh-CN" altLang="en-US" sz="2800" b="1" dirty="0" smtClean="0">
                <a:solidFill>
                  <a:srgbClr val="000066"/>
                </a:solidFill>
                <a:latin typeface="Times New Roman" pitchFamily="18" charset="0"/>
              </a:rPr>
              <a:t>正在加紧建设，未来将会为核物理研究带来新的机遇。</a:t>
            </a:r>
            <a:endParaRPr lang="en-US" altLang="zh-CN" sz="28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7588" y="2420888"/>
            <a:ext cx="7416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+mn-ea"/>
              </a:rPr>
              <a:t>谢谢各位</a:t>
            </a:r>
            <a:r>
              <a:rPr lang="zh-CN" altLang="en-US" sz="6600" b="1" dirty="0" smtClean="0">
                <a:solidFill>
                  <a:srgbClr val="FF0000"/>
                </a:solidFill>
                <a:latin typeface="+mn-ea"/>
              </a:rPr>
              <a:t>老师</a:t>
            </a:r>
            <a:endParaRPr lang="zh-CN" altLang="en-US" sz="72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72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6"/>
          <a:stretch/>
        </p:blipFill>
        <p:spPr>
          <a:xfrm>
            <a:off x="1973883" y="1045450"/>
            <a:ext cx="8280412" cy="14874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56520" y="1065653"/>
            <a:ext cx="493974" cy="6237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49203" y="1065770"/>
            <a:ext cx="149352" cy="5163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49279" y="1492738"/>
            <a:ext cx="74676" cy="1129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62883" y="1067780"/>
            <a:ext cx="600221" cy="59945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41727" y="1066080"/>
            <a:ext cx="1844545" cy="1307663"/>
          </a:xfrm>
          <a:prstGeom prst="rect">
            <a:avLst/>
          </a:prstGeom>
          <a:solidFill>
            <a:sysClr val="windowText" lastClr="000000">
              <a:alpha val="1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51332" y="1047352"/>
            <a:ext cx="2090481" cy="1307663"/>
          </a:xfrm>
          <a:prstGeom prst="rect">
            <a:avLst/>
          </a:prstGeom>
          <a:solidFill>
            <a:sysClr val="windowText" lastClr="000000">
              <a:alpha val="1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0" name="图片 4" descr="18ne-1.wm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2" t="5093" r="19562"/>
          <a:stretch/>
        </p:blipFill>
        <p:spPr bwMode="auto">
          <a:xfrm>
            <a:off x="2261915" y="2631790"/>
            <a:ext cx="1196408" cy="106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 descr="22mg-1.wm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4156" r="17961" b="17297"/>
          <a:stretch/>
        </p:blipFill>
        <p:spPr bwMode="auto">
          <a:xfrm>
            <a:off x="4278140" y="2627440"/>
            <a:ext cx="951139" cy="8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6" descr="15o-1.wm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3929" r="61887" b="17631"/>
          <a:stretch/>
        </p:blipFill>
        <p:spPr bwMode="auto">
          <a:xfrm>
            <a:off x="6066864" y="2627440"/>
            <a:ext cx="590211" cy="88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7" descr="19ne-1.wm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4545" r="52379" b="17014"/>
          <a:stretch/>
        </p:blipFill>
        <p:spPr bwMode="auto">
          <a:xfrm>
            <a:off x="7500599" y="2632520"/>
            <a:ext cx="782542" cy="88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9" descr="43ti-1.wm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4249" r="22263" b="18049"/>
          <a:stretch/>
        </p:blipFill>
        <p:spPr bwMode="auto">
          <a:xfrm>
            <a:off x="9447331" y="2631503"/>
            <a:ext cx="1214730" cy="87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20na-1.wm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4" t="3857" r="15911" b="16663"/>
          <a:stretch/>
        </p:blipFill>
        <p:spPr bwMode="auto">
          <a:xfrm>
            <a:off x="3402567" y="2627440"/>
            <a:ext cx="997710" cy="8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9"/>
          <p:cNvSpPr>
            <a:spLocks noEditPoints="1"/>
          </p:cNvSpPr>
          <p:nvPr/>
        </p:nvSpPr>
        <p:spPr bwMode="auto">
          <a:xfrm>
            <a:off x="7590507" y="2643758"/>
            <a:ext cx="1754886" cy="857250"/>
          </a:xfrm>
          <a:custGeom>
            <a:avLst/>
            <a:gdLst>
              <a:gd name="T0" fmla="*/ 5366 w 12404"/>
              <a:gd name="T1" fmla="*/ 5823 h 5931"/>
              <a:gd name="T2" fmla="*/ 5492 w 12404"/>
              <a:gd name="T3" fmla="*/ 5865 h 5931"/>
              <a:gd name="T4" fmla="*/ 5859 w 12404"/>
              <a:gd name="T5" fmla="*/ 5889 h 5931"/>
              <a:gd name="T6" fmla="*/ 6027 w 12404"/>
              <a:gd name="T7" fmla="*/ 5923 h 5931"/>
              <a:gd name="T8" fmla="*/ 6027 w 12404"/>
              <a:gd name="T9" fmla="*/ 5823 h 5931"/>
              <a:gd name="T10" fmla="*/ 6269 w 12404"/>
              <a:gd name="T11" fmla="*/ 5806 h 5931"/>
              <a:gd name="T12" fmla="*/ 6269 w 12404"/>
              <a:gd name="T13" fmla="*/ 5823 h 5931"/>
              <a:gd name="T14" fmla="*/ 6352 w 12404"/>
              <a:gd name="T15" fmla="*/ 5806 h 5931"/>
              <a:gd name="T16" fmla="*/ 6469 w 12404"/>
              <a:gd name="T17" fmla="*/ 5823 h 5931"/>
              <a:gd name="T18" fmla="*/ 6678 w 12404"/>
              <a:gd name="T19" fmla="*/ 5823 h 5931"/>
              <a:gd name="T20" fmla="*/ 6804 w 12404"/>
              <a:gd name="T21" fmla="*/ 5688 h 5931"/>
              <a:gd name="T22" fmla="*/ 6761 w 12404"/>
              <a:gd name="T23" fmla="*/ 5647 h 5931"/>
              <a:gd name="T24" fmla="*/ 6879 w 12404"/>
              <a:gd name="T25" fmla="*/ 5254 h 5931"/>
              <a:gd name="T26" fmla="*/ 7004 w 12404"/>
              <a:gd name="T27" fmla="*/ 5071 h 5931"/>
              <a:gd name="T28" fmla="*/ 7088 w 12404"/>
              <a:gd name="T29" fmla="*/ 5113 h 5931"/>
              <a:gd name="T30" fmla="*/ 7205 w 12404"/>
              <a:gd name="T31" fmla="*/ 3224 h 5931"/>
              <a:gd name="T32" fmla="*/ 7372 w 12404"/>
              <a:gd name="T33" fmla="*/ 3224 h 5931"/>
              <a:gd name="T34" fmla="*/ 7540 w 12404"/>
              <a:gd name="T35" fmla="*/ 2306 h 5931"/>
              <a:gd name="T36" fmla="*/ 7623 w 12404"/>
              <a:gd name="T37" fmla="*/ 1905 h 5931"/>
              <a:gd name="T38" fmla="*/ 7581 w 12404"/>
              <a:gd name="T39" fmla="*/ 1128 h 5931"/>
              <a:gd name="T40" fmla="*/ 7698 w 12404"/>
              <a:gd name="T41" fmla="*/ 652 h 5931"/>
              <a:gd name="T42" fmla="*/ 7907 w 12404"/>
              <a:gd name="T43" fmla="*/ 694 h 5931"/>
              <a:gd name="T44" fmla="*/ 7949 w 12404"/>
              <a:gd name="T45" fmla="*/ 610 h 5931"/>
              <a:gd name="T46" fmla="*/ 8149 w 12404"/>
              <a:gd name="T47" fmla="*/ 409 h 5931"/>
              <a:gd name="T48" fmla="*/ 8107 w 12404"/>
              <a:gd name="T49" fmla="*/ 568 h 5931"/>
              <a:gd name="T50" fmla="*/ 8359 w 12404"/>
              <a:gd name="T51" fmla="*/ 1103 h 5931"/>
              <a:gd name="T52" fmla="*/ 8359 w 12404"/>
              <a:gd name="T53" fmla="*/ 351 h 5931"/>
              <a:gd name="T54" fmla="*/ 8476 w 12404"/>
              <a:gd name="T55" fmla="*/ 476 h 5931"/>
              <a:gd name="T56" fmla="*/ 8642 w 12404"/>
              <a:gd name="T57" fmla="*/ 293 h 5931"/>
              <a:gd name="T58" fmla="*/ 8768 w 12404"/>
              <a:gd name="T59" fmla="*/ 293 h 5931"/>
              <a:gd name="T60" fmla="*/ 8885 w 12404"/>
              <a:gd name="T61" fmla="*/ 0 h 5931"/>
              <a:gd name="T62" fmla="*/ 8843 w 12404"/>
              <a:gd name="T63" fmla="*/ 452 h 5931"/>
              <a:gd name="T64" fmla="*/ 8968 w 12404"/>
              <a:gd name="T65" fmla="*/ 610 h 5931"/>
              <a:gd name="T66" fmla="*/ 9051 w 12404"/>
              <a:gd name="T67" fmla="*/ 1145 h 5931"/>
              <a:gd name="T68" fmla="*/ 9261 w 12404"/>
              <a:gd name="T69" fmla="*/ 1145 h 5931"/>
              <a:gd name="T70" fmla="*/ 9378 w 12404"/>
              <a:gd name="T71" fmla="*/ 1613 h 5931"/>
              <a:gd name="T72" fmla="*/ 9461 w 12404"/>
              <a:gd name="T73" fmla="*/ 1613 h 5931"/>
              <a:gd name="T74" fmla="*/ 9628 w 12404"/>
              <a:gd name="T75" fmla="*/ 2081 h 5931"/>
              <a:gd name="T76" fmla="*/ 9704 w 12404"/>
              <a:gd name="T77" fmla="*/ 2071 h 5931"/>
              <a:gd name="T78" fmla="*/ 9662 w 12404"/>
              <a:gd name="T79" fmla="*/ 1938 h 5931"/>
              <a:gd name="T80" fmla="*/ 9787 w 12404"/>
              <a:gd name="T81" fmla="*/ 2581 h 5931"/>
              <a:gd name="T82" fmla="*/ 9913 w 12404"/>
              <a:gd name="T83" fmla="*/ 2539 h 5931"/>
              <a:gd name="T84" fmla="*/ 10114 w 12404"/>
              <a:gd name="T85" fmla="*/ 2615 h 5931"/>
              <a:gd name="T86" fmla="*/ 10247 w 12404"/>
              <a:gd name="T87" fmla="*/ 2899 h 5931"/>
              <a:gd name="T88" fmla="*/ 10205 w 12404"/>
              <a:gd name="T89" fmla="*/ 3007 h 5931"/>
              <a:gd name="T90" fmla="*/ 10439 w 12404"/>
              <a:gd name="T91" fmla="*/ 3500 h 5931"/>
              <a:gd name="T92" fmla="*/ 10439 w 12404"/>
              <a:gd name="T93" fmla="*/ 3617 h 5931"/>
              <a:gd name="T94" fmla="*/ 10573 w 12404"/>
              <a:gd name="T95" fmla="*/ 3809 h 5931"/>
              <a:gd name="T96" fmla="*/ 10649 w 12404"/>
              <a:gd name="T97" fmla="*/ 4085 h 5931"/>
              <a:gd name="T98" fmla="*/ 10807 w 12404"/>
              <a:gd name="T99" fmla="*/ 4043 h 5931"/>
              <a:gd name="T100" fmla="*/ 10982 w 12404"/>
              <a:gd name="T101" fmla="*/ 4168 h 5931"/>
              <a:gd name="T102" fmla="*/ 10941 w 12404"/>
              <a:gd name="T103" fmla="*/ 4269 h 5931"/>
              <a:gd name="T104" fmla="*/ 11058 w 12404"/>
              <a:gd name="T105" fmla="*/ 4887 h 5931"/>
              <a:gd name="T106" fmla="*/ 11141 w 12404"/>
              <a:gd name="T107" fmla="*/ 5188 h 5931"/>
              <a:gd name="T108" fmla="*/ 11267 w 12404"/>
              <a:gd name="T109" fmla="*/ 5188 h 5931"/>
              <a:gd name="T110" fmla="*/ 11468 w 12404"/>
              <a:gd name="T111" fmla="*/ 5396 h 5931"/>
              <a:gd name="T112" fmla="*/ 11551 w 12404"/>
              <a:gd name="T113" fmla="*/ 5396 h 5931"/>
              <a:gd name="T114" fmla="*/ 11668 w 12404"/>
              <a:gd name="T115" fmla="*/ 5413 h 5931"/>
              <a:gd name="T116" fmla="*/ 11793 w 12404"/>
              <a:gd name="T117" fmla="*/ 5622 h 5931"/>
              <a:gd name="T118" fmla="*/ 11752 w 12404"/>
              <a:gd name="T119" fmla="*/ 5563 h 5931"/>
              <a:gd name="T120" fmla="*/ 11877 w 12404"/>
              <a:gd name="T121" fmla="*/ 5688 h 5931"/>
              <a:gd name="T122" fmla="*/ 11994 w 12404"/>
              <a:gd name="T123" fmla="*/ 5647 h 5931"/>
              <a:gd name="T124" fmla="*/ 12212 w 12404"/>
              <a:gd name="T125" fmla="*/ 5764 h 5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404" h="5931">
                <a:moveTo>
                  <a:pt x="0" y="5847"/>
                </a:moveTo>
                <a:lnTo>
                  <a:pt x="5408" y="5847"/>
                </a:lnTo>
                <a:lnTo>
                  <a:pt x="5408" y="5931"/>
                </a:lnTo>
                <a:lnTo>
                  <a:pt x="0" y="5931"/>
                </a:lnTo>
                <a:lnTo>
                  <a:pt x="0" y="5847"/>
                </a:lnTo>
                <a:close/>
                <a:moveTo>
                  <a:pt x="5450" y="5889"/>
                </a:moveTo>
                <a:lnTo>
                  <a:pt x="5450" y="5931"/>
                </a:lnTo>
                <a:lnTo>
                  <a:pt x="5408" y="5931"/>
                </a:lnTo>
                <a:lnTo>
                  <a:pt x="5408" y="5889"/>
                </a:lnTo>
                <a:lnTo>
                  <a:pt x="5450" y="5889"/>
                </a:lnTo>
                <a:close/>
                <a:moveTo>
                  <a:pt x="5366" y="5889"/>
                </a:moveTo>
                <a:lnTo>
                  <a:pt x="5366" y="5865"/>
                </a:lnTo>
                <a:lnTo>
                  <a:pt x="5450" y="5865"/>
                </a:lnTo>
                <a:lnTo>
                  <a:pt x="5450" y="5889"/>
                </a:lnTo>
                <a:lnTo>
                  <a:pt x="5366" y="5889"/>
                </a:lnTo>
                <a:close/>
                <a:moveTo>
                  <a:pt x="5366" y="5865"/>
                </a:moveTo>
                <a:lnTo>
                  <a:pt x="5366" y="5823"/>
                </a:lnTo>
                <a:lnTo>
                  <a:pt x="5408" y="5823"/>
                </a:lnTo>
                <a:lnTo>
                  <a:pt x="5408" y="5865"/>
                </a:lnTo>
                <a:lnTo>
                  <a:pt x="5366" y="5865"/>
                </a:lnTo>
                <a:close/>
                <a:moveTo>
                  <a:pt x="5408" y="5823"/>
                </a:moveTo>
                <a:lnTo>
                  <a:pt x="5533" y="5823"/>
                </a:lnTo>
                <a:lnTo>
                  <a:pt x="5533" y="5906"/>
                </a:lnTo>
                <a:lnTo>
                  <a:pt x="5408" y="5906"/>
                </a:lnTo>
                <a:lnTo>
                  <a:pt x="5408" y="5823"/>
                </a:lnTo>
                <a:close/>
                <a:moveTo>
                  <a:pt x="5533" y="5823"/>
                </a:moveTo>
                <a:lnTo>
                  <a:pt x="5575" y="5823"/>
                </a:lnTo>
                <a:lnTo>
                  <a:pt x="5575" y="5865"/>
                </a:lnTo>
                <a:lnTo>
                  <a:pt x="5533" y="5865"/>
                </a:lnTo>
                <a:lnTo>
                  <a:pt x="5533" y="5823"/>
                </a:lnTo>
                <a:close/>
                <a:moveTo>
                  <a:pt x="5575" y="5865"/>
                </a:moveTo>
                <a:lnTo>
                  <a:pt x="5575" y="5889"/>
                </a:lnTo>
                <a:lnTo>
                  <a:pt x="5492" y="5889"/>
                </a:lnTo>
                <a:lnTo>
                  <a:pt x="5492" y="5865"/>
                </a:lnTo>
                <a:lnTo>
                  <a:pt x="5575" y="5865"/>
                </a:lnTo>
                <a:close/>
                <a:moveTo>
                  <a:pt x="5533" y="5931"/>
                </a:moveTo>
                <a:lnTo>
                  <a:pt x="5492" y="5931"/>
                </a:lnTo>
                <a:lnTo>
                  <a:pt x="5492" y="5889"/>
                </a:lnTo>
                <a:lnTo>
                  <a:pt x="5533" y="5889"/>
                </a:lnTo>
                <a:lnTo>
                  <a:pt x="5533" y="5931"/>
                </a:lnTo>
                <a:close/>
                <a:moveTo>
                  <a:pt x="5533" y="5847"/>
                </a:moveTo>
                <a:lnTo>
                  <a:pt x="5901" y="5847"/>
                </a:lnTo>
                <a:lnTo>
                  <a:pt x="5901" y="5931"/>
                </a:lnTo>
                <a:lnTo>
                  <a:pt x="5533" y="5931"/>
                </a:lnTo>
                <a:lnTo>
                  <a:pt x="5533" y="5847"/>
                </a:lnTo>
                <a:close/>
                <a:moveTo>
                  <a:pt x="5942" y="5889"/>
                </a:moveTo>
                <a:lnTo>
                  <a:pt x="5942" y="5931"/>
                </a:lnTo>
                <a:lnTo>
                  <a:pt x="5901" y="5931"/>
                </a:lnTo>
                <a:lnTo>
                  <a:pt x="5901" y="5889"/>
                </a:lnTo>
                <a:lnTo>
                  <a:pt x="5942" y="5889"/>
                </a:lnTo>
                <a:close/>
                <a:moveTo>
                  <a:pt x="5859" y="5889"/>
                </a:moveTo>
                <a:lnTo>
                  <a:pt x="5859" y="5881"/>
                </a:lnTo>
                <a:lnTo>
                  <a:pt x="5942" y="5881"/>
                </a:lnTo>
                <a:lnTo>
                  <a:pt x="5942" y="5889"/>
                </a:lnTo>
                <a:lnTo>
                  <a:pt x="5859" y="5889"/>
                </a:lnTo>
                <a:close/>
                <a:moveTo>
                  <a:pt x="5859" y="5881"/>
                </a:moveTo>
                <a:lnTo>
                  <a:pt x="5859" y="5839"/>
                </a:lnTo>
                <a:lnTo>
                  <a:pt x="5901" y="5839"/>
                </a:lnTo>
                <a:lnTo>
                  <a:pt x="5901" y="5881"/>
                </a:lnTo>
                <a:lnTo>
                  <a:pt x="5859" y="5881"/>
                </a:lnTo>
                <a:close/>
                <a:moveTo>
                  <a:pt x="5901" y="5839"/>
                </a:moveTo>
                <a:lnTo>
                  <a:pt x="6027" y="5839"/>
                </a:lnTo>
                <a:lnTo>
                  <a:pt x="6027" y="5923"/>
                </a:lnTo>
                <a:lnTo>
                  <a:pt x="5901" y="5923"/>
                </a:lnTo>
                <a:lnTo>
                  <a:pt x="5901" y="5839"/>
                </a:lnTo>
                <a:close/>
                <a:moveTo>
                  <a:pt x="6068" y="5881"/>
                </a:moveTo>
                <a:lnTo>
                  <a:pt x="6068" y="5923"/>
                </a:lnTo>
                <a:lnTo>
                  <a:pt x="6027" y="5923"/>
                </a:lnTo>
                <a:lnTo>
                  <a:pt x="6027" y="5881"/>
                </a:lnTo>
                <a:lnTo>
                  <a:pt x="6068" y="5881"/>
                </a:lnTo>
                <a:close/>
                <a:moveTo>
                  <a:pt x="5984" y="5881"/>
                </a:moveTo>
                <a:lnTo>
                  <a:pt x="5984" y="5865"/>
                </a:lnTo>
                <a:lnTo>
                  <a:pt x="6068" y="5865"/>
                </a:lnTo>
                <a:lnTo>
                  <a:pt x="6068" y="5881"/>
                </a:lnTo>
                <a:lnTo>
                  <a:pt x="5984" y="5881"/>
                </a:lnTo>
                <a:close/>
                <a:moveTo>
                  <a:pt x="5984" y="5865"/>
                </a:moveTo>
                <a:lnTo>
                  <a:pt x="5984" y="5823"/>
                </a:lnTo>
                <a:lnTo>
                  <a:pt x="6027" y="5823"/>
                </a:lnTo>
                <a:lnTo>
                  <a:pt x="6027" y="5865"/>
                </a:lnTo>
                <a:lnTo>
                  <a:pt x="5984" y="5865"/>
                </a:lnTo>
                <a:close/>
                <a:moveTo>
                  <a:pt x="6027" y="5823"/>
                </a:moveTo>
                <a:lnTo>
                  <a:pt x="6144" y="5823"/>
                </a:lnTo>
                <a:lnTo>
                  <a:pt x="6144" y="5906"/>
                </a:lnTo>
                <a:lnTo>
                  <a:pt x="6027" y="5906"/>
                </a:lnTo>
                <a:lnTo>
                  <a:pt x="6027" y="5823"/>
                </a:lnTo>
                <a:close/>
                <a:moveTo>
                  <a:pt x="6185" y="5865"/>
                </a:moveTo>
                <a:lnTo>
                  <a:pt x="6185" y="5906"/>
                </a:lnTo>
                <a:lnTo>
                  <a:pt x="6144" y="5906"/>
                </a:lnTo>
                <a:lnTo>
                  <a:pt x="6144" y="5865"/>
                </a:lnTo>
                <a:lnTo>
                  <a:pt x="6185" y="5865"/>
                </a:lnTo>
                <a:close/>
                <a:moveTo>
                  <a:pt x="6101" y="5865"/>
                </a:moveTo>
                <a:lnTo>
                  <a:pt x="6101" y="5847"/>
                </a:lnTo>
                <a:lnTo>
                  <a:pt x="6185" y="5847"/>
                </a:lnTo>
                <a:lnTo>
                  <a:pt x="6185" y="5865"/>
                </a:lnTo>
                <a:lnTo>
                  <a:pt x="6101" y="5865"/>
                </a:lnTo>
                <a:close/>
                <a:moveTo>
                  <a:pt x="6101" y="5847"/>
                </a:moveTo>
                <a:lnTo>
                  <a:pt x="6101" y="5806"/>
                </a:lnTo>
                <a:lnTo>
                  <a:pt x="6144" y="5806"/>
                </a:lnTo>
                <a:lnTo>
                  <a:pt x="6144" y="5847"/>
                </a:lnTo>
                <a:lnTo>
                  <a:pt x="6101" y="5847"/>
                </a:lnTo>
                <a:close/>
                <a:moveTo>
                  <a:pt x="6144" y="5806"/>
                </a:moveTo>
                <a:lnTo>
                  <a:pt x="6269" y="5806"/>
                </a:lnTo>
                <a:lnTo>
                  <a:pt x="6269" y="5889"/>
                </a:lnTo>
                <a:lnTo>
                  <a:pt x="6144" y="5889"/>
                </a:lnTo>
                <a:lnTo>
                  <a:pt x="6144" y="5806"/>
                </a:lnTo>
                <a:close/>
                <a:moveTo>
                  <a:pt x="6311" y="5847"/>
                </a:moveTo>
                <a:lnTo>
                  <a:pt x="6311" y="5889"/>
                </a:lnTo>
                <a:lnTo>
                  <a:pt x="6269" y="5889"/>
                </a:lnTo>
                <a:lnTo>
                  <a:pt x="6269" y="5847"/>
                </a:lnTo>
                <a:lnTo>
                  <a:pt x="6311" y="5847"/>
                </a:lnTo>
                <a:close/>
                <a:moveTo>
                  <a:pt x="6227" y="5847"/>
                </a:moveTo>
                <a:lnTo>
                  <a:pt x="6227" y="5823"/>
                </a:lnTo>
                <a:lnTo>
                  <a:pt x="6311" y="5823"/>
                </a:lnTo>
                <a:lnTo>
                  <a:pt x="6311" y="5847"/>
                </a:lnTo>
                <a:lnTo>
                  <a:pt x="6227" y="5847"/>
                </a:lnTo>
                <a:close/>
                <a:moveTo>
                  <a:pt x="6227" y="5823"/>
                </a:moveTo>
                <a:lnTo>
                  <a:pt x="6227" y="5781"/>
                </a:lnTo>
                <a:lnTo>
                  <a:pt x="6269" y="5781"/>
                </a:lnTo>
                <a:lnTo>
                  <a:pt x="6269" y="5823"/>
                </a:lnTo>
                <a:lnTo>
                  <a:pt x="6227" y="5823"/>
                </a:lnTo>
                <a:close/>
                <a:moveTo>
                  <a:pt x="6269" y="5781"/>
                </a:moveTo>
                <a:lnTo>
                  <a:pt x="6394" y="5781"/>
                </a:lnTo>
                <a:lnTo>
                  <a:pt x="6394" y="5865"/>
                </a:lnTo>
                <a:lnTo>
                  <a:pt x="6269" y="5865"/>
                </a:lnTo>
                <a:lnTo>
                  <a:pt x="6269" y="5781"/>
                </a:lnTo>
                <a:close/>
                <a:moveTo>
                  <a:pt x="6436" y="5823"/>
                </a:moveTo>
                <a:lnTo>
                  <a:pt x="6436" y="5865"/>
                </a:lnTo>
                <a:lnTo>
                  <a:pt x="6394" y="5865"/>
                </a:lnTo>
                <a:lnTo>
                  <a:pt x="6394" y="5823"/>
                </a:lnTo>
                <a:lnTo>
                  <a:pt x="6436" y="5823"/>
                </a:lnTo>
                <a:close/>
                <a:moveTo>
                  <a:pt x="6352" y="5823"/>
                </a:moveTo>
                <a:lnTo>
                  <a:pt x="6352" y="5806"/>
                </a:lnTo>
                <a:lnTo>
                  <a:pt x="6436" y="5806"/>
                </a:lnTo>
                <a:lnTo>
                  <a:pt x="6436" y="5823"/>
                </a:lnTo>
                <a:lnTo>
                  <a:pt x="6352" y="5823"/>
                </a:lnTo>
                <a:close/>
                <a:moveTo>
                  <a:pt x="6352" y="5806"/>
                </a:moveTo>
                <a:lnTo>
                  <a:pt x="6352" y="5764"/>
                </a:lnTo>
                <a:lnTo>
                  <a:pt x="6394" y="5764"/>
                </a:lnTo>
                <a:lnTo>
                  <a:pt x="6394" y="5806"/>
                </a:lnTo>
                <a:lnTo>
                  <a:pt x="6352" y="5806"/>
                </a:lnTo>
                <a:close/>
                <a:moveTo>
                  <a:pt x="6394" y="5764"/>
                </a:moveTo>
                <a:lnTo>
                  <a:pt x="6511" y="5764"/>
                </a:lnTo>
                <a:lnTo>
                  <a:pt x="6511" y="5847"/>
                </a:lnTo>
                <a:lnTo>
                  <a:pt x="6394" y="5847"/>
                </a:lnTo>
                <a:lnTo>
                  <a:pt x="6394" y="5764"/>
                </a:lnTo>
                <a:close/>
                <a:moveTo>
                  <a:pt x="6511" y="5764"/>
                </a:moveTo>
                <a:lnTo>
                  <a:pt x="6553" y="5764"/>
                </a:lnTo>
                <a:lnTo>
                  <a:pt x="6553" y="5806"/>
                </a:lnTo>
                <a:lnTo>
                  <a:pt x="6511" y="5806"/>
                </a:lnTo>
                <a:lnTo>
                  <a:pt x="6511" y="5764"/>
                </a:lnTo>
                <a:close/>
                <a:moveTo>
                  <a:pt x="6553" y="5806"/>
                </a:moveTo>
                <a:lnTo>
                  <a:pt x="6553" y="5823"/>
                </a:lnTo>
                <a:lnTo>
                  <a:pt x="6469" y="5823"/>
                </a:lnTo>
                <a:lnTo>
                  <a:pt x="6469" y="5806"/>
                </a:lnTo>
                <a:lnTo>
                  <a:pt x="6553" y="5806"/>
                </a:lnTo>
                <a:close/>
                <a:moveTo>
                  <a:pt x="6511" y="5864"/>
                </a:moveTo>
                <a:lnTo>
                  <a:pt x="6469" y="5864"/>
                </a:lnTo>
                <a:lnTo>
                  <a:pt x="6469" y="5823"/>
                </a:lnTo>
                <a:lnTo>
                  <a:pt x="6511" y="5823"/>
                </a:lnTo>
                <a:lnTo>
                  <a:pt x="6511" y="5864"/>
                </a:lnTo>
                <a:close/>
                <a:moveTo>
                  <a:pt x="6511" y="5781"/>
                </a:moveTo>
                <a:lnTo>
                  <a:pt x="6636" y="5781"/>
                </a:lnTo>
                <a:lnTo>
                  <a:pt x="6636" y="5864"/>
                </a:lnTo>
                <a:lnTo>
                  <a:pt x="6511" y="5864"/>
                </a:lnTo>
                <a:lnTo>
                  <a:pt x="6511" y="5781"/>
                </a:lnTo>
                <a:close/>
                <a:moveTo>
                  <a:pt x="6678" y="5823"/>
                </a:moveTo>
                <a:lnTo>
                  <a:pt x="6678" y="5864"/>
                </a:lnTo>
                <a:lnTo>
                  <a:pt x="6636" y="5864"/>
                </a:lnTo>
                <a:lnTo>
                  <a:pt x="6636" y="5823"/>
                </a:lnTo>
                <a:lnTo>
                  <a:pt x="6678" y="5823"/>
                </a:lnTo>
                <a:close/>
                <a:moveTo>
                  <a:pt x="6594" y="5823"/>
                </a:moveTo>
                <a:lnTo>
                  <a:pt x="6594" y="5647"/>
                </a:lnTo>
                <a:lnTo>
                  <a:pt x="6678" y="5647"/>
                </a:lnTo>
                <a:lnTo>
                  <a:pt x="6678" y="5823"/>
                </a:lnTo>
                <a:lnTo>
                  <a:pt x="6594" y="5823"/>
                </a:lnTo>
                <a:close/>
                <a:moveTo>
                  <a:pt x="6594" y="5647"/>
                </a:moveTo>
                <a:lnTo>
                  <a:pt x="6594" y="5605"/>
                </a:lnTo>
                <a:lnTo>
                  <a:pt x="6636" y="5605"/>
                </a:lnTo>
                <a:lnTo>
                  <a:pt x="6636" y="5647"/>
                </a:lnTo>
                <a:lnTo>
                  <a:pt x="6594" y="5647"/>
                </a:lnTo>
                <a:close/>
                <a:moveTo>
                  <a:pt x="6636" y="5605"/>
                </a:moveTo>
                <a:lnTo>
                  <a:pt x="6761" y="5605"/>
                </a:lnTo>
                <a:lnTo>
                  <a:pt x="6761" y="5688"/>
                </a:lnTo>
                <a:lnTo>
                  <a:pt x="6636" y="5688"/>
                </a:lnTo>
                <a:lnTo>
                  <a:pt x="6636" y="5605"/>
                </a:lnTo>
                <a:close/>
                <a:moveTo>
                  <a:pt x="6804" y="5647"/>
                </a:moveTo>
                <a:lnTo>
                  <a:pt x="6804" y="5688"/>
                </a:lnTo>
                <a:lnTo>
                  <a:pt x="6761" y="5688"/>
                </a:lnTo>
                <a:lnTo>
                  <a:pt x="6761" y="5647"/>
                </a:lnTo>
                <a:lnTo>
                  <a:pt x="6804" y="5647"/>
                </a:lnTo>
                <a:close/>
                <a:moveTo>
                  <a:pt x="6720" y="5647"/>
                </a:moveTo>
                <a:lnTo>
                  <a:pt x="6720" y="5605"/>
                </a:lnTo>
                <a:lnTo>
                  <a:pt x="6804" y="5605"/>
                </a:lnTo>
                <a:lnTo>
                  <a:pt x="6804" y="5647"/>
                </a:lnTo>
                <a:lnTo>
                  <a:pt x="6720" y="5647"/>
                </a:lnTo>
                <a:close/>
                <a:moveTo>
                  <a:pt x="6720" y="5605"/>
                </a:moveTo>
                <a:lnTo>
                  <a:pt x="6720" y="5563"/>
                </a:lnTo>
                <a:lnTo>
                  <a:pt x="6761" y="5563"/>
                </a:lnTo>
                <a:lnTo>
                  <a:pt x="6761" y="5605"/>
                </a:lnTo>
                <a:lnTo>
                  <a:pt x="6720" y="5605"/>
                </a:lnTo>
                <a:close/>
                <a:moveTo>
                  <a:pt x="6761" y="5563"/>
                </a:moveTo>
                <a:lnTo>
                  <a:pt x="6879" y="5563"/>
                </a:lnTo>
                <a:lnTo>
                  <a:pt x="6879" y="5647"/>
                </a:lnTo>
                <a:lnTo>
                  <a:pt x="6761" y="5647"/>
                </a:lnTo>
                <a:lnTo>
                  <a:pt x="6761" y="5563"/>
                </a:lnTo>
                <a:close/>
                <a:moveTo>
                  <a:pt x="6921" y="5605"/>
                </a:moveTo>
                <a:lnTo>
                  <a:pt x="6921" y="5647"/>
                </a:lnTo>
                <a:lnTo>
                  <a:pt x="6879" y="5647"/>
                </a:lnTo>
                <a:lnTo>
                  <a:pt x="6879" y="5605"/>
                </a:lnTo>
                <a:lnTo>
                  <a:pt x="6921" y="5605"/>
                </a:lnTo>
                <a:close/>
                <a:moveTo>
                  <a:pt x="6836" y="5605"/>
                </a:moveTo>
                <a:lnTo>
                  <a:pt x="6836" y="5296"/>
                </a:lnTo>
                <a:lnTo>
                  <a:pt x="6921" y="5296"/>
                </a:lnTo>
                <a:lnTo>
                  <a:pt x="6921" y="5605"/>
                </a:lnTo>
                <a:lnTo>
                  <a:pt x="6836" y="5605"/>
                </a:lnTo>
                <a:close/>
                <a:moveTo>
                  <a:pt x="6836" y="5296"/>
                </a:moveTo>
                <a:lnTo>
                  <a:pt x="6836" y="5254"/>
                </a:lnTo>
                <a:lnTo>
                  <a:pt x="6879" y="5254"/>
                </a:lnTo>
                <a:lnTo>
                  <a:pt x="6879" y="5296"/>
                </a:lnTo>
                <a:lnTo>
                  <a:pt x="6836" y="5296"/>
                </a:lnTo>
                <a:close/>
                <a:moveTo>
                  <a:pt x="6879" y="5254"/>
                </a:moveTo>
                <a:lnTo>
                  <a:pt x="7004" y="5254"/>
                </a:lnTo>
                <a:lnTo>
                  <a:pt x="7004" y="5338"/>
                </a:lnTo>
                <a:lnTo>
                  <a:pt x="6879" y="5338"/>
                </a:lnTo>
                <a:lnTo>
                  <a:pt x="6879" y="5254"/>
                </a:lnTo>
                <a:close/>
                <a:moveTo>
                  <a:pt x="7046" y="5296"/>
                </a:moveTo>
                <a:lnTo>
                  <a:pt x="7046" y="5338"/>
                </a:lnTo>
                <a:lnTo>
                  <a:pt x="7004" y="5338"/>
                </a:lnTo>
                <a:lnTo>
                  <a:pt x="7004" y="5296"/>
                </a:lnTo>
                <a:lnTo>
                  <a:pt x="7046" y="5296"/>
                </a:lnTo>
                <a:close/>
                <a:moveTo>
                  <a:pt x="6963" y="5296"/>
                </a:moveTo>
                <a:lnTo>
                  <a:pt x="6963" y="5113"/>
                </a:lnTo>
                <a:lnTo>
                  <a:pt x="7046" y="5113"/>
                </a:lnTo>
                <a:lnTo>
                  <a:pt x="7046" y="5296"/>
                </a:lnTo>
                <a:lnTo>
                  <a:pt x="6963" y="5296"/>
                </a:lnTo>
                <a:close/>
                <a:moveTo>
                  <a:pt x="6963" y="5113"/>
                </a:moveTo>
                <a:lnTo>
                  <a:pt x="6963" y="5071"/>
                </a:lnTo>
                <a:lnTo>
                  <a:pt x="7004" y="5071"/>
                </a:lnTo>
                <a:lnTo>
                  <a:pt x="7004" y="5113"/>
                </a:lnTo>
                <a:lnTo>
                  <a:pt x="6963" y="5113"/>
                </a:lnTo>
                <a:close/>
                <a:moveTo>
                  <a:pt x="7004" y="5071"/>
                </a:moveTo>
                <a:lnTo>
                  <a:pt x="7130" y="5071"/>
                </a:lnTo>
                <a:lnTo>
                  <a:pt x="7130" y="5154"/>
                </a:lnTo>
                <a:lnTo>
                  <a:pt x="7004" y="5154"/>
                </a:lnTo>
                <a:lnTo>
                  <a:pt x="7004" y="5071"/>
                </a:lnTo>
                <a:close/>
                <a:moveTo>
                  <a:pt x="7171" y="5113"/>
                </a:moveTo>
                <a:lnTo>
                  <a:pt x="7171" y="5154"/>
                </a:lnTo>
                <a:lnTo>
                  <a:pt x="7130" y="5154"/>
                </a:lnTo>
                <a:lnTo>
                  <a:pt x="7130" y="5113"/>
                </a:lnTo>
                <a:lnTo>
                  <a:pt x="7171" y="5113"/>
                </a:lnTo>
                <a:close/>
                <a:moveTo>
                  <a:pt x="7088" y="5113"/>
                </a:moveTo>
                <a:lnTo>
                  <a:pt x="7088" y="4069"/>
                </a:lnTo>
                <a:lnTo>
                  <a:pt x="7171" y="4069"/>
                </a:lnTo>
                <a:lnTo>
                  <a:pt x="7171" y="5113"/>
                </a:lnTo>
                <a:lnTo>
                  <a:pt x="7088" y="5113"/>
                </a:lnTo>
                <a:close/>
                <a:moveTo>
                  <a:pt x="7088" y="4069"/>
                </a:moveTo>
                <a:lnTo>
                  <a:pt x="7088" y="4027"/>
                </a:lnTo>
                <a:lnTo>
                  <a:pt x="7130" y="4027"/>
                </a:lnTo>
                <a:lnTo>
                  <a:pt x="7130" y="4069"/>
                </a:lnTo>
                <a:lnTo>
                  <a:pt x="7088" y="4069"/>
                </a:lnTo>
                <a:close/>
                <a:moveTo>
                  <a:pt x="7130" y="4027"/>
                </a:moveTo>
                <a:lnTo>
                  <a:pt x="7247" y="4027"/>
                </a:lnTo>
                <a:lnTo>
                  <a:pt x="7247" y="4110"/>
                </a:lnTo>
                <a:lnTo>
                  <a:pt x="7130" y="4110"/>
                </a:lnTo>
                <a:lnTo>
                  <a:pt x="7130" y="4027"/>
                </a:lnTo>
                <a:close/>
                <a:moveTo>
                  <a:pt x="7288" y="4069"/>
                </a:moveTo>
                <a:lnTo>
                  <a:pt x="7288" y="4110"/>
                </a:lnTo>
                <a:lnTo>
                  <a:pt x="7247" y="4110"/>
                </a:lnTo>
                <a:lnTo>
                  <a:pt x="7247" y="4069"/>
                </a:lnTo>
                <a:lnTo>
                  <a:pt x="7288" y="4069"/>
                </a:lnTo>
                <a:close/>
                <a:moveTo>
                  <a:pt x="7205" y="4069"/>
                </a:moveTo>
                <a:lnTo>
                  <a:pt x="7205" y="3224"/>
                </a:lnTo>
                <a:lnTo>
                  <a:pt x="7288" y="3224"/>
                </a:lnTo>
                <a:lnTo>
                  <a:pt x="7288" y="4069"/>
                </a:lnTo>
                <a:lnTo>
                  <a:pt x="7205" y="4069"/>
                </a:lnTo>
                <a:close/>
                <a:moveTo>
                  <a:pt x="7205" y="3224"/>
                </a:moveTo>
                <a:lnTo>
                  <a:pt x="7205" y="3183"/>
                </a:lnTo>
                <a:lnTo>
                  <a:pt x="7247" y="3183"/>
                </a:lnTo>
                <a:lnTo>
                  <a:pt x="7247" y="3224"/>
                </a:lnTo>
                <a:lnTo>
                  <a:pt x="7205" y="3224"/>
                </a:lnTo>
                <a:close/>
                <a:moveTo>
                  <a:pt x="7247" y="3183"/>
                </a:moveTo>
                <a:lnTo>
                  <a:pt x="7372" y="3183"/>
                </a:lnTo>
                <a:lnTo>
                  <a:pt x="7372" y="3266"/>
                </a:lnTo>
                <a:lnTo>
                  <a:pt x="7247" y="3266"/>
                </a:lnTo>
                <a:lnTo>
                  <a:pt x="7247" y="3183"/>
                </a:lnTo>
                <a:close/>
                <a:moveTo>
                  <a:pt x="7413" y="3224"/>
                </a:moveTo>
                <a:lnTo>
                  <a:pt x="7413" y="3266"/>
                </a:lnTo>
                <a:lnTo>
                  <a:pt x="7372" y="3266"/>
                </a:lnTo>
                <a:lnTo>
                  <a:pt x="7372" y="3224"/>
                </a:lnTo>
                <a:lnTo>
                  <a:pt x="7413" y="3224"/>
                </a:lnTo>
                <a:close/>
                <a:moveTo>
                  <a:pt x="7330" y="3224"/>
                </a:moveTo>
                <a:lnTo>
                  <a:pt x="7330" y="2306"/>
                </a:lnTo>
                <a:lnTo>
                  <a:pt x="7413" y="2306"/>
                </a:lnTo>
                <a:lnTo>
                  <a:pt x="7413" y="3224"/>
                </a:lnTo>
                <a:lnTo>
                  <a:pt x="7330" y="3224"/>
                </a:lnTo>
                <a:close/>
                <a:moveTo>
                  <a:pt x="7330" y="2306"/>
                </a:moveTo>
                <a:lnTo>
                  <a:pt x="7330" y="2264"/>
                </a:lnTo>
                <a:lnTo>
                  <a:pt x="7372" y="2264"/>
                </a:lnTo>
                <a:lnTo>
                  <a:pt x="7372" y="2306"/>
                </a:lnTo>
                <a:lnTo>
                  <a:pt x="7330" y="2306"/>
                </a:lnTo>
                <a:close/>
                <a:moveTo>
                  <a:pt x="7372" y="2264"/>
                </a:moveTo>
                <a:lnTo>
                  <a:pt x="7497" y="2264"/>
                </a:lnTo>
                <a:lnTo>
                  <a:pt x="7497" y="2347"/>
                </a:lnTo>
                <a:lnTo>
                  <a:pt x="7372" y="2347"/>
                </a:lnTo>
                <a:lnTo>
                  <a:pt x="7372" y="2264"/>
                </a:lnTo>
                <a:close/>
                <a:moveTo>
                  <a:pt x="7540" y="2306"/>
                </a:moveTo>
                <a:lnTo>
                  <a:pt x="7540" y="2347"/>
                </a:lnTo>
                <a:lnTo>
                  <a:pt x="7497" y="2347"/>
                </a:lnTo>
                <a:lnTo>
                  <a:pt x="7497" y="2306"/>
                </a:lnTo>
                <a:lnTo>
                  <a:pt x="7540" y="2306"/>
                </a:lnTo>
                <a:close/>
                <a:moveTo>
                  <a:pt x="7455" y="2306"/>
                </a:moveTo>
                <a:lnTo>
                  <a:pt x="7455" y="1863"/>
                </a:lnTo>
                <a:lnTo>
                  <a:pt x="7540" y="1863"/>
                </a:lnTo>
                <a:lnTo>
                  <a:pt x="7540" y="2306"/>
                </a:lnTo>
                <a:lnTo>
                  <a:pt x="7455" y="2306"/>
                </a:lnTo>
                <a:close/>
                <a:moveTo>
                  <a:pt x="7455" y="1863"/>
                </a:moveTo>
                <a:lnTo>
                  <a:pt x="7455" y="1821"/>
                </a:lnTo>
                <a:lnTo>
                  <a:pt x="7497" y="1821"/>
                </a:lnTo>
                <a:lnTo>
                  <a:pt x="7497" y="1863"/>
                </a:lnTo>
                <a:lnTo>
                  <a:pt x="7455" y="1863"/>
                </a:lnTo>
                <a:close/>
                <a:moveTo>
                  <a:pt x="7497" y="1821"/>
                </a:moveTo>
                <a:lnTo>
                  <a:pt x="7623" y="1821"/>
                </a:lnTo>
                <a:lnTo>
                  <a:pt x="7623" y="1905"/>
                </a:lnTo>
                <a:lnTo>
                  <a:pt x="7497" y="1905"/>
                </a:lnTo>
                <a:lnTo>
                  <a:pt x="7497" y="1821"/>
                </a:lnTo>
                <a:close/>
                <a:moveTo>
                  <a:pt x="7665" y="1863"/>
                </a:moveTo>
                <a:lnTo>
                  <a:pt x="7665" y="1905"/>
                </a:lnTo>
                <a:lnTo>
                  <a:pt x="7623" y="1905"/>
                </a:lnTo>
                <a:lnTo>
                  <a:pt x="7623" y="1863"/>
                </a:lnTo>
                <a:lnTo>
                  <a:pt x="7665" y="1863"/>
                </a:lnTo>
                <a:close/>
                <a:moveTo>
                  <a:pt x="7581" y="1863"/>
                </a:moveTo>
                <a:lnTo>
                  <a:pt x="7581" y="1128"/>
                </a:lnTo>
                <a:lnTo>
                  <a:pt x="7665" y="1128"/>
                </a:lnTo>
                <a:lnTo>
                  <a:pt x="7665" y="1863"/>
                </a:lnTo>
                <a:lnTo>
                  <a:pt x="7581" y="1863"/>
                </a:lnTo>
                <a:close/>
                <a:moveTo>
                  <a:pt x="7581" y="1128"/>
                </a:moveTo>
                <a:lnTo>
                  <a:pt x="7581" y="1087"/>
                </a:lnTo>
                <a:lnTo>
                  <a:pt x="7623" y="1087"/>
                </a:lnTo>
                <a:lnTo>
                  <a:pt x="7623" y="1128"/>
                </a:lnTo>
                <a:lnTo>
                  <a:pt x="7581" y="1128"/>
                </a:lnTo>
                <a:close/>
                <a:moveTo>
                  <a:pt x="7623" y="1087"/>
                </a:moveTo>
                <a:lnTo>
                  <a:pt x="7740" y="1087"/>
                </a:lnTo>
                <a:lnTo>
                  <a:pt x="7740" y="1170"/>
                </a:lnTo>
                <a:lnTo>
                  <a:pt x="7623" y="1170"/>
                </a:lnTo>
                <a:lnTo>
                  <a:pt x="7623" y="1087"/>
                </a:lnTo>
                <a:close/>
                <a:moveTo>
                  <a:pt x="7782" y="1128"/>
                </a:moveTo>
                <a:lnTo>
                  <a:pt x="7782" y="1170"/>
                </a:lnTo>
                <a:lnTo>
                  <a:pt x="7740" y="1170"/>
                </a:lnTo>
                <a:lnTo>
                  <a:pt x="7740" y="1128"/>
                </a:lnTo>
                <a:lnTo>
                  <a:pt x="7782" y="1128"/>
                </a:lnTo>
                <a:close/>
                <a:moveTo>
                  <a:pt x="7698" y="1128"/>
                </a:moveTo>
                <a:lnTo>
                  <a:pt x="7698" y="694"/>
                </a:lnTo>
                <a:lnTo>
                  <a:pt x="7782" y="694"/>
                </a:lnTo>
                <a:lnTo>
                  <a:pt x="7782" y="1128"/>
                </a:lnTo>
                <a:lnTo>
                  <a:pt x="7698" y="1128"/>
                </a:lnTo>
                <a:close/>
                <a:moveTo>
                  <a:pt x="7698" y="694"/>
                </a:moveTo>
                <a:lnTo>
                  <a:pt x="7698" y="652"/>
                </a:lnTo>
                <a:lnTo>
                  <a:pt x="7740" y="652"/>
                </a:lnTo>
                <a:lnTo>
                  <a:pt x="7740" y="694"/>
                </a:lnTo>
                <a:lnTo>
                  <a:pt x="7698" y="694"/>
                </a:lnTo>
                <a:close/>
                <a:moveTo>
                  <a:pt x="7740" y="652"/>
                </a:moveTo>
                <a:lnTo>
                  <a:pt x="7865" y="652"/>
                </a:lnTo>
                <a:lnTo>
                  <a:pt x="7865" y="736"/>
                </a:lnTo>
                <a:lnTo>
                  <a:pt x="7740" y="736"/>
                </a:lnTo>
                <a:lnTo>
                  <a:pt x="7740" y="652"/>
                </a:lnTo>
                <a:close/>
                <a:moveTo>
                  <a:pt x="7907" y="694"/>
                </a:moveTo>
                <a:lnTo>
                  <a:pt x="7907" y="736"/>
                </a:lnTo>
                <a:lnTo>
                  <a:pt x="7865" y="736"/>
                </a:lnTo>
                <a:lnTo>
                  <a:pt x="7865" y="694"/>
                </a:lnTo>
                <a:lnTo>
                  <a:pt x="7907" y="694"/>
                </a:lnTo>
                <a:close/>
                <a:moveTo>
                  <a:pt x="7823" y="694"/>
                </a:moveTo>
                <a:lnTo>
                  <a:pt x="7823" y="610"/>
                </a:lnTo>
                <a:lnTo>
                  <a:pt x="7907" y="610"/>
                </a:lnTo>
                <a:lnTo>
                  <a:pt x="7907" y="694"/>
                </a:lnTo>
                <a:lnTo>
                  <a:pt x="7823" y="694"/>
                </a:lnTo>
                <a:close/>
                <a:moveTo>
                  <a:pt x="7823" y="610"/>
                </a:moveTo>
                <a:lnTo>
                  <a:pt x="7823" y="568"/>
                </a:lnTo>
                <a:lnTo>
                  <a:pt x="7865" y="568"/>
                </a:lnTo>
                <a:lnTo>
                  <a:pt x="7865" y="610"/>
                </a:lnTo>
                <a:lnTo>
                  <a:pt x="7823" y="610"/>
                </a:lnTo>
                <a:close/>
                <a:moveTo>
                  <a:pt x="7865" y="568"/>
                </a:moveTo>
                <a:lnTo>
                  <a:pt x="7990" y="568"/>
                </a:lnTo>
                <a:lnTo>
                  <a:pt x="7990" y="652"/>
                </a:lnTo>
                <a:lnTo>
                  <a:pt x="7865" y="652"/>
                </a:lnTo>
                <a:lnTo>
                  <a:pt x="7865" y="568"/>
                </a:lnTo>
                <a:close/>
                <a:moveTo>
                  <a:pt x="8032" y="610"/>
                </a:moveTo>
                <a:lnTo>
                  <a:pt x="8032" y="652"/>
                </a:lnTo>
                <a:lnTo>
                  <a:pt x="7990" y="652"/>
                </a:lnTo>
                <a:lnTo>
                  <a:pt x="7990" y="610"/>
                </a:lnTo>
                <a:lnTo>
                  <a:pt x="8032" y="610"/>
                </a:lnTo>
                <a:close/>
                <a:moveTo>
                  <a:pt x="7949" y="610"/>
                </a:moveTo>
                <a:lnTo>
                  <a:pt x="7949" y="409"/>
                </a:lnTo>
                <a:lnTo>
                  <a:pt x="8032" y="409"/>
                </a:lnTo>
                <a:lnTo>
                  <a:pt x="8032" y="610"/>
                </a:lnTo>
                <a:lnTo>
                  <a:pt x="7949" y="610"/>
                </a:lnTo>
                <a:close/>
                <a:moveTo>
                  <a:pt x="7949" y="409"/>
                </a:moveTo>
                <a:lnTo>
                  <a:pt x="7949" y="367"/>
                </a:lnTo>
                <a:lnTo>
                  <a:pt x="7990" y="367"/>
                </a:lnTo>
                <a:lnTo>
                  <a:pt x="7990" y="409"/>
                </a:lnTo>
                <a:lnTo>
                  <a:pt x="7949" y="409"/>
                </a:lnTo>
                <a:close/>
                <a:moveTo>
                  <a:pt x="7990" y="367"/>
                </a:moveTo>
                <a:lnTo>
                  <a:pt x="8107" y="367"/>
                </a:lnTo>
                <a:lnTo>
                  <a:pt x="8107" y="452"/>
                </a:lnTo>
                <a:lnTo>
                  <a:pt x="7990" y="452"/>
                </a:lnTo>
                <a:lnTo>
                  <a:pt x="7990" y="367"/>
                </a:lnTo>
                <a:close/>
                <a:moveTo>
                  <a:pt x="8107" y="367"/>
                </a:moveTo>
                <a:lnTo>
                  <a:pt x="8149" y="367"/>
                </a:lnTo>
                <a:lnTo>
                  <a:pt x="8149" y="409"/>
                </a:lnTo>
                <a:lnTo>
                  <a:pt x="8107" y="409"/>
                </a:lnTo>
                <a:lnTo>
                  <a:pt x="8107" y="367"/>
                </a:lnTo>
                <a:close/>
                <a:moveTo>
                  <a:pt x="8149" y="409"/>
                </a:moveTo>
                <a:lnTo>
                  <a:pt x="8149" y="610"/>
                </a:lnTo>
                <a:lnTo>
                  <a:pt x="8066" y="610"/>
                </a:lnTo>
                <a:lnTo>
                  <a:pt x="8066" y="409"/>
                </a:lnTo>
                <a:lnTo>
                  <a:pt x="8149" y="409"/>
                </a:lnTo>
                <a:close/>
                <a:moveTo>
                  <a:pt x="8107" y="652"/>
                </a:moveTo>
                <a:lnTo>
                  <a:pt x="8066" y="652"/>
                </a:lnTo>
                <a:lnTo>
                  <a:pt x="8066" y="610"/>
                </a:lnTo>
                <a:lnTo>
                  <a:pt x="8107" y="610"/>
                </a:lnTo>
                <a:lnTo>
                  <a:pt x="8107" y="652"/>
                </a:lnTo>
                <a:close/>
                <a:moveTo>
                  <a:pt x="8107" y="568"/>
                </a:moveTo>
                <a:lnTo>
                  <a:pt x="8232" y="568"/>
                </a:lnTo>
                <a:lnTo>
                  <a:pt x="8232" y="652"/>
                </a:lnTo>
                <a:lnTo>
                  <a:pt x="8107" y="652"/>
                </a:lnTo>
                <a:lnTo>
                  <a:pt x="8107" y="568"/>
                </a:lnTo>
                <a:close/>
                <a:moveTo>
                  <a:pt x="8232" y="568"/>
                </a:moveTo>
                <a:lnTo>
                  <a:pt x="8274" y="568"/>
                </a:lnTo>
                <a:lnTo>
                  <a:pt x="8274" y="610"/>
                </a:lnTo>
                <a:lnTo>
                  <a:pt x="8232" y="610"/>
                </a:lnTo>
                <a:lnTo>
                  <a:pt x="8232" y="568"/>
                </a:lnTo>
                <a:close/>
                <a:moveTo>
                  <a:pt x="8274" y="610"/>
                </a:moveTo>
                <a:lnTo>
                  <a:pt x="8274" y="1145"/>
                </a:lnTo>
                <a:lnTo>
                  <a:pt x="8191" y="1145"/>
                </a:lnTo>
                <a:lnTo>
                  <a:pt x="8191" y="610"/>
                </a:lnTo>
                <a:lnTo>
                  <a:pt x="8274" y="610"/>
                </a:lnTo>
                <a:close/>
                <a:moveTo>
                  <a:pt x="8232" y="1186"/>
                </a:moveTo>
                <a:lnTo>
                  <a:pt x="8191" y="1186"/>
                </a:lnTo>
                <a:lnTo>
                  <a:pt x="8191" y="1145"/>
                </a:lnTo>
                <a:lnTo>
                  <a:pt x="8232" y="1145"/>
                </a:lnTo>
                <a:lnTo>
                  <a:pt x="8232" y="1186"/>
                </a:lnTo>
                <a:close/>
                <a:moveTo>
                  <a:pt x="8232" y="1103"/>
                </a:moveTo>
                <a:lnTo>
                  <a:pt x="8359" y="1103"/>
                </a:lnTo>
                <a:lnTo>
                  <a:pt x="8359" y="1186"/>
                </a:lnTo>
                <a:lnTo>
                  <a:pt x="8232" y="1186"/>
                </a:lnTo>
                <a:lnTo>
                  <a:pt x="8232" y="1103"/>
                </a:lnTo>
                <a:close/>
                <a:moveTo>
                  <a:pt x="8400" y="1145"/>
                </a:moveTo>
                <a:lnTo>
                  <a:pt x="8400" y="1186"/>
                </a:lnTo>
                <a:lnTo>
                  <a:pt x="8359" y="1186"/>
                </a:lnTo>
                <a:lnTo>
                  <a:pt x="8359" y="1145"/>
                </a:lnTo>
                <a:lnTo>
                  <a:pt x="8400" y="1145"/>
                </a:lnTo>
                <a:close/>
                <a:moveTo>
                  <a:pt x="8317" y="1145"/>
                </a:moveTo>
                <a:lnTo>
                  <a:pt x="8317" y="351"/>
                </a:lnTo>
                <a:lnTo>
                  <a:pt x="8400" y="351"/>
                </a:lnTo>
                <a:lnTo>
                  <a:pt x="8400" y="1145"/>
                </a:lnTo>
                <a:lnTo>
                  <a:pt x="8317" y="1145"/>
                </a:lnTo>
                <a:close/>
                <a:moveTo>
                  <a:pt x="8317" y="351"/>
                </a:moveTo>
                <a:lnTo>
                  <a:pt x="8317" y="309"/>
                </a:lnTo>
                <a:lnTo>
                  <a:pt x="8359" y="309"/>
                </a:lnTo>
                <a:lnTo>
                  <a:pt x="8359" y="351"/>
                </a:lnTo>
                <a:lnTo>
                  <a:pt x="8317" y="351"/>
                </a:lnTo>
                <a:close/>
                <a:moveTo>
                  <a:pt x="8359" y="309"/>
                </a:moveTo>
                <a:lnTo>
                  <a:pt x="8476" y="309"/>
                </a:lnTo>
                <a:lnTo>
                  <a:pt x="8476" y="393"/>
                </a:lnTo>
                <a:lnTo>
                  <a:pt x="8359" y="393"/>
                </a:lnTo>
                <a:lnTo>
                  <a:pt x="8359" y="309"/>
                </a:lnTo>
                <a:close/>
                <a:moveTo>
                  <a:pt x="8476" y="309"/>
                </a:moveTo>
                <a:lnTo>
                  <a:pt x="8517" y="309"/>
                </a:lnTo>
                <a:lnTo>
                  <a:pt x="8517" y="351"/>
                </a:lnTo>
                <a:lnTo>
                  <a:pt x="8476" y="351"/>
                </a:lnTo>
                <a:lnTo>
                  <a:pt x="8476" y="309"/>
                </a:lnTo>
                <a:close/>
                <a:moveTo>
                  <a:pt x="8517" y="351"/>
                </a:moveTo>
                <a:lnTo>
                  <a:pt x="8517" y="434"/>
                </a:lnTo>
                <a:lnTo>
                  <a:pt x="8434" y="434"/>
                </a:lnTo>
                <a:lnTo>
                  <a:pt x="8434" y="351"/>
                </a:lnTo>
                <a:lnTo>
                  <a:pt x="8517" y="351"/>
                </a:lnTo>
                <a:close/>
                <a:moveTo>
                  <a:pt x="8476" y="476"/>
                </a:moveTo>
                <a:lnTo>
                  <a:pt x="8434" y="476"/>
                </a:lnTo>
                <a:lnTo>
                  <a:pt x="8434" y="434"/>
                </a:lnTo>
                <a:lnTo>
                  <a:pt x="8476" y="434"/>
                </a:lnTo>
                <a:lnTo>
                  <a:pt x="8476" y="476"/>
                </a:lnTo>
                <a:close/>
                <a:moveTo>
                  <a:pt x="8476" y="393"/>
                </a:moveTo>
                <a:lnTo>
                  <a:pt x="8601" y="393"/>
                </a:lnTo>
                <a:lnTo>
                  <a:pt x="8601" y="476"/>
                </a:lnTo>
                <a:lnTo>
                  <a:pt x="8476" y="476"/>
                </a:lnTo>
                <a:lnTo>
                  <a:pt x="8476" y="393"/>
                </a:lnTo>
                <a:close/>
                <a:moveTo>
                  <a:pt x="8642" y="434"/>
                </a:moveTo>
                <a:lnTo>
                  <a:pt x="8642" y="476"/>
                </a:lnTo>
                <a:lnTo>
                  <a:pt x="8601" y="476"/>
                </a:lnTo>
                <a:lnTo>
                  <a:pt x="8601" y="434"/>
                </a:lnTo>
                <a:lnTo>
                  <a:pt x="8642" y="434"/>
                </a:lnTo>
                <a:close/>
                <a:moveTo>
                  <a:pt x="8559" y="434"/>
                </a:moveTo>
                <a:lnTo>
                  <a:pt x="8559" y="293"/>
                </a:lnTo>
                <a:lnTo>
                  <a:pt x="8642" y="293"/>
                </a:lnTo>
                <a:lnTo>
                  <a:pt x="8642" y="434"/>
                </a:lnTo>
                <a:lnTo>
                  <a:pt x="8559" y="434"/>
                </a:lnTo>
                <a:close/>
                <a:moveTo>
                  <a:pt x="8559" y="293"/>
                </a:moveTo>
                <a:lnTo>
                  <a:pt x="8559" y="250"/>
                </a:lnTo>
                <a:lnTo>
                  <a:pt x="8601" y="250"/>
                </a:lnTo>
                <a:lnTo>
                  <a:pt x="8601" y="293"/>
                </a:lnTo>
                <a:lnTo>
                  <a:pt x="8559" y="293"/>
                </a:lnTo>
                <a:close/>
                <a:moveTo>
                  <a:pt x="8601" y="250"/>
                </a:moveTo>
                <a:lnTo>
                  <a:pt x="8726" y="250"/>
                </a:lnTo>
                <a:lnTo>
                  <a:pt x="8726" y="335"/>
                </a:lnTo>
                <a:lnTo>
                  <a:pt x="8601" y="335"/>
                </a:lnTo>
                <a:lnTo>
                  <a:pt x="8601" y="250"/>
                </a:lnTo>
                <a:close/>
                <a:moveTo>
                  <a:pt x="8768" y="293"/>
                </a:moveTo>
                <a:lnTo>
                  <a:pt x="8768" y="335"/>
                </a:lnTo>
                <a:lnTo>
                  <a:pt x="8726" y="335"/>
                </a:lnTo>
                <a:lnTo>
                  <a:pt x="8726" y="293"/>
                </a:lnTo>
                <a:lnTo>
                  <a:pt x="8768" y="293"/>
                </a:lnTo>
                <a:close/>
                <a:moveTo>
                  <a:pt x="8684" y="293"/>
                </a:moveTo>
                <a:lnTo>
                  <a:pt x="8684" y="42"/>
                </a:lnTo>
                <a:lnTo>
                  <a:pt x="8768" y="42"/>
                </a:lnTo>
                <a:lnTo>
                  <a:pt x="8768" y="293"/>
                </a:lnTo>
                <a:lnTo>
                  <a:pt x="8684" y="293"/>
                </a:lnTo>
                <a:close/>
                <a:moveTo>
                  <a:pt x="8684" y="42"/>
                </a:moveTo>
                <a:lnTo>
                  <a:pt x="8684" y="0"/>
                </a:lnTo>
                <a:lnTo>
                  <a:pt x="8726" y="0"/>
                </a:lnTo>
                <a:lnTo>
                  <a:pt x="8726" y="42"/>
                </a:lnTo>
                <a:lnTo>
                  <a:pt x="8684" y="42"/>
                </a:lnTo>
                <a:close/>
                <a:moveTo>
                  <a:pt x="8726" y="0"/>
                </a:moveTo>
                <a:lnTo>
                  <a:pt x="8843" y="0"/>
                </a:lnTo>
                <a:lnTo>
                  <a:pt x="8843" y="83"/>
                </a:lnTo>
                <a:lnTo>
                  <a:pt x="8726" y="83"/>
                </a:lnTo>
                <a:lnTo>
                  <a:pt x="8726" y="0"/>
                </a:lnTo>
                <a:close/>
                <a:moveTo>
                  <a:pt x="8843" y="0"/>
                </a:moveTo>
                <a:lnTo>
                  <a:pt x="8885" y="0"/>
                </a:lnTo>
                <a:lnTo>
                  <a:pt x="8885" y="42"/>
                </a:lnTo>
                <a:lnTo>
                  <a:pt x="8843" y="42"/>
                </a:lnTo>
                <a:lnTo>
                  <a:pt x="8843" y="0"/>
                </a:lnTo>
                <a:close/>
                <a:moveTo>
                  <a:pt x="8885" y="42"/>
                </a:moveTo>
                <a:lnTo>
                  <a:pt x="8885" y="409"/>
                </a:lnTo>
                <a:lnTo>
                  <a:pt x="8801" y="409"/>
                </a:lnTo>
                <a:lnTo>
                  <a:pt x="8801" y="42"/>
                </a:lnTo>
                <a:lnTo>
                  <a:pt x="8885" y="42"/>
                </a:lnTo>
                <a:close/>
                <a:moveTo>
                  <a:pt x="8843" y="452"/>
                </a:moveTo>
                <a:lnTo>
                  <a:pt x="8801" y="452"/>
                </a:lnTo>
                <a:lnTo>
                  <a:pt x="8801" y="409"/>
                </a:lnTo>
                <a:lnTo>
                  <a:pt x="8843" y="409"/>
                </a:lnTo>
                <a:lnTo>
                  <a:pt x="8843" y="452"/>
                </a:lnTo>
                <a:close/>
                <a:moveTo>
                  <a:pt x="8843" y="367"/>
                </a:moveTo>
                <a:lnTo>
                  <a:pt x="8968" y="367"/>
                </a:lnTo>
                <a:lnTo>
                  <a:pt x="8968" y="452"/>
                </a:lnTo>
                <a:lnTo>
                  <a:pt x="8843" y="452"/>
                </a:lnTo>
                <a:lnTo>
                  <a:pt x="8843" y="367"/>
                </a:lnTo>
                <a:close/>
                <a:moveTo>
                  <a:pt x="8968" y="367"/>
                </a:moveTo>
                <a:lnTo>
                  <a:pt x="9010" y="367"/>
                </a:lnTo>
                <a:lnTo>
                  <a:pt x="9010" y="409"/>
                </a:lnTo>
                <a:lnTo>
                  <a:pt x="8968" y="409"/>
                </a:lnTo>
                <a:lnTo>
                  <a:pt x="8968" y="367"/>
                </a:lnTo>
                <a:close/>
                <a:moveTo>
                  <a:pt x="9010" y="409"/>
                </a:moveTo>
                <a:lnTo>
                  <a:pt x="9010" y="652"/>
                </a:lnTo>
                <a:lnTo>
                  <a:pt x="8926" y="652"/>
                </a:lnTo>
                <a:lnTo>
                  <a:pt x="8926" y="409"/>
                </a:lnTo>
                <a:lnTo>
                  <a:pt x="9010" y="409"/>
                </a:lnTo>
                <a:close/>
                <a:moveTo>
                  <a:pt x="8968" y="694"/>
                </a:moveTo>
                <a:lnTo>
                  <a:pt x="8926" y="694"/>
                </a:lnTo>
                <a:lnTo>
                  <a:pt x="8926" y="652"/>
                </a:lnTo>
                <a:lnTo>
                  <a:pt x="8968" y="652"/>
                </a:lnTo>
                <a:lnTo>
                  <a:pt x="8968" y="694"/>
                </a:lnTo>
                <a:close/>
                <a:moveTo>
                  <a:pt x="8968" y="610"/>
                </a:moveTo>
                <a:lnTo>
                  <a:pt x="9094" y="610"/>
                </a:lnTo>
                <a:lnTo>
                  <a:pt x="9094" y="694"/>
                </a:lnTo>
                <a:lnTo>
                  <a:pt x="8968" y="694"/>
                </a:lnTo>
                <a:lnTo>
                  <a:pt x="8968" y="610"/>
                </a:lnTo>
                <a:close/>
                <a:moveTo>
                  <a:pt x="9094" y="610"/>
                </a:moveTo>
                <a:lnTo>
                  <a:pt x="9136" y="610"/>
                </a:lnTo>
                <a:lnTo>
                  <a:pt x="9136" y="652"/>
                </a:lnTo>
                <a:lnTo>
                  <a:pt x="9094" y="652"/>
                </a:lnTo>
                <a:lnTo>
                  <a:pt x="9094" y="610"/>
                </a:lnTo>
                <a:close/>
                <a:moveTo>
                  <a:pt x="9136" y="652"/>
                </a:moveTo>
                <a:lnTo>
                  <a:pt x="9136" y="1145"/>
                </a:lnTo>
                <a:lnTo>
                  <a:pt x="9051" y="1145"/>
                </a:lnTo>
                <a:lnTo>
                  <a:pt x="9051" y="652"/>
                </a:lnTo>
                <a:lnTo>
                  <a:pt x="9136" y="652"/>
                </a:lnTo>
                <a:close/>
                <a:moveTo>
                  <a:pt x="9094" y="1186"/>
                </a:moveTo>
                <a:lnTo>
                  <a:pt x="9051" y="1186"/>
                </a:lnTo>
                <a:lnTo>
                  <a:pt x="9051" y="1145"/>
                </a:lnTo>
                <a:lnTo>
                  <a:pt x="9094" y="1145"/>
                </a:lnTo>
                <a:lnTo>
                  <a:pt x="9094" y="1186"/>
                </a:lnTo>
                <a:close/>
                <a:moveTo>
                  <a:pt x="9094" y="1103"/>
                </a:moveTo>
                <a:lnTo>
                  <a:pt x="9219" y="1103"/>
                </a:lnTo>
                <a:lnTo>
                  <a:pt x="9219" y="1186"/>
                </a:lnTo>
                <a:lnTo>
                  <a:pt x="9094" y="1186"/>
                </a:lnTo>
                <a:lnTo>
                  <a:pt x="9094" y="1103"/>
                </a:lnTo>
                <a:close/>
                <a:moveTo>
                  <a:pt x="9219" y="1103"/>
                </a:moveTo>
                <a:lnTo>
                  <a:pt x="9261" y="1103"/>
                </a:lnTo>
                <a:lnTo>
                  <a:pt x="9261" y="1145"/>
                </a:lnTo>
                <a:lnTo>
                  <a:pt x="9219" y="1145"/>
                </a:lnTo>
                <a:lnTo>
                  <a:pt x="9219" y="1103"/>
                </a:lnTo>
                <a:close/>
                <a:moveTo>
                  <a:pt x="9261" y="1145"/>
                </a:moveTo>
                <a:lnTo>
                  <a:pt x="9261" y="1370"/>
                </a:lnTo>
                <a:lnTo>
                  <a:pt x="9178" y="1370"/>
                </a:lnTo>
                <a:lnTo>
                  <a:pt x="9178" y="1145"/>
                </a:lnTo>
                <a:lnTo>
                  <a:pt x="9261" y="1145"/>
                </a:lnTo>
                <a:close/>
                <a:moveTo>
                  <a:pt x="9219" y="1412"/>
                </a:moveTo>
                <a:lnTo>
                  <a:pt x="9178" y="1412"/>
                </a:lnTo>
                <a:lnTo>
                  <a:pt x="9178" y="1370"/>
                </a:lnTo>
                <a:lnTo>
                  <a:pt x="9219" y="1370"/>
                </a:lnTo>
                <a:lnTo>
                  <a:pt x="9219" y="1412"/>
                </a:lnTo>
                <a:close/>
                <a:moveTo>
                  <a:pt x="9219" y="1329"/>
                </a:moveTo>
                <a:lnTo>
                  <a:pt x="9336" y="1329"/>
                </a:lnTo>
                <a:lnTo>
                  <a:pt x="9336" y="1412"/>
                </a:lnTo>
                <a:lnTo>
                  <a:pt x="9219" y="1412"/>
                </a:lnTo>
                <a:lnTo>
                  <a:pt x="9219" y="1329"/>
                </a:lnTo>
                <a:close/>
                <a:moveTo>
                  <a:pt x="9336" y="1329"/>
                </a:moveTo>
                <a:lnTo>
                  <a:pt x="9378" y="1329"/>
                </a:lnTo>
                <a:lnTo>
                  <a:pt x="9378" y="1370"/>
                </a:lnTo>
                <a:lnTo>
                  <a:pt x="9336" y="1370"/>
                </a:lnTo>
                <a:lnTo>
                  <a:pt x="9336" y="1329"/>
                </a:lnTo>
                <a:close/>
                <a:moveTo>
                  <a:pt x="9378" y="1370"/>
                </a:moveTo>
                <a:lnTo>
                  <a:pt x="9378" y="1613"/>
                </a:lnTo>
                <a:lnTo>
                  <a:pt x="9295" y="1613"/>
                </a:lnTo>
                <a:lnTo>
                  <a:pt x="9295" y="1370"/>
                </a:lnTo>
                <a:lnTo>
                  <a:pt x="9378" y="1370"/>
                </a:lnTo>
                <a:close/>
                <a:moveTo>
                  <a:pt x="9336" y="1654"/>
                </a:moveTo>
                <a:lnTo>
                  <a:pt x="9295" y="1654"/>
                </a:lnTo>
                <a:lnTo>
                  <a:pt x="9295" y="1613"/>
                </a:lnTo>
                <a:lnTo>
                  <a:pt x="9336" y="1613"/>
                </a:lnTo>
                <a:lnTo>
                  <a:pt x="9336" y="1654"/>
                </a:lnTo>
                <a:close/>
                <a:moveTo>
                  <a:pt x="9336" y="1571"/>
                </a:moveTo>
                <a:lnTo>
                  <a:pt x="9461" y="1571"/>
                </a:lnTo>
                <a:lnTo>
                  <a:pt x="9461" y="1654"/>
                </a:lnTo>
                <a:lnTo>
                  <a:pt x="9336" y="1654"/>
                </a:lnTo>
                <a:lnTo>
                  <a:pt x="9336" y="1571"/>
                </a:lnTo>
                <a:close/>
                <a:moveTo>
                  <a:pt x="9461" y="1571"/>
                </a:moveTo>
                <a:lnTo>
                  <a:pt x="9503" y="1571"/>
                </a:lnTo>
                <a:lnTo>
                  <a:pt x="9503" y="1613"/>
                </a:lnTo>
                <a:lnTo>
                  <a:pt x="9461" y="1613"/>
                </a:lnTo>
                <a:lnTo>
                  <a:pt x="9461" y="1571"/>
                </a:lnTo>
                <a:close/>
                <a:moveTo>
                  <a:pt x="9503" y="1613"/>
                </a:moveTo>
                <a:lnTo>
                  <a:pt x="9503" y="2081"/>
                </a:lnTo>
                <a:lnTo>
                  <a:pt x="9420" y="2081"/>
                </a:lnTo>
                <a:lnTo>
                  <a:pt x="9420" y="1613"/>
                </a:lnTo>
                <a:lnTo>
                  <a:pt x="9503" y="1613"/>
                </a:lnTo>
                <a:close/>
                <a:moveTo>
                  <a:pt x="9461" y="2122"/>
                </a:moveTo>
                <a:lnTo>
                  <a:pt x="9420" y="2122"/>
                </a:lnTo>
                <a:lnTo>
                  <a:pt x="9420" y="2081"/>
                </a:lnTo>
                <a:lnTo>
                  <a:pt x="9461" y="2081"/>
                </a:lnTo>
                <a:lnTo>
                  <a:pt x="9461" y="2122"/>
                </a:lnTo>
                <a:close/>
                <a:moveTo>
                  <a:pt x="9461" y="2038"/>
                </a:moveTo>
                <a:lnTo>
                  <a:pt x="9587" y="2038"/>
                </a:lnTo>
                <a:lnTo>
                  <a:pt x="9587" y="2122"/>
                </a:lnTo>
                <a:lnTo>
                  <a:pt x="9461" y="2122"/>
                </a:lnTo>
                <a:lnTo>
                  <a:pt x="9461" y="2038"/>
                </a:lnTo>
                <a:close/>
                <a:moveTo>
                  <a:pt x="9628" y="2081"/>
                </a:moveTo>
                <a:lnTo>
                  <a:pt x="9628" y="2122"/>
                </a:lnTo>
                <a:lnTo>
                  <a:pt x="9587" y="2122"/>
                </a:lnTo>
                <a:lnTo>
                  <a:pt x="9587" y="2081"/>
                </a:lnTo>
                <a:lnTo>
                  <a:pt x="9628" y="2081"/>
                </a:lnTo>
                <a:close/>
                <a:moveTo>
                  <a:pt x="9545" y="2081"/>
                </a:moveTo>
                <a:lnTo>
                  <a:pt x="9545" y="2030"/>
                </a:lnTo>
                <a:lnTo>
                  <a:pt x="9628" y="2030"/>
                </a:lnTo>
                <a:lnTo>
                  <a:pt x="9628" y="2081"/>
                </a:lnTo>
                <a:lnTo>
                  <a:pt x="9545" y="2081"/>
                </a:lnTo>
                <a:close/>
                <a:moveTo>
                  <a:pt x="9545" y="2030"/>
                </a:moveTo>
                <a:lnTo>
                  <a:pt x="9545" y="1988"/>
                </a:lnTo>
                <a:lnTo>
                  <a:pt x="9587" y="1988"/>
                </a:lnTo>
                <a:lnTo>
                  <a:pt x="9587" y="2030"/>
                </a:lnTo>
                <a:lnTo>
                  <a:pt x="9545" y="2030"/>
                </a:lnTo>
                <a:close/>
                <a:moveTo>
                  <a:pt x="9587" y="1988"/>
                </a:moveTo>
                <a:lnTo>
                  <a:pt x="9704" y="1988"/>
                </a:lnTo>
                <a:lnTo>
                  <a:pt x="9704" y="2071"/>
                </a:lnTo>
                <a:lnTo>
                  <a:pt x="9587" y="2071"/>
                </a:lnTo>
                <a:lnTo>
                  <a:pt x="9587" y="1988"/>
                </a:lnTo>
                <a:close/>
                <a:moveTo>
                  <a:pt x="9745" y="2030"/>
                </a:moveTo>
                <a:lnTo>
                  <a:pt x="9745" y="2071"/>
                </a:lnTo>
                <a:lnTo>
                  <a:pt x="9704" y="2071"/>
                </a:lnTo>
                <a:lnTo>
                  <a:pt x="9704" y="2030"/>
                </a:lnTo>
                <a:lnTo>
                  <a:pt x="9745" y="2030"/>
                </a:lnTo>
                <a:close/>
                <a:moveTo>
                  <a:pt x="9662" y="2030"/>
                </a:moveTo>
                <a:lnTo>
                  <a:pt x="9662" y="1938"/>
                </a:lnTo>
                <a:lnTo>
                  <a:pt x="9745" y="1938"/>
                </a:lnTo>
                <a:lnTo>
                  <a:pt x="9745" y="2030"/>
                </a:lnTo>
                <a:lnTo>
                  <a:pt x="9662" y="2030"/>
                </a:lnTo>
                <a:close/>
                <a:moveTo>
                  <a:pt x="9662" y="1938"/>
                </a:moveTo>
                <a:lnTo>
                  <a:pt x="9662" y="1896"/>
                </a:lnTo>
                <a:lnTo>
                  <a:pt x="9704" y="1896"/>
                </a:lnTo>
                <a:lnTo>
                  <a:pt x="9704" y="1938"/>
                </a:lnTo>
                <a:lnTo>
                  <a:pt x="9662" y="1938"/>
                </a:lnTo>
                <a:close/>
                <a:moveTo>
                  <a:pt x="9704" y="1896"/>
                </a:moveTo>
                <a:lnTo>
                  <a:pt x="9830" y="1896"/>
                </a:lnTo>
                <a:lnTo>
                  <a:pt x="9830" y="1980"/>
                </a:lnTo>
                <a:lnTo>
                  <a:pt x="9704" y="1980"/>
                </a:lnTo>
                <a:lnTo>
                  <a:pt x="9704" y="1896"/>
                </a:lnTo>
                <a:close/>
                <a:moveTo>
                  <a:pt x="9830" y="1896"/>
                </a:moveTo>
                <a:lnTo>
                  <a:pt x="9871" y="1896"/>
                </a:lnTo>
                <a:lnTo>
                  <a:pt x="9871" y="1938"/>
                </a:lnTo>
                <a:lnTo>
                  <a:pt x="9830" y="1938"/>
                </a:lnTo>
                <a:lnTo>
                  <a:pt x="9830" y="1896"/>
                </a:lnTo>
                <a:close/>
                <a:moveTo>
                  <a:pt x="9871" y="1938"/>
                </a:moveTo>
                <a:lnTo>
                  <a:pt x="9871" y="2539"/>
                </a:lnTo>
                <a:lnTo>
                  <a:pt x="9787" y="2539"/>
                </a:lnTo>
                <a:lnTo>
                  <a:pt x="9787" y="1938"/>
                </a:lnTo>
                <a:lnTo>
                  <a:pt x="9871" y="1938"/>
                </a:lnTo>
                <a:close/>
                <a:moveTo>
                  <a:pt x="9830" y="2581"/>
                </a:moveTo>
                <a:lnTo>
                  <a:pt x="9787" y="2581"/>
                </a:lnTo>
                <a:lnTo>
                  <a:pt x="9787" y="2539"/>
                </a:lnTo>
                <a:lnTo>
                  <a:pt x="9830" y="2539"/>
                </a:lnTo>
                <a:lnTo>
                  <a:pt x="9830" y="2581"/>
                </a:lnTo>
                <a:close/>
                <a:moveTo>
                  <a:pt x="9830" y="2498"/>
                </a:moveTo>
                <a:lnTo>
                  <a:pt x="9955" y="2498"/>
                </a:lnTo>
                <a:lnTo>
                  <a:pt x="9955" y="2581"/>
                </a:lnTo>
                <a:lnTo>
                  <a:pt x="9830" y="2581"/>
                </a:lnTo>
                <a:lnTo>
                  <a:pt x="9830" y="2498"/>
                </a:lnTo>
                <a:close/>
                <a:moveTo>
                  <a:pt x="9955" y="2498"/>
                </a:moveTo>
                <a:lnTo>
                  <a:pt x="9997" y="2498"/>
                </a:lnTo>
                <a:lnTo>
                  <a:pt x="9997" y="2539"/>
                </a:lnTo>
                <a:lnTo>
                  <a:pt x="9955" y="2539"/>
                </a:lnTo>
                <a:lnTo>
                  <a:pt x="9955" y="2498"/>
                </a:lnTo>
                <a:close/>
                <a:moveTo>
                  <a:pt x="9997" y="2539"/>
                </a:moveTo>
                <a:lnTo>
                  <a:pt x="9997" y="2615"/>
                </a:lnTo>
                <a:lnTo>
                  <a:pt x="9913" y="2615"/>
                </a:lnTo>
                <a:lnTo>
                  <a:pt x="9913" y="2539"/>
                </a:lnTo>
                <a:lnTo>
                  <a:pt x="9997" y="2539"/>
                </a:lnTo>
                <a:close/>
                <a:moveTo>
                  <a:pt x="9955" y="2656"/>
                </a:moveTo>
                <a:lnTo>
                  <a:pt x="9913" y="2656"/>
                </a:lnTo>
                <a:lnTo>
                  <a:pt x="9913" y="2615"/>
                </a:lnTo>
                <a:lnTo>
                  <a:pt x="9955" y="2615"/>
                </a:lnTo>
                <a:lnTo>
                  <a:pt x="9955" y="2656"/>
                </a:lnTo>
                <a:close/>
                <a:moveTo>
                  <a:pt x="9955" y="2573"/>
                </a:moveTo>
                <a:lnTo>
                  <a:pt x="10072" y="2573"/>
                </a:lnTo>
                <a:lnTo>
                  <a:pt x="10072" y="2656"/>
                </a:lnTo>
                <a:lnTo>
                  <a:pt x="9955" y="2656"/>
                </a:lnTo>
                <a:lnTo>
                  <a:pt x="9955" y="2573"/>
                </a:lnTo>
                <a:close/>
                <a:moveTo>
                  <a:pt x="10072" y="2573"/>
                </a:moveTo>
                <a:lnTo>
                  <a:pt x="10114" y="2573"/>
                </a:lnTo>
                <a:lnTo>
                  <a:pt x="10114" y="2615"/>
                </a:lnTo>
                <a:lnTo>
                  <a:pt x="10072" y="2615"/>
                </a:lnTo>
                <a:lnTo>
                  <a:pt x="10072" y="2573"/>
                </a:lnTo>
                <a:close/>
                <a:moveTo>
                  <a:pt x="10114" y="2615"/>
                </a:moveTo>
                <a:lnTo>
                  <a:pt x="10114" y="2899"/>
                </a:lnTo>
                <a:lnTo>
                  <a:pt x="10030" y="2899"/>
                </a:lnTo>
                <a:lnTo>
                  <a:pt x="10030" y="2615"/>
                </a:lnTo>
                <a:lnTo>
                  <a:pt x="10114" y="2615"/>
                </a:lnTo>
                <a:close/>
                <a:moveTo>
                  <a:pt x="10072" y="2940"/>
                </a:moveTo>
                <a:lnTo>
                  <a:pt x="10030" y="2940"/>
                </a:lnTo>
                <a:lnTo>
                  <a:pt x="10030" y="2899"/>
                </a:lnTo>
                <a:lnTo>
                  <a:pt x="10072" y="2899"/>
                </a:lnTo>
                <a:lnTo>
                  <a:pt x="10072" y="2940"/>
                </a:lnTo>
                <a:close/>
                <a:moveTo>
                  <a:pt x="10072" y="2857"/>
                </a:moveTo>
                <a:lnTo>
                  <a:pt x="10205" y="2857"/>
                </a:lnTo>
                <a:lnTo>
                  <a:pt x="10205" y="2940"/>
                </a:lnTo>
                <a:lnTo>
                  <a:pt x="10072" y="2940"/>
                </a:lnTo>
                <a:lnTo>
                  <a:pt x="10072" y="2857"/>
                </a:lnTo>
                <a:close/>
                <a:moveTo>
                  <a:pt x="10205" y="2857"/>
                </a:moveTo>
                <a:lnTo>
                  <a:pt x="10247" y="2857"/>
                </a:lnTo>
                <a:lnTo>
                  <a:pt x="10247" y="2899"/>
                </a:lnTo>
                <a:lnTo>
                  <a:pt x="10205" y="2899"/>
                </a:lnTo>
                <a:lnTo>
                  <a:pt x="10205" y="2857"/>
                </a:lnTo>
                <a:close/>
                <a:moveTo>
                  <a:pt x="10247" y="2899"/>
                </a:moveTo>
                <a:lnTo>
                  <a:pt x="10247" y="3049"/>
                </a:lnTo>
                <a:lnTo>
                  <a:pt x="10163" y="3049"/>
                </a:lnTo>
                <a:lnTo>
                  <a:pt x="10163" y="2899"/>
                </a:lnTo>
                <a:lnTo>
                  <a:pt x="10247" y="2899"/>
                </a:lnTo>
                <a:close/>
                <a:moveTo>
                  <a:pt x="10205" y="3091"/>
                </a:moveTo>
                <a:lnTo>
                  <a:pt x="10163" y="3091"/>
                </a:lnTo>
                <a:lnTo>
                  <a:pt x="10163" y="3049"/>
                </a:lnTo>
                <a:lnTo>
                  <a:pt x="10205" y="3049"/>
                </a:lnTo>
                <a:lnTo>
                  <a:pt x="10205" y="3091"/>
                </a:lnTo>
                <a:close/>
                <a:moveTo>
                  <a:pt x="10205" y="3007"/>
                </a:moveTo>
                <a:lnTo>
                  <a:pt x="10322" y="3007"/>
                </a:lnTo>
                <a:lnTo>
                  <a:pt x="10322" y="3091"/>
                </a:lnTo>
                <a:lnTo>
                  <a:pt x="10205" y="3091"/>
                </a:lnTo>
                <a:lnTo>
                  <a:pt x="10205" y="3007"/>
                </a:lnTo>
                <a:close/>
                <a:moveTo>
                  <a:pt x="10322" y="3007"/>
                </a:moveTo>
                <a:lnTo>
                  <a:pt x="10364" y="3007"/>
                </a:lnTo>
                <a:lnTo>
                  <a:pt x="10364" y="3049"/>
                </a:lnTo>
                <a:lnTo>
                  <a:pt x="10322" y="3049"/>
                </a:lnTo>
                <a:lnTo>
                  <a:pt x="10322" y="3007"/>
                </a:lnTo>
                <a:close/>
                <a:moveTo>
                  <a:pt x="10364" y="3049"/>
                </a:moveTo>
                <a:lnTo>
                  <a:pt x="10364" y="3542"/>
                </a:lnTo>
                <a:lnTo>
                  <a:pt x="10280" y="3542"/>
                </a:lnTo>
                <a:lnTo>
                  <a:pt x="10280" y="3049"/>
                </a:lnTo>
                <a:lnTo>
                  <a:pt x="10364" y="3049"/>
                </a:lnTo>
                <a:close/>
                <a:moveTo>
                  <a:pt x="10322" y="3583"/>
                </a:moveTo>
                <a:lnTo>
                  <a:pt x="10280" y="3583"/>
                </a:lnTo>
                <a:lnTo>
                  <a:pt x="10280" y="3542"/>
                </a:lnTo>
                <a:lnTo>
                  <a:pt x="10322" y="3542"/>
                </a:lnTo>
                <a:lnTo>
                  <a:pt x="10322" y="3583"/>
                </a:lnTo>
                <a:close/>
                <a:moveTo>
                  <a:pt x="10322" y="3500"/>
                </a:moveTo>
                <a:lnTo>
                  <a:pt x="10439" y="3500"/>
                </a:lnTo>
                <a:lnTo>
                  <a:pt x="10439" y="3583"/>
                </a:lnTo>
                <a:lnTo>
                  <a:pt x="10322" y="3583"/>
                </a:lnTo>
                <a:lnTo>
                  <a:pt x="10322" y="3500"/>
                </a:lnTo>
                <a:close/>
                <a:moveTo>
                  <a:pt x="10439" y="3500"/>
                </a:moveTo>
                <a:lnTo>
                  <a:pt x="10481" y="3500"/>
                </a:lnTo>
                <a:lnTo>
                  <a:pt x="10481" y="3542"/>
                </a:lnTo>
                <a:lnTo>
                  <a:pt x="10439" y="3542"/>
                </a:lnTo>
                <a:lnTo>
                  <a:pt x="10439" y="3500"/>
                </a:lnTo>
                <a:close/>
                <a:moveTo>
                  <a:pt x="10481" y="3542"/>
                </a:moveTo>
                <a:lnTo>
                  <a:pt x="10481" y="3617"/>
                </a:lnTo>
                <a:lnTo>
                  <a:pt x="10397" y="3617"/>
                </a:lnTo>
                <a:lnTo>
                  <a:pt x="10397" y="3542"/>
                </a:lnTo>
                <a:lnTo>
                  <a:pt x="10481" y="3542"/>
                </a:lnTo>
                <a:close/>
                <a:moveTo>
                  <a:pt x="10439" y="3659"/>
                </a:moveTo>
                <a:lnTo>
                  <a:pt x="10397" y="3659"/>
                </a:lnTo>
                <a:lnTo>
                  <a:pt x="10397" y="3617"/>
                </a:lnTo>
                <a:lnTo>
                  <a:pt x="10439" y="3617"/>
                </a:lnTo>
                <a:lnTo>
                  <a:pt x="10439" y="3659"/>
                </a:lnTo>
                <a:close/>
                <a:moveTo>
                  <a:pt x="10439" y="3575"/>
                </a:moveTo>
                <a:lnTo>
                  <a:pt x="10573" y="3575"/>
                </a:lnTo>
                <a:lnTo>
                  <a:pt x="10573" y="3659"/>
                </a:lnTo>
                <a:lnTo>
                  <a:pt x="10439" y="3659"/>
                </a:lnTo>
                <a:lnTo>
                  <a:pt x="10439" y="3575"/>
                </a:lnTo>
                <a:close/>
                <a:moveTo>
                  <a:pt x="10573" y="3575"/>
                </a:moveTo>
                <a:lnTo>
                  <a:pt x="10615" y="3575"/>
                </a:lnTo>
                <a:lnTo>
                  <a:pt x="10615" y="3617"/>
                </a:lnTo>
                <a:lnTo>
                  <a:pt x="10573" y="3617"/>
                </a:lnTo>
                <a:lnTo>
                  <a:pt x="10573" y="3575"/>
                </a:lnTo>
                <a:close/>
                <a:moveTo>
                  <a:pt x="10615" y="3617"/>
                </a:moveTo>
                <a:lnTo>
                  <a:pt x="10615" y="3767"/>
                </a:lnTo>
                <a:lnTo>
                  <a:pt x="10532" y="3767"/>
                </a:lnTo>
                <a:lnTo>
                  <a:pt x="10532" y="3617"/>
                </a:lnTo>
                <a:lnTo>
                  <a:pt x="10615" y="3617"/>
                </a:lnTo>
                <a:close/>
                <a:moveTo>
                  <a:pt x="10573" y="3809"/>
                </a:moveTo>
                <a:lnTo>
                  <a:pt x="10532" y="3809"/>
                </a:lnTo>
                <a:lnTo>
                  <a:pt x="10532" y="3767"/>
                </a:lnTo>
                <a:lnTo>
                  <a:pt x="10573" y="3767"/>
                </a:lnTo>
                <a:lnTo>
                  <a:pt x="10573" y="3809"/>
                </a:lnTo>
                <a:close/>
                <a:moveTo>
                  <a:pt x="10573" y="3726"/>
                </a:moveTo>
                <a:lnTo>
                  <a:pt x="10690" y="3726"/>
                </a:lnTo>
                <a:lnTo>
                  <a:pt x="10690" y="3809"/>
                </a:lnTo>
                <a:lnTo>
                  <a:pt x="10573" y="3809"/>
                </a:lnTo>
                <a:lnTo>
                  <a:pt x="10573" y="3726"/>
                </a:lnTo>
                <a:close/>
                <a:moveTo>
                  <a:pt x="10690" y="3726"/>
                </a:moveTo>
                <a:lnTo>
                  <a:pt x="10732" y="3726"/>
                </a:lnTo>
                <a:lnTo>
                  <a:pt x="10732" y="3767"/>
                </a:lnTo>
                <a:lnTo>
                  <a:pt x="10690" y="3767"/>
                </a:lnTo>
                <a:lnTo>
                  <a:pt x="10690" y="3726"/>
                </a:lnTo>
                <a:close/>
                <a:moveTo>
                  <a:pt x="10732" y="3767"/>
                </a:moveTo>
                <a:lnTo>
                  <a:pt x="10732" y="4085"/>
                </a:lnTo>
                <a:lnTo>
                  <a:pt x="10649" y="4085"/>
                </a:lnTo>
                <a:lnTo>
                  <a:pt x="10649" y="3767"/>
                </a:lnTo>
                <a:lnTo>
                  <a:pt x="10732" y="3767"/>
                </a:lnTo>
                <a:close/>
                <a:moveTo>
                  <a:pt x="10690" y="4127"/>
                </a:moveTo>
                <a:lnTo>
                  <a:pt x="10649" y="4127"/>
                </a:lnTo>
                <a:lnTo>
                  <a:pt x="10649" y="4085"/>
                </a:lnTo>
                <a:lnTo>
                  <a:pt x="10690" y="4085"/>
                </a:lnTo>
                <a:lnTo>
                  <a:pt x="10690" y="4127"/>
                </a:lnTo>
                <a:close/>
                <a:moveTo>
                  <a:pt x="10690" y="4043"/>
                </a:moveTo>
                <a:lnTo>
                  <a:pt x="10807" y="4043"/>
                </a:lnTo>
                <a:lnTo>
                  <a:pt x="10807" y="4127"/>
                </a:lnTo>
                <a:lnTo>
                  <a:pt x="10690" y="4127"/>
                </a:lnTo>
                <a:lnTo>
                  <a:pt x="10690" y="4043"/>
                </a:lnTo>
                <a:close/>
                <a:moveTo>
                  <a:pt x="10807" y="4043"/>
                </a:moveTo>
                <a:lnTo>
                  <a:pt x="10849" y="4043"/>
                </a:lnTo>
                <a:lnTo>
                  <a:pt x="10849" y="4085"/>
                </a:lnTo>
                <a:lnTo>
                  <a:pt x="10807" y="4085"/>
                </a:lnTo>
                <a:lnTo>
                  <a:pt x="10807" y="4043"/>
                </a:lnTo>
                <a:close/>
                <a:moveTo>
                  <a:pt x="10849" y="4085"/>
                </a:moveTo>
                <a:lnTo>
                  <a:pt x="10849" y="4210"/>
                </a:lnTo>
                <a:lnTo>
                  <a:pt x="10766" y="4210"/>
                </a:lnTo>
                <a:lnTo>
                  <a:pt x="10766" y="4085"/>
                </a:lnTo>
                <a:lnTo>
                  <a:pt x="10849" y="4085"/>
                </a:lnTo>
                <a:close/>
                <a:moveTo>
                  <a:pt x="10807" y="4252"/>
                </a:moveTo>
                <a:lnTo>
                  <a:pt x="10766" y="4252"/>
                </a:lnTo>
                <a:lnTo>
                  <a:pt x="10766" y="4210"/>
                </a:lnTo>
                <a:lnTo>
                  <a:pt x="10807" y="4210"/>
                </a:lnTo>
                <a:lnTo>
                  <a:pt x="10807" y="4252"/>
                </a:lnTo>
                <a:close/>
                <a:moveTo>
                  <a:pt x="10807" y="4168"/>
                </a:moveTo>
                <a:lnTo>
                  <a:pt x="10941" y="4168"/>
                </a:lnTo>
                <a:lnTo>
                  <a:pt x="10941" y="4252"/>
                </a:lnTo>
                <a:lnTo>
                  <a:pt x="10807" y="4252"/>
                </a:lnTo>
                <a:lnTo>
                  <a:pt x="10807" y="4168"/>
                </a:lnTo>
                <a:close/>
                <a:moveTo>
                  <a:pt x="10941" y="4168"/>
                </a:moveTo>
                <a:lnTo>
                  <a:pt x="10982" y="4168"/>
                </a:lnTo>
                <a:lnTo>
                  <a:pt x="10982" y="4210"/>
                </a:lnTo>
                <a:lnTo>
                  <a:pt x="10941" y="4210"/>
                </a:lnTo>
                <a:lnTo>
                  <a:pt x="10941" y="4168"/>
                </a:lnTo>
                <a:close/>
                <a:moveTo>
                  <a:pt x="10982" y="4210"/>
                </a:moveTo>
                <a:lnTo>
                  <a:pt x="10982" y="4227"/>
                </a:lnTo>
                <a:lnTo>
                  <a:pt x="10899" y="4227"/>
                </a:lnTo>
                <a:lnTo>
                  <a:pt x="10899" y="4210"/>
                </a:lnTo>
                <a:lnTo>
                  <a:pt x="10982" y="4210"/>
                </a:lnTo>
                <a:close/>
                <a:moveTo>
                  <a:pt x="10941" y="4269"/>
                </a:moveTo>
                <a:lnTo>
                  <a:pt x="10899" y="4269"/>
                </a:lnTo>
                <a:lnTo>
                  <a:pt x="10899" y="4227"/>
                </a:lnTo>
                <a:lnTo>
                  <a:pt x="10941" y="4227"/>
                </a:lnTo>
                <a:lnTo>
                  <a:pt x="10941" y="4269"/>
                </a:lnTo>
                <a:close/>
                <a:moveTo>
                  <a:pt x="10941" y="4186"/>
                </a:moveTo>
                <a:lnTo>
                  <a:pt x="11058" y="4186"/>
                </a:lnTo>
                <a:lnTo>
                  <a:pt x="11058" y="4269"/>
                </a:lnTo>
                <a:lnTo>
                  <a:pt x="10941" y="4269"/>
                </a:lnTo>
                <a:lnTo>
                  <a:pt x="10941" y="4186"/>
                </a:lnTo>
                <a:close/>
                <a:moveTo>
                  <a:pt x="11058" y="4186"/>
                </a:moveTo>
                <a:lnTo>
                  <a:pt x="11099" y="4186"/>
                </a:lnTo>
                <a:lnTo>
                  <a:pt x="11099" y="4227"/>
                </a:lnTo>
                <a:lnTo>
                  <a:pt x="11058" y="4227"/>
                </a:lnTo>
                <a:lnTo>
                  <a:pt x="11058" y="4186"/>
                </a:lnTo>
                <a:close/>
                <a:moveTo>
                  <a:pt x="11099" y="4227"/>
                </a:moveTo>
                <a:lnTo>
                  <a:pt x="11099" y="4928"/>
                </a:lnTo>
                <a:lnTo>
                  <a:pt x="11016" y="4928"/>
                </a:lnTo>
                <a:lnTo>
                  <a:pt x="11016" y="4227"/>
                </a:lnTo>
                <a:lnTo>
                  <a:pt x="11099" y="4227"/>
                </a:lnTo>
                <a:close/>
                <a:moveTo>
                  <a:pt x="11058" y="4970"/>
                </a:moveTo>
                <a:lnTo>
                  <a:pt x="11016" y="4970"/>
                </a:lnTo>
                <a:lnTo>
                  <a:pt x="11016" y="4928"/>
                </a:lnTo>
                <a:lnTo>
                  <a:pt x="11058" y="4928"/>
                </a:lnTo>
                <a:lnTo>
                  <a:pt x="11058" y="4970"/>
                </a:lnTo>
                <a:close/>
                <a:moveTo>
                  <a:pt x="11058" y="4887"/>
                </a:moveTo>
                <a:lnTo>
                  <a:pt x="11183" y="4887"/>
                </a:lnTo>
                <a:lnTo>
                  <a:pt x="11183" y="4970"/>
                </a:lnTo>
                <a:lnTo>
                  <a:pt x="11058" y="4970"/>
                </a:lnTo>
                <a:lnTo>
                  <a:pt x="11058" y="4887"/>
                </a:lnTo>
                <a:close/>
                <a:moveTo>
                  <a:pt x="11183" y="4887"/>
                </a:moveTo>
                <a:lnTo>
                  <a:pt x="11225" y="4887"/>
                </a:lnTo>
                <a:lnTo>
                  <a:pt x="11225" y="4928"/>
                </a:lnTo>
                <a:lnTo>
                  <a:pt x="11183" y="4928"/>
                </a:lnTo>
                <a:lnTo>
                  <a:pt x="11183" y="4887"/>
                </a:lnTo>
                <a:close/>
                <a:moveTo>
                  <a:pt x="11225" y="4928"/>
                </a:moveTo>
                <a:lnTo>
                  <a:pt x="11225" y="5188"/>
                </a:lnTo>
                <a:lnTo>
                  <a:pt x="11141" y="5188"/>
                </a:lnTo>
                <a:lnTo>
                  <a:pt x="11141" y="4928"/>
                </a:lnTo>
                <a:lnTo>
                  <a:pt x="11225" y="4928"/>
                </a:lnTo>
                <a:close/>
                <a:moveTo>
                  <a:pt x="11183" y="5229"/>
                </a:moveTo>
                <a:lnTo>
                  <a:pt x="11141" y="5229"/>
                </a:lnTo>
                <a:lnTo>
                  <a:pt x="11141" y="5188"/>
                </a:lnTo>
                <a:lnTo>
                  <a:pt x="11183" y="5188"/>
                </a:lnTo>
                <a:lnTo>
                  <a:pt x="11183" y="5229"/>
                </a:lnTo>
                <a:close/>
                <a:moveTo>
                  <a:pt x="11183" y="5146"/>
                </a:moveTo>
                <a:lnTo>
                  <a:pt x="11309" y="5146"/>
                </a:lnTo>
                <a:lnTo>
                  <a:pt x="11309" y="5229"/>
                </a:lnTo>
                <a:lnTo>
                  <a:pt x="11183" y="5229"/>
                </a:lnTo>
                <a:lnTo>
                  <a:pt x="11183" y="5146"/>
                </a:lnTo>
                <a:close/>
                <a:moveTo>
                  <a:pt x="11351" y="5188"/>
                </a:moveTo>
                <a:lnTo>
                  <a:pt x="11351" y="5229"/>
                </a:lnTo>
                <a:lnTo>
                  <a:pt x="11309" y="5229"/>
                </a:lnTo>
                <a:lnTo>
                  <a:pt x="11309" y="5188"/>
                </a:lnTo>
                <a:lnTo>
                  <a:pt x="11351" y="5188"/>
                </a:lnTo>
                <a:close/>
                <a:moveTo>
                  <a:pt x="11267" y="5188"/>
                </a:moveTo>
                <a:lnTo>
                  <a:pt x="11267" y="5053"/>
                </a:lnTo>
                <a:lnTo>
                  <a:pt x="11351" y="5053"/>
                </a:lnTo>
                <a:lnTo>
                  <a:pt x="11351" y="5188"/>
                </a:lnTo>
                <a:lnTo>
                  <a:pt x="11267" y="5188"/>
                </a:lnTo>
                <a:close/>
                <a:moveTo>
                  <a:pt x="11267" y="5053"/>
                </a:moveTo>
                <a:lnTo>
                  <a:pt x="11267" y="5012"/>
                </a:lnTo>
                <a:lnTo>
                  <a:pt x="11309" y="5012"/>
                </a:lnTo>
                <a:lnTo>
                  <a:pt x="11309" y="5053"/>
                </a:lnTo>
                <a:lnTo>
                  <a:pt x="11267" y="5053"/>
                </a:lnTo>
                <a:close/>
                <a:moveTo>
                  <a:pt x="11309" y="5012"/>
                </a:moveTo>
                <a:lnTo>
                  <a:pt x="11426" y="5012"/>
                </a:lnTo>
                <a:lnTo>
                  <a:pt x="11426" y="5095"/>
                </a:lnTo>
                <a:lnTo>
                  <a:pt x="11309" y="5095"/>
                </a:lnTo>
                <a:lnTo>
                  <a:pt x="11309" y="5012"/>
                </a:lnTo>
                <a:close/>
                <a:moveTo>
                  <a:pt x="11426" y="5012"/>
                </a:moveTo>
                <a:lnTo>
                  <a:pt x="11468" y="5012"/>
                </a:lnTo>
                <a:lnTo>
                  <a:pt x="11468" y="5053"/>
                </a:lnTo>
                <a:lnTo>
                  <a:pt x="11426" y="5053"/>
                </a:lnTo>
                <a:lnTo>
                  <a:pt x="11426" y="5012"/>
                </a:lnTo>
                <a:close/>
                <a:moveTo>
                  <a:pt x="11468" y="5053"/>
                </a:moveTo>
                <a:lnTo>
                  <a:pt x="11468" y="5396"/>
                </a:lnTo>
                <a:lnTo>
                  <a:pt x="11384" y="5396"/>
                </a:lnTo>
                <a:lnTo>
                  <a:pt x="11384" y="5053"/>
                </a:lnTo>
                <a:lnTo>
                  <a:pt x="11468" y="5053"/>
                </a:lnTo>
                <a:close/>
                <a:moveTo>
                  <a:pt x="11426" y="5438"/>
                </a:moveTo>
                <a:lnTo>
                  <a:pt x="11384" y="5438"/>
                </a:lnTo>
                <a:lnTo>
                  <a:pt x="11384" y="5396"/>
                </a:lnTo>
                <a:lnTo>
                  <a:pt x="11426" y="5396"/>
                </a:lnTo>
                <a:lnTo>
                  <a:pt x="11426" y="5438"/>
                </a:lnTo>
                <a:close/>
                <a:moveTo>
                  <a:pt x="11426" y="5355"/>
                </a:moveTo>
                <a:lnTo>
                  <a:pt x="11551" y="5355"/>
                </a:lnTo>
                <a:lnTo>
                  <a:pt x="11551" y="5438"/>
                </a:lnTo>
                <a:lnTo>
                  <a:pt x="11426" y="5438"/>
                </a:lnTo>
                <a:lnTo>
                  <a:pt x="11426" y="5355"/>
                </a:lnTo>
                <a:close/>
                <a:moveTo>
                  <a:pt x="11551" y="5355"/>
                </a:moveTo>
                <a:lnTo>
                  <a:pt x="11593" y="5355"/>
                </a:lnTo>
                <a:lnTo>
                  <a:pt x="11593" y="5396"/>
                </a:lnTo>
                <a:lnTo>
                  <a:pt x="11551" y="5396"/>
                </a:lnTo>
                <a:lnTo>
                  <a:pt x="11551" y="5355"/>
                </a:lnTo>
                <a:close/>
                <a:moveTo>
                  <a:pt x="11593" y="5396"/>
                </a:moveTo>
                <a:lnTo>
                  <a:pt x="11593" y="5454"/>
                </a:lnTo>
                <a:lnTo>
                  <a:pt x="11510" y="5454"/>
                </a:lnTo>
                <a:lnTo>
                  <a:pt x="11510" y="5396"/>
                </a:lnTo>
                <a:lnTo>
                  <a:pt x="11593" y="5396"/>
                </a:lnTo>
                <a:close/>
                <a:moveTo>
                  <a:pt x="11551" y="5497"/>
                </a:moveTo>
                <a:lnTo>
                  <a:pt x="11510" y="5497"/>
                </a:lnTo>
                <a:lnTo>
                  <a:pt x="11510" y="5454"/>
                </a:lnTo>
                <a:lnTo>
                  <a:pt x="11551" y="5454"/>
                </a:lnTo>
                <a:lnTo>
                  <a:pt x="11551" y="5497"/>
                </a:lnTo>
                <a:close/>
                <a:moveTo>
                  <a:pt x="11551" y="5413"/>
                </a:moveTo>
                <a:lnTo>
                  <a:pt x="11668" y="5413"/>
                </a:lnTo>
                <a:lnTo>
                  <a:pt x="11668" y="5497"/>
                </a:lnTo>
                <a:lnTo>
                  <a:pt x="11551" y="5497"/>
                </a:lnTo>
                <a:lnTo>
                  <a:pt x="11551" y="5413"/>
                </a:lnTo>
                <a:close/>
                <a:moveTo>
                  <a:pt x="11668" y="5413"/>
                </a:moveTo>
                <a:lnTo>
                  <a:pt x="11710" y="5413"/>
                </a:lnTo>
                <a:lnTo>
                  <a:pt x="11710" y="5454"/>
                </a:lnTo>
                <a:lnTo>
                  <a:pt x="11668" y="5454"/>
                </a:lnTo>
                <a:lnTo>
                  <a:pt x="11668" y="5413"/>
                </a:lnTo>
                <a:close/>
                <a:moveTo>
                  <a:pt x="11710" y="5454"/>
                </a:moveTo>
                <a:lnTo>
                  <a:pt x="11710" y="5580"/>
                </a:lnTo>
                <a:lnTo>
                  <a:pt x="11627" y="5580"/>
                </a:lnTo>
                <a:lnTo>
                  <a:pt x="11627" y="5454"/>
                </a:lnTo>
                <a:lnTo>
                  <a:pt x="11710" y="5454"/>
                </a:lnTo>
                <a:close/>
                <a:moveTo>
                  <a:pt x="11668" y="5622"/>
                </a:moveTo>
                <a:lnTo>
                  <a:pt x="11627" y="5622"/>
                </a:lnTo>
                <a:lnTo>
                  <a:pt x="11627" y="5580"/>
                </a:lnTo>
                <a:lnTo>
                  <a:pt x="11668" y="5580"/>
                </a:lnTo>
                <a:lnTo>
                  <a:pt x="11668" y="5622"/>
                </a:lnTo>
                <a:close/>
                <a:moveTo>
                  <a:pt x="11668" y="5539"/>
                </a:moveTo>
                <a:lnTo>
                  <a:pt x="11793" y="5539"/>
                </a:lnTo>
                <a:lnTo>
                  <a:pt x="11793" y="5622"/>
                </a:lnTo>
                <a:lnTo>
                  <a:pt x="11668" y="5622"/>
                </a:lnTo>
                <a:lnTo>
                  <a:pt x="11668" y="5539"/>
                </a:lnTo>
                <a:close/>
                <a:moveTo>
                  <a:pt x="11835" y="5580"/>
                </a:moveTo>
                <a:lnTo>
                  <a:pt x="11835" y="5622"/>
                </a:lnTo>
                <a:lnTo>
                  <a:pt x="11793" y="5622"/>
                </a:lnTo>
                <a:lnTo>
                  <a:pt x="11793" y="5580"/>
                </a:lnTo>
                <a:lnTo>
                  <a:pt x="11835" y="5580"/>
                </a:lnTo>
                <a:close/>
                <a:moveTo>
                  <a:pt x="11752" y="5580"/>
                </a:moveTo>
                <a:lnTo>
                  <a:pt x="11752" y="5563"/>
                </a:lnTo>
                <a:lnTo>
                  <a:pt x="11835" y="5563"/>
                </a:lnTo>
                <a:lnTo>
                  <a:pt x="11835" y="5580"/>
                </a:lnTo>
                <a:lnTo>
                  <a:pt x="11752" y="5580"/>
                </a:lnTo>
                <a:close/>
                <a:moveTo>
                  <a:pt x="11752" y="5563"/>
                </a:moveTo>
                <a:lnTo>
                  <a:pt x="11752" y="5521"/>
                </a:lnTo>
                <a:lnTo>
                  <a:pt x="11793" y="5521"/>
                </a:lnTo>
                <a:lnTo>
                  <a:pt x="11793" y="5563"/>
                </a:lnTo>
                <a:lnTo>
                  <a:pt x="11752" y="5563"/>
                </a:lnTo>
                <a:close/>
                <a:moveTo>
                  <a:pt x="11793" y="5521"/>
                </a:moveTo>
                <a:lnTo>
                  <a:pt x="11919" y="5521"/>
                </a:lnTo>
                <a:lnTo>
                  <a:pt x="11919" y="5605"/>
                </a:lnTo>
                <a:lnTo>
                  <a:pt x="11793" y="5605"/>
                </a:lnTo>
                <a:lnTo>
                  <a:pt x="11793" y="5521"/>
                </a:lnTo>
                <a:close/>
                <a:moveTo>
                  <a:pt x="11919" y="5521"/>
                </a:moveTo>
                <a:lnTo>
                  <a:pt x="11960" y="5521"/>
                </a:lnTo>
                <a:lnTo>
                  <a:pt x="11960" y="5563"/>
                </a:lnTo>
                <a:lnTo>
                  <a:pt x="11919" y="5563"/>
                </a:lnTo>
                <a:lnTo>
                  <a:pt x="11919" y="5521"/>
                </a:lnTo>
                <a:close/>
                <a:moveTo>
                  <a:pt x="11960" y="5563"/>
                </a:moveTo>
                <a:lnTo>
                  <a:pt x="11960" y="5647"/>
                </a:lnTo>
                <a:lnTo>
                  <a:pt x="11877" y="5647"/>
                </a:lnTo>
                <a:lnTo>
                  <a:pt x="11877" y="5563"/>
                </a:lnTo>
                <a:lnTo>
                  <a:pt x="11960" y="5563"/>
                </a:lnTo>
                <a:close/>
                <a:moveTo>
                  <a:pt x="11919" y="5688"/>
                </a:moveTo>
                <a:lnTo>
                  <a:pt x="11877" y="5688"/>
                </a:lnTo>
                <a:lnTo>
                  <a:pt x="11877" y="5647"/>
                </a:lnTo>
                <a:lnTo>
                  <a:pt x="11919" y="5647"/>
                </a:lnTo>
                <a:lnTo>
                  <a:pt x="11919" y="5688"/>
                </a:lnTo>
                <a:close/>
                <a:moveTo>
                  <a:pt x="11919" y="5605"/>
                </a:moveTo>
                <a:lnTo>
                  <a:pt x="12036" y="5605"/>
                </a:lnTo>
                <a:lnTo>
                  <a:pt x="12036" y="5688"/>
                </a:lnTo>
                <a:lnTo>
                  <a:pt x="11919" y="5688"/>
                </a:lnTo>
                <a:lnTo>
                  <a:pt x="11919" y="5605"/>
                </a:lnTo>
                <a:close/>
                <a:moveTo>
                  <a:pt x="12036" y="5605"/>
                </a:moveTo>
                <a:lnTo>
                  <a:pt x="12077" y="5605"/>
                </a:lnTo>
                <a:lnTo>
                  <a:pt x="12077" y="5647"/>
                </a:lnTo>
                <a:lnTo>
                  <a:pt x="12036" y="5647"/>
                </a:lnTo>
                <a:lnTo>
                  <a:pt x="12036" y="5605"/>
                </a:lnTo>
                <a:close/>
                <a:moveTo>
                  <a:pt x="12077" y="5647"/>
                </a:moveTo>
                <a:lnTo>
                  <a:pt x="12077" y="5764"/>
                </a:lnTo>
                <a:lnTo>
                  <a:pt x="11994" y="5764"/>
                </a:lnTo>
                <a:lnTo>
                  <a:pt x="11994" y="5647"/>
                </a:lnTo>
                <a:lnTo>
                  <a:pt x="12077" y="5647"/>
                </a:lnTo>
                <a:close/>
                <a:moveTo>
                  <a:pt x="12036" y="5805"/>
                </a:moveTo>
                <a:lnTo>
                  <a:pt x="11994" y="5805"/>
                </a:lnTo>
                <a:lnTo>
                  <a:pt x="11994" y="5764"/>
                </a:lnTo>
                <a:lnTo>
                  <a:pt x="12036" y="5764"/>
                </a:lnTo>
                <a:lnTo>
                  <a:pt x="12036" y="5805"/>
                </a:lnTo>
                <a:close/>
                <a:moveTo>
                  <a:pt x="12036" y="5722"/>
                </a:moveTo>
                <a:lnTo>
                  <a:pt x="12170" y="5722"/>
                </a:lnTo>
                <a:lnTo>
                  <a:pt x="12170" y="5805"/>
                </a:lnTo>
                <a:lnTo>
                  <a:pt x="12036" y="5805"/>
                </a:lnTo>
                <a:lnTo>
                  <a:pt x="12036" y="5722"/>
                </a:lnTo>
                <a:close/>
                <a:moveTo>
                  <a:pt x="12170" y="5722"/>
                </a:moveTo>
                <a:lnTo>
                  <a:pt x="12212" y="5722"/>
                </a:lnTo>
                <a:lnTo>
                  <a:pt x="12212" y="5764"/>
                </a:lnTo>
                <a:lnTo>
                  <a:pt x="12170" y="5764"/>
                </a:lnTo>
                <a:lnTo>
                  <a:pt x="12170" y="5722"/>
                </a:lnTo>
                <a:close/>
                <a:moveTo>
                  <a:pt x="12212" y="5764"/>
                </a:moveTo>
                <a:lnTo>
                  <a:pt x="12212" y="5881"/>
                </a:lnTo>
                <a:lnTo>
                  <a:pt x="12128" y="5881"/>
                </a:lnTo>
                <a:lnTo>
                  <a:pt x="12128" y="5764"/>
                </a:lnTo>
                <a:lnTo>
                  <a:pt x="12212" y="5764"/>
                </a:lnTo>
                <a:close/>
                <a:moveTo>
                  <a:pt x="12170" y="5922"/>
                </a:moveTo>
                <a:lnTo>
                  <a:pt x="12128" y="5922"/>
                </a:lnTo>
                <a:lnTo>
                  <a:pt x="12128" y="5881"/>
                </a:lnTo>
                <a:lnTo>
                  <a:pt x="12170" y="5881"/>
                </a:lnTo>
                <a:lnTo>
                  <a:pt x="12170" y="5922"/>
                </a:lnTo>
                <a:close/>
                <a:moveTo>
                  <a:pt x="12170" y="5839"/>
                </a:moveTo>
                <a:lnTo>
                  <a:pt x="12404" y="5839"/>
                </a:lnTo>
                <a:lnTo>
                  <a:pt x="12404" y="5922"/>
                </a:lnTo>
                <a:lnTo>
                  <a:pt x="12170" y="5922"/>
                </a:lnTo>
                <a:lnTo>
                  <a:pt x="12170" y="583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10"/>
          <p:cNvSpPr>
            <a:spLocks noEditPoints="1"/>
          </p:cNvSpPr>
          <p:nvPr/>
        </p:nvSpPr>
        <p:spPr bwMode="auto">
          <a:xfrm>
            <a:off x="9374858" y="3485134"/>
            <a:ext cx="354711" cy="15875"/>
          </a:xfrm>
          <a:custGeom>
            <a:avLst/>
            <a:gdLst>
              <a:gd name="T0" fmla="*/ 83 w 2507"/>
              <a:gd name="T1" fmla="*/ 66 h 108"/>
              <a:gd name="T2" fmla="*/ 0 w 2507"/>
              <a:gd name="T3" fmla="*/ 58 h 108"/>
              <a:gd name="T4" fmla="*/ 42 w 2507"/>
              <a:gd name="T5" fmla="*/ 108 h 108"/>
              <a:gd name="T6" fmla="*/ 0 w 2507"/>
              <a:gd name="T7" fmla="*/ 66 h 108"/>
              <a:gd name="T8" fmla="*/ 42 w 2507"/>
              <a:gd name="T9" fmla="*/ 108 h 108"/>
              <a:gd name="T10" fmla="*/ 292 w 2507"/>
              <a:gd name="T11" fmla="*/ 24 h 108"/>
              <a:gd name="T12" fmla="*/ 42 w 2507"/>
              <a:gd name="T13" fmla="*/ 108 h 108"/>
              <a:gd name="T14" fmla="*/ 334 w 2507"/>
              <a:gd name="T15" fmla="*/ 66 h 108"/>
              <a:gd name="T16" fmla="*/ 292 w 2507"/>
              <a:gd name="T17" fmla="*/ 108 h 108"/>
              <a:gd name="T18" fmla="*/ 334 w 2507"/>
              <a:gd name="T19" fmla="*/ 66 h 108"/>
              <a:gd name="T20" fmla="*/ 250 w 2507"/>
              <a:gd name="T21" fmla="*/ 58 h 108"/>
              <a:gd name="T22" fmla="*/ 334 w 2507"/>
              <a:gd name="T23" fmla="*/ 66 h 108"/>
              <a:gd name="T24" fmla="*/ 250 w 2507"/>
              <a:gd name="T25" fmla="*/ 58 h 108"/>
              <a:gd name="T26" fmla="*/ 292 w 2507"/>
              <a:gd name="T27" fmla="*/ 16 h 108"/>
              <a:gd name="T28" fmla="*/ 250 w 2507"/>
              <a:gd name="T29" fmla="*/ 58 h 108"/>
              <a:gd name="T30" fmla="*/ 417 w 2507"/>
              <a:gd name="T31" fmla="*/ 16 h 108"/>
              <a:gd name="T32" fmla="*/ 292 w 2507"/>
              <a:gd name="T33" fmla="*/ 100 h 108"/>
              <a:gd name="T34" fmla="*/ 417 w 2507"/>
              <a:gd name="T35" fmla="*/ 16 h 108"/>
              <a:gd name="T36" fmla="*/ 460 w 2507"/>
              <a:gd name="T37" fmla="*/ 58 h 108"/>
              <a:gd name="T38" fmla="*/ 417 w 2507"/>
              <a:gd name="T39" fmla="*/ 16 h 108"/>
              <a:gd name="T40" fmla="*/ 460 w 2507"/>
              <a:gd name="T41" fmla="*/ 66 h 108"/>
              <a:gd name="T42" fmla="*/ 375 w 2507"/>
              <a:gd name="T43" fmla="*/ 58 h 108"/>
              <a:gd name="T44" fmla="*/ 417 w 2507"/>
              <a:gd name="T45" fmla="*/ 108 h 108"/>
              <a:gd name="T46" fmla="*/ 375 w 2507"/>
              <a:gd name="T47" fmla="*/ 66 h 108"/>
              <a:gd name="T48" fmla="*/ 417 w 2507"/>
              <a:gd name="T49" fmla="*/ 108 h 108"/>
              <a:gd name="T50" fmla="*/ 660 w 2507"/>
              <a:gd name="T51" fmla="*/ 24 h 108"/>
              <a:gd name="T52" fmla="*/ 417 w 2507"/>
              <a:gd name="T53" fmla="*/ 108 h 108"/>
              <a:gd name="T54" fmla="*/ 702 w 2507"/>
              <a:gd name="T55" fmla="*/ 66 h 108"/>
              <a:gd name="T56" fmla="*/ 660 w 2507"/>
              <a:gd name="T57" fmla="*/ 108 h 108"/>
              <a:gd name="T58" fmla="*/ 702 w 2507"/>
              <a:gd name="T59" fmla="*/ 66 h 108"/>
              <a:gd name="T60" fmla="*/ 618 w 2507"/>
              <a:gd name="T61" fmla="*/ 42 h 108"/>
              <a:gd name="T62" fmla="*/ 702 w 2507"/>
              <a:gd name="T63" fmla="*/ 66 h 108"/>
              <a:gd name="T64" fmla="*/ 618 w 2507"/>
              <a:gd name="T65" fmla="*/ 42 h 108"/>
              <a:gd name="T66" fmla="*/ 660 w 2507"/>
              <a:gd name="T67" fmla="*/ 0 h 108"/>
              <a:gd name="T68" fmla="*/ 618 w 2507"/>
              <a:gd name="T69" fmla="*/ 42 h 108"/>
              <a:gd name="T70" fmla="*/ 785 w 2507"/>
              <a:gd name="T71" fmla="*/ 0 h 108"/>
              <a:gd name="T72" fmla="*/ 660 w 2507"/>
              <a:gd name="T73" fmla="*/ 83 h 108"/>
              <a:gd name="T74" fmla="*/ 785 w 2507"/>
              <a:gd name="T75" fmla="*/ 0 h 108"/>
              <a:gd name="T76" fmla="*/ 827 w 2507"/>
              <a:gd name="T77" fmla="*/ 42 h 108"/>
              <a:gd name="T78" fmla="*/ 785 w 2507"/>
              <a:gd name="T79" fmla="*/ 0 h 108"/>
              <a:gd name="T80" fmla="*/ 827 w 2507"/>
              <a:gd name="T81" fmla="*/ 66 h 108"/>
              <a:gd name="T82" fmla="*/ 744 w 2507"/>
              <a:gd name="T83" fmla="*/ 42 h 108"/>
              <a:gd name="T84" fmla="*/ 785 w 2507"/>
              <a:gd name="T85" fmla="*/ 108 h 108"/>
              <a:gd name="T86" fmla="*/ 744 w 2507"/>
              <a:gd name="T87" fmla="*/ 66 h 108"/>
              <a:gd name="T88" fmla="*/ 785 w 2507"/>
              <a:gd name="T89" fmla="*/ 108 h 108"/>
              <a:gd name="T90" fmla="*/ 2507 w 2507"/>
              <a:gd name="T91" fmla="*/ 24 h 108"/>
              <a:gd name="T92" fmla="*/ 785 w 2507"/>
              <a:gd name="T9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07" h="108">
                <a:moveTo>
                  <a:pt x="83" y="58"/>
                </a:moveTo>
                <a:lnTo>
                  <a:pt x="83" y="66"/>
                </a:lnTo>
                <a:lnTo>
                  <a:pt x="0" y="66"/>
                </a:lnTo>
                <a:lnTo>
                  <a:pt x="0" y="58"/>
                </a:lnTo>
                <a:lnTo>
                  <a:pt x="83" y="58"/>
                </a:lnTo>
                <a:close/>
                <a:moveTo>
                  <a:pt x="42" y="108"/>
                </a:moveTo>
                <a:lnTo>
                  <a:pt x="0" y="108"/>
                </a:lnTo>
                <a:lnTo>
                  <a:pt x="0" y="66"/>
                </a:lnTo>
                <a:lnTo>
                  <a:pt x="42" y="66"/>
                </a:lnTo>
                <a:lnTo>
                  <a:pt x="42" y="108"/>
                </a:lnTo>
                <a:close/>
                <a:moveTo>
                  <a:pt x="42" y="24"/>
                </a:moveTo>
                <a:lnTo>
                  <a:pt x="292" y="24"/>
                </a:lnTo>
                <a:lnTo>
                  <a:pt x="292" y="108"/>
                </a:lnTo>
                <a:lnTo>
                  <a:pt x="42" y="108"/>
                </a:lnTo>
                <a:lnTo>
                  <a:pt x="42" y="24"/>
                </a:lnTo>
                <a:close/>
                <a:moveTo>
                  <a:pt x="334" y="66"/>
                </a:moveTo>
                <a:lnTo>
                  <a:pt x="334" y="108"/>
                </a:lnTo>
                <a:lnTo>
                  <a:pt x="292" y="108"/>
                </a:lnTo>
                <a:lnTo>
                  <a:pt x="292" y="66"/>
                </a:lnTo>
                <a:lnTo>
                  <a:pt x="334" y="66"/>
                </a:lnTo>
                <a:close/>
                <a:moveTo>
                  <a:pt x="250" y="66"/>
                </a:moveTo>
                <a:lnTo>
                  <a:pt x="250" y="58"/>
                </a:lnTo>
                <a:lnTo>
                  <a:pt x="334" y="58"/>
                </a:lnTo>
                <a:lnTo>
                  <a:pt x="334" y="66"/>
                </a:lnTo>
                <a:lnTo>
                  <a:pt x="250" y="66"/>
                </a:lnTo>
                <a:close/>
                <a:moveTo>
                  <a:pt x="250" y="58"/>
                </a:moveTo>
                <a:lnTo>
                  <a:pt x="250" y="16"/>
                </a:lnTo>
                <a:lnTo>
                  <a:pt x="292" y="16"/>
                </a:lnTo>
                <a:lnTo>
                  <a:pt x="292" y="58"/>
                </a:lnTo>
                <a:lnTo>
                  <a:pt x="250" y="58"/>
                </a:lnTo>
                <a:close/>
                <a:moveTo>
                  <a:pt x="292" y="16"/>
                </a:moveTo>
                <a:lnTo>
                  <a:pt x="417" y="16"/>
                </a:lnTo>
                <a:lnTo>
                  <a:pt x="417" y="100"/>
                </a:lnTo>
                <a:lnTo>
                  <a:pt x="292" y="100"/>
                </a:lnTo>
                <a:lnTo>
                  <a:pt x="292" y="16"/>
                </a:lnTo>
                <a:close/>
                <a:moveTo>
                  <a:pt x="417" y="16"/>
                </a:moveTo>
                <a:lnTo>
                  <a:pt x="460" y="16"/>
                </a:lnTo>
                <a:lnTo>
                  <a:pt x="460" y="58"/>
                </a:lnTo>
                <a:lnTo>
                  <a:pt x="417" y="58"/>
                </a:lnTo>
                <a:lnTo>
                  <a:pt x="417" y="16"/>
                </a:lnTo>
                <a:close/>
                <a:moveTo>
                  <a:pt x="460" y="58"/>
                </a:moveTo>
                <a:lnTo>
                  <a:pt x="460" y="66"/>
                </a:lnTo>
                <a:lnTo>
                  <a:pt x="375" y="66"/>
                </a:lnTo>
                <a:lnTo>
                  <a:pt x="375" y="58"/>
                </a:lnTo>
                <a:lnTo>
                  <a:pt x="460" y="58"/>
                </a:lnTo>
                <a:close/>
                <a:moveTo>
                  <a:pt x="417" y="108"/>
                </a:moveTo>
                <a:lnTo>
                  <a:pt x="375" y="108"/>
                </a:lnTo>
                <a:lnTo>
                  <a:pt x="375" y="66"/>
                </a:lnTo>
                <a:lnTo>
                  <a:pt x="417" y="66"/>
                </a:lnTo>
                <a:lnTo>
                  <a:pt x="417" y="108"/>
                </a:lnTo>
                <a:close/>
                <a:moveTo>
                  <a:pt x="417" y="24"/>
                </a:moveTo>
                <a:lnTo>
                  <a:pt x="660" y="24"/>
                </a:lnTo>
                <a:lnTo>
                  <a:pt x="660" y="108"/>
                </a:lnTo>
                <a:lnTo>
                  <a:pt x="417" y="108"/>
                </a:lnTo>
                <a:lnTo>
                  <a:pt x="417" y="24"/>
                </a:lnTo>
                <a:close/>
                <a:moveTo>
                  <a:pt x="702" y="66"/>
                </a:moveTo>
                <a:lnTo>
                  <a:pt x="702" y="108"/>
                </a:lnTo>
                <a:lnTo>
                  <a:pt x="660" y="108"/>
                </a:lnTo>
                <a:lnTo>
                  <a:pt x="660" y="66"/>
                </a:lnTo>
                <a:lnTo>
                  <a:pt x="702" y="66"/>
                </a:lnTo>
                <a:close/>
                <a:moveTo>
                  <a:pt x="618" y="66"/>
                </a:moveTo>
                <a:lnTo>
                  <a:pt x="618" y="42"/>
                </a:lnTo>
                <a:lnTo>
                  <a:pt x="702" y="42"/>
                </a:lnTo>
                <a:lnTo>
                  <a:pt x="702" y="66"/>
                </a:lnTo>
                <a:lnTo>
                  <a:pt x="618" y="66"/>
                </a:lnTo>
                <a:close/>
                <a:moveTo>
                  <a:pt x="618" y="42"/>
                </a:moveTo>
                <a:lnTo>
                  <a:pt x="618" y="0"/>
                </a:lnTo>
                <a:lnTo>
                  <a:pt x="660" y="0"/>
                </a:lnTo>
                <a:lnTo>
                  <a:pt x="660" y="42"/>
                </a:lnTo>
                <a:lnTo>
                  <a:pt x="618" y="42"/>
                </a:lnTo>
                <a:close/>
                <a:moveTo>
                  <a:pt x="660" y="0"/>
                </a:moveTo>
                <a:lnTo>
                  <a:pt x="785" y="0"/>
                </a:lnTo>
                <a:lnTo>
                  <a:pt x="785" y="83"/>
                </a:lnTo>
                <a:lnTo>
                  <a:pt x="660" y="83"/>
                </a:lnTo>
                <a:lnTo>
                  <a:pt x="660" y="0"/>
                </a:lnTo>
                <a:close/>
                <a:moveTo>
                  <a:pt x="785" y="0"/>
                </a:moveTo>
                <a:lnTo>
                  <a:pt x="827" y="0"/>
                </a:lnTo>
                <a:lnTo>
                  <a:pt x="827" y="42"/>
                </a:lnTo>
                <a:lnTo>
                  <a:pt x="785" y="42"/>
                </a:lnTo>
                <a:lnTo>
                  <a:pt x="785" y="0"/>
                </a:lnTo>
                <a:close/>
                <a:moveTo>
                  <a:pt x="827" y="42"/>
                </a:moveTo>
                <a:lnTo>
                  <a:pt x="827" y="66"/>
                </a:lnTo>
                <a:lnTo>
                  <a:pt x="744" y="66"/>
                </a:lnTo>
                <a:lnTo>
                  <a:pt x="744" y="42"/>
                </a:lnTo>
                <a:lnTo>
                  <a:pt x="827" y="42"/>
                </a:lnTo>
                <a:close/>
                <a:moveTo>
                  <a:pt x="785" y="108"/>
                </a:moveTo>
                <a:lnTo>
                  <a:pt x="744" y="108"/>
                </a:lnTo>
                <a:lnTo>
                  <a:pt x="744" y="66"/>
                </a:lnTo>
                <a:lnTo>
                  <a:pt x="785" y="66"/>
                </a:lnTo>
                <a:lnTo>
                  <a:pt x="785" y="108"/>
                </a:lnTo>
                <a:close/>
                <a:moveTo>
                  <a:pt x="785" y="24"/>
                </a:moveTo>
                <a:lnTo>
                  <a:pt x="2507" y="24"/>
                </a:lnTo>
                <a:lnTo>
                  <a:pt x="2507" y="108"/>
                </a:lnTo>
                <a:lnTo>
                  <a:pt x="785" y="108"/>
                </a:lnTo>
                <a:lnTo>
                  <a:pt x="785" y="2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Line 59"/>
          <p:cNvSpPr>
            <a:spLocks noChangeShapeType="1"/>
          </p:cNvSpPr>
          <p:nvPr/>
        </p:nvSpPr>
        <p:spPr bwMode="auto">
          <a:xfrm>
            <a:off x="6440370" y="3494658"/>
            <a:ext cx="2103374" cy="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Line 62"/>
          <p:cNvSpPr>
            <a:spLocks noChangeShapeType="1"/>
          </p:cNvSpPr>
          <p:nvPr/>
        </p:nvSpPr>
        <p:spPr bwMode="auto">
          <a:xfrm>
            <a:off x="782883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Line 63"/>
          <p:cNvSpPr>
            <a:spLocks noChangeShapeType="1"/>
          </p:cNvSpPr>
          <p:nvPr/>
        </p:nvSpPr>
        <p:spPr bwMode="auto">
          <a:xfrm>
            <a:off x="791773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Line 64"/>
          <p:cNvSpPr>
            <a:spLocks noChangeShapeType="1"/>
          </p:cNvSpPr>
          <p:nvPr/>
        </p:nvSpPr>
        <p:spPr bwMode="auto">
          <a:xfrm>
            <a:off x="8005050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65"/>
          <p:cNvSpPr>
            <a:spLocks noChangeShapeType="1"/>
          </p:cNvSpPr>
          <p:nvPr/>
        </p:nvSpPr>
        <p:spPr bwMode="auto">
          <a:xfrm>
            <a:off x="809553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66"/>
          <p:cNvSpPr>
            <a:spLocks noChangeShapeType="1"/>
          </p:cNvSpPr>
          <p:nvPr/>
        </p:nvSpPr>
        <p:spPr bwMode="auto">
          <a:xfrm>
            <a:off x="812231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7"/>
          <p:cNvSpPr>
            <a:spLocks noChangeShapeType="1"/>
          </p:cNvSpPr>
          <p:nvPr/>
        </p:nvSpPr>
        <p:spPr bwMode="auto">
          <a:xfrm>
            <a:off x="821121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>
            <a:off x="8300118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69"/>
          <p:cNvSpPr>
            <a:spLocks noChangeShapeType="1"/>
          </p:cNvSpPr>
          <p:nvPr/>
        </p:nvSpPr>
        <p:spPr bwMode="auto">
          <a:xfrm>
            <a:off x="838901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70"/>
          <p:cNvSpPr>
            <a:spLocks noChangeShapeType="1"/>
          </p:cNvSpPr>
          <p:nvPr/>
        </p:nvSpPr>
        <p:spPr bwMode="auto">
          <a:xfrm>
            <a:off x="8476331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Line 71"/>
          <p:cNvSpPr>
            <a:spLocks noChangeShapeType="1"/>
          </p:cNvSpPr>
          <p:nvPr/>
        </p:nvSpPr>
        <p:spPr bwMode="auto">
          <a:xfrm>
            <a:off x="8566818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Line 72"/>
          <p:cNvSpPr>
            <a:spLocks noChangeShapeType="1"/>
          </p:cNvSpPr>
          <p:nvPr/>
        </p:nvSpPr>
        <p:spPr bwMode="auto">
          <a:xfrm>
            <a:off x="8654131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Line 73"/>
          <p:cNvSpPr>
            <a:spLocks noChangeShapeType="1"/>
          </p:cNvSpPr>
          <p:nvPr/>
        </p:nvSpPr>
        <p:spPr bwMode="auto">
          <a:xfrm>
            <a:off x="8743031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74"/>
          <p:cNvSpPr>
            <a:spLocks noChangeShapeType="1"/>
          </p:cNvSpPr>
          <p:nvPr/>
        </p:nvSpPr>
        <p:spPr bwMode="auto">
          <a:xfrm>
            <a:off x="8831931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5"/>
          <p:cNvSpPr>
            <a:spLocks noChangeShapeType="1"/>
          </p:cNvSpPr>
          <p:nvPr/>
        </p:nvSpPr>
        <p:spPr bwMode="auto">
          <a:xfrm>
            <a:off x="8920831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Line 76"/>
          <p:cNvSpPr>
            <a:spLocks noChangeShapeType="1"/>
          </p:cNvSpPr>
          <p:nvPr/>
        </p:nvSpPr>
        <p:spPr bwMode="auto">
          <a:xfrm>
            <a:off x="9009731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Line 77"/>
          <p:cNvSpPr>
            <a:spLocks noChangeShapeType="1"/>
          </p:cNvSpPr>
          <p:nvPr/>
        </p:nvSpPr>
        <p:spPr bwMode="auto">
          <a:xfrm>
            <a:off x="9098631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Line 78"/>
          <p:cNvSpPr>
            <a:spLocks noChangeShapeType="1"/>
          </p:cNvSpPr>
          <p:nvPr/>
        </p:nvSpPr>
        <p:spPr bwMode="auto">
          <a:xfrm>
            <a:off x="9185943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Line 79"/>
          <p:cNvSpPr>
            <a:spLocks noChangeShapeType="1"/>
          </p:cNvSpPr>
          <p:nvPr/>
        </p:nvSpPr>
        <p:spPr bwMode="auto">
          <a:xfrm>
            <a:off x="9274843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Line 80"/>
          <p:cNvSpPr>
            <a:spLocks noChangeShapeType="1"/>
          </p:cNvSpPr>
          <p:nvPr/>
        </p:nvSpPr>
        <p:spPr bwMode="auto">
          <a:xfrm>
            <a:off x="9363743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Line 81"/>
          <p:cNvSpPr>
            <a:spLocks noChangeShapeType="1"/>
          </p:cNvSpPr>
          <p:nvPr/>
        </p:nvSpPr>
        <p:spPr bwMode="auto">
          <a:xfrm>
            <a:off x="9452643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Line 82"/>
          <p:cNvSpPr>
            <a:spLocks noChangeShapeType="1"/>
          </p:cNvSpPr>
          <p:nvPr/>
        </p:nvSpPr>
        <p:spPr bwMode="auto">
          <a:xfrm>
            <a:off x="9541543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Line 83"/>
          <p:cNvSpPr>
            <a:spLocks noChangeShapeType="1"/>
          </p:cNvSpPr>
          <p:nvPr/>
        </p:nvSpPr>
        <p:spPr bwMode="auto">
          <a:xfrm>
            <a:off x="9630443" y="3475608"/>
            <a:ext cx="0" cy="1905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Line 84"/>
          <p:cNvSpPr>
            <a:spLocks noChangeShapeType="1"/>
          </p:cNvSpPr>
          <p:nvPr/>
        </p:nvSpPr>
        <p:spPr bwMode="auto">
          <a:xfrm>
            <a:off x="9717756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ine 85"/>
          <p:cNvSpPr>
            <a:spLocks noChangeShapeType="1"/>
          </p:cNvSpPr>
          <p:nvPr/>
        </p:nvSpPr>
        <p:spPr bwMode="auto">
          <a:xfrm>
            <a:off x="9717756" y="3454971"/>
            <a:ext cx="0" cy="39688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91"/>
          <p:cNvSpPr>
            <a:spLocks noEditPoints="1"/>
          </p:cNvSpPr>
          <p:nvPr/>
        </p:nvSpPr>
        <p:spPr bwMode="auto">
          <a:xfrm>
            <a:off x="7932025" y="3520058"/>
            <a:ext cx="24892" cy="39688"/>
          </a:xfrm>
          <a:custGeom>
            <a:avLst/>
            <a:gdLst>
              <a:gd name="T0" fmla="*/ 48 w 182"/>
              <a:gd name="T1" fmla="*/ 119 h 281"/>
              <a:gd name="T2" fmla="*/ 71 w 182"/>
              <a:gd name="T3" fmla="*/ 103 h 281"/>
              <a:gd name="T4" fmla="*/ 101 w 182"/>
              <a:gd name="T5" fmla="*/ 98 h 281"/>
              <a:gd name="T6" fmla="*/ 125 w 182"/>
              <a:gd name="T7" fmla="*/ 101 h 281"/>
              <a:gd name="T8" fmla="*/ 145 w 182"/>
              <a:gd name="T9" fmla="*/ 112 h 281"/>
              <a:gd name="T10" fmla="*/ 164 w 182"/>
              <a:gd name="T11" fmla="*/ 129 h 281"/>
              <a:gd name="T12" fmla="*/ 176 w 182"/>
              <a:gd name="T13" fmla="*/ 152 h 281"/>
              <a:gd name="T14" fmla="*/ 181 w 182"/>
              <a:gd name="T15" fmla="*/ 177 h 281"/>
              <a:gd name="T16" fmla="*/ 180 w 182"/>
              <a:gd name="T17" fmla="*/ 206 h 281"/>
              <a:gd name="T18" fmla="*/ 173 w 182"/>
              <a:gd name="T19" fmla="*/ 232 h 281"/>
              <a:gd name="T20" fmla="*/ 159 w 182"/>
              <a:gd name="T21" fmla="*/ 253 h 281"/>
              <a:gd name="T22" fmla="*/ 138 w 182"/>
              <a:gd name="T23" fmla="*/ 271 h 281"/>
              <a:gd name="T24" fmla="*/ 114 w 182"/>
              <a:gd name="T25" fmla="*/ 279 h 281"/>
              <a:gd name="T26" fmla="*/ 86 w 182"/>
              <a:gd name="T27" fmla="*/ 281 h 281"/>
              <a:gd name="T28" fmla="*/ 59 w 182"/>
              <a:gd name="T29" fmla="*/ 274 h 281"/>
              <a:gd name="T30" fmla="*/ 35 w 182"/>
              <a:gd name="T31" fmla="*/ 258 h 281"/>
              <a:gd name="T32" fmla="*/ 16 w 182"/>
              <a:gd name="T33" fmla="*/ 234 h 281"/>
              <a:gd name="T34" fmla="*/ 5 w 182"/>
              <a:gd name="T35" fmla="*/ 198 h 281"/>
              <a:gd name="T36" fmla="*/ 0 w 182"/>
              <a:gd name="T37" fmla="*/ 148 h 281"/>
              <a:gd name="T38" fmla="*/ 4 w 182"/>
              <a:gd name="T39" fmla="*/ 97 h 281"/>
              <a:gd name="T40" fmla="*/ 15 w 182"/>
              <a:gd name="T41" fmla="*/ 57 h 281"/>
              <a:gd name="T42" fmla="*/ 32 w 182"/>
              <a:gd name="T43" fmla="*/ 29 h 281"/>
              <a:gd name="T44" fmla="*/ 57 w 182"/>
              <a:gd name="T45" fmla="*/ 9 h 281"/>
              <a:gd name="T46" fmla="*/ 87 w 182"/>
              <a:gd name="T47" fmla="*/ 1 h 281"/>
              <a:gd name="T48" fmla="*/ 113 w 182"/>
              <a:gd name="T49" fmla="*/ 1 h 281"/>
              <a:gd name="T50" fmla="*/ 134 w 182"/>
              <a:gd name="T51" fmla="*/ 7 h 281"/>
              <a:gd name="T52" fmla="*/ 151 w 182"/>
              <a:gd name="T53" fmla="*/ 17 h 281"/>
              <a:gd name="T54" fmla="*/ 165 w 182"/>
              <a:gd name="T55" fmla="*/ 33 h 281"/>
              <a:gd name="T56" fmla="*/ 174 w 182"/>
              <a:gd name="T57" fmla="*/ 52 h 281"/>
              <a:gd name="T58" fmla="*/ 143 w 182"/>
              <a:gd name="T59" fmla="*/ 72 h 281"/>
              <a:gd name="T60" fmla="*/ 133 w 182"/>
              <a:gd name="T61" fmla="*/ 45 h 281"/>
              <a:gd name="T62" fmla="*/ 113 w 182"/>
              <a:gd name="T63" fmla="*/ 31 h 281"/>
              <a:gd name="T64" fmla="*/ 91 w 182"/>
              <a:gd name="T65" fmla="*/ 29 h 281"/>
              <a:gd name="T66" fmla="*/ 72 w 182"/>
              <a:gd name="T67" fmla="*/ 34 h 281"/>
              <a:gd name="T68" fmla="*/ 57 w 182"/>
              <a:gd name="T69" fmla="*/ 47 h 281"/>
              <a:gd name="T70" fmla="*/ 45 w 182"/>
              <a:gd name="T71" fmla="*/ 69 h 281"/>
              <a:gd name="T72" fmla="*/ 36 w 182"/>
              <a:gd name="T73" fmla="*/ 97 h 281"/>
              <a:gd name="T74" fmla="*/ 33 w 182"/>
              <a:gd name="T75" fmla="*/ 134 h 281"/>
              <a:gd name="T76" fmla="*/ 101 w 182"/>
              <a:gd name="T77" fmla="*/ 253 h 281"/>
              <a:gd name="T78" fmla="*/ 116 w 182"/>
              <a:gd name="T79" fmla="*/ 248 h 281"/>
              <a:gd name="T80" fmla="*/ 129 w 182"/>
              <a:gd name="T81" fmla="*/ 239 h 281"/>
              <a:gd name="T82" fmla="*/ 139 w 182"/>
              <a:gd name="T83" fmla="*/ 224 h 281"/>
              <a:gd name="T84" fmla="*/ 146 w 182"/>
              <a:gd name="T85" fmla="*/ 202 h 281"/>
              <a:gd name="T86" fmla="*/ 143 w 182"/>
              <a:gd name="T87" fmla="*/ 165 h 281"/>
              <a:gd name="T88" fmla="*/ 136 w 182"/>
              <a:gd name="T89" fmla="*/ 150 h 281"/>
              <a:gd name="T90" fmla="*/ 125 w 182"/>
              <a:gd name="T91" fmla="*/ 137 h 281"/>
              <a:gd name="T92" fmla="*/ 110 w 182"/>
              <a:gd name="T93" fmla="*/ 130 h 281"/>
              <a:gd name="T94" fmla="*/ 94 w 182"/>
              <a:gd name="T95" fmla="*/ 127 h 281"/>
              <a:gd name="T96" fmla="*/ 77 w 182"/>
              <a:gd name="T97" fmla="*/ 130 h 281"/>
              <a:gd name="T98" fmla="*/ 64 w 182"/>
              <a:gd name="T99" fmla="*/ 136 h 281"/>
              <a:gd name="T100" fmla="*/ 52 w 182"/>
              <a:gd name="T101" fmla="*/ 149 h 281"/>
              <a:gd name="T102" fmla="*/ 44 w 182"/>
              <a:gd name="T103" fmla="*/ 163 h 281"/>
              <a:gd name="T104" fmla="*/ 39 w 182"/>
              <a:gd name="T105" fmla="*/ 180 h 281"/>
              <a:gd name="T106" fmla="*/ 40 w 182"/>
              <a:gd name="T107" fmla="*/ 200 h 281"/>
              <a:gd name="T108" fmla="*/ 46 w 182"/>
              <a:gd name="T109" fmla="*/ 218 h 281"/>
              <a:gd name="T110" fmla="*/ 55 w 182"/>
              <a:gd name="T111" fmla="*/ 234 h 281"/>
              <a:gd name="T112" fmla="*/ 68 w 182"/>
              <a:gd name="T113" fmla="*/ 246 h 281"/>
              <a:gd name="T114" fmla="*/ 84 w 182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81">
                <a:moveTo>
                  <a:pt x="34" y="134"/>
                </a:moveTo>
                <a:lnTo>
                  <a:pt x="40" y="126"/>
                </a:lnTo>
                <a:lnTo>
                  <a:pt x="48" y="119"/>
                </a:lnTo>
                <a:lnTo>
                  <a:pt x="55" y="113"/>
                </a:lnTo>
                <a:lnTo>
                  <a:pt x="63" y="108"/>
                </a:lnTo>
                <a:lnTo>
                  <a:pt x="71" y="103"/>
                </a:lnTo>
                <a:lnTo>
                  <a:pt x="81" y="100"/>
                </a:lnTo>
                <a:lnTo>
                  <a:pt x="90" y="98"/>
                </a:lnTo>
                <a:lnTo>
                  <a:pt x="101" y="98"/>
                </a:lnTo>
                <a:lnTo>
                  <a:pt x="109" y="98"/>
                </a:lnTo>
                <a:lnTo>
                  <a:pt x="116" y="99"/>
                </a:lnTo>
                <a:lnTo>
                  <a:pt x="125" y="101"/>
                </a:lnTo>
                <a:lnTo>
                  <a:pt x="132" y="104"/>
                </a:lnTo>
                <a:lnTo>
                  <a:pt x="139" y="108"/>
                </a:lnTo>
                <a:lnTo>
                  <a:pt x="145" y="112"/>
                </a:lnTo>
                <a:lnTo>
                  <a:pt x="152" y="117"/>
                </a:lnTo>
                <a:lnTo>
                  <a:pt x="159" y="123"/>
                </a:lnTo>
                <a:lnTo>
                  <a:pt x="164" y="129"/>
                </a:lnTo>
                <a:lnTo>
                  <a:pt x="169" y="136"/>
                </a:lnTo>
                <a:lnTo>
                  <a:pt x="173" y="143"/>
                </a:lnTo>
                <a:lnTo>
                  <a:pt x="176" y="152"/>
                </a:lnTo>
                <a:lnTo>
                  <a:pt x="178" y="160"/>
                </a:lnTo>
                <a:lnTo>
                  <a:pt x="180" y="168"/>
                </a:lnTo>
                <a:lnTo>
                  <a:pt x="181" y="177"/>
                </a:lnTo>
                <a:lnTo>
                  <a:pt x="182" y="187"/>
                </a:lnTo>
                <a:lnTo>
                  <a:pt x="181" y="197"/>
                </a:lnTo>
                <a:lnTo>
                  <a:pt x="180" y="206"/>
                </a:lnTo>
                <a:lnTo>
                  <a:pt x="178" y="214"/>
                </a:lnTo>
                <a:lnTo>
                  <a:pt x="176" y="223"/>
                </a:lnTo>
                <a:lnTo>
                  <a:pt x="173" y="232"/>
                </a:lnTo>
                <a:lnTo>
                  <a:pt x="169" y="239"/>
                </a:lnTo>
                <a:lnTo>
                  <a:pt x="164" y="246"/>
                </a:lnTo>
                <a:lnTo>
                  <a:pt x="159" y="253"/>
                </a:lnTo>
                <a:lnTo>
                  <a:pt x="152" y="260"/>
                </a:lnTo>
                <a:lnTo>
                  <a:pt x="145" y="265"/>
                </a:lnTo>
                <a:lnTo>
                  <a:pt x="138" y="271"/>
                </a:lnTo>
                <a:lnTo>
                  <a:pt x="131" y="274"/>
                </a:lnTo>
                <a:lnTo>
                  <a:pt x="123" y="277"/>
                </a:lnTo>
                <a:lnTo>
                  <a:pt x="114" y="279"/>
                </a:lnTo>
                <a:lnTo>
                  <a:pt x="105" y="281"/>
                </a:lnTo>
                <a:lnTo>
                  <a:pt x="96" y="281"/>
                </a:lnTo>
                <a:lnTo>
                  <a:pt x="86" y="281"/>
                </a:lnTo>
                <a:lnTo>
                  <a:pt x="76" y="279"/>
                </a:lnTo>
                <a:lnTo>
                  <a:pt x="67" y="277"/>
                </a:lnTo>
                <a:lnTo>
                  <a:pt x="59" y="274"/>
                </a:lnTo>
                <a:lnTo>
                  <a:pt x="51" y="270"/>
                </a:lnTo>
                <a:lnTo>
                  <a:pt x="43" y="264"/>
                </a:lnTo>
                <a:lnTo>
                  <a:pt x="35" y="258"/>
                </a:lnTo>
                <a:lnTo>
                  <a:pt x="28" y="252"/>
                </a:lnTo>
                <a:lnTo>
                  <a:pt x="22" y="244"/>
                </a:lnTo>
                <a:lnTo>
                  <a:pt x="16" y="234"/>
                </a:lnTo>
                <a:lnTo>
                  <a:pt x="11" y="223"/>
                </a:lnTo>
                <a:lnTo>
                  <a:pt x="8" y="211"/>
                </a:lnTo>
                <a:lnTo>
                  <a:pt x="5" y="198"/>
                </a:lnTo>
                <a:lnTo>
                  <a:pt x="1" y="182"/>
                </a:lnTo>
                <a:lnTo>
                  <a:pt x="0" y="166"/>
                </a:lnTo>
                <a:lnTo>
                  <a:pt x="0" y="148"/>
                </a:lnTo>
                <a:lnTo>
                  <a:pt x="0" y="130"/>
                </a:lnTo>
                <a:lnTo>
                  <a:pt x="1" y="113"/>
                </a:lnTo>
                <a:lnTo>
                  <a:pt x="4" y="97"/>
                </a:lnTo>
                <a:lnTo>
                  <a:pt x="7" y="83"/>
                </a:lnTo>
                <a:lnTo>
                  <a:pt x="10" y="70"/>
                </a:lnTo>
                <a:lnTo>
                  <a:pt x="15" y="57"/>
                </a:lnTo>
                <a:lnTo>
                  <a:pt x="20" y="47"/>
                </a:lnTo>
                <a:lnTo>
                  <a:pt x="25" y="37"/>
                </a:lnTo>
                <a:lnTo>
                  <a:pt x="32" y="29"/>
                </a:lnTo>
                <a:lnTo>
                  <a:pt x="39" y="20"/>
                </a:lnTo>
                <a:lnTo>
                  <a:pt x="48" y="14"/>
                </a:lnTo>
                <a:lnTo>
                  <a:pt x="57" y="9"/>
                </a:lnTo>
                <a:lnTo>
                  <a:pt x="66" y="5"/>
                </a:lnTo>
                <a:lnTo>
                  <a:pt x="76" y="2"/>
                </a:lnTo>
                <a:lnTo>
                  <a:pt x="87" y="1"/>
                </a:lnTo>
                <a:lnTo>
                  <a:pt x="99" y="0"/>
                </a:lnTo>
                <a:lnTo>
                  <a:pt x="106" y="0"/>
                </a:lnTo>
                <a:lnTo>
                  <a:pt x="113" y="1"/>
                </a:lnTo>
                <a:lnTo>
                  <a:pt x="121" y="2"/>
                </a:lnTo>
                <a:lnTo>
                  <a:pt x="127" y="4"/>
                </a:lnTo>
                <a:lnTo>
                  <a:pt x="134" y="7"/>
                </a:lnTo>
                <a:lnTo>
                  <a:pt x="140" y="10"/>
                </a:lnTo>
                <a:lnTo>
                  <a:pt x="145" y="13"/>
                </a:lnTo>
                <a:lnTo>
                  <a:pt x="151" y="17"/>
                </a:lnTo>
                <a:lnTo>
                  <a:pt x="156" y="21"/>
                </a:lnTo>
                <a:lnTo>
                  <a:pt x="161" y="26"/>
                </a:lnTo>
                <a:lnTo>
                  <a:pt x="165" y="33"/>
                </a:lnTo>
                <a:lnTo>
                  <a:pt x="168" y="39"/>
                </a:lnTo>
                <a:lnTo>
                  <a:pt x="171" y="45"/>
                </a:lnTo>
                <a:lnTo>
                  <a:pt x="174" y="52"/>
                </a:lnTo>
                <a:lnTo>
                  <a:pt x="176" y="60"/>
                </a:lnTo>
                <a:lnTo>
                  <a:pt x="177" y="69"/>
                </a:lnTo>
                <a:lnTo>
                  <a:pt x="143" y="72"/>
                </a:lnTo>
                <a:lnTo>
                  <a:pt x="140" y="61"/>
                </a:lnTo>
                <a:lnTo>
                  <a:pt x="137" y="52"/>
                </a:lnTo>
                <a:lnTo>
                  <a:pt x="133" y="45"/>
                </a:lnTo>
                <a:lnTo>
                  <a:pt x="127" y="39"/>
                </a:lnTo>
                <a:lnTo>
                  <a:pt x="121" y="34"/>
                </a:lnTo>
                <a:lnTo>
                  <a:pt x="113" y="31"/>
                </a:lnTo>
                <a:lnTo>
                  <a:pt x="105" y="29"/>
                </a:lnTo>
                <a:lnTo>
                  <a:pt x="97" y="28"/>
                </a:lnTo>
                <a:lnTo>
                  <a:pt x="91" y="29"/>
                </a:lnTo>
                <a:lnTo>
                  <a:pt x="85" y="30"/>
                </a:lnTo>
                <a:lnTo>
                  <a:pt x="78" y="32"/>
                </a:lnTo>
                <a:lnTo>
                  <a:pt x="72" y="34"/>
                </a:lnTo>
                <a:lnTo>
                  <a:pt x="67" y="38"/>
                </a:lnTo>
                <a:lnTo>
                  <a:pt x="62" y="42"/>
                </a:lnTo>
                <a:lnTo>
                  <a:pt x="57" y="47"/>
                </a:lnTo>
                <a:lnTo>
                  <a:pt x="52" y="53"/>
                </a:lnTo>
                <a:lnTo>
                  <a:pt x="48" y="60"/>
                </a:lnTo>
                <a:lnTo>
                  <a:pt x="45" y="69"/>
                </a:lnTo>
                <a:lnTo>
                  <a:pt x="40" y="77"/>
                </a:lnTo>
                <a:lnTo>
                  <a:pt x="38" y="86"/>
                </a:lnTo>
                <a:lnTo>
                  <a:pt x="36" y="97"/>
                </a:lnTo>
                <a:lnTo>
                  <a:pt x="34" y="109"/>
                </a:lnTo>
                <a:lnTo>
                  <a:pt x="34" y="121"/>
                </a:lnTo>
                <a:lnTo>
                  <a:pt x="33" y="134"/>
                </a:lnTo>
                <a:lnTo>
                  <a:pt x="34" y="134"/>
                </a:lnTo>
                <a:close/>
                <a:moveTo>
                  <a:pt x="95" y="253"/>
                </a:moveTo>
                <a:lnTo>
                  <a:pt x="101" y="253"/>
                </a:lnTo>
                <a:lnTo>
                  <a:pt x="106" y="252"/>
                </a:lnTo>
                <a:lnTo>
                  <a:pt x="111" y="250"/>
                </a:lnTo>
                <a:lnTo>
                  <a:pt x="116" y="248"/>
                </a:lnTo>
                <a:lnTo>
                  <a:pt x="121" y="246"/>
                </a:lnTo>
                <a:lnTo>
                  <a:pt x="125" y="243"/>
                </a:lnTo>
                <a:lnTo>
                  <a:pt x="129" y="239"/>
                </a:lnTo>
                <a:lnTo>
                  <a:pt x="133" y="235"/>
                </a:lnTo>
                <a:lnTo>
                  <a:pt x="136" y="230"/>
                </a:lnTo>
                <a:lnTo>
                  <a:pt x="139" y="224"/>
                </a:lnTo>
                <a:lnTo>
                  <a:pt x="141" y="219"/>
                </a:lnTo>
                <a:lnTo>
                  <a:pt x="143" y="213"/>
                </a:lnTo>
                <a:lnTo>
                  <a:pt x="146" y="202"/>
                </a:lnTo>
                <a:lnTo>
                  <a:pt x="147" y="189"/>
                </a:lnTo>
                <a:lnTo>
                  <a:pt x="146" y="176"/>
                </a:lnTo>
                <a:lnTo>
                  <a:pt x="143" y="165"/>
                </a:lnTo>
                <a:lnTo>
                  <a:pt x="141" y="159"/>
                </a:lnTo>
                <a:lnTo>
                  <a:pt x="139" y="155"/>
                </a:lnTo>
                <a:lnTo>
                  <a:pt x="136" y="150"/>
                </a:lnTo>
                <a:lnTo>
                  <a:pt x="133" y="144"/>
                </a:lnTo>
                <a:lnTo>
                  <a:pt x="129" y="140"/>
                </a:lnTo>
                <a:lnTo>
                  <a:pt x="125" y="137"/>
                </a:lnTo>
                <a:lnTo>
                  <a:pt x="121" y="134"/>
                </a:lnTo>
                <a:lnTo>
                  <a:pt x="115" y="132"/>
                </a:lnTo>
                <a:lnTo>
                  <a:pt x="110" y="130"/>
                </a:lnTo>
                <a:lnTo>
                  <a:pt x="105" y="129"/>
                </a:lnTo>
                <a:lnTo>
                  <a:pt x="100" y="128"/>
                </a:lnTo>
                <a:lnTo>
                  <a:pt x="94" y="127"/>
                </a:lnTo>
                <a:lnTo>
                  <a:pt x="89" y="128"/>
                </a:lnTo>
                <a:lnTo>
                  <a:pt x="83" y="128"/>
                </a:lnTo>
                <a:lnTo>
                  <a:pt x="77" y="130"/>
                </a:lnTo>
                <a:lnTo>
                  <a:pt x="73" y="131"/>
                </a:lnTo>
                <a:lnTo>
                  <a:pt x="68" y="134"/>
                </a:lnTo>
                <a:lnTo>
                  <a:pt x="64" y="136"/>
                </a:lnTo>
                <a:lnTo>
                  <a:pt x="59" y="140"/>
                </a:lnTo>
                <a:lnTo>
                  <a:pt x="55" y="143"/>
                </a:lnTo>
                <a:lnTo>
                  <a:pt x="52" y="149"/>
                </a:lnTo>
                <a:lnTo>
                  <a:pt x="48" y="153"/>
                </a:lnTo>
                <a:lnTo>
                  <a:pt x="46" y="158"/>
                </a:lnTo>
                <a:lnTo>
                  <a:pt x="44" y="163"/>
                </a:lnTo>
                <a:lnTo>
                  <a:pt x="42" y="168"/>
                </a:lnTo>
                <a:lnTo>
                  <a:pt x="40" y="174"/>
                </a:lnTo>
                <a:lnTo>
                  <a:pt x="39" y="180"/>
                </a:lnTo>
                <a:lnTo>
                  <a:pt x="39" y="188"/>
                </a:lnTo>
                <a:lnTo>
                  <a:pt x="39" y="194"/>
                </a:lnTo>
                <a:lnTo>
                  <a:pt x="40" y="200"/>
                </a:lnTo>
                <a:lnTo>
                  <a:pt x="42" y="207"/>
                </a:lnTo>
                <a:lnTo>
                  <a:pt x="44" y="212"/>
                </a:lnTo>
                <a:lnTo>
                  <a:pt x="46" y="218"/>
                </a:lnTo>
                <a:lnTo>
                  <a:pt x="48" y="223"/>
                </a:lnTo>
                <a:lnTo>
                  <a:pt x="51" y="229"/>
                </a:lnTo>
                <a:lnTo>
                  <a:pt x="55" y="234"/>
                </a:lnTo>
                <a:lnTo>
                  <a:pt x="59" y="239"/>
                </a:lnTo>
                <a:lnTo>
                  <a:pt x="63" y="242"/>
                </a:lnTo>
                <a:lnTo>
                  <a:pt x="68" y="246"/>
                </a:lnTo>
                <a:lnTo>
                  <a:pt x="73" y="248"/>
                </a:lnTo>
                <a:lnTo>
                  <a:pt x="78" y="250"/>
                </a:lnTo>
                <a:lnTo>
                  <a:pt x="84" y="252"/>
                </a:lnTo>
                <a:lnTo>
                  <a:pt x="89" y="253"/>
                </a:lnTo>
                <a:lnTo>
                  <a:pt x="95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92"/>
          <p:cNvSpPr>
            <a:spLocks/>
          </p:cNvSpPr>
          <p:nvPr/>
        </p:nvSpPr>
        <p:spPr bwMode="auto">
          <a:xfrm>
            <a:off x="7965363" y="3520058"/>
            <a:ext cx="24892" cy="39688"/>
          </a:xfrm>
          <a:custGeom>
            <a:avLst/>
            <a:gdLst>
              <a:gd name="T0" fmla="*/ 0 w 182"/>
              <a:gd name="T1" fmla="*/ 276 h 276"/>
              <a:gd name="T2" fmla="*/ 5 w 182"/>
              <a:gd name="T3" fmla="*/ 253 h 276"/>
              <a:gd name="T4" fmla="*/ 17 w 182"/>
              <a:gd name="T5" fmla="*/ 230 h 276"/>
              <a:gd name="T6" fmla="*/ 39 w 182"/>
              <a:gd name="T7" fmla="*/ 202 h 276"/>
              <a:gd name="T8" fmla="*/ 77 w 182"/>
              <a:gd name="T9" fmla="*/ 169 h 276"/>
              <a:gd name="T10" fmla="*/ 103 w 182"/>
              <a:gd name="T11" fmla="*/ 148 h 276"/>
              <a:gd name="T12" fmla="*/ 126 w 182"/>
              <a:gd name="T13" fmla="*/ 124 h 276"/>
              <a:gd name="T14" fmla="*/ 135 w 182"/>
              <a:gd name="T15" fmla="*/ 112 h 276"/>
              <a:gd name="T16" fmla="*/ 142 w 182"/>
              <a:gd name="T17" fmla="*/ 99 h 276"/>
              <a:gd name="T18" fmla="*/ 146 w 182"/>
              <a:gd name="T19" fmla="*/ 88 h 276"/>
              <a:gd name="T20" fmla="*/ 147 w 182"/>
              <a:gd name="T21" fmla="*/ 76 h 276"/>
              <a:gd name="T22" fmla="*/ 143 w 182"/>
              <a:gd name="T23" fmla="*/ 56 h 276"/>
              <a:gd name="T24" fmla="*/ 133 w 182"/>
              <a:gd name="T25" fmla="*/ 41 h 276"/>
              <a:gd name="T26" fmla="*/ 115 w 182"/>
              <a:gd name="T27" fmla="*/ 31 h 276"/>
              <a:gd name="T28" fmla="*/ 95 w 182"/>
              <a:gd name="T29" fmla="*/ 28 h 276"/>
              <a:gd name="T30" fmla="*/ 74 w 182"/>
              <a:gd name="T31" fmla="*/ 32 h 276"/>
              <a:gd name="T32" fmla="*/ 57 w 182"/>
              <a:gd name="T33" fmla="*/ 42 h 276"/>
              <a:gd name="T34" fmla="*/ 51 w 182"/>
              <a:gd name="T35" fmla="*/ 49 h 276"/>
              <a:gd name="T36" fmla="*/ 46 w 182"/>
              <a:gd name="T37" fmla="*/ 59 h 276"/>
              <a:gd name="T38" fmla="*/ 42 w 182"/>
              <a:gd name="T39" fmla="*/ 71 h 276"/>
              <a:gd name="T40" fmla="*/ 41 w 182"/>
              <a:gd name="T41" fmla="*/ 83 h 276"/>
              <a:gd name="T42" fmla="*/ 8 w 182"/>
              <a:gd name="T43" fmla="*/ 70 h 276"/>
              <a:gd name="T44" fmla="*/ 12 w 182"/>
              <a:gd name="T45" fmla="*/ 53 h 276"/>
              <a:gd name="T46" fmla="*/ 19 w 182"/>
              <a:gd name="T47" fmla="*/ 38 h 276"/>
              <a:gd name="T48" fmla="*/ 28 w 182"/>
              <a:gd name="T49" fmla="*/ 25 h 276"/>
              <a:gd name="T50" fmla="*/ 40 w 182"/>
              <a:gd name="T51" fmla="*/ 15 h 276"/>
              <a:gd name="T52" fmla="*/ 54 w 182"/>
              <a:gd name="T53" fmla="*/ 8 h 276"/>
              <a:gd name="T54" fmla="*/ 69 w 182"/>
              <a:gd name="T55" fmla="*/ 3 h 276"/>
              <a:gd name="T56" fmla="*/ 87 w 182"/>
              <a:gd name="T57" fmla="*/ 0 h 276"/>
              <a:gd name="T58" fmla="*/ 106 w 182"/>
              <a:gd name="T59" fmla="*/ 0 h 276"/>
              <a:gd name="T60" fmla="*/ 124 w 182"/>
              <a:gd name="T61" fmla="*/ 3 h 276"/>
              <a:gd name="T62" fmla="*/ 140 w 182"/>
              <a:gd name="T63" fmla="*/ 9 h 276"/>
              <a:gd name="T64" fmla="*/ 153 w 182"/>
              <a:gd name="T65" fmla="*/ 17 h 276"/>
              <a:gd name="T66" fmla="*/ 165 w 182"/>
              <a:gd name="T67" fmla="*/ 29 h 276"/>
              <a:gd name="T68" fmla="*/ 173 w 182"/>
              <a:gd name="T69" fmla="*/ 41 h 276"/>
              <a:gd name="T70" fmla="*/ 178 w 182"/>
              <a:gd name="T71" fmla="*/ 54 h 276"/>
              <a:gd name="T72" fmla="*/ 181 w 182"/>
              <a:gd name="T73" fmla="*/ 69 h 276"/>
              <a:gd name="T74" fmla="*/ 181 w 182"/>
              <a:gd name="T75" fmla="*/ 83 h 276"/>
              <a:gd name="T76" fmla="*/ 179 w 182"/>
              <a:gd name="T77" fmla="*/ 96 h 276"/>
              <a:gd name="T78" fmla="*/ 174 w 182"/>
              <a:gd name="T79" fmla="*/ 110 h 276"/>
              <a:gd name="T80" fmla="*/ 167 w 182"/>
              <a:gd name="T81" fmla="*/ 123 h 276"/>
              <a:gd name="T82" fmla="*/ 150 w 182"/>
              <a:gd name="T83" fmla="*/ 144 h 276"/>
              <a:gd name="T84" fmla="*/ 112 w 182"/>
              <a:gd name="T85" fmla="*/ 181 h 276"/>
              <a:gd name="T86" fmla="*/ 73 w 182"/>
              <a:gd name="T87" fmla="*/ 214 h 276"/>
              <a:gd name="T88" fmla="*/ 53 w 182"/>
              <a:gd name="T89" fmla="*/ 235 h 276"/>
              <a:gd name="T90" fmla="*/ 182 w 182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2" h="276">
                <a:moveTo>
                  <a:pt x="182" y="276"/>
                </a:moveTo>
                <a:lnTo>
                  <a:pt x="0" y="276"/>
                </a:lnTo>
                <a:lnTo>
                  <a:pt x="1" y="264"/>
                </a:lnTo>
                <a:lnTo>
                  <a:pt x="5" y="253"/>
                </a:lnTo>
                <a:lnTo>
                  <a:pt x="10" y="241"/>
                </a:lnTo>
                <a:lnTo>
                  <a:pt x="17" y="230"/>
                </a:lnTo>
                <a:lnTo>
                  <a:pt x="26" y="216"/>
                </a:lnTo>
                <a:lnTo>
                  <a:pt x="39" y="202"/>
                </a:lnTo>
                <a:lnTo>
                  <a:pt x="57" y="187"/>
                </a:lnTo>
                <a:lnTo>
                  <a:pt x="77" y="169"/>
                </a:lnTo>
                <a:lnTo>
                  <a:pt x="91" y="159"/>
                </a:lnTo>
                <a:lnTo>
                  <a:pt x="103" y="148"/>
                </a:lnTo>
                <a:lnTo>
                  <a:pt x="114" y="135"/>
                </a:lnTo>
                <a:lnTo>
                  <a:pt x="126" y="124"/>
                </a:lnTo>
                <a:lnTo>
                  <a:pt x="131" y="118"/>
                </a:lnTo>
                <a:lnTo>
                  <a:pt x="135" y="112"/>
                </a:lnTo>
                <a:lnTo>
                  <a:pt x="139" y="105"/>
                </a:lnTo>
                <a:lnTo>
                  <a:pt x="142" y="99"/>
                </a:lnTo>
                <a:lnTo>
                  <a:pt x="144" y="94"/>
                </a:lnTo>
                <a:lnTo>
                  <a:pt x="146" y="88"/>
                </a:lnTo>
                <a:lnTo>
                  <a:pt x="147" y="82"/>
                </a:lnTo>
                <a:lnTo>
                  <a:pt x="147" y="76"/>
                </a:lnTo>
                <a:lnTo>
                  <a:pt x="146" y="65"/>
                </a:lnTo>
                <a:lnTo>
                  <a:pt x="143" y="56"/>
                </a:lnTo>
                <a:lnTo>
                  <a:pt x="139" y="48"/>
                </a:lnTo>
                <a:lnTo>
                  <a:pt x="133" y="41"/>
                </a:lnTo>
                <a:lnTo>
                  <a:pt x="125" y="36"/>
                </a:lnTo>
                <a:lnTo>
                  <a:pt x="115" y="31"/>
                </a:lnTo>
                <a:lnTo>
                  <a:pt x="106" y="29"/>
                </a:lnTo>
                <a:lnTo>
                  <a:pt x="95" y="28"/>
                </a:lnTo>
                <a:lnTo>
                  <a:pt x="85" y="29"/>
                </a:lnTo>
                <a:lnTo>
                  <a:pt x="74" y="32"/>
                </a:lnTo>
                <a:lnTo>
                  <a:pt x="65" y="36"/>
                </a:lnTo>
                <a:lnTo>
                  <a:pt x="57" y="42"/>
                </a:lnTo>
                <a:lnTo>
                  <a:pt x="54" y="45"/>
                </a:lnTo>
                <a:lnTo>
                  <a:pt x="51" y="49"/>
                </a:lnTo>
                <a:lnTo>
                  <a:pt x="48" y="54"/>
                </a:lnTo>
                <a:lnTo>
                  <a:pt x="46" y="59"/>
                </a:lnTo>
                <a:lnTo>
                  <a:pt x="44" y="64"/>
                </a:lnTo>
                <a:lnTo>
                  <a:pt x="42" y="71"/>
                </a:lnTo>
                <a:lnTo>
                  <a:pt x="41" y="77"/>
                </a:lnTo>
                <a:lnTo>
                  <a:pt x="41" y="83"/>
                </a:lnTo>
                <a:lnTo>
                  <a:pt x="7" y="80"/>
                </a:lnTo>
                <a:lnTo>
                  <a:pt x="8" y="70"/>
                </a:lnTo>
                <a:lnTo>
                  <a:pt x="10" y="61"/>
                </a:lnTo>
                <a:lnTo>
                  <a:pt x="12" y="53"/>
                </a:lnTo>
                <a:lnTo>
                  <a:pt x="15" y="45"/>
                </a:lnTo>
                <a:lnTo>
                  <a:pt x="19" y="38"/>
                </a:lnTo>
                <a:lnTo>
                  <a:pt x="23" y="32"/>
                </a:lnTo>
                <a:lnTo>
                  <a:pt x="28" y="25"/>
                </a:lnTo>
                <a:lnTo>
                  <a:pt x="34" y="20"/>
                </a:lnTo>
                <a:lnTo>
                  <a:pt x="40" y="15"/>
                </a:lnTo>
                <a:lnTo>
                  <a:pt x="48" y="11"/>
                </a:lnTo>
                <a:lnTo>
                  <a:pt x="54" y="8"/>
                </a:lnTo>
                <a:lnTo>
                  <a:pt x="62" y="5"/>
                </a:lnTo>
                <a:lnTo>
                  <a:pt x="69" y="3"/>
                </a:lnTo>
                <a:lnTo>
                  <a:pt x="78" y="1"/>
                </a:lnTo>
                <a:lnTo>
                  <a:pt x="87" y="0"/>
                </a:lnTo>
                <a:lnTo>
                  <a:pt x="96" y="0"/>
                </a:lnTo>
                <a:lnTo>
                  <a:pt x="106" y="0"/>
                </a:lnTo>
                <a:lnTo>
                  <a:pt x="115" y="1"/>
                </a:lnTo>
                <a:lnTo>
                  <a:pt x="124" y="3"/>
                </a:lnTo>
                <a:lnTo>
                  <a:pt x="132" y="6"/>
                </a:lnTo>
                <a:lnTo>
                  <a:pt x="140" y="9"/>
                </a:lnTo>
                <a:lnTo>
                  <a:pt x="146" y="12"/>
                </a:lnTo>
                <a:lnTo>
                  <a:pt x="153" y="17"/>
                </a:lnTo>
                <a:lnTo>
                  <a:pt x="159" y="22"/>
                </a:lnTo>
                <a:lnTo>
                  <a:pt x="165" y="29"/>
                </a:lnTo>
                <a:lnTo>
                  <a:pt x="169" y="34"/>
                </a:lnTo>
                <a:lnTo>
                  <a:pt x="173" y="41"/>
                </a:lnTo>
                <a:lnTo>
                  <a:pt x="176" y="47"/>
                </a:lnTo>
                <a:lnTo>
                  <a:pt x="178" y="54"/>
                </a:lnTo>
                <a:lnTo>
                  <a:pt x="180" y="61"/>
                </a:lnTo>
                <a:lnTo>
                  <a:pt x="181" y="69"/>
                </a:lnTo>
                <a:lnTo>
                  <a:pt x="182" y="77"/>
                </a:lnTo>
                <a:lnTo>
                  <a:pt x="181" y="83"/>
                </a:lnTo>
                <a:lnTo>
                  <a:pt x="180" y="90"/>
                </a:lnTo>
                <a:lnTo>
                  <a:pt x="179" y="96"/>
                </a:lnTo>
                <a:lnTo>
                  <a:pt x="177" y="103"/>
                </a:lnTo>
                <a:lnTo>
                  <a:pt x="174" y="110"/>
                </a:lnTo>
                <a:lnTo>
                  <a:pt x="171" y="117"/>
                </a:lnTo>
                <a:lnTo>
                  <a:pt x="167" y="123"/>
                </a:lnTo>
                <a:lnTo>
                  <a:pt x="163" y="130"/>
                </a:lnTo>
                <a:lnTo>
                  <a:pt x="150" y="144"/>
                </a:lnTo>
                <a:lnTo>
                  <a:pt x="134" y="162"/>
                </a:lnTo>
                <a:lnTo>
                  <a:pt x="112" y="181"/>
                </a:lnTo>
                <a:lnTo>
                  <a:pt x="87" y="203"/>
                </a:lnTo>
                <a:lnTo>
                  <a:pt x="73" y="214"/>
                </a:lnTo>
                <a:lnTo>
                  <a:pt x="62" y="224"/>
                </a:lnTo>
                <a:lnTo>
                  <a:pt x="53" y="235"/>
                </a:lnTo>
                <a:lnTo>
                  <a:pt x="47" y="244"/>
                </a:lnTo>
                <a:lnTo>
                  <a:pt x="182" y="244"/>
                </a:lnTo>
                <a:lnTo>
                  <a:pt x="182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93"/>
          <p:cNvSpPr>
            <a:spLocks noEditPoints="1"/>
          </p:cNvSpPr>
          <p:nvPr/>
        </p:nvSpPr>
        <p:spPr bwMode="auto">
          <a:xfrm>
            <a:off x="7998700" y="3520058"/>
            <a:ext cx="26448" cy="39688"/>
          </a:xfrm>
          <a:custGeom>
            <a:avLst/>
            <a:gdLst>
              <a:gd name="T0" fmla="*/ 190 w 190"/>
              <a:gd name="T1" fmla="*/ 209 h 275"/>
              <a:gd name="T2" fmla="*/ 153 w 190"/>
              <a:gd name="T3" fmla="*/ 209 h 275"/>
              <a:gd name="T4" fmla="*/ 153 w 190"/>
              <a:gd name="T5" fmla="*/ 275 h 275"/>
              <a:gd name="T6" fmla="*/ 119 w 190"/>
              <a:gd name="T7" fmla="*/ 275 h 275"/>
              <a:gd name="T8" fmla="*/ 119 w 190"/>
              <a:gd name="T9" fmla="*/ 209 h 275"/>
              <a:gd name="T10" fmla="*/ 0 w 190"/>
              <a:gd name="T11" fmla="*/ 209 h 275"/>
              <a:gd name="T12" fmla="*/ 0 w 190"/>
              <a:gd name="T13" fmla="*/ 178 h 275"/>
              <a:gd name="T14" fmla="*/ 126 w 190"/>
              <a:gd name="T15" fmla="*/ 0 h 275"/>
              <a:gd name="T16" fmla="*/ 153 w 190"/>
              <a:gd name="T17" fmla="*/ 0 h 275"/>
              <a:gd name="T18" fmla="*/ 153 w 190"/>
              <a:gd name="T19" fmla="*/ 178 h 275"/>
              <a:gd name="T20" fmla="*/ 190 w 190"/>
              <a:gd name="T21" fmla="*/ 178 h 275"/>
              <a:gd name="T22" fmla="*/ 190 w 190"/>
              <a:gd name="T23" fmla="*/ 209 h 275"/>
              <a:gd name="T24" fmla="*/ 119 w 190"/>
              <a:gd name="T25" fmla="*/ 178 h 275"/>
              <a:gd name="T26" fmla="*/ 119 w 190"/>
              <a:gd name="T27" fmla="*/ 54 h 275"/>
              <a:gd name="T28" fmla="*/ 118 w 190"/>
              <a:gd name="T29" fmla="*/ 54 h 275"/>
              <a:gd name="T30" fmla="*/ 33 w 190"/>
              <a:gd name="T31" fmla="*/ 178 h 275"/>
              <a:gd name="T32" fmla="*/ 119 w 190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" h="275">
                <a:moveTo>
                  <a:pt x="190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6" y="0"/>
                </a:lnTo>
                <a:lnTo>
                  <a:pt x="153" y="0"/>
                </a:lnTo>
                <a:lnTo>
                  <a:pt x="153" y="178"/>
                </a:lnTo>
                <a:lnTo>
                  <a:pt x="190" y="178"/>
                </a:lnTo>
                <a:lnTo>
                  <a:pt x="190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8" y="54"/>
                </a:lnTo>
                <a:lnTo>
                  <a:pt x="33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95"/>
          <p:cNvSpPr>
            <a:spLocks noEditPoints="1"/>
          </p:cNvSpPr>
          <p:nvPr/>
        </p:nvSpPr>
        <p:spPr bwMode="auto">
          <a:xfrm>
            <a:off x="8051088" y="3520058"/>
            <a:ext cx="26448" cy="39688"/>
          </a:xfrm>
          <a:custGeom>
            <a:avLst/>
            <a:gdLst>
              <a:gd name="T0" fmla="*/ 190 w 190"/>
              <a:gd name="T1" fmla="*/ 209 h 275"/>
              <a:gd name="T2" fmla="*/ 153 w 190"/>
              <a:gd name="T3" fmla="*/ 209 h 275"/>
              <a:gd name="T4" fmla="*/ 153 w 190"/>
              <a:gd name="T5" fmla="*/ 275 h 275"/>
              <a:gd name="T6" fmla="*/ 119 w 190"/>
              <a:gd name="T7" fmla="*/ 275 h 275"/>
              <a:gd name="T8" fmla="*/ 119 w 190"/>
              <a:gd name="T9" fmla="*/ 209 h 275"/>
              <a:gd name="T10" fmla="*/ 0 w 190"/>
              <a:gd name="T11" fmla="*/ 209 h 275"/>
              <a:gd name="T12" fmla="*/ 0 w 190"/>
              <a:gd name="T13" fmla="*/ 178 h 275"/>
              <a:gd name="T14" fmla="*/ 125 w 190"/>
              <a:gd name="T15" fmla="*/ 0 h 275"/>
              <a:gd name="T16" fmla="*/ 153 w 190"/>
              <a:gd name="T17" fmla="*/ 0 h 275"/>
              <a:gd name="T18" fmla="*/ 153 w 190"/>
              <a:gd name="T19" fmla="*/ 178 h 275"/>
              <a:gd name="T20" fmla="*/ 190 w 190"/>
              <a:gd name="T21" fmla="*/ 178 h 275"/>
              <a:gd name="T22" fmla="*/ 190 w 190"/>
              <a:gd name="T23" fmla="*/ 209 h 275"/>
              <a:gd name="T24" fmla="*/ 119 w 190"/>
              <a:gd name="T25" fmla="*/ 178 h 275"/>
              <a:gd name="T26" fmla="*/ 119 w 190"/>
              <a:gd name="T27" fmla="*/ 54 h 275"/>
              <a:gd name="T28" fmla="*/ 118 w 190"/>
              <a:gd name="T29" fmla="*/ 54 h 275"/>
              <a:gd name="T30" fmla="*/ 32 w 190"/>
              <a:gd name="T31" fmla="*/ 178 h 275"/>
              <a:gd name="T32" fmla="*/ 119 w 190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" h="275">
                <a:moveTo>
                  <a:pt x="190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0" y="178"/>
                </a:lnTo>
                <a:lnTo>
                  <a:pt x="190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8" y="54"/>
                </a:lnTo>
                <a:lnTo>
                  <a:pt x="32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96"/>
          <p:cNvSpPr>
            <a:spLocks/>
          </p:cNvSpPr>
          <p:nvPr/>
        </p:nvSpPr>
        <p:spPr bwMode="auto">
          <a:xfrm>
            <a:off x="8086013" y="3520058"/>
            <a:ext cx="24892" cy="39688"/>
          </a:xfrm>
          <a:custGeom>
            <a:avLst/>
            <a:gdLst>
              <a:gd name="T0" fmla="*/ 0 w 183"/>
              <a:gd name="T1" fmla="*/ 276 h 276"/>
              <a:gd name="T2" fmla="*/ 4 w 183"/>
              <a:gd name="T3" fmla="*/ 253 h 276"/>
              <a:gd name="T4" fmla="*/ 16 w 183"/>
              <a:gd name="T5" fmla="*/ 230 h 276"/>
              <a:gd name="T6" fmla="*/ 40 w 183"/>
              <a:gd name="T7" fmla="*/ 202 h 276"/>
              <a:gd name="T8" fmla="*/ 77 w 183"/>
              <a:gd name="T9" fmla="*/ 169 h 276"/>
              <a:gd name="T10" fmla="*/ 103 w 183"/>
              <a:gd name="T11" fmla="*/ 148 h 276"/>
              <a:gd name="T12" fmla="*/ 125 w 183"/>
              <a:gd name="T13" fmla="*/ 124 h 276"/>
              <a:gd name="T14" fmla="*/ 134 w 183"/>
              <a:gd name="T15" fmla="*/ 112 h 276"/>
              <a:gd name="T16" fmla="*/ 142 w 183"/>
              <a:gd name="T17" fmla="*/ 99 h 276"/>
              <a:gd name="T18" fmla="*/ 146 w 183"/>
              <a:gd name="T19" fmla="*/ 88 h 276"/>
              <a:gd name="T20" fmla="*/ 147 w 183"/>
              <a:gd name="T21" fmla="*/ 76 h 276"/>
              <a:gd name="T22" fmla="*/ 144 w 183"/>
              <a:gd name="T23" fmla="*/ 56 h 276"/>
              <a:gd name="T24" fmla="*/ 132 w 183"/>
              <a:gd name="T25" fmla="*/ 41 h 276"/>
              <a:gd name="T26" fmla="*/ 116 w 183"/>
              <a:gd name="T27" fmla="*/ 31 h 276"/>
              <a:gd name="T28" fmla="*/ 95 w 183"/>
              <a:gd name="T29" fmla="*/ 28 h 276"/>
              <a:gd name="T30" fmla="*/ 74 w 183"/>
              <a:gd name="T31" fmla="*/ 32 h 276"/>
              <a:gd name="T32" fmla="*/ 56 w 183"/>
              <a:gd name="T33" fmla="*/ 42 h 276"/>
              <a:gd name="T34" fmla="*/ 50 w 183"/>
              <a:gd name="T35" fmla="*/ 49 h 276"/>
              <a:gd name="T36" fmla="*/ 45 w 183"/>
              <a:gd name="T37" fmla="*/ 59 h 276"/>
              <a:gd name="T38" fmla="*/ 42 w 183"/>
              <a:gd name="T39" fmla="*/ 71 h 276"/>
              <a:gd name="T40" fmla="*/ 41 w 183"/>
              <a:gd name="T41" fmla="*/ 83 h 276"/>
              <a:gd name="T42" fmla="*/ 7 w 183"/>
              <a:gd name="T43" fmla="*/ 70 h 276"/>
              <a:gd name="T44" fmla="*/ 12 w 183"/>
              <a:gd name="T45" fmla="*/ 53 h 276"/>
              <a:gd name="T46" fmla="*/ 18 w 183"/>
              <a:gd name="T47" fmla="*/ 38 h 276"/>
              <a:gd name="T48" fmla="*/ 29 w 183"/>
              <a:gd name="T49" fmla="*/ 25 h 276"/>
              <a:gd name="T50" fmla="*/ 40 w 183"/>
              <a:gd name="T51" fmla="*/ 15 h 276"/>
              <a:gd name="T52" fmla="*/ 54 w 183"/>
              <a:gd name="T53" fmla="*/ 8 h 276"/>
              <a:gd name="T54" fmla="*/ 70 w 183"/>
              <a:gd name="T55" fmla="*/ 3 h 276"/>
              <a:gd name="T56" fmla="*/ 86 w 183"/>
              <a:gd name="T57" fmla="*/ 0 h 276"/>
              <a:gd name="T58" fmla="*/ 106 w 183"/>
              <a:gd name="T59" fmla="*/ 0 h 276"/>
              <a:gd name="T60" fmla="*/ 123 w 183"/>
              <a:gd name="T61" fmla="*/ 3 h 276"/>
              <a:gd name="T62" fmla="*/ 139 w 183"/>
              <a:gd name="T63" fmla="*/ 9 h 276"/>
              <a:gd name="T64" fmla="*/ 153 w 183"/>
              <a:gd name="T65" fmla="*/ 17 h 276"/>
              <a:gd name="T66" fmla="*/ 164 w 183"/>
              <a:gd name="T67" fmla="*/ 29 h 276"/>
              <a:gd name="T68" fmla="*/ 172 w 183"/>
              <a:gd name="T69" fmla="*/ 41 h 276"/>
              <a:gd name="T70" fmla="*/ 178 w 183"/>
              <a:gd name="T71" fmla="*/ 54 h 276"/>
              <a:gd name="T72" fmla="*/ 182 w 183"/>
              <a:gd name="T73" fmla="*/ 69 h 276"/>
              <a:gd name="T74" fmla="*/ 182 w 183"/>
              <a:gd name="T75" fmla="*/ 83 h 276"/>
              <a:gd name="T76" fmla="*/ 178 w 183"/>
              <a:gd name="T77" fmla="*/ 96 h 276"/>
              <a:gd name="T78" fmla="*/ 174 w 183"/>
              <a:gd name="T79" fmla="*/ 110 h 276"/>
              <a:gd name="T80" fmla="*/ 167 w 183"/>
              <a:gd name="T81" fmla="*/ 123 h 276"/>
              <a:gd name="T82" fmla="*/ 151 w 183"/>
              <a:gd name="T83" fmla="*/ 144 h 276"/>
              <a:gd name="T84" fmla="*/ 113 w 183"/>
              <a:gd name="T85" fmla="*/ 181 h 276"/>
              <a:gd name="T86" fmla="*/ 73 w 183"/>
              <a:gd name="T87" fmla="*/ 214 h 276"/>
              <a:gd name="T88" fmla="*/ 53 w 183"/>
              <a:gd name="T89" fmla="*/ 235 h 276"/>
              <a:gd name="T90" fmla="*/ 183 w 183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" h="276">
                <a:moveTo>
                  <a:pt x="183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6" y="230"/>
                </a:lnTo>
                <a:lnTo>
                  <a:pt x="26" y="216"/>
                </a:lnTo>
                <a:lnTo>
                  <a:pt x="40" y="202"/>
                </a:lnTo>
                <a:lnTo>
                  <a:pt x="56" y="187"/>
                </a:lnTo>
                <a:lnTo>
                  <a:pt x="77" y="169"/>
                </a:lnTo>
                <a:lnTo>
                  <a:pt x="90" y="159"/>
                </a:lnTo>
                <a:lnTo>
                  <a:pt x="103" y="148"/>
                </a:lnTo>
                <a:lnTo>
                  <a:pt x="115" y="135"/>
                </a:lnTo>
                <a:lnTo>
                  <a:pt x="125" y="124"/>
                </a:lnTo>
                <a:lnTo>
                  <a:pt x="130" y="118"/>
                </a:lnTo>
                <a:lnTo>
                  <a:pt x="134" y="112"/>
                </a:lnTo>
                <a:lnTo>
                  <a:pt x="138" y="105"/>
                </a:lnTo>
                <a:lnTo>
                  <a:pt x="142" y="99"/>
                </a:lnTo>
                <a:lnTo>
                  <a:pt x="144" y="94"/>
                </a:lnTo>
                <a:lnTo>
                  <a:pt x="146" y="88"/>
                </a:lnTo>
                <a:lnTo>
                  <a:pt x="147" y="82"/>
                </a:lnTo>
                <a:lnTo>
                  <a:pt x="147" y="76"/>
                </a:lnTo>
                <a:lnTo>
                  <a:pt x="146" y="65"/>
                </a:lnTo>
                <a:lnTo>
                  <a:pt x="144" y="56"/>
                </a:lnTo>
                <a:lnTo>
                  <a:pt x="138" y="48"/>
                </a:lnTo>
                <a:lnTo>
                  <a:pt x="132" y="41"/>
                </a:lnTo>
                <a:lnTo>
                  <a:pt x="124" y="36"/>
                </a:lnTo>
                <a:lnTo>
                  <a:pt x="116" y="31"/>
                </a:lnTo>
                <a:lnTo>
                  <a:pt x="106" y="29"/>
                </a:lnTo>
                <a:lnTo>
                  <a:pt x="95" y="28"/>
                </a:lnTo>
                <a:lnTo>
                  <a:pt x="84" y="29"/>
                </a:lnTo>
                <a:lnTo>
                  <a:pt x="74" y="32"/>
                </a:lnTo>
                <a:lnTo>
                  <a:pt x="65" y="36"/>
                </a:lnTo>
                <a:lnTo>
                  <a:pt x="56" y="42"/>
                </a:lnTo>
                <a:lnTo>
                  <a:pt x="53" y="45"/>
                </a:lnTo>
                <a:lnTo>
                  <a:pt x="50" y="49"/>
                </a:lnTo>
                <a:lnTo>
                  <a:pt x="47" y="54"/>
                </a:lnTo>
                <a:lnTo>
                  <a:pt x="45" y="59"/>
                </a:lnTo>
                <a:lnTo>
                  <a:pt x="43" y="64"/>
                </a:lnTo>
                <a:lnTo>
                  <a:pt x="42" y="71"/>
                </a:lnTo>
                <a:lnTo>
                  <a:pt x="41" y="77"/>
                </a:lnTo>
                <a:lnTo>
                  <a:pt x="41" y="83"/>
                </a:lnTo>
                <a:lnTo>
                  <a:pt x="6" y="80"/>
                </a:lnTo>
                <a:lnTo>
                  <a:pt x="7" y="70"/>
                </a:lnTo>
                <a:lnTo>
                  <a:pt x="9" y="61"/>
                </a:lnTo>
                <a:lnTo>
                  <a:pt x="12" y="53"/>
                </a:lnTo>
                <a:lnTo>
                  <a:pt x="15" y="45"/>
                </a:lnTo>
                <a:lnTo>
                  <a:pt x="18" y="38"/>
                </a:lnTo>
                <a:lnTo>
                  <a:pt x="23" y="32"/>
                </a:lnTo>
                <a:lnTo>
                  <a:pt x="29" y="25"/>
                </a:lnTo>
                <a:lnTo>
                  <a:pt x="34" y="20"/>
                </a:lnTo>
                <a:lnTo>
                  <a:pt x="40" y="15"/>
                </a:lnTo>
                <a:lnTo>
                  <a:pt x="47" y="11"/>
                </a:lnTo>
                <a:lnTo>
                  <a:pt x="54" y="8"/>
                </a:lnTo>
                <a:lnTo>
                  <a:pt x="61" y="5"/>
                </a:lnTo>
                <a:lnTo>
                  <a:pt x="70" y="3"/>
                </a:lnTo>
                <a:lnTo>
                  <a:pt x="78" y="1"/>
                </a:lnTo>
                <a:lnTo>
                  <a:pt x="86" y="0"/>
                </a:lnTo>
                <a:lnTo>
                  <a:pt x="95" y="0"/>
                </a:lnTo>
                <a:lnTo>
                  <a:pt x="106" y="0"/>
                </a:lnTo>
                <a:lnTo>
                  <a:pt x="115" y="1"/>
                </a:lnTo>
                <a:lnTo>
                  <a:pt x="123" y="3"/>
                </a:lnTo>
                <a:lnTo>
                  <a:pt x="131" y="6"/>
                </a:lnTo>
                <a:lnTo>
                  <a:pt x="139" y="9"/>
                </a:lnTo>
                <a:lnTo>
                  <a:pt x="147" y="12"/>
                </a:lnTo>
                <a:lnTo>
                  <a:pt x="153" y="17"/>
                </a:lnTo>
                <a:lnTo>
                  <a:pt x="159" y="22"/>
                </a:lnTo>
                <a:lnTo>
                  <a:pt x="164" y="29"/>
                </a:lnTo>
                <a:lnTo>
                  <a:pt x="168" y="34"/>
                </a:lnTo>
                <a:lnTo>
                  <a:pt x="172" y="41"/>
                </a:lnTo>
                <a:lnTo>
                  <a:pt x="175" y="47"/>
                </a:lnTo>
                <a:lnTo>
                  <a:pt x="178" y="54"/>
                </a:lnTo>
                <a:lnTo>
                  <a:pt x="179" y="61"/>
                </a:lnTo>
                <a:lnTo>
                  <a:pt x="182" y="69"/>
                </a:lnTo>
                <a:lnTo>
                  <a:pt x="182" y="77"/>
                </a:lnTo>
                <a:lnTo>
                  <a:pt x="182" y="83"/>
                </a:lnTo>
                <a:lnTo>
                  <a:pt x="181" y="90"/>
                </a:lnTo>
                <a:lnTo>
                  <a:pt x="178" y="96"/>
                </a:lnTo>
                <a:lnTo>
                  <a:pt x="176" y="103"/>
                </a:lnTo>
                <a:lnTo>
                  <a:pt x="174" y="110"/>
                </a:lnTo>
                <a:lnTo>
                  <a:pt x="170" y="117"/>
                </a:lnTo>
                <a:lnTo>
                  <a:pt x="167" y="123"/>
                </a:lnTo>
                <a:lnTo>
                  <a:pt x="162" y="130"/>
                </a:lnTo>
                <a:lnTo>
                  <a:pt x="151" y="144"/>
                </a:lnTo>
                <a:lnTo>
                  <a:pt x="133" y="162"/>
                </a:lnTo>
                <a:lnTo>
                  <a:pt x="113" y="181"/>
                </a:lnTo>
                <a:lnTo>
                  <a:pt x="86" y="203"/>
                </a:lnTo>
                <a:lnTo>
                  <a:pt x="73" y="214"/>
                </a:lnTo>
                <a:lnTo>
                  <a:pt x="61" y="224"/>
                </a:lnTo>
                <a:lnTo>
                  <a:pt x="53" y="235"/>
                </a:lnTo>
                <a:lnTo>
                  <a:pt x="47" y="244"/>
                </a:lnTo>
                <a:lnTo>
                  <a:pt x="183" y="244"/>
                </a:lnTo>
                <a:lnTo>
                  <a:pt x="183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97"/>
          <p:cNvSpPr>
            <a:spLocks noEditPoints="1"/>
          </p:cNvSpPr>
          <p:nvPr/>
        </p:nvSpPr>
        <p:spPr bwMode="auto">
          <a:xfrm>
            <a:off x="8225506" y="3520058"/>
            <a:ext cx="26448" cy="39688"/>
          </a:xfrm>
          <a:custGeom>
            <a:avLst/>
            <a:gdLst>
              <a:gd name="T0" fmla="*/ 47 w 181"/>
              <a:gd name="T1" fmla="*/ 119 h 281"/>
              <a:gd name="T2" fmla="*/ 71 w 181"/>
              <a:gd name="T3" fmla="*/ 103 h 281"/>
              <a:gd name="T4" fmla="*/ 100 w 181"/>
              <a:gd name="T5" fmla="*/ 98 h 281"/>
              <a:gd name="T6" fmla="*/ 124 w 181"/>
              <a:gd name="T7" fmla="*/ 101 h 281"/>
              <a:gd name="T8" fmla="*/ 145 w 181"/>
              <a:gd name="T9" fmla="*/ 112 h 281"/>
              <a:gd name="T10" fmla="*/ 163 w 181"/>
              <a:gd name="T11" fmla="*/ 129 h 281"/>
              <a:gd name="T12" fmla="*/ 175 w 181"/>
              <a:gd name="T13" fmla="*/ 152 h 281"/>
              <a:gd name="T14" fmla="*/ 181 w 181"/>
              <a:gd name="T15" fmla="*/ 177 h 281"/>
              <a:gd name="T16" fmla="*/ 180 w 181"/>
              <a:gd name="T17" fmla="*/ 206 h 281"/>
              <a:gd name="T18" fmla="*/ 172 w 181"/>
              <a:gd name="T19" fmla="*/ 232 h 281"/>
              <a:gd name="T20" fmla="*/ 158 w 181"/>
              <a:gd name="T21" fmla="*/ 253 h 281"/>
              <a:gd name="T22" fmla="*/ 138 w 181"/>
              <a:gd name="T23" fmla="*/ 271 h 281"/>
              <a:gd name="T24" fmla="*/ 114 w 181"/>
              <a:gd name="T25" fmla="*/ 279 h 281"/>
              <a:gd name="T26" fmla="*/ 86 w 181"/>
              <a:gd name="T27" fmla="*/ 281 h 281"/>
              <a:gd name="T28" fmla="*/ 58 w 181"/>
              <a:gd name="T29" fmla="*/ 274 h 281"/>
              <a:gd name="T30" fmla="*/ 35 w 181"/>
              <a:gd name="T31" fmla="*/ 258 h 281"/>
              <a:gd name="T32" fmla="*/ 15 w 181"/>
              <a:gd name="T33" fmla="*/ 234 h 281"/>
              <a:gd name="T34" fmla="*/ 4 w 181"/>
              <a:gd name="T35" fmla="*/ 198 h 281"/>
              <a:gd name="T36" fmla="*/ 0 w 181"/>
              <a:gd name="T37" fmla="*/ 148 h 281"/>
              <a:gd name="T38" fmla="*/ 4 w 181"/>
              <a:gd name="T39" fmla="*/ 97 h 281"/>
              <a:gd name="T40" fmla="*/ 14 w 181"/>
              <a:gd name="T41" fmla="*/ 57 h 281"/>
              <a:gd name="T42" fmla="*/ 32 w 181"/>
              <a:gd name="T43" fmla="*/ 29 h 281"/>
              <a:gd name="T44" fmla="*/ 56 w 181"/>
              <a:gd name="T45" fmla="*/ 9 h 281"/>
              <a:gd name="T46" fmla="*/ 87 w 181"/>
              <a:gd name="T47" fmla="*/ 1 h 281"/>
              <a:gd name="T48" fmla="*/ 113 w 181"/>
              <a:gd name="T49" fmla="*/ 1 h 281"/>
              <a:gd name="T50" fmla="*/ 133 w 181"/>
              <a:gd name="T51" fmla="*/ 7 h 281"/>
              <a:gd name="T52" fmla="*/ 151 w 181"/>
              <a:gd name="T53" fmla="*/ 17 h 281"/>
              <a:gd name="T54" fmla="*/ 164 w 181"/>
              <a:gd name="T55" fmla="*/ 33 h 281"/>
              <a:gd name="T56" fmla="*/ 173 w 181"/>
              <a:gd name="T57" fmla="*/ 52 h 281"/>
              <a:gd name="T58" fmla="*/ 142 w 181"/>
              <a:gd name="T59" fmla="*/ 72 h 281"/>
              <a:gd name="T60" fmla="*/ 132 w 181"/>
              <a:gd name="T61" fmla="*/ 45 h 281"/>
              <a:gd name="T62" fmla="*/ 114 w 181"/>
              <a:gd name="T63" fmla="*/ 31 h 281"/>
              <a:gd name="T64" fmla="*/ 90 w 181"/>
              <a:gd name="T65" fmla="*/ 29 h 281"/>
              <a:gd name="T66" fmla="*/ 73 w 181"/>
              <a:gd name="T67" fmla="*/ 34 h 281"/>
              <a:gd name="T68" fmla="*/ 56 w 181"/>
              <a:gd name="T69" fmla="*/ 47 h 281"/>
              <a:gd name="T70" fmla="*/ 44 w 181"/>
              <a:gd name="T71" fmla="*/ 69 h 281"/>
              <a:gd name="T72" fmla="*/ 36 w 181"/>
              <a:gd name="T73" fmla="*/ 97 h 281"/>
              <a:gd name="T74" fmla="*/ 34 w 181"/>
              <a:gd name="T75" fmla="*/ 134 h 281"/>
              <a:gd name="T76" fmla="*/ 100 w 181"/>
              <a:gd name="T77" fmla="*/ 253 h 281"/>
              <a:gd name="T78" fmla="*/ 116 w 181"/>
              <a:gd name="T79" fmla="*/ 248 h 281"/>
              <a:gd name="T80" fmla="*/ 128 w 181"/>
              <a:gd name="T81" fmla="*/ 239 h 281"/>
              <a:gd name="T82" fmla="*/ 138 w 181"/>
              <a:gd name="T83" fmla="*/ 224 h 281"/>
              <a:gd name="T84" fmla="*/ 145 w 181"/>
              <a:gd name="T85" fmla="*/ 202 h 281"/>
              <a:gd name="T86" fmla="*/ 143 w 181"/>
              <a:gd name="T87" fmla="*/ 165 h 281"/>
              <a:gd name="T88" fmla="*/ 135 w 181"/>
              <a:gd name="T89" fmla="*/ 150 h 281"/>
              <a:gd name="T90" fmla="*/ 124 w 181"/>
              <a:gd name="T91" fmla="*/ 137 h 281"/>
              <a:gd name="T92" fmla="*/ 111 w 181"/>
              <a:gd name="T93" fmla="*/ 130 h 281"/>
              <a:gd name="T94" fmla="*/ 93 w 181"/>
              <a:gd name="T95" fmla="*/ 127 h 281"/>
              <a:gd name="T96" fmla="*/ 78 w 181"/>
              <a:gd name="T97" fmla="*/ 130 h 281"/>
              <a:gd name="T98" fmla="*/ 63 w 181"/>
              <a:gd name="T99" fmla="*/ 136 h 281"/>
              <a:gd name="T100" fmla="*/ 51 w 181"/>
              <a:gd name="T101" fmla="*/ 149 h 281"/>
              <a:gd name="T102" fmla="*/ 43 w 181"/>
              <a:gd name="T103" fmla="*/ 163 h 281"/>
              <a:gd name="T104" fmla="*/ 39 w 181"/>
              <a:gd name="T105" fmla="*/ 180 h 281"/>
              <a:gd name="T106" fmla="*/ 40 w 181"/>
              <a:gd name="T107" fmla="*/ 200 h 281"/>
              <a:gd name="T108" fmla="*/ 45 w 181"/>
              <a:gd name="T109" fmla="*/ 218 h 281"/>
              <a:gd name="T110" fmla="*/ 54 w 181"/>
              <a:gd name="T111" fmla="*/ 234 h 281"/>
              <a:gd name="T112" fmla="*/ 67 w 181"/>
              <a:gd name="T113" fmla="*/ 246 h 281"/>
              <a:gd name="T114" fmla="*/ 83 w 181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1" h="281">
                <a:moveTo>
                  <a:pt x="34" y="134"/>
                </a:moveTo>
                <a:lnTo>
                  <a:pt x="40" y="126"/>
                </a:lnTo>
                <a:lnTo>
                  <a:pt x="47" y="119"/>
                </a:lnTo>
                <a:lnTo>
                  <a:pt x="54" y="113"/>
                </a:lnTo>
                <a:lnTo>
                  <a:pt x="62" y="108"/>
                </a:lnTo>
                <a:lnTo>
                  <a:pt x="71" y="103"/>
                </a:lnTo>
                <a:lnTo>
                  <a:pt x="80" y="100"/>
                </a:lnTo>
                <a:lnTo>
                  <a:pt x="90" y="98"/>
                </a:lnTo>
                <a:lnTo>
                  <a:pt x="100" y="98"/>
                </a:lnTo>
                <a:lnTo>
                  <a:pt x="109" y="98"/>
                </a:lnTo>
                <a:lnTo>
                  <a:pt x="117" y="99"/>
                </a:lnTo>
                <a:lnTo>
                  <a:pt x="124" y="101"/>
                </a:lnTo>
                <a:lnTo>
                  <a:pt x="131" y="104"/>
                </a:lnTo>
                <a:lnTo>
                  <a:pt x="138" y="108"/>
                </a:lnTo>
                <a:lnTo>
                  <a:pt x="145" y="112"/>
                </a:lnTo>
                <a:lnTo>
                  <a:pt x="152" y="117"/>
                </a:lnTo>
                <a:lnTo>
                  <a:pt x="158" y="123"/>
                </a:lnTo>
                <a:lnTo>
                  <a:pt x="163" y="129"/>
                </a:lnTo>
                <a:lnTo>
                  <a:pt x="168" y="136"/>
                </a:lnTo>
                <a:lnTo>
                  <a:pt x="172" y="143"/>
                </a:lnTo>
                <a:lnTo>
                  <a:pt x="175" y="152"/>
                </a:lnTo>
                <a:lnTo>
                  <a:pt x="178" y="160"/>
                </a:lnTo>
                <a:lnTo>
                  <a:pt x="180" y="168"/>
                </a:lnTo>
                <a:lnTo>
                  <a:pt x="181" y="177"/>
                </a:lnTo>
                <a:lnTo>
                  <a:pt x="181" y="187"/>
                </a:lnTo>
                <a:lnTo>
                  <a:pt x="181" y="197"/>
                </a:lnTo>
                <a:lnTo>
                  <a:pt x="180" y="206"/>
                </a:lnTo>
                <a:lnTo>
                  <a:pt x="178" y="214"/>
                </a:lnTo>
                <a:lnTo>
                  <a:pt x="175" y="223"/>
                </a:lnTo>
                <a:lnTo>
                  <a:pt x="172" y="232"/>
                </a:lnTo>
                <a:lnTo>
                  <a:pt x="168" y="239"/>
                </a:lnTo>
                <a:lnTo>
                  <a:pt x="163" y="246"/>
                </a:lnTo>
                <a:lnTo>
                  <a:pt x="158" y="253"/>
                </a:lnTo>
                <a:lnTo>
                  <a:pt x="152" y="260"/>
                </a:lnTo>
                <a:lnTo>
                  <a:pt x="145" y="265"/>
                </a:lnTo>
                <a:lnTo>
                  <a:pt x="138" y="271"/>
                </a:lnTo>
                <a:lnTo>
                  <a:pt x="130" y="274"/>
                </a:lnTo>
                <a:lnTo>
                  <a:pt x="122" y="277"/>
                </a:lnTo>
                <a:lnTo>
                  <a:pt x="114" y="279"/>
                </a:lnTo>
                <a:lnTo>
                  <a:pt x="104" y="281"/>
                </a:lnTo>
                <a:lnTo>
                  <a:pt x="95" y="281"/>
                </a:lnTo>
                <a:lnTo>
                  <a:pt x="86" y="281"/>
                </a:lnTo>
                <a:lnTo>
                  <a:pt x="76" y="279"/>
                </a:lnTo>
                <a:lnTo>
                  <a:pt x="67" y="277"/>
                </a:lnTo>
                <a:lnTo>
                  <a:pt x="58" y="274"/>
                </a:lnTo>
                <a:lnTo>
                  <a:pt x="50" y="270"/>
                </a:lnTo>
                <a:lnTo>
                  <a:pt x="43" y="264"/>
                </a:lnTo>
                <a:lnTo>
                  <a:pt x="35" y="258"/>
                </a:lnTo>
                <a:lnTo>
                  <a:pt x="27" y="252"/>
                </a:lnTo>
                <a:lnTo>
                  <a:pt x="21" y="244"/>
                </a:lnTo>
                <a:lnTo>
                  <a:pt x="15" y="234"/>
                </a:lnTo>
                <a:lnTo>
                  <a:pt x="11" y="223"/>
                </a:lnTo>
                <a:lnTo>
                  <a:pt x="7" y="211"/>
                </a:lnTo>
                <a:lnTo>
                  <a:pt x="4" y="198"/>
                </a:lnTo>
                <a:lnTo>
                  <a:pt x="2" y="182"/>
                </a:lnTo>
                <a:lnTo>
                  <a:pt x="1" y="166"/>
                </a:lnTo>
                <a:lnTo>
                  <a:pt x="0" y="148"/>
                </a:lnTo>
                <a:lnTo>
                  <a:pt x="1" y="130"/>
                </a:lnTo>
                <a:lnTo>
                  <a:pt x="2" y="113"/>
                </a:lnTo>
                <a:lnTo>
                  <a:pt x="4" y="97"/>
                </a:lnTo>
                <a:lnTo>
                  <a:pt x="6" y="83"/>
                </a:lnTo>
                <a:lnTo>
                  <a:pt x="10" y="70"/>
                </a:lnTo>
                <a:lnTo>
                  <a:pt x="14" y="57"/>
                </a:lnTo>
                <a:lnTo>
                  <a:pt x="19" y="47"/>
                </a:lnTo>
                <a:lnTo>
                  <a:pt x="25" y="37"/>
                </a:lnTo>
                <a:lnTo>
                  <a:pt x="32" y="29"/>
                </a:lnTo>
                <a:lnTo>
                  <a:pt x="39" y="20"/>
                </a:lnTo>
                <a:lnTo>
                  <a:pt x="47" y="14"/>
                </a:lnTo>
                <a:lnTo>
                  <a:pt x="56" y="9"/>
                </a:lnTo>
                <a:lnTo>
                  <a:pt x="65" y="5"/>
                </a:lnTo>
                <a:lnTo>
                  <a:pt x="76" y="2"/>
                </a:lnTo>
                <a:lnTo>
                  <a:pt x="87" y="1"/>
                </a:lnTo>
                <a:lnTo>
                  <a:pt x="98" y="0"/>
                </a:lnTo>
                <a:lnTo>
                  <a:pt x="105" y="0"/>
                </a:lnTo>
                <a:lnTo>
                  <a:pt x="113" y="1"/>
                </a:lnTo>
                <a:lnTo>
                  <a:pt x="120" y="2"/>
                </a:lnTo>
                <a:lnTo>
                  <a:pt x="127" y="4"/>
                </a:lnTo>
                <a:lnTo>
                  <a:pt x="133" y="7"/>
                </a:lnTo>
                <a:lnTo>
                  <a:pt x="139" y="10"/>
                </a:lnTo>
                <a:lnTo>
                  <a:pt x="145" y="13"/>
                </a:lnTo>
                <a:lnTo>
                  <a:pt x="151" y="17"/>
                </a:lnTo>
                <a:lnTo>
                  <a:pt x="156" y="21"/>
                </a:lnTo>
                <a:lnTo>
                  <a:pt x="160" y="26"/>
                </a:lnTo>
                <a:lnTo>
                  <a:pt x="164" y="33"/>
                </a:lnTo>
                <a:lnTo>
                  <a:pt x="168" y="39"/>
                </a:lnTo>
                <a:lnTo>
                  <a:pt x="171" y="45"/>
                </a:lnTo>
                <a:lnTo>
                  <a:pt x="173" y="52"/>
                </a:lnTo>
                <a:lnTo>
                  <a:pt x="175" y="60"/>
                </a:lnTo>
                <a:lnTo>
                  <a:pt x="176" y="69"/>
                </a:lnTo>
                <a:lnTo>
                  <a:pt x="142" y="72"/>
                </a:lnTo>
                <a:lnTo>
                  <a:pt x="140" y="61"/>
                </a:lnTo>
                <a:lnTo>
                  <a:pt x="136" y="52"/>
                </a:lnTo>
                <a:lnTo>
                  <a:pt x="132" y="45"/>
                </a:lnTo>
                <a:lnTo>
                  <a:pt x="127" y="39"/>
                </a:lnTo>
                <a:lnTo>
                  <a:pt x="121" y="34"/>
                </a:lnTo>
                <a:lnTo>
                  <a:pt x="114" y="31"/>
                </a:lnTo>
                <a:lnTo>
                  <a:pt x="105" y="29"/>
                </a:lnTo>
                <a:lnTo>
                  <a:pt x="96" y="28"/>
                </a:lnTo>
                <a:lnTo>
                  <a:pt x="90" y="29"/>
                </a:lnTo>
                <a:lnTo>
                  <a:pt x="84" y="30"/>
                </a:lnTo>
                <a:lnTo>
                  <a:pt x="78" y="32"/>
                </a:lnTo>
                <a:lnTo>
                  <a:pt x="73" y="34"/>
                </a:lnTo>
                <a:lnTo>
                  <a:pt x="66" y="38"/>
                </a:lnTo>
                <a:lnTo>
                  <a:pt x="61" y="42"/>
                </a:lnTo>
                <a:lnTo>
                  <a:pt x="56" y="47"/>
                </a:lnTo>
                <a:lnTo>
                  <a:pt x="52" y="53"/>
                </a:lnTo>
                <a:lnTo>
                  <a:pt x="48" y="60"/>
                </a:lnTo>
                <a:lnTo>
                  <a:pt x="44" y="69"/>
                </a:lnTo>
                <a:lnTo>
                  <a:pt x="41" y="77"/>
                </a:lnTo>
                <a:lnTo>
                  <a:pt x="38" y="86"/>
                </a:lnTo>
                <a:lnTo>
                  <a:pt x="36" y="97"/>
                </a:lnTo>
                <a:lnTo>
                  <a:pt x="35" y="109"/>
                </a:lnTo>
                <a:lnTo>
                  <a:pt x="34" y="121"/>
                </a:lnTo>
                <a:lnTo>
                  <a:pt x="34" y="134"/>
                </a:lnTo>
                <a:lnTo>
                  <a:pt x="34" y="134"/>
                </a:lnTo>
                <a:close/>
                <a:moveTo>
                  <a:pt x="94" y="253"/>
                </a:moveTo>
                <a:lnTo>
                  <a:pt x="100" y="253"/>
                </a:lnTo>
                <a:lnTo>
                  <a:pt x="105" y="252"/>
                </a:lnTo>
                <a:lnTo>
                  <a:pt x="111" y="250"/>
                </a:lnTo>
                <a:lnTo>
                  <a:pt x="116" y="248"/>
                </a:lnTo>
                <a:lnTo>
                  <a:pt x="120" y="246"/>
                </a:lnTo>
                <a:lnTo>
                  <a:pt x="125" y="243"/>
                </a:lnTo>
                <a:lnTo>
                  <a:pt x="128" y="239"/>
                </a:lnTo>
                <a:lnTo>
                  <a:pt x="132" y="235"/>
                </a:lnTo>
                <a:lnTo>
                  <a:pt x="135" y="230"/>
                </a:lnTo>
                <a:lnTo>
                  <a:pt x="138" y="224"/>
                </a:lnTo>
                <a:lnTo>
                  <a:pt x="141" y="219"/>
                </a:lnTo>
                <a:lnTo>
                  <a:pt x="143" y="213"/>
                </a:lnTo>
                <a:lnTo>
                  <a:pt x="145" y="202"/>
                </a:lnTo>
                <a:lnTo>
                  <a:pt x="147" y="189"/>
                </a:lnTo>
                <a:lnTo>
                  <a:pt x="145" y="176"/>
                </a:lnTo>
                <a:lnTo>
                  <a:pt x="143" y="165"/>
                </a:lnTo>
                <a:lnTo>
                  <a:pt x="141" y="159"/>
                </a:lnTo>
                <a:lnTo>
                  <a:pt x="138" y="155"/>
                </a:lnTo>
                <a:lnTo>
                  <a:pt x="135" y="150"/>
                </a:lnTo>
                <a:lnTo>
                  <a:pt x="132" y="144"/>
                </a:lnTo>
                <a:lnTo>
                  <a:pt x="128" y="140"/>
                </a:lnTo>
                <a:lnTo>
                  <a:pt x="124" y="137"/>
                </a:lnTo>
                <a:lnTo>
                  <a:pt x="120" y="134"/>
                </a:lnTo>
                <a:lnTo>
                  <a:pt x="116" y="132"/>
                </a:lnTo>
                <a:lnTo>
                  <a:pt x="111" y="130"/>
                </a:lnTo>
                <a:lnTo>
                  <a:pt x="105" y="129"/>
                </a:lnTo>
                <a:lnTo>
                  <a:pt x="99" y="128"/>
                </a:lnTo>
                <a:lnTo>
                  <a:pt x="93" y="127"/>
                </a:lnTo>
                <a:lnTo>
                  <a:pt x="88" y="128"/>
                </a:lnTo>
                <a:lnTo>
                  <a:pt x="83" y="128"/>
                </a:lnTo>
                <a:lnTo>
                  <a:pt x="78" y="130"/>
                </a:lnTo>
                <a:lnTo>
                  <a:pt x="73" y="131"/>
                </a:lnTo>
                <a:lnTo>
                  <a:pt x="67" y="134"/>
                </a:lnTo>
                <a:lnTo>
                  <a:pt x="63" y="136"/>
                </a:lnTo>
                <a:lnTo>
                  <a:pt x="59" y="140"/>
                </a:lnTo>
                <a:lnTo>
                  <a:pt x="55" y="143"/>
                </a:lnTo>
                <a:lnTo>
                  <a:pt x="51" y="149"/>
                </a:lnTo>
                <a:lnTo>
                  <a:pt x="48" y="153"/>
                </a:lnTo>
                <a:lnTo>
                  <a:pt x="45" y="158"/>
                </a:lnTo>
                <a:lnTo>
                  <a:pt x="43" y="163"/>
                </a:lnTo>
                <a:lnTo>
                  <a:pt x="41" y="168"/>
                </a:lnTo>
                <a:lnTo>
                  <a:pt x="40" y="174"/>
                </a:lnTo>
                <a:lnTo>
                  <a:pt x="39" y="180"/>
                </a:lnTo>
                <a:lnTo>
                  <a:pt x="39" y="188"/>
                </a:lnTo>
                <a:lnTo>
                  <a:pt x="39" y="194"/>
                </a:lnTo>
                <a:lnTo>
                  <a:pt x="40" y="200"/>
                </a:lnTo>
                <a:lnTo>
                  <a:pt x="41" y="207"/>
                </a:lnTo>
                <a:lnTo>
                  <a:pt x="43" y="212"/>
                </a:lnTo>
                <a:lnTo>
                  <a:pt x="45" y="218"/>
                </a:lnTo>
                <a:lnTo>
                  <a:pt x="48" y="223"/>
                </a:lnTo>
                <a:lnTo>
                  <a:pt x="51" y="229"/>
                </a:lnTo>
                <a:lnTo>
                  <a:pt x="54" y="234"/>
                </a:lnTo>
                <a:lnTo>
                  <a:pt x="58" y="239"/>
                </a:lnTo>
                <a:lnTo>
                  <a:pt x="63" y="242"/>
                </a:lnTo>
                <a:lnTo>
                  <a:pt x="67" y="246"/>
                </a:lnTo>
                <a:lnTo>
                  <a:pt x="73" y="248"/>
                </a:lnTo>
                <a:lnTo>
                  <a:pt x="78" y="250"/>
                </a:lnTo>
                <a:lnTo>
                  <a:pt x="83" y="252"/>
                </a:lnTo>
                <a:lnTo>
                  <a:pt x="89" y="253"/>
                </a:lnTo>
                <a:lnTo>
                  <a:pt x="94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98"/>
          <p:cNvSpPr>
            <a:spLocks/>
          </p:cNvSpPr>
          <p:nvPr/>
        </p:nvSpPr>
        <p:spPr bwMode="auto">
          <a:xfrm>
            <a:off x="8258843" y="3520058"/>
            <a:ext cx="26448" cy="39688"/>
          </a:xfrm>
          <a:custGeom>
            <a:avLst/>
            <a:gdLst>
              <a:gd name="T0" fmla="*/ 0 w 182"/>
              <a:gd name="T1" fmla="*/ 276 h 276"/>
              <a:gd name="T2" fmla="*/ 4 w 182"/>
              <a:gd name="T3" fmla="*/ 253 h 276"/>
              <a:gd name="T4" fmla="*/ 16 w 182"/>
              <a:gd name="T5" fmla="*/ 230 h 276"/>
              <a:gd name="T6" fmla="*/ 40 w 182"/>
              <a:gd name="T7" fmla="*/ 202 h 276"/>
              <a:gd name="T8" fmla="*/ 77 w 182"/>
              <a:gd name="T9" fmla="*/ 169 h 276"/>
              <a:gd name="T10" fmla="*/ 102 w 182"/>
              <a:gd name="T11" fmla="*/ 148 h 276"/>
              <a:gd name="T12" fmla="*/ 125 w 182"/>
              <a:gd name="T13" fmla="*/ 124 h 276"/>
              <a:gd name="T14" fmla="*/ 135 w 182"/>
              <a:gd name="T15" fmla="*/ 112 h 276"/>
              <a:gd name="T16" fmla="*/ 141 w 182"/>
              <a:gd name="T17" fmla="*/ 99 h 276"/>
              <a:gd name="T18" fmla="*/ 145 w 182"/>
              <a:gd name="T19" fmla="*/ 88 h 276"/>
              <a:gd name="T20" fmla="*/ 146 w 182"/>
              <a:gd name="T21" fmla="*/ 76 h 276"/>
              <a:gd name="T22" fmla="*/ 143 w 182"/>
              <a:gd name="T23" fmla="*/ 56 h 276"/>
              <a:gd name="T24" fmla="*/ 132 w 182"/>
              <a:gd name="T25" fmla="*/ 41 h 276"/>
              <a:gd name="T26" fmla="*/ 116 w 182"/>
              <a:gd name="T27" fmla="*/ 31 h 276"/>
              <a:gd name="T28" fmla="*/ 95 w 182"/>
              <a:gd name="T29" fmla="*/ 28 h 276"/>
              <a:gd name="T30" fmla="*/ 74 w 182"/>
              <a:gd name="T31" fmla="*/ 32 h 276"/>
              <a:gd name="T32" fmla="*/ 56 w 182"/>
              <a:gd name="T33" fmla="*/ 42 h 276"/>
              <a:gd name="T34" fmla="*/ 50 w 182"/>
              <a:gd name="T35" fmla="*/ 49 h 276"/>
              <a:gd name="T36" fmla="*/ 45 w 182"/>
              <a:gd name="T37" fmla="*/ 59 h 276"/>
              <a:gd name="T38" fmla="*/ 42 w 182"/>
              <a:gd name="T39" fmla="*/ 71 h 276"/>
              <a:gd name="T40" fmla="*/ 41 w 182"/>
              <a:gd name="T41" fmla="*/ 83 h 276"/>
              <a:gd name="T42" fmla="*/ 8 w 182"/>
              <a:gd name="T43" fmla="*/ 70 h 276"/>
              <a:gd name="T44" fmla="*/ 12 w 182"/>
              <a:gd name="T45" fmla="*/ 53 h 276"/>
              <a:gd name="T46" fmla="*/ 18 w 182"/>
              <a:gd name="T47" fmla="*/ 38 h 276"/>
              <a:gd name="T48" fmla="*/ 28 w 182"/>
              <a:gd name="T49" fmla="*/ 25 h 276"/>
              <a:gd name="T50" fmla="*/ 40 w 182"/>
              <a:gd name="T51" fmla="*/ 15 h 276"/>
              <a:gd name="T52" fmla="*/ 54 w 182"/>
              <a:gd name="T53" fmla="*/ 8 h 276"/>
              <a:gd name="T54" fmla="*/ 69 w 182"/>
              <a:gd name="T55" fmla="*/ 3 h 276"/>
              <a:gd name="T56" fmla="*/ 86 w 182"/>
              <a:gd name="T57" fmla="*/ 0 h 276"/>
              <a:gd name="T58" fmla="*/ 105 w 182"/>
              <a:gd name="T59" fmla="*/ 0 h 276"/>
              <a:gd name="T60" fmla="*/ 124 w 182"/>
              <a:gd name="T61" fmla="*/ 3 h 276"/>
              <a:gd name="T62" fmla="*/ 139 w 182"/>
              <a:gd name="T63" fmla="*/ 9 h 276"/>
              <a:gd name="T64" fmla="*/ 153 w 182"/>
              <a:gd name="T65" fmla="*/ 17 h 276"/>
              <a:gd name="T66" fmla="*/ 164 w 182"/>
              <a:gd name="T67" fmla="*/ 29 h 276"/>
              <a:gd name="T68" fmla="*/ 172 w 182"/>
              <a:gd name="T69" fmla="*/ 41 h 276"/>
              <a:gd name="T70" fmla="*/ 178 w 182"/>
              <a:gd name="T71" fmla="*/ 54 h 276"/>
              <a:gd name="T72" fmla="*/ 181 w 182"/>
              <a:gd name="T73" fmla="*/ 69 h 276"/>
              <a:gd name="T74" fmla="*/ 181 w 182"/>
              <a:gd name="T75" fmla="*/ 83 h 276"/>
              <a:gd name="T76" fmla="*/ 178 w 182"/>
              <a:gd name="T77" fmla="*/ 96 h 276"/>
              <a:gd name="T78" fmla="*/ 174 w 182"/>
              <a:gd name="T79" fmla="*/ 110 h 276"/>
              <a:gd name="T80" fmla="*/ 167 w 182"/>
              <a:gd name="T81" fmla="*/ 123 h 276"/>
              <a:gd name="T82" fmla="*/ 151 w 182"/>
              <a:gd name="T83" fmla="*/ 144 h 276"/>
              <a:gd name="T84" fmla="*/ 113 w 182"/>
              <a:gd name="T85" fmla="*/ 181 h 276"/>
              <a:gd name="T86" fmla="*/ 73 w 182"/>
              <a:gd name="T87" fmla="*/ 214 h 276"/>
              <a:gd name="T88" fmla="*/ 53 w 182"/>
              <a:gd name="T89" fmla="*/ 235 h 276"/>
              <a:gd name="T90" fmla="*/ 182 w 182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2" h="276">
                <a:moveTo>
                  <a:pt x="182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6" y="230"/>
                </a:lnTo>
                <a:lnTo>
                  <a:pt x="26" y="216"/>
                </a:lnTo>
                <a:lnTo>
                  <a:pt x="40" y="202"/>
                </a:lnTo>
                <a:lnTo>
                  <a:pt x="56" y="187"/>
                </a:lnTo>
                <a:lnTo>
                  <a:pt x="77" y="169"/>
                </a:lnTo>
                <a:lnTo>
                  <a:pt x="90" y="159"/>
                </a:lnTo>
                <a:lnTo>
                  <a:pt x="102" y="148"/>
                </a:lnTo>
                <a:lnTo>
                  <a:pt x="115" y="135"/>
                </a:lnTo>
                <a:lnTo>
                  <a:pt x="125" y="124"/>
                </a:lnTo>
                <a:lnTo>
                  <a:pt x="130" y="118"/>
                </a:lnTo>
                <a:lnTo>
                  <a:pt x="135" y="112"/>
                </a:lnTo>
                <a:lnTo>
                  <a:pt x="138" y="105"/>
                </a:lnTo>
                <a:lnTo>
                  <a:pt x="141" y="99"/>
                </a:lnTo>
                <a:lnTo>
                  <a:pt x="143" y="94"/>
                </a:lnTo>
                <a:lnTo>
                  <a:pt x="145" y="88"/>
                </a:lnTo>
                <a:lnTo>
                  <a:pt x="146" y="82"/>
                </a:lnTo>
                <a:lnTo>
                  <a:pt x="146" y="76"/>
                </a:lnTo>
                <a:lnTo>
                  <a:pt x="145" y="65"/>
                </a:lnTo>
                <a:lnTo>
                  <a:pt x="143" y="56"/>
                </a:lnTo>
                <a:lnTo>
                  <a:pt x="138" y="48"/>
                </a:lnTo>
                <a:lnTo>
                  <a:pt x="132" y="41"/>
                </a:lnTo>
                <a:lnTo>
                  <a:pt x="124" y="36"/>
                </a:lnTo>
                <a:lnTo>
                  <a:pt x="116" y="31"/>
                </a:lnTo>
                <a:lnTo>
                  <a:pt x="105" y="29"/>
                </a:lnTo>
                <a:lnTo>
                  <a:pt x="95" y="28"/>
                </a:lnTo>
                <a:lnTo>
                  <a:pt x="84" y="29"/>
                </a:lnTo>
                <a:lnTo>
                  <a:pt x="74" y="32"/>
                </a:lnTo>
                <a:lnTo>
                  <a:pt x="64" y="36"/>
                </a:lnTo>
                <a:lnTo>
                  <a:pt x="56" y="42"/>
                </a:lnTo>
                <a:lnTo>
                  <a:pt x="53" y="45"/>
                </a:lnTo>
                <a:lnTo>
                  <a:pt x="50" y="49"/>
                </a:lnTo>
                <a:lnTo>
                  <a:pt x="47" y="54"/>
                </a:lnTo>
                <a:lnTo>
                  <a:pt x="45" y="59"/>
                </a:lnTo>
                <a:lnTo>
                  <a:pt x="44" y="64"/>
                </a:lnTo>
                <a:lnTo>
                  <a:pt x="42" y="71"/>
                </a:lnTo>
                <a:lnTo>
                  <a:pt x="42" y="77"/>
                </a:lnTo>
                <a:lnTo>
                  <a:pt x="41" y="83"/>
                </a:lnTo>
                <a:lnTo>
                  <a:pt x="6" y="80"/>
                </a:lnTo>
                <a:lnTo>
                  <a:pt x="8" y="70"/>
                </a:lnTo>
                <a:lnTo>
                  <a:pt x="9" y="61"/>
                </a:lnTo>
                <a:lnTo>
                  <a:pt x="12" y="53"/>
                </a:lnTo>
                <a:lnTo>
                  <a:pt x="15" y="45"/>
                </a:lnTo>
                <a:lnTo>
                  <a:pt x="18" y="38"/>
                </a:lnTo>
                <a:lnTo>
                  <a:pt x="23" y="32"/>
                </a:lnTo>
                <a:lnTo>
                  <a:pt x="28" y="25"/>
                </a:lnTo>
                <a:lnTo>
                  <a:pt x="34" y="20"/>
                </a:lnTo>
                <a:lnTo>
                  <a:pt x="40" y="15"/>
                </a:lnTo>
                <a:lnTo>
                  <a:pt x="47" y="11"/>
                </a:lnTo>
                <a:lnTo>
                  <a:pt x="54" y="8"/>
                </a:lnTo>
                <a:lnTo>
                  <a:pt x="61" y="5"/>
                </a:lnTo>
                <a:lnTo>
                  <a:pt x="69" y="3"/>
                </a:lnTo>
                <a:lnTo>
                  <a:pt x="78" y="1"/>
                </a:lnTo>
                <a:lnTo>
                  <a:pt x="86" y="0"/>
                </a:lnTo>
                <a:lnTo>
                  <a:pt x="95" y="0"/>
                </a:lnTo>
                <a:lnTo>
                  <a:pt x="105" y="0"/>
                </a:lnTo>
                <a:lnTo>
                  <a:pt x="115" y="1"/>
                </a:lnTo>
                <a:lnTo>
                  <a:pt x="124" y="3"/>
                </a:lnTo>
                <a:lnTo>
                  <a:pt x="132" y="6"/>
                </a:lnTo>
                <a:lnTo>
                  <a:pt x="139" y="9"/>
                </a:lnTo>
                <a:lnTo>
                  <a:pt x="146" y="12"/>
                </a:lnTo>
                <a:lnTo>
                  <a:pt x="153" y="17"/>
                </a:lnTo>
                <a:lnTo>
                  <a:pt x="159" y="22"/>
                </a:lnTo>
                <a:lnTo>
                  <a:pt x="164" y="29"/>
                </a:lnTo>
                <a:lnTo>
                  <a:pt x="169" y="34"/>
                </a:lnTo>
                <a:lnTo>
                  <a:pt x="172" y="41"/>
                </a:lnTo>
                <a:lnTo>
                  <a:pt x="175" y="47"/>
                </a:lnTo>
                <a:lnTo>
                  <a:pt x="178" y="54"/>
                </a:lnTo>
                <a:lnTo>
                  <a:pt x="180" y="61"/>
                </a:lnTo>
                <a:lnTo>
                  <a:pt x="181" y="69"/>
                </a:lnTo>
                <a:lnTo>
                  <a:pt x="181" y="77"/>
                </a:lnTo>
                <a:lnTo>
                  <a:pt x="181" y="83"/>
                </a:lnTo>
                <a:lnTo>
                  <a:pt x="180" y="90"/>
                </a:lnTo>
                <a:lnTo>
                  <a:pt x="178" y="96"/>
                </a:lnTo>
                <a:lnTo>
                  <a:pt x="176" y="103"/>
                </a:lnTo>
                <a:lnTo>
                  <a:pt x="174" y="110"/>
                </a:lnTo>
                <a:lnTo>
                  <a:pt x="170" y="117"/>
                </a:lnTo>
                <a:lnTo>
                  <a:pt x="167" y="123"/>
                </a:lnTo>
                <a:lnTo>
                  <a:pt x="162" y="130"/>
                </a:lnTo>
                <a:lnTo>
                  <a:pt x="151" y="144"/>
                </a:lnTo>
                <a:lnTo>
                  <a:pt x="134" y="162"/>
                </a:lnTo>
                <a:lnTo>
                  <a:pt x="113" y="181"/>
                </a:lnTo>
                <a:lnTo>
                  <a:pt x="86" y="203"/>
                </a:lnTo>
                <a:lnTo>
                  <a:pt x="73" y="214"/>
                </a:lnTo>
                <a:lnTo>
                  <a:pt x="61" y="224"/>
                </a:lnTo>
                <a:lnTo>
                  <a:pt x="53" y="235"/>
                </a:lnTo>
                <a:lnTo>
                  <a:pt x="47" y="244"/>
                </a:lnTo>
                <a:lnTo>
                  <a:pt x="182" y="244"/>
                </a:lnTo>
                <a:lnTo>
                  <a:pt x="182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99"/>
          <p:cNvSpPr>
            <a:spLocks noEditPoints="1"/>
          </p:cNvSpPr>
          <p:nvPr/>
        </p:nvSpPr>
        <p:spPr bwMode="auto">
          <a:xfrm>
            <a:off x="8292181" y="3520058"/>
            <a:ext cx="26448" cy="39688"/>
          </a:xfrm>
          <a:custGeom>
            <a:avLst/>
            <a:gdLst>
              <a:gd name="T0" fmla="*/ 191 w 191"/>
              <a:gd name="T1" fmla="*/ 209 h 275"/>
              <a:gd name="T2" fmla="*/ 153 w 191"/>
              <a:gd name="T3" fmla="*/ 209 h 275"/>
              <a:gd name="T4" fmla="*/ 153 w 191"/>
              <a:gd name="T5" fmla="*/ 275 h 275"/>
              <a:gd name="T6" fmla="*/ 119 w 191"/>
              <a:gd name="T7" fmla="*/ 275 h 275"/>
              <a:gd name="T8" fmla="*/ 119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3 w 191"/>
              <a:gd name="T17" fmla="*/ 0 h 275"/>
              <a:gd name="T18" fmla="*/ 153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19 w 191"/>
              <a:gd name="T25" fmla="*/ 178 h 275"/>
              <a:gd name="T26" fmla="*/ 119 w 191"/>
              <a:gd name="T27" fmla="*/ 54 h 275"/>
              <a:gd name="T28" fmla="*/ 119 w 191"/>
              <a:gd name="T29" fmla="*/ 54 h 275"/>
              <a:gd name="T30" fmla="*/ 33 w 191"/>
              <a:gd name="T31" fmla="*/ 178 h 275"/>
              <a:gd name="T32" fmla="*/ 119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9" y="54"/>
                </a:lnTo>
                <a:lnTo>
                  <a:pt x="33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01"/>
          <p:cNvSpPr>
            <a:spLocks noEditPoints="1"/>
          </p:cNvSpPr>
          <p:nvPr/>
        </p:nvSpPr>
        <p:spPr bwMode="auto">
          <a:xfrm>
            <a:off x="8344568" y="3520058"/>
            <a:ext cx="26448" cy="39688"/>
          </a:xfrm>
          <a:custGeom>
            <a:avLst/>
            <a:gdLst>
              <a:gd name="T0" fmla="*/ 191 w 191"/>
              <a:gd name="T1" fmla="*/ 209 h 275"/>
              <a:gd name="T2" fmla="*/ 153 w 191"/>
              <a:gd name="T3" fmla="*/ 209 h 275"/>
              <a:gd name="T4" fmla="*/ 153 w 191"/>
              <a:gd name="T5" fmla="*/ 275 h 275"/>
              <a:gd name="T6" fmla="*/ 119 w 191"/>
              <a:gd name="T7" fmla="*/ 275 h 275"/>
              <a:gd name="T8" fmla="*/ 119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3 w 191"/>
              <a:gd name="T17" fmla="*/ 0 h 275"/>
              <a:gd name="T18" fmla="*/ 153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19 w 191"/>
              <a:gd name="T25" fmla="*/ 178 h 275"/>
              <a:gd name="T26" fmla="*/ 119 w 191"/>
              <a:gd name="T27" fmla="*/ 54 h 275"/>
              <a:gd name="T28" fmla="*/ 119 w 191"/>
              <a:gd name="T29" fmla="*/ 54 h 275"/>
              <a:gd name="T30" fmla="*/ 34 w 191"/>
              <a:gd name="T31" fmla="*/ 178 h 275"/>
              <a:gd name="T32" fmla="*/ 119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9" y="54"/>
                </a:lnTo>
                <a:lnTo>
                  <a:pt x="34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102"/>
          <p:cNvSpPr>
            <a:spLocks noEditPoints="1"/>
          </p:cNvSpPr>
          <p:nvPr/>
        </p:nvSpPr>
        <p:spPr bwMode="auto">
          <a:xfrm>
            <a:off x="8377907" y="3520058"/>
            <a:ext cx="28003" cy="39688"/>
          </a:xfrm>
          <a:custGeom>
            <a:avLst/>
            <a:gdLst>
              <a:gd name="T0" fmla="*/ 191 w 191"/>
              <a:gd name="T1" fmla="*/ 209 h 275"/>
              <a:gd name="T2" fmla="*/ 154 w 191"/>
              <a:gd name="T3" fmla="*/ 209 h 275"/>
              <a:gd name="T4" fmla="*/ 154 w 191"/>
              <a:gd name="T5" fmla="*/ 275 h 275"/>
              <a:gd name="T6" fmla="*/ 120 w 191"/>
              <a:gd name="T7" fmla="*/ 275 h 275"/>
              <a:gd name="T8" fmla="*/ 120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4 w 191"/>
              <a:gd name="T17" fmla="*/ 0 h 275"/>
              <a:gd name="T18" fmla="*/ 154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20 w 191"/>
              <a:gd name="T25" fmla="*/ 178 h 275"/>
              <a:gd name="T26" fmla="*/ 120 w 191"/>
              <a:gd name="T27" fmla="*/ 54 h 275"/>
              <a:gd name="T28" fmla="*/ 119 w 191"/>
              <a:gd name="T29" fmla="*/ 54 h 275"/>
              <a:gd name="T30" fmla="*/ 34 w 191"/>
              <a:gd name="T31" fmla="*/ 178 h 275"/>
              <a:gd name="T32" fmla="*/ 120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4" y="209"/>
                </a:lnTo>
                <a:lnTo>
                  <a:pt x="154" y="275"/>
                </a:lnTo>
                <a:lnTo>
                  <a:pt x="120" y="275"/>
                </a:lnTo>
                <a:lnTo>
                  <a:pt x="120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4" y="0"/>
                </a:lnTo>
                <a:lnTo>
                  <a:pt x="154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20" y="178"/>
                </a:moveTo>
                <a:lnTo>
                  <a:pt x="120" y="54"/>
                </a:lnTo>
                <a:lnTo>
                  <a:pt x="119" y="54"/>
                </a:lnTo>
                <a:lnTo>
                  <a:pt x="34" y="178"/>
                </a:lnTo>
                <a:lnTo>
                  <a:pt x="12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Freeform 103"/>
          <p:cNvSpPr>
            <a:spLocks noEditPoints="1"/>
          </p:cNvSpPr>
          <p:nvPr/>
        </p:nvSpPr>
        <p:spPr bwMode="auto">
          <a:xfrm>
            <a:off x="8579518" y="3520058"/>
            <a:ext cx="26448" cy="39688"/>
          </a:xfrm>
          <a:custGeom>
            <a:avLst/>
            <a:gdLst>
              <a:gd name="T0" fmla="*/ 47 w 182"/>
              <a:gd name="T1" fmla="*/ 119 h 281"/>
              <a:gd name="T2" fmla="*/ 71 w 182"/>
              <a:gd name="T3" fmla="*/ 103 h 281"/>
              <a:gd name="T4" fmla="*/ 101 w 182"/>
              <a:gd name="T5" fmla="*/ 98 h 281"/>
              <a:gd name="T6" fmla="*/ 124 w 182"/>
              <a:gd name="T7" fmla="*/ 101 h 281"/>
              <a:gd name="T8" fmla="*/ 146 w 182"/>
              <a:gd name="T9" fmla="*/ 112 h 281"/>
              <a:gd name="T10" fmla="*/ 163 w 182"/>
              <a:gd name="T11" fmla="*/ 129 h 281"/>
              <a:gd name="T12" fmla="*/ 175 w 182"/>
              <a:gd name="T13" fmla="*/ 152 h 281"/>
              <a:gd name="T14" fmla="*/ 182 w 182"/>
              <a:gd name="T15" fmla="*/ 177 h 281"/>
              <a:gd name="T16" fmla="*/ 181 w 182"/>
              <a:gd name="T17" fmla="*/ 206 h 281"/>
              <a:gd name="T18" fmla="*/ 172 w 182"/>
              <a:gd name="T19" fmla="*/ 232 h 281"/>
              <a:gd name="T20" fmla="*/ 158 w 182"/>
              <a:gd name="T21" fmla="*/ 253 h 281"/>
              <a:gd name="T22" fmla="*/ 139 w 182"/>
              <a:gd name="T23" fmla="*/ 271 h 281"/>
              <a:gd name="T24" fmla="*/ 114 w 182"/>
              <a:gd name="T25" fmla="*/ 279 h 281"/>
              <a:gd name="T26" fmla="*/ 86 w 182"/>
              <a:gd name="T27" fmla="*/ 281 h 281"/>
              <a:gd name="T28" fmla="*/ 58 w 182"/>
              <a:gd name="T29" fmla="*/ 274 h 281"/>
              <a:gd name="T30" fmla="*/ 35 w 182"/>
              <a:gd name="T31" fmla="*/ 258 h 281"/>
              <a:gd name="T32" fmla="*/ 15 w 182"/>
              <a:gd name="T33" fmla="*/ 234 h 281"/>
              <a:gd name="T34" fmla="*/ 4 w 182"/>
              <a:gd name="T35" fmla="*/ 198 h 281"/>
              <a:gd name="T36" fmla="*/ 0 w 182"/>
              <a:gd name="T37" fmla="*/ 148 h 281"/>
              <a:gd name="T38" fmla="*/ 4 w 182"/>
              <a:gd name="T39" fmla="*/ 97 h 281"/>
              <a:gd name="T40" fmla="*/ 14 w 182"/>
              <a:gd name="T41" fmla="*/ 57 h 281"/>
              <a:gd name="T42" fmla="*/ 32 w 182"/>
              <a:gd name="T43" fmla="*/ 29 h 281"/>
              <a:gd name="T44" fmla="*/ 56 w 182"/>
              <a:gd name="T45" fmla="*/ 9 h 281"/>
              <a:gd name="T46" fmla="*/ 87 w 182"/>
              <a:gd name="T47" fmla="*/ 1 h 281"/>
              <a:gd name="T48" fmla="*/ 114 w 182"/>
              <a:gd name="T49" fmla="*/ 1 h 281"/>
              <a:gd name="T50" fmla="*/ 133 w 182"/>
              <a:gd name="T51" fmla="*/ 7 h 281"/>
              <a:gd name="T52" fmla="*/ 151 w 182"/>
              <a:gd name="T53" fmla="*/ 17 h 281"/>
              <a:gd name="T54" fmla="*/ 164 w 182"/>
              <a:gd name="T55" fmla="*/ 33 h 281"/>
              <a:gd name="T56" fmla="*/ 173 w 182"/>
              <a:gd name="T57" fmla="*/ 52 h 281"/>
              <a:gd name="T58" fmla="*/ 144 w 182"/>
              <a:gd name="T59" fmla="*/ 72 h 281"/>
              <a:gd name="T60" fmla="*/ 132 w 182"/>
              <a:gd name="T61" fmla="*/ 45 h 281"/>
              <a:gd name="T62" fmla="*/ 114 w 182"/>
              <a:gd name="T63" fmla="*/ 31 h 281"/>
              <a:gd name="T64" fmla="*/ 90 w 182"/>
              <a:gd name="T65" fmla="*/ 29 h 281"/>
              <a:gd name="T66" fmla="*/ 73 w 182"/>
              <a:gd name="T67" fmla="*/ 34 h 281"/>
              <a:gd name="T68" fmla="*/ 56 w 182"/>
              <a:gd name="T69" fmla="*/ 47 h 281"/>
              <a:gd name="T70" fmla="*/ 44 w 182"/>
              <a:gd name="T71" fmla="*/ 69 h 281"/>
              <a:gd name="T72" fmla="*/ 36 w 182"/>
              <a:gd name="T73" fmla="*/ 97 h 281"/>
              <a:gd name="T74" fmla="*/ 34 w 182"/>
              <a:gd name="T75" fmla="*/ 134 h 281"/>
              <a:gd name="T76" fmla="*/ 101 w 182"/>
              <a:gd name="T77" fmla="*/ 253 h 281"/>
              <a:gd name="T78" fmla="*/ 116 w 182"/>
              <a:gd name="T79" fmla="*/ 248 h 281"/>
              <a:gd name="T80" fmla="*/ 128 w 182"/>
              <a:gd name="T81" fmla="*/ 239 h 281"/>
              <a:gd name="T82" fmla="*/ 139 w 182"/>
              <a:gd name="T83" fmla="*/ 224 h 281"/>
              <a:gd name="T84" fmla="*/ 146 w 182"/>
              <a:gd name="T85" fmla="*/ 202 h 281"/>
              <a:gd name="T86" fmla="*/ 144 w 182"/>
              <a:gd name="T87" fmla="*/ 165 h 281"/>
              <a:gd name="T88" fmla="*/ 135 w 182"/>
              <a:gd name="T89" fmla="*/ 150 h 281"/>
              <a:gd name="T90" fmla="*/ 124 w 182"/>
              <a:gd name="T91" fmla="*/ 137 h 281"/>
              <a:gd name="T92" fmla="*/ 111 w 182"/>
              <a:gd name="T93" fmla="*/ 130 h 281"/>
              <a:gd name="T94" fmla="*/ 93 w 182"/>
              <a:gd name="T95" fmla="*/ 127 h 281"/>
              <a:gd name="T96" fmla="*/ 78 w 182"/>
              <a:gd name="T97" fmla="*/ 130 h 281"/>
              <a:gd name="T98" fmla="*/ 64 w 182"/>
              <a:gd name="T99" fmla="*/ 136 h 281"/>
              <a:gd name="T100" fmla="*/ 51 w 182"/>
              <a:gd name="T101" fmla="*/ 149 h 281"/>
              <a:gd name="T102" fmla="*/ 43 w 182"/>
              <a:gd name="T103" fmla="*/ 163 h 281"/>
              <a:gd name="T104" fmla="*/ 39 w 182"/>
              <a:gd name="T105" fmla="*/ 180 h 281"/>
              <a:gd name="T106" fmla="*/ 40 w 182"/>
              <a:gd name="T107" fmla="*/ 200 h 281"/>
              <a:gd name="T108" fmla="*/ 45 w 182"/>
              <a:gd name="T109" fmla="*/ 218 h 281"/>
              <a:gd name="T110" fmla="*/ 54 w 182"/>
              <a:gd name="T111" fmla="*/ 234 h 281"/>
              <a:gd name="T112" fmla="*/ 68 w 182"/>
              <a:gd name="T113" fmla="*/ 246 h 281"/>
              <a:gd name="T114" fmla="*/ 83 w 182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81">
                <a:moveTo>
                  <a:pt x="34" y="134"/>
                </a:moveTo>
                <a:lnTo>
                  <a:pt x="40" y="126"/>
                </a:lnTo>
                <a:lnTo>
                  <a:pt x="47" y="119"/>
                </a:lnTo>
                <a:lnTo>
                  <a:pt x="54" y="113"/>
                </a:lnTo>
                <a:lnTo>
                  <a:pt x="63" y="108"/>
                </a:lnTo>
                <a:lnTo>
                  <a:pt x="71" y="103"/>
                </a:lnTo>
                <a:lnTo>
                  <a:pt x="80" y="100"/>
                </a:lnTo>
                <a:lnTo>
                  <a:pt x="90" y="98"/>
                </a:lnTo>
                <a:lnTo>
                  <a:pt x="101" y="98"/>
                </a:lnTo>
                <a:lnTo>
                  <a:pt x="109" y="98"/>
                </a:lnTo>
                <a:lnTo>
                  <a:pt x="117" y="99"/>
                </a:lnTo>
                <a:lnTo>
                  <a:pt x="124" y="101"/>
                </a:lnTo>
                <a:lnTo>
                  <a:pt x="131" y="104"/>
                </a:lnTo>
                <a:lnTo>
                  <a:pt x="139" y="108"/>
                </a:lnTo>
                <a:lnTo>
                  <a:pt x="146" y="112"/>
                </a:lnTo>
                <a:lnTo>
                  <a:pt x="152" y="117"/>
                </a:lnTo>
                <a:lnTo>
                  <a:pt x="158" y="123"/>
                </a:lnTo>
                <a:lnTo>
                  <a:pt x="163" y="129"/>
                </a:lnTo>
                <a:lnTo>
                  <a:pt x="168" y="136"/>
                </a:lnTo>
                <a:lnTo>
                  <a:pt x="172" y="143"/>
                </a:lnTo>
                <a:lnTo>
                  <a:pt x="175" y="152"/>
                </a:lnTo>
                <a:lnTo>
                  <a:pt x="179" y="160"/>
                </a:lnTo>
                <a:lnTo>
                  <a:pt x="181" y="168"/>
                </a:lnTo>
                <a:lnTo>
                  <a:pt x="182" y="177"/>
                </a:lnTo>
                <a:lnTo>
                  <a:pt x="182" y="187"/>
                </a:lnTo>
                <a:lnTo>
                  <a:pt x="182" y="197"/>
                </a:lnTo>
                <a:lnTo>
                  <a:pt x="181" y="206"/>
                </a:lnTo>
                <a:lnTo>
                  <a:pt x="179" y="214"/>
                </a:lnTo>
                <a:lnTo>
                  <a:pt x="175" y="223"/>
                </a:lnTo>
                <a:lnTo>
                  <a:pt x="172" y="232"/>
                </a:lnTo>
                <a:lnTo>
                  <a:pt x="168" y="239"/>
                </a:lnTo>
                <a:lnTo>
                  <a:pt x="163" y="246"/>
                </a:lnTo>
                <a:lnTo>
                  <a:pt x="158" y="253"/>
                </a:lnTo>
                <a:lnTo>
                  <a:pt x="152" y="260"/>
                </a:lnTo>
                <a:lnTo>
                  <a:pt x="146" y="265"/>
                </a:lnTo>
                <a:lnTo>
                  <a:pt x="139" y="271"/>
                </a:lnTo>
                <a:lnTo>
                  <a:pt x="130" y="274"/>
                </a:lnTo>
                <a:lnTo>
                  <a:pt x="122" y="277"/>
                </a:lnTo>
                <a:lnTo>
                  <a:pt x="114" y="279"/>
                </a:lnTo>
                <a:lnTo>
                  <a:pt x="105" y="281"/>
                </a:lnTo>
                <a:lnTo>
                  <a:pt x="95" y="281"/>
                </a:lnTo>
                <a:lnTo>
                  <a:pt x="86" y="281"/>
                </a:lnTo>
                <a:lnTo>
                  <a:pt x="76" y="279"/>
                </a:lnTo>
                <a:lnTo>
                  <a:pt x="68" y="277"/>
                </a:lnTo>
                <a:lnTo>
                  <a:pt x="58" y="274"/>
                </a:lnTo>
                <a:lnTo>
                  <a:pt x="50" y="270"/>
                </a:lnTo>
                <a:lnTo>
                  <a:pt x="43" y="264"/>
                </a:lnTo>
                <a:lnTo>
                  <a:pt x="35" y="258"/>
                </a:lnTo>
                <a:lnTo>
                  <a:pt x="28" y="252"/>
                </a:lnTo>
                <a:lnTo>
                  <a:pt x="22" y="244"/>
                </a:lnTo>
                <a:lnTo>
                  <a:pt x="15" y="234"/>
                </a:lnTo>
                <a:lnTo>
                  <a:pt x="11" y="223"/>
                </a:lnTo>
                <a:lnTo>
                  <a:pt x="7" y="211"/>
                </a:lnTo>
                <a:lnTo>
                  <a:pt x="4" y="198"/>
                </a:lnTo>
                <a:lnTo>
                  <a:pt x="2" y="182"/>
                </a:lnTo>
                <a:lnTo>
                  <a:pt x="1" y="166"/>
                </a:lnTo>
                <a:lnTo>
                  <a:pt x="0" y="148"/>
                </a:lnTo>
                <a:lnTo>
                  <a:pt x="1" y="130"/>
                </a:lnTo>
                <a:lnTo>
                  <a:pt x="2" y="113"/>
                </a:lnTo>
                <a:lnTo>
                  <a:pt x="4" y="97"/>
                </a:lnTo>
                <a:lnTo>
                  <a:pt x="6" y="83"/>
                </a:lnTo>
                <a:lnTo>
                  <a:pt x="10" y="70"/>
                </a:lnTo>
                <a:lnTo>
                  <a:pt x="14" y="57"/>
                </a:lnTo>
                <a:lnTo>
                  <a:pt x="19" y="47"/>
                </a:lnTo>
                <a:lnTo>
                  <a:pt x="26" y="37"/>
                </a:lnTo>
                <a:lnTo>
                  <a:pt x="32" y="29"/>
                </a:lnTo>
                <a:lnTo>
                  <a:pt x="39" y="20"/>
                </a:lnTo>
                <a:lnTo>
                  <a:pt x="47" y="14"/>
                </a:lnTo>
                <a:lnTo>
                  <a:pt x="56" y="9"/>
                </a:lnTo>
                <a:lnTo>
                  <a:pt x="66" y="5"/>
                </a:lnTo>
                <a:lnTo>
                  <a:pt x="76" y="2"/>
                </a:lnTo>
                <a:lnTo>
                  <a:pt x="87" y="1"/>
                </a:lnTo>
                <a:lnTo>
                  <a:pt x="99" y="0"/>
                </a:lnTo>
                <a:lnTo>
                  <a:pt x="106" y="0"/>
                </a:lnTo>
                <a:lnTo>
                  <a:pt x="114" y="1"/>
                </a:lnTo>
                <a:lnTo>
                  <a:pt x="120" y="2"/>
                </a:lnTo>
                <a:lnTo>
                  <a:pt x="127" y="4"/>
                </a:lnTo>
                <a:lnTo>
                  <a:pt x="133" y="7"/>
                </a:lnTo>
                <a:lnTo>
                  <a:pt x="140" y="10"/>
                </a:lnTo>
                <a:lnTo>
                  <a:pt x="146" y="13"/>
                </a:lnTo>
                <a:lnTo>
                  <a:pt x="151" y="17"/>
                </a:lnTo>
                <a:lnTo>
                  <a:pt x="156" y="21"/>
                </a:lnTo>
                <a:lnTo>
                  <a:pt x="160" y="26"/>
                </a:lnTo>
                <a:lnTo>
                  <a:pt x="164" y="33"/>
                </a:lnTo>
                <a:lnTo>
                  <a:pt x="168" y="39"/>
                </a:lnTo>
                <a:lnTo>
                  <a:pt x="171" y="45"/>
                </a:lnTo>
                <a:lnTo>
                  <a:pt x="173" y="52"/>
                </a:lnTo>
                <a:lnTo>
                  <a:pt x="175" y="60"/>
                </a:lnTo>
                <a:lnTo>
                  <a:pt x="177" y="69"/>
                </a:lnTo>
                <a:lnTo>
                  <a:pt x="144" y="72"/>
                </a:lnTo>
                <a:lnTo>
                  <a:pt x="141" y="61"/>
                </a:lnTo>
                <a:lnTo>
                  <a:pt x="136" y="52"/>
                </a:lnTo>
                <a:lnTo>
                  <a:pt x="132" y="45"/>
                </a:lnTo>
                <a:lnTo>
                  <a:pt x="127" y="39"/>
                </a:lnTo>
                <a:lnTo>
                  <a:pt x="121" y="34"/>
                </a:lnTo>
                <a:lnTo>
                  <a:pt x="114" y="31"/>
                </a:lnTo>
                <a:lnTo>
                  <a:pt x="106" y="29"/>
                </a:lnTo>
                <a:lnTo>
                  <a:pt x="96" y="28"/>
                </a:lnTo>
                <a:lnTo>
                  <a:pt x="90" y="29"/>
                </a:lnTo>
                <a:lnTo>
                  <a:pt x="84" y="30"/>
                </a:lnTo>
                <a:lnTo>
                  <a:pt x="78" y="32"/>
                </a:lnTo>
                <a:lnTo>
                  <a:pt x="73" y="34"/>
                </a:lnTo>
                <a:lnTo>
                  <a:pt x="67" y="38"/>
                </a:lnTo>
                <a:lnTo>
                  <a:pt x="62" y="42"/>
                </a:lnTo>
                <a:lnTo>
                  <a:pt x="56" y="47"/>
                </a:lnTo>
                <a:lnTo>
                  <a:pt x="52" y="53"/>
                </a:lnTo>
                <a:lnTo>
                  <a:pt x="48" y="60"/>
                </a:lnTo>
                <a:lnTo>
                  <a:pt x="44" y="69"/>
                </a:lnTo>
                <a:lnTo>
                  <a:pt x="41" y="77"/>
                </a:lnTo>
                <a:lnTo>
                  <a:pt x="38" y="86"/>
                </a:lnTo>
                <a:lnTo>
                  <a:pt x="36" y="97"/>
                </a:lnTo>
                <a:lnTo>
                  <a:pt x="35" y="109"/>
                </a:lnTo>
                <a:lnTo>
                  <a:pt x="34" y="121"/>
                </a:lnTo>
                <a:lnTo>
                  <a:pt x="34" y="134"/>
                </a:lnTo>
                <a:lnTo>
                  <a:pt x="34" y="134"/>
                </a:lnTo>
                <a:close/>
                <a:moveTo>
                  <a:pt x="94" y="253"/>
                </a:moveTo>
                <a:lnTo>
                  <a:pt x="101" y="253"/>
                </a:lnTo>
                <a:lnTo>
                  <a:pt x="106" y="252"/>
                </a:lnTo>
                <a:lnTo>
                  <a:pt x="111" y="250"/>
                </a:lnTo>
                <a:lnTo>
                  <a:pt x="116" y="248"/>
                </a:lnTo>
                <a:lnTo>
                  <a:pt x="120" y="246"/>
                </a:lnTo>
                <a:lnTo>
                  <a:pt x="125" y="243"/>
                </a:lnTo>
                <a:lnTo>
                  <a:pt x="128" y="239"/>
                </a:lnTo>
                <a:lnTo>
                  <a:pt x="132" y="235"/>
                </a:lnTo>
                <a:lnTo>
                  <a:pt x="135" y="230"/>
                </a:lnTo>
                <a:lnTo>
                  <a:pt x="139" y="224"/>
                </a:lnTo>
                <a:lnTo>
                  <a:pt x="142" y="219"/>
                </a:lnTo>
                <a:lnTo>
                  <a:pt x="144" y="213"/>
                </a:lnTo>
                <a:lnTo>
                  <a:pt x="146" y="202"/>
                </a:lnTo>
                <a:lnTo>
                  <a:pt x="147" y="189"/>
                </a:lnTo>
                <a:lnTo>
                  <a:pt x="146" y="176"/>
                </a:lnTo>
                <a:lnTo>
                  <a:pt x="144" y="165"/>
                </a:lnTo>
                <a:lnTo>
                  <a:pt x="142" y="159"/>
                </a:lnTo>
                <a:lnTo>
                  <a:pt x="139" y="155"/>
                </a:lnTo>
                <a:lnTo>
                  <a:pt x="135" y="150"/>
                </a:lnTo>
                <a:lnTo>
                  <a:pt x="132" y="144"/>
                </a:lnTo>
                <a:lnTo>
                  <a:pt x="128" y="140"/>
                </a:lnTo>
                <a:lnTo>
                  <a:pt x="124" y="137"/>
                </a:lnTo>
                <a:lnTo>
                  <a:pt x="120" y="134"/>
                </a:lnTo>
                <a:lnTo>
                  <a:pt x="116" y="132"/>
                </a:lnTo>
                <a:lnTo>
                  <a:pt x="111" y="130"/>
                </a:lnTo>
                <a:lnTo>
                  <a:pt x="106" y="129"/>
                </a:lnTo>
                <a:lnTo>
                  <a:pt x="100" y="128"/>
                </a:lnTo>
                <a:lnTo>
                  <a:pt x="93" y="127"/>
                </a:lnTo>
                <a:lnTo>
                  <a:pt x="88" y="128"/>
                </a:lnTo>
                <a:lnTo>
                  <a:pt x="83" y="128"/>
                </a:lnTo>
                <a:lnTo>
                  <a:pt x="78" y="130"/>
                </a:lnTo>
                <a:lnTo>
                  <a:pt x="73" y="131"/>
                </a:lnTo>
                <a:lnTo>
                  <a:pt x="68" y="134"/>
                </a:lnTo>
                <a:lnTo>
                  <a:pt x="64" y="136"/>
                </a:lnTo>
                <a:lnTo>
                  <a:pt x="60" y="140"/>
                </a:lnTo>
                <a:lnTo>
                  <a:pt x="55" y="143"/>
                </a:lnTo>
                <a:lnTo>
                  <a:pt x="51" y="149"/>
                </a:lnTo>
                <a:lnTo>
                  <a:pt x="48" y="153"/>
                </a:lnTo>
                <a:lnTo>
                  <a:pt x="45" y="158"/>
                </a:lnTo>
                <a:lnTo>
                  <a:pt x="43" y="163"/>
                </a:lnTo>
                <a:lnTo>
                  <a:pt x="41" y="168"/>
                </a:lnTo>
                <a:lnTo>
                  <a:pt x="40" y="174"/>
                </a:lnTo>
                <a:lnTo>
                  <a:pt x="39" y="180"/>
                </a:lnTo>
                <a:lnTo>
                  <a:pt x="39" y="188"/>
                </a:lnTo>
                <a:lnTo>
                  <a:pt x="39" y="194"/>
                </a:lnTo>
                <a:lnTo>
                  <a:pt x="40" y="200"/>
                </a:lnTo>
                <a:lnTo>
                  <a:pt x="41" y="207"/>
                </a:lnTo>
                <a:lnTo>
                  <a:pt x="43" y="212"/>
                </a:lnTo>
                <a:lnTo>
                  <a:pt x="45" y="218"/>
                </a:lnTo>
                <a:lnTo>
                  <a:pt x="48" y="223"/>
                </a:lnTo>
                <a:lnTo>
                  <a:pt x="51" y="229"/>
                </a:lnTo>
                <a:lnTo>
                  <a:pt x="54" y="234"/>
                </a:lnTo>
                <a:lnTo>
                  <a:pt x="58" y="239"/>
                </a:lnTo>
                <a:lnTo>
                  <a:pt x="64" y="242"/>
                </a:lnTo>
                <a:lnTo>
                  <a:pt x="68" y="246"/>
                </a:lnTo>
                <a:lnTo>
                  <a:pt x="73" y="248"/>
                </a:lnTo>
                <a:lnTo>
                  <a:pt x="78" y="250"/>
                </a:lnTo>
                <a:lnTo>
                  <a:pt x="83" y="252"/>
                </a:lnTo>
                <a:lnTo>
                  <a:pt x="89" y="253"/>
                </a:lnTo>
                <a:lnTo>
                  <a:pt x="94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104"/>
          <p:cNvSpPr>
            <a:spLocks/>
          </p:cNvSpPr>
          <p:nvPr/>
        </p:nvSpPr>
        <p:spPr bwMode="auto">
          <a:xfrm>
            <a:off x="8612856" y="3520058"/>
            <a:ext cx="26448" cy="39688"/>
          </a:xfrm>
          <a:custGeom>
            <a:avLst/>
            <a:gdLst>
              <a:gd name="T0" fmla="*/ 0 w 183"/>
              <a:gd name="T1" fmla="*/ 276 h 276"/>
              <a:gd name="T2" fmla="*/ 4 w 183"/>
              <a:gd name="T3" fmla="*/ 253 h 276"/>
              <a:gd name="T4" fmla="*/ 16 w 183"/>
              <a:gd name="T5" fmla="*/ 230 h 276"/>
              <a:gd name="T6" fmla="*/ 40 w 183"/>
              <a:gd name="T7" fmla="*/ 202 h 276"/>
              <a:gd name="T8" fmla="*/ 77 w 183"/>
              <a:gd name="T9" fmla="*/ 169 h 276"/>
              <a:gd name="T10" fmla="*/ 103 w 183"/>
              <a:gd name="T11" fmla="*/ 148 h 276"/>
              <a:gd name="T12" fmla="*/ 125 w 183"/>
              <a:gd name="T13" fmla="*/ 124 h 276"/>
              <a:gd name="T14" fmla="*/ 135 w 183"/>
              <a:gd name="T15" fmla="*/ 112 h 276"/>
              <a:gd name="T16" fmla="*/ 142 w 183"/>
              <a:gd name="T17" fmla="*/ 99 h 276"/>
              <a:gd name="T18" fmla="*/ 146 w 183"/>
              <a:gd name="T19" fmla="*/ 88 h 276"/>
              <a:gd name="T20" fmla="*/ 147 w 183"/>
              <a:gd name="T21" fmla="*/ 76 h 276"/>
              <a:gd name="T22" fmla="*/ 144 w 183"/>
              <a:gd name="T23" fmla="*/ 56 h 276"/>
              <a:gd name="T24" fmla="*/ 132 w 183"/>
              <a:gd name="T25" fmla="*/ 41 h 276"/>
              <a:gd name="T26" fmla="*/ 116 w 183"/>
              <a:gd name="T27" fmla="*/ 31 h 276"/>
              <a:gd name="T28" fmla="*/ 95 w 183"/>
              <a:gd name="T29" fmla="*/ 28 h 276"/>
              <a:gd name="T30" fmla="*/ 74 w 183"/>
              <a:gd name="T31" fmla="*/ 32 h 276"/>
              <a:gd name="T32" fmla="*/ 56 w 183"/>
              <a:gd name="T33" fmla="*/ 42 h 276"/>
              <a:gd name="T34" fmla="*/ 50 w 183"/>
              <a:gd name="T35" fmla="*/ 49 h 276"/>
              <a:gd name="T36" fmla="*/ 45 w 183"/>
              <a:gd name="T37" fmla="*/ 59 h 276"/>
              <a:gd name="T38" fmla="*/ 42 w 183"/>
              <a:gd name="T39" fmla="*/ 71 h 276"/>
              <a:gd name="T40" fmla="*/ 41 w 183"/>
              <a:gd name="T41" fmla="*/ 83 h 276"/>
              <a:gd name="T42" fmla="*/ 8 w 183"/>
              <a:gd name="T43" fmla="*/ 70 h 276"/>
              <a:gd name="T44" fmla="*/ 12 w 183"/>
              <a:gd name="T45" fmla="*/ 53 h 276"/>
              <a:gd name="T46" fmla="*/ 18 w 183"/>
              <a:gd name="T47" fmla="*/ 38 h 276"/>
              <a:gd name="T48" fmla="*/ 29 w 183"/>
              <a:gd name="T49" fmla="*/ 25 h 276"/>
              <a:gd name="T50" fmla="*/ 40 w 183"/>
              <a:gd name="T51" fmla="*/ 15 h 276"/>
              <a:gd name="T52" fmla="*/ 54 w 183"/>
              <a:gd name="T53" fmla="*/ 8 h 276"/>
              <a:gd name="T54" fmla="*/ 70 w 183"/>
              <a:gd name="T55" fmla="*/ 3 h 276"/>
              <a:gd name="T56" fmla="*/ 86 w 183"/>
              <a:gd name="T57" fmla="*/ 0 h 276"/>
              <a:gd name="T58" fmla="*/ 106 w 183"/>
              <a:gd name="T59" fmla="*/ 0 h 276"/>
              <a:gd name="T60" fmla="*/ 124 w 183"/>
              <a:gd name="T61" fmla="*/ 3 h 276"/>
              <a:gd name="T62" fmla="*/ 140 w 183"/>
              <a:gd name="T63" fmla="*/ 9 h 276"/>
              <a:gd name="T64" fmla="*/ 153 w 183"/>
              <a:gd name="T65" fmla="*/ 17 h 276"/>
              <a:gd name="T66" fmla="*/ 164 w 183"/>
              <a:gd name="T67" fmla="*/ 29 h 276"/>
              <a:gd name="T68" fmla="*/ 172 w 183"/>
              <a:gd name="T69" fmla="*/ 41 h 276"/>
              <a:gd name="T70" fmla="*/ 179 w 183"/>
              <a:gd name="T71" fmla="*/ 54 h 276"/>
              <a:gd name="T72" fmla="*/ 182 w 183"/>
              <a:gd name="T73" fmla="*/ 69 h 276"/>
              <a:gd name="T74" fmla="*/ 182 w 183"/>
              <a:gd name="T75" fmla="*/ 83 h 276"/>
              <a:gd name="T76" fmla="*/ 179 w 183"/>
              <a:gd name="T77" fmla="*/ 96 h 276"/>
              <a:gd name="T78" fmla="*/ 174 w 183"/>
              <a:gd name="T79" fmla="*/ 110 h 276"/>
              <a:gd name="T80" fmla="*/ 167 w 183"/>
              <a:gd name="T81" fmla="*/ 123 h 276"/>
              <a:gd name="T82" fmla="*/ 151 w 183"/>
              <a:gd name="T83" fmla="*/ 144 h 276"/>
              <a:gd name="T84" fmla="*/ 113 w 183"/>
              <a:gd name="T85" fmla="*/ 181 h 276"/>
              <a:gd name="T86" fmla="*/ 73 w 183"/>
              <a:gd name="T87" fmla="*/ 214 h 276"/>
              <a:gd name="T88" fmla="*/ 53 w 183"/>
              <a:gd name="T89" fmla="*/ 235 h 276"/>
              <a:gd name="T90" fmla="*/ 183 w 183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" h="276">
                <a:moveTo>
                  <a:pt x="183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6" y="230"/>
                </a:lnTo>
                <a:lnTo>
                  <a:pt x="27" y="216"/>
                </a:lnTo>
                <a:lnTo>
                  <a:pt x="40" y="202"/>
                </a:lnTo>
                <a:lnTo>
                  <a:pt x="56" y="187"/>
                </a:lnTo>
                <a:lnTo>
                  <a:pt x="77" y="169"/>
                </a:lnTo>
                <a:lnTo>
                  <a:pt x="90" y="159"/>
                </a:lnTo>
                <a:lnTo>
                  <a:pt x="103" y="148"/>
                </a:lnTo>
                <a:lnTo>
                  <a:pt x="115" y="135"/>
                </a:lnTo>
                <a:lnTo>
                  <a:pt x="125" y="124"/>
                </a:lnTo>
                <a:lnTo>
                  <a:pt x="130" y="118"/>
                </a:lnTo>
                <a:lnTo>
                  <a:pt x="135" y="112"/>
                </a:lnTo>
                <a:lnTo>
                  <a:pt x="138" y="105"/>
                </a:lnTo>
                <a:lnTo>
                  <a:pt x="142" y="99"/>
                </a:lnTo>
                <a:lnTo>
                  <a:pt x="144" y="94"/>
                </a:lnTo>
                <a:lnTo>
                  <a:pt x="146" y="88"/>
                </a:lnTo>
                <a:lnTo>
                  <a:pt x="147" y="82"/>
                </a:lnTo>
                <a:lnTo>
                  <a:pt x="147" y="76"/>
                </a:lnTo>
                <a:lnTo>
                  <a:pt x="146" y="65"/>
                </a:lnTo>
                <a:lnTo>
                  <a:pt x="144" y="56"/>
                </a:lnTo>
                <a:lnTo>
                  <a:pt x="138" y="48"/>
                </a:lnTo>
                <a:lnTo>
                  <a:pt x="132" y="41"/>
                </a:lnTo>
                <a:lnTo>
                  <a:pt x="124" y="36"/>
                </a:lnTo>
                <a:lnTo>
                  <a:pt x="116" y="31"/>
                </a:lnTo>
                <a:lnTo>
                  <a:pt x="106" y="29"/>
                </a:lnTo>
                <a:lnTo>
                  <a:pt x="95" y="28"/>
                </a:lnTo>
                <a:lnTo>
                  <a:pt x="84" y="29"/>
                </a:lnTo>
                <a:lnTo>
                  <a:pt x="74" y="32"/>
                </a:lnTo>
                <a:lnTo>
                  <a:pt x="65" y="36"/>
                </a:lnTo>
                <a:lnTo>
                  <a:pt x="56" y="42"/>
                </a:lnTo>
                <a:lnTo>
                  <a:pt x="53" y="45"/>
                </a:lnTo>
                <a:lnTo>
                  <a:pt x="50" y="49"/>
                </a:lnTo>
                <a:lnTo>
                  <a:pt x="47" y="54"/>
                </a:lnTo>
                <a:lnTo>
                  <a:pt x="45" y="59"/>
                </a:lnTo>
                <a:lnTo>
                  <a:pt x="44" y="64"/>
                </a:lnTo>
                <a:lnTo>
                  <a:pt x="42" y="71"/>
                </a:lnTo>
                <a:lnTo>
                  <a:pt x="42" y="77"/>
                </a:lnTo>
                <a:lnTo>
                  <a:pt x="41" y="83"/>
                </a:lnTo>
                <a:lnTo>
                  <a:pt x="6" y="80"/>
                </a:lnTo>
                <a:lnTo>
                  <a:pt x="8" y="70"/>
                </a:lnTo>
                <a:lnTo>
                  <a:pt x="9" y="61"/>
                </a:lnTo>
                <a:lnTo>
                  <a:pt x="12" y="53"/>
                </a:lnTo>
                <a:lnTo>
                  <a:pt x="15" y="45"/>
                </a:lnTo>
                <a:lnTo>
                  <a:pt x="18" y="38"/>
                </a:lnTo>
                <a:lnTo>
                  <a:pt x="24" y="32"/>
                </a:lnTo>
                <a:lnTo>
                  <a:pt x="29" y="25"/>
                </a:lnTo>
                <a:lnTo>
                  <a:pt x="34" y="20"/>
                </a:lnTo>
                <a:lnTo>
                  <a:pt x="40" y="15"/>
                </a:lnTo>
                <a:lnTo>
                  <a:pt x="47" y="11"/>
                </a:lnTo>
                <a:lnTo>
                  <a:pt x="54" y="8"/>
                </a:lnTo>
                <a:lnTo>
                  <a:pt x="62" y="5"/>
                </a:lnTo>
                <a:lnTo>
                  <a:pt x="70" y="3"/>
                </a:lnTo>
                <a:lnTo>
                  <a:pt x="78" y="1"/>
                </a:lnTo>
                <a:lnTo>
                  <a:pt x="86" y="0"/>
                </a:lnTo>
                <a:lnTo>
                  <a:pt x="95" y="0"/>
                </a:lnTo>
                <a:lnTo>
                  <a:pt x="106" y="0"/>
                </a:lnTo>
                <a:lnTo>
                  <a:pt x="115" y="1"/>
                </a:lnTo>
                <a:lnTo>
                  <a:pt x="124" y="3"/>
                </a:lnTo>
                <a:lnTo>
                  <a:pt x="132" y="6"/>
                </a:lnTo>
                <a:lnTo>
                  <a:pt x="140" y="9"/>
                </a:lnTo>
                <a:lnTo>
                  <a:pt x="147" y="12"/>
                </a:lnTo>
                <a:lnTo>
                  <a:pt x="153" y="17"/>
                </a:lnTo>
                <a:lnTo>
                  <a:pt x="159" y="22"/>
                </a:lnTo>
                <a:lnTo>
                  <a:pt x="164" y="29"/>
                </a:lnTo>
                <a:lnTo>
                  <a:pt x="169" y="34"/>
                </a:lnTo>
                <a:lnTo>
                  <a:pt x="172" y="41"/>
                </a:lnTo>
                <a:lnTo>
                  <a:pt x="175" y="47"/>
                </a:lnTo>
                <a:lnTo>
                  <a:pt x="179" y="54"/>
                </a:lnTo>
                <a:lnTo>
                  <a:pt x="181" y="61"/>
                </a:lnTo>
                <a:lnTo>
                  <a:pt x="182" y="69"/>
                </a:lnTo>
                <a:lnTo>
                  <a:pt x="182" y="77"/>
                </a:lnTo>
                <a:lnTo>
                  <a:pt x="182" y="83"/>
                </a:lnTo>
                <a:lnTo>
                  <a:pt x="181" y="90"/>
                </a:lnTo>
                <a:lnTo>
                  <a:pt x="179" y="96"/>
                </a:lnTo>
                <a:lnTo>
                  <a:pt x="176" y="103"/>
                </a:lnTo>
                <a:lnTo>
                  <a:pt x="174" y="110"/>
                </a:lnTo>
                <a:lnTo>
                  <a:pt x="170" y="117"/>
                </a:lnTo>
                <a:lnTo>
                  <a:pt x="167" y="123"/>
                </a:lnTo>
                <a:lnTo>
                  <a:pt x="162" y="130"/>
                </a:lnTo>
                <a:lnTo>
                  <a:pt x="151" y="144"/>
                </a:lnTo>
                <a:lnTo>
                  <a:pt x="134" y="162"/>
                </a:lnTo>
                <a:lnTo>
                  <a:pt x="113" y="181"/>
                </a:lnTo>
                <a:lnTo>
                  <a:pt x="86" y="203"/>
                </a:lnTo>
                <a:lnTo>
                  <a:pt x="73" y="214"/>
                </a:lnTo>
                <a:lnTo>
                  <a:pt x="62" y="224"/>
                </a:lnTo>
                <a:lnTo>
                  <a:pt x="53" y="235"/>
                </a:lnTo>
                <a:lnTo>
                  <a:pt x="47" y="244"/>
                </a:lnTo>
                <a:lnTo>
                  <a:pt x="183" y="244"/>
                </a:lnTo>
                <a:lnTo>
                  <a:pt x="183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reeform 105"/>
          <p:cNvSpPr>
            <a:spLocks noEditPoints="1"/>
          </p:cNvSpPr>
          <p:nvPr/>
        </p:nvSpPr>
        <p:spPr bwMode="auto">
          <a:xfrm>
            <a:off x="8646194" y="3520058"/>
            <a:ext cx="28003" cy="39688"/>
          </a:xfrm>
          <a:custGeom>
            <a:avLst/>
            <a:gdLst>
              <a:gd name="T0" fmla="*/ 191 w 191"/>
              <a:gd name="T1" fmla="*/ 209 h 275"/>
              <a:gd name="T2" fmla="*/ 153 w 191"/>
              <a:gd name="T3" fmla="*/ 209 h 275"/>
              <a:gd name="T4" fmla="*/ 153 w 191"/>
              <a:gd name="T5" fmla="*/ 275 h 275"/>
              <a:gd name="T6" fmla="*/ 119 w 191"/>
              <a:gd name="T7" fmla="*/ 275 h 275"/>
              <a:gd name="T8" fmla="*/ 119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3 w 191"/>
              <a:gd name="T17" fmla="*/ 0 h 275"/>
              <a:gd name="T18" fmla="*/ 153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19 w 191"/>
              <a:gd name="T25" fmla="*/ 178 h 275"/>
              <a:gd name="T26" fmla="*/ 119 w 191"/>
              <a:gd name="T27" fmla="*/ 54 h 275"/>
              <a:gd name="T28" fmla="*/ 119 w 191"/>
              <a:gd name="T29" fmla="*/ 54 h 275"/>
              <a:gd name="T30" fmla="*/ 34 w 191"/>
              <a:gd name="T31" fmla="*/ 178 h 275"/>
              <a:gd name="T32" fmla="*/ 119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9" y="54"/>
                </a:lnTo>
                <a:lnTo>
                  <a:pt x="34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reeform 107"/>
          <p:cNvSpPr>
            <a:spLocks noEditPoints="1"/>
          </p:cNvSpPr>
          <p:nvPr/>
        </p:nvSpPr>
        <p:spPr bwMode="auto">
          <a:xfrm>
            <a:off x="8698582" y="3520058"/>
            <a:ext cx="28003" cy="39688"/>
          </a:xfrm>
          <a:custGeom>
            <a:avLst/>
            <a:gdLst>
              <a:gd name="T0" fmla="*/ 191 w 191"/>
              <a:gd name="T1" fmla="*/ 209 h 275"/>
              <a:gd name="T2" fmla="*/ 153 w 191"/>
              <a:gd name="T3" fmla="*/ 209 h 275"/>
              <a:gd name="T4" fmla="*/ 153 w 191"/>
              <a:gd name="T5" fmla="*/ 275 h 275"/>
              <a:gd name="T6" fmla="*/ 119 w 191"/>
              <a:gd name="T7" fmla="*/ 275 h 275"/>
              <a:gd name="T8" fmla="*/ 119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3 w 191"/>
              <a:gd name="T17" fmla="*/ 0 h 275"/>
              <a:gd name="T18" fmla="*/ 153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19 w 191"/>
              <a:gd name="T25" fmla="*/ 178 h 275"/>
              <a:gd name="T26" fmla="*/ 119 w 191"/>
              <a:gd name="T27" fmla="*/ 54 h 275"/>
              <a:gd name="T28" fmla="*/ 119 w 191"/>
              <a:gd name="T29" fmla="*/ 54 h 275"/>
              <a:gd name="T30" fmla="*/ 34 w 191"/>
              <a:gd name="T31" fmla="*/ 178 h 275"/>
              <a:gd name="T32" fmla="*/ 119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9" y="54"/>
                </a:lnTo>
                <a:lnTo>
                  <a:pt x="34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Freeform 108"/>
          <p:cNvSpPr>
            <a:spLocks noEditPoints="1"/>
          </p:cNvSpPr>
          <p:nvPr/>
        </p:nvSpPr>
        <p:spPr bwMode="auto">
          <a:xfrm>
            <a:off x="8735093" y="3520058"/>
            <a:ext cx="24892" cy="39688"/>
          </a:xfrm>
          <a:custGeom>
            <a:avLst/>
            <a:gdLst>
              <a:gd name="T0" fmla="*/ 46 w 180"/>
              <a:gd name="T1" fmla="*/ 119 h 281"/>
              <a:gd name="T2" fmla="*/ 70 w 180"/>
              <a:gd name="T3" fmla="*/ 103 h 281"/>
              <a:gd name="T4" fmla="*/ 99 w 180"/>
              <a:gd name="T5" fmla="*/ 98 h 281"/>
              <a:gd name="T6" fmla="*/ 124 w 180"/>
              <a:gd name="T7" fmla="*/ 101 h 281"/>
              <a:gd name="T8" fmla="*/ 144 w 180"/>
              <a:gd name="T9" fmla="*/ 112 h 281"/>
              <a:gd name="T10" fmla="*/ 163 w 180"/>
              <a:gd name="T11" fmla="*/ 129 h 281"/>
              <a:gd name="T12" fmla="*/ 175 w 180"/>
              <a:gd name="T13" fmla="*/ 152 h 281"/>
              <a:gd name="T14" fmla="*/ 180 w 180"/>
              <a:gd name="T15" fmla="*/ 177 h 281"/>
              <a:gd name="T16" fmla="*/ 179 w 180"/>
              <a:gd name="T17" fmla="*/ 206 h 281"/>
              <a:gd name="T18" fmla="*/ 171 w 180"/>
              <a:gd name="T19" fmla="*/ 232 h 281"/>
              <a:gd name="T20" fmla="*/ 157 w 180"/>
              <a:gd name="T21" fmla="*/ 253 h 281"/>
              <a:gd name="T22" fmla="*/ 137 w 180"/>
              <a:gd name="T23" fmla="*/ 271 h 281"/>
              <a:gd name="T24" fmla="*/ 113 w 180"/>
              <a:gd name="T25" fmla="*/ 279 h 281"/>
              <a:gd name="T26" fmla="*/ 85 w 180"/>
              <a:gd name="T27" fmla="*/ 281 h 281"/>
              <a:gd name="T28" fmla="*/ 58 w 180"/>
              <a:gd name="T29" fmla="*/ 274 h 281"/>
              <a:gd name="T30" fmla="*/ 34 w 180"/>
              <a:gd name="T31" fmla="*/ 258 h 281"/>
              <a:gd name="T32" fmla="*/ 15 w 180"/>
              <a:gd name="T33" fmla="*/ 234 h 281"/>
              <a:gd name="T34" fmla="*/ 3 w 180"/>
              <a:gd name="T35" fmla="*/ 198 h 281"/>
              <a:gd name="T36" fmla="*/ 0 w 180"/>
              <a:gd name="T37" fmla="*/ 148 h 281"/>
              <a:gd name="T38" fmla="*/ 3 w 180"/>
              <a:gd name="T39" fmla="*/ 97 h 281"/>
              <a:gd name="T40" fmla="*/ 13 w 180"/>
              <a:gd name="T41" fmla="*/ 57 h 281"/>
              <a:gd name="T42" fmla="*/ 31 w 180"/>
              <a:gd name="T43" fmla="*/ 29 h 281"/>
              <a:gd name="T44" fmla="*/ 55 w 180"/>
              <a:gd name="T45" fmla="*/ 9 h 281"/>
              <a:gd name="T46" fmla="*/ 86 w 180"/>
              <a:gd name="T47" fmla="*/ 1 h 281"/>
              <a:gd name="T48" fmla="*/ 112 w 180"/>
              <a:gd name="T49" fmla="*/ 1 h 281"/>
              <a:gd name="T50" fmla="*/ 132 w 180"/>
              <a:gd name="T51" fmla="*/ 7 h 281"/>
              <a:gd name="T52" fmla="*/ 149 w 180"/>
              <a:gd name="T53" fmla="*/ 17 h 281"/>
              <a:gd name="T54" fmla="*/ 164 w 180"/>
              <a:gd name="T55" fmla="*/ 33 h 281"/>
              <a:gd name="T56" fmla="*/ 173 w 180"/>
              <a:gd name="T57" fmla="*/ 52 h 281"/>
              <a:gd name="T58" fmla="*/ 142 w 180"/>
              <a:gd name="T59" fmla="*/ 72 h 281"/>
              <a:gd name="T60" fmla="*/ 131 w 180"/>
              <a:gd name="T61" fmla="*/ 45 h 281"/>
              <a:gd name="T62" fmla="*/ 112 w 180"/>
              <a:gd name="T63" fmla="*/ 31 h 281"/>
              <a:gd name="T64" fmla="*/ 89 w 180"/>
              <a:gd name="T65" fmla="*/ 29 h 281"/>
              <a:gd name="T66" fmla="*/ 71 w 180"/>
              <a:gd name="T67" fmla="*/ 34 h 281"/>
              <a:gd name="T68" fmla="*/ 56 w 180"/>
              <a:gd name="T69" fmla="*/ 47 h 281"/>
              <a:gd name="T70" fmla="*/ 43 w 180"/>
              <a:gd name="T71" fmla="*/ 69 h 281"/>
              <a:gd name="T72" fmla="*/ 35 w 180"/>
              <a:gd name="T73" fmla="*/ 97 h 281"/>
              <a:gd name="T74" fmla="*/ 32 w 180"/>
              <a:gd name="T75" fmla="*/ 134 h 281"/>
              <a:gd name="T76" fmla="*/ 99 w 180"/>
              <a:gd name="T77" fmla="*/ 253 h 281"/>
              <a:gd name="T78" fmla="*/ 114 w 180"/>
              <a:gd name="T79" fmla="*/ 248 h 281"/>
              <a:gd name="T80" fmla="*/ 128 w 180"/>
              <a:gd name="T81" fmla="*/ 239 h 281"/>
              <a:gd name="T82" fmla="*/ 138 w 180"/>
              <a:gd name="T83" fmla="*/ 224 h 281"/>
              <a:gd name="T84" fmla="*/ 145 w 180"/>
              <a:gd name="T85" fmla="*/ 202 h 281"/>
              <a:gd name="T86" fmla="*/ 142 w 180"/>
              <a:gd name="T87" fmla="*/ 165 h 281"/>
              <a:gd name="T88" fmla="*/ 135 w 180"/>
              <a:gd name="T89" fmla="*/ 150 h 281"/>
              <a:gd name="T90" fmla="*/ 124 w 180"/>
              <a:gd name="T91" fmla="*/ 137 h 281"/>
              <a:gd name="T92" fmla="*/ 109 w 180"/>
              <a:gd name="T93" fmla="*/ 130 h 281"/>
              <a:gd name="T94" fmla="*/ 93 w 180"/>
              <a:gd name="T95" fmla="*/ 127 h 281"/>
              <a:gd name="T96" fmla="*/ 77 w 180"/>
              <a:gd name="T97" fmla="*/ 130 h 281"/>
              <a:gd name="T98" fmla="*/ 62 w 180"/>
              <a:gd name="T99" fmla="*/ 136 h 281"/>
              <a:gd name="T100" fmla="*/ 50 w 180"/>
              <a:gd name="T101" fmla="*/ 149 h 281"/>
              <a:gd name="T102" fmla="*/ 42 w 180"/>
              <a:gd name="T103" fmla="*/ 163 h 281"/>
              <a:gd name="T104" fmla="*/ 39 w 180"/>
              <a:gd name="T105" fmla="*/ 180 h 281"/>
              <a:gd name="T106" fmla="*/ 39 w 180"/>
              <a:gd name="T107" fmla="*/ 200 h 281"/>
              <a:gd name="T108" fmla="*/ 44 w 180"/>
              <a:gd name="T109" fmla="*/ 218 h 281"/>
              <a:gd name="T110" fmla="*/ 54 w 180"/>
              <a:gd name="T111" fmla="*/ 234 h 281"/>
              <a:gd name="T112" fmla="*/ 67 w 180"/>
              <a:gd name="T113" fmla="*/ 246 h 281"/>
              <a:gd name="T114" fmla="*/ 83 w 180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0" h="281">
                <a:moveTo>
                  <a:pt x="33" y="134"/>
                </a:moveTo>
                <a:lnTo>
                  <a:pt x="40" y="126"/>
                </a:lnTo>
                <a:lnTo>
                  <a:pt x="46" y="119"/>
                </a:lnTo>
                <a:lnTo>
                  <a:pt x="54" y="113"/>
                </a:lnTo>
                <a:lnTo>
                  <a:pt x="61" y="108"/>
                </a:lnTo>
                <a:lnTo>
                  <a:pt x="70" y="103"/>
                </a:lnTo>
                <a:lnTo>
                  <a:pt x="80" y="100"/>
                </a:lnTo>
                <a:lnTo>
                  <a:pt x="89" y="98"/>
                </a:lnTo>
                <a:lnTo>
                  <a:pt x="99" y="98"/>
                </a:lnTo>
                <a:lnTo>
                  <a:pt x="107" y="98"/>
                </a:lnTo>
                <a:lnTo>
                  <a:pt x="116" y="99"/>
                </a:lnTo>
                <a:lnTo>
                  <a:pt x="124" y="101"/>
                </a:lnTo>
                <a:lnTo>
                  <a:pt x="131" y="104"/>
                </a:lnTo>
                <a:lnTo>
                  <a:pt x="138" y="108"/>
                </a:lnTo>
                <a:lnTo>
                  <a:pt x="144" y="112"/>
                </a:lnTo>
                <a:lnTo>
                  <a:pt x="150" y="117"/>
                </a:lnTo>
                <a:lnTo>
                  <a:pt x="157" y="123"/>
                </a:lnTo>
                <a:lnTo>
                  <a:pt x="163" y="129"/>
                </a:lnTo>
                <a:lnTo>
                  <a:pt x="167" y="136"/>
                </a:lnTo>
                <a:lnTo>
                  <a:pt x="171" y="143"/>
                </a:lnTo>
                <a:lnTo>
                  <a:pt x="175" y="152"/>
                </a:lnTo>
                <a:lnTo>
                  <a:pt x="177" y="160"/>
                </a:lnTo>
                <a:lnTo>
                  <a:pt x="179" y="168"/>
                </a:lnTo>
                <a:lnTo>
                  <a:pt x="180" y="177"/>
                </a:lnTo>
                <a:lnTo>
                  <a:pt x="180" y="187"/>
                </a:lnTo>
                <a:lnTo>
                  <a:pt x="180" y="197"/>
                </a:lnTo>
                <a:lnTo>
                  <a:pt x="179" y="206"/>
                </a:lnTo>
                <a:lnTo>
                  <a:pt x="177" y="214"/>
                </a:lnTo>
                <a:lnTo>
                  <a:pt x="175" y="223"/>
                </a:lnTo>
                <a:lnTo>
                  <a:pt x="171" y="232"/>
                </a:lnTo>
                <a:lnTo>
                  <a:pt x="167" y="239"/>
                </a:lnTo>
                <a:lnTo>
                  <a:pt x="163" y="246"/>
                </a:lnTo>
                <a:lnTo>
                  <a:pt x="157" y="253"/>
                </a:lnTo>
                <a:lnTo>
                  <a:pt x="150" y="260"/>
                </a:lnTo>
                <a:lnTo>
                  <a:pt x="144" y="265"/>
                </a:lnTo>
                <a:lnTo>
                  <a:pt x="137" y="271"/>
                </a:lnTo>
                <a:lnTo>
                  <a:pt x="130" y="274"/>
                </a:lnTo>
                <a:lnTo>
                  <a:pt x="122" y="277"/>
                </a:lnTo>
                <a:lnTo>
                  <a:pt x="113" y="279"/>
                </a:lnTo>
                <a:lnTo>
                  <a:pt x="104" y="281"/>
                </a:lnTo>
                <a:lnTo>
                  <a:pt x="94" y="281"/>
                </a:lnTo>
                <a:lnTo>
                  <a:pt x="85" y="281"/>
                </a:lnTo>
                <a:lnTo>
                  <a:pt x="75" y="279"/>
                </a:lnTo>
                <a:lnTo>
                  <a:pt x="66" y="277"/>
                </a:lnTo>
                <a:lnTo>
                  <a:pt x="58" y="274"/>
                </a:lnTo>
                <a:lnTo>
                  <a:pt x="50" y="270"/>
                </a:lnTo>
                <a:lnTo>
                  <a:pt x="42" y="264"/>
                </a:lnTo>
                <a:lnTo>
                  <a:pt x="34" y="258"/>
                </a:lnTo>
                <a:lnTo>
                  <a:pt x="27" y="252"/>
                </a:lnTo>
                <a:lnTo>
                  <a:pt x="20" y="244"/>
                </a:lnTo>
                <a:lnTo>
                  <a:pt x="15" y="234"/>
                </a:lnTo>
                <a:lnTo>
                  <a:pt x="10" y="223"/>
                </a:lnTo>
                <a:lnTo>
                  <a:pt x="6" y="211"/>
                </a:lnTo>
                <a:lnTo>
                  <a:pt x="3" y="198"/>
                </a:lnTo>
                <a:lnTo>
                  <a:pt x="1" y="182"/>
                </a:lnTo>
                <a:lnTo>
                  <a:pt x="0" y="166"/>
                </a:lnTo>
                <a:lnTo>
                  <a:pt x="0" y="148"/>
                </a:lnTo>
                <a:lnTo>
                  <a:pt x="0" y="130"/>
                </a:lnTo>
                <a:lnTo>
                  <a:pt x="1" y="113"/>
                </a:lnTo>
                <a:lnTo>
                  <a:pt x="3" y="97"/>
                </a:lnTo>
                <a:lnTo>
                  <a:pt x="6" y="83"/>
                </a:lnTo>
                <a:lnTo>
                  <a:pt x="9" y="70"/>
                </a:lnTo>
                <a:lnTo>
                  <a:pt x="13" y="57"/>
                </a:lnTo>
                <a:lnTo>
                  <a:pt x="18" y="47"/>
                </a:lnTo>
                <a:lnTo>
                  <a:pt x="24" y="37"/>
                </a:lnTo>
                <a:lnTo>
                  <a:pt x="31" y="29"/>
                </a:lnTo>
                <a:lnTo>
                  <a:pt x="39" y="20"/>
                </a:lnTo>
                <a:lnTo>
                  <a:pt x="47" y="14"/>
                </a:lnTo>
                <a:lnTo>
                  <a:pt x="55" y="9"/>
                </a:lnTo>
                <a:lnTo>
                  <a:pt x="65" y="5"/>
                </a:lnTo>
                <a:lnTo>
                  <a:pt x="74" y="2"/>
                </a:lnTo>
                <a:lnTo>
                  <a:pt x="86" y="1"/>
                </a:lnTo>
                <a:lnTo>
                  <a:pt x="97" y="0"/>
                </a:lnTo>
                <a:lnTo>
                  <a:pt x="105" y="0"/>
                </a:lnTo>
                <a:lnTo>
                  <a:pt x="112" y="1"/>
                </a:lnTo>
                <a:lnTo>
                  <a:pt x="120" y="2"/>
                </a:lnTo>
                <a:lnTo>
                  <a:pt x="126" y="4"/>
                </a:lnTo>
                <a:lnTo>
                  <a:pt x="132" y="7"/>
                </a:lnTo>
                <a:lnTo>
                  <a:pt x="138" y="10"/>
                </a:lnTo>
                <a:lnTo>
                  <a:pt x="144" y="13"/>
                </a:lnTo>
                <a:lnTo>
                  <a:pt x="149" y="17"/>
                </a:lnTo>
                <a:lnTo>
                  <a:pt x="155" y="21"/>
                </a:lnTo>
                <a:lnTo>
                  <a:pt x="160" y="26"/>
                </a:lnTo>
                <a:lnTo>
                  <a:pt x="164" y="33"/>
                </a:lnTo>
                <a:lnTo>
                  <a:pt x="167" y="39"/>
                </a:lnTo>
                <a:lnTo>
                  <a:pt x="170" y="45"/>
                </a:lnTo>
                <a:lnTo>
                  <a:pt x="173" y="52"/>
                </a:lnTo>
                <a:lnTo>
                  <a:pt x="174" y="60"/>
                </a:lnTo>
                <a:lnTo>
                  <a:pt x="176" y="69"/>
                </a:lnTo>
                <a:lnTo>
                  <a:pt x="142" y="72"/>
                </a:lnTo>
                <a:lnTo>
                  <a:pt x="139" y="61"/>
                </a:lnTo>
                <a:lnTo>
                  <a:pt x="136" y="52"/>
                </a:lnTo>
                <a:lnTo>
                  <a:pt x="131" y="45"/>
                </a:lnTo>
                <a:lnTo>
                  <a:pt x="126" y="39"/>
                </a:lnTo>
                <a:lnTo>
                  <a:pt x="120" y="34"/>
                </a:lnTo>
                <a:lnTo>
                  <a:pt x="112" y="31"/>
                </a:lnTo>
                <a:lnTo>
                  <a:pt x="104" y="29"/>
                </a:lnTo>
                <a:lnTo>
                  <a:pt x="96" y="28"/>
                </a:lnTo>
                <a:lnTo>
                  <a:pt x="89" y="29"/>
                </a:lnTo>
                <a:lnTo>
                  <a:pt x="83" y="30"/>
                </a:lnTo>
                <a:lnTo>
                  <a:pt x="78" y="32"/>
                </a:lnTo>
                <a:lnTo>
                  <a:pt x="71" y="34"/>
                </a:lnTo>
                <a:lnTo>
                  <a:pt x="66" y="38"/>
                </a:lnTo>
                <a:lnTo>
                  <a:pt x="61" y="42"/>
                </a:lnTo>
                <a:lnTo>
                  <a:pt x="56" y="47"/>
                </a:lnTo>
                <a:lnTo>
                  <a:pt x="51" y="53"/>
                </a:lnTo>
                <a:lnTo>
                  <a:pt x="47" y="60"/>
                </a:lnTo>
                <a:lnTo>
                  <a:pt x="43" y="69"/>
                </a:lnTo>
                <a:lnTo>
                  <a:pt x="40" y="77"/>
                </a:lnTo>
                <a:lnTo>
                  <a:pt x="38" y="86"/>
                </a:lnTo>
                <a:lnTo>
                  <a:pt x="35" y="97"/>
                </a:lnTo>
                <a:lnTo>
                  <a:pt x="33" y="109"/>
                </a:lnTo>
                <a:lnTo>
                  <a:pt x="32" y="121"/>
                </a:lnTo>
                <a:lnTo>
                  <a:pt x="32" y="134"/>
                </a:lnTo>
                <a:lnTo>
                  <a:pt x="33" y="134"/>
                </a:lnTo>
                <a:close/>
                <a:moveTo>
                  <a:pt x="94" y="253"/>
                </a:moveTo>
                <a:lnTo>
                  <a:pt x="99" y="253"/>
                </a:lnTo>
                <a:lnTo>
                  <a:pt x="105" y="252"/>
                </a:lnTo>
                <a:lnTo>
                  <a:pt x="110" y="250"/>
                </a:lnTo>
                <a:lnTo>
                  <a:pt x="114" y="248"/>
                </a:lnTo>
                <a:lnTo>
                  <a:pt x="120" y="246"/>
                </a:lnTo>
                <a:lnTo>
                  <a:pt x="124" y="243"/>
                </a:lnTo>
                <a:lnTo>
                  <a:pt x="128" y="239"/>
                </a:lnTo>
                <a:lnTo>
                  <a:pt x="131" y="235"/>
                </a:lnTo>
                <a:lnTo>
                  <a:pt x="135" y="230"/>
                </a:lnTo>
                <a:lnTo>
                  <a:pt x="138" y="224"/>
                </a:lnTo>
                <a:lnTo>
                  <a:pt x="140" y="219"/>
                </a:lnTo>
                <a:lnTo>
                  <a:pt x="142" y="213"/>
                </a:lnTo>
                <a:lnTo>
                  <a:pt x="145" y="202"/>
                </a:lnTo>
                <a:lnTo>
                  <a:pt x="146" y="189"/>
                </a:lnTo>
                <a:lnTo>
                  <a:pt x="145" y="176"/>
                </a:lnTo>
                <a:lnTo>
                  <a:pt x="142" y="165"/>
                </a:lnTo>
                <a:lnTo>
                  <a:pt x="140" y="159"/>
                </a:lnTo>
                <a:lnTo>
                  <a:pt x="138" y="155"/>
                </a:lnTo>
                <a:lnTo>
                  <a:pt x="135" y="150"/>
                </a:lnTo>
                <a:lnTo>
                  <a:pt x="131" y="144"/>
                </a:lnTo>
                <a:lnTo>
                  <a:pt x="128" y="140"/>
                </a:lnTo>
                <a:lnTo>
                  <a:pt x="124" y="137"/>
                </a:lnTo>
                <a:lnTo>
                  <a:pt x="120" y="134"/>
                </a:lnTo>
                <a:lnTo>
                  <a:pt x="114" y="132"/>
                </a:lnTo>
                <a:lnTo>
                  <a:pt x="109" y="130"/>
                </a:lnTo>
                <a:lnTo>
                  <a:pt x="104" y="129"/>
                </a:lnTo>
                <a:lnTo>
                  <a:pt x="98" y="128"/>
                </a:lnTo>
                <a:lnTo>
                  <a:pt x="93" y="127"/>
                </a:lnTo>
                <a:lnTo>
                  <a:pt x="87" y="128"/>
                </a:lnTo>
                <a:lnTo>
                  <a:pt x="82" y="128"/>
                </a:lnTo>
                <a:lnTo>
                  <a:pt x="77" y="130"/>
                </a:lnTo>
                <a:lnTo>
                  <a:pt x="71" y="131"/>
                </a:lnTo>
                <a:lnTo>
                  <a:pt x="67" y="134"/>
                </a:lnTo>
                <a:lnTo>
                  <a:pt x="62" y="136"/>
                </a:lnTo>
                <a:lnTo>
                  <a:pt x="58" y="140"/>
                </a:lnTo>
                <a:lnTo>
                  <a:pt x="54" y="143"/>
                </a:lnTo>
                <a:lnTo>
                  <a:pt x="50" y="149"/>
                </a:lnTo>
                <a:lnTo>
                  <a:pt x="47" y="153"/>
                </a:lnTo>
                <a:lnTo>
                  <a:pt x="45" y="158"/>
                </a:lnTo>
                <a:lnTo>
                  <a:pt x="42" y="163"/>
                </a:lnTo>
                <a:lnTo>
                  <a:pt x="41" y="168"/>
                </a:lnTo>
                <a:lnTo>
                  <a:pt x="39" y="174"/>
                </a:lnTo>
                <a:lnTo>
                  <a:pt x="39" y="180"/>
                </a:lnTo>
                <a:lnTo>
                  <a:pt x="38" y="188"/>
                </a:lnTo>
                <a:lnTo>
                  <a:pt x="39" y="194"/>
                </a:lnTo>
                <a:lnTo>
                  <a:pt x="39" y="200"/>
                </a:lnTo>
                <a:lnTo>
                  <a:pt x="41" y="207"/>
                </a:lnTo>
                <a:lnTo>
                  <a:pt x="42" y="212"/>
                </a:lnTo>
                <a:lnTo>
                  <a:pt x="44" y="218"/>
                </a:lnTo>
                <a:lnTo>
                  <a:pt x="47" y="223"/>
                </a:lnTo>
                <a:lnTo>
                  <a:pt x="50" y="229"/>
                </a:lnTo>
                <a:lnTo>
                  <a:pt x="54" y="234"/>
                </a:lnTo>
                <a:lnTo>
                  <a:pt x="58" y="239"/>
                </a:lnTo>
                <a:lnTo>
                  <a:pt x="62" y="242"/>
                </a:lnTo>
                <a:lnTo>
                  <a:pt x="67" y="246"/>
                </a:lnTo>
                <a:lnTo>
                  <a:pt x="71" y="248"/>
                </a:lnTo>
                <a:lnTo>
                  <a:pt x="77" y="250"/>
                </a:lnTo>
                <a:lnTo>
                  <a:pt x="83" y="252"/>
                </a:lnTo>
                <a:lnTo>
                  <a:pt x="88" y="253"/>
                </a:lnTo>
                <a:lnTo>
                  <a:pt x="94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Freeform 109"/>
          <p:cNvSpPr>
            <a:spLocks noEditPoints="1"/>
          </p:cNvSpPr>
          <p:nvPr/>
        </p:nvSpPr>
        <p:spPr bwMode="auto">
          <a:xfrm>
            <a:off x="8935118" y="3520058"/>
            <a:ext cx="24892" cy="39688"/>
          </a:xfrm>
          <a:custGeom>
            <a:avLst/>
            <a:gdLst>
              <a:gd name="T0" fmla="*/ 46 w 181"/>
              <a:gd name="T1" fmla="*/ 119 h 281"/>
              <a:gd name="T2" fmla="*/ 71 w 181"/>
              <a:gd name="T3" fmla="*/ 103 h 281"/>
              <a:gd name="T4" fmla="*/ 100 w 181"/>
              <a:gd name="T5" fmla="*/ 98 h 281"/>
              <a:gd name="T6" fmla="*/ 124 w 181"/>
              <a:gd name="T7" fmla="*/ 101 h 281"/>
              <a:gd name="T8" fmla="*/ 145 w 181"/>
              <a:gd name="T9" fmla="*/ 112 h 281"/>
              <a:gd name="T10" fmla="*/ 163 w 181"/>
              <a:gd name="T11" fmla="*/ 129 h 281"/>
              <a:gd name="T12" fmla="*/ 176 w 181"/>
              <a:gd name="T13" fmla="*/ 152 h 281"/>
              <a:gd name="T14" fmla="*/ 181 w 181"/>
              <a:gd name="T15" fmla="*/ 177 h 281"/>
              <a:gd name="T16" fmla="*/ 180 w 181"/>
              <a:gd name="T17" fmla="*/ 206 h 281"/>
              <a:gd name="T18" fmla="*/ 172 w 181"/>
              <a:gd name="T19" fmla="*/ 232 h 281"/>
              <a:gd name="T20" fmla="*/ 157 w 181"/>
              <a:gd name="T21" fmla="*/ 253 h 281"/>
              <a:gd name="T22" fmla="*/ 138 w 181"/>
              <a:gd name="T23" fmla="*/ 271 h 281"/>
              <a:gd name="T24" fmla="*/ 113 w 181"/>
              <a:gd name="T25" fmla="*/ 279 h 281"/>
              <a:gd name="T26" fmla="*/ 85 w 181"/>
              <a:gd name="T27" fmla="*/ 281 h 281"/>
              <a:gd name="T28" fmla="*/ 59 w 181"/>
              <a:gd name="T29" fmla="*/ 274 h 281"/>
              <a:gd name="T30" fmla="*/ 35 w 181"/>
              <a:gd name="T31" fmla="*/ 258 h 281"/>
              <a:gd name="T32" fmla="*/ 16 w 181"/>
              <a:gd name="T33" fmla="*/ 234 h 281"/>
              <a:gd name="T34" fmla="*/ 3 w 181"/>
              <a:gd name="T35" fmla="*/ 198 h 281"/>
              <a:gd name="T36" fmla="*/ 0 w 181"/>
              <a:gd name="T37" fmla="*/ 148 h 281"/>
              <a:gd name="T38" fmla="*/ 3 w 181"/>
              <a:gd name="T39" fmla="*/ 97 h 281"/>
              <a:gd name="T40" fmla="*/ 14 w 181"/>
              <a:gd name="T41" fmla="*/ 57 h 281"/>
              <a:gd name="T42" fmla="*/ 32 w 181"/>
              <a:gd name="T43" fmla="*/ 29 h 281"/>
              <a:gd name="T44" fmla="*/ 56 w 181"/>
              <a:gd name="T45" fmla="*/ 9 h 281"/>
              <a:gd name="T46" fmla="*/ 87 w 181"/>
              <a:gd name="T47" fmla="*/ 1 h 281"/>
              <a:gd name="T48" fmla="*/ 113 w 181"/>
              <a:gd name="T49" fmla="*/ 1 h 281"/>
              <a:gd name="T50" fmla="*/ 133 w 181"/>
              <a:gd name="T51" fmla="*/ 7 h 281"/>
              <a:gd name="T52" fmla="*/ 150 w 181"/>
              <a:gd name="T53" fmla="*/ 17 h 281"/>
              <a:gd name="T54" fmla="*/ 165 w 181"/>
              <a:gd name="T55" fmla="*/ 33 h 281"/>
              <a:gd name="T56" fmla="*/ 174 w 181"/>
              <a:gd name="T57" fmla="*/ 52 h 281"/>
              <a:gd name="T58" fmla="*/ 143 w 181"/>
              <a:gd name="T59" fmla="*/ 72 h 281"/>
              <a:gd name="T60" fmla="*/ 132 w 181"/>
              <a:gd name="T61" fmla="*/ 45 h 281"/>
              <a:gd name="T62" fmla="*/ 113 w 181"/>
              <a:gd name="T63" fmla="*/ 31 h 281"/>
              <a:gd name="T64" fmla="*/ 90 w 181"/>
              <a:gd name="T65" fmla="*/ 29 h 281"/>
              <a:gd name="T66" fmla="*/ 72 w 181"/>
              <a:gd name="T67" fmla="*/ 34 h 281"/>
              <a:gd name="T68" fmla="*/ 57 w 181"/>
              <a:gd name="T69" fmla="*/ 47 h 281"/>
              <a:gd name="T70" fmla="*/ 43 w 181"/>
              <a:gd name="T71" fmla="*/ 69 h 281"/>
              <a:gd name="T72" fmla="*/ 36 w 181"/>
              <a:gd name="T73" fmla="*/ 97 h 281"/>
              <a:gd name="T74" fmla="*/ 33 w 181"/>
              <a:gd name="T75" fmla="*/ 134 h 281"/>
              <a:gd name="T76" fmla="*/ 100 w 181"/>
              <a:gd name="T77" fmla="*/ 253 h 281"/>
              <a:gd name="T78" fmla="*/ 115 w 181"/>
              <a:gd name="T79" fmla="*/ 248 h 281"/>
              <a:gd name="T80" fmla="*/ 129 w 181"/>
              <a:gd name="T81" fmla="*/ 239 h 281"/>
              <a:gd name="T82" fmla="*/ 139 w 181"/>
              <a:gd name="T83" fmla="*/ 224 h 281"/>
              <a:gd name="T84" fmla="*/ 146 w 181"/>
              <a:gd name="T85" fmla="*/ 202 h 281"/>
              <a:gd name="T86" fmla="*/ 143 w 181"/>
              <a:gd name="T87" fmla="*/ 165 h 281"/>
              <a:gd name="T88" fmla="*/ 136 w 181"/>
              <a:gd name="T89" fmla="*/ 150 h 281"/>
              <a:gd name="T90" fmla="*/ 124 w 181"/>
              <a:gd name="T91" fmla="*/ 137 h 281"/>
              <a:gd name="T92" fmla="*/ 110 w 181"/>
              <a:gd name="T93" fmla="*/ 130 h 281"/>
              <a:gd name="T94" fmla="*/ 94 w 181"/>
              <a:gd name="T95" fmla="*/ 127 h 281"/>
              <a:gd name="T96" fmla="*/ 77 w 181"/>
              <a:gd name="T97" fmla="*/ 130 h 281"/>
              <a:gd name="T98" fmla="*/ 63 w 181"/>
              <a:gd name="T99" fmla="*/ 136 h 281"/>
              <a:gd name="T100" fmla="*/ 51 w 181"/>
              <a:gd name="T101" fmla="*/ 149 h 281"/>
              <a:gd name="T102" fmla="*/ 42 w 181"/>
              <a:gd name="T103" fmla="*/ 163 h 281"/>
              <a:gd name="T104" fmla="*/ 39 w 181"/>
              <a:gd name="T105" fmla="*/ 180 h 281"/>
              <a:gd name="T106" fmla="*/ 39 w 181"/>
              <a:gd name="T107" fmla="*/ 200 h 281"/>
              <a:gd name="T108" fmla="*/ 44 w 181"/>
              <a:gd name="T109" fmla="*/ 218 h 281"/>
              <a:gd name="T110" fmla="*/ 55 w 181"/>
              <a:gd name="T111" fmla="*/ 234 h 281"/>
              <a:gd name="T112" fmla="*/ 68 w 181"/>
              <a:gd name="T113" fmla="*/ 246 h 281"/>
              <a:gd name="T114" fmla="*/ 83 w 181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1" h="281">
                <a:moveTo>
                  <a:pt x="34" y="134"/>
                </a:moveTo>
                <a:lnTo>
                  <a:pt x="40" y="126"/>
                </a:lnTo>
                <a:lnTo>
                  <a:pt x="46" y="119"/>
                </a:lnTo>
                <a:lnTo>
                  <a:pt x="55" y="113"/>
                </a:lnTo>
                <a:lnTo>
                  <a:pt x="62" y="108"/>
                </a:lnTo>
                <a:lnTo>
                  <a:pt x="71" y="103"/>
                </a:lnTo>
                <a:lnTo>
                  <a:pt x="80" y="100"/>
                </a:lnTo>
                <a:lnTo>
                  <a:pt x="90" y="98"/>
                </a:lnTo>
                <a:lnTo>
                  <a:pt x="100" y="98"/>
                </a:lnTo>
                <a:lnTo>
                  <a:pt x="108" y="98"/>
                </a:lnTo>
                <a:lnTo>
                  <a:pt x="116" y="99"/>
                </a:lnTo>
                <a:lnTo>
                  <a:pt x="124" y="101"/>
                </a:lnTo>
                <a:lnTo>
                  <a:pt x="132" y="104"/>
                </a:lnTo>
                <a:lnTo>
                  <a:pt x="139" y="108"/>
                </a:lnTo>
                <a:lnTo>
                  <a:pt x="145" y="112"/>
                </a:lnTo>
                <a:lnTo>
                  <a:pt x="151" y="117"/>
                </a:lnTo>
                <a:lnTo>
                  <a:pt x="157" y="123"/>
                </a:lnTo>
                <a:lnTo>
                  <a:pt x="163" y="129"/>
                </a:lnTo>
                <a:lnTo>
                  <a:pt x="168" y="136"/>
                </a:lnTo>
                <a:lnTo>
                  <a:pt x="172" y="143"/>
                </a:lnTo>
                <a:lnTo>
                  <a:pt x="176" y="152"/>
                </a:lnTo>
                <a:lnTo>
                  <a:pt x="178" y="160"/>
                </a:lnTo>
                <a:lnTo>
                  <a:pt x="180" y="168"/>
                </a:lnTo>
                <a:lnTo>
                  <a:pt x="181" y="177"/>
                </a:lnTo>
                <a:lnTo>
                  <a:pt x="181" y="187"/>
                </a:lnTo>
                <a:lnTo>
                  <a:pt x="181" y="197"/>
                </a:lnTo>
                <a:lnTo>
                  <a:pt x="180" y="206"/>
                </a:lnTo>
                <a:lnTo>
                  <a:pt x="178" y="214"/>
                </a:lnTo>
                <a:lnTo>
                  <a:pt x="176" y="223"/>
                </a:lnTo>
                <a:lnTo>
                  <a:pt x="172" y="232"/>
                </a:lnTo>
                <a:lnTo>
                  <a:pt x="168" y="239"/>
                </a:lnTo>
                <a:lnTo>
                  <a:pt x="163" y="246"/>
                </a:lnTo>
                <a:lnTo>
                  <a:pt x="157" y="253"/>
                </a:lnTo>
                <a:lnTo>
                  <a:pt x="151" y="260"/>
                </a:lnTo>
                <a:lnTo>
                  <a:pt x="145" y="265"/>
                </a:lnTo>
                <a:lnTo>
                  <a:pt x="138" y="271"/>
                </a:lnTo>
                <a:lnTo>
                  <a:pt x="131" y="274"/>
                </a:lnTo>
                <a:lnTo>
                  <a:pt x="122" y="277"/>
                </a:lnTo>
                <a:lnTo>
                  <a:pt x="113" y="279"/>
                </a:lnTo>
                <a:lnTo>
                  <a:pt x="105" y="281"/>
                </a:lnTo>
                <a:lnTo>
                  <a:pt x="95" y="281"/>
                </a:lnTo>
                <a:lnTo>
                  <a:pt x="85" y="281"/>
                </a:lnTo>
                <a:lnTo>
                  <a:pt x="76" y="279"/>
                </a:lnTo>
                <a:lnTo>
                  <a:pt x="67" y="277"/>
                </a:lnTo>
                <a:lnTo>
                  <a:pt x="59" y="274"/>
                </a:lnTo>
                <a:lnTo>
                  <a:pt x="51" y="270"/>
                </a:lnTo>
                <a:lnTo>
                  <a:pt x="42" y="264"/>
                </a:lnTo>
                <a:lnTo>
                  <a:pt x="35" y="258"/>
                </a:lnTo>
                <a:lnTo>
                  <a:pt x="28" y="252"/>
                </a:lnTo>
                <a:lnTo>
                  <a:pt x="21" y="244"/>
                </a:lnTo>
                <a:lnTo>
                  <a:pt x="16" y="234"/>
                </a:lnTo>
                <a:lnTo>
                  <a:pt x="11" y="223"/>
                </a:lnTo>
                <a:lnTo>
                  <a:pt x="6" y="211"/>
                </a:lnTo>
                <a:lnTo>
                  <a:pt x="3" y="198"/>
                </a:lnTo>
                <a:lnTo>
                  <a:pt x="1" y="182"/>
                </a:lnTo>
                <a:lnTo>
                  <a:pt x="0" y="166"/>
                </a:lnTo>
                <a:lnTo>
                  <a:pt x="0" y="148"/>
                </a:lnTo>
                <a:lnTo>
                  <a:pt x="0" y="130"/>
                </a:lnTo>
                <a:lnTo>
                  <a:pt x="1" y="113"/>
                </a:lnTo>
                <a:lnTo>
                  <a:pt x="3" y="97"/>
                </a:lnTo>
                <a:lnTo>
                  <a:pt x="6" y="83"/>
                </a:lnTo>
                <a:lnTo>
                  <a:pt x="10" y="70"/>
                </a:lnTo>
                <a:lnTo>
                  <a:pt x="14" y="57"/>
                </a:lnTo>
                <a:lnTo>
                  <a:pt x="19" y="47"/>
                </a:lnTo>
                <a:lnTo>
                  <a:pt x="25" y="37"/>
                </a:lnTo>
                <a:lnTo>
                  <a:pt x="32" y="29"/>
                </a:lnTo>
                <a:lnTo>
                  <a:pt x="39" y="20"/>
                </a:lnTo>
                <a:lnTo>
                  <a:pt x="48" y="14"/>
                </a:lnTo>
                <a:lnTo>
                  <a:pt x="56" y="9"/>
                </a:lnTo>
                <a:lnTo>
                  <a:pt x="65" y="5"/>
                </a:lnTo>
                <a:lnTo>
                  <a:pt x="75" y="2"/>
                </a:lnTo>
                <a:lnTo>
                  <a:pt x="87" y="1"/>
                </a:lnTo>
                <a:lnTo>
                  <a:pt x="98" y="0"/>
                </a:lnTo>
                <a:lnTo>
                  <a:pt x="106" y="0"/>
                </a:lnTo>
                <a:lnTo>
                  <a:pt x="113" y="1"/>
                </a:lnTo>
                <a:lnTo>
                  <a:pt x="120" y="2"/>
                </a:lnTo>
                <a:lnTo>
                  <a:pt x="127" y="4"/>
                </a:lnTo>
                <a:lnTo>
                  <a:pt x="133" y="7"/>
                </a:lnTo>
                <a:lnTo>
                  <a:pt x="139" y="10"/>
                </a:lnTo>
                <a:lnTo>
                  <a:pt x="145" y="13"/>
                </a:lnTo>
                <a:lnTo>
                  <a:pt x="150" y="17"/>
                </a:lnTo>
                <a:lnTo>
                  <a:pt x="155" y="21"/>
                </a:lnTo>
                <a:lnTo>
                  <a:pt x="160" y="26"/>
                </a:lnTo>
                <a:lnTo>
                  <a:pt x="165" y="33"/>
                </a:lnTo>
                <a:lnTo>
                  <a:pt x="168" y="39"/>
                </a:lnTo>
                <a:lnTo>
                  <a:pt x="171" y="45"/>
                </a:lnTo>
                <a:lnTo>
                  <a:pt x="174" y="52"/>
                </a:lnTo>
                <a:lnTo>
                  <a:pt x="175" y="60"/>
                </a:lnTo>
                <a:lnTo>
                  <a:pt x="177" y="69"/>
                </a:lnTo>
                <a:lnTo>
                  <a:pt x="143" y="72"/>
                </a:lnTo>
                <a:lnTo>
                  <a:pt x="140" y="61"/>
                </a:lnTo>
                <a:lnTo>
                  <a:pt x="137" y="52"/>
                </a:lnTo>
                <a:lnTo>
                  <a:pt x="132" y="45"/>
                </a:lnTo>
                <a:lnTo>
                  <a:pt x="127" y="39"/>
                </a:lnTo>
                <a:lnTo>
                  <a:pt x="120" y="34"/>
                </a:lnTo>
                <a:lnTo>
                  <a:pt x="113" y="31"/>
                </a:lnTo>
                <a:lnTo>
                  <a:pt x="105" y="29"/>
                </a:lnTo>
                <a:lnTo>
                  <a:pt x="97" y="28"/>
                </a:lnTo>
                <a:lnTo>
                  <a:pt x="90" y="29"/>
                </a:lnTo>
                <a:lnTo>
                  <a:pt x="83" y="30"/>
                </a:lnTo>
                <a:lnTo>
                  <a:pt x="78" y="32"/>
                </a:lnTo>
                <a:lnTo>
                  <a:pt x="72" y="34"/>
                </a:lnTo>
                <a:lnTo>
                  <a:pt x="67" y="38"/>
                </a:lnTo>
                <a:lnTo>
                  <a:pt x="62" y="42"/>
                </a:lnTo>
                <a:lnTo>
                  <a:pt x="57" y="47"/>
                </a:lnTo>
                <a:lnTo>
                  <a:pt x="52" y="53"/>
                </a:lnTo>
                <a:lnTo>
                  <a:pt x="48" y="60"/>
                </a:lnTo>
                <a:lnTo>
                  <a:pt x="43" y="69"/>
                </a:lnTo>
                <a:lnTo>
                  <a:pt x="40" y="77"/>
                </a:lnTo>
                <a:lnTo>
                  <a:pt x="38" y="86"/>
                </a:lnTo>
                <a:lnTo>
                  <a:pt x="36" y="97"/>
                </a:lnTo>
                <a:lnTo>
                  <a:pt x="34" y="109"/>
                </a:lnTo>
                <a:lnTo>
                  <a:pt x="33" y="121"/>
                </a:lnTo>
                <a:lnTo>
                  <a:pt x="33" y="134"/>
                </a:lnTo>
                <a:lnTo>
                  <a:pt x="34" y="134"/>
                </a:lnTo>
                <a:close/>
                <a:moveTo>
                  <a:pt x="95" y="253"/>
                </a:moveTo>
                <a:lnTo>
                  <a:pt x="100" y="253"/>
                </a:lnTo>
                <a:lnTo>
                  <a:pt x="106" y="252"/>
                </a:lnTo>
                <a:lnTo>
                  <a:pt x="111" y="250"/>
                </a:lnTo>
                <a:lnTo>
                  <a:pt x="115" y="248"/>
                </a:lnTo>
                <a:lnTo>
                  <a:pt x="120" y="246"/>
                </a:lnTo>
                <a:lnTo>
                  <a:pt x="124" y="243"/>
                </a:lnTo>
                <a:lnTo>
                  <a:pt x="129" y="239"/>
                </a:lnTo>
                <a:lnTo>
                  <a:pt x="132" y="235"/>
                </a:lnTo>
                <a:lnTo>
                  <a:pt x="136" y="230"/>
                </a:lnTo>
                <a:lnTo>
                  <a:pt x="139" y="224"/>
                </a:lnTo>
                <a:lnTo>
                  <a:pt x="141" y="219"/>
                </a:lnTo>
                <a:lnTo>
                  <a:pt x="143" y="213"/>
                </a:lnTo>
                <a:lnTo>
                  <a:pt x="146" y="202"/>
                </a:lnTo>
                <a:lnTo>
                  <a:pt x="147" y="189"/>
                </a:lnTo>
                <a:lnTo>
                  <a:pt x="146" y="176"/>
                </a:lnTo>
                <a:lnTo>
                  <a:pt x="143" y="165"/>
                </a:lnTo>
                <a:lnTo>
                  <a:pt x="141" y="159"/>
                </a:lnTo>
                <a:lnTo>
                  <a:pt x="139" y="155"/>
                </a:lnTo>
                <a:lnTo>
                  <a:pt x="136" y="150"/>
                </a:lnTo>
                <a:lnTo>
                  <a:pt x="132" y="144"/>
                </a:lnTo>
                <a:lnTo>
                  <a:pt x="129" y="140"/>
                </a:lnTo>
                <a:lnTo>
                  <a:pt x="124" y="137"/>
                </a:lnTo>
                <a:lnTo>
                  <a:pt x="120" y="134"/>
                </a:lnTo>
                <a:lnTo>
                  <a:pt x="115" y="132"/>
                </a:lnTo>
                <a:lnTo>
                  <a:pt x="110" y="130"/>
                </a:lnTo>
                <a:lnTo>
                  <a:pt x="105" y="129"/>
                </a:lnTo>
                <a:lnTo>
                  <a:pt x="99" y="128"/>
                </a:lnTo>
                <a:lnTo>
                  <a:pt x="94" y="127"/>
                </a:lnTo>
                <a:lnTo>
                  <a:pt x="88" y="128"/>
                </a:lnTo>
                <a:lnTo>
                  <a:pt x="82" y="128"/>
                </a:lnTo>
                <a:lnTo>
                  <a:pt x="77" y="130"/>
                </a:lnTo>
                <a:lnTo>
                  <a:pt x="72" y="131"/>
                </a:lnTo>
                <a:lnTo>
                  <a:pt x="68" y="134"/>
                </a:lnTo>
                <a:lnTo>
                  <a:pt x="63" y="136"/>
                </a:lnTo>
                <a:lnTo>
                  <a:pt x="59" y="140"/>
                </a:lnTo>
                <a:lnTo>
                  <a:pt x="55" y="143"/>
                </a:lnTo>
                <a:lnTo>
                  <a:pt x="51" y="149"/>
                </a:lnTo>
                <a:lnTo>
                  <a:pt x="48" y="153"/>
                </a:lnTo>
                <a:lnTo>
                  <a:pt x="45" y="158"/>
                </a:lnTo>
                <a:lnTo>
                  <a:pt x="42" y="163"/>
                </a:lnTo>
                <a:lnTo>
                  <a:pt x="41" y="168"/>
                </a:lnTo>
                <a:lnTo>
                  <a:pt x="39" y="174"/>
                </a:lnTo>
                <a:lnTo>
                  <a:pt x="39" y="180"/>
                </a:lnTo>
                <a:lnTo>
                  <a:pt x="38" y="188"/>
                </a:lnTo>
                <a:lnTo>
                  <a:pt x="39" y="194"/>
                </a:lnTo>
                <a:lnTo>
                  <a:pt x="39" y="200"/>
                </a:lnTo>
                <a:lnTo>
                  <a:pt x="41" y="207"/>
                </a:lnTo>
                <a:lnTo>
                  <a:pt x="42" y="212"/>
                </a:lnTo>
                <a:lnTo>
                  <a:pt x="44" y="218"/>
                </a:lnTo>
                <a:lnTo>
                  <a:pt x="48" y="223"/>
                </a:lnTo>
                <a:lnTo>
                  <a:pt x="51" y="229"/>
                </a:lnTo>
                <a:lnTo>
                  <a:pt x="55" y="234"/>
                </a:lnTo>
                <a:lnTo>
                  <a:pt x="59" y="239"/>
                </a:lnTo>
                <a:lnTo>
                  <a:pt x="63" y="242"/>
                </a:lnTo>
                <a:lnTo>
                  <a:pt x="68" y="246"/>
                </a:lnTo>
                <a:lnTo>
                  <a:pt x="72" y="248"/>
                </a:lnTo>
                <a:lnTo>
                  <a:pt x="77" y="250"/>
                </a:lnTo>
                <a:lnTo>
                  <a:pt x="83" y="252"/>
                </a:lnTo>
                <a:lnTo>
                  <a:pt x="89" y="253"/>
                </a:lnTo>
                <a:lnTo>
                  <a:pt x="95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110"/>
          <p:cNvSpPr>
            <a:spLocks/>
          </p:cNvSpPr>
          <p:nvPr/>
        </p:nvSpPr>
        <p:spPr bwMode="auto">
          <a:xfrm>
            <a:off x="8968456" y="3520058"/>
            <a:ext cx="24892" cy="39688"/>
          </a:xfrm>
          <a:custGeom>
            <a:avLst/>
            <a:gdLst>
              <a:gd name="T0" fmla="*/ 0 w 183"/>
              <a:gd name="T1" fmla="*/ 276 h 276"/>
              <a:gd name="T2" fmla="*/ 4 w 183"/>
              <a:gd name="T3" fmla="*/ 253 h 276"/>
              <a:gd name="T4" fmla="*/ 17 w 183"/>
              <a:gd name="T5" fmla="*/ 230 h 276"/>
              <a:gd name="T6" fmla="*/ 40 w 183"/>
              <a:gd name="T7" fmla="*/ 202 h 276"/>
              <a:gd name="T8" fmla="*/ 77 w 183"/>
              <a:gd name="T9" fmla="*/ 169 h 276"/>
              <a:gd name="T10" fmla="*/ 104 w 183"/>
              <a:gd name="T11" fmla="*/ 148 h 276"/>
              <a:gd name="T12" fmla="*/ 126 w 183"/>
              <a:gd name="T13" fmla="*/ 124 h 276"/>
              <a:gd name="T14" fmla="*/ 136 w 183"/>
              <a:gd name="T15" fmla="*/ 112 h 276"/>
              <a:gd name="T16" fmla="*/ 142 w 183"/>
              <a:gd name="T17" fmla="*/ 99 h 276"/>
              <a:gd name="T18" fmla="*/ 146 w 183"/>
              <a:gd name="T19" fmla="*/ 88 h 276"/>
              <a:gd name="T20" fmla="*/ 148 w 183"/>
              <a:gd name="T21" fmla="*/ 76 h 276"/>
              <a:gd name="T22" fmla="*/ 144 w 183"/>
              <a:gd name="T23" fmla="*/ 56 h 276"/>
              <a:gd name="T24" fmla="*/ 133 w 183"/>
              <a:gd name="T25" fmla="*/ 41 h 276"/>
              <a:gd name="T26" fmla="*/ 116 w 183"/>
              <a:gd name="T27" fmla="*/ 31 h 276"/>
              <a:gd name="T28" fmla="*/ 96 w 183"/>
              <a:gd name="T29" fmla="*/ 28 h 276"/>
              <a:gd name="T30" fmla="*/ 75 w 183"/>
              <a:gd name="T31" fmla="*/ 32 h 276"/>
              <a:gd name="T32" fmla="*/ 58 w 183"/>
              <a:gd name="T33" fmla="*/ 42 h 276"/>
              <a:gd name="T34" fmla="*/ 51 w 183"/>
              <a:gd name="T35" fmla="*/ 49 h 276"/>
              <a:gd name="T36" fmla="*/ 46 w 183"/>
              <a:gd name="T37" fmla="*/ 59 h 276"/>
              <a:gd name="T38" fmla="*/ 43 w 183"/>
              <a:gd name="T39" fmla="*/ 71 h 276"/>
              <a:gd name="T40" fmla="*/ 42 w 183"/>
              <a:gd name="T41" fmla="*/ 83 h 276"/>
              <a:gd name="T42" fmla="*/ 8 w 183"/>
              <a:gd name="T43" fmla="*/ 70 h 276"/>
              <a:gd name="T44" fmla="*/ 13 w 183"/>
              <a:gd name="T45" fmla="*/ 53 h 276"/>
              <a:gd name="T46" fmla="*/ 20 w 183"/>
              <a:gd name="T47" fmla="*/ 38 h 276"/>
              <a:gd name="T48" fmla="*/ 29 w 183"/>
              <a:gd name="T49" fmla="*/ 25 h 276"/>
              <a:gd name="T50" fmla="*/ 41 w 183"/>
              <a:gd name="T51" fmla="*/ 15 h 276"/>
              <a:gd name="T52" fmla="*/ 55 w 183"/>
              <a:gd name="T53" fmla="*/ 8 h 276"/>
              <a:gd name="T54" fmla="*/ 70 w 183"/>
              <a:gd name="T55" fmla="*/ 3 h 276"/>
              <a:gd name="T56" fmla="*/ 87 w 183"/>
              <a:gd name="T57" fmla="*/ 0 h 276"/>
              <a:gd name="T58" fmla="*/ 106 w 183"/>
              <a:gd name="T59" fmla="*/ 0 h 276"/>
              <a:gd name="T60" fmla="*/ 124 w 183"/>
              <a:gd name="T61" fmla="*/ 3 h 276"/>
              <a:gd name="T62" fmla="*/ 140 w 183"/>
              <a:gd name="T63" fmla="*/ 9 h 276"/>
              <a:gd name="T64" fmla="*/ 154 w 183"/>
              <a:gd name="T65" fmla="*/ 17 h 276"/>
              <a:gd name="T66" fmla="*/ 164 w 183"/>
              <a:gd name="T67" fmla="*/ 29 h 276"/>
              <a:gd name="T68" fmla="*/ 174 w 183"/>
              <a:gd name="T69" fmla="*/ 41 h 276"/>
              <a:gd name="T70" fmla="*/ 179 w 183"/>
              <a:gd name="T71" fmla="*/ 54 h 276"/>
              <a:gd name="T72" fmla="*/ 182 w 183"/>
              <a:gd name="T73" fmla="*/ 69 h 276"/>
              <a:gd name="T74" fmla="*/ 182 w 183"/>
              <a:gd name="T75" fmla="*/ 83 h 276"/>
              <a:gd name="T76" fmla="*/ 180 w 183"/>
              <a:gd name="T77" fmla="*/ 96 h 276"/>
              <a:gd name="T78" fmla="*/ 175 w 183"/>
              <a:gd name="T79" fmla="*/ 110 h 276"/>
              <a:gd name="T80" fmla="*/ 168 w 183"/>
              <a:gd name="T81" fmla="*/ 123 h 276"/>
              <a:gd name="T82" fmla="*/ 151 w 183"/>
              <a:gd name="T83" fmla="*/ 144 h 276"/>
              <a:gd name="T84" fmla="*/ 113 w 183"/>
              <a:gd name="T85" fmla="*/ 181 h 276"/>
              <a:gd name="T86" fmla="*/ 73 w 183"/>
              <a:gd name="T87" fmla="*/ 214 h 276"/>
              <a:gd name="T88" fmla="*/ 54 w 183"/>
              <a:gd name="T89" fmla="*/ 235 h 276"/>
              <a:gd name="T90" fmla="*/ 183 w 183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" h="276">
                <a:moveTo>
                  <a:pt x="183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7" y="230"/>
                </a:lnTo>
                <a:lnTo>
                  <a:pt x="27" y="216"/>
                </a:lnTo>
                <a:lnTo>
                  <a:pt x="40" y="202"/>
                </a:lnTo>
                <a:lnTo>
                  <a:pt x="57" y="187"/>
                </a:lnTo>
                <a:lnTo>
                  <a:pt x="77" y="169"/>
                </a:lnTo>
                <a:lnTo>
                  <a:pt x="91" y="159"/>
                </a:lnTo>
                <a:lnTo>
                  <a:pt x="104" y="148"/>
                </a:lnTo>
                <a:lnTo>
                  <a:pt x="115" y="135"/>
                </a:lnTo>
                <a:lnTo>
                  <a:pt x="126" y="124"/>
                </a:lnTo>
                <a:lnTo>
                  <a:pt x="132" y="118"/>
                </a:lnTo>
                <a:lnTo>
                  <a:pt x="136" y="112"/>
                </a:lnTo>
                <a:lnTo>
                  <a:pt x="140" y="105"/>
                </a:lnTo>
                <a:lnTo>
                  <a:pt x="142" y="99"/>
                </a:lnTo>
                <a:lnTo>
                  <a:pt x="145" y="94"/>
                </a:lnTo>
                <a:lnTo>
                  <a:pt x="146" y="88"/>
                </a:lnTo>
                <a:lnTo>
                  <a:pt x="147" y="82"/>
                </a:lnTo>
                <a:lnTo>
                  <a:pt x="148" y="76"/>
                </a:lnTo>
                <a:lnTo>
                  <a:pt x="147" y="65"/>
                </a:lnTo>
                <a:lnTo>
                  <a:pt x="144" y="56"/>
                </a:lnTo>
                <a:lnTo>
                  <a:pt x="140" y="48"/>
                </a:lnTo>
                <a:lnTo>
                  <a:pt x="133" y="41"/>
                </a:lnTo>
                <a:lnTo>
                  <a:pt x="125" y="36"/>
                </a:lnTo>
                <a:lnTo>
                  <a:pt x="116" y="31"/>
                </a:lnTo>
                <a:lnTo>
                  <a:pt x="106" y="29"/>
                </a:lnTo>
                <a:lnTo>
                  <a:pt x="96" y="28"/>
                </a:lnTo>
                <a:lnTo>
                  <a:pt x="84" y="29"/>
                </a:lnTo>
                <a:lnTo>
                  <a:pt x="75" y="32"/>
                </a:lnTo>
                <a:lnTo>
                  <a:pt x="66" y="36"/>
                </a:lnTo>
                <a:lnTo>
                  <a:pt x="58" y="42"/>
                </a:lnTo>
                <a:lnTo>
                  <a:pt x="54" y="45"/>
                </a:lnTo>
                <a:lnTo>
                  <a:pt x="51" y="49"/>
                </a:lnTo>
                <a:lnTo>
                  <a:pt x="48" y="54"/>
                </a:lnTo>
                <a:lnTo>
                  <a:pt x="46" y="59"/>
                </a:lnTo>
                <a:lnTo>
                  <a:pt x="44" y="64"/>
                </a:lnTo>
                <a:lnTo>
                  <a:pt x="43" y="71"/>
                </a:lnTo>
                <a:lnTo>
                  <a:pt x="42" y="77"/>
                </a:lnTo>
                <a:lnTo>
                  <a:pt x="42" y="83"/>
                </a:lnTo>
                <a:lnTo>
                  <a:pt x="7" y="80"/>
                </a:lnTo>
                <a:lnTo>
                  <a:pt x="8" y="70"/>
                </a:lnTo>
                <a:lnTo>
                  <a:pt x="10" y="61"/>
                </a:lnTo>
                <a:lnTo>
                  <a:pt x="13" y="53"/>
                </a:lnTo>
                <a:lnTo>
                  <a:pt x="16" y="45"/>
                </a:lnTo>
                <a:lnTo>
                  <a:pt x="20" y="38"/>
                </a:lnTo>
                <a:lnTo>
                  <a:pt x="24" y="32"/>
                </a:lnTo>
                <a:lnTo>
                  <a:pt x="29" y="25"/>
                </a:lnTo>
                <a:lnTo>
                  <a:pt x="35" y="20"/>
                </a:lnTo>
                <a:lnTo>
                  <a:pt x="41" y="15"/>
                </a:lnTo>
                <a:lnTo>
                  <a:pt x="47" y="11"/>
                </a:lnTo>
                <a:lnTo>
                  <a:pt x="55" y="8"/>
                </a:lnTo>
                <a:lnTo>
                  <a:pt x="62" y="5"/>
                </a:lnTo>
                <a:lnTo>
                  <a:pt x="70" y="3"/>
                </a:lnTo>
                <a:lnTo>
                  <a:pt x="78" y="1"/>
                </a:lnTo>
                <a:lnTo>
                  <a:pt x="87" y="0"/>
                </a:lnTo>
                <a:lnTo>
                  <a:pt x="97" y="0"/>
                </a:lnTo>
                <a:lnTo>
                  <a:pt x="106" y="0"/>
                </a:lnTo>
                <a:lnTo>
                  <a:pt x="115" y="1"/>
                </a:lnTo>
                <a:lnTo>
                  <a:pt x="124" y="3"/>
                </a:lnTo>
                <a:lnTo>
                  <a:pt x="133" y="6"/>
                </a:lnTo>
                <a:lnTo>
                  <a:pt x="140" y="9"/>
                </a:lnTo>
                <a:lnTo>
                  <a:pt x="147" y="12"/>
                </a:lnTo>
                <a:lnTo>
                  <a:pt x="154" y="17"/>
                </a:lnTo>
                <a:lnTo>
                  <a:pt x="159" y="22"/>
                </a:lnTo>
                <a:lnTo>
                  <a:pt x="164" y="29"/>
                </a:lnTo>
                <a:lnTo>
                  <a:pt x="170" y="34"/>
                </a:lnTo>
                <a:lnTo>
                  <a:pt x="174" y="41"/>
                </a:lnTo>
                <a:lnTo>
                  <a:pt x="177" y="47"/>
                </a:lnTo>
                <a:lnTo>
                  <a:pt x="179" y="54"/>
                </a:lnTo>
                <a:lnTo>
                  <a:pt x="181" y="61"/>
                </a:lnTo>
                <a:lnTo>
                  <a:pt x="182" y="69"/>
                </a:lnTo>
                <a:lnTo>
                  <a:pt x="182" y="77"/>
                </a:lnTo>
                <a:lnTo>
                  <a:pt x="182" y="83"/>
                </a:lnTo>
                <a:lnTo>
                  <a:pt x="181" y="90"/>
                </a:lnTo>
                <a:lnTo>
                  <a:pt x="180" y="96"/>
                </a:lnTo>
                <a:lnTo>
                  <a:pt x="178" y="103"/>
                </a:lnTo>
                <a:lnTo>
                  <a:pt x="175" y="110"/>
                </a:lnTo>
                <a:lnTo>
                  <a:pt x="172" y="117"/>
                </a:lnTo>
                <a:lnTo>
                  <a:pt x="168" y="123"/>
                </a:lnTo>
                <a:lnTo>
                  <a:pt x="163" y="130"/>
                </a:lnTo>
                <a:lnTo>
                  <a:pt x="151" y="144"/>
                </a:lnTo>
                <a:lnTo>
                  <a:pt x="135" y="162"/>
                </a:lnTo>
                <a:lnTo>
                  <a:pt x="113" y="181"/>
                </a:lnTo>
                <a:lnTo>
                  <a:pt x="87" y="203"/>
                </a:lnTo>
                <a:lnTo>
                  <a:pt x="73" y="214"/>
                </a:lnTo>
                <a:lnTo>
                  <a:pt x="63" y="224"/>
                </a:lnTo>
                <a:lnTo>
                  <a:pt x="54" y="235"/>
                </a:lnTo>
                <a:lnTo>
                  <a:pt x="47" y="244"/>
                </a:lnTo>
                <a:lnTo>
                  <a:pt x="183" y="244"/>
                </a:lnTo>
                <a:lnTo>
                  <a:pt x="183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Freeform 111"/>
          <p:cNvSpPr>
            <a:spLocks noEditPoints="1"/>
          </p:cNvSpPr>
          <p:nvPr/>
        </p:nvSpPr>
        <p:spPr bwMode="auto">
          <a:xfrm>
            <a:off x="9001793" y="3520058"/>
            <a:ext cx="26448" cy="39688"/>
          </a:xfrm>
          <a:custGeom>
            <a:avLst/>
            <a:gdLst>
              <a:gd name="T0" fmla="*/ 190 w 190"/>
              <a:gd name="T1" fmla="*/ 209 h 275"/>
              <a:gd name="T2" fmla="*/ 153 w 190"/>
              <a:gd name="T3" fmla="*/ 209 h 275"/>
              <a:gd name="T4" fmla="*/ 153 w 190"/>
              <a:gd name="T5" fmla="*/ 275 h 275"/>
              <a:gd name="T6" fmla="*/ 119 w 190"/>
              <a:gd name="T7" fmla="*/ 275 h 275"/>
              <a:gd name="T8" fmla="*/ 119 w 190"/>
              <a:gd name="T9" fmla="*/ 209 h 275"/>
              <a:gd name="T10" fmla="*/ 0 w 190"/>
              <a:gd name="T11" fmla="*/ 209 h 275"/>
              <a:gd name="T12" fmla="*/ 0 w 190"/>
              <a:gd name="T13" fmla="*/ 178 h 275"/>
              <a:gd name="T14" fmla="*/ 125 w 190"/>
              <a:gd name="T15" fmla="*/ 0 h 275"/>
              <a:gd name="T16" fmla="*/ 153 w 190"/>
              <a:gd name="T17" fmla="*/ 0 h 275"/>
              <a:gd name="T18" fmla="*/ 153 w 190"/>
              <a:gd name="T19" fmla="*/ 178 h 275"/>
              <a:gd name="T20" fmla="*/ 190 w 190"/>
              <a:gd name="T21" fmla="*/ 178 h 275"/>
              <a:gd name="T22" fmla="*/ 190 w 190"/>
              <a:gd name="T23" fmla="*/ 209 h 275"/>
              <a:gd name="T24" fmla="*/ 119 w 190"/>
              <a:gd name="T25" fmla="*/ 178 h 275"/>
              <a:gd name="T26" fmla="*/ 119 w 190"/>
              <a:gd name="T27" fmla="*/ 54 h 275"/>
              <a:gd name="T28" fmla="*/ 118 w 190"/>
              <a:gd name="T29" fmla="*/ 54 h 275"/>
              <a:gd name="T30" fmla="*/ 33 w 190"/>
              <a:gd name="T31" fmla="*/ 178 h 275"/>
              <a:gd name="T32" fmla="*/ 119 w 190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" h="275">
                <a:moveTo>
                  <a:pt x="190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0" y="178"/>
                </a:lnTo>
                <a:lnTo>
                  <a:pt x="190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8" y="54"/>
                </a:lnTo>
                <a:lnTo>
                  <a:pt x="33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Freeform 113"/>
          <p:cNvSpPr>
            <a:spLocks noEditPoints="1"/>
          </p:cNvSpPr>
          <p:nvPr/>
        </p:nvSpPr>
        <p:spPr bwMode="auto">
          <a:xfrm>
            <a:off x="9054181" y="3520058"/>
            <a:ext cx="26448" cy="39688"/>
          </a:xfrm>
          <a:custGeom>
            <a:avLst/>
            <a:gdLst>
              <a:gd name="T0" fmla="*/ 190 w 190"/>
              <a:gd name="T1" fmla="*/ 209 h 275"/>
              <a:gd name="T2" fmla="*/ 153 w 190"/>
              <a:gd name="T3" fmla="*/ 209 h 275"/>
              <a:gd name="T4" fmla="*/ 153 w 190"/>
              <a:gd name="T5" fmla="*/ 275 h 275"/>
              <a:gd name="T6" fmla="*/ 120 w 190"/>
              <a:gd name="T7" fmla="*/ 275 h 275"/>
              <a:gd name="T8" fmla="*/ 120 w 190"/>
              <a:gd name="T9" fmla="*/ 209 h 275"/>
              <a:gd name="T10" fmla="*/ 0 w 190"/>
              <a:gd name="T11" fmla="*/ 209 h 275"/>
              <a:gd name="T12" fmla="*/ 0 w 190"/>
              <a:gd name="T13" fmla="*/ 178 h 275"/>
              <a:gd name="T14" fmla="*/ 126 w 190"/>
              <a:gd name="T15" fmla="*/ 0 h 275"/>
              <a:gd name="T16" fmla="*/ 153 w 190"/>
              <a:gd name="T17" fmla="*/ 0 h 275"/>
              <a:gd name="T18" fmla="*/ 153 w 190"/>
              <a:gd name="T19" fmla="*/ 178 h 275"/>
              <a:gd name="T20" fmla="*/ 190 w 190"/>
              <a:gd name="T21" fmla="*/ 178 h 275"/>
              <a:gd name="T22" fmla="*/ 190 w 190"/>
              <a:gd name="T23" fmla="*/ 209 h 275"/>
              <a:gd name="T24" fmla="*/ 120 w 190"/>
              <a:gd name="T25" fmla="*/ 178 h 275"/>
              <a:gd name="T26" fmla="*/ 120 w 190"/>
              <a:gd name="T27" fmla="*/ 54 h 275"/>
              <a:gd name="T28" fmla="*/ 119 w 190"/>
              <a:gd name="T29" fmla="*/ 54 h 275"/>
              <a:gd name="T30" fmla="*/ 33 w 190"/>
              <a:gd name="T31" fmla="*/ 178 h 275"/>
              <a:gd name="T32" fmla="*/ 120 w 190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" h="275">
                <a:moveTo>
                  <a:pt x="190" y="209"/>
                </a:moveTo>
                <a:lnTo>
                  <a:pt x="153" y="209"/>
                </a:lnTo>
                <a:lnTo>
                  <a:pt x="153" y="275"/>
                </a:lnTo>
                <a:lnTo>
                  <a:pt x="120" y="275"/>
                </a:lnTo>
                <a:lnTo>
                  <a:pt x="120" y="209"/>
                </a:lnTo>
                <a:lnTo>
                  <a:pt x="0" y="209"/>
                </a:lnTo>
                <a:lnTo>
                  <a:pt x="0" y="178"/>
                </a:lnTo>
                <a:lnTo>
                  <a:pt x="126" y="0"/>
                </a:lnTo>
                <a:lnTo>
                  <a:pt x="153" y="0"/>
                </a:lnTo>
                <a:lnTo>
                  <a:pt x="153" y="178"/>
                </a:lnTo>
                <a:lnTo>
                  <a:pt x="190" y="178"/>
                </a:lnTo>
                <a:lnTo>
                  <a:pt x="190" y="209"/>
                </a:lnTo>
                <a:close/>
                <a:moveTo>
                  <a:pt x="120" y="178"/>
                </a:moveTo>
                <a:lnTo>
                  <a:pt x="120" y="54"/>
                </a:lnTo>
                <a:lnTo>
                  <a:pt x="119" y="54"/>
                </a:lnTo>
                <a:lnTo>
                  <a:pt x="33" y="178"/>
                </a:lnTo>
                <a:lnTo>
                  <a:pt x="12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Freeform 114"/>
          <p:cNvSpPr>
            <a:spLocks noEditPoints="1"/>
          </p:cNvSpPr>
          <p:nvPr/>
        </p:nvSpPr>
        <p:spPr bwMode="auto">
          <a:xfrm>
            <a:off x="9089106" y="3520058"/>
            <a:ext cx="24892" cy="39688"/>
          </a:xfrm>
          <a:custGeom>
            <a:avLst/>
            <a:gdLst>
              <a:gd name="T0" fmla="*/ 161 w 180"/>
              <a:gd name="T1" fmla="*/ 145 h 281"/>
              <a:gd name="T2" fmla="*/ 180 w 180"/>
              <a:gd name="T3" fmla="*/ 184 h 281"/>
              <a:gd name="T4" fmla="*/ 177 w 180"/>
              <a:gd name="T5" fmla="*/ 222 h 281"/>
              <a:gd name="T6" fmla="*/ 162 w 180"/>
              <a:gd name="T7" fmla="*/ 251 h 281"/>
              <a:gd name="T8" fmla="*/ 134 w 180"/>
              <a:gd name="T9" fmla="*/ 272 h 281"/>
              <a:gd name="T10" fmla="*/ 100 w 180"/>
              <a:gd name="T11" fmla="*/ 281 h 281"/>
              <a:gd name="T12" fmla="*/ 62 w 180"/>
              <a:gd name="T13" fmla="*/ 278 h 281"/>
              <a:gd name="T14" fmla="*/ 32 w 180"/>
              <a:gd name="T15" fmla="*/ 262 h 281"/>
              <a:gd name="T16" fmla="*/ 10 w 180"/>
              <a:gd name="T17" fmla="*/ 237 h 281"/>
              <a:gd name="T18" fmla="*/ 0 w 180"/>
              <a:gd name="T19" fmla="*/ 206 h 281"/>
              <a:gd name="T20" fmla="*/ 8 w 180"/>
              <a:gd name="T21" fmla="*/ 161 h 281"/>
              <a:gd name="T22" fmla="*/ 25 w 180"/>
              <a:gd name="T23" fmla="*/ 138 h 281"/>
              <a:gd name="T24" fmla="*/ 46 w 180"/>
              <a:gd name="T25" fmla="*/ 129 h 281"/>
              <a:gd name="T26" fmla="*/ 34 w 180"/>
              <a:gd name="T27" fmla="*/ 119 h 281"/>
              <a:gd name="T28" fmla="*/ 13 w 180"/>
              <a:gd name="T29" fmla="*/ 90 h 281"/>
              <a:gd name="T30" fmla="*/ 12 w 180"/>
              <a:gd name="T31" fmla="*/ 56 h 281"/>
              <a:gd name="T32" fmla="*/ 23 w 180"/>
              <a:gd name="T33" fmla="*/ 31 h 281"/>
              <a:gd name="T34" fmla="*/ 44 w 180"/>
              <a:gd name="T35" fmla="*/ 11 h 281"/>
              <a:gd name="T36" fmla="*/ 73 w 180"/>
              <a:gd name="T37" fmla="*/ 1 h 281"/>
              <a:gd name="T38" fmla="*/ 107 w 180"/>
              <a:gd name="T39" fmla="*/ 1 h 281"/>
              <a:gd name="T40" fmla="*/ 135 w 180"/>
              <a:gd name="T41" fmla="*/ 12 h 281"/>
              <a:gd name="T42" fmla="*/ 157 w 180"/>
              <a:gd name="T43" fmla="*/ 32 h 281"/>
              <a:gd name="T44" fmla="*/ 168 w 180"/>
              <a:gd name="T45" fmla="*/ 57 h 281"/>
              <a:gd name="T46" fmla="*/ 167 w 180"/>
              <a:gd name="T47" fmla="*/ 90 h 281"/>
              <a:gd name="T48" fmla="*/ 147 w 180"/>
              <a:gd name="T49" fmla="*/ 118 h 281"/>
              <a:gd name="T50" fmla="*/ 90 w 180"/>
              <a:gd name="T51" fmla="*/ 114 h 281"/>
              <a:gd name="T52" fmla="*/ 122 w 180"/>
              <a:gd name="T53" fmla="*/ 102 h 281"/>
              <a:gd name="T54" fmla="*/ 135 w 180"/>
              <a:gd name="T55" fmla="*/ 72 h 281"/>
              <a:gd name="T56" fmla="*/ 122 w 180"/>
              <a:gd name="T57" fmla="*/ 41 h 281"/>
              <a:gd name="T58" fmla="*/ 90 w 180"/>
              <a:gd name="T59" fmla="*/ 28 h 281"/>
              <a:gd name="T60" fmla="*/ 58 w 180"/>
              <a:gd name="T61" fmla="*/ 40 h 281"/>
              <a:gd name="T62" fmla="*/ 46 w 180"/>
              <a:gd name="T63" fmla="*/ 70 h 281"/>
              <a:gd name="T64" fmla="*/ 58 w 180"/>
              <a:gd name="T65" fmla="*/ 102 h 281"/>
              <a:gd name="T66" fmla="*/ 90 w 180"/>
              <a:gd name="T67" fmla="*/ 114 h 281"/>
              <a:gd name="T68" fmla="*/ 108 w 180"/>
              <a:gd name="T69" fmla="*/ 251 h 281"/>
              <a:gd name="T70" fmla="*/ 126 w 180"/>
              <a:gd name="T71" fmla="*/ 241 h 281"/>
              <a:gd name="T72" fmla="*/ 139 w 180"/>
              <a:gd name="T73" fmla="*/ 224 h 281"/>
              <a:gd name="T74" fmla="*/ 146 w 180"/>
              <a:gd name="T75" fmla="*/ 204 h 281"/>
              <a:gd name="T76" fmla="*/ 144 w 180"/>
              <a:gd name="T77" fmla="*/ 180 h 281"/>
              <a:gd name="T78" fmla="*/ 133 w 180"/>
              <a:gd name="T79" fmla="*/ 162 h 281"/>
              <a:gd name="T80" fmla="*/ 117 w 180"/>
              <a:gd name="T81" fmla="*/ 148 h 281"/>
              <a:gd name="T82" fmla="*/ 95 w 180"/>
              <a:gd name="T83" fmla="*/ 142 h 281"/>
              <a:gd name="T84" fmla="*/ 73 w 180"/>
              <a:gd name="T85" fmla="*/ 144 h 281"/>
              <a:gd name="T86" fmla="*/ 53 w 180"/>
              <a:gd name="T87" fmla="*/ 154 h 281"/>
              <a:gd name="T88" fmla="*/ 40 w 180"/>
              <a:gd name="T89" fmla="*/ 171 h 281"/>
              <a:gd name="T90" fmla="*/ 35 w 180"/>
              <a:gd name="T91" fmla="*/ 203 h 281"/>
              <a:gd name="T92" fmla="*/ 41 w 180"/>
              <a:gd name="T93" fmla="*/ 223 h 281"/>
              <a:gd name="T94" fmla="*/ 54 w 180"/>
              <a:gd name="T95" fmla="*/ 241 h 281"/>
              <a:gd name="T96" fmla="*/ 74 w 180"/>
              <a:gd name="T97" fmla="*/ 25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0" h="281">
                <a:moveTo>
                  <a:pt x="129" y="127"/>
                </a:moveTo>
                <a:lnTo>
                  <a:pt x="141" y="132"/>
                </a:lnTo>
                <a:lnTo>
                  <a:pt x="152" y="138"/>
                </a:lnTo>
                <a:lnTo>
                  <a:pt x="161" y="145"/>
                </a:lnTo>
                <a:lnTo>
                  <a:pt x="168" y="154"/>
                </a:lnTo>
                <a:lnTo>
                  <a:pt x="173" y="163"/>
                </a:lnTo>
                <a:lnTo>
                  <a:pt x="177" y="173"/>
                </a:lnTo>
                <a:lnTo>
                  <a:pt x="180" y="184"/>
                </a:lnTo>
                <a:lnTo>
                  <a:pt x="180" y="198"/>
                </a:lnTo>
                <a:lnTo>
                  <a:pt x="180" y="206"/>
                </a:lnTo>
                <a:lnTo>
                  <a:pt x="179" y="215"/>
                </a:lnTo>
                <a:lnTo>
                  <a:pt x="177" y="222"/>
                </a:lnTo>
                <a:lnTo>
                  <a:pt x="174" y="231"/>
                </a:lnTo>
                <a:lnTo>
                  <a:pt x="171" y="238"/>
                </a:lnTo>
                <a:lnTo>
                  <a:pt x="167" y="244"/>
                </a:lnTo>
                <a:lnTo>
                  <a:pt x="162" y="251"/>
                </a:lnTo>
                <a:lnTo>
                  <a:pt x="156" y="257"/>
                </a:lnTo>
                <a:lnTo>
                  <a:pt x="149" y="262"/>
                </a:lnTo>
                <a:lnTo>
                  <a:pt x="142" y="268"/>
                </a:lnTo>
                <a:lnTo>
                  <a:pt x="134" y="272"/>
                </a:lnTo>
                <a:lnTo>
                  <a:pt x="127" y="275"/>
                </a:lnTo>
                <a:lnTo>
                  <a:pt x="118" y="278"/>
                </a:lnTo>
                <a:lnTo>
                  <a:pt x="110" y="280"/>
                </a:lnTo>
                <a:lnTo>
                  <a:pt x="100" y="281"/>
                </a:lnTo>
                <a:lnTo>
                  <a:pt x="90" y="281"/>
                </a:lnTo>
                <a:lnTo>
                  <a:pt x="81" y="281"/>
                </a:lnTo>
                <a:lnTo>
                  <a:pt x="72" y="280"/>
                </a:lnTo>
                <a:lnTo>
                  <a:pt x="62" y="278"/>
                </a:lnTo>
                <a:lnTo>
                  <a:pt x="54" y="275"/>
                </a:lnTo>
                <a:lnTo>
                  <a:pt x="46" y="272"/>
                </a:lnTo>
                <a:lnTo>
                  <a:pt x="39" y="268"/>
                </a:lnTo>
                <a:lnTo>
                  <a:pt x="32" y="262"/>
                </a:lnTo>
                <a:lnTo>
                  <a:pt x="25" y="257"/>
                </a:lnTo>
                <a:lnTo>
                  <a:pt x="19" y="251"/>
                </a:lnTo>
                <a:lnTo>
                  <a:pt x="14" y="244"/>
                </a:lnTo>
                <a:lnTo>
                  <a:pt x="10" y="237"/>
                </a:lnTo>
                <a:lnTo>
                  <a:pt x="6" y="230"/>
                </a:lnTo>
                <a:lnTo>
                  <a:pt x="3" y="222"/>
                </a:lnTo>
                <a:lnTo>
                  <a:pt x="1" y="214"/>
                </a:lnTo>
                <a:lnTo>
                  <a:pt x="0" y="206"/>
                </a:lnTo>
                <a:lnTo>
                  <a:pt x="0" y="197"/>
                </a:lnTo>
                <a:lnTo>
                  <a:pt x="1" y="184"/>
                </a:lnTo>
                <a:lnTo>
                  <a:pt x="3" y="172"/>
                </a:lnTo>
                <a:lnTo>
                  <a:pt x="8" y="161"/>
                </a:lnTo>
                <a:lnTo>
                  <a:pt x="14" y="151"/>
                </a:lnTo>
                <a:lnTo>
                  <a:pt x="17" y="146"/>
                </a:lnTo>
                <a:lnTo>
                  <a:pt x="21" y="142"/>
                </a:lnTo>
                <a:lnTo>
                  <a:pt x="25" y="138"/>
                </a:lnTo>
                <a:lnTo>
                  <a:pt x="31" y="135"/>
                </a:lnTo>
                <a:lnTo>
                  <a:pt x="36" y="133"/>
                </a:lnTo>
                <a:lnTo>
                  <a:pt x="41" y="130"/>
                </a:lnTo>
                <a:lnTo>
                  <a:pt x="46" y="129"/>
                </a:lnTo>
                <a:lnTo>
                  <a:pt x="52" y="127"/>
                </a:lnTo>
                <a:lnTo>
                  <a:pt x="52" y="127"/>
                </a:lnTo>
                <a:lnTo>
                  <a:pt x="43" y="123"/>
                </a:lnTo>
                <a:lnTo>
                  <a:pt x="34" y="119"/>
                </a:lnTo>
                <a:lnTo>
                  <a:pt x="27" y="113"/>
                </a:lnTo>
                <a:lnTo>
                  <a:pt x="21" y="106"/>
                </a:lnTo>
                <a:lnTo>
                  <a:pt x="16" y="99"/>
                </a:lnTo>
                <a:lnTo>
                  <a:pt x="13" y="90"/>
                </a:lnTo>
                <a:lnTo>
                  <a:pt x="11" y="81"/>
                </a:lnTo>
                <a:lnTo>
                  <a:pt x="11" y="71"/>
                </a:lnTo>
                <a:lnTo>
                  <a:pt x="11" y="63"/>
                </a:lnTo>
                <a:lnTo>
                  <a:pt x="12" y="56"/>
                </a:lnTo>
                <a:lnTo>
                  <a:pt x="14" y="50"/>
                </a:lnTo>
                <a:lnTo>
                  <a:pt x="16" y="43"/>
                </a:lnTo>
                <a:lnTo>
                  <a:pt x="19" y="37"/>
                </a:lnTo>
                <a:lnTo>
                  <a:pt x="23" y="31"/>
                </a:lnTo>
                <a:lnTo>
                  <a:pt x="28" y="25"/>
                </a:lnTo>
                <a:lnTo>
                  <a:pt x="33" y="20"/>
                </a:lnTo>
                <a:lnTo>
                  <a:pt x="38" y="15"/>
                </a:lnTo>
                <a:lnTo>
                  <a:pt x="44" y="11"/>
                </a:lnTo>
                <a:lnTo>
                  <a:pt x="51" y="8"/>
                </a:lnTo>
                <a:lnTo>
                  <a:pt x="57" y="5"/>
                </a:lnTo>
                <a:lnTo>
                  <a:pt x="66" y="3"/>
                </a:lnTo>
                <a:lnTo>
                  <a:pt x="73" y="1"/>
                </a:lnTo>
                <a:lnTo>
                  <a:pt x="81" y="0"/>
                </a:lnTo>
                <a:lnTo>
                  <a:pt x="89" y="0"/>
                </a:lnTo>
                <a:lnTo>
                  <a:pt x="98" y="0"/>
                </a:lnTo>
                <a:lnTo>
                  <a:pt x="107" y="1"/>
                </a:lnTo>
                <a:lnTo>
                  <a:pt x="115" y="3"/>
                </a:lnTo>
                <a:lnTo>
                  <a:pt x="122" y="5"/>
                </a:lnTo>
                <a:lnTo>
                  <a:pt x="129" y="8"/>
                </a:lnTo>
                <a:lnTo>
                  <a:pt x="135" y="12"/>
                </a:lnTo>
                <a:lnTo>
                  <a:pt x="141" y="16"/>
                </a:lnTo>
                <a:lnTo>
                  <a:pt x="148" y="21"/>
                </a:lnTo>
                <a:lnTo>
                  <a:pt x="153" y="26"/>
                </a:lnTo>
                <a:lnTo>
                  <a:pt x="157" y="32"/>
                </a:lnTo>
                <a:lnTo>
                  <a:pt x="161" y="38"/>
                </a:lnTo>
                <a:lnTo>
                  <a:pt x="164" y="44"/>
                </a:lnTo>
                <a:lnTo>
                  <a:pt x="166" y="51"/>
                </a:lnTo>
                <a:lnTo>
                  <a:pt x="168" y="57"/>
                </a:lnTo>
                <a:lnTo>
                  <a:pt x="169" y="64"/>
                </a:lnTo>
                <a:lnTo>
                  <a:pt x="169" y="72"/>
                </a:lnTo>
                <a:lnTo>
                  <a:pt x="169" y="82"/>
                </a:lnTo>
                <a:lnTo>
                  <a:pt x="167" y="90"/>
                </a:lnTo>
                <a:lnTo>
                  <a:pt x="164" y="98"/>
                </a:lnTo>
                <a:lnTo>
                  <a:pt x="160" y="105"/>
                </a:lnTo>
                <a:lnTo>
                  <a:pt x="154" y="113"/>
                </a:lnTo>
                <a:lnTo>
                  <a:pt x="147" y="118"/>
                </a:lnTo>
                <a:lnTo>
                  <a:pt x="138" y="123"/>
                </a:lnTo>
                <a:lnTo>
                  <a:pt x="129" y="127"/>
                </a:lnTo>
                <a:lnTo>
                  <a:pt x="129" y="127"/>
                </a:lnTo>
                <a:close/>
                <a:moveTo>
                  <a:pt x="90" y="114"/>
                </a:moveTo>
                <a:lnTo>
                  <a:pt x="99" y="114"/>
                </a:lnTo>
                <a:lnTo>
                  <a:pt x="108" y="112"/>
                </a:lnTo>
                <a:lnTo>
                  <a:pt x="116" y="108"/>
                </a:lnTo>
                <a:lnTo>
                  <a:pt x="122" y="102"/>
                </a:lnTo>
                <a:lnTo>
                  <a:pt x="128" y="95"/>
                </a:lnTo>
                <a:lnTo>
                  <a:pt x="132" y="88"/>
                </a:lnTo>
                <a:lnTo>
                  <a:pt x="134" y="81"/>
                </a:lnTo>
                <a:lnTo>
                  <a:pt x="135" y="72"/>
                </a:lnTo>
                <a:lnTo>
                  <a:pt x="134" y="62"/>
                </a:lnTo>
                <a:lnTo>
                  <a:pt x="132" y="54"/>
                </a:lnTo>
                <a:lnTo>
                  <a:pt x="128" y="47"/>
                </a:lnTo>
                <a:lnTo>
                  <a:pt x="122" y="41"/>
                </a:lnTo>
                <a:lnTo>
                  <a:pt x="115" y="35"/>
                </a:lnTo>
                <a:lnTo>
                  <a:pt x="108" y="31"/>
                </a:lnTo>
                <a:lnTo>
                  <a:pt x="99" y="29"/>
                </a:lnTo>
                <a:lnTo>
                  <a:pt x="90" y="28"/>
                </a:lnTo>
                <a:lnTo>
                  <a:pt x="81" y="29"/>
                </a:lnTo>
                <a:lnTo>
                  <a:pt x="73" y="31"/>
                </a:lnTo>
                <a:lnTo>
                  <a:pt x="64" y="35"/>
                </a:lnTo>
                <a:lnTo>
                  <a:pt x="58" y="40"/>
                </a:lnTo>
                <a:lnTo>
                  <a:pt x="52" y="47"/>
                </a:lnTo>
                <a:lnTo>
                  <a:pt x="49" y="54"/>
                </a:lnTo>
                <a:lnTo>
                  <a:pt x="46" y="61"/>
                </a:lnTo>
                <a:lnTo>
                  <a:pt x="46" y="70"/>
                </a:lnTo>
                <a:lnTo>
                  <a:pt x="46" y="80"/>
                </a:lnTo>
                <a:lnTo>
                  <a:pt x="49" y="88"/>
                </a:lnTo>
                <a:lnTo>
                  <a:pt x="53" y="96"/>
                </a:lnTo>
                <a:lnTo>
                  <a:pt x="58" y="102"/>
                </a:lnTo>
                <a:lnTo>
                  <a:pt x="66" y="108"/>
                </a:lnTo>
                <a:lnTo>
                  <a:pt x="73" y="112"/>
                </a:lnTo>
                <a:lnTo>
                  <a:pt x="81" y="114"/>
                </a:lnTo>
                <a:lnTo>
                  <a:pt x="90" y="114"/>
                </a:lnTo>
                <a:close/>
                <a:moveTo>
                  <a:pt x="90" y="253"/>
                </a:moveTo>
                <a:lnTo>
                  <a:pt x="96" y="253"/>
                </a:lnTo>
                <a:lnTo>
                  <a:pt x="101" y="252"/>
                </a:lnTo>
                <a:lnTo>
                  <a:pt x="108" y="251"/>
                </a:lnTo>
                <a:lnTo>
                  <a:pt x="113" y="249"/>
                </a:lnTo>
                <a:lnTo>
                  <a:pt x="117" y="247"/>
                </a:lnTo>
                <a:lnTo>
                  <a:pt x="122" y="245"/>
                </a:lnTo>
                <a:lnTo>
                  <a:pt x="126" y="241"/>
                </a:lnTo>
                <a:lnTo>
                  <a:pt x="130" y="238"/>
                </a:lnTo>
                <a:lnTo>
                  <a:pt x="134" y="234"/>
                </a:lnTo>
                <a:lnTo>
                  <a:pt x="137" y="230"/>
                </a:lnTo>
                <a:lnTo>
                  <a:pt x="139" y="224"/>
                </a:lnTo>
                <a:lnTo>
                  <a:pt x="142" y="220"/>
                </a:lnTo>
                <a:lnTo>
                  <a:pt x="144" y="215"/>
                </a:lnTo>
                <a:lnTo>
                  <a:pt x="146" y="209"/>
                </a:lnTo>
                <a:lnTo>
                  <a:pt x="146" y="204"/>
                </a:lnTo>
                <a:lnTo>
                  <a:pt x="147" y="198"/>
                </a:lnTo>
                <a:lnTo>
                  <a:pt x="146" y="192"/>
                </a:lnTo>
                <a:lnTo>
                  <a:pt x="146" y="187"/>
                </a:lnTo>
                <a:lnTo>
                  <a:pt x="144" y="180"/>
                </a:lnTo>
                <a:lnTo>
                  <a:pt x="142" y="175"/>
                </a:lnTo>
                <a:lnTo>
                  <a:pt x="139" y="170"/>
                </a:lnTo>
                <a:lnTo>
                  <a:pt x="137" y="166"/>
                </a:lnTo>
                <a:lnTo>
                  <a:pt x="133" y="162"/>
                </a:lnTo>
                <a:lnTo>
                  <a:pt x="130" y="158"/>
                </a:lnTo>
                <a:lnTo>
                  <a:pt x="125" y="154"/>
                </a:lnTo>
                <a:lnTo>
                  <a:pt x="121" y="151"/>
                </a:lnTo>
                <a:lnTo>
                  <a:pt x="117" y="148"/>
                </a:lnTo>
                <a:lnTo>
                  <a:pt x="112" y="145"/>
                </a:lnTo>
                <a:lnTo>
                  <a:pt x="107" y="143"/>
                </a:lnTo>
                <a:lnTo>
                  <a:pt x="101" y="142"/>
                </a:lnTo>
                <a:lnTo>
                  <a:pt x="95" y="142"/>
                </a:lnTo>
                <a:lnTo>
                  <a:pt x="89" y="141"/>
                </a:lnTo>
                <a:lnTo>
                  <a:pt x="84" y="142"/>
                </a:lnTo>
                <a:lnTo>
                  <a:pt x="78" y="142"/>
                </a:lnTo>
                <a:lnTo>
                  <a:pt x="73" y="144"/>
                </a:lnTo>
                <a:lnTo>
                  <a:pt x="68" y="145"/>
                </a:lnTo>
                <a:lnTo>
                  <a:pt x="62" y="149"/>
                </a:lnTo>
                <a:lnTo>
                  <a:pt x="58" y="151"/>
                </a:lnTo>
                <a:lnTo>
                  <a:pt x="53" y="154"/>
                </a:lnTo>
                <a:lnTo>
                  <a:pt x="50" y="158"/>
                </a:lnTo>
                <a:lnTo>
                  <a:pt x="46" y="162"/>
                </a:lnTo>
                <a:lnTo>
                  <a:pt x="43" y="166"/>
                </a:lnTo>
                <a:lnTo>
                  <a:pt x="40" y="171"/>
                </a:lnTo>
                <a:lnTo>
                  <a:pt x="38" y="176"/>
                </a:lnTo>
                <a:lnTo>
                  <a:pt x="35" y="187"/>
                </a:lnTo>
                <a:lnTo>
                  <a:pt x="35" y="197"/>
                </a:lnTo>
                <a:lnTo>
                  <a:pt x="35" y="203"/>
                </a:lnTo>
                <a:lnTo>
                  <a:pt x="36" y="208"/>
                </a:lnTo>
                <a:lnTo>
                  <a:pt x="37" y="214"/>
                </a:lnTo>
                <a:lnTo>
                  <a:pt x="38" y="219"/>
                </a:lnTo>
                <a:lnTo>
                  <a:pt x="41" y="223"/>
                </a:lnTo>
                <a:lnTo>
                  <a:pt x="43" y="229"/>
                </a:lnTo>
                <a:lnTo>
                  <a:pt x="46" y="233"/>
                </a:lnTo>
                <a:lnTo>
                  <a:pt x="50" y="237"/>
                </a:lnTo>
                <a:lnTo>
                  <a:pt x="54" y="241"/>
                </a:lnTo>
                <a:lnTo>
                  <a:pt x="58" y="244"/>
                </a:lnTo>
                <a:lnTo>
                  <a:pt x="63" y="247"/>
                </a:lnTo>
                <a:lnTo>
                  <a:pt x="69" y="249"/>
                </a:lnTo>
                <a:lnTo>
                  <a:pt x="74" y="251"/>
                </a:lnTo>
                <a:lnTo>
                  <a:pt x="79" y="252"/>
                </a:lnTo>
                <a:lnTo>
                  <a:pt x="84" y="253"/>
                </a:lnTo>
                <a:lnTo>
                  <a:pt x="90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reeform 115"/>
          <p:cNvSpPr>
            <a:spLocks noEditPoints="1"/>
          </p:cNvSpPr>
          <p:nvPr/>
        </p:nvSpPr>
        <p:spPr bwMode="auto">
          <a:xfrm>
            <a:off x="9303418" y="3520058"/>
            <a:ext cx="26448" cy="39688"/>
          </a:xfrm>
          <a:custGeom>
            <a:avLst/>
            <a:gdLst>
              <a:gd name="T0" fmla="*/ 47 w 182"/>
              <a:gd name="T1" fmla="*/ 119 h 281"/>
              <a:gd name="T2" fmla="*/ 71 w 182"/>
              <a:gd name="T3" fmla="*/ 103 h 281"/>
              <a:gd name="T4" fmla="*/ 101 w 182"/>
              <a:gd name="T5" fmla="*/ 98 h 281"/>
              <a:gd name="T6" fmla="*/ 124 w 182"/>
              <a:gd name="T7" fmla="*/ 101 h 281"/>
              <a:gd name="T8" fmla="*/ 145 w 182"/>
              <a:gd name="T9" fmla="*/ 112 h 281"/>
              <a:gd name="T10" fmla="*/ 163 w 182"/>
              <a:gd name="T11" fmla="*/ 129 h 281"/>
              <a:gd name="T12" fmla="*/ 176 w 182"/>
              <a:gd name="T13" fmla="*/ 152 h 281"/>
              <a:gd name="T14" fmla="*/ 181 w 182"/>
              <a:gd name="T15" fmla="*/ 177 h 281"/>
              <a:gd name="T16" fmla="*/ 180 w 182"/>
              <a:gd name="T17" fmla="*/ 206 h 281"/>
              <a:gd name="T18" fmla="*/ 173 w 182"/>
              <a:gd name="T19" fmla="*/ 232 h 281"/>
              <a:gd name="T20" fmla="*/ 158 w 182"/>
              <a:gd name="T21" fmla="*/ 253 h 281"/>
              <a:gd name="T22" fmla="*/ 138 w 182"/>
              <a:gd name="T23" fmla="*/ 271 h 281"/>
              <a:gd name="T24" fmla="*/ 114 w 182"/>
              <a:gd name="T25" fmla="*/ 279 h 281"/>
              <a:gd name="T26" fmla="*/ 85 w 182"/>
              <a:gd name="T27" fmla="*/ 281 h 281"/>
              <a:gd name="T28" fmla="*/ 59 w 182"/>
              <a:gd name="T29" fmla="*/ 274 h 281"/>
              <a:gd name="T30" fmla="*/ 35 w 182"/>
              <a:gd name="T31" fmla="*/ 258 h 281"/>
              <a:gd name="T32" fmla="*/ 15 w 182"/>
              <a:gd name="T33" fmla="*/ 234 h 281"/>
              <a:gd name="T34" fmla="*/ 4 w 182"/>
              <a:gd name="T35" fmla="*/ 198 h 281"/>
              <a:gd name="T36" fmla="*/ 0 w 182"/>
              <a:gd name="T37" fmla="*/ 148 h 281"/>
              <a:gd name="T38" fmla="*/ 3 w 182"/>
              <a:gd name="T39" fmla="*/ 97 h 281"/>
              <a:gd name="T40" fmla="*/ 14 w 182"/>
              <a:gd name="T41" fmla="*/ 57 h 281"/>
              <a:gd name="T42" fmla="*/ 32 w 182"/>
              <a:gd name="T43" fmla="*/ 29 h 281"/>
              <a:gd name="T44" fmla="*/ 55 w 182"/>
              <a:gd name="T45" fmla="*/ 9 h 281"/>
              <a:gd name="T46" fmla="*/ 86 w 182"/>
              <a:gd name="T47" fmla="*/ 1 h 281"/>
              <a:gd name="T48" fmla="*/ 113 w 182"/>
              <a:gd name="T49" fmla="*/ 1 h 281"/>
              <a:gd name="T50" fmla="*/ 134 w 182"/>
              <a:gd name="T51" fmla="*/ 7 h 281"/>
              <a:gd name="T52" fmla="*/ 151 w 182"/>
              <a:gd name="T53" fmla="*/ 17 h 281"/>
              <a:gd name="T54" fmla="*/ 164 w 182"/>
              <a:gd name="T55" fmla="*/ 33 h 281"/>
              <a:gd name="T56" fmla="*/ 174 w 182"/>
              <a:gd name="T57" fmla="*/ 52 h 281"/>
              <a:gd name="T58" fmla="*/ 143 w 182"/>
              <a:gd name="T59" fmla="*/ 72 h 281"/>
              <a:gd name="T60" fmla="*/ 131 w 182"/>
              <a:gd name="T61" fmla="*/ 45 h 281"/>
              <a:gd name="T62" fmla="*/ 113 w 182"/>
              <a:gd name="T63" fmla="*/ 31 h 281"/>
              <a:gd name="T64" fmla="*/ 90 w 182"/>
              <a:gd name="T65" fmla="*/ 29 h 281"/>
              <a:gd name="T66" fmla="*/ 72 w 182"/>
              <a:gd name="T67" fmla="*/ 34 h 281"/>
              <a:gd name="T68" fmla="*/ 57 w 182"/>
              <a:gd name="T69" fmla="*/ 47 h 281"/>
              <a:gd name="T70" fmla="*/ 43 w 182"/>
              <a:gd name="T71" fmla="*/ 69 h 281"/>
              <a:gd name="T72" fmla="*/ 36 w 182"/>
              <a:gd name="T73" fmla="*/ 97 h 281"/>
              <a:gd name="T74" fmla="*/ 33 w 182"/>
              <a:gd name="T75" fmla="*/ 134 h 281"/>
              <a:gd name="T76" fmla="*/ 100 w 182"/>
              <a:gd name="T77" fmla="*/ 253 h 281"/>
              <a:gd name="T78" fmla="*/ 115 w 182"/>
              <a:gd name="T79" fmla="*/ 248 h 281"/>
              <a:gd name="T80" fmla="*/ 128 w 182"/>
              <a:gd name="T81" fmla="*/ 239 h 281"/>
              <a:gd name="T82" fmla="*/ 139 w 182"/>
              <a:gd name="T83" fmla="*/ 224 h 281"/>
              <a:gd name="T84" fmla="*/ 146 w 182"/>
              <a:gd name="T85" fmla="*/ 202 h 281"/>
              <a:gd name="T86" fmla="*/ 143 w 182"/>
              <a:gd name="T87" fmla="*/ 165 h 281"/>
              <a:gd name="T88" fmla="*/ 136 w 182"/>
              <a:gd name="T89" fmla="*/ 150 h 281"/>
              <a:gd name="T90" fmla="*/ 124 w 182"/>
              <a:gd name="T91" fmla="*/ 137 h 281"/>
              <a:gd name="T92" fmla="*/ 110 w 182"/>
              <a:gd name="T93" fmla="*/ 130 h 281"/>
              <a:gd name="T94" fmla="*/ 93 w 182"/>
              <a:gd name="T95" fmla="*/ 127 h 281"/>
              <a:gd name="T96" fmla="*/ 77 w 182"/>
              <a:gd name="T97" fmla="*/ 130 h 281"/>
              <a:gd name="T98" fmla="*/ 64 w 182"/>
              <a:gd name="T99" fmla="*/ 136 h 281"/>
              <a:gd name="T100" fmla="*/ 51 w 182"/>
              <a:gd name="T101" fmla="*/ 149 h 281"/>
              <a:gd name="T102" fmla="*/ 42 w 182"/>
              <a:gd name="T103" fmla="*/ 163 h 281"/>
              <a:gd name="T104" fmla="*/ 39 w 182"/>
              <a:gd name="T105" fmla="*/ 180 h 281"/>
              <a:gd name="T106" fmla="*/ 39 w 182"/>
              <a:gd name="T107" fmla="*/ 200 h 281"/>
              <a:gd name="T108" fmla="*/ 45 w 182"/>
              <a:gd name="T109" fmla="*/ 218 h 281"/>
              <a:gd name="T110" fmla="*/ 54 w 182"/>
              <a:gd name="T111" fmla="*/ 234 h 281"/>
              <a:gd name="T112" fmla="*/ 68 w 182"/>
              <a:gd name="T113" fmla="*/ 246 h 281"/>
              <a:gd name="T114" fmla="*/ 83 w 182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81">
                <a:moveTo>
                  <a:pt x="34" y="134"/>
                </a:moveTo>
                <a:lnTo>
                  <a:pt x="40" y="126"/>
                </a:lnTo>
                <a:lnTo>
                  <a:pt x="47" y="119"/>
                </a:lnTo>
                <a:lnTo>
                  <a:pt x="54" y="113"/>
                </a:lnTo>
                <a:lnTo>
                  <a:pt x="62" y="108"/>
                </a:lnTo>
                <a:lnTo>
                  <a:pt x="71" y="103"/>
                </a:lnTo>
                <a:lnTo>
                  <a:pt x="80" y="100"/>
                </a:lnTo>
                <a:lnTo>
                  <a:pt x="89" y="98"/>
                </a:lnTo>
                <a:lnTo>
                  <a:pt x="101" y="98"/>
                </a:lnTo>
                <a:lnTo>
                  <a:pt x="109" y="98"/>
                </a:lnTo>
                <a:lnTo>
                  <a:pt x="116" y="99"/>
                </a:lnTo>
                <a:lnTo>
                  <a:pt x="124" y="101"/>
                </a:lnTo>
                <a:lnTo>
                  <a:pt x="131" y="104"/>
                </a:lnTo>
                <a:lnTo>
                  <a:pt x="139" y="108"/>
                </a:lnTo>
                <a:lnTo>
                  <a:pt x="145" y="112"/>
                </a:lnTo>
                <a:lnTo>
                  <a:pt x="152" y="117"/>
                </a:lnTo>
                <a:lnTo>
                  <a:pt x="158" y="123"/>
                </a:lnTo>
                <a:lnTo>
                  <a:pt x="163" y="129"/>
                </a:lnTo>
                <a:lnTo>
                  <a:pt x="168" y="136"/>
                </a:lnTo>
                <a:lnTo>
                  <a:pt x="173" y="143"/>
                </a:lnTo>
                <a:lnTo>
                  <a:pt x="176" y="152"/>
                </a:lnTo>
                <a:lnTo>
                  <a:pt x="178" y="160"/>
                </a:lnTo>
                <a:lnTo>
                  <a:pt x="180" y="168"/>
                </a:lnTo>
                <a:lnTo>
                  <a:pt x="181" y="177"/>
                </a:lnTo>
                <a:lnTo>
                  <a:pt x="182" y="187"/>
                </a:lnTo>
                <a:lnTo>
                  <a:pt x="181" y="197"/>
                </a:lnTo>
                <a:lnTo>
                  <a:pt x="180" y="206"/>
                </a:lnTo>
                <a:lnTo>
                  <a:pt x="178" y="214"/>
                </a:lnTo>
                <a:lnTo>
                  <a:pt x="176" y="223"/>
                </a:lnTo>
                <a:lnTo>
                  <a:pt x="173" y="232"/>
                </a:lnTo>
                <a:lnTo>
                  <a:pt x="168" y="239"/>
                </a:lnTo>
                <a:lnTo>
                  <a:pt x="163" y="246"/>
                </a:lnTo>
                <a:lnTo>
                  <a:pt x="158" y="253"/>
                </a:lnTo>
                <a:lnTo>
                  <a:pt x="152" y="260"/>
                </a:lnTo>
                <a:lnTo>
                  <a:pt x="145" y="265"/>
                </a:lnTo>
                <a:lnTo>
                  <a:pt x="138" y="271"/>
                </a:lnTo>
                <a:lnTo>
                  <a:pt x="130" y="274"/>
                </a:lnTo>
                <a:lnTo>
                  <a:pt x="122" y="277"/>
                </a:lnTo>
                <a:lnTo>
                  <a:pt x="114" y="279"/>
                </a:lnTo>
                <a:lnTo>
                  <a:pt x="105" y="281"/>
                </a:lnTo>
                <a:lnTo>
                  <a:pt x="96" y="281"/>
                </a:lnTo>
                <a:lnTo>
                  <a:pt x="85" y="281"/>
                </a:lnTo>
                <a:lnTo>
                  <a:pt x="76" y="279"/>
                </a:lnTo>
                <a:lnTo>
                  <a:pt x="67" y="277"/>
                </a:lnTo>
                <a:lnTo>
                  <a:pt x="59" y="274"/>
                </a:lnTo>
                <a:lnTo>
                  <a:pt x="50" y="270"/>
                </a:lnTo>
                <a:lnTo>
                  <a:pt x="42" y="264"/>
                </a:lnTo>
                <a:lnTo>
                  <a:pt x="35" y="258"/>
                </a:lnTo>
                <a:lnTo>
                  <a:pt x="28" y="252"/>
                </a:lnTo>
                <a:lnTo>
                  <a:pt x="21" y="244"/>
                </a:lnTo>
                <a:lnTo>
                  <a:pt x="15" y="234"/>
                </a:lnTo>
                <a:lnTo>
                  <a:pt x="10" y="223"/>
                </a:lnTo>
                <a:lnTo>
                  <a:pt x="6" y="211"/>
                </a:lnTo>
                <a:lnTo>
                  <a:pt x="4" y="198"/>
                </a:lnTo>
                <a:lnTo>
                  <a:pt x="1" y="182"/>
                </a:lnTo>
                <a:lnTo>
                  <a:pt x="0" y="166"/>
                </a:lnTo>
                <a:lnTo>
                  <a:pt x="0" y="148"/>
                </a:lnTo>
                <a:lnTo>
                  <a:pt x="0" y="130"/>
                </a:lnTo>
                <a:lnTo>
                  <a:pt x="1" y="113"/>
                </a:lnTo>
                <a:lnTo>
                  <a:pt x="3" y="97"/>
                </a:lnTo>
                <a:lnTo>
                  <a:pt x="6" y="83"/>
                </a:lnTo>
                <a:lnTo>
                  <a:pt x="9" y="70"/>
                </a:lnTo>
                <a:lnTo>
                  <a:pt x="14" y="57"/>
                </a:lnTo>
                <a:lnTo>
                  <a:pt x="20" y="47"/>
                </a:lnTo>
                <a:lnTo>
                  <a:pt x="25" y="37"/>
                </a:lnTo>
                <a:lnTo>
                  <a:pt x="32" y="29"/>
                </a:lnTo>
                <a:lnTo>
                  <a:pt x="39" y="20"/>
                </a:lnTo>
                <a:lnTo>
                  <a:pt x="47" y="14"/>
                </a:lnTo>
                <a:lnTo>
                  <a:pt x="55" y="9"/>
                </a:lnTo>
                <a:lnTo>
                  <a:pt x="66" y="5"/>
                </a:lnTo>
                <a:lnTo>
                  <a:pt x="76" y="2"/>
                </a:lnTo>
                <a:lnTo>
                  <a:pt x="86" y="1"/>
                </a:lnTo>
                <a:lnTo>
                  <a:pt x="99" y="0"/>
                </a:lnTo>
                <a:lnTo>
                  <a:pt x="106" y="0"/>
                </a:lnTo>
                <a:lnTo>
                  <a:pt x="113" y="1"/>
                </a:lnTo>
                <a:lnTo>
                  <a:pt x="120" y="2"/>
                </a:lnTo>
                <a:lnTo>
                  <a:pt x="126" y="4"/>
                </a:lnTo>
                <a:lnTo>
                  <a:pt x="134" y="7"/>
                </a:lnTo>
                <a:lnTo>
                  <a:pt x="140" y="10"/>
                </a:lnTo>
                <a:lnTo>
                  <a:pt x="145" y="13"/>
                </a:lnTo>
                <a:lnTo>
                  <a:pt x="151" y="17"/>
                </a:lnTo>
                <a:lnTo>
                  <a:pt x="156" y="21"/>
                </a:lnTo>
                <a:lnTo>
                  <a:pt x="160" y="26"/>
                </a:lnTo>
                <a:lnTo>
                  <a:pt x="164" y="33"/>
                </a:lnTo>
                <a:lnTo>
                  <a:pt x="167" y="39"/>
                </a:lnTo>
                <a:lnTo>
                  <a:pt x="170" y="45"/>
                </a:lnTo>
                <a:lnTo>
                  <a:pt x="174" y="52"/>
                </a:lnTo>
                <a:lnTo>
                  <a:pt x="176" y="60"/>
                </a:lnTo>
                <a:lnTo>
                  <a:pt x="177" y="69"/>
                </a:lnTo>
                <a:lnTo>
                  <a:pt x="143" y="72"/>
                </a:lnTo>
                <a:lnTo>
                  <a:pt x="140" y="61"/>
                </a:lnTo>
                <a:lnTo>
                  <a:pt x="137" y="52"/>
                </a:lnTo>
                <a:lnTo>
                  <a:pt x="131" y="45"/>
                </a:lnTo>
                <a:lnTo>
                  <a:pt x="126" y="39"/>
                </a:lnTo>
                <a:lnTo>
                  <a:pt x="120" y="34"/>
                </a:lnTo>
                <a:lnTo>
                  <a:pt x="113" y="31"/>
                </a:lnTo>
                <a:lnTo>
                  <a:pt x="105" y="29"/>
                </a:lnTo>
                <a:lnTo>
                  <a:pt x="97" y="28"/>
                </a:lnTo>
                <a:lnTo>
                  <a:pt x="90" y="29"/>
                </a:lnTo>
                <a:lnTo>
                  <a:pt x="84" y="30"/>
                </a:lnTo>
                <a:lnTo>
                  <a:pt x="78" y="32"/>
                </a:lnTo>
                <a:lnTo>
                  <a:pt x="72" y="34"/>
                </a:lnTo>
                <a:lnTo>
                  <a:pt x="67" y="38"/>
                </a:lnTo>
                <a:lnTo>
                  <a:pt x="62" y="42"/>
                </a:lnTo>
                <a:lnTo>
                  <a:pt x="57" y="47"/>
                </a:lnTo>
                <a:lnTo>
                  <a:pt x="51" y="53"/>
                </a:lnTo>
                <a:lnTo>
                  <a:pt x="47" y="60"/>
                </a:lnTo>
                <a:lnTo>
                  <a:pt x="43" y="69"/>
                </a:lnTo>
                <a:lnTo>
                  <a:pt x="40" y="77"/>
                </a:lnTo>
                <a:lnTo>
                  <a:pt x="38" y="86"/>
                </a:lnTo>
                <a:lnTo>
                  <a:pt x="36" y="97"/>
                </a:lnTo>
                <a:lnTo>
                  <a:pt x="34" y="109"/>
                </a:lnTo>
                <a:lnTo>
                  <a:pt x="34" y="121"/>
                </a:lnTo>
                <a:lnTo>
                  <a:pt x="33" y="134"/>
                </a:lnTo>
                <a:lnTo>
                  <a:pt x="34" y="134"/>
                </a:lnTo>
                <a:close/>
                <a:moveTo>
                  <a:pt x="95" y="253"/>
                </a:moveTo>
                <a:lnTo>
                  <a:pt x="100" y="253"/>
                </a:lnTo>
                <a:lnTo>
                  <a:pt x="106" y="252"/>
                </a:lnTo>
                <a:lnTo>
                  <a:pt x="111" y="250"/>
                </a:lnTo>
                <a:lnTo>
                  <a:pt x="115" y="248"/>
                </a:lnTo>
                <a:lnTo>
                  <a:pt x="120" y="246"/>
                </a:lnTo>
                <a:lnTo>
                  <a:pt x="124" y="243"/>
                </a:lnTo>
                <a:lnTo>
                  <a:pt x="128" y="239"/>
                </a:lnTo>
                <a:lnTo>
                  <a:pt x="132" y="235"/>
                </a:lnTo>
                <a:lnTo>
                  <a:pt x="136" y="230"/>
                </a:lnTo>
                <a:lnTo>
                  <a:pt x="139" y="224"/>
                </a:lnTo>
                <a:lnTo>
                  <a:pt x="141" y="219"/>
                </a:lnTo>
                <a:lnTo>
                  <a:pt x="143" y="213"/>
                </a:lnTo>
                <a:lnTo>
                  <a:pt x="146" y="202"/>
                </a:lnTo>
                <a:lnTo>
                  <a:pt x="147" y="189"/>
                </a:lnTo>
                <a:lnTo>
                  <a:pt x="146" y="176"/>
                </a:lnTo>
                <a:lnTo>
                  <a:pt x="143" y="165"/>
                </a:lnTo>
                <a:lnTo>
                  <a:pt x="141" y="159"/>
                </a:lnTo>
                <a:lnTo>
                  <a:pt x="139" y="155"/>
                </a:lnTo>
                <a:lnTo>
                  <a:pt x="136" y="150"/>
                </a:lnTo>
                <a:lnTo>
                  <a:pt x="132" y="144"/>
                </a:lnTo>
                <a:lnTo>
                  <a:pt x="128" y="140"/>
                </a:lnTo>
                <a:lnTo>
                  <a:pt x="124" y="137"/>
                </a:lnTo>
                <a:lnTo>
                  <a:pt x="120" y="134"/>
                </a:lnTo>
                <a:lnTo>
                  <a:pt x="115" y="132"/>
                </a:lnTo>
                <a:lnTo>
                  <a:pt x="110" y="130"/>
                </a:lnTo>
                <a:lnTo>
                  <a:pt x="105" y="129"/>
                </a:lnTo>
                <a:lnTo>
                  <a:pt x="100" y="128"/>
                </a:lnTo>
                <a:lnTo>
                  <a:pt x="93" y="127"/>
                </a:lnTo>
                <a:lnTo>
                  <a:pt x="87" y="128"/>
                </a:lnTo>
                <a:lnTo>
                  <a:pt x="82" y="128"/>
                </a:lnTo>
                <a:lnTo>
                  <a:pt x="77" y="130"/>
                </a:lnTo>
                <a:lnTo>
                  <a:pt x="73" y="131"/>
                </a:lnTo>
                <a:lnTo>
                  <a:pt x="68" y="134"/>
                </a:lnTo>
                <a:lnTo>
                  <a:pt x="64" y="136"/>
                </a:lnTo>
                <a:lnTo>
                  <a:pt x="59" y="140"/>
                </a:lnTo>
                <a:lnTo>
                  <a:pt x="54" y="143"/>
                </a:lnTo>
                <a:lnTo>
                  <a:pt x="51" y="149"/>
                </a:lnTo>
                <a:lnTo>
                  <a:pt x="47" y="153"/>
                </a:lnTo>
                <a:lnTo>
                  <a:pt x="45" y="158"/>
                </a:lnTo>
                <a:lnTo>
                  <a:pt x="42" y="163"/>
                </a:lnTo>
                <a:lnTo>
                  <a:pt x="41" y="168"/>
                </a:lnTo>
                <a:lnTo>
                  <a:pt x="40" y="174"/>
                </a:lnTo>
                <a:lnTo>
                  <a:pt x="39" y="180"/>
                </a:lnTo>
                <a:lnTo>
                  <a:pt x="39" y="188"/>
                </a:lnTo>
                <a:lnTo>
                  <a:pt x="39" y="194"/>
                </a:lnTo>
                <a:lnTo>
                  <a:pt x="39" y="200"/>
                </a:lnTo>
                <a:lnTo>
                  <a:pt x="41" y="207"/>
                </a:lnTo>
                <a:lnTo>
                  <a:pt x="42" y="212"/>
                </a:lnTo>
                <a:lnTo>
                  <a:pt x="45" y="218"/>
                </a:lnTo>
                <a:lnTo>
                  <a:pt x="47" y="223"/>
                </a:lnTo>
                <a:lnTo>
                  <a:pt x="50" y="229"/>
                </a:lnTo>
                <a:lnTo>
                  <a:pt x="54" y="234"/>
                </a:lnTo>
                <a:lnTo>
                  <a:pt x="59" y="239"/>
                </a:lnTo>
                <a:lnTo>
                  <a:pt x="63" y="242"/>
                </a:lnTo>
                <a:lnTo>
                  <a:pt x="68" y="246"/>
                </a:lnTo>
                <a:lnTo>
                  <a:pt x="72" y="248"/>
                </a:lnTo>
                <a:lnTo>
                  <a:pt x="77" y="250"/>
                </a:lnTo>
                <a:lnTo>
                  <a:pt x="83" y="252"/>
                </a:lnTo>
                <a:lnTo>
                  <a:pt x="88" y="253"/>
                </a:lnTo>
                <a:lnTo>
                  <a:pt x="95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116"/>
          <p:cNvSpPr>
            <a:spLocks/>
          </p:cNvSpPr>
          <p:nvPr/>
        </p:nvSpPr>
        <p:spPr bwMode="auto">
          <a:xfrm>
            <a:off x="9336756" y="3520058"/>
            <a:ext cx="26448" cy="39688"/>
          </a:xfrm>
          <a:custGeom>
            <a:avLst/>
            <a:gdLst>
              <a:gd name="T0" fmla="*/ 0 w 182"/>
              <a:gd name="T1" fmla="*/ 276 h 276"/>
              <a:gd name="T2" fmla="*/ 4 w 182"/>
              <a:gd name="T3" fmla="*/ 253 h 276"/>
              <a:gd name="T4" fmla="*/ 15 w 182"/>
              <a:gd name="T5" fmla="*/ 230 h 276"/>
              <a:gd name="T6" fmla="*/ 39 w 182"/>
              <a:gd name="T7" fmla="*/ 202 h 276"/>
              <a:gd name="T8" fmla="*/ 77 w 182"/>
              <a:gd name="T9" fmla="*/ 169 h 276"/>
              <a:gd name="T10" fmla="*/ 103 w 182"/>
              <a:gd name="T11" fmla="*/ 148 h 276"/>
              <a:gd name="T12" fmla="*/ 125 w 182"/>
              <a:gd name="T13" fmla="*/ 124 h 276"/>
              <a:gd name="T14" fmla="*/ 134 w 182"/>
              <a:gd name="T15" fmla="*/ 112 h 276"/>
              <a:gd name="T16" fmla="*/ 142 w 182"/>
              <a:gd name="T17" fmla="*/ 99 h 276"/>
              <a:gd name="T18" fmla="*/ 146 w 182"/>
              <a:gd name="T19" fmla="*/ 88 h 276"/>
              <a:gd name="T20" fmla="*/ 147 w 182"/>
              <a:gd name="T21" fmla="*/ 76 h 276"/>
              <a:gd name="T22" fmla="*/ 143 w 182"/>
              <a:gd name="T23" fmla="*/ 56 h 276"/>
              <a:gd name="T24" fmla="*/ 131 w 182"/>
              <a:gd name="T25" fmla="*/ 41 h 276"/>
              <a:gd name="T26" fmla="*/ 115 w 182"/>
              <a:gd name="T27" fmla="*/ 31 h 276"/>
              <a:gd name="T28" fmla="*/ 94 w 182"/>
              <a:gd name="T29" fmla="*/ 28 h 276"/>
              <a:gd name="T30" fmla="*/ 74 w 182"/>
              <a:gd name="T31" fmla="*/ 32 h 276"/>
              <a:gd name="T32" fmla="*/ 56 w 182"/>
              <a:gd name="T33" fmla="*/ 42 h 276"/>
              <a:gd name="T34" fmla="*/ 49 w 182"/>
              <a:gd name="T35" fmla="*/ 49 h 276"/>
              <a:gd name="T36" fmla="*/ 45 w 182"/>
              <a:gd name="T37" fmla="*/ 59 h 276"/>
              <a:gd name="T38" fmla="*/ 42 w 182"/>
              <a:gd name="T39" fmla="*/ 71 h 276"/>
              <a:gd name="T40" fmla="*/ 41 w 182"/>
              <a:gd name="T41" fmla="*/ 83 h 276"/>
              <a:gd name="T42" fmla="*/ 7 w 182"/>
              <a:gd name="T43" fmla="*/ 70 h 276"/>
              <a:gd name="T44" fmla="*/ 11 w 182"/>
              <a:gd name="T45" fmla="*/ 53 h 276"/>
              <a:gd name="T46" fmla="*/ 18 w 182"/>
              <a:gd name="T47" fmla="*/ 38 h 276"/>
              <a:gd name="T48" fmla="*/ 28 w 182"/>
              <a:gd name="T49" fmla="*/ 25 h 276"/>
              <a:gd name="T50" fmla="*/ 40 w 182"/>
              <a:gd name="T51" fmla="*/ 15 h 276"/>
              <a:gd name="T52" fmla="*/ 53 w 182"/>
              <a:gd name="T53" fmla="*/ 8 h 276"/>
              <a:gd name="T54" fmla="*/ 69 w 182"/>
              <a:gd name="T55" fmla="*/ 3 h 276"/>
              <a:gd name="T56" fmla="*/ 86 w 182"/>
              <a:gd name="T57" fmla="*/ 0 h 276"/>
              <a:gd name="T58" fmla="*/ 106 w 182"/>
              <a:gd name="T59" fmla="*/ 0 h 276"/>
              <a:gd name="T60" fmla="*/ 123 w 182"/>
              <a:gd name="T61" fmla="*/ 3 h 276"/>
              <a:gd name="T62" fmla="*/ 139 w 182"/>
              <a:gd name="T63" fmla="*/ 9 h 276"/>
              <a:gd name="T64" fmla="*/ 153 w 182"/>
              <a:gd name="T65" fmla="*/ 17 h 276"/>
              <a:gd name="T66" fmla="*/ 164 w 182"/>
              <a:gd name="T67" fmla="*/ 29 h 276"/>
              <a:gd name="T68" fmla="*/ 172 w 182"/>
              <a:gd name="T69" fmla="*/ 41 h 276"/>
              <a:gd name="T70" fmla="*/ 178 w 182"/>
              <a:gd name="T71" fmla="*/ 54 h 276"/>
              <a:gd name="T72" fmla="*/ 181 w 182"/>
              <a:gd name="T73" fmla="*/ 69 h 276"/>
              <a:gd name="T74" fmla="*/ 181 w 182"/>
              <a:gd name="T75" fmla="*/ 83 h 276"/>
              <a:gd name="T76" fmla="*/ 179 w 182"/>
              <a:gd name="T77" fmla="*/ 96 h 276"/>
              <a:gd name="T78" fmla="*/ 173 w 182"/>
              <a:gd name="T79" fmla="*/ 110 h 276"/>
              <a:gd name="T80" fmla="*/ 166 w 182"/>
              <a:gd name="T81" fmla="*/ 123 h 276"/>
              <a:gd name="T82" fmla="*/ 150 w 182"/>
              <a:gd name="T83" fmla="*/ 144 h 276"/>
              <a:gd name="T84" fmla="*/ 112 w 182"/>
              <a:gd name="T85" fmla="*/ 181 h 276"/>
              <a:gd name="T86" fmla="*/ 73 w 182"/>
              <a:gd name="T87" fmla="*/ 214 h 276"/>
              <a:gd name="T88" fmla="*/ 52 w 182"/>
              <a:gd name="T89" fmla="*/ 235 h 276"/>
              <a:gd name="T90" fmla="*/ 182 w 182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2" h="276">
                <a:moveTo>
                  <a:pt x="182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5" y="230"/>
                </a:lnTo>
                <a:lnTo>
                  <a:pt x="26" y="216"/>
                </a:lnTo>
                <a:lnTo>
                  <a:pt x="39" y="202"/>
                </a:lnTo>
                <a:lnTo>
                  <a:pt x="56" y="187"/>
                </a:lnTo>
                <a:lnTo>
                  <a:pt x="77" y="169"/>
                </a:lnTo>
                <a:lnTo>
                  <a:pt x="90" y="159"/>
                </a:lnTo>
                <a:lnTo>
                  <a:pt x="103" y="148"/>
                </a:lnTo>
                <a:lnTo>
                  <a:pt x="114" y="135"/>
                </a:lnTo>
                <a:lnTo>
                  <a:pt x="125" y="124"/>
                </a:lnTo>
                <a:lnTo>
                  <a:pt x="130" y="118"/>
                </a:lnTo>
                <a:lnTo>
                  <a:pt x="134" y="112"/>
                </a:lnTo>
                <a:lnTo>
                  <a:pt x="139" y="105"/>
                </a:lnTo>
                <a:lnTo>
                  <a:pt x="142" y="99"/>
                </a:lnTo>
                <a:lnTo>
                  <a:pt x="144" y="94"/>
                </a:lnTo>
                <a:lnTo>
                  <a:pt x="146" y="88"/>
                </a:lnTo>
                <a:lnTo>
                  <a:pt x="147" y="82"/>
                </a:lnTo>
                <a:lnTo>
                  <a:pt x="147" y="76"/>
                </a:lnTo>
                <a:lnTo>
                  <a:pt x="146" y="65"/>
                </a:lnTo>
                <a:lnTo>
                  <a:pt x="143" y="56"/>
                </a:lnTo>
                <a:lnTo>
                  <a:pt x="139" y="48"/>
                </a:lnTo>
                <a:lnTo>
                  <a:pt x="131" y="41"/>
                </a:lnTo>
                <a:lnTo>
                  <a:pt x="124" y="36"/>
                </a:lnTo>
                <a:lnTo>
                  <a:pt x="115" y="31"/>
                </a:lnTo>
                <a:lnTo>
                  <a:pt x="106" y="29"/>
                </a:lnTo>
                <a:lnTo>
                  <a:pt x="94" y="28"/>
                </a:lnTo>
                <a:lnTo>
                  <a:pt x="84" y="29"/>
                </a:lnTo>
                <a:lnTo>
                  <a:pt x="74" y="32"/>
                </a:lnTo>
                <a:lnTo>
                  <a:pt x="65" y="36"/>
                </a:lnTo>
                <a:lnTo>
                  <a:pt x="56" y="42"/>
                </a:lnTo>
                <a:lnTo>
                  <a:pt x="52" y="45"/>
                </a:lnTo>
                <a:lnTo>
                  <a:pt x="49" y="49"/>
                </a:lnTo>
                <a:lnTo>
                  <a:pt x="47" y="54"/>
                </a:lnTo>
                <a:lnTo>
                  <a:pt x="45" y="59"/>
                </a:lnTo>
                <a:lnTo>
                  <a:pt x="43" y="64"/>
                </a:lnTo>
                <a:lnTo>
                  <a:pt x="42" y="71"/>
                </a:lnTo>
                <a:lnTo>
                  <a:pt x="41" y="77"/>
                </a:lnTo>
                <a:lnTo>
                  <a:pt x="41" y="83"/>
                </a:lnTo>
                <a:lnTo>
                  <a:pt x="6" y="80"/>
                </a:lnTo>
                <a:lnTo>
                  <a:pt x="7" y="70"/>
                </a:lnTo>
                <a:lnTo>
                  <a:pt x="9" y="61"/>
                </a:lnTo>
                <a:lnTo>
                  <a:pt x="11" y="53"/>
                </a:lnTo>
                <a:lnTo>
                  <a:pt x="14" y="45"/>
                </a:lnTo>
                <a:lnTo>
                  <a:pt x="18" y="38"/>
                </a:lnTo>
                <a:lnTo>
                  <a:pt x="23" y="32"/>
                </a:lnTo>
                <a:lnTo>
                  <a:pt x="28" y="25"/>
                </a:lnTo>
                <a:lnTo>
                  <a:pt x="34" y="20"/>
                </a:lnTo>
                <a:lnTo>
                  <a:pt x="40" y="15"/>
                </a:lnTo>
                <a:lnTo>
                  <a:pt x="46" y="11"/>
                </a:lnTo>
                <a:lnTo>
                  <a:pt x="53" y="8"/>
                </a:lnTo>
                <a:lnTo>
                  <a:pt x="62" y="5"/>
                </a:lnTo>
                <a:lnTo>
                  <a:pt x="69" y="3"/>
                </a:lnTo>
                <a:lnTo>
                  <a:pt x="77" y="1"/>
                </a:lnTo>
                <a:lnTo>
                  <a:pt x="86" y="0"/>
                </a:lnTo>
                <a:lnTo>
                  <a:pt x="95" y="0"/>
                </a:lnTo>
                <a:lnTo>
                  <a:pt x="106" y="0"/>
                </a:lnTo>
                <a:lnTo>
                  <a:pt x="115" y="1"/>
                </a:lnTo>
                <a:lnTo>
                  <a:pt x="123" y="3"/>
                </a:lnTo>
                <a:lnTo>
                  <a:pt x="131" y="6"/>
                </a:lnTo>
                <a:lnTo>
                  <a:pt x="139" y="9"/>
                </a:lnTo>
                <a:lnTo>
                  <a:pt x="146" y="12"/>
                </a:lnTo>
                <a:lnTo>
                  <a:pt x="153" y="17"/>
                </a:lnTo>
                <a:lnTo>
                  <a:pt x="158" y="22"/>
                </a:lnTo>
                <a:lnTo>
                  <a:pt x="164" y="29"/>
                </a:lnTo>
                <a:lnTo>
                  <a:pt x="168" y="34"/>
                </a:lnTo>
                <a:lnTo>
                  <a:pt x="172" y="41"/>
                </a:lnTo>
                <a:lnTo>
                  <a:pt x="176" y="47"/>
                </a:lnTo>
                <a:lnTo>
                  <a:pt x="178" y="54"/>
                </a:lnTo>
                <a:lnTo>
                  <a:pt x="180" y="61"/>
                </a:lnTo>
                <a:lnTo>
                  <a:pt x="181" y="69"/>
                </a:lnTo>
                <a:lnTo>
                  <a:pt x="181" y="77"/>
                </a:lnTo>
                <a:lnTo>
                  <a:pt x="181" y="83"/>
                </a:lnTo>
                <a:lnTo>
                  <a:pt x="180" y="90"/>
                </a:lnTo>
                <a:lnTo>
                  <a:pt x="179" y="96"/>
                </a:lnTo>
                <a:lnTo>
                  <a:pt x="177" y="103"/>
                </a:lnTo>
                <a:lnTo>
                  <a:pt x="173" y="110"/>
                </a:lnTo>
                <a:lnTo>
                  <a:pt x="170" y="117"/>
                </a:lnTo>
                <a:lnTo>
                  <a:pt x="166" y="123"/>
                </a:lnTo>
                <a:lnTo>
                  <a:pt x="162" y="130"/>
                </a:lnTo>
                <a:lnTo>
                  <a:pt x="150" y="144"/>
                </a:lnTo>
                <a:lnTo>
                  <a:pt x="133" y="162"/>
                </a:lnTo>
                <a:lnTo>
                  <a:pt x="112" y="181"/>
                </a:lnTo>
                <a:lnTo>
                  <a:pt x="86" y="203"/>
                </a:lnTo>
                <a:lnTo>
                  <a:pt x="73" y="214"/>
                </a:lnTo>
                <a:lnTo>
                  <a:pt x="62" y="224"/>
                </a:lnTo>
                <a:lnTo>
                  <a:pt x="52" y="235"/>
                </a:lnTo>
                <a:lnTo>
                  <a:pt x="46" y="244"/>
                </a:lnTo>
                <a:lnTo>
                  <a:pt x="182" y="244"/>
                </a:lnTo>
                <a:lnTo>
                  <a:pt x="182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117"/>
          <p:cNvSpPr>
            <a:spLocks noEditPoints="1"/>
          </p:cNvSpPr>
          <p:nvPr/>
        </p:nvSpPr>
        <p:spPr bwMode="auto">
          <a:xfrm>
            <a:off x="9370093" y="3520058"/>
            <a:ext cx="26448" cy="39688"/>
          </a:xfrm>
          <a:custGeom>
            <a:avLst/>
            <a:gdLst>
              <a:gd name="T0" fmla="*/ 190 w 190"/>
              <a:gd name="T1" fmla="*/ 209 h 275"/>
              <a:gd name="T2" fmla="*/ 153 w 190"/>
              <a:gd name="T3" fmla="*/ 209 h 275"/>
              <a:gd name="T4" fmla="*/ 153 w 190"/>
              <a:gd name="T5" fmla="*/ 275 h 275"/>
              <a:gd name="T6" fmla="*/ 119 w 190"/>
              <a:gd name="T7" fmla="*/ 275 h 275"/>
              <a:gd name="T8" fmla="*/ 119 w 190"/>
              <a:gd name="T9" fmla="*/ 209 h 275"/>
              <a:gd name="T10" fmla="*/ 0 w 190"/>
              <a:gd name="T11" fmla="*/ 209 h 275"/>
              <a:gd name="T12" fmla="*/ 0 w 190"/>
              <a:gd name="T13" fmla="*/ 178 h 275"/>
              <a:gd name="T14" fmla="*/ 125 w 190"/>
              <a:gd name="T15" fmla="*/ 0 h 275"/>
              <a:gd name="T16" fmla="*/ 153 w 190"/>
              <a:gd name="T17" fmla="*/ 0 h 275"/>
              <a:gd name="T18" fmla="*/ 153 w 190"/>
              <a:gd name="T19" fmla="*/ 178 h 275"/>
              <a:gd name="T20" fmla="*/ 190 w 190"/>
              <a:gd name="T21" fmla="*/ 178 h 275"/>
              <a:gd name="T22" fmla="*/ 190 w 190"/>
              <a:gd name="T23" fmla="*/ 209 h 275"/>
              <a:gd name="T24" fmla="*/ 119 w 190"/>
              <a:gd name="T25" fmla="*/ 178 h 275"/>
              <a:gd name="T26" fmla="*/ 119 w 190"/>
              <a:gd name="T27" fmla="*/ 54 h 275"/>
              <a:gd name="T28" fmla="*/ 118 w 190"/>
              <a:gd name="T29" fmla="*/ 54 h 275"/>
              <a:gd name="T30" fmla="*/ 33 w 190"/>
              <a:gd name="T31" fmla="*/ 178 h 275"/>
              <a:gd name="T32" fmla="*/ 119 w 190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" h="275">
                <a:moveTo>
                  <a:pt x="190" y="209"/>
                </a:moveTo>
                <a:lnTo>
                  <a:pt x="153" y="209"/>
                </a:lnTo>
                <a:lnTo>
                  <a:pt x="153" y="275"/>
                </a:lnTo>
                <a:lnTo>
                  <a:pt x="119" y="275"/>
                </a:lnTo>
                <a:lnTo>
                  <a:pt x="119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3" y="0"/>
                </a:lnTo>
                <a:lnTo>
                  <a:pt x="153" y="178"/>
                </a:lnTo>
                <a:lnTo>
                  <a:pt x="190" y="178"/>
                </a:lnTo>
                <a:lnTo>
                  <a:pt x="190" y="209"/>
                </a:lnTo>
                <a:close/>
                <a:moveTo>
                  <a:pt x="119" y="178"/>
                </a:moveTo>
                <a:lnTo>
                  <a:pt x="119" y="54"/>
                </a:lnTo>
                <a:lnTo>
                  <a:pt x="118" y="54"/>
                </a:lnTo>
                <a:lnTo>
                  <a:pt x="33" y="178"/>
                </a:lnTo>
                <a:lnTo>
                  <a:pt x="119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reeform 119"/>
          <p:cNvSpPr>
            <a:spLocks/>
          </p:cNvSpPr>
          <p:nvPr/>
        </p:nvSpPr>
        <p:spPr bwMode="auto">
          <a:xfrm>
            <a:off x="9424068" y="3520058"/>
            <a:ext cx="24892" cy="39688"/>
          </a:xfrm>
          <a:custGeom>
            <a:avLst/>
            <a:gdLst>
              <a:gd name="T0" fmla="*/ 57 w 182"/>
              <a:gd name="T1" fmla="*/ 98 h 276"/>
              <a:gd name="T2" fmla="*/ 77 w 182"/>
              <a:gd name="T3" fmla="*/ 91 h 276"/>
              <a:gd name="T4" fmla="*/ 90 w 182"/>
              <a:gd name="T5" fmla="*/ 89 h 276"/>
              <a:gd name="T6" fmla="*/ 105 w 182"/>
              <a:gd name="T7" fmla="*/ 89 h 276"/>
              <a:gd name="T8" fmla="*/ 121 w 182"/>
              <a:gd name="T9" fmla="*/ 92 h 276"/>
              <a:gd name="T10" fmla="*/ 136 w 182"/>
              <a:gd name="T11" fmla="*/ 98 h 276"/>
              <a:gd name="T12" fmla="*/ 149 w 182"/>
              <a:gd name="T13" fmla="*/ 108 h 276"/>
              <a:gd name="T14" fmla="*/ 162 w 182"/>
              <a:gd name="T15" fmla="*/ 119 h 276"/>
              <a:gd name="T16" fmla="*/ 172 w 182"/>
              <a:gd name="T17" fmla="*/ 133 h 276"/>
              <a:gd name="T18" fmla="*/ 178 w 182"/>
              <a:gd name="T19" fmla="*/ 150 h 276"/>
              <a:gd name="T20" fmla="*/ 181 w 182"/>
              <a:gd name="T21" fmla="*/ 168 h 276"/>
              <a:gd name="T22" fmla="*/ 181 w 182"/>
              <a:gd name="T23" fmla="*/ 188 h 276"/>
              <a:gd name="T24" fmla="*/ 178 w 182"/>
              <a:gd name="T25" fmla="*/ 207 h 276"/>
              <a:gd name="T26" fmla="*/ 172 w 182"/>
              <a:gd name="T27" fmla="*/ 225 h 276"/>
              <a:gd name="T28" fmla="*/ 162 w 182"/>
              <a:gd name="T29" fmla="*/ 240 h 276"/>
              <a:gd name="T30" fmla="*/ 149 w 182"/>
              <a:gd name="T31" fmla="*/ 254 h 276"/>
              <a:gd name="T32" fmla="*/ 134 w 182"/>
              <a:gd name="T33" fmla="*/ 265 h 276"/>
              <a:gd name="T34" fmla="*/ 118 w 182"/>
              <a:gd name="T35" fmla="*/ 272 h 276"/>
              <a:gd name="T36" fmla="*/ 98 w 182"/>
              <a:gd name="T37" fmla="*/ 276 h 276"/>
              <a:gd name="T38" fmla="*/ 80 w 182"/>
              <a:gd name="T39" fmla="*/ 276 h 276"/>
              <a:gd name="T40" fmla="*/ 63 w 182"/>
              <a:gd name="T41" fmla="*/ 273 h 276"/>
              <a:gd name="T42" fmla="*/ 49 w 182"/>
              <a:gd name="T43" fmla="*/ 269 h 276"/>
              <a:gd name="T44" fmla="*/ 34 w 182"/>
              <a:gd name="T45" fmla="*/ 262 h 276"/>
              <a:gd name="T46" fmla="*/ 22 w 182"/>
              <a:gd name="T47" fmla="*/ 251 h 276"/>
              <a:gd name="T48" fmla="*/ 13 w 182"/>
              <a:gd name="T49" fmla="*/ 239 h 276"/>
              <a:gd name="T50" fmla="*/ 6 w 182"/>
              <a:gd name="T51" fmla="*/ 225 h 276"/>
              <a:gd name="T52" fmla="*/ 1 w 182"/>
              <a:gd name="T53" fmla="*/ 208 h 276"/>
              <a:gd name="T54" fmla="*/ 34 w 182"/>
              <a:gd name="T55" fmla="*/ 197 h 276"/>
              <a:gd name="T56" fmla="*/ 42 w 182"/>
              <a:gd name="T57" fmla="*/ 219 h 276"/>
              <a:gd name="T58" fmla="*/ 53 w 182"/>
              <a:gd name="T59" fmla="*/ 235 h 276"/>
              <a:gd name="T60" fmla="*/ 69 w 182"/>
              <a:gd name="T61" fmla="*/ 245 h 276"/>
              <a:gd name="T62" fmla="*/ 88 w 182"/>
              <a:gd name="T63" fmla="*/ 248 h 276"/>
              <a:gd name="T64" fmla="*/ 100 w 182"/>
              <a:gd name="T65" fmla="*/ 247 h 276"/>
              <a:gd name="T66" fmla="*/ 111 w 182"/>
              <a:gd name="T67" fmla="*/ 243 h 276"/>
              <a:gd name="T68" fmla="*/ 121 w 182"/>
              <a:gd name="T69" fmla="*/ 237 h 276"/>
              <a:gd name="T70" fmla="*/ 130 w 182"/>
              <a:gd name="T71" fmla="*/ 229 h 276"/>
              <a:gd name="T72" fmla="*/ 136 w 182"/>
              <a:gd name="T73" fmla="*/ 218 h 276"/>
              <a:gd name="T74" fmla="*/ 141 w 182"/>
              <a:gd name="T75" fmla="*/ 207 h 276"/>
              <a:gd name="T76" fmla="*/ 144 w 182"/>
              <a:gd name="T77" fmla="*/ 195 h 276"/>
              <a:gd name="T78" fmla="*/ 145 w 182"/>
              <a:gd name="T79" fmla="*/ 182 h 276"/>
              <a:gd name="T80" fmla="*/ 144 w 182"/>
              <a:gd name="T81" fmla="*/ 167 h 276"/>
              <a:gd name="T82" fmla="*/ 141 w 182"/>
              <a:gd name="T83" fmla="*/ 155 h 276"/>
              <a:gd name="T84" fmla="*/ 136 w 182"/>
              <a:gd name="T85" fmla="*/ 145 h 276"/>
              <a:gd name="T86" fmla="*/ 129 w 182"/>
              <a:gd name="T87" fmla="*/ 135 h 276"/>
              <a:gd name="T88" fmla="*/ 121 w 182"/>
              <a:gd name="T89" fmla="*/ 128 h 276"/>
              <a:gd name="T90" fmla="*/ 110 w 182"/>
              <a:gd name="T91" fmla="*/ 123 h 276"/>
              <a:gd name="T92" fmla="*/ 99 w 182"/>
              <a:gd name="T93" fmla="*/ 120 h 276"/>
              <a:gd name="T94" fmla="*/ 87 w 182"/>
              <a:gd name="T95" fmla="*/ 119 h 276"/>
              <a:gd name="T96" fmla="*/ 71 w 182"/>
              <a:gd name="T97" fmla="*/ 120 h 276"/>
              <a:gd name="T98" fmla="*/ 58 w 182"/>
              <a:gd name="T99" fmla="*/ 125 h 276"/>
              <a:gd name="T100" fmla="*/ 47 w 182"/>
              <a:gd name="T101" fmla="*/ 133 h 276"/>
              <a:gd name="T102" fmla="*/ 38 w 182"/>
              <a:gd name="T103" fmla="*/ 146 h 276"/>
              <a:gd name="T104" fmla="*/ 32 w 182"/>
              <a:gd name="T105" fmla="*/ 0 h 276"/>
              <a:gd name="T106" fmla="*/ 169 w 182"/>
              <a:gd name="T107" fmla="*/ 33 h 276"/>
              <a:gd name="T108" fmla="*/ 44 w 182"/>
              <a:gd name="T109" fmla="*/ 10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2" h="276">
                <a:moveTo>
                  <a:pt x="44" y="106"/>
                </a:moveTo>
                <a:lnTo>
                  <a:pt x="57" y="98"/>
                </a:lnTo>
                <a:lnTo>
                  <a:pt x="69" y="93"/>
                </a:lnTo>
                <a:lnTo>
                  <a:pt x="77" y="91"/>
                </a:lnTo>
                <a:lnTo>
                  <a:pt x="83" y="90"/>
                </a:lnTo>
                <a:lnTo>
                  <a:pt x="90" y="89"/>
                </a:lnTo>
                <a:lnTo>
                  <a:pt x="96" y="88"/>
                </a:lnTo>
                <a:lnTo>
                  <a:pt x="105" y="89"/>
                </a:lnTo>
                <a:lnTo>
                  <a:pt x="113" y="90"/>
                </a:lnTo>
                <a:lnTo>
                  <a:pt x="121" y="92"/>
                </a:lnTo>
                <a:lnTo>
                  <a:pt x="129" y="94"/>
                </a:lnTo>
                <a:lnTo>
                  <a:pt x="136" y="98"/>
                </a:lnTo>
                <a:lnTo>
                  <a:pt x="143" y="103"/>
                </a:lnTo>
                <a:lnTo>
                  <a:pt x="149" y="108"/>
                </a:lnTo>
                <a:lnTo>
                  <a:pt x="157" y="113"/>
                </a:lnTo>
                <a:lnTo>
                  <a:pt x="162" y="119"/>
                </a:lnTo>
                <a:lnTo>
                  <a:pt x="168" y="126"/>
                </a:lnTo>
                <a:lnTo>
                  <a:pt x="172" y="133"/>
                </a:lnTo>
                <a:lnTo>
                  <a:pt x="175" y="141"/>
                </a:lnTo>
                <a:lnTo>
                  <a:pt x="178" y="150"/>
                </a:lnTo>
                <a:lnTo>
                  <a:pt x="180" y="159"/>
                </a:lnTo>
                <a:lnTo>
                  <a:pt x="181" y="168"/>
                </a:lnTo>
                <a:lnTo>
                  <a:pt x="182" y="177"/>
                </a:lnTo>
                <a:lnTo>
                  <a:pt x="181" y="188"/>
                </a:lnTo>
                <a:lnTo>
                  <a:pt x="180" y="198"/>
                </a:lnTo>
                <a:lnTo>
                  <a:pt x="178" y="207"/>
                </a:lnTo>
                <a:lnTo>
                  <a:pt x="175" y="215"/>
                </a:lnTo>
                <a:lnTo>
                  <a:pt x="172" y="225"/>
                </a:lnTo>
                <a:lnTo>
                  <a:pt x="167" y="232"/>
                </a:lnTo>
                <a:lnTo>
                  <a:pt x="162" y="240"/>
                </a:lnTo>
                <a:lnTo>
                  <a:pt x="156" y="247"/>
                </a:lnTo>
                <a:lnTo>
                  <a:pt x="149" y="254"/>
                </a:lnTo>
                <a:lnTo>
                  <a:pt x="142" y="259"/>
                </a:lnTo>
                <a:lnTo>
                  <a:pt x="134" y="265"/>
                </a:lnTo>
                <a:lnTo>
                  <a:pt x="126" y="269"/>
                </a:lnTo>
                <a:lnTo>
                  <a:pt x="118" y="272"/>
                </a:lnTo>
                <a:lnTo>
                  <a:pt x="108" y="274"/>
                </a:lnTo>
                <a:lnTo>
                  <a:pt x="98" y="276"/>
                </a:lnTo>
                <a:lnTo>
                  <a:pt x="88" y="276"/>
                </a:lnTo>
                <a:lnTo>
                  <a:pt x="80" y="276"/>
                </a:lnTo>
                <a:lnTo>
                  <a:pt x="71" y="275"/>
                </a:lnTo>
                <a:lnTo>
                  <a:pt x="63" y="273"/>
                </a:lnTo>
                <a:lnTo>
                  <a:pt x="56" y="271"/>
                </a:lnTo>
                <a:lnTo>
                  <a:pt x="49" y="269"/>
                </a:lnTo>
                <a:lnTo>
                  <a:pt x="42" y="265"/>
                </a:lnTo>
                <a:lnTo>
                  <a:pt x="34" y="262"/>
                </a:lnTo>
                <a:lnTo>
                  <a:pt x="28" y="256"/>
                </a:lnTo>
                <a:lnTo>
                  <a:pt x="22" y="251"/>
                </a:lnTo>
                <a:lnTo>
                  <a:pt x="17" y="246"/>
                </a:lnTo>
                <a:lnTo>
                  <a:pt x="13" y="239"/>
                </a:lnTo>
                <a:lnTo>
                  <a:pt x="9" y="233"/>
                </a:lnTo>
                <a:lnTo>
                  <a:pt x="6" y="225"/>
                </a:lnTo>
                <a:lnTo>
                  <a:pt x="3" y="217"/>
                </a:lnTo>
                <a:lnTo>
                  <a:pt x="1" y="208"/>
                </a:lnTo>
                <a:lnTo>
                  <a:pt x="0" y="199"/>
                </a:lnTo>
                <a:lnTo>
                  <a:pt x="34" y="197"/>
                </a:lnTo>
                <a:lnTo>
                  <a:pt x="38" y="208"/>
                </a:lnTo>
                <a:lnTo>
                  <a:pt x="42" y="219"/>
                </a:lnTo>
                <a:lnTo>
                  <a:pt x="47" y="228"/>
                </a:lnTo>
                <a:lnTo>
                  <a:pt x="53" y="235"/>
                </a:lnTo>
                <a:lnTo>
                  <a:pt x="61" y="241"/>
                </a:lnTo>
                <a:lnTo>
                  <a:pt x="69" y="245"/>
                </a:lnTo>
                <a:lnTo>
                  <a:pt x="78" y="247"/>
                </a:lnTo>
                <a:lnTo>
                  <a:pt x="88" y="248"/>
                </a:lnTo>
                <a:lnTo>
                  <a:pt x="94" y="248"/>
                </a:lnTo>
                <a:lnTo>
                  <a:pt x="100" y="247"/>
                </a:lnTo>
                <a:lnTo>
                  <a:pt x="106" y="245"/>
                </a:lnTo>
                <a:lnTo>
                  <a:pt x="111" y="243"/>
                </a:lnTo>
                <a:lnTo>
                  <a:pt x="117" y="241"/>
                </a:lnTo>
                <a:lnTo>
                  <a:pt x="121" y="237"/>
                </a:lnTo>
                <a:lnTo>
                  <a:pt x="126" y="233"/>
                </a:lnTo>
                <a:lnTo>
                  <a:pt x="130" y="229"/>
                </a:lnTo>
                <a:lnTo>
                  <a:pt x="133" y="224"/>
                </a:lnTo>
                <a:lnTo>
                  <a:pt x="136" y="218"/>
                </a:lnTo>
                <a:lnTo>
                  <a:pt x="139" y="213"/>
                </a:lnTo>
                <a:lnTo>
                  <a:pt x="141" y="207"/>
                </a:lnTo>
                <a:lnTo>
                  <a:pt x="143" y="201"/>
                </a:lnTo>
                <a:lnTo>
                  <a:pt x="144" y="195"/>
                </a:lnTo>
                <a:lnTo>
                  <a:pt x="145" y="188"/>
                </a:lnTo>
                <a:lnTo>
                  <a:pt x="145" y="182"/>
                </a:lnTo>
                <a:lnTo>
                  <a:pt x="145" y="174"/>
                </a:lnTo>
                <a:lnTo>
                  <a:pt x="144" y="167"/>
                </a:lnTo>
                <a:lnTo>
                  <a:pt x="143" y="161"/>
                </a:lnTo>
                <a:lnTo>
                  <a:pt x="141" y="155"/>
                </a:lnTo>
                <a:lnTo>
                  <a:pt x="139" y="150"/>
                </a:lnTo>
                <a:lnTo>
                  <a:pt x="136" y="145"/>
                </a:lnTo>
                <a:lnTo>
                  <a:pt x="133" y="139"/>
                </a:lnTo>
                <a:lnTo>
                  <a:pt x="129" y="135"/>
                </a:lnTo>
                <a:lnTo>
                  <a:pt x="125" y="131"/>
                </a:lnTo>
                <a:lnTo>
                  <a:pt x="121" y="128"/>
                </a:lnTo>
                <a:lnTo>
                  <a:pt x="116" y="125"/>
                </a:lnTo>
                <a:lnTo>
                  <a:pt x="110" y="123"/>
                </a:lnTo>
                <a:lnTo>
                  <a:pt x="105" y="121"/>
                </a:lnTo>
                <a:lnTo>
                  <a:pt x="99" y="120"/>
                </a:lnTo>
                <a:lnTo>
                  <a:pt x="93" y="119"/>
                </a:lnTo>
                <a:lnTo>
                  <a:pt x="87" y="119"/>
                </a:lnTo>
                <a:lnTo>
                  <a:pt x="80" y="119"/>
                </a:lnTo>
                <a:lnTo>
                  <a:pt x="71" y="120"/>
                </a:lnTo>
                <a:lnTo>
                  <a:pt x="65" y="122"/>
                </a:lnTo>
                <a:lnTo>
                  <a:pt x="58" y="125"/>
                </a:lnTo>
                <a:lnTo>
                  <a:pt x="53" y="129"/>
                </a:lnTo>
                <a:lnTo>
                  <a:pt x="47" y="133"/>
                </a:lnTo>
                <a:lnTo>
                  <a:pt x="42" y="139"/>
                </a:lnTo>
                <a:lnTo>
                  <a:pt x="38" y="146"/>
                </a:lnTo>
                <a:lnTo>
                  <a:pt x="6" y="141"/>
                </a:lnTo>
                <a:lnTo>
                  <a:pt x="32" y="0"/>
                </a:lnTo>
                <a:lnTo>
                  <a:pt x="169" y="0"/>
                </a:lnTo>
                <a:lnTo>
                  <a:pt x="169" y="33"/>
                </a:lnTo>
                <a:lnTo>
                  <a:pt x="59" y="33"/>
                </a:lnTo>
                <a:lnTo>
                  <a:pt x="44" y="1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reeform 120"/>
          <p:cNvSpPr>
            <a:spLocks noEditPoints="1"/>
          </p:cNvSpPr>
          <p:nvPr/>
        </p:nvSpPr>
        <p:spPr bwMode="auto">
          <a:xfrm>
            <a:off x="9644731" y="3520058"/>
            <a:ext cx="24892" cy="39688"/>
          </a:xfrm>
          <a:custGeom>
            <a:avLst/>
            <a:gdLst>
              <a:gd name="T0" fmla="*/ 47 w 182"/>
              <a:gd name="T1" fmla="*/ 119 h 281"/>
              <a:gd name="T2" fmla="*/ 71 w 182"/>
              <a:gd name="T3" fmla="*/ 103 h 281"/>
              <a:gd name="T4" fmla="*/ 100 w 182"/>
              <a:gd name="T5" fmla="*/ 98 h 281"/>
              <a:gd name="T6" fmla="*/ 124 w 182"/>
              <a:gd name="T7" fmla="*/ 101 h 281"/>
              <a:gd name="T8" fmla="*/ 146 w 182"/>
              <a:gd name="T9" fmla="*/ 112 h 281"/>
              <a:gd name="T10" fmla="*/ 163 w 182"/>
              <a:gd name="T11" fmla="*/ 129 h 281"/>
              <a:gd name="T12" fmla="*/ 175 w 182"/>
              <a:gd name="T13" fmla="*/ 152 h 281"/>
              <a:gd name="T14" fmla="*/ 182 w 182"/>
              <a:gd name="T15" fmla="*/ 177 h 281"/>
              <a:gd name="T16" fmla="*/ 181 w 182"/>
              <a:gd name="T17" fmla="*/ 206 h 281"/>
              <a:gd name="T18" fmla="*/ 172 w 182"/>
              <a:gd name="T19" fmla="*/ 232 h 281"/>
              <a:gd name="T20" fmla="*/ 158 w 182"/>
              <a:gd name="T21" fmla="*/ 253 h 281"/>
              <a:gd name="T22" fmla="*/ 138 w 182"/>
              <a:gd name="T23" fmla="*/ 271 h 281"/>
              <a:gd name="T24" fmla="*/ 114 w 182"/>
              <a:gd name="T25" fmla="*/ 279 h 281"/>
              <a:gd name="T26" fmla="*/ 86 w 182"/>
              <a:gd name="T27" fmla="*/ 281 h 281"/>
              <a:gd name="T28" fmla="*/ 58 w 182"/>
              <a:gd name="T29" fmla="*/ 274 h 281"/>
              <a:gd name="T30" fmla="*/ 35 w 182"/>
              <a:gd name="T31" fmla="*/ 258 h 281"/>
              <a:gd name="T32" fmla="*/ 16 w 182"/>
              <a:gd name="T33" fmla="*/ 234 h 281"/>
              <a:gd name="T34" fmla="*/ 4 w 182"/>
              <a:gd name="T35" fmla="*/ 198 h 281"/>
              <a:gd name="T36" fmla="*/ 0 w 182"/>
              <a:gd name="T37" fmla="*/ 148 h 281"/>
              <a:gd name="T38" fmla="*/ 4 w 182"/>
              <a:gd name="T39" fmla="*/ 97 h 281"/>
              <a:gd name="T40" fmla="*/ 14 w 182"/>
              <a:gd name="T41" fmla="*/ 57 h 281"/>
              <a:gd name="T42" fmla="*/ 32 w 182"/>
              <a:gd name="T43" fmla="*/ 29 h 281"/>
              <a:gd name="T44" fmla="*/ 56 w 182"/>
              <a:gd name="T45" fmla="*/ 9 h 281"/>
              <a:gd name="T46" fmla="*/ 87 w 182"/>
              <a:gd name="T47" fmla="*/ 1 h 281"/>
              <a:gd name="T48" fmla="*/ 114 w 182"/>
              <a:gd name="T49" fmla="*/ 1 h 281"/>
              <a:gd name="T50" fmla="*/ 133 w 182"/>
              <a:gd name="T51" fmla="*/ 7 h 281"/>
              <a:gd name="T52" fmla="*/ 151 w 182"/>
              <a:gd name="T53" fmla="*/ 17 h 281"/>
              <a:gd name="T54" fmla="*/ 164 w 182"/>
              <a:gd name="T55" fmla="*/ 33 h 281"/>
              <a:gd name="T56" fmla="*/ 173 w 182"/>
              <a:gd name="T57" fmla="*/ 52 h 281"/>
              <a:gd name="T58" fmla="*/ 144 w 182"/>
              <a:gd name="T59" fmla="*/ 72 h 281"/>
              <a:gd name="T60" fmla="*/ 132 w 182"/>
              <a:gd name="T61" fmla="*/ 45 h 281"/>
              <a:gd name="T62" fmla="*/ 114 w 182"/>
              <a:gd name="T63" fmla="*/ 31 h 281"/>
              <a:gd name="T64" fmla="*/ 90 w 182"/>
              <a:gd name="T65" fmla="*/ 29 h 281"/>
              <a:gd name="T66" fmla="*/ 73 w 182"/>
              <a:gd name="T67" fmla="*/ 34 h 281"/>
              <a:gd name="T68" fmla="*/ 57 w 182"/>
              <a:gd name="T69" fmla="*/ 47 h 281"/>
              <a:gd name="T70" fmla="*/ 44 w 182"/>
              <a:gd name="T71" fmla="*/ 69 h 281"/>
              <a:gd name="T72" fmla="*/ 36 w 182"/>
              <a:gd name="T73" fmla="*/ 97 h 281"/>
              <a:gd name="T74" fmla="*/ 34 w 182"/>
              <a:gd name="T75" fmla="*/ 134 h 281"/>
              <a:gd name="T76" fmla="*/ 100 w 182"/>
              <a:gd name="T77" fmla="*/ 253 h 281"/>
              <a:gd name="T78" fmla="*/ 116 w 182"/>
              <a:gd name="T79" fmla="*/ 248 h 281"/>
              <a:gd name="T80" fmla="*/ 129 w 182"/>
              <a:gd name="T81" fmla="*/ 239 h 281"/>
              <a:gd name="T82" fmla="*/ 138 w 182"/>
              <a:gd name="T83" fmla="*/ 224 h 281"/>
              <a:gd name="T84" fmla="*/ 146 w 182"/>
              <a:gd name="T85" fmla="*/ 202 h 281"/>
              <a:gd name="T86" fmla="*/ 144 w 182"/>
              <a:gd name="T87" fmla="*/ 165 h 281"/>
              <a:gd name="T88" fmla="*/ 135 w 182"/>
              <a:gd name="T89" fmla="*/ 150 h 281"/>
              <a:gd name="T90" fmla="*/ 125 w 182"/>
              <a:gd name="T91" fmla="*/ 137 h 281"/>
              <a:gd name="T92" fmla="*/ 111 w 182"/>
              <a:gd name="T93" fmla="*/ 130 h 281"/>
              <a:gd name="T94" fmla="*/ 93 w 182"/>
              <a:gd name="T95" fmla="*/ 127 h 281"/>
              <a:gd name="T96" fmla="*/ 78 w 182"/>
              <a:gd name="T97" fmla="*/ 130 h 281"/>
              <a:gd name="T98" fmla="*/ 64 w 182"/>
              <a:gd name="T99" fmla="*/ 136 h 281"/>
              <a:gd name="T100" fmla="*/ 51 w 182"/>
              <a:gd name="T101" fmla="*/ 149 h 281"/>
              <a:gd name="T102" fmla="*/ 43 w 182"/>
              <a:gd name="T103" fmla="*/ 163 h 281"/>
              <a:gd name="T104" fmla="*/ 39 w 182"/>
              <a:gd name="T105" fmla="*/ 180 h 281"/>
              <a:gd name="T106" fmla="*/ 40 w 182"/>
              <a:gd name="T107" fmla="*/ 200 h 281"/>
              <a:gd name="T108" fmla="*/ 45 w 182"/>
              <a:gd name="T109" fmla="*/ 218 h 281"/>
              <a:gd name="T110" fmla="*/ 55 w 182"/>
              <a:gd name="T111" fmla="*/ 234 h 281"/>
              <a:gd name="T112" fmla="*/ 68 w 182"/>
              <a:gd name="T113" fmla="*/ 246 h 281"/>
              <a:gd name="T114" fmla="*/ 83 w 182"/>
              <a:gd name="T115" fmla="*/ 252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82" h="281">
                <a:moveTo>
                  <a:pt x="35" y="134"/>
                </a:moveTo>
                <a:lnTo>
                  <a:pt x="40" y="126"/>
                </a:lnTo>
                <a:lnTo>
                  <a:pt x="47" y="119"/>
                </a:lnTo>
                <a:lnTo>
                  <a:pt x="54" y="113"/>
                </a:lnTo>
                <a:lnTo>
                  <a:pt x="62" y="108"/>
                </a:lnTo>
                <a:lnTo>
                  <a:pt x="71" y="103"/>
                </a:lnTo>
                <a:lnTo>
                  <a:pt x="80" y="100"/>
                </a:lnTo>
                <a:lnTo>
                  <a:pt x="90" y="98"/>
                </a:lnTo>
                <a:lnTo>
                  <a:pt x="100" y="98"/>
                </a:lnTo>
                <a:lnTo>
                  <a:pt x="109" y="98"/>
                </a:lnTo>
                <a:lnTo>
                  <a:pt x="117" y="99"/>
                </a:lnTo>
                <a:lnTo>
                  <a:pt x="124" y="101"/>
                </a:lnTo>
                <a:lnTo>
                  <a:pt x="132" y="104"/>
                </a:lnTo>
                <a:lnTo>
                  <a:pt x="138" y="108"/>
                </a:lnTo>
                <a:lnTo>
                  <a:pt x="146" y="112"/>
                </a:lnTo>
                <a:lnTo>
                  <a:pt x="152" y="117"/>
                </a:lnTo>
                <a:lnTo>
                  <a:pt x="158" y="123"/>
                </a:lnTo>
                <a:lnTo>
                  <a:pt x="163" y="129"/>
                </a:lnTo>
                <a:lnTo>
                  <a:pt x="168" y="136"/>
                </a:lnTo>
                <a:lnTo>
                  <a:pt x="172" y="143"/>
                </a:lnTo>
                <a:lnTo>
                  <a:pt x="175" y="152"/>
                </a:lnTo>
                <a:lnTo>
                  <a:pt x="178" y="160"/>
                </a:lnTo>
                <a:lnTo>
                  <a:pt x="181" y="168"/>
                </a:lnTo>
                <a:lnTo>
                  <a:pt x="182" y="177"/>
                </a:lnTo>
                <a:lnTo>
                  <a:pt x="182" y="187"/>
                </a:lnTo>
                <a:lnTo>
                  <a:pt x="182" y="197"/>
                </a:lnTo>
                <a:lnTo>
                  <a:pt x="181" y="206"/>
                </a:lnTo>
                <a:lnTo>
                  <a:pt x="178" y="214"/>
                </a:lnTo>
                <a:lnTo>
                  <a:pt x="175" y="223"/>
                </a:lnTo>
                <a:lnTo>
                  <a:pt x="172" y="232"/>
                </a:lnTo>
                <a:lnTo>
                  <a:pt x="168" y="239"/>
                </a:lnTo>
                <a:lnTo>
                  <a:pt x="164" y="246"/>
                </a:lnTo>
                <a:lnTo>
                  <a:pt x="158" y="253"/>
                </a:lnTo>
                <a:lnTo>
                  <a:pt x="152" y="260"/>
                </a:lnTo>
                <a:lnTo>
                  <a:pt x="146" y="265"/>
                </a:lnTo>
                <a:lnTo>
                  <a:pt x="138" y="271"/>
                </a:lnTo>
                <a:lnTo>
                  <a:pt x="130" y="274"/>
                </a:lnTo>
                <a:lnTo>
                  <a:pt x="123" y="277"/>
                </a:lnTo>
                <a:lnTo>
                  <a:pt x="114" y="279"/>
                </a:lnTo>
                <a:lnTo>
                  <a:pt x="105" y="281"/>
                </a:lnTo>
                <a:lnTo>
                  <a:pt x="95" y="281"/>
                </a:lnTo>
                <a:lnTo>
                  <a:pt x="86" y="281"/>
                </a:lnTo>
                <a:lnTo>
                  <a:pt x="77" y="279"/>
                </a:lnTo>
                <a:lnTo>
                  <a:pt x="68" y="277"/>
                </a:lnTo>
                <a:lnTo>
                  <a:pt x="58" y="274"/>
                </a:lnTo>
                <a:lnTo>
                  <a:pt x="50" y="270"/>
                </a:lnTo>
                <a:lnTo>
                  <a:pt x="43" y="264"/>
                </a:lnTo>
                <a:lnTo>
                  <a:pt x="35" y="258"/>
                </a:lnTo>
                <a:lnTo>
                  <a:pt x="28" y="252"/>
                </a:lnTo>
                <a:lnTo>
                  <a:pt x="21" y="244"/>
                </a:lnTo>
                <a:lnTo>
                  <a:pt x="16" y="234"/>
                </a:lnTo>
                <a:lnTo>
                  <a:pt x="11" y="223"/>
                </a:lnTo>
                <a:lnTo>
                  <a:pt x="7" y="211"/>
                </a:lnTo>
                <a:lnTo>
                  <a:pt x="4" y="198"/>
                </a:lnTo>
                <a:lnTo>
                  <a:pt x="2" y="182"/>
                </a:lnTo>
                <a:lnTo>
                  <a:pt x="1" y="166"/>
                </a:lnTo>
                <a:lnTo>
                  <a:pt x="0" y="148"/>
                </a:lnTo>
                <a:lnTo>
                  <a:pt x="1" y="130"/>
                </a:lnTo>
                <a:lnTo>
                  <a:pt x="2" y="113"/>
                </a:lnTo>
                <a:lnTo>
                  <a:pt x="4" y="97"/>
                </a:lnTo>
                <a:lnTo>
                  <a:pt x="6" y="83"/>
                </a:lnTo>
                <a:lnTo>
                  <a:pt x="10" y="70"/>
                </a:lnTo>
                <a:lnTo>
                  <a:pt x="14" y="57"/>
                </a:lnTo>
                <a:lnTo>
                  <a:pt x="19" y="47"/>
                </a:lnTo>
                <a:lnTo>
                  <a:pt x="26" y="37"/>
                </a:lnTo>
                <a:lnTo>
                  <a:pt x="32" y="29"/>
                </a:lnTo>
                <a:lnTo>
                  <a:pt x="40" y="20"/>
                </a:lnTo>
                <a:lnTo>
                  <a:pt x="47" y="14"/>
                </a:lnTo>
                <a:lnTo>
                  <a:pt x="56" y="9"/>
                </a:lnTo>
                <a:lnTo>
                  <a:pt x="66" y="5"/>
                </a:lnTo>
                <a:lnTo>
                  <a:pt x="76" y="2"/>
                </a:lnTo>
                <a:lnTo>
                  <a:pt x="87" y="1"/>
                </a:lnTo>
                <a:lnTo>
                  <a:pt x="98" y="0"/>
                </a:lnTo>
                <a:lnTo>
                  <a:pt x="106" y="0"/>
                </a:lnTo>
                <a:lnTo>
                  <a:pt x="114" y="1"/>
                </a:lnTo>
                <a:lnTo>
                  <a:pt x="120" y="2"/>
                </a:lnTo>
                <a:lnTo>
                  <a:pt x="127" y="4"/>
                </a:lnTo>
                <a:lnTo>
                  <a:pt x="133" y="7"/>
                </a:lnTo>
                <a:lnTo>
                  <a:pt x="139" y="10"/>
                </a:lnTo>
                <a:lnTo>
                  <a:pt x="146" y="13"/>
                </a:lnTo>
                <a:lnTo>
                  <a:pt x="151" y="17"/>
                </a:lnTo>
                <a:lnTo>
                  <a:pt x="156" y="21"/>
                </a:lnTo>
                <a:lnTo>
                  <a:pt x="161" y="26"/>
                </a:lnTo>
                <a:lnTo>
                  <a:pt x="164" y="33"/>
                </a:lnTo>
                <a:lnTo>
                  <a:pt x="168" y="39"/>
                </a:lnTo>
                <a:lnTo>
                  <a:pt x="171" y="45"/>
                </a:lnTo>
                <a:lnTo>
                  <a:pt x="173" y="52"/>
                </a:lnTo>
                <a:lnTo>
                  <a:pt x="175" y="60"/>
                </a:lnTo>
                <a:lnTo>
                  <a:pt x="177" y="69"/>
                </a:lnTo>
                <a:lnTo>
                  <a:pt x="144" y="72"/>
                </a:lnTo>
                <a:lnTo>
                  <a:pt x="141" y="61"/>
                </a:lnTo>
                <a:lnTo>
                  <a:pt x="136" y="52"/>
                </a:lnTo>
                <a:lnTo>
                  <a:pt x="132" y="45"/>
                </a:lnTo>
                <a:lnTo>
                  <a:pt x="127" y="39"/>
                </a:lnTo>
                <a:lnTo>
                  <a:pt x="121" y="34"/>
                </a:lnTo>
                <a:lnTo>
                  <a:pt x="114" y="31"/>
                </a:lnTo>
                <a:lnTo>
                  <a:pt x="106" y="29"/>
                </a:lnTo>
                <a:lnTo>
                  <a:pt x="96" y="28"/>
                </a:lnTo>
                <a:lnTo>
                  <a:pt x="90" y="29"/>
                </a:lnTo>
                <a:lnTo>
                  <a:pt x="84" y="30"/>
                </a:lnTo>
                <a:lnTo>
                  <a:pt x="78" y="32"/>
                </a:lnTo>
                <a:lnTo>
                  <a:pt x="73" y="34"/>
                </a:lnTo>
                <a:lnTo>
                  <a:pt x="67" y="38"/>
                </a:lnTo>
                <a:lnTo>
                  <a:pt x="61" y="42"/>
                </a:lnTo>
                <a:lnTo>
                  <a:pt x="57" y="47"/>
                </a:lnTo>
                <a:lnTo>
                  <a:pt x="52" y="53"/>
                </a:lnTo>
                <a:lnTo>
                  <a:pt x="48" y="60"/>
                </a:lnTo>
                <a:lnTo>
                  <a:pt x="44" y="69"/>
                </a:lnTo>
                <a:lnTo>
                  <a:pt x="41" y="77"/>
                </a:lnTo>
                <a:lnTo>
                  <a:pt x="38" y="86"/>
                </a:lnTo>
                <a:lnTo>
                  <a:pt x="36" y="97"/>
                </a:lnTo>
                <a:lnTo>
                  <a:pt x="35" y="109"/>
                </a:lnTo>
                <a:lnTo>
                  <a:pt x="34" y="121"/>
                </a:lnTo>
                <a:lnTo>
                  <a:pt x="34" y="134"/>
                </a:lnTo>
                <a:lnTo>
                  <a:pt x="35" y="134"/>
                </a:lnTo>
                <a:close/>
                <a:moveTo>
                  <a:pt x="94" y="253"/>
                </a:moveTo>
                <a:lnTo>
                  <a:pt x="100" y="253"/>
                </a:lnTo>
                <a:lnTo>
                  <a:pt x="106" y="252"/>
                </a:lnTo>
                <a:lnTo>
                  <a:pt x="111" y="250"/>
                </a:lnTo>
                <a:lnTo>
                  <a:pt x="116" y="248"/>
                </a:lnTo>
                <a:lnTo>
                  <a:pt x="120" y="246"/>
                </a:lnTo>
                <a:lnTo>
                  <a:pt x="125" y="243"/>
                </a:lnTo>
                <a:lnTo>
                  <a:pt x="129" y="239"/>
                </a:lnTo>
                <a:lnTo>
                  <a:pt x="132" y="235"/>
                </a:lnTo>
                <a:lnTo>
                  <a:pt x="135" y="230"/>
                </a:lnTo>
                <a:lnTo>
                  <a:pt x="138" y="224"/>
                </a:lnTo>
                <a:lnTo>
                  <a:pt x="142" y="219"/>
                </a:lnTo>
                <a:lnTo>
                  <a:pt x="144" y="213"/>
                </a:lnTo>
                <a:lnTo>
                  <a:pt x="146" y="202"/>
                </a:lnTo>
                <a:lnTo>
                  <a:pt x="147" y="189"/>
                </a:lnTo>
                <a:lnTo>
                  <a:pt x="146" y="176"/>
                </a:lnTo>
                <a:lnTo>
                  <a:pt x="144" y="165"/>
                </a:lnTo>
                <a:lnTo>
                  <a:pt x="142" y="159"/>
                </a:lnTo>
                <a:lnTo>
                  <a:pt x="138" y="155"/>
                </a:lnTo>
                <a:lnTo>
                  <a:pt x="135" y="150"/>
                </a:lnTo>
                <a:lnTo>
                  <a:pt x="132" y="144"/>
                </a:lnTo>
                <a:lnTo>
                  <a:pt x="128" y="140"/>
                </a:lnTo>
                <a:lnTo>
                  <a:pt x="125" y="137"/>
                </a:lnTo>
                <a:lnTo>
                  <a:pt x="120" y="134"/>
                </a:lnTo>
                <a:lnTo>
                  <a:pt x="116" y="132"/>
                </a:lnTo>
                <a:lnTo>
                  <a:pt x="111" y="130"/>
                </a:lnTo>
                <a:lnTo>
                  <a:pt x="106" y="129"/>
                </a:lnTo>
                <a:lnTo>
                  <a:pt x="99" y="128"/>
                </a:lnTo>
                <a:lnTo>
                  <a:pt x="93" y="127"/>
                </a:lnTo>
                <a:lnTo>
                  <a:pt x="88" y="128"/>
                </a:lnTo>
                <a:lnTo>
                  <a:pt x="83" y="128"/>
                </a:lnTo>
                <a:lnTo>
                  <a:pt x="78" y="130"/>
                </a:lnTo>
                <a:lnTo>
                  <a:pt x="73" y="131"/>
                </a:lnTo>
                <a:lnTo>
                  <a:pt x="68" y="134"/>
                </a:lnTo>
                <a:lnTo>
                  <a:pt x="64" y="136"/>
                </a:lnTo>
                <a:lnTo>
                  <a:pt x="59" y="140"/>
                </a:lnTo>
                <a:lnTo>
                  <a:pt x="55" y="143"/>
                </a:lnTo>
                <a:lnTo>
                  <a:pt x="51" y="149"/>
                </a:lnTo>
                <a:lnTo>
                  <a:pt x="48" y="153"/>
                </a:lnTo>
                <a:lnTo>
                  <a:pt x="45" y="158"/>
                </a:lnTo>
                <a:lnTo>
                  <a:pt x="43" y="163"/>
                </a:lnTo>
                <a:lnTo>
                  <a:pt x="41" y="168"/>
                </a:lnTo>
                <a:lnTo>
                  <a:pt x="40" y="174"/>
                </a:lnTo>
                <a:lnTo>
                  <a:pt x="39" y="180"/>
                </a:lnTo>
                <a:lnTo>
                  <a:pt x="39" y="188"/>
                </a:lnTo>
                <a:lnTo>
                  <a:pt x="39" y="194"/>
                </a:lnTo>
                <a:lnTo>
                  <a:pt x="40" y="200"/>
                </a:lnTo>
                <a:lnTo>
                  <a:pt x="41" y="207"/>
                </a:lnTo>
                <a:lnTo>
                  <a:pt x="43" y="212"/>
                </a:lnTo>
                <a:lnTo>
                  <a:pt x="45" y="218"/>
                </a:lnTo>
                <a:lnTo>
                  <a:pt x="48" y="223"/>
                </a:lnTo>
                <a:lnTo>
                  <a:pt x="51" y="229"/>
                </a:lnTo>
                <a:lnTo>
                  <a:pt x="55" y="234"/>
                </a:lnTo>
                <a:lnTo>
                  <a:pt x="59" y="239"/>
                </a:lnTo>
                <a:lnTo>
                  <a:pt x="64" y="242"/>
                </a:lnTo>
                <a:lnTo>
                  <a:pt x="68" y="246"/>
                </a:lnTo>
                <a:lnTo>
                  <a:pt x="73" y="248"/>
                </a:lnTo>
                <a:lnTo>
                  <a:pt x="78" y="250"/>
                </a:lnTo>
                <a:lnTo>
                  <a:pt x="83" y="252"/>
                </a:lnTo>
                <a:lnTo>
                  <a:pt x="89" y="253"/>
                </a:lnTo>
                <a:lnTo>
                  <a:pt x="94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Freeform 121"/>
          <p:cNvSpPr>
            <a:spLocks/>
          </p:cNvSpPr>
          <p:nvPr/>
        </p:nvSpPr>
        <p:spPr bwMode="auto">
          <a:xfrm>
            <a:off x="9678068" y="3520058"/>
            <a:ext cx="24892" cy="39688"/>
          </a:xfrm>
          <a:custGeom>
            <a:avLst/>
            <a:gdLst>
              <a:gd name="T0" fmla="*/ 0 w 183"/>
              <a:gd name="T1" fmla="*/ 276 h 276"/>
              <a:gd name="T2" fmla="*/ 4 w 183"/>
              <a:gd name="T3" fmla="*/ 253 h 276"/>
              <a:gd name="T4" fmla="*/ 16 w 183"/>
              <a:gd name="T5" fmla="*/ 230 h 276"/>
              <a:gd name="T6" fmla="*/ 40 w 183"/>
              <a:gd name="T7" fmla="*/ 202 h 276"/>
              <a:gd name="T8" fmla="*/ 77 w 183"/>
              <a:gd name="T9" fmla="*/ 169 h 276"/>
              <a:gd name="T10" fmla="*/ 102 w 183"/>
              <a:gd name="T11" fmla="*/ 148 h 276"/>
              <a:gd name="T12" fmla="*/ 126 w 183"/>
              <a:gd name="T13" fmla="*/ 124 h 276"/>
              <a:gd name="T14" fmla="*/ 135 w 183"/>
              <a:gd name="T15" fmla="*/ 112 h 276"/>
              <a:gd name="T16" fmla="*/ 141 w 183"/>
              <a:gd name="T17" fmla="*/ 99 h 276"/>
              <a:gd name="T18" fmla="*/ 146 w 183"/>
              <a:gd name="T19" fmla="*/ 88 h 276"/>
              <a:gd name="T20" fmla="*/ 147 w 183"/>
              <a:gd name="T21" fmla="*/ 76 h 276"/>
              <a:gd name="T22" fmla="*/ 144 w 183"/>
              <a:gd name="T23" fmla="*/ 56 h 276"/>
              <a:gd name="T24" fmla="*/ 132 w 183"/>
              <a:gd name="T25" fmla="*/ 41 h 276"/>
              <a:gd name="T26" fmla="*/ 116 w 183"/>
              <a:gd name="T27" fmla="*/ 31 h 276"/>
              <a:gd name="T28" fmla="*/ 95 w 183"/>
              <a:gd name="T29" fmla="*/ 28 h 276"/>
              <a:gd name="T30" fmla="*/ 74 w 183"/>
              <a:gd name="T31" fmla="*/ 32 h 276"/>
              <a:gd name="T32" fmla="*/ 57 w 183"/>
              <a:gd name="T33" fmla="*/ 42 h 276"/>
              <a:gd name="T34" fmla="*/ 50 w 183"/>
              <a:gd name="T35" fmla="*/ 49 h 276"/>
              <a:gd name="T36" fmla="*/ 45 w 183"/>
              <a:gd name="T37" fmla="*/ 59 h 276"/>
              <a:gd name="T38" fmla="*/ 42 w 183"/>
              <a:gd name="T39" fmla="*/ 71 h 276"/>
              <a:gd name="T40" fmla="*/ 41 w 183"/>
              <a:gd name="T41" fmla="*/ 83 h 276"/>
              <a:gd name="T42" fmla="*/ 8 w 183"/>
              <a:gd name="T43" fmla="*/ 70 h 276"/>
              <a:gd name="T44" fmla="*/ 12 w 183"/>
              <a:gd name="T45" fmla="*/ 53 h 276"/>
              <a:gd name="T46" fmla="*/ 18 w 183"/>
              <a:gd name="T47" fmla="*/ 38 h 276"/>
              <a:gd name="T48" fmla="*/ 29 w 183"/>
              <a:gd name="T49" fmla="*/ 25 h 276"/>
              <a:gd name="T50" fmla="*/ 40 w 183"/>
              <a:gd name="T51" fmla="*/ 15 h 276"/>
              <a:gd name="T52" fmla="*/ 54 w 183"/>
              <a:gd name="T53" fmla="*/ 8 h 276"/>
              <a:gd name="T54" fmla="*/ 70 w 183"/>
              <a:gd name="T55" fmla="*/ 3 h 276"/>
              <a:gd name="T56" fmla="*/ 87 w 183"/>
              <a:gd name="T57" fmla="*/ 0 h 276"/>
              <a:gd name="T58" fmla="*/ 106 w 183"/>
              <a:gd name="T59" fmla="*/ 0 h 276"/>
              <a:gd name="T60" fmla="*/ 124 w 183"/>
              <a:gd name="T61" fmla="*/ 3 h 276"/>
              <a:gd name="T62" fmla="*/ 139 w 183"/>
              <a:gd name="T63" fmla="*/ 9 h 276"/>
              <a:gd name="T64" fmla="*/ 153 w 183"/>
              <a:gd name="T65" fmla="*/ 17 h 276"/>
              <a:gd name="T66" fmla="*/ 164 w 183"/>
              <a:gd name="T67" fmla="*/ 29 h 276"/>
              <a:gd name="T68" fmla="*/ 172 w 183"/>
              <a:gd name="T69" fmla="*/ 41 h 276"/>
              <a:gd name="T70" fmla="*/ 178 w 183"/>
              <a:gd name="T71" fmla="*/ 54 h 276"/>
              <a:gd name="T72" fmla="*/ 182 w 183"/>
              <a:gd name="T73" fmla="*/ 69 h 276"/>
              <a:gd name="T74" fmla="*/ 182 w 183"/>
              <a:gd name="T75" fmla="*/ 83 h 276"/>
              <a:gd name="T76" fmla="*/ 178 w 183"/>
              <a:gd name="T77" fmla="*/ 96 h 276"/>
              <a:gd name="T78" fmla="*/ 174 w 183"/>
              <a:gd name="T79" fmla="*/ 110 h 276"/>
              <a:gd name="T80" fmla="*/ 167 w 183"/>
              <a:gd name="T81" fmla="*/ 123 h 276"/>
              <a:gd name="T82" fmla="*/ 151 w 183"/>
              <a:gd name="T83" fmla="*/ 144 h 276"/>
              <a:gd name="T84" fmla="*/ 113 w 183"/>
              <a:gd name="T85" fmla="*/ 181 h 276"/>
              <a:gd name="T86" fmla="*/ 73 w 183"/>
              <a:gd name="T87" fmla="*/ 214 h 276"/>
              <a:gd name="T88" fmla="*/ 53 w 183"/>
              <a:gd name="T89" fmla="*/ 235 h 276"/>
              <a:gd name="T90" fmla="*/ 183 w 183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" h="276">
                <a:moveTo>
                  <a:pt x="183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9" y="241"/>
                </a:lnTo>
                <a:lnTo>
                  <a:pt x="16" y="230"/>
                </a:lnTo>
                <a:lnTo>
                  <a:pt x="27" y="216"/>
                </a:lnTo>
                <a:lnTo>
                  <a:pt x="40" y="202"/>
                </a:lnTo>
                <a:lnTo>
                  <a:pt x="56" y="187"/>
                </a:lnTo>
                <a:lnTo>
                  <a:pt x="77" y="169"/>
                </a:lnTo>
                <a:lnTo>
                  <a:pt x="90" y="159"/>
                </a:lnTo>
                <a:lnTo>
                  <a:pt x="102" y="148"/>
                </a:lnTo>
                <a:lnTo>
                  <a:pt x="115" y="135"/>
                </a:lnTo>
                <a:lnTo>
                  <a:pt x="126" y="124"/>
                </a:lnTo>
                <a:lnTo>
                  <a:pt x="130" y="118"/>
                </a:lnTo>
                <a:lnTo>
                  <a:pt x="135" y="112"/>
                </a:lnTo>
                <a:lnTo>
                  <a:pt x="138" y="105"/>
                </a:lnTo>
                <a:lnTo>
                  <a:pt x="141" y="99"/>
                </a:lnTo>
                <a:lnTo>
                  <a:pt x="144" y="94"/>
                </a:lnTo>
                <a:lnTo>
                  <a:pt x="146" y="88"/>
                </a:lnTo>
                <a:lnTo>
                  <a:pt x="147" y="82"/>
                </a:lnTo>
                <a:lnTo>
                  <a:pt x="147" y="76"/>
                </a:lnTo>
                <a:lnTo>
                  <a:pt x="147" y="65"/>
                </a:lnTo>
                <a:lnTo>
                  <a:pt x="144" y="56"/>
                </a:lnTo>
                <a:lnTo>
                  <a:pt x="138" y="48"/>
                </a:lnTo>
                <a:lnTo>
                  <a:pt x="132" y="41"/>
                </a:lnTo>
                <a:lnTo>
                  <a:pt x="124" y="36"/>
                </a:lnTo>
                <a:lnTo>
                  <a:pt x="116" y="31"/>
                </a:lnTo>
                <a:lnTo>
                  <a:pt x="106" y="29"/>
                </a:lnTo>
                <a:lnTo>
                  <a:pt x="95" y="28"/>
                </a:lnTo>
                <a:lnTo>
                  <a:pt x="84" y="29"/>
                </a:lnTo>
                <a:lnTo>
                  <a:pt x="74" y="32"/>
                </a:lnTo>
                <a:lnTo>
                  <a:pt x="66" y="36"/>
                </a:lnTo>
                <a:lnTo>
                  <a:pt x="57" y="42"/>
                </a:lnTo>
                <a:lnTo>
                  <a:pt x="53" y="45"/>
                </a:lnTo>
                <a:lnTo>
                  <a:pt x="50" y="49"/>
                </a:lnTo>
                <a:lnTo>
                  <a:pt x="47" y="54"/>
                </a:lnTo>
                <a:lnTo>
                  <a:pt x="45" y="59"/>
                </a:lnTo>
                <a:lnTo>
                  <a:pt x="44" y="64"/>
                </a:lnTo>
                <a:lnTo>
                  <a:pt x="42" y="71"/>
                </a:lnTo>
                <a:lnTo>
                  <a:pt x="42" y="77"/>
                </a:lnTo>
                <a:lnTo>
                  <a:pt x="41" y="83"/>
                </a:lnTo>
                <a:lnTo>
                  <a:pt x="7" y="80"/>
                </a:lnTo>
                <a:lnTo>
                  <a:pt x="8" y="70"/>
                </a:lnTo>
                <a:lnTo>
                  <a:pt x="9" y="61"/>
                </a:lnTo>
                <a:lnTo>
                  <a:pt x="12" y="53"/>
                </a:lnTo>
                <a:lnTo>
                  <a:pt x="15" y="45"/>
                </a:lnTo>
                <a:lnTo>
                  <a:pt x="18" y="38"/>
                </a:lnTo>
                <a:lnTo>
                  <a:pt x="23" y="32"/>
                </a:lnTo>
                <a:lnTo>
                  <a:pt x="29" y="25"/>
                </a:lnTo>
                <a:lnTo>
                  <a:pt x="34" y="20"/>
                </a:lnTo>
                <a:lnTo>
                  <a:pt x="40" y="15"/>
                </a:lnTo>
                <a:lnTo>
                  <a:pt x="47" y="11"/>
                </a:lnTo>
                <a:lnTo>
                  <a:pt x="54" y="8"/>
                </a:lnTo>
                <a:lnTo>
                  <a:pt x="61" y="5"/>
                </a:lnTo>
                <a:lnTo>
                  <a:pt x="70" y="3"/>
                </a:lnTo>
                <a:lnTo>
                  <a:pt x="78" y="1"/>
                </a:lnTo>
                <a:lnTo>
                  <a:pt x="87" y="0"/>
                </a:lnTo>
                <a:lnTo>
                  <a:pt x="95" y="0"/>
                </a:lnTo>
                <a:lnTo>
                  <a:pt x="106" y="0"/>
                </a:lnTo>
                <a:lnTo>
                  <a:pt x="115" y="1"/>
                </a:lnTo>
                <a:lnTo>
                  <a:pt x="124" y="3"/>
                </a:lnTo>
                <a:lnTo>
                  <a:pt x="132" y="6"/>
                </a:lnTo>
                <a:lnTo>
                  <a:pt x="139" y="9"/>
                </a:lnTo>
                <a:lnTo>
                  <a:pt x="147" y="12"/>
                </a:lnTo>
                <a:lnTo>
                  <a:pt x="153" y="17"/>
                </a:lnTo>
                <a:lnTo>
                  <a:pt x="159" y="22"/>
                </a:lnTo>
                <a:lnTo>
                  <a:pt x="164" y="29"/>
                </a:lnTo>
                <a:lnTo>
                  <a:pt x="169" y="34"/>
                </a:lnTo>
                <a:lnTo>
                  <a:pt x="172" y="41"/>
                </a:lnTo>
                <a:lnTo>
                  <a:pt x="176" y="47"/>
                </a:lnTo>
                <a:lnTo>
                  <a:pt x="178" y="54"/>
                </a:lnTo>
                <a:lnTo>
                  <a:pt x="180" y="61"/>
                </a:lnTo>
                <a:lnTo>
                  <a:pt x="182" y="69"/>
                </a:lnTo>
                <a:lnTo>
                  <a:pt x="182" y="77"/>
                </a:lnTo>
                <a:lnTo>
                  <a:pt x="182" y="83"/>
                </a:lnTo>
                <a:lnTo>
                  <a:pt x="180" y="90"/>
                </a:lnTo>
                <a:lnTo>
                  <a:pt x="178" y="96"/>
                </a:lnTo>
                <a:lnTo>
                  <a:pt x="176" y="103"/>
                </a:lnTo>
                <a:lnTo>
                  <a:pt x="174" y="110"/>
                </a:lnTo>
                <a:lnTo>
                  <a:pt x="171" y="117"/>
                </a:lnTo>
                <a:lnTo>
                  <a:pt x="167" y="123"/>
                </a:lnTo>
                <a:lnTo>
                  <a:pt x="162" y="130"/>
                </a:lnTo>
                <a:lnTo>
                  <a:pt x="151" y="144"/>
                </a:lnTo>
                <a:lnTo>
                  <a:pt x="134" y="162"/>
                </a:lnTo>
                <a:lnTo>
                  <a:pt x="113" y="181"/>
                </a:lnTo>
                <a:lnTo>
                  <a:pt x="86" y="203"/>
                </a:lnTo>
                <a:lnTo>
                  <a:pt x="73" y="214"/>
                </a:lnTo>
                <a:lnTo>
                  <a:pt x="61" y="224"/>
                </a:lnTo>
                <a:lnTo>
                  <a:pt x="53" y="235"/>
                </a:lnTo>
                <a:lnTo>
                  <a:pt x="47" y="244"/>
                </a:lnTo>
                <a:lnTo>
                  <a:pt x="183" y="244"/>
                </a:lnTo>
                <a:lnTo>
                  <a:pt x="183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Freeform 122"/>
          <p:cNvSpPr>
            <a:spLocks noEditPoints="1"/>
          </p:cNvSpPr>
          <p:nvPr/>
        </p:nvSpPr>
        <p:spPr bwMode="auto">
          <a:xfrm>
            <a:off x="9709819" y="3520058"/>
            <a:ext cx="28003" cy="39688"/>
          </a:xfrm>
          <a:custGeom>
            <a:avLst/>
            <a:gdLst>
              <a:gd name="T0" fmla="*/ 191 w 191"/>
              <a:gd name="T1" fmla="*/ 209 h 275"/>
              <a:gd name="T2" fmla="*/ 154 w 191"/>
              <a:gd name="T3" fmla="*/ 209 h 275"/>
              <a:gd name="T4" fmla="*/ 154 w 191"/>
              <a:gd name="T5" fmla="*/ 275 h 275"/>
              <a:gd name="T6" fmla="*/ 120 w 191"/>
              <a:gd name="T7" fmla="*/ 275 h 275"/>
              <a:gd name="T8" fmla="*/ 120 w 191"/>
              <a:gd name="T9" fmla="*/ 209 h 275"/>
              <a:gd name="T10" fmla="*/ 0 w 191"/>
              <a:gd name="T11" fmla="*/ 209 h 275"/>
              <a:gd name="T12" fmla="*/ 0 w 191"/>
              <a:gd name="T13" fmla="*/ 178 h 275"/>
              <a:gd name="T14" fmla="*/ 125 w 191"/>
              <a:gd name="T15" fmla="*/ 0 h 275"/>
              <a:gd name="T16" fmla="*/ 154 w 191"/>
              <a:gd name="T17" fmla="*/ 0 h 275"/>
              <a:gd name="T18" fmla="*/ 154 w 191"/>
              <a:gd name="T19" fmla="*/ 178 h 275"/>
              <a:gd name="T20" fmla="*/ 191 w 191"/>
              <a:gd name="T21" fmla="*/ 178 h 275"/>
              <a:gd name="T22" fmla="*/ 191 w 191"/>
              <a:gd name="T23" fmla="*/ 209 h 275"/>
              <a:gd name="T24" fmla="*/ 120 w 191"/>
              <a:gd name="T25" fmla="*/ 178 h 275"/>
              <a:gd name="T26" fmla="*/ 120 w 191"/>
              <a:gd name="T27" fmla="*/ 54 h 275"/>
              <a:gd name="T28" fmla="*/ 119 w 191"/>
              <a:gd name="T29" fmla="*/ 54 h 275"/>
              <a:gd name="T30" fmla="*/ 34 w 191"/>
              <a:gd name="T31" fmla="*/ 178 h 275"/>
              <a:gd name="T32" fmla="*/ 120 w 191"/>
              <a:gd name="T33" fmla="*/ 178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1" h="275">
                <a:moveTo>
                  <a:pt x="191" y="209"/>
                </a:moveTo>
                <a:lnTo>
                  <a:pt x="154" y="209"/>
                </a:lnTo>
                <a:lnTo>
                  <a:pt x="154" y="275"/>
                </a:lnTo>
                <a:lnTo>
                  <a:pt x="120" y="275"/>
                </a:lnTo>
                <a:lnTo>
                  <a:pt x="120" y="209"/>
                </a:lnTo>
                <a:lnTo>
                  <a:pt x="0" y="209"/>
                </a:lnTo>
                <a:lnTo>
                  <a:pt x="0" y="178"/>
                </a:lnTo>
                <a:lnTo>
                  <a:pt x="125" y="0"/>
                </a:lnTo>
                <a:lnTo>
                  <a:pt x="154" y="0"/>
                </a:lnTo>
                <a:lnTo>
                  <a:pt x="154" y="178"/>
                </a:lnTo>
                <a:lnTo>
                  <a:pt x="191" y="178"/>
                </a:lnTo>
                <a:lnTo>
                  <a:pt x="191" y="209"/>
                </a:lnTo>
                <a:close/>
                <a:moveTo>
                  <a:pt x="120" y="178"/>
                </a:moveTo>
                <a:lnTo>
                  <a:pt x="120" y="54"/>
                </a:lnTo>
                <a:lnTo>
                  <a:pt x="119" y="54"/>
                </a:lnTo>
                <a:lnTo>
                  <a:pt x="34" y="178"/>
                </a:lnTo>
                <a:lnTo>
                  <a:pt x="12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Freeform 124"/>
          <p:cNvSpPr>
            <a:spLocks/>
          </p:cNvSpPr>
          <p:nvPr/>
        </p:nvSpPr>
        <p:spPr bwMode="auto">
          <a:xfrm>
            <a:off x="9763793" y="3520058"/>
            <a:ext cx="26448" cy="39688"/>
          </a:xfrm>
          <a:custGeom>
            <a:avLst/>
            <a:gdLst>
              <a:gd name="T0" fmla="*/ 57 w 182"/>
              <a:gd name="T1" fmla="*/ 98 h 276"/>
              <a:gd name="T2" fmla="*/ 76 w 182"/>
              <a:gd name="T3" fmla="*/ 91 h 276"/>
              <a:gd name="T4" fmla="*/ 90 w 182"/>
              <a:gd name="T5" fmla="*/ 89 h 276"/>
              <a:gd name="T6" fmla="*/ 105 w 182"/>
              <a:gd name="T7" fmla="*/ 89 h 276"/>
              <a:gd name="T8" fmla="*/ 121 w 182"/>
              <a:gd name="T9" fmla="*/ 92 h 276"/>
              <a:gd name="T10" fmla="*/ 136 w 182"/>
              <a:gd name="T11" fmla="*/ 98 h 276"/>
              <a:gd name="T12" fmla="*/ 150 w 182"/>
              <a:gd name="T13" fmla="*/ 108 h 276"/>
              <a:gd name="T14" fmla="*/ 163 w 182"/>
              <a:gd name="T15" fmla="*/ 119 h 276"/>
              <a:gd name="T16" fmla="*/ 172 w 182"/>
              <a:gd name="T17" fmla="*/ 133 h 276"/>
              <a:gd name="T18" fmla="*/ 179 w 182"/>
              <a:gd name="T19" fmla="*/ 150 h 276"/>
              <a:gd name="T20" fmla="*/ 182 w 182"/>
              <a:gd name="T21" fmla="*/ 168 h 276"/>
              <a:gd name="T22" fmla="*/ 182 w 182"/>
              <a:gd name="T23" fmla="*/ 188 h 276"/>
              <a:gd name="T24" fmla="*/ 179 w 182"/>
              <a:gd name="T25" fmla="*/ 207 h 276"/>
              <a:gd name="T26" fmla="*/ 172 w 182"/>
              <a:gd name="T27" fmla="*/ 225 h 276"/>
              <a:gd name="T28" fmla="*/ 163 w 182"/>
              <a:gd name="T29" fmla="*/ 240 h 276"/>
              <a:gd name="T30" fmla="*/ 149 w 182"/>
              <a:gd name="T31" fmla="*/ 254 h 276"/>
              <a:gd name="T32" fmla="*/ 135 w 182"/>
              <a:gd name="T33" fmla="*/ 265 h 276"/>
              <a:gd name="T34" fmla="*/ 117 w 182"/>
              <a:gd name="T35" fmla="*/ 272 h 276"/>
              <a:gd name="T36" fmla="*/ 99 w 182"/>
              <a:gd name="T37" fmla="*/ 276 h 276"/>
              <a:gd name="T38" fmla="*/ 79 w 182"/>
              <a:gd name="T39" fmla="*/ 276 h 276"/>
              <a:gd name="T40" fmla="*/ 64 w 182"/>
              <a:gd name="T41" fmla="*/ 273 h 276"/>
              <a:gd name="T42" fmla="*/ 49 w 182"/>
              <a:gd name="T43" fmla="*/ 269 h 276"/>
              <a:gd name="T44" fmla="*/ 35 w 182"/>
              <a:gd name="T45" fmla="*/ 262 h 276"/>
              <a:gd name="T46" fmla="*/ 23 w 182"/>
              <a:gd name="T47" fmla="*/ 251 h 276"/>
              <a:gd name="T48" fmla="*/ 13 w 182"/>
              <a:gd name="T49" fmla="*/ 239 h 276"/>
              <a:gd name="T50" fmla="*/ 6 w 182"/>
              <a:gd name="T51" fmla="*/ 225 h 276"/>
              <a:gd name="T52" fmla="*/ 1 w 182"/>
              <a:gd name="T53" fmla="*/ 208 h 276"/>
              <a:gd name="T54" fmla="*/ 35 w 182"/>
              <a:gd name="T55" fmla="*/ 197 h 276"/>
              <a:gd name="T56" fmla="*/ 41 w 182"/>
              <a:gd name="T57" fmla="*/ 219 h 276"/>
              <a:gd name="T58" fmla="*/ 54 w 182"/>
              <a:gd name="T59" fmla="*/ 235 h 276"/>
              <a:gd name="T60" fmla="*/ 69 w 182"/>
              <a:gd name="T61" fmla="*/ 245 h 276"/>
              <a:gd name="T62" fmla="*/ 89 w 182"/>
              <a:gd name="T63" fmla="*/ 248 h 276"/>
              <a:gd name="T64" fmla="*/ 101 w 182"/>
              <a:gd name="T65" fmla="*/ 247 h 276"/>
              <a:gd name="T66" fmla="*/ 111 w 182"/>
              <a:gd name="T67" fmla="*/ 243 h 276"/>
              <a:gd name="T68" fmla="*/ 121 w 182"/>
              <a:gd name="T69" fmla="*/ 237 h 276"/>
              <a:gd name="T70" fmla="*/ 130 w 182"/>
              <a:gd name="T71" fmla="*/ 229 h 276"/>
              <a:gd name="T72" fmla="*/ 137 w 182"/>
              <a:gd name="T73" fmla="*/ 218 h 276"/>
              <a:gd name="T74" fmla="*/ 142 w 182"/>
              <a:gd name="T75" fmla="*/ 207 h 276"/>
              <a:gd name="T76" fmla="*/ 145 w 182"/>
              <a:gd name="T77" fmla="*/ 195 h 276"/>
              <a:gd name="T78" fmla="*/ 146 w 182"/>
              <a:gd name="T79" fmla="*/ 182 h 276"/>
              <a:gd name="T80" fmla="*/ 145 w 182"/>
              <a:gd name="T81" fmla="*/ 167 h 276"/>
              <a:gd name="T82" fmla="*/ 142 w 182"/>
              <a:gd name="T83" fmla="*/ 155 h 276"/>
              <a:gd name="T84" fmla="*/ 137 w 182"/>
              <a:gd name="T85" fmla="*/ 145 h 276"/>
              <a:gd name="T86" fmla="*/ 130 w 182"/>
              <a:gd name="T87" fmla="*/ 135 h 276"/>
              <a:gd name="T88" fmla="*/ 120 w 182"/>
              <a:gd name="T89" fmla="*/ 128 h 276"/>
              <a:gd name="T90" fmla="*/ 111 w 182"/>
              <a:gd name="T91" fmla="*/ 123 h 276"/>
              <a:gd name="T92" fmla="*/ 100 w 182"/>
              <a:gd name="T93" fmla="*/ 120 h 276"/>
              <a:gd name="T94" fmla="*/ 88 w 182"/>
              <a:gd name="T95" fmla="*/ 119 h 276"/>
              <a:gd name="T96" fmla="*/ 72 w 182"/>
              <a:gd name="T97" fmla="*/ 120 h 276"/>
              <a:gd name="T98" fmla="*/ 59 w 182"/>
              <a:gd name="T99" fmla="*/ 125 h 276"/>
              <a:gd name="T100" fmla="*/ 48 w 182"/>
              <a:gd name="T101" fmla="*/ 133 h 276"/>
              <a:gd name="T102" fmla="*/ 37 w 182"/>
              <a:gd name="T103" fmla="*/ 146 h 276"/>
              <a:gd name="T104" fmla="*/ 32 w 182"/>
              <a:gd name="T105" fmla="*/ 0 h 276"/>
              <a:gd name="T106" fmla="*/ 169 w 182"/>
              <a:gd name="T107" fmla="*/ 33 h 276"/>
              <a:gd name="T108" fmla="*/ 45 w 182"/>
              <a:gd name="T109" fmla="*/ 10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2" h="276">
                <a:moveTo>
                  <a:pt x="45" y="106"/>
                </a:moveTo>
                <a:lnTo>
                  <a:pt x="57" y="98"/>
                </a:lnTo>
                <a:lnTo>
                  <a:pt x="70" y="93"/>
                </a:lnTo>
                <a:lnTo>
                  <a:pt x="76" y="91"/>
                </a:lnTo>
                <a:lnTo>
                  <a:pt x="84" y="90"/>
                </a:lnTo>
                <a:lnTo>
                  <a:pt x="90" y="89"/>
                </a:lnTo>
                <a:lnTo>
                  <a:pt x="97" y="88"/>
                </a:lnTo>
                <a:lnTo>
                  <a:pt x="105" y="89"/>
                </a:lnTo>
                <a:lnTo>
                  <a:pt x="113" y="90"/>
                </a:lnTo>
                <a:lnTo>
                  <a:pt x="121" y="92"/>
                </a:lnTo>
                <a:lnTo>
                  <a:pt x="129" y="94"/>
                </a:lnTo>
                <a:lnTo>
                  <a:pt x="136" y="98"/>
                </a:lnTo>
                <a:lnTo>
                  <a:pt x="143" y="103"/>
                </a:lnTo>
                <a:lnTo>
                  <a:pt x="150" y="108"/>
                </a:lnTo>
                <a:lnTo>
                  <a:pt x="156" y="113"/>
                </a:lnTo>
                <a:lnTo>
                  <a:pt x="163" y="119"/>
                </a:lnTo>
                <a:lnTo>
                  <a:pt x="168" y="126"/>
                </a:lnTo>
                <a:lnTo>
                  <a:pt x="172" y="133"/>
                </a:lnTo>
                <a:lnTo>
                  <a:pt x="176" y="141"/>
                </a:lnTo>
                <a:lnTo>
                  <a:pt x="179" y="150"/>
                </a:lnTo>
                <a:lnTo>
                  <a:pt x="181" y="159"/>
                </a:lnTo>
                <a:lnTo>
                  <a:pt x="182" y="168"/>
                </a:lnTo>
                <a:lnTo>
                  <a:pt x="182" y="177"/>
                </a:lnTo>
                <a:lnTo>
                  <a:pt x="182" y="188"/>
                </a:lnTo>
                <a:lnTo>
                  <a:pt x="181" y="198"/>
                </a:lnTo>
                <a:lnTo>
                  <a:pt x="179" y="207"/>
                </a:lnTo>
                <a:lnTo>
                  <a:pt x="176" y="215"/>
                </a:lnTo>
                <a:lnTo>
                  <a:pt x="172" y="225"/>
                </a:lnTo>
                <a:lnTo>
                  <a:pt x="168" y="232"/>
                </a:lnTo>
                <a:lnTo>
                  <a:pt x="163" y="240"/>
                </a:lnTo>
                <a:lnTo>
                  <a:pt x="156" y="247"/>
                </a:lnTo>
                <a:lnTo>
                  <a:pt x="149" y="254"/>
                </a:lnTo>
                <a:lnTo>
                  <a:pt x="142" y="259"/>
                </a:lnTo>
                <a:lnTo>
                  <a:pt x="135" y="265"/>
                </a:lnTo>
                <a:lnTo>
                  <a:pt x="127" y="269"/>
                </a:lnTo>
                <a:lnTo>
                  <a:pt x="117" y="272"/>
                </a:lnTo>
                <a:lnTo>
                  <a:pt x="108" y="274"/>
                </a:lnTo>
                <a:lnTo>
                  <a:pt x="99" y="276"/>
                </a:lnTo>
                <a:lnTo>
                  <a:pt x="89" y="276"/>
                </a:lnTo>
                <a:lnTo>
                  <a:pt x="79" y="276"/>
                </a:lnTo>
                <a:lnTo>
                  <a:pt x="71" y="275"/>
                </a:lnTo>
                <a:lnTo>
                  <a:pt x="64" y="273"/>
                </a:lnTo>
                <a:lnTo>
                  <a:pt x="56" y="271"/>
                </a:lnTo>
                <a:lnTo>
                  <a:pt x="49" y="269"/>
                </a:lnTo>
                <a:lnTo>
                  <a:pt x="41" y="265"/>
                </a:lnTo>
                <a:lnTo>
                  <a:pt x="35" y="262"/>
                </a:lnTo>
                <a:lnTo>
                  <a:pt x="29" y="256"/>
                </a:lnTo>
                <a:lnTo>
                  <a:pt x="23" y="251"/>
                </a:lnTo>
                <a:lnTo>
                  <a:pt x="18" y="246"/>
                </a:lnTo>
                <a:lnTo>
                  <a:pt x="13" y="239"/>
                </a:lnTo>
                <a:lnTo>
                  <a:pt x="9" y="233"/>
                </a:lnTo>
                <a:lnTo>
                  <a:pt x="6" y="225"/>
                </a:lnTo>
                <a:lnTo>
                  <a:pt x="3" y="217"/>
                </a:lnTo>
                <a:lnTo>
                  <a:pt x="1" y="208"/>
                </a:lnTo>
                <a:lnTo>
                  <a:pt x="0" y="199"/>
                </a:lnTo>
                <a:lnTo>
                  <a:pt x="35" y="197"/>
                </a:lnTo>
                <a:lnTo>
                  <a:pt x="38" y="208"/>
                </a:lnTo>
                <a:lnTo>
                  <a:pt x="41" y="219"/>
                </a:lnTo>
                <a:lnTo>
                  <a:pt x="48" y="228"/>
                </a:lnTo>
                <a:lnTo>
                  <a:pt x="54" y="235"/>
                </a:lnTo>
                <a:lnTo>
                  <a:pt x="61" y="241"/>
                </a:lnTo>
                <a:lnTo>
                  <a:pt x="69" y="245"/>
                </a:lnTo>
                <a:lnTo>
                  <a:pt x="78" y="247"/>
                </a:lnTo>
                <a:lnTo>
                  <a:pt x="89" y="248"/>
                </a:lnTo>
                <a:lnTo>
                  <a:pt x="95" y="248"/>
                </a:lnTo>
                <a:lnTo>
                  <a:pt x="101" y="247"/>
                </a:lnTo>
                <a:lnTo>
                  <a:pt x="106" y="245"/>
                </a:lnTo>
                <a:lnTo>
                  <a:pt x="111" y="243"/>
                </a:lnTo>
                <a:lnTo>
                  <a:pt x="116" y="241"/>
                </a:lnTo>
                <a:lnTo>
                  <a:pt x="121" y="237"/>
                </a:lnTo>
                <a:lnTo>
                  <a:pt x="126" y="233"/>
                </a:lnTo>
                <a:lnTo>
                  <a:pt x="130" y="229"/>
                </a:lnTo>
                <a:lnTo>
                  <a:pt x="134" y="224"/>
                </a:lnTo>
                <a:lnTo>
                  <a:pt x="137" y="218"/>
                </a:lnTo>
                <a:lnTo>
                  <a:pt x="140" y="213"/>
                </a:lnTo>
                <a:lnTo>
                  <a:pt x="142" y="207"/>
                </a:lnTo>
                <a:lnTo>
                  <a:pt x="144" y="201"/>
                </a:lnTo>
                <a:lnTo>
                  <a:pt x="145" y="195"/>
                </a:lnTo>
                <a:lnTo>
                  <a:pt x="146" y="188"/>
                </a:lnTo>
                <a:lnTo>
                  <a:pt x="146" y="182"/>
                </a:lnTo>
                <a:lnTo>
                  <a:pt x="146" y="174"/>
                </a:lnTo>
                <a:lnTo>
                  <a:pt x="145" y="167"/>
                </a:lnTo>
                <a:lnTo>
                  <a:pt x="144" y="161"/>
                </a:lnTo>
                <a:lnTo>
                  <a:pt x="142" y="155"/>
                </a:lnTo>
                <a:lnTo>
                  <a:pt x="140" y="150"/>
                </a:lnTo>
                <a:lnTo>
                  <a:pt x="137" y="145"/>
                </a:lnTo>
                <a:lnTo>
                  <a:pt x="134" y="139"/>
                </a:lnTo>
                <a:lnTo>
                  <a:pt x="130" y="135"/>
                </a:lnTo>
                <a:lnTo>
                  <a:pt x="126" y="131"/>
                </a:lnTo>
                <a:lnTo>
                  <a:pt x="120" y="128"/>
                </a:lnTo>
                <a:lnTo>
                  <a:pt x="116" y="125"/>
                </a:lnTo>
                <a:lnTo>
                  <a:pt x="111" y="123"/>
                </a:lnTo>
                <a:lnTo>
                  <a:pt x="105" y="121"/>
                </a:lnTo>
                <a:lnTo>
                  <a:pt x="100" y="120"/>
                </a:lnTo>
                <a:lnTo>
                  <a:pt x="94" y="119"/>
                </a:lnTo>
                <a:lnTo>
                  <a:pt x="88" y="119"/>
                </a:lnTo>
                <a:lnTo>
                  <a:pt x="79" y="119"/>
                </a:lnTo>
                <a:lnTo>
                  <a:pt x="72" y="120"/>
                </a:lnTo>
                <a:lnTo>
                  <a:pt x="65" y="122"/>
                </a:lnTo>
                <a:lnTo>
                  <a:pt x="59" y="125"/>
                </a:lnTo>
                <a:lnTo>
                  <a:pt x="53" y="129"/>
                </a:lnTo>
                <a:lnTo>
                  <a:pt x="48" y="133"/>
                </a:lnTo>
                <a:lnTo>
                  <a:pt x="42" y="139"/>
                </a:lnTo>
                <a:lnTo>
                  <a:pt x="37" y="146"/>
                </a:lnTo>
                <a:lnTo>
                  <a:pt x="6" y="141"/>
                </a:lnTo>
                <a:lnTo>
                  <a:pt x="32" y="0"/>
                </a:lnTo>
                <a:lnTo>
                  <a:pt x="169" y="0"/>
                </a:lnTo>
                <a:lnTo>
                  <a:pt x="169" y="33"/>
                </a:lnTo>
                <a:lnTo>
                  <a:pt x="59" y="33"/>
                </a:lnTo>
                <a:lnTo>
                  <a:pt x="45" y="1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Freeform 125"/>
          <p:cNvSpPr>
            <a:spLocks/>
          </p:cNvSpPr>
          <p:nvPr/>
        </p:nvSpPr>
        <p:spPr bwMode="auto">
          <a:xfrm>
            <a:off x="9797131" y="3520058"/>
            <a:ext cx="26448" cy="39688"/>
          </a:xfrm>
          <a:custGeom>
            <a:avLst/>
            <a:gdLst>
              <a:gd name="T0" fmla="*/ 0 w 183"/>
              <a:gd name="T1" fmla="*/ 276 h 276"/>
              <a:gd name="T2" fmla="*/ 4 w 183"/>
              <a:gd name="T3" fmla="*/ 253 h 276"/>
              <a:gd name="T4" fmla="*/ 17 w 183"/>
              <a:gd name="T5" fmla="*/ 230 h 276"/>
              <a:gd name="T6" fmla="*/ 40 w 183"/>
              <a:gd name="T7" fmla="*/ 202 h 276"/>
              <a:gd name="T8" fmla="*/ 77 w 183"/>
              <a:gd name="T9" fmla="*/ 169 h 276"/>
              <a:gd name="T10" fmla="*/ 104 w 183"/>
              <a:gd name="T11" fmla="*/ 148 h 276"/>
              <a:gd name="T12" fmla="*/ 127 w 183"/>
              <a:gd name="T13" fmla="*/ 124 h 276"/>
              <a:gd name="T14" fmla="*/ 136 w 183"/>
              <a:gd name="T15" fmla="*/ 112 h 276"/>
              <a:gd name="T16" fmla="*/ 142 w 183"/>
              <a:gd name="T17" fmla="*/ 99 h 276"/>
              <a:gd name="T18" fmla="*/ 146 w 183"/>
              <a:gd name="T19" fmla="*/ 88 h 276"/>
              <a:gd name="T20" fmla="*/ 148 w 183"/>
              <a:gd name="T21" fmla="*/ 76 h 276"/>
              <a:gd name="T22" fmla="*/ 144 w 183"/>
              <a:gd name="T23" fmla="*/ 56 h 276"/>
              <a:gd name="T24" fmla="*/ 133 w 183"/>
              <a:gd name="T25" fmla="*/ 41 h 276"/>
              <a:gd name="T26" fmla="*/ 116 w 183"/>
              <a:gd name="T27" fmla="*/ 31 h 276"/>
              <a:gd name="T28" fmla="*/ 96 w 183"/>
              <a:gd name="T29" fmla="*/ 28 h 276"/>
              <a:gd name="T30" fmla="*/ 75 w 183"/>
              <a:gd name="T31" fmla="*/ 32 h 276"/>
              <a:gd name="T32" fmla="*/ 58 w 183"/>
              <a:gd name="T33" fmla="*/ 42 h 276"/>
              <a:gd name="T34" fmla="*/ 51 w 183"/>
              <a:gd name="T35" fmla="*/ 49 h 276"/>
              <a:gd name="T36" fmla="*/ 46 w 183"/>
              <a:gd name="T37" fmla="*/ 59 h 276"/>
              <a:gd name="T38" fmla="*/ 43 w 183"/>
              <a:gd name="T39" fmla="*/ 71 h 276"/>
              <a:gd name="T40" fmla="*/ 42 w 183"/>
              <a:gd name="T41" fmla="*/ 83 h 276"/>
              <a:gd name="T42" fmla="*/ 9 w 183"/>
              <a:gd name="T43" fmla="*/ 70 h 276"/>
              <a:gd name="T44" fmla="*/ 13 w 183"/>
              <a:gd name="T45" fmla="*/ 53 h 276"/>
              <a:gd name="T46" fmla="*/ 20 w 183"/>
              <a:gd name="T47" fmla="*/ 38 h 276"/>
              <a:gd name="T48" fmla="*/ 29 w 183"/>
              <a:gd name="T49" fmla="*/ 25 h 276"/>
              <a:gd name="T50" fmla="*/ 41 w 183"/>
              <a:gd name="T51" fmla="*/ 15 h 276"/>
              <a:gd name="T52" fmla="*/ 55 w 183"/>
              <a:gd name="T53" fmla="*/ 8 h 276"/>
              <a:gd name="T54" fmla="*/ 70 w 183"/>
              <a:gd name="T55" fmla="*/ 3 h 276"/>
              <a:gd name="T56" fmla="*/ 88 w 183"/>
              <a:gd name="T57" fmla="*/ 0 h 276"/>
              <a:gd name="T58" fmla="*/ 106 w 183"/>
              <a:gd name="T59" fmla="*/ 0 h 276"/>
              <a:gd name="T60" fmla="*/ 124 w 183"/>
              <a:gd name="T61" fmla="*/ 3 h 276"/>
              <a:gd name="T62" fmla="*/ 140 w 183"/>
              <a:gd name="T63" fmla="*/ 9 h 276"/>
              <a:gd name="T64" fmla="*/ 153 w 183"/>
              <a:gd name="T65" fmla="*/ 17 h 276"/>
              <a:gd name="T66" fmla="*/ 165 w 183"/>
              <a:gd name="T67" fmla="*/ 29 h 276"/>
              <a:gd name="T68" fmla="*/ 174 w 183"/>
              <a:gd name="T69" fmla="*/ 41 h 276"/>
              <a:gd name="T70" fmla="*/ 179 w 183"/>
              <a:gd name="T71" fmla="*/ 54 h 276"/>
              <a:gd name="T72" fmla="*/ 182 w 183"/>
              <a:gd name="T73" fmla="*/ 69 h 276"/>
              <a:gd name="T74" fmla="*/ 182 w 183"/>
              <a:gd name="T75" fmla="*/ 83 h 276"/>
              <a:gd name="T76" fmla="*/ 180 w 183"/>
              <a:gd name="T77" fmla="*/ 96 h 276"/>
              <a:gd name="T78" fmla="*/ 175 w 183"/>
              <a:gd name="T79" fmla="*/ 110 h 276"/>
              <a:gd name="T80" fmla="*/ 168 w 183"/>
              <a:gd name="T81" fmla="*/ 123 h 276"/>
              <a:gd name="T82" fmla="*/ 151 w 183"/>
              <a:gd name="T83" fmla="*/ 144 h 276"/>
              <a:gd name="T84" fmla="*/ 113 w 183"/>
              <a:gd name="T85" fmla="*/ 181 h 276"/>
              <a:gd name="T86" fmla="*/ 73 w 183"/>
              <a:gd name="T87" fmla="*/ 214 h 276"/>
              <a:gd name="T88" fmla="*/ 54 w 183"/>
              <a:gd name="T89" fmla="*/ 235 h 276"/>
              <a:gd name="T90" fmla="*/ 183 w 183"/>
              <a:gd name="T91" fmla="*/ 24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3" h="276">
                <a:moveTo>
                  <a:pt x="183" y="276"/>
                </a:moveTo>
                <a:lnTo>
                  <a:pt x="0" y="276"/>
                </a:lnTo>
                <a:lnTo>
                  <a:pt x="1" y="264"/>
                </a:lnTo>
                <a:lnTo>
                  <a:pt x="4" y="253"/>
                </a:lnTo>
                <a:lnTo>
                  <a:pt x="10" y="241"/>
                </a:lnTo>
                <a:lnTo>
                  <a:pt x="17" y="230"/>
                </a:lnTo>
                <a:lnTo>
                  <a:pt x="27" y="216"/>
                </a:lnTo>
                <a:lnTo>
                  <a:pt x="40" y="202"/>
                </a:lnTo>
                <a:lnTo>
                  <a:pt x="57" y="187"/>
                </a:lnTo>
                <a:lnTo>
                  <a:pt x="77" y="169"/>
                </a:lnTo>
                <a:lnTo>
                  <a:pt x="91" y="159"/>
                </a:lnTo>
                <a:lnTo>
                  <a:pt x="104" y="148"/>
                </a:lnTo>
                <a:lnTo>
                  <a:pt x="115" y="135"/>
                </a:lnTo>
                <a:lnTo>
                  <a:pt x="127" y="124"/>
                </a:lnTo>
                <a:lnTo>
                  <a:pt x="132" y="118"/>
                </a:lnTo>
                <a:lnTo>
                  <a:pt x="136" y="112"/>
                </a:lnTo>
                <a:lnTo>
                  <a:pt x="139" y="105"/>
                </a:lnTo>
                <a:lnTo>
                  <a:pt x="142" y="99"/>
                </a:lnTo>
                <a:lnTo>
                  <a:pt x="145" y="94"/>
                </a:lnTo>
                <a:lnTo>
                  <a:pt x="146" y="88"/>
                </a:lnTo>
                <a:lnTo>
                  <a:pt x="147" y="82"/>
                </a:lnTo>
                <a:lnTo>
                  <a:pt x="148" y="76"/>
                </a:lnTo>
                <a:lnTo>
                  <a:pt x="147" y="65"/>
                </a:lnTo>
                <a:lnTo>
                  <a:pt x="144" y="56"/>
                </a:lnTo>
                <a:lnTo>
                  <a:pt x="140" y="48"/>
                </a:lnTo>
                <a:lnTo>
                  <a:pt x="133" y="41"/>
                </a:lnTo>
                <a:lnTo>
                  <a:pt x="126" y="36"/>
                </a:lnTo>
                <a:lnTo>
                  <a:pt x="116" y="31"/>
                </a:lnTo>
                <a:lnTo>
                  <a:pt x="106" y="29"/>
                </a:lnTo>
                <a:lnTo>
                  <a:pt x="96" y="28"/>
                </a:lnTo>
                <a:lnTo>
                  <a:pt x="84" y="29"/>
                </a:lnTo>
                <a:lnTo>
                  <a:pt x="75" y="32"/>
                </a:lnTo>
                <a:lnTo>
                  <a:pt x="66" y="36"/>
                </a:lnTo>
                <a:lnTo>
                  <a:pt x="58" y="42"/>
                </a:lnTo>
                <a:lnTo>
                  <a:pt x="54" y="45"/>
                </a:lnTo>
                <a:lnTo>
                  <a:pt x="51" y="49"/>
                </a:lnTo>
                <a:lnTo>
                  <a:pt x="49" y="54"/>
                </a:lnTo>
                <a:lnTo>
                  <a:pt x="46" y="59"/>
                </a:lnTo>
                <a:lnTo>
                  <a:pt x="44" y="64"/>
                </a:lnTo>
                <a:lnTo>
                  <a:pt x="43" y="71"/>
                </a:lnTo>
                <a:lnTo>
                  <a:pt x="42" y="77"/>
                </a:lnTo>
                <a:lnTo>
                  <a:pt x="42" y="83"/>
                </a:lnTo>
                <a:lnTo>
                  <a:pt x="7" y="80"/>
                </a:lnTo>
                <a:lnTo>
                  <a:pt x="9" y="70"/>
                </a:lnTo>
                <a:lnTo>
                  <a:pt x="11" y="61"/>
                </a:lnTo>
                <a:lnTo>
                  <a:pt x="13" y="53"/>
                </a:lnTo>
                <a:lnTo>
                  <a:pt x="16" y="45"/>
                </a:lnTo>
                <a:lnTo>
                  <a:pt x="20" y="38"/>
                </a:lnTo>
                <a:lnTo>
                  <a:pt x="24" y="32"/>
                </a:lnTo>
                <a:lnTo>
                  <a:pt x="29" y="25"/>
                </a:lnTo>
                <a:lnTo>
                  <a:pt x="35" y="20"/>
                </a:lnTo>
                <a:lnTo>
                  <a:pt x="41" y="15"/>
                </a:lnTo>
                <a:lnTo>
                  <a:pt x="48" y="11"/>
                </a:lnTo>
                <a:lnTo>
                  <a:pt x="55" y="8"/>
                </a:lnTo>
                <a:lnTo>
                  <a:pt x="62" y="5"/>
                </a:lnTo>
                <a:lnTo>
                  <a:pt x="70" y="3"/>
                </a:lnTo>
                <a:lnTo>
                  <a:pt x="78" y="1"/>
                </a:lnTo>
                <a:lnTo>
                  <a:pt x="88" y="0"/>
                </a:lnTo>
                <a:lnTo>
                  <a:pt x="97" y="0"/>
                </a:lnTo>
                <a:lnTo>
                  <a:pt x="106" y="0"/>
                </a:lnTo>
                <a:lnTo>
                  <a:pt x="115" y="1"/>
                </a:lnTo>
                <a:lnTo>
                  <a:pt x="124" y="3"/>
                </a:lnTo>
                <a:lnTo>
                  <a:pt x="133" y="6"/>
                </a:lnTo>
                <a:lnTo>
                  <a:pt x="140" y="9"/>
                </a:lnTo>
                <a:lnTo>
                  <a:pt x="147" y="12"/>
                </a:lnTo>
                <a:lnTo>
                  <a:pt x="153" y="17"/>
                </a:lnTo>
                <a:lnTo>
                  <a:pt x="159" y="22"/>
                </a:lnTo>
                <a:lnTo>
                  <a:pt x="165" y="29"/>
                </a:lnTo>
                <a:lnTo>
                  <a:pt x="170" y="34"/>
                </a:lnTo>
                <a:lnTo>
                  <a:pt x="174" y="41"/>
                </a:lnTo>
                <a:lnTo>
                  <a:pt x="177" y="47"/>
                </a:lnTo>
                <a:lnTo>
                  <a:pt x="179" y="54"/>
                </a:lnTo>
                <a:lnTo>
                  <a:pt x="181" y="61"/>
                </a:lnTo>
                <a:lnTo>
                  <a:pt x="182" y="69"/>
                </a:lnTo>
                <a:lnTo>
                  <a:pt x="182" y="77"/>
                </a:lnTo>
                <a:lnTo>
                  <a:pt x="182" y="83"/>
                </a:lnTo>
                <a:lnTo>
                  <a:pt x="181" y="90"/>
                </a:lnTo>
                <a:lnTo>
                  <a:pt x="180" y="96"/>
                </a:lnTo>
                <a:lnTo>
                  <a:pt x="178" y="103"/>
                </a:lnTo>
                <a:lnTo>
                  <a:pt x="175" y="110"/>
                </a:lnTo>
                <a:lnTo>
                  <a:pt x="172" y="117"/>
                </a:lnTo>
                <a:lnTo>
                  <a:pt x="168" y="123"/>
                </a:lnTo>
                <a:lnTo>
                  <a:pt x="163" y="130"/>
                </a:lnTo>
                <a:lnTo>
                  <a:pt x="151" y="144"/>
                </a:lnTo>
                <a:lnTo>
                  <a:pt x="135" y="162"/>
                </a:lnTo>
                <a:lnTo>
                  <a:pt x="113" y="181"/>
                </a:lnTo>
                <a:lnTo>
                  <a:pt x="88" y="203"/>
                </a:lnTo>
                <a:lnTo>
                  <a:pt x="73" y="214"/>
                </a:lnTo>
                <a:lnTo>
                  <a:pt x="63" y="224"/>
                </a:lnTo>
                <a:lnTo>
                  <a:pt x="54" y="235"/>
                </a:lnTo>
                <a:lnTo>
                  <a:pt x="48" y="244"/>
                </a:lnTo>
                <a:lnTo>
                  <a:pt x="183" y="244"/>
                </a:lnTo>
                <a:lnTo>
                  <a:pt x="183" y="2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Freeform 126"/>
          <p:cNvSpPr>
            <a:spLocks/>
          </p:cNvSpPr>
          <p:nvPr/>
        </p:nvSpPr>
        <p:spPr bwMode="auto">
          <a:xfrm>
            <a:off x="9133556" y="2604072"/>
            <a:ext cx="26448" cy="41275"/>
          </a:xfrm>
          <a:custGeom>
            <a:avLst/>
            <a:gdLst>
              <a:gd name="T0" fmla="*/ 190 w 190"/>
              <a:gd name="T1" fmla="*/ 288 h 288"/>
              <a:gd name="T2" fmla="*/ 0 w 190"/>
              <a:gd name="T3" fmla="*/ 282 h 288"/>
              <a:gd name="T4" fmla="*/ 2 w 190"/>
              <a:gd name="T5" fmla="*/ 270 h 288"/>
              <a:gd name="T6" fmla="*/ 8 w 190"/>
              <a:gd name="T7" fmla="*/ 254 h 288"/>
              <a:gd name="T8" fmla="*/ 19 w 190"/>
              <a:gd name="T9" fmla="*/ 235 h 288"/>
              <a:gd name="T10" fmla="*/ 36 w 190"/>
              <a:gd name="T11" fmla="*/ 215 h 288"/>
              <a:gd name="T12" fmla="*/ 59 w 190"/>
              <a:gd name="T13" fmla="*/ 194 h 288"/>
              <a:gd name="T14" fmla="*/ 94 w 190"/>
              <a:gd name="T15" fmla="*/ 164 h 288"/>
              <a:gd name="T16" fmla="*/ 126 w 190"/>
              <a:gd name="T17" fmla="*/ 133 h 288"/>
              <a:gd name="T18" fmla="*/ 143 w 190"/>
              <a:gd name="T19" fmla="*/ 111 h 288"/>
              <a:gd name="T20" fmla="*/ 152 w 190"/>
              <a:gd name="T21" fmla="*/ 89 h 288"/>
              <a:gd name="T22" fmla="*/ 152 w 190"/>
              <a:gd name="T23" fmla="*/ 69 h 288"/>
              <a:gd name="T24" fmla="*/ 144 w 190"/>
              <a:gd name="T25" fmla="*/ 51 h 288"/>
              <a:gd name="T26" fmla="*/ 134 w 190"/>
              <a:gd name="T27" fmla="*/ 40 h 288"/>
              <a:gd name="T28" fmla="*/ 125 w 190"/>
              <a:gd name="T29" fmla="*/ 35 h 288"/>
              <a:gd name="T30" fmla="*/ 111 w 190"/>
              <a:gd name="T31" fmla="*/ 30 h 288"/>
              <a:gd name="T32" fmla="*/ 92 w 190"/>
              <a:gd name="T33" fmla="*/ 30 h 288"/>
              <a:gd name="T34" fmla="*/ 81 w 190"/>
              <a:gd name="T35" fmla="*/ 32 h 288"/>
              <a:gd name="T36" fmla="*/ 70 w 190"/>
              <a:gd name="T37" fmla="*/ 35 h 288"/>
              <a:gd name="T38" fmla="*/ 61 w 190"/>
              <a:gd name="T39" fmla="*/ 41 h 288"/>
              <a:gd name="T40" fmla="*/ 54 w 190"/>
              <a:gd name="T41" fmla="*/ 48 h 288"/>
              <a:gd name="T42" fmla="*/ 49 w 190"/>
              <a:gd name="T43" fmla="*/ 58 h 288"/>
              <a:gd name="T44" fmla="*/ 45 w 190"/>
              <a:gd name="T45" fmla="*/ 69 h 288"/>
              <a:gd name="T46" fmla="*/ 43 w 190"/>
              <a:gd name="T47" fmla="*/ 80 h 288"/>
              <a:gd name="T48" fmla="*/ 6 w 190"/>
              <a:gd name="T49" fmla="*/ 83 h 288"/>
              <a:gd name="T50" fmla="*/ 9 w 190"/>
              <a:gd name="T51" fmla="*/ 64 h 288"/>
              <a:gd name="T52" fmla="*/ 15 w 190"/>
              <a:gd name="T53" fmla="*/ 47 h 288"/>
              <a:gd name="T54" fmla="*/ 23 w 190"/>
              <a:gd name="T55" fmla="*/ 33 h 288"/>
              <a:gd name="T56" fmla="*/ 35 w 190"/>
              <a:gd name="T57" fmla="*/ 22 h 288"/>
              <a:gd name="T58" fmla="*/ 47 w 190"/>
              <a:gd name="T59" fmla="*/ 12 h 288"/>
              <a:gd name="T60" fmla="*/ 62 w 190"/>
              <a:gd name="T61" fmla="*/ 5 h 288"/>
              <a:gd name="T62" fmla="*/ 80 w 190"/>
              <a:gd name="T63" fmla="*/ 1 h 288"/>
              <a:gd name="T64" fmla="*/ 99 w 190"/>
              <a:gd name="T65" fmla="*/ 0 h 288"/>
              <a:gd name="T66" fmla="*/ 119 w 190"/>
              <a:gd name="T67" fmla="*/ 2 h 288"/>
              <a:gd name="T68" fmla="*/ 136 w 190"/>
              <a:gd name="T69" fmla="*/ 6 h 288"/>
              <a:gd name="T70" fmla="*/ 152 w 190"/>
              <a:gd name="T71" fmla="*/ 13 h 288"/>
              <a:gd name="T72" fmla="*/ 165 w 190"/>
              <a:gd name="T73" fmla="*/ 23 h 288"/>
              <a:gd name="T74" fmla="*/ 175 w 190"/>
              <a:gd name="T75" fmla="*/ 35 h 288"/>
              <a:gd name="T76" fmla="*/ 182 w 190"/>
              <a:gd name="T77" fmla="*/ 48 h 288"/>
              <a:gd name="T78" fmla="*/ 188 w 190"/>
              <a:gd name="T79" fmla="*/ 64 h 288"/>
              <a:gd name="T80" fmla="*/ 189 w 190"/>
              <a:gd name="T81" fmla="*/ 80 h 288"/>
              <a:gd name="T82" fmla="*/ 188 w 190"/>
              <a:gd name="T83" fmla="*/ 96 h 288"/>
              <a:gd name="T84" fmla="*/ 181 w 190"/>
              <a:gd name="T85" fmla="*/ 114 h 288"/>
              <a:gd name="T86" fmla="*/ 172 w 190"/>
              <a:gd name="T87" fmla="*/ 130 h 288"/>
              <a:gd name="T88" fmla="*/ 159 w 190"/>
              <a:gd name="T89" fmla="*/ 149 h 288"/>
              <a:gd name="T90" fmla="*/ 136 w 190"/>
              <a:gd name="T91" fmla="*/ 170 h 288"/>
              <a:gd name="T92" fmla="*/ 104 w 190"/>
              <a:gd name="T93" fmla="*/ 199 h 288"/>
              <a:gd name="T94" fmla="*/ 78 w 190"/>
              <a:gd name="T95" fmla="*/ 222 h 288"/>
              <a:gd name="T96" fmla="*/ 63 w 190"/>
              <a:gd name="T97" fmla="*/ 235 h 288"/>
              <a:gd name="T98" fmla="*/ 48 w 190"/>
              <a:gd name="T99" fmla="*/ 25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0" h="288">
                <a:moveTo>
                  <a:pt x="190" y="254"/>
                </a:moveTo>
                <a:lnTo>
                  <a:pt x="190" y="288"/>
                </a:lnTo>
                <a:lnTo>
                  <a:pt x="0" y="288"/>
                </a:lnTo>
                <a:lnTo>
                  <a:pt x="0" y="282"/>
                </a:lnTo>
                <a:lnTo>
                  <a:pt x="1" y="276"/>
                </a:lnTo>
                <a:lnTo>
                  <a:pt x="2" y="270"/>
                </a:lnTo>
                <a:lnTo>
                  <a:pt x="4" y="264"/>
                </a:lnTo>
                <a:lnTo>
                  <a:pt x="8" y="254"/>
                </a:lnTo>
                <a:lnTo>
                  <a:pt x="13" y="244"/>
                </a:lnTo>
                <a:lnTo>
                  <a:pt x="19" y="235"/>
                </a:lnTo>
                <a:lnTo>
                  <a:pt x="26" y="226"/>
                </a:lnTo>
                <a:lnTo>
                  <a:pt x="36" y="215"/>
                </a:lnTo>
                <a:lnTo>
                  <a:pt x="46" y="205"/>
                </a:lnTo>
                <a:lnTo>
                  <a:pt x="59" y="194"/>
                </a:lnTo>
                <a:lnTo>
                  <a:pt x="73" y="183"/>
                </a:lnTo>
                <a:lnTo>
                  <a:pt x="94" y="164"/>
                </a:lnTo>
                <a:lnTo>
                  <a:pt x="113" y="148"/>
                </a:lnTo>
                <a:lnTo>
                  <a:pt x="126" y="133"/>
                </a:lnTo>
                <a:lnTo>
                  <a:pt x="136" y="121"/>
                </a:lnTo>
                <a:lnTo>
                  <a:pt x="143" y="111"/>
                </a:lnTo>
                <a:lnTo>
                  <a:pt x="149" y="100"/>
                </a:lnTo>
                <a:lnTo>
                  <a:pt x="152" y="89"/>
                </a:lnTo>
                <a:lnTo>
                  <a:pt x="153" y="79"/>
                </a:lnTo>
                <a:lnTo>
                  <a:pt x="152" y="69"/>
                </a:lnTo>
                <a:lnTo>
                  <a:pt x="149" y="60"/>
                </a:lnTo>
                <a:lnTo>
                  <a:pt x="144" y="51"/>
                </a:lnTo>
                <a:lnTo>
                  <a:pt x="137" y="44"/>
                </a:lnTo>
                <a:lnTo>
                  <a:pt x="134" y="40"/>
                </a:lnTo>
                <a:lnTo>
                  <a:pt x="130" y="37"/>
                </a:lnTo>
                <a:lnTo>
                  <a:pt x="125" y="35"/>
                </a:lnTo>
                <a:lnTo>
                  <a:pt x="121" y="33"/>
                </a:lnTo>
                <a:lnTo>
                  <a:pt x="111" y="30"/>
                </a:lnTo>
                <a:lnTo>
                  <a:pt x="98" y="30"/>
                </a:lnTo>
                <a:lnTo>
                  <a:pt x="92" y="30"/>
                </a:lnTo>
                <a:lnTo>
                  <a:pt x="87" y="30"/>
                </a:lnTo>
                <a:lnTo>
                  <a:pt x="81" y="32"/>
                </a:lnTo>
                <a:lnTo>
                  <a:pt x="76" y="33"/>
                </a:lnTo>
                <a:lnTo>
                  <a:pt x="70" y="35"/>
                </a:lnTo>
                <a:lnTo>
                  <a:pt x="66" y="38"/>
                </a:lnTo>
                <a:lnTo>
                  <a:pt x="61" y="41"/>
                </a:lnTo>
                <a:lnTo>
                  <a:pt x="58" y="44"/>
                </a:lnTo>
                <a:lnTo>
                  <a:pt x="54" y="48"/>
                </a:lnTo>
                <a:lnTo>
                  <a:pt x="51" y="53"/>
                </a:lnTo>
                <a:lnTo>
                  <a:pt x="49" y="58"/>
                </a:lnTo>
                <a:lnTo>
                  <a:pt x="46" y="63"/>
                </a:lnTo>
                <a:lnTo>
                  <a:pt x="45" y="69"/>
                </a:lnTo>
                <a:lnTo>
                  <a:pt x="44" y="74"/>
                </a:lnTo>
                <a:lnTo>
                  <a:pt x="43" y="80"/>
                </a:lnTo>
                <a:lnTo>
                  <a:pt x="43" y="87"/>
                </a:lnTo>
                <a:lnTo>
                  <a:pt x="6" y="83"/>
                </a:lnTo>
                <a:lnTo>
                  <a:pt x="7" y="73"/>
                </a:lnTo>
                <a:lnTo>
                  <a:pt x="9" y="64"/>
                </a:lnTo>
                <a:lnTo>
                  <a:pt x="12" y="55"/>
                </a:lnTo>
                <a:lnTo>
                  <a:pt x="15" y="47"/>
                </a:lnTo>
                <a:lnTo>
                  <a:pt x="19" y="40"/>
                </a:lnTo>
                <a:lnTo>
                  <a:pt x="23" y="33"/>
                </a:lnTo>
                <a:lnTo>
                  <a:pt x="28" y="27"/>
                </a:lnTo>
                <a:lnTo>
                  <a:pt x="35" y="22"/>
                </a:lnTo>
                <a:lnTo>
                  <a:pt x="41" y="16"/>
                </a:lnTo>
                <a:lnTo>
                  <a:pt x="47" y="12"/>
                </a:lnTo>
                <a:lnTo>
                  <a:pt x="55" y="8"/>
                </a:lnTo>
                <a:lnTo>
                  <a:pt x="62" y="5"/>
                </a:lnTo>
                <a:lnTo>
                  <a:pt x="70" y="3"/>
                </a:lnTo>
                <a:lnTo>
                  <a:pt x="80" y="1"/>
                </a:lnTo>
                <a:lnTo>
                  <a:pt x="89" y="0"/>
                </a:lnTo>
                <a:lnTo>
                  <a:pt x="99" y="0"/>
                </a:lnTo>
                <a:lnTo>
                  <a:pt x="109" y="1"/>
                </a:lnTo>
                <a:lnTo>
                  <a:pt x="119" y="2"/>
                </a:lnTo>
                <a:lnTo>
                  <a:pt x="128" y="3"/>
                </a:lnTo>
                <a:lnTo>
                  <a:pt x="136" y="6"/>
                </a:lnTo>
                <a:lnTo>
                  <a:pt x="144" y="9"/>
                </a:lnTo>
                <a:lnTo>
                  <a:pt x="152" y="13"/>
                </a:lnTo>
                <a:lnTo>
                  <a:pt x="159" y="18"/>
                </a:lnTo>
                <a:lnTo>
                  <a:pt x="165" y="23"/>
                </a:lnTo>
                <a:lnTo>
                  <a:pt x="170" y="29"/>
                </a:lnTo>
                <a:lnTo>
                  <a:pt x="175" y="35"/>
                </a:lnTo>
                <a:lnTo>
                  <a:pt x="179" y="42"/>
                </a:lnTo>
                <a:lnTo>
                  <a:pt x="182" y="48"/>
                </a:lnTo>
                <a:lnTo>
                  <a:pt x="185" y="56"/>
                </a:lnTo>
                <a:lnTo>
                  <a:pt x="188" y="64"/>
                </a:lnTo>
                <a:lnTo>
                  <a:pt x="189" y="72"/>
                </a:lnTo>
                <a:lnTo>
                  <a:pt x="189" y="80"/>
                </a:lnTo>
                <a:lnTo>
                  <a:pt x="189" y="88"/>
                </a:lnTo>
                <a:lnTo>
                  <a:pt x="188" y="96"/>
                </a:lnTo>
                <a:lnTo>
                  <a:pt x="184" y="106"/>
                </a:lnTo>
                <a:lnTo>
                  <a:pt x="181" y="114"/>
                </a:lnTo>
                <a:lnTo>
                  <a:pt x="177" y="122"/>
                </a:lnTo>
                <a:lnTo>
                  <a:pt x="172" y="130"/>
                </a:lnTo>
                <a:lnTo>
                  <a:pt x="166" y="140"/>
                </a:lnTo>
                <a:lnTo>
                  <a:pt x="159" y="149"/>
                </a:lnTo>
                <a:lnTo>
                  <a:pt x="149" y="159"/>
                </a:lnTo>
                <a:lnTo>
                  <a:pt x="136" y="170"/>
                </a:lnTo>
                <a:lnTo>
                  <a:pt x="122" y="184"/>
                </a:lnTo>
                <a:lnTo>
                  <a:pt x="104" y="199"/>
                </a:lnTo>
                <a:lnTo>
                  <a:pt x="90" y="211"/>
                </a:lnTo>
                <a:lnTo>
                  <a:pt x="78" y="222"/>
                </a:lnTo>
                <a:lnTo>
                  <a:pt x="69" y="230"/>
                </a:lnTo>
                <a:lnTo>
                  <a:pt x="63" y="235"/>
                </a:lnTo>
                <a:lnTo>
                  <a:pt x="55" y="245"/>
                </a:lnTo>
                <a:lnTo>
                  <a:pt x="48" y="254"/>
                </a:lnTo>
                <a:lnTo>
                  <a:pt x="190" y="25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127"/>
          <p:cNvSpPr>
            <a:spLocks/>
          </p:cNvSpPr>
          <p:nvPr/>
        </p:nvSpPr>
        <p:spPr bwMode="auto">
          <a:xfrm>
            <a:off x="9170068" y="2604072"/>
            <a:ext cx="26448" cy="41275"/>
          </a:xfrm>
          <a:custGeom>
            <a:avLst/>
            <a:gdLst>
              <a:gd name="T0" fmla="*/ 0 w 187"/>
              <a:gd name="T1" fmla="*/ 34 h 283"/>
              <a:gd name="T2" fmla="*/ 0 w 187"/>
              <a:gd name="T3" fmla="*/ 0 h 283"/>
              <a:gd name="T4" fmla="*/ 187 w 187"/>
              <a:gd name="T5" fmla="*/ 0 h 283"/>
              <a:gd name="T6" fmla="*/ 187 w 187"/>
              <a:gd name="T7" fmla="*/ 28 h 283"/>
              <a:gd name="T8" fmla="*/ 173 w 187"/>
              <a:gd name="T9" fmla="*/ 43 h 283"/>
              <a:gd name="T10" fmla="*/ 159 w 187"/>
              <a:gd name="T11" fmla="*/ 62 h 283"/>
              <a:gd name="T12" fmla="*/ 146 w 187"/>
              <a:gd name="T13" fmla="*/ 82 h 283"/>
              <a:gd name="T14" fmla="*/ 133 w 187"/>
              <a:gd name="T15" fmla="*/ 105 h 283"/>
              <a:gd name="T16" fmla="*/ 119 w 187"/>
              <a:gd name="T17" fmla="*/ 129 h 283"/>
              <a:gd name="T18" fmla="*/ 108 w 187"/>
              <a:gd name="T19" fmla="*/ 154 h 283"/>
              <a:gd name="T20" fmla="*/ 99 w 187"/>
              <a:gd name="T21" fmla="*/ 179 h 283"/>
              <a:gd name="T22" fmla="*/ 90 w 187"/>
              <a:gd name="T23" fmla="*/ 204 h 283"/>
              <a:gd name="T24" fmla="*/ 85 w 187"/>
              <a:gd name="T25" fmla="*/ 223 h 283"/>
              <a:gd name="T26" fmla="*/ 82 w 187"/>
              <a:gd name="T27" fmla="*/ 242 h 283"/>
              <a:gd name="T28" fmla="*/ 79 w 187"/>
              <a:gd name="T29" fmla="*/ 263 h 283"/>
              <a:gd name="T30" fmla="*/ 77 w 187"/>
              <a:gd name="T31" fmla="*/ 283 h 283"/>
              <a:gd name="T32" fmla="*/ 41 w 187"/>
              <a:gd name="T33" fmla="*/ 283 h 283"/>
              <a:gd name="T34" fmla="*/ 42 w 187"/>
              <a:gd name="T35" fmla="*/ 266 h 283"/>
              <a:gd name="T36" fmla="*/ 44 w 187"/>
              <a:gd name="T37" fmla="*/ 246 h 283"/>
              <a:gd name="T38" fmla="*/ 48 w 187"/>
              <a:gd name="T39" fmla="*/ 225 h 283"/>
              <a:gd name="T40" fmla="*/ 55 w 187"/>
              <a:gd name="T41" fmla="*/ 201 h 283"/>
              <a:gd name="T42" fmla="*/ 61 w 187"/>
              <a:gd name="T43" fmla="*/ 178 h 283"/>
              <a:gd name="T44" fmla="*/ 70 w 187"/>
              <a:gd name="T45" fmla="*/ 154 h 283"/>
              <a:gd name="T46" fmla="*/ 79 w 187"/>
              <a:gd name="T47" fmla="*/ 131 h 283"/>
              <a:gd name="T48" fmla="*/ 90 w 187"/>
              <a:gd name="T49" fmla="*/ 109 h 283"/>
              <a:gd name="T50" fmla="*/ 103 w 187"/>
              <a:gd name="T51" fmla="*/ 87 h 283"/>
              <a:gd name="T52" fmla="*/ 115 w 187"/>
              <a:gd name="T53" fmla="*/ 68 h 283"/>
              <a:gd name="T54" fmla="*/ 128 w 187"/>
              <a:gd name="T55" fmla="*/ 50 h 283"/>
              <a:gd name="T56" fmla="*/ 142 w 187"/>
              <a:gd name="T57" fmla="*/ 34 h 283"/>
              <a:gd name="T58" fmla="*/ 0 w 187"/>
              <a:gd name="T59" fmla="*/ 34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87" h="283">
                <a:moveTo>
                  <a:pt x="0" y="34"/>
                </a:moveTo>
                <a:lnTo>
                  <a:pt x="0" y="0"/>
                </a:lnTo>
                <a:lnTo>
                  <a:pt x="187" y="0"/>
                </a:lnTo>
                <a:lnTo>
                  <a:pt x="187" y="28"/>
                </a:lnTo>
                <a:lnTo>
                  <a:pt x="173" y="43"/>
                </a:lnTo>
                <a:lnTo>
                  <a:pt x="159" y="62"/>
                </a:lnTo>
                <a:lnTo>
                  <a:pt x="146" y="82"/>
                </a:lnTo>
                <a:lnTo>
                  <a:pt x="133" y="105"/>
                </a:lnTo>
                <a:lnTo>
                  <a:pt x="119" y="129"/>
                </a:lnTo>
                <a:lnTo>
                  <a:pt x="108" y="154"/>
                </a:lnTo>
                <a:lnTo>
                  <a:pt x="99" y="179"/>
                </a:lnTo>
                <a:lnTo>
                  <a:pt x="90" y="204"/>
                </a:lnTo>
                <a:lnTo>
                  <a:pt x="85" y="223"/>
                </a:lnTo>
                <a:lnTo>
                  <a:pt x="82" y="242"/>
                </a:lnTo>
                <a:lnTo>
                  <a:pt x="79" y="263"/>
                </a:lnTo>
                <a:lnTo>
                  <a:pt x="77" y="283"/>
                </a:lnTo>
                <a:lnTo>
                  <a:pt x="41" y="283"/>
                </a:lnTo>
                <a:lnTo>
                  <a:pt x="42" y="266"/>
                </a:lnTo>
                <a:lnTo>
                  <a:pt x="44" y="246"/>
                </a:lnTo>
                <a:lnTo>
                  <a:pt x="48" y="225"/>
                </a:lnTo>
                <a:lnTo>
                  <a:pt x="55" y="201"/>
                </a:lnTo>
                <a:lnTo>
                  <a:pt x="61" y="178"/>
                </a:lnTo>
                <a:lnTo>
                  <a:pt x="70" y="154"/>
                </a:lnTo>
                <a:lnTo>
                  <a:pt x="79" y="131"/>
                </a:lnTo>
                <a:lnTo>
                  <a:pt x="90" y="109"/>
                </a:lnTo>
                <a:lnTo>
                  <a:pt x="103" y="87"/>
                </a:lnTo>
                <a:lnTo>
                  <a:pt x="115" y="68"/>
                </a:lnTo>
                <a:lnTo>
                  <a:pt x="128" y="50"/>
                </a:lnTo>
                <a:lnTo>
                  <a:pt x="142" y="34"/>
                </a:lnTo>
                <a:lnTo>
                  <a:pt x="0" y="3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reeform 128"/>
          <p:cNvSpPr>
            <a:spLocks/>
          </p:cNvSpPr>
          <p:nvPr/>
        </p:nvSpPr>
        <p:spPr bwMode="auto">
          <a:xfrm>
            <a:off x="9206583" y="2618359"/>
            <a:ext cx="65341" cy="85725"/>
          </a:xfrm>
          <a:custGeom>
            <a:avLst/>
            <a:gdLst>
              <a:gd name="T0" fmla="*/ 75 w 457"/>
              <a:gd name="T1" fmla="*/ 413 h 593"/>
              <a:gd name="T2" fmla="*/ 87 w 457"/>
              <a:gd name="T3" fmla="*/ 448 h 593"/>
              <a:gd name="T4" fmla="*/ 106 w 457"/>
              <a:gd name="T5" fmla="*/ 477 h 593"/>
              <a:gd name="T6" fmla="*/ 135 w 457"/>
              <a:gd name="T7" fmla="*/ 498 h 593"/>
              <a:gd name="T8" fmla="*/ 173 w 457"/>
              <a:gd name="T9" fmla="*/ 516 h 593"/>
              <a:gd name="T10" fmla="*/ 218 w 457"/>
              <a:gd name="T11" fmla="*/ 524 h 593"/>
              <a:gd name="T12" fmla="*/ 282 w 457"/>
              <a:gd name="T13" fmla="*/ 522 h 593"/>
              <a:gd name="T14" fmla="*/ 347 w 457"/>
              <a:gd name="T15" fmla="*/ 496 h 593"/>
              <a:gd name="T16" fmla="*/ 367 w 457"/>
              <a:gd name="T17" fmla="*/ 477 h 593"/>
              <a:gd name="T18" fmla="*/ 383 w 457"/>
              <a:gd name="T19" fmla="*/ 441 h 593"/>
              <a:gd name="T20" fmla="*/ 383 w 457"/>
              <a:gd name="T21" fmla="*/ 414 h 593"/>
              <a:gd name="T22" fmla="*/ 376 w 457"/>
              <a:gd name="T23" fmla="*/ 391 h 593"/>
              <a:gd name="T24" fmla="*/ 359 w 457"/>
              <a:gd name="T25" fmla="*/ 370 h 593"/>
              <a:gd name="T26" fmla="*/ 317 w 457"/>
              <a:gd name="T27" fmla="*/ 346 h 593"/>
              <a:gd name="T28" fmla="*/ 214 w 457"/>
              <a:gd name="T29" fmla="*/ 319 h 593"/>
              <a:gd name="T30" fmla="*/ 104 w 457"/>
              <a:gd name="T31" fmla="*/ 283 h 593"/>
              <a:gd name="T32" fmla="*/ 68 w 457"/>
              <a:gd name="T33" fmla="*/ 258 h 593"/>
              <a:gd name="T34" fmla="*/ 42 w 457"/>
              <a:gd name="T35" fmla="*/ 230 h 593"/>
              <a:gd name="T36" fmla="*/ 27 w 457"/>
              <a:gd name="T37" fmla="*/ 196 h 593"/>
              <a:gd name="T38" fmla="*/ 21 w 457"/>
              <a:gd name="T39" fmla="*/ 158 h 593"/>
              <a:gd name="T40" fmla="*/ 28 w 457"/>
              <a:gd name="T41" fmla="*/ 116 h 593"/>
              <a:gd name="T42" fmla="*/ 46 w 457"/>
              <a:gd name="T43" fmla="*/ 77 h 593"/>
              <a:gd name="T44" fmla="*/ 77 w 457"/>
              <a:gd name="T45" fmla="*/ 43 h 593"/>
              <a:gd name="T46" fmla="*/ 119 w 457"/>
              <a:gd name="T47" fmla="*/ 19 h 593"/>
              <a:gd name="T48" fmla="*/ 168 w 457"/>
              <a:gd name="T49" fmla="*/ 4 h 593"/>
              <a:gd name="T50" fmla="*/ 224 w 457"/>
              <a:gd name="T51" fmla="*/ 0 h 593"/>
              <a:gd name="T52" fmla="*/ 284 w 457"/>
              <a:gd name="T53" fmla="*/ 5 h 593"/>
              <a:gd name="T54" fmla="*/ 337 w 457"/>
              <a:gd name="T55" fmla="*/ 20 h 593"/>
              <a:gd name="T56" fmla="*/ 380 w 457"/>
              <a:gd name="T57" fmla="*/ 45 h 593"/>
              <a:gd name="T58" fmla="*/ 412 w 457"/>
              <a:gd name="T59" fmla="*/ 81 h 593"/>
              <a:gd name="T60" fmla="*/ 432 w 457"/>
              <a:gd name="T61" fmla="*/ 123 h 593"/>
              <a:gd name="T62" fmla="*/ 440 w 457"/>
              <a:gd name="T63" fmla="*/ 171 h 593"/>
              <a:gd name="T64" fmla="*/ 359 w 457"/>
              <a:gd name="T65" fmla="*/ 139 h 593"/>
              <a:gd name="T66" fmla="*/ 336 w 457"/>
              <a:gd name="T67" fmla="*/ 101 h 593"/>
              <a:gd name="T68" fmla="*/ 298 w 457"/>
              <a:gd name="T69" fmla="*/ 78 h 593"/>
              <a:gd name="T70" fmla="*/ 243 w 457"/>
              <a:gd name="T71" fmla="*/ 66 h 593"/>
              <a:gd name="T72" fmla="*/ 181 w 457"/>
              <a:gd name="T73" fmla="*/ 69 h 593"/>
              <a:gd name="T74" fmla="*/ 135 w 457"/>
              <a:gd name="T75" fmla="*/ 86 h 593"/>
              <a:gd name="T76" fmla="*/ 108 w 457"/>
              <a:gd name="T77" fmla="*/ 112 h 593"/>
              <a:gd name="T78" fmla="*/ 95 w 457"/>
              <a:gd name="T79" fmla="*/ 143 h 593"/>
              <a:gd name="T80" fmla="*/ 98 w 457"/>
              <a:gd name="T81" fmla="*/ 174 h 593"/>
              <a:gd name="T82" fmla="*/ 112 w 457"/>
              <a:gd name="T83" fmla="*/ 199 h 593"/>
              <a:gd name="T84" fmla="*/ 144 w 457"/>
              <a:gd name="T85" fmla="*/ 218 h 593"/>
              <a:gd name="T86" fmla="*/ 210 w 457"/>
              <a:gd name="T87" fmla="*/ 239 h 593"/>
              <a:gd name="T88" fmla="*/ 339 w 457"/>
              <a:gd name="T89" fmla="*/ 273 h 593"/>
              <a:gd name="T90" fmla="*/ 393 w 457"/>
              <a:gd name="T91" fmla="*/ 300 h 593"/>
              <a:gd name="T92" fmla="*/ 427 w 457"/>
              <a:gd name="T93" fmla="*/ 331 h 593"/>
              <a:gd name="T94" fmla="*/ 447 w 457"/>
              <a:gd name="T95" fmla="*/ 368 h 593"/>
              <a:gd name="T96" fmla="*/ 457 w 457"/>
              <a:gd name="T97" fmla="*/ 410 h 593"/>
              <a:gd name="T98" fmla="*/ 454 w 457"/>
              <a:gd name="T99" fmla="*/ 455 h 593"/>
              <a:gd name="T100" fmla="*/ 437 w 457"/>
              <a:gd name="T101" fmla="*/ 497 h 593"/>
              <a:gd name="T102" fmla="*/ 408 w 457"/>
              <a:gd name="T103" fmla="*/ 535 h 593"/>
              <a:gd name="T104" fmla="*/ 367 w 457"/>
              <a:gd name="T105" fmla="*/ 565 h 593"/>
              <a:gd name="T106" fmla="*/ 317 w 457"/>
              <a:gd name="T107" fmla="*/ 584 h 593"/>
              <a:gd name="T108" fmla="*/ 260 w 457"/>
              <a:gd name="T109" fmla="*/ 593 h 593"/>
              <a:gd name="T110" fmla="*/ 190 w 457"/>
              <a:gd name="T111" fmla="*/ 590 h 593"/>
              <a:gd name="T112" fmla="*/ 128 w 457"/>
              <a:gd name="T113" fmla="*/ 575 h 593"/>
              <a:gd name="T114" fmla="*/ 78 w 457"/>
              <a:gd name="T115" fmla="*/ 550 h 593"/>
              <a:gd name="T116" fmla="*/ 39 w 457"/>
              <a:gd name="T117" fmla="*/ 513 h 593"/>
              <a:gd name="T118" fmla="*/ 13 w 457"/>
              <a:gd name="T119" fmla="*/ 466 h 593"/>
              <a:gd name="T120" fmla="*/ 1 w 457"/>
              <a:gd name="T121" fmla="*/ 413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57" h="593">
                <a:moveTo>
                  <a:pt x="0" y="399"/>
                </a:moveTo>
                <a:lnTo>
                  <a:pt x="72" y="393"/>
                </a:lnTo>
                <a:lnTo>
                  <a:pt x="73" y="403"/>
                </a:lnTo>
                <a:lnTo>
                  <a:pt x="75" y="413"/>
                </a:lnTo>
                <a:lnTo>
                  <a:pt x="77" y="422"/>
                </a:lnTo>
                <a:lnTo>
                  <a:pt x="80" y="432"/>
                </a:lnTo>
                <a:lnTo>
                  <a:pt x="83" y="440"/>
                </a:lnTo>
                <a:lnTo>
                  <a:pt x="87" y="448"/>
                </a:lnTo>
                <a:lnTo>
                  <a:pt x="91" y="456"/>
                </a:lnTo>
                <a:lnTo>
                  <a:pt x="95" y="463"/>
                </a:lnTo>
                <a:lnTo>
                  <a:pt x="101" y="470"/>
                </a:lnTo>
                <a:lnTo>
                  <a:pt x="106" y="477"/>
                </a:lnTo>
                <a:lnTo>
                  <a:pt x="112" y="483"/>
                </a:lnTo>
                <a:lnTo>
                  <a:pt x="119" y="488"/>
                </a:lnTo>
                <a:lnTo>
                  <a:pt x="127" y="493"/>
                </a:lnTo>
                <a:lnTo>
                  <a:pt x="135" y="498"/>
                </a:lnTo>
                <a:lnTo>
                  <a:pt x="144" y="503"/>
                </a:lnTo>
                <a:lnTo>
                  <a:pt x="153" y="508"/>
                </a:lnTo>
                <a:lnTo>
                  <a:pt x="163" y="512"/>
                </a:lnTo>
                <a:lnTo>
                  <a:pt x="173" y="516"/>
                </a:lnTo>
                <a:lnTo>
                  <a:pt x="184" y="518"/>
                </a:lnTo>
                <a:lnTo>
                  <a:pt x="195" y="521"/>
                </a:lnTo>
                <a:lnTo>
                  <a:pt x="206" y="523"/>
                </a:lnTo>
                <a:lnTo>
                  <a:pt x="218" y="524"/>
                </a:lnTo>
                <a:lnTo>
                  <a:pt x="229" y="525"/>
                </a:lnTo>
                <a:lnTo>
                  <a:pt x="241" y="525"/>
                </a:lnTo>
                <a:lnTo>
                  <a:pt x="263" y="524"/>
                </a:lnTo>
                <a:lnTo>
                  <a:pt x="282" y="522"/>
                </a:lnTo>
                <a:lnTo>
                  <a:pt x="301" y="518"/>
                </a:lnTo>
                <a:lnTo>
                  <a:pt x="318" y="512"/>
                </a:lnTo>
                <a:lnTo>
                  <a:pt x="334" y="504"/>
                </a:lnTo>
                <a:lnTo>
                  <a:pt x="347" y="496"/>
                </a:lnTo>
                <a:lnTo>
                  <a:pt x="353" y="492"/>
                </a:lnTo>
                <a:lnTo>
                  <a:pt x="358" y="487"/>
                </a:lnTo>
                <a:lnTo>
                  <a:pt x="363" y="482"/>
                </a:lnTo>
                <a:lnTo>
                  <a:pt x="367" y="477"/>
                </a:lnTo>
                <a:lnTo>
                  <a:pt x="375" y="465"/>
                </a:lnTo>
                <a:lnTo>
                  <a:pt x="380" y="453"/>
                </a:lnTo>
                <a:lnTo>
                  <a:pt x="382" y="447"/>
                </a:lnTo>
                <a:lnTo>
                  <a:pt x="383" y="441"/>
                </a:lnTo>
                <a:lnTo>
                  <a:pt x="384" y="434"/>
                </a:lnTo>
                <a:lnTo>
                  <a:pt x="384" y="427"/>
                </a:lnTo>
                <a:lnTo>
                  <a:pt x="384" y="420"/>
                </a:lnTo>
                <a:lnTo>
                  <a:pt x="383" y="414"/>
                </a:lnTo>
                <a:lnTo>
                  <a:pt x="382" y="408"/>
                </a:lnTo>
                <a:lnTo>
                  <a:pt x="380" y="402"/>
                </a:lnTo>
                <a:lnTo>
                  <a:pt x="378" y="397"/>
                </a:lnTo>
                <a:lnTo>
                  <a:pt x="376" y="391"/>
                </a:lnTo>
                <a:lnTo>
                  <a:pt x="371" y="385"/>
                </a:lnTo>
                <a:lnTo>
                  <a:pt x="368" y="380"/>
                </a:lnTo>
                <a:lnTo>
                  <a:pt x="364" y="375"/>
                </a:lnTo>
                <a:lnTo>
                  <a:pt x="359" y="370"/>
                </a:lnTo>
                <a:lnTo>
                  <a:pt x="354" y="366"/>
                </a:lnTo>
                <a:lnTo>
                  <a:pt x="348" y="362"/>
                </a:lnTo>
                <a:lnTo>
                  <a:pt x="334" y="354"/>
                </a:lnTo>
                <a:lnTo>
                  <a:pt x="317" y="346"/>
                </a:lnTo>
                <a:lnTo>
                  <a:pt x="302" y="341"/>
                </a:lnTo>
                <a:lnTo>
                  <a:pt x="279" y="335"/>
                </a:lnTo>
                <a:lnTo>
                  <a:pt x="250" y="327"/>
                </a:lnTo>
                <a:lnTo>
                  <a:pt x="214" y="319"/>
                </a:lnTo>
                <a:lnTo>
                  <a:pt x="177" y="308"/>
                </a:lnTo>
                <a:lnTo>
                  <a:pt x="147" y="300"/>
                </a:lnTo>
                <a:lnTo>
                  <a:pt x="122" y="291"/>
                </a:lnTo>
                <a:lnTo>
                  <a:pt x="104" y="283"/>
                </a:lnTo>
                <a:lnTo>
                  <a:pt x="93" y="277"/>
                </a:lnTo>
                <a:lnTo>
                  <a:pt x="84" y="272"/>
                </a:lnTo>
                <a:lnTo>
                  <a:pt x="76" y="264"/>
                </a:lnTo>
                <a:lnTo>
                  <a:pt x="68" y="258"/>
                </a:lnTo>
                <a:lnTo>
                  <a:pt x="60" y="251"/>
                </a:lnTo>
                <a:lnTo>
                  <a:pt x="53" y="244"/>
                </a:lnTo>
                <a:lnTo>
                  <a:pt x="47" y="237"/>
                </a:lnTo>
                <a:lnTo>
                  <a:pt x="42" y="230"/>
                </a:lnTo>
                <a:lnTo>
                  <a:pt x="37" y="221"/>
                </a:lnTo>
                <a:lnTo>
                  <a:pt x="33" y="213"/>
                </a:lnTo>
                <a:lnTo>
                  <a:pt x="30" y="204"/>
                </a:lnTo>
                <a:lnTo>
                  <a:pt x="27" y="196"/>
                </a:lnTo>
                <a:lnTo>
                  <a:pt x="25" y="186"/>
                </a:lnTo>
                <a:lnTo>
                  <a:pt x="24" y="177"/>
                </a:lnTo>
                <a:lnTo>
                  <a:pt x="22" y="167"/>
                </a:lnTo>
                <a:lnTo>
                  <a:pt x="21" y="158"/>
                </a:lnTo>
                <a:lnTo>
                  <a:pt x="22" y="146"/>
                </a:lnTo>
                <a:lnTo>
                  <a:pt x="24" y="136"/>
                </a:lnTo>
                <a:lnTo>
                  <a:pt x="26" y="126"/>
                </a:lnTo>
                <a:lnTo>
                  <a:pt x="28" y="116"/>
                </a:lnTo>
                <a:lnTo>
                  <a:pt x="32" y="105"/>
                </a:lnTo>
                <a:lnTo>
                  <a:pt x="36" y="95"/>
                </a:lnTo>
                <a:lnTo>
                  <a:pt x="41" y="86"/>
                </a:lnTo>
                <a:lnTo>
                  <a:pt x="46" y="77"/>
                </a:lnTo>
                <a:lnTo>
                  <a:pt x="53" y="67"/>
                </a:lnTo>
                <a:lnTo>
                  <a:pt x="60" y="58"/>
                </a:lnTo>
                <a:lnTo>
                  <a:pt x="69" y="51"/>
                </a:lnTo>
                <a:lnTo>
                  <a:pt x="77" y="43"/>
                </a:lnTo>
                <a:lnTo>
                  <a:pt x="86" y="37"/>
                </a:lnTo>
                <a:lnTo>
                  <a:pt x="96" y="29"/>
                </a:lnTo>
                <a:lnTo>
                  <a:pt x="108" y="24"/>
                </a:lnTo>
                <a:lnTo>
                  <a:pt x="119" y="19"/>
                </a:lnTo>
                <a:lnTo>
                  <a:pt x="130" y="14"/>
                </a:lnTo>
                <a:lnTo>
                  <a:pt x="143" y="10"/>
                </a:lnTo>
                <a:lnTo>
                  <a:pt x="156" y="7"/>
                </a:lnTo>
                <a:lnTo>
                  <a:pt x="168" y="4"/>
                </a:lnTo>
                <a:lnTo>
                  <a:pt x="182" y="2"/>
                </a:lnTo>
                <a:lnTo>
                  <a:pt x="196" y="1"/>
                </a:lnTo>
                <a:lnTo>
                  <a:pt x="209" y="0"/>
                </a:lnTo>
                <a:lnTo>
                  <a:pt x="224" y="0"/>
                </a:lnTo>
                <a:lnTo>
                  <a:pt x="240" y="0"/>
                </a:lnTo>
                <a:lnTo>
                  <a:pt x="255" y="1"/>
                </a:lnTo>
                <a:lnTo>
                  <a:pt x="270" y="2"/>
                </a:lnTo>
                <a:lnTo>
                  <a:pt x="284" y="5"/>
                </a:lnTo>
                <a:lnTo>
                  <a:pt x="298" y="8"/>
                </a:lnTo>
                <a:lnTo>
                  <a:pt x="311" y="11"/>
                </a:lnTo>
                <a:lnTo>
                  <a:pt x="324" y="15"/>
                </a:lnTo>
                <a:lnTo>
                  <a:pt x="337" y="20"/>
                </a:lnTo>
                <a:lnTo>
                  <a:pt x="349" y="25"/>
                </a:lnTo>
                <a:lnTo>
                  <a:pt x="360" y="32"/>
                </a:lnTo>
                <a:lnTo>
                  <a:pt x="370" y="38"/>
                </a:lnTo>
                <a:lnTo>
                  <a:pt x="380" y="45"/>
                </a:lnTo>
                <a:lnTo>
                  <a:pt x="389" y="53"/>
                </a:lnTo>
                <a:lnTo>
                  <a:pt x="397" y="61"/>
                </a:lnTo>
                <a:lnTo>
                  <a:pt x="405" y="71"/>
                </a:lnTo>
                <a:lnTo>
                  <a:pt x="412" y="81"/>
                </a:lnTo>
                <a:lnTo>
                  <a:pt x="418" y="91"/>
                </a:lnTo>
                <a:lnTo>
                  <a:pt x="424" y="101"/>
                </a:lnTo>
                <a:lnTo>
                  <a:pt x="428" y="112"/>
                </a:lnTo>
                <a:lnTo>
                  <a:pt x="432" y="123"/>
                </a:lnTo>
                <a:lnTo>
                  <a:pt x="435" y="134"/>
                </a:lnTo>
                <a:lnTo>
                  <a:pt x="437" y="146"/>
                </a:lnTo>
                <a:lnTo>
                  <a:pt x="439" y="159"/>
                </a:lnTo>
                <a:lnTo>
                  <a:pt x="440" y="171"/>
                </a:lnTo>
                <a:lnTo>
                  <a:pt x="367" y="176"/>
                </a:lnTo>
                <a:lnTo>
                  <a:pt x="365" y="163"/>
                </a:lnTo>
                <a:lnTo>
                  <a:pt x="362" y="151"/>
                </a:lnTo>
                <a:lnTo>
                  <a:pt x="359" y="139"/>
                </a:lnTo>
                <a:lnTo>
                  <a:pt x="354" y="129"/>
                </a:lnTo>
                <a:lnTo>
                  <a:pt x="349" y="119"/>
                </a:lnTo>
                <a:lnTo>
                  <a:pt x="343" y="109"/>
                </a:lnTo>
                <a:lnTo>
                  <a:pt x="336" y="101"/>
                </a:lnTo>
                <a:lnTo>
                  <a:pt x="327" y="94"/>
                </a:lnTo>
                <a:lnTo>
                  <a:pt x="318" y="88"/>
                </a:lnTo>
                <a:lnTo>
                  <a:pt x="308" y="82"/>
                </a:lnTo>
                <a:lnTo>
                  <a:pt x="298" y="78"/>
                </a:lnTo>
                <a:lnTo>
                  <a:pt x="285" y="74"/>
                </a:lnTo>
                <a:lnTo>
                  <a:pt x="272" y="71"/>
                </a:lnTo>
                <a:lnTo>
                  <a:pt x="259" y="68"/>
                </a:lnTo>
                <a:lnTo>
                  <a:pt x="243" y="66"/>
                </a:lnTo>
                <a:lnTo>
                  <a:pt x="227" y="66"/>
                </a:lnTo>
                <a:lnTo>
                  <a:pt x="210" y="66"/>
                </a:lnTo>
                <a:lnTo>
                  <a:pt x="195" y="68"/>
                </a:lnTo>
                <a:lnTo>
                  <a:pt x="181" y="69"/>
                </a:lnTo>
                <a:lnTo>
                  <a:pt x="167" y="73"/>
                </a:lnTo>
                <a:lnTo>
                  <a:pt x="156" y="77"/>
                </a:lnTo>
                <a:lnTo>
                  <a:pt x="145" y="81"/>
                </a:lnTo>
                <a:lnTo>
                  <a:pt x="135" y="86"/>
                </a:lnTo>
                <a:lnTo>
                  <a:pt x="127" y="92"/>
                </a:lnTo>
                <a:lnTo>
                  <a:pt x="119" y="98"/>
                </a:lnTo>
                <a:lnTo>
                  <a:pt x="113" y="105"/>
                </a:lnTo>
                <a:lnTo>
                  <a:pt x="108" y="112"/>
                </a:lnTo>
                <a:lnTo>
                  <a:pt x="103" y="120"/>
                </a:lnTo>
                <a:lnTo>
                  <a:pt x="99" y="127"/>
                </a:lnTo>
                <a:lnTo>
                  <a:pt x="97" y="135"/>
                </a:lnTo>
                <a:lnTo>
                  <a:pt x="95" y="143"/>
                </a:lnTo>
                <a:lnTo>
                  <a:pt x="95" y="153"/>
                </a:lnTo>
                <a:lnTo>
                  <a:pt x="95" y="160"/>
                </a:lnTo>
                <a:lnTo>
                  <a:pt x="96" y="167"/>
                </a:lnTo>
                <a:lnTo>
                  <a:pt x="98" y="174"/>
                </a:lnTo>
                <a:lnTo>
                  <a:pt x="101" y="180"/>
                </a:lnTo>
                <a:lnTo>
                  <a:pt x="104" y="186"/>
                </a:lnTo>
                <a:lnTo>
                  <a:pt x="108" y="193"/>
                </a:lnTo>
                <a:lnTo>
                  <a:pt x="112" y="199"/>
                </a:lnTo>
                <a:lnTo>
                  <a:pt x="118" y="204"/>
                </a:lnTo>
                <a:lnTo>
                  <a:pt x="124" y="208"/>
                </a:lnTo>
                <a:lnTo>
                  <a:pt x="133" y="213"/>
                </a:lnTo>
                <a:lnTo>
                  <a:pt x="144" y="218"/>
                </a:lnTo>
                <a:lnTo>
                  <a:pt x="157" y="223"/>
                </a:lnTo>
                <a:lnTo>
                  <a:pt x="172" y="228"/>
                </a:lnTo>
                <a:lnTo>
                  <a:pt x="190" y="234"/>
                </a:lnTo>
                <a:lnTo>
                  <a:pt x="210" y="239"/>
                </a:lnTo>
                <a:lnTo>
                  <a:pt x="232" y="244"/>
                </a:lnTo>
                <a:lnTo>
                  <a:pt x="275" y="254"/>
                </a:lnTo>
                <a:lnTo>
                  <a:pt x="310" y="264"/>
                </a:lnTo>
                <a:lnTo>
                  <a:pt x="339" y="273"/>
                </a:lnTo>
                <a:lnTo>
                  <a:pt x="359" y="281"/>
                </a:lnTo>
                <a:lnTo>
                  <a:pt x="371" y="287"/>
                </a:lnTo>
                <a:lnTo>
                  <a:pt x="383" y="293"/>
                </a:lnTo>
                <a:lnTo>
                  <a:pt x="393" y="300"/>
                </a:lnTo>
                <a:lnTo>
                  <a:pt x="403" y="307"/>
                </a:lnTo>
                <a:lnTo>
                  <a:pt x="412" y="315"/>
                </a:lnTo>
                <a:lnTo>
                  <a:pt x="420" y="323"/>
                </a:lnTo>
                <a:lnTo>
                  <a:pt x="427" y="331"/>
                </a:lnTo>
                <a:lnTo>
                  <a:pt x="433" y="339"/>
                </a:lnTo>
                <a:lnTo>
                  <a:pt x="439" y="349"/>
                </a:lnTo>
                <a:lnTo>
                  <a:pt x="443" y="358"/>
                </a:lnTo>
                <a:lnTo>
                  <a:pt x="447" y="368"/>
                </a:lnTo>
                <a:lnTo>
                  <a:pt x="452" y="377"/>
                </a:lnTo>
                <a:lnTo>
                  <a:pt x="454" y="387"/>
                </a:lnTo>
                <a:lnTo>
                  <a:pt x="456" y="399"/>
                </a:lnTo>
                <a:lnTo>
                  <a:pt x="457" y="410"/>
                </a:lnTo>
                <a:lnTo>
                  <a:pt x="457" y="421"/>
                </a:lnTo>
                <a:lnTo>
                  <a:pt x="457" y="433"/>
                </a:lnTo>
                <a:lnTo>
                  <a:pt x="456" y="444"/>
                </a:lnTo>
                <a:lnTo>
                  <a:pt x="454" y="455"/>
                </a:lnTo>
                <a:lnTo>
                  <a:pt x="451" y="465"/>
                </a:lnTo>
                <a:lnTo>
                  <a:pt x="446" y="477"/>
                </a:lnTo>
                <a:lnTo>
                  <a:pt x="442" y="487"/>
                </a:lnTo>
                <a:lnTo>
                  <a:pt x="437" y="497"/>
                </a:lnTo>
                <a:lnTo>
                  <a:pt x="431" y="508"/>
                </a:lnTo>
                <a:lnTo>
                  <a:pt x="424" y="518"/>
                </a:lnTo>
                <a:lnTo>
                  <a:pt x="417" y="527"/>
                </a:lnTo>
                <a:lnTo>
                  <a:pt x="408" y="535"/>
                </a:lnTo>
                <a:lnTo>
                  <a:pt x="399" y="543"/>
                </a:lnTo>
                <a:lnTo>
                  <a:pt x="389" y="551"/>
                </a:lnTo>
                <a:lnTo>
                  <a:pt x="379" y="558"/>
                </a:lnTo>
                <a:lnTo>
                  <a:pt x="367" y="565"/>
                </a:lnTo>
                <a:lnTo>
                  <a:pt x="355" y="570"/>
                </a:lnTo>
                <a:lnTo>
                  <a:pt x="343" y="576"/>
                </a:lnTo>
                <a:lnTo>
                  <a:pt x="330" y="580"/>
                </a:lnTo>
                <a:lnTo>
                  <a:pt x="317" y="584"/>
                </a:lnTo>
                <a:lnTo>
                  <a:pt x="304" y="588"/>
                </a:lnTo>
                <a:lnTo>
                  <a:pt x="289" y="590"/>
                </a:lnTo>
                <a:lnTo>
                  <a:pt x="275" y="592"/>
                </a:lnTo>
                <a:lnTo>
                  <a:pt x="260" y="593"/>
                </a:lnTo>
                <a:lnTo>
                  <a:pt x="245" y="593"/>
                </a:lnTo>
                <a:lnTo>
                  <a:pt x="226" y="593"/>
                </a:lnTo>
                <a:lnTo>
                  <a:pt x="207" y="592"/>
                </a:lnTo>
                <a:lnTo>
                  <a:pt x="190" y="590"/>
                </a:lnTo>
                <a:lnTo>
                  <a:pt x="173" y="588"/>
                </a:lnTo>
                <a:lnTo>
                  <a:pt x="157" y="584"/>
                </a:lnTo>
                <a:lnTo>
                  <a:pt x="143" y="580"/>
                </a:lnTo>
                <a:lnTo>
                  <a:pt x="128" y="575"/>
                </a:lnTo>
                <a:lnTo>
                  <a:pt x="114" y="570"/>
                </a:lnTo>
                <a:lnTo>
                  <a:pt x="102" y="564"/>
                </a:lnTo>
                <a:lnTo>
                  <a:pt x="89" y="558"/>
                </a:lnTo>
                <a:lnTo>
                  <a:pt x="78" y="550"/>
                </a:lnTo>
                <a:lnTo>
                  <a:pt x="68" y="541"/>
                </a:lnTo>
                <a:lnTo>
                  <a:pt x="57" y="533"/>
                </a:lnTo>
                <a:lnTo>
                  <a:pt x="48" y="523"/>
                </a:lnTo>
                <a:lnTo>
                  <a:pt x="39" y="513"/>
                </a:lnTo>
                <a:lnTo>
                  <a:pt x="32" y="502"/>
                </a:lnTo>
                <a:lnTo>
                  <a:pt x="25" y="490"/>
                </a:lnTo>
                <a:lnTo>
                  <a:pt x="18" y="479"/>
                </a:lnTo>
                <a:lnTo>
                  <a:pt x="13" y="466"/>
                </a:lnTo>
                <a:lnTo>
                  <a:pt x="9" y="453"/>
                </a:lnTo>
                <a:lnTo>
                  <a:pt x="5" y="440"/>
                </a:lnTo>
                <a:lnTo>
                  <a:pt x="3" y="426"/>
                </a:lnTo>
                <a:lnTo>
                  <a:pt x="1" y="413"/>
                </a:lnTo>
                <a:lnTo>
                  <a:pt x="0" y="399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reeform 129"/>
          <p:cNvSpPr>
            <a:spLocks noEditPoints="1"/>
          </p:cNvSpPr>
          <p:nvPr/>
        </p:nvSpPr>
        <p:spPr bwMode="auto">
          <a:xfrm>
            <a:off x="9293895" y="2619946"/>
            <a:ext cx="9335" cy="82550"/>
          </a:xfrm>
          <a:custGeom>
            <a:avLst/>
            <a:gdLst>
              <a:gd name="T0" fmla="*/ 0 w 70"/>
              <a:gd name="T1" fmla="*/ 81 h 574"/>
              <a:gd name="T2" fmla="*/ 0 w 70"/>
              <a:gd name="T3" fmla="*/ 0 h 574"/>
              <a:gd name="T4" fmla="*/ 70 w 70"/>
              <a:gd name="T5" fmla="*/ 0 h 574"/>
              <a:gd name="T6" fmla="*/ 70 w 70"/>
              <a:gd name="T7" fmla="*/ 81 h 574"/>
              <a:gd name="T8" fmla="*/ 0 w 70"/>
              <a:gd name="T9" fmla="*/ 81 h 574"/>
              <a:gd name="T10" fmla="*/ 0 w 70"/>
              <a:gd name="T11" fmla="*/ 574 h 574"/>
              <a:gd name="T12" fmla="*/ 0 w 70"/>
              <a:gd name="T13" fmla="*/ 158 h 574"/>
              <a:gd name="T14" fmla="*/ 70 w 70"/>
              <a:gd name="T15" fmla="*/ 158 h 574"/>
              <a:gd name="T16" fmla="*/ 70 w 70"/>
              <a:gd name="T17" fmla="*/ 574 h 574"/>
              <a:gd name="T18" fmla="*/ 0 w 70"/>
              <a:gd name="T19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0" h="574">
                <a:moveTo>
                  <a:pt x="0" y="81"/>
                </a:moveTo>
                <a:lnTo>
                  <a:pt x="0" y="0"/>
                </a:lnTo>
                <a:lnTo>
                  <a:pt x="70" y="0"/>
                </a:lnTo>
                <a:lnTo>
                  <a:pt x="70" y="81"/>
                </a:lnTo>
                <a:lnTo>
                  <a:pt x="0" y="81"/>
                </a:lnTo>
                <a:close/>
                <a:moveTo>
                  <a:pt x="0" y="574"/>
                </a:moveTo>
                <a:lnTo>
                  <a:pt x="0" y="158"/>
                </a:lnTo>
                <a:lnTo>
                  <a:pt x="70" y="158"/>
                </a:lnTo>
                <a:lnTo>
                  <a:pt x="70" y="574"/>
                </a:lnTo>
                <a:lnTo>
                  <a:pt x="0" y="574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矩形 85"/>
          <p:cNvSpPr/>
          <p:nvPr/>
        </p:nvSpPr>
        <p:spPr>
          <a:xfrm rot="16200000">
            <a:off x="8740519" y="1988485"/>
            <a:ext cx="915859" cy="2091326"/>
          </a:xfrm>
          <a:prstGeom prst="rect">
            <a:avLst/>
          </a:prstGeom>
          <a:solidFill>
            <a:sysClr val="windowText" lastClr="000000">
              <a:alpha val="1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841345" y="3502042"/>
            <a:ext cx="8420199" cy="2526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Revolution time (ns)</a:t>
            </a:r>
            <a:endParaRPr lang="zh-CN" altLang="en-US" sz="1400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88" name="直接连接符 87"/>
          <p:cNvCxnSpPr/>
          <p:nvPr/>
        </p:nvCxnSpPr>
        <p:spPr>
          <a:xfrm flipV="1">
            <a:off x="2341543" y="3499075"/>
            <a:ext cx="79200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9" name="TextBox 159"/>
          <p:cNvSpPr txBox="1"/>
          <p:nvPr/>
        </p:nvSpPr>
        <p:spPr>
          <a:xfrm>
            <a:off x="5490799" y="2841711"/>
            <a:ext cx="42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…</a:t>
            </a:r>
            <a:endParaRPr lang="zh-CN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TextBox 160"/>
          <p:cNvSpPr txBox="1"/>
          <p:nvPr/>
        </p:nvSpPr>
        <p:spPr>
          <a:xfrm>
            <a:off x="6787836" y="2835167"/>
            <a:ext cx="42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…</a:t>
            </a:r>
            <a:endParaRPr lang="zh-CN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TextBox 165"/>
          <p:cNvSpPr txBox="1"/>
          <p:nvPr/>
        </p:nvSpPr>
        <p:spPr>
          <a:xfrm>
            <a:off x="9906240" y="2563232"/>
            <a:ext cx="422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aseline="30000" dirty="0">
                <a:solidFill>
                  <a:prstClr val="black"/>
                </a:solidFill>
                <a:latin typeface="Calibri"/>
              </a:rPr>
              <a:t>43</a:t>
            </a:r>
            <a:r>
              <a:rPr lang="en-US" altLang="zh-CN" sz="1050" dirty="0">
                <a:solidFill>
                  <a:prstClr val="black"/>
                </a:solidFill>
                <a:latin typeface="Calibri"/>
              </a:rPr>
              <a:t>Ti</a:t>
            </a:r>
            <a:endParaRPr lang="zh-CN" alt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0367855" y="2456802"/>
            <a:ext cx="246988" cy="4088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10369528" y="3491454"/>
            <a:ext cx="310977" cy="4571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4" name="TextBox 168"/>
          <p:cNvSpPr txBox="1"/>
          <p:nvPr/>
        </p:nvSpPr>
        <p:spPr>
          <a:xfrm>
            <a:off x="3282821" y="2557618"/>
            <a:ext cx="422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aseline="30000" dirty="0">
                <a:solidFill>
                  <a:prstClr val="black"/>
                </a:solidFill>
                <a:latin typeface="Calibri"/>
              </a:rPr>
              <a:t>20</a:t>
            </a:r>
            <a:r>
              <a:rPr lang="en-US" altLang="zh-CN" sz="1050" dirty="0">
                <a:solidFill>
                  <a:prstClr val="black"/>
                </a:solidFill>
                <a:latin typeface="Calibri"/>
              </a:rPr>
              <a:t>Na</a:t>
            </a:r>
            <a:endParaRPr lang="zh-CN" alt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099954" y="2583345"/>
            <a:ext cx="246988" cy="4088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6" name="矩形 95"/>
          <p:cNvSpPr/>
          <p:nvPr/>
        </p:nvSpPr>
        <p:spPr>
          <a:xfrm rot="16200000">
            <a:off x="2805584" y="2115732"/>
            <a:ext cx="914781" cy="1846598"/>
          </a:xfrm>
          <a:prstGeom prst="rect">
            <a:avLst/>
          </a:prstGeom>
          <a:solidFill>
            <a:sysClr val="windowText" lastClr="000000">
              <a:alpha val="1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859427" y="2509291"/>
            <a:ext cx="1299032" cy="4571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cxnSp>
        <p:nvCxnSpPr>
          <p:cNvPr id="98" name="直接连接符 97"/>
          <p:cNvCxnSpPr/>
          <p:nvPr/>
        </p:nvCxnSpPr>
        <p:spPr>
          <a:xfrm flipV="1">
            <a:off x="2333923" y="2563232"/>
            <a:ext cx="79200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9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80" y="3786581"/>
            <a:ext cx="7759700" cy="290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Rectangle 10"/>
          <p:cNvSpPr>
            <a:spLocks noChangeArrowheads="1"/>
          </p:cNvSpPr>
          <p:nvPr/>
        </p:nvSpPr>
        <p:spPr bwMode="auto">
          <a:xfrm>
            <a:off x="3600342" y="3997676"/>
            <a:ext cx="2952750" cy="624857"/>
          </a:xfrm>
          <a:prstGeom prst="rect">
            <a:avLst/>
          </a:prstGeom>
          <a:solidFill>
            <a:srgbClr val="4F81BD">
              <a:alpha val="0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zh-CN" altLang="zh-CN" sz="3800" kern="0">
              <a:solidFill>
                <a:srgbClr val="000000"/>
              </a:solidFill>
            </a:endParaRPr>
          </a:p>
        </p:txBody>
      </p:sp>
      <p:sp>
        <p:nvSpPr>
          <p:cNvPr id="101" name="Text Box 11"/>
          <p:cNvSpPr txBox="1">
            <a:spLocks noChangeArrowheads="1"/>
          </p:cNvSpPr>
          <p:nvPr/>
        </p:nvSpPr>
        <p:spPr bwMode="auto">
          <a:xfrm>
            <a:off x="3949477" y="4622533"/>
            <a:ext cx="28082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等时性窗口</a:t>
            </a:r>
            <a:endParaRPr lang="en-US" altLang="zh-CN" sz="3000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02" name="直接连接符 101"/>
          <p:cNvCxnSpPr/>
          <p:nvPr/>
        </p:nvCxnSpPr>
        <p:spPr>
          <a:xfrm>
            <a:off x="2585525" y="2080710"/>
            <a:ext cx="274595" cy="491727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3" name="直接连接符 102"/>
          <p:cNvCxnSpPr/>
          <p:nvPr/>
        </p:nvCxnSpPr>
        <p:spPr>
          <a:xfrm>
            <a:off x="3556524" y="2155967"/>
            <a:ext cx="274595" cy="491727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4" name="直接连接符 103"/>
          <p:cNvCxnSpPr/>
          <p:nvPr/>
        </p:nvCxnSpPr>
        <p:spPr>
          <a:xfrm>
            <a:off x="4346943" y="2203512"/>
            <a:ext cx="274595" cy="491727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3" name="直接连接符 112"/>
          <p:cNvCxnSpPr/>
          <p:nvPr/>
        </p:nvCxnSpPr>
        <p:spPr>
          <a:xfrm flipH="1">
            <a:off x="6360461" y="2198322"/>
            <a:ext cx="327478" cy="48829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4" name="直接连接符 113"/>
          <p:cNvCxnSpPr/>
          <p:nvPr/>
        </p:nvCxnSpPr>
        <p:spPr>
          <a:xfrm flipH="1">
            <a:off x="7761981" y="2138318"/>
            <a:ext cx="327478" cy="48829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5" name="直接连接符 114"/>
          <p:cNvCxnSpPr/>
          <p:nvPr/>
        </p:nvCxnSpPr>
        <p:spPr>
          <a:xfrm flipH="1">
            <a:off x="8920832" y="1968513"/>
            <a:ext cx="700541" cy="679181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6" name="直接连接符 115"/>
          <p:cNvCxnSpPr/>
          <p:nvPr/>
        </p:nvCxnSpPr>
        <p:spPr>
          <a:xfrm flipH="1">
            <a:off x="9960107" y="2029706"/>
            <a:ext cx="525640" cy="63645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7" name="文本框 116"/>
          <p:cNvSpPr txBox="1"/>
          <p:nvPr/>
        </p:nvSpPr>
        <p:spPr>
          <a:xfrm rot="16200000">
            <a:off x="1014523" y="4912544"/>
            <a:ext cx="2390398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000" kern="0" dirty="0" err="1">
                <a:solidFill>
                  <a:prstClr val="black"/>
                </a:solidFill>
                <a:latin typeface="Times New Roman" pitchFamily="18" charset="0"/>
              </a:rPr>
              <a:t>ME</a:t>
            </a:r>
            <a:r>
              <a:rPr lang="en-US" altLang="zh-CN" sz="2000" kern="0" baseline="-25000" dirty="0" err="1">
                <a:solidFill>
                  <a:prstClr val="black"/>
                </a:solidFill>
                <a:latin typeface="Times New Roman" pitchFamily="18" charset="0"/>
              </a:rPr>
              <a:t>exp</a:t>
            </a:r>
            <a:r>
              <a:rPr lang="en-US" altLang="zh-CN" sz="2000" kern="0" dirty="0">
                <a:solidFill>
                  <a:prstClr val="black"/>
                </a:solidFill>
                <a:latin typeface="Times New Roman" pitchFamily="18" charset="0"/>
              </a:rPr>
              <a:t>- ME</a:t>
            </a:r>
            <a:r>
              <a:rPr lang="en-US" altLang="zh-CN" sz="2000" kern="0" baseline="-25000" dirty="0">
                <a:solidFill>
                  <a:prstClr val="black"/>
                </a:solidFill>
                <a:latin typeface="Times New Roman" pitchFamily="18" charset="0"/>
              </a:rPr>
              <a:t>AME</a:t>
            </a:r>
            <a:r>
              <a:rPr lang="en-US" altLang="zh-CN" sz="2000" kern="0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en-US" altLang="zh-CN" sz="2000" kern="0" dirty="0" err="1">
                <a:solidFill>
                  <a:prstClr val="black"/>
                </a:solidFill>
                <a:latin typeface="Times New Roman" pitchFamily="18" charset="0"/>
              </a:rPr>
              <a:t>keV</a:t>
            </a:r>
            <a:r>
              <a:rPr lang="en-US" altLang="zh-CN" sz="2000" kern="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endParaRPr lang="zh-CN" altLang="en-US" sz="2000" kern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5" name="标题 1"/>
          <p:cNvSpPr txBox="1">
            <a:spLocks/>
          </p:cNvSpPr>
          <p:nvPr/>
        </p:nvSpPr>
        <p:spPr>
          <a:xfrm>
            <a:off x="-44556" y="-38791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7125831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6" name="Picture 7" descr="20101117_6bbc6e790efbfb03811ayWTxYsFebAE8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8264" t="16505" r="12987" b="18582"/>
          <a:stretch>
            <a:fillRect/>
          </a:stretch>
        </p:blipFill>
        <p:spPr bwMode="auto">
          <a:xfrm>
            <a:off x="1295400" y="1168256"/>
            <a:ext cx="9144000" cy="566896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794790" y="3310256"/>
            <a:ext cx="1296144" cy="864096"/>
          </a:xfrm>
          <a:prstGeom prst="wedgeRoundRectCallout">
            <a:avLst>
              <a:gd name="adj1" fmla="val -83605"/>
              <a:gd name="adj2" fmla="val 106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ea typeface="宋体" pitchFamily="2" charset="-122"/>
              </a:rPr>
              <a:t>R3</a:t>
            </a:r>
          </a:p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MRTOF</a:t>
            </a:r>
          </a:p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ZDS-TOF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079142" y="2847873"/>
            <a:ext cx="812831" cy="288355"/>
          </a:xfrm>
          <a:prstGeom prst="wedgeRoundRectCallout">
            <a:avLst>
              <a:gd name="adj1" fmla="val 40325"/>
              <a:gd name="adj2" fmla="val 19027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CPT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9713938" y="3654583"/>
            <a:ext cx="1368152" cy="576064"/>
          </a:xfrm>
          <a:prstGeom prst="wedgeRoundRectCallout">
            <a:avLst>
              <a:gd name="adj1" fmla="val -107261"/>
              <a:gd name="adj2" fmla="val -6575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LEBIT</a:t>
            </a:r>
          </a:p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S800-TOF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>
            <a:off x="7261843" y="3672757"/>
            <a:ext cx="1223715" cy="619175"/>
          </a:xfrm>
          <a:prstGeom prst="wedgeRoundRectCallout">
            <a:avLst>
              <a:gd name="adj1" fmla="val 7277"/>
              <a:gd name="adj2" fmla="val -11963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TITAN</a:t>
            </a:r>
          </a:p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MRTOF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863355" y="3372204"/>
            <a:ext cx="1433122" cy="864096"/>
          </a:xfrm>
          <a:prstGeom prst="wedgeRoundRectCallout">
            <a:avLst>
              <a:gd name="adj1" fmla="val -98895"/>
              <a:gd name="adj2" fmla="val -5788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SHIPTRAP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ea typeface="宋体" pitchFamily="2" charset="-122"/>
              </a:rPr>
              <a:t>ESR</a:t>
            </a:r>
          </a:p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MRTOF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3222111" y="2646135"/>
            <a:ext cx="1517706" cy="297058"/>
          </a:xfrm>
          <a:prstGeom prst="wedgeRoundRectCallout">
            <a:avLst>
              <a:gd name="adj1" fmla="val -99363"/>
              <a:gd name="adj2" fmla="val -4548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JYFLTRAP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1330294" y="4071810"/>
            <a:ext cx="1512167" cy="652590"/>
          </a:xfrm>
          <a:prstGeom prst="wedgeRoundRectCallout">
            <a:avLst>
              <a:gd name="adj1" fmla="val -4021"/>
              <a:gd name="adj2" fmla="val -15699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ISOLTRAP MRTOF</a:t>
            </a:r>
          </a:p>
          <a:p>
            <a:pPr algn="ctr"/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auto">
          <a:xfrm>
            <a:off x="2823832" y="2972652"/>
            <a:ext cx="1512168" cy="288032"/>
          </a:xfrm>
          <a:prstGeom prst="wedgeRoundRectCallout">
            <a:avLst>
              <a:gd name="adj1" fmla="val -95479"/>
              <a:gd name="adj2" fmla="val 61480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smtClean="0">
                <a:solidFill>
                  <a:srgbClr val="002060"/>
                </a:solidFill>
                <a:ea typeface="宋体" pitchFamily="2" charset="-122"/>
              </a:rPr>
              <a:t>TRIGTRAP</a:t>
            </a:r>
            <a:endParaRPr lang="en-US" altLang="zh-CN" b="1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16" name="AutoShape 19"/>
          <p:cNvSpPr>
            <a:spLocks noChangeArrowheads="1"/>
          </p:cNvSpPr>
          <p:nvPr/>
        </p:nvSpPr>
        <p:spPr bwMode="auto">
          <a:xfrm>
            <a:off x="4831793" y="4071810"/>
            <a:ext cx="792088" cy="317674"/>
          </a:xfrm>
          <a:prstGeom prst="wedgeRoundRectCallout">
            <a:avLst>
              <a:gd name="adj1" fmla="val -93044"/>
              <a:gd name="adj2" fmla="val -1416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zh-CN" b="1" dirty="0" err="1" smtClean="0">
                <a:solidFill>
                  <a:srgbClr val="FF0000"/>
                </a:solidFill>
                <a:ea typeface="宋体" pitchFamily="2" charset="-122"/>
              </a:rPr>
              <a:t>CSRe</a:t>
            </a:r>
            <a:endParaRPr lang="en-US" altLang="zh-CN" b="1" dirty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17" name="内容占位符 5" descr="upper_trap_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807" y="1122639"/>
            <a:ext cx="1625963" cy="2167949"/>
          </a:xfrm>
          <a:prstGeom prst="rect">
            <a:avLst/>
          </a:prstGeom>
        </p:spPr>
      </p:pic>
      <p:pic>
        <p:nvPicPr>
          <p:cNvPr id="18" name="图片 17" descr="cs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9084" y="1422146"/>
            <a:ext cx="2569657" cy="1713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5028" y="4854818"/>
            <a:ext cx="4487593" cy="1785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 t="12476" r="28788" b="12669"/>
          <a:stretch>
            <a:fillRect/>
          </a:stretch>
        </p:blipFill>
        <p:spPr bwMode="auto">
          <a:xfrm>
            <a:off x="325021" y="5498141"/>
            <a:ext cx="5034879" cy="1285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1" name="矩形 20"/>
          <p:cNvSpPr/>
          <p:nvPr/>
        </p:nvSpPr>
        <p:spPr>
          <a:xfrm>
            <a:off x="2651534" y="1028219"/>
            <a:ext cx="6286512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测量时间</a:t>
            </a:r>
            <a:r>
              <a:rPr lang="zh-CN" altLang="en-US" sz="2000" dirty="0" smtClean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：</a:t>
            </a:r>
            <a:r>
              <a:rPr lang="en-US" altLang="zh-CN" sz="2000" dirty="0" smtClean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B</a:t>
            </a:r>
            <a:r>
              <a:rPr lang="el-GR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ρ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-TOF,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IMS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&lt; MRTOF &lt; PTMS &lt; SMS</a:t>
            </a: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测量精度：</a:t>
            </a:r>
            <a:r>
              <a:rPr lang="en-US" altLang="zh-CN" sz="2000" dirty="0" smtClean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PTMS &gt; SMS,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IMS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, MRTOF &gt; B</a:t>
            </a:r>
            <a:r>
              <a:rPr lang="el-GR" altLang="zh-CN" sz="2000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ρ</a:t>
            </a:r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  <a:cs typeface="Times New Roman" pitchFamily="18" charset="0"/>
              </a:rPr>
              <a:t>-TOF</a:t>
            </a:r>
            <a:endParaRPr lang="en-US" altLang="zh-CN" sz="20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3366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测量效率：单次实验能否测量多种原子核</a:t>
            </a:r>
            <a:endParaRPr lang="en-US" altLang="zh-CN" sz="2000" dirty="0" smtClean="0">
              <a:solidFill>
                <a:srgbClr val="FF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1738F06-72B5-45F6-8B36-768D49108B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3634620"/>
            <a:ext cx="4040373" cy="29818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744DFB7-7D97-4AC0-9F83-A010E71E8521}"/>
              </a:ext>
            </a:extLst>
          </p:cNvPr>
          <p:cNvGrpSpPr/>
          <p:nvPr/>
        </p:nvGrpSpPr>
        <p:grpSpPr>
          <a:xfrm>
            <a:off x="4287954" y="3623523"/>
            <a:ext cx="4040373" cy="3024800"/>
            <a:chOff x="313382" y="2738191"/>
            <a:chExt cx="3581963" cy="233852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D838BE3-7CD2-4CC8-8080-74C7CAB30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82" y="2738191"/>
              <a:ext cx="3581963" cy="23385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CEF6B4-C200-45BD-A710-5CF0787FD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084" y="2895221"/>
              <a:ext cx="449514" cy="4860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9" name="组合 28"/>
          <p:cNvGrpSpPr/>
          <p:nvPr/>
        </p:nvGrpSpPr>
        <p:grpSpPr>
          <a:xfrm>
            <a:off x="8535847" y="3628723"/>
            <a:ext cx="3421142" cy="2993677"/>
            <a:chOff x="8421479" y="3747504"/>
            <a:chExt cx="3421142" cy="2993677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845530E-BE23-4739-B340-2C582E54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479" y="3747504"/>
              <a:ext cx="3421142" cy="2993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90D6096-19DF-4363-8327-98CF4BA000F9}"/>
                </a:ext>
              </a:extLst>
            </p:cNvPr>
            <p:cNvSpPr txBox="1"/>
            <p:nvPr/>
          </p:nvSpPr>
          <p:spPr>
            <a:xfrm>
              <a:off x="9469492" y="4942290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RIKEN-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R</a:t>
              </a:r>
              <a:r>
                <a:rPr kumimoji="0" lang="en-US" altLang="zh-CN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黑体"/>
                  <a:cs typeface="Arial" panose="020B0604020202020204" pitchFamily="34" charset="0"/>
                </a:rPr>
                <a:t>3</a:t>
              </a:r>
              <a:endParaRPr kumimoji="0" lang="zh-CN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0" y="-13419"/>
            <a:ext cx="12192000" cy="8367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原子核质量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0038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3113287" y="73352"/>
            <a:ext cx="59793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目  录</a:t>
            </a:r>
            <a:endParaRPr lang="zh-CN" altLang="en-US" sz="40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76500" y="15567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00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019300" y="1556792"/>
            <a:ext cx="685800" cy="685800"/>
          </a:xfrm>
          <a:prstGeom prst="diamond">
            <a:avLst/>
          </a:prstGeom>
          <a:solidFill>
            <a:srgbClr val="FF9900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701037" y="1636859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1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引言</a:t>
            </a:r>
            <a:endParaRPr lang="zh-CN" altLang="en-GB" sz="2400" b="1" dirty="0">
              <a:solidFill>
                <a:schemeClr val="bg1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73654" y="1655217"/>
            <a:ext cx="35328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00300" y="338559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1B9AD9"/>
              </a:gs>
              <a:gs pos="100000">
                <a:srgbClr val="CDE8F5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019300" y="3385592"/>
            <a:ext cx="685800" cy="685800"/>
          </a:xfrm>
          <a:prstGeom prst="diamond">
            <a:avLst/>
          </a:prstGeom>
          <a:solidFill>
            <a:srgbClr val="1B9AD9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173656" y="34840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400300" y="4331742"/>
            <a:ext cx="7315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69696"/>
              </a:gs>
              <a:gs pos="100000">
                <a:srgbClr val="E7E7E7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019300" y="4376192"/>
            <a:ext cx="685800" cy="685800"/>
          </a:xfrm>
          <a:prstGeom prst="diamond">
            <a:avLst/>
          </a:prstGeom>
          <a:solidFill>
            <a:srgbClr val="969696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173655" y="4474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12034" y="4444179"/>
            <a:ext cx="196214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展望与总结</a:t>
            </a:r>
            <a:endParaRPr lang="zh-CN" altLang="en-GB" sz="2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2476500" y="2471192"/>
            <a:ext cx="72390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CC"/>
              </a:gs>
              <a:gs pos="100000">
                <a:srgbClr val="FEE8C8"/>
              </a:gs>
            </a:gsLst>
            <a:lin ang="10800000" scaled="1"/>
          </a:gradFill>
          <a:ln w="12600">
            <a:solidFill>
              <a:srgbClr val="FFFFFF"/>
            </a:solidFill>
            <a:miter lim="800000"/>
            <a:headEnd/>
            <a:tailEnd/>
          </a:ln>
          <a:effectLst>
            <a:outerShdw dist="99193" dir="2381944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019300" y="2471192"/>
            <a:ext cx="685800" cy="685800"/>
          </a:xfrm>
          <a:prstGeom prst="diamond">
            <a:avLst/>
          </a:prstGeom>
          <a:solidFill>
            <a:srgbClr val="FF99CC"/>
          </a:solidFill>
          <a:ln w="25560">
            <a:solidFill>
              <a:srgbClr val="FFFFFF"/>
            </a:solidFill>
            <a:miter lim="800000"/>
            <a:headEnd/>
            <a:tailEnd/>
          </a:ln>
          <a:effectLst>
            <a:outerShdw dist="63504" dir="2216092" algn="ctr" rotWithShape="0">
              <a:srgbClr val="333333">
                <a:alpha val="50026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003366"/>
              </a:buClr>
              <a:buSzPct val="100000"/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173656" y="2569617"/>
            <a:ext cx="35327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zh-CN" sz="240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07994" y="2591398"/>
            <a:ext cx="278992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储存环等时质谱术</a:t>
            </a:r>
            <a:endParaRPr lang="zh-CN" altLang="en-GB" sz="2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26934" y="3484017"/>
            <a:ext cx="718856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</a:pPr>
            <a:r>
              <a:rPr lang="zh-CN" altLang="en-US" sz="2400" b="1" dirty="0" smtClean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质量结果与物理讨论</a:t>
            </a:r>
            <a:endParaRPr lang="zh-CN" altLang="en-GB" sz="2400" b="1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0" y="-13419"/>
            <a:ext cx="12192000" cy="6217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兰州重离子冷却储存环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HIRFL-总装置三维效果图.JPG"/>
          <p:cNvPicPr>
            <a:picLocks noChangeAspect="1"/>
          </p:cNvPicPr>
          <p:nvPr/>
        </p:nvPicPr>
        <p:blipFill>
          <a:blip r:embed="rId3" cstate="print"/>
          <a:srcRect l="7895" r="7894"/>
          <a:stretch>
            <a:fillRect/>
          </a:stretch>
        </p:blipFill>
        <p:spPr>
          <a:xfrm>
            <a:off x="662744" y="1329573"/>
            <a:ext cx="9144000" cy="5581269"/>
          </a:xfrm>
          <a:prstGeom prst="rect">
            <a:avLst/>
          </a:prstGeom>
        </p:spPr>
      </p:pic>
      <p:sp>
        <p:nvSpPr>
          <p:cNvPr id="23555" name="Rectangle 34"/>
          <p:cNvSpPr>
            <a:spLocks noChangeArrowheads="1"/>
          </p:cNvSpPr>
          <p:nvPr/>
        </p:nvSpPr>
        <p:spPr bwMode="auto">
          <a:xfrm rot="21252369">
            <a:off x="7449322" y="4624825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kumimoji="1" lang="en-US" altLang="zh-CN" sz="2400" dirty="0" err="1">
                <a:solidFill>
                  <a:srgbClr val="FF0000"/>
                </a:solidFill>
                <a:latin typeface="Arial" pitchFamily="34" charset="0"/>
                <a:ea typeface="楷体_GB2312" pitchFamily="49" charset="-122"/>
                <a:cs typeface="Arial" charset="0"/>
              </a:rPr>
              <a:t>CSRe</a:t>
            </a:r>
            <a:endParaRPr kumimoji="1" lang="en-US" altLang="zh-CN" sz="2400" dirty="0">
              <a:solidFill>
                <a:srgbClr val="FF0000"/>
              </a:solidFill>
              <a:latin typeface="Arial" pitchFamily="34" charset="0"/>
              <a:ea typeface="楷体_GB2312" pitchFamily="49" charset="-122"/>
              <a:cs typeface="Arial" charset="0"/>
            </a:endParaRPr>
          </a:p>
        </p:txBody>
      </p:sp>
      <p:sp>
        <p:nvSpPr>
          <p:cNvPr id="23556" name="Rectangle 34"/>
          <p:cNvSpPr>
            <a:spLocks noChangeArrowheads="1"/>
          </p:cNvSpPr>
          <p:nvPr/>
        </p:nvSpPr>
        <p:spPr bwMode="auto">
          <a:xfrm rot="21258342">
            <a:off x="1643309" y="5288157"/>
            <a:ext cx="4857784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lIns="91427" tIns="45714" rIns="91427" bIns="45714">
            <a:spAutoFit/>
          </a:bodyPr>
          <a:lstStyle/>
          <a:p>
            <a:pPr algn="ctr">
              <a:defRPr/>
            </a:pPr>
            <a:r>
              <a:rPr kumimoji="1" lang="en-US" altLang="zh-CN" sz="2400" dirty="0" err="1">
                <a:solidFill>
                  <a:srgbClr val="FF0000"/>
                </a:solidFill>
                <a:latin typeface="Arial" pitchFamily="34" charset="0"/>
                <a:ea typeface="楷体_GB2312" pitchFamily="49" charset="-122"/>
                <a:cs typeface="Arial" charset="0"/>
              </a:rPr>
              <a:t>CSRm</a:t>
            </a:r>
            <a:r>
              <a:rPr kumimoji="1" lang="en-US" altLang="zh-CN" sz="2400" dirty="0">
                <a:solidFill>
                  <a:srgbClr val="FF0000"/>
                </a:solidFill>
                <a:latin typeface="Arial" pitchFamily="34" charset="0"/>
                <a:ea typeface="楷体_GB2312" pitchFamily="49" charset="-122"/>
                <a:cs typeface="Arial" charset="0"/>
              </a:rPr>
              <a:t> </a:t>
            </a:r>
            <a:endParaRPr kumimoji="1" lang="en-US" altLang="zh-CN" sz="1400" dirty="0">
              <a:solidFill>
                <a:srgbClr val="FF0000"/>
              </a:solidFill>
              <a:latin typeface="Arial" pitchFamily="34" charset="0"/>
              <a:ea typeface="楷体_GB2312" pitchFamily="49" charset="-122"/>
              <a:cs typeface="Arial" charset="0"/>
              <a:sym typeface="Symbol" pitchFamily="18" charset="2"/>
            </a:endParaRPr>
          </a:p>
        </p:txBody>
      </p: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4874705" y="4502855"/>
            <a:ext cx="2409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36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RIBLL2</a:t>
            </a:r>
          </a:p>
        </p:txBody>
      </p:sp>
      <p:sp>
        <p:nvSpPr>
          <p:cNvPr id="14" name="椭圆 13"/>
          <p:cNvSpPr/>
          <p:nvPr/>
        </p:nvSpPr>
        <p:spPr>
          <a:xfrm>
            <a:off x="5521636" y="5933420"/>
            <a:ext cx="144016" cy="141625"/>
          </a:xfrm>
          <a:prstGeom prst="ellipse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srgbClr val="CC00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377620" y="6005059"/>
            <a:ext cx="144016" cy="1416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srgbClr val="CC00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674036" y="5858652"/>
            <a:ext cx="144016" cy="1416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srgbClr val="CC00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77950" y="4213534"/>
            <a:ext cx="144016" cy="1416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srgbClr val="CC00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091689" y="4244321"/>
            <a:ext cx="144016" cy="141625"/>
          </a:xfrm>
          <a:prstGeom prst="ellipse">
            <a:avLst/>
          </a:prstGeom>
          <a:solidFill>
            <a:srgbClr val="CC00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ln>
                <a:solidFill>
                  <a:srgbClr val="FF0000"/>
                </a:solidFill>
              </a:ln>
              <a:solidFill>
                <a:srgbClr val="CC00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4" name="Group 25"/>
          <p:cNvGrpSpPr>
            <a:grpSpLocks/>
          </p:cNvGrpSpPr>
          <p:nvPr/>
        </p:nvGrpSpPr>
        <p:grpSpPr bwMode="auto">
          <a:xfrm>
            <a:off x="-10058400" y="914399"/>
            <a:ext cx="17786350" cy="829255"/>
            <a:chOff x="-1928" y="837"/>
            <a:chExt cx="11204" cy="860"/>
          </a:xfrm>
        </p:grpSpPr>
        <p:pic>
          <p:nvPicPr>
            <p:cNvPr id="25" name="Picture 26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928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7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295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8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2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29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0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8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2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43" y="837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1" descr="Graphic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55" y="845"/>
              <a:ext cx="1633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748517"/>
            <a:ext cx="2744242" cy="141059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7594" y="680943"/>
            <a:ext cx="7272808" cy="1131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Oval 64"/>
          <p:cNvSpPr>
            <a:spLocks noChangeArrowheads="1"/>
          </p:cNvSpPr>
          <p:nvPr/>
        </p:nvSpPr>
        <p:spPr bwMode="auto">
          <a:xfrm>
            <a:off x="6818921" y="2402446"/>
            <a:ext cx="542697" cy="49914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" name="Line 65"/>
          <p:cNvSpPr>
            <a:spLocks noChangeShapeType="1"/>
          </p:cNvSpPr>
          <p:nvPr/>
        </p:nvSpPr>
        <p:spPr bwMode="auto">
          <a:xfrm>
            <a:off x="7217913" y="2596301"/>
            <a:ext cx="28244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6" name="Oval 67"/>
          <p:cNvSpPr>
            <a:spLocks noChangeArrowheads="1"/>
          </p:cNvSpPr>
          <p:nvPr/>
        </p:nvSpPr>
        <p:spPr bwMode="auto">
          <a:xfrm rot="19419643">
            <a:off x="7300414" y="2453451"/>
            <a:ext cx="140868" cy="13216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7307825" y="2593818"/>
            <a:ext cx="936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srgbClr val="0033CC"/>
                </a:solidFill>
                <a:latin typeface="Arial" pitchFamily="34" charset="0"/>
              </a:rPr>
              <a:t>C foil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001092" y="2550756"/>
            <a:ext cx="432048" cy="62807"/>
            <a:chOff x="8292545" y="3037391"/>
            <a:chExt cx="650875" cy="25624"/>
          </a:xfrm>
        </p:grpSpPr>
        <p:sp>
          <p:nvSpPr>
            <p:cNvPr id="33" name="Line 61"/>
            <p:cNvSpPr>
              <a:spLocks noChangeShapeType="1"/>
            </p:cNvSpPr>
            <p:nvPr/>
          </p:nvSpPr>
          <p:spPr bwMode="auto">
            <a:xfrm>
              <a:off x="8292545" y="3037391"/>
              <a:ext cx="64928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8" name="Line 89"/>
            <p:cNvSpPr>
              <a:spLocks noChangeShapeType="1"/>
            </p:cNvSpPr>
            <p:nvPr/>
          </p:nvSpPr>
          <p:spPr bwMode="auto">
            <a:xfrm>
              <a:off x="8294131" y="3063015"/>
              <a:ext cx="64928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9" name="Text Box 94"/>
          <p:cNvSpPr txBox="1">
            <a:spLocks noChangeArrowheads="1"/>
          </p:cNvSpPr>
          <p:nvPr/>
        </p:nvSpPr>
        <p:spPr bwMode="auto">
          <a:xfrm>
            <a:off x="6700866" y="1881525"/>
            <a:ext cx="8002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b="1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</a:rPr>
              <a:t>CSRe</a:t>
            </a:r>
            <a:endParaRPr lang="en-US" altLang="zh-CN" b="1" dirty="0">
              <a:solidFill>
                <a:srgbClr val="F79646">
                  <a:lumMod val="75000"/>
                </a:srgbClr>
              </a:solidFill>
              <a:latin typeface="Arial" pitchFamily="34" charset="0"/>
            </a:endParaRPr>
          </a:p>
        </p:txBody>
      </p:sp>
      <p:grpSp>
        <p:nvGrpSpPr>
          <p:cNvPr id="40" name="Group 101"/>
          <p:cNvGrpSpPr>
            <a:grpSpLocks/>
          </p:cNvGrpSpPr>
          <p:nvPr/>
        </p:nvGrpSpPr>
        <p:grpSpPr bwMode="auto">
          <a:xfrm>
            <a:off x="7178430" y="2286356"/>
            <a:ext cx="389930" cy="471223"/>
            <a:chOff x="2323" y="634"/>
            <a:chExt cx="327" cy="392"/>
          </a:xfrm>
        </p:grpSpPr>
        <p:sp>
          <p:nvSpPr>
            <p:cNvPr id="41" name="Oval 97"/>
            <p:cNvSpPr>
              <a:spLocks noChangeArrowheads="1"/>
            </p:cNvSpPr>
            <p:nvPr/>
          </p:nvSpPr>
          <p:spPr bwMode="auto">
            <a:xfrm>
              <a:off x="2426" y="981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2" name="Oval 98"/>
            <p:cNvSpPr>
              <a:spLocks noChangeArrowheads="1"/>
            </p:cNvSpPr>
            <p:nvPr/>
          </p:nvSpPr>
          <p:spPr bwMode="auto">
            <a:xfrm>
              <a:off x="2426" y="890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3" name="Oval 99"/>
            <p:cNvSpPr>
              <a:spLocks noChangeArrowheads="1"/>
            </p:cNvSpPr>
            <p:nvPr/>
          </p:nvSpPr>
          <p:spPr bwMode="auto">
            <a:xfrm>
              <a:off x="2472" y="935"/>
              <a:ext cx="45" cy="45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4" name="Text Box 100"/>
            <p:cNvSpPr txBox="1">
              <a:spLocks noChangeArrowheads="1"/>
            </p:cNvSpPr>
            <p:nvPr/>
          </p:nvSpPr>
          <p:spPr bwMode="auto">
            <a:xfrm>
              <a:off x="2323" y="634"/>
              <a:ext cx="327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FF33CC"/>
                  </a:solidFill>
                  <a:latin typeface="Arial" pitchFamily="34" charset="0"/>
                </a:rPr>
                <a:t>e-</a:t>
              </a:r>
            </a:p>
          </p:txBody>
        </p:sp>
      </p:grpSp>
      <p:sp>
        <p:nvSpPr>
          <p:cNvPr id="51" name="Text Box 147"/>
          <p:cNvSpPr txBox="1">
            <a:spLocks noChangeArrowheads="1"/>
          </p:cNvSpPr>
          <p:nvPr/>
        </p:nvSpPr>
        <p:spPr bwMode="auto">
          <a:xfrm>
            <a:off x="6602896" y="3108326"/>
            <a:ext cx="1825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prstClr val="white">
                    <a:lumMod val="65000"/>
                  </a:prstClr>
                </a:solidFill>
                <a:latin typeface="Arial" pitchFamily="34" charset="0"/>
              </a:rPr>
              <a:t>TOF Detector</a:t>
            </a:r>
          </a:p>
        </p:txBody>
      </p:sp>
      <p:sp>
        <p:nvSpPr>
          <p:cNvPr id="53" name="Freeform 103"/>
          <p:cNvSpPr>
            <a:spLocks/>
          </p:cNvSpPr>
          <p:nvPr/>
        </p:nvSpPr>
        <p:spPr bwMode="auto">
          <a:xfrm>
            <a:off x="8056356" y="2907398"/>
            <a:ext cx="256790" cy="172230"/>
          </a:xfrm>
          <a:custGeom>
            <a:avLst/>
            <a:gdLst>
              <a:gd name="T0" fmla="*/ 0 w 454"/>
              <a:gd name="T1" fmla="*/ 7 h 332"/>
              <a:gd name="T2" fmla="*/ 136 w 454"/>
              <a:gd name="T3" fmla="*/ 7 h 332"/>
              <a:gd name="T4" fmla="*/ 227 w 454"/>
              <a:gd name="T5" fmla="*/ 7 h 332"/>
              <a:gd name="T6" fmla="*/ 227 w 454"/>
              <a:gd name="T7" fmla="*/ 52 h 332"/>
              <a:gd name="T8" fmla="*/ 227 w 454"/>
              <a:gd name="T9" fmla="*/ 188 h 332"/>
              <a:gd name="T10" fmla="*/ 227 w 454"/>
              <a:gd name="T11" fmla="*/ 324 h 332"/>
              <a:gd name="T12" fmla="*/ 272 w 454"/>
              <a:gd name="T13" fmla="*/ 234 h 332"/>
              <a:gd name="T14" fmla="*/ 318 w 454"/>
              <a:gd name="T15" fmla="*/ 52 h 332"/>
              <a:gd name="T16" fmla="*/ 363 w 454"/>
              <a:gd name="T17" fmla="*/ 7 h 332"/>
              <a:gd name="T18" fmla="*/ 454 w 454"/>
              <a:gd name="T19" fmla="*/ 7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32">
                <a:moveTo>
                  <a:pt x="0" y="7"/>
                </a:moveTo>
                <a:cubicBezTo>
                  <a:pt x="49" y="7"/>
                  <a:pt x="98" y="7"/>
                  <a:pt x="136" y="7"/>
                </a:cubicBezTo>
                <a:cubicBezTo>
                  <a:pt x="174" y="7"/>
                  <a:pt x="212" y="0"/>
                  <a:pt x="227" y="7"/>
                </a:cubicBezTo>
                <a:cubicBezTo>
                  <a:pt x="242" y="14"/>
                  <a:pt x="227" y="22"/>
                  <a:pt x="227" y="52"/>
                </a:cubicBezTo>
                <a:cubicBezTo>
                  <a:pt x="227" y="82"/>
                  <a:pt x="227" y="143"/>
                  <a:pt x="227" y="188"/>
                </a:cubicBezTo>
                <a:cubicBezTo>
                  <a:pt x="227" y="233"/>
                  <a:pt x="220" y="316"/>
                  <a:pt x="227" y="324"/>
                </a:cubicBezTo>
                <a:cubicBezTo>
                  <a:pt x="234" y="332"/>
                  <a:pt x="257" y="279"/>
                  <a:pt x="272" y="234"/>
                </a:cubicBezTo>
                <a:cubicBezTo>
                  <a:pt x="287" y="189"/>
                  <a:pt x="303" y="90"/>
                  <a:pt x="318" y="52"/>
                </a:cubicBezTo>
                <a:cubicBezTo>
                  <a:pt x="333" y="14"/>
                  <a:pt x="340" y="14"/>
                  <a:pt x="363" y="7"/>
                </a:cubicBezTo>
                <a:cubicBezTo>
                  <a:pt x="386" y="0"/>
                  <a:pt x="420" y="3"/>
                  <a:pt x="454" y="7"/>
                </a:cubicBezTo>
              </a:path>
            </a:pathLst>
          </a:custGeom>
          <a:noFill/>
          <a:ln w="254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等腰三角形 6"/>
          <p:cNvSpPr/>
          <p:nvPr/>
        </p:nvSpPr>
        <p:spPr>
          <a:xfrm rot="10800000">
            <a:off x="8117181" y="2635812"/>
            <a:ext cx="196583" cy="19377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71584" y="3001924"/>
            <a:ext cx="2190300" cy="208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 Box 146"/>
          <p:cNvSpPr txBox="1">
            <a:spLocks noChangeArrowheads="1"/>
          </p:cNvSpPr>
          <p:nvPr/>
        </p:nvSpPr>
        <p:spPr bwMode="auto">
          <a:xfrm>
            <a:off x="8258560" y="2270608"/>
            <a:ext cx="936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Arial" pitchFamily="34" charset="0"/>
              </a:rPr>
              <a:t>MCP</a:t>
            </a:r>
          </a:p>
        </p:txBody>
      </p:sp>
      <p:sp>
        <p:nvSpPr>
          <p:cNvPr id="10" name="矩形 9"/>
          <p:cNvSpPr/>
          <p:nvPr/>
        </p:nvSpPr>
        <p:spPr>
          <a:xfrm>
            <a:off x="10766319" y="1332883"/>
            <a:ext cx="649674" cy="968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898910">
            <a:off x="5178175" y="3633781"/>
            <a:ext cx="204094" cy="45719"/>
            <a:chOff x="-2177067" y="3283871"/>
            <a:chExt cx="205234" cy="256898"/>
          </a:xfrm>
        </p:grpSpPr>
        <p:sp>
          <p:nvSpPr>
            <p:cNvPr id="4" name="椭圆 3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rot="7873025">
            <a:off x="3131164" y="2610297"/>
            <a:ext cx="206288" cy="82985"/>
            <a:chOff x="-2177067" y="3283871"/>
            <a:chExt cx="205234" cy="256898"/>
          </a:xfrm>
        </p:grpSpPr>
        <p:sp>
          <p:nvSpPr>
            <p:cNvPr id="61" name="椭圆 60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698952" y="6197267"/>
            <a:ext cx="150652" cy="98880"/>
            <a:chOff x="-2177067" y="3283871"/>
            <a:chExt cx="205234" cy="256898"/>
          </a:xfrm>
        </p:grpSpPr>
        <p:sp>
          <p:nvSpPr>
            <p:cNvPr id="72" name="椭圆 71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 rot="2515957">
            <a:off x="2659411" y="5786646"/>
            <a:ext cx="166154" cy="72006"/>
            <a:chOff x="-2177067" y="3283871"/>
            <a:chExt cx="205234" cy="256898"/>
          </a:xfrm>
        </p:grpSpPr>
        <p:sp>
          <p:nvSpPr>
            <p:cNvPr id="77" name="椭圆 76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8193398" y="2032108"/>
            <a:ext cx="684629" cy="1013502"/>
          </a:xfrm>
          <a:custGeom>
            <a:avLst/>
            <a:gdLst>
              <a:gd name="connsiteX0" fmla="*/ 25179 w 692489"/>
              <a:gd name="connsiteY0" fmla="*/ 654518 h 869950"/>
              <a:gd name="connsiteX1" fmla="*/ 34804 w 692489"/>
              <a:gd name="connsiteY1" fmla="*/ 798897 h 869950"/>
              <a:gd name="connsiteX2" fmla="*/ 362063 w 692489"/>
              <a:gd name="connsiteY2" fmla="*/ 866274 h 869950"/>
              <a:gd name="connsiteX3" fmla="*/ 660446 w 692489"/>
              <a:gd name="connsiteY3" fmla="*/ 693019 h 869950"/>
              <a:gd name="connsiteX4" fmla="*/ 670071 w 692489"/>
              <a:gd name="connsiteY4" fmla="*/ 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489" h="869950">
                <a:moveTo>
                  <a:pt x="25179" y="654518"/>
                </a:moveTo>
                <a:cubicBezTo>
                  <a:pt x="1918" y="709061"/>
                  <a:pt x="-21343" y="763604"/>
                  <a:pt x="34804" y="798897"/>
                </a:cubicBezTo>
                <a:cubicBezTo>
                  <a:pt x="90951" y="834190"/>
                  <a:pt x="257790" y="883920"/>
                  <a:pt x="362063" y="866274"/>
                </a:cubicBezTo>
                <a:cubicBezTo>
                  <a:pt x="466336" y="848628"/>
                  <a:pt x="609111" y="837398"/>
                  <a:pt x="660446" y="693019"/>
                </a:cubicBezTo>
                <a:cubicBezTo>
                  <a:pt x="711781" y="548640"/>
                  <a:pt x="690926" y="274320"/>
                  <a:pt x="67007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836931" y="758986"/>
            <a:ext cx="3538232" cy="1184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296775" y="747328"/>
            <a:ext cx="1957894" cy="1075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 bwMode="auto">
          <a:xfrm>
            <a:off x="2188227" y="925226"/>
            <a:ext cx="27126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等时性质量测量</a:t>
            </a:r>
            <a:endParaRPr lang="zh-CN" altLang="en-US" sz="2800" b="1" dirty="0">
              <a:solidFill>
                <a:srgbClr val="0033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5614486" y="5858652"/>
            <a:ext cx="102332" cy="191458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圆角矩形标注 80"/>
          <p:cNvSpPr/>
          <p:nvPr/>
        </p:nvSpPr>
        <p:spPr>
          <a:xfrm>
            <a:off x="6730662" y="6113432"/>
            <a:ext cx="2298414" cy="612648"/>
          </a:xfrm>
          <a:prstGeom prst="wedgeRoundRectCallout">
            <a:avLst>
              <a:gd name="adj1" fmla="val -91006"/>
              <a:gd name="adj2" fmla="val -62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产生靶</a:t>
            </a:r>
            <a:endParaRPr lang="en-US" altLang="zh-CN" b="1" dirty="0" smtClean="0"/>
          </a:p>
          <a:p>
            <a:pPr algn="ctr"/>
            <a:r>
              <a:rPr lang="en-US" altLang="zh-CN" b="1" dirty="0" smtClean="0"/>
              <a:t>10-15 mm </a:t>
            </a:r>
            <a:r>
              <a:rPr lang="en-US" altLang="zh-CN" b="1" baseline="30000" dirty="0" smtClean="0"/>
              <a:t>9</a:t>
            </a:r>
            <a:r>
              <a:rPr lang="en-US" altLang="zh-CN" b="1" dirty="0" smtClean="0"/>
              <a:t>Be</a:t>
            </a:r>
            <a:endParaRPr lang="zh-CN" altLang="en-US" b="1" dirty="0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358183" y="4502855"/>
            <a:ext cx="1138331" cy="296267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147"/>
          <p:cNvSpPr txBox="1">
            <a:spLocks noChangeArrowheads="1"/>
          </p:cNvSpPr>
          <p:nvPr/>
        </p:nvSpPr>
        <p:spPr bwMode="auto">
          <a:xfrm>
            <a:off x="10154149" y="5256520"/>
            <a:ext cx="1825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latin typeface="Arial" pitchFamily="34" charset="0"/>
              </a:rPr>
              <a:t>TOF Detector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6674903" y="638298"/>
            <a:ext cx="3821611" cy="2302098"/>
          </a:xfrm>
          <a:prstGeom prst="wedgeRoundRectCallout">
            <a:avLst>
              <a:gd name="adj1" fmla="val 16816"/>
              <a:gd name="adj2" fmla="val 136436"/>
              <a:gd name="adj3" fmla="val 16667"/>
            </a:avLst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 bwMode="auto">
          <a:xfrm>
            <a:off x="332255" y="1939718"/>
            <a:ext cx="28983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aseline="300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112</a:t>
            </a:r>
            <a:r>
              <a:rPr lang="en-US" altLang="zh-CN" sz="24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Sn,</a:t>
            </a:r>
            <a:r>
              <a:rPr lang="en-US" altLang="zh-CN" sz="2400" baseline="300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78</a:t>
            </a:r>
            <a:r>
              <a:rPr lang="en-US" altLang="zh-CN" sz="24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Kr,</a:t>
            </a:r>
            <a:r>
              <a:rPr lang="en-US" altLang="zh-CN" sz="2400" baseline="300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86</a:t>
            </a:r>
            <a:r>
              <a:rPr lang="en-US" altLang="zh-CN" sz="24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Kr,</a:t>
            </a:r>
            <a:r>
              <a:rPr lang="en-US" altLang="zh-CN" sz="2400" baseline="300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58</a:t>
            </a:r>
            <a:r>
              <a:rPr lang="en-US" altLang="zh-CN" sz="2400" dirty="0" smtClean="0">
                <a:solidFill>
                  <a:srgbClr val="0D02E0"/>
                </a:solidFill>
                <a:cs typeface="Times New Roman" panose="02020603050405020304" pitchFamily="18" charset="0"/>
              </a:rPr>
              <a:t>Ni…</a:t>
            </a:r>
            <a:endParaRPr lang="zh-CN" altLang="en-US" sz="2400" dirty="0">
              <a:solidFill>
                <a:srgbClr val="0D02E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179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02903 0.00741 L -0.06679 0.01343 L -0.06758 -0.02662 L -0.09648 -0.03565 L -0.11172 -0.10069 L -0.12057 -0.13194 L -0.13268 -0.14375 L -0.16875 -0.15694 L -0.16875 -0.15671 L -0.16875 -0.15694 " pathEditMode="relative" rAng="0" ptsTypes="AAAAAAAAAAA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2891 0.01806 L 0.03217 0.02639 L 0.02422 0.0375 L -0.07903 0.24445 L -0.08294 0.28195 L -0.09466 0.3125 L -0.09687 0.33612 L -0.06106 0.44167 L -0.0414 0.4625 " pathEditMode="relative" rAng="0" ptsTypes="AAAAAAAAAA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91 -0.00393 L 0.01393 0.02246 L 0.02878 0.03218 L 0.11081 0.06551 L 0.14049 0.06412 L 0.18893 0.04607 L 0.20924 0.02523 L 0.22878 -0.01782 L 0.22565 -0.05532 L 0.20924 -0.09699 L 0.19518 -0.10949 L 0.1069 -0.14282 L 0.08112 -0.14143 L 0.02956 -0.11782 L 0.01315 -0.09838 L -0.00482 -0.06504 L -0.00703 -0.04838 L -0.00091 -0.00393 Z " pathEditMode="relative" rAng="0" ptsTypes="AAAAAAAAAAAAAAAAAA">
                                      <p:cBhvr>
                                        <p:cTn id="2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347 L 0.02161 0.00347 L 0.0414 -0.00463 L 0.06015 -0.01782 L 0.06744 -0.03634 L 0.06744 -0.03611 " pathEditMode="relative" rAng="0" ptsTypes="AAAAAA">
                                      <p:cBhvr>
                                        <p:cTn id="37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224 -0.0206 L 0.03972 -0.03982 L 0.0586 -0.08565 L 0.06524 -0.12245 L 0.06029 -0.16574 L 0.08112 -0.21852 L 0.1211 -0.25926 L 0.18568 -0.2669 L 0.20821 -0.25764 L 0.20521 -0.25764 " pathEditMode="relative" rAng="0" ptsTypes="AAAAAAAAAAA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33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01433 -0.01296 L 0.02592 -0.03102 L 0.04584 -0.08102 L 0.04883 -0.1169 L 0.04649 -0.15185 L 0.0517 -0.18102 L 0.06719 -0.21713 L 0.09141 -0.2419 L 0.10274 -0.25416 L 0.16862 -0.26504 L 0.19753 -0.24467 L 0.19753 -0.24444 " pathEditMode="relative" rAng="0" ptsTypes="AAAAAAAAAAAAA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32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1745 -0.01805 L 0.04011 -0.07777 L 0.04011 -0.13055 L 0.03907 -0.15 L 0.03907 -0.14977 " pathEditMode="relative" rAng="0" ptsTypes="AAAAAA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2.96296E-6 L 0.03151 0.01389 L 0.075 0.03055 L 0.09245 0.03889 L 0.11237 0.08611 L 0.10912 0.11527 L 0.08854 0.13889 L 0.04349 0.15833 L 0.02683 0.15972 L -0.01901 0.14166 L -0.06093 0.12361 L -0.07591 0.09583 L -0.08294 0.05139 L -0.06953 0.025 L -0.0332 0.01111 L -3.125E-6 2.96296E-6 Z " pathEditMode="relative" rAng="0" ptsTypes="AAAAAAAAAAAAAAAA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79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3.33333E-6 L 0.0457 0.02083 L 0.06185 0.02639 L 0.07982 0.03611 L 0.09961 0.08611 L 0.09375 0.1125 L 0.07266 0.14166 L 0.0293 0.15277 L -0.00898 0.14861 L -0.06367 0.12639 L -0.08659 0.10972 L -0.10351 0.05833 L -0.09219 0.02083 L -0.0457 0.00277 L -0.0164 -0.00139 L -1.25E-6 3.33333E-6 Z " pathEditMode="relative" rAng="0" ptsTypes="AAAAAAAAAAAAAAAA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56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2.77556E-17 L 1.9608 2.77556E-17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34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0.01528 L -0.00078 0.02616 L -0.00495 0.03704 L -0.01146 0.04676 L -0.01979 0.05278 L -0.0306 0.05046 L -0.04011 0.04144 L -0.04479 0.02894 L -0.0461 0.01528 L -0.04297 -1.11111E-6 L -0.03854 -0.01065 L -0.02852 -0.01574 L -0.0155 -0.01551 L -0.00586 -0.00648 L 2.70833E-6 0.01528 Z " pathEditMode="relative" rAng="0" ptsTypes="AAAAAAAAAAAAAAA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32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2.59259E-6 L 0.01901 -0.03403 C 0.02304 -0.04166 0.02929 -0.0449 0.03541 -0.0449 C 0.04271 -0.0449 0.04857 -0.04166 0.0526 -0.03403 L 0.07213 -2.59259E-6 " pathEditMode="relative" rAng="0" ptsTypes="AAAAA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224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1" grpId="0" animBg="1"/>
      <p:bldP spid="21" grpId="1" animBg="1"/>
      <p:bldP spid="23" grpId="0" animBg="1"/>
      <p:bldP spid="23" grpId="1" animBg="1"/>
      <p:bldP spid="36" grpId="0" animBg="1"/>
      <p:bldP spid="36" grpId="1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" y="827315"/>
            <a:ext cx="7404096" cy="38382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54" y="2777157"/>
            <a:ext cx="5920286" cy="40808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27313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等时性</a:t>
            </a:r>
            <a:r>
              <a:rPr lang="zh-CN" altLang="en-US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质谱术</a:t>
            </a:r>
          </a:p>
        </p:txBody>
      </p:sp>
      <p:sp>
        <p:nvSpPr>
          <p:cNvPr id="10" name="下箭头 9"/>
          <p:cNvSpPr/>
          <p:nvPr/>
        </p:nvSpPr>
        <p:spPr>
          <a:xfrm rot="10800000">
            <a:off x="6630505" y="1459203"/>
            <a:ext cx="234122" cy="52566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7504887" y="898456"/>
                <a:ext cx="2313902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887" y="898456"/>
                <a:ext cx="2313902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7297471" y="1796677"/>
                <a:ext cx="2719526" cy="719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471" y="1796677"/>
                <a:ext cx="2719526" cy="7197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右弧形箭头 21"/>
          <p:cNvSpPr/>
          <p:nvPr/>
        </p:nvSpPr>
        <p:spPr>
          <a:xfrm rot="5400000">
            <a:off x="8631538" y="2298992"/>
            <a:ext cx="207170" cy="6095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10285537" y="1835216"/>
                <a:ext cx="1603196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537" y="1835216"/>
                <a:ext cx="1603196" cy="6649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50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1" grpId="0"/>
      <p:bldP spid="22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" y="827315"/>
            <a:ext cx="7404096" cy="383822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54" y="2777157"/>
            <a:ext cx="5920286" cy="4080844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 rot="10800000">
            <a:off x="6630505" y="1459203"/>
            <a:ext cx="234122" cy="52566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 rot="10800000">
            <a:off x="5119757" y="2556925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 rot="10800000">
            <a:off x="6217478" y="2556926"/>
            <a:ext cx="234122" cy="5256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0" y="0"/>
            <a:ext cx="12192000" cy="82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新型等时性质谱术</a:t>
            </a:r>
            <a:endParaRPr lang="zh-CN" alt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092712" y="2944359"/>
                <a:ext cx="1341265" cy="758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𝒆𝒙𝒑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12" y="2944359"/>
                <a:ext cx="1341265" cy="7581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7504887" y="898456"/>
                <a:ext cx="2313902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𝑒𝑥𝑝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4887" y="898456"/>
                <a:ext cx="2313902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7297471" y="1796677"/>
                <a:ext cx="2719526" cy="719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471" y="1796677"/>
                <a:ext cx="2719526" cy="7197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右弧形箭头 16"/>
          <p:cNvSpPr/>
          <p:nvPr/>
        </p:nvSpPr>
        <p:spPr>
          <a:xfrm rot="5400000">
            <a:off x="8631538" y="2298992"/>
            <a:ext cx="207170" cy="6095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0285537" y="1835216"/>
                <a:ext cx="1603196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537" y="1835216"/>
                <a:ext cx="1603196" cy="6649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743530" y="3738969"/>
                <a:ext cx="242406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=18.034</m:t>
                    </m:r>
                  </m:oMath>
                </a14:m>
                <a:r>
                  <a:rPr lang="zh-CN" alt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m</a:t>
                </a:r>
              </a:p>
              <a:p>
                <a:pPr algn="r"/>
                <a:r>
                  <a:rPr lang="en-US" altLang="zh-CN" dirty="0"/>
                  <a:t>XL </a:t>
                </a:r>
                <a:r>
                  <a:rPr lang="en-US" altLang="zh-CN" dirty="0" smtClean="0"/>
                  <a:t>Yan</a:t>
                </a:r>
                <a:r>
                  <a:rPr lang="en-US" altLang="zh-CN" dirty="0"/>
                  <a:t>, et al., </a:t>
                </a:r>
                <a:endParaRPr lang="en-US" altLang="zh-CN" dirty="0" smtClean="0"/>
              </a:p>
              <a:p>
                <a:pPr algn="r"/>
                <a:r>
                  <a:rPr lang="en-US" altLang="zh-CN" dirty="0" smtClean="0"/>
                  <a:t>NIMA </a:t>
                </a:r>
                <a:r>
                  <a:rPr lang="en-US" altLang="zh-CN" dirty="0"/>
                  <a:t>931 (2019) 52–59</a:t>
                </a:r>
                <a:endParaRPr lang="zh-CN" altLang="en-US" dirty="0"/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530" y="3738969"/>
                <a:ext cx="2424062" cy="923330"/>
              </a:xfrm>
              <a:prstGeom prst="rect">
                <a:avLst/>
              </a:prstGeom>
              <a:blipFill>
                <a:blip r:embed="rId10"/>
                <a:stretch>
                  <a:fillRect l="-1256" t="-3289" r="-2010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9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38022</TotalTime>
  <Words>1907</Words>
  <Application>Microsoft Office PowerPoint</Application>
  <PresentationFormat>宽屏</PresentationFormat>
  <Paragraphs>284</Paragraphs>
  <Slides>45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黑体</vt:lpstr>
      <vt:lpstr>楷体_GB2312</vt:lpstr>
      <vt:lpstr>宋体</vt:lpstr>
      <vt:lpstr>微软雅黑</vt:lpstr>
      <vt:lpstr>Arial</vt:lpstr>
      <vt:lpstr>Calibri</vt:lpstr>
      <vt:lpstr>Cambria Math</vt:lpstr>
      <vt:lpstr>Symbol</vt:lpstr>
      <vt:lpstr>Times New Roman</vt:lpstr>
      <vt:lpstr>Office 主题​​</vt:lpstr>
      <vt:lpstr>短寿命原子核质量的精确测量</vt:lpstr>
      <vt:lpstr>PowerPoint 演示文稿</vt:lpstr>
      <vt:lpstr>PowerPoint 演示文稿</vt:lpstr>
      <vt:lpstr>原子核质量</vt:lpstr>
      <vt:lpstr>PowerPoint 演示文稿</vt:lpstr>
      <vt:lpstr>PowerPoint 演示文稿</vt:lpstr>
      <vt:lpstr>PowerPoint 演示文稿</vt:lpstr>
      <vt:lpstr>等时性质谱术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质量结果</vt:lpstr>
      <vt:lpstr>原子核质量</vt:lpstr>
      <vt:lpstr>原子核质量</vt:lpstr>
      <vt:lpstr>X射线暴与中子星</vt:lpstr>
      <vt:lpstr>X射线暴与中子星</vt:lpstr>
      <vt:lpstr>X射线暴与中子星</vt:lpstr>
      <vt:lpstr>X射线暴与中子星</vt:lpstr>
      <vt:lpstr>X射线暴与中子星</vt:lpstr>
      <vt:lpstr>X射线暴与中子星</vt:lpstr>
      <vt:lpstr>X射线暴与中子星</vt:lpstr>
      <vt:lpstr>X射线暴与中子星</vt:lpstr>
      <vt:lpstr>原子核质量</vt:lpstr>
      <vt:lpstr>价核子剩余相互作用</vt:lpstr>
      <vt:lpstr>价核子剩余相互作用</vt:lpstr>
      <vt:lpstr>价核子剩余相互作用</vt:lpstr>
      <vt:lpstr>PowerPoint 演示文稿</vt:lpstr>
      <vt:lpstr>展望</vt:lpstr>
      <vt:lpstr>展望</vt:lpstr>
      <vt:lpstr>展望</vt:lpstr>
      <vt:lpstr>总结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硕博连读研究生申请 转博考试工作报告</dc:title>
  <dc:creator>zhouxu</dc:creator>
  <cp:lastModifiedBy>周旭</cp:lastModifiedBy>
  <cp:revision>206</cp:revision>
  <dcterms:created xsi:type="dcterms:W3CDTF">2017-01-12T08:56:46Z</dcterms:created>
  <dcterms:modified xsi:type="dcterms:W3CDTF">2023-08-02T14:46:45Z</dcterms:modified>
</cp:coreProperties>
</file>