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1041" r:id="rId3"/>
    <p:sldId id="1043" r:id="rId4"/>
    <p:sldId id="1042" r:id="rId5"/>
    <p:sldId id="306" r:id="rId6"/>
    <p:sldId id="307" r:id="rId7"/>
    <p:sldId id="319" r:id="rId8"/>
    <p:sldId id="257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29"/>
  </p:normalViewPr>
  <p:slideViewPr>
    <p:cSldViewPr snapToGrid="0" snapToObjects="1">
      <p:cViewPr>
        <p:scale>
          <a:sx n="119" d="100"/>
          <a:sy n="119" d="100"/>
        </p:scale>
        <p:origin x="31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EFD99-1DA4-6F4A-9B2B-B9C526A665A6}" type="datetimeFigureOut">
              <a:rPr kumimoji="1" lang="zh-CN" altLang="en-US" smtClean="0"/>
              <a:t>2022/10/18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8170C-0D95-D446-8021-1B3EABB83D8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868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CC95A6-B1F7-0F4E-B3E4-96843D8BF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232" y="2"/>
            <a:ext cx="8634413" cy="64545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E1ABEA-5E60-E04D-B799-0087BAC2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16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A2D5AD-C269-9D4B-8519-0AF002FAC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8D0F3E-E4B9-F647-BAC7-7646A62A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876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BEFDE1-E3B2-DF42-8247-C71C269D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614D36-DB70-D047-BA5A-AEBCCCAD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716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D4B0B1-6F7D-AE4D-8E82-7CCF6A3C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629400"/>
            <a:ext cx="2743200" cy="228600"/>
          </a:xfrm>
        </p:spPr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993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12/8/2012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7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9A0842F-9FBF-204B-9F0F-F23BFF56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8"/>
            <a:ext cx="10515600" cy="621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F69D70-8771-B642-8A3D-C56EB86B9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607174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 dirty="0"/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FFC97774-79B1-E84F-ADE8-CD0CC48A02F5}"/>
              </a:ext>
            </a:extLst>
          </p:cNvPr>
          <p:cNvCxnSpPr/>
          <p:nvPr userDrawn="1"/>
        </p:nvCxnSpPr>
        <p:spPr>
          <a:xfrm>
            <a:off x="838200" y="643502"/>
            <a:ext cx="10515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20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DDDC2112-8BE8-A043-84C4-B27029302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8793" y="2721430"/>
            <a:ext cx="8634413" cy="2060604"/>
          </a:xfrm>
        </p:spPr>
        <p:txBody>
          <a:bodyPr>
            <a:normAutofit fontScale="90000"/>
          </a:bodyPr>
          <a:lstStyle/>
          <a:p>
            <a:br>
              <a:rPr lang="en-US" altLang="zh-CN" dirty="0"/>
            </a:br>
            <a:br>
              <a:rPr lang="en-US" altLang="zh-CN" dirty="0"/>
            </a:br>
            <a:r>
              <a:rPr lang="en-US" altLang="zh-CN" b="1" i="0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Discussion on spin resonances of TDR lattice</a:t>
            </a: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 err="1"/>
              <a:t>ChenTao</a:t>
            </a:r>
            <a:br>
              <a:rPr lang="en-US" altLang="zh-CN" dirty="0"/>
            </a:br>
            <a:r>
              <a:rPr lang="en-US" altLang="zh-CN" dirty="0"/>
              <a:t>22-10-18</a:t>
            </a:r>
            <a:endParaRPr lang="zh-CN" altLang="en-US" dirty="0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3E05E105-79D7-DB4E-81C9-C57826A1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736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BC4C90-ACBF-984F-9F25-A671AF5EC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CEPC</a:t>
            </a:r>
            <a:r>
              <a:rPr kumimoji="1" lang="zh-CN" altLang="en-US" dirty="0"/>
              <a:t> </a:t>
            </a:r>
            <a:r>
              <a:rPr kumimoji="1" lang="en-US" altLang="zh-CN" dirty="0"/>
              <a:t>TDR</a:t>
            </a:r>
            <a:r>
              <a:rPr kumimoji="1" lang="zh-CN" altLang="en-US" dirty="0"/>
              <a:t> </a:t>
            </a:r>
            <a:r>
              <a:rPr kumimoji="1" lang="en-US" altLang="zh-CN" dirty="0"/>
              <a:t>FODO</a:t>
            </a:r>
            <a:r>
              <a:rPr kumimoji="1" lang="zh-CN" altLang="en-US" dirty="0"/>
              <a:t> </a:t>
            </a:r>
            <a:r>
              <a:rPr kumimoji="1" lang="en-US" altLang="zh-CN" dirty="0"/>
              <a:t>Booster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Lattice</a:t>
            </a: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90AA59-EFA5-9448-A5C2-ABB23BC2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AB19773-22A9-1745-B0B0-094B6C8FF6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67" y="1446518"/>
            <a:ext cx="4073523" cy="50657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A348F158-A4F7-8741-AB49-D281DD657EA0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349224" y="1446518"/>
              <a:ext cx="7516376" cy="102508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71781">
                      <a:extLst>
                        <a:ext uri="{9D8B030D-6E8A-4147-A177-3AD203B41FA5}">
                          <a16:colId xmlns:a16="http://schemas.microsoft.com/office/drawing/2014/main" val="2255960293"/>
                        </a:ext>
                      </a:extLst>
                    </a:gridCol>
                    <a:gridCol w="2144595">
                      <a:extLst>
                        <a:ext uri="{9D8B030D-6E8A-4147-A177-3AD203B41FA5}">
                          <a16:colId xmlns:a16="http://schemas.microsoft.com/office/drawing/2014/main" val="1993466064"/>
                        </a:ext>
                      </a:extLst>
                    </a:gridCol>
                  </a:tblGrid>
                  <a:tr h="301444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Parameter</a:t>
                          </a:r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of</a:t>
                          </a:r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CEPC</a:t>
                          </a:r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CDR</a:t>
                          </a:r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Booster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Value</a:t>
                          </a:r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848419"/>
                      </a:ext>
                    </a:extLst>
                  </a:tr>
                  <a:tr h="318743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zh-CN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𝜈</m:t>
                                  </m:r>
                                </m:e>
                                <m:sub>
                                  <m:r>
                                    <a:rPr kumimoji="1" lang="en-US" altLang="zh-CN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:</a:t>
                          </a:r>
                          <a:r>
                            <a:rPr kumimoji="1" lang="zh-CN" altLang="en-US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  </a:t>
                          </a: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total </a:t>
                          </a:r>
                          <a:r>
                            <a:rPr kumimoji="1" lang="en-US" altLang="zh-CN" sz="1600" dirty="0" err="1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betatron</a:t>
                          </a: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 phase advance/(2</a:t>
                          </a:r>
                          <a:r>
                            <a:rPr kumimoji="1" lang="el-GR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π</a:t>
                          </a: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353.28</a:t>
                          </a:r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39003699"/>
                      </a:ext>
                    </a:extLst>
                  </a:tr>
                  <a:tr h="301444"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zh-CN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𝜈</m:t>
                                  </m:r>
                                </m:e>
                                <m:sub>
                                  <m:r>
                                    <a:rPr kumimoji="1" lang="en-US" altLang="zh-CN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:</a:t>
                          </a:r>
                          <a:r>
                            <a:rPr kumimoji="1" lang="zh-CN" altLang="en-US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  </a:t>
                          </a: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total </a:t>
                          </a:r>
                          <a:r>
                            <a:rPr kumimoji="1" lang="en-US" altLang="zh-CN" sz="1600" dirty="0" err="1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betatron</a:t>
                          </a: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 phase advance in arc regions/(2</a:t>
                          </a:r>
                          <a:r>
                            <a:rPr kumimoji="1" lang="el-GR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π</a:t>
                          </a:r>
                          <a:r>
                            <a:rPr kumimoji="1" lang="en-US" altLang="zh-CN" sz="1600" dirty="0">
                              <a:solidFill>
                                <a:schemeClr val="tx1"/>
                              </a:solidFill>
                              <a:ea typeface="Microsoft YaHei" panose="020B0503020204020204" pitchFamily="34" charset="-122"/>
                            </a:rPr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>
                              <a:solidFill>
                                <a:srgbClr val="FF0000"/>
                              </a:solidFill>
                            </a:rPr>
                            <a:t>281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36209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2">
                <a:extLst>
                  <a:ext uri="{FF2B5EF4-FFF2-40B4-BE49-F238E27FC236}">
                    <a16:creationId xmlns:a16="http://schemas.microsoft.com/office/drawing/2014/main" id="{A348F158-A4F7-8741-AB49-D281DD657EA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2530452"/>
                  </p:ext>
                </p:extLst>
              </p:nvPr>
            </p:nvGraphicFramePr>
            <p:xfrm>
              <a:off x="4349224" y="1446518"/>
              <a:ext cx="7516376" cy="102508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71781">
                      <a:extLst>
                        <a:ext uri="{9D8B030D-6E8A-4147-A177-3AD203B41FA5}">
                          <a16:colId xmlns:a16="http://schemas.microsoft.com/office/drawing/2014/main" val="2255960293"/>
                        </a:ext>
                      </a:extLst>
                    </a:gridCol>
                    <a:gridCol w="2144595">
                      <a:extLst>
                        <a:ext uri="{9D8B030D-6E8A-4147-A177-3AD203B41FA5}">
                          <a16:colId xmlns:a16="http://schemas.microsoft.com/office/drawing/2014/main" val="199346606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Parameter</a:t>
                          </a:r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of</a:t>
                          </a:r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CEPC</a:t>
                          </a:r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CDR</a:t>
                          </a:r>
                          <a:r>
                            <a:rPr lang="zh-CN" altLang="en-US" sz="1600" dirty="0"/>
                            <a:t> </a:t>
                          </a:r>
                          <a:r>
                            <a:rPr lang="en-US" altLang="zh-CN" sz="1600" dirty="0"/>
                            <a:t>Booster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Value</a:t>
                          </a:r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848419"/>
                      </a:ext>
                    </a:extLst>
                  </a:tr>
                  <a:tr h="354521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236" t="-100000" r="-40330" b="-117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/>
                            <a:t>353.28</a:t>
                          </a:r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3900369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236" t="-207407" r="-40330" b="-2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600" dirty="0">
                              <a:solidFill>
                                <a:srgbClr val="FF0000"/>
                              </a:solidFill>
                            </a:rPr>
                            <a:t>281</a:t>
                          </a:r>
                          <a:endParaRPr lang="en-US" sz="1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362095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2AC82D4C-5E66-2A40-85CA-A5FF42164C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057" y="2605175"/>
            <a:ext cx="6003265" cy="42022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5ECAA0EF-AD1C-DD46-9D68-3FF281986FD4}"/>
                  </a:ext>
                </a:extLst>
              </p:cNvPr>
              <p:cNvSpPr txBox="1"/>
              <p:nvPr/>
            </p:nvSpPr>
            <p:spPr>
              <a:xfrm>
                <a:off x="6096000" y="3244802"/>
                <a:ext cx="416088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i="1" dirty="0">
                    <a:latin typeface="Cambria Math" panose="02040503050406030204" pitchFamily="18" charset="0"/>
                  </a:rPr>
                  <a:t>Intrinsic</a:t>
                </a:r>
                <a:r>
                  <a:rPr kumimoji="1" lang="zh-CN" altLang="en-US" i="1" dirty="0">
                    <a:latin typeface="Cambria Math" panose="02040503050406030204" pitchFamily="18" charset="0"/>
                  </a:rPr>
                  <a:t> </a:t>
                </a:r>
                <a:r>
                  <a:rPr kumimoji="1" lang="en-US" altLang="zh-CN" i="1" dirty="0">
                    <a:latin typeface="Cambria Math" panose="02040503050406030204" pitchFamily="18" charset="0"/>
                  </a:rPr>
                  <a:t>resonance calculated by DEPOL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𝑚𝑚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𝑚𝑟𝑎𝑑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5ECAA0EF-AD1C-DD46-9D68-3FF281986F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244802"/>
                <a:ext cx="4160883" cy="646331"/>
              </a:xfrm>
              <a:prstGeom prst="rect">
                <a:avLst/>
              </a:prstGeom>
              <a:blipFill>
                <a:blip r:embed="rId5"/>
                <a:stretch>
                  <a:fillRect l="-1220" t="-3846" r="-305" b="-76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线箭头连接符 10">
            <a:extLst>
              <a:ext uri="{FF2B5EF4-FFF2-40B4-BE49-F238E27FC236}">
                <a16:creationId xmlns:a16="http://schemas.microsoft.com/office/drawing/2014/main" id="{82210100-0C3D-0B43-8675-4BCB456A64C2}"/>
              </a:ext>
            </a:extLst>
          </p:cNvPr>
          <p:cNvCxnSpPr>
            <a:cxnSpLocks/>
          </p:cNvCxnSpPr>
          <p:nvPr/>
        </p:nvCxnSpPr>
        <p:spPr>
          <a:xfrm>
            <a:off x="10574215" y="3979374"/>
            <a:ext cx="0" cy="22455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36821D44-8373-7141-ABDA-3A0ADE5654BA}"/>
              </a:ext>
            </a:extLst>
          </p:cNvPr>
          <p:cNvSpPr txBox="1"/>
          <p:nvPr/>
        </p:nvSpPr>
        <p:spPr>
          <a:xfrm>
            <a:off x="9823939" y="3661132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120GeV</a:t>
            </a:r>
            <a:endParaRPr kumimoji="1"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B143540-EAD2-4240-98F4-2C8FCC16D9F3}"/>
              </a:ext>
            </a:extLst>
          </p:cNvPr>
          <p:cNvSpPr txBox="1"/>
          <p:nvPr/>
        </p:nvSpPr>
        <p:spPr>
          <a:xfrm>
            <a:off x="10288168" y="2763822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281.28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419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3C7173-E57C-614A-8A34-EF86A14BD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Intrinsic resonance depolarization analysis</a:t>
            </a: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3E7E99-CEA6-284D-A6FA-1FC7427A4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表格 17">
            <a:extLst>
              <a:ext uri="{FF2B5EF4-FFF2-40B4-BE49-F238E27FC236}">
                <a16:creationId xmlns:a16="http://schemas.microsoft.com/office/drawing/2014/main" id="{90922135-35FE-D445-A463-0F3632C38E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789623"/>
              </p:ext>
            </p:extLst>
          </p:nvPr>
        </p:nvGraphicFramePr>
        <p:xfrm>
          <a:off x="2020933" y="4180750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113849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25565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发射度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最终极化度（只考虑</a:t>
                      </a:r>
                      <a:r>
                        <a:rPr lang="en-US" altLang="zh-CN" dirty="0"/>
                        <a:t>intrinsic resonance</a:t>
                      </a:r>
                      <a:r>
                        <a:rPr lang="zh-CN" altLang="en-US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734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0.15nm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0.784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287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0.1nm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0.85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30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0.065nm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0.90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382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0.05nm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0.922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61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0.01nm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0.984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838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0.001nm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0.998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6909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7B144778-D8E3-874C-90A9-BDA1F79FA667}"/>
                  </a:ext>
                </a:extLst>
              </p:cNvPr>
              <p:cNvSpPr txBox="1"/>
              <p:nvPr/>
            </p:nvSpPr>
            <p:spPr>
              <a:xfrm>
                <a:off x="918449" y="868253"/>
                <a:ext cx="7872668" cy="3066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kumimoji="1" lang="zh-CN" altLang="en-US" sz="2400" dirty="0"/>
                  <a:t>分布为</a:t>
                </a:r>
                <a14:m>
                  <m:oMath xmlns:m="http://schemas.openxmlformats.org/officeDocument/2006/math">
                    <m:r>
                      <a:rPr kumimoji="1"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kumimoji="1"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</m:d>
                  </m:oMath>
                </a14:m>
                <a:r>
                  <a:rPr kumimoji="1" lang="zh-CN" altLang="en-US" sz="2400" dirty="0"/>
                  <a:t>的束团，穿过单个</a:t>
                </a:r>
                <a:r>
                  <a:rPr kumimoji="1" lang="en-US" altLang="zh-CN" sz="2400" dirty="0"/>
                  <a:t>intrinsic</a:t>
                </a:r>
                <a:r>
                  <a:rPr kumimoji="1" lang="zh-CN" altLang="en-US" sz="2400" dirty="0"/>
                  <a:t>共振的极化损失：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zh-CN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zh-CN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kumimoji="1"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kumimoji="1"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kumimoji="1" lang="en-US" altLang="zh-CN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zh-CN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kumimoji="1" lang="en-US" altLang="zh-CN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sSup>
                                        <m:sSupPr>
                                          <m:ctrlPr>
                                            <a:rPr kumimoji="1" lang="en-US" altLang="zh-CN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kumimoji="1" lang="en-US" altLang="zh-CN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kumimoji="1" lang="en-US" altLang="zh-CN" sz="24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𝜖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kumimoji="1" lang="en-US" altLang="zh-CN" sz="2400" b="0" i="1" smtClean="0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kumimoji="1" lang="en-US" altLang="zh-CN" sz="2400" b="0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kumimoji="1" lang="en-US" altLang="zh-CN" sz="2400" b="0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𝐼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kumimoji="1" lang="en-US" altLang="zh-CN" sz="2400" b="0" i="1" smtClean="0"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  <m:t>0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kumimoji="1" lang="en-US" altLang="zh-CN" sz="2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kumimoji="1" lang="en-US" altLang="zh-CN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kumimoji="1" lang="en-US" altLang="zh-CN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d>
                            <m:d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𝑑𝐼</m:t>
                          </m:r>
                        </m:e>
                      </m:nary>
                    </m:oMath>
                  </m:oMathPara>
                </a14:m>
                <a:endParaRPr kumimoji="1" lang="en-US" altLang="zh-CN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kumimoji="1" lang="en-US" altLang="zh-CN" sz="2400" dirty="0"/>
                  <a:t>CEPC</a:t>
                </a:r>
                <a:r>
                  <a:rPr kumimoji="1" lang="zh-CN" altLang="en-US" sz="2400" dirty="0"/>
                  <a:t> </a:t>
                </a:r>
                <a:r>
                  <a:rPr kumimoji="1" lang="en-US" altLang="zh-CN" sz="2400" dirty="0"/>
                  <a:t>Booster</a:t>
                </a:r>
                <a:r>
                  <a:rPr kumimoji="1" lang="zh-CN" altLang="en-US" sz="2400" dirty="0"/>
                  <a:t>平均升能速度</a:t>
                </a:r>
                <a14:m>
                  <m:oMath xmlns:m="http://schemas.openxmlformats.org/officeDocument/2006/math">
                    <m:r>
                      <a:rPr kumimoji="1"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kumimoji="1"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=0.00265</m:t>
                    </m:r>
                  </m:oMath>
                </a14:m>
                <a:endParaRPr kumimoji="1" lang="en-US" altLang="zh-CN" sz="2400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kumimoji="1" lang="zh-CN" altLang="en-US" sz="2400" dirty="0"/>
                  <a:t>假设粒子为高斯分布，所有</a:t>
                </a:r>
                <a:r>
                  <a:rPr kumimoji="1" lang="en-US" altLang="zh-CN" sz="2400" dirty="0"/>
                  <a:t>intrinsic</a:t>
                </a:r>
                <a:r>
                  <a:rPr kumimoji="1" lang="zh-CN" altLang="en-US" sz="2400" dirty="0"/>
                  <a:t>共振的退极化：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𝑓𝑖𝑛𝑎𝑙</m:t>
                          </m:r>
                        </m:sub>
                      </m:sSub>
                      <m:r>
                        <a:rPr kumimoji="1"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supHide m:val="on"/>
                          <m:ctrl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kumimoji="1" lang="en-US" altLang="zh-CN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kumimoji="1" lang="en-US" altLang="zh-CN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kumimoji="1"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2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kumimoji="1" lang="en-US" altLang="zh-CN" sz="2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kumimoji="1" lang="en-US" altLang="zh-CN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2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kumimoji="1" lang="en-US" altLang="zh-CN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kumimoji="1"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zh-C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zh-CN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kumimoji="1" lang="en-US" altLang="zh-CN" sz="2400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kumimoji="1" lang="zh-CN" altLang="en-US" sz="24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7B144778-D8E3-874C-90A9-BDA1F79FA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449" y="868253"/>
                <a:ext cx="7872668" cy="3066993"/>
              </a:xfrm>
              <a:prstGeom prst="rect">
                <a:avLst/>
              </a:prstGeom>
              <a:blipFill>
                <a:blip r:embed="rId2"/>
                <a:stretch>
                  <a:fillRect l="-1127" t="-36626" r="-161" b="-576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E746B6F6-C6EC-EF40-8DB2-E257409ECB73}"/>
              </a:ext>
            </a:extLst>
          </p:cNvPr>
          <p:cNvSpPr txBox="1"/>
          <p:nvPr/>
        </p:nvSpPr>
        <p:spPr>
          <a:xfrm>
            <a:off x="2523479" y="3811418"/>
            <a:ext cx="731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升能至</a:t>
            </a:r>
            <a:r>
              <a:rPr kumimoji="1" lang="en-US" altLang="zh-CN" dirty="0"/>
              <a:t>120GeV</a:t>
            </a:r>
            <a:r>
              <a:rPr kumimoji="1" lang="zh-CN" altLang="en-US" dirty="0"/>
              <a:t>由</a:t>
            </a:r>
            <a:r>
              <a:rPr kumimoji="1" lang="en-US" altLang="zh-CN" dirty="0"/>
              <a:t>intrinsic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resonance</a:t>
            </a:r>
            <a:r>
              <a:rPr kumimoji="1" lang="zh-CN" altLang="en-US" dirty="0"/>
              <a:t>导致的退极化和平衡发射度的关系：</a:t>
            </a:r>
          </a:p>
        </p:txBody>
      </p:sp>
    </p:spTree>
    <p:extLst>
      <p:ext uri="{BB962C8B-B14F-4D97-AF65-F5344CB8AC3E}">
        <p14:creationId xmlns:p14="http://schemas.microsoft.com/office/powerpoint/2010/main" val="50112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D37BDB-BBC0-634E-A203-7D9D1DA43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Imperfection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resonance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TDR</a:t>
            </a:r>
            <a:r>
              <a:rPr kumimoji="1" lang="zh-CN" altLang="en-US" dirty="0"/>
              <a:t> </a:t>
            </a:r>
            <a:r>
              <a:rPr kumimoji="1" lang="en-US" altLang="zh-CN" dirty="0"/>
              <a:t>lattice</a:t>
            </a:r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E65FA6-FE38-5B4A-A950-B3FA2AB6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300C-797F-D148-A78D-320196FBAF0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AA94B62-A82A-B741-9D48-96B194A94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49" y="2617216"/>
            <a:ext cx="5871853" cy="352311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4B930E34-162B-2A4D-AE95-5DF59C7DE580}"/>
              </a:ext>
            </a:extLst>
          </p:cNvPr>
          <p:cNvSpPr txBox="1"/>
          <p:nvPr/>
        </p:nvSpPr>
        <p:spPr>
          <a:xfrm>
            <a:off x="3493476" y="4777356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5% polarization loss</a:t>
            </a:r>
            <a:endParaRPr kumimoji="1"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23E7FE6-066A-8042-8351-8382326D0B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633833"/>
            <a:ext cx="5720862" cy="343251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433D685-8BC7-A64A-88C8-45576ED76DB0}"/>
              </a:ext>
            </a:extLst>
          </p:cNvPr>
          <p:cNvSpPr txBox="1"/>
          <p:nvPr/>
        </p:nvSpPr>
        <p:spPr>
          <a:xfrm>
            <a:off x="1488831" y="2321861"/>
            <a:ext cx="3704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zh-CN" altLang="en-US" dirty="0"/>
              <a:t>不同闭轨误差下的最强共振强度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52ACC3F-7FEC-A14B-8981-68BE162286C1}"/>
              </a:ext>
            </a:extLst>
          </p:cNvPr>
          <p:cNvSpPr txBox="1"/>
          <p:nvPr/>
        </p:nvSpPr>
        <p:spPr>
          <a:xfrm>
            <a:off x="7584832" y="2361527"/>
            <a:ext cx="3348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zh-CN" altLang="en-US" dirty="0"/>
              <a:t>不同闭轨误差下共振谱比较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A63F07F-0957-4240-B859-FE762F5FBA3C}"/>
              </a:ext>
            </a:extLst>
          </p:cNvPr>
          <p:cNvSpPr txBox="1"/>
          <p:nvPr/>
        </p:nvSpPr>
        <p:spPr>
          <a:xfrm>
            <a:off x="703385" y="1055390"/>
            <a:ext cx="11296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zh-CN" altLang="en-US" sz="2400" dirty="0"/>
              <a:t>预期在</a:t>
            </a:r>
            <a:r>
              <a:rPr kumimoji="1" lang="en-US" altLang="zh-CN" sz="2400" dirty="0"/>
              <a:t>100</a:t>
            </a:r>
            <a:r>
              <a:rPr kumimoji="1" lang="zh-CN" altLang="en-US" sz="2400" dirty="0"/>
              <a:t>微米闭轨水平下，由</a:t>
            </a:r>
            <a:r>
              <a:rPr kumimoji="1" lang="en-US" altLang="zh-CN" sz="2400" dirty="0"/>
              <a:t>imperfection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resonance</a:t>
            </a:r>
            <a:r>
              <a:rPr kumimoji="1" lang="zh-CN" altLang="en-US" sz="2400" dirty="0"/>
              <a:t>导致的退极化程度不会太大</a:t>
            </a:r>
            <a:endParaRPr kumimoji="1"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8550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E4E872-85BD-4C47-8C07-9357C05C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Simulation result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83B1704E-88AE-3C42-B6C2-C21B72118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5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EA0E378-857F-4C4C-8175-1A941A753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091" y="2904572"/>
            <a:ext cx="5540617" cy="39312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8CE27BE-6C23-D248-9129-B708F3C75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27" y="2853187"/>
            <a:ext cx="5563257" cy="398258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D43FEA4-2D54-1245-BF41-C6FFB80931EF}"/>
              </a:ext>
            </a:extLst>
          </p:cNvPr>
          <p:cNvSpPr txBox="1"/>
          <p:nvPr/>
        </p:nvSpPr>
        <p:spPr>
          <a:xfrm>
            <a:off x="743616" y="760183"/>
            <a:ext cx="307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Seed 0004 , rms orbit =20um</a:t>
            </a:r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5AF92C-7CD8-F44D-BC5E-4DAC867B3485}"/>
              </a:ext>
            </a:extLst>
          </p:cNvPr>
          <p:cNvSpPr txBox="1"/>
          <p:nvPr/>
        </p:nvSpPr>
        <p:spPr>
          <a:xfrm>
            <a:off x="2283461" y="2535240"/>
            <a:ext cx="228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Vertical emittance(m)</a:t>
            </a:r>
            <a:endParaRPr kumimoji="1"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0ACB6848-6084-4149-97FE-8F73F761ABD0}"/>
              </a:ext>
            </a:extLst>
          </p:cNvPr>
          <p:cNvSpPr txBox="1"/>
          <p:nvPr/>
        </p:nvSpPr>
        <p:spPr>
          <a:xfrm>
            <a:off x="9243455" y="248385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Sy</a:t>
            </a:r>
            <a:endParaRPr kumimoji="1"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C05E339-BF48-044E-88BF-06902A3C85FE}"/>
              </a:ext>
            </a:extLst>
          </p:cNvPr>
          <p:cNvSpPr txBox="1"/>
          <p:nvPr/>
        </p:nvSpPr>
        <p:spPr>
          <a:xfrm>
            <a:off x="4572000" y="5707116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4.5e-12</a:t>
            </a:r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0D7C714B-9ECD-D843-8AB9-AE953610B86A}"/>
                  </a:ext>
                </a:extLst>
              </p:cNvPr>
              <p:cNvSpPr txBox="1"/>
              <p:nvPr/>
            </p:nvSpPr>
            <p:spPr>
              <a:xfrm>
                <a:off x="737191" y="1106759"/>
                <a:ext cx="11353800" cy="13936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zh-CN" dirty="0"/>
                  <a:t>Polarization loss due to imperfection resonance: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𝑓𝑖𝑛𝑎𝑙</m:t>
                        </m:r>
                      </m:sub>
                    </m:sSub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  <m:sup/>
                      <m:e>
                        <m:f>
                          <m:fPr>
                            <m:ctrlPr>
                              <a:rPr kumimoji="1"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=0.9866</m:t>
                    </m:r>
                  </m:oMath>
                </a14:m>
                <a:endParaRPr lang="en-US" altLang="zh-CN" dirty="0"/>
              </a:p>
              <a:p>
                <a:r>
                  <a:rPr kumimoji="1" lang="en-US" altLang="zh-CN" dirty="0"/>
                  <a:t>Polarization loss due to intrinsic resonance: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𝑓𝑖𝑛𝑎𝑙</m:t>
                        </m:r>
                      </m:sub>
                    </m:sSub>
                  </m:oMath>
                </a14:m>
                <a:r>
                  <a:rPr lang="en-US" altLang="zh-CN" dirty="0"/>
                  <a:t>=0.98</a:t>
                </a:r>
              </a:p>
              <a:p>
                <a:r>
                  <a:rPr lang="zh-CN" altLang="en-US" dirty="0"/>
                  <a:t>实际跟踪结果极化损失偏大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0D7C714B-9ECD-D843-8AB9-AE953610B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91" y="1106759"/>
                <a:ext cx="11353800" cy="1393651"/>
              </a:xfrm>
              <a:prstGeom prst="rect">
                <a:avLst/>
              </a:prstGeom>
              <a:blipFill>
                <a:blip r:embed="rId4"/>
                <a:stretch>
                  <a:fillRect l="-447" t="-245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AE690570-E1DD-7B42-9EBD-F07A2D297C6C}"/>
              </a:ext>
            </a:extLst>
          </p:cNvPr>
          <p:cNvSpPr txBox="1"/>
          <p:nvPr/>
        </p:nvSpPr>
        <p:spPr>
          <a:xfrm>
            <a:off x="3165415" y="6721474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Time(s)</a:t>
            </a:r>
            <a:endParaRPr kumimoji="1"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968CECC-97AD-264B-A4CF-74ED35DE4FE3}"/>
              </a:ext>
            </a:extLst>
          </p:cNvPr>
          <p:cNvSpPr txBox="1"/>
          <p:nvPr/>
        </p:nvSpPr>
        <p:spPr>
          <a:xfrm>
            <a:off x="9243455" y="6721474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Time(s)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461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024B35-F85C-F445-B9F6-39E4B0D37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Simulation result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C41651C-5AB4-5F42-8E0E-AD0D0154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0B7AA9-DD85-FC4A-920B-999EBF61D948}"/>
              </a:ext>
            </a:extLst>
          </p:cNvPr>
          <p:cNvSpPr txBox="1"/>
          <p:nvPr/>
        </p:nvSpPr>
        <p:spPr>
          <a:xfrm>
            <a:off x="652129" y="107135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Seed 0055,rms orbit =60um</a:t>
            </a:r>
            <a:endParaRPr kumimoji="1"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5E9104D-7165-824F-A084-C4DE019E2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008" y="3137261"/>
            <a:ext cx="5211160" cy="3698511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584C0618-2C6A-3040-99BA-4AB9DB0C1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885" y="3137260"/>
            <a:ext cx="5225798" cy="3698511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37F99DBF-FCAD-5944-935F-964AB0C96175}"/>
              </a:ext>
            </a:extLst>
          </p:cNvPr>
          <p:cNvSpPr txBox="1"/>
          <p:nvPr/>
        </p:nvSpPr>
        <p:spPr>
          <a:xfrm>
            <a:off x="4960882" y="5916118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4e-12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C57735E4-C867-C648-BEAA-36F68DDE1904}"/>
                  </a:ext>
                </a:extLst>
              </p:cNvPr>
              <p:cNvSpPr txBox="1"/>
              <p:nvPr/>
            </p:nvSpPr>
            <p:spPr>
              <a:xfrm>
                <a:off x="651642" y="1440682"/>
                <a:ext cx="11353800" cy="13936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zh-CN" dirty="0"/>
                  <a:t>Polarization loss due to imperfection resonance: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𝑓𝑖𝑛𝑎𝑙</m:t>
                        </m:r>
                      </m:sub>
                    </m:sSub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  <m:sup/>
                      <m:e>
                        <m:f>
                          <m:fPr>
                            <m:ctrlPr>
                              <a:rPr kumimoji="1"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797</m:t>
                    </m:r>
                  </m:oMath>
                </a14:m>
                <a:endParaRPr lang="en-US" altLang="zh-CN" dirty="0"/>
              </a:p>
              <a:p>
                <a:r>
                  <a:rPr kumimoji="1" lang="en-US" altLang="zh-CN" dirty="0"/>
                  <a:t>Polarization loss due to intrinsic resonance: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𝑓𝑖𝑛𝑎𝑙</m:t>
                        </m:r>
                      </m:sub>
                    </m:sSub>
                  </m:oMath>
                </a14:m>
                <a:r>
                  <a:rPr lang="en-US" altLang="zh-CN" dirty="0"/>
                  <a:t>=0.98</a:t>
                </a:r>
              </a:p>
              <a:p>
                <a:r>
                  <a:rPr lang="zh-CN" altLang="en-US" dirty="0"/>
                  <a:t>实际跟踪结果极化损失偏大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C57735E4-C867-C648-BEAA-36F68DDE1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42" y="1440682"/>
                <a:ext cx="11353800" cy="1393651"/>
              </a:xfrm>
              <a:prstGeom prst="rect">
                <a:avLst/>
              </a:prstGeom>
              <a:blipFill>
                <a:blip r:embed="rId4"/>
                <a:stretch>
                  <a:fillRect l="-447" t="-252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FC832B76-B04E-354B-84B4-F3986E37F05E}"/>
              </a:ext>
            </a:extLst>
          </p:cNvPr>
          <p:cNvSpPr txBox="1"/>
          <p:nvPr/>
        </p:nvSpPr>
        <p:spPr>
          <a:xfrm>
            <a:off x="2883050" y="2834333"/>
            <a:ext cx="228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Vertical emittance(m)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17D778-2E66-404E-8170-0798173EC730}"/>
              </a:ext>
            </a:extLst>
          </p:cNvPr>
          <p:cNvSpPr txBox="1"/>
          <p:nvPr/>
        </p:nvSpPr>
        <p:spPr>
          <a:xfrm>
            <a:off x="9308950" y="283433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Sy</a:t>
            </a:r>
            <a:endParaRPr kumimoji="1"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1B2883E-177A-2948-B5DF-CAACB1B48720}"/>
              </a:ext>
            </a:extLst>
          </p:cNvPr>
          <p:cNvSpPr txBox="1"/>
          <p:nvPr/>
        </p:nvSpPr>
        <p:spPr>
          <a:xfrm>
            <a:off x="3412841" y="6673334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Time(s)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8AE06EE-50D5-2D4A-9E7A-387DF12C99E2}"/>
              </a:ext>
            </a:extLst>
          </p:cNvPr>
          <p:cNvSpPr txBox="1"/>
          <p:nvPr/>
        </p:nvSpPr>
        <p:spPr>
          <a:xfrm>
            <a:off x="9216588" y="6721474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Time(s)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2528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CB8726-2955-6540-AC48-88871BDAA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Seed 0004 damping off fluctuation off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6C4726F-8C72-AF4E-B721-8635D6316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2316" y="6684608"/>
            <a:ext cx="2743200" cy="228600"/>
          </a:xfrm>
        </p:spPr>
        <p:txBody>
          <a:bodyPr/>
          <a:lstStyle/>
          <a:p>
            <a:fld id="{B69FBEBD-DE2E-D342-92B5-193891D00BC2}" type="slidenum">
              <a:rPr kumimoji="1" lang="zh-CN" altLang="en-US" smtClean="0"/>
              <a:t>7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A643D7E-B0DB-E143-AEB8-07519F839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6860" y="3573527"/>
            <a:ext cx="4693307" cy="33406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0697F0BE-F5CF-2B4B-87D9-43DA07463AAD}"/>
                  </a:ext>
                </a:extLst>
              </p:cNvPr>
              <p:cNvSpPr txBox="1"/>
              <p:nvPr/>
            </p:nvSpPr>
            <p:spPr>
              <a:xfrm>
                <a:off x="449095" y="889894"/>
                <a:ext cx="4042260" cy="817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/>
                  <a:t>Intrinsic resonances </a:t>
                </a:r>
                <a:r>
                  <a:rPr kumimoji="1" lang="zh-CN" altLang="en-US" dirty="0"/>
                  <a:t>：</a:t>
                </a:r>
                <a:endParaRPr kumimoji="1" lang="en-US" altLang="zh-CN" dirty="0"/>
              </a:p>
              <a:p>
                <a:r>
                  <a:rPr kumimoji="1" lang="zh-CN" altLang="en-US" dirty="0"/>
                  <a:t>理论计算：</a:t>
                </a:r>
                <a:r>
                  <a:rPr kumimoji="1"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𝑓𝑖𝑛𝑎𝑙</m:t>
                        </m:r>
                      </m:sub>
                    </m:sSub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  <m:sup/>
                      <m:e>
                        <m:f>
                          <m:fPr>
                            <m:ctrlPr>
                              <a:rPr kumimoji="1"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kumimoji="1"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d>
                          <m:dPr>
                            <m:ctrlPr>
                              <a:rPr kumimoji="1"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1"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  <m:sub>
                                <m:r>
                                  <a:rPr kumimoji="1" lang="en-US" altLang="zh-CN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altLang="zh-CN" dirty="0"/>
                  <a:t>=</a:t>
                </a:r>
                <a:r>
                  <a:rPr lang="zh-CN" altLang="en-US" dirty="0"/>
                  <a:t> </a:t>
                </a:r>
                <a:r>
                  <a:rPr lang="en-US" altLang="zh-CN" dirty="0"/>
                  <a:t>0.342</a:t>
                </a:r>
                <a:endParaRPr kumimoji="1" lang="zh-CN" altLang="en-US" dirty="0"/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0697F0BE-F5CF-2B4B-87D9-43DA07463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95" y="889894"/>
                <a:ext cx="4042260" cy="817403"/>
              </a:xfrm>
              <a:prstGeom prst="rect">
                <a:avLst/>
              </a:prstGeom>
              <a:blipFill>
                <a:blip r:embed="rId3"/>
                <a:stretch>
                  <a:fillRect l="-1254" t="-9231" r="-313" b="-661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>
            <a:extLst>
              <a:ext uri="{FF2B5EF4-FFF2-40B4-BE49-F238E27FC236}">
                <a16:creationId xmlns:a16="http://schemas.microsoft.com/office/drawing/2014/main" id="{0B6E038E-4BB1-CC4D-84AB-4BBE434A67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6925" y="622218"/>
            <a:ext cx="4102242" cy="2915266"/>
          </a:xfrm>
          <a:prstGeom prst="rect">
            <a:avLst/>
          </a:prstGeom>
        </p:spPr>
      </p:pic>
      <p:cxnSp>
        <p:nvCxnSpPr>
          <p:cNvPr id="14" name="直线箭头连接符 13">
            <a:extLst>
              <a:ext uri="{FF2B5EF4-FFF2-40B4-BE49-F238E27FC236}">
                <a16:creationId xmlns:a16="http://schemas.microsoft.com/office/drawing/2014/main" id="{618702AD-A887-5D4C-B1D8-0FD4C7A2E2E7}"/>
              </a:ext>
            </a:extLst>
          </p:cNvPr>
          <p:cNvCxnSpPr>
            <a:cxnSpLocks/>
          </p:cNvCxnSpPr>
          <p:nvPr/>
        </p:nvCxnSpPr>
        <p:spPr>
          <a:xfrm flipH="1">
            <a:off x="10324440" y="3093635"/>
            <a:ext cx="230685" cy="1734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箭头连接符 15">
            <a:extLst>
              <a:ext uri="{FF2B5EF4-FFF2-40B4-BE49-F238E27FC236}">
                <a16:creationId xmlns:a16="http://schemas.microsoft.com/office/drawing/2014/main" id="{37CC75BD-0CD9-DA45-B18F-F662582B1226}"/>
              </a:ext>
            </a:extLst>
          </p:cNvPr>
          <p:cNvCxnSpPr>
            <a:cxnSpLocks/>
          </p:cNvCxnSpPr>
          <p:nvPr/>
        </p:nvCxnSpPr>
        <p:spPr>
          <a:xfrm flipH="1">
            <a:off x="10131135" y="3003333"/>
            <a:ext cx="247135" cy="1077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0C8DCAE8-C4E8-4A49-94D3-83D2FD1EA369}"/>
              </a:ext>
            </a:extLst>
          </p:cNvPr>
          <p:cNvCxnSpPr>
            <a:cxnSpLocks/>
          </p:cNvCxnSpPr>
          <p:nvPr/>
        </p:nvCxnSpPr>
        <p:spPr>
          <a:xfrm flipH="1">
            <a:off x="10244050" y="3093635"/>
            <a:ext cx="231227" cy="1271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箭头连接符 18">
            <a:extLst>
              <a:ext uri="{FF2B5EF4-FFF2-40B4-BE49-F238E27FC236}">
                <a16:creationId xmlns:a16="http://schemas.microsoft.com/office/drawing/2014/main" id="{761B54F3-CF1F-E74D-9543-22D242ECFA2D}"/>
              </a:ext>
            </a:extLst>
          </p:cNvPr>
          <p:cNvCxnSpPr>
            <a:cxnSpLocks/>
          </p:cNvCxnSpPr>
          <p:nvPr/>
        </p:nvCxnSpPr>
        <p:spPr>
          <a:xfrm flipH="1">
            <a:off x="10429319" y="3042789"/>
            <a:ext cx="211140" cy="2252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线箭头连接符 26">
            <a:extLst>
              <a:ext uri="{FF2B5EF4-FFF2-40B4-BE49-F238E27FC236}">
                <a16:creationId xmlns:a16="http://schemas.microsoft.com/office/drawing/2014/main" id="{8D5F1302-FD96-B448-BA14-6D27F1DC362B}"/>
              </a:ext>
            </a:extLst>
          </p:cNvPr>
          <p:cNvCxnSpPr>
            <a:cxnSpLocks/>
          </p:cNvCxnSpPr>
          <p:nvPr/>
        </p:nvCxnSpPr>
        <p:spPr>
          <a:xfrm flipH="1">
            <a:off x="10526326" y="2975359"/>
            <a:ext cx="209932" cy="2661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线箭头连接符 27">
            <a:extLst>
              <a:ext uri="{FF2B5EF4-FFF2-40B4-BE49-F238E27FC236}">
                <a16:creationId xmlns:a16="http://schemas.microsoft.com/office/drawing/2014/main" id="{FD21F104-CC0C-6040-B74E-D29DC6FA1B57}"/>
              </a:ext>
            </a:extLst>
          </p:cNvPr>
          <p:cNvCxnSpPr>
            <a:cxnSpLocks/>
          </p:cNvCxnSpPr>
          <p:nvPr/>
        </p:nvCxnSpPr>
        <p:spPr>
          <a:xfrm flipH="1">
            <a:off x="10696340" y="2975359"/>
            <a:ext cx="150257" cy="3065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742D22AD-C107-6F47-9275-3477EC0F2B72}"/>
              </a:ext>
            </a:extLst>
          </p:cNvPr>
          <p:cNvSpPr txBox="1"/>
          <p:nvPr/>
        </p:nvSpPr>
        <p:spPr>
          <a:xfrm>
            <a:off x="7693656" y="874165"/>
            <a:ext cx="2028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Intrinsic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resonance</a:t>
            </a:r>
            <a:endParaRPr kumimoji="1" lang="zh-CN" altLang="en-US" dirty="0"/>
          </a:p>
        </p:txBody>
      </p:sp>
      <p:cxnSp>
        <p:nvCxnSpPr>
          <p:cNvPr id="38" name="直线箭头连接符 37">
            <a:extLst>
              <a:ext uri="{FF2B5EF4-FFF2-40B4-BE49-F238E27FC236}">
                <a16:creationId xmlns:a16="http://schemas.microsoft.com/office/drawing/2014/main" id="{8C6A146F-D818-444F-A689-81ECB59C30DA}"/>
              </a:ext>
            </a:extLst>
          </p:cNvPr>
          <p:cNvCxnSpPr>
            <a:cxnSpLocks/>
          </p:cNvCxnSpPr>
          <p:nvPr/>
        </p:nvCxnSpPr>
        <p:spPr>
          <a:xfrm flipV="1">
            <a:off x="2755386" y="2413407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线箭头连接符 38">
            <a:extLst>
              <a:ext uri="{FF2B5EF4-FFF2-40B4-BE49-F238E27FC236}">
                <a16:creationId xmlns:a16="http://schemas.microsoft.com/office/drawing/2014/main" id="{2A043B17-4D29-C846-807B-B2FD47F797BA}"/>
              </a:ext>
            </a:extLst>
          </p:cNvPr>
          <p:cNvCxnSpPr>
            <a:cxnSpLocks/>
          </p:cNvCxnSpPr>
          <p:nvPr/>
        </p:nvCxnSpPr>
        <p:spPr>
          <a:xfrm flipV="1">
            <a:off x="4217603" y="4518175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线箭头连接符 39">
            <a:extLst>
              <a:ext uri="{FF2B5EF4-FFF2-40B4-BE49-F238E27FC236}">
                <a16:creationId xmlns:a16="http://schemas.microsoft.com/office/drawing/2014/main" id="{90F7EA2D-ED53-804A-A442-940E7FFA9575}"/>
              </a:ext>
            </a:extLst>
          </p:cNvPr>
          <p:cNvCxnSpPr>
            <a:cxnSpLocks/>
          </p:cNvCxnSpPr>
          <p:nvPr/>
        </p:nvCxnSpPr>
        <p:spPr>
          <a:xfrm flipV="1">
            <a:off x="3035472" y="2636177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线箭头连接符 40">
            <a:extLst>
              <a:ext uri="{FF2B5EF4-FFF2-40B4-BE49-F238E27FC236}">
                <a16:creationId xmlns:a16="http://schemas.microsoft.com/office/drawing/2014/main" id="{5E4342A7-8FA6-0142-81ED-F48C358AEFAA}"/>
              </a:ext>
            </a:extLst>
          </p:cNvPr>
          <p:cNvCxnSpPr>
            <a:cxnSpLocks/>
          </p:cNvCxnSpPr>
          <p:nvPr/>
        </p:nvCxnSpPr>
        <p:spPr>
          <a:xfrm flipV="1">
            <a:off x="1968059" y="2362876"/>
            <a:ext cx="507241" cy="273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线箭头连接符 41">
            <a:extLst>
              <a:ext uri="{FF2B5EF4-FFF2-40B4-BE49-F238E27FC236}">
                <a16:creationId xmlns:a16="http://schemas.microsoft.com/office/drawing/2014/main" id="{0DB6C1BC-729A-9342-BB94-2AACE92DE9E6}"/>
              </a:ext>
            </a:extLst>
          </p:cNvPr>
          <p:cNvCxnSpPr>
            <a:cxnSpLocks/>
          </p:cNvCxnSpPr>
          <p:nvPr/>
        </p:nvCxnSpPr>
        <p:spPr>
          <a:xfrm flipV="1">
            <a:off x="5004316" y="4648268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线箭头连接符 42">
            <a:extLst>
              <a:ext uri="{FF2B5EF4-FFF2-40B4-BE49-F238E27FC236}">
                <a16:creationId xmlns:a16="http://schemas.microsoft.com/office/drawing/2014/main" id="{835CCED4-D670-3F48-A9AD-CCAE130EB3AD}"/>
              </a:ext>
            </a:extLst>
          </p:cNvPr>
          <p:cNvCxnSpPr>
            <a:cxnSpLocks/>
          </p:cNvCxnSpPr>
          <p:nvPr/>
        </p:nvCxnSpPr>
        <p:spPr>
          <a:xfrm flipV="1">
            <a:off x="5362661" y="4920464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3AF3FCF7-9B8E-6E44-BAAF-CB3462ABCE6D}"/>
              </a:ext>
            </a:extLst>
          </p:cNvPr>
          <p:cNvSpPr txBox="1"/>
          <p:nvPr/>
        </p:nvSpPr>
        <p:spPr>
          <a:xfrm>
            <a:off x="1968059" y="2044075"/>
            <a:ext cx="84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221.28</a:t>
            </a:r>
            <a:endParaRPr kumimoji="1" lang="zh-CN" altLang="en-US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CA3A8587-1FA4-4643-A747-10299A5FD23F}"/>
              </a:ext>
            </a:extLst>
          </p:cNvPr>
          <p:cNvSpPr txBox="1"/>
          <p:nvPr/>
        </p:nvSpPr>
        <p:spPr>
          <a:xfrm>
            <a:off x="2958104" y="2082179"/>
            <a:ext cx="55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224</a:t>
            </a:r>
            <a:endParaRPr kumimoji="1" lang="zh-CN" altLang="en-US" dirty="0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FF641CA2-4D58-E14C-B55F-146C7281AE0D}"/>
              </a:ext>
            </a:extLst>
          </p:cNvPr>
          <p:cNvSpPr txBox="1"/>
          <p:nvPr/>
        </p:nvSpPr>
        <p:spPr>
          <a:xfrm>
            <a:off x="3345475" y="2370843"/>
            <a:ext cx="84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225.28</a:t>
            </a:r>
            <a:endParaRPr kumimoji="1" lang="zh-CN" altLang="en-US" dirty="0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CED20528-0679-E04B-8F01-326BC565E150}"/>
              </a:ext>
            </a:extLst>
          </p:cNvPr>
          <p:cNvSpPr txBox="1"/>
          <p:nvPr/>
        </p:nvSpPr>
        <p:spPr>
          <a:xfrm>
            <a:off x="3992759" y="4148843"/>
            <a:ext cx="84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229.28</a:t>
            </a:r>
            <a:endParaRPr kumimoji="1" lang="zh-CN" altLang="en-US" dirty="0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12F9BE54-9524-C945-8A02-F4952B602421}"/>
              </a:ext>
            </a:extLst>
          </p:cNvPr>
          <p:cNvSpPr txBox="1"/>
          <p:nvPr/>
        </p:nvSpPr>
        <p:spPr>
          <a:xfrm>
            <a:off x="5087585" y="4333509"/>
            <a:ext cx="55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232</a:t>
            </a:r>
            <a:endParaRPr kumimoji="1" lang="zh-CN" altLang="en-US" dirty="0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97A41CC6-9267-8144-B43C-585E1CAE86AF}"/>
              </a:ext>
            </a:extLst>
          </p:cNvPr>
          <p:cNvSpPr txBox="1"/>
          <p:nvPr/>
        </p:nvSpPr>
        <p:spPr>
          <a:xfrm>
            <a:off x="5549347" y="4605704"/>
            <a:ext cx="84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233.28</a:t>
            </a:r>
            <a:endParaRPr kumimoji="1" lang="zh-CN" altLang="en-US" dirty="0"/>
          </a:p>
        </p:txBody>
      </p:sp>
      <p:pic>
        <p:nvPicPr>
          <p:cNvPr id="50" name="图片 49">
            <a:extLst>
              <a:ext uri="{FF2B5EF4-FFF2-40B4-BE49-F238E27FC236}">
                <a16:creationId xmlns:a16="http://schemas.microsoft.com/office/drawing/2014/main" id="{43CA106D-04C9-1C49-94F8-5D41D5DE2F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992" y="2044075"/>
            <a:ext cx="6812525" cy="4887959"/>
          </a:xfrm>
          <a:prstGeom prst="rect">
            <a:avLst/>
          </a:prstGeom>
        </p:spPr>
      </p:pic>
      <p:cxnSp>
        <p:nvCxnSpPr>
          <p:cNvPr id="51" name="直线箭头连接符 50">
            <a:extLst>
              <a:ext uri="{FF2B5EF4-FFF2-40B4-BE49-F238E27FC236}">
                <a16:creationId xmlns:a16="http://schemas.microsoft.com/office/drawing/2014/main" id="{8510440E-6971-1745-A953-8FECCF5212D7}"/>
              </a:ext>
            </a:extLst>
          </p:cNvPr>
          <p:cNvCxnSpPr>
            <a:cxnSpLocks/>
          </p:cNvCxnSpPr>
          <p:nvPr/>
        </p:nvCxnSpPr>
        <p:spPr>
          <a:xfrm flipV="1">
            <a:off x="2639079" y="2756241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线箭头连接符 51">
            <a:extLst>
              <a:ext uri="{FF2B5EF4-FFF2-40B4-BE49-F238E27FC236}">
                <a16:creationId xmlns:a16="http://schemas.microsoft.com/office/drawing/2014/main" id="{553FC98C-ABBB-2949-B9E9-D03D08E80261}"/>
              </a:ext>
            </a:extLst>
          </p:cNvPr>
          <p:cNvCxnSpPr>
            <a:cxnSpLocks/>
          </p:cNvCxnSpPr>
          <p:nvPr/>
        </p:nvCxnSpPr>
        <p:spPr>
          <a:xfrm flipV="1">
            <a:off x="4101296" y="4861009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线箭头连接符 52">
            <a:extLst>
              <a:ext uri="{FF2B5EF4-FFF2-40B4-BE49-F238E27FC236}">
                <a16:creationId xmlns:a16="http://schemas.microsoft.com/office/drawing/2014/main" id="{D2B9488C-2683-9F49-8211-C484D9D82659}"/>
              </a:ext>
            </a:extLst>
          </p:cNvPr>
          <p:cNvCxnSpPr>
            <a:cxnSpLocks/>
          </p:cNvCxnSpPr>
          <p:nvPr/>
        </p:nvCxnSpPr>
        <p:spPr>
          <a:xfrm flipV="1">
            <a:off x="2919165" y="2979011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线箭头连接符 53">
            <a:extLst>
              <a:ext uri="{FF2B5EF4-FFF2-40B4-BE49-F238E27FC236}">
                <a16:creationId xmlns:a16="http://schemas.microsoft.com/office/drawing/2014/main" id="{2D1DF3AB-805C-244C-816A-36E871060150}"/>
              </a:ext>
            </a:extLst>
          </p:cNvPr>
          <p:cNvCxnSpPr>
            <a:cxnSpLocks/>
          </p:cNvCxnSpPr>
          <p:nvPr/>
        </p:nvCxnSpPr>
        <p:spPr>
          <a:xfrm flipV="1">
            <a:off x="1851752" y="2705710"/>
            <a:ext cx="507241" cy="273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线箭头连接符 54">
            <a:extLst>
              <a:ext uri="{FF2B5EF4-FFF2-40B4-BE49-F238E27FC236}">
                <a16:creationId xmlns:a16="http://schemas.microsoft.com/office/drawing/2014/main" id="{39542426-0BE7-3241-BA6E-6BF031438229}"/>
              </a:ext>
            </a:extLst>
          </p:cNvPr>
          <p:cNvCxnSpPr>
            <a:cxnSpLocks/>
          </p:cNvCxnSpPr>
          <p:nvPr/>
        </p:nvCxnSpPr>
        <p:spPr>
          <a:xfrm flipV="1">
            <a:off x="4888009" y="4991102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线箭头连接符 55">
            <a:extLst>
              <a:ext uri="{FF2B5EF4-FFF2-40B4-BE49-F238E27FC236}">
                <a16:creationId xmlns:a16="http://schemas.microsoft.com/office/drawing/2014/main" id="{CCD74153-1C03-C246-9A2B-B17910FC8676}"/>
              </a:ext>
            </a:extLst>
          </p:cNvPr>
          <p:cNvCxnSpPr>
            <a:cxnSpLocks/>
          </p:cNvCxnSpPr>
          <p:nvPr/>
        </p:nvCxnSpPr>
        <p:spPr>
          <a:xfrm flipV="1">
            <a:off x="5246354" y="5263298"/>
            <a:ext cx="395416" cy="284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本框 56">
            <a:extLst>
              <a:ext uri="{FF2B5EF4-FFF2-40B4-BE49-F238E27FC236}">
                <a16:creationId xmlns:a16="http://schemas.microsoft.com/office/drawing/2014/main" id="{5B07CB0C-0B5C-4D49-A868-64ADA60EAB37}"/>
              </a:ext>
            </a:extLst>
          </p:cNvPr>
          <p:cNvSpPr txBox="1"/>
          <p:nvPr/>
        </p:nvSpPr>
        <p:spPr>
          <a:xfrm>
            <a:off x="1851752" y="2386909"/>
            <a:ext cx="84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221.28</a:t>
            </a:r>
            <a:endParaRPr kumimoji="1" lang="zh-CN" altLang="en-US" dirty="0"/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41B79455-C0B4-974D-99BF-8A318FF8746C}"/>
              </a:ext>
            </a:extLst>
          </p:cNvPr>
          <p:cNvSpPr txBox="1"/>
          <p:nvPr/>
        </p:nvSpPr>
        <p:spPr>
          <a:xfrm>
            <a:off x="2841797" y="2425013"/>
            <a:ext cx="55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224</a:t>
            </a:r>
            <a:endParaRPr kumimoji="1" lang="zh-CN" altLang="en-US" dirty="0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707E28F1-EB06-A540-AF69-04202326A2E3}"/>
              </a:ext>
            </a:extLst>
          </p:cNvPr>
          <p:cNvSpPr txBox="1"/>
          <p:nvPr/>
        </p:nvSpPr>
        <p:spPr>
          <a:xfrm>
            <a:off x="3229168" y="2713677"/>
            <a:ext cx="84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225.28</a:t>
            </a:r>
            <a:endParaRPr kumimoji="1" lang="zh-CN" altLang="en-US" dirty="0"/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4C375B89-7FDA-0F46-9345-A5F7ADA25005}"/>
              </a:ext>
            </a:extLst>
          </p:cNvPr>
          <p:cNvSpPr txBox="1"/>
          <p:nvPr/>
        </p:nvSpPr>
        <p:spPr>
          <a:xfrm>
            <a:off x="3876452" y="4491677"/>
            <a:ext cx="84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229.28</a:t>
            </a:r>
            <a:endParaRPr kumimoji="1" lang="zh-CN" altLang="en-US" dirty="0"/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D144B6A4-827E-BC4E-805D-3DCD854352B9}"/>
              </a:ext>
            </a:extLst>
          </p:cNvPr>
          <p:cNvSpPr txBox="1"/>
          <p:nvPr/>
        </p:nvSpPr>
        <p:spPr>
          <a:xfrm>
            <a:off x="4971278" y="4676343"/>
            <a:ext cx="55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232</a:t>
            </a:r>
            <a:endParaRPr kumimoji="1" lang="zh-CN" altLang="en-US" dirty="0"/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CA631BA7-E805-4346-9389-9E4172B69278}"/>
              </a:ext>
            </a:extLst>
          </p:cNvPr>
          <p:cNvSpPr txBox="1"/>
          <p:nvPr/>
        </p:nvSpPr>
        <p:spPr>
          <a:xfrm>
            <a:off x="5433040" y="4948538"/>
            <a:ext cx="84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233.28</a:t>
            </a:r>
            <a:endParaRPr kumimoji="1" lang="zh-CN" altLang="en-US" dirty="0"/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2E7ECEA2-3BE4-BB4E-A92C-76887994E4F9}"/>
              </a:ext>
            </a:extLst>
          </p:cNvPr>
          <p:cNvSpPr txBox="1"/>
          <p:nvPr/>
        </p:nvSpPr>
        <p:spPr>
          <a:xfrm>
            <a:off x="4156300" y="2740451"/>
            <a:ext cx="2332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P_FS(225.28)=0.989</a:t>
            </a:r>
            <a:endParaRPr kumimoji="1" lang="zh-CN" altLang="en-US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050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ED99B9-7A53-D645-A371-C279615BC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Resonance strength benchmark-</a:t>
            </a:r>
            <a:r>
              <a:rPr kumimoji="1" lang="en-US" altLang="zh-CN" dirty="0" err="1"/>
              <a:t>barelattice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C657D17-4343-E841-8D81-11F06358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8</a:t>
            </a:fld>
            <a:endParaRPr kumimoji="1"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D3E0F84-DB56-3F4E-8BA6-AB57D83B3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0567"/>
            <a:ext cx="6533415" cy="4573391"/>
          </a:xfrm>
          <a:prstGeom prst="rect">
            <a:avLst/>
          </a:prstGeom>
        </p:spPr>
      </p:pic>
      <p:graphicFrame>
        <p:nvGraphicFramePr>
          <p:cNvPr id="5" name="表格 6">
            <a:extLst>
              <a:ext uri="{FF2B5EF4-FFF2-40B4-BE49-F238E27FC236}">
                <a16:creationId xmlns:a16="http://schemas.microsoft.com/office/drawing/2014/main" id="{F937EFDA-89FD-2549-A6E0-7D3588241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934970"/>
              </p:ext>
            </p:extLst>
          </p:nvPr>
        </p:nvGraphicFramePr>
        <p:xfrm>
          <a:off x="6806037" y="1280870"/>
          <a:ext cx="5385963" cy="124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321">
                  <a:extLst>
                    <a:ext uri="{9D8B030D-6E8A-4147-A177-3AD203B41FA5}">
                      <a16:colId xmlns:a16="http://schemas.microsoft.com/office/drawing/2014/main" val="2171532617"/>
                    </a:ext>
                  </a:extLst>
                </a:gridCol>
                <a:gridCol w="1795321">
                  <a:extLst>
                    <a:ext uri="{9D8B030D-6E8A-4147-A177-3AD203B41FA5}">
                      <a16:colId xmlns:a16="http://schemas.microsoft.com/office/drawing/2014/main" val="1756967857"/>
                    </a:ext>
                  </a:extLst>
                </a:gridCol>
                <a:gridCol w="1795321">
                  <a:extLst>
                    <a:ext uri="{9D8B030D-6E8A-4147-A177-3AD203B41FA5}">
                      <a16:colId xmlns:a16="http://schemas.microsoft.com/office/drawing/2014/main" val="2734710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alpha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DEPOL scaled by emittance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Long_term_tracking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018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0.0205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0.0934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/>
                        <a:t>0.0948714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43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0.0306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0.09337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0.094057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873685"/>
                  </a:ext>
                </a:extLst>
              </a:tr>
            </a:tbl>
          </a:graphicData>
        </a:graphic>
      </p:graphicFrame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62C58362-B4DA-FF49-8472-73945849F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26218"/>
              </p:ext>
            </p:extLst>
          </p:nvPr>
        </p:nvGraphicFramePr>
        <p:xfrm>
          <a:off x="6806036" y="4113686"/>
          <a:ext cx="5385963" cy="1318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321">
                  <a:extLst>
                    <a:ext uri="{9D8B030D-6E8A-4147-A177-3AD203B41FA5}">
                      <a16:colId xmlns:a16="http://schemas.microsoft.com/office/drawing/2014/main" val="2171532617"/>
                    </a:ext>
                  </a:extLst>
                </a:gridCol>
                <a:gridCol w="1795321">
                  <a:extLst>
                    <a:ext uri="{9D8B030D-6E8A-4147-A177-3AD203B41FA5}">
                      <a16:colId xmlns:a16="http://schemas.microsoft.com/office/drawing/2014/main" val="1756967857"/>
                    </a:ext>
                  </a:extLst>
                </a:gridCol>
                <a:gridCol w="1795321">
                  <a:extLst>
                    <a:ext uri="{9D8B030D-6E8A-4147-A177-3AD203B41FA5}">
                      <a16:colId xmlns:a16="http://schemas.microsoft.com/office/drawing/2014/main" val="2734710828"/>
                    </a:ext>
                  </a:extLst>
                </a:gridCol>
              </a:tblGrid>
              <a:tr h="407683">
                <a:tc>
                  <a:txBody>
                    <a:bodyPr/>
                    <a:lstStyle/>
                    <a:p>
                      <a:r>
                        <a:rPr lang="en-US" altLang="zh-CN" dirty="0"/>
                        <a:t>alpha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DEPOL scaled by emittance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Long_term_tracking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018314"/>
                  </a:ext>
                </a:extLst>
              </a:tr>
              <a:tr h="407683">
                <a:tc>
                  <a:txBody>
                    <a:bodyPr/>
                    <a:lstStyle/>
                    <a:p>
                      <a:r>
                        <a:rPr lang="en-US" altLang="zh-CN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0.02126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0.02134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43303"/>
                  </a:ext>
                </a:extLst>
              </a:tr>
              <a:tr h="40768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0.02916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0.02187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873685"/>
                  </a:ext>
                </a:extLst>
              </a:tr>
            </a:tbl>
          </a:graphicData>
        </a:graphic>
      </p:graphicFrame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63D237E4-4F90-4740-8B47-32DE4D5F5C01}"/>
              </a:ext>
            </a:extLst>
          </p:cNvPr>
          <p:cNvCxnSpPr/>
          <p:nvPr/>
        </p:nvCxnSpPr>
        <p:spPr>
          <a:xfrm flipV="1">
            <a:off x="5969876" y="1692166"/>
            <a:ext cx="756745" cy="211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线箭头连接符 8">
            <a:extLst>
              <a:ext uri="{FF2B5EF4-FFF2-40B4-BE49-F238E27FC236}">
                <a16:creationId xmlns:a16="http://schemas.microsoft.com/office/drawing/2014/main" id="{4869EB9D-7BA0-2E47-9114-F234984FD1D2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5822731" y="4772829"/>
            <a:ext cx="9833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9693F9B6-E95C-204C-937A-3EB3F32D3417}"/>
              </a:ext>
            </a:extLst>
          </p:cNvPr>
          <p:cNvSpPr txBox="1"/>
          <p:nvPr/>
        </p:nvSpPr>
        <p:spPr>
          <a:xfrm>
            <a:off x="5124773" y="1692166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281.28</a:t>
            </a:r>
            <a:endParaRPr kumimoji="1"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4DDCE66-1C73-6D4E-971A-7A08853A54B2}"/>
              </a:ext>
            </a:extLst>
          </p:cNvPr>
          <p:cNvSpPr txBox="1"/>
          <p:nvPr/>
        </p:nvSpPr>
        <p:spPr>
          <a:xfrm>
            <a:off x="4977628" y="4403497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273.28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B9F37D1-0553-9646-9F83-DEB7DACF6894}"/>
              </a:ext>
            </a:extLst>
          </p:cNvPr>
          <p:cNvSpPr txBox="1"/>
          <p:nvPr/>
        </p:nvSpPr>
        <p:spPr>
          <a:xfrm>
            <a:off x="1008993" y="830075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Radiation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off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3121085"/>
      </p:ext>
    </p:extLst>
  </p:cSld>
  <p:clrMapOvr>
    <a:masterClrMapping/>
  </p:clrMapOvr>
</p:sld>
</file>

<file path=ppt/theme/theme1.xml><?xml version="1.0" encoding="utf-8"?>
<a:theme xmlns:a="http://schemas.openxmlformats.org/drawingml/2006/main" name="ChenTao2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2" id="{A18F115A-FE28-914E-840B-75ED9AFB638B}" vid="{649FF298-E8C9-0547-BDE6-8FE9EF6FA71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ChenTao2</Template>
  <TotalTime>87</TotalTime>
  <Words>388</Words>
  <Application>Microsoft Macintosh PowerPoint</Application>
  <PresentationFormat>宽屏</PresentationFormat>
  <Paragraphs>105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等线 Light</vt:lpstr>
      <vt:lpstr>Microsoft YaHei</vt:lpstr>
      <vt:lpstr>Arial</vt:lpstr>
      <vt:lpstr>Cambria Math</vt:lpstr>
      <vt:lpstr>Roboto</vt:lpstr>
      <vt:lpstr>ChenTao2.0</vt:lpstr>
      <vt:lpstr>  Discussion on spin resonances of TDR lattice  ChenTao 22-10-18</vt:lpstr>
      <vt:lpstr>CEPC TDR FODO Booster Lattice</vt:lpstr>
      <vt:lpstr>Intrinsic resonance depolarization analysis</vt:lpstr>
      <vt:lpstr>Imperfection resonance in TDR lattice</vt:lpstr>
      <vt:lpstr>Simulation result</vt:lpstr>
      <vt:lpstr>Simulation result</vt:lpstr>
      <vt:lpstr>Seed 0004 damping off fluctuation off</vt:lpstr>
      <vt:lpstr>Resonance strength benchmark-barelattice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Discussion on spin resonances of TDR lattice  ChenTao 22-10-18</dc:title>
  <dc:creator>chentao201@mails.ucas.ac.cn</dc:creator>
  <cp:lastModifiedBy>chentao201@mails.ucas.ac.cn</cp:lastModifiedBy>
  <cp:revision>12</cp:revision>
  <dcterms:created xsi:type="dcterms:W3CDTF">2022-10-18T05:23:09Z</dcterms:created>
  <dcterms:modified xsi:type="dcterms:W3CDTF">2022-10-18T06:54:07Z</dcterms:modified>
</cp:coreProperties>
</file>