
<file path=[Content_Types].xml><?xml version="1.0" encoding="utf-8"?>
<Types xmlns="http://schemas.openxmlformats.org/package/2006/content-types">
  <Default Extension="png" ContentType="image/png"/>
  <Default Extension="tmp"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18">
  <p:sldMasterIdLst>
    <p:sldMasterId id="2147483660" r:id="rId1"/>
  </p:sldMasterIdLst>
  <p:notesMasterIdLst>
    <p:notesMasterId r:id="rId26"/>
  </p:notesMasterIdLst>
  <p:sldIdLst>
    <p:sldId id="277" r:id="rId2"/>
    <p:sldId id="356" r:id="rId3"/>
    <p:sldId id="416" r:id="rId4"/>
    <p:sldId id="417" r:id="rId5"/>
    <p:sldId id="418" r:id="rId6"/>
    <p:sldId id="420" r:id="rId7"/>
    <p:sldId id="387" r:id="rId8"/>
    <p:sldId id="363" r:id="rId9"/>
    <p:sldId id="388" r:id="rId10"/>
    <p:sldId id="389" r:id="rId11"/>
    <p:sldId id="419" r:id="rId12"/>
    <p:sldId id="359" r:id="rId13"/>
    <p:sldId id="367" r:id="rId14"/>
    <p:sldId id="392" r:id="rId15"/>
    <p:sldId id="391" r:id="rId16"/>
    <p:sldId id="421" r:id="rId17"/>
    <p:sldId id="396" r:id="rId18"/>
    <p:sldId id="372" r:id="rId19"/>
    <p:sldId id="397" r:id="rId20"/>
    <p:sldId id="398" r:id="rId21"/>
    <p:sldId id="400" r:id="rId22"/>
    <p:sldId id="399" r:id="rId23"/>
    <p:sldId id="422" r:id="rId24"/>
    <p:sldId id="357" r:id="rId2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8230"/>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3" autoAdjust="0"/>
    <p:restoredTop sz="94660"/>
  </p:normalViewPr>
  <p:slideViewPr>
    <p:cSldViewPr snapToGrid="0">
      <p:cViewPr varScale="1">
        <p:scale>
          <a:sx n="126" d="100"/>
          <a:sy n="126" d="100"/>
        </p:scale>
        <p:origin x="206" y="1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837D32-6030-4A50-B1A7-5899B5B0A1F7}" type="datetimeFigureOut">
              <a:rPr lang="zh-CN" altLang="en-US" smtClean="0"/>
              <a:t>2022/10/27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4A5D0B-765C-4480-BD49-9D53EB3118C1}" type="slidenum">
              <a:rPr lang="zh-CN" altLang="en-US" smtClean="0"/>
              <a:t>‹#›</a:t>
            </a:fld>
            <a:endParaRPr lang="zh-CN" altLang="en-US"/>
          </a:p>
        </p:txBody>
      </p:sp>
    </p:spTree>
    <p:extLst>
      <p:ext uri="{BB962C8B-B14F-4D97-AF65-F5344CB8AC3E}">
        <p14:creationId xmlns:p14="http://schemas.microsoft.com/office/powerpoint/2010/main" val="11580208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E47FFF-17A6-4DB9-AF0C-0179BB2ACA56}" type="slidenum">
              <a:rPr lang="en-US" altLang="zh-CN">
                <a:solidFill>
                  <a:srgbClr val="000000"/>
                </a:solidFill>
              </a:rPr>
              <a:pPr/>
              <a:t>1</a:t>
            </a:fld>
            <a:endParaRPr lang="en-US" altLang="zh-CN">
              <a:solidFill>
                <a:srgbClr val="000000"/>
              </a:solidFill>
            </a:endParaRPr>
          </a:p>
        </p:txBody>
      </p:sp>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2666136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62CC748-B544-4B3A-A028-0F1BE7A0D5AF}" type="slidenum">
              <a:rPr lang="zh-CN" altLang="en-US" smtClean="0"/>
              <a:t>18</a:t>
            </a:fld>
            <a:endParaRPr lang="zh-CN" altLang="en-US"/>
          </a:p>
        </p:txBody>
      </p:sp>
    </p:spTree>
    <p:extLst>
      <p:ext uri="{BB962C8B-B14F-4D97-AF65-F5344CB8AC3E}">
        <p14:creationId xmlns:p14="http://schemas.microsoft.com/office/powerpoint/2010/main" val="16665126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E2C87E1-46F2-40AF-B86F-E929354C9058}" type="slidenum">
              <a:rPr lang="zh-CN" altLang="en-US" smtClean="0"/>
              <a:t>19</a:t>
            </a:fld>
            <a:endParaRPr lang="zh-CN" altLang="en-US"/>
          </a:p>
        </p:txBody>
      </p:sp>
    </p:spTree>
    <p:extLst>
      <p:ext uri="{BB962C8B-B14F-4D97-AF65-F5344CB8AC3E}">
        <p14:creationId xmlns:p14="http://schemas.microsoft.com/office/powerpoint/2010/main" val="38100272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E2C87E1-46F2-40AF-B86F-E929354C9058}" type="slidenum">
              <a:rPr lang="zh-CN" altLang="en-US" smtClean="0"/>
              <a:t>20</a:t>
            </a:fld>
            <a:endParaRPr lang="zh-CN" altLang="en-US"/>
          </a:p>
        </p:txBody>
      </p:sp>
    </p:spTree>
    <p:extLst>
      <p:ext uri="{BB962C8B-B14F-4D97-AF65-F5344CB8AC3E}">
        <p14:creationId xmlns:p14="http://schemas.microsoft.com/office/powerpoint/2010/main" val="18305150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E2C87E1-46F2-40AF-B86F-E929354C9058}" type="slidenum">
              <a:rPr lang="zh-CN" altLang="en-US" smtClean="0"/>
              <a:t>21</a:t>
            </a:fld>
            <a:endParaRPr lang="zh-CN" altLang="en-US"/>
          </a:p>
        </p:txBody>
      </p:sp>
    </p:spTree>
    <p:extLst>
      <p:ext uri="{BB962C8B-B14F-4D97-AF65-F5344CB8AC3E}">
        <p14:creationId xmlns:p14="http://schemas.microsoft.com/office/powerpoint/2010/main" val="2203541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E2C87E1-46F2-40AF-B86F-E929354C9058}" type="slidenum">
              <a:rPr lang="zh-CN" altLang="en-US" smtClean="0"/>
              <a:t>22</a:t>
            </a:fld>
            <a:endParaRPr lang="zh-CN" altLang="en-US"/>
          </a:p>
        </p:txBody>
      </p:sp>
    </p:spTree>
    <p:extLst>
      <p:ext uri="{BB962C8B-B14F-4D97-AF65-F5344CB8AC3E}">
        <p14:creationId xmlns:p14="http://schemas.microsoft.com/office/powerpoint/2010/main" val="10308314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63F8A96D-DEBC-485E-891C-EDD80A3512D5}"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225177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4A332145-9969-416B-B326-3D3B62E1F901}"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70705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692151"/>
            <a:ext cx="2743200" cy="5434013"/>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692151"/>
            <a:ext cx="8026400" cy="5434013"/>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B8F0D9E4-536B-4AB1-A2CE-5621DFD2FCBD}"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671115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7A87FD79-EEE8-4B31-B2A4-84BFC407D37C}"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4289231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39"/>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9E70C264-826B-439B-8C5B-E05AC418D097}"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5929461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1"/>
            <a:ext cx="53848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97600" y="1600201"/>
            <a:ext cx="53848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endParaRPr lang="en-US" altLang="zh-CN">
              <a:solidFill>
                <a:srgbClr val="000000"/>
              </a:solidFill>
            </a:endParaRPr>
          </a:p>
        </p:txBody>
      </p:sp>
      <p:sp>
        <p:nvSpPr>
          <p:cNvPr id="6" name="页脚占位符 5"/>
          <p:cNvSpPr>
            <a:spLocks noGrp="1"/>
          </p:cNvSpPr>
          <p:nvPr>
            <p:ph type="ftr" sz="quarter" idx="11"/>
          </p:nvPr>
        </p:nvSpPr>
        <p:spPr/>
        <p:txBody>
          <a:bodyPr/>
          <a:lstStyle>
            <a:lvl1pPr>
              <a:defRPr/>
            </a:lvl1pPr>
          </a:lstStyle>
          <a:p>
            <a:endParaRPr lang="en-US" altLang="zh-CN">
              <a:solidFill>
                <a:srgbClr val="000000"/>
              </a:solidFill>
            </a:endParaRPr>
          </a:p>
        </p:txBody>
      </p:sp>
      <p:sp>
        <p:nvSpPr>
          <p:cNvPr id="7" name="灯片编号占位符 6"/>
          <p:cNvSpPr>
            <a:spLocks noGrp="1"/>
          </p:cNvSpPr>
          <p:nvPr>
            <p:ph type="sldNum" sz="quarter" idx="12"/>
          </p:nvPr>
        </p:nvSpPr>
        <p:spPr/>
        <p:txBody>
          <a:bodyPr/>
          <a:lstStyle>
            <a:lvl1pPr>
              <a:defRPr/>
            </a:lvl1pPr>
          </a:lstStyle>
          <a:p>
            <a:fld id="{E23022FC-F0AD-4C7F-84DD-3CAF71C4FCD1}"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208614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317" y="365126"/>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40318" y="2505075"/>
            <a:ext cx="5158316"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71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endParaRPr lang="en-US" altLang="zh-CN">
              <a:solidFill>
                <a:srgbClr val="000000"/>
              </a:solidFill>
            </a:endParaRPr>
          </a:p>
        </p:txBody>
      </p:sp>
      <p:sp>
        <p:nvSpPr>
          <p:cNvPr id="8" name="页脚占位符 7"/>
          <p:cNvSpPr>
            <a:spLocks noGrp="1"/>
          </p:cNvSpPr>
          <p:nvPr>
            <p:ph type="ftr" sz="quarter" idx="11"/>
          </p:nvPr>
        </p:nvSpPr>
        <p:spPr/>
        <p:txBody>
          <a:bodyPr/>
          <a:lstStyle>
            <a:lvl1pPr>
              <a:defRPr/>
            </a:lvl1pPr>
          </a:lstStyle>
          <a:p>
            <a:endParaRPr lang="en-US" altLang="zh-CN">
              <a:solidFill>
                <a:srgbClr val="000000"/>
              </a:solidFill>
            </a:endParaRPr>
          </a:p>
        </p:txBody>
      </p:sp>
      <p:sp>
        <p:nvSpPr>
          <p:cNvPr id="9" name="灯片编号占位符 8"/>
          <p:cNvSpPr>
            <a:spLocks noGrp="1"/>
          </p:cNvSpPr>
          <p:nvPr>
            <p:ph type="sldNum" sz="quarter" idx="12"/>
          </p:nvPr>
        </p:nvSpPr>
        <p:spPr/>
        <p:txBody>
          <a:bodyPr/>
          <a:lstStyle>
            <a:lvl1pPr>
              <a:defRPr/>
            </a:lvl1pPr>
          </a:lstStyle>
          <a:p>
            <a:fld id="{639ABD52-6C80-498B-B800-A25819BB25F7}"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982942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endParaRPr lang="en-US" altLang="zh-CN">
              <a:solidFill>
                <a:srgbClr val="000000"/>
              </a:solidFill>
            </a:endParaRPr>
          </a:p>
        </p:txBody>
      </p:sp>
      <p:sp>
        <p:nvSpPr>
          <p:cNvPr id="4" name="页脚占位符 3"/>
          <p:cNvSpPr>
            <a:spLocks noGrp="1"/>
          </p:cNvSpPr>
          <p:nvPr>
            <p:ph type="ftr" sz="quarter" idx="11"/>
          </p:nvPr>
        </p:nvSpPr>
        <p:spPr/>
        <p:txBody>
          <a:bodyPr/>
          <a:lstStyle>
            <a:lvl1pPr>
              <a:defRPr/>
            </a:lvl1pPr>
          </a:lstStyle>
          <a:p>
            <a:endParaRPr lang="en-US" altLang="zh-CN">
              <a:solidFill>
                <a:srgbClr val="000000"/>
              </a:solidFill>
            </a:endParaRPr>
          </a:p>
        </p:txBody>
      </p:sp>
      <p:sp>
        <p:nvSpPr>
          <p:cNvPr id="5" name="灯片编号占位符 4"/>
          <p:cNvSpPr>
            <a:spLocks noGrp="1"/>
          </p:cNvSpPr>
          <p:nvPr>
            <p:ph type="sldNum" sz="quarter" idx="12"/>
          </p:nvPr>
        </p:nvSpPr>
        <p:spPr/>
        <p:txBody>
          <a:bodyPr/>
          <a:lstStyle>
            <a:lvl1pPr>
              <a:defRPr/>
            </a:lvl1pPr>
          </a:lstStyle>
          <a:p>
            <a:fld id="{1F788E9A-B278-4787-BB20-175DACD638DA}"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054928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en-US" altLang="zh-CN">
              <a:solidFill>
                <a:srgbClr val="000000"/>
              </a:solidFill>
            </a:endParaRPr>
          </a:p>
        </p:txBody>
      </p:sp>
      <p:sp>
        <p:nvSpPr>
          <p:cNvPr id="3" name="页脚占位符 2"/>
          <p:cNvSpPr>
            <a:spLocks noGrp="1"/>
          </p:cNvSpPr>
          <p:nvPr>
            <p:ph type="ftr" sz="quarter" idx="11"/>
          </p:nvPr>
        </p:nvSpPr>
        <p:spPr/>
        <p:txBody>
          <a:bodyPr/>
          <a:lstStyle>
            <a:lvl1pPr>
              <a:defRPr/>
            </a:lvl1pPr>
          </a:lstStyle>
          <a:p>
            <a:endParaRPr lang="en-US" altLang="zh-CN">
              <a:solidFill>
                <a:srgbClr val="000000"/>
              </a:solidFill>
            </a:endParaRPr>
          </a:p>
        </p:txBody>
      </p:sp>
      <p:sp>
        <p:nvSpPr>
          <p:cNvPr id="4" name="灯片编号占位符 3"/>
          <p:cNvSpPr>
            <a:spLocks noGrp="1"/>
          </p:cNvSpPr>
          <p:nvPr>
            <p:ph type="sldNum" sz="quarter" idx="12"/>
          </p:nvPr>
        </p:nvSpPr>
        <p:spPr/>
        <p:txBody>
          <a:bodyPr/>
          <a:lstStyle>
            <a:lvl1pPr>
              <a:defRPr/>
            </a:lvl1pPr>
          </a:lstStyle>
          <a:p>
            <a:fld id="{7BCFEC24-794C-42CA-82C7-E097EB8543E8}"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716549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318" y="457200"/>
            <a:ext cx="393276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solidFill>
                <a:srgbClr val="000000"/>
              </a:solidFill>
            </a:endParaRPr>
          </a:p>
        </p:txBody>
      </p:sp>
      <p:sp>
        <p:nvSpPr>
          <p:cNvPr id="6" name="页脚占位符 5"/>
          <p:cNvSpPr>
            <a:spLocks noGrp="1"/>
          </p:cNvSpPr>
          <p:nvPr>
            <p:ph type="ftr" sz="quarter" idx="11"/>
          </p:nvPr>
        </p:nvSpPr>
        <p:spPr/>
        <p:txBody>
          <a:bodyPr/>
          <a:lstStyle>
            <a:lvl1pPr>
              <a:defRPr/>
            </a:lvl1pPr>
          </a:lstStyle>
          <a:p>
            <a:endParaRPr lang="en-US" altLang="zh-CN">
              <a:solidFill>
                <a:srgbClr val="000000"/>
              </a:solidFill>
            </a:endParaRPr>
          </a:p>
        </p:txBody>
      </p:sp>
      <p:sp>
        <p:nvSpPr>
          <p:cNvPr id="7" name="灯片编号占位符 6"/>
          <p:cNvSpPr>
            <a:spLocks noGrp="1"/>
          </p:cNvSpPr>
          <p:nvPr>
            <p:ph type="sldNum" sz="quarter" idx="12"/>
          </p:nvPr>
        </p:nvSpPr>
        <p:spPr/>
        <p:txBody>
          <a:bodyPr/>
          <a:lstStyle>
            <a:lvl1pPr>
              <a:defRPr/>
            </a:lvl1pPr>
          </a:lstStyle>
          <a:p>
            <a:fld id="{C0E2098F-7895-40A2-8015-ADB548CB5987}"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589497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318" y="457200"/>
            <a:ext cx="393276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solidFill>
                <a:srgbClr val="000000"/>
              </a:solidFill>
            </a:endParaRPr>
          </a:p>
        </p:txBody>
      </p:sp>
      <p:sp>
        <p:nvSpPr>
          <p:cNvPr id="6" name="页脚占位符 5"/>
          <p:cNvSpPr>
            <a:spLocks noGrp="1"/>
          </p:cNvSpPr>
          <p:nvPr>
            <p:ph type="ftr" sz="quarter" idx="11"/>
          </p:nvPr>
        </p:nvSpPr>
        <p:spPr/>
        <p:txBody>
          <a:bodyPr/>
          <a:lstStyle>
            <a:lvl1pPr>
              <a:defRPr/>
            </a:lvl1pPr>
          </a:lstStyle>
          <a:p>
            <a:endParaRPr lang="en-US" altLang="zh-CN">
              <a:solidFill>
                <a:srgbClr val="000000"/>
              </a:solidFill>
            </a:endParaRPr>
          </a:p>
        </p:txBody>
      </p:sp>
      <p:sp>
        <p:nvSpPr>
          <p:cNvPr id="7" name="灯片编号占位符 6"/>
          <p:cNvSpPr>
            <a:spLocks noGrp="1"/>
          </p:cNvSpPr>
          <p:nvPr>
            <p:ph type="sldNum" sz="quarter" idx="12"/>
          </p:nvPr>
        </p:nvSpPr>
        <p:spPr/>
        <p:txBody>
          <a:bodyPr/>
          <a:lstStyle>
            <a:lvl1pPr>
              <a:defRPr/>
            </a:lvl1pPr>
          </a:lstStyle>
          <a:p>
            <a:fld id="{EABD84F7-D54F-43D5-8FFC-353F66375876}"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4835677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bwMode="auto">
          <a:xfrm>
            <a:off x="609600" y="692150"/>
            <a:ext cx="10972800" cy="725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1379"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1380"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ea typeface="+mn-ea"/>
              </a:defRPr>
            </a:lvl1pPr>
          </a:lstStyle>
          <a:p>
            <a:pPr fontAlgn="base">
              <a:spcBef>
                <a:spcPct val="0"/>
              </a:spcBef>
              <a:spcAft>
                <a:spcPct val="0"/>
              </a:spcAft>
            </a:pPr>
            <a:endParaRPr lang="en-US" altLang="zh-CN" smtClean="0">
              <a:solidFill>
                <a:srgbClr val="000000"/>
              </a:solidFill>
            </a:endParaRPr>
          </a:p>
        </p:txBody>
      </p:sp>
      <p:sp>
        <p:nvSpPr>
          <p:cNvPr id="101381"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ea typeface="+mn-ea"/>
              </a:defRPr>
            </a:lvl1pPr>
          </a:lstStyle>
          <a:p>
            <a:pPr fontAlgn="base">
              <a:spcBef>
                <a:spcPct val="0"/>
              </a:spcBef>
              <a:spcAft>
                <a:spcPct val="0"/>
              </a:spcAft>
            </a:pPr>
            <a:endParaRPr lang="en-US" altLang="zh-CN" smtClean="0">
              <a:solidFill>
                <a:srgbClr val="000000"/>
              </a:solidFill>
            </a:endParaRPr>
          </a:p>
        </p:txBody>
      </p:sp>
      <p:sp>
        <p:nvSpPr>
          <p:cNvPr id="101382"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ea typeface="+mn-ea"/>
              </a:defRPr>
            </a:lvl1pPr>
          </a:lstStyle>
          <a:p>
            <a:pPr fontAlgn="base">
              <a:spcBef>
                <a:spcPct val="0"/>
              </a:spcBef>
              <a:spcAft>
                <a:spcPct val="0"/>
              </a:spcAft>
            </a:pPr>
            <a:fld id="{509CD6B6-EC50-46A8-82B7-69C3A1924338}" type="slidenum">
              <a:rPr lang="en-US" altLang="zh-CN" smtClean="0">
                <a:solidFill>
                  <a:srgbClr val="000000"/>
                </a:solidFill>
              </a:rPr>
              <a:pPr fontAlgn="base">
                <a:spcBef>
                  <a:spcPct val="0"/>
                </a:spcBef>
                <a:spcAft>
                  <a:spcPct val="0"/>
                </a:spcAft>
              </a:pPr>
              <a:t>‹#›</a:t>
            </a:fld>
            <a:endParaRPr lang="en-US" altLang="zh-CN" smtClean="0">
              <a:solidFill>
                <a:srgbClr val="000000"/>
              </a:solidFill>
            </a:endParaRPr>
          </a:p>
        </p:txBody>
      </p:sp>
      <p:pic>
        <p:nvPicPr>
          <p:cNvPr id="101383" name="Picture 7" descr="输出向导-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115889"/>
            <a:ext cx="3456517" cy="365125"/>
          </a:xfrm>
          <a:prstGeom prst="rect">
            <a:avLst/>
          </a:prstGeom>
          <a:noFill/>
          <a:extLst>
            <a:ext uri="{909E8E84-426E-40DD-AFC4-6F175D3DCCD1}">
              <a14:hiddenFill xmlns:a14="http://schemas.microsoft.com/office/drawing/2010/main">
                <a:solidFill>
                  <a:srgbClr val="FFFFFF"/>
                </a:solidFill>
              </a14:hiddenFill>
            </a:ext>
          </a:extLst>
        </p:spPr>
      </p:pic>
      <p:sp>
        <p:nvSpPr>
          <p:cNvPr id="101384" name="Rectangle 8"/>
          <p:cNvSpPr>
            <a:spLocks noChangeArrowheads="1"/>
          </p:cNvSpPr>
          <p:nvPr/>
        </p:nvSpPr>
        <p:spPr bwMode="auto">
          <a:xfrm>
            <a:off x="0" y="1"/>
            <a:ext cx="12192000" cy="620713"/>
          </a:xfrm>
          <a:prstGeom prst="rect">
            <a:avLst/>
          </a:prstGeom>
          <a:solidFill>
            <a:srgbClr val="FF9900"/>
          </a:solidFill>
          <a:ln w="9525">
            <a:solidFill>
              <a:srgbClr val="3399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zh-CN" sz="1800" smtClean="0">
              <a:solidFill>
                <a:srgbClr val="FF9900"/>
              </a:solidFill>
            </a:endParaRPr>
          </a:p>
        </p:txBody>
      </p:sp>
      <p:pic>
        <p:nvPicPr>
          <p:cNvPr id="101385" name="Picture 9" descr="输出向导-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 y="1"/>
            <a:ext cx="4559300" cy="600075"/>
          </a:xfrm>
          <a:prstGeom prst="rect">
            <a:avLst/>
          </a:prstGeom>
          <a:noFill/>
          <a:extLst>
            <a:ext uri="{909E8E84-426E-40DD-AFC4-6F175D3DCCD1}">
              <a14:hiddenFill xmlns:a14="http://schemas.microsoft.com/office/drawing/2010/main">
                <a:solidFill>
                  <a:srgbClr val="FFFFFF"/>
                </a:solidFill>
              </a14:hiddenFill>
            </a:ext>
          </a:extLst>
        </p:spPr>
      </p:pic>
      <p:sp>
        <p:nvSpPr>
          <p:cNvPr id="101386" name="Rectangle 10"/>
          <p:cNvSpPr>
            <a:spLocks noChangeArrowheads="1"/>
          </p:cNvSpPr>
          <p:nvPr/>
        </p:nvSpPr>
        <p:spPr bwMode="auto">
          <a:xfrm>
            <a:off x="0" y="6597650"/>
            <a:ext cx="12192000" cy="260350"/>
          </a:xfrm>
          <a:prstGeom prst="rect">
            <a:avLst/>
          </a:prstGeom>
          <a:solidFill>
            <a:srgbClr val="FF6600"/>
          </a:solidFill>
          <a:ln w="9525">
            <a:solidFill>
              <a:srgbClr val="3399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1800" smtClean="0">
              <a:solidFill>
                <a:srgbClr val="000000"/>
              </a:solidFill>
              <a:ea typeface="华文行楷" panose="02010800040101010101" pitchFamily="2" charset="-122"/>
            </a:endParaRPr>
          </a:p>
        </p:txBody>
      </p:sp>
    </p:spTree>
    <p:extLst>
      <p:ext uri="{BB962C8B-B14F-4D97-AF65-F5344CB8AC3E}">
        <p14:creationId xmlns:p14="http://schemas.microsoft.com/office/powerpoint/2010/main" val="16158883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6.wmf"/><Relationship Id="rId5" Type="http://schemas.openxmlformats.org/officeDocument/2006/relationships/oleObject" Target="../embeddings/oleObject2.bin"/><Relationship Id="rId4" Type="http://schemas.openxmlformats.org/officeDocument/2006/relationships/image" Target="../media/image15.wmf"/></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tmp"/><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70.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9.png"/><Relationship Id="rId4" Type="http://schemas.openxmlformats.org/officeDocument/2006/relationships/image" Target="../media/image48.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文本框 3"/>
          <p:cNvSpPr txBox="1"/>
          <p:nvPr/>
        </p:nvSpPr>
        <p:spPr>
          <a:xfrm>
            <a:off x="3141234" y="3133904"/>
            <a:ext cx="5318482" cy="3231654"/>
          </a:xfrm>
          <a:prstGeom prst="rect">
            <a:avLst/>
          </a:prstGeom>
          <a:noFill/>
        </p:spPr>
        <p:txBody>
          <a:bodyPr wrap="square" rtlCol="0">
            <a:spAutoFit/>
          </a:bodyPr>
          <a:lstStyle/>
          <a:p>
            <a:pPr algn="ctr">
              <a:lnSpc>
                <a:spcPct val="150000"/>
              </a:lnSpc>
            </a:pPr>
            <a:r>
              <a:rPr lang="zh-CN" altLang="en-US" sz="2800" dirty="0" smtClean="0">
                <a:latin typeface="华文楷体" panose="02010600040101010101" pitchFamily="2" charset="-122"/>
                <a:ea typeface="华文楷体" panose="02010600040101010101" pitchFamily="2" charset="-122"/>
                <a:cs typeface="Times New Roman" panose="02020603050405020304" pitchFamily="18" charset="0"/>
              </a:rPr>
              <a:t>报告人：万金宇</a:t>
            </a:r>
            <a:endParaRPr lang="en-US" altLang="zh-CN" sz="2800" dirty="0" smtClean="0">
              <a:latin typeface="华文楷体" panose="02010600040101010101" pitchFamily="2" charset="-122"/>
              <a:ea typeface="华文楷体" panose="02010600040101010101" pitchFamily="2" charset="-122"/>
              <a:cs typeface="Times New Roman" panose="02020603050405020304" pitchFamily="18" charset="0"/>
            </a:endParaRPr>
          </a:p>
          <a:p>
            <a:pPr algn="ctr">
              <a:lnSpc>
                <a:spcPct val="150000"/>
              </a:lnSpc>
            </a:pPr>
            <a:r>
              <a:rPr lang="zh-CN" altLang="en-US" sz="2800" dirty="0">
                <a:latin typeface="华文楷体" panose="02010600040101010101" pitchFamily="2" charset="-122"/>
                <a:ea typeface="华文楷体" panose="02010600040101010101" pitchFamily="2" charset="-122"/>
                <a:cs typeface="Times New Roman" panose="02020603050405020304" pitchFamily="18" charset="0"/>
              </a:rPr>
              <a:t>中国科学院高能物理研究所</a:t>
            </a:r>
            <a:r>
              <a:rPr lang="zh-CN" altLang="en-US" sz="2800" dirty="0" smtClean="0">
                <a:latin typeface="华文楷体" panose="02010600040101010101" pitchFamily="2" charset="-122"/>
                <a:ea typeface="华文楷体" panose="02010600040101010101" pitchFamily="2" charset="-122"/>
                <a:cs typeface="Times New Roman" panose="02020603050405020304" pitchFamily="18" charset="0"/>
              </a:rPr>
              <a:t>          </a:t>
            </a:r>
            <a:endParaRPr lang="en-US" altLang="zh-CN" sz="2800" dirty="0" smtClean="0">
              <a:latin typeface="华文楷体" panose="02010600040101010101" pitchFamily="2" charset="-122"/>
              <a:ea typeface="华文楷体" panose="02010600040101010101" pitchFamily="2" charset="-122"/>
              <a:cs typeface="Times New Roman" panose="02020603050405020304" pitchFamily="18" charset="0"/>
            </a:endParaRPr>
          </a:p>
          <a:p>
            <a:pPr algn="ctr">
              <a:lnSpc>
                <a:spcPct val="150000"/>
              </a:lnSpc>
            </a:pPr>
            <a:endParaRPr lang="en-US" altLang="zh-CN" sz="2800" dirty="0" smtClean="0">
              <a:latin typeface="华文楷体" panose="02010600040101010101" pitchFamily="2" charset="-122"/>
              <a:ea typeface="华文楷体" panose="02010600040101010101" pitchFamily="2" charset="-122"/>
              <a:cs typeface="Times New Roman" panose="02020603050405020304" pitchFamily="18" charset="0"/>
            </a:endParaRPr>
          </a:p>
          <a:p>
            <a:pPr algn="ctr">
              <a:lnSpc>
                <a:spcPct val="150000"/>
              </a:lnSpc>
            </a:pPr>
            <a:r>
              <a:rPr lang="en-US" altLang="zh-CN" sz="2400" dirty="0" smtClean="0">
                <a:latin typeface="华文楷体" panose="02010600040101010101" pitchFamily="2" charset="-122"/>
                <a:ea typeface="华文楷体" panose="02010600040101010101" pitchFamily="2" charset="-122"/>
                <a:cs typeface="Times New Roman" panose="02020603050405020304" pitchFamily="18" charset="0"/>
              </a:rPr>
              <a:t>2022</a:t>
            </a:r>
            <a:r>
              <a:rPr lang="zh-CN" altLang="en-US" sz="2400" dirty="0" smtClean="0">
                <a:latin typeface="华文楷体" panose="02010600040101010101" pitchFamily="2" charset="-122"/>
                <a:ea typeface="华文楷体" panose="02010600040101010101" pitchFamily="2" charset="-122"/>
                <a:cs typeface="Times New Roman" panose="02020603050405020304" pitchFamily="18" charset="0"/>
              </a:rPr>
              <a:t>年</a:t>
            </a:r>
            <a:r>
              <a:rPr lang="en-US" altLang="zh-CN" sz="2400" dirty="0" smtClean="0">
                <a:latin typeface="华文楷体" panose="02010600040101010101" pitchFamily="2" charset="-122"/>
                <a:ea typeface="华文楷体" panose="02010600040101010101" pitchFamily="2" charset="-122"/>
                <a:cs typeface="Times New Roman" panose="02020603050405020304" pitchFamily="18" charset="0"/>
              </a:rPr>
              <a:t>10</a:t>
            </a:r>
            <a:r>
              <a:rPr lang="zh-CN" altLang="en-US" sz="2400" dirty="0" smtClean="0">
                <a:latin typeface="华文楷体" panose="02010600040101010101" pitchFamily="2" charset="-122"/>
                <a:ea typeface="华文楷体" panose="02010600040101010101" pitchFamily="2" charset="-122"/>
                <a:cs typeface="Times New Roman" panose="02020603050405020304" pitchFamily="18" charset="0"/>
              </a:rPr>
              <a:t>月</a:t>
            </a:r>
            <a:r>
              <a:rPr lang="en-US" altLang="zh-CN" sz="2400" dirty="0" smtClean="0">
                <a:latin typeface="华文楷体" panose="02010600040101010101" pitchFamily="2" charset="-122"/>
                <a:ea typeface="华文楷体" panose="02010600040101010101" pitchFamily="2" charset="-122"/>
                <a:cs typeface="Times New Roman" panose="02020603050405020304" pitchFamily="18" charset="0"/>
              </a:rPr>
              <a:t>27</a:t>
            </a:r>
            <a:r>
              <a:rPr lang="zh-CN" altLang="en-US" sz="2400" dirty="0" smtClean="0">
                <a:latin typeface="华文楷体" panose="02010600040101010101" pitchFamily="2" charset="-122"/>
                <a:ea typeface="华文楷体" panose="02010600040101010101" pitchFamily="2" charset="-122"/>
                <a:cs typeface="Times New Roman" panose="02020603050405020304" pitchFamily="18" charset="0"/>
              </a:rPr>
              <a:t>日</a:t>
            </a:r>
            <a:endParaRPr lang="en-US" altLang="zh-CN" sz="2400" dirty="0" smtClean="0">
              <a:latin typeface="华文楷体" panose="02010600040101010101" pitchFamily="2" charset="-122"/>
              <a:ea typeface="华文楷体" panose="02010600040101010101" pitchFamily="2" charset="-122"/>
              <a:cs typeface="Times New Roman" panose="02020603050405020304" pitchFamily="18" charset="0"/>
            </a:endParaRPr>
          </a:p>
          <a:p>
            <a:pPr>
              <a:lnSpc>
                <a:spcPct val="150000"/>
              </a:lnSpc>
            </a:pPr>
            <a:endParaRPr lang="en-US" altLang="zh-CN" sz="2800" dirty="0">
              <a:latin typeface="华文楷体" panose="02010600040101010101" pitchFamily="2" charset="-122"/>
              <a:ea typeface="华文楷体" panose="02010600040101010101" pitchFamily="2" charset="-122"/>
              <a:cs typeface="Times New Roman" panose="02020603050405020304" pitchFamily="18" charset="0"/>
            </a:endParaRPr>
          </a:p>
        </p:txBody>
      </p:sp>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05" y="219870"/>
            <a:ext cx="1733009" cy="1719470"/>
          </a:xfrm>
          <a:prstGeom prst="ellipse">
            <a:avLst/>
          </a:prstGeom>
        </p:spPr>
      </p:pic>
      <p:sp>
        <p:nvSpPr>
          <p:cNvPr id="9" name="文本框 8"/>
          <p:cNvSpPr txBox="1"/>
          <p:nvPr/>
        </p:nvSpPr>
        <p:spPr>
          <a:xfrm>
            <a:off x="10079981" y="1813265"/>
            <a:ext cx="2144748" cy="252150"/>
          </a:xfrm>
          <a:prstGeom prst="rect">
            <a:avLst/>
          </a:prstGeom>
          <a:noFill/>
        </p:spPr>
        <p:txBody>
          <a:bodyPr wrap="square" rtlCol="0">
            <a:spAutoFit/>
          </a:bodyPr>
          <a:lstStyle/>
          <a:p>
            <a:r>
              <a:rPr lang="en-US" altLang="zh-CN" sz="1050" dirty="0" smtClean="0">
                <a:solidFill>
                  <a:schemeClr val="accent3"/>
                </a:solidFill>
                <a:latin typeface="Times" panose="02020603050405020304" pitchFamily="18" charset="0"/>
                <a:ea typeface="Arial Unicode MS" panose="020B0604020202020204" pitchFamily="34" charset="-122"/>
                <a:cs typeface="Times" panose="02020603050405020304" pitchFamily="18" charset="0"/>
              </a:rPr>
              <a:t>Institute of High </a:t>
            </a:r>
            <a:r>
              <a:rPr lang="en-US" altLang="zh-CN" sz="1050" dirty="0">
                <a:solidFill>
                  <a:schemeClr val="accent3"/>
                </a:solidFill>
                <a:latin typeface="Times" panose="02020603050405020304" pitchFamily="18" charset="0"/>
                <a:ea typeface="Arial Unicode MS" panose="020B0604020202020204" pitchFamily="34" charset="-122"/>
                <a:cs typeface="Times" panose="02020603050405020304" pitchFamily="18" charset="0"/>
              </a:rPr>
              <a:t>E</a:t>
            </a:r>
            <a:r>
              <a:rPr lang="en-US" altLang="zh-CN" sz="1050" dirty="0" smtClean="0">
                <a:solidFill>
                  <a:schemeClr val="accent3"/>
                </a:solidFill>
                <a:latin typeface="Times" panose="02020603050405020304" pitchFamily="18" charset="0"/>
                <a:ea typeface="Arial Unicode MS" panose="020B0604020202020204" pitchFamily="34" charset="-122"/>
                <a:cs typeface="Times" panose="02020603050405020304" pitchFamily="18" charset="0"/>
              </a:rPr>
              <a:t>nergy Physics</a:t>
            </a:r>
            <a:endParaRPr lang="zh-CN" altLang="en-US" sz="1050" dirty="0">
              <a:solidFill>
                <a:schemeClr val="accent3"/>
              </a:solidFill>
              <a:latin typeface="Times" panose="02020603050405020304" pitchFamily="18" charset="0"/>
              <a:ea typeface="Arial Unicode MS" panose="020B0604020202020204" pitchFamily="34" charset="-122"/>
              <a:cs typeface="Times" panose="02020603050405020304" pitchFamily="18" charset="0"/>
            </a:endParaRPr>
          </a:p>
        </p:txBody>
      </p:sp>
      <p:pic>
        <p:nvPicPr>
          <p:cNvPr id="10" name="Picture 2" descr="关于印发《高能所“标识”“标准字”的使用规定》的通知"/>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69117" y="286719"/>
            <a:ext cx="2122883" cy="1386951"/>
          </a:xfrm>
          <a:prstGeom prst="rect">
            <a:avLst/>
          </a:prstGeom>
          <a:noFill/>
          <a:extLst>
            <a:ext uri="{909E8E84-426E-40DD-AFC4-6F175D3DCCD1}">
              <a14:hiddenFill xmlns:a14="http://schemas.microsoft.com/office/drawing/2010/main">
                <a:solidFill>
                  <a:srgbClr val="FFFFFF"/>
                </a:solidFill>
              </a14:hiddenFill>
            </a:ext>
          </a:extLst>
        </p:spPr>
      </p:pic>
      <p:sp>
        <p:nvSpPr>
          <p:cNvPr id="5" name="灯片编号占位符 4"/>
          <p:cNvSpPr>
            <a:spLocks noGrp="1"/>
          </p:cNvSpPr>
          <p:nvPr>
            <p:ph type="sldNum" sz="quarter" idx="12"/>
          </p:nvPr>
        </p:nvSpPr>
        <p:spPr/>
        <p:txBody>
          <a:bodyPr/>
          <a:lstStyle/>
          <a:p>
            <a:fld id="{7BCFEC24-794C-42CA-82C7-E097EB8543E8}" type="slidenum">
              <a:rPr lang="en-US" altLang="zh-CN" smtClean="0">
                <a:solidFill>
                  <a:srgbClr val="000000"/>
                </a:solidFill>
              </a:rPr>
              <a:pPr/>
              <a:t>1</a:t>
            </a:fld>
            <a:endParaRPr lang="en-US" altLang="zh-CN">
              <a:solidFill>
                <a:srgbClr val="000000"/>
              </a:solidFill>
            </a:endParaRPr>
          </a:p>
        </p:txBody>
      </p:sp>
      <p:sp>
        <p:nvSpPr>
          <p:cNvPr id="8" name="矩形 7"/>
          <p:cNvSpPr/>
          <p:nvPr/>
        </p:nvSpPr>
        <p:spPr>
          <a:xfrm>
            <a:off x="1952606" y="1939340"/>
            <a:ext cx="8523487" cy="646331"/>
          </a:xfrm>
          <a:prstGeom prst="rect">
            <a:avLst/>
          </a:prstGeom>
        </p:spPr>
        <p:txBody>
          <a:bodyPr wrap="none">
            <a:spAutoFit/>
          </a:bodyPr>
          <a:lstStyle/>
          <a:p>
            <a:r>
              <a:rPr lang="zh-CN" altLang="en-US" sz="3600" b="1" dirty="0">
                <a:latin typeface="黑体" panose="02010609060101010101" pitchFamily="49" charset="-122"/>
                <a:ea typeface="黑体" panose="02010609060101010101" pitchFamily="49" charset="-122"/>
              </a:rPr>
              <a:t>机器学习在低发射度储存环</a:t>
            </a:r>
            <a:r>
              <a:rPr lang="zh-CN" altLang="en-US" sz="3600" b="1" dirty="0" smtClean="0">
                <a:latin typeface="黑体" panose="02010609060101010101" pitchFamily="49" charset="-122"/>
                <a:ea typeface="黑体" panose="02010609060101010101" pitchFamily="49" charset="-122"/>
              </a:rPr>
              <a:t>设计中</a:t>
            </a:r>
            <a:r>
              <a:rPr lang="zh-CN" altLang="en-US" sz="3600" b="1" dirty="0">
                <a:latin typeface="黑体" panose="02010609060101010101" pitchFamily="49" charset="-122"/>
                <a:ea typeface="黑体" panose="02010609060101010101" pitchFamily="49" charset="-122"/>
              </a:rPr>
              <a:t>的应用</a:t>
            </a:r>
          </a:p>
        </p:txBody>
      </p:sp>
    </p:spTree>
    <p:extLst>
      <p:ext uri="{BB962C8B-B14F-4D97-AF65-F5344CB8AC3E}">
        <p14:creationId xmlns:p14="http://schemas.microsoft.com/office/powerpoint/2010/main" val="1144882183"/>
      </p:ext>
    </p:extLst>
  </p:cSld>
  <p:clrMapOvr>
    <a:masterClrMapping/>
  </p:clrMapOvr>
  <mc:AlternateContent xmlns:mc="http://schemas.openxmlformats.org/markup-compatibility/2006" xmlns:p14="http://schemas.microsoft.com/office/powerpoint/2010/main">
    <mc:Choice Requires="p14">
      <p:transition spd="slow" p14:dur="2000" advTm="503"/>
    </mc:Choice>
    <mc:Fallback xmlns="">
      <p:transition spd="slow" advTm="503"/>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p:nvPr/>
        </p:nvPicPr>
        <p:blipFill rotWithShape="1">
          <a:blip r:embed="rId2" cstate="print">
            <a:extLst>
              <a:ext uri="{28A0092B-C50C-407E-A947-70E740481C1C}">
                <a14:useLocalDpi xmlns:a14="http://schemas.microsoft.com/office/drawing/2010/main" val="0"/>
              </a:ext>
            </a:extLst>
          </a:blip>
          <a:srcRect l="6207" t="6080" r="8210" b="1879"/>
          <a:stretch/>
        </p:blipFill>
        <p:spPr bwMode="auto">
          <a:xfrm>
            <a:off x="553279" y="1287666"/>
            <a:ext cx="4684840" cy="2870879"/>
          </a:xfrm>
          <a:prstGeom prst="rect">
            <a:avLst/>
          </a:prstGeom>
          <a:ln>
            <a:noFill/>
          </a:ln>
          <a:extLst>
            <a:ext uri="{53640926-AAD7-44D8-BBD7-CCE9431645EC}">
              <a14:shadowObscured xmlns:a14="http://schemas.microsoft.com/office/drawing/2010/main"/>
            </a:ext>
          </a:extLst>
        </p:spPr>
      </p:pic>
      <p:sp>
        <p:nvSpPr>
          <p:cNvPr id="3" name="灯片编号占位符 2"/>
          <p:cNvSpPr>
            <a:spLocks noGrp="1"/>
          </p:cNvSpPr>
          <p:nvPr>
            <p:ph type="sldNum" sz="quarter" idx="12"/>
          </p:nvPr>
        </p:nvSpPr>
        <p:spPr/>
        <p:txBody>
          <a:bodyPr/>
          <a:lstStyle/>
          <a:p>
            <a:fld id="{7A87FD79-EEE8-4B31-B2A4-84BFC407D37C}" type="slidenum">
              <a:rPr lang="en-US" altLang="zh-CN" smtClean="0">
                <a:solidFill>
                  <a:srgbClr val="000000"/>
                </a:solidFill>
              </a:rPr>
              <a:pPr/>
              <a:t>10</a:t>
            </a:fld>
            <a:endParaRPr lang="en-US" altLang="zh-CN">
              <a:solidFill>
                <a:srgbClr val="000000"/>
              </a:solidFill>
            </a:endParaRPr>
          </a:p>
        </p:txBody>
      </p:sp>
      <p:sp>
        <p:nvSpPr>
          <p:cNvPr id="4" name="文本框 3"/>
          <p:cNvSpPr txBox="1"/>
          <p:nvPr/>
        </p:nvSpPr>
        <p:spPr>
          <a:xfrm>
            <a:off x="539725" y="841426"/>
            <a:ext cx="2820116" cy="400110"/>
          </a:xfrm>
          <a:prstGeom prst="rect">
            <a:avLst/>
          </a:prstGeom>
          <a:noFill/>
        </p:spPr>
        <p:txBody>
          <a:bodyPr wrap="square" rtlCol="0">
            <a:spAutoFit/>
          </a:bodyPr>
          <a:lstStyle/>
          <a:p>
            <a:r>
              <a:rPr lang="zh-CN" altLang="en-US" sz="2000" b="1" dirty="0" smtClean="0">
                <a:latin typeface="楷体" panose="02010609060101010101" pitchFamily="49" charset="-122"/>
                <a:ea typeface="楷体" panose="02010609060101010101" pitchFamily="49" charset="-122"/>
              </a:rPr>
              <a:t>解的多样性对比：</a:t>
            </a:r>
            <a:endParaRPr lang="zh-CN" altLang="en-US" sz="2000" b="1" dirty="0">
              <a:latin typeface="楷体" panose="02010609060101010101" pitchFamily="49" charset="-122"/>
              <a:ea typeface="楷体" panose="02010609060101010101" pitchFamily="49" charset="-122"/>
            </a:endParaRPr>
          </a:p>
        </p:txBody>
      </p:sp>
      <p:sp>
        <p:nvSpPr>
          <p:cNvPr id="5" name="文本框 4"/>
          <p:cNvSpPr txBox="1"/>
          <p:nvPr/>
        </p:nvSpPr>
        <p:spPr>
          <a:xfrm>
            <a:off x="257924" y="4645768"/>
            <a:ext cx="5875815" cy="1277273"/>
          </a:xfrm>
          <a:prstGeom prst="rect">
            <a:avLst/>
          </a:prstGeom>
          <a:noFill/>
        </p:spPr>
        <p:txBody>
          <a:bodyPr wrap="square" rtlCol="0">
            <a:spAutoFit/>
          </a:bodyPr>
          <a:lstStyle/>
          <a:p>
            <a:r>
              <a:rPr lang="zh-CN" altLang="en-US" dirty="0" smtClean="0">
                <a:latin typeface="Times" panose="02020603050405020304" pitchFamily="18" charset="0"/>
                <a:cs typeface="Times" panose="02020603050405020304" pitchFamily="18" charset="0"/>
              </a:rPr>
              <a:t>不同种群规模下，</a:t>
            </a:r>
            <a:r>
              <a:rPr lang="en-US" altLang="zh-CN" dirty="0" smtClean="0">
                <a:latin typeface="Times" panose="02020603050405020304" pitchFamily="18" charset="0"/>
                <a:cs typeface="Times" panose="02020603050405020304" pitchFamily="18" charset="0"/>
              </a:rPr>
              <a:t>NBMOGA</a:t>
            </a:r>
            <a:r>
              <a:rPr lang="zh-CN" altLang="en-US" dirty="0" smtClean="0">
                <a:latin typeface="Times" panose="02020603050405020304" pitchFamily="18" charset="0"/>
                <a:cs typeface="Times" panose="02020603050405020304" pitchFamily="18" charset="0"/>
              </a:rPr>
              <a:t>的解集多样性与其它算法相同或更好</a:t>
            </a:r>
            <a:endParaRPr lang="en-US" altLang="zh-CN" dirty="0" smtClean="0">
              <a:latin typeface="Times" panose="02020603050405020304" pitchFamily="18" charset="0"/>
              <a:cs typeface="Times" panose="02020603050405020304" pitchFamily="18" charset="0"/>
            </a:endParaRPr>
          </a:p>
          <a:p>
            <a:endParaRPr lang="en-US" altLang="zh-CN" dirty="0" smtClean="0">
              <a:latin typeface="Times" panose="02020603050405020304" pitchFamily="18" charset="0"/>
              <a:cs typeface="Times" panose="02020603050405020304" pitchFamily="18" charset="0"/>
            </a:endParaRPr>
          </a:p>
          <a:p>
            <a:pPr>
              <a:spcBef>
                <a:spcPts val="600"/>
              </a:spcBef>
            </a:pPr>
            <a:r>
              <a:rPr lang="zh-CN" altLang="en-US" dirty="0" smtClean="0">
                <a:latin typeface="Times" panose="02020603050405020304" pitchFamily="18" charset="0"/>
                <a:cs typeface="Times" panose="02020603050405020304" pitchFamily="18" charset="0"/>
              </a:rPr>
              <a:t>尤其是在种群规模较小（</a:t>
            </a:r>
            <a:r>
              <a:rPr lang="en-US" altLang="zh-CN" i="1" dirty="0" smtClean="0">
                <a:latin typeface="Times" panose="02020603050405020304" pitchFamily="18" charset="0"/>
                <a:cs typeface="Times" panose="02020603050405020304" pitchFamily="18" charset="0"/>
              </a:rPr>
              <a:t>N</a:t>
            </a:r>
            <a:r>
              <a:rPr lang="en-US" altLang="zh-CN" dirty="0" smtClean="0">
                <a:latin typeface="Times" panose="02020603050405020304" pitchFamily="18" charset="0"/>
                <a:cs typeface="Times" panose="02020603050405020304" pitchFamily="18" charset="0"/>
              </a:rPr>
              <a:t>=50</a:t>
            </a:r>
            <a:r>
              <a:rPr lang="zh-CN" altLang="en-US" dirty="0" smtClean="0">
                <a:latin typeface="Times" panose="02020603050405020304" pitchFamily="18" charset="0"/>
                <a:cs typeface="Times" panose="02020603050405020304" pitchFamily="18" charset="0"/>
              </a:rPr>
              <a:t>）的情况下</a:t>
            </a:r>
            <a:endParaRPr lang="zh-CN" altLang="en-US" dirty="0">
              <a:latin typeface="Times" panose="02020603050405020304" pitchFamily="18" charset="0"/>
              <a:cs typeface="Times" panose="02020603050405020304" pitchFamily="18" charset="0"/>
            </a:endParaRPr>
          </a:p>
        </p:txBody>
      </p:sp>
      <p:sp>
        <p:nvSpPr>
          <p:cNvPr id="31" name="文本框 30"/>
          <p:cNvSpPr txBox="1"/>
          <p:nvPr/>
        </p:nvSpPr>
        <p:spPr>
          <a:xfrm>
            <a:off x="1898609" y="4158545"/>
            <a:ext cx="2922462" cy="307777"/>
          </a:xfrm>
          <a:prstGeom prst="rect">
            <a:avLst/>
          </a:prstGeom>
          <a:noFill/>
        </p:spPr>
        <p:txBody>
          <a:bodyPr wrap="square" rtlCol="0">
            <a:spAutoFit/>
          </a:bodyPr>
          <a:lstStyle/>
          <a:p>
            <a:r>
              <a:rPr lang="zh-CN" altLang="en-US" sz="1400" dirty="0" smtClean="0">
                <a:latin typeface="楷体" panose="02010609060101010101" pitchFamily="49" charset="-122"/>
                <a:ea typeface="楷体" panose="02010609060101010101" pitchFamily="49" charset="-122"/>
              </a:rPr>
              <a:t>不同算法得到的解集的</a:t>
            </a:r>
            <a:r>
              <a:rPr lang="en-US" altLang="zh-CN" sz="1400" dirty="0" smtClean="0">
                <a:latin typeface="楷体" panose="02010609060101010101" pitchFamily="49" charset="-122"/>
                <a:ea typeface="楷体" panose="02010609060101010101" pitchFamily="49" charset="-122"/>
              </a:rPr>
              <a:t>Δ</a:t>
            </a:r>
            <a:endParaRPr lang="zh-CN" altLang="en-US" sz="1400" dirty="0">
              <a:latin typeface="楷体" panose="02010609060101010101" pitchFamily="49" charset="-122"/>
              <a:ea typeface="楷体" panose="02010609060101010101" pitchFamily="49" charset="-122"/>
            </a:endParaRPr>
          </a:p>
        </p:txBody>
      </p:sp>
      <p:sp>
        <p:nvSpPr>
          <p:cNvPr id="32" name="文本框 31"/>
          <p:cNvSpPr txBox="1"/>
          <p:nvPr/>
        </p:nvSpPr>
        <p:spPr>
          <a:xfrm>
            <a:off x="7438135" y="4580560"/>
            <a:ext cx="3913432" cy="307777"/>
          </a:xfrm>
          <a:prstGeom prst="rect">
            <a:avLst/>
          </a:prstGeom>
          <a:noFill/>
        </p:spPr>
        <p:txBody>
          <a:bodyPr wrap="square" rtlCol="0">
            <a:spAutoFit/>
          </a:bodyPr>
          <a:lstStyle/>
          <a:p>
            <a:r>
              <a:rPr lang="en-US" altLang="zh-CN" sz="1400" i="1" dirty="0" smtClean="0">
                <a:latin typeface="Times" panose="02020603050405020304" pitchFamily="18" charset="0"/>
                <a:ea typeface="楷体" panose="02010609060101010101" pitchFamily="49" charset="-122"/>
                <a:cs typeface="Times" panose="02020603050405020304" pitchFamily="18" charset="0"/>
              </a:rPr>
              <a:t>N</a:t>
            </a:r>
            <a:r>
              <a:rPr lang="en-US" altLang="zh-CN" sz="1400" dirty="0" smtClean="0">
                <a:latin typeface="Times" panose="02020603050405020304" pitchFamily="18" charset="0"/>
                <a:ea typeface="楷体" panose="02010609060101010101" pitchFamily="49" charset="-122"/>
                <a:cs typeface="Times" panose="02020603050405020304" pitchFamily="18" charset="0"/>
              </a:rPr>
              <a:t>=50</a:t>
            </a:r>
            <a:r>
              <a:rPr lang="zh-CN" altLang="en-US" sz="1400" dirty="0" smtClean="0">
                <a:latin typeface="Times" panose="02020603050405020304" pitchFamily="18" charset="0"/>
                <a:ea typeface="楷体" panose="02010609060101010101" pitchFamily="49" charset="-122"/>
                <a:cs typeface="Times" panose="02020603050405020304" pitchFamily="18" charset="0"/>
              </a:rPr>
              <a:t>时，不同算法得到的解集的非支配前沿解</a:t>
            </a:r>
            <a:endParaRPr lang="zh-CN" altLang="en-US" sz="1400" dirty="0">
              <a:latin typeface="Times" panose="02020603050405020304" pitchFamily="18" charset="0"/>
              <a:ea typeface="楷体" panose="02010609060101010101" pitchFamily="49" charset="-122"/>
              <a:cs typeface="Times" panose="02020603050405020304" pitchFamily="18" charset="0"/>
            </a:endParaRPr>
          </a:p>
        </p:txBody>
      </p:sp>
      <p:pic>
        <p:nvPicPr>
          <p:cNvPr id="19" name="图片 18"/>
          <p:cNvPicPr/>
          <p:nvPr/>
        </p:nvPicPr>
        <p:blipFill rotWithShape="1">
          <a:blip r:embed="rId3" cstate="print">
            <a:extLst>
              <a:ext uri="{28A0092B-C50C-407E-A947-70E740481C1C}">
                <a14:useLocalDpi xmlns:a14="http://schemas.microsoft.com/office/drawing/2010/main" val="0"/>
              </a:ext>
            </a:extLst>
          </a:blip>
          <a:srcRect l="9780" t="5080" r="8641" b="1539"/>
          <a:stretch/>
        </p:blipFill>
        <p:spPr bwMode="auto">
          <a:xfrm>
            <a:off x="5812896" y="1206074"/>
            <a:ext cx="6117435" cy="3345574"/>
          </a:xfrm>
          <a:prstGeom prst="rect">
            <a:avLst/>
          </a:prstGeom>
          <a:ln>
            <a:noFill/>
          </a:ln>
          <a:extLst>
            <a:ext uri="{53640926-AAD7-44D8-BBD7-CCE9431645EC}">
              <a14:shadowObscured xmlns:a14="http://schemas.microsoft.com/office/drawing/2010/main"/>
            </a:ext>
          </a:extLst>
        </p:spPr>
      </p:pic>
      <p:sp>
        <p:nvSpPr>
          <p:cNvPr id="20" name="文本框 19"/>
          <p:cNvSpPr txBox="1"/>
          <p:nvPr/>
        </p:nvSpPr>
        <p:spPr>
          <a:xfrm>
            <a:off x="5311593" y="1588592"/>
            <a:ext cx="671193" cy="276999"/>
          </a:xfrm>
          <a:prstGeom prst="rect">
            <a:avLst/>
          </a:prstGeom>
          <a:noFill/>
        </p:spPr>
        <p:txBody>
          <a:bodyPr wrap="square" rtlCol="0">
            <a:spAutoFit/>
          </a:bodyPr>
          <a:lstStyle/>
          <a:p>
            <a:r>
              <a:rPr lang="en-US" altLang="zh-CN" sz="1200" dirty="0" smtClean="0">
                <a:latin typeface="Times" panose="02020603050405020304" pitchFamily="18" charset="0"/>
                <a:cs typeface="Times" panose="02020603050405020304" pitchFamily="18" charset="0"/>
              </a:rPr>
              <a:t>ZDT1 </a:t>
            </a:r>
            <a:endParaRPr lang="zh-CN" altLang="en-US" sz="1200" dirty="0">
              <a:latin typeface="Times" panose="02020603050405020304" pitchFamily="18" charset="0"/>
              <a:cs typeface="Times" panose="02020603050405020304" pitchFamily="18" charset="0"/>
            </a:endParaRPr>
          </a:p>
        </p:txBody>
      </p:sp>
      <p:sp>
        <p:nvSpPr>
          <p:cNvPr id="21" name="文本框 20"/>
          <p:cNvSpPr txBox="1"/>
          <p:nvPr/>
        </p:nvSpPr>
        <p:spPr>
          <a:xfrm>
            <a:off x="5311593" y="2640942"/>
            <a:ext cx="671193" cy="276999"/>
          </a:xfrm>
          <a:prstGeom prst="rect">
            <a:avLst/>
          </a:prstGeom>
          <a:noFill/>
        </p:spPr>
        <p:txBody>
          <a:bodyPr wrap="square" rtlCol="0">
            <a:spAutoFit/>
          </a:bodyPr>
          <a:lstStyle/>
          <a:p>
            <a:r>
              <a:rPr lang="en-US" altLang="zh-CN" sz="1200" dirty="0" smtClean="0">
                <a:latin typeface="Times" panose="02020603050405020304" pitchFamily="18" charset="0"/>
                <a:cs typeface="Times" panose="02020603050405020304" pitchFamily="18" charset="0"/>
              </a:rPr>
              <a:t>ZDT2 </a:t>
            </a:r>
            <a:endParaRPr lang="zh-CN" altLang="en-US" sz="1200" dirty="0">
              <a:latin typeface="Times" panose="02020603050405020304" pitchFamily="18" charset="0"/>
              <a:cs typeface="Times" panose="02020603050405020304" pitchFamily="18" charset="0"/>
            </a:endParaRPr>
          </a:p>
        </p:txBody>
      </p:sp>
      <p:sp>
        <p:nvSpPr>
          <p:cNvPr id="22" name="文本框 21"/>
          <p:cNvSpPr txBox="1"/>
          <p:nvPr/>
        </p:nvSpPr>
        <p:spPr>
          <a:xfrm>
            <a:off x="5311594" y="3698021"/>
            <a:ext cx="671193" cy="276999"/>
          </a:xfrm>
          <a:prstGeom prst="rect">
            <a:avLst/>
          </a:prstGeom>
          <a:noFill/>
        </p:spPr>
        <p:txBody>
          <a:bodyPr wrap="square" rtlCol="0">
            <a:spAutoFit/>
          </a:bodyPr>
          <a:lstStyle/>
          <a:p>
            <a:r>
              <a:rPr lang="en-US" altLang="zh-CN" sz="1200" dirty="0" smtClean="0">
                <a:latin typeface="Times" panose="02020603050405020304" pitchFamily="18" charset="0"/>
                <a:cs typeface="Times" panose="02020603050405020304" pitchFamily="18" charset="0"/>
              </a:rPr>
              <a:t>ZDT6 </a:t>
            </a:r>
            <a:endParaRPr lang="zh-CN" altLang="en-US" sz="1200" dirty="0">
              <a:latin typeface="Times" panose="02020603050405020304" pitchFamily="18" charset="0"/>
              <a:cs typeface="Times" panose="02020603050405020304" pitchFamily="18" charset="0"/>
            </a:endParaRPr>
          </a:p>
        </p:txBody>
      </p:sp>
      <p:sp>
        <p:nvSpPr>
          <p:cNvPr id="2" name="矩形 1"/>
          <p:cNvSpPr/>
          <p:nvPr/>
        </p:nvSpPr>
        <p:spPr>
          <a:xfrm>
            <a:off x="6133739" y="981404"/>
            <a:ext cx="6058261" cy="261610"/>
          </a:xfrm>
          <a:prstGeom prst="rect">
            <a:avLst/>
          </a:prstGeom>
        </p:spPr>
        <p:txBody>
          <a:bodyPr wrap="square">
            <a:spAutoFit/>
          </a:bodyPr>
          <a:lstStyle/>
          <a:p>
            <a:r>
              <a:rPr lang="en-US" altLang="zh-CN" sz="1100" dirty="0" smtClean="0">
                <a:latin typeface="Times New Roman" panose="02020603050405020304" pitchFamily="18" charset="0"/>
                <a:ea typeface="宋体" panose="02010600030101010101" pitchFamily="2" charset="-122"/>
              </a:rPr>
              <a:t>MOGA              </a:t>
            </a:r>
            <a:r>
              <a:rPr lang="en-US" altLang="zh-CN" sz="1100" dirty="0" smtClean="0">
                <a:latin typeface="Times New Roman" panose="02020603050405020304" pitchFamily="18" charset="0"/>
                <a:ea typeface="宋体" panose="02010600030101010101" pitchFamily="2" charset="-122"/>
                <a:cs typeface="Times New Roman" panose="02020603050405020304" pitchFamily="18" charset="0"/>
              </a:rPr>
              <a:t> </a:t>
            </a:r>
            <a:r>
              <a:rPr lang="en-US" altLang="zh-CN" sz="1100" dirty="0" smtClean="0">
                <a:latin typeface="Times New Roman" panose="02020603050405020304" pitchFamily="18" charset="0"/>
                <a:ea typeface="宋体" panose="02010600030101010101" pitchFamily="2" charset="-122"/>
              </a:rPr>
              <a:t>MOPSO</a:t>
            </a:r>
            <a:r>
              <a:rPr lang="en-US" altLang="zh-CN" sz="1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1100" dirty="0" smtClean="0">
                <a:latin typeface="Times New Roman" panose="02020603050405020304" pitchFamily="18" charset="0"/>
                <a:ea typeface="宋体" panose="02010600030101010101" pitchFamily="2" charset="-122"/>
                <a:cs typeface="Times New Roman" panose="02020603050405020304" pitchFamily="18" charset="0"/>
              </a:rPr>
              <a:t>        </a:t>
            </a:r>
            <a:r>
              <a:rPr lang="en-US" altLang="zh-CN" sz="1100" dirty="0" smtClean="0">
                <a:latin typeface="Times New Roman" panose="02020603050405020304" pitchFamily="18" charset="0"/>
                <a:ea typeface="宋体" panose="02010600030101010101" pitchFamily="2" charset="-122"/>
              </a:rPr>
              <a:t>MOGA</a:t>
            </a:r>
            <a:r>
              <a:rPr lang="en-US" altLang="zh-CN" sz="11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1100" dirty="0" smtClean="0">
                <a:latin typeface="Times New Roman" panose="02020603050405020304" pitchFamily="18" charset="0"/>
                <a:ea typeface="宋体" panose="02010600030101010101" pitchFamily="2" charset="-122"/>
              </a:rPr>
              <a:t>MOPSO</a:t>
            </a:r>
            <a:r>
              <a:rPr lang="en-US" altLang="zh-CN" sz="1100" dirty="0" smtClean="0">
                <a:latin typeface="Times New Roman" panose="02020603050405020304" pitchFamily="18" charset="0"/>
                <a:ea typeface="宋体" panose="02010600030101010101" pitchFamily="2" charset="-122"/>
                <a:cs typeface="Times New Roman" panose="02020603050405020304" pitchFamily="18" charset="0"/>
              </a:rPr>
              <a:t>  </a:t>
            </a:r>
            <a:r>
              <a:rPr lang="en-US" altLang="zh-CN" sz="1100" dirty="0" smtClean="0">
                <a:latin typeface="Times New Roman" panose="02020603050405020304" pitchFamily="18" charset="0"/>
                <a:ea typeface="宋体" panose="02010600030101010101" pitchFamily="2" charset="-122"/>
              </a:rPr>
              <a:t>CEMOGA</a:t>
            </a:r>
            <a:r>
              <a:rPr lang="en-US" altLang="zh-CN" sz="1100" dirty="0" smtClean="0">
                <a:latin typeface="Times New Roman" panose="02020603050405020304" pitchFamily="18" charset="0"/>
                <a:ea typeface="宋体" panose="02010600030101010101" pitchFamily="2" charset="-122"/>
                <a:cs typeface="Times New Roman" panose="02020603050405020304" pitchFamily="18" charset="0"/>
              </a:rPr>
              <a:t>(M2)  </a:t>
            </a:r>
            <a:r>
              <a:rPr lang="en-US" altLang="zh-CN" sz="1100" dirty="0" smtClean="0">
                <a:latin typeface="Times New Roman" panose="02020603050405020304" pitchFamily="18" charset="0"/>
                <a:ea typeface="宋体" panose="02010600030101010101" pitchFamily="2" charset="-122"/>
              </a:rPr>
              <a:t>NBMOGA</a:t>
            </a:r>
            <a:r>
              <a:rPr lang="en-US" altLang="zh-CN" sz="11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1100" i="1" dirty="0" smtClean="0">
                <a:latin typeface="Times New Roman" panose="02020603050405020304" pitchFamily="18" charset="0"/>
                <a:ea typeface="宋体" panose="02010600030101010101" pitchFamily="2" charset="-122"/>
              </a:rPr>
              <a:t>K</a:t>
            </a:r>
            <a:r>
              <a:rPr lang="en-US" altLang="zh-CN" sz="1100" dirty="0" smtClean="0">
                <a:latin typeface="Times New Roman" panose="02020603050405020304" pitchFamily="18" charset="0"/>
                <a:ea typeface="宋体" panose="02010600030101010101" pitchFamily="2" charset="-122"/>
              </a:rPr>
              <a:t>=5</a:t>
            </a:r>
            <a:r>
              <a:rPr lang="en-US" altLang="zh-CN" sz="11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1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1100" dirty="0" smtClean="0">
                <a:latin typeface="Times New Roman" panose="02020603050405020304" pitchFamily="18" charset="0"/>
                <a:ea typeface="宋体" panose="02010600030101010101" pitchFamily="2" charset="-122"/>
                <a:cs typeface="Times New Roman" panose="02020603050405020304" pitchFamily="18" charset="0"/>
              </a:rPr>
              <a:t> </a:t>
            </a:r>
            <a:r>
              <a:rPr lang="en-US" altLang="zh-CN" sz="1100" dirty="0" smtClean="0">
                <a:latin typeface="Times New Roman" panose="02020603050405020304" pitchFamily="18" charset="0"/>
                <a:ea typeface="宋体" panose="02010600030101010101" pitchFamily="2" charset="-122"/>
              </a:rPr>
              <a:t>NBMOGA</a:t>
            </a:r>
            <a:r>
              <a:rPr lang="en-US" altLang="zh-CN" sz="11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1100" i="1" dirty="0" smtClean="0">
                <a:latin typeface="Times New Roman" panose="02020603050405020304" pitchFamily="18" charset="0"/>
                <a:ea typeface="宋体" panose="02010600030101010101" pitchFamily="2" charset="-122"/>
              </a:rPr>
              <a:t>K</a:t>
            </a:r>
            <a:r>
              <a:rPr lang="en-US" altLang="zh-CN" sz="1100" dirty="0" smtClean="0">
                <a:latin typeface="Times New Roman" panose="02020603050405020304" pitchFamily="18" charset="0"/>
                <a:ea typeface="宋体" panose="02010600030101010101" pitchFamily="2" charset="-122"/>
              </a:rPr>
              <a:t>=15</a:t>
            </a:r>
            <a:r>
              <a:rPr lang="en-US" altLang="zh-CN" sz="1100" dirty="0" smtClean="0">
                <a:latin typeface="Times New Roman" panose="02020603050405020304" pitchFamily="18" charset="0"/>
                <a:ea typeface="宋体" panose="02010600030101010101" pitchFamily="2" charset="-122"/>
                <a:cs typeface="Times New Roman" panose="02020603050405020304" pitchFamily="18" charset="0"/>
              </a:rPr>
              <a:t>)</a:t>
            </a:r>
            <a:endParaRPr lang="zh-CN" altLang="en-US" sz="1100" dirty="0"/>
          </a:p>
        </p:txBody>
      </p:sp>
      <p:sp>
        <p:nvSpPr>
          <p:cNvPr id="7" name="矩形 6"/>
          <p:cNvSpPr/>
          <p:nvPr/>
        </p:nvSpPr>
        <p:spPr>
          <a:xfrm>
            <a:off x="6293220" y="5117853"/>
            <a:ext cx="5484972" cy="646331"/>
          </a:xfrm>
          <a:prstGeom prst="rect">
            <a:avLst/>
          </a:prstGeom>
        </p:spPr>
        <p:txBody>
          <a:bodyPr wrap="square">
            <a:spAutoFit/>
          </a:bodyPr>
          <a:lstStyle/>
          <a:p>
            <a:r>
              <a:rPr lang="zh-CN" altLang="en-US" dirty="0" smtClean="0">
                <a:solidFill>
                  <a:srgbClr val="C00000"/>
                </a:solidFill>
                <a:latin typeface="Times" panose="02020603050405020304" pitchFamily="18" charset="0"/>
                <a:cs typeface="Times" panose="02020603050405020304" pitchFamily="18" charset="0"/>
              </a:rPr>
              <a:t>种群</a:t>
            </a:r>
            <a:r>
              <a:rPr lang="zh-CN" altLang="en-US" dirty="0">
                <a:solidFill>
                  <a:srgbClr val="C00000"/>
                </a:solidFill>
                <a:latin typeface="Times" panose="02020603050405020304" pitchFamily="18" charset="0"/>
                <a:cs typeface="Times" panose="02020603050405020304" pitchFamily="18" charset="0"/>
              </a:rPr>
              <a:t>规模较小</a:t>
            </a:r>
            <a:r>
              <a:rPr lang="zh-CN" altLang="en-US" dirty="0" smtClean="0">
                <a:solidFill>
                  <a:srgbClr val="C00000"/>
                </a:solidFill>
                <a:latin typeface="Times" panose="02020603050405020304" pitchFamily="18" charset="0"/>
                <a:cs typeface="Times" panose="02020603050405020304" pitchFamily="18" charset="0"/>
              </a:rPr>
              <a:t>（例如</a:t>
            </a:r>
            <a:r>
              <a:rPr lang="en-US" altLang="zh-CN" i="1" dirty="0" smtClean="0">
                <a:solidFill>
                  <a:srgbClr val="C00000"/>
                </a:solidFill>
                <a:latin typeface="Times" panose="02020603050405020304" pitchFamily="18" charset="0"/>
                <a:cs typeface="Times" panose="02020603050405020304" pitchFamily="18" charset="0"/>
              </a:rPr>
              <a:t>N</a:t>
            </a:r>
            <a:r>
              <a:rPr lang="en-US" altLang="zh-CN" dirty="0" smtClean="0">
                <a:solidFill>
                  <a:srgbClr val="C00000"/>
                </a:solidFill>
                <a:latin typeface="Times" panose="02020603050405020304" pitchFamily="18" charset="0"/>
                <a:cs typeface="Times" panose="02020603050405020304" pitchFamily="18" charset="0"/>
              </a:rPr>
              <a:t>=50</a:t>
            </a:r>
            <a:r>
              <a:rPr lang="zh-CN" altLang="en-US" dirty="0">
                <a:solidFill>
                  <a:srgbClr val="C00000"/>
                </a:solidFill>
                <a:latin typeface="Times" panose="02020603050405020304" pitchFamily="18" charset="0"/>
                <a:cs typeface="Times" panose="02020603050405020304" pitchFamily="18" charset="0"/>
              </a:rPr>
              <a:t>）的情况</a:t>
            </a:r>
            <a:r>
              <a:rPr lang="zh-CN" altLang="en-US" dirty="0" smtClean="0">
                <a:solidFill>
                  <a:srgbClr val="C00000"/>
                </a:solidFill>
                <a:latin typeface="Times" panose="02020603050405020304" pitchFamily="18" charset="0"/>
                <a:cs typeface="Times" panose="02020603050405020304" pitchFamily="18" charset="0"/>
              </a:rPr>
              <a:t>下，</a:t>
            </a:r>
            <a:r>
              <a:rPr lang="en-US" altLang="zh-CN" dirty="0" smtClean="0">
                <a:solidFill>
                  <a:srgbClr val="C00000"/>
                </a:solidFill>
                <a:latin typeface="Times" panose="02020603050405020304" pitchFamily="18" charset="0"/>
                <a:cs typeface="Times" panose="02020603050405020304" pitchFamily="18" charset="0"/>
              </a:rPr>
              <a:t>NBMOGA</a:t>
            </a:r>
            <a:r>
              <a:rPr lang="zh-CN" altLang="en-US" dirty="0" smtClean="0">
                <a:solidFill>
                  <a:srgbClr val="C00000"/>
                </a:solidFill>
                <a:latin typeface="Times" panose="02020603050405020304" pitchFamily="18" charset="0"/>
                <a:cs typeface="Times" panose="02020603050405020304" pitchFamily="18" charset="0"/>
              </a:rPr>
              <a:t>找到的解集比较完整，对应更高的多样性</a:t>
            </a:r>
            <a:endParaRPr lang="zh-CN" altLang="en-US" dirty="0">
              <a:solidFill>
                <a:srgbClr val="C00000"/>
              </a:solidFill>
            </a:endParaRPr>
          </a:p>
        </p:txBody>
      </p:sp>
      <p:sp>
        <p:nvSpPr>
          <p:cNvPr id="23" name="矩形 22"/>
          <p:cNvSpPr/>
          <p:nvPr/>
        </p:nvSpPr>
        <p:spPr>
          <a:xfrm>
            <a:off x="3378196" y="71979"/>
            <a:ext cx="5234125" cy="523220"/>
          </a:xfrm>
          <a:prstGeom prst="rect">
            <a:avLst/>
          </a:prstGeom>
        </p:spPr>
        <p:txBody>
          <a:bodyPr wrap="none">
            <a:spAutoFit/>
          </a:bodyPr>
          <a:lstStyle/>
          <a:p>
            <a:r>
              <a:rPr lang="zh-CN" altLang="en-US" sz="2800" b="1" dirty="0" smtClean="0">
                <a:latin typeface="黑体" panose="02010609060101010101" pitchFamily="49" charset="-122"/>
                <a:ea typeface="黑体" panose="02010609060101010101" pitchFamily="49" charset="-122"/>
                <a:cs typeface="Times New Roman" panose="02020603050405020304" pitchFamily="18" charset="0"/>
              </a:rPr>
              <a:t>在经典多目标优化问题中的测试</a:t>
            </a:r>
            <a:endParaRPr lang="en-US" altLang="zh-CN" sz="2800" b="1" dirty="0">
              <a:latin typeface="黑体" panose="02010609060101010101" pitchFamily="49" charset="-122"/>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401385687"/>
      </p:ext>
    </p:extLst>
  </p:cSld>
  <p:clrMapOvr>
    <a:masterClrMapping/>
  </p:clrMapOvr>
  <mc:AlternateContent xmlns:mc="http://schemas.openxmlformats.org/markup-compatibility/2006" xmlns:p14="http://schemas.microsoft.com/office/powerpoint/2010/main">
    <mc:Choice Requires="p14">
      <p:transition spd="slow" p14:dur="2000" advTm="53080"/>
    </mc:Choice>
    <mc:Fallback xmlns="">
      <p:transition spd="slow" advTm="5308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p:nvPr/>
        </p:nvPicPr>
        <p:blipFill rotWithShape="1">
          <a:blip r:embed="rId2" cstate="print">
            <a:extLst>
              <a:ext uri="{28A0092B-C50C-407E-A947-70E740481C1C}">
                <a14:useLocalDpi xmlns:a14="http://schemas.microsoft.com/office/drawing/2010/main" val="0"/>
              </a:ext>
            </a:extLst>
          </a:blip>
          <a:srcRect l="6207" t="6080" r="8210" b="1879"/>
          <a:stretch/>
        </p:blipFill>
        <p:spPr bwMode="auto">
          <a:xfrm>
            <a:off x="553279" y="1287666"/>
            <a:ext cx="4684840" cy="2870879"/>
          </a:xfrm>
          <a:prstGeom prst="rect">
            <a:avLst/>
          </a:prstGeom>
          <a:ln>
            <a:noFill/>
          </a:ln>
          <a:extLst>
            <a:ext uri="{53640926-AAD7-44D8-BBD7-CCE9431645EC}">
              <a14:shadowObscured xmlns:a14="http://schemas.microsoft.com/office/drawing/2010/main"/>
            </a:ext>
          </a:extLst>
        </p:spPr>
      </p:pic>
      <p:sp>
        <p:nvSpPr>
          <p:cNvPr id="3" name="灯片编号占位符 2"/>
          <p:cNvSpPr>
            <a:spLocks noGrp="1"/>
          </p:cNvSpPr>
          <p:nvPr>
            <p:ph type="sldNum" sz="quarter" idx="12"/>
          </p:nvPr>
        </p:nvSpPr>
        <p:spPr/>
        <p:txBody>
          <a:bodyPr/>
          <a:lstStyle/>
          <a:p>
            <a:fld id="{7A87FD79-EEE8-4B31-B2A4-84BFC407D37C}" type="slidenum">
              <a:rPr lang="en-US" altLang="zh-CN" smtClean="0">
                <a:solidFill>
                  <a:srgbClr val="000000"/>
                </a:solidFill>
              </a:rPr>
              <a:pPr/>
              <a:t>11</a:t>
            </a:fld>
            <a:endParaRPr lang="en-US" altLang="zh-CN">
              <a:solidFill>
                <a:srgbClr val="000000"/>
              </a:solidFill>
            </a:endParaRPr>
          </a:p>
        </p:txBody>
      </p:sp>
      <p:sp>
        <p:nvSpPr>
          <p:cNvPr id="4" name="文本框 3"/>
          <p:cNvSpPr txBox="1"/>
          <p:nvPr/>
        </p:nvSpPr>
        <p:spPr>
          <a:xfrm>
            <a:off x="539725" y="841426"/>
            <a:ext cx="2820116" cy="400110"/>
          </a:xfrm>
          <a:prstGeom prst="rect">
            <a:avLst/>
          </a:prstGeom>
          <a:noFill/>
        </p:spPr>
        <p:txBody>
          <a:bodyPr wrap="square" rtlCol="0">
            <a:spAutoFit/>
          </a:bodyPr>
          <a:lstStyle/>
          <a:p>
            <a:r>
              <a:rPr lang="zh-CN" altLang="en-US" sz="2000" b="1" dirty="0" smtClean="0">
                <a:latin typeface="楷体" panose="02010609060101010101" pitchFamily="49" charset="-122"/>
                <a:ea typeface="楷体" panose="02010609060101010101" pitchFamily="49" charset="-122"/>
              </a:rPr>
              <a:t>解的多样性对比：</a:t>
            </a:r>
            <a:endParaRPr lang="zh-CN" altLang="en-US" sz="2000" b="1" dirty="0">
              <a:latin typeface="楷体" panose="02010609060101010101" pitchFamily="49" charset="-122"/>
              <a:ea typeface="楷体" panose="02010609060101010101" pitchFamily="49" charset="-122"/>
            </a:endParaRPr>
          </a:p>
        </p:txBody>
      </p:sp>
      <p:sp>
        <p:nvSpPr>
          <p:cNvPr id="31" name="文本框 30"/>
          <p:cNvSpPr txBox="1"/>
          <p:nvPr/>
        </p:nvSpPr>
        <p:spPr>
          <a:xfrm>
            <a:off x="1898609" y="4158545"/>
            <a:ext cx="2922462" cy="307777"/>
          </a:xfrm>
          <a:prstGeom prst="rect">
            <a:avLst/>
          </a:prstGeom>
          <a:noFill/>
        </p:spPr>
        <p:txBody>
          <a:bodyPr wrap="square" rtlCol="0">
            <a:spAutoFit/>
          </a:bodyPr>
          <a:lstStyle/>
          <a:p>
            <a:r>
              <a:rPr lang="zh-CN" altLang="en-US" sz="1400" dirty="0" smtClean="0">
                <a:latin typeface="楷体" panose="02010609060101010101" pitchFamily="49" charset="-122"/>
                <a:ea typeface="楷体" panose="02010609060101010101" pitchFamily="49" charset="-122"/>
              </a:rPr>
              <a:t>不同算法得到的解集的</a:t>
            </a:r>
            <a:r>
              <a:rPr lang="en-US" altLang="zh-CN" sz="1400" dirty="0" smtClean="0">
                <a:latin typeface="楷体" panose="02010609060101010101" pitchFamily="49" charset="-122"/>
                <a:ea typeface="楷体" panose="02010609060101010101" pitchFamily="49" charset="-122"/>
              </a:rPr>
              <a:t>Δ</a:t>
            </a:r>
            <a:endParaRPr lang="zh-CN" altLang="en-US" sz="1400" dirty="0">
              <a:latin typeface="楷体" panose="02010609060101010101" pitchFamily="49" charset="-122"/>
              <a:ea typeface="楷体" panose="02010609060101010101" pitchFamily="49" charset="-122"/>
            </a:endParaRPr>
          </a:p>
        </p:txBody>
      </p:sp>
      <p:sp>
        <p:nvSpPr>
          <p:cNvPr id="32" name="文本框 31"/>
          <p:cNvSpPr txBox="1"/>
          <p:nvPr/>
        </p:nvSpPr>
        <p:spPr>
          <a:xfrm>
            <a:off x="7021139" y="3997411"/>
            <a:ext cx="3913432" cy="307777"/>
          </a:xfrm>
          <a:prstGeom prst="rect">
            <a:avLst/>
          </a:prstGeom>
          <a:noFill/>
        </p:spPr>
        <p:txBody>
          <a:bodyPr wrap="square" rtlCol="0">
            <a:spAutoFit/>
          </a:bodyPr>
          <a:lstStyle/>
          <a:p>
            <a:r>
              <a:rPr lang="en-US" altLang="zh-CN" sz="1400" dirty="0" smtClean="0">
                <a:latin typeface="Times" panose="02020603050405020304" pitchFamily="18" charset="0"/>
                <a:ea typeface="楷体" panose="02010609060101010101" pitchFamily="49" charset="-122"/>
                <a:cs typeface="Times" panose="02020603050405020304" pitchFamily="18" charset="0"/>
              </a:rPr>
              <a:t>NBMOGA</a:t>
            </a:r>
            <a:r>
              <a:rPr lang="zh-CN" altLang="en-US" sz="1400" dirty="0" smtClean="0">
                <a:latin typeface="Times" panose="02020603050405020304" pitchFamily="18" charset="0"/>
                <a:ea typeface="楷体" panose="02010609060101010101" pitchFamily="49" charset="-122"/>
                <a:cs typeface="Times" panose="02020603050405020304" pitchFamily="18" charset="0"/>
              </a:rPr>
              <a:t>新一代种群中各个个体的来源比例</a:t>
            </a:r>
            <a:endParaRPr lang="zh-CN" altLang="en-US" sz="1400" dirty="0">
              <a:latin typeface="Times" panose="02020603050405020304" pitchFamily="18" charset="0"/>
              <a:ea typeface="楷体" panose="02010609060101010101" pitchFamily="49" charset="-122"/>
              <a:cs typeface="Times" panose="02020603050405020304" pitchFamily="18" charset="0"/>
            </a:endParaRPr>
          </a:p>
        </p:txBody>
      </p:sp>
      <p:pic>
        <p:nvPicPr>
          <p:cNvPr id="18" name="图片 17"/>
          <p:cNvPicPr/>
          <p:nvPr/>
        </p:nvPicPr>
        <p:blipFill rotWithShape="1">
          <a:blip r:embed="rId3" cstate="print">
            <a:extLst>
              <a:ext uri="{28A0092B-C50C-407E-A947-70E740481C1C}">
                <a14:useLocalDpi xmlns:a14="http://schemas.microsoft.com/office/drawing/2010/main" val="0"/>
              </a:ext>
            </a:extLst>
          </a:blip>
          <a:srcRect t="4441" r="5946" b="-1"/>
          <a:stretch/>
        </p:blipFill>
        <p:spPr bwMode="auto">
          <a:xfrm>
            <a:off x="7021139" y="1452060"/>
            <a:ext cx="3432921" cy="2545398"/>
          </a:xfrm>
          <a:prstGeom prst="rect">
            <a:avLst/>
          </a:prstGeom>
          <a:ln>
            <a:noFill/>
          </a:ln>
          <a:extLst>
            <a:ext uri="{53640926-AAD7-44D8-BBD7-CCE9431645EC}">
              <a14:shadowObscured xmlns:a14="http://schemas.microsoft.com/office/drawing/2010/main"/>
            </a:ext>
          </a:extLst>
        </p:spPr>
      </p:pic>
      <p:sp>
        <p:nvSpPr>
          <p:cNvPr id="23" name="文本框 22"/>
          <p:cNvSpPr txBox="1"/>
          <p:nvPr/>
        </p:nvSpPr>
        <p:spPr>
          <a:xfrm>
            <a:off x="5917482" y="873845"/>
            <a:ext cx="5561945" cy="400110"/>
          </a:xfrm>
          <a:prstGeom prst="rect">
            <a:avLst/>
          </a:prstGeom>
          <a:noFill/>
        </p:spPr>
        <p:txBody>
          <a:bodyPr wrap="square" rtlCol="0">
            <a:spAutoFit/>
          </a:bodyPr>
          <a:lstStyle/>
          <a:p>
            <a:r>
              <a:rPr lang="en-US" altLang="zh-CN" sz="2000" b="1" dirty="0" smtClean="0">
                <a:latin typeface="Times" panose="02020603050405020304" pitchFamily="18" charset="0"/>
                <a:ea typeface="楷体" panose="02010609060101010101" pitchFamily="49" charset="-122"/>
                <a:cs typeface="Times" panose="02020603050405020304" pitchFamily="18" charset="0"/>
              </a:rPr>
              <a:t>NBMOGA</a:t>
            </a:r>
            <a:r>
              <a:rPr lang="zh-CN" altLang="en-US" sz="2000" b="1" dirty="0" smtClean="0">
                <a:latin typeface="Times" panose="02020603050405020304" pitchFamily="18" charset="0"/>
                <a:ea typeface="楷体" panose="02010609060101010101" pitchFamily="49" charset="-122"/>
                <a:cs typeface="Times" panose="02020603050405020304" pitchFamily="18" charset="0"/>
              </a:rPr>
              <a:t>的机制为种群引入了更多的变异解：</a:t>
            </a:r>
            <a:endParaRPr lang="zh-CN" altLang="en-US" sz="2000" b="1" dirty="0">
              <a:latin typeface="Times" panose="02020603050405020304" pitchFamily="18" charset="0"/>
              <a:ea typeface="楷体" panose="02010609060101010101" pitchFamily="49" charset="-122"/>
              <a:cs typeface="Times" panose="02020603050405020304" pitchFamily="18" charset="0"/>
            </a:endParaRPr>
          </a:p>
        </p:txBody>
      </p:sp>
      <p:sp>
        <p:nvSpPr>
          <p:cNvPr id="6" name="文本框 5"/>
          <p:cNvSpPr txBox="1"/>
          <p:nvPr/>
        </p:nvSpPr>
        <p:spPr>
          <a:xfrm>
            <a:off x="6491634" y="4646626"/>
            <a:ext cx="5090766" cy="1200329"/>
          </a:xfrm>
          <a:prstGeom prst="rect">
            <a:avLst/>
          </a:prstGeom>
          <a:noFill/>
        </p:spPr>
        <p:txBody>
          <a:bodyPr wrap="square" rtlCol="0">
            <a:spAutoFit/>
          </a:bodyPr>
          <a:lstStyle/>
          <a:p>
            <a:pPr algn="just"/>
            <a:r>
              <a:rPr lang="en-US" altLang="zh-CN" dirty="0" smtClean="0">
                <a:solidFill>
                  <a:srgbClr val="C00000"/>
                </a:solidFill>
                <a:latin typeface="Times" panose="02020603050405020304" pitchFamily="18" charset="0"/>
                <a:cs typeface="Times" panose="02020603050405020304" pitchFamily="18" charset="0"/>
              </a:rPr>
              <a:t>NBMOGA</a:t>
            </a:r>
            <a:r>
              <a:rPr lang="zh-CN" altLang="en-US" dirty="0" smtClean="0">
                <a:solidFill>
                  <a:srgbClr val="C00000"/>
                </a:solidFill>
                <a:latin typeface="Times" panose="02020603050405020304" pitchFamily="18" charset="0"/>
                <a:cs typeface="Times" panose="02020603050405020304" pitchFamily="18" charset="0"/>
              </a:rPr>
              <a:t>对大规模候选解进行筛选的行为让更多的优质变异解被保留在当前种群中</a:t>
            </a:r>
            <a:endParaRPr lang="en-US" altLang="zh-CN" dirty="0" smtClean="0">
              <a:solidFill>
                <a:srgbClr val="C00000"/>
              </a:solidFill>
              <a:latin typeface="Times" panose="02020603050405020304" pitchFamily="18" charset="0"/>
              <a:cs typeface="Times" panose="02020603050405020304" pitchFamily="18" charset="0"/>
            </a:endParaRPr>
          </a:p>
          <a:p>
            <a:pPr algn="just"/>
            <a:endParaRPr lang="en-US" altLang="zh-CN" dirty="0">
              <a:solidFill>
                <a:srgbClr val="C00000"/>
              </a:solidFill>
              <a:latin typeface="Times" panose="02020603050405020304" pitchFamily="18" charset="0"/>
              <a:cs typeface="Times" panose="02020603050405020304" pitchFamily="18" charset="0"/>
            </a:endParaRPr>
          </a:p>
          <a:p>
            <a:pPr algn="just"/>
            <a:r>
              <a:rPr lang="zh-CN" altLang="en-US" dirty="0" smtClean="0">
                <a:solidFill>
                  <a:srgbClr val="C00000"/>
                </a:solidFill>
                <a:latin typeface="Times" panose="02020603050405020304" pitchFamily="18" charset="0"/>
                <a:cs typeface="Times" panose="02020603050405020304" pitchFamily="18" charset="0"/>
              </a:rPr>
              <a:t>这可能是其能提高种群多样性的原因之一</a:t>
            </a:r>
            <a:endParaRPr lang="zh-CN" altLang="en-US" dirty="0">
              <a:solidFill>
                <a:srgbClr val="C00000"/>
              </a:solidFill>
              <a:latin typeface="Times" panose="02020603050405020304" pitchFamily="18" charset="0"/>
              <a:cs typeface="Times" panose="02020603050405020304" pitchFamily="18" charset="0"/>
            </a:endParaRPr>
          </a:p>
        </p:txBody>
      </p:sp>
      <p:sp>
        <p:nvSpPr>
          <p:cNvPr id="24" name="文本框 23"/>
          <p:cNvSpPr txBox="1"/>
          <p:nvPr/>
        </p:nvSpPr>
        <p:spPr>
          <a:xfrm>
            <a:off x="257924" y="4645768"/>
            <a:ext cx="5875815" cy="1277273"/>
          </a:xfrm>
          <a:prstGeom prst="rect">
            <a:avLst/>
          </a:prstGeom>
          <a:noFill/>
        </p:spPr>
        <p:txBody>
          <a:bodyPr wrap="square" rtlCol="0">
            <a:spAutoFit/>
          </a:bodyPr>
          <a:lstStyle/>
          <a:p>
            <a:r>
              <a:rPr lang="zh-CN" altLang="en-US" dirty="0" smtClean="0">
                <a:latin typeface="Times" panose="02020603050405020304" pitchFamily="18" charset="0"/>
                <a:cs typeface="Times" panose="02020603050405020304" pitchFamily="18" charset="0"/>
              </a:rPr>
              <a:t>不同种群规模下，</a:t>
            </a:r>
            <a:r>
              <a:rPr lang="en-US" altLang="zh-CN" dirty="0" smtClean="0">
                <a:latin typeface="Times" panose="02020603050405020304" pitchFamily="18" charset="0"/>
                <a:cs typeface="Times" panose="02020603050405020304" pitchFamily="18" charset="0"/>
              </a:rPr>
              <a:t>NBMOGA</a:t>
            </a:r>
            <a:r>
              <a:rPr lang="zh-CN" altLang="en-US" dirty="0" smtClean="0">
                <a:latin typeface="Times" panose="02020603050405020304" pitchFamily="18" charset="0"/>
                <a:cs typeface="Times" panose="02020603050405020304" pitchFamily="18" charset="0"/>
              </a:rPr>
              <a:t>的解集多样性与其它算法相同或更好</a:t>
            </a:r>
            <a:endParaRPr lang="en-US" altLang="zh-CN" dirty="0" smtClean="0">
              <a:latin typeface="Times" panose="02020603050405020304" pitchFamily="18" charset="0"/>
              <a:cs typeface="Times" panose="02020603050405020304" pitchFamily="18" charset="0"/>
            </a:endParaRPr>
          </a:p>
          <a:p>
            <a:endParaRPr lang="en-US" altLang="zh-CN" dirty="0" smtClean="0">
              <a:latin typeface="Times" panose="02020603050405020304" pitchFamily="18" charset="0"/>
              <a:cs typeface="Times" panose="02020603050405020304" pitchFamily="18" charset="0"/>
            </a:endParaRPr>
          </a:p>
          <a:p>
            <a:pPr>
              <a:spcBef>
                <a:spcPts val="600"/>
              </a:spcBef>
            </a:pPr>
            <a:r>
              <a:rPr lang="zh-CN" altLang="en-US" dirty="0" smtClean="0">
                <a:latin typeface="Times" panose="02020603050405020304" pitchFamily="18" charset="0"/>
                <a:cs typeface="Times" panose="02020603050405020304" pitchFamily="18" charset="0"/>
              </a:rPr>
              <a:t>尤其是在种群规模较小（</a:t>
            </a:r>
            <a:r>
              <a:rPr lang="en-US" altLang="zh-CN" i="1" dirty="0" smtClean="0">
                <a:latin typeface="Times" panose="02020603050405020304" pitchFamily="18" charset="0"/>
                <a:cs typeface="Times" panose="02020603050405020304" pitchFamily="18" charset="0"/>
              </a:rPr>
              <a:t>N</a:t>
            </a:r>
            <a:r>
              <a:rPr lang="en-US" altLang="zh-CN" dirty="0" smtClean="0">
                <a:latin typeface="Times" panose="02020603050405020304" pitchFamily="18" charset="0"/>
                <a:cs typeface="Times" panose="02020603050405020304" pitchFamily="18" charset="0"/>
              </a:rPr>
              <a:t>=50</a:t>
            </a:r>
            <a:r>
              <a:rPr lang="zh-CN" altLang="en-US" dirty="0" smtClean="0">
                <a:latin typeface="Times" panose="02020603050405020304" pitchFamily="18" charset="0"/>
                <a:cs typeface="Times" panose="02020603050405020304" pitchFamily="18" charset="0"/>
              </a:rPr>
              <a:t>）的情况下</a:t>
            </a:r>
            <a:endParaRPr lang="zh-CN" altLang="en-US" dirty="0">
              <a:latin typeface="Times" panose="02020603050405020304" pitchFamily="18" charset="0"/>
              <a:cs typeface="Times" panose="02020603050405020304" pitchFamily="18" charset="0"/>
            </a:endParaRPr>
          </a:p>
        </p:txBody>
      </p:sp>
      <p:sp>
        <p:nvSpPr>
          <p:cNvPr id="2" name="文本框 1"/>
          <p:cNvSpPr txBox="1"/>
          <p:nvPr/>
        </p:nvSpPr>
        <p:spPr>
          <a:xfrm>
            <a:off x="257924" y="6139543"/>
            <a:ext cx="10948632" cy="430887"/>
          </a:xfrm>
          <a:prstGeom prst="rect">
            <a:avLst/>
          </a:prstGeom>
          <a:noFill/>
        </p:spPr>
        <p:txBody>
          <a:bodyPr wrap="square" rtlCol="0">
            <a:spAutoFit/>
          </a:bodyPr>
          <a:lstStyle/>
          <a:p>
            <a:r>
              <a:rPr lang="zh-CN" altLang="en-US" sz="2200" b="1" dirty="0" smtClean="0">
                <a:solidFill>
                  <a:schemeClr val="accent6"/>
                </a:solidFill>
                <a:latin typeface="Times" panose="02020603050405020304" pitchFamily="18" charset="0"/>
                <a:cs typeface="Times" panose="02020603050405020304" pitchFamily="18" charset="0"/>
              </a:rPr>
              <a:t>接下来，我们将</a:t>
            </a:r>
            <a:r>
              <a:rPr lang="en-US" altLang="zh-CN" sz="2200" b="1" dirty="0" smtClean="0">
                <a:solidFill>
                  <a:schemeClr val="accent6"/>
                </a:solidFill>
                <a:latin typeface="Times" panose="02020603050405020304" pitchFamily="18" charset="0"/>
                <a:cs typeface="Times" panose="02020603050405020304" pitchFamily="18" charset="0"/>
              </a:rPr>
              <a:t>NBMOGA</a:t>
            </a:r>
            <a:r>
              <a:rPr lang="zh-CN" altLang="en-US" sz="2200" b="1" dirty="0" smtClean="0">
                <a:solidFill>
                  <a:schemeClr val="accent6"/>
                </a:solidFill>
                <a:latin typeface="Times" panose="02020603050405020304" pitchFamily="18" charset="0"/>
                <a:cs typeface="Times" panose="02020603050405020304" pitchFamily="18" charset="0"/>
              </a:rPr>
              <a:t>用于高能同步辐射光源（</a:t>
            </a:r>
            <a:r>
              <a:rPr lang="en-US" altLang="zh-CN" sz="2200" b="1" dirty="0" smtClean="0">
                <a:solidFill>
                  <a:schemeClr val="accent6"/>
                </a:solidFill>
                <a:latin typeface="Times" panose="02020603050405020304" pitchFamily="18" charset="0"/>
                <a:cs typeface="Times" panose="02020603050405020304" pitchFamily="18" charset="0"/>
              </a:rPr>
              <a:t>HEPS</a:t>
            </a:r>
            <a:r>
              <a:rPr lang="zh-CN" altLang="en-US" sz="2200" b="1" dirty="0" smtClean="0">
                <a:solidFill>
                  <a:schemeClr val="accent6"/>
                </a:solidFill>
                <a:latin typeface="Times" panose="02020603050405020304" pitchFamily="18" charset="0"/>
                <a:cs typeface="Times" panose="02020603050405020304" pitchFamily="18" charset="0"/>
              </a:rPr>
              <a:t>）储存环的非线性动力学优化</a:t>
            </a:r>
            <a:endParaRPr lang="zh-CN" altLang="en-US" sz="2200" b="1" dirty="0">
              <a:solidFill>
                <a:schemeClr val="accent6"/>
              </a:solidFill>
              <a:latin typeface="Times" panose="02020603050405020304" pitchFamily="18" charset="0"/>
              <a:cs typeface="Times" panose="02020603050405020304" pitchFamily="18" charset="0"/>
            </a:endParaRPr>
          </a:p>
        </p:txBody>
      </p:sp>
      <p:sp>
        <p:nvSpPr>
          <p:cNvPr id="16" name="矩形 15"/>
          <p:cNvSpPr/>
          <p:nvPr/>
        </p:nvSpPr>
        <p:spPr>
          <a:xfrm>
            <a:off x="3378196" y="71979"/>
            <a:ext cx="5234125" cy="523220"/>
          </a:xfrm>
          <a:prstGeom prst="rect">
            <a:avLst/>
          </a:prstGeom>
        </p:spPr>
        <p:txBody>
          <a:bodyPr wrap="none">
            <a:spAutoFit/>
          </a:bodyPr>
          <a:lstStyle/>
          <a:p>
            <a:r>
              <a:rPr lang="zh-CN" altLang="en-US" sz="2800" b="1" dirty="0" smtClean="0">
                <a:latin typeface="黑体" panose="02010609060101010101" pitchFamily="49" charset="-122"/>
                <a:ea typeface="黑体" panose="02010609060101010101" pitchFamily="49" charset="-122"/>
                <a:cs typeface="Times New Roman" panose="02020603050405020304" pitchFamily="18" charset="0"/>
              </a:rPr>
              <a:t>在经典多目标优化问题中的测试</a:t>
            </a:r>
            <a:endParaRPr lang="en-US" altLang="zh-CN" sz="2800" b="1" dirty="0">
              <a:latin typeface="黑体" panose="02010609060101010101" pitchFamily="49" charset="-122"/>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2007801195"/>
      </p:ext>
    </p:extLst>
  </p:cSld>
  <p:clrMapOvr>
    <a:masterClrMapping/>
  </p:clrMapOvr>
  <mc:AlternateContent xmlns:mc="http://schemas.openxmlformats.org/markup-compatibility/2006" xmlns:p14="http://schemas.microsoft.com/office/powerpoint/2010/main">
    <mc:Choice Requires="p14">
      <p:transition spd="slow" p14:dur="2000" advTm="76875"/>
    </mc:Choice>
    <mc:Fallback xmlns="">
      <p:transition spd="slow" advTm="76875"/>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图片 49"/>
          <p:cNvPicPr>
            <a:picLocks noChangeAspect="1"/>
          </p:cNvPicPr>
          <p:nvPr/>
        </p:nvPicPr>
        <p:blipFill rotWithShape="1">
          <a:blip r:embed="rId3" cstate="print">
            <a:extLst>
              <a:ext uri="{28A0092B-C50C-407E-A947-70E740481C1C}">
                <a14:useLocalDpi xmlns:a14="http://schemas.microsoft.com/office/drawing/2010/main" val="0"/>
              </a:ext>
            </a:extLst>
          </a:blip>
          <a:srcRect l="24578" t="19702" r="21999" b="17950"/>
          <a:stretch/>
        </p:blipFill>
        <p:spPr>
          <a:xfrm>
            <a:off x="338859" y="1737079"/>
            <a:ext cx="2232248" cy="148985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0906" y="1595471"/>
            <a:ext cx="5028234" cy="4972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3" name="直接箭头连接符 32"/>
          <p:cNvCxnSpPr/>
          <p:nvPr/>
        </p:nvCxnSpPr>
        <p:spPr>
          <a:xfrm flipH="1">
            <a:off x="6651707" y="3466768"/>
            <a:ext cx="360040" cy="24765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4" name="直接箭头连接符 33"/>
          <p:cNvCxnSpPr/>
          <p:nvPr/>
        </p:nvCxnSpPr>
        <p:spPr>
          <a:xfrm>
            <a:off x="6651707" y="4475792"/>
            <a:ext cx="360040" cy="228600"/>
          </a:xfrm>
          <a:prstGeom prst="straightConnector1">
            <a:avLst/>
          </a:prstGeom>
          <a:ln w="22225">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35" name="直接箭头连接符 34"/>
          <p:cNvCxnSpPr/>
          <p:nvPr/>
        </p:nvCxnSpPr>
        <p:spPr>
          <a:xfrm flipV="1">
            <a:off x="8019859" y="4794360"/>
            <a:ext cx="228600" cy="228600"/>
          </a:xfrm>
          <a:prstGeom prst="straightConnector1">
            <a:avLst/>
          </a:prstGeom>
          <a:ln w="22225">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36" name="椭圆 35"/>
          <p:cNvSpPr>
            <a:spLocks noChangeAspect="1"/>
          </p:cNvSpPr>
          <p:nvPr/>
        </p:nvSpPr>
        <p:spPr>
          <a:xfrm rot="7200000">
            <a:off x="7233456" y="4657399"/>
            <a:ext cx="108000" cy="2160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a:spLocks noChangeAspect="1"/>
          </p:cNvSpPr>
          <p:nvPr/>
        </p:nvSpPr>
        <p:spPr>
          <a:xfrm rot="3900000">
            <a:off x="7270552" y="3252332"/>
            <a:ext cx="108000" cy="21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a:spLocks noChangeAspect="1"/>
          </p:cNvSpPr>
          <p:nvPr/>
        </p:nvSpPr>
        <p:spPr>
          <a:xfrm rot="600000">
            <a:off x="7542084" y="4829399"/>
            <a:ext cx="129186" cy="108000"/>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TextBox 14"/>
          <p:cNvSpPr txBox="1"/>
          <p:nvPr/>
        </p:nvSpPr>
        <p:spPr>
          <a:xfrm>
            <a:off x="8711598" y="2412346"/>
            <a:ext cx="2066586" cy="2123658"/>
          </a:xfrm>
          <a:prstGeom prst="rect">
            <a:avLst/>
          </a:prstGeom>
          <a:solidFill>
            <a:srgbClr val="0070C0"/>
          </a:solidFill>
        </p:spPr>
        <p:txBody>
          <a:bodyPr wrap="square" rtlCol="0">
            <a:spAutoFit/>
          </a:bodyPr>
          <a:lstStyle/>
          <a:p>
            <a:r>
              <a:rPr lang="zh-CN" altLang="en-US" sz="2400" b="1" dirty="0" smtClean="0">
                <a:solidFill>
                  <a:schemeClr val="bg1"/>
                </a:solidFill>
                <a:latin typeface="+mn-lt"/>
              </a:rPr>
              <a:t>增强器</a:t>
            </a:r>
            <a:r>
              <a:rPr lang="en-US" altLang="zh-CN" sz="2400" dirty="0" smtClean="0">
                <a:solidFill>
                  <a:schemeClr val="bg1"/>
                </a:solidFill>
                <a:latin typeface="+mn-lt"/>
              </a:rPr>
              <a:t>:</a:t>
            </a:r>
          </a:p>
          <a:p>
            <a:r>
              <a:rPr lang="en-US" altLang="zh-CN" dirty="0" smtClean="0">
                <a:solidFill>
                  <a:schemeClr val="bg1"/>
                </a:solidFill>
                <a:latin typeface="+mn-lt"/>
              </a:rPr>
              <a:t>300 MeV to 6 </a:t>
            </a:r>
            <a:r>
              <a:rPr lang="en-US" altLang="zh-CN" dirty="0" err="1" smtClean="0">
                <a:solidFill>
                  <a:schemeClr val="bg1"/>
                </a:solidFill>
                <a:latin typeface="+mn-lt"/>
              </a:rPr>
              <a:t>GeV</a:t>
            </a:r>
            <a:endParaRPr lang="en-US" altLang="zh-CN" dirty="0" smtClean="0">
              <a:solidFill>
                <a:schemeClr val="bg1"/>
              </a:solidFill>
              <a:latin typeface="+mn-lt"/>
            </a:endParaRPr>
          </a:p>
          <a:p>
            <a:r>
              <a:rPr lang="zh-CN" altLang="en-US" dirty="0" smtClean="0">
                <a:solidFill>
                  <a:schemeClr val="bg1"/>
                </a:solidFill>
                <a:latin typeface="+mn-lt"/>
              </a:rPr>
              <a:t>重复频率</a:t>
            </a:r>
            <a:r>
              <a:rPr lang="en-US" altLang="zh-CN" dirty="0" smtClean="0">
                <a:solidFill>
                  <a:schemeClr val="bg1"/>
                </a:solidFill>
                <a:latin typeface="+mn-lt"/>
              </a:rPr>
              <a:t>: 1 Hz</a:t>
            </a:r>
            <a:endParaRPr lang="en-US" altLang="zh-CN" dirty="0">
              <a:solidFill>
                <a:schemeClr val="bg1"/>
              </a:solidFill>
              <a:latin typeface="+mn-lt"/>
            </a:endParaRPr>
          </a:p>
          <a:p>
            <a:r>
              <a:rPr lang="en-US" altLang="zh-CN" dirty="0" smtClean="0">
                <a:solidFill>
                  <a:schemeClr val="bg1"/>
                </a:solidFill>
                <a:latin typeface="+mn-lt"/>
              </a:rPr>
              <a:t>FODO</a:t>
            </a:r>
            <a:r>
              <a:rPr lang="zh-CN" altLang="en-US" dirty="0" smtClean="0">
                <a:solidFill>
                  <a:schemeClr val="bg1"/>
                </a:solidFill>
                <a:latin typeface="+mn-lt"/>
              </a:rPr>
              <a:t>结构发射度</a:t>
            </a:r>
            <a:r>
              <a:rPr lang="en-US" altLang="zh-CN" dirty="0" smtClean="0">
                <a:solidFill>
                  <a:schemeClr val="bg1"/>
                </a:solidFill>
                <a:latin typeface="+mn-lt"/>
              </a:rPr>
              <a:t>: ~40 nm</a:t>
            </a:r>
          </a:p>
          <a:p>
            <a:r>
              <a:rPr lang="zh-CN" altLang="en-US" dirty="0" smtClean="0">
                <a:solidFill>
                  <a:schemeClr val="bg1"/>
                </a:solidFill>
                <a:latin typeface="+mn-lt"/>
              </a:rPr>
              <a:t>最大单束团电荷量</a:t>
            </a:r>
            <a:r>
              <a:rPr lang="en-US" altLang="zh-CN" dirty="0" smtClean="0">
                <a:solidFill>
                  <a:schemeClr val="bg1"/>
                </a:solidFill>
                <a:latin typeface="+mn-lt"/>
              </a:rPr>
              <a:t>: ~2 </a:t>
            </a:r>
            <a:r>
              <a:rPr lang="en-US" altLang="zh-CN" dirty="0" err="1" smtClean="0">
                <a:solidFill>
                  <a:schemeClr val="bg1"/>
                </a:solidFill>
                <a:latin typeface="+mn-lt"/>
              </a:rPr>
              <a:t>nC</a:t>
            </a:r>
            <a:endParaRPr lang="zh-CN" altLang="en-US" dirty="0">
              <a:solidFill>
                <a:schemeClr val="bg1"/>
              </a:solidFill>
              <a:latin typeface="+mn-lt"/>
            </a:endParaRPr>
          </a:p>
        </p:txBody>
      </p:sp>
      <p:sp>
        <p:nvSpPr>
          <p:cNvPr id="40" name="TextBox 13"/>
          <p:cNvSpPr txBox="1"/>
          <p:nvPr/>
        </p:nvSpPr>
        <p:spPr>
          <a:xfrm>
            <a:off x="3032196" y="3180605"/>
            <a:ext cx="2905310" cy="1569660"/>
          </a:xfrm>
          <a:prstGeom prst="rect">
            <a:avLst/>
          </a:prstGeom>
          <a:solidFill>
            <a:srgbClr val="0070C0"/>
          </a:solidFill>
        </p:spPr>
        <p:txBody>
          <a:bodyPr wrap="square" rtlCol="0">
            <a:spAutoFit/>
          </a:bodyPr>
          <a:lstStyle/>
          <a:p>
            <a:r>
              <a:rPr lang="zh-CN" altLang="en-US" sz="2400" b="1" dirty="0" smtClean="0">
                <a:solidFill>
                  <a:schemeClr val="bg1"/>
                </a:solidFill>
              </a:rPr>
              <a:t>储存环：</a:t>
            </a:r>
            <a:endParaRPr lang="en-US" altLang="zh-CN" sz="2400" b="1" dirty="0" smtClean="0">
              <a:solidFill>
                <a:schemeClr val="bg1"/>
              </a:solidFill>
            </a:endParaRPr>
          </a:p>
          <a:p>
            <a:r>
              <a:rPr lang="en-US" altLang="zh-CN" dirty="0" smtClean="0">
                <a:solidFill>
                  <a:schemeClr val="bg1"/>
                </a:solidFill>
              </a:rPr>
              <a:t>6 GeV, 48*7BAs</a:t>
            </a:r>
          </a:p>
          <a:p>
            <a:r>
              <a:rPr lang="zh-CN" altLang="en-US" dirty="0" smtClean="0">
                <a:solidFill>
                  <a:schemeClr val="bg1"/>
                </a:solidFill>
              </a:rPr>
              <a:t>周长：</a:t>
            </a:r>
            <a:r>
              <a:rPr lang="en-US" altLang="zh-CN" dirty="0" smtClean="0">
                <a:solidFill>
                  <a:schemeClr val="bg1"/>
                </a:solidFill>
              </a:rPr>
              <a:t>1360.4 m</a:t>
            </a:r>
          </a:p>
          <a:p>
            <a:r>
              <a:rPr lang="zh-CN" altLang="en-US" dirty="0" smtClean="0">
                <a:solidFill>
                  <a:schemeClr val="bg1"/>
                </a:solidFill>
              </a:rPr>
              <a:t>自然发射度：</a:t>
            </a:r>
            <a:r>
              <a:rPr lang="en-US" altLang="zh-CN" dirty="0" smtClean="0">
                <a:solidFill>
                  <a:schemeClr val="bg1"/>
                </a:solidFill>
              </a:rPr>
              <a:t>30-60 pm</a:t>
            </a:r>
          </a:p>
          <a:p>
            <a:r>
              <a:rPr lang="zh-CN" altLang="en-US" dirty="0" smtClean="0">
                <a:solidFill>
                  <a:schemeClr val="bg1"/>
                </a:solidFill>
              </a:rPr>
              <a:t>流强：</a:t>
            </a:r>
            <a:r>
              <a:rPr lang="en-US" altLang="zh-CN" dirty="0" smtClean="0">
                <a:solidFill>
                  <a:schemeClr val="bg1"/>
                </a:solidFill>
              </a:rPr>
              <a:t>200 mA</a:t>
            </a:r>
          </a:p>
        </p:txBody>
      </p:sp>
      <p:grpSp>
        <p:nvGrpSpPr>
          <p:cNvPr id="41" name="组合 40"/>
          <p:cNvGrpSpPr/>
          <p:nvPr/>
        </p:nvGrpSpPr>
        <p:grpSpPr>
          <a:xfrm>
            <a:off x="3144440" y="1923826"/>
            <a:ext cx="3200400" cy="962561"/>
            <a:chOff x="381000" y="2314039"/>
            <a:chExt cx="3200400" cy="962561"/>
          </a:xfrm>
        </p:grpSpPr>
        <p:cxnSp>
          <p:nvCxnSpPr>
            <p:cNvPr id="42" name="直接连接符 41"/>
            <p:cNvCxnSpPr/>
            <p:nvPr/>
          </p:nvCxnSpPr>
          <p:spPr>
            <a:xfrm flipV="1">
              <a:off x="381000" y="2667001"/>
              <a:ext cx="3200400" cy="12699"/>
            </a:xfrm>
            <a:prstGeom prst="line">
              <a:avLst/>
            </a:prstGeom>
            <a:ln w="34925">
              <a:solidFill>
                <a:schemeClr val="accent1">
                  <a:shade val="50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flipV="1">
              <a:off x="1676400" y="2667000"/>
              <a:ext cx="838200" cy="60960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矩形 43"/>
            <p:cNvSpPr/>
            <p:nvPr/>
          </p:nvSpPr>
          <p:spPr>
            <a:xfrm>
              <a:off x="2362200" y="2314039"/>
              <a:ext cx="228600" cy="657761"/>
            </a:xfrm>
            <a:prstGeom prst="rect">
              <a:avLst/>
            </a:prstGeom>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5" name="直接箭头连接符 44"/>
            <p:cNvCxnSpPr/>
            <p:nvPr/>
          </p:nvCxnSpPr>
          <p:spPr>
            <a:xfrm flipV="1">
              <a:off x="2590800" y="2668320"/>
              <a:ext cx="762000" cy="1"/>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6" name="椭圆 45"/>
            <p:cNvSpPr/>
            <p:nvPr/>
          </p:nvSpPr>
          <p:spPr>
            <a:xfrm>
              <a:off x="2871850" y="2591625"/>
              <a:ext cx="304800" cy="152400"/>
            </a:xfrm>
            <a:prstGeom prst="ellipse">
              <a:avLst/>
            </a:prstGeom>
            <a:solidFill>
              <a:srgbClr val="FF0000"/>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46"/>
            <p:cNvSpPr/>
            <p:nvPr/>
          </p:nvSpPr>
          <p:spPr>
            <a:xfrm rot="19464993">
              <a:off x="1206773" y="2998798"/>
              <a:ext cx="710905" cy="225404"/>
            </a:xfrm>
            <a:prstGeom prst="rect">
              <a:avLst/>
            </a:prstGeom>
            <a:solidFill>
              <a:schemeClr val="accent6">
                <a:lumMod val="75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48" name="直接箭头连接符 47"/>
          <p:cNvCxnSpPr/>
          <p:nvPr/>
        </p:nvCxnSpPr>
        <p:spPr>
          <a:xfrm flipH="1" flipV="1">
            <a:off x="5599704" y="2581587"/>
            <a:ext cx="876300" cy="1290703"/>
          </a:xfrm>
          <a:prstGeom prst="straightConnector1">
            <a:avLst/>
          </a:prstGeom>
          <a:ln w="22225">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49" name="直接箭头连接符 48"/>
          <p:cNvCxnSpPr/>
          <p:nvPr/>
        </p:nvCxnSpPr>
        <p:spPr>
          <a:xfrm flipH="1">
            <a:off x="5696492" y="4377552"/>
            <a:ext cx="835884" cy="1394384"/>
          </a:xfrm>
          <a:prstGeom prst="straightConnector1">
            <a:avLst/>
          </a:prstGeom>
          <a:ln w="22225">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grpSp>
        <p:nvGrpSpPr>
          <p:cNvPr id="51" name="组合 50"/>
          <p:cNvGrpSpPr/>
          <p:nvPr/>
        </p:nvGrpSpPr>
        <p:grpSpPr>
          <a:xfrm>
            <a:off x="3275604" y="5605727"/>
            <a:ext cx="3200400" cy="962561"/>
            <a:chOff x="278904" y="5062991"/>
            <a:chExt cx="3200400" cy="962561"/>
          </a:xfrm>
        </p:grpSpPr>
        <p:grpSp>
          <p:nvGrpSpPr>
            <p:cNvPr id="52" name="组合 51"/>
            <p:cNvGrpSpPr/>
            <p:nvPr/>
          </p:nvGrpSpPr>
          <p:grpSpPr>
            <a:xfrm>
              <a:off x="278904" y="5062991"/>
              <a:ext cx="3200400" cy="962561"/>
              <a:chOff x="381000" y="2314039"/>
              <a:chExt cx="3200400" cy="962561"/>
            </a:xfrm>
          </p:grpSpPr>
          <p:cxnSp>
            <p:nvCxnSpPr>
              <p:cNvPr id="54" name="直接连接符 53"/>
              <p:cNvCxnSpPr/>
              <p:nvPr/>
            </p:nvCxnSpPr>
            <p:spPr>
              <a:xfrm flipV="1">
                <a:off x="381000" y="2667001"/>
                <a:ext cx="3200400" cy="12699"/>
              </a:xfrm>
              <a:prstGeom prst="line">
                <a:avLst/>
              </a:prstGeom>
              <a:ln w="34925">
                <a:solidFill>
                  <a:schemeClr val="accent1">
                    <a:shade val="50000"/>
                  </a:schemeClr>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flipV="1">
                <a:off x="1676400" y="2667000"/>
                <a:ext cx="838200" cy="609600"/>
              </a:xfrm>
              <a:prstGeom prst="line">
                <a:avLst/>
              </a:prstGeom>
              <a:ln w="22225">
                <a:solidFill>
                  <a:schemeClr val="tx1"/>
                </a:solidFill>
                <a:headEnd type="arrow" w="lg" len="lg"/>
              </a:ln>
            </p:spPr>
            <p:style>
              <a:lnRef idx="1">
                <a:schemeClr val="accent1"/>
              </a:lnRef>
              <a:fillRef idx="0">
                <a:schemeClr val="accent1"/>
              </a:fillRef>
              <a:effectRef idx="0">
                <a:schemeClr val="accent1"/>
              </a:effectRef>
              <a:fontRef idx="minor">
                <a:schemeClr val="tx1"/>
              </a:fontRef>
            </p:style>
          </p:cxnSp>
          <p:sp>
            <p:nvSpPr>
              <p:cNvPr id="56" name="矩形 55"/>
              <p:cNvSpPr/>
              <p:nvPr/>
            </p:nvSpPr>
            <p:spPr>
              <a:xfrm>
                <a:off x="2362200" y="2314039"/>
                <a:ext cx="228600" cy="657761"/>
              </a:xfrm>
              <a:prstGeom prst="rect">
                <a:avLst/>
              </a:prstGeom>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7" name="直接箭头连接符 56"/>
              <p:cNvCxnSpPr/>
              <p:nvPr/>
            </p:nvCxnSpPr>
            <p:spPr>
              <a:xfrm flipV="1">
                <a:off x="2590800" y="2668320"/>
                <a:ext cx="762000" cy="1"/>
              </a:xfrm>
              <a:prstGeom prst="straightConnector1">
                <a:avLst/>
              </a:prstGeom>
              <a:ln w="22225">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58" name="矩形 57"/>
              <p:cNvSpPr/>
              <p:nvPr/>
            </p:nvSpPr>
            <p:spPr>
              <a:xfrm rot="19464993">
                <a:off x="1206773" y="2998798"/>
                <a:ext cx="710905" cy="225404"/>
              </a:xfrm>
              <a:prstGeom prst="rect">
                <a:avLst/>
              </a:prstGeom>
              <a:solidFill>
                <a:schemeClr val="accent6">
                  <a:lumMod val="75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3" name="椭圆 52"/>
            <p:cNvSpPr/>
            <p:nvPr/>
          </p:nvSpPr>
          <p:spPr>
            <a:xfrm rot="-2400000">
              <a:off x="1769999" y="5697002"/>
              <a:ext cx="304800" cy="152400"/>
            </a:xfrm>
            <a:prstGeom prst="ellipse">
              <a:avLst/>
            </a:prstGeom>
            <a:solidFill>
              <a:srgbClr val="0000FF"/>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61" name="直接箭头连接符 60"/>
          <p:cNvCxnSpPr/>
          <p:nvPr/>
        </p:nvCxnSpPr>
        <p:spPr>
          <a:xfrm flipH="1">
            <a:off x="2245802" y="4012611"/>
            <a:ext cx="744842" cy="0"/>
          </a:xfrm>
          <a:prstGeom prst="straightConnector1">
            <a:avLst/>
          </a:prstGeom>
          <a:ln w="28575">
            <a:prstDash val="sysDot"/>
            <a:tailEnd type="triangle"/>
          </a:ln>
        </p:spPr>
        <p:style>
          <a:lnRef idx="1">
            <a:schemeClr val="dk1"/>
          </a:lnRef>
          <a:fillRef idx="0">
            <a:schemeClr val="dk1"/>
          </a:fillRef>
          <a:effectRef idx="0">
            <a:schemeClr val="dk1"/>
          </a:effectRef>
          <a:fontRef idx="minor">
            <a:schemeClr val="tx1"/>
          </a:fontRef>
        </p:style>
      </p:cxnSp>
      <p:sp>
        <p:nvSpPr>
          <p:cNvPr id="2" name="矩形 1"/>
          <p:cNvSpPr/>
          <p:nvPr/>
        </p:nvSpPr>
        <p:spPr>
          <a:xfrm>
            <a:off x="109331" y="3574429"/>
            <a:ext cx="2154908" cy="1015663"/>
          </a:xfrm>
          <a:prstGeom prst="rect">
            <a:avLst/>
          </a:prstGeom>
        </p:spPr>
        <p:txBody>
          <a:bodyPr wrap="square">
            <a:spAutoFit/>
          </a:bodyPr>
          <a:lstStyle/>
          <a:p>
            <a:pPr algn="just"/>
            <a:r>
              <a:rPr lang="zh-CN" altLang="en-US" sz="2000" dirty="0" smtClean="0">
                <a:solidFill>
                  <a:schemeClr val="accent2"/>
                </a:solidFill>
                <a:latin typeface="Times" panose="02020603050405020304" pitchFamily="18" charset="0"/>
                <a:cs typeface="Times" panose="02020603050405020304" pitchFamily="18" charset="0"/>
              </a:rPr>
              <a:t>储存环的非线性束流动力学优化极具挑战性</a:t>
            </a:r>
            <a:endParaRPr lang="zh-CN" altLang="en-US" sz="2000" dirty="0">
              <a:solidFill>
                <a:schemeClr val="accent2"/>
              </a:solidFill>
              <a:latin typeface="Times" panose="02020603050405020304" pitchFamily="18" charset="0"/>
              <a:cs typeface="Times" panose="02020603050405020304" pitchFamily="18" charset="0"/>
            </a:endParaRPr>
          </a:p>
        </p:txBody>
      </p:sp>
      <p:sp>
        <p:nvSpPr>
          <p:cNvPr id="3" name="文本框 2"/>
          <p:cNvSpPr txBox="1"/>
          <p:nvPr/>
        </p:nvSpPr>
        <p:spPr>
          <a:xfrm>
            <a:off x="285568" y="829155"/>
            <a:ext cx="7248119" cy="461665"/>
          </a:xfrm>
          <a:prstGeom prst="rect">
            <a:avLst/>
          </a:prstGeom>
          <a:noFill/>
          <a:ln>
            <a:noFill/>
          </a:ln>
        </p:spPr>
        <p:txBody>
          <a:bodyPr wrap="square" rtlCol="0">
            <a:spAutoFit/>
          </a:bodyPr>
          <a:lstStyle/>
          <a:p>
            <a:pPr algn="just"/>
            <a:r>
              <a:rPr lang="en-US" altLang="zh-CN" sz="2400" dirty="0" smtClean="0">
                <a:solidFill>
                  <a:schemeClr val="accent2"/>
                </a:solidFill>
                <a:latin typeface="Times" panose="02020603050405020304" pitchFamily="18" charset="0"/>
                <a:cs typeface="Times" panose="02020603050405020304" pitchFamily="18" charset="0"/>
              </a:rPr>
              <a:t>HEPS</a:t>
            </a:r>
            <a:r>
              <a:rPr lang="zh-CN" altLang="en-US" sz="2400" dirty="0" smtClean="0">
                <a:solidFill>
                  <a:schemeClr val="accent2"/>
                </a:solidFill>
                <a:latin typeface="Times" panose="02020603050405020304" pitchFamily="18" charset="0"/>
                <a:cs typeface="Times" panose="02020603050405020304" pitchFamily="18" charset="0"/>
              </a:rPr>
              <a:t>是</a:t>
            </a:r>
            <a:r>
              <a:rPr lang="zh-CN" altLang="en-US" sz="2400" dirty="0">
                <a:solidFill>
                  <a:schemeClr val="accent2"/>
                </a:solidFill>
                <a:latin typeface="Times" panose="02020603050405020304" pitchFamily="18" charset="0"/>
                <a:cs typeface="Times" panose="02020603050405020304" pitchFamily="18" charset="0"/>
              </a:rPr>
              <a:t>我国第一台高能区同步辐射</a:t>
            </a:r>
            <a:r>
              <a:rPr lang="zh-CN" altLang="en-US" sz="2400" dirty="0" smtClean="0">
                <a:solidFill>
                  <a:schemeClr val="accent2"/>
                </a:solidFill>
                <a:latin typeface="Times" panose="02020603050405020304" pitchFamily="18" charset="0"/>
                <a:cs typeface="Times" panose="02020603050405020304" pitchFamily="18" charset="0"/>
              </a:rPr>
              <a:t>光源</a:t>
            </a:r>
            <a:endParaRPr lang="zh-CN" altLang="en-US" sz="2400" dirty="0">
              <a:solidFill>
                <a:schemeClr val="accent2"/>
              </a:solidFill>
              <a:latin typeface="Times" panose="02020603050405020304" pitchFamily="18" charset="0"/>
              <a:cs typeface="Times" panose="02020603050405020304" pitchFamily="18" charset="0"/>
            </a:endParaRPr>
          </a:p>
        </p:txBody>
      </p:sp>
      <p:sp>
        <p:nvSpPr>
          <p:cNvPr id="4" name="灯片编号占位符 3"/>
          <p:cNvSpPr>
            <a:spLocks noGrp="1"/>
          </p:cNvSpPr>
          <p:nvPr>
            <p:ph type="sldNum" sz="quarter" idx="12"/>
          </p:nvPr>
        </p:nvSpPr>
        <p:spPr/>
        <p:txBody>
          <a:bodyPr/>
          <a:lstStyle/>
          <a:p>
            <a:fld id="{7A87FD79-EEE8-4B31-B2A4-84BFC407D37C}" type="slidenum">
              <a:rPr lang="en-US" altLang="zh-CN" smtClean="0">
                <a:solidFill>
                  <a:srgbClr val="000000"/>
                </a:solidFill>
              </a:rPr>
              <a:pPr/>
              <a:t>12</a:t>
            </a:fld>
            <a:endParaRPr lang="en-US" altLang="zh-CN">
              <a:solidFill>
                <a:srgbClr val="000000"/>
              </a:solidFill>
            </a:endParaRPr>
          </a:p>
        </p:txBody>
      </p:sp>
      <p:pic>
        <p:nvPicPr>
          <p:cNvPr id="59"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6693" t="2335" r="8242" b="-1"/>
          <a:stretch/>
        </p:blipFill>
        <p:spPr bwMode="auto">
          <a:xfrm>
            <a:off x="73524" y="5257373"/>
            <a:ext cx="3283511" cy="1547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2" name="文本框 61"/>
          <p:cNvSpPr txBox="1"/>
          <p:nvPr/>
        </p:nvSpPr>
        <p:spPr>
          <a:xfrm>
            <a:off x="434319" y="4979110"/>
            <a:ext cx="4069382" cy="307777"/>
          </a:xfrm>
          <a:prstGeom prst="rect">
            <a:avLst/>
          </a:prstGeom>
          <a:noFill/>
        </p:spPr>
        <p:txBody>
          <a:bodyPr wrap="square" rtlCol="0">
            <a:spAutoFit/>
          </a:bodyPr>
          <a:lstStyle/>
          <a:p>
            <a:r>
              <a:rPr lang="en-US" altLang="zh-CN" sz="1400" dirty="0" smtClean="0">
                <a:latin typeface="Times" panose="02020603050405020304" pitchFamily="18" charset="0"/>
                <a:ea typeface="楷体" panose="02010609060101010101" pitchFamily="49" charset="-122"/>
                <a:cs typeface="Times" panose="02020603050405020304" pitchFamily="18" charset="0"/>
              </a:rPr>
              <a:t>HEPS</a:t>
            </a:r>
            <a:r>
              <a:rPr lang="zh-CN" altLang="en-US" sz="1400" dirty="0" smtClean="0">
                <a:latin typeface="Times" panose="02020603050405020304" pitchFamily="18" charset="0"/>
                <a:ea typeface="楷体" panose="02010609060101010101" pitchFamily="49" charset="-122"/>
                <a:cs typeface="Times" panose="02020603050405020304" pitchFamily="18" charset="0"/>
              </a:rPr>
              <a:t>储存环单个</a:t>
            </a:r>
            <a:r>
              <a:rPr lang="en-US" altLang="zh-CN" sz="1400" dirty="0" smtClean="0">
                <a:latin typeface="Times" panose="02020603050405020304" pitchFamily="18" charset="0"/>
                <a:ea typeface="楷体" panose="02010609060101010101" pitchFamily="49" charset="-122"/>
                <a:cs typeface="Times" panose="02020603050405020304" pitchFamily="18" charset="0"/>
              </a:rPr>
              <a:t>7BA</a:t>
            </a:r>
            <a:r>
              <a:rPr lang="zh-CN" altLang="en-US" sz="1400" dirty="0" smtClean="0">
                <a:latin typeface="Times" panose="02020603050405020304" pitchFamily="18" charset="0"/>
                <a:ea typeface="楷体" panose="02010609060101010101" pitchFamily="49" charset="-122"/>
                <a:cs typeface="Times" panose="02020603050405020304" pitchFamily="18" charset="0"/>
              </a:rPr>
              <a:t>结构示意图</a:t>
            </a:r>
            <a:endParaRPr lang="zh-CN" altLang="en-US" sz="1400" dirty="0">
              <a:latin typeface="Times" panose="02020603050405020304" pitchFamily="18" charset="0"/>
              <a:ea typeface="楷体" panose="02010609060101010101" pitchFamily="49" charset="-122"/>
              <a:cs typeface="Times" panose="02020603050405020304" pitchFamily="18" charset="0"/>
            </a:endParaRPr>
          </a:p>
        </p:txBody>
      </p:sp>
      <p:sp>
        <p:nvSpPr>
          <p:cNvPr id="63" name="矩形 62"/>
          <p:cNvSpPr/>
          <p:nvPr/>
        </p:nvSpPr>
        <p:spPr>
          <a:xfrm>
            <a:off x="4126331" y="65905"/>
            <a:ext cx="4007828" cy="523220"/>
          </a:xfrm>
          <a:prstGeom prst="rect">
            <a:avLst/>
          </a:prstGeom>
        </p:spPr>
        <p:txBody>
          <a:bodyPr wrap="none">
            <a:spAutoFit/>
          </a:bodyPr>
          <a:lstStyle/>
          <a:p>
            <a:r>
              <a:rPr lang="zh-CN" altLang="en-US" sz="2800" b="1" dirty="0" smtClean="0">
                <a:latin typeface="Times" panose="02020603050405020304" pitchFamily="18" charset="0"/>
                <a:ea typeface="黑体" panose="02010609060101010101" pitchFamily="49" charset="-122"/>
                <a:cs typeface="Times" panose="02020603050405020304" pitchFamily="18" charset="0"/>
              </a:rPr>
              <a:t>高能同步辐射光源</a:t>
            </a:r>
            <a:r>
              <a:rPr lang="en-US" altLang="zh-CN" sz="2800" b="1" dirty="0" smtClean="0">
                <a:latin typeface="Times" panose="02020603050405020304" pitchFamily="18" charset="0"/>
                <a:ea typeface="黑体" panose="02010609060101010101" pitchFamily="49" charset="-122"/>
                <a:cs typeface="Times" panose="02020603050405020304" pitchFamily="18" charset="0"/>
              </a:rPr>
              <a:t>HEPS</a:t>
            </a:r>
            <a:endParaRPr lang="en-US" altLang="zh-CN" sz="2800" b="1" dirty="0">
              <a:latin typeface="Times" panose="02020603050405020304" pitchFamily="18" charset="0"/>
              <a:ea typeface="黑体" panose="02010609060101010101" pitchFamily="49" charset="-122"/>
              <a:cs typeface="Times" panose="02020603050405020304" pitchFamily="18" charset="0"/>
            </a:endParaRPr>
          </a:p>
        </p:txBody>
      </p:sp>
    </p:spTree>
    <p:custDataLst>
      <p:tags r:id="rId1"/>
    </p:custDataLst>
    <p:extLst>
      <p:ext uri="{BB962C8B-B14F-4D97-AF65-F5344CB8AC3E}">
        <p14:creationId xmlns:p14="http://schemas.microsoft.com/office/powerpoint/2010/main" val="396477122"/>
      </p:ext>
    </p:extLst>
  </p:cSld>
  <p:clrMapOvr>
    <a:masterClrMapping/>
  </p:clrMapOvr>
  <mc:AlternateContent xmlns:mc="http://schemas.openxmlformats.org/markup-compatibility/2006" xmlns:p14="http://schemas.microsoft.com/office/powerpoint/2010/main">
    <mc:Choice Requires="p14">
      <p:transition spd="slow" p14:dur="2000" advTm="24732"/>
    </mc:Choice>
    <mc:Fallback xmlns="">
      <p:transition spd="slow" advTm="24732"/>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矩形 42"/>
          <p:cNvSpPr/>
          <p:nvPr/>
        </p:nvSpPr>
        <p:spPr>
          <a:xfrm>
            <a:off x="6944728" y="1411644"/>
            <a:ext cx="2970702" cy="1737284"/>
          </a:xfrm>
          <a:prstGeom prst="rect">
            <a:avLst/>
          </a:prstGeom>
          <a:solidFill>
            <a:schemeClr val="accent5">
              <a:lumMod val="90000"/>
            </a:schemeClr>
          </a:solidFill>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p>
        </p:txBody>
      </p:sp>
      <p:sp>
        <p:nvSpPr>
          <p:cNvPr id="3" name="灯片编号占位符 2"/>
          <p:cNvSpPr>
            <a:spLocks noGrp="1"/>
          </p:cNvSpPr>
          <p:nvPr>
            <p:ph type="sldNum" sz="quarter" idx="12"/>
          </p:nvPr>
        </p:nvSpPr>
        <p:spPr/>
        <p:txBody>
          <a:bodyPr/>
          <a:lstStyle/>
          <a:p>
            <a:fld id="{7A87FD79-EEE8-4B31-B2A4-84BFC407D37C}" type="slidenum">
              <a:rPr lang="en-US" altLang="zh-CN" smtClean="0">
                <a:solidFill>
                  <a:srgbClr val="000000"/>
                </a:solidFill>
              </a:rPr>
              <a:pPr/>
              <a:t>13</a:t>
            </a:fld>
            <a:endParaRPr lang="en-US" altLang="zh-CN">
              <a:solidFill>
                <a:srgbClr val="000000"/>
              </a:solidFill>
            </a:endParaRPr>
          </a:p>
        </p:txBody>
      </p:sp>
      <p:sp>
        <p:nvSpPr>
          <p:cNvPr id="18" name="矩形 17"/>
          <p:cNvSpPr/>
          <p:nvPr/>
        </p:nvSpPr>
        <p:spPr>
          <a:xfrm>
            <a:off x="488230" y="1874163"/>
            <a:ext cx="4485363" cy="3641439"/>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r>
              <a:rPr lang="zh-CN" altLang="en-US" dirty="0" smtClean="0">
                <a:solidFill>
                  <a:schemeClr val="tx1"/>
                </a:solidFill>
                <a:latin typeface="Times" panose="02020603050405020304" pitchFamily="18" charset="0"/>
                <a:cs typeface="Times" panose="02020603050405020304" pitchFamily="18" charset="0"/>
              </a:rPr>
              <a:t>优化变量：</a:t>
            </a:r>
            <a:endParaRPr lang="en-US" altLang="zh-CN" dirty="0" smtClean="0">
              <a:solidFill>
                <a:schemeClr val="tx1"/>
              </a:solidFill>
              <a:latin typeface="Times" panose="02020603050405020304" pitchFamily="18" charset="0"/>
              <a:cs typeface="Times" panose="02020603050405020304" pitchFamily="18" charset="0"/>
            </a:endParaRPr>
          </a:p>
          <a:p>
            <a:pPr algn="just"/>
            <a:r>
              <a:rPr lang="en-US" altLang="zh-CN" dirty="0" smtClean="0">
                <a:solidFill>
                  <a:schemeClr val="tx1"/>
                </a:solidFill>
                <a:latin typeface="Times" panose="02020603050405020304" pitchFamily="18" charset="0"/>
                <a:cs typeface="Times" panose="02020603050405020304" pitchFamily="18" charset="0"/>
              </a:rPr>
              <a:t>	</a:t>
            </a:r>
            <a:r>
              <a:rPr lang="zh-CN" altLang="en-US" dirty="0" smtClean="0">
                <a:solidFill>
                  <a:schemeClr val="tx1"/>
                </a:solidFill>
                <a:latin typeface="Times" panose="02020603050405020304" pitchFamily="18" charset="0"/>
                <a:cs typeface="Times" panose="02020603050405020304" pitchFamily="18" charset="0"/>
              </a:rPr>
              <a:t>储存环中除一组色品校正六极铁</a:t>
            </a:r>
            <a:r>
              <a:rPr lang="en-US" altLang="zh-CN" dirty="0" smtClean="0">
                <a:solidFill>
                  <a:schemeClr val="tx1"/>
                </a:solidFill>
                <a:latin typeface="Times" panose="02020603050405020304" pitchFamily="18" charset="0"/>
                <a:cs typeface="Times" panose="02020603050405020304" pitchFamily="18" charset="0"/>
              </a:rPr>
              <a:t>	</a:t>
            </a:r>
            <a:r>
              <a:rPr lang="zh-CN" altLang="en-US" dirty="0" smtClean="0">
                <a:solidFill>
                  <a:schemeClr val="tx1"/>
                </a:solidFill>
                <a:latin typeface="Times" panose="02020603050405020304" pitchFamily="18" charset="0"/>
                <a:cs typeface="Times" panose="02020603050405020304" pitchFamily="18" charset="0"/>
              </a:rPr>
              <a:t>外的其它六极铁和八极铁强度，</a:t>
            </a:r>
            <a:r>
              <a:rPr lang="en-US" altLang="zh-CN" dirty="0" smtClean="0">
                <a:solidFill>
                  <a:schemeClr val="tx1"/>
                </a:solidFill>
                <a:latin typeface="Times" panose="02020603050405020304" pitchFamily="18" charset="0"/>
                <a:cs typeface="Times" panose="02020603050405020304" pitchFamily="18" charset="0"/>
              </a:rPr>
              <a:t>	</a:t>
            </a:r>
            <a:r>
              <a:rPr lang="zh-CN" altLang="en-US" dirty="0" smtClean="0">
                <a:solidFill>
                  <a:schemeClr val="tx1"/>
                </a:solidFill>
                <a:latin typeface="Times" panose="02020603050405020304" pitchFamily="18" charset="0"/>
                <a:cs typeface="Times" panose="02020603050405020304" pitchFamily="18" charset="0"/>
              </a:rPr>
              <a:t>共</a:t>
            </a:r>
            <a:r>
              <a:rPr lang="en-US" altLang="zh-CN" dirty="0" smtClean="0">
                <a:solidFill>
                  <a:schemeClr val="tx1"/>
                </a:solidFill>
                <a:latin typeface="Times" panose="02020603050405020304" pitchFamily="18" charset="0"/>
                <a:cs typeface="Times" panose="02020603050405020304" pitchFamily="18" charset="0"/>
              </a:rPr>
              <a:t>14</a:t>
            </a:r>
            <a:r>
              <a:rPr lang="zh-CN" altLang="en-US" dirty="0" smtClean="0">
                <a:solidFill>
                  <a:schemeClr val="tx1"/>
                </a:solidFill>
                <a:latin typeface="Times" panose="02020603050405020304" pitchFamily="18" charset="0"/>
                <a:cs typeface="Times" panose="02020603050405020304" pitchFamily="18" charset="0"/>
              </a:rPr>
              <a:t>个自由变量</a:t>
            </a:r>
            <a:endParaRPr lang="en-US" altLang="zh-CN" dirty="0" smtClean="0">
              <a:solidFill>
                <a:schemeClr val="tx1"/>
              </a:solidFill>
              <a:latin typeface="Times" panose="02020603050405020304" pitchFamily="18" charset="0"/>
              <a:cs typeface="Times" panose="02020603050405020304" pitchFamily="18" charset="0"/>
            </a:endParaRPr>
          </a:p>
          <a:p>
            <a:pPr algn="just"/>
            <a:endParaRPr lang="en-US" altLang="zh-CN" dirty="0" smtClean="0">
              <a:solidFill>
                <a:schemeClr val="tx1"/>
              </a:solidFill>
              <a:latin typeface="Times" panose="02020603050405020304" pitchFamily="18" charset="0"/>
              <a:cs typeface="Times" panose="02020603050405020304" pitchFamily="18" charset="0"/>
            </a:endParaRPr>
          </a:p>
          <a:p>
            <a:r>
              <a:rPr lang="zh-CN" altLang="en-US" dirty="0" smtClean="0">
                <a:solidFill>
                  <a:schemeClr val="tx1"/>
                </a:solidFill>
                <a:latin typeface="Times" panose="02020603050405020304" pitchFamily="18" charset="0"/>
                <a:cs typeface="Times" panose="02020603050405020304" pitchFamily="18" charset="0"/>
              </a:rPr>
              <a:t>优化目标：</a:t>
            </a:r>
            <a:endParaRPr lang="en-US" altLang="zh-CN" dirty="0" smtClean="0">
              <a:solidFill>
                <a:schemeClr val="tx1"/>
              </a:solidFill>
              <a:latin typeface="Times" panose="02020603050405020304" pitchFamily="18" charset="0"/>
              <a:cs typeface="Times" panose="02020603050405020304" pitchFamily="18" charset="0"/>
            </a:endParaRPr>
          </a:p>
          <a:p>
            <a:pPr algn="ctr"/>
            <a:endParaRPr lang="en-US" altLang="zh-CN" dirty="0">
              <a:solidFill>
                <a:schemeClr val="tx1"/>
              </a:solidFill>
              <a:latin typeface="Times" panose="02020603050405020304" pitchFamily="18" charset="0"/>
              <a:cs typeface="Times" panose="02020603050405020304" pitchFamily="18" charset="0"/>
            </a:endParaRPr>
          </a:p>
          <a:p>
            <a:pPr algn="ctr"/>
            <a:endParaRPr lang="en-US" altLang="zh-CN" dirty="0" smtClean="0">
              <a:solidFill>
                <a:schemeClr val="tx1"/>
              </a:solidFill>
              <a:latin typeface="Times" panose="02020603050405020304" pitchFamily="18" charset="0"/>
              <a:cs typeface="Times" panose="02020603050405020304" pitchFamily="18" charset="0"/>
            </a:endParaRPr>
          </a:p>
          <a:p>
            <a:pPr algn="ctr"/>
            <a:endParaRPr lang="en-US" altLang="zh-CN" dirty="0" smtClean="0">
              <a:solidFill>
                <a:schemeClr val="tx1"/>
              </a:solidFill>
              <a:latin typeface="Times" panose="02020603050405020304" pitchFamily="18" charset="0"/>
              <a:cs typeface="Times" panose="02020603050405020304" pitchFamily="18" charset="0"/>
            </a:endParaRPr>
          </a:p>
          <a:p>
            <a:pPr algn="ctr"/>
            <a:endParaRPr lang="en-US" altLang="zh-CN" dirty="0" smtClean="0">
              <a:latin typeface="Times" panose="02020603050405020304" pitchFamily="18" charset="0"/>
              <a:cs typeface="Times" panose="02020603050405020304" pitchFamily="18" charset="0"/>
            </a:endParaRPr>
          </a:p>
          <a:p>
            <a:r>
              <a:rPr lang="zh-CN" altLang="en-US" dirty="0" smtClean="0">
                <a:solidFill>
                  <a:schemeClr val="tx1"/>
                </a:solidFill>
                <a:latin typeface="Times" panose="02020603050405020304" pitchFamily="18" charset="0"/>
                <a:cs typeface="Times" panose="02020603050405020304" pitchFamily="18" charset="0"/>
              </a:rPr>
              <a:t>分别代表</a:t>
            </a:r>
            <a:r>
              <a:rPr lang="en-US" altLang="zh-CN" dirty="0" smtClean="0">
                <a:solidFill>
                  <a:schemeClr val="tx1"/>
                </a:solidFill>
                <a:latin typeface="Times" panose="02020603050405020304" pitchFamily="18" charset="0"/>
                <a:cs typeface="Times" panose="02020603050405020304" pitchFamily="18" charset="0"/>
              </a:rPr>
              <a:t>DA</a:t>
            </a:r>
            <a:r>
              <a:rPr lang="zh-CN" altLang="en-US" dirty="0" smtClean="0">
                <a:solidFill>
                  <a:schemeClr val="tx1"/>
                </a:solidFill>
                <a:latin typeface="Times" panose="02020603050405020304" pitchFamily="18" charset="0"/>
                <a:cs typeface="Times" panose="02020603050405020304" pitchFamily="18" charset="0"/>
              </a:rPr>
              <a:t>和托歇克寿命</a:t>
            </a:r>
            <a:endParaRPr lang="zh-CN" altLang="en-US" dirty="0">
              <a:solidFill>
                <a:schemeClr val="tx1"/>
              </a:solidFill>
              <a:latin typeface="Times" panose="02020603050405020304" pitchFamily="18" charset="0"/>
              <a:cs typeface="Times" panose="02020603050405020304" pitchFamily="18" charset="0"/>
            </a:endParaRPr>
          </a:p>
        </p:txBody>
      </p:sp>
      <p:sp>
        <p:nvSpPr>
          <p:cNvPr id="23" name="文本框 22"/>
          <p:cNvSpPr txBox="1"/>
          <p:nvPr/>
        </p:nvSpPr>
        <p:spPr>
          <a:xfrm>
            <a:off x="223090" y="1126548"/>
            <a:ext cx="6352210" cy="461665"/>
          </a:xfrm>
          <a:prstGeom prst="rect">
            <a:avLst/>
          </a:prstGeom>
          <a:noFill/>
        </p:spPr>
        <p:txBody>
          <a:bodyPr wrap="square" rtlCol="0">
            <a:spAutoFit/>
          </a:bodyPr>
          <a:lstStyle/>
          <a:p>
            <a:pPr algn="just"/>
            <a:r>
              <a:rPr lang="zh-CN" altLang="en-US" sz="2400" dirty="0" smtClean="0">
                <a:solidFill>
                  <a:schemeClr val="accent2"/>
                </a:solidFill>
                <a:latin typeface="Times" panose="02020603050405020304" pitchFamily="18" charset="0"/>
                <a:ea typeface="宋体" panose="02010600030101010101" pitchFamily="2" charset="-122"/>
                <a:cs typeface="Times" panose="02020603050405020304" pitchFamily="18" charset="0"/>
              </a:rPr>
              <a:t>优化问题可简单描述为：</a:t>
            </a:r>
            <a:endParaRPr lang="zh-CN" altLang="en-US" sz="2400" dirty="0">
              <a:solidFill>
                <a:schemeClr val="accent2"/>
              </a:solidFill>
              <a:latin typeface="Times" panose="02020603050405020304" pitchFamily="18" charset="0"/>
              <a:ea typeface="宋体" panose="02010600030101010101" pitchFamily="2" charset="-122"/>
              <a:cs typeface="Times" panose="02020603050405020304" pitchFamily="18" charset="0"/>
            </a:endParaRPr>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5" name="对象 4"/>
          <p:cNvGraphicFramePr>
            <a:graphicFrameLocks noChangeAspect="1"/>
          </p:cNvGraphicFramePr>
          <p:nvPr>
            <p:extLst>
              <p:ext uri="{D42A27DB-BD31-4B8C-83A1-F6EECF244321}">
                <p14:modId xmlns:p14="http://schemas.microsoft.com/office/powerpoint/2010/main" val="114491013"/>
              </p:ext>
            </p:extLst>
          </p:nvPr>
        </p:nvGraphicFramePr>
        <p:xfrm>
          <a:off x="1532075" y="3863492"/>
          <a:ext cx="1996114" cy="527869"/>
        </p:xfrm>
        <a:graphic>
          <a:graphicData uri="http://schemas.openxmlformats.org/presentationml/2006/ole">
            <mc:AlternateContent xmlns:mc="http://schemas.openxmlformats.org/markup-compatibility/2006">
              <mc:Choice xmlns:v="urn:schemas-microsoft-com:vml" Requires="v">
                <p:oleObj spid="_x0000_s5289" name="公式" r:id="rId3" imgW="1968500" imgH="495300" progId="Equation.3">
                  <p:embed/>
                </p:oleObj>
              </mc:Choice>
              <mc:Fallback>
                <p:oleObj name="公式" r:id="rId3" imgW="1968500" imgH="49530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2075" y="3863492"/>
                        <a:ext cx="1996114" cy="527869"/>
                      </a:xfrm>
                      <a:prstGeom prst="rect">
                        <a:avLst/>
                      </a:prstGeom>
                      <a:noFill/>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3019945976"/>
              </p:ext>
            </p:extLst>
          </p:nvPr>
        </p:nvGraphicFramePr>
        <p:xfrm>
          <a:off x="1998358" y="4450888"/>
          <a:ext cx="786312" cy="278559"/>
        </p:xfrm>
        <a:graphic>
          <a:graphicData uri="http://schemas.openxmlformats.org/presentationml/2006/ole">
            <mc:AlternateContent xmlns:mc="http://schemas.openxmlformats.org/markup-compatibility/2006">
              <mc:Choice xmlns:v="urn:schemas-microsoft-com:vml" Requires="v">
                <p:oleObj spid="_x0000_s5290" name="公式" r:id="rId5" imgW="837836" imgH="253890" progId="Equation.3">
                  <p:embed/>
                </p:oleObj>
              </mc:Choice>
              <mc:Fallback>
                <p:oleObj name="公式" r:id="rId5" imgW="837836" imgH="25389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98358" y="4450888"/>
                        <a:ext cx="786312" cy="278559"/>
                      </a:xfrm>
                      <a:prstGeom prst="rect">
                        <a:avLst/>
                      </a:prstGeom>
                      <a:noFill/>
                    </p:spPr>
                  </p:pic>
                </p:oleObj>
              </mc:Fallback>
            </mc:AlternateContent>
          </a:graphicData>
        </a:graphic>
      </p:graphicFrame>
      <p:sp>
        <p:nvSpPr>
          <p:cNvPr id="12" name="文本框 11"/>
          <p:cNvSpPr txBox="1"/>
          <p:nvPr/>
        </p:nvSpPr>
        <p:spPr>
          <a:xfrm>
            <a:off x="488230" y="5648674"/>
            <a:ext cx="4338106" cy="1015663"/>
          </a:xfrm>
          <a:prstGeom prst="rect">
            <a:avLst/>
          </a:prstGeom>
          <a:noFill/>
        </p:spPr>
        <p:txBody>
          <a:bodyPr wrap="square" rtlCol="0">
            <a:spAutoFit/>
          </a:bodyPr>
          <a:lstStyle/>
          <a:p>
            <a:pPr>
              <a:lnSpc>
                <a:spcPct val="150000"/>
              </a:lnSpc>
            </a:pPr>
            <a:r>
              <a:rPr lang="zh-CN" altLang="en-US" sz="2000" dirty="0" smtClean="0">
                <a:latin typeface="Times" panose="02020603050405020304" pitchFamily="18" charset="0"/>
                <a:cs typeface="Times" panose="02020603050405020304" pitchFamily="18" charset="0"/>
              </a:rPr>
              <a:t>在该优化问题中，</a:t>
            </a:r>
            <a:r>
              <a:rPr lang="zh-CN" altLang="en-US" sz="2000" dirty="0" smtClean="0">
                <a:solidFill>
                  <a:srgbClr val="FF0000"/>
                </a:solidFill>
                <a:latin typeface="Times" panose="02020603050405020304" pitchFamily="18" charset="0"/>
                <a:cs typeface="Times" panose="02020603050405020304" pitchFamily="18" charset="0"/>
              </a:rPr>
              <a:t>托歇克寿命的计算时间占绝对主导地位</a:t>
            </a:r>
            <a:r>
              <a:rPr lang="zh-CN" altLang="en-US" sz="2000" dirty="0" smtClean="0">
                <a:latin typeface="Times" panose="02020603050405020304" pitchFamily="18" charset="0"/>
                <a:cs typeface="Times" panose="02020603050405020304" pitchFamily="18" charset="0"/>
              </a:rPr>
              <a:t>（单次计算</a:t>
            </a:r>
            <a:r>
              <a:rPr lang="en-US" altLang="zh-CN" sz="2000" dirty="0" smtClean="0">
                <a:latin typeface="Times" panose="02020603050405020304" pitchFamily="18" charset="0"/>
                <a:cs typeface="Times" panose="02020603050405020304" pitchFamily="18" charset="0"/>
              </a:rPr>
              <a:t>~3h</a:t>
            </a:r>
            <a:r>
              <a:rPr lang="zh-CN" altLang="en-US" dirty="0" smtClean="0"/>
              <a:t>）</a:t>
            </a:r>
            <a:endParaRPr lang="zh-CN" altLang="en-US" dirty="0"/>
          </a:p>
        </p:txBody>
      </p:sp>
      <p:sp>
        <p:nvSpPr>
          <p:cNvPr id="13" name="文本框 12"/>
          <p:cNvSpPr txBox="1"/>
          <p:nvPr/>
        </p:nvSpPr>
        <p:spPr>
          <a:xfrm>
            <a:off x="5746792" y="1003980"/>
            <a:ext cx="5292620" cy="369332"/>
          </a:xfrm>
          <a:prstGeom prst="rect">
            <a:avLst/>
          </a:prstGeom>
          <a:noFill/>
        </p:spPr>
        <p:txBody>
          <a:bodyPr wrap="square" rtlCol="0">
            <a:spAutoFit/>
          </a:bodyPr>
          <a:lstStyle/>
          <a:p>
            <a:r>
              <a:rPr lang="zh-CN" altLang="en-US" b="1" dirty="0" smtClean="0"/>
              <a:t>使用神经网络快速预测托歇克寿命：</a:t>
            </a:r>
            <a:endParaRPr lang="zh-CN" altLang="en-US" b="1" dirty="0"/>
          </a:p>
        </p:txBody>
      </p:sp>
      <p:pic>
        <p:nvPicPr>
          <p:cNvPr id="28" name="图片 27"/>
          <p:cNvPicPr/>
          <p:nvPr/>
        </p:nvPicPr>
        <p:blipFill>
          <a:blip r:embed="rId7" cstate="print">
            <a:extLst>
              <a:ext uri="{28A0092B-C50C-407E-A947-70E740481C1C}">
                <a14:useLocalDpi xmlns:a14="http://schemas.microsoft.com/office/drawing/2010/main" val="0"/>
              </a:ext>
            </a:extLst>
          </a:blip>
          <a:stretch>
            <a:fillRect/>
          </a:stretch>
        </p:blipFill>
        <p:spPr>
          <a:xfrm>
            <a:off x="6701562" y="3609062"/>
            <a:ext cx="2799917" cy="2256895"/>
          </a:xfrm>
          <a:prstGeom prst="rect">
            <a:avLst/>
          </a:prstGeom>
        </p:spPr>
      </p:pic>
      <p:sp>
        <p:nvSpPr>
          <p:cNvPr id="14" name="矩形 13"/>
          <p:cNvSpPr/>
          <p:nvPr/>
        </p:nvSpPr>
        <p:spPr>
          <a:xfrm>
            <a:off x="9535976" y="3504909"/>
            <a:ext cx="2282850" cy="2353914"/>
          </a:xfrm>
          <a:prstGeom prst="rect">
            <a:avLst/>
          </a:prstGeom>
        </p:spPr>
        <p:txBody>
          <a:bodyPr wrap="square">
            <a:spAutoFit/>
          </a:bodyPr>
          <a:lstStyle/>
          <a:p>
            <a:pPr>
              <a:lnSpc>
                <a:spcPct val="150000"/>
              </a:lnSpc>
              <a:spcAft>
                <a:spcPts val="1200"/>
              </a:spcAft>
            </a:pPr>
            <a:r>
              <a:rPr lang="zh-CN" altLang="en-US" sz="1600" dirty="0" smtClean="0">
                <a:latin typeface="Times" panose="02020603050405020304" pitchFamily="18" charset="0"/>
                <a:ea typeface="楷体" panose="02010609060101010101" pitchFamily="49" charset="-122"/>
                <a:cs typeface="Times" panose="02020603050405020304" pitchFamily="18" charset="0"/>
              </a:rPr>
              <a:t>训练数据：标准</a:t>
            </a:r>
            <a:r>
              <a:rPr lang="en-US" altLang="zh-CN" sz="1600" dirty="0" smtClean="0">
                <a:latin typeface="Times" panose="02020603050405020304" pitchFamily="18" charset="0"/>
                <a:ea typeface="楷体" panose="02010609060101010101" pitchFamily="49" charset="-122"/>
                <a:cs typeface="Times" panose="02020603050405020304" pitchFamily="18" charset="0"/>
              </a:rPr>
              <a:t>MOGA</a:t>
            </a:r>
            <a:r>
              <a:rPr lang="zh-CN" altLang="en-US" sz="1600" dirty="0" smtClean="0">
                <a:latin typeface="Times" panose="02020603050405020304" pitchFamily="18" charset="0"/>
                <a:ea typeface="楷体" panose="02010609060101010101" pitchFamily="49" charset="-122"/>
                <a:cs typeface="Times" panose="02020603050405020304" pitchFamily="18" charset="0"/>
              </a:rPr>
              <a:t>演化</a:t>
            </a:r>
            <a:r>
              <a:rPr lang="en-US" altLang="zh-CN" sz="1600" dirty="0" smtClean="0">
                <a:latin typeface="Times" panose="02020603050405020304" pitchFamily="18" charset="0"/>
                <a:ea typeface="楷体" panose="02010609060101010101" pitchFamily="49" charset="-122"/>
                <a:cs typeface="Times" panose="02020603050405020304" pitchFamily="18" charset="0"/>
              </a:rPr>
              <a:t>10</a:t>
            </a:r>
            <a:r>
              <a:rPr lang="zh-CN" altLang="en-US" sz="1600" dirty="0" smtClean="0">
                <a:latin typeface="Times" panose="02020603050405020304" pitchFamily="18" charset="0"/>
                <a:ea typeface="楷体" panose="02010609060101010101" pitchFamily="49" charset="-122"/>
                <a:cs typeface="Times" panose="02020603050405020304" pitchFamily="18" charset="0"/>
              </a:rPr>
              <a:t>代积累的数据</a:t>
            </a:r>
            <a:endParaRPr lang="en-US" altLang="zh-CN" sz="1600" dirty="0" smtClean="0">
              <a:latin typeface="Times" panose="02020603050405020304" pitchFamily="18" charset="0"/>
              <a:ea typeface="楷体" panose="02010609060101010101" pitchFamily="49" charset="-122"/>
              <a:cs typeface="Times" panose="02020603050405020304" pitchFamily="18" charset="0"/>
            </a:endParaRPr>
          </a:p>
          <a:p>
            <a:pPr>
              <a:lnSpc>
                <a:spcPct val="150000"/>
              </a:lnSpc>
              <a:spcAft>
                <a:spcPts val="1200"/>
              </a:spcAft>
            </a:pPr>
            <a:r>
              <a:rPr lang="en-US" altLang="zh-CN" sz="1600" dirty="0" smtClean="0">
                <a:latin typeface="Times" panose="02020603050405020304" pitchFamily="18" charset="0"/>
                <a:ea typeface="楷体" panose="02010609060101010101" pitchFamily="49" charset="-122"/>
                <a:cs typeface="Times" panose="02020603050405020304" pitchFamily="18" charset="0"/>
              </a:rPr>
              <a:t>Input: </a:t>
            </a:r>
            <a:r>
              <a:rPr lang="zh-CN" altLang="en-US" sz="1600" dirty="0" smtClean="0">
                <a:latin typeface="Times" panose="02020603050405020304" pitchFamily="18" charset="0"/>
                <a:ea typeface="楷体" panose="02010609060101010101" pitchFamily="49" charset="-122"/>
                <a:cs typeface="Times" panose="02020603050405020304" pitchFamily="18" charset="0"/>
              </a:rPr>
              <a:t>优化自由变量</a:t>
            </a:r>
            <a:endParaRPr lang="en-US" altLang="zh-CN" sz="1600" dirty="0" smtClean="0">
              <a:latin typeface="Times" panose="02020603050405020304" pitchFamily="18" charset="0"/>
              <a:ea typeface="楷体" panose="02010609060101010101" pitchFamily="49" charset="-122"/>
              <a:cs typeface="Times" panose="02020603050405020304" pitchFamily="18" charset="0"/>
            </a:endParaRPr>
          </a:p>
          <a:p>
            <a:pPr>
              <a:lnSpc>
                <a:spcPct val="150000"/>
              </a:lnSpc>
              <a:spcAft>
                <a:spcPts val="1200"/>
              </a:spcAft>
            </a:pPr>
            <a:r>
              <a:rPr lang="en-US" altLang="zh-CN" sz="1600" dirty="0" smtClean="0">
                <a:latin typeface="Times" panose="02020603050405020304" pitchFamily="18" charset="0"/>
                <a:ea typeface="楷体" panose="02010609060101010101" pitchFamily="49" charset="-122"/>
                <a:cs typeface="Times" panose="02020603050405020304" pitchFamily="18" charset="0"/>
              </a:rPr>
              <a:t>Output</a:t>
            </a:r>
            <a:r>
              <a:rPr lang="en-US" altLang="zh-CN" sz="1600" dirty="0">
                <a:latin typeface="Times" panose="02020603050405020304" pitchFamily="18" charset="0"/>
                <a:ea typeface="楷体" panose="02010609060101010101" pitchFamily="49" charset="-122"/>
                <a:cs typeface="Times" panose="02020603050405020304" pitchFamily="18" charset="0"/>
              </a:rPr>
              <a:t>:</a:t>
            </a:r>
            <a:r>
              <a:rPr lang="zh-CN" altLang="en-US" sz="1600" dirty="0" smtClean="0">
                <a:latin typeface="Times" panose="02020603050405020304" pitchFamily="18" charset="0"/>
                <a:ea typeface="楷体" panose="02010609060101010101" pitchFamily="49" charset="-122"/>
                <a:cs typeface="Times" panose="02020603050405020304" pitchFamily="18" charset="0"/>
              </a:rPr>
              <a:t> 托歇克寿命</a:t>
            </a:r>
            <a:endParaRPr lang="en-US" altLang="zh-CN" sz="1600" dirty="0">
              <a:latin typeface="Times" panose="02020603050405020304" pitchFamily="18" charset="0"/>
              <a:ea typeface="楷体" panose="02010609060101010101" pitchFamily="49" charset="-122"/>
              <a:cs typeface="Times" panose="02020603050405020304" pitchFamily="18" charset="0"/>
            </a:endParaRPr>
          </a:p>
          <a:p>
            <a:pPr>
              <a:lnSpc>
                <a:spcPct val="150000"/>
              </a:lnSpc>
              <a:spcAft>
                <a:spcPts val="1200"/>
              </a:spcAft>
            </a:pPr>
            <a:r>
              <a:rPr lang="zh-CN" altLang="zh-CN" sz="1600" dirty="0" smtClean="0">
                <a:latin typeface="Times" panose="02020603050405020304" pitchFamily="18" charset="0"/>
                <a:ea typeface="楷体" panose="02010609060101010101" pitchFamily="49" charset="-122"/>
                <a:cs typeface="Times" panose="02020603050405020304" pitchFamily="18" charset="0"/>
              </a:rPr>
              <a:t>决定性</a:t>
            </a:r>
            <a:r>
              <a:rPr lang="zh-CN" altLang="zh-CN" sz="1600" dirty="0">
                <a:latin typeface="Times" panose="02020603050405020304" pitchFamily="18" charset="0"/>
                <a:ea typeface="楷体" panose="02010609060101010101" pitchFamily="49" charset="-122"/>
                <a:cs typeface="Times" panose="02020603050405020304" pitchFamily="18" charset="0"/>
              </a:rPr>
              <a:t>系数</a:t>
            </a:r>
            <a:r>
              <a:rPr lang="en-US" altLang="zh-CN" sz="1600" i="1" dirty="0" smtClean="0">
                <a:latin typeface="Times" panose="02020603050405020304" pitchFamily="18" charset="0"/>
                <a:ea typeface="楷体" panose="02010609060101010101" pitchFamily="49" charset="-122"/>
                <a:cs typeface="Times" panose="02020603050405020304" pitchFamily="18" charset="0"/>
              </a:rPr>
              <a:t>R</a:t>
            </a:r>
            <a:r>
              <a:rPr lang="en-US" altLang="zh-CN" sz="1600" baseline="30000" dirty="0" smtClean="0">
                <a:latin typeface="Times" panose="02020603050405020304" pitchFamily="18" charset="0"/>
                <a:ea typeface="楷体" panose="02010609060101010101" pitchFamily="49" charset="-122"/>
                <a:cs typeface="Times" panose="02020603050405020304" pitchFamily="18" charset="0"/>
              </a:rPr>
              <a:t>2</a:t>
            </a:r>
            <a:r>
              <a:rPr lang="en-US" altLang="zh-CN" sz="1600" dirty="0" smtClean="0">
                <a:latin typeface="Times" panose="02020603050405020304" pitchFamily="18" charset="0"/>
                <a:ea typeface="楷体" panose="02010609060101010101" pitchFamily="49" charset="-122"/>
                <a:cs typeface="Times" panose="02020603050405020304" pitchFamily="18" charset="0"/>
              </a:rPr>
              <a:t>: 0.9893</a:t>
            </a:r>
          </a:p>
        </p:txBody>
      </p:sp>
      <p:sp>
        <p:nvSpPr>
          <p:cNvPr id="29" name="椭圆 28"/>
          <p:cNvSpPr/>
          <p:nvPr/>
        </p:nvSpPr>
        <p:spPr>
          <a:xfrm>
            <a:off x="6160743" y="1734044"/>
            <a:ext cx="540819" cy="100089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sz="1400" dirty="0" smtClean="0">
                <a:latin typeface="Times New Roman" panose="02020603050405020304" pitchFamily="18" charset="0"/>
                <a:cs typeface="Times New Roman" panose="02020603050405020304" pitchFamily="18" charset="0"/>
              </a:rPr>
              <a:t>14</a:t>
            </a:r>
            <a:endParaRPr lang="zh-CN" altLang="en-US" sz="1400" dirty="0">
              <a:latin typeface="Times New Roman" panose="02020603050405020304" pitchFamily="18" charset="0"/>
              <a:cs typeface="Times New Roman" panose="02020603050405020304" pitchFamily="18" charset="0"/>
            </a:endParaRPr>
          </a:p>
        </p:txBody>
      </p:sp>
      <p:cxnSp>
        <p:nvCxnSpPr>
          <p:cNvPr id="30" name="直接箭头连接符 29"/>
          <p:cNvCxnSpPr/>
          <p:nvPr/>
        </p:nvCxnSpPr>
        <p:spPr>
          <a:xfrm>
            <a:off x="6799690" y="2259246"/>
            <a:ext cx="290076"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31" name="椭圆 30"/>
          <p:cNvSpPr/>
          <p:nvPr/>
        </p:nvSpPr>
        <p:spPr>
          <a:xfrm>
            <a:off x="7177137" y="1734044"/>
            <a:ext cx="545736" cy="1000899"/>
          </a:xfrm>
          <a:prstGeom prst="ellipse">
            <a:avLst/>
          </a:prstGeom>
          <a:solidFill>
            <a:srgbClr val="FFC00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altLang="zh-CN" sz="1400" dirty="0" smtClean="0">
                <a:latin typeface="Times New Roman" panose="02020603050405020304" pitchFamily="18" charset="0"/>
                <a:cs typeface="Times New Roman" panose="02020603050405020304" pitchFamily="18" charset="0"/>
              </a:rPr>
              <a:t>64</a:t>
            </a:r>
            <a:endParaRPr lang="zh-CN" altLang="en-US" sz="1400" dirty="0">
              <a:latin typeface="Times New Roman" panose="02020603050405020304" pitchFamily="18" charset="0"/>
              <a:cs typeface="Times New Roman" panose="02020603050405020304" pitchFamily="18" charset="0"/>
            </a:endParaRPr>
          </a:p>
        </p:txBody>
      </p:sp>
      <p:cxnSp>
        <p:nvCxnSpPr>
          <p:cNvPr id="32" name="直接箭头连接符 31"/>
          <p:cNvCxnSpPr/>
          <p:nvPr/>
        </p:nvCxnSpPr>
        <p:spPr>
          <a:xfrm>
            <a:off x="7803676" y="2265462"/>
            <a:ext cx="290076"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33" name="椭圆 32"/>
          <p:cNvSpPr/>
          <p:nvPr/>
        </p:nvSpPr>
        <p:spPr>
          <a:xfrm>
            <a:off x="8183019" y="1734044"/>
            <a:ext cx="555569" cy="1000899"/>
          </a:xfrm>
          <a:prstGeom prst="ellipse">
            <a:avLst/>
          </a:prstGeom>
          <a:solidFill>
            <a:srgbClr val="FFC00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altLang="zh-CN" sz="1400" dirty="0" smtClean="0">
                <a:latin typeface="Times New Roman" panose="02020603050405020304" pitchFamily="18" charset="0"/>
                <a:cs typeface="Times New Roman" panose="02020603050405020304" pitchFamily="18" charset="0"/>
              </a:rPr>
              <a:t>32</a:t>
            </a:r>
            <a:endParaRPr lang="zh-CN" altLang="en-US" sz="1400" dirty="0">
              <a:latin typeface="Times New Roman" panose="02020603050405020304" pitchFamily="18" charset="0"/>
              <a:cs typeface="Times New Roman" panose="02020603050405020304" pitchFamily="18" charset="0"/>
            </a:endParaRPr>
          </a:p>
        </p:txBody>
      </p:sp>
      <p:cxnSp>
        <p:nvCxnSpPr>
          <p:cNvPr id="34" name="直接箭头连接符 33"/>
          <p:cNvCxnSpPr/>
          <p:nvPr/>
        </p:nvCxnSpPr>
        <p:spPr>
          <a:xfrm>
            <a:off x="8807053" y="2259246"/>
            <a:ext cx="290076"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35" name="椭圆 34"/>
          <p:cNvSpPr/>
          <p:nvPr/>
        </p:nvSpPr>
        <p:spPr>
          <a:xfrm>
            <a:off x="9161961" y="1740221"/>
            <a:ext cx="535903" cy="1000899"/>
          </a:xfrm>
          <a:prstGeom prst="ellipse">
            <a:avLst/>
          </a:prstGeom>
          <a:solidFill>
            <a:srgbClr val="FFC00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altLang="zh-CN" sz="1400" dirty="0" smtClean="0">
                <a:latin typeface="Times New Roman" panose="02020603050405020304" pitchFamily="18" charset="0"/>
                <a:cs typeface="Times New Roman" panose="02020603050405020304" pitchFamily="18" charset="0"/>
              </a:rPr>
              <a:t>64</a:t>
            </a:r>
            <a:endParaRPr lang="zh-CN" altLang="en-US" sz="1400" dirty="0">
              <a:latin typeface="Times New Roman" panose="02020603050405020304" pitchFamily="18" charset="0"/>
              <a:cs typeface="Times New Roman" panose="02020603050405020304" pitchFamily="18" charset="0"/>
            </a:endParaRPr>
          </a:p>
        </p:txBody>
      </p:sp>
      <p:cxnSp>
        <p:nvCxnSpPr>
          <p:cNvPr id="36" name="直接箭头连接符 35"/>
          <p:cNvCxnSpPr/>
          <p:nvPr/>
        </p:nvCxnSpPr>
        <p:spPr>
          <a:xfrm>
            <a:off x="9770392" y="2283997"/>
            <a:ext cx="290076"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37" name="椭圆 36"/>
          <p:cNvSpPr/>
          <p:nvPr/>
        </p:nvSpPr>
        <p:spPr>
          <a:xfrm>
            <a:off x="10177676" y="1734044"/>
            <a:ext cx="491654" cy="100089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sz="1400" dirty="0" smtClean="0">
                <a:latin typeface="Times New Roman" panose="02020603050405020304" pitchFamily="18" charset="0"/>
                <a:cs typeface="Times New Roman" panose="02020603050405020304" pitchFamily="18" charset="0"/>
              </a:rPr>
              <a:t>1</a:t>
            </a:r>
            <a:endParaRPr lang="zh-CN" altLang="en-US" sz="1400" dirty="0">
              <a:latin typeface="Times New Roman" panose="02020603050405020304" pitchFamily="18" charset="0"/>
              <a:cs typeface="Times New Roman" panose="02020603050405020304" pitchFamily="18" charset="0"/>
            </a:endParaRPr>
          </a:p>
        </p:txBody>
      </p:sp>
      <p:sp>
        <p:nvSpPr>
          <p:cNvPr id="38" name="文本框 37"/>
          <p:cNvSpPr txBox="1"/>
          <p:nvPr/>
        </p:nvSpPr>
        <p:spPr>
          <a:xfrm>
            <a:off x="6205871" y="2766768"/>
            <a:ext cx="4778877" cy="307777"/>
          </a:xfrm>
          <a:prstGeom prst="rect">
            <a:avLst/>
          </a:prstGeom>
          <a:noFill/>
        </p:spPr>
        <p:txBody>
          <a:bodyPr wrap="square" rtlCol="0">
            <a:spAutoFit/>
          </a:bodyPr>
          <a:lstStyle/>
          <a:p>
            <a:r>
              <a:rPr lang="en-US" altLang="zh-CN" sz="1400" dirty="0" smtClean="0">
                <a:latin typeface="Times New Roman" panose="02020603050405020304" pitchFamily="18" charset="0"/>
                <a:cs typeface="Times New Roman" panose="02020603050405020304" pitchFamily="18" charset="0"/>
              </a:rPr>
              <a:t>                     </a:t>
            </a:r>
            <a:r>
              <a:rPr lang="en-US" altLang="zh-CN" sz="1400" dirty="0" err="1" smtClean="0">
                <a:latin typeface="Times New Roman" panose="02020603050405020304" pitchFamily="18" charset="0"/>
                <a:cs typeface="Times New Roman" panose="02020603050405020304" pitchFamily="18" charset="0"/>
              </a:rPr>
              <a:t>ReLU</a:t>
            </a:r>
            <a:r>
              <a:rPr lang="en-US" altLang="zh-CN" sz="1400" dirty="0" smtClean="0">
                <a:latin typeface="Times New Roman" panose="02020603050405020304" pitchFamily="18" charset="0"/>
                <a:cs typeface="Times New Roman" panose="02020603050405020304" pitchFamily="18" charset="0"/>
              </a:rPr>
              <a:t>             </a:t>
            </a:r>
            <a:r>
              <a:rPr lang="en-US" altLang="zh-CN" sz="1400" dirty="0" err="1" smtClean="0">
                <a:latin typeface="Times New Roman" panose="02020603050405020304" pitchFamily="18" charset="0"/>
                <a:cs typeface="Times New Roman" panose="02020603050405020304" pitchFamily="18" charset="0"/>
              </a:rPr>
              <a:t>ReLU</a:t>
            </a:r>
            <a:r>
              <a:rPr lang="en-US" altLang="zh-CN" sz="1400" dirty="0" smtClean="0">
                <a:latin typeface="Times New Roman" panose="02020603050405020304" pitchFamily="18" charset="0"/>
                <a:cs typeface="Times New Roman" panose="02020603050405020304" pitchFamily="18" charset="0"/>
              </a:rPr>
              <a:t>            </a:t>
            </a:r>
            <a:r>
              <a:rPr lang="en-US" altLang="zh-CN" sz="1400" dirty="0" err="1" smtClean="0">
                <a:latin typeface="Times New Roman" panose="02020603050405020304" pitchFamily="18" charset="0"/>
                <a:cs typeface="Times New Roman" panose="02020603050405020304" pitchFamily="18" charset="0"/>
              </a:rPr>
              <a:t>ReLU</a:t>
            </a:r>
            <a:r>
              <a:rPr lang="en-US" altLang="zh-CN" sz="1400" dirty="0" smtClean="0">
                <a:latin typeface="Times New Roman" panose="02020603050405020304" pitchFamily="18" charset="0"/>
                <a:cs typeface="Times New Roman" panose="02020603050405020304" pitchFamily="18" charset="0"/>
              </a:rPr>
              <a:t>          Sigmoid</a:t>
            </a:r>
            <a:endParaRPr lang="zh-CN" altLang="en-US" sz="1400" dirty="0">
              <a:latin typeface="Times New Roman" panose="02020603050405020304" pitchFamily="18" charset="0"/>
              <a:cs typeface="Times New Roman" panose="02020603050405020304" pitchFamily="18" charset="0"/>
            </a:endParaRPr>
          </a:p>
        </p:txBody>
      </p:sp>
      <p:sp>
        <p:nvSpPr>
          <p:cNvPr id="42" name="文本框 41"/>
          <p:cNvSpPr txBox="1"/>
          <p:nvPr/>
        </p:nvSpPr>
        <p:spPr>
          <a:xfrm>
            <a:off x="7770635" y="3152876"/>
            <a:ext cx="1933930" cy="307777"/>
          </a:xfrm>
          <a:prstGeom prst="rect">
            <a:avLst/>
          </a:prstGeom>
          <a:noFill/>
        </p:spPr>
        <p:txBody>
          <a:bodyPr wrap="square" rtlCol="0">
            <a:spAutoFit/>
          </a:bodyPr>
          <a:lstStyle/>
          <a:p>
            <a:r>
              <a:rPr lang="zh-CN" altLang="en-US" sz="1400" dirty="0" smtClean="0">
                <a:latin typeface="Times" panose="02020603050405020304" pitchFamily="18" charset="0"/>
                <a:ea typeface="楷体" panose="02010609060101010101" pitchFamily="49" charset="-122"/>
                <a:cs typeface="Times" panose="02020603050405020304" pitchFamily="18" charset="0"/>
              </a:rPr>
              <a:t>神经网络结构</a:t>
            </a:r>
            <a:endParaRPr lang="zh-CN" altLang="en-US" sz="1400" dirty="0">
              <a:latin typeface="Times" panose="02020603050405020304" pitchFamily="18" charset="0"/>
              <a:ea typeface="楷体" panose="02010609060101010101" pitchFamily="49" charset="-122"/>
              <a:cs typeface="Times" panose="02020603050405020304" pitchFamily="18" charset="0"/>
            </a:endParaRPr>
          </a:p>
        </p:txBody>
      </p:sp>
      <p:sp>
        <p:nvSpPr>
          <p:cNvPr id="44" name="文本框 43"/>
          <p:cNvSpPr txBox="1"/>
          <p:nvPr/>
        </p:nvSpPr>
        <p:spPr>
          <a:xfrm>
            <a:off x="6091290" y="1411605"/>
            <a:ext cx="5292620" cy="307777"/>
          </a:xfrm>
          <a:prstGeom prst="rect">
            <a:avLst/>
          </a:prstGeom>
          <a:noFill/>
        </p:spPr>
        <p:txBody>
          <a:bodyPr wrap="square" rtlCol="0">
            <a:spAutoFit/>
          </a:bodyPr>
          <a:lstStyle/>
          <a:p>
            <a:r>
              <a:rPr lang="zh-CN" altLang="en-US" sz="1400" dirty="0" smtClean="0"/>
              <a:t>输入层                             隐藏层                              输出层</a:t>
            </a:r>
            <a:endParaRPr lang="zh-CN" altLang="en-US" sz="1400" dirty="0"/>
          </a:p>
        </p:txBody>
      </p:sp>
      <p:sp>
        <p:nvSpPr>
          <p:cNvPr id="45" name="文本框 44"/>
          <p:cNvSpPr txBox="1"/>
          <p:nvPr/>
        </p:nvSpPr>
        <p:spPr>
          <a:xfrm>
            <a:off x="5696408" y="5861662"/>
            <a:ext cx="5528789" cy="923330"/>
          </a:xfrm>
          <a:prstGeom prst="rect">
            <a:avLst/>
          </a:prstGeom>
          <a:noFill/>
        </p:spPr>
        <p:txBody>
          <a:bodyPr wrap="square" rtlCol="0">
            <a:spAutoFit/>
          </a:bodyPr>
          <a:lstStyle/>
          <a:p>
            <a:pPr>
              <a:lnSpc>
                <a:spcPct val="150000"/>
              </a:lnSpc>
            </a:pPr>
            <a:r>
              <a:rPr lang="zh-CN" altLang="en-US" dirty="0" smtClean="0">
                <a:solidFill>
                  <a:schemeClr val="accent2"/>
                </a:solidFill>
                <a:latin typeface="Times" panose="02020603050405020304" pitchFamily="18" charset="0"/>
                <a:cs typeface="Times" panose="02020603050405020304" pitchFamily="18" charset="0"/>
              </a:rPr>
              <a:t>神经网络单次预测仅需</a:t>
            </a:r>
            <a:r>
              <a:rPr lang="en-US" altLang="zh-CN" dirty="0" smtClean="0">
                <a:solidFill>
                  <a:schemeClr val="accent2"/>
                </a:solidFill>
                <a:latin typeface="Times" panose="02020603050405020304" pitchFamily="18" charset="0"/>
                <a:cs typeface="Times" panose="02020603050405020304" pitchFamily="18" charset="0"/>
              </a:rPr>
              <a:t>~0.05s</a:t>
            </a:r>
            <a:r>
              <a:rPr lang="zh-CN" altLang="en-US" dirty="0" smtClean="0">
                <a:solidFill>
                  <a:schemeClr val="accent2"/>
                </a:solidFill>
                <a:latin typeface="Times" panose="02020603050405020304" pitchFamily="18" charset="0"/>
                <a:cs typeface="Times" panose="02020603050405020304" pitchFamily="18" charset="0"/>
              </a:rPr>
              <a:t>，比直接计算快</a:t>
            </a:r>
            <a:r>
              <a:rPr lang="en-US" altLang="zh-CN" dirty="0" smtClean="0">
                <a:solidFill>
                  <a:schemeClr val="accent2"/>
                </a:solidFill>
                <a:latin typeface="Times" panose="02020603050405020304" pitchFamily="18" charset="0"/>
                <a:cs typeface="Times" panose="02020603050405020304" pitchFamily="18" charset="0"/>
              </a:rPr>
              <a:t>5</a:t>
            </a:r>
            <a:r>
              <a:rPr lang="zh-CN" altLang="en-US" dirty="0" smtClean="0">
                <a:solidFill>
                  <a:schemeClr val="accent2"/>
                </a:solidFill>
                <a:latin typeface="Times" panose="02020603050405020304" pitchFamily="18" charset="0"/>
                <a:cs typeface="Times" panose="02020603050405020304" pitchFamily="18" charset="0"/>
              </a:rPr>
              <a:t>个量级</a:t>
            </a:r>
            <a:endParaRPr lang="en-US" altLang="zh-CN" dirty="0" smtClean="0">
              <a:solidFill>
                <a:schemeClr val="accent2"/>
              </a:solidFill>
              <a:latin typeface="Times" panose="02020603050405020304" pitchFamily="18" charset="0"/>
              <a:cs typeface="Times" panose="02020603050405020304" pitchFamily="18" charset="0"/>
            </a:endParaRPr>
          </a:p>
          <a:p>
            <a:pPr>
              <a:lnSpc>
                <a:spcPct val="150000"/>
              </a:lnSpc>
            </a:pPr>
            <a:r>
              <a:rPr lang="zh-CN" altLang="en-US" dirty="0" smtClean="0">
                <a:solidFill>
                  <a:schemeClr val="accent2"/>
                </a:solidFill>
                <a:latin typeface="Times" panose="02020603050405020304" pitchFamily="18" charset="0"/>
                <a:cs typeface="Times" panose="02020603050405020304" pitchFamily="18" charset="0"/>
              </a:rPr>
              <a:t>基于该神经网络，进行</a:t>
            </a:r>
            <a:r>
              <a:rPr lang="en-US" altLang="zh-CN" dirty="0" smtClean="0">
                <a:solidFill>
                  <a:schemeClr val="accent2"/>
                </a:solidFill>
                <a:latin typeface="Times" panose="02020603050405020304" pitchFamily="18" charset="0"/>
                <a:cs typeface="Times" panose="02020603050405020304" pitchFamily="18" charset="0"/>
              </a:rPr>
              <a:t>NBMOGA</a:t>
            </a:r>
            <a:r>
              <a:rPr lang="zh-CN" altLang="en-US" dirty="0" smtClean="0">
                <a:solidFill>
                  <a:schemeClr val="accent2"/>
                </a:solidFill>
                <a:latin typeface="Times" panose="02020603050405020304" pitchFamily="18" charset="0"/>
                <a:cs typeface="Times" panose="02020603050405020304" pitchFamily="18" charset="0"/>
              </a:rPr>
              <a:t>优化</a:t>
            </a:r>
            <a:endParaRPr lang="zh-CN" altLang="en-US" dirty="0">
              <a:solidFill>
                <a:schemeClr val="accent2"/>
              </a:solidFill>
              <a:latin typeface="Times" panose="02020603050405020304" pitchFamily="18" charset="0"/>
              <a:cs typeface="Times" panose="02020603050405020304" pitchFamily="18" charset="0"/>
            </a:endParaRPr>
          </a:p>
        </p:txBody>
      </p:sp>
      <p:sp>
        <p:nvSpPr>
          <p:cNvPr id="39" name="矩形 38"/>
          <p:cNvSpPr/>
          <p:nvPr/>
        </p:nvSpPr>
        <p:spPr>
          <a:xfrm>
            <a:off x="2657283" y="94372"/>
            <a:ext cx="6893234" cy="523220"/>
          </a:xfrm>
          <a:prstGeom prst="rect">
            <a:avLst/>
          </a:prstGeom>
        </p:spPr>
        <p:txBody>
          <a:bodyPr wrap="none">
            <a:spAutoFit/>
          </a:bodyPr>
          <a:lstStyle/>
          <a:p>
            <a:r>
              <a:rPr lang="en-US" altLang="zh-CN" sz="2800" b="1" dirty="0" smtClean="0">
                <a:latin typeface="Times" panose="02020603050405020304" pitchFamily="18" charset="0"/>
                <a:ea typeface="黑体" panose="02010609060101010101" pitchFamily="49" charset="-122"/>
                <a:cs typeface="Times" panose="02020603050405020304" pitchFamily="18" charset="0"/>
              </a:rPr>
              <a:t>HEPS</a:t>
            </a:r>
            <a:r>
              <a:rPr lang="zh-CN" altLang="en-US" sz="2800" b="1" dirty="0" smtClean="0">
                <a:latin typeface="Times" panose="02020603050405020304" pitchFamily="18" charset="0"/>
                <a:ea typeface="黑体" panose="02010609060101010101" pitchFamily="49" charset="-122"/>
                <a:cs typeface="Times" panose="02020603050405020304" pitchFamily="18" charset="0"/>
              </a:rPr>
              <a:t>储存环动力学孔径、托歇克寿命优化</a:t>
            </a:r>
            <a:endParaRPr lang="en-US" altLang="zh-CN" sz="2800" b="1" dirty="0">
              <a:latin typeface="Times" panose="02020603050405020304" pitchFamily="18" charset="0"/>
              <a:ea typeface="黑体" panose="02010609060101010101" pitchFamily="49" charset="-122"/>
              <a:cs typeface="Times" panose="02020603050405020304" pitchFamily="18" charset="0"/>
            </a:endParaRPr>
          </a:p>
        </p:txBody>
      </p:sp>
    </p:spTree>
    <p:extLst>
      <p:ext uri="{BB962C8B-B14F-4D97-AF65-F5344CB8AC3E}">
        <p14:creationId xmlns:p14="http://schemas.microsoft.com/office/powerpoint/2010/main" val="1097257057"/>
      </p:ext>
    </p:extLst>
  </p:cSld>
  <p:clrMapOvr>
    <a:masterClrMapping/>
  </p:clrMapOvr>
  <mc:AlternateContent xmlns:mc="http://schemas.openxmlformats.org/markup-compatibility/2006" xmlns:p14="http://schemas.microsoft.com/office/powerpoint/2010/main">
    <mc:Choice Requires="p14">
      <p:transition spd="slow" p14:dur="2000" advTm="68991"/>
    </mc:Choice>
    <mc:Fallback xmlns="">
      <p:transition spd="slow" advTm="68991"/>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图片 38"/>
          <p:cNvPicPr/>
          <p:nvPr/>
        </p:nvPicPr>
        <p:blipFill rotWithShape="1">
          <a:blip r:embed="rId2" cstate="print">
            <a:extLst>
              <a:ext uri="{28A0092B-C50C-407E-A947-70E740481C1C}">
                <a14:useLocalDpi xmlns:a14="http://schemas.microsoft.com/office/drawing/2010/main" val="0"/>
              </a:ext>
            </a:extLst>
          </a:blip>
          <a:srcRect t="5682" b="2385"/>
          <a:stretch/>
        </p:blipFill>
        <p:spPr bwMode="auto">
          <a:xfrm>
            <a:off x="5600118" y="3100711"/>
            <a:ext cx="6293957" cy="3350632"/>
          </a:xfrm>
          <a:prstGeom prst="rect">
            <a:avLst/>
          </a:prstGeom>
          <a:ln>
            <a:noFill/>
          </a:ln>
          <a:extLst>
            <a:ext uri="{53640926-AAD7-44D8-BBD7-CCE9431645EC}">
              <a14:shadowObscured xmlns:a14="http://schemas.microsoft.com/office/drawing/2010/main"/>
            </a:ext>
          </a:extLst>
        </p:spPr>
      </p:pic>
      <p:sp>
        <p:nvSpPr>
          <p:cNvPr id="3" name="灯片编号占位符 2"/>
          <p:cNvSpPr>
            <a:spLocks noGrp="1"/>
          </p:cNvSpPr>
          <p:nvPr>
            <p:ph type="sldNum" sz="quarter" idx="12"/>
          </p:nvPr>
        </p:nvSpPr>
        <p:spPr/>
        <p:txBody>
          <a:bodyPr/>
          <a:lstStyle/>
          <a:p>
            <a:fld id="{7A87FD79-EEE8-4B31-B2A4-84BFC407D37C}" type="slidenum">
              <a:rPr lang="en-US" altLang="zh-CN" smtClean="0">
                <a:solidFill>
                  <a:srgbClr val="000000"/>
                </a:solidFill>
              </a:rPr>
              <a:pPr/>
              <a:t>14</a:t>
            </a:fld>
            <a:endParaRPr lang="en-US" altLang="zh-CN" dirty="0">
              <a:solidFill>
                <a:srgbClr val="000000"/>
              </a:solidFill>
            </a:endParaRPr>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6145" name="图片 12"/>
          <p:cNvPicPr>
            <a:picLocks noChangeAspect="1" noChangeArrowheads="1"/>
          </p:cNvPicPr>
          <p:nvPr/>
        </p:nvPicPr>
        <p:blipFill>
          <a:blip r:embed="rId3" cstate="print">
            <a:extLst>
              <a:ext uri="{28A0092B-C50C-407E-A947-70E740481C1C}">
                <a14:useLocalDpi xmlns:a14="http://schemas.microsoft.com/office/drawing/2010/main" val="0"/>
              </a:ext>
            </a:extLst>
          </a:blip>
          <a:srcRect l="7890" t="5208" r="9425"/>
          <a:stretch>
            <a:fillRect/>
          </a:stretch>
        </p:blipFill>
        <p:spPr bwMode="auto">
          <a:xfrm>
            <a:off x="377687" y="3575013"/>
            <a:ext cx="5222431" cy="256088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1061932" y="6157153"/>
            <a:ext cx="291939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1200" i="0" u="none" strike="noStrike" cap="none" normalizeH="0" baseline="0" dirty="0" smtClean="0">
                <a:ln>
                  <a:noFill/>
                </a:ln>
                <a:solidFill>
                  <a:srgbClr val="000000"/>
                </a:solidFill>
                <a:effectLst/>
                <a:latin typeface="Times" panose="02020603050405020304" pitchFamily="18" charset="0"/>
                <a:ea typeface="楷体" panose="02010609060101010101" pitchFamily="49" charset="-122"/>
                <a:cs typeface="Times" panose="02020603050405020304" pitchFamily="18" charset="0"/>
              </a:rPr>
              <a:t>优化</a:t>
            </a:r>
            <a:r>
              <a:rPr kumimoji="0" lang="en-US" altLang="zh-CN" sz="1200" i="0" u="none" strike="noStrike" cap="none" normalizeH="0" baseline="0" dirty="0" smtClean="0">
                <a:ln>
                  <a:noFill/>
                </a:ln>
                <a:solidFill>
                  <a:srgbClr val="000000"/>
                </a:solidFill>
                <a:effectLst/>
                <a:latin typeface="Times" panose="02020603050405020304" pitchFamily="18" charset="0"/>
                <a:ea typeface="楷体" panose="02010609060101010101" pitchFamily="49" charset="-122"/>
                <a:cs typeface="Times" panose="02020603050405020304" pitchFamily="18" charset="0"/>
              </a:rPr>
              <a:t>DA</a:t>
            </a:r>
            <a:r>
              <a:rPr kumimoji="0" lang="zh-CN" altLang="en-US" sz="1200" i="0" u="none" strike="noStrike" cap="none" normalizeH="0" baseline="0" dirty="0" smtClean="0">
                <a:ln>
                  <a:noFill/>
                </a:ln>
                <a:solidFill>
                  <a:srgbClr val="000000"/>
                </a:solidFill>
                <a:effectLst/>
                <a:latin typeface="Times" panose="02020603050405020304" pitchFamily="18" charset="0"/>
                <a:ea typeface="楷体" panose="02010609060101010101" pitchFamily="49" charset="-122"/>
                <a:cs typeface="Times" panose="02020603050405020304" pitchFamily="18" charset="0"/>
              </a:rPr>
              <a:t>和托歇克寿命</a:t>
            </a:r>
            <a:r>
              <a:rPr lang="en-US" altLang="zh-CN" sz="1200" dirty="0">
                <a:solidFill>
                  <a:srgbClr val="000000"/>
                </a:solidFill>
                <a:latin typeface="Times" panose="02020603050405020304" pitchFamily="18" charset="0"/>
                <a:ea typeface="楷体" panose="02010609060101010101" pitchFamily="49" charset="-122"/>
                <a:cs typeface="Times" panose="02020603050405020304" pitchFamily="18" charset="0"/>
              </a:rPr>
              <a:t>0</a:t>
            </a:r>
            <a:r>
              <a:rPr kumimoji="0" lang="en-US" altLang="zh-CN" sz="1200" i="0" u="none" strike="noStrike" cap="none" normalizeH="0" baseline="0" dirty="0" smtClean="0">
                <a:ln>
                  <a:noFill/>
                </a:ln>
                <a:solidFill>
                  <a:srgbClr val="000000"/>
                </a:solidFill>
                <a:effectLst/>
                <a:latin typeface="Times" panose="02020603050405020304" pitchFamily="18" charset="0"/>
                <a:ea typeface="楷体" panose="02010609060101010101" pitchFamily="49" charset="-122"/>
                <a:cs typeface="Times" panose="02020603050405020304" pitchFamily="18" charset="0"/>
              </a:rPr>
              <a:t>-100</a:t>
            </a:r>
            <a:r>
              <a:rPr kumimoji="0" lang="zh-CN" altLang="en-US" sz="1200" i="0" u="none" strike="noStrike" cap="none" normalizeH="0" baseline="0" dirty="0" smtClean="0">
                <a:ln>
                  <a:noFill/>
                </a:ln>
                <a:solidFill>
                  <a:srgbClr val="000000"/>
                </a:solidFill>
                <a:effectLst/>
                <a:latin typeface="Times" panose="02020603050405020304" pitchFamily="18" charset="0"/>
                <a:ea typeface="楷体" panose="02010609060101010101" pitchFamily="49" charset="-122"/>
                <a:cs typeface="Times" panose="02020603050405020304" pitchFamily="18" charset="0"/>
              </a:rPr>
              <a:t>代的演化趋势</a:t>
            </a:r>
            <a:endParaRPr kumimoji="0" lang="zh-CN" altLang="en-US" sz="2800" i="0" u="none" strike="noStrike" cap="none" normalizeH="0" baseline="0" dirty="0" smtClean="0">
              <a:ln>
                <a:noFill/>
              </a:ln>
              <a:solidFill>
                <a:schemeClr val="tx1"/>
              </a:solidFill>
              <a:effectLst/>
              <a:latin typeface="Times" panose="02020603050405020304" pitchFamily="18" charset="0"/>
              <a:ea typeface="楷体" panose="02010609060101010101" pitchFamily="49" charset="-122"/>
              <a:cs typeface="Times" panose="02020603050405020304" pitchFamily="18" charset="0"/>
            </a:endParaRPr>
          </a:p>
        </p:txBody>
      </p:sp>
      <p:sp>
        <p:nvSpPr>
          <p:cNvPr id="40" name="Rectangle 3"/>
          <p:cNvSpPr>
            <a:spLocks noChangeArrowheads="1"/>
          </p:cNvSpPr>
          <p:nvPr/>
        </p:nvSpPr>
        <p:spPr bwMode="auto">
          <a:xfrm>
            <a:off x="7077893" y="6451342"/>
            <a:ext cx="314701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1400" b="0" i="0" u="none" strike="noStrike" cap="none" normalizeH="0" baseline="0" dirty="0" smtClean="0">
                <a:ln>
                  <a:noFill/>
                </a:ln>
                <a:solidFill>
                  <a:schemeClr val="tx1"/>
                </a:solidFill>
                <a:effectLst/>
                <a:latin typeface="Times" panose="02020603050405020304" pitchFamily="18" charset="0"/>
                <a:ea typeface="楷体" panose="02010609060101010101" pitchFamily="49" charset="-122"/>
                <a:cs typeface="Times" panose="02020603050405020304" pitchFamily="18" charset="0"/>
              </a:rPr>
              <a:t>不同算法</a:t>
            </a:r>
            <a:r>
              <a:rPr kumimoji="0" lang="en-US" altLang="zh-CN" sz="1400" b="0" i="0" u="none" strike="noStrike" cap="none" normalizeH="0" baseline="0" dirty="0" smtClean="0">
                <a:ln>
                  <a:noFill/>
                </a:ln>
                <a:solidFill>
                  <a:schemeClr val="tx1"/>
                </a:solidFill>
                <a:effectLst/>
                <a:latin typeface="Times" panose="02020603050405020304" pitchFamily="18" charset="0"/>
                <a:ea typeface="楷体" panose="02010609060101010101" pitchFamily="49" charset="-122"/>
                <a:cs typeface="Times" panose="02020603050405020304" pitchFamily="18" charset="0"/>
              </a:rPr>
              <a:t>100</a:t>
            </a:r>
            <a:r>
              <a:rPr kumimoji="0" lang="zh-CN" altLang="en-US" sz="1400" b="0" i="0" u="none" strike="noStrike" cap="none" normalizeH="0" baseline="0" dirty="0" smtClean="0">
                <a:ln>
                  <a:noFill/>
                </a:ln>
                <a:solidFill>
                  <a:schemeClr val="tx1"/>
                </a:solidFill>
                <a:effectLst/>
                <a:latin typeface="Times" panose="02020603050405020304" pitchFamily="18" charset="0"/>
                <a:ea typeface="楷体" panose="02010609060101010101" pitchFamily="49" charset="-122"/>
                <a:cs typeface="Times" panose="02020603050405020304" pitchFamily="18" charset="0"/>
              </a:rPr>
              <a:t>代时得到的非支配前沿解</a:t>
            </a:r>
          </a:p>
        </p:txBody>
      </p:sp>
      <p:sp>
        <p:nvSpPr>
          <p:cNvPr id="15" name="矩形 14"/>
          <p:cNvSpPr/>
          <p:nvPr/>
        </p:nvSpPr>
        <p:spPr>
          <a:xfrm>
            <a:off x="646044" y="750382"/>
            <a:ext cx="11022555" cy="2723823"/>
          </a:xfrm>
          <a:prstGeom prst="rect">
            <a:avLst/>
          </a:prstGeom>
        </p:spPr>
        <p:txBody>
          <a:bodyPr wrap="square">
            <a:spAutoFit/>
          </a:bodyPr>
          <a:lstStyle/>
          <a:p>
            <a:pPr algn="ctr">
              <a:lnSpc>
                <a:spcPct val="150000"/>
              </a:lnSpc>
            </a:pPr>
            <a:r>
              <a:rPr lang="zh-CN" altLang="en-US" sz="2400" b="1" dirty="0" smtClean="0">
                <a:latin typeface="Times" panose="02020603050405020304" pitchFamily="18" charset="0"/>
                <a:cs typeface="Times" panose="02020603050405020304" pitchFamily="18" charset="0"/>
              </a:rPr>
              <a:t>优化</a:t>
            </a:r>
            <a:r>
              <a:rPr lang="zh-CN" altLang="en-US" sz="2400" b="1" dirty="0">
                <a:latin typeface="Times" panose="02020603050405020304" pitchFamily="18" charset="0"/>
                <a:cs typeface="Times" panose="02020603050405020304" pitchFamily="18" charset="0"/>
              </a:rPr>
              <a:t>效率除了与</a:t>
            </a:r>
            <a:r>
              <a:rPr lang="zh-CN" altLang="en-US" sz="2400" b="1" dirty="0" smtClean="0">
                <a:latin typeface="Times" panose="02020603050405020304" pitchFamily="18" charset="0"/>
                <a:cs typeface="Times" panose="02020603050405020304" pitchFamily="18" charset="0"/>
              </a:rPr>
              <a:t>算法性能相关</a:t>
            </a:r>
            <a:r>
              <a:rPr lang="zh-CN" altLang="en-US" sz="2400" b="1" dirty="0">
                <a:latin typeface="Times" panose="02020603050405020304" pitchFamily="18" charset="0"/>
                <a:cs typeface="Times" panose="02020603050405020304" pitchFamily="18" charset="0"/>
              </a:rPr>
              <a:t>，也与计算设备相关</a:t>
            </a:r>
            <a:endParaRPr lang="en-US" altLang="zh-CN" sz="2400" b="1" dirty="0">
              <a:latin typeface="Times" panose="02020603050405020304" pitchFamily="18" charset="0"/>
              <a:cs typeface="Times" panose="02020603050405020304" pitchFamily="18" charset="0"/>
            </a:endParaRPr>
          </a:p>
          <a:p>
            <a:pPr>
              <a:lnSpc>
                <a:spcPct val="150000"/>
              </a:lnSpc>
            </a:pPr>
            <a:r>
              <a:rPr lang="zh-CN" altLang="en-US" dirty="0">
                <a:latin typeface="Times" panose="02020603050405020304" pitchFamily="18" charset="0"/>
                <a:cs typeface="Times" panose="02020603050405020304" pitchFamily="18" charset="0"/>
              </a:rPr>
              <a:t>我们使用的计算设备：</a:t>
            </a:r>
            <a:r>
              <a:rPr lang="en-US" altLang="zh-CN" dirty="0" smtClean="0">
                <a:latin typeface="Times" panose="02020603050405020304" pitchFamily="18" charset="0"/>
                <a:cs typeface="Times" panose="02020603050405020304" pitchFamily="18" charset="0"/>
              </a:rPr>
              <a:t>500 CPU</a:t>
            </a:r>
            <a:r>
              <a:rPr lang="zh-CN" altLang="en-US" dirty="0">
                <a:latin typeface="Times" panose="02020603050405020304" pitchFamily="18" charset="0"/>
                <a:cs typeface="Times" panose="02020603050405020304" pitchFamily="18" charset="0"/>
              </a:rPr>
              <a:t>核并行</a:t>
            </a:r>
            <a:r>
              <a:rPr lang="zh-CN" altLang="en-US" dirty="0" smtClean="0">
                <a:latin typeface="Times" panose="02020603050405020304" pitchFamily="18" charset="0"/>
                <a:cs typeface="Times" panose="02020603050405020304" pitchFamily="18" charset="0"/>
              </a:rPr>
              <a:t>集群</a:t>
            </a:r>
            <a:endParaRPr lang="en-US" altLang="zh-CN" dirty="0" smtClean="0">
              <a:latin typeface="Times" panose="02020603050405020304" pitchFamily="18" charset="0"/>
              <a:cs typeface="Times" panose="02020603050405020304" pitchFamily="18" charset="0"/>
            </a:endParaRPr>
          </a:p>
          <a:p>
            <a:pPr>
              <a:lnSpc>
                <a:spcPct val="150000"/>
              </a:lnSpc>
            </a:pPr>
            <a:r>
              <a:rPr lang="zh-CN" altLang="en-US" dirty="0" smtClean="0">
                <a:latin typeface="Times" panose="02020603050405020304" pitchFamily="18" charset="0"/>
                <a:cs typeface="Times" panose="02020603050405020304" pitchFamily="18" charset="0"/>
              </a:rPr>
              <a:t>优化</a:t>
            </a:r>
            <a:r>
              <a:rPr lang="zh-CN" altLang="en-US" dirty="0">
                <a:latin typeface="Times" panose="02020603050405020304" pitchFamily="18" charset="0"/>
                <a:cs typeface="Times" panose="02020603050405020304" pitchFamily="18" charset="0"/>
              </a:rPr>
              <a:t>种群大小</a:t>
            </a:r>
            <a:r>
              <a:rPr lang="en-US" altLang="zh-CN" i="1" dirty="0">
                <a:latin typeface="Times" panose="02020603050405020304" pitchFamily="18" charset="0"/>
                <a:cs typeface="Times" panose="02020603050405020304" pitchFamily="18" charset="0"/>
              </a:rPr>
              <a:t>N</a:t>
            </a:r>
            <a:r>
              <a:rPr lang="zh-CN" altLang="en-US" dirty="0">
                <a:latin typeface="Times" panose="02020603050405020304" pitchFamily="18" charset="0"/>
                <a:cs typeface="Times" panose="02020603050405020304" pitchFamily="18" charset="0"/>
              </a:rPr>
              <a:t>设为：</a:t>
            </a:r>
            <a:r>
              <a:rPr lang="en-US" altLang="zh-CN" dirty="0">
                <a:latin typeface="Times" panose="02020603050405020304" pitchFamily="18" charset="0"/>
                <a:cs typeface="Times" panose="02020603050405020304" pitchFamily="18" charset="0"/>
              </a:rPr>
              <a:t>500</a:t>
            </a:r>
            <a:r>
              <a:rPr lang="zh-CN" altLang="en-US" dirty="0" smtClean="0">
                <a:latin typeface="Times" panose="02020603050405020304" pitchFamily="18" charset="0"/>
                <a:cs typeface="Times" panose="02020603050405020304" pitchFamily="18" charset="0"/>
              </a:rPr>
              <a:t>（并行计算</a:t>
            </a:r>
            <a:r>
              <a:rPr lang="zh-CN" altLang="en-US" dirty="0">
                <a:latin typeface="Times" panose="02020603050405020304" pitchFamily="18" charset="0"/>
                <a:cs typeface="Times" panose="02020603050405020304" pitchFamily="18" charset="0"/>
              </a:rPr>
              <a:t>下，每代的新个体都能同时被评估</a:t>
            </a:r>
            <a:r>
              <a:rPr lang="zh-CN" altLang="en-US" dirty="0" smtClean="0">
                <a:latin typeface="Times" panose="02020603050405020304" pitchFamily="18" charset="0"/>
                <a:cs typeface="Times" panose="02020603050405020304" pitchFamily="18" charset="0"/>
              </a:rPr>
              <a:t>）</a:t>
            </a:r>
            <a:endParaRPr lang="en-US" altLang="zh-CN" dirty="0">
              <a:latin typeface="Times" panose="02020603050405020304" pitchFamily="18" charset="0"/>
              <a:cs typeface="Times" panose="02020603050405020304" pitchFamily="18" charset="0"/>
            </a:endParaRPr>
          </a:p>
          <a:p>
            <a:pPr>
              <a:lnSpc>
                <a:spcPct val="150000"/>
              </a:lnSpc>
            </a:pPr>
            <a:r>
              <a:rPr lang="zh-CN" altLang="en-US" dirty="0">
                <a:solidFill>
                  <a:schemeClr val="accent2"/>
                </a:solidFill>
                <a:latin typeface="Times" panose="02020603050405020304" pitchFamily="18" charset="0"/>
                <a:cs typeface="Times" panose="02020603050405020304" pitchFamily="18" charset="0"/>
              </a:rPr>
              <a:t>神经网络的训练和预测等所需的时间（</a:t>
            </a:r>
            <a:r>
              <a:rPr lang="en-US" altLang="zh-CN" dirty="0">
                <a:solidFill>
                  <a:schemeClr val="accent2"/>
                </a:solidFill>
                <a:latin typeface="Times" panose="02020603050405020304" pitchFamily="18" charset="0"/>
                <a:cs typeface="Times" panose="02020603050405020304" pitchFamily="18" charset="0"/>
              </a:rPr>
              <a:t>&lt;1min</a:t>
            </a:r>
            <a:r>
              <a:rPr lang="zh-CN" altLang="en-US" dirty="0">
                <a:solidFill>
                  <a:schemeClr val="accent2"/>
                </a:solidFill>
                <a:latin typeface="Times" panose="02020603050405020304" pitchFamily="18" charset="0"/>
                <a:cs typeface="Times" panose="02020603050405020304" pitchFamily="18" charset="0"/>
              </a:rPr>
              <a:t>）与托歇克寿命计算时间相比可忽略，因此</a:t>
            </a:r>
            <a:r>
              <a:rPr lang="en-US" altLang="zh-CN" dirty="0">
                <a:solidFill>
                  <a:schemeClr val="accent2"/>
                </a:solidFill>
                <a:latin typeface="Times" panose="02020603050405020304" pitchFamily="18" charset="0"/>
                <a:cs typeface="Times" panose="02020603050405020304" pitchFamily="18" charset="0"/>
              </a:rPr>
              <a:t>NBMOGA</a:t>
            </a:r>
            <a:r>
              <a:rPr lang="zh-CN" altLang="en-US" dirty="0">
                <a:solidFill>
                  <a:schemeClr val="accent2"/>
                </a:solidFill>
                <a:latin typeface="Times" panose="02020603050405020304" pitchFamily="18" charset="0"/>
                <a:cs typeface="Times" panose="02020603050405020304" pitchFamily="18" charset="0"/>
              </a:rPr>
              <a:t>每代演化所需的计算时间与标准</a:t>
            </a:r>
            <a:r>
              <a:rPr lang="en-US" altLang="zh-CN" dirty="0">
                <a:solidFill>
                  <a:schemeClr val="accent2"/>
                </a:solidFill>
                <a:latin typeface="Times" panose="02020603050405020304" pitchFamily="18" charset="0"/>
                <a:cs typeface="Times" panose="02020603050405020304" pitchFamily="18" charset="0"/>
              </a:rPr>
              <a:t>MOGA</a:t>
            </a:r>
            <a:r>
              <a:rPr lang="zh-CN" altLang="en-US" dirty="0">
                <a:solidFill>
                  <a:schemeClr val="accent2"/>
                </a:solidFill>
                <a:latin typeface="Times" panose="02020603050405020304" pitchFamily="18" charset="0"/>
                <a:cs typeface="Times" panose="02020603050405020304" pitchFamily="18" charset="0"/>
              </a:rPr>
              <a:t>、</a:t>
            </a:r>
            <a:r>
              <a:rPr lang="en-US" altLang="zh-CN" dirty="0">
                <a:solidFill>
                  <a:schemeClr val="accent2"/>
                </a:solidFill>
                <a:latin typeface="Times" panose="02020603050405020304" pitchFamily="18" charset="0"/>
                <a:cs typeface="Times" panose="02020603050405020304" pitchFamily="18" charset="0"/>
              </a:rPr>
              <a:t>MOPSO</a:t>
            </a:r>
            <a:r>
              <a:rPr lang="zh-CN" altLang="en-US" dirty="0">
                <a:solidFill>
                  <a:schemeClr val="accent2"/>
                </a:solidFill>
                <a:latin typeface="Times" panose="02020603050405020304" pitchFamily="18" charset="0"/>
                <a:cs typeface="Times" panose="02020603050405020304" pitchFamily="18" charset="0"/>
              </a:rPr>
              <a:t>等算法可以看作相同（每代</a:t>
            </a:r>
            <a:r>
              <a:rPr lang="en-US" altLang="zh-CN" dirty="0">
                <a:solidFill>
                  <a:schemeClr val="accent2"/>
                </a:solidFill>
                <a:latin typeface="Times" panose="02020603050405020304" pitchFamily="18" charset="0"/>
                <a:cs typeface="Times" panose="02020603050405020304" pitchFamily="18" charset="0"/>
              </a:rPr>
              <a:t>~3h</a:t>
            </a:r>
            <a:r>
              <a:rPr lang="zh-CN" altLang="en-US" dirty="0" smtClean="0">
                <a:solidFill>
                  <a:schemeClr val="accent2"/>
                </a:solidFill>
                <a:latin typeface="Times" panose="02020603050405020304" pitchFamily="18" charset="0"/>
                <a:cs typeface="Times" panose="02020603050405020304" pitchFamily="18" charset="0"/>
              </a:rPr>
              <a:t>）</a:t>
            </a:r>
            <a:endParaRPr lang="en-US" altLang="zh-CN" dirty="0" smtClean="0">
              <a:solidFill>
                <a:schemeClr val="accent2"/>
              </a:solidFill>
              <a:latin typeface="Times" panose="02020603050405020304" pitchFamily="18" charset="0"/>
              <a:cs typeface="Times" panose="02020603050405020304" pitchFamily="18" charset="0"/>
            </a:endParaRPr>
          </a:p>
          <a:p>
            <a:pPr>
              <a:lnSpc>
                <a:spcPct val="150000"/>
              </a:lnSpc>
            </a:pPr>
            <a:r>
              <a:rPr lang="zh-CN" altLang="en-US" dirty="0" smtClean="0">
                <a:solidFill>
                  <a:srgbClr val="C00000"/>
                </a:solidFill>
                <a:latin typeface="Times" panose="02020603050405020304" pitchFamily="18" charset="0"/>
                <a:cs typeface="Times" panose="02020603050405020304" pitchFamily="18" charset="0"/>
              </a:rPr>
              <a:t>因此，不同方法相同演化代数≈相同优化时间</a:t>
            </a:r>
            <a:endParaRPr lang="en-US" altLang="zh-CN" dirty="0">
              <a:solidFill>
                <a:srgbClr val="C00000"/>
              </a:solidFill>
              <a:latin typeface="Times" panose="02020603050405020304" pitchFamily="18" charset="0"/>
              <a:cs typeface="Times" panose="02020603050405020304" pitchFamily="18" charset="0"/>
            </a:endParaRPr>
          </a:p>
        </p:txBody>
      </p:sp>
      <p:sp>
        <p:nvSpPr>
          <p:cNvPr id="13" name="矩形 12"/>
          <p:cNvSpPr/>
          <p:nvPr/>
        </p:nvSpPr>
        <p:spPr>
          <a:xfrm>
            <a:off x="3478937" y="100809"/>
            <a:ext cx="5234125" cy="523220"/>
          </a:xfrm>
          <a:prstGeom prst="rect">
            <a:avLst/>
          </a:prstGeom>
        </p:spPr>
        <p:txBody>
          <a:bodyPr wrap="none">
            <a:spAutoFit/>
          </a:bodyPr>
          <a:lstStyle/>
          <a:p>
            <a:r>
              <a:rPr lang="zh-CN" altLang="en-US" sz="2800" b="1" dirty="0" smtClean="0">
                <a:latin typeface="Times" panose="02020603050405020304" pitchFamily="18" charset="0"/>
                <a:ea typeface="黑体" panose="02010609060101010101" pitchFamily="49" charset="-122"/>
                <a:cs typeface="Times" panose="02020603050405020304" pitchFamily="18" charset="0"/>
              </a:rPr>
              <a:t>使用多种优化算法同时进行优化</a:t>
            </a:r>
            <a:endParaRPr lang="en-US" altLang="zh-CN" sz="2800" b="1" dirty="0">
              <a:latin typeface="Times" panose="02020603050405020304" pitchFamily="18" charset="0"/>
              <a:ea typeface="黑体" panose="02010609060101010101" pitchFamily="49" charset="-122"/>
              <a:cs typeface="Times" panose="02020603050405020304" pitchFamily="18" charset="0"/>
            </a:endParaRPr>
          </a:p>
        </p:txBody>
      </p:sp>
    </p:spTree>
    <p:extLst>
      <p:ext uri="{BB962C8B-B14F-4D97-AF65-F5344CB8AC3E}">
        <p14:creationId xmlns:p14="http://schemas.microsoft.com/office/powerpoint/2010/main" val="3334840071"/>
      </p:ext>
    </p:extLst>
  </p:cSld>
  <p:clrMapOvr>
    <a:masterClrMapping/>
  </p:clrMapOvr>
  <mc:AlternateContent xmlns:mc="http://schemas.openxmlformats.org/markup-compatibility/2006" xmlns:p14="http://schemas.microsoft.com/office/powerpoint/2010/main">
    <mc:Choice Requires="p14">
      <p:transition spd="slow" p14:dur="2000" advTm="75580"/>
    </mc:Choice>
    <mc:Fallback xmlns="">
      <p:transition spd="slow" advTm="7558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09331" y="49695"/>
            <a:ext cx="536713" cy="536713"/>
          </a:xfrm>
          <a:prstGeom prst="rect">
            <a:avLst/>
          </a:prstGeom>
          <a:ln w="19050">
            <a:solidFill>
              <a:schemeClr val="tx2"/>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a:p>
        </p:txBody>
      </p:sp>
      <p:sp>
        <p:nvSpPr>
          <p:cNvPr id="9" name="矩形 8"/>
          <p:cNvSpPr/>
          <p:nvPr/>
        </p:nvSpPr>
        <p:spPr>
          <a:xfrm>
            <a:off x="377688" y="387626"/>
            <a:ext cx="351183" cy="30148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p>
        </p:txBody>
      </p:sp>
      <p:sp>
        <p:nvSpPr>
          <p:cNvPr id="10" name="矩形 9"/>
          <p:cNvSpPr/>
          <p:nvPr/>
        </p:nvSpPr>
        <p:spPr>
          <a:xfrm>
            <a:off x="997228" y="49695"/>
            <a:ext cx="8504251" cy="584775"/>
          </a:xfrm>
          <a:prstGeom prst="rect">
            <a:avLst/>
          </a:prstGeom>
        </p:spPr>
        <p:txBody>
          <a:bodyPr wrap="none">
            <a:spAutoFit/>
          </a:bodyPr>
          <a:lstStyle/>
          <a:p>
            <a:r>
              <a:rPr lang="en-US" altLang="zh-CN" sz="3200" b="1" dirty="0" smtClean="0">
                <a:latin typeface="Times New Roman" panose="02020603050405020304" pitchFamily="18" charset="0"/>
                <a:ea typeface="宋体" panose="02010600030101010101" pitchFamily="2" charset="-122"/>
                <a:cs typeface="Times New Roman" panose="02020603050405020304" pitchFamily="18" charset="0"/>
              </a:rPr>
              <a:t>NBMOGA</a:t>
            </a:r>
            <a:r>
              <a:rPr lang="zh-CN" altLang="en-US" sz="3200" b="1" dirty="0" smtClean="0">
                <a:latin typeface="Times New Roman" panose="02020603050405020304" pitchFamily="18" charset="0"/>
                <a:ea typeface="宋体" panose="02010600030101010101" pitchFamily="2" charset="-122"/>
                <a:cs typeface="Times New Roman" panose="02020603050405020304" pitchFamily="18" charset="0"/>
              </a:rPr>
              <a:t>用于</a:t>
            </a:r>
            <a:r>
              <a:rPr lang="en-US" altLang="zh-CN" sz="3200" b="1" dirty="0" smtClean="0">
                <a:latin typeface="Times New Roman" panose="02020603050405020304" pitchFamily="18" charset="0"/>
                <a:ea typeface="宋体" panose="02010600030101010101" pitchFamily="2" charset="-122"/>
                <a:cs typeface="Times New Roman" panose="02020603050405020304" pitchFamily="18" charset="0"/>
              </a:rPr>
              <a:t>HEPS</a:t>
            </a:r>
            <a:r>
              <a:rPr lang="zh-CN" altLang="en-US" sz="3200" b="1" dirty="0" smtClean="0">
                <a:latin typeface="Times New Roman" panose="02020603050405020304" pitchFamily="18" charset="0"/>
                <a:ea typeface="宋体" panose="02010600030101010101" pitchFamily="2" charset="-122"/>
                <a:cs typeface="Times New Roman" panose="02020603050405020304" pitchFamily="18" charset="0"/>
              </a:rPr>
              <a:t>储存环非线性动力学优化</a:t>
            </a:r>
            <a:endParaRPr lang="en-US" altLang="zh-CN" sz="3200" b="1" dirty="0">
              <a:latin typeface="Times New Roman" panose="02020603050405020304" pitchFamily="18" charset="0"/>
              <a:ea typeface="宋体" panose="02010600030101010101" pitchFamily="2" charset="-122"/>
              <a:cs typeface="Times New Roman" panose="02020603050405020304" pitchFamily="18" charset="0"/>
            </a:endParaRPr>
          </a:p>
        </p:txBody>
      </p:sp>
      <p:cxnSp>
        <p:nvCxnSpPr>
          <p:cNvPr id="11" name="直接连接符 10"/>
          <p:cNvCxnSpPr/>
          <p:nvPr/>
        </p:nvCxnSpPr>
        <p:spPr>
          <a:xfrm>
            <a:off x="934278" y="695739"/>
            <a:ext cx="11082131" cy="0"/>
          </a:xfrm>
          <a:prstGeom prst="line">
            <a:avLst/>
          </a:prstGeom>
        </p:spPr>
        <p:style>
          <a:lnRef idx="1">
            <a:schemeClr val="dk1"/>
          </a:lnRef>
          <a:fillRef idx="0">
            <a:schemeClr val="dk1"/>
          </a:fillRef>
          <a:effectRef idx="0">
            <a:schemeClr val="dk1"/>
          </a:effectRef>
          <a:fontRef idx="minor">
            <a:schemeClr val="tx1"/>
          </a:fontRef>
        </p:style>
      </p:cxnSp>
      <p:pic>
        <p:nvPicPr>
          <p:cNvPr id="15" name="图片 14"/>
          <p:cNvPicPr>
            <a:picLocks noChangeAspect="1"/>
          </p:cNvPicPr>
          <p:nvPr/>
        </p:nvPicPr>
        <p:blipFill rotWithShape="1">
          <a:blip r:embed="rId2" cstate="print">
            <a:extLst>
              <a:ext uri="{28A0092B-C50C-407E-A947-70E740481C1C}">
                <a14:useLocalDpi xmlns:a14="http://schemas.microsoft.com/office/drawing/2010/main" val="0"/>
              </a:ext>
            </a:extLst>
          </a:blip>
          <a:srcRect t="4183" r="5893"/>
          <a:stretch/>
        </p:blipFill>
        <p:spPr>
          <a:xfrm>
            <a:off x="109331" y="1344964"/>
            <a:ext cx="2863916" cy="2149912"/>
          </a:xfrm>
          <a:prstGeom prst="rect">
            <a:avLst/>
          </a:prstGeom>
        </p:spPr>
      </p:pic>
      <p:pic>
        <p:nvPicPr>
          <p:cNvPr id="25" name="图片 24"/>
          <p:cNvPicPr/>
          <p:nvPr/>
        </p:nvPicPr>
        <p:blipFill rotWithShape="1">
          <a:blip r:embed="rId3">
            <a:extLst>
              <a:ext uri="{28A0092B-C50C-407E-A947-70E740481C1C}">
                <a14:useLocalDpi xmlns:a14="http://schemas.microsoft.com/office/drawing/2010/main" val="0"/>
              </a:ext>
            </a:extLst>
          </a:blip>
          <a:srcRect l="42228"/>
          <a:stretch/>
        </p:blipFill>
        <p:spPr>
          <a:xfrm>
            <a:off x="7137546" y="3800196"/>
            <a:ext cx="3241802" cy="2138212"/>
          </a:xfrm>
          <a:prstGeom prst="rect">
            <a:avLst/>
          </a:prstGeom>
        </p:spPr>
      </p:pic>
      <p:sp>
        <p:nvSpPr>
          <p:cNvPr id="3" name="灯片编号占位符 2"/>
          <p:cNvSpPr>
            <a:spLocks noGrp="1"/>
          </p:cNvSpPr>
          <p:nvPr>
            <p:ph type="sldNum" sz="quarter" idx="12"/>
          </p:nvPr>
        </p:nvSpPr>
        <p:spPr/>
        <p:txBody>
          <a:bodyPr/>
          <a:lstStyle/>
          <a:p>
            <a:fld id="{7A87FD79-EEE8-4B31-B2A4-84BFC407D37C}" type="slidenum">
              <a:rPr lang="en-US" altLang="zh-CN" smtClean="0">
                <a:solidFill>
                  <a:srgbClr val="000000"/>
                </a:solidFill>
              </a:rPr>
              <a:pPr/>
              <a:t>15</a:t>
            </a:fld>
            <a:endParaRPr lang="en-US" altLang="zh-CN" dirty="0">
              <a:solidFill>
                <a:srgbClr val="000000"/>
              </a:solidFill>
            </a:endParaRPr>
          </a:p>
        </p:txBody>
      </p:sp>
      <p:sp>
        <p:nvSpPr>
          <p:cNvPr id="5" name="文本框 4"/>
          <p:cNvSpPr txBox="1"/>
          <p:nvPr/>
        </p:nvSpPr>
        <p:spPr>
          <a:xfrm>
            <a:off x="1221869" y="927009"/>
            <a:ext cx="4273057" cy="338554"/>
          </a:xfrm>
          <a:prstGeom prst="rect">
            <a:avLst/>
          </a:prstGeom>
          <a:noFill/>
        </p:spPr>
        <p:txBody>
          <a:bodyPr wrap="square" rtlCol="0">
            <a:spAutoFit/>
          </a:bodyPr>
          <a:lstStyle/>
          <a:p>
            <a:r>
              <a:rPr lang="en-US" altLang="zh-CN" sz="1600" dirty="0" smtClean="0">
                <a:latin typeface="Times" panose="02020603050405020304" pitchFamily="18" charset="0"/>
                <a:ea typeface="楷体" panose="02010609060101010101" pitchFamily="49" charset="-122"/>
                <a:cs typeface="Times" panose="02020603050405020304" pitchFamily="18" charset="0"/>
              </a:rPr>
              <a:t>NBMOGA</a:t>
            </a:r>
            <a:r>
              <a:rPr lang="zh-CN" altLang="en-US" sz="1600" dirty="0" smtClean="0">
                <a:latin typeface="Times" panose="02020603050405020304" pitchFamily="18" charset="0"/>
                <a:ea typeface="楷体" panose="02010609060101010101" pitchFamily="49" charset="-122"/>
                <a:cs typeface="Times" panose="02020603050405020304" pitchFamily="18" charset="0"/>
              </a:rPr>
              <a:t>与标准</a:t>
            </a:r>
            <a:r>
              <a:rPr lang="en-US" altLang="zh-CN" sz="1600" dirty="0" smtClean="0">
                <a:latin typeface="Times" panose="02020603050405020304" pitchFamily="18" charset="0"/>
                <a:ea typeface="楷体" panose="02010609060101010101" pitchFamily="49" charset="-122"/>
                <a:cs typeface="Times" panose="02020603050405020304" pitchFamily="18" charset="0"/>
              </a:rPr>
              <a:t>MOGA</a:t>
            </a:r>
            <a:r>
              <a:rPr lang="zh-CN" altLang="en-US" sz="1600" dirty="0" smtClean="0">
                <a:latin typeface="Times" panose="02020603050405020304" pitchFamily="18" charset="0"/>
                <a:ea typeface="楷体" panose="02010609060101010101" pitchFamily="49" charset="-122"/>
                <a:cs typeface="Times" panose="02020603050405020304" pitchFamily="18" charset="0"/>
              </a:rPr>
              <a:t>的收敛速度对比</a:t>
            </a:r>
            <a:endParaRPr lang="zh-CN" altLang="en-US" sz="1600" dirty="0">
              <a:latin typeface="Times" panose="02020603050405020304" pitchFamily="18" charset="0"/>
              <a:ea typeface="楷体" panose="02010609060101010101" pitchFamily="49" charset="-122"/>
              <a:cs typeface="Times" panose="02020603050405020304" pitchFamily="18" charset="0"/>
            </a:endParaRPr>
          </a:p>
        </p:txBody>
      </p:sp>
      <p:cxnSp>
        <p:nvCxnSpPr>
          <p:cNvPr id="7" name="直接箭头连接符 6"/>
          <p:cNvCxnSpPr/>
          <p:nvPr/>
        </p:nvCxnSpPr>
        <p:spPr>
          <a:xfrm flipV="1">
            <a:off x="692580" y="2108852"/>
            <a:ext cx="6055" cy="1386024"/>
          </a:xfrm>
          <a:prstGeom prst="straightConnector1">
            <a:avLst/>
          </a:prstGeom>
          <a:ln w="9525">
            <a:tailEnd type="triangle"/>
          </a:ln>
        </p:spPr>
        <p:style>
          <a:lnRef idx="1">
            <a:schemeClr val="dk1"/>
          </a:lnRef>
          <a:fillRef idx="0">
            <a:schemeClr val="dk1"/>
          </a:fillRef>
          <a:effectRef idx="0">
            <a:schemeClr val="dk1"/>
          </a:effectRef>
          <a:fontRef idx="minor">
            <a:schemeClr val="tx1"/>
          </a:fontRef>
        </p:style>
      </p:cxnSp>
      <p:sp>
        <p:nvSpPr>
          <p:cNvPr id="12" name="文本框 11"/>
          <p:cNvSpPr txBox="1"/>
          <p:nvPr/>
        </p:nvSpPr>
        <p:spPr>
          <a:xfrm>
            <a:off x="271702" y="3523126"/>
            <a:ext cx="2303047" cy="307777"/>
          </a:xfrm>
          <a:prstGeom prst="rect">
            <a:avLst/>
          </a:prstGeom>
          <a:noFill/>
        </p:spPr>
        <p:txBody>
          <a:bodyPr wrap="square" rtlCol="0">
            <a:spAutoFit/>
          </a:bodyPr>
          <a:lstStyle/>
          <a:p>
            <a:r>
              <a:rPr lang="zh-CN" altLang="en-US" sz="1400" dirty="0" smtClean="0">
                <a:latin typeface="Times" panose="02020603050405020304" pitchFamily="18" charset="0"/>
                <a:cs typeface="Times" panose="02020603050405020304" pitchFamily="18" charset="0"/>
              </a:rPr>
              <a:t>第</a:t>
            </a:r>
            <a:r>
              <a:rPr lang="en-US" altLang="zh-CN" sz="1400" dirty="0" smtClean="0">
                <a:latin typeface="Times" panose="02020603050405020304" pitchFamily="18" charset="0"/>
                <a:cs typeface="Times" panose="02020603050405020304" pitchFamily="18" charset="0"/>
              </a:rPr>
              <a:t>10</a:t>
            </a:r>
            <a:r>
              <a:rPr lang="zh-CN" altLang="en-US" sz="1400" dirty="0" smtClean="0">
                <a:latin typeface="Times" panose="02020603050405020304" pitchFamily="18" charset="0"/>
                <a:cs typeface="Times" panose="02020603050405020304" pitchFamily="18" charset="0"/>
              </a:rPr>
              <a:t>代开始使用神经网络</a:t>
            </a:r>
            <a:endParaRPr lang="zh-CN" altLang="en-US" sz="1400" dirty="0">
              <a:latin typeface="Times" panose="02020603050405020304" pitchFamily="18" charset="0"/>
              <a:cs typeface="Times" panose="02020603050405020304" pitchFamily="18" charset="0"/>
            </a:endParaRPr>
          </a:p>
        </p:txBody>
      </p:sp>
      <p:sp>
        <p:nvSpPr>
          <p:cNvPr id="13" name="文本框 12"/>
          <p:cNvSpPr txBox="1"/>
          <p:nvPr/>
        </p:nvSpPr>
        <p:spPr>
          <a:xfrm>
            <a:off x="324332" y="3859153"/>
            <a:ext cx="5545618" cy="2862322"/>
          </a:xfrm>
          <a:prstGeom prst="rect">
            <a:avLst/>
          </a:prstGeom>
          <a:noFill/>
        </p:spPr>
        <p:txBody>
          <a:bodyPr wrap="square" rtlCol="0">
            <a:spAutoFit/>
          </a:bodyPr>
          <a:lstStyle/>
          <a:p>
            <a:pPr algn="just">
              <a:lnSpc>
                <a:spcPct val="150000"/>
              </a:lnSpc>
            </a:pPr>
            <a:r>
              <a:rPr lang="en-US" altLang="zh-CN" sz="2000" dirty="0" smtClean="0">
                <a:solidFill>
                  <a:schemeClr val="accent2"/>
                </a:solidFill>
                <a:latin typeface="Times" panose="02020603050405020304" pitchFamily="18" charset="0"/>
                <a:cs typeface="Times" panose="02020603050405020304" pitchFamily="18" charset="0"/>
              </a:rPr>
              <a:t>NBMOGA</a:t>
            </a:r>
            <a:r>
              <a:rPr lang="zh-CN" altLang="en-US" sz="2000" dirty="0" smtClean="0">
                <a:solidFill>
                  <a:schemeClr val="accent2"/>
                </a:solidFill>
                <a:latin typeface="Times" panose="02020603050405020304" pitchFamily="18" charset="0"/>
                <a:cs typeface="Times" panose="02020603050405020304" pitchFamily="18" charset="0"/>
              </a:rPr>
              <a:t>表现出明显更快的收敛速度，在同样优化时间内，将</a:t>
            </a:r>
            <a:r>
              <a:rPr lang="en-US" altLang="zh-CN" sz="2000" dirty="0" smtClean="0">
                <a:solidFill>
                  <a:schemeClr val="accent2"/>
                </a:solidFill>
                <a:latin typeface="Times" panose="02020603050405020304" pitchFamily="18" charset="0"/>
                <a:cs typeface="Times" panose="02020603050405020304" pitchFamily="18" charset="0"/>
              </a:rPr>
              <a:t>DA</a:t>
            </a:r>
            <a:r>
              <a:rPr lang="zh-CN" altLang="en-US" sz="2000" dirty="0" smtClean="0">
                <a:solidFill>
                  <a:schemeClr val="accent2"/>
                </a:solidFill>
                <a:latin typeface="Times" panose="02020603050405020304" pitchFamily="18" charset="0"/>
                <a:cs typeface="Times" panose="02020603050405020304" pitchFamily="18" charset="0"/>
              </a:rPr>
              <a:t>相同的解托歇克寿命提高约</a:t>
            </a:r>
            <a:r>
              <a:rPr lang="en-US" altLang="zh-CN" sz="2000" dirty="0" smtClean="0">
                <a:solidFill>
                  <a:schemeClr val="accent2"/>
                </a:solidFill>
                <a:latin typeface="Times" panose="02020603050405020304" pitchFamily="18" charset="0"/>
                <a:cs typeface="Times" panose="02020603050405020304" pitchFamily="18" charset="0"/>
              </a:rPr>
              <a:t>10%</a:t>
            </a:r>
          </a:p>
          <a:p>
            <a:pPr algn="just">
              <a:lnSpc>
                <a:spcPct val="150000"/>
              </a:lnSpc>
            </a:pPr>
            <a:endParaRPr lang="en-US" altLang="zh-CN" sz="2000" dirty="0" smtClean="0">
              <a:solidFill>
                <a:schemeClr val="accent2"/>
              </a:solidFill>
              <a:latin typeface="Times" panose="02020603050405020304" pitchFamily="18" charset="0"/>
              <a:cs typeface="Times" panose="02020603050405020304" pitchFamily="18" charset="0"/>
            </a:endParaRPr>
          </a:p>
          <a:p>
            <a:pPr algn="just">
              <a:lnSpc>
                <a:spcPct val="150000"/>
              </a:lnSpc>
            </a:pPr>
            <a:r>
              <a:rPr lang="zh-CN" altLang="en-US" sz="2000" dirty="0" smtClean="0">
                <a:solidFill>
                  <a:schemeClr val="accent2"/>
                </a:solidFill>
                <a:latin typeface="Times" panose="02020603050405020304" pitchFamily="18" charset="0"/>
                <a:cs typeface="Times" panose="02020603050405020304" pitchFamily="18" charset="0"/>
              </a:rPr>
              <a:t>且使用标准</a:t>
            </a:r>
            <a:r>
              <a:rPr lang="en-US" altLang="zh-CN" sz="2000" dirty="0" smtClean="0">
                <a:solidFill>
                  <a:schemeClr val="accent2"/>
                </a:solidFill>
                <a:latin typeface="Times" panose="02020603050405020304" pitchFamily="18" charset="0"/>
                <a:cs typeface="Times" panose="02020603050405020304" pitchFamily="18" charset="0"/>
              </a:rPr>
              <a:t>MOGA</a:t>
            </a:r>
            <a:r>
              <a:rPr lang="zh-CN" altLang="en-US" sz="2000" dirty="0" smtClean="0">
                <a:solidFill>
                  <a:schemeClr val="accent2"/>
                </a:solidFill>
                <a:latin typeface="Times" panose="02020603050405020304" pitchFamily="18" charset="0"/>
                <a:cs typeface="Times" panose="02020603050405020304" pitchFamily="18" charset="0"/>
              </a:rPr>
              <a:t>即使花更多的时间（</a:t>
            </a:r>
            <a:r>
              <a:rPr lang="en-US" altLang="zh-CN" sz="2000" dirty="0" smtClean="0">
                <a:solidFill>
                  <a:schemeClr val="accent2"/>
                </a:solidFill>
                <a:latin typeface="Times" panose="02020603050405020304" pitchFamily="18" charset="0"/>
                <a:cs typeface="Times" panose="02020603050405020304" pitchFamily="18" charset="0"/>
              </a:rPr>
              <a:t>150</a:t>
            </a:r>
            <a:r>
              <a:rPr lang="zh-CN" altLang="en-US" sz="2000" dirty="0" smtClean="0">
                <a:solidFill>
                  <a:schemeClr val="accent2"/>
                </a:solidFill>
                <a:latin typeface="Times" panose="02020603050405020304" pitchFamily="18" charset="0"/>
                <a:cs typeface="Times" panose="02020603050405020304" pitchFamily="18" charset="0"/>
              </a:rPr>
              <a:t>代）也无法找到和</a:t>
            </a:r>
            <a:r>
              <a:rPr lang="en-US" altLang="zh-CN" sz="2000" dirty="0" smtClean="0">
                <a:solidFill>
                  <a:schemeClr val="accent2"/>
                </a:solidFill>
                <a:latin typeface="Times" panose="02020603050405020304" pitchFamily="18" charset="0"/>
                <a:cs typeface="Times" panose="02020603050405020304" pitchFamily="18" charset="0"/>
              </a:rPr>
              <a:t>NBMOGA100</a:t>
            </a:r>
            <a:r>
              <a:rPr lang="zh-CN" altLang="en-US" sz="2000" dirty="0" smtClean="0">
                <a:solidFill>
                  <a:schemeClr val="accent2"/>
                </a:solidFill>
                <a:latin typeface="Times" panose="02020603050405020304" pitchFamily="18" charset="0"/>
                <a:cs typeface="Times" panose="02020603050405020304" pitchFamily="18" charset="0"/>
              </a:rPr>
              <a:t>代时相当的解</a:t>
            </a:r>
            <a:endParaRPr lang="zh-CN" altLang="en-US" sz="2000" dirty="0">
              <a:solidFill>
                <a:schemeClr val="accent2"/>
              </a:solidFill>
              <a:latin typeface="Times" panose="02020603050405020304" pitchFamily="18" charset="0"/>
              <a:cs typeface="Times" panose="02020603050405020304" pitchFamily="18" charset="0"/>
            </a:endParaRPr>
          </a:p>
        </p:txBody>
      </p:sp>
      <p:sp>
        <p:nvSpPr>
          <p:cNvPr id="28" name="矩形 27"/>
          <p:cNvSpPr/>
          <p:nvPr/>
        </p:nvSpPr>
        <p:spPr>
          <a:xfrm>
            <a:off x="5869950" y="857767"/>
            <a:ext cx="6096000" cy="646331"/>
          </a:xfrm>
          <a:prstGeom prst="rect">
            <a:avLst/>
          </a:prstGeom>
        </p:spPr>
        <p:txBody>
          <a:bodyPr>
            <a:spAutoFit/>
          </a:bodyPr>
          <a:lstStyle/>
          <a:p>
            <a:pPr algn="just"/>
            <a:r>
              <a:rPr lang="zh-CN" altLang="en-US" dirty="0">
                <a:latin typeface="Times" panose="02020603050405020304" pitchFamily="18" charset="0"/>
                <a:cs typeface="Times" panose="02020603050405020304" pitchFamily="18" charset="0"/>
              </a:rPr>
              <a:t>根据</a:t>
            </a:r>
            <a:r>
              <a:rPr lang="en-US" altLang="zh-CN" dirty="0">
                <a:latin typeface="Times" panose="02020603050405020304" pitchFamily="18" charset="0"/>
                <a:cs typeface="Times" panose="02020603050405020304" pitchFamily="18" charset="0"/>
              </a:rPr>
              <a:t>NBMOGA</a:t>
            </a:r>
            <a:r>
              <a:rPr lang="zh-CN" altLang="en-US" dirty="0">
                <a:latin typeface="Times" panose="02020603050405020304" pitchFamily="18" charset="0"/>
                <a:cs typeface="Times" panose="02020603050405020304" pitchFamily="18" charset="0"/>
              </a:rPr>
              <a:t>优化托歇克寿命的结果，</a:t>
            </a:r>
            <a:r>
              <a:rPr lang="zh-CN" altLang="en-US" dirty="0">
                <a:solidFill>
                  <a:srgbClr val="FF0000"/>
                </a:solidFill>
                <a:latin typeface="Times" panose="02020603050405020304" pitchFamily="18" charset="0"/>
                <a:cs typeface="Times" panose="02020603050405020304" pitchFamily="18" charset="0"/>
              </a:rPr>
              <a:t>确定了</a:t>
            </a:r>
            <a:r>
              <a:rPr lang="en-US" altLang="zh-CN" dirty="0">
                <a:solidFill>
                  <a:srgbClr val="FF0000"/>
                </a:solidFill>
                <a:latin typeface="Times" panose="02020603050405020304" pitchFamily="18" charset="0"/>
                <a:cs typeface="Times" panose="02020603050405020304" pitchFamily="18" charset="0"/>
              </a:rPr>
              <a:t>HEPS</a:t>
            </a:r>
            <a:r>
              <a:rPr lang="zh-CN" altLang="en-US" dirty="0">
                <a:solidFill>
                  <a:srgbClr val="FF0000"/>
                </a:solidFill>
                <a:latin typeface="Times" panose="02020603050405020304" pitchFamily="18" charset="0"/>
                <a:cs typeface="Times" panose="02020603050405020304" pitchFamily="18" charset="0"/>
              </a:rPr>
              <a:t>的额定六极磁铁和八极磁铁强度</a:t>
            </a:r>
          </a:p>
        </p:txBody>
      </p:sp>
      <p:graphicFrame>
        <p:nvGraphicFramePr>
          <p:cNvPr id="29" name="表格 28"/>
          <p:cNvGraphicFramePr>
            <a:graphicFrameLocks noGrp="1"/>
          </p:cNvGraphicFramePr>
          <p:nvPr>
            <p:extLst>
              <p:ext uri="{D42A27DB-BD31-4B8C-83A1-F6EECF244321}">
                <p14:modId xmlns:p14="http://schemas.microsoft.com/office/powerpoint/2010/main" val="3413966398"/>
              </p:ext>
            </p:extLst>
          </p:nvPr>
        </p:nvGraphicFramePr>
        <p:xfrm>
          <a:off x="5869950" y="1533718"/>
          <a:ext cx="6289888" cy="2164205"/>
        </p:xfrm>
        <a:graphic>
          <a:graphicData uri="http://schemas.openxmlformats.org/drawingml/2006/table">
            <a:tbl>
              <a:tblPr firstRow="1" firstCol="1" bandRow="1">
                <a:tableStyleId>{5C22544A-7EE6-4342-B048-85BDC9FD1C3A}</a:tableStyleId>
              </a:tblPr>
              <a:tblGrid>
                <a:gridCol w="1047810">
                  <a:extLst>
                    <a:ext uri="{9D8B030D-6E8A-4147-A177-3AD203B41FA5}">
                      <a16:colId xmlns:a16="http://schemas.microsoft.com/office/drawing/2014/main" val="2157528534"/>
                    </a:ext>
                  </a:extLst>
                </a:gridCol>
                <a:gridCol w="1047810">
                  <a:extLst>
                    <a:ext uri="{9D8B030D-6E8A-4147-A177-3AD203B41FA5}">
                      <a16:colId xmlns:a16="http://schemas.microsoft.com/office/drawing/2014/main" val="2221089658"/>
                    </a:ext>
                  </a:extLst>
                </a:gridCol>
                <a:gridCol w="1048567">
                  <a:extLst>
                    <a:ext uri="{9D8B030D-6E8A-4147-A177-3AD203B41FA5}">
                      <a16:colId xmlns:a16="http://schemas.microsoft.com/office/drawing/2014/main" val="3710372161"/>
                    </a:ext>
                  </a:extLst>
                </a:gridCol>
                <a:gridCol w="1048567">
                  <a:extLst>
                    <a:ext uri="{9D8B030D-6E8A-4147-A177-3AD203B41FA5}">
                      <a16:colId xmlns:a16="http://schemas.microsoft.com/office/drawing/2014/main" val="731730882"/>
                    </a:ext>
                  </a:extLst>
                </a:gridCol>
                <a:gridCol w="1048567">
                  <a:extLst>
                    <a:ext uri="{9D8B030D-6E8A-4147-A177-3AD203B41FA5}">
                      <a16:colId xmlns:a16="http://schemas.microsoft.com/office/drawing/2014/main" val="672463299"/>
                    </a:ext>
                  </a:extLst>
                </a:gridCol>
                <a:gridCol w="1048567">
                  <a:extLst>
                    <a:ext uri="{9D8B030D-6E8A-4147-A177-3AD203B41FA5}">
                      <a16:colId xmlns:a16="http://schemas.microsoft.com/office/drawing/2014/main" val="962541992"/>
                    </a:ext>
                  </a:extLst>
                </a:gridCol>
              </a:tblGrid>
              <a:tr h="228201">
                <a:tc>
                  <a:txBody>
                    <a:bodyPr/>
                    <a:lstStyle/>
                    <a:p>
                      <a:pPr algn="just">
                        <a:spcAft>
                          <a:spcPts val="0"/>
                        </a:spcAft>
                      </a:pPr>
                      <a:r>
                        <a:rPr lang="en-US" sz="1300" kern="0">
                          <a:effectLst/>
                          <a:latin typeface="Times" panose="02020603050405020304" pitchFamily="18" charset="0"/>
                          <a:cs typeface="Times" panose="02020603050405020304" pitchFamily="18" charset="0"/>
                        </a:rPr>
                        <a:t> </a:t>
                      </a:r>
                      <a:endParaRPr lang="zh-CN" sz="1300" kern="100">
                        <a:effectLst/>
                        <a:latin typeface="Times" panose="02020603050405020304" pitchFamily="18" charset="0"/>
                        <a:ea typeface="宋体" panose="02010600030101010101" pitchFamily="2" charset="-122"/>
                        <a:cs typeface="Times" panose="02020603050405020304" pitchFamily="18" charset="0"/>
                      </a:endParaRPr>
                    </a:p>
                  </a:txBody>
                  <a:tcPr marL="68580" marR="68580" marT="0" marB="0"/>
                </a:tc>
                <a:tc>
                  <a:txBody>
                    <a:bodyPr/>
                    <a:lstStyle/>
                    <a:p>
                      <a:pPr algn="just">
                        <a:spcAft>
                          <a:spcPts val="0"/>
                        </a:spcAft>
                      </a:pPr>
                      <a:r>
                        <a:rPr lang="en-US" sz="1300" kern="0">
                          <a:effectLst/>
                          <a:latin typeface="Times" panose="02020603050405020304" pitchFamily="18" charset="0"/>
                          <a:cs typeface="Times" panose="02020603050405020304" pitchFamily="18" charset="0"/>
                        </a:rPr>
                        <a:t>KSD1 (m</a:t>
                      </a:r>
                      <a:r>
                        <a:rPr lang="en-US" sz="1300" kern="0" baseline="30000">
                          <a:effectLst/>
                          <a:latin typeface="Times" panose="02020603050405020304" pitchFamily="18" charset="0"/>
                          <a:cs typeface="Times" panose="02020603050405020304" pitchFamily="18" charset="0"/>
                        </a:rPr>
                        <a:t>-2</a:t>
                      </a:r>
                      <a:r>
                        <a:rPr lang="en-US" sz="1300" kern="0">
                          <a:effectLst/>
                          <a:latin typeface="Times" panose="02020603050405020304" pitchFamily="18" charset="0"/>
                          <a:cs typeface="Times" panose="02020603050405020304" pitchFamily="18" charset="0"/>
                        </a:rPr>
                        <a:t>)</a:t>
                      </a:r>
                      <a:endParaRPr lang="zh-CN" sz="1300" kern="100">
                        <a:effectLst/>
                        <a:latin typeface="Times" panose="02020603050405020304" pitchFamily="18" charset="0"/>
                        <a:ea typeface="宋体" panose="02010600030101010101" pitchFamily="2" charset="-122"/>
                        <a:cs typeface="Times" panose="02020603050405020304" pitchFamily="18" charset="0"/>
                      </a:endParaRPr>
                    </a:p>
                  </a:txBody>
                  <a:tcPr marL="68580" marR="68580" marT="0" marB="0"/>
                </a:tc>
                <a:tc>
                  <a:txBody>
                    <a:bodyPr/>
                    <a:lstStyle/>
                    <a:p>
                      <a:pPr algn="just">
                        <a:spcAft>
                          <a:spcPts val="0"/>
                        </a:spcAft>
                      </a:pPr>
                      <a:r>
                        <a:rPr lang="en-US" sz="1300" kern="0">
                          <a:effectLst/>
                          <a:latin typeface="Times" panose="02020603050405020304" pitchFamily="18" charset="0"/>
                          <a:cs typeface="Times" panose="02020603050405020304" pitchFamily="18" charset="0"/>
                        </a:rPr>
                        <a:t>KSD2 (m</a:t>
                      </a:r>
                      <a:r>
                        <a:rPr lang="en-US" sz="1300" kern="0" baseline="30000">
                          <a:effectLst/>
                          <a:latin typeface="Times" panose="02020603050405020304" pitchFamily="18" charset="0"/>
                          <a:cs typeface="Times" panose="02020603050405020304" pitchFamily="18" charset="0"/>
                        </a:rPr>
                        <a:t>-2</a:t>
                      </a:r>
                      <a:r>
                        <a:rPr lang="en-US" sz="1300" kern="0">
                          <a:effectLst/>
                          <a:latin typeface="Times" panose="02020603050405020304" pitchFamily="18" charset="0"/>
                          <a:cs typeface="Times" panose="02020603050405020304" pitchFamily="18" charset="0"/>
                        </a:rPr>
                        <a:t>)</a:t>
                      </a:r>
                      <a:endParaRPr lang="zh-CN" sz="1300" kern="100">
                        <a:effectLst/>
                        <a:latin typeface="Times" panose="02020603050405020304" pitchFamily="18" charset="0"/>
                        <a:ea typeface="宋体" panose="02010600030101010101" pitchFamily="2" charset="-122"/>
                        <a:cs typeface="Times" panose="02020603050405020304" pitchFamily="18" charset="0"/>
                      </a:endParaRPr>
                    </a:p>
                  </a:txBody>
                  <a:tcPr marL="68580" marR="68580" marT="0" marB="0"/>
                </a:tc>
                <a:tc>
                  <a:txBody>
                    <a:bodyPr/>
                    <a:lstStyle/>
                    <a:p>
                      <a:pPr algn="just">
                        <a:spcAft>
                          <a:spcPts val="0"/>
                        </a:spcAft>
                      </a:pPr>
                      <a:r>
                        <a:rPr lang="en-US" sz="1300" kern="0">
                          <a:effectLst/>
                          <a:latin typeface="Times" panose="02020603050405020304" pitchFamily="18" charset="0"/>
                          <a:cs typeface="Times" panose="02020603050405020304" pitchFamily="18" charset="0"/>
                        </a:rPr>
                        <a:t>KSD3 (m</a:t>
                      </a:r>
                      <a:r>
                        <a:rPr lang="en-US" sz="1300" kern="0" baseline="30000">
                          <a:effectLst/>
                          <a:latin typeface="Times" panose="02020603050405020304" pitchFamily="18" charset="0"/>
                          <a:cs typeface="Times" panose="02020603050405020304" pitchFamily="18" charset="0"/>
                        </a:rPr>
                        <a:t>-2</a:t>
                      </a:r>
                      <a:r>
                        <a:rPr lang="en-US" sz="1300" kern="0">
                          <a:effectLst/>
                          <a:latin typeface="Times" panose="02020603050405020304" pitchFamily="18" charset="0"/>
                          <a:cs typeface="Times" panose="02020603050405020304" pitchFamily="18" charset="0"/>
                        </a:rPr>
                        <a:t>)</a:t>
                      </a:r>
                      <a:endParaRPr lang="zh-CN" sz="1300" kern="100">
                        <a:effectLst/>
                        <a:latin typeface="Times" panose="02020603050405020304" pitchFamily="18" charset="0"/>
                        <a:ea typeface="宋体" panose="02010600030101010101" pitchFamily="2" charset="-122"/>
                        <a:cs typeface="Times" panose="02020603050405020304" pitchFamily="18" charset="0"/>
                      </a:endParaRPr>
                    </a:p>
                  </a:txBody>
                  <a:tcPr marL="68580" marR="68580" marT="0" marB="0"/>
                </a:tc>
                <a:tc>
                  <a:txBody>
                    <a:bodyPr/>
                    <a:lstStyle/>
                    <a:p>
                      <a:pPr algn="just">
                        <a:spcAft>
                          <a:spcPts val="0"/>
                        </a:spcAft>
                      </a:pPr>
                      <a:r>
                        <a:rPr lang="en-US" sz="1300" kern="0">
                          <a:effectLst/>
                          <a:latin typeface="Times" panose="02020603050405020304" pitchFamily="18" charset="0"/>
                          <a:cs typeface="Times" panose="02020603050405020304" pitchFamily="18" charset="0"/>
                        </a:rPr>
                        <a:t>KSD4 (m</a:t>
                      </a:r>
                      <a:r>
                        <a:rPr lang="en-US" sz="1300" kern="0" baseline="30000">
                          <a:effectLst/>
                          <a:latin typeface="Times" panose="02020603050405020304" pitchFamily="18" charset="0"/>
                          <a:cs typeface="Times" panose="02020603050405020304" pitchFamily="18" charset="0"/>
                        </a:rPr>
                        <a:t>-2</a:t>
                      </a:r>
                      <a:r>
                        <a:rPr lang="en-US" sz="1300" kern="0">
                          <a:effectLst/>
                          <a:latin typeface="Times" panose="02020603050405020304" pitchFamily="18" charset="0"/>
                          <a:cs typeface="Times" panose="02020603050405020304" pitchFamily="18" charset="0"/>
                        </a:rPr>
                        <a:t>)</a:t>
                      </a:r>
                      <a:endParaRPr lang="zh-CN" sz="1300" kern="100">
                        <a:effectLst/>
                        <a:latin typeface="Times" panose="02020603050405020304" pitchFamily="18" charset="0"/>
                        <a:ea typeface="宋体" panose="02010600030101010101" pitchFamily="2" charset="-122"/>
                        <a:cs typeface="Times" panose="02020603050405020304" pitchFamily="18" charset="0"/>
                      </a:endParaRPr>
                    </a:p>
                  </a:txBody>
                  <a:tcPr marL="68580" marR="68580" marT="0" marB="0"/>
                </a:tc>
                <a:tc>
                  <a:txBody>
                    <a:bodyPr/>
                    <a:lstStyle/>
                    <a:p>
                      <a:pPr algn="just">
                        <a:spcAft>
                          <a:spcPts val="0"/>
                        </a:spcAft>
                      </a:pPr>
                      <a:r>
                        <a:rPr lang="en-US" sz="1300" kern="0">
                          <a:effectLst/>
                          <a:latin typeface="Times" panose="02020603050405020304" pitchFamily="18" charset="0"/>
                          <a:cs typeface="Times" panose="02020603050405020304" pitchFamily="18" charset="0"/>
                        </a:rPr>
                        <a:t>KSD5 (m</a:t>
                      </a:r>
                      <a:r>
                        <a:rPr lang="en-US" sz="1300" kern="0" baseline="30000">
                          <a:effectLst/>
                          <a:latin typeface="Times" panose="02020603050405020304" pitchFamily="18" charset="0"/>
                          <a:cs typeface="Times" panose="02020603050405020304" pitchFamily="18" charset="0"/>
                        </a:rPr>
                        <a:t>-2</a:t>
                      </a:r>
                      <a:r>
                        <a:rPr lang="en-US" sz="1300" kern="0">
                          <a:effectLst/>
                          <a:latin typeface="Times" panose="02020603050405020304" pitchFamily="18" charset="0"/>
                          <a:cs typeface="Times" panose="02020603050405020304" pitchFamily="18" charset="0"/>
                        </a:rPr>
                        <a:t>)</a:t>
                      </a:r>
                      <a:endParaRPr lang="zh-CN" sz="1300" kern="100">
                        <a:effectLst/>
                        <a:latin typeface="Times" panose="02020603050405020304" pitchFamily="18" charset="0"/>
                        <a:ea typeface="宋体" panose="02010600030101010101" pitchFamily="2" charset="-122"/>
                        <a:cs typeface="Times" panose="02020603050405020304" pitchFamily="18" charset="0"/>
                      </a:endParaRPr>
                    </a:p>
                  </a:txBody>
                  <a:tcPr marL="68580" marR="68580" marT="0" marB="0"/>
                </a:tc>
                <a:extLst>
                  <a:ext uri="{0D108BD9-81ED-4DB2-BD59-A6C34878D82A}">
                    <a16:rowId xmlns:a16="http://schemas.microsoft.com/office/drawing/2014/main" val="1415910171"/>
                  </a:ext>
                </a:extLst>
              </a:tr>
              <a:tr h="242136">
                <a:tc>
                  <a:txBody>
                    <a:bodyPr/>
                    <a:lstStyle/>
                    <a:p>
                      <a:pPr algn="just">
                        <a:spcAft>
                          <a:spcPts val="0"/>
                        </a:spcAft>
                      </a:pPr>
                      <a:r>
                        <a:rPr lang="en-US" sz="1300" kern="0">
                          <a:effectLst/>
                          <a:latin typeface="Times" panose="02020603050405020304" pitchFamily="18" charset="0"/>
                          <a:cs typeface="Times" panose="02020603050405020304" pitchFamily="18" charset="0"/>
                        </a:rPr>
                        <a:t>Initial</a:t>
                      </a:r>
                      <a:endParaRPr lang="zh-CN" sz="1300" kern="100">
                        <a:effectLst/>
                        <a:latin typeface="Times" panose="02020603050405020304" pitchFamily="18" charset="0"/>
                        <a:ea typeface="宋体" panose="02010600030101010101" pitchFamily="2" charset="-122"/>
                        <a:cs typeface="Times" panose="02020603050405020304" pitchFamily="18" charset="0"/>
                      </a:endParaRPr>
                    </a:p>
                  </a:txBody>
                  <a:tcPr marL="68580" marR="68580" marT="0" marB="0"/>
                </a:tc>
                <a:tc>
                  <a:txBody>
                    <a:bodyPr/>
                    <a:lstStyle/>
                    <a:p>
                      <a:pPr>
                        <a:spcAft>
                          <a:spcPts val="0"/>
                        </a:spcAft>
                      </a:pPr>
                      <a:r>
                        <a:rPr lang="en-US" sz="1300" kern="1200">
                          <a:effectLst/>
                          <a:latin typeface="Times" panose="02020603050405020304" pitchFamily="18" charset="0"/>
                          <a:cs typeface="Times" panose="02020603050405020304" pitchFamily="18" charset="0"/>
                        </a:rPr>
                        <a:t>-116.52</a:t>
                      </a:r>
                      <a:endParaRPr lang="zh-CN" sz="1300">
                        <a:effectLst/>
                        <a:latin typeface="Times" panose="02020603050405020304" pitchFamily="18" charset="0"/>
                        <a:ea typeface="宋体" panose="02010600030101010101" pitchFamily="2" charset="-122"/>
                        <a:cs typeface="Times" panose="02020603050405020304" pitchFamily="18" charset="0"/>
                      </a:endParaRPr>
                    </a:p>
                  </a:txBody>
                  <a:tcPr marL="68580" marR="68580" marT="0" marB="0"/>
                </a:tc>
                <a:tc>
                  <a:txBody>
                    <a:bodyPr/>
                    <a:lstStyle/>
                    <a:p>
                      <a:pPr>
                        <a:spcAft>
                          <a:spcPts val="0"/>
                        </a:spcAft>
                      </a:pPr>
                      <a:r>
                        <a:rPr lang="en-US" sz="1300" kern="1200" dirty="0">
                          <a:effectLst/>
                          <a:latin typeface="Times" panose="02020603050405020304" pitchFamily="18" charset="0"/>
                          <a:cs typeface="Times" panose="02020603050405020304" pitchFamily="18" charset="0"/>
                        </a:rPr>
                        <a:t>-146.15</a:t>
                      </a:r>
                      <a:endParaRPr lang="zh-CN" sz="1300" dirty="0">
                        <a:effectLst/>
                        <a:latin typeface="Times" panose="02020603050405020304" pitchFamily="18" charset="0"/>
                        <a:ea typeface="宋体" panose="02010600030101010101" pitchFamily="2" charset="-122"/>
                        <a:cs typeface="Times" panose="02020603050405020304" pitchFamily="18" charset="0"/>
                      </a:endParaRPr>
                    </a:p>
                  </a:txBody>
                  <a:tcPr marL="68580" marR="68580" marT="0" marB="0"/>
                </a:tc>
                <a:tc>
                  <a:txBody>
                    <a:bodyPr/>
                    <a:lstStyle/>
                    <a:p>
                      <a:pPr>
                        <a:spcAft>
                          <a:spcPts val="0"/>
                        </a:spcAft>
                      </a:pPr>
                      <a:r>
                        <a:rPr lang="en-US" sz="1300" kern="1200">
                          <a:effectLst/>
                          <a:latin typeface="Times" panose="02020603050405020304" pitchFamily="18" charset="0"/>
                          <a:cs typeface="Times" panose="02020603050405020304" pitchFamily="18" charset="0"/>
                        </a:rPr>
                        <a:t>-124.53</a:t>
                      </a:r>
                      <a:endParaRPr lang="zh-CN" sz="1300">
                        <a:effectLst/>
                        <a:latin typeface="Times" panose="02020603050405020304" pitchFamily="18" charset="0"/>
                        <a:ea typeface="宋体" panose="02010600030101010101" pitchFamily="2" charset="-122"/>
                        <a:cs typeface="Times" panose="02020603050405020304" pitchFamily="18" charset="0"/>
                      </a:endParaRPr>
                    </a:p>
                  </a:txBody>
                  <a:tcPr marL="68580" marR="68580" marT="0" marB="0"/>
                </a:tc>
                <a:tc>
                  <a:txBody>
                    <a:bodyPr/>
                    <a:lstStyle/>
                    <a:p>
                      <a:pPr>
                        <a:spcAft>
                          <a:spcPts val="0"/>
                        </a:spcAft>
                      </a:pPr>
                      <a:r>
                        <a:rPr lang="en-US" sz="1300" kern="1200">
                          <a:effectLst/>
                          <a:latin typeface="Times" panose="02020603050405020304" pitchFamily="18" charset="0"/>
                          <a:cs typeface="Times" panose="02020603050405020304" pitchFamily="18" charset="0"/>
                        </a:rPr>
                        <a:t>-54.25</a:t>
                      </a:r>
                      <a:endParaRPr lang="zh-CN" sz="1300">
                        <a:effectLst/>
                        <a:latin typeface="Times" panose="02020603050405020304" pitchFamily="18" charset="0"/>
                        <a:ea typeface="宋体" panose="02010600030101010101" pitchFamily="2" charset="-122"/>
                        <a:cs typeface="Times" panose="02020603050405020304" pitchFamily="18" charset="0"/>
                      </a:endParaRPr>
                    </a:p>
                  </a:txBody>
                  <a:tcPr marL="68580" marR="68580" marT="0" marB="0"/>
                </a:tc>
                <a:tc>
                  <a:txBody>
                    <a:bodyPr/>
                    <a:lstStyle/>
                    <a:p>
                      <a:pPr>
                        <a:spcAft>
                          <a:spcPts val="0"/>
                        </a:spcAft>
                      </a:pPr>
                      <a:r>
                        <a:rPr lang="en-US" sz="1300" kern="1200">
                          <a:effectLst/>
                          <a:latin typeface="Times" panose="02020603050405020304" pitchFamily="18" charset="0"/>
                          <a:cs typeface="Times" panose="02020603050405020304" pitchFamily="18" charset="0"/>
                        </a:rPr>
                        <a:t>-111.21</a:t>
                      </a:r>
                      <a:endParaRPr lang="zh-CN" sz="1300">
                        <a:effectLst/>
                        <a:latin typeface="Times" panose="02020603050405020304" pitchFamily="18" charset="0"/>
                        <a:ea typeface="宋体" panose="02010600030101010101" pitchFamily="2" charset="-122"/>
                        <a:cs typeface="Times" panose="02020603050405020304" pitchFamily="18" charset="0"/>
                      </a:endParaRPr>
                    </a:p>
                  </a:txBody>
                  <a:tcPr marL="68580" marR="68580" marT="0" marB="0"/>
                </a:tc>
                <a:extLst>
                  <a:ext uri="{0D108BD9-81ED-4DB2-BD59-A6C34878D82A}">
                    <a16:rowId xmlns:a16="http://schemas.microsoft.com/office/drawing/2014/main" val="3677607239"/>
                  </a:ext>
                </a:extLst>
              </a:tr>
              <a:tr h="242136">
                <a:tc>
                  <a:txBody>
                    <a:bodyPr/>
                    <a:lstStyle/>
                    <a:p>
                      <a:pPr algn="just">
                        <a:spcAft>
                          <a:spcPts val="0"/>
                        </a:spcAft>
                      </a:pPr>
                      <a:r>
                        <a:rPr lang="en-US" sz="1300" kern="0">
                          <a:effectLst/>
                          <a:latin typeface="Times" panose="02020603050405020304" pitchFamily="18" charset="0"/>
                          <a:cs typeface="Times" panose="02020603050405020304" pitchFamily="18" charset="0"/>
                        </a:rPr>
                        <a:t>Selected</a:t>
                      </a:r>
                      <a:endParaRPr lang="zh-CN" sz="1300" kern="100">
                        <a:effectLst/>
                        <a:latin typeface="Times" panose="02020603050405020304" pitchFamily="18" charset="0"/>
                        <a:ea typeface="宋体" panose="02010600030101010101" pitchFamily="2" charset="-122"/>
                        <a:cs typeface="Times" panose="02020603050405020304" pitchFamily="18" charset="0"/>
                      </a:endParaRPr>
                    </a:p>
                  </a:txBody>
                  <a:tcPr marL="68580" marR="68580" marT="0" marB="0"/>
                </a:tc>
                <a:tc>
                  <a:txBody>
                    <a:bodyPr/>
                    <a:lstStyle/>
                    <a:p>
                      <a:pPr>
                        <a:spcAft>
                          <a:spcPts val="0"/>
                        </a:spcAft>
                      </a:pPr>
                      <a:r>
                        <a:rPr lang="en-US" sz="1300" kern="1200">
                          <a:effectLst/>
                          <a:latin typeface="Times" panose="02020603050405020304" pitchFamily="18" charset="0"/>
                          <a:cs typeface="Times" panose="02020603050405020304" pitchFamily="18" charset="0"/>
                        </a:rPr>
                        <a:t>-118.88</a:t>
                      </a:r>
                      <a:endParaRPr lang="zh-CN" sz="1300">
                        <a:effectLst/>
                        <a:latin typeface="Times" panose="02020603050405020304" pitchFamily="18" charset="0"/>
                        <a:ea typeface="宋体" panose="02010600030101010101" pitchFamily="2" charset="-122"/>
                        <a:cs typeface="Times" panose="02020603050405020304" pitchFamily="18" charset="0"/>
                      </a:endParaRPr>
                    </a:p>
                  </a:txBody>
                  <a:tcPr marL="68580" marR="68580" marT="0" marB="0"/>
                </a:tc>
                <a:tc>
                  <a:txBody>
                    <a:bodyPr/>
                    <a:lstStyle/>
                    <a:p>
                      <a:pPr>
                        <a:spcAft>
                          <a:spcPts val="0"/>
                        </a:spcAft>
                      </a:pPr>
                      <a:r>
                        <a:rPr lang="en-US" sz="1300" kern="1200">
                          <a:effectLst/>
                          <a:latin typeface="Times" panose="02020603050405020304" pitchFamily="18" charset="0"/>
                          <a:cs typeface="Times" panose="02020603050405020304" pitchFamily="18" charset="0"/>
                        </a:rPr>
                        <a:t>-148.44</a:t>
                      </a:r>
                      <a:endParaRPr lang="zh-CN" sz="1300">
                        <a:effectLst/>
                        <a:latin typeface="Times" panose="02020603050405020304" pitchFamily="18" charset="0"/>
                        <a:ea typeface="宋体" panose="02010600030101010101" pitchFamily="2" charset="-122"/>
                        <a:cs typeface="Times" panose="02020603050405020304" pitchFamily="18" charset="0"/>
                      </a:endParaRPr>
                    </a:p>
                  </a:txBody>
                  <a:tcPr marL="68580" marR="68580" marT="0" marB="0"/>
                </a:tc>
                <a:tc>
                  <a:txBody>
                    <a:bodyPr/>
                    <a:lstStyle/>
                    <a:p>
                      <a:pPr>
                        <a:spcAft>
                          <a:spcPts val="0"/>
                        </a:spcAft>
                      </a:pPr>
                      <a:r>
                        <a:rPr lang="en-US" sz="1300" kern="1200">
                          <a:effectLst/>
                          <a:latin typeface="Times" panose="02020603050405020304" pitchFamily="18" charset="0"/>
                          <a:cs typeface="Times" panose="02020603050405020304" pitchFamily="18" charset="0"/>
                        </a:rPr>
                        <a:t>-127.93</a:t>
                      </a:r>
                      <a:endParaRPr lang="zh-CN" sz="1300">
                        <a:effectLst/>
                        <a:latin typeface="Times" panose="02020603050405020304" pitchFamily="18" charset="0"/>
                        <a:ea typeface="宋体" panose="02010600030101010101" pitchFamily="2" charset="-122"/>
                        <a:cs typeface="Times" panose="02020603050405020304" pitchFamily="18" charset="0"/>
                      </a:endParaRPr>
                    </a:p>
                  </a:txBody>
                  <a:tcPr marL="68580" marR="68580" marT="0" marB="0"/>
                </a:tc>
                <a:tc>
                  <a:txBody>
                    <a:bodyPr/>
                    <a:lstStyle/>
                    <a:p>
                      <a:pPr>
                        <a:spcAft>
                          <a:spcPts val="0"/>
                        </a:spcAft>
                      </a:pPr>
                      <a:r>
                        <a:rPr lang="en-US" sz="1300" kern="1200">
                          <a:effectLst/>
                          <a:latin typeface="Times" panose="02020603050405020304" pitchFamily="18" charset="0"/>
                          <a:cs typeface="Times" panose="02020603050405020304" pitchFamily="18" charset="0"/>
                        </a:rPr>
                        <a:t>-58.10</a:t>
                      </a:r>
                      <a:endParaRPr lang="zh-CN" sz="1300">
                        <a:effectLst/>
                        <a:latin typeface="Times" panose="02020603050405020304" pitchFamily="18" charset="0"/>
                        <a:ea typeface="宋体" panose="02010600030101010101" pitchFamily="2" charset="-122"/>
                        <a:cs typeface="Times" panose="02020603050405020304" pitchFamily="18" charset="0"/>
                      </a:endParaRPr>
                    </a:p>
                  </a:txBody>
                  <a:tcPr marL="68580" marR="68580" marT="0" marB="0"/>
                </a:tc>
                <a:tc>
                  <a:txBody>
                    <a:bodyPr/>
                    <a:lstStyle/>
                    <a:p>
                      <a:pPr>
                        <a:spcAft>
                          <a:spcPts val="0"/>
                        </a:spcAft>
                      </a:pPr>
                      <a:r>
                        <a:rPr lang="en-US" sz="1300" kern="1200">
                          <a:effectLst/>
                          <a:latin typeface="Times" panose="02020603050405020304" pitchFamily="18" charset="0"/>
                          <a:cs typeface="Times" panose="02020603050405020304" pitchFamily="18" charset="0"/>
                        </a:rPr>
                        <a:t>-108.10</a:t>
                      </a:r>
                      <a:endParaRPr lang="zh-CN" sz="1300">
                        <a:effectLst/>
                        <a:latin typeface="Times" panose="02020603050405020304" pitchFamily="18" charset="0"/>
                        <a:ea typeface="宋体" panose="02010600030101010101" pitchFamily="2" charset="-122"/>
                        <a:cs typeface="Times" panose="02020603050405020304" pitchFamily="18" charset="0"/>
                      </a:endParaRPr>
                    </a:p>
                  </a:txBody>
                  <a:tcPr marL="68580" marR="68580" marT="0" marB="0"/>
                </a:tc>
                <a:extLst>
                  <a:ext uri="{0D108BD9-81ED-4DB2-BD59-A6C34878D82A}">
                    <a16:rowId xmlns:a16="http://schemas.microsoft.com/office/drawing/2014/main" val="512879435"/>
                  </a:ext>
                </a:extLst>
              </a:tr>
              <a:tr h="242136">
                <a:tc>
                  <a:txBody>
                    <a:bodyPr/>
                    <a:lstStyle/>
                    <a:p>
                      <a:pPr algn="just">
                        <a:spcAft>
                          <a:spcPts val="0"/>
                        </a:spcAft>
                      </a:pPr>
                      <a:r>
                        <a:rPr lang="en-US" sz="1300" kern="0">
                          <a:effectLst/>
                          <a:latin typeface="Times" panose="02020603050405020304" pitchFamily="18" charset="0"/>
                          <a:cs typeface="Times" panose="02020603050405020304" pitchFamily="18" charset="0"/>
                        </a:rPr>
                        <a:t> </a:t>
                      </a:r>
                      <a:endParaRPr lang="zh-CN" sz="1300" kern="100">
                        <a:effectLst/>
                        <a:latin typeface="Times" panose="02020603050405020304" pitchFamily="18" charset="0"/>
                        <a:ea typeface="宋体" panose="02010600030101010101" pitchFamily="2" charset="-122"/>
                        <a:cs typeface="Times" panose="02020603050405020304" pitchFamily="18" charset="0"/>
                      </a:endParaRPr>
                    </a:p>
                  </a:txBody>
                  <a:tcPr marL="68580" marR="68580" marT="0" marB="0"/>
                </a:tc>
                <a:tc>
                  <a:txBody>
                    <a:bodyPr/>
                    <a:lstStyle/>
                    <a:p>
                      <a:pPr algn="just">
                        <a:spcAft>
                          <a:spcPts val="0"/>
                        </a:spcAft>
                      </a:pPr>
                      <a:r>
                        <a:rPr lang="en-US" sz="1300" kern="0">
                          <a:effectLst/>
                          <a:latin typeface="Times" panose="02020603050405020304" pitchFamily="18" charset="0"/>
                          <a:cs typeface="Times" panose="02020603050405020304" pitchFamily="18" charset="0"/>
                        </a:rPr>
                        <a:t>KSD6 (m</a:t>
                      </a:r>
                      <a:r>
                        <a:rPr lang="en-US" sz="1300" kern="0" baseline="30000">
                          <a:effectLst/>
                          <a:latin typeface="Times" panose="02020603050405020304" pitchFamily="18" charset="0"/>
                          <a:cs typeface="Times" panose="02020603050405020304" pitchFamily="18" charset="0"/>
                        </a:rPr>
                        <a:t>-2</a:t>
                      </a:r>
                      <a:r>
                        <a:rPr lang="en-US" sz="1300" kern="0">
                          <a:effectLst/>
                          <a:latin typeface="Times" panose="02020603050405020304" pitchFamily="18" charset="0"/>
                          <a:cs typeface="Times" panose="02020603050405020304" pitchFamily="18" charset="0"/>
                        </a:rPr>
                        <a:t>)</a:t>
                      </a:r>
                      <a:endParaRPr lang="zh-CN" sz="1300" kern="100">
                        <a:effectLst/>
                        <a:latin typeface="Times" panose="02020603050405020304" pitchFamily="18" charset="0"/>
                        <a:ea typeface="宋体" panose="02010600030101010101" pitchFamily="2" charset="-122"/>
                        <a:cs typeface="Times" panose="02020603050405020304" pitchFamily="18" charset="0"/>
                      </a:endParaRPr>
                    </a:p>
                  </a:txBody>
                  <a:tcPr marL="68580" marR="68580" marT="0" marB="0"/>
                </a:tc>
                <a:tc>
                  <a:txBody>
                    <a:bodyPr/>
                    <a:lstStyle/>
                    <a:p>
                      <a:pPr algn="just">
                        <a:spcAft>
                          <a:spcPts val="0"/>
                        </a:spcAft>
                      </a:pPr>
                      <a:r>
                        <a:rPr lang="en-US" sz="1300" kern="0">
                          <a:effectLst/>
                          <a:latin typeface="Times" panose="02020603050405020304" pitchFamily="18" charset="0"/>
                          <a:cs typeface="Times" panose="02020603050405020304" pitchFamily="18" charset="0"/>
                        </a:rPr>
                        <a:t>KSD7 (m</a:t>
                      </a:r>
                      <a:r>
                        <a:rPr lang="en-US" sz="1300" kern="0" baseline="30000">
                          <a:effectLst/>
                          <a:latin typeface="Times" panose="02020603050405020304" pitchFamily="18" charset="0"/>
                          <a:cs typeface="Times" panose="02020603050405020304" pitchFamily="18" charset="0"/>
                        </a:rPr>
                        <a:t>-2</a:t>
                      </a:r>
                      <a:r>
                        <a:rPr lang="en-US" sz="1300" kern="0">
                          <a:effectLst/>
                          <a:latin typeface="Times" panose="02020603050405020304" pitchFamily="18" charset="0"/>
                          <a:cs typeface="Times" panose="02020603050405020304" pitchFamily="18" charset="0"/>
                        </a:rPr>
                        <a:t>)</a:t>
                      </a:r>
                      <a:endParaRPr lang="zh-CN" sz="1300" kern="100">
                        <a:effectLst/>
                        <a:latin typeface="Times" panose="02020603050405020304" pitchFamily="18" charset="0"/>
                        <a:ea typeface="宋体" panose="02010600030101010101" pitchFamily="2" charset="-122"/>
                        <a:cs typeface="Times" panose="02020603050405020304" pitchFamily="18" charset="0"/>
                      </a:endParaRPr>
                    </a:p>
                  </a:txBody>
                  <a:tcPr marL="68580" marR="68580" marT="0" marB="0"/>
                </a:tc>
                <a:tc>
                  <a:txBody>
                    <a:bodyPr/>
                    <a:lstStyle/>
                    <a:p>
                      <a:pPr algn="just">
                        <a:spcAft>
                          <a:spcPts val="0"/>
                        </a:spcAft>
                      </a:pPr>
                      <a:r>
                        <a:rPr lang="en-US" sz="1300" kern="0">
                          <a:effectLst/>
                          <a:latin typeface="Times" panose="02020603050405020304" pitchFamily="18" charset="0"/>
                          <a:cs typeface="Times" panose="02020603050405020304" pitchFamily="18" charset="0"/>
                        </a:rPr>
                        <a:t>KSF1 (m</a:t>
                      </a:r>
                      <a:r>
                        <a:rPr lang="en-US" sz="1300" kern="0" baseline="30000">
                          <a:effectLst/>
                          <a:latin typeface="Times" panose="02020603050405020304" pitchFamily="18" charset="0"/>
                          <a:cs typeface="Times" panose="02020603050405020304" pitchFamily="18" charset="0"/>
                        </a:rPr>
                        <a:t>-2</a:t>
                      </a:r>
                      <a:r>
                        <a:rPr lang="en-US" sz="1300" kern="0">
                          <a:effectLst/>
                          <a:latin typeface="Times" panose="02020603050405020304" pitchFamily="18" charset="0"/>
                          <a:cs typeface="Times" panose="02020603050405020304" pitchFamily="18" charset="0"/>
                        </a:rPr>
                        <a:t>)</a:t>
                      </a:r>
                      <a:endParaRPr lang="zh-CN" sz="1300" kern="100">
                        <a:effectLst/>
                        <a:latin typeface="Times" panose="02020603050405020304" pitchFamily="18" charset="0"/>
                        <a:ea typeface="宋体" panose="02010600030101010101" pitchFamily="2" charset="-122"/>
                        <a:cs typeface="Times" panose="02020603050405020304" pitchFamily="18" charset="0"/>
                      </a:endParaRPr>
                    </a:p>
                  </a:txBody>
                  <a:tcPr marL="68580" marR="68580" marT="0" marB="0"/>
                </a:tc>
                <a:tc>
                  <a:txBody>
                    <a:bodyPr/>
                    <a:lstStyle/>
                    <a:p>
                      <a:pPr algn="just">
                        <a:spcAft>
                          <a:spcPts val="0"/>
                        </a:spcAft>
                      </a:pPr>
                      <a:r>
                        <a:rPr lang="en-US" sz="1300" kern="0">
                          <a:effectLst/>
                          <a:latin typeface="Times" panose="02020603050405020304" pitchFamily="18" charset="0"/>
                          <a:cs typeface="Times" panose="02020603050405020304" pitchFamily="18" charset="0"/>
                        </a:rPr>
                        <a:t>KSF2 (m</a:t>
                      </a:r>
                      <a:r>
                        <a:rPr lang="en-US" sz="1300" kern="0" baseline="30000">
                          <a:effectLst/>
                          <a:latin typeface="Times" panose="02020603050405020304" pitchFamily="18" charset="0"/>
                          <a:cs typeface="Times" panose="02020603050405020304" pitchFamily="18" charset="0"/>
                        </a:rPr>
                        <a:t>-2</a:t>
                      </a:r>
                      <a:r>
                        <a:rPr lang="en-US" sz="1300" kern="0">
                          <a:effectLst/>
                          <a:latin typeface="Times" panose="02020603050405020304" pitchFamily="18" charset="0"/>
                          <a:cs typeface="Times" panose="02020603050405020304" pitchFamily="18" charset="0"/>
                        </a:rPr>
                        <a:t>)</a:t>
                      </a:r>
                      <a:endParaRPr lang="zh-CN" sz="1300" kern="100">
                        <a:effectLst/>
                        <a:latin typeface="Times" panose="02020603050405020304" pitchFamily="18" charset="0"/>
                        <a:ea typeface="宋体" panose="02010600030101010101" pitchFamily="2" charset="-122"/>
                        <a:cs typeface="Times" panose="02020603050405020304" pitchFamily="18" charset="0"/>
                      </a:endParaRPr>
                    </a:p>
                  </a:txBody>
                  <a:tcPr marL="68580" marR="68580" marT="0" marB="0"/>
                </a:tc>
                <a:tc>
                  <a:txBody>
                    <a:bodyPr/>
                    <a:lstStyle/>
                    <a:p>
                      <a:pPr algn="just">
                        <a:spcAft>
                          <a:spcPts val="0"/>
                        </a:spcAft>
                      </a:pPr>
                      <a:r>
                        <a:rPr lang="en-US" sz="1300" kern="0">
                          <a:effectLst/>
                          <a:latin typeface="Times" panose="02020603050405020304" pitchFamily="18" charset="0"/>
                          <a:cs typeface="Times" panose="02020603050405020304" pitchFamily="18" charset="0"/>
                        </a:rPr>
                        <a:t>KSF3 (m</a:t>
                      </a:r>
                      <a:r>
                        <a:rPr lang="en-US" sz="1300" kern="0" baseline="30000">
                          <a:effectLst/>
                          <a:latin typeface="Times" panose="02020603050405020304" pitchFamily="18" charset="0"/>
                          <a:cs typeface="Times" panose="02020603050405020304" pitchFamily="18" charset="0"/>
                        </a:rPr>
                        <a:t>-2</a:t>
                      </a:r>
                      <a:r>
                        <a:rPr lang="en-US" sz="1300" kern="0">
                          <a:effectLst/>
                          <a:latin typeface="Times" panose="02020603050405020304" pitchFamily="18" charset="0"/>
                          <a:cs typeface="Times" panose="02020603050405020304" pitchFamily="18" charset="0"/>
                        </a:rPr>
                        <a:t>)</a:t>
                      </a:r>
                      <a:endParaRPr lang="zh-CN" sz="1300" kern="100">
                        <a:effectLst/>
                        <a:latin typeface="Times" panose="02020603050405020304" pitchFamily="18" charset="0"/>
                        <a:ea typeface="宋体" panose="02010600030101010101" pitchFamily="2" charset="-122"/>
                        <a:cs typeface="Times" panose="02020603050405020304" pitchFamily="18" charset="0"/>
                      </a:endParaRPr>
                    </a:p>
                  </a:txBody>
                  <a:tcPr marL="68580" marR="68580" marT="0" marB="0"/>
                </a:tc>
                <a:extLst>
                  <a:ext uri="{0D108BD9-81ED-4DB2-BD59-A6C34878D82A}">
                    <a16:rowId xmlns:a16="http://schemas.microsoft.com/office/drawing/2014/main" val="2642579366"/>
                  </a:ext>
                </a:extLst>
              </a:tr>
              <a:tr h="242136">
                <a:tc>
                  <a:txBody>
                    <a:bodyPr/>
                    <a:lstStyle/>
                    <a:p>
                      <a:pPr algn="just">
                        <a:spcAft>
                          <a:spcPts val="0"/>
                        </a:spcAft>
                      </a:pPr>
                      <a:r>
                        <a:rPr lang="en-US" sz="1300" kern="0">
                          <a:effectLst/>
                          <a:latin typeface="Times" panose="02020603050405020304" pitchFamily="18" charset="0"/>
                          <a:cs typeface="Times" panose="02020603050405020304" pitchFamily="18" charset="0"/>
                        </a:rPr>
                        <a:t>Initial</a:t>
                      </a:r>
                      <a:endParaRPr lang="zh-CN" sz="1300" kern="100">
                        <a:effectLst/>
                        <a:latin typeface="Times" panose="02020603050405020304" pitchFamily="18" charset="0"/>
                        <a:ea typeface="宋体" panose="02010600030101010101" pitchFamily="2" charset="-122"/>
                        <a:cs typeface="Times" panose="02020603050405020304" pitchFamily="18" charset="0"/>
                      </a:endParaRPr>
                    </a:p>
                  </a:txBody>
                  <a:tcPr marL="68580" marR="68580" marT="0" marB="0"/>
                </a:tc>
                <a:tc>
                  <a:txBody>
                    <a:bodyPr/>
                    <a:lstStyle/>
                    <a:p>
                      <a:pPr>
                        <a:spcAft>
                          <a:spcPts val="0"/>
                        </a:spcAft>
                      </a:pPr>
                      <a:r>
                        <a:rPr lang="en-US" sz="1300" kern="1200">
                          <a:effectLst/>
                          <a:latin typeface="Times" panose="02020603050405020304" pitchFamily="18" charset="0"/>
                          <a:cs typeface="Times" panose="02020603050405020304" pitchFamily="18" charset="0"/>
                        </a:rPr>
                        <a:t>-71.73</a:t>
                      </a:r>
                      <a:endParaRPr lang="zh-CN" sz="1300">
                        <a:effectLst/>
                        <a:latin typeface="Times" panose="02020603050405020304" pitchFamily="18" charset="0"/>
                        <a:ea typeface="宋体" panose="02010600030101010101" pitchFamily="2" charset="-122"/>
                        <a:cs typeface="Times" panose="02020603050405020304" pitchFamily="18" charset="0"/>
                      </a:endParaRPr>
                    </a:p>
                  </a:txBody>
                  <a:tcPr marL="68580" marR="68580" marT="0" marB="0"/>
                </a:tc>
                <a:tc>
                  <a:txBody>
                    <a:bodyPr/>
                    <a:lstStyle/>
                    <a:p>
                      <a:pPr>
                        <a:spcAft>
                          <a:spcPts val="0"/>
                        </a:spcAft>
                      </a:pPr>
                      <a:r>
                        <a:rPr lang="en-US" sz="1300" kern="1200">
                          <a:effectLst/>
                          <a:latin typeface="Times" panose="02020603050405020304" pitchFamily="18" charset="0"/>
                          <a:cs typeface="Times" panose="02020603050405020304" pitchFamily="18" charset="0"/>
                        </a:rPr>
                        <a:t>-191.97</a:t>
                      </a:r>
                      <a:endParaRPr lang="zh-CN" sz="1300">
                        <a:effectLst/>
                        <a:latin typeface="Times" panose="02020603050405020304" pitchFamily="18" charset="0"/>
                        <a:ea typeface="宋体" panose="02010600030101010101" pitchFamily="2" charset="-122"/>
                        <a:cs typeface="Times" panose="02020603050405020304" pitchFamily="18" charset="0"/>
                      </a:endParaRPr>
                    </a:p>
                  </a:txBody>
                  <a:tcPr marL="68580" marR="68580" marT="0" marB="0"/>
                </a:tc>
                <a:tc>
                  <a:txBody>
                    <a:bodyPr/>
                    <a:lstStyle/>
                    <a:p>
                      <a:pPr>
                        <a:spcAft>
                          <a:spcPts val="0"/>
                        </a:spcAft>
                      </a:pPr>
                      <a:r>
                        <a:rPr lang="en-US" sz="1300" kern="1200">
                          <a:effectLst/>
                          <a:latin typeface="Times" panose="02020603050405020304" pitchFamily="18" charset="0"/>
                          <a:cs typeface="Times" panose="02020603050405020304" pitchFamily="18" charset="0"/>
                        </a:rPr>
                        <a:t>171.32</a:t>
                      </a:r>
                      <a:endParaRPr lang="zh-CN" sz="1300">
                        <a:effectLst/>
                        <a:latin typeface="Times" panose="02020603050405020304" pitchFamily="18" charset="0"/>
                        <a:ea typeface="宋体" panose="02010600030101010101" pitchFamily="2" charset="-122"/>
                        <a:cs typeface="Times" panose="02020603050405020304" pitchFamily="18" charset="0"/>
                      </a:endParaRPr>
                    </a:p>
                  </a:txBody>
                  <a:tcPr marL="68580" marR="68580" marT="0" marB="0"/>
                </a:tc>
                <a:tc>
                  <a:txBody>
                    <a:bodyPr/>
                    <a:lstStyle/>
                    <a:p>
                      <a:pPr>
                        <a:spcAft>
                          <a:spcPts val="0"/>
                        </a:spcAft>
                      </a:pPr>
                      <a:r>
                        <a:rPr lang="en-US" sz="1300" kern="1200">
                          <a:effectLst/>
                          <a:latin typeface="Times" panose="02020603050405020304" pitchFamily="18" charset="0"/>
                          <a:cs typeface="Times" panose="02020603050405020304" pitchFamily="18" charset="0"/>
                        </a:rPr>
                        <a:t>182.77</a:t>
                      </a:r>
                      <a:endParaRPr lang="zh-CN" sz="1300">
                        <a:effectLst/>
                        <a:latin typeface="Times" panose="02020603050405020304" pitchFamily="18" charset="0"/>
                        <a:ea typeface="宋体" panose="02010600030101010101" pitchFamily="2" charset="-122"/>
                        <a:cs typeface="Times" panose="02020603050405020304" pitchFamily="18" charset="0"/>
                      </a:endParaRPr>
                    </a:p>
                  </a:txBody>
                  <a:tcPr marL="68580" marR="68580" marT="0" marB="0"/>
                </a:tc>
                <a:tc>
                  <a:txBody>
                    <a:bodyPr/>
                    <a:lstStyle/>
                    <a:p>
                      <a:pPr>
                        <a:spcAft>
                          <a:spcPts val="0"/>
                        </a:spcAft>
                      </a:pPr>
                      <a:r>
                        <a:rPr lang="en-US" sz="1300" kern="1200">
                          <a:effectLst/>
                          <a:latin typeface="Times" panose="02020603050405020304" pitchFamily="18" charset="0"/>
                          <a:cs typeface="Times" panose="02020603050405020304" pitchFamily="18" charset="0"/>
                        </a:rPr>
                        <a:t>61.61</a:t>
                      </a:r>
                      <a:endParaRPr lang="zh-CN" sz="1300">
                        <a:effectLst/>
                        <a:latin typeface="Times" panose="02020603050405020304" pitchFamily="18" charset="0"/>
                        <a:ea typeface="宋体" panose="02010600030101010101" pitchFamily="2" charset="-122"/>
                        <a:cs typeface="Times" panose="02020603050405020304" pitchFamily="18" charset="0"/>
                      </a:endParaRPr>
                    </a:p>
                  </a:txBody>
                  <a:tcPr marL="68580" marR="68580" marT="0" marB="0"/>
                </a:tc>
                <a:extLst>
                  <a:ext uri="{0D108BD9-81ED-4DB2-BD59-A6C34878D82A}">
                    <a16:rowId xmlns:a16="http://schemas.microsoft.com/office/drawing/2014/main" val="2600889928"/>
                  </a:ext>
                </a:extLst>
              </a:tr>
              <a:tr h="242136">
                <a:tc>
                  <a:txBody>
                    <a:bodyPr/>
                    <a:lstStyle/>
                    <a:p>
                      <a:pPr algn="just">
                        <a:spcAft>
                          <a:spcPts val="0"/>
                        </a:spcAft>
                      </a:pPr>
                      <a:r>
                        <a:rPr lang="en-US" sz="1300" kern="0">
                          <a:effectLst/>
                          <a:latin typeface="Times" panose="02020603050405020304" pitchFamily="18" charset="0"/>
                          <a:cs typeface="Times" panose="02020603050405020304" pitchFamily="18" charset="0"/>
                        </a:rPr>
                        <a:t>Selected</a:t>
                      </a:r>
                      <a:endParaRPr lang="zh-CN" sz="1300" kern="100">
                        <a:effectLst/>
                        <a:latin typeface="Times" panose="02020603050405020304" pitchFamily="18" charset="0"/>
                        <a:ea typeface="宋体" panose="02010600030101010101" pitchFamily="2" charset="-122"/>
                        <a:cs typeface="Times" panose="02020603050405020304" pitchFamily="18" charset="0"/>
                      </a:endParaRPr>
                    </a:p>
                  </a:txBody>
                  <a:tcPr marL="68580" marR="68580" marT="0" marB="0"/>
                </a:tc>
                <a:tc>
                  <a:txBody>
                    <a:bodyPr/>
                    <a:lstStyle/>
                    <a:p>
                      <a:pPr>
                        <a:spcAft>
                          <a:spcPts val="0"/>
                        </a:spcAft>
                      </a:pPr>
                      <a:r>
                        <a:rPr lang="en-US" sz="1300" kern="1200">
                          <a:effectLst/>
                          <a:latin typeface="Times" panose="02020603050405020304" pitchFamily="18" charset="0"/>
                          <a:cs typeface="Times" panose="02020603050405020304" pitchFamily="18" charset="0"/>
                        </a:rPr>
                        <a:t>-69.04</a:t>
                      </a:r>
                      <a:endParaRPr lang="zh-CN" sz="1300">
                        <a:effectLst/>
                        <a:latin typeface="Times" panose="02020603050405020304" pitchFamily="18" charset="0"/>
                        <a:ea typeface="宋体" panose="02010600030101010101" pitchFamily="2" charset="-122"/>
                        <a:cs typeface="Times" panose="02020603050405020304" pitchFamily="18" charset="0"/>
                      </a:endParaRPr>
                    </a:p>
                  </a:txBody>
                  <a:tcPr marL="68580" marR="68580" marT="0" marB="0"/>
                </a:tc>
                <a:tc>
                  <a:txBody>
                    <a:bodyPr/>
                    <a:lstStyle/>
                    <a:p>
                      <a:pPr>
                        <a:spcAft>
                          <a:spcPts val="0"/>
                        </a:spcAft>
                      </a:pPr>
                      <a:r>
                        <a:rPr lang="en-US" sz="1300" kern="1200">
                          <a:effectLst/>
                          <a:latin typeface="Times" panose="02020603050405020304" pitchFamily="18" charset="0"/>
                          <a:cs typeface="Times" panose="02020603050405020304" pitchFamily="18" charset="0"/>
                        </a:rPr>
                        <a:t>-189.79</a:t>
                      </a:r>
                      <a:endParaRPr lang="zh-CN" sz="1300">
                        <a:effectLst/>
                        <a:latin typeface="Times" panose="02020603050405020304" pitchFamily="18" charset="0"/>
                        <a:ea typeface="宋体" panose="02010600030101010101" pitchFamily="2" charset="-122"/>
                        <a:cs typeface="Times" panose="02020603050405020304" pitchFamily="18" charset="0"/>
                      </a:endParaRPr>
                    </a:p>
                  </a:txBody>
                  <a:tcPr marL="68580" marR="68580" marT="0" marB="0"/>
                </a:tc>
                <a:tc>
                  <a:txBody>
                    <a:bodyPr/>
                    <a:lstStyle/>
                    <a:p>
                      <a:pPr>
                        <a:spcAft>
                          <a:spcPts val="0"/>
                        </a:spcAft>
                      </a:pPr>
                      <a:r>
                        <a:rPr lang="en-US" sz="1300" kern="1200">
                          <a:effectLst/>
                          <a:latin typeface="Times" panose="02020603050405020304" pitchFamily="18" charset="0"/>
                          <a:cs typeface="Times" panose="02020603050405020304" pitchFamily="18" charset="0"/>
                        </a:rPr>
                        <a:t>167.62</a:t>
                      </a:r>
                      <a:endParaRPr lang="zh-CN" sz="1300">
                        <a:effectLst/>
                        <a:latin typeface="Times" panose="02020603050405020304" pitchFamily="18" charset="0"/>
                        <a:ea typeface="宋体" panose="02010600030101010101" pitchFamily="2" charset="-122"/>
                        <a:cs typeface="Times" panose="02020603050405020304" pitchFamily="18" charset="0"/>
                      </a:endParaRPr>
                    </a:p>
                  </a:txBody>
                  <a:tcPr marL="68580" marR="68580" marT="0" marB="0"/>
                </a:tc>
                <a:tc>
                  <a:txBody>
                    <a:bodyPr/>
                    <a:lstStyle/>
                    <a:p>
                      <a:pPr>
                        <a:spcAft>
                          <a:spcPts val="0"/>
                        </a:spcAft>
                      </a:pPr>
                      <a:r>
                        <a:rPr lang="en-US" sz="1300" kern="1200">
                          <a:effectLst/>
                          <a:latin typeface="Times" panose="02020603050405020304" pitchFamily="18" charset="0"/>
                          <a:cs typeface="Times" panose="02020603050405020304" pitchFamily="18" charset="0"/>
                        </a:rPr>
                        <a:t>183.89</a:t>
                      </a:r>
                      <a:endParaRPr lang="zh-CN" sz="1300">
                        <a:effectLst/>
                        <a:latin typeface="Times" panose="02020603050405020304" pitchFamily="18" charset="0"/>
                        <a:ea typeface="宋体" panose="02010600030101010101" pitchFamily="2" charset="-122"/>
                        <a:cs typeface="Times" panose="02020603050405020304" pitchFamily="18" charset="0"/>
                      </a:endParaRPr>
                    </a:p>
                  </a:txBody>
                  <a:tcPr marL="68580" marR="68580" marT="0" marB="0"/>
                </a:tc>
                <a:tc>
                  <a:txBody>
                    <a:bodyPr/>
                    <a:lstStyle/>
                    <a:p>
                      <a:pPr>
                        <a:spcAft>
                          <a:spcPts val="0"/>
                        </a:spcAft>
                      </a:pPr>
                      <a:r>
                        <a:rPr lang="en-US" sz="1300" kern="1200">
                          <a:effectLst/>
                          <a:latin typeface="Times" panose="02020603050405020304" pitchFamily="18" charset="0"/>
                          <a:cs typeface="Times" panose="02020603050405020304" pitchFamily="18" charset="0"/>
                        </a:rPr>
                        <a:t>62.14</a:t>
                      </a:r>
                      <a:endParaRPr lang="zh-CN" sz="1300">
                        <a:effectLst/>
                        <a:latin typeface="Times" panose="02020603050405020304" pitchFamily="18" charset="0"/>
                        <a:ea typeface="宋体" panose="02010600030101010101" pitchFamily="2" charset="-122"/>
                        <a:cs typeface="Times" panose="02020603050405020304" pitchFamily="18" charset="0"/>
                      </a:endParaRPr>
                    </a:p>
                  </a:txBody>
                  <a:tcPr marL="68580" marR="68580" marT="0" marB="0"/>
                </a:tc>
                <a:extLst>
                  <a:ext uri="{0D108BD9-81ED-4DB2-BD59-A6C34878D82A}">
                    <a16:rowId xmlns:a16="http://schemas.microsoft.com/office/drawing/2014/main" val="2571088605"/>
                  </a:ext>
                </a:extLst>
              </a:tr>
              <a:tr h="241052">
                <a:tc>
                  <a:txBody>
                    <a:bodyPr/>
                    <a:lstStyle/>
                    <a:p>
                      <a:pPr algn="just">
                        <a:spcAft>
                          <a:spcPts val="0"/>
                        </a:spcAft>
                      </a:pPr>
                      <a:r>
                        <a:rPr lang="en-US" sz="1300" kern="0" dirty="0">
                          <a:effectLst/>
                          <a:latin typeface="Times" panose="02020603050405020304" pitchFamily="18" charset="0"/>
                          <a:cs typeface="Times" panose="02020603050405020304" pitchFamily="18" charset="0"/>
                        </a:rPr>
                        <a:t> </a:t>
                      </a:r>
                      <a:endParaRPr lang="zh-CN" sz="1300" kern="100" dirty="0">
                        <a:effectLst/>
                        <a:latin typeface="Times" panose="02020603050405020304" pitchFamily="18" charset="0"/>
                        <a:ea typeface="宋体" panose="02010600030101010101" pitchFamily="2" charset="-122"/>
                        <a:cs typeface="Times" panose="02020603050405020304" pitchFamily="18" charset="0"/>
                      </a:endParaRPr>
                    </a:p>
                  </a:txBody>
                  <a:tcPr marL="68580" marR="68580" marT="0" marB="0"/>
                </a:tc>
                <a:tc>
                  <a:txBody>
                    <a:bodyPr/>
                    <a:lstStyle/>
                    <a:p>
                      <a:pPr algn="just">
                        <a:spcAft>
                          <a:spcPts val="0"/>
                        </a:spcAft>
                      </a:pPr>
                      <a:r>
                        <a:rPr lang="en-US" sz="1300" kern="0" dirty="0">
                          <a:effectLst/>
                          <a:latin typeface="Times" panose="02020603050405020304" pitchFamily="18" charset="0"/>
                          <a:cs typeface="Times" panose="02020603050405020304" pitchFamily="18" charset="0"/>
                        </a:rPr>
                        <a:t>KOCT1 (m</a:t>
                      </a:r>
                      <a:r>
                        <a:rPr lang="en-US" sz="1300" kern="0" baseline="30000" dirty="0">
                          <a:effectLst/>
                          <a:latin typeface="Times" panose="02020603050405020304" pitchFamily="18" charset="0"/>
                          <a:cs typeface="Times" panose="02020603050405020304" pitchFamily="18" charset="0"/>
                        </a:rPr>
                        <a:t>-3</a:t>
                      </a:r>
                      <a:r>
                        <a:rPr lang="en-US" sz="1300" kern="0" dirty="0">
                          <a:effectLst/>
                          <a:latin typeface="Times" panose="02020603050405020304" pitchFamily="18" charset="0"/>
                          <a:cs typeface="Times" panose="02020603050405020304" pitchFamily="18" charset="0"/>
                        </a:rPr>
                        <a:t>)</a:t>
                      </a:r>
                      <a:endParaRPr lang="zh-CN" sz="1300" kern="100" dirty="0">
                        <a:effectLst/>
                        <a:latin typeface="Times" panose="02020603050405020304" pitchFamily="18" charset="0"/>
                        <a:ea typeface="宋体" panose="02010600030101010101" pitchFamily="2" charset="-122"/>
                        <a:cs typeface="Times" panose="02020603050405020304" pitchFamily="18" charset="0"/>
                      </a:endParaRPr>
                    </a:p>
                  </a:txBody>
                  <a:tcPr marL="68580" marR="68580" marT="0" marB="0"/>
                </a:tc>
                <a:tc>
                  <a:txBody>
                    <a:bodyPr/>
                    <a:lstStyle/>
                    <a:p>
                      <a:pPr algn="just">
                        <a:spcAft>
                          <a:spcPts val="0"/>
                        </a:spcAft>
                      </a:pPr>
                      <a:r>
                        <a:rPr lang="en-US" sz="1300" kern="0" dirty="0">
                          <a:effectLst/>
                          <a:latin typeface="Times" panose="02020603050405020304" pitchFamily="18" charset="0"/>
                          <a:cs typeface="Times" panose="02020603050405020304" pitchFamily="18" charset="0"/>
                        </a:rPr>
                        <a:t>KOCT2 (m</a:t>
                      </a:r>
                      <a:r>
                        <a:rPr lang="en-US" sz="1300" kern="0" baseline="30000" dirty="0">
                          <a:effectLst/>
                          <a:latin typeface="Times" panose="02020603050405020304" pitchFamily="18" charset="0"/>
                          <a:cs typeface="Times" panose="02020603050405020304" pitchFamily="18" charset="0"/>
                        </a:rPr>
                        <a:t>-3</a:t>
                      </a:r>
                      <a:r>
                        <a:rPr lang="en-US" sz="1300" kern="0" dirty="0">
                          <a:effectLst/>
                          <a:latin typeface="Times" panose="02020603050405020304" pitchFamily="18" charset="0"/>
                          <a:cs typeface="Times" panose="02020603050405020304" pitchFamily="18" charset="0"/>
                        </a:rPr>
                        <a:t>)</a:t>
                      </a:r>
                      <a:endParaRPr lang="zh-CN" sz="1300" kern="100" dirty="0">
                        <a:effectLst/>
                        <a:latin typeface="Times" panose="02020603050405020304" pitchFamily="18" charset="0"/>
                        <a:ea typeface="宋体" panose="02010600030101010101" pitchFamily="2" charset="-122"/>
                        <a:cs typeface="Times" panose="02020603050405020304" pitchFamily="18" charset="0"/>
                      </a:endParaRPr>
                    </a:p>
                  </a:txBody>
                  <a:tcPr marL="68580" marR="68580" marT="0" marB="0"/>
                </a:tc>
                <a:tc>
                  <a:txBody>
                    <a:bodyPr/>
                    <a:lstStyle/>
                    <a:p>
                      <a:pPr algn="just">
                        <a:spcAft>
                          <a:spcPts val="0"/>
                        </a:spcAft>
                      </a:pPr>
                      <a:r>
                        <a:rPr lang="en-US" sz="1300" kern="0" dirty="0">
                          <a:effectLst/>
                          <a:latin typeface="Times" panose="02020603050405020304" pitchFamily="18" charset="0"/>
                          <a:cs typeface="Times" panose="02020603050405020304" pitchFamily="18" charset="0"/>
                        </a:rPr>
                        <a:t>KOCT3 (m</a:t>
                      </a:r>
                      <a:r>
                        <a:rPr lang="en-US" sz="1300" kern="0" baseline="30000" dirty="0">
                          <a:effectLst/>
                          <a:latin typeface="Times" panose="02020603050405020304" pitchFamily="18" charset="0"/>
                          <a:cs typeface="Times" panose="02020603050405020304" pitchFamily="18" charset="0"/>
                        </a:rPr>
                        <a:t>-3</a:t>
                      </a:r>
                      <a:r>
                        <a:rPr lang="en-US" sz="1300" kern="0" dirty="0">
                          <a:effectLst/>
                          <a:latin typeface="Times" panose="02020603050405020304" pitchFamily="18" charset="0"/>
                          <a:cs typeface="Times" panose="02020603050405020304" pitchFamily="18" charset="0"/>
                        </a:rPr>
                        <a:t>)</a:t>
                      </a:r>
                      <a:endParaRPr lang="zh-CN" sz="1300" kern="100" dirty="0">
                        <a:effectLst/>
                        <a:latin typeface="Times" panose="02020603050405020304" pitchFamily="18" charset="0"/>
                        <a:ea typeface="宋体" panose="02010600030101010101" pitchFamily="2" charset="-122"/>
                        <a:cs typeface="Times" panose="02020603050405020304" pitchFamily="18" charset="0"/>
                      </a:endParaRPr>
                    </a:p>
                  </a:txBody>
                  <a:tcPr marL="68580" marR="68580" marT="0" marB="0"/>
                </a:tc>
                <a:tc>
                  <a:txBody>
                    <a:bodyPr/>
                    <a:lstStyle/>
                    <a:p>
                      <a:pPr algn="just">
                        <a:spcAft>
                          <a:spcPts val="0"/>
                        </a:spcAft>
                      </a:pPr>
                      <a:r>
                        <a:rPr lang="en-US" sz="1300" kern="0" dirty="0">
                          <a:effectLst/>
                          <a:latin typeface="Times" panose="02020603050405020304" pitchFamily="18" charset="0"/>
                          <a:cs typeface="Times" panose="02020603050405020304" pitchFamily="18" charset="0"/>
                        </a:rPr>
                        <a:t>KOCT4 (m</a:t>
                      </a:r>
                      <a:r>
                        <a:rPr lang="en-US" sz="1300" kern="0" baseline="30000" dirty="0">
                          <a:effectLst/>
                          <a:latin typeface="Times" panose="02020603050405020304" pitchFamily="18" charset="0"/>
                          <a:cs typeface="Times" panose="02020603050405020304" pitchFamily="18" charset="0"/>
                        </a:rPr>
                        <a:t>-3</a:t>
                      </a:r>
                      <a:r>
                        <a:rPr lang="en-US" sz="1300" kern="0" dirty="0">
                          <a:effectLst/>
                          <a:latin typeface="Times" panose="02020603050405020304" pitchFamily="18" charset="0"/>
                          <a:cs typeface="Times" panose="02020603050405020304" pitchFamily="18" charset="0"/>
                        </a:rPr>
                        <a:t>)</a:t>
                      </a:r>
                      <a:endParaRPr lang="zh-CN" sz="1300" kern="100" dirty="0">
                        <a:effectLst/>
                        <a:latin typeface="Times" panose="02020603050405020304" pitchFamily="18" charset="0"/>
                        <a:ea typeface="宋体" panose="02010600030101010101" pitchFamily="2" charset="-122"/>
                        <a:cs typeface="Times" panose="02020603050405020304" pitchFamily="18" charset="0"/>
                      </a:endParaRPr>
                    </a:p>
                  </a:txBody>
                  <a:tcPr marL="68580" marR="68580" marT="0" marB="0"/>
                </a:tc>
                <a:tc>
                  <a:txBody>
                    <a:bodyPr/>
                    <a:lstStyle/>
                    <a:p>
                      <a:pPr algn="just">
                        <a:spcAft>
                          <a:spcPts val="0"/>
                        </a:spcAft>
                      </a:pPr>
                      <a:r>
                        <a:rPr lang="en-US" sz="1300" kern="0" dirty="0">
                          <a:effectLst/>
                          <a:latin typeface="Times" panose="02020603050405020304" pitchFamily="18" charset="0"/>
                          <a:cs typeface="Times" panose="02020603050405020304" pitchFamily="18" charset="0"/>
                        </a:rPr>
                        <a:t> </a:t>
                      </a:r>
                      <a:endParaRPr lang="zh-CN" sz="1300" kern="100" dirty="0">
                        <a:effectLst/>
                        <a:latin typeface="Times" panose="02020603050405020304" pitchFamily="18" charset="0"/>
                        <a:ea typeface="宋体" panose="02010600030101010101" pitchFamily="2" charset="-122"/>
                        <a:cs typeface="Times" panose="02020603050405020304" pitchFamily="18" charset="0"/>
                      </a:endParaRPr>
                    </a:p>
                  </a:txBody>
                  <a:tcPr marL="68580" marR="68580" marT="0" marB="0"/>
                </a:tc>
                <a:extLst>
                  <a:ext uri="{0D108BD9-81ED-4DB2-BD59-A6C34878D82A}">
                    <a16:rowId xmlns:a16="http://schemas.microsoft.com/office/drawing/2014/main" val="2707969042"/>
                  </a:ext>
                </a:extLst>
              </a:tr>
              <a:tr h="242136">
                <a:tc>
                  <a:txBody>
                    <a:bodyPr/>
                    <a:lstStyle/>
                    <a:p>
                      <a:pPr algn="just">
                        <a:spcAft>
                          <a:spcPts val="0"/>
                        </a:spcAft>
                      </a:pPr>
                      <a:r>
                        <a:rPr lang="en-US" sz="1300" kern="0">
                          <a:effectLst/>
                          <a:latin typeface="Times" panose="02020603050405020304" pitchFamily="18" charset="0"/>
                          <a:cs typeface="Times" panose="02020603050405020304" pitchFamily="18" charset="0"/>
                        </a:rPr>
                        <a:t>Initial</a:t>
                      </a:r>
                      <a:endParaRPr lang="zh-CN" sz="1300" kern="100">
                        <a:effectLst/>
                        <a:latin typeface="Times" panose="02020603050405020304" pitchFamily="18" charset="0"/>
                        <a:ea typeface="宋体" panose="02010600030101010101" pitchFamily="2" charset="-122"/>
                        <a:cs typeface="Times" panose="02020603050405020304" pitchFamily="18" charset="0"/>
                      </a:endParaRPr>
                    </a:p>
                  </a:txBody>
                  <a:tcPr marL="68580" marR="68580" marT="0" marB="0"/>
                </a:tc>
                <a:tc>
                  <a:txBody>
                    <a:bodyPr/>
                    <a:lstStyle/>
                    <a:p>
                      <a:pPr>
                        <a:spcAft>
                          <a:spcPts val="0"/>
                        </a:spcAft>
                      </a:pPr>
                      <a:r>
                        <a:rPr lang="en-US" sz="1300" kern="1200">
                          <a:effectLst/>
                          <a:latin typeface="Times" panose="02020603050405020304" pitchFamily="18" charset="0"/>
                          <a:cs typeface="Times" panose="02020603050405020304" pitchFamily="18" charset="0"/>
                        </a:rPr>
                        <a:t>-5592</a:t>
                      </a:r>
                      <a:endParaRPr lang="zh-CN" sz="1300">
                        <a:effectLst/>
                        <a:latin typeface="Times" panose="02020603050405020304" pitchFamily="18" charset="0"/>
                        <a:ea typeface="宋体" panose="02010600030101010101" pitchFamily="2" charset="-122"/>
                        <a:cs typeface="Times" panose="02020603050405020304" pitchFamily="18" charset="0"/>
                      </a:endParaRPr>
                    </a:p>
                  </a:txBody>
                  <a:tcPr marL="68580" marR="68580" marT="0" marB="0"/>
                </a:tc>
                <a:tc>
                  <a:txBody>
                    <a:bodyPr/>
                    <a:lstStyle/>
                    <a:p>
                      <a:pPr>
                        <a:spcAft>
                          <a:spcPts val="0"/>
                        </a:spcAft>
                      </a:pPr>
                      <a:r>
                        <a:rPr lang="en-US" sz="1300" kern="1200">
                          <a:effectLst/>
                          <a:latin typeface="Times" panose="02020603050405020304" pitchFamily="18" charset="0"/>
                          <a:cs typeface="Times" panose="02020603050405020304" pitchFamily="18" charset="0"/>
                        </a:rPr>
                        <a:t>-4981</a:t>
                      </a:r>
                      <a:endParaRPr lang="zh-CN" sz="1300">
                        <a:effectLst/>
                        <a:latin typeface="Times" panose="02020603050405020304" pitchFamily="18" charset="0"/>
                        <a:ea typeface="宋体" panose="02010600030101010101" pitchFamily="2" charset="-122"/>
                        <a:cs typeface="Times" panose="02020603050405020304" pitchFamily="18" charset="0"/>
                      </a:endParaRPr>
                    </a:p>
                  </a:txBody>
                  <a:tcPr marL="68580" marR="68580" marT="0" marB="0"/>
                </a:tc>
                <a:tc>
                  <a:txBody>
                    <a:bodyPr/>
                    <a:lstStyle/>
                    <a:p>
                      <a:pPr>
                        <a:spcAft>
                          <a:spcPts val="0"/>
                        </a:spcAft>
                      </a:pPr>
                      <a:r>
                        <a:rPr lang="en-US" sz="1300" kern="1200">
                          <a:effectLst/>
                          <a:latin typeface="Times" panose="02020603050405020304" pitchFamily="18" charset="0"/>
                          <a:cs typeface="Times" panose="02020603050405020304" pitchFamily="18" charset="0"/>
                        </a:rPr>
                        <a:t>-3876</a:t>
                      </a:r>
                      <a:endParaRPr lang="zh-CN" sz="1300">
                        <a:effectLst/>
                        <a:latin typeface="Times" panose="02020603050405020304" pitchFamily="18" charset="0"/>
                        <a:ea typeface="宋体" panose="02010600030101010101" pitchFamily="2" charset="-122"/>
                        <a:cs typeface="Times" panose="02020603050405020304" pitchFamily="18" charset="0"/>
                      </a:endParaRPr>
                    </a:p>
                  </a:txBody>
                  <a:tcPr marL="68580" marR="68580" marT="0" marB="0"/>
                </a:tc>
                <a:tc>
                  <a:txBody>
                    <a:bodyPr/>
                    <a:lstStyle/>
                    <a:p>
                      <a:pPr>
                        <a:spcAft>
                          <a:spcPts val="0"/>
                        </a:spcAft>
                      </a:pPr>
                      <a:r>
                        <a:rPr lang="en-US" sz="1300" kern="1200">
                          <a:effectLst/>
                          <a:latin typeface="Times" panose="02020603050405020304" pitchFamily="18" charset="0"/>
                          <a:cs typeface="Times" panose="02020603050405020304" pitchFamily="18" charset="0"/>
                        </a:rPr>
                        <a:t>-5529</a:t>
                      </a:r>
                      <a:endParaRPr lang="zh-CN" sz="1300">
                        <a:effectLst/>
                        <a:latin typeface="Times" panose="02020603050405020304" pitchFamily="18" charset="0"/>
                        <a:ea typeface="宋体" panose="02010600030101010101" pitchFamily="2" charset="-122"/>
                        <a:cs typeface="Times" panose="02020603050405020304" pitchFamily="18" charset="0"/>
                      </a:endParaRPr>
                    </a:p>
                  </a:txBody>
                  <a:tcPr marL="68580" marR="68580" marT="0" marB="0"/>
                </a:tc>
                <a:tc>
                  <a:txBody>
                    <a:bodyPr/>
                    <a:lstStyle/>
                    <a:p>
                      <a:pPr algn="just">
                        <a:spcAft>
                          <a:spcPts val="0"/>
                        </a:spcAft>
                      </a:pPr>
                      <a:r>
                        <a:rPr lang="en-US" sz="1300" kern="0">
                          <a:effectLst/>
                          <a:latin typeface="Times" panose="02020603050405020304" pitchFamily="18" charset="0"/>
                          <a:cs typeface="Times" panose="02020603050405020304" pitchFamily="18" charset="0"/>
                        </a:rPr>
                        <a:t> </a:t>
                      </a:r>
                      <a:endParaRPr lang="zh-CN" sz="1300" kern="100">
                        <a:effectLst/>
                        <a:latin typeface="Times" panose="02020603050405020304" pitchFamily="18" charset="0"/>
                        <a:ea typeface="宋体" panose="02010600030101010101" pitchFamily="2" charset="-122"/>
                        <a:cs typeface="Times" panose="02020603050405020304" pitchFamily="18" charset="0"/>
                      </a:endParaRPr>
                    </a:p>
                  </a:txBody>
                  <a:tcPr marL="68580" marR="68580" marT="0" marB="0"/>
                </a:tc>
                <a:extLst>
                  <a:ext uri="{0D108BD9-81ED-4DB2-BD59-A6C34878D82A}">
                    <a16:rowId xmlns:a16="http://schemas.microsoft.com/office/drawing/2014/main" val="4199244025"/>
                  </a:ext>
                </a:extLst>
              </a:tr>
              <a:tr h="242136">
                <a:tc>
                  <a:txBody>
                    <a:bodyPr/>
                    <a:lstStyle/>
                    <a:p>
                      <a:pPr algn="just">
                        <a:spcAft>
                          <a:spcPts val="0"/>
                        </a:spcAft>
                      </a:pPr>
                      <a:r>
                        <a:rPr lang="en-US" sz="1300" kern="0" dirty="0">
                          <a:effectLst/>
                          <a:latin typeface="Times" panose="02020603050405020304" pitchFamily="18" charset="0"/>
                          <a:cs typeface="Times" panose="02020603050405020304" pitchFamily="18" charset="0"/>
                        </a:rPr>
                        <a:t>Selected</a:t>
                      </a:r>
                      <a:endParaRPr lang="zh-CN" sz="1300" kern="100" dirty="0">
                        <a:effectLst/>
                        <a:latin typeface="Times" panose="02020603050405020304" pitchFamily="18" charset="0"/>
                        <a:ea typeface="宋体" panose="02010600030101010101" pitchFamily="2" charset="-122"/>
                        <a:cs typeface="Times" panose="02020603050405020304" pitchFamily="18" charset="0"/>
                      </a:endParaRPr>
                    </a:p>
                  </a:txBody>
                  <a:tcPr marL="68580" marR="68580" marT="0" marB="0"/>
                </a:tc>
                <a:tc>
                  <a:txBody>
                    <a:bodyPr/>
                    <a:lstStyle/>
                    <a:p>
                      <a:pPr>
                        <a:spcAft>
                          <a:spcPts val="0"/>
                        </a:spcAft>
                      </a:pPr>
                      <a:r>
                        <a:rPr lang="en-US" sz="1300" kern="1200" dirty="0">
                          <a:effectLst/>
                          <a:latin typeface="Times" panose="02020603050405020304" pitchFamily="18" charset="0"/>
                          <a:cs typeface="Times" panose="02020603050405020304" pitchFamily="18" charset="0"/>
                        </a:rPr>
                        <a:t>-5498</a:t>
                      </a:r>
                      <a:endParaRPr lang="zh-CN" sz="1300" dirty="0">
                        <a:effectLst/>
                        <a:latin typeface="Times" panose="02020603050405020304" pitchFamily="18" charset="0"/>
                        <a:ea typeface="宋体" panose="02010600030101010101" pitchFamily="2" charset="-122"/>
                        <a:cs typeface="Times" panose="02020603050405020304" pitchFamily="18" charset="0"/>
                      </a:endParaRPr>
                    </a:p>
                  </a:txBody>
                  <a:tcPr marL="68580" marR="68580" marT="0" marB="0"/>
                </a:tc>
                <a:tc>
                  <a:txBody>
                    <a:bodyPr/>
                    <a:lstStyle/>
                    <a:p>
                      <a:pPr>
                        <a:spcAft>
                          <a:spcPts val="0"/>
                        </a:spcAft>
                      </a:pPr>
                      <a:r>
                        <a:rPr lang="en-US" sz="1300" kern="1200">
                          <a:effectLst/>
                          <a:latin typeface="Times" panose="02020603050405020304" pitchFamily="18" charset="0"/>
                          <a:cs typeface="Times" panose="02020603050405020304" pitchFamily="18" charset="0"/>
                        </a:rPr>
                        <a:t>-5166</a:t>
                      </a:r>
                      <a:endParaRPr lang="zh-CN" sz="1300">
                        <a:effectLst/>
                        <a:latin typeface="Times" panose="02020603050405020304" pitchFamily="18" charset="0"/>
                        <a:ea typeface="宋体" panose="02010600030101010101" pitchFamily="2" charset="-122"/>
                        <a:cs typeface="Times" panose="02020603050405020304" pitchFamily="18" charset="0"/>
                      </a:endParaRPr>
                    </a:p>
                  </a:txBody>
                  <a:tcPr marL="68580" marR="68580" marT="0" marB="0"/>
                </a:tc>
                <a:tc>
                  <a:txBody>
                    <a:bodyPr/>
                    <a:lstStyle/>
                    <a:p>
                      <a:pPr>
                        <a:spcAft>
                          <a:spcPts val="0"/>
                        </a:spcAft>
                      </a:pPr>
                      <a:r>
                        <a:rPr lang="en-US" sz="1300" kern="1200" dirty="0">
                          <a:effectLst/>
                          <a:latin typeface="Times" panose="02020603050405020304" pitchFamily="18" charset="0"/>
                          <a:cs typeface="Times" panose="02020603050405020304" pitchFamily="18" charset="0"/>
                        </a:rPr>
                        <a:t>-4087</a:t>
                      </a:r>
                      <a:endParaRPr lang="zh-CN" sz="1300" dirty="0">
                        <a:effectLst/>
                        <a:latin typeface="Times" panose="02020603050405020304" pitchFamily="18" charset="0"/>
                        <a:ea typeface="宋体" panose="02010600030101010101" pitchFamily="2" charset="-122"/>
                        <a:cs typeface="Times" panose="02020603050405020304" pitchFamily="18" charset="0"/>
                      </a:endParaRPr>
                    </a:p>
                  </a:txBody>
                  <a:tcPr marL="68580" marR="68580" marT="0" marB="0"/>
                </a:tc>
                <a:tc>
                  <a:txBody>
                    <a:bodyPr/>
                    <a:lstStyle/>
                    <a:p>
                      <a:pPr>
                        <a:spcAft>
                          <a:spcPts val="0"/>
                        </a:spcAft>
                      </a:pPr>
                      <a:r>
                        <a:rPr lang="en-US" sz="1300" kern="1200">
                          <a:effectLst/>
                          <a:latin typeface="Times" panose="02020603050405020304" pitchFamily="18" charset="0"/>
                          <a:cs typeface="Times" panose="02020603050405020304" pitchFamily="18" charset="0"/>
                        </a:rPr>
                        <a:t>-5563</a:t>
                      </a:r>
                      <a:endParaRPr lang="zh-CN" sz="1300">
                        <a:effectLst/>
                        <a:latin typeface="Times" panose="02020603050405020304" pitchFamily="18" charset="0"/>
                        <a:ea typeface="宋体" panose="02010600030101010101" pitchFamily="2" charset="-122"/>
                        <a:cs typeface="Times" panose="02020603050405020304" pitchFamily="18" charset="0"/>
                      </a:endParaRPr>
                    </a:p>
                  </a:txBody>
                  <a:tcPr marL="68580" marR="68580" marT="0" marB="0"/>
                </a:tc>
                <a:tc>
                  <a:txBody>
                    <a:bodyPr/>
                    <a:lstStyle/>
                    <a:p>
                      <a:pPr algn="just">
                        <a:spcAft>
                          <a:spcPts val="0"/>
                        </a:spcAft>
                      </a:pPr>
                      <a:r>
                        <a:rPr lang="en-US" sz="1300" kern="0" dirty="0">
                          <a:effectLst/>
                          <a:latin typeface="Times" panose="02020603050405020304" pitchFamily="18" charset="0"/>
                          <a:cs typeface="Times" panose="02020603050405020304" pitchFamily="18" charset="0"/>
                        </a:rPr>
                        <a:t> </a:t>
                      </a:r>
                      <a:endParaRPr lang="zh-CN" sz="1300" kern="100" dirty="0">
                        <a:effectLst/>
                        <a:latin typeface="Times" panose="02020603050405020304" pitchFamily="18" charset="0"/>
                        <a:ea typeface="宋体" panose="02010600030101010101" pitchFamily="2" charset="-122"/>
                        <a:cs typeface="Times" panose="02020603050405020304" pitchFamily="18" charset="0"/>
                      </a:endParaRPr>
                    </a:p>
                  </a:txBody>
                  <a:tcPr marL="68580" marR="68580" marT="0" marB="0"/>
                </a:tc>
                <a:extLst>
                  <a:ext uri="{0D108BD9-81ED-4DB2-BD59-A6C34878D82A}">
                    <a16:rowId xmlns:a16="http://schemas.microsoft.com/office/drawing/2014/main" val="1236848163"/>
                  </a:ext>
                </a:extLst>
              </a:tr>
            </a:tbl>
          </a:graphicData>
        </a:graphic>
      </p:graphicFrame>
      <p:pic>
        <p:nvPicPr>
          <p:cNvPr id="30" name="图片 29"/>
          <p:cNvPicPr/>
          <p:nvPr/>
        </p:nvPicPr>
        <p:blipFill rotWithShape="1">
          <a:blip r:embed="rId4" cstate="print">
            <a:extLst>
              <a:ext uri="{28A0092B-C50C-407E-A947-70E740481C1C}">
                <a14:useLocalDpi xmlns:a14="http://schemas.microsoft.com/office/drawing/2010/main" val="0"/>
              </a:ext>
            </a:extLst>
          </a:blip>
          <a:srcRect l="63455" t="50917" r="8747" b="2386"/>
          <a:stretch/>
        </p:blipFill>
        <p:spPr bwMode="auto">
          <a:xfrm>
            <a:off x="3058159" y="1291286"/>
            <a:ext cx="2726879" cy="2356864"/>
          </a:xfrm>
          <a:prstGeom prst="rect">
            <a:avLst/>
          </a:prstGeom>
          <a:ln>
            <a:noFill/>
          </a:ln>
          <a:extLst>
            <a:ext uri="{53640926-AAD7-44D8-BBD7-CCE9431645EC}">
              <a14:shadowObscured xmlns:a14="http://schemas.microsoft.com/office/drawing/2010/main"/>
            </a:ext>
          </a:extLst>
        </p:spPr>
      </p:pic>
      <p:sp>
        <p:nvSpPr>
          <p:cNvPr id="14" name="文本框 13"/>
          <p:cNvSpPr txBox="1"/>
          <p:nvPr/>
        </p:nvSpPr>
        <p:spPr>
          <a:xfrm>
            <a:off x="6306264" y="5986179"/>
            <a:ext cx="5477990" cy="338554"/>
          </a:xfrm>
          <a:prstGeom prst="rect">
            <a:avLst/>
          </a:prstGeom>
          <a:noFill/>
        </p:spPr>
        <p:txBody>
          <a:bodyPr wrap="square" rtlCol="0">
            <a:spAutoFit/>
          </a:bodyPr>
          <a:lstStyle/>
          <a:p>
            <a:r>
              <a:rPr lang="en-US" altLang="zh-CN" sz="1600" dirty="0" smtClean="0">
                <a:latin typeface="Times" panose="02020603050405020304" pitchFamily="18" charset="0"/>
                <a:cs typeface="Times" panose="02020603050405020304" pitchFamily="18" charset="0"/>
              </a:rPr>
              <a:t>NBMOGA</a:t>
            </a:r>
            <a:r>
              <a:rPr lang="zh-CN" altLang="en-US" sz="1600" dirty="0" smtClean="0">
                <a:latin typeface="Times" panose="02020603050405020304" pitchFamily="18" charset="0"/>
                <a:cs typeface="Times" panose="02020603050405020304" pitchFamily="18" charset="0"/>
              </a:rPr>
              <a:t>找到的解（红线）的</a:t>
            </a:r>
            <a:r>
              <a:rPr lang="en-US" altLang="zh-CN" sz="1600" dirty="0" smtClean="0">
                <a:latin typeface="Times" panose="02020603050405020304" pitchFamily="18" charset="0"/>
                <a:cs typeface="Times" panose="02020603050405020304" pitchFamily="18" charset="0"/>
              </a:rPr>
              <a:t>LMA</a:t>
            </a:r>
            <a:r>
              <a:rPr lang="zh-CN" altLang="en-US" sz="1600" dirty="0" smtClean="0">
                <a:latin typeface="Times" panose="02020603050405020304" pitchFamily="18" charset="0"/>
                <a:cs typeface="Times" panose="02020603050405020304" pitchFamily="18" charset="0"/>
              </a:rPr>
              <a:t>与初始解（黑线）对比</a:t>
            </a:r>
            <a:endParaRPr lang="zh-CN" altLang="en-US" sz="1600" dirty="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1597495544"/>
      </p:ext>
    </p:extLst>
  </p:cSld>
  <p:clrMapOvr>
    <a:masterClrMapping/>
  </p:clrMapOvr>
  <mc:AlternateContent xmlns:mc="http://schemas.openxmlformats.org/markup-compatibility/2006" xmlns:p14="http://schemas.microsoft.com/office/powerpoint/2010/main">
    <mc:Choice Requires="p14">
      <p:transition spd="slow" p14:dur="2000" advTm="65350"/>
    </mc:Choice>
    <mc:Fallback xmlns="">
      <p:transition spd="slow" advTm="6535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34278" y="695739"/>
            <a:ext cx="11082131" cy="0"/>
          </a:xfrm>
          <a:prstGeom prst="line">
            <a:avLst/>
          </a:prstGeom>
        </p:spPr>
        <p:style>
          <a:lnRef idx="1">
            <a:schemeClr val="dk1"/>
          </a:lnRef>
          <a:fillRef idx="0">
            <a:schemeClr val="dk1"/>
          </a:fillRef>
          <a:effectRef idx="0">
            <a:schemeClr val="dk1"/>
          </a:effectRef>
          <a:fontRef idx="minor">
            <a:schemeClr val="tx1"/>
          </a:fontRef>
        </p:style>
      </p:cxnSp>
      <p:sp>
        <p:nvSpPr>
          <p:cNvPr id="5" name="矩形 4"/>
          <p:cNvSpPr/>
          <p:nvPr/>
        </p:nvSpPr>
        <p:spPr>
          <a:xfrm>
            <a:off x="109331" y="49695"/>
            <a:ext cx="536713" cy="536713"/>
          </a:xfrm>
          <a:prstGeom prst="rect">
            <a:avLst/>
          </a:prstGeom>
          <a:ln w="19050">
            <a:solidFill>
              <a:schemeClr val="tx2"/>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a:p>
        </p:txBody>
      </p:sp>
      <p:sp>
        <p:nvSpPr>
          <p:cNvPr id="6" name="矩形 5"/>
          <p:cNvSpPr/>
          <p:nvPr/>
        </p:nvSpPr>
        <p:spPr>
          <a:xfrm>
            <a:off x="377688" y="387626"/>
            <a:ext cx="351183" cy="30148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p>
        </p:txBody>
      </p:sp>
      <p:sp>
        <p:nvSpPr>
          <p:cNvPr id="7" name="矩形 6"/>
          <p:cNvSpPr/>
          <p:nvPr/>
        </p:nvSpPr>
        <p:spPr>
          <a:xfrm>
            <a:off x="997228" y="49695"/>
            <a:ext cx="1011815" cy="584775"/>
          </a:xfrm>
          <a:prstGeom prst="rect">
            <a:avLst/>
          </a:prstGeom>
        </p:spPr>
        <p:txBody>
          <a:bodyPr wrap="none">
            <a:spAutoFit/>
          </a:bodyPr>
          <a:lstStyle/>
          <a:p>
            <a:r>
              <a:rPr lang="zh-CN" altLang="en-US" sz="3200" b="1" dirty="0" smtClean="0">
                <a:latin typeface="宋体" panose="02010600030101010101" pitchFamily="2" charset="-122"/>
                <a:ea typeface="宋体" panose="02010600030101010101" pitchFamily="2" charset="-122"/>
              </a:rPr>
              <a:t>目录</a:t>
            </a:r>
            <a:endParaRPr lang="en-US" altLang="zh-CN" sz="3200" b="1" dirty="0">
              <a:latin typeface="宋体" panose="02010600030101010101" pitchFamily="2" charset="-122"/>
              <a:ea typeface="宋体" panose="02010600030101010101" pitchFamily="2" charset="-122"/>
            </a:endParaRPr>
          </a:p>
        </p:txBody>
      </p:sp>
      <p:sp>
        <p:nvSpPr>
          <p:cNvPr id="9" name="文本框 8"/>
          <p:cNvSpPr txBox="1"/>
          <p:nvPr/>
        </p:nvSpPr>
        <p:spPr>
          <a:xfrm>
            <a:off x="577516" y="1175133"/>
            <a:ext cx="10362238" cy="5078313"/>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endParaRPr lang="en-US" altLang="zh-CN" sz="3600" dirty="0" smtClean="0">
              <a:solidFill>
                <a:schemeClr val="tx1"/>
              </a:solidFill>
              <a:latin typeface="Times" panose="02020603050405020304" pitchFamily="18" charset="0"/>
              <a:ea typeface="宋体" panose="02010600030101010101" pitchFamily="2" charset="-122"/>
              <a:cs typeface="Times" panose="02020603050405020304" pitchFamily="18" charset="0"/>
            </a:endParaRPr>
          </a:p>
          <a:p>
            <a:endParaRPr lang="en-US" altLang="zh-CN" sz="3600" dirty="0">
              <a:solidFill>
                <a:schemeClr val="tx1"/>
              </a:solidFill>
              <a:latin typeface="Times" panose="02020603050405020304" pitchFamily="18" charset="0"/>
              <a:ea typeface="宋体" panose="02010600030101010101" pitchFamily="2" charset="-122"/>
              <a:cs typeface="Times" panose="02020603050405020304" pitchFamily="18" charset="0"/>
            </a:endParaRPr>
          </a:p>
          <a:p>
            <a:endParaRPr lang="en-US" altLang="zh-CN" sz="3600" dirty="0" smtClean="0">
              <a:solidFill>
                <a:schemeClr val="tx1"/>
              </a:solidFill>
              <a:latin typeface="Times" panose="02020603050405020304" pitchFamily="18" charset="0"/>
              <a:ea typeface="宋体" panose="02010600030101010101" pitchFamily="2" charset="-122"/>
              <a:cs typeface="Times" panose="02020603050405020304" pitchFamily="18" charset="0"/>
            </a:endParaRPr>
          </a:p>
          <a:p>
            <a:endParaRPr lang="en-US" altLang="zh-CN" sz="3600" dirty="0">
              <a:solidFill>
                <a:schemeClr val="tx1"/>
              </a:solidFill>
              <a:latin typeface="Times" panose="02020603050405020304" pitchFamily="18" charset="0"/>
              <a:ea typeface="宋体" panose="02010600030101010101" pitchFamily="2" charset="-122"/>
              <a:cs typeface="Times" panose="02020603050405020304" pitchFamily="18" charset="0"/>
            </a:endParaRPr>
          </a:p>
          <a:p>
            <a:endParaRPr lang="en-US" altLang="zh-CN" sz="3600" dirty="0" smtClean="0">
              <a:solidFill>
                <a:schemeClr val="tx1"/>
              </a:solidFill>
              <a:latin typeface="Times" panose="02020603050405020304" pitchFamily="18" charset="0"/>
              <a:ea typeface="宋体" panose="02010600030101010101" pitchFamily="2" charset="-122"/>
              <a:cs typeface="Times" panose="02020603050405020304" pitchFamily="18" charset="0"/>
            </a:endParaRPr>
          </a:p>
          <a:p>
            <a:endParaRPr lang="en-US" altLang="zh-CN" sz="3600" dirty="0">
              <a:solidFill>
                <a:schemeClr val="tx1"/>
              </a:solidFill>
              <a:latin typeface="Times" panose="02020603050405020304" pitchFamily="18" charset="0"/>
              <a:ea typeface="宋体" panose="02010600030101010101" pitchFamily="2" charset="-122"/>
              <a:cs typeface="Times" panose="02020603050405020304" pitchFamily="18" charset="0"/>
            </a:endParaRPr>
          </a:p>
          <a:p>
            <a:endParaRPr lang="en-US" altLang="zh-CN" sz="3600" dirty="0" smtClean="0">
              <a:solidFill>
                <a:schemeClr val="tx1"/>
              </a:solidFill>
              <a:latin typeface="Times" panose="02020603050405020304" pitchFamily="18" charset="0"/>
              <a:ea typeface="宋体" panose="02010600030101010101" pitchFamily="2" charset="-122"/>
              <a:cs typeface="Times" panose="02020603050405020304" pitchFamily="18" charset="0"/>
            </a:endParaRPr>
          </a:p>
          <a:p>
            <a:endParaRPr lang="en-US" altLang="zh-CN" sz="3600" dirty="0">
              <a:solidFill>
                <a:schemeClr val="tx1"/>
              </a:solidFill>
              <a:latin typeface="Times" panose="02020603050405020304" pitchFamily="18" charset="0"/>
              <a:ea typeface="宋体" panose="02010600030101010101" pitchFamily="2" charset="-122"/>
              <a:cs typeface="Times" panose="02020603050405020304" pitchFamily="18" charset="0"/>
            </a:endParaRPr>
          </a:p>
          <a:p>
            <a:endParaRPr lang="en-US" altLang="zh-CN" sz="3600" dirty="0">
              <a:solidFill>
                <a:schemeClr val="tx1"/>
              </a:solidFill>
              <a:latin typeface="Times" panose="02020603050405020304" pitchFamily="18" charset="0"/>
              <a:ea typeface="宋体" panose="02010600030101010101" pitchFamily="2" charset="-122"/>
              <a:cs typeface="Times" panose="02020603050405020304" pitchFamily="18" charset="0"/>
            </a:endParaRPr>
          </a:p>
        </p:txBody>
      </p:sp>
      <p:sp>
        <p:nvSpPr>
          <p:cNvPr id="2" name="灯片编号占位符 1"/>
          <p:cNvSpPr>
            <a:spLocks noGrp="1"/>
          </p:cNvSpPr>
          <p:nvPr>
            <p:ph type="sldNum" sz="quarter" idx="12"/>
          </p:nvPr>
        </p:nvSpPr>
        <p:spPr/>
        <p:txBody>
          <a:bodyPr/>
          <a:lstStyle/>
          <a:p>
            <a:fld id="{7A87FD79-EEE8-4B31-B2A4-84BFC407D37C}" type="slidenum">
              <a:rPr lang="en-US" altLang="zh-CN" smtClean="0">
                <a:solidFill>
                  <a:srgbClr val="000000"/>
                </a:solidFill>
              </a:rPr>
              <a:pPr/>
              <a:t>16</a:t>
            </a:fld>
            <a:endParaRPr lang="en-US" altLang="zh-CN">
              <a:solidFill>
                <a:srgbClr val="000000"/>
              </a:solidFill>
            </a:endParaRPr>
          </a:p>
        </p:txBody>
      </p:sp>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0090" y="1321493"/>
            <a:ext cx="1733009" cy="1719470"/>
          </a:xfrm>
          <a:prstGeom prst="ellipse">
            <a:avLst/>
          </a:prstGeom>
        </p:spPr>
      </p:pic>
      <p:sp>
        <p:nvSpPr>
          <p:cNvPr id="10" name="文本框 9"/>
          <p:cNvSpPr txBox="1"/>
          <p:nvPr/>
        </p:nvSpPr>
        <p:spPr>
          <a:xfrm>
            <a:off x="820090" y="5459560"/>
            <a:ext cx="2144748" cy="252150"/>
          </a:xfrm>
          <a:prstGeom prst="rect">
            <a:avLst/>
          </a:prstGeom>
          <a:noFill/>
        </p:spPr>
        <p:txBody>
          <a:bodyPr wrap="square" rtlCol="0">
            <a:spAutoFit/>
          </a:bodyPr>
          <a:lstStyle/>
          <a:p>
            <a:r>
              <a:rPr lang="en-US" altLang="zh-CN" sz="1050" dirty="0" smtClean="0">
                <a:latin typeface="Times" panose="02020603050405020304" pitchFamily="18" charset="0"/>
                <a:ea typeface="Arial Unicode MS" panose="020B0604020202020204" pitchFamily="34" charset="-122"/>
                <a:cs typeface="Times" panose="02020603050405020304" pitchFamily="18" charset="0"/>
              </a:rPr>
              <a:t>Institute of High </a:t>
            </a:r>
            <a:r>
              <a:rPr lang="en-US" altLang="zh-CN" sz="1050" dirty="0">
                <a:latin typeface="Times" panose="02020603050405020304" pitchFamily="18" charset="0"/>
                <a:ea typeface="Arial Unicode MS" panose="020B0604020202020204" pitchFamily="34" charset="-122"/>
                <a:cs typeface="Times" panose="02020603050405020304" pitchFamily="18" charset="0"/>
              </a:rPr>
              <a:t>E</a:t>
            </a:r>
            <a:r>
              <a:rPr lang="en-US" altLang="zh-CN" sz="1050" dirty="0" smtClean="0">
                <a:latin typeface="Times" panose="02020603050405020304" pitchFamily="18" charset="0"/>
                <a:ea typeface="Arial Unicode MS" panose="020B0604020202020204" pitchFamily="34" charset="-122"/>
                <a:cs typeface="Times" panose="02020603050405020304" pitchFamily="18" charset="0"/>
              </a:rPr>
              <a:t>nergy Physics</a:t>
            </a:r>
            <a:endParaRPr lang="zh-CN" altLang="en-US" sz="1050" dirty="0">
              <a:latin typeface="Times" panose="02020603050405020304" pitchFamily="18" charset="0"/>
              <a:ea typeface="Arial Unicode MS" panose="020B0604020202020204" pitchFamily="34" charset="-122"/>
              <a:cs typeface="Times" panose="02020603050405020304" pitchFamily="18" charset="0"/>
            </a:endParaRPr>
          </a:p>
        </p:txBody>
      </p:sp>
      <p:pic>
        <p:nvPicPr>
          <p:cNvPr id="11" name="Picture 2" descr="关于印发《高能所“标识”“标准字”的使用规定》的通知"/>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176" y="4052271"/>
            <a:ext cx="2122883" cy="1386951"/>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2953881" y="1473780"/>
            <a:ext cx="7982221" cy="4247317"/>
          </a:xfrm>
          <a:prstGeom prst="rect">
            <a:avLst/>
          </a:prstGeom>
        </p:spPr>
        <p:txBody>
          <a:bodyPr wrap="square">
            <a:spAutoFit/>
          </a:bodyPr>
          <a:lstStyle/>
          <a:p>
            <a:pPr>
              <a:lnSpc>
                <a:spcPct val="150000"/>
              </a:lnSpc>
            </a:pPr>
            <a:r>
              <a:rPr lang="en-US" altLang="zh-CN" sz="3600" dirty="0" smtClean="0">
                <a:latin typeface="Times" panose="02020603050405020304" pitchFamily="18" charset="0"/>
                <a:ea typeface="宋体" panose="02010600030101010101" pitchFamily="2" charset="-122"/>
                <a:cs typeface="Times" panose="02020603050405020304" pitchFamily="18" charset="0"/>
              </a:rPr>
              <a:t>1. </a:t>
            </a:r>
            <a:r>
              <a:rPr lang="zh-CN" altLang="en-US" sz="3600" dirty="0" smtClean="0">
                <a:latin typeface="Times" panose="02020603050405020304" pitchFamily="18" charset="0"/>
                <a:ea typeface="宋体" panose="02010600030101010101" pitchFamily="2" charset="-122"/>
                <a:cs typeface="Times" panose="02020603050405020304" pitchFamily="18" charset="0"/>
              </a:rPr>
              <a:t>基于机器学习的优化算法</a:t>
            </a:r>
            <a:endParaRPr lang="en-US" altLang="zh-CN" sz="3600" dirty="0" smtClean="0">
              <a:latin typeface="Times" panose="02020603050405020304" pitchFamily="18" charset="0"/>
              <a:ea typeface="宋体" panose="02010600030101010101" pitchFamily="2" charset="-122"/>
              <a:cs typeface="Times" panose="02020603050405020304" pitchFamily="18" charset="0"/>
            </a:endParaRPr>
          </a:p>
          <a:p>
            <a:pPr marL="742950" indent="-742950">
              <a:lnSpc>
                <a:spcPct val="150000"/>
              </a:lnSpc>
              <a:buAutoNum type="arabicPeriod"/>
            </a:pPr>
            <a:endParaRPr lang="en-US" altLang="zh-CN" sz="3600" dirty="0">
              <a:latin typeface="Times" panose="02020603050405020304" pitchFamily="18" charset="0"/>
              <a:ea typeface="宋体" panose="02010600030101010101" pitchFamily="2" charset="-122"/>
              <a:cs typeface="Times" panose="02020603050405020304" pitchFamily="18" charset="0"/>
            </a:endParaRPr>
          </a:p>
          <a:p>
            <a:pPr>
              <a:lnSpc>
                <a:spcPct val="150000"/>
              </a:lnSpc>
            </a:pPr>
            <a:r>
              <a:rPr lang="en-US" altLang="zh-CN" sz="3600" dirty="0" smtClean="0">
                <a:solidFill>
                  <a:srgbClr val="FF0000"/>
                </a:solidFill>
                <a:latin typeface="Times" panose="02020603050405020304" pitchFamily="18" charset="0"/>
                <a:ea typeface="宋体" panose="02010600030101010101" pitchFamily="2" charset="-122"/>
                <a:cs typeface="Times" panose="02020603050405020304" pitchFamily="18" charset="0"/>
              </a:rPr>
              <a:t>2. </a:t>
            </a:r>
            <a:r>
              <a:rPr lang="zh-CN" altLang="en-US" sz="3600" dirty="0" smtClean="0">
                <a:solidFill>
                  <a:srgbClr val="FF0000"/>
                </a:solidFill>
                <a:latin typeface="Times" panose="02020603050405020304" pitchFamily="18" charset="0"/>
                <a:ea typeface="宋体" panose="02010600030101010101" pitchFamily="2" charset="-122"/>
                <a:cs typeface="Times" panose="02020603050405020304" pitchFamily="18" charset="0"/>
              </a:rPr>
              <a:t>基于机器学习的动力学孔径评估方法</a:t>
            </a:r>
            <a:endParaRPr lang="en-US" altLang="zh-CN" sz="3600" dirty="0" smtClean="0">
              <a:solidFill>
                <a:srgbClr val="FF0000"/>
              </a:solidFill>
              <a:latin typeface="Times" panose="02020603050405020304" pitchFamily="18" charset="0"/>
              <a:ea typeface="宋体" panose="02010600030101010101" pitchFamily="2" charset="-122"/>
              <a:cs typeface="Times" panose="02020603050405020304" pitchFamily="18" charset="0"/>
            </a:endParaRPr>
          </a:p>
          <a:p>
            <a:pPr>
              <a:lnSpc>
                <a:spcPct val="150000"/>
              </a:lnSpc>
            </a:pPr>
            <a:endParaRPr lang="en-US" altLang="zh-CN" sz="3600" dirty="0" smtClean="0">
              <a:latin typeface="Times" panose="02020603050405020304" pitchFamily="18" charset="0"/>
              <a:ea typeface="宋体" panose="02010600030101010101" pitchFamily="2" charset="-122"/>
              <a:cs typeface="Times" panose="02020603050405020304" pitchFamily="18" charset="0"/>
            </a:endParaRPr>
          </a:p>
          <a:p>
            <a:pPr>
              <a:lnSpc>
                <a:spcPct val="150000"/>
              </a:lnSpc>
            </a:pPr>
            <a:r>
              <a:rPr lang="en-US" altLang="zh-CN" sz="3600" dirty="0" smtClean="0">
                <a:latin typeface="Times" panose="02020603050405020304" pitchFamily="18" charset="0"/>
                <a:ea typeface="宋体" panose="02010600030101010101" pitchFamily="2" charset="-122"/>
                <a:cs typeface="Times" panose="02020603050405020304" pitchFamily="18" charset="0"/>
              </a:rPr>
              <a:t>3</a:t>
            </a:r>
            <a:r>
              <a:rPr lang="en-US" altLang="zh-CN" sz="3600" dirty="0">
                <a:latin typeface="Times" panose="02020603050405020304" pitchFamily="18" charset="0"/>
                <a:ea typeface="宋体" panose="02010600030101010101" pitchFamily="2" charset="-122"/>
                <a:cs typeface="Times" panose="02020603050405020304" pitchFamily="18" charset="0"/>
              </a:rPr>
              <a:t>. </a:t>
            </a:r>
            <a:r>
              <a:rPr lang="zh-CN" altLang="en-US" sz="3600" dirty="0" smtClean="0">
                <a:latin typeface="Times" panose="02020603050405020304" pitchFamily="18" charset="0"/>
                <a:ea typeface="宋体" panose="02010600030101010101" pitchFamily="2" charset="-122"/>
                <a:cs typeface="Times" panose="02020603050405020304" pitchFamily="18" charset="0"/>
              </a:rPr>
              <a:t>总结</a:t>
            </a:r>
            <a:endParaRPr lang="en-US" altLang="zh-CN" sz="3600" dirty="0">
              <a:latin typeface="Times" panose="02020603050405020304" pitchFamily="18" charset="0"/>
              <a:ea typeface="宋体" panose="02010600030101010101" pitchFamily="2" charset="-122"/>
              <a:cs typeface="Times" panose="02020603050405020304" pitchFamily="18" charset="0"/>
            </a:endParaRPr>
          </a:p>
        </p:txBody>
      </p:sp>
    </p:spTree>
    <p:extLst>
      <p:ext uri="{BB962C8B-B14F-4D97-AF65-F5344CB8AC3E}">
        <p14:creationId xmlns:p14="http://schemas.microsoft.com/office/powerpoint/2010/main" val="2733718465"/>
      </p:ext>
    </p:extLst>
  </p:cSld>
  <p:clrMapOvr>
    <a:masterClrMapping/>
  </p:clrMapOvr>
  <mc:AlternateContent xmlns:mc="http://schemas.openxmlformats.org/markup-compatibility/2006" xmlns:p14="http://schemas.microsoft.com/office/powerpoint/2010/main">
    <mc:Choice Requires="p14">
      <p:transition spd="slow" p14:dur="2000" advTm="1150"/>
    </mc:Choice>
    <mc:Fallback xmlns="">
      <p:transition spd="slow" advTm="115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4268" y="3578877"/>
            <a:ext cx="3712964" cy="2875902"/>
          </a:xfrm>
          <a:prstGeom prst="rect">
            <a:avLst/>
          </a:prstGeom>
        </p:spPr>
      </p:pic>
      <p:cxnSp>
        <p:nvCxnSpPr>
          <p:cNvPr id="4" name="直接连接符 3"/>
          <p:cNvCxnSpPr/>
          <p:nvPr/>
        </p:nvCxnSpPr>
        <p:spPr>
          <a:xfrm>
            <a:off x="934278" y="695739"/>
            <a:ext cx="11082131" cy="0"/>
          </a:xfrm>
          <a:prstGeom prst="line">
            <a:avLst/>
          </a:prstGeom>
        </p:spPr>
        <p:style>
          <a:lnRef idx="1">
            <a:schemeClr val="dk1"/>
          </a:lnRef>
          <a:fillRef idx="0">
            <a:schemeClr val="dk1"/>
          </a:fillRef>
          <a:effectRef idx="0">
            <a:schemeClr val="dk1"/>
          </a:effectRef>
          <a:fontRef idx="minor">
            <a:schemeClr val="tx1"/>
          </a:fontRef>
        </p:style>
      </p:cxnSp>
      <p:sp>
        <p:nvSpPr>
          <p:cNvPr id="5" name="矩形 4"/>
          <p:cNvSpPr/>
          <p:nvPr/>
        </p:nvSpPr>
        <p:spPr>
          <a:xfrm>
            <a:off x="109331" y="49695"/>
            <a:ext cx="536713" cy="536713"/>
          </a:xfrm>
          <a:prstGeom prst="rect">
            <a:avLst/>
          </a:prstGeom>
          <a:ln w="19050">
            <a:solidFill>
              <a:schemeClr val="tx2"/>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a:p>
        </p:txBody>
      </p:sp>
      <p:sp>
        <p:nvSpPr>
          <p:cNvPr id="6" name="矩形 5"/>
          <p:cNvSpPr/>
          <p:nvPr/>
        </p:nvSpPr>
        <p:spPr>
          <a:xfrm>
            <a:off x="377688" y="387626"/>
            <a:ext cx="351183" cy="30148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p>
        </p:txBody>
      </p:sp>
      <p:sp>
        <p:nvSpPr>
          <p:cNvPr id="7" name="矩形 6"/>
          <p:cNvSpPr/>
          <p:nvPr/>
        </p:nvSpPr>
        <p:spPr>
          <a:xfrm>
            <a:off x="997228" y="49695"/>
            <a:ext cx="4304383" cy="584775"/>
          </a:xfrm>
          <a:prstGeom prst="rect">
            <a:avLst/>
          </a:prstGeom>
        </p:spPr>
        <p:txBody>
          <a:bodyPr wrap="none">
            <a:spAutoFit/>
          </a:bodyPr>
          <a:lstStyle/>
          <a:p>
            <a:r>
              <a:rPr lang="zh-CN" altLang="en-US" sz="3200" b="1" dirty="0" smtClean="0">
                <a:latin typeface="宋体" panose="02010600030101010101" pitchFamily="2" charset="-122"/>
                <a:ea typeface="宋体" panose="02010600030101010101" pitchFamily="2" charset="-122"/>
              </a:rPr>
              <a:t>动力学孔径的计算方法</a:t>
            </a:r>
            <a:endParaRPr lang="en-US" altLang="zh-CN" sz="3200" b="1" dirty="0">
              <a:latin typeface="宋体" panose="02010600030101010101" pitchFamily="2" charset="-122"/>
              <a:ea typeface="宋体" panose="02010600030101010101" pitchFamily="2" charset="-122"/>
            </a:endParaRPr>
          </a:p>
        </p:txBody>
      </p:sp>
      <p:sp>
        <p:nvSpPr>
          <p:cNvPr id="2" name="灯片编号占位符 1"/>
          <p:cNvSpPr>
            <a:spLocks noGrp="1"/>
          </p:cNvSpPr>
          <p:nvPr>
            <p:ph type="sldNum" sz="quarter" idx="12"/>
          </p:nvPr>
        </p:nvSpPr>
        <p:spPr/>
        <p:txBody>
          <a:bodyPr/>
          <a:lstStyle/>
          <a:p>
            <a:fld id="{7A87FD79-EEE8-4B31-B2A4-84BFC407D37C}" type="slidenum">
              <a:rPr lang="en-US" altLang="zh-CN" smtClean="0">
                <a:solidFill>
                  <a:srgbClr val="000000"/>
                </a:solidFill>
              </a:rPr>
              <a:pPr/>
              <a:t>17</a:t>
            </a:fld>
            <a:endParaRPr lang="en-US" altLang="zh-CN">
              <a:solidFill>
                <a:srgbClr val="000000"/>
              </a:solidFill>
            </a:endParaRPr>
          </a:p>
        </p:txBody>
      </p:sp>
      <p:sp>
        <p:nvSpPr>
          <p:cNvPr id="3" name="文本框 2"/>
          <p:cNvSpPr txBox="1"/>
          <p:nvPr/>
        </p:nvSpPr>
        <p:spPr>
          <a:xfrm>
            <a:off x="488597" y="835678"/>
            <a:ext cx="10871763" cy="3600986"/>
          </a:xfrm>
          <a:prstGeom prst="rect">
            <a:avLst/>
          </a:prstGeom>
          <a:noFill/>
        </p:spPr>
        <p:txBody>
          <a:bodyPr wrap="square" rtlCol="0">
            <a:spAutoFit/>
          </a:bodyPr>
          <a:lstStyle/>
          <a:p>
            <a:pPr>
              <a:lnSpc>
                <a:spcPct val="150000"/>
              </a:lnSpc>
            </a:pPr>
            <a:r>
              <a:rPr lang="zh-CN" altLang="en-US" sz="2400" b="1" dirty="0" smtClean="0">
                <a:solidFill>
                  <a:schemeClr val="accent6"/>
                </a:solidFill>
                <a:latin typeface="Times" panose="02020603050405020304" pitchFamily="18" charset="0"/>
                <a:cs typeface="Times" panose="02020603050405020304" pitchFamily="18" charset="0"/>
              </a:rPr>
              <a:t>动力学孔径（</a:t>
            </a:r>
            <a:r>
              <a:rPr lang="en-US" altLang="zh-CN" sz="2400" b="1" dirty="0" smtClean="0">
                <a:solidFill>
                  <a:schemeClr val="accent6"/>
                </a:solidFill>
                <a:latin typeface="Times" panose="02020603050405020304" pitchFamily="18" charset="0"/>
                <a:cs typeface="Times" panose="02020603050405020304" pitchFamily="18" charset="0"/>
              </a:rPr>
              <a:t>DA</a:t>
            </a:r>
            <a:r>
              <a:rPr lang="zh-CN" altLang="en-US" sz="2400" b="1" dirty="0" smtClean="0">
                <a:solidFill>
                  <a:schemeClr val="accent6"/>
                </a:solidFill>
                <a:latin typeface="Times" panose="02020603050405020304" pitchFamily="18" charset="0"/>
                <a:cs typeface="Times" panose="02020603050405020304" pitchFamily="18" charset="0"/>
              </a:rPr>
              <a:t>）是现代低发射度储存环加速器设计阶段必须考虑的最重要的非线性束流动力学参数之一</a:t>
            </a:r>
            <a:endParaRPr lang="en-US" altLang="zh-CN" sz="2400" b="1" dirty="0" smtClean="0">
              <a:solidFill>
                <a:schemeClr val="accent6"/>
              </a:solidFill>
              <a:latin typeface="Times" panose="02020603050405020304" pitchFamily="18" charset="0"/>
              <a:cs typeface="Times" panose="02020603050405020304" pitchFamily="18" charset="0"/>
            </a:endParaRPr>
          </a:p>
          <a:p>
            <a:pPr>
              <a:lnSpc>
                <a:spcPct val="150000"/>
              </a:lnSpc>
            </a:pPr>
            <a:endParaRPr lang="en-US" altLang="zh-CN" dirty="0" smtClean="0">
              <a:solidFill>
                <a:schemeClr val="accent2"/>
              </a:solidFill>
              <a:latin typeface="Times" panose="02020603050405020304" pitchFamily="18" charset="0"/>
              <a:cs typeface="Times" panose="02020603050405020304" pitchFamily="18" charset="0"/>
            </a:endParaRPr>
          </a:p>
          <a:p>
            <a:pPr>
              <a:lnSpc>
                <a:spcPct val="150000"/>
              </a:lnSpc>
            </a:pPr>
            <a:r>
              <a:rPr lang="en-US" altLang="zh-CN" sz="2400" dirty="0" smtClean="0">
                <a:latin typeface="Times" panose="02020603050405020304" pitchFamily="18" charset="0"/>
                <a:cs typeface="Times" panose="02020603050405020304" pitchFamily="18" charset="0"/>
              </a:rPr>
              <a:t>DA</a:t>
            </a:r>
            <a:r>
              <a:rPr lang="zh-CN" altLang="en-US" sz="2400" dirty="0" smtClean="0">
                <a:latin typeface="Times" panose="02020603050405020304" pitchFamily="18" charset="0"/>
                <a:cs typeface="Times" panose="02020603050405020304" pitchFamily="18" charset="0"/>
              </a:rPr>
              <a:t>的定义：粒子运动六维相空间中能使得粒子运动长期保持存在的最大区域</a:t>
            </a:r>
            <a:endParaRPr lang="en-US" altLang="zh-CN" sz="2400" dirty="0" smtClean="0">
              <a:latin typeface="Times" panose="02020603050405020304" pitchFamily="18" charset="0"/>
              <a:cs typeface="Times" panose="02020603050405020304" pitchFamily="18" charset="0"/>
            </a:endParaRPr>
          </a:p>
          <a:p>
            <a:pPr>
              <a:lnSpc>
                <a:spcPct val="150000"/>
              </a:lnSpc>
            </a:pPr>
            <a:r>
              <a:rPr lang="en-US" altLang="zh-CN" sz="2400" dirty="0" smtClean="0">
                <a:latin typeface="Times" panose="02020603050405020304" pitchFamily="18" charset="0"/>
                <a:cs typeface="Times" panose="02020603050405020304" pitchFamily="18" charset="0"/>
              </a:rPr>
              <a:t>DA</a:t>
            </a:r>
            <a:r>
              <a:rPr lang="zh-CN" altLang="en-US" sz="2400" dirty="0" smtClean="0">
                <a:latin typeface="Times" panose="02020603050405020304" pitchFamily="18" charset="0"/>
                <a:cs typeface="Times" panose="02020603050405020304" pitchFamily="18" charset="0"/>
              </a:rPr>
              <a:t>的计算：目前最常用也是最可靠的方法是基于长程粒子跟踪的方法</a:t>
            </a:r>
            <a:endParaRPr lang="en-US" altLang="zh-CN" sz="2400" dirty="0" smtClean="0">
              <a:latin typeface="Times" panose="02020603050405020304" pitchFamily="18" charset="0"/>
              <a:cs typeface="Times" panose="02020603050405020304" pitchFamily="18" charset="0"/>
            </a:endParaRPr>
          </a:p>
          <a:p>
            <a:pPr>
              <a:lnSpc>
                <a:spcPct val="150000"/>
              </a:lnSpc>
            </a:pPr>
            <a:endParaRPr lang="en-US" altLang="zh-CN" sz="2000" dirty="0" smtClean="0">
              <a:solidFill>
                <a:schemeClr val="accent2"/>
              </a:solidFill>
              <a:latin typeface="Times" panose="02020603050405020304" pitchFamily="18" charset="0"/>
              <a:cs typeface="Times" panose="02020603050405020304" pitchFamily="18" charset="0"/>
            </a:endParaRPr>
          </a:p>
          <a:p>
            <a:pPr>
              <a:lnSpc>
                <a:spcPct val="150000"/>
              </a:lnSpc>
            </a:pPr>
            <a:endParaRPr lang="zh-CN" altLang="en-US" dirty="0">
              <a:solidFill>
                <a:schemeClr val="accent2"/>
              </a:solidFill>
              <a:latin typeface="Times" panose="02020603050405020304" pitchFamily="18" charset="0"/>
              <a:cs typeface="Times" panose="02020603050405020304" pitchFamily="18" charset="0"/>
            </a:endParaRPr>
          </a:p>
        </p:txBody>
      </p:sp>
      <p:sp>
        <p:nvSpPr>
          <p:cNvPr id="13" name="矩形 12"/>
          <p:cNvSpPr/>
          <p:nvPr/>
        </p:nvSpPr>
        <p:spPr>
          <a:xfrm>
            <a:off x="377687" y="3599062"/>
            <a:ext cx="6648755" cy="2400657"/>
          </a:xfrm>
          <a:prstGeom prst="rect">
            <a:avLst/>
          </a:prstGeom>
        </p:spPr>
        <p:txBody>
          <a:bodyPr wrap="square">
            <a:spAutoFit/>
          </a:bodyPr>
          <a:lstStyle/>
          <a:p>
            <a:pPr algn="ctr">
              <a:lnSpc>
                <a:spcPct val="150000"/>
              </a:lnSpc>
            </a:pPr>
            <a:r>
              <a:rPr lang="zh-CN" altLang="en-US" sz="2400" b="1" dirty="0">
                <a:latin typeface="Times" panose="02020603050405020304" pitchFamily="18" charset="0"/>
                <a:ea typeface="黑体" panose="02010609060101010101" pitchFamily="49" charset="-122"/>
                <a:cs typeface="Times" panose="02020603050405020304" pitchFamily="18" charset="0"/>
                <a:sym typeface="Wingdings" panose="05000000000000000000" pitchFamily="2" charset="2"/>
              </a:rPr>
              <a:t>一般轻子环需要跟踪</a:t>
            </a:r>
            <a:r>
              <a:rPr lang="en-US" altLang="zh-CN" sz="2400" b="1" dirty="0">
                <a:latin typeface="Times" panose="02020603050405020304" pitchFamily="18" charset="0"/>
                <a:ea typeface="黑体" panose="02010609060101010101" pitchFamily="49" charset="-122"/>
                <a:cs typeface="Times" panose="02020603050405020304" pitchFamily="18" charset="0"/>
                <a:sym typeface="Wingdings" panose="05000000000000000000" pitchFamily="2" charset="2"/>
              </a:rPr>
              <a:t>~</a:t>
            </a:r>
            <a:r>
              <a:rPr lang="en-US" altLang="zh-CN" sz="2400" b="1" dirty="0" smtClean="0">
                <a:latin typeface="Times" panose="02020603050405020304" pitchFamily="18" charset="0"/>
                <a:ea typeface="黑体" panose="02010609060101010101" pitchFamily="49" charset="-122"/>
                <a:cs typeface="Times" panose="02020603050405020304" pitchFamily="18" charset="0"/>
              </a:rPr>
              <a:t>10</a:t>
            </a:r>
            <a:r>
              <a:rPr lang="en-US" altLang="zh-CN" sz="2400" b="1" baseline="30000" dirty="0" smtClean="0">
                <a:latin typeface="Times" panose="02020603050405020304" pitchFamily="18" charset="0"/>
                <a:ea typeface="黑体" panose="02010609060101010101" pitchFamily="49" charset="-122"/>
                <a:cs typeface="Times" panose="02020603050405020304" pitchFamily="18" charset="0"/>
              </a:rPr>
              <a:t>3-4</a:t>
            </a:r>
            <a:r>
              <a:rPr lang="zh-CN" altLang="en-US" sz="2400" b="1" dirty="0" smtClean="0">
                <a:latin typeface="Times" panose="02020603050405020304" pitchFamily="18" charset="0"/>
                <a:ea typeface="黑体" panose="02010609060101010101" pitchFamily="49" charset="-122"/>
                <a:cs typeface="Times" panose="02020603050405020304" pitchFamily="18" charset="0"/>
              </a:rPr>
              <a:t>圈</a:t>
            </a:r>
            <a:endParaRPr lang="en-US" altLang="zh-CN" sz="2400" b="1" dirty="0">
              <a:latin typeface="Times" panose="02020603050405020304" pitchFamily="18" charset="0"/>
              <a:ea typeface="黑体" panose="02010609060101010101" pitchFamily="49" charset="-122"/>
              <a:cs typeface="Times" panose="02020603050405020304" pitchFamily="18" charset="0"/>
            </a:endParaRPr>
          </a:p>
          <a:p>
            <a:pPr algn="ctr">
              <a:lnSpc>
                <a:spcPct val="150000"/>
              </a:lnSpc>
            </a:pPr>
            <a:r>
              <a:rPr lang="zh-CN" altLang="en-US" sz="2400" b="1" dirty="0" smtClean="0">
                <a:latin typeface="Times" panose="02020603050405020304" pitchFamily="18" charset="0"/>
                <a:ea typeface="黑体" panose="02010609060101010101" pitchFamily="49" charset="-122"/>
                <a:cs typeface="Times" panose="02020603050405020304" pitchFamily="18" charset="0"/>
              </a:rPr>
              <a:t>重</a:t>
            </a:r>
            <a:r>
              <a:rPr lang="zh-CN" altLang="en-US" sz="2400" b="1" dirty="0">
                <a:latin typeface="Times" panose="02020603050405020304" pitchFamily="18" charset="0"/>
                <a:ea typeface="黑体" panose="02010609060101010101" pitchFamily="49" charset="-122"/>
                <a:cs typeface="Times" panose="02020603050405020304" pitchFamily="18" charset="0"/>
              </a:rPr>
              <a:t>子环需要</a:t>
            </a:r>
            <a:r>
              <a:rPr lang="en-US" altLang="zh-CN" sz="2400" b="1" dirty="0">
                <a:latin typeface="Times" panose="02020603050405020304" pitchFamily="18" charset="0"/>
                <a:ea typeface="黑体" panose="02010609060101010101" pitchFamily="49" charset="-122"/>
                <a:cs typeface="Times" panose="02020603050405020304" pitchFamily="18" charset="0"/>
              </a:rPr>
              <a:t>~</a:t>
            </a:r>
            <a:r>
              <a:rPr lang="en-US" altLang="zh-CN" sz="2400" b="1" dirty="0" smtClean="0">
                <a:latin typeface="Times" panose="02020603050405020304" pitchFamily="18" charset="0"/>
                <a:ea typeface="黑体" panose="02010609060101010101" pitchFamily="49" charset="-122"/>
                <a:cs typeface="Times" panose="02020603050405020304" pitchFamily="18" charset="0"/>
              </a:rPr>
              <a:t>10</a:t>
            </a:r>
            <a:r>
              <a:rPr lang="en-US" altLang="zh-CN" sz="2400" b="1" baseline="30000" dirty="0" smtClean="0">
                <a:latin typeface="Times" panose="02020603050405020304" pitchFamily="18" charset="0"/>
                <a:ea typeface="黑体" panose="02010609060101010101" pitchFamily="49" charset="-122"/>
                <a:cs typeface="Times" panose="02020603050405020304" pitchFamily="18" charset="0"/>
              </a:rPr>
              <a:t>6-8</a:t>
            </a:r>
            <a:r>
              <a:rPr lang="zh-CN" altLang="en-US" sz="2800" b="1" dirty="0" smtClean="0">
                <a:latin typeface="Times" panose="02020603050405020304" pitchFamily="18" charset="0"/>
                <a:ea typeface="黑体" panose="02010609060101010101" pitchFamily="49" charset="-122"/>
                <a:cs typeface="Times" panose="02020603050405020304" pitchFamily="18" charset="0"/>
              </a:rPr>
              <a:t>圈</a:t>
            </a:r>
            <a:endParaRPr lang="en-US" altLang="zh-CN" sz="2400" dirty="0" smtClean="0">
              <a:solidFill>
                <a:srgbClr val="FF0000"/>
              </a:solidFill>
              <a:latin typeface="Times" panose="02020603050405020304" pitchFamily="18" charset="0"/>
              <a:cs typeface="Times" panose="02020603050405020304" pitchFamily="18" charset="0"/>
            </a:endParaRPr>
          </a:p>
          <a:p>
            <a:pPr algn="just">
              <a:lnSpc>
                <a:spcPct val="150000"/>
              </a:lnSpc>
            </a:pPr>
            <a:r>
              <a:rPr lang="zh-CN" altLang="en-US" sz="2400" dirty="0" smtClean="0">
                <a:latin typeface="Times" panose="02020603050405020304" pitchFamily="18" charset="0"/>
                <a:cs typeface="Times" panose="02020603050405020304" pitchFamily="18" charset="0"/>
              </a:rPr>
              <a:t>在</a:t>
            </a:r>
            <a:r>
              <a:rPr lang="zh-CN" altLang="en-US" sz="2400" dirty="0">
                <a:latin typeface="Times" panose="02020603050405020304" pitchFamily="18" charset="0"/>
                <a:cs typeface="Times" panose="02020603050405020304" pitchFamily="18" charset="0"/>
              </a:rPr>
              <a:t>储存环设计阶段，需要对大量不同参数的</a:t>
            </a:r>
            <a:r>
              <a:rPr lang="en-US" altLang="zh-CN" sz="2400" dirty="0" smtClean="0">
                <a:latin typeface="Times" panose="02020603050405020304" pitchFamily="18" charset="0"/>
                <a:cs typeface="Times" panose="02020603050405020304" pitchFamily="18" charset="0"/>
              </a:rPr>
              <a:t>lattice</a:t>
            </a:r>
            <a:r>
              <a:rPr lang="zh-CN" altLang="en-US" sz="2400" dirty="0" smtClean="0">
                <a:latin typeface="Times" panose="02020603050405020304" pitchFamily="18" charset="0"/>
                <a:cs typeface="Times" panose="02020603050405020304" pitchFamily="18" charset="0"/>
              </a:rPr>
              <a:t> </a:t>
            </a:r>
            <a:r>
              <a:rPr lang="en-US" altLang="zh-CN" sz="2400" dirty="0" smtClean="0">
                <a:latin typeface="Times" panose="02020603050405020304" pitchFamily="18" charset="0"/>
                <a:cs typeface="Times" panose="02020603050405020304" pitchFamily="18" charset="0"/>
              </a:rPr>
              <a:t>DA</a:t>
            </a:r>
            <a:r>
              <a:rPr lang="zh-CN" altLang="en-US" sz="2400" dirty="0">
                <a:latin typeface="Times" panose="02020603050405020304" pitchFamily="18" charset="0"/>
                <a:cs typeface="Times" panose="02020603050405020304" pitchFamily="18" charset="0"/>
              </a:rPr>
              <a:t>进行</a:t>
            </a:r>
            <a:r>
              <a:rPr lang="zh-CN" altLang="en-US" sz="2400" dirty="0" smtClean="0">
                <a:latin typeface="Times" panose="02020603050405020304" pitchFamily="18" charset="0"/>
                <a:cs typeface="Times" panose="02020603050405020304" pitchFamily="18" charset="0"/>
              </a:rPr>
              <a:t>计算，</a:t>
            </a:r>
            <a:r>
              <a:rPr lang="zh-CN" altLang="en-US" sz="2400"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计算</a:t>
            </a:r>
            <a:r>
              <a:rPr lang="zh-CN" altLang="en-US" sz="24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资源（</a:t>
            </a:r>
            <a:r>
              <a:rPr lang="en-US" altLang="zh-CN" sz="24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CPU</a:t>
            </a:r>
            <a:r>
              <a:rPr lang="zh-CN" altLang="en-US" sz="24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）消耗极大</a:t>
            </a:r>
            <a:endParaRPr lang="en-US" altLang="zh-CN" sz="24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endParaRPr>
          </a:p>
        </p:txBody>
      </p:sp>
      <p:sp>
        <p:nvSpPr>
          <p:cNvPr id="14" name="文本框 13"/>
          <p:cNvSpPr txBox="1"/>
          <p:nvPr/>
        </p:nvSpPr>
        <p:spPr>
          <a:xfrm>
            <a:off x="8538437" y="6413698"/>
            <a:ext cx="2408795" cy="307777"/>
          </a:xfrm>
          <a:prstGeom prst="rect">
            <a:avLst/>
          </a:prstGeom>
          <a:noFill/>
        </p:spPr>
        <p:txBody>
          <a:bodyPr wrap="square" rtlCol="0">
            <a:spAutoFit/>
          </a:bodyPr>
          <a:lstStyle/>
          <a:p>
            <a:r>
              <a:rPr lang="en-US" altLang="zh-CN" sz="1400" dirty="0" smtClean="0">
                <a:latin typeface="Times" panose="02020603050405020304" pitchFamily="18" charset="0"/>
                <a:ea typeface="楷体" panose="02010609060101010101" pitchFamily="49" charset="-122"/>
                <a:cs typeface="Times" panose="02020603050405020304" pitchFamily="18" charset="0"/>
              </a:rPr>
              <a:t>DA</a:t>
            </a:r>
            <a:r>
              <a:rPr lang="zh-CN" altLang="en-US" sz="1400" dirty="0" smtClean="0">
                <a:latin typeface="Times" panose="02020603050405020304" pitchFamily="18" charset="0"/>
                <a:ea typeface="楷体" panose="02010609060101010101" pitchFamily="49" charset="-122"/>
                <a:cs typeface="Times" panose="02020603050405020304" pitchFamily="18" charset="0"/>
              </a:rPr>
              <a:t>计算示意图</a:t>
            </a:r>
            <a:endParaRPr lang="zh-CN" altLang="en-US" sz="1400" dirty="0">
              <a:latin typeface="Times" panose="02020603050405020304" pitchFamily="18" charset="0"/>
              <a:ea typeface="楷体" panose="02010609060101010101" pitchFamily="49" charset="-122"/>
              <a:cs typeface="Times" panose="02020603050405020304" pitchFamily="18" charset="0"/>
            </a:endParaRPr>
          </a:p>
        </p:txBody>
      </p:sp>
    </p:spTree>
    <p:extLst>
      <p:ext uri="{BB962C8B-B14F-4D97-AF65-F5344CB8AC3E}">
        <p14:creationId xmlns:p14="http://schemas.microsoft.com/office/powerpoint/2010/main" val="254160338"/>
      </p:ext>
    </p:extLst>
  </p:cSld>
  <p:clrMapOvr>
    <a:masterClrMapping/>
  </p:clrMapOvr>
  <mc:AlternateContent xmlns:mc="http://schemas.openxmlformats.org/markup-compatibility/2006" xmlns:p14="http://schemas.microsoft.com/office/powerpoint/2010/main">
    <mc:Choice Requires="p14">
      <p:transition spd="slow" p14:dur="2000" advTm="60624"/>
    </mc:Choice>
    <mc:Fallback xmlns="">
      <p:transition spd="slow" advTm="60624"/>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p:cNvCxnSpPr/>
          <p:nvPr/>
        </p:nvCxnSpPr>
        <p:spPr>
          <a:xfrm>
            <a:off x="934278" y="695739"/>
            <a:ext cx="11082131" cy="0"/>
          </a:xfrm>
          <a:prstGeom prst="line">
            <a:avLst/>
          </a:prstGeom>
        </p:spPr>
        <p:style>
          <a:lnRef idx="1">
            <a:schemeClr val="dk1"/>
          </a:lnRef>
          <a:fillRef idx="0">
            <a:schemeClr val="dk1"/>
          </a:fillRef>
          <a:effectRef idx="0">
            <a:schemeClr val="dk1"/>
          </a:effectRef>
          <a:fontRef idx="minor">
            <a:schemeClr val="tx1"/>
          </a:fontRef>
        </p:style>
      </p:cxnSp>
      <p:sp>
        <p:nvSpPr>
          <p:cNvPr id="9" name="矩形 8"/>
          <p:cNvSpPr/>
          <p:nvPr/>
        </p:nvSpPr>
        <p:spPr>
          <a:xfrm>
            <a:off x="109331" y="49695"/>
            <a:ext cx="536713" cy="536713"/>
          </a:xfrm>
          <a:prstGeom prst="rect">
            <a:avLst/>
          </a:prstGeom>
          <a:ln w="19050">
            <a:solidFill>
              <a:schemeClr val="tx2"/>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a:p>
        </p:txBody>
      </p:sp>
      <p:sp>
        <p:nvSpPr>
          <p:cNvPr id="10" name="矩形 9"/>
          <p:cNvSpPr/>
          <p:nvPr/>
        </p:nvSpPr>
        <p:spPr>
          <a:xfrm>
            <a:off x="377688" y="387626"/>
            <a:ext cx="351183" cy="30148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p>
        </p:txBody>
      </p:sp>
      <p:sp>
        <p:nvSpPr>
          <p:cNvPr id="11" name="矩形 10"/>
          <p:cNvSpPr/>
          <p:nvPr/>
        </p:nvSpPr>
        <p:spPr>
          <a:xfrm>
            <a:off x="997228" y="49695"/>
            <a:ext cx="11083752" cy="584775"/>
          </a:xfrm>
          <a:prstGeom prst="rect">
            <a:avLst/>
          </a:prstGeom>
        </p:spPr>
        <p:txBody>
          <a:bodyPr wrap="square">
            <a:spAutoFit/>
          </a:bodyPr>
          <a:lstStyle/>
          <a:p>
            <a:r>
              <a:rPr lang="zh-CN" altLang="en-US" sz="3200" b="1" dirty="0" smtClean="0">
                <a:latin typeface="Times New Roman" panose="02020603050405020304" pitchFamily="18" charset="0"/>
                <a:cs typeface="Times New Roman" panose="02020603050405020304" pitchFamily="18" charset="0"/>
              </a:rPr>
              <a:t>机器学习预测</a:t>
            </a:r>
            <a:r>
              <a:rPr lang="en-US" altLang="zh-CN" sz="3200" b="1" dirty="0" smtClean="0">
                <a:latin typeface="Times New Roman" panose="02020603050405020304" pitchFamily="18" charset="0"/>
                <a:cs typeface="Times New Roman" panose="02020603050405020304" pitchFamily="18" charset="0"/>
              </a:rPr>
              <a:t>DA</a:t>
            </a:r>
            <a:endParaRPr lang="en-US" altLang="zh-CN" sz="3200" b="1" dirty="0">
              <a:latin typeface="Times New Roman" panose="02020603050405020304" pitchFamily="18" charset="0"/>
              <a:cs typeface="Times New Roman" panose="02020603050405020304" pitchFamily="18" charset="0"/>
            </a:endParaRPr>
          </a:p>
        </p:txBody>
      </p:sp>
      <p:sp>
        <p:nvSpPr>
          <p:cNvPr id="3" name="文本框 2"/>
          <p:cNvSpPr txBox="1"/>
          <p:nvPr/>
        </p:nvSpPr>
        <p:spPr>
          <a:xfrm>
            <a:off x="433449" y="812489"/>
            <a:ext cx="11465626" cy="1200329"/>
          </a:xfrm>
          <a:prstGeom prst="rect">
            <a:avLst/>
          </a:prstGeom>
          <a:noFill/>
        </p:spPr>
        <p:txBody>
          <a:bodyPr wrap="square" rtlCol="0">
            <a:spAutoFit/>
          </a:bodyPr>
          <a:lstStyle/>
          <a:p>
            <a:r>
              <a:rPr lang="en-US" altLang="zh-CN" sz="2400" b="1" dirty="0" smtClean="0">
                <a:latin typeface="Times" panose="02020603050405020304" pitchFamily="18" charset="0"/>
                <a:cs typeface="Times" panose="02020603050405020304" pitchFamily="18" charset="0"/>
              </a:rPr>
              <a:t>DA</a:t>
            </a:r>
            <a:r>
              <a:rPr lang="zh-CN" altLang="en-US" sz="2400" b="1" dirty="0" smtClean="0">
                <a:latin typeface="Times" panose="02020603050405020304" pitchFamily="18" charset="0"/>
                <a:cs typeface="Times" panose="02020603050405020304" pitchFamily="18" charset="0"/>
              </a:rPr>
              <a:t>的计算需要得到大量</a:t>
            </a:r>
            <a:r>
              <a:rPr lang="zh-CN" altLang="en-US" sz="2400" b="1" dirty="0">
                <a:latin typeface="Times" panose="02020603050405020304" pitchFamily="18" charset="0"/>
                <a:cs typeface="Times" panose="02020603050405020304" pitchFamily="18" charset="0"/>
              </a:rPr>
              <a:t>具有不同初始条件的运动</a:t>
            </a:r>
            <a:r>
              <a:rPr lang="zh-CN" altLang="en-US" sz="2400" b="1" dirty="0" smtClean="0">
                <a:latin typeface="Times" panose="02020603050405020304" pitchFamily="18" charset="0"/>
                <a:cs typeface="Times" panose="02020603050405020304" pitchFamily="18" charset="0"/>
              </a:rPr>
              <a:t>的长程稳定性</a:t>
            </a:r>
            <a:endParaRPr lang="en-US" altLang="zh-CN" sz="2400" b="1" dirty="0" smtClean="0">
              <a:latin typeface="Times" panose="02020603050405020304" pitchFamily="18" charset="0"/>
              <a:cs typeface="Times" panose="02020603050405020304" pitchFamily="18" charset="0"/>
            </a:endParaRPr>
          </a:p>
          <a:p>
            <a:endParaRPr lang="en-US" altLang="zh-CN" sz="2400" b="1" dirty="0">
              <a:latin typeface="Times" panose="02020603050405020304" pitchFamily="18" charset="0"/>
              <a:cs typeface="Times" panose="02020603050405020304" pitchFamily="18" charset="0"/>
            </a:endParaRPr>
          </a:p>
          <a:p>
            <a:r>
              <a:rPr lang="zh-CN" altLang="en-US" sz="2400" b="1" dirty="0" smtClean="0">
                <a:latin typeface="Times" panose="02020603050405020304" pitchFamily="18" charset="0"/>
                <a:cs typeface="Times" panose="02020603050405020304" pitchFamily="18" charset="0"/>
              </a:rPr>
              <a:t>利用机器学习可以用于快速判断这些运动的长程稳定性，大幅降低</a:t>
            </a:r>
            <a:r>
              <a:rPr lang="en-US" altLang="zh-CN" sz="2400" b="1" dirty="0" smtClean="0">
                <a:latin typeface="Times" panose="02020603050405020304" pitchFamily="18" charset="0"/>
                <a:cs typeface="Times" panose="02020603050405020304" pitchFamily="18" charset="0"/>
              </a:rPr>
              <a:t>DA</a:t>
            </a:r>
            <a:r>
              <a:rPr lang="zh-CN" altLang="en-US" sz="2400" b="1" dirty="0" smtClean="0">
                <a:latin typeface="Times" panose="02020603050405020304" pitchFamily="18" charset="0"/>
                <a:cs typeface="Times" panose="02020603050405020304" pitchFamily="18" charset="0"/>
              </a:rPr>
              <a:t>的计算成本</a:t>
            </a:r>
            <a:endParaRPr lang="zh-CN" altLang="en-US" sz="2400" b="1" dirty="0">
              <a:latin typeface="Times" panose="02020603050405020304" pitchFamily="18" charset="0"/>
              <a:cs typeface="Times" panose="02020603050405020304" pitchFamily="18" charset="0"/>
            </a:endParaRPr>
          </a:p>
        </p:txBody>
      </p:sp>
      <p:sp>
        <p:nvSpPr>
          <p:cNvPr id="48" name="矩形 47"/>
          <p:cNvSpPr/>
          <p:nvPr/>
        </p:nvSpPr>
        <p:spPr>
          <a:xfrm>
            <a:off x="3250447" y="3558488"/>
            <a:ext cx="451567" cy="1485166"/>
          </a:xfrm>
          <a:prstGeom prst="rect">
            <a:avLst/>
          </a:prstGeom>
          <a:solidFill>
            <a:srgbClr val="4472C4">
              <a:lumMod val="20000"/>
              <a:lumOff val="80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750" b="0" i="0" u="none" strike="noStrike" kern="0" cap="none" spc="0" normalizeH="0" baseline="0" noProof="0" dirty="0" smtClean="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sym typeface="Symbol" panose="05050102010706020507" pitchFamily="18" charset="2"/>
              </a:rPr>
              <a:t></a:t>
            </a:r>
            <a:r>
              <a:rPr kumimoji="0" lang="en-US" altLang="zh-CN" sz="1750" b="0" i="0" u="none" strike="noStrike" kern="0" cap="none" spc="0" normalizeH="0" baseline="0" noProof="0" dirty="0" smtClean="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1</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750" b="0" i="0" u="none" strike="noStrike" kern="0" cap="none" spc="0" normalizeH="0" baseline="0" noProof="0" dirty="0" smtClean="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+1</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750" b="0" i="0" u="none" strike="noStrike" kern="0" cap="none" spc="0" normalizeH="0" baseline="0" noProof="0" dirty="0" smtClean="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+1</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750" b="0" i="0" u="none" strike="noStrike" kern="0" cap="none" spc="0" normalizeH="0" baseline="0" noProof="0" dirty="0" smtClean="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750" b="0" i="0" u="none" strike="noStrike" kern="0" cap="none" spc="0" normalizeH="0" baseline="0" noProof="0" dirty="0" smtClean="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sym typeface="Symbol" panose="05050102010706020507" pitchFamily="18" charset="2"/>
              </a:rPr>
              <a:t>+</a:t>
            </a:r>
            <a:r>
              <a:rPr kumimoji="0" lang="en-US" altLang="zh-CN" sz="1750" b="0" i="0" u="none" strike="noStrike" kern="0" cap="none" spc="0" normalizeH="0" baseline="0" noProof="0" dirty="0" smtClean="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1</a:t>
            </a:r>
          </a:p>
        </p:txBody>
      </p:sp>
      <mc:AlternateContent xmlns:mc="http://schemas.openxmlformats.org/markup-compatibility/2006" xmlns:a14="http://schemas.microsoft.com/office/drawing/2010/main">
        <mc:Choice Requires="a14">
          <p:sp>
            <p:nvSpPr>
              <p:cNvPr id="49" name="矩形 48"/>
              <p:cNvSpPr/>
              <p:nvPr/>
            </p:nvSpPr>
            <p:spPr>
              <a:xfrm>
                <a:off x="1817810" y="3558488"/>
                <a:ext cx="1432971" cy="1485166"/>
              </a:xfrm>
              <a:prstGeom prst="rect">
                <a:avLst/>
              </a:prstGeom>
              <a:solidFill>
                <a:srgbClr val="FFC000">
                  <a:lumMod val="20000"/>
                  <a:lumOff val="80000"/>
                </a:srgbClr>
              </a:solidFill>
              <a:ln w="19050"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nor/>
                        </m:rPr>
                        <a:rPr kumimoji="0" lang="en-US" altLang="zh-CN" sz="1600" b="0" i="0" u="none" strike="noStrike" kern="0" cap="none" spc="0" normalizeH="0" baseline="0" noProof="0" smtClean="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m:t>{</m:t>
                      </m:r>
                      <m:r>
                        <m:rPr>
                          <m:nor/>
                        </m:rPr>
                        <a:rPr kumimoji="0" lang="en-US" altLang="zh-CN" sz="1600" b="0" i="1" u="none" strike="noStrike" kern="0" cap="none" spc="0" normalizeH="0" baseline="0" noProof="0" smtClean="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m:t>X</m:t>
                      </m:r>
                      <m:r>
                        <m:rPr>
                          <m:nor/>
                        </m:rPr>
                        <a:rPr kumimoji="0" lang="en-US" altLang="zh-CN" sz="1600" b="0" i="1" u="none" strike="noStrike" kern="0" cap="none" spc="0" normalizeH="0" baseline="-25000" noProof="0" smtClean="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m:t>1</m:t>
                      </m:r>
                      <m:r>
                        <a:rPr kumimoji="0" lang="en-US" altLang="zh-CN" sz="1600" b="0" i="1" u="none" strike="noStrike" kern="0" cap="none" spc="0" normalizeH="0" baseline="0" noProof="0" smtClean="0">
                          <a:ln>
                            <a:noFill/>
                          </a:ln>
                          <a:solidFill>
                            <a:prstClr val="black"/>
                          </a:solidFill>
                          <a:effectLst/>
                          <a:uLnTx/>
                          <a:uFillTx/>
                          <a:latin typeface="Cambria Math" panose="02040503050406030204" pitchFamily="18" charset="0"/>
                          <a:cs typeface="+mn-cs"/>
                        </a:rPr>
                        <m:t>,</m:t>
                      </m:r>
                      <m:r>
                        <m:rPr>
                          <m:nor/>
                        </m:rPr>
                        <a:rPr kumimoji="0" lang="en-US" altLang="zh-CN" sz="1600" b="0" i="1" u="none" strike="noStrike" kern="0" cap="none" spc="0" normalizeH="0" baseline="0" noProof="0" smtClean="0">
                          <a:ln>
                            <a:noFill/>
                          </a:ln>
                          <a:solidFill>
                            <a:prstClr val="black"/>
                          </a:solidFill>
                          <a:effectLst/>
                          <a:uLnTx/>
                          <a:uFillTx/>
                          <a:latin typeface="Cambria Math" panose="02040503050406030204" pitchFamily="18" charset="0"/>
                          <a:ea typeface="等线" panose="02010600030101010101" pitchFamily="2" charset="-122"/>
                          <a:cs typeface="+mn-cs"/>
                        </a:rPr>
                        <m:t>X</m:t>
                      </m:r>
                      <m:r>
                        <m:rPr>
                          <m:nor/>
                        </m:rPr>
                        <a:rPr kumimoji="0" lang="en-US" altLang="zh-CN" sz="1600" b="0" i="1" u="none" strike="noStrike" kern="0" cap="none" spc="0" normalizeH="0" baseline="-25000" noProof="0" smtClean="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m:t>2</m:t>
                      </m:r>
                      <m:r>
                        <a:rPr kumimoji="0" lang="en-US" altLang="zh-CN" sz="1600" b="0" i="1" u="none" strike="noStrike" kern="0" cap="none" spc="0" normalizeH="0" baseline="0" noProof="0" smtClean="0">
                          <a:ln>
                            <a:noFill/>
                          </a:ln>
                          <a:solidFill>
                            <a:prstClr val="black"/>
                          </a:solidFill>
                          <a:effectLst/>
                          <a:uLnTx/>
                          <a:uFillTx/>
                          <a:latin typeface="Cambria Math" panose="02040503050406030204" pitchFamily="18" charset="0"/>
                          <a:cs typeface="+mn-cs"/>
                        </a:rPr>
                        <m:t>,…,</m:t>
                      </m:r>
                      <m:r>
                        <m:rPr>
                          <m:nor/>
                        </m:rPr>
                        <a:rPr kumimoji="0" lang="en-US" altLang="zh-CN" sz="1600" b="0" i="1" u="none" strike="noStrike" kern="0" cap="none" spc="0" normalizeH="0" baseline="0" noProof="0" smtClean="0">
                          <a:ln>
                            <a:noFill/>
                          </a:ln>
                          <a:solidFill>
                            <a:prstClr val="black"/>
                          </a:solidFill>
                          <a:effectLst/>
                          <a:uLnTx/>
                          <a:uFillTx/>
                          <a:latin typeface="Cambria Math" panose="02040503050406030204" pitchFamily="18" charset="0"/>
                          <a:ea typeface="等线" panose="02010600030101010101" pitchFamily="2" charset="-122"/>
                          <a:cs typeface="+mn-cs"/>
                        </a:rPr>
                        <m:t>X</m:t>
                      </m:r>
                      <m:r>
                        <m:rPr>
                          <m:nor/>
                        </m:rPr>
                        <a:rPr kumimoji="0" lang="en-US" altLang="zh-CN" sz="1600" b="0" i="1" u="none" strike="noStrike" kern="0" cap="none" spc="0" normalizeH="0" baseline="-25000" noProof="0" smtClean="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m:t>s</m:t>
                      </m:r>
                      <m:r>
                        <m:rPr>
                          <m:nor/>
                        </m:rPr>
                        <a:rPr kumimoji="0" lang="en-US" altLang="zh-CN" sz="1600" b="0" i="0" u="none" strike="noStrike" kern="0" cap="none" spc="0" normalizeH="0" baseline="0" noProof="0" smtClean="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m:t>}</m:t>
                      </m:r>
                      <m:r>
                        <m:rPr>
                          <m:nor/>
                        </m:rPr>
                        <a:rPr kumimoji="0" lang="en-US" altLang="zh-CN" sz="1600" b="0" i="0" u="none" strike="noStrike" kern="0" cap="none" spc="0" normalizeH="0" baseline="-25000" noProof="0" smtClean="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m:t>1</m:t>
                      </m:r>
                    </m:oMath>
                  </m:oMathPara>
                </a14:m>
                <a:endParaRPr kumimoji="0" lang="zh-CN" altLang="zh-CN" sz="1600" b="0" i="0" u="none" strike="noStrike" kern="0" cap="none" spc="0" normalizeH="0" baseline="0" noProof="0" dirty="0" smtClean="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nor/>
                        </m:rPr>
                        <a:rPr kumimoji="0" lang="en-US" altLang="zh-CN" sz="1600" b="0" i="0" u="none" strike="noStrike" kern="0" cap="none" spc="0" normalizeH="0" baseline="0" noProof="0" smtClean="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m:t>{</m:t>
                      </m:r>
                      <m:r>
                        <m:rPr>
                          <m:nor/>
                        </m:rPr>
                        <a:rPr kumimoji="0" lang="en-US" altLang="zh-CN" sz="1600" b="0" i="1" u="none" strike="noStrike" kern="0" cap="none" spc="0" normalizeH="0" baseline="0" noProof="0" smtClean="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m:t>X</m:t>
                      </m:r>
                      <m:r>
                        <m:rPr>
                          <m:nor/>
                        </m:rPr>
                        <a:rPr kumimoji="0" lang="en-US" altLang="zh-CN" sz="1600" b="0" i="1" u="none" strike="noStrike" kern="0" cap="none" spc="0" normalizeH="0" baseline="-25000" noProof="0" smtClean="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m:t>1</m:t>
                      </m:r>
                      <m:r>
                        <a:rPr kumimoji="0" lang="en-US" altLang="zh-CN" sz="1600" b="0" i="1" u="none" strike="noStrike" kern="0" cap="none" spc="0" normalizeH="0" baseline="0" noProof="0" smtClean="0">
                          <a:ln>
                            <a:noFill/>
                          </a:ln>
                          <a:solidFill>
                            <a:prstClr val="black"/>
                          </a:solidFill>
                          <a:effectLst/>
                          <a:uLnTx/>
                          <a:uFillTx/>
                          <a:latin typeface="Cambria Math" panose="02040503050406030204" pitchFamily="18" charset="0"/>
                          <a:cs typeface="+mn-cs"/>
                        </a:rPr>
                        <m:t>,</m:t>
                      </m:r>
                      <m:r>
                        <m:rPr>
                          <m:nor/>
                        </m:rPr>
                        <a:rPr kumimoji="0" lang="en-US" altLang="zh-CN" sz="1600" b="0" i="1" u="none" strike="noStrike" kern="0" cap="none" spc="0" normalizeH="0" baseline="0" noProof="0" smtClean="0">
                          <a:ln>
                            <a:noFill/>
                          </a:ln>
                          <a:solidFill>
                            <a:prstClr val="black"/>
                          </a:solidFill>
                          <a:effectLst/>
                          <a:uLnTx/>
                          <a:uFillTx/>
                          <a:latin typeface="Cambria Math" panose="02040503050406030204" pitchFamily="18" charset="0"/>
                          <a:ea typeface="等线" panose="02010600030101010101" pitchFamily="2" charset="-122"/>
                          <a:cs typeface="+mn-cs"/>
                        </a:rPr>
                        <m:t>X</m:t>
                      </m:r>
                      <m:r>
                        <m:rPr>
                          <m:nor/>
                        </m:rPr>
                        <a:rPr kumimoji="0" lang="en-US" altLang="zh-CN" sz="1600" b="0" i="1" u="none" strike="noStrike" kern="0" cap="none" spc="0" normalizeH="0" baseline="-25000" noProof="0" smtClean="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m:t>2</m:t>
                      </m:r>
                      <m:r>
                        <a:rPr kumimoji="0" lang="en-US" altLang="zh-CN" sz="1600" b="0" i="1" u="none" strike="noStrike" kern="0" cap="none" spc="0" normalizeH="0" baseline="0" noProof="0" smtClean="0">
                          <a:ln>
                            <a:noFill/>
                          </a:ln>
                          <a:solidFill>
                            <a:prstClr val="black"/>
                          </a:solidFill>
                          <a:effectLst/>
                          <a:uLnTx/>
                          <a:uFillTx/>
                          <a:latin typeface="Cambria Math" panose="02040503050406030204" pitchFamily="18" charset="0"/>
                          <a:cs typeface="+mn-cs"/>
                        </a:rPr>
                        <m:t>,…,</m:t>
                      </m:r>
                      <m:r>
                        <m:rPr>
                          <m:nor/>
                        </m:rPr>
                        <a:rPr kumimoji="0" lang="en-US" altLang="zh-CN" sz="1600" b="0" i="1" u="none" strike="noStrike" kern="0" cap="none" spc="0" normalizeH="0" baseline="0" noProof="0" smtClean="0">
                          <a:ln>
                            <a:noFill/>
                          </a:ln>
                          <a:solidFill>
                            <a:prstClr val="black"/>
                          </a:solidFill>
                          <a:effectLst/>
                          <a:uLnTx/>
                          <a:uFillTx/>
                          <a:latin typeface="Cambria Math" panose="02040503050406030204" pitchFamily="18" charset="0"/>
                          <a:ea typeface="等线" panose="02010600030101010101" pitchFamily="2" charset="-122"/>
                          <a:cs typeface="+mn-cs"/>
                        </a:rPr>
                        <m:t>X</m:t>
                      </m:r>
                      <m:r>
                        <m:rPr>
                          <m:nor/>
                        </m:rPr>
                        <a:rPr kumimoji="0" lang="en-US" altLang="zh-CN" sz="1600" b="0" i="1" u="none" strike="noStrike" kern="0" cap="none" spc="0" normalizeH="0" baseline="-25000" noProof="0" smtClean="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m:t>s</m:t>
                      </m:r>
                      <m:r>
                        <m:rPr>
                          <m:nor/>
                        </m:rPr>
                        <a:rPr kumimoji="0" lang="en-US" altLang="zh-CN" sz="1600" b="0" i="0" u="none" strike="noStrike" kern="0" cap="none" spc="0" normalizeH="0" baseline="0" noProof="0" smtClean="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m:t>}</m:t>
                      </m:r>
                      <m:r>
                        <m:rPr>
                          <m:nor/>
                        </m:rPr>
                        <a:rPr kumimoji="0" lang="en-US" altLang="zh-CN" sz="1600" b="0" i="0" u="none" strike="noStrike" kern="0" cap="none" spc="0" normalizeH="0" baseline="-25000" noProof="0" smtClean="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m:t>2</m:t>
                      </m:r>
                    </m:oMath>
                  </m:oMathPara>
                </a14:m>
                <a:endParaRPr kumimoji="0" lang="zh-CN" altLang="zh-CN" sz="1600" b="0" i="0" u="none" strike="noStrike" kern="0" cap="none" spc="0" normalizeH="0" baseline="0" noProof="0" dirty="0" smtClean="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nor/>
                        </m:rPr>
                        <a:rPr kumimoji="0" lang="en-US" altLang="zh-CN" sz="1600" b="0" i="0" u="none" strike="noStrike" kern="0" cap="none" spc="0" normalizeH="0" baseline="0" noProof="0" smtClean="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m:t>{</m:t>
                      </m:r>
                      <m:r>
                        <m:rPr>
                          <m:nor/>
                        </m:rPr>
                        <a:rPr kumimoji="0" lang="en-US" altLang="zh-CN" sz="1600" b="0" i="1" u="none" strike="noStrike" kern="0" cap="none" spc="0" normalizeH="0" baseline="0" noProof="0" smtClean="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m:t>X</m:t>
                      </m:r>
                      <m:r>
                        <m:rPr>
                          <m:nor/>
                        </m:rPr>
                        <a:rPr kumimoji="0" lang="en-US" altLang="zh-CN" sz="1600" b="0" i="1" u="none" strike="noStrike" kern="0" cap="none" spc="0" normalizeH="0" baseline="-25000" noProof="0" smtClean="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m:t>1</m:t>
                      </m:r>
                      <m:r>
                        <a:rPr kumimoji="0" lang="en-US" altLang="zh-CN" sz="1600" b="0" i="1" u="none" strike="noStrike" kern="0" cap="none" spc="0" normalizeH="0" baseline="0" noProof="0" smtClean="0">
                          <a:ln>
                            <a:noFill/>
                          </a:ln>
                          <a:solidFill>
                            <a:prstClr val="black"/>
                          </a:solidFill>
                          <a:effectLst/>
                          <a:uLnTx/>
                          <a:uFillTx/>
                          <a:latin typeface="Cambria Math" panose="02040503050406030204" pitchFamily="18" charset="0"/>
                          <a:cs typeface="+mn-cs"/>
                        </a:rPr>
                        <m:t>,</m:t>
                      </m:r>
                      <m:r>
                        <m:rPr>
                          <m:nor/>
                        </m:rPr>
                        <a:rPr kumimoji="0" lang="en-US" altLang="zh-CN" sz="1600" b="0" i="1" u="none" strike="noStrike" kern="0" cap="none" spc="0" normalizeH="0" baseline="0" noProof="0" smtClean="0">
                          <a:ln>
                            <a:noFill/>
                          </a:ln>
                          <a:solidFill>
                            <a:prstClr val="black"/>
                          </a:solidFill>
                          <a:effectLst/>
                          <a:uLnTx/>
                          <a:uFillTx/>
                          <a:latin typeface="Cambria Math" panose="02040503050406030204" pitchFamily="18" charset="0"/>
                          <a:ea typeface="等线" panose="02010600030101010101" pitchFamily="2" charset="-122"/>
                          <a:cs typeface="+mn-cs"/>
                        </a:rPr>
                        <m:t>X</m:t>
                      </m:r>
                      <m:r>
                        <m:rPr>
                          <m:nor/>
                        </m:rPr>
                        <a:rPr kumimoji="0" lang="en-US" altLang="zh-CN" sz="1600" b="0" i="1" u="none" strike="noStrike" kern="0" cap="none" spc="0" normalizeH="0" baseline="-25000" noProof="0" smtClean="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m:t>2</m:t>
                      </m:r>
                      <m:r>
                        <a:rPr kumimoji="0" lang="en-US" altLang="zh-CN" sz="1600" b="0" i="1" u="none" strike="noStrike" kern="0" cap="none" spc="0" normalizeH="0" baseline="0" noProof="0" smtClean="0">
                          <a:ln>
                            <a:noFill/>
                          </a:ln>
                          <a:solidFill>
                            <a:prstClr val="black"/>
                          </a:solidFill>
                          <a:effectLst/>
                          <a:uLnTx/>
                          <a:uFillTx/>
                          <a:latin typeface="Cambria Math" panose="02040503050406030204" pitchFamily="18" charset="0"/>
                          <a:cs typeface="+mn-cs"/>
                        </a:rPr>
                        <m:t>,…,</m:t>
                      </m:r>
                      <m:r>
                        <m:rPr>
                          <m:nor/>
                        </m:rPr>
                        <a:rPr kumimoji="0" lang="en-US" altLang="zh-CN" sz="1600" b="0" i="1" u="none" strike="noStrike" kern="0" cap="none" spc="0" normalizeH="0" baseline="0" noProof="0" smtClean="0">
                          <a:ln>
                            <a:noFill/>
                          </a:ln>
                          <a:solidFill>
                            <a:prstClr val="black"/>
                          </a:solidFill>
                          <a:effectLst/>
                          <a:uLnTx/>
                          <a:uFillTx/>
                          <a:latin typeface="Cambria Math" panose="02040503050406030204" pitchFamily="18" charset="0"/>
                          <a:ea typeface="等线" panose="02010600030101010101" pitchFamily="2" charset="-122"/>
                          <a:cs typeface="+mn-cs"/>
                        </a:rPr>
                        <m:t>X</m:t>
                      </m:r>
                      <m:r>
                        <m:rPr>
                          <m:nor/>
                        </m:rPr>
                        <a:rPr kumimoji="0" lang="en-US" altLang="zh-CN" sz="1600" b="0" i="1" u="none" strike="noStrike" kern="0" cap="none" spc="0" normalizeH="0" baseline="-25000" noProof="0" smtClean="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m:t>s</m:t>
                      </m:r>
                      <m:r>
                        <m:rPr>
                          <m:nor/>
                        </m:rPr>
                        <a:rPr kumimoji="0" lang="en-US" altLang="zh-CN" sz="1600" b="0" i="0" u="none" strike="noStrike" kern="0" cap="none" spc="0" normalizeH="0" baseline="0" noProof="0" smtClean="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m:t>}</m:t>
                      </m:r>
                      <m:r>
                        <m:rPr>
                          <m:nor/>
                        </m:rPr>
                        <a:rPr kumimoji="0" lang="en-US" altLang="zh-CN" sz="1600" b="0" i="0" u="none" strike="noStrike" kern="0" cap="none" spc="0" normalizeH="0" baseline="-25000" noProof="0" smtClean="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m:t>3</m:t>
                      </m:r>
                    </m:oMath>
                  </m:oMathPara>
                </a14:m>
                <a:endParaRPr kumimoji="0" lang="zh-CN" altLang="zh-CN" sz="1600" b="0" i="0" u="none" strike="noStrike" kern="0" cap="none" spc="0" normalizeH="0" baseline="0" noProof="0" dirty="0" smtClean="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600" b="0" i="0" u="none" strike="noStrike" kern="0" cap="none" spc="0" normalizeH="0" baseline="0" noProof="0" dirty="0" smtClean="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a:t>
                </a:r>
              </a:p>
              <a:p>
                <a:pPr marL="0" marR="0" lvl="0" indent="0" algn="ctr"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nor/>
                        </m:rPr>
                        <a:rPr kumimoji="0" lang="en-US" altLang="zh-CN" sz="1600" b="0" i="0" u="none" strike="noStrike" kern="0" cap="none" spc="0" normalizeH="0" baseline="0" noProof="0" smtClean="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m:t>{</m:t>
                      </m:r>
                      <m:r>
                        <m:rPr>
                          <m:nor/>
                        </m:rPr>
                        <a:rPr kumimoji="0" lang="en-US" altLang="zh-CN" sz="1600" b="0" i="1" u="none" strike="noStrike" kern="0" cap="none" spc="0" normalizeH="0" baseline="0" noProof="0" smtClean="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m:t>X</m:t>
                      </m:r>
                      <m:r>
                        <m:rPr>
                          <m:nor/>
                        </m:rPr>
                        <a:rPr kumimoji="0" lang="en-US" altLang="zh-CN" sz="1600" b="0" i="1" u="none" strike="noStrike" kern="0" cap="none" spc="0" normalizeH="0" baseline="-25000" noProof="0" smtClean="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m:t>1</m:t>
                      </m:r>
                      <m:r>
                        <a:rPr kumimoji="0" lang="en-US" altLang="zh-CN" sz="1600" b="0" i="1" u="none" strike="noStrike" kern="0" cap="none" spc="0" normalizeH="0" baseline="0" noProof="0" smtClean="0">
                          <a:ln>
                            <a:noFill/>
                          </a:ln>
                          <a:solidFill>
                            <a:prstClr val="black"/>
                          </a:solidFill>
                          <a:effectLst/>
                          <a:uLnTx/>
                          <a:uFillTx/>
                          <a:latin typeface="Cambria Math" panose="02040503050406030204" pitchFamily="18" charset="0"/>
                          <a:cs typeface="+mn-cs"/>
                        </a:rPr>
                        <m:t>,</m:t>
                      </m:r>
                      <m:r>
                        <m:rPr>
                          <m:nor/>
                        </m:rPr>
                        <a:rPr kumimoji="0" lang="en-US" altLang="zh-CN" sz="1600" b="0" i="1" u="none" strike="noStrike" kern="0" cap="none" spc="0" normalizeH="0" baseline="0" noProof="0" smtClean="0">
                          <a:ln>
                            <a:noFill/>
                          </a:ln>
                          <a:solidFill>
                            <a:prstClr val="black"/>
                          </a:solidFill>
                          <a:effectLst/>
                          <a:uLnTx/>
                          <a:uFillTx/>
                          <a:latin typeface="Cambria Math" panose="02040503050406030204" pitchFamily="18" charset="0"/>
                          <a:ea typeface="等线" panose="02010600030101010101" pitchFamily="2" charset="-122"/>
                          <a:cs typeface="+mn-cs"/>
                        </a:rPr>
                        <m:t>X</m:t>
                      </m:r>
                      <m:r>
                        <m:rPr>
                          <m:nor/>
                        </m:rPr>
                        <a:rPr kumimoji="0" lang="en-US" altLang="zh-CN" sz="1600" b="0" i="1" u="none" strike="noStrike" kern="0" cap="none" spc="0" normalizeH="0" baseline="-25000" noProof="0" smtClean="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m:t>2</m:t>
                      </m:r>
                      <m:r>
                        <a:rPr kumimoji="0" lang="en-US" altLang="zh-CN" sz="1600" b="0" i="1" u="none" strike="noStrike" kern="0" cap="none" spc="0" normalizeH="0" baseline="0" noProof="0" smtClean="0">
                          <a:ln>
                            <a:noFill/>
                          </a:ln>
                          <a:solidFill>
                            <a:prstClr val="black"/>
                          </a:solidFill>
                          <a:effectLst/>
                          <a:uLnTx/>
                          <a:uFillTx/>
                          <a:latin typeface="Cambria Math" panose="02040503050406030204" pitchFamily="18" charset="0"/>
                          <a:cs typeface="+mn-cs"/>
                        </a:rPr>
                        <m:t>,…,</m:t>
                      </m:r>
                      <m:r>
                        <m:rPr>
                          <m:nor/>
                        </m:rPr>
                        <a:rPr kumimoji="0" lang="en-US" altLang="zh-CN" sz="1600" b="0" i="1" u="none" strike="noStrike" kern="0" cap="none" spc="0" normalizeH="0" baseline="0" noProof="0" smtClean="0">
                          <a:ln>
                            <a:noFill/>
                          </a:ln>
                          <a:solidFill>
                            <a:prstClr val="black"/>
                          </a:solidFill>
                          <a:effectLst/>
                          <a:uLnTx/>
                          <a:uFillTx/>
                          <a:latin typeface="Cambria Math" panose="02040503050406030204" pitchFamily="18" charset="0"/>
                          <a:ea typeface="等线" panose="02010600030101010101" pitchFamily="2" charset="-122"/>
                          <a:cs typeface="+mn-cs"/>
                        </a:rPr>
                        <m:t>X</m:t>
                      </m:r>
                      <m:r>
                        <m:rPr>
                          <m:nor/>
                        </m:rPr>
                        <a:rPr kumimoji="0" lang="en-US" altLang="zh-CN" sz="1600" b="0" i="1" u="none" strike="noStrike" kern="0" cap="none" spc="0" normalizeH="0" baseline="-25000" noProof="0" smtClean="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m:t>s</m:t>
                      </m:r>
                      <m:r>
                        <m:rPr>
                          <m:nor/>
                        </m:rPr>
                        <a:rPr kumimoji="0" lang="en-US" altLang="zh-CN" sz="1600" b="0" i="0" u="none" strike="noStrike" kern="0" cap="none" spc="0" normalizeH="0" baseline="0" noProof="0" smtClean="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m:t>}</m:t>
                      </m:r>
                      <m:r>
                        <m:rPr>
                          <m:nor/>
                        </m:rPr>
                        <a:rPr kumimoji="0" lang="en-US" altLang="zh-CN" sz="1600" b="0" i="1" u="none" strike="noStrike" kern="0" cap="none" spc="0" normalizeH="0" baseline="-25000" noProof="0" smtClean="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m:t>l</m:t>
                      </m:r>
                    </m:oMath>
                  </m:oMathPara>
                </a14:m>
                <a:endParaRPr kumimoji="0" lang="zh-CN" altLang="zh-CN" sz="1600" b="0" i="1" u="none" strike="noStrike" kern="0" cap="none" spc="0" normalizeH="0" baseline="0" noProof="0" dirty="0" smtClean="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mc:Choice>
        <mc:Fallback xmlns="">
          <p:sp>
            <p:nvSpPr>
              <p:cNvPr id="49" name="矩形 48"/>
              <p:cNvSpPr>
                <a:spLocks noRot="1" noChangeAspect="1" noMove="1" noResize="1" noEditPoints="1" noAdjustHandles="1" noChangeArrowheads="1" noChangeShapeType="1" noTextEdit="1"/>
              </p:cNvSpPr>
              <p:nvPr/>
            </p:nvSpPr>
            <p:spPr>
              <a:xfrm>
                <a:off x="1817810" y="3558488"/>
                <a:ext cx="1432971" cy="1485166"/>
              </a:xfrm>
              <a:prstGeom prst="rect">
                <a:avLst/>
              </a:prstGeom>
              <a:blipFill>
                <a:blip r:embed="rId3"/>
                <a:stretch>
                  <a:fillRect/>
                </a:stretch>
              </a:blipFill>
              <a:ln w="19050" cap="flat" cmpd="sng" algn="ctr">
                <a:solidFill>
                  <a:sysClr val="windowText" lastClr="000000"/>
                </a:solidFill>
                <a:prstDash val="solid"/>
                <a:miter lim="800000"/>
              </a:ln>
              <a:effectLst/>
            </p:spPr>
            <p:txBody>
              <a:bodyPr/>
              <a:lstStyle/>
              <a:p>
                <a:r>
                  <a:rPr lang="zh-CN" altLang="en-US">
                    <a:noFill/>
                  </a:rPr>
                  <a:t> </a:t>
                </a:r>
              </a:p>
            </p:txBody>
          </p:sp>
        </mc:Fallback>
      </mc:AlternateContent>
      <p:cxnSp>
        <p:nvCxnSpPr>
          <p:cNvPr id="50" name="直接箭头连接符 49"/>
          <p:cNvCxnSpPr/>
          <p:nvPr/>
        </p:nvCxnSpPr>
        <p:spPr>
          <a:xfrm>
            <a:off x="1683629" y="3542480"/>
            <a:ext cx="0" cy="1485585"/>
          </a:xfrm>
          <a:prstGeom prst="straightConnector1">
            <a:avLst/>
          </a:prstGeom>
          <a:noFill/>
          <a:ln w="19050" cap="flat" cmpd="sng" algn="ctr">
            <a:solidFill>
              <a:sysClr val="windowText" lastClr="000000"/>
            </a:solidFill>
            <a:prstDash val="solid"/>
            <a:miter lim="800000"/>
            <a:headEnd type="triangle"/>
            <a:tailEnd type="triangle"/>
          </a:ln>
          <a:effectLst/>
        </p:spPr>
      </p:cxnSp>
      <p:sp>
        <p:nvSpPr>
          <p:cNvPr id="51" name="文本框 50"/>
          <p:cNvSpPr txBox="1"/>
          <p:nvPr/>
        </p:nvSpPr>
        <p:spPr>
          <a:xfrm>
            <a:off x="1342435" y="3861824"/>
            <a:ext cx="341194" cy="461665"/>
          </a:xfrm>
          <a:prstGeom prst="rect">
            <a:avLst/>
          </a:prstGeom>
          <a:noFill/>
        </p:spPr>
        <p:txBody>
          <a:bodyPr wrap="square" rtlCol="0">
            <a:spAutoFit/>
          </a:bodyPr>
          <a:lstStyle/>
          <a:p>
            <a:r>
              <a:rPr lang="en-US" altLang="zh-CN" sz="2400" i="1" dirty="0" smtClean="0">
                <a:solidFill>
                  <a:prstClr val="black"/>
                </a:solidFill>
                <a:latin typeface="Times New Roman" panose="02020603050405020304" pitchFamily="18" charset="0"/>
                <a:ea typeface="等线" panose="02010600030101010101" pitchFamily="2" charset="-122"/>
                <a:cs typeface="Times New Roman" panose="02020603050405020304" pitchFamily="18" charset="0"/>
              </a:rPr>
              <a:t>l</a:t>
            </a:r>
            <a:endParaRPr lang="zh-CN" altLang="en-US" sz="2400" i="1" dirty="0">
              <a:solidFill>
                <a:prstClr val="black"/>
              </a:solidFill>
              <a:latin typeface="Times New Roman" panose="02020603050405020304" pitchFamily="18" charset="0"/>
              <a:ea typeface="等线" panose="02010600030101010101" pitchFamily="2" charset="-122"/>
              <a:cs typeface="Times New Roman" panose="02020603050405020304" pitchFamily="18" charset="0"/>
            </a:endParaRPr>
          </a:p>
        </p:txBody>
      </p:sp>
      <p:sp>
        <p:nvSpPr>
          <p:cNvPr id="52" name="矩形 51"/>
          <p:cNvSpPr/>
          <p:nvPr/>
        </p:nvSpPr>
        <p:spPr>
          <a:xfrm>
            <a:off x="4467988" y="3766586"/>
            <a:ext cx="1842448" cy="1065622"/>
          </a:xfrm>
          <a:prstGeom prst="rect">
            <a:avLst/>
          </a:prstGeom>
          <a:solidFill>
            <a:srgbClr val="5B9BD5"/>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3200" b="1" i="0" u="none" strike="noStrike" kern="0" cap="none" spc="0" normalizeH="0" baseline="0" noProof="0" dirty="0" smtClean="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rPr>
              <a:t>ML models</a:t>
            </a:r>
            <a:endParaRPr kumimoji="0" lang="zh-CN" altLang="en-US" sz="3200" b="1" i="0" u="none" strike="noStrike" kern="0" cap="none" spc="0" normalizeH="0" baseline="0" noProof="0" dirty="0" smtClean="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53" name="文本框 52"/>
          <p:cNvSpPr txBox="1"/>
          <p:nvPr/>
        </p:nvSpPr>
        <p:spPr>
          <a:xfrm>
            <a:off x="3730013" y="3907990"/>
            <a:ext cx="3278556" cy="369332"/>
          </a:xfrm>
          <a:prstGeom prst="rect">
            <a:avLst/>
          </a:prstGeom>
          <a:noFill/>
        </p:spPr>
        <p:txBody>
          <a:bodyPr wrap="square" rtlCol="0">
            <a:spAutoFit/>
          </a:bodyPr>
          <a:lstStyle/>
          <a:p>
            <a:r>
              <a:rPr lang="zh-CN" altLang="en-US"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训练</a:t>
            </a:r>
          </a:p>
        </p:txBody>
      </p:sp>
      <mc:AlternateContent xmlns:mc="http://schemas.openxmlformats.org/markup-compatibility/2006" xmlns:a14="http://schemas.microsoft.com/office/drawing/2010/main">
        <mc:Choice Requires="a14">
          <p:sp>
            <p:nvSpPr>
              <p:cNvPr id="54" name="矩形 53"/>
              <p:cNvSpPr/>
              <p:nvPr/>
            </p:nvSpPr>
            <p:spPr>
              <a:xfrm>
                <a:off x="6921495" y="2618015"/>
                <a:ext cx="1555755" cy="1486800"/>
              </a:xfrm>
              <a:prstGeom prst="rect">
                <a:avLst/>
              </a:prstGeom>
              <a:solidFill>
                <a:srgbClr val="FFC000">
                  <a:lumMod val="20000"/>
                  <a:lumOff val="80000"/>
                </a:srgbClr>
              </a:solidFill>
              <a:ln w="19050"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nor/>
                        </m:rPr>
                        <a:rPr kumimoji="0" lang="en-US" altLang="zh-CN" sz="1600" b="0" i="0" u="none" strike="noStrike" kern="0" cap="none" spc="0" normalizeH="0" baseline="0" noProof="0" smtClean="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m:t>{</m:t>
                      </m:r>
                      <m:r>
                        <m:rPr>
                          <m:nor/>
                        </m:rPr>
                        <a:rPr kumimoji="0" lang="en-US" altLang="zh-CN" sz="1600" b="0" i="1" u="none" strike="noStrike" kern="0" cap="none" spc="0" normalizeH="0" baseline="0" noProof="0" smtClean="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m:t>X</m:t>
                      </m:r>
                      <m:r>
                        <m:rPr>
                          <m:nor/>
                        </m:rPr>
                        <a:rPr kumimoji="0" lang="en-US" altLang="zh-CN" sz="1600" b="0" i="1" u="none" strike="noStrike" kern="0" cap="none" spc="0" normalizeH="0" baseline="-25000" noProof="0" smtClean="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m:t>1</m:t>
                      </m:r>
                      <m:r>
                        <a:rPr kumimoji="0" lang="en-US" altLang="zh-CN" sz="1600" b="0" i="1" u="none" strike="noStrike" kern="0" cap="none" spc="0" normalizeH="0" baseline="0" noProof="0" smtClean="0">
                          <a:ln>
                            <a:noFill/>
                          </a:ln>
                          <a:solidFill>
                            <a:prstClr val="black"/>
                          </a:solidFill>
                          <a:effectLst/>
                          <a:uLnTx/>
                          <a:uFillTx/>
                          <a:latin typeface="Cambria Math" panose="02040503050406030204" pitchFamily="18" charset="0"/>
                          <a:cs typeface="+mn-cs"/>
                        </a:rPr>
                        <m:t>,</m:t>
                      </m:r>
                      <m:r>
                        <m:rPr>
                          <m:nor/>
                        </m:rPr>
                        <a:rPr kumimoji="0" lang="en-US" altLang="zh-CN" sz="1600" b="0" i="1" u="none" strike="noStrike" kern="0" cap="none" spc="0" normalizeH="0" baseline="0" noProof="0" smtClean="0">
                          <a:ln>
                            <a:noFill/>
                          </a:ln>
                          <a:solidFill>
                            <a:prstClr val="black"/>
                          </a:solidFill>
                          <a:effectLst/>
                          <a:uLnTx/>
                          <a:uFillTx/>
                          <a:latin typeface="Cambria Math" panose="02040503050406030204" pitchFamily="18" charset="0"/>
                          <a:ea typeface="等线" panose="02010600030101010101" pitchFamily="2" charset="-122"/>
                          <a:cs typeface="+mn-cs"/>
                        </a:rPr>
                        <m:t>X</m:t>
                      </m:r>
                      <m:r>
                        <m:rPr>
                          <m:nor/>
                        </m:rPr>
                        <a:rPr kumimoji="0" lang="en-US" altLang="zh-CN" sz="1600" b="0" i="1" u="none" strike="noStrike" kern="0" cap="none" spc="0" normalizeH="0" baseline="-25000" noProof="0" smtClean="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m:t>2</m:t>
                      </m:r>
                      <m:r>
                        <a:rPr kumimoji="0" lang="en-US" altLang="zh-CN" sz="1600" b="0" i="1" u="none" strike="noStrike" kern="0" cap="none" spc="0" normalizeH="0" baseline="0" noProof="0" smtClean="0">
                          <a:ln>
                            <a:noFill/>
                          </a:ln>
                          <a:solidFill>
                            <a:prstClr val="black"/>
                          </a:solidFill>
                          <a:effectLst/>
                          <a:uLnTx/>
                          <a:uFillTx/>
                          <a:latin typeface="Cambria Math" panose="02040503050406030204" pitchFamily="18" charset="0"/>
                          <a:cs typeface="+mn-cs"/>
                        </a:rPr>
                        <m:t>,…,</m:t>
                      </m:r>
                      <m:r>
                        <m:rPr>
                          <m:nor/>
                        </m:rPr>
                        <a:rPr kumimoji="0" lang="en-US" altLang="zh-CN" sz="1600" b="0" i="1" u="none" strike="noStrike" kern="0" cap="none" spc="0" normalizeH="0" baseline="0" noProof="0" smtClean="0">
                          <a:ln>
                            <a:noFill/>
                          </a:ln>
                          <a:solidFill>
                            <a:prstClr val="black"/>
                          </a:solidFill>
                          <a:effectLst/>
                          <a:uLnTx/>
                          <a:uFillTx/>
                          <a:latin typeface="Cambria Math" panose="02040503050406030204" pitchFamily="18" charset="0"/>
                          <a:ea typeface="等线" panose="02010600030101010101" pitchFamily="2" charset="-122"/>
                          <a:cs typeface="+mn-cs"/>
                        </a:rPr>
                        <m:t>X</m:t>
                      </m:r>
                      <m:r>
                        <m:rPr>
                          <m:nor/>
                        </m:rPr>
                        <a:rPr kumimoji="0" lang="en-US" altLang="zh-CN" sz="1600" b="0" i="1" u="none" strike="noStrike" kern="0" cap="none" spc="0" normalizeH="0" baseline="-25000" noProof="0" smtClean="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m:t>s</m:t>
                      </m:r>
                      <m:r>
                        <m:rPr>
                          <m:nor/>
                        </m:rPr>
                        <a:rPr kumimoji="0" lang="en-US" altLang="zh-CN" sz="1600" b="0" i="0" u="none" strike="noStrike" kern="0" cap="none" spc="0" normalizeH="0" baseline="0" noProof="0" smtClean="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m:t>}</m:t>
                      </m:r>
                      <m:r>
                        <m:rPr>
                          <m:nor/>
                        </m:rPr>
                        <a:rPr kumimoji="0" lang="en-US" altLang="zh-CN" sz="1600" b="0" i="1" u="none" strike="noStrike" kern="0" cap="none" spc="0" normalizeH="0" baseline="-25000" noProof="0" smtClean="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m:t>l</m:t>
                      </m:r>
                      <m:r>
                        <m:rPr>
                          <m:nor/>
                        </m:rPr>
                        <a:rPr kumimoji="0" lang="en-US" altLang="zh-CN" sz="1600" b="0" i="0" u="none" strike="noStrike" kern="0" cap="none" spc="0" normalizeH="0" baseline="-25000" noProof="0" smtClean="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m:t>+1</m:t>
                      </m:r>
                    </m:oMath>
                  </m:oMathPara>
                </a14:m>
                <a:endParaRPr kumimoji="0" lang="zh-CN" altLang="zh-CN" sz="1600" b="0" i="0" u="none" strike="noStrike" kern="0" cap="none" spc="0" normalizeH="0" baseline="0" noProof="0" dirty="0" smtClean="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nor/>
                        </m:rPr>
                        <a:rPr kumimoji="0" lang="en-US" altLang="zh-CN" sz="1600" b="0" i="0" u="none" strike="noStrike" kern="0" cap="none" spc="0" normalizeH="0" baseline="0" noProof="0" smtClean="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m:t>{</m:t>
                      </m:r>
                      <m:r>
                        <m:rPr>
                          <m:nor/>
                        </m:rPr>
                        <a:rPr kumimoji="0" lang="en-US" altLang="zh-CN" sz="1600" b="0" i="1" u="none" strike="noStrike" kern="0" cap="none" spc="0" normalizeH="0" baseline="0" noProof="0" smtClean="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m:t>X</m:t>
                      </m:r>
                      <m:r>
                        <m:rPr>
                          <m:nor/>
                        </m:rPr>
                        <a:rPr kumimoji="0" lang="en-US" altLang="zh-CN" sz="1600" b="0" i="1" u="none" strike="noStrike" kern="0" cap="none" spc="0" normalizeH="0" baseline="-25000" noProof="0" smtClean="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m:t>1</m:t>
                      </m:r>
                      <m:r>
                        <a:rPr kumimoji="0" lang="en-US" altLang="zh-CN" sz="1600" b="0" i="1" u="none" strike="noStrike" kern="0" cap="none" spc="0" normalizeH="0" baseline="0" noProof="0" smtClean="0">
                          <a:ln>
                            <a:noFill/>
                          </a:ln>
                          <a:solidFill>
                            <a:prstClr val="black"/>
                          </a:solidFill>
                          <a:effectLst/>
                          <a:uLnTx/>
                          <a:uFillTx/>
                          <a:latin typeface="Cambria Math" panose="02040503050406030204" pitchFamily="18" charset="0"/>
                          <a:cs typeface="+mn-cs"/>
                        </a:rPr>
                        <m:t>,</m:t>
                      </m:r>
                      <m:r>
                        <m:rPr>
                          <m:nor/>
                        </m:rPr>
                        <a:rPr kumimoji="0" lang="en-US" altLang="zh-CN" sz="1600" b="0" i="1" u="none" strike="noStrike" kern="0" cap="none" spc="0" normalizeH="0" baseline="0" noProof="0" smtClean="0">
                          <a:ln>
                            <a:noFill/>
                          </a:ln>
                          <a:solidFill>
                            <a:prstClr val="black"/>
                          </a:solidFill>
                          <a:effectLst/>
                          <a:uLnTx/>
                          <a:uFillTx/>
                          <a:latin typeface="Cambria Math" panose="02040503050406030204" pitchFamily="18" charset="0"/>
                          <a:ea typeface="等线" panose="02010600030101010101" pitchFamily="2" charset="-122"/>
                          <a:cs typeface="+mn-cs"/>
                        </a:rPr>
                        <m:t>X</m:t>
                      </m:r>
                      <m:r>
                        <m:rPr>
                          <m:nor/>
                        </m:rPr>
                        <a:rPr kumimoji="0" lang="en-US" altLang="zh-CN" sz="1600" b="0" i="1" u="none" strike="noStrike" kern="0" cap="none" spc="0" normalizeH="0" baseline="-25000" noProof="0" smtClean="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m:t>2</m:t>
                      </m:r>
                      <m:r>
                        <a:rPr kumimoji="0" lang="en-US" altLang="zh-CN" sz="1600" b="0" i="1" u="none" strike="noStrike" kern="0" cap="none" spc="0" normalizeH="0" baseline="0" noProof="0" smtClean="0">
                          <a:ln>
                            <a:noFill/>
                          </a:ln>
                          <a:solidFill>
                            <a:prstClr val="black"/>
                          </a:solidFill>
                          <a:effectLst/>
                          <a:uLnTx/>
                          <a:uFillTx/>
                          <a:latin typeface="Cambria Math" panose="02040503050406030204" pitchFamily="18" charset="0"/>
                          <a:cs typeface="+mn-cs"/>
                        </a:rPr>
                        <m:t>,…,</m:t>
                      </m:r>
                      <m:r>
                        <m:rPr>
                          <m:nor/>
                        </m:rPr>
                        <a:rPr kumimoji="0" lang="en-US" altLang="zh-CN" sz="1600" b="0" i="1" u="none" strike="noStrike" kern="0" cap="none" spc="0" normalizeH="0" baseline="0" noProof="0" smtClean="0">
                          <a:ln>
                            <a:noFill/>
                          </a:ln>
                          <a:solidFill>
                            <a:prstClr val="black"/>
                          </a:solidFill>
                          <a:effectLst/>
                          <a:uLnTx/>
                          <a:uFillTx/>
                          <a:latin typeface="Cambria Math" panose="02040503050406030204" pitchFamily="18" charset="0"/>
                          <a:ea typeface="等线" panose="02010600030101010101" pitchFamily="2" charset="-122"/>
                          <a:cs typeface="+mn-cs"/>
                        </a:rPr>
                        <m:t>X</m:t>
                      </m:r>
                      <m:r>
                        <m:rPr>
                          <m:nor/>
                        </m:rPr>
                        <a:rPr kumimoji="0" lang="en-US" altLang="zh-CN" sz="1600" b="0" i="1" u="none" strike="noStrike" kern="0" cap="none" spc="0" normalizeH="0" baseline="-25000" noProof="0" smtClean="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m:t>s</m:t>
                      </m:r>
                      <m:r>
                        <m:rPr>
                          <m:nor/>
                        </m:rPr>
                        <a:rPr kumimoji="0" lang="en-US" altLang="zh-CN" sz="1600" b="0" i="0" u="none" strike="noStrike" kern="0" cap="none" spc="0" normalizeH="0" baseline="0" noProof="0" smtClean="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m:t>}</m:t>
                      </m:r>
                      <m:r>
                        <m:rPr>
                          <m:nor/>
                        </m:rPr>
                        <a:rPr kumimoji="0" lang="en-US" altLang="zh-CN" sz="1600" b="0" i="1" u="none" strike="noStrike" kern="0" cap="none" spc="0" normalizeH="0" baseline="-25000" noProof="0" smtClean="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m:t>l</m:t>
                      </m:r>
                      <m:r>
                        <m:rPr>
                          <m:nor/>
                        </m:rPr>
                        <a:rPr kumimoji="0" lang="en-US" altLang="zh-CN" sz="1600" b="0" i="0" u="none" strike="noStrike" kern="0" cap="none" spc="0" normalizeH="0" baseline="-25000" noProof="0" smtClean="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m:t>+2</m:t>
                      </m:r>
                    </m:oMath>
                  </m:oMathPara>
                </a14:m>
                <a:endParaRPr kumimoji="0" lang="zh-CN" altLang="zh-CN" sz="1600" b="0" i="0" u="none" strike="noStrike" kern="0" cap="none" spc="0" normalizeH="0" baseline="0" noProof="0" dirty="0" smtClean="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nor/>
                        </m:rPr>
                        <a:rPr kumimoji="0" lang="en-US" altLang="zh-CN" sz="1600" b="0" i="0" u="none" strike="noStrike" kern="0" cap="none" spc="0" normalizeH="0" baseline="0" noProof="0" smtClean="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m:t>{</m:t>
                      </m:r>
                      <m:r>
                        <m:rPr>
                          <m:nor/>
                        </m:rPr>
                        <a:rPr kumimoji="0" lang="en-US" altLang="zh-CN" sz="1600" b="0" i="1" u="none" strike="noStrike" kern="0" cap="none" spc="0" normalizeH="0" baseline="0" noProof="0" smtClean="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m:t>X</m:t>
                      </m:r>
                      <m:r>
                        <m:rPr>
                          <m:nor/>
                        </m:rPr>
                        <a:rPr kumimoji="0" lang="en-US" altLang="zh-CN" sz="1600" b="0" i="1" u="none" strike="noStrike" kern="0" cap="none" spc="0" normalizeH="0" baseline="-25000" noProof="0" smtClean="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m:t>1</m:t>
                      </m:r>
                      <m:r>
                        <a:rPr kumimoji="0" lang="en-US" altLang="zh-CN" sz="1600" b="0" i="1" u="none" strike="noStrike" kern="0" cap="none" spc="0" normalizeH="0" baseline="0" noProof="0" smtClean="0">
                          <a:ln>
                            <a:noFill/>
                          </a:ln>
                          <a:solidFill>
                            <a:prstClr val="black"/>
                          </a:solidFill>
                          <a:effectLst/>
                          <a:uLnTx/>
                          <a:uFillTx/>
                          <a:latin typeface="Cambria Math" panose="02040503050406030204" pitchFamily="18" charset="0"/>
                          <a:cs typeface="+mn-cs"/>
                        </a:rPr>
                        <m:t>,</m:t>
                      </m:r>
                      <m:r>
                        <m:rPr>
                          <m:nor/>
                        </m:rPr>
                        <a:rPr kumimoji="0" lang="en-US" altLang="zh-CN" sz="1600" b="0" i="1" u="none" strike="noStrike" kern="0" cap="none" spc="0" normalizeH="0" baseline="0" noProof="0" smtClean="0">
                          <a:ln>
                            <a:noFill/>
                          </a:ln>
                          <a:solidFill>
                            <a:prstClr val="black"/>
                          </a:solidFill>
                          <a:effectLst/>
                          <a:uLnTx/>
                          <a:uFillTx/>
                          <a:latin typeface="Cambria Math" panose="02040503050406030204" pitchFamily="18" charset="0"/>
                          <a:ea typeface="等线" panose="02010600030101010101" pitchFamily="2" charset="-122"/>
                          <a:cs typeface="+mn-cs"/>
                        </a:rPr>
                        <m:t>X</m:t>
                      </m:r>
                      <m:r>
                        <m:rPr>
                          <m:nor/>
                        </m:rPr>
                        <a:rPr kumimoji="0" lang="en-US" altLang="zh-CN" sz="1600" b="0" i="1" u="none" strike="noStrike" kern="0" cap="none" spc="0" normalizeH="0" baseline="-25000" noProof="0" smtClean="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m:t>2</m:t>
                      </m:r>
                      <m:r>
                        <a:rPr kumimoji="0" lang="en-US" altLang="zh-CN" sz="1600" b="0" i="1" u="none" strike="noStrike" kern="0" cap="none" spc="0" normalizeH="0" baseline="0" noProof="0" smtClean="0">
                          <a:ln>
                            <a:noFill/>
                          </a:ln>
                          <a:solidFill>
                            <a:prstClr val="black"/>
                          </a:solidFill>
                          <a:effectLst/>
                          <a:uLnTx/>
                          <a:uFillTx/>
                          <a:latin typeface="Cambria Math" panose="02040503050406030204" pitchFamily="18" charset="0"/>
                          <a:cs typeface="+mn-cs"/>
                        </a:rPr>
                        <m:t>,…,</m:t>
                      </m:r>
                      <m:r>
                        <m:rPr>
                          <m:nor/>
                        </m:rPr>
                        <a:rPr kumimoji="0" lang="en-US" altLang="zh-CN" sz="1600" b="0" i="1" u="none" strike="noStrike" kern="0" cap="none" spc="0" normalizeH="0" baseline="0" noProof="0" smtClean="0">
                          <a:ln>
                            <a:noFill/>
                          </a:ln>
                          <a:solidFill>
                            <a:prstClr val="black"/>
                          </a:solidFill>
                          <a:effectLst/>
                          <a:uLnTx/>
                          <a:uFillTx/>
                          <a:latin typeface="Cambria Math" panose="02040503050406030204" pitchFamily="18" charset="0"/>
                          <a:ea typeface="等线" panose="02010600030101010101" pitchFamily="2" charset="-122"/>
                          <a:cs typeface="+mn-cs"/>
                        </a:rPr>
                        <m:t>X</m:t>
                      </m:r>
                      <m:r>
                        <m:rPr>
                          <m:nor/>
                        </m:rPr>
                        <a:rPr kumimoji="0" lang="en-US" altLang="zh-CN" sz="1600" b="0" i="1" u="none" strike="noStrike" kern="0" cap="none" spc="0" normalizeH="0" baseline="-25000" noProof="0" smtClean="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m:t>s</m:t>
                      </m:r>
                      <m:r>
                        <m:rPr>
                          <m:nor/>
                        </m:rPr>
                        <a:rPr kumimoji="0" lang="en-US" altLang="zh-CN" sz="1600" b="0" i="0" u="none" strike="noStrike" kern="0" cap="none" spc="0" normalizeH="0" baseline="0" noProof="0" smtClean="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m:t>}</m:t>
                      </m:r>
                      <m:r>
                        <m:rPr>
                          <m:nor/>
                        </m:rPr>
                        <a:rPr kumimoji="0" lang="en-US" altLang="zh-CN" sz="1600" b="0" i="1" u="none" strike="noStrike" kern="0" cap="none" spc="0" normalizeH="0" baseline="-25000" noProof="0" smtClean="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m:t>l</m:t>
                      </m:r>
                      <m:r>
                        <m:rPr>
                          <m:nor/>
                        </m:rPr>
                        <a:rPr kumimoji="0" lang="en-US" altLang="zh-CN" sz="1600" b="0" i="0" u="none" strike="noStrike" kern="0" cap="none" spc="0" normalizeH="0" baseline="-25000" noProof="0" smtClean="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m:t>+3</m:t>
                      </m:r>
                    </m:oMath>
                  </m:oMathPara>
                </a14:m>
                <a:endParaRPr kumimoji="0" lang="zh-CN" altLang="zh-CN" sz="1600" b="0" i="0" u="none" strike="noStrike" kern="0" cap="none" spc="0" normalizeH="0" baseline="0" noProof="0" dirty="0" smtClean="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600" b="0" i="0" u="none" strike="noStrike" kern="0" cap="none" spc="0" normalizeH="0" baseline="0" noProof="0" dirty="0" smtClean="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a:t>
                </a:r>
              </a:p>
              <a:p>
                <a:pPr marL="0" marR="0" lvl="0" indent="0" algn="ctr"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nor/>
                        </m:rPr>
                        <a:rPr kumimoji="0" lang="en-US" altLang="zh-CN" sz="1600" b="0" i="0" u="none" strike="noStrike" kern="0" cap="none" spc="0" normalizeH="0" baseline="0" noProof="0" smtClean="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m:t>{</m:t>
                      </m:r>
                      <m:r>
                        <m:rPr>
                          <m:nor/>
                        </m:rPr>
                        <a:rPr kumimoji="0" lang="en-US" altLang="zh-CN" sz="1600" b="0" i="1" u="none" strike="noStrike" kern="0" cap="none" spc="0" normalizeH="0" baseline="0" noProof="0" smtClean="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m:t>X</m:t>
                      </m:r>
                      <m:r>
                        <m:rPr>
                          <m:nor/>
                        </m:rPr>
                        <a:rPr kumimoji="0" lang="en-US" altLang="zh-CN" sz="1600" b="0" i="1" u="none" strike="noStrike" kern="0" cap="none" spc="0" normalizeH="0" baseline="-25000" noProof="0" smtClean="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m:t>1</m:t>
                      </m:r>
                      <m:r>
                        <a:rPr kumimoji="0" lang="en-US" altLang="zh-CN" sz="1600" b="0" i="1" u="none" strike="noStrike" kern="0" cap="none" spc="0" normalizeH="0" baseline="0" noProof="0" smtClean="0">
                          <a:ln>
                            <a:noFill/>
                          </a:ln>
                          <a:solidFill>
                            <a:prstClr val="black"/>
                          </a:solidFill>
                          <a:effectLst/>
                          <a:uLnTx/>
                          <a:uFillTx/>
                          <a:latin typeface="Cambria Math" panose="02040503050406030204" pitchFamily="18" charset="0"/>
                          <a:cs typeface="+mn-cs"/>
                        </a:rPr>
                        <m:t>,</m:t>
                      </m:r>
                      <m:r>
                        <m:rPr>
                          <m:nor/>
                        </m:rPr>
                        <a:rPr kumimoji="0" lang="en-US" altLang="zh-CN" sz="1600" b="0" i="1" u="none" strike="noStrike" kern="0" cap="none" spc="0" normalizeH="0" baseline="0" noProof="0" smtClean="0">
                          <a:ln>
                            <a:noFill/>
                          </a:ln>
                          <a:solidFill>
                            <a:prstClr val="black"/>
                          </a:solidFill>
                          <a:effectLst/>
                          <a:uLnTx/>
                          <a:uFillTx/>
                          <a:latin typeface="Cambria Math" panose="02040503050406030204" pitchFamily="18" charset="0"/>
                          <a:ea typeface="等线" panose="02010600030101010101" pitchFamily="2" charset="-122"/>
                          <a:cs typeface="+mn-cs"/>
                        </a:rPr>
                        <m:t>X</m:t>
                      </m:r>
                      <m:r>
                        <m:rPr>
                          <m:nor/>
                        </m:rPr>
                        <a:rPr kumimoji="0" lang="en-US" altLang="zh-CN" sz="1600" b="0" i="1" u="none" strike="noStrike" kern="0" cap="none" spc="0" normalizeH="0" baseline="-25000" noProof="0" smtClean="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m:t>2</m:t>
                      </m:r>
                      <m:r>
                        <a:rPr kumimoji="0" lang="en-US" altLang="zh-CN" sz="1600" b="0" i="1" u="none" strike="noStrike" kern="0" cap="none" spc="0" normalizeH="0" baseline="0" noProof="0" smtClean="0">
                          <a:ln>
                            <a:noFill/>
                          </a:ln>
                          <a:solidFill>
                            <a:prstClr val="black"/>
                          </a:solidFill>
                          <a:effectLst/>
                          <a:uLnTx/>
                          <a:uFillTx/>
                          <a:latin typeface="Cambria Math" panose="02040503050406030204" pitchFamily="18" charset="0"/>
                          <a:cs typeface="+mn-cs"/>
                        </a:rPr>
                        <m:t>,…,</m:t>
                      </m:r>
                      <m:r>
                        <m:rPr>
                          <m:nor/>
                        </m:rPr>
                        <a:rPr kumimoji="0" lang="en-US" altLang="zh-CN" sz="1600" b="0" i="1" u="none" strike="noStrike" kern="0" cap="none" spc="0" normalizeH="0" baseline="0" noProof="0" smtClean="0">
                          <a:ln>
                            <a:noFill/>
                          </a:ln>
                          <a:solidFill>
                            <a:prstClr val="black"/>
                          </a:solidFill>
                          <a:effectLst/>
                          <a:uLnTx/>
                          <a:uFillTx/>
                          <a:latin typeface="Cambria Math" panose="02040503050406030204" pitchFamily="18" charset="0"/>
                          <a:ea typeface="等线" panose="02010600030101010101" pitchFamily="2" charset="-122"/>
                          <a:cs typeface="+mn-cs"/>
                        </a:rPr>
                        <m:t>X</m:t>
                      </m:r>
                      <m:r>
                        <m:rPr>
                          <m:nor/>
                        </m:rPr>
                        <a:rPr kumimoji="0" lang="en-US" altLang="zh-CN" sz="1600" b="0" i="1" u="none" strike="noStrike" kern="0" cap="none" spc="0" normalizeH="0" baseline="-25000" noProof="0" smtClean="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m:t>s</m:t>
                      </m:r>
                      <m:r>
                        <m:rPr>
                          <m:nor/>
                        </m:rPr>
                        <a:rPr kumimoji="0" lang="en-US" altLang="zh-CN" sz="1600" b="0" i="0" u="none" strike="noStrike" kern="0" cap="none" spc="0" normalizeH="0" baseline="0" noProof="0" smtClean="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m:t>}</m:t>
                      </m:r>
                      <m:r>
                        <m:rPr>
                          <m:nor/>
                        </m:rPr>
                        <a:rPr kumimoji="0" lang="en-US" altLang="zh-CN" sz="1600" b="0" i="1" u="none" strike="noStrike" kern="0" cap="none" spc="0" normalizeH="0" baseline="-25000" noProof="0" smtClean="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m:t>l</m:t>
                      </m:r>
                      <m:r>
                        <m:rPr>
                          <m:nor/>
                        </m:rPr>
                        <a:rPr kumimoji="0" lang="en-US" altLang="zh-CN" sz="1600" b="0" i="0" u="none" strike="noStrike" kern="0" cap="none" spc="0" normalizeH="0" baseline="-25000" noProof="0" smtClean="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m:t>+</m:t>
                      </m:r>
                      <m:r>
                        <m:rPr>
                          <m:nor/>
                        </m:rPr>
                        <a:rPr kumimoji="0" lang="en-US" altLang="zh-CN" sz="1600" b="0" i="1" u="none" strike="noStrike" kern="0" cap="none" spc="0" normalizeH="0" baseline="-25000" noProof="0" smtClean="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m:t>u</m:t>
                      </m:r>
                    </m:oMath>
                  </m:oMathPara>
                </a14:m>
                <a:endParaRPr kumimoji="0" lang="zh-CN" altLang="zh-CN" sz="1600" b="0" i="1" u="none" strike="noStrike" kern="0" cap="none" spc="0" normalizeH="0" baseline="0" noProof="0" dirty="0" smtClean="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mc:Choice>
        <mc:Fallback xmlns="">
          <p:sp>
            <p:nvSpPr>
              <p:cNvPr id="54" name="矩形 53"/>
              <p:cNvSpPr>
                <a:spLocks noRot="1" noChangeAspect="1" noMove="1" noResize="1" noEditPoints="1" noAdjustHandles="1" noChangeArrowheads="1" noChangeShapeType="1" noTextEdit="1"/>
              </p:cNvSpPr>
              <p:nvPr/>
            </p:nvSpPr>
            <p:spPr>
              <a:xfrm>
                <a:off x="6921495" y="2618015"/>
                <a:ext cx="1555755" cy="1486800"/>
              </a:xfrm>
              <a:prstGeom prst="rect">
                <a:avLst/>
              </a:prstGeom>
              <a:blipFill>
                <a:blip r:embed="rId4"/>
                <a:stretch>
                  <a:fillRect/>
                </a:stretch>
              </a:blipFill>
              <a:ln w="19050" cap="flat" cmpd="sng" algn="ctr">
                <a:solidFill>
                  <a:sysClr val="windowText" lastClr="000000"/>
                </a:solidFill>
                <a:prstDash val="solid"/>
                <a:miter lim="800000"/>
              </a:ln>
              <a:effectLst/>
            </p:spPr>
            <p:txBody>
              <a:bodyPr/>
              <a:lstStyle/>
              <a:p>
                <a:r>
                  <a:rPr lang="zh-CN" altLang="en-US">
                    <a:noFill/>
                  </a:rPr>
                  <a:t> </a:t>
                </a:r>
              </a:p>
            </p:txBody>
          </p:sp>
        </mc:Fallback>
      </mc:AlternateContent>
      <p:cxnSp>
        <p:nvCxnSpPr>
          <p:cNvPr id="55" name="直接箭头连接符 54"/>
          <p:cNvCxnSpPr/>
          <p:nvPr/>
        </p:nvCxnSpPr>
        <p:spPr>
          <a:xfrm>
            <a:off x="8214343" y="4286896"/>
            <a:ext cx="0" cy="1486800"/>
          </a:xfrm>
          <a:prstGeom prst="straightConnector1">
            <a:avLst/>
          </a:prstGeom>
          <a:noFill/>
          <a:ln w="19050" cap="flat" cmpd="sng" algn="ctr">
            <a:solidFill>
              <a:sysClr val="windowText" lastClr="000000"/>
            </a:solidFill>
            <a:prstDash val="solid"/>
            <a:miter lim="800000"/>
            <a:headEnd type="triangle"/>
            <a:tailEnd type="triangle"/>
          </a:ln>
          <a:effectLst/>
        </p:spPr>
      </p:cxnSp>
      <p:sp>
        <p:nvSpPr>
          <p:cNvPr id="56" name="文本框 55"/>
          <p:cNvSpPr txBox="1"/>
          <p:nvPr/>
        </p:nvSpPr>
        <p:spPr>
          <a:xfrm>
            <a:off x="8214343" y="5008263"/>
            <a:ext cx="341194" cy="461665"/>
          </a:xfrm>
          <a:prstGeom prst="rect">
            <a:avLst/>
          </a:prstGeom>
          <a:noFill/>
        </p:spPr>
        <p:txBody>
          <a:bodyPr wrap="square" rtlCol="0">
            <a:spAutoFit/>
          </a:bodyPr>
          <a:lstStyle/>
          <a:p>
            <a:r>
              <a:rPr lang="en-US" altLang="zh-CN" sz="2400" i="1"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u</a:t>
            </a:r>
            <a:endParaRPr lang="zh-CN" altLang="en-US" sz="2400" i="1" dirty="0">
              <a:solidFill>
                <a:prstClr val="black"/>
              </a:solidFill>
              <a:latin typeface="Times New Roman" panose="02020603050405020304" pitchFamily="18" charset="0"/>
              <a:ea typeface="等线" panose="02010600030101010101" pitchFamily="2" charset="-122"/>
              <a:cs typeface="Times New Roman" panose="02020603050405020304" pitchFamily="18" charset="0"/>
            </a:endParaRPr>
          </a:p>
        </p:txBody>
      </p:sp>
      <p:cxnSp>
        <p:nvCxnSpPr>
          <p:cNvPr id="57" name="曲线连接符 56"/>
          <p:cNvCxnSpPr>
            <a:stCxn id="54" idx="1"/>
            <a:endCxn id="52" idx="3"/>
          </p:cNvCxnSpPr>
          <p:nvPr/>
        </p:nvCxnSpPr>
        <p:spPr>
          <a:xfrm rot="10800000" flipV="1">
            <a:off x="6310437" y="3361415"/>
            <a:ext cx="611059" cy="937982"/>
          </a:xfrm>
          <a:prstGeom prst="curvedConnector3">
            <a:avLst/>
          </a:prstGeom>
          <a:noFill/>
          <a:ln w="19050" cap="flat" cmpd="sng" algn="ctr">
            <a:solidFill>
              <a:srgbClr val="ED7D31"/>
            </a:solidFill>
            <a:prstDash val="solid"/>
            <a:miter lim="800000"/>
            <a:tailEnd type="triangle"/>
          </a:ln>
          <a:effectLst/>
        </p:spPr>
      </p:cxnSp>
      <p:sp>
        <p:nvSpPr>
          <p:cNvPr id="58" name="矩形 57"/>
          <p:cNvSpPr/>
          <p:nvPr/>
        </p:nvSpPr>
        <p:spPr>
          <a:xfrm>
            <a:off x="7549013" y="4287433"/>
            <a:ext cx="511791" cy="1486800"/>
          </a:xfrm>
          <a:prstGeom prst="rect">
            <a:avLst/>
          </a:prstGeom>
          <a:solidFill>
            <a:srgbClr val="4472C4">
              <a:lumMod val="20000"/>
              <a:lumOff val="80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000" b="0" i="0" u="none" strike="noStrike" kern="0" cap="none" spc="0" normalizeH="0" baseline="0" noProof="0" dirty="0" smtClean="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sym typeface="Symbol" panose="05050102010706020507" pitchFamily="18" charset="2"/>
              </a:rPr>
              <a:t>+</a:t>
            </a:r>
            <a:r>
              <a:rPr kumimoji="0" lang="en-US" altLang="zh-CN" sz="2000" b="0" i="0" u="none" strike="noStrike" kern="0" cap="none" spc="0" normalizeH="0" baseline="0" noProof="0" dirty="0" smtClean="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1</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000" b="0" i="0" u="none" strike="noStrike" kern="0" cap="none" spc="0" normalizeH="0" baseline="0" noProof="0" dirty="0" smtClean="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sym typeface="Symbol" panose="05050102010706020507" pitchFamily="18" charset="2"/>
              </a:rPr>
              <a:t></a:t>
            </a:r>
            <a:r>
              <a:rPr kumimoji="0" lang="en-US" altLang="zh-CN" sz="2000" b="0" i="0" u="none" strike="noStrike" kern="0" cap="none" spc="0" normalizeH="0" baseline="0" noProof="0" dirty="0" smtClean="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1</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000" b="0" i="0" u="none" strike="noStrike" kern="0" cap="none" spc="0" normalizeH="0" baseline="0" noProof="0" dirty="0" smtClean="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+1</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000" b="0" i="0" u="none" strike="noStrike" kern="0" cap="none" spc="0" normalizeH="0" baseline="0" noProof="0" dirty="0" smtClean="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000" b="0" i="0" u="none" strike="noStrike" kern="0" cap="none" spc="0" normalizeH="0" baseline="0" noProof="0" dirty="0" smtClean="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+1</a:t>
            </a:r>
          </a:p>
        </p:txBody>
      </p:sp>
      <p:cxnSp>
        <p:nvCxnSpPr>
          <p:cNvPr id="59" name="曲线连接符 58"/>
          <p:cNvCxnSpPr>
            <a:endCxn id="58" idx="1"/>
          </p:cNvCxnSpPr>
          <p:nvPr/>
        </p:nvCxnSpPr>
        <p:spPr>
          <a:xfrm>
            <a:off x="6310436" y="4422774"/>
            <a:ext cx="1238577" cy="816591"/>
          </a:xfrm>
          <a:prstGeom prst="curvedConnector3">
            <a:avLst/>
          </a:prstGeom>
          <a:noFill/>
          <a:ln w="19050" cap="flat" cmpd="sng" algn="ctr">
            <a:solidFill>
              <a:srgbClr val="ED7D31"/>
            </a:solidFill>
            <a:prstDash val="solid"/>
            <a:miter lim="800000"/>
            <a:tailEnd type="triangle"/>
          </a:ln>
          <a:effectLst/>
        </p:spPr>
      </p:cxnSp>
      <p:sp>
        <p:nvSpPr>
          <p:cNvPr id="60" name="矩形 59"/>
          <p:cNvSpPr/>
          <p:nvPr/>
        </p:nvSpPr>
        <p:spPr>
          <a:xfrm>
            <a:off x="6000271" y="3299639"/>
            <a:ext cx="704039" cy="369332"/>
          </a:xfrm>
          <a:prstGeom prst="rect">
            <a:avLst/>
          </a:prstGeom>
        </p:spPr>
        <p:txBody>
          <a:bodyPr wrap="none">
            <a:spAutoFit/>
          </a:bodyPr>
          <a:lstStyle/>
          <a:p>
            <a:r>
              <a:rPr lang="zh-CN" altLang="en-US" dirty="0" smtClean="0">
                <a:solidFill>
                  <a:prstClr val="black"/>
                </a:solidFill>
                <a:latin typeface="Times New Roman" panose="02020603050405020304" pitchFamily="18" charset="0"/>
                <a:ea typeface="等线" panose="02010600030101010101" pitchFamily="2" charset="-122"/>
                <a:cs typeface="Times New Roman" panose="02020603050405020304" pitchFamily="18" charset="0"/>
              </a:rPr>
              <a:t>输入</a:t>
            </a:r>
            <a:r>
              <a:rPr lang="en-US" altLang="zh-CN" dirty="0" smtClean="0">
                <a:solidFill>
                  <a:prstClr val="black"/>
                </a:solidFill>
                <a:latin typeface="Times New Roman" panose="02020603050405020304" pitchFamily="18" charset="0"/>
                <a:ea typeface="等线" panose="02010600030101010101" pitchFamily="2" charset="-122"/>
                <a:cs typeface="Times New Roman" panose="02020603050405020304" pitchFamily="18" charset="0"/>
              </a:rPr>
              <a:t> </a:t>
            </a:r>
            <a:endParaRPr lang="zh-CN" altLang="en-US" dirty="0">
              <a:solidFill>
                <a:prstClr val="black"/>
              </a:solidFill>
              <a:latin typeface="等线" panose="020F0502020204030204"/>
              <a:ea typeface="等线" panose="02010600030101010101" pitchFamily="2" charset="-122"/>
            </a:endParaRPr>
          </a:p>
        </p:txBody>
      </p:sp>
      <p:sp>
        <p:nvSpPr>
          <p:cNvPr id="61" name="矩形 60"/>
          <p:cNvSpPr/>
          <p:nvPr/>
        </p:nvSpPr>
        <p:spPr>
          <a:xfrm>
            <a:off x="6204826" y="4826817"/>
            <a:ext cx="704039" cy="369332"/>
          </a:xfrm>
          <a:prstGeom prst="rect">
            <a:avLst/>
          </a:prstGeom>
        </p:spPr>
        <p:txBody>
          <a:bodyPr wrap="none">
            <a:spAutoFit/>
          </a:bodyPr>
          <a:lstStyle/>
          <a:p>
            <a:r>
              <a:rPr lang="zh-CN" altLang="en-US" dirty="0" smtClean="0">
                <a:solidFill>
                  <a:prstClr val="black"/>
                </a:solidFill>
                <a:latin typeface="Times New Roman" panose="02020603050405020304" pitchFamily="18" charset="0"/>
                <a:ea typeface="等线" panose="02010600030101010101" pitchFamily="2" charset="-122"/>
                <a:cs typeface="Times New Roman" panose="02020603050405020304" pitchFamily="18" charset="0"/>
              </a:rPr>
              <a:t>输出</a:t>
            </a:r>
            <a:r>
              <a:rPr lang="en-US" altLang="zh-CN" dirty="0" smtClean="0">
                <a:solidFill>
                  <a:prstClr val="black"/>
                </a:solidFill>
                <a:latin typeface="Times New Roman" panose="02020603050405020304" pitchFamily="18" charset="0"/>
                <a:ea typeface="等线" panose="02010600030101010101" pitchFamily="2" charset="-122"/>
                <a:cs typeface="Times New Roman" panose="02020603050405020304" pitchFamily="18" charset="0"/>
              </a:rPr>
              <a:t> </a:t>
            </a:r>
            <a:endParaRPr lang="zh-CN" altLang="en-US" dirty="0">
              <a:solidFill>
                <a:prstClr val="black"/>
              </a:solidFill>
              <a:latin typeface="等线" panose="020F0502020204030204"/>
              <a:ea typeface="等线" panose="02010600030101010101" pitchFamily="2" charset="-122"/>
            </a:endParaRPr>
          </a:p>
        </p:txBody>
      </p:sp>
      <p:cxnSp>
        <p:nvCxnSpPr>
          <p:cNvPr id="62" name="直接箭头连接符 61"/>
          <p:cNvCxnSpPr/>
          <p:nvPr/>
        </p:nvCxnSpPr>
        <p:spPr>
          <a:xfrm>
            <a:off x="8603768" y="2611191"/>
            <a:ext cx="0" cy="1486800"/>
          </a:xfrm>
          <a:prstGeom prst="straightConnector1">
            <a:avLst/>
          </a:prstGeom>
          <a:noFill/>
          <a:ln w="19050" cap="flat" cmpd="sng" algn="ctr">
            <a:solidFill>
              <a:sysClr val="windowText" lastClr="000000"/>
            </a:solidFill>
            <a:prstDash val="solid"/>
            <a:miter lim="800000"/>
            <a:headEnd type="triangle"/>
            <a:tailEnd type="triangle"/>
          </a:ln>
          <a:effectLst/>
        </p:spPr>
      </p:cxnSp>
      <p:sp>
        <p:nvSpPr>
          <p:cNvPr id="63" name="文本框 62"/>
          <p:cNvSpPr txBox="1"/>
          <p:nvPr/>
        </p:nvSpPr>
        <p:spPr>
          <a:xfrm>
            <a:off x="8603768" y="3332558"/>
            <a:ext cx="341194" cy="461665"/>
          </a:xfrm>
          <a:prstGeom prst="rect">
            <a:avLst/>
          </a:prstGeom>
          <a:noFill/>
        </p:spPr>
        <p:txBody>
          <a:bodyPr wrap="square" rtlCol="0">
            <a:spAutoFit/>
          </a:bodyPr>
          <a:lstStyle/>
          <a:p>
            <a:r>
              <a:rPr lang="en-US" altLang="zh-CN" sz="2400" i="1"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u</a:t>
            </a:r>
            <a:endParaRPr lang="zh-CN" altLang="en-US" sz="2400" i="1" dirty="0">
              <a:solidFill>
                <a:prstClr val="black"/>
              </a:solidFill>
              <a:latin typeface="Times New Roman" panose="02020603050405020304" pitchFamily="18" charset="0"/>
              <a:ea typeface="等线" panose="02010600030101010101" pitchFamily="2" charset="-122"/>
              <a:cs typeface="Times New Roman" panose="02020603050405020304" pitchFamily="18" charset="0"/>
            </a:endParaRPr>
          </a:p>
        </p:txBody>
      </p:sp>
      <p:sp>
        <p:nvSpPr>
          <p:cNvPr id="65" name="文本框 64"/>
          <p:cNvSpPr txBox="1"/>
          <p:nvPr/>
        </p:nvSpPr>
        <p:spPr>
          <a:xfrm>
            <a:off x="1364508" y="3176093"/>
            <a:ext cx="2720493" cy="369332"/>
          </a:xfrm>
          <a:prstGeom prst="rect">
            <a:avLst/>
          </a:prstGeom>
          <a:noFill/>
        </p:spPr>
        <p:txBody>
          <a:bodyPr wrap="square" rtlCol="0">
            <a:spAutoFit/>
          </a:bodyPr>
          <a:lstStyle/>
          <a:p>
            <a:r>
              <a:rPr lang="zh-CN" altLang="en-US"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训练</a:t>
            </a:r>
            <a:r>
              <a:rPr lang="zh-CN" altLang="en-US" dirty="0" smtClean="0">
                <a:solidFill>
                  <a:prstClr val="black"/>
                </a:solidFill>
                <a:latin typeface="Times New Roman" panose="02020603050405020304" pitchFamily="18" charset="0"/>
                <a:ea typeface="等线" panose="02010600030101010101" pitchFamily="2" charset="-122"/>
                <a:cs typeface="Times New Roman" panose="02020603050405020304" pitchFamily="18" charset="0"/>
              </a:rPr>
              <a:t>数据（长程跟踪结果）</a:t>
            </a:r>
            <a:endParaRPr lang="zh-CN" altLang="en-US" dirty="0">
              <a:solidFill>
                <a:prstClr val="black"/>
              </a:solidFill>
              <a:latin typeface="Times New Roman" panose="02020603050405020304" pitchFamily="18" charset="0"/>
              <a:ea typeface="等线" panose="02010600030101010101" pitchFamily="2" charset="-122"/>
              <a:cs typeface="Times New Roman" panose="02020603050405020304" pitchFamily="18" charset="0"/>
            </a:endParaRPr>
          </a:p>
        </p:txBody>
      </p:sp>
      <p:sp>
        <p:nvSpPr>
          <p:cNvPr id="66" name="文本框 65"/>
          <p:cNvSpPr txBox="1"/>
          <p:nvPr/>
        </p:nvSpPr>
        <p:spPr>
          <a:xfrm>
            <a:off x="6732425" y="2205467"/>
            <a:ext cx="2242212" cy="369332"/>
          </a:xfrm>
          <a:prstGeom prst="rect">
            <a:avLst/>
          </a:prstGeom>
          <a:noFill/>
        </p:spPr>
        <p:txBody>
          <a:bodyPr wrap="square" rtlCol="0">
            <a:spAutoFit/>
          </a:bodyPr>
          <a:lstStyle/>
          <a:p>
            <a:r>
              <a:rPr lang="zh-CN" altLang="en-US" dirty="0" smtClean="0">
                <a:solidFill>
                  <a:prstClr val="black"/>
                </a:solidFill>
                <a:latin typeface="Times New Roman" panose="02020603050405020304" pitchFamily="18" charset="0"/>
                <a:ea typeface="等线" panose="02010600030101010101" pitchFamily="2" charset="-122"/>
                <a:cs typeface="Times New Roman" panose="02020603050405020304" pitchFamily="18" charset="0"/>
              </a:rPr>
              <a:t>新数据（短程跟踪）</a:t>
            </a:r>
            <a:endParaRPr lang="zh-CN" altLang="en-US" dirty="0">
              <a:solidFill>
                <a:prstClr val="black"/>
              </a:solidFill>
              <a:latin typeface="Times New Roman" panose="02020603050405020304" pitchFamily="18" charset="0"/>
              <a:ea typeface="等线" panose="02010600030101010101" pitchFamily="2" charset="-122"/>
              <a:cs typeface="Times New Roman" panose="02020603050405020304" pitchFamily="18" charset="0"/>
            </a:endParaRPr>
          </a:p>
        </p:txBody>
      </p:sp>
      <p:cxnSp>
        <p:nvCxnSpPr>
          <p:cNvPr id="67" name="直接箭头连接符 66"/>
          <p:cNvCxnSpPr>
            <a:stCxn id="48" idx="3"/>
            <a:endCxn id="52" idx="1"/>
          </p:cNvCxnSpPr>
          <p:nvPr/>
        </p:nvCxnSpPr>
        <p:spPr>
          <a:xfrm flipV="1">
            <a:off x="3702014" y="4299397"/>
            <a:ext cx="765974" cy="1674"/>
          </a:xfrm>
          <a:prstGeom prst="straightConnector1">
            <a:avLst/>
          </a:prstGeom>
          <a:noFill/>
          <a:ln w="19050" cap="flat" cmpd="sng" algn="ctr">
            <a:solidFill>
              <a:sysClr val="windowText" lastClr="000000"/>
            </a:solidFill>
            <a:prstDash val="solid"/>
            <a:miter lim="800000"/>
            <a:tailEnd type="triangle"/>
          </a:ln>
          <a:effectLst/>
        </p:spPr>
      </p:cxnSp>
      <p:sp>
        <p:nvSpPr>
          <p:cNvPr id="2" name="灯片编号占位符 1"/>
          <p:cNvSpPr>
            <a:spLocks noGrp="1"/>
          </p:cNvSpPr>
          <p:nvPr>
            <p:ph type="sldNum" sz="quarter" idx="12"/>
          </p:nvPr>
        </p:nvSpPr>
        <p:spPr/>
        <p:txBody>
          <a:bodyPr/>
          <a:lstStyle/>
          <a:p>
            <a:fld id="{7BCFEC24-794C-42CA-82C7-E097EB8543E8}" type="slidenum">
              <a:rPr lang="en-US" altLang="zh-CN" smtClean="0">
                <a:solidFill>
                  <a:srgbClr val="000000"/>
                </a:solidFill>
              </a:rPr>
              <a:pPr/>
              <a:t>18</a:t>
            </a:fld>
            <a:endParaRPr lang="en-US" altLang="zh-CN">
              <a:solidFill>
                <a:srgbClr val="000000"/>
              </a:solidFill>
            </a:endParaRPr>
          </a:p>
        </p:txBody>
      </p:sp>
      <p:sp>
        <p:nvSpPr>
          <p:cNvPr id="43" name="文本框 42"/>
          <p:cNvSpPr txBox="1"/>
          <p:nvPr/>
        </p:nvSpPr>
        <p:spPr>
          <a:xfrm>
            <a:off x="3062766" y="6351359"/>
            <a:ext cx="6495340" cy="400110"/>
          </a:xfrm>
          <a:prstGeom prst="rect">
            <a:avLst/>
          </a:prstGeom>
          <a:noFill/>
        </p:spPr>
        <p:txBody>
          <a:bodyPr wrap="square" rtlCol="0">
            <a:spAutoFit/>
          </a:bodyPr>
          <a:lstStyle/>
          <a:p>
            <a:r>
              <a:rPr lang="zh-CN" altLang="en-US" sz="2000" dirty="0" smtClean="0">
                <a:latin typeface="Times" panose="02020603050405020304" pitchFamily="18" charset="0"/>
                <a:cs typeface="Times" panose="02020603050405020304" pitchFamily="18" charset="0"/>
              </a:rPr>
              <a:t>短程跟踪</a:t>
            </a:r>
            <a:r>
              <a:rPr lang="en-US" altLang="zh-CN" sz="2000" dirty="0" smtClean="0">
                <a:latin typeface="Times" panose="02020603050405020304" pitchFamily="18" charset="0"/>
                <a:cs typeface="Times" panose="02020603050405020304" pitchFamily="18" charset="0"/>
                <a:sym typeface="Wingdings" panose="05000000000000000000" pitchFamily="2" charset="2"/>
              </a:rPr>
              <a:t>                       </a:t>
            </a:r>
            <a:r>
              <a:rPr lang="zh-CN" altLang="en-US" sz="2000" dirty="0" smtClean="0">
                <a:latin typeface="Times" panose="02020603050405020304" pitchFamily="18" charset="0"/>
                <a:cs typeface="Times" panose="02020603050405020304" pitchFamily="18" charset="0"/>
                <a:sym typeface="Wingdings" panose="05000000000000000000" pitchFamily="2" charset="2"/>
              </a:rPr>
              <a:t>长程运动稳定性</a:t>
            </a:r>
            <a:endParaRPr lang="zh-CN" altLang="en-US" sz="2000" dirty="0">
              <a:latin typeface="Times" panose="02020603050405020304" pitchFamily="18" charset="0"/>
              <a:cs typeface="Times" panose="02020603050405020304" pitchFamily="18" charset="0"/>
            </a:endParaRPr>
          </a:p>
        </p:txBody>
      </p:sp>
      <p:cxnSp>
        <p:nvCxnSpPr>
          <p:cNvPr id="44" name="直接箭头连接符 43"/>
          <p:cNvCxnSpPr/>
          <p:nvPr/>
        </p:nvCxnSpPr>
        <p:spPr>
          <a:xfrm flipV="1">
            <a:off x="4518398" y="6549740"/>
            <a:ext cx="765974" cy="1674"/>
          </a:xfrm>
          <a:prstGeom prst="straightConnector1">
            <a:avLst/>
          </a:prstGeom>
          <a:noFill/>
          <a:ln w="19050" cap="flat" cmpd="sng" algn="ctr">
            <a:solidFill>
              <a:sysClr val="windowText" lastClr="000000"/>
            </a:solidFill>
            <a:prstDash val="solid"/>
            <a:miter lim="800000"/>
            <a:tailEnd type="triangle"/>
          </a:ln>
          <a:effectLst/>
        </p:spPr>
      </p:cxnSp>
      <p:sp>
        <p:nvSpPr>
          <p:cNvPr id="45" name="文本框 44"/>
          <p:cNvSpPr txBox="1"/>
          <p:nvPr/>
        </p:nvSpPr>
        <p:spPr>
          <a:xfrm>
            <a:off x="4440081" y="6139164"/>
            <a:ext cx="975960" cy="369332"/>
          </a:xfrm>
          <a:prstGeom prst="rect">
            <a:avLst/>
          </a:prstGeom>
          <a:noFill/>
        </p:spPr>
        <p:txBody>
          <a:bodyPr wrap="square" rtlCol="0">
            <a:spAutoFit/>
          </a:bodyPr>
          <a:lstStyle/>
          <a:p>
            <a:r>
              <a:rPr lang="en-US" altLang="zh-CN" dirty="0" smtClean="0">
                <a:latin typeface="Times" panose="02020603050405020304" pitchFamily="18" charset="0"/>
                <a:cs typeface="Times" panose="02020603050405020304" pitchFamily="18" charset="0"/>
              </a:rPr>
              <a:t>predict</a:t>
            </a:r>
            <a:endParaRPr lang="zh-CN" altLang="en-US" sz="1400" dirty="0">
              <a:latin typeface="Times" panose="02020603050405020304" pitchFamily="18" charset="0"/>
              <a:cs typeface="Times" panose="02020603050405020304" pitchFamily="18" charset="0"/>
            </a:endParaRPr>
          </a:p>
        </p:txBody>
      </p:sp>
      <mc:AlternateContent xmlns:mc="http://schemas.openxmlformats.org/markup-compatibility/2006" xmlns:a14="http://schemas.microsoft.com/office/drawing/2010/main">
        <mc:Choice Requires="a14">
          <p:sp>
            <p:nvSpPr>
              <p:cNvPr id="4" name="矩形 3"/>
              <p:cNvSpPr/>
              <p:nvPr/>
            </p:nvSpPr>
            <p:spPr>
              <a:xfrm>
                <a:off x="1683629" y="5182502"/>
                <a:ext cx="3056542" cy="646331"/>
              </a:xfrm>
              <a:prstGeom prst="rect">
                <a:avLst/>
              </a:prstGeom>
            </p:spPr>
            <p:txBody>
              <a:bodyPr wrap="none">
                <a:spAutoFit/>
              </a:bodyPr>
              <a:lstStyle/>
              <a:p>
                <a:pPr lvl="0">
                  <a:defRPr/>
                </a:pPr>
                <a14:m>
                  <m:oMath xmlns:m="http://schemas.openxmlformats.org/officeDocument/2006/math">
                    <m:r>
                      <m:rPr>
                        <m:nor/>
                      </m:rPr>
                      <a:rPr lang="en-US" altLang="zh-CN" kern="0" smtClean="0">
                        <a:solidFill>
                          <a:prstClr val="black"/>
                        </a:solidFill>
                        <a:latin typeface="Times New Roman" panose="02020603050405020304" pitchFamily="18" charset="0"/>
                        <a:ea typeface="等线" panose="02010600030101010101" pitchFamily="2" charset="-122"/>
                        <a:cs typeface="Times New Roman" panose="02020603050405020304" pitchFamily="18" charset="0"/>
                      </a:rPr>
                      <m:t>{</m:t>
                    </m:r>
                    <m:r>
                      <m:rPr>
                        <m:nor/>
                      </m:rPr>
                      <a:rPr lang="en-US" altLang="zh-CN" i="1" kern="0" smtClean="0">
                        <a:solidFill>
                          <a:prstClr val="black"/>
                        </a:solidFill>
                        <a:latin typeface="Times New Roman" panose="02020603050405020304" pitchFamily="18" charset="0"/>
                        <a:ea typeface="等线" panose="02010600030101010101" pitchFamily="2" charset="-122"/>
                        <a:cs typeface="Times New Roman" panose="02020603050405020304" pitchFamily="18" charset="0"/>
                      </a:rPr>
                      <m:t>X</m:t>
                    </m:r>
                    <m:r>
                      <m:rPr>
                        <m:nor/>
                      </m:rPr>
                      <a:rPr lang="en-US" altLang="zh-CN" i="1" kern="0" baseline="-25000" smtClean="0">
                        <a:solidFill>
                          <a:prstClr val="black"/>
                        </a:solidFill>
                        <a:latin typeface="Times New Roman" panose="02020603050405020304" pitchFamily="18" charset="0"/>
                        <a:ea typeface="等线" panose="02010600030101010101" pitchFamily="2" charset="-122"/>
                        <a:cs typeface="Times New Roman" panose="02020603050405020304" pitchFamily="18" charset="0"/>
                      </a:rPr>
                      <m:t>1</m:t>
                    </m:r>
                    <m:r>
                      <a:rPr lang="en-US" altLang="zh-CN" i="1" kern="0">
                        <a:solidFill>
                          <a:prstClr val="black"/>
                        </a:solidFill>
                        <a:latin typeface="Cambria Math" panose="02040503050406030204" pitchFamily="18" charset="0"/>
                      </a:rPr>
                      <m:t>,</m:t>
                    </m:r>
                    <m:r>
                      <m:rPr>
                        <m:nor/>
                      </m:rPr>
                      <a:rPr lang="en-US" altLang="zh-CN" i="1" kern="0">
                        <a:solidFill>
                          <a:prstClr val="black"/>
                        </a:solidFill>
                        <a:latin typeface="Cambria Math" panose="02040503050406030204" pitchFamily="18" charset="0"/>
                        <a:ea typeface="等线" panose="02010600030101010101" pitchFamily="2" charset="-122"/>
                      </a:rPr>
                      <m:t>X</m:t>
                    </m:r>
                    <m:r>
                      <m:rPr>
                        <m:nor/>
                      </m:rPr>
                      <a:rPr lang="en-US" altLang="zh-CN" i="1" kern="0" baseline="-25000">
                        <a:solidFill>
                          <a:prstClr val="black"/>
                        </a:solidFill>
                        <a:latin typeface="Times New Roman" panose="02020603050405020304" pitchFamily="18" charset="0"/>
                        <a:ea typeface="等线" panose="02010600030101010101" pitchFamily="2" charset="-122"/>
                        <a:cs typeface="Times New Roman" panose="02020603050405020304" pitchFamily="18" charset="0"/>
                      </a:rPr>
                      <m:t>2</m:t>
                    </m:r>
                    <m:r>
                      <a:rPr lang="en-US" altLang="zh-CN" i="1" kern="0">
                        <a:solidFill>
                          <a:prstClr val="black"/>
                        </a:solidFill>
                        <a:latin typeface="Cambria Math" panose="02040503050406030204" pitchFamily="18" charset="0"/>
                      </a:rPr>
                      <m:t>,…,</m:t>
                    </m:r>
                    <m:r>
                      <m:rPr>
                        <m:nor/>
                      </m:rPr>
                      <a:rPr lang="en-US" altLang="zh-CN" i="1" kern="0">
                        <a:solidFill>
                          <a:prstClr val="black"/>
                        </a:solidFill>
                        <a:latin typeface="Cambria Math" panose="02040503050406030204" pitchFamily="18" charset="0"/>
                        <a:ea typeface="等线" panose="02010600030101010101" pitchFamily="2" charset="-122"/>
                      </a:rPr>
                      <m:t>X</m:t>
                    </m:r>
                    <m:r>
                      <m:rPr>
                        <m:nor/>
                      </m:rPr>
                      <a:rPr lang="en-US" altLang="zh-CN" i="1" kern="0" baseline="-25000">
                        <a:solidFill>
                          <a:prstClr val="black"/>
                        </a:solidFill>
                        <a:latin typeface="Times New Roman" panose="02020603050405020304" pitchFamily="18" charset="0"/>
                        <a:ea typeface="等线" panose="02010600030101010101" pitchFamily="2" charset="-122"/>
                        <a:cs typeface="Times New Roman" panose="02020603050405020304" pitchFamily="18" charset="0"/>
                      </a:rPr>
                      <m:t>s</m:t>
                    </m:r>
                    <m:r>
                      <m:rPr>
                        <m:nor/>
                      </m:rPr>
                      <a:rPr lang="en-US" altLang="zh-CN" kern="0">
                        <a:solidFill>
                          <a:prstClr val="black"/>
                        </a:solidFill>
                        <a:latin typeface="Times New Roman" panose="02020603050405020304" pitchFamily="18" charset="0"/>
                        <a:ea typeface="等线" panose="02010600030101010101" pitchFamily="2" charset="-122"/>
                        <a:cs typeface="Times New Roman" panose="02020603050405020304" pitchFamily="18" charset="0"/>
                      </a:rPr>
                      <m:t>}</m:t>
                    </m:r>
                    <m:r>
                      <a:rPr lang="en-US" altLang="zh-CN" i="1" kern="0" baseline="-2500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𝑖</m:t>
                    </m:r>
                  </m:oMath>
                </a14:m>
                <a:r>
                  <a:rPr lang="en-US" altLang="zh-CN" kern="0" dirty="0" smtClean="0">
                    <a:solidFill>
                      <a:prstClr val="black"/>
                    </a:solidFill>
                    <a:latin typeface="Times New Roman" panose="02020603050405020304" pitchFamily="18" charset="0"/>
                    <a:ea typeface="等线" panose="02010600030101010101" pitchFamily="2" charset="-122"/>
                    <a:cs typeface="Times New Roman" panose="02020603050405020304" pitchFamily="18" charset="0"/>
                  </a:rPr>
                  <a:t>: </a:t>
                </a:r>
                <a:r>
                  <a:rPr lang="zh-CN" altLang="en-US" kern="0" dirty="0" smtClean="0">
                    <a:solidFill>
                      <a:prstClr val="black"/>
                    </a:solidFill>
                    <a:latin typeface="Times New Roman" panose="02020603050405020304" pitchFamily="18" charset="0"/>
                    <a:ea typeface="等线" panose="02010600030101010101" pitchFamily="2" charset="-122"/>
                    <a:cs typeface="Times New Roman" panose="02020603050405020304" pitchFamily="18" charset="0"/>
                  </a:rPr>
                  <a:t>短程运动信息</a:t>
                </a:r>
                <a:endParaRPr lang="en-US" altLang="zh-CN" kern="0" dirty="0" smtClean="0">
                  <a:solidFill>
                    <a:prstClr val="black"/>
                  </a:solidFill>
                  <a:latin typeface="Times New Roman" panose="02020603050405020304" pitchFamily="18" charset="0"/>
                  <a:ea typeface="等线" panose="02010600030101010101" pitchFamily="2" charset="-122"/>
                  <a:cs typeface="Times New Roman" panose="02020603050405020304" pitchFamily="18" charset="0"/>
                </a:endParaRPr>
              </a:p>
              <a:p>
                <a:pPr lvl="0" algn="ctr">
                  <a:defRPr/>
                </a:pPr>
                <a:r>
                  <a:rPr lang="en-US" altLang="zh-CN" i="1" kern="0" dirty="0" smtClean="0">
                    <a:solidFill>
                      <a:prstClr val="black"/>
                    </a:solidFill>
                    <a:latin typeface="Times New Roman" panose="02020603050405020304" pitchFamily="18" charset="0"/>
                    <a:ea typeface="等线" panose="02010600030101010101" pitchFamily="2" charset="-122"/>
                    <a:cs typeface="Times New Roman" panose="02020603050405020304" pitchFamily="18" charset="0"/>
                  </a:rPr>
                  <a:t>l</a:t>
                </a:r>
                <a:r>
                  <a:rPr lang="en-US" altLang="zh-CN" kern="0" dirty="0" smtClean="0">
                    <a:solidFill>
                      <a:prstClr val="black"/>
                    </a:solidFill>
                    <a:latin typeface="Times New Roman" panose="02020603050405020304" pitchFamily="18" charset="0"/>
                    <a:ea typeface="等线" panose="02010600030101010101" pitchFamily="2" charset="-122"/>
                    <a:cs typeface="Times New Roman" panose="02020603050405020304" pitchFamily="18" charset="0"/>
                  </a:rPr>
                  <a:t> &lt;&lt; </a:t>
                </a:r>
                <a:r>
                  <a:rPr lang="en-US" altLang="zh-CN" i="1" kern="0" dirty="0" smtClean="0">
                    <a:solidFill>
                      <a:prstClr val="black"/>
                    </a:solidFill>
                    <a:latin typeface="Times New Roman" panose="02020603050405020304" pitchFamily="18" charset="0"/>
                    <a:ea typeface="等线" panose="02010600030101010101" pitchFamily="2" charset="-122"/>
                    <a:cs typeface="Times New Roman" panose="02020603050405020304" pitchFamily="18" charset="0"/>
                  </a:rPr>
                  <a:t>u</a:t>
                </a:r>
                <a:endParaRPr lang="zh-CN" altLang="zh-CN" i="1" kern="0" dirty="0">
                  <a:solidFill>
                    <a:prstClr val="black"/>
                  </a:solidFill>
                  <a:latin typeface="Times New Roman" panose="02020603050405020304" pitchFamily="18" charset="0"/>
                  <a:ea typeface="等线" panose="02010600030101010101" pitchFamily="2" charset="-122"/>
                  <a:cs typeface="Times New Roman" panose="02020603050405020304" pitchFamily="18" charset="0"/>
                </a:endParaRPr>
              </a:p>
            </p:txBody>
          </p:sp>
        </mc:Choice>
        <mc:Fallback xmlns="">
          <p:sp>
            <p:nvSpPr>
              <p:cNvPr id="4" name="矩形 3"/>
              <p:cNvSpPr>
                <a:spLocks noRot="1" noChangeAspect="1" noMove="1" noResize="1" noEditPoints="1" noAdjustHandles="1" noChangeArrowheads="1" noChangeShapeType="1" noTextEdit="1"/>
              </p:cNvSpPr>
              <p:nvPr/>
            </p:nvSpPr>
            <p:spPr>
              <a:xfrm>
                <a:off x="1683629" y="5182502"/>
                <a:ext cx="3056542" cy="646331"/>
              </a:xfrm>
              <a:prstGeom prst="rect">
                <a:avLst/>
              </a:prstGeom>
              <a:blipFill>
                <a:blip r:embed="rId5"/>
                <a:stretch>
                  <a:fillRect l="-398" t="-5660" r="-1394" b="-14151"/>
                </a:stretch>
              </a:blipFill>
            </p:spPr>
            <p:txBody>
              <a:bodyPr/>
              <a:lstStyle/>
              <a:p>
                <a:r>
                  <a:rPr lang="zh-CN" altLang="en-US">
                    <a:noFill/>
                  </a:rPr>
                  <a:t> </a:t>
                </a:r>
              </a:p>
            </p:txBody>
          </p:sp>
        </mc:Fallback>
      </mc:AlternateContent>
      <p:sp>
        <p:nvSpPr>
          <p:cNvPr id="5" name="文本框 4"/>
          <p:cNvSpPr txBox="1"/>
          <p:nvPr/>
        </p:nvSpPr>
        <p:spPr>
          <a:xfrm>
            <a:off x="9059926" y="3630991"/>
            <a:ext cx="2790940" cy="2031325"/>
          </a:xfrm>
          <a:prstGeom prst="rect">
            <a:avLst/>
          </a:prstGeom>
          <a:noFill/>
        </p:spPr>
        <p:txBody>
          <a:bodyPr wrap="square" rtlCol="0">
            <a:spAutoFit/>
          </a:bodyPr>
          <a:lstStyle/>
          <a:p>
            <a:pPr algn="just"/>
            <a:r>
              <a:rPr lang="zh-CN" altLang="en-US" dirty="0" smtClean="0">
                <a:latin typeface="Times" panose="02020603050405020304" pitchFamily="18" charset="0"/>
                <a:cs typeface="Times" panose="02020603050405020304" pitchFamily="18" charset="0"/>
              </a:rPr>
              <a:t>比对多种机器学习算法（</a:t>
            </a:r>
            <a:r>
              <a:rPr lang="en-US" altLang="zh-CN" dirty="0" smtClean="0">
                <a:latin typeface="Times" panose="02020603050405020304" pitchFamily="18" charset="0"/>
                <a:cs typeface="Times" panose="02020603050405020304" pitchFamily="18" charset="0"/>
              </a:rPr>
              <a:t>DNN</a:t>
            </a:r>
            <a:r>
              <a:rPr lang="zh-CN" altLang="en-US" dirty="0" smtClean="0">
                <a:latin typeface="Times" panose="02020603050405020304" pitchFamily="18" charset="0"/>
                <a:cs typeface="Times" panose="02020603050405020304" pitchFamily="18" charset="0"/>
              </a:rPr>
              <a:t>、</a:t>
            </a:r>
            <a:r>
              <a:rPr lang="en-US" altLang="zh-CN" dirty="0" smtClean="0">
                <a:latin typeface="Times" panose="02020603050405020304" pitchFamily="18" charset="0"/>
                <a:cs typeface="Times" panose="02020603050405020304" pitchFamily="18" charset="0"/>
              </a:rPr>
              <a:t>RF</a:t>
            </a:r>
            <a:r>
              <a:rPr lang="zh-CN" altLang="en-US" dirty="0" smtClean="0">
                <a:latin typeface="Times" panose="02020603050405020304" pitchFamily="18" charset="0"/>
                <a:cs typeface="Times" panose="02020603050405020304" pitchFamily="18" charset="0"/>
              </a:rPr>
              <a:t>、</a:t>
            </a:r>
            <a:r>
              <a:rPr lang="en-US" altLang="zh-CN" dirty="0" smtClean="0">
                <a:latin typeface="Times" panose="02020603050405020304" pitchFamily="18" charset="0"/>
                <a:cs typeface="Times" panose="02020603050405020304" pitchFamily="18" charset="0"/>
              </a:rPr>
              <a:t>SVM</a:t>
            </a:r>
            <a:r>
              <a:rPr lang="zh-CN" altLang="en-US" dirty="0" smtClean="0">
                <a:latin typeface="Times" panose="02020603050405020304" pitchFamily="18" charset="0"/>
                <a:cs typeface="Times" panose="02020603050405020304" pitchFamily="18" charset="0"/>
              </a:rPr>
              <a:t>、</a:t>
            </a:r>
            <a:r>
              <a:rPr lang="en-US" altLang="zh-CN" dirty="0" smtClean="0">
                <a:latin typeface="Times" panose="02020603050405020304" pitchFamily="18" charset="0"/>
                <a:cs typeface="Times" panose="02020603050405020304" pitchFamily="18" charset="0"/>
              </a:rPr>
              <a:t>TSVM</a:t>
            </a:r>
            <a:r>
              <a:rPr lang="zh-CN" altLang="en-US" dirty="0" smtClean="0">
                <a:latin typeface="Times" panose="02020603050405020304" pitchFamily="18" charset="0"/>
                <a:cs typeface="Times" panose="02020603050405020304" pitchFamily="18" charset="0"/>
              </a:rPr>
              <a:t>、</a:t>
            </a:r>
            <a:r>
              <a:rPr lang="en-US" altLang="zh-CN" dirty="0" smtClean="0">
                <a:latin typeface="Times" panose="02020603050405020304" pitchFamily="18" charset="0"/>
                <a:cs typeface="Times" panose="02020603050405020304" pitchFamily="18" charset="0"/>
              </a:rPr>
              <a:t>GP</a:t>
            </a:r>
            <a:r>
              <a:rPr lang="zh-CN" altLang="en-US" dirty="0" smtClean="0">
                <a:latin typeface="Times" panose="02020603050405020304" pitchFamily="18" charset="0"/>
                <a:cs typeface="Times" panose="02020603050405020304" pitchFamily="18" charset="0"/>
              </a:rPr>
              <a:t>）的效果，发现</a:t>
            </a:r>
            <a:r>
              <a:rPr lang="en-US" altLang="zh-CN" dirty="0" smtClean="0">
                <a:latin typeface="Times" panose="02020603050405020304" pitchFamily="18" charset="0"/>
                <a:cs typeface="Times" panose="02020603050405020304" pitchFamily="18" charset="0"/>
              </a:rPr>
              <a:t>RF</a:t>
            </a:r>
            <a:r>
              <a:rPr lang="zh-CN" altLang="en-US" dirty="0" smtClean="0">
                <a:latin typeface="Times" panose="02020603050405020304" pitchFamily="18" charset="0"/>
                <a:cs typeface="Times" panose="02020603050405020304" pitchFamily="18" charset="0"/>
              </a:rPr>
              <a:t>与</a:t>
            </a:r>
            <a:r>
              <a:rPr lang="en-US" altLang="zh-CN" dirty="0" smtClean="0">
                <a:latin typeface="Times" panose="02020603050405020304" pitchFamily="18" charset="0"/>
                <a:cs typeface="Times" panose="02020603050405020304" pitchFamily="18" charset="0"/>
              </a:rPr>
              <a:t>DNN</a:t>
            </a:r>
            <a:r>
              <a:rPr lang="zh-CN" altLang="en-US" dirty="0" smtClean="0">
                <a:latin typeface="Times" panose="02020603050405020304" pitchFamily="18" charset="0"/>
                <a:cs typeface="Times" panose="02020603050405020304" pitchFamily="18" charset="0"/>
              </a:rPr>
              <a:t>效果较好</a:t>
            </a:r>
            <a:endParaRPr lang="en-US" altLang="zh-CN" dirty="0" smtClean="0">
              <a:latin typeface="Times" panose="02020603050405020304" pitchFamily="18" charset="0"/>
              <a:cs typeface="Times" panose="02020603050405020304" pitchFamily="18" charset="0"/>
            </a:endParaRPr>
          </a:p>
          <a:p>
            <a:pPr algn="just"/>
            <a:endParaRPr lang="en-US" altLang="zh-CN" dirty="0">
              <a:latin typeface="Times" panose="02020603050405020304" pitchFamily="18" charset="0"/>
              <a:cs typeface="Times" panose="02020603050405020304" pitchFamily="18" charset="0"/>
            </a:endParaRPr>
          </a:p>
          <a:p>
            <a:pPr algn="just"/>
            <a:r>
              <a:rPr lang="zh-CN" altLang="en-US" dirty="0" smtClean="0">
                <a:latin typeface="Times" panose="02020603050405020304" pitchFamily="18" charset="0"/>
                <a:cs typeface="Times" panose="02020603050405020304" pitchFamily="18" charset="0"/>
              </a:rPr>
              <a:t>考虑到</a:t>
            </a:r>
            <a:r>
              <a:rPr lang="en-US" altLang="zh-CN" dirty="0" smtClean="0">
                <a:latin typeface="Times" panose="02020603050405020304" pitchFamily="18" charset="0"/>
                <a:cs typeface="Times" panose="02020603050405020304" pitchFamily="18" charset="0"/>
              </a:rPr>
              <a:t>RF</a:t>
            </a:r>
            <a:r>
              <a:rPr lang="zh-CN" altLang="en-US" dirty="0" smtClean="0">
                <a:latin typeface="Times" panose="02020603050405020304" pitchFamily="18" charset="0"/>
                <a:cs typeface="Times" panose="02020603050405020304" pitchFamily="18" charset="0"/>
              </a:rPr>
              <a:t>训练更快，这里使用</a:t>
            </a:r>
            <a:r>
              <a:rPr lang="en-US" altLang="zh-CN" dirty="0" smtClean="0">
                <a:latin typeface="Times" panose="02020603050405020304" pitchFamily="18" charset="0"/>
                <a:cs typeface="Times" panose="02020603050405020304" pitchFamily="18" charset="0"/>
              </a:rPr>
              <a:t>RF</a:t>
            </a:r>
            <a:r>
              <a:rPr lang="zh-CN" altLang="en-US" dirty="0" smtClean="0">
                <a:latin typeface="Times" panose="02020603050405020304" pitchFamily="18" charset="0"/>
                <a:cs typeface="Times" panose="02020603050405020304" pitchFamily="18" charset="0"/>
              </a:rPr>
              <a:t>作为替代模型</a:t>
            </a:r>
            <a:endParaRPr lang="zh-CN" altLang="en-US" dirty="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1572140281"/>
      </p:ext>
    </p:extLst>
  </p:cSld>
  <p:clrMapOvr>
    <a:masterClrMapping/>
  </p:clrMapOvr>
  <mc:AlternateContent xmlns:mc="http://schemas.openxmlformats.org/markup-compatibility/2006" xmlns:p14="http://schemas.microsoft.com/office/powerpoint/2010/main">
    <mc:Choice Requires="p14">
      <p:transition spd="slow" p14:dur="2000" advTm="64588"/>
    </mc:Choice>
    <mc:Fallback xmlns="">
      <p:transition spd="slow" advTm="64588"/>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2"/>
          <p:cNvSpPr>
            <a:spLocks noGrp="1"/>
          </p:cNvSpPr>
          <p:nvPr>
            <p:ph idx="1"/>
          </p:nvPr>
        </p:nvSpPr>
        <p:spPr>
          <a:xfrm>
            <a:off x="855066" y="158823"/>
            <a:ext cx="10989212" cy="650630"/>
          </a:xfrm>
        </p:spPr>
        <p:txBody>
          <a:bodyPr/>
          <a:lstStyle/>
          <a:p>
            <a:pPr marL="0" indent="0">
              <a:buNone/>
            </a:pPr>
            <a:r>
              <a:rPr lang="en-US" altLang="zh-CN" sz="2800" b="1" dirty="0" smtClean="0">
                <a:latin typeface="Times New Roman" panose="02020603050405020304" pitchFamily="18" charset="0"/>
                <a:cs typeface="Times New Roman" panose="02020603050405020304" pitchFamily="18" charset="0"/>
              </a:rPr>
              <a:t>HEPS</a:t>
            </a:r>
            <a:r>
              <a:rPr lang="zh-CN" altLang="en-US" sz="2800" b="1" dirty="0" smtClean="0">
                <a:latin typeface="Times New Roman" panose="02020603050405020304" pitchFamily="18" charset="0"/>
                <a:cs typeface="Times New Roman" panose="02020603050405020304" pitchFamily="18" charset="0"/>
              </a:rPr>
              <a:t>储存环的</a:t>
            </a:r>
            <a:r>
              <a:rPr lang="en-US" altLang="zh-CN" sz="2800" b="1" dirty="0" smtClean="0">
                <a:latin typeface="Times New Roman" panose="02020603050405020304" pitchFamily="18" charset="0"/>
                <a:cs typeface="Times New Roman" panose="02020603050405020304" pitchFamily="18" charset="0"/>
              </a:rPr>
              <a:t>DA</a:t>
            </a:r>
            <a:r>
              <a:rPr lang="zh-CN" altLang="en-US" sz="2800" b="1" dirty="0" smtClean="0">
                <a:latin typeface="Times New Roman" panose="02020603050405020304" pitchFamily="18" charset="0"/>
                <a:cs typeface="Times New Roman" panose="02020603050405020304" pitchFamily="18" charset="0"/>
              </a:rPr>
              <a:t>预测</a:t>
            </a:r>
            <a:endParaRPr lang="zh-CN" altLang="en-US" sz="2800" b="1" dirty="0">
              <a:latin typeface="Times New Roman" panose="02020603050405020304" pitchFamily="18" charset="0"/>
              <a:cs typeface="Times New Roman" panose="02020603050405020304" pitchFamily="18" charset="0"/>
            </a:endParaRPr>
          </a:p>
        </p:txBody>
      </p:sp>
      <p:cxnSp>
        <p:nvCxnSpPr>
          <p:cNvPr id="5" name="直接连接符 4"/>
          <p:cNvCxnSpPr/>
          <p:nvPr/>
        </p:nvCxnSpPr>
        <p:spPr>
          <a:xfrm>
            <a:off x="934278" y="695739"/>
            <a:ext cx="11082131" cy="0"/>
          </a:xfrm>
          <a:prstGeom prst="line">
            <a:avLst/>
          </a:prstGeom>
        </p:spPr>
        <p:style>
          <a:lnRef idx="1">
            <a:schemeClr val="dk1"/>
          </a:lnRef>
          <a:fillRef idx="0">
            <a:schemeClr val="dk1"/>
          </a:fillRef>
          <a:effectRef idx="0">
            <a:schemeClr val="dk1"/>
          </a:effectRef>
          <a:fontRef idx="minor">
            <a:schemeClr val="tx1"/>
          </a:fontRef>
        </p:style>
      </p:cxnSp>
      <p:sp>
        <p:nvSpPr>
          <p:cNvPr id="6" name="矩形 5"/>
          <p:cNvSpPr/>
          <p:nvPr/>
        </p:nvSpPr>
        <p:spPr>
          <a:xfrm>
            <a:off x="109331" y="49695"/>
            <a:ext cx="536713" cy="536713"/>
          </a:xfrm>
          <a:prstGeom prst="rect">
            <a:avLst/>
          </a:prstGeom>
          <a:solidFill>
            <a:schemeClr val="bg1"/>
          </a:solidFill>
          <a:ln w="19050">
            <a:solidFill>
              <a:schemeClr val="tx2"/>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a:p>
        </p:txBody>
      </p:sp>
      <p:sp>
        <p:nvSpPr>
          <p:cNvPr id="7" name="矩形 6"/>
          <p:cNvSpPr/>
          <p:nvPr/>
        </p:nvSpPr>
        <p:spPr>
          <a:xfrm>
            <a:off x="377688" y="387626"/>
            <a:ext cx="351183" cy="30148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pic>
        <p:nvPicPr>
          <p:cNvPr id="2" name="图片 1"/>
          <p:cNvPicPr>
            <a:picLocks noChangeAspect="1"/>
          </p:cNvPicPr>
          <p:nvPr/>
        </p:nvPicPr>
        <p:blipFill rotWithShape="1">
          <a:blip r:embed="rId3">
            <a:extLst>
              <a:ext uri="{28A0092B-C50C-407E-A947-70E740481C1C}">
                <a14:useLocalDpi xmlns:a14="http://schemas.microsoft.com/office/drawing/2010/main" val="0"/>
              </a:ext>
            </a:extLst>
          </a:blip>
          <a:srcRect l="15160" b="51251"/>
          <a:stretch/>
        </p:blipFill>
        <p:spPr>
          <a:xfrm>
            <a:off x="4585700" y="1753556"/>
            <a:ext cx="6640371" cy="2361150"/>
          </a:xfrm>
          <a:prstGeom prst="rect">
            <a:avLst/>
          </a:prstGeom>
        </p:spPr>
      </p:pic>
      <p:sp>
        <p:nvSpPr>
          <p:cNvPr id="9" name="灯片编号占位符 8"/>
          <p:cNvSpPr>
            <a:spLocks noGrp="1"/>
          </p:cNvSpPr>
          <p:nvPr>
            <p:ph type="sldNum" sz="quarter" idx="12"/>
          </p:nvPr>
        </p:nvSpPr>
        <p:spPr/>
        <p:txBody>
          <a:bodyPr/>
          <a:lstStyle/>
          <a:p>
            <a:fld id="{DE25B9EA-5475-4D53-ADED-D33129E883D5}" type="slidenum">
              <a:rPr lang="zh-CN" altLang="en-US" smtClean="0"/>
              <a:t>19</a:t>
            </a:fld>
            <a:endParaRPr lang="zh-CN" altLang="en-US"/>
          </a:p>
        </p:txBody>
      </p:sp>
      <p:sp>
        <p:nvSpPr>
          <p:cNvPr id="17" name="文本框 16"/>
          <p:cNvSpPr txBox="1"/>
          <p:nvPr/>
        </p:nvSpPr>
        <p:spPr>
          <a:xfrm>
            <a:off x="377686" y="977037"/>
            <a:ext cx="11385945" cy="400110"/>
          </a:xfrm>
          <a:prstGeom prst="rect">
            <a:avLst/>
          </a:prstGeom>
          <a:noFill/>
        </p:spPr>
        <p:txBody>
          <a:bodyPr wrap="square" rtlCol="0">
            <a:spAutoFit/>
          </a:bodyPr>
          <a:lstStyle/>
          <a:p>
            <a:r>
              <a:rPr lang="zh-CN" altLang="en-US" sz="2000" dirty="0" smtClean="0">
                <a:solidFill>
                  <a:schemeClr val="accent2"/>
                </a:solidFill>
                <a:latin typeface="Times" panose="02020603050405020304" pitchFamily="18" charset="0"/>
                <a:cs typeface="Times" panose="02020603050405020304" pitchFamily="18" charset="0"/>
              </a:rPr>
              <a:t>在</a:t>
            </a:r>
            <a:r>
              <a:rPr lang="en-US" altLang="zh-CN" sz="2000" dirty="0" smtClean="0">
                <a:solidFill>
                  <a:schemeClr val="accent2"/>
                </a:solidFill>
                <a:latin typeface="Times" panose="02020603050405020304" pitchFamily="18" charset="0"/>
                <a:cs typeface="Times" panose="02020603050405020304" pitchFamily="18" charset="0"/>
              </a:rPr>
              <a:t>[</a:t>
            </a:r>
            <a:r>
              <a:rPr lang="en-US" altLang="zh-CN" sz="2000" i="1" dirty="0" smtClean="0">
                <a:solidFill>
                  <a:schemeClr val="accent2"/>
                </a:solidFill>
                <a:latin typeface="Times" panose="02020603050405020304" pitchFamily="18" charset="0"/>
                <a:cs typeface="Times" panose="02020603050405020304" pitchFamily="18" charset="0"/>
              </a:rPr>
              <a:t>x</a:t>
            </a:r>
            <a:r>
              <a:rPr lang="en-US" altLang="zh-CN" sz="2000" dirty="0" smtClean="0">
                <a:solidFill>
                  <a:schemeClr val="accent2"/>
                </a:solidFill>
                <a:latin typeface="Times" panose="02020603050405020304" pitchFamily="18" charset="0"/>
                <a:cs typeface="Times" panose="02020603050405020304" pitchFamily="18" charset="0"/>
              </a:rPr>
              <a:t>, </a:t>
            </a:r>
            <a:r>
              <a:rPr lang="en-US" altLang="zh-CN" sz="2000" i="1" dirty="0" smtClean="0">
                <a:solidFill>
                  <a:schemeClr val="accent2"/>
                </a:solidFill>
                <a:latin typeface="Times" panose="02020603050405020304" pitchFamily="18" charset="0"/>
                <a:cs typeface="Times" panose="02020603050405020304" pitchFamily="18" charset="0"/>
              </a:rPr>
              <a:t>y</a:t>
            </a:r>
            <a:r>
              <a:rPr lang="en-US" altLang="zh-CN" sz="2000" dirty="0" smtClean="0">
                <a:solidFill>
                  <a:schemeClr val="accent2"/>
                </a:solidFill>
                <a:latin typeface="Times" panose="02020603050405020304" pitchFamily="18" charset="0"/>
                <a:cs typeface="Times" panose="02020603050405020304" pitchFamily="18" charset="0"/>
              </a:rPr>
              <a:t>]</a:t>
            </a:r>
            <a:r>
              <a:rPr lang="zh-CN" altLang="en-US" sz="2000" dirty="0" smtClean="0">
                <a:solidFill>
                  <a:schemeClr val="accent2"/>
                </a:solidFill>
                <a:latin typeface="Times" panose="02020603050405020304" pitchFamily="18" charset="0"/>
                <a:cs typeface="Times" panose="02020603050405020304" pitchFamily="18" charset="0"/>
              </a:rPr>
              <a:t>平面产生初始条件不同的粒子，均匀分布于</a:t>
            </a:r>
            <a:r>
              <a:rPr lang="en-US" altLang="zh-CN" sz="2000" dirty="0" smtClean="0">
                <a:solidFill>
                  <a:schemeClr val="accent2"/>
                </a:solidFill>
                <a:latin typeface="Times" panose="02020603050405020304" pitchFamily="18" charset="0"/>
                <a:cs typeface="Times" panose="02020603050405020304" pitchFamily="18" charset="0"/>
              </a:rPr>
              <a:t>0-</a:t>
            </a:r>
            <a:r>
              <a:rPr lang="el-GR" altLang="zh-CN" sz="2000" dirty="0" smtClean="0">
                <a:solidFill>
                  <a:schemeClr val="accent2"/>
                </a:solidFill>
                <a:latin typeface="Times" panose="02020603050405020304" pitchFamily="18" charset="0"/>
                <a:cs typeface="Times" panose="02020603050405020304" pitchFamily="18" charset="0"/>
              </a:rPr>
              <a:t>π</a:t>
            </a:r>
            <a:r>
              <a:rPr lang="zh-CN" altLang="en-US" sz="2000" dirty="0" smtClean="0">
                <a:solidFill>
                  <a:schemeClr val="accent2"/>
                </a:solidFill>
                <a:latin typeface="Times" panose="02020603050405020304" pitchFamily="18" charset="0"/>
                <a:cs typeface="Times" panose="02020603050405020304" pitchFamily="18" charset="0"/>
              </a:rPr>
              <a:t>中的</a:t>
            </a:r>
            <a:r>
              <a:rPr lang="en-US" altLang="zh-CN" sz="2000" dirty="0" smtClean="0">
                <a:solidFill>
                  <a:schemeClr val="accent2"/>
                </a:solidFill>
                <a:latin typeface="Times" panose="02020603050405020304" pitchFamily="18" charset="0"/>
                <a:cs typeface="Times" panose="02020603050405020304" pitchFamily="18" charset="0"/>
              </a:rPr>
              <a:t>73</a:t>
            </a:r>
            <a:r>
              <a:rPr lang="zh-CN" altLang="en-US" sz="2000" dirty="0" smtClean="0">
                <a:solidFill>
                  <a:schemeClr val="accent2"/>
                </a:solidFill>
                <a:latin typeface="Times" panose="02020603050405020304" pitchFamily="18" charset="0"/>
                <a:cs typeface="Times" panose="02020603050405020304" pitchFamily="18" charset="0"/>
              </a:rPr>
              <a:t>个角度，每个角度</a:t>
            </a:r>
            <a:r>
              <a:rPr lang="en-US" altLang="zh-CN" sz="2000" dirty="0" smtClean="0">
                <a:solidFill>
                  <a:schemeClr val="accent2"/>
                </a:solidFill>
                <a:latin typeface="Times" panose="02020603050405020304" pitchFamily="18" charset="0"/>
                <a:cs typeface="Times" panose="02020603050405020304" pitchFamily="18" charset="0"/>
              </a:rPr>
              <a:t>70</a:t>
            </a:r>
            <a:r>
              <a:rPr lang="zh-CN" altLang="en-US" sz="2000" dirty="0" smtClean="0">
                <a:solidFill>
                  <a:schemeClr val="accent2"/>
                </a:solidFill>
                <a:latin typeface="Times" panose="02020603050405020304" pitchFamily="18" charset="0"/>
                <a:cs typeface="Times" panose="02020603050405020304" pitchFamily="18" charset="0"/>
              </a:rPr>
              <a:t>个粒子（</a:t>
            </a:r>
            <a:r>
              <a:rPr lang="en-US" altLang="zh-CN" sz="2000" dirty="0" smtClean="0">
                <a:solidFill>
                  <a:schemeClr val="accent2"/>
                </a:solidFill>
                <a:latin typeface="Times" panose="02020603050405020304" pitchFamily="18" charset="0"/>
                <a:cs typeface="Times" panose="02020603050405020304" pitchFamily="18" charset="0"/>
              </a:rPr>
              <a:t>0-7mm</a:t>
            </a:r>
            <a:r>
              <a:rPr lang="zh-CN" altLang="en-US" sz="2000" dirty="0" smtClean="0">
                <a:solidFill>
                  <a:schemeClr val="accent2"/>
                </a:solidFill>
                <a:latin typeface="Times" panose="02020603050405020304" pitchFamily="18" charset="0"/>
                <a:cs typeface="Times" panose="02020603050405020304" pitchFamily="18" charset="0"/>
              </a:rPr>
              <a:t>）</a:t>
            </a:r>
            <a:endParaRPr lang="zh-CN" altLang="en-US" sz="2000" dirty="0">
              <a:solidFill>
                <a:schemeClr val="accent2"/>
              </a:solidFill>
              <a:latin typeface="Times" panose="02020603050405020304" pitchFamily="18" charset="0"/>
              <a:cs typeface="Times" panose="02020603050405020304" pitchFamily="18" charset="0"/>
            </a:endParaRPr>
          </a:p>
        </p:txBody>
      </p:sp>
      <p:sp>
        <p:nvSpPr>
          <p:cNvPr id="18" name="文本框 17"/>
          <p:cNvSpPr txBox="1"/>
          <p:nvPr/>
        </p:nvSpPr>
        <p:spPr>
          <a:xfrm>
            <a:off x="6895495" y="1438931"/>
            <a:ext cx="3548269" cy="338554"/>
          </a:xfrm>
          <a:prstGeom prst="rect">
            <a:avLst/>
          </a:prstGeom>
          <a:noFill/>
        </p:spPr>
        <p:txBody>
          <a:bodyPr wrap="square" rtlCol="0">
            <a:spAutoFit/>
          </a:bodyPr>
          <a:lstStyle/>
          <a:p>
            <a:r>
              <a:rPr lang="zh-CN" altLang="en-US" sz="1600" dirty="0" smtClean="0">
                <a:latin typeface="楷体" panose="02010609060101010101" pitchFamily="49" charset="-122"/>
                <a:ea typeface="楷体" panose="02010609060101010101" pitchFamily="49" charset="-122"/>
              </a:rPr>
              <a:t>基于长程粒子跟踪的方法</a:t>
            </a:r>
            <a:endParaRPr lang="zh-CN" altLang="en-US" sz="1600" dirty="0">
              <a:latin typeface="楷体" panose="02010609060101010101" pitchFamily="49" charset="-122"/>
              <a:ea typeface="楷体" panose="02010609060101010101" pitchFamily="49" charset="-122"/>
            </a:endParaRPr>
          </a:p>
        </p:txBody>
      </p:sp>
      <p:pic>
        <p:nvPicPr>
          <p:cNvPr id="19" name="图片 18"/>
          <p:cNvPicPr>
            <a:picLocks noChangeAspect="1"/>
          </p:cNvPicPr>
          <p:nvPr/>
        </p:nvPicPr>
        <p:blipFill rotWithShape="1">
          <a:blip r:embed="rId3">
            <a:extLst>
              <a:ext uri="{28A0092B-C50C-407E-A947-70E740481C1C}">
                <a14:useLocalDpi xmlns:a14="http://schemas.microsoft.com/office/drawing/2010/main" val="0"/>
              </a:ext>
            </a:extLst>
          </a:blip>
          <a:srcRect l="15554" t="49425" r="-394" b="1337"/>
          <a:stretch/>
        </p:blipFill>
        <p:spPr>
          <a:xfrm>
            <a:off x="4585700" y="4473146"/>
            <a:ext cx="6640371" cy="2384854"/>
          </a:xfrm>
          <a:prstGeom prst="rect">
            <a:avLst/>
          </a:prstGeom>
        </p:spPr>
      </p:pic>
      <p:sp>
        <p:nvSpPr>
          <p:cNvPr id="20" name="文本框 19"/>
          <p:cNvSpPr txBox="1"/>
          <p:nvPr/>
        </p:nvSpPr>
        <p:spPr>
          <a:xfrm>
            <a:off x="6998468" y="4124649"/>
            <a:ext cx="3548269" cy="338554"/>
          </a:xfrm>
          <a:prstGeom prst="rect">
            <a:avLst/>
          </a:prstGeom>
          <a:noFill/>
        </p:spPr>
        <p:txBody>
          <a:bodyPr wrap="square" rtlCol="0">
            <a:spAutoFit/>
          </a:bodyPr>
          <a:lstStyle/>
          <a:p>
            <a:r>
              <a:rPr lang="zh-CN" altLang="en-US" sz="1600" dirty="0" smtClean="0">
                <a:latin typeface="楷体" panose="02010609060101010101" pitchFamily="49" charset="-122"/>
                <a:ea typeface="楷体" panose="02010609060101010101" pitchFamily="49" charset="-122"/>
              </a:rPr>
              <a:t>基于机器学习的方法</a:t>
            </a:r>
            <a:endParaRPr lang="zh-CN" altLang="en-US" sz="1600" dirty="0">
              <a:latin typeface="楷体" panose="02010609060101010101" pitchFamily="49" charset="-122"/>
              <a:ea typeface="楷体" panose="02010609060101010101" pitchFamily="49" charset="-122"/>
            </a:endParaRPr>
          </a:p>
        </p:txBody>
      </p:sp>
      <p:sp>
        <p:nvSpPr>
          <p:cNvPr id="21" name="文本框 20"/>
          <p:cNvSpPr txBox="1"/>
          <p:nvPr/>
        </p:nvSpPr>
        <p:spPr>
          <a:xfrm>
            <a:off x="377686" y="1544731"/>
            <a:ext cx="4132529" cy="4909036"/>
          </a:xfrm>
          <a:prstGeom prst="rect">
            <a:avLst/>
          </a:prstGeom>
          <a:noFill/>
        </p:spPr>
        <p:txBody>
          <a:bodyPr wrap="square" rtlCol="0">
            <a:spAutoFit/>
          </a:bodyPr>
          <a:lstStyle/>
          <a:p>
            <a:pPr>
              <a:lnSpc>
                <a:spcPct val="150000"/>
              </a:lnSpc>
              <a:spcAft>
                <a:spcPts val="600"/>
              </a:spcAft>
            </a:pPr>
            <a:r>
              <a:rPr lang="zh-CN" altLang="en-US" sz="2000" b="1" dirty="0" smtClean="0">
                <a:latin typeface="Times" panose="02020603050405020304" pitchFamily="18" charset="0"/>
                <a:cs typeface="Times" panose="02020603050405020304" pitchFamily="18" charset="0"/>
              </a:rPr>
              <a:t>基于机器学习的方法：</a:t>
            </a:r>
            <a:endParaRPr lang="en-US" altLang="zh-CN" sz="2000" b="1" dirty="0" smtClean="0">
              <a:latin typeface="Times" panose="02020603050405020304" pitchFamily="18" charset="0"/>
              <a:cs typeface="Times" panose="02020603050405020304" pitchFamily="18" charset="0"/>
            </a:endParaRPr>
          </a:p>
          <a:p>
            <a:pPr marL="342900" indent="-342900">
              <a:buFont typeface="Arial" panose="020B0604020202020204" pitchFamily="34" charset="0"/>
              <a:buChar char="•"/>
            </a:pPr>
            <a:r>
              <a:rPr lang="zh-CN" altLang="en-US" dirty="0" smtClean="0">
                <a:latin typeface="Times" panose="02020603050405020304" pitchFamily="18" charset="0"/>
                <a:cs typeface="Times" panose="02020603050405020304" pitchFamily="18" charset="0"/>
              </a:rPr>
              <a:t>跟踪所有粒子</a:t>
            </a:r>
            <a:r>
              <a:rPr lang="zh-CN" altLang="en-US" dirty="0">
                <a:latin typeface="Times" panose="02020603050405020304" pitchFamily="18" charset="0"/>
                <a:cs typeface="Times" panose="02020603050405020304" pitchFamily="18" charset="0"/>
              </a:rPr>
              <a:t>一</a:t>
            </a:r>
            <a:r>
              <a:rPr lang="zh-CN" altLang="en-US" dirty="0" smtClean="0">
                <a:latin typeface="Times" panose="02020603050405020304" pitchFamily="18" charset="0"/>
                <a:cs typeface="Times" panose="02020603050405020304" pitchFamily="18" charset="0"/>
              </a:rPr>
              <a:t>圈，得到一圈的运动信息，并舍弃一圈之内就丢失的粒子</a:t>
            </a:r>
            <a:endParaRPr lang="en-US" altLang="zh-CN" dirty="0" smtClean="0">
              <a:latin typeface="Times" panose="02020603050405020304" pitchFamily="18" charset="0"/>
              <a:cs typeface="Times" panose="02020603050405020304" pitchFamily="18" charset="0"/>
            </a:endParaRPr>
          </a:p>
          <a:p>
            <a:pPr marL="342900" indent="-342900">
              <a:buFont typeface="Arial" panose="020B0604020202020204" pitchFamily="34" charset="0"/>
              <a:buChar char="•"/>
            </a:pPr>
            <a:r>
              <a:rPr lang="zh-CN" altLang="en-US" dirty="0" smtClean="0">
                <a:latin typeface="Times" panose="02020603050405020304" pitchFamily="18" charset="0"/>
                <a:cs typeface="Times" panose="02020603050405020304" pitchFamily="18" charset="0"/>
              </a:rPr>
              <a:t>挑选</a:t>
            </a:r>
            <a:r>
              <a:rPr lang="en-US" altLang="zh-CN" dirty="0" smtClean="0">
                <a:latin typeface="Times" panose="02020603050405020304" pitchFamily="18" charset="0"/>
                <a:cs typeface="Times" panose="02020603050405020304" pitchFamily="18" charset="0"/>
              </a:rPr>
              <a:t>5%</a:t>
            </a:r>
            <a:r>
              <a:rPr lang="zh-CN" altLang="en-US" dirty="0" smtClean="0">
                <a:latin typeface="Times" panose="02020603050405020304" pitchFamily="18" charset="0"/>
                <a:cs typeface="Times" panose="02020603050405020304" pitchFamily="18" charset="0"/>
              </a:rPr>
              <a:t>的粒子，对它们跟踪</a:t>
            </a:r>
            <a:r>
              <a:rPr lang="en-US" altLang="zh-CN" dirty="0" smtClean="0">
                <a:latin typeface="Times" panose="02020603050405020304" pitchFamily="18" charset="0"/>
                <a:cs typeface="Times" panose="02020603050405020304" pitchFamily="18" charset="0"/>
              </a:rPr>
              <a:t>1000</a:t>
            </a:r>
            <a:r>
              <a:rPr lang="zh-CN" altLang="en-US" dirty="0" smtClean="0">
                <a:latin typeface="Times" panose="02020603050405020304" pitchFamily="18" charset="0"/>
                <a:cs typeface="Times" panose="02020603050405020304" pitchFamily="18" charset="0"/>
              </a:rPr>
              <a:t>圈，记录是否丢失并打上标签（</a:t>
            </a:r>
            <a:r>
              <a:rPr lang="en-US" altLang="zh-CN" dirty="0" smtClean="0">
                <a:latin typeface="Times" panose="02020603050405020304" pitchFamily="18" charset="0"/>
                <a:cs typeface="Times" panose="02020603050405020304" pitchFamily="18" charset="0"/>
              </a:rPr>
              <a:t>+1</a:t>
            </a:r>
            <a:r>
              <a:rPr lang="zh-CN" altLang="en-US" dirty="0" smtClean="0">
                <a:latin typeface="Times" panose="02020603050405020304" pitchFamily="18" charset="0"/>
                <a:cs typeface="Times" panose="02020603050405020304" pitchFamily="18" charset="0"/>
              </a:rPr>
              <a:t>存活，</a:t>
            </a:r>
            <a:r>
              <a:rPr lang="en-US" altLang="zh-CN" dirty="0" smtClean="0">
                <a:latin typeface="Times" panose="02020603050405020304" pitchFamily="18" charset="0"/>
                <a:cs typeface="Times" panose="02020603050405020304" pitchFamily="18" charset="0"/>
              </a:rPr>
              <a:t>-1</a:t>
            </a:r>
            <a:r>
              <a:rPr lang="zh-CN" altLang="en-US" dirty="0">
                <a:latin typeface="Times" panose="02020603050405020304" pitchFamily="18" charset="0"/>
                <a:cs typeface="Times" panose="02020603050405020304" pitchFamily="18" charset="0"/>
              </a:rPr>
              <a:t>丢失</a:t>
            </a:r>
            <a:r>
              <a:rPr lang="zh-CN" altLang="en-US" dirty="0" smtClean="0">
                <a:latin typeface="Times" panose="02020603050405020304" pitchFamily="18" charset="0"/>
                <a:cs typeface="Times" panose="02020603050405020304" pitchFamily="18" charset="0"/>
              </a:rPr>
              <a:t>）</a:t>
            </a:r>
            <a:endParaRPr lang="en-US" altLang="zh-CN" dirty="0" smtClean="0">
              <a:latin typeface="Times" panose="02020603050405020304" pitchFamily="18" charset="0"/>
              <a:cs typeface="Times" panose="02020603050405020304" pitchFamily="18" charset="0"/>
            </a:endParaRPr>
          </a:p>
          <a:p>
            <a:pPr marL="342900" indent="-342900">
              <a:buFont typeface="Arial" panose="020B0604020202020204" pitchFamily="34" charset="0"/>
              <a:buChar char="•"/>
            </a:pPr>
            <a:r>
              <a:rPr lang="zh-CN" altLang="en-US" dirty="0" smtClean="0">
                <a:latin typeface="Times" panose="02020603050405020304" pitchFamily="18" charset="0"/>
                <a:cs typeface="Times" panose="02020603050405020304" pitchFamily="18" charset="0"/>
              </a:rPr>
              <a:t>训练机器学习模型（输入：第一圈的逐周期运动信息，输出：</a:t>
            </a:r>
            <a:r>
              <a:rPr lang="en-US" altLang="zh-CN" dirty="0" smtClean="0">
                <a:latin typeface="Times" panose="02020603050405020304" pitchFamily="18" charset="0"/>
                <a:cs typeface="Times" panose="02020603050405020304" pitchFamily="18" charset="0"/>
              </a:rPr>
              <a:t>1000</a:t>
            </a:r>
            <a:r>
              <a:rPr lang="zh-CN" altLang="en-US" dirty="0" smtClean="0">
                <a:latin typeface="Times" panose="02020603050405020304" pitchFamily="18" charset="0"/>
                <a:cs typeface="Times" panose="02020603050405020304" pitchFamily="18" charset="0"/>
              </a:rPr>
              <a:t>圈后存活或丢失）</a:t>
            </a:r>
            <a:endParaRPr lang="en-US" altLang="zh-CN" dirty="0" smtClean="0">
              <a:latin typeface="Times" panose="02020603050405020304" pitchFamily="18" charset="0"/>
              <a:cs typeface="Times" panose="02020603050405020304" pitchFamily="18" charset="0"/>
            </a:endParaRPr>
          </a:p>
          <a:p>
            <a:pPr marL="342900" indent="-342900">
              <a:buFont typeface="Arial" panose="020B0604020202020204" pitchFamily="34" charset="0"/>
              <a:buChar char="•"/>
            </a:pPr>
            <a:r>
              <a:rPr lang="zh-CN" altLang="en-US" dirty="0" smtClean="0">
                <a:latin typeface="Times" panose="02020603050405020304" pitchFamily="18" charset="0"/>
                <a:cs typeface="Times" panose="02020603050405020304" pitchFamily="18" charset="0"/>
              </a:rPr>
              <a:t>预测剩余</a:t>
            </a:r>
            <a:r>
              <a:rPr lang="en-US" altLang="zh-CN" dirty="0" smtClean="0">
                <a:latin typeface="Times" panose="02020603050405020304" pitchFamily="18" charset="0"/>
                <a:cs typeface="Times" panose="02020603050405020304" pitchFamily="18" charset="0"/>
              </a:rPr>
              <a:t>95%</a:t>
            </a:r>
            <a:r>
              <a:rPr lang="zh-CN" altLang="en-US" dirty="0" smtClean="0">
                <a:latin typeface="Times" panose="02020603050405020304" pitchFamily="18" charset="0"/>
                <a:cs typeface="Times" panose="02020603050405020304" pitchFamily="18" charset="0"/>
              </a:rPr>
              <a:t>的粒子存活或丢失</a:t>
            </a:r>
            <a:endParaRPr lang="en-US" altLang="zh-CN" dirty="0" smtClean="0">
              <a:latin typeface="Times" panose="02020603050405020304" pitchFamily="18" charset="0"/>
              <a:cs typeface="Times" panose="02020603050405020304" pitchFamily="18" charset="0"/>
            </a:endParaRPr>
          </a:p>
          <a:p>
            <a:pPr marL="342900" indent="-342900">
              <a:buFont typeface="Arial" panose="020B0604020202020204" pitchFamily="34" charset="0"/>
              <a:buChar char="•"/>
            </a:pPr>
            <a:r>
              <a:rPr lang="zh-CN" altLang="en-US" dirty="0" smtClean="0">
                <a:latin typeface="Times" panose="02020603050405020304" pitchFamily="18" charset="0"/>
                <a:cs typeface="Times" panose="02020603050405020304" pitchFamily="18" charset="0"/>
              </a:rPr>
              <a:t>得到预测</a:t>
            </a:r>
            <a:r>
              <a:rPr lang="en-US" altLang="zh-CN" dirty="0" smtClean="0">
                <a:latin typeface="Times" panose="02020603050405020304" pitchFamily="18" charset="0"/>
                <a:cs typeface="Times" panose="02020603050405020304" pitchFamily="18" charset="0"/>
              </a:rPr>
              <a:t>DA</a:t>
            </a:r>
          </a:p>
          <a:p>
            <a:pPr marL="342900" indent="-342900">
              <a:buFont typeface="Arial" panose="020B0604020202020204" pitchFamily="34" charset="0"/>
              <a:buChar char="•"/>
            </a:pPr>
            <a:endParaRPr lang="en-US" altLang="zh-CN" sz="2000" dirty="0">
              <a:latin typeface="Times" panose="02020603050405020304" pitchFamily="18" charset="0"/>
              <a:cs typeface="Times" panose="02020603050405020304" pitchFamily="18" charset="0"/>
            </a:endParaRPr>
          </a:p>
          <a:p>
            <a:r>
              <a:rPr lang="zh-CN" altLang="en-US" sz="2000" dirty="0" smtClean="0">
                <a:latin typeface="Times" panose="02020603050405020304" pitchFamily="18" charset="0"/>
                <a:cs typeface="Times" panose="02020603050405020304" pitchFamily="18" charset="0"/>
              </a:rPr>
              <a:t>该方法仅需要传统方法</a:t>
            </a:r>
            <a:r>
              <a:rPr lang="en-US" altLang="zh-CN" sz="2000" dirty="0" smtClean="0">
                <a:latin typeface="Times" panose="02020603050405020304" pitchFamily="18" charset="0"/>
                <a:cs typeface="Times" panose="02020603050405020304" pitchFamily="18" charset="0"/>
              </a:rPr>
              <a:t>5%</a:t>
            </a:r>
            <a:r>
              <a:rPr lang="zh-CN" altLang="en-US" sz="2000" dirty="0" smtClean="0">
                <a:latin typeface="Times" panose="02020603050405020304" pitchFamily="18" charset="0"/>
                <a:cs typeface="Times" panose="02020603050405020304" pitchFamily="18" charset="0"/>
              </a:rPr>
              <a:t>量级的长程粒子跟踪模拟计算，以及耗时可忽略的短程跟踪，就能预测</a:t>
            </a:r>
            <a:r>
              <a:rPr lang="en-US" altLang="zh-CN" sz="2000" dirty="0" smtClean="0">
                <a:latin typeface="Times" panose="02020603050405020304" pitchFamily="18" charset="0"/>
                <a:cs typeface="Times" panose="02020603050405020304" pitchFamily="18" charset="0"/>
              </a:rPr>
              <a:t>DA</a:t>
            </a:r>
            <a:endParaRPr lang="zh-CN" altLang="en-US" dirty="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1686640150"/>
      </p:ext>
    </p:extLst>
  </p:cSld>
  <p:clrMapOvr>
    <a:masterClrMapping/>
  </p:clrMapOvr>
  <mc:AlternateContent xmlns:mc="http://schemas.openxmlformats.org/markup-compatibility/2006" xmlns:p14="http://schemas.microsoft.com/office/powerpoint/2010/main">
    <mc:Choice Requires="p14">
      <p:transition spd="slow" p14:dur="2000" advTm="69517"/>
    </mc:Choice>
    <mc:Fallback xmlns="">
      <p:transition spd="slow" advTm="69517"/>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灯片编号占位符 21"/>
          <p:cNvSpPr>
            <a:spLocks noGrp="1"/>
          </p:cNvSpPr>
          <p:nvPr>
            <p:ph type="sldNum" sz="quarter" idx="12"/>
          </p:nvPr>
        </p:nvSpPr>
        <p:spPr/>
        <p:txBody>
          <a:bodyPr/>
          <a:lstStyle/>
          <a:p>
            <a:fld id="{7BCFEC24-794C-42CA-82C7-E097EB8543E8}" type="slidenum">
              <a:rPr lang="en-US" altLang="zh-CN" smtClean="0">
                <a:solidFill>
                  <a:srgbClr val="000000"/>
                </a:solidFill>
              </a:rPr>
              <a:pPr/>
              <a:t>2</a:t>
            </a:fld>
            <a:endParaRPr lang="en-US" altLang="zh-CN">
              <a:solidFill>
                <a:srgbClr val="000000"/>
              </a:solidFill>
            </a:endParaRPr>
          </a:p>
        </p:txBody>
      </p:sp>
      <p:sp>
        <p:nvSpPr>
          <p:cNvPr id="2" name="矩形 1"/>
          <p:cNvSpPr/>
          <p:nvPr/>
        </p:nvSpPr>
        <p:spPr>
          <a:xfrm>
            <a:off x="413544" y="130315"/>
            <a:ext cx="11077093" cy="1938992"/>
          </a:xfrm>
          <a:prstGeom prst="rect">
            <a:avLst/>
          </a:prstGeom>
        </p:spPr>
        <p:txBody>
          <a:bodyPr wrap="square">
            <a:spAutoFit/>
          </a:bodyPr>
          <a:lstStyle/>
          <a:p>
            <a:pPr algn="just"/>
            <a:r>
              <a:rPr lang="zh-CN" altLang="en-US" sz="2400" b="1" dirty="0" smtClean="0">
                <a:latin typeface="Times" panose="02020603050405020304" pitchFamily="18" charset="0"/>
                <a:ea typeface="黑体" panose="02010609060101010101" pitchFamily="49" charset="-122"/>
                <a:cs typeface="Times" panose="02020603050405020304" pitchFamily="18" charset="0"/>
              </a:rPr>
              <a:t>在新一代储存环光源（第三、</a:t>
            </a:r>
            <a:r>
              <a:rPr lang="zh-CN" altLang="en-US" sz="2400" b="1" dirty="0">
                <a:latin typeface="Times" panose="02020603050405020304" pitchFamily="18" charset="0"/>
                <a:ea typeface="黑体" panose="02010609060101010101" pitchFamily="49" charset="-122"/>
                <a:cs typeface="Times" panose="02020603050405020304" pitchFamily="18" charset="0"/>
              </a:rPr>
              <a:t>第四</a:t>
            </a:r>
            <a:r>
              <a:rPr lang="zh-CN" altLang="en-US" sz="2400" b="1" dirty="0" smtClean="0">
                <a:latin typeface="Times" panose="02020603050405020304" pitchFamily="18" charset="0"/>
                <a:ea typeface="黑体" panose="02010609060101010101" pitchFamily="49" charset="-122"/>
                <a:cs typeface="Times" panose="02020603050405020304" pitchFamily="18" charset="0"/>
              </a:rPr>
              <a:t>代光源）中，储存</a:t>
            </a:r>
            <a:r>
              <a:rPr lang="zh-CN" altLang="en-US" sz="2400" b="1" dirty="0">
                <a:latin typeface="Times" panose="02020603050405020304" pitchFamily="18" charset="0"/>
                <a:ea typeface="黑体" panose="02010609060101010101" pitchFamily="49" charset="-122"/>
                <a:cs typeface="Times" panose="02020603050405020304" pitchFamily="18" charset="0"/>
              </a:rPr>
              <a:t>环</a:t>
            </a:r>
            <a:r>
              <a:rPr lang="en-US" altLang="zh-CN" sz="2400" b="1" dirty="0">
                <a:latin typeface="Times" panose="02020603050405020304" pitchFamily="18" charset="0"/>
                <a:ea typeface="黑体" panose="02010609060101010101" pitchFamily="49" charset="-122"/>
                <a:cs typeface="Times" panose="02020603050405020304" pitchFamily="18" charset="0"/>
              </a:rPr>
              <a:t>lattice</a:t>
            </a:r>
            <a:r>
              <a:rPr lang="zh-CN" altLang="en-US" sz="2400" b="1" dirty="0">
                <a:latin typeface="Times" panose="02020603050405020304" pitchFamily="18" charset="0"/>
                <a:ea typeface="黑体" panose="02010609060101010101" pitchFamily="49" charset="-122"/>
                <a:cs typeface="Times" panose="02020603050405020304" pitchFamily="18" charset="0"/>
              </a:rPr>
              <a:t>设计与</a:t>
            </a:r>
            <a:r>
              <a:rPr lang="zh-CN" altLang="en-US" sz="2400" b="1" dirty="0" smtClean="0">
                <a:latin typeface="Times" panose="02020603050405020304" pitchFamily="18" charset="0"/>
                <a:ea typeface="黑体" panose="02010609060101010101" pitchFamily="49" charset="-122"/>
                <a:cs typeface="Times" panose="02020603050405020304" pitchFamily="18" charset="0"/>
              </a:rPr>
              <a:t>非线性动力学优化密不可分</a:t>
            </a:r>
            <a:endParaRPr lang="en-US" altLang="zh-CN" sz="2400" b="1" dirty="0" smtClean="0">
              <a:latin typeface="Times" panose="02020603050405020304" pitchFamily="18" charset="0"/>
              <a:ea typeface="黑体" panose="02010609060101010101" pitchFamily="49" charset="-122"/>
              <a:cs typeface="Times" panose="02020603050405020304" pitchFamily="18" charset="0"/>
            </a:endParaRPr>
          </a:p>
          <a:p>
            <a:pPr algn="just"/>
            <a:endParaRPr lang="en-US" altLang="zh-CN" sz="2400" b="1" dirty="0" smtClean="0">
              <a:latin typeface="Times" panose="02020603050405020304" pitchFamily="18" charset="0"/>
              <a:ea typeface="黑体" panose="02010609060101010101" pitchFamily="49" charset="-122"/>
              <a:cs typeface="Times" panose="02020603050405020304" pitchFamily="18" charset="0"/>
            </a:endParaRPr>
          </a:p>
          <a:p>
            <a:pPr algn="just"/>
            <a:r>
              <a:rPr lang="zh-CN" altLang="en-US" sz="2400" b="1" dirty="0" smtClean="0">
                <a:latin typeface="Times" panose="02020603050405020304" pitchFamily="18" charset="0"/>
                <a:ea typeface="黑体" panose="02010609060101010101" pitchFamily="49" charset="-122"/>
                <a:cs typeface="Times" panose="02020603050405020304" pitchFamily="18" charset="0"/>
              </a:rPr>
              <a:t>尤其是在第四代光源中存在极强的非线性效应，需要在设计阶段就将其线性、非线性动力学性能进行通盘考量</a:t>
            </a:r>
            <a:endParaRPr lang="zh-CN" altLang="en-US" sz="2400" b="1" dirty="0">
              <a:latin typeface="Times" panose="02020603050405020304" pitchFamily="18" charset="0"/>
              <a:ea typeface="黑体" panose="02010609060101010101" pitchFamily="49" charset="-122"/>
              <a:cs typeface="Times" panose="02020603050405020304" pitchFamily="18" charset="0"/>
            </a:endParaRPr>
          </a:p>
        </p:txBody>
      </p:sp>
      <p:pic>
        <p:nvPicPr>
          <p:cNvPr id="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76492" y="2046878"/>
            <a:ext cx="5042143"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TextBox 4"/>
          <p:cNvSpPr txBox="1"/>
          <p:nvPr/>
        </p:nvSpPr>
        <p:spPr>
          <a:xfrm>
            <a:off x="5504924" y="5776781"/>
            <a:ext cx="6382276" cy="338554"/>
          </a:xfrm>
          <a:prstGeom prst="rect">
            <a:avLst/>
          </a:prstGeom>
          <a:noFill/>
        </p:spPr>
        <p:txBody>
          <a:bodyPr wrap="square" rtlCol="0">
            <a:spAutoFit/>
          </a:bodyPr>
          <a:lstStyle/>
          <a:p>
            <a:r>
              <a:rPr lang="en-US" altLang="zh-CN" sz="1600" dirty="0" smtClean="0">
                <a:latin typeface="Times" panose="02020603050405020304" pitchFamily="18" charset="0"/>
                <a:ea typeface="宋体" panose="02010600030101010101" pitchFamily="2" charset="-122"/>
                <a:cs typeface="Times" panose="02020603050405020304" pitchFamily="18" charset="0"/>
              </a:rPr>
              <a:t>M. Borland, </a:t>
            </a:r>
            <a:r>
              <a:rPr lang="en-US" altLang="zh-CN" sz="1600" smtClean="0">
                <a:latin typeface="Times" panose="02020603050405020304" pitchFamily="18" charset="0"/>
                <a:ea typeface="宋体" panose="02010600030101010101" pitchFamily="2" charset="-122"/>
                <a:cs typeface="Times" panose="02020603050405020304" pitchFamily="18" charset="0"/>
              </a:rPr>
              <a:t>2008 </a:t>
            </a:r>
            <a:r>
              <a:rPr lang="zh-CN" altLang="en-US" sz="1600" smtClean="0">
                <a:latin typeface="Times" panose="02020603050405020304" pitchFamily="18" charset="0"/>
                <a:ea typeface="宋体" panose="02010600030101010101" pitchFamily="2" charset="-122"/>
                <a:cs typeface="Times" panose="02020603050405020304" pitchFamily="18" charset="0"/>
              </a:rPr>
              <a:t>：</a:t>
            </a:r>
            <a:r>
              <a:rPr lang="en-US" altLang="zh-CN" sz="1600" dirty="0" smtClean="0">
                <a:latin typeface="Times" panose="02020603050405020304" pitchFamily="18" charset="0"/>
                <a:ea typeface="宋体" panose="02010600030101010101" pitchFamily="2" charset="-122"/>
                <a:cs typeface="Times" panose="02020603050405020304" pitchFamily="18" charset="0"/>
              </a:rPr>
              <a:t>7GeV, 30 pm</a:t>
            </a:r>
            <a:r>
              <a:rPr lang="zh-CN" altLang="en-US" sz="1600" dirty="0" smtClean="0">
                <a:latin typeface="Times" panose="02020603050405020304" pitchFamily="18" charset="0"/>
                <a:ea typeface="宋体" panose="02010600030101010101" pitchFamily="2" charset="-122"/>
                <a:cs typeface="Times" panose="02020603050405020304" pitchFamily="18" charset="0"/>
              </a:rPr>
              <a:t>的环</a:t>
            </a:r>
            <a:r>
              <a:rPr lang="en-US" altLang="zh-CN" sz="1600" dirty="0" smtClean="0">
                <a:latin typeface="Times" panose="02020603050405020304" pitchFamily="18" charset="0"/>
                <a:ea typeface="宋体" panose="02010600030101010101" pitchFamily="2" charset="-122"/>
                <a:cs typeface="Times" panose="02020603050405020304" pitchFamily="18" charset="0"/>
              </a:rPr>
              <a:t> DA</a:t>
            </a:r>
            <a:r>
              <a:rPr lang="zh-CN" altLang="en-US" sz="1600" dirty="0" smtClean="0">
                <a:latin typeface="Times" panose="02020603050405020304" pitchFamily="18" charset="0"/>
                <a:ea typeface="宋体" panose="02010600030101010101" pitchFamily="2" charset="-122"/>
                <a:cs typeface="Times" panose="02020603050405020304" pitchFamily="18" charset="0"/>
              </a:rPr>
              <a:t>和寿命优化都是巨大挑战</a:t>
            </a:r>
            <a:endParaRPr lang="en-US" altLang="zh-CN" sz="1600" dirty="0" smtClean="0">
              <a:latin typeface="Times" panose="02020603050405020304" pitchFamily="18" charset="0"/>
              <a:ea typeface="宋体" panose="02010600030101010101" pitchFamily="2" charset="-122"/>
              <a:cs typeface="Times" panose="02020603050405020304" pitchFamily="18" charset="0"/>
            </a:endParaRPr>
          </a:p>
        </p:txBody>
      </p:sp>
      <p:pic>
        <p:nvPicPr>
          <p:cNvPr id="4" name="图片 3" descr="屏幕剪辑"/>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881" y="2620875"/>
            <a:ext cx="4803427" cy="2161542"/>
          </a:xfrm>
          <a:prstGeom prst="rect">
            <a:avLst/>
          </a:prstGeom>
        </p:spPr>
      </p:pic>
      <p:sp>
        <p:nvSpPr>
          <p:cNvPr id="30" name="TextBox 4"/>
          <p:cNvSpPr txBox="1"/>
          <p:nvPr/>
        </p:nvSpPr>
        <p:spPr>
          <a:xfrm>
            <a:off x="1273049" y="4886659"/>
            <a:ext cx="6077476" cy="338554"/>
          </a:xfrm>
          <a:prstGeom prst="rect">
            <a:avLst/>
          </a:prstGeom>
          <a:noFill/>
        </p:spPr>
        <p:txBody>
          <a:bodyPr wrap="square" rtlCol="0">
            <a:spAutoFit/>
          </a:bodyPr>
          <a:lstStyle/>
          <a:p>
            <a:r>
              <a:rPr lang="en-US" altLang="zh-CN" sz="1600" dirty="0" smtClean="0">
                <a:latin typeface="Times" panose="02020603050405020304" pitchFamily="18" charset="0"/>
                <a:ea typeface="宋体" panose="02010600030101010101" pitchFamily="2" charset="-122"/>
                <a:cs typeface="Times" panose="02020603050405020304" pitchFamily="18" charset="0"/>
              </a:rPr>
              <a:t>HEPS</a:t>
            </a:r>
            <a:r>
              <a:rPr lang="zh-CN" altLang="en-US" sz="1600" dirty="0" smtClean="0">
                <a:latin typeface="Times" panose="02020603050405020304" pitchFamily="18" charset="0"/>
                <a:ea typeface="宋体" panose="02010600030101010101" pitchFamily="2" charset="-122"/>
                <a:cs typeface="Times" panose="02020603050405020304" pitchFamily="18" charset="0"/>
              </a:rPr>
              <a:t>储存环使用的混合</a:t>
            </a:r>
            <a:r>
              <a:rPr lang="en-US" altLang="zh-CN" sz="1600" dirty="0" smtClean="0">
                <a:latin typeface="Times" panose="02020603050405020304" pitchFamily="18" charset="0"/>
                <a:ea typeface="宋体" panose="02010600030101010101" pitchFamily="2" charset="-122"/>
                <a:cs typeface="Times" panose="02020603050405020304" pitchFamily="18" charset="0"/>
              </a:rPr>
              <a:t>7BA</a:t>
            </a:r>
            <a:r>
              <a:rPr lang="zh-CN" altLang="en-US" sz="1600" dirty="0" smtClean="0">
                <a:latin typeface="Times" panose="02020603050405020304" pitchFamily="18" charset="0"/>
                <a:ea typeface="宋体" panose="02010600030101010101" pitchFamily="2" charset="-122"/>
                <a:cs typeface="Times" panose="02020603050405020304" pitchFamily="18" charset="0"/>
              </a:rPr>
              <a:t>结构</a:t>
            </a:r>
            <a:endParaRPr lang="en-US" altLang="zh-CN" sz="1600" dirty="0" smtClean="0">
              <a:latin typeface="Times" panose="02020603050405020304" pitchFamily="18" charset="0"/>
              <a:ea typeface="宋体" panose="02010600030101010101" pitchFamily="2" charset="-122"/>
              <a:cs typeface="Times" panose="02020603050405020304" pitchFamily="18" charset="0"/>
            </a:endParaRPr>
          </a:p>
        </p:txBody>
      </p:sp>
    </p:spTree>
    <p:extLst>
      <p:ext uri="{BB962C8B-B14F-4D97-AF65-F5344CB8AC3E}">
        <p14:creationId xmlns:p14="http://schemas.microsoft.com/office/powerpoint/2010/main" val="1772470805"/>
      </p:ext>
    </p:extLst>
  </p:cSld>
  <p:clrMapOvr>
    <a:masterClrMapping/>
  </p:clrMapOvr>
  <mc:AlternateContent xmlns:mc="http://schemas.openxmlformats.org/markup-compatibility/2006" xmlns:p14="http://schemas.microsoft.com/office/powerpoint/2010/main">
    <mc:Choice Requires="p14">
      <p:transition spd="slow" p14:dur="2000" advTm="565"/>
    </mc:Choice>
    <mc:Fallback xmlns="">
      <p:transition spd="slow" advTm="565"/>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2"/>
          <p:cNvSpPr>
            <a:spLocks noGrp="1"/>
          </p:cNvSpPr>
          <p:nvPr>
            <p:ph idx="1"/>
          </p:nvPr>
        </p:nvSpPr>
        <p:spPr>
          <a:xfrm>
            <a:off x="855066" y="158823"/>
            <a:ext cx="10989212" cy="650630"/>
          </a:xfrm>
        </p:spPr>
        <p:txBody>
          <a:bodyPr/>
          <a:lstStyle/>
          <a:p>
            <a:pPr marL="0" indent="0">
              <a:buNone/>
            </a:pPr>
            <a:r>
              <a:rPr lang="en-US" altLang="zh-CN" sz="2800" b="1" dirty="0" smtClean="0">
                <a:latin typeface="Times New Roman" panose="02020603050405020304" pitchFamily="18" charset="0"/>
                <a:cs typeface="Times New Roman" panose="02020603050405020304" pitchFamily="18" charset="0"/>
              </a:rPr>
              <a:t>HEPS</a:t>
            </a:r>
            <a:r>
              <a:rPr lang="zh-CN" altLang="en-US" sz="2800" b="1" dirty="0" smtClean="0">
                <a:latin typeface="Times New Roman" panose="02020603050405020304" pitchFamily="18" charset="0"/>
                <a:cs typeface="Times New Roman" panose="02020603050405020304" pitchFamily="18" charset="0"/>
              </a:rPr>
              <a:t>储存环的</a:t>
            </a:r>
            <a:r>
              <a:rPr lang="en-US" altLang="zh-CN" sz="2800" b="1" dirty="0" smtClean="0">
                <a:latin typeface="Times New Roman" panose="02020603050405020304" pitchFamily="18" charset="0"/>
                <a:cs typeface="Times New Roman" panose="02020603050405020304" pitchFamily="18" charset="0"/>
              </a:rPr>
              <a:t>DA</a:t>
            </a:r>
            <a:r>
              <a:rPr lang="zh-CN" altLang="en-US" sz="2800" b="1" dirty="0" smtClean="0">
                <a:latin typeface="Times New Roman" panose="02020603050405020304" pitchFamily="18" charset="0"/>
                <a:cs typeface="Times New Roman" panose="02020603050405020304" pitchFamily="18" charset="0"/>
              </a:rPr>
              <a:t>预测</a:t>
            </a:r>
            <a:endParaRPr lang="zh-CN" altLang="en-US" sz="2800" b="1" dirty="0">
              <a:latin typeface="Times New Roman" panose="02020603050405020304" pitchFamily="18" charset="0"/>
              <a:cs typeface="Times New Roman" panose="02020603050405020304" pitchFamily="18" charset="0"/>
            </a:endParaRPr>
          </a:p>
        </p:txBody>
      </p:sp>
      <p:cxnSp>
        <p:nvCxnSpPr>
          <p:cNvPr id="5" name="直接连接符 4"/>
          <p:cNvCxnSpPr/>
          <p:nvPr/>
        </p:nvCxnSpPr>
        <p:spPr>
          <a:xfrm>
            <a:off x="934278" y="695739"/>
            <a:ext cx="11082131" cy="0"/>
          </a:xfrm>
          <a:prstGeom prst="line">
            <a:avLst/>
          </a:prstGeom>
        </p:spPr>
        <p:style>
          <a:lnRef idx="1">
            <a:schemeClr val="dk1"/>
          </a:lnRef>
          <a:fillRef idx="0">
            <a:schemeClr val="dk1"/>
          </a:fillRef>
          <a:effectRef idx="0">
            <a:schemeClr val="dk1"/>
          </a:effectRef>
          <a:fontRef idx="minor">
            <a:schemeClr val="tx1"/>
          </a:fontRef>
        </p:style>
      </p:cxnSp>
      <p:sp>
        <p:nvSpPr>
          <p:cNvPr id="6" name="矩形 5"/>
          <p:cNvSpPr/>
          <p:nvPr/>
        </p:nvSpPr>
        <p:spPr>
          <a:xfrm>
            <a:off x="109331" y="49695"/>
            <a:ext cx="536713" cy="536713"/>
          </a:xfrm>
          <a:prstGeom prst="rect">
            <a:avLst/>
          </a:prstGeom>
          <a:solidFill>
            <a:schemeClr val="bg1"/>
          </a:solidFill>
          <a:ln w="19050">
            <a:solidFill>
              <a:schemeClr val="tx2"/>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a:p>
        </p:txBody>
      </p:sp>
      <p:sp>
        <p:nvSpPr>
          <p:cNvPr id="7" name="矩形 6"/>
          <p:cNvSpPr/>
          <p:nvPr/>
        </p:nvSpPr>
        <p:spPr>
          <a:xfrm>
            <a:off x="377688" y="387626"/>
            <a:ext cx="351183" cy="30148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9" name="灯片编号占位符 8"/>
          <p:cNvSpPr>
            <a:spLocks noGrp="1"/>
          </p:cNvSpPr>
          <p:nvPr>
            <p:ph type="sldNum" sz="quarter" idx="12"/>
          </p:nvPr>
        </p:nvSpPr>
        <p:spPr/>
        <p:txBody>
          <a:bodyPr/>
          <a:lstStyle/>
          <a:p>
            <a:fld id="{DE25B9EA-5475-4D53-ADED-D33129E883D5}" type="slidenum">
              <a:rPr lang="zh-CN" altLang="en-US" smtClean="0"/>
              <a:t>20</a:t>
            </a:fld>
            <a:endParaRPr lang="zh-CN" altLang="en-US"/>
          </a:p>
        </p:txBody>
      </p:sp>
      <p:sp>
        <p:nvSpPr>
          <p:cNvPr id="17" name="文本框 16"/>
          <p:cNvSpPr txBox="1"/>
          <p:nvPr/>
        </p:nvSpPr>
        <p:spPr>
          <a:xfrm>
            <a:off x="1774001" y="1074552"/>
            <a:ext cx="1753854" cy="369332"/>
          </a:xfrm>
          <a:prstGeom prst="rect">
            <a:avLst/>
          </a:prstGeom>
          <a:noFill/>
        </p:spPr>
        <p:txBody>
          <a:bodyPr wrap="square" rtlCol="0">
            <a:spAutoFit/>
          </a:bodyPr>
          <a:lstStyle/>
          <a:p>
            <a:r>
              <a:rPr lang="zh-CN" altLang="en-US" dirty="0" smtClean="0">
                <a:latin typeface="楷体" panose="02010609060101010101" pitchFamily="49" charset="-122"/>
                <a:ea typeface="楷体" panose="02010609060101010101" pitchFamily="49" charset="-122"/>
                <a:cs typeface="Times" panose="02020603050405020304" pitchFamily="18" charset="0"/>
              </a:rPr>
              <a:t>预测错误的点</a:t>
            </a:r>
            <a:endParaRPr lang="zh-CN" altLang="en-US" dirty="0">
              <a:latin typeface="楷体" panose="02010609060101010101" pitchFamily="49" charset="-122"/>
              <a:ea typeface="楷体" panose="02010609060101010101" pitchFamily="49" charset="-122"/>
              <a:cs typeface="Times" panose="02020603050405020304" pitchFamily="18" charset="0"/>
            </a:endParaRPr>
          </a:p>
        </p:txBody>
      </p:sp>
      <p:pic>
        <p:nvPicPr>
          <p:cNvPr id="13" name="图片 12"/>
          <p:cNvPicPr/>
          <p:nvPr/>
        </p:nvPicPr>
        <p:blipFill rotWithShape="1">
          <a:blip r:embed="rId3" cstate="print">
            <a:extLst>
              <a:ext uri="{28A0092B-C50C-407E-A947-70E740481C1C}">
                <a14:useLocalDpi xmlns:a14="http://schemas.microsoft.com/office/drawing/2010/main" val="0"/>
              </a:ext>
            </a:extLst>
          </a:blip>
          <a:srcRect l="8322" t="5216" r="63290" b="48963"/>
          <a:stretch/>
        </p:blipFill>
        <p:spPr bwMode="auto">
          <a:xfrm>
            <a:off x="646044" y="1443884"/>
            <a:ext cx="3512005" cy="2992191"/>
          </a:xfrm>
          <a:prstGeom prst="rect">
            <a:avLst/>
          </a:prstGeom>
          <a:ln>
            <a:noFill/>
          </a:ln>
          <a:extLst>
            <a:ext uri="{53640926-AAD7-44D8-BBD7-CCE9431645EC}">
              <a14:shadowObscured xmlns:a14="http://schemas.microsoft.com/office/drawing/2010/main"/>
            </a:ext>
          </a:extLst>
        </p:spPr>
      </p:pic>
      <p:sp>
        <p:nvSpPr>
          <p:cNvPr id="3" name="矩形 2"/>
          <p:cNvSpPr/>
          <p:nvPr/>
        </p:nvSpPr>
        <p:spPr>
          <a:xfrm>
            <a:off x="433291" y="4482241"/>
            <a:ext cx="4046033" cy="1200329"/>
          </a:xfrm>
          <a:prstGeom prst="rect">
            <a:avLst/>
          </a:prstGeom>
        </p:spPr>
        <p:txBody>
          <a:bodyPr wrap="square">
            <a:spAutoFit/>
          </a:bodyPr>
          <a:lstStyle/>
          <a:p>
            <a:r>
              <a:rPr lang="zh-CN" altLang="en-US" dirty="0" smtClean="0">
                <a:latin typeface="Times" panose="02020603050405020304" pitchFamily="18" charset="0"/>
                <a:cs typeface="Times" panose="02020603050405020304" pitchFamily="18" charset="0"/>
              </a:rPr>
              <a:t>错误预测仅</a:t>
            </a:r>
            <a:r>
              <a:rPr lang="zh-CN" altLang="en-US" dirty="0">
                <a:latin typeface="Times" panose="02020603050405020304" pitchFamily="18" charset="0"/>
                <a:cs typeface="Times" panose="02020603050405020304" pitchFamily="18" charset="0"/>
              </a:rPr>
              <a:t>少量存在于</a:t>
            </a:r>
            <a:r>
              <a:rPr lang="en-US" altLang="zh-CN" dirty="0" smtClean="0">
                <a:latin typeface="Times" panose="02020603050405020304" pitchFamily="18" charset="0"/>
                <a:cs typeface="Times" panose="02020603050405020304" pitchFamily="18" charset="0"/>
              </a:rPr>
              <a:t>DA</a:t>
            </a:r>
            <a:r>
              <a:rPr lang="zh-CN" altLang="en-US" dirty="0" smtClean="0">
                <a:latin typeface="Times" panose="02020603050405020304" pitchFamily="18" charset="0"/>
                <a:cs typeface="Times" panose="02020603050405020304" pitchFamily="18" charset="0"/>
              </a:rPr>
              <a:t>边界附近，</a:t>
            </a:r>
            <a:endParaRPr lang="en-US" altLang="zh-CN" dirty="0" smtClean="0">
              <a:latin typeface="Times" panose="02020603050405020304" pitchFamily="18" charset="0"/>
              <a:cs typeface="Times" panose="02020603050405020304" pitchFamily="18" charset="0"/>
            </a:endParaRPr>
          </a:p>
          <a:p>
            <a:endParaRPr lang="en-US" altLang="zh-CN" dirty="0">
              <a:latin typeface="Times" panose="02020603050405020304" pitchFamily="18" charset="0"/>
              <a:cs typeface="Times" panose="02020603050405020304" pitchFamily="18" charset="0"/>
            </a:endParaRPr>
          </a:p>
          <a:p>
            <a:r>
              <a:rPr lang="zh-CN" altLang="en-US" dirty="0" smtClean="0">
                <a:latin typeface="Times" panose="02020603050405020304" pitchFamily="18" charset="0"/>
                <a:cs typeface="Times" panose="02020603050405020304" pitchFamily="18" charset="0"/>
              </a:rPr>
              <a:t>这部分错误预测对预测</a:t>
            </a:r>
            <a:r>
              <a:rPr lang="en-US" altLang="zh-CN" dirty="0">
                <a:latin typeface="Times" panose="02020603050405020304" pitchFamily="18" charset="0"/>
                <a:cs typeface="Times" panose="02020603050405020304" pitchFamily="18" charset="0"/>
              </a:rPr>
              <a:t>DA</a:t>
            </a:r>
            <a:r>
              <a:rPr lang="zh-CN" altLang="en-US" dirty="0" smtClean="0">
                <a:latin typeface="Times" panose="02020603050405020304" pitchFamily="18" charset="0"/>
                <a:cs typeface="Times" panose="02020603050405020304" pitchFamily="18" charset="0"/>
              </a:rPr>
              <a:t>的整体形状</a:t>
            </a:r>
            <a:r>
              <a:rPr lang="zh-CN" altLang="en-US" dirty="0">
                <a:latin typeface="Times" panose="02020603050405020304" pitchFamily="18" charset="0"/>
                <a:cs typeface="Times" panose="02020603050405020304" pitchFamily="18" charset="0"/>
              </a:rPr>
              <a:t>影响</a:t>
            </a:r>
            <a:r>
              <a:rPr lang="zh-CN" altLang="en-US" dirty="0" smtClean="0">
                <a:latin typeface="Times" panose="02020603050405020304" pitchFamily="18" charset="0"/>
                <a:cs typeface="Times" panose="02020603050405020304" pitchFamily="18" charset="0"/>
              </a:rPr>
              <a:t>较小（与远离</a:t>
            </a:r>
            <a:r>
              <a:rPr lang="en-US" altLang="zh-CN" dirty="0" smtClean="0">
                <a:latin typeface="Times" panose="02020603050405020304" pitchFamily="18" charset="0"/>
                <a:cs typeface="Times" panose="02020603050405020304" pitchFamily="18" charset="0"/>
              </a:rPr>
              <a:t>DA</a:t>
            </a:r>
            <a:r>
              <a:rPr lang="zh-CN" altLang="en-US" dirty="0" smtClean="0">
                <a:latin typeface="Times" panose="02020603050405020304" pitchFamily="18" charset="0"/>
                <a:cs typeface="Times" panose="02020603050405020304" pitchFamily="18" charset="0"/>
              </a:rPr>
              <a:t>边界的点相比）</a:t>
            </a:r>
            <a:endParaRPr lang="zh-CN" altLang="en-US" dirty="0">
              <a:latin typeface="Times" panose="02020603050405020304" pitchFamily="18" charset="0"/>
              <a:cs typeface="Times" panose="02020603050405020304" pitchFamily="18" charset="0"/>
            </a:endParaRPr>
          </a:p>
        </p:txBody>
      </p:sp>
      <p:pic>
        <p:nvPicPr>
          <p:cNvPr id="15" name="图片 14"/>
          <p:cNvPicPr/>
          <p:nvPr/>
        </p:nvPicPr>
        <p:blipFill rotWithShape="1">
          <a:blip r:embed="rId3" cstate="print">
            <a:extLst>
              <a:ext uri="{28A0092B-C50C-407E-A947-70E740481C1C}">
                <a14:useLocalDpi xmlns:a14="http://schemas.microsoft.com/office/drawing/2010/main" val="0"/>
              </a:ext>
            </a:extLst>
          </a:blip>
          <a:srcRect l="35894" t="5216" r="7895" b="2726"/>
          <a:stretch/>
        </p:blipFill>
        <p:spPr bwMode="auto">
          <a:xfrm>
            <a:off x="5029199" y="1346369"/>
            <a:ext cx="6357551" cy="4028820"/>
          </a:xfrm>
          <a:prstGeom prst="rect">
            <a:avLst/>
          </a:prstGeom>
          <a:ln>
            <a:noFill/>
          </a:ln>
          <a:extLst>
            <a:ext uri="{53640926-AAD7-44D8-BBD7-CCE9431645EC}">
              <a14:shadowObscured xmlns:a14="http://schemas.microsoft.com/office/drawing/2010/main"/>
            </a:ext>
          </a:extLst>
        </p:spPr>
      </p:pic>
      <p:sp>
        <p:nvSpPr>
          <p:cNvPr id="16" name="文本框 15"/>
          <p:cNvSpPr txBox="1"/>
          <p:nvPr/>
        </p:nvSpPr>
        <p:spPr>
          <a:xfrm>
            <a:off x="5250367" y="898252"/>
            <a:ext cx="5444405" cy="369332"/>
          </a:xfrm>
          <a:prstGeom prst="rect">
            <a:avLst/>
          </a:prstGeom>
          <a:noFill/>
        </p:spPr>
        <p:txBody>
          <a:bodyPr wrap="square" rtlCol="0">
            <a:spAutoFit/>
          </a:bodyPr>
          <a:lstStyle/>
          <a:p>
            <a:r>
              <a:rPr lang="zh-CN" altLang="en-US" dirty="0" smtClean="0">
                <a:latin typeface="楷体" panose="02010609060101010101" pitchFamily="49" charset="-122"/>
                <a:ea typeface="楷体" panose="02010609060101010101" pitchFamily="49" charset="-122"/>
                <a:cs typeface="Times" panose="02020603050405020304" pitchFamily="18" charset="0"/>
              </a:rPr>
              <a:t>挑选</a:t>
            </a:r>
            <a:r>
              <a:rPr lang="zh-CN" altLang="en-US" dirty="0">
                <a:latin typeface="楷体" panose="02010609060101010101" pitchFamily="49" charset="-122"/>
                <a:ea typeface="楷体" panose="02010609060101010101" pitchFamily="49" charset="-122"/>
                <a:cs typeface="Times" panose="02020603050405020304" pitchFamily="18" charset="0"/>
              </a:rPr>
              <a:t>两</a:t>
            </a:r>
            <a:r>
              <a:rPr lang="zh-CN" altLang="en-US" dirty="0" smtClean="0">
                <a:latin typeface="楷体" panose="02010609060101010101" pitchFamily="49" charset="-122"/>
                <a:ea typeface="楷体" panose="02010609060101010101" pitchFamily="49" charset="-122"/>
                <a:cs typeface="Times" panose="02020603050405020304" pitchFamily="18" charset="0"/>
              </a:rPr>
              <a:t>个初始条件相近的粒子的运动信息：</a:t>
            </a:r>
            <a:endParaRPr lang="zh-CN" altLang="en-US" dirty="0">
              <a:latin typeface="楷体" panose="02010609060101010101" pitchFamily="49" charset="-122"/>
              <a:ea typeface="楷体" panose="02010609060101010101" pitchFamily="49" charset="-122"/>
              <a:cs typeface="Times" panose="02020603050405020304" pitchFamily="18" charset="0"/>
            </a:endParaRPr>
          </a:p>
        </p:txBody>
      </p:sp>
      <p:sp>
        <p:nvSpPr>
          <p:cNvPr id="8" name="椭圆 7"/>
          <p:cNvSpPr/>
          <p:nvPr/>
        </p:nvSpPr>
        <p:spPr>
          <a:xfrm>
            <a:off x="1774001" y="3052119"/>
            <a:ext cx="474929" cy="407773"/>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 name="直接箭头连接符 10"/>
          <p:cNvCxnSpPr/>
          <p:nvPr/>
        </p:nvCxnSpPr>
        <p:spPr>
          <a:xfrm flipV="1">
            <a:off x="2261286" y="3052119"/>
            <a:ext cx="3024720" cy="216244"/>
          </a:xfrm>
          <a:prstGeom prst="straightConnector1">
            <a:avLst/>
          </a:prstGeom>
          <a:ln w="19050">
            <a:solidFill>
              <a:schemeClr val="accent2"/>
            </a:solidFill>
            <a:tailEnd type="triangle"/>
          </a:ln>
        </p:spPr>
        <p:style>
          <a:lnRef idx="1">
            <a:schemeClr val="dk1"/>
          </a:lnRef>
          <a:fillRef idx="0">
            <a:schemeClr val="dk1"/>
          </a:fillRef>
          <a:effectRef idx="0">
            <a:schemeClr val="dk1"/>
          </a:effectRef>
          <a:fontRef idx="minor">
            <a:schemeClr val="tx1"/>
          </a:fontRef>
        </p:style>
      </p:cxnSp>
      <p:sp>
        <p:nvSpPr>
          <p:cNvPr id="14" name="文本框 13"/>
          <p:cNvSpPr txBox="1"/>
          <p:nvPr/>
        </p:nvSpPr>
        <p:spPr>
          <a:xfrm>
            <a:off x="5325761" y="5453974"/>
            <a:ext cx="6060989" cy="1323439"/>
          </a:xfrm>
          <a:prstGeom prst="rect">
            <a:avLst/>
          </a:prstGeom>
          <a:noFill/>
        </p:spPr>
        <p:txBody>
          <a:bodyPr wrap="square" rtlCol="0">
            <a:spAutoFit/>
          </a:bodyPr>
          <a:lstStyle/>
          <a:p>
            <a:r>
              <a:rPr lang="zh-CN" altLang="en-US" sz="2000" dirty="0" smtClean="0">
                <a:solidFill>
                  <a:schemeClr val="accent6"/>
                </a:solidFill>
              </a:rPr>
              <a:t>两个粒子的运动虽然在后期存在明显差异，但仅观察第一圈的运动的话，很难辨别其是否稳定</a:t>
            </a:r>
            <a:endParaRPr lang="en-US" altLang="zh-CN" sz="2000" dirty="0" smtClean="0">
              <a:solidFill>
                <a:schemeClr val="accent6"/>
              </a:solidFill>
            </a:endParaRPr>
          </a:p>
          <a:p>
            <a:endParaRPr lang="en-US" altLang="zh-CN" sz="2000" dirty="0">
              <a:solidFill>
                <a:schemeClr val="accent6"/>
              </a:solidFill>
            </a:endParaRPr>
          </a:p>
          <a:p>
            <a:r>
              <a:rPr lang="zh-CN" altLang="en-US" sz="2000" dirty="0" smtClean="0">
                <a:solidFill>
                  <a:schemeClr val="accent6"/>
                </a:solidFill>
              </a:rPr>
              <a:t>而机器学习模型</a:t>
            </a:r>
            <a:r>
              <a:rPr lang="zh-CN" altLang="en-US" sz="2000" dirty="0">
                <a:solidFill>
                  <a:schemeClr val="accent6"/>
                </a:solidFill>
              </a:rPr>
              <a:t>有</a:t>
            </a:r>
            <a:r>
              <a:rPr lang="zh-CN" altLang="en-US" sz="2000" dirty="0" smtClean="0">
                <a:solidFill>
                  <a:schemeClr val="accent6"/>
                </a:solidFill>
              </a:rPr>
              <a:t>可能区分二者</a:t>
            </a:r>
            <a:endParaRPr lang="zh-CN" altLang="en-US" sz="2000" dirty="0">
              <a:solidFill>
                <a:schemeClr val="accent6"/>
              </a:solidFill>
            </a:endParaRPr>
          </a:p>
        </p:txBody>
      </p:sp>
    </p:spTree>
    <p:extLst>
      <p:ext uri="{BB962C8B-B14F-4D97-AF65-F5344CB8AC3E}">
        <p14:creationId xmlns:p14="http://schemas.microsoft.com/office/powerpoint/2010/main" val="2929958716"/>
      </p:ext>
    </p:extLst>
  </p:cSld>
  <p:clrMapOvr>
    <a:masterClrMapping/>
  </p:clrMapOvr>
  <mc:AlternateContent xmlns:mc="http://schemas.openxmlformats.org/markup-compatibility/2006" xmlns:p14="http://schemas.microsoft.com/office/powerpoint/2010/main">
    <mc:Choice Requires="p14">
      <p:transition spd="slow" p14:dur="2000" advTm="1139"/>
    </mc:Choice>
    <mc:Fallback xmlns="">
      <p:transition spd="slow" advTm="1139"/>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2"/>
          <p:cNvSpPr>
            <a:spLocks noGrp="1"/>
          </p:cNvSpPr>
          <p:nvPr>
            <p:ph idx="1"/>
          </p:nvPr>
        </p:nvSpPr>
        <p:spPr>
          <a:xfrm>
            <a:off x="855066" y="158823"/>
            <a:ext cx="10989212" cy="650630"/>
          </a:xfrm>
        </p:spPr>
        <p:txBody>
          <a:bodyPr/>
          <a:lstStyle/>
          <a:p>
            <a:pPr marL="0" indent="0">
              <a:buNone/>
            </a:pPr>
            <a:r>
              <a:rPr lang="zh-CN" altLang="en-US" sz="2800" b="1" dirty="0" smtClean="0">
                <a:latin typeface="Times New Roman" panose="02020603050405020304" pitchFamily="18" charset="0"/>
                <a:cs typeface="Times New Roman" panose="02020603050405020304" pitchFamily="18" charset="0"/>
              </a:rPr>
              <a:t>考虑误差因素的</a:t>
            </a:r>
            <a:r>
              <a:rPr lang="en-US" altLang="zh-CN" sz="2800" b="1" dirty="0" smtClean="0">
                <a:latin typeface="Times New Roman" panose="02020603050405020304" pitchFamily="18" charset="0"/>
                <a:cs typeface="Times New Roman" panose="02020603050405020304" pitchFamily="18" charset="0"/>
              </a:rPr>
              <a:t>DA</a:t>
            </a:r>
            <a:r>
              <a:rPr lang="zh-CN" altLang="en-US" sz="2800" b="1" dirty="0" smtClean="0">
                <a:latin typeface="Times New Roman" panose="02020603050405020304" pitchFamily="18" charset="0"/>
                <a:cs typeface="Times New Roman" panose="02020603050405020304" pitchFamily="18" charset="0"/>
              </a:rPr>
              <a:t>预测</a:t>
            </a:r>
            <a:endParaRPr lang="zh-CN" altLang="en-US" sz="2800" b="1" dirty="0">
              <a:latin typeface="Times New Roman" panose="02020603050405020304" pitchFamily="18" charset="0"/>
              <a:cs typeface="Times New Roman" panose="02020603050405020304" pitchFamily="18" charset="0"/>
            </a:endParaRPr>
          </a:p>
        </p:txBody>
      </p:sp>
      <p:cxnSp>
        <p:nvCxnSpPr>
          <p:cNvPr id="5" name="直接连接符 4"/>
          <p:cNvCxnSpPr/>
          <p:nvPr/>
        </p:nvCxnSpPr>
        <p:spPr>
          <a:xfrm>
            <a:off x="934278" y="695739"/>
            <a:ext cx="11082131" cy="0"/>
          </a:xfrm>
          <a:prstGeom prst="line">
            <a:avLst/>
          </a:prstGeom>
        </p:spPr>
        <p:style>
          <a:lnRef idx="1">
            <a:schemeClr val="dk1"/>
          </a:lnRef>
          <a:fillRef idx="0">
            <a:schemeClr val="dk1"/>
          </a:fillRef>
          <a:effectRef idx="0">
            <a:schemeClr val="dk1"/>
          </a:effectRef>
          <a:fontRef idx="minor">
            <a:schemeClr val="tx1"/>
          </a:fontRef>
        </p:style>
      </p:cxnSp>
      <p:sp>
        <p:nvSpPr>
          <p:cNvPr id="6" name="矩形 5"/>
          <p:cNvSpPr/>
          <p:nvPr/>
        </p:nvSpPr>
        <p:spPr>
          <a:xfrm>
            <a:off x="109331" y="49695"/>
            <a:ext cx="536713" cy="536713"/>
          </a:xfrm>
          <a:prstGeom prst="rect">
            <a:avLst/>
          </a:prstGeom>
          <a:solidFill>
            <a:schemeClr val="bg1"/>
          </a:solidFill>
          <a:ln w="19050">
            <a:solidFill>
              <a:schemeClr val="tx2"/>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a:p>
        </p:txBody>
      </p:sp>
      <p:sp>
        <p:nvSpPr>
          <p:cNvPr id="7" name="矩形 6"/>
          <p:cNvSpPr/>
          <p:nvPr/>
        </p:nvSpPr>
        <p:spPr>
          <a:xfrm>
            <a:off x="377688" y="387626"/>
            <a:ext cx="351183" cy="30148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9" name="灯片编号占位符 8"/>
          <p:cNvSpPr>
            <a:spLocks noGrp="1"/>
          </p:cNvSpPr>
          <p:nvPr>
            <p:ph type="sldNum" sz="quarter" idx="12"/>
          </p:nvPr>
        </p:nvSpPr>
        <p:spPr/>
        <p:txBody>
          <a:bodyPr/>
          <a:lstStyle/>
          <a:p>
            <a:fld id="{DE25B9EA-5475-4D53-ADED-D33129E883D5}" type="slidenum">
              <a:rPr lang="zh-CN" altLang="en-US" smtClean="0"/>
              <a:t>21</a:t>
            </a:fld>
            <a:endParaRPr lang="zh-CN" altLang="en-US"/>
          </a:p>
        </p:txBody>
      </p:sp>
      <p:sp>
        <p:nvSpPr>
          <p:cNvPr id="16" name="文本框 15"/>
          <p:cNvSpPr txBox="1"/>
          <p:nvPr/>
        </p:nvSpPr>
        <p:spPr>
          <a:xfrm>
            <a:off x="5942218" y="3727817"/>
            <a:ext cx="5444405" cy="338554"/>
          </a:xfrm>
          <a:prstGeom prst="rect">
            <a:avLst/>
          </a:prstGeom>
          <a:noFill/>
        </p:spPr>
        <p:txBody>
          <a:bodyPr wrap="square" rtlCol="0">
            <a:spAutoFit/>
          </a:bodyPr>
          <a:lstStyle/>
          <a:p>
            <a:r>
              <a:rPr lang="zh-CN" altLang="en-US" sz="1600" dirty="0" smtClean="0">
                <a:latin typeface="Times" panose="02020603050405020304" pitchFamily="18" charset="0"/>
                <a:ea typeface="楷体" panose="02010609060101010101" pitchFamily="49" charset="-122"/>
                <a:cs typeface="Times" panose="02020603050405020304" pitchFamily="18" charset="0"/>
              </a:rPr>
              <a:t>考虑误差情况下的实际</a:t>
            </a:r>
            <a:r>
              <a:rPr lang="en-US" altLang="zh-CN" sz="1600" dirty="0" smtClean="0">
                <a:latin typeface="Times" panose="02020603050405020304" pitchFamily="18" charset="0"/>
                <a:ea typeface="楷体" panose="02010609060101010101" pitchFamily="49" charset="-122"/>
                <a:cs typeface="Times" panose="02020603050405020304" pitchFamily="18" charset="0"/>
              </a:rPr>
              <a:t>DA</a:t>
            </a:r>
            <a:r>
              <a:rPr lang="zh-CN" altLang="en-US" sz="1600" dirty="0" smtClean="0">
                <a:latin typeface="Times" panose="02020603050405020304" pitchFamily="18" charset="0"/>
                <a:ea typeface="楷体" panose="02010609060101010101" pitchFamily="49" charset="-122"/>
                <a:cs typeface="Times" panose="02020603050405020304" pitchFamily="18" charset="0"/>
              </a:rPr>
              <a:t>（左）与机器学习预测</a:t>
            </a:r>
            <a:r>
              <a:rPr lang="en-US" altLang="zh-CN" sz="1600" dirty="0" smtClean="0">
                <a:latin typeface="Times" panose="02020603050405020304" pitchFamily="18" charset="0"/>
                <a:ea typeface="楷体" panose="02010609060101010101" pitchFamily="49" charset="-122"/>
                <a:cs typeface="Times" panose="02020603050405020304" pitchFamily="18" charset="0"/>
              </a:rPr>
              <a:t>DA</a:t>
            </a:r>
            <a:r>
              <a:rPr lang="zh-CN" altLang="en-US" sz="1600" dirty="0" smtClean="0">
                <a:latin typeface="Times" panose="02020603050405020304" pitchFamily="18" charset="0"/>
                <a:ea typeface="楷体" panose="02010609060101010101" pitchFamily="49" charset="-122"/>
                <a:cs typeface="Times" panose="02020603050405020304" pitchFamily="18" charset="0"/>
              </a:rPr>
              <a:t>（右）</a:t>
            </a:r>
            <a:endParaRPr lang="zh-CN" altLang="en-US" sz="1600" dirty="0">
              <a:latin typeface="Times" panose="02020603050405020304" pitchFamily="18" charset="0"/>
              <a:ea typeface="楷体" panose="02010609060101010101" pitchFamily="49" charset="-122"/>
              <a:cs typeface="Times" panose="02020603050405020304" pitchFamily="18" charset="0"/>
            </a:endParaRPr>
          </a:p>
        </p:txBody>
      </p:sp>
      <p:pic>
        <p:nvPicPr>
          <p:cNvPr id="18" name="图片 17"/>
          <p:cNvPicPr/>
          <p:nvPr/>
        </p:nvPicPr>
        <p:blipFill>
          <a:blip r:embed="rId3" cstate="print">
            <a:extLst>
              <a:ext uri="{28A0092B-C50C-407E-A947-70E740481C1C}">
                <a14:useLocalDpi xmlns:a14="http://schemas.microsoft.com/office/drawing/2010/main" val="0"/>
              </a:ext>
            </a:extLst>
          </a:blip>
          <a:stretch>
            <a:fillRect/>
          </a:stretch>
        </p:blipFill>
        <p:spPr>
          <a:xfrm>
            <a:off x="5266578" y="1226029"/>
            <a:ext cx="6501550" cy="2501788"/>
          </a:xfrm>
          <a:prstGeom prst="rect">
            <a:avLst/>
          </a:prstGeom>
        </p:spPr>
      </p:pic>
      <p:sp>
        <p:nvSpPr>
          <p:cNvPr id="2" name="矩形 1"/>
          <p:cNvSpPr/>
          <p:nvPr/>
        </p:nvSpPr>
        <p:spPr>
          <a:xfrm>
            <a:off x="311164" y="1194105"/>
            <a:ext cx="5411537" cy="3170099"/>
          </a:xfrm>
          <a:prstGeom prst="rect">
            <a:avLst/>
          </a:prstGeom>
        </p:spPr>
        <p:txBody>
          <a:bodyPr wrap="square">
            <a:spAutoFit/>
          </a:bodyPr>
          <a:lstStyle/>
          <a:p>
            <a:pPr>
              <a:lnSpc>
                <a:spcPct val="150000"/>
              </a:lnSpc>
            </a:pPr>
            <a:r>
              <a:rPr lang="en-US" altLang="zh-CN" sz="2000" kern="100" dirty="0">
                <a:latin typeface="Times New Roman" panose="02020603050405020304" pitchFamily="18" charset="0"/>
                <a:ea typeface="宋体" panose="02010600030101010101" pitchFamily="2" charset="-122"/>
              </a:rPr>
              <a:t>●</a:t>
            </a:r>
            <a:r>
              <a:rPr lang="zh-CN" altLang="zh-CN" sz="2000" kern="100" dirty="0">
                <a:latin typeface="Times New Roman" panose="02020603050405020304" pitchFamily="18" charset="0"/>
                <a:ea typeface="宋体" panose="02010600030101010101" pitchFamily="2" charset="-122"/>
              </a:rPr>
              <a:t>考虑动量偏差的</a:t>
            </a:r>
            <a:r>
              <a:rPr lang="en-US" altLang="zh-CN" sz="2000" kern="100" dirty="0">
                <a:latin typeface="Times New Roman" panose="02020603050405020304" pitchFamily="18" charset="0"/>
                <a:ea typeface="宋体" panose="02010600030101010101" pitchFamily="2" charset="-122"/>
              </a:rPr>
              <a:t>DA</a:t>
            </a:r>
            <a:endParaRPr lang="zh-CN" altLang="zh-CN" sz="1600" kern="100" dirty="0">
              <a:latin typeface="Times New Roman" panose="02020603050405020304" pitchFamily="18" charset="0"/>
              <a:ea typeface="宋体" panose="02010600030101010101" pitchFamily="2" charset="-122"/>
            </a:endParaRPr>
          </a:p>
          <a:p>
            <a:pPr marL="266700" indent="38100">
              <a:lnSpc>
                <a:spcPct val="150000"/>
              </a:lnSpc>
            </a:pPr>
            <a:r>
              <a:rPr lang="en-US" altLang="zh-CN" sz="2000" i="1" kern="100" dirty="0" smtClean="0">
                <a:latin typeface="Times New Roman" panose="02020603050405020304" pitchFamily="18" charset="0"/>
                <a:ea typeface="宋体" panose="02010600030101010101" pitchFamily="2" charset="-122"/>
              </a:rPr>
              <a:t>δ </a:t>
            </a:r>
            <a:r>
              <a:rPr lang="en-US" altLang="zh-CN" sz="2000" kern="100" dirty="0">
                <a:latin typeface="Times New Roman" panose="02020603050405020304" pitchFamily="18" charset="0"/>
                <a:ea typeface="宋体" panose="02010600030101010101" pitchFamily="2" charset="-122"/>
              </a:rPr>
              <a:t>= </a:t>
            </a:r>
            <a:r>
              <a:rPr lang="en-US" altLang="zh-CN" sz="2000" kern="100" dirty="0" smtClean="0">
                <a:latin typeface="Times New Roman" panose="02020603050405020304" pitchFamily="18" charset="0"/>
                <a:ea typeface="宋体" panose="02010600030101010101" pitchFamily="2" charset="-122"/>
              </a:rPr>
              <a:t>0.01</a:t>
            </a:r>
            <a:endParaRPr lang="zh-CN" altLang="zh-CN" sz="1600" kern="100" dirty="0">
              <a:latin typeface="Times New Roman" panose="02020603050405020304" pitchFamily="18" charset="0"/>
              <a:ea typeface="宋体" panose="02010600030101010101" pitchFamily="2" charset="-122"/>
            </a:endParaRPr>
          </a:p>
          <a:p>
            <a:pPr>
              <a:lnSpc>
                <a:spcPct val="150000"/>
              </a:lnSpc>
            </a:pPr>
            <a:r>
              <a:rPr lang="en-US" altLang="zh-CN" sz="2000" kern="100" dirty="0">
                <a:latin typeface="Times New Roman" panose="02020603050405020304" pitchFamily="18" charset="0"/>
                <a:ea typeface="宋体" panose="02010600030101010101" pitchFamily="2" charset="-122"/>
              </a:rPr>
              <a:t>●</a:t>
            </a:r>
            <a:r>
              <a:rPr lang="zh-CN" altLang="zh-CN" sz="2000" kern="100" dirty="0">
                <a:latin typeface="Times New Roman" panose="02020603050405020304" pitchFamily="18" charset="0"/>
                <a:ea typeface="宋体" panose="02010600030101010101" pitchFamily="2" charset="-122"/>
              </a:rPr>
              <a:t>考虑物理孔径的</a:t>
            </a:r>
            <a:r>
              <a:rPr lang="en-US" altLang="zh-CN" sz="2000" kern="100" dirty="0">
                <a:latin typeface="Times New Roman" panose="02020603050405020304" pitchFamily="18" charset="0"/>
                <a:ea typeface="宋体" panose="02010600030101010101" pitchFamily="2" charset="-122"/>
              </a:rPr>
              <a:t>DA</a:t>
            </a:r>
            <a:endParaRPr lang="zh-CN" altLang="zh-CN" sz="1600" kern="100" dirty="0">
              <a:latin typeface="Times New Roman" panose="02020603050405020304" pitchFamily="18" charset="0"/>
              <a:ea typeface="宋体" panose="02010600030101010101" pitchFamily="2" charset="-122"/>
            </a:endParaRPr>
          </a:p>
          <a:p>
            <a:pPr marL="266700">
              <a:lnSpc>
                <a:spcPct val="150000"/>
              </a:lnSpc>
            </a:pPr>
            <a:r>
              <a:rPr lang="zh-CN" altLang="zh-CN" sz="2000" kern="100" dirty="0" smtClean="0">
                <a:latin typeface="Times New Roman" panose="02020603050405020304" pitchFamily="18" charset="0"/>
                <a:ea typeface="宋体" panose="02010600030101010101" pitchFamily="2" charset="-122"/>
              </a:rPr>
              <a:t>在</a:t>
            </a:r>
            <a:r>
              <a:rPr lang="zh-CN" altLang="zh-CN" sz="2000" kern="100" dirty="0">
                <a:latin typeface="Times New Roman" panose="02020603050405020304" pitchFamily="18" charset="0"/>
                <a:ea typeface="宋体" panose="02010600030101010101" pitchFamily="2" charset="-122"/>
              </a:rPr>
              <a:t>注入、引出区</a:t>
            </a:r>
            <a:r>
              <a:rPr lang="en-US" altLang="zh-CN" sz="2000" kern="100" dirty="0" err="1">
                <a:latin typeface="Times New Roman" panose="02020603050405020304" pitchFamily="18" charset="0"/>
                <a:ea typeface="宋体" panose="02010600030101010101" pitchFamily="2" charset="-122"/>
              </a:rPr>
              <a:t>Lambertson</a:t>
            </a:r>
            <a:r>
              <a:rPr lang="zh-CN" altLang="zh-CN" sz="2000" kern="100" dirty="0">
                <a:latin typeface="Times New Roman" panose="02020603050405020304" pitchFamily="18" charset="0"/>
                <a:ea typeface="宋体" panose="02010600030101010101" pitchFamily="2" charset="-122"/>
              </a:rPr>
              <a:t>磁铁处，垂直方向的孔径为</a:t>
            </a:r>
            <a:r>
              <a:rPr lang="en-US" altLang="zh-CN" sz="2000" kern="100" dirty="0">
                <a:latin typeface="Times New Roman" panose="02020603050405020304" pitchFamily="18" charset="0"/>
                <a:ea typeface="宋体" panose="02010600030101010101" pitchFamily="2" charset="-122"/>
              </a:rPr>
              <a:t>2.5mm</a:t>
            </a:r>
            <a:r>
              <a:rPr lang="zh-CN" altLang="zh-CN" sz="2000" kern="100" dirty="0">
                <a:latin typeface="Times New Roman" panose="02020603050405020304" pitchFamily="18" charset="0"/>
                <a:ea typeface="宋体" panose="02010600030101010101" pitchFamily="2" charset="-122"/>
              </a:rPr>
              <a:t>，而其它地方为</a:t>
            </a:r>
            <a:r>
              <a:rPr lang="en-US" altLang="zh-CN" sz="2000" kern="100" dirty="0" smtClean="0">
                <a:latin typeface="Times New Roman" panose="02020603050405020304" pitchFamily="18" charset="0"/>
                <a:ea typeface="宋体" panose="02010600030101010101" pitchFamily="2" charset="-122"/>
              </a:rPr>
              <a:t>11mm</a:t>
            </a:r>
            <a:endParaRPr lang="zh-CN" altLang="zh-CN" sz="1600" kern="100" dirty="0" smtClean="0">
              <a:latin typeface="Times New Roman" panose="02020603050405020304" pitchFamily="18" charset="0"/>
              <a:ea typeface="宋体" panose="02010600030101010101" pitchFamily="2" charset="-122"/>
            </a:endParaRPr>
          </a:p>
          <a:p>
            <a:pPr>
              <a:lnSpc>
                <a:spcPct val="150000"/>
              </a:lnSpc>
            </a:pPr>
            <a:r>
              <a:rPr lang="en-US" altLang="zh-CN" sz="2000" kern="100" dirty="0" smtClean="0">
                <a:latin typeface="Times New Roman" panose="02020603050405020304" pitchFamily="18" charset="0"/>
                <a:ea typeface="宋体" panose="02010600030101010101" pitchFamily="2" charset="-122"/>
              </a:rPr>
              <a:t>●</a:t>
            </a:r>
            <a:r>
              <a:rPr lang="zh-CN" altLang="zh-CN" sz="2000" kern="100" dirty="0" smtClean="0">
                <a:latin typeface="Times New Roman" panose="02020603050405020304" pitchFamily="18" charset="0"/>
                <a:ea typeface="宋体" panose="02010600030101010101" pitchFamily="2" charset="-122"/>
              </a:rPr>
              <a:t>考虑磁铁强度误差的</a:t>
            </a:r>
            <a:r>
              <a:rPr lang="en-US" altLang="zh-CN" sz="2000" kern="100" dirty="0" smtClean="0">
                <a:latin typeface="Times New Roman" panose="02020603050405020304" pitchFamily="18" charset="0"/>
                <a:ea typeface="宋体" panose="02010600030101010101" pitchFamily="2" charset="-122"/>
              </a:rPr>
              <a:t>DA</a:t>
            </a:r>
            <a:endParaRPr lang="zh-CN" altLang="zh-CN" sz="1600" kern="100" dirty="0" smtClean="0">
              <a:latin typeface="Times New Roman" panose="02020603050405020304" pitchFamily="18" charset="0"/>
              <a:ea typeface="宋体" panose="02010600030101010101" pitchFamily="2" charset="-122"/>
            </a:endParaRPr>
          </a:p>
          <a:p>
            <a:r>
              <a:rPr lang="en-US" altLang="zh-CN" sz="2000" i="1" dirty="0">
                <a:latin typeface="Times New Roman" panose="02020603050405020304" pitchFamily="18" charset="0"/>
                <a:ea typeface="宋体" panose="02010600030101010101" pitchFamily="2" charset="-122"/>
              </a:rPr>
              <a:t> </a:t>
            </a:r>
            <a:r>
              <a:rPr lang="en-US" altLang="zh-CN" sz="2000" i="1" dirty="0" smtClean="0">
                <a:latin typeface="Times New Roman" panose="02020603050405020304" pitchFamily="18" charset="0"/>
                <a:ea typeface="宋体" panose="02010600030101010101" pitchFamily="2" charset="-122"/>
              </a:rPr>
              <a:t>    β</a:t>
            </a:r>
            <a:r>
              <a:rPr lang="en-US" altLang="zh-CN" sz="2000" dirty="0" smtClean="0">
                <a:latin typeface="Times New Roman" panose="02020603050405020304" pitchFamily="18" charset="0"/>
                <a:ea typeface="宋体" panose="02010600030101010101" pitchFamily="2" charset="-122"/>
              </a:rPr>
              <a:t>-beating</a:t>
            </a:r>
            <a:r>
              <a:rPr lang="zh-CN" altLang="zh-CN" sz="2000" dirty="0">
                <a:latin typeface="Times New Roman" panose="02020603050405020304" pitchFamily="18" charset="0"/>
                <a:ea typeface="宋体" panose="02010600030101010101" pitchFamily="2" charset="-122"/>
                <a:cs typeface="Times New Roman" panose="02020603050405020304" pitchFamily="18" charset="0"/>
              </a:rPr>
              <a:t>约为</a:t>
            </a:r>
            <a:r>
              <a:rPr lang="en-US" altLang="zh-CN" sz="2000" dirty="0">
                <a:latin typeface="Times New Roman" panose="02020603050405020304" pitchFamily="18" charset="0"/>
                <a:ea typeface="宋体" panose="02010600030101010101" pitchFamily="2" charset="-122"/>
              </a:rPr>
              <a:t>1</a:t>
            </a:r>
            <a:r>
              <a:rPr lang="en-US" altLang="zh-CN" sz="2000" dirty="0" smtClean="0">
                <a:latin typeface="Times New Roman" panose="02020603050405020304" pitchFamily="18" charset="0"/>
                <a:ea typeface="宋体" panose="02010600030101010101" pitchFamily="2" charset="-122"/>
              </a:rPr>
              <a:t>%</a:t>
            </a:r>
            <a:endParaRPr lang="zh-CN" altLang="en-US" sz="2000" dirty="0"/>
          </a:p>
        </p:txBody>
      </p:sp>
      <p:sp>
        <p:nvSpPr>
          <p:cNvPr id="19" name="文本框 18"/>
          <p:cNvSpPr txBox="1"/>
          <p:nvPr/>
        </p:nvSpPr>
        <p:spPr>
          <a:xfrm>
            <a:off x="311164" y="4706342"/>
            <a:ext cx="9910827" cy="1569660"/>
          </a:xfrm>
          <a:prstGeom prst="rect">
            <a:avLst/>
          </a:prstGeom>
          <a:noFill/>
        </p:spPr>
        <p:txBody>
          <a:bodyPr wrap="square" rtlCol="0">
            <a:spAutoFit/>
          </a:bodyPr>
          <a:lstStyle/>
          <a:p>
            <a:r>
              <a:rPr lang="zh-CN" altLang="en-US" sz="2400" dirty="0" smtClean="0">
                <a:latin typeface="Times New Roman" panose="02020603050405020304" pitchFamily="18" charset="0"/>
                <a:cs typeface="Times New Roman" panose="02020603050405020304" pitchFamily="18" charset="0"/>
              </a:rPr>
              <a:t>机器学习预测的</a:t>
            </a:r>
            <a:r>
              <a:rPr lang="en-US" altLang="zh-CN" sz="2400" dirty="0" smtClean="0">
                <a:latin typeface="Times New Roman" panose="02020603050405020304" pitchFamily="18" charset="0"/>
                <a:cs typeface="Times New Roman" panose="02020603050405020304" pitchFamily="18" charset="0"/>
              </a:rPr>
              <a:t>DA</a:t>
            </a:r>
            <a:r>
              <a:rPr lang="zh-CN" altLang="en-US" sz="2400" dirty="0" smtClean="0">
                <a:latin typeface="Times New Roman" panose="02020603050405020304" pitchFamily="18" charset="0"/>
                <a:cs typeface="Times New Roman" panose="02020603050405020304" pitchFamily="18" charset="0"/>
              </a:rPr>
              <a:t>能基本反映物理模型变化引起的</a:t>
            </a:r>
            <a:r>
              <a:rPr lang="en-US" altLang="zh-CN" sz="2400" dirty="0" smtClean="0">
                <a:latin typeface="Times New Roman" panose="02020603050405020304" pitchFamily="18" charset="0"/>
                <a:cs typeface="Times New Roman" panose="02020603050405020304" pitchFamily="18" charset="0"/>
              </a:rPr>
              <a:t>DA</a:t>
            </a:r>
            <a:r>
              <a:rPr lang="zh-CN" altLang="en-US" sz="2400" dirty="0" smtClean="0">
                <a:latin typeface="Times New Roman" panose="02020603050405020304" pitchFamily="18" charset="0"/>
                <a:cs typeface="Times New Roman" panose="02020603050405020304" pitchFamily="18" charset="0"/>
              </a:rPr>
              <a:t>变化</a:t>
            </a:r>
            <a:endParaRPr lang="en-US" altLang="zh-CN" sz="2400" dirty="0" smtClean="0">
              <a:latin typeface="Times New Roman" panose="02020603050405020304" pitchFamily="18" charset="0"/>
              <a:cs typeface="Times New Roman" panose="02020603050405020304" pitchFamily="18" charset="0"/>
            </a:endParaRPr>
          </a:p>
          <a:p>
            <a:endParaRPr lang="en-US" altLang="zh-CN" sz="2400" dirty="0">
              <a:latin typeface="Times New Roman" panose="02020603050405020304" pitchFamily="18" charset="0"/>
              <a:cs typeface="Times New Roman" panose="02020603050405020304" pitchFamily="18" charset="0"/>
            </a:endParaRPr>
          </a:p>
          <a:p>
            <a:r>
              <a:rPr lang="zh-CN" altLang="en-US" sz="2400" dirty="0" smtClean="0">
                <a:latin typeface="Times New Roman" panose="02020603050405020304" pitchFamily="18" charset="0"/>
                <a:cs typeface="Times New Roman" panose="02020603050405020304" pitchFamily="18" charset="0"/>
              </a:rPr>
              <a:t>这也说明此方法</a:t>
            </a:r>
            <a:r>
              <a:rPr lang="zh-CN" altLang="en-US" sz="2400" dirty="0" smtClean="0">
                <a:solidFill>
                  <a:srgbClr val="FF0000"/>
                </a:solidFill>
                <a:latin typeface="Times New Roman" panose="02020603050405020304" pitchFamily="18" charset="0"/>
                <a:cs typeface="Times New Roman" panose="02020603050405020304" pitchFamily="18" charset="0"/>
              </a:rPr>
              <a:t>不依赖于特定</a:t>
            </a:r>
            <a:r>
              <a:rPr lang="en-US" altLang="zh-CN" sz="2400" dirty="0" smtClean="0">
                <a:solidFill>
                  <a:srgbClr val="FF0000"/>
                </a:solidFill>
                <a:latin typeface="Times New Roman" panose="02020603050405020304" pitchFamily="18" charset="0"/>
                <a:cs typeface="Times New Roman" panose="02020603050405020304" pitchFamily="18" charset="0"/>
              </a:rPr>
              <a:t>lattice</a:t>
            </a:r>
            <a:r>
              <a:rPr lang="zh-CN" altLang="en-US" sz="2400" dirty="0" smtClean="0">
                <a:solidFill>
                  <a:srgbClr val="FF0000"/>
                </a:solidFill>
                <a:latin typeface="Times New Roman" panose="02020603050405020304" pitchFamily="18" charset="0"/>
                <a:cs typeface="Times New Roman" panose="02020603050405020304" pitchFamily="18" charset="0"/>
              </a:rPr>
              <a:t>模型，不会随着物理模型改变而失效</a:t>
            </a:r>
            <a:endParaRPr lang="en-US" altLang="zh-CN" sz="2400" dirty="0" smtClean="0">
              <a:solidFill>
                <a:srgbClr val="FF0000"/>
              </a:solidFill>
              <a:latin typeface="Times New Roman" panose="02020603050405020304" pitchFamily="18" charset="0"/>
              <a:cs typeface="Times New Roman" panose="02020603050405020304" pitchFamily="18" charset="0"/>
            </a:endParaRPr>
          </a:p>
          <a:p>
            <a:r>
              <a:rPr lang="zh-CN" altLang="en-US" sz="2400" dirty="0">
                <a:solidFill>
                  <a:srgbClr val="FF0000"/>
                </a:solidFill>
                <a:latin typeface="Times New Roman" panose="02020603050405020304" pitchFamily="18" charset="0"/>
                <a:cs typeface="Times New Roman" panose="02020603050405020304" pitchFamily="18" charset="0"/>
              </a:rPr>
              <a:t>这一</a:t>
            </a:r>
            <a:r>
              <a:rPr lang="zh-CN" altLang="en-US" sz="2400" dirty="0" smtClean="0">
                <a:solidFill>
                  <a:srgbClr val="FF0000"/>
                </a:solidFill>
                <a:latin typeface="Times New Roman" panose="02020603050405020304" pitchFamily="18" charset="0"/>
                <a:cs typeface="Times New Roman" panose="02020603050405020304" pitchFamily="18" charset="0"/>
              </a:rPr>
              <a:t>特性让该方法有望用于</a:t>
            </a:r>
            <a:r>
              <a:rPr lang="en-US" altLang="zh-CN" sz="2400" dirty="0" smtClean="0">
                <a:solidFill>
                  <a:srgbClr val="FF0000"/>
                </a:solidFill>
                <a:latin typeface="Times New Roman" panose="02020603050405020304" pitchFamily="18" charset="0"/>
                <a:cs typeface="Times New Roman" panose="02020603050405020304" pitchFamily="18" charset="0"/>
              </a:rPr>
              <a:t>DA</a:t>
            </a:r>
            <a:r>
              <a:rPr lang="zh-CN" altLang="en-US" sz="2400" dirty="0" smtClean="0">
                <a:solidFill>
                  <a:srgbClr val="FF0000"/>
                </a:solidFill>
                <a:latin typeface="Times New Roman" panose="02020603050405020304" pitchFamily="18" charset="0"/>
                <a:cs typeface="Times New Roman" panose="02020603050405020304" pitchFamily="18" charset="0"/>
              </a:rPr>
              <a:t>优化中</a:t>
            </a:r>
            <a:endParaRPr lang="en-US" altLang="zh-CN"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73314504"/>
      </p:ext>
    </p:extLst>
  </p:cSld>
  <p:clrMapOvr>
    <a:masterClrMapping/>
  </p:clrMapOvr>
  <mc:AlternateContent xmlns:mc="http://schemas.openxmlformats.org/markup-compatibility/2006" xmlns:p14="http://schemas.microsoft.com/office/powerpoint/2010/main">
    <mc:Choice Requires="p14">
      <p:transition spd="slow" p14:dur="2000" advTm="57157"/>
    </mc:Choice>
    <mc:Fallback xmlns="">
      <p:transition spd="slow" advTm="57157"/>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3">
            <a:extLst>
              <a:ext uri="{28A0092B-C50C-407E-A947-70E740481C1C}">
                <a14:useLocalDpi xmlns:a14="http://schemas.microsoft.com/office/drawing/2010/main" val="0"/>
              </a:ext>
            </a:extLst>
          </a:blip>
          <a:srcRect l="9572" r="9091"/>
          <a:stretch/>
        </p:blipFill>
        <p:spPr>
          <a:xfrm>
            <a:off x="1334410" y="2160964"/>
            <a:ext cx="7490814" cy="2066939"/>
          </a:xfrm>
          <a:prstGeom prst="rect">
            <a:avLst/>
          </a:prstGeom>
        </p:spPr>
      </p:pic>
      <p:sp>
        <p:nvSpPr>
          <p:cNvPr id="4" name="内容占位符 2"/>
          <p:cNvSpPr>
            <a:spLocks noGrp="1"/>
          </p:cNvSpPr>
          <p:nvPr>
            <p:ph idx="1"/>
          </p:nvPr>
        </p:nvSpPr>
        <p:spPr>
          <a:xfrm>
            <a:off x="855066" y="158823"/>
            <a:ext cx="10989212" cy="650630"/>
          </a:xfrm>
        </p:spPr>
        <p:txBody>
          <a:bodyPr/>
          <a:lstStyle/>
          <a:p>
            <a:pPr marL="0" indent="0">
              <a:buNone/>
            </a:pPr>
            <a:r>
              <a:rPr lang="zh-CN" altLang="en-US" sz="2800" b="1" dirty="0" smtClean="0">
                <a:latin typeface="Times New Roman" panose="02020603050405020304" pitchFamily="18" charset="0"/>
                <a:cs typeface="Times New Roman" panose="02020603050405020304" pitchFamily="18" charset="0"/>
              </a:rPr>
              <a:t>与直接估计方法的比较</a:t>
            </a:r>
            <a:endParaRPr lang="zh-CN" altLang="en-US" sz="2800" b="1" dirty="0">
              <a:latin typeface="Times New Roman" panose="02020603050405020304" pitchFamily="18" charset="0"/>
              <a:cs typeface="Times New Roman" panose="02020603050405020304" pitchFamily="18" charset="0"/>
            </a:endParaRPr>
          </a:p>
        </p:txBody>
      </p:sp>
      <p:cxnSp>
        <p:nvCxnSpPr>
          <p:cNvPr id="5" name="直接连接符 4"/>
          <p:cNvCxnSpPr/>
          <p:nvPr/>
        </p:nvCxnSpPr>
        <p:spPr>
          <a:xfrm>
            <a:off x="934278" y="695739"/>
            <a:ext cx="11082131" cy="0"/>
          </a:xfrm>
          <a:prstGeom prst="line">
            <a:avLst/>
          </a:prstGeom>
        </p:spPr>
        <p:style>
          <a:lnRef idx="1">
            <a:schemeClr val="dk1"/>
          </a:lnRef>
          <a:fillRef idx="0">
            <a:schemeClr val="dk1"/>
          </a:fillRef>
          <a:effectRef idx="0">
            <a:schemeClr val="dk1"/>
          </a:effectRef>
          <a:fontRef idx="minor">
            <a:schemeClr val="tx1"/>
          </a:fontRef>
        </p:style>
      </p:cxnSp>
      <p:sp>
        <p:nvSpPr>
          <p:cNvPr id="6" name="矩形 5"/>
          <p:cNvSpPr/>
          <p:nvPr/>
        </p:nvSpPr>
        <p:spPr>
          <a:xfrm>
            <a:off x="109331" y="49695"/>
            <a:ext cx="536713" cy="536713"/>
          </a:xfrm>
          <a:prstGeom prst="rect">
            <a:avLst/>
          </a:prstGeom>
          <a:solidFill>
            <a:schemeClr val="bg1"/>
          </a:solidFill>
          <a:ln w="19050">
            <a:solidFill>
              <a:schemeClr val="tx2"/>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a:p>
        </p:txBody>
      </p:sp>
      <p:sp>
        <p:nvSpPr>
          <p:cNvPr id="7" name="矩形 6"/>
          <p:cNvSpPr/>
          <p:nvPr/>
        </p:nvSpPr>
        <p:spPr>
          <a:xfrm>
            <a:off x="377688" y="387626"/>
            <a:ext cx="351183" cy="30148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9" name="灯片编号占位符 8"/>
          <p:cNvSpPr>
            <a:spLocks noGrp="1"/>
          </p:cNvSpPr>
          <p:nvPr>
            <p:ph type="sldNum" sz="quarter" idx="12"/>
          </p:nvPr>
        </p:nvSpPr>
        <p:spPr/>
        <p:txBody>
          <a:bodyPr/>
          <a:lstStyle/>
          <a:p>
            <a:fld id="{DE25B9EA-5475-4D53-ADED-D33129E883D5}" type="slidenum">
              <a:rPr lang="zh-CN" altLang="en-US" smtClean="0"/>
              <a:t>22</a:t>
            </a:fld>
            <a:endParaRPr lang="zh-CN" altLang="en-US" dirty="0"/>
          </a:p>
        </p:txBody>
      </p:sp>
      <p:sp>
        <p:nvSpPr>
          <p:cNvPr id="2" name="文本框 1"/>
          <p:cNvSpPr txBox="1"/>
          <p:nvPr/>
        </p:nvSpPr>
        <p:spPr>
          <a:xfrm>
            <a:off x="934278" y="763932"/>
            <a:ext cx="8864930" cy="1477328"/>
          </a:xfrm>
          <a:prstGeom prst="rect">
            <a:avLst/>
          </a:prstGeom>
          <a:noFill/>
        </p:spPr>
        <p:txBody>
          <a:bodyPr wrap="square" rtlCol="0">
            <a:spAutoFit/>
          </a:bodyPr>
          <a:lstStyle/>
          <a:p>
            <a:pPr>
              <a:spcAft>
                <a:spcPts val="1200"/>
              </a:spcAft>
            </a:pPr>
            <a:r>
              <a:rPr lang="zh-CN" altLang="en-US" sz="2000" b="1" dirty="0" smtClean="0">
                <a:latin typeface="Times" panose="02020603050405020304" pitchFamily="18" charset="0"/>
                <a:cs typeface="Times" panose="02020603050405020304" pitchFamily="18" charset="0"/>
              </a:rPr>
              <a:t>仅通过</a:t>
            </a:r>
            <a:r>
              <a:rPr lang="en-US" altLang="zh-CN" sz="2000" b="1" dirty="0" smtClean="0">
                <a:latin typeface="Times" panose="02020603050405020304" pitchFamily="18" charset="0"/>
                <a:cs typeface="Times" panose="02020603050405020304" pitchFamily="18" charset="0"/>
              </a:rPr>
              <a:t>5%</a:t>
            </a:r>
            <a:r>
              <a:rPr lang="zh-CN" altLang="en-US" sz="2000" b="1" dirty="0" smtClean="0">
                <a:latin typeface="Times" panose="02020603050405020304" pitchFamily="18" charset="0"/>
                <a:cs typeface="Times" panose="02020603050405020304" pitchFamily="18" charset="0"/>
              </a:rPr>
              <a:t>的粒子长程跟踪结果，也可能直接估计</a:t>
            </a:r>
            <a:r>
              <a:rPr lang="en-US" altLang="zh-CN" sz="2000" b="1" dirty="0" smtClean="0">
                <a:latin typeface="Times" panose="02020603050405020304" pitchFamily="18" charset="0"/>
                <a:cs typeface="Times" panose="02020603050405020304" pitchFamily="18" charset="0"/>
              </a:rPr>
              <a:t>DA</a:t>
            </a:r>
            <a:r>
              <a:rPr lang="zh-CN" altLang="en-US" sz="2000" b="1" dirty="0" smtClean="0">
                <a:latin typeface="Times" panose="02020603050405020304" pitchFamily="18" charset="0"/>
                <a:cs typeface="Times" panose="02020603050405020304" pitchFamily="18" charset="0"/>
              </a:rPr>
              <a:t>的边界</a:t>
            </a:r>
            <a:endParaRPr lang="en-US" altLang="zh-CN" sz="2000" b="1" dirty="0" smtClean="0">
              <a:latin typeface="Times" panose="02020603050405020304" pitchFamily="18" charset="0"/>
              <a:cs typeface="Times" panose="02020603050405020304" pitchFamily="18" charset="0"/>
            </a:endParaRPr>
          </a:p>
          <a:p>
            <a:pPr marL="342900" indent="-342900">
              <a:buFont typeface="Arial" panose="020B0604020202020204" pitchFamily="34" charset="0"/>
              <a:buChar char="•"/>
            </a:pPr>
            <a:r>
              <a:rPr lang="zh-CN" altLang="en-US" sz="2000" dirty="0" smtClean="0">
                <a:latin typeface="Times" panose="02020603050405020304" pitchFamily="18" charset="0"/>
                <a:cs typeface="Times" panose="02020603050405020304" pitchFamily="18" charset="0"/>
              </a:rPr>
              <a:t>直接连接最内层丢失的粒子</a:t>
            </a:r>
            <a:endParaRPr lang="en-US" altLang="zh-CN" sz="2000" dirty="0" smtClean="0">
              <a:latin typeface="Times" panose="02020603050405020304" pitchFamily="18" charset="0"/>
              <a:cs typeface="Times" panose="02020603050405020304" pitchFamily="18" charset="0"/>
            </a:endParaRPr>
          </a:p>
          <a:p>
            <a:pPr marL="342900" indent="-342900">
              <a:buFont typeface="Arial" panose="020B0604020202020204" pitchFamily="34" charset="0"/>
              <a:buChar char="•"/>
            </a:pPr>
            <a:r>
              <a:rPr lang="zh-CN" altLang="en-US" sz="2000" dirty="0" smtClean="0">
                <a:latin typeface="Times" panose="02020603050405020304" pitchFamily="18" charset="0"/>
                <a:cs typeface="Times" panose="02020603050405020304" pitchFamily="18" charset="0"/>
              </a:rPr>
              <a:t>直接连接最外层存活的粒子</a:t>
            </a:r>
            <a:endParaRPr lang="en-US" altLang="zh-CN" sz="2000" dirty="0" smtClean="0">
              <a:latin typeface="Times" panose="02020603050405020304" pitchFamily="18" charset="0"/>
              <a:cs typeface="Times" panose="02020603050405020304" pitchFamily="18" charset="0"/>
            </a:endParaRPr>
          </a:p>
          <a:p>
            <a:pPr marL="342900" indent="-342900">
              <a:buFont typeface="Arial" panose="020B0604020202020204" pitchFamily="34" charset="0"/>
              <a:buChar char="•"/>
            </a:pPr>
            <a:r>
              <a:rPr lang="zh-CN" altLang="en-US" sz="2000" dirty="0" smtClean="0">
                <a:latin typeface="Times" panose="02020603050405020304" pitchFamily="18" charset="0"/>
                <a:cs typeface="Times" panose="02020603050405020304" pitchFamily="18" charset="0"/>
              </a:rPr>
              <a:t>二者的平均值</a:t>
            </a:r>
            <a:endParaRPr lang="zh-CN" altLang="en-US" sz="2000" dirty="0">
              <a:latin typeface="Times" panose="02020603050405020304" pitchFamily="18" charset="0"/>
              <a:cs typeface="Times" panose="02020603050405020304" pitchFamily="18" charset="0"/>
            </a:endParaRPr>
          </a:p>
        </p:txBody>
      </p:sp>
      <p:sp>
        <p:nvSpPr>
          <p:cNvPr id="12" name="文本框 11"/>
          <p:cNvSpPr txBox="1"/>
          <p:nvPr/>
        </p:nvSpPr>
        <p:spPr>
          <a:xfrm>
            <a:off x="8826703" y="2582168"/>
            <a:ext cx="3365297" cy="923330"/>
          </a:xfrm>
          <a:prstGeom prst="rect">
            <a:avLst/>
          </a:prstGeom>
          <a:noFill/>
        </p:spPr>
        <p:txBody>
          <a:bodyPr wrap="square" rtlCol="0">
            <a:spAutoFit/>
          </a:bodyPr>
          <a:lstStyle/>
          <a:p>
            <a:pPr algn="just"/>
            <a:r>
              <a:rPr lang="zh-CN" altLang="en-US" dirty="0" smtClean="0">
                <a:latin typeface="Times" panose="02020603050405020304" pitchFamily="18" charset="0"/>
                <a:cs typeface="Times" panose="02020603050405020304" pitchFamily="18" charset="0"/>
              </a:rPr>
              <a:t>虽然能大致估计</a:t>
            </a:r>
            <a:r>
              <a:rPr lang="en-US" altLang="zh-CN" dirty="0" smtClean="0">
                <a:latin typeface="Times" panose="02020603050405020304" pitchFamily="18" charset="0"/>
                <a:cs typeface="Times" panose="02020603050405020304" pitchFamily="18" charset="0"/>
              </a:rPr>
              <a:t>DA</a:t>
            </a:r>
            <a:r>
              <a:rPr lang="zh-CN" altLang="en-US" dirty="0" smtClean="0">
                <a:latin typeface="Times" panose="02020603050405020304" pitchFamily="18" charset="0"/>
                <a:cs typeface="Times" panose="02020603050405020304" pitchFamily="18" charset="0"/>
              </a:rPr>
              <a:t>的范围，但得到的边界形状明显是非物理的</a:t>
            </a:r>
            <a:endParaRPr lang="zh-CN" altLang="en-US" dirty="0">
              <a:latin typeface="Times" panose="02020603050405020304" pitchFamily="18" charset="0"/>
              <a:cs typeface="Times" panose="02020603050405020304" pitchFamily="18" charset="0"/>
            </a:endParaRPr>
          </a:p>
        </p:txBody>
      </p:sp>
      <p:pic>
        <p:nvPicPr>
          <p:cNvPr id="18" name="图片 17"/>
          <p:cNvPicPr/>
          <p:nvPr/>
        </p:nvPicPr>
        <p:blipFill rotWithShape="1">
          <a:blip r:embed="rId4" cstate="print">
            <a:extLst>
              <a:ext uri="{28A0092B-C50C-407E-A947-70E740481C1C}">
                <a14:useLocalDpi xmlns:a14="http://schemas.microsoft.com/office/drawing/2010/main" val="0"/>
              </a:ext>
            </a:extLst>
          </a:blip>
          <a:srcRect t="8466" r="5895"/>
          <a:stretch/>
        </p:blipFill>
        <p:spPr>
          <a:xfrm>
            <a:off x="2444234" y="4551503"/>
            <a:ext cx="2436999" cy="1775903"/>
          </a:xfrm>
          <a:prstGeom prst="rect">
            <a:avLst/>
          </a:prstGeom>
        </p:spPr>
      </p:pic>
      <p:sp>
        <p:nvSpPr>
          <p:cNvPr id="19" name="文本框 18"/>
          <p:cNvSpPr txBox="1"/>
          <p:nvPr/>
        </p:nvSpPr>
        <p:spPr>
          <a:xfrm>
            <a:off x="193778" y="4643169"/>
            <a:ext cx="2250456" cy="1569660"/>
          </a:xfrm>
          <a:prstGeom prst="rect">
            <a:avLst/>
          </a:prstGeom>
          <a:noFill/>
        </p:spPr>
        <p:txBody>
          <a:bodyPr wrap="square" rtlCol="0">
            <a:spAutoFit/>
          </a:bodyPr>
          <a:lstStyle/>
          <a:p>
            <a:r>
              <a:rPr lang="en-US" altLang="zh-CN" sz="1600" dirty="0" smtClean="0">
                <a:latin typeface="Times" panose="02020603050405020304" pitchFamily="18" charset="0"/>
                <a:ea typeface="楷体" panose="02010609060101010101" pitchFamily="49" charset="-122"/>
                <a:cs typeface="Times" panose="02020603050405020304" pitchFamily="18" charset="0"/>
              </a:rPr>
              <a:t>3</a:t>
            </a:r>
            <a:r>
              <a:rPr lang="zh-CN" altLang="en-US" sz="1600" dirty="0" smtClean="0">
                <a:latin typeface="Times" panose="02020603050405020304" pitchFamily="18" charset="0"/>
                <a:ea typeface="楷体" panose="02010609060101010101" pitchFamily="49" charset="-122"/>
                <a:cs typeface="Times" panose="02020603050405020304" pitchFamily="18" charset="0"/>
              </a:rPr>
              <a:t>种估计方法效果随长程粒子跟踪数量的变化</a:t>
            </a:r>
            <a:endParaRPr lang="en-US" altLang="zh-CN" sz="1600" dirty="0" smtClean="0">
              <a:latin typeface="Times" panose="02020603050405020304" pitchFamily="18" charset="0"/>
              <a:ea typeface="楷体" panose="02010609060101010101" pitchFamily="49" charset="-122"/>
              <a:cs typeface="Times" panose="02020603050405020304" pitchFamily="18" charset="0"/>
            </a:endParaRPr>
          </a:p>
          <a:p>
            <a:r>
              <a:rPr lang="zh-CN" altLang="en-US" sz="1600" dirty="0" smtClean="0">
                <a:latin typeface="Times" panose="02020603050405020304" pitchFamily="18" charset="0"/>
                <a:ea typeface="楷体" panose="02010609060101010101" pitchFamily="49" charset="-122"/>
                <a:cs typeface="Times" panose="02020603050405020304" pitchFamily="18" charset="0"/>
              </a:rPr>
              <a:t>（准确率：所有丢失的粒子位于预测</a:t>
            </a:r>
            <a:r>
              <a:rPr lang="en-US" altLang="zh-CN" sz="1600" dirty="0" smtClean="0">
                <a:latin typeface="Times" panose="02020603050405020304" pitchFamily="18" charset="0"/>
                <a:ea typeface="楷体" panose="02010609060101010101" pitchFamily="49" charset="-122"/>
                <a:cs typeface="Times" panose="02020603050405020304" pitchFamily="18" charset="0"/>
              </a:rPr>
              <a:t>DA</a:t>
            </a:r>
            <a:r>
              <a:rPr lang="zh-CN" altLang="en-US" sz="1600" dirty="0" smtClean="0">
                <a:latin typeface="Times" panose="02020603050405020304" pitchFamily="18" charset="0"/>
                <a:ea typeface="楷体" panose="02010609060101010101" pitchFamily="49" charset="-122"/>
                <a:cs typeface="Times" panose="02020603050405020304" pitchFamily="18" charset="0"/>
              </a:rPr>
              <a:t>之外</a:t>
            </a:r>
            <a:r>
              <a:rPr lang="en-US" altLang="zh-CN" sz="1600" dirty="0" smtClean="0">
                <a:latin typeface="Times" panose="02020603050405020304" pitchFamily="18" charset="0"/>
                <a:ea typeface="楷体" panose="02010609060101010101" pitchFamily="49" charset="-122"/>
                <a:cs typeface="Times" panose="02020603050405020304" pitchFamily="18" charset="0"/>
              </a:rPr>
              <a:t>+</a:t>
            </a:r>
            <a:r>
              <a:rPr lang="zh-CN" altLang="en-US" sz="1600" dirty="0" smtClean="0">
                <a:latin typeface="Times" panose="02020603050405020304" pitchFamily="18" charset="0"/>
                <a:ea typeface="楷体" panose="02010609060101010101" pitchFamily="49" charset="-122"/>
                <a:cs typeface="Times" panose="02020603050405020304" pitchFamily="18" charset="0"/>
              </a:rPr>
              <a:t>所有存活的粒子位于预测</a:t>
            </a:r>
            <a:r>
              <a:rPr lang="en-US" altLang="zh-CN" sz="1600" dirty="0" smtClean="0">
                <a:latin typeface="Times" panose="02020603050405020304" pitchFamily="18" charset="0"/>
                <a:ea typeface="楷体" panose="02010609060101010101" pitchFamily="49" charset="-122"/>
                <a:cs typeface="Times" panose="02020603050405020304" pitchFamily="18" charset="0"/>
              </a:rPr>
              <a:t>DA</a:t>
            </a:r>
            <a:r>
              <a:rPr lang="zh-CN" altLang="en-US" sz="1600" dirty="0" smtClean="0">
                <a:latin typeface="Times" panose="02020603050405020304" pitchFamily="18" charset="0"/>
                <a:ea typeface="楷体" panose="02010609060101010101" pitchFamily="49" charset="-122"/>
                <a:cs typeface="Times" panose="02020603050405020304" pitchFamily="18" charset="0"/>
              </a:rPr>
              <a:t>之内的比例）</a:t>
            </a:r>
            <a:endParaRPr lang="zh-CN" altLang="en-US" sz="1600" dirty="0">
              <a:latin typeface="Times" panose="02020603050405020304" pitchFamily="18" charset="0"/>
              <a:ea typeface="楷体" panose="02010609060101010101" pitchFamily="49" charset="-122"/>
              <a:cs typeface="Times" panose="02020603050405020304" pitchFamily="18" charset="0"/>
            </a:endParaRPr>
          </a:p>
        </p:txBody>
      </p:sp>
      <p:pic>
        <p:nvPicPr>
          <p:cNvPr id="24" name="图片 23"/>
          <p:cNvPicPr/>
          <p:nvPr/>
        </p:nvPicPr>
        <p:blipFill>
          <a:blip r:embed="rId5">
            <a:extLst>
              <a:ext uri="{28A0092B-C50C-407E-A947-70E740481C1C}">
                <a14:useLocalDpi xmlns:a14="http://schemas.microsoft.com/office/drawing/2010/main" val="0"/>
              </a:ext>
            </a:extLst>
          </a:blip>
          <a:stretch>
            <a:fillRect/>
          </a:stretch>
        </p:blipFill>
        <p:spPr>
          <a:xfrm>
            <a:off x="5079817" y="4466984"/>
            <a:ext cx="2774334" cy="1964104"/>
          </a:xfrm>
          <a:prstGeom prst="rect">
            <a:avLst/>
          </a:prstGeom>
        </p:spPr>
      </p:pic>
      <p:sp>
        <p:nvSpPr>
          <p:cNvPr id="25" name="文本框 24"/>
          <p:cNvSpPr txBox="1"/>
          <p:nvPr/>
        </p:nvSpPr>
        <p:spPr>
          <a:xfrm>
            <a:off x="5188772" y="4253653"/>
            <a:ext cx="3614203" cy="307777"/>
          </a:xfrm>
          <a:prstGeom prst="rect">
            <a:avLst/>
          </a:prstGeom>
          <a:noFill/>
        </p:spPr>
        <p:txBody>
          <a:bodyPr wrap="square" rtlCol="0">
            <a:spAutoFit/>
          </a:bodyPr>
          <a:lstStyle/>
          <a:p>
            <a:r>
              <a:rPr lang="zh-CN" altLang="en-US" sz="1400" dirty="0" smtClean="0">
                <a:latin typeface="Times" panose="02020603050405020304" pitchFamily="18" charset="0"/>
                <a:ea typeface="楷体" panose="02010609060101010101" pitchFamily="49" charset="-122"/>
                <a:cs typeface="Times" panose="02020603050405020304" pitchFamily="18" charset="0"/>
              </a:rPr>
              <a:t>与机器学习方法预测准确的比较</a:t>
            </a:r>
            <a:endParaRPr lang="zh-CN" altLang="en-US" sz="1400" dirty="0">
              <a:latin typeface="Times" panose="02020603050405020304" pitchFamily="18" charset="0"/>
              <a:ea typeface="楷体" panose="02010609060101010101" pitchFamily="49" charset="-122"/>
              <a:cs typeface="Times" panose="02020603050405020304" pitchFamily="18" charset="0"/>
            </a:endParaRPr>
          </a:p>
        </p:txBody>
      </p:sp>
      <p:sp>
        <p:nvSpPr>
          <p:cNvPr id="8" name="文本框 7"/>
          <p:cNvSpPr txBox="1"/>
          <p:nvPr/>
        </p:nvSpPr>
        <p:spPr>
          <a:xfrm>
            <a:off x="8139631" y="4862714"/>
            <a:ext cx="3319154" cy="830997"/>
          </a:xfrm>
          <a:prstGeom prst="rect">
            <a:avLst/>
          </a:prstGeom>
          <a:noFill/>
        </p:spPr>
        <p:txBody>
          <a:bodyPr wrap="square" rtlCol="0">
            <a:spAutoFit/>
          </a:bodyPr>
          <a:lstStyle/>
          <a:p>
            <a:r>
              <a:rPr lang="zh-CN" altLang="en-US" sz="2400" dirty="0" smtClean="0">
                <a:solidFill>
                  <a:srgbClr val="FF0000"/>
                </a:solidFill>
              </a:rPr>
              <a:t>机器学习方法在标记比例较低时有明显优势</a:t>
            </a:r>
            <a:r>
              <a:rPr lang="zh-CN" altLang="en-US" sz="2000" dirty="0" smtClean="0">
                <a:solidFill>
                  <a:srgbClr val="FF0000"/>
                </a:solidFill>
              </a:rPr>
              <a:t>！</a:t>
            </a:r>
            <a:endParaRPr lang="zh-CN" altLang="en-US" sz="2000" dirty="0">
              <a:solidFill>
                <a:srgbClr val="FF0000"/>
              </a:solidFill>
            </a:endParaRPr>
          </a:p>
        </p:txBody>
      </p:sp>
    </p:spTree>
    <p:extLst>
      <p:ext uri="{BB962C8B-B14F-4D97-AF65-F5344CB8AC3E}">
        <p14:creationId xmlns:p14="http://schemas.microsoft.com/office/powerpoint/2010/main" val="2011262829"/>
      </p:ext>
    </p:extLst>
  </p:cSld>
  <p:clrMapOvr>
    <a:masterClrMapping/>
  </p:clrMapOvr>
  <mc:AlternateContent xmlns:mc="http://schemas.openxmlformats.org/markup-compatibility/2006" xmlns:p14="http://schemas.microsoft.com/office/powerpoint/2010/main">
    <mc:Choice Requires="p14">
      <p:transition spd="slow" p14:dur="2000" advTm="78768"/>
    </mc:Choice>
    <mc:Fallback xmlns="">
      <p:transition spd="slow" advTm="78768"/>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34278" y="695739"/>
            <a:ext cx="11082131" cy="0"/>
          </a:xfrm>
          <a:prstGeom prst="line">
            <a:avLst/>
          </a:prstGeom>
        </p:spPr>
        <p:style>
          <a:lnRef idx="1">
            <a:schemeClr val="dk1"/>
          </a:lnRef>
          <a:fillRef idx="0">
            <a:schemeClr val="dk1"/>
          </a:fillRef>
          <a:effectRef idx="0">
            <a:schemeClr val="dk1"/>
          </a:effectRef>
          <a:fontRef idx="minor">
            <a:schemeClr val="tx1"/>
          </a:fontRef>
        </p:style>
      </p:cxnSp>
      <p:sp>
        <p:nvSpPr>
          <p:cNvPr id="5" name="矩形 4"/>
          <p:cNvSpPr/>
          <p:nvPr/>
        </p:nvSpPr>
        <p:spPr>
          <a:xfrm>
            <a:off x="109331" y="49695"/>
            <a:ext cx="536713" cy="536713"/>
          </a:xfrm>
          <a:prstGeom prst="rect">
            <a:avLst/>
          </a:prstGeom>
          <a:ln w="19050">
            <a:solidFill>
              <a:schemeClr val="tx2"/>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a:p>
        </p:txBody>
      </p:sp>
      <p:sp>
        <p:nvSpPr>
          <p:cNvPr id="6" name="矩形 5"/>
          <p:cNvSpPr/>
          <p:nvPr/>
        </p:nvSpPr>
        <p:spPr>
          <a:xfrm>
            <a:off x="377688" y="387626"/>
            <a:ext cx="351183" cy="30148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p>
        </p:txBody>
      </p:sp>
      <p:sp>
        <p:nvSpPr>
          <p:cNvPr id="7" name="矩形 6"/>
          <p:cNvSpPr/>
          <p:nvPr/>
        </p:nvSpPr>
        <p:spPr>
          <a:xfrm>
            <a:off x="997228" y="49695"/>
            <a:ext cx="1011815" cy="584775"/>
          </a:xfrm>
          <a:prstGeom prst="rect">
            <a:avLst/>
          </a:prstGeom>
        </p:spPr>
        <p:txBody>
          <a:bodyPr wrap="none">
            <a:spAutoFit/>
          </a:bodyPr>
          <a:lstStyle/>
          <a:p>
            <a:r>
              <a:rPr lang="zh-CN" altLang="en-US" sz="3200" b="1" dirty="0" smtClean="0">
                <a:latin typeface="宋体" panose="02010600030101010101" pitchFamily="2" charset="-122"/>
                <a:ea typeface="宋体" panose="02010600030101010101" pitchFamily="2" charset="-122"/>
              </a:rPr>
              <a:t>目录</a:t>
            </a:r>
            <a:endParaRPr lang="en-US" altLang="zh-CN" sz="3200" b="1" dirty="0">
              <a:latin typeface="宋体" panose="02010600030101010101" pitchFamily="2" charset="-122"/>
              <a:ea typeface="宋体" panose="02010600030101010101" pitchFamily="2" charset="-122"/>
            </a:endParaRPr>
          </a:p>
        </p:txBody>
      </p:sp>
      <p:sp>
        <p:nvSpPr>
          <p:cNvPr id="9" name="文本框 8"/>
          <p:cNvSpPr txBox="1"/>
          <p:nvPr/>
        </p:nvSpPr>
        <p:spPr>
          <a:xfrm>
            <a:off x="577516" y="1175133"/>
            <a:ext cx="10362238" cy="5078313"/>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endParaRPr lang="en-US" altLang="zh-CN" sz="3600" dirty="0" smtClean="0">
              <a:solidFill>
                <a:schemeClr val="tx1"/>
              </a:solidFill>
              <a:latin typeface="Times" panose="02020603050405020304" pitchFamily="18" charset="0"/>
              <a:ea typeface="宋体" panose="02010600030101010101" pitchFamily="2" charset="-122"/>
              <a:cs typeface="Times" panose="02020603050405020304" pitchFamily="18" charset="0"/>
            </a:endParaRPr>
          </a:p>
          <a:p>
            <a:endParaRPr lang="en-US" altLang="zh-CN" sz="3600" dirty="0">
              <a:solidFill>
                <a:schemeClr val="tx1"/>
              </a:solidFill>
              <a:latin typeface="Times" panose="02020603050405020304" pitchFamily="18" charset="0"/>
              <a:ea typeface="宋体" panose="02010600030101010101" pitchFamily="2" charset="-122"/>
              <a:cs typeface="Times" panose="02020603050405020304" pitchFamily="18" charset="0"/>
            </a:endParaRPr>
          </a:p>
          <a:p>
            <a:endParaRPr lang="en-US" altLang="zh-CN" sz="3600" dirty="0" smtClean="0">
              <a:solidFill>
                <a:schemeClr val="tx1"/>
              </a:solidFill>
              <a:latin typeface="Times" panose="02020603050405020304" pitchFamily="18" charset="0"/>
              <a:ea typeface="宋体" panose="02010600030101010101" pitchFamily="2" charset="-122"/>
              <a:cs typeface="Times" panose="02020603050405020304" pitchFamily="18" charset="0"/>
            </a:endParaRPr>
          </a:p>
          <a:p>
            <a:endParaRPr lang="en-US" altLang="zh-CN" sz="3600" dirty="0">
              <a:solidFill>
                <a:schemeClr val="tx1"/>
              </a:solidFill>
              <a:latin typeface="Times" panose="02020603050405020304" pitchFamily="18" charset="0"/>
              <a:ea typeface="宋体" panose="02010600030101010101" pitchFamily="2" charset="-122"/>
              <a:cs typeface="Times" panose="02020603050405020304" pitchFamily="18" charset="0"/>
            </a:endParaRPr>
          </a:p>
          <a:p>
            <a:endParaRPr lang="en-US" altLang="zh-CN" sz="3600" dirty="0" smtClean="0">
              <a:solidFill>
                <a:schemeClr val="tx1"/>
              </a:solidFill>
              <a:latin typeface="Times" panose="02020603050405020304" pitchFamily="18" charset="0"/>
              <a:ea typeface="宋体" panose="02010600030101010101" pitchFamily="2" charset="-122"/>
              <a:cs typeface="Times" panose="02020603050405020304" pitchFamily="18" charset="0"/>
            </a:endParaRPr>
          </a:p>
          <a:p>
            <a:endParaRPr lang="en-US" altLang="zh-CN" sz="3600" dirty="0">
              <a:solidFill>
                <a:schemeClr val="tx1"/>
              </a:solidFill>
              <a:latin typeface="Times" panose="02020603050405020304" pitchFamily="18" charset="0"/>
              <a:ea typeface="宋体" panose="02010600030101010101" pitchFamily="2" charset="-122"/>
              <a:cs typeface="Times" panose="02020603050405020304" pitchFamily="18" charset="0"/>
            </a:endParaRPr>
          </a:p>
          <a:p>
            <a:endParaRPr lang="en-US" altLang="zh-CN" sz="3600" dirty="0" smtClean="0">
              <a:solidFill>
                <a:schemeClr val="tx1"/>
              </a:solidFill>
              <a:latin typeface="Times" panose="02020603050405020304" pitchFamily="18" charset="0"/>
              <a:ea typeface="宋体" panose="02010600030101010101" pitchFamily="2" charset="-122"/>
              <a:cs typeface="Times" panose="02020603050405020304" pitchFamily="18" charset="0"/>
            </a:endParaRPr>
          </a:p>
          <a:p>
            <a:endParaRPr lang="en-US" altLang="zh-CN" sz="3600" dirty="0">
              <a:solidFill>
                <a:schemeClr val="tx1"/>
              </a:solidFill>
              <a:latin typeface="Times" panose="02020603050405020304" pitchFamily="18" charset="0"/>
              <a:ea typeface="宋体" panose="02010600030101010101" pitchFamily="2" charset="-122"/>
              <a:cs typeface="Times" panose="02020603050405020304" pitchFamily="18" charset="0"/>
            </a:endParaRPr>
          </a:p>
          <a:p>
            <a:endParaRPr lang="en-US" altLang="zh-CN" sz="3600" dirty="0">
              <a:solidFill>
                <a:schemeClr val="tx1"/>
              </a:solidFill>
              <a:latin typeface="Times" panose="02020603050405020304" pitchFamily="18" charset="0"/>
              <a:ea typeface="宋体" panose="02010600030101010101" pitchFamily="2" charset="-122"/>
              <a:cs typeface="Times" panose="02020603050405020304" pitchFamily="18" charset="0"/>
            </a:endParaRPr>
          </a:p>
        </p:txBody>
      </p:sp>
      <p:sp>
        <p:nvSpPr>
          <p:cNvPr id="2" name="灯片编号占位符 1"/>
          <p:cNvSpPr>
            <a:spLocks noGrp="1"/>
          </p:cNvSpPr>
          <p:nvPr>
            <p:ph type="sldNum" sz="quarter" idx="12"/>
          </p:nvPr>
        </p:nvSpPr>
        <p:spPr/>
        <p:txBody>
          <a:bodyPr/>
          <a:lstStyle/>
          <a:p>
            <a:fld id="{7A87FD79-EEE8-4B31-B2A4-84BFC407D37C}" type="slidenum">
              <a:rPr lang="en-US" altLang="zh-CN" smtClean="0">
                <a:solidFill>
                  <a:srgbClr val="000000"/>
                </a:solidFill>
              </a:rPr>
              <a:pPr/>
              <a:t>23</a:t>
            </a:fld>
            <a:endParaRPr lang="en-US" altLang="zh-CN">
              <a:solidFill>
                <a:srgbClr val="000000"/>
              </a:solidFill>
            </a:endParaRPr>
          </a:p>
        </p:txBody>
      </p:sp>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0090" y="1321493"/>
            <a:ext cx="1733009" cy="1719470"/>
          </a:xfrm>
          <a:prstGeom prst="ellipse">
            <a:avLst/>
          </a:prstGeom>
        </p:spPr>
      </p:pic>
      <p:sp>
        <p:nvSpPr>
          <p:cNvPr id="10" name="文本框 9"/>
          <p:cNvSpPr txBox="1"/>
          <p:nvPr/>
        </p:nvSpPr>
        <p:spPr>
          <a:xfrm>
            <a:off x="820090" y="5459560"/>
            <a:ext cx="2144748" cy="252150"/>
          </a:xfrm>
          <a:prstGeom prst="rect">
            <a:avLst/>
          </a:prstGeom>
          <a:noFill/>
        </p:spPr>
        <p:txBody>
          <a:bodyPr wrap="square" rtlCol="0">
            <a:spAutoFit/>
          </a:bodyPr>
          <a:lstStyle/>
          <a:p>
            <a:r>
              <a:rPr lang="en-US" altLang="zh-CN" sz="1050" dirty="0" smtClean="0">
                <a:latin typeface="Times" panose="02020603050405020304" pitchFamily="18" charset="0"/>
                <a:ea typeface="Arial Unicode MS" panose="020B0604020202020204" pitchFamily="34" charset="-122"/>
                <a:cs typeface="Times" panose="02020603050405020304" pitchFamily="18" charset="0"/>
              </a:rPr>
              <a:t>Institute of High </a:t>
            </a:r>
            <a:r>
              <a:rPr lang="en-US" altLang="zh-CN" sz="1050" dirty="0">
                <a:latin typeface="Times" panose="02020603050405020304" pitchFamily="18" charset="0"/>
                <a:ea typeface="Arial Unicode MS" panose="020B0604020202020204" pitchFamily="34" charset="-122"/>
                <a:cs typeface="Times" panose="02020603050405020304" pitchFamily="18" charset="0"/>
              </a:rPr>
              <a:t>E</a:t>
            </a:r>
            <a:r>
              <a:rPr lang="en-US" altLang="zh-CN" sz="1050" dirty="0" smtClean="0">
                <a:latin typeface="Times" panose="02020603050405020304" pitchFamily="18" charset="0"/>
                <a:ea typeface="Arial Unicode MS" panose="020B0604020202020204" pitchFamily="34" charset="-122"/>
                <a:cs typeface="Times" panose="02020603050405020304" pitchFamily="18" charset="0"/>
              </a:rPr>
              <a:t>nergy Physics</a:t>
            </a:r>
            <a:endParaRPr lang="zh-CN" altLang="en-US" sz="1050" dirty="0">
              <a:latin typeface="Times" panose="02020603050405020304" pitchFamily="18" charset="0"/>
              <a:ea typeface="Arial Unicode MS" panose="020B0604020202020204" pitchFamily="34" charset="-122"/>
              <a:cs typeface="Times" panose="02020603050405020304" pitchFamily="18" charset="0"/>
            </a:endParaRPr>
          </a:p>
        </p:txBody>
      </p:sp>
      <p:pic>
        <p:nvPicPr>
          <p:cNvPr id="11" name="Picture 2" descr="关于印发《高能所“标识”“标准字”的使用规定》的通知"/>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176" y="4052271"/>
            <a:ext cx="2122883" cy="1386951"/>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2953881" y="1473780"/>
            <a:ext cx="7982221" cy="4247317"/>
          </a:xfrm>
          <a:prstGeom prst="rect">
            <a:avLst/>
          </a:prstGeom>
        </p:spPr>
        <p:txBody>
          <a:bodyPr wrap="square">
            <a:spAutoFit/>
          </a:bodyPr>
          <a:lstStyle/>
          <a:p>
            <a:pPr>
              <a:lnSpc>
                <a:spcPct val="150000"/>
              </a:lnSpc>
            </a:pPr>
            <a:r>
              <a:rPr lang="en-US" altLang="zh-CN" sz="3600" dirty="0" smtClean="0">
                <a:latin typeface="Times" panose="02020603050405020304" pitchFamily="18" charset="0"/>
                <a:ea typeface="宋体" panose="02010600030101010101" pitchFamily="2" charset="-122"/>
                <a:cs typeface="Times" panose="02020603050405020304" pitchFamily="18" charset="0"/>
              </a:rPr>
              <a:t>1. </a:t>
            </a:r>
            <a:r>
              <a:rPr lang="zh-CN" altLang="en-US" sz="3600" dirty="0" smtClean="0">
                <a:latin typeface="Times" panose="02020603050405020304" pitchFamily="18" charset="0"/>
                <a:ea typeface="宋体" panose="02010600030101010101" pitchFamily="2" charset="-122"/>
                <a:cs typeface="Times" panose="02020603050405020304" pitchFamily="18" charset="0"/>
              </a:rPr>
              <a:t>基于机器学习的优化算法</a:t>
            </a:r>
            <a:endParaRPr lang="en-US" altLang="zh-CN" sz="3600" dirty="0" smtClean="0">
              <a:latin typeface="Times" panose="02020603050405020304" pitchFamily="18" charset="0"/>
              <a:ea typeface="宋体" panose="02010600030101010101" pitchFamily="2" charset="-122"/>
              <a:cs typeface="Times" panose="02020603050405020304" pitchFamily="18" charset="0"/>
            </a:endParaRPr>
          </a:p>
          <a:p>
            <a:pPr marL="742950" indent="-742950">
              <a:lnSpc>
                <a:spcPct val="150000"/>
              </a:lnSpc>
              <a:buAutoNum type="arabicPeriod"/>
            </a:pPr>
            <a:endParaRPr lang="en-US" altLang="zh-CN" sz="3600" dirty="0">
              <a:latin typeface="Times" panose="02020603050405020304" pitchFamily="18" charset="0"/>
              <a:ea typeface="宋体" panose="02010600030101010101" pitchFamily="2" charset="-122"/>
              <a:cs typeface="Times" panose="02020603050405020304" pitchFamily="18" charset="0"/>
            </a:endParaRPr>
          </a:p>
          <a:p>
            <a:pPr>
              <a:lnSpc>
                <a:spcPct val="150000"/>
              </a:lnSpc>
            </a:pPr>
            <a:r>
              <a:rPr lang="en-US" altLang="zh-CN" sz="3600" dirty="0" smtClean="0">
                <a:latin typeface="Times" panose="02020603050405020304" pitchFamily="18" charset="0"/>
                <a:ea typeface="宋体" panose="02010600030101010101" pitchFamily="2" charset="-122"/>
                <a:cs typeface="Times" panose="02020603050405020304" pitchFamily="18" charset="0"/>
              </a:rPr>
              <a:t>2. </a:t>
            </a:r>
            <a:r>
              <a:rPr lang="zh-CN" altLang="en-US" sz="3600" dirty="0" smtClean="0">
                <a:latin typeface="Times" panose="02020603050405020304" pitchFamily="18" charset="0"/>
                <a:ea typeface="宋体" panose="02010600030101010101" pitchFamily="2" charset="-122"/>
                <a:cs typeface="Times" panose="02020603050405020304" pitchFamily="18" charset="0"/>
              </a:rPr>
              <a:t>基于机器学习的动力学孔径评估方法</a:t>
            </a:r>
            <a:endParaRPr lang="en-US" altLang="zh-CN" sz="3600" dirty="0" smtClean="0">
              <a:latin typeface="Times" panose="02020603050405020304" pitchFamily="18" charset="0"/>
              <a:ea typeface="宋体" panose="02010600030101010101" pitchFamily="2" charset="-122"/>
              <a:cs typeface="Times" panose="02020603050405020304" pitchFamily="18" charset="0"/>
            </a:endParaRPr>
          </a:p>
          <a:p>
            <a:pPr>
              <a:lnSpc>
                <a:spcPct val="150000"/>
              </a:lnSpc>
            </a:pPr>
            <a:endParaRPr lang="en-US" altLang="zh-CN" sz="3600" dirty="0" smtClean="0">
              <a:latin typeface="Times" panose="02020603050405020304" pitchFamily="18" charset="0"/>
              <a:ea typeface="宋体" panose="02010600030101010101" pitchFamily="2" charset="-122"/>
              <a:cs typeface="Times" panose="02020603050405020304" pitchFamily="18" charset="0"/>
            </a:endParaRPr>
          </a:p>
          <a:p>
            <a:pPr>
              <a:lnSpc>
                <a:spcPct val="150000"/>
              </a:lnSpc>
            </a:pPr>
            <a:r>
              <a:rPr lang="en-US" altLang="zh-CN" sz="3600" dirty="0" smtClean="0">
                <a:solidFill>
                  <a:srgbClr val="FF0000"/>
                </a:solidFill>
                <a:latin typeface="Times" panose="02020603050405020304" pitchFamily="18" charset="0"/>
                <a:ea typeface="宋体" panose="02010600030101010101" pitchFamily="2" charset="-122"/>
                <a:cs typeface="Times" panose="02020603050405020304" pitchFamily="18" charset="0"/>
              </a:rPr>
              <a:t>3</a:t>
            </a:r>
            <a:r>
              <a:rPr lang="en-US" altLang="zh-CN" sz="3600" dirty="0">
                <a:solidFill>
                  <a:srgbClr val="FF0000"/>
                </a:solidFill>
                <a:latin typeface="Times" panose="02020603050405020304" pitchFamily="18" charset="0"/>
                <a:ea typeface="宋体" panose="02010600030101010101" pitchFamily="2" charset="-122"/>
                <a:cs typeface="Times" panose="02020603050405020304" pitchFamily="18" charset="0"/>
              </a:rPr>
              <a:t>. </a:t>
            </a:r>
            <a:r>
              <a:rPr lang="zh-CN" altLang="en-US" sz="3600" dirty="0" smtClean="0">
                <a:solidFill>
                  <a:srgbClr val="FF0000"/>
                </a:solidFill>
                <a:latin typeface="Times" panose="02020603050405020304" pitchFamily="18" charset="0"/>
                <a:ea typeface="宋体" panose="02010600030101010101" pitchFamily="2" charset="-122"/>
                <a:cs typeface="Times" panose="02020603050405020304" pitchFamily="18" charset="0"/>
              </a:rPr>
              <a:t>总结</a:t>
            </a:r>
            <a:endParaRPr lang="en-US" altLang="zh-CN" sz="3600" dirty="0">
              <a:solidFill>
                <a:srgbClr val="FF0000"/>
              </a:solidFill>
              <a:latin typeface="Times" panose="02020603050405020304" pitchFamily="18" charset="0"/>
              <a:ea typeface="宋体" panose="02010600030101010101" pitchFamily="2" charset="-122"/>
              <a:cs typeface="Times" panose="02020603050405020304" pitchFamily="18" charset="0"/>
            </a:endParaRPr>
          </a:p>
        </p:txBody>
      </p:sp>
    </p:spTree>
    <p:extLst>
      <p:ext uri="{BB962C8B-B14F-4D97-AF65-F5344CB8AC3E}">
        <p14:creationId xmlns:p14="http://schemas.microsoft.com/office/powerpoint/2010/main" val="709780002"/>
      </p:ext>
    </p:extLst>
  </p:cSld>
  <p:clrMapOvr>
    <a:masterClrMapping/>
  </p:clrMapOvr>
  <mc:AlternateContent xmlns:mc="http://schemas.openxmlformats.org/markup-compatibility/2006" xmlns:p14="http://schemas.microsoft.com/office/powerpoint/2010/main">
    <mc:Choice Requires="p14">
      <p:transition spd="slow" p14:dur="2000" advTm="1150"/>
    </mc:Choice>
    <mc:Fallback xmlns="">
      <p:transition spd="slow" advTm="115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09331" y="49695"/>
            <a:ext cx="536713" cy="536713"/>
          </a:xfrm>
          <a:prstGeom prst="rect">
            <a:avLst/>
          </a:prstGeom>
          <a:ln w="19050">
            <a:solidFill>
              <a:schemeClr val="tx2"/>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a:p>
        </p:txBody>
      </p:sp>
      <p:sp>
        <p:nvSpPr>
          <p:cNvPr id="4" name="矩形 3"/>
          <p:cNvSpPr/>
          <p:nvPr/>
        </p:nvSpPr>
        <p:spPr>
          <a:xfrm>
            <a:off x="377688" y="387626"/>
            <a:ext cx="351183" cy="30148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p>
        </p:txBody>
      </p:sp>
      <p:sp>
        <p:nvSpPr>
          <p:cNvPr id="5" name="矩形 4"/>
          <p:cNvSpPr/>
          <p:nvPr/>
        </p:nvSpPr>
        <p:spPr>
          <a:xfrm>
            <a:off x="997228" y="49695"/>
            <a:ext cx="2244525" cy="584775"/>
          </a:xfrm>
          <a:prstGeom prst="rect">
            <a:avLst/>
          </a:prstGeom>
        </p:spPr>
        <p:txBody>
          <a:bodyPr wrap="none">
            <a:spAutoFit/>
          </a:bodyPr>
          <a:lstStyle/>
          <a:p>
            <a:r>
              <a:rPr lang="zh-CN" altLang="en-US" sz="3200" b="1" dirty="0" smtClean="0">
                <a:latin typeface="宋体" panose="02010600030101010101" pitchFamily="2" charset="-122"/>
                <a:ea typeface="宋体" panose="02010600030101010101" pitchFamily="2" charset="-122"/>
              </a:rPr>
              <a:t>总结与展望</a:t>
            </a:r>
            <a:endParaRPr lang="en-US" altLang="zh-CN" sz="3200" b="1" dirty="0">
              <a:latin typeface="宋体" panose="02010600030101010101" pitchFamily="2" charset="-122"/>
              <a:ea typeface="宋体" panose="02010600030101010101" pitchFamily="2" charset="-122"/>
            </a:endParaRPr>
          </a:p>
        </p:txBody>
      </p:sp>
      <p:cxnSp>
        <p:nvCxnSpPr>
          <p:cNvPr id="6" name="直接连接符 5"/>
          <p:cNvCxnSpPr/>
          <p:nvPr/>
        </p:nvCxnSpPr>
        <p:spPr>
          <a:xfrm>
            <a:off x="934278" y="695739"/>
            <a:ext cx="11082131" cy="0"/>
          </a:xfrm>
          <a:prstGeom prst="line">
            <a:avLst/>
          </a:prstGeom>
        </p:spPr>
        <p:style>
          <a:lnRef idx="1">
            <a:schemeClr val="dk1"/>
          </a:lnRef>
          <a:fillRef idx="0">
            <a:schemeClr val="dk1"/>
          </a:fillRef>
          <a:effectRef idx="0">
            <a:schemeClr val="dk1"/>
          </a:effectRef>
          <a:fontRef idx="minor">
            <a:schemeClr val="tx1"/>
          </a:fontRef>
        </p:style>
      </p:cxnSp>
      <p:sp>
        <p:nvSpPr>
          <p:cNvPr id="2" name="灯片编号占位符 1"/>
          <p:cNvSpPr>
            <a:spLocks noGrp="1"/>
          </p:cNvSpPr>
          <p:nvPr>
            <p:ph type="sldNum" sz="quarter" idx="12"/>
          </p:nvPr>
        </p:nvSpPr>
        <p:spPr/>
        <p:txBody>
          <a:bodyPr/>
          <a:lstStyle/>
          <a:p>
            <a:fld id="{7BCFEC24-794C-42CA-82C7-E097EB8543E8}" type="slidenum">
              <a:rPr lang="en-US" altLang="zh-CN" smtClean="0">
                <a:solidFill>
                  <a:srgbClr val="000000"/>
                </a:solidFill>
              </a:rPr>
              <a:pPr/>
              <a:t>24</a:t>
            </a:fld>
            <a:endParaRPr lang="en-US" altLang="zh-CN">
              <a:solidFill>
                <a:srgbClr val="000000"/>
              </a:solidFill>
            </a:endParaRPr>
          </a:p>
        </p:txBody>
      </p:sp>
      <p:sp>
        <p:nvSpPr>
          <p:cNvPr id="8" name="文本框 7"/>
          <p:cNvSpPr txBox="1"/>
          <p:nvPr/>
        </p:nvSpPr>
        <p:spPr>
          <a:xfrm>
            <a:off x="553279" y="840554"/>
            <a:ext cx="10834436" cy="4832092"/>
          </a:xfrm>
          <a:prstGeom prst="rect">
            <a:avLst/>
          </a:prstGeom>
          <a:noFill/>
        </p:spPr>
        <p:txBody>
          <a:bodyPr wrap="square" rtlCol="0">
            <a:spAutoFit/>
          </a:bodyPr>
          <a:lstStyle/>
          <a:p>
            <a:pPr marL="342900" indent="-342900">
              <a:lnSpc>
                <a:spcPct val="150000"/>
              </a:lnSpc>
              <a:spcAft>
                <a:spcPts val="1200"/>
              </a:spcAft>
              <a:buFont typeface="Arial" panose="020B0604020202020204" pitchFamily="34" charset="0"/>
              <a:buChar char="•"/>
            </a:pPr>
            <a:r>
              <a:rPr lang="zh-CN" altLang="zh-CN" sz="2400" dirty="0" smtClean="0"/>
              <a:t>机器学习</a:t>
            </a:r>
            <a:r>
              <a:rPr lang="zh-CN" altLang="en-US" sz="2400" dirty="0" smtClean="0"/>
              <a:t>和加速器物理和技术等结合</a:t>
            </a:r>
            <a:r>
              <a:rPr lang="zh-CN" altLang="zh-CN" sz="2400" dirty="0" smtClean="0"/>
              <a:t>的</a:t>
            </a:r>
            <a:r>
              <a:rPr lang="zh-CN" altLang="zh-CN" sz="2400" dirty="0"/>
              <a:t>应用研究，是近年来</a:t>
            </a:r>
            <a:r>
              <a:rPr lang="zh-CN" altLang="zh-CN" sz="2400" dirty="0" smtClean="0"/>
              <a:t>加速器</a:t>
            </a:r>
            <a:r>
              <a:rPr lang="zh-CN" altLang="en-US" sz="2400" dirty="0" smtClean="0"/>
              <a:t>领域</a:t>
            </a:r>
            <a:r>
              <a:rPr lang="zh-CN" altLang="zh-CN" sz="2400" dirty="0" smtClean="0"/>
              <a:t>的</a:t>
            </a:r>
            <a:r>
              <a:rPr lang="zh-CN" altLang="zh-CN" sz="2400"/>
              <a:t>一</a:t>
            </a:r>
            <a:r>
              <a:rPr lang="zh-CN" altLang="zh-CN" sz="2400" smtClean="0"/>
              <a:t>个</a:t>
            </a:r>
            <a:r>
              <a:rPr lang="zh-CN" altLang="en-US" sz="2400" smtClean="0"/>
              <a:t>热门</a:t>
            </a:r>
            <a:r>
              <a:rPr lang="zh-CN" altLang="zh-CN" sz="2400" smtClean="0"/>
              <a:t>研究</a:t>
            </a:r>
            <a:r>
              <a:rPr lang="zh-CN" altLang="en-US" sz="2400" dirty="0" smtClean="0"/>
              <a:t>方向，其中基于机器学习的“替代模型”尤其受到关注</a:t>
            </a:r>
            <a:endParaRPr lang="en-US" altLang="zh-CN" sz="2400" dirty="0" smtClean="0"/>
          </a:p>
          <a:p>
            <a:pPr marL="342900" indent="-342900">
              <a:lnSpc>
                <a:spcPct val="150000"/>
              </a:lnSpc>
              <a:spcAft>
                <a:spcPts val="1200"/>
              </a:spcAft>
              <a:buFont typeface="Arial" panose="020B0604020202020204" pitchFamily="34" charset="0"/>
              <a:buChar char="•"/>
            </a:pPr>
            <a:r>
              <a:rPr lang="zh-CN" altLang="en-US" sz="2400" dirty="0" smtClean="0"/>
              <a:t>与传统研究方法相比</a:t>
            </a:r>
            <a:r>
              <a:rPr lang="zh-CN" altLang="en-US" sz="2400" dirty="0"/>
              <a:t>，这种</a:t>
            </a:r>
            <a:r>
              <a:rPr lang="zh-CN" altLang="en-US" sz="2400" dirty="0" smtClean="0"/>
              <a:t>“替代模型”数据驱动的“黑盒子”特性对物理先验知识的依赖大幅降低，往往具有更强大的泛用性和更快的计算速度</a:t>
            </a:r>
            <a:endParaRPr lang="en-US" altLang="zh-CN" sz="2400" dirty="0" smtClean="0"/>
          </a:p>
          <a:p>
            <a:pPr marL="342900" indent="-342900">
              <a:lnSpc>
                <a:spcPct val="150000"/>
              </a:lnSpc>
              <a:spcAft>
                <a:spcPts val="1200"/>
              </a:spcAft>
              <a:buFont typeface="Arial" panose="020B0604020202020204" pitchFamily="34" charset="0"/>
              <a:buChar char="•"/>
            </a:pPr>
            <a:r>
              <a:rPr lang="zh-CN" altLang="en-US" sz="2400" dirty="0"/>
              <a:t>通过获得一定量的训练数据，训练出的</a:t>
            </a:r>
            <a:r>
              <a:rPr lang="zh-CN" altLang="en-US" sz="2400" dirty="0" smtClean="0"/>
              <a:t>“替代模型”能以一定的准确度对加速器束流动力学中的参数关联性进行学习，可以用于改进优化算法性能，也能用于直接对某些非线性动力学参数进行预测，大幅提高优化束流动力学，尤其是非线性束流动力学优化效率</a:t>
            </a:r>
          </a:p>
        </p:txBody>
      </p:sp>
    </p:spTree>
    <p:extLst>
      <p:ext uri="{BB962C8B-B14F-4D97-AF65-F5344CB8AC3E}">
        <p14:creationId xmlns:p14="http://schemas.microsoft.com/office/powerpoint/2010/main" val="217414435"/>
      </p:ext>
    </p:extLst>
  </p:cSld>
  <p:clrMapOvr>
    <a:masterClrMapping/>
  </p:clrMapOvr>
  <mc:AlternateContent xmlns:mc="http://schemas.openxmlformats.org/markup-compatibility/2006" xmlns:p14="http://schemas.microsoft.com/office/powerpoint/2010/main">
    <mc:Choice Requires="p14">
      <p:transition spd="slow" p14:dur="2000" advTm="119510"/>
    </mc:Choice>
    <mc:Fallback xmlns="">
      <p:transition spd="slow" advTm="11951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灯片编号占位符 21"/>
          <p:cNvSpPr>
            <a:spLocks noGrp="1"/>
          </p:cNvSpPr>
          <p:nvPr>
            <p:ph type="sldNum" sz="quarter" idx="12"/>
          </p:nvPr>
        </p:nvSpPr>
        <p:spPr/>
        <p:txBody>
          <a:bodyPr/>
          <a:lstStyle/>
          <a:p>
            <a:fld id="{7BCFEC24-794C-42CA-82C7-E097EB8543E8}" type="slidenum">
              <a:rPr lang="en-US" altLang="zh-CN" smtClean="0">
                <a:solidFill>
                  <a:srgbClr val="000000"/>
                </a:solidFill>
              </a:rPr>
              <a:pPr/>
              <a:t>3</a:t>
            </a:fld>
            <a:endParaRPr lang="en-US" altLang="zh-CN">
              <a:solidFill>
                <a:srgbClr val="000000"/>
              </a:solidFill>
            </a:endParaRPr>
          </a:p>
        </p:txBody>
      </p:sp>
      <p:sp>
        <p:nvSpPr>
          <p:cNvPr id="2" name="矩形 1"/>
          <p:cNvSpPr/>
          <p:nvPr/>
        </p:nvSpPr>
        <p:spPr>
          <a:xfrm>
            <a:off x="465273" y="285538"/>
            <a:ext cx="11077093" cy="523220"/>
          </a:xfrm>
          <a:prstGeom prst="rect">
            <a:avLst/>
          </a:prstGeom>
        </p:spPr>
        <p:txBody>
          <a:bodyPr wrap="square">
            <a:spAutoFit/>
          </a:bodyPr>
          <a:lstStyle/>
          <a:p>
            <a:pPr algn="ctr"/>
            <a:r>
              <a:rPr lang="zh-CN" altLang="en-US" sz="2800" b="1" dirty="0" smtClean="0">
                <a:latin typeface="Times" panose="02020603050405020304" pitchFamily="18" charset="0"/>
                <a:ea typeface="黑体" panose="02010609060101010101" pitchFamily="49" charset="-122"/>
                <a:cs typeface="Times" panose="02020603050405020304" pitchFamily="18" charset="0"/>
              </a:rPr>
              <a:t>优化</a:t>
            </a:r>
            <a:r>
              <a:rPr lang="en-US" altLang="zh-CN" sz="2800" b="1" dirty="0" smtClean="0">
                <a:latin typeface="Times" panose="02020603050405020304" pitchFamily="18" charset="0"/>
                <a:ea typeface="黑体" panose="02010609060101010101" pitchFamily="49" charset="-122"/>
                <a:cs typeface="Times" panose="02020603050405020304" pitchFamily="18" charset="0"/>
              </a:rPr>
              <a:t>lattice</a:t>
            </a:r>
            <a:r>
              <a:rPr lang="zh-CN" altLang="en-US" sz="2800" b="1" dirty="0" smtClean="0">
                <a:latin typeface="Times" panose="02020603050405020304" pitchFamily="18" charset="0"/>
                <a:ea typeface="黑体" panose="02010609060101010101" pitchFamily="49" charset="-122"/>
                <a:cs typeface="Times" panose="02020603050405020304" pitchFamily="18" charset="0"/>
              </a:rPr>
              <a:t>非线性动力学参数的常用方法：解析方法和数值方法</a:t>
            </a:r>
            <a:endParaRPr lang="zh-CN" altLang="en-US" sz="2800" b="1" dirty="0">
              <a:latin typeface="Times" panose="02020603050405020304" pitchFamily="18" charset="0"/>
              <a:ea typeface="黑体" panose="02010609060101010101" pitchFamily="49" charset="-122"/>
              <a:cs typeface="Times" panose="02020603050405020304" pitchFamily="18" charset="0"/>
            </a:endParaRPr>
          </a:p>
        </p:txBody>
      </p:sp>
      <p:sp>
        <p:nvSpPr>
          <p:cNvPr id="8" name="内容占位符 2"/>
          <p:cNvSpPr txBox="1">
            <a:spLocks/>
          </p:cNvSpPr>
          <p:nvPr/>
        </p:nvSpPr>
        <p:spPr>
          <a:xfrm>
            <a:off x="1386067" y="1170797"/>
            <a:ext cx="8229600" cy="4525963"/>
          </a:xfrm>
          <a:prstGeom prst="rect">
            <a:avLst/>
          </a:prstGeom>
        </p:spPr>
        <p:txBody>
          <a:bodyPr>
            <a:normAutofit fontScale="92500" lnSpcReduction="10000"/>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2800" b="1" dirty="0" smtClean="0">
                <a:latin typeface="Times" panose="02020603050405020304" pitchFamily="18" charset="0"/>
                <a:cs typeface="Times" panose="02020603050405020304" pitchFamily="18" charset="0"/>
              </a:rPr>
              <a:t>解析方法： </a:t>
            </a:r>
            <a:endParaRPr lang="en-US" altLang="zh-CN" sz="2800" b="1" dirty="0" smtClean="0">
              <a:latin typeface="Times" panose="02020603050405020304" pitchFamily="18" charset="0"/>
              <a:cs typeface="Times" panose="02020603050405020304" pitchFamily="18" charset="0"/>
            </a:endParaRPr>
          </a:p>
          <a:p>
            <a:pPr lvl="1"/>
            <a:r>
              <a:rPr lang="zh-CN" altLang="en-US" sz="2000" dirty="0" smtClean="0">
                <a:latin typeface="Times" panose="02020603050405020304" pitchFamily="18" charset="0"/>
                <a:cs typeface="Times" panose="02020603050405020304" pitchFamily="18" charset="0"/>
              </a:rPr>
              <a:t>可以快速地给出结果</a:t>
            </a:r>
            <a:endParaRPr lang="en-US" altLang="zh-CN" sz="2000" dirty="0" smtClean="0">
              <a:latin typeface="Times" panose="02020603050405020304" pitchFamily="18" charset="0"/>
              <a:cs typeface="Times" panose="02020603050405020304" pitchFamily="18" charset="0"/>
            </a:endParaRPr>
          </a:p>
          <a:p>
            <a:pPr lvl="1"/>
            <a:r>
              <a:rPr lang="zh-CN" altLang="en-US" sz="2000" dirty="0" smtClean="0">
                <a:latin typeface="Times" panose="02020603050405020304" pitchFamily="18" charset="0"/>
                <a:cs typeface="Times" panose="02020603050405020304" pitchFamily="18" charset="0"/>
              </a:rPr>
              <a:t>往往只能达到有限的准确度</a:t>
            </a:r>
            <a:endParaRPr lang="en-US" altLang="zh-CN" sz="2000" dirty="0" smtClean="0">
              <a:latin typeface="Times" panose="02020603050405020304" pitchFamily="18" charset="0"/>
              <a:cs typeface="Times" panose="02020603050405020304" pitchFamily="18" charset="0"/>
            </a:endParaRPr>
          </a:p>
          <a:p>
            <a:pPr marL="457200" lvl="1" indent="0">
              <a:buNone/>
            </a:pPr>
            <a:endParaRPr lang="en-US" altLang="zh-CN" sz="2800" dirty="0" smtClean="0">
              <a:latin typeface="Times" panose="02020603050405020304" pitchFamily="18" charset="0"/>
              <a:cs typeface="Times" panose="02020603050405020304" pitchFamily="18" charset="0"/>
            </a:endParaRPr>
          </a:p>
          <a:p>
            <a:pPr marL="0" indent="0">
              <a:buNone/>
            </a:pPr>
            <a:r>
              <a:rPr lang="zh-CN" altLang="en-US" sz="2800" b="1" dirty="0" smtClean="0">
                <a:latin typeface="Times" panose="02020603050405020304" pitchFamily="18" charset="0"/>
                <a:cs typeface="Times" panose="02020603050405020304" pitchFamily="18" charset="0"/>
              </a:rPr>
              <a:t>数值方法：</a:t>
            </a:r>
            <a:endParaRPr lang="en-US" altLang="zh-CN" sz="2800" b="1" dirty="0" smtClean="0">
              <a:latin typeface="Times" panose="02020603050405020304" pitchFamily="18" charset="0"/>
              <a:cs typeface="Times" panose="02020603050405020304" pitchFamily="18" charset="0"/>
            </a:endParaRPr>
          </a:p>
          <a:p>
            <a:pPr lvl="1" algn="just"/>
            <a:r>
              <a:rPr lang="zh-CN" altLang="en-US" sz="2000" dirty="0" smtClean="0">
                <a:latin typeface="Times" panose="02020603050405020304" pitchFamily="18" charset="0"/>
                <a:cs typeface="Times" panose="02020603050405020304" pitchFamily="18" charset="0"/>
              </a:rPr>
              <a:t>可考虑包括误差、同步辐射等因素的复杂模型，是目前最可靠的的非线性动力学性能评估方法</a:t>
            </a:r>
            <a:endParaRPr lang="en-US" altLang="zh-CN" sz="2000" dirty="0" smtClean="0">
              <a:latin typeface="Times" panose="02020603050405020304" pitchFamily="18" charset="0"/>
              <a:cs typeface="Times" panose="02020603050405020304" pitchFamily="18" charset="0"/>
            </a:endParaRPr>
          </a:p>
          <a:p>
            <a:pPr lvl="1" algn="just"/>
            <a:r>
              <a:rPr lang="zh-CN" altLang="en-US" sz="2000" dirty="0" smtClean="0">
                <a:latin typeface="Times" panose="02020603050405020304" pitchFamily="18" charset="0"/>
                <a:cs typeface="Times" panose="02020603050405020304" pitchFamily="18" charset="0"/>
              </a:rPr>
              <a:t>依托多目标数值优化算法（如</a:t>
            </a:r>
            <a:r>
              <a:rPr lang="en-US" altLang="zh-CN" sz="2000" dirty="0" smtClean="0">
                <a:latin typeface="Times" panose="02020603050405020304" pitchFamily="18" charset="0"/>
                <a:cs typeface="Times" panose="02020603050405020304" pitchFamily="18" charset="0"/>
              </a:rPr>
              <a:t>MOGA</a:t>
            </a:r>
            <a:r>
              <a:rPr lang="zh-CN" altLang="en-US" sz="2000" dirty="0" smtClean="0">
                <a:latin typeface="Times" panose="02020603050405020304" pitchFamily="18" charset="0"/>
                <a:cs typeface="Times" panose="02020603050405020304" pitchFamily="18" charset="0"/>
              </a:rPr>
              <a:t>等），多个目标参数可以同时优化（如，发射度、亮度、</a:t>
            </a:r>
            <a:r>
              <a:rPr lang="en-US" altLang="zh-CN" sz="2000" dirty="0" smtClean="0">
                <a:latin typeface="Times" panose="02020603050405020304" pitchFamily="18" charset="0"/>
                <a:cs typeface="Times" panose="02020603050405020304" pitchFamily="18" charset="0"/>
              </a:rPr>
              <a:t>IBS</a:t>
            </a:r>
            <a:r>
              <a:rPr lang="zh-CN" altLang="en-US" sz="2000" dirty="0" smtClean="0">
                <a:latin typeface="Times" panose="02020603050405020304" pitchFamily="18" charset="0"/>
                <a:cs typeface="Times" panose="02020603050405020304" pitchFamily="18" charset="0"/>
              </a:rPr>
              <a:t>发射度、</a:t>
            </a:r>
            <a:r>
              <a:rPr lang="en-US" altLang="zh-CN" sz="2000" dirty="0" smtClean="0">
                <a:latin typeface="Times" panose="02020603050405020304" pitchFamily="18" charset="0"/>
                <a:cs typeface="Times" panose="02020603050405020304" pitchFamily="18" charset="0"/>
              </a:rPr>
              <a:t>DA</a:t>
            </a:r>
            <a:r>
              <a:rPr lang="zh-CN" altLang="en-US" sz="2000" dirty="0" smtClean="0">
                <a:latin typeface="Times" panose="02020603050405020304" pitchFamily="18" charset="0"/>
                <a:cs typeface="Times" panose="02020603050405020304" pitchFamily="18" charset="0"/>
              </a:rPr>
              <a:t>、</a:t>
            </a:r>
            <a:r>
              <a:rPr lang="en-US" altLang="zh-CN" sz="2000" dirty="0" smtClean="0">
                <a:latin typeface="Times" panose="02020603050405020304" pitchFamily="18" charset="0"/>
                <a:cs typeface="Times" panose="02020603050405020304" pitchFamily="18" charset="0"/>
              </a:rPr>
              <a:t>DA w/errors</a:t>
            </a:r>
            <a:r>
              <a:rPr lang="zh-CN" altLang="en-US" sz="2000" dirty="0" smtClean="0">
                <a:latin typeface="Times" panose="02020603050405020304" pitchFamily="18" charset="0"/>
                <a:cs typeface="Times" panose="02020603050405020304" pitchFamily="18" charset="0"/>
              </a:rPr>
              <a:t>、</a:t>
            </a:r>
            <a:r>
              <a:rPr lang="en-US" altLang="zh-CN" sz="2000" dirty="0" smtClean="0">
                <a:latin typeface="Times" panose="02020603050405020304" pitchFamily="18" charset="0"/>
                <a:cs typeface="Times" panose="02020603050405020304" pitchFamily="18" charset="0"/>
              </a:rPr>
              <a:t> </a:t>
            </a:r>
            <a:r>
              <a:rPr lang="zh-CN" altLang="en-US" sz="2000" dirty="0" smtClean="0">
                <a:latin typeface="Times" panose="02020603050405020304" pitchFamily="18" charset="0"/>
                <a:cs typeface="Times" panose="02020603050405020304" pitchFamily="18" charset="0"/>
              </a:rPr>
              <a:t>托歇克寿命等）</a:t>
            </a:r>
            <a:endParaRPr lang="en-US" altLang="zh-CN" sz="2000" dirty="0" smtClean="0">
              <a:latin typeface="Times" panose="02020603050405020304" pitchFamily="18" charset="0"/>
              <a:cs typeface="Times" panose="02020603050405020304" pitchFamily="18" charset="0"/>
            </a:endParaRPr>
          </a:p>
          <a:p>
            <a:pPr lvl="1" algn="just"/>
            <a:r>
              <a:rPr lang="zh-CN" altLang="en-US" sz="2000" dirty="0" smtClean="0">
                <a:latin typeface="Times" panose="02020603050405020304" pitchFamily="18" charset="0"/>
                <a:cs typeface="Times" panose="02020603050405020304" pitchFamily="18" charset="0"/>
              </a:rPr>
              <a:t>对计算资源要求较高，计算能力不足时耗时较长</a:t>
            </a:r>
            <a:endParaRPr lang="en-US" altLang="zh-CN" sz="2000" dirty="0" smtClean="0">
              <a:latin typeface="Times" panose="02020603050405020304" pitchFamily="18" charset="0"/>
              <a:cs typeface="Times" panose="02020603050405020304" pitchFamily="18" charset="0"/>
            </a:endParaRPr>
          </a:p>
          <a:p>
            <a:pPr lvl="1" algn="just"/>
            <a:r>
              <a:rPr lang="zh-CN" altLang="en-US" sz="2000" dirty="0" smtClean="0">
                <a:latin typeface="Times" panose="02020603050405020304" pitchFamily="18" charset="0"/>
                <a:cs typeface="Times" panose="02020603050405020304" pitchFamily="18" charset="0"/>
              </a:rPr>
              <a:t>数值优化算法自身有一定的局限性（例如容易陷入局部最优、优化收敛慢等）</a:t>
            </a:r>
            <a:r>
              <a:rPr lang="zh-CN" altLang="en-US" dirty="0" smtClean="0">
                <a:latin typeface="Times" panose="02020603050405020304" pitchFamily="18" charset="0"/>
                <a:cs typeface="Times" panose="02020603050405020304" pitchFamily="18" charset="0"/>
              </a:rPr>
              <a:t> </a:t>
            </a:r>
            <a:endParaRPr lang="zh-CN" altLang="en-US" dirty="0">
              <a:latin typeface="Times" panose="02020603050405020304" pitchFamily="18" charset="0"/>
              <a:cs typeface="Times" panose="02020603050405020304" pitchFamily="18" charset="0"/>
            </a:endParaRPr>
          </a:p>
        </p:txBody>
      </p:sp>
      <p:sp>
        <p:nvSpPr>
          <p:cNvPr id="3" name="文本框 2"/>
          <p:cNvSpPr txBox="1"/>
          <p:nvPr/>
        </p:nvSpPr>
        <p:spPr>
          <a:xfrm>
            <a:off x="1386067" y="5521146"/>
            <a:ext cx="9235506" cy="1200329"/>
          </a:xfrm>
          <a:prstGeom prst="rect">
            <a:avLst/>
          </a:prstGeom>
          <a:noFill/>
        </p:spPr>
        <p:txBody>
          <a:bodyPr wrap="square" rtlCol="0">
            <a:spAutoFit/>
          </a:bodyPr>
          <a:lstStyle/>
          <a:p>
            <a:pPr>
              <a:lnSpc>
                <a:spcPct val="150000"/>
              </a:lnSpc>
            </a:pPr>
            <a:r>
              <a:rPr lang="zh-CN" altLang="en-US" sz="2400" dirty="0" smtClean="0">
                <a:solidFill>
                  <a:schemeClr val="accent6"/>
                </a:solidFill>
                <a:latin typeface="Times" panose="02020603050405020304" pitchFamily="18" charset="0"/>
                <a:cs typeface="Times" panose="02020603050405020304" pitchFamily="18" charset="0"/>
              </a:rPr>
              <a:t>在计算机性能飞速发展的现在，以粒子跟踪模拟、数值优化算法和高性能计算相结合的优化方法逐渐成为</a:t>
            </a:r>
            <a:r>
              <a:rPr lang="en-US" altLang="zh-CN" sz="2400" dirty="0" smtClean="0">
                <a:solidFill>
                  <a:schemeClr val="accent6"/>
                </a:solidFill>
                <a:latin typeface="Times" panose="02020603050405020304" pitchFamily="18" charset="0"/>
                <a:cs typeface="Times" panose="02020603050405020304" pitchFamily="18" charset="0"/>
              </a:rPr>
              <a:t>lattice</a:t>
            </a:r>
            <a:r>
              <a:rPr lang="zh-CN" altLang="en-US" sz="2400" dirty="0" smtClean="0">
                <a:solidFill>
                  <a:schemeClr val="accent6"/>
                </a:solidFill>
                <a:latin typeface="Times" panose="02020603050405020304" pitchFamily="18" charset="0"/>
                <a:cs typeface="Times" panose="02020603050405020304" pitchFamily="18" charset="0"/>
              </a:rPr>
              <a:t>设计优化的主流方法</a:t>
            </a:r>
            <a:endParaRPr lang="zh-CN" altLang="en-US" sz="2400" dirty="0">
              <a:solidFill>
                <a:schemeClr val="accent6"/>
              </a:solidFill>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189577144"/>
      </p:ext>
    </p:extLst>
  </p:cSld>
  <p:clrMapOvr>
    <a:masterClrMapping/>
  </p:clrMapOvr>
  <mc:AlternateContent xmlns:mc="http://schemas.openxmlformats.org/markup-compatibility/2006" xmlns:p14="http://schemas.microsoft.com/office/powerpoint/2010/main">
    <mc:Choice Requires="p14">
      <p:transition spd="slow" p14:dur="2000" advTm="565"/>
    </mc:Choice>
    <mc:Fallback xmlns="">
      <p:transition spd="slow" advTm="565"/>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898076" y="1382676"/>
            <a:ext cx="3568223" cy="499138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22" name="灯片编号占位符 21"/>
          <p:cNvSpPr>
            <a:spLocks noGrp="1"/>
          </p:cNvSpPr>
          <p:nvPr>
            <p:ph type="sldNum" sz="quarter" idx="12"/>
          </p:nvPr>
        </p:nvSpPr>
        <p:spPr/>
        <p:txBody>
          <a:bodyPr/>
          <a:lstStyle/>
          <a:p>
            <a:fld id="{7BCFEC24-794C-42CA-82C7-E097EB8543E8}" type="slidenum">
              <a:rPr lang="en-US" altLang="zh-CN" smtClean="0">
                <a:solidFill>
                  <a:srgbClr val="000000"/>
                </a:solidFill>
              </a:rPr>
              <a:pPr/>
              <a:t>4</a:t>
            </a:fld>
            <a:endParaRPr lang="en-US" altLang="zh-CN">
              <a:solidFill>
                <a:srgbClr val="000000"/>
              </a:solidFill>
            </a:endParaRPr>
          </a:p>
        </p:txBody>
      </p:sp>
      <p:sp>
        <p:nvSpPr>
          <p:cNvPr id="2" name="矩形 1"/>
          <p:cNvSpPr/>
          <p:nvPr/>
        </p:nvSpPr>
        <p:spPr>
          <a:xfrm>
            <a:off x="505307" y="186088"/>
            <a:ext cx="11077093" cy="523220"/>
          </a:xfrm>
          <a:prstGeom prst="rect">
            <a:avLst/>
          </a:prstGeom>
        </p:spPr>
        <p:txBody>
          <a:bodyPr wrap="square">
            <a:spAutoFit/>
          </a:bodyPr>
          <a:lstStyle/>
          <a:p>
            <a:pPr algn="ctr"/>
            <a:r>
              <a:rPr lang="zh-CN" altLang="en-US" sz="2800" b="1" dirty="0" smtClean="0">
                <a:latin typeface="Times" panose="02020603050405020304" pitchFamily="18" charset="0"/>
                <a:ea typeface="黑体" panose="02010609060101010101" pitchFamily="49" charset="-122"/>
                <a:cs typeface="Times" panose="02020603050405020304" pitchFamily="18" charset="0"/>
              </a:rPr>
              <a:t>数值优化方法介绍（以</a:t>
            </a:r>
            <a:r>
              <a:rPr lang="en-US" altLang="zh-CN" sz="2800" b="1" dirty="0" smtClean="0">
                <a:latin typeface="Times" panose="02020603050405020304" pitchFamily="18" charset="0"/>
                <a:ea typeface="黑体" panose="02010609060101010101" pitchFamily="49" charset="-122"/>
                <a:cs typeface="Times" panose="02020603050405020304" pitchFamily="18" charset="0"/>
              </a:rPr>
              <a:t>MOGA</a:t>
            </a:r>
            <a:r>
              <a:rPr lang="zh-CN" altLang="en-US" sz="2800" b="1" dirty="0" smtClean="0">
                <a:latin typeface="Times" panose="02020603050405020304" pitchFamily="18" charset="0"/>
                <a:ea typeface="黑体" panose="02010609060101010101" pitchFamily="49" charset="-122"/>
                <a:cs typeface="Times" panose="02020603050405020304" pitchFamily="18" charset="0"/>
              </a:rPr>
              <a:t>为例）</a:t>
            </a:r>
            <a:endParaRPr lang="zh-CN" altLang="en-US" sz="2800" b="1" dirty="0">
              <a:latin typeface="Times" panose="02020603050405020304" pitchFamily="18" charset="0"/>
              <a:ea typeface="黑体" panose="02010609060101010101" pitchFamily="49" charset="-122"/>
              <a:cs typeface="Times" panose="02020603050405020304" pitchFamily="18" charset="0"/>
            </a:endParaRPr>
          </a:p>
        </p:txBody>
      </p:sp>
      <mc:AlternateContent xmlns:mc="http://schemas.openxmlformats.org/markup-compatibility/2006" xmlns:a14="http://schemas.microsoft.com/office/drawing/2010/main">
        <mc:Choice Requires="a14">
          <p:sp>
            <p:nvSpPr>
              <p:cNvPr id="4" name="圆角矩形 3"/>
              <p:cNvSpPr/>
              <p:nvPr/>
            </p:nvSpPr>
            <p:spPr>
              <a:xfrm>
                <a:off x="1509734" y="2309820"/>
                <a:ext cx="2202018" cy="1454307"/>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zh-CN" altLang="en-US" sz="2800" dirty="0" smtClean="0">
                    <a:solidFill>
                      <a:schemeClr val="tx1"/>
                    </a:solidFill>
                    <a:latin typeface="Times" panose="02020603050405020304" pitchFamily="18" charset="0"/>
                    <a:cs typeface="Times" panose="02020603050405020304" pitchFamily="18" charset="0"/>
                  </a:rPr>
                  <a:t>优化变量：</a:t>
                </a:r>
              </a:p>
              <a:p>
                <a:pPr algn="ctr"/>
                <a14:m>
                  <m:oMathPara xmlns:m="http://schemas.openxmlformats.org/officeDocument/2006/math">
                    <m:oMathParaPr>
                      <m:jc m:val="centerGroup"/>
                    </m:oMathParaPr>
                    <m:oMath xmlns:m="http://schemas.openxmlformats.org/officeDocument/2006/math">
                      <m:sSub>
                        <m:sSubPr>
                          <m:ctrlPr>
                            <a:rPr lang="en-US" altLang="zh-CN" sz="2800" i="1" smtClean="0">
                              <a:solidFill>
                                <a:schemeClr val="tx1"/>
                              </a:solidFill>
                              <a:latin typeface="Cambria Math" panose="02040503050406030204" pitchFamily="18" charset="0"/>
                              <a:cs typeface="Times" panose="02020603050405020304" pitchFamily="18" charset="0"/>
                            </a:rPr>
                          </m:ctrlPr>
                        </m:sSubPr>
                        <m:e>
                          <m:r>
                            <a:rPr lang="en-US" altLang="zh-CN" sz="2800" b="0" i="1" smtClean="0">
                              <a:solidFill>
                                <a:schemeClr val="tx1"/>
                              </a:solidFill>
                              <a:latin typeface="Cambria Math" panose="02040503050406030204" pitchFamily="18" charset="0"/>
                              <a:cs typeface="Times" panose="02020603050405020304" pitchFamily="18" charset="0"/>
                            </a:rPr>
                            <m:t>{</m:t>
                          </m:r>
                          <m:sSub>
                            <m:sSubPr>
                              <m:ctrlPr>
                                <a:rPr lang="en-US" altLang="zh-CN" sz="2800" b="0" i="1" smtClean="0">
                                  <a:solidFill>
                                    <a:schemeClr val="tx1"/>
                                  </a:solidFill>
                                  <a:latin typeface="Cambria Math" panose="02040503050406030204" pitchFamily="18" charset="0"/>
                                  <a:cs typeface="Times" panose="02020603050405020304" pitchFamily="18" charset="0"/>
                                </a:rPr>
                              </m:ctrlPr>
                            </m:sSubPr>
                            <m:e>
                              <m:r>
                                <a:rPr lang="en-US" altLang="zh-CN" sz="2800" b="0" i="1" smtClean="0">
                                  <a:solidFill>
                                    <a:schemeClr val="tx1"/>
                                  </a:solidFill>
                                  <a:latin typeface="Cambria Math" panose="02040503050406030204" pitchFamily="18" charset="0"/>
                                  <a:cs typeface="Times" panose="02020603050405020304" pitchFamily="18" charset="0"/>
                                </a:rPr>
                                <m:t>𝑋</m:t>
                              </m:r>
                            </m:e>
                            <m:sub>
                              <m:r>
                                <a:rPr lang="en-US" altLang="zh-CN" sz="2800" b="0" i="1" smtClean="0">
                                  <a:solidFill>
                                    <a:schemeClr val="tx1"/>
                                  </a:solidFill>
                                  <a:latin typeface="Cambria Math" panose="02040503050406030204" pitchFamily="18" charset="0"/>
                                  <a:cs typeface="Times" panose="02020603050405020304" pitchFamily="18" charset="0"/>
                                </a:rPr>
                                <m:t>𝑖</m:t>
                              </m:r>
                            </m:sub>
                          </m:sSub>
                          <m:r>
                            <a:rPr lang="en-US" altLang="zh-CN" sz="2800" b="0" i="1" smtClean="0">
                              <a:solidFill>
                                <a:schemeClr val="tx1"/>
                              </a:solidFill>
                              <a:latin typeface="Cambria Math" panose="02040503050406030204" pitchFamily="18" charset="0"/>
                              <a:cs typeface="Times" panose="02020603050405020304" pitchFamily="18" charset="0"/>
                            </a:rPr>
                            <m:t>}</m:t>
                          </m:r>
                        </m:e>
                        <m:sub>
                          <m:r>
                            <a:rPr lang="en-US" altLang="zh-CN" sz="2800" b="0" i="1" smtClean="0">
                              <a:solidFill>
                                <a:schemeClr val="tx1"/>
                              </a:solidFill>
                              <a:latin typeface="Cambria Math" panose="02040503050406030204" pitchFamily="18" charset="0"/>
                              <a:cs typeface="Times" panose="02020603050405020304" pitchFamily="18" charset="0"/>
                            </a:rPr>
                            <m:t>𝑖</m:t>
                          </m:r>
                          <m:r>
                            <a:rPr lang="en-US" altLang="zh-CN" sz="2800" b="0" i="1" smtClean="0">
                              <a:solidFill>
                                <a:schemeClr val="tx1"/>
                              </a:solidFill>
                              <a:latin typeface="Cambria Math" panose="02040503050406030204" pitchFamily="18" charset="0"/>
                              <a:cs typeface="Times" panose="02020603050405020304" pitchFamily="18" charset="0"/>
                            </a:rPr>
                            <m:t>=1,2,…,</m:t>
                          </m:r>
                          <m:r>
                            <a:rPr lang="en-US" altLang="zh-CN" sz="2800" b="0" i="1" smtClean="0">
                              <a:solidFill>
                                <a:schemeClr val="tx1"/>
                              </a:solidFill>
                              <a:latin typeface="Cambria Math" panose="02040503050406030204" pitchFamily="18" charset="0"/>
                              <a:cs typeface="Times" panose="02020603050405020304" pitchFamily="18" charset="0"/>
                            </a:rPr>
                            <m:t>𝑣</m:t>
                          </m:r>
                        </m:sub>
                      </m:sSub>
                    </m:oMath>
                  </m:oMathPara>
                </a14:m>
                <a:endParaRPr lang="zh-CN" altLang="en-US" sz="2800" dirty="0">
                  <a:solidFill>
                    <a:schemeClr val="tx1"/>
                  </a:solidFill>
                  <a:latin typeface="Times" panose="02020603050405020304" pitchFamily="18" charset="0"/>
                  <a:cs typeface="Times" panose="02020603050405020304" pitchFamily="18" charset="0"/>
                </a:endParaRPr>
              </a:p>
            </p:txBody>
          </p:sp>
        </mc:Choice>
        <mc:Fallback xmlns="">
          <p:sp>
            <p:nvSpPr>
              <p:cNvPr id="4" name="圆角矩形 3"/>
              <p:cNvSpPr>
                <a:spLocks noRot="1" noChangeAspect="1" noMove="1" noResize="1" noEditPoints="1" noAdjustHandles="1" noChangeArrowheads="1" noChangeShapeType="1" noTextEdit="1"/>
              </p:cNvSpPr>
              <p:nvPr/>
            </p:nvSpPr>
            <p:spPr>
              <a:xfrm>
                <a:off x="1509734" y="2309820"/>
                <a:ext cx="2202018" cy="1454307"/>
              </a:xfrm>
              <a:prstGeom prst="roundRect">
                <a:avLst/>
              </a:prstGeom>
              <a:blipFill>
                <a:blip r:embed="rId2"/>
                <a:stretch>
                  <a:fillRect/>
                </a:stretch>
              </a:blipFill>
            </p:spPr>
            <p:txBody>
              <a:bodyPr/>
              <a:lstStyle/>
              <a:p>
                <a:r>
                  <a:rPr lang="zh-CN" altLang="en-US">
                    <a:noFill/>
                  </a:rPr>
                  <a:t> </a:t>
                </a:r>
              </a:p>
            </p:txBody>
          </p:sp>
        </mc:Fallback>
      </mc:AlternateContent>
      <p:sp>
        <p:nvSpPr>
          <p:cNvPr id="5" name="右箭头 4"/>
          <p:cNvSpPr/>
          <p:nvPr/>
        </p:nvSpPr>
        <p:spPr>
          <a:xfrm rot="5400000">
            <a:off x="1885411" y="4037725"/>
            <a:ext cx="845648" cy="41887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9" name="圆角矩形 8"/>
              <p:cNvSpPr/>
              <p:nvPr/>
            </p:nvSpPr>
            <p:spPr>
              <a:xfrm>
                <a:off x="1509734" y="4696284"/>
                <a:ext cx="2202018" cy="1454307"/>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zh-CN" altLang="en-US" sz="2800" dirty="0" smtClean="0">
                    <a:solidFill>
                      <a:schemeClr val="tx1"/>
                    </a:solidFill>
                    <a:latin typeface="Times" panose="02020603050405020304" pitchFamily="18" charset="0"/>
                    <a:cs typeface="Times" panose="02020603050405020304" pitchFamily="18" charset="0"/>
                  </a:rPr>
                  <a:t>优化</a:t>
                </a:r>
                <a:r>
                  <a:rPr lang="zh-CN" altLang="en-US" sz="2800" dirty="0">
                    <a:solidFill>
                      <a:schemeClr val="tx1"/>
                    </a:solidFill>
                    <a:latin typeface="Times" panose="02020603050405020304" pitchFamily="18" charset="0"/>
                    <a:cs typeface="Times" panose="02020603050405020304" pitchFamily="18" charset="0"/>
                  </a:rPr>
                  <a:t>目标</a:t>
                </a:r>
                <a:r>
                  <a:rPr lang="zh-CN" altLang="en-US" sz="2800" dirty="0" smtClean="0">
                    <a:solidFill>
                      <a:schemeClr val="tx1"/>
                    </a:solidFill>
                    <a:latin typeface="Times" panose="02020603050405020304" pitchFamily="18" charset="0"/>
                    <a:cs typeface="Times" panose="02020603050405020304" pitchFamily="18" charset="0"/>
                  </a:rPr>
                  <a:t>：</a:t>
                </a:r>
              </a:p>
              <a:p>
                <a:pPr algn="ctr"/>
                <a14:m>
                  <m:oMathPara xmlns:m="http://schemas.openxmlformats.org/officeDocument/2006/math">
                    <m:oMathParaPr>
                      <m:jc m:val="centerGroup"/>
                    </m:oMathParaPr>
                    <m:oMath xmlns:m="http://schemas.openxmlformats.org/officeDocument/2006/math">
                      <m:sSub>
                        <m:sSubPr>
                          <m:ctrlPr>
                            <a:rPr lang="en-US" altLang="zh-CN" sz="2800" i="1" smtClean="0">
                              <a:solidFill>
                                <a:schemeClr val="tx1"/>
                              </a:solidFill>
                              <a:latin typeface="Cambria Math" panose="02040503050406030204" pitchFamily="18" charset="0"/>
                              <a:cs typeface="Times" panose="02020603050405020304" pitchFamily="18" charset="0"/>
                            </a:rPr>
                          </m:ctrlPr>
                        </m:sSubPr>
                        <m:e>
                          <m:r>
                            <a:rPr lang="en-US" altLang="zh-CN" sz="2800" b="0" i="1" smtClean="0">
                              <a:solidFill>
                                <a:schemeClr val="tx1"/>
                              </a:solidFill>
                              <a:latin typeface="Cambria Math" panose="02040503050406030204" pitchFamily="18" charset="0"/>
                              <a:cs typeface="Times" panose="02020603050405020304" pitchFamily="18" charset="0"/>
                            </a:rPr>
                            <m:t>{</m:t>
                          </m:r>
                          <m:sSub>
                            <m:sSubPr>
                              <m:ctrlPr>
                                <a:rPr lang="en-US" altLang="zh-CN" sz="2800" b="0" i="1" smtClean="0">
                                  <a:solidFill>
                                    <a:schemeClr val="tx1"/>
                                  </a:solidFill>
                                  <a:latin typeface="Cambria Math" panose="02040503050406030204" pitchFamily="18" charset="0"/>
                                  <a:cs typeface="Times" panose="02020603050405020304" pitchFamily="18" charset="0"/>
                                </a:rPr>
                              </m:ctrlPr>
                            </m:sSubPr>
                            <m:e>
                              <m:r>
                                <a:rPr lang="en-US" altLang="zh-CN" sz="2800" b="0" i="1" smtClean="0">
                                  <a:solidFill>
                                    <a:schemeClr val="tx1"/>
                                  </a:solidFill>
                                  <a:latin typeface="Cambria Math" panose="02040503050406030204" pitchFamily="18" charset="0"/>
                                  <a:cs typeface="Times" panose="02020603050405020304" pitchFamily="18" charset="0"/>
                                </a:rPr>
                                <m:t>𝑌</m:t>
                              </m:r>
                            </m:e>
                            <m:sub>
                              <m:r>
                                <a:rPr lang="en-US" altLang="zh-CN" sz="2800" b="0" i="1" smtClean="0">
                                  <a:solidFill>
                                    <a:schemeClr val="tx1"/>
                                  </a:solidFill>
                                  <a:latin typeface="Cambria Math" panose="02040503050406030204" pitchFamily="18" charset="0"/>
                                  <a:cs typeface="Times" panose="02020603050405020304" pitchFamily="18" charset="0"/>
                                </a:rPr>
                                <m:t>𝑗</m:t>
                              </m:r>
                            </m:sub>
                          </m:sSub>
                          <m:r>
                            <a:rPr lang="en-US" altLang="zh-CN" sz="2800" b="0" i="1" smtClean="0">
                              <a:solidFill>
                                <a:schemeClr val="tx1"/>
                              </a:solidFill>
                              <a:latin typeface="Cambria Math" panose="02040503050406030204" pitchFamily="18" charset="0"/>
                              <a:cs typeface="Times" panose="02020603050405020304" pitchFamily="18" charset="0"/>
                            </a:rPr>
                            <m:t>}</m:t>
                          </m:r>
                        </m:e>
                        <m:sub>
                          <m:r>
                            <a:rPr lang="en-US" altLang="zh-CN" sz="2800" b="0" i="1" smtClean="0">
                              <a:solidFill>
                                <a:schemeClr val="tx1"/>
                              </a:solidFill>
                              <a:latin typeface="Cambria Math" panose="02040503050406030204" pitchFamily="18" charset="0"/>
                              <a:cs typeface="Times" panose="02020603050405020304" pitchFamily="18" charset="0"/>
                            </a:rPr>
                            <m:t>𝑗</m:t>
                          </m:r>
                          <m:r>
                            <a:rPr lang="en-US" altLang="zh-CN" sz="2800" b="0" i="1" smtClean="0">
                              <a:solidFill>
                                <a:schemeClr val="tx1"/>
                              </a:solidFill>
                              <a:latin typeface="Cambria Math" panose="02040503050406030204" pitchFamily="18" charset="0"/>
                              <a:cs typeface="Times" panose="02020603050405020304" pitchFamily="18" charset="0"/>
                            </a:rPr>
                            <m:t>=1,2,…,</m:t>
                          </m:r>
                          <m:r>
                            <a:rPr lang="en-US" altLang="zh-CN" sz="2800" b="0" i="1" smtClean="0">
                              <a:solidFill>
                                <a:schemeClr val="tx1"/>
                              </a:solidFill>
                              <a:latin typeface="Cambria Math" panose="02040503050406030204" pitchFamily="18" charset="0"/>
                              <a:cs typeface="Times" panose="02020603050405020304" pitchFamily="18" charset="0"/>
                            </a:rPr>
                            <m:t>𝑜</m:t>
                          </m:r>
                        </m:sub>
                      </m:sSub>
                    </m:oMath>
                  </m:oMathPara>
                </a14:m>
                <a:endParaRPr lang="zh-CN" altLang="en-US" sz="2800" dirty="0">
                  <a:solidFill>
                    <a:schemeClr val="tx1"/>
                  </a:solidFill>
                  <a:latin typeface="Times" panose="02020603050405020304" pitchFamily="18" charset="0"/>
                  <a:cs typeface="Times" panose="02020603050405020304" pitchFamily="18" charset="0"/>
                </a:endParaRPr>
              </a:p>
            </p:txBody>
          </p:sp>
        </mc:Choice>
        <mc:Fallback xmlns="">
          <p:sp>
            <p:nvSpPr>
              <p:cNvPr id="9" name="圆角矩形 8"/>
              <p:cNvSpPr>
                <a:spLocks noRot="1" noChangeAspect="1" noMove="1" noResize="1" noEditPoints="1" noAdjustHandles="1" noChangeArrowheads="1" noChangeShapeType="1" noTextEdit="1"/>
              </p:cNvSpPr>
              <p:nvPr/>
            </p:nvSpPr>
            <p:spPr>
              <a:xfrm>
                <a:off x="1509734" y="4696284"/>
                <a:ext cx="2202018" cy="1454307"/>
              </a:xfrm>
              <a:prstGeom prst="roundRect">
                <a:avLst/>
              </a:prstGeom>
              <a:blipFill>
                <a:blip r:embed="rId3"/>
                <a:stretch>
                  <a:fillRect/>
                </a:stretch>
              </a:blipFill>
            </p:spPr>
            <p:txBody>
              <a:bodyPr/>
              <a:lstStyle/>
              <a:p>
                <a:r>
                  <a:rPr lang="zh-CN" altLang="en-US">
                    <a:noFill/>
                  </a:rPr>
                  <a:t> </a:t>
                </a:r>
              </a:p>
            </p:txBody>
          </p:sp>
        </mc:Fallback>
      </mc:AlternateContent>
      <p:sp>
        <p:nvSpPr>
          <p:cNvPr id="6" name="文本框 5"/>
          <p:cNvSpPr txBox="1"/>
          <p:nvPr/>
        </p:nvSpPr>
        <p:spPr>
          <a:xfrm>
            <a:off x="2517671" y="3893218"/>
            <a:ext cx="1221778" cy="707886"/>
          </a:xfrm>
          <a:prstGeom prst="rect">
            <a:avLst/>
          </a:prstGeom>
          <a:noFill/>
        </p:spPr>
        <p:txBody>
          <a:bodyPr wrap="square" rtlCol="0">
            <a:spAutoFit/>
          </a:bodyPr>
          <a:lstStyle/>
          <a:p>
            <a:pPr algn="ctr"/>
            <a:r>
              <a:rPr lang="zh-CN" altLang="en-US" sz="2000" b="1" dirty="0" smtClean="0"/>
              <a:t>数值跟踪模拟</a:t>
            </a:r>
            <a:endParaRPr lang="zh-CN" altLang="en-US" sz="2000" b="1" dirty="0"/>
          </a:p>
        </p:txBody>
      </p:sp>
      <p:sp>
        <p:nvSpPr>
          <p:cNvPr id="7" name="文本框 6"/>
          <p:cNvSpPr txBox="1"/>
          <p:nvPr/>
        </p:nvSpPr>
        <p:spPr>
          <a:xfrm>
            <a:off x="1014837" y="1601626"/>
            <a:ext cx="3609309" cy="461665"/>
          </a:xfrm>
          <a:prstGeom prst="rect">
            <a:avLst/>
          </a:prstGeom>
          <a:noFill/>
        </p:spPr>
        <p:txBody>
          <a:bodyPr wrap="square" rtlCol="0">
            <a:spAutoFit/>
          </a:bodyPr>
          <a:lstStyle/>
          <a:p>
            <a:r>
              <a:rPr lang="zh-CN" altLang="en-US" sz="2400" b="1" dirty="0" smtClean="0">
                <a:latin typeface="Times" panose="02020603050405020304" pitchFamily="18" charset="0"/>
                <a:cs typeface="Times" panose="02020603050405020304" pitchFamily="18" charset="0"/>
              </a:rPr>
              <a:t>评估器（</a:t>
            </a:r>
            <a:r>
              <a:rPr lang="en-US" altLang="zh-CN" sz="2400" b="1" dirty="0" smtClean="0">
                <a:latin typeface="Times" panose="02020603050405020304" pitchFamily="18" charset="0"/>
                <a:cs typeface="Times" panose="02020603050405020304" pitchFamily="18" charset="0"/>
              </a:rPr>
              <a:t>evaluator</a:t>
            </a:r>
            <a:r>
              <a:rPr lang="zh-CN" altLang="en-US" sz="2400" b="1" dirty="0" smtClean="0">
                <a:latin typeface="Times" panose="02020603050405020304" pitchFamily="18" charset="0"/>
                <a:cs typeface="Times" panose="02020603050405020304" pitchFamily="18" charset="0"/>
              </a:rPr>
              <a:t>）：</a:t>
            </a:r>
            <a:endParaRPr lang="zh-CN" altLang="en-US" sz="2400" b="1" dirty="0">
              <a:latin typeface="Times" panose="02020603050405020304" pitchFamily="18" charset="0"/>
              <a:cs typeface="Times" panose="02020603050405020304" pitchFamily="18" charset="0"/>
            </a:endParaRPr>
          </a:p>
        </p:txBody>
      </p:sp>
      <p:sp>
        <p:nvSpPr>
          <p:cNvPr id="12" name="圆角矩形 11"/>
          <p:cNvSpPr/>
          <p:nvPr/>
        </p:nvSpPr>
        <p:spPr>
          <a:xfrm>
            <a:off x="5682898" y="733425"/>
            <a:ext cx="1612900" cy="7620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solidFill>
                <a:latin typeface="Times New Roman" panose="02020603050405020304" pitchFamily="18" charset="0"/>
                <a:cs typeface="Times New Roman" panose="02020603050405020304" pitchFamily="18" charset="0"/>
              </a:rPr>
              <a:t>Initial population</a:t>
            </a:r>
            <a:endParaRPr lang="zh-CN" altLang="en-US" dirty="0">
              <a:solidFill>
                <a:schemeClr val="tx1"/>
              </a:solidFill>
              <a:latin typeface="Times New Roman" panose="02020603050405020304" pitchFamily="18" charset="0"/>
              <a:cs typeface="Times New Roman" panose="02020603050405020304" pitchFamily="18" charset="0"/>
            </a:endParaRPr>
          </a:p>
        </p:txBody>
      </p:sp>
      <p:cxnSp>
        <p:nvCxnSpPr>
          <p:cNvPr id="13" name="直接箭头连接符 12"/>
          <p:cNvCxnSpPr/>
          <p:nvPr/>
        </p:nvCxnSpPr>
        <p:spPr>
          <a:xfrm>
            <a:off x="6514748" y="1495425"/>
            <a:ext cx="0" cy="32385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14" name="矩形 13"/>
          <p:cNvSpPr/>
          <p:nvPr/>
        </p:nvSpPr>
        <p:spPr>
          <a:xfrm>
            <a:off x="5667022" y="1819275"/>
            <a:ext cx="1708150" cy="5905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solidFill>
                <a:latin typeface="Times New Roman" panose="02020603050405020304" pitchFamily="18" charset="0"/>
                <a:cs typeface="Times New Roman" panose="02020603050405020304" pitchFamily="18" charset="0"/>
              </a:rPr>
              <a:t>Generate offspring</a:t>
            </a:r>
            <a:endParaRPr lang="zh-CN" altLang="en-US" dirty="0">
              <a:solidFill>
                <a:schemeClr val="tx1"/>
              </a:solidFill>
              <a:latin typeface="Times New Roman" panose="02020603050405020304" pitchFamily="18" charset="0"/>
              <a:cs typeface="Times New Roman" panose="02020603050405020304" pitchFamily="18" charset="0"/>
            </a:endParaRPr>
          </a:p>
        </p:txBody>
      </p:sp>
      <p:sp>
        <p:nvSpPr>
          <p:cNvPr id="15" name="矩形 14"/>
          <p:cNvSpPr/>
          <p:nvPr/>
        </p:nvSpPr>
        <p:spPr>
          <a:xfrm>
            <a:off x="5789259" y="2740025"/>
            <a:ext cx="1489075" cy="5461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solidFill>
                <a:latin typeface="Times New Roman" panose="02020603050405020304" pitchFamily="18" charset="0"/>
                <a:cs typeface="Times New Roman" panose="02020603050405020304" pitchFamily="18" charset="0"/>
              </a:rPr>
              <a:t>Evaluate</a:t>
            </a:r>
            <a:endParaRPr lang="zh-CN" altLang="en-US" dirty="0">
              <a:solidFill>
                <a:schemeClr val="tx1"/>
              </a:solidFill>
              <a:latin typeface="Times New Roman" panose="02020603050405020304" pitchFamily="18" charset="0"/>
              <a:cs typeface="Times New Roman" panose="02020603050405020304" pitchFamily="18" charset="0"/>
            </a:endParaRPr>
          </a:p>
        </p:txBody>
      </p:sp>
      <p:sp>
        <p:nvSpPr>
          <p:cNvPr id="16" name="矩形 15"/>
          <p:cNvSpPr/>
          <p:nvPr/>
        </p:nvSpPr>
        <p:spPr>
          <a:xfrm>
            <a:off x="5679721" y="3616325"/>
            <a:ext cx="1708150" cy="5905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solidFill>
                <a:latin typeface="Times New Roman" panose="02020603050405020304" pitchFamily="18" charset="0"/>
                <a:cs typeface="Times New Roman" panose="02020603050405020304" pitchFamily="18" charset="0"/>
              </a:rPr>
              <a:t>New generation</a:t>
            </a:r>
            <a:endParaRPr lang="zh-CN" altLang="en-US" dirty="0">
              <a:solidFill>
                <a:schemeClr val="tx1"/>
              </a:solidFill>
              <a:latin typeface="Times New Roman" panose="02020603050405020304" pitchFamily="18" charset="0"/>
              <a:cs typeface="Times New Roman" panose="02020603050405020304" pitchFamily="18" charset="0"/>
            </a:endParaRPr>
          </a:p>
        </p:txBody>
      </p:sp>
      <p:sp>
        <p:nvSpPr>
          <p:cNvPr id="17" name="菱形 16"/>
          <p:cNvSpPr/>
          <p:nvPr/>
        </p:nvSpPr>
        <p:spPr>
          <a:xfrm>
            <a:off x="5381271" y="4537075"/>
            <a:ext cx="2330452" cy="1092200"/>
          </a:xfrm>
          <a:prstGeom prst="diamon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solidFill>
                <a:latin typeface="Times New Roman" panose="02020603050405020304" pitchFamily="18" charset="0"/>
                <a:cs typeface="Times New Roman" panose="02020603050405020304" pitchFamily="18" charset="0"/>
              </a:rPr>
              <a:t>Final generation?</a:t>
            </a:r>
            <a:endParaRPr lang="zh-CN" altLang="en-US" dirty="0">
              <a:solidFill>
                <a:schemeClr val="tx1"/>
              </a:solidFill>
              <a:latin typeface="Times New Roman" panose="02020603050405020304" pitchFamily="18" charset="0"/>
              <a:cs typeface="Times New Roman" panose="02020603050405020304" pitchFamily="18" charset="0"/>
            </a:endParaRPr>
          </a:p>
        </p:txBody>
      </p:sp>
      <p:cxnSp>
        <p:nvCxnSpPr>
          <p:cNvPr id="18" name="肘形连接符 17"/>
          <p:cNvCxnSpPr>
            <a:stCxn id="17" idx="3"/>
            <a:endCxn id="14" idx="3"/>
          </p:cNvCxnSpPr>
          <p:nvPr/>
        </p:nvCxnSpPr>
        <p:spPr>
          <a:xfrm flipH="1" flipV="1">
            <a:off x="7375172" y="2114550"/>
            <a:ext cx="336551" cy="2968625"/>
          </a:xfrm>
          <a:prstGeom prst="bentConnector3">
            <a:avLst>
              <a:gd name="adj1" fmla="val -67924"/>
            </a:avLst>
          </a:prstGeom>
          <a:ln w="19050">
            <a:tailEnd type="triangle"/>
          </a:ln>
        </p:spPr>
        <p:style>
          <a:lnRef idx="1">
            <a:schemeClr val="dk1"/>
          </a:lnRef>
          <a:fillRef idx="0">
            <a:schemeClr val="dk1"/>
          </a:fillRef>
          <a:effectRef idx="0">
            <a:schemeClr val="dk1"/>
          </a:effectRef>
          <a:fontRef idx="minor">
            <a:schemeClr val="tx1"/>
          </a:fontRef>
        </p:style>
      </p:cxnSp>
      <p:sp>
        <p:nvSpPr>
          <p:cNvPr id="19" name="文本框 18"/>
          <p:cNvSpPr txBox="1"/>
          <p:nvPr/>
        </p:nvSpPr>
        <p:spPr>
          <a:xfrm>
            <a:off x="7530747" y="4714875"/>
            <a:ext cx="485776" cy="368300"/>
          </a:xfrm>
          <a:prstGeom prst="rect">
            <a:avLst/>
          </a:prstGeom>
          <a:noFill/>
        </p:spPr>
        <p:txBody>
          <a:bodyPr wrap="square" rtlCol="0">
            <a:spAutoFit/>
          </a:bodyPr>
          <a:lstStyle/>
          <a:p>
            <a:r>
              <a:rPr lang="en-US" altLang="zh-CN" dirty="0" smtClean="0">
                <a:latin typeface="Times New Roman" panose="02020603050405020304" pitchFamily="18" charset="0"/>
                <a:cs typeface="Times New Roman" panose="02020603050405020304" pitchFamily="18" charset="0"/>
              </a:rPr>
              <a:t>No</a:t>
            </a:r>
            <a:endParaRPr lang="zh-CN" altLang="en-US" dirty="0">
              <a:latin typeface="Times New Roman" panose="02020603050405020304" pitchFamily="18" charset="0"/>
              <a:cs typeface="Times New Roman" panose="02020603050405020304" pitchFamily="18" charset="0"/>
            </a:endParaRPr>
          </a:p>
        </p:txBody>
      </p:sp>
      <p:sp>
        <p:nvSpPr>
          <p:cNvPr id="20" name="文本框 19"/>
          <p:cNvSpPr txBox="1"/>
          <p:nvPr/>
        </p:nvSpPr>
        <p:spPr>
          <a:xfrm>
            <a:off x="6521095" y="5590143"/>
            <a:ext cx="757239" cy="369332"/>
          </a:xfrm>
          <a:prstGeom prst="rect">
            <a:avLst/>
          </a:prstGeom>
          <a:noFill/>
        </p:spPr>
        <p:txBody>
          <a:bodyPr wrap="square" rtlCol="0">
            <a:spAutoFit/>
          </a:bodyPr>
          <a:lstStyle/>
          <a:p>
            <a:r>
              <a:rPr lang="en-US" altLang="zh-CN" dirty="0" smtClean="0">
                <a:latin typeface="Times New Roman" panose="02020603050405020304" pitchFamily="18" charset="0"/>
                <a:cs typeface="Times New Roman" panose="02020603050405020304" pitchFamily="18" charset="0"/>
              </a:rPr>
              <a:t>Yes</a:t>
            </a:r>
            <a:endParaRPr lang="zh-CN" altLang="en-US" dirty="0">
              <a:latin typeface="Times New Roman" panose="02020603050405020304" pitchFamily="18" charset="0"/>
              <a:cs typeface="Times New Roman" panose="02020603050405020304" pitchFamily="18" charset="0"/>
            </a:endParaRPr>
          </a:p>
        </p:txBody>
      </p:sp>
      <p:sp>
        <p:nvSpPr>
          <p:cNvPr id="21" name="圆角矩形 20"/>
          <p:cNvSpPr/>
          <p:nvPr/>
        </p:nvSpPr>
        <p:spPr>
          <a:xfrm>
            <a:off x="5727346" y="5959475"/>
            <a:ext cx="1612900" cy="7620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Times New Roman" panose="02020603050405020304" pitchFamily="18" charset="0"/>
                <a:cs typeface="Times New Roman" panose="02020603050405020304" pitchFamily="18" charset="0"/>
              </a:rPr>
              <a:t>F</a:t>
            </a:r>
            <a:r>
              <a:rPr lang="en-US" altLang="zh-CN" dirty="0" smtClean="0">
                <a:solidFill>
                  <a:schemeClr val="tx1"/>
                </a:solidFill>
                <a:latin typeface="Times New Roman" panose="02020603050405020304" pitchFamily="18" charset="0"/>
                <a:cs typeface="Times New Roman" panose="02020603050405020304" pitchFamily="18" charset="0"/>
              </a:rPr>
              <a:t>inal population</a:t>
            </a:r>
            <a:endParaRPr lang="zh-CN" altLang="en-US" dirty="0">
              <a:solidFill>
                <a:schemeClr val="tx1"/>
              </a:solidFill>
              <a:latin typeface="Times New Roman" panose="02020603050405020304" pitchFamily="18" charset="0"/>
              <a:cs typeface="Times New Roman" panose="02020603050405020304" pitchFamily="18" charset="0"/>
            </a:endParaRPr>
          </a:p>
        </p:txBody>
      </p:sp>
      <p:cxnSp>
        <p:nvCxnSpPr>
          <p:cNvPr id="23" name="直接箭头连接符 22"/>
          <p:cNvCxnSpPr/>
          <p:nvPr/>
        </p:nvCxnSpPr>
        <p:spPr>
          <a:xfrm>
            <a:off x="6533797" y="2409825"/>
            <a:ext cx="0" cy="32385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24" name="直接箭头连接符 23"/>
          <p:cNvCxnSpPr/>
          <p:nvPr/>
        </p:nvCxnSpPr>
        <p:spPr>
          <a:xfrm>
            <a:off x="6546497" y="3286125"/>
            <a:ext cx="0" cy="32385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25" name="直接箭头连接符 24"/>
          <p:cNvCxnSpPr/>
          <p:nvPr/>
        </p:nvCxnSpPr>
        <p:spPr>
          <a:xfrm>
            <a:off x="6546497" y="4206875"/>
            <a:ext cx="0" cy="32385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26" name="直接箭头连接符 25"/>
          <p:cNvCxnSpPr/>
          <p:nvPr/>
        </p:nvCxnSpPr>
        <p:spPr>
          <a:xfrm>
            <a:off x="6546497" y="5629275"/>
            <a:ext cx="0" cy="32385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11" name="文本框 10"/>
          <p:cNvSpPr txBox="1"/>
          <p:nvPr/>
        </p:nvSpPr>
        <p:spPr>
          <a:xfrm>
            <a:off x="6546497" y="1412915"/>
            <a:ext cx="2296313" cy="369332"/>
          </a:xfrm>
          <a:prstGeom prst="rect">
            <a:avLst/>
          </a:prstGeom>
          <a:noFill/>
        </p:spPr>
        <p:txBody>
          <a:bodyPr wrap="square" rtlCol="0">
            <a:spAutoFit/>
          </a:bodyPr>
          <a:lstStyle/>
          <a:p>
            <a:r>
              <a:rPr lang="en-US" altLang="zh-CN" dirty="0" smtClean="0">
                <a:latin typeface="Times" panose="02020603050405020304" pitchFamily="18" charset="0"/>
                <a:cs typeface="Times" panose="02020603050405020304" pitchFamily="18" charset="0"/>
              </a:rPr>
              <a:t>crossover &amp; mutation</a:t>
            </a:r>
            <a:endParaRPr lang="zh-CN" altLang="en-US" dirty="0">
              <a:latin typeface="Times" panose="02020603050405020304" pitchFamily="18" charset="0"/>
              <a:cs typeface="Times" panose="02020603050405020304" pitchFamily="18" charset="0"/>
            </a:endParaRPr>
          </a:p>
        </p:txBody>
      </p:sp>
      <p:sp>
        <p:nvSpPr>
          <p:cNvPr id="27" name="文本框 26"/>
          <p:cNvSpPr txBox="1"/>
          <p:nvPr/>
        </p:nvSpPr>
        <p:spPr>
          <a:xfrm>
            <a:off x="8398190" y="1905585"/>
            <a:ext cx="3578033" cy="5262979"/>
          </a:xfrm>
          <a:prstGeom prst="rect">
            <a:avLst/>
          </a:prstGeom>
          <a:noFill/>
        </p:spPr>
        <p:txBody>
          <a:bodyPr wrap="square" rtlCol="0">
            <a:spAutoFit/>
          </a:bodyPr>
          <a:lstStyle/>
          <a:p>
            <a:r>
              <a:rPr lang="en-US" altLang="zh-CN" sz="2400" dirty="0" smtClean="0">
                <a:solidFill>
                  <a:schemeClr val="accent6"/>
                </a:solidFill>
                <a:latin typeface="Times" panose="02020603050405020304" pitchFamily="18" charset="0"/>
                <a:cs typeface="Times" panose="02020603050405020304" pitchFamily="18" charset="0"/>
              </a:rPr>
              <a:t>MOGA</a:t>
            </a:r>
            <a:r>
              <a:rPr lang="zh-CN" altLang="en-US" sz="2400" dirty="0" smtClean="0">
                <a:solidFill>
                  <a:schemeClr val="accent6"/>
                </a:solidFill>
                <a:latin typeface="Times" panose="02020603050405020304" pitchFamily="18" charset="0"/>
                <a:cs typeface="Times" panose="02020603050405020304" pitchFamily="18" charset="0"/>
              </a:rPr>
              <a:t>等基于种群的优化算法需要同时对大量后代（即不同优化变量的组合）进行评估，将目标性能较优的部分保留形成新一代种群</a:t>
            </a:r>
            <a:endParaRPr lang="en-US" altLang="zh-CN" sz="2400" dirty="0" smtClean="0">
              <a:solidFill>
                <a:schemeClr val="accent6"/>
              </a:solidFill>
              <a:latin typeface="Times" panose="02020603050405020304" pitchFamily="18" charset="0"/>
              <a:cs typeface="Times" panose="02020603050405020304" pitchFamily="18" charset="0"/>
            </a:endParaRPr>
          </a:p>
          <a:p>
            <a:endParaRPr lang="en-US" altLang="zh-CN" sz="2400" dirty="0">
              <a:solidFill>
                <a:schemeClr val="accent6"/>
              </a:solidFill>
              <a:latin typeface="Times" panose="02020603050405020304" pitchFamily="18" charset="0"/>
              <a:cs typeface="Times" panose="02020603050405020304" pitchFamily="18" charset="0"/>
            </a:endParaRPr>
          </a:p>
          <a:p>
            <a:pPr>
              <a:lnSpc>
                <a:spcPct val="150000"/>
              </a:lnSpc>
            </a:pPr>
            <a:r>
              <a:rPr lang="zh-CN" altLang="en-US" sz="2400" b="1" dirty="0" smtClean="0">
                <a:solidFill>
                  <a:srgbClr val="FF0000"/>
                </a:solidFill>
                <a:latin typeface="Times" panose="02020603050405020304" pitchFamily="18" charset="0"/>
                <a:cs typeface="Times" panose="02020603050405020304" pitchFamily="18" charset="0"/>
              </a:rPr>
              <a:t>决定计算时间的主要因素：</a:t>
            </a:r>
            <a:endParaRPr lang="en-US" altLang="zh-CN" sz="2400" b="1" dirty="0" smtClean="0">
              <a:solidFill>
                <a:srgbClr val="FF0000"/>
              </a:solidFill>
              <a:latin typeface="Times" panose="02020603050405020304" pitchFamily="18" charset="0"/>
              <a:cs typeface="Times" panose="02020603050405020304" pitchFamily="18" charset="0"/>
            </a:endParaRPr>
          </a:p>
          <a:p>
            <a:pPr marL="342900" indent="-342900">
              <a:lnSpc>
                <a:spcPct val="150000"/>
              </a:lnSpc>
              <a:buFont typeface="Wingdings" panose="05000000000000000000" pitchFamily="2" charset="2"/>
              <a:buChar char="Ø"/>
            </a:pPr>
            <a:r>
              <a:rPr lang="zh-CN" altLang="en-US" sz="2400" dirty="0" smtClean="0">
                <a:solidFill>
                  <a:srgbClr val="FF0000"/>
                </a:solidFill>
                <a:latin typeface="Times" panose="02020603050405020304" pitchFamily="18" charset="0"/>
                <a:cs typeface="Times" panose="02020603050405020304" pitchFamily="18" charset="0"/>
              </a:rPr>
              <a:t>目标评估时间</a:t>
            </a:r>
            <a:endParaRPr lang="en-US" altLang="zh-CN" sz="2400" dirty="0" smtClean="0">
              <a:solidFill>
                <a:srgbClr val="FF0000"/>
              </a:solidFill>
              <a:latin typeface="Times" panose="02020603050405020304" pitchFamily="18" charset="0"/>
              <a:cs typeface="Times" panose="02020603050405020304" pitchFamily="18" charset="0"/>
            </a:endParaRPr>
          </a:p>
          <a:p>
            <a:pPr marL="342900" indent="-342900">
              <a:lnSpc>
                <a:spcPct val="150000"/>
              </a:lnSpc>
              <a:buFont typeface="Wingdings" panose="05000000000000000000" pitchFamily="2" charset="2"/>
              <a:buChar char="Ø"/>
            </a:pPr>
            <a:r>
              <a:rPr lang="zh-CN" altLang="en-US" sz="2400" dirty="0" smtClean="0">
                <a:solidFill>
                  <a:srgbClr val="FF0000"/>
                </a:solidFill>
                <a:latin typeface="Times" panose="02020603050405020304" pitchFamily="18" charset="0"/>
                <a:cs typeface="Times" panose="02020603050405020304" pitchFamily="18" charset="0"/>
              </a:rPr>
              <a:t>种群的规模</a:t>
            </a:r>
            <a:endParaRPr lang="en-US" altLang="zh-CN" sz="2400" dirty="0" smtClean="0">
              <a:solidFill>
                <a:srgbClr val="FF0000"/>
              </a:solidFill>
              <a:latin typeface="Times" panose="02020603050405020304" pitchFamily="18" charset="0"/>
              <a:cs typeface="Times" panose="02020603050405020304" pitchFamily="18" charset="0"/>
            </a:endParaRPr>
          </a:p>
          <a:p>
            <a:pPr marL="342900" indent="-342900">
              <a:lnSpc>
                <a:spcPct val="150000"/>
              </a:lnSpc>
              <a:buFont typeface="Wingdings" panose="05000000000000000000" pitchFamily="2" charset="2"/>
              <a:buChar char="Ø"/>
            </a:pPr>
            <a:r>
              <a:rPr lang="zh-CN" altLang="en-US" sz="2400" dirty="0">
                <a:solidFill>
                  <a:srgbClr val="FF0000"/>
                </a:solidFill>
                <a:latin typeface="Times" panose="02020603050405020304" pitchFamily="18" charset="0"/>
                <a:cs typeface="Times" panose="02020603050405020304" pitchFamily="18" charset="0"/>
              </a:rPr>
              <a:t>演化</a:t>
            </a:r>
            <a:r>
              <a:rPr lang="zh-CN" altLang="en-US" sz="2400" dirty="0" smtClean="0">
                <a:solidFill>
                  <a:srgbClr val="FF0000"/>
                </a:solidFill>
                <a:latin typeface="Times" panose="02020603050405020304" pitchFamily="18" charset="0"/>
                <a:cs typeface="Times" panose="02020603050405020304" pitchFamily="18" charset="0"/>
              </a:rPr>
              <a:t>的代数</a:t>
            </a:r>
            <a:endParaRPr lang="en-US" altLang="zh-CN" sz="2400" dirty="0" smtClean="0">
              <a:solidFill>
                <a:srgbClr val="FF0000"/>
              </a:solidFill>
              <a:latin typeface="Times" panose="02020603050405020304" pitchFamily="18" charset="0"/>
              <a:cs typeface="Times" panose="02020603050405020304" pitchFamily="18" charset="0"/>
            </a:endParaRPr>
          </a:p>
          <a:p>
            <a:pPr marL="342900" indent="-342900">
              <a:buFont typeface="Wingdings" panose="05000000000000000000" pitchFamily="2" charset="2"/>
              <a:buChar char="Ø"/>
            </a:pPr>
            <a:endParaRPr lang="zh-CN" altLang="en-US" sz="2400" dirty="0">
              <a:solidFill>
                <a:schemeClr val="accent6"/>
              </a:solidFill>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461505982"/>
      </p:ext>
    </p:extLst>
  </p:cSld>
  <p:clrMapOvr>
    <a:masterClrMapping/>
  </p:clrMapOvr>
  <mc:AlternateContent xmlns:mc="http://schemas.openxmlformats.org/markup-compatibility/2006" xmlns:p14="http://schemas.microsoft.com/office/powerpoint/2010/main">
    <mc:Choice Requires="p14">
      <p:transition spd="slow" p14:dur="2000" advTm="565"/>
    </mc:Choice>
    <mc:Fallback xmlns="">
      <p:transition spd="slow" advTm="565"/>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灯片编号占位符 21"/>
          <p:cNvSpPr>
            <a:spLocks noGrp="1"/>
          </p:cNvSpPr>
          <p:nvPr>
            <p:ph type="sldNum" sz="quarter" idx="12"/>
          </p:nvPr>
        </p:nvSpPr>
        <p:spPr/>
        <p:txBody>
          <a:bodyPr/>
          <a:lstStyle/>
          <a:p>
            <a:fld id="{7BCFEC24-794C-42CA-82C7-E097EB8543E8}" type="slidenum">
              <a:rPr lang="en-US" altLang="zh-CN" smtClean="0">
                <a:solidFill>
                  <a:srgbClr val="000000"/>
                </a:solidFill>
              </a:rPr>
              <a:pPr/>
              <a:t>5</a:t>
            </a:fld>
            <a:endParaRPr lang="en-US" altLang="zh-CN">
              <a:solidFill>
                <a:srgbClr val="000000"/>
              </a:solidFill>
            </a:endParaRPr>
          </a:p>
        </p:txBody>
      </p:sp>
      <p:sp>
        <p:nvSpPr>
          <p:cNvPr id="2" name="矩形 1"/>
          <p:cNvSpPr/>
          <p:nvPr/>
        </p:nvSpPr>
        <p:spPr>
          <a:xfrm>
            <a:off x="505307" y="186088"/>
            <a:ext cx="11077093" cy="523220"/>
          </a:xfrm>
          <a:prstGeom prst="rect">
            <a:avLst/>
          </a:prstGeom>
        </p:spPr>
        <p:txBody>
          <a:bodyPr wrap="square">
            <a:spAutoFit/>
          </a:bodyPr>
          <a:lstStyle/>
          <a:p>
            <a:pPr algn="ctr"/>
            <a:r>
              <a:rPr lang="zh-CN" altLang="en-US" sz="2800" b="1" dirty="0" smtClean="0">
                <a:latin typeface="Times" panose="02020603050405020304" pitchFamily="18" charset="0"/>
                <a:ea typeface="黑体" panose="02010609060101010101" pitchFamily="49" charset="-122"/>
                <a:cs typeface="Times" panose="02020603050405020304" pitchFamily="18" charset="0"/>
              </a:rPr>
              <a:t>数值优化方法的改进方向</a:t>
            </a:r>
            <a:endParaRPr lang="zh-CN" altLang="en-US" sz="2800" b="1" dirty="0">
              <a:latin typeface="Times" panose="02020603050405020304" pitchFamily="18" charset="0"/>
              <a:ea typeface="黑体" panose="02010609060101010101" pitchFamily="49" charset="-122"/>
              <a:cs typeface="Times" panose="02020603050405020304" pitchFamily="18" charset="0"/>
            </a:endParaRPr>
          </a:p>
        </p:txBody>
      </p:sp>
      <p:sp>
        <p:nvSpPr>
          <p:cNvPr id="29" name="内容占位符 2"/>
          <p:cNvSpPr txBox="1">
            <a:spLocks/>
          </p:cNvSpPr>
          <p:nvPr/>
        </p:nvSpPr>
        <p:spPr>
          <a:xfrm>
            <a:off x="1051904" y="914449"/>
            <a:ext cx="9632137" cy="5568901"/>
          </a:xfrm>
          <a:prstGeom prst="rect">
            <a:avLst/>
          </a:prstGeom>
        </p:spPr>
        <p:txBody>
          <a:bodyPr>
            <a:normAutofit/>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2800" b="1" dirty="0" smtClean="0">
                <a:solidFill>
                  <a:schemeClr val="accent6"/>
                </a:solidFill>
                <a:latin typeface="Times" panose="02020603050405020304" pitchFamily="18" charset="0"/>
                <a:cs typeface="Times" panose="02020603050405020304" pitchFamily="18" charset="0"/>
              </a:rPr>
              <a:t>优化问题复杂度的影响： </a:t>
            </a:r>
            <a:endParaRPr lang="en-US" altLang="zh-CN" sz="2800" b="1" dirty="0" smtClean="0">
              <a:solidFill>
                <a:schemeClr val="accent6"/>
              </a:solidFill>
              <a:latin typeface="Times" panose="02020603050405020304" pitchFamily="18" charset="0"/>
              <a:cs typeface="Times" panose="02020603050405020304" pitchFamily="18" charset="0"/>
            </a:endParaRPr>
          </a:p>
          <a:p>
            <a:pPr marL="457200" lvl="1" indent="0" algn="just">
              <a:lnSpc>
                <a:spcPct val="120000"/>
              </a:lnSpc>
              <a:buNone/>
            </a:pPr>
            <a:r>
              <a:rPr lang="zh-CN" altLang="en-US" sz="2000" dirty="0" smtClean="0">
                <a:latin typeface="Times" panose="02020603050405020304" pitchFamily="18" charset="0"/>
                <a:cs typeface="Times" panose="02020603050405020304" pitchFamily="18" charset="0"/>
              </a:rPr>
              <a:t>对复杂优化问题的优化目标计算可能会比较耗时（例如</a:t>
            </a:r>
            <a:r>
              <a:rPr lang="en-US" altLang="zh-CN" sz="2000" dirty="0" smtClean="0">
                <a:latin typeface="Times" panose="02020603050405020304" pitchFamily="18" charset="0"/>
                <a:cs typeface="Times" panose="02020603050405020304" pitchFamily="18" charset="0"/>
              </a:rPr>
              <a:t>HEPS</a:t>
            </a:r>
            <a:r>
              <a:rPr lang="zh-CN" altLang="en-US" sz="2000" dirty="0" smtClean="0">
                <a:latin typeface="Times" panose="02020603050405020304" pitchFamily="18" charset="0"/>
                <a:cs typeface="Times" panose="02020603050405020304" pitchFamily="18" charset="0"/>
              </a:rPr>
              <a:t>储存环的托歇克寿命计算一次就需要数个小时）。在需要对大量候选解进行评估的前提下，优化的整体计算时间会非常漫长</a:t>
            </a:r>
            <a:endParaRPr lang="en-US" altLang="zh-CN" sz="2000" dirty="0" smtClean="0">
              <a:latin typeface="Times" panose="02020603050405020304" pitchFamily="18" charset="0"/>
              <a:cs typeface="Times" panose="02020603050405020304" pitchFamily="18" charset="0"/>
            </a:endParaRPr>
          </a:p>
          <a:p>
            <a:pPr marL="457200" lvl="1" indent="0" algn="just">
              <a:lnSpc>
                <a:spcPct val="120000"/>
              </a:lnSpc>
              <a:buNone/>
            </a:pPr>
            <a:r>
              <a:rPr lang="en-US" altLang="zh-CN" sz="2000" b="1" dirty="0" smtClean="0">
                <a:solidFill>
                  <a:srgbClr val="FF0000"/>
                </a:solidFill>
                <a:latin typeface="Times" panose="02020603050405020304" pitchFamily="18" charset="0"/>
                <a:cs typeface="Times" panose="02020603050405020304" pitchFamily="18" charset="0"/>
                <a:sym typeface="Wingdings" panose="05000000000000000000" pitchFamily="2" charset="2"/>
              </a:rPr>
              <a:t> </a:t>
            </a:r>
            <a:r>
              <a:rPr lang="zh-CN" altLang="en-US" sz="2000" b="1" dirty="0" smtClean="0">
                <a:solidFill>
                  <a:srgbClr val="FF0000"/>
                </a:solidFill>
                <a:latin typeface="Times" panose="02020603050405020304" pitchFamily="18" charset="0"/>
                <a:cs typeface="Times" panose="02020603050405020304" pitchFamily="18" charset="0"/>
                <a:sym typeface="Wingdings" panose="05000000000000000000" pitchFamily="2" charset="2"/>
              </a:rPr>
              <a:t>需要更快的目标评估手段</a:t>
            </a:r>
            <a:endParaRPr lang="en-US" altLang="zh-CN" sz="2000" b="1" dirty="0" smtClean="0">
              <a:solidFill>
                <a:srgbClr val="FF0000"/>
              </a:solidFill>
              <a:latin typeface="Times" panose="02020603050405020304" pitchFamily="18" charset="0"/>
              <a:cs typeface="Times" panose="02020603050405020304" pitchFamily="18" charset="0"/>
            </a:endParaRPr>
          </a:p>
          <a:p>
            <a:pPr marL="457200" lvl="1" indent="0">
              <a:buNone/>
            </a:pPr>
            <a:endParaRPr lang="en-US" altLang="zh-CN" sz="2800" dirty="0" smtClean="0">
              <a:latin typeface="Times" panose="02020603050405020304" pitchFamily="18" charset="0"/>
              <a:cs typeface="Times" panose="02020603050405020304" pitchFamily="18" charset="0"/>
            </a:endParaRPr>
          </a:p>
          <a:p>
            <a:pPr marL="0" indent="0">
              <a:buNone/>
            </a:pPr>
            <a:r>
              <a:rPr lang="zh-CN" altLang="en-US" sz="2800" b="1" dirty="0" smtClean="0">
                <a:solidFill>
                  <a:schemeClr val="accent6"/>
                </a:solidFill>
                <a:latin typeface="Times" panose="02020603050405020304" pitchFamily="18" charset="0"/>
                <a:cs typeface="Times" panose="02020603050405020304" pitchFamily="18" charset="0"/>
              </a:rPr>
              <a:t>优化算法自身性能的影响：</a:t>
            </a:r>
            <a:endParaRPr lang="en-US" altLang="zh-CN" sz="2800" b="1" dirty="0" smtClean="0">
              <a:solidFill>
                <a:schemeClr val="accent6"/>
              </a:solidFill>
              <a:latin typeface="Times" panose="02020603050405020304" pitchFamily="18" charset="0"/>
              <a:cs typeface="Times" panose="02020603050405020304" pitchFamily="18" charset="0"/>
            </a:endParaRPr>
          </a:p>
          <a:p>
            <a:pPr marL="457200" lvl="1" indent="0" algn="just">
              <a:buNone/>
            </a:pPr>
            <a:r>
              <a:rPr lang="zh-CN" altLang="en-US" sz="2000" dirty="0">
                <a:latin typeface="Times" panose="02020603050405020304" pitchFamily="18" charset="0"/>
                <a:cs typeface="Times" panose="02020603050405020304" pitchFamily="18" charset="0"/>
              </a:rPr>
              <a:t>收敛</a:t>
            </a:r>
            <a:r>
              <a:rPr lang="zh-CN" altLang="en-US" sz="2000" dirty="0" smtClean="0">
                <a:latin typeface="Times" panose="02020603050405020304" pitchFamily="18" charset="0"/>
                <a:cs typeface="Times" panose="02020603050405020304" pitchFamily="18" charset="0"/>
              </a:rPr>
              <a:t>速度可能较慢，需要演化的代数较多</a:t>
            </a:r>
            <a:endParaRPr lang="en-US" altLang="zh-CN" sz="2000" dirty="0" smtClean="0">
              <a:latin typeface="Times" panose="02020603050405020304" pitchFamily="18" charset="0"/>
              <a:cs typeface="Times" panose="02020603050405020304" pitchFamily="18" charset="0"/>
            </a:endParaRPr>
          </a:p>
          <a:p>
            <a:pPr marL="457200" lvl="1" indent="0" algn="just">
              <a:spcAft>
                <a:spcPts val="600"/>
              </a:spcAft>
              <a:buNone/>
            </a:pPr>
            <a:r>
              <a:rPr lang="zh-CN" altLang="en-US" sz="2000" dirty="0" smtClean="0">
                <a:latin typeface="Times" panose="02020603050405020304" pitchFamily="18" charset="0"/>
                <a:cs typeface="Times" panose="02020603050405020304" pitchFamily="18" charset="0"/>
              </a:rPr>
              <a:t>种群规模较小时容易陷入局部最优</a:t>
            </a:r>
            <a:endParaRPr lang="en-US" altLang="zh-CN" sz="2000" dirty="0" smtClean="0">
              <a:latin typeface="Times" panose="02020603050405020304" pitchFamily="18" charset="0"/>
              <a:cs typeface="Times" panose="02020603050405020304" pitchFamily="18" charset="0"/>
            </a:endParaRPr>
          </a:p>
          <a:p>
            <a:pPr marL="457200" lvl="1" indent="0" algn="just">
              <a:buNone/>
            </a:pPr>
            <a:r>
              <a:rPr lang="en-US" altLang="zh-CN" sz="2000" b="1" dirty="0">
                <a:solidFill>
                  <a:srgbClr val="FF0000"/>
                </a:solidFill>
                <a:latin typeface="Times" panose="02020603050405020304" pitchFamily="18" charset="0"/>
                <a:cs typeface="Times" panose="02020603050405020304" pitchFamily="18" charset="0"/>
                <a:sym typeface="Wingdings" panose="05000000000000000000" pitchFamily="2" charset="2"/>
              </a:rPr>
              <a:t> </a:t>
            </a:r>
            <a:r>
              <a:rPr lang="zh-CN" altLang="en-US" sz="2000" b="1" dirty="0">
                <a:solidFill>
                  <a:srgbClr val="FF0000"/>
                </a:solidFill>
                <a:latin typeface="Times" panose="02020603050405020304" pitchFamily="18" charset="0"/>
                <a:cs typeface="Times" panose="02020603050405020304" pitchFamily="18" charset="0"/>
                <a:sym typeface="Wingdings" panose="05000000000000000000" pitchFamily="2" charset="2"/>
              </a:rPr>
              <a:t>需要</a:t>
            </a:r>
            <a:r>
              <a:rPr lang="zh-CN" altLang="en-US" sz="2000" b="1" dirty="0" smtClean="0">
                <a:solidFill>
                  <a:srgbClr val="FF0000"/>
                </a:solidFill>
                <a:latin typeface="Times" panose="02020603050405020304" pitchFamily="18" charset="0"/>
                <a:cs typeface="Times" panose="02020603050405020304" pitchFamily="18" charset="0"/>
                <a:sym typeface="Wingdings" panose="05000000000000000000" pitchFamily="2" charset="2"/>
              </a:rPr>
              <a:t>更高性能的优化算法</a:t>
            </a:r>
            <a:endParaRPr lang="zh-CN" altLang="en-US" sz="2000" dirty="0">
              <a:latin typeface="Times" panose="02020603050405020304" pitchFamily="18" charset="0"/>
              <a:cs typeface="Times" panose="02020603050405020304" pitchFamily="18" charset="0"/>
            </a:endParaRPr>
          </a:p>
        </p:txBody>
      </p:sp>
      <p:sp>
        <p:nvSpPr>
          <p:cNvPr id="3" name="文本框 2"/>
          <p:cNvSpPr txBox="1"/>
          <p:nvPr/>
        </p:nvSpPr>
        <p:spPr>
          <a:xfrm>
            <a:off x="1051904" y="5285848"/>
            <a:ext cx="10319657" cy="1631216"/>
          </a:xfrm>
          <a:prstGeom prst="rect">
            <a:avLst/>
          </a:prstGeom>
          <a:noFill/>
        </p:spPr>
        <p:txBody>
          <a:bodyPr wrap="square" rtlCol="0">
            <a:spAutoFit/>
          </a:bodyPr>
          <a:lstStyle/>
          <a:p>
            <a:r>
              <a:rPr lang="zh-CN" altLang="en-US" sz="2000" dirty="0" smtClean="0"/>
              <a:t>在优化四代光源非线性束流动力学这一复杂问题时，目标计算十分耗时。自由变量数目较多也导致需要足够大的种群规模才能有效的在变量空间中采样。这会消耗大量的计算资源，当计算资源不足时，就会严重拖慢设计进度</a:t>
            </a:r>
            <a:endParaRPr lang="en-US" altLang="zh-CN" sz="2000" dirty="0" smtClean="0"/>
          </a:p>
          <a:p>
            <a:endParaRPr lang="en-US" altLang="zh-CN" sz="2000" dirty="0" smtClean="0"/>
          </a:p>
          <a:p>
            <a:r>
              <a:rPr lang="zh-CN" altLang="en-US" sz="2000" b="1" dirty="0" smtClean="0"/>
              <a:t>在机器学习方法的帮助下，分别从以上两个方向入手，提高束流动力学优化效率</a:t>
            </a:r>
            <a:endParaRPr lang="zh-CN" altLang="en-US" sz="2000" b="1" dirty="0"/>
          </a:p>
        </p:txBody>
      </p:sp>
    </p:spTree>
    <p:extLst>
      <p:ext uri="{BB962C8B-B14F-4D97-AF65-F5344CB8AC3E}">
        <p14:creationId xmlns:p14="http://schemas.microsoft.com/office/powerpoint/2010/main" val="2272780334"/>
      </p:ext>
    </p:extLst>
  </p:cSld>
  <p:clrMapOvr>
    <a:masterClrMapping/>
  </p:clrMapOvr>
  <mc:AlternateContent xmlns:mc="http://schemas.openxmlformats.org/markup-compatibility/2006" xmlns:p14="http://schemas.microsoft.com/office/powerpoint/2010/main">
    <mc:Choice Requires="p14">
      <p:transition spd="slow" p14:dur="2000" advTm="565"/>
    </mc:Choice>
    <mc:Fallback xmlns="">
      <p:transition spd="slow" advTm="565"/>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34278" y="695739"/>
            <a:ext cx="11082131" cy="0"/>
          </a:xfrm>
          <a:prstGeom prst="line">
            <a:avLst/>
          </a:prstGeom>
        </p:spPr>
        <p:style>
          <a:lnRef idx="1">
            <a:schemeClr val="dk1"/>
          </a:lnRef>
          <a:fillRef idx="0">
            <a:schemeClr val="dk1"/>
          </a:fillRef>
          <a:effectRef idx="0">
            <a:schemeClr val="dk1"/>
          </a:effectRef>
          <a:fontRef idx="minor">
            <a:schemeClr val="tx1"/>
          </a:fontRef>
        </p:style>
      </p:cxnSp>
      <p:sp>
        <p:nvSpPr>
          <p:cNvPr id="5" name="矩形 4"/>
          <p:cNvSpPr/>
          <p:nvPr/>
        </p:nvSpPr>
        <p:spPr>
          <a:xfrm>
            <a:off x="109331" y="49695"/>
            <a:ext cx="536713" cy="536713"/>
          </a:xfrm>
          <a:prstGeom prst="rect">
            <a:avLst/>
          </a:prstGeom>
          <a:ln w="19050">
            <a:solidFill>
              <a:schemeClr val="tx2"/>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a:p>
        </p:txBody>
      </p:sp>
      <p:sp>
        <p:nvSpPr>
          <p:cNvPr id="6" name="矩形 5"/>
          <p:cNvSpPr/>
          <p:nvPr/>
        </p:nvSpPr>
        <p:spPr>
          <a:xfrm>
            <a:off x="377688" y="387626"/>
            <a:ext cx="351183" cy="30148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p>
        </p:txBody>
      </p:sp>
      <p:sp>
        <p:nvSpPr>
          <p:cNvPr id="7" name="矩形 6"/>
          <p:cNvSpPr/>
          <p:nvPr/>
        </p:nvSpPr>
        <p:spPr>
          <a:xfrm>
            <a:off x="997228" y="49695"/>
            <a:ext cx="1011815" cy="584775"/>
          </a:xfrm>
          <a:prstGeom prst="rect">
            <a:avLst/>
          </a:prstGeom>
        </p:spPr>
        <p:txBody>
          <a:bodyPr wrap="none">
            <a:spAutoFit/>
          </a:bodyPr>
          <a:lstStyle/>
          <a:p>
            <a:r>
              <a:rPr lang="zh-CN" altLang="en-US" sz="3200" b="1" dirty="0" smtClean="0">
                <a:latin typeface="宋体" panose="02010600030101010101" pitchFamily="2" charset="-122"/>
                <a:ea typeface="宋体" panose="02010600030101010101" pitchFamily="2" charset="-122"/>
              </a:rPr>
              <a:t>目录</a:t>
            </a:r>
            <a:endParaRPr lang="en-US" altLang="zh-CN" sz="3200" b="1" dirty="0">
              <a:latin typeface="宋体" panose="02010600030101010101" pitchFamily="2" charset="-122"/>
              <a:ea typeface="宋体" panose="02010600030101010101" pitchFamily="2" charset="-122"/>
            </a:endParaRPr>
          </a:p>
        </p:txBody>
      </p:sp>
      <p:sp>
        <p:nvSpPr>
          <p:cNvPr id="9" name="文本框 8"/>
          <p:cNvSpPr txBox="1"/>
          <p:nvPr/>
        </p:nvSpPr>
        <p:spPr>
          <a:xfrm>
            <a:off x="577516" y="1175133"/>
            <a:ext cx="10362238" cy="5078313"/>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endParaRPr lang="en-US" altLang="zh-CN" sz="3600" dirty="0" smtClean="0">
              <a:solidFill>
                <a:schemeClr val="tx1"/>
              </a:solidFill>
              <a:latin typeface="Times" panose="02020603050405020304" pitchFamily="18" charset="0"/>
              <a:ea typeface="宋体" panose="02010600030101010101" pitchFamily="2" charset="-122"/>
              <a:cs typeface="Times" panose="02020603050405020304" pitchFamily="18" charset="0"/>
            </a:endParaRPr>
          </a:p>
          <a:p>
            <a:endParaRPr lang="en-US" altLang="zh-CN" sz="3600" dirty="0">
              <a:solidFill>
                <a:schemeClr val="tx1"/>
              </a:solidFill>
              <a:latin typeface="Times" panose="02020603050405020304" pitchFamily="18" charset="0"/>
              <a:ea typeface="宋体" panose="02010600030101010101" pitchFamily="2" charset="-122"/>
              <a:cs typeface="Times" panose="02020603050405020304" pitchFamily="18" charset="0"/>
            </a:endParaRPr>
          </a:p>
          <a:p>
            <a:endParaRPr lang="en-US" altLang="zh-CN" sz="3600" dirty="0" smtClean="0">
              <a:solidFill>
                <a:schemeClr val="tx1"/>
              </a:solidFill>
              <a:latin typeface="Times" panose="02020603050405020304" pitchFamily="18" charset="0"/>
              <a:ea typeface="宋体" panose="02010600030101010101" pitchFamily="2" charset="-122"/>
              <a:cs typeface="Times" panose="02020603050405020304" pitchFamily="18" charset="0"/>
            </a:endParaRPr>
          </a:p>
          <a:p>
            <a:endParaRPr lang="en-US" altLang="zh-CN" sz="3600" dirty="0">
              <a:solidFill>
                <a:schemeClr val="tx1"/>
              </a:solidFill>
              <a:latin typeface="Times" panose="02020603050405020304" pitchFamily="18" charset="0"/>
              <a:ea typeface="宋体" panose="02010600030101010101" pitchFamily="2" charset="-122"/>
              <a:cs typeface="Times" panose="02020603050405020304" pitchFamily="18" charset="0"/>
            </a:endParaRPr>
          </a:p>
          <a:p>
            <a:endParaRPr lang="en-US" altLang="zh-CN" sz="3600" dirty="0" smtClean="0">
              <a:solidFill>
                <a:schemeClr val="tx1"/>
              </a:solidFill>
              <a:latin typeface="Times" panose="02020603050405020304" pitchFamily="18" charset="0"/>
              <a:ea typeface="宋体" panose="02010600030101010101" pitchFamily="2" charset="-122"/>
              <a:cs typeface="Times" panose="02020603050405020304" pitchFamily="18" charset="0"/>
            </a:endParaRPr>
          </a:p>
          <a:p>
            <a:endParaRPr lang="en-US" altLang="zh-CN" sz="3600" dirty="0">
              <a:solidFill>
                <a:schemeClr val="tx1"/>
              </a:solidFill>
              <a:latin typeface="Times" panose="02020603050405020304" pitchFamily="18" charset="0"/>
              <a:ea typeface="宋体" panose="02010600030101010101" pitchFamily="2" charset="-122"/>
              <a:cs typeface="Times" panose="02020603050405020304" pitchFamily="18" charset="0"/>
            </a:endParaRPr>
          </a:p>
          <a:p>
            <a:endParaRPr lang="en-US" altLang="zh-CN" sz="3600" dirty="0" smtClean="0">
              <a:solidFill>
                <a:schemeClr val="tx1"/>
              </a:solidFill>
              <a:latin typeface="Times" panose="02020603050405020304" pitchFamily="18" charset="0"/>
              <a:ea typeface="宋体" panose="02010600030101010101" pitchFamily="2" charset="-122"/>
              <a:cs typeface="Times" panose="02020603050405020304" pitchFamily="18" charset="0"/>
            </a:endParaRPr>
          </a:p>
          <a:p>
            <a:endParaRPr lang="en-US" altLang="zh-CN" sz="3600" dirty="0">
              <a:solidFill>
                <a:schemeClr val="tx1"/>
              </a:solidFill>
              <a:latin typeface="Times" panose="02020603050405020304" pitchFamily="18" charset="0"/>
              <a:ea typeface="宋体" panose="02010600030101010101" pitchFamily="2" charset="-122"/>
              <a:cs typeface="Times" panose="02020603050405020304" pitchFamily="18" charset="0"/>
            </a:endParaRPr>
          </a:p>
          <a:p>
            <a:endParaRPr lang="en-US" altLang="zh-CN" sz="3600" dirty="0">
              <a:solidFill>
                <a:schemeClr val="tx1"/>
              </a:solidFill>
              <a:latin typeface="Times" panose="02020603050405020304" pitchFamily="18" charset="0"/>
              <a:ea typeface="宋体" panose="02010600030101010101" pitchFamily="2" charset="-122"/>
              <a:cs typeface="Times" panose="02020603050405020304" pitchFamily="18" charset="0"/>
            </a:endParaRPr>
          </a:p>
        </p:txBody>
      </p:sp>
      <p:sp>
        <p:nvSpPr>
          <p:cNvPr id="2" name="灯片编号占位符 1"/>
          <p:cNvSpPr>
            <a:spLocks noGrp="1"/>
          </p:cNvSpPr>
          <p:nvPr>
            <p:ph type="sldNum" sz="quarter" idx="12"/>
          </p:nvPr>
        </p:nvSpPr>
        <p:spPr/>
        <p:txBody>
          <a:bodyPr/>
          <a:lstStyle/>
          <a:p>
            <a:fld id="{7A87FD79-EEE8-4B31-B2A4-84BFC407D37C}" type="slidenum">
              <a:rPr lang="en-US" altLang="zh-CN" smtClean="0">
                <a:solidFill>
                  <a:srgbClr val="000000"/>
                </a:solidFill>
              </a:rPr>
              <a:pPr/>
              <a:t>6</a:t>
            </a:fld>
            <a:endParaRPr lang="en-US" altLang="zh-CN">
              <a:solidFill>
                <a:srgbClr val="000000"/>
              </a:solidFill>
            </a:endParaRPr>
          </a:p>
        </p:txBody>
      </p:sp>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0090" y="1321493"/>
            <a:ext cx="1733009" cy="1719470"/>
          </a:xfrm>
          <a:prstGeom prst="ellipse">
            <a:avLst/>
          </a:prstGeom>
        </p:spPr>
      </p:pic>
      <p:sp>
        <p:nvSpPr>
          <p:cNvPr id="10" name="文本框 9"/>
          <p:cNvSpPr txBox="1"/>
          <p:nvPr/>
        </p:nvSpPr>
        <p:spPr>
          <a:xfrm>
            <a:off x="820090" y="5459560"/>
            <a:ext cx="2144748" cy="252150"/>
          </a:xfrm>
          <a:prstGeom prst="rect">
            <a:avLst/>
          </a:prstGeom>
          <a:noFill/>
        </p:spPr>
        <p:txBody>
          <a:bodyPr wrap="square" rtlCol="0">
            <a:spAutoFit/>
          </a:bodyPr>
          <a:lstStyle/>
          <a:p>
            <a:r>
              <a:rPr lang="en-US" altLang="zh-CN" sz="1050" dirty="0" smtClean="0">
                <a:latin typeface="Times" panose="02020603050405020304" pitchFamily="18" charset="0"/>
                <a:ea typeface="Arial Unicode MS" panose="020B0604020202020204" pitchFamily="34" charset="-122"/>
                <a:cs typeface="Times" panose="02020603050405020304" pitchFamily="18" charset="0"/>
              </a:rPr>
              <a:t>Institute of High </a:t>
            </a:r>
            <a:r>
              <a:rPr lang="en-US" altLang="zh-CN" sz="1050" dirty="0">
                <a:latin typeface="Times" panose="02020603050405020304" pitchFamily="18" charset="0"/>
                <a:ea typeface="Arial Unicode MS" panose="020B0604020202020204" pitchFamily="34" charset="-122"/>
                <a:cs typeface="Times" panose="02020603050405020304" pitchFamily="18" charset="0"/>
              </a:rPr>
              <a:t>E</a:t>
            </a:r>
            <a:r>
              <a:rPr lang="en-US" altLang="zh-CN" sz="1050" dirty="0" smtClean="0">
                <a:latin typeface="Times" panose="02020603050405020304" pitchFamily="18" charset="0"/>
                <a:ea typeface="Arial Unicode MS" panose="020B0604020202020204" pitchFamily="34" charset="-122"/>
                <a:cs typeface="Times" panose="02020603050405020304" pitchFamily="18" charset="0"/>
              </a:rPr>
              <a:t>nergy Physics</a:t>
            </a:r>
            <a:endParaRPr lang="zh-CN" altLang="en-US" sz="1050" dirty="0">
              <a:latin typeface="Times" panose="02020603050405020304" pitchFamily="18" charset="0"/>
              <a:ea typeface="Arial Unicode MS" panose="020B0604020202020204" pitchFamily="34" charset="-122"/>
              <a:cs typeface="Times" panose="02020603050405020304" pitchFamily="18" charset="0"/>
            </a:endParaRPr>
          </a:p>
        </p:txBody>
      </p:sp>
      <p:pic>
        <p:nvPicPr>
          <p:cNvPr id="11" name="Picture 2" descr="关于印发《高能所“标识”“标准字”的使用规定》的通知"/>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176" y="4052271"/>
            <a:ext cx="2122883" cy="1386951"/>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2953881" y="1473780"/>
            <a:ext cx="7982221" cy="4247317"/>
          </a:xfrm>
          <a:prstGeom prst="rect">
            <a:avLst/>
          </a:prstGeom>
        </p:spPr>
        <p:txBody>
          <a:bodyPr wrap="square">
            <a:spAutoFit/>
          </a:bodyPr>
          <a:lstStyle/>
          <a:p>
            <a:pPr>
              <a:lnSpc>
                <a:spcPct val="150000"/>
              </a:lnSpc>
            </a:pPr>
            <a:r>
              <a:rPr lang="en-US" altLang="zh-CN" sz="3600" dirty="0" smtClean="0">
                <a:solidFill>
                  <a:srgbClr val="FF0000"/>
                </a:solidFill>
                <a:latin typeface="Times" panose="02020603050405020304" pitchFamily="18" charset="0"/>
                <a:ea typeface="宋体" panose="02010600030101010101" pitchFamily="2" charset="-122"/>
                <a:cs typeface="Times" panose="02020603050405020304" pitchFamily="18" charset="0"/>
              </a:rPr>
              <a:t>1. </a:t>
            </a:r>
            <a:r>
              <a:rPr lang="zh-CN" altLang="en-US" sz="3600" dirty="0" smtClean="0">
                <a:solidFill>
                  <a:srgbClr val="FF0000"/>
                </a:solidFill>
                <a:latin typeface="Times" panose="02020603050405020304" pitchFamily="18" charset="0"/>
                <a:ea typeface="宋体" panose="02010600030101010101" pitchFamily="2" charset="-122"/>
                <a:cs typeface="Times" panose="02020603050405020304" pitchFamily="18" charset="0"/>
              </a:rPr>
              <a:t>基于机器学习的优化算法</a:t>
            </a:r>
            <a:endParaRPr lang="en-US" altLang="zh-CN" sz="3600" dirty="0" smtClean="0">
              <a:solidFill>
                <a:srgbClr val="FF0000"/>
              </a:solidFill>
              <a:latin typeface="Times" panose="02020603050405020304" pitchFamily="18" charset="0"/>
              <a:ea typeface="宋体" panose="02010600030101010101" pitchFamily="2" charset="-122"/>
              <a:cs typeface="Times" panose="02020603050405020304" pitchFamily="18" charset="0"/>
            </a:endParaRPr>
          </a:p>
          <a:p>
            <a:pPr marL="742950" indent="-742950">
              <a:lnSpc>
                <a:spcPct val="150000"/>
              </a:lnSpc>
              <a:buAutoNum type="arabicPeriod"/>
            </a:pPr>
            <a:endParaRPr lang="en-US" altLang="zh-CN" sz="3600" dirty="0">
              <a:latin typeface="Times" panose="02020603050405020304" pitchFamily="18" charset="0"/>
              <a:ea typeface="宋体" panose="02010600030101010101" pitchFamily="2" charset="-122"/>
              <a:cs typeface="Times" panose="02020603050405020304" pitchFamily="18" charset="0"/>
            </a:endParaRPr>
          </a:p>
          <a:p>
            <a:pPr>
              <a:lnSpc>
                <a:spcPct val="150000"/>
              </a:lnSpc>
            </a:pPr>
            <a:r>
              <a:rPr lang="en-US" altLang="zh-CN" sz="3600" dirty="0" smtClean="0">
                <a:latin typeface="Times" panose="02020603050405020304" pitchFamily="18" charset="0"/>
                <a:ea typeface="宋体" panose="02010600030101010101" pitchFamily="2" charset="-122"/>
                <a:cs typeface="Times" panose="02020603050405020304" pitchFamily="18" charset="0"/>
              </a:rPr>
              <a:t>2. </a:t>
            </a:r>
            <a:r>
              <a:rPr lang="zh-CN" altLang="en-US" sz="3600" dirty="0" smtClean="0">
                <a:latin typeface="Times" panose="02020603050405020304" pitchFamily="18" charset="0"/>
                <a:ea typeface="宋体" panose="02010600030101010101" pitchFamily="2" charset="-122"/>
                <a:cs typeface="Times" panose="02020603050405020304" pitchFamily="18" charset="0"/>
              </a:rPr>
              <a:t>基于机器学习的动力学孔径评估方法</a:t>
            </a:r>
            <a:endParaRPr lang="en-US" altLang="zh-CN" sz="3600" dirty="0" smtClean="0">
              <a:latin typeface="Times" panose="02020603050405020304" pitchFamily="18" charset="0"/>
              <a:ea typeface="宋体" panose="02010600030101010101" pitchFamily="2" charset="-122"/>
              <a:cs typeface="Times" panose="02020603050405020304" pitchFamily="18" charset="0"/>
            </a:endParaRPr>
          </a:p>
          <a:p>
            <a:pPr>
              <a:lnSpc>
                <a:spcPct val="150000"/>
              </a:lnSpc>
            </a:pPr>
            <a:endParaRPr lang="en-US" altLang="zh-CN" sz="3600" dirty="0" smtClean="0">
              <a:latin typeface="Times" panose="02020603050405020304" pitchFamily="18" charset="0"/>
              <a:ea typeface="宋体" panose="02010600030101010101" pitchFamily="2" charset="-122"/>
              <a:cs typeface="Times" panose="02020603050405020304" pitchFamily="18" charset="0"/>
            </a:endParaRPr>
          </a:p>
          <a:p>
            <a:pPr>
              <a:lnSpc>
                <a:spcPct val="150000"/>
              </a:lnSpc>
            </a:pPr>
            <a:r>
              <a:rPr lang="en-US" altLang="zh-CN" sz="3600" dirty="0" smtClean="0">
                <a:latin typeface="Times" panose="02020603050405020304" pitchFamily="18" charset="0"/>
                <a:ea typeface="宋体" panose="02010600030101010101" pitchFamily="2" charset="-122"/>
                <a:cs typeface="Times" panose="02020603050405020304" pitchFamily="18" charset="0"/>
              </a:rPr>
              <a:t>3</a:t>
            </a:r>
            <a:r>
              <a:rPr lang="en-US" altLang="zh-CN" sz="3600" dirty="0">
                <a:latin typeface="Times" panose="02020603050405020304" pitchFamily="18" charset="0"/>
                <a:ea typeface="宋体" panose="02010600030101010101" pitchFamily="2" charset="-122"/>
                <a:cs typeface="Times" panose="02020603050405020304" pitchFamily="18" charset="0"/>
              </a:rPr>
              <a:t>. </a:t>
            </a:r>
            <a:r>
              <a:rPr lang="zh-CN" altLang="en-US" sz="3600" dirty="0" smtClean="0">
                <a:latin typeface="Times" panose="02020603050405020304" pitchFamily="18" charset="0"/>
                <a:ea typeface="宋体" panose="02010600030101010101" pitchFamily="2" charset="-122"/>
                <a:cs typeface="Times" panose="02020603050405020304" pitchFamily="18" charset="0"/>
              </a:rPr>
              <a:t>总结</a:t>
            </a:r>
            <a:endParaRPr lang="en-US" altLang="zh-CN" sz="3600" dirty="0">
              <a:latin typeface="Times" panose="02020603050405020304" pitchFamily="18" charset="0"/>
              <a:ea typeface="宋体" panose="02010600030101010101" pitchFamily="2" charset="-122"/>
              <a:cs typeface="Times" panose="02020603050405020304" pitchFamily="18" charset="0"/>
            </a:endParaRPr>
          </a:p>
        </p:txBody>
      </p:sp>
    </p:spTree>
    <p:extLst>
      <p:ext uri="{BB962C8B-B14F-4D97-AF65-F5344CB8AC3E}">
        <p14:creationId xmlns:p14="http://schemas.microsoft.com/office/powerpoint/2010/main" val="118237693"/>
      </p:ext>
    </p:extLst>
  </p:cSld>
  <p:clrMapOvr>
    <a:masterClrMapping/>
  </p:clrMapOvr>
  <mc:AlternateContent xmlns:mc="http://schemas.openxmlformats.org/markup-compatibility/2006" xmlns:p14="http://schemas.microsoft.com/office/powerpoint/2010/main">
    <mc:Choice Requires="p14">
      <p:transition spd="slow" p14:dur="2000" advTm="1150"/>
    </mc:Choice>
    <mc:Fallback xmlns="">
      <p:transition spd="slow" advTm="115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p:cNvSpPr/>
          <p:nvPr/>
        </p:nvSpPr>
        <p:spPr>
          <a:xfrm>
            <a:off x="1989599" y="78477"/>
            <a:ext cx="7758855" cy="523220"/>
          </a:xfrm>
          <a:prstGeom prst="rect">
            <a:avLst/>
          </a:prstGeom>
        </p:spPr>
        <p:txBody>
          <a:bodyPr wrap="none">
            <a:spAutoFit/>
          </a:bodyPr>
          <a:lstStyle/>
          <a:p>
            <a:pPr algn="ctr"/>
            <a:r>
              <a:rPr lang="zh-CN" altLang="en-US" sz="2800" b="1" dirty="0">
                <a:latin typeface="Times" panose="02020603050405020304" pitchFamily="18" charset="0"/>
                <a:ea typeface="黑体" panose="02010609060101010101" pitchFamily="49" charset="-122"/>
                <a:cs typeface="Times" panose="02020603050405020304" pitchFamily="18" charset="0"/>
              </a:rPr>
              <a:t>基于有监督学习（神经网络）的多目标优化算法</a:t>
            </a:r>
            <a:endParaRPr lang="en-US" altLang="zh-CN" sz="2800" b="1" dirty="0">
              <a:latin typeface="Times" panose="02020603050405020304" pitchFamily="18" charset="0"/>
              <a:ea typeface="黑体" panose="02010609060101010101" pitchFamily="49" charset="-122"/>
              <a:cs typeface="Times" panose="02020603050405020304" pitchFamily="18" charset="0"/>
            </a:endParaRPr>
          </a:p>
        </p:txBody>
      </p:sp>
      <p:sp>
        <p:nvSpPr>
          <p:cNvPr id="2" name="文本框 1"/>
          <p:cNvSpPr txBox="1"/>
          <p:nvPr/>
        </p:nvSpPr>
        <p:spPr>
          <a:xfrm>
            <a:off x="435333" y="842378"/>
            <a:ext cx="11072872" cy="400110"/>
          </a:xfrm>
          <a:prstGeom prst="rect">
            <a:avLst/>
          </a:prstGeom>
          <a:noFill/>
        </p:spPr>
        <p:txBody>
          <a:bodyPr wrap="square" rtlCol="0">
            <a:spAutoFit/>
          </a:bodyPr>
          <a:lstStyle/>
          <a:p>
            <a:r>
              <a:rPr lang="zh-CN" altLang="en-US" sz="2000" b="1" dirty="0" smtClean="0"/>
              <a:t>有监督学习算法能更有效地学习数据之间的关联性，快速对目标值进行预测</a:t>
            </a:r>
            <a:endParaRPr lang="zh-CN" altLang="en-US" sz="2000" b="1" dirty="0"/>
          </a:p>
        </p:txBody>
      </p:sp>
      <p:sp>
        <p:nvSpPr>
          <p:cNvPr id="3" name="灯片编号占位符 2"/>
          <p:cNvSpPr>
            <a:spLocks noGrp="1"/>
          </p:cNvSpPr>
          <p:nvPr>
            <p:ph type="sldNum" sz="quarter" idx="12"/>
          </p:nvPr>
        </p:nvSpPr>
        <p:spPr/>
        <p:txBody>
          <a:bodyPr/>
          <a:lstStyle/>
          <a:p>
            <a:fld id="{7A87FD79-EEE8-4B31-B2A4-84BFC407D37C}" type="slidenum">
              <a:rPr lang="en-US" altLang="zh-CN" smtClean="0">
                <a:solidFill>
                  <a:srgbClr val="000000"/>
                </a:solidFill>
              </a:rPr>
              <a:pPr/>
              <a:t>7</a:t>
            </a:fld>
            <a:endParaRPr lang="en-US" altLang="zh-CN" dirty="0">
              <a:solidFill>
                <a:srgbClr val="000000"/>
              </a:solidFill>
            </a:endParaRPr>
          </a:p>
        </p:txBody>
      </p:sp>
      <p:sp>
        <p:nvSpPr>
          <p:cNvPr id="6" name="椭圆 5"/>
          <p:cNvSpPr/>
          <p:nvPr/>
        </p:nvSpPr>
        <p:spPr>
          <a:xfrm>
            <a:off x="857949" y="1364975"/>
            <a:ext cx="1285744" cy="1023401"/>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CN" altLang="en-US" dirty="0"/>
              <a:t>无监督</a:t>
            </a:r>
          </a:p>
        </p:txBody>
      </p:sp>
      <p:sp>
        <p:nvSpPr>
          <p:cNvPr id="45" name="椭圆 44"/>
          <p:cNvSpPr/>
          <p:nvPr/>
        </p:nvSpPr>
        <p:spPr>
          <a:xfrm>
            <a:off x="857950" y="2719577"/>
            <a:ext cx="1285744" cy="1023401"/>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CN" altLang="en-US" dirty="0" smtClean="0"/>
              <a:t>有监督</a:t>
            </a:r>
            <a:endParaRPr lang="zh-CN" altLang="en-US" dirty="0"/>
          </a:p>
        </p:txBody>
      </p:sp>
      <p:cxnSp>
        <p:nvCxnSpPr>
          <p:cNvPr id="12" name="直接箭头连接符 11"/>
          <p:cNvCxnSpPr/>
          <p:nvPr/>
        </p:nvCxnSpPr>
        <p:spPr>
          <a:xfrm>
            <a:off x="2240583" y="1876675"/>
            <a:ext cx="575285"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48" name="直接箭头连接符 47"/>
          <p:cNvCxnSpPr/>
          <p:nvPr/>
        </p:nvCxnSpPr>
        <p:spPr>
          <a:xfrm>
            <a:off x="2240583" y="3231277"/>
            <a:ext cx="575285"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13" name="文本框 12"/>
          <p:cNvSpPr txBox="1"/>
          <p:nvPr/>
        </p:nvSpPr>
        <p:spPr>
          <a:xfrm>
            <a:off x="2936980" y="1572142"/>
            <a:ext cx="3118649" cy="646331"/>
          </a:xfrm>
          <a:prstGeom prst="rect">
            <a:avLst/>
          </a:prstGeom>
          <a:noFill/>
        </p:spPr>
        <p:txBody>
          <a:bodyPr wrap="square" rtlCol="0">
            <a:spAutoFit/>
          </a:bodyPr>
          <a:lstStyle/>
          <a:p>
            <a:r>
              <a:rPr lang="zh-CN" altLang="en-US" dirty="0" smtClean="0"/>
              <a:t>聚类、降维等结果，对应的</a:t>
            </a:r>
            <a:r>
              <a:rPr lang="zh-CN" altLang="en-US" dirty="0" smtClean="0">
                <a:solidFill>
                  <a:srgbClr val="C00000"/>
                </a:solidFill>
              </a:rPr>
              <a:t>物理意义（可解释性）较差</a:t>
            </a:r>
            <a:endParaRPr lang="zh-CN" altLang="en-US" dirty="0">
              <a:solidFill>
                <a:srgbClr val="C00000"/>
              </a:solidFill>
            </a:endParaRPr>
          </a:p>
        </p:txBody>
      </p:sp>
      <p:sp>
        <p:nvSpPr>
          <p:cNvPr id="50" name="文本框 49"/>
          <p:cNvSpPr txBox="1"/>
          <p:nvPr/>
        </p:nvSpPr>
        <p:spPr>
          <a:xfrm>
            <a:off x="2936980" y="2830882"/>
            <a:ext cx="2773478" cy="923330"/>
          </a:xfrm>
          <a:prstGeom prst="rect">
            <a:avLst/>
          </a:prstGeom>
          <a:noFill/>
        </p:spPr>
        <p:txBody>
          <a:bodyPr wrap="square" rtlCol="0">
            <a:spAutoFit/>
          </a:bodyPr>
          <a:lstStyle/>
          <a:p>
            <a:r>
              <a:rPr lang="zh-CN" altLang="en-US" dirty="0" smtClean="0"/>
              <a:t>直接预测某个（或多个）物理参数的值，</a:t>
            </a:r>
            <a:r>
              <a:rPr lang="zh-CN" altLang="en-US" dirty="0" smtClean="0">
                <a:solidFill>
                  <a:srgbClr val="C00000"/>
                </a:solidFill>
              </a:rPr>
              <a:t>物理意义（可解释性）相对较好</a:t>
            </a:r>
            <a:endParaRPr lang="zh-CN" altLang="en-US" dirty="0">
              <a:solidFill>
                <a:srgbClr val="C00000"/>
              </a:solidFill>
            </a:endParaRPr>
          </a:p>
        </p:txBody>
      </p:sp>
      <p:sp>
        <p:nvSpPr>
          <p:cNvPr id="14" name="文本框 13"/>
          <p:cNvSpPr txBox="1"/>
          <p:nvPr/>
        </p:nvSpPr>
        <p:spPr>
          <a:xfrm>
            <a:off x="728871" y="4354292"/>
            <a:ext cx="4473399" cy="923330"/>
          </a:xfrm>
          <a:prstGeom prst="rect">
            <a:avLst/>
          </a:prstGeom>
          <a:noFill/>
        </p:spPr>
        <p:txBody>
          <a:bodyPr wrap="square" rtlCol="0">
            <a:spAutoFit/>
          </a:bodyPr>
          <a:lstStyle/>
          <a:p>
            <a:r>
              <a:rPr lang="zh-CN" altLang="en-US" dirty="0" smtClean="0"/>
              <a:t>利用优化产生的数据训练有监督模型，有可能</a:t>
            </a:r>
            <a:r>
              <a:rPr lang="zh-CN" altLang="en-US" dirty="0" smtClean="0">
                <a:solidFill>
                  <a:schemeClr val="accent2"/>
                </a:solidFill>
              </a:rPr>
              <a:t>直接根据优化变量的值预测出目标函数的值</a:t>
            </a:r>
            <a:r>
              <a:rPr lang="zh-CN" altLang="en-US" dirty="0" smtClean="0"/>
              <a:t>，这将大幅提高优化效率</a:t>
            </a:r>
            <a:endParaRPr lang="zh-CN" altLang="en-US" dirty="0">
              <a:solidFill>
                <a:schemeClr val="accent2"/>
              </a:solidFill>
            </a:endParaRPr>
          </a:p>
        </p:txBody>
      </p:sp>
      <p:sp>
        <p:nvSpPr>
          <p:cNvPr id="61" name="椭圆 60"/>
          <p:cNvSpPr/>
          <p:nvPr/>
        </p:nvSpPr>
        <p:spPr>
          <a:xfrm>
            <a:off x="728871" y="5532054"/>
            <a:ext cx="987067" cy="95927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dirty="0"/>
              <a:t>优化数据</a:t>
            </a:r>
          </a:p>
        </p:txBody>
      </p:sp>
      <p:cxnSp>
        <p:nvCxnSpPr>
          <p:cNvPr id="70" name="直接箭头连接符 69"/>
          <p:cNvCxnSpPr/>
          <p:nvPr/>
        </p:nvCxnSpPr>
        <p:spPr>
          <a:xfrm flipV="1">
            <a:off x="1720825" y="6010689"/>
            <a:ext cx="684338" cy="1"/>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79" name="文本框 78"/>
          <p:cNvSpPr txBox="1"/>
          <p:nvPr/>
        </p:nvSpPr>
        <p:spPr>
          <a:xfrm>
            <a:off x="1763214" y="5672135"/>
            <a:ext cx="599559" cy="338554"/>
          </a:xfrm>
          <a:prstGeom prst="rect">
            <a:avLst/>
          </a:prstGeom>
          <a:noFill/>
        </p:spPr>
        <p:txBody>
          <a:bodyPr wrap="square" rtlCol="0">
            <a:spAutoFit/>
          </a:bodyPr>
          <a:lstStyle/>
          <a:p>
            <a:r>
              <a:rPr lang="zh-CN" altLang="en-US" sz="1600" b="1" dirty="0" smtClean="0"/>
              <a:t>训练</a:t>
            </a:r>
            <a:endParaRPr lang="zh-CN" altLang="en-US" sz="1600" b="1" dirty="0"/>
          </a:p>
        </p:txBody>
      </p:sp>
      <p:sp>
        <p:nvSpPr>
          <p:cNvPr id="80" name="椭圆 79"/>
          <p:cNvSpPr/>
          <p:nvPr/>
        </p:nvSpPr>
        <p:spPr>
          <a:xfrm>
            <a:off x="2405162" y="5532053"/>
            <a:ext cx="987067" cy="95927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dirty="0" smtClean="0"/>
              <a:t>模型</a:t>
            </a:r>
            <a:endParaRPr lang="zh-CN" altLang="en-US" dirty="0"/>
          </a:p>
        </p:txBody>
      </p:sp>
      <p:cxnSp>
        <p:nvCxnSpPr>
          <p:cNvPr id="81" name="直接箭头连接符 80"/>
          <p:cNvCxnSpPr/>
          <p:nvPr/>
        </p:nvCxnSpPr>
        <p:spPr>
          <a:xfrm flipV="1">
            <a:off x="3397116" y="6010689"/>
            <a:ext cx="684338" cy="1"/>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83" name="文本框 82"/>
          <p:cNvSpPr txBox="1"/>
          <p:nvPr/>
        </p:nvSpPr>
        <p:spPr>
          <a:xfrm>
            <a:off x="3439505" y="5672135"/>
            <a:ext cx="599559" cy="584775"/>
          </a:xfrm>
          <a:prstGeom prst="rect">
            <a:avLst/>
          </a:prstGeom>
          <a:noFill/>
        </p:spPr>
        <p:txBody>
          <a:bodyPr wrap="square" rtlCol="0">
            <a:spAutoFit/>
          </a:bodyPr>
          <a:lstStyle/>
          <a:p>
            <a:r>
              <a:rPr lang="zh-CN" altLang="en-US" sz="1600" b="1" dirty="0" smtClean="0"/>
              <a:t>预测</a:t>
            </a:r>
            <a:endParaRPr lang="en-US" altLang="zh-CN" sz="1600" b="1" dirty="0" smtClean="0"/>
          </a:p>
          <a:p>
            <a:endParaRPr lang="en-US" altLang="zh-CN" sz="1600" b="1" dirty="0"/>
          </a:p>
        </p:txBody>
      </p:sp>
      <p:sp>
        <p:nvSpPr>
          <p:cNvPr id="84" name="椭圆 83"/>
          <p:cNvSpPr/>
          <p:nvPr/>
        </p:nvSpPr>
        <p:spPr>
          <a:xfrm>
            <a:off x="4081453" y="5532053"/>
            <a:ext cx="987067" cy="95927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dirty="0" smtClean="0"/>
              <a:t>目标函数</a:t>
            </a:r>
            <a:endParaRPr lang="zh-CN" altLang="en-US" dirty="0"/>
          </a:p>
        </p:txBody>
      </p:sp>
      <p:sp>
        <p:nvSpPr>
          <p:cNvPr id="19" name="文本框 18"/>
          <p:cNvSpPr txBox="1"/>
          <p:nvPr/>
        </p:nvSpPr>
        <p:spPr>
          <a:xfrm>
            <a:off x="6176741" y="1522330"/>
            <a:ext cx="5226008" cy="383181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nSpc>
                <a:spcPct val="150000"/>
              </a:lnSpc>
            </a:pPr>
            <a:r>
              <a:rPr lang="zh-CN" altLang="en-US" dirty="0" smtClean="0">
                <a:latin typeface="Times" panose="02020603050405020304" pitchFamily="18" charset="0"/>
                <a:cs typeface="Times" panose="02020603050405020304" pitchFamily="18" charset="0"/>
              </a:rPr>
              <a:t>实际上，有监督学习模型与实际物理模拟相比存在不可避免的误差（与数据质量、数量和问题的非线性程度等均相关），且这类误差往往不是均匀（或高斯）分布的随机误差</a:t>
            </a:r>
            <a:endParaRPr lang="en-US" altLang="zh-CN" dirty="0" smtClean="0">
              <a:latin typeface="Times" panose="02020603050405020304" pitchFamily="18" charset="0"/>
              <a:cs typeface="Times" panose="02020603050405020304" pitchFamily="18" charset="0"/>
            </a:endParaRPr>
          </a:p>
          <a:p>
            <a:pPr>
              <a:lnSpc>
                <a:spcPct val="150000"/>
              </a:lnSpc>
            </a:pPr>
            <a:r>
              <a:rPr lang="zh-CN" altLang="en-US" dirty="0" smtClean="0">
                <a:solidFill>
                  <a:srgbClr val="C00000"/>
                </a:solidFill>
                <a:latin typeface="Times" panose="02020603050405020304" pitchFamily="18" charset="0"/>
                <a:cs typeface="Times" panose="02020603050405020304" pitchFamily="18" charset="0"/>
              </a:rPr>
              <a:t>因此，机器学习模型（替代模型）无法完全取代物理模拟程序，但可以为优化过程提供有益的指导</a:t>
            </a:r>
            <a:endParaRPr lang="en-US" altLang="zh-CN" dirty="0" smtClean="0">
              <a:solidFill>
                <a:srgbClr val="C00000"/>
              </a:solidFill>
              <a:latin typeface="Times" panose="02020603050405020304" pitchFamily="18" charset="0"/>
              <a:cs typeface="Times" panose="02020603050405020304" pitchFamily="18" charset="0"/>
            </a:endParaRPr>
          </a:p>
          <a:p>
            <a:pPr>
              <a:lnSpc>
                <a:spcPct val="150000"/>
              </a:lnSpc>
            </a:pPr>
            <a:endParaRPr lang="en-US" altLang="zh-CN" dirty="0">
              <a:solidFill>
                <a:srgbClr val="C00000"/>
              </a:solidFill>
              <a:latin typeface="Times" panose="02020603050405020304" pitchFamily="18" charset="0"/>
              <a:cs typeface="Times" panose="02020603050405020304" pitchFamily="18" charset="0"/>
            </a:endParaRPr>
          </a:p>
          <a:p>
            <a:pPr>
              <a:lnSpc>
                <a:spcPct val="150000"/>
              </a:lnSpc>
            </a:pPr>
            <a:r>
              <a:rPr lang="zh-CN" altLang="en-US" dirty="0" smtClean="0">
                <a:solidFill>
                  <a:schemeClr val="accent2"/>
                </a:solidFill>
                <a:latin typeface="Times" panose="02020603050405020304" pitchFamily="18" charset="0"/>
                <a:cs typeface="Times" panose="02020603050405020304" pitchFamily="18" charset="0"/>
              </a:rPr>
              <a:t>我们在此基础上发展了基于神经网络的</a:t>
            </a:r>
            <a:r>
              <a:rPr lang="en-US" altLang="zh-CN" dirty="0" smtClean="0">
                <a:solidFill>
                  <a:schemeClr val="accent2"/>
                </a:solidFill>
                <a:latin typeface="Times" panose="02020603050405020304" pitchFamily="18" charset="0"/>
                <a:cs typeface="Times" panose="02020603050405020304" pitchFamily="18" charset="0"/>
              </a:rPr>
              <a:t>MOGA</a:t>
            </a:r>
            <a:r>
              <a:rPr lang="zh-CN" altLang="en-US" dirty="0" smtClean="0">
                <a:solidFill>
                  <a:schemeClr val="accent2"/>
                </a:solidFill>
                <a:latin typeface="Times" panose="02020603050405020304" pitchFamily="18" charset="0"/>
                <a:cs typeface="Times" panose="02020603050405020304" pitchFamily="18" charset="0"/>
              </a:rPr>
              <a:t>（</a:t>
            </a:r>
            <a:r>
              <a:rPr lang="en-US" altLang="zh-CN" dirty="0" smtClean="0">
                <a:solidFill>
                  <a:schemeClr val="accent2"/>
                </a:solidFill>
                <a:latin typeface="Times" panose="02020603050405020304" pitchFamily="18" charset="0"/>
                <a:cs typeface="Times" panose="02020603050405020304" pitchFamily="18" charset="0"/>
              </a:rPr>
              <a:t>NBMOGA</a:t>
            </a:r>
            <a:r>
              <a:rPr lang="zh-CN" altLang="en-US" dirty="0" smtClean="0">
                <a:solidFill>
                  <a:schemeClr val="accent2"/>
                </a:solidFill>
                <a:latin typeface="Times" panose="02020603050405020304" pitchFamily="18" charset="0"/>
                <a:cs typeface="Times" panose="02020603050405020304" pitchFamily="18" charset="0"/>
              </a:rPr>
              <a:t>）</a:t>
            </a:r>
            <a:endParaRPr lang="zh-CN" altLang="en-US" dirty="0">
              <a:solidFill>
                <a:schemeClr val="accent2"/>
              </a:solidFill>
              <a:latin typeface="Times" panose="02020603050405020304" pitchFamily="18" charset="0"/>
              <a:cs typeface="Times" panose="02020603050405020304" pitchFamily="18" charset="0"/>
            </a:endParaRPr>
          </a:p>
        </p:txBody>
      </p:sp>
      <p:sp>
        <p:nvSpPr>
          <p:cNvPr id="20" name="矩形 19"/>
          <p:cNvSpPr/>
          <p:nvPr/>
        </p:nvSpPr>
        <p:spPr>
          <a:xfrm>
            <a:off x="553279" y="4354292"/>
            <a:ext cx="4741591" cy="2367183"/>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3233376" y="6027528"/>
            <a:ext cx="1011815" cy="338554"/>
          </a:xfrm>
          <a:prstGeom prst="rect">
            <a:avLst/>
          </a:prstGeom>
        </p:spPr>
        <p:txBody>
          <a:bodyPr wrap="none">
            <a:spAutoFit/>
          </a:bodyPr>
          <a:lstStyle/>
          <a:p>
            <a:r>
              <a:rPr lang="zh-CN" altLang="en-US" sz="1600" b="1" dirty="0"/>
              <a:t>（极快）</a:t>
            </a:r>
          </a:p>
        </p:txBody>
      </p:sp>
    </p:spTree>
    <p:extLst>
      <p:ext uri="{BB962C8B-B14F-4D97-AF65-F5344CB8AC3E}">
        <p14:creationId xmlns:p14="http://schemas.microsoft.com/office/powerpoint/2010/main" val="3292500311"/>
      </p:ext>
    </p:extLst>
  </p:cSld>
  <p:clrMapOvr>
    <a:masterClrMapping/>
  </p:clrMapOvr>
  <mc:AlternateContent xmlns:mc="http://schemas.openxmlformats.org/markup-compatibility/2006" xmlns:p14="http://schemas.microsoft.com/office/powerpoint/2010/main">
    <mc:Choice Requires="p14">
      <p:transition spd="slow" p14:dur="2000" advTm="82987"/>
    </mc:Choice>
    <mc:Fallback xmlns="">
      <p:transition spd="slow" advTm="82987"/>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圆角矩形 81"/>
          <p:cNvSpPr/>
          <p:nvPr/>
        </p:nvSpPr>
        <p:spPr>
          <a:xfrm>
            <a:off x="7221577" y="836551"/>
            <a:ext cx="3832336" cy="5347404"/>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圆角矩形 24"/>
          <p:cNvSpPr/>
          <p:nvPr/>
        </p:nvSpPr>
        <p:spPr>
          <a:xfrm>
            <a:off x="1316048" y="2043299"/>
            <a:ext cx="1407502" cy="730522"/>
          </a:xfrm>
          <a:prstGeom prst="roundRect">
            <a:avLst/>
          </a:prstGeom>
          <a:gradFill flip="none" rotWithShape="1">
            <a:gsLst>
              <a:gs pos="0">
                <a:schemeClr val="accent2">
                  <a:lumMod val="40000"/>
                  <a:lumOff val="60000"/>
                </a:schemeClr>
              </a:gs>
              <a:gs pos="68000">
                <a:srgbClr val="FFC000"/>
              </a:gs>
              <a:gs pos="100000">
                <a:schemeClr val="accent5">
                  <a:lumMod val="60000"/>
                  <a:lumOff val="40000"/>
                </a:schemeClr>
              </a:gs>
            </a:gsLst>
            <a:lin ang="16200000" scaled="1"/>
            <a:tileRect/>
          </a:gradFill>
        </p:spPr>
        <p:style>
          <a:lnRef idx="1">
            <a:schemeClr val="accent3"/>
          </a:lnRef>
          <a:fillRef idx="3">
            <a:schemeClr val="accent3"/>
          </a:fillRef>
          <a:effectRef idx="2">
            <a:schemeClr val="accent3"/>
          </a:effectRef>
          <a:fontRef idx="minor">
            <a:schemeClr val="lt1"/>
          </a:fontRef>
        </p:style>
        <p:txBody>
          <a:bodyPr rtlCol="0" anchor="ctr"/>
          <a:lstStyle/>
          <a:p>
            <a:pPr algn="ctr"/>
            <a:r>
              <a:rPr lang="zh-CN" altLang="en-US" sz="2000" dirty="0" smtClean="0">
                <a:solidFill>
                  <a:schemeClr val="tx1"/>
                </a:solidFill>
                <a:latin typeface="Times" panose="02020603050405020304" pitchFamily="18" charset="0"/>
                <a:cs typeface="Times" panose="02020603050405020304" pitchFamily="18" charset="0"/>
              </a:rPr>
              <a:t>初始种群</a:t>
            </a:r>
            <a:endParaRPr lang="zh-CN" altLang="en-US" sz="2000" dirty="0">
              <a:solidFill>
                <a:schemeClr val="tx1"/>
              </a:solidFill>
              <a:latin typeface="Times" panose="02020603050405020304" pitchFamily="18" charset="0"/>
              <a:cs typeface="Times" panose="02020603050405020304" pitchFamily="18" charset="0"/>
            </a:endParaRPr>
          </a:p>
        </p:txBody>
      </p:sp>
      <p:sp>
        <p:nvSpPr>
          <p:cNvPr id="11" name="菱形 10"/>
          <p:cNvSpPr/>
          <p:nvPr/>
        </p:nvSpPr>
        <p:spPr>
          <a:xfrm>
            <a:off x="4163314" y="2445423"/>
            <a:ext cx="2011807" cy="901730"/>
          </a:xfrm>
          <a:prstGeom prst="diamond">
            <a:avLst/>
          </a:prstGeom>
          <a:gradFill>
            <a:gsLst>
              <a:gs pos="46000">
                <a:schemeClr val="accent6"/>
              </a:gs>
              <a:gs pos="0">
                <a:schemeClr val="accent1">
                  <a:lumMod val="5000"/>
                  <a:lumOff val="95000"/>
                </a:schemeClr>
              </a:gs>
              <a:gs pos="100000">
                <a:schemeClr val="accent1">
                  <a:lumMod val="30000"/>
                  <a:lumOff val="70000"/>
                </a:schemeClr>
              </a:gs>
            </a:gsLst>
            <a:lin ang="5400000" scaled="1"/>
          </a:gradFill>
          <a:ln>
            <a:gradFill>
              <a:gsLst>
                <a:gs pos="46000">
                  <a:schemeClr val="accent6"/>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bg1"/>
                </a:solidFill>
              </a:rPr>
              <a:t>数据足够？</a:t>
            </a:r>
            <a:endParaRPr lang="zh-CN" altLang="en-US" dirty="0">
              <a:solidFill>
                <a:schemeClr val="bg1"/>
              </a:solidFill>
            </a:endParaRPr>
          </a:p>
        </p:txBody>
      </p:sp>
      <p:sp>
        <p:nvSpPr>
          <p:cNvPr id="15" name="文本框 14"/>
          <p:cNvSpPr txBox="1"/>
          <p:nvPr/>
        </p:nvSpPr>
        <p:spPr>
          <a:xfrm>
            <a:off x="4522041" y="3345661"/>
            <a:ext cx="689970" cy="369332"/>
          </a:xfrm>
          <a:prstGeom prst="rect">
            <a:avLst/>
          </a:prstGeom>
          <a:noFill/>
        </p:spPr>
        <p:txBody>
          <a:bodyPr wrap="square" rtlCol="0">
            <a:spAutoFit/>
          </a:bodyPr>
          <a:lstStyle/>
          <a:p>
            <a:r>
              <a:rPr lang="en-US" altLang="zh-CN" dirty="0" smtClean="0"/>
              <a:t>Yes</a:t>
            </a:r>
            <a:endParaRPr lang="zh-CN" altLang="en-US" dirty="0"/>
          </a:p>
        </p:txBody>
      </p:sp>
      <p:sp>
        <p:nvSpPr>
          <p:cNvPr id="36" name="圆角矩形 35"/>
          <p:cNvSpPr/>
          <p:nvPr/>
        </p:nvSpPr>
        <p:spPr>
          <a:xfrm>
            <a:off x="4443731" y="3855707"/>
            <a:ext cx="1432713" cy="570103"/>
          </a:xfrm>
          <a:prstGeom prst="roundRect">
            <a:avLst/>
          </a:prstGeom>
          <a:gradFill flip="none" rotWithShape="1">
            <a:gsLst>
              <a:gs pos="0">
                <a:schemeClr val="accent2">
                  <a:lumMod val="40000"/>
                  <a:lumOff val="60000"/>
                </a:schemeClr>
              </a:gs>
              <a:gs pos="68000">
                <a:schemeClr val="accent2"/>
              </a:gs>
              <a:gs pos="100000">
                <a:schemeClr val="accent5">
                  <a:lumMod val="60000"/>
                  <a:lumOff val="40000"/>
                </a:schemeClr>
              </a:gs>
            </a:gsLst>
            <a:lin ang="16200000" scaled="1"/>
            <a:tileRect/>
          </a:gradFill>
        </p:spPr>
        <p:style>
          <a:lnRef idx="1">
            <a:schemeClr val="accent3"/>
          </a:lnRef>
          <a:fillRef idx="3">
            <a:schemeClr val="accent3"/>
          </a:fillRef>
          <a:effectRef idx="2">
            <a:schemeClr val="accent3"/>
          </a:effectRef>
          <a:fontRef idx="minor">
            <a:schemeClr val="lt1"/>
          </a:fontRef>
        </p:style>
        <p:txBody>
          <a:bodyPr rtlCol="0" anchor="ctr"/>
          <a:lstStyle/>
          <a:p>
            <a:pPr algn="ctr"/>
            <a:r>
              <a:rPr lang="zh-CN" altLang="en-US" sz="2000" dirty="0" smtClean="0">
                <a:latin typeface="Times" panose="02020603050405020304" pitchFamily="18" charset="0"/>
                <a:cs typeface="Times" panose="02020603050405020304" pitchFamily="18" charset="0"/>
              </a:rPr>
              <a:t>训练神经网络</a:t>
            </a:r>
            <a:endParaRPr lang="zh-CN" altLang="en-US" sz="1400" dirty="0">
              <a:latin typeface="Times" panose="02020603050405020304" pitchFamily="18" charset="0"/>
              <a:cs typeface="Times" panose="02020603050405020304" pitchFamily="18" charset="0"/>
            </a:endParaRPr>
          </a:p>
        </p:txBody>
      </p:sp>
      <p:sp>
        <p:nvSpPr>
          <p:cNvPr id="41" name="文本框 40"/>
          <p:cNvSpPr txBox="1"/>
          <p:nvPr/>
        </p:nvSpPr>
        <p:spPr>
          <a:xfrm>
            <a:off x="6105462" y="2430704"/>
            <a:ext cx="689970" cy="369332"/>
          </a:xfrm>
          <a:prstGeom prst="rect">
            <a:avLst/>
          </a:prstGeom>
          <a:noFill/>
        </p:spPr>
        <p:txBody>
          <a:bodyPr wrap="square" rtlCol="0">
            <a:spAutoFit/>
          </a:bodyPr>
          <a:lstStyle/>
          <a:p>
            <a:r>
              <a:rPr lang="en-US" altLang="zh-CN" dirty="0" smtClean="0"/>
              <a:t>No</a:t>
            </a:r>
            <a:endParaRPr lang="zh-CN" altLang="en-US" dirty="0"/>
          </a:p>
        </p:txBody>
      </p:sp>
      <p:sp>
        <p:nvSpPr>
          <p:cNvPr id="44" name="圆角矩形 43"/>
          <p:cNvSpPr/>
          <p:nvPr/>
        </p:nvSpPr>
        <p:spPr>
          <a:xfrm>
            <a:off x="4163314" y="1114177"/>
            <a:ext cx="2084434" cy="786279"/>
          </a:xfrm>
          <a:prstGeom prst="roundRect">
            <a:avLst/>
          </a:prstGeom>
          <a:gradFill flip="none" rotWithShape="1">
            <a:gsLst>
              <a:gs pos="0">
                <a:schemeClr val="accent2">
                  <a:lumMod val="40000"/>
                  <a:lumOff val="60000"/>
                </a:schemeClr>
              </a:gs>
              <a:gs pos="68000">
                <a:schemeClr val="accent2"/>
              </a:gs>
              <a:gs pos="100000">
                <a:schemeClr val="accent5">
                  <a:lumMod val="60000"/>
                  <a:lumOff val="40000"/>
                </a:schemeClr>
              </a:gs>
            </a:gsLst>
            <a:lin ang="16200000" scaled="1"/>
            <a:tileRect/>
          </a:gradFill>
        </p:spPr>
        <p:style>
          <a:lnRef idx="1">
            <a:schemeClr val="accent3"/>
          </a:lnRef>
          <a:fillRef idx="3">
            <a:schemeClr val="accent3"/>
          </a:fillRef>
          <a:effectRef idx="2">
            <a:schemeClr val="accent3"/>
          </a:effectRef>
          <a:fontRef idx="minor">
            <a:schemeClr val="lt1"/>
          </a:fontRef>
        </p:style>
        <p:txBody>
          <a:bodyPr rtlCol="0" anchor="ctr"/>
          <a:lstStyle/>
          <a:p>
            <a:pPr algn="ctr"/>
            <a:r>
              <a:rPr lang="zh-CN" altLang="en-US" sz="2000" dirty="0" smtClean="0">
                <a:latin typeface="Times" panose="02020603050405020304" pitchFamily="18" charset="0"/>
                <a:cs typeface="Times" panose="02020603050405020304" pitchFamily="18" charset="0"/>
              </a:rPr>
              <a:t>执行标准优化算法</a:t>
            </a:r>
            <a:endParaRPr lang="zh-CN" altLang="en-US" sz="1400" dirty="0">
              <a:latin typeface="Times" panose="02020603050405020304" pitchFamily="18" charset="0"/>
              <a:cs typeface="Times" panose="02020603050405020304" pitchFamily="18" charset="0"/>
            </a:endParaRPr>
          </a:p>
        </p:txBody>
      </p:sp>
      <p:sp>
        <p:nvSpPr>
          <p:cNvPr id="51" name="圆角矩形 50"/>
          <p:cNvSpPr/>
          <p:nvPr/>
        </p:nvSpPr>
        <p:spPr>
          <a:xfrm>
            <a:off x="4443728" y="4953960"/>
            <a:ext cx="1432716" cy="672335"/>
          </a:xfrm>
          <a:prstGeom prst="roundRect">
            <a:avLst/>
          </a:prstGeom>
          <a:gradFill flip="none" rotWithShape="1">
            <a:gsLst>
              <a:gs pos="0">
                <a:schemeClr val="accent2">
                  <a:lumMod val="40000"/>
                  <a:lumOff val="60000"/>
                </a:schemeClr>
              </a:gs>
              <a:gs pos="68000">
                <a:schemeClr val="accent2"/>
              </a:gs>
              <a:gs pos="100000">
                <a:schemeClr val="accent5">
                  <a:lumMod val="60000"/>
                  <a:lumOff val="40000"/>
                </a:schemeClr>
              </a:gs>
            </a:gsLst>
            <a:lin ang="16200000" scaled="1"/>
            <a:tileRect/>
          </a:gradFill>
        </p:spPr>
        <p:style>
          <a:lnRef idx="1">
            <a:schemeClr val="accent3"/>
          </a:lnRef>
          <a:fillRef idx="3">
            <a:schemeClr val="accent3"/>
          </a:fillRef>
          <a:effectRef idx="2">
            <a:schemeClr val="accent3"/>
          </a:effectRef>
          <a:fontRef idx="minor">
            <a:schemeClr val="lt1"/>
          </a:fontRef>
        </p:style>
        <p:txBody>
          <a:bodyPr rtlCol="0" anchor="ctr"/>
          <a:lstStyle/>
          <a:p>
            <a:pPr algn="ctr"/>
            <a:r>
              <a:rPr lang="en-US" altLang="zh-CN" sz="2000" dirty="0" smtClean="0">
                <a:latin typeface="Times" panose="02020603050405020304" pitchFamily="18" charset="0"/>
                <a:cs typeface="Times" panose="02020603050405020304" pitchFamily="18" charset="0"/>
              </a:rPr>
              <a:t>NBMOGA</a:t>
            </a:r>
            <a:endParaRPr lang="zh-CN" altLang="en-US" sz="1400" dirty="0">
              <a:latin typeface="Times" panose="02020603050405020304" pitchFamily="18" charset="0"/>
              <a:cs typeface="Times" panose="02020603050405020304" pitchFamily="18" charset="0"/>
            </a:endParaRPr>
          </a:p>
        </p:txBody>
      </p:sp>
      <p:sp>
        <p:nvSpPr>
          <p:cNvPr id="52" name="圆角矩形 51"/>
          <p:cNvSpPr/>
          <p:nvPr/>
        </p:nvSpPr>
        <p:spPr>
          <a:xfrm>
            <a:off x="7637314" y="956122"/>
            <a:ext cx="1564921" cy="698450"/>
          </a:xfrm>
          <a:prstGeom prst="roundRect">
            <a:avLst/>
          </a:prstGeom>
          <a:gradFill flip="none" rotWithShape="1">
            <a:gsLst>
              <a:gs pos="0">
                <a:schemeClr val="accent2">
                  <a:lumMod val="40000"/>
                  <a:lumOff val="60000"/>
                </a:schemeClr>
              </a:gs>
              <a:gs pos="68000">
                <a:schemeClr val="accent2"/>
              </a:gs>
              <a:gs pos="100000">
                <a:schemeClr val="accent5">
                  <a:lumMod val="60000"/>
                  <a:lumOff val="40000"/>
                </a:schemeClr>
              </a:gs>
            </a:gsLst>
            <a:lin ang="16200000" scaled="1"/>
            <a:tileRect/>
          </a:gradFill>
        </p:spPr>
        <p:style>
          <a:lnRef idx="1">
            <a:schemeClr val="accent3"/>
          </a:lnRef>
          <a:fillRef idx="3">
            <a:schemeClr val="accent3"/>
          </a:fillRef>
          <a:effectRef idx="2">
            <a:schemeClr val="accent3"/>
          </a:effectRef>
          <a:fontRef idx="minor">
            <a:schemeClr val="lt1"/>
          </a:fontRef>
        </p:style>
        <p:txBody>
          <a:bodyPr rtlCol="0" anchor="ctr"/>
          <a:lstStyle/>
          <a:p>
            <a:pPr algn="ctr"/>
            <a:r>
              <a:rPr lang="en-US" altLang="zh-CN" sz="2000" i="1" dirty="0" smtClean="0">
                <a:latin typeface="Times" panose="02020603050405020304" pitchFamily="18" charset="0"/>
                <a:cs typeface="Times" panose="02020603050405020304" pitchFamily="18" charset="0"/>
              </a:rPr>
              <a:t>t</a:t>
            </a:r>
            <a:r>
              <a:rPr lang="en-US" altLang="zh-CN" sz="2000" dirty="0" smtClean="0">
                <a:latin typeface="Times" panose="02020603050405020304" pitchFamily="18" charset="0"/>
                <a:cs typeface="Times" panose="02020603050405020304" pitchFamily="18" charset="0"/>
              </a:rPr>
              <a:t>-</a:t>
            </a:r>
            <a:r>
              <a:rPr lang="en-US" altLang="zh-CN" sz="1600" dirty="0" smtClean="0">
                <a:latin typeface="Times" panose="02020603050405020304" pitchFamily="18" charset="0"/>
                <a:cs typeface="Times" panose="02020603050405020304" pitchFamily="18" charset="0"/>
              </a:rPr>
              <a:t>1</a:t>
            </a:r>
            <a:r>
              <a:rPr lang="zh-CN" altLang="en-US" sz="2000" dirty="0">
                <a:latin typeface="Times" panose="02020603050405020304" pitchFamily="18" charset="0"/>
                <a:cs typeface="Times" panose="02020603050405020304" pitchFamily="18" charset="0"/>
              </a:rPr>
              <a:t>代</a:t>
            </a:r>
            <a:endParaRPr lang="zh-CN" altLang="en-US" sz="1400" dirty="0">
              <a:latin typeface="Times" panose="02020603050405020304" pitchFamily="18" charset="0"/>
              <a:cs typeface="Times" panose="02020603050405020304" pitchFamily="18" charset="0"/>
            </a:endParaRPr>
          </a:p>
        </p:txBody>
      </p:sp>
      <p:cxnSp>
        <p:nvCxnSpPr>
          <p:cNvPr id="28" name="曲线连接符 27"/>
          <p:cNvCxnSpPr>
            <a:stCxn id="52" idx="3"/>
            <a:endCxn id="68" idx="3"/>
          </p:cNvCxnSpPr>
          <p:nvPr/>
        </p:nvCxnSpPr>
        <p:spPr>
          <a:xfrm>
            <a:off x="9202235" y="1305347"/>
            <a:ext cx="3601" cy="1024517"/>
          </a:xfrm>
          <a:prstGeom prst="curvedConnector3">
            <a:avLst>
              <a:gd name="adj1" fmla="val 6448237"/>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7" name="文本框 66"/>
          <p:cNvSpPr txBox="1"/>
          <p:nvPr/>
        </p:nvSpPr>
        <p:spPr>
          <a:xfrm>
            <a:off x="9456591" y="1454543"/>
            <a:ext cx="1597321" cy="369332"/>
          </a:xfrm>
          <a:prstGeom prst="rect">
            <a:avLst/>
          </a:prstGeom>
          <a:noFill/>
        </p:spPr>
        <p:txBody>
          <a:bodyPr wrap="square" rtlCol="0">
            <a:spAutoFit/>
          </a:bodyPr>
          <a:lstStyle/>
          <a:p>
            <a:r>
              <a:rPr lang="zh-CN" altLang="en-US" b="1" dirty="0" smtClean="0">
                <a:latin typeface="Times" panose="02020603050405020304" pitchFamily="18" charset="0"/>
                <a:cs typeface="Times" panose="02020603050405020304" pitchFamily="18" charset="0"/>
              </a:rPr>
              <a:t>交叉</a:t>
            </a:r>
            <a:r>
              <a:rPr lang="en-US" altLang="zh-CN" b="1" dirty="0" smtClean="0">
                <a:latin typeface="Times" panose="02020603050405020304" pitchFamily="18" charset="0"/>
                <a:cs typeface="Times" panose="02020603050405020304" pitchFamily="18" charset="0"/>
              </a:rPr>
              <a:t>&amp;</a:t>
            </a:r>
            <a:r>
              <a:rPr lang="zh-CN" altLang="en-US" b="1" dirty="0" smtClean="0">
                <a:latin typeface="Times" panose="02020603050405020304" pitchFamily="18" charset="0"/>
                <a:cs typeface="Times" panose="02020603050405020304" pitchFamily="18" charset="0"/>
              </a:rPr>
              <a:t>变异</a:t>
            </a:r>
            <a:endParaRPr lang="zh-CN" altLang="en-US" b="1" dirty="0">
              <a:latin typeface="Times" panose="02020603050405020304" pitchFamily="18" charset="0"/>
              <a:cs typeface="Times" panose="02020603050405020304" pitchFamily="18" charset="0"/>
            </a:endParaRPr>
          </a:p>
        </p:txBody>
      </p:sp>
      <p:sp>
        <p:nvSpPr>
          <p:cNvPr id="68" name="圆角矩形 67"/>
          <p:cNvSpPr/>
          <p:nvPr/>
        </p:nvSpPr>
        <p:spPr>
          <a:xfrm>
            <a:off x="7698257" y="1994902"/>
            <a:ext cx="1507579" cy="669924"/>
          </a:xfrm>
          <a:prstGeom prst="roundRect">
            <a:avLst/>
          </a:prstGeom>
          <a:gradFill flip="none" rotWithShape="1">
            <a:gsLst>
              <a:gs pos="0">
                <a:srgbClr val="FFC000"/>
              </a:gs>
              <a:gs pos="69000">
                <a:srgbClr val="FFC000"/>
              </a:gs>
              <a:gs pos="100000">
                <a:schemeClr val="accent5">
                  <a:lumMod val="60000"/>
                  <a:lumOff val="40000"/>
                </a:schemeClr>
              </a:gs>
            </a:gsLst>
            <a:lin ang="16200000" scaled="1"/>
            <a:tileRect/>
          </a:gradFill>
        </p:spPr>
        <p:style>
          <a:lnRef idx="1">
            <a:schemeClr val="accent3"/>
          </a:lnRef>
          <a:fillRef idx="3">
            <a:schemeClr val="accent3"/>
          </a:fillRef>
          <a:effectRef idx="2">
            <a:schemeClr val="accent3"/>
          </a:effectRef>
          <a:fontRef idx="minor">
            <a:schemeClr val="lt1"/>
          </a:fontRef>
        </p:style>
        <p:txBody>
          <a:bodyPr rtlCol="0" anchor="ctr"/>
          <a:lstStyle/>
          <a:p>
            <a:pPr algn="ctr"/>
            <a:r>
              <a:rPr lang="en-US" altLang="zh-CN" sz="2000" i="1" dirty="0" smtClean="0">
                <a:solidFill>
                  <a:schemeClr val="tx1"/>
                </a:solidFill>
                <a:latin typeface="Times" panose="02020603050405020304" pitchFamily="18" charset="0"/>
                <a:cs typeface="Times" panose="02020603050405020304" pitchFamily="18" charset="0"/>
              </a:rPr>
              <a:t>K</a:t>
            </a:r>
            <a:r>
              <a:rPr lang="en-US" altLang="zh-CN" sz="2000" dirty="0" smtClean="0">
                <a:solidFill>
                  <a:schemeClr val="tx1"/>
                </a:solidFill>
                <a:latin typeface="Times" panose="02020603050405020304" pitchFamily="18" charset="0"/>
                <a:cs typeface="Times" panose="02020603050405020304" pitchFamily="18" charset="0"/>
              </a:rPr>
              <a:t>×</a:t>
            </a:r>
            <a:r>
              <a:rPr lang="en-US" altLang="zh-CN" sz="2000" i="1" dirty="0" smtClean="0">
                <a:solidFill>
                  <a:schemeClr val="tx1"/>
                </a:solidFill>
                <a:latin typeface="Times" panose="02020603050405020304" pitchFamily="18" charset="0"/>
                <a:cs typeface="Times" panose="02020603050405020304" pitchFamily="18" charset="0"/>
              </a:rPr>
              <a:t>N</a:t>
            </a:r>
            <a:r>
              <a:rPr lang="en-US" altLang="zh-CN" sz="2000" dirty="0" smtClean="0">
                <a:solidFill>
                  <a:schemeClr val="tx1"/>
                </a:solidFill>
                <a:latin typeface="Times" panose="02020603050405020304" pitchFamily="18" charset="0"/>
                <a:cs typeface="Times" panose="02020603050405020304" pitchFamily="18" charset="0"/>
              </a:rPr>
              <a:t> </a:t>
            </a:r>
            <a:r>
              <a:rPr lang="zh-CN" altLang="en-US" sz="2000" dirty="0">
                <a:solidFill>
                  <a:schemeClr val="tx1"/>
                </a:solidFill>
                <a:latin typeface="Times" panose="02020603050405020304" pitchFamily="18" charset="0"/>
                <a:cs typeface="Times" panose="02020603050405020304" pitchFamily="18" charset="0"/>
              </a:rPr>
              <a:t>子代</a:t>
            </a:r>
            <a:endParaRPr lang="zh-CN" altLang="en-US" sz="1400" dirty="0">
              <a:solidFill>
                <a:schemeClr val="tx1"/>
              </a:solidFill>
              <a:latin typeface="Times" panose="02020603050405020304" pitchFamily="18" charset="0"/>
              <a:cs typeface="Times" panose="02020603050405020304" pitchFamily="18" charset="0"/>
            </a:endParaRPr>
          </a:p>
        </p:txBody>
      </p:sp>
      <p:cxnSp>
        <p:nvCxnSpPr>
          <p:cNvPr id="69" name="直接箭头连接符 68"/>
          <p:cNvCxnSpPr/>
          <p:nvPr/>
        </p:nvCxnSpPr>
        <p:spPr>
          <a:xfrm>
            <a:off x="8437607" y="2684918"/>
            <a:ext cx="1" cy="484298"/>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71" name="圆角矩形 70"/>
          <p:cNvSpPr/>
          <p:nvPr/>
        </p:nvSpPr>
        <p:spPr>
          <a:xfrm>
            <a:off x="7646689" y="3201527"/>
            <a:ext cx="1809902" cy="646220"/>
          </a:xfrm>
          <a:prstGeom prst="roundRect">
            <a:avLst/>
          </a:prstGeom>
          <a:gradFill flip="none" rotWithShape="1">
            <a:gsLst>
              <a:gs pos="0">
                <a:srgbClr val="FFC000"/>
              </a:gs>
              <a:gs pos="69000">
                <a:srgbClr val="FFC000"/>
              </a:gs>
              <a:gs pos="100000">
                <a:schemeClr val="accent5">
                  <a:lumMod val="60000"/>
                  <a:lumOff val="40000"/>
                </a:schemeClr>
              </a:gs>
            </a:gsLst>
            <a:lin ang="16200000" scaled="1"/>
            <a:tileRect/>
          </a:gradFill>
        </p:spPr>
        <p:style>
          <a:lnRef idx="1">
            <a:schemeClr val="accent3"/>
          </a:lnRef>
          <a:fillRef idx="3">
            <a:schemeClr val="accent3"/>
          </a:fillRef>
          <a:effectRef idx="2">
            <a:schemeClr val="accent3"/>
          </a:effectRef>
          <a:fontRef idx="minor">
            <a:schemeClr val="lt1"/>
          </a:fontRef>
        </p:style>
        <p:txBody>
          <a:bodyPr rtlCol="0" anchor="ctr"/>
          <a:lstStyle/>
          <a:p>
            <a:pPr algn="ctr"/>
            <a:r>
              <a:rPr lang="en-US" altLang="zh-CN" dirty="0" smtClean="0">
                <a:solidFill>
                  <a:schemeClr val="tx1"/>
                </a:solidFill>
                <a:latin typeface="Times" panose="02020603050405020304" pitchFamily="18" charset="0"/>
                <a:cs typeface="Times" panose="02020603050405020304" pitchFamily="18" charset="0"/>
              </a:rPr>
              <a:t>1.1</a:t>
            </a:r>
            <a:r>
              <a:rPr lang="en-US" altLang="zh-CN" i="1" dirty="0" smtClean="0">
                <a:solidFill>
                  <a:schemeClr val="tx1"/>
                </a:solidFill>
                <a:latin typeface="Times" panose="02020603050405020304" pitchFamily="18" charset="0"/>
                <a:cs typeface="Times" panose="02020603050405020304" pitchFamily="18" charset="0"/>
              </a:rPr>
              <a:t>N</a:t>
            </a:r>
            <a:r>
              <a:rPr lang="zh-CN" altLang="en-US" dirty="0" smtClean="0">
                <a:solidFill>
                  <a:schemeClr val="tx1"/>
                </a:solidFill>
                <a:latin typeface="Times" panose="02020603050405020304" pitchFamily="18" charset="0"/>
                <a:cs typeface="Times" panose="02020603050405020304" pitchFamily="18" charset="0"/>
              </a:rPr>
              <a:t>个</a:t>
            </a:r>
            <a:r>
              <a:rPr lang="en-US" altLang="zh-CN" dirty="0" smtClean="0">
                <a:solidFill>
                  <a:schemeClr val="tx1"/>
                </a:solidFill>
                <a:latin typeface="Times" panose="02020603050405020304" pitchFamily="18" charset="0"/>
                <a:cs typeface="Times" panose="02020603050405020304" pitchFamily="18" charset="0"/>
              </a:rPr>
              <a:t>Pareto rank</a:t>
            </a:r>
            <a:r>
              <a:rPr lang="zh-CN" altLang="en-US" dirty="0" smtClean="0">
                <a:solidFill>
                  <a:schemeClr val="tx1"/>
                </a:solidFill>
                <a:latin typeface="Times" panose="02020603050405020304" pitchFamily="18" charset="0"/>
                <a:cs typeface="Times" panose="02020603050405020304" pitchFamily="18" charset="0"/>
              </a:rPr>
              <a:t>靠前的解</a:t>
            </a:r>
            <a:endParaRPr lang="zh-CN" altLang="en-US" sz="1200" dirty="0">
              <a:solidFill>
                <a:schemeClr val="tx1"/>
              </a:solidFill>
              <a:latin typeface="Times" panose="02020603050405020304" pitchFamily="18" charset="0"/>
              <a:cs typeface="Times" panose="02020603050405020304" pitchFamily="18" charset="0"/>
            </a:endParaRPr>
          </a:p>
        </p:txBody>
      </p:sp>
      <p:sp>
        <p:nvSpPr>
          <p:cNvPr id="72" name="文本框 71"/>
          <p:cNvSpPr txBox="1"/>
          <p:nvPr/>
        </p:nvSpPr>
        <p:spPr>
          <a:xfrm>
            <a:off x="8496578" y="2770100"/>
            <a:ext cx="2462144" cy="369332"/>
          </a:xfrm>
          <a:prstGeom prst="rect">
            <a:avLst/>
          </a:prstGeom>
          <a:noFill/>
        </p:spPr>
        <p:txBody>
          <a:bodyPr wrap="square" rtlCol="0">
            <a:spAutoFit/>
          </a:bodyPr>
          <a:lstStyle/>
          <a:p>
            <a:r>
              <a:rPr lang="zh-CN" altLang="en-US" b="1" dirty="0" smtClean="0"/>
              <a:t>神经网络快速评估</a:t>
            </a:r>
            <a:endParaRPr lang="zh-CN" altLang="en-US" b="1" dirty="0"/>
          </a:p>
        </p:txBody>
      </p:sp>
      <p:cxnSp>
        <p:nvCxnSpPr>
          <p:cNvPr id="73" name="直接箭头连接符 72"/>
          <p:cNvCxnSpPr/>
          <p:nvPr/>
        </p:nvCxnSpPr>
        <p:spPr>
          <a:xfrm>
            <a:off x="8424386" y="3856963"/>
            <a:ext cx="1" cy="484298"/>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74" name="文本框 73"/>
          <p:cNvSpPr txBox="1"/>
          <p:nvPr/>
        </p:nvSpPr>
        <p:spPr>
          <a:xfrm>
            <a:off x="8524030" y="3883859"/>
            <a:ext cx="2462144" cy="369332"/>
          </a:xfrm>
          <a:prstGeom prst="rect">
            <a:avLst/>
          </a:prstGeom>
          <a:noFill/>
        </p:spPr>
        <p:txBody>
          <a:bodyPr wrap="square" rtlCol="0">
            <a:spAutoFit/>
          </a:bodyPr>
          <a:lstStyle/>
          <a:p>
            <a:r>
              <a:rPr lang="zh-CN" altLang="en-US" b="1" dirty="0" smtClean="0"/>
              <a:t>随机选择</a:t>
            </a:r>
            <a:endParaRPr lang="zh-CN" altLang="en-US" b="1" dirty="0"/>
          </a:p>
        </p:txBody>
      </p:sp>
      <p:sp>
        <p:nvSpPr>
          <p:cNvPr id="75" name="圆角矩形 74"/>
          <p:cNvSpPr/>
          <p:nvPr/>
        </p:nvSpPr>
        <p:spPr>
          <a:xfrm>
            <a:off x="7658885" y="4367516"/>
            <a:ext cx="1658535" cy="678088"/>
          </a:xfrm>
          <a:prstGeom prst="roundRect">
            <a:avLst/>
          </a:prstGeom>
          <a:gradFill flip="none" rotWithShape="1">
            <a:gsLst>
              <a:gs pos="0">
                <a:srgbClr val="FFC000"/>
              </a:gs>
              <a:gs pos="69000">
                <a:srgbClr val="FFC000"/>
              </a:gs>
              <a:gs pos="100000">
                <a:schemeClr val="accent5">
                  <a:lumMod val="60000"/>
                  <a:lumOff val="40000"/>
                </a:schemeClr>
              </a:gs>
            </a:gsLst>
            <a:lin ang="16200000" scaled="1"/>
            <a:tileRect/>
          </a:gradFill>
        </p:spPr>
        <p:style>
          <a:lnRef idx="1">
            <a:schemeClr val="accent3"/>
          </a:lnRef>
          <a:fillRef idx="3">
            <a:schemeClr val="accent3"/>
          </a:fillRef>
          <a:effectRef idx="2">
            <a:schemeClr val="accent3"/>
          </a:effectRef>
          <a:fontRef idx="minor">
            <a:schemeClr val="lt1"/>
          </a:fontRef>
        </p:style>
        <p:txBody>
          <a:bodyPr rtlCol="0" anchor="ctr"/>
          <a:lstStyle/>
          <a:p>
            <a:pPr algn="ctr"/>
            <a:r>
              <a:rPr lang="en-US" altLang="zh-CN" i="1" dirty="0" smtClean="0">
                <a:solidFill>
                  <a:schemeClr val="tx1"/>
                </a:solidFill>
                <a:latin typeface="Times" panose="02020603050405020304" pitchFamily="18" charset="0"/>
                <a:cs typeface="Times" panose="02020603050405020304" pitchFamily="18" charset="0"/>
              </a:rPr>
              <a:t>N</a:t>
            </a:r>
            <a:r>
              <a:rPr lang="zh-CN" altLang="en-US" dirty="0" smtClean="0">
                <a:solidFill>
                  <a:schemeClr val="tx1"/>
                </a:solidFill>
                <a:latin typeface="Times" panose="02020603050405020304" pitchFamily="18" charset="0"/>
                <a:cs typeface="Times" panose="02020603050405020304" pitchFamily="18" charset="0"/>
              </a:rPr>
              <a:t>个</a:t>
            </a:r>
            <a:r>
              <a:rPr lang="en-US" altLang="zh-CN" dirty="0">
                <a:solidFill>
                  <a:schemeClr val="tx1"/>
                </a:solidFill>
                <a:latin typeface="Times" panose="02020603050405020304" pitchFamily="18" charset="0"/>
                <a:cs typeface="Times" panose="02020603050405020304" pitchFamily="18" charset="0"/>
              </a:rPr>
              <a:t>Pareto rank</a:t>
            </a:r>
            <a:r>
              <a:rPr lang="zh-CN" altLang="en-US" dirty="0">
                <a:solidFill>
                  <a:schemeClr val="tx1"/>
                </a:solidFill>
                <a:latin typeface="Times" panose="02020603050405020304" pitchFamily="18" charset="0"/>
                <a:cs typeface="Times" panose="02020603050405020304" pitchFamily="18" charset="0"/>
              </a:rPr>
              <a:t>靠前的</a:t>
            </a:r>
            <a:r>
              <a:rPr lang="zh-CN" altLang="en-US" dirty="0" smtClean="0">
                <a:solidFill>
                  <a:schemeClr val="tx1"/>
                </a:solidFill>
                <a:latin typeface="Times" panose="02020603050405020304" pitchFamily="18" charset="0"/>
                <a:cs typeface="Times" panose="02020603050405020304" pitchFamily="18" charset="0"/>
              </a:rPr>
              <a:t>解</a:t>
            </a:r>
            <a:endParaRPr lang="zh-CN" altLang="en-US" dirty="0">
              <a:solidFill>
                <a:schemeClr val="tx1"/>
              </a:solidFill>
              <a:latin typeface="Times" panose="02020603050405020304" pitchFamily="18" charset="0"/>
              <a:cs typeface="Times" panose="02020603050405020304" pitchFamily="18" charset="0"/>
            </a:endParaRPr>
          </a:p>
        </p:txBody>
      </p:sp>
      <p:cxnSp>
        <p:nvCxnSpPr>
          <p:cNvPr id="76" name="直接箭头连接符 75"/>
          <p:cNvCxnSpPr/>
          <p:nvPr/>
        </p:nvCxnSpPr>
        <p:spPr>
          <a:xfrm flipH="1">
            <a:off x="8431402" y="5111943"/>
            <a:ext cx="6205" cy="341441"/>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77" name="文本框 76"/>
          <p:cNvSpPr txBox="1"/>
          <p:nvPr/>
        </p:nvSpPr>
        <p:spPr>
          <a:xfrm>
            <a:off x="8540816" y="5045604"/>
            <a:ext cx="2706528" cy="369332"/>
          </a:xfrm>
          <a:prstGeom prst="rect">
            <a:avLst/>
          </a:prstGeom>
          <a:noFill/>
        </p:spPr>
        <p:txBody>
          <a:bodyPr wrap="square" rtlCol="0">
            <a:spAutoFit/>
          </a:bodyPr>
          <a:lstStyle/>
          <a:p>
            <a:r>
              <a:rPr lang="zh-CN" altLang="en-US" b="1" dirty="0" smtClean="0">
                <a:latin typeface="Times" panose="02020603050405020304" pitchFamily="18" charset="0"/>
                <a:cs typeface="Times" panose="02020603050405020304" pitchFamily="18" charset="0"/>
              </a:rPr>
              <a:t>用于</a:t>
            </a:r>
            <a:r>
              <a:rPr lang="en-US" altLang="zh-CN" b="1" dirty="0" smtClean="0">
                <a:latin typeface="Times" panose="02020603050405020304" pitchFamily="18" charset="0"/>
                <a:cs typeface="Times" panose="02020603050405020304" pitchFamily="18" charset="0"/>
              </a:rPr>
              <a:t>MOGA</a:t>
            </a:r>
            <a:r>
              <a:rPr lang="zh-CN" altLang="en-US" b="1" dirty="0" smtClean="0">
                <a:latin typeface="Times" panose="02020603050405020304" pitchFamily="18" charset="0"/>
                <a:cs typeface="Times" panose="02020603050405020304" pitchFamily="18" charset="0"/>
              </a:rPr>
              <a:t>演化</a:t>
            </a:r>
            <a:endParaRPr lang="zh-CN" altLang="en-US" b="1" dirty="0">
              <a:latin typeface="Times" panose="02020603050405020304" pitchFamily="18" charset="0"/>
              <a:cs typeface="Times" panose="02020603050405020304" pitchFamily="18" charset="0"/>
            </a:endParaRPr>
          </a:p>
        </p:txBody>
      </p:sp>
      <p:sp>
        <p:nvSpPr>
          <p:cNvPr id="78" name="圆角矩形 77"/>
          <p:cNvSpPr/>
          <p:nvPr/>
        </p:nvSpPr>
        <p:spPr>
          <a:xfrm>
            <a:off x="7665900" y="5479639"/>
            <a:ext cx="1651520" cy="584337"/>
          </a:xfrm>
          <a:prstGeom prst="roundRect">
            <a:avLst/>
          </a:prstGeom>
          <a:gradFill flip="none" rotWithShape="1">
            <a:gsLst>
              <a:gs pos="0">
                <a:schemeClr val="accent6">
                  <a:lumMod val="60000"/>
                  <a:lumOff val="40000"/>
                </a:schemeClr>
              </a:gs>
              <a:gs pos="44505">
                <a:schemeClr val="accent3">
                  <a:lumMod val="95000"/>
                </a:schemeClr>
              </a:gs>
              <a:gs pos="69000">
                <a:schemeClr val="accent6">
                  <a:lumMod val="20000"/>
                  <a:lumOff val="80000"/>
                </a:schemeClr>
              </a:gs>
              <a:gs pos="100000">
                <a:schemeClr val="accent5">
                  <a:lumMod val="60000"/>
                  <a:lumOff val="40000"/>
                </a:schemeClr>
              </a:gs>
            </a:gsLst>
            <a:lin ang="16200000" scaled="1"/>
            <a:tileRect/>
          </a:gradFill>
        </p:spPr>
        <p:style>
          <a:lnRef idx="1">
            <a:schemeClr val="accent3"/>
          </a:lnRef>
          <a:fillRef idx="3">
            <a:schemeClr val="accent3"/>
          </a:fillRef>
          <a:effectRef idx="2">
            <a:schemeClr val="accent3"/>
          </a:effectRef>
          <a:fontRef idx="minor">
            <a:schemeClr val="lt1"/>
          </a:fontRef>
        </p:style>
        <p:txBody>
          <a:bodyPr rtlCol="0" anchor="ctr"/>
          <a:lstStyle/>
          <a:p>
            <a:pPr algn="ctr"/>
            <a:r>
              <a:rPr lang="en-US" altLang="zh-CN" sz="2000" i="1" dirty="0" smtClean="0">
                <a:solidFill>
                  <a:schemeClr val="tx2"/>
                </a:solidFill>
                <a:latin typeface="Times" panose="02020603050405020304" pitchFamily="18" charset="0"/>
                <a:cs typeface="Times" panose="02020603050405020304" pitchFamily="18" charset="0"/>
              </a:rPr>
              <a:t>t</a:t>
            </a:r>
            <a:r>
              <a:rPr lang="zh-CN" altLang="en-US" sz="2000" dirty="0" smtClean="0">
                <a:solidFill>
                  <a:schemeClr val="tx2"/>
                </a:solidFill>
                <a:latin typeface="Times" panose="02020603050405020304" pitchFamily="18" charset="0"/>
                <a:cs typeface="Times" panose="02020603050405020304" pitchFamily="18" charset="0"/>
              </a:rPr>
              <a:t>代</a:t>
            </a:r>
            <a:endParaRPr lang="zh-CN" altLang="en-US" sz="2000" dirty="0">
              <a:solidFill>
                <a:schemeClr val="tx2"/>
              </a:solidFill>
              <a:latin typeface="Times" panose="02020603050405020304" pitchFamily="18" charset="0"/>
              <a:cs typeface="Times" panose="02020603050405020304" pitchFamily="18" charset="0"/>
            </a:endParaRPr>
          </a:p>
        </p:txBody>
      </p:sp>
      <p:cxnSp>
        <p:nvCxnSpPr>
          <p:cNvPr id="94" name="曲线连接符 93"/>
          <p:cNvCxnSpPr>
            <a:stCxn id="25" idx="3"/>
          </p:cNvCxnSpPr>
          <p:nvPr/>
        </p:nvCxnSpPr>
        <p:spPr>
          <a:xfrm flipV="1">
            <a:off x="2723550" y="1452640"/>
            <a:ext cx="1439764" cy="955920"/>
          </a:xfrm>
          <a:prstGeom prst="curvedConnector3">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6" name="直接箭头连接符 95"/>
          <p:cNvCxnSpPr>
            <a:endCxn id="11" idx="0"/>
          </p:cNvCxnSpPr>
          <p:nvPr/>
        </p:nvCxnSpPr>
        <p:spPr>
          <a:xfrm>
            <a:off x="5169217" y="1930600"/>
            <a:ext cx="1" cy="514823"/>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97" name="直接箭头连接符 96"/>
          <p:cNvCxnSpPr/>
          <p:nvPr/>
        </p:nvCxnSpPr>
        <p:spPr>
          <a:xfrm>
            <a:off x="5177394" y="3340884"/>
            <a:ext cx="1" cy="514823"/>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98" name="直接箭头连接符 97"/>
          <p:cNvCxnSpPr/>
          <p:nvPr/>
        </p:nvCxnSpPr>
        <p:spPr>
          <a:xfrm>
            <a:off x="5155914" y="4440183"/>
            <a:ext cx="1" cy="514823"/>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00" name="曲线连接符 99"/>
          <p:cNvCxnSpPr>
            <a:stCxn id="11" idx="3"/>
            <a:endCxn id="44" idx="3"/>
          </p:cNvCxnSpPr>
          <p:nvPr/>
        </p:nvCxnSpPr>
        <p:spPr>
          <a:xfrm flipV="1">
            <a:off x="6175121" y="1507317"/>
            <a:ext cx="72627" cy="1388971"/>
          </a:xfrm>
          <a:prstGeom prst="curvedConnector3">
            <a:avLst>
              <a:gd name="adj1" fmla="val 802155"/>
            </a:avLst>
          </a:prstGeom>
          <a:ln w="28575">
            <a:tailEnd type="triangle"/>
          </a:ln>
        </p:spPr>
        <p:style>
          <a:lnRef idx="1">
            <a:schemeClr val="dk1"/>
          </a:lnRef>
          <a:fillRef idx="0">
            <a:schemeClr val="dk1"/>
          </a:fillRef>
          <a:effectRef idx="0">
            <a:schemeClr val="dk1"/>
          </a:effectRef>
          <a:fontRef idx="minor">
            <a:schemeClr val="tx1"/>
          </a:fontRef>
        </p:style>
      </p:cxnSp>
      <p:cxnSp>
        <p:nvCxnSpPr>
          <p:cNvPr id="4" name="直接连接符 3"/>
          <p:cNvCxnSpPr/>
          <p:nvPr/>
        </p:nvCxnSpPr>
        <p:spPr>
          <a:xfrm>
            <a:off x="5876444" y="5306436"/>
            <a:ext cx="1345133" cy="0"/>
          </a:xfrm>
          <a:prstGeom prst="line">
            <a:avLst/>
          </a:prstGeom>
          <a:ln w="28575">
            <a:prstDash val="sysDot"/>
          </a:ln>
        </p:spPr>
        <p:style>
          <a:lnRef idx="1">
            <a:schemeClr val="dk1"/>
          </a:lnRef>
          <a:fillRef idx="0">
            <a:schemeClr val="dk1"/>
          </a:fillRef>
          <a:effectRef idx="0">
            <a:schemeClr val="dk1"/>
          </a:effectRef>
          <a:fontRef idx="minor">
            <a:schemeClr val="tx1"/>
          </a:fontRef>
        </p:style>
      </p:cxnSp>
      <p:sp>
        <p:nvSpPr>
          <p:cNvPr id="5" name="文本框 4"/>
          <p:cNvSpPr txBox="1"/>
          <p:nvPr/>
        </p:nvSpPr>
        <p:spPr>
          <a:xfrm>
            <a:off x="310953" y="3283695"/>
            <a:ext cx="3704048" cy="1646605"/>
          </a:xfrm>
          <a:prstGeom prst="rect">
            <a:avLst/>
          </a:prstGeom>
          <a:solidFill>
            <a:srgbClr val="0070C0"/>
          </a:solidFill>
        </p:spPr>
        <p:txBody>
          <a:bodyPr wrap="square" rtlCol="0">
            <a:spAutoFit/>
          </a:bodyPr>
          <a:lstStyle/>
          <a:p>
            <a:pPr>
              <a:spcAft>
                <a:spcPts val="600"/>
              </a:spcAft>
            </a:pPr>
            <a:r>
              <a:rPr lang="en-US" altLang="zh-CN" sz="2400" b="1" dirty="0" smtClean="0">
                <a:latin typeface="Times" panose="02020603050405020304" pitchFamily="18" charset="0"/>
                <a:cs typeface="Times" panose="02020603050405020304" pitchFamily="18" charset="0"/>
              </a:rPr>
              <a:t>NBMOGA</a:t>
            </a:r>
            <a:r>
              <a:rPr lang="zh-CN" altLang="en-US" sz="2400" b="1" dirty="0" smtClean="0">
                <a:latin typeface="Times" panose="02020603050405020304" pitchFamily="18" charset="0"/>
                <a:cs typeface="Times" panose="02020603050405020304" pitchFamily="18" charset="0"/>
              </a:rPr>
              <a:t>的核心：</a:t>
            </a:r>
            <a:endParaRPr lang="en-US" altLang="zh-CN" sz="2400" b="1" dirty="0" smtClean="0">
              <a:latin typeface="Times" panose="02020603050405020304" pitchFamily="18" charset="0"/>
              <a:cs typeface="Times" panose="02020603050405020304" pitchFamily="18" charset="0"/>
            </a:endParaRPr>
          </a:p>
          <a:p>
            <a:r>
              <a:rPr lang="zh-CN" altLang="en-US" sz="2400" dirty="0" smtClean="0">
                <a:solidFill>
                  <a:schemeClr val="bg1"/>
                </a:solidFill>
                <a:latin typeface="Times" panose="02020603050405020304" pitchFamily="18" charset="0"/>
                <a:cs typeface="Times" panose="02020603050405020304" pitchFamily="18" charset="0"/>
              </a:rPr>
              <a:t>利用神经网络对大规模</a:t>
            </a:r>
            <a:r>
              <a:rPr lang="zh-CN" altLang="en-US" sz="2400" dirty="0">
                <a:solidFill>
                  <a:schemeClr val="bg1"/>
                </a:solidFill>
                <a:latin typeface="Times" panose="02020603050405020304" pitchFamily="18" charset="0"/>
                <a:cs typeface="Times" panose="02020603050405020304" pitchFamily="18" charset="0"/>
              </a:rPr>
              <a:t>候选解进行快速筛选</a:t>
            </a:r>
            <a:r>
              <a:rPr lang="zh-CN" altLang="en-US" sz="2400" dirty="0" smtClean="0">
                <a:solidFill>
                  <a:schemeClr val="bg1"/>
                </a:solidFill>
                <a:latin typeface="Times" panose="02020603050405020304" pitchFamily="18" charset="0"/>
                <a:cs typeface="Times" panose="02020603050405020304" pitchFamily="18" charset="0"/>
              </a:rPr>
              <a:t>，寻找具有潜在竞争力的候选解</a:t>
            </a:r>
            <a:endParaRPr lang="zh-CN" altLang="en-US" sz="2400" dirty="0">
              <a:solidFill>
                <a:schemeClr val="bg1"/>
              </a:solidFill>
              <a:latin typeface="Times" panose="02020603050405020304" pitchFamily="18" charset="0"/>
              <a:cs typeface="Times" panose="02020603050405020304" pitchFamily="18" charset="0"/>
            </a:endParaRPr>
          </a:p>
        </p:txBody>
      </p:sp>
      <p:sp>
        <p:nvSpPr>
          <p:cNvPr id="34" name="矩形 33"/>
          <p:cNvSpPr/>
          <p:nvPr/>
        </p:nvSpPr>
        <p:spPr>
          <a:xfrm>
            <a:off x="2406546" y="61916"/>
            <a:ext cx="7609776" cy="523220"/>
          </a:xfrm>
          <a:prstGeom prst="rect">
            <a:avLst/>
          </a:prstGeom>
        </p:spPr>
        <p:txBody>
          <a:bodyPr wrap="none">
            <a:spAutoFit/>
          </a:bodyPr>
          <a:lstStyle/>
          <a:p>
            <a:pPr algn="ctr"/>
            <a:r>
              <a:rPr lang="zh-CN" altLang="en-US" sz="2800" b="1" dirty="0" smtClean="0">
                <a:latin typeface="Times" panose="02020603050405020304" pitchFamily="18" charset="0"/>
                <a:ea typeface="黑体" panose="02010609060101010101" pitchFamily="49" charset="-122"/>
                <a:cs typeface="Times" panose="02020603050405020304" pitchFamily="18" charset="0"/>
              </a:rPr>
              <a:t>基于神经网络的多目标遗传算法（</a:t>
            </a:r>
            <a:r>
              <a:rPr lang="en-US" altLang="zh-CN" sz="2800" b="1" dirty="0" smtClean="0">
                <a:latin typeface="Times" panose="02020603050405020304" pitchFamily="18" charset="0"/>
                <a:ea typeface="黑体" panose="02010609060101010101" pitchFamily="49" charset="-122"/>
                <a:cs typeface="Times" panose="02020603050405020304" pitchFamily="18" charset="0"/>
              </a:rPr>
              <a:t>NBMOGA</a:t>
            </a:r>
            <a:r>
              <a:rPr lang="zh-CN" altLang="en-US" sz="2800" b="1" dirty="0" smtClean="0">
                <a:latin typeface="Times" panose="02020603050405020304" pitchFamily="18" charset="0"/>
                <a:ea typeface="黑体" panose="02010609060101010101" pitchFamily="49" charset="-122"/>
                <a:cs typeface="Times" panose="02020603050405020304" pitchFamily="18" charset="0"/>
              </a:rPr>
              <a:t>）</a:t>
            </a:r>
            <a:endParaRPr lang="en-US" altLang="zh-CN" sz="2800" b="1" dirty="0">
              <a:latin typeface="Times" panose="02020603050405020304" pitchFamily="18" charset="0"/>
              <a:ea typeface="黑体" panose="02010609060101010101" pitchFamily="49" charset="-122"/>
              <a:cs typeface="Times" panose="02020603050405020304" pitchFamily="18" charset="0"/>
            </a:endParaRPr>
          </a:p>
        </p:txBody>
      </p:sp>
      <p:sp>
        <p:nvSpPr>
          <p:cNvPr id="3" name="灯片编号占位符 2"/>
          <p:cNvSpPr>
            <a:spLocks noGrp="1"/>
          </p:cNvSpPr>
          <p:nvPr>
            <p:ph type="sldNum" sz="quarter" idx="12"/>
          </p:nvPr>
        </p:nvSpPr>
        <p:spPr/>
        <p:txBody>
          <a:bodyPr/>
          <a:lstStyle/>
          <a:p>
            <a:fld id="{7A87FD79-EEE8-4B31-B2A4-84BFC407D37C}" type="slidenum">
              <a:rPr lang="en-US" altLang="zh-CN" smtClean="0">
                <a:solidFill>
                  <a:srgbClr val="000000"/>
                </a:solidFill>
              </a:rPr>
              <a:pPr/>
              <a:t>8</a:t>
            </a:fld>
            <a:endParaRPr lang="en-US" altLang="zh-CN">
              <a:solidFill>
                <a:srgbClr val="000000"/>
              </a:solidFill>
            </a:endParaRPr>
          </a:p>
        </p:txBody>
      </p:sp>
      <p:sp>
        <p:nvSpPr>
          <p:cNvPr id="6" name="文本框 5"/>
          <p:cNvSpPr txBox="1"/>
          <p:nvPr/>
        </p:nvSpPr>
        <p:spPr>
          <a:xfrm>
            <a:off x="9192346" y="2331640"/>
            <a:ext cx="2125809" cy="369332"/>
          </a:xfrm>
          <a:prstGeom prst="rect">
            <a:avLst/>
          </a:prstGeom>
          <a:noFill/>
        </p:spPr>
        <p:txBody>
          <a:bodyPr wrap="square" rtlCol="0">
            <a:spAutoFit/>
          </a:bodyPr>
          <a:lstStyle/>
          <a:p>
            <a:r>
              <a:rPr lang="zh-CN" altLang="en-US" b="1" dirty="0" smtClean="0">
                <a:solidFill>
                  <a:schemeClr val="accent3"/>
                </a:solidFill>
                <a:latin typeface="Times" panose="02020603050405020304" pitchFamily="18" charset="0"/>
                <a:cs typeface="Times" panose="02020603050405020304" pitchFamily="18" charset="0"/>
              </a:rPr>
              <a:t>种群已扩大为</a:t>
            </a:r>
            <a:r>
              <a:rPr lang="en-US" altLang="zh-CN" b="1" i="1" dirty="0" smtClean="0">
                <a:solidFill>
                  <a:schemeClr val="accent3"/>
                </a:solidFill>
                <a:latin typeface="Times" panose="02020603050405020304" pitchFamily="18" charset="0"/>
                <a:cs typeface="Times" panose="02020603050405020304" pitchFamily="18" charset="0"/>
              </a:rPr>
              <a:t>K</a:t>
            </a:r>
            <a:r>
              <a:rPr lang="zh-CN" altLang="en-US" b="1" dirty="0" smtClean="0">
                <a:solidFill>
                  <a:schemeClr val="accent3"/>
                </a:solidFill>
                <a:latin typeface="Times" panose="02020603050405020304" pitchFamily="18" charset="0"/>
                <a:cs typeface="Times" panose="02020603050405020304" pitchFamily="18" charset="0"/>
              </a:rPr>
              <a:t>倍</a:t>
            </a:r>
            <a:endParaRPr lang="zh-CN" altLang="en-US" b="1" dirty="0">
              <a:solidFill>
                <a:schemeClr val="accent3"/>
              </a:solidFill>
              <a:latin typeface="Times" panose="02020603050405020304" pitchFamily="18" charset="0"/>
              <a:cs typeface="Times" panose="02020603050405020304" pitchFamily="18" charset="0"/>
            </a:endParaRPr>
          </a:p>
        </p:txBody>
      </p:sp>
      <p:sp>
        <p:nvSpPr>
          <p:cNvPr id="9" name="矩形 8"/>
          <p:cNvSpPr/>
          <p:nvPr/>
        </p:nvSpPr>
        <p:spPr>
          <a:xfrm>
            <a:off x="1316521" y="1673967"/>
            <a:ext cx="1550424" cy="369332"/>
          </a:xfrm>
          <a:prstGeom prst="rect">
            <a:avLst/>
          </a:prstGeom>
        </p:spPr>
        <p:txBody>
          <a:bodyPr wrap="none">
            <a:spAutoFit/>
          </a:bodyPr>
          <a:lstStyle/>
          <a:p>
            <a:pPr algn="ctr"/>
            <a:r>
              <a:rPr lang="en-US" altLang="zh-CN" i="1" dirty="0" smtClean="0">
                <a:latin typeface="Times" panose="02020603050405020304" pitchFamily="18" charset="0"/>
                <a:cs typeface="Times" panose="02020603050405020304" pitchFamily="18" charset="0"/>
              </a:rPr>
              <a:t>N</a:t>
            </a:r>
            <a:r>
              <a:rPr lang="zh-CN" altLang="en-US" dirty="0" smtClean="0">
                <a:latin typeface="Times" panose="02020603050405020304" pitchFamily="18" charset="0"/>
                <a:cs typeface="Times" panose="02020603050405020304" pitchFamily="18" charset="0"/>
              </a:rPr>
              <a:t>个初始</a:t>
            </a:r>
            <a:r>
              <a:rPr lang="zh-CN" altLang="en-US" dirty="0">
                <a:latin typeface="Times" panose="02020603050405020304" pitchFamily="18" charset="0"/>
                <a:cs typeface="Times" panose="02020603050405020304" pitchFamily="18" charset="0"/>
              </a:rPr>
              <a:t>种子</a:t>
            </a:r>
          </a:p>
        </p:txBody>
      </p:sp>
      <p:sp>
        <p:nvSpPr>
          <p:cNvPr id="2" name="文本框 1"/>
          <p:cNvSpPr txBox="1"/>
          <p:nvPr/>
        </p:nvSpPr>
        <p:spPr>
          <a:xfrm>
            <a:off x="1742288" y="6330980"/>
            <a:ext cx="8726348" cy="461665"/>
          </a:xfrm>
          <a:prstGeom prst="rect">
            <a:avLst/>
          </a:prstGeom>
          <a:noFill/>
        </p:spPr>
        <p:txBody>
          <a:bodyPr wrap="square" rtlCol="0">
            <a:spAutoFit/>
          </a:bodyPr>
          <a:lstStyle/>
          <a:p>
            <a:r>
              <a:rPr lang="zh-CN" altLang="en-US" sz="2400" dirty="0" smtClean="0">
                <a:solidFill>
                  <a:srgbClr val="C00000"/>
                </a:solidFill>
                <a:latin typeface="Times" panose="02020603050405020304" pitchFamily="18" charset="0"/>
                <a:cs typeface="Times" panose="02020603050405020304" pitchFamily="18" charset="0"/>
              </a:rPr>
              <a:t>神经网络对</a:t>
            </a:r>
            <a:r>
              <a:rPr lang="en-US" altLang="zh-CN" sz="2400" dirty="0" smtClean="0">
                <a:solidFill>
                  <a:srgbClr val="C00000"/>
                </a:solidFill>
                <a:latin typeface="Times" panose="02020603050405020304" pitchFamily="18" charset="0"/>
                <a:cs typeface="Times" panose="02020603050405020304" pitchFamily="18" charset="0"/>
              </a:rPr>
              <a:t>MOGA</a:t>
            </a:r>
            <a:r>
              <a:rPr lang="zh-CN" altLang="en-US" sz="2400" dirty="0" smtClean="0">
                <a:solidFill>
                  <a:srgbClr val="C00000"/>
                </a:solidFill>
                <a:latin typeface="Times" panose="02020603050405020304" pitchFamily="18" charset="0"/>
                <a:cs typeface="Times" panose="02020603050405020304" pitchFamily="18" charset="0"/>
              </a:rPr>
              <a:t>的后代进行初步筛选，更容易找到优质后代</a:t>
            </a:r>
            <a:endParaRPr lang="zh-CN" altLang="en-US" sz="2400" dirty="0">
              <a:solidFill>
                <a:srgbClr val="C00000"/>
              </a:solidFill>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1338174002"/>
      </p:ext>
    </p:extLst>
  </p:cSld>
  <p:clrMapOvr>
    <a:masterClrMapping/>
  </p:clrMapOvr>
  <mc:AlternateContent xmlns:mc="http://schemas.openxmlformats.org/markup-compatibility/2006" xmlns:p14="http://schemas.microsoft.com/office/powerpoint/2010/main">
    <mc:Choice Requires="p14">
      <p:transition spd="slow" p14:dur="2000" advTm="51805"/>
    </mc:Choice>
    <mc:Fallback xmlns="">
      <p:transition spd="slow" advTm="51805"/>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3378196" y="71979"/>
            <a:ext cx="5234125" cy="523220"/>
          </a:xfrm>
          <a:prstGeom prst="rect">
            <a:avLst/>
          </a:prstGeom>
        </p:spPr>
        <p:txBody>
          <a:bodyPr wrap="none">
            <a:spAutoFit/>
          </a:bodyPr>
          <a:lstStyle/>
          <a:p>
            <a:r>
              <a:rPr lang="zh-CN" altLang="en-US" sz="2800" b="1" dirty="0" smtClean="0">
                <a:latin typeface="黑体" panose="02010609060101010101" pitchFamily="49" charset="-122"/>
                <a:ea typeface="黑体" panose="02010609060101010101" pitchFamily="49" charset="-122"/>
                <a:cs typeface="Times New Roman" panose="02020603050405020304" pitchFamily="18" charset="0"/>
              </a:rPr>
              <a:t>在经典多目标优化问题中的测试</a:t>
            </a:r>
            <a:endParaRPr lang="en-US" altLang="zh-CN" sz="2800" b="1" dirty="0">
              <a:latin typeface="黑体" panose="02010609060101010101" pitchFamily="49" charset="-122"/>
              <a:ea typeface="黑体" panose="02010609060101010101" pitchFamily="49" charset="-122"/>
              <a:cs typeface="Times New Roman" panose="02020603050405020304" pitchFamily="18" charset="0"/>
            </a:endParaRPr>
          </a:p>
        </p:txBody>
      </p:sp>
      <p:sp>
        <p:nvSpPr>
          <p:cNvPr id="3" name="灯片编号占位符 2"/>
          <p:cNvSpPr>
            <a:spLocks noGrp="1"/>
          </p:cNvSpPr>
          <p:nvPr>
            <p:ph type="sldNum" sz="quarter" idx="12"/>
          </p:nvPr>
        </p:nvSpPr>
        <p:spPr/>
        <p:txBody>
          <a:bodyPr/>
          <a:lstStyle/>
          <a:p>
            <a:fld id="{7A87FD79-EEE8-4B31-B2A4-84BFC407D37C}" type="slidenum">
              <a:rPr lang="en-US" altLang="zh-CN" smtClean="0">
                <a:solidFill>
                  <a:srgbClr val="000000"/>
                </a:solidFill>
              </a:rPr>
              <a:pPr/>
              <a:t>9</a:t>
            </a:fld>
            <a:endParaRPr lang="en-US" altLang="zh-CN" dirty="0">
              <a:solidFill>
                <a:srgbClr val="000000"/>
              </a:solidFill>
            </a:endParaRPr>
          </a:p>
        </p:txBody>
      </p:sp>
      <p:pic>
        <p:nvPicPr>
          <p:cNvPr id="18" name="图片 17"/>
          <p:cNvPicPr/>
          <p:nvPr/>
        </p:nvPicPr>
        <p:blipFill rotWithShape="1">
          <a:blip r:embed="rId2" cstate="print">
            <a:extLst>
              <a:ext uri="{28A0092B-C50C-407E-A947-70E740481C1C}">
                <a14:useLocalDpi xmlns:a14="http://schemas.microsoft.com/office/drawing/2010/main" val="0"/>
              </a:ext>
            </a:extLst>
          </a:blip>
          <a:srcRect l="6224" r="7315"/>
          <a:stretch/>
        </p:blipFill>
        <p:spPr bwMode="auto">
          <a:xfrm>
            <a:off x="2216473" y="1772600"/>
            <a:ext cx="6397385" cy="1834892"/>
          </a:xfrm>
          <a:prstGeom prst="rect">
            <a:avLst/>
          </a:prstGeom>
          <a:ln>
            <a:noFill/>
          </a:ln>
          <a:extLst>
            <a:ext uri="{53640926-AAD7-44D8-BBD7-CCE9431645EC}">
              <a14:shadowObscured xmlns:a14="http://schemas.microsoft.com/office/drawing/2010/main"/>
            </a:ext>
          </a:extLst>
        </p:spPr>
      </p:pic>
      <p:sp>
        <p:nvSpPr>
          <p:cNvPr id="23" name="文本框 22"/>
          <p:cNvSpPr txBox="1"/>
          <p:nvPr/>
        </p:nvSpPr>
        <p:spPr>
          <a:xfrm>
            <a:off x="3226231" y="1585486"/>
            <a:ext cx="671193" cy="276999"/>
          </a:xfrm>
          <a:prstGeom prst="rect">
            <a:avLst/>
          </a:prstGeom>
          <a:noFill/>
        </p:spPr>
        <p:txBody>
          <a:bodyPr wrap="square" rtlCol="0">
            <a:spAutoFit/>
          </a:bodyPr>
          <a:lstStyle/>
          <a:p>
            <a:r>
              <a:rPr lang="en-US" altLang="zh-CN" sz="1200" dirty="0" smtClean="0">
                <a:latin typeface="Times" panose="02020603050405020304" pitchFamily="18" charset="0"/>
                <a:cs typeface="Times" panose="02020603050405020304" pitchFamily="18" charset="0"/>
              </a:rPr>
              <a:t>ZDT1 </a:t>
            </a:r>
            <a:endParaRPr lang="zh-CN" altLang="en-US" sz="1200" dirty="0">
              <a:latin typeface="Times" panose="02020603050405020304" pitchFamily="18" charset="0"/>
              <a:cs typeface="Times" panose="02020603050405020304" pitchFamily="18" charset="0"/>
            </a:endParaRPr>
          </a:p>
        </p:txBody>
      </p:sp>
      <p:sp>
        <p:nvSpPr>
          <p:cNvPr id="28" name="文本框 27"/>
          <p:cNvSpPr txBox="1"/>
          <p:nvPr/>
        </p:nvSpPr>
        <p:spPr>
          <a:xfrm>
            <a:off x="5293928" y="1584028"/>
            <a:ext cx="671193" cy="276999"/>
          </a:xfrm>
          <a:prstGeom prst="rect">
            <a:avLst/>
          </a:prstGeom>
          <a:noFill/>
        </p:spPr>
        <p:txBody>
          <a:bodyPr wrap="square" rtlCol="0">
            <a:spAutoFit/>
          </a:bodyPr>
          <a:lstStyle/>
          <a:p>
            <a:r>
              <a:rPr lang="en-US" altLang="zh-CN" sz="1200" dirty="0" smtClean="0">
                <a:latin typeface="Times" panose="02020603050405020304" pitchFamily="18" charset="0"/>
                <a:cs typeface="Times" panose="02020603050405020304" pitchFamily="18" charset="0"/>
              </a:rPr>
              <a:t>ZDT2 </a:t>
            </a:r>
            <a:endParaRPr lang="zh-CN" altLang="en-US" sz="1200" dirty="0">
              <a:latin typeface="Times" panose="02020603050405020304" pitchFamily="18" charset="0"/>
              <a:cs typeface="Times" panose="02020603050405020304" pitchFamily="18" charset="0"/>
            </a:endParaRPr>
          </a:p>
        </p:txBody>
      </p:sp>
      <p:sp>
        <p:nvSpPr>
          <p:cNvPr id="29" name="文本框 28"/>
          <p:cNvSpPr txBox="1"/>
          <p:nvPr/>
        </p:nvSpPr>
        <p:spPr>
          <a:xfrm>
            <a:off x="7423500" y="1572830"/>
            <a:ext cx="671193" cy="276999"/>
          </a:xfrm>
          <a:prstGeom prst="rect">
            <a:avLst/>
          </a:prstGeom>
          <a:noFill/>
        </p:spPr>
        <p:txBody>
          <a:bodyPr wrap="square" rtlCol="0">
            <a:spAutoFit/>
          </a:bodyPr>
          <a:lstStyle/>
          <a:p>
            <a:r>
              <a:rPr lang="en-US" altLang="zh-CN" sz="1200" dirty="0" smtClean="0">
                <a:latin typeface="Times" panose="02020603050405020304" pitchFamily="18" charset="0"/>
                <a:cs typeface="Times" panose="02020603050405020304" pitchFamily="18" charset="0"/>
              </a:rPr>
              <a:t>ZDT6 </a:t>
            </a:r>
            <a:endParaRPr lang="zh-CN" altLang="en-US" sz="1200" dirty="0">
              <a:latin typeface="Times" panose="02020603050405020304" pitchFamily="18" charset="0"/>
              <a:cs typeface="Times" panose="02020603050405020304" pitchFamily="18" charset="0"/>
            </a:endParaRPr>
          </a:p>
        </p:txBody>
      </p:sp>
      <p:sp>
        <p:nvSpPr>
          <p:cNvPr id="4" name="文本框 3"/>
          <p:cNvSpPr txBox="1"/>
          <p:nvPr/>
        </p:nvSpPr>
        <p:spPr>
          <a:xfrm>
            <a:off x="863026" y="872471"/>
            <a:ext cx="10982610" cy="861774"/>
          </a:xfrm>
          <a:prstGeom prst="rect">
            <a:avLst/>
          </a:prstGeom>
          <a:noFill/>
        </p:spPr>
        <p:txBody>
          <a:bodyPr wrap="square" rtlCol="0">
            <a:spAutoFit/>
          </a:bodyPr>
          <a:lstStyle/>
          <a:p>
            <a:pPr>
              <a:lnSpc>
                <a:spcPct val="150000"/>
              </a:lnSpc>
            </a:pPr>
            <a:r>
              <a:rPr lang="zh-CN" altLang="en-US" sz="2000" dirty="0" smtClean="0">
                <a:latin typeface="Times" panose="02020603050405020304" pitchFamily="18" charset="0"/>
                <a:ea typeface="楷体" panose="02010609060101010101" pitchFamily="49" charset="-122"/>
                <a:cs typeface="Times" panose="02020603050405020304" pitchFamily="18" charset="0"/>
              </a:rPr>
              <a:t>测试了标准</a:t>
            </a:r>
            <a:r>
              <a:rPr lang="en-US" altLang="zh-CN" sz="2000" dirty="0" smtClean="0">
                <a:latin typeface="Times" panose="02020603050405020304" pitchFamily="18" charset="0"/>
                <a:ea typeface="楷体" panose="02010609060101010101" pitchFamily="49" charset="-122"/>
                <a:cs typeface="Times" panose="02020603050405020304" pitchFamily="18" charset="0"/>
              </a:rPr>
              <a:t>MOGA</a:t>
            </a:r>
            <a:r>
              <a:rPr lang="zh-CN" altLang="en-US" sz="2000" dirty="0" smtClean="0">
                <a:latin typeface="Times" panose="02020603050405020304" pitchFamily="18" charset="0"/>
                <a:ea typeface="楷体" panose="02010609060101010101" pitchFamily="49" charset="-122"/>
                <a:cs typeface="Times" panose="02020603050405020304" pitchFamily="18" charset="0"/>
              </a:rPr>
              <a:t>、</a:t>
            </a:r>
            <a:r>
              <a:rPr lang="en-US" altLang="zh-CN" sz="2000" dirty="0" smtClean="0">
                <a:latin typeface="Times" panose="02020603050405020304" pitchFamily="18" charset="0"/>
                <a:ea typeface="楷体" panose="02010609060101010101" pitchFamily="49" charset="-122"/>
                <a:cs typeface="Times" panose="02020603050405020304" pitchFamily="18" charset="0"/>
              </a:rPr>
              <a:t>MOPSO</a:t>
            </a:r>
            <a:r>
              <a:rPr lang="zh-CN" altLang="en-US" sz="2000" dirty="0" smtClean="0">
                <a:latin typeface="Times" panose="02020603050405020304" pitchFamily="18" charset="0"/>
                <a:ea typeface="楷体" panose="02010609060101010101" pitchFamily="49" charset="-122"/>
                <a:cs typeface="Times" panose="02020603050405020304" pitchFamily="18" charset="0"/>
              </a:rPr>
              <a:t>、</a:t>
            </a:r>
            <a:r>
              <a:rPr lang="en-US" altLang="zh-CN" sz="2000" dirty="0" smtClean="0">
                <a:latin typeface="Times" panose="02020603050405020304" pitchFamily="18" charset="0"/>
                <a:ea typeface="楷体" panose="02010609060101010101" pitchFamily="49" charset="-122"/>
                <a:cs typeface="Times" panose="02020603050405020304" pitchFamily="18" charset="0"/>
              </a:rPr>
              <a:t>MOPSO</a:t>
            </a:r>
            <a:r>
              <a:rPr lang="zh-CN" altLang="en-US" sz="2000" dirty="0" smtClean="0">
                <a:latin typeface="Times" panose="02020603050405020304" pitchFamily="18" charset="0"/>
                <a:ea typeface="楷体" panose="02010609060101010101" pitchFamily="49" charset="-122"/>
                <a:cs typeface="Times" panose="02020603050405020304" pitchFamily="18" charset="0"/>
              </a:rPr>
              <a:t>和</a:t>
            </a:r>
            <a:r>
              <a:rPr lang="en-US" altLang="zh-CN" sz="2000" dirty="0" smtClean="0">
                <a:latin typeface="Times" panose="02020603050405020304" pitchFamily="18" charset="0"/>
                <a:ea typeface="楷体" panose="02010609060101010101" pitchFamily="49" charset="-122"/>
                <a:cs typeface="Times" panose="02020603050405020304" pitchFamily="18" charset="0"/>
              </a:rPr>
              <a:t>MOGA</a:t>
            </a:r>
            <a:r>
              <a:rPr lang="zh-CN" altLang="en-US" sz="2000" dirty="0" smtClean="0">
                <a:latin typeface="Times" panose="02020603050405020304" pitchFamily="18" charset="0"/>
                <a:ea typeface="楷体" panose="02010609060101010101" pitchFamily="49" charset="-122"/>
                <a:cs typeface="Times" panose="02020603050405020304" pitchFamily="18" charset="0"/>
              </a:rPr>
              <a:t>交替使用、聚类增强</a:t>
            </a:r>
            <a:r>
              <a:rPr lang="en-US" altLang="zh-CN" sz="2000" dirty="0" smtClean="0">
                <a:latin typeface="Times" panose="02020603050405020304" pitchFamily="18" charset="0"/>
                <a:ea typeface="楷体" panose="02010609060101010101" pitchFamily="49" charset="-122"/>
                <a:cs typeface="Times" panose="02020603050405020304" pitchFamily="18" charset="0"/>
              </a:rPr>
              <a:t>MOGA</a:t>
            </a:r>
            <a:r>
              <a:rPr lang="zh-CN" altLang="en-US" sz="2000" dirty="0" smtClean="0">
                <a:latin typeface="Times" panose="02020603050405020304" pitchFamily="18" charset="0"/>
                <a:ea typeface="楷体" panose="02010609060101010101" pitchFamily="49" charset="-122"/>
                <a:cs typeface="Times" panose="02020603050405020304" pitchFamily="18" charset="0"/>
              </a:rPr>
              <a:t>、</a:t>
            </a:r>
            <a:r>
              <a:rPr lang="en-US" altLang="zh-CN" sz="2000" dirty="0" smtClean="0">
                <a:latin typeface="Times" panose="02020603050405020304" pitchFamily="18" charset="0"/>
                <a:ea typeface="楷体" panose="02010609060101010101" pitchFamily="49" charset="-122"/>
                <a:cs typeface="Times" panose="02020603050405020304" pitchFamily="18" charset="0"/>
              </a:rPr>
              <a:t>NBMOGA</a:t>
            </a:r>
          </a:p>
          <a:p>
            <a:r>
              <a:rPr lang="zh-CN" altLang="en-US" sz="2000" b="1" dirty="0">
                <a:latin typeface="Times" panose="02020603050405020304" pitchFamily="18" charset="0"/>
                <a:ea typeface="楷体" panose="02010609060101010101" pitchFamily="49" charset="-122"/>
                <a:cs typeface="Times" panose="02020603050405020304" pitchFamily="18" charset="0"/>
              </a:rPr>
              <a:t>收敛速度对比：</a:t>
            </a:r>
          </a:p>
        </p:txBody>
      </p:sp>
      <p:sp>
        <p:nvSpPr>
          <p:cNvPr id="5" name="文本框 4"/>
          <p:cNvSpPr txBox="1"/>
          <p:nvPr/>
        </p:nvSpPr>
        <p:spPr>
          <a:xfrm>
            <a:off x="1361287" y="4049397"/>
            <a:ext cx="8298352" cy="1400383"/>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altLang="zh-CN" sz="2000" i="1" dirty="0" smtClean="0">
                <a:latin typeface="Times" panose="02020603050405020304" pitchFamily="18" charset="0"/>
                <a:cs typeface="Times" panose="02020603050405020304" pitchFamily="18" charset="0"/>
              </a:rPr>
              <a:t>K</a:t>
            </a:r>
            <a:r>
              <a:rPr lang="en-US" altLang="zh-CN" sz="2000" dirty="0" smtClean="0">
                <a:latin typeface="Times" panose="02020603050405020304" pitchFamily="18" charset="0"/>
                <a:cs typeface="Times" panose="02020603050405020304" pitchFamily="18" charset="0"/>
              </a:rPr>
              <a:t>=5</a:t>
            </a:r>
            <a:r>
              <a:rPr lang="zh-CN" altLang="en-US" sz="2000" dirty="0" smtClean="0">
                <a:latin typeface="Times" panose="02020603050405020304" pitchFamily="18" charset="0"/>
                <a:cs typeface="Times" panose="02020603050405020304" pitchFamily="18" charset="0"/>
              </a:rPr>
              <a:t>时，</a:t>
            </a:r>
            <a:r>
              <a:rPr lang="en-US" altLang="zh-CN" sz="2000" dirty="0" smtClean="0">
                <a:latin typeface="Times" panose="02020603050405020304" pitchFamily="18" charset="0"/>
                <a:cs typeface="Times" panose="02020603050405020304" pitchFamily="18" charset="0"/>
              </a:rPr>
              <a:t>NBMOGA</a:t>
            </a:r>
            <a:r>
              <a:rPr lang="zh-CN" altLang="en-US" sz="2000" dirty="0" smtClean="0">
                <a:latin typeface="Times" panose="02020603050405020304" pitchFamily="18" charset="0"/>
                <a:cs typeface="Times" panose="02020603050405020304" pitchFamily="18" charset="0"/>
              </a:rPr>
              <a:t>收敛速度已经超过标准</a:t>
            </a:r>
            <a:r>
              <a:rPr lang="en-US" altLang="zh-CN" sz="2000" dirty="0" smtClean="0">
                <a:latin typeface="Times" panose="02020603050405020304" pitchFamily="18" charset="0"/>
                <a:cs typeface="Times" panose="02020603050405020304" pitchFamily="18" charset="0"/>
              </a:rPr>
              <a:t>MOGA</a:t>
            </a:r>
            <a:r>
              <a:rPr lang="zh-CN" altLang="en-US" sz="2000" dirty="0" smtClean="0">
                <a:latin typeface="Times" panose="02020603050405020304" pitchFamily="18" charset="0"/>
                <a:cs typeface="Times" panose="02020603050405020304" pitchFamily="18" charset="0"/>
              </a:rPr>
              <a:t>、聚类强化</a:t>
            </a:r>
            <a:r>
              <a:rPr lang="en-US" altLang="zh-CN" sz="2000" dirty="0" smtClean="0">
                <a:latin typeface="Times" panose="02020603050405020304" pitchFamily="18" charset="0"/>
                <a:cs typeface="Times" panose="02020603050405020304" pitchFamily="18" charset="0"/>
              </a:rPr>
              <a:t>MOGA</a:t>
            </a:r>
            <a:r>
              <a:rPr lang="zh-CN" altLang="en-US" sz="2000" dirty="0" smtClean="0">
                <a:latin typeface="Times" panose="02020603050405020304" pitchFamily="18" charset="0"/>
                <a:cs typeface="Times" panose="02020603050405020304" pitchFamily="18" charset="0"/>
              </a:rPr>
              <a:t>等，稍慢于</a:t>
            </a:r>
            <a:r>
              <a:rPr lang="en-US" altLang="zh-CN" sz="2000" dirty="0" smtClean="0">
                <a:latin typeface="Times" panose="02020603050405020304" pitchFamily="18" charset="0"/>
                <a:cs typeface="Times" panose="02020603050405020304" pitchFamily="18" charset="0"/>
              </a:rPr>
              <a:t>MOPSO</a:t>
            </a:r>
          </a:p>
          <a:p>
            <a:pPr marL="285750" indent="-285750">
              <a:buFont typeface="Arial" panose="020B0604020202020204" pitchFamily="34" charset="0"/>
              <a:buChar char="•"/>
            </a:pPr>
            <a:r>
              <a:rPr lang="en-US" altLang="zh-CN" sz="2000" i="1" dirty="0" smtClean="0">
                <a:latin typeface="Times" panose="02020603050405020304" pitchFamily="18" charset="0"/>
                <a:cs typeface="Times" panose="02020603050405020304" pitchFamily="18" charset="0"/>
              </a:rPr>
              <a:t>K</a:t>
            </a:r>
            <a:r>
              <a:rPr lang="en-US" altLang="zh-CN" sz="2000" dirty="0" smtClean="0">
                <a:latin typeface="Times" panose="02020603050405020304" pitchFamily="18" charset="0"/>
                <a:cs typeface="Times" panose="02020603050405020304" pitchFamily="18" charset="0"/>
              </a:rPr>
              <a:t>=15</a:t>
            </a:r>
            <a:r>
              <a:rPr lang="zh-CN" altLang="en-US" sz="2000" dirty="0" smtClean="0">
                <a:latin typeface="Times" panose="02020603050405020304" pitchFamily="18" charset="0"/>
                <a:cs typeface="Times" panose="02020603050405020304" pitchFamily="18" charset="0"/>
              </a:rPr>
              <a:t>时，</a:t>
            </a:r>
            <a:r>
              <a:rPr lang="en-US" altLang="zh-CN" sz="2000" dirty="0" smtClean="0">
                <a:latin typeface="Times" panose="02020603050405020304" pitchFamily="18" charset="0"/>
                <a:cs typeface="Times" panose="02020603050405020304" pitchFamily="18" charset="0"/>
              </a:rPr>
              <a:t>NBMOGA</a:t>
            </a:r>
            <a:r>
              <a:rPr lang="zh-CN" altLang="en-US" sz="2000" dirty="0" smtClean="0">
                <a:latin typeface="Times" panose="02020603050405020304" pitchFamily="18" charset="0"/>
                <a:cs typeface="Times" panose="02020603050405020304" pitchFamily="18" charset="0"/>
              </a:rPr>
              <a:t>收敛速度超过</a:t>
            </a:r>
            <a:r>
              <a:rPr lang="en-US" altLang="zh-CN" sz="2000" dirty="0" smtClean="0">
                <a:latin typeface="Times" panose="02020603050405020304" pitchFamily="18" charset="0"/>
                <a:cs typeface="Times" panose="02020603050405020304" pitchFamily="18" charset="0"/>
              </a:rPr>
              <a:t>MOPSO</a:t>
            </a:r>
          </a:p>
          <a:p>
            <a:pPr marL="285750" indent="-285750">
              <a:buFont typeface="Arial" panose="020B0604020202020204" pitchFamily="34" charset="0"/>
              <a:buChar char="•"/>
            </a:pPr>
            <a:endParaRPr lang="en-US" altLang="zh-CN" sz="2000" dirty="0" smtClean="0">
              <a:latin typeface="Times" panose="02020603050405020304" pitchFamily="18" charset="0"/>
              <a:cs typeface="Times" panose="02020603050405020304" pitchFamily="18" charset="0"/>
            </a:endParaRPr>
          </a:p>
        </p:txBody>
      </p:sp>
      <p:sp>
        <p:nvSpPr>
          <p:cNvPr id="31" name="文本框 30"/>
          <p:cNvSpPr txBox="1"/>
          <p:nvPr/>
        </p:nvSpPr>
        <p:spPr>
          <a:xfrm>
            <a:off x="4134504" y="3640717"/>
            <a:ext cx="3596332" cy="338554"/>
          </a:xfrm>
          <a:prstGeom prst="rect">
            <a:avLst/>
          </a:prstGeom>
          <a:noFill/>
        </p:spPr>
        <p:txBody>
          <a:bodyPr wrap="square" rtlCol="0">
            <a:spAutoFit/>
          </a:bodyPr>
          <a:lstStyle/>
          <a:p>
            <a:r>
              <a:rPr lang="zh-CN" altLang="en-US" sz="1600" dirty="0" smtClean="0">
                <a:latin typeface="楷体" panose="02010609060101010101" pitchFamily="49" charset="-122"/>
                <a:ea typeface="楷体" panose="02010609060101010101" pitchFamily="49" charset="-122"/>
              </a:rPr>
              <a:t>不同算法达到收敛所需的演化代数</a:t>
            </a:r>
            <a:endParaRPr lang="zh-CN" altLang="en-US" sz="1600" dirty="0">
              <a:latin typeface="楷体" panose="02010609060101010101" pitchFamily="49" charset="-122"/>
              <a:ea typeface="楷体" panose="02010609060101010101" pitchFamily="49" charset="-122"/>
            </a:endParaRPr>
          </a:p>
        </p:txBody>
      </p:sp>
      <p:sp>
        <p:nvSpPr>
          <p:cNvPr id="2" name="矩形 1"/>
          <p:cNvSpPr/>
          <p:nvPr/>
        </p:nvSpPr>
        <p:spPr>
          <a:xfrm>
            <a:off x="1365786" y="5449780"/>
            <a:ext cx="3720890" cy="1169551"/>
          </a:xfrm>
          <a:prstGeom prst="rect">
            <a:avLst/>
          </a:prstGeom>
        </p:spPr>
        <p:txBody>
          <a:bodyPr wrap="none">
            <a:spAutoFit/>
          </a:bodyPr>
          <a:lstStyle/>
          <a:p>
            <a:pPr>
              <a:spcBef>
                <a:spcPts val="600"/>
              </a:spcBef>
            </a:pPr>
            <a:r>
              <a:rPr lang="zh-CN" altLang="en-US" sz="2000" dirty="0">
                <a:solidFill>
                  <a:srgbClr val="C00000"/>
                </a:solidFill>
                <a:latin typeface="Times" panose="02020603050405020304" pitchFamily="18" charset="0"/>
                <a:cs typeface="Times" panose="02020603050405020304" pitchFamily="18" charset="0"/>
              </a:rPr>
              <a:t>与标准</a:t>
            </a:r>
            <a:r>
              <a:rPr lang="en-US" altLang="zh-CN" sz="2000" dirty="0">
                <a:solidFill>
                  <a:srgbClr val="C00000"/>
                </a:solidFill>
                <a:latin typeface="Times" panose="02020603050405020304" pitchFamily="18" charset="0"/>
                <a:cs typeface="Times" panose="02020603050405020304" pitchFamily="18" charset="0"/>
              </a:rPr>
              <a:t>MOGA</a:t>
            </a:r>
            <a:r>
              <a:rPr lang="zh-CN" altLang="en-US" sz="2000" dirty="0" smtClean="0">
                <a:solidFill>
                  <a:srgbClr val="C00000"/>
                </a:solidFill>
                <a:latin typeface="Times" panose="02020603050405020304" pitchFamily="18" charset="0"/>
                <a:cs typeface="Times" panose="02020603050405020304" pitchFamily="18" charset="0"/>
              </a:rPr>
              <a:t>相比，</a:t>
            </a:r>
            <a:endParaRPr lang="en-US" altLang="zh-CN" sz="2000" dirty="0">
              <a:solidFill>
                <a:srgbClr val="C00000"/>
              </a:solidFill>
              <a:latin typeface="Times" panose="02020603050405020304" pitchFamily="18" charset="0"/>
              <a:cs typeface="Times" panose="02020603050405020304" pitchFamily="18" charset="0"/>
            </a:endParaRPr>
          </a:p>
          <a:p>
            <a:pPr>
              <a:spcBef>
                <a:spcPts val="600"/>
              </a:spcBef>
            </a:pPr>
            <a:r>
              <a:rPr lang="en-US" altLang="zh-CN" sz="2000" i="1" dirty="0" smtClean="0">
                <a:solidFill>
                  <a:srgbClr val="C00000"/>
                </a:solidFill>
                <a:latin typeface="Times" panose="02020603050405020304" pitchFamily="18" charset="0"/>
                <a:cs typeface="Times" panose="02020603050405020304" pitchFamily="18" charset="0"/>
              </a:rPr>
              <a:t>K</a:t>
            </a:r>
            <a:r>
              <a:rPr lang="en-US" altLang="zh-CN" sz="2000" dirty="0" smtClean="0">
                <a:solidFill>
                  <a:srgbClr val="C00000"/>
                </a:solidFill>
                <a:latin typeface="Times" panose="02020603050405020304" pitchFamily="18" charset="0"/>
                <a:cs typeface="Times" panose="02020603050405020304" pitchFamily="18" charset="0"/>
              </a:rPr>
              <a:t>=5</a:t>
            </a:r>
            <a:r>
              <a:rPr lang="zh-CN" altLang="en-US" sz="2000" dirty="0" smtClean="0">
                <a:solidFill>
                  <a:srgbClr val="C00000"/>
                </a:solidFill>
                <a:latin typeface="Times" panose="02020603050405020304" pitchFamily="18" charset="0"/>
                <a:cs typeface="Times" panose="02020603050405020304" pitchFamily="18" charset="0"/>
              </a:rPr>
              <a:t>时收敛</a:t>
            </a:r>
            <a:r>
              <a:rPr lang="zh-CN" altLang="en-US" sz="2000" dirty="0">
                <a:solidFill>
                  <a:srgbClr val="C00000"/>
                </a:solidFill>
                <a:latin typeface="Times" panose="02020603050405020304" pitchFamily="18" charset="0"/>
                <a:cs typeface="Times" panose="02020603050405020304" pitchFamily="18" charset="0"/>
              </a:rPr>
              <a:t>速度提高约</a:t>
            </a:r>
            <a:r>
              <a:rPr lang="en-US" altLang="zh-CN" sz="2000" dirty="0">
                <a:solidFill>
                  <a:srgbClr val="C00000"/>
                </a:solidFill>
                <a:latin typeface="Times" panose="02020603050405020304" pitchFamily="18" charset="0"/>
                <a:cs typeface="Times" panose="02020603050405020304" pitchFamily="18" charset="0"/>
              </a:rPr>
              <a:t>1</a:t>
            </a:r>
            <a:r>
              <a:rPr lang="zh-CN" altLang="en-US" sz="2000" dirty="0" smtClean="0">
                <a:solidFill>
                  <a:srgbClr val="C00000"/>
                </a:solidFill>
                <a:latin typeface="Times" panose="02020603050405020304" pitchFamily="18" charset="0"/>
                <a:cs typeface="Times" panose="02020603050405020304" pitchFamily="18" charset="0"/>
              </a:rPr>
              <a:t>倍</a:t>
            </a:r>
            <a:endParaRPr lang="en-US" altLang="zh-CN" sz="2000" dirty="0" smtClean="0">
              <a:solidFill>
                <a:srgbClr val="C00000"/>
              </a:solidFill>
              <a:latin typeface="Times" panose="02020603050405020304" pitchFamily="18" charset="0"/>
              <a:cs typeface="Times" panose="02020603050405020304" pitchFamily="18" charset="0"/>
            </a:endParaRPr>
          </a:p>
          <a:p>
            <a:pPr>
              <a:spcBef>
                <a:spcPts val="600"/>
              </a:spcBef>
            </a:pPr>
            <a:r>
              <a:rPr lang="en-US" altLang="zh-CN" sz="2000" i="1" dirty="0" smtClean="0">
                <a:solidFill>
                  <a:srgbClr val="C00000"/>
                </a:solidFill>
                <a:latin typeface="Times" panose="02020603050405020304" pitchFamily="18" charset="0"/>
                <a:cs typeface="Times" panose="02020603050405020304" pitchFamily="18" charset="0"/>
              </a:rPr>
              <a:t>K</a:t>
            </a:r>
            <a:r>
              <a:rPr lang="en-US" altLang="zh-CN" sz="2000" dirty="0" smtClean="0">
                <a:solidFill>
                  <a:srgbClr val="C00000"/>
                </a:solidFill>
                <a:latin typeface="Times" panose="02020603050405020304" pitchFamily="18" charset="0"/>
                <a:cs typeface="Times" panose="02020603050405020304" pitchFamily="18" charset="0"/>
              </a:rPr>
              <a:t>=15</a:t>
            </a:r>
            <a:r>
              <a:rPr lang="zh-CN" altLang="en-US" sz="2000" dirty="0" smtClean="0">
                <a:solidFill>
                  <a:srgbClr val="C00000"/>
                </a:solidFill>
                <a:latin typeface="Times" panose="02020603050405020304" pitchFamily="18" charset="0"/>
                <a:cs typeface="Times" panose="02020603050405020304" pitchFamily="18" charset="0"/>
              </a:rPr>
              <a:t>时收敛速度约能再提高</a:t>
            </a:r>
            <a:r>
              <a:rPr lang="en-US" altLang="zh-CN" sz="2000" dirty="0" smtClean="0">
                <a:solidFill>
                  <a:srgbClr val="C00000"/>
                </a:solidFill>
                <a:latin typeface="Times" panose="02020603050405020304" pitchFamily="18" charset="0"/>
                <a:cs typeface="Times" panose="02020603050405020304" pitchFamily="18" charset="0"/>
              </a:rPr>
              <a:t>1</a:t>
            </a:r>
            <a:r>
              <a:rPr lang="zh-CN" altLang="en-US" sz="2000" dirty="0" smtClean="0">
                <a:solidFill>
                  <a:srgbClr val="C00000"/>
                </a:solidFill>
                <a:latin typeface="Times" panose="02020603050405020304" pitchFamily="18" charset="0"/>
                <a:cs typeface="Times" panose="02020603050405020304" pitchFamily="18" charset="0"/>
              </a:rPr>
              <a:t>倍</a:t>
            </a:r>
            <a:endParaRPr lang="zh-CN" altLang="en-US" sz="2000" dirty="0">
              <a:solidFill>
                <a:srgbClr val="C00000"/>
              </a:solidFill>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633088985"/>
      </p:ext>
    </p:extLst>
  </p:cSld>
  <p:clrMapOvr>
    <a:masterClrMapping/>
  </p:clrMapOvr>
  <mc:AlternateContent xmlns:mc="http://schemas.openxmlformats.org/markup-compatibility/2006" xmlns:p14="http://schemas.microsoft.com/office/powerpoint/2010/main">
    <mc:Choice Requires="p14">
      <p:transition spd="slow" p14:dur="2000" advTm="58579"/>
    </mc:Choice>
    <mc:Fallback xmlns="">
      <p:transition spd="slow" advTm="58579"/>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8.5"/>
</p:tagLst>
</file>

<file path=ppt/theme/theme1.xml><?xml version="1.0" encoding="utf-8"?>
<a:theme xmlns:a="http://schemas.openxmlformats.org/drawingml/2006/main" name="08职代会工作报告">
  <a:themeElements>
    <a:clrScheme name="08职代会工作报告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08职代会工作报告">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08职代会工作报告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08职代会工作报告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08职代会工作报告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08职代会工作报告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08职代会工作报告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08职代会工作报告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08职代会工作报告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08职代会工作报告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08职代会工作报告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08职代会工作报告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08职代会工作报告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08职代会工作报告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34836</TotalTime>
  <Words>2662</Words>
  <Application>Microsoft Office PowerPoint</Application>
  <PresentationFormat>宽屏</PresentationFormat>
  <Paragraphs>410</Paragraphs>
  <Slides>24</Slides>
  <Notes>6</Notes>
  <HiddenSlides>0</HiddenSlides>
  <MMClips>0</MMClips>
  <ScaleCrop>false</ScaleCrop>
  <HeadingPairs>
    <vt:vector size="8" baseType="variant">
      <vt:variant>
        <vt:lpstr>已用的字体</vt:lpstr>
      </vt:variant>
      <vt:variant>
        <vt:i4>14</vt:i4>
      </vt:variant>
      <vt:variant>
        <vt:lpstr>主题</vt:lpstr>
      </vt:variant>
      <vt:variant>
        <vt:i4>1</vt:i4>
      </vt:variant>
      <vt:variant>
        <vt:lpstr>嵌入 OLE 服务器</vt:lpstr>
      </vt:variant>
      <vt:variant>
        <vt:i4>1</vt:i4>
      </vt:variant>
      <vt:variant>
        <vt:lpstr>幻灯片标题</vt:lpstr>
      </vt:variant>
      <vt:variant>
        <vt:i4>24</vt:i4>
      </vt:variant>
    </vt:vector>
  </HeadingPairs>
  <TitlesOfParts>
    <vt:vector size="40" baseType="lpstr">
      <vt:lpstr>Arial Unicode MS</vt:lpstr>
      <vt:lpstr>等线</vt:lpstr>
      <vt:lpstr>黑体</vt:lpstr>
      <vt:lpstr>华文楷体</vt:lpstr>
      <vt:lpstr>华文行楷</vt:lpstr>
      <vt:lpstr>楷体</vt:lpstr>
      <vt:lpstr>宋体</vt:lpstr>
      <vt:lpstr>Arial</vt:lpstr>
      <vt:lpstr>Calibri</vt:lpstr>
      <vt:lpstr>Cambria Math</vt:lpstr>
      <vt:lpstr>Symbol</vt:lpstr>
      <vt:lpstr>Times</vt:lpstr>
      <vt:lpstr>Times New Roman</vt:lpstr>
      <vt:lpstr>Wingdings</vt:lpstr>
      <vt:lpstr>08职代会工作报告</vt:lpstr>
      <vt:lpstr>公式</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机器学习强化的MOGA在lattice参数优化中的应用</dc:title>
  <dc:creator>wanjinyu</dc:creator>
  <cp:lastModifiedBy>wanjinyu</cp:lastModifiedBy>
  <cp:revision>553</cp:revision>
  <dcterms:created xsi:type="dcterms:W3CDTF">2019-01-04T04:41:23Z</dcterms:created>
  <dcterms:modified xsi:type="dcterms:W3CDTF">2022-10-27T06:19:28Z</dcterms:modified>
</cp:coreProperties>
</file>