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</p:sldMasterIdLst>
  <p:notesMasterIdLst>
    <p:notesMasterId r:id="rId21"/>
  </p:notesMasterIdLst>
  <p:handoutMasterIdLst>
    <p:handoutMasterId r:id="rId22"/>
  </p:handoutMasterIdLst>
  <p:sldIdLst>
    <p:sldId id="260" r:id="rId3"/>
    <p:sldId id="290" r:id="rId4"/>
    <p:sldId id="309" r:id="rId5"/>
    <p:sldId id="310" r:id="rId6"/>
    <p:sldId id="313" r:id="rId7"/>
    <p:sldId id="316" r:id="rId8"/>
    <p:sldId id="315" r:id="rId9"/>
    <p:sldId id="318" r:id="rId10"/>
    <p:sldId id="319" r:id="rId11"/>
    <p:sldId id="306" r:id="rId12"/>
    <p:sldId id="295" r:id="rId13"/>
    <p:sldId id="320" r:id="rId14"/>
    <p:sldId id="307" r:id="rId15"/>
    <p:sldId id="297" r:id="rId16"/>
    <p:sldId id="311" r:id="rId17"/>
    <p:sldId id="294" r:id="rId18"/>
    <p:sldId id="298" r:id="rId19"/>
    <p:sldId id="305" r:id="rId20"/>
  </p:sldIdLst>
  <p:sldSz cx="10080625" cy="7559675"/>
  <p:notesSz cx="7099300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entury Schoolbook L"/>
        <a:ea typeface="ＭＳ Ｐゴシック" pitchFamily="50" charset="-128"/>
        <a:cs typeface="+mn-cs"/>
      </a:defRPr>
    </a:lvl1pPr>
    <a:lvl2pPr marL="431800" indent="-215900" algn="l" defTabSz="449263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entury Schoolbook L"/>
        <a:ea typeface="ＭＳ Ｐゴシック" pitchFamily="50" charset="-128"/>
        <a:cs typeface="+mn-cs"/>
      </a:defRPr>
    </a:lvl2pPr>
    <a:lvl3pPr marL="647700" indent="-215900" algn="l" defTabSz="449263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entury Schoolbook L"/>
        <a:ea typeface="ＭＳ Ｐゴシック" pitchFamily="50" charset="-128"/>
        <a:cs typeface="+mn-cs"/>
      </a:defRPr>
    </a:lvl3pPr>
    <a:lvl4pPr marL="863600" indent="-215900" algn="l" defTabSz="449263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entury Schoolbook L"/>
        <a:ea typeface="ＭＳ Ｐゴシック" pitchFamily="50" charset="-128"/>
        <a:cs typeface="+mn-cs"/>
      </a:defRPr>
    </a:lvl4pPr>
    <a:lvl5pPr marL="1079500" indent="-215900" algn="l" defTabSz="449263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entury Schoolbook L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Century Schoolbook L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Century Schoolbook L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Century Schoolbook L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Century Schoolbook L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00080"/>
    <a:srgbClr val="0000FF"/>
    <a:srgbClr val="008000"/>
    <a:srgbClr val="FF00FF"/>
    <a:srgbClr val="0066FF"/>
    <a:srgbClr val="FFCC66"/>
    <a:srgbClr val="CC0066"/>
    <a:srgbClr val="CC0000"/>
    <a:srgbClr val="FF9900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テーマ スタイル 2 - アクセント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テーマ スタイル 2 - アクセント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8" autoAdjust="0"/>
    <p:restoredTop sz="90818" autoAdjust="0"/>
  </p:normalViewPr>
  <p:slideViewPr>
    <p:cSldViewPr>
      <p:cViewPr>
        <p:scale>
          <a:sx n="60" d="100"/>
          <a:sy n="60" d="100"/>
        </p:scale>
        <p:origin x="-1410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592" y="-102"/>
      </p:cViewPr>
      <p:guideLst>
        <p:guide orient="horz" pos="2758"/>
        <p:guide pos="202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575" cy="512764"/>
          </a:xfrm>
          <a:prstGeom prst="rect">
            <a:avLst/>
          </a:prstGeom>
        </p:spPr>
        <p:txBody>
          <a:bodyPr vert="horz" lIns="84751" tIns="42376" rIns="84751" bIns="42376" rtlCol="0"/>
          <a:lstStyle>
            <a:lvl1pPr algn="l" hangingPunct="0">
              <a:lnSpc>
                <a:spcPct val="11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kumimoji="1" sz="1100">
                <a:latin typeface="Century Schoolbook L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4"/>
          </a:xfrm>
          <a:prstGeom prst="rect">
            <a:avLst/>
          </a:prstGeom>
        </p:spPr>
        <p:txBody>
          <a:bodyPr vert="horz" lIns="84751" tIns="42376" rIns="84751" bIns="42376" rtlCol="0"/>
          <a:lstStyle>
            <a:lvl1pPr algn="r" hangingPunct="0">
              <a:lnSpc>
                <a:spcPct val="11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kumimoji="1" sz="1100">
                <a:latin typeface="Century Schoolbook L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FD86D57-FCF3-4731-8086-43C5257BB765}" type="datetimeFigureOut">
              <a:rPr lang="ja-JP" altLang="en-US"/>
              <a:pPr>
                <a:defRPr/>
              </a:pPr>
              <a:t>2011/1/25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1" y="9720262"/>
            <a:ext cx="3076575" cy="512763"/>
          </a:xfrm>
          <a:prstGeom prst="rect">
            <a:avLst/>
          </a:prstGeom>
        </p:spPr>
        <p:txBody>
          <a:bodyPr vert="horz" lIns="84751" tIns="42376" rIns="84751" bIns="42376" rtlCol="0" anchor="b"/>
          <a:lstStyle>
            <a:lvl1pPr algn="l" hangingPunct="0">
              <a:lnSpc>
                <a:spcPct val="11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kumimoji="1" sz="1100">
                <a:latin typeface="Century Schoolbook L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4021138" y="9720262"/>
            <a:ext cx="3076575" cy="512763"/>
          </a:xfrm>
          <a:prstGeom prst="rect">
            <a:avLst/>
          </a:prstGeom>
        </p:spPr>
        <p:txBody>
          <a:bodyPr vert="horz" lIns="84751" tIns="42376" rIns="84751" bIns="42376" rtlCol="0" anchor="b"/>
          <a:lstStyle>
            <a:lvl1pPr algn="r" hangingPunct="0">
              <a:lnSpc>
                <a:spcPct val="11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kumimoji="1" sz="1100">
                <a:latin typeface="Century Schoolbook L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59998BE-CC75-4E87-B39E-DE584A7D86E1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336489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676276" y="690564"/>
            <a:ext cx="5745163" cy="8855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751" tIns="42376" rIns="84751" bIns="42376" anchor="ctr"/>
          <a:lstStyle/>
          <a:p>
            <a:pPr algn="ctr" hangingPunct="0">
              <a:lnSpc>
                <a:spcPct val="111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kumimoji="0" lang="ja-JP" altLang="en-US">
              <a:latin typeface="Century Schoolbook L" pitchFamily="16" charset="0"/>
              <a:ea typeface="+mn-ea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677863" y="690564"/>
            <a:ext cx="2489201" cy="4429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4751" tIns="42376" rIns="84751" bIns="42376" anchor="ctr"/>
          <a:lstStyle/>
          <a:p>
            <a:pPr algn="ctr" hangingPunct="0">
              <a:lnSpc>
                <a:spcPct val="111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kumimoji="0" lang="ja-JP" altLang="en-US">
              <a:latin typeface="Century Schoolbook L" pitchFamily="16" charset="0"/>
              <a:ea typeface="+mn-ea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932238" y="690564"/>
            <a:ext cx="2489201" cy="4429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4751" tIns="42376" rIns="84751" bIns="42376" anchor="ctr"/>
          <a:lstStyle/>
          <a:p>
            <a:pPr algn="ctr" hangingPunct="0">
              <a:lnSpc>
                <a:spcPct val="111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kumimoji="0" lang="ja-JP" altLang="en-US">
              <a:latin typeface="Century Schoolbook L" pitchFamily="16" charset="0"/>
              <a:ea typeface="+mn-ea"/>
            </a:endParaRPr>
          </a:p>
        </p:txBody>
      </p:sp>
      <p:sp>
        <p:nvSpPr>
          <p:cNvPr id="7782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36675" y="1354138"/>
            <a:ext cx="4425950" cy="332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1250950" y="4895851"/>
            <a:ext cx="4597400" cy="39846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ja-JP" noProof="0" smtClean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77863" y="9101138"/>
            <a:ext cx="2489201" cy="4429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4751" tIns="42376" rIns="84751" bIns="42376" anchor="ctr"/>
          <a:lstStyle/>
          <a:p>
            <a:pPr algn="ctr" hangingPunct="0">
              <a:lnSpc>
                <a:spcPct val="111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kumimoji="0" lang="ja-JP" altLang="en-US">
              <a:latin typeface="Century Schoolbook L" pitchFamily="16" charset="0"/>
              <a:ea typeface="+mn-ea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932238" y="9101138"/>
            <a:ext cx="2489201" cy="4429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758" tIns="45712" rIns="91758" bIns="45712" anchor="b"/>
          <a:lstStyle/>
          <a:p>
            <a:pPr algn="r" hangingPunct="0">
              <a:lnSpc>
                <a:spcPct val="11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70944" algn="l"/>
                <a:tab pos="1341887" algn="l"/>
                <a:tab pos="2012832" algn="l"/>
              </a:tabLst>
              <a:defRPr/>
            </a:pPr>
            <a:fld id="{A8A74E47-1C08-4055-B944-95DD60DB4CE0}" type="slidenum">
              <a:rPr kumimoji="0" lang="en-GB" altLang="ja-JP" sz="1100">
                <a:solidFill>
                  <a:srgbClr val="000000"/>
                </a:solidFill>
                <a:latin typeface="Century Schoolbook L" pitchFamily="16" charset="0"/>
                <a:ea typeface="+mn-ea"/>
              </a:rPr>
              <a:pPr algn="r" hangingPunct="0">
                <a:lnSpc>
                  <a:spcPct val="111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670944" algn="l"/>
                  <a:tab pos="1341887" algn="l"/>
                  <a:tab pos="2012832" algn="l"/>
                </a:tabLst>
                <a:defRPr/>
              </a:pPr>
              <a:t>&lt;#&gt;</a:t>
            </a:fld>
            <a:endParaRPr kumimoji="0" lang="en-GB" altLang="ja-JP" sz="1100" dirty="0">
              <a:solidFill>
                <a:srgbClr val="000000"/>
              </a:solidFill>
              <a:latin typeface="Century Schoolbook L" pitchFamily="16" charset="0"/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14264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4032" y="0"/>
            <a:ext cx="8501122" cy="779441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 userDrawn="1"/>
        </p:nvSpPr>
        <p:spPr bwMode="auto">
          <a:xfrm>
            <a:off x="8820150" y="7107238"/>
            <a:ext cx="760413" cy="376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hangingPunct="0">
              <a:lnSpc>
                <a:spcPct val="11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</a:tabLst>
              <a:defRPr/>
            </a:pPr>
            <a:fld id="{140E4544-FCDE-4CDD-8693-18D4E7DDA518}" type="slidenum">
              <a:rPr kumimoji="0" lang="en-GB" altLang="ja-JP" sz="2000">
                <a:solidFill>
                  <a:srgbClr val="000000"/>
                </a:solidFill>
                <a:latin typeface="Century Schoolbook L" pitchFamily="16" charset="0"/>
              </a:rPr>
              <a:pPr algn="ctr" hangingPunct="0">
                <a:lnSpc>
                  <a:spcPct val="111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723900" algn="l"/>
                </a:tabLst>
                <a:defRPr/>
              </a:pPr>
              <a:t>&lt;#&gt;</a:t>
            </a:fld>
            <a:endParaRPr kumimoji="0" lang="en-GB" altLang="ja-JP" sz="20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ChangeArrowheads="1"/>
          </p:cNvSpPr>
          <p:nvPr/>
        </p:nvSpPr>
        <p:spPr bwMode="auto">
          <a:xfrm>
            <a:off x="254000" y="7127875"/>
            <a:ext cx="1701800" cy="433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hangingPunct="0">
              <a:lnSpc>
                <a:spcPct val="111000"/>
              </a:lnSpc>
              <a:spcBef>
                <a:spcPts val="875"/>
              </a:spcBef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  <a:defRPr/>
            </a:pPr>
            <a:r>
              <a:rPr kumimoji="0" lang="en-US" altLang="ja-JP" sz="1600" b="1" dirty="0" smtClean="0">
                <a:solidFill>
                  <a:srgbClr val="0000FF"/>
                </a:solidFill>
                <a:latin typeface="+mn-lt"/>
                <a:ea typeface="Arial Unicode MS" pitchFamily="50" charset="-128"/>
                <a:cs typeface="Arial Unicode MS" pitchFamily="50" charset="-128"/>
              </a:rPr>
              <a:t>Jan. 25,</a:t>
            </a:r>
            <a:r>
              <a:rPr kumimoji="0" lang="en-US" altLang="ja-JP" sz="1600" b="1" baseline="0" dirty="0" smtClean="0">
                <a:solidFill>
                  <a:srgbClr val="0000FF"/>
                </a:solidFill>
                <a:latin typeface="+mn-lt"/>
                <a:ea typeface="Arial Unicode MS" pitchFamily="50" charset="-128"/>
                <a:cs typeface="Arial Unicode MS" pitchFamily="50" charset="-128"/>
              </a:rPr>
              <a:t> 2011</a:t>
            </a: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2247900" y="6902450"/>
            <a:ext cx="5572125" cy="53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indent="0" algn="ctr" defTabSz="449263" rtl="0" eaLnBrk="1" fontAlgn="base" latinLnBrk="0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kumimoji="0" lang="en-US" altLang="ja-JP" sz="1600" b="1" kern="1200" baseline="0" smtClean="0">
                <a:solidFill>
                  <a:srgbClr val="99284C"/>
                </a:solidFill>
                <a:latin typeface="+mn-lt"/>
                <a:ea typeface="ＭＳ ゴシック" pitchFamily="49" charset="-128"/>
                <a:cs typeface="+mn-cs"/>
              </a:rPr>
              <a:t>Status of the Aerogel RICH Readout</a:t>
            </a:r>
            <a:endParaRPr kumimoji="0" lang="en-GB" altLang="ja-JP" sz="1600" b="1" kern="1200" baseline="0" smtClean="0">
              <a:solidFill>
                <a:srgbClr val="99284C"/>
              </a:solidFill>
              <a:latin typeface="+mn-lt"/>
              <a:ea typeface="ＭＳ ゴシック" pitchFamily="49" charset="-128"/>
              <a:cs typeface="+mn-cs"/>
            </a:endParaRPr>
          </a:p>
        </p:txBody>
      </p:sp>
      <p:grpSp>
        <p:nvGrpSpPr>
          <p:cNvPr id="11268" name="Group 3"/>
          <p:cNvGrpSpPr>
            <a:grpSpLocks/>
          </p:cNvGrpSpPr>
          <p:nvPr/>
        </p:nvGrpSpPr>
        <p:grpSpPr bwMode="auto">
          <a:xfrm>
            <a:off x="377825" y="6732588"/>
            <a:ext cx="9323388" cy="66675"/>
            <a:chOff x="238" y="4241"/>
            <a:chExt cx="5873" cy="42"/>
          </a:xfrm>
        </p:grpSpPr>
        <p:sp>
          <p:nvSpPr>
            <p:cNvPr id="2" name="Line 4"/>
            <p:cNvSpPr>
              <a:spLocks noChangeShapeType="1"/>
            </p:cNvSpPr>
            <p:nvPr/>
          </p:nvSpPr>
          <p:spPr bwMode="auto">
            <a:xfrm>
              <a:off x="238" y="4241"/>
              <a:ext cx="5873" cy="1"/>
            </a:xfrm>
            <a:prstGeom prst="line">
              <a:avLst/>
            </a:prstGeom>
            <a:noFill/>
            <a:ln w="2844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hangingPunct="0">
                <a:lnSpc>
                  <a:spcPct val="11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endParaRPr kumimoji="0" lang="ja-JP" altLang="en-US">
                <a:latin typeface="Century Schoolbook L" pitchFamily="16" charset="0"/>
                <a:ea typeface="+mn-ea"/>
              </a:endParaRPr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auto">
            <a:xfrm>
              <a:off x="238" y="4283"/>
              <a:ext cx="5873" cy="1"/>
            </a:xfrm>
            <a:prstGeom prst="line">
              <a:avLst/>
            </a:prstGeom>
            <a:noFill/>
            <a:ln w="792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hangingPunct="0">
                <a:lnSpc>
                  <a:spcPct val="11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endParaRPr kumimoji="0" lang="ja-JP" altLang="en-US">
                <a:latin typeface="Century Schoolbook L" pitchFamily="16" charset="0"/>
                <a:ea typeface="+mn-ea"/>
              </a:endParaRPr>
            </a:p>
          </p:txBody>
        </p:sp>
      </p:grp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6880513" y="6783871"/>
            <a:ext cx="3036876" cy="409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hangingPunct="0">
              <a:lnSpc>
                <a:spcPct val="117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  <a:defRPr/>
            </a:pPr>
            <a:r>
              <a:rPr kumimoji="0" lang="en-US" altLang="ja-JP" sz="1600" b="1" baseline="0" smtClean="0">
                <a:solidFill>
                  <a:srgbClr val="008080"/>
                </a:solidFill>
                <a:latin typeface="+mn-lt"/>
                <a:cs typeface="Arial" pitchFamily="34" charset="0"/>
              </a:rPr>
              <a:t>Trig/DAQ Meeting in Beijing</a:t>
            </a:r>
            <a:endParaRPr kumimoji="0" lang="ja-JP" altLang="en-GB" sz="1600" b="1" baseline="0" dirty="0">
              <a:solidFill>
                <a:srgbClr val="00808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127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04875" y="0"/>
            <a:ext cx="7778750" cy="779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smtClean="0"/>
              <a:t>Title</a:t>
            </a:r>
          </a:p>
        </p:txBody>
      </p:sp>
      <p:sp>
        <p:nvSpPr>
          <p:cNvPr id="1127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538288"/>
            <a:ext cx="8605838" cy="4760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 smtClean="0"/>
              <a:t>アウトラインテキストの書式を編集するにはクリックします。</a:t>
            </a:r>
          </a:p>
          <a:p>
            <a:pPr lvl="1"/>
            <a:r>
              <a:rPr lang="en-GB" altLang="ja-JP" smtClean="0"/>
              <a:t>2</a:t>
            </a:r>
            <a:r>
              <a:rPr lang="ja-JP" altLang="en-GB" smtClean="0"/>
              <a:t>レベル目のアウトライン</a:t>
            </a:r>
          </a:p>
          <a:p>
            <a:pPr lvl="2"/>
            <a:r>
              <a:rPr lang="en-GB" altLang="ja-JP" smtClean="0"/>
              <a:t>3</a:t>
            </a:r>
            <a:r>
              <a:rPr lang="ja-JP" altLang="en-GB" smtClean="0"/>
              <a:t>レベル目のアウトライン</a:t>
            </a:r>
          </a:p>
          <a:p>
            <a:pPr lvl="3"/>
            <a:r>
              <a:rPr lang="en-GB" altLang="ja-JP" smtClean="0"/>
              <a:t>4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5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6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7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8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9</a:t>
            </a:r>
            <a:r>
              <a:rPr lang="ja-JP" altLang="en-GB" smtClean="0"/>
              <a:t>レベル目のアウトライン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8820150" y="7107238"/>
            <a:ext cx="760413" cy="376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hangingPunct="0">
              <a:lnSpc>
                <a:spcPct val="11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</a:tabLst>
              <a:defRPr/>
            </a:pPr>
            <a:fld id="{BDA660A4-B8E3-4E3E-AF7E-8B6A0269F7FC}" type="slidenum">
              <a:rPr kumimoji="0" lang="en-GB" altLang="ja-JP" sz="2000">
                <a:solidFill>
                  <a:srgbClr val="000000"/>
                </a:solidFill>
                <a:latin typeface="+mn-lt"/>
              </a:rPr>
              <a:pPr algn="ctr" hangingPunct="0">
                <a:lnSpc>
                  <a:spcPct val="111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723900" algn="l"/>
                </a:tabLst>
                <a:defRPr/>
              </a:pPr>
              <a:t>&lt;#&gt;</a:t>
            </a:fld>
            <a:endParaRPr kumimoji="0" lang="en-GB" altLang="ja-JP"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347663" y="6888163"/>
            <a:ext cx="1754187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hangingPunct="0">
              <a:lnSpc>
                <a:spcPct val="11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  <a:defRPr/>
            </a:pPr>
            <a:r>
              <a:rPr kumimoji="0" lang="en-US" altLang="ja-JP" sz="1600" b="1" smtClean="0">
                <a:solidFill>
                  <a:srgbClr val="6B0094"/>
                </a:solidFill>
                <a:latin typeface="+mn-lt"/>
                <a:ea typeface="ＭＳ ゴシック" pitchFamily="49" charset="-128"/>
                <a:cs typeface="Arial" pitchFamily="34" charset="0"/>
              </a:rPr>
              <a:t>S. Nishida </a:t>
            </a:r>
            <a:r>
              <a:rPr kumimoji="0" lang="en-GB" altLang="ja-JP" sz="1600" b="1" smtClean="0">
                <a:solidFill>
                  <a:srgbClr val="6B0094"/>
                </a:solidFill>
                <a:latin typeface="+mn-lt"/>
                <a:ea typeface="Arial Unicode MS" pitchFamily="50" charset="-128"/>
                <a:cs typeface="Arial Unicode MS" pitchFamily="50" charset="-128"/>
              </a:rPr>
              <a:t>(KEK</a:t>
            </a:r>
            <a:r>
              <a:rPr kumimoji="0" lang="en-GB" altLang="ja-JP" sz="1600" b="1" dirty="0">
                <a:solidFill>
                  <a:srgbClr val="6B0094"/>
                </a:solidFill>
                <a:latin typeface="+mn-lt"/>
                <a:ea typeface="Arial Unicode MS" pitchFamily="50" charset="-128"/>
                <a:cs typeface="Arial Unicode MS" pitchFamily="50" charset="-128"/>
              </a:rPr>
              <a:t>)</a:t>
            </a:r>
          </a:p>
        </p:txBody>
      </p:sp>
      <p:grpSp>
        <p:nvGrpSpPr>
          <p:cNvPr id="11274" name="Group 11"/>
          <p:cNvGrpSpPr>
            <a:grpSpLocks/>
          </p:cNvGrpSpPr>
          <p:nvPr/>
        </p:nvGrpSpPr>
        <p:grpSpPr bwMode="auto">
          <a:xfrm>
            <a:off x="395288" y="720725"/>
            <a:ext cx="9323387" cy="58738"/>
            <a:chOff x="249" y="454"/>
            <a:chExt cx="5873" cy="37"/>
          </a:xfrm>
        </p:grpSpPr>
        <p:sp>
          <p:nvSpPr>
            <p:cNvPr id="5" name="Line 12"/>
            <p:cNvSpPr>
              <a:spLocks noChangeShapeType="1"/>
            </p:cNvSpPr>
            <p:nvPr/>
          </p:nvSpPr>
          <p:spPr bwMode="auto">
            <a:xfrm>
              <a:off x="249" y="454"/>
              <a:ext cx="5873" cy="1"/>
            </a:xfrm>
            <a:prstGeom prst="line">
              <a:avLst/>
            </a:prstGeom>
            <a:noFill/>
            <a:ln w="2844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hangingPunct="0">
                <a:lnSpc>
                  <a:spcPct val="11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endParaRPr kumimoji="0" lang="ja-JP" altLang="en-US">
                <a:latin typeface="Century Schoolbook L" pitchFamily="16" charset="0"/>
                <a:ea typeface="+mn-ea"/>
              </a:endParaRPr>
            </a:p>
          </p:txBody>
        </p:sp>
        <p:sp>
          <p:nvSpPr>
            <p:cNvPr id="1037" name="Line 13"/>
            <p:cNvSpPr>
              <a:spLocks noChangeShapeType="1"/>
            </p:cNvSpPr>
            <p:nvPr/>
          </p:nvSpPr>
          <p:spPr bwMode="auto">
            <a:xfrm>
              <a:off x="249" y="491"/>
              <a:ext cx="5873" cy="1"/>
            </a:xfrm>
            <a:prstGeom prst="line">
              <a:avLst/>
            </a:prstGeom>
            <a:noFill/>
            <a:ln w="792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hangingPunct="0">
                <a:lnSpc>
                  <a:spcPct val="11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endParaRPr kumimoji="0" lang="ja-JP" altLang="en-US">
                <a:latin typeface="Century Schoolbook L" pitchFamily="16" charset="0"/>
                <a:ea typeface="+mn-ea"/>
              </a:endParaRPr>
            </a:p>
          </p:txBody>
        </p:sp>
      </p:grpSp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36314" y="0"/>
            <a:ext cx="757238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iming>
    <p:tnLst>
      <p:par>
        <p:cTn id="1" dur="indefinite" restart="never" nodeType="tmRoot"/>
      </p:par>
    </p:tnLst>
  </p:timing>
  <p:txStyles>
    <p:titleStyle>
      <a:lvl1pPr algn="ctr" defTabSz="449263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0000"/>
          </a:solidFill>
          <a:latin typeface="Century Schoolbook L" pitchFamily="16" charset="0"/>
          <a:ea typeface="New Century Schoolbook" pitchFamily="16" charset="0"/>
          <a:cs typeface="New Century Schoolbook" pitchFamily="16" charset="0"/>
        </a:defRPr>
      </a:lvl2pPr>
      <a:lvl3pPr algn="ctr" defTabSz="449263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0000"/>
          </a:solidFill>
          <a:latin typeface="Century Schoolbook L" pitchFamily="16" charset="0"/>
          <a:ea typeface="New Century Schoolbook" pitchFamily="16" charset="0"/>
          <a:cs typeface="New Century Schoolbook" pitchFamily="16" charset="0"/>
        </a:defRPr>
      </a:lvl3pPr>
      <a:lvl4pPr algn="ctr" defTabSz="449263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0000"/>
          </a:solidFill>
          <a:latin typeface="Century Schoolbook L" pitchFamily="16" charset="0"/>
          <a:ea typeface="New Century Schoolbook" pitchFamily="16" charset="0"/>
          <a:cs typeface="New Century Schoolbook" pitchFamily="16" charset="0"/>
        </a:defRPr>
      </a:lvl4pPr>
      <a:lvl5pPr algn="ctr" defTabSz="449263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0000"/>
          </a:solidFill>
          <a:latin typeface="Century Schoolbook L" pitchFamily="16" charset="0"/>
          <a:ea typeface="New Century Schoolbook" pitchFamily="16" charset="0"/>
          <a:cs typeface="New Century Schoolbook" pitchFamily="16" charset="0"/>
        </a:defRPr>
      </a:lvl5pPr>
      <a:lvl6pPr marL="1536700" indent="-215900" algn="ctr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600" b="1">
          <a:solidFill>
            <a:srgbClr val="000000"/>
          </a:solidFill>
          <a:latin typeface="Century Schoolbook L" pitchFamily="16" charset="0"/>
          <a:ea typeface="New Century Schoolbook" pitchFamily="16" charset="0"/>
          <a:cs typeface="New Century Schoolbook" pitchFamily="16" charset="0"/>
        </a:defRPr>
      </a:lvl6pPr>
      <a:lvl7pPr marL="1993900" indent="-215900" algn="ctr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600" b="1">
          <a:solidFill>
            <a:srgbClr val="000000"/>
          </a:solidFill>
          <a:latin typeface="Century Schoolbook L" pitchFamily="16" charset="0"/>
          <a:ea typeface="New Century Schoolbook" pitchFamily="16" charset="0"/>
          <a:cs typeface="New Century Schoolbook" pitchFamily="16" charset="0"/>
        </a:defRPr>
      </a:lvl7pPr>
      <a:lvl8pPr marL="2451100" indent="-215900" algn="ctr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600" b="1">
          <a:solidFill>
            <a:srgbClr val="000000"/>
          </a:solidFill>
          <a:latin typeface="Century Schoolbook L" pitchFamily="16" charset="0"/>
          <a:ea typeface="New Century Schoolbook" pitchFamily="16" charset="0"/>
          <a:cs typeface="New Century Schoolbook" pitchFamily="16" charset="0"/>
        </a:defRPr>
      </a:lvl8pPr>
      <a:lvl9pPr marL="2908300" indent="-215900" algn="ctr" defTabSz="449263" rtl="0" fontAlgn="base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600" b="1">
          <a:solidFill>
            <a:srgbClr val="000000"/>
          </a:solidFill>
          <a:latin typeface="Century Schoolbook L" pitchFamily="16" charset="0"/>
          <a:ea typeface="New Century Schoolbook" pitchFamily="16" charset="0"/>
          <a:cs typeface="New Century Schoolbook" pitchFamily="16" charset="0"/>
        </a:defRPr>
      </a:lvl9pPr>
    </p:titleStyle>
    <p:bodyStyle>
      <a:lvl1pPr marL="142875" indent="-142875" algn="l" defTabSz="449263" rtl="0" eaLnBrk="0" fontAlgn="base" hangingPunct="0">
        <a:lnSpc>
          <a:spcPct val="121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 baseline="0">
          <a:solidFill>
            <a:srgbClr val="000000"/>
          </a:solidFill>
          <a:latin typeface="Arial Unicode MS" pitchFamily="50" charset="-128"/>
          <a:ea typeface="ＭＳ Ｐゴシック" pitchFamily="50" charset="-128"/>
          <a:cs typeface="+mn-cs"/>
        </a:defRPr>
      </a:lvl1pPr>
      <a:lvl2pPr marL="600075" indent="-142875" algn="l" defTabSz="449263" rtl="0" eaLnBrk="0" fontAlgn="base" hangingPunct="0">
        <a:lnSpc>
          <a:spcPct val="98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3200" baseline="0">
          <a:solidFill>
            <a:srgbClr val="000000"/>
          </a:solidFill>
          <a:latin typeface="Arial Unicode MS" pitchFamily="50" charset="-128"/>
          <a:ea typeface="ＭＳ Ｐゴシック" pitchFamily="50" charset="-128"/>
          <a:cs typeface="+mj-cs"/>
        </a:defRPr>
      </a:lvl2pPr>
      <a:lvl3pPr marL="1057275" indent="-142875" algn="l" defTabSz="449263" rtl="0" eaLnBrk="0" fontAlgn="base" hangingPunct="0">
        <a:lnSpc>
          <a:spcPct val="98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 baseline="0">
          <a:solidFill>
            <a:srgbClr val="000000"/>
          </a:solidFill>
          <a:latin typeface="Arial Unicode MS" pitchFamily="50" charset="-128"/>
          <a:ea typeface="ＭＳ Ｐゴシック" pitchFamily="50" charset="-128"/>
          <a:cs typeface="+mj-cs"/>
        </a:defRPr>
      </a:lvl3pPr>
      <a:lvl4pPr marL="1514475" indent="-142875" algn="l" defTabSz="449263" rtl="0" eaLnBrk="0" fontAlgn="base" hangingPunct="0">
        <a:lnSpc>
          <a:spcPct val="9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 baseline="0">
          <a:solidFill>
            <a:srgbClr val="000000"/>
          </a:solidFill>
          <a:latin typeface="Arial Unicode MS" pitchFamily="50" charset="-128"/>
          <a:ea typeface="ＭＳ Ｐゴシック" pitchFamily="50" charset="-128"/>
          <a:cs typeface="+mj-cs"/>
        </a:defRPr>
      </a:lvl4pPr>
      <a:lvl5pPr marL="1971675" indent="-142875" algn="l" defTabSz="449263" rtl="0" eaLnBrk="0" fontAlgn="base" hangingPunct="0">
        <a:lnSpc>
          <a:spcPct val="9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aseline="0">
          <a:solidFill>
            <a:srgbClr val="000000"/>
          </a:solidFill>
          <a:latin typeface="Arial Unicode MS" pitchFamily="50" charset="-128"/>
          <a:ea typeface="ＭＳ Ｐゴシック" pitchFamily="50" charset="-128"/>
          <a:cs typeface="+mj-cs"/>
        </a:defRPr>
      </a:lvl5pPr>
      <a:lvl6pPr marL="2428875" indent="-142875" algn="l" defTabSz="449263" rtl="0" fontAlgn="base">
        <a:lnSpc>
          <a:spcPct val="9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3200">
          <a:solidFill>
            <a:srgbClr val="000000"/>
          </a:solidFill>
          <a:latin typeface="+mj-ea"/>
          <a:ea typeface="+mj-ea"/>
          <a:cs typeface="+mj-cs"/>
        </a:defRPr>
      </a:lvl6pPr>
      <a:lvl7pPr marL="2886075" indent="-142875" algn="l" defTabSz="449263" rtl="0" fontAlgn="base">
        <a:lnSpc>
          <a:spcPct val="9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3200">
          <a:solidFill>
            <a:srgbClr val="000000"/>
          </a:solidFill>
          <a:latin typeface="+mj-ea"/>
          <a:ea typeface="+mj-ea"/>
          <a:cs typeface="+mj-cs"/>
        </a:defRPr>
      </a:lvl7pPr>
      <a:lvl8pPr marL="3343275" indent="-142875" algn="l" defTabSz="449263" rtl="0" fontAlgn="base">
        <a:lnSpc>
          <a:spcPct val="9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3200">
          <a:solidFill>
            <a:srgbClr val="000000"/>
          </a:solidFill>
          <a:latin typeface="+mj-ea"/>
          <a:ea typeface="+mj-ea"/>
          <a:cs typeface="+mj-cs"/>
        </a:defRPr>
      </a:lvl8pPr>
      <a:lvl9pPr marL="3800475" indent="-142875" algn="l" defTabSz="449263" rtl="0" fontAlgn="base">
        <a:lnSpc>
          <a:spcPct val="9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3200">
          <a:solidFill>
            <a:srgbClr val="000000"/>
          </a:solidFill>
          <a:latin typeface="+mj-ea"/>
          <a:ea typeface="+mj-ea"/>
          <a:cs typeface="+mj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  <a:endParaRPr lang="en-US" smtClean="0"/>
          </a:p>
        </p:txBody>
      </p:sp>
      <p:sp>
        <p:nvSpPr>
          <p:cNvPr id="12291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1682750" y="3922713"/>
            <a:ext cx="6645275" cy="514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kumimoji="0" lang="en-US" altLang="ja-JP" sz="3200" b="1" smtClean="0">
                <a:solidFill>
                  <a:srgbClr val="800080"/>
                </a:solidFill>
                <a:latin typeface="+mj-lt"/>
                <a:ea typeface="ＭＳ ゴシック" pitchFamily="49" charset="-128"/>
              </a:rPr>
              <a:t>S. Nishida</a:t>
            </a:r>
            <a:endParaRPr kumimoji="0" lang="en-GB" altLang="ja-JP" sz="3200" b="1" dirty="0">
              <a:solidFill>
                <a:srgbClr val="800080"/>
              </a:solidFill>
              <a:latin typeface="+mj-lt"/>
              <a:ea typeface="ＭＳ ゴシック" pitchFamily="49" charset="-128"/>
            </a:endParaRP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82563" y="1565275"/>
            <a:ext cx="9715500" cy="2071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 hangingPunct="0">
              <a:lnSpc>
                <a:spcPct val="93000"/>
              </a:lnSpc>
              <a:spcBef>
                <a:spcPts val="575"/>
              </a:spcBef>
              <a:spcAft>
                <a:spcPts val="575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kumimoji="0" lang="en-US" altLang="ja-JP" sz="4000" b="1" dirty="0" smtClean="0">
                <a:solidFill>
                  <a:srgbClr val="99284C"/>
                </a:solidFill>
                <a:latin typeface="+mj-lt"/>
                <a:ea typeface="ＭＳ ゴシック" pitchFamily="49" charset="-128"/>
              </a:rPr>
              <a:t>Status of the </a:t>
            </a:r>
            <a:r>
              <a:rPr kumimoji="0" lang="en-US" altLang="ja-JP" sz="4000" b="1" dirty="0" err="1" smtClean="0">
                <a:solidFill>
                  <a:srgbClr val="99284C"/>
                </a:solidFill>
                <a:latin typeface="+mj-lt"/>
                <a:ea typeface="ＭＳ ゴシック" pitchFamily="49" charset="-128"/>
              </a:rPr>
              <a:t>Aerogel</a:t>
            </a:r>
            <a:r>
              <a:rPr kumimoji="0" lang="en-US" altLang="ja-JP" sz="4000" b="1" dirty="0" smtClean="0">
                <a:solidFill>
                  <a:srgbClr val="99284C"/>
                </a:solidFill>
                <a:latin typeface="+mj-lt"/>
                <a:ea typeface="ＭＳ ゴシック" pitchFamily="49" charset="-128"/>
              </a:rPr>
              <a:t> RICH Readout</a:t>
            </a:r>
            <a:endParaRPr kumimoji="0" lang="en-GB" altLang="ja-JP" sz="4000" b="1" dirty="0">
              <a:solidFill>
                <a:srgbClr val="99284C"/>
              </a:solidFill>
              <a:latin typeface="+mj-lt"/>
              <a:ea typeface="ＭＳ ゴシック" pitchFamily="49" charset="-128"/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279400" y="5141913"/>
            <a:ext cx="9469438" cy="696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 hangingPunct="0">
              <a:lnSpc>
                <a:spcPct val="11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kumimoji="0" lang="en-US" altLang="ja-JP" sz="3200" b="1" dirty="0" smtClean="0">
                <a:solidFill>
                  <a:srgbClr val="006B6B"/>
                </a:solidFill>
                <a:latin typeface="+mj-lt"/>
              </a:rPr>
              <a:t>Belle II Trigger DAQ Workshop in Beijing</a:t>
            </a:r>
            <a:endParaRPr kumimoji="0" lang="en-GB" altLang="ja-JP" sz="3200" b="1" dirty="0">
              <a:solidFill>
                <a:srgbClr val="006B6B"/>
              </a:solidFill>
              <a:latin typeface="+mj-lt"/>
            </a:endParaRP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3282677" y="5891213"/>
            <a:ext cx="3515271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 hangingPunct="0">
              <a:lnSpc>
                <a:spcPct val="11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kumimoji="0" lang="en-GB" altLang="ja-JP" sz="3200" b="1" smtClean="0">
                <a:solidFill>
                  <a:srgbClr val="0000FF"/>
                </a:solidFill>
                <a:latin typeface="+mn-lt"/>
                <a:ea typeface="+mn-ea"/>
                <a:cs typeface="Arial Unicode MS" pitchFamily="50" charset="-128"/>
              </a:rPr>
              <a:t>Jan 25, </a:t>
            </a:r>
            <a:r>
              <a:rPr kumimoji="0" lang="en-GB" altLang="ja-JP" sz="3200" b="1" dirty="0" smtClean="0">
                <a:solidFill>
                  <a:srgbClr val="0000FF"/>
                </a:solidFill>
                <a:latin typeface="+mn-lt"/>
                <a:ea typeface="+mn-ea"/>
                <a:cs typeface="Arial Unicode MS" pitchFamily="50" charset="-128"/>
              </a:rPr>
              <a:t>2011</a:t>
            </a:r>
            <a:endParaRPr kumimoji="0" lang="en-GB" altLang="ja-JP" sz="3200" b="1" dirty="0">
              <a:solidFill>
                <a:srgbClr val="0000FF"/>
              </a:solidFill>
              <a:latin typeface="+mn-lt"/>
              <a:ea typeface="+mn-ea"/>
            </a:endParaRPr>
          </a:p>
        </p:txBody>
      </p:sp>
      <p:sp>
        <p:nvSpPr>
          <p:cNvPr id="14342" name="Text Box 1"/>
          <p:cNvSpPr txBox="1">
            <a:spLocks noChangeArrowheads="1"/>
          </p:cNvSpPr>
          <p:nvPr/>
        </p:nvSpPr>
        <p:spPr bwMode="auto">
          <a:xfrm>
            <a:off x="1682750" y="4579938"/>
            <a:ext cx="6645275" cy="514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kumimoji="0" lang="en-GB" altLang="ja-JP" sz="3200" b="1" dirty="0">
                <a:latin typeface="+mj-lt"/>
              </a:rPr>
              <a:t>KEK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Merger Prototype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535555" y="1979637"/>
            <a:ext cx="1296144" cy="1944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SA02</a:t>
            </a:r>
          </a:p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board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975715" y="1979637"/>
            <a:ext cx="1080120" cy="1944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piggy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3163847" y="3707829"/>
            <a:ext cx="1692188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5082163" y="3493931"/>
            <a:ext cx="928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800080"/>
                </a:solidFill>
                <a:latin typeface="+mn-lt"/>
              </a:rPr>
              <a:t>SiTCP</a:t>
            </a:r>
            <a:endParaRPr kumimoji="1" lang="ja-JP" altLang="en-US" sz="2000" dirty="0">
              <a:solidFill>
                <a:srgbClr val="800080"/>
              </a:solidFill>
              <a:latin typeface="+mn-lt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568003" y="1979637"/>
            <a:ext cx="2206348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Prototype</a:t>
            </a:r>
          </a:p>
          <a:p>
            <a:pPr algn="ctr"/>
            <a:r>
              <a:rPr kumimoji="1" lang="en-US" altLang="ja-JP" dirty="0" smtClean="0"/>
              <a:t>Merger</a:t>
            </a:r>
            <a:endParaRPr kumimoji="1" lang="ja-JP" altLang="en-US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3127843" y="2607970"/>
            <a:ext cx="1368152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V="1">
            <a:off x="6872259" y="2627709"/>
            <a:ext cx="2088232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7112308" y="2166044"/>
            <a:ext cx="1370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800080"/>
                </a:solidFill>
                <a:latin typeface="+mn-lt"/>
              </a:rPr>
              <a:t>Belle2Link</a:t>
            </a:r>
            <a:endParaRPr kumimoji="1" lang="ja-JP" altLang="en-US" sz="2000" dirty="0">
              <a:solidFill>
                <a:srgbClr val="800080"/>
              </a:solidFill>
              <a:latin typeface="+mn-lt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V="1">
            <a:off x="6856463" y="1506353"/>
            <a:ext cx="1692188" cy="473284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7916375" y="1074593"/>
            <a:ext cx="928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800080"/>
                </a:solidFill>
                <a:latin typeface="+mn-lt"/>
              </a:rPr>
              <a:t>SiTCP</a:t>
            </a:r>
            <a:endParaRPr kumimoji="1" lang="ja-JP" altLang="en-US" sz="2000" dirty="0">
              <a:solidFill>
                <a:srgbClr val="800080"/>
              </a:solidFill>
              <a:latin typeface="+mn-lt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3055835" y="1274648"/>
            <a:ext cx="1440160" cy="776997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 bwMode="auto">
          <a:xfrm>
            <a:off x="509655" y="4355901"/>
            <a:ext cx="9145016" cy="19943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 rtlCol="0" anchor="t" anchorCtr="0">
            <a:spAutoFit/>
          </a:bodyPr>
          <a:lstStyle/>
          <a:p>
            <a:pPr marL="180000" indent="-180000">
              <a:lnSpc>
                <a:spcPct val="9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dirty="0" smtClean="0">
                <a:solidFill>
                  <a:srgbClr val="0000FF"/>
                </a:solidFill>
                <a:latin typeface="+mn-lt"/>
                <a:ea typeface="Arial Unicode MS"/>
                <a:cs typeface="Arial Unicode MS"/>
              </a:rPr>
              <a:t>First prototype board is to establish the scheme.</a:t>
            </a:r>
          </a:p>
          <a:p>
            <a:pPr marL="611800" lvl="1" indent="-180000">
              <a:lnSpc>
                <a:spcPct val="9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dirty="0" smtClean="0">
                <a:solidFill>
                  <a:srgbClr val="0000FF"/>
                </a:solidFill>
                <a:latin typeface="+mn-lt"/>
                <a:ea typeface="Arial Unicode MS"/>
                <a:cs typeface="Arial Unicode MS"/>
              </a:rPr>
              <a:t>Big board; do not try to fit the small space.</a:t>
            </a:r>
          </a:p>
          <a:p>
            <a:pPr marL="180000" indent="-180000">
              <a:lnSpc>
                <a:spcPct val="9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dirty="0" smtClean="0">
                <a:latin typeface="+mn-lt"/>
                <a:ea typeface="Arial Unicode MS"/>
                <a:cs typeface="Arial Unicode MS"/>
              </a:rPr>
              <a:t>Connection to SA02board+piggy. </a:t>
            </a:r>
          </a:p>
          <a:p>
            <a:pPr marL="611800" lvl="1" indent="-180000">
              <a:lnSpc>
                <a:spcPct val="9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dirty="0" smtClean="0">
                <a:latin typeface="+mn-lt"/>
                <a:ea typeface="Arial Unicode MS"/>
                <a:cs typeface="Arial Unicode MS"/>
              </a:rPr>
              <a:t>In the final version, </a:t>
            </a:r>
            <a:r>
              <a:rPr lang="en-US" altLang="ja-JP" smtClean="0">
                <a:latin typeface="+mn-lt"/>
                <a:ea typeface="Arial Unicode MS"/>
                <a:cs typeface="Arial Unicode MS"/>
              </a:rPr>
              <a:t>piggy will be </a:t>
            </a:r>
            <a:r>
              <a:rPr lang="en-US" altLang="ja-JP" dirty="0" smtClean="0">
                <a:latin typeface="+mn-lt"/>
                <a:ea typeface="Arial Unicode MS"/>
                <a:cs typeface="Arial Unicode MS"/>
              </a:rPr>
              <a:t>replaced by the merger.</a:t>
            </a:r>
          </a:p>
          <a:p>
            <a:pPr marL="180000" indent="-180000">
              <a:lnSpc>
                <a:spcPct val="9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dirty="0" smtClean="0">
                <a:latin typeface="+mn-lt"/>
                <a:ea typeface="Arial Unicode MS"/>
                <a:cs typeface="Arial Unicode MS"/>
              </a:rPr>
              <a:t>Merger 4 HAPDs.</a:t>
            </a:r>
          </a:p>
          <a:p>
            <a:pPr marL="180000" indent="-180000">
              <a:lnSpc>
                <a:spcPct val="9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dirty="0" smtClean="0">
                <a:latin typeface="+mn-lt"/>
                <a:ea typeface="Arial Unicode MS"/>
                <a:cs typeface="Arial Unicode MS"/>
              </a:rPr>
              <a:t>Target: March 2011.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1962685" y="1007529"/>
            <a:ext cx="1080120" cy="7354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piggy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35555" y="1007529"/>
            <a:ext cx="1296144" cy="7354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kumimoji="1" lang="en-US" altLang="ja-JP" dirty="0" smtClean="0">
                <a:solidFill>
                  <a:schemeClr val="tx1"/>
                </a:solidFill>
              </a:rPr>
              <a:t>SA02</a:t>
            </a:r>
          </a:p>
          <a:p>
            <a:pPr algn="ctr">
              <a:lnSpc>
                <a:spcPct val="80000"/>
              </a:lnSpc>
            </a:pPr>
            <a:r>
              <a:rPr lang="en-US" altLang="ja-JP" dirty="0" smtClean="0">
                <a:solidFill>
                  <a:schemeClr val="tx1"/>
                </a:solidFill>
              </a:rPr>
              <a:t>board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618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Merger Prototype</a:t>
            </a:r>
            <a:endParaRPr kumimoji="1" lang="ja-JP" altLang="en-US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8" y="971524"/>
            <a:ext cx="6714280" cy="4554153"/>
          </a:xfrm>
          <a:prstGeom prst="rect">
            <a:avLst/>
          </a:prstGeom>
        </p:spPr>
      </p:pic>
      <p:cxnSp>
        <p:nvCxnSpPr>
          <p:cNvPr id="5" name="直線矢印コネクタ 4"/>
          <p:cNvCxnSpPr/>
          <p:nvPr/>
        </p:nvCxnSpPr>
        <p:spPr bwMode="auto">
          <a:xfrm flipH="1">
            <a:off x="2736056" y="1691605"/>
            <a:ext cx="4320480" cy="172819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テキスト ボックス 5"/>
          <p:cNvSpPr txBox="1"/>
          <p:nvPr/>
        </p:nvSpPr>
        <p:spPr bwMode="auto">
          <a:xfrm>
            <a:off x="7165228" y="1256330"/>
            <a:ext cx="2909451" cy="627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rtlCol="0" anchor="t" anchorCtr="0">
            <a:spAutoFit/>
          </a:bodyPr>
          <a:lstStyle/>
          <a:p>
            <a:pPr>
              <a:lnSpc>
                <a:spcPct val="8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kumimoji="1" lang="en-US" altLang="ja-JP" smtClean="0">
                <a:solidFill>
                  <a:srgbClr val="800080"/>
                </a:solidFill>
                <a:latin typeface="+mn-lt"/>
                <a:ea typeface="+mn-ea"/>
                <a:cs typeface="Arial Unicode MS" pitchFamily="50" charset="-128"/>
              </a:rPr>
              <a:t>Xilinx Virtex5</a:t>
            </a:r>
          </a:p>
          <a:p>
            <a:pPr>
              <a:lnSpc>
                <a:spcPct val="8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kumimoji="1" lang="en-US" altLang="ja-JP" smtClean="0">
                <a:solidFill>
                  <a:srgbClr val="800080"/>
                </a:solidFill>
                <a:latin typeface="+mn-lt"/>
                <a:ea typeface="+mn-ea"/>
                <a:cs typeface="Arial Unicode MS" pitchFamily="50" charset="-128"/>
              </a:rPr>
              <a:t>(XC5VLX50T-FF665)</a:t>
            </a:r>
            <a:endParaRPr kumimoji="1" lang="ja-JP" altLang="en-US" smtClean="0">
              <a:solidFill>
                <a:srgbClr val="800080"/>
              </a:solidFill>
              <a:latin typeface="+mn-lt"/>
              <a:ea typeface="+mn-ea"/>
              <a:cs typeface="Arial Unicode MS" pitchFamily="50" charset="-128"/>
            </a:endParaRPr>
          </a:p>
        </p:txBody>
      </p:sp>
      <p:cxnSp>
        <p:nvCxnSpPr>
          <p:cNvPr id="10" name="直線矢印コネクタ 9"/>
          <p:cNvCxnSpPr/>
          <p:nvPr/>
        </p:nvCxnSpPr>
        <p:spPr bwMode="auto">
          <a:xfrm flipH="1">
            <a:off x="6696496" y="3779837"/>
            <a:ext cx="720080" cy="7920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テキスト ボックス 10"/>
          <p:cNvSpPr txBox="1"/>
          <p:nvPr/>
        </p:nvSpPr>
        <p:spPr bwMode="auto">
          <a:xfrm>
            <a:off x="7555557" y="3203773"/>
            <a:ext cx="2381299" cy="15696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8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kumimoji="1" lang="en-US" altLang="ja-JP" sz="2000" smtClean="0">
                <a:latin typeface="+mn-lt"/>
                <a:ea typeface="+mn-ea"/>
                <a:cs typeface="Arial Unicode MS" pitchFamily="50" charset="-128"/>
              </a:rPr>
              <a:t>Only for the FPGA in merger </a:t>
            </a:r>
            <a:r>
              <a:rPr lang="en-US" altLang="ja-JP" sz="2000" smtClean="0">
                <a:latin typeface="+mn-lt"/>
                <a:ea typeface="+mn-ea"/>
                <a:cs typeface="Arial Unicode MS" pitchFamily="50" charset="-128"/>
              </a:rPr>
              <a:t>(In the final design, FPGAs in the FE board is also configured by this line)</a:t>
            </a:r>
            <a:endParaRPr kumimoji="1" lang="ja-JP" altLang="en-US" sz="2000" smtClean="0">
              <a:latin typeface="+mn-lt"/>
              <a:ea typeface="+mn-ea"/>
              <a:cs typeface="Arial Unicode MS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Merger Prototype</a:t>
            </a:r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 bwMode="auto">
          <a:xfrm>
            <a:off x="431800" y="1115541"/>
            <a:ext cx="9330634" cy="39887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 rtlCol="0" anchor="t" anchorCtr="0">
            <a:spAutoFit/>
          </a:bodyPr>
          <a:lstStyle/>
          <a:p>
            <a:pPr marL="180000" indent="-180000">
              <a:lnSpc>
                <a:spcPct val="9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smtClean="0">
                <a:solidFill>
                  <a:srgbClr val="800080"/>
                </a:solidFill>
                <a:latin typeface="+mn-lt"/>
                <a:cs typeface="Arial Unicode MS" pitchFamily="50" charset="-128"/>
              </a:rPr>
              <a:t>FPGA XC5VLX50T is probably O.K. from simple estimation of the logic size. Larger one will be used in the next version if necessary. </a:t>
            </a:r>
            <a:endParaRPr lang="en-US" altLang="ja-JP" smtClean="0">
              <a:latin typeface="+mn-lt"/>
              <a:ea typeface="Arial Unicode MS"/>
              <a:cs typeface="Arial Unicode MS"/>
            </a:endParaRPr>
          </a:p>
          <a:p>
            <a:pPr marL="180000" indent="-180000">
              <a:lnSpc>
                <a:spcPct val="9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smtClean="0">
                <a:latin typeface="+mn-lt"/>
                <a:ea typeface="Arial Unicode MS"/>
                <a:cs typeface="Arial Unicode MS"/>
              </a:rPr>
              <a:t>Still designing the board.</a:t>
            </a:r>
          </a:p>
          <a:p>
            <a:pPr marL="180000" indent="-180000">
              <a:lnSpc>
                <a:spcPct val="9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smtClean="0">
                <a:latin typeface="+mn-lt"/>
                <a:ea typeface="Arial Unicode MS"/>
                <a:cs typeface="Arial Unicode MS"/>
              </a:rPr>
              <a:t>Discussing interface between the SA02 board and the merger.</a:t>
            </a:r>
          </a:p>
          <a:p>
            <a:pPr marL="774700" lvl="1" indent="-342900">
              <a:lnSpc>
                <a:spcPct val="9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smtClean="0">
                <a:latin typeface="+mn-lt"/>
                <a:ea typeface="Arial Unicode MS"/>
                <a:cs typeface="Arial Unicode MS"/>
              </a:rPr>
              <a:t>SA02 board: 64 pin molex, but no good cable.</a:t>
            </a:r>
          </a:p>
          <a:p>
            <a:pPr marL="774700" lvl="1" indent="-342900">
              <a:lnSpc>
                <a:spcPct val="9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>
                <a:latin typeface="+mn-lt"/>
                <a:ea typeface="Arial Unicode MS"/>
                <a:cs typeface="Arial Unicode MS"/>
              </a:rPr>
              <a:t>P</a:t>
            </a:r>
            <a:r>
              <a:rPr lang="en-US" altLang="ja-JP" smtClean="0">
                <a:latin typeface="+mn-lt"/>
                <a:ea typeface="Arial Unicode MS"/>
                <a:cs typeface="Arial Unicode MS"/>
              </a:rPr>
              <a:t>robably 34 pin (2.54mm pitch) headers for merger.</a:t>
            </a:r>
          </a:p>
          <a:p>
            <a:pPr marL="180000" indent="-180000">
              <a:lnSpc>
                <a:spcPct val="9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kumimoji="1" lang="en-US" altLang="ja-JP" smtClean="0">
                <a:latin typeface="+mn-lt"/>
                <a:ea typeface="Arial Unicode MS"/>
                <a:cs typeface="Arial Unicode MS"/>
              </a:rPr>
              <a:t>The prototype is connected to more HAPDs, but considering the possibility to connect with more HAPDs.</a:t>
            </a:r>
          </a:p>
          <a:p>
            <a:pPr marL="180000" indent="-180000">
              <a:lnSpc>
                <a:spcPct val="9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smtClean="0">
                <a:latin typeface="+mn-lt"/>
                <a:ea typeface="Arial Unicode MS"/>
                <a:cs typeface="Arial Unicode MS"/>
              </a:rPr>
              <a:t>Specification on the interface between FE and Belle2Link is necessary</a:t>
            </a:r>
          </a:p>
          <a:p>
            <a:pPr marL="774700" lvl="1" indent="-342900">
              <a:lnSpc>
                <a:spcPct val="9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kumimoji="1" lang="en-US" altLang="ja-JP" smtClean="0">
                <a:latin typeface="+mn-lt"/>
                <a:ea typeface="Arial Unicode MS"/>
                <a:cs typeface="Arial Unicode MS"/>
              </a:rPr>
              <a:t>List of signals, writing clock speed, ….</a:t>
            </a:r>
          </a:p>
          <a:p>
            <a:pPr marL="774700" lvl="1" indent="-342900">
              <a:lnSpc>
                <a:spcPct val="9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kumimoji="1" lang="en-US" altLang="ja-JP" smtClean="0">
                <a:latin typeface="+mn-lt"/>
                <a:ea typeface="Arial Unicode MS"/>
                <a:cs typeface="Arial Unicode MS"/>
              </a:rPr>
              <a:t>Slow control.</a:t>
            </a:r>
          </a:p>
        </p:txBody>
      </p:sp>
    </p:spTree>
    <p:extLst>
      <p:ext uri="{BB962C8B-B14F-4D97-AF65-F5344CB8AC3E}">
        <p14:creationId xmlns="" xmlns:p14="http://schemas.microsoft.com/office/powerpoint/2010/main" val="45727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Summary and Plan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 bwMode="auto">
          <a:xfrm>
            <a:off x="215776" y="971525"/>
            <a:ext cx="9073008" cy="11079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 rtlCol="0" anchor="t" anchorCtr="0">
            <a:spAutoFit/>
          </a:bodyPr>
          <a:lstStyle/>
          <a:p>
            <a:pPr marL="180000" indent="-180000"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smtClean="0">
                <a:latin typeface="+mn-lt"/>
                <a:ea typeface="Arial Unicode MS"/>
                <a:cs typeface="Arial Unicode MS"/>
              </a:rPr>
              <a:t>ASIC SA03: design started.</a:t>
            </a:r>
          </a:p>
          <a:p>
            <a:pPr marL="180000" indent="-180000"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smtClean="0">
                <a:latin typeface="+mn-lt"/>
                <a:ea typeface="Arial Unicode MS"/>
                <a:cs typeface="Arial Unicode MS"/>
              </a:rPr>
              <a:t>Front-end board: debugging</a:t>
            </a:r>
          </a:p>
          <a:p>
            <a:pPr marL="180000" indent="-180000"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smtClean="0">
                <a:latin typeface="+mn-lt"/>
                <a:ea typeface="Arial Unicode MS"/>
                <a:cs typeface="Arial Unicode MS"/>
              </a:rPr>
              <a:t>Merger prototype board: still in design.  </a:t>
            </a:r>
            <a:endParaRPr lang="en-US" altLang="ja-JP" dirty="0" smtClean="0">
              <a:latin typeface="+mn-lt"/>
              <a:ea typeface="Arial Unicode MS"/>
              <a:cs typeface="Arial Unicode MS"/>
            </a:endParaRPr>
          </a:p>
        </p:txBody>
      </p:sp>
      <p:cxnSp>
        <p:nvCxnSpPr>
          <p:cNvPr id="5" name="直線コネクタ 4"/>
          <p:cNvCxnSpPr/>
          <p:nvPr/>
        </p:nvCxnSpPr>
        <p:spPr bwMode="auto">
          <a:xfrm>
            <a:off x="588863" y="2987749"/>
            <a:ext cx="8712968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CC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テキスト ボックス 5"/>
          <p:cNvSpPr txBox="1"/>
          <p:nvPr/>
        </p:nvSpPr>
        <p:spPr bwMode="auto">
          <a:xfrm>
            <a:off x="228823" y="3454637"/>
            <a:ext cx="9073008" cy="29546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 rtlCol="0" anchor="t" anchorCtr="0">
            <a:spAutoFit/>
          </a:bodyPr>
          <a:lstStyle/>
          <a:p>
            <a:pPr marL="180000" indent="-180000"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smtClean="0">
                <a:solidFill>
                  <a:srgbClr val="FF0000"/>
                </a:solidFill>
                <a:latin typeface="+mn-lt"/>
                <a:ea typeface="Arial Unicode MS"/>
                <a:cs typeface="Arial Unicode MS"/>
              </a:rPr>
              <a:t>ASIC mass production.</a:t>
            </a:r>
          </a:p>
          <a:p>
            <a:pPr marL="774700" lvl="1" indent="-342900"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smtClean="0">
                <a:solidFill>
                  <a:srgbClr val="0066FF"/>
                </a:solidFill>
                <a:latin typeface="+mn-lt"/>
                <a:ea typeface="Arial Unicode MS"/>
                <a:cs typeface="Arial Unicode MS"/>
              </a:rPr>
              <a:t>How to test ? Cost ?</a:t>
            </a:r>
          </a:p>
          <a:p>
            <a:pPr marL="180000" indent="-180000"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smtClean="0">
                <a:solidFill>
                  <a:srgbClr val="008000"/>
                </a:solidFill>
                <a:latin typeface="+mn-lt"/>
                <a:ea typeface="Arial Unicode MS"/>
                <a:cs typeface="Arial Unicode MS"/>
              </a:rPr>
              <a:t>HAPD readout using front-end board.</a:t>
            </a:r>
          </a:p>
          <a:p>
            <a:pPr marL="180000" indent="-180000"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smtClean="0">
                <a:solidFill>
                  <a:srgbClr val="0000FF"/>
                </a:solidFill>
                <a:latin typeface="+mn-lt"/>
                <a:ea typeface="Arial Unicode MS"/>
                <a:cs typeface="Arial Unicode MS"/>
              </a:rPr>
              <a:t>System test with protytpe ARICH + FE board + prototype merger.</a:t>
            </a:r>
          </a:p>
          <a:p>
            <a:pPr marL="180000" indent="-180000"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smtClean="0">
                <a:solidFill>
                  <a:srgbClr val="800080"/>
                </a:solidFill>
                <a:latin typeface="+mn-lt"/>
                <a:ea typeface="Arial Unicode MS"/>
                <a:cs typeface="Arial Unicode MS"/>
              </a:rPr>
              <a:t>Next round: design of the entire readout system.</a:t>
            </a:r>
            <a:endParaRPr lang="en-US" altLang="ja-JP" dirty="0" smtClean="0">
              <a:solidFill>
                <a:srgbClr val="800080"/>
              </a:solidFill>
              <a:latin typeface="+mn-lt"/>
              <a:ea typeface="Arial Unicode MS"/>
              <a:cs typeface="Arial Unicode MS"/>
            </a:endParaRPr>
          </a:p>
          <a:p>
            <a:pPr marL="774700" lvl="1" indent="-342900"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smtClean="0">
                <a:latin typeface="+mn-lt"/>
                <a:ea typeface="Arial Unicode MS"/>
                <a:cs typeface="Arial Unicode MS"/>
              </a:rPr>
              <a:t>Modification of the front-end boards. </a:t>
            </a:r>
            <a:endParaRPr lang="en-US" altLang="ja-JP" dirty="0" smtClean="0">
              <a:latin typeface="+mn-lt"/>
              <a:ea typeface="Arial Unicode MS"/>
              <a:cs typeface="Arial Unicode MS"/>
            </a:endParaRPr>
          </a:p>
          <a:p>
            <a:pPr marL="774700" lvl="1" indent="-342900"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smtClean="0">
                <a:latin typeface="+mn-lt"/>
                <a:ea typeface="Arial Unicode MS"/>
                <a:cs typeface="Arial Unicode MS"/>
              </a:rPr>
              <a:t>Merger board to fit in the small space.</a:t>
            </a:r>
            <a:endParaRPr lang="en-US" altLang="ja-JP" dirty="0" smtClean="0">
              <a:latin typeface="+mn-lt"/>
              <a:ea typeface="Arial Unicode MS"/>
              <a:cs typeface="Arial Unicode MS"/>
            </a:endParaRPr>
          </a:p>
          <a:p>
            <a:pPr marL="774700" lvl="1" indent="-342900"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altLang="ja-JP" dirty="0" smtClean="0">
              <a:latin typeface="+mn-lt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369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 bwMode="auto">
          <a:xfrm>
            <a:off x="3757108" y="3387422"/>
            <a:ext cx="2566408" cy="7848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rtlCol="0" anchor="t" anchorCtr="0">
            <a:spAutoFit/>
          </a:bodyPr>
          <a:lstStyle/>
          <a:p>
            <a:pPr algn="ctr">
              <a:lnSpc>
                <a:spcPct val="8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sz="6000" smtClean="0">
                <a:solidFill>
                  <a:prstClr val="black"/>
                </a:solidFill>
                <a:latin typeface="Arial Unicode MS"/>
                <a:ea typeface="ＭＳ Ｐゴシック"/>
                <a:cs typeface="Arial Unicode MS" pitchFamily="50" charset="-128"/>
              </a:rPr>
              <a:t>Backup</a:t>
            </a:r>
            <a:endParaRPr lang="ja-JP" altLang="en-US" sz="6000" smtClean="0">
              <a:solidFill>
                <a:prstClr val="black"/>
              </a:solidFill>
              <a:latin typeface="Arial Unicode MS"/>
              <a:ea typeface="ＭＳ Ｐゴシック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666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72" y="885868"/>
            <a:ext cx="8065716" cy="580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0208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Front-end Board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7920632" y="3619233"/>
            <a:ext cx="1512168" cy="15841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mtClean="0">
                <a:solidFill>
                  <a:srgbClr val="0000FF"/>
                </a:solidFill>
              </a:rPr>
              <a:t>SA02</a:t>
            </a:r>
            <a:endParaRPr kumimoji="1" lang="ja-JP" altLang="en-US">
              <a:solidFill>
                <a:srgbClr val="0000FF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65465" y="1679482"/>
            <a:ext cx="6336704" cy="48245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581457" y="4370345"/>
            <a:ext cx="2340646" cy="171064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mtClean="0">
                <a:solidFill>
                  <a:schemeClr val="tx1"/>
                </a:solidFill>
              </a:rPr>
              <a:t>SiTCP</a:t>
            </a:r>
          </a:p>
          <a:p>
            <a:pPr algn="ctr"/>
            <a:r>
              <a:rPr lang="en-US" altLang="ja-JP" smtClean="0">
                <a:solidFill>
                  <a:schemeClr val="tx1"/>
                </a:solidFill>
              </a:rPr>
              <a:t>Wrapper</a:t>
            </a:r>
            <a:endParaRPr lang="en-US" altLang="ja-JP">
              <a:solidFill>
                <a:schemeClr val="tx1"/>
              </a:solidFill>
            </a:endParaRPr>
          </a:p>
          <a:p>
            <a:pPr algn="ctr"/>
            <a:r>
              <a:rPr lang="en-US" altLang="ja-JP" sz="1800">
                <a:solidFill>
                  <a:schemeClr val="tx1"/>
                </a:solidFill>
              </a:rPr>
              <a:t>(WRAP_SiTCP</a:t>
            </a:r>
            <a:r>
              <a:rPr lang="en-US" altLang="ja-JP" sz="1800" smtClean="0">
                <a:solidFill>
                  <a:schemeClr val="tx1"/>
                </a:solidFill>
              </a:rPr>
              <a:t>_</a:t>
            </a:r>
          </a:p>
          <a:p>
            <a:pPr algn="ctr"/>
            <a:r>
              <a:rPr lang="en-US" altLang="ja-JP" sz="1800" smtClean="0">
                <a:solidFill>
                  <a:schemeClr val="tx1"/>
                </a:solidFill>
              </a:rPr>
              <a:t>GMII_XC6S_32K</a:t>
            </a:r>
            <a:r>
              <a:rPr lang="en-US" altLang="ja-JP" sz="1800">
                <a:solidFill>
                  <a:schemeClr val="tx1"/>
                </a:solidFill>
              </a:rPr>
              <a:t>)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6343328" y="2897824"/>
            <a:ext cx="1577304" cy="11410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V="1">
            <a:off x="6372176" y="4697008"/>
            <a:ext cx="1548456" cy="326475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2049641" y="3074256"/>
            <a:ext cx="1575006" cy="891018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smtClean="0">
                <a:solidFill>
                  <a:schemeClr val="tx1"/>
                </a:solidFill>
              </a:rPr>
              <a:t>rbcp_</a:t>
            </a:r>
          </a:p>
          <a:p>
            <a:pPr algn="ctr"/>
            <a:r>
              <a:rPr kumimoji="1" lang="en-US" altLang="ja-JP" sz="2000" smtClean="0">
                <a:solidFill>
                  <a:schemeClr val="tx1"/>
                </a:solidFill>
              </a:rPr>
              <a:t>sa02</a:t>
            </a:r>
            <a:endParaRPr kumimoji="1" lang="ja-JP" altLang="en-US" sz="200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831160" y="3496595"/>
            <a:ext cx="1156021" cy="542237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smtClean="0">
                <a:solidFill>
                  <a:schemeClr val="tx1"/>
                </a:solidFill>
              </a:rPr>
              <a:t>prmset2</a:t>
            </a:r>
            <a:endParaRPr kumimoji="1" lang="ja-JP" altLang="en-US" sz="200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825949" y="2792324"/>
            <a:ext cx="1152128" cy="563863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smtClean="0">
                <a:solidFill>
                  <a:schemeClr val="tx1"/>
                </a:solidFill>
              </a:rPr>
              <a:t>selctl2</a:t>
            </a:r>
            <a:endParaRPr kumimoji="1" lang="ja-JP" altLang="en-US" sz="2000">
              <a:solidFill>
                <a:schemeClr val="tx1"/>
              </a:solidFill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798712" y="1849814"/>
            <a:ext cx="5544616" cy="2349948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/>
          <p:cNvCxnSpPr>
            <a:endCxn id="3" idx="1"/>
          </p:cNvCxnSpPr>
          <p:nvPr/>
        </p:nvCxnSpPr>
        <p:spPr>
          <a:xfrm>
            <a:off x="6343328" y="3253970"/>
            <a:ext cx="1577304" cy="1157351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3276810" y="4600134"/>
            <a:ext cx="1374330" cy="846698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smtClean="0">
                <a:solidFill>
                  <a:schemeClr val="tx1"/>
                </a:solidFill>
              </a:rPr>
              <a:t>tcpsender</a:t>
            </a:r>
            <a:endParaRPr kumimoji="1" lang="ja-JP" altLang="en-US" sz="2000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831161" y="4540045"/>
            <a:ext cx="1146916" cy="87402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smtClean="0">
                <a:solidFill>
                  <a:schemeClr val="tx1"/>
                </a:solidFill>
              </a:rPr>
              <a:t>hdsr144</a:t>
            </a:r>
            <a:endParaRPr kumimoji="1" lang="ja-JP" altLang="en-US" sz="2000">
              <a:solidFill>
                <a:schemeClr val="tx1"/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3129760" y="4370345"/>
            <a:ext cx="3213567" cy="1917649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4831161" y="5554118"/>
            <a:ext cx="1156021" cy="542237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smtClean="0">
                <a:solidFill>
                  <a:schemeClr val="tx1"/>
                </a:solidFill>
              </a:rPr>
              <a:t>trigctl</a:t>
            </a:r>
            <a:endParaRPr kumimoji="1" lang="ja-JP" altLang="en-US" sz="2000">
              <a:solidFill>
                <a:schemeClr val="tx1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807264" y="492924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FF0000"/>
                </a:solidFill>
                <a:latin typeface="+mn-lt"/>
              </a:rPr>
              <a:t>hitdata</a:t>
            </a:r>
            <a:endParaRPr kumimoji="1" lang="ja-JP" alt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835712" y="2137846"/>
            <a:ext cx="1146916" cy="504056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smtClean="0">
                <a:solidFill>
                  <a:schemeClr val="tx1"/>
                </a:solidFill>
              </a:rPr>
              <a:t>init</a:t>
            </a:r>
            <a:endParaRPr kumimoji="1" lang="ja-JP" altLang="en-US" sz="2000">
              <a:solidFill>
                <a:schemeClr val="tx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2625705" y="2107635"/>
            <a:ext cx="1761589" cy="504056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</a:rPr>
              <a:t>pmt_ad5235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965563" y="2370133"/>
            <a:ext cx="1506956" cy="504056"/>
          </a:xfrm>
          <a:prstGeom prst="rect">
            <a:avLst/>
          </a:prstGeom>
          <a:noFill/>
          <a:ln>
            <a:solidFill>
              <a:srgbClr val="FF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</a:rPr>
              <a:t>tmp100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 flipH="1">
            <a:off x="3506497" y="1390511"/>
            <a:ext cx="1" cy="688836"/>
          </a:xfrm>
          <a:prstGeom prst="straightConnector1">
            <a:avLst/>
          </a:prstGeom>
          <a:ln>
            <a:solidFill>
              <a:srgbClr val="008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H="1">
            <a:off x="1583928" y="1372586"/>
            <a:ext cx="1" cy="933063"/>
          </a:xfrm>
          <a:prstGeom prst="straightConnector1">
            <a:avLst/>
          </a:prstGeom>
          <a:ln>
            <a:solidFill>
              <a:srgbClr val="008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2638312" y="966315"/>
            <a:ext cx="1736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008000"/>
                </a:solidFill>
                <a:latin typeface="+mn-lt"/>
              </a:rPr>
              <a:t>Vth</a:t>
            </a:r>
            <a:r>
              <a:rPr kumimoji="1" lang="en-US" altLang="ja-JP" sz="2000" dirty="0" smtClean="0">
                <a:solidFill>
                  <a:srgbClr val="008000"/>
                </a:solidFill>
                <a:latin typeface="+mn-lt"/>
              </a:rPr>
              <a:t>, </a:t>
            </a:r>
            <a:r>
              <a:rPr kumimoji="1" lang="en-US" altLang="ja-JP" sz="2000" dirty="0" err="1" smtClean="0">
                <a:solidFill>
                  <a:srgbClr val="008000"/>
                </a:solidFill>
                <a:latin typeface="+mn-lt"/>
              </a:rPr>
              <a:t>testpulse</a:t>
            </a:r>
            <a:endParaRPr kumimoji="1" lang="ja-JP" altLang="en-US" sz="20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81489" y="966315"/>
            <a:ext cx="1606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008000"/>
                </a:solidFill>
                <a:latin typeface="+mn-lt"/>
              </a:rPr>
              <a:t>tmp</a:t>
            </a:r>
            <a:r>
              <a:rPr kumimoji="1" lang="en-US" altLang="ja-JP" sz="2000" dirty="0" smtClean="0">
                <a:solidFill>
                  <a:srgbClr val="008000"/>
                </a:solidFill>
                <a:latin typeface="+mn-lt"/>
              </a:rPr>
              <a:t>. monitor</a:t>
            </a:r>
            <a:endParaRPr kumimoji="1" lang="ja-JP" altLang="en-US" sz="20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5" name="テキスト ボックス 24"/>
          <p:cNvSpPr txBox="1"/>
          <p:nvPr/>
        </p:nvSpPr>
        <p:spPr bwMode="auto">
          <a:xfrm>
            <a:off x="5924944" y="1280247"/>
            <a:ext cx="836768" cy="3139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rtlCol="0" anchor="t" anchorCtr="0">
            <a:spAutoFit/>
          </a:bodyPr>
          <a:lstStyle/>
          <a:p>
            <a:pPr>
              <a:lnSpc>
                <a:spcPct val="8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kumimoji="1" lang="en-US" altLang="ja-JP" dirty="0" smtClean="0">
                <a:solidFill>
                  <a:srgbClr val="7030A0"/>
                </a:solidFill>
                <a:latin typeface="+mn-lt"/>
                <a:ea typeface="+mn-ea"/>
                <a:cs typeface="Arial Unicode MS" pitchFamily="50" charset="-128"/>
              </a:rPr>
              <a:t>FPGA</a:t>
            </a:r>
            <a:endParaRPr kumimoji="1" lang="ja-JP" altLang="en-US" dirty="0" smtClean="0">
              <a:solidFill>
                <a:srgbClr val="7030A0"/>
              </a:solidFill>
              <a:latin typeface="+mn-lt"/>
              <a:ea typeface="+mn-ea"/>
              <a:cs typeface="Arial Unicode MS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 bwMode="auto">
          <a:xfrm>
            <a:off x="7034569" y="1436119"/>
            <a:ext cx="2920755" cy="9417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8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dirty="0" smtClean="0">
                <a:solidFill>
                  <a:srgbClr val="7030A0"/>
                </a:solidFill>
                <a:latin typeface="+mn-lt"/>
                <a:ea typeface="+mn-ea"/>
                <a:cs typeface="Arial Unicode MS" pitchFamily="50" charset="-128"/>
              </a:rPr>
              <a:t>1st version of FPGA logic</a:t>
            </a:r>
            <a:r>
              <a:rPr lang="ja-JP" altLang="en-US" dirty="0">
                <a:solidFill>
                  <a:srgbClr val="7030A0"/>
                </a:solidFill>
                <a:latin typeface="+mn-lt"/>
                <a:ea typeface="+mn-ea"/>
                <a:cs typeface="Arial Unicode MS" pitchFamily="50" charset="-128"/>
              </a:rPr>
              <a:t> </a:t>
            </a:r>
            <a:r>
              <a:rPr lang="en-US" altLang="ja-JP" dirty="0" smtClean="0">
                <a:solidFill>
                  <a:srgbClr val="7030A0"/>
                </a:solidFill>
                <a:latin typeface="+mn-lt"/>
                <a:ea typeface="+mn-ea"/>
                <a:cs typeface="Arial Unicode MS" pitchFamily="50" charset="-128"/>
              </a:rPr>
              <a:t>is ready, but not tested.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131980" y="2956077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  <a:latin typeface="+mn-lt"/>
              </a:rPr>
              <a:t>parameter</a:t>
            </a:r>
            <a:endParaRPr kumimoji="1" lang="ja-JP" altLang="en-US" sz="20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SiTCP</a:t>
            </a:r>
            <a:endParaRPr kumimoji="1" lang="ja-JP" alt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047601" y="2425696"/>
            <a:ext cx="1352751" cy="2665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 sz="2800" smtClean="0">
                <a:solidFill>
                  <a:schemeClr val="bg1"/>
                </a:solidFill>
              </a:rPr>
              <a:t>SiTCP</a:t>
            </a:r>
            <a:endParaRPr lang="en-US" altLang="ja-JP" sz="2800" dirty="0" smtClean="0">
              <a:solidFill>
                <a:schemeClr val="bg1"/>
              </a:solidFill>
            </a:endParaRPr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5523975" y="2860668"/>
            <a:ext cx="2612681" cy="863600"/>
          </a:xfrm>
          <a:prstGeom prst="leftRightArrow">
            <a:avLst>
              <a:gd name="adj1" fmla="val 50000"/>
              <a:gd name="adj2" fmla="val 6088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 sz="2400" smtClean="0"/>
              <a:t>TCP</a:t>
            </a:r>
            <a:r>
              <a:rPr lang="ja-JP" altLang="en-US"/>
              <a:t> </a:t>
            </a:r>
            <a:r>
              <a:rPr lang="en-US" altLang="ja-JP" sz="2400" smtClean="0"/>
              <a:t>FIFO </a:t>
            </a:r>
            <a:r>
              <a:rPr lang="en-US" altLang="ja-JP" sz="2400"/>
              <a:t>I/F</a:t>
            </a: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5523975" y="3940168"/>
            <a:ext cx="2612681" cy="863600"/>
          </a:xfrm>
          <a:prstGeom prst="leftRightArrow">
            <a:avLst>
              <a:gd name="adj1" fmla="val 50000"/>
              <a:gd name="adj2" fmla="val 6088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 sz="2400" smtClean="0"/>
              <a:t>RBCP</a:t>
            </a:r>
            <a:endParaRPr lang="en-US" altLang="ja-JP" sz="2400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5523975" y="2646354"/>
            <a:ext cx="2684689" cy="223361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024088" y="3364220"/>
            <a:ext cx="864096" cy="863600"/>
          </a:xfrm>
          <a:prstGeom prst="leftRightArrow">
            <a:avLst>
              <a:gd name="adj1" fmla="val 50000"/>
              <a:gd name="adj2" fmla="val 2334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 sz="2000"/>
              <a:t>MII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712981" y="3165798"/>
            <a:ext cx="1311107" cy="126999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 sz="2000">
                <a:solidFill>
                  <a:schemeClr val="bg1"/>
                </a:solidFill>
              </a:rPr>
              <a:t>Ethernet</a:t>
            </a:r>
          </a:p>
          <a:p>
            <a:pPr algn="ctr"/>
            <a:r>
              <a:rPr lang="en-US" altLang="ja-JP" sz="2000">
                <a:solidFill>
                  <a:schemeClr val="bg1"/>
                </a:solidFill>
              </a:rPr>
              <a:t>PHY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23388" y="3364220"/>
            <a:ext cx="1655763" cy="863600"/>
          </a:xfrm>
          <a:prstGeom prst="leftRightArrow">
            <a:avLst>
              <a:gd name="adj1" fmla="val 50000"/>
              <a:gd name="adj2" fmla="val 3834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 sz="2000" dirty="0"/>
              <a:t>Ethernet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3974554" y="1115541"/>
            <a:ext cx="5746278" cy="540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047601" y="1346299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FPGA</a:t>
            </a:r>
            <a:endParaRPr kumimoji="1" lang="ja-JP" altLang="en-US" dirty="0"/>
          </a:p>
        </p:txBody>
      </p:sp>
      <p:cxnSp>
        <p:nvCxnSpPr>
          <p:cNvPr id="12" name="直線矢印コネクタ 11"/>
          <p:cNvCxnSpPr/>
          <p:nvPr/>
        </p:nvCxnSpPr>
        <p:spPr>
          <a:xfrm flipV="1">
            <a:off x="5616376" y="4435790"/>
            <a:ext cx="720080" cy="11442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4203550" y="5601942"/>
            <a:ext cx="23936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/>
              <a:t>Remote Bus</a:t>
            </a:r>
          </a:p>
          <a:p>
            <a:r>
              <a:rPr lang="en-US" altLang="ja-JP" smtClean="0"/>
              <a:t>Control Protocol</a:t>
            </a:r>
            <a:endParaRPr kumimoji="1" lang="ja-JP" alt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8296073" y="2431907"/>
            <a:ext cx="1352751" cy="26654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 sz="2800" smtClean="0"/>
              <a:t>User</a:t>
            </a:r>
          </a:p>
          <a:p>
            <a:pPr algn="ctr"/>
            <a:r>
              <a:rPr lang="en-US" altLang="ja-JP" sz="2800" smtClean="0"/>
              <a:t>Logic</a:t>
            </a:r>
            <a:endParaRPr lang="en-US" altLang="ja-JP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272249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Merger Prototype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 bwMode="auto">
          <a:xfrm>
            <a:off x="503808" y="1475581"/>
            <a:ext cx="9001000" cy="369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 rtlCol="0" anchor="t" anchorCtr="0">
            <a:spAutoFit/>
          </a:bodyPr>
          <a:lstStyle/>
          <a:p>
            <a:pPr marL="180000" indent="-180000"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dirty="0" smtClean="0">
                <a:latin typeface="+mn-lt"/>
                <a:ea typeface="Arial Unicode MS"/>
                <a:cs typeface="Arial Unicode MS"/>
              </a:rPr>
              <a:t>IHEP (China) people will prepare the specification on interface btw FE and Belle2Link (list of signals, writing clocks etc.).</a:t>
            </a:r>
          </a:p>
          <a:p>
            <a:pPr marL="774700" lvl="1" indent="-342900"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dirty="0" smtClean="0">
                <a:latin typeface="+mn-lt"/>
                <a:ea typeface="Arial Unicode MS"/>
                <a:cs typeface="Arial Unicode MS"/>
              </a:rPr>
              <a:t>In principle, no flow control exists btw FE and Belle2Link. From detector side, we can just continue writing data.</a:t>
            </a:r>
          </a:p>
          <a:p>
            <a:pPr marL="774700" lvl="1" indent="-342900"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dirty="0" smtClean="0">
                <a:latin typeface="+mn-lt"/>
                <a:ea typeface="Arial Unicode MS"/>
                <a:cs typeface="Arial Unicode MS"/>
              </a:rPr>
              <a:t>L1 buffer is in the detector side.</a:t>
            </a:r>
          </a:p>
          <a:p>
            <a:pPr marL="180000" indent="-180000"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dirty="0" smtClean="0">
                <a:latin typeface="+mn-lt"/>
                <a:ea typeface="Arial Unicode MS"/>
                <a:cs typeface="Arial Unicode MS"/>
              </a:rPr>
              <a:t>Slow control (parameter setting / read back) need to be considered. It seems there is no concrete scheme yet. </a:t>
            </a:r>
          </a:p>
          <a:p>
            <a:pPr marL="180000" indent="-180000"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dirty="0" smtClean="0">
                <a:latin typeface="+mn-lt"/>
                <a:ea typeface="Arial Unicode MS"/>
                <a:cs typeface="Arial Unicode MS"/>
              </a:rPr>
              <a:t>Belle2Link probably requires one on-board clock. The clock frequency will be determined this year.</a:t>
            </a:r>
          </a:p>
          <a:p>
            <a:pPr marL="180000" indent="-180000"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altLang="ja-JP" dirty="0" smtClean="0">
              <a:latin typeface="+mn-lt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921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3" name="フリーフォーム 2"/>
          <p:cNvSpPr/>
          <p:nvPr/>
        </p:nvSpPr>
        <p:spPr>
          <a:xfrm>
            <a:off x="6597337" y="1403213"/>
            <a:ext cx="2835463" cy="2421720"/>
          </a:xfrm>
          <a:custGeom>
            <a:avLst/>
            <a:gdLst>
              <a:gd name="f0" fmla="val 0"/>
              <a:gd name="f1" fmla="val 884"/>
              <a:gd name="f2" fmla="val 526"/>
              <a:gd name="f3" fmla="val 794"/>
              <a:gd name="f4" fmla="val 337"/>
              <a:gd name="f5" fmla="val 800"/>
              <a:gd name="f6" fmla="val 349"/>
              <a:gd name="f7" fmla="val 806"/>
              <a:gd name="f8" fmla="val 361"/>
              <a:gd name="f9" fmla="val 812"/>
              <a:gd name="f10" fmla="val 373"/>
              <a:gd name="f11" fmla="val 390"/>
              <a:gd name="f12" fmla="val 426"/>
              <a:gd name="f13" fmla="val 776"/>
              <a:gd name="f14" fmla="val 461"/>
              <a:gd name="f15" fmla="val 740"/>
              <a:gd name="f16" fmla="val 485"/>
              <a:gd name="f17" fmla="val 693"/>
              <a:gd name="f18" fmla="val 503"/>
              <a:gd name="f19" fmla="val 639"/>
              <a:gd name="f20" fmla="val 509"/>
              <a:gd name="f21" fmla="val 609"/>
              <a:gd name="f22" fmla="val 579"/>
              <a:gd name="f23" fmla="val 555"/>
              <a:gd name="f24" fmla="val 497"/>
              <a:gd name="f25" fmla="val 531"/>
              <a:gd name="f26" fmla="val 519"/>
              <a:gd name="f27" fmla="val 501"/>
              <a:gd name="f28" fmla="val 515"/>
              <a:gd name="f29" fmla="val 484"/>
              <a:gd name="f30" fmla="val 521"/>
              <a:gd name="f31" fmla="val 460"/>
              <a:gd name="f32" fmla="val 442"/>
              <a:gd name="f33" fmla="val 418"/>
              <a:gd name="f34" fmla="val 406"/>
              <a:gd name="f35" fmla="val 394"/>
              <a:gd name="f36" fmla="val 376"/>
              <a:gd name="f37" fmla="val 491"/>
              <a:gd name="f38" fmla="val 352"/>
              <a:gd name="f39" fmla="val 334"/>
              <a:gd name="f40" fmla="val 310"/>
              <a:gd name="f41" fmla="val 263"/>
              <a:gd name="f42" fmla="val 221"/>
              <a:gd name="f43" fmla="val 185"/>
              <a:gd name="f44" fmla="val 467"/>
              <a:gd name="f45" fmla="val 161"/>
              <a:gd name="f46" fmla="val 444"/>
              <a:gd name="f47" fmla="val 143"/>
              <a:gd name="f48" fmla="val 414"/>
              <a:gd name="f49" fmla="val 137"/>
              <a:gd name="f50" fmla="val 131"/>
              <a:gd name="f51" fmla="val 90"/>
              <a:gd name="f52" fmla="val 408"/>
              <a:gd name="f53" fmla="val 54"/>
              <a:gd name="f54" fmla="val 24"/>
              <a:gd name="f55" fmla="val 6"/>
              <a:gd name="f56" fmla="val 343"/>
              <a:gd name="f57" fmla="val 308"/>
              <a:gd name="f58" fmla="val 272"/>
              <a:gd name="f59" fmla="val 30"/>
              <a:gd name="f60" fmla="val 242"/>
              <a:gd name="f61" fmla="val 60"/>
              <a:gd name="f62" fmla="val 219"/>
              <a:gd name="f63" fmla="val 101"/>
              <a:gd name="f64" fmla="val 201"/>
              <a:gd name="f65" fmla="val 107"/>
              <a:gd name="f66" fmla="val 95"/>
              <a:gd name="f67" fmla="val 189"/>
              <a:gd name="f68" fmla="val 84"/>
              <a:gd name="f69" fmla="val 177"/>
              <a:gd name="f70" fmla="val 78"/>
              <a:gd name="f71" fmla="val 160"/>
              <a:gd name="f72" fmla="val 142"/>
              <a:gd name="f73" fmla="val 100"/>
              <a:gd name="f74" fmla="val 113"/>
              <a:gd name="f75" fmla="val 71"/>
              <a:gd name="f76" fmla="val 149"/>
              <a:gd name="f77" fmla="val 47"/>
              <a:gd name="f78" fmla="val 197"/>
              <a:gd name="f79" fmla="val 35"/>
              <a:gd name="f80" fmla="val 227"/>
              <a:gd name="f81" fmla="val 41"/>
              <a:gd name="f82" fmla="val 251"/>
              <a:gd name="f83" fmla="val 275"/>
              <a:gd name="f84" fmla="val 59"/>
              <a:gd name="f85" fmla="val 293"/>
              <a:gd name="f86" fmla="val 77"/>
              <a:gd name="f87" fmla="val 298"/>
              <a:gd name="f88" fmla="val 304"/>
              <a:gd name="f89" fmla="val 322"/>
              <a:gd name="f90" fmla="val 340"/>
              <a:gd name="f91" fmla="val 53"/>
              <a:gd name="f92" fmla="val 358"/>
              <a:gd name="f93" fmla="val 382"/>
              <a:gd name="f94" fmla="val 430"/>
              <a:gd name="f95" fmla="val 436"/>
              <a:gd name="f96" fmla="val 466"/>
              <a:gd name="f97" fmla="val 29"/>
              <a:gd name="f98" fmla="val 496"/>
              <a:gd name="f99" fmla="val 12"/>
              <a:gd name="f100" fmla="val 573"/>
              <a:gd name="f101" fmla="val 621"/>
              <a:gd name="f102" fmla="val 669"/>
              <a:gd name="f103" fmla="val 699"/>
              <a:gd name="f104" fmla="val 722"/>
              <a:gd name="f105" fmla="val 728"/>
              <a:gd name="f106" fmla="val 112"/>
              <a:gd name="f107" fmla="val 118"/>
              <a:gd name="f108" fmla="val 124"/>
              <a:gd name="f109" fmla="val 130"/>
              <a:gd name="f110" fmla="val 734"/>
              <a:gd name="f111" fmla="val 746"/>
              <a:gd name="f112" fmla="val 136"/>
              <a:gd name="f113" fmla="val 830"/>
              <a:gd name="f114" fmla="val 148"/>
              <a:gd name="f115" fmla="val 860"/>
              <a:gd name="f116" fmla="val 171"/>
              <a:gd name="f117" fmla="val 878"/>
              <a:gd name="f118" fmla="val 237"/>
              <a:gd name="f119" fmla="val 296"/>
              <a:gd name="f120" fmla="val 319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884" h="526">
                <a:moveTo>
                  <a:pt x="f3" y="f4"/>
                </a:moveTo>
                <a:lnTo>
                  <a:pt x="f5" y="f6"/>
                </a:lnTo>
                <a:lnTo>
                  <a:pt x="f7" y="f8"/>
                </a:lnTo>
                <a:lnTo>
                  <a:pt x="f9" y="f10"/>
                </a:lnTo>
                <a:lnTo>
                  <a:pt x="f9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18"/>
                </a:lnTo>
                <a:lnTo>
                  <a:pt x="f22" y="f18"/>
                </a:lnTo>
                <a:lnTo>
                  <a:pt x="f23" y="f24"/>
                </a:lnTo>
                <a:lnTo>
                  <a:pt x="f25" y="f16"/>
                </a:lnTo>
                <a:lnTo>
                  <a:pt x="f26" y="f18"/>
                </a:lnTo>
                <a:lnTo>
                  <a:pt x="f27" y="f28"/>
                </a:lnTo>
                <a:lnTo>
                  <a:pt x="f29" y="f30"/>
                </a:lnTo>
                <a:lnTo>
                  <a:pt x="f31" y="f2"/>
                </a:lnTo>
                <a:lnTo>
                  <a:pt x="f32" y="f30"/>
                </a:lnTo>
                <a:lnTo>
                  <a:pt x="f33" y="f28"/>
                </a:lnTo>
                <a:lnTo>
                  <a:pt x="f34" y="f18"/>
                </a:lnTo>
                <a:lnTo>
                  <a:pt x="f35" y="f16"/>
                </a:lnTo>
                <a:lnTo>
                  <a:pt x="f36" y="f37"/>
                </a:lnTo>
                <a:lnTo>
                  <a:pt x="f38" y="f24"/>
                </a:lnTo>
                <a:lnTo>
                  <a:pt x="f39" y="f24"/>
                </a:lnTo>
                <a:lnTo>
                  <a:pt x="f40" y="f18"/>
                </a:lnTo>
                <a:lnTo>
                  <a:pt x="f41" y="f24"/>
                </a:lnTo>
                <a:lnTo>
                  <a:pt x="f42" y="f16"/>
                </a:lnTo>
                <a:lnTo>
                  <a:pt x="f43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48"/>
                </a:lnTo>
                <a:lnTo>
                  <a:pt x="f49" y="f48"/>
                </a:lnTo>
                <a:lnTo>
                  <a:pt x="f49" y="f48"/>
                </a:lnTo>
                <a:lnTo>
                  <a:pt x="f50" y="f48"/>
                </a:lnTo>
                <a:lnTo>
                  <a:pt x="f51" y="f52"/>
                </a:lnTo>
                <a:lnTo>
                  <a:pt x="f53" y="f11"/>
                </a:lnTo>
                <a:lnTo>
                  <a:pt x="f54" y="f10"/>
                </a:lnTo>
                <a:lnTo>
                  <a:pt x="f55" y="f56"/>
                </a:lnTo>
                <a:lnTo>
                  <a:pt x="f0" y="f57"/>
                </a:lnTo>
                <a:lnTo>
                  <a:pt x="f55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3" y="f64"/>
                </a:lnTo>
                <a:lnTo>
                  <a:pt x="f63" y="f64"/>
                </a:lnTo>
                <a:lnTo>
                  <a:pt x="f65" y="f64"/>
                </a:lnTo>
                <a:lnTo>
                  <a:pt x="f66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72"/>
                </a:lnTo>
                <a:lnTo>
                  <a:pt x="f68" y="f73"/>
                </a:lnTo>
                <a:lnTo>
                  <a:pt x="f74" y="f75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82" y="f77"/>
                </a:lnTo>
                <a:lnTo>
                  <a:pt x="f83" y="f84"/>
                </a:lnTo>
                <a:lnTo>
                  <a:pt x="f85" y="f86"/>
                </a:lnTo>
                <a:lnTo>
                  <a:pt x="f87" y="f86"/>
                </a:lnTo>
                <a:lnTo>
                  <a:pt x="f87" y="f86"/>
                </a:lnTo>
                <a:lnTo>
                  <a:pt x="f88" y="f86"/>
                </a:lnTo>
                <a:lnTo>
                  <a:pt x="f88" y="f86"/>
                </a:lnTo>
                <a:lnTo>
                  <a:pt x="f88" y="f86"/>
                </a:lnTo>
                <a:lnTo>
                  <a:pt x="f40" y="f86"/>
                </a:lnTo>
                <a:lnTo>
                  <a:pt x="f40" y="f86"/>
                </a:lnTo>
                <a:lnTo>
                  <a:pt x="f89" y="f84"/>
                </a:lnTo>
                <a:lnTo>
                  <a:pt x="f90" y="f91"/>
                </a:lnTo>
                <a:lnTo>
                  <a:pt x="f92" y="f77"/>
                </a:lnTo>
                <a:lnTo>
                  <a:pt x="f93" y="f81"/>
                </a:lnTo>
                <a:lnTo>
                  <a:pt x="f35" y="f81"/>
                </a:lnTo>
                <a:lnTo>
                  <a:pt x="f34" y="f77"/>
                </a:lnTo>
                <a:lnTo>
                  <a:pt x="f33" y="f91"/>
                </a:lnTo>
                <a:lnTo>
                  <a:pt x="f94" y="f91"/>
                </a:lnTo>
                <a:lnTo>
                  <a:pt x="f95" y="f91"/>
                </a:lnTo>
                <a:lnTo>
                  <a:pt x="f95" y="f91"/>
                </a:lnTo>
                <a:lnTo>
                  <a:pt x="f95" y="f91"/>
                </a:lnTo>
                <a:lnTo>
                  <a:pt x="f95" y="f77"/>
                </a:lnTo>
                <a:lnTo>
                  <a:pt x="f96" y="f97"/>
                </a:lnTo>
                <a:lnTo>
                  <a:pt x="f98" y="f99"/>
                </a:lnTo>
                <a:lnTo>
                  <a:pt x="f25" y="f55"/>
                </a:lnTo>
                <a:lnTo>
                  <a:pt x="f100" y="f0"/>
                </a:lnTo>
                <a:lnTo>
                  <a:pt x="f101" y="f55"/>
                </a:lnTo>
                <a:lnTo>
                  <a:pt x="f102" y="f54"/>
                </a:lnTo>
                <a:lnTo>
                  <a:pt x="f103" y="f77"/>
                </a:lnTo>
                <a:lnTo>
                  <a:pt x="f104" y="f86"/>
                </a:lnTo>
                <a:lnTo>
                  <a:pt x="f105" y="f106"/>
                </a:lnTo>
                <a:lnTo>
                  <a:pt x="f105" y="f107"/>
                </a:lnTo>
                <a:lnTo>
                  <a:pt x="f105" y="f107"/>
                </a:lnTo>
                <a:lnTo>
                  <a:pt x="f105" y="f108"/>
                </a:lnTo>
                <a:lnTo>
                  <a:pt x="f105" y="f109"/>
                </a:lnTo>
                <a:lnTo>
                  <a:pt x="f110" y="f109"/>
                </a:lnTo>
                <a:lnTo>
                  <a:pt x="f15" y="f109"/>
                </a:lnTo>
                <a:lnTo>
                  <a:pt x="f111" y="f109"/>
                </a:lnTo>
                <a:lnTo>
                  <a:pt x="f111" y="f109"/>
                </a:lnTo>
                <a:lnTo>
                  <a:pt x="f3" y="f112"/>
                </a:lnTo>
                <a:lnTo>
                  <a:pt x="f113" y="f114"/>
                </a:lnTo>
                <a:lnTo>
                  <a:pt x="f115" y="f116"/>
                </a:lnTo>
                <a:lnTo>
                  <a:pt x="f117" y="f64"/>
                </a:lnTo>
                <a:lnTo>
                  <a:pt x="f1" y="f118"/>
                </a:lnTo>
                <a:lnTo>
                  <a:pt x="f117" y="f58"/>
                </a:lnTo>
                <a:lnTo>
                  <a:pt x="f115" y="f119"/>
                </a:lnTo>
                <a:lnTo>
                  <a:pt x="f113" y="f120"/>
                </a:lnTo>
                <a:lnTo>
                  <a:pt x="f3" y="f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lIns="0" tIns="0" rIns="0" bIns="0" anchor="ctr" anchorCtr="0" compatLnSpc="0"/>
          <a:lstStyle/>
          <a:p>
            <a:pPr lvl="0" algn="ctr" rtl="0" hangingPunct="0">
              <a:lnSpc>
                <a:spcPct val="90000"/>
              </a:lnSpc>
              <a:buNone/>
              <a:tabLst/>
            </a:pPr>
            <a:endParaRPr lang="en-US" sz="2000" b="0" i="0" u="none" strike="noStrike">
              <a:ln>
                <a:noFill/>
              </a:ln>
              <a:latin typeface="Century Schoolbook L" pitchFamily="18"/>
              <a:ea typeface="Kochi Mincho" pitchFamily="2"/>
              <a:cs typeface="Lucidasans" pitchFamily="2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496962" y="1535333"/>
            <a:ext cx="3855959" cy="2157480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0" tIns="0" rIns="0" bIns="0" anchor="t" anchorCtr="0" compatLnSpc="0">
            <a:spAutoFit/>
          </a:bodyPr>
          <a:lstStyle/>
          <a:p>
            <a:pPr lvl="0" algn="ctr" rtl="0" hangingPunct="0">
              <a:lnSpc>
                <a:spcPct val="90000"/>
              </a:lnSpc>
              <a:buNone/>
              <a:tabLst/>
            </a:pPr>
            <a:endParaRPr lang="en-US" sz="2000" b="0" i="0" u="none" strike="noStrike">
              <a:ln>
                <a:noFill/>
              </a:ln>
              <a:latin typeface="Century Schoolbook L" pitchFamily="18"/>
              <a:ea typeface="Kochi Mincho" pitchFamily="2"/>
              <a:cs typeface="Lucidasans" pitchFamily="2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43883" y="1644054"/>
            <a:ext cx="1218240" cy="402033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 anchorCtr="0" compatLnSpc="0">
            <a:spAutoFit/>
          </a:bodyPr>
          <a:lstStyle/>
          <a:p>
            <a:pPr marL="0" marR="0" lvl="0" indent="0" algn="ctr" rtl="0" hangingPunct="0">
              <a:lnSpc>
                <a:spcPct val="90000"/>
              </a:lnSpc>
              <a:buNone/>
              <a:tabLst/>
            </a:pPr>
            <a:r>
              <a:rPr lang="en-US" sz="2000" b="0" i="0" u="none" strike="noStrike" dirty="0">
                <a:ln>
                  <a:noFill/>
                </a:ln>
                <a:solidFill>
                  <a:srgbClr val="FF0000"/>
                </a:solidFill>
                <a:latin typeface="+mn-lt"/>
                <a:ea typeface="Kochi Mincho" pitchFamily="2"/>
                <a:cs typeface="Lucidasans" pitchFamily="2"/>
              </a:rPr>
              <a:t>ASIC (SA)</a:t>
            </a:r>
          </a:p>
        </p:txBody>
      </p:sp>
      <p:sp>
        <p:nvSpPr>
          <p:cNvPr id="6" name="直線コネクタ 23"/>
          <p:cNvSpPr/>
          <p:nvPr/>
        </p:nvSpPr>
        <p:spPr>
          <a:xfrm>
            <a:off x="2631603" y="2929254"/>
            <a:ext cx="3571919" cy="1800"/>
          </a:xfrm>
          <a:prstGeom prst="line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algn="ctr" rtl="0" hangingPunct="0">
              <a:lnSpc>
                <a:spcPct val="90000"/>
              </a:lnSpc>
              <a:buNone/>
              <a:tabLst/>
            </a:pPr>
            <a:endParaRPr lang="en-US" sz="2000" b="0" i="0" u="none" strike="noStrike">
              <a:ln>
                <a:noFill/>
              </a:ln>
              <a:latin typeface="Century Schoolbook L" pitchFamily="18"/>
              <a:ea typeface="Kochi Mincho" pitchFamily="2"/>
              <a:cs typeface="Lucidasans" pitchFamily="2"/>
            </a:endParaRPr>
          </a:p>
        </p:txBody>
      </p:sp>
      <p:sp>
        <p:nvSpPr>
          <p:cNvPr id="7" name="AutoShape 19"/>
          <p:cNvSpPr/>
          <p:nvPr/>
        </p:nvSpPr>
        <p:spPr>
          <a:xfrm rot="5400000">
            <a:off x="2877663" y="2669154"/>
            <a:ext cx="600120" cy="52056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pin 0 f0 21600"/>
              <a:gd name="f14" fmla="*/ f10 f1 1"/>
              <a:gd name="f15" fmla="val f13"/>
              <a:gd name="f16" fmla="*/ f13 1 2"/>
              <a:gd name="f17" fmla="*/ f13 f11 1"/>
              <a:gd name="f18" fmla="*/ f6 f12 1"/>
              <a:gd name="f19" fmla="*/ 18000 f12 1"/>
              <a:gd name="f20" fmla="*/ 10800 f12 1"/>
              <a:gd name="f21" fmla="*/ 10800 f11 1"/>
              <a:gd name="f22" fmla="*/ 0 f12 1"/>
              <a:gd name="f23" fmla="*/ f14 1 f3"/>
              <a:gd name="f24" fmla="*/ 0 f11 1"/>
              <a:gd name="f25" fmla="*/ 21600 f12 1"/>
              <a:gd name="f26" fmla="*/ 21600 f11 1"/>
              <a:gd name="f27" fmla="+- f16 10800 0"/>
              <a:gd name="f28" fmla="+- 21600 0 f15"/>
              <a:gd name="f29" fmla="*/ f16 f11 1"/>
              <a:gd name="f30" fmla="+- f23 0 f2"/>
              <a:gd name="f31" fmla="*/ f28 1 2"/>
              <a:gd name="f32" fmla="*/ f27 f11 1"/>
              <a:gd name="f33" fmla="+- 21600 0 f31"/>
              <a:gd name="f34" fmla="*/ f33 f11 1"/>
            </a:gdLst>
            <a:ahLst>
              <a:ahXY gdRefX="f0" minX="f6" maxX="f7" gdRefY="" minY="0" maxY="0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21" y="f22"/>
              </a:cxn>
              <a:cxn ang="f30">
                <a:pos x="f29" y="f20"/>
              </a:cxn>
              <a:cxn ang="f30">
                <a:pos x="f24" y="f25"/>
              </a:cxn>
              <a:cxn ang="f30">
                <a:pos x="f21" y="f25"/>
              </a:cxn>
              <a:cxn ang="f30">
                <a:pos x="f26" y="f25"/>
              </a:cxn>
              <a:cxn ang="f30">
                <a:pos x="f34" y="f20"/>
              </a:cxn>
            </a:cxnLst>
            <a:rect l="f29" t="f20" r="f32" b="f19"/>
            <a:pathLst>
              <a:path w="21600" h="21600">
                <a:moveTo>
                  <a:pt x="f15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33CC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algn="ctr" rtl="0" hangingPunct="0">
              <a:lnSpc>
                <a:spcPct val="90000"/>
              </a:lnSpc>
              <a:buNone/>
              <a:tabLst/>
            </a:pPr>
            <a:endParaRPr lang="en-US" sz="2000" b="0" i="0" u="none" strike="noStrike">
              <a:ln>
                <a:noFill/>
              </a:ln>
              <a:latin typeface="Century Schoolbook L" pitchFamily="18"/>
              <a:ea typeface="Kochi Mincho" pitchFamily="2"/>
              <a:cs typeface="Lucidasans" pitchFamily="2"/>
            </a:endParaRPr>
          </a:p>
        </p:txBody>
      </p:sp>
      <p:sp>
        <p:nvSpPr>
          <p:cNvPr id="8" name="AutoShape 19"/>
          <p:cNvSpPr/>
          <p:nvPr/>
        </p:nvSpPr>
        <p:spPr>
          <a:xfrm rot="5400000">
            <a:off x="3877743" y="2669154"/>
            <a:ext cx="600120" cy="52056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pin 0 f0 21600"/>
              <a:gd name="f14" fmla="*/ f10 f1 1"/>
              <a:gd name="f15" fmla="val f13"/>
              <a:gd name="f16" fmla="*/ f13 1 2"/>
              <a:gd name="f17" fmla="*/ f13 f11 1"/>
              <a:gd name="f18" fmla="*/ f6 f12 1"/>
              <a:gd name="f19" fmla="*/ 18000 f12 1"/>
              <a:gd name="f20" fmla="*/ 10800 f12 1"/>
              <a:gd name="f21" fmla="*/ 10800 f11 1"/>
              <a:gd name="f22" fmla="*/ 0 f12 1"/>
              <a:gd name="f23" fmla="*/ f14 1 f3"/>
              <a:gd name="f24" fmla="*/ 0 f11 1"/>
              <a:gd name="f25" fmla="*/ 21600 f12 1"/>
              <a:gd name="f26" fmla="*/ 21600 f11 1"/>
              <a:gd name="f27" fmla="+- f16 10800 0"/>
              <a:gd name="f28" fmla="+- 21600 0 f15"/>
              <a:gd name="f29" fmla="*/ f16 f11 1"/>
              <a:gd name="f30" fmla="+- f23 0 f2"/>
              <a:gd name="f31" fmla="*/ f28 1 2"/>
              <a:gd name="f32" fmla="*/ f27 f11 1"/>
              <a:gd name="f33" fmla="+- 21600 0 f31"/>
              <a:gd name="f34" fmla="*/ f33 f11 1"/>
            </a:gdLst>
            <a:ahLst>
              <a:ahXY gdRefX="f0" minX="f6" maxX="f7" gdRefY="" minY="0" maxY="0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21" y="f22"/>
              </a:cxn>
              <a:cxn ang="f30">
                <a:pos x="f29" y="f20"/>
              </a:cxn>
              <a:cxn ang="f30">
                <a:pos x="f24" y="f25"/>
              </a:cxn>
              <a:cxn ang="f30">
                <a:pos x="f21" y="f25"/>
              </a:cxn>
              <a:cxn ang="f30">
                <a:pos x="f26" y="f25"/>
              </a:cxn>
              <a:cxn ang="f30">
                <a:pos x="f34" y="f20"/>
              </a:cxn>
            </a:cxnLst>
            <a:rect l="f29" t="f20" r="f32" b="f19"/>
            <a:pathLst>
              <a:path w="21600" h="21600">
                <a:moveTo>
                  <a:pt x="f15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95B3D7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algn="ctr" rtl="0" hangingPunct="0">
              <a:lnSpc>
                <a:spcPct val="90000"/>
              </a:lnSpc>
              <a:buNone/>
              <a:tabLst/>
            </a:pPr>
            <a:endParaRPr lang="en-US" sz="2000" b="0" i="0" u="none" strike="noStrike">
              <a:ln>
                <a:noFill/>
              </a:ln>
              <a:latin typeface="Century Schoolbook L" pitchFamily="18"/>
              <a:ea typeface="Kochi Mincho" pitchFamily="2"/>
              <a:cs typeface="Lucidasans" pitchFamily="2"/>
            </a:endParaRPr>
          </a:p>
        </p:txBody>
      </p:sp>
      <p:sp>
        <p:nvSpPr>
          <p:cNvPr id="9" name="正方形/長方形 18"/>
          <p:cNvSpPr/>
          <p:nvPr/>
        </p:nvSpPr>
        <p:spPr>
          <a:xfrm>
            <a:off x="4917603" y="2629374"/>
            <a:ext cx="928800" cy="571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FF00"/>
          </a:solidFill>
          <a:ln w="9360">
            <a:solidFill>
              <a:srgbClr val="000000"/>
            </a:solidFill>
            <a:prstDash val="solid"/>
            <a:round/>
          </a:ln>
        </p:spPr>
        <p:txBody>
          <a:bodyPr vert="horz" wrap="square" lIns="90000" tIns="46800" rIns="90000" bIns="46800" anchor="t" anchorCtr="0" compatLnSpc="0"/>
          <a:lstStyle/>
          <a:p>
            <a:pPr lvl="0" algn="ctr" rtl="0" hangingPunct="0">
              <a:lnSpc>
                <a:spcPct val="90000"/>
              </a:lnSpc>
              <a:buNone/>
              <a:tabLst/>
            </a:pPr>
            <a:endParaRPr lang="en-US" sz="2000" b="0" i="0" u="none" strike="noStrike">
              <a:ln>
                <a:noFill/>
              </a:ln>
              <a:latin typeface="Century Schoolbook L" pitchFamily="18"/>
              <a:ea typeface="Kochi Mincho" pitchFamily="2"/>
              <a:cs typeface="Lucidasans" pitchFamily="2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99643" y="3220854"/>
            <a:ext cx="924120" cy="402033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 anchorCtr="0" compatLnSpc="0">
            <a:spAutoFit/>
          </a:bodyPr>
          <a:lstStyle/>
          <a:p>
            <a:pPr marL="0" marR="0" lvl="0" indent="0" algn="ctr" rtl="0" hangingPunct="0">
              <a:lnSpc>
                <a:spcPct val="90000"/>
              </a:lnSpc>
              <a:buNone/>
              <a:tabLst/>
            </a:pPr>
            <a:r>
              <a:rPr lang="en-US" sz="2000" b="0" i="0" u="none" strike="noStrike" dirty="0">
                <a:ln>
                  <a:noFill/>
                </a:ln>
                <a:solidFill>
                  <a:srgbClr val="FF00FF"/>
                </a:solidFill>
                <a:latin typeface="+mn-lt"/>
                <a:ea typeface="Kochi Mincho" pitchFamily="2"/>
                <a:cs typeface="Lucidasans" pitchFamily="2"/>
              </a:rPr>
              <a:t>Preamp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724923" y="3238134"/>
            <a:ext cx="844920" cy="402033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 anchorCtr="0" compatLnSpc="0">
            <a:spAutoFit/>
          </a:bodyPr>
          <a:lstStyle/>
          <a:p>
            <a:pPr marL="0" marR="0" lvl="0" indent="0" algn="ctr" rtl="0" hangingPunct="0">
              <a:lnSpc>
                <a:spcPct val="90000"/>
              </a:lnSpc>
              <a:buNone/>
              <a:tabLst/>
            </a:pPr>
            <a:r>
              <a:rPr lang="en-US" sz="2000" b="0" i="0" u="none" strike="noStrike" dirty="0">
                <a:ln>
                  <a:noFill/>
                </a:ln>
                <a:solidFill>
                  <a:srgbClr val="2300DC"/>
                </a:solidFill>
                <a:latin typeface="+mn-lt"/>
                <a:ea typeface="Kochi Mincho" pitchFamily="2"/>
                <a:cs typeface="Lucidasans" pitchFamily="2"/>
              </a:rPr>
              <a:t>Shaper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41203" y="3224814"/>
            <a:ext cx="1420920" cy="402033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 anchorCtr="0" compatLnSpc="0">
            <a:spAutoFit/>
          </a:bodyPr>
          <a:lstStyle/>
          <a:p>
            <a:pPr marL="0" marR="0" lvl="0" indent="0" algn="ctr" rtl="0" hangingPunct="0">
              <a:lnSpc>
                <a:spcPct val="90000"/>
              </a:lnSpc>
              <a:buNone/>
              <a:tabLst/>
            </a:pPr>
            <a:r>
              <a:rPr lang="en-US" sz="2000" b="0" i="0" u="none" strike="noStrike" dirty="0">
                <a:ln>
                  <a:noFill/>
                </a:ln>
                <a:solidFill>
                  <a:srgbClr val="008000"/>
                </a:solidFill>
                <a:latin typeface="+mn-lt"/>
                <a:ea typeface="Kochi Mincho" pitchFamily="2"/>
                <a:cs typeface="Lucidasans" pitchFamily="2"/>
              </a:rPr>
              <a:t>Comparator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329528" y="1605534"/>
            <a:ext cx="1938860" cy="145422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テキスト ボックス 13"/>
          <p:cNvSpPr txBox="1"/>
          <p:nvPr/>
        </p:nvSpPr>
        <p:spPr>
          <a:xfrm>
            <a:off x="449718" y="3220854"/>
            <a:ext cx="1698480" cy="402033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 anchorCtr="0" compatLnSpc="0">
            <a:spAutoFit/>
          </a:bodyPr>
          <a:lstStyle/>
          <a:p>
            <a:pPr lvl="0" algn="ctr" rtl="0" hangingPunct="0">
              <a:lnSpc>
                <a:spcPct val="90000"/>
              </a:lnSpc>
              <a:buNone/>
              <a:tabLst/>
            </a:pPr>
            <a:r>
              <a:rPr lang="en-US" sz="2000" b="0" i="0" u="none" strike="noStrike" dirty="0">
                <a:ln>
                  <a:noFill/>
                </a:ln>
                <a:latin typeface="+mn-lt"/>
                <a:ea typeface="Kochi Mincho" pitchFamily="2"/>
                <a:cs typeface="Lucidasans" pitchFamily="2"/>
              </a:rPr>
              <a:t>HAPD (144ch)</a:t>
            </a:r>
          </a:p>
        </p:txBody>
      </p:sp>
      <p:pic>
        <p:nvPicPr>
          <p:cNvPr id="15" name="図 7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l="20153" t="9954" r="17336" b="39789"/>
          <a:stretch>
            <a:fillRect/>
          </a:stretch>
        </p:blipFill>
        <p:spPr>
          <a:xfrm>
            <a:off x="2944442" y="1619574"/>
            <a:ext cx="886680" cy="93708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テキスト ボックス 16"/>
          <p:cNvSpPr txBox="1"/>
          <p:nvPr/>
        </p:nvSpPr>
        <p:spPr bwMode="auto">
          <a:xfrm>
            <a:off x="279902" y="1000690"/>
            <a:ext cx="6317435" cy="3139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rtlCol="0" anchor="t" anchorCtr="0">
            <a:spAutoFit/>
          </a:bodyPr>
          <a:lstStyle/>
          <a:p>
            <a:pPr>
              <a:lnSpc>
                <a:spcPct val="8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kumimoji="1" lang="en-US" altLang="ja-JP" dirty="0" smtClean="0">
                <a:latin typeface="+mn-lt"/>
                <a:ea typeface="+mn-ea"/>
                <a:cs typeface="Arial Unicode MS" pitchFamily="50" charset="-128"/>
              </a:rPr>
              <a:t>Aerogel RICH Readout (Front end electronics)</a:t>
            </a:r>
            <a:endParaRPr kumimoji="1" lang="ja-JP" altLang="en-US" dirty="0" smtClean="0">
              <a:latin typeface="+mn-lt"/>
              <a:ea typeface="+mn-ea"/>
              <a:cs typeface="Arial Unicode MS" pitchFamily="50" charset="-128"/>
            </a:endParaRPr>
          </a:p>
        </p:txBody>
      </p:sp>
      <p:sp>
        <p:nvSpPr>
          <p:cNvPr id="20" name="フリーフォーム 19"/>
          <p:cNvSpPr/>
          <p:nvPr/>
        </p:nvSpPr>
        <p:spPr>
          <a:xfrm>
            <a:off x="7785215" y="2431125"/>
            <a:ext cx="1010726" cy="1008814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88"/>
              <a:gd name="f8" fmla="val 21600"/>
              <a:gd name="f9" fmla="val 44"/>
              <a:gd name="f10" fmla="val -2147483647"/>
              <a:gd name="f11" fmla="val 2147483647"/>
              <a:gd name="f12" fmla="val 10800"/>
              <a:gd name="f13" fmla="val 20"/>
              <a:gd name="f14" fmla="val 68"/>
              <a:gd name="f15" fmla="+- 0 0 0"/>
              <a:gd name="f16" fmla="*/ f4 1 88"/>
              <a:gd name="f17" fmla="*/ f5 1 21600"/>
              <a:gd name="f18" fmla="pin 0 f0 10800"/>
              <a:gd name="f19" fmla="*/ f15 f1 1"/>
              <a:gd name="f20" fmla="*/ f18 2 1"/>
              <a:gd name="f21" fmla="*/ f9 f16 1"/>
              <a:gd name="f22" fmla="*/ f18 f17 1"/>
              <a:gd name="f23" fmla="*/ 0 f16 1"/>
              <a:gd name="f24" fmla="*/ 88 f16 1"/>
              <a:gd name="f25" fmla="*/ 44 f16 1"/>
              <a:gd name="f26" fmla="*/ f19 1 f3"/>
              <a:gd name="f27" fmla="*/ 0 f17 1"/>
              <a:gd name="f28" fmla="*/ 10800 f17 1"/>
              <a:gd name="f29" fmla="*/ 21600 f17 1"/>
              <a:gd name="f30" fmla="*/ f20 1 4"/>
              <a:gd name="f31" fmla="*/ f20 1 2"/>
              <a:gd name="f32" fmla="+- f26 0 f2"/>
              <a:gd name="f33" fmla="*/ f30 6 1"/>
              <a:gd name="f34" fmla="+- 21600 0 f30"/>
              <a:gd name="f35" fmla="*/ f31 f17 1"/>
              <a:gd name="f36" fmla="*/ f33 1 11"/>
              <a:gd name="f37" fmla="*/ f34 f17 1"/>
              <a:gd name="f38" fmla="+- f30 0 f36"/>
              <a:gd name="f39" fmla="+- f34 f36 0"/>
              <a:gd name="f40" fmla="+- f30 f36 0"/>
            </a:gdLst>
            <a:ahLst>
              <a:ahXY gdRefX="" minX="0" maxX="0" gdRefY="f0" minY="f6" maxY="f12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5" y="f35"/>
              </a:cxn>
              <a:cxn ang="f32">
                <a:pos x="f25" y="f27"/>
              </a:cxn>
              <a:cxn ang="f32">
                <a:pos x="f23" y="f28"/>
              </a:cxn>
              <a:cxn ang="f32">
                <a:pos x="f25" y="f29"/>
              </a:cxn>
              <a:cxn ang="f32">
                <a:pos x="f24" y="f28"/>
              </a:cxn>
            </a:cxnLst>
            <a:rect l="f23" t="f35" r="f24" b="f37"/>
            <a:pathLst>
              <a:path w="88" h="21600">
                <a:moveTo>
                  <a:pt x="f9" y="f6"/>
                </a:moveTo>
                <a:cubicBezTo>
                  <a:pt x="f13" y="f6"/>
                  <a:pt x="f6" y="f38"/>
                  <a:pt x="f6" y="f30"/>
                </a:cubicBezTo>
                <a:lnTo>
                  <a:pt x="f6" y="f34"/>
                </a:lnTo>
                <a:cubicBezTo>
                  <a:pt x="f6" y="f39"/>
                  <a:pt x="f13" y="f8"/>
                  <a:pt x="f9" y="f8"/>
                </a:cubicBezTo>
                <a:cubicBezTo>
                  <a:pt x="f14" y="f8"/>
                  <a:pt x="f7" y="f39"/>
                  <a:pt x="f7" y="f34"/>
                </a:cubicBezTo>
                <a:lnTo>
                  <a:pt x="f7" y="f30"/>
                </a:lnTo>
                <a:cubicBezTo>
                  <a:pt x="f7" y="f38"/>
                  <a:pt x="f14" y="f6"/>
                  <a:pt x="f9" y="f6"/>
                </a:cubicBezTo>
                <a:close/>
              </a:path>
              <a:path w="88" h="21600">
                <a:moveTo>
                  <a:pt x="f9" y="f6"/>
                </a:moveTo>
                <a:cubicBezTo>
                  <a:pt x="f13" y="f6"/>
                  <a:pt x="f6" y="f38"/>
                  <a:pt x="f6" y="f30"/>
                </a:cubicBezTo>
                <a:cubicBezTo>
                  <a:pt x="f6" y="f40"/>
                  <a:pt x="f13" y="f31"/>
                  <a:pt x="f9" y="f31"/>
                </a:cubicBezTo>
                <a:cubicBezTo>
                  <a:pt x="f14" y="f31"/>
                  <a:pt x="f7" y="f40"/>
                  <a:pt x="f7" y="f30"/>
                </a:cubicBezTo>
                <a:cubicBezTo>
                  <a:pt x="f7" y="f38"/>
                  <a:pt x="f14" y="f6"/>
                  <a:pt x="f9" y="f6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</a:ln>
        </p:spPr>
        <p:txBody>
          <a:bodyPr vert="horz" lIns="0" tIns="0" rIns="0" bIns="0" anchor="ctr" anchorCtr="0" compatLnSpc="0"/>
          <a:lstStyle/>
          <a:p>
            <a:pPr lvl="0" algn="ctr" rtl="0" hangingPunct="0">
              <a:lnSpc>
                <a:spcPct val="55000"/>
              </a:lnSpc>
              <a:buNone/>
              <a:tabLst/>
            </a:pPr>
            <a:r>
              <a:rPr lang="en-US" sz="2000" b="0" i="0" u="none" strike="noStrike" dirty="0" smtClean="0">
                <a:ln>
                  <a:noFill/>
                </a:ln>
                <a:latin typeface="+mn-lt"/>
                <a:ea typeface="Kochi Mincho" pitchFamily="2"/>
                <a:cs typeface="Lucidasans" pitchFamily="2"/>
              </a:rPr>
              <a:t>L1</a:t>
            </a:r>
          </a:p>
          <a:p>
            <a:pPr lvl="0" algn="ctr" rtl="0" hangingPunct="0">
              <a:lnSpc>
                <a:spcPct val="50000"/>
              </a:lnSpc>
              <a:buNone/>
              <a:tabLst/>
            </a:pPr>
            <a:r>
              <a:rPr lang="en-US" sz="2000" b="0" i="0" u="none" strike="noStrike" dirty="0" smtClean="0">
                <a:ln>
                  <a:noFill/>
                </a:ln>
                <a:latin typeface="+mn-lt"/>
                <a:ea typeface="Kochi Mincho" pitchFamily="2"/>
                <a:cs typeface="Lucidasans" pitchFamily="2"/>
              </a:rPr>
              <a:t>buffer</a:t>
            </a:r>
            <a:endParaRPr lang="en-US" sz="2000" b="0" i="0" u="none" strike="noStrike" dirty="0">
              <a:ln>
                <a:noFill/>
              </a:ln>
              <a:latin typeface="+mn-lt"/>
              <a:ea typeface="Kochi Mincho" pitchFamily="2"/>
              <a:cs typeface="Lucidasans" pitchFamily="2"/>
            </a:endParaRPr>
          </a:p>
        </p:txBody>
      </p:sp>
      <p:sp>
        <p:nvSpPr>
          <p:cNvPr id="23" name="下矢印 22"/>
          <p:cNvSpPr/>
          <p:nvPr/>
        </p:nvSpPr>
        <p:spPr bwMode="auto">
          <a:xfrm>
            <a:off x="8194433" y="3584250"/>
            <a:ext cx="192289" cy="516990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effectLst/>
              <a:latin typeface="Century Schoolbook L" pitchFamily="16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 bwMode="auto">
          <a:xfrm>
            <a:off x="7674988" y="4193992"/>
            <a:ext cx="1423467" cy="3139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rtlCol="0" anchor="t" anchorCtr="0">
            <a:spAutoFit/>
          </a:bodyPr>
          <a:lstStyle/>
          <a:p>
            <a:pPr>
              <a:lnSpc>
                <a:spcPct val="8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kumimoji="1" lang="en-US" altLang="ja-JP" dirty="0" smtClean="0">
                <a:latin typeface="+mn-lt"/>
                <a:ea typeface="+mn-ea"/>
                <a:cs typeface="Arial Unicode MS" pitchFamily="50" charset="-128"/>
              </a:rPr>
              <a:t>Belle2Link</a:t>
            </a:r>
            <a:endParaRPr kumimoji="1" lang="ja-JP" altLang="en-US" dirty="0" smtClean="0">
              <a:latin typeface="+mn-lt"/>
              <a:ea typeface="+mn-ea"/>
              <a:cs typeface="Arial Unicode MS" pitchFamily="50" charset="-128"/>
            </a:endParaRPr>
          </a:p>
        </p:txBody>
      </p:sp>
      <p:cxnSp>
        <p:nvCxnSpPr>
          <p:cNvPr id="30" name="直線コネクタ 29"/>
          <p:cNvCxnSpPr/>
          <p:nvPr/>
        </p:nvCxnSpPr>
        <p:spPr bwMode="auto">
          <a:xfrm>
            <a:off x="7766780" y="3362071"/>
            <a:ext cx="2036511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直線コネクタ 30"/>
          <p:cNvCxnSpPr/>
          <p:nvPr/>
        </p:nvCxnSpPr>
        <p:spPr bwMode="auto">
          <a:xfrm flipV="1">
            <a:off x="7428739" y="3362071"/>
            <a:ext cx="356476" cy="1145854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テキスト ボックス 34"/>
          <p:cNvSpPr txBox="1"/>
          <p:nvPr/>
        </p:nvSpPr>
        <p:spPr bwMode="auto">
          <a:xfrm>
            <a:off x="9213386" y="3457364"/>
            <a:ext cx="589905" cy="4708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rtlCol="0" anchor="t" anchorCtr="0">
            <a:spAutoFit/>
          </a:bodyPr>
          <a:lstStyle/>
          <a:p>
            <a:pPr algn="ctr">
              <a:lnSpc>
                <a:spcPct val="8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kumimoji="1" lang="en-US" altLang="ja-JP" sz="1800" dirty="0" smtClean="0">
                <a:solidFill>
                  <a:srgbClr val="008000"/>
                </a:solidFill>
                <a:latin typeface="+mn-lt"/>
                <a:ea typeface="+mn-ea"/>
                <a:cs typeface="Arial Unicode MS" pitchFamily="50" charset="-128"/>
              </a:rPr>
              <a:t>DAQ</a:t>
            </a:r>
          </a:p>
          <a:p>
            <a:pPr algn="ctr">
              <a:lnSpc>
                <a:spcPct val="8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sz="1800" dirty="0" smtClean="0">
                <a:solidFill>
                  <a:srgbClr val="008000"/>
                </a:solidFill>
                <a:latin typeface="+mn-lt"/>
                <a:ea typeface="+mn-ea"/>
                <a:cs typeface="Arial Unicode MS" pitchFamily="50" charset="-128"/>
              </a:rPr>
              <a:t>group</a:t>
            </a:r>
            <a:endParaRPr kumimoji="1" lang="ja-JP" altLang="en-US" sz="1800" dirty="0" smtClean="0">
              <a:solidFill>
                <a:srgbClr val="008000"/>
              </a:solidFill>
              <a:latin typeface="+mn-lt"/>
              <a:ea typeface="+mn-ea"/>
              <a:cs typeface="Arial Unicode MS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 bwMode="auto">
          <a:xfrm>
            <a:off x="279902" y="4692318"/>
            <a:ext cx="6546318" cy="13295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 rtlCol="0" anchor="t" anchorCtr="0">
            <a:spAutoFit/>
          </a:bodyPr>
          <a:lstStyle/>
          <a:p>
            <a:pPr marL="180000" indent="-180000">
              <a:lnSpc>
                <a:spcPct val="9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dirty="0" smtClean="0">
                <a:latin typeface="+mn-lt"/>
                <a:ea typeface="Arial Unicode MS"/>
                <a:cs typeface="Arial Unicode MS"/>
              </a:rPr>
              <a:t>Total ~ 500 HAPDs.</a:t>
            </a:r>
          </a:p>
          <a:p>
            <a:pPr marL="180000" indent="-180000">
              <a:lnSpc>
                <a:spcPct val="9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dirty="0" smtClean="0">
                <a:latin typeface="+mn-lt"/>
                <a:ea typeface="Arial Unicode MS"/>
                <a:cs typeface="Arial Unicode MS"/>
              </a:rPr>
              <a:t>ASIC: 36ch per chip (i.e. 4 chip / HAPD).</a:t>
            </a:r>
          </a:p>
          <a:p>
            <a:pPr marL="180000" indent="-180000">
              <a:lnSpc>
                <a:spcPct val="9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dirty="0" smtClean="0">
                <a:solidFill>
                  <a:srgbClr val="0000FF"/>
                </a:solidFill>
                <a:latin typeface="+mn-lt"/>
                <a:ea typeface="Arial Unicode MS"/>
                <a:cs typeface="Arial Unicode MS"/>
              </a:rPr>
              <a:t>Quite limited space (~5cm) behind HAPD.</a:t>
            </a:r>
          </a:p>
          <a:p>
            <a:pPr marL="180000" indent="-180000">
              <a:lnSpc>
                <a:spcPct val="9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dirty="0" smtClean="0">
                <a:solidFill>
                  <a:srgbClr val="FF0000"/>
                </a:solidFill>
                <a:latin typeface="+mn-lt"/>
                <a:ea typeface="Arial Unicode MS"/>
                <a:cs typeface="Arial Unicode MS"/>
              </a:rPr>
              <a:t>~500 Belle2Link is too many : need Merger.</a:t>
            </a:r>
            <a:endParaRPr kumimoji="1" lang="en-US" altLang="ja-JP" dirty="0" smtClean="0">
              <a:solidFill>
                <a:srgbClr val="FF0000"/>
              </a:solidFill>
              <a:latin typeface="+mn-lt"/>
              <a:ea typeface="Arial Unicode MS"/>
              <a:cs typeface="Arial Unicode MS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8008200" y="5357116"/>
            <a:ext cx="477720" cy="1340280"/>
          </a:xfrm>
          <a:prstGeom prst="rect">
            <a:avLst/>
          </a:prstGeom>
          <a:solidFill>
            <a:srgbClr val="DC2300"/>
          </a:solidFill>
          <a:ln w="0">
            <a:solidFill>
              <a:srgbClr val="000000"/>
            </a:solidFill>
            <a:prstDash val="solid"/>
          </a:ln>
        </p:spPr>
        <p:txBody>
          <a:bodyPr vert="horz" lIns="0" tIns="0" rIns="0" bIns="0" anchor="t" anchorCtr="0" compatLnSpc="0">
            <a:spAutoFit/>
          </a:bodyPr>
          <a:lstStyle/>
          <a:p>
            <a:pPr lvl="0" algn="ctr" rtl="0" hangingPunct="0">
              <a:lnSpc>
                <a:spcPct val="90000"/>
              </a:lnSpc>
              <a:buNone/>
              <a:tabLst/>
            </a:pPr>
            <a:endParaRPr lang="en-US" sz="2000" b="0" i="0" u="none" strike="noStrike">
              <a:ln>
                <a:noFill/>
              </a:ln>
              <a:latin typeface="Century Schoolbook L" pitchFamily="18"/>
              <a:ea typeface="Kochi Mincho" pitchFamily="2"/>
              <a:cs typeface="Lucidasans" pitchFamily="2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8519040" y="5358555"/>
            <a:ext cx="735119" cy="1343880"/>
          </a:xfrm>
          <a:prstGeom prst="rect">
            <a:avLst/>
          </a:prstGeom>
          <a:solidFill>
            <a:srgbClr val="008000"/>
          </a:solidFill>
          <a:ln w="0">
            <a:solidFill>
              <a:srgbClr val="000000"/>
            </a:solidFill>
            <a:prstDash val="solid"/>
          </a:ln>
        </p:spPr>
        <p:txBody>
          <a:bodyPr vert="horz" lIns="0" tIns="0" rIns="0" bIns="0" anchor="t" anchorCtr="0" compatLnSpc="0">
            <a:spAutoFit/>
          </a:bodyPr>
          <a:lstStyle/>
          <a:p>
            <a:pPr lvl="0" algn="ctr" rtl="0" hangingPunct="0">
              <a:lnSpc>
                <a:spcPct val="90000"/>
              </a:lnSpc>
              <a:buNone/>
              <a:tabLst/>
            </a:pPr>
            <a:endParaRPr lang="en-US" sz="2000" b="0" i="0" u="none" strike="noStrike">
              <a:ln>
                <a:noFill/>
              </a:ln>
              <a:latin typeface="Century Schoolbook L" pitchFamily="18"/>
              <a:ea typeface="Kochi Mincho" pitchFamily="2"/>
              <a:cs typeface="Lucidasans" pitchFamily="2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152479" y="5785516"/>
            <a:ext cx="735119" cy="402033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 anchorCtr="0" compatLnSpc="0">
            <a:spAutoFit/>
          </a:bodyPr>
          <a:lstStyle/>
          <a:p>
            <a:pPr marL="0" marR="0" lvl="0" indent="0" algn="ctr" rtl="0" hangingPunct="0">
              <a:lnSpc>
                <a:spcPct val="90000"/>
              </a:lnSpc>
              <a:buNone/>
              <a:tabLst/>
            </a:pPr>
            <a:r>
              <a:rPr lang="en-US" sz="2000" b="0" i="0" u="none" strike="noStrike" dirty="0">
                <a:ln>
                  <a:noFill/>
                </a:ln>
                <a:latin typeface="+mn-lt"/>
                <a:ea typeface="Kochi Mincho" pitchFamily="2"/>
                <a:cs typeface="Lucidasans" pitchFamily="2"/>
              </a:rPr>
              <a:t>73mm</a:t>
            </a:r>
          </a:p>
        </p:txBody>
      </p:sp>
      <p:sp>
        <p:nvSpPr>
          <p:cNvPr id="41" name="直線コネクタ 40"/>
          <p:cNvSpPr/>
          <p:nvPr/>
        </p:nvSpPr>
        <p:spPr>
          <a:xfrm>
            <a:off x="7938360" y="5357116"/>
            <a:ext cx="0" cy="138096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headEnd type="arrow"/>
            <a:tailEnd type="arrow"/>
          </a:ln>
        </p:spPr>
        <p:txBody>
          <a:bodyPr vert="horz" lIns="0" tIns="0" rIns="0" bIns="0" anchor="t" anchorCtr="0" compatLnSpc="0">
            <a:spAutoFit/>
          </a:bodyPr>
          <a:lstStyle/>
          <a:p>
            <a:pPr lvl="0" algn="ctr" rtl="0" hangingPunct="0">
              <a:lnSpc>
                <a:spcPct val="90000"/>
              </a:lnSpc>
              <a:buNone/>
              <a:tabLst/>
            </a:pPr>
            <a:endParaRPr lang="en-US" sz="2000" b="0" i="0" u="none" strike="noStrike">
              <a:ln>
                <a:noFill/>
              </a:ln>
              <a:latin typeface="Century Schoolbook L" pitchFamily="18"/>
              <a:ea typeface="Kochi Mincho" pitchFamily="2"/>
              <a:cs typeface="Lucidasans" pitchFamily="2"/>
            </a:endParaRPr>
          </a:p>
        </p:txBody>
      </p:sp>
      <p:sp>
        <p:nvSpPr>
          <p:cNvPr id="42" name="直線コネクタ 41"/>
          <p:cNvSpPr/>
          <p:nvPr/>
        </p:nvSpPr>
        <p:spPr>
          <a:xfrm>
            <a:off x="8033760" y="5261716"/>
            <a:ext cx="45252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headEnd type="arrow"/>
            <a:tailEnd type="arrow"/>
          </a:ln>
        </p:spPr>
        <p:txBody>
          <a:bodyPr vert="horz" lIns="0" tIns="0" rIns="0" bIns="0" anchor="t" anchorCtr="0" compatLnSpc="0">
            <a:spAutoFit/>
          </a:bodyPr>
          <a:lstStyle/>
          <a:p>
            <a:pPr lvl="0" algn="ctr" rtl="0" hangingPunct="0">
              <a:lnSpc>
                <a:spcPct val="90000"/>
              </a:lnSpc>
              <a:buNone/>
              <a:tabLst/>
            </a:pPr>
            <a:endParaRPr lang="en-US" sz="2000" b="0" i="0" u="none" strike="noStrike">
              <a:ln>
                <a:noFill/>
              </a:ln>
              <a:latin typeface="Century Schoolbook L" pitchFamily="18"/>
              <a:ea typeface="Kochi Mincho" pitchFamily="2"/>
              <a:cs typeface="Lucidasans" pitchFamily="2"/>
            </a:endParaRPr>
          </a:p>
        </p:txBody>
      </p:sp>
      <p:sp>
        <p:nvSpPr>
          <p:cNvPr id="43" name="直線コネクタ 42"/>
          <p:cNvSpPr/>
          <p:nvPr/>
        </p:nvSpPr>
        <p:spPr>
          <a:xfrm flipV="1">
            <a:off x="8556480" y="5244796"/>
            <a:ext cx="686160" cy="504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headEnd type="arrow"/>
            <a:tailEnd type="arrow"/>
          </a:ln>
        </p:spPr>
        <p:txBody>
          <a:bodyPr vert="horz" lIns="0" tIns="0" rIns="0" bIns="0" anchor="t" anchorCtr="0" compatLnSpc="0">
            <a:spAutoFit/>
          </a:bodyPr>
          <a:lstStyle/>
          <a:p>
            <a:pPr lvl="0" algn="ctr" rtl="0" hangingPunct="0">
              <a:lnSpc>
                <a:spcPct val="90000"/>
              </a:lnSpc>
              <a:buNone/>
              <a:tabLst/>
            </a:pPr>
            <a:endParaRPr lang="en-US" sz="2000" b="0" i="0" u="none" strike="noStrike">
              <a:ln>
                <a:noFill/>
              </a:ln>
              <a:latin typeface="Century Schoolbook L" pitchFamily="18"/>
              <a:ea typeface="Kochi Mincho" pitchFamily="2"/>
              <a:cs typeface="Lucidasans" pitchFamily="2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7727793" y="4859957"/>
            <a:ext cx="735119" cy="402033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 anchorCtr="0" compatLnSpc="0">
            <a:spAutoFit/>
          </a:bodyPr>
          <a:lstStyle/>
          <a:p>
            <a:pPr marL="0" marR="0" lvl="0" indent="0" algn="ctr" rtl="0" hangingPunct="0">
              <a:lnSpc>
                <a:spcPct val="90000"/>
              </a:lnSpc>
              <a:buNone/>
              <a:tabLst/>
            </a:pPr>
            <a:r>
              <a:rPr lang="en-US" sz="2000" b="0" i="0" u="none" strike="noStrike" dirty="0">
                <a:ln>
                  <a:noFill/>
                </a:ln>
                <a:latin typeface="+mn-lt"/>
                <a:ea typeface="Kochi Mincho" pitchFamily="2"/>
                <a:cs typeface="Lucidasans" pitchFamily="2"/>
              </a:rPr>
              <a:t>30mm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8616960" y="4835602"/>
            <a:ext cx="735119" cy="402033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 anchorCtr="0" compatLnSpc="0">
            <a:spAutoFit/>
          </a:bodyPr>
          <a:lstStyle/>
          <a:p>
            <a:pPr marL="0" marR="0" lvl="0" indent="0" algn="ctr" rtl="0" hangingPunct="0">
              <a:lnSpc>
                <a:spcPct val="90000"/>
              </a:lnSpc>
              <a:buNone/>
              <a:tabLst/>
            </a:pPr>
            <a:r>
              <a:rPr lang="en-US" sz="2000" b="0" i="0" u="none" strike="noStrike" dirty="0">
                <a:ln>
                  <a:noFill/>
                </a:ln>
                <a:latin typeface="+mn-lt"/>
                <a:ea typeface="Kochi Mincho" pitchFamily="2"/>
                <a:cs typeface="Lucidasans" pitchFamily="2"/>
              </a:rPr>
              <a:t>50mm</a:t>
            </a:r>
          </a:p>
        </p:txBody>
      </p:sp>
      <p:sp>
        <p:nvSpPr>
          <p:cNvPr id="18" name="テキスト ボックス 17"/>
          <p:cNvSpPr txBox="1"/>
          <p:nvPr/>
        </p:nvSpPr>
        <p:spPr bwMode="auto">
          <a:xfrm>
            <a:off x="7108514" y="1845070"/>
            <a:ext cx="1425070" cy="5232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rtlCol="0" anchor="t" anchorCtr="0">
            <a:spAutoFit/>
          </a:bodyPr>
          <a:lstStyle/>
          <a:p>
            <a:pPr algn="ctr">
              <a:lnSpc>
                <a:spcPct val="8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kumimoji="1" lang="en-US" altLang="ja-JP" sz="2000" smtClean="0">
                <a:latin typeface="+mn-lt"/>
                <a:ea typeface="+mn-ea"/>
                <a:cs typeface="Arial Unicode MS" pitchFamily="50" charset="-128"/>
              </a:rPr>
              <a:t>Readout</a:t>
            </a:r>
          </a:p>
          <a:p>
            <a:pPr algn="ctr">
              <a:lnSpc>
                <a:spcPct val="8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sz="2000" smtClean="0">
                <a:latin typeface="+mn-lt"/>
                <a:ea typeface="+mn-ea"/>
                <a:cs typeface="Arial Unicode MS" pitchFamily="50" charset="-128"/>
              </a:rPr>
              <a:t>(Digital Part)</a:t>
            </a:r>
            <a:endParaRPr kumimoji="1" lang="ja-JP" altLang="en-US" sz="2000" smtClean="0">
              <a:latin typeface="+mn-lt"/>
              <a:ea typeface="+mn-ea"/>
              <a:cs typeface="Arial Unicode MS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ASIC History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 bwMode="auto">
          <a:xfrm>
            <a:off x="431800" y="1115541"/>
            <a:ext cx="9001000" cy="11079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 rtlCol="0" anchor="t" anchorCtr="0">
            <a:spAutoFit/>
          </a:bodyPr>
          <a:lstStyle/>
          <a:p>
            <a:pPr marL="180000" indent="-180000"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smtClean="0">
                <a:latin typeface="+mn-lt"/>
                <a:ea typeface="Arial Unicode MS"/>
                <a:cs typeface="Arial Unicode MS"/>
              </a:rPr>
              <a:t>4 series of test productions for evaluation (S01-S04) at VDEC (2002-2005).</a:t>
            </a:r>
          </a:p>
          <a:p>
            <a:pPr marL="180000" indent="-180000"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smtClean="0">
                <a:latin typeface="+mn-lt"/>
                <a:ea typeface="Arial Unicode MS"/>
                <a:cs typeface="Arial Unicode MS"/>
              </a:rPr>
              <a:t>New series of ASIC for the real application at Belle2: SA01-SA03.</a:t>
            </a:r>
            <a:endParaRPr lang="en-US" altLang="ja-JP" dirty="0" smtClean="0">
              <a:latin typeface="+mn-lt"/>
              <a:ea typeface="Arial Unicode MS"/>
              <a:cs typeface="Arial Unicode M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020" y="2463594"/>
            <a:ext cx="127635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 bwMode="auto">
          <a:xfrm>
            <a:off x="431159" y="2555701"/>
            <a:ext cx="1729641" cy="3139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rtlCol="0" anchor="t" anchorCtr="0">
            <a:spAutoFit/>
          </a:bodyPr>
          <a:lstStyle/>
          <a:p>
            <a:pPr>
              <a:lnSpc>
                <a:spcPct val="8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kumimoji="1" lang="en-US" altLang="ja-JP" smtClean="0">
                <a:solidFill>
                  <a:srgbClr val="0000FF"/>
                </a:solidFill>
                <a:latin typeface="+mn-lt"/>
                <a:ea typeface="+mn-ea"/>
                <a:cs typeface="Arial Unicode MS" pitchFamily="50" charset="-128"/>
              </a:rPr>
              <a:t>SA01 (2007)</a:t>
            </a:r>
            <a:endParaRPr kumimoji="1" lang="ja-JP" altLang="en-US" smtClean="0">
              <a:solidFill>
                <a:srgbClr val="0000FF"/>
              </a:solidFill>
              <a:latin typeface="+mn-lt"/>
              <a:ea typeface="+mn-ea"/>
              <a:cs typeface="Arial Unicode MS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 bwMode="auto">
          <a:xfrm>
            <a:off x="461312" y="4592622"/>
            <a:ext cx="1729641" cy="3139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rtlCol="0" anchor="t" anchorCtr="0">
            <a:spAutoFit/>
          </a:bodyPr>
          <a:lstStyle/>
          <a:p>
            <a:pPr>
              <a:lnSpc>
                <a:spcPct val="8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kumimoji="1" lang="en-US" altLang="ja-JP" smtClean="0">
                <a:solidFill>
                  <a:srgbClr val="0000FF"/>
                </a:solidFill>
                <a:latin typeface="+mn-lt"/>
                <a:ea typeface="+mn-ea"/>
                <a:cs typeface="Arial Unicode MS" pitchFamily="50" charset="-128"/>
              </a:rPr>
              <a:t>SA02 (2009)</a:t>
            </a:r>
            <a:endParaRPr kumimoji="1" lang="ja-JP" altLang="en-US" smtClean="0">
              <a:solidFill>
                <a:srgbClr val="0000FF"/>
              </a:solidFill>
              <a:latin typeface="+mn-lt"/>
              <a:ea typeface="+mn-ea"/>
              <a:cs typeface="Arial Unicode MS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 bwMode="auto">
          <a:xfrm>
            <a:off x="434804" y="6228109"/>
            <a:ext cx="1729641" cy="3139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rtlCol="0" anchor="t" anchorCtr="0">
            <a:spAutoFit/>
          </a:bodyPr>
          <a:lstStyle/>
          <a:p>
            <a:pPr>
              <a:lnSpc>
                <a:spcPct val="8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kumimoji="1" lang="en-US" altLang="ja-JP" smtClean="0">
                <a:solidFill>
                  <a:srgbClr val="0000FF"/>
                </a:solidFill>
                <a:latin typeface="+mn-lt"/>
                <a:ea typeface="+mn-ea"/>
                <a:cs typeface="Arial Unicode MS" pitchFamily="50" charset="-128"/>
              </a:rPr>
              <a:t>SA03 (2011)</a:t>
            </a:r>
            <a:endParaRPr kumimoji="1" lang="ja-JP" altLang="en-US" smtClean="0">
              <a:solidFill>
                <a:srgbClr val="0000FF"/>
              </a:solidFill>
              <a:latin typeface="+mn-lt"/>
              <a:ea typeface="+mn-ea"/>
              <a:cs typeface="Arial Unicode MS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 bwMode="auto">
          <a:xfrm>
            <a:off x="719832" y="2916510"/>
            <a:ext cx="7344816" cy="1477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 rtlCol="0" anchor="t" anchorCtr="0">
            <a:spAutoFit/>
          </a:bodyPr>
          <a:lstStyle/>
          <a:p>
            <a:pPr marL="180000" indent="-180000"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smtClean="0">
                <a:latin typeface="+mn-lt"/>
                <a:ea typeface="Arial Unicode MS"/>
                <a:cs typeface="Arial Unicode MS"/>
              </a:rPr>
              <a:t>12 ch / chip; QFP package.</a:t>
            </a:r>
          </a:p>
          <a:p>
            <a:pPr marL="180000" indent="-180000"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smtClean="0">
                <a:latin typeface="+mn-lt"/>
                <a:ea typeface="Arial Unicode MS"/>
                <a:cs typeface="Arial Unicode MS"/>
              </a:rPr>
              <a:t>Good performance. Succeeded to detect Cherenkov ring at the beam test.</a:t>
            </a:r>
          </a:p>
          <a:p>
            <a:pPr marL="180000" indent="-180000"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smtClean="0">
                <a:latin typeface="+mn-lt"/>
                <a:ea typeface="Arial Unicode MS"/>
                <a:cs typeface="Arial Unicode MS"/>
              </a:rPr>
              <a:t>Minor problem: gain too high.</a:t>
            </a:r>
            <a:endParaRPr lang="en-US" altLang="ja-JP" dirty="0" smtClean="0">
              <a:latin typeface="+mn-lt"/>
              <a:ea typeface="Arial Unicode MS"/>
              <a:cs typeface="Arial Unicode MS"/>
            </a:endParaRPr>
          </a:p>
        </p:txBody>
      </p:sp>
      <p:sp>
        <p:nvSpPr>
          <p:cNvPr id="10" name="テキスト ボックス 9"/>
          <p:cNvSpPr txBox="1"/>
          <p:nvPr/>
        </p:nvSpPr>
        <p:spPr bwMode="auto">
          <a:xfrm>
            <a:off x="710204" y="4907747"/>
            <a:ext cx="6130308" cy="11079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 rtlCol="0" anchor="t" anchorCtr="0">
            <a:spAutoFit/>
          </a:bodyPr>
          <a:lstStyle/>
          <a:p>
            <a:pPr marL="180000" indent="-180000"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smtClean="0">
                <a:latin typeface="+mn-lt"/>
                <a:ea typeface="Arial Unicode MS"/>
                <a:cs typeface="Arial Unicode MS"/>
              </a:rPr>
              <a:t>36 ch / chip; LTCC package.</a:t>
            </a:r>
          </a:p>
          <a:p>
            <a:pPr marL="180000" indent="-180000"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smtClean="0">
                <a:latin typeface="+mn-lt"/>
                <a:ea typeface="Arial Unicode MS"/>
                <a:cs typeface="Arial Unicode MS"/>
              </a:rPr>
              <a:t>Good performance (at the test bench).</a:t>
            </a:r>
          </a:p>
          <a:p>
            <a:pPr marL="180000" indent="-180000"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smtClean="0">
                <a:latin typeface="+mn-lt"/>
                <a:ea typeface="Arial Unicode MS"/>
                <a:cs typeface="Arial Unicode MS"/>
              </a:rPr>
              <a:t>Gain = 1/4 of SA01.</a:t>
            </a:r>
            <a:endParaRPr lang="en-US" altLang="ja-JP" dirty="0" smtClean="0">
              <a:latin typeface="+mn-lt"/>
              <a:ea typeface="Arial Unicode MS"/>
              <a:cs typeface="Arial Unicode MS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371" y="3897443"/>
            <a:ext cx="1566906" cy="2056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889" y="3861584"/>
            <a:ext cx="1508125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SA03</a:t>
            </a:r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 bwMode="auto">
          <a:xfrm>
            <a:off x="287783" y="958575"/>
            <a:ext cx="9449703" cy="3139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rtlCol="0" anchor="t" anchorCtr="0">
            <a:spAutoFit/>
          </a:bodyPr>
          <a:lstStyle/>
          <a:p>
            <a:pPr>
              <a:lnSpc>
                <a:spcPct val="8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kumimoji="1" lang="en-US" altLang="ja-JP" smtClean="0">
                <a:solidFill>
                  <a:srgbClr val="0000FF"/>
                </a:solidFill>
                <a:latin typeface="+mn-lt"/>
                <a:ea typeface="+mn-ea"/>
                <a:cs typeface="Arial Unicode MS" pitchFamily="50" charset="-128"/>
              </a:rPr>
              <a:t>SA03 (2011) </a:t>
            </a:r>
            <a:r>
              <a:rPr kumimoji="1" lang="en-US" altLang="ja-JP" smtClean="0">
                <a:solidFill>
                  <a:srgbClr val="008000"/>
                </a:solidFill>
                <a:latin typeface="+mn-lt"/>
                <a:ea typeface="+mn-ea"/>
                <a:cs typeface="Arial Unicode MS" pitchFamily="50" charset="-128"/>
              </a:rPr>
              <a:t>: (hopefully) the final version, pins compatible with SA02.</a:t>
            </a:r>
            <a:endParaRPr kumimoji="1" lang="ja-JP" altLang="en-US" smtClean="0">
              <a:solidFill>
                <a:srgbClr val="008000"/>
              </a:solidFill>
              <a:latin typeface="+mn-lt"/>
              <a:ea typeface="+mn-ea"/>
              <a:cs typeface="Arial Unicode MS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 bwMode="auto">
          <a:xfrm>
            <a:off x="503808" y="1650002"/>
            <a:ext cx="9145016" cy="1477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 rtlCol="0" anchor="t" anchorCtr="0">
            <a:spAutoFit/>
          </a:bodyPr>
          <a:lstStyle/>
          <a:p>
            <a:pPr marL="180000" indent="-180000"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smtClean="0">
                <a:latin typeface="+mn-lt"/>
                <a:ea typeface="Arial Unicode MS"/>
                <a:cs typeface="Arial Unicode MS"/>
              </a:rPr>
              <a:t>Shorter shaping time : 250-1000ns (SA02) → 100-250ns (SA03)</a:t>
            </a:r>
          </a:p>
          <a:p>
            <a:pPr marL="180000" indent="-180000"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smtClean="0">
                <a:latin typeface="+mn-lt"/>
                <a:ea typeface="Arial Unicode MS"/>
                <a:cs typeface="Arial Unicode MS"/>
              </a:rPr>
              <a:t>Radiation (Single Event Effect) torellance.</a:t>
            </a:r>
          </a:p>
          <a:p>
            <a:pPr marL="774700" lvl="1" indent="-342900"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smtClean="0">
                <a:latin typeface="+mn-lt"/>
                <a:ea typeface="Arial Unicode MS"/>
                <a:cs typeface="Arial Unicode MS"/>
              </a:rPr>
              <a:t>SEE tolerant control register by DICE (Dual interlocked cell).</a:t>
            </a:r>
          </a:p>
          <a:p>
            <a:pPr marL="774700" lvl="1" indent="-342900"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smtClean="0">
                <a:latin typeface="+mn-lt"/>
                <a:ea typeface="Arial Unicode MS"/>
                <a:cs typeface="Arial Unicode MS"/>
              </a:rPr>
              <a:t>Parameter (non-destructive) readout.</a:t>
            </a:r>
            <a:endParaRPr lang="en-US" altLang="ja-JP" dirty="0" smtClean="0">
              <a:latin typeface="+mn-lt"/>
              <a:ea typeface="Arial Unicode MS"/>
              <a:cs typeface="Arial Unicode MS"/>
            </a:endParaRPr>
          </a:p>
        </p:txBody>
      </p:sp>
      <p:sp>
        <p:nvSpPr>
          <p:cNvPr id="5" name="テキスト ボックス 4"/>
          <p:cNvSpPr txBox="1"/>
          <p:nvPr/>
        </p:nvSpPr>
        <p:spPr bwMode="auto">
          <a:xfrm>
            <a:off x="383162" y="1336070"/>
            <a:ext cx="3268523" cy="3139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rtlCol="0" anchor="t" anchorCtr="0">
            <a:spAutoFit/>
          </a:bodyPr>
          <a:lstStyle/>
          <a:p>
            <a:pPr>
              <a:lnSpc>
                <a:spcPct val="8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kumimoji="1" lang="en-US" altLang="ja-JP" smtClean="0">
                <a:latin typeface="+mn-lt"/>
                <a:ea typeface="+mn-ea"/>
                <a:cs typeface="Arial Unicode MS" pitchFamily="50" charset="-128"/>
              </a:rPr>
              <a:t>Modification from SA02:</a:t>
            </a:r>
            <a:endParaRPr kumimoji="1" lang="ja-JP" altLang="en-US" smtClean="0">
              <a:latin typeface="+mn-lt"/>
              <a:ea typeface="+mn-ea"/>
              <a:cs typeface="Arial Unicode MS" pitchFamily="50" charset="-128"/>
            </a:endParaRPr>
          </a:p>
        </p:txBody>
      </p:sp>
      <p:cxnSp>
        <p:nvCxnSpPr>
          <p:cNvPr id="7" name="直線コネクタ 6"/>
          <p:cNvCxnSpPr/>
          <p:nvPr/>
        </p:nvCxnSpPr>
        <p:spPr bwMode="auto">
          <a:xfrm>
            <a:off x="1007864" y="3419797"/>
            <a:ext cx="770485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図 7" descr="1u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6131962" y="3213829"/>
            <a:ext cx="1553704" cy="2028447"/>
          </a:xfrm>
          <a:prstGeom prst="rect">
            <a:avLst/>
          </a:prstGeom>
        </p:spPr>
      </p:pic>
      <p:pic>
        <p:nvPicPr>
          <p:cNvPr id="9" name="図 8" descr="250ns_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5400000">
            <a:off x="6055812" y="4877359"/>
            <a:ext cx="1706004" cy="2028448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 bwMode="auto">
          <a:xfrm>
            <a:off x="7992640" y="3563813"/>
            <a:ext cx="1800200" cy="627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8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kumimoji="1" lang="en-US" altLang="ja-JP" smtClean="0">
                <a:latin typeface="+mn-lt"/>
                <a:ea typeface="+mn-ea"/>
                <a:cs typeface="Arial Unicode MS" pitchFamily="50" charset="-128"/>
              </a:rPr>
              <a:t>shaping time 1000ns</a:t>
            </a:r>
            <a:endParaRPr kumimoji="1" lang="ja-JP" altLang="en-US" smtClean="0">
              <a:latin typeface="+mn-lt"/>
              <a:ea typeface="+mn-ea"/>
              <a:cs typeface="Arial Unicode MS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 bwMode="auto">
          <a:xfrm>
            <a:off x="8030318" y="5936553"/>
            <a:ext cx="1800200" cy="627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8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kumimoji="1" lang="en-US" altLang="ja-JP" smtClean="0">
                <a:latin typeface="+mn-lt"/>
                <a:ea typeface="+mn-ea"/>
                <a:cs typeface="Arial Unicode MS" pitchFamily="50" charset="-128"/>
              </a:rPr>
              <a:t>shaping time 250ns</a:t>
            </a:r>
            <a:endParaRPr kumimoji="1" lang="ja-JP" altLang="en-US" smtClean="0">
              <a:latin typeface="+mn-lt"/>
              <a:ea typeface="+mn-ea"/>
              <a:cs typeface="Arial Unicode MS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 bwMode="auto">
          <a:xfrm>
            <a:off x="7992640" y="4395442"/>
            <a:ext cx="1800200" cy="12557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8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kumimoji="1" lang="en-US" altLang="ja-JP" smtClean="0">
                <a:solidFill>
                  <a:srgbClr val="FF0000"/>
                </a:solidFill>
                <a:latin typeface="+mn-lt"/>
                <a:ea typeface="+mn-ea"/>
                <a:cs typeface="Arial Unicode MS" pitchFamily="50" charset="-128"/>
              </a:rPr>
              <a:t>after </a:t>
            </a:r>
            <a:r>
              <a:rPr lang="en-US" altLang="ja-JP" smtClean="0">
                <a:solidFill>
                  <a:srgbClr val="FF0000"/>
                </a:solidFill>
                <a:latin typeface="+mn-lt"/>
                <a:cs typeface="Arial Unicode MS" pitchFamily="50" charset="-128"/>
              </a:rPr>
              <a:t>5</a:t>
            </a:r>
            <a:r>
              <a:rPr lang="en-US" altLang="ja-JP" smtClean="0">
                <a:solidFill>
                  <a:srgbClr val="FF0000"/>
                </a:solidFill>
                <a:latin typeface="+mn-lt"/>
                <a:ea typeface="Arial Unicode MS"/>
                <a:cs typeface="Arial Unicode MS"/>
              </a:rPr>
              <a:t>×10</a:t>
            </a:r>
            <a:r>
              <a:rPr lang="en-US" altLang="ja-JP" baseline="30000" smtClean="0">
                <a:solidFill>
                  <a:srgbClr val="FF0000"/>
                </a:solidFill>
                <a:latin typeface="+mn-lt"/>
                <a:ea typeface="Arial Unicode MS"/>
                <a:cs typeface="Arial Unicode MS"/>
              </a:rPr>
              <a:t>11</a:t>
            </a:r>
            <a:r>
              <a:rPr kumimoji="1" lang="en-US" altLang="ja-JP" smtClean="0">
                <a:solidFill>
                  <a:srgbClr val="FF0000"/>
                </a:solidFill>
                <a:latin typeface="+mn-lt"/>
                <a:ea typeface="+mn-ea"/>
                <a:cs typeface="Arial Unicode MS" pitchFamily="50" charset="-128"/>
              </a:rPr>
              <a:t> neutron/cm</a:t>
            </a:r>
            <a:r>
              <a:rPr lang="en-US" altLang="ja-JP" baseline="30000" smtClean="0">
                <a:solidFill>
                  <a:srgbClr val="FF0000"/>
                </a:solidFill>
                <a:latin typeface="+mn-lt"/>
                <a:ea typeface="Arial Unicode MS"/>
                <a:cs typeface="Arial Unicode MS"/>
              </a:rPr>
              <a:t>2</a:t>
            </a:r>
            <a:r>
              <a:rPr kumimoji="1" lang="en-US" altLang="ja-JP" smtClean="0">
                <a:solidFill>
                  <a:srgbClr val="FF0000"/>
                </a:solidFill>
                <a:latin typeface="+mn-lt"/>
                <a:ea typeface="+mn-ea"/>
                <a:cs typeface="Arial Unicode MS" pitchFamily="50" charset="-128"/>
              </a:rPr>
              <a:t> (~ 5 years) irradiation</a:t>
            </a:r>
            <a:endParaRPr kumimoji="1" lang="ja-JP" altLang="en-US" smtClean="0">
              <a:solidFill>
                <a:srgbClr val="FF0000"/>
              </a:solidFill>
              <a:latin typeface="+mn-lt"/>
              <a:ea typeface="+mn-ea"/>
              <a:cs typeface="Arial Unicode MS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auto">
          <a:xfrm>
            <a:off x="350907" y="4026110"/>
            <a:ext cx="5013425" cy="18466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 rtlCol="0" anchor="t" anchorCtr="0">
            <a:spAutoFit/>
          </a:bodyPr>
          <a:lstStyle/>
          <a:p>
            <a:pPr marL="180000" indent="-180000"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smtClean="0">
                <a:latin typeface="+mn-lt"/>
                <a:ea typeface="Arial Unicode MS"/>
                <a:cs typeface="Arial Unicode MS"/>
              </a:rPr>
              <a:t>Leakage current  </a:t>
            </a:r>
            <a:r>
              <a:rPr lang="en-US" altLang="ja-JP">
                <a:ea typeface="Arial Unicode MS"/>
                <a:cs typeface="Arial Unicode MS"/>
              </a:rPr>
              <a:t>→ </a:t>
            </a:r>
            <a:r>
              <a:rPr lang="en-US" altLang="ja-JP" smtClean="0">
                <a:latin typeface="+mn-lt"/>
                <a:ea typeface="Arial Unicode MS"/>
                <a:cs typeface="Arial Unicode MS"/>
              </a:rPr>
              <a:t>~10 </a:t>
            </a:r>
            <a:r>
              <a:rPr lang="en-US" altLang="ja-JP" smtClean="0">
                <a:latin typeface="+mn-lt"/>
                <a:ea typeface="Arial Unicode MS"/>
                <a:cs typeface="Arial Unicode MS"/>
                <a:sym typeface="Symbol"/>
              </a:rPr>
              <a:t></a:t>
            </a:r>
            <a:r>
              <a:rPr lang="en-US" altLang="ja-JP">
                <a:latin typeface="+mn-lt"/>
                <a:ea typeface="Arial Unicode MS"/>
                <a:cs typeface="Arial Unicode MS"/>
                <a:sym typeface="Symbol"/>
              </a:rPr>
              <a:t>A</a:t>
            </a:r>
            <a:r>
              <a:rPr lang="en-US" altLang="ja-JP" smtClean="0">
                <a:latin typeface="+mn-lt"/>
                <a:ea typeface="Arial Unicode MS"/>
                <a:cs typeface="Arial Unicode MS"/>
              </a:rPr>
              <a:t>.</a:t>
            </a:r>
          </a:p>
          <a:p>
            <a:pPr marL="180000" indent="-180000"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smtClean="0">
                <a:latin typeface="+mn-lt"/>
                <a:ea typeface="Arial Unicode MS"/>
                <a:cs typeface="Arial Unicode MS"/>
              </a:rPr>
              <a:t>250ns shaping time is necessary for HAPD after 10</a:t>
            </a:r>
            <a:r>
              <a:rPr lang="en-US" altLang="ja-JP" baseline="30000" smtClean="0">
                <a:latin typeface="+mn-lt"/>
                <a:ea typeface="Arial Unicode MS"/>
                <a:cs typeface="Arial Unicode MS"/>
              </a:rPr>
              <a:t>12</a:t>
            </a:r>
            <a:r>
              <a:rPr lang="en-US" altLang="ja-JP" smtClean="0">
                <a:latin typeface="+mn-lt"/>
                <a:ea typeface="Arial Unicode MS"/>
                <a:cs typeface="Arial Unicode MS"/>
              </a:rPr>
              <a:t> n/cm</a:t>
            </a:r>
            <a:r>
              <a:rPr lang="en-US" altLang="ja-JP" baseline="30000">
                <a:latin typeface="+mn-lt"/>
                <a:ea typeface="Arial Unicode MS"/>
                <a:cs typeface="Arial Unicode MS"/>
              </a:rPr>
              <a:t>2</a:t>
            </a:r>
            <a:r>
              <a:rPr lang="en-US" altLang="ja-JP" smtClean="0">
                <a:latin typeface="+mn-lt"/>
                <a:ea typeface="Arial Unicode MS"/>
                <a:cs typeface="Arial Unicode MS"/>
              </a:rPr>
              <a:t>  (~10year) neutron irradiation.</a:t>
            </a:r>
          </a:p>
          <a:p>
            <a:pPr marL="180000" indent="-180000"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smtClean="0">
                <a:latin typeface="+mn-lt"/>
                <a:ea typeface="Arial Unicode MS"/>
                <a:cs typeface="Arial Unicode MS"/>
              </a:rPr>
              <a:t>Target ~100ns.</a:t>
            </a:r>
          </a:p>
        </p:txBody>
      </p:sp>
      <p:sp>
        <p:nvSpPr>
          <p:cNvPr id="14" name="テキスト ボックス 13"/>
          <p:cNvSpPr txBox="1"/>
          <p:nvPr/>
        </p:nvSpPr>
        <p:spPr bwMode="auto">
          <a:xfrm>
            <a:off x="221573" y="3599292"/>
            <a:ext cx="5013425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 rtlCol="0" anchor="t" anchorCtr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smtClean="0">
                <a:latin typeface="+mn-lt"/>
                <a:ea typeface="Arial Unicode MS"/>
                <a:cs typeface="Arial Unicode MS"/>
              </a:rPr>
              <a:t>One concern in HAPD is radiation.</a:t>
            </a:r>
          </a:p>
        </p:txBody>
      </p:sp>
    </p:spTree>
    <p:extLst>
      <p:ext uri="{BB962C8B-B14F-4D97-AF65-F5344CB8AC3E}">
        <p14:creationId xmlns="" xmlns:p14="http://schemas.microsoft.com/office/powerpoint/2010/main" val="143734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SA03</a:t>
            </a:r>
            <a:endParaRPr kumimoji="1" lang="ja-JP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998" y="892527"/>
            <a:ext cx="719031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 bwMode="auto">
          <a:xfrm>
            <a:off x="350629" y="1105724"/>
            <a:ext cx="1439497" cy="627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rtlCol="0" anchor="t" anchorCtr="0">
            <a:spAutoFit/>
          </a:bodyPr>
          <a:lstStyle/>
          <a:p>
            <a:pPr>
              <a:lnSpc>
                <a:spcPct val="8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kumimoji="1" lang="en-US" altLang="ja-JP" smtClean="0">
                <a:latin typeface="+mn-lt"/>
                <a:ea typeface="+mn-ea"/>
                <a:cs typeface="Arial Unicode MS" pitchFamily="50" charset="-128"/>
              </a:rPr>
              <a:t>Simulation</a:t>
            </a:r>
          </a:p>
          <a:p>
            <a:pPr>
              <a:lnSpc>
                <a:spcPct val="8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smtClean="0">
                <a:latin typeface="+mn-lt"/>
                <a:ea typeface="+mn-ea"/>
                <a:cs typeface="Arial Unicode MS" pitchFamily="50" charset="-128"/>
              </a:rPr>
              <a:t>O.K.</a:t>
            </a:r>
            <a:endParaRPr kumimoji="1" lang="ja-JP" altLang="en-US" smtClean="0">
              <a:latin typeface="+mn-lt"/>
              <a:ea typeface="+mn-ea"/>
              <a:cs typeface="Arial Unicode MS" pitchFamily="50" charset="-128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6844066" y="1180559"/>
            <a:ext cx="1944216" cy="114158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ja-JP" dirty="0" smtClean="0"/>
              <a:t>ST 0 </a:t>
            </a:r>
            <a:r>
              <a:rPr lang="en-US" altLang="ja-JP" smtClean="0"/>
              <a:t>: ~100nsec    </a:t>
            </a:r>
            <a:endParaRPr lang="ja-JP" alt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altLang="ja-JP" dirty="0" smtClean="0"/>
              <a:t>ST 1</a:t>
            </a:r>
            <a:r>
              <a:rPr lang="en-US" altLang="ja-JP" smtClean="0"/>
              <a:t>:  ~110nsec</a:t>
            </a:r>
            <a:endParaRPr lang="ja-JP" alt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altLang="ja-JP" dirty="0" smtClean="0"/>
              <a:t>ST 2</a:t>
            </a:r>
            <a:r>
              <a:rPr lang="en-US" altLang="ja-JP" smtClean="0"/>
              <a:t>:  ~130nsec</a:t>
            </a:r>
            <a:endParaRPr lang="ja-JP" alt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altLang="ja-JP" dirty="0" smtClean="0"/>
              <a:t>ST 3</a:t>
            </a:r>
            <a:r>
              <a:rPr lang="en-US" altLang="ja-JP" smtClean="0"/>
              <a:t>:  ~200nsec</a:t>
            </a:r>
            <a:endParaRPr lang="ja-JP" altLang="en-US" dirty="0" smtClean="0"/>
          </a:p>
          <a:p>
            <a:pPr marL="0" indent="0">
              <a:buFont typeface="Arial" pitchFamily="34" charset="0"/>
              <a:buNone/>
            </a:pPr>
            <a:endParaRPr lang="en-US" altLang="ja-JP" dirty="0" smtClean="0"/>
          </a:p>
          <a:p>
            <a:pPr marL="0" indent="0">
              <a:buFont typeface="Arial" pitchFamily="34" charset="0"/>
              <a:buNone/>
            </a:pP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 bwMode="auto">
          <a:xfrm>
            <a:off x="255441" y="4520836"/>
            <a:ext cx="8878842" cy="2215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 rtlCol="0" anchor="t" anchorCtr="0">
            <a:spAutoFit/>
          </a:bodyPr>
          <a:lstStyle/>
          <a:p>
            <a:pPr marL="180000" indent="-180000"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smtClean="0">
                <a:latin typeface="+mn-lt"/>
                <a:ea typeface="Arial Unicode MS"/>
                <a:cs typeface="Arial Unicode MS"/>
              </a:rPr>
              <a:t>Layout (@ Digian-technology) : Feb / Mar.</a:t>
            </a:r>
          </a:p>
          <a:p>
            <a:pPr marL="180000" indent="-180000"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smtClean="0">
                <a:latin typeface="+mn-lt"/>
                <a:ea typeface="Arial Unicode MS"/>
                <a:cs typeface="Arial Unicode MS"/>
              </a:rPr>
              <a:t>Test production @ TSMC : next fiscal year.</a:t>
            </a:r>
          </a:p>
          <a:p>
            <a:pPr marL="180000" indent="-180000"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smtClean="0">
                <a:latin typeface="+mn-lt"/>
                <a:ea typeface="Arial Unicode MS"/>
                <a:cs typeface="Arial Unicode MS"/>
              </a:rPr>
              <a:t>Mass production (bare chip) ~2000 chips.</a:t>
            </a:r>
          </a:p>
          <a:p>
            <a:pPr marL="774700" lvl="1" indent="-342900"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smtClean="0">
                <a:latin typeface="+mn-lt"/>
                <a:ea typeface="Arial Unicode MS"/>
                <a:cs typeface="Arial Unicode MS"/>
              </a:rPr>
              <a:t>At TSMC or X-FAB: depends on the cost.</a:t>
            </a:r>
          </a:p>
          <a:p>
            <a:pPr marL="774700" lvl="1" indent="-342900"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smtClean="0">
                <a:latin typeface="+mn-lt"/>
                <a:ea typeface="Arial Unicode MS"/>
                <a:cs typeface="Arial Unicode MS"/>
              </a:rPr>
              <a:t>Rough estimation 6M yen.</a:t>
            </a:r>
          </a:p>
          <a:p>
            <a:pPr marL="180000" indent="-180000"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smtClean="0">
                <a:latin typeface="+mn-lt"/>
                <a:ea typeface="Arial Unicode MS"/>
                <a:cs typeface="Arial Unicode MS"/>
              </a:rPr>
              <a:t>LTCC Packaging.</a:t>
            </a:r>
          </a:p>
        </p:txBody>
      </p:sp>
      <p:sp>
        <p:nvSpPr>
          <p:cNvPr id="8" name="テキスト ボックス 7"/>
          <p:cNvSpPr txBox="1"/>
          <p:nvPr/>
        </p:nvSpPr>
        <p:spPr bwMode="auto">
          <a:xfrm>
            <a:off x="331299" y="4126927"/>
            <a:ext cx="617157" cy="3139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rtlCol="0" anchor="t" anchorCtr="0">
            <a:spAutoFit/>
          </a:bodyPr>
          <a:lstStyle/>
          <a:p>
            <a:pPr>
              <a:lnSpc>
                <a:spcPct val="8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kumimoji="1" lang="en-US" altLang="ja-JP" smtClean="0">
                <a:latin typeface="+mn-lt"/>
                <a:ea typeface="+mn-ea"/>
                <a:cs typeface="Arial Unicode MS" pitchFamily="50" charset="-128"/>
              </a:rPr>
              <a:t>Plan</a:t>
            </a:r>
            <a:endParaRPr kumimoji="1" lang="ja-JP" altLang="en-US" smtClean="0">
              <a:latin typeface="+mn-lt"/>
              <a:ea typeface="+mn-ea"/>
              <a:cs typeface="Arial Unicode MS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 bwMode="auto">
          <a:xfrm>
            <a:off x="7599655" y="4427145"/>
            <a:ext cx="2377254" cy="3139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rtlCol="0" anchor="t" anchorCtr="0">
            <a:spAutoFit/>
          </a:bodyPr>
          <a:lstStyle/>
          <a:p>
            <a:pPr>
              <a:lnSpc>
                <a:spcPct val="8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kumimoji="1" lang="en-US" altLang="ja-JP" smtClean="0">
                <a:latin typeface="+mn-lt"/>
                <a:ea typeface="+mn-ea"/>
                <a:cs typeface="Arial Unicode MS" pitchFamily="50" charset="-128"/>
              </a:rPr>
              <a:t>[Takagaki (TMU)]</a:t>
            </a:r>
            <a:endParaRPr kumimoji="1" lang="ja-JP" altLang="en-US" smtClean="0">
              <a:latin typeface="+mn-lt"/>
              <a:ea typeface="+mn-ea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112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Aerogel</a:t>
            </a:r>
            <a:r>
              <a:rPr kumimoji="1" lang="en-US" altLang="ja-JP" dirty="0" smtClean="0"/>
              <a:t> RICH Electronics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1043533"/>
            <a:ext cx="4687881" cy="54006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 bwMode="auto">
          <a:xfrm>
            <a:off x="5256089" y="967101"/>
            <a:ext cx="4824536" cy="46535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 rtlCol="0" anchor="t" anchorCtr="0">
            <a:spAutoFit/>
          </a:bodyPr>
          <a:lstStyle/>
          <a:p>
            <a:pPr marL="180000" indent="-180000">
              <a:lnSpc>
                <a:spcPct val="9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dirty="0" smtClean="0">
                <a:latin typeface="+mn-lt"/>
                <a:ea typeface="Arial Unicode MS"/>
                <a:cs typeface="Arial Unicode MS"/>
              </a:rPr>
              <a:t>Front-end (FE) board : 4 ASICs and 1 FPGA to read out 1 HAPD.</a:t>
            </a:r>
          </a:p>
          <a:p>
            <a:pPr marL="180000" indent="-180000">
              <a:lnSpc>
                <a:spcPct val="9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dirty="0" smtClean="0">
                <a:solidFill>
                  <a:srgbClr val="0000FF"/>
                </a:solidFill>
                <a:latin typeface="+mn-lt"/>
                <a:ea typeface="Arial Unicode MS"/>
                <a:cs typeface="Arial Unicode MS"/>
              </a:rPr>
              <a:t>Merger board collects hit data from ~ 4 HAPDs (FE boards).</a:t>
            </a:r>
          </a:p>
          <a:p>
            <a:pPr marL="180000" indent="-180000">
              <a:lnSpc>
                <a:spcPct val="9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dirty="0" smtClean="0">
                <a:solidFill>
                  <a:srgbClr val="008000"/>
                </a:solidFill>
                <a:latin typeface="+mn-lt"/>
                <a:ea typeface="Arial Unicode MS"/>
                <a:cs typeface="Arial Unicode MS"/>
              </a:rPr>
              <a:t>Merger board has the interface to Belle2Link</a:t>
            </a:r>
            <a:r>
              <a:rPr lang="en-US" altLang="ja-JP" dirty="0" smtClean="0">
                <a:latin typeface="+mn-lt"/>
                <a:ea typeface="Arial Unicode MS"/>
                <a:cs typeface="Arial Unicode MS"/>
              </a:rPr>
              <a:t> (i.e. Merger board is the “front-end” board in terms of unified DAQ).</a:t>
            </a:r>
          </a:p>
          <a:p>
            <a:pPr marL="180000" indent="-180000">
              <a:lnSpc>
                <a:spcPct val="9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kumimoji="1" lang="en-US" altLang="ja-JP" dirty="0" smtClean="0">
                <a:solidFill>
                  <a:srgbClr val="FF0000"/>
                </a:solidFill>
                <a:latin typeface="+mn-lt"/>
                <a:ea typeface="Arial Unicode MS"/>
                <a:cs typeface="Arial Unicode MS"/>
              </a:rPr>
              <a:t>Conservative raw data rate</a:t>
            </a:r>
            <a:br>
              <a:rPr kumimoji="1" lang="en-US" altLang="ja-JP" dirty="0" smtClean="0">
                <a:solidFill>
                  <a:srgbClr val="FF0000"/>
                </a:solidFill>
                <a:latin typeface="+mn-lt"/>
                <a:ea typeface="Arial Unicode MS"/>
                <a:cs typeface="Arial Unicode MS"/>
              </a:rPr>
            </a:br>
            <a:r>
              <a:rPr kumimoji="1" lang="en-US" altLang="ja-JP" dirty="0" smtClean="0">
                <a:solidFill>
                  <a:srgbClr val="FF0000"/>
                </a:solidFill>
                <a:latin typeface="+mn-lt"/>
                <a:ea typeface="Arial Unicode MS"/>
                <a:cs typeface="Arial Unicode MS"/>
              </a:rPr>
              <a:t>= 100 Mb/HAPD.</a:t>
            </a:r>
            <a:r>
              <a:rPr lang="en-US" altLang="ja-JP" dirty="0" smtClean="0">
                <a:solidFill>
                  <a:srgbClr val="FF0000"/>
                </a:solidFill>
                <a:latin typeface="+mn-lt"/>
                <a:ea typeface="+mn-ea"/>
                <a:cs typeface="Arial Unicode MS" pitchFamily="50" charset="-128"/>
              </a:rPr>
              <a:t> </a:t>
            </a:r>
          </a:p>
          <a:p>
            <a:pPr marL="774700" lvl="1" indent="-342900">
              <a:lnSpc>
                <a:spcPct val="9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dirty="0" smtClean="0">
                <a:latin typeface="+mn-lt"/>
                <a:ea typeface="+mn-ea"/>
                <a:cs typeface="Arial Unicode MS" pitchFamily="50" charset="-128"/>
              </a:rPr>
              <a:t>16 b/</a:t>
            </a:r>
            <a:r>
              <a:rPr lang="en-US" altLang="ja-JP" dirty="0" err="1" smtClean="0">
                <a:latin typeface="+mn-lt"/>
                <a:ea typeface="+mn-ea"/>
                <a:cs typeface="Arial Unicode MS" pitchFamily="50" charset="-128"/>
              </a:rPr>
              <a:t>ch</a:t>
            </a:r>
            <a:r>
              <a:rPr lang="en-US" altLang="ja-JP" dirty="0" smtClean="0">
                <a:latin typeface="+mn-lt"/>
                <a:ea typeface="+mn-ea"/>
                <a:cs typeface="Arial Unicode MS" pitchFamily="50" charset="-128"/>
              </a:rPr>
              <a:t> is assumed.</a:t>
            </a:r>
          </a:p>
          <a:p>
            <a:pPr marL="774700" lvl="1" indent="-342900">
              <a:lnSpc>
                <a:spcPct val="9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dirty="0" smtClean="0">
                <a:solidFill>
                  <a:srgbClr val="800080"/>
                </a:solidFill>
                <a:latin typeface="+mn-lt"/>
                <a:ea typeface="+mn-ea"/>
                <a:cs typeface="Arial Unicode MS" pitchFamily="50" charset="-128"/>
              </a:rPr>
              <a:t>Zero-suppression is requested</a:t>
            </a:r>
            <a:r>
              <a:rPr lang="en-US" altLang="ja-JP" dirty="0" smtClean="0">
                <a:latin typeface="+mn-lt"/>
                <a:ea typeface="+mn-ea"/>
                <a:cs typeface="Arial Unicode MS" pitchFamily="50" charset="-128"/>
              </a:rPr>
              <a:t> at merger board (or FE board).</a:t>
            </a:r>
            <a:endParaRPr kumimoji="1" lang="en-US" altLang="ja-JP" dirty="0" smtClean="0">
              <a:latin typeface="+mn-lt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57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Front-end Board</a:t>
            </a:r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 bwMode="auto">
          <a:xfrm>
            <a:off x="327637" y="1043532"/>
            <a:ext cx="8975391" cy="16619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 rtlCol="0" anchor="t" anchorCtr="0">
            <a:spAutoFit/>
          </a:bodyPr>
          <a:lstStyle/>
          <a:p>
            <a:pPr marL="180000" indent="-180000">
              <a:lnSpc>
                <a:spcPct val="9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dirty="0" smtClean="0">
                <a:solidFill>
                  <a:srgbClr val="0000FF"/>
                </a:solidFill>
                <a:latin typeface="+mn-lt"/>
                <a:ea typeface="Arial Unicode MS"/>
                <a:cs typeface="Arial Unicode MS"/>
              </a:rPr>
              <a:t>Prototype FE board </a:t>
            </a:r>
            <a:r>
              <a:rPr lang="en-US" altLang="ja-JP" smtClean="0">
                <a:solidFill>
                  <a:srgbClr val="0000FF"/>
                </a:solidFill>
                <a:latin typeface="+mn-lt"/>
                <a:ea typeface="Arial Unicode MS"/>
                <a:cs typeface="Arial Unicode MS"/>
              </a:rPr>
              <a:t>is developed at Ljubljana (by A. Seljak).</a:t>
            </a:r>
            <a:endParaRPr lang="en-US" altLang="ja-JP" dirty="0" smtClean="0">
              <a:solidFill>
                <a:srgbClr val="0000FF"/>
              </a:solidFill>
              <a:latin typeface="+mn-lt"/>
              <a:ea typeface="Arial Unicode MS"/>
              <a:cs typeface="Arial Unicode MS"/>
            </a:endParaRPr>
          </a:p>
          <a:p>
            <a:pPr marL="774700" lvl="1" indent="-342900">
              <a:lnSpc>
                <a:spcPct val="9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dirty="0" smtClean="0">
                <a:latin typeface="+mn-lt"/>
                <a:ea typeface="Arial Unicode MS"/>
                <a:cs typeface="Arial Unicode MS"/>
              </a:rPr>
              <a:t>Main board with 4 SA02 ASICs and 1 FPGA (Spartan6).</a:t>
            </a:r>
          </a:p>
          <a:p>
            <a:pPr marL="990600" lvl="2" indent="-342900">
              <a:lnSpc>
                <a:spcPct val="90000"/>
              </a:lnSpc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dirty="0" smtClean="0">
                <a:latin typeface="+mn-lt"/>
                <a:ea typeface="Arial Unicode MS"/>
                <a:cs typeface="Arial Unicode MS"/>
              </a:rPr>
              <a:t>12 layer board.</a:t>
            </a:r>
          </a:p>
          <a:p>
            <a:pPr marL="774700" lvl="1" indent="-342900">
              <a:lnSpc>
                <a:spcPct val="9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dirty="0" smtClean="0">
                <a:latin typeface="+mn-lt"/>
                <a:ea typeface="Arial Unicode MS"/>
                <a:cs typeface="Arial Unicode MS"/>
              </a:rPr>
              <a:t>Piggy board for </a:t>
            </a:r>
            <a:r>
              <a:rPr lang="en-US" altLang="ja-JP" dirty="0" err="1" smtClean="0">
                <a:latin typeface="+mn-lt"/>
                <a:ea typeface="Arial Unicode MS"/>
                <a:cs typeface="Arial Unicode MS"/>
              </a:rPr>
              <a:t>SiTCP</a:t>
            </a:r>
            <a:r>
              <a:rPr lang="en-US" altLang="ja-JP" dirty="0" smtClean="0">
                <a:latin typeface="+mn-lt"/>
                <a:ea typeface="Arial Unicode MS"/>
                <a:cs typeface="Arial Unicode MS"/>
              </a:rPr>
              <a:t> (for standalone </a:t>
            </a:r>
            <a:r>
              <a:rPr lang="en-US" altLang="ja-JP" smtClean="0">
                <a:latin typeface="+mn-lt"/>
                <a:ea typeface="Arial Unicode MS"/>
                <a:cs typeface="Arial Unicode MS"/>
              </a:rPr>
              <a:t>readout).</a:t>
            </a:r>
          </a:p>
          <a:p>
            <a:pPr marL="774700" lvl="1" indent="-342900">
              <a:lnSpc>
                <a:spcPct val="9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>
                <a:latin typeface="+mn-lt"/>
                <a:ea typeface="Arial Unicode MS"/>
                <a:cs typeface="Arial Unicode MS"/>
              </a:rPr>
              <a:t>Production at Elgoline (Slovenia</a:t>
            </a:r>
            <a:r>
              <a:rPr lang="en-US" altLang="ja-JP" smtClean="0">
                <a:latin typeface="+mn-lt"/>
                <a:ea typeface="Arial Unicode MS"/>
                <a:cs typeface="Arial Unicode MS"/>
              </a:rPr>
              <a:t>).</a:t>
            </a:r>
            <a:endParaRPr lang="en-US" altLang="ja-JP" dirty="0" smtClean="0">
              <a:latin typeface="+mn-lt"/>
              <a:ea typeface="Arial Unicode MS"/>
              <a:cs typeface="Arial Unicode M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55" y="3298138"/>
            <a:ext cx="2016224" cy="188837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983" y="3298137"/>
            <a:ext cx="1893112" cy="1888373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>
            <a:off x="4884111" y="3298138"/>
            <a:ext cx="0" cy="1888372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4900145" y="4011490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+mn-lt"/>
              </a:rPr>
              <a:t>75mm</a:t>
            </a:r>
            <a:endParaRPr kumimoji="1" lang="ja-JP" altLang="en-US" dirty="0">
              <a:latin typeface="+mn-lt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046" y="3278546"/>
            <a:ext cx="1365010" cy="187880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531" y="3268243"/>
            <a:ext cx="1351497" cy="1889109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 bwMode="auto">
          <a:xfrm>
            <a:off x="1573766" y="5235454"/>
            <a:ext cx="428002" cy="3139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rtlCol="0" anchor="t" anchorCtr="0">
            <a:spAutoFit/>
          </a:bodyPr>
          <a:lstStyle/>
          <a:p>
            <a:pPr>
              <a:lnSpc>
                <a:spcPct val="8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smtClean="0">
                <a:latin typeface="+mn-lt"/>
                <a:ea typeface="+mn-ea"/>
                <a:cs typeface="Arial Unicode MS" pitchFamily="50" charset="-128"/>
              </a:rPr>
              <a:t>top</a:t>
            </a:r>
            <a:endParaRPr kumimoji="1" lang="ja-JP" altLang="en-US" smtClean="0">
              <a:latin typeface="+mn-lt"/>
              <a:ea typeface="+mn-ea"/>
              <a:cs typeface="Arial Unicode MS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 bwMode="auto">
          <a:xfrm>
            <a:off x="3313499" y="5222810"/>
            <a:ext cx="940963" cy="3139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rtlCol="0" anchor="t" anchorCtr="0">
            <a:spAutoFit/>
          </a:bodyPr>
          <a:lstStyle/>
          <a:p>
            <a:pPr>
              <a:lnSpc>
                <a:spcPct val="8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kumimoji="1" lang="en-US" altLang="ja-JP" smtClean="0">
                <a:latin typeface="+mn-lt"/>
                <a:ea typeface="+mn-ea"/>
                <a:cs typeface="Arial Unicode MS" pitchFamily="50" charset="-128"/>
              </a:rPr>
              <a:t>bottom</a:t>
            </a:r>
            <a:endParaRPr kumimoji="1" lang="ja-JP" altLang="en-US" smtClean="0">
              <a:latin typeface="+mn-lt"/>
              <a:ea typeface="+mn-ea"/>
              <a:cs typeface="Arial Unicode MS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 bwMode="auto">
          <a:xfrm>
            <a:off x="7027550" y="5214797"/>
            <a:ext cx="428002" cy="3139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rtlCol="0" anchor="t" anchorCtr="0">
            <a:spAutoFit/>
          </a:bodyPr>
          <a:lstStyle/>
          <a:p>
            <a:pPr>
              <a:lnSpc>
                <a:spcPct val="8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smtClean="0">
                <a:latin typeface="+mn-lt"/>
                <a:ea typeface="+mn-ea"/>
                <a:cs typeface="Arial Unicode MS" pitchFamily="50" charset="-128"/>
              </a:rPr>
              <a:t>top</a:t>
            </a:r>
            <a:endParaRPr kumimoji="1" lang="ja-JP" altLang="en-US" smtClean="0">
              <a:latin typeface="+mn-lt"/>
              <a:ea typeface="+mn-ea"/>
              <a:cs typeface="Arial Unicode MS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auto">
          <a:xfrm>
            <a:off x="8156797" y="5182471"/>
            <a:ext cx="940963" cy="3139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rtlCol="0" anchor="t" anchorCtr="0">
            <a:spAutoFit/>
          </a:bodyPr>
          <a:lstStyle/>
          <a:p>
            <a:pPr>
              <a:lnSpc>
                <a:spcPct val="8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kumimoji="1" lang="en-US" altLang="ja-JP" smtClean="0">
                <a:latin typeface="+mn-lt"/>
                <a:ea typeface="+mn-ea"/>
                <a:cs typeface="Arial Unicode MS" pitchFamily="50" charset="-128"/>
              </a:rPr>
              <a:t>bottom</a:t>
            </a:r>
            <a:endParaRPr kumimoji="1" lang="ja-JP" altLang="en-US" smtClean="0">
              <a:latin typeface="+mn-lt"/>
              <a:ea typeface="+mn-ea"/>
              <a:cs typeface="Arial Unicode MS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 bwMode="auto">
          <a:xfrm>
            <a:off x="2075938" y="2949455"/>
            <a:ext cx="1542089" cy="3139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rtlCol="0" anchor="t" anchorCtr="0">
            <a:spAutoFit/>
          </a:bodyPr>
          <a:lstStyle/>
          <a:p>
            <a:pPr>
              <a:lnSpc>
                <a:spcPct val="8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kumimoji="1" lang="en-US" altLang="ja-JP" smtClean="0">
                <a:latin typeface="+mn-lt"/>
                <a:ea typeface="+mn-ea"/>
                <a:cs typeface="Arial Unicode MS" pitchFamily="50" charset="-128"/>
              </a:rPr>
              <a:t>main board</a:t>
            </a:r>
            <a:endParaRPr kumimoji="1" lang="ja-JP" altLang="en-US" smtClean="0">
              <a:latin typeface="+mn-lt"/>
              <a:ea typeface="+mn-ea"/>
              <a:cs typeface="Arial Unicode MS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 bwMode="auto">
          <a:xfrm>
            <a:off x="7118547" y="2843836"/>
            <a:ext cx="1611018" cy="3139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rtlCol="0" anchor="t" anchorCtr="0">
            <a:spAutoFit/>
          </a:bodyPr>
          <a:lstStyle/>
          <a:p>
            <a:pPr>
              <a:lnSpc>
                <a:spcPct val="8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kumimoji="1" lang="en-US" altLang="ja-JP" smtClean="0">
                <a:latin typeface="+mn-lt"/>
                <a:ea typeface="+mn-ea"/>
                <a:cs typeface="Arial Unicode MS" pitchFamily="50" charset="-128"/>
              </a:rPr>
              <a:t>piggy board</a:t>
            </a:r>
            <a:endParaRPr kumimoji="1" lang="ja-JP" altLang="en-US" smtClean="0">
              <a:latin typeface="+mn-lt"/>
              <a:ea typeface="+mn-ea"/>
              <a:cs typeface="Arial Unicode MS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 bwMode="auto">
          <a:xfrm>
            <a:off x="503808" y="5940204"/>
            <a:ext cx="7191071" cy="3139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rtlCol="0" anchor="t" anchorCtr="0">
            <a:spAutoFit/>
          </a:bodyPr>
          <a:lstStyle/>
          <a:p>
            <a:pPr>
              <a:lnSpc>
                <a:spcPct val="8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kumimoji="1" lang="en-US" altLang="ja-JP" smtClean="0">
                <a:latin typeface="+mn-lt"/>
                <a:ea typeface="+mn-ea"/>
                <a:cs typeface="Arial Unicode MS" pitchFamily="50" charset="-128"/>
              </a:rPr>
              <a:t>Originally, planned to produce last year, but delayed.</a:t>
            </a:r>
            <a:endParaRPr kumimoji="1" lang="ja-JP" altLang="en-US" smtClean="0">
              <a:latin typeface="+mn-lt"/>
              <a:ea typeface="+mn-ea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359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Front-end Board</a:t>
            </a:r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9" y="899518"/>
            <a:ext cx="5859819" cy="410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288" y="3545148"/>
            <a:ext cx="5161037" cy="3162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 bwMode="auto">
          <a:xfrm>
            <a:off x="6480472" y="1259557"/>
            <a:ext cx="2431756" cy="3139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rtlCol="0" anchor="t" anchorCtr="0">
            <a:spAutoFit/>
          </a:bodyPr>
          <a:lstStyle/>
          <a:p>
            <a:pPr>
              <a:lnSpc>
                <a:spcPct val="8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smtClean="0">
                <a:solidFill>
                  <a:srgbClr val="FF0000"/>
                </a:solidFill>
                <a:latin typeface="+mn-lt"/>
                <a:ea typeface="+mn-ea"/>
                <a:cs typeface="Arial Unicode MS" pitchFamily="50" charset="-128"/>
              </a:rPr>
              <a:t>Finally produced!!</a:t>
            </a:r>
            <a:endParaRPr kumimoji="1" lang="ja-JP" altLang="en-US" smtClean="0">
              <a:solidFill>
                <a:srgbClr val="FF0000"/>
              </a:solidFill>
              <a:latin typeface="+mn-lt"/>
              <a:ea typeface="+mn-ea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331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Front-end Board</a:t>
            </a:r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 bwMode="auto">
          <a:xfrm>
            <a:off x="215775" y="1547589"/>
            <a:ext cx="9505056" cy="299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 rtlCol="0" anchor="t" anchorCtr="0">
            <a:spAutoFit/>
          </a:bodyPr>
          <a:lstStyle/>
          <a:p>
            <a:pPr marL="180000" indent="-180000">
              <a:lnSpc>
                <a:spcPct val="9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smtClean="0">
                <a:latin typeface="+mn-lt"/>
                <a:ea typeface="Arial Unicode MS"/>
                <a:cs typeface="Arial Unicode MS"/>
              </a:rPr>
              <a:t>Analog currents were high, but the problem is fixed.</a:t>
            </a:r>
          </a:p>
          <a:p>
            <a:pPr marL="180000" indent="-180000">
              <a:lnSpc>
                <a:spcPct val="9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smtClean="0">
                <a:latin typeface="+mn-lt"/>
                <a:ea typeface="Arial Unicode MS"/>
                <a:cs typeface="Arial Unicode MS"/>
              </a:rPr>
              <a:t>FPGA download successful; however PROM cannot be loaded.</a:t>
            </a:r>
          </a:p>
          <a:p>
            <a:pPr marL="774700" lvl="1" indent="-342900">
              <a:lnSpc>
                <a:spcPct val="9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smtClean="0">
                <a:latin typeface="+mn-lt"/>
                <a:ea typeface="Arial Unicode MS"/>
                <a:cs typeface="Arial Unicode MS"/>
              </a:rPr>
              <a:t>Xilinx support confirmed the correctness of the schematics.</a:t>
            </a:r>
          </a:p>
          <a:p>
            <a:pPr marL="774700" lvl="1" indent="-342900">
              <a:lnSpc>
                <a:spcPct val="90000"/>
              </a:lnSpc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smtClean="0">
                <a:latin typeface="+mn-lt"/>
                <a:ea typeface="Arial Unicode MS"/>
                <a:cs typeface="Arial Unicode MS"/>
              </a:rPr>
              <a:t>Maybe due to the use of virtual machine?</a:t>
            </a:r>
            <a:endParaRPr lang="en-US" altLang="ja-JP">
              <a:latin typeface="+mn-lt"/>
              <a:ea typeface="Arial Unicode MS"/>
              <a:cs typeface="Arial Unicode MS"/>
            </a:endParaRPr>
          </a:p>
          <a:p>
            <a:pPr marL="180000" indent="-180000">
              <a:lnSpc>
                <a:spcPct val="9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smtClean="0">
                <a:latin typeface="+mn-lt"/>
                <a:ea typeface="Arial Unicode MS"/>
                <a:cs typeface="Arial Unicode MS"/>
              </a:rPr>
              <a:t>Functionality of peripherals (multiplexer, digital resistors) is being tested.</a:t>
            </a:r>
          </a:p>
          <a:p>
            <a:pPr marL="180000" indent="-180000">
              <a:lnSpc>
                <a:spcPct val="9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kumimoji="1" lang="en-US" altLang="ja-JP" smtClean="0">
                <a:latin typeface="+mn-lt"/>
                <a:ea typeface="Arial Unicode MS"/>
                <a:cs typeface="Arial Unicode MS"/>
              </a:rPr>
              <a:t>SiTCP part will be tested in February. Without SiTCP, it is hard to test the front end. Iwata-san (TMU) and S.N. will visit Ljubljana for debugging.</a:t>
            </a:r>
          </a:p>
        </p:txBody>
      </p:sp>
      <p:sp>
        <p:nvSpPr>
          <p:cNvPr id="4" name="テキスト ボックス 3"/>
          <p:cNvSpPr txBox="1"/>
          <p:nvPr/>
        </p:nvSpPr>
        <p:spPr bwMode="auto">
          <a:xfrm>
            <a:off x="215775" y="1024805"/>
            <a:ext cx="2787623" cy="3139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rtlCol="0" anchor="t" anchorCtr="0">
            <a:spAutoFit/>
          </a:bodyPr>
          <a:lstStyle/>
          <a:p>
            <a:pPr>
              <a:lnSpc>
                <a:spcPct val="8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kumimoji="1" lang="en-US" altLang="ja-JP" smtClean="0">
                <a:latin typeface="+mn-lt"/>
                <a:ea typeface="+mn-ea"/>
                <a:cs typeface="Arial Unicode MS" pitchFamily="50" charset="-128"/>
              </a:rPr>
              <a:t>Status (by A. Seljak)</a:t>
            </a:r>
            <a:endParaRPr kumimoji="1" lang="ja-JP" altLang="en-US" smtClean="0">
              <a:latin typeface="+mn-lt"/>
              <a:ea typeface="+mn-ea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934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ビジネ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nishida6">
      <a:majorFont>
        <a:latin typeface="Arial Unicode MS"/>
        <a:ea typeface="ＭＳ Ｐゴシック"/>
        <a:cs typeface="New Century Schoolbook"/>
      </a:majorFont>
      <a:minorFont>
        <a:latin typeface="Arial Unicode MS"/>
        <a:ea typeface="ＭＳ Ｐゴシック"/>
        <a:cs typeface="Kochi Minch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0">
          <a:lnSpc>
            <a:spcPct val="11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Century Schoolbook L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0">
          <a:lnSpc>
            <a:spcPct val="11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Century Schoolbook L" pitchFamily="16" charset="0"/>
          </a:defRPr>
        </a:defPPr>
      </a:lstStyle>
    </a:lnDef>
    <a:txDef>
      <a:spPr bwMode="auto">
        <a:noFill/>
        <a:ln w="9525">
          <a:noFill/>
          <a:round/>
          <a:headEnd/>
          <a:tailEnd/>
        </a:ln>
      </a:spPr>
      <a:bodyPr wrap="square" lIns="0" tIns="0" rIns="0" bIns="0" rtlCol="0" anchor="t" anchorCtr="0">
        <a:spAutoFit/>
      </a:bodyPr>
      <a:lstStyle>
        <a:defPPr>
          <a:lnSpc>
            <a:spcPct val="85000"/>
          </a:lnSpc>
          <a:tabLst>
            <a:tab pos="723900" algn="l"/>
            <a:tab pos="1447800" algn="l"/>
            <a:tab pos="2171700" algn="l"/>
            <a:tab pos="2895600" algn="l"/>
            <a:tab pos="3619500" algn="l"/>
            <a:tab pos="4343400" algn="l"/>
            <a:tab pos="5067300" algn="l"/>
            <a:tab pos="5791200" algn="l"/>
            <a:tab pos="6515100" algn="l"/>
            <a:tab pos="7239000" algn="l"/>
            <a:tab pos="7962900" algn="l"/>
          </a:tabLst>
          <a:defRPr kumimoji="1" smtClean="0">
            <a:latin typeface="+mn-lt"/>
            <a:ea typeface="+mn-ea"/>
            <a:cs typeface="Arial Unicode MS" pitchFamily="50" charset="-128"/>
          </a:defRPr>
        </a:defPPr>
      </a:lstStyle>
    </a:tx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9796</TotalTime>
  <Words>1021</Words>
  <Application>Microsoft Office PowerPoint</Application>
  <PresentationFormat>ユーザー設定</PresentationFormat>
  <Paragraphs>183</Paragraphs>
  <Slides>18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18</vt:i4>
      </vt:variant>
    </vt:vector>
  </HeadingPairs>
  <TitlesOfParts>
    <vt:vector size="20" baseType="lpstr">
      <vt:lpstr>Office テーマ</vt:lpstr>
      <vt:lpstr>デザインの設定</vt:lpstr>
      <vt:lpstr>スライド 1</vt:lpstr>
      <vt:lpstr>Introduction</vt:lpstr>
      <vt:lpstr>ASIC History</vt:lpstr>
      <vt:lpstr>SA03</vt:lpstr>
      <vt:lpstr>SA03</vt:lpstr>
      <vt:lpstr>Aerogel RICH Electronics</vt:lpstr>
      <vt:lpstr>Front-end Board</vt:lpstr>
      <vt:lpstr>Front-end Board</vt:lpstr>
      <vt:lpstr>Front-end Board</vt:lpstr>
      <vt:lpstr>Merger Prototype</vt:lpstr>
      <vt:lpstr>Merger Prototype</vt:lpstr>
      <vt:lpstr>Merger Prototype</vt:lpstr>
      <vt:lpstr>Summary and Plan</vt:lpstr>
      <vt:lpstr>スライド 14</vt:lpstr>
      <vt:lpstr>スライド 15</vt:lpstr>
      <vt:lpstr>Front-end Board</vt:lpstr>
      <vt:lpstr>SiTCP</vt:lpstr>
      <vt:lpstr>Merger Prototype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nishida6</dc:creator>
  <cp:lastModifiedBy>nishida6</cp:lastModifiedBy>
  <cp:revision>1720</cp:revision>
  <dcterms:modified xsi:type="dcterms:W3CDTF">2011-01-25T09:14:05Z</dcterms:modified>
</cp:coreProperties>
</file>