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0" r:id="rId2"/>
    <p:sldId id="269" r:id="rId3"/>
    <p:sldId id="282" r:id="rId4"/>
    <p:sldId id="284" r:id="rId5"/>
    <p:sldId id="287" r:id="rId6"/>
    <p:sldId id="285" r:id="rId7"/>
    <p:sldId id="277" r:id="rId8"/>
    <p:sldId id="283" r:id="rId9"/>
    <p:sldId id="286" r:id="rId10"/>
    <p:sldId id="259" r:id="rId11"/>
    <p:sldId id="266" r:id="rId12"/>
    <p:sldId id="273" r:id="rId13"/>
    <p:sldId id="275" r:id="rId14"/>
    <p:sldId id="272" r:id="rId15"/>
    <p:sldId id="279" r:id="rId16"/>
    <p:sldId id="278" r:id="rId17"/>
    <p:sldId id="261" r:id="rId18"/>
    <p:sldId id="280" r:id="rId19"/>
    <p:sldId id="281" r:id="rId20"/>
    <p:sldId id="276" r:id="rId21"/>
    <p:sldId id="26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79AE-917A-40D5-80E6-31642E3EDF64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AA3C-B1ED-4853-8776-8C99498C4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FAA3C-B1ED-4853-8776-8C99498C4F4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5306BE-6EEC-4980-986D-B327868B8D28}" type="datetimeFigureOut">
              <a:rPr lang="zh-CN" altLang="en-US" smtClean="0"/>
              <a:pPr/>
              <a:t>2011/1/26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16B6A-7147-4133-9A55-F7A1E5FFC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Demo system of Belle2link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23728" y="3933056"/>
            <a:ext cx="5904656" cy="244827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Sun </a:t>
            </a:r>
            <a:r>
              <a:rPr lang="en-US" altLang="zh-CN" sz="2800" dirty="0" err="1" smtClean="0"/>
              <a:t>Dehui</a:t>
            </a:r>
            <a:r>
              <a:rPr lang="en-US" altLang="zh-CN" sz="2800" dirty="0" smtClean="0"/>
              <a:t> , Zhao </a:t>
            </a:r>
            <a:r>
              <a:rPr lang="en-US" altLang="zh-CN" sz="2800" dirty="0" err="1" smtClean="0"/>
              <a:t>Jingzhou</a:t>
            </a:r>
            <a:r>
              <a:rPr lang="en-US" altLang="zh-CN" sz="2800" dirty="0" smtClean="0"/>
              <a:t> ,Liu </a:t>
            </a:r>
            <a:r>
              <a:rPr lang="en-US" altLang="zh-CN" sz="2800" dirty="0" err="1" smtClean="0"/>
              <a:t>zhen</a:t>
            </a:r>
            <a:r>
              <a:rPr lang="en-US" altLang="zh-CN" sz="2800" dirty="0" err="1" smtClean="0"/>
              <a:t>’an</a:t>
            </a:r>
            <a:endParaRPr lang="en-US" altLang="zh-CN" sz="2800" dirty="0" smtClean="0"/>
          </a:p>
          <a:p>
            <a:r>
              <a:rPr lang="en-US" altLang="zh-CN" sz="2800" dirty="0" smtClean="0"/>
              <a:t>Trigger Lab </a:t>
            </a:r>
          </a:p>
          <a:p>
            <a:r>
              <a:rPr lang="en-US" altLang="zh-CN" sz="2800" dirty="0" smtClean="0"/>
              <a:t>IHEP</a:t>
            </a:r>
            <a:endParaRPr lang="en-US" altLang="zh-CN" sz="28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2132856"/>
            <a:ext cx="3851919" cy="432048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General Consideration</a:t>
            </a:r>
          </a:p>
          <a:p>
            <a:pPr lvl="1"/>
            <a:r>
              <a:rPr lang="en-US" altLang="zh-CN" dirty="0" smtClean="0"/>
              <a:t>Task for Belle2link</a:t>
            </a:r>
          </a:p>
          <a:p>
            <a:pPr lvl="2"/>
            <a:r>
              <a:rPr lang="en-US" altLang="zh-CN" dirty="0" smtClean="0"/>
              <a:t>Parameter setting only</a:t>
            </a:r>
          </a:p>
          <a:p>
            <a:pPr lvl="1"/>
            <a:r>
              <a:rPr lang="en-US" altLang="zh-CN" dirty="0" smtClean="0"/>
              <a:t>Aim</a:t>
            </a:r>
          </a:p>
          <a:p>
            <a:pPr lvl="2"/>
            <a:r>
              <a:rPr lang="en-US" altLang="zh-CN" dirty="0" smtClean="0"/>
              <a:t>Unification suitable for all systems, not system dependent </a:t>
            </a:r>
          </a:p>
          <a:p>
            <a:pPr lvl="2"/>
            <a:r>
              <a:rPr lang="en-US" altLang="zh-CN" dirty="0" smtClean="0"/>
              <a:t>Easy implementation for FEE as was with Belle FINESSE</a:t>
            </a:r>
          </a:p>
          <a:p>
            <a:pPr lvl="2"/>
            <a:r>
              <a:rPr lang="en-US" altLang="zh-CN" dirty="0" smtClean="0"/>
              <a:t>Provide CDC implementation as an example for FEE </a:t>
            </a:r>
          </a:p>
          <a:p>
            <a:pPr lvl="2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Implementation of Slow Control</a:t>
            </a:r>
            <a:endParaRPr lang="zh-CN" altLang="en-US" dirty="0"/>
          </a:p>
        </p:txBody>
      </p:sp>
      <p:pic>
        <p:nvPicPr>
          <p:cNvPr id="13313" name="Picture 1" descr="C:\Users\SUN\AppData\Local\Temp\X_JSAIFJ391I]U~YK$SL9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066" y="2636912"/>
            <a:ext cx="4784934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57224" y="4375175"/>
            <a:ext cx="7408333" cy="21256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Difficulties</a:t>
            </a:r>
          </a:p>
          <a:p>
            <a:pPr lvl="1"/>
            <a:r>
              <a:rPr lang="en-US" altLang="zh-CN" dirty="0" smtClean="0"/>
              <a:t>Larger parameter data size(&gt;128byte) </a:t>
            </a:r>
            <a:r>
              <a:rPr lang="en-US" altLang="zh-CN" dirty="0" smtClean="0"/>
              <a:t>needed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How to make the belle2link transparent to FEE and local buss</a:t>
            </a:r>
          </a:p>
          <a:p>
            <a:r>
              <a:rPr lang="en-US" altLang="zh-CN" dirty="0" smtClean="0"/>
              <a:t>New scheme has to be defined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/>
          <a:lstStyle/>
          <a:p>
            <a:r>
              <a:rPr lang="en-US" altLang="zh-CN" dirty="0" smtClean="0"/>
              <a:t>Local Bus Interface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762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83597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2564904"/>
            <a:ext cx="3419872" cy="42930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HSLB/FINESSE side(Two approaches)</a:t>
            </a:r>
          </a:p>
          <a:p>
            <a:r>
              <a:rPr lang="en-US" altLang="zh-CN" dirty="0" smtClean="0"/>
              <a:t>First approach</a:t>
            </a:r>
          </a:p>
          <a:p>
            <a:pPr marL="804863" lvl="1" indent="-457200"/>
            <a:r>
              <a:rPr lang="en-US" altLang="zh-CN" dirty="0" smtClean="0"/>
              <a:t>Large stream(&gt;128B)</a:t>
            </a:r>
          </a:p>
          <a:p>
            <a:pPr marL="804863" lvl="1" indent="-457200"/>
            <a:r>
              <a:rPr lang="en-US" altLang="zh-CN" dirty="0" smtClean="0"/>
              <a:t>Address 0X00: for this approach</a:t>
            </a:r>
          </a:p>
          <a:p>
            <a:pPr marL="804863" lvl="1" indent="-457200"/>
            <a:r>
              <a:rPr lang="en-US" altLang="zh-CN" dirty="0" smtClean="0"/>
              <a:t>Length up to the maximum allowed</a:t>
            </a:r>
          </a:p>
          <a:p>
            <a:pPr marL="804863" lvl="1" indent="-457200"/>
            <a:r>
              <a:rPr lang="en-US" altLang="zh-CN" dirty="0" smtClean="0"/>
              <a:t>Address/Data meaning definition by system</a:t>
            </a:r>
          </a:p>
          <a:p>
            <a:pPr marL="804863" lvl="1" indent="-457200"/>
            <a:r>
              <a:rPr lang="en-US" altLang="zh-CN" dirty="0" smtClean="0"/>
              <a:t>The data will also be written  to the address 0x00 on the interface  between the FEE and Belle2link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04656"/>
          </a:xfrm>
        </p:spPr>
        <p:txBody>
          <a:bodyPr/>
          <a:lstStyle/>
          <a:p>
            <a:r>
              <a:rPr lang="en-US" altLang="zh-CN" dirty="0" smtClean="0"/>
              <a:t>How to transfer </a:t>
            </a:r>
            <a:r>
              <a:rPr lang="en-US" altLang="zh-CN" dirty="0" smtClean="0"/>
              <a:t>a </a:t>
            </a:r>
            <a:r>
              <a:rPr lang="en-US" altLang="zh-CN" dirty="0" smtClean="0"/>
              <a:t>file</a:t>
            </a:r>
            <a:endParaRPr lang="zh-CN" altLang="en-US" dirty="0"/>
          </a:p>
        </p:txBody>
      </p:sp>
      <p:pic>
        <p:nvPicPr>
          <p:cNvPr id="10" name="图片 9" descr="Slow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594015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601416"/>
            <a:ext cx="3707904" cy="5572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HSLB/FINESSE side(Two approaches)</a:t>
            </a:r>
          </a:p>
          <a:p>
            <a:r>
              <a:rPr lang="en-US" altLang="zh-CN" dirty="0" smtClean="0"/>
              <a:t>Second approach</a:t>
            </a:r>
          </a:p>
          <a:p>
            <a:pPr marL="804863" lvl="1" indent="-457200"/>
            <a:r>
              <a:rPr lang="en-US" altLang="zh-CN" dirty="0" smtClean="0"/>
              <a:t>Large stream(&lt;128B or individual setting )</a:t>
            </a:r>
          </a:p>
          <a:p>
            <a:pPr marL="804863" lvl="1" indent="-457200"/>
            <a:r>
              <a:rPr lang="en-US" altLang="zh-CN" dirty="0" smtClean="0"/>
              <a:t>Address 0X00-0x74: Length up to 127B</a:t>
            </a:r>
          </a:p>
          <a:p>
            <a:pPr marL="804863" lvl="1" indent="-457200"/>
            <a:r>
              <a:rPr lang="en-US" altLang="zh-CN" dirty="0" smtClean="0"/>
              <a:t>Address/Data meaning definition by system</a:t>
            </a:r>
          </a:p>
          <a:p>
            <a:pPr marL="804863" lvl="1" indent="-457200"/>
            <a:r>
              <a:rPr lang="en-US" altLang="zh-CN" dirty="0" smtClean="0"/>
              <a:t>Control module synchronies the control signal and control the reading or writing of the RAMs.</a:t>
            </a:r>
          </a:p>
          <a:p>
            <a:pPr marL="804863" lvl="1" indent="-457200"/>
            <a:r>
              <a:rPr lang="en-US" altLang="zh-CN" dirty="0" smtClean="0"/>
              <a:t>One RAM records the value from system, used for configuration .</a:t>
            </a:r>
          </a:p>
          <a:p>
            <a:pPr marL="804863" lvl="1" indent="-457200"/>
            <a:r>
              <a:rPr lang="en-US" altLang="zh-CN" dirty="0" smtClean="0"/>
              <a:t>Another Ram records the value form FEE, used  for read-back.</a:t>
            </a:r>
          </a:p>
          <a:p>
            <a:pPr marL="804863" lvl="1" indent="-457200"/>
            <a:r>
              <a:rPr lang="en-US" altLang="zh-CN" dirty="0" smtClean="0"/>
              <a:t>TWO CSRs are used as  signal of acknowledge ,reading ,configuration. 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04656"/>
          </a:xfrm>
        </p:spPr>
        <p:txBody>
          <a:bodyPr/>
          <a:lstStyle/>
          <a:p>
            <a:r>
              <a:rPr lang="en-US" altLang="zh-CN" dirty="0" smtClean="0"/>
              <a:t>How to configure </a:t>
            </a:r>
            <a:r>
              <a:rPr lang="en-US" altLang="zh-CN" dirty="0" smtClean="0"/>
              <a:t>register</a:t>
            </a:r>
            <a:endParaRPr lang="zh-CN" altLang="en-US" dirty="0"/>
          </a:p>
        </p:txBody>
      </p:sp>
      <p:pic>
        <p:nvPicPr>
          <p:cNvPr id="8" name="图片 7" descr="Slowcontr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988840"/>
            <a:ext cx="5436096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644008" cy="33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31" y="1357298"/>
            <a:ext cx="4211992" cy="550070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FEE side(Parameter Bus)</a:t>
            </a:r>
          </a:p>
          <a:p>
            <a:pPr lvl="1"/>
            <a:r>
              <a:rPr lang="en-US" altLang="zh-CN" dirty="0" smtClean="0"/>
              <a:t>Keep the definition of  local bus of COPPER.</a:t>
            </a:r>
          </a:p>
          <a:p>
            <a:pPr lvl="2"/>
            <a:r>
              <a:rPr lang="en-US" altLang="ja-JP" dirty="0" smtClean="0"/>
              <a:t>AB0-AB6	Local address bus.</a:t>
            </a:r>
          </a:p>
          <a:p>
            <a:pPr lvl="2"/>
            <a:r>
              <a:rPr lang="en-US" altLang="ja-JP" dirty="0" smtClean="0"/>
              <a:t>DB0-DB7	Local data bus.</a:t>
            </a:r>
          </a:p>
          <a:p>
            <a:pPr lvl="2"/>
            <a:r>
              <a:rPr lang="en-US" altLang="ja-JP" dirty="0" smtClean="0"/>
              <a:t>LWR	Read/write direction indicator.</a:t>
            </a:r>
          </a:p>
          <a:p>
            <a:pPr lvl="2"/>
            <a:r>
              <a:rPr lang="en-US" altLang="ja-JP" dirty="0" smtClean="0"/>
              <a:t>EN	</a:t>
            </a:r>
            <a:r>
              <a:rPr lang="en-US" altLang="ja-JP" dirty="0" smtClean="0"/>
              <a:t> ready signal.</a:t>
            </a:r>
            <a:endParaRPr lang="en-US" altLang="ja-JP" dirty="0" smtClean="0"/>
          </a:p>
          <a:p>
            <a:pPr lvl="1"/>
            <a:r>
              <a:rPr lang="en-US" altLang="zh-CN" dirty="0" smtClean="0"/>
              <a:t>If COPPER  write a value on   address 0x41 of the Local bus, the value will be send to the same address on FEE after a few nanoseconds.</a:t>
            </a:r>
          </a:p>
          <a:p>
            <a:pPr lvl="1"/>
            <a:r>
              <a:rPr lang="en-US" altLang="zh-CN" dirty="0" smtClean="0"/>
              <a:t>If a ROM file is transferred , the file will be written on address 0x00 on  front end serially. There are no buffer in Belle2Link .</a:t>
            </a:r>
          </a:p>
          <a:p>
            <a:pPr lvl="1">
              <a:buNone/>
            </a:pPr>
            <a:r>
              <a:rPr lang="en-US" altLang="zh-CN" dirty="0" smtClean="0"/>
              <a:t>     The Belle2link is transparent to the COPPER and  FEE register.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 on FEE side 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340339" y="3740781"/>
            <a:ext cx="3072628" cy="794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 bus:  Timing Chart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513" y="4365625"/>
            <a:ext cx="5026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60032" y="4941168"/>
            <a:ext cx="13551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</a:rPr>
              <a:t>At least One cycle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02313" y="501332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1800" b="1" dirty="0" smtClean="0">
                <a:solidFill>
                  <a:srgbClr val="FF0000"/>
                </a:solidFill>
              </a:rPr>
              <a:t>One cycle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40352" y="4941168"/>
            <a:ext cx="936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1800" b="1" dirty="0" smtClean="0">
                <a:solidFill>
                  <a:srgbClr val="FF0000"/>
                </a:solidFill>
              </a:rPr>
              <a:t>At least 1 cycle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54979" y="4365625"/>
            <a:ext cx="1055096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AB0-AB6</a:t>
            </a:r>
            <a:endParaRPr lang="en-US" altLang="ja-JP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75954" y="4949825"/>
            <a:ext cx="53412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RW</a:t>
            </a:r>
            <a:endParaRPr lang="en-US" altLang="ja-JP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49693" y="5535613"/>
            <a:ext cx="46038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EN</a:t>
            </a:r>
            <a:endParaRPr lang="en-US" altLang="ja-JP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31243" y="6091238"/>
            <a:ext cx="104708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DB0-DB7</a:t>
            </a:r>
            <a:endParaRPr lang="en-US" altLang="ja-JP" b="1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038" y="1439863"/>
            <a:ext cx="4837434" cy="227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91100" y="3235325"/>
            <a:ext cx="94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 dirty="0" smtClean="0">
                <a:solidFill>
                  <a:srgbClr val="FF0000"/>
                </a:solidFill>
              </a:rPr>
              <a:t>At least</a:t>
            </a:r>
          </a:p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</a:rPr>
              <a:t>3 cycles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720013" y="3422650"/>
            <a:ext cx="1090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</a:rPr>
              <a:t>At least</a:t>
            </a:r>
          </a:p>
          <a:p>
            <a:pPr eaLnBrk="1" hangingPunct="1"/>
            <a:r>
              <a:rPr lang="en-US" altLang="ja-JP" sz="1800" b="1" dirty="0" smtClean="0">
                <a:solidFill>
                  <a:srgbClr val="FF0000"/>
                </a:solidFill>
              </a:rPr>
              <a:t>4 cycles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32475" y="3171825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b="1" dirty="0" smtClean="0">
                <a:solidFill>
                  <a:srgbClr val="FF0000"/>
                </a:solidFill>
              </a:rPr>
              <a:t> one cycle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354978" y="1377950"/>
            <a:ext cx="1055097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AB0-AB6</a:t>
            </a:r>
            <a:endParaRPr lang="en-US" altLang="ja-JP" b="1" dirty="0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5954" y="1962150"/>
            <a:ext cx="53412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RW</a:t>
            </a:r>
            <a:endParaRPr lang="en-US" altLang="ja-JP" b="1" dirty="0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949693" y="3141663"/>
            <a:ext cx="46038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EN</a:t>
            </a:r>
            <a:endParaRPr lang="en-US" altLang="ja-JP" b="1" dirty="0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63563" y="1987550"/>
            <a:ext cx="15119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read </a:t>
            </a:r>
            <a:r>
              <a:rPr lang="en-US" altLang="ja-JP" sz="2400" b="1" dirty="0"/>
              <a:t>cycle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0388" y="4983163"/>
            <a:ext cx="16225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write </a:t>
            </a:r>
            <a:r>
              <a:rPr lang="en-US" altLang="ja-JP" sz="2400" b="1" dirty="0"/>
              <a:t>cycle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944938" y="5589588"/>
            <a:ext cx="42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944938" y="3195638"/>
            <a:ext cx="42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331243" y="2565400"/>
            <a:ext cx="104708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b="1" dirty="0" smtClean="0"/>
              <a:t>DB0-DB7</a:t>
            </a:r>
            <a:endParaRPr lang="en-US" altLang="ja-JP" b="1" dirty="0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07975" y="4005263"/>
            <a:ext cx="9324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2724150" y="1330325"/>
            <a:ext cx="0" cy="5302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652120" y="6488668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</a:rPr>
              <a:t>0 ns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71600" y="2060848"/>
            <a:ext cx="6868285" cy="40324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 to read the register is not so straightforward.  </a:t>
            </a:r>
          </a:p>
          <a:p>
            <a:r>
              <a:rPr lang="en-US" altLang="zh-CN" dirty="0" smtClean="0"/>
              <a:t>The program must inform the HSLB which register to be read, and  wait for some time  until the value was sent to the local bus interface from the FEE.</a:t>
            </a:r>
          </a:p>
          <a:p>
            <a:r>
              <a:rPr lang="en-US" altLang="zh-CN" dirty="0" smtClean="0"/>
              <a:t>A CSR is used as acknowledge signal. When the value of the FEE register  come , the value of CSR will be set to 0x11 .</a:t>
            </a:r>
          </a:p>
          <a:p>
            <a:r>
              <a:rPr lang="en-US" altLang="zh-CN" dirty="0" smtClean="0"/>
              <a:t>Slow control message and the data from FEE are both transferred by fiber with different package.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read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527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 to read</a:t>
            </a:r>
            <a:endParaRPr lang="zh-CN" altLang="en-US" dirty="0"/>
          </a:p>
        </p:txBody>
      </p:sp>
      <p:sp>
        <p:nvSpPr>
          <p:cNvPr id="4099" name="AutoShape 3" descr="C:\Users\SUN\AppData\Local\Temp\{SZVLJG@WI8PUO]YMHYD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AutoShape 4" descr="C:\Users\SUN\AppData\Local\Temp\{SZVLJG@WI8PUO]YMHYD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1" name="AutoShape 5" descr="C:\Users\SUN\AppData\Local\Temp\{SZVLJG@WI8PUO]YMHYD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2" name="AutoShape 6" descr="C:\Users\SUN\AppData\Local\Temp\{SZVLJG@WI8PUO]YMHYD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3" name="AutoShape 7" descr="C:\Users\SUN\AppData\Local\Temp\{SZVLJG@WI8PUO]YMHYD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79512" y="1844824"/>
            <a:ext cx="5400600" cy="4464496"/>
            <a:chOff x="179512" y="1844824"/>
            <a:chExt cx="6395447" cy="4824536"/>
          </a:xfrm>
        </p:grpSpPr>
        <p:sp>
          <p:nvSpPr>
            <p:cNvPr id="6" name="矩形 5"/>
            <p:cNvSpPr/>
            <p:nvPr/>
          </p:nvSpPr>
          <p:spPr>
            <a:xfrm>
              <a:off x="180528" y="1844824"/>
              <a:ext cx="5364088" cy="22322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60040" y="2276872"/>
              <a:ext cx="864096" cy="576064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b="1" dirty="0"/>
                <a:t>PMC CPU</a:t>
              </a:r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 flipH="1">
              <a:off x="3168350" y="2060848"/>
              <a:ext cx="1581" cy="165618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 rot="16200000">
              <a:off x="1852438" y="2453729"/>
              <a:ext cx="1358900" cy="59055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Bridge</a:t>
              </a:r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1152128" y="2564904"/>
              <a:ext cx="55721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1728192" y="2060849"/>
              <a:ext cx="0" cy="165618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1728192" y="3140968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2808312" y="3140968"/>
              <a:ext cx="36004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6200000" flipV="1">
              <a:off x="2338172" y="2458980"/>
              <a:ext cx="1309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rgbClr val="FF33CC"/>
                  </a:solidFill>
                </a:rPr>
                <a:t>local bus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16200000" flipV="1">
              <a:off x="1358790" y="2430249"/>
              <a:ext cx="11081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chemeClr val="accent2"/>
                  </a:solidFill>
                </a:rPr>
                <a:t>PCI bus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600400" y="2060848"/>
              <a:ext cx="2699792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V="1">
              <a:off x="3240360" y="2492896"/>
              <a:ext cx="36004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9512" y="3645024"/>
              <a:ext cx="1331640" cy="43204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COPPER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63888" y="2348880"/>
              <a:ext cx="1079550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Protocol</a:t>
              </a:r>
              <a:endPara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9" name="直接箭头连接符 28"/>
            <p:cNvCxnSpPr>
              <a:stCxn id="27" idx="3"/>
            </p:cNvCxnSpPr>
            <p:nvPr/>
          </p:nvCxnSpPr>
          <p:spPr>
            <a:xfrm>
              <a:off x="4643438" y="2924944"/>
              <a:ext cx="79265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5364088" y="2348880"/>
              <a:ext cx="936104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GTP </a:t>
              </a:r>
              <a:endPara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22233" y="4023647"/>
              <a:ext cx="852726" cy="698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Optic Fiber</a:t>
              </a:r>
              <a:endParaRPr lang="zh-CN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3888" y="357301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HSLBS</a:t>
              </a: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51520" y="4437112"/>
              <a:ext cx="5328592" cy="22322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11559" y="4797152"/>
              <a:ext cx="749315" cy="1296144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vert="eaVert" anchor="ctr"/>
            <a:lstStyle/>
            <a:p>
              <a:r>
                <a:rPr lang="en-US" altLang="zh-CN" b="1" dirty="0" smtClean="0"/>
                <a:t>Parameters</a:t>
              </a:r>
              <a:endParaRPr lang="en-US" altLang="ja-JP" b="1" dirty="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2736301" y="4653136"/>
              <a:ext cx="1733" cy="1656184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 rot="5400000" flipH="1">
              <a:off x="1448790" y="5017617"/>
              <a:ext cx="1358900" cy="64735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ja-JP" sz="2400" b="1" dirty="0" err="1" smtClean="0">
                  <a:solidFill>
                    <a:schemeClr val="bg1"/>
                  </a:solidFill>
                </a:rPr>
                <a:t>Config</a:t>
              </a:r>
              <a:endParaRPr lang="en-US" altLang="ja-JP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1331640" y="5733256"/>
              <a:ext cx="50117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V="1">
              <a:off x="2376264" y="5733256"/>
              <a:ext cx="394669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 rot="16200000" flipV="1">
              <a:off x="1924495" y="5051267"/>
              <a:ext cx="1309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33CC"/>
                  </a:solidFill>
                </a:rPr>
                <a:t>Para </a:t>
              </a:r>
              <a:r>
                <a:rPr lang="en-US" altLang="ja-JP" b="1" dirty="0">
                  <a:solidFill>
                    <a:srgbClr val="FF33CC"/>
                  </a:solidFill>
                </a:rPr>
                <a:t>bus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168352" y="4653136"/>
              <a:ext cx="2959463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2808312" y="5085184"/>
              <a:ext cx="394669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251519" y="6237312"/>
              <a:ext cx="1459719" cy="43204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FEE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131839" y="4941168"/>
              <a:ext cx="1178385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Protocol</a:t>
              </a:r>
              <a:endPara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52" name="直接箭头连接符 51"/>
            <p:cNvCxnSpPr>
              <a:stCxn id="51" idx="3"/>
            </p:cNvCxnSpPr>
            <p:nvPr/>
          </p:nvCxnSpPr>
          <p:spPr>
            <a:xfrm>
              <a:off x="4310224" y="5517232"/>
              <a:ext cx="693824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4932040" y="4941168"/>
              <a:ext cx="1026140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GTP </a:t>
              </a:r>
              <a:endPara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31840" y="6165304"/>
              <a:ext cx="142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HSLBR</a:t>
              </a:r>
              <a:endParaRPr lang="zh-CN" altLang="en-US" dirty="0"/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>
              <a:off x="1331640" y="5445224"/>
              <a:ext cx="50117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>
              <a:off x="1331640" y="5085184"/>
              <a:ext cx="50117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63" name="曲线连接符 62"/>
            <p:cNvCxnSpPr>
              <a:stCxn id="37" idx="3"/>
              <a:endCxn id="48" idx="3"/>
            </p:cNvCxnSpPr>
            <p:nvPr/>
          </p:nvCxnSpPr>
          <p:spPr>
            <a:xfrm flipH="1">
              <a:off x="6127815" y="2924944"/>
              <a:ext cx="172377" cy="2628292"/>
            </a:xfrm>
            <a:prstGeom prst="curvedConnector3">
              <a:avLst>
                <a:gd name="adj1" fmla="val -132616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5" name="Picture 1" descr="C:\Users\SUN\AppData\Local\Temp\H%]2{GUH_D8L%%LTVRW`_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467100" cy="1019175"/>
          </a:xfrm>
          <a:prstGeom prst="rect">
            <a:avLst/>
          </a:prstGeom>
          <a:noFill/>
        </p:spPr>
      </p:pic>
      <p:sp>
        <p:nvSpPr>
          <p:cNvPr id="65" name="内容占位符 1"/>
          <p:cNvSpPr>
            <a:spLocks noGrp="1"/>
          </p:cNvSpPr>
          <p:nvPr>
            <p:ph idx="1"/>
          </p:nvPr>
        </p:nvSpPr>
        <p:spPr>
          <a:xfrm>
            <a:off x="5364088" y="2060848"/>
            <a:ext cx="3240359" cy="388843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The program must inform the HSLB which register to be read and wait.</a:t>
            </a:r>
          </a:p>
          <a:p>
            <a:r>
              <a:rPr lang="en-US" altLang="zh-CN" dirty="0" smtClean="0"/>
              <a:t>The HSLBS sends the address to FEE through Belle2Link </a:t>
            </a:r>
          </a:p>
          <a:p>
            <a:r>
              <a:rPr lang="en-US" altLang="zh-CN" dirty="0" smtClean="0"/>
              <a:t>The FEE receives the address , read the value and send the address and the value back. </a:t>
            </a:r>
          </a:p>
          <a:p>
            <a:r>
              <a:rPr lang="en-US" altLang="zh-CN" dirty="0" smtClean="0"/>
              <a:t>A CSR is used as acknowledge signal. When the HSLBS read  the value of the FEE register completely , the value of CSR will be set to 0x11 .</a:t>
            </a:r>
          </a:p>
          <a:p>
            <a:r>
              <a:rPr lang="en-US" altLang="zh-CN" dirty="0" smtClean="0"/>
              <a:t>Program check the CSR, and print the result on screen.</a:t>
            </a:r>
          </a:p>
          <a:p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323528" y="1772816"/>
            <a:ext cx="201622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220072" y="2675467"/>
            <a:ext cx="3060328" cy="3450696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Belle2link need to transfer the data and the slow control message at the same time 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 priority level is necessary . </a:t>
            </a:r>
          </a:p>
          <a:p>
            <a:r>
              <a:rPr lang="en-US" altLang="zh-CN" dirty="0" smtClean="0"/>
              <a:t>New link layer protocol was designed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New Sending link layer state machine</a:t>
            </a:r>
            <a:endParaRPr lang="zh-CN" altLang="en-US" dirty="0"/>
          </a:p>
        </p:txBody>
      </p:sp>
      <p:sp>
        <p:nvSpPr>
          <p:cNvPr id="22" name="文本框 50"/>
          <p:cNvSpPr txBox="1">
            <a:spLocks noChangeArrowheads="1"/>
          </p:cNvSpPr>
          <p:nvPr/>
        </p:nvSpPr>
        <p:spPr bwMode="auto">
          <a:xfrm>
            <a:off x="2679887" y="4155528"/>
            <a:ext cx="872278" cy="24209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altLang="zh-CN" sz="160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24" name="自选图形 59"/>
          <p:cNvSpPr>
            <a:spLocks noChangeArrowheads="1"/>
          </p:cNvSpPr>
          <p:nvPr/>
        </p:nvSpPr>
        <p:spPr bwMode="auto">
          <a:xfrm>
            <a:off x="2272655" y="1709725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reset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sp>
        <p:nvSpPr>
          <p:cNvPr id="25" name="自选图形 59"/>
          <p:cNvSpPr>
            <a:spLocks noChangeArrowheads="1"/>
          </p:cNvSpPr>
          <p:nvPr/>
        </p:nvSpPr>
        <p:spPr bwMode="auto">
          <a:xfrm>
            <a:off x="2272655" y="2423787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Priority 1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sp>
        <p:nvSpPr>
          <p:cNvPr id="26" name="自选图形 59"/>
          <p:cNvSpPr>
            <a:spLocks noChangeArrowheads="1"/>
          </p:cNvSpPr>
          <p:nvPr/>
        </p:nvSpPr>
        <p:spPr bwMode="auto">
          <a:xfrm>
            <a:off x="2272655" y="3137849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priority 2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sp>
        <p:nvSpPr>
          <p:cNvPr id="27" name="自选图形 59"/>
          <p:cNvSpPr>
            <a:spLocks noChangeArrowheads="1"/>
          </p:cNvSpPr>
          <p:nvPr/>
        </p:nvSpPr>
        <p:spPr bwMode="auto">
          <a:xfrm>
            <a:off x="755576" y="4581128"/>
            <a:ext cx="1368152" cy="549111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Send </a:t>
            </a:r>
          </a:p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slow control </a:t>
            </a:r>
          </a:p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message</a:t>
            </a:r>
          </a:p>
        </p:txBody>
      </p:sp>
      <p:sp>
        <p:nvSpPr>
          <p:cNvPr id="28" name="自选图形 59"/>
          <p:cNvSpPr>
            <a:spLocks noChangeArrowheads="1"/>
          </p:cNvSpPr>
          <p:nvPr/>
        </p:nvSpPr>
        <p:spPr bwMode="auto">
          <a:xfrm>
            <a:off x="3563888" y="4653136"/>
            <a:ext cx="1440160" cy="504056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Send </a:t>
            </a:r>
          </a:p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FEE Data</a:t>
            </a:r>
            <a:endParaRPr kumimoji="1" lang="en-US" altLang="zh-CN" sz="1200" dirty="0">
              <a:ea typeface="ＭＳ Ｐゴシック" pitchFamily="34" charset="-128"/>
            </a:endParaRPr>
          </a:p>
        </p:txBody>
      </p:sp>
      <p:sp>
        <p:nvSpPr>
          <p:cNvPr id="29" name="自选图形 59"/>
          <p:cNvSpPr>
            <a:spLocks noChangeArrowheads="1"/>
          </p:cNvSpPr>
          <p:nvPr/>
        </p:nvSpPr>
        <p:spPr bwMode="auto">
          <a:xfrm>
            <a:off x="2272655" y="3851911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Priority 3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cxnSp>
        <p:nvCxnSpPr>
          <p:cNvPr id="30" name="直接箭头连接符 29"/>
          <p:cNvCxnSpPr>
            <a:stCxn id="24" idx="4"/>
            <a:endCxn id="25" idx="0"/>
          </p:cNvCxnSpPr>
          <p:nvPr/>
        </p:nvCxnSpPr>
        <p:spPr>
          <a:xfrm rot="5400000">
            <a:off x="2774393" y="2298487"/>
            <a:ext cx="250338" cy="1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5" idx="4"/>
            <a:endCxn id="26" idx="0"/>
          </p:cNvCxnSpPr>
          <p:nvPr/>
        </p:nvCxnSpPr>
        <p:spPr>
          <a:xfrm rot="5400000">
            <a:off x="2774393" y="3012549"/>
            <a:ext cx="250339" cy="1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2773893" y="3725650"/>
            <a:ext cx="258004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连接符 96"/>
          <p:cNvCxnSpPr>
            <a:endCxn id="24" idx="0"/>
          </p:cNvCxnSpPr>
          <p:nvPr/>
        </p:nvCxnSpPr>
        <p:spPr>
          <a:xfrm>
            <a:off x="2461035" y="1556792"/>
            <a:ext cx="438528" cy="1529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26" idx="2"/>
            <a:endCxn id="27" idx="0"/>
          </p:cNvCxnSpPr>
          <p:nvPr/>
        </p:nvCxnSpPr>
        <p:spPr>
          <a:xfrm rot="10800000" flipV="1">
            <a:off x="1439653" y="3369710"/>
            <a:ext cx="833003" cy="12114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131"/>
          <p:cNvSpPr txBox="1">
            <a:spLocks noChangeArrowheads="1"/>
          </p:cNvSpPr>
          <p:nvPr/>
        </p:nvSpPr>
        <p:spPr bwMode="auto">
          <a:xfrm>
            <a:off x="3419872" y="2348880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FEE data buffer almost full</a:t>
            </a:r>
            <a:endParaRPr lang="zh-CN" altLang="en-US" sz="1400" dirty="0"/>
          </a:p>
        </p:txBody>
      </p:sp>
      <p:sp>
        <p:nvSpPr>
          <p:cNvPr id="42" name="自选图形 59"/>
          <p:cNvSpPr>
            <a:spLocks noChangeArrowheads="1"/>
          </p:cNvSpPr>
          <p:nvPr/>
        </p:nvSpPr>
        <p:spPr bwMode="auto">
          <a:xfrm>
            <a:off x="2267744" y="5589240"/>
            <a:ext cx="1253813" cy="464860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CRC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cxnSp>
        <p:nvCxnSpPr>
          <p:cNvPr id="46" name="肘形连接符 45"/>
          <p:cNvCxnSpPr>
            <a:stCxn id="42" idx="2"/>
            <a:endCxn id="25" idx="2"/>
          </p:cNvCxnSpPr>
          <p:nvPr/>
        </p:nvCxnSpPr>
        <p:spPr>
          <a:xfrm rot="10800000" flipH="1">
            <a:off x="2267743" y="2655650"/>
            <a:ext cx="4911" cy="3166021"/>
          </a:xfrm>
          <a:prstGeom prst="bentConnector3">
            <a:avLst>
              <a:gd name="adj1" fmla="val -3463214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29" idx="2"/>
          </p:cNvCxnSpPr>
          <p:nvPr/>
        </p:nvCxnSpPr>
        <p:spPr>
          <a:xfrm rot="10800000">
            <a:off x="1907705" y="2636913"/>
            <a:ext cx="364951" cy="14468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肘形连接符 36"/>
          <p:cNvCxnSpPr>
            <a:stCxn id="25" idx="6"/>
            <a:endCxn id="28" idx="0"/>
          </p:cNvCxnSpPr>
          <p:nvPr/>
        </p:nvCxnSpPr>
        <p:spPr>
          <a:xfrm>
            <a:off x="3526468" y="2655649"/>
            <a:ext cx="757500" cy="19974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131"/>
          <p:cNvSpPr txBox="1">
            <a:spLocks noChangeArrowheads="1"/>
          </p:cNvSpPr>
          <p:nvPr/>
        </p:nvSpPr>
        <p:spPr bwMode="auto">
          <a:xfrm>
            <a:off x="755576" y="3717032"/>
            <a:ext cx="1080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Slow control buffer not empty</a:t>
            </a:r>
            <a:endParaRPr lang="zh-CN" altLang="en-US" sz="1000" dirty="0"/>
          </a:p>
        </p:txBody>
      </p:sp>
      <p:cxnSp>
        <p:nvCxnSpPr>
          <p:cNvPr id="88" name="肘形连接符 87"/>
          <p:cNvCxnSpPr>
            <a:stCxn id="29" idx="6"/>
            <a:endCxn id="28" idx="0"/>
          </p:cNvCxnSpPr>
          <p:nvPr/>
        </p:nvCxnSpPr>
        <p:spPr>
          <a:xfrm>
            <a:off x="3526468" y="4083773"/>
            <a:ext cx="757500" cy="569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131"/>
          <p:cNvSpPr txBox="1">
            <a:spLocks noChangeArrowheads="1"/>
          </p:cNvSpPr>
          <p:nvPr/>
        </p:nvSpPr>
        <p:spPr bwMode="auto">
          <a:xfrm>
            <a:off x="3347864" y="3645024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FEE Data  buffer not empty</a:t>
            </a:r>
            <a:endParaRPr lang="zh-CN" altLang="en-US" sz="1000" dirty="0"/>
          </a:p>
        </p:txBody>
      </p:sp>
      <p:cxnSp>
        <p:nvCxnSpPr>
          <p:cNvPr id="92" name="肘形连接符 36"/>
          <p:cNvCxnSpPr>
            <a:stCxn id="28" idx="4"/>
            <a:endCxn id="42" idx="6"/>
          </p:cNvCxnSpPr>
          <p:nvPr/>
        </p:nvCxnSpPr>
        <p:spPr>
          <a:xfrm rot="5400000">
            <a:off x="3570524" y="5108226"/>
            <a:ext cx="664478" cy="7624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肘形连接符 36"/>
          <p:cNvCxnSpPr>
            <a:stCxn id="27" idx="4"/>
            <a:endCxn id="42" idx="0"/>
          </p:cNvCxnSpPr>
          <p:nvPr/>
        </p:nvCxnSpPr>
        <p:spPr>
          <a:xfrm rot="16200000" flipH="1">
            <a:off x="1937651" y="4632239"/>
            <a:ext cx="459001" cy="14549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64088" y="2675467"/>
            <a:ext cx="2916312" cy="3450696"/>
          </a:xfrm>
        </p:spPr>
        <p:txBody>
          <a:bodyPr/>
          <a:lstStyle/>
          <a:p>
            <a:r>
              <a:rPr lang="en-US" altLang="zh-CN" dirty="0" smtClean="0"/>
              <a:t>The receiving protocol must  separate the slow control message and the FEE data.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New receiving link layer state machine</a:t>
            </a:r>
            <a:endParaRPr lang="zh-CN" altLang="en-US" dirty="0"/>
          </a:p>
        </p:txBody>
      </p:sp>
      <p:sp>
        <p:nvSpPr>
          <p:cNvPr id="4" name="文本框 50"/>
          <p:cNvSpPr txBox="1">
            <a:spLocks noChangeArrowheads="1"/>
          </p:cNvSpPr>
          <p:nvPr/>
        </p:nvSpPr>
        <p:spPr bwMode="auto">
          <a:xfrm>
            <a:off x="2679887" y="4155528"/>
            <a:ext cx="872278" cy="24209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altLang="zh-CN" sz="160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5" name="自选图形 59"/>
          <p:cNvSpPr>
            <a:spLocks noChangeArrowheads="1"/>
          </p:cNvSpPr>
          <p:nvPr/>
        </p:nvSpPr>
        <p:spPr bwMode="auto">
          <a:xfrm>
            <a:off x="2272655" y="1709725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smtClean="0">
                <a:ea typeface="ＭＳ Ｐゴシック" pitchFamily="34" charset="-128"/>
              </a:rPr>
              <a:t>reset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sp>
        <p:nvSpPr>
          <p:cNvPr id="6" name="自选图形 59"/>
          <p:cNvSpPr>
            <a:spLocks noChangeArrowheads="1"/>
          </p:cNvSpPr>
          <p:nvPr/>
        </p:nvSpPr>
        <p:spPr bwMode="auto">
          <a:xfrm>
            <a:off x="2272655" y="2423787"/>
            <a:ext cx="1253813" cy="463723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dirty="0" err="1" smtClean="0">
                <a:ea typeface="ＭＳ Ｐゴシック" pitchFamily="34" charset="-128"/>
              </a:rPr>
              <a:t>idile</a:t>
            </a:r>
            <a:endParaRPr kumimoji="1" lang="en-US" altLang="zh-CN" dirty="0">
              <a:ea typeface="ＭＳ Ｐゴシック" pitchFamily="34" charset="-128"/>
            </a:endParaRPr>
          </a:p>
        </p:txBody>
      </p:sp>
      <p:sp>
        <p:nvSpPr>
          <p:cNvPr id="8" name="自选图形 59"/>
          <p:cNvSpPr>
            <a:spLocks noChangeArrowheads="1"/>
          </p:cNvSpPr>
          <p:nvPr/>
        </p:nvSpPr>
        <p:spPr bwMode="auto">
          <a:xfrm>
            <a:off x="971600" y="3933056"/>
            <a:ext cx="1584176" cy="720080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Unpack the data and</a:t>
            </a:r>
          </a:p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Transfer to </a:t>
            </a:r>
            <a:r>
              <a:rPr kumimoji="1" lang="en-US" altLang="zh-CN" sz="1200" dirty="0" err="1" smtClean="0">
                <a:ea typeface="ＭＳ Ｐゴシック" pitchFamily="34" charset="-128"/>
              </a:rPr>
              <a:t>Datalink</a:t>
            </a:r>
            <a:r>
              <a:rPr kumimoji="1" lang="en-US" altLang="zh-CN" sz="1200" dirty="0" smtClean="0">
                <a:ea typeface="ＭＳ Ｐゴシック" pitchFamily="34" charset="-128"/>
              </a:rPr>
              <a:t> module</a:t>
            </a:r>
            <a:endParaRPr kumimoji="1" lang="en-US" altLang="zh-CN" sz="1200" dirty="0">
              <a:ea typeface="ＭＳ Ｐゴシック" pitchFamily="34" charset="-128"/>
            </a:endParaRPr>
          </a:p>
        </p:txBody>
      </p:sp>
      <p:sp>
        <p:nvSpPr>
          <p:cNvPr id="9" name="自选图形 59"/>
          <p:cNvSpPr>
            <a:spLocks noChangeArrowheads="1"/>
          </p:cNvSpPr>
          <p:nvPr/>
        </p:nvSpPr>
        <p:spPr bwMode="auto">
          <a:xfrm>
            <a:off x="3491880" y="3861048"/>
            <a:ext cx="1584176" cy="720080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Unpack the data and</a:t>
            </a:r>
          </a:p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Transfer to SC module</a:t>
            </a:r>
            <a:endParaRPr kumimoji="1" lang="en-US" altLang="zh-CN" sz="1200" dirty="0">
              <a:ea typeface="ＭＳ Ｐゴシック" pitchFamily="34" charset="-128"/>
            </a:endParaRPr>
          </a:p>
        </p:txBody>
      </p:sp>
      <p:sp>
        <p:nvSpPr>
          <p:cNvPr id="21" name="TextBox 131"/>
          <p:cNvSpPr txBox="1">
            <a:spLocks noChangeArrowheads="1"/>
          </p:cNvSpPr>
          <p:nvPr/>
        </p:nvSpPr>
        <p:spPr bwMode="auto">
          <a:xfrm>
            <a:off x="827584" y="34290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SOP = 0x95FB</a:t>
            </a:r>
            <a:endParaRPr lang="zh-CN" altLang="en-US" sz="1000" dirty="0"/>
          </a:p>
        </p:txBody>
      </p:sp>
      <p:sp>
        <p:nvSpPr>
          <p:cNvPr id="23" name="TextBox 131"/>
          <p:cNvSpPr txBox="1">
            <a:spLocks noChangeArrowheads="1"/>
          </p:cNvSpPr>
          <p:nvPr/>
        </p:nvSpPr>
        <p:spPr bwMode="auto">
          <a:xfrm>
            <a:off x="3131840" y="3573016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SOP = 0x951c</a:t>
            </a:r>
            <a:endParaRPr lang="zh-CN" altLang="en-US" sz="1000" dirty="0"/>
          </a:p>
        </p:txBody>
      </p:sp>
      <p:cxnSp>
        <p:nvCxnSpPr>
          <p:cNvPr id="48" name="形状 47"/>
          <p:cNvCxnSpPr>
            <a:stCxn id="6" idx="2"/>
            <a:endCxn id="8" idx="0"/>
          </p:cNvCxnSpPr>
          <p:nvPr/>
        </p:nvCxnSpPr>
        <p:spPr>
          <a:xfrm rot="10800000" flipV="1">
            <a:off x="1763689" y="2655648"/>
            <a:ext cx="508967" cy="1277407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8" idx="4"/>
            <a:endCxn id="57" idx="2"/>
          </p:cNvCxnSpPr>
          <p:nvPr/>
        </p:nvCxnSpPr>
        <p:spPr>
          <a:xfrm rot="16200000" flipH="1">
            <a:off x="1583668" y="4833156"/>
            <a:ext cx="1080120" cy="720080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形状 52"/>
          <p:cNvCxnSpPr>
            <a:stCxn id="6" idx="4"/>
            <a:endCxn id="9" idx="0"/>
          </p:cNvCxnSpPr>
          <p:nvPr/>
        </p:nvCxnSpPr>
        <p:spPr>
          <a:xfrm rot="16200000" flipH="1">
            <a:off x="3104996" y="2682076"/>
            <a:ext cx="973538" cy="138440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线连接符 54"/>
          <p:cNvCxnSpPr>
            <a:stCxn id="57" idx="4"/>
            <a:endCxn id="6" idx="6"/>
          </p:cNvCxnSpPr>
          <p:nvPr/>
        </p:nvCxnSpPr>
        <p:spPr>
          <a:xfrm rot="5400000" flipH="1" flipV="1">
            <a:off x="1682338" y="4249167"/>
            <a:ext cx="3437647" cy="250612"/>
          </a:xfrm>
          <a:prstGeom prst="curvedConnector4">
            <a:avLst>
              <a:gd name="adj1" fmla="val -6650"/>
              <a:gd name="adj2" fmla="val 8779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1"/>
          <p:cNvSpPr txBox="1">
            <a:spLocks noChangeArrowheads="1"/>
          </p:cNvSpPr>
          <p:nvPr/>
        </p:nvSpPr>
        <p:spPr bwMode="auto">
          <a:xfrm>
            <a:off x="827584" y="515719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EOP </a:t>
            </a:r>
            <a:r>
              <a:rPr lang="en-US" altLang="zh-CN" sz="1000" dirty="0" smtClean="0"/>
              <a:t>= 0x95FD</a:t>
            </a:r>
            <a:endParaRPr lang="zh-CN" altLang="en-US" sz="1000" dirty="0"/>
          </a:p>
        </p:txBody>
      </p:sp>
      <p:sp>
        <p:nvSpPr>
          <p:cNvPr id="57" name="自选图形 59"/>
          <p:cNvSpPr>
            <a:spLocks noChangeArrowheads="1"/>
          </p:cNvSpPr>
          <p:nvPr/>
        </p:nvSpPr>
        <p:spPr bwMode="auto">
          <a:xfrm>
            <a:off x="2483768" y="5373216"/>
            <a:ext cx="1584176" cy="720080"/>
          </a:xfrm>
          <a:prstGeom prst="flowChartConnector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kumimoji="1" lang="en-US" altLang="zh-CN" sz="1200" dirty="0" smtClean="0">
                <a:ea typeface="ＭＳ Ｐゴシック" pitchFamily="34" charset="-128"/>
              </a:rPr>
              <a:t>Check error</a:t>
            </a:r>
            <a:endParaRPr kumimoji="1" lang="en-US" altLang="zh-CN" sz="1200" dirty="0">
              <a:ea typeface="ＭＳ Ｐゴシック" pitchFamily="34" charset="-128"/>
            </a:endParaRPr>
          </a:p>
        </p:txBody>
      </p:sp>
      <p:cxnSp>
        <p:nvCxnSpPr>
          <p:cNvPr id="65" name="曲线连接符 64"/>
          <p:cNvCxnSpPr>
            <a:stCxn id="5" idx="4"/>
            <a:endCxn id="6" idx="0"/>
          </p:cNvCxnSpPr>
          <p:nvPr/>
        </p:nvCxnSpPr>
        <p:spPr>
          <a:xfrm rot="5400000">
            <a:off x="2774393" y="2298617"/>
            <a:ext cx="250339" cy="158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形状 66"/>
          <p:cNvCxnSpPr>
            <a:endCxn id="5" idx="0"/>
          </p:cNvCxnSpPr>
          <p:nvPr/>
        </p:nvCxnSpPr>
        <p:spPr>
          <a:xfrm>
            <a:off x="2051720" y="1268760"/>
            <a:ext cx="847842" cy="440965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形状 71"/>
          <p:cNvCxnSpPr>
            <a:stCxn id="9" idx="4"/>
            <a:endCxn id="57" idx="6"/>
          </p:cNvCxnSpPr>
          <p:nvPr/>
        </p:nvCxnSpPr>
        <p:spPr>
          <a:xfrm rot="5400000">
            <a:off x="3599892" y="5049180"/>
            <a:ext cx="1152128" cy="216024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3275856" y="5013176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E</a:t>
            </a:r>
            <a:r>
              <a:rPr lang="en-US" altLang="zh-CN" sz="1000" dirty="0" smtClean="0"/>
              <a:t>OP </a:t>
            </a:r>
            <a:r>
              <a:rPr lang="en-US" altLang="zh-CN" sz="1000" dirty="0" smtClean="0"/>
              <a:t>= 0x95FD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r>
              <a:rPr lang="en-US" altLang="zh-CN" dirty="0" smtClean="0"/>
              <a:t>Belle2Link</a:t>
            </a:r>
          </a:p>
          <a:p>
            <a:r>
              <a:rPr lang="en-US" altLang="zh-CN" dirty="0" smtClean="0"/>
              <a:t>Demo system</a:t>
            </a:r>
          </a:p>
          <a:p>
            <a:pPr lvl="1"/>
            <a:r>
              <a:rPr lang="en-US" altLang="zh-CN" sz="1800" dirty="0" smtClean="0"/>
              <a:t>Hardware</a:t>
            </a:r>
          </a:p>
          <a:p>
            <a:pPr lvl="1"/>
            <a:r>
              <a:rPr lang="en-US" altLang="zh-CN" sz="1800" dirty="0" smtClean="0"/>
              <a:t>Firmware </a:t>
            </a:r>
          </a:p>
          <a:p>
            <a:pPr lvl="1"/>
            <a:r>
              <a:rPr lang="en-US" altLang="zh-CN" sz="1800" dirty="0" smtClean="0"/>
              <a:t>Driver and  Software</a:t>
            </a:r>
          </a:p>
          <a:p>
            <a:r>
              <a:rPr lang="en-US" altLang="zh-CN" dirty="0" smtClean="0"/>
              <a:t>Implementation of slow control</a:t>
            </a:r>
          </a:p>
          <a:p>
            <a:r>
              <a:rPr lang="en-US" altLang="zh-CN" dirty="0" smtClean="0"/>
              <a:t>Discussion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857364"/>
            <a:ext cx="7408333" cy="4268799"/>
          </a:xfrm>
        </p:spPr>
        <p:txBody>
          <a:bodyPr/>
          <a:lstStyle/>
          <a:p>
            <a:r>
              <a:rPr lang="en-US" altLang="zh-CN" dirty="0" smtClean="0"/>
              <a:t>Slow Control over Belle2link is predefined for CDC and works</a:t>
            </a:r>
          </a:p>
          <a:p>
            <a:r>
              <a:rPr lang="en-US" altLang="zh-CN" dirty="0" smtClean="0"/>
              <a:t>For other system, we provide the design between the local bus and the FEE parameter Bus and the examples of the Linux program and configuration module .</a:t>
            </a:r>
          </a:p>
          <a:p>
            <a:r>
              <a:rPr lang="en-US" altLang="zh-CN" dirty="0" smtClean="0"/>
              <a:t>Unification on SC in consideration and need further discussion</a:t>
            </a:r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283" y="4500570"/>
            <a:ext cx="4500594" cy="214314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Upper-left:  Belle</a:t>
            </a:r>
          </a:p>
          <a:p>
            <a:r>
              <a:rPr lang="en-US" altLang="zh-CN" dirty="0" smtClean="0"/>
              <a:t>Lower-right: Belle II</a:t>
            </a:r>
          </a:p>
          <a:p>
            <a:pPr lvl="1"/>
            <a:r>
              <a:rPr lang="en-US" altLang="zh-CN" dirty="0" smtClean="0"/>
              <a:t>HSLB/Finesse info need to be defined</a:t>
            </a:r>
          </a:p>
          <a:p>
            <a:pPr lvl="1"/>
            <a:r>
              <a:rPr lang="en-US" altLang="zh-CN" dirty="0" smtClean="0"/>
              <a:t>FEE side also need to be defined</a:t>
            </a:r>
          </a:p>
          <a:p>
            <a:pPr lvl="1"/>
            <a:r>
              <a:rPr lang="en-US" altLang="zh-CN" dirty="0" smtClean="0"/>
              <a:t>Not  fully discussed yet, latest at the coming workshop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61560" y="2571744"/>
          <a:ext cx="4339596" cy="3826854"/>
        </p:xfrm>
        <a:graphic>
          <a:graphicData uri="http://schemas.openxmlformats.org/drawingml/2006/table">
            <a:tbl>
              <a:tblPr/>
              <a:tblGrid>
                <a:gridCol w="1446198"/>
                <a:gridCol w="1446699"/>
                <a:gridCol w="1446699"/>
              </a:tblGrid>
              <a:tr h="282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Calibri"/>
                          <a:ea typeface="宋体"/>
                          <a:cs typeface="Times New Roman"/>
                        </a:rPr>
                        <a:t>Address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Description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Note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Calibri"/>
                          <a:ea typeface="宋体"/>
                          <a:cs typeface="Times New Roman"/>
                        </a:rPr>
                        <a:t>0x00-0x74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User defined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Calibri"/>
                          <a:ea typeface="宋体"/>
                          <a:cs typeface="Times New Roman"/>
                        </a:rPr>
                        <a:t>0x75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HSLB CSR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FEE FW Ver. #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Calibri"/>
                          <a:ea typeface="宋体"/>
                          <a:cs typeface="Times New Roman"/>
                        </a:rPr>
                        <a:t>FEE HW Ver. #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FEE Type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Belle2link FEE FW ver. #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0x7a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HSLB Download Flag2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0x7b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HSLB Download Flag1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0x7c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Belle2link HSLB CPLD Ver.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0x7d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Belle2link HSLB FW ver. #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Belle2link HSLB HW ver. #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0x7f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宋体"/>
                          <a:cs typeface="Times New Roman"/>
                        </a:rPr>
                        <a:t>Reserved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Calibri"/>
                          <a:ea typeface="宋体"/>
                          <a:cs typeface="Times New Roman"/>
                        </a:rPr>
                        <a:t>mandatory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913" marR="6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18" y="1214422"/>
            <a:ext cx="483597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Belle2Link</a:t>
            </a:r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683568" y="4184973"/>
            <a:ext cx="6264696" cy="2673027"/>
            <a:chOff x="2627486" y="11233150"/>
            <a:chExt cx="14635137" cy="6232245"/>
          </a:xfrm>
        </p:grpSpPr>
        <p:sp>
          <p:nvSpPr>
            <p:cNvPr id="57" name="矩形 10"/>
            <p:cNvSpPr>
              <a:spLocks noChangeArrowheads="1"/>
            </p:cNvSpPr>
            <p:nvPr/>
          </p:nvSpPr>
          <p:spPr bwMode="auto">
            <a:xfrm>
              <a:off x="8963199" y="14135100"/>
              <a:ext cx="2230437" cy="18510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矩形 11"/>
            <p:cNvSpPr>
              <a:spLocks noChangeArrowheads="1"/>
            </p:cNvSpPr>
            <p:nvPr/>
          </p:nvSpPr>
          <p:spPr bwMode="auto">
            <a:xfrm>
              <a:off x="11926896" y="11522075"/>
              <a:ext cx="3311524" cy="36004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dirty="0" smtClean="0"/>
                <a:t>d</a:t>
              </a:r>
              <a:endParaRPr lang="zh-CN" altLang="en-US" dirty="0"/>
            </a:p>
          </p:txBody>
        </p:sp>
        <p:sp>
          <p:nvSpPr>
            <p:cNvPr id="59" name="矩形 12"/>
            <p:cNvSpPr>
              <a:spLocks noChangeArrowheads="1"/>
            </p:cNvSpPr>
            <p:nvPr/>
          </p:nvSpPr>
          <p:spPr bwMode="auto">
            <a:xfrm>
              <a:off x="4283249" y="11233150"/>
              <a:ext cx="3744912" cy="5708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800"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2627486" y="11664950"/>
              <a:ext cx="2582863" cy="5540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SVD FEE</a:t>
              </a:r>
              <a:endParaRPr lang="en-US" altLang="ja-JP" sz="2000" b="1" dirty="0"/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14148296" y="12169652"/>
              <a:ext cx="3114327" cy="2650980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700" b="1" dirty="0">
                  <a:ea typeface="楷体" pitchFamily="49" charset="-122"/>
                </a:rPr>
                <a:t>COPPER </a:t>
              </a:r>
              <a:endParaRPr lang="en-US" altLang="ja-JP" sz="2700" b="1" dirty="0">
                <a:ea typeface="楷体" pitchFamily="49" charset="-122"/>
              </a:endParaRP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6154911" y="12961938"/>
              <a:ext cx="6697663" cy="1452562"/>
            </a:xfrm>
            <a:prstGeom prst="round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3200" b="1" dirty="0">
                  <a:ea typeface="楷体" pitchFamily="49" charset="-122"/>
                </a:rPr>
                <a:t>Belle2Link</a:t>
              </a:r>
              <a:endParaRPr lang="en-US" altLang="ja-JP" sz="3200" b="1" dirty="0">
                <a:ea typeface="楷体" pitchFamily="49" charset="-122"/>
              </a:endParaRPr>
            </a:p>
          </p:txBody>
        </p:sp>
        <p:sp>
          <p:nvSpPr>
            <p:cNvPr id="63" name="文本框 17"/>
            <p:cNvSpPr txBox="1">
              <a:spLocks noChangeArrowheads="1"/>
            </p:cNvSpPr>
            <p:nvPr/>
          </p:nvSpPr>
          <p:spPr bwMode="auto">
            <a:xfrm>
              <a:off x="9420400" y="16819563"/>
              <a:ext cx="2312987" cy="64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 dirty="0">
                  <a:latin typeface="Comic Sans MS" pitchFamily="66" charset="0"/>
                </a:rPr>
                <a:t>RF </a:t>
              </a:r>
              <a:r>
                <a:rPr lang="en-US" altLang="zh-CN" sz="1200" b="1" dirty="0" err="1">
                  <a:latin typeface="Comic Sans MS" pitchFamily="66" charset="0"/>
                </a:rPr>
                <a:t>ClocK</a:t>
              </a:r>
              <a:endParaRPr lang="en-US" altLang="zh-CN" sz="1200" b="1" dirty="0">
                <a:latin typeface="Comic Sans MS" pitchFamily="66" charset="0"/>
              </a:endParaRPr>
            </a:p>
          </p:txBody>
        </p:sp>
        <p:sp>
          <p:nvSpPr>
            <p:cNvPr id="64" name="直线 18"/>
            <p:cNvSpPr>
              <a:spLocks noChangeShapeType="1"/>
            </p:cNvSpPr>
            <p:nvPr/>
          </p:nvSpPr>
          <p:spPr bwMode="auto">
            <a:xfrm flipH="1" flipV="1">
              <a:off x="10101436" y="16417925"/>
              <a:ext cx="1588" cy="3683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2627486" y="12769850"/>
              <a:ext cx="2582863" cy="5540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CDC FEE</a:t>
              </a:r>
              <a:endParaRPr lang="en-US" altLang="ja-JP" sz="2000" b="1" dirty="0"/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2627486" y="13862050"/>
              <a:ext cx="2582863" cy="55403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b="1" dirty="0">
                  <a:latin typeface="Comic Sans MS" pitchFamily="66" charset="0"/>
                </a:rPr>
                <a:t>………</a:t>
              </a:r>
              <a:endParaRPr lang="en-US" altLang="ja-JP" sz="2000" b="1" dirty="0">
                <a:latin typeface="Comic Sans MS" pitchFamily="66" charset="0"/>
              </a:endParaRP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627486" y="14943138"/>
              <a:ext cx="2582863" cy="55403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PID</a:t>
              </a:r>
              <a:endParaRPr lang="en-US" altLang="ja-JP" sz="2000" b="1" dirty="0"/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627486" y="16024225"/>
              <a:ext cx="2582863" cy="55562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KLM</a:t>
              </a:r>
              <a:endParaRPr lang="en-US" altLang="ja-JP" sz="2000" b="1" dirty="0"/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8891761" y="15625763"/>
              <a:ext cx="6938963" cy="828675"/>
            </a:xfrm>
            <a:prstGeom prst="round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3200" b="1" dirty="0">
                  <a:ea typeface="楷体" pitchFamily="49" charset="-122"/>
                </a:rPr>
                <a:t>TTC </a:t>
              </a:r>
              <a:endParaRPr lang="en-US" altLang="ja-JP" sz="3200" b="1" dirty="0">
                <a:ea typeface="楷体" pitchFamily="49" charset="-122"/>
              </a:endParaRPr>
            </a:p>
          </p:txBody>
        </p:sp>
        <p:sp>
          <p:nvSpPr>
            <p:cNvPr id="70" name="直线 31"/>
            <p:cNvSpPr>
              <a:spLocks noChangeShapeType="1"/>
            </p:cNvSpPr>
            <p:nvPr/>
          </p:nvSpPr>
          <p:spPr bwMode="auto">
            <a:xfrm flipV="1">
              <a:off x="15587836" y="14762163"/>
              <a:ext cx="0" cy="9366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b="1" dirty="0"/>
            </a:p>
          </p:txBody>
        </p:sp>
        <p:sp>
          <p:nvSpPr>
            <p:cNvPr id="71" name="文本框 32"/>
            <p:cNvSpPr txBox="1">
              <a:spLocks noChangeArrowheads="1"/>
            </p:cNvSpPr>
            <p:nvPr/>
          </p:nvSpPr>
          <p:spPr bwMode="auto">
            <a:xfrm>
              <a:off x="5733428" y="11233150"/>
              <a:ext cx="1270005" cy="55314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dirty="0">
                  <a:latin typeface="Century Gothic" pitchFamily="34" charset="0"/>
                  <a:ea typeface="MS PGothic" pitchFamily="34" charset="-128"/>
                </a:rPr>
                <a:t>I/F_FE</a:t>
              </a:r>
            </a:p>
          </p:txBody>
        </p:sp>
        <p:sp>
          <p:nvSpPr>
            <p:cNvPr id="72" name="文本框 33"/>
            <p:cNvSpPr txBox="1">
              <a:spLocks noChangeArrowheads="1"/>
            </p:cNvSpPr>
            <p:nvPr/>
          </p:nvSpPr>
          <p:spPr bwMode="auto">
            <a:xfrm>
              <a:off x="9334406" y="14833600"/>
              <a:ext cx="1494376" cy="55314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 dirty="0">
                  <a:latin typeface="Century Gothic" pitchFamily="34" charset="0"/>
                  <a:ea typeface="MS PGothic" pitchFamily="34" charset="-128"/>
                </a:rPr>
                <a:t>I/F_TTC</a:t>
              </a:r>
            </a:p>
          </p:txBody>
        </p:sp>
        <p:sp>
          <p:nvSpPr>
            <p:cNvPr id="73" name="文本框 34"/>
            <p:cNvSpPr txBox="1">
              <a:spLocks noChangeArrowheads="1"/>
            </p:cNvSpPr>
            <p:nvPr/>
          </p:nvSpPr>
          <p:spPr bwMode="auto">
            <a:xfrm>
              <a:off x="11793986" y="11737975"/>
              <a:ext cx="2464843" cy="6458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 dirty="0">
                  <a:latin typeface="Century Gothic" pitchFamily="34" charset="0"/>
                  <a:ea typeface="MS PGothic" pitchFamily="34" charset="-128"/>
                </a:rPr>
                <a:t>I/F_COPPER</a:t>
              </a:r>
            </a:p>
          </p:txBody>
        </p:sp>
        <p:sp>
          <p:nvSpPr>
            <p:cNvPr id="74" name="TextBox 153"/>
            <p:cNvSpPr txBox="1">
              <a:spLocks noChangeArrowheads="1"/>
            </p:cNvSpPr>
            <p:nvPr/>
          </p:nvSpPr>
          <p:spPr bwMode="auto">
            <a:xfrm>
              <a:off x="12708112" y="12817475"/>
              <a:ext cx="1800225" cy="43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800" dirty="0"/>
                <a:t>Slow control</a:t>
              </a:r>
              <a:endParaRPr lang="zh-CN" altLang="en-US" sz="800" dirty="0"/>
            </a:p>
          </p:txBody>
        </p:sp>
        <p:sp>
          <p:nvSpPr>
            <p:cNvPr id="75" name="右箭头 156"/>
            <p:cNvSpPr>
              <a:spLocks noChangeArrowheads="1"/>
            </p:cNvSpPr>
            <p:nvPr/>
          </p:nvSpPr>
          <p:spPr bwMode="auto">
            <a:xfrm>
              <a:off x="12841592" y="13689013"/>
              <a:ext cx="1296988" cy="647700"/>
            </a:xfrm>
            <a:prstGeom prst="rightArrow">
              <a:avLst>
                <a:gd name="adj1" fmla="val 50000"/>
                <a:gd name="adj2" fmla="val 5006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3927475"/>
              <a:endParaRPr lang="en-US" altLang="zh-CN" sz="1000" dirty="0" smtClean="0"/>
            </a:p>
          </p:txBody>
        </p:sp>
        <p:cxnSp>
          <p:nvCxnSpPr>
            <p:cNvPr id="76" name="直接箭头连接符 101"/>
            <p:cNvCxnSpPr>
              <a:cxnSpLocks noChangeShapeType="1"/>
            </p:cNvCxnSpPr>
            <p:nvPr/>
          </p:nvCxnSpPr>
          <p:spPr bwMode="auto">
            <a:xfrm rot="5400000">
              <a:off x="8746505" y="15050294"/>
              <a:ext cx="11541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7" name="直接箭头连接符 104"/>
            <p:cNvCxnSpPr>
              <a:cxnSpLocks noChangeShapeType="1"/>
            </p:cNvCxnSpPr>
            <p:nvPr/>
          </p:nvCxnSpPr>
          <p:spPr bwMode="auto">
            <a:xfrm>
              <a:off x="5291311" y="12025313"/>
              <a:ext cx="2305050" cy="9366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8" name="直接箭头连接符 106"/>
            <p:cNvCxnSpPr>
              <a:cxnSpLocks noChangeShapeType="1"/>
              <a:stCxn id="65" idx="3"/>
            </p:cNvCxnSpPr>
            <p:nvPr/>
          </p:nvCxnSpPr>
          <p:spPr bwMode="auto">
            <a:xfrm>
              <a:off x="5210349" y="13047663"/>
              <a:ext cx="1017587" cy="2016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9" name="直接箭头连接符 118"/>
            <p:cNvCxnSpPr>
              <a:cxnSpLocks noChangeShapeType="1"/>
              <a:stCxn id="66" idx="3"/>
            </p:cNvCxnSpPr>
            <p:nvPr/>
          </p:nvCxnSpPr>
          <p:spPr bwMode="auto">
            <a:xfrm flipV="1">
              <a:off x="5210349" y="14041438"/>
              <a:ext cx="944562" cy="984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0" name="直接箭头连接符 126"/>
            <p:cNvCxnSpPr>
              <a:cxnSpLocks noChangeShapeType="1"/>
              <a:stCxn id="67" idx="3"/>
            </p:cNvCxnSpPr>
            <p:nvPr/>
          </p:nvCxnSpPr>
          <p:spPr bwMode="auto">
            <a:xfrm flipV="1">
              <a:off x="5210349" y="14401800"/>
              <a:ext cx="1520825" cy="8191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1" name="直接箭头连接符 128"/>
            <p:cNvCxnSpPr>
              <a:cxnSpLocks noChangeShapeType="1"/>
              <a:stCxn id="68" idx="3"/>
            </p:cNvCxnSpPr>
            <p:nvPr/>
          </p:nvCxnSpPr>
          <p:spPr bwMode="auto">
            <a:xfrm flipV="1">
              <a:off x="5210349" y="14330363"/>
              <a:ext cx="2241550" cy="19716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2" name="直接箭头连接符 131"/>
            <p:cNvCxnSpPr>
              <a:cxnSpLocks noChangeShapeType="1"/>
            </p:cNvCxnSpPr>
            <p:nvPr/>
          </p:nvCxnSpPr>
          <p:spPr bwMode="auto">
            <a:xfrm>
              <a:off x="12924011" y="13322300"/>
              <a:ext cx="115252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84" name="TextBox 83"/>
          <p:cNvSpPr txBox="1"/>
          <p:nvPr/>
        </p:nvSpPr>
        <p:spPr>
          <a:xfrm>
            <a:off x="5004048" y="52292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Data</a:t>
            </a:r>
            <a:endParaRPr lang="zh-CN" altLang="en-US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268760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Belle2Link is a unified high speed link which connect  Front-End Electronics (FEE) and Trigger and DAQ system for signal and data transmission. For system simplicity and reliability, It features as: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unification in hardware design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unification in firmware design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provides electrical isolation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provides high speed transmission rate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can work at different input data rate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altLang="zh-CN" sz="2000" dirty="0" smtClean="0">
                <a:solidFill>
                  <a:schemeClr val="tx2"/>
                </a:solidFill>
              </a:rPr>
              <a:t>home brew transmission protocol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0" y="2276872"/>
            <a:ext cx="36004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Hardware</a:t>
            </a:r>
          </a:p>
          <a:p>
            <a:pPr lvl="1"/>
            <a:r>
              <a:rPr lang="en-US" altLang="zh-CN" sz="1700" dirty="0" smtClean="0"/>
              <a:t>COPPER board</a:t>
            </a:r>
          </a:p>
          <a:p>
            <a:pPr lvl="1"/>
            <a:r>
              <a:rPr lang="en-US" altLang="zh-CN" sz="1700" dirty="0" smtClean="0"/>
              <a:t>High Speed Link Board (Plugged to COPPER)</a:t>
            </a:r>
          </a:p>
          <a:p>
            <a:pPr lvl="1"/>
            <a:r>
              <a:rPr lang="en-US" altLang="zh-CN" sz="1700" dirty="0" smtClean="0"/>
              <a:t>FEE boards, such as CDC board  (Linked to HSLBs with optic fibers)</a:t>
            </a:r>
          </a:p>
          <a:p>
            <a:pPr lvl="1"/>
            <a:r>
              <a:rPr lang="en-US" altLang="zh-CN" sz="1700" dirty="0" smtClean="0"/>
              <a:t>Server PC (file system server)</a:t>
            </a:r>
            <a:endParaRPr lang="zh-CN" altLang="en-US" sz="17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 system</a:t>
            </a:r>
            <a:endParaRPr lang="zh-CN" altLang="en-US" dirty="0"/>
          </a:p>
        </p:txBody>
      </p:sp>
      <p:pic>
        <p:nvPicPr>
          <p:cNvPr id="4" name="Picture 7" descr="102_44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24253"/>
            <a:ext cx="1584176" cy="2029083"/>
          </a:xfrm>
          <a:prstGeom prst="rect">
            <a:avLst/>
          </a:prstGeom>
          <a:noFill/>
        </p:spPr>
      </p:pic>
      <p:pic>
        <p:nvPicPr>
          <p:cNvPr id="5" name="Picture 8" descr="102_44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2354925" cy="2088232"/>
          </a:xfrm>
          <a:prstGeom prst="rect">
            <a:avLst/>
          </a:prstGeom>
          <a:noFill/>
        </p:spPr>
      </p:pic>
      <p:pic>
        <p:nvPicPr>
          <p:cNvPr id="6" name="Picture 4" descr="102_443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2592288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64533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HSLB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407707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COPPER board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6334780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COPPER plugged in VME crate with a File server</a:t>
            </a:r>
            <a:endParaRPr lang="zh-CN" altLang="en-US" sz="1400" dirty="0"/>
          </a:p>
        </p:txBody>
      </p:sp>
      <p:pic>
        <p:nvPicPr>
          <p:cNvPr id="10" name="Picture 5" descr="102_443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04864"/>
            <a:ext cx="2088699" cy="16561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39330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CDC board linked to HSLB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057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Firmware</a:t>
            </a:r>
          </a:p>
          <a:p>
            <a:pPr lvl="1"/>
            <a:r>
              <a:rPr lang="en-US" altLang="zh-CN" sz="2000" dirty="0" smtClean="0"/>
              <a:t>HSLB</a:t>
            </a:r>
          </a:p>
          <a:p>
            <a:pPr lvl="2"/>
            <a:r>
              <a:rPr lang="en-US" altLang="zh-CN" sz="1800" dirty="0" err="1" smtClean="0"/>
              <a:t>Virtex</a:t>
            </a:r>
            <a:r>
              <a:rPr lang="en-US" altLang="zh-CN" sz="1800" dirty="0" smtClean="0"/>
              <a:t> 5 Firmware  ( Belle2link in HSLB board)</a:t>
            </a:r>
          </a:p>
          <a:p>
            <a:pPr lvl="2"/>
            <a:r>
              <a:rPr lang="en-US" altLang="zh-CN" sz="1800" dirty="0" smtClean="0"/>
              <a:t>CPLD Firmware      ( online downloading )</a:t>
            </a:r>
          </a:p>
          <a:p>
            <a:pPr lvl="1"/>
            <a:r>
              <a:rPr lang="en-US" altLang="zh-CN" dirty="0" smtClean="0"/>
              <a:t>FEE</a:t>
            </a:r>
          </a:p>
          <a:p>
            <a:pPr lvl="2"/>
            <a:r>
              <a:rPr lang="en-US" altLang="zh-CN" sz="1800" dirty="0" smtClean="0"/>
              <a:t>Belle2Link in FEE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 system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Demo system Firmware</a:t>
            </a:r>
            <a:br>
              <a:rPr lang="en-US" altLang="zh-CN" dirty="0" smtClean="0"/>
            </a:br>
            <a:r>
              <a:rPr lang="en-US" altLang="zh-CN" dirty="0" smtClean="0"/>
              <a:t>—</a:t>
            </a:r>
            <a:r>
              <a:rPr lang="en-US" altLang="zh-CN" sz="3600" dirty="0" smtClean="0"/>
              <a:t>Structure of HSLB  firmware</a:t>
            </a:r>
            <a:endParaRPr lang="zh-CN" altLang="en-US" sz="3600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5903640" y="1745432"/>
            <a:ext cx="324036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Slow Control module</a:t>
            </a:r>
          </a:p>
          <a:p>
            <a:pPr lvl="1"/>
            <a:r>
              <a:rPr lang="en-US" altLang="zh-CN" dirty="0" smtClean="0"/>
              <a:t>Receive or transfer the slow control message from Local bus</a:t>
            </a:r>
          </a:p>
          <a:p>
            <a:r>
              <a:rPr lang="en-US" altLang="zh-CN" dirty="0" smtClean="0"/>
              <a:t>Data Link module</a:t>
            </a:r>
          </a:p>
          <a:p>
            <a:pPr lvl="1"/>
            <a:r>
              <a:rPr lang="en-US" altLang="zh-CN" dirty="0" smtClean="0"/>
              <a:t>Receive the data of FEE,  transmit the data and the clock to the COPPER FIFO</a:t>
            </a:r>
          </a:p>
          <a:p>
            <a:r>
              <a:rPr lang="en-US" altLang="zh-CN" dirty="0" smtClean="0"/>
              <a:t>Protocol</a:t>
            </a:r>
          </a:p>
          <a:p>
            <a:pPr lvl="1"/>
            <a:r>
              <a:rPr lang="en-US" altLang="zh-CN" dirty="0" smtClean="0"/>
              <a:t>Receive the package from GTP module</a:t>
            </a:r>
          </a:p>
          <a:p>
            <a:pPr lvl="1"/>
            <a:r>
              <a:rPr lang="en-US" altLang="zh-CN" dirty="0" smtClean="0"/>
              <a:t>Check the packages  and  unpack them</a:t>
            </a:r>
          </a:p>
          <a:p>
            <a:pPr lvl="1"/>
            <a:r>
              <a:rPr lang="en-US" altLang="zh-CN" dirty="0" smtClean="0"/>
              <a:t>Separate the data and  transfer them to slow control module or  data link module</a:t>
            </a:r>
            <a:endParaRPr lang="zh-CN" altLang="en-US" dirty="0"/>
          </a:p>
        </p:txBody>
      </p:sp>
      <p:pic>
        <p:nvPicPr>
          <p:cNvPr id="8" name="图片 7" descr="HSL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928714"/>
            <a:ext cx="5328592" cy="41645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Demo system Firmware</a:t>
            </a:r>
            <a:br>
              <a:rPr lang="en-US" altLang="zh-CN" dirty="0" smtClean="0"/>
            </a:br>
            <a:r>
              <a:rPr lang="en-US" altLang="zh-CN" dirty="0" smtClean="0"/>
              <a:t>—</a:t>
            </a:r>
            <a:r>
              <a:rPr lang="en-US" altLang="zh-CN" sz="3600" dirty="0" smtClean="0"/>
              <a:t>Structure of Belle2lin firmware in FEE</a:t>
            </a:r>
            <a:endParaRPr lang="zh-CN" altLang="en-US" sz="3600" dirty="0"/>
          </a:p>
        </p:txBody>
      </p:sp>
      <p:pic>
        <p:nvPicPr>
          <p:cNvPr id="4" name="图片 3" descr="F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5616624" cy="3877669"/>
          </a:xfrm>
          <a:prstGeom prst="rect">
            <a:avLst/>
          </a:prstGeom>
        </p:spPr>
      </p:pic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300192" y="2204864"/>
            <a:ext cx="2483768" cy="45091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Slow Control module</a:t>
            </a:r>
          </a:p>
          <a:p>
            <a:pPr lvl="1"/>
            <a:r>
              <a:rPr lang="en-US" altLang="zh-CN" dirty="0" smtClean="0"/>
              <a:t>Configure or read the slow control message from FEE register</a:t>
            </a:r>
          </a:p>
          <a:p>
            <a:r>
              <a:rPr lang="en-US" altLang="zh-CN" dirty="0" smtClean="0"/>
              <a:t>Data Link module</a:t>
            </a:r>
          </a:p>
          <a:p>
            <a:pPr lvl="1"/>
            <a:r>
              <a:rPr lang="en-US" altLang="zh-CN" dirty="0" smtClean="0"/>
              <a:t>Receive the data from FEE. Pack  the data</a:t>
            </a:r>
          </a:p>
          <a:p>
            <a:r>
              <a:rPr lang="en-US" altLang="zh-CN" dirty="0" smtClean="0"/>
              <a:t>Protocol</a:t>
            </a:r>
          </a:p>
          <a:p>
            <a:pPr lvl="1"/>
            <a:r>
              <a:rPr lang="en-US" altLang="zh-CN" dirty="0" smtClean="0"/>
              <a:t>Receive the package from GTP module, check the packages  and  unpack them</a:t>
            </a:r>
          </a:p>
          <a:p>
            <a:pPr lvl="1"/>
            <a:r>
              <a:rPr lang="en-US" altLang="zh-CN" dirty="0" smtClean="0"/>
              <a:t>Transfer the data form FEE, and arbitrate the priority  between slow control module and data link module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Software</a:t>
            </a:r>
          </a:p>
          <a:p>
            <a:pPr lvl="1"/>
            <a:r>
              <a:rPr lang="en-US" altLang="zh-CN" dirty="0" smtClean="0"/>
              <a:t> Data processing</a:t>
            </a:r>
          </a:p>
          <a:p>
            <a:pPr lvl="2"/>
            <a:r>
              <a:rPr lang="en-US" altLang="zh-CN" dirty="0" err="1" smtClean="0"/>
              <a:t>readhslb</a:t>
            </a:r>
            <a:r>
              <a:rPr lang="en-US" altLang="zh-CN" dirty="0" smtClean="0"/>
              <a:t>   : read the data </a:t>
            </a:r>
            <a:r>
              <a:rPr lang="en-US" altLang="zh-CN" dirty="0" smtClean="0"/>
              <a:t>of FEE from the COPPER;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Slow  control</a:t>
            </a:r>
          </a:p>
          <a:p>
            <a:pPr lvl="2"/>
            <a:r>
              <a:rPr lang="en-US" altLang="zh-CN" dirty="0" err="1" smtClean="0"/>
              <a:t>paraconf</a:t>
            </a:r>
            <a:r>
              <a:rPr lang="en-US" altLang="zh-CN" dirty="0" smtClean="0"/>
              <a:t>  :  read or configure the register of HSLB and FEE</a:t>
            </a:r>
          </a:p>
          <a:p>
            <a:pPr lvl="2"/>
            <a:r>
              <a:rPr lang="en-US" altLang="zh-CN" dirty="0" err="1" smtClean="0"/>
              <a:t>fileconf</a:t>
            </a:r>
            <a:r>
              <a:rPr lang="en-US" altLang="zh-CN" dirty="0" smtClean="0"/>
              <a:t>     : transfer file to FEE, such as a </a:t>
            </a:r>
            <a:r>
              <a:rPr lang="en-US" altLang="zh-CN" dirty="0" smtClean="0"/>
              <a:t>DSP </a:t>
            </a:r>
            <a:r>
              <a:rPr lang="en-US" altLang="zh-CN" dirty="0" smtClean="0"/>
              <a:t>ROM file</a:t>
            </a:r>
          </a:p>
          <a:p>
            <a:r>
              <a:rPr lang="en-US" altLang="zh-CN" dirty="0" smtClean="0"/>
              <a:t>Driver</a:t>
            </a:r>
          </a:p>
          <a:p>
            <a:pPr lvl="1"/>
            <a:r>
              <a:rPr lang="en-US" altLang="zh-CN" dirty="0" smtClean="0"/>
              <a:t>Inherit </a:t>
            </a:r>
            <a:r>
              <a:rPr lang="en-US" altLang="zh-CN" dirty="0" smtClean="0"/>
              <a:t>from </a:t>
            </a:r>
            <a:r>
              <a:rPr lang="en-US" altLang="zh-CN" dirty="0" smtClean="0"/>
              <a:t>Higuchi-san’  Finesse general driver</a:t>
            </a:r>
          </a:p>
          <a:p>
            <a:pPr lvl="1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 system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1702</TotalTime>
  <Words>1080</Words>
  <Application>Microsoft Office PowerPoint</Application>
  <PresentationFormat>全屏显示(4:3)</PresentationFormat>
  <Paragraphs>240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Waveform</vt:lpstr>
      <vt:lpstr>Demo system of Belle2link</vt:lpstr>
      <vt:lpstr>Outline</vt:lpstr>
      <vt:lpstr>Belle2Link</vt:lpstr>
      <vt:lpstr>Demo system</vt:lpstr>
      <vt:lpstr>幻灯片 5</vt:lpstr>
      <vt:lpstr>Demo system</vt:lpstr>
      <vt:lpstr>Demo system Firmware —Structure of HSLB  firmware</vt:lpstr>
      <vt:lpstr>Demo system Firmware —Structure of Belle2lin firmware in FEE</vt:lpstr>
      <vt:lpstr>Demo system</vt:lpstr>
      <vt:lpstr>Implementation of Slow Control</vt:lpstr>
      <vt:lpstr>Local Bus Interface</vt:lpstr>
      <vt:lpstr>How to transfer a file</vt:lpstr>
      <vt:lpstr>How to configure register</vt:lpstr>
      <vt:lpstr>Implement on FEE side </vt:lpstr>
      <vt:lpstr>Parameter bus:  Timing Chart</vt:lpstr>
      <vt:lpstr>How to read</vt:lpstr>
      <vt:lpstr>How to read</vt:lpstr>
      <vt:lpstr>New Sending link layer state machine</vt:lpstr>
      <vt:lpstr>New receiving link layer state machine</vt:lpstr>
      <vt:lpstr>Conclusion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Belle2link 慢控部分设计</dc:title>
  <dc:creator>Sun</dc:creator>
  <cp:lastModifiedBy>TRIG</cp:lastModifiedBy>
  <cp:revision>140</cp:revision>
  <dcterms:created xsi:type="dcterms:W3CDTF">2010-12-15T17:45:08Z</dcterms:created>
  <dcterms:modified xsi:type="dcterms:W3CDTF">2011-01-26T01:55:02Z</dcterms:modified>
</cp:coreProperties>
</file>