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70" r:id="rId9"/>
    <p:sldId id="260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8:37.5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24575,'0'4'0,"0"11"0,0 10 0,0 5 0,0 7 0,0 1 0,0-2 0,0-3 0,0-3 0,0-2 0,0-1 0,0-2 0,0 0 0,0-1 0,0 5 0,0 1 0,0 0 0,0-5-8191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2:23.7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55 24575,'7'-5'0,"1"0"0,0 1 0,1 0 0,-1 0 0,1 1 0,0 0 0,-1 0 0,1 1 0,17-2 0,-20 3 0,47-7 0,0 3 0,1 2 0,102 7 0,-134-1 0,0 2 0,0 0 0,-1 1 0,25 11 0,43 13 0,-39-19 0,1-2 0,-1-2 0,104 1 0,-7-10-1365,-126 2-5461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2:25.3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4 24575,'0'0'0,"0"0"0,0 0 0,0 0 0,-1 0 0,1 0 0,0 0 0,0 0 0,0-1 0,0 1 0,0 0 0,0 0 0,0 0 0,0 0 0,0 0 0,0 0 0,0 0 0,0 0 0,0-1 0,0 1 0,0 0 0,0 0 0,0 0 0,0 0 0,0 0 0,0 0 0,0 0 0,0 0 0,0 0 0,0-1 0,0 1 0,1 0 0,-1 0 0,0 0 0,0 0 0,0 0 0,0 0 0,0 0 0,0 0 0,0 0 0,0 0 0,0 0 0,0 0 0,0-1 0,1 1 0,-1 0 0,0 0 0,0 0 0,0 0 0,0 0 0,0 0 0,0 0 0,0 0 0,0 0 0,1 0 0,-1 0 0,0 0 0,0 0 0,0 0 0,0 0 0,0 0 0,0 0 0,0 0 0,1 1 0,5 7 0,4 14 0,-4 22 0,-3 0 0,-1 0 0,-5 54 0,0-4 0,4-51 0,-2 1 0,-2 0 0,-2 0 0,-12 45 0,13-73-99,-38 174-1167,38-166-5560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2:26.0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24575,'5'0'0,"5"0"0,10 0 0,5 0 0,3 0 0,-4 0-8191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2:39.5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24575,'0'0'0,"4"0"0,6 0 0,6 0 0,3 0 0,0 0-8191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4:25:35.611"/>
    </inkml:context>
    <inkml:brush xml:id="br0">
      <inkml:brushProperty name="width" value="0.025" units="cm"/>
      <inkml:brushProperty name="height" value="0.025" units="cm"/>
      <inkml:brushProperty name="color" value="#FFC114"/>
    </inkml:brush>
  </inkml:definitions>
  <inkml:trace contextRef="#ctx0" brushRef="#br0">26 1 24575,'-13'207'0,"0"12"0,14-121-1365,-1-77-5461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4:25:36.574"/>
    </inkml:context>
    <inkml:brush xml:id="br0">
      <inkml:brushProperty name="width" value="0.025" units="cm"/>
      <inkml:brushProperty name="height" value="0.025" units="cm"/>
      <inkml:brushProperty name="color" value="#FFC114"/>
    </inkml:brush>
  </inkml:definitions>
  <inkml:trace contextRef="#ctx0" brushRef="#br0">0 0 24575,'5'0'0,"9"0"0,11 4 0,6 6 0,1 1 0,9 3 0,1 3 0,-3-1 0,1-4 0,-2-3 0,-3-4 0,-4-2 0,-2-2 0,-3-1 0,0 0 0,-2-1 0,1 0 0,-5 1-8191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4:25:38.589"/>
    </inkml:context>
    <inkml:brush xml:id="br0">
      <inkml:brushProperty name="width" value="0.025" units="cm"/>
      <inkml:brushProperty name="height" value="0.025" units="cm"/>
      <inkml:brushProperty name="color" value="#FFC114"/>
    </inkml:brush>
  </inkml:definitions>
  <inkml:trace contextRef="#ctx0" brushRef="#br0">1 11 24575,'0'0'0,"0"0"0,0-1 0,0 1 0,0 0 0,0-1 0,0 1 0,0 0 0,0-1 0,0 1 0,0 0 0,0-1 0,0 1 0,0 0 0,0-1 0,0 1 0,0 0 0,0-1 0,0 1 0,0 0 0,0-1 0,1 1 0,-1 0 0,0 0 0,0-1 0,0 1 0,1 0 0,-1 0 0,0-1 0,0 1 0,0 0 0,1 0 0,-1-1 0,0 1 0,1 0 0,8 9 0,5 18 0,-7-6 0,-1 1 0,-1 0 0,-1 0 0,-2 0 0,2 31 0,-10 115 0,-8-65-1365,9-74-5461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3:31.2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3:31.8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3:32.4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8:40.0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24575,'106'-2'0,"119"4"0,-126 10 0,16 1 0,-98-12 0,0 2 0,-1 0 0,1 0 0,25 10 0,-22-6 0,-1-2 0,33 6 0,-5-6 0,0-2 0,0-3 0,0-1 0,47-8 0,-69 4-341,0-2 0,-1 0-1,33-16 1,-29 11-6485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3:33.0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8:44.4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166 1 24575,'-4'4'0,"-6"6"0,-5 5 0,-9 0 0,-5 2 0,0 2 0,-1 2 0,9-2 0,17-5 0,13 0 0,10 2 0,5-3 0,3-2 0,6 0 0,-3 3 0,-7 3 0,-7 3 0,-6-1-8191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8:45.9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24575,'4'0'0,"6"0"0,5 0 0,4 4 0,-1 6 0,1 1 0,-3 3 0,-4 3 0,-4 4 0,-3 1 0,-3 2 0,-6-3 0,-3-2 0,1 2 0,-3 0 0,-1-3-8191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8:47.4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1 24575,'-4'0'0,"-6"0"0,-9 4 0,-2 6 0,-1 5 0,3 0-8191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9:57.0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24575,'2'0'0,"0"0"0,-1 1 0,1 0 0,0-1 0,0 1 0,0 0 0,-1 0 0,1 0 0,0 0 0,-1 0 0,1 0 0,-1 1 0,1-1 0,-1 1 0,0-1 0,1 1 0,-1-1 0,0 1 0,0-1 0,0 1 0,0 0 0,0 0 0,-1 0 0,1-1 0,-1 1 0,1 3 0,3 6 0,-1 0 0,-1 0 0,1 13 0,2 67 0,-6 91 0,-2-50 0,3 91-1365,0-201-5461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2:59:59.4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24575,'959'0'0,"-781"13"0,9 0 0,-90-14-1365,-76 1-5461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0:00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 1 24575,'1'105'0,"0"3"0,-18 170 0,12-234-682,-1 47-1,6-71-6143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1T03:02:21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24575,'0'723'-1365,"0"-702"-5461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12E41A-684A-A645-6843-109690C3E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1899554-6874-1C8D-DF70-AC04164BA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886CD9-3EE6-E6DA-59D1-2A8759C61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8DCE5A-5446-3EB2-3539-F0F13F30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4EED2D-97CD-B285-21DC-9EC12CE4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63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98156-C773-7F6A-CA09-6BD27648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504430F-8BD8-DF01-99A5-5897EFF70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903048-6526-FA97-6C6E-7EB5EED6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DFAACE-5A99-4CE8-6C61-89C228F6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A2CBCF-34C1-21AB-92FA-34B930D1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02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9500A4E-D29C-89AE-0E81-5017CD889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CC56F4-E255-FA15-E2EC-AB6159628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9C0EB8-93F6-EE5C-82D5-C4F34229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080EEB-98E3-DF01-57C9-2C23D3A0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45E419-4289-40C3-18B5-75437B68E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37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405F1B-239B-7A1B-1044-469E150A4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E26F2C-1048-172E-573B-DE3E160AE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AFBBBE-287D-DEF3-93F0-EE851A82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9A30D3-B0E9-F2FB-47B2-A3270042D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D81D3E-9580-5E27-BBC2-7D453194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00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AD9F00-2761-619E-552C-B5BB7F752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4A955D-EEC7-228A-61D3-529842DB6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50F509-5C5D-1880-F7DB-896F989B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7AE463-628F-6EC7-CF64-F8BCA3F24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B48464-EE7F-2BEA-C2A8-B9A917CC5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46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AB9BD5-B286-EC3C-F180-1409F279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25F4D8-D98C-9F96-D288-35663E6AD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753108-14D3-07B4-B1DA-0CAC26FC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54E4A1-BD8F-A14D-3B71-D187191C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032341-F887-6AAD-D3D1-6B9D97FC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EF453CF-D7DD-E156-D526-D22410FE3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345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F585A-101D-69A8-AB86-6BE76FCC8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2CDA0D-C26A-8E1C-1809-F6931466F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21A94C6-39AD-9DCE-5D87-F56631C5E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0809639-4C5A-8EC2-A194-AC2A8ED91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537D8B8-7394-D0A5-1F3E-A7A1F1977C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5D802FE-6306-D593-F843-B29477504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718933-D689-8492-423E-02F7348B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3500F5B-3F71-DEF0-9145-F0AAE74F6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86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78C5-64F8-6803-18CA-2C986E86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637D56-C8C8-4628-3A7A-BC118710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A05D3BC-4020-8952-08D8-06DB75D2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602032-8AC8-87CB-A48A-C2FDCD2A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64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2E07F70-710E-537C-6DB6-80A0F0AA7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A73FCE-9EED-6413-7487-916C8375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18F55D-5182-E087-2D2E-18CA62EE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46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C83E83-3A33-A921-CEB9-1C9D61A5B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98D69F-1BF6-FA2E-5205-E2700A4FB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AE581E-C36B-D4AB-A45C-296AF0E5B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B62A30-9C6E-3DEF-E68A-24E60759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57A708-743D-2838-5F81-38C411FE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9809A7-BF58-E1F0-24F9-ABD05891A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30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28FEA8-1504-FB31-1DA7-92723ABDF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F408CB3-833C-066F-7D0F-3BC43F927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DD203D-B63D-F042-E8EB-27FA2D432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DFF366-DAD6-0616-6F49-2A344C7D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BC2B2B-1871-6942-BA0F-1E9AAA27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D3D25B-AB87-EE73-1102-74C8E087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237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647311-F89D-EAF8-3935-1C93AD3B7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AC7615-05AB-B775-9C4A-0907A9A5D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64AD25-6DF9-8D91-323A-8E7356B54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77C9-B277-45B7-8561-E705C481A5E2}" type="datetimeFigureOut">
              <a:rPr lang="zh-CN" altLang="en-US" smtClean="0"/>
              <a:t>2022/11/1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3E00C0-AF40-1160-35B0-A14EFBB86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E4FE30-E239-A0BA-F6F0-353C1C41C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2E208-A5D3-4A73-ACF2-6D6E918A38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49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5" Type="http://schemas.openxmlformats.org/officeDocument/2006/relationships/customXml" Target="../ink/ink19.xml"/><Relationship Id="rId4" Type="http://schemas.openxmlformats.org/officeDocument/2006/relationships/customXml" Target="../ink/ink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5.png"/><Relationship Id="rId26" Type="http://schemas.openxmlformats.org/officeDocument/2006/relationships/image" Target="../media/image1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23.png"/><Relationship Id="rId7" Type="http://schemas.openxmlformats.org/officeDocument/2006/relationships/customXml" Target="../ink/ink3.xml"/><Relationship Id="rId12" Type="http://schemas.openxmlformats.org/officeDocument/2006/relationships/image" Target="../media/image12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2" Type="http://schemas.openxmlformats.org/officeDocument/2006/relationships/image" Target="../media/image8.png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customXml" Target="../ink/ink5.xml"/><Relationship Id="rId24" Type="http://schemas.openxmlformats.org/officeDocument/2006/relationships/image" Target="../media/image18.png"/><Relationship Id="rId32" Type="http://schemas.openxmlformats.org/officeDocument/2006/relationships/image" Target="../media/image2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20.png"/><Relationship Id="rId10" Type="http://schemas.openxmlformats.org/officeDocument/2006/relationships/image" Target="../media/image11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80.png"/><Relationship Id="rId9" Type="http://schemas.openxmlformats.org/officeDocument/2006/relationships/customXml" Target="../ink/ink4.xml"/><Relationship Id="rId14" Type="http://schemas.openxmlformats.org/officeDocument/2006/relationships/image" Target="../media/image13.png"/><Relationship Id="rId22" Type="http://schemas.openxmlformats.org/officeDocument/2006/relationships/image" Target="../media/image17.png"/><Relationship Id="rId27" Type="http://schemas.openxmlformats.org/officeDocument/2006/relationships/customXml" Target="../ink/ink13.xml"/><Relationship Id="rId30" Type="http://schemas.openxmlformats.org/officeDocument/2006/relationships/image" Target="../media/image21.png"/><Relationship Id="rId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58AD00-F520-7A83-6044-96D78E721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458" y="1122082"/>
            <a:ext cx="11322423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RSD Simulation on BEPC-</a:t>
            </a:r>
            <a:r>
              <a:rPr lang="en-US" altLang="zh-CN" dirty="0" err="1"/>
              <a:t>Ⅱbased</a:t>
            </a:r>
            <a:r>
              <a:rPr lang="en-US" altLang="zh-CN" dirty="0"/>
              <a:t> on Single Resonance Model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AA06727-47E3-388F-C0FA-3C0511F00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317" y="3754437"/>
            <a:ext cx="9144000" cy="978927"/>
          </a:xfrm>
        </p:spPr>
        <p:txBody>
          <a:bodyPr/>
          <a:lstStyle/>
          <a:p>
            <a:r>
              <a:rPr lang="zh-CN" altLang="en-US" dirty="0"/>
              <a:t>付泓瑾</a:t>
            </a:r>
            <a:endParaRPr lang="en-US" altLang="zh-CN" dirty="0"/>
          </a:p>
          <a:p>
            <a:r>
              <a:rPr lang="zh-CN" altLang="en-US" dirty="0"/>
              <a:t>加速器中心 物理组</a:t>
            </a:r>
          </a:p>
        </p:txBody>
      </p:sp>
    </p:spTree>
    <p:extLst>
      <p:ext uri="{BB962C8B-B14F-4D97-AF65-F5344CB8AC3E}">
        <p14:creationId xmlns:p14="http://schemas.microsoft.com/office/powerpoint/2010/main" val="266778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355B95-D17C-9A70-0B44-3B437FF0B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918"/>
            <a:ext cx="10515600" cy="5621151"/>
          </a:xfrm>
        </p:spPr>
        <p:txBody>
          <a:bodyPr/>
          <a:lstStyle/>
          <a:p>
            <a:r>
              <a:rPr lang="zh-CN" altLang="en-US" dirty="0"/>
              <a:t>黑色每段的扫频起始频率（扫频范围</a:t>
            </a:r>
            <a:r>
              <a:rPr lang="en-US" altLang="zh-CN" dirty="0"/>
              <a:t>827919~848669Hz</a:t>
            </a:r>
            <a:r>
              <a:rPr lang="zh-CN" altLang="en-US" dirty="0"/>
              <a:t>）和扫描速率</a:t>
            </a:r>
            <a:r>
              <a:rPr lang="en-US" altLang="zh-CN" dirty="0"/>
              <a:t>(</a:t>
            </a:r>
            <a:r>
              <a:rPr lang="zh-CN" altLang="en-US" dirty="0"/>
              <a:t>全范围扫描时间为</a:t>
            </a:r>
            <a:r>
              <a:rPr lang="en-US" altLang="zh-CN" dirty="0"/>
              <a:t>500s</a:t>
            </a:r>
            <a:r>
              <a:rPr lang="zh-CN" altLang="en-US" dirty="0"/>
              <a:t>，</a:t>
            </a:r>
            <a:r>
              <a:rPr lang="en-US" altLang="zh-CN" dirty="0"/>
              <a:t>41.5Hz/s)</a:t>
            </a:r>
            <a:r>
              <a:rPr lang="zh-CN" altLang="en-US" dirty="0"/>
              <a:t>相等，对应的时间为：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第一组功率</a:t>
            </a:r>
            <a:r>
              <a:rPr lang="en-US" altLang="zh-CN" dirty="0"/>
              <a:t>(48dbm)</a:t>
            </a:r>
            <a:r>
              <a:rPr lang="zh-CN" altLang="en-US" dirty="0"/>
              <a:t>：</a:t>
            </a:r>
            <a:r>
              <a:rPr lang="en-US" altLang="zh-CN" dirty="0"/>
              <a:t>17:43:43~17:47:05</a:t>
            </a:r>
            <a:r>
              <a:rPr lang="zh-CN" altLang="en-US" dirty="0"/>
              <a:t>  共</a:t>
            </a:r>
            <a:r>
              <a:rPr lang="en-US" altLang="zh-CN" dirty="0"/>
              <a:t>202s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                                     17:54:41~17:51:18  </a:t>
            </a:r>
            <a:r>
              <a:rPr lang="zh-CN" altLang="en-US" dirty="0"/>
              <a:t>共</a:t>
            </a:r>
            <a:r>
              <a:rPr lang="en-US" altLang="zh-CN" dirty="0"/>
              <a:t>203s;</a:t>
            </a:r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第二组功率</a:t>
            </a:r>
            <a:r>
              <a:rPr lang="en-US" altLang="zh-CN" dirty="0"/>
              <a:t>(52.3dbm)</a:t>
            </a:r>
            <a:r>
              <a:rPr lang="zh-CN" altLang="en-US" dirty="0"/>
              <a:t>：</a:t>
            </a:r>
            <a:r>
              <a:rPr lang="en-US" altLang="zh-CN" dirty="0"/>
              <a:t>18:03:21~17:59:55   </a:t>
            </a:r>
            <a:r>
              <a:rPr lang="zh-CN" altLang="en-US" dirty="0"/>
              <a:t>共</a:t>
            </a:r>
            <a:r>
              <a:rPr lang="en-US" altLang="zh-CN" dirty="0"/>
              <a:t>206s</a:t>
            </a:r>
            <a:r>
              <a:rPr lang="zh-CN" altLang="en-US" dirty="0"/>
              <a:t>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取</a:t>
            </a:r>
            <a:r>
              <a:rPr lang="en-US" altLang="zh-CN" dirty="0"/>
              <a:t>203s</a:t>
            </a:r>
            <a:r>
              <a:rPr lang="zh-CN" altLang="en-US" dirty="0"/>
              <a:t>，对应频率为</a:t>
            </a:r>
            <a:r>
              <a:rPr lang="en-US" altLang="zh-CN" dirty="0"/>
              <a:t>836344Hz</a:t>
            </a:r>
            <a:r>
              <a:rPr lang="zh-CN" altLang="en-US" dirty="0"/>
              <a:t>，对应能量约为</a:t>
            </a:r>
            <a:r>
              <a:rPr lang="en-US" altLang="zh-CN" dirty="0"/>
              <a:t>2.4997GeV</a:t>
            </a:r>
            <a:r>
              <a:rPr lang="zh-CN" altLang="en-US" dirty="0"/>
              <a:t>；而理论频率为</a:t>
            </a:r>
            <a:r>
              <a:rPr lang="en-US" altLang="zh-CN" dirty="0"/>
              <a:t>837294Hz,</a:t>
            </a:r>
            <a:r>
              <a:rPr lang="zh-CN" altLang="en-US" dirty="0"/>
              <a:t>理论能量为</a:t>
            </a:r>
            <a:r>
              <a:rPr lang="en-US" altLang="zh-CN" dirty="0"/>
              <a:t>2.5000GeV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橘色段的扫频起始频率（扫频范围</a:t>
            </a:r>
            <a:r>
              <a:rPr lang="en-US" altLang="zh-CN" dirty="0"/>
              <a:t>834500~848000Hz</a:t>
            </a:r>
            <a:r>
              <a:rPr lang="zh-CN" altLang="en-US" dirty="0"/>
              <a:t>）和扫描速率</a:t>
            </a:r>
            <a:r>
              <a:rPr lang="en-US" altLang="zh-CN" dirty="0"/>
              <a:t>(</a:t>
            </a:r>
            <a:r>
              <a:rPr lang="zh-CN" altLang="en-US" dirty="0"/>
              <a:t>全范围扫描时间为</a:t>
            </a:r>
            <a:r>
              <a:rPr lang="en-US" altLang="zh-CN" dirty="0"/>
              <a:t>300s</a:t>
            </a:r>
            <a:r>
              <a:rPr lang="zh-CN" altLang="en-US" dirty="0"/>
              <a:t>，</a:t>
            </a:r>
            <a:r>
              <a:rPr lang="en-US" altLang="zh-CN" dirty="0"/>
              <a:t>45Hz/s)</a:t>
            </a:r>
          </a:p>
          <a:p>
            <a:r>
              <a:rPr lang="zh-CN" altLang="en-US" dirty="0"/>
              <a:t>  </a:t>
            </a:r>
            <a:r>
              <a:rPr lang="en-US" altLang="zh-CN" dirty="0"/>
              <a:t>18:10:25~18:11:10 </a:t>
            </a:r>
            <a:r>
              <a:rPr lang="zh-CN" altLang="en-US" dirty="0"/>
              <a:t>共</a:t>
            </a:r>
            <a:r>
              <a:rPr lang="en-US" altLang="zh-CN" dirty="0"/>
              <a:t>45s</a:t>
            </a:r>
            <a:r>
              <a:rPr lang="zh-CN" altLang="en-US" dirty="0"/>
              <a:t>，对应频率为</a:t>
            </a:r>
            <a:r>
              <a:rPr lang="en-US" altLang="zh-CN" dirty="0"/>
              <a:t>836525Hz</a:t>
            </a:r>
            <a:r>
              <a:rPr lang="zh-CN" altLang="en-US" dirty="0"/>
              <a:t>，对应能量约为</a:t>
            </a:r>
            <a:r>
              <a:rPr lang="en-US" altLang="zh-CN" dirty="0"/>
              <a:t>2.4997GeV</a:t>
            </a:r>
            <a:endParaRPr lang="zh-CN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08351FBE-7198-DEC8-F3D5-F13E336F22FB}"/>
                  </a:ext>
                </a:extLst>
              </p14:cNvPr>
              <p14:cNvContentPartPr/>
              <p14:nvPr/>
            </p14:nvContentPartPr>
            <p14:xfrm>
              <a:off x="2492301" y="2142424"/>
              <a:ext cx="360" cy="36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08351FBE-7198-DEC8-F3D5-F13E336F22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7981" y="213810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934A8EF8-FF67-74E6-1E77-A0E633F1F8E8}"/>
                  </a:ext>
                </a:extLst>
              </p14:cNvPr>
              <p14:cNvContentPartPr/>
              <p14:nvPr/>
            </p14:nvContentPartPr>
            <p14:xfrm>
              <a:off x="2841501" y="1990144"/>
              <a:ext cx="360" cy="36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934A8EF8-FF67-74E6-1E77-A0E633F1F8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37181" y="198582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6A18A169-C4AF-71AD-09CB-80849E4E04DC}"/>
                  </a:ext>
                </a:extLst>
              </p14:cNvPr>
              <p14:cNvContentPartPr/>
              <p14:nvPr/>
            </p14:nvContentPartPr>
            <p14:xfrm>
              <a:off x="4966581" y="1550944"/>
              <a:ext cx="360" cy="36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6A18A169-C4AF-71AD-09CB-80849E4E04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2261" y="1546624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82CDBC84-C9CE-3399-A006-CD41BD04B6FE}"/>
                  </a:ext>
                </a:extLst>
              </p14:cNvPr>
              <p14:cNvContentPartPr/>
              <p14:nvPr/>
            </p14:nvContentPartPr>
            <p14:xfrm>
              <a:off x="5781981" y="286624"/>
              <a:ext cx="360" cy="36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82CDBC84-C9CE-3399-A006-CD41BD04B6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77661" y="282304"/>
                <a:ext cx="9000" cy="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733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7947C6-AF5E-7C45-CB49-1CC16523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束流损失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4AB373-5884-7B39-E84B-E076C0BD0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5082988"/>
          </a:xfrm>
        </p:spPr>
        <p:txBody>
          <a:bodyPr/>
          <a:lstStyle/>
          <a:p>
            <a:r>
              <a:rPr lang="zh-CN" altLang="en-US" dirty="0"/>
              <a:t>调取数据库中历史束损探测器数据</a:t>
            </a:r>
            <a:r>
              <a:rPr lang="en-US" altLang="zh-CN" dirty="0"/>
              <a:t>:10</a:t>
            </a:r>
            <a:r>
              <a:rPr lang="zh-CN" altLang="en-US" dirty="0"/>
              <a:t>月</a:t>
            </a:r>
            <a:r>
              <a:rPr lang="en-US" altLang="zh-CN" dirty="0"/>
              <a:t>25</a:t>
            </a:r>
            <a:r>
              <a:rPr lang="zh-CN" altLang="en-US" dirty="0"/>
              <a:t>日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00~9</a:t>
            </a:r>
            <a:r>
              <a:rPr lang="zh-CN" altLang="en-US" dirty="0"/>
              <a:t>：</a:t>
            </a:r>
            <a:r>
              <a:rPr lang="en-US" altLang="zh-CN" dirty="0"/>
              <a:t>50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选取其中对注入较为敏感且信号大小接近的探测器：</a:t>
            </a:r>
            <a:endParaRPr lang="en-US" altLang="zh-CN" dirty="0"/>
          </a:p>
          <a:p>
            <a:r>
              <a:rPr lang="en-US" altLang="zh-CN" dirty="0"/>
              <a:t>R1OQ03,R1OQ04,R1OQ16,R2OQ08,R2OQ14,R2OQ17,R3OQ04,</a:t>
            </a:r>
          </a:p>
          <a:p>
            <a:r>
              <a:rPr lang="en-US" altLang="zh-CN" dirty="0"/>
              <a:t>R3OQ05,R3OQ06,R3OQ15,R4OQ03,R4OQ05,R4OQ10,R4OQ14,</a:t>
            </a:r>
          </a:p>
          <a:p>
            <a:r>
              <a:rPr lang="en-US" altLang="zh-CN" dirty="0"/>
              <a:t>R4OQ16,</a:t>
            </a:r>
          </a:p>
          <a:p>
            <a:r>
              <a:rPr lang="zh-CN" altLang="en-US" dirty="0"/>
              <a:t>把这些信号求和取平均。</a:t>
            </a:r>
            <a:endParaRPr lang="en-US" altLang="zh-CN" dirty="0"/>
          </a:p>
          <a:p>
            <a:r>
              <a:rPr lang="zh-CN" altLang="en-US" dirty="0"/>
              <a:t>上午第一次做实验，并没有录像。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351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BFA9F1-FED7-8A22-BD9D-BA42A32E3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57035AD-F336-91F3-FFC8-9825806A2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248"/>
            <a:ext cx="12192000" cy="626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90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189CC3-A6A5-E9CC-C768-141B4CAF6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129"/>
            <a:ext cx="10515600" cy="5701834"/>
          </a:xfrm>
        </p:spPr>
        <p:txBody>
          <a:bodyPr/>
          <a:lstStyle/>
          <a:p>
            <a:r>
              <a:rPr lang="zh-CN" altLang="en-US" dirty="0"/>
              <a:t>对应的时间分别为：</a:t>
            </a:r>
            <a:endParaRPr lang="en-US" altLang="zh-CN" dirty="0"/>
          </a:p>
          <a:p>
            <a:r>
              <a:rPr lang="zh-CN" altLang="en-US" dirty="0"/>
              <a:t>第一组功率</a:t>
            </a:r>
            <a:r>
              <a:rPr lang="en-US" altLang="zh-CN" dirty="0"/>
              <a:t>(46.3dbm)</a:t>
            </a:r>
            <a:r>
              <a:rPr lang="zh-CN" altLang="en-US" dirty="0"/>
              <a:t>：</a:t>
            </a:r>
            <a:r>
              <a:rPr lang="en-US" altLang="zh-CN" dirty="0"/>
              <a:t>  1015~1230s</a:t>
            </a:r>
            <a:r>
              <a:rPr lang="zh-CN" altLang="en-US" dirty="0"/>
              <a:t>，共</a:t>
            </a:r>
            <a:r>
              <a:rPr lang="en-US" altLang="zh-CN" dirty="0"/>
              <a:t>215s</a:t>
            </a:r>
          </a:p>
          <a:p>
            <a:r>
              <a:rPr lang="en-US" altLang="zh-CN" dirty="0"/>
              <a:t>                                        1525~1735s,   </a:t>
            </a:r>
            <a:r>
              <a:rPr lang="zh-CN" altLang="en-US" dirty="0"/>
              <a:t>共</a:t>
            </a:r>
            <a:r>
              <a:rPr lang="en-US" altLang="zh-CN" dirty="0"/>
              <a:t>210s</a:t>
            </a:r>
          </a:p>
          <a:p>
            <a:r>
              <a:rPr lang="zh-CN" altLang="en-US" dirty="0"/>
              <a:t>第二组功率</a:t>
            </a:r>
            <a:r>
              <a:rPr lang="en-US" altLang="zh-CN" dirty="0"/>
              <a:t>(52.3dbm)</a:t>
            </a:r>
            <a:r>
              <a:rPr lang="zh-CN" altLang="en-US" dirty="0"/>
              <a:t>：  </a:t>
            </a:r>
            <a:r>
              <a:rPr lang="en-US" altLang="zh-CN" dirty="0"/>
              <a:t>1910~2110s</a:t>
            </a:r>
            <a:r>
              <a:rPr lang="zh-CN" altLang="en-US" dirty="0"/>
              <a:t>， 共</a:t>
            </a:r>
            <a:r>
              <a:rPr lang="en-US" altLang="zh-CN" dirty="0"/>
              <a:t>200s</a:t>
            </a:r>
          </a:p>
          <a:p>
            <a:r>
              <a:rPr lang="zh-CN" altLang="en-US" dirty="0"/>
              <a:t>扫频范围和时间与之前黑色段相同，取</a:t>
            </a:r>
            <a:r>
              <a:rPr lang="en-US" altLang="zh-CN" dirty="0"/>
              <a:t>208s</a:t>
            </a:r>
            <a:r>
              <a:rPr lang="zh-CN" altLang="en-US" dirty="0"/>
              <a:t>，对应能量为</a:t>
            </a:r>
            <a:r>
              <a:rPr lang="en-US" altLang="zh-CN" dirty="0"/>
              <a:t>2.4997GeV,</a:t>
            </a:r>
            <a:r>
              <a:rPr lang="zh-CN" altLang="en-US" dirty="0"/>
              <a:t>对应频率为</a:t>
            </a:r>
            <a:r>
              <a:rPr lang="en-US" altLang="zh-CN" dirty="0"/>
              <a:t>836551Hz</a:t>
            </a:r>
          </a:p>
        </p:txBody>
      </p:sp>
    </p:spTree>
    <p:extLst>
      <p:ext uri="{BB962C8B-B14F-4D97-AF65-F5344CB8AC3E}">
        <p14:creationId xmlns:p14="http://schemas.microsoft.com/office/powerpoint/2010/main" val="2485615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C28156-3388-0A84-42E4-CE020613A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5788"/>
            <a:ext cx="10515600" cy="5361175"/>
          </a:xfrm>
        </p:spPr>
        <p:txBody>
          <a:bodyPr/>
          <a:lstStyle/>
          <a:p>
            <a:r>
              <a:rPr lang="zh-CN" altLang="en-US" dirty="0"/>
              <a:t>特别需要改进的地方：</a:t>
            </a:r>
            <a:endParaRPr lang="en-US" altLang="zh-CN" dirty="0"/>
          </a:p>
          <a:p>
            <a:r>
              <a:rPr lang="zh-CN" altLang="en-US" dirty="0"/>
              <a:t>之前时间记录很粗糙，只记录了分钟，需要一个人专门严格记录每次扫频的开始和结束时间（至少应该精确到秒），不同仪器的时间需要校准。</a:t>
            </a:r>
            <a:endParaRPr lang="en-US" altLang="zh-CN" dirty="0"/>
          </a:p>
          <a:p>
            <a:r>
              <a:rPr lang="zh-CN" altLang="en-US" dirty="0"/>
              <a:t>精确到秒的扫描开始时间是综合设置的扫描时间、纸上记录、手机录像文件生成时间和时长以及历史数据曲线推测的。每次扫频开始时历史数据曲线似乎有一些小幅突变。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0472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67B244-61A6-7238-D955-056E70885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1.Single Resonance 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50655B-668F-CF18-D8FE-0CE15B7D8F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903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CN" altLang="en-US" dirty="0"/>
                  <a:t>（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）基本模型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      全环各处分布着均匀的垂直磁场，水平扰动场集中在原点</a:t>
                </a:r>
                <a:r>
                  <a:rPr lang="en-US" altLang="zh-CN" dirty="0"/>
                  <a:t>s=0</a:t>
                </a:r>
                <a:r>
                  <a:rPr lang="zh-CN" altLang="en-US" dirty="0"/>
                  <a:t>附近。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</a:t>
                </a:r>
                <a:r>
                  <a:rPr lang="zh-CN" altLang="en-US" dirty="0"/>
                  <a:t>因此对于自旋进动来说，每当电子对应的角坐标从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zh-CN" altLang="en-US" i="1">
                        <a:latin typeface="Cambria Math" panose="02040503050406030204" pitchFamily="18" charset="0"/>
                      </a:rPr>
                      <m:t>变为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zh-CN" altLang="en-US" dirty="0"/>
                  <a:t>，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轴对应的自旋水平进动角度有突然增加。而在全环其余各点只有垂直方向的进动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50655B-668F-CF18-D8FE-0CE15B7D8F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90328"/>
              </a:xfrm>
              <a:blipFill>
                <a:blip r:embed="rId2"/>
                <a:stretch>
                  <a:fillRect l="-1217" t="-22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AEEA93AA-4557-3B02-8859-99EA23898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068" y="4899706"/>
            <a:ext cx="3340898" cy="13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8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2CCCD7F-73D1-5698-2AC3-2BA6A191AA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546847"/>
                <a:ext cx="11237259" cy="5997388"/>
              </a:xfrm>
            </p:spPr>
            <p:txBody>
              <a:bodyPr/>
              <a:lstStyle/>
              <a:p>
                <a:r>
                  <a:rPr lang="zh-CN" altLang="en-US" dirty="0"/>
                  <a:t>假设电子从原点右侧附近开始运动，</a:t>
                </a:r>
                <a:r>
                  <a:rPr lang="en-US" altLang="zh-CN" dirty="0"/>
                  <a:t>kicker</a:t>
                </a:r>
                <a:r>
                  <a:rPr lang="zh-CN" altLang="en-US" dirty="0"/>
                  <a:t>的频率增加速率是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 err="1"/>
                  <a:t>df</a:t>
                </a:r>
                <a:r>
                  <a:rPr lang="en-US" altLang="zh-CN" dirty="0"/>
                  <a:t>/dt</a:t>
                </a:r>
                <a:r>
                  <a:rPr lang="zh-CN" altLang="en-US" dirty="0"/>
                  <a:t>，峰值场对应的共振强度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CN" dirty="0"/>
                  <a:t>,</a:t>
                </a:r>
                <a:r>
                  <a:rPr lang="zh-CN" altLang="en-US" dirty="0"/>
                  <a:t>电子第</a:t>
                </a:r>
                <a:r>
                  <a:rPr lang="en-US" altLang="zh-CN" dirty="0"/>
                  <a:t>k</a:t>
                </a:r>
                <a:r>
                  <a:rPr lang="zh-CN" altLang="en-US" dirty="0"/>
                  <a:t>次经过</a:t>
                </a:r>
                <a:r>
                  <a:rPr lang="en-US" altLang="zh-CN" dirty="0"/>
                  <a:t>kicker</a:t>
                </a:r>
                <a:r>
                  <a:rPr lang="zh-CN" altLang="en-US" dirty="0"/>
                  <a:t>到达出发点时，</a:t>
                </a:r>
                <a:r>
                  <a:rPr lang="en-US" altLang="zh-CN" dirty="0"/>
                  <a:t>kicker</a:t>
                </a:r>
                <a:r>
                  <a:rPr lang="zh-CN" altLang="en-US" dirty="0"/>
                  <a:t>频率为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acc>
                          <m:accPr>
                            <m:chr m:val="̇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/>
                  <a:t>，对应的相位角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CN" altLang="en-US" dirty="0"/>
                  <a:t>，那么第</a:t>
                </a:r>
                <a:r>
                  <a:rPr lang="en-US" altLang="zh-CN" dirty="0"/>
                  <a:t>k</a:t>
                </a:r>
                <a:r>
                  <a:rPr lang="zh-CN" altLang="en-US" dirty="0"/>
                  <a:t>圈水平进动的角度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为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m:rPr>
                        <m:sty m:val="p"/>
                      </m:rPr>
                      <a:rPr lang="en-US" altLang="zh-CN" i="1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CN" altLang="en-US" dirty="0"/>
                  <a:t>，垂直进动的角度为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𝜐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</a:t>
                </a:r>
                <a:r>
                  <a:rPr lang="zh-CN" altLang="en-US" dirty="0"/>
                  <a:t>第</a:t>
                </a:r>
                <a:r>
                  <a:rPr lang="en-US" altLang="zh-CN" dirty="0"/>
                  <a:t>k</a:t>
                </a:r>
                <a:r>
                  <a:rPr lang="zh-CN" altLang="en-US" dirty="0"/>
                  <a:t>次到达出发点时自旋矢量和第</a:t>
                </a:r>
                <a:r>
                  <a:rPr lang="en-US" altLang="zh-CN" dirty="0"/>
                  <a:t>k-1</a:t>
                </a:r>
                <a:r>
                  <a:rPr lang="zh-CN" altLang="en-US" dirty="0"/>
                  <a:t>次到达出发点时的自旋矢量之间的关系可以用转动群</a:t>
                </a:r>
                <a:r>
                  <a:rPr lang="en-US" altLang="zh-CN" dirty="0"/>
                  <a:t>SO(3)</a:t>
                </a:r>
                <a:r>
                  <a:rPr lang="zh-CN" altLang="en-US" dirty="0"/>
                  <a:t>联系：</a:t>
                </a:r>
                <a:endParaRPr lang="en-US" altLang="zh-CN" dirty="0"/>
              </a:p>
              <a:p>
                <a:r>
                  <a:rPr lang="en-US" altLang="zh-CN" dirty="0"/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𝑦𝑘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CN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𝑜𝑠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2CCCD7F-73D1-5698-2AC3-2BA6A191AA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546847"/>
                <a:ext cx="11237259" cy="5997388"/>
              </a:xfrm>
              <a:blipFill>
                <a:blip r:embed="rId2"/>
                <a:stretch>
                  <a:fillRect l="-922" t="-1423" r="-42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88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E5D213-B193-3957-5559-FC416A9E7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/>
          <a:lstStyle/>
          <a:p>
            <a:r>
              <a:rPr lang="zh-CN" altLang="en-US" dirty="0"/>
              <a:t>所有参数取成</a:t>
            </a:r>
            <a:r>
              <a:rPr lang="en-US" altLang="zh-CN" dirty="0"/>
              <a:t>BEPC-Ⅱ</a:t>
            </a:r>
            <a:r>
              <a:rPr lang="zh-CN" altLang="en-US" dirty="0"/>
              <a:t>储存环设计值，认为初始时自旋矢量完全垂直极化，扫频速率为</a:t>
            </a:r>
            <a:r>
              <a:rPr lang="en-US" altLang="zh-CN" dirty="0"/>
              <a:t>75Hz/s</a:t>
            </a:r>
            <a:r>
              <a:rPr lang="zh-CN" altLang="en-US" dirty="0"/>
              <a:t>，给出的结果如下：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384AE77-371E-2E06-7F4F-4D336DADA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458" y="1832020"/>
            <a:ext cx="5296604" cy="447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29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C5D7582-DAE3-B7E4-37E1-78C050B3E7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647" y="564776"/>
                <a:ext cx="12702987" cy="590774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CN" altLang="en-US" dirty="0"/>
                  <a:t>（</a:t>
                </a:r>
                <a:r>
                  <a:rPr lang="en-US" altLang="zh-CN" dirty="0"/>
                  <a:t>2</a:t>
                </a:r>
                <a:r>
                  <a:rPr lang="zh-CN" altLang="en-US" dirty="0"/>
                  <a:t>）考虑同步辐射引起的效应</a:t>
                </a:r>
                <a:endParaRPr lang="en-US" altLang="zh-CN" dirty="0"/>
              </a:p>
              <a:p>
                <a:r>
                  <a:rPr lang="en-US" altLang="zh-CN" dirty="0"/>
                  <a:t>       </a:t>
                </a:r>
                <a:r>
                  <a:rPr lang="zh-CN" altLang="en-US" dirty="0"/>
                  <a:t>加入了辐射阻尼的影响，电子的纵向轨道运动由阻尼运动方程决定：</a:t>
                </a:r>
                <a:r>
                  <a:rPr lang="en-US" altLang="zh-CN" dirty="0"/>
                  <a:t>  </a:t>
                </a:r>
              </a:p>
              <a:p>
                <a:r>
                  <a:rPr lang="en-US" altLang="zh-CN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𝜆𝛿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 </a:t>
                </a:r>
                <a:r>
                  <a:rPr lang="zh-CN" altLang="en-US" dirty="0"/>
                  <a:t>即是说在电子由</a:t>
                </a:r>
                <a:r>
                  <a:rPr lang="en-US" altLang="zh-CN" dirty="0"/>
                  <a:t>s=0+</a:t>
                </a:r>
                <a:r>
                  <a:rPr lang="zh-CN" altLang="en-US" dirty="0"/>
                  <a:t>运动到</a:t>
                </a:r>
                <a:r>
                  <a:rPr lang="en-US" altLang="zh-CN" dirty="0"/>
                  <a:t>s=0-</a:t>
                </a:r>
                <a:r>
                  <a:rPr lang="zh-CN" altLang="en-US" dirty="0"/>
                  <a:t>的这一圈过程中 ，</a:t>
                </a:r>
                <a:endParaRPr lang="en-US" altLang="zh-CN" dirty="0"/>
              </a:p>
              <a:p>
                <a:r>
                  <a:rPr lang="zh-CN" altLang="en-US" dirty="0">
                    <a:solidFill>
                      <a:prstClr val="black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zh-CN" alt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𝜆𝜃</m:t>
                        </m:r>
                      </m:sup>
                    </m:sSup>
                  </m:oMath>
                </a14:m>
                <a:r>
                  <a:rPr lang="en-US" altLang="zh-CN" dirty="0"/>
                  <a:t>[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𝑐𝑜𝑠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zh-CN" altLang="en-US" b="0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)+</m:t>
                    </m:r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𝑠𝑖𝑛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zh-CN" altLang="en-US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]</a:t>
                </a:r>
              </a:p>
              <a:p>
                <a:r>
                  <a:rPr lang="en-US" altLang="zh-CN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CN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altLang="zh-CN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   spin tune</a:t>
                </a:r>
                <a:r>
                  <a:rPr lang="zh-CN" altLang="en-US" dirty="0"/>
                  <a:t>修正为：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，每一圈的电子自旋垂直进动角变为：       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                  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zh-CN" alt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sup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nary>
                  </m:oMath>
                </a14:m>
                <a:endParaRPr lang="en-US" altLang="zh-CN" b="0" dirty="0"/>
              </a:p>
              <a:p>
                <a:pPr marL="0" indent="0">
                  <a:buNone/>
                </a:pPr>
                <a:r>
                  <a:rPr lang="zh-CN" altLang="en-US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l-GR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Δ</m:t>
                        </m:r>
                        <m:r>
                          <a:rPr kumimoji="0" lang="zh-CN" altLang="el-GR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𝜙</m:t>
                        </m:r>
                      </m:e>
                      <m:sub>
                        <m:r>
                          <a:rPr kumimoji="0" lang="en-US" altLang="zh-CN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altLang="zh-C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{1+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begChr m:val="[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𝜋𝜆</m:t>
                                </m:r>
                              </m:sup>
                            </m:s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(2</m:t>
                                </m:r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𝜋𝜆</m:t>
                            </m:r>
                          </m:sup>
                        </m:s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b="0" i="1" dirty="0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]+</m:t>
                        </m:r>
                        <m:sSup>
                          <m:sSup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p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begChr m:val="[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𝜋𝜆</m:t>
                                </m:r>
                              </m:sup>
                            </m:s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(2</m:t>
                                </m:r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𝜋𝜆</m:t>
                            </m:r>
                          </m:sup>
                        </m:s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𝑠𝑖𝑛</m:t>
                        </m:r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C5D7582-DAE3-B7E4-37E1-78C050B3E7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647" y="564776"/>
                <a:ext cx="12702987" cy="5907742"/>
              </a:xfrm>
              <a:blipFill>
                <a:blip r:embed="rId2"/>
                <a:stretch>
                  <a:fillRect l="-1008" t="-19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46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721136-29B1-5954-AA8B-B9392B3A1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753"/>
            <a:ext cx="10515600" cy="5352210"/>
          </a:xfrm>
        </p:spPr>
        <p:txBody>
          <a:bodyPr/>
          <a:lstStyle/>
          <a:p>
            <a:r>
              <a:rPr lang="zh-CN" altLang="en-US" dirty="0"/>
              <a:t>所有参数取成设计值，取初始时刻自旋矢量完全垂直极化，相对动量偏差等于自然色散，对应的广义动量为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没有考虑量子涨落。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57F3042-8F76-D725-0B1A-9BC288945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40" y="2205316"/>
            <a:ext cx="7131422" cy="415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6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BF577F-F658-CE5B-FBBB-63E453F6E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0030"/>
            <a:ext cx="10515600" cy="1325563"/>
          </a:xfrm>
        </p:spPr>
        <p:txBody>
          <a:bodyPr/>
          <a:lstStyle/>
          <a:p>
            <a:r>
              <a:rPr lang="zh-CN" altLang="en-US" dirty="0"/>
              <a:t>                     上周实验讨论</a:t>
            </a:r>
          </a:p>
        </p:txBody>
      </p:sp>
    </p:spTree>
    <p:extLst>
      <p:ext uri="{BB962C8B-B14F-4D97-AF65-F5344CB8AC3E}">
        <p14:creationId xmlns:p14="http://schemas.microsoft.com/office/powerpoint/2010/main" val="11758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FF2FF-7E5B-C6EC-AB50-541EA3C9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束流寿命成分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7F84766-FA09-DC13-C4D0-506B758FD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530351"/>
              </a:xfrm>
            </p:spPr>
            <p:txBody>
              <a:bodyPr/>
              <a:lstStyle/>
              <a:p>
                <a:r>
                  <a:rPr lang="en-US" altLang="zh-CN" dirty="0"/>
                  <a:t>10</a:t>
                </a:r>
                <a:r>
                  <a:rPr lang="zh-CN" altLang="en-US" dirty="0"/>
                  <a:t>月</a:t>
                </a:r>
                <a:r>
                  <a:rPr lang="en-US" altLang="zh-CN" dirty="0"/>
                  <a:t>25</a:t>
                </a:r>
                <a:r>
                  <a:rPr lang="zh-CN" altLang="en-US" dirty="0"/>
                  <a:t>日</a:t>
                </a:r>
                <a:r>
                  <a:rPr lang="en-US" altLang="zh-CN" dirty="0"/>
                  <a:t>16</a:t>
                </a:r>
                <a:r>
                  <a:rPr lang="zh-CN" altLang="en-US" dirty="0"/>
                  <a:t>时注入了</a:t>
                </a:r>
                <a:r>
                  <a:rPr lang="en-US" altLang="zh-CN" dirty="0"/>
                  <a:t>100</a:t>
                </a:r>
                <a:r>
                  <a:rPr lang="zh-CN" altLang="en-US" dirty="0"/>
                  <a:t>个束团，总流强</a:t>
                </a:r>
                <a:r>
                  <a:rPr lang="en-US" altLang="zh-CN" dirty="0"/>
                  <a:t>250mA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20</a:t>
                </a:r>
                <a:r>
                  <a:rPr lang="zh-CN" altLang="en-US" dirty="0"/>
                  <a:t>分钟后全部踢掉改住</a:t>
                </a:r>
                <a:r>
                  <a:rPr lang="en-US" altLang="zh-CN" dirty="0"/>
                  <a:t>327</a:t>
                </a:r>
                <a:r>
                  <a:rPr lang="zh-CN" altLang="en-US" dirty="0"/>
                  <a:t>个束团，总流强不变。认为真空寿命不变，而且第二次的</a:t>
                </a:r>
                <a:r>
                  <a:rPr lang="en-US" altLang="zh-CN" dirty="0" err="1"/>
                  <a:t>Tousheck</a:t>
                </a:r>
                <a:r>
                  <a:rPr lang="zh-CN" altLang="en-US" dirty="0"/>
                  <a:t>寿命是第一次的</a:t>
                </a:r>
                <a:r>
                  <a:rPr lang="en-US" altLang="zh-CN" dirty="0"/>
                  <a:t>3.27</a:t>
                </a:r>
                <a:r>
                  <a:rPr lang="zh-CN" altLang="en-US" dirty="0"/>
                  <a:t>倍。因此对于刚注入完成的束流，可联立方程组</a:t>
                </a:r>
                <a:endParaRPr lang="en-US" altLang="zh-CN" dirty="0"/>
              </a:p>
              <a:p>
                <a:r>
                  <a:rPr lang="en-US" altLang="zh-CN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6.59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3.27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dirty="0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/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8.876</m:t>
                        </m:r>
                      </m:den>
                    </m:f>
                    <m:r>
                      <a:rPr lang="en-US" altLang="zh-CN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den>
                    </m:f>
                    <m:r>
                      <a:rPr lang="en-US" altLang="zh-CN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3.27</m:t>
                        </m:r>
                      </m:num>
                      <m:den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/>
                  <a:t>    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                    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=10.48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zh-CN" altLang="en-US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=58.00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故可认为同步辐射工作模式下非极化束流的托歇克寿命约</a:t>
                </a:r>
                <a:r>
                  <a:rPr lang="en-US" altLang="zh-CN" dirty="0"/>
                  <a:t>58h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en-US" altLang="zh-CN" dirty="0"/>
                  <a:t> </a:t>
                </a:r>
                <a:r>
                  <a:rPr lang="zh-CN" altLang="en-US" dirty="0"/>
                  <a:t>而利用裸</a:t>
                </a:r>
                <a:r>
                  <a:rPr lang="en-US" altLang="zh-CN" dirty="0"/>
                  <a:t>lattice</a:t>
                </a:r>
                <a:r>
                  <a:rPr lang="zh-CN" altLang="en-US" dirty="0"/>
                  <a:t>，</a:t>
                </a:r>
                <a:r>
                  <a:rPr lang="en-US" altLang="zh-CN" dirty="0" err="1"/>
                  <a:t>Bmad</a:t>
                </a:r>
                <a:r>
                  <a:rPr lang="zh-CN" altLang="en-US" dirty="0"/>
                  <a:t>计算出的结果约为</a:t>
                </a:r>
                <a:r>
                  <a:rPr lang="en-US" altLang="zh-CN" dirty="0"/>
                  <a:t>63.9h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7F84766-FA09-DC13-C4D0-506B758FD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530351"/>
              </a:xfrm>
              <a:blipFill>
                <a:blip r:embed="rId2"/>
                <a:stretch>
                  <a:fillRect l="-1043" t="-24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61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11277E-1055-CAF9-109B-0B5BBF141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113"/>
            <a:ext cx="10515600" cy="1325563"/>
          </a:xfrm>
        </p:spPr>
        <p:txBody>
          <a:bodyPr/>
          <a:lstStyle/>
          <a:p>
            <a:r>
              <a:rPr lang="zh-CN" altLang="en-US" dirty="0"/>
              <a:t>束流寿命曲线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B6A590-0EB3-AA87-D59C-486CD188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718"/>
            <a:ext cx="10515600" cy="4581245"/>
          </a:xfrm>
        </p:spPr>
        <p:txBody>
          <a:bodyPr/>
          <a:lstStyle/>
          <a:p>
            <a:r>
              <a:rPr lang="zh-CN" altLang="en-US" dirty="0"/>
              <a:t>直接调取数据库中历史束流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25</a:t>
            </a:r>
            <a:r>
              <a:rPr lang="zh-CN" altLang="en-US" dirty="0"/>
              <a:t>日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20~18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的束流寿命数据，缺少束损数据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19AF3CA-D42C-F787-09DE-030ED167E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51551"/>
            <a:ext cx="10641106" cy="338145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D03DD13C-F183-A2DA-1211-95487B4C6263}"/>
                  </a:ext>
                </a:extLst>
              </p14:cNvPr>
              <p14:cNvContentPartPr/>
              <p14:nvPr/>
            </p14:nvContentPartPr>
            <p14:xfrm>
              <a:off x="4527381" y="5064904"/>
              <a:ext cx="360" cy="17712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D03DD13C-F183-A2DA-1211-95487B4C62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23061" y="5060584"/>
                <a:ext cx="900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56CDD742-B1F3-60F4-E865-598B5C92743C}"/>
                  </a:ext>
                </a:extLst>
              </p14:cNvPr>
              <p14:cNvContentPartPr/>
              <p14:nvPr/>
            </p14:nvContentPartPr>
            <p14:xfrm>
              <a:off x="4536021" y="5154184"/>
              <a:ext cx="427680" cy="2952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56CDD742-B1F3-60F4-E865-598B5C9274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31701" y="5149864"/>
                <a:ext cx="43632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墨迹 7">
                <a:extLst>
                  <a:ext uri="{FF2B5EF4-FFF2-40B4-BE49-F238E27FC236}">
                    <a16:creationId xmlns:a16="http://schemas.microsoft.com/office/drawing/2014/main" id="{4D5442CE-1A80-642C-4EBC-7E31A06C8DDF}"/>
                  </a:ext>
                </a:extLst>
              </p14:cNvPr>
              <p14:cNvContentPartPr/>
              <p14:nvPr/>
            </p14:nvContentPartPr>
            <p14:xfrm>
              <a:off x="4530261" y="5091904"/>
              <a:ext cx="68760" cy="97200"/>
            </p14:xfrm>
          </p:contentPart>
        </mc:Choice>
        <mc:Fallback xmlns="">
          <p:pic>
            <p:nvPicPr>
              <p:cNvPr id="8" name="墨迹 7">
                <a:extLst>
                  <a:ext uri="{FF2B5EF4-FFF2-40B4-BE49-F238E27FC236}">
                    <a16:creationId xmlns:a16="http://schemas.microsoft.com/office/drawing/2014/main" id="{4D5442CE-1A80-642C-4EBC-7E31A06C8DD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25941" y="5087584"/>
                <a:ext cx="77400" cy="105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组合 11">
            <a:extLst>
              <a:ext uri="{FF2B5EF4-FFF2-40B4-BE49-F238E27FC236}">
                <a16:creationId xmlns:a16="http://schemas.microsoft.com/office/drawing/2014/main" id="{39CFFA74-3CFF-457C-B156-83F96E6526F0}"/>
              </a:ext>
            </a:extLst>
          </p:cNvPr>
          <p:cNvGrpSpPr/>
          <p:nvPr/>
        </p:nvGrpSpPr>
        <p:grpSpPr>
          <a:xfrm>
            <a:off x="4912581" y="5118544"/>
            <a:ext cx="46440" cy="88200"/>
            <a:chOff x="4912581" y="5118544"/>
            <a:chExt cx="46440" cy="8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9" name="墨迹 8">
                  <a:extLst>
                    <a:ext uri="{FF2B5EF4-FFF2-40B4-BE49-F238E27FC236}">
                      <a16:creationId xmlns:a16="http://schemas.microsoft.com/office/drawing/2014/main" id="{54EF8EA5-32F9-F277-2D14-C1FDEF870BCD}"/>
                    </a:ext>
                  </a:extLst>
                </p14:cNvPr>
                <p14:cNvContentPartPr/>
                <p14:nvPr/>
              </p14:nvContentPartPr>
              <p14:xfrm>
                <a:off x="4912581" y="5118544"/>
                <a:ext cx="46440" cy="80640"/>
              </p14:xfrm>
            </p:contentPart>
          </mc:Choice>
          <mc:Fallback xmlns="">
            <p:pic>
              <p:nvPicPr>
                <p:cNvPr id="9" name="墨迹 8">
                  <a:extLst>
                    <a:ext uri="{FF2B5EF4-FFF2-40B4-BE49-F238E27FC236}">
                      <a16:creationId xmlns:a16="http://schemas.microsoft.com/office/drawing/2014/main" id="{54EF8EA5-32F9-F277-2D14-C1FDEF870BC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908261" y="5114224"/>
                  <a:ext cx="5508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1" name="墨迹 10">
                  <a:extLst>
                    <a:ext uri="{FF2B5EF4-FFF2-40B4-BE49-F238E27FC236}">
                      <a16:creationId xmlns:a16="http://schemas.microsoft.com/office/drawing/2014/main" id="{D7A4E28E-B529-A4E4-AF64-8C9C605B29EA}"/>
                    </a:ext>
                  </a:extLst>
                </p14:cNvPr>
                <p14:cNvContentPartPr/>
                <p14:nvPr/>
              </p14:nvContentPartPr>
              <p14:xfrm>
                <a:off x="4913661" y="5190544"/>
                <a:ext cx="34560" cy="16200"/>
              </p14:xfrm>
            </p:contentPart>
          </mc:Choice>
          <mc:Fallback xmlns="">
            <p:pic>
              <p:nvPicPr>
                <p:cNvPr id="11" name="墨迹 10">
                  <a:extLst>
                    <a:ext uri="{FF2B5EF4-FFF2-40B4-BE49-F238E27FC236}">
                      <a16:creationId xmlns:a16="http://schemas.microsoft.com/office/drawing/2014/main" id="{D7A4E28E-B529-A4E4-AF64-8C9C605B29E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909341" y="5186224"/>
                  <a:ext cx="43200" cy="24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65BA2306-C62D-4AB6-8BCC-A7F12C3E1A2D}"/>
              </a:ext>
            </a:extLst>
          </p:cNvPr>
          <p:cNvGrpSpPr/>
          <p:nvPr/>
        </p:nvGrpSpPr>
        <p:grpSpPr>
          <a:xfrm>
            <a:off x="5450421" y="3693304"/>
            <a:ext cx="565920" cy="277200"/>
            <a:chOff x="5450421" y="3693304"/>
            <a:chExt cx="565920" cy="27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5" name="墨迹 14">
                  <a:extLst>
                    <a:ext uri="{FF2B5EF4-FFF2-40B4-BE49-F238E27FC236}">
                      <a16:creationId xmlns:a16="http://schemas.microsoft.com/office/drawing/2014/main" id="{0412761D-4433-2197-7051-03D894DCD7BD}"/>
                    </a:ext>
                  </a:extLst>
                </p14:cNvPr>
                <p14:cNvContentPartPr/>
                <p14:nvPr/>
              </p14:nvContentPartPr>
              <p14:xfrm>
                <a:off x="5450421" y="3702304"/>
                <a:ext cx="19800" cy="268200"/>
              </p14:xfrm>
            </p:contentPart>
          </mc:Choice>
          <mc:Fallback xmlns="">
            <p:pic>
              <p:nvPicPr>
                <p:cNvPr id="15" name="墨迹 14">
                  <a:extLst>
                    <a:ext uri="{FF2B5EF4-FFF2-40B4-BE49-F238E27FC236}">
                      <a16:creationId xmlns:a16="http://schemas.microsoft.com/office/drawing/2014/main" id="{0412761D-4433-2197-7051-03D894DCD7B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46101" y="3697984"/>
                  <a:ext cx="284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6" name="墨迹 15">
                  <a:extLst>
                    <a:ext uri="{FF2B5EF4-FFF2-40B4-BE49-F238E27FC236}">
                      <a16:creationId xmlns:a16="http://schemas.microsoft.com/office/drawing/2014/main" id="{AC442F9F-F080-F8B1-E1CA-C8AA95CABD6C}"/>
                    </a:ext>
                  </a:extLst>
                </p14:cNvPr>
                <p14:cNvContentPartPr/>
                <p14:nvPr/>
              </p14:nvContentPartPr>
              <p14:xfrm>
                <a:off x="5468421" y="3845944"/>
                <a:ext cx="519480" cy="9720"/>
              </p14:xfrm>
            </p:contentPart>
          </mc:Choice>
          <mc:Fallback xmlns="">
            <p:pic>
              <p:nvPicPr>
                <p:cNvPr id="16" name="墨迹 15">
                  <a:extLst>
                    <a:ext uri="{FF2B5EF4-FFF2-40B4-BE49-F238E27FC236}">
                      <a16:creationId xmlns:a16="http://schemas.microsoft.com/office/drawing/2014/main" id="{AC442F9F-F080-F8B1-E1CA-C8AA95CABD6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464101" y="3841624"/>
                  <a:ext cx="52812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墨迹 16">
                  <a:extLst>
                    <a:ext uri="{FF2B5EF4-FFF2-40B4-BE49-F238E27FC236}">
                      <a16:creationId xmlns:a16="http://schemas.microsoft.com/office/drawing/2014/main" id="{2FF67907-51AE-3F4C-0791-98C1A1FC6AE7}"/>
                    </a:ext>
                  </a:extLst>
                </p14:cNvPr>
                <p14:cNvContentPartPr/>
                <p14:nvPr/>
              </p14:nvContentPartPr>
              <p14:xfrm>
                <a:off x="6005901" y="3693304"/>
                <a:ext cx="10440" cy="232920"/>
              </p14:xfrm>
            </p:contentPart>
          </mc:Choice>
          <mc:Fallback xmlns="">
            <p:pic>
              <p:nvPicPr>
                <p:cNvPr id="17" name="墨迹 16">
                  <a:extLst>
                    <a:ext uri="{FF2B5EF4-FFF2-40B4-BE49-F238E27FC236}">
                      <a16:creationId xmlns:a16="http://schemas.microsoft.com/office/drawing/2014/main" id="{2FF67907-51AE-3F4C-0791-98C1A1FC6AE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001581" y="3688984"/>
                  <a:ext cx="19080" cy="24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C5B2A818-5B6D-0DF1-260E-79565ADFF1F6}"/>
              </a:ext>
            </a:extLst>
          </p:cNvPr>
          <p:cNvGrpSpPr/>
          <p:nvPr/>
        </p:nvGrpSpPr>
        <p:grpSpPr>
          <a:xfrm>
            <a:off x="6660381" y="3684664"/>
            <a:ext cx="460080" cy="331200"/>
            <a:chOff x="6660381" y="3684664"/>
            <a:chExt cx="460080" cy="33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9" name="墨迹 18">
                  <a:extLst>
                    <a:ext uri="{FF2B5EF4-FFF2-40B4-BE49-F238E27FC236}">
                      <a16:creationId xmlns:a16="http://schemas.microsoft.com/office/drawing/2014/main" id="{76473966-571A-49B9-3223-868C34C2EDB2}"/>
                    </a:ext>
                  </a:extLst>
                </p14:cNvPr>
                <p14:cNvContentPartPr/>
                <p14:nvPr/>
              </p14:nvContentPartPr>
              <p14:xfrm>
                <a:off x="6660381" y="3684664"/>
                <a:ext cx="360" cy="268200"/>
              </p14:xfrm>
            </p:contentPart>
          </mc:Choice>
          <mc:Fallback xmlns="">
            <p:pic>
              <p:nvPicPr>
                <p:cNvPr id="19" name="墨迹 18">
                  <a:extLst>
                    <a:ext uri="{FF2B5EF4-FFF2-40B4-BE49-F238E27FC236}">
                      <a16:creationId xmlns:a16="http://schemas.microsoft.com/office/drawing/2014/main" id="{76473966-571A-49B9-3223-868C34C2EDB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656061" y="3680344"/>
                  <a:ext cx="90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0" name="墨迹 19">
                  <a:extLst>
                    <a:ext uri="{FF2B5EF4-FFF2-40B4-BE49-F238E27FC236}">
                      <a16:creationId xmlns:a16="http://schemas.microsoft.com/office/drawing/2014/main" id="{7CBAFAAB-3864-672F-166C-DE1F4D879A54}"/>
                    </a:ext>
                  </a:extLst>
                </p14:cNvPr>
                <p14:cNvContentPartPr/>
                <p14:nvPr/>
              </p14:nvContentPartPr>
              <p14:xfrm>
                <a:off x="6669381" y="3835144"/>
                <a:ext cx="402840" cy="38160"/>
              </p14:xfrm>
            </p:contentPart>
          </mc:Choice>
          <mc:Fallback xmlns="">
            <p:pic>
              <p:nvPicPr>
                <p:cNvPr id="20" name="墨迹 19">
                  <a:extLst>
                    <a:ext uri="{FF2B5EF4-FFF2-40B4-BE49-F238E27FC236}">
                      <a16:creationId xmlns:a16="http://schemas.microsoft.com/office/drawing/2014/main" id="{7CBAFAAB-3864-672F-166C-DE1F4D879A5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665061" y="3830824"/>
                  <a:ext cx="4114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2" name="墨迹 21">
                  <a:extLst>
                    <a:ext uri="{FF2B5EF4-FFF2-40B4-BE49-F238E27FC236}">
                      <a16:creationId xmlns:a16="http://schemas.microsoft.com/office/drawing/2014/main" id="{F530626C-3E0B-0F24-35E2-6A321ECC5066}"/>
                    </a:ext>
                  </a:extLst>
                </p14:cNvPr>
                <p14:cNvContentPartPr/>
                <p14:nvPr/>
              </p14:nvContentPartPr>
              <p14:xfrm>
                <a:off x="7090941" y="3709864"/>
                <a:ext cx="29520" cy="306000"/>
              </p14:xfrm>
            </p:contentPart>
          </mc:Choice>
          <mc:Fallback xmlns="">
            <p:pic>
              <p:nvPicPr>
                <p:cNvPr id="22" name="墨迹 21">
                  <a:extLst>
                    <a:ext uri="{FF2B5EF4-FFF2-40B4-BE49-F238E27FC236}">
                      <a16:creationId xmlns:a16="http://schemas.microsoft.com/office/drawing/2014/main" id="{F530626C-3E0B-0F24-35E2-6A321ECC506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086621" y="3705544"/>
                  <a:ext cx="3816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3" name="墨迹 22">
                  <a:extLst>
                    <a:ext uri="{FF2B5EF4-FFF2-40B4-BE49-F238E27FC236}">
                      <a16:creationId xmlns:a16="http://schemas.microsoft.com/office/drawing/2014/main" id="{034FEDC7-FDB9-2F03-6045-D278422DD00E}"/>
                    </a:ext>
                  </a:extLst>
                </p14:cNvPr>
                <p14:cNvContentPartPr/>
                <p14:nvPr/>
              </p14:nvContentPartPr>
              <p14:xfrm>
                <a:off x="7045941" y="3854944"/>
                <a:ext cx="40680" cy="360"/>
              </p14:xfrm>
            </p:contentPart>
          </mc:Choice>
          <mc:Fallback xmlns="">
            <p:pic>
              <p:nvPicPr>
                <p:cNvPr id="23" name="墨迹 22">
                  <a:extLst>
                    <a:ext uri="{FF2B5EF4-FFF2-40B4-BE49-F238E27FC236}">
                      <a16:creationId xmlns:a16="http://schemas.microsoft.com/office/drawing/2014/main" id="{034FEDC7-FDB9-2F03-6045-D278422DD00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041621" y="3850624"/>
                  <a:ext cx="4932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5" name="墨迹 24">
                  <a:extLst>
                    <a:ext uri="{FF2B5EF4-FFF2-40B4-BE49-F238E27FC236}">
                      <a16:creationId xmlns:a16="http://schemas.microsoft.com/office/drawing/2014/main" id="{29320741-30FE-964D-24E4-D728D75BF117}"/>
                    </a:ext>
                  </a:extLst>
                </p14:cNvPr>
                <p14:cNvContentPartPr/>
                <p14:nvPr/>
              </p14:nvContentPartPr>
              <p14:xfrm>
                <a:off x="7090941" y="3872584"/>
                <a:ext cx="24840" cy="360"/>
              </p14:xfrm>
            </p:contentPart>
          </mc:Choice>
          <mc:Fallback xmlns="">
            <p:pic>
              <p:nvPicPr>
                <p:cNvPr id="25" name="墨迹 24">
                  <a:extLst>
                    <a:ext uri="{FF2B5EF4-FFF2-40B4-BE49-F238E27FC236}">
                      <a16:creationId xmlns:a16="http://schemas.microsoft.com/office/drawing/2014/main" id="{29320741-30FE-964D-24E4-D728D75BF11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086621" y="3868264"/>
                  <a:ext cx="3348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E72544C-75EA-A0E9-C8ED-700C62FBE044}"/>
              </a:ext>
            </a:extLst>
          </p:cNvPr>
          <p:cNvGrpSpPr/>
          <p:nvPr/>
        </p:nvGrpSpPr>
        <p:grpSpPr>
          <a:xfrm>
            <a:off x="7960341" y="3755944"/>
            <a:ext cx="188280" cy="196560"/>
            <a:chOff x="7960341" y="3755944"/>
            <a:chExt cx="188280" cy="196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1" name="墨迹 20">
                  <a:extLst>
                    <a:ext uri="{FF2B5EF4-FFF2-40B4-BE49-F238E27FC236}">
                      <a16:creationId xmlns:a16="http://schemas.microsoft.com/office/drawing/2014/main" id="{DB182E79-21B4-9992-87A7-61208712515A}"/>
                    </a:ext>
                  </a:extLst>
                </p14:cNvPr>
                <p14:cNvContentPartPr/>
                <p14:nvPr/>
              </p14:nvContentPartPr>
              <p14:xfrm>
                <a:off x="7978341" y="3755944"/>
                <a:ext cx="9360" cy="196560"/>
              </p14:xfrm>
            </p:contentPart>
          </mc:Choice>
          <mc:Fallback xmlns="">
            <p:pic>
              <p:nvPicPr>
                <p:cNvPr id="21" name="墨迹 20">
                  <a:extLst>
                    <a:ext uri="{FF2B5EF4-FFF2-40B4-BE49-F238E27FC236}">
                      <a16:creationId xmlns:a16="http://schemas.microsoft.com/office/drawing/2014/main" id="{DB182E79-21B4-9992-87A7-61208712515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974021" y="3751624"/>
                  <a:ext cx="180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4" name="墨迹 23">
                  <a:extLst>
                    <a:ext uri="{FF2B5EF4-FFF2-40B4-BE49-F238E27FC236}">
                      <a16:creationId xmlns:a16="http://schemas.microsoft.com/office/drawing/2014/main" id="{488AEEFF-594D-A4C2-3D79-B7F024A959AF}"/>
                    </a:ext>
                  </a:extLst>
                </p14:cNvPr>
                <p14:cNvContentPartPr/>
                <p14:nvPr/>
              </p14:nvContentPartPr>
              <p14:xfrm>
                <a:off x="7960341" y="3854944"/>
                <a:ext cx="188280" cy="37080"/>
              </p14:xfrm>
            </p:contentPart>
          </mc:Choice>
          <mc:Fallback xmlns="">
            <p:pic>
              <p:nvPicPr>
                <p:cNvPr id="24" name="墨迹 23">
                  <a:extLst>
                    <a:ext uri="{FF2B5EF4-FFF2-40B4-BE49-F238E27FC236}">
                      <a16:creationId xmlns:a16="http://schemas.microsoft.com/office/drawing/2014/main" id="{488AEEFF-594D-A4C2-3D79-B7F024A959A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956021" y="3850624"/>
                  <a:ext cx="1969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id="{6750A7D8-75D6-0DF6-F84F-6A0B7B6FECB1}"/>
                    </a:ext>
                  </a:extLst>
                </p14:cNvPr>
                <p14:cNvContentPartPr/>
                <p14:nvPr/>
              </p14:nvContentPartPr>
              <p14:xfrm>
                <a:off x="8103621" y="3769984"/>
                <a:ext cx="20160" cy="180000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6750A7D8-75D6-0DF6-F84F-6A0B7B6FECB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8099301" y="3765664"/>
                  <a:ext cx="28800" cy="188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8964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896</Words>
  <Application>Microsoft Office PowerPoint</Application>
  <PresentationFormat>宽屏</PresentationFormat>
  <Paragraphs>57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等线 Light</vt:lpstr>
      <vt:lpstr>Arial</vt:lpstr>
      <vt:lpstr>Cambria Math</vt:lpstr>
      <vt:lpstr>Office 主题​​</vt:lpstr>
      <vt:lpstr>The RSD Simulation on BEPC-Ⅱbased on Single Resonance Model</vt:lpstr>
      <vt:lpstr>1.Single Resonance Model</vt:lpstr>
      <vt:lpstr>PowerPoint 演示文稿</vt:lpstr>
      <vt:lpstr>PowerPoint 演示文稿</vt:lpstr>
      <vt:lpstr>PowerPoint 演示文稿</vt:lpstr>
      <vt:lpstr>PowerPoint 演示文稿</vt:lpstr>
      <vt:lpstr>                     上周实验讨论</vt:lpstr>
      <vt:lpstr>束流寿命成分</vt:lpstr>
      <vt:lpstr>束流寿命曲线</vt:lpstr>
      <vt:lpstr>PowerPoint 演示文稿</vt:lpstr>
      <vt:lpstr>束流损失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Wen Jingda</dc:creator>
  <cp:lastModifiedBy>Wen Jingda</cp:lastModifiedBy>
  <cp:revision>25</cp:revision>
  <dcterms:created xsi:type="dcterms:W3CDTF">2022-10-29T05:00:11Z</dcterms:created>
  <dcterms:modified xsi:type="dcterms:W3CDTF">2022-11-01T05:33:31Z</dcterms:modified>
</cp:coreProperties>
</file>