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1" r:id="rId7"/>
    <p:sldId id="290" r:id="rId8"/>
    <p:sldId id="262" r:id="rId9"/>
    <p:sldId id="292" r:id="rId10"/>
    <p:sldId id="291" r:id="rId11"/>
    <p:sldId id="293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029"/>
  </p:normalViewPr>
  <p:slideViewPr>
    <p:cSldViewPr snapToGrid="0" snapToObjects="1">
      <p:cViewPr varScale="1">
        <p:scale>
          <a:sx n="121" d="100"/>
          <a:sy n="121" d="100"/>
        </p:scale>
        <p:origin x="200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384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EFD99-1DA4-6F4A-9B2B-B9C526A665A6}" type="datetimeFigureOut">
              <a:rPr kumimoji="1" lang="zh-CN" altLang="en-US" smtClean="0"/>
              <a:t>2022/11/1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18170C-0D95-D446-8021-1B3EABB83D8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28868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BCC95A6-B1F7-0F4E-B3E4-96843D8BF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71232" y="2"/>
            <a:ext cx="8634413" cy="645459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zh-CN" altLang="en-US"/>
              <a:t>单击此处编辑母版标题样式</a:t>
            </a:r>
            <a:endParaRPr kumimoji="1"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E1ABEA-5E60-E04D-B799-0087BAC27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1168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A2D5AD-C269-9D4B-8519-0AF002FAC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D0F3E-E4B9-F647-BAC7-7646A62A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687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BEFDE1-E3B2-DF42-8247-C71C269D0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614D36-DB70-D047-BA5A-AEBCCCAD5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1716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ED4B0B1-6F7D-AE4D-8E82-7CCF6A3C8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629400"/>
            <a:ext cx="2743200" cy="228600"/>
          </a:xfrm>
        </p:spPr>
        <p:txBody>
          <a:bodyPr/>
          <a:lstStyle/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49932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9A0842F-9FBF-204B-9F0F-F23BFF563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28"/>
            <a:ext cx="10515600" cy="6212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1F69D70-8771-B642-8A3D-C56EB86B9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607174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FBEBD-DE2E-D342-92B5-193891D00BC2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  <p:cxnSp>
        <p:nvCxnSpPr>
          <p:cNvPr id="8" name="直线连接符 7">
            <a:extLst>
              <a:ext uri="{FF2B5EF4-FFF2-40B4-BE49-F238E27FC236}">
                <a16:creationId xmlns:a16="http://schemas.microsoft.com/office/drawing/2014/main" id="{FFC97774-79B1-E84F-ADE8-CD0CC48A02F5}"/>
              </a:ext>
            </a:extLst>
          </p:cNvPr>
          <p:cNvCxnSpPr/>
          <p:nvPr userDrawn="1"/>
        </p:nvCxnSpPr>
        <p:spPr>
          <a:xfrm>
            <a:off x="838200" y="643502"/>
            <a:ext cx="105156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420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</p:sldLayoutIdLst>
  <p:hf hdr="0"/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>
            <a:extLst>
              <a:ext uri="{FF2B5EF4-FFF2-40B4-BE49-F238E27FC236}">
                <a16:creationId xmlns:a16="http://schemas.microsoft.com/office/drawing/2014/main" id="{DDDC2112-8BE8-A043-84C4-B27029302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8793" y="2721430"/>
            <a:ext cx="8634413" cy="2060604"/>
          </a:xfrm>
        </p:spPr>
        <p:txBody>
          <a:bodyPr>
            <a:normAutofit fontScale="90000"/>
          </a:bodyPr>
          <a:lstStyle/>
          <a:p>
            <a:br>
              <a:rPr lang="en-US" altLang="zh-CN" dirty="0"/>
            </a:br>
            <a:br>
              <a:rPr lang="en-US" altLang="zh-CN" dirty="0"/>
            </a:br>
            <a: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Spin Resonance Free Booster For Future 100 km-scale Circular </a:t>
            </a:r>
            <a:r>
              <a:rPr lang="en-US" altLang="zh-CN" b="1" i="0" dirty="0" err="1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e+e</a:t>
            </a:r>
            <a: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  <a:t>− Colliders</a:t>
            </a:r>
            <a:br>
              <a:rPr lang="en-US" altLang="zh-CN" b="1" i="0" dirty="0">
                <a:solidFill>
                  <a:srgbClr val="1A63A0"/>
                </a:solidFill>
                <a:effectLst/>
                <a:latin typeface="Roboto" panose="02000000000000000000" pitchFamily="2" charset="0"/>
              </a:rPr>
            </a:br>
            <a:br>
              <a:rPr lang="en-US" altLang="zh-CN" dirty="0"/>
            </a:br>
            <a:r>
              <a:rPr lang="en-US" altLang="zh-CN" dirty="0"/>
              <a:t>22-11-1</a:t>
            </a:r>
            <a:br>
              <a:rPr lang="en-US" altLang="zh-CN" dirty="0"/>
            </a:br>
            <a:r>
              <a:rPr lang="en-US" altLang="zh-CN" dirty="0" err="1"/>
              <a:t>ChenTao</a:t>
            </a:r>
            <a:endParaRPr lang="zh-CN" altLang="en-US" dirty="0"/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3E05E105-79D7-DB4E-81C9-C57826A18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7366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0E3735-471B-B54C-8C76-8EFB0F370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Calculation vs simulation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7788F5D-629F-F545-8AE8-74550D224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10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36ABEDE-A88D-8549-A747-0D5FA1640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725886"/>
            <a:ext cx="5867400" cy="43942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884115F-F74A-9B4F-8148-E27FF947D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725886"/>
            <a:ext cx="5867400" cy="4394200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1A77D0C-A3CA-D54F-86D5-A9A4B5CADA6B}"/>
              </a:ext>
            </a:extLst>
          </p:cNvPr>
          <p:cNvSpPr txBox="1"/>
          <p:nvPr/>
        </p:nvSpPr>
        <p:spPr>
          <a:xfrm>
            <a:off x="8856998" y="1738586"/>
            <a:ext cx="1535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升能至</a:t>
            </a:r>
            <a:r>
              <a:rPr kumimoji="1" lang="en-US" altLang="zh-CN" dirty="0"/>
              <a:t>80GeV</a:t>
            </a:r>
            <a:endParaRPr kumimoji="1"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524918A-F3C0-D94E-A343-9BA3EBADCF6F}"/>
              </a:ext>
            </a:extLst>
          </p:cNvPr>
          <p:cNvSpPr txBox="1"/>
          <p:nvPr/>
        </p:nvSpPr>
        <p:spPr>
          <a:xfrm>
            <a:off x="2380593" y="1665890"/>
            <a:ext cx="1709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升能至</a:t>
            </a:r>
            <a:r>
              <a:rPr kumimoji="1" lang="en-US" altLang="zh-CN" dirty="0"/>
              <a:t>45.6GeV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7039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E59A2-B5F5-C34F-B966-8F37E4D65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结论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50162EA-638A-3748-A2A2-498D0CEF5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11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FC3E6F3-2C62-A144-8D4F-7D53CE31310A}"/>
                  </a:ext>
                </a:extLst>
              </p:cNvPr>
              <p:cNvSpPr txBox="1"/>
              <p:nvPr/>
            </p:nvSpPr>
            <p:spPr>
              <a:xfrm>
                <a:off x="666093" y="1282262"/>
                <a:ext cx="10859814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在新</a:t>
                </a:r>
                <a:r>
                  <a:rPr kumimoji="1" lang="en-US" altLang="zh-CN" sz="2400" dirty="0"/>
                  <a:t>lattice</a:t>
                </a:r>
                <a:r>
                  <a:rPr kumimoji="1" lang="zh-CN" altLang="en-US" sz="2400" dirty="0"/>
                  <a:t>中，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zh-CN" altLang="en-US" sz="2400" dirty="0"/>
                  <a:t> 仅稍大于</a:t>
                </a:r>
                <a:r>
                  <a:rPr kumimoji="1" lang="en-US" altLang="zh-CN" sz="2400" dirty="0"/>
                  <a:t>120GeV</a:t>
                </a:r>
                <a:r>
                  <a:rPr kumimoji="1" lang="zh-CN" altLang="en-US" sz="2400" dirty="0"/>
                  <a:t>时的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400" i="1" dirty="0">
                        <a:latin typeface="Cambria Math" panose="02040503050406030204" pitchFamily="18" charset="0"/>
                      </a:rPr>
                      <m:t>G</m:t>
                    </m:r>
                    <m:r>
                      <a:rPr kumimoji="1" lang="en-US" altLang="zh-C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en-US" altLang="zh-CN" sz="2400" dirty="0"/>
                  <a:t>, </a:t>
                </a:r>
                <a:r>
                  <a:rPr kumimoji="1" lang="zh-CN" altLang="en-US" sz="2400" dirty="0"/>
                  <a:t>升能会受到共振峰附近的次强峰的影响，次强峰附近的</a:t>
                </a:r>
                <a:r>
                  <a:rPr kumimoji="1" lang="en-US" altLang="zh-CN" sz="2400" dirty="0"/>
                  <a:t>imperfection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resonance</a:t>
                </a:r>
                <a:r>
                  <a:rPr kumimoji="1" lang="zh-CN" altLang="en-US" sz="2400" dirty="0"/>
                  <a:t>也更强，</a:t>
                </a:r>
                <a:r>
                  <a:rPr kumimoji="1" lang="en-US" altLang="zh-CN" sz="2400" dirty="0"/>
                  <a:t>imperfection</a:t>
                </a:r>
                <a:r>
                  <a:rPr kumimoji="1" lang="zh-CN" altLang="en-US" sz="2400" dirty="0"/>
                  <a:t> </a:t>
                </a:r>
                <a:r>
                  <a:rPr kumimoji="1" lang="en-US" altLang="zh-CN" sz="2400" dirty="0"/>
                  <a:t>resonance</a:t>
                </a:r>
                <a:r>
                  <a:rPr kumimoji="1" lang="zh-CN" altLang="en-US" sz="2400" dirty="0"/>
                  <a:t>贡献的退极化占主要部分；</a:t>
                </a:r>
                <a:endParaRPr kumimoji="1"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升能曲线接近最高能量时升能速度最低，此时对应共振谱中的强共振，导致退极化效应比预想更强</a:t>
                </a:r>
                <a:endParaRPr kumimoji="1" lang="en-US" altLang="zh-CN" sz="2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由于纵向震荡影响，升能速度低时会存在多次穿越同一共振情况，以及升能过程中穿越每个共振的速度也不同，这部分影响难以量化计算</a:t>
                </a:r>
                <a:endParaRPr kumimoji="1" lang="en-US" altLang="zh-CN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升能至</a:t>
                </a:r>
                <a:r>
                  <a:rPr kumimoji="1" lang="en-US" altLang="zh-CN" sz="2400" dirty="0"/>
                  <a:t>45.6GeV</a:t>
                </a:r>
                <a:r>
                  <a:rPr kumimoji="1" lang="zh-CN" altLang="en-US" sz="2400" dirty="0"/>
                  <a:t>和</a:t>
                </a:r>
                <a:r>
                  <a:rPr kumimoji="1" lang="en-US" altLang="zh-CN" sz="2400" dirty="0"/>
                  <a:t>80GeV</a:t>
                </a:r>
                <a:r>
                  <a:rPr kumimoji="1" lang="zh-CN" altLang="en-US" sz="2400" dirty="0"/>
                  <a:t>时纵向震荡较弱，理论估计和模拟结果比较接近</a:t>
                </a:r>
                <a:endParaRPr kumimoji="1" lang="en-US" altLang="zh-CN" sz="24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400" dirty="0"/>
                  <a:t>升能至</a:t>
                </a:r>
                <a:r>
                  <a:rPr kumimoji="1" lang="en-US" altLang="zh-CN" sz="2400" dirty="0"/>
                  <a:t>120GeV</a:t>
                </a:r>
                <a:r>
                  <a:rPr kumimoji="1" lang="zh-CN" altLang="en-US" sz="2400" dirty="0"/>
                  <a:t>时，理论估计和模拟结果有差别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DFC3E6F3-2C62-A144-8D4F-7D53CE3131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93" y="1282262"/>
                <a:ext cx="10859814" cy="3416320"/>
              </a:xfrm>
              <a:prstGeom prst="rect">
                <a:avLst/>
              </a:prstGeom>
              <a:blipFill>
                <a:blip r:embed="rId2"/>
                <a:stretch>
                  <a:fillRect l="-701" t="-1476" r="-584" b="-295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203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ED99B9-7A53-D645-A371-C279615BC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升能曲线和发射度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DC657D17-4343-E841-8D81-11F063580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2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B47192F-98E6-4C43-B527-5E6133A0BE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364" y="995806"/>
            <a:ext cx="7022224" cy="525906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5E93DF0-85D3-674B-9B08-78EB1289FFBF}"/>
              </a:ext>
            </a:extLst>
          </p:cNvPr>
          <p:cNvSpPr txBox="1"/>
          <p:nvPr/>
        </p:nvSpPr>
        <p:spPr>
          <a:xfrm>
            <a:off x="399393" y="1692166"/>
            <a:ext cx="42979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升能曲线为三角函数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注入发射度远大于平衡发射度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升能至</a:t>
            </a:r>
            <a:r>
              <a:rPr kumimoji="1" lang="en-US" altLang="zh-CN" dirty="0"/>
              <a:t>Z</a:t>
            </a:r>
            <a:r>
              <a:rPr kumimoji="1" lang="zh-CN" altLang="en-US" dirty="0"/>
              <a:t>能区时未达到平衡发射度</a:t>
            </a:r>
          </a:p>
        </p:txBody>
      </p:sp>
    </p:spTree>
    <p:extLst>
      <p:ext uri="{BB962C8B-B14F-4D97-AF65-F5344CB8AC3E}">
        <p14:creationId xmlns:p14="http://schemas.microsoft.com/office/powerpoint/2010/main" val="1293121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081C873-8716-0947-9F69-57D884A94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CDR lattice </a:t>
            </a:r>
            <a:r>
              <a:rPr kumimoji="1" lang="zh-CN" altLang="en-US" dirty="0"/>
              <a:t>模拟结果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5169C89-E2F0-7F42-A485-BFCA88602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3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FE9BD9C7-1343-B84B-87F2-DD4024846B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0839" y="3869188"/>
            <a:ext cx="3961162" cy="296658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DA94576-FFFD-DD41-9ABE-979D2D802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5419" y="3891414"/>
            <a:ext cx="3961164" cy="29665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2B43584-C3A7-FE4E-A50D-B0ADB7B1D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69187"/>
            <a:ext cx="3961163" cy="29665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4E7DB874-4EB9-B746-89DA-48DE50C39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480" y="1005119"/>
            <a:ext cx="3848100" cy="28819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ACCB70-653C-7243-80BD-08AE150D94CA}"/>
                  </a:ext>
                </a:extLst>
              </p:cNvPr>
              <p:cNvSpPr txBox="1"/>
              <p:nvPr/>
            </p:nvSpPr>
            <p:spPr>
              <a:xfrm>
                <a:off x="6453351" y="665732"/>
                <a:ext cx="41152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Intrinsic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resonance@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m:rPr>
                            <m:sty m:val="p"/>
                          </m:rPr>
                          <a:rPr kumimoji="1" lang="en-US" altLang="zh-CN" i="1">
                            <a:latin typeface="Cambria Math" panose="02040503050406030204" pitchFamily="18" charset="0"/>
                          </a:rPr>
                          <m:t>N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=10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𝑚𝑚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𝑚𝑟𝑎𝑑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2" name="文本框 11">
                <a:extLst>
                  <a:ext uri="{FF2B5EF4-FFF2-40B4-BE49-F238E27FC236}">
                    <a16:creationId xmlns:a16="http://schemas.microsoft.com/office/drawing/2014/main" id="{85ACCB70-653C-7243-80BD-08AE150D9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3351" y="665732"/>
                <a:ext cx="4115229" cy="369332"/>
              </a:xfrm>
              <a:prstGeom prst="rect">
                <a:avLst/>
              </a:prstGeom>
              <a:blipFill>
                <a:blip r:embed="rId6"/>
                <a:stretch>
                  <a:fillRect l="-1231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921F36E6-E2B8-034D-AE08-EA48219BC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763" y="1242570"/>
            <a:ext cx="4109758" cy="244133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7CC61FC-9946-7E42-B29A-CA0D032B14B2}"/>
                  </a:ext>
                </a:extLst>
              </p:cNvPr>
              <p:cNvSpPr txBox="1"/>
              <p:nvPr/>
            </p:nvSpPr>
            <p:spPr>
              <a:xfrm>
                <a:off x="1361763" y="769486"/>
                <a:ext cx="46273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Imperfection resonance @rms orbit =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27CC61FC-9946-7E42-B29A-CA0D032B1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763" y="769486"/>
                <a:ext cx="4627357" cy="369332"/>
              </a:xfrm>
              <a:prstGeom prst="rect">
                <a:avLst/>
              </a:prstGeom>
              <a:blipFill>
                <a:blip r:embed="rId8"/>
                <a:stretch>
                  <a:fillRect l="-1096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E49D9DB7-F6B2-4D40-9772-8EB26DC3F6E9}"/>
                  </a:ext>
                </a:extLst>
              </p:cNvPr>
              <p:cNvSpPr txBox="1"/>
              <p:nvPr/>
            </p:nvSpPr>
            <p:spPr>
              <a:xfrm>
                <a:off x="10285445" y="3683909"/>
                <a:ext cx="20608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rgbClr val="0000FF"/>
                    </a:solidFill>
                  </a:rPr>
                  <a:t>Super</a:t>
                </a:r>
                <a:r>
                  <a:rPr lang="zh-CN" altLang="en-US" sz="1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400" dirty="0">
                    <a:solidFill>
                      <a:srgbClr val="0000FF"/>
                    </a:solidFill>
                  </a:rPr>
                  <a:t>strong</a:t>
                </a:r>
                <a:r>
                  <a:rPr lang="zh-CN" altLang="en-US" sz="1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400" dirty="0">
                    <a:solidFill>
                      <a:srgbClr val="0000FF"/>
                    </a:solidFill>
                  </a:rPr>
                  <a:t>intrinsic</a:t>
                </a:r>
                <a:r>
                  <a:rPr lang="zh-CN" altLang="en-US" sz="1400" dirty="0">
                    <a:solidFill>
                      <a:srgbClr val="0000FF"/>
                    </a:solidFill>
                  </a:rPr>
                  <a:t> </a:t>
                </a:r>
                <a:r>
                  <a:rPr lang="en-US" altLang="zh-CN" sz="1400" dirty="0">
                    <a:solidFill>
                      <a:srgbClr val="0000FF"/>
                    </a:solidFill>
                  </a:rPr>
                  <a:t>resonance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l-GR" altLang="zh-C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</m:ctrlPr>
                      </m:sSubPr>
                      <m:e>
                        <m:r>
                          <a:rPr kumimoji="1" lang="el-GR" altLang="zh-C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Microsoft YaHei" panose="020B0503020204020204" pitchFamily="34" charset="-122"/>
                          </a:rPr>
                          <m:t>0</m:t>
                        </m:r>
                      </m:sub>
                    </m:sSub>
                    <m:r>
                      <a:rPr kumimoji="1" lang="en-US" altLang="zh-CN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Microsoft YaHei" panose="020B0503020204020204" pitchFamily="34" charset="-122"/>
                      </a:rPr>
                      <m:t>=</m:t>
                    </m:r>
                    <m:sSub>
                      <m:sSubPr>
                        <m:ctrlP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𝜐</m:t>
                        </m:r>
                      </m:e>
                      <m:sub>
                        <m:r>
                          <a:rPr lang="en-US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zh-CN" altLang="en-US" sz="1400" dirty="0">
                    <a:solidFill>
                      <a:srgbClr val="0000FF"/>
                    </a:solidFill>
                  </a:rPr>
                  <a:t> </a:t>
                </a:r>
                <a:endParaRPr lang="en-US" sz="1400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5" name="TextBox 13">
                <a:extLst>
                  <a:ext uri="{FF2B5EF4-FFF2-40B4-BE49-F238E27FC236}">
                    <a16:creationId xmlns:a16="http://schemas.microsoft.com/office/drawing/2014/main" id="{E49D9DB7-F6B2-4D40-9772-8EB26DC3F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5445" y="3683909"/>
                <a:ext cx="2060812" cy="523220"/>
              </a:xfrm>
              <a:prstGeom prst="rect">
                <a:avLst/>
              </a:prstGeom>
              <a:blipFill>
                <a:blip r:embed="rId9"/>
                <a:stretch>
                  <a:fillRect l="-610" t="-2326" b="-1162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35">
            <a:extLst>
              <a:ext uri="{FF2B5EF4-FFF2-40B4-BE49-F238E27FC236}">
                <a16:creationId xmlns:a16="http://schemas.microsoft.com/office/drawing/2014/main" id="{5B8FDD8C-4B55-0D4B-9515-FB5F37648A53}"/>
              </a:ext>
            </a:extLst>
          </p:cNvPr>
          <p:cNvCxnSpPr>
            <a:cxnSpLocks/>
          </p:cNvCxnSpPr>
          <p:nvPr/>
        </p:nvCxnSpPr>
        <p:spPr>
          <a:xfrm flipH="1">
            <a:off x="10657490" y="4226416"/>
            <a:ext cx="172747" cy="66089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5">
            <a:extLst>
              <a:ext uri="{FF2B5EF4-FFF2-40B4-BE49-F238E27FC236}">
                <a16:creationId xmlns:a16="http://schemas.microsoft.com/office/drawing/2014/main" id="{B3AE19C7-02A3-C64C-8EB8-FB610CF07AEA}"/>
              </a:ext>
            </a:extLst>
          </p:cNvPr>
          <p:cNvCxnSpPr>
            <a:cxnSpLocks/>
          </p:cNvCxnSpPr>
          <p:nvPr/>
        </p:nvCxnSpPr>
        <p:spPr>
          <a:xfrm flipH="1" flipV="1">
            <a:off x="9220536" y="2285550"/>
            <a:ext cx="1699712" cy="139835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962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A9A617-F904-124C-A73E-A561EF84A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关于</a:t>
            </a:r>
            <a:r>
              <a:rPr kumimoji="1" lang="en-US" altLang="zh-CN" dirty="0"/>
              <a:t>CDR</a:t>
            </a:r>
            <a:r>
              <a:rPr kumimoji="1" lang="zh-CN" altLang="en-US" dirty="0"/>
              <a:t> </a:t>
            </a:r>
            <a:r>
              <a:rPr kumimoji="1" lang="en-US" altLang="zh-CN" dirty="0"/>
              <a:t>lattice</a:t>
            </a:r>
            <a:r>
              <a:rPr kumimoji="1" lang="zh-CN" altLang="en-US" dirty="0"/>
              <a:t>的结论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95682826-8C99-1047-AF2D-8327064E1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4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868C26-582F-9A4C-9ADD-98E8F18D7E00}"/>
                  </a:ext>
                </a:extLst>
              </p:cNvPr>
              <p:cNvSpPr txBox="1"/>
              <p:nvPr/>
            </p:nvSpPr>
            <p:spPr>
              <a:xfrm>
                <a:off x="484040" y="1513490"/>
                <a:ext cx="11707960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en-US" altLang="zh-CN" sz="2800" dirty="0"/>
                  <a:t>100</a:t>
                </a:r>
                <a:r>
                  <a:rPr kumimoji="1" lang="zh-CN" altLang="en-US" sz="2800" dirty="0"/>
                  <a:t> 微米垂直闭轨情况下，通过对</a:t>
                </a:r>
                <a:r>
                  <a:rPr kumimoji="1" lang="en-US" altLang="zh-CN" sz="2800" dirty="0"/>
                  <a:t>lattice</a:t>
                </a:r>
                <a:r>
                  <a:rPr kumimoji="1" lang="zh-CN" altLang="en-US" sz="2800" dirty="0"/>
                  <a:t>进行</a:t>
                </a:r>
                <a:r>
                  <a:rPr kumimoji="1" lang="en-US" altLang="zh-CN" sz="2800" dirty="0"/>
                  <a:t>taper</a:t>
                </a:r>
                <a:r>
                  <a:rPr kumimoji="1" lang="zh-CN" altLang="en-US" sz="2800" dirty="0"/>
                  <a:t>，</a:t>
                </a:r>
                <a:r>
                  <a:rPr kumimoji="1" lang="en-US" altLang="zh-CN" sz="2800" dirty="0"/>
                  <a:t>imperfection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resonance</a:t>
                </a:r>
                <a:r>
                  <a:rPr kumimoji="1" lang="zh-CN" altLang="en-US" sz="2800" dirty="0"/>
                  <a:t>强度较弱，对退极化贡献较小</a:t>
                </a:r>
                <a:endParaRPr kumimoji="1" lang="en-US" altLang="zh-CN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800" dirty="0"/>
                  <a:t>升能至</a:t>
                </a:r>
                <a:r>
                  <a:rPr kumimoji="1" lang="en-US" altLang="zh-CN" sz="2800" dirty="0"/>
                  <a:t>W</a:t>
                </a:r>
                <a:r>
                  <a:rPr kumimoji="1" lang="zh-CN" altLang="en-US" sz="2800" dirty="0"/>
                  <a:t>和</a:t>
                </a:r>
                <a:r>
                  <a:rPr kumimoji="1" lang="en-US" altLang="zh-CN" sz="2800" dirty="0"/>
                  <a:t>Z</a:t>
                </a:r>
                <a:r>
                  <a:rPr kumimoji="1" lang="zh-CN" altLang="en-US" sz="2800" dirty="0"/>
                  <a:t>能区极化损失都很少</a:t>
                </a:r>
                <a:endParaRPr kumimoji="1" lang="en-US" altLang="zh-CN" sz="2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800" dirty="0"/>
                  <a:t>由于升能至</a:t>
                </a:r>
                <a:r>
                  <a:rPr kumimoji="1" lang="en-US" altLang="zh-CN" sz="2800" dirty="0"/>
                  <a:t>120GeV</a:t>
                </a:r>
                <a:r>
                  <a:rPr kumimoji="1" lang="zh-CN" altLang="en-US" sz="2800" dirty="0"/>
                  <a:t>会穿过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zh-CN" sz="2800" i="1" dirty="0">
                        <a:latin typeface="Cambria Math" panose="02040503050406030204" pitchFamily="18" charset="0"/>
                      </a:rPr>
                      <m:t>G</m:t>
                    </m:r>
                    <m:r>
                      <a:rPr kumimoji="1" lang="en-US" altLang="zh-CN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kumimoji="1" lang="en-US" altLang="zh-CN" sz="2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kumimoji="1"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sz="2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zh-CN" altLang="en-US" sz="2800" dirty="0"/>
                  <a:t>处的强共振，在此处极化损失较大</a:t>
                </a:r>
                <a:endParaRPr kumimoji="1" lang="en-US" altLang="zh-CN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800" dirty="0"/>
                  <a:t>可能的解决方案：优化</a:t>
                </a:r>
                <a:r>
                  <a:rPr kumimoji="1" lang="en-US" altLang="zh-CN" sz="2800" dirty="0"/>
                  <a:t>CDR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lattice</a:t>
                </a:r>
                <a:r>
                  <a:rPr kumimoji="1" lang="zh-CN" altLang="en-US" sz="2800" dirty="0"/>
                  <a:t>，进一步降低平衡发射度以减小</a:t>
                </a:r>
                <a:r>
                  <a:rPr kumimoji="1" lang="en-US" altLang="zh-CN" sz="2800" dirty="0"/>
                  <a:t>intrinsic</a:t>
                </a:r>
                <a:r>
                  <a:rPr kumimoji="1" lang="zh-CN" altLang="en-US" sz="2800" dirty="0"/>
                  <a:t> </a:t>
                </a:r>
                <a:r>
                  <a:rPr kumimoji="1" lang="en-US" altLang="zh-CN" sz="2800" dirty="0"/>
                  <a:t>resonance</a:t>
                </a:r>
                <a:r>
                  <a:rPr kumimoji="1" lang="zh-CN" altLang="en-US" sz="2800" dirty="0"/>
                  <a:t>强度</a:t>
                </a:r>
                <a:endParaRPr kumimoji="1" lang="en-US" altLang="zh-CN" sz="2800" dirty="0"/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2800" dirty="0">
                    <a:solidFill>
                      <a:srgbClr val="FF0000"/>
                    </a:solidFill>
                  </a:rPr>
                  <a:t>使用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kumimoji="1" lang="en-US" altLang="zh-CN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kumimoji="1" lang="zh-CN" altLang="en-US" sz="2800" dirty="0">
                    <a:solidFill>
                      <a:srgbClr val="FF0000"/>
                    </a:solidFill>
                  </a:rPr>
                  <a:t>更大的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booster</a:t>
                </a:r>
                <a:r>
                  <a:rPr kumimoji="1" lang="zh-CN" altLang="en-US" sz="2800" dirty="0">
                    <a:solidFill>
                      <a:srgbClr val="FF0000"/>
                    </a:solidFill>
                  </a:rPr>
                  <a:t>环，使升能至</a:t>
                </a:r>
                <a:r>
                  <a:rPr kumimoji="1" lang="en-US" altLang="zh-CN" sz="2800" dirty="0">
                    <a:solidFill>
                      <a:srgbClr val="FF0000"/>
                    </a:solidFill>
                  </a:rPr>
                  <a:t>120GeV</a:t>
                </a:r>
                <a:r>
                  <a:rPr kumimoji="1" lang="zh-CN" altLang="en-US" sz="2800" dirty="0">
                    <a:solidFill>
                      <a:srgbClr val="FF0000"/>
                    </a:solidFill>
                  </a:rPr>
                  <a:t>也不会穿过强共振</a:t>
                </a:r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F868C26-582F-9A4C-9ADD-98E8F18D7E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040" y="1513490"/>
                <a:ext cx="11707960" cy="3108543"/>
              </a:xfrm>
              <a:prstGeom prst="rect">
                <a:avLst/>
              </a:prstGeom>
              <a:blipFill>
                <a:blip r:embed="rId2"/>
                <a:stretch>
                  <a:fillRect l="-866" t="-2041" b="-44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311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B3D54C-D6F8-224A-AFE3-880C1815E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Resonance structure of New lattice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139C3CDD-DB84-D547-A271-07CC64415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5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84559CB-8F0C-784B-A763-B10D3F585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53" y="2117625"/>
            <a:ext cx="5867400" cy="4394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0EB998-4083-CF41-9632-BA61909A6F48}"/>
                  </a:ext>
                </a:extLst>
              </p:cNvPr>
              <p:cNvSpPr txBox="1"/>
              <p:nvPr/>
            </p:nvSpPr>
            <p:spPr>
              <a:xfrm>
                <a:off x="2257834" y="3079532"/>
                <a:ext cx="22597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zh-CN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zh-CN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kumimoji="1" lang="en-US" altLang="zh-CN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kumimoji="1" lang="en-US" altLang="zh-CN" b="0" i="1" smtClean="0">
                          <a:latin typeface="Cambria Math" panose="02040503050406030204" pitchFamily="18" charset="0"/>
                        </a:rPr>
                        <m:t>=10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𝑚𝑚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kumimoji="1" lang="en-US" altLang="zh-CN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𝑚𝑟𝑎𝑑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6" name="文本框 5">
                <a:extLst>
                  <a:ext uri="{FF2B5EF4-FFF2-40B4-BE49-F238E27FC236}">
                    <a16:creationId xmlns:a16="http://schemas.microsoft.com/office/drawing/2014/main" id="{660EB998-4083-CF41-9632-BA61909A6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7834" y="3079532"/>
                <a:ext cx="2259786" cy="369332"/>
              </a:xfrm>
              <a:prstGeom prst="rect">
                <a:avLst/>
              </a:prstGeom>
              <a:blipFill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>
            <a:extLst>
              <a:ext uri="{FF2B5EF4-FFF2-40B4-BE49-F238E27FC236}">
                <a16:creationId xmlns:a16="http://schemas.microsoft.com/office/drawing/2014/main" id="{E7AC1AB4-60DD-1A4C-9BAE-5E81545A70C6}"/>
              </a:ext>
            </a:extLst>
          </p:cNvPr>
          <p:cNvSpPr/>
          <p:nvPr/>
        </p:nvSpPr>
        <p:spPr>
          <a:xfrm>
            <a:off x="1681767" y="2638097"/>
            <a:ext cx="3838166" cy="33696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B451B0D-0E34-624D-B832-79EEA5EAE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088722"/>
            <a:ext cx="5867400" cy="4394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AAC26EE-EEE7-B749-AFEF-B4A05348F7CE}"/>
                  </a:ext>
                </a:extLst>
              </p:cNvPr>
              <p:cNvSpPr txBox="1"/>
              <p:nvPr/>
            </p:nvSpPr>
            <p:spPr>
              <a:xfrm>
                <a:off x="7388884" y="3079532"/>
                <a:ext cx="1935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/>
                  <a:t>Rms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orbit=</a:t>
                </a:r>
                <a:r>
                  <a:rPr kumimoji="1" lang="en-US" altLang="zh-CN" b="0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2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CAAC26EE-EEE7-B749-AFEF-B4A05348F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8884" y="3079532"/>
                <a:ext cx="1935915" cy="369332"/>
              </a:xfrm>
              <a:prstGeom prst="rect">
                <a:avLst/>
              </a:prstGeom>
              <a:blipFill>
                <a:blip r:embed="rId5"/>
                <a:stretch>
                  <a:fillRect l="-2597" t="-6667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>
            <a:extLst>
              <a:ext uri="{FF2B5EF4-FFF2-40B4-BE49-F238E27FC236}">
                <a16:creationId xmlns:a16="http://schemas.microsoft.com/office/drawing/2014/main" id="{549CC0AC-6265-7F47-A622-FBB3798F2805}"/>
              </a:ext>
            </a:extLst>
          </p:cNvPr>
          <p:cNvSpPr txBox="1"/>
          <p:nvPr/>
        </p:nvSpPr>
        <p:spPr>
          <a:xfrm>
            <a:off x="2489501" y="2254314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Intrinsic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7676FCD-80B9-3B4B-B44A-6E04BC93EBA5}"/>
              </a:ext>
            </a:extLst>
          </p:cNvPr>
          <p:cNvSpPr txBox="1"/>
          <p:nvPr/>
        </p:nvSpPr>
        <p:spPr>
          <a:xfrm>
            <a:off x="8021333" y="2149858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Imperfection</a:t>
            </a:r>
            <a:r>
              <a:rPr kumimoji="1" lang="zh-CN" altLang="en-US" dirty="0"/>
              <a:t> </a:t>
            </a:r>
            <a:r>
              <a:rPr kumimoji="1" lang="en-US" altLang="zh-CN" dirty="0"/>
              <a:t>resonance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" name="Table 2">
                <a:extLst>
                  <a:ext uri="{FF2B5EF4-FFF2-40B4-BE49-F238E27FC236}">
                    <a16:creationId xmlns:a16="http://schemas.microsoft.com/office/drawing/2014/main" id="{6EA27708-B33D-134D-AD28-E628DCBE97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8012354"/>
                  </p:ext>
                </p:extLst>
              </p:nvPr>
            </p:nvGraphicFramePr>
            <p:xfrm>
              <a:off x="1080676" y="871826"/>
              <a:ext cx="7516376" cy="10250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71781">
                      <a:extLst>
                        <a:ext uri="{9D8B030D-6E8A-4147-A177-3AD203B41FA5}">
                          <a16:colId xmlns:a16="http://schemas.microsoft.com/office/drawing/2014/main" val="2255960293"/>
                        </a:ext>
                      </a:extLst>
                    </a:gridCol>
                    <a:gridCol w="2144595">
                      <a:extLst>
                        <a:ext uri="{9D8B030D-6E8A-4147-A177-3AD203B41FA5}">
                          <a16:colId xmlns:a16="http://schemas.microsoft.com/office/drawing/2014/main" val="1993466064"/>
                        </a:ext>
                      </a:extLst>
                    </a:gridCol>
                  </a:tblGrid>
                  <a:tr h="301444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Parameter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of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CEPC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new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Booster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Value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848419"/>
                      </a:ext>
                    </a:extLst>
                  </a:tr>
                  <a:tr h="318743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:</a:t>
                          </a:r>
                          <a:r>
                            <a:rPr kumimoji="1" lang="zh-CN" altLang="en-US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  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total </a:t>
                          </a:r>
                          <a:r>
                            <a:rPr kumimoji="1" lang="en-US" altLang="zh-CN" sz="1600" dirty="0" err="1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betatron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 phase advance/(2</a:t>
                          </a:r>
                          <a:r>
                            <a:rPr kumimoji="1" lang="el-GR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π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353.28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9003699"/>
                      </a:ext>
                    </a:extLst>
                  </a:tr>
                  <a:tr h="301444"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kumimoji="1" lang="en-US" altLang="zh-CN" sz="160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e>
                                <m:sub>
                                  <m:r>
                                    <a:rPr kumimoji="1" lang="en-US" altLang="zh-CN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sub>
                              </m:sSub>
                            </m:oMath>
                          </a14:m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:</a:t>
                          </a:r>
                          <a:r>
                            <a:rPr kumimoji="1" lang="zh-CN" altLang="en-US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  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total </a:t>
                          </a:r>
                          <a:r>
                            <a:rPr kumimoji="1" lang="en-US" altLang="zh-CN" sz="1600" dirty="0" err="1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betatron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 phase advance in arc regions/(2</a:t>
                          </a:r>
                          <a:r>
                            <a:rPr kumimoji="1" lang="el-GR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π</a:t>
                          </a:r>
                          <a:r>
                            <a:rPr kumimoji="1" lang="en-US" altLang="zh-CN" sz="1600" dirty="0">
                              <a:solidFill>
                                <a:schemeClr val="tx1"/>
                              </a:solidFill>
                              <a:ea typeface="Microsoft YaHei" panose="020B0503020204020204" pitchFamily="34" charset="-122"/>
                            </a:rPr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</a:rPr>
                            <a:t>281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362095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" name="Table 2">
                <a:extLst>
                  <a:ext uri="{FF2B5EF4-FFF2-40B4-BE49-F238E27FC236}">
                    <a16:creationId xmlns:a16="http://schemas.microsoft.com/office/drawing/2014/main" id="{6EA27708-B33D-134D-AD28-E628DCBE973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98012354"/>
                  </p:ext>
                </p:extLst>
              </p:nvPr>
            </p:nvGraphicFramePr>
            <p:xfrm>
              <a:off x="1080676" y="871826"/>
              <a:ext cx="7516376" cy="1025081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371781">
                      <a:extLst>
                        <a:ext uri="{9D8B030D-6E8A-4147-A177-3AD203B41FA5}">
                          <a16:colId xmlns:a16="http://schemas.microsoft.com/office/drawing/2014/main" val="2255960293"/>
                        </a:ext>
                      </a:extLst>
                    </a:gridCol>
                    <a:gridCol w="2144595">
                      <a:extLst>
                        <a:ext uri="{9D8B030D-6E8A-4147-A177-3AD203B41FA5}">
                          <a16:colId xmlns:a16="http://schemas.microsoft.com/office/drawing/2014/main" val="1993466064"/>
                        </a:ext>
                      </a:extLst>
                    </a:gridCol>
                  </a:tblGrid>
                  <a:tr h="335280"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Parameter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of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CEPC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new</a:t>
                          </a:r>
                          <a:r>
                            <a:rPr lang="zh-CN" altLang="en-US" sz="1600" dirty="0"/>
                            <a:t> </a:t>
                          </a:r>
                          <a:r>
                            <a:rPr lang="en-US" altLang="zh-CN" sz="1600" dirty="0"/>
                            <a:t>Booster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Value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03848419"/>
                      </a:ext>
                    </a:extLst>
                  </a:tr>
                  <a:tr h="354521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36" t="-100000" r="-40662" b="-117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/>
                            <a:t>353.28</a:t>
                          </a:r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39003699"/>
                      </a:ext>
                    </a:extLst>
                  </a:tr>
                  <a:tr h="33528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6"/>
                          <a:stretch>
                            <a:fillRect l="-236" t="-207407" r="-40662" b="-222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600" dirty="0">
                              <a:solidFill>
                                <a:srgbClr val="FF0000"/>
                              </a:solidFill>
                            </a:rPr>
                            <a:t>281</a:t>
                          </a:r>
                          <a:endParaRPr 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36209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17855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99B04BA-0E03-354F-9734-F8E5FCD1EE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Crossing</a:t>
            </a:r>
            <a:r>
              <a:rPr kumimoji="1" lang="zh-CN" altLang="en-US" dirty="0"/>
              <a:t> </a:t>
            </a:r>
            <a:r>
              <a:rPr kumimoji="1" lang="en-US" altLang="zh-CN" dirty="0"/>
              <a:t>speed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880864FC-3CB1-B448-BD37-E980F835B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6</a:t>
            </a:fld>
            <a:endParaRPr kumimoji="1"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76827F-E2B9-4344-A3D2-281DB88FD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54" y="2762376"/>
            <a:ext cx="5096825" cy="364756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2D397CF1-79FA-DA42-AFC3-5FF711DDDEA9}"/>
              </a:ext>
            </a:extLst>
          </p:cNvPr>
          <p:cNvSpPr txBox="1"/>
          <p:nvPr/>
        </p:nvSpPr>
        <p:spPr>
          <a:xfrm>
            <a:off x="802886" y="3775987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Average</a:t>
            </a:r>
            <a:r>
              <a:rPr kumimoji="1" lang="zh-CN" altLang="en-US" dirty="0"/>
              <a:t>：</a:t>
            </a:r>
            <a:r>
              <a:rPr kumimoji="1" lang="en-US" altLang="zh-CN" dirty="0"/>
              <a:t>0.00265</a:t>
            </a:r>
            <a:endParaRPr kumimoji="1"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A57EF4F-1ED0-4744-A238-270412AAA38B}"/>
              </a:ext>
            </a:extLst>
          </p:cNvPr>
          <p:cNvSpPr txBox="1"/>
          <p:nvPr/>
        </p:nvSpPr>
        <p:spPr>
          <a:xfrm>
            <a:off x="3962951" y="3775987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3.8s</a:t>
            </a:r>
            <a:endParaRPr kumimoji="1"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559F643-FA90-D747-BDB2-1F1581CCAA77}"/>
                  </a:ext>
                </a:extLst>
              </p:cNvPr>
              <p:cNvSpPr txBox="1"/>
              <p:nvPr/>
            </p:nvSpPr>
            <p:spPr>
              <a:xfrm>
                <a:off x="172539" y="3825224"/>
                <a:ext cx="3920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zh-CN" altLang="en-US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7559F643-FA90-D747-BDB2-1F1581CCAA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39" y="3825224"/>
                <a:ext cx="39203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文本框 7">
            <a:extLst>
              <a:ext uri="{FF2B5EF4-FFF2-40B4-BE49-F238E27FC236}">
                <a16:creationId xmlns:a16="http://schemas.microsoft.com/office/drawing/2014/main" id="{0350256E-8DF6-6B43-995A-EDDDA70C721C}"/>
              </a:ext>
            </a:extLst>
          </p:cNvPr>
          <p:cNvSpPr txBox="1"/>
          <p:nvPr/>
        </p:nvSpPr>
        <p:spPr>
          <a:xfrm>
            <a:off x="2995307" y="6352142"/>
            <a:ext cx="622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time</a:t>
            </a:r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19D671D-2A81-8F4F-AAA2-21B0A126F487}"/>
              </a:ext>
            </a:extLst>
          </p:cNvPr>
          <p:cNvSpPr txBox="1"/>
          <p:nvPr/>
        </p:nvSpPr>
        <p:spPr>
          <a:xfrm>
            <a:off x="1661036" y="2266180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升能过程中的平均穿越速度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58D5BE79-613C-2D43-878E-09441B008C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51" y="4271531"/>
            <a:ext cx="3234577" cy="2138413"/>
          </a:xfrm>
          <a:prstGeom prst="rect">
            <a:avLst/>
          </a:prstGeom>
        </p:spPr>
      </p:pic>
      <p:sp>
        <p:nvSpPr>
          <p:cNvPr id="13" name="TextBox 2">
            <a:extLst>
              <a:ext uri="{FF2B5EF4-FFF2-40B4-BE49-F238E27FC236}">
                <a16:creationId xmlns:a16="http://schemas.microsoft.com/office/drawing/2014/main" id="{E852F960-6379-DE42-9E72-45134A9C1EA1}"/>
              </a:ext>
            </a:extLst>
          </p:cNvPr>
          <p:cNvSpPr txBox="1"/>
          <p:nvPr/>
        </p:nvSpPr>
        <p:spPr>
          <a:xfrm>
            <a:off x="7460186" y="4072868"/>
            <a:ext cx="1160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0000FF"/>
                </a:solidFill>
              </a:rPr>
              <a:t>Fast</a:t>
            </a:r>
            <a:r>
              <a:rPr lang="zh-CN" altLang="en-US" sz="1200" b="1" dirty="0">
                <a:solidFill>
                  <a:srgbClr val="0000FF"/>
                </a:solidFill>
              </a:rPr>
              <a:t> </a:t>
            </a:r>
            <a:r>
              <a:rPr lang="en-US" altLang="zh-CN" sz="1200" b="1" dirty="0">
                <a:solidFill>
                  <a:srgbClr val="0000FF"/>
                </a:solidFill>
              </a:rPr>
              <a:t>crossing</a:t>
            </a:r>
            <a:endParaRPr lang="en-US" sz="1200" b="1" dirty="0">
              <a:solidFill>
                <a:srgbClr val="0000FF"/>
              </a:solidFill>
            </a:endParaRPr>
          </a:p>
        </p:txBody>
      </p:sp>
      <p:sp>
        <p:nvSpPr>
          <p:cNvPr id="14" name="TextBox 17">
            <a:extLst>
              <a:ext uri="{FF2B5EF4-FFF2-40B4-BE49-F238E27FC236}">
                <a16:creationId xmlns:a16="http://schemas.microsoft.com/office/drawing/2014/main" id="{AED01F58-F07A-0E42-8536-6983200587B5}"/>
              </a:ext>
            </a:extLst>
          </p:cNvPr>
          <p:cNvSpPr txBox="1"/>
          <p:nvPr/>
        </p:nvSpPr>
        <p:spPr>
          <a:xfrm>
            <a:off x="9497836" y="4067419"/>
            <a:ext cx="1160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>
                <a:solidFill>
                  <a:srgbClr val="FF0000"/>
                </a:solidFill>
              </a:rPr>
              <a:t>Slow</a:t>
            </a:r>
            <a:r>
              <a:rPr lang="zh-CN" altLang="en-US" sz="1200" b="1" dirty="0">
                <a:solidFill>
                  <a:srgbClr val="FF0000"/>
                </a:solidFill>
              </a:rPr>
              <a:t> </a:t>
            </a:r>
            <a:r>
              <a:rPr lang="en-US" altLang="zh-CN" sz="1200" b="1" dirty="0">
                <a:solidFill>
                  <a:srgbClr val="FF0000"/>
                </a:solidFill>
              </a:rPr>
              <a:t>crossing</a:t>
            </a:r>
            <a:endParaRPr lang="en-US" sz="1200" b="1" dirty="0">
              <a:solidFill>
                <a:srgbClr val="FF0000"/>
              </a:solidFill>
            </a:endParaRPr>
          </a:p>
        </p:txBody>
      </p:sp>
      <p:cxnSp>
        <p:nvCxnSpPr>
          <p:cNvPr id="15" name="Straight Connector 5">
            <a:extLst>
              <a:ext uri="{FF2B5EF4-FFF2-40B4-BE49-F238E27FC236}">
                <a16:creationId xmlns:a16="http://schemas.microsoft.com/office/drawing/2014/main" id="{B24C6B93-1405-AE41-8B26-3099954DC2AB}"/>
              </a:ext>
            </a:extLst>
          </p:cNvPr>
          <p:cNvCxnSpPr>
            <a:stCxn id="12" idx="0"/>
          </p:cNvCxnSpPr>
          <p:nvPr/>
        </p:nvCxnSpPr>
        <p:spPr>
          <a:xfrm flipH="1">
            <a:off x="8460839" y="4271531"/>
            <a:ext cx="1" cy="1796971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6964E3D1-ECA2-6645-8F56-7FBF554110E0}"/>
              </a:ext>
            </a:extLst>
          </p:cNvPr>
          <p:cNvCxnSpPr/>
          <p:nvPr/>
        </p:nvCxnSpPr>
        <p:spPr>
          <a:xfrm flipH="1">
            <a:off x="9551901" y="4248332"/>
            <a:ext cx="1" cy="1796971"/>
          </a:xfrm>
          <a:prstGeom prst="line">
            <a:avLst/>
          </a:prstGeom>
          <a:ln w="1587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9">
            <a:extLst>
              <a:ext uri="{FF2B5EF4-FFF2-40B4-BE49-F238E27FC236}">
                <a16:creationId xmlns:a16="http://schemas.microsoft.com/office/drawing/2014/main" id="{4E41B05E-6A7B-B84E-BAC2-E5D51FB5E93C}"/>
              </a:ext>
            </a:extLst>
          </p:cNvPr>
          <p:cNvCxnSpPr>
            <a:cxnSpLocks/>
          </p:cNvCxnSpPr>
          <p:nvPr/>
        </p:nvCxnSpPr>
        <p:spPr>
          <a:xfrm flipH="1">
            <a:off x="8040478" y="4684176"/>
            <a:ext cx="3753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23">
            <a:extLst>
              <a:ext uri="{FF2B5EF4-FFF2-40B4-BE49-F238E27FC236}">
                <a16:creationId xmlns:a16="http://schemas.microsoft.com/office/drawing/2014/main" id="{3D94DB8B-A109-F941-8758-C92F5AB0F823}"/>
              </a:ext>
            </a:extLst>
          </p:cNvPr>
          <p:cNvCxnSpPr>
            <a:cxnSpLocks/>
          </p:cNvCxnSpPr>
          <p:nvPr/>
        </p:nvCxnSpPr>
        <p:spPr>
          <a:xfrm>
            <a:off x="9595143" y="4656879"/>
            <a:ext cx="35405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文本框 18">
            <a:extLst>
              <a:ext uri="{FF2B5EF4-FFF2-40B4-BE49-F238E27FC236}">
                <a16:creationId xmlns:a16="http://schemas.microsoft.com/office/drawing/2014/main" id="{A5972B38-5A2C-B648-98B2-4C2EF17D68AB}"/>
              </a:ext>
            </a:extLst>
          </p:cNvPr>
          <p:cNvSpPr txBox="1"/>
          <p:nvPr/>
        </p:nvSpPr>
        <p:spPr>
          <a:xfrm>
            <a:off x="869461" y="900845"/>
            <a:ext cx="10525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在新</a:t>
            </a:r>
            <a:r>
              <a:rPr kumimoji="1" lang="en-US" altLang="zh-CN" dirty="0"/>
              <a:t>lattice</a:t>
            </a:r>
            <a:r>
              <a:rPr kumimoji="1" lang="zh-CN" altLang="en-US" dirty="0"/>
              <a:t>中，相对较强的共振都在能量最高的区域，刚好对应升能速度慢的区间，退极化效应更强</a:t>
            </a:r>
          </a:p>
        </p:txBody>
      </p:sp>
    </p:spTree>
    <p:extLst>
      <p:ext uri="{BB962C8B-B14F-4D97-AF65-F5344CB8AC3E}">
        <p14:creationId xmlns:p14="http://schemas.microsoft.com/office/powerpoint/2010/main" val="1440569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DAB723-07F4-4249-A8D6-4F5F5FE2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纵向震荡影响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2071F2D8-47AB-1340-A527-DAEFFA8EC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7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9809F5-DD85-1C4A-A219-157DADD8C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635" y="3304557"/>
            <a:ext cx="3667376" cy="26079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25E3E7A-C01D-8745-9E57-D594FDB5CE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186" y="3340944"/>
            <a:ext cx="3624652" cy="2607911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7FA8D09-1A27-844E-9278-75F7D5CD4E49}"/>
              </a:ext>
            </a:extLst>
          </p:cNvPr>
          <p:cNvSpPr/>
          <p:nvPr/>
        </p:nvSpPr>
        <p:spPr>
          <a:xfrm>
            <a:off x="3486704" y="3642313"/>
            <a:ext cx="235459" cy="28064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734158F-69CF-5942-9B90-7305F994C707}"/>
              </a:ext>
            </a:extLst>
          </p:cNvPr>
          <p:cNvSpPr txBox="1"/>
          <p:nvPr/>
        </p:nvSpPr>
        <p:spPr>
          <a:xfrm>
            <a:off x="739940" y="852609"/>
            <a:ext cx="85523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升能曲线的最后阶段过于平缓，由于纵向震荡，会发生多次穿越同一共振的现象</a:t>
            </a:r>
            <a:endParaRPr kumimoji="1" lang="en-US" altLang="zh-CN" dirty="0"/>
          </a:p>
          <a:p>
            <a:r>
              <a:rPr kumimoji="1" lang="zh-CN" altLang="en-US" dirty="0"/>
              <a:t>导致额外退极化</a:t>
            </a:r>
            <a:endParaRPr kumimoji="1" lang="en-US" altLang="zh-CN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升能速度大的地方不存在这个问题</a:t>
            </a:r>
            <a:endParaRPr kumimoji="1"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dirty="0"/>
              <a:t>纵向震荡存在导致每个粒子穿越共振时升能速度可能不同</a:t>
            </a:r>
            <a:endParaRPr kumimoji="1" lang="en-US" altLang="zh-CN" dirty="0"/>
          </a:p>
        </p:txBody>
      </p:sp>
      <p:cxnSp>
        <p:nvCxnSpPr>
          <p:cNvPr id="5" name="直线箭头连接符 4">
            <a:extLst>
              <a:ext uri="{FF2B5EF4-FFF2-40B4-BE49-F238E27FC236}">
                <a16:creationId xmlns:a16="http://schemas.microsoft.com/office/drawing/2014/main" id="{D5938581-E14A-6A4D-9EE6-B48FB5307E90}"/>
              </a:ext>
            </a:extLst>
          </p:cNvPr>
          <p:cNvCxnSpPr/>
          <p:nvPr/>
        </p:nvCxnSpPr>
        <p:spPr>
          <a:xfrm>
            <a:off x="3722163" y="3782633"/>
            <a:ext cx="3032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CBE12937-6185-E446-A6C3-70706F98DA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4808" y="3167327"/>
            <a:ext cx="4015667" cy="293401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FA2A87A2-8D79-DC45-9FAB-D70F83C091A7}"/>
              </a:ext>
            </a:extLst>
          </p:cNvPr>
          <p:cNvSpPr txBox="1"/>
          <p:nvPr/>
        </p:nvSpPr>
        <p:spPr>
          <a:xfrm>
            <a:off x="8658012" y="4239180"/>
            <a:ext cx="1058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265.28</a:t>
            </a:r>
            <a:endParaRPr kumimoji="1" lang="zh-CN" altLang="en-US" dirty="0"/>
          </a:p>
        </p:txBody>
      </p:sp>
      <p:cxnSp>
        <p:nvCxnSpPr>
          <p:cNvPr id="8" name="直线箭头连接符 7">
            <a:extLst>
              <a:ext uri="{FF2B5EF4-FFF2-40B4-BE49-F238E27FC236}">
                <a16:creationId xmlns:a16="http://schemas.microsoft.com/office/drawing/2014/main" id="{29AF60C3-7609-2E44-A6D1-0FC731136B1F}"/>
              </a:ext>
            </a:extLst>
          </p:cNvPr>
          <p:cNvCxnSpPr/>
          <p:nvPr/>
        </p:nvCxnSpPr>
        <p:spPr>
          <a:xfrm>
            <a:off x="6537434" y="2634233"/>
            <a:ext cx="252249" cy="1148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2D7239C7-2A6D-874C-A02D-FC7853E0388F}"/>
              </a:ext>
            </a:extLst>
          </p:cNvPr>
          <p:cNvSpPr txBox="1"/>
          <p:nvPr/>
        </p:nvSpPr>
        <p:spPr>
          <a:xfrm>
            <a:off x="5339255" y="235393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多次穿越同一共振</a:t>
            </a:r>
          </a:p>
        </p:txBody>
      </p:sp>
      <p:cxnSp>
        <p:nvCxnSpPr>
          <p:cNvPr id="16" name="直线箭头连接符 15">
            <a:extLst>
              <a:ext uri="{FF2B5EF4-FFF2-40B4-BE49-F238E27FC236}">
                <a16:creationId xmlns:a16="http://schemas.microsoft.com/office/drawing/2014/main" id="{BC7FDB21-D809-ED4B-9DAE-ADE9B3AB7634}"/>
              </a:ext>
            </a:extLst>
          </p:cNvPr>
          <p:cNvCxnSpPr>
            <a:cxnSpLocks/>
          </p:cNvCxnSpPr>
          <p:nvPr/>
        </p:nvCxnSpPr>
        <p:spPr>
          <a:xfrm>
            <a:off x="9890234" y="2828753"/>
            <a:ext cx="168531" cy="1624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82AC380-EAD9-D246-8249-EEA608062F57}"/>
                  </a:ext>
                </a:extLst>
              </p:cNvPr>
              <p:cNvSpPr txBox="1"/>
              <p:nvPr/>
            </p:nvSpPr>
            <p:spPr>
              <a:xfrm>
                <a:off x="9080938" y="2459421"/>
                <a:ext cx="2407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穿越这个共振时</a:t>
                </a:r>
                <a14:m>
                  <m:oMath xmlns:m="http://schemas.openxmlformats.org/officeDocument/2006/math">
                    <m:r>
                      <a:rPr kumimoji="1" lang="zh-CN" altLang="en-US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kumimoji="1" lang="zh-CN" altLang="en-US" dirty="0"/>
                  <a:t>很小</a:t>
                </a:r>
              </a:p>
            </p:txBody>
          </p:sp>
        </mc:Choice>
        <mc:Fallback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982AC380-EAD9-D246-8249-EEA608062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0938" y="2459421"/>
                <a:ext cx="2407006" cy="369332"/>
              </a:xfrm>
              <a:prstGeom prst="rect">
                <a:avLst/>
              </a:prstGeom>
              <a:blipFill>
                <a:blip r:embed="rId5"/>
                <a:stretch>
                  <a:fillRect l="-2632" t="-6667" r="-105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87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2A172A4-7721-9441-8905-7E8FF0617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退极化计算</a:t>
            </a:r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7B3D120C-1A8A-164D-B725-8D739F744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8</a:t>
            </a:fld>
            <a:endParaRPr kumimoji="1" lang="zh-CN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59E670F-DB27-CF4E-B3B4-1A636FA2A33F}"/>
                  </a:ext>
                </a:extLst>
              </p:cNvPr>
              <p:cNvSpPr txBox="1"/>
              <p:nvPr/>
            </p:nvSpPr>
            <p:spPr>
              <a:xfrm>
                <a:off x="714704" y="643507"/>
                <a:ext cx="6460743" cy="13507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单粒子穿越单个共振：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kumimoji="1" lang="en-US" altLang="zh-CN" b="0" i="0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f>
                          <m:f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𝜀</m:t>
                                </m:r>
                              </m:e>
                              <m:sup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r>
                              <a:rPr kumimoji="1"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den>
                        </m:f>
                      </m:sup>
                    </m:sSup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多个粒子叠加（</a:t>
                </a:r>
                <a:r>
                  <a:rPr kumimoji="1" lang="en-US" altLang="zh-CN" dirty="0"/>
                  <a:t>imperfection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resonance</a:t>
                </a:r>
                <a:r>
                  <a:rPr kumimoji="1" lang="zh-CN" altLang="en-US" dirty="0"/>
                  <a:t>）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  <m:e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kumimoji="1" lang="zh-CN" altLang="en-US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959E670F-DB27-CF4E-B3B4-1A636FA2A3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4" y="643507"/>
                <a:ext cx="6460743" cy="1350754"/>
              </a:xfrm>
              <a:prstGeom prst="rect">
                <a:avLst/>
              </a:prstGeom>
              <a:blipFill>
                <a:blip r:embed="rId2"/>
                <a:stretch>
                  <a:fillRect l="-589" b="-1962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D870778-191D-7A4C-8FF5-6FACAD0E8ABD}"/>
                  </a:ext>
                </a:extLst>
              </p:cNvPr>
              <p:cNvSpPr txBox="1"/>
              <p:nvPr/>
            </p:nvSpPr>
            <p:spPr>
              <a:xfrm>
                <a:off x="714704" y="1557035"/>
                <a:ext cx="7863756" cy="1375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对分布为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</m:d>
                  </m:oMath>
                </a14:m>
                <a:r>
                  <a:rPr kumimoji="1" lang="zh-CN" altLang="en-US" dirty="0"/>
                  <a:t>单个</a:t>
                </a:r>
                <a:r>
                  <a:rPr kumimoji="1" lang="en-US" altLang="zh-CN" dirty="0"/>
                  <a:t>intrinsic</a:t>
                </a:r>
                <a:r>
                  <a:rPr kumimoji="1" lang="zh-CN" altLang="en-US" dirty="0"/>
                  <a:t>共振的极化损失：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f>
                                  <m:fPr>
                                    <m:ctrlP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𝜋</m:t>
                                    </m:r>
                                    <m:sSup>
                                      <m:sSupPr>
                                        <m:ctrlP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1" lang="en-US" altLang="zh-CN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𝜖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1" lang="en-US" altLang="zh-CN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kumimoji="1" lang="en-US" altLang="zh-C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kumimoji="1" lang="en-US" altLang="zh-C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𝐼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kumimoji="1" lang="en-US" altLang="zh-CN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0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kumimoji="1" lang="en-US" altLang="zh-CN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kumimoji="1" lang="en-US" altLang="zh-CN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𝛼</m:t>
                                    </m:r>
                                  </m:den>
                                </m:f>
                              </m:sup>
                            </m:sSup>
                            <m: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  <m:d>
                          <m:d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1"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</m:d>
                        <m:r>
                          <a:rPr kumimoji="1"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𝑑𝐼</m:t>
                        </m:r>
                      </m:e>
                    </m:nary>
                  </m:oMath>
                </a14:m>
                <a:endParaRPr kumimoji="1" lang="en-US" altLang="zh-CN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sz="1800" dirty="0"/>
                  <a:t>假设粒子为高斯分布，所有</a:t>
                </a:r>
                <a:r>
                  <a:rPr kumimoji="1" lang="en-US" altLang="zh-CN" sz="1800" dirty="0"/>
                  <a:t>intrinsic</a:t>
                </a:r>
                <a:r>
                  <a:rPr kumimoji="1" lang="zh-CN" altLang="en-US" sz="1800" dirty="0"/>
                  <a:t>共振的退极化：</a:t>
                </a:r>
                <a:r>
                  <a:rPr kumimoji="1"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𝑓𝑖𝑛𝑎𝑙</m:t>
                        </m:r>
                      </m:sub>
                    </m:sSub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sub>
                      <m:sup/>
                      <m:e>
                        <m:f>
                          <m:fPr>
                            <m:ctrlPr>
                              <a:rPr kumimoji="1" lang="en-US" altLang="zh-CN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kumimoji="1" lang="en-US" altLang="zh-CN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den>
                        </m:f>
                        <m:d>
                          <m:dPr>
                            <m:ctrlPr>
                              <a:rPr kumimoji="1"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𝜖</m:t>
                                </m:r>
                              </m:e>
                              <m:sub>
                                <m:r>
                                  <a:rPr kumimoji="1" lang="en-US" altLang="zh-CN" b="0" i="1" smtClean="0"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kumimoji="1" lang="zh-CN" altLang="en-US" sz="18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kumimoji="1" lang="zh-CN" altLang="en-US" dirty="0"/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4D870778-191D-7A4C-8FF5-6FACAD0E8A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4" y="1557035"/>
                <a:ext cx="7863756" cy="1375826"/>
              </a:xfrm>
              <a:prstGeom prst="rect">
                <a:avLst/>
              </a:prstGeom>
              <a:blipFill>
                <a:blip r:embed="rId3"/>
                <a:stretch>
                  <a:fillRect l="-484" t="-23853" b="-18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9F921DD6-66F4-EA47-9D8E-B28011A31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27" y="2943210"/>
            <a:ext cx="5044966" cy="377826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DE9028D-2ACD-3047-B9F0-587641BF7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759" y="3081890"/>
            <a:ext cx="4645572" cy="3479151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54CBD25A-6FC7-CB48-99C7-A1E14E0ADFC4}"/>
              </a:ext>
            </a:extLst>
          </p:cNvPr>
          <p:cNvSpPr txBox="1"/>
          <p:nvPr/>
        </p:nvSpPr>
        <p:spPr>
          <a:xfrm>
            <a:off x="1916956" y="2897224"/>
            <a:ext cx="202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Intrinsic resonance</a:t>
            </a:r>
            <a:endParaRPr kumimoji="1"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4841326-7F9C-B344-82DF-B8ECC77496A5}"/>
              </a:ext>
            </a:extLst>
          </p:cNvPr>
          <p:cNvSpPr txBox="1"/>
          <p:nvPr/>
        </p:nvSpPr>
        <p:spPr>
          <a:xfrm>
            <a:off x="7479239" y="3012032"/>
            <a:ext cx="2614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/>
              <a:t>Imperfection resonance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9966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F88AD48-0C57-E645-AADF-96C735003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Calculation vs simulation</a:t>
            </a:r>
            <a:endParaRPr kumimoji="1" lang="zh-CN" altLang="en-US" dirty="0"/>
          </a:p>
        </p:txBody>
      </p:sp>
      <p:sp>
        <p:nvSpPr>
          <p:cNvPr id="3" name="灯片编号占位符 2">
            <a:extLst>
              <a:ext uri="{FF2B5EF4-FFF2-40B4-BE49-F238E27FC236}">
                <a16:creationId xmlns:a16="http://schemas.microsoft.com/office/drawing/2014/main" id="{61FB42C4-92F2-6949-BDE3-E4B879829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FBEBD-DE2E-D342-92B5-193891D00BC2}" type="slidenum">
              <a:rPr kumimoji="1" lang="zh-CN" altLang="en-US" smtClean="0"/>
              <a:t>9</a:t>
            </a:fld>
            <a:endParaRPr kumimoji="1"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BBB4085-54F4-474B-A843-B5C8D472C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920389"/>
            <a:ext cx="5867400" cy="43942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7954756-13A2-6048-983C-962289AA9C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44" y="1920389"/>
            <a:ext cx="5867400" cy="4394200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019CCA51-08CD-E949-930A-E84947F34F06}"/>
              </a:ext>
            </a:extLst>
          </p:cNvPr>
          <p:cNvSpPr txBox="1"/>
          <p:nvPr/>
        </p:nvSpPr>
        <p:spPr>
          <a:xfrm>
            <a:off x="1093076" y="935421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升能至</a:t>
            </a:r>
            <a:r>
              <a:rPr kumimoji="1" lang="en-US" altLang="zh-CN" dirty="0"/>
              <a:t>120GeV</a:t>
            </a:r>
            <a:r>
              <a:rPr kumimoji="1" lang="zh-CN" altLang="en-US" dirty="0"/>
              <a:t>，计算值和模拟结果比较：</a:t>
            </a:r>
          </a:p>
        </p:txBody>
      </p:sp>
    </p:spTree>
    <p:extLst>
      <p:ext uri="{BB962C8B-B14F-4D97-AF65-F5344CB8AC3E}">
        <p14:creationId xmlns:p14="http://schemas.microsoft.com/office/powerpoint/2010/main" val="3955292483"/>
      </p:ext>
    </p:extLst>
  </p:cSld>
  <p:clrMapOvr>
    <a:masterClrMapping/>
  </p:clrMapOvr>
</p:sld>
</file>

<file path=ppt/theme/theme1.xml><?xml version="1.0" encoding="utf-8"?>
<a:theme xmlns:a="http://schemas.openxmlformats.org/drawingml/2006/main" name="ChenTao2.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演示文稿2" id="{A18F115A-FE28-914E-840B-75ED9AFB638B}" vid="{649FF298-E8C9-0547-BDE6-8FE9EF6FA71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ChenTao2</Template>
  <TotalTime>73</TotalTime>
  <Words>597</Words>
  <Application>Microsoft Macintosh PowerPoint</Application>
  <PresentationFormat>宽屏</PresentationFormat>
  <Paragraphs>72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等线</vt:lpstr>
      <vt:lpstr>等线 Light</vt:lpstr>
      <vt:lpstr>Microsoft YaHei</vt:lpstr>
      <vt:lpstr>Arial</vt:lpstr>
      <vt:lpstr>Cambria Math</vt:lpstr>
      <vt:lpstr>Roboto</vt:lpstr>
      <vt:lpstr>ChenTao2.0</vt:lpstr>
      <vt:lpstr>  Spin Resonance Free Booster For Future 100 km-scale Circular e+e− Colliders  22-11-1 ChenTao</vt:lpstr>
      <vt:lpstr>升能曲线和发射度</vt:lpstr>
      <vt:lpstr>CDR lattice 模拟结果</vt:lpstr>
      <vt:lpstr>关于CDR lattice的结论</vt:lpstr>
      <vt:lpstr>Resonance structure of New lattice</vt:lpstr>
      <vt:lpstr>Crossing speed</vt:lpstr>
      <vt:lpstr>纵向震荡影响</vt:lpstr>
      <vt:lpstr>退极化计算</vt:lpstr>
      <vt:lpstr>Calculation vs simulation</vt:lpstr>
      <vt:lpstr>Calculation vs simulation</vt:lpstr>
      <vt:lpstr>结论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Spin Resonance Free Booster For Future 100 km-scale Circular e+e− Colliders  22-11-1 ChenTao</dc:title>
  <dc:creator>chentao201@mails.ucas.ac.cn</dc:creator>
  <cp:lastModifiedBy>chentao201@mails.ucas.ac.cn</cp:lastModifiedBy>
  <cp:revision>16</cp:revision>
  <dcterms:created xsi:type="dcterms:W3CDTF">2022-11-01T05:09:31Z</dcterms:created>
  <dcterms:modified xsi:type="dcterms:W3CDTF">2022-11-01T06:23:22Z</dcterms:modified>
</cp:coreProperties>
</file>