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65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BD7055-DB76-42C9-A5DB-787BDF405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9A5AAD5-E6D9-47D0-A485-D96CB14A2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72DFC6-FFB4-4F17-A333-B4DF1847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470060-BED6-4FE4-9FD3-BEF1B6DA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1F1423-6B30-40C4-9E9C-22E1CA18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81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706EC0-87A3-4C28-A171-455C6B75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A0CF875-3EE5-4330-ADFF-61692D3F7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69C23B-3485-44FD-AF6F-DDD789B7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950A49-5EBA-443F-84AA-A21F76EB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C972EB-BD7E-478F-A0AC-F4E70FBB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03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1427598-70E3-491E-8B69-2B55241F2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B409FE8-DBB3-4C94-9BE8-656048752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7CAA80-2062-41D2-8C07-C0725414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A66DB1-E6C9-4D8B-85A3-38227371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04CADE-553F-4392-88AB-5F7C843E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06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369A4E-EB99-44BC-A0FF-21A9165DF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7A0E10-4BE3-4D9F-8DB0-3D217434B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B65A64-C95B-43D6-8484-F7854CDAC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391064-8206-40B7-846B-90AA7F8D8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B1A358-36AA-414F-B21C-B4E8BDC1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65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AE9A7C-173B-4AD0-B092-7121C7B2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84C4B-5DB0-4CBE-BB83-4D2432856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41F242-4E78-4542-826F-03778B90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562B75-5B5C-4525-9801-084BC043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CCD648-5733-4D43-8601-FA9D07BA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08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BC72FE-A15B-4CF9-9ECB-A405D91A8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39560E-5EEC-4BA3-88EE-EFD83DA9B6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FBB51ED-61B6-43DE-8CF2-622A21B78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72E1D9-9DB3-4256-8F5F-C53BC783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ADC6BED-CB23-4597-A8FD-E9383E35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C5A4A35-87EA-4AA4-995D-A5AE0F83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99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338B54-30DC-4C9E-803B-332250D0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F0A115-D1B0-4763-BFC5-BC4F23EA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AA1F46-36D2-45D1-B220-0A1AA5545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C25107C-D4D1-4500-A023-AB54FDD0F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5FCA48C-0D28-418F-B227-7BDD585A3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BE2B7C5-062B-4294-B29A-25D1E062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8183E8-C5C1-4F02-9C20-7242FB33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750F9C1-F501-4FCD-9A85-8A1CC5B0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459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B58573-5EF0-4B06-BE18-4F51479A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A2D5EFB-76EF-4AEF-B52B-B132017F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EE9A04-DE14-400D-BE38-DD6B7C903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4788FF-35C8-4F83-938D-5B1D955B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3650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3452B51-8BD1-4A49-B5B6-7305ADBE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84EA9CB-EC24-4669-B1EC-4CB7A57F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47981D2-88AF-4A04-AE4A-13B45B22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65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7A75C6-91A3-452A-950B-0A2FF349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5E2197-4337-4E1B-BDFB-E032244D4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54ED1F-8C92-49B3-9684-C5A6D617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3B8F9A-7274-4F1B-AAC8-DF5E4BE0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5158A7-F00C-41CA-9E56-436CAE9A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EBDD7A-9C4F-4704-B575-765770D9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52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C792A4-D986-4F66-9A31-80C8FD7FB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0A5AC52-7298-475B-8135-8E3DE341E2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70F5BB-CB49-42C4-BE8E-E60A3E61C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7B8DBB1-5ACE-48A0-BC14-DD219D13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8932646-C239-4EFB-83EA-647E8F4D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FE431F-CA44-4FB2-BA0B-6F6A70162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27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5887EB8-9740-4115-AC20-D2C06846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6334B0-627F-4141-8803-979088347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42644E-BF4B-4022-9DBD-B994E0C41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D821-5370-48AD-963A-213DE04CBF4A}" type="datetimeFigureOut">
              <a:rPr lang="zh-CN" altLang="en-US" smtClean="0"/>
              <a:t>2022/11/3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8172B5-F31F-40AE-8D50-1D60248B3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7DDFD0-2476-46F6-A9B1-24B288E6F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56A19-43AF-4792-A4E2-8A848B4DB8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61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3D0060-37C1-474D-B384-186AEB6386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DAQ and</a:t>
            </a:r>
            <a:r>
              <a:rPr lang="zh-CN" altLang="en-US" dirty="0"/>
              <a:t> </a:t>
            </a:r>
            <a:r>
              <a:rPr lang="en-US" altLang="zh-CN" dirty="0"/>
              <a:t>electronic</a:t>
            </a:r>
            <a:r>
              <a:rPr lang="zh-CN" altLang="en-US" dirty="0"/>
              <a:t> </a:t>
            </a:r>
            <a:r>
              <a:rPr lang="en-US" altLang="zh-CN" dirty="0"/>
              <a:t>process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A046902-DDCE-43F2-B6BD-96629D0E24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2022/11/3</a:t>
            </a:r>
          </a:p>
          <a:p>
            <a:r>
              <a:rPr lang="en-US" altLang="zh-CN" dirty="0"/>
              <a:t>Zhou Jia</a:t>
            </a:r>
          </a:p>
          <a:p>
            <a:r>
              <a:rPr lang="en-US" altLang="zh-CN" dirty="0"/>
              <a:t>Yan </a:t>
            </a:r>
            <a:r>
              <a:rPr lang="en-US" altLang="zh-CN" dirty="0" err="1"/>
              <a:t>Ziyue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445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17E1A3-9580-4863-9A84-71DED624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Laser beam 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192EB4-353A-46FB-9309-72B55CE5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33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The test system consists of three FMC boards, two fanout boards and one single chip loaded board .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It functions as shown as blow.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6481495-01F5-4C22-990A-B51751C28E9B}"/>
              </a:ext>
            </a:extLst>
          </p:cNvPr>
          <p:cNvSpPr/>
          <p:nvPr/>
        </p:nvSpPr>
        <p:spPr>
          <a:xfrm>
            <a:off x="5583317" y="4700136"/>
            <a:ext cx="1137037" cy="1218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Readout</a:t>
            </a:r>
            <a:endParaRPr lang="zh-CN" altLang="en-US" dirty="0"/>
          </a:p>
        </p:txBody>
      </p:sp>
      <p:sp>
        <p:nvSpPr>
          <p:cNvPr id="10" name="箭头: 左 9">
            <a:extLst>
              <a:ext uri="{FF2B5EF4-FFF2-40B4-BE49-F238E27FC236}">
                <a16:creationId xmlns:a16="http://schemas.microsoft.com/office/drawing/2014/main" id="{3DD8CBB7-7DE9-4BF9-B2E4-B9C3FC97430A}"/>
              </a:ext>
            </a:extLst>
          </p:cNvPr>
          <p:cNvSpPr/>
          <p:nvPr/>
        </p:nvSpPr>
        <p:spPr>
          <a:xfrm>
            <a:off x="4237558" y="4708088"/>
            <a:ext cx="1025718" cy="4452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SPI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BDB4F58-3C13-43EA-836B-D959786C2008}"/>
              </a:ext>
            </a:extLst>
          </p:cNvPr>
          <p:cNvSpPr/>
          <p:nvPr/>
        </p:nvSpPr>
        <p:spPr>
          <a:xfrm>
            <a:off x="3088927" y="4784025"/>
            <a:ext cx="977020" cy="912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CHIP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B56FAF7-7D4A-4963-AC6F-C19A7A4DCB6E}"/>
              </a:ext>
            </a:extLst>
          </p:cNvPr>
          <p:cNvSpPr/>
          <p:nvPr/>
        </p:nvSpPr>
        <p:spPr>
          <a:xfrm>
            <a:off x="8237724" y="4499365"/>
            <a:ext cx="1137037" cy="1620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PC</a:t>
            </a:r>
            <a:endParaRPr lang="zh-CN" altLang="en-US" dirty="0"/>
          </a:p>
        </p:txBody>
      </p:sp>
      <p:sp>
        <p:nvSpPr>
          <p:cNvPr id="13" name="箭头: 左右 12">
            <a:extLst>
              <a:ext uri="{FF2B5EF4-FFF2-40B4-BE49-F238E27FC236}">
                <a16:creationId xmlns:a16="http://schemas.microsoft.com/office/drawing/2014/main" id="{FC8B2A8E-1E7F-4499-8FF7-7BC48059A9B9}"/>
              </a:ext>
            </a:extLst>
          </p:cNvPr>
          <p:cNvSpPr/>
          <p:nvPr/>
        </p:nvSpPr>
        <p:spPr>
          <a:xfrm>
            <a:off x="4237558" y="5416939"/>
            <a:ext cx="1025718" cy="3419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IO</a:t>
            </a:r>
            <a:endParaRPr lang="zh-CN" altLang="en-US" dirty="0"/>
          </a:p>
        </p:txBody>
      </p:sp>
      <p:sp>
        <p:nvSpPr>
          <p:cNvPr id="14" name="箭头: 左右 13">
            <a:extLst>
              <a:ext uri="{FF2B5EF4-FFF2-40B4-BE49-F238E27FC236}">
                <a16:creationId xmlns:a16="http://schemas.microsoft.com/office/drawing/2014/main" id="{80422555-10C4-4BE4-8185-B852CC82B9CC}"/>
              </a:ext>
            </a:extLst>
          </p:cNvPr>
          <p:cNvSpPr/>
          <p:nvPr/>
        </p:nvSpPr>
        <p:spPr>
          <a:xfrm>
            <a:off x="6966180" y="5416939"/>
            <a:ext cx="1025718" cy="3419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UDP</a:t>
            </a:r>
            <a:endParaRPr lang="zh-CN" altLang="en-US" dirty="0"/>
          </a:p>
        </p:txBody>
      </p:sp>
      <p:sp>
        <p:nvSpPr>
          <p:cNvPr id="15" name="箭头: 左右 14">
            <a:extLst>
              <a:ext uri="{FF2B5EF4-FFF2-40B4-BE49-F238E27FC236}">
                <a16:creationId xmlns:a16="http://schemas.microsoft.com/office/drawing/2014/main" id="{C5FB34C3-C9C4-4A78-A66E-05CB44145A38}"/>
              </a:ext>
            </a:extLst>
          </p:cNvPr>
          <p:cNvSpPr/>
          <p:nvPr/>
        </p:nvSpPr>
        <p:spPr>
          <a:xfrm>
            <a:off x="6966180" y="4708088"/>
            <a:ext cx="1025718" cy="3419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TCP/IP</a:t>
            </a:r>
            <a:endParaRPr lang="zh-CN" altLang="en-US" dirty="0"/>
          </a:p>
        </p:txBody>
      </p:sp>
      <p:sp>
        <p:nvSpPr>
          <p:cNvPr id="4" name="箭头: 下 3">
            <a:extLst>
              <a:ext uri="{FF2B5EF4-FFF2-40B4-BE49-F238E27FC236}">
                <a16:creationId xmlns:a16="http://schemas.microsoft.com/office/drawing/2014/main" id="{8687F465-0AF4-418B-A834-4AC73A735844}"/>
              </a:ext>
            </a:extLst>
          </p:cNvPr>
          <p:cNvSpPr/>
          <p:nvPr/>
        </p:nvSpPr>
        <p:spPr>
          <a:xfrm>
            <a:off x="2873325" y="3884403"/>
            <a:ext cx="1408224" cy="7397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Laser</a:t>
            </a:r>
            <a:endParaRPr lang="zh-CN" altLang="en-US" dirty="0"/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B6F5E167-835E-4769-9D24-E6670471DC68}"/>
              </a:ext>
            </a:extLst>
          </p:cNvPr>
          <p:cNvSpPr/>
          <p:nvPr/>
        </p:nvSpPr>
        <p:spPr>
          <a:xfrm>
            <a:off x="5363059" y="3805669"/>
            <a:ext cx="1465882" cy="7397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Clock</a:t>
            </a:r>
            <a:endParaRPr lang="zh-CN" altLang="en-US" dirty="0"/>
          </a:p>
        </p:txBody>
      </p:sp>
      <p:sp>
        <p:nvSpPr>
          <p:cNvPr id="20" name="箭头: 上 19">
            <a:extLst>
              <a:ext uri="{FF2B5EF4-FFF2-40B4-BE49-F238E27FC236}">
                <a16:creationId xmlns:a16="http://schemas.microsoft.com/office/drawing/2014/main" id="{B99AA726-6C8F-4F8E-B9F8-8EBC3AF00606}"/>
              </a:ext>
            </a:extLst>
          </p:cNvPr>
          <p:cNvSpPr/>
          <p:nvPr/>
        </p:nvSpPr>
        <p:spPr>
          <a:xfrm>
            <a:off x="5236466" y="6075852"/>
            <a:ext cx="1830738" cy="4195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Control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908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17E1A3-9580-4863-9A84-71DED624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Laser beam 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192EB4-353A-46FB-9309-72B55CE5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33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When we configured the chip with 40MHz clock, it would give back a bunch of ‘ghost’ data which could throw a ‘shadow’ on the </a:t>
            </a:r>
            <a:r>
              <a:rPr lang="en-US" altLang="zh-CN" dirty="0" err="1"/>
              <a:t>hitmap</a:t>
            </a:r>
            <a:r>
              <a:rPr lang="en-US" altLang="zh-CN" dirty="0"/>
              <a:t> picture.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BC4C209-2CE7-412D-B000-43C226C2D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1614" y="3396876"/>
            <a:ext cx="3775834" cy="291133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6D9E77E-02EF-431B-A515-FB204EEB0675}"/>
              </a:ext>
            </a:extLst>
          </p:cNvPr>
          <p:cNvSpPr txBox="1"/>
          <p:nvPr/>
        </p:nvSpPr>
        <p:spPr>
          <a:xfrm>
            <a:off x="6882713" y="6123543"/>
            <a:ext cx="3663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 shadow under the 500Hz laser</a:t>
            </a:r>
          </a:p>
          <a:p>
            <a:pPr algn="ctr"/>
            <a:r>
              <a:rPr lang="en-US" altLang="zh-CN" dirty="0"/>
              <a:t>2022/10/27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5931D61-B8E5-4AE0-9DCD-4CCB349789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44" t="9048" r="8641" b="3382"/>
          <a:stretch/>
        </p:blipFill>
        <p:spPr>
          <a:xfrm>
            <a:off x="1645508" y="3479429"/>
            <a:ext cx="4497861" cy="264411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6ED4C84-9E50-483E-A343-C1AC8183F3AA}"/>
              </a:ext>
            </a:extLst>
          </p:cNvPr>
          <p:cNvSpPr txBox="1"/>
          <p:nvPr/>
        </p:nvSpPr>
        <p:spPr>
          <a:xfrm>
            <a:off x="2062548" y="6123542"/>
            <a:ext cx="3663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 shadow under the 50Hz laser</a:t>
            </a:r>
          </a:p>
          <a:p>
            <a:pPr algn="ctr"/>
            <a:r>
              <a:rPr lang="en-US" altLang="zh-CN" dirty="0"/>
              <a:t>2022/10/26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504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E811B-46A7-4058-B1D6-00302E511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Laser beam 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DF799C-A18A-42A7-8D33-F3382BB82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Then we lowered the clock frequency to 20MHz as recommended which really improved the test outcome as the ‘shadow’ just gone.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E200075-9F3E-446D-B65B-F8869DF6CB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87" t="5671" r="6310" b="5581"/>
          <a:stretch/>
        </p:blipFill>
        <p:spPr>
          <a:xfrm>
            <a:off x="3562864" y="3094939"/>
            <a:ext cx="5066271" cy="2947087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7E8B6F8-5A36-4EB7-95CC-991AED70D490}"/>
              </a:ext>
            </a:extLst>
          </p:cNvPr>
          <p:cNvSpPr txBox="1"/>
          <p:nvPr/>
        </p:nvSpPr>
        <p:spPr>
          <a:xfrm>
            <a:off x="4264109" y="6091454"/>
            <a:ext cx="3663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Under the 10kHz laser, cost 30s</a:t>
            </a:r>
          </a:p>
          <a:p>
            <a:pPr algn="ctr"/>
            <a:r>
              <a:rPr lang="en-US" altLang="zh-CN" dirty="0"/>
              <a:t>2022/10/28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884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EF9022-48FB-4F25-8057-E4B7F151E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022"/>
            <a:ext cx="10515600" cy="1325563"/>
          </a:xfrm>
        </p:spPr>
        <p:txBody>
          <a:bodyPr/>
          <a:lstStyle/>
          <a:p>
            <a:r>
              <a:rPr lang="en-US" altLang="zh-CN" dirty="0"/>
              <a:t>Data acquisition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E3A7FB-139C-4178-B0FD-9E85C4E2A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3880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When acquiring data from the readout board we found the data structure was broken and the mistakes spread over the whole acquiring process.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After quite a search with different adjustments applied, we found it was due to the relatively small TCP receiving buffer size set by PC.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There are still a few remaining problems left to be debugged.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2DB676D-4D15-4FBF-900C-3D3F9BAE8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438" y="5262330"/>
            <a:ext cx="5186362" cy="4857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5F5F838-A062-483E-A335-2B07E3A480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066" r="-379" b="26915"/>
          <a:stretch/>
        </p:blipFill>
        <p:spPr>
          <a:xfrm>
            <a:off x="677691" y="5262330"/>
            <a:ext cx="5489747" cy="69264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49C44DF-7098-412F-BC9D-D1E337AF824B}"/>
              </a:ext>
            </a:extLst>
          </p:cNvPr>
          <p:cNvSpPr txBox="1"/>
          <p:nvPr/>
        </p:nvSpPr>
        <p:spPr>
          <a:xfrm>
            <a:off x="1215595" y="6066741"/>
            <a:ext cx="366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Online analysis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6BA7E7D-DF84-42BE-99A0-C57CADCFBF47}"/>
              </a:ext>
            </a:extLst>
          </p:cNvPr>
          <p:cNvSpPr txBox="1"/>
          <p:nvPr/>
        </p:nvSpPr>
        <p:spPr>
          <a:xfrm>
            <a:off x="7312628" y="6066741"/>
            <a:ext cx="366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Offline analysis</a:t>
            </a:r>
          </a:p>
        </p:txBody>
      </p:sp>
    </p:spTree>
    <p:extLst>
      <p:ext uri="{BB962C8B-B14F-4D97-AF65-F5344CB8AC3E}">
        <p14:creationId xmlns:p14="http://schemas.microsoft.com/office/powerpoint/2010/main" val="278780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6BBE3E-F806-4B13-82C5-DEB38CC9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acquisition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A1548F-F30A-4093-A4B8-CAFDED282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New DAQ software has been launched and prepared for multiple boards test.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4399224-645A-43FC-A374-F3EA3DFC0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67" y="2938875"/>
            <a:ext cx="3728142" cy="323808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69596C2-5D9E-446A-9A9E-2D86C531C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920308"/>
            <a:ext cx="3836572" cy="332083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CE8C442F-1F71-4DB6-BADC-ACC04D17B1CE}"/>
              </a:ext>
            </a:extLst>
          </p:cNvPr>
          <p:cNvSpPr txBox="1"/>
          <p:nvPr/>
        </p:nvSpPr>
        <p:spPr>
          <a:xfrm>
            <a:off x="3724531" y="6241145"/>
            <a:ext cx="366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New software’s UI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215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E811B-46A7-4058-B1D6-00302E511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914"/>
            <a:ext cx="10515600" cy="1325563"/>
          </a:xfrm>
        </p:spPr>
        <p:txBody>
          <a:bodyPr/>
          <a:lstStyle/>
          <a:p>
            <a:r>
              <a:rPr lang="en-US" altLang="zh-CN" dirty="0"/>
              <a:t>Flex test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DF799C-A18A-42A7-8D33-F3382BB82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0877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/>
              <a:t>We also tested three flex boards recently assembled which are loaded with several chips.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There is no readback data from the readout which could possibly result from the configuration by SPI did not function.</a:t>
            </a:r>
          </a:p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7E8B6F8-5A36-4EB7-95CC-991AED70D490}"/>
              </a:ext>
            </a:extLst>
          </p:cNvPr>
          <p:cNvSpPr txBox="1"/>
          <p:nvPr/>
        </p:nvSpPr>
        <p:spPr>
          <a:xfrm>
            <a:off x="4264109" y="6294987"/>
            <a:ext cx="366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No SPI readback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AB43EA7-E6C9-40C6-8849-E30F36E28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07" y="4491428"/>
            <a:ext cx="11898385" cy="1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4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261</Words>
  <Application>Microsoft Office PowerPoint</Application>
  <PresentationFormat>宽屏</PresentationFormat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DAQ and electronic process</vt:lpstr>
      <vt:lpstr>Laser beam test</vt:lpstr>
      <vt:lpstr>Laser beam test</vt:lpstr>
      <vt:lpstr>Laser beam test</vt:lpstr>
      <vt:lpstr>Data acquisition</vt:lpstr>
      <vt:lpstr>Data acquisition</vt:lpstr>
      <vt:lpstr>Flex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and electronic process</dc:title>
  <dc:creator>严 子越</dc:creator>
  <cp:lastModifiedBy>严 子越</cp:lastModifiedBy>
  <cp:revision>13</cp:revision>
  <dcterms:created xsi:type="dcterms:W3CDTF">2022-11-03T03:43:00Z</dcterms:created>
  <dcterms:modified xsi:type="dcterms:W3CDTF">2022-11-03T05:35:59Z</dcterms:modified>
</cp:coreProperties>
</file>