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7" r:id="rId2"/>
    <p:sldId id="680" r:id="rId3"/>
    <p:sldId id="718" r:id="rId4"/>
    <p:sldId id="714" r:id="rId5"/>
    <p:sldId id="702" r:id="rId6"/>
    <p:sldId id="689" r:id="rId7"/>
    <p:sldId id="692" r:id="rId8"/>
    <p:sldId id="713" r:id="rId9"/>
    <p:sldId id="358" r:id="rId10"/>
    <p:sldId id="717" r:id="rId11"/>
    <p:sldId id="697" r:id="rId12"/>
    <p:sldId id="686" r:id="rId13"/>
    <p:sldId id="687" r:id="rId14"/>
    <p:sldId id="716" r:id="rId15"/>
    <p:sldId id="699" r:id="rId16"/>
    <p:sldId id="694" r:id="rId17"/>
    <p:sldId id="695" r:id="rId18"/>
    <p:sldId id="678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03"/>
    <p:restoredTop sz="94326"/>
  </p:normalViewPr>
  <p:slideViewPr>
    <p:cSldViewPr snapToGrid="0" snapToObjects="1">
      <p:cViewPr varScale="1">
        <p:scale>
          <a:sx n="49" d="100"/>
          <a:sy n="49" d="100"/>
        </p:scale>
        <p:origin x="4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02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0160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0547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465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7FAE0-7289-BE1F-47A8-951E32C1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7AFDAE-F1B8-4FFA-3728-AE84EAF39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94C524-E984-3A48-F2ED-7F226A76DA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27661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959425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Ming Qi (NJU,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Wu(IHEP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Wei(NWPU, ASIC 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Ziyue</a:t>
            </a:r>
            <a:r>
              <a:rPr kumimoji="1" lang="en" altLang="zh-CN" dirty="0">
                <a:solidFill>
                  <a:srgbClr val="FFFF00"/>
                </a:solidFill>
              </a:rPr>
              <a:t> Yan (IHEP ,firmware)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Requesting Invitation letters (almost ready)</a:t>
            </a: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Application Passports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22870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5CF37-3708-A97B-D2D8-46426B84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EBC8-1D21-2096-14E6-A4C411BE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62742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Progress in assembly in ladder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Dummy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2 flex with 10</a:t>
            </a:r>
            <a:r>
              <a:rPr kumimoji="1" lang="zh-CN" altLang="en-US" dirty="0"/>
              <a:t> </a:t>
            </a:r>
            <a:r>
              <a:rPr kumimoji="1" lang="en-US" altLang="zh-CN" dirty="0"/>
              <a:t>glass dummy ASIC  assembly </a:t>
            </a:r>
          </a:p>
          <a:p>
            <a:pPr lvl="1"/>
            <a:r>
              <a:rPr kumimoji="1" lang="en-US" altLang="zh-CN" dirty="0"/>
              <a:t>Automatic glue dispensing using gantry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Real chip</a:t>
            </a:r>
          </a:p>
          <a:p>
            <a:pPr marL="444500" lvl="1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EB12F5-5B78-2E7A-B596-230C72B4F3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ECE652-EEBE-EA21-FBAF-430B336F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9966" y="6817657"/>
            <a:ext cx="5521521" cy="67742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501062-104E-8D22-29D5-07881249337C}"/>
              </a:ext>
            </a:extLst>
          </p:cNvPr>
          <p:cNvSpPr txBox="1"/>
          <p:nvPr/>
        </p:nvSpPr>
        <p:spPr>
          <a:xfrm>
            <a:off x="1142513" y="5769295"/>
            <a:ext cx="12467966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Wire bonded one Taichu3 on flexible PCB</a:t>
            </a:r>
          </a:p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Jun and </a:t>
            </a:r>
            <a:r>
              <a:rPr kumimoji="1" lang="en-US" altLang="zh-CN" sz="4200" b="0" dirty="0" err="1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Ziyue</a:t>
            </a:r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are testing it with interface board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D730FF-E783-551E-9447-6EA59E0109D6}"/>
              </a:ext>
            </a:extLst>
          </p:cNvPr>
          <p:cNvSpPr txBox="1"/>
          <p:nvPr/>
        </p:nvSpPr>
        <p:spPr>
          <a:xfrm>
            <a:off x="14297454" y="5371107"/>
            <a:ext cx="1246796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Setting up wire bonding station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For full-size detector module( ladder)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CF4213-2ADD-D3D2-50A6-4E9E3F03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" y="9340024"/>
            <a:ext cx="14267742" cy="33706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C41340-BF3E-D691-E6A4-041837D4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2052" y="942144"/>
            <a:ext cx="7772400" cy="437112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9A3184-EE09-49CB-3877-9BE42F16177A}"/>
              </a:ext>
            </a:extLst>
          </p:cNvPr>
          <p:cNvSpPr txBox="1"/>
          <p:nvPr/>
        </p:nvSpPr>
        <p:spPr>
          <a:xfrm>
            <a:off x="15337631" y="86352"/>
            <a:ext cx="1364456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New pickup tools </a:t>
            </a:r>
          </a:p>
        </p:txBody>
      </p:sp>
    </p:spTree>
    <p:extLst>
      <p:ext uri="{BB962C8B-B14F-4D97-AF65-F5344CB8AC3E}">
        <p14:creationId xmlns:p14="http://schemas.microsoft.com/office/powerpoint/2010/main" val="182439939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6210C-31B9-07D4-29AE-6F876B7F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Ladder assembly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41727-C578-C92A-2917-424C90D44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(double side)= 20 ASIC chips + two flexible PCB + carbon fiber support</a:t>
            </a:r>
          </a:p>
          <a:p>
            <a:r>
              <a:rPr kumimoji="1" lang="en-US" altLang="zh-CN" dirty="0"/>
              <a:t>Ladder assembly procedure verified with dummy ASIC (glass)</a:t>
            </a:r>
            <a:endParaRPr kumimoji="1" lang="zh-CN" altLang="en-US" dirty="0"/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B6B1D-20EE-1768-B894-1CE42588C0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FFCF0-83C1-0ED6-7C58-DE7A176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05" y="3009598"/>
            <a:ext cx="13428747" cy="98220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630376-9BAB-7D7C-B955-9AEEFCB9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054" y="3388203"/>
            <a:ext cx="9676402" cy="54429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D6CD86-AFA0-17DF-FC41-B17A18C45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655" y="9144908"/>
            <a:ext cx="10557540" cy="36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7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207A2-8505-F9FD-73D8-C7137D1B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16E389-A4C9-6F71-6DEA-5B6C7400E3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F6DF67-62D5-B900-4F2F-27DFE064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322" y="4138948"/>
            <a:ext cx="11733085" cy="88032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5D789E-459B-B0C3-6013-1F08F4B6C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3" y="4024287"/>
            <a:ext cx="12224112" cy="9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076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98F0A-5543-1400-A451-3649255D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Equipment for  Test beam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5F4CC7-0968-E05F-FB3F-ACF72516C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Instrumentations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1. vertex detector prototype 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2. FPGA boards </a:t>
            </a:r>
            <a:r>
              <a:rPr kumimoji="1" lang="en" altLang="zh-CN" dirty="0">
                <a:solidFill>
                  <a:schemeClr val="tx1"/>
                </a:solidFill>
              </a:rPr>
              <a:t>(15 boards including JTAG adapter)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3. Test PC (2 personal computers. one for test one for backup)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3 PC for DAQ, electronics , offline ?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2T </a:t>
            </a:r>
            <a:r>
              <a:rPr kumimoji="1" lang="en" altLang="zh-CN" dirty="0" err="1">
                <a:solidFill>
                  <a:schemeClr val="tx1"/>
                </a:solidFill>
              </a:rPr>
              <a:t>harddisk</a:t>
            </a:r>
            <a:r>
              <a:rPr kumimoji="1" lang="en" altLang="zh-CN" dirty="0">
                <a:solidFill>
                  <a:schemeClr val="tx1"/>
                </a:solidFill>
              </a:rPr>
              <a:t> , </a:t>
            </a:r>
            <a:r>
              <a:rPr kumimoji="1" lang="zh-CN" altLang="en" dirty="0">
                <a:solidFill>
                  <a:schemeClr val="tx1"/>
                </a:solidFill>
              </a:rPr>
              <a:t>交换</a:t>
            </a:r>
            <a:r>
              <a:rPr kumimoji="1" lang="zh-CN" altLang="en-US" dirty="0">
                <a:solidFill>
                  <a:schemeClr val="tx1"/>
                </a:solidFill>
              </a:rPr>
              <a:t>机</a:t>
            </a:r>
            <a:r>
              <a:rPr kumimoji="1" lang="en-US" altLang="zh-CN" dirty="0">
                <a:solidFill>
                  <a:schemeClr val="tx1"/>
                </a:solidFill>
              </a:rPr>
              <a:t>switcher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(24 channels, 8 channels …),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 temp monitoring slow control (PC needed)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Power adaptors …,  4-5 DC power supply 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4. Several DC power supply (borrow it from DESY?): 12 channels DC </a:t>
            </a:r>
            <a:r>
              <a:rPr kumimoji="1" lang="en" altLang="zh-CN">
                <a:solidFill>
                  <a:srgbClr val="FFFF00"/>
                </a:solidFill>
              </a:rPr>
              <a:t>power supply</a:t>
            </a:r>
            <a:endParaRPr kumimoji="1" lang="en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5. Several network cables and other cables.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6. Borrow one oscilloscope for debug</a:t>
            </a:r>
            <a:endParaRPr kumimoji="1" lang="zh-CN" altLang="en-US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42783-FF3C-1D6E-12FE-C8CCDC9591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449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Done)</a:t>
            </a:r>
          </a:p>
          <a:p>
            <a:pPr lvl="2"/>
            <a:r>
              <a:rPr lang="en" altLang="zh-CN" dirty="0">
                <a:effectLst/>
              </a:rPr>
              <a:t>Wire-bonding on test PCB … (Done)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Laser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tests,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Functional Tests …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Beta source test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Irradiation test (done)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solidFill>
                  <a:schemeClr val="tx1"/>
                </a:solidFill>
                <a:effectLst/>
              </a:rPr>
              <a:t>Wafer level test of ASICs (on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-going</a:t>
            </a:r>
            <a:r>
              <a:rPr lang="en" altLang="zh-CN" dirty="0">
                <a:solidFill>
                  <a:schemeClr val="tx1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Dicing , (on going 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7992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solidFill>
                  <a:schemeClr val="tx1"/>
                </a:solidFill>
                <a:effectLst/>
              </a:rPr>
              <a:t>Pre-production carbon support ladders available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September: Production of final carbon support ladders (done 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solidFill>
                  <a:schemeClr val="tx1"/>
                </a:solidFill>
                <a:effectLst/>
              </a:rPr>
              <a:t>Jig tool , Wire bonding tests on flex (done)</a:t>
            </a:r>
          </a:p>
          <a:p>
            <a:pPr lvl="1"/>
            <a:r>
              <a:rPr lang="en" altLang="zh-CN" dirty="0">
                <a:effectLst/>
              </a:rPr>
              <a:t>Assembly of ladders with dummy chips (done )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Assembly of ladders with real chips (Nov, developing )</a:t>
            </a:r>
          </a:p>
          <a:p>
            <a:pPr lvl="1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201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Oct: Assembly first Barrel with ladder support only  (done)</a:t>
            </a:r>
          </a:p>
          <a:p>
            <a:pPr lvl="1"/>
            <a:r>
              <a:rPr lang="en" altLang="zh-CN" dirty="0">
                <a:effectLst/>
              </a:rPr>
              <a:t>Oct: mounting dummy ladders (done)</a:t>
            </a:r>
          </a:p>
          <a:p>
            <a:pPr lvl="1"/>
            <a:r>
              <a:rPr lang="en" altLang="zh-CN" dirty="0">
                <a:effectLst/>
              </a:rPr>
              <a:t>Nov: mounting real ladders </a:t>
            </a:r>
          </a:p>
          <a:p>
            <a:r>
              <a:rPr lang="en" altLang="zh-CN" dirty="0">
                <a:effectLst/>
              </a:rPr>
              <a:t>December 12nd -22</a:t>
            </a:r>
            <a:r>
              <a:rPr lang="en" altLang="zh-CN" baseline="30000" dirty="0">
                <a:effectLst/>
              </a:rPr>
              <a:t>nd</a:t>
            </a:r>
            <a:r>
              <a:rPr lang="en" altLang="zh-CN" dirty="0">
                <a:effectLst/>
              </a:rPr>
              <a:t> 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25CD489-B411-38B6-661D-E40E7471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1" y="8928581"/>
            <a:ext cx="22478034" cy="3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512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 production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422923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Wafer arrival at IHEP in 5th July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2022   </a:t>
            </a:r>
          </a:p>
          <a:p>
            <a:r>
              <a:rPr kumimoji="1" lang="en-US" altLang="zh-CN" dirty="0"/>
              <a:t>Send 1 wafers for thinning (150um) and dicing (done!)</a:t>
            </a:r>
          </a:p>
          <a:p>
            <a:pPr lvl="2">
              <a:buFont typeface="Wingdings" pitchFamily="2" charset="2"/>
              <a:buChar char="à"/>
            </a:pPr>
            <a:r>
              <a:rPr kumimoji="1" lang="en-US" altLang="zh-CN" dirty="0">
                <a:solidFill>
                  <a:schemeClr val="tx1"/>
                </a:solidFill>
                <a:sym typeface="Wingdings" pitchFamily="2" charset="2"/>
              </a:rPr>
              <a:t>IR drop is not a big problem ?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Low resistance </a:t>
            </a:r>
            <a:r>
              <a:rPr kumimoji="1" lang="en-US" altLang="zh-CN" dirty="0">
                <a:solidFill>
                  <a:schemeClr val="tx1"/>
                </a:solidFill>
                <a:sym typeface="Wingdings" pitchFamily="2" charset="2"/>
              </a:rPr>
              <a:t>  after power on, resistance become normal ?</a:t>
            </a:r>
            <a:endParaRPr kumimoji="1" lang="en-US" altLang="zh-CN" dirty="0"/>
          </a:p>
          <a:p>
            <a:r>
              <a:rPr kumimoji="1" lang="en-US" altLang="zh-CN" dirty="0"/>
              <a:t>Send 5 wafers to NCAP for wafer testing , thinning and dicing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Another wafer just diced this week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Need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to test two chip with new dicing scheme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CFD3B6-685E-F828-1D48-EADE4F9A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888" y="520700"/>
            <a:ext cx="6629400" cy="6489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355702-DAE2-A677-043E-9266D8C69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742" y="7314361"/>
            <a:ext cx="9009546" cy="5678285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68766FD3-2A1B-43EF-CD45-D229FBA22D8F}"/>
              </a:ext>
            </a:extLst>
          </p:cNvPr>
          <p:cNvSpPr/>
          <p:nvPr/>
        </p:nvSpPr>
        <p:spPr>
          <a:xfrm>
            <a:off x="19132062" y="7367706"/>
            <a:ext cx="5281651" cy="1065617"/>
          </a:xfrm>
          <a:prstGeom prst="roundRect">
            <a:avLst/>
          </a:prstGeom>
          <a:noFill/>
          <a:ln w="317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8267EF9-ECF6-CCF5-C35D-CDA0DCB15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36" y="9910851"/>
            <a:ext cx="14548106" cy="272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79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EA9B3-C4A6-4D5F-9EFC-B6D64015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900" y="-217536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</a:t>
            </a:r>
            <a:r>
              <a:rPr kumimoji="1" lang="zh-CN" altLang="en-US" dirty="0"/>
              <a:t> </a:t>
            </a:r>
            <a:r>
              <a:rPr kumimoji="1" lang="en-US" altLang="zh-CN" dirty="0"/>
              <a:t>Ghost hits in laser testing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277853-BA1D-F49C-6017-591EEBDD7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Observe ghost hits in 40MHz clock during laser testing</a:t>
            </a:r>
          </a:p>
          <a:p>
            <a:r>
              <a:rPr kumimoji="1" lang="en-US" altLang="zh-CN" dirty="0"/>
              <a:t>Disappear using 20MHz clock </a:t>
            </a:r>
          </a:p>
          <a:p>
            <a:pPr marL="0" indent="0">
              <a:buNone/>
            </a:pP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7F0A0A-4579-D2E5-1B81-29B63FFBE6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5CB0AD6-6F48-86D4-AD07-4B203DAA5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6" y="4887810"/>
            <a:ext cx="15938863" cy="8080538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9605D224-DA1D-06F5-1857-24759230582C}"/>
              </a:ext>
            </a:extLst>
          </p:cNvPr>
          <p:cNvSpPr/>
          <p:nvPr/>
        </p:nvSpPr>
        <p:spPr>
          <a:xfrm>
            <a:off x="10319657" y="8429756"/>
            <a:ext cx="2403566" cy="2334038"/>
          </a:xfrm>
          <a:prstGeom prst="ellipse">
            <a:avLst/>
          </a:prstGeom>
          <a:noFill/>
          <a:ln w="2222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0533274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9736E1-A2DA-DF38-E0FA-EEB9BCC9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Electron beam 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BEPC BSRF in Nov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8AB244B-F5BB-763E-F960-060D78127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633" y="7961670"/>
            <a:ext cx="9299024" cy="5230701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303DF5-7789-1346-7932-9B3A39586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1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Electron beam test in BSRF from Nov </a:t>
            </a:r>
            <a:r>
              <a:rPr kumimoji="1" lang="en-US" altLang="zh-CN" dirty="0">
                <a:solidFill>
                  <a:srgbClr val="FFFF00"/>
                </a:solidFill>
              </a:rPr>
              <a:t>(Nov 8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zh-CN" altLang="en-US" dirty="0">
                <a:solidFill>
                  <a:srgbClr val="FFFF00"/>
                </a:solidFill>
              </a:rPr>
              <a:t>， </a:t>
            </a:r>
            <a:r>
              <a:rPr kumimoji="1" lang="en-US" altLang="zh-CN" dirty="0">
                <a:solidFill>
                  <a:srgbClr val="FFFF00"/>
                </a:solidFill>
              </a:rPr>
              <a:t>4W1A station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electron beam going through  multiple test boards (Nov 8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th.  ~ </a:t>
            </a:r>
            <a:r>
              <a:rPr kumimoji="1" lang="en-US" altLang="zh-CN" dirty="0">
                <a:solidFill>
                  <a:srgbClr val="FFFF00"/>
                </a:solidFill>
              </a:rPr>
              <a:t>Nov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of ladder (Nov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~27st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of prototype (Nov 27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– Dec 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rd</a:t>
            </a:r>
            <a:r>
              <a:rPr kumimoji="1" lang="en-US" altLang="zh-CN" dirty="0">
                <a:solidFill>
                  <a:srgbClr val="FFFF00"/>
                </a:solidFill>
              </a:rPr>
              <a:t> ) </a:t>
            </a:r>
          </a:p>
          <a:p>
            <a:r>
              <a:rPr kumimoji="1" lang="en-US" altLang="zh-CN" dirty="0"/>
              <a:t>The current version of single chip board can be used ?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25BFCF-332F-5BE3-0653-B2F93D5A62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7E9998-6F6B-27AE-57C3-233DBC861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0" y="4575220"/>
            <a:ext cx="5141688" cy="914077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3DAF370-AFA4-B55A-8C20-10E4C02B9552}"/>
              </a:ext>
            </a:extLst>
          </p:cNvPr>
          <p:cNvSpPr txBox="1"/>
          <p:nvPr/>
        </p:nvSpPr>
        <p:spPr>
          <a:xfrm>
            <a:off x="19463683" y="3128670"/>
            <a:ext cx="1235868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1st version of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single chip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6C1BE4-D6C2-EB35-6948-2EAE84A83789}"/>
              </a:ext>
            </a:extLst>
          </p:cNvPr>
          <p:cNvSpPr txBox="1"/>
          <p:nvPr/>
        </p:nvSpPr>
        <p:spPr>
          <a:xfrm>
            <a:off x="4458840" y="7205423"/>
            <a:ext cx="123586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2nd version of single chip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3796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63F0A-15D5-1DFD-B96C-26F209EE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28" y="-162675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EB1661-C708-3FC0-8132-B34C673D6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021370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en-US" altLang="zh-CN" dirty="0"/>
              <a:t> version of the flex received. (2 metal layer  version)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5 flex available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Single chip testing on flex (on-going)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CAC7ED-75A4-5EB3-B6CE-936A0D8BFC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02FB6C5-F45C-BFB2-E720-9FD6117A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5727" y="2506672"/>
            <a:ext cx="5798994" cy="103062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06E52FF-531B-595C-14F2-EB7D81D96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28" y="7701448"/>
            <a:ext cx="7521094" cy="5711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98EB33-0E2A-DCD2-9B3C-E2A9E71AE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650" y="7610675"/>
            <a:ext cx="9224555" cy="482283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835D63D-3C85-737B-6DDA-018E7A3BDFAC}"/>
              </a:ext>
            </a:extLst>
          </p:cNvPr>
          <p:cNvSpPr txBox="1"/>
          <p:nvPr/>
        </p:nvSpPr>
        <p:spPr>
          <a:xfrm>
            <a:off x="10143308" y="6327016"/>
            <a:ext cx="1265790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Single chip testing on flex 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8B5134D-6B37-9100-4495-0E763BF78393}"/>
              </a:ext>
            </a:extLst>
          </p:cNvPr>
          <p:cNvSpPr txBox="1"/>
          <p:nvPr/>
        </p:nvSpPr>
        <p:spPr>
          <a:xfrm>
            <a:off x="18752975" y="1309072"/>
            <a:ext cx="1265790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5 flex received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3F099A0-BC83-6490-AB6E-460776058874}"/>
              </a:ext>
            </a:extLst>
          </p:cNvPr>
          <p:cNvSpPr txBox="1"/>
          <p:nvPr/>
        </p:nvSpPr>
        <p:spPr>
          <a:xfrm>
            <a:off x="1948696" y="6309378"/>
            <a:ext cx="1265790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 err="1">
                <a:solidFill>
                  <a:srgbClr val="FFFF00"/>
                </a:solidFill>
              </a:rPr>
              <a:t>Wirebonding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997546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7059A-36E4-3163-5FAE-7F69576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 detector prototype assembly procedure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781F-5987-1DE3-3AEE-6F612C0C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128" y="1628285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Prototype support ready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a dummy ladder with glass (done)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dummy chip ladder with wire bond (Early Nov)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 real ladders ( End of Nov)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3FC09-E466-307E-0CE8-87C8A2A69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BBE0EEA-8A3B-62F0-3DC7-E148B6547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5" y="6933605"/>
            <a:ext cx="8103687" cy="5696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71C39D-1D17-0724-BBF9-411951052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650" y="7133980"/>
            <a:ext cx="6870700" cy="52959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2A5A290-FFD6-2AA9-3D64-AA44012D61D4}"/>
              </a:ext>
            </a:extLst>
          </p:cNvPr>
          <p:cNvSpPr txBox="1"/>
          <p:nvPr/>
        </p:nvSpPr>
        <p:spPr>
          <a:xfrm>
            <a:off x="1643063" y="5817781"/>
            <a:ext cx="1254442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Prototype support with aluminum machining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2489B2-D745-D7BA-DE24-300EC1A51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4437" y="6982036"/>
            <a:ext cx="8570238" cy="48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056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CB0D1-C640-84F7-E975-953F1EBBE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2" y="2915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</a:t>
            </a:r>
            <a:r>
              <a:rPr kumimoji="1" lang="en-US" altLang="zh-CN" dirty="0"/>
              <a:t>development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9B5704-B098-987F-8943-63A422C2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" y="1364744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Correct Chip Configuration and  Laser tests data taking with DAQ software (done)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Matlab</a:t>
            </a:r>
            <a:r>
              <a:rPr kumimoji="1" lang="en-US" altLang="zh-CN" dirty="0">
                <a:solidFill>
                  <a:srgbClr val="FFFF00"/>
                </a:solidFill>
              </a:rPr>
              <a:t> and DAQ software are getting the same results </a:t>
            </a:r>
          </a:p>
          <a:p>
            <a:r>
              <a:rPr kumimoji="1" lang="en-US" altLang="zh-CN" dirty="0"/>
              <a:t>Purchase DAQ PC for data taking (done)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Long-term tests with laser (done)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Threshold scan 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Parallel processing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multi-chip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>
                <a:solidFill>
                  <a:srgbClr val="FFFF00"/>
                </a:solidFill>
              </a:rPr>
              <a:t>(ongoing)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Key task before Nov test beam in BSRF </a:t>
            </a:r>
          </a:p>
          <a:p>
            <a:endParaRPr kumimoji="1" lang="en-US" altLang="zh-CN" dirty="0">
              <a:solidFill>
                <a:srgbClr val="FFFF00"/>
              </a:solidFill>
            </a:endParaRP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3FBC71-3D62-C46C-F411-798AD27FD8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276A5D-7703-B07C-9801-DF1BD3355ABB}"/>
              </a:ext>
            </a:extLst>
          </p:cNvPr>
          <p:cNvSpPr txBox="1"/>
          <p:nvPr/>
        </p:nvSpPr>
        <p:spPr>
          <a:xfrm>
            <a:off x="17945628" y="3748007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6D00F7-49A9-3B88-9CC5-332D4B1C0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5147105"/>
            <a:ext cx="11577832" cy="82594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280BEE-9135-AF9C-DC81-3FCF56975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51" y="7070815"/>
            <a:ext cx="9733281" cy="530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324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77B704-BA45-1186-4C14-E8D949B2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offline reconstruction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1ACDBA-B684-5DD1-24E6-564891DEC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63127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Alignment strategy ready </a:t>
            </a:r>
          </a:p>
          <a:p>
            <a:r>
              <a:rPr kumimoji="1" lang="en-US" altLang="zh-CN" dirty="0"/>
              <a:t>Clustering has the first version </a:t>
            </a:r>
          </a:p>
          <a:p>
            <a:r>
              <a:rPr kumimoji="1" lang="en-US" altLang="zh-CN" dirty="0"/>
              <a:t>Offline data handling are still needed, to be test in Nov BSRF beam test 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8C5E01-68A3-51AB-C3FE-A20D8B4A0B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1BF426-099B-47CA-A448-00FBC379F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5764595"/>
            <a:ext cx="13691937" cy="55000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81C3AA-0DA7-2D4B-57D9-F23483D9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8736" y="5764595"/>
            <a:ext cx="9632058" cy="70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694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89E225-B650-40FA-DC74-64B733F5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17" y="7757410"/>
            <a:ext cx="10503700" cy="5652594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 in Dec 12nd 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FF00"/>
                </a:solidFill>
              </a:rPr>
              <a:t>News about people :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Tianya, </a:t>
            </a:r>
            <a:r>
              <a:rPr kumimoji="1" lang="en-US" altLang="zh-CN" dirty="0" err="1">
                <a:solidFill>
                  <a:schemeClr val="tx1"/>
                </a:solidFill>
              </a:rPr>
              <a:t>Xinhui</a:t>
            </a:r>
            <a:r>
              <a:rPr kumimoji="1" lang="en-US" altLang="zh-CN" dirty="0">
                <a:solidFill>
                  <a:schemeClr val="tx1"/>
                </a:solidFill>
              </a:rPr>
              <a:t>, </a:t>
            </a:r>
            <a:r>
              <a:rPr kumimoji="1" lang="en-US" altLang="zh-CN" dirty="0" err="1">
                <a:solidFill>
                  <a:schemeClr val="tx1"/>
                </a:solidFill>
              </a:rPr>
              <a:t>Shuqi</a:t>
            </a:r>
            <a:r>
              <a:rPr kumimoji="1" lang="en-US" altLang="zh-CN" dirty="0">
                <a:solidFill>
                  <a:schemeClr val="tx1"/>
                </a:solidFill>
              </a:rPr>
              <a:t>, Zhou jia got Visa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equipment : will be listed after BSRF test beam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3723896" y="8420488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B46A6008-5EE1-214E-B0D3-BFEBBF0D4392}"/>
              </a:ext>
            </a:extLst>
          </p:cNvPr>
          <p:cNvSpPr/>
          <p:nvPr/>
        </p:nvSpPr>
        <p:spPr>
          <a:xfrm>
            <a:off x="18613703" y="2472888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2FE89C-B0CA-8F4B-2A98-F31B5A24CE2D}"/>
              </a:ext>
            </a:extLst>
          </p:cNvPr>
          <p:cNvSpPr txBox="1"/>
          <p:nvPr/>
        </p:nvSpPr>
        <p:spPr>
          <a:xfrm>
            <a:off x="1700726" y="12946559"/>
            <a:ext cx="11752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Electron beam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BCD6B0-B32D-F30A-9F5B-8EE81364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595" y="8133463"/>
            <a:ext cx="6765595" cy="50761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31B79-8ECC-40F0-C0EE-AE38061D9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3862" y="8220855"/>
            <a:ext cx="7048733" cy="52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599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14588</TotalTime>
  <Words>943</Words>
  <Application>Microsoft Macintosh PowerPoint</Application>
  <PresentationFormat>自定义</PresentationFormat>
  <Paragraphs>156</Paragraphs>
  <Slides>18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News about Taichupix3 production </vt:lpstr>
      <vt:lpstr>    Ghost hits in laser testing </vt:lpstr>
      <vt:lpstr>Electron beam test in BEPC BSRF in Nov</vt:lpstr>
      <vt:lpstr>Flex and interface board </vt:lpstr>
      <vt:lpstr>Vertex detector prototype assembly procedure</vt:lpstr>
      <vt:lpstr>DAQ Architecture development </vt:lpstr>
      <vt:lpstr> offline reconstruction </vt:lpstr>
      <vt:lpstr>Plan for test beam </vt:lpstr>
      <vt:lpstr>backup</vt:lpstr>
      <vt:lpstr>Plan for test beam </vt:lpstr>
      <vt:lpstr>Detector module(ladder) assembly </vt:lpstr>
      <vt:lpstr>Ladder assembly</vt:lpstr>
      <vt:lpstr>Plan for test beam </vt:lpstr>
      <vt:lpstr>Equipment for  Test beam</vt:lpstr>
      <vt:lpstr> Timeline</vt:lpstr>
      <vt:lpstr>Timeline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455</cp:revision>
  <dcterms:modified xsi:type="dcterms:W3CDTF">2022-11-03T06:00:56Z</dcterms:modified>
</cp:coreProperties>
</file>