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63" r:id="rId4"/>
    <p:sldId id="266" r:id="rId5"/>
    <p:sldId id="264" r:id="rId6"/>
    <p:sldId id="269" r:id="rId7"/>
    <p:sldId id="270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0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7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800"/>
              <a:t> Track Finding </a:t>
            </a:r>
            <a:endParaRPr lang="en-US" altLang="zh-CN" sz="4800"/>
          </a:p>
        </p:txBody>
      </p:sp>
      <p:sp>
        <p:nvSpPr>
          <p:cNvPr id="7" name="文本框 6"/>
          <p:cNvSpPr txBox="1"/>
          <p:nvPr userDrawn="1"/>
        </p:nvSpPr>
        <p:spPr>
          <a:xfrm>
            <a:off x="127635" y="8890"/>
            <a:ext cx="9855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>
                <a:latin typeface="方正粗黑宋简体" panose="02000000000000000000" charset="-122"/>
                <a:ea typeface="方正粗黑宋简体" panose="02000000000000000000" charset="-122"/>
              </a:rPr>
              <a:t>01</a:t>
            </a:r>
            <a:endParaRPr lang="en-US" altLang="zh-CN" sz="54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154430" y="8890"/>
            <a:ext cx="10884535" cy="8096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l"/>
            <a:r>
              <a:rPr lang="en-US" altLang="zh-CN" sz="4800"/>
              <a:t> CEPC DC Simulation </a:t>
            </a:r>
            <a:endParaRPr lang="en-US" altLang="zh-CN" sz="4800"/>
          </a:p>
        </p:txBody>
      </p:sp>
      <p:sp>
        <p:nvSpPr>
          <p:cNvPr id="7" name="文本框 6"/>
          <p:cNvSpPr txBox="1"/>
          <p:nvPr userDrawn="1"/>
        </p:nvSpPr>
        <p:spPr>
          <a:xfrm>
            <a:off x="127635" y="8890"/>
            <a:ext cx="98552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400">
                <a:latin typeface="方正粗黑宋简体" panose="02000000000000000000" charset="-122"/>
                <a:ea typeface="方正粗黑宋简体" panose="02000000000000000000" charset="-122"/>
              </a:rPr>
              <a:t>02</a:t>
            </a:r>
            <a:endParaRPr lang="en-US" altLang="zh-CN" sz="540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62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1.xml"/><Relationship Id="rId18" Type="http://schemas.openxmlformats.org/officeDocument/2006/relationships/tags" Target="../tags/tag60.xml"/><Relationship Id="rId17" Type="http://schemas.openxmlformats.org/officeDocument/2006/relationships/tags" Target="../tags/tag59.xml"/><Relationship Id="rId16" Type="http://schemas.openxmlformats.org/officeDocument/2006/relationships/tags" Target="../tags/tag58.xml"/><Relationship Id="rId15" Type="http://schemas.openxmlformats.org/officeDocument/2006/relationships/tags" Target="../tags/tag57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4" Type="http://schemas.openxmlformats.org/officeDocument/2006/relationships/tags" Target="../tags/tag66.xml"/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67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tags" Target="../tags/tag68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69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tags" Target="../tags/tag70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工作进展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en-US" altLang="zh-CN"/>
              <a:t>--</a:t>
            </a:r>
            <a:r>
              <a:rPr lang="zh-CN" altLang="en-US"/>
              <a:t>刘梦瑶</a:t>
            </a:r>
            <a:endParaRPr lang="zh-CN" altLang="en-US"/>
          </a:p>
          <a:p>
            <a:fld id="{BB962C8B-B14F-4D97-AF65-F5344CB8AC3E}" type="datetime1">
              <a:rPr lang="zh-CN" altLang="en-US"/>
            </a:fld>
            <a:endParaRPr lang="zh-CN" altLang="en-US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文本框 11"/>
          <p:cNvSpPr txBox="1"/>
          <p:nvPr/>
        </p:nvSpPr>
        <p:spPr>
          <a:xfrm>
            <a:off x="378460" y="1136650"/>
            <a:ext cx="42799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分段插值法：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29665" y="1653540"/>
            <a:ext cx="1046861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插值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：在</a:t>
            </a:r>
            <a:r>
              <a:rPr lang="zh-CN" altLang="en-US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离散数据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的基础上补插连续函数，使得这条连续曲线通过全部给定的离散数据点。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插值是离散函数逼近的重要方法，利用它可通过函数在有限个点处的取值状况，估算出函数在其他点处的</a:t>
            </a:r>
            <a:r>
              <a:rPr lang="zh-CN" altLang="en-US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近似值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分段线性插值方法：将每两个相邻的节点用直线连起来，如此形成的一条折线就是分段线性插值函数。计算x点的插值时，只用到x左右的两个节点，</a:t>
            </a:r>
            <a:r>
              <a:rPr lang="zh-CN" altLang="en-US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计算量与节点个数n无关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。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9085" y="3242945"/>
            <a:ext cx="3933825" cy="3374390"/>
          </a:xfrm>
          <a:prstGeom prst="rect">
            <a:avLst/>
          </a:prstGeom>
        </p:spPr>
      </p:pic>
      <p:graphicFrame>
        <p:nvGraphicFramePr>
          <p:cNvPr id="17" name="对象 1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6234430" y="4017645"/>
          <a:ext cx="4445635" cy="2014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" r:id="rId2" imgW="1459865" imgH="889000" progId="Equation.KSEE3">
                  <p:embed/>
                </p:oleObj>
              </mc:Choice>
              <mc:Fallback>
                <p:oleObj name="" r:id="rId2" imgW="1459865" imgH="889000" progId="Equation.KSEE3">
                  <p:embed/>
                  <p:pic>
                    <p:nvPicPr>
                      <p:cNvPr id="0" name="图片 1025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34430" y="4017645"/>
                        <a:ext cx="4445635" cy="2014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8765" y="2343785"/>
            <a:ext cx="2902585" cy="21697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765" y="4575810"/>
            <a:ext cx="2820035" cy="2091690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78460" y="1136650"/>
            <a:ext cx="42799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拟合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函数：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29665" y="1752600"/>
            <a:ext cx="1046861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 sz="2000">
                <a:latin typeface="黑体" panose="02010609060101010101" charset="-122"/>
                <a:ea typeface="黑体" panose="02010609060101010101" charset="-122"/>
              </a:rPr>
              <a:t>根据数据或者预测值刻度出一个</a:t>
            </a:r>
            <a:r>
              <a:rPr lang="en-US" altLang="zh-CN" sz="2000">
                <a:latin typeface="黑体" panose="02010609060101010101" charset="-122"/>
                <a:ea typeface="黑体" panose="02010609060101010101" charset="-122"/>
              </a:rPr>
              <a:t>TProfile</a:t>
            </a:r>
            <a:endParaRPr lang="en-US" altLang="zh-CN" sz="2000">
              <a:latin typeface="黑体" panose="02010609060101010101" charset="-122"/>
              <a:ea typeface="黑体" panose="02010609060101010101" charset="-122"/>
            </a:endParaRPr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2000">
                <a:latin typeface="黑体" panose="02010609060101010101" charset="-122"/>
                <a:ea typeface="黑体" panose="02010609060101010101" charset="-122"/>
              </a:rPr>
              <a:t>res = Data(x)-Pre(x)</a:t>
            </a:r>
            <a:endParaRPr lang="en-US" altLang="zh-CN" sz="2000"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7106285" y="3997325"/>
            <a:ext cx="3650615" cy="2786380"/>
            <a:chOff x="195" y="4321"/>
            <a:chExt cx="6364" cy="4758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5" y="4321"/>
              <a:ext cx="6364" cy="4759"/>
            </a:xfrm>
            <a:prstGeom prst="rect">
              <a:avLst/>
            </a:prstGeom>
          </p:spPr>
        </p:pic>
        <p:cxnSp>
          <p:nvCxnSpPr>
            <p:cNvPr id="4" name="直接连接符 3"/>
            <p:cNvCxnSpPr/>
            <p:nvPr/>
          </p:nvCxnSpPr>
          <p:spPr>
            <a:xfrm flipH="1" flipV="1">
              <a:off x="2182" y="4718"/>
              <a:ext cx="14" cy="397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1920" y="856615"/>
            <a:ext cx="4769485" cy="3140710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4250" y="831850"/>
            <a:ext cx="4223385" cy="293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005" y="831850"/>
            <a:ext cx="4201795" cy="28575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40" y="3803650"/>
            <a:ext cx="4386580" cy="28321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005" y="3803650"/>
            <a:ext cx="4208780" cy="277050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文本框 11"/>
          <p:cNvSpPr txBox="1"/>
          <p:nvPr/>
        </p:nvSpPr>
        <p:spPr>
          <a:xfrm>
            <a:off x="378460" y="1136650"/>
            <a:ext cx="42799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空间分辨以及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动量分辨：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29665" y="1653540"/>
            <a:ext cx="104686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数据刻度出的结果跟模型预测值刻度出的结果基本是一致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的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8476615" y="1050290"/>
            <a:ext cx="31756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/>
              <a:t>分辨较高的原因</a:t>
            </a:r>
            <a:r>
              <a:rPr lang="zh-CN" altLang="en-US"/>
              <a:t>：</a:t>
            </a:r>
            <a:endParaRPr lang="zh-CN" altLang="en-US"/>
          </a:p>
          <a:p>
            <a:pPr marL="342900" indent="-342900">
              <a:buAutoNum type="arabicPeriod"/>
            </a:pPr>
            <a:r>
              <a:rPr lang="zh-CN" altLang="en-US" sz="1400"/>
              <a:t>统计量较小导致刻度</a:t>
            </a:r>
            <a:r>
              <a:rPr lang="zh-CN" altLang="en-US" sz="1400"/>
              <a:t>不是很精确</a:t>
            </a:r>
            <a:endParaRPr lang="zh-CN" altLang="en-US" sz="1400"/>
          </a:p>
          <a:p>
            <a:pPr marL="342900" indent="-342900">
              <a:buAutoNum type="arabicPeriod"/>
            </a:pPr>
            <a:r>
              <a:rPr lang="zh-CN" altLang="en-US" sz="1400"/>
              <a:t>数据本身的分辨就比模拟要大一</a:t>
            </a:r>
            <a:r>
              <a:rPr lang="zh-CN" altLang="en-US" sz="1400"/>
              <a:t>些</a:t>
            </a:r>
            <a:endParaRPr lang="zh-CN" altLang="en-US" sz="1400"/>
          </a:p>
        </p:txBody>
      </p:sp>
      <p:pic>
        <p:nvPicPr>
          <p:cNvPr id="11" name="图片 10" descr="Mom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98855" y="4294505"/>
            <a:ext cx="10125311" cy="2296800"/>
          </a:xfrm>
          <a:prstGeom prst="rect">
            <a:avLst/>
          </a:prstGeom>
        </p:spPr>
      </p:pic>
      <p:pic>
        <p:nvPicPr>
          <p:cNvPr id="14" name="图片 13" descr="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20" y="2021840"/>
            <a:ext cx="10117455" cy="229552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mom (2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1665" y="4333875"/>
            <a:ext cx="10466070" cy="237426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378460" y="1136650"/>
            <a:ext cx="42799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空间分辨以及</a:t>
            </a:r>
            <a:r>
              <a:rPr lang="zh-CN" altLang="en-US" sz="2800">
                <a:latin typeface="黑体" panose="02010609060101010101" charset="-122"/>
                <a:ea typeface="黑体" panose="02010609060101010101" charset="-122"/>
              </a:rPr>
              <a:t>动量分辨：</a:t>
            </a:r>
            <a:endParaRPr lang="zh-CN" altLang="en-US" sz="280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29665" y="1653540"/>
            <a:ext cx="104686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数据刻度出的结果跟模型预测值刻度出的结果基本是一致</a:t>
            </a:r>
            <a:r>
              <a:rPr lang="zh-CN" altLang="en-US">
                <a:latin typeface="黑体" panose="02010609060101010101" charset="-122"/>
                <a:ea typeface="黑体" panose="02010609060101010101" charset="-122"/>
              </a:rPr>
              <a:t>的</a:t>
            </a:r>
            <a:endParaRPr lang="zh-CN" altLang="en-US"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2" name="图片 1" descr="res (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675" y="1939290"/>
            <a:ext cx="10568305" cy="239776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COMMONDATA" val="eyJoZGlkIjoiM2I0MDM4ZDM1YmUzZDY0MDA3ODNjZGRhNDY0MmU5ZmYifQ=="/>
  <p:tag name="KSO_WPP_MARK_KEY" val="9f922a3d-28a8-4138-a1ae-11f19d92bbfc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WPS 演示</Application>
  <PresentationFormat>宽屏</PresentationFormat>
  <Paragraphs>28</Paragraphs>
  <Slides>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Wingdings</vt:lpstr>
      <vt:lpstr>方正粗黑宋简体</vt:lpstr>
      <vt:lpstr>黑体</vt:lpstr>
      <vt:lpstr>微软雅黑</vt:lpstr>
      <vt:lpstr>Arial Unicode MS</vt:lpstr>
      <vt:lpstr>Calibri</vt:lpstr>
      <vt:lpstr>Office 主题​​</vt:lpstr>
      <vt:lpstr>Equation.KSEE3</vt:lpstr>
      <vt:lpstr>工作进展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刘梦瑶</cp:lastModifiedBy>
  <cp:revision>274</cp:revision>
  <dcterms:created xsi:type="dcterms:W3CDTF">2019-06-19T02:08:00Z</dcterms:created>
  <dcterms:modified xsi:type="dcterms:W3CDTF">2022-11-02T04:39:01Z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BE94CEEB0516410A99B412B0E6B939B7</vt:lpwstr>
  </property>
</Properties>
</file>