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6" r:id="rId4"/>
    <p:sldId id="257" r:id="rId5"/>
    <p:sldId id="258" r:id="rId6"/>
    <p:sldId id="259" r:id="rId7"/>
    <p:sldId id="262" r:id="rId8"/>
    <p:sldId id="261" r:id="rId9"/>
    <p:sldId id="264" r:id="rId10"/>
    <p:sldId id="275" r:id="rId11"/>
    <p:sldId id="271" r:id="rId12"/>
    <p:sldId id="272" r:id="rId13"/>
    <p:sldId id="273" r:id="rId14"/>
    <p:sldId id="274" r:id="rId15"/>
    <p:sldId id="267" r:id="rId16"/>
    <p:sldId id="268" r:id="rId17"/>
    <p:sldId id="269" r:id="rId18"/>
    <p:sldId id="270" r:id="rId19"/>
    <p:sldId id="276" r:id="rId20"/>
    <p:sldId id="277" r:id="rId21"/>
  </p:sldIdLst>
  <p:sldSz cx="12192000" cy="6858000"/>
  <p:notesSz cx="6858000" cy="9144000"/>
  <p:custDataLst>
    <p:tags r:id="rId2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gs" Target="tags/tag84.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endParaRPr lang="zh-CN" altLang="en-US" dirty="0"/>
          </a:p>
        </p:txBody>
      </p:sp>
      <p:sp>
        <p:nvSpPr>
          <p:cNvPr id="3" name="副标题 2"/>
          <p:cNvSpPr>
            <a:spLocks noGrp="1"/>
          </p:cNvSpPr>
          <p:nvPr>
            <p:ph type="subTitle" idx="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4.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5.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6.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7.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8.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9.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0.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1.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3.xml"/></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tags" Target="../tags/tag66.xml"/><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8.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9.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0.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1.xml"/></Relationships>
</file>

<file path=ppt/slides/_rels/slide8.xml.rels><?xml version="1.0" encoding="UTF-8" standalone="yes"?>
<Relationships xmlns="http://schemas.openxmlformats.org/package/2006/relationships"><Relationship Id="rId8" Type="http://schemas.openxmlformats.org/officeDocument/2006/relationships/slideLayout" Target="../slideLayouts/slideLayout1.xml"/><Relationship Id="rId7" Type="http://schemas.openxmlformats.org/officeDocument/2006/relationships/tags" Target="../tags/tag72.xml"/><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7.emf"/><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a:xfrm>
            <a:off x="984250" y="1856105"/>
            <a:ext cx="10575925" cy="2357755"/>
          </a:xfrm>
        </p:spPr>
        <p:txBody>
          <a:bodyPr>
            <a:normAutofit fontScale="90000"/>
          </a:bodyPr>
          <a:p>
            <a:r>
              <a:rPr lang="en-US" altLang="zh-CN" sz="4445">
                <a:latin typeface="Calibri" panose="020F0502020204030204" charset="0"/>
                <a:cs typeface="Calibri" panose="020F0502020204030204" charset="0"/>
              </a:rPr>
              <a:t>CEPC Accelerator Engineering </a:t>
            </a:r>
            <a:br>
              <a:rPr lang="en-US" altLang="zh-CN" sz="4445">
                <a:latin typeface="Calibri" panose="020F0502020204030204" charset="0"/>
                <a:cs typeface="Calibri" panose="020F0502020204030204" charset="0"/>
              </a:rPr>
            </a:br>
            <a:r>
              <a:rPr lang="en-US" altLang="zh-CN" sz="4445">
                <a:latin typeface="Calibri" panose="020F0502020204030204" charset="0"/>
                <a:cs typeface="Calibri" panose="020F0502020204030204" charset="0"/>
              </a:rPr>
              <a:t>Design Report (EDR) Plan (preliminary) </a:t>
            </a:r>
            <a:br>
              <a:rPr lang="en-US" altLang="zh-CN" sz="4000">
                <a:latin typeface="Calibri" panose="020F0502020204030204" charset="0"/>
                <a:cs typeface="Calibri" panose="020F0502020204030204" charset="0"/>
              </a:rPr>
            </a:br>
            <a:r>
              <a:rPr lang="en-US" altLang="zh-CN" sz="3110">
                <a:latin typeface="Calibri" panose="020F0502020204030204" charset="0"/>
                <a:cs typeface="Calibri" panose="020F0502020204030204" charset="0"/>
                <a:sym typeface="+mn-ea"/>
              </a:rPr>
              <a:t>(2023-2025)</a:t>
            </a:r>
            <a:br>
              <a:rPr lang="en-US" altLang="zh-CN" sz="2660"/>
            </a:br>
            <a:br>
              <a:rPr lang="en-US" altLang="zh-CN" sz="4000"/>
            </a:br>
            <a:br>
              <a:rPr lang="en-US" altLang="zh-CN" sz="4445"/>
            </a:br>
            <a:endParaRPr lang="en-US" altLang="zh-CN" sz="2665"/>
          </a:p>
        </p:txBody>
      </p:sp>
      <p:sp>
        <p:nvSpPr>
          <p:cNvPr id="3" name="副标题 2"/>
          <p:cNvSpPr>
            <a:spLocks noGrp="1"/>
          </p:cNvSpPr>
          <p:nvPr>
            <p:ph type="subTitle" idx="1"/>
            <p:custDataLst>
              <p:tags r:id="rId2"/>
            </p:custDataLst>
          </p:nvPr>
        </p:nvSpPr>
        <p:spPr>
          <a:xfrm>
            <a:off x="1111170" y="3525475"/>
            <a:ext cx="9799200" cy="1472400"/>
          </a:xfrm>
        </p:spPr>
        <p:txBody>
          <a:bodyPr>
            <a:normAutofit lnSpcReduction="10000"/>
          </a:bodyPr>
          <a:p>
            <a:r>
              <a:rPr lang="en-US" altLang="zh-CN" b="1">
                <a:latin typeface="Calibri" panose="020F0502020204030204" charset="0"/>
                <a:cs typeface="Calibri" panose="020F0502020204030204" charset="0"/>
              </a:rPr>
              <a:t>J. Gao</a:t>
            </a:r>
            <a:endParaRPr lang="en-US" altLang="zh-CN" b="1">
              <a:latin typeface="Calibri" panose="020F0502020204030204" charset="0"/>
              <a:cs typeface="Calibri" panose="020F0502020204030204" charset="0"/>
            </a:endParaRPr>
          </a:p>
          <a:p>
            <a:endParaRPr lang="en-US" altLang="zh-CN" b="1">
              <a:latin typeface="Calibri" panose="020F0502020204030204" charset="0"/>
              <a:cs typeface="Calibri" panose="020F0502020204030204" charset="0"/>
            </a:endParaRPr>
          </a:p>
          <a:p>
            <a:r>
              <a:rPr lang="en-US" altLang="zh-CN" b="1">
                <a:latin typeface="Calibri" panose="020F0502020204030204" charset="0"/>
                <a:cs typeface="Calibri" panose="020F0502020204030204" charset="0"/>
              </a:rPr>
              <a:t>CEPC Day (Accelerator), Nov. 25, 2022</a:t>
            </a:r>
            <a:endParaRPr lang="en-US" altLang="zh-CN" b="1">
              <a:latin typeface="Calibri" panose="020F0502020204030204" charset="0"/>
              <a:cs typeface="Calibri" panose="020F0502020204030204" charset="0"/>
            </a:endParaRPr>
          </a:p>
        </p:txBody>
      </p:sp>
    </p:spTree>
    <p:custDataLst>
      <p:tags r:id="rId3"/>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05180" y="408305"/>
            <a:ext cx="10948670" cy="7108825"/>
          </a:xfrm>
          <a:prstGeom prst="rect">
            <a:avLst/>
          </a:prstGeom>
          <a:noFill/>
        </p:spPr>
        <p:txBody>
          <a:bodyPr wrap="square" rtlCol="0">
            <a:spAutoFit/>
          </a:bodyPr>
          <a:p>
            <a:endParaRPr lang="en-US" sz="2400" b="1">
              <a:latin typeface="Calibri" panose="020F0502020204030204" charset="0"/>
              <a:ea typeface="宋体" panose="02010600030101010101" pitchFamily="2" charset="-122"/>
              <a:sym typeface="+mn-ea"/>
            </a:endParaRPr>
          </a:p>
          <a:p>
            <a:r>
              <a:rPr lang="en-US" sz="2400" b="1">
                <a:latin typeface="Calibri" panose="020F0502020204030204" charset="0"/>
                <a:ea typeface="宋体" panose="02010600030101010101" pitchFamily="2" charset="-122"/>
                <a:sym typeface="+mn-ea"/>
              </a:rPr>
              <a:t>Summary of some collected ERD phase related hardware study issues:</a:t>
            </a:r>
            <a:endParaRPr lang="en-US" sz="2400" b="1">
              <a:latin typeface="Calibri" panose="020F0502020204030204" charset="0"/>
              <a:ea typeface="宋体" panose="02010600030101010101" pitchFamily="2" charset="-122"/>
              <a:sym typeface="+mn-ea"/>
            </a:endParaRPr>
          </a:p>
          <a:p>
            <a:r>
              <a:rPr lang="en-US" sz="2400">
                <a:latin typeface="Calibri" panose="020F0502020204030204" charset="0"/>
                <a:ea typeface="宋体" panose="02010600030101010101" pitchFamily="2" charset="-122"/>
                <a:sym typeface="+mn-ea"/>
              </a:rPr>
              <a:t> 3) Linac+damping ring (Jingru Zhang): C-band accelerating structure (45MV/m); DR normal conducting 5 cell cavity, both with high power tests.</a:t>
            </a:r>
            <a:endParaRPr lang="en-US" sz="2400">
              <a:latin typeface="Calibri" panose="020F0502020204030204" charset="0"/>
              <a:ea typeface="宋体" panose="02010600030101010101" pitchFamily="2" charset="-122"/>
              <a:sym typeface="+mn-ea"/>
            </a:endParaRPr>
          </a:p>
          <a:p>
            <a:r>
              <a:rPr lang="en-US" sz="2400">
                <a:latin typeface="Calibri" panose="020F0502020204030204" charset="0"/>
                <a:ea typeface="宋体" panose="02010600030101010101" pitchFamily="2" charset="-122"/>
                <a:sym typeface="+mn-ea"/>
              </a:rPr>
              <a:t>4) MDI (Sha Bai): </a:t>
            </a:r>
            <a:r>
              <a:rPr lang="zh-CN" altLang="en-US" sz="2400">
                <a:latin typeface="Calibri" panose="020F0502020204030204" charset="0"/>
                <a:ea typeface="宋体" panose="02010600030101010101" pitchFamily="2" charset="-122"/>
                <a:sym typeface="+mn-ea"/>
              </a:rPr>
              <a:t>Processing and manufacturing of IR beam pipes, including beryllium pipe and tungsten alloy beam pipe.</a:t>
            </a:r>
            <a:r>
              <a:rPr lang="en-US" altLang="zh-CN" sz="2400">
                <a:latin typeface="Calibri" panose="020F0502020204030204" charset="0"/>
                <a:ea typeface="宋体" panose="02010600030101010101" pitchFamily="2" charset="-122"/>
                <a:sym typeface="+mn-ea"/>
              </a:rPr>
              <a:t> T</a:t>
            </a:r>
            <a:r>
              <a:rPr lang="zh-CN" altLang="en-US" sz="2400">
                <a:latin typeface="Calibri" panose="020F0502020204030204" charset="0"/>
                <a:ea typeface="宋体" panose="02010600030101010101" pitchFamily="2" charset="-122"/>
                <a:sym typeface="+mn-ea"/>
              </a:rPr>
              <a:t>he welding between beryllium and other materials like aluminum, the window to LumiCal, and so on.</a:t>
            </a:r>
            <a:endParaRPr lang="zh-CN" altLang="en-US" sz="2400">
              <a:latin typeface="Calibri" panose="020F0502020204030204" charset="0"/>
              <a:ea typeface="宋体" panose="02010600030101010101" pitchFamily="2" charset="-122"/>
              <a:sym typeface="+mn-ea"/>
            </a:endParaRPr>
          </a:p>
          <a:p>
            <a:r>
              <a:rPr lang="en-US" altLang="zh-CN" sz="2400">
                <a:latin typeface="Calibri" panose="020F0502020204030204" charset="0"/>
                <a:ea typeface="宋体" panose="02010600030101010101" pitchFamily="2" charset="-122"/>
                <a:sym typeface="+mn-ea"/>
              </a:rPr>
              <a:t>6) Collider magnets (Mei Yang): A short dual aperture dipole magnet is made of carbon steel material to study its magnetic properties. Develop a new prototype of double aperture quadrupole magnet. Develop a sextupole magnet prototype.</a:t>
            </a:r>
            <a:endParaRPr lang="en-US" altLang="zh-CN" sz="2400">
              <a:latin typeface="Calibri" panose="020F0502020204030204" charset="0"/>
              <a:ea typeface="宋体" panose="02010600030101010101" pitchFamily="2" charset="-122"/>
              <a:sym typeface="+mn-ea"/>
            </a:endParaRPr>
          </a:p>
          <a:p>
            <a:r>
              <a:rPr lang="en-US" altLang="zh-CN" sz="2400">
                <a:latin typeface="Calibri" panose="020F0502020204030204" charset="0"/>
                <a:ea typeface="宋体" panose="02010600030101010101" pitchFamily="2" charset="-122"/>
                <a:sym typeface="+mn-ea"/>
              </a:rPr>
              <a:t>7) Booster magnets (Wen Kang): Complete the performance test of the full scale prototype dipole magnets and verify the technologies that were adopted in the R &amp; D of the TDR stage.</a:t>
            </a:r>
            <a:endParaRPr lang="en-US" altLang="zh-CN" sz="2400">
              <a:latin typeface="Calibri" panose="020F0502020204030204" charset="0"/>
              <a:ea typeface="宋体" panose="02010600030101010101" pitchFamily="2" charset="-122"/>
              <a:sym typeface="+mn-ea"/>
            </a:endParaRPr>
          </a:p>
          <a:p>
            <a:r>
              <a:rPr lang="en-US" altLang="zh-CN" sz="2400">
                <a:latin typeface="Calibri" panose="020F0502020204030204" charset="0"/>
                <a:ea typeface="宋体" panose="02010600030101010101" pitchFamily="2" charset="-122"/>
                <a:sym typeface="+mn-ea"/>
              </a:rPr>
              <a:t>8) Magnet power supplies (Bin Chen): Develop the prototype of the power supply, embed the digital control board.</a:t>
            </a:r>
            <a:endParaRPr lang="en-US" altLang="zh-CN" sz="2400">
              <a:latin typeface="Calibri" panose="020F0502020204030204" charset="0"/>
              <a:ea typeface="宋体" panose="02010600030101010101" pitchFamily="2" charset="-122"/>
              <a:sym typeface="+mn-ea"/>
            </a:endParaRPr>
          </a:p>
          <a:p>
            <a:endParaRPr lang="en-US" sz="2400">
              <a:latin typeface="Calibri" panose="020F0502020204030204" charset="0"/>
              <a:ea typeface="宋体" panose="02010600030101010101" pitchFamily="2" charset="-122"/>
              <a:sym typeface="+mn-ea"/>
            </a:endParaRPr>
          </a:p>
          <a:p>
            <a:endParaRPr lang="en-US" sz="2400" b="1">
              <a:latin typeface="Calibri" panose="020F0502020204030204" charset="0"/>
              <a:ea typeface="宋体" panose="02010600030101010101" pitchFamily="2" charset="-122"/>
              <a:sym typeface="+mn-ea"/>
            </a:endParaRPr>
          </a:p>
          <a:p>
            <a:endParaRPr lang="zh-CN" altLang="en-US" sz="2400" b="1">
              <a:ea typeface="宋体" panose="02010600030101010101" pitchFamily="2" charset="-122"/>
            </a:endParaRPr>
          </a:p>
          <a:p>
            <a:endParaRPr lang="en-US" altLang="zh-CN" sz="2400">
              <a:latin typeface="Calibri" panose="020F0502020204030204" charset="0"/>
              <a:cs typeface="Calibri" panose="020F0502020204030204" charset="0"/>
              <a:sym typeface="+mn-ea"/>
            </a:endParaRP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05180" y="408305"/>
            <a:ext cx="10948670" cy="6369685"/>
          </a:xfrm>
          <a:prstGeom prst="rect">
            <a:avLst/>
          </a:prstGeom>
          <a:noFill/>
        </p:spPr>
        <p:txBody>
          <a:bodyPr wrap="square" rtlCol="0">
            <a:spAutoFit/>
          </a:bodyPr>
          <a:p>
            <a:r>
              <a:rPr lang="en-US" sz="2400">
                <a:latin typeface="Calibri" panose="020F0502020204030204" charset="0"/>
                <a:ea typeface="宋体" panose="02010600030101010101" pitchFamily="2" charset="-122"/>
                <a:sym typeface="+mn-ea"/>
              </a:rPr>
              <a:t>9)Electrostatic-magnet separator (B. Chen): The whole Electrostatic-magnet separator is tested at high vacuum and high voltage, and overall performance reaches the target. </a:t>
            </a:r>
            <a:endParaRPr lang="en-US" sz="2400">
              <a:latin typeface="Calibri" panose="020F0502020204030204" charset="0"/>
              <a:ea typeface="宋体" panose="02010600030101010101" pitchFamily="2" charset="-122"/>
              <a:sym typeface="+mn-ea"/>
            </a:endParaRPr>
          </a:p>
          <a:p>
            <a:r>
              <a:rPr lang="en-US" sz="2400">
                <a:latin typeface="Calibri" panose="020F0502020204030204" charset="0"/>
                <a:ea typeface="宋体" panose="02010600030101010101" pitchFamily="2" charset="-122"/>
                <a:sym typeface="+mn-ea"/>
              </a:rPr>
              <a:t>10)SC quadrupoles (Y.S. Zhu): Developing a 0.5m double aperture superconducting quadrupole model magnet (LTS NbTi, coil inner diameter 40mm, field gradient 142T/m).</a:t>
            </a:r>
            <a:endParaRPr lang="en-US" sz="2400">
              <a:latin typeface="Calibri" panose="020F0502020204030204" charset="0"/>
              <a:ea typeface="宋体" panose="02010600030101010101" pitchFamily="2" charset="-122"/>
              <a:sym typeface="+mn-ea"/>
            </a:endParaRPr>
          </a:p>
          <a:p>
            <a:r>
              <a:rPr lang="en-US" sz="2400">
                <a:latin typeface="Calibri" panose="020F0502020204030204" charset="0"/>
                <a:ea typeface="宋体" panose="02010600030101010101" pitchFamily="2" charset="-122"/>
                <a:sym typeface="+mn-ea"/>
              </a:rPr>
              <a:t>Complete the pre-research on superconducting quadrupole coil using high-temperature superconductor (HTS Bi-2212 or YBCO).Finish the fabrication and cryogenic test of a short model superconducting quadrupole coil using high temperature superconductor for Q1a.</a:t>
            </a:r>
            <a:endParaRPr lang="en-US" sz="2400">
              <a:latin typeface="Calibri" panose="020F0502020204030204" charset="0"/>
              <a:ea typeface="宋体" panose="02010600030101010101" pitchFamily="2" charset="-122"/>
              <a:sym typeface="+mn-ea"/>
            </a:endParaRPr>
          </a:p>
          <a:p>
            <a:r>
              <a:rPr lang="en-US" sz="2400">
                <a:latin typeface="Calibri" panose="020F0502020204030204" charset="0"/>
                <a:ea typeface="宋体" panose="02010600030101010101" pitchFamily="2" charset="-122"/>
                <a:sym typeface="+mn-ea"/>
              </a:rPr>
              <a:t>11) SRF system for collider ring (J. Y. Zhai, P. Sha): Assembly and testing of the prototype full-scale 650 MHz cryomodule for the Higgs mode. </a:t>
            </a:r>
            <a:endParaRPr lang="en-US" sz="2400">
              <a:latin typeface="Calibri" panose="020F0502020204030204" charset="0"/>
              <a:ea typeface="宋体" panose="02010600030101010101" pitchFamily="2" charset="-122"/>
              <a:sym typeface="+mn-ea"/>
            </a:endParaRPr>
          </a:p>
          <a:p>
            <a:r>
              <a:rPr lang="en-US" sz="2400">
                <a:latin typeface="Calibri" panose="020F0502020204030204" charset="0"/>
                <a:ea typeface="宋体" panose="02010600030101010101" pitchFamily="2" charset="-122"/>
                <a:sym typeface="+mn-ea"/>
              </a:rPr>
              <a:t>12) SRF system for booster ring (J.Y. Zhai, P. Sha): Assembly and testing of the prototype high current high Q 1.3 GHz. Reach the TDR specifications of the booster ring cavity and cryomodule.  </a:t>
            </a:r>
            <a:endParaRPr lang="en-US" sz="2400">
              <a:latin typeface="Calibri" panose="020F0502020204030204" charset="0"/>
              <a:ea typeface="宋体" panose="02010600030101010101" pitchFamily="2" charset="-122"/>
              <a:sym typeface="+mn-ea"/>
            </a:endParaRPr>
          </a:p>
          <a:p>
            <a:r>
              <a:rPr lang="en-US" sz="2400">
                <a:latin typeface="Calibri" panose="020F0502020204030204" charset="0"/>
                <a:ea typeface="宋体" panose="02010600030101010101" pitchFamily="2" charset="-122"/>
                <a:sym typeface="+mn-ea"/>
              </a:rPr>
              <a:t>13) Cryogenic system (R. Ge and Mei Li): Large helium refrigerator (Industry), a 2K JT heat exchanger, and multiple cryogenic transfer lines</a:t>
            </a:r>
            <a:endParaRPr lang="en-US" sz="2400">
              <a:latin typeface="Calibri" panose="020F0502020204030204" charset="0"/>
              <a:ea typeface="宋体" panose="02010600030101010101" pitchFamily="2" charset="-122"/>
              <a:sym typeface="+mn-ea"/>
            </a:endParaRPr>
          </a:p>
          <a:p>
            <a:endParaRPr lang="zh-CN" altLang="en-US" sz="2400" b="1">
              <a:ea typeface="宋体" panose="02010600030101010101" pitchFamily="2" charset="-122"/>
            </a:endParaRPr>
          </a:p>
          <a:p>
            <a:endParaRPr lang="en-US" altLang="zh-CN" sz="2400">
              <a:latin typeface="Calibri" panose="020F0502020204030204" charset="0"/>
              <a:cs typeface="Calibri" panose="020F0502020204030204" charset="0"/>
              <a:sym typeface="+mn-ea"/>
            </a:endParaRP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05180" y="408305"/>
            <a:ext cx="10948670" cy="829945"/>
          </a:xfrm>
          <a:prstGeom prst="rect">
            <a:avLst/>
          </a:prstGeom>
          <a:noFill/>
        </p:spPr>
        <p:txBody>
          <a:bodyPr wrap="square" rtlCol="0">
            <a:spAutoFit/>
          </a:bodyPr>
          <a:p>
            <a:endParaRPr lang="zh-CN" altLang="en-US" sz="2400" b="1">
              <a:ea typeface="宋体" panose="02010600030101010101" pitchFamily="2" charset="-122"/>
            </a:endParaRPr>
          </a:p>
          <a:p>
            <a:endParaRPr lang="en-US" altLang="zh-CN" sz="2400">
              <a:latin typeface="Calibri" panose="020F0502020204030204" charset="0"/>
              <a:cs typeface="Calibri" panose="020F0502020204030204" charset="0"/>
              <a:sym typeface="+mn-ea"/>
            </a:endParaRPr>
          </a:p>
        </p:txBody>
      </p:sp>
      <p:sp>
        <p:nvSpPr>
          <p:cNvPr id="100" name="文本框 99"/>
          <p:cNvSpPr txBox="1"/>
          <p:nvPr/>
        </p:nvSpPr>
        <p:spPr>
          <a:xfrm>
            <a:off x="805180" y="408305"/>
            <a:ext cx="10737215" cy="6369685"/>
          </a:xfrm>
          <a:prstGeom prst="rect">
            <a:avLst/>
          </a:prstGeom>
          <a:noFill/>
          <a:ln w="9525">
            <a:noFill/>
          </a:ln>
        </p:spPr>
        <p:txBody>
          <a:bodyPr wrap="square">
            <a:spAutoFit/>
          </a:bodyPr>
          <a:p>
            <a:pPr marL="269875" indent="-269875"/>
            <a:r>
              <a:rPr lang="en-US" sz="2400">
                <a:latin typeface="Calibri" panose="020F0502020204030204" charset="0"/>
                <a:ea typeface="宋体" panose="02010600030101010101" pitchFamily="2" charset="-122"/>
              </a:rPr>
              <a:t>14) RF power sources and power distribution (collider, booster and linac) (Z.S. Zhou): Accomplishment of High power test for MBK, Development of muti-stage collector , High power test of high efficiency klystron with muti-stage collector design.</a:t>
            </a:r>
            <a:endParaRPr lang="en-US" sz="2400">
              <a:latin typeface="Calibri" panose="020F0502020204030204" charset="0"/>
              <a:ea typeface="宋体" panose="02010600030101010101" pitchFamily="2" charset="-122"/>
            </a:endParaRPr>
          </a:p>
          <a:p>
            <a:pPr marL="269875" indent="-269875"/>
            <a:r>
              <a:rPr lang="en-US" sz="2400">
                <a:latin typeface="Calibri" panose="020F0502020204030204" charset="0"/>
                <a:ea typeface="宋体" panose="02010600030101010101" pitchFamily="2" charset="-122"/>
              </a:rPr>
              <a:t>15) Instrumentation and feedbacks (Y.F. Sui and Y.H. Yue): Find out the final solution of BI device batch manufacturing.</a:t>
            </a:r>
            <a:endParaRPr lang="en-US" sz="2400">
              <a:latin typeface="Calibri" panose="020F0502020204030204" charset="0"/>
              <a:ea typeface="宋体" panose="02010600030101010101" pitchFamily="2" charset="-122"/>
            </a:endParaRPr>
          </a:p>
          <a:p>
            <a:pPr marL="269875" indent="-269875"/>
            <a:r>
              <a:rPr lang="en-US" sz="2400">
                <a:latin typeface="Calibri" panose="020F0502020204030204" charset="0"/>
                <a:ea typeface="宋体" panose="02010600030101010101" pitchFamily="2" charset="-122"/>
              </a:rPr>
              <a:t>16) Mechanical system (H.J. Wang and Minxian Li): The development and test of the remote vacuum connector if possible. The structure design of all kinds of supports which needs to be finished at EDR stage. Finish all the development and technique studies if there has any.</a:t>
            </a:r>
            <a:endParaRPr lang="en-US" sz="2400">
              <a:latin typeface="Calibri" panose="020F0502020204030204" charset="0"/>
              <a:ea typeface="宋体" panose="02010600030101010101" pitchFamily="2" charset="-122"/>
            </a:endParaRPr>
          </a:p>
          <a:p>
            <a:pPr marL="269875" indent="-269875"/>
            <a:r>
              <a:rPr lang="en-US" sz="2400">
                <a:latin typeface="Calibri" panose="020F0502020204030204" charset="0"/>
                <a:ea typeface="宋体" panose="02010600030101010101" pitchFamily="2" charset="-122"/>
              </a:rPr>
              <a:t>17) Vacuum system (Y.S. Ma):  Optimization the thickness of NEG coating distribution along the vacuum chamber. Optimization the resistance of NEG coating. Optimization the layout of vacuum system.</a:t>
            </a:r>
            <a:endParaRPr lang="en-US" sz="2400">
              <a:latin typeface="Calibri" panose="020F0502020204030204" charset="0"/>
              <a:ea typeface="宋体" panose="02010600030101010101" pitchFamily="2" charset="-122"/>
            </a:endParaRPr>
          </a:p>
          <a:p>
            <a:pPr marL="269875" indent="-269875"/>
            <a:r>
              <a:rPr lang="en-US" sz="2400">
                <a:latin typeface="Calibri" panose="020F0502020204030204" charset="0"/>
                <a:ea typeface="宋体" panose="02010600030101010101" pitchFamily="2" charset="-122"/>
              </a:rPr>
              <a:t>18) Control system (G. Li): Build a prototype platform to research and solve key technologies such as timing，MPS，Network and database, etc.</a:t>
            </a:r>
            <a:endParaRPr lang="en-US" sz="2400">
              <a:latin typeface="Calibri" panose="020F0502020204030204" charset="0"/>
              <a:ea typeface="宋体" panose="02010600030101010101" pitchFamily="2" charset="-122"/>
            </a:endParaRPr>
          </a:p>
          <a:p>
            <a:pPr marL="269875" indent="-269875"/>
            <a:r>
              <a:rPr lang="en-US" sz="2400">
                <a:latin typeface="Calibri" panose="020F0502020204030204" charset="0"/>
                <a:ea typeface="宋体" panose="02010600030101010101" pitchFamily="2" charset="-122"/>
              </a:rPr>
              <a:t>22) 22)CEPC high energy gamma ray beamlines (Y.S. Huang </a:t>
            </a:r>
            <a:r>
              <a:rPr lang="en-US" sz="2400">
                <a:latin typeface="Calibri" panose="020F0502020204030204" charset="0"/>
                <a:ea typeface="宋体" panose="02010600030101010101" pitchFamily="2" charset="-122"/>
                <a:sym typeface="+mn-ea"/>
              </a:rPr>
              <a:t>and </a:t>
            </a:r>
            <a:r>
              <a:rPr lang="en-US" sz="2400">
                <a:latin typeface="Calibri" panose="020F0502020204030204" charset="0"/>
                <a:ea typeface="宋体" panose="02010600030101010101" pitchFamily="2" charset="-122"/>
                <a:sym typeface="+mn-ea"/>
              </a:rPr>
              <a:t>Y.W. Wang  </a:t>
            </a:r>
            <a:r>
              <a:rPr lang="en-US" sz="2400">
                <a:latin typeface="Calibri" panose="020F0502020204030204" charset="0"/>
                <a:ea typeface="宋体" panose="02010600030101010101" pitchFamily="2" charset="-122"/>
              </a:rPr>
              <a:t>)Complete the Validation tests of gamma cameras and gamma focusing lenses on inverse Compton gamma light sources.</a:t>
            </a:r>
            <a:endParaRPr lang="en-US" sz="2400">
              <a:latin typeface="Calibri" panose="020F0502020204030204" charset="0"/>
              <a:ea typeface="宋体" panose="02010600030101010101" pitchFamily="2" charset="-122"/>
            </a:endParaRPr>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05180" y="408305"/>
            <a:ext cx="10948670" cy="829945"/>
          </a:xfrm>
          <a:prstGeom prst="rect">
            <a:avLst/>
          </a:prstGeom>
          <a:noFill/>
        </p:spPr>
        <p:txBody>
          <a:bodyPr wrap="square" rtlCol="0">
            <a:spAutoFit/>
          </a:bodyPr>
          <a:p>
            <a:endParaRPr lang="zh-CN" altLang="en-US" sz="2400" b="1">
              <a:ea typeface="宋体" panose="02010600030101010101" pitchFamily="2" charset="-122"/>
            </a:endParaRPr>
          </a:p>
          <a:p>
            <a:endParaRPr lang="en-US" altLang="zh-CN" sz="2400">
              <a:latin typeface="Calibri" panose="020F0502020204030204" charset="0"/>
              <a:cs typeface="Calibri" panose="020F0502020204030204" charset="0"/>
              <a:sym typeface="+mn-ea"/>
            </a:endParaRPr>
          </a:p>
        </p:txBody>
      </p:sp>
      <p:sp>
        <p:nvSpPr>
          <p:cNvPr id="100" name="文本框 99"/>
          <p:cNvSpPr txBox="1"/>
          <p:nvPr/>
        </p:nvSpPr>
        <p:spPr>
          <a:xfrm>
            <a:off x="805180" y="168275"/>
            <a:ext cx="10737215" cy="3046095"/>
          </a:xfrm>
          <a:prstGeom prst="rect">
            <a:avLst/>
          </a:prstGeom>
          <a:noFill/>
          <a:ln w="9525">
            <a:noFill/>
          </a:ln>
        </p:spPr>
        <p:txBody>
          <a:bodyPr wrap="square">
            <a:spAutoFit/>
          </a:bodyPr>
          <a:p>
            <a:pPr marL="269875" indent="-269875"/>
            <a:r>
              <a:rPr lang="en-US" sz="2400">
                <a:latin typeface="Calibri" panose="020F0502020204030204" charset="0"/>
                <a:ea typeface="宋体" panose="02010600030101010101" pitchFamily="2" charset="-122"/>
              </a:rPr>
              <a:t>28)CEPC electronic documentation system (K. Huang and S. Jin):Complete the web and mobile APP development of DeepC system, and digitally empower CEPC-EDR report and document data management with DeepC.</a:t>
            </a:r>
            <a:endParaRPr lang="en-US" sz="2400">
              <a:latin typeface="Calibri" panose="020F0502020204030204" charset="0"/>
              <a:ea typeface="宋体" panose="02010600030101010101" pitchFamily="2" charset="-122"/>
            </a:endParaRPr>
          </a:p>
          <a:p>
            <a:pPr marL="269875" indent="-269875"/>
            <a:r>
              <a:rPr lang="en-US" sz="2400">
                <a:latin typeface="Calibri" panose="020F0502020204030204" charset="0"/>
                <a:ea typeface="宋体" panose="02010600030101010101" pitchFamily="2" charset="-122"/>
                <a:sym typeface="+mn-ea"/>
              </a:rPr>
              <a:t>34)CEPC Injection/extraction system (Jinhui Chen): Complete the trapezoidal-wave kicker system prototype R&amp;D.</a:t>
            </a:r>
            <a:endParaRPr lang="en-US" sz="2400">
              <a:latin typeface="Calibri" panose="020F0502020204030204" charset="0"/>
              <a:ea typeface="宋体" panose="02010600030101010101" pitchFamily="2" charset="-122"/>
            </a:endParaRPr>
          </a:p>
          <a:p>
            <a:pPr marL="269875" indent="-269875"/>
            <a:endParaRPr lang="en-US" sz="2400">
              <a:latin typeface="Calibri" panose="020F0502020204030204" charset="0"/>
              <a:ea typeface="宋体" panose="02010600030101010101" pitchFamily="2" charset="-122"/>
            </a:endParaRPr>
          </a:p>
          <a:p>
            <a:pPr marL="269875" indent="-269875"/>
            <a:endParaRPr lang="en-US" sz="2400">
              <a:latin typeface="Calibri" panose="020F0502020204030204" charset="0"/>
              <a:ea typeface="宋体" panose="02010600030101010101" pitchFamily="2" charset="-122"/>
            </a:endParaRPr>
          </a:p>
          <a:p>
            <a:pPr marL="269875" indent="-269875"/>
            <a:endParaRPr lang="en-US" sz="2400">
              <a:latin typeface="Calibri" panose="020F0502020204030204" charset="0"/>
              <a:ea typeface="宋体" panose="02010600030101010101" pitchFamily="2" charset="-122"/>
            </a:endParaRPr>
          </a:p>
        </p:txBody>
      </p:sp>
      <p:sp>
        <p:nvSpPr>
          <p:cNvPr id="3" name="文本框 2"/>
          <p:cNvSpPr txBox="1"/>
          <p:nvPr/>
        </p:nvSpPr>
        <p:spPr>
          <a:xfrm>
            <a:off x="805180" y="2176780"/>
            <a:ext cx="8692515" cy="460375"/>
          </a:xfrm>
          <a:prstGeom prst="rect">
            <a:avLst/>
          </a:prstGeom>
          <a:noFill/>
        </p:spPr>
        <p:txBody>
          <a:bodyPr wrap="square" rtlCol="0" anchor="t">
            <a:spAutoFit/>
          </a:bodyPr>
          <a:p>
            <a:r>
              <a:rPr lang="zh-CN" altLang="en-US" sz="2400" b="1">
                <a:latin typeface="Calibri" panose="020F0502020204030204" charset="0"/>
                <a:cs typeface="Calibri" panose="020F0502020204030204" charset="0"/>
                <a:sym typeface="+mn-ea"/>
              </a:rPr>
              <a:t>Further R&amp;D work to be carried out in the EDR period</a:t>
            </a:r>
            <a:endParaRPr lang="en-US" altLang="zh-CN" sz="2400" b="1">
              <a:latin typeface="Calibri" panose="020F0502020204030204" charset="0"/>
              <a:cs typeface="Calibri" panose="020F0502020204030204" charset="0"/>
              <a:sym typeface="+mn-ea"/>
            </a:endParaRPr>
          </a:p>
        </p:txBody>
      </p:sp>
      <p:sp>
        <p:nvSpPr>
          <p:cNvPr id="6" name="文本框 5"/>
          <p:cNvSpPr txBox="1"/>
          <p:nvPr/>
        </p:nvSpPr>
        <p:spPr>
          <a:xfrm>
            <a:off x="805180" y="2735580"/>
            <a:ext cx="10357485" cy="3784600"/>
          </a:xfrm>
          <a:prstGeom prst="rect">
            <a:avLst/>
          </a:prstGeom>
          <a:noFill/>
        </p:spPr>
        <p:txBody>
          <a:bodyPr wrap="square" rtlCol="0" anchor="t">
            <a:spAutoFit/>
          </a:bodyPr>
          <a:p>
            <a:pPr marL="269875" indent="-269875"/>
            <a:r>
              <a:rPr lang="en-US" sz="2400">
                <a:latin typeface="Calibri" panose="020F0502020204030204" charset="0"/>
                <a:ea typeface="宋体" panose="02010600030101010101" pitchFamily="2" charset="-122"/>
                <a:sym typeface="+mn-ea"/>
              </a:rPr>
              <a:t>24)Beam driven plasma injector for CEPC (D.Z. Li): Experiments at SXFEL: HTR e- acceleration experiment and stable mode in hollow channel for e+ acceleration. Demonstrate the prototype of 5m plasma channel based on laser ionized noble gas. </a:t>
            </a:r>
            <a:r>
              <a:rPr lang="en-US" sz="2400">
                <a:latin typeface="Calibri" panose="020F0502020204030204" charset="0"/>
                <a:ea typeface="宋体" panose="02010600030101010101" pitchFamily="2" charset="-122"/>
                <a:sym typeface="+mn-ea"/>
              </a:rPr>
              <a:t>Finish the dedicated plasma acceleration TF based on BEPC-II linac. </a:t>
            </a:r>
            <a:endParaRPr lang="en-US" sz="2400">
              <a:latin typeface="Calibri" panose="020F0502020204030204" charset="0"/>
              <a:ea typeface="宋体" panose="02010600030101010101" pitchFamily="2" charset="-122"/>
              <a:sym typeface="+mn-ea"/>
            </a:endParaRPr>
          </a:p>
          <a:p>
            <a:pPr marL="269875" indent="-269875"/>
            <a:r>
              <a:rPr lang="en-US" sz="2400">
                <a:latin typeface="Calibri" panose="020F0502020204030204" charset="0"/>
                <a:ea typeface="宋体" panose="02010600030101010101" pitchFamily="2" charset="-122"/>
                <a:sym typeface="+mn-ea"/>
              </a:rPr>
              <a:t>25)CEPC polarization design (Z. Duan): Carry out preliminary experiments of resonant depolarization technique at BEPCII.</a:t>
            </a:r>
            <a:endParaRPr lang="en-US" sz="2400">
              <a:latin typeface="Calibri" panose="020F0502020204030204" charset="0"/>
              <a:ea typeface="宋体" panose="02010600030101010101" pitchFamily="2" charset="-122"/>
              <a:sym typeface="+mn-ea"/>
            </a:endParaRPr>
          </a:p>
          <a:p>
            <a:pPr marL="269875" indent="-269875"/>
            <a:r>
              <a:rPr lang="en-US" sz="2400">
                <a:latin typeface="Calibri" panose="020F0502020204030204" charset="0"/>
                <a:ea typeface="宋体" panose="02010600030101010101" pitchFamily="2" charset="-122"/>
                <a:sym typeface="+mn-ea"/>
              </a:rPr>
              <a:t>27)SppC high field magnet (Q.J. Xu): Fabrication and test of the 16-T model dipole magnet: complete the fabrication of the outer Nb3Sn coils and inner HTS coils, assembling of the magnet and the preliminary performance test. Engineering design of the 20-T model dipole magnet.</a:t>
            </a:r>
            <a:endParaRPr lang="en-US" sz="2400">
              <a:latin typeface="Calibri" panose="020F0502020204030204" charset="0"/>
              <a:ea typeface="宋体" panose="02010600030101010101" pitchFamily="2" charset="-122"/>
              <a:sym typeface="+mn-ea"/>
            </a:endParaRPr>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05180" y="408305"/>
            <a:ext cx="10948670" cy="6739255"/>
          </a:xfrm>
          <a:prstGeom prst="rect">
            <a:avLst/>
          </a:prstGeom>
          <a:noFill/>
        </p:spPr>
        <p:txBody>
          <a:bodyPr wrap="square" rtlCol="0">
            <a:spAutoFit/>
          </a:bodyPr>
          <a:p>
            <a:r>
              <a:rPr lang="en-US" sz="2400">
                <a:latin typeface="Calibri" panose="020F0502020204030204" charset="0"/>
                <a:cs typeface="Calibri" panose="020F0502020204030204" charset="0"/>
              </a:rPr>
              <a:t>Feedbacks (Nov. 16, 2022) from IAC chair, Prof. B. Foster on “</a:t>
            </a:r>
            <a:r>
              <a:rPr lang="en-US" sz="2400" b="1">
                <a:latin typeface="Calibri" panose="020F0502020204030204" charset="0"/>
                <a:ea typeface="宋体" panose="02010600030101010101" pitchFamily="2" charset="-122"/>
                <a:sym typeface="+mn-ea"/>
              </a:rPr>
              <a:t>CEPC Accelerator EDR Phase Working Plan (preliminary) 2023 – 2025 (draft):</a:t>
            </a:r>
            <a:endParaRPr lang="en-US" sz="2400" b="1">
              <a:latin typeface="Calibri" panose="020F0502020204030204" charset="0"/>
              <a:ea typeface="宋体" panose="02010600030101010101" pitchFamily="2" charset="-122"/>
              <a:sym typeface="+mn-ea"/>
            </a:endParaRPr>
          </a:p>
          <a:p>
            <a:endParaRPr lang="zh-CN" altLang="en-US" sz="2400" b="1">
              <a:ea typeface="宋体" panose="02010600030101010101" pitchFamily="2" charset="-122"/>
            </a:endParaRPr>
          </a:p>
          <a:p>
            <a:r>
              <a:rPr lang="en-US" sz="2400">
                <a:latin typeface="Calibri" panose="020F0502020204030204" charset="0"/>
                <a:cs typeface="Calibri" panose="020F0502020204030204" charset="0"/>
              </a:rPr>
              <a:t>-a few very initial comments. The design goal for the linac at 45 GV/m seems very ambitious - I would feel a lot</a:t>
            </a:r>
            <a:endParaRPr lang="en-US" sz="2400">
              <a:latin typeface="Calibri" panose="020F0502020204030204" charset="0"/>
              <a:cs typeface="Calibri" panose="020F0502020204030204" charset="0"/>
            </a:endParaRPr>
          </a:p>
          <a:p>
            <a:r>
              <a:rPr lang="en-US" sz="2400">
                <a:latin typeface="Calibri" panose="020F0502020204030204" charset="0"/>
                <a:cs typeface="Calibri" panose="020F0502020204030204" charset="0"/>
              </a:rPr>
              <a:t>more comfortable if it were 40. It might not even be more expensive since there are sure to be a lot of cavity rejects if</a:t>
            </a:r>
            <a:endParaRPr lang="en-US" sz="2400">
              <a:latin typeface="Calibri" panose="020F0502020204030204" charset="0"/>
              <a:cs typeface="Calibri" panose="020F0502020204030204" charset="0"/>
            </a:endParaRPr>
          </a:p>
          <a:p>
            <a:r>
              <a:rPr lang="en-US" sz="2400">
                <a:latin typeface="Calibri" panose="020F0502020204030204" charset="0"/>
                <a:cs typeface="Calibri" panose="020F0502020204030204" charset="0"/>
              </a:rPr>
              <a:t>they have to be rated at 45 GV/m. If in the end 45 GV can be reached, then planning for 40 will provide a useful set of spares!</a:t>
            </a:r>
            <a:endParaRPr lang="en-US" sz="2400">
              <a:latin typeface="Calibri" panose="020F0502020204030204" charset="0"/>
              <a:cs typeface="Calibri" panose="020F0502020204030204" charset="0"/>
            </a:endParaRPr>
          </a:p>
          <a:p>
            <a:endParaRPr lang="en-US" sz="2400">
              <a:latin typeface="Calibri" panose="020F0502020204030204" charset="0"/>
              <a:cs typeface="Calibri" panose="020F0502020204030204" charset="0"/>
            </a:endParaRPr>
          </a:p>
          <a:p>
            <a:r>
              <a:rPr lang="en-US" sz="2400">
                <a:latin typeface="Calibri" panose="020F0502020204030204" charset="0"/>
                <a:cs typeface="Calibri" panose="020F0502020204030204" charset="0"/>
              </a:rPr>
              <a:t>For the collider magnets: I struggle to think what a “Preliminary Engineering Design Report” in 2023 might be. This will be</a:t>
            </a:r>
            <a:endParaRPr lang="en-US" sz="2400">
              <a:latin typeface="Calibri" panose="020F0502020204030204" charset="0"/>
              <a:cs typeface="Calibri" panose="020F0502020204030204" charset="0"/>
            </a:endParaRPr>
          </a:p>
          <a:p>
            <a:r>
              <a:rPr lang="en-US" sz="2400">
                <a:latin typeface="Calibri" panose="020F0502020204030204" charset="0"/>
                <a:cs typeface="Calibri" panose="020F0502020204030204" charset="0"/>
              </a:rPr>
              <a:t>directly after the TDR - surely it is better to get the TDR design as final as possible and then go straight to a final engineering design a couple of years later. </a:t>
            </a:r>
            <a:endParaRPr lang="en-US" sz="2400">
              <a:latin typeface="Calibri" panose="020F0502020204030204" charset="0"/>
              <a:cs typeface="Calibri" panose="020F0502020204030204" charset="0"/>
            </a:endParaRPr>
          </a:p>
          <a:p>
            <a:r>
              <a:rPr lang="en-US" sz="2400">
                <a:latin typeface="Calibri" panose="020F0502020204030204" charset="0"/>
                <a:cs typeface="Calibri" panose="020F0502020204030204" charset="0"/>
              </a:rPr>
              <a:t>Similarly for SC quads and the EM separator - what is down for 2023 surely ought to be part of the TDR - otherwise it is difficult to see how this can be evaluated.</a:t>
            </a:r>
            <a:endParaRPr lang="en-US" sz="2400">
              <a:latin typeface="Calibri" panose="020F0502020204030204" charset="0"/>
              <a:cs typeface="Calibri" panose="020F0502020204030204" charset="0"/>
            </a:endParaRPr>
          </a:p>
          <a:p>
            <a:r>
              <a:rPr lang="en-US" sz="2400">
                <a:latin typeface="Calibri" panose="020F0502020204030204" charset="0"/>
                <a:cs typeface="Calibri" panose="020F0502020204030204" charset="0"/>
              </a:rPr>
              <a:t> </a:t>
            </a:r>
            <a:endParaRPr lang="zh-CN" altLang="en-US" sz="2400">
              <a:latin typeface="Calibri" panose="020F0502020204030204" charset="0"/>
              <a:cs typeface="Calibri" panose="020F0502020204030204" charset="0"/>
              <a:sym typeface="+mn-ea"/>
            </a:endParaRPr>
          </a:p>
          <a:p>
            <a:endParaRPr lang="en-US" altLang="zh-CN" sz="2400">
              <a:latin typeface="Calibri" panose="020F0502020204030204" charset="0"/>
              <a:cs typeface="Calibri" panose="020F0502020204030204" charset="0"/>
              <a:sym typeface="+mn-ea"/>
            </a:endParaRPr>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05180" y="408305"/>
            <a:ext cx="10948670" cy="6369685"/>
          </a:xfrm>
          <a:prstGeom prst="rect">
            <a:avLst/>
          </a:prstGeom>
          <a:noFill/>
        </p:spPr>
        <p:txBody>
          <a:bodyPr wrap="square" rtlCol="0">
            <a:spAutoFit/>
          </a:bodyPr>
          <a:p>
            <a:r>
              <a:rPr lang="en-US" sz="2400">
                <a:latin typeface="Calibri" panose="020F0502020204030204" charset="0"/>
                <a:cs typeface="Calibri" panose="020F0502020204030204" charset="0"/>
              </a:rPr>
              <a:t>Feedbacks (Nov. 16, 2022) from IAC chair, Prof. B. Foster on “</a:t>
            </a:r>
            <a:r>
              <a:rPr lang="en-US" sz="2400" b="1">
                <a:latin typeface="Calibri" panose="020F0502020204030204" charset="0"/>
                <a:ea typeface="宋体" panose="02010600030101010101" pitchFamily="2" charset="-122"/>
                <a:sym typeface="+mn-ea"/>
              </a:rPr>
              <a:t>CEPC Accelerator EDR Phase Working Plan (preliminary) 2023 – 2025 (draft):</a:t>
            </a:r>
            <a:endParaRPr lang="en-US" sz="2400" b="1">
              <a:latin typeface="Calibri" panose="020F0502020204030204" charset="0"/>
              <a:ea typeface="宋体" panose="02010600030101010101" pitchFamily="2" charset="-122"/>
              <a:sym typeface="+mn-ea"/>
            </a:endParaRPr>
          </a:p>
          <a:p>
            <a:endParaRPr lang="zh-CN" altLang="en-US" sz="2400" b="1">
              <a:ea typeface="宋体" panose="02010600030101010101" pitchFamily="2" charset="-122"/>
            </a:endParaRPr>
          </a:p>
          <a:p>
            <a:r>
              <a:rPr lang="en-US" altLang="zh-CN" sz="2400">
                <a:latin typeface="Calibri" panose="020F0502020204030204" charset="0"/>
                <a:cs typeface="Calibri" panose="020F0502020204030204" charset="0"/>
                <a:sym typeface="+mn-ea"/>
              </a:rPr>
              <a:t>The activities for the vacuum system and the control system seem much too vague for an EDR - they need to be sharpened up considerably,</a:t>
            </a:r>
            <a:endParaRPr lang="en-US" altLang="zh-CN" sz="2400">
              <a:latin typeface="Calibri" panose="020F0502020204030204" charset="0"/>
              <a:cs typeface="Calibri" panose="020F0502020204030204" charset="0"/>
              <a:sym typeface="+mn-ea"/>
            </a:endParaRPr>
          </a:p>
          <a:p>
            <a:endParaRPr lang="en-US" altLang="zh-CN" sz="2400">
              <a:latin typeface="Calibri" panose="020F0502020204030204" charset="0"/>
              <a:cs typeface="Calibri" panose="020F0502020204030204" charset="0"/>
              <a:sym typeface="+mn-ea"/>
            </a:endParaRPr>
          </a:p>
          <a:p>
            <a:r>
              <a:rPr lang="en-US" altLang="zh-CN" sz="2400">
                <a:latin typeface="Calibri" panose="020F0502020204030204" charset="0"/>
                <a:cs typeface="Calibri" panose="020F0502020204030204" charset="0"/>
                <a:sym typeface="+mn-ea"/>
              </a:rPr>
              <a:t>EHS - there should be an item here related to ground-water and how to avoid contamination, also sources and treatment for cooling water -</a:t>
            </a:r>
            <a:endParaRPr lang="en-US" altLang="zh-CN" sz="2400">
              <a:latin typeface="Calibri" panose="020F0502020204030204" charset="0"/>
              <a:cs typeface="Calibri" panose="020F0502020204030204" charset="0"/>
              <a:sym typeface="+mn-ea"/>
            </a:endParaRPr>
          </a:p>
          <a:p>
            <a:r>
              <a:rPr lang="en-US" altLang="zh-CN" sz="2400">
                <a:latin typeface="Calibri" panose="020F0502020204030204" charset="0"/>
                <a:cs typeface="Calibri" panose="020F0502020204030204" charset="0"/>
                <a:sym typeface="+mn-ea"/>
              </a:rPr>
              <a:t>of course this is highly site dependent - I think the penalty of carrying more than one site along with us is that this sort of work will have</a:t>
            </a:r>
            <a:endParaRPr lang="en-US" altLang="zh-CN" sz="2400">
              <a:latin typeface="Calibri" panose="020F0502020204030204" charset="0"/>
              <a:cs typeface="Calibri" panose="020F0502020204030204" charset="0"/>
              <a:sym typeface="+mn-ea"/>
            </a:endParaRPr>
          </a:p>
          <a:p>
            <a:r>
              <a:rPr lang="en-US" altLang="zh-CN" sz="2400">
                <a:latin typeface="Calibri" panose="020F0502020204030204" charset="0"/>
                <a:cs typeface="Calibri" panose="020F0502020204030204" charset="0"/>
                <a:sym typeface="+mn-ea"/>
              </a:rPr>
              <a:t>to be duplicated for each site. This is to some extent covered in point 29), but it is important to consider these aspects here too - so at least</a:t>
            </a:r>
            <a:endParaRPr lang="en-US" altLang="zh-CN" sz="2400">
              <a:latin typeface="Calibri" panose="020F0502020204030204" charset="0"/>
              <a:cs typeface="Calibri" panose="020F0502020204030204" charset="0"/>
              <a:sym typeface="+mn-ea"/>
            </a:endParaRPr>
          </a:p>
          <a:p>
            <a:r>
              <a:rPr lang="en-US" altLang="zh-CN" sz="2400">
                <a:latin typeface="Calibri" panose="020F0502020204030204" charset="0"/>
                <a:cs typeface="Calibri" panose="020F0502020204030204" charset="0"/>
                <a:sym typeface="+mn-ea"/>
              </a:rPr>
              <a:t>a pointer towards 29) should be included.</a:t>
            </a:r>
            <a:endParaRPr lang="en-US" altLang="zh-CN" sz="2400">
              <a:latin typeface="Calibri" panose="020F0502020204030204" charset="0"/>
              <a:cs typeface="Calibri" panose="020F0502020204030204" charset="0"/>
              <a:sym typeface="+mn-ea"/>
            </a:endParaRPr>
          </a:p>
          <a:p>
            <a:endParaRPr lang="en-US" altLang="zh-CN" sz="2400">
              <a:latin typeface="Calibri" panose="020F0502020204030204" charset="0"/>
              <a:cs typeface="Calibri" panose="020F0502020204030204" charset="0"/>
              <a:sym typeface="+mn-ea"/>
            </a:endParaRPr>
          </a:p>
          <a:p>
            <a:r>
              <a:rPr lang="en-US" altLang="zh-CN" sz="2400">
                <a:latin typeface="Calibri" panose="020F0502020204030204" charset="0"/>
                <a:cs typeface="Calibri" panose="020F0502020204030204" charset="0"/>
                <a:sym typeface="+mn-ea"/>
              </a:rPr>
              <a:t>Is the synchrotron-radiation option going to be in the TDR? We have heard very little about it so far but if things are being done about it in the EDR, it better have been properly reviewed in the TDR.</a:t>
            </a:r>
            <a:endParaRPr lang="en-US" altLang="zh-CN" sz="2400">
              <a:latin typeface="Calibri" panose="020F0502020204030204" charset="0"/>
              <a:cs typeface="Calibri" panose="020F0502020204030204" charset="0"/>
              <a:sym typeface="+mn-ea"/>
            </a:endParaRPr>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35635" y="408305"/>
            <a:ext cx="10948670" cy="1568450"/>
          </a:xfrm>
          <a:prstGeom prst="rect">
            <a:avLst/>
          </a:prstGeom>
          <a:noFill/>
        </p:spPr>
        <p:txBody>
          <a:bodyPr wrap="square" rtlCol="0">
            <a:spAutoFit/>
          </a:bodyPr>
          <a:p>
            <a:r>
              <a:rPr lang="en-US" sz="2400">
                <a:latin typeface="Calibri" panose="020F0502020204030204" charset="0"/>
                <a:cs typeface="Calibri" panose="020F0502020204030204" charset="0"/>
              </a:rPr>
              <a:t>Feedbacks (Nov. 16, 2022) from IAC chair, Prof. B. Foster on “</a:t>
            </a:r>
            <a:r>
              <a:rPr lang="en-US" sz="2400" b="1">
                <a:latin typeface="Calibri" panose="020F0502020204030204" charset="0"/>
                <a:ea typeface="宋体" panose="02010600030101010101" pitchFamily="2" charset="-122"/>
                <a:sym typeface="+mn-ea"/>
              </a:rPr>
              <a:t>CEPC Accelerator EDR Phase Working Plan (preliminary) 2023 – 2025 (draft):</a:t>
            </a:r>
            <a:endParaRPr lang="en-US" sz="2400" b="1">
              <a:latin typeface="Calibri" panose="020F0502020204030204" charset="0"/>
              <a:ea typeface="宋体" panose="02010600030101010101" pitchFamily="2" charset="-122"/>
              <a:sym typeface="+mn-ea"/>
            </a:endParaRPr>
          </a:p>
          <a:p>
            <a:endParaRPr lang="zh-CN" altLang="en-US" sz="2400" b="1">
              <a:ea typeface="宋体" panose="02010600030101010101" pitchFamily="2" charset="-122"/>
            </a:endParaRPr>
          </a:p>
          <a:p>
            <a:endParaRPr lang="en-US" altLang="zh-CN" sz="2400">
              <a:latin typeface="Calibri" panose="020F0502020204030204" charset="0"/>
              <a:cs typeface="Calibri" panose="020F0502020204030204" charset="0"/>
              <a:sym typeface="+mn-ea"/>
            </a:endParaRPr>
          </a:p>
        </p:txBody>
      </p:sp>
      <p:sp>
        <p:nvSpPr>
          <p:cNvPr id="3" name="文本框 2"/>
          <p:cNvSpPr txBox="1"/>
          <p:nvPr/>
        </p:nvSpPr>
        <p:spPr>
          <a:xfrm>
            <a:off x="579120" y="1391920"/>
            <a:ext cx="11061700" cy="4431030"/>
          </a:xfrm>
          <a:prstGeom prst="rect">
            <a:avLst/>
          </a:prstGeom>
          <a:noFill/>
        </p:spPr>
        <p:txBody>
          <a:bodyPr wrap="square" rtlCol="0" anchor="t">
            <a:spAutoFit/>
          </a:bodyPr>
          <a:p>
            <a:r>
              <a:rPr lang="zh-CN" altLang="en-US" sz="2400">
                <a:latin typeface="Calibri" panose="020F0502020204030204" charset="0"/>
                <a:cs typeface="Calibri" panose="020F0502020204030204" charset="0"/>
              </a:rPr>
              <a:t>Alignment - the 2023 work again seems to be more suitable for a TDR - I am unclear how the reviewers will react in the TDR review</a:t>
            </a:r>
            <a:endParaRPr lang="zh-CN" altLang="en-US" sz="2400">
              <a:latin typeface="Calibri" panose="020F0502020204030204" charset="0"/>
              <a:cs typeface="Calibri" panose="020F0502020204030204" charset="0"/>
            </a:endParaRPr>
          </a:p>
          <a:p>
            <a:r>
              <a:rPr lang="zh-CN" altLang="en-US" sz="2400">
                <a:latin typeface="Calibri" panose="020F0502020204030204" charset="0"/>
                <a:cs typeface="Calibri" panose="020F0502020204030204" charset="0"/>
              </a:rPr>
              <a:t>if, as this implies, there are major unsolved in-principle problems such as error accumulation. Of course, life is what it is and if this</a:t>
            </a:r>
            <a:endParaRPr lang="zh-CN" altLang="en-US" sz="2400">
              <a:latin typeface="Calibri" panose="020F0502020204030204" charset="0"/>
              <a:cs typeface="Calibri" panose="020F0502020204030204" charset="0"/>
            </a:endParaRPr>
          </a:p>
          <a:p>
            <a:r>
              <a:rPr lang="zh-CN" altLang="en-US" sz="2400">
                <a:latin typeface="Calibri" panose="020F0502020204030204" charset="0"/>
                <a:cs typeface="Calibri" panose="020F0502020204030204" charset="0"/>
              </a:rPr>
              <a:t>won’t be ready for the TDR, we will have to cope somehow.</a:t>
            </a:r>
            <a:endParaRPr lang="zh-CN" altLang="en-US" sz="2400">
              <a:latin typeface="Calibri" panose="020F0502020204030204" charset="0"/>
              <a:cs typeface="Calibri" panose="020F0502020204030204" charset="0"/>
            </a:endParaRPr>
          </a:p>
          <a:p>
            <a:endParaRPr lang="zh-CN" altLang="en-US" sz="2400">
              <a:latin typeface="Calibri" panose="020F0502020204030204" charset="0"/>
              <a:cs typeface="Calibri" panose="020F0502020204030204" charset="0"/>
            </a:endParaRPr>
          </a:p>
          <a:p>
            <a:r>
              <a:rPr lang="zh-CN" altLang="en-US" sz="2400">
                <a:latin typeface="Calibri" panose="020F0502020204030204" charset="0"/>
                <a:cs typeface="Calibri" panose="020F0502020204030204" charset="0"/>
              </a:rPr>
              <a:t>The plasma injector activity is building towards a CDR, not an EDR - I assume this will again go into an Appendix. Similarly for</a:t>
            </a:r>
            <a:endParaRPr lang="zh-CN" altLang="en-US" sz="2400">
              <a:latin typeface="Calibri" panose="020F0502020204030204" charset="0"/>
              <a:cs typeface="Calibri" panose="020F0502020204030204" charset="0"/>
            </a:endParaRPr>
          </a:p>
          <a:p>
            <a:r>
              <a:rPr lang="zh-CN" altLang="en-US" sz="2400">
                <a:latin typeface="Calibri" panose="020F0502020204030204" charset="0"/>
                <a:cs typeface="Calibri" panose="020F0502020204030204" charset="0"/>
              </a:rPr>
              <a:t>the SppC high-field magnet work - although not the compatibility work, item 26, which has to be in the EDR.</a:t>
            </a:r>
            <a:endParaRPr lang="zh-CN" altLang="en-US" sz="2400">
              <a:latin typeface="Calibri" panose="020F0502020204030204" charset="0"/>
              <a:cs typeface="Calibri" panose="020F0502020204030204" charset="0"/>
            </a:endParaRPr>
          </a:p>
          <a:p>
            <a:endParaRPr lang="zh-CN" altLang="en-US" sz="2400">
              <a:latin typeface="Calibri" panose="020F0502020204030204" charset="0"/>
              <a:cs typeface="Calibri" panose="020F0502020204030204" charset="0"/>
            </a:endParaRPr>
          </a:p>
          <a:p>
            <a:endParaRPr lang="zh-CN" altLang="en-US"/>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05180" y="408305"/>
            <a:ext cx="10948670" cy="1568450"/>
          </a:xfrm>
          <a:prstGeom prst="rect">
            <a:avLst/>
          </a:prstGeom>
          <a:noFill/>
        </p:spPr>
        <p:txBody>
          <a:bodyPr wrap="square" rtlCol="0">
            <a:spAutoFit/>
          </a:bodyPr>
          <a:p>
            <a:r>
              <a:rPr lang="en-US" sz="2400">
                <a:latin typeface="Calibri" panose="020F0502020204030204" charset="0"/>
                <a:cs typeface="Calibri" panose="020F0502020204030204" charset="0"/>
              </a:rPr>
              <a:t>Feedbacks (Nov. 16, 2022) from IAC chair, Prof. B. Foster on “</a:t>
            </a:r>
            <a:r>
              <a:rPr lang="en-US" sz="2400" b="1">
                <a:latin typeface="Calibri" panose="020F0502020204030204" charset="0"/>
                <a:ea typeface="宋体" panose="02010600030101010101" pitchFamily="2" charset="-122"/>
                <a:sym typeface="+mn-ea"/>
              </a:rPr>
              <a:t>CEPC Accelerator EDR Phase Working Plan (preliminary) 2023 – 2025 (draft):</a:t>
            </a:r>
            <a:endParaRPr lang="en-US" sz="2400" b="1">
              <a:latin typeface="Calibri" panose="020F0502020204030204" charset="0"/>
              <a:ea typeface="宋体" panose="02010600030101010101" pitchFamily="2" charset="-122"/>
              <a:sym typeface="+mn-ea"/>
            </a:endParaRPr>
          </a:p>
          <a:p>
            <a:endParaRPr lang="zh-CN" altLang="en-US" sz="2400" b="1">
              <a:ea typeface="宋体" panose="02010600030101010101" pitchFamily="2" charset="-122"/>
            </a:endParaRPr>
          </a:p>
          <a:p>
            <a:endParaRPr lang="en-US" altLang="zh-CN" sz="2400">
              <a:latin typeface="Calibri" panose="020F0502020204030204" charset="0"/>
              <a:cs typeface="Calibri" panose="020F0502020204030204" charset="0"/>
              <a:sym typeface="+mn-ea"/>
            </a:endParaRPr>
          </a:p>
        </p:txBody>
      </p:sp>
      <p:sp>
        <p:nvSpPr>
          <p:cNvPr id="3" name="文本框 2"/>
          <p:cNvSpPr txBox="1"/>
          <p:nvPr/>
        </p:nvSpPr>
        <p:spPr>
          <a:xfrm>
            <a:off x="805180" y="1378585"/>
            <a:ext cx="10356850" cy="4523105"/>
          </a:xfrm>
          <a:prstGeom prst="rect">
            <a:avLst/>
          </a:prstGeom>
          <a:noFill/>
        </p:spPr>
        <p:txBody>
          <a:bodyPr wrap="square" rtlCol="0" anchor="t">
            <a:spAutoFit/>
          </a:bodyPr>
          <a:p>
            <a:endParaRPr lang="zh-CN" altLang="en-US" sz="2400">
              <a:latin typeface="Calibri" panose="020F0502020204030204" charset="0"/>
              <a:cs typeface="Calibri" panose="020F0502020204030204" charset="0"/>
            </a:endParaRPr>
          </a:p>
          <a:p>
            <a:r>
              <a:rPr lang="zh-CN" altLang="en-US" sz="2400">
                <a:latin typeface="Calibri" panose="020F0502020204030204" charset="0"/>
                <a:cs typeface="Calibri" panose="020F0502020204030204" charset="0"/>
                <a:sym typeface="+mn-ea"/>
              </a:rPr>
              <a:t>Although clearly much less speculative, the description of the polarisation work is more appropriate for a TDR than an EDR.</a:t>
            </a:r>
            <a:endParaRPr lang="zh-CN" altLang="en-US" sz="2400">
              <a:latin typeface="Calibri" panose="020F0502020204030204" charset="0"/>
              <a:cs typeface="Calibri" panose="020F0502020204030204" charset="0"/>
            </a:endParaRPr>
          </a:p>
          <a:p>
            <a:r>
              <a:rPr lang="zh-CN" altLang="en-US" sz="2400">
                <a:latin typeface="Calibri" panose="020F0502020204030204" charset="0"/>
                <a:cs typeface="Calibri" panose="020F0502020204030204" charset="0"/>
                <a:sym typeface="+mn-ea"/>
              </a:rPr>
              <a:t>Perhaps these topics should be placed at the end of the document under a title “Further R&amp;D work to be carried out in the EDR period.”</a:t>
            </a:r>
            <a:endParaRPr lang="zh-CN" altLang="en-US" sz="2400">
              <a:latin typeface="Calibri" panose="020F0502020204030204" charset="0"/>
              <a:cs typeface="Calibri" panose="020F0502020204030204" charset="0"/>
            </a:endParaRPr>
          </a:p>
          <a:p>
            <a:endParaRPr lang="zh-CN" altLang="en-US" sz="2400">
              <a:latin typeface="Calibri" panose="020F0502020204030204" charset="0"/>
              <a:cs typeface="Calibri" panose="020F0502020204030204" charset="0"/>
            </a:endParaRPr>
          </a:p>
          <a:p>
            <a:r>
              <a:rPr lang="zh-CN" altLang="en-US" sz="2400">
                <a:latin typeface="Calibri" panose="020F0502020204030204" charset="0"/>
                <a:cs typeface="Calibri" panose="020F0502020204030204" charset="0"/>
              </a:rPr>
              <a:t>Documentation - I assume this DeepC system will be detailed in the TDR - I don’t recall ever hearing anything about it before.</a:t>
            </a:r>
            <a:endParaRPr lang="zh-CN" altLang="en-US" sz="2400">
              <a:latin typeface="Calibri" panose="020F0502020204030204" charset="0"/>
              <a:cs typeface="Calibri" panose="020F0502020204030204" charset="0"/>
            </a:endParaRPr>
          </a:p>
          <a:p>
            <a:endParaRPr lang="zh-CN" altLang="en-US" sz="2400">
              <a:latin typeface="Calibri" panose="020F0502020204030204" charset="0"/>
              <a:cs typeface="Calibri" panose="020F0502020204030204" charset="0"/>
            </a:endParaRPr>
          </a:p>
          <a:p>
            <a:r>
              <a:rPr lang="zh-CN" altLang="en-US" sz="2400">
                <a:latin typeface="Calibri" panose="020F0502020204030204" charset="0"/>
                <a:cs typeface="Calibri" panose="020F0502020204030204" charset="0"/>
              </a:rPr>
              <a:t>Thanks for this, which I think is a very useful initial start. Of course the above are only initial thoughts and others may</a:t>
            </a:r>
            <a:endParaRPr lang="zh-CN" altLang="en-US" sz="2400">
              <a:latin typeface="Calibri" panose="020F0502020204030204" charset="0"/>
              <a:cs typeface="Calibri" panose="020F0502020204030204" charset="0"/>
            </a:endParaRPr>
          </a:p>
          <a:p>
            <a:r>
              <a:rPr lang="zh-CN" altLang="en-US" sz="2400">
                <a:latin typeface="Calibri" panose="020F0502020204030204" charset="0"/>
                <a:cs typeface="Calibri" panose="020F0502020204030204" charset="0"/>
              </a:rPr>
              <a:t>react differently - in any case as Marica says, we will have to discuss carefully.</a:t>
            </a:r>
            <a:endParaRPr lang="zh-CN" altLang="en-US" sz="2400">
              <a:latin typeface="Calibri" panose="020F0502020204030204" charset="0"/>
              <a:cs typeface="Calibri" panose="020F0502020204030204" charset="0"/>
            </a:endParaRPr>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748665" y="193675"/>
            <a:ext cx="10948670" cy="4522470"/>
          </a:xfrm>
          <a:prstGeom prst="rect">
            <a:avLst/>
          </a:prstGeom>
          <a:noFill/>
        </p:spPr>
        <p:txBody>
          <a:bodyPr wrap="square" rtlCol="0">
            <a:noAutofit/>
          </a:bodyPr>
          <a:p>
            <a:endParaRPr lang="en-US" sz="2400" b="1">
              <a:latin typeface="Calibri" panose="020F0502020204030204" charset="0"/>
              <a:ea typeface="宋体" panose="02010600030101010101" pitchFamily="2" charset="-122"/>
              <a:sym typeface="+mn-ea"/>
            </a:endParaRPr>
          </a:p>
          <a:p>
            <a:pPr algn="ctr"/>
            <a:r>
              <a:rPr lang="en-US" sz="3200" b="1">
                <a:latin typeface="Calibri" panose="020F0502020204030204" charset="0"/>
                <a:ea typeface="宋体" panose="02010600030101010101" pitchFamily="2" charset="-122"/>
                <a:sym typeface="+mn-ea"/>
              </a:rPr>
              <a:t>Summary</a:t>
            </a:r>
            <a:endParaRPr lang="en-US" sz="3200" b="1">
              <a:latin typeface="Calibri" panose="020F0502020204030204" charset="0"/>
              <a:ea typeface="宋体" panose="02010600030101010101" pitchFamily="2" charset="-122"/>
              <a:sym typeface="+mn-ea"/>
            </a:endParaRPr>
          </a:p>
          <a:p>
            <a:endParaRPr lang="en-US" sz="2400" b="1">
              <a:latin typeface="Calibri" panose="020F0502020204030204" charset="0"/>
              <a:ea typeface="宋体" panose="02010600030101010101" pitchFamily="2" charset="-122"/>
              <a:sym typeface="+mn-ea"/>
            </a:endParaRPr>
          </a:p>
          <a:p>
            <a:r>
              <a:rPr lang="en-US" sz="2400">
                <a:latin typeface="Calibri" panose="020F0502020204030204" charset="0"/>
                <a:ea typeface="宋体" panose="02010600030101010101" pitchFamily="2" charset="-122"/>
                <a:sym typeface="+mn-ea"/>
              </a:rPr>
              <a:t>We have to work continously on CEPC Accelerator EDR Phase Working Plan (preliminary) 2023 – 2025 (draft) with several interations</a:t>
            </a:r>
            <a:endParaRPr lang="en-US" sz="2400">
              <a:latin typeface="Calibri" panose="020F0502020204030204" charset="0"/>
              <a:ea typeface="宋体" panose="02010600030101010101" pitchFamily="2" charset="-122"/>
              <a:sym typeface="+mn-ea"/>
            </a:endParaRPr>
          </a:p>
          <a:p>
            <a:endParaRPr lang="en-US" sz="2400">
              <a:latin typeface="Calibri" panose="020F0502020204030204" charset="0"/>
              <a:ea typeface="宋体" panose="02010600030101010101" pitchFamily="2" charset="-122"/>
              <a:sym typeface="+mn-ea"/>
            </a:endParaRPr>
          </a:p>
          <a:p>
            <a:r>
              <a:rPr lang="en-US" sz="2400">
                <a:latin typeface="Calibri" panose="020F0502020204030204" charset="0"/>
                <a:ea typeface="宋体" panose="02010600030101010101" pitchFamily="2" charset="-122"/>
                <a:sym typeface="+mn-ea"/>
              </a:rPr>
              <a:t>A dedicated meeting or workshop on </a:t>
            </a:r>
            <a:r>
              <a:rPr lang="en-US" sz="2400">
                <a:latin typeface="Calibri" panose="020F0502020204030204" charset="0"/>
                <a:ea typeface="宋体" panose="02010600030101010101" pitchFamily="2" charset="-122"/>
                <a:sym typeface="+mn-ea"/>
              </a:rPr>
              <a:t>CEPC Accelerator EDR Phase Working Plan</a:t>
            </a:r>
            <a:endParaRPr lang="en-US" sz="2400">
              <a:latin typeface="Calibri" panose="020F0502020204030204" charset="0"/>
              <a:ea typeface="宋体" panose="02010600030101010101" pitchFamily="2" charset="-122"/>
              <a:sym typeface="+mn-ea"/>
            </a:endParaRPr>
          </a:p>
          <a:p>
            <a:r>
              <a:rPr lang="en-US" sz="2400">
                <a:latin typeface="Calibri" panose="020F0502020204030204" charset="0"/>
                <a:ea typeface="宋体" panose="02010600030101010101" pitchFamily="2" charset="-122"/>
                <a:sym typeface="+mn-ea"/>
              </a:rPr>
              <a:t>should be held</a:t>
            </a:r>
            <a:endParaRPr lang="en-US" sz="2400">
              <a:latin typeface="Calibri" panose="020F0502020204030204" charset="0"/>
              <a:ea typeface="宋体" panose="02010600030101010101" pitchFamily="2" charset="-122"/>
              <a:sym typeface="+mn-ea"/>
            </a:endParaRPr>
          </a:p>
          <a:p>
            <a:endParaRPr lang="en-US" sz="2400">
              <a:latin typeface="Calibri" panose="020F0502020204030204" charset="0"/>
              <a:ea typeface="宋体" panose="02010600030101010101" pitchFamily="2" charset="-122"/>
              <a:sym typeface="+mn-ea"/>
            </a:endParaRPr>
          </a:p>
          <a:p>
            <a:r>
              <a:rPr lang="en-US" sz="2400">
                <a:latin typeface="Calibri" panose="020F0502020204030204" charset="0"/>
                <a:ea typeface="宋体" panose="02010600030101010101" pitchFamily="2" charset="-122"/>
                <a:sym typeface="+mn-ea"/>
              </a:rPr>
              <a:t>A finely worked out CEPC Accelerator EDR Phase Working Plan will be prepsented </a:t>
            </a:r>
            <a:endParaRPr lang="en-US" sz="2400">
              <a:latin typeface="Calibri" panose="020F0502020204030204" charset="0"/>
              <a:ea typeface="宋体" panose="02010600030101010101" pitchFamily="2" charset="-122"/>
              <a:sym typeface="+mn-ea"/>
            </a:endParaRPr>
          </a:p>
          <a:p>
            <a:r>
              <a:rPr lang="en-US" sz="2400">
                <a:latin typeface="Calibri" panose="020F0502020204030204" charset="0"/>
                <a:ea typeface="宋体" panose="02010600030101010101" pitchFamily="2" charset="-122"/>
                <a:sym typeface="+mn-ea"/>
              </a:rPr>
              <a:t>in the next IARC and IAC meetings</a:t>
            </a:r>
            <a:endParaRPr lang="en-US" sz="2400">
              <a:latin typeface="Calibri" panose="020F0502020204030204" charset="0"/>
              <a:ea typeface="宋体" panose="02010600030101010101" pitchFamily="2" charset="-122"/>
              <a:sym typeface="+mn-ea"/>
            </a:endParaRPr>
          </a:p>
          <a:p>
            <a:r>
              <a:rPr lang="en-US" sz="2400" b="1">
                <a:latin typeface="Calibri" panose="020F0502020204030204" charset="0"/>
                <a:ea typeface="宋体" panose="02010600030101010101" pitchFamily="2" charset="-122"/>
                <a:sym typeface="+mn-ea"/>
              </a:rPr>
              <a:t>                                                                 </a:t>
            </a:r>
            <a:endParaRPr lang="en-US" sz="2400" b="1">
              <a:latin typeface="Calibri" panose="020F0502020204030204" charset="0"/>
              <a:ea typeface="宋体" panose="02010600030101010101" pitchFamily="2" charset="-122"/>
              <a:sym typeface="+mn-ea"/>
            </a:endParaRPr>
          </a:p>
          <a:p>
            <a:endParaRPr lang="en-US" sz="2400" b="1">
              <a:latin typeface="Calibri" panose="020F0502020204030204" charset="0"/>
              <a:ea typeface="宋体" panose="02010600030101010101" pitchFamily="2" charset="-122"/>
              <a:sym typeface="+mn-ea"/>
            </a:endParaRPr>
          </a:p>
          <a:p>
            <a:endParaRPr lang="en-US" altLang="zh-CN" sz="3200">
              <a:latin typeface="Calibri" panose="020F0502020204030204" charset="0"/>
              <a:cs typeface="Calibri" panose="020F0502020204030204" charset="0"/>
              <a:sym typeface="+mn-ea"/>
            </a:endParaRPr>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748665" y="193675"/>
            <a:ext cx="10948670" cy="4522470"/>
          </a:xfrm>
          <a:prstGeom prst="rect">
            <a:avLst/>
          </a:prstGeom>
          <a:noFill/>
        </p:spPr>
        <p:txBody>
          <a:bodyPr wrap="square" rtlCol="0">
            <a:noAutofit/>
          </a:bodyPr>
          <a:p>
            <a:endParaRPr lang="en-US" sz="2400" b="1">
              <a:latin typeface="Calibri" panose="020F0502020204030204" charset="0"/>
              <a:ea typeface="宋体" panose="02010600030101010101" pitchFamily="2" charset="-122"/>
              <a:sym typeface="+mn-ea"/>
            </a:endParaRPr>
          </a:p>
          <a:p>
            <a:r>
              <a:rPr lang="en-US" sz="2400" b="1">
                <a:latin typeface="Calibri" panose="020F0502020204030204" charset="0"/>
                <a:ea typeface="宋体" panose="02010600030101010101" pitchFamily="2" charset="-122"/>
                <a:sym typeface="+mn-ea"/>
              </a:rPr>
              <a:t>                                                                 </a:t>
            </a:r>
            <a:endParaRPr lang="en-US" sz="2400" b="1">
              <a:latin typeface="Calibri" panose="020F0502020204030204" charset="0"/>
              <a:ea typeface="宋体" panose="02010600030101010101" pitchFamily="2" charset="-122"/>
              <a:sym typeface="+mn-ea"/>
            </a:endParaRPr>
          </a:p>
          <a:p>
            <a:endParaRPr lang="en-US" sz="2400" b="1">
              <a:latin typeface="Calibri" panose="020F0502020204030204" charset="0"/>
              <a:ea typeface="宋体" panose="02010600030101010101" pitchFamily="2" charset="-122"/>
              <a:sym typeface="+mn-ea"/>
            </a:endParaRPr>
          </a:p>
          <a:p>
            <a:pPr algn="ctr"/>
            <a:r>
              <a:rPr lang="en-US" sz="3200" b="1">
                <a:latin typeface="Calibri" panose="020F0502020204030204" charset="0"/>
                <a:ea typeface="宋体" panose="02010600030101010101" pitchFamily="2" charset="-122"/>
                <a:cs typeface="Calibri" panose="020F0502020204030204" charset="0"/>
                <a:sym typeface="+mn-ea"/>
              </a:rPr>
              <a:t>Acknowledgements</a:t>
            </a:r>
            <a:endParaRPr lang="en-US" sz="3200" b="1">
              <a:latin typeface="Calibri" panose="020F0502020204030204" charset="0"/>
              <a:ea typeface="宋体" panose="02010600030101010101" pitchFamily="2" charset="-122"/>
              <a:cs typeface="Calibri" panose="020F0502020204030204" charset="0"/>
              <a:sym typeface="+mn-ea"/>
            </a:endParaRPr>
          </a:p>
          <a:p>
            <a:pPr algn="ctr"/>
            <a:endParaRPr lang="en-US" sz="3200">
              <a:latin typeface="Calibri" panose="020F0502020204030204" charset="0"/>
              <a:ea typeface="宋体" panose="02010600030101010101" pitchFamily="2" charset="-122"/>
              <a:cs typeface="Calibri" panose="020F0502020204030204" charset="0"/>
              <a:sym typeface="+mn-ea"/>
            </a:endParaRPr>
          </a:p>
          <a:p>
            <a:pPr algn="ctr"/>
            <a:r>
              <a:rPr lang="en-US" altLang="zh-CN" sz="2400">
                <a:latin typeface="Calibri" panose="020F0502020204030204" charset="0"/>
                <a:ea typeface="宋体" panose="02010600030101010101" pitchFamily="2" charset="-122"/>
                <a:cs typeface="Calibri" panose="020F0502020204030204" charset="0"/>
              </a:rPr>
              <a:t>Thanks go to all CEPC accelerator colleageus and collaboration CIPC companies,</a:t>
            </a:r>
            <a:endParaRPr lang="en-US" altLang="zh-CN" sz="2400">
              <a:latin typeface="Calibri" panose="020F0502020204030204" charset="0"/>
              <a:ea typeface="宋体" panose="02010600030101010101" pitchFamily="2" charset="-122"/>
              <a:cs typeface="Calibri" panose="020F0502020204030204" charset="0"/>
            </a:endParaRPr>
          </a:p>
          <a:p>
            <a:pPr algn="ctr"/>
            <a:r>
              <a:rPr lang="en-US" altLang="zh-CN" sz="2400">
                <a:latin typeface="Calibri" panose="020F0502020204030204" charset="0"/>
                <a:ea typeface="宋体" panose="02010600030101010101" pitchFamily="2" charset="-122"/>
                <a:cs typeface="Calibri" panose="020F0502020204030204" charset="0"/>
              </a:rPr>
              <a:t>CEPC SC, </a:t>
            </a:r>
            <a:r>
              <a:rPr lang="en-US" altLang="zh-CN" sz="2400">
                <a:latin typeface="Calibri" panose="020F0502020204030204" charset="0"/>
                <a:ea typeface="宋体" panose="02010600030101010101" pitchFamily="2" charset="-122"/>
                <a:cs typeface="Calibri" panose="020F0502020204030204" charset="0"/>
                <a:sym typeface="+mn-ea"/>
              </a:rPr>
              <a:t>CEPC Direction Board, </a:t>
            </a:r>
            <a:r>
              <a:rPr lang="en-US" altLang="zh-CN" sz="2400">
                <a:latin typeface="Calibri" panose="020F0502020204030204" charset="0"/>
                <a:ea typeface="宋体" panose="02010600030101010101" pitchFamily="2" charset="-122"/>
                <a:cs typeface="Calibri" panose="020F0502020204030204" charset="0"/>
              </a:rPr>
              <a:t>IAC </a:t>
            </a:r>
            <a:r>
              <a:rPr lang="en-US" altLang="zh-CN" sz="2400">
                <a:latin typeface="Calibri" panose="020F0502020204030204" charset="0"/>
                <a:ea typeface="宋体" panose="02010600030101010101" pitchFamily="2" charset="-122"/>
                <a:cs typeface="Calibri" panose="020F0502020204030204" charset="0"/>
                <a:sym typeface="+mn-ea"/>
              </a:rPr>
              <a:t>and </a:t>
            </a:r>
            <a:r>
              <a:rPr lang="en-US" altLang="zh-CN" sz="2400">
                <a:latin typeface="Calibri" panose="020F0502020204030204" charset="0"/>
                <a:ea typeface="宋体" panose="02010600030101010101" pitchFamily="2" charset="-122"/>
                <a:cs typeface="Calibri" panose="020F0502020204030204" charset="0"/>
              </a:rPr>
              <a:t>IARC  for their guidance and suggestions.</a:t>
            </a:r>
            <a:endParaRPr lang="en-US" altLang="zh-CN" sz="2400">
              <a:latin typeface="Calibri" panose="020F0502020204030204" charset="0"/>
              <a:cs typeface="Calibri" panose="020F0502020204030204" charset="0"/>
              <a:sym typeface="+mn-ea"/>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a:stretch>
            <a:fillRect/>
          </a:stretch>
        </p:blipFill>
        <p:spPr>
          <a:xfrm>
            <a:off x="88900" y="296545"/>
            <a:ext cx="3931285" cy="3397250"/>
          </a:xfrm>
          <a:prstGeom prst="rect">
            <a:avLst/>
          </a:prstGeom>
        </p:spPr>
      </p:pic>
      <p:pic>
        <p:nvPicPr>
          <p:cNvPr id="4" name="图片 3"/>
          <p:cNvPicPr>
            <a:picLocks noChangeAspect="1"/>
          </p:cNvPicPr>
          <p:nvPr/>
        </p:nvPicPr>
        <p:blipFill>
          <a:blip r:embed="rId2"/>
          <a:stretch>
            <a:fillRect/>
          </a:stretch>
        </p:blipFill>
        <p:spPr>
          <a:xfrm>
            <a:off x="4020185" y="197485"/>
            <a:ext cx="7639685" cy="1711960"/>
          </a:xfrm>
          <a:prstGeom prst="rect">
            <a:avLst/>
          </a:prstGeom>
        </p:spPr>
      </p:pic>
      <p:pic>
        <p:nvPicPr>
          <p:cNvPr id="5" name="图片 4"/>
          <p:cNvPicPr>
            <a:picLocks noChangeAspect="1"/>
          </p:cNvPicPr>
          <p:nvPr/>
        </p:nvPicPr>
        <p:blipFill>
          <a:blip r:embed="rId3"/>
          <a:stretch>
            <a:fillRect/>
          </a:stretch>
        </p:blipFill>
        <p:spPr>
          <a:xfrm>
            <a:off x="3926840" y="1909445"/>
            <a:ext cx="7825740" cy="4318635"/>
          </a:xfrm>
          <a:prstGeom prst="rect">
            <a:avLst/>
          </a:prstGeom>
        </p:spPr>
      </p:pic>
      <p:sp>
        <p:nvSpPr>
          <p:cNvPr id="6" name="文本框 5"/>
          <p:cNvSpPr txBox="1"/>
          <p:nvPr/>
        </p:nvSpPr>
        <p:spPr>
          <a:xfrm>
            <a:off x="248285" y="3905885"/>
            <a:ext cx="3771900" cy="2861310"/>
          </a:xfrm>
          <a:prstGeom prst="rect">
            <a:avLst/>
          </a:prstGeom>
          <a:noFill/>
        </p:spPr>
        <p:txBody>
          <a:bodyPr wrap="square" rtlCol="0" anchor="t">
            <a:spAutoFit/>
          </a:bodyPr>
          <a:p>
            <a:r>
              <a:rPr lang="zh-CN" altLang="en-US" sz="2000">
                <a:latin typeface="Calibri" panose="020F0502020204030204" charset="0"/>
                <a:cs typeface="Calibri" panose="020F0502020204030204" charset="0"/>
              </a:rPr>
              <a:t>Concerning CEPC accelerator EDR plan, during the IAC meeting,  at the Accelerator Parallel session on Nov. 2, 2022, Barry, Steinar and Marica aksed us to send a feedback EDR plan for IAC.</a:t>
            </a:r>
            <a:endParaRPr lang="zh-CN" altLang="en-US" sz="2000">
              <a:latin typeface="Calibri" panose="020F0502020204030204" charset="0"/>
              <a:cs typeface="Calibri" panose="020F0502020204030204" charset="0"/>
            </a:endParaRPr>
          </a:p>
          <a:p>
            <a:endParaRPr lang="zh-CN" altLang="en-US" sz="2000">
              <a:latin typeface="Calibri" panose="020F0502020204030204" charset="0"/>
              <a:cs typeface="Calibri" panose="020F0502020204030204" charset="0"/>
            </a:endParaRPr>
          </a:p>
          <a:p>
            <a:r>
              <a:rPr lang="en-US" altLang="zh-CN" sz="2000">
                <a:latin typeface="Calibri" panose="020F0502020204030204" charset="0"/>
                <a:cs typeface="Calibri" panose="020F0502020204030204" charset="0"/>
              </a:rPr>
              <a:t>*EDR was also requested in previous IAC and IARC</a:t>
            </a:r>
            <a:endParaRPr lang="en-US" altLang="zh-CN" sz="2000">
              <a:latin typeface="Calibri" panose="020F0502020204030204" charset="0"/>
              <a:cs typeface="Calibri" panose="020F0502020204030204" charset="0"/>
            </a:endParaRPr>
          </a:p>
        </p:txBody>
      </p:sp>
    </p:spTree>
    <p:custDataLst>
      <p:tags r:id="rId4"/>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80695" y="303530"/>
            <a:ext cx="11273155" cy="1568450"/>
          </a:xfrm>
          <a:prstGeom prst="rect">
            <a:avLst/>
          </a:prstGeom>
          <a:noFill/>
          <a:ln w="9525">
            <a:noFill/>
          </a:ln>
        </p:spPr>
        <p:txBody>
          <a:bodyPr wrap="square">
            <a:spAutoFit/>
          </a:bodyPr>
          <a:p>
            <a:pPr indent="0" algn="ctr"/>
            <a:r>
              <a:rPr lang="en-US" sz="3200" b="1">
                <a:latin typeface="Calibri" panose="020F0502020204030204" charset="0"/>
                <a:ea typeface="宋体" panose="02010600030101010101" pitchFamily="2" charset="-122"/>
              </a:rPr>
              <a:t>CEPC Accelerator EDR Phase Working Plan (preliminary)2023 – 2025</a:t>
            </a:r>
            <a:r>
              <a:rPr lang="zh-CN" sz="3200" b="1">
                <a:ea typeface="宋体" panose="02010600030101010101" pitchFamily="2" charset="-122"/>
              </a:rPr>
              <a:t>（</a:t>
            </a:r>
            <a:r>
              <a:rPr lang="en-US" sz="3200" b="1">
                <a:latin typeface="Calibri" panose="020F0502020204030204" charset="0"/>
                <a:ea typeface="宋体" panose="02010600030101010101" pitchFamily="2" charset="-122"/>
              </a:rPr>
              <a:t>draft</a:t>
            </a:r>
            <a:r>
              <a:rPr lang="zh-CN" sz="3200" b="1">
                <a:ea typeface="宋体" panose="02010600030101010101" pitchFamily="2" charset="-122"/>
              </a:rPr>
              <a:t>）</a:t>
            </a:r>
            <a:endParaRPr lang="zh-CN" altLang="en-US" sz="3200" b="1">
              <a:ea typeface="宋体" panose="02010600030101010101" pitchFamily="2" charset="-122"/>
            </a:endParaRPr>
          </a:p>
        </p:txBody>
      </p:sp>
      <p:sp>
        <p:nvSpPr>
          <p:cNvPr id="6" name="文本框 5"/>
          <p:cNvSpPr txBox="1"/>
          <p:nvPr/>
        </p:nvSpPr>
        <p:spPr>
          <a:xfrm>
            <a:off x="1298575" y="2137410"/>
            <a:ext cx="9594215" cy="3199765"/>
          </a:xfrm>
          <a:prstGeom prst="rect">
            <a:avLst/>
          </a:prstGeom>
          <a:noFill/>
          <a:ln w="9525">
            <a:noFill/>
          </a:ln>
        </p:spPr>
        <p:txBody>
          <a:bodyPr wrap="square">
            <a:spAutoFit/>
          </a:bodyPr>
          <a:p>
            <a:pPr indent="0"/>
            <a:r>
              <a:rPr lang="en-US" sz="2400" b="1">
                <a:latin typeface="Calibri" panose="020F0502020204030204" charset="0"/>
                <a:ea typeface="宋体" panose="02010600030101010101" pitchFamily="2" charset="-122"/>
              </a:rPr>
              <a:t>General CEPC EDR goals</a:t>
            </a:r>
            <a:endParaRPr lang="en-US" sz="2400" b="1">
              <a:latin typeface="Calibri" panose="020F0502020204030204" charset="0"/>
              <a:ea typeface="宋体" panose="02010600030101010101" pitchFamily="2" charset="-122"/>
            </a:endParaRPr>
          </a:p>
          <a:p>
            <a:pPr indent="0"/>
            <a:r>
              <a:rPr lang="en-US" b="0">
                <a:latin typeface="Calibri" panose="020F0502020204030204" charset="0"/>
                <a:ea typeface="宋体" panose="02010600030101010101" pitchFamily="2" charset="-122"/>
              </a:rPr>
              <a:t></a:t>
            </a:r>
            <a:r>
              <a:rPr lang="en-US" sz="2000" b="0">
                <a:latin typeface="Calibri" panose="020F0502020204030204" charset="0"/>
                <a:ea typeface="宋体" panose="02010600030101010101" pitchFamily="2" charset="-122"/>
              </a:rPr>
              <a:t> According to the general CEPC plan, CEPC Conceptual Design Report (CDR) was completed in Nov. 2018, and the CEPC accelerator Technical Design Report (TDR) will be completed in 2023 after international review(s) (including a CEPC accelerator cost review). Thereafter, CEPC accelerator will enter into the Engineering Design Report (EDR) phase (</a:t>
            </a:r>
            <a:r>
              <a:rPr lang="en-US" sz="2000" b="0">
                <a:solidFill>
                  <a:srgbClr val="FF0000"/>
                </a:solidFill>
                <a:latin typeface="Calibri" panose="020F0502020204030204" charset="0"/>
                <a:ea typeface="宋体" panose="02010600030101010101" pitchFamily="2" charset="-122"/>
              </a:rPr>
              <a:t>2023-2025</a:t>
            </a:r>
            <a:r>
              <a:rPr lang="en-US" sz="2000" b="0">
                <a:latin typeface="Calibri" panose="020F0502020204030204" charset="0"/>
                <a:ea typeface="宋体" panose="02010600030101010101" pitchFamily="2" charset="-122"/>
              </a:rPr>
              <a:t>), which is also the preparation phase with the aim for CEPC to be presented to and selected by Chinese government for </a:t>
            </a:r>
            <a:r>
              <a:rPr lang="en-US" sz="2000" b="0">
                <a:solidFill>
                  <a:srgbClr val="FF0000"/>
                </a:solidFill>
                <a:latin typeface="Calibri" panose="020F0502020204030204" charset="0"/>
                <a:ea typeface="宋体" panose="02010600030101010101" pitchFamily="2" charset="-122"/>
              </a:rPr>
              <a:t>the construction start during the ”15</a:t>
            </a:r>
            <a:r>
              <a:rPr lang="en-US" sz="2000" b="0" baseline="30000">
                <a:solidFill>
                  <a:srgbClr val="FF0000"/>
                </a:solidFill>
                <a:latin typeface="Calibri" panose="020F0502020204030204" charset="0"/>
                <a:ea typeface="宋体" panose="02010600030101010101" pitchFamily="2" charset="-122"/>
              </a:rPr>
              <a:t>th</a:t>
            </a:r>
            <a:r>
              <a:rPr lang="en-US" sz="2000" b="0">
                <a:solidFill>
                  <a:srgbClr val="FF0000"/>
                </a:solidFill>
                <a:latin typeface="Calibri" panose="020F0502020204030204" charset="0"/>
                <a:ea typeface="宋体" panose="02010600030101010101" pitchFamily="2" charset="-122"/>
              </a:rPr>
              <a:t> five year plan (2026-2030)” (for example, around 2027) and completion around 2035 (the end of the 16</a:t>
            </a:r>
            <a:r>
              <a:rPr lang="en-US" sz="2000" b="0" baseline="30000">
                <a:solidFill>
                  <a:srgbClr val="FF0000"/>
                </a:solidFill>
                <a:latin typeface="Calibri" panose="020F0502020204030204" charset="0"/>
                <a:ea typeface="宋体" panose="02010600030101010101" pitchFamily="2" charset="-122"/>
              </a:rPr>
              <a:t>th</a:t>
            </a:r>
            <a:r>
              <a:rPr lang="en-US" sz="2000" b="0">
                <a:solidFill>
                  <a:srgbClr val="FF0000"/>
                </a:solidFill>
                <a:latin typeface="Calibri" panose="020F0502020204030204" charset="0"/>
                <a:ea typeface="宋体" panose="02010600030101010101" pitchFamily="2" charset="-122"/>
              </a:rPr>
              <a:t> five year plan).</a:t>
            </a:r>
            <a:endParaRPr lang="en-US" altLang="en-US" sz="2000" b="0">
              <a:solidFill>
                <a:srgbClr val="FF0000"/>
              </a:solidFill>
              <a:latin typeface="Calibri" panose="020F0502020204030204" charset="0"/>
              <a:ea typeface="宋体" panose="02010600030101010101" pitchFamily="2" charset="-122"/>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1107440" y="317500"/>
            <a:ext cx="9778365" cy="1568450"/>
          </a:xfrm>
          <a:prstGeom prst="rect">
            <a:avLst/>
          </a:prstGeom>
          <a:noFill/>
          <a:ln w="9525">
            <a:noFill/>
          </a:ln>
        </p:spPr>
        <p:txBody>
          <a:bodyPr wrap="square">
            <a:spAutoFit/>
          </a:bodyPr>
          <a:p>
            <a:pPr indent="0" algn="ctr"/>
            <a:r>
              <a:rPr lang="en-US" sz="3200" b="1">
                <a:latin typeface="Calibri" panose="020F0502020204030204" charset="0"/>
                <a:ea typeface="宋体" panose="02010600030101010101" pitchFamily="2" charset="-122"/>
                <a:sym typeface="+mn-ea"/>
              </a:rPr>
              <a:t>CEPC Accelerator EDR Phase Working Plan (preliminary)2023 – 2025</a:t>
            </a:r>
            <a:r>
              <a:rPr lang="zh-CN" sz="3200" b="1">
                <a:ea typeface="宋体" panose="02010600030101010101" pitchFamily="2" charset="-122"/>
                <a:sym typeface="+mn-ea"/>
              </a:rPr>
              <a:t>（</a:t>
            </a:r>
            <a:r>
              <a:rPr lang="en-US" sz="3200" b="1">
                <a:latin typeface="Calibri" panose="020F0502020204030204" charset="0"/>
                <a:ea typeface="宋体" panose="02010600030101010101" pitchFamily="2" charset="-122"/>
                <a:sym typeface="+mn-ea"/>
              </a:rPr>
              <a:t>draft</a:t>
            </a:r>
            <a:r>
              <a:rPr lang="zh-CN" sz="3200" b="1">
                <a:ea typeface="宋体" panose="02010600030101010101" pitchFamily="2" charset="-122"/>
                <a:sym typeface="+mn-ea"/>
              </a:rPr>
              <a:t>）</a:t>
            </a:r>
            <a:endParaRPr lang="zh-CN" altLang="en-US" b="1">
              <a:ea typeface="宋体" panose="02010600030101010101" pitchFamily="2" charset="-122"/>
            </a:endParaRPr>
          </a:p>
        </p:txBody>
      </p:sp>
      <p:sp>
        <p:nvSpPr>
          <p:cNvPr id="7" name="文本框 6"/>
          <p:cNvSpPr txBox="1"/>
          <p:nvPr/>
        </p:nvSpPr>
        <p:spPr>
          <a:xfrm>
            <a:off x="761365" y="2058035"/>
            <a:ext cx="10864850" cy="4061460"/>
          </a:xfrm>
          <a:prstGeom prst="rect">
            <a:avLst/>
          </a:prstGeom>
          <a:noFill/>
          <a:ln w="9525">
            <a:noFill/>
          </a:ln>
        </p:spPr>
        <p:txBody>
          <a:bodyPr wrap="square">
            <a:spAutoFit/>
          </a:bodyPr>
          <a:p>
            <a:pPr indent="0"/>
            <a:r>
              <a:rPr lang="en-US" sz="2000" b="0">
                <a:latin typeface="Calibri" panose="020F0502020204030204" charset="0"/>
                <a:ea typeface="宋体" panose="02010600030101010101" pitchFamily="2" charset="-122"/>
              </a:rPr>
              <a:t>CEPC accelerator complex as the centroid of the CEPC, carries ~90% of the project cost, with regard to the country's selection decision of the 15</a:t>
            </a:r>
            <a:r>
              <a:rPr lang="en-US" sz="2000" b="0" baseline="30000">
                <a:latin typeface="Calibri" panose="020F0502020204030204" charset="0"/>
                <a:ea typeface="宋体" panose="02010600030101010101" pitchFamily="2" charset="-122"/>
              </a:rPr>
              <a:t>th</a:t>
            </a:r>
            <a:r>
              <a:rPr lang="en-US" sz="2000" b="0">
                <a:latin typeface="Calibri" panose="020F0502020204030204" charset="0"/>
                <a:ea typeface="宋体" panose="02010600030101010101" pitchFamily="2" charset="-122"/>
              </a:rPr>
              <a:t> 5-year plan, in EDR phase, the general goals for CEPC accelerator complex are:(A) </a:t>
            </a:r>
            <a:r>
              <a:rPr lang="en-US" sz="2000" b="0">
                <a:solidFill>
                  <a:srgbClr val="FF0000"/>
                </a:solidFill>
                <a:latin typeface="Calibri" panose="020F0502020204030204" charset="0"/>
                <a:ea typeface="宋体" panose="02010600030101010101" pitchFamily="2" charset="-122"/>
              </a:rPr>
              <a:t>Guarantee the physics goals with required energies (Higgs, W, and Z-pole) and corresponding luminosities with 30MW cap on the synchrotron radiation power/beam as a baseline, and 50MW and ttbar energy as upgrade possibilities.</a:t>
            </a:r>
            <a:r>
              <a:rPr lang="en-US" sz="2000" b="0">
                <a:latin typeface="Calibri" panose="020F0502020204030204" charset="0"/>
                <a:ea typeface="宋体" panose="02010600030101010101" pitchFamily="2" charset="-122"/>
              </a:rPr>
              <a:t>(B) Demonstrate the complete and coherent feasibility design.(C) </a:t>
            </a:r>
            <a:r>
              <a:rPr lang="en-US" sz="2000" b="0">
                <a:solidFill>
                  <a:srgbClr val="FF0000"/>
                </a:solidFill>
                <a:latin typeface="Calibri" panose="020F0502020204030204" charset="0"/>
                <a:ea typeface="宋体" panose="02010600030101010101" pitchFamily="2" charset="-122"/>
              </a:rPr>
              <a:t>Demonstrate the feasibility of fully verified technologies through R&amp;D with engineering design of CEPC accelerator systems and components towards fabrication in an industrial way (with both domestic and international suppliers).</a:t>
            </a:r>
            <a:r>
              <a:rPr lang="en-US" sz="2000" b="0">
                <a:latin typeface="Calibri" panose="020F0502020204030204" charset="0"/>
                <a:ea typeface="宋体" panose="02010600030101010101" pitchFamily="2" charset="-122"/>
              </a:rPr>
              <a:t>(D) Well prepared for the realization of the CEPC facility with good understanding of the cost, and industrial involvement. </a:t>
            </a:r>
            <a:r>
              <a:rPr lang="en-US" b="0">
                <a:latin typeface="Calibri" panose="020F0502020204030204" charset="0"/>
                <a:ea typeface="宋体" panose="02010600030101010101" pitchFamily="2" charset="-122"/>
              </a:rPr>
              <a:t></a:t>
            </a:r>
            <a:endParaRPr lang="en-US" altLang="en-US" b="0">
              <a:latin typeface="Calibri" panose="020F0502020204030204" charset="0"/>
              <a:ea typeface="宋体" panose="02010600030101010101" pitchFamily="2" charset="-122"/>
            </a:endParaRP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649605" y="303530"/>
            <a:ext cx="10399395" cy="1568450"/>
          </a:xfrm>
          <a:prstGeom prst="rect">
            <a:avLst/>
          </a:prstGeom>
          <a:noFill/>
          <a:ln w="9525">
            <a:noFill/>
          </a:ln>
        </p:spPr>
        <p:txBody>
          <a:bodyPr wrap="square">
            <a:spAutoFit/>
          </a:bodyPr>
          <a:p>
            <a:pPr indent="0" algn="ctr"/>
            <a:r>
              <a:rPr lang="en-US" sz="3200" b="1">
                <a:latin typeface="Calibri" panose="020F0502020204030204" charset="0"/>
                <a:ea typeface="宋体" panose="02010600030101010101" pitchFamily="2" charset="-122"/>
                <a:sym typeface="+mn-ea"/>
              </a:rPr>
              <a:t>CEPC Accelerator EDR Phase Working Plan (preliminary)2023 – 2025</a:t>
            </a:r>
            <a:r>
              <a:rPr lang="zh-CN" sz="3200" b="1">
                <a:ea typeface="宋体" panose="02010600030101010101" pitchFamily="2" charset="-122"/>
                <a:sym typeface="+mn-ea"/>
              </a:rPr>
              <a:t>（</a:t>
            </a:r>
            <a:r>
              <a:rPr lang="en-US" sz="3200" b="1">
                <a:latin typeface="Calibri" panose="020F0502020204030204" charset="0"/>
                <a:ea typeface="宋体" panose="02010600030101010101" pitchFamily="2" charset="-122"/>
                <a:sym typeface="+mn-ea"/>
              </a:rPr>
              <a:t>draft</a:t>
            </a:r>
            <a:r>
              <a:rPr lang="zh-CN" sz="3200" b="1">
                <a:ea typeface="宋体" panose="02010600030101010101" pitchFamily="2" charset="-122"/>
                <a:sym typeface="+mn-ea"/>
              </a:rPr>
              <a:t>）</a:t>
            </a:r>
            <a:endParaRPr lang="zh-CN" altLang="en-US" b="1">
              <a:ea typeface="宋体" panose="02010600030101010101" pitchFamily="2" charset="-122"/>
            </a:endParaRPr>
          </a:p>
        </p:txBody>
      </p:sp>
      <p:sp>
        <p:nvSpPr>
          <p:cNvPr id="7" name="文本框 6"/>
          <p:cNvSpPr txBox="1"/>
          <p:nvPr/>
        </p:nvSpPr>
        <p:spPr>
          <a:xfrm>
            <a:off x="938530" y="2152650"/>
            <a:ext cx="10498455" cy="2553335"/>
          </a:xfrm>
          <a:prstGeom prst="rect">
            <a:avLst/>
          </a:prstGeom>
          <a:noFill/>
          <a:ln w="9525">
            <a:noFill/>
          </a:ln>
        </p:spPr>
        <p:txBody>
          <a:bodyPr wrap="square">
            <a:spAutoFit/>
          </a:bodyPr>
          <a:p>
            <a:pPr indent="0"/>
            <a:r>
              <a:rPr lang="en-US" sz="2000" b="0">
                <a:latin typeface="Calibri" panose="020F0502020204030204" charset="0"/>
                <a:ea typeface="宋体" panose="02010600030101010101" pitchFamily="2" charset="-122"/>
              </a:rPr>
              <a:t>(E) </a:t>
            </a:r>
            <a:r>
              <a:rPr lang="en-US" sz="2000" b="0">
                <a:solidFill>
                  <a:srgbClr val="FF0000"/>
                </a:solidFill>
                <a:latin typeface="Calibri" panose="020F0502020204030204" charset="0"/>
                <a:ea typeface="宋体" panose="02010600030101010101" pitchFamily="2" charset="-122"/>
              </a:rPr>
              <a:t>Analysis and preparation for the human resources</a:t>
            </a:r>
            <a:r>
              <a:rPr lang="en-US" sz="2000" b="0">
                <a:latin typeface="Calibri" panose="020F0502020204030204" charset="0"/>
                <a:ea typeface="宋体" panose="02010600030101010101" pitchFamily="2" charset="-122"/>
              </a:rPr>
              <a:t> for the completion of CEPC construction.(F) Continue to strengthen the international collaborations and welcome international participation.(G) </a:t>
            </a:r>
            <a:r>
              <a:rPr lang="en-US" sz="2000" b="0">
                <a:solidFill>
                  <a:srgbClr val="FF0000"/>
                </a:solidFill>
                <a:latin typeface="Calibri" panose="020F0502020204030204" charset="0"/>
                <a:ea typeface="宋体" panose="02010600030101010101" pitchFamily="2" charset="-122"/>
              </a:rPr>
              <a:t>CEPC site selection study converges to (at least) two candidate sites in EDR phase</a:t>
            </a:r>
            <a:r>
              <a:rPr lang="en-US" sz="2000" b="0">
                <a:latin typeface="Calibri" panose="020F0502020204030204" charset="0"/>
                <a:ea typeface="宋体" panose="02010600030101010101" pitchFamily="2" charset="-122"/>
              </a:rPr>
              <a:t> with compatibility with the TDR (tunnel, infrastructure and environment), and recommend them to the government who will make the final decision on the site selection.(H) </a:t>
            </a:r>
            <a:r>
              <a:rPr lang="en-US" sz="2000" b="0">
                <a:solidFill>
                  <a:srgbClr val="FF0000"/>
                </a:solidFill>
                <a:latin typeface="Calibri" panose="020F0502020204030204" charset="0"/>
                <a:ea typeface="宋体" panose="02010600030101010101" pitchFamily="2" charset="-122"/>
              </a:rPr>
              <a:t>EDR documentation preparations </a:t>
            </a:r>
            <a:r>
              <a:rPr lang="en-US" sz="2000" b="0">
                <a:latin typeface="Calibri" panose="020F0502020204030204" charset="0"/>
                <a:ea typeface="宋体" panose="02010600030101010101" pitchFamily="2" charset="-122"/>
              </a:rPr>
              <a:t>(both Electronic Documentation for construction and reports to government for application).(I)</a:t>
            </a:r>
            <a:r>
              <a:rPr lang="en-US" sz="2000" b="0">
                <a:solidFill>
                  <a:srgbClr val="FF0000"/>
                </a:solidFill>
                <a:latin typeface="Calibri" panose="020F0502020204030204" charset="0"/>
                <a:ea typeface="宋体" panose="02010600030101010101" pitchFamily="2" charset="-122"/>
              </a:rPr>
              <a:t> Ready for final selection of the 15</a:t>
            </a:r>
            <a:r>
              <a:rPr lang="en-US" sz="2000" b="0" baseline="30000">
                <a:solidFill>
                  <a:srgbClr val="FF0000"/>
                </a:solidFill>
                <a:latin typeface="Calibri" panose="020F0502020204030204" charset="0"/>
                <a:ea typeface="宋体" panose="02010600030101010101" pitchFamily="2" charset="-122"/>
              </a:rPr>
              <a:t>th</a:t>
            </a:r>
            <a:r>
              <a:rPr lang="en-US" sz="2000" b="0">
                <a:solidFill>
                  <a:srgbClr val="FF0000"/>
                </a:solidFill>
                <a:latin typeface="Calibri" panose="020F0502020204030204" charset="0"/>
                <a:ea typeface="宋体" panose="02010600030101010101" pitchFamily="2" charset="-122"/>
              </a:rPr>
              <a:t> 5-year plan</a:t>
            </a:r>
            <a:r>
              <a:rPr lang="en-US" sz="2000" b="0">
                <a:latin typeface="Calibri" panose="020F0502020204030204" charset="0"/>
                <a:ea typeface="宋体" panose="02010600030101010101" pitchFamily="2" charset="-122"/>
              </a:rPr>
              <a:t>. </a:t>
            </a:r>
            <a:endParaRPr lang="en-US" altLang="en-US" sz="2000" b="0">
              <a:latin typeface="Calibri" panose="020F0502020204030204" charset="0"/>
              <a:ea typeface="宋体" panose="02010600030101010101" pitchFamily="2" charset="-122"/>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298575" y="663575"/>
            <a:ext cx="10005060" cy="5631180"/>
          </a:xfrm>
          <a:prstGeom prst="rect">
            <a:avLst/>
          </a:prstGeom>
          <a:noFill/>
          <a:ln w="9525">
            <a:noFill/>
          </a:ln>
        </p:spPr>
        <p:txBody>
          <a:bodyPr wrap="square">
            <a:spAutoFit/>
          </a:bodyPr>
          <a:p>
            <a:pPr indent="0"/>
            <a:r>
              <a:rPr lang="en-US" sz="2400" b="1">
                <a:latin typeface="Calibri" panose="020F0502020204030204" charset="0"/>
                <a:ea typeface="宋体" panose="02010600030101010101" pitchFamily="2" charset="-122"/>
              </a:rPr>
              <a:t>Breakdown of CEPC Accelerator EDR working plan and goals (2023-2025)</a:t>
            </a:r>
            <a:r>
              <a:rPr lang="en-US" sz="2400" b="0">
                <a:latin typeface="Calibri" panose="020F0502020204030204" charset="0"/>
                <a:ea typeface="宋体" panose="02010600030101010101" pitchFamily="2" charset="-122"/>
              </a:rPr>
              <a:t>According to the CEPC and CEPC Accelerator EDR general goals described above, CEPC accelerator key subsystems working plans and goals (2023, 2024, 2025), each year to do list (items) and deliverables, milestones, etc. are briefly described as follows:</a:t>
            </a:r>
            <a:endParaRPr lang="en-US" sz="2400" b="0">
              <a:latin typeface="Calibri" panose="020F0502020204030204" charset="0"/>
              <a:ea typeface="宋体" panose="02010600030101010101" pitchFamily="2" charset="-122"/>
            </a:endParaRPr>
          </a:p>
          <a:p>
            <a:pPr indent="0"/>
            <a:endParaRPr lang="en-US" altLang="en-US" sz="2400" b="0">
              <a:latin typeface="Calibri" panose="020F0502020204030204" charset="0"/>
              <a:ea typeface="宋体" panose="02010600030101010101" pitchFamily="2" charset="-122"/>
            </a:endParaRPr>
          </a:p>
          <a:p>
            <a:pPr indent="0"/>
            <a:r>
              <a:rPr lang="en-US" altLang="en-US" sz="2400" b="0">
                <a:latin typeface="Calibri" panose="020F0502020204030204" charset="0"/>
                <a:ea typeface="宋体" panose="02010600030101010101" pitchFamily="2" charset="-122"/>
              </a:rPr>
              <a:t>1)CEPC Collider ring (Yiwei Wang); 2)Booster ring (D. Wang);3)Linac (+damping ring) (C. Meng, J.R. Zhang, D. Wang); 4)MDI (S. Bai); 5)Connection transport lines and timing (X.H. Cui); 6)Collider magnets (M. Yang); 7)Booster magnets (W. Kang); 8)Magnet power sources (B. Chen); 9)Electrostatic-magnet separator (B. Chen); 10)SC quadrupoles (Y.S. Zhu); 11)SRF system for collider ring (J. Y. Zhai, P. Sha); 12)SRF system for booster ring (J.Y. Zhai, P. Sha); 13) Cryogenic system (R. Ge and Mei Li); 14)RF power sources and power distribution (collider, booster and linac) (Z.S. Zhou); 15)Instrumentation and feedbacks (Y.F. Sui and Y.H. Yue); 16)Mechanical system (H.J. Wang and Minxian Li); 17)Vacuum system (Y.S. Ma);</a:t>
            </a:r>
            <a:endParaRPr lang="en-US" altLang="en-US" sz="2400" b="0">
              <a:latin typeface="Calibri" panose="020F0502020204030204" charset="0"/>
              <a:ea typeface="宋体" panose="02010600030101010101" pitchFamily="2" charset="-122"/>
            </a:endParaRP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74395" y="549910"/>
            <a:ext cx="10541635" cy="5262245"/>
          </a:xfrm>
          <a:prstGeom prst="rect">
            <a:avLst/>
          </a:prstGeom>
          <a:noFill/>
          <a:ln w="9525">
            <a:noFill/>
          </a:ln>
        </p:spPr>
        <p:txBody>
          <a:bodyPr wrap="square">
            <a:spAutoFit/>
          </a:bodyPr>
          <a:p>
            <a:pPr marL="269875" indent="-269875"/>
            <a:r>
              <a:rPr lang="en-US" sz="2400">
                <a:latin typeface="Calibri" panose="020F0502020204030204" charset="0"/>
                <a:ea typeface="宋体" panose="02010600030101010101" pitchFamily="2" charset="-122"/>
              </a:rPr>
              <a:t>18) Control system (G. Li); 19)Conventional facilities (J.S. Huang); 20)Environment, health and safety issues (Guang Yi Tang and Zhongjian Ma ) ; 21)Machine protection beam dump (Zhongjian Ma and X.H.Cui); CEPC high energy gamma ray beamlines (Y.W. Wang and Y.S. Huang); 23)Alignment and installation (X. L. Wang);</a:t>
            </a:r>
            <a:endParaRPr lang="en-US" sz="2400">
              <a:latin typeface="Calibri" panose="020F0502020204030204" charset="0"/>
              <a:ea typeface="宋体" panose="02010600030101010101" pitchFamily="2" charset="-122"/>
            </a:endParaRPr>
          </a:p>
          <a:p>
            <a:pPr marL="269875" indent="-269875"/>
            <a:r>
              <a:rPr lang="en-US" sz="2400">
                <a:latin typeface="Calibri" panose="020F0502020204030204" charset="0"/>
                <a:ea typeface="宋体" panose="02010600030101010101" pitchFamily="2" charset="-122"/>
              </a:rPr>
              <a:t> 24)Beam driven plasma injector for CEPC (D.Z. Li);  25)CEPC polarization design (Z. Duan); 26)SppC design and compatibility with CEPC (Jingyu Tang and Y.W. Wang); 27)SppC high field magnet (Q.J. Xu); 28)CEPC electronic documentation system (K. Huang and S. Jin); 29)CEPC site selection and civil engineering design in Qinhuangdao and Chuangchun (Y. Xiao); 30)CEPC site selection and civil engineering design in Changsha (Yangjiang Pan and Zhiji Li); 31)CEPC site selection and civil engineering design in Huzhou (K. Huang); 32)CEPC domestic and international industry preparations (S. Jin); 33) Injector linac and damping ring R&amp;D (J.R. Zhang) (combined in 3); 34)CEPC Injection/extraction system (Jinhui Chen); 35)Collective effects and impedance (Yudong Liu, Na wang)</a:t>
            </a:r>
            <a:endParaRPr lang="en-US" sz="2400">
              <a:latin typeface="Calibri" panose="020F0502020204030204" charset="0"/>
              <a:ea typeface="宋体" panose="02010600030101010101" pitchFamily="2" charset="-122"/>
            </a:endParaRP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stretch>
            <a:fillRect/>
          </a:stretch>
        </p:blipFill>
        <p:spPr>
          <a:xfrm>
            <a:off x="663575" y="190500"/>
            <a:ext cx="3306445" cy="804545"/>
          </a:xfrm>
          <a:prstGeom prst="rect">
            <a:avLst/>
          </a:prstGeom>
        </p:spPr>
      </p:pic>
      <p:pic>
        <p:nvPicPr>
          <p:cNvPr id="2" name="图片 1"/>
          <p:cNvPicPr>
            <a:picLocks noChangeAspect="1"/>
          </p:cNvPicPr>
          <p:nvPr/>
        </p:nvPicPr>
        <p:blipFill>
          <a:blip r:embed="rId2"/>
          <a:stretch>
            <a:fillRect/>
          </a:stretch>
        </p:blipFill>
        <p:spPr>
          <a:xfrm>
            <a:off x="663575" y="995045"/>
            <a:ext cx="3394075" cy="5083810"/>
          </a:xfrm>
          <a:prstGeom prst="rect">
            <a:avLst/>
          </a:prstGeom>
        </p:spPr>
      </p:pic>
      <p:pic>
        <p:nvPicPr>
          <p:cNvPr id="3" name="图片 2"/>
          <p:cNvPicPr>
            <a:picLocks noChangeAspect="1"/>
          </p:cNvPicPr>
          <p:nvPr/>
        </p:nvPicPr>
        <p:blipFill>
          <a:blip r:embed="rId3"/>
          <a:stretch>
            <a:fillRect/>
          </a:stretch>
        </p:blipFill>
        <p:spPr>
          <a:xfrm>
            <a:off x="2506980" y="549275"/>
            <a:ext cx="3482340" cy="5318125"/>
          </a:xfrm>
          <a:prstGeom prst="rect">
            <a:avLst/>
          </a:prstGeom>
        </p:spPr>
      </p:pic>
      <p:pic>
        <p:nvPicPr>
          <p:cNvPr id="4" name="图片 3"/>
          <p:cNvPicPr>
            <a:picLocks noChangeAspect="1"/>
          </p:cNvPicPr>
          <p:nvPr/>
        </p:nvPicPr>
        <p:blipFill>
          <a:blip r:embed="rId4"/>
          <a:stretch>
            <a:fillRect/>
          </a:stretch>
        </p:blipFill>
        <p:spPr>
          <a:xfrm>
            <a:off x="4413250" y="1109980"/>
            <a:ext cx="3364865" cy="5062220"/>
          </a:xfrm>
          <a:prstGeom prst="rect">
            <a:avLst/>
          </a:prstGeom>
        </p:spPr>
      </p:pic>
      <p:pic>
        <p:nvPicPr>
          <p:cNvPr id="5" name="图片 4"/>
          <p:cNvPicPr>
            <a:picLocks noChangeAspect="1"/>
          </p:cNvPicPr>
          <p:nvPr/>
        </p:nvPicPr>
        <p:blipFill>
          <a:blip r:embed="rId5"/>
          <a:stretch>
            <a:fillRect/>
          </a:stretch>
        </p:blipFill>
        <p:spPr>
          <a:xfrm>
            <a:off x="7189470" y="1424305"/>
            <a:ext cx="3277235" cy="5062220"/>
          </a:xfrm>
          <a:prstGeom prst="rect">
            <a:avLst/>
          </a:prstGeom>
        </p:spPr>
      </p:pic>
      <p:pic>
        <p:nvPicPr>
          <p:cNvPr id="6" name="图片 5"/>
          <p:cNvPicPr>
            <a:picLocks noChangeAspect="1"/>
          </p:cNvPicPr>
          <p:nvPr/>
        </p:nvPicPr>
        <p:blipFill>
          <a:blip r:embed="rId6"/>
          <a:stretch>
            <a:fillRect/>
          </a:stretch>
        </p:blipFill>
        <p:spPr>
          <a:xfrm>
            <a:off x="8653780" y="1647190"/>
            <a:ext cx="3452495" cy="5098415"/>
          </a:xfrm>
          <a:prstGeom prst="rect">
            <a:avLst/>
          </a:prstGeom>
        </p:spPr>
      </p:pic>
      <p:sp>
        <p:nvSpPr>
          <p:cNvPr id="8" name="文本框 7"/>
          <p:cNvSpPr txBox="1"/>
          <p:nvPr/>
        </p:nvSpPr>
        <p:spPr>
          <a:xfrm>
            <a:off x="6447790" y="132080"/>
            <a:ext cx="5036820" cy="922020"/>
          </a:xfrm>
          <a:prstGeom prst="rect">
            <a:avLst/>
          </a:prstGeom>
          <a:noFill/>
        </p:spPr>
        <p:txBody>
          <a:bodyPr wrap="square" rtlCol="0">
            <a:spAutoFit/>
          </a:bodyPr>
          <a:p>
            <a:r>
              <a:rPr lang="en-US" altLang="zh-CN"/>
              <a:t>A 27 pages CEPC Accelerator EDR Plan (preliminary) Draft has been completed for discussion </a:t>
            </a:r>
            <a:endParaRPr lang="en-US" altLang="zh-CN"/>
          </a:p>
        </p:txBody>
      </p:sp>
    </p:spTree>
    <p:custDataLst>
      <p:tags r:id="rId7"/>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156970" y="408305"/>
            <a:ext cx="10046970" cy="6739255"/>
          </a:xfrm>
          <a:prstGeom prst="rect">
            <a:avLst/>
          </a:prstGeom>
          <a:noFill/>
        </p:spPr>
        <p:txBody>
          <a:bodyPr wrap="square" rtlCol="0">
            <a:spAutoFit/>
          </a:bodyPr>
          <a:p>
            <a:r>
              <a:rPr lang="en-US" altLang="zh-CN" sz="2400">
                <a:latin typeface="Calibri" panose="020F0502020204030204" charset="0"/>
                <a:cs typeface="Calibri" panose="020F0502020204030204" charset="0"/>
              </a:rPr>
              <a:t>Discusions on </a:t>
            </a:r>
            <a:r>
              <a:rPr lang="en-US" altLang="zh-CN" sz="2400">
                <a:latin typeface="Calibri" panose="020F0502020204030204" charset="0"/>
                <a:cs typeface="Calibri" panose="020F0502020204030204" charset="0"/>
                <a:sym typeface="+mn-ea"/>
              </a:rPr>
              <a:t>CEPC Accelerator Engineering Design Report (EDR) Plan (preliminary) will undergo top-down, bottom-up, and top-down...processes, to reach the following goals</a:t>
            </a:r>
            <a:r>
              <a:rPr lang="zh-CN" altLang="en-US" sz="2400">
                <a:latin typeface="Calibri" panose="020F0502020204030204" charset="0"/>
                <a:cs typeface="Calibri" panose="020F0502020204030204" charset="0"/>
                <a:sym typeface="+mn-ea"/>
              </a:rPr>
              <a:t>：</a:t>
            </a:r>
            <a:endParaRPr lang="zh-CN" altLang="en-US" sz="2400">
              <a:latin typeface="Calibri" panose="020F0502020204030204" charset="0"/>
              <a:cs typeface="Calibri" panose="020F0502020204030204" charset="0"/>
              <a:sym typeface="+mn-ea"/>
            </a:endParaRPr>
          </a:p>
          <a:p>
            <a:endParaRPr lang="zh-CN" altLang="en-US" sz="2400">
              <a:latin typeface="Calibri" panose="020F0502020204030204" charset="0"/>
              <a:cs typeface="Calibri" panose="020F0502020204030204" charset="0"/>
              <a:sym typeface="+mn-ea"/>
            </a:endParaRPr>
          </a:p>
          <a:p>
            <a:r>
              <a:rPr lang="en-US" altLang="zh-CN" sz="2400">
                <a:latin typeface="Calibri" panose="020F0502020204030204" charset="0"/>
                <a:cs typeface="Calibri" panose="020F0502020204030204" charset="0"/>
                <a:sym typeface="+mn-ea"/>
              </a:rPr>
              <a:t>1) Have a clearly defined  target goals: </a:t>
            </a:r>
            <a:r>
              <a:rPr lang="en-US" sz="2400">
                <a:solidFill>
                  <a:srgbClr val="FF0000"/>
                </a:solidFill>
                <a:latin typeface="Calibri" panose="020F0502020204030204" charset="0"/>
                <a:ea typeface="宋体" panose="02010600030101010101" pitchFamily="2" charset="-122"/>
                <a:sym typeface="+mn-ea"/>
              </a:rPr>
              <a:t>Ready for final selection of the 15</a:t>
            </a:r>
            <a:r>
              <a:rPr lang="en-US" sz="2400" baseline="30000">
                <a:solidFill>
                  <a:srgbClr val="FF0000"/>
                </a:solidFill>
                <a:latin typeface="Calibri" panose="020F0502020204030204" charset="0"/>
                <a:ea typeface="宋体" panose="02010600030101010101" pitchFamily="2" charset="-122"/>
                <a:sym typeface="+mn-ea"/>
              </a:rPr>
              <a:t>th</a:t>
            </a:r>
            <a:r>
              <a:rPr lang="en-US" sz="2400">
                <a:solidFill>
                  <a:srgbClr val="FF0000"/>
                </a:solidFill>
                <a:latin typeface="Calibri" panose="020F0502020204030204" charset="0"/>
                <a:ea typeface="宋体" panose="02010600030101010101" pitchFamily="2" charset="-122"/>
                <a:sym typeface="+mn-ea"/>
              </a:rPr>
              <a:t> 5-year plan, and ready for the construction start during the ”15</a:t>
            </a:r>
            <a:r>
              <a:rPr lang="en-US" sz="2400" baseline="30000">
                <a:solidFill>
                  <a:srgbClr val="FF0000"/>
                </a:solidFill>
                <a:latin typeface="Calibri" panose="020F0502020204030204" charset="0"/>
                <a:ea typeface="宋体" panose="02010600030101010101" pitchFamily="2" charset="-122"/>
                <a:sym typeface="+mn-ea"/>
              </a:rPr>
              <a:t>th</a:t>
            </a:r>
            <a:r>
              <a:rPr lang="en-US" sz="2400">
                <a:solidFill>
                  <a:srgbClr val="FF0000"/>
                </a:solidFill>
                <a:latin typeface="Calibri" panose="020F0502020204030204" charset="0"/>
                <a:ea typeface="宋体" panose="02010600030101010101" pitchFamily="2" charset="-122"/>
                <a:sym typeface="+mn-ea"/>
              </a:rPr>
              <a:t> five year plan (2026-2030)” (for example, around 2027) and completion around 2035 (the end of the 16</a:t>
            </a:r>
            <a:r>
              <a:rPr lang="en-US" sz="2400" baseline="30000">
                <a:solidFill>
                  <a:srgbClr val="FF0000"/>
                </a:solidFill>
                <a:latin typeface="Calibri" panose="020F0502020204030204" charset="0"/>
                <a:ea typeface="宋体" panose="02010600030101010101" pitchFamily="2" charset="-122"/>
                <a:sym typeface="+mn-ea"/>
              </a:rPr>
              <a:t>th</a:t>
            </a:r>
            <a:r>
              <a:rPr lang="en-US" sz="2400">
                <a:solidFill>
                  <a:srgbClr val="FF0000"/>
                </a:solidFill>
                <a:latin typeface="Calibri" panose="020F0502020204030204" charset="0"/>
                <a:ea typeface="宋体" panose="02010600030101010101" pitchFamily="2" charset="-122"/>
                <a:sym typeface="+mn-ea"/>
              </a:rPr>
              <a:t> five year plan).</a:t>
            </a:r>
            <a:endParaRPr lang="en-US" sz="2400">
              <a:solidFill>
                <a:srgbClr val="FF0000"/>
              </a:solidFill>
              <a:latin typeface="Calibri" panose="020F0502020204030204" charset="0"/>
              <a:ea typeface="宋体" panose="02010600030101010101" pitchFamily="2" charset="-122"/>
              <a:sym typeface="+mn-ea"/>
            </a:endParaRPr>
          </a:p>
          <a:p>
            <a:endParaRPr lang="en-US" sz="2400">
              <a:solidFill>
                <a:srgbClr val="FF0000"/>
              </a:solidFill>
              <a:latin typeface="Calibri" panose="020F0502020204030204" charset="0"/>
              <a:ea typeface="宋体" panose="02010600030101010101" pitchFamily="2" charset="-122"/>
              <a:sym typeface="+mn-ea"/>
            </a:endParaRPr>
          </a:p>
          <a:p>
            <a:r>
              <a:rPr lang="en-US" sz="2400">
                <a:solidFill>
                  <a:schemeClr val="tx1"/>
                </a:solidFill>
                <a:latin typeface="Calibri" panose="020F0502020204030204" charset="0"/>
                <a:ea typeface="宋体" panose="02010600030101010101" pitchFamily="2" charset="-122"/>
                <a:sym typeface="+mn-ea"/>
              </a:rPr>
              <a:t>2) Clarify a complete to do list and deliverables consistent with the CEPC general plan.</a:t>
            </a:r>
            <a:endParaRPr lang="en-US" sz="2400">
              <a:solidFill>
                <a:schemeClr val="tx1"/>
              </a:solidFill>
              <a:latin typeface="Calibri" panose="020F0502020204030204" charset="0"/>
              <a:ea typeface="宋体" panose="02010600030101010101" pitchFamily="2" charset="-122"/>
              <a:sym typeface="+mn-ea"/>
            </a:endParaRPr>
          </a:p>
          <a:p>
            <a:endParaRPr lang="en-US" sz="2400">
              <a:solidFill>
                <a:schemeClr val="tx1"/>
              </a:solidFill>
              <a:latin typeface="Calibri" panose="020F0502020204030204" charset="0"/>
              <a:ea typeface="宋体" panose="02010600030101010101" pitchFamily="2" charset="-122"/>
              <a:sym typeface="+mn-ea"/>
            </a:endParaRPr>
          </a:p>
          <a:p>
            <a:r>
              <a:rPr lang="en-US" altLang="en-US" sz="2400" b="0">
                <a:solidFill>
                  <a:schemeClr val="tx1"/>
                </a:solidFill>
                <a:latin typeface="Calibri" panose="020F0502020204030204" charset="0"/>
                <a:ea typeface="宋体" panose="02010600030101010101" pitchFamily="2" charset="-122"/>
              </a:rPr>
              <a:t>3) Identify the relevant urgent and necessary EDR fesibility R&amp;D items and industrial preparation activities with required EDR funds applications and resource allocations to quarantee the smooth development of CEPC in EDR phase.</a:t>
            </a:r>
            <a:endParaRPr lang="en-US" altLang="en-US" sz="2400" b="0">
              <a:solidFill>
                <a:schemeClr val="tx1"/>
              </a:solidFill>
              <a:latin typeface="Calibri" panose="020F0502020204030204" charset="0"/>
              <a:ea typeface="宋体" panose="02010600030101010101" pitchFamily="2" charset="-122"/>
            </a:endParaRPr>
          </a:p>
          <a:p>
            <a:endParaRPr lang="en-US" altLang="en-US" sz="2400" b="0">
              <a:latin typeface="Calibri" panose="020F0502020204030204" charset="0"/>
              <a:ea typeface="宋体" panose="02010600030101010101" pitchFamily="2" charset="-122"/>
            </a:endParaRPr>
          </a:p>
          <a:p>
            <a:endParaRPr lang="en-US" altLang="zh-CN" sz="2400">
              <a:latin typeface="Calibri" panose="020F0502020204030204" charset="0"/>
              <a:cs typeface="Calibri" panose="020F0502020204030204" charset="0"/>
              <a:sym typeface="+mn-ea"/>
            </a:endParaRPr>
          </a:p>
        </p:txBody>
      </p: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UNIT_ISCONTENTSTITLE" val="0"/>
  <p:tag name="KSO_WM_UNIT_ISNUMDGMTITLE" val="0"/>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081_1*a*1"/>
  <p:tag name="KSO_WM_TEMPLATE_CATEGORY" val="custom"/>
  <p:tag name="KSO_WM_TEMPLATE_INDEX" val="20205081"/>
  <p:tag name="KSO_WM_UNIT_LAYERLEVEL" val="1"/>
  <p:tag name="KSO_WM_TAG_VERSION" val="1.0"/>
  <p:tag name="KSO_WM_BEAUTIFY_FLAG" val="#wm#"/>
</p:tagLst>
</file>

<file path=ppt/tags/tag64.xml><?xml version="1.0" encoding="utf-8"?>
<p:tagLst xmlns:p="http://schemas.openxmlformats.org/presentationml/2006/main">
  <p:tag name="KSO_WM_UNIT_ISCONTENTSTITLE" val="0"/>
  <p:tag name="KSO_WM_UNIT_ISNUMDGMTITLE" val="0"/>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65.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66.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67.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68.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69.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1.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2.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3.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4.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5.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6.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7.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8.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9.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81.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82.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83.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84.xml><?xml version="1.0" encoding="utf-8"?>
<p:tagLst xmlns:p="http://schemas.openxmlformats.org/presentationml/2006/main">
  <p:tag name="KSO_WPP_MARK_KEY" val="1a634f0b-f0e4-4870-b863-e8b269c66b0f"/>
  <p:tag name="COMMONDATA" val="eyJoZGlkIjoiMjAxOGJiYTY3YTBkMjJmZTFiMThmNTFkMDQ3OWJmMDcifQ=="/>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13884</Words>
  <Application>WPS 演示</Application>
  <PresentationFormat>宽屏</PresentationFormat>
  <Paragraphs>170</Paragraphs>
  <Slides>19</Slides>
  <Notes>4</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19</vt:i4>
      </vt:variant>
    </vt:vector>
  </HeadingPairs>
  <TitlesOfParts>
    <vt:vector size="28" baseType="lpstr">
      <vt:lpstr>Arial</vt:lpstr>
      <vt:lpstr>宋体</vt:lpstr>
      <vt:lpstr>Wingdings</vt:lpstr>
      <vt:lpstr>Wingdings</vt:lpstr>
      <vt:lpstr>微软雅黑</vt:lpstr>
      <vt:lpstr>Arial Unicode MS</vt:lpstr>
      <vt:lpstr>Calibri</vt:lpstr>
      <vt:lpstr>MS UI Gothic</vt:lpstr>
      <vt:lpstr>Office 主题​​</vt:lpstr>
      <vt:lpstr>PowerPoint 演示文稿</vt:lpstr>
      <vt:lpstr>PowerPoint 演示文稿</vt:lpstr>
      <vt:lpstr>CEPC Accelerator Engineering  Design Report (EDR) Plan  (2023-2025)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
  <cp:lastModifiedBy>WPS_1654150918</cp:lastModifiedBy>
  <cp:revision>175</cp:revision>
  <dcterms:created xsi:type="dcterms:W3CDTF">2019-06-19T02:08:00Z</dcterms:created>
  <dcterms:modified xsi:type="dcterms:W3CDTF">2022-11-21T09:05:34Z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2052-11.1.0.12763</vt:lpwstr>
  </property>
  <property fmtid="{D5CDD505-2E9C-101B-9397-08002B2CF9AE}" pid="3" name="ICV">
    <vt:lpwstr>5C96F4756FCB4E309C500447CFE5589C</vt:lpwstr>
  </property>
</Properties>
</file>