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  <p:sldMasterId id="2147483661" r:id="rId2"/>
    <p:sldMasterId id="2147483663" r:id="rId3"/>
    <p:sldMasterId id="2147483675" r:id="rId4"/>
    <p:sldMasterId id="2147483687" r:id="rId5"/>
  </p:sldMasterIdLst>
  <p:notesMasterIdLst>
    <p:notesMasterId r:id="rId22"/>
  </p:notesMasterIdLst>
  <p:handoutMasterIdLst>
    <p:handoutMasterId r:id="rId23"/>
  </p:handoutMasterIdLst>
  <p:sldIdLst>
    <p:sldId id="379" r:id="rId6"/>
    <p:sldId id="393" r:id="rId7"/>
    <p:sldId id="392" r:id="rId8"/>
    <p:sldId id="396" r:id="rId9"/>
    <p:sldId id="395" r:id="rId10"/>
    <p:sldId id="394" r:id="rId11"/>
    <p:sldId id="391" r:id="rId12"/>
    <p:sldId id="390" r:id="rId13"/>
    <p:sldId id="389" r:id="rId14"/>
    <p:sldId id="365" r:id="rId15"/>
    <p:sldId id="376" r:id="rId16"/>
    <p:sldId id="353" r:id="rId17"/>
    <p:sldId id="388" r:id="rId18"/>
    <p:sldId id="342" r:id="rId19"/>
    <p:sldId id="377" r:id="rId20"/>
    <p:sldId id="355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305E"/>
    <a:srgbClr val="F5F2E3"/>
    <a:srgbClr val="432141"/>
    <a:srgbClr val="6F396B"/>
    <a:srgbClr val="926290"/>
    <a:srgbClr val="773A72"/>
    <a:srgbClr val="7A3F76"/>
    <a:srgbClr val="9E739C"/>
    <a:srgbClr val="BFA2BE"/>
    <a:srgbClr val="CBB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3"/>
  </p:normalViewPr>
  <p:slideViewPr>
    <p:cSldViewPr snapToGrid="0">
      <p:cViewPr varScale="1">
        <p:scale>
          <a:sx n="86" d="100"/>
          <a:sy n="86" d="100"/>
        </p:scale>
        <p:origin x="518" y="29"/>
      </p:cViewPr>
      <p:guideLst>
        <p:guide orient="horz" pos="21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BE51C-8017-4C88-B21F-897D836ADA0A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C4DE2-FB49-4570-9EB6-4CE1A739F5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0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2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0320" y="1652955"/>
            <a:ext cx="9621520" cy="2110589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62305E"/>
                </a:solidFill>
                <a:latin typeface="+mn-lt"/>
              </a:defRPr>
            </a:lvl1pPr>
          </a:lstStyle>
          <a:p>
            <a:r>
              <a:rPr lang="en-US" altLang="zh-CN" dirty="0">
                <a:sym typeface="+mn-ea"/>
              </a:rPr>
              <a:t>Simulation </a:t>
            </a:r>
            <a:r>
              <a:rPr lang="zh-CN" altLang="en-US" dirty="0">
                <a:sym typeface="+mn-ea"/>
              </a:rPr>
              <a:t>of </a:t>
            </a:r>
            <a:br>
              <a:rPr lang="zh-CN" altLang="en-US" dirty="0">
                <a:sym typeface="+mn-ea"/>
              </a:rPr>
            </a:br>
            <a:r>
              <a:rPr lang="zh-CN" altLang="en-US" dirty="0">
                <a:sym typeface="+mn-ea"/>
              </a:rPr>
              <a:t>the High-rate </a:t>
            </a:r>
            <a:r>
              <a:rPr lang="en-US" altLang="zh-CN" dirty="0">
                <a:sym typeface="+mn-ea"/>
              </a:rPr>
              <a:t>MRPC</a:t>
            </a:r>
            <a:endParaRPr lang="en-US" dirty="0"/>
          </a:p>
        </p:txBody>
      </p:sp>
      <p:sp>
        <p:nvSpPr>
          <p:cNvPr id="7" name="L 形 6"/>
          <p:cNvSpPr/>
          <p:nvPr userDrawn="1"/>
        </p:nvSpPr>
        <p:spPr>
          <a:xfrm rot="5400000">
            <a:off x="1406557" y="707447"/>
            <a:ext cx="3600000" cy="4800000"/>
          </a:xfrm>
          <a:prstGeom prst="corner">
            <a:avLst>
              <a:gd name="adj1" fmla="val 9861"/>
              <a:gd name="adj2" fmla="val 9703"/>
            </a:avLst>
          </a:prstGeom>
          <a:gradFill>
            <a:gsLst>
              <a:gs pos="0">
                <a:srgbClr val="926290"/>
              </a:gs>
              <a:gs pos="100000">
                <a:srgbClr val="926290"/>
              </a:gs>
              <a:gs pos="50000">
                <a:srgbClr val="62305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8" name="L 形 7"/>
          <p:cNvSpPr/>
          <p:nvPr userDrawn="1"/>
        </p:nvSpPr>
        <p:spPr>
          <a:xfrm rot="16200000">
            <a:off x="7185445" y="1700615"/>
            <a:ext cx="3600000" cy="4800000"/>
          </a:xfrm>
          <a:prstGeom prst="corner">
            <a:avLst>
              <a:gd name="adj1" fmla="val 9861"/>
              <a:gd name="adj2" fmla="val 9703"/>
            </a:avLst>
          </a:prstGeom>
          <a:gradFill>
            <a:gsLst>
              <a:gs pos="0">
                <a:srgbClr val="926290"/>
              </a:gs>
              <a:gs pos="100000">
                <a:srgbClr val="926290"/>
              </a:gs>
              <a:gs pos="50000">
                <a:srgbClr val="62305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6996" r="36362" b="52031"/>
          <a:stretch>
            <a:fillRect/>
          </a:stretch>
        </p:blipFill>
        <p:spPr>
          <a:xfrm>
            <a:off x="890724" y="314326"/>
            <a:ext cx="1047792" cy="7909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04" y="472398"/>
            <a:ext cx="1204341" cy="330343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1926379" y="798414"/>
            <a:ext cx="12202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kern="0" dirty="0">
                <a:solidFill>
                  <a:srgbClr val="7A3F76"/>
                </a:solidFill>
                <a:latin typeface="Adobe Gurmukhi" panose="01010101010101010101" pitchFamily="50" charset="0"/>
                <a:cs typeface="Adobe Gurmukhi" panose="01010101010101010101" pitchFamily="50" charset="0"/>
              </a:rPr>
              <a:t>TSINGHUA UNIVERSITY</a:t>
            </a:r>
            <a:endParaRPr lang="zh-CN" altLang="en-US" sz="700" b="1" kern="0" dirty="0">
              <a:solidFill>
                <a:srgbClr val="7A3F76"/>
              </a:solidFill>
              <a:latin typeface="Adobe Gurmukhi" panose="01010101010101010101" pitchFamily="50" charset="0"/>
              <a:cs typeface="Adobe Gurmukhi" panose="01010101010101010101" pitchFamily="50" charset="0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290320" y="3789985"/>
            <a:ext cx="96215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62305E"/>
                </a:solidFill>
              </a:rPr>
              <a:t>Jianing Liu</a:t>
            </a:r>
          </a:p>
          <a:p>
            <a:pPr algn="ctr"/>
            <a:r>
              <a:rPr lang="en-US" altLang="zh-CN" sz="1800" i="1" dirty="0">
                <a:solidFill>
                  <a:srgbClr val="62305E"/>
                </a:solidFill>
                <a:ea typeface="Arial Unicode MS" panose="020B0604020202020204" pitchFamily="34" charset="-122"/>
              </a:rPr>
              <a:t>(</a:t>
            </a:r>
            <a:r>
              <a:rPr lang="en-US" altLang="zh-CN" sz="1800" i="1" dirty="0">
                <a:solidFill>
                  <a:schemeClr val="accent1"/>
                </a:solidFill>
                <a:ea typeface="Arial Unicode MS" panose="020B0604020202020204" pitchFamily="34" charset="-122"/>
              </a:rPr>
              <a:t>liu-jn20@mails.tsinghua.edu.cn</a:t>
            </a:r>
            <a:r>
              <a:rPr lang="en-US" altLang="zh-CN" sz="1800" i="1" dirty="0">
                <a:solidFill>
                  <a:srgbClr val="62305E"/>
                </a:solidFill>
                <a:ea typeface="Arial Unicode MS" panose="020B0604020202020204" pitchFamily="34" charset="-122"/>
              </a:rPr>
              <a:t>)</a:t>
            </a:r>
          </a:p>
          <a:p>
            <a:pPr algn="ctr"/>
            <a:r>
              <a:rPr lang="en-US" altLang="zh-CN" sz="1800" i="1" dirty="0">
                <a:solidFill>
                  <a:srgbClr val="62305E"/>
                </a:solidFill>
                <a:ea typeface="Arial Unicode MS" panose="020B0604020202020204" pitchFamily="34" charset="-122"/>
              </a:rPr>
              <a:t>Department of Engineering Physics, Tsinghua University</a:t>
            </a:r>
            <a:endParaRPr lang="en-US" altLang="zh-CN" sz="180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202310" y="4685304"/>
            <a:ext cx="1797539" cy="470728"/>
          </a:xfrm>
        </p:spPr>
        <p:txBody>
          <a:bodyPr/>
          <a:lstStyle>
            <a:lvl1pPr algn="ctr">
              <a:defRPr sz="1600">
                <a:solidFill>
                  <a:srgbClr val="62305E"/>
                </a:solidFill>
                <a:latin typeface="Bahnschrift SemiLight SemiCondensed" panose="020B0502040204020203" pitchFamily="34" charset="0"/>
              </a:defRPr>
            </a:lvl1pPr>
          </a:lstStyle>
          <a:p>
            <a:fld id="{7A637884-3CA4-4439-BC89-9CBD11F97204}" type="datetime1">
              <a:rPr lang="zh-CN" altLang="en-US" smtClean="0"/>
              <a:t>2022/11/9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2022/11/9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0320" y="1652955"/>
            <a:ext cx="9621520" cy="2110589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62305E"/>
                </a:solidFill>
                <a:latin typeface="+mn-lt"/>
              </a:defRPr>
            </a:lvl1pPr>
          </a:lstStyle>
          <a:p>
            <a:r>
              <a:rPr lang="en-US" altLang="zh-CN" dirty="0">
                <a:sym typeface="+mn-ea"/>
              </a:rPr>
              <a:t>Simulation </a:t>
            </a:r>
            <a:r>
              <a:rPr lang="zh-CN" altLang="en-US" dirty="0">
                <a:sym typeface="+mn-ea"/>
              </a:rPr>
              <a:t>of </a:t>
            </a:r>
            <a:br>
              <a:rPr lang="zh-CN" altLang="en-US" dirty="0">
                <a:sym typeface="+mn-ea"/>
              </a:rPr>
            </a:br>
            <a:r>
              <a:rPr lang="zh-CN" altLang="en-US" dirty="0">
                <a:sym typeface="+mn-ea"/>
              </a:rPr>
              <a:t>the High-rate </a:t>
            </a:r>
            <a:r>
              <a:rPr lang="en-US" altLang="zh-CN" dirty="0">
                <a:sym typeface="+mn-ea"/>
              </a:rPr>
              <a:t>MRPC</a:t>
            </a:r>
            <a:endParaRPr lang="en-US" dirty="0"/>
          </a:p>
        </p:txBody>
      </p:sp>
      <p:sp>
        <p:nvSpPr>
          <p:cNvPr id="7" name="L 形 6"/>
          <p:cNvSpPr/>
          <p:nvPr userDrawn="1"/>
        </p:nvSpPr>
        <p:spPr>
          <a:xfrm rot="5400000">
            <a:off x="1406557" y="707447"/>
            <a:ext cx="3600000" cy="4800000"/>
          </a:xfrm>
          <a:prstGeom prst="corner">
            <a:avLst>
              <a:gd name="adj1" fmla="val 9861"/>
              <a:gd name="adj2" fmla="val 9703"/>
            </a:avLst>
          </a:prstGeom>
          <a:gradFill>
            <a:gsLst>
              <a:gs pos="0">
                <a:srgbClr val="926290"/>
              </a:gs>
              <a:gs pos="100000">
                <a:srgbClr val="926290"/>
              </a:gs>
              <a:gs pos="50000">
                <a:srgbClr val="62305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8" name="L 形 7"/>
          <p:cNvSpPr/>
          <p:nvPr userDrawn="1"/>
        </p:nvSpPr>
        <p:spPr>
          <a:xfrm rot="16200000">
            <a:off x="7185445" y="1700615"/>
            <a:ext cx="3600000" cy="4800000"/>
          </a:xfrm>
          <a:prstGeom prst="corner">
            <a:avLst>
              <a:gd name="adj1" fmla="val 9861"/>
              <a:gd name="adj2" fmla="val 9703"/>
            </a:avLst>
          </a:prstGeom>
          <a:gradFill>
            <a:gsLst>
              <a:gs pos="0">
                <a:srgbClr val="926290"/>
              </a:gs>
              <a:gs pos="100000">
                <a:srgbClr val="926290"/>
              </a:gs>
              <a:gs pos="50000">
                <a:srgbClr val="62305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6996" r="36362" b="52031"/>
          <a:stretch>
            <a:fillRect/>
          </a:stretch>
        </p:blipFill>
        <p:spPr>
          <a:xfrm>
            <a:off x="890724" y="314326"/>
            <a:ext cx="1047792" cy="7909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04" y="472398"/>
            <a:ext cx="1204341" cy="330343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1926379" y="798414"/>
            <a:ext cx="12202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kern="0" dirty="0">
                <a:solidFill>
                  <a:srgbClr val="7A3F76"/>
                </a:solidFill>
                <a:latin typeface="Adobe Gurmukhi" panose="01010101010101010101" pitchFamily="50" charset="0"/>
                <a:cs typeface="Adobe Gurmukhi" panose="01010101010101010101" pitchFamily="50" charset="0"/>
              </a:rPr>
              <a:t>TSINGHUA UNIVERSITY</a:t>
            </a:r>
            <a:endParaRPr lang="zh-CN" altLang="en-US" sz="700" b="1" kern="0" dirty="0">
              <a:solidFill>
                <a:srgbClr val="7A3F76"/>
              </a:solidFill>
              <a:latin typeface="Adobe Gurmukhi" panose="01010101010101010101" pitchFamily="50" charset="0"/>
              <a:cs typeface="Adobe Gurmukhi" panose="01010101010101010101" pitchFamily="50" charset="0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290320" y="3789985"/>
            <a:ext cx="96215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62305E"/>
                </a:solidFill>
              </a:rPr>
              <a:t>Jianing Liu</a:t>
            </a:r>
          </a:p>
          <a:p>
            <a:pPr algn="ctr"/>
            <a:r>
              <a:rPr lang="en-US" altLang="zh-CN" sz="1800" i="1" dirty="0">
                <a:solidFill>
                  <a:srgbClr val="62305E"/>
                </a:solidFill>
                <a:ea typeface="Arial Unicode MS" panose="020B0604020202020204" pitchFamily="34" charset="-122"/>
              </a:rPr>
              <a:t>(</a:t>
            </a:r>
            <a:r>
              <a:rPr lang="en-US" altLang="zh-CN" sz="1800" i="1" dirty="0">
                <a:solidFill>
                  <a:schemeClr val="accent1"/>
                </a:solidFill>
                <a:ea typeface="Arial Unicode MS" panose="020B0604020202020204" pitchFamily="34" charset="-122"/>
              </a:rPr>
              <a:t>liu-jn20@mails.tsinghua.edu.cn</a:t>
            </a:r>
            <a:r>
              <a:rPr lang="en-US" altLang="zh-CN" sz="1800" i="1" dirty="0">
                <a:solidFill>
                  <a:srgbClr val="62305E"/>
                </a:solidFill>
                <a:ea typeface="Arial Unicode MS" panose="020B0604020202020204" pitchFamily="34" charset="-122"/>
              </a:rPr>
              <a:t>)</a:t>
            </a:r>
          </a:p>
          <a:p>
            <a:pPr algn="ctr"/>
            <a:r>
              <a:rPr lang="en-US" altLang="zh-CN" sz="1800" i="1" dirty="0">
                <a:solidFill>
                  <a:srgbClr val="62305E"/>
                </a:solidFill>
                <a:ea typeface="Arial Unicode MS" panose="020B0604020202020204" pitchFamily="34" charset="-122"/>
              </a:rPr>
              <a:t>Department of Engineering Physics, Tsinghua University</a:t>
            </a:r>
            <a:endParaRPr lang="en-US" altLang="zh-CN" sz="180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202310" y="4685304"/>
            <a:ext cx="1797539" cy="470728"/>
          </a:xfrm>
        </p:spPr>
        <p:txBody>
          <a:bodyPr/>
          <a:lstStyle>
            <a:lvl1pPr algn="ctr">
              <a:defRPr sz="1600">
                <a:solidFill>
                  <a:srgbClr val="62305E"/>
                </a:solidFill>
                <a:latin typeface="Bahnschrift SemiLight SemiCondensed" panose="020B0502040204020203" pitchFamily="34" charset="0"/>
              </a:defRPr>
            </a:lvl1pPr>
          </a:lstStyle>
          <a:p>
            <a:fld id="{7A637884-3CA4-4439-BC89-9CBD11F97204}" type="datetime1">
              <a:rPr lang="zh-CN" altLang="en-US" smtClean="0"/>
              <a:t>2022/11/9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2022/11/9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443054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989614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345975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010040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56974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154167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1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196124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534388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126590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228348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46639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62305E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altLang="zh-CN" dirty="0"/>
              <a:t>Aril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201" y="1319851"/>
            <a:ext cx="4399479" cy="5040000"/>
          </a:xfrm>
        </p:spPr>
        <p:txBody>
          <a:bodyPr/>
          <a:lstStyle>
            <a:lvl1pPr marL="228600" indent="-228600">
              <a:buFont typeface="Calibri" panose="020F0502020204030204" pitchFamily="34" charset="0"/>
              <a:buChar char="▪"/>
              <a:defRPr sz="2400">
                <a:solidFill>
                  <a:srgbClr val="62305E"/>
                </a:solidFill>
                <a:latin typeface="+mn-lt"/>
              </a:defRPr>
            </a:lvl1pPr>
            <a:lvl2pPr marL="685800" indent="-228600">
              <a:buFont typeface="Calibri" panose="020F0502020204030204" pitchFamily="34" charset="0"/>
              <a:buChar char="▪"/>
              <a:defRPr sz="2000">
                <a:solidFill>
                  <a:srgbClr val="62305E"/>
                </a:solidFill>
                <a:latin typeface="+mj-lt"/>
              </a:defRPr>
            </a:lvl2pPr>
            <a:lvl3pPr marL="1143000" indent="-228600">
              <a:buFont typeface="Calibri" panose="020F0502020204030204" pitchFamily="34" charset="0"/>
              <a:buChar char="▪"/>
              <a:defRPr sz="1800">
                <a:solidFill>
                  <a:srgbClr val="62305E"/>
                </a:solidFill>
              </a:defRPr>
            </a:lvl3pPr>
            <a:lvl4pPr marL="16002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4pPr>
            <a:lvl5pPr marL="20574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5pPr>
          </a:lstStyle>
          <a:p>
            <a:pPr lvl="0"/>
            <a:r>
              <a:rPr lang="en-US" altLang="zh-CN" dirty="0"/>
              <a:t>THE First Title</a:t>
            </a:r>
            <a:endParaRPr lang="zh-CN" altLang="en-US" dirty="0"/>
          </a:p>
          <a:p>
            <a:pPr lvl="1"/>
            <a:r>
              <a:rPr lang="en-US" altLang="zh-CN" dirty="0"/>
              <a:t>The Second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979330"/>
            <a:ext cx="12192000" cy="139415"/>
          </a:xfrm>
          <a:prstGeom prst="rect">
            <a:avLst/>
          </a:prstGeom>
          <a:solidFill>
            <a:srgbClr val="7A3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flipV="1">
            <a:off x="0" y="6530339"/>
            <a:ext cx="12192000" cy="327661"/>
          </a:xfrm>
          <a:prstGeom prst="rect">
            <a:avLst/>
          </a:prstGeom>
          <a:gradFill>
            <a:gsLst>
              <a:gs pos="50000">
                <a:srgbClr val="8D5A8A"/>
              </a:gs>
              <a:gs pos="0">
                <a:srgbClr val="62305E"/>
              </a:gs>
              <a:gs pos="100000">
                <a:srgbClr val="62305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0339"/>
            <a:ext cx="12192000" cy="327663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fld id="{7A637884-3CA4-4439-BC89-9CBD11F97204}" type="datetime1">
              <a:rPr lang="zh-CN" altLang="en-US" smtClean="0"/>
              <a:t>2022/11/9</a:t>
            </a:fld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30336"/>
            <a:ext cx="2743200" cy="32766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fld id="{2EEF4661-7EC0-40D2-BD40-97E05B06772D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364480" y="1536318"/>
            <a:ext cx="6069667" cy="4552250"/>
          </a:xfrm>
        </p:spPr>
        <p:txBody>
          <a:bodyPr anchor="t"/>
          <a:lstStyle>
            <a:lvl1pPr marL="0" indent="0" algn="ctr">
              <a:buFont typeface="Calibri" panose="020F0502020204030204" pitchFamily="34" charset="0"/>
              <a:buNone/>
              <a:defRPr sz="2400">
                <a:solidFill>
                  <a:srgbClr val="62305E"/>
                </a:solidFill>
                <a:latin typeface="+mn-lt"/>
              </a:defRPr>
            </a:lvl1pPr>
            <a:lvl2pPr marL="685800" indent="-228600">
              <a:buFont typeface="Calibri" panose="020F0502020204030204" pitchFamily="34" charset="0"/>
              <a:buChar char="▪"/>
              <a:defRPr sz="2000">
                <a:solidFill>
                  <a:srgbClr val="62305E"/>
                </a:solidFill>
                <a:latin typeface="+mj-lt"/>
              </a:defRPr>
            </a:lvl2pPr>
            <a:lvl3pPr marL="1143000" indent="-228600">
              <a:buFont typeface="Calibri" panose="020F0502020204030204" pitchFamily="34" charset="0"/>
              <a:buChar char="▪"/>
              <a:defRPr sz="1800">
                <a:solidFill>
                  <a:srgbClr val="62305E"/>
                </a:solidFill>
              </a:defRPr>
            </a:lvl3pPr>
            <a:lvl4pPr marL="16002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4pPr>
            <a:lvl5pPr marL="20574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5pPr>
          </a:lstStyle>
          <a:p>
            <a:pPr lvl="0"/>
            <a:r>
              <a:rPr lang="en-US" altLang="zh-CN" dirty="0"/>
              <a:t>PHOTO</a:t>
            </a:r>
          </a:p>
          <a:p>
            <a:pPr lvl="0"/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6996" r="36362" b="52031"/>
          <a:stretch>
            <a:fillRect/>
          </a:stretch>
        </p:blipFill>
        <p:spPr>
          <a:xfrm>
            <a:off x="163686" y="154294"/>
            <a:ext cx="895749" cy="6761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59" y="264122"/>
            <a:ext cx="1145020" cy="314072"/>
          </a:xfrm>
          <a:prstGeom prst="rect">
            <a:avLst/>
          </a:prstGeom>
        </p:spPr>
      </p:pic>
      <p:sp>
        <p:nvSpPr>
          <p:cNvPr id="18" name="文本框 17"/>
          <p:cNvSpPr txBox="1"/>
          <p:nvPr userDrawn="1"/>
        </p:nvSpPr>
        <p:spPr>
          <a:xfrm>
            <a:off x="1071750" y="579868"/>
            <a:ext cx="12202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kern="0" dirty="0">
                <a:solidFill>
                  <a:srgbClr val="7A3F76"/>
                </a:solidFill>
                <a:latin typeface="Adobe Gurmukhi" panose="01010101010101010101" pitchFamily="50" charset="0"/>
                <a:cs typeface="Adobe Gurmukhi" panose="01010101010101010101" pitchFamily="50" charset="0"/>
              </a:rPr>
              <a:t>TSINGHUA UNIVERSITY</a:t>
            </a:r>
            <a:endParaRPr lang="zh-CN" altLang="en-US" sz="700" b="1" kern="0" dirty="0">
              <a:solidFill>
                <a:srgbClr val="7A3F76"/>
              </a:solidFill>
              <a:latin typeface="Adobe Gurmukhi" panose="01010101010101010101" pitchFamily="50" charset="0"/>
              <a:cs typeface="Adobe Gurmukhi" panose="01010101010101010101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7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0320" y="1652955"/>
            <a:ext cx="9621520" cy="2110589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62305E"/>
                </a:solidFill>
                <a:latin typeface="+mn-lt"/>
              </a:defRPr>
            </a:lvl1pPr>
          </a:lstStyle>
          <a:p>
            <a:r>
              <a:rPr lang="en-US" altLang="zh-CN" dirty="0">
                <a:sym typeface="+mn-ea"/>
              </a:rPr>
              <a:t>Simulation </a:t>
            </a:r>
            <a:r>
              <a:rPr lang="zh-CN" altLang="en-US" dirty="0">
                <a:sym typeface="+mn-ea"/>
              </a:rPr>
              <a:t>of </a:t>
            </a:r>
            <a:br>
              <a:rPr lang="zh-CN" altLang="en-US" dirty="0">
                <a:sym typeface="+mn-ea"/>
              </a:rPr>
            </a:br>
            <a:r>
              <a:rPr lang="zh-CN" altLang="en-US" dirty="0">
                <a:sym typeface="+mn-ea"/>
              </a:rPr>
              <a:t>the High-rate </a:t>
            </a:r>
            <a:r>
              <a:rPr lang="en-US" altLang="zh-CN" dirty="0">
                <a:sym typeface="+mn-ea"/>
              </a:rPr>
              <a:t>MRPC</a:t>
            </a:r>
            <a:endParaRPr lang="en-US" dirty="0"/>
          </a:p>
        </p:txBody>
      </p:sp>
      <p:sp>
        <p:nvSpPr>
          <p:cNvPr id="7" name="L 形 6"/>
          <p:cNvSpPr/>
          <p:nvPr userDrawn="1"/>
        </p:nvSpPr>
        <p:spPr>
          <a:xfrm rot="5400000">
            <a:off x="1406557" y="707447"/>
            <a:ext cx="3600000" cy="4800000"/>
          </a:xfrm>
          <a:prstGeom prst="corner">
            <a:avLst>
              <a:gd name="adj1" fmla="val 9861"/>
              <a:gd name="adj2" fmla="val 9703"/>
            </a:avLst>
          </a:prstGeom>
          <a:gradFill>
            <a:gsLst>
              <a:gs pos="0">
                <a:srgbClr val="926290"/>
              </a:gs>
              <a:gs pos="100000">
                <a:srgbClr val="926290"/>
              </a:gs>
              <a:gs pos="50000">
                <a:srgbClr val="62305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8" name="L 形 7"/>
          <p:cNvSpPr/>
          <p:nvPr userDrawn="1"/>
        </p:nvSpPr>
        <p:spPr>
          <a:xfrm rot="16200000">
            <a:off x="7185445" y="1700615"/>
            <a:ext cx="3600000" cy="4800000"/>
          </a:xfrm>
          <a:prstGeom prst="corner">
            <a:avLst>
              <a:gd name="adj1" fmla="val 9861"/>
              <a:gd name="adj2" fmla="val 9703"/>
            </a:avLst>
          </a:prstGeom>
          <a:gradFill>
            <a:gsLst>
              <a:gs pos="0">
                <a:srgbClr val="926290"/>
              </a:gs>
              <a:gs pos="100000">
                <a:srgbClr val="926290"/>
              </a:gs>
              <a:gs pos="50000">
                <a:srgbClr val="62305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6996" r="36362" b="52031"/>
          <a:stretch>
            <a:fillRect/>
          </a:stretch>
        </p:blipFill>
        <p:spPr>
          <a:xfrm>
            <a:off x="890724" y="314326"/>
            <a:ext cx="1047792" cy="7909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04" y="472398"/>
            <a:ext cx="1204341" cy="330343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1926379" y="798414"/>
            <a:ext cx="12202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kern="0" dirty="0">
                <a:solidFill>
                  <a:srgbClr val="7A3F76"/>
                </a:solidFill>
                <a:latin typeface="Adobe Gurmukhi" panose="01010101010101010101" pitchFamily="50" charset="0"/>
                <a:cs typeface="Adobe Gurmukhi" panose="01010101010101010101" pitchFamily="50" charset="0"/>
              </a:rPr>
              <a:t>TSINGHUA UNIVERSITY</a:t>
            </a:r>
            <a:endParaRPr lang="zh-CN" altLang="en-US" sz="700" b="1" kern="0" dirty="0">
              <a:solidFill>
                <a:srgbClr val="7A3F76"/>
              </a:solidFill>
              <a:latin typeface="Adobe Gurmukhi" panose="01010101010101010101" pitchFamily="50" charset="0"/>
              <a:cs typeface="Adobe Gurmukhi" panose="01010101010101010101" pitchFamily="50" charset="0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290320" y="3789985"/>
            <a:ext cx="96215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62305E"/>
                </a:solidFill>
              </a:rPr>
              <a:t>Jianing Liu</a:t>
            </a:r>
          </a:p>
          <a:p>
            <a:pPr algn="ctr"/>
            <a:r>
              <a:rPr lang="en-US" altLang="zh-CN" sz="1800" i="1" dirty="0">
                <a:solidFill>
                  <a:srgbClr val="62305E"/>
                </a:solidFill>
                <a:ea typeface="Arial Unicode MS" panose="020B0604020202020204" pitchFamily="34" charset="-122"/>
              </a:rPr>
              <a:t>(</a:t>
            </a:r>
            <a:r>
              <a:rPr lang="en-US" altLang="zh-CN" sz="1800" i="1" dirty="0">
                <a:solidFill>
                  <a:schemeClr val="accent1"/>
                </a:solidFill>
                <a:ea typeface="Arial Unicode MS" panose="020B0604020202020204" pitchFamily="34" charset="-122"/>
              </a:rPr>
              <a:t>liu-jn20@mails.tsinghua.edu.cn</a:t>
            </a:r>
            <a:r>
              <a:rPr lang="en-US" altLang="zh-CN" sz="1800" i="1" dirty="0">
                <a:solidFill>
                  <a:srgbClr val="62305E"/>
                </a:solidFill>
                <a:ea typeface="Arial Unicode MS" panose="020B0604020202020204" pitchFamily="34" charset="-122"/>
              </a:rPr>
              <a:t>)</a:t>
            </a:r>
          </a:p>
          <a:p>
            <a:pPr algn="ctr"/>
            <a:r>
              <a:rPr lang="en-US" altLang="zh-CN" sz="1800" i="1" dirty="0">
                <a:solidFill>
                  <a:srgbClr val="62305E"/>
                </a:solidFill>
                <a:ea typeface="Arial Unicode MS" panose="020B0604020202020204" pitchFamily="34" charset="-122"/>
              </a:rPr>
              <a:t>Department of Engineering Physics, Tsinghua University</a:t>
            </a:r>
            <a:endParaRPr lang="en-US" altLang="zh-CN" sz="180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202310" y="4685304"/>
            <a:ext cx="1797539" cy="470728"/>
          </a:xfrm>
        </p:spPr>
        <p:txBody>
          <a:bodyPr/>
          <a:lstStyle>
            <a:lvl1pPr algn="ctr">
              <a:defRPr sz="1600">
                <a:solidFill>
                  <a:srgbClr val="62305E"/>
                </a:solidFill>
                <a:latin typeface="Bahnschrift SemiLight SemiCondensed" panose="020B0502040204020203" pitchFamily="34" charset="0"/>
              </a:defRPr>
            </a:lvl1pPr>
          </a:lstStyle>
          <a:p>
            <a:fld id="{7A637884-3CA4-4439-BC89-9CBD11F97204}" type="datetime1">
              <a:rPr lang="zh-CN" altLang="en-US" smtClean="0"/>
              <a:t>2022/11/9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0320" y="1652955"/>
            <a:ext cx="9621520" cy="2110589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62305E"/>
                </a:solidFill>
                <a:latin typeface="+mn-lt"/>
              </a:defRPr>
            </a:lvl1pPr>
          </a:lstStyle>
          <a:p>
            <a:r>
              <a:rPr lang="en-US" altLang="zh-CN" dirty="0"/>
              <a:t>Click here to edit the master title style</a:t>
            </a:r>
            <a:endParaRPr lang="en-US" dirty="0"/>
          </a:p>
        </p:txBody>
      </p:sp>
      <p:sp>
        <p:nvSpPr>
          <p:cNvPr id="7" name="L 形 6"/>
          <p:cNvSpPr/>
          <p:nvPr userDrawn="1"/>
        </p:nvSpPr>
        <p:spPr>
          <a:xfrm rot="5400000">
            <a:off x="1406557" y="707447"/>
            <a:ext cx="3600000" cy="4800000"/>
          </a:xfrm>
          <a:prstGeom prst="corner">
            <a:avLst>
              <a:gd name="adj1" fmla="val 9861"/>
              <a:gd name="adj2" fmla="val 9703"/>
            </a:avLst>
          </a:prstGeom>
          <a:gradFill>
            <a:gsLst>
              <a:gs pos="0">
                <a:srgbClr val="926290"/>
              </a:gs>
              <a:gs pos="100000">
                <a:srgbClr val="926290"/>
              </a:gs>
              <a:gs pos="50000">
                <a:srgbClr val="62305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8" name="L 形 7"/>
          <p:cNvSpPr/>
          <p:nvPr userDrawn="1"/>
        </p:nvSpPr>
        <p:spPr>
          <a:xfrm rot="16200000">
            <a:off x="7185445" y="1700615"/>
            <a:ext cx="3600000" cy="4800000"/>
          </a:xfrm>
          <a:prstGeom prst="corner">
            <a:avLst>
              <a:gd name="adj1" fmla="val 9861"/>
              <a:gd name="adj2" fmla="val 9703"/>
            </a:avLst>
          </a:prstGeom>
          <a:gradFill>
            <a:gsLst>
              <a:gs pos="0">
                <a:srgbClr val="926290"/>
              </a:gs>
              <a:gs pos="100000">
                <a:srgbClr val="926290"/>
              </a:gs>
              <a:gs pos="50000">
                <a:srgbClr val="62305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6996" r="36362" b="52031"/>
          <a:stretch>
            <a:fillRect/>
          </a:stretch>
        </p:blipFill>
        <p:spPr>
          <a:xfrm>
            <a:off x="890724" y="314326"/>
            <a:ext cx="1047792" cy="7909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04" y="472398"/>
            <a:ext cx="1204341" cy="330343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1926379" y="798414"/>
            <a:ext cx="12202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kern="0" dirty="0">
                <a:solidFill>
                  <a:srgbClr val="7A3F76"/>
                </a:solidFill>
                <a:latin typeface="Adobe Gurmukhi" panose="01010101010101010101" pitchFamily="50" charset="0"/>
                <a:cs typeface="Adobe Gurmukhi" panose="01010101010101010101" pitchFamily="50" charset="0"/>
              </a:rPr>
              <a:t>TSINGHUA UNIVERSITY</a:t>
            </a:r>
            <a:endParaRPr lang="zh-CN" altLang="en-US" sz="700" b="1" kern="0" dirty="0">
              <a:solidFill>
                <a:srgbClr val="7A3F76"/>
              </a:solidFill>
              <a:latin typeface="Adobe Gurmukhi" panose="01010101010101010101" pitchFamily="50" charset="0"/>
              <a:cs typeface="Adobe Gurmukhi" panose="01010101010101010101" pitchFamily="50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202310" y="4685304"/>
            <a:ext cx="1797539" cy="470728"/>
          </a:xfrm>
        </p:spPr>
        <p:txBody>
          <a:bodyPr/>
          <a:lstStyle>
            <a:lvl1pPr algn="ctr">
              <a:defRPr sz="1600">
                <a:solidFill>
                  <a:srgbClr val="62305E"/>
                </a:solidFill>
                <a:latin typeface="Bahnschrift SemiLight SemiCondensed" panose="020B0502040204020203" pitchFamily="34" charset="0"/>
              </a:defRPr>
            </a:lvl1pPr>
          </a:lstStyle>
          <a:p>
            <a:fld id="{7A637884-3CA4-4439-BC89-9CBD11F97204}" type="datetime1">
              <a:rPr lang="zh-CN" altLang="en-US" smtClean="0"/>
              <a:t>2022/11/9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0185" y="1822939"/>
            <a:ext cx="11160368" cy="4055733"/>
          </a:xfrm>
        </p:spPr>
        <p:txBody>
          <a:bodyPr/>
          <a:lstStyle>
            <a:lvl1pPr marL="0" indent="0">
              <a:buFont typeface="Calibri" panose="020F0502020204030204" pitchFamily="34" charset="0"/>
              <a:buNone/>
              <a:defRPr sz="3200">
                <a:solidFill>
                  <a:srgbClr val="62305E"/>
                </a:solidFill>
                <a:latin typeface="+mn-lt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▪"/>
              <a:defRPr sz="2000">
                <a:solidFill>
                  <a:srgbClr val="62305E"/>
                </a:solidFill>
                <a:latin typeface="+mj-lt"/>
              </a:defRPr>
            </a:lvl2pPr>
            <a:lvl3pPr marL="1143000" indent="-228600">
              <a:buFont typeface="Calibri" panose="020F0502020204030204" pitchFamily="34" charset="0"/>
              <a:buChar char="▪"/>
              <a:defRPr sz="1800">
                <a:solidFill>
                  <a:srgbClr val="62305E"/>
                </a:solidFill>
              </a:defRPr>
            </a:lvl3pPr>
            <a:lvl4pPr marL="16002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4pPr>
            <a:lvl5pPr marL="20574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5pPr>
          </a:lstStyle>
          <a:p>
            <a:pPr lvl="0"/>
            <a:r>
              <a:rPr lang="en-US" altLang="zh-CN" dirty="0"/>
              <a:t>the static </a:t>
            </a:r>
          </a:p>
          <a:p>
            <a:pPr lvl="0"/>
            <a:endParaRPr lang="en-US" altLang="zh-CN" dirty="0"/>
          </a:p>
          <a:p>
            <a:pPr lvl="0"/>
            <a:endParaRPr lang="en-US" altLang="zh-CN" dirty="0"/>
          </a:p>
          <a:p>
            <a:pPr lvl="0"/>
            <a:endParaRPr lang="en-US" altLang="zh-CN" dirty="0"/>
          </a:p>
          <a:p>
            <a:pPr lvl="0"/>
            <a:endParaRPr lang="en-US" altLang="zh-CN" dirty="0"/>
          </a:p>
          <a:p>
            <a:pPr lvl="0"/>
            <a:endParaRPr lang="zh-CN" alt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▪"/>
              <a:defRPr/>
            </a:pPr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979330"/>
            <a:ext cx="12192000" cy="139415"/>
          </a:xfrm>
          <a:prstGeom prst="rect">
            <a:avLst/>
          </a:prstGeom>
          <a:solidFill>
            <a:srgbClr val="7A3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flipV="1">
            <a:off x="0" y="6530339"/>
            <a:ext cx="12192000" cy="327661"/>
          </a:xfrm>
          <a:prstGeom prst="rect">
            <a:avLst/>
          </a:prstGeom>
          <a:gradFill>
            <a:gsLst>
              <a:gs pos="50000">
                <a:srgbClr val="8D5A8A"/>
              </a:gs>
              <a:gs pos="0">
                <a:srgbClr val="62305E"/>
              </a:gs>
              <a:gs pos="100000">
                <a:srgbClr val="62305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-37608" y="6506143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badi MT Condensed Light" panose="020B0306030101010103" pitchFamily="34" charset="0"/>
                <a:cs typeface="Agency FB" panose="020B0503020202020204" pitchFamily="34" charset="0"/>
              </a:rPr>
              <a:t>Jianing Liu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0339"/>
            <a:ext cx="12192000" cy="327663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fld id="{7A637884-3CA4-4439-BC89-9CBD11F97204}" type="datetime1">
              <a:rPr lang="zh-CN" altLang="en-US" smtClean="0"/>
              <a:t>2022/11/9</a:t>
            </a:fld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30336"/>
            <a:ext cx="2743200" cy="32766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r>
              <a:rPr lang="zh-CN" altLang="en-US" dirty="0"/>
              <a:t>1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0" y="200002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rgbClr val="62305E"/>
                </a:solidFill>
              </a:rPr>
              <a:t>CONTENTS</a:t>
            </a:r>
            <a:endParaRPr lang="zh-CN" altLang="en-US" sz="3200" dirty="0">
              <a:solidFill>
                <a:srgbClr val="62305E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6996" r="36362" b="52031"/>
          <a:stretch>
            <a:fillRect/>
          </a:stretch>
        </p:blipFill>
        <p:spPr>
          <a:xfrm>
            <a:off x="163686" y="154294"/>
            <a:ext cx="895749" cy="6761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59" y="264122"/>
            <a:ext cx="1145020" cy="314072"/>
          </a:xfrm>
          <a:prstGeom prst="rect">
            <a:avLst/>
          </a:prstGeom>
        </p:spPr>
      </p:pic>
      <p:sp>
        <p:nvSpPr>
          <p:cNvPr id="18" name="文本框 17"/>
          <p:cNvSpPr txBox="1"/>
          <p:nvPr userDrawn="1"/>
        </p:nvSpPr>
        <p:spPr>
          <a:xfrm>
            <a:off x="1071750" y="579868"/>
            <a:ext cx="12202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kern="0" dirty="0">
                <a:solidFill>
                  <a:srgbClr val="7A3F76"/>
                </a:solidFill>
                <a:latin typeface="Adobe Gurmukhi" panose="01010101010101010101" pitchFamily="50" charset="0"/>
                <a:cs typeface="Adobe Gurmukhi" panose="01010101010101010101" pitchFamily="50" charset="0"/>
              </a:rPr>
              <a:t>TSINGHUA UNIVERSITY</a:t>
            </a:r>
            <a:endParaRPr lang="zh-CN" altLang="en-US" sz="700" b="1" kern="0" dirty="0">
              <a:solidFill>
                <a:srgbClr val="7A3F76"/>
              </a:solidFill>
              <a:latin typeface="Adobe Gurmukhi" panose="01010101010101010101" pitchFamily="50" charset="0"/>
              <a:cs typeface="Adobe Gurmukhi" panose="01010101010101010101" pitchFamily="50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0" y="200002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rgbClr val="62305E"/>
                </a:solidFill>
              </a:rPr>
              <a:t>CONTENTS</a:t>
            </a:r>
            <a:endParaRPr lang="zh-CN" altLang="en-US" sz="3200" dirty="0">
              <a:solidFill>
                <a:srgbClr val="6230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0185" y="1822939"/>
            <a:ext cx="11160368" cy="4055733"/>
          </a:xfrm>
        </p:spPr>
        <p:txBody>
          <a:bodyPr/>
          <a:lstStyle>
            <a:lvl1pPr marL="228600" indent="-228600">
              <a:buFont typeface="Calibri" panose="020F0502020204030204" pitchFamily="34" charset="0"/>
              <a:buChar char="▪"/>
              <a:defRPr sz="3200">
                <a:solidFill>
                  <a:srgbClr val="62305E"/>
                </a:solidFill>
                <a:latin typeface="+mn-lt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▪"/>
              <a:defRPr sz="2000">
                <a:solidFill>
                  <a:srgbClr val="62305E"/>
                </a:solidFill>
                <a:latin typeface="+mj-lt"/>
              </a:defRPr>
            </a:lvl2pPr>
            <a:lvl3pPr marL="1143000" indent="-228600">
              <a:buFont typeface="Calibri" panose="020F0502020204030204" pitchFamily="34" charset="0"/>
              <a:buChar char="▪"/>
              <a:defRPr sz="1800">
                <a:solidFill>
                  <a:srgbClr val="62305E"/>
                </a:solidFill>
              </a:defRPr>
            </a:lvl3pPr>
            <a:lvl4pPr marL="16002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4pPr>
            <a:lvl5pPr marL="20574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5pPr>
          </a:lstStyle>
          <a:p>
            <a:pPr lvl="0"/>
            <a:r>
              <a:rPr lang="en-US" altLang="zh-CN" dirty="0"/>
              <a:t>1</a:t>
            </a:r>
          </a:p>
          <a:p>
            <a:pPr lvl="0"/>
            <a:r>
              <a:rPr lang="en-US" altLang="zh-CN" dirty="0"/>
              <a:t>2</a:t>
            </a:r>
          </a:p>
          <a:p>
            <a:pPr lvl="0"/>
            <a:r>
              <a:rPr lang="en-US" altLang="zh-CN" dirty="0"/>
              <a:t>3</a:t>
            </a:r>
          </a:p>
          <a:p>
            <a:pPr lvl="0"/>
            <a:r>
              <a:rPr lang="en-US" altLang="zh-CN" dirty="0"/>
              <a:t>4</a:t>
            </a:r>
          </a:p>
          <a:p>
            <a:pPr lvl="0"/>
            <a:endParaRPr lang="en-US" altLang="zh-CN" dirty="0"/>
          </a:p>
          <a:p>
            <a:pPr lvl="0"/>
            <a:endParaRPr lang="en-US" altLang="zh-CN" dirty="0"/>
          </a:p>
          <a:p>
            <a:pPr lvl="0"/>
            <a:endParaRPr lang="en-US" altLang="zh-CN" dirty="0"/>
          </a:p>
          <a:p>
            <a:pPr lvl="0"/>
            <a:endParaRPr lang="zh-CN" alt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▪"/>
              <a:defRPr/>
            </a:pPr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979330"/>
            <a:ext cx="12192000" cy="139415"/>
          </a:xfrm>
          <a:prstGeom prst="rect">
            <a:avLst/>
          </a:prstGeom>
          <a:solidFill>
            <a:srgbClr val="7A3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flipV="1">
            <a:off x="0" y="6530339"/>
            <a:ext cx="12192000" cy="327661"/>
          </a:xfrm>
          <a:prstGeom prst="rect">
            <a:avLst/>
          </a:prstGeom>
          <a:gradFill>
            <a:gsLst>
              <a:gs pos="50000">
                <a:srgbClr val="8D5A8A"/>
              </a:gs>
              <a:gs pos="0">
                <a:srgbClr val="62305E"/>
              </a:gs>
              <a:gs pos="100000">
                <a:srgbClr val="62305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6996" r="36362" b="52031"/>
          <a:stretch>
            <a:fillRect/>
          </a:stretch>
        </p:blipFill>
        <p:spPr>
          <a:xfrm>
            <a:off x="163686" y="154294"/>
            <a:ext cx="895749" cy="6761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59" y="264122"/>
            <a:ext cx="1145020" cy="314072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1071750" y="579868"/>
            <a:ext cx="12202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kern="0" dirty="0">
                <a:solidFill>
                  <a:srgbClr val="7A3F76"/>
                </a:solidFill>
                <a:latin typeface="Adobe Gurmukhi" panose="01010101010101010101" pitchFamily="50" charset="0"/>
                <a:cs typeface="Adobe Gurmukhi" panose="01010101010101010101" pitchFamily="50" charset="0"/>
              </a:rPr>
              <a:t>TSINGHUA UNIVERSITY</a:t>
            </a:r>
            <a:endParaRPr lang="zh-CN" altLang="en-US" sz="700" b="1" kern="0" dirty="0">
              <a:solidFill>
                <a:srgbClr val="7A3F76"/>
              </a:solidFill>
              <a:latin typeface="Adobe Gurmukhi" panose="01010101010101010101" pitchFamily="50" charset="0"/>
              <a:cs typeface="Adobe Gurmukhi" panose="01010101010101010101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0339"/>
            <a:ext cx="12192000" cy="327663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fld id="{7A637884-3CA4-4439-BC89-9CBD11F97204}" type="datetime1">
              <a:rPr lang="zh-CN" altLang="en-US" smtClean="0"/>
              <a:t>2022/11/9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46639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62305E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altLang="zh-CN" dirty="0"/>
              <a:t>Aril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6045" y="4774696"/>
            <a:ext cx="11677020" cy="1515292"/>
          </a:xfrm>
        </p:spPr>
        <p:txBody>
          <a:bodyPr/>
          <a:lstStyle>
            <a:lvl1pPr marL="228600" indent="-228600">
              <a:buFont typeface="Calibri" panose="020F0502020204030204" pitchFamily="34" charset="0"/>
              <a:buChar char="▪"/>
              <a:defRPr sz="2400">
                <a:solidFill>
                  <a:srgbClr val="62305E"/>
                </a:solidFill>
                <a:latin typeface="+mn-lt"/>
              </a:defRPr>
            </a:lvl1pPr>
            <a:lvl2pPr marL="685800" indent="-228600">
              <a:buFont typeface="Calibri" panose="020F0502020204030204" pitchFamily="34" charset="0"/>
              <a:buChar char="▪"/>
              <a:defRPr sz="2000">
                <a:solidFill>
                  <a:srgbClr val="62305E"/>
                </a:solidFill>
                <a:latin typeface="+mj-lt"/>
              </a:defRPr>
            </a:lvl2pPr>
            <a:lvl3pPr marL="1143000" indent="-228600">
              <a:buFont typeface="Calibri" panose="020F0502020204030204" pitchFamily="34" charset="0"/>
              <a:buChar char="▪"/>
              <a:defRPr sz="1800">
                <a:solidFill>
                  <a:srgbClr val="62305E"/>
                </a:solidFill>
              </a:defRPr>
            </a:lvl3pPr>
            <a:lvl4pPr marL="16002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4pPr>
            <a:lvl5pPr marL="20574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5pPr>
          </a:lstStyle>
          <a:p>
            <a:pPr lvl="0"/>
            <a:r>
              <a:rPr lang="en-US" altLang="zh-CN" dirty="0"/>
              <a:t>THE First Title</a:t>
            </a:r>
            <a:endParaRPr lang="zh-CN" altLang="en-US" dirty="0"/>
          </a:p>
          <a:p>
            <a:pPr lvl="1"/>
            <a:r>
              <a:rPr lang="en-US" altLang="zh-CN" dirty="0"/>
              <a:t>The Second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979330"/>
            <a:ext cx="12192000" cy="139415"/>
          </a:xfrm>
          <a:prstGeom prst="rect">
            <a:avLst/>
          </a:prstGeom>
          <a:solidFill>
            <a:srgbClr val="7A3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flipV="1">
            <a:off x="0" y="6530339"/>
            <a:ext cx="12192000" cy="327661"/>
          </a:xfrm>
          <a:prstGeom prst="rect">
            <a:avLst/>
          </a:prstGeom>
          <a:gradFill>
            <a:gsLst>
              <a:gs pos="50000">
                <a:srgbClr val="8D5A8A"/>
              </a:gs>
              <a:gs pos="0">
                <a:srgbClr val="62305E"/>
              </a:gs>
              <a:gs pos="100000">
                <a:srgbClr val="62305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0339"/>
            <a:ext cx="12192000" cy="327663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fld id="{7A637884-3CA4-4439-BC89-9CBD11F97204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30336"/>
            <a:ext cx="2743200" cy="32766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fld id="{2EEF4661-7EC0-40D2-BD40-97E05B06772D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0" y="1512761"/>
            <a:ext cx="4032000" cy="3024000"/>
          </a:xfrm>
        </p:spPr>
        <p:txBody>
          <a:bodyPr anchor="t"/>
          <a:lstStyle>
            <a:lvl1pPr marL="0" indent="0" algn="ctr">
              <a:buFont typeface="Calibri" panose="020F0502020204030204" pitchFamily="34" charset="0"/>
              <a:buNone/>
              <a:defRPr sz="2400">
                <a:solidFill>
                  <a:srgbClr val="62305E"/>
                </a:solidFill>
                <a:latin typeface="+mn-lt"/>
              </a:defRPr>
            </a:lvl1pPr>
            <a:lvl2pPr marL="685800" indent="-228600">
              <a:buFont typeface="Calibri" panose="020F0502020204030204" pitchFamily="34" charset="0"/>
              <a:buChar char="▪"/>
              <a:defRPr sz="2000">
                <a:solidFill>
                  <a:srgbClr val="62305E"/>
                </a:solidFill>
                <a:latin typeface="+mj-lt"/>
              </a:defRPr>
            </a:lvl2pPr>
            <a:lvl3pPr marL="1143000" indent="-228600">
              <a:buFont typeface="Calibri" panose="020F0502020204030204" pitchFamily="34" charset="0"/>
              <a:buChar char="▪"/>
              <a:defRPr sz="1800">
                <a:solidFill>
                  <a:srgbClr val="62305E"/>
                </a:solidFill>
              </a:defRPr>
            </a:lvl3pPr>
            <a:lvl4pPr marL="16002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4pPr>
            <a:lvl5pPr marL="20574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5pPr>
          </a:lstStyle>
          <a:p>
            <a:pPr lvl="0"/>
            <a:r>
              <a:rPr lang="en-US" altLang="zh-CN" dirty="0"/>
              <a:t>PHOTO</a:t>
            </a:r>
          </a:p>
          <a:p>
            <a:pPr lvl="0"/>
            <a:endParaRPr lang="zh-CN" alt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44711" y="1512761"/>
            <a:ext cx="4032000" cy="3024000"/>
          </a:xfrm>
        </p:spPr>
        <p:txBody>
          <a:bodyPr anchor="t"/>
          <a:lstStyle>
            <a:lvl1pPr marL="0" indent="0" algn="ctr">
              <a:buFont typeface="Calibri" panose="020F0502020204030204" pitchFamily="34" charset="0"/>
              <a:buNone/>
              <a:defRPr sz="2400">
                <a:solidFill>
                  <a:srgbClr val="62305E"/>
                </a:solidFill>
                <a:latin typeface="+mn-lt"/>
              </a:defRPr>
            </a:lvl1pPr>
            <a:lvl2pPr marL="685800" indent="-228600">
              <a:buFont typeface="Calibri" panose="020F0502020204030204" pitchFamily="34" charset="0"/>
              <a:buChar char="▪"/>
              <a:defRPr sz="2000">
                <a:solidFill>
                  <a:srgbClr val="62305E"/>
                </a:solidFill>
                <a:latin typeface="+mj-lt"/>
              </a:defRPr>
            </a:lvl2pPr>
            <a:lvl3pPr marL="1143000" indent="-228600">
              <a:buFont typeface="Calibri" panose="020F0502020204030204" pitchFamily="34" charset="0"/>
              <a:buChar char="▪"/>
              <a:defRPr sz="1800">
                <a:solidFill>
                  <a:srgbClr val="62305E"/>
                </a:solidFill>
              </a:defRPr>
            </a:lvl3pPr>
            <a:lvl4pPr marL="16002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4pPr>
            <a:lvl5pPr marL="20574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5pPr>
          </a:lstStyle>
          <a:p>
            <a:pPr lvl="0"/>
            <a:r>
              <a:rPr lang="en-US" altLang="zh-CN" dirty="0"/>
              <a:t>PHOTO</a:t>
            </a:r>
          </a:p>
          <a:p>
            <a:pPr lvl="0"/>
            <a:endParaRPr lang="zh-CN" alt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078555" y="1512761"/>
            <a:ext cx="4032000" cy="3024000"/>
          </a:xfrm>
        </p:spPr>
        <p:txBody>
          <a:bodyPr anchor="t"/>
          <a:lstStyle>
            <a:lvl1pPr marL="0" indent="0" algn="ctr">
              <a:buFont typeface="Calibri" panose="020F0502020204030204" pitchFamily="34" charset="0"/>
              <a:buNone/>
              <a:defRPr sz="2400">
                <a:solidFill>
                  <a:srgbClr val="62305E"/>
                </a:solidFill>
                <a:latin typeface="+mn-lt"/>
              </a:defRPr>
            </a:lvl1pPr>
            <a:lvl2pPr marL="685800" indent="-228600">
              <a:buFont typeface="Calibri" panose="020F0502020204030204" pitchFamily="34" charset="0"/>
              <a:buChar char="▪"/>
              <a:defRPr sz="2000">
                <a:solidFill>
                  <a:srgbClr val="62305E"/>
                </a:solidFill>
                <a:latin typeface="+mj-lt"/>
              </a:defRPr>
            </a:lvl2pPr>
            <a:lvl3pPr marL="1143000" indent="-228600">
              <a:buFont typeface="Calibri" panose="020F0502020204030204" pitchFamily="34" charset="0"/>
              <a:buChar char="▪"/>
              <a:defRPr sz="1800">
                <a:solidFill>
                  <a:srgbClr val="62305E"/>
                </a:solidFill>
              </a:defRPr>
            </a:lvl3pPr>
            <a:lvl4pPr marL="16002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4pPr>
            <a:lvl5pPr marL="20574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5pPr>
          </a:lstStyle>
          <a:p>
            <a:pPr lvl="0"/>
            <a:r>
              <a:rPr lang="en-US" altLang="zh-CN" dirty="0"/>
              <a:t>PHOTO</a:t>
            </a:r>
          </a:p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-37608" y="6506143"/>
            <a:ext cx="730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badi MT Condensed Light" panose="020B0306030101010103" pitchFamily="34" charset="0"/>
                <a:cs typeface="Agency FB" panose="020B0503020202020204" pitchFamily="34" charset="0"/>
              </a:rPr>
              <a:t>Yulei LI</a:t>
            </a:r>
            <a:endParaRPr lang="zh-CN" altLang="en-US" sz="2000" b="1" dirty="0">
              <a:solidFill>
                <a:schemeClr val="bg1"/>
              </a:solidFill>
              <a:latin typeface="Abadi MT Condensed Light" panose="020B0306030101010103" pitchFamily="34" charset="0"/>
              <a:cs typeface="Agency FB" panose="020B0503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6996" r="36362" b="52031"/>
          <a:stretch>
            <a:fillRect/>
          </a:stretch>
        </p:blipFill>
        <p:spPr>
          <a:xfrm>
            <a:off x="163686" y="154294"/>
            <a:ext cx="895749" cy="6761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59" y="264122"/>
            <a:ext cx="1145020" cy="314072"/>
          </a:xfrm>
          <a:prstGeom prst="rect">
            <a:avLst/>
          </a:prstGeom>
        </p:spPr>
      </p:pic>
      <p:sp>
        <p:nvSpPr>
          <p:cNvPr id="18" name="文本框 17"/>
          <p:cNvSpPr txBox="1"/>
          <p:nvPr userDrawn="1"/>
        </p:nvSpPr>
        <p:spPr>
          <a:xfrm>
            <a:off x="1071750" y="579868"/>
            <a:ext cx="12202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kern="0" dirty="0">
                <a:solidFill>
                  <a:srgbClr val="7A3F76"/>
                </a:solidFill>
                <a:latin typeface="Adobe Gurmukhi" panose="01010101010101010101" pitchFamily="50" charset="0"/>
                <a:cs typeface="Adobe Gurmukhi" panose="01010101010101010101" pitchFamily="50" charset="0"/>
              </a:rPr>
              <a:t>TSINGHUA UNIVERSITY</a:t>
            </a:r>
            <a:endParaRPr lang="zh-CN" altLang="en-US" sz="700" b="1" kern="0" dirty="0">
              <a:solidFill>
                <a:srgbClr val="7A3F76"/>
              </a:solidFill>
              <a:latin typeface="Adobe Gurmukhi" panose="01010101010101010101" pitchFamily="50" charset="0"/>
              <a:cs typeface="Adobe Gurmukhi" panose="01010101010101010101" pitchFamily="50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46639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62305E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altLang="zh-CN" dirty="0"/>
              <a:t>Aril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331170"/>
            <a:ext cx="11616000" cy="954819"/>
          </a:xfrm>
        </p:spPr>
        <p:txBody>
          <a:bodyPr/>
          <a:lstStyle>
            <a:lvl1pPr marL="228600" indent="-228600">
              <a:buFont typeface="Calibri" panose="020F0502020204030204" pitchFamily="34" charset="0"/>
              <a:buChar char="▪"/>
              <a:defRPr sz="2400">
                <a:solidFill>
                  <a:srgbClr val="62305E"/>
                </a:solidFill>
                <a:latin typeface="+mn-lt"/>
              </a:defRPr>
            </a:lvl1pPr>
            <a:lvl2pPr marL="685800" indent="-228600">
              <a:buFont typeface="Calibri" panose="020F0502020204030204" pitchFamily="34" charset="0"/>
              <a:buChar char="▪"/>
              <a:defRPr sz="2000">
                <a:solidFill>
                  <a:srgbClr val="62305E"/>
                </a:solidFill>
                <a:latin typeface="+mj-lt"/>
              </a:defRPr>
            </a:lvl2pPr>
            <a:lvl3pPr marL="1143000" indent="-228600">
              <a:buFont typeface="Calibri" panose="020F0502020204030204" pitchFamily="34" charset="0"/>
              <a:buChar char="▪"/>
              <a:defRPr sz="1800">
                <a:solidFill>
                  <a:srgbClr val="62305E"/>
                </a:solidFill>
              </a:defRPr>
            </a:lvl3pPr>
            <a:lvl4pPr marL="16002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4pPr>
            <a:lvl5pPr marL="20574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5pPr>
          </a:lstStyle>
          <a:p>
            <a:pPr lvl="0"/>
            <a:r>
              <a:rPr lang="en-US" altLang="zh-CN" dirty="0"/>
              <a:t>THE First Title</a:t>
            </a:r>
            <a:endParaRPr lang="zh-CN" altLang="en-US" dirty="0"/>
          </a:p>
          <a:p>
            <a:pPr lvl="1"/>
            <a:r>
              <a:rPr lang="en-US" altLang="zh-CN" dirty="0"/>
              <a:t>The Second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979330"/>
            <a:ext cx="12192000" cy="139415"/>
          </a:xfrm>
          <a:prstGeom prst="rect">
            <a:avLst/>
          </a:prstGeom>
          <a:solidFill>
            <a:srgbClr val="7A3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flipV="1">
            <a:off x="0" y="6530339"/>
            <a:ext cx="12192000" cy="327661"/>
          </a:xfrm>
          <a:prstGeom prst="rect">
            <a:avLst/>
          </a:prstGeom>
          <a:gradFill>
            <a:gsLst>
              <a:gs pos="50000">
                <a:srgbClr val="8D5A8A"/>
              </a:gs>
              <a:gs pos="0">
                <a:srgbClr val="62305E"/>
              </a:gs>
              <a:gs pos="100000">
                <a:srgbClr val="62305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0339"/>
            <a:ext cx="12192000" cy="327663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fld id="{7A637884-3CA4-4439-BC89-9CBD11F97204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30336"/>
            <a:ext cx="2743200" cy="32766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fld id="{2EEF4661-7EC0-40D2-BD40-97E05B06772D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958400" y="2599065"/>
            <a:ext cx="4800000" cy="3600000"/>
          </a:xfrm>
        </p:spPr>
        <p:txBody>
          <a:bodyPr anchor="t"/>
          <a:lstStyle>
            <a:lvl1pPr marL="0" indent="0" algn="ctr">
              <a:buFont typeface="Calibri" panose="020F0502020204030204" pitchFamily="34" charset="0"/>
              <a:buNone/>
              <a:defRPr sz="2400">
                <a:solidFill>
                  <a:srgbClr val="62305E"/>
                </a:solidFill>
                <a:latin typeface="+mn-lt"/>
              </a:defRPr>
            </a:lvl1pPr>
            <a:lvl2pPr marL="685800" indent="-228600">
              <a:buFont typeface="Calibri" panose="020F0502020204030204" pitchFamily="34" charset="0"/>
              <a:buChar char="▪"/>
              <a:defRPr sz="2000">
                <a:solidFill>
                  <a:srgbClr val="62305E"/>
                </a:solidFill>
                <a:latin typeface="+mj-lt"/>
              </a:defRPr>
            </a:lvl2pPr>
            <a:lvl3pPr marL="1143000" indent="-228600">
              <a:buFont typeface="Calibri" panose="020F0502020204030204" pitchFamily="34" charset="0"/>
              <a:buChar char="▪"/>
              <a:defRPr sz="1800">
                <a:solidFill>
                  <a:srgbClr val="62305E"/>
                </a:solidFill>
              </a:defRPr>
            </a:lvl3pPr>
            <a:lvl4pPr marL="16002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4pPr>
            <a:lvl5pPr marL="20574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5pPr>
          </a:lstStyle>
          <a:p>
            <a:pPr lvl="0"/>
            <a:r>
              <a:rPr lang="en-US" altLang="zh-CN" dirty="0"/>
              <a:t>PHOTO</a:t>
            </a:r>
          </a:p>
          <a:p>
            <a:pPr lvl="0"/>
            <a:endParaRPr lang="zh-CN" alt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433600" y="2599065"/>
            <a:ext cx="4800000" cy="3600000"/>
          </a:xfrm>
        </p:spPr>
        <p:txBody>
          <a:bodyPr anchor="t"/>
          <a:lstStyle>
            <a:lvl1pPr marL="0" indent="0" algn="ctr">
              <a:buFont typeface="Calibri" panose="020F0502020204030204" pitchFamily="34" charset="0"/>
              <a:buNone/>
              <a:defRPr sz="2400">
                <a:solidFill>
                  <a:srgbClr val="62305E"/>
                </a:solidFill>
                <a:latin typeface="+mn-lt"/>
              </a:defRPr>
            </a:lvl1pPr>
            <a:lvl2pPr marL="685800" indent="-228600">
              <a:buFont typeface="Calibri" panose="020F0502020204030204" pitchFamily="34" charset="0"/>
              <a:buChar char="▪"/>
              <a:defRPr sz="2000">
                <a:solidFill>
                  <a:srgbClr val="62305E"/>
                </a:solidFill>
                <a:latin typeface="+mj-lt"/>
              </a:defRPr>
            </a:lvl2pPr>
            <a:lvl3pPr marL="1143000" indent="-228600">
              <a:buFont typeface="Calibri" panose="020F0502020204030204" pitchFamily="34" charset="0"/>
              <a:buChar char="▪"/>
              <a:defRPr sz="1800">
                <a:solidFill>
                  <a:srgbClr val="62305E"/>
                </a:solidFill>
              </a:defRPr>
            </a:lvl3pPr>
            <a:lvl4pPr marL="16002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4pPr>
            <a:lvl5pPr marL="20574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5pPr>
          </a:lstStyle>
          <a:p>
            <a:pPr lvl="0"/>
            <a:r>
              <a:rPr lang="en-US" altLang="zh-CN" dirty="0"/>
              <a:t>PHOTO</a:t>
            </a:r>
          </a:p>
          <a:p>
            <a:pPr lvl="0"/>
            <a:endParaRPr lang="zh-CN" altLang="en-US" dirty="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-37608" y="6506143"/>
            <a:ext cx="730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badi MT Condensed Light" panose="020B0306030101010103" pitchFamily="34" charset="0"/>
                <a:cs typeface="Agency FB" panose="020B0503020202020204" pitchFamily="34" charset="0"/>
              </a:rPr>
              <a:t>Yulei LI</a:t>
            </a:r>
            <a:endParaRPr lang="zh-CN" altLang="en-US" sz="2000" b="1" dirty="0">
              <a:solidFill>
                <a:schemeClr val="bg1"/>
              </a:solidFill>
              <a:latin typeface="Abadi MT Condensed Light" panose="020B0306030101010103" pitchFamily="34" charset="0"/>
              <a:cs typeface="Agency FB" panose="020B0503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6996" r="36362" b="52031"/>
          <a:stretch>
            <a:fillRect/>
          </a:stretch>
        </p:blipFill>
        <p:spPr>
          <a:xfrm>
            <a:off x="163686" y="154294"/>
            <a:ext cx="895749" cy="6761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59" y="264122"/>
            <a:ext cx="1145020" cy="314072"/>
          </a:xfrm>
          <a:prstGeom prst="rect">
            <a:avLst/>
          </a:prstGeom>
        </p:spPr>
      </p:pic>
      <p:sp>
        <p:nvSpPr>
          <p:cNvPr id="18" name="文本框 17"/>
          <p:cNvSpPr txBox="1"/>
          <p:nvPr userDrawn="1"/>
        </p:nvSpPr>
        <p:spPr>
          <a:xfrm>
            <a:off x="1071750" y="579868"/>
            <a:ext cx="12202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kern="0" dirty="0">
                <a:solidFill>
                  <a:srgbClr val="7A3F76"/>
                </a:solidFill>
                <a:latin typeface="Adobe Gurmukhi" panose="01010101010101010101" pitchFamily="50" charset="0"/>
                <a:cs typeface="Adobe Gurmukhi" panose="01010101010101010101" pitchFamily="50" charset="0"/>
              </a:rPr>
              <a:t>TSINGHUA UNIVERSITY</a:t>
            </a:r>
            <a:endParaRPr lang="zh-CN" altLang="en-US" sz="700" b="1" kern="0" dirty="0">
              <a:solidFill>
                <a:srgbClr val="7A3F76"/>
              </a:solidFill>
              <a:latin typeface="Adobe Gurmukhi" panose="01010101010101010101" pitchFamily="50" charset="0"/>
              <a:cs typeface="Adobe Gurmukhi" panose="01010101010101010101" pitchFamily="50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46639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62305E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altLang="zh-CN" dirty="0"/>
              <a:t>Aril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3667" y="1313296"/>
            <a:ext cx="10808395" cy="5040000"/>
          </a:xfrm>
        </p:spPr>
        <p:txBody>
          <a:bodyPr/>
          <a:lstStyle>
            <a:lvl1pPr marL="228600" indent="-228600">
              <a:buFont typeface="Calibri" panose="020F0502020204030204" pitchFamily="34" charset="0"/>
              <a:buChar char="▪"/>
              <a:defRPr sz="2400">
                <a:solidFill>
                  <a:srgbClr val="62305E"/>
                </a:solidFill>
                <a:latin typeface="+mn-lt"/>
              </a:defRPr>
            </a:lvl1pPr>
            <a:lvl2pPr marL="685800" indent="-228600">
              <a:buFont typeface="Calibri" panose="020F0502020204030204" pitchFamily="34" charset="0"/>
              <a:buChar char="▪"/>
              <a:defRPr sz="2000">
                <a:solidFill>
                  <a:srgbClr val="62305E"/>
                </a:solidFill>
                <a:latin typeface="+mj-lt"/>
              </a:defRPr>
            </a:lvl2pPr>
            <a:lvl3pPr marL="1143000" indent="-228600">
              <a:buFont typeface="Calibri" panose="020F0502020204030204" pitchFamily="34" charset="0"/>
              <a:buChar char="▪"/>
              <a:defRPr sz="1800">
                <a:solidFill>
                  <a:srgbClr val="62305E"/>
                </a:solidFill>
              </a:defRPr>
            </a:lvl3pPr>
            <a:lvl4pPr marL="16002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4pPr>
            <a:lvl5pPr marL="2057400" indent="-228600">
              <a:buFont typeface="Calibri" panose="020F0502020204030204" pitchFamily="34" charset="0"/>
              <a:buChar char="▪"/>
              <a:defRPr sz="1600">
                <a:solidFill>
                  <a:srgbClr val="62305E"/>
                </a:solidFill>
              </a:defRPr>
            </a:lvl5pPr>
          </a:lstStyle>
          <a:p>
            <a:pPr lvl="0"/>
            <a:r>
              <a:rPr lang="en-US" altLang="zh-CN" dirty="0"/>
              <a:t>THE First Title</a:t>
            </a:r>
            <a:endParaRPr lang="zh-CN" altLang="en-US" dirty="0"/>
          </a:p>
          <a:p>
            <a:pPr lvl="1"/>
            <a:r>
              <a:rPr lang="en-US" altLang="zh-CN" dirty="0"/>
              <a:t>The Second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979330"/>
            <a:ext cx="12192000" cy="139415"/>
          </a:xfrm>
          <a:prstGeom prst="rect">
            <a:avLst/>
          </a:prstGeom>
          <a:solidFill>
            <a:srgbClr val="7A3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flipV="1">
            <a:off x="0" y="6530339"/>
            <a:ext cx="12192000" cy="327661"/>
          </a:xfrm>
          <a:prstGeom prst="rect">
            <a:avLst/>
          </a:prstGeom>
          <a:gradFill>
            <a:gsLst>
              <a:gs pos="50000">
                <a:srgbClr val="8D5A8A"/>
              </a:gs>
              <a:gs pos="0">
                <a:srgbClr val="62305E"/>
              </a:gs>
              <a:gs pos="100000">
                <a:srgbClr val="62305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0339"/>
            <a:ext cx="12192000" cy="327663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fld id="{7A637884-3CA4-4439-BC89-9CBD11F97204}" type="datetime1">
              <a:rPr lang="zh-CN" altLang="en-US" smtClean="0"/>
              <a:t>2022/11/9</a:t>
            </a:fld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30336"/>
            <a:ext cx="2743200" cy="32766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fld id="{2EEF4661-7EC0-40D2-BD40-97E05B06772D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-37608" y="6506143"/>
            <a:ext cx="730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badi MT Condensed Light" panose="020B0306030101010103" pitchFamily="34" charset="0"/>
                <a:cs typeface="Agency FB" panose="020B0503020202020204" pitchFamily="34" charset="0"/>
              </a:rPr>
              <a:t>Yulei LI</a:t>
            </a:r>
            <a:endParaRPr lang="zh-CN" altLang="en-US" sz="2000" b="1" dirty="0">
              <a:solidFill>
                <a:schemeClr val="bg1"/>
              </a:solidFill>
              <a:latin typeface="Abadi MT Condensed Light" panose="020B0306030101010103" pitchFamily="34" charset="0"/>
              <a:cs typeface="Agency FB" panose="020B0503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6996" r="36362" b="52031"/>
          <a:stretch>
            <a:fillRect/>
          </a:stretch>
        </p:blipFill>
        <p:spPr>
          <a:xfrm>
            <a:off x="163686" y="154294"/>
            <a:ext cx="895749" cy="67619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59" y="264122"/>
            <a:ext cx="1145020" cy="314072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1071750" y="579868"/>
            <a:ext cx="12202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kern="0" dirty="0">
                <a:solidFill>
                  <a:srgbClr val="7A3F76"/>
                </a:solidFill>
                <a:latin typeface="Adobe Gurmukhi" panose="01010101010101010101" pitchFamily="50" charset="0"/>
                <a:cs typeface="Adobe Gurmukhi" panose="01010101010101010101" pitchFamily="50" charset="0"/>
              </a:rPr>
              <a:t>TSINGHUA UNIVERSITY</a:t>
            </a:r>
            <a:endParaRPr lang="zh-CN" altLang="en-US" sz="700" b="1" kern="0" dirty="0">
              <a:solidFill>
                <a:srgbClr val="7A3F76"/>
              </a:solidFill>
              <a:latin typeface="Adobe Gurmukhi" panose="01010101010101010101" pitchFamily="50" charset="0"/>
              <a:cs typeface="Adobe Gurmukhi" panose="01010101010101010101" pitchFamily="50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979330"/>
            <a:ext cx="12192000" cy="139415"/>
          </a:xfrm>
          <a:prstGeom prst="rect">
            <a:avLst/>
          </a:prstGeom>
          <a:solidFill>
            <a:srgbClr val="7A3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 flipV="1">
            <a:off x="0" y="6530339"/>
            <a:ext cx="12192000" cy="327661"/>
          </a:xfrm>
          <a:prstGeom prst="rect">
            <a:avLst/>
          </a:prstGeom>
          <a:gradFill>
            <a:gsLst>
              <a:gs pos="50000">
                <a:srgbClr val="8D5A8A"/>
              </a:gs>
              <a:gs pos="0">
                <a:srgbClr val="62305E"/>
              </a:gs>
              <a:gs pos="100000">
                <a:srgbClr val="62305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0339"/>
            <a:ext cx="12192000" cy="327663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fld id="{7A637884-3CA4-4439-BC89-9CBD11F97204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16" name="内容占位符 8"/>
          <p:cNvSpPr txBox="1"/>
          <p:nvPr userDrawn="1"/>
        </p:nvSpPr>
        <p:spPr>
          <a:xfrm>
            <a:off x="683101" y="5330301"/>
            <a:ext cx="10912292" cy="663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Wingdings" panose="05000000000000000000" pitchFamily="2" charset="2"/>
              <a:buChar char="n"/>
              <a:defRPr sz="2800" b="1" kern="1200">
                <a:solidFill>
                  <a:srgbClr val="4B4B4B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anose="05000000000000000000" pitchFamily="2" charset="2"/>
              <a:buChar char="n"/>
              <a:defRPr sz="2400" b="1" kern="1200">
                <a:solidFill>
                  <a:srgbClr val="4B4B4B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anose="05000000000000000000" pitchFamily="2" charset="2"/>
              <a:buChar char="n"/>
              <a:defRPr sz="2000" b="1" kern="1200">
                <a:solidFill>
                  <a:srgbClr val="4B4B4B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anose="05000000000000000000" pitchFamily="2" charset="2"/>
              <a:buNone/>
              <a:defRPr sz="1800" b="1" kern="120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panose="05000000000000000000" pitchFamily="2" charset="2"/>
              <a:buChar char="n"/>
              <a:defRPr sz="1800" b="1" kern="120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5000"/>
              </a:lnSpc>
              <a:buNone/>
            </a:pPr>
            <a:r>
              <a:rPr lang="en-US" altLang="zh-CN" sz="1400" i="1" dirty="0">
                <a:solidFill>
                  <a:srgbClr val="62305E"/>
                </a:solidFill>
                <a:latin typeface="Microsoft YaHei UI" panose="020B0503020204020204" charset="-122"/>
                <a:ea typeface="Microsoft YaHei UI" panose="020B0503020204020204" charset="-122"/>
              </a:rPr>
              <a:t>Jianing Liu</a:t>
            </a:r>
          </a:p>
          <a:p>
            <a:pPr marL="0" indent="0" algn="r">
              <a:lnSpc>
                <a:spcPct val="95000"/>
              </a:lnSpc>
              <a:buNone/>
            </a:pPr>
            <a:r>
              <a:rPr lang="en-US" altLang="zh-CN" sz="1100" b="0" dirty="0">
                <a:solidFill>
                  <a:srgbClr val="62305E"/>
                </a:solidFill>
                <a:latin typeface="Microsoft YaHei UI" panose="020B0503020204020204" charset="-122"/>
                <a:ea typeface="Microsoft YaHei UI" panose="020B0503020204020204" charset="-122"/>
              </a:rPr>
              <a:t>Department of Engineering Physics, Tsinghua University, Beijing, China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17079" y="3175359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rgbClr val="62305E"/>
                </a:solidFill>
              </a:rPr>
              <a:t>Thanks for your attention!</a:t>
            </a:r>
            <a:endParaRPr lang="zh-CN" altLang="en-US" sz="3600" dirty="0">
              <a:solidFill>
                <a:srgbClr val="62305E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6996" r="36362" b="52031"/>
          <a:stretch>
            <a:fillRect/>
          </a:stretch>
        </p:blipFill>
        <p:spPr>
          <a:xfrm>
            <a:off x="163686" y="154294"/>
            <a:ext cx="895749" cy="6761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59" y="264122"/>
            <a:ext cx="1145020" cy="314072"/>
          </a:xfrm>
          <a:prstGeom prst="rect">
            <a:avLst/>
          </a:prstGeom>
        </p:spPr>
      </p:pic>
      <p:sp>
        <p:nvSpPr>
          <p:cNvPr id="18" name="文本框 17"/>
          <p:cNvSpPr txBox="1"/>
          <p:nvPr userDrawn="1"/>
        </p:nvSpPr>
        <p:spPr>
          <a:xfrm>
            <a:off x="1071750" y="579868"/>
            <a:ext cx="12202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kern="0" dirty="0">
                <a:solidFill>
                  <a:srgbClr val="7A3F76"/>
                </a:solidFill>
                <a:latin typeface="Adobe Gurmukhi" panose="01010101010101010101" pitchFamily="50" charset="0"/>
                <a:cs typeface="Adobe Gurmukhi" panose="01010101010101010101" pitchFamily="50" charset="0"/>
              </a:rPr>
              <a:t>TSINGHUA UNIVERSITY</a:t>
            </a:r>
            <a:endParaRPr lang="zh-CN" altLang="en-US" sz="700" b="1" kern="0" dirty="0">
              <a:solidFill>
                <a:srgbClr val="7A3F76"/>
              </a:solidFill>
              <a:latin typeface="Adobe Gurmukhi" panose="01010101010101010101" pitchFamily="50" charset="0"/>
              <a:cs typeface="Adobe Gurmukhi" panose="01010101010101010101" pitchFamily="50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17" Type="http://schemas.openxmlformats.org/officeDocument/2006/relationships/tags" Target="../tags/tag68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67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66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4661-7EC0-40D2-BD40-97E05B0677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4661-7EC0-40D2-BD40-97E05B0677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4661-7EC0-40D2-BD40-97E05B0677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68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49" r:id="rId13"/>
    <p:sldLayoutId id="2147483650" r:id="rId14"/>
    <p:sldLayoutId id="2147483651" r:id="rId15"/>
    <p:sldLayoutId id="2147483652" r:id="rId16"/>
    <p:sldLayoutId id="2147483654" r:id="rId17"/>
    <p:sldLayoutId id="2147483655" r:id="rId18"/>
    <p:sldLayoutId id="2147483656" r:id="rId19"/>
    <p:sldLayoutId id="2147483657" r:id="rId2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2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27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98704" y="2067563"/>
            <a:ext cx="806980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altLang="zh-CN" sz="3600" dirty="0">
                <a:solidFill>
                  <a:srgbClr val="62305E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Possible MRPC detector for CEPC-TOF</a:t>
            </a:r>
            <a:endParaRPr lang="zh-CN" altLang="en-US" sz="3600" dirty="0">
              <a:solidFill>
                <a:srgbClr val="62305E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96485" y="3791585"/>
            <a:ext cx="2331720" cy="10147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dirty="0">
                <a:solidFill>
                  <a:srgbClr val="62305E"/>
                </a:solidFill>
              </a:rPr>
              <a:t>           </a:t>
            </a:r>
            <a:r>
              <a:rPr lang="en-US" altLang="zh-CN" dirty="0">
                <a:solidFill>
                  <a:srgbClr val="62305E"/>
                </a:solidFill>
              </a:rPr>
              <a:t>   </a:t>
            </a:r>
            <a:r>
              <a:rPr lang="zh-CN" altLang="en-US" sz="2400" dirty="0">
                <a:solidFill>
                  <a:srgbClr val="62305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王义</a:t>
            </a:r>
            <a:endParaRPr lang="en-US" altLang="zh-CN" sz="2400" dirty="0">
              <a:solidFill>
                <a:srgbClr val="62305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endParaRPr lang="en-US" altLang="zh-CN" dirty="0">
              <a:solidFill>
                <a:srgbClr val="62305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zh-CN" altLang="en-US" dirty="0">
                <a:solidFill>
                  <a:srgbClr val="62305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清华大学工程物理系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3883" y="4222011"/>
            <a:ext cx="1147882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b="1" dirty="0">
                <a:solidFill>
                  <a:srgbClr val="62305E"/>
                </a:solidFill>
              </a:rPr>
              <a:t>桶部</a:t>
            </a:r>
            <a:r>
              <a:rPr lang="zh-CN" altLang="en-US" b="1" dirty="0" smtClean="0">
                <a:solidFill>
                  <a:srgbClr val="62305E"/>
                </a:solidFill>
              </a:rPr>
              <a:t>：</a:t>
            </a:r>
            <a:endParaRPr lang="en-US" altLang="zh-CN" b="1" dirty="0" smtClean="0">
              <a:solidFill>
                <a:srgbClr val="62305E"/>
              </a:solidFill>
            </a:endParaRPr>
          </a:p>
          <a:p>
            <a:pPr algn="l"/>
            <a:r>
              <a:rPr lang="en-US" altLang="zh-CN" dirty="0">
                <a:solidFill>
                  <a:srgbClr val="62305E"/>
                </a:solidFill>
              </a:rPr>
              <a:t> </a:t>
            </a:r>
            <a:r>
              <a:rPr lang="en-US" altLang="zh-CN" dirty="0" smtClean="0">
                <a:solidFill>
                  <a:srgbClr val="62305E"/>
                </a:solidFill>
              </a:rPr>
              <a:t>       </a:t>
            </a:r>
            <a:r>
              <a:rPr lang="zh-CN" altLang="en-US" dirty="0" smtClean="0">
                <a:solidFill>
                  <a:srgbClr val="62305E"/>
                </a:solidFill>
              </a:rPr>
              <a:t>绕</a:t>
            </a:r>
            <a:r>
              <a:rPr lang="zh-CN" altLang="en-US" dirty="0">
                <a:solidFill>
                  <a:srgbClr val="62305E"/>
                </a:solidFill>
              </a:rPr>
              <a:t>筒圆周方向两层tower overlap，每层16个tower，每个tower包含1个module-A和</a:t>
            </a:r>
            <a:r>
              <a:rPr lang="en-US" altLang="zh-CN" dirty="0">
                <a:solidFill>
                  <a:srgbClr val="62305E"/>
                </a:solidFill>
              </a:rPr>
              <a:t>2</a:t>
            </a:r>
            <a:r>
              <a:rPr lang="zh-CN" altLang="en-US" dirty="0">
                <a:solidFill>
                  <a:srgbClr val="62305E"/>
                </a:solidFill>
              </a:rPr>
              <a:t>个module-B，覆盖角度为360°，沿筒轴向放置tower（tower长</a:t>
            </a:r>
            <a:r>
              <a:rPr lang="en-US" altLang="zh-CN" dirty="0">
                <a:solidFill>
                  <a:srgbClr val="62305E"/>
                </a:solidFill>
              </a:rPr>
              <a:t>4.9</a:t>
            </a:r>
            <a:r>
              <a:rPr lang="zh-CN" altLang="en-US" dirty="0">
                <a:solidFill>
                  <a:srgbClr val="62305E"/>
                </a:solidFill>
              </a:rPr>
              <a:t>m）。</a:t>
            </a:r>
          </a:p>
          <a:p>
            <a:pPr algn="l"/>
            <a:r>
              <a:rPr lang="zh-CN" altLang="en-US" dirty="0">
                <a:solidFill>
                  <a:srgbClr val="62305E"/>
                </a:solidFill>
              </a:rPr>
              <a:t>Module-A、Module-B中两相邻的MRPC之间2条读出条重叠，读出条为10+2.5mm，4室6气隙单个探测器厚3.02cm</a:t>
            </a:r>
            <a:r>
              <a:rPr lang="zh-CN" altLang="en-US" dirty="0" smtClean="0">
                <a:solidFill>
                  <a:srgbClr val="62305E"/>
                </a:solidFill>
              </a:rPr>
              <a:t>。</a:t>
            </a:r>
            <a:endParaRPr lang="zh-CN" altLang="en-US" dirty="0">
              <a:solidFill>
                <a:srgbClr val="62305E"/>
              </a:solidFill>
            </a:endParaRPr>
          </a:p>
          <a:p>
            <a:pPr algn="l"/>
            <a:endParaRPr lang="en-US" altLang="zh-CN" b="1" dirty="0" smtClean="0">
              <a:solidFill>
                <a:srgbClr val="62305E"/>
              </a:solidFill>
            </a:endParaRPr>
          </a:p>
          <a:p>
            <a:pPr algn="l"/>
            <a:r>
              <a:rPr lang="zh-CN" altLang="en-US" b="1" dirty="0" smtClean="0">
                <a:solidFill>
                  <a:srgbClr val="62305E"/>
                </a:solidFill>
              </a:rPr>
              <a:t>端</a:t>
            </a:r>
            <a:r>
              <a:rPr lang="zh-CN" altLang="en-US" b="1" dirty="0">
                <a:solidFill>
                  <a:srgbClr val="62305E"/>
                </a:solidFill>
              </a:rPr>
              <a:t>部</a:t>
            </a:r>
            <a:r>
              <a:rPr lang="zh-CN" altLang="en-US" b="1" dirty="0" smtClean="0">
                <a:solidFill>
                  <a:srgbClr val="62305E"/>
                </a:solidFill>
              </a:rPr>
              <a:t>：</a:t>
            </a:r>
            <a:endParaRPr lang="en-US" altLang="zh-CN" b="1" dirty="0" smtClean="0">
              <a:solidFill>
                <a:srgbClr val="62305E"/>
              </a:solidFill>
            </a:endParaRPr>
          </a:p>
          <a:p>
            <a:pPr algn="l"/>
            <a:r>
              <a:rPr lang="zh-CN" altLang="en-US" dirty="0" smtClean="0">
                <a:solidFill>
                  <a:srgbClr val="62305E"/>
                </a:solidFill>
                <a:sym typeface="+mn-ea"/>
              </a:rPr>
              <a:t>         一端</a:t>
            </a:r>
            <a:r>
              <a:rPr lang="zh-CN" altLang="en-US" dirty="0">
                <a:solidFill>
                  <a:srgbClr val="62305E"/>
                </a:solidFill>
                <a:sym typeface="+mn-ea"/>
              </a:rPr>
              <a:t>共</a:t>
            </a:r>
            <a:r>
              <a:rPr lang="en-US" altLang="zh-CN" dirty="0">
                <a:solidFill>
                  <a:srgbClr val="62305E"/>
                </a:solidFill>
                <a:sym typeface="+mn-ea"/>
              </a:rPr>
              <a:t>24</a:t>
            </a:r>
            <a:r>
              <a:rPr lang="zh-CN" altLang="en-US" dirty="0">
                <a:solidFill>
                  <a:srgbClr val="62305E"/>
                </a:solidFill>
                <a:sym typeface="+mn-ea"/>
              </a:rPr>
              <a:t>个</a:t>
            </a:r>
            <a:r>
              <a:rPr lang="en-US" altLang="zh-CN" dirty="0">
                <a:solidFill>
                  <a:srgbClr val="62305E"/>
                </a:solidFill>
                <a:sym typeface="+mn-ea"/>
              </a:rPr>
              <a:t>module</a:t>
            </a:r>
            <a:r>
              <a:rPr lang="zh-CN" altLang="en-US" dirty="0">
                <a:solidFill>
                  <a:srgbClr val="62305E"/>
                </a:solidFill>
                <a:sym typeface="+mn-ea"/>
              </a:rPr>
              <a:t>，分两层</a:t>
            </a:r>
            <a:r>
              <a:rPr lang="en-US" altLang="zh-CN" dirty="0">
                <a:solidFill>
                  <a:srgbClr val="62305E"/>
                </a:solidFill>
                <a:sym typeface="+mn-ea"/>
              </a:rPr>
              <a:t>overlap</a:t>
            </a:r>
            <a:r>
              <a:rPr lang="zh-CN" altLang="en-US" dirty="0">
                <a:solidFill>
                  <a:srgbClr val="62305E"/>
                </a:solidFill>
                <a:sym typeface="+mn-ea"/>
              </a:rPr>
              <a:t>；每个</a:t>
            </a:r>
            <a:r>
              <a:rPr lang="en-US" altLang="zh-CN" dirty="0">
                <a:solidFill>
                  <a:srgbClr val="62305E"/>
                </a:solidFill>
                <a:sym typeface="+mn-ea"/>
              </a:rPr>
              <a:t>module</a:t>
            </a:r>
            <a:r>
              <a:rPr lang="zh-CN" altLang="en-US" dirty="0">
                <a:solidFill>
                  <a:srgbClr val="62305E"/>
                </a:solidFill>
                <a:sym typeface="+mn-ea"/>
              </a:rPr>
              <a:t>中有</a:t>
            </a:r>
            <a:r>
              <a:rPr lang="en-US" altLang="zh-CN" dirty="0">
                <a:solidFill>
                  <a:srgbClr val="62305E"/>
                </a:solidFill>
                <a:sym typeface="+mn-ea"/>
              </a:rPr>
              <a:t>5</a:t>
            </a:r>
            <a:r>
              <a:rPr lang="zh-CN" altLang="en-US" dirty="0">
                <a:solidFill>
                  <a:srgbClr val="62305E"/>
                </a:solidFill>
                <a:sym typeface="+mn-ea"/>
              </a:rPr>
              <a:t>个探测器，两相邻的MRPC之间1-2条读出条重叠，每个探测器有</a:t>
            </a:r>
            <a:r>
              <a:rPr lang="en-US" altLang="zh-CN" dirty="0">
                <a:solidFill>
                  <a:srgbClr val="62305E"/>
                </a:solidFill>
                <a:sym typeface="+mn-ea"/>
              </a:rPr>
              <a:t>24</a:t>
            </a:r>
            <a:r>
              <a:rPr lang="zh-CN" altLang="en-US" dirty="0">
                <a:solidFill>
                  <a:srgbClr val="62305E"/>
                </a:solidFill>
                <a:sym typeface="+mn-ea"/>
              </a:rPr>
              <a:t>个读出条，读出条为</a:t>
            </a:r>
            <a:r>
              <a:rPr lang="en-US" altLang="zh-CN" dirty="0">
                <a:solidFill>
                  <a:srgbClr val="62305E"/>
                </a:solidFill>
                <a:sym typeface="+mn-ea"/>
              </a:rPr>
              <a:t>10+3.5mm</a:t>
            </a:r>
            <a:endParaRPr lang="zh-CN" altLang="en-US" dirty="0">
              <a:solidFill>
                <a:srgbClr val="62305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70001" y="216651"/>
            <a:ext cx="345280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rgbClr val="62305E"/>
                </a:solidFill>
              </a:rPr>
              <a:t>CEPC-TOF</a:t>
            </a:r>
            <a:r>
              <a:rPr lang="zh-CN" altLang="en-US" sz="3200" dirty="0">
                <a:solidFill>
                  <a:srgbClr val="62305E"/>
                </a:solidFill>
              </a:rPr>
              <a:t>总体构造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83042" y="1322241"/>
            <a:ext cx="5871606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dirty="0">
                <a:solidFill>
                  <a:srgbClr val="62305E"/>
                </a:solidFill>
              </a:rPr>
              <a:t>性能：</a:t>
            </a:r>
            <a:endParaRPr lang="en-US" altLang="zh-CN" sz="2400" dirty="0">
              <a:solidFill>
                <a:srgbClr val="62305E"/>
              </a:solidFill>
            </a:endParaRPr>
          </a:p>
          <a:p>
            <a:r>
              <a:rPr lang="en-US" altLang="zh-CN" sz="2400" dirty="0">
                <a:solidFill>
                  <a:srgbClr val="62305E"/>
                </a:solidFill>
              </a:rPr>
              <a:t>1</a:t>
            </a:r>
            <a:r>
              <a:rPr lang="zh-CN" altLang="en-US" sz="2400" dirty="0">
                <a:solidFill>
                  <a:srgbClr val="62305E"/>
                </a:solidFill>
              </a:rPr>
              <a:t>、时间分辨：</a:t>
            </a:r>
            <a:r>
              <a:rPr lang="en-US" altLang="zh-CN" sz="2400" dirty="0">
                <a:solidFill>
                  <a:srgbClr val="62305E"/>
                </a:solidFill>
              </a:rPr>
              <a:t>&lt;35ps</a:t>
            </a:r>
          </a:p>
          <a:p>
            <a:r>
              <a:rPr lang="en-US" altLang="zh-CN" sz="2400" dirty="0">
                <a:solidFill>
                  <a:srgbClr val="62305E"/>
                </a:solidFill>
              </a:rPr>
              <a:t>2</a:t>
            </a:r>
            <a:r>
              <a:rPr lang="zh-CN" altLang="en-US" sz="2400" dirty="0">
                <a:solidFill>
                  <a:srgbClr val="62305E"/>
                </a:solidFill>
              </a:rPr>
              <a:t>、</a:t>
            </a:r>
            <a:r>
              <a:rPr lang="en-US" altLang="zh-CN" sz="2400" dirty="0">
                <a:solidFill>
                  <a:srgbClr val="62305E"/>
                </a:solidFill>
              </a:rPr>
              <a:t>PID of </a:t>
            </a:r>
            <a:r>
              <a:rPr lang="en-US" altLang="zh-CN" sz="2400" dirty="0">
                <a:solidFill>
                  <a:srgbClr val="62305E"/>
                </a:solidFill>
                <a:sym typeface="Symbol" panose="05050102010706020507" pitchFamily="18" charset="2"/>
              </a:rPr>
              <a:t>/k:   2.5GeV @3</a:t>
            </a:r>
          </a:p>
          <a:p>
            <a:r>
              <a:rPr lang="en-US" altLang="zh-CN" sz="2400" dirty="0">
                <a:solidFill>
                  <a:srgbClr val="62305E"/>
                </a:solidFill>
                <a:sym typeface="Symbol" panose="05050102010706020507" pitchFamily="18" charset="2"/>
              </a:rPr>
              <a:t>3</a:t>
            </a:r>
            <a:r>
              <a:rPr lang="zh-CN" altLang="en-US" sz="2400" dirty="0">
                <a:solidFill>
                  <a:srgbClr val="62305E"/>
                </a:solidFill>
                <a:sym typeface="Symbol" panose="05050102010706020507" pitchFamily="18" charset="2"/>
              </a:rPr>
              <a:t>、</a:t>
            </a:r>
            <a:r>
              <a:rPr lang="en-US" altLang="zh-CN" sz="2400" dirty="0">
                <a:solidFill>
                  <a:srgbClr val="62305E"/>
                </a:solidFill>
                <a:sym typeface="Symbol" panose="05050102010706020507" pitchFamily="18" charset="2"/>
              </a:rPr>
              <a:t>TOF</a:t>
            </a:r>
            <a:r>
              <a:rPr lang="zh-CN" altLang="en-US" sz="2400" dirty="0">
                <a:solidFill>
                  <a:srgbClr val="62305E"/>
                </a:solidFill>
                <a:sym typeface="Symbol" panose="05050102010706020507" pitchFamily="18" charset="2"/>
              </a:rPr>
              <a:t>面积：</a:t>
            </a:r>
            <a:r>
              <a:rPr lang="en-US" altLang="zh-CN" sz="2400" dirty="0">
                <a:solidFill>
                  <a:srgbClr val="62305E"/>
                </a:solidFill>
                <a:sym typeface="Symbol" panose="05050102010706020507" pitchFamily="18" charset="2"/>
              </a:rPr>
              <a:t>~77m</a:t>
            </a:r>
            <a:r>
              <a:rPr lang="en-US" altLang="zh-CN" sz="2400" baseline="30000" dirty="0">
                <a:solidFill>
                  <a:srgbClr val="62305E"/>
                </a:solidFill>
                <a:sym typeface="Symbol" panose="05050102010706020507" pitchFamily="18" charset="2"/>
              </a:rPr>
              <a:t>2</a:t>
            </a:r>
          </a:p>
          <a:p>
            <a:r>
              <a:rPr lang="en-US" altLang="zh-CN" sz="2400" dirty="0">
                <a:solidFill>
                  <a:srgbClr val="62305E"/>
                </a:solidFill>
                <a:sym typeface="Symbol" panose="05050102010706020507" pitchFamily="18" charset="2"/>
              </a:rPr>
              <a:t>4</a:t>
            </a:r>
            <a:r>
              <a:rPr lang="zh-CN" altLang="en-US" sz="2400" dirty="0">
                <a:solidFill>
                  <a:srgbClr val="62305E"/>
                </a:solidFill>
                <a:sym typeface="Symbol" panose="05050102010706020507" pitchFamily="18" charset="2"/>
              </a:rPr>
              <a:t>、电子学道数：</a:t>
            </a:r>
            <a:r>
              <a:rPr lang="en-US" altLang="zh-CN" sz="2400" dirty="0">
                <a:solidFill>
                  <a:srgbClr val="62305E"/>
                </a:solidFill>
                <a:sym typeface="Symbol" panose="05050102010706020507" pitchFamily="18" charset="2"/>
              </a:rPr>
              <a:t>37632</a:t>
            </a:r>
          </a:p>
          <a:p>
            <a:r>
              <a:rPr lang="en-US" altLang="zh-CN" sz="2400" dirty="0">
                <a:solidFill>
                  <a:srgbClr val="62305E"/>
                </a:solidFill>
                <a:sym typeface="Symbol" panose="05050102010706020507" pitchFamily="18" charset="2"/>
              </a:rPr>
              <a:t>5</a:t>
            </a:r>
            <a:r>
              <a:rPr lang="zh-CN" altLang="en-US" sz="2400" dirty="0">
                <a:solidFill>
                  <a:srgbClr val="62305E"/>
                </a:solidFill>
                <a:sym typeface="Symbol" panose="05050102010706020507" pitchFamily="18" charset="2"/>
              </a:rPr>
              <a:t>、电子学功耗：</a:t>
            </a:r>
            <a:r>
              <a:rPr lang="en-US" altLang="zh-CN" sz="2400" dirty="0">
                <a:solidFill>
                  <a:srgbClr val="62305E"/>
                </a:solidFill>
                <a:sym typeface="Symbol" panose="05050102010706020507" pitchFamily="18" charset="2"/>
              </a:rPr>
              <a:t>17mW/</a:t>
            </a:r>
            <a:r>
              <a:rPr lang="zh-CN" altLang="en-US" sz="2400" dirty="0">
                <a:solidFill>
                  <a:srgbClr val="62305E"/>
                </a:solidFill>
                <a:sym typeface="Symbol" panose="05050102010706020507" pitchFamily="18" charset="2"/>
              </a:rPr>
              <a:t>道</a:t>
            </a:r>
            <a:endParaRPr lang="en-US" altLang="zh-CN" sz="2400" dirty="0">
              <a:solidFill>
                <a:srgbClr val="62305E"/>
              </a:solidFill>
              <a:sym typeface="Symbol" panose="05050102010706020507" pitchFamily="18" charset="2"/>
            </a:endParaRPr>
          </a:p>
          <a:p>
            <a:r>
              <a:rPr lang="en-US" altLang="zh-CN" sz="2400" dirty="0">
                <a:solidFill>
                  <a:srgbClr val="62305E"/>
                </a:solidFill>
                <a:sym typeface="Symbol" panose="05050102010706020507" pitchFamily="18" charset="2"/>
              </a:rPr>
              <a:t>6</a:t>
            </a:r>
            <a:r>
              <a:rPr lang="zh-CN" altLang="en-US" sz="2400" dirty="0">
                <a:solidFill>
                  <a:srgbClr val="62305E"/>
                </a:solidFill>
                <a:sym typeface="Symbol" panose="05050102010706020507" pitchFamily="18" charset="2"/>
              </a:rPr>
              <a:t>、造价估算</a:t>
            </a:r>
            <a:r>
              <a:rPr lang="zh-CN" altLang="en-US" sz="2400" dirty="0" smtClean="0">
                <a:solidFill>
                  <a:srgbClr val="62305E"/>
                </a:solidFill>
                <a:sym typeface="Symbol" panose="05050102010706020507" pitchFamily="18" charset="2"/>
              </a:rPr>
              <a:t>：</a:t>
            </a:r>
            <a:r>
              <a:rPr lang="en-US" altLang="zh-CN" sz="2400" dirty="0" smtClean="0">
                <a:solidFill>
                  <a:srgbClr val="62305E"/>
                </a:solidFill>
                <a:sym typeface="Symbol" panose="05050102010706020507" pitchFamily="18" charset="2"/>
              </a:rPr>
              <a:t>3420</a:t>
            </a:r>
            <a:r>
              <a:rPr lang="zh-CN" altLang="en-US" sz="2400" dirty="0" smtClean="0">
                <a:solidFill>
                  <a:srgbClr val="62305E"/>
                </a:solidFill>
                <a:sym typeface="Symbol" panose="05050102010706020507" pitchFamily="18" charset="2"/>
              </a:rPr>
              <a:t>万</a:t>
            </a:r>
            <a:r>
              <a:rPr lang="en-US" altLang="zh-CN" sz="2400" dirty="0" smtClean="0">
                <a:solidFill>
                  <a:srgbClr val="62305E"/>
                </a:solidFill>
                <a:sym typeface="Symbol" panose="05050102010706020507" pitchFamily="18" charset="2"/>
              </a:rPr>
              <a:t>RMB (MRPC 784</a:t>
            </a:r>
            <a:r>
              <a:rPr lang="zh-CN" altLang="en-US" sz="2400" dirty="0" smtClean="0">
                <a:solidFill>
                  <a:srgbClr val="62305E"/>
                </a:solidFill>
                <a:sym typeface="Symbol" panose="05050102010706020507" pitchFamily="18" charset="2"/>
              </a:rPr>
              <a:t>万元）</a:t>
            </a:r>
            <a:endParaRPr lang="zh-CN" altLang="en-US" sz="2400" dirty="0">
              <a:solidFill>
                <a:srgbClr val="62305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48" y="1100126"/>
            <a:ext cx="4326255" cy="324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18916" y="5417820"/>
            <a:ext cx="4154805" cy="368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dirty="0">
                <a:solidFill>
                  <a:srgbClr val="62305E"/>
                </a:solidFill>
                <a:sym typeface="+mn-ea"/>
              </a:rPr>
              <a:t>Figure 1.</a:t>
            </a:r>
            <a:r>
              <a:rPr lang="en-US" altLang="zh-CN" dirty="0">
                <a:solidFill>
                  <a:srgbClr val="62305E"/>
                </a:solidFill>
                <a:sym typeface="+mn-ea"/>
              </a:rPr>
              <a:t>1 </a:t>
            </a:r>
            <a:r>
              <a:rPr lang="zh-CN" altLang="en-US" dirty="0">
                <a:solidFill>
                  <a:srgbClr val="62305E"/>
                </a:solidFill>
              </a:rPr>
              <a:t>Main sizes of the TOF barrel</a:t>
            </a:r>
            <a:r>
              <a:rPr lang="en-US" altLang="zh-CN" dirty="0">
                <a:solidFill>
                  <a:srgbClr val="62305E"/>
                </a:solidFill>
              </a:rPr>
              <a:t>.</a:t>
            </a:r>
            <a:r>
              <a:rPr lang="zh-CN" altLang="en-US" dirty="0">
                <a:solidFill>
                  <a:srgbClr val="62305E"/>
                </a:solidFill>
              </a:rPr>
              <a:t>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491" y="1832610"/>
            <a:ext cx="3202305" cy="30645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046" y="1724026"/>
            <a:ext cx="4982845" cy="340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45" y="1356360"/>
            <a:ext cx="9136380" cy="1927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3391536"/>
            <a:ext cx="3987800" cy="11639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625" y="4726941"/>
            <a:ext cx="4470400" cy="11385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666" y="4726941"/>
            <a:ext cx="4408805" cy="10941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64765" y="5930265"/>
            <a:ext cx="7926070" cy="368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dirty="0">
                <a:solidFill>
                  <a:srgbClr val="62305E"/>
                </a:solidFill>
              </a:rPr>
              <a:t> Figure 1.2 Arrangement of MRPCs inside the box along the beam direction.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03426" y="5182554"/>
            <a:ext cx="5395595" cy="3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sz="1400" dirty="0">
                <a:solidFill>
                  <a:srgbClr val="62305E"/>
                </a:solidFill>
                <a:sym typeface="+mn-ea"/>
              </a:rPr>
              <a:t>Figure 1.</a:t>
            </a:r>
            <a:r>
              <a:rPr lang="en-US" altLang="zh-CN" sz="1400" dirty="0">
                <a:solidFill>
                  <a:srgbClr val="62305E"/>
                </a:solidFill>
                <a:sym typeface="+mn-ea"/>
              </a:rPr>
              <a:t>3 </a:t>
            </a:r>
            <a:r>
              <a:rPr lang="zh-CN" altLang="en-US" sz="1400" dirty="0">
                <a:solidFill>
                  <a:srgbClr val="62305E"/>
                </a:solidFill>
              </a:rPr>
              <a:t>Arrangement of MRPCs inside the box in the End-cap.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475" y="1878331"/>
            <a:ext cx="2879090" cy="31121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365366" y="5182871"/>
            <a:ext cx="2714625" cy="3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sz="1400" dirty="0">
                <a:solidFill>
                  <a:srgbClr val="62305E"/>
                </a:solidFill>
                <a:sym typeface="+mn-ea"/>
              </a:rPr>
              <a:t>Figure 1.</a:t>
            </a:r>
            <a:r>
              <a:rPr lang="en-US" altLang="zh-CN" sz="1400" dirty="0">
                <a:solidFill>
                  <a:srgbClr val="62305E"/>
                </a:solidFill>
                <a:sym typeface="+mn-ea"/>
              </a:rPr>
              <a:t>4 Diagram of </a:t>
            </a:r>
            <a:r>
              <a:rPr lang="zh-CN" altLang="en-US" sz="1400" dirty="0">
                <a:solidFill>
                  <a:srgbClr val="62305E"/>
                </a:solidFill>
              </a:rPr>
              <a:t>the End-cap.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721" y="1932941"/>
            <a:ext cx="5415915" cy="3112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441" y="1316991"/>
            <a:ext cx="6675755" cy="497903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13890" y="1253173"/>
            <a:ext cx="7487920" cy="368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dirty="0">
                <a:solidFill>
                  <a:srgbClr val="62305E"/>
                </a:solidFill>
              </a:rPr>
              <a:t>电子学通道设计：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43736" y="1342390"/>
            <a:ext cx="7360285" cy="368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altLang="zh-CN" dirty="0">
                <a:solidFill>
                  <a:srgbClr val="62305E"/>
                </a:solidFill>
              </a:rPr>
              <a:t>MRPC</a:t>
            </a:r>
            <a:r>
              <a:rPr lang="zh-CN" altLang="en-US" dirty="0">
                <a:solidFill>
                  <a:srgbClr val="62305E"/>
                </a:solidFill>
              </a:rPr>
              <a:t>采用</a:t>
            </a:r>
            <a:r>
              <a:rPr lang="en-US" altLang="zh-CN" dirty="0">
                <a:solidFill>
                  <a:srgbClr val="62305E"/>
                </a:solidFill>
              </a:rPr>
              <a:t>4</a:t>
            </a:r>
            <a:r>
              <a:rPr lang="zh-CN" altLang="en-US" dirty="0">
                <a:solidFill>
                  <a:srgbClr val="62305E"/>
                </a:solidFill>
              </a:rPr>
              <a:t>室</a:t>
            </a:r>
            <a:r>
              <a:rPr lang="en-US" altLang="zh-CN" dirty="0">
                <a:solidFill>
                  <a:srgbClr val="62305E"/>
                </a:solidFill>
              </a:rPr>
              <a:t>6</a:t>
            </a:r>
            <a:r>
              <a:rPr lang="zh-CN" altLang="en-US" dirty="0">
                <a:solidFill>
                  <a:srgbClr val="62305E"/>
                </a:solidFill>
              </a:rPr>
              <a:t>气隙结构，气隙厚度</a:t>
            </a:r>
            <a:r>
              <a:rPr lang="en-US" altLang="zh-CN" dirty="0">
                <a:solidFill>
                  <a:srgbClr val="62305E"/>
                </a:solidFill>
              </a:rPr>
              <a:t>0.14mm</a:t>
            </a:r>
            <a:r>
              <a:rPr lang="zh-CN" altLang="en-US" dirty="0">
                <a:solidFill>
                  <a:srgbClr val="62305E"/>
                </a:solidFill>
              </a:rPr>
              <a:t>，</a:t>
            </a:r>
            <a:r>
              <a:rPr lang="en-US" altLang="zh-CN" dirty="0">
                <a:solidFill>
                  <a:srgbClr val="62305E"/>
                </a:solidFill>
              </a:rPr>
              <a:t>单个探测器厚3.02cm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591" y="1823721"/>
            <a:ext cx="4401185" cy="2447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6" y="1851025"/>
            <a:ext cx="4418965" cy="2438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320" y="4445001"/>
            <a:ext cx="2531110" cy="18484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250" y="4544061"/>
            <a:ext cx="2871470" cy="1650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21258" y="1367473"/>
            <a:ext cx="7487920" cy="368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dirty="0">
                <a:solidFill>
                  <a:srgbClr val="62305E"/>
                </a:solidFill>
              </a:rPr>
              <a:t>能量损失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73" y="1735773"/>
            <a:ext cx="6791325" cy="3752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16862" y="5086905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谢谢！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4" y="1157376"/>
            <a:ext cx="4633993" cy="20745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46" y="3180351"/>
            <a:ext cx="4083728" cy="3246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629" y="1170097"/>
            <a:ext cx="3437657" cy="31921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30249" y="216651"/>
            <a:ext cx="213231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rgbClr val="62305E"/>
                </a:solidFill>
              </a:rPr>
              <a:t>PID of CEPC</a:t>
            </a:r>
            <a:endParaRPr lang="zh-CN" altLang="en-US" sz="3200" dirty="0">
              <a:solidFill>
                <a:srgbClr val="62305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45608" y="4503510"/>
            <a:ext cx="398738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400" dirty="0">
                <a:solidFill>
                  <a:srgbClr val="62305E"/>
                </a:solidFill>
              </a:rPr>
              <a:t>Gent4 simulation: </a:t>
            </a:r>
          </a:p>
          <a:p>
            <a:r>
              <a:rPr lang="en-US" altLang="zh-CN" sz="2400" dirty="0">
                <a:solidFill>
                  <a:srgbClr val="62305E"/>
                </a:solidFill>
              </a:rPr>
              <a:t>  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TPC resolution: &lt;2.5%</a:t>
            </a:r>
          </a:p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   TOF: &lt;50ps</a:t>
            </a:r>
          </a:p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   PID of K: &gt;98%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81436" y="6027139"/>
            <a:ext cx="517840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rgbClr val="62305E"/>
                </a:solidFill>
              </a:rPr>
              <a:t>From </a:t>
            </a:r>
            <a:r>
              <a:rPr lang="en-US" altLang="zh-CN" sz="2000" dirty="0" err="1">
                <a:solidFill>
                  <a:srgbClr val="62305E"/>
                </a:solidFill>
              </a:rPr>
              <a:t>Manqi’s</a:t>
            </a:r>
            <a:r>
              <a:rPr lang="en-US" altLang="zh-CN" sz="2000" dirty="0">
                <a:solidFill>
                  <a:srgbClr val="62305E"/>
                </a:solidFill>
              </a:rPr>
              <a:t> summary @ 2022 CEPC workshop</a:t>
            </a:r>
            <a:endParaRPr lang="zh-CN" altLang="en-US" sz="2000" dirty="0">
              <a:solidFill>
                <a:srgbClr val="623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72120" y="4963215"/>
            <a:ext cx="5162996" cy="117262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en-US" altLang="zh-CN" dirty="0">
                <a:solidFill>
                  <a:srgbClr val="0000FF"/>
                </a:solidFill>
              </a:rPr>
              <a:t>Application in nuclear physics experiments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en-US" altLang="zh-CN" dirty="0">
                <a:solidFill>
                  <a:srgbClr val="0000FF"/>
                </a:solidFill>
              </a:rPr>
              <a:t>Application in industry</a:t>
            </a:r>
            <a:r>
              <a:rPr lang="zh-CN" altLang="en-US" dirty="0">
                <a:solidFill>
                  <a:srgbClr val="0000FF"/>
                </a:solidFill>
              </a:rPr>
              <a:t>（</a:t>
            </a:r>
            <a:r>
              <a:rPr lang="en-US" altLang="zh-CN" dirty="0" err="1">
                <a:solidFill>
                  <a:srgbClr val="0000FF"/>
                </a:solidFill>
              </a:rPr>
              <a:t>Muon</a:t>
            </a:r>
            <a:r>
              <a:rPr lang="en-US" altLang="zh-CN" dirty="0">
                <a:solidFill>
                  <a:srgbClr val="0000FF"/>
                </a:solidFill>
              </a:rPr>
              <a:t> tomography)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en-US" altLang="zh-CN" dirty="0">
                <a:solidFill>
                  <a:srgbClr val="0000FF"/>
                </a:solidFill>
              </a:rPr>
              <a:t>Application in medicine</a:t>
            </a:r>
            <a:r>
              <a:rPr lang="zh-CN" altLang="en-US" dirty="0">
                <a:solidFill>
                  <a:srgbClr val="0000FF"/>
                </a:solidFill>
              </a:rPr>
              <a:t>（</a:t>
            </a:r>
            <a:r>
              <a:rPr lang="en-US" altLang="zh-CN" dirty="0">
                <a:solidFill>
                  <a:srgbClr val="0000FF"/>
                </a:solidFill>
              </a:rPr>
              <a:t>TOF-PET</a:t>
            </a:r>
            <a:r>
              <a:rPr lang="zh-CN" altLang="en-US" dirty="0">
                <a:solidFill>
                  <a:srgbClr val="0000FF"/>
                </a:solidFill>
              </a:rPr>
              <a:t>）</a:t>
            </a: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45044" y="1196814"/>
            <a:ext cx="5090072" cy="2703653"/>
            <a:chOff x="0" y="1785926"/>
            <a:chExt cx="5717024" cy="3185522"/>
          </a:xfrm>
        </p:grpSpPr>
        <p:pic>
          <p:nvPicPr>
            <p:cNvPr id="10" name="Picture 8" descr="E:\博士论文\002\第三章-MRPC物理机制\2013-9-9 20-46-59.tif"/>
            <p:cNvPicPr>
              <a:picLocks noChangeAspect="1" noChangeArrowheads="1"/>
            </p:cNvPicPr>
            <p:nvPr/>
          </p:nvPicPr>
          <p:blipFill>
            <a:blip r:embed="rId2"/>
            <a:srcRect b="-5351"/>
            <a:stretch>
              <a:fillRect/>
            </a:stretch>
          </p:blipFill>
          <p:spPr bwMode="auto">
            <a:xfrm>
              <a:off x="500034" y="1785926"/>
              <a:ext cx="4929222" cy="314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072360" y="1857523"/>
              <a:ext cx="1158047" cy="43515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kern="0" dirty="0">
                  <a:solidFill>
                    <a:srgbClr val="2D2DB9">
                      <a:lumMod val="75000"/>
                    </a:srgbClr>
                  </a:solidFill>
                </a:rPr>
                <a:t>Read out</a:t>
              </a:r>
              <a:endParaRPr lang="zh-CN" altLang="en-US" kern="0" dirty="0">
                <a:solidFill>
                  <a:srgbClr val="2D2DB9">
                    <a:lumMod val="75000"/>
                  </a:srgb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05281" y="4536290"/>
              <a:ext cx="1158047" cy="43515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kern="0" dirty="0">
                  <a:solidFill>
                    <a:srgbClr val="2D2DB9">
                      <a:lumMod val="75000"/>
                    </a:srgbClr>
                  </a:solidFill>
                </a:rPr>
                <a:t>Read out</a:t>
              </a:r>
              <a:endParaRPr lang="zh-CN" altLang="en-US" kern="0" dirty="0">
                <a:solidFill>
                  <a:srgbClr val="2D2DB9">
                    <a:lumMod val="75000"/>
                  </a:srgb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2213761"/>
              <a:ext cx="1143644" cy="43515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kern="0" dirty="0">
                  <a:solidFill>
                    <a:srgbClr val="2D2DB9">
                      <a:lumMod val="75000"/>
                    </a:srgbClr>
                  </a:solidFill>
                </a:rPr>
                <a:t>Insulator</a:t>
              </a:r>
              <a:endParaRPr lang="zh-CN" altLang="en-US" kern="0" dirty="0">
                <a:solidFill>
                  <a:srgbClr val="2D2DB9">
                    <a:lumMod val="75000"/>
                  </a:srgb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4860" y="3214368"/>
              <a:ext cx="970801" cy="43515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kern="0" dirty="0">
                  <a:solidFill>
                    <a:srgbClr val="2D2DB9">
                      <a:lumMod val="75000"/>
                    </a:srgbClr>
                  </a:solidFill>
                </a:rPr>
                <a:t>Carbon</a:t>
              </a:r>
              <a:endParaRPr lang="zh-CN" altLang="en-US" kern="0" dirty="0">
                <a:solidFill>
                  <a:srgbClr val="2D2DB9">
                    <a:lumMod val="75000"/>
                  </a:srgb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4143381"/>
              <a:ext cx="1143644" cy="43515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kern="0" dirty="0">
                  <a:solidFill>
                    <a:srgbClr val="2D2DB9">
                      <a:lumMod val="75000"/>
                    </a:srgbClr>
                  </a:solidFill>
                </a:rPr>
                <a:t>Insulator</a:t>
              </a:r>
              <a:endParaRPr lang="zh-CN" altLang="en-US" kern="0" dirty="0">
                <a:solidFill>
                  <a:srgbClr val="2D2DB9">
                    <a:lumMod val="75000"/>
                  </a:srgb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5833" y="3214368"/>
              <a:ext cx="931191" cy="61647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400" kern="0" dirty="0">
                  <a:solidFill>
                    <a:srgbClr val="2D2DB9">
                      <a:lumMod val="75000"/>
                    </a:srgbClr>
                  </a:solidFill>
                </a:rPr>
                <a:t>Resistive</a:t>
              </a:r>
            </a:p>
            <a:p>
              <a:pPr>
                <a:defRPr/>
              </a:pPr>
              <a:r>
                <a:rPr lang="en-US" altLang="zh-CN" sz="1400" kern="0" dirty="0">
                  <a:solidFill>
                    <a:srgbClr val="2D2DB9">
                      <a:lumMod val="75000"/>
                    </a:srgbClr>
                  </a:solidFill>
                </a:rPr>
                <a:t> plate</a:t>
              </a:r>
              <a:endParaRPr lang="zh-CN" altLang="en-US" sz="1400" kern="0" dirty="0">
                <a:solidFill>
                  <a:srgbClr val="2D2DB9">
                    <a:lumMod val="75000"/>
                  </a:srgb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13349" y="4294962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MRPC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application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：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5736" y="3747752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MRPC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structure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689290"/>
            <a:ext cx="2332588" cy="17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329913" y="995971"/>
            <a:ext cx="5379734" cy="36933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</a:rPr>
              <a:t>Standard parameters: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    Resistivity of glass: ~10</a:t>
            </a:r>
            <a:r>
              <a:rPr lang="en-US" altLang="zh-CN" baseline="30000" dirty="0">
                <a:solidFill>
                  <a:schemeClr val="tx2">
                    <a:lumMod val="75000"/>
                  </a:schemeClr>
                </a:solidFill>
              </a:rPr>
              <a:t>12 </a:t>
            </a:r>
            <a:r>
              <a:rPr lang="el-GR" altLang="zh-CN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Ω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.cm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   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Working gas: 90%Freon+5%iso-butane+5% SF6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altLang="zh-CN" b="1" dirty="0">
                <a:solidFill>
                  <a:srgbClr val="FF0000"/>
                </a:solidFill>
              </a:rPr>
              <a:t>Time resolution &lt;100ps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    Efficiency &gt;95%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    Charge: a few PC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    Dark current: a few </a:t>
            </a:r>
            <a:r>
              <a:rPr lang="en-US" altLang="zh-CN" dirty="0" err="1">
                <a:solidFill>
                  <a:schemeClr val="tx2">
                    <a:lumMod val="75000"/>
                  </a:schemeClr>
                </a:solidFill>
              </a:rPr>
              <a:t>nA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    Noise ~1Hz/cm</a:t>
            </a:r>
            <a:r>
              <a:rPr lang="en-US" altLang="zh-CN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    Rate &lt;100 Hz/cm</a:t>
            </a:r>
            <a:r>
              <a:rPr lang="en-US" altLang="zh-CN" baseline="30000" dirty="0">
                <a:solidFill>
                  <a:schemeClr val="tx2">
                    <a:lumMod val="75000"/>
                  </a:schemeClr>
                </a:solidFill>
              </a:rPr>
              <a:t>2       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    Large area, low cost</a:t>
            </a:r>
            <a:endParaRPr lang="zh-CN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98659" y="273861"/>
            <a:ext cx="3655553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rgbClr val="62305E"/>
                </a:solidFill>
              </a:rPr>
              <a:t>A good choice-MRPC</a:t>
            </a:r>
            <a:endParaRPr lang="zh-CN" altLang="en-US" sz="3200" dirty="0">
              <a:solidFill>
                <a:srgbClr val="623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4</a:t>
            </a:fld>
            <a:endParaRPr lang="zh-CN" altLang="en-US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E0C8FF5C-AA99-45FD-B6DA-E02C18EA5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66367"/>
              </p:ext>
            </p:extLst>
          </p:nvPr>
        </p:nvGraphicFramePr>
        <p:xfrm>
          <a:off x="443883" y="1072831"/>
          <a:ext cx="11461071" cy="5022169"/>
        </p:xfrm>
        <a:graphic>
          <a:graphicData uri="http://schemas.openxmlformats.org/drawingml/2006/table">
            <a:tbl>
              <a:tblPr firstRow="1" bandRow="1"/>
              <a:tblGrid>
                <a:gridCol w="214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9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710">
                  <a:extLst>
                    <a:ext uri="{9D8B030D-6E8A-4147-A177-3AD203B41FA5}">
                      <a16:colId xmlns:a16="http://schemas.microsoft.com/office/drawing/2014/main" val="2316730909"/>
                    </a:ext>
                  </a:extLst>
                </a:gridCol>
                <a:gridCol w="2108734">
                  <a:extLst>
                    <a:ext uri="{9D8B030D-6E8A-4147-A177-3AD203B41FA5}">
                      <a16:colId xmlns:a16="http://schemas.microsoft.com/office/drawing/2014/main" val="3000686500"/>
                    </a:ext>
                  </a:extLst>
                </a:gridCol>
              </a:tblGrid>
              <a:tr h="343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zh-CN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ALICE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STAR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FOPI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BESIII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+mn-cs"/>
                        </a:rPr>
                        <a:t>CBM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+mn-cs"/>
                        </a:rPr>
                        <a:t>SoLID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area per detector (cm)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120 x 13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22</a:t>
                      </a:r>
                      <a:r>
                        <a:rPr lang="en-US" altLang="zh-CN" sz="1600" baseline="0" dirty="0"/>
                        <a:t> x 8.4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90 x 4.6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0.5x(9.2+14.8)x32.8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33 x 27.6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--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7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active area (m</a:t>
                      </a:r>
                      <a:r>
                        <a:rPr lang="en-US" altLang="zh-CN" sz="16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141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50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1.33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120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10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49163"/>
                  </a:ext>
                </a:extLst>
              </a:tr>
              <a:tr h="507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(cm)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3.7 x 2.5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6.3 x 3.1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90 x 0.3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(9.1~14.1) x 2.4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27 x 1.0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(16~28) x 2.5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Gap×thickness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10 x 0.25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6 x 0.22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6 x 0.3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12 x 0.22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10 x 0.25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32 </a:t>
                      </a:r>
                      <a:r>
                        <a:rPr lang="en-US" altLang="zh-CN" sz="1600" dirty="0"/>
                        <a:t>x </a:t>
                      </a:r>
                      <a:r>
                        <a:rPr lang="en-US" altLang="zh-CN" sz="1600" dirty="0" smtClean="0"/>
                        <a:t>0.128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mixtures (C</a:t>
                      </a:r>
                      <a:r>
                        <a:rPr lang="en-US" altLang="zh-CN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C</a:t>
                      </a:r>
                      <a:r>
                        <a:rPr lang="en-US" altLang="zh-CN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/SF</a:t>
                      </a:r>
                      <a:r>
                        <a:rPr lang="en-US" altLang="zh-CN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C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90/5/5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95/5/0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85/5/10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90/5/5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90/5/5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90/5/5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field (kV/cm)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96</a:t>
                      </a:r>
                      <a:endParaRPr lang="zh-CN" altLang="en-US" sz="1600" dirty="0"/>
                    </a:p>
                    <a:p>
                      <a:pPr algn="ctr"/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107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110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109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110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150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99.9%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95-97%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97±3%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99%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97%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98%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resolution(ps)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40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60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73±5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60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60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00B050"/>
                          </a:solidFill>
                        </a:rPr>
                        <a:t>20 ps</a:t>
                      </a:r>
                      <a:endParaRPr lang="zh-CN" alt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rate (Hz/cm</a:t>
                      </a:r>
                      <a:r>
                        <a:rPr lang="en-US" altLang="zh-CN" sz="16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50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10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50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/>
                        <a:t>50</a:t>
                      </a:r>
                      <a:endParaRPr lang="zh-CN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0000"/>
                          </a:solidFill>
                        </a:rPr>
                        <a:t>30k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0000"/>
                          </a:solidFill>
                        </a:rPr>
                        <a:t>20k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30CB5BAD-E67D-4A46-98D7-BBAFB30A0270}"/>
              </a:ext>
            </a:extLst>
          </p:cNvPr>
          <p:cNvSpPr/>
          <p:nvPr/>
        </p:nvSpPr>
        <p:spPr>
          <a:xfrm>
            <a:off x="7719649" y="6095000"/>
            <a:ext cx="3982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dirty="0"/>
              <a:t>higher </a:t>
            </a:r>
            <a:r>
              <a:rPr lang="en-US" altLang="zh-CN" b="1" dirty="0">
                <a:solidFill>
                  <a:srgbClr val="FF0000"/>
                </a:solidFill>
              </a:rPr>
              <a:t>counting rate </a:t>
            </a:r>
            <a:r>
              <a:rPr lang="en-US" altLang="zh-CN" dirty="0"/>
              <a:t>and</a:t>
            </a:r>
            <a:r>
              <a:rPr lang="en-US" altLang="zh-CN" b="1" dirty="0"/>
              <a:t> </a:t>
            </a:r>
            <a:r>
              <a:rPr lang="en-US" altLang="zh-CN" b="1" dirty="0">
                <a:solidFill>
                  <a:srgbClr val="00B050"/>
                </a:solidFill>
              </a:rPr>
              <a:t>time precision</a:t>
            </a:r>
            <a:r>
              <a:rPr lang="en-US" altLang="zh-CN" b="1" dirty="0"/>
              <a:t>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33219" y="273861"/>
            <a:ext cx="358643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rgbClr val="62305E"/>
                </a:solidFill>
              </a:rPr>
              <a:t>MRPC in TOF system</a:t>
            </a:r>
            <a:endParaRPr lang="zh-CN" altLang="en-US" sz="3200" dirty="0">
              <a:solidFill>
                <a:srgbClr val="623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6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 dirty="0"/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607F7A8A-8E0F-491B-B5AD-92526E901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" y="1078231"/>
            <a:ext cx="6049618" cy="2668252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low-resistive glass </a:t>
            </a:r>
            <a:r>
              <a:rPr lang="en-US" altLang="zh-CN" sz="2400" dirty="0"/>
              <a:t>control the voltage drop (efficiency loss) when incident flux goes up by </a:t>
            </a:r>
            <a:r>
              <a:rPr lang="en-US" altLang="zh-CN" sz="2400" dirty="0">
                <a:solidFill>
                  <a:srgbClr val="FF0000"/>
                </a:solidFill>
              </a:rPr>
              <a:t>Decrease the resistivity of the electrodes</a:t>
            </a:r>
            <a:endParaRPr lang="zh-CN" alt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4EBEF35-AA50-427C-BED3-33A5019A4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93" y="2031057"/>
            <a:ext cx="2694540" cy="4903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F59523-E1AD-49B1-942F-9B093775F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396" y="2783837"/>
            <a:ext cx="2852734" cy="485124"/>
          </a:xfrm>
          <a:prstGeom prst="rect">
            <a:avLst/>
          </a:prstGeom>
        </p:spPr>
      </p:pic>
      <p:pic>
        <p:nvPicPr>
          <p:cNvPr id="20" name="Picture 3" descr="E:\博士论文\004\2013-11-1 11-45-44.tif">
            <a:extLst>
              <a:ext uri="{FF2B5EF4-FFF2-40B4-BE49-F238E27FC236}">
                <a16:creationId xmlns:a16="http://schemas.microsoft.com/office/drawing/2014/main" id="{4EFCDF2C-40DA-49E3-B17C-271FF2F435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93" y="1163185"/>
            <a:ext cx="2705480" cy="176957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0E628B5A-1827-4397-A4BC-928EE2DF0F28}"/>
              </a:ext>
            </a:extLst>
          </p:cNvPr>
          <p:cNvSpPr/>
          <p:nvPr/>
        </p:nvSpPr>
        <p:spPr>
          <a:xfrm>
            <a:off x="329525" y="3584101"/>
            <a:ext cx="4937356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/>
              <a:t>Low-resistive glass has been operating at FAIR-Phase 0 programs like STAR-</a:t>
            </a:r>
            <a:r>
              <a:rPr lang="en-US" altLang="zh-CN" sz="2400" dirty="0" err="1"/>
              <a:t>eTOF</a:t>
            </a:r>
            <a:r>
              <a:rPr lang="en-US" altLang="zh-CN" sz="2400" dirty="0"/>
              <a:t> and </a:t>
            </a:r>
            <a:r>
              <a:rPr lang="en-US" altLang="zh-CN" sz="2400" dirty="0" err="1"/>
              <a:t>mCBM</a:t>
            </a:r>
            <a:endParaRPr lang="en-US" altLang="zh-CN" sz="24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/>
              <a:t>It will be applied in CBM-</a:t>
            </a:r>
            <a:r>
              <a:rPr lang="en-US" altLang="zh-CN" sz="2400" dirty="0" err="1"/>
              <a:t>ToF</a:t>
            </a:r>
            <a:r>
              <a:rPr lang="en-US" altLang="zh-CN" sz="2400" dirty="0"/>
              <a:t> Wall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/>
              <a:t>Beam test result: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 smtClean="0"/>
              <a:t>  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93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%, 80ps ,70kHz/cm</a:t>
            </a:r>
            <a:r>
              <a:rPr lang="en-US" altLang="zh-CN" sz="24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" name="图片 3" descr="High_Rate_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6949" b="5498"/>
          <a:stretch>
            <a:fillRect/>
          </a:stretch>
        </p:blipFill>
        <p:spPr bwMode="auto">
          <a:xfrm>
            <a:off x="5195862" y="3395322"/>
            <a:ext cx="3682054" cy="267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F:\工作\CBM合作\玻璃测试\玻璃批量生产\IMG_3130.JPG"/>
          <p:cNvPicPr>
            <a:picLocks noChangeAspect="1" noChangeArrowheads="1"/>
          </p:cNvPicPr>
          <p:nvPr/>
        </p:nvPicPr>
        <p:blipFill>
          <a:blip r:embed="rId6"/>
          <a:srcRect t="5789"/>
          <a:stretch>
            <a:fillRect/>
          </a:stretch>
        </p:blipFill>
        <p:spPr bwMode="auto">
          <a:xfrm>
            <a:off x="8702579" y="3529676"/>
            <a:ext cx="3357586" cy="2347694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98261" y="1313824"/>
            <a:ext cx="3566222" cy="17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文本框 24"/>
          <p:cNvSpPr txBox="1"/>
          <p:nvPr/>
        </p:nvSpPr>
        <p:spPr>
          <a:xfrm>
            <a:off x="8664363" y="1027155"/>
            <a:ext cx="35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Specifications of low resistive glass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85535" y="273861"/>
            <a:ext cx="688182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62305E"/>
                </a:solidFill>
              </a:rPr>
              <a:t>Low resistive glass for high rate detector</a:t>
            </a:r>
            <a:endParaRPr lang="zh-CN" altLang="en-US" sz="3200" dirty="0">
              <a:solidFill>
                <a:srgbClr val="623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8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278" y="1708516"/>
            <a:ext cx="4859550" cy="2048665"/>
          </a:xfrm>
          <a:prstGeom prst="rect">
            <a:avLst/>
          </a:prstGeom>
        </p:spPr>
      </p:pic>
      <p:grpSp>
        <p:nvGrpSpPr>
          <p:cNvPr id="9" name="Gruppieren 49">
            <a:extLst>
              <a:ext uri="{FF2B5EF4-FFF2-40B4-BE49-F238E27FC236}">
                <a16:creationId xmlns:a16="http://schemas.microsoft.com/office/drawing/2014/main" id="{32FDD5B6-C29D-E89D-5DF8-0885459967B4}"/>
              </a:ext>
            </a:extLst>
          </p:cNvPr>
          <p:cNvGrpSpPr/>
          <p:nvPr/>
        </p:nvGrpSpPr>
        <p:grpSpPr>
          <a:xfrm>
            <a:off x="5457899" y="1607434"/>
            <a:ext cx="1930902" cy="2526842"/>
            <a:chOff x="3981347" y="4355587"/>
            <a:chExt cx="1930902" cy="252684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2E905DE-6F76-AF80-D266-A5DB93010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347" y="4555406"/>
              <a:ext cx="1930902" cy="2104757"/>
            </a:xfrm>
            <a:prstGeom prst="rect">
              <a:avLst/>
            </a:prstGeom>
          </p:spPr>
        </p:pic>
        <p:sp>
          <p:nvSpPr>
            <p:cNvPr id="11" name="Rechteck 27">
              <a:extLst>
                <a:ext uri="{FF2B5EF4-FFF2-40B4-BE49-F238E27FC236}">
                  <a16:creationId xmlns:a16="http://schemas.microsoft.com/office/drawing/2014/main" id="{C0592DF5-51AE-86A2-8116-3F9C5EBFAB2E}"/>
                </a:ext>
              </a:extLst>
            </p:cNvPr>
            <p:cNvSpPr/>
            <p:nvPr/>
          </p:nvSpPr>
          <p:spPr>
            <a:xfrm>
              <a:off x="4231398" y="4736387"/>
              <a:ext cx="1406517" cy="17562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cxnSp>
          <p:nvCxnSpPr>
            <p:cNvPr id="12" name="Gerader Verbinder 29">
              <a:extLst>
                <a:ext uri="{FF2B5EF4-FFF2-40B4-BE49-F238E27FC236}">
                  <a16:creationId xmlns:a16="http://schemas.microsoft.com/office/drawing/2014/main" id="{F19549F4-7500-41A9-3A08-6CD3CC57489F}"/>
                </a:ext>
              </a:extLst>
            </p:cNvPr>
            <p:cNvCxnSpPr/>
            <p:nvPr/>
          </p:nvCxnSpPr>
          <p:spPr>
            <a:xfrm>
              <a:off x="4263571" y="4706257"/>
              <a:ext cx="0" cy="182154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32">
              <a:extLst>
                <a:ext uri="{FF2B5EF4-FFF2-40B4-BE49-F238E27FC236}">
                  <a16:creationId xmlns:a16="http://schemas.microsoft.com/office/drawing/2014/main" id="{BDBED739-A0E8-2896-ADFE-EDA06D7169C7}"/>
                </a:ext>
              </a:extLst>
            </p:cNvPr>
            <p:cNvCxnSpPr/>
            <p:nvPr/>
          </p:nvCxnSpPr>
          <p:spPr>
            <a:xfrm>
              <a:off x="4542971" y="4697012"/>
              <a:ext cx="0" cy="182154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33">
              <a:extLst>
                <a:ext uri="{FF2B5EF4-FFF2-40B4-BE49-F238E27FC236}">
                  <a16:creationId xmlns:a16="http://schemas.microsoft.com/office/drawing/2014/main" id="{25C7BCB0-3F93-7FEE-CFAF-9C2DC4F8F10F}"/>
                </a:ext>
              </a:extLst>
            </p:cNvPr>
            <p:cNvCxnSpPr/>
            <p:nvPr/>
          </p:nvCxnSpPr>
          <p:spPr>
            <a:xfrm>
              <a:off x="4775199" y="4687570"/>
              <a:ext cx="0" cy="182154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34">
              <a:extLst>
                <a:ext uri="{FF2B5EF4-FFF2-40B4-BE49-F238E27FC236}">
                  <a16:creationId xmlns:a16="http://schemas.microsoft.com/office/drawing/2014/main" id="{DDC3CA52-1314-5BFD-6A7C-F65D0B7A13A3}"/>
                </a:ext>
              </a:extLst>
            </p:cNvPr>
            <p:cNvCxnSpPr/>
            <p:nvPr/>
          </p:nvCxnSpPr>
          <p:spPr>
            <a:xfrm>
              <a:off x="5087257" y="4697011"/>
              <a:ext cx="0" cy="182154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35">
              <a:extLst>
                <a:ext uri="{FF2B5EF4-FFF2-40B4-BE49-F238E27FC236}">
                  <a16:creationId xmlns:a16="http://schemas.microsoft.com/office/drawing/2014/main" id="{5B88EFF9-503B-F483-D628-D7017865C72B}"/>
                </a:ext>
              </a:extLst>
            </p:cNvPr>
            <p:cNvCxnSpPr/>
            <p:nvPr/>
          </p:nvCxnSpPr>
          <p:spPr>
            <a:xfrm>
              <a:off x="5323114" y="4706257"/>
              <a:ext cx="0" cy="182154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36">
              <a:extLst>
                <a:ext uri="{FF2B5EF4-FFF2-40B4-BE49-F238E27FC236}">
                  <a16:creationId xmlns:a16="http://schemas.microsoft.com/office/drawing/2014/main" id="{B35B4D12-9819-67FA-8367-70100BA02683}"/>
                </a:ext>
              </a:extLst>
            </p:cNvPr>
            <p:cNvCxnSpPr/>
            <p:nvPr/>
          </p:nvCxnSpPr>
          <p:spPr>
            <a:xfrm>
              <a:off x="5598885" y="4697011"/>
              <a:ext cx="0" cy="182154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feil nach unten 37">
              <a:extLst>
                <a:ext uri="{FF2B5EF4-FFF2-40B4-BE49-F238E27FC236}">
                  <a16:creationId xmlns:a16="http://schemas.microsoft.com/office/drawing/2014/main" id="{AF9880D9-CE20-0360-DE29-C0F6C780BB36}"/>
                </a:ext>
              </a:extLst>
            </p:cNvPr>
            <p:cNvSpPr/>
            <p:nvPr/>
          </p:nvSpPr>
          <p:spPr>
            <a:xfrm flipV="1">
              <a:off x="4917291" y="4384682"/>
              <a:ext cx="120441" cy="22442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9" name="Pfeil nach unten 39">
              <a:extLst>
                <a:ext uri="{FF2B5EF4-FFF2-40B4-BE49-F238E27FC236}">
                  <a16:creationId xmlns:a16="http://schemas.microsoft.com/office/drawing/2014/main" id="{A49AD7AF-7BCA-241E-4E26-230492456EDC}"/>
                </a:ext>
              </a:extLst>
            </p:cNvPr>
            <p:cNvSpPr/>
            <p:nvPr/>
          </p:nvSpPr>
          <p:spPr>
            <a:xfrm flipV="1">
              <a:off x="4899462" y="5449633"/>
              <a:ext cx="62429" cy="22442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0" name="Pfeil nach unten 40">
              <a:extLst>
                <a:ext uri="{FF2B5EF4-FFF2-40B4-BE49-F238E27FC236}">
                  <a16:creationId xmlns:a16="http://schemas.microsoft.com/office/drawing/2014/main" id="{7CF5437B-4E26-0026-2372-1581175385B1}"/>
                </a:ext>
              </a:extLst>
            </p:cNvPr>
            <p:cNvSpPr/>
            <p:nvPr/>
          </p:nvSpPr>
          <p:spPr>
            <a:xfrm flipV="1">
              <a:off x="5175679" y="5447011"/>
              <a:ext cx="62429" cy="22442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1" name="Pfeil nach unten 41">
              <a:extLst>
                <a:ext uri="{FF2B5EF4-FFF2-40B4-BE49-F238E27FC236}">
                  <a16:creationId xmlns:a16="http://schemas.microsoft.com/office/drawing/2014/main" id="{2AF10391-4DBB-0DF9-A037-B8F8502E6558}"/>
                </a:ext>
              </a:extLst>
            </p:cNvPr>
            <p:cNvSpPr/>
            <p:nvPr/>
          </p:nvSpPr>
          <p:spPr>
            <a:xfrm flipV="1">
              <a:off x="5422156" y="5447011"/>
              <a:ext cx="62429" cy="22442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2" name="Pfeil nach unten 42">
              <a:extLst>
                <a:ext uri="{FF2B5EF4-FFF2-40B4-BE49-F238E27FC236}">
                  <a16:creationId xmlns:a16="http://schemas.microsoft.com/office/drawing/2014/main" id="{2B7CDD0C-CCCA-12C2-1B83-936509C5F341}"/>
                </a:ext>
              </a:extLst>
            </p:cNvPr>
            <p:cNvSpPr/>
            <p:nvPr/>
          </p:nvSpPr>
          <p:spPr>
            <a:xfrm flipV="1">
              <a:off x="4636851" y="5447011"/>
              <a:ext cx="62429" cy="22442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3" name="Pfeil nach unten 43">
              <a:extLst>
                <a:ext uri="{FF2B5EF4-FFF2-40B4-BE49-F238E27FC236}">
                  <a16:creationId xmlns:a16="http://schemas.microsoft.com/office/drawing/2014/main" id="{C2E936A2-DD3E-CB4E-2037-636F0E496BFA}"/>
                </a:ext>
              </a:extLst>
            </p:cNvPr>
            <p:cNvSpPr/>
            <p:nvPr/>
          </p:nvSpPr>
          <p:spPr>
            <a:xfrm flipV="1">
              <a:off x="4360056" y="5447011"/>
              <a:ext cx="62429" cy="22442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4" name="Textfeld 45">
              <a:extLst>
                <a:ext uri="{FF2B5EF4-FFF2-40B4-BE49-F238E27FC236}">
                  <a16:creationId xmlns:a16="http://schemas.microsoft.com/office/drawing/2014/main" id="{9CDD51A7-5D14-CD1C-8BBE-A7424797A3F5}"/>
                </a:ext>
              </a:extLst>
            </p:cNvPr>
            <p:cNvSpPr txBox="1"/>
            <p:nvPr/>
          </p:nvSpPr>
          <p:spPr>
            <a:xfrm>
              <a:off x="4464913" y="5009368"/>
              <a:ext cx="1094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Gas flow</a:t>
              </a:r>
            </a:p>
          </p:txBody>
        </p:sp>
        <p:sp>
          <p:nvSpPr>
            <p:cNvPr id="25" name="Pfeil nach unten 46">
              <a:extLst>
                <a:ext uri="{FF2B5EF4-FFF2-40B4-BE49-F238E27FC236}">
                  <a16:creationId xmlns:a16="http://schemas.microsoft.com/office/drawing/2014/main" id="{9EC955D3-6800-3647-4408-9F9BAE7AA7C0}"/>
                </a:ext>
              </a:extLst>
            </p:cNvPr>
            <p:cNvSpPr/>
            <p:nvPr/>
          </p:nvSpPr>
          <p:spPr>
            <a:xfrm flipV="1">
              <a:off x="4901670" y="6618882"/>
              <a:ext cx="120441" cy="22442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6" name="Textfeld 47">
              <a:extLst>
                <a:ext uri="{FF2B5EF4-FFF2-40B4-BE49-F238E27FC236}">
                  <a16:creationId xmlns:a16="http://schemas.microsoft.com/office/drawing/2014/main" id="{9B400538-7B0A-3024-03EB-ED0DB43185F8}"/>
                </a:ext>
              </a:extLst>
            </p:cNvPr>
            <p:cNvSpPr txBox="1"/>
            <p:nvPr/>
          </p:nvSpPr>
          <p:spPr>
            <a:xfrm>
              <a:off x="4961890" y="6605430"/>
              <a:ext cx="913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Gas inlet</a:t>
              </a:r>
            </a:p>
          </p:txBody>
        </p:sp>
        <p:sp>
          <p:nvSpPr>
            <p:cNvPr id="27" name="Textfeld 48">
              <a:extLst>
                <a:ext uri="{FF2B5EF4-FFF2-40B4-BE49-F238E27FC236}">
                  <a16:creationId xmlns:a16="http://schemas.microsoft.com/office/drawing/2014/main" id="{B16F07BF-372D-9CEA-5ED2-B621479DCAEB}"/>
                </a:ext>
              </a:extLst>
            </p:cNvPr>
            <p:cNvSpPr txBox="1"/>
            <p:nvPr/>
          </p:nvSpPr>
          <p:spPr>
            <a:xfrm>
              <a:off x="4998778" y="4355587"/>
              <a:ext cx="913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Gas outlet</a:t>
              </a:r>
            </a:p>
          </p:txBody>
        </p:sp>
      </p:grpSp>
      <p:sp>
        <p:nvSpPr>
          <p:cNvPr id="28" name="右箭头 27"/>
          <p:cNvSpPr/>
          <p:nvPr/>
        </p:nvSpPr>
        <p:spPr>
          <a:xfrm>
            <a:off x="7403547" y="2655143"/>
            <a:ext cx="1044583" cy="377544"/>
          </a:xfrm>
          <a:prstGeom prst="rightArrow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505" y="1648507"/>
            <a:ext cx="1480725" cy="178736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889185" y="3770401"/>
            <a:ext cx="3852813" cy="2444697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663058" y="273861"/>
            <a:ext cx="652678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62305E"/>
                </a:solidFill>
              </a:rPr>
              <a:t>Sealed pad spacer MRPC for CBM-TOF</a:t>
            </a:r>
            <a:endParaRPr lang="zh-CN" altLang="en-US" sz="3200" dirty="0">
              <a:solidFill>
                <a:srgbClr val="62305E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E628B5A-1827-4397-A4BC-928EE2DF0F28}"/>
              </a:ext>
            </a:extLst>
          </p:cNvPr>
          <p:cNvSpPr/>
          <p:nvPr/>
        </p:nvSpPr>
        <p:spPr>
          <a:xfrm>
            <a:off x="353514" y="4179352"/>
            <a:ext cx="7535671" cy="21390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Sealed 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pad spacer 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MRPC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peed 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up gas exchange and can reduce to 1sccm/m</a:t>
            </a:r>
            <a:r>
              <a:rPr lang="en-US" altLang="zh-CN" sz="24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 flush rate at cosmic experiment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Prevent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</a:rPr>
              <a:t>creepage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 on fishing line at high rate (&gt;7kHz/cm</a:t>
            </a:r>
            <a:r>
              <a:rPr lang="en-US" altLang="zh-CN" sz="24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Save working gas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environmentally friendly.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8" name="对象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56"/>
          <a:stretch>
            <a:fillRect/>
          </a:stretch>
        </p:blipFill>
        <p:spPr bwMode="auto">
          <a:xfrm>
            <a:off x="62122" y="1029397"/>
            <a:ext cx="6775524" cy="287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000100" y="4143380"/>
          <a:ext cx="3608266" cy="60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1600200" imgH="266400" progId="Equation.DSMT4">
                  <p:embed/>
                </p:oleObj>
              </mc:Choice>
              <mc:Fallback>
                <p:oleObj name="Equation" r:id="rId4" imgW="1600200" imgH="26640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4143380"/>
                        <a:ext cx="3608266" cy="603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257220" y="4853100"/>
            <a:ext cx="6473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ym typeface="Symbol"/>
              </a:rPr>
              <a:t></a:t>
            </a:r>
            <a:r>
              <a:rPr lang="en-US" sz="2000" baseline="-25000" dirty="0" smtClean="0"/>
              <a:t>TOF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&lt;</a:t>
            </a:r>
            <a:r>
              <a:rPr lang="en-US" sz="2000" dirty="0" smtClean="0"/>
              <a:t>20 </a:t>
            </a:r>
            <a:r>
              <a:rPr lang="en-US" sz="2000" dirty="0" err="1" smtClean="0"/>
              <a:t>ps</a:t>
            </a:r>
            <a:r>
              <a:rPr lang="zh-CN" altLang="en-US" sz="2000" dirty="0" smtClean="0"/>
              <a:t>， </a:t>
            </a:r>
            <a:r>
              <a:rPr lang="en-US" altLang="zh-CN" sz="2000" dirty="0" smtClean="0"/>
              <a:t>the intrinsic resolution of narrow gaps </a:t>
            </a:r>
            <a:r>
              <a:rPr lang="en-US" sz="2000" dirty="0" smtClean="0"/>
              <a:t>MRPC 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 around </a:t>
            </a:r>
            <a:r>
              <a:rPr lang="en-US" sz="2000" dirty="0" smtClean="0"/>
              <a:t>15ps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so the time jitter of readout electronics &lt;</a:t>
            </a:r>
            <a:r>
              <a:rPr lang="en-US" sz="2000" dirty="0" smtClean="0"/>
              <a:t>13~15 </a:t>
            </a:r>
            <a:r>
              <a:rPr lang="en-US" sz="2000" dirty="0" err="1" smtClean="0"/>
              <a:t>ps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pic>
        <p:nvPicPr>
          <p:cNvPr id="11" name="内容占位符 6">
            <a:extLst>
              <a:ext uri="{FF2B5EF4-FFF2-40B4-BE49-F238E27FC236}">
                <a16:creationId xmlns:a16="http://schemas.microsoft.com/office/drawing/2014/main" id="{93615499-B7F3-426B-B0B7-982570D6C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44" y="1625674"/>
            <a:ext cx="4090521" cy="357663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11C419C-FC89-41E1-B5E0-494613C91724}"/>
              </a:ext>
            </a:extLst>
          </p:cNvPr>
          <p:cNvSpPr txBox="1"/>
          <p:nvPr/>
        </p:nvSpPr>
        <p:spPr>
          <a:xfrm>
            <a:off x="7325068" y="988863"/>
            <a:ext cx="485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p"/>
            </a:pPr>
            <a:r>
              <a:rPr lang="en-US" altLang="zh-CN" dirty="0"/>
              <a:t>S</a:t>
            </a:r>
            <a:r>
              <a:rPr lang="en-US" altLang="zh-CN" dirty="0" smtClean="0"/>
              <a:t>imulation </a:t>
            </a:r>
            <a:r>
              <a:rPr lang="en-US" altLang="zh-CN" dirty="0"/>
              <a:t>indicates proper ways to design the gap thickness and arrange the stacks 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1DAF91D-1E3C-413D-9D05-AC1BBFFEEB3F}"/>
              </a:ext>
            </a:extLst>
          </p:cNvPr>
          <p:cNvSpPr/>
          <p:nvPr/>
        </p:nvSpPr>
        <p:spPr>
          <a:xfrm>
            <a:off x="8281190" y="3732885"/>
            <a:ext cx="1733551" cy="92392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2B9B0B4-F052-4555-8791-EB663C1ACA2C}"/>
              </a:ext>
            </a:extLst>
          </p:cNvPr>
          <p:cNvSpPr txBox="1"/>
          <p:nvPr/>
        </p:nvSpPr>
        <p:spPr>
          <a:xfrm>
            <a:off x="10214767" y="4010741"/>
            <a:ext cx="158159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Narrower gap thickness required</a:t>
            </a:r>
            <a:endParaRPr lang="zh-CN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7231764" y="5283839"/>
            <a:ext cx="5038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ym typeface="Symbol"/>
              </a:rPr>
              <a:t></a:t>
            </a:r>
            <a:r>
              <a:rPr lang="en-US" altLang="zh-CN" sz="2000" baseline="-25000" dirty="0">
                <a:sym typeface="Symbol"/>
              </a:rPr>
              <a:t>MRPC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&lt;</a:t>
            </a:r>
            <a:r>
              <a:rPr lang="en-US" sz="2000" dirty="0" smtClean="0"/>
              <a:t>20 </a:t>
            </a:r>
            <a:r>
              <a:rPr lang="en-US" sz="2000" dirty="0" err="1" smtClean="0"/>
              <a:t>ps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the gas gap: &lt;0.18mm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gap number: &gt;16   </a:t>
            </a:r>
            <a:endParaRPr lang="zh-CN" altLang="en-US" sz="2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3071674" y="273861"/>
            <a:ext cx="7572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62305E"/>
                </a:solidFill>
              </a:rPr>
              <a:t>20ps MRPC for </a:t>
            </a:r>
            <a:r>
              <a:rPr lang="en-US" altLang="zh-CN" sz="3200" dirty="0" err="1" smtClean="0">
                <a:solidFill>
                  <a:srgbClr val="62305E"/>
                </a:solidFill>
              </a:rPr>
              <a:t>SoLID</a:t>
            </a:r>
            <a:r>
              <a:rPr lang="en-US" altLang="zh-CN" sz="3200" dirty="0" smtClean="0">
                <a:solidFill>
                  <a:srgbClr val="62305E"/>
                </a:solidFill>
              </a:rPr>
              <a:t>-TOF</a:t>
            </a:r>
            <a:endParaRPr lang="zh-CN" altLang="en-US" sz="3200" dirty="0">
              <a:solidFill>
                <a:srgbClr val="623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E2D68D8-732B-444C-9C92-9D375C1C6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23" y="1254762"/>
            <a:ext cx="3654780" cy="15559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C597BF7-04F4-4EBF-8946-B02E8C480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023" y="3353103"/>
            <a:ext cx="3654780" cy="160910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AFBAA0D-D316-414B-BD81-BB0B6F073E1C}"/>
              </a:ext>
            </a:extLst>
          </p:cNvPr>
          <p:cNvSpPr/>
          <p:nvPr/>
        </p:nvSpPr>
        <p:spPr>
          <a:xfrm>
            <a:off x="5137752" y="4962204"/>
            <a:ext cx="3161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Waveform sampling</a:t>
            </a:r>
            <a:endParaRPr lang="en-US" altLang="zh-CN" dirty="0"/>
          </a:p>
          <a:p>
            <a:pPr algn="ctr"/>
            <a:r>
              <a:rPr lang="en-US" altLang="zh-CN" dirty="0"/>
              <a:t>Based on DRS4</a:t>
            </a:r>
          </a:p>
          <a:p>
            <a:pPr algn="ctr"/>
            <a:r>
              <a:rPr lang="en-US" altLang="zh-CN" dirty="0"/>
              <a:t>Sampling </a:t>
            </a:r>
            <a:r>
              <a:rPr lang="en-US" altLang="zh-CN" dirty="0" err="1"/>
              <a:t>freq</a:t>
            </a:r>
            <a:r>
              <a:rPr lang="en-US" altLang="zh-CN" dirty="0"/>
              <a:t>=5 GS/s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D7EE37F-0174-4A66-B9A7-5B6D41CBB5BC}"/>
              </a:ext>
            </a:extLst>
          </p:cNvPr>
          <p:cNvSpPr/>
          <p:nvPr/>
        </p:nvSpPr>
        <p:spPr>
          <a:xfrm>
            <a:off x="5675945" y="2765885"/>
            <a:ext cx="2084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Fast amplifier</a:t>
            </a:r>
          </a:p>
          <a:p>
            <a:pPr algn="ctr"/>
            <a:r>
              <a:rPr lang="en-US" altLang="zh-CN" dirty="0"/>
              <a:t>Bandwidth=1.4GHz</a:t>
            </a:r>
            <a:endParaRPr lang="zh-CN" altLang="en-US" dirty="0"/>
          </a:p>
        </p:txBody>
      </p:sp>
      <p:pic>
        <p:nvPicPr>
          <p:cNvPr id="12" name="图片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62" y="1284915"/>
            <a:ext cx="3747194" cy="15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803" y="3766697"/>
            <a:ext cx="3350445" cy="2068270"/>
          </a:xfrm>
          <a:prstGeom prst="rect">
            <a:avLst/>
          </a:prstGeom>
        </p:spPr>
      </p:pic>
      <p:graphicFrame>
        <p:nvGraphicFramePr>
          <p:cNvPr id="14" name="Table 5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4984017"/>
              </p:ext>
            </p:extLst>
          </p:nvPr>
        </p:nvGraphicFramePr>
        <p:xfrm>
          <a:off x="417484" y="4114477"/>
          <a:ext cx="3361055" cy="2042160"/>
        </p:xfrm>
        <a:graphic>
          <a:graphicData uri="http://schemas.openxmlformats.org/drawingml/2006/table">
            <a:tbl>
              <a:tblPr firstRow="1" bandRow="1"/>
              <a:tblGrid>
                <a:gridCol w="162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MRPC prototype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gas gap thickness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128 μm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gas gaps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 chambers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8 gaps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glass material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low resistivity glass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glass thickness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readout strips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 mm in width 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 mm clearance)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图片 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b="8037"/>
          <a:stretch>
            <a:fillRect/>
          </a:stretch>
        </p:blipFill>
        <p:spPr>
          <a:xfrm>
            <a:off x="417484" y="1583499"/>
            <a:ext cx="2483568" cy="187360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071674" y="273861"/>
            <a:ext cx="7572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62305E"/>
                </a:solidFill>
              </a:rPr>
              <a:t>MRPC and electronics</a:t>
            </a:r>
            <a:endParaRPr lang="zh-CN" altLang="en-US" sz="3200" dirty="0">
              <a:solidFill>
                <a:srgbClr val="623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F014-3CAF-41C5-AC4F-0234A157CD5E}" type="datetime1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4661-7EC0-40D2-BD40-97E05B06772D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C5B3B0D-881F-4E2C-96A2-30E66179B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2" t="231" r="904" b="11390"/>
          <a:stretch/>
        </p:blipFill>
        <p:spPr>
          <a:xfrm>
            <a:off x="8878250" y="1511175"/>
            <a:ext cx="3159630" cy="2613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0501B1D8-C529-4AEE-B92D-0AADFE83D0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78250" y="4536836"/>
                <a:ext cx="3319311" cy="18319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/>
                  <a:t>Total time resolution </a:t>
                </a:r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dirty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23.24</m:t>
                          </m:r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ps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=16.43</m:t>
                      </m:r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0501B1D8-C529-4AEE-B92D-0AADFE83D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250" y="4536836"/>
                <a:ext cx="3319311" cy="1831936"/>
              </a:xfrm>
              <a:prstGeom prst="rect">
                <a:avLst/>
              </a:prstGeom>
              <a:blipFill>
                <a:blip r:embed="rId3"/>
                <a:stretch>
                  <a:fillRect l="-2385" t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3"/>
          <p:cNvSpPr txBox="1"/>
          <p:nvPr/>
        </p:nvSpPr>
        <p:spPr>
          <a:xfrm>
            <a:off x="1291483" y="1023359"/>
            <a:ext cx="661012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800080"/>
            </a:solidFill>
          </a:ln>
          <a:effectLst>
            <a:glow rad="63500">
              <a:srgbClr val="80008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MRPC</a:t>
            </a: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fast amplifier</a:t>
            </a: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DRS4</a:t>
            </a: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24" y="3462207"/>
            <a:ext cx="3930073" cy="29307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59" y="1560120"/>
            <a:ext cx="4261806" cy="2181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53" y="3844834"/>
            <a:ext cx="4239418" cy="269525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178351" y="2021045"/>
            <a:ext cx="4458384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800080"/>
              </a:buClr>
            </a:pP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Timing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CFD</a:t>
            </a:r>
            <a:endParaRPr lang="en-US" altLang="zh-CN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800080"/>
              </a:buClr>
            </a:pP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Event choose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Vertical cosmic ray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71674" y="273861"/>
            <a:ext cx="7572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62305E"/>
                </a:solidFill>
              </a:rPr>
              <a:t>Test results</a:t>
            </a:r>
            <a:endParaRPr lang="zh-CN" altLang="en-US" sz="3200" dirty="0">
              <a:solidFill>
                <a:srgbClr val="623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6bae7e4-9bdd-481b-a543-c993da897f0b"/>
  <p:tag name="COMMONDATA" val="eyJoZGlkIjoiMGYwN2Y3NGY1NjIzNTFkMzJmMjI3ZTFhZTNhOWZlNj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00,&quot;width&quot;:6969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485f49e-888e-42e8-8460-bb1c3d32353d}"/>
  <p:tag name="TABLE_ENDDRAG_ORIGIN_RECT" val="264*155"/>
  <p:tag name="TABLE_ENDDRAG_RECT" val="32*253*264*1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ctr">
          <a:defRPr sz="3200" dirty="0" smtClean="0">
            <a:solidFill>
              <a:srgbClr val="62305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ctr">
          <a:defRPr sz="3200" dirty="0" smtClean="0">
            <a:solidFill>
              <a:srgbClr val="62305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859</Words>
  <Application>Microsoft Office PowerPoint</Application>
  <PresentationFormat>宽屏</PresentationFormat>
  <Paragraphs>202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44" baseType="lpstr">
      <vt:lpstr>Abadi</vt:lpstr>
      <vt:lpstr>Abadi MT Condensed Light</vt:lpstr>
      <vt:lpstr>Adobe Gurmukhi</vt:lpstr>
      <vt:lpstr>Arial Unicode MS</vt:lpstr>
      <vt:lpstr>Microsoft YaHei UI</vt:lpstr>
      <vt:lpstr>等线</vt:lpstr>
      <vt:lpstr>等线 Light</vt:lpstr>
      <vt:lpstr>黑体</vt:lpstr>
      <vt:lpstr>华文楷体</vt:lpstr>
      <vt:lpstr>宋体</vt:lpstr>
      <vt:lpstr>微软雅黑</vt:lpstr>
      <vt:lpstr>微软雅黑 Light</vt:lpstr>
      <vt:lpstr>Agency FB</vt:lpstr>
      <vt:lpstr>Arial</vt:lpstr>
      <vt:lpstr>Bahnschrift SemiBold Condensed</vt:lpstr>
      <vt:lpstr>Bahnschrift SemiLight SemiCondensed</vt:lpstr>
      <vt:lpstr>Calibri</vt:lpstr>
      <vt:lpstr>Calibri Light</vt:lpstr>
      <vt:lpstr>Cambria Math</vt:lpstr>
      <vt:lpstr>Symbol</vt:lpstr>
      <vt:lpstr>Times New Roman</vt:lpstr>
      <vt:lpstr>Wingdings</vt:lpstr>
      <vt:lpstr>Office 主题​​</vt:lpstr>
      <vt:lpstr>Office 主题​​</vt:lpstr>
      <vt:lpstr>1_自定义设计方案</vt:lpstr>
      <vt:lpstr>自定义设计方案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Chou Inkosi</dc:creator>
  <cp:lastModifiedBy>Windows 用户</cp:lastModifiedBy>
  <cp:revision>181</cp:revision>
  <dcterms:created xsi:type="dcterms:W3CDTF">2018-03-05T02:14:00Z</dcterms:created>
  <dcterms:modified xsi:type="dcterms:W3CDTF">2022-11-09T02:24:10Z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49CAA1461EA344B39A0B523CDE060F50</vt:lpwstr>
  </property>
</Properties>
</file>