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6" r:id="rId2"/>
    <p:sldId id="272" r:id="rId3"/>
    <p:sldId id="265" r:id="rId4"/>
    <p:sldId id="266" r:id="rId5"/>
    <p:sldId id="258" r:id="rId6"/>
    <p:sldId id="278" r:id="rId7"/>
    <p:sldId id="293" r:id="rId8"/>
    <p:sldId id="267" r:id="rId9"/>
    <p:sldId id="291" r:id="rId10"/>
    <p:sldId id="280" r:id="rId11"/>
    <p:sldId id="292" r:id="rId12"/>
    <p:sldId id="276" r:id="rId13"/>
    <p:sldId id="283" r:id="rId14"/>
    <p:sldId id="294" r:id="rId15"/>
    <p:sldId id="273" r:id="rId16"/>
    <p:sldId id="285" r:id="rId17"/>
    <p:sldId id="296" r:id="rId18"/>
    <p:sldId id="295" r:id="rId19"/>
    <p:sldId id="299" r:id="rId20"/>
    <p:sldId id="297" r:id="rId21"/>
    <p:sldId id="298" r:id="rId22"/>
    <p:sldId id="259" r:id="rId23"/>
    <p:sldId id="302" r:id="rId24"/>
    <p:sldId id="274" r:id="rId25"/>
    <p:sldId id="262" r:id="rId26"/>
    <p:sldId id="304" r:id="rId27"/>
    <p:sldId id="306" r:id="rId28"/>
    <p:sldId id="305" r:id="rId29"/>
    <p:sldId id="303" r:id="rId30"/>
    <p:sldId id="263" r:id="rId31"/>
    <p:sldId id="30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CE5"/>
    <a:srgbClr val="CDE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19E9A-F406-48DC-B07D-3AE30C6C9911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91777-6F51-4E90-A5CF-7B2BD0E272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5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7201" y="2675143"/>
            <a:ext cx="9242740" cy="68228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rgbClr val="00582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1" y="3911307"/>
            <a:ext cx="4493964" cy="1101225"/>
          </a:xfrm>
        </p:spPr>
        <p:txBody>
          <a:bodyPr>
            <a:no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1526-BB31-4F38-BD5D-2A3513497CB1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54" y="-650933"/>
            <a:ext cx="11044389" cy="8283292"/>
          </a:xfrm>
          <a:prstGeom prst="rect">
            <a:avLst/>
          </a:prstGeom>
        </p:spPr>
      </p:pic>
      <p:cxnSp>
        <p:nvCxnSpPr>
          <p:cNvPr id="8" name="直接连接符 7"/>
          <p:cNvCxnSpPr>
            <a:cxnSpLocks/>
          </p:cNvCxnSpPr>
          <p:nvPr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392173" y="768661"/>
            <a:ext cx="5280000" cy="11610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005825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37201" y="28242"/>
            <a:ext cx="5116097" cy="668818"/>
            <a:chOff x="4254304" y="81407"/>
            <a:chExt cx="4525088" cy="78874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001340" y="116515"/>
              <a:ext cx="1778052" cy="753634"/>
              <a:chOff x="7024200" y="116515"/>
              <a:chExt cx="1778052" cy="753634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024200" y="116515"/>
                <a:ext cx="1778052" cy="544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物理学院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88968" y="597927"/>
                <a:ext cx="1713284" cy="27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75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B28C-1B16-4B9D-9444-3FA2F5906285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65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CFDC-2176-4D6E-8C65-EA8F4C3D5F23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792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C73C-99BC-40B5-9F8A-34E10DC0B20C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54" y="-650933"/>
            <a:ext cx="11044389" cy="82832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746067" y="2850307"/>
            <a:ext cx="445932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1" y="2850308"/>
            <a:ext cx="445932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>
          <a:xfrm>
            <a:off x="1" y="2537641"/>
            <a:ext cx="1101143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直角三角形 11"/>
          <p:cNvSpPr/>
          <p:nvPr/>
        </p:nvSpPr>
        <p:spPr>
          <a:xfrm rot="16200000" flipH="1">
            <a:off x="54093" y="4188581"/>
            <a:ext cx="322592" cy="46049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直角三角形 12"/>
          <p:cNvSpPr/>
          <p:nvPr/>
        </p:nvSpPr>
        <p:spPr>
          <a:xfrm rot="16200000" flipH="1" flipV="1">
            <a:off x="11807737" y="4195860"/>
            <a:ext cx="322592" cy="44593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extBox 5"/>
          <p:cNvSpPr txBox="1"/>
          <p:nvPr/>
        </p:nvSpPr>
        <p:spPr>
          <a:xfrm>
            <a:off x="1892713" y="2537641"/>
            <a:ext cx="63049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00582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 YOU</a:t>
            </a:r>
            <a:endParaRPr lang="zh-CN" altLang="en-US" sz="8000" b="1" dirty="0">
              <a:solidFill>
                <a:srgbClr val="00582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0AB4D72-2723-4424-B565-6029F444331C}"/>
              </a:ext>
            </a:extLst>
          </p:cNvPr>
          <p:cNvSpPr/>
          <p:nvPr/>
        </p:nvSpPr>
        <p:spPr>
          <a:xfrm>
            <a:off x="11090858" y="2527715"/>
            <a:ext cx="1101143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4072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269894" y="168276"/>
            <a:ext cx="11594111" cy="68024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900">
                <a:solidFill>
                  <a:srgbClr val="4B2D83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269894" y="1249852"/>
            <a:ext cx="11594111" cy="4789956"/>
          </a:xfrm>
          <a:prstGeom prst="rect">
            <a:avLst/>
          </a:prstGeom>
        </p:spPr>
        <p:txBody>
          <a:bodyPr lIns="0" tIns="0" rIns="0" bIns="0"/>
          <a:lstStyle>
            <a:lvl1pPr marL="192024" indent="-192024">
              <a:spcBef>
                <a:spcPts val="630"/>
              </a:spcBef>
              <a:buClr>
                <a:srgbClr val="50505F"/>
              </a:buClr>
              <a:buChar char="•"/>
              <a:defRPr sz="2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1pPr>
            <a:lvl2pPr marL="384048" indent="-192024">
              <a:spcBef>
                <a:spcPts val="630"/>
              </a:spcBef>
              <a:buChar char="-"/>
              <a:defRPr sz="17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2pPr>
            <a:lvl3pPr marL="576072" indent="-192024">
              <a:spcBef>
                <a:spcPts val="630"/>
              </a:spcBef>
              <a:defRPr sz="17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3pPr>
            <a:lvl4pPr marL="768096" indent="-192024">
              <a:spcBef>
                <a:spcPts val="630"/>
              </a:spcBef>
              <a:buChar char="-"/>
              <a:defRPr sz="15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4pPr>
            <a:lvl5pPr marL="960120" indent="-192024">
              <a:spcBef>
                <a:spcPts val="630"/>
              </a:spcBef>
              <a:buClr>
                <a:srgbClr val="50505F"/>
              </a:buClr>
              <a:buChar char="•"/>
              <a:defRPr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9894" y="6496050"/>
            <a:ext cx="447676" cy="1841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4B2D83"/>
                </a:solidFill>
              </a:defRPr>
            </a:lvl1pPr>
          </a:lstStyle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23" name="Table"/>
          <p:cNvGraphicFramePr/>
          <p:nvPr/>
        </p:nvGraphicFramePr>
        <p:xfrm>
          <a:off x="691673" y="6493966"/>
          <a:ext cx="6787756" cy="306070"/>
        </p:xfrm>
        <a:graphic>
          <a:graphicData uri="http://schemas.openxmlformats.org/drawingml/2006/table">
            <a:tbl>
              <a:tblPr/>
              <a:tblGrid>
                <a:gridCol w="85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07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4B2E83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Mar 08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4B2D84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Kim Siang Khaw I Unlocking new physics with muons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Group"/>
          <p:cNvGrpSpPr/>
          <p:nvPr/>
        </p:nvGrpSpPr>
        <p:grpSpPr>
          <a:xfrm>
            <a:off x="257175" y="6173012"/>
            <a:ext cx="11804420" cy="343656"/>
            <a:chOff x="0" y="0"/>
            <a:chExt cx="23608839" cy="687310"/>
          </a:xfrm>
        </p:grpSpPr>
        <p:pic>
          <p:nvPicPr>
            <p:cNvPr id="2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3650" y="0"/>
              <a:ext cx="3295190" cy="687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Line"/>
            <p:cNvSpPr/>
            <p:nvPr/>
          </p:nvSpPr>
          <p:spPr>
            <a:xfrm>
              <a:off x="0" y="369054"/>
              <a:ext cx="20053704" cy="1"/>
            </a:xfrm>
            <a:prstGeom prst="line">
              <a:avLst/>
            </a:prstGeom>
            <a:noFill/>
            <a:ln w="190500" cap="flat">
              <a:solidFill>
                <a:srgbClr val="4B2D8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 sz="4600"/>
            </a:p>
          </p:txBody>
        </p:sp>
      </p:grpSp>
    </p:spTree>
    <p:extLst>
      <p:ext uri="{BB962C8B-B14F-4D97-AF65-F5344CB8AC3E}">
        <p14:creationId xmlns:p14="http://schemas.microsoft.com/office/powerpoint/2010/main" val="20829660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41" y="100606"/>
            <a:ext cx="10884359" cy="576863"/>
          </a:xfrm>
        </p:spPr>
        <p:txBody>
          <a:bodyPr>
            <a:normAutofit/>
          </a:bodyPr>
          <a:lstStyle>
            <a:lvl1pPr>
              <a:defRPr sz="28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848727"/>
            <a:ext cx="11982449" cy="552187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cxnSp>
        <p:nvCxnSpPr>
          <p:cNvPr id="8" name="直接连接符 7"/>
          <p:cNvCxnSpPr>
            <a:cxnSpLocks/>
          </p:cNvCxnSpPr>
          <p:nvPr/>
        </p:nvCxnSpPr>
        <p:spPr>
          <a:xfrm>
            <a:off x="0" y="6599204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7B9F58D-1E50-4751-AA9A-F8F03E88EF1D}"/>
              </a:ext>
            </a:extLst>
          </p:cNvPr>
          <p:cNvCxnSpPr>
            <a:cxnSpLocks/>
          </p:cNvCxnSpPr>
          <p:nvPr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195B-3F5F-476D-AE38-409F8F1AA527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9086" y="6528676"/>
            <a:ext cx="275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1141DF4-6553-400E-B02A-475079A535DA}" type="datetime1">
              <a:rPr lang="zh-CN" altLang="en-US" sz="2000" smtClean="0"/>
              <a:pPr algn="ctr"/>
              <a:t>2023/7/5</a:t>
            </a:fld>
            <a:endParaRPr 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6501" y="6527610"/>
            <a:ext cx="275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Yu Xu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711" y="21429"/>
            <a:ext cx="731520" cy="73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45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B38E-862A-4467-ADA7-24401D244452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9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08C6-0539-4C42-92C2-9C2088811CBD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8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7D03-48BF-45E9-9C52-2A2B8D72F73D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06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33E3-CA8C-4A6B-AA9F-BF3ABEA3466A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3E80-0919-4897-9AE0-1ED65310EE41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5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A6DC-7911-489D-A5A1-21D6BCB63834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98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5CF9-627D-40D6-AE6A-51014CB7722C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28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58D1-321D-47DC-85B9-8B19F276C901}" type="datetime1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76BCB4A9-DB66-48ED-AFC6-DE6F403B0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7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CF071-1318-692A-8680-F30F8187D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The Current Status of COMET Experiment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057DF2-4ED0-3978-0F70-FC84C12EA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90796"/>
            <a:ext cx="12192000" cy="3057654"/>
          </a:xfrm>
        </p:spPr>
        <p:txBody>
          <a:bodyPr/>
          <a:lstStyle/>
          <a:p>
            <a:r>
              <a:rPr lang="en-US" altLang="zh-CN"/>
              <a:t>Yu Xu</a:t>
            </a:r>
            <a:endParaRPr lang="en-US" altLang="zh-CN" dirty="0"/>
          </a:p>
          <a:p>
            <a:r>
              <a:rPr lang="en-US" altLang="zh-CN" dirty="0"/>
              <a:t>On Behalf of </a:t>
            </a:r>
            <a:r>
              <a:rPr lang="en-US" altLang="zh-CN"/>
              <a:t>COMET Collaboration</a:t>
            </a:r>
          </a:p>
          <a:p>
            <a:endParaRPr lang="en-US" altLang="zh-CN"/>
          </a:p>
          <a:p>
            <a:r>
              <a:rPr lang="en-US" altLang="zh-CN"/>
              <a:t>School of Physics, Sun Yat-Sen University, China</a:t>
            </a:r>
          </a:p>
          <a:p>
            <a:r>
              <a:rPr lang="en-US" altLang="zh-CN"/>
              <a:t>The 29th International Workshop on Weak Interactions and Neutrinos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151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FF299-5F25-8636-94AB-A7CA436F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COMET: Two Staged Plan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E71C19-82A0-9BC2-E973-CFBA0B451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9408"/>
            <a:ext cx="7660433" cy="6308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30013D-C19E-8D57-8DB7-BCE33AB03EC5}"/>
                  </a:ext>
                </a:extLst>
              </p:cNvPr>
              <p:cNvSpPr txBox="1"/>
              <p:nvPr/>
            </p:nvSpPr>
            <p:spPr>
              <a:xfrm>
                <a:off x="7587390" y="803924"/>
                <a:ext cx="4290479" cy="2465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Phase I: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Purpose: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0" i="0" u="none" strike="noStrike" baseline="0">
                    <a:latin typeface="NimbusRomNo9L-Regu"/>
                  </a:rPr>
                  <a:t>search for the </a:t>
                </a:r>
                <a14:m>
                  <m:oMath xmlns:m="http://schemas.openxmlformats.org/officeDocument/2006/math">
                    <m:r>
                      <a:rPr lang="en-US" altLang="zh-CN" b="0" i="1" u="none" strike="noStrike" baseline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b="0" i="0" u="none" strike="noStrike" baseline="0">
                    <a:latin typeface="StandardSymL-Slant_167"/>
                  </a:rPr>
                  <a:t>-e </a:t>
                </a:r>
                <a:r>
                  <a:rPr lang="en-US" altLang="zh-CN" b="0" i="0" u="none" strike="noStrike" baseline="0">
                    <a:latin typeface="NimbusRomNo9L-Regu"/>
                  </a:rPr>
                  <a:t>conversion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Sensitivity: 2×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 (S.E.S)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0" i="0" u="none" strike="noStrike" baseline="0">
                    <a:latin typeface="NimbusRomNo9L-Regu"/>
                  </a:rPr>
                  <a:t>beam measurement and background assessment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NimbusRomNo9L-Regu"/>
                    <a:ea typeface="宋体" panose="02010600030101010101" pitchFamily="2" charset="-122"/>
                  </a:rPr>
                  <a:t>Running time: </a:t>
                </a:r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0.4 years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Proton beam power: 3.2 kW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30013D-C19E-8D57-8DB7-BCE33AB0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390" y="803924"/>
                <a:ext cx="4290479" cy="2465740"/>
              </a:xfrm>
              <a:prstGeom prst="rect">
                <a:avLst/>
              </a:prstGeom>
              <a:blipFill>
                <a:blip r:embed="rId3"/>
                <a:stretch>
                  <a:fillRect l="-1565" t="-1485" r="-1565" b="-3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36A35461-1330-793A-2915-1FA09338B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388" y="95321"/>
            <a:ext cx="1706044" cy="27995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9A60271-22F9-D2A8-B861-2E24F95DCACA}"/>
                  </a:ext>
                </a:extLst>
              </p:cNvPr>
              <p:cNvSpPr txBox="1"/>
              <p:nvPr/>
            </p:nvSpPr>
            <p:spPr>
              <a:xfrm>
                <a:off x="7660432" y="4241182"/>
                <a:ext cx="4290479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Phase II: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800" b="0" i="0" u="none" strike="noStrike" baseline="0">
                    <a:latin typeface="NimbusRomNo9L-Regu"/>
                  </a:rPr>
                  <a:t>search for the </a:t>
                </a:r>
                <a14:m>
                  <m:oMath xmlns:m="http://schemas.openxmlformats.org/officeDocument/2006/math"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1800" b="0" i="0" u="none" strike="noStrike" baseline="0">
                    <a:latin typeface="StandardSymL-Slant_167"/>
                  </a:rPr>
                  <a:t>-e </a:t>
                </a:r>
                <a:r>
                  <a:rPr lang="en-US" altLang="zh-CN" sz="1800" b="0" i="0" u="none" strike="noStrike" baseline="0">
                    <a:latin typeface="NimbusRomNo9L-Regu"/>
                  </a:rPr>
                  <a:t>conversion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Sensitivity: 2.6×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 (S.E.S)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NimbusRomNo9L-Regu"/>
                    <a:ea typeface="宋体" panose="02010600030101010101" pitchFamily="2" charset="-122"/>
                  </a:rPr>
                  <a:t>Running time: </a:t>
                </a:r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1 year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NimbusRomNo9L-Regu"/>
                    <a:ea typeface="宋体" panose="02010600030101010101" pitchFamily="2" charset="-122"/>
                  </a:rPr>
                  <a:t>Proton beam power: 56 kW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>
                  <a:latin typeface="NimbusRomNo9L-Regu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9A60271-22F9-D2A8-B861-2E24F95DC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432" y="4241182"/>
                <a:ext cx="4290479" cy="1908215"/>
              </a:xfrm>
              <a:prstGeom prst="rect">
                <a:avLst/>
              </a:prstGeom>
              <a:blipFill>
                <a:blip r:embed="rId5"/>
                <a:stretch>
                  <a:fillRect l="-1565" t="-1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5CB40D30-EAD8-DF2F-4D5E-BD47BFD2FDF3}"/>
              </a:ext>
            </a:extLst>
          </p:cNvPr>
          <p:cNvSpPr/>
          <p:nvPr/>
        </p:nvSpPr>
        <p:spPr>
          <a:xfrm>
            <a:off x="6176864" y="1963475"/>
            <a:ext cx="830425" cy="9313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152ABE-F0BE-F9C7-B146-2183F27F90D2}"/>
              </a:ext>
            </a:extLst>
          </p:cNvPr>
          <p:cNvSpPr txBox="1"/>
          <p:nvPr/>
        </p:nvSpPr>
        <p:spPr>
          <a:xfrm>
            <a:off x="6338691" y="2587089"/>
            <a:ext cx="154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0000"/>
                </a:solidFill>
              </a:rPr>
              <a:t>Detector Solenoid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BFC7348A-67CA-1F3D-C160-8BD77D8504FE}"/>
              </a:ext>
            </a:extLst>
          </p:cNvPr>
          <p:cNvSpPr/>
          <p:nvPr/>
        </p:nvSpPr>
        <p:spPr>
          <a:xfrm>
            <a:off x="4757578" y="1602302"/>
            <a:ext cx="1146064" cy="434492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00CE58-4CA8-D15B-9855-C617FE38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23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55B06-DFFA-F52B-EF92-FF96799E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COMET Phase I: Two purposes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0FF7F4-0EB7-458C-7D9C-F3D90AFA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110"/>
            <a:ext cx="6689989" cy="58223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CD776A-CA7D-149C-8A29-386984A1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740" y="765110"/>
            <a:ext cx="4438260" cy="27970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512A69-9429-E33B-DA9D-773613C8A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740" y="3541672"/>
            <a:ext cx="4452306" cy="299139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B58CB55-3268-DB99-7BF3-13517F182B99}"/>
              </a:ext>
            </a:extLst>
          </p:cNvPr>
          <p:cNvSpPr/>
          <p:nvPr/>
        </p:nvSpPr>
        <p:spPr>
          <a:xfrm>
            <a:off x="6689989" y="765109"/>
            <a:ext cx="2463341" cy="774441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CyDet: </a:t>
            </a:r>
            <a:r>
              <a:rPr lang="en-US" altLang="zh-CN" sz="2000" b="0" i="0" u="none" strike="noStrike" baseline="0">
                <a:solidFill>
                  <a:srgbClr val="000000"/>
                </a:solidFill>
                <a:latin typeface="INDENT+HelveticaNeue-Light"/>
              </a:rPr>
              <a:t>search for </a:t>
            </a:r>
            <a:r>
              <a:rPr lang="el-GR" altLang="zh-CN" sz="2000" b="0" i="0" u="none" strike="noStrike" baseline="0">
                <a:solidFill>
                  <a:srgbClr val="000000"/>
                </a:solidFill>
                <a:latin typeface="INDENT+HelveticaNeue-Light"/>
              </a:rPr>
              <a:t>μ-</a:t>
            </a:r>
            <a:r>
              <a:rPr lang="en-US" altLang="zh-CN" sz="2000" b="0" i="0" u="none" strike="noStrike" baseline="0">
                <a:solidFill>
                  <a:srgbClr val="000000"/>
                </a:solidFill>
                <a:latin typeface="INDENT+HelveticaNeue-Light"/>
              </a:rPr>
              <a:t>e conversion </a:t>
            </a:r>
            <a:endParaRPr lang="zh-CN" altLang="en-US" sz="20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FFE0859-97DF-3ED7-CF48-D28797330029}"/>
              </a:ext>
            </a:extLst>
          </p:cNvPr>
          <p:cNvSpPr/>
          <p:nvPr/>
        </p:nvSpPr>
        <p:spPr>
          <a:xfrm>
            <a:off x="6689989" y="5501100"/>
            <a:ext cx="2771252" cy="1086313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StrECAL: </a:t>
            </a:r>
            <a:r>
              <a:rPr lang="en-US" altLang="zh-CN" sz="2000" b="0" i="0" u="none" strike="noStrike" baseline="0">
                <a:solidFill>
                  <a:srgbClr val="000000"/>
                </a:solidFill>
                <a:latin typeface="INDENT+HelveticaNeue-Light"/>
              </a:rPr>
              <a:t>beam measurement and background assessment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67337E-1664-69C1-29A1-8410FD4FE242}"/>
              </a:ext>
            </a:extLst>
          </p:cNvPr>
          <p:cNvSpPr/>
          <p:nvPr/>
        </p:nvSpPr>
        <p:spPr>
          <a:xfrm>
            <a:off x="6783355" y="3676261"/>
            <a:ext cx="1203649" cy="345233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ECAL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A27C411-4BA4-C3EE-2358-BBA42101EB33}"/>
              </a:ext>
            </a:extLst>
          </p:cNvPr>
          <p:cNvSpPr/>
          <p:nvPr/>
        </p:nvSpPr>
        <p:spPr>
          <a:xfrm>
            <a:off x="9461241" y="3585639"/>
            <a:ext cx="2177142" cy="345233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Straw Tube Tracker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B2E65E0-1FEF-0FD3-955A-5841C2F4B5B1}"/>
              </a:ext>
            </a:extLst>
          </p:cNvPr>
          <p:cNvCxnSpPr/>
          <p:nvPr/>
        </p:nvCxnSpPr>
        <p:spPr>
          <a:xfrm>
            <a:off x="7548465" y="4021494"/>
            <a:ext cx="690466" cy="4385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7BBC56F-1C98-1E06-18C4-3D2C8F3EC5CD}"/>
              </a:ext>
            </a:extLst>
          </p:cNvPr>
          <p:cNvCxnSpPr>
            <a:cxnSpLocks/>
          </p:cNvCxnSpPr>
          <p:nvPr/>
        </p:nvCxnSpPr>
        <p:spPr>
          <a:xfrm>
            <a:off x="10285445" y="3954372"/>
            <a:ext cx="454090" cy="5423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472A66F-9D2E-A563-D07F-B17EC0236366}"/>
              </a:ext>
            </a:extLst>
          </p:cNvPr>
          <p:cNvCxnSpPr>
            <a:cxnSpLocks/>
          </p:cNvCxnSpPr>
          <p:nvPr/>
        </p:nvCxnSpPr>
        <p:spPr>
          <a:xfrm flipH="1">
            <a:off x="9153330" y="3954372"/>
            <a:ext cx="1132115" cy="2863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9FF6C40C-D475-FFAF-A8CE-C9C18C15F9DA}"/>
              </a:ext>
            </a:extLst>
          </p:cNvPr>
          <p:cNvSpPr/>
          <p:nvPr/>
        </p:nvSpPr>
        <p:spPr>
          <a:xfrm>
            <a:off x="8649478" y="4124131"/>
            <a:ext cx="2313991" cy="1240971"/>
          </a:xfrm>
          <a:custGeom>
            <a:avLst/>
            <a:gdLst>
              <a:gd name="connsiteX0" fmla="*/ 289249 w 2313991"/>
              <a:gd name="connsiteY0" fmla="*/ 37322 h 1240971"/>
              <a:gd name="connsiteX1" fmla="*/ 2313991 w 2313991"/>
              <a:gd name="connsiteY1" fmla="*/ 429208 h 1240971"/>
              <a:gd name="connsiteX2" fmla="*/ 1996751 w 2313991"/>
              <a:gd name="connsiteY2" fmla="*/ 1240971 h 1240971"/>
              <a:gd name="connsiteX3" fmla="*/ 0 w 2313991"/>
              <a:gd name="connsiteY3" fmla="*/ 849085 h 1240971"/>
              <a:gd name="connsiteX4" fmla="*/ 335902 w 2313991"/>
              <a:gd name="connsiteY4" fmla="*/ 0 h 12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3991" h="1240971">
                <a:moveTo>
                  <a:pt x="289249" y="37322"/>
                </a:moveTo>
                <a:lnTo>
                  <a:pt x="2313991" y="429208"/>
                </a:lnTo>
                <a:lnTo>
                  <a:pt x="1996751" y="1240971"/>
                </a:lnTo>
                <a:lnTo>
                  <a:pt x="0" y="849085"/>
                </a:lnTo>
                <a:lnTo>
                  <a:pt x="335902" y="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BE30754-19AF-F109-ABD4-75F11024D088}"/>
              </a:ext>
            </a:extLst>
          </p:cNvPr>
          <p:cNvSpPr/>
          <p:nvPr/>
        </p:nvSpPr>
        <p:spPr>
          <a:xfrm>
            <a:off x="7884368" y="3082317"/>
            <a:ext cx="2192694" cy="49237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Cylindrical Trigger Hodoscope (CTH)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914D70D-7053-80A8-3912-538219D6084F}"/>
              </a:ext>
            </a:extLst>
          </p:cNvPr>
          <p:cNvCxnSpPr>
            <a:cxnSpLocks/>
          </p:cNvCxnSpPr>
          <p:nvPr/>
        </p:nvCxnSpPr>
        <p:spPr>
          <a:xfrm flipV="1">
            <a:off x="8910634" y="1957978"/>
            <a:ext cx="1062236" cy="11318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D93E2AD-DB7C-7BC9-61E4-D279C6BFD33E}"/>
              </a:ext>
            </a:extLst>
          </p:cNvPr>
          <p:cNvSpPr/>
          <p:nvPr/>
        </p:nvSpPr>
        <p:spPr>
          <a:xfrm>
            <a:off x="9871788" y="2461300"/>
            <a:ext cx="2312337" cy="310063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Muon Stopping Target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58423E2-75F8-40BD-8883-A306C6AE8898}"/>
              </a:ext>
            </a:extLst>
          </p:cNvPr>
          <p:cNvCxnSpPr>
            <a:cxnSpLocks/>
          </p:cNvCxnSpPr>
          <p:nvPr/>
        </p:nvCxnSpPr>
        <p:spPr>
          <a:xfrm flipH="1" flipV="1">
            <a:off x="10868709" y="1791218"/>
            <a:ext cx="261055" cy="6700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A683529-6B7A-6ADE-70C0-4C48C76AC7C4}"/>
              </a:ext>
            </a:extLst>
          </p:cNvPr>
          <p:cNvSpPr/>
          <p:nvPr/>
        </p:nvSpPr>
        <p:spPr>
          <a:xfrm>
            <a:off x="9358604" y="509158"/>
            <a:ext cx="2279779" cy="55346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Cylindrical Drift Chamber (CDC)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C8888583-D3C3-454C-C389-2E92A1B35407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10206306" y="1062624"/>
            <a:ext cx="292188" cy="451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0B7EDE93-8F9D-7F68-D314-F5D673434448}"/>
              </a:ext>
            </a:extLst>
          </p:cNvPr>
          <p:cNvSpPr/>
          <p:nvPr/>
        </p:nvSpPr>
        <p:spPr>
          <a:xfrm>
            <a:off x="298580" y="3769567"/>
            <a:ext cx="2432179" cy="25379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5C18C4E-17EC-41E7-AD63-92DA649C3CD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824125" y="1152330"/>
            <a:ext cx="3865864" cy="3914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8DAFB2D-B2A8-882C-6948-64E45969D61A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824125" y="5099708"/>
            <a:ext cx="3865864" cy="944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A2FF88D-07FB-4CD0-425B-0E2A71B7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33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D6E7E-1413-9ACC-8ECD-5E1919F0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CyDet (Cylindrical Detector System)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7AE39D-B5BC-E759-881D-B50D16BF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848727"/>
            <a:ext cx="5922995" cy="577600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/>
              <a:t>Cylindrical trigger hodoscope (CTH)</a:t>
            </a:r>
          </a:p>
          <a:p>
            <a:pPr lvl="1"/>
            <a:r>
              <a:rPr lang="en-US" altLang="zh-CN"/>
              <a:t>Two layers: plastic scintillator for t0 and Cerenkov counter for PID</a:t>
            </a:r>
          </a:p>
          <a:p>
            <a:pPr lvl="1"/>
            <a:r>
              <a:rPr lang="en-US" altLang="zh-CN"/>
              <a:t>SiPM as readout</a:t>
            </a:r>
          </a:p>
          <a:p>
            <a:r>
              <a:rPr lang="en-US" altLang="zh-CN"/>
              <a:t>Cylindrical drift chamber (CDC)</a:t>
            </a:r>
          </a:p>
          <a:p>
            <a:pPr lvl="1"/>
            <a:r>
              <a:rPr lang="en-US" altLang="zh-CN"/>
              <a:t>20 stereo layers: z information with few layers’ hits</a:t>
            </a:r>
          </a:p>
          <a:p>
            <a:pPr lvl="1"/>
            <a:r>
              <a:rPr lang="en-US" altLang="zh-CN"/>
              <a:t>Helium based gas: minimize multiple scattering</a:t>
            </a:r>
          </a:p>
          <a:p>
            <a:pPr lvl="1"/>
            <a:r>
              <a:rPr lang="en-US" altLang="zh-CN"/>
              <a:t>Large inner bore: to avoid beam flash and DIO electrons</a:t>
            </a:r>
          </a:p>
          <a:p>
            <a:pPr lvl="1"/>
            <a:r>
              <a:rPr lang="en-US" altLang="zh-CN"/>
              <a:t>Momentum resolution: 200 keV/c (for p=105 MeV/c)</a:t>
            </a:r>
          </a:p>
          <a:p>
            <a:r>
              <a:rPr lang="en-US" altLang="zh-CN"/>
              <a:t>Muon Stopping Target</a:t>
            </a:r>
          </a:p>
          <a:p>
            <a:pPr lvl="1"/>
            <a:r>
              <a:rPr lang="en-US" altLang="zh-CN"/>
              <a:t>Aluminum target with 17 disks</a:t>
            </a:r>
          </a:p>
          <a:p>
            <a:pPr lvl="1"/>
            <a:r>
              <a:rPr lang="en-US" altLang="zh-CN"/>
              <a:t>100-mm radius, 0.2-mm thickness, 50-mm spacing</a:t>
            </a:r>
            <a:endParaRPr lang="zh-CN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FBEBD60-B662-0175-7BCD-6BCE0D80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7469"/>
            <a:ext cx="6096000" cy="376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0D947B-2E8D-754B-97B7-42AC8C08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08" y="4821526"/>
            <a:ext cx="2272376" cy="20364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58B67F-04CB-9988-CB24-C87F91BA7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963" y="5020903"/>
            <a:ext cx="2918473" cy="1736492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1538FBA-CABE-753B-704E-207EF69F7650}"/>
              </a:ext>
            </a:extLst>
          </p:cNvPr>
          <p:cNvCxnSpPr>
            <a:cxnSpLocks/>
          </p:cNvCxnSpPr>
          <p:nvPr/>
        </p:nvCxnSpPr>
        <p:spPr>
          <a:xfrm>
            <a:off x="4982547" y="1129004"/>
            <a:ext cx="3629608" cy="98904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E813ED3-A15A-A60B-6A8D-E60C0E38D2C7}"/>
              </a:ext>
            </a:extLst>
          </p:cNvPr>
          <p:cNvCxnSpPr>
            <a:cxnSpLocks/>
          </p:cNvCxnSpPr>
          <p:nvPr/>
        </p:nvCxnSpPr>
        <p:spPr>
          <a:xfrm flipV="1">
            <a:off x="4982547" y="2192694"/>
            <a:ext cx="4292082" cy="22393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207355B-BFBB-B7D8-87C9-9907D579A4D2}"/>
              </a:ext>
            </a:extLst>
          </p:cNvPr>
          <p:cNvCxnSpPr>
            <a:cxnSpLocks/>
          </p:cNvCxnSpPr>
          <p:nvPr/>
        </p:nvCxnSpPr>
        <p:spPr>
          <a:xfrm flipV="1">
            <a:off x="3508310" y="2649894"/>
            <a:ext cx="5766319" cy="25845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CFAEEF-E023-80BF-77BF-5DF0C0D5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98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257070-AB2A-9C56-EC2C-6286BC5E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CyDet Event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FFF977A-BDA2-571D-C216-74084B8F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633" y="811762"/>
            <a:ext cx="4884102" cy="48247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CE39F2-F747-6E34-B9BE-BDAD9345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7" y="922875"/>
            <a:ext cx="4790941" cy="47136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E4574E5-5D92-EFC8-BDAE-B56F9C1BC986}"/>
              </a:ext>
            </a:extLst>
          </p:cNvPr>
          <p:cNvSpPr txBox="1"/>
          <p:nvPr/>
        </p:nvSpPr>
        <p:spPr>
          <a:xfrm>
            <a:off x="1237247" y="5999584"/>
            <a:ext cx="826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Based on Boosted Decision Tree Method and Hough transformation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4CC3D4-2044-2A82-005A-F0B53BAEBF77}"/>
              </a:ext>
            </a:extLst>
          </p:cNvPr>
          <p:cNvSpPr txBox="1"/>
          <p:nvPr/>
        </p:nvSpPr>
        <p:spPr>
          <a:xfrm>
            <a:off x="4912824" y="4525347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Blue: signal electron </a:t>
            </a:r>
            <a:endParaRPr lang="zh-CN" altLang="en-US" sz="20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9AF4FA-B9FB-5BF6-44E3-9E90D7E8E10F}"/>
              </a:ext>
            </a:extLst>
          </p:cNvPr>
          <p:cNvSpPr txBox="1"/>
          <p:nvPr/>
        </p:nvSpPr>
        <p:spPr>
          <a:xfrm>
            <a:off x="4679558" y="1645298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Red: </a:t>
            </a:r>
            <a:r>
              <a:rPr lang="en-US" altLang="zh-CN" sz="2000">
                <a:solidFill>
                  <a:srgbClr val="FF0000"/>
                </a:solidFill>
              </a:rPr>
              <a:t>background processes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4BC7C61-15CB-57AC-9339-16D62F1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30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4B002-058B-2B8C-07D6-C4FD5CBB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StrECAL (Straw Chamber+ECAL)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544B26-259D-B680-29A7-BA09122F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848727"/>
            <a:ext cx="6090945" cy="5521877"/>
          </a:xfrm>
        </p:spPr>
        <p:txBody>
          <a:bodyPr>
            <a:normAutofit fontScale="92500"/>
          </a:bodyPr>
          <a:lstStyle/>
          <a:p>
            <a:r>
              <a:rPr lang="en-US" altLang="zh-CN"/>
              <a:t>Straw Chamber</a:t>
            </a:r>
          </a:p>
          <a:p>
            <a:pPr lvl="1"/>
            <a:r>
              <a:rPr lang="en-US" altLang="zh-CN"/>
              <a:t>A series of StrawTube Trackers</a:t>
            </a:r>
          </a:p>
          <a:p>
            <a:pPr lvl="1"/>
            <a:r>
              <a:rPr lang="en-US" altLang="zh-CN"/>
              <a:t>Main tracker for Phase-I beam measurement &amp; Phase-II physics run</a:t>
            </a:r>
          </a:p>
          <a:p>
            <a:pPr lvl="1"/>
            <a:r>
              <a:rPr lang="en-US" altLang="zh-CN"/>
              <a:t>Each “station” consists of 240(~500) straws ×2, 5(&gt;6) stations for Phase-I (Phase-II)</a:t>
            </a:r>
          </a:p>
          <a:p>
            <a:pPr lvl="1"/>
            <a:r>
              <a:rPr lang="en-US" altLang="zh-CN"/>
              <a:t>20(12)µm thick/ 10(5)mmφ straw tubes for Phase-I (Phase-II)</a:t>
            </a:r>
          </a:p>
          <a:p>
            <a:r>
              <a:rPr lang="en-US" altLang="zh-CN"/>
              <a:t>Electromagnetic Calorimeter (ECAL)</a:t>
            </a:r>
          </a:p>
          <a:p>
            <a:pPr lvl="1"/>
            <a:r>
              <a:rPr lang="en-US" altLang="zh-CN"/>
              <a:t>Measure the energy and time of particle</a:t>
            </a:r>
          </a:p>
          <a:p>
            <a:pPr lvl="1"/>
            <a:r>
              <a:rPr lang="en-US" altLang="zh-CN"/>
              <a:t>500-1,000(~2,000) LYSO crystals for Phase-I(Phase-II) </a:t>
            </a:r>
          </a:p>
          <a:p>
            <a:pPr lvl="2"/>
            <a:r>
              <a:rPr lang="en-US" altLang="zh-CN"/>
              <a:t>Size: 20*20*120 mm</a:t>
            </a:r>
          </a:p>
          <a:p>
            <a:pPr lvl="2"/>
            <a:r>
              <a:rPr lang="en-US" altLang="zh-CN"/>
              <a:t>Fast time response + high light yield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0C0C4C-0981-D55B-F92C-1C477CC0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FE0841-0C81-55BD-94F7-F5F8F812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3198370"/>
            <a:ext cx="4043264" cy="3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41755E-FEC9-8260-C681-BED66CF328BD}"/>
              </a:ext>
            </a:extLst>
          </p:cNvPr>
          <p:cNvSpPr txBox="1"/>
          <p:nvPr/>
        </p:nvSpPr>
        <p:spPr>
          <a:xfrm>
            <a:off x="10043911" y="3209555"/>
            <a:ext cx="2148089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StrawTube Tracker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D88C79D-3EF7-93A5-F9FB-07BE0511D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117" y="97509"/>
            <a:ext cx="4452306" cy="29913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5C4D3D-4C02-54AF-A27C-1776C2CF1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466" y="2069127"/>
            <a:ext cx="2242000" cy="16812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33FF056-E18B-0CE9-C078-2BFFB4DD9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466" y="3750357"/>
            <a:ext cx="2071592" cy="132399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498E83-6A46-4AB6-EC9C-D0DA242AC0E8}"/>
              </a:ext>
            </a:extLst>
          </p:cNvPr>
          <p:cNvSpPr txBox="1"/>
          <p:nvPr/>
        </p:nvSpPr>
        <p:spPr>
          <a:xfrm>
            <a:off x="5933206" y="1855787"/>
            <a:ext cx="235526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ECAL 8x8 Prototype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C4A7505-0E03-8A7B-B87A-AC574D98C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319" y="5471453"/>
            <a:ext cx="2071592" cy="132388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12126F-970E-5876-F6AB-788AA58665C7}"/>
              </a:ext>
            </a:extLst>
          </p:cNvPr>
          <p:cNvSpPr txBox="1"/>
          <p:nvPr/>
        </p:nvSpPr>
        <p:spPr>
          <a:xfrm>
            <a:off x="8072239" y="5230147"/>
            <a:ext cx="138691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Straw tubes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F9BA9D3-A514-DAC4-A3DB-F5A7F7E75CA0}"/>
              </a:ext>
            </a:extLst>
          </p:cNvPr>
          <p:cNvCxnSpPr>
            <a:cxnSpLocks/>
          </p:cNvCxnSpPr>
          <p:nvPr/>
        </p:nvCxnSpPr>
        <p:spPr>
          <a:xfrm flipH="1" flipV="1">
            <a:off x="9843796" y="1296955"/>
            <a:ext cx="77474" cy="245340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B431894-A46F-6670-8F8E-D2A0D1AF63E7}"/>
              </a:ext>
            </a:extLst>
          </p:cNvPr>
          <p:cNvCxnSpPr>
            <a:cxnSpLocks/>
          </p:cNvCxnSpPr>
          <p:nvPr/>
        </p:nvCxnSpPr>
        <p:spPr>
          <a:xfrm flipV="1">
            <a:off x="7282823" y="1029196"/>
            <a:ext cx="1089547" cy="13873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66AED27E-026A-903D-9672-D86E4D015EEC}"/>
              </a:ext>
            </a:extLst>
          </p:cNvPr>
          <p:cNvSpPr/>
          <p:nvPr/>
        </p:nvSpPr>
        <p:spPr>
          <a:xfrm>
            <a:off x="8425243" y="986003"/>
            <a:ext cx="2202324" cy="447869"/>
          </a:xfrm>
          <a:custGeom>
            <a:avLst/>
            <a:gdLst>
              <a:gd name="connsiteX0" fmla="*/ 1904949 w 1904949"/>
              <a:gd name="connsiteY0" fmla="*/ 345233 h 447869"/>
              <a:gd name="connsiteX1" fmla="*/ 1662353 w 1904949"/>
              <a:gd name="connsiteY1" fmla="*/ 401216 h 447869"/>
              <a:gd name="connsiteX2" fmla="*/ 1503732 w 1904949"/>
              <a:gd name="connsiteY2" fmla="*/ 438539 h 447869"/>
              <a:gd name="connsiteX3" fmla="*/ 1354442 w 1904949"/>
              <a:gd name="connsiteY3" fmla="*/ 447869 h 447869"/>
              <a:gd name="connsiteX4" fmla="*/ 1205153 w 1904949"/>
              <a:gd name="connsiteY4" fmla="*/ 410547 h 447869"/>
              <a:gd name="connsiteX5" fmla="*/ 1149169 w 1904949"/>
              <a:gd name="connsiteY5" fmla="*/ 373225 h 447869"/>
              <a:gd name="connsiteX6" fmla="*/ 1102516 w 1904949"/>
              <a:gd name="connsiteY6" fmla="*/ 317241 h 447869"/>
              <a:gd name="connsiteX7" fmla="*/ 1083855 w 1904949"/>
              <a:gd name="connsiteY7" fmla="*/ 289249 h 447869"/>
              <a:gd name="connsiteX8" fmla="*/ 999879 w 1904949"/>
              <a:gd name="connsiteY8" fmla="*/ 233265 h 447869"/>
              <a:gd name="connsiteX9" fmla="*/ 962557 w 1904949"/>
              <a:gd name="connsiteY9" fmla="*/ 205274 h 447869"/>
              <a:gd name="connsiteX10" fmla="*/ 943895 w 1904949"/>
              <a:gd name="connsiteY10" fmla="*/ 186612 h 447869"/>
              <a:gd name="connsiteX11" fmla="*/ 906573 w 1904949"/>
              <a:gd name="connsiteY11" fmla="*/ 177282 h 447869"/>
              <a:gd name="connsiteX12" fmla="*/ 869251 w 1904949"/>
              <a:gd name="connsiteY12" fmla="*/ 158620 h 447869"/>
              <a:gd name="connsiteX13" fmla="*/ 831928 w 1904949"/>
              <a:gd name="connsiteY13" fmla="*/ 149290 h 447869"/>
              <a:gd name="connsiteX14" fmla="*/ 766614 w 1904949"/>
              <a:gd name="connsiteY14" fmla="*/ 130629 h 447869"/>
              <a:gd name="connsiteX15" fmla="*/ 635985 w 1904949"/>
              <a:gd name="connsiteY15" fmla="*/ 149290 h 447869"/>
              <a:gd name="connsiteX16" fmla="*/ 607993 w 1904949"/>
              <a:gd name="connsiteY16" fmla="*/ 186612 h 447869"/>
              <a:gd name="connsiteX17" fmla="*/ 589332 w 1904949"/>
              <a:gd name="connsiteY17" fmla="*/ 205274 h 447869"/>
              <a:gd name="connsiteX18" fmla="*/ 561340 w 1904949"/>
              <a:gd name="connsiteY18" fmla="*/ 251927 h 447869"/>
              <a:gd name="connsiteX19" fmla="*/ 496026 w 1904949"/>
              <a:gd name="connsiteY19" fmla="*/ 307910 h 447869"/>
              <a:gd name="connsiteX20" fmla="*/ 430712 w 1904949"/>
              <a:gd name="connsiteY20" fmla="*/ 326572 h 447869"/>
              <a:gd name="connsiteX21" fmla="*/ 132132 w 1904949"/>
              <a:gd name="connsiteY21" fmla="*/ 317241 h 447869"/>
              <a:gd name="connsiteX22" fmla="*/ 85479 w 1904949"/>
              <a:gd name="connsiteY22" fmla="*/ 289249 h 447869"/>
              <a:gd name="connsiteX23" fmla="*/ 10834 w 1904949"/>
              <a:gd name="connsiteY23" fmla="*/ 214604 h 447869"/>
              <a:gd name="connsiteX24" fmla="*/ 1504 w 1904949"/>
              <a:gd name="connsiteY24" fmla="*/ 0 h 44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04949" h="447869">
                <a:moveTo>
                  <a:pt x="1904949" y="345233"/>
                </a:moveTo>
                <a:cubicBezTo>
                  <a:pt x="1796737" y="410159"/>
                  <a:pt x="1894377" y="359783"/>
                  <a:pt x="1662353" y="401216"/>
                </a:cubicBezTo>
                <a:cubicBezTo>
                  <a:pt x="1514492" y="427620"/>
                  <a:pt x="1692150" y="416799"/>
                  <a:pt x="1503732" y="438539"/>
                </a:cubicBezTo>
                <a:cubicBezTo>
                  <a:pt x="1454200" y="444254"/>
                  <a:pt x="1404205" y="444759"/>
                  <a:pt x="1354442" y="447869"/>
                </a:cubicBezTo>
                <a:cubicBezTo>
                  <a:pt x="1304679" y="435428"/>
                  <a:pt x="1253359" y="428076"/>
                  <a:pt x="1205153" y="410547"/>
                </a:cubicBezTo>
                <a:cubicBezTo>
                  <a:pt x="1184075" y="402882"/>
                  <a:pt x="1149169" y="373225"/>
                  <a:pt x="1149169" y="373225"/>
                </a:cubicBezTo>
                <a:cubicBezTo>
                  <a:pt x="1102837" y="303726"/>
                  <a:pt x="1162385" y="389084"/>
                  <a:pt x="1102516" y="317241"/>
                </a:cubicBezTo>
                <a:cubicBezTo>
                  <a:pt x="1095337" y="308626"/>
                  <a:pt x="1091784" y="297178"/>
                  <a:pt x="1083855" y="289249"/>
                </a:cubicBezTo>
                <a:cubicBezTo>
                  <a:pt x="1060611" y="266005"/>
                  <a:pt x="1026529" y="251031"/>
                  <a:pt x="999879" y="233265"/>
                </a:cubicBezTo>
                <a:cubicBezTo>
                  <a:pt x="986940" y="224639"/>
                  <a:pt x="974503" y="215229"/>
                  <a:pt x="962557" y="205274"/>
                </a:cubicBezTo>
                <a:cubicBezTo>
                  <a:pt x="955799" y="199642"/>
                  <a:pt x="951764" y="190546"/>
                  <a:pt x="943895" y="186612"/>
                </a:cubicBezTo>
                <a:cubicBezTo>
                  <a:pt x="932425" y="180877"/>
                  <a:pt x="919014" y="180392"/>
                  <a:pt x="906573" y="177282"/>
                </a:cubicBezTo>
                <a:cubicBezTo>
                  <a:pt x="894132" y="171061"/>
                  <a:pt x="882275" y="163504"/>
                  <a:pt x="869251" y="158620"/>
                </a:cubicBezTo>
                <a:cubicBezTo>
                  <a:pt x="857244" y="154117"/>
                  <a:pt x="844258" y="152813"/>
                  <a:pt x="831928" y="149290"/>
                </a:cubicBezTo>
                <a:cubicBezTo>
                  <a:pt x="738217" y="122516"/>
                  <a:pt x="883302" y="159799"/>
                  <a:pt x="766614" y="130629"/>
                </a:cubicBezTo>
                <a:cubicBezTo>
                  <a:pt x="723071" y="136849"/>
                  <a:pt x="677463" y="134651"/>
                  <a:pt x="635985" y="149290"/>
                </a:cubicBezTo>
                <a:cubicBezTo>
                  <a:pt x="621321" y="154466"/>
                  <a:pt x="617948" y="174665"/>
                  <a:pt x="607993" y="186612"/>
                </a:cubicBezTo>
                <a:cubicBezTo>
                  <a:pt x="602361" y="193370"/>
                  <a:pt x="594445" y="198115"/>
                  <a:pt x="589332" y="205274"/>
                </a:cubicBezTo>
                <a:cubicBezTo>
                  <a:pt x="578791" y="220031"/>
                  <a:pt x="572221" y="237419"/>
                  <a:pt x="561340" y="251927"/>
                </a:cubicBezTo>
                <a:cubicBezTo>
                  <a:pt x="548931" y="268473"/>
                  <a:pt x="512581" y="298450"/>
                  <a:pt x="496026" y="307910"/>
                </a:cubicBezTo>
                <a:cubicBezTo>
                  <a:pt x="485615" y="313859"/>
                  <a:pt x="438792" y="324552"/>
                  <a:pt x="430712" y="326572"/>
                </a:cubicBezTo>
                <a:cubicBezTo>
                  <a:pt x="331185" y="323462"/>
                  <a:pt x="231130" y="327944"/>
                  <a:pt x="132132" y="317241"/>
                </a:cubicBezTo>
                <a:cubicBezTo>
                  <a:pt x="114102" y="315292"/>
                  <a:pt x="99323" y="300963"/>
                  <a:pt x="85479" y="289249"/>
                </a:cubicBezTo>
                <a:cubicBezTo>
                  <a:pt x="58617" y="266520"/>
                  <a:pt x="10834" y="214604"/>
                  <a:pt x="10834" y="214604"/>
                </a:cubicBezTo>
                <a:cubicBezTo>
                  <a:pt x="-5533" y="100027"/>
                  <a:pt x="1504" y="171282"/>
                  <a:pt x="1504" y="0"/>
                </a:cubicBezTo>
              </a:path>
            </a:pathLst>
          </a:cu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0B8CC4E-353C-315E-5DF0-E20F37322775}"/>
                  </a:ext>
                </a:extLst>
              </p:cNvPr>
              <p:cNvSpPr txBox="1"/>
              <p:nvPr/>
            </p:nvSpPr>
            <p:spPr>
              <a:xfrm>
                <a:off x="10460200" y="1038527"/>
                <a:ext cx="6773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0B8CC4E-353C-315E-5DF0-E20F37322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0200" y="1038527"/>
                <a:ext cx="67730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53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2B517B-4E2A-9B52-72FB-49E9EB12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Bese: Proton Beam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5BC9F5-EDB3-F6B8-D3D6-E0C82F3F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469"/>
            <a:ext cx="3849290" cy="25602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0104FF-4388-D1B0-5DF2-BD17CD1F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259" y="3573495"/>
            <a:ext cx="4379682" cy="32845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B3A956-A4EB-AB35-EEBE-F645C0729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073" y="601334"/>
            <a:ext cx="5089422" cy="2671404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F4546994-F684-EB75-CE60-84F1051C6D70}"/>
              </a:ext>
            </a:extLst>
          </p:cNvPr>
          <p:cNvSpPr/>
          <p:nvPr/>
        </p:nvSpPr>
        <p:spPr>
          <a:xfrm>
            <a:off x="3382856" y="2472612"/>
            <a:ext cx="2056202" cy="173550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6820B88-AC5C-F2B4-269E-C4B600825304}"/>
                  </a:ext>
                </a:extLst>
              </p:cNvPr>
              <p:cNvSpPr txBox="1"/>
              <p:nvPr/>
            </p:nvSpPr>
            <p:spPr>
              <a:xfrm>
                <a:off x="765111" y="3732178"/>
                <a:ext cx="5215811" cy="1945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8 GeV proton, slow extraction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High intensity: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20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muons/sec </a:t>
                </a: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@PSI)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proton extinction factor: &lt; 6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−11</m:t>
                        </m:r>
                      </m:sup>
                    </m:sSup>
                  </m:oMath>
                </a14:m>
                <a:endParaRPr lang="ml-IN" altLang="zh-CN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6820B88-AC5C-F2B4-269E-C4B600825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11" y="3732178"/>
                <a:ext cx="5215811" cy="1945982"/>
              </a:xfrm>
              <a:prstGeom prst="rect">
                <a:avLst/>
              </a:prstGeom>
              <a:blipFill>
                <a:blip r:embed="rId5"/>
                <a:stretch>
                  <a:fillRect l="-1053" t="-15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B31464D1-C3D1-29F0-E58D-D1D5E347F3C2}"/>
              </a:ext>
            </a:extLst>
          </p:cNvPr>
          <p:cNvSpPr/>
          <p:nvPr/>
        </p:nvSpPr>
        <p:spPr>
          <a:xfrm>
            <a:off x="6260841" y="2062065"/>
            <a:ext cx="513183" cy="9983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751DD82-CCCD-214A-5692-B2FAD01E0406}"/>
              </a:ext>
            </a:extLst>
          </p:cNvPr>
          <p:cNvCxnSpPr/>
          <p:nvPr/>
        </p:nvCxnSpPr>
        <p:spPr>
          <a:xfrm>
            <a:off x="6662057" y="3125755"/>
            <a:ext cx="1987421" cy="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D2CBA7F-76CE-0C62-6981-BAD3B112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59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2A43C-50D0-8C44-20A4-A8CCABEF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Cosmic-Ray Veto (CRV)</a:t>
            </a:r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0CCBEB3-F738-2260-D6D0-EE9EB17E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96" y="2491273"/>
            <a:ext cx="6787497" cy="4366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8759523-B15C-D510-9E39-0E1174EA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511" y="499085"/>
            <a:ext cx="2857748" cy="176037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61AB010-AE90-FAB3-B2FF-D6835C257404}"/>
              </a:ext>
            </a:extLst>
          </p:cNvPr>
          <p:cNvSpPr txBox="1"/>
          <p:nvPr/>
        </p:nvSpPr>
        <p:spPr>
          <a:xfrm>
            <a:off x="1" y="3240426"/>
            <a:ext cx="2528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Purple: RPC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design from Clermont</a:t>
            </a:r>
          </a:p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622FFCF-4188-EEDC-CE2E-AEE921241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45" y="1778660"/>
            <a:ext cx="4152122" cy="1195013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6DE1332-62FF-608E-8A0A-094572DD0149}"/>
              </a:ext>
            </a:extLst>
          </p:cNvPr>
          <p:cNvCxnSpPr>
            <a:cxnSpLocks/>
          </p:cNvCxnSpPr>
          <p:nvPr/>
        </p:nvCxnSpPr>
        <p:spPr>
          <a:xfrm flipH="1" flipV="1">
            <a:off x="2761861" y="2873829"/>
            <a:ext cx="3334139" cy="94239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766464D-CB24-EE52-7F78-A9660C17C8E5}"/>
              </a:ext>
            </a:extLst>
          </p:cNvPr>
          <p:cNvCxnSpPr>
            <a:cxnSpLocks/>
          </p:cNvCxnSpPr>
          <p:nvPr/>
        </p:nvCxnSpPr>
        <p:spPr>
          <a:xfrm flipV="1">
            <a:off x="7557796" y="1960243"/>
            <a:ext cx="2937580" cy="91358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3695BC12-39D6-C145-2D22-16D5DBD1A484}"/>
              </a:ext>
            </a:extLst>
          </p:cNvPr>
          <p:cNvSpPr txBox="1"/>
          <p:nvPr/>
        </p:nvSpPr>
        <p:spPr>
          <a:xfrm>
            <a:off x="9316093" y="2845064"/>
            <a:ext cx="285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Yellow: plastic scintillators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t>4 layers of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veto ratio ~99.86%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A1798AE-633E-2847-A26A-3EC25F11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0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F2AB3-B4DE-9DCF-C574-D9BE7567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Phase I: preparation status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B8435C-BA34-74C5-4414-892D1596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77701"/>
            <a:ext cx="12192000" cy="611071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E3BD13-094D-E481-D29E-528E1913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48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75AC74-F831-3389-4075-F6DC5678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Status: Facility</a:t>
            </a: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47CCD2-E8FB-4CD9-9020-CBA6D986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1" y="590988"/>
            <a:ext cx="11336693" cy="432802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0EFA4C1-BA59-C965-8919-51B08EC9A181}"/>
              </a:ext>
            </a:extLst>
          </p:cNvPr>
          <p:cNvSpPr txBox="1"/>
          <p:nvPr/>
        </p:nvSpPr>
        <p:spPr>
          <a:xfrm>
            <a:off x="821095" y="4919008"/>
            <a:ext cx="8892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Experimental Hall building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Cryogenic system under 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Refrigerator test completed.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Helium transfer tube in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Proton beamline ready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Run &amp; test in Phase alpha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CB4CD93-2550-871D-F7B1-6EE51851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01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2EDED2-0F28-39F8-533A-E69938D6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Status: Beamline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9416F3-95A6-685B-2EFC-155D4605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8075"/>
            <a:ext cx="6624735" cy="35699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BB5DC8-C87C-7BE3-3AE4-3D8D8AA9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52" y="-1"/>
            <a:ext cx="4147192" cy="68672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C63F98E-ADE5-2227-6CA4-7484B4FD93FC}"/>
              </a:ext>
            </a:extLst>
          </p:cNvPr>
          <p:cNvSpPr txBox="1"/>
          <p:nvPr/>
        </p:nvSpPr>
        <p:spPr>
          <a:xfrm>
            <a:off x="297496" y="4665305"/>
            <a:ext cx="579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Capture solenoid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Last coil winding in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Transport solenoid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Bridge &amp; detector solenoid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DS coil and cryostat ready. BS coil delivered.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DB2C215-2A77-44EC-8183-607639F0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77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30F649B-5953-4B96-FED4-85D08F4B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9" y="0"/>
            <a:ext cx="7411273" cy="68580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DEBE003-0572-11F1-3AC2-570D41BA3EFE}"/>
              </a:ext>
            </a:extLst>
          </p:cNvPr>
          <p:cNvSpPr txBox="1"/>
          <p:nvPr/>
        </p:nvSpPr>
        <p:spPr>
          <a:xfrm>
            <a:off x="7091266" y="5965448"/>
            <a:ext cx="28985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/>
              <a:t>by higgstan.com</a:t>
            </a:r>
            <a:endParaRPr lang="zh-CN" altLang="en-US" sz="3200"/>
          </a:p>
          <a:p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4FA9F6-44A5-2F91-B2DA-F3953D54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3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F3F16-85E4-3C4A-B85E-17737C65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Status: CyDet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CDC3DA-F4D1-3BED-DEE2-F87E4C8E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BE817A-9537-EF77-5F49-B7AB888F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547" y="0"/>
            <a:ext cx="3154953" cy="31016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46A04F-EA44-F3BE-2D68-4EDB3567B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548" y="3288037"/>
            <a:ext cx="3691668" cy="35699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7FE4139-35DB-C130-2F93-4B0FC304C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216" y="4736731"/>
            <a:ext cx="2627290" cy="20606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B16AA67-A53D-7089-E154-716B12AEB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0028"/>
            <a:ext cx="3760631" cy="26079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94ECE04-A910-4546-8762-AEED887D3E56}"/>
              </a:ext>
            </a:extLst>
          </p:cNvPr>
          <p:cNvSpPr txBox="1"/>
          <p:nvPr/>
        </p:nvSpPr>
        <p:spPr>
          <a:xfrm>
            <a:off x="0" y="778075"/>
            <a:ext cx="38935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Cylindrical Drift chamber (CDC)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Construction finished in 2016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Cosmic ray test succeed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Front end electronics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Finished the production and mass tests of 108 boards.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Radiation tests published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Trigger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Cylindrical trigger hodoscope(CTH) under mechanical design.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</a:rPr>
              <a:t>Trigger logic and trigger board design finished. Communication tests with FCT-FC7 trigger system is on going.</a:t>
            </a: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3E02AB0-FDD6-5A26-5325-0E5F754CA434}"/>
              </a:ext>
            </a:extLst>
          </p:cNvPr>
          <p:cNvSpPr txBox="1"/>
          <p:nvPr/>
        </p:nvSpPr>
        <p:spPr>
          <a:xfrm>
            <a:off x="2146041" y="4432041"/>
            <a:ext cx="182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Trigger &amp; DAQ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FE157EE-1019-F1B1-F395-BAC5B6EA77DD}"/>
              </a:ext>
            </a:extLst>
          </p:cNvPr>
          <p:cNvSpPr txBox="1"/>
          <p:nvPr/>
        </p:nvSpPr>
        <p:spPr>
          <a:xfrm>
            <a:off x="7585216" y="4710183"/>
            <a:ext cx="1217000" cy="400110"/>
          </a:xfrm>
          <a:prstGeom prst="rect">
            <a:avLst/>
          </a:prstGeom>
          <a:solidFill>
            <a:srgbClr val="D6DCE5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Front End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8336F19-EFF5-4B13-6411-9A612D8C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260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46696EA-04D6-CAD1-13CA-15D8A6E5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299" y="60649"/>
            <a:ext cx="3598701" cy="22999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B502755-5D1E-AA62-FA03-628B6AB3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Status: StrEcal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FCB853-F190-B53B-E464-A0DAB9436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04" y="422712"/>
            <a:ext cx="2864498" cy="28709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6566FF0-D271-D662-20D0-79457070BAA4}"/>
                  </a:ext>
                </a:extLst>
              </p:cNvPr>
              <p:cNvSpPr txBox="1"/>
              <p:nvPr/>
            </p:nvSpPr>
            <p:spPr>
              <a:xfrm>
                <a:off x="1" y="677469"/>
                <a:ext cx="5763704" cy="3724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Straw Tube Tracker: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Vacuum tests with 20 micron-thick tube walls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Phase-I Production run complete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150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𝑚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 resolution confirmed with 100 MeV electron beam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Electromagnetic Calorimeter (Ecal)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prototype is successfully test with electron beam 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Energy resolution fulfill the requirement: &lt; 5%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Final design for Phase-I confirmed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Front-end electronics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Design complete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Times New Roman" panose="02020603050405020304" pitchFamily="18" charset="0"/>
                    <a:ea typeface="宋体" panose="02010600030101010101" pitchFamily="2" charset="-122"/>
                  </a:rPr>
                  <a:t>Radiation test results pub</a:t>
                </a: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lished</a:t>
                </a:r>
                <a:endPara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6566FF0-D271-D662-20D0-79457070B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677469"/>
                <a:ext cx="5763704" cy="3724096"/>
              </a:xfrm>
              <a:prstGeom prst="rect">
                <a:avLst/>
              </a:prstGeom>
              <a:blipFill>
                <a:blip r:embed="rId4"/>
                <a:stretch>
                  <a:fillRect l="-635" t="-818" r="-847" b="-19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E8FFCDCE-DA49-3FED-648C-A1960D29C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30" y="4384742"/>
            <a:ext cx="4912261" cy="247325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0B4405-8EB7-6E99-47E8-55B03E32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9A23B6-6ADA-47B8-9D79-9FD91BD60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202" y="3382564"/>
            <a:ext cx="3565394" cy="33748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F634170-1834-8F9C-1C8E-4A901E0B6BB7}"/>
              </a:ext>
            </a:extLst>
          </p:cNvPr>
          <p:cNvSpPr txBox="1"/>
          <p:nvPr/>
        </p:nvSpPr>
        <p:spPr>
          <a:xfrm>
            <a:off x="8628202" y="3486922"/>
            <a:ext cx="1300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StrawTube</a:t>
            </a:r>
            <a:endParaRPr lang="zh-CN" altLang="en-US" sz="20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D0EE08-E3ED-651C-E27A-9F76A84097B9}"/>
              </a:ext>
            </a:extLst>
          </p:cNvPr>
          <p:cNvSpPr txBox="1"/>
          <p:nvPr/>
        </p:nvSpPr>
        <p:spPr>
          <a:xfrm>
            <a:off x="4645917" y="4184687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ECAL</a:t>
            </a:r>
            <a:endParaRPr lang="zh-CN" altLang="en-US" sz="20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864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639E4-DF15-98BE-464B-9B462E36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Why Phase alpha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68CCFD-CACD-30DD-81AF-2E047392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848727"/>
            <a:ext cx="11982449" cy="170753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/>
              <a:t>Commissioning of</a:t>
            </a:r>
          </a:p>
          <a:p>
            <a:pPr lvl="1"/>
            <a:r>
              <a:rPr lang="en-US" altLang="zh-CN"/>
              <a:t>the COMET proton beamline </a:t>
            </a:r>
          </a:p>
          <a:p>
            <a:pPr lvl="1"/>
            <a:r>
              <a:rPr lang="en-US" altLang="zh-CN"/>
              <a:t>the COMET muon beam transport</a:t>
            </a:r>
          </a:p>
          <a:p>
            <a:r>
              <a:rPr lang="en-US" altLang="zh-CN"/>
              <a:t>Validation of simulation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3E5B7-FAC9-C114-73F9-AF3BEF714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6260"/>
            <a:ext cx="8282473" cy="32788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D1EB52B-0B92-7D14-B58A-D1B2C7D2F5A4}"/>
              </a:ext>
            </a:extLst>
          </p:cNvPr>
          <p:cNvSpPr/>
          <p:nvPr/>
        </p:nvSpPr>
        <p:spPr>
          <a:xfrm>
            <a:off x="0" y="5601878"/>
            <a:ext cx="1278294" cy="23326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08CCBC-18BA-A86D-93C7-0436B2E182BD}"/>
              </a:ext>
            </a:extLst>
          </p:cNvPr>
          <p:cNvSpPr txBox="1"/>
          <p:nvPr/>
        </p:nvSpPr>
        <p:spPr>
          <a:xfrm>
            <a:off x="7455160" y="3072317"/>
            <a:ext cx="4622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Muon Beam Monitor (MBM):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Position &amp; time of the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Straw Tube Tracker: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Position &amp; direction of the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Range Counter (RC):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muon’s decay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Triggers generation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90872CA-B950-5470-C5DB-B9DE9463241D}"/>
              </a:ext>
            </a:extLst>
          </p:cNvPr>
          <p:cNvSpPr txBox="1"/>
          <p:nvPr/>
        </p:nvSpPr>
        <p:spPr>
          <a:xfrm>
            <a:off x="95250" y="5975137"/>
            <a:ext cx="10081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Low intensity (0.26 kW) with 1 mm thick graphite target</a:t>
            </a:r>
          </a:p>
          <a:p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973EEF-8A34-391F-1111-9F3F93DD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90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4E4820-12EE-D0EC-4613-157ED1C3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Phase alpha beamline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25F5BD-125B-6317-9E9F-FF49D791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206"/>
            <a:ext cx="9199984" cy="50605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143D4D7-86EA-BF20-FF80-E959FF7A7F7F}"/>
              </a:ext>
            </a:extLst>
          </p:cNvPr>
          <p:cNvSpPr txBox="1"/>
          <p:nvPr/>
        </p:nvSpPr>
        <p:spPr>
          <a:xfrm>
            <a:off x="8985381" y="877077"/>
            <a:ext cx="32066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The beamline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No Pion Capture Solenoid &amp; Field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Muon Transport Solenoid to be used in Phase-I&amp;-II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The Pion Production Target contained in a vacuum pipe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1mm graphite target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2D beam masking system implemented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3614E8-BF5C-984D-BF0B-FD447A59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99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D53BA33-134F-EE54-9239-62C6CEC5F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6" b="1410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05DD42B-A5BC-59FE-5F41-0025BC5A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644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6ACD93-11A1-EE68-A0FD-2AD0299E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69" y="15537"/>
            <a:ext cx="5343332" cy="684246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52C8057-9E56-3459-BF7E-1A50BC5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Phase-alpha Commissioning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0DE802-150D-C86F-8C7A-09C2728E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778075"/>
            <a:ext cx="6445508" cy="5592529"/>
          </a:xfrm>
        </p:spPr>
        <p:txBody>
          <a:bodyPr>
            <a:normAutofit/>
          </a:bodyPr>
          <a:lstStyle/>
          <a:p>
            <a:r>
              <a:rPr lang="en-US" altLang="zh-CN"/>
              <a:t>Beam Time</a:t>
            </a:r>
          </a:p>
          <a:p>
            <a:pPr lvl="1"/>
            <a:r>
              <a:rPr lang="en-US" altLang="zh-CN"/>
              <a:t>Commissioning: 10</a:t>
            </a:r>
            <a:r>
              <a:rPr lang="en-US" altLang="zh-CN" baseline="30000"/>
              <a:t>th</a:t>
            </a:r>
            <a:r>
              <a:rPr lang="en-US" altLang="zh-CN"/>
              <a:t> – 14</a:t>
            </a:r>
            <a:r>
              <a:rPr lang="en-US" altLang="zh-CN" baseline="30000"/>
              <a:t>th</a:t>
            </a:r>
            <a:r>
              <a:rPr lang="en-US" altLang="zh-CN"/>
              <a:t> Feb</a:t>
            </a:r>
          </a:p>
          <a:p>
            <a:pPr lvl="1"/>
            <a:r>
              <a:rPr lang="en-US" altLang="zh-CN"/>
              <a:t>Main measurement: 3</a:t>
            </a:r>
            <a:r>
              <a:rPr lang="en-US" altLang="zh-CN" baseline="30000"/>
              <a:t>rd</a:t>
            </a:r>
            <a:r>
              <a:rPr lang="en-US" altLang="zh-CN"/>
              <a:t> – 4</a:t>
            </a:r>
            <a:r>
              <a:rPr lang="en-US" altLang="zh-CN" baseline="30000"/>
              <a:t>th</a:t>
            </a:r>
            <a:r>
              <a:rPr lang="en-US" altLang="zh-CN"/>
              <a:t> &amp; 9</a:t>
            </a:r>
            <a:r>
              <a:rPr lang="en-US" altLang="zh-CN" baseline="30000"/>
              <a:t>th</a:t>
            </a:r>
            <a:r>
              <a:rPr lang="en-US" altLang="zh-CN"/>
              <a:t> -15</a:t>
            </a:r>
            <a:r>
              <a:rPr lang="en-US" altLang="zh-CN" baseline="30000"/>
              <a:t>th</a:t>
            </a:r>
            <a:r>
              <a:rPr lang="en-US" altLang="zh-CN"/>
              <a:t> March</a:t>
            </a:r>
          </a:p>
          <a:p>
            <a:pPr lvl="2"/>
            <a:r>
              <a:rPr lang="en-US" altLang="zh-CN"/>
              <a:t>3rd − 4th: Principal check of beam muons </a:t>
            </a:r>
          </a:p>
          <a:p>
            <a:pPr lvl="2"/>
            <a:r>
              <a:rPr lang="en-US" altLang="zh-CN"/>
              <a:t>4th − 8th: Beam stop due to accelerator problems</a:t>
            </a:r>
          </a:p>
          <a:p>
            <a:pPr lvl="2"/>
            <a:r>
              <a:rPr lang="en-US" altLang="zh-CN"/>
              <a:t>9th − 13th: Muon momentum spectrum measurement</a:t>
            </a:r>
          </a:p>
          <a:p>
            <a:pPr lvl="2"/>
            <a:r>
              <a:rPr lang="en-US" altLang="zh-CN"/>
              <a:t>13th − 15th: Positive-charged beam measurement</a:t>
            </a:r>
          </a:p>
          <a:p>
            <a:pPr lvl="1"/>
            <a:endParaRPr lang="en-US" altLang="zh-CN"/>
          </a:p>
          <a:p>
            <a:pPr lvl="1"/>
            <a:endParaRPr lang="en-US" altLang="zh-CN"/>
          </a:p>
          <a:p>
            <a:r>
              <a:rPr lang="en-US" altLang="zh-CN">
                <a:solidFill>
                  <a:srgbClr val="FF0000"/>
                </a:solidFill>
              </a:rPr>
              <a:t>First muon observation in the COMET experimental area!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EE0ED8-5B02-6C4F-B83F-393743886E39}"/>
              </a:ext>
            </a:extLst>
          </p:cNvPr>
          <p:cNvSpPr txBox="1"/>
          <p:nvPr/>
        </p:nvSpPr>
        <p:spPr>
          <a:xfrm>
            <a:off x="7175243" y="1184629"/>
            <a:ext cx="485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0" u="none" strike="noStrike" baseline="0">
                <a:solidFill>
                  <a:srgbClr val="FFFF00"/>
                </a:solidFill>
                <a:latin typeface="ZOWFBU+Arial-BoldMT"/>
              </a:rPr>
              <a:t>Collaborators seeing the first signals 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CEB9A1-5DBA-7282-2B8C-DB821A1A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31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D650FA3-FC8A-17C1-FA55-C0934439D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678" y="790231"/>
            <a:ext cx="7592008" cy="52102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B3637-D777-D7D0-1A90-3CCC3E990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 Decay</a:t>
            </a: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F9FBA2D-07B6-85F0-A65E-D2BDDF183953}"/>
              </a:ext>
            </a:extLst>
          </p:cNvPr>
          <p:cNvSpPr txBox="1"/>
          <p:nvPr/>
        </p:nvSpPr>
        <p:spPr>
          <a:xfrm>
            <a:off x="65314" y="1544994"/>
            <a:ext cx="464735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Muon Decay Time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First demonstration of a solenoid beamline with 90 degree curvature.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Fitted by double exponential curves with a flat BG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The bunch structure also taken into account in the fitting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A clear 'short component' was observed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first muon observation in the COMET experimental area!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5F61909-AD21-7029-306D-BCE8F5C3CB21}"/>
              </a:ext>
            </a:extLst>
          </p:cNvPr>
          <p:cNvSpPr txBox="1"/>
          <p:nvPr/>
        </p:nvSpPr>
        <p:spPr>
          <a:xfrm rot="19673031">
            <a:off x="6146933" y="2105855"/>
            <a:ext cx="3240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tx1">
                    <a:alpha val="21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Preliminary</a:t>
            </a:r>
            <a:endParaRPr lang="zh-CN" altLang="en-US" sz="4400" dirty="0">
              <a:solidFill>
                <a:schemeClr val="tx1">
                  <a:alpha val="21000"/>
                </a:schemeClr>
              </a:solidFill>
              <a:effectLst>
                <a:outerShdw blurRad="50800" dist="50800" dir="5400000" algn="ctr" rotWithShape="0">
                  <a:srgbClr val="000000">
                    <a:alpha val="55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8E68EC-D9E0-52FA-4346-326476A6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93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731BB7-0BEF-3900-7081-A2D5D4E1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Run Status</a:t>
            </a:r>
            <a:endParaRPr lang="zh-CN" altLang="en-US"/>
          </a:p>
        </p:txBody>
      </p:sp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086CA2F8-AAF8-07B4-35C9-9372A3860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59" y="0"/>
            <a:ext cx="4858141" cy="35158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1D5148-A0C7-FB25-3BBA-12F517EC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59" y="3586227"/>
            <a:ext cx="4514481" cy="324000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A7C423-5629-5E00-7912-E95E8557AAA6}"/>
              </a:ext>
            </a:extLst>
          </p:cNvPr>
          <p:cNvSpPr txBox="1"/>
          <p:nvPr/>
        </p:nvSpPr>
        <p:spPr>
          <a:xfrm>
            <a:off x="335901" y="1184988"/>
            <a:ext cx="5467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Beam center &amp; MBM trigger rate vs runs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The muon beam runs stable during the commissioning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Jump points due to the change of beam configuration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Beam on&amp;off, magnet field off, beam masking system move, etc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9F80068-2ECF-0D20-01F3-67342BE3AD3E}"/>
              </a:ext>
            </a:extLst>
          </p:cNvPr>
          <p:cNvSpPr txBox="1"/>
          <p:nvPr/>
        </p:nvSpPr>
        <p:spPr>
          <a:xfrm rot="19673031">
            <a:off x="8284616" y="1479922"/>
            <a:ext cx="3240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tx1">
                    <a:alpha val="21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Preliminary</a:t>
            </a:r>
            <a:endParaRPr lang="zh-CN" altLang="en-US" sz="4400" dirty="0">
              <a:solidFill>
                <a:schemeClr val="tx1">
                  <a:alpha val="21000"/>
                </a:schemeClr>
              </a:solidFill>
              <a:effectLst>
                <a:outerShdw blurRad="50800" dist="50800" dir="5400000" algn="ctr" rotWithShape="0">
                  <a:srgbClr val="000000">
                    <a:alpha val="55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04EEC4F-CD7E-DEEF-6BC9-92C189F88ADF}"/>
              </a:ext>
            </a:extLst>
          </p:cNvPr>
          <p:cNvSpPr txBox="1"/>
          <p:nvPr/>
        </p:nvSpPr>
        <p:spPr>
          <a:xfrm rot="19673031">
            <a:off x="8142790" y="4995762"/>
            <a:ext cx="3240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tx1">
                    <a:alpha val="21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Preliminary</a:t>
            </a:r>
            <a:endParaRPr lang="zh-CN" altLang="en-US" sz="4400" dirty="0">
              <a:solidFill>
                <a:schemeClr val="tx1">
                  <a:alpha val="21000"/>
                </a:schemeClr>
              </a:solidFill>
              <a:effectLst>
                <a:outerShdw blurRad="50800" dist="50800" dir="5400000" algn="ctr" rotWithShape="0">
                  <a:srgbClr val="000000">
                    <a:alpha val="55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D795381-A3A1-D34F-77F6-9E375CB8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065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54B02-71C7-D122-EEC9-605C4738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Beam Profile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99BFB6-0A12-6BE5-B6D8-FC42C773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766"/>
            <a:ext cx="5867371" cy="29625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48D995-EFE3-3590-123F-BB0DC9D4A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891" y="711774"/>
            <a:ext cx="5396060" cy="38949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6BF16F-350E-3C69-E0EC-D420700ADAAE}"/>
              </a:ext>
            </a:extLst>
          </p:cNvPr>
          <p:cNvSpPr txBox="1"/>
          <p:nvPr/>
        </p:nvSpPr>
        <p:spPr>
          <a:xfrm>
            <a:off x="219741" y="2459169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MBM hits corresponding to RC triggers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7A1FB4-62FB-AB81-791F-8B01300EE790}"/>
              </a:ext>
            </a:extLst>
          </p:cNvPr>
          <p:cNvSpPr txBox="1"/>
          <p:nvPr/>
        </p:nvSpPr>
        <p:spPr>
          <a:xfrm>
            <a:off x="6324629" y="4749281"/>
            <a:ext cx="5867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Beam profile got by MBM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Further study ongoing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EE8B68-41F6-7B55-1B4D-830AFD01B7D0}"/>
              </a:ext>
            </a:extLst>
          </p:cNvPr>
          <p:cNvSpPr txBox="1"/>
          <p:nvPr/>
        </p:nvSpPr>
        <p:spPr>
          <a:xfrm rot="19673031">
            <a:off x="7322590" y="2432426"/>
            <a:ext cx="3240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tx1">
                    <a:alpha val="21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Preliminary</a:t>
            </a:r>
            <a:endParaRPr lang="zh-CN" altLang="en-US" sz="4400" dirty="0">
              <a:solidFill>
                <a:schemeClr val="tx1">
                  <a:alpha val="21000"/>
                </a:schemeClr>
              </a:solidFill>
              <a:effectLst>
                <a:outerShdw blurRad="50800" dist="50800" dir="5400000" algn="ctr" rotWithShape="0">
                  <a:srgbClr val="000000">
                    <a:alpha val="55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055EB2-B3BB-9D94-B57C-737C2B13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21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C4700-0F50-448B-1D6B-F4040CA2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Positive Beam Measurement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73B44CA-2905-CED2-9B34-C753541038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250" y="5032777"/>
                <a:ext cx="11982449" cy="1337828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/>
                  <a:t> Beam: 13th − 15</a:t>
                </a:r>
                <a:r>
                  <a:rPr lang="en-US" altLang="zh-CN" baseline="30000"/>
                  <a:t>th</a:t>
                </a:r>
                <a:endParaRPr lang="en-US" altLang="zh-CN"/>
              </a:p>
              <a:p>
                <a:pPr lvl="1"/>
                <a:r>
                  <a:rPr lang="en-US" altLang="zh-CN"/>
                  <a:t>Beam mask implemented</a:t>
                </a:r>
              </a:p>
              <a:p>
                <a:pPr lvl="1"/>
                <a:r>
                  <a:rPr lang="en-US" altLang="zh-CN"/>
                  <a:t>π-µ-e decay chain waveforms observed in the Range Counter</a:t>
                </a:r>
                <a:endParaRPr lang="zh-CN" altLang="en-US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73B44CA-2905-CED2-9B34-C753541038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250" y="5032777"/>
                <a:ext cx="11982449" cy="1337828"/>
              </a:xfrm>
              <a:blipFill>
                <a:blip r:embed="rId2"/>
                <a:stretch>
                  <a:fillRect t="-8219" b="-50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845CD31-3E64-6E42-A531-DE8A01A9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528"/>
            <a:ext cx="12192000" cy="4256249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9D9CE1-9E01-BFF4-E316-79F1CC9E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59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827952-DB89-F28B-93F7-6EAA3149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5FE64-A389-E596-7D50-7AC59B385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The COMET Experiment</a:t>
            </a:r>
            <a:endParaRPr lang="en-US" altLang="zh-CN" dirty="0"/>
          </a:p>
          <a:p>
            <a:r>
              <a:rPr lang="en-US" altLang="zh-CN"/>
              <a:t>Physics motivation</a:t>
            </a:r>
            <a:endParaRPr lang="en-US" altLang="zh-CN" dirty="0"/>
          </a:p>
          <a:p>
            <a:r>
              <a:rPr lang="en-US" altLang="zh-CN"/>
              <a:t>Design of the COMET Experiment</a:t>
            </a:r>
          </a:p>
          <a:p>
            <a:r>
              <a:rPr lang="en-US" altLang="zh-CN"/>
              <a:t>Current Status of COMET</a:t>
            </a:r>
          </a:p>
          <a:p>
            <a:r>
              <a:rPr lang="en-US" altLang="zh-CN"/>
              <a:t>Phase alpha commissioning</a:t>
            </a:r>
          </a:p>
          <a:p>
            <a:r>
              <a:rPr lang="en-US" altLang="zh-CN"/>
              <a:t>Summary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91111A-967A-43DE-034C-9DA78BCE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274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9B770-CF97-63DE-D86B-BF8D0AF0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6142471-5B29-C059-34AD-7589A4B3EA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/>
                  <a:t>COMET is going to search for coherent muon to electron process.</a:t>
                </a:r>
              </a:p>
              <a:p>
                <a:pPr lvl="1"/>
                <a:r>
                  <a:rPr lang="en-US" altLang="zh-CN"/>
                  <a:t>Aims at single event sensitivity (S.E.S) = 2.6×</a:t>
                </a:r>
                <a:r>
                  <a:rPr lang="en-US" altLang="zh-CN" b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/>
                  <a:t>(4 orders of magnitude improvement) with 1 year beam time using 56 kW 8 GeV proton beam.</a:t>
                </a:r>
              </a:p>
              <a:p>
                <a:pPr lvl="1"/>
                <a:r>
                  <a:rPr lang="en-US" altLang="zh-CN"/>
                  <a:t>With the same beam power, 10 times better sensitivity ( </a:t>
                </a:r>
                <a:r>
                  <a:rPr lang="zh-CN" altLang="en-US"/>
                  <a:t>𝒪</a:t>
                </a:r>
                <a:r>
                  <a:rPr lang="en-US" altLang="zh-CN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en-US" altLang="zh-CN"/>
                  <a:t>)) is likely and optimization is about to be finalized.</a:t>
                </a:r>
              </a:p>
              <a:p>
                <a:r>
                  <a:rPr lang="en-US" altLang="zh-CN"/>
                  <a:t>COMET mu-e conversion search will be carried out in two phases:</a:t>
                </a:r>
              </a:p>
              <a:p>
                <a:pPr lvl="1"/>
                <a:r>
                  <a:rPr lang="en-US" altLang="zh-CN"/>
                  <a:t>Phase I under construction.</a:t>
                </a:r>
              </a:p>
              <a:p>
                <a:pPr lvl="1"/>
                <a:r>
                  <a:rPr lang="en-US" altLang="zh-CN"/>
                  <a:t>Aims at S.E.S = 3×</a:t>
                </a:r>
                <a:r>
                  <a:rPr lang="en-US" altLang="zh-CN" b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(2 orders of magnitude improvement) with 150 days beam time using 3.2 kW 8 GeV proton beam.</a:t>
                </a:r>
              </a:p>
              <a:p>
                <a:pPr lvl="1"/>
                <a:r>
                  <a:rPr lang="en-US" altLang="zh-CN"/>
                  <a:t>Will directly measure the muon beam.</a:t>
                </a:r>
              </a:p>
              <a:p>
                <a:pPr lvl="1"/>
                <a:r>
                  <a:rPr lang="en-US" altLang="zh-CN"/>
                  <a:t>Expecting its beamtime in 2025</a:t>
                </a:r>
              </a:p>
              <a:p>
                <a:r>
                  <a:rPr lang="en-US" altLang="zh-CN"/>
                  <a:t>COMET Phase II R&amp;D study is on going and will be adjusted based on Phase-I result</a:t>
                </a:r>
              </a:p>
              <a:p>
                <a:r>
                  <a:rPr lang="en-US" altLang="zh-CN"/>
                  <a:t>COMET Phase alpha has observed first muon event</a:t>
                </a:r>
              </a:p>
              <a:p>
                <a:pPr lvl="1"/>
                <a:r>
                  <a:rPr lang="en-US" altLang="zh-CN"/>
                  <a:t>Proton beam &amp; transport solenoid works well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6142471-5B29-C059-34AD-7589A4B3EA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4" t="-1656" r="-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2D2312-AB9B-4DDC-24FC-1EC829AA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664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D1B0F-07D4-E576-A334-944D2BEE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Back Up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C4727E-2C1E-9AEB-548D-DDBE075C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68" y="785722"/>
            <a:ext cx="10043532" cy="607227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7146412-7F8E-C62B-FDD8-0305CA8C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81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BADE4A-9E58-268A-8229-2E7DC269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is COMET: </a:t>
            </a:r>
            <a:r>
              <a:rPr lang="en-US" altLang="zh-CN">
                <a:solidFill>
                  <a:srgbClr val="FF0000"/>
                </a:solidFill>
              </a:rPr>
              <a:t>CO</a:t>
            </a:r>
            <a:r>
              <a:rPr lang="en-US" altLang="zh-CN"/>
              <a:t>herent </a:t>
            </a:r>
            <a:r>
              <a:rPr lang="en-US" altLang="zh-CN">
                <a:solidFill>
                  <a:srgbClr val="FF0000"/>
                </a:solidFill>
              </a:rPr>
              <a:t>M</a:t>
            </a:r>
            <a:r>
              <a:rPr lang="en-US" altLang="zh-CN"/>
              <a:t>uon </a:t>
            </a:r>
            <a:r>
              <a:rPr lang="en-US" altLang="zh-CN">
                <a:solidFill>
                  <a:srgbClr val="FF0000"/>
                </a:solidFill>
              </a:rPr>
              <a:t>E</a:t>
            </a:r>
            <a:r>
              <a:rPr lang="en-US" altLang="zh-CN"/>
              <a:t>lectron </a:t>
            </a:r>
            <a:r>
              <a:rPr lang="en-US" altLang="zh-CN">
                <a:solidFill>
                  <a:srgbClr val="FF0000"/>
                </a:solidFill>
              </a:rPr>
              <a:t>T</a:t>
            </a:r>
            <a:r>
              <a:rPr lang="en-US" altLang="zh-CN"/>
              <a:t>ransition</a:t>
            </a:r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49E595-6357-3E8C-F22D-F9B412651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795337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D2E2B5-0B29-D42B-B84B-0E412367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037" y="3610948"/>
            <a:ext cx="4329404" cy="324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0A470FD-E013-11CC-A138-5E24D6D519B5}"/>
                  </a:ext>
                </a:extLst>
              </p:cNvPr>
              <p:cNvSpPr txBox="1"/>
              <p:nvPr/>
            </p:nvSpPr>
            <p:spPr>
              <a:xfrm>
                <a:off x="8039100" y="1085850"/>
                <a:ext cx="407203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/>
                  <a:t>Search for μ-e conversion in Japan at J-PARC hadron hall</a:t>
                </a: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Sensitivity: 2.6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 sz="200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(S.E.S)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10000</a:t>
                </a: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 times improvement</a:t>
                </a:r>
                <a:endPara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0A470FD-E013-11CC-A138-5E24D6D51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1085850"/>
                <a:ext cx="4072035" cy="1938992"/>
              </a:xfrm>
              <a:prstGeom prst="rect">
                <a:avLst/>
              </a:prstGeom>
              <a:blipFill>
                <a:blip r:embed="rId4"/>
                <a:stretch>
                  <a:fillRect l="-1347" t="-1572" r="-2545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5328CB5-A7C3-BB4C-7170-E692A8C74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453" y="1802583"/>
            <a:ext cx="2156647" cy="38865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556778-9330-4B8C-AA2F-53763BF8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02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FDFD55-3F42-8D61-A811-DB8540E3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Why COMET: Charged Lepton Flavor Violation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AC63D8-AF51-2A46-AC75-D5F72A2D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3433"/>
            <a:ext cx="6834201" cy="1260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30C4AF-26F1-5D6A-2186-D430D73FA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460"/>
            <a:ext cx="4890580" cy="37335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11F8F30-1F2D-5BDD-6ACB-1CD04327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052" y="1040481"/>
            <a:ext cx="6293884" cy="106533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E5FEA4B-526F-AEB7-C051-D0FF4FB5F32B}"/>
              </a:ext>
            </a:extLst>
          </p:cNvPr>
          <p:cNvSpPr txBox="1"/>
          <p:nvPr/>
        </p:nvSpPr>
        <p:spPr>
          <a:xfrm>
            <a:off x="4842588" y="914400"/>
            <a:ext cx="365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cLFV highly prohibited in SM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B03115-9B06-80AA-5882-4AE42D469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85" y="3875552"/>
            <a:ext cx="4831540" cy="2559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B118F13-4716-3511-9336-E8264D7FBADF}"/>
                  </a:ext>
                </a:extLst>
              </p:cNvPr>
              <p:cNvSpPr txBox="1"/>
              <p:nvPr/>
            </p:nvSpPr>
            <p:spPr>
              <a:xfrm>
                <a:off x="4842588" y="2552113"/>
                <a:ext cx="630050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visible effect in several BSM models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predict branching ratio:</a:t>
                </a:r>
              </a:p>
              <a:p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−14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−18</m:t>
                        </m:r>
                      </m:sup>
                    </m:sSup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Good chance to observe in COMET: </a:t>
                </a:r>
                <a:r>
                  <a:rPr lang="en-US" altLang="zh-CN" sz="20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2.6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×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altLang="zh-CN" sz="200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(S.E.S)</a:t>
                </a:r>
                <a:endPara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B118F13-4716-3511-9336-E8264D7FB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588" y="2552113"/>
                <a:ext cx="6300507" cy="1323439"/>
              </a:xfrm>
              <a:prstGeom prst="rect">
                <a:avLst/>
              </a:prstGeom>
              <a:blipFill>
                <a:blip r:embed="rId6"/>
                <a:stretch>
                  <a:fillRect l="-870" t="-2765" r="-677" b="-78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2DED705-BD88-3835-F9C4-4E6A67B9B3F5}"/>
                  </a:ext>
                </a:extLst>
              </p:cNvPr>
              <p:cNvSpPr txBox="1"/>
              <p:nvPr/>
            </p:nvSpPr>
            <p:spPr>
              <a:xfrm>
                <a:off x="4771574" y="5343898"/>
                <a:ext cx="2339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>
                    <a:solidFill>
                      <a:srgbClr val="00B0F0"/>
                    </a:solidFill>
                  </a:rPr>
                  <a:t>𝑆𝐼𝑁𝐷𝑅𝑈𝑀 </a:t>
                </a:r>
                <a:r>
                  <a:rPr lang="en-US" altLang="zh-CN" sz="1600">
                    <a:solidFill>
                      <a:srgbClr val="00B0F0"/>
                    </a:solidFill>
                  </a:rPr>
                  <a:t>II: 7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endParaRPr lang="zh-CN" altLang="en-US" sz="1600" dirty="0">
                  <a:solidFill>
                    <a:srgbClr val="00B0F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2DED705-BD88-3835-F9C4-4E6A67B9B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574" y="5343898"/>
                <a:ext cx="2339615" cy="338554"/>
              </a:xfrm>
              <a:prstGeom prst="rect">
                <a:avLst/>
              </a:prstGeom>
              <a:blipFill>
                <a:blip r:embed="rId7"/>
                <a:stretch>
                  <a:fillRect l="-1563" t="-7273" b="-2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6894EC-D27F-18DB-976E-C4A8E0F4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126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2CFE16-F1E3-EEB2-262A-DB24B359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Signal &amp; Background</a:t>
            </a:r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1ACA87-A381-0FF7-D706-A0D4E06AA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831" y="802590"/>
            <a:ext cx="2836169" cy="21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0CDE6D-D6CA-095F-760B-AF213B9D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110" y="648716"/>
            <a:ext cx="3441618" cy="21339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9349D0B-082F-2248-F8E6-13653F88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3" y="1217594"/>
            <a:ext cx="3013656" cy="33935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EBCA927-F9EA-9BE2-90C4-7DE113C97F05}"/>
              </a:ext>
            </a:extLst>
          </p:cNvPr>
          <p:cNvSpPr/>
          <p:nvPr/>
        </p:nvSpPr>
        <p:spPr>
          <a:xfrm>
            <a:off x="1511559" y="3219061"/>
            <a:ext cx="1599335" cy="7464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CDBAAAC-64B5-2DCE-15F2-EC88A838A566}"/>
              </a:ext>
            </a:extLst>
          </p:cNvPr>
          <p:cNvSpPr/>
          <p:nvPr/>
        </p:nvSpPr>
        <p:spPr>
          <a:xfrm>
            <a:off x="2787234" y="1905261"/>
            <a:ext cx="2381317" cy="6158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C91349B-2666-A8FB-0895-4E9590DA43F6}"/>
              </a:ext>
            </a:extLst>
          </p:cNvPr>
          <p:cNvSpPr txBox="1"/>
          <p:nvPr/>
        </p:nvSpPr>
        <p:spPr>
          <a:xfrm>
            <a:off x="2247739" y="3004423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DIO Background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147A052-9F57-79B2-7387-93B1416A308C}"/>
              </a:ext>
            </a:extLst>
          </p:cNvPr>
          <p:cNvCxnSpPr/>
          <p:nvPr/>
        </p:nvCxnSpPr>
        <p:spPr>
          <a:xfrm flipV="1">
            <a:off x="3205220" y="2388637"/>
            <a:ext cx="2589090" cy="11383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1A9CC2E9-8800-36C8-BBC8-6534C4AE139A}"/>
              </a:ext>
            </a:extLst>
          </p:cNvPr>
          <p:cNvSpPr/>
          <p:nvPr/>
        </p:nvSpPr>
        <p:spPr>
          <a:xfrm>
            <a:off x="8332574" y="2236498"/>
            <a:ext cx="503853" cy="3732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012565C-5C81-2F4D-9EE5-02A6A0980263}"/>
              </a:ext>
            </a:extLst>
          </p:cNvPr>
          <p:cNvCxnSpPr>
            <a:cxnSpLocks/>
          </p:cNvCxnSpPr>
          <p:nvPr/>
        </p:nvCxnSpPr>
        <p:spPr>
          <a:xfrm flipV="1">
            <a:off x="8484974" y="1949676"/>
            <a:ext cx="1741714" cy="473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68F7387-C4C6-71AF-E89D-F556C4DC22F1}"/>
              </a:ext>
            </a:extLst>
          </p:cNvPr>
          <p:cNvSpPr txBox="1"/>
          <p:nvPr/>
        </p:nvSpPr>
        <p:spPr>
          <a:xfrm>
            <a:off x="9669428" y="1100154"/>
            <a:ext cx="155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DIO Background</a:t>
            </a:r>
            <a:endParaRPr lang="zh-CN" altLang="en-US" sz="14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EAA53C7-45ED-7981-1CA5-17EE1B773CC3}"/>
              </a:ext>
            </a:extLst>
          </p:cNvPr>
          <p:cNvSpPr txBox="1"/>
          <p:nvPr/>
        </p:nvSpPr>
        <p:spPr>
          <a:xfrm>
            <a:off x="11183465" y="1407931"/>
            <a:ext cx="715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Signal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DA29B44-7CCA-7D2B-46CF-B437B94C1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481" y="2068941"/>
            <a:ext cx="2400823" cy="452210"/>
          </a:xfrm>
          <a:prstGeom prst="rect">
            <a:avLst/>
          </a:prstGeom>
        </p:spPr>
      </p:pic>
      <p:sp>
        <p:nvSpPr>
          <p:cNvPr id="28" name="箭头: 右 27">
            <a:extLst>
              <a:ext uri="{FF2B5EF4-FFF2-40B4-BE49-F238E27FC236}">
                <a16:creationId xmlns:a16="http://schemas.microsoft.com/office/drawing/2014/main" id="{6FBDFFC7-24CF-9164-8D7E-53E797A38711}"/>
              </a:ext>
            </a:extLst>
          </p:cNvPr>
          <p:cNvSpPr/>
          <p:nvPr/>
        </p:nvSpPr>
        <p:spPr>
          <a:xfrm rot="20947804">
            <a:off x="1774283" y="2299704"/>
            <a:ext cx="1116263" cy="246120"/>
          </a:xfrm>
          <a:prstGeom prst="right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FB8CCAA-2996-548F-3DDD-C95121CBB65A}"/>
              </a:ext>
            </a:extLst>
          </p:cNvPr>
          <p:cNvSpPr txBox="1"/>
          <p:nvPr/>
        </p:nvSpPr>
        <p:spPr>
          <a:xfrm>
            <a:off x="3130097" y="1823569"/>
            <a:ext cx="149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cLFV Signal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C13575-CCCB-651F-DD46-13D6062125B3}"/>
              </a:ext>
            </a:extLst>
          </p:cNvPr>
          <p:cNvSpPr txBox="1"/>
          <p:nvPr/>
        </p:nvSpPr>
        <p:spPr>
          <a:xfrm>
            <a:off x="219741" y="4645236"/>
            <a:ext cx="5453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</a:rPr>
              <a:t>Signal: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</a:rPr>
              <a:t>Mono-energetic electron with energy of 105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</a:rPr>
              <a:t>Backgrounds: 0.032 events in total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</a:rPr>
              <a:t>Intrinstic physics backgrounds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High intensity beam for more statistics</a:t>
            </a:r>
            <a:endParaRPr lang="en-US" altLang="zh-CN" sz="14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</a:rPr>
              <a:t>Beam related background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 shape solenoid &amp; strong magnitude</a:t>
            </a:r>
            <a:endParaRPr lang="en-US" altLang="zh-CN" sz="14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</a:rPr>
              <a:t>Cosmic ray and other backgrounds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Cosmic ray veto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C3B914A-DEA7-B693-FCF6-394BC61AF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973" y="3100570"/>
            <a:ext cx="4951640" cy="3475601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C9DB1F-1A8B-D500-4834-3FF11A01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2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705233-DD03-A2B7-77AC-6128CFC9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Physics Sensitivity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561C08-68CA-601E-C306-F911A4E5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5" y="4271553"/>
            <a:ext cx="9487722" cy="22861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5C67B8-1B64-F91E-5311-21BD6C45E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19" y="802434"/>
            <a:ext cx="5077882" cy="22748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76D523-4A8E-C8F2-E17E-B67982558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68653"/>
            <a:ext cx="4616916" cy="618934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97C83D7A-4554-C568-66B8-5E1DEA60CB11}"/>
              </a:ext>
            </a:extLst>
          </p:cNvPr>
          <p:cNvSpPr/>
          <p:nvPr/>
        </p:nvSpPr>
        <p:spPr>
          <a:xfrm>
            <a:off x="3976748" y="4152440"/>
            <a:ext cx="933061" cy="47651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B440643-A447-8D95-87DC-2A194668F2E5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H="1" flipV="1">
            <a:off x="3557060" y="3077258"/>
            <a:ext cx="886219" cy="10751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2B12028-B7AE-3F39-8FFA-E83C1ED32375}"/>
                  </a:ext>
                </a:extLst>
              </p:cNvPr>
              <p:cNvSpPr txBox="1"/>
              <p:nvPr/>
            </p:nvSpPr>
            <p:spPr>
              <a:xfrm>
                <a:off x="4242636" y="3669244"/>
                <a:ext cx="7949364" cy="372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RTDPPQ+Helvetica"/>
                  </a:rPr>
                  <a:t>3</a:t>
                </a:r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TRSFTC+Helvetica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b="0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RTDPPQ+Helvetica"/>
                  </a:rPr>
                  <a:t> S.E.S. achievable in ~150 days of DAQ time corresponds to N</a:t>
                </a:r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TRSFTC+Helvetica"/>
                  </a:rPr>
                  <a:t>μ</a:t>
                </a:r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RTDPPQ+Helvetica"/>
                  </a:rPr>
                  <a:t>=1.5</a:t>
                </a:r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TRSFTC+Helvetica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b="0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zh-CN" sz="1800" b="0" i="0" u="none" strike="noStrike" baseline="0">
                    <a:solidFill>
                      <a:srgbClr val="C00000"/>
                    </a:solidFill>
                    <a:latin typeface="RTDPPQ+Helvetica"/>
                  </a:rPr>
                  <a:t> </a:t>
                </a:r>
                <a:endPara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2B12028-B7AE-3F39-8FFA-E83C1ED32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636" y="3669244"/>
                <a:ext cx="7949364" cy="372410"/>
              </a:xfrm>
              <a:prstGeom prst="rect">
                <a:avLst/>
              </a:prstGeom>
              <a:blipFill>
                <a:blip r:embed="rId5"/>
                <a:stretch>
                  <a:fillRect l="-690" t="-14754" b="-262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E00EFCD-00EB-9FB2-A08B-11A0DDDFA88D}"/>
                  </a:ext>
                </a:extLst>
              </p:cNvPr>
              <p:cNvSpPr txBox="1"/>
              <p:nvPr/>
            </p:nvSpPr>
            <p:spPr>
              <a:xfrm>
                <a:off x="6073467" y="2046398"/>
                <a:ext cx="6118534" cy="138826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u="none" strike="noStrike" baseline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u="none" strike="noStrike" baseline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800" b="0" i="1" u="none" strike="noStrike" baseline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1800" b="0" i="0" u="none" strike="noStrike" baseline="0">
                    <a:solidFill>
                      <a:srgbClr val="7030A0"/>
                    </a:solidFill>
                    <a:latin typeface="RTDPPQ+Helvetica"/>
                  </a:rPr>
                  <a:t>: Number of muons stopped inside targets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u="none" strike="noStrike" baseline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u="none" strike="noStrike" baseline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u="none" strike="noStrike" baseline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r>
                  <a:rPr lang="en-US" altLang="zh-CN" sz="2000" b="0" i="0" u="none" strike="noStrike" baseline="0">
                    <a:solidFill>
                      <a:srgbClr val="7030A0"/>
                    </a:solidFill>
                    <a:latin typeface="RTDPPQ+Helvetica"/>
                  </a:rPr>
                  <a:t>: Fraction of muons to be captured by Al target = 0.61</a:t>
                </a:r>
                <a:endParaRPr lang="en-US" altLang="zh-CN" sz="200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𝑔𝑛𝑑</m:t>
                        </m:r>
                      </m:sub>
                    </m:sSub>
                  </m:oMath>
                </a14:m>
                <a:r>
                  <a:rPr lang="en-US" altLang="zh-CN" sz="2000">
                    <a:solidFill>
                      <a:srgbClr val="7030A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: Fraction of μ-e conversion to the ground state = 0.9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𝜇</m:t>
                        </m:r>
                        <m: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r>
                          <a:rPr lang="en-US" altLang="zh-CN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2000">
                    <a:solidFill>
                      <a:srgbClr val="7030A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: Event selection efficiency</a:t>
                </a:r>
                <a:endParaRPr lang="zh-CN" alt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E00EFCD-00EB-9FB2-A08B-11A0DDDFA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467" y="2046398"/>
                <a:ext cx="6118534" cy="1388265"/>
              </a:xfrm>
              <a:prstGeom prst="rect">
                <a:avLst/>
              </a:prstGeom>
              <a:blipFill>
                <a:blip r:embed="rId6"/>
                <a:stretch>
                  <a:fillRect l="-298" t="-1747" r="-895" b="-4803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>
            <a:extLst>
              <a:ext uri="{FF2B5EF4-FFF2-40B4-BE49-F238E27FC236}">
                <a16:creationId xmlns:a16="http://schemas.microsoft.com/office/drawing/2014/main" id="{03D9C898-4A26-176F-95DC-7F937CDCFF3C}"/>
              </a:ext>
            </a:extLst>
          </p:cNvPr>
          <p:cNvSpPr/>
          <p:nvPr/>
        </p:nvSpPr>
        <p:spPr>
          <a:xfrm>
            <a:off x="5368005" y="2644967"/>
            <a:ext cx="587829" cy="2639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F6ADEE0-BABD-7CFC-D29A-9736F9529BEE}"/>
              </a:ext>
            </a:extLst>
          </p:cNvPr>
          <p:cNvCxnSpPr>
            <a:stCxn id="25" idx="2"/>
          </p:cNvCxnSpPr>
          <p:nvPr/>
        </p:nvCxnSpPr>
        <p:spPr>
          <a:xfrm>
            <a:off x="5661920" y="2908894"/>
            <a:ext cx="524276" cy="2874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82535A2-4034-7675-1F67-2C395492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16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9224B-A075-8182-2F54-0A4DF787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COMET Collaboration</a:t>
            </a:r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E061BDA-D4DD-555B-7FA1-1403A4073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1814" y="9123"/>
            <a:ext cx="4580186" cy="6848877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CA7D0-033E-D727-E838-577DB4B6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9" y="712312"/>
            <a:ext cx="5937380" cy="611084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45CB67-E4C9-A0E4-334F-BACEAF355B3A}"/>
              </a:ext>
            </a:extLst>
          </p:cNvPr>
          <p:cNvSpPr/>
          <p:nvPr/>
        </p:nvSpPr>
        <p:spPr>
          <a:xfrm>
            <a:off x="1287624" y="4870580"/>
            <a:ext cx="4348066" cy="1275108"/>
          </a:xfrm>
          <a:prstGeom prst="rect">
            <a:avLst/>
          </a:prstGeom>
          <a:solidFill>
            <a:srgbClr val="FFFF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200 collaborators</a:t>
            </a:r>
          </a:p>
          <a:p>
            <a:pPr algn="ctr"/>
            <a:r>
              <a:rPr lang="en-US" altLang="zh-CN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41 institutes, 17 countries</a:t>
            </a:r>
            <a:endParaRPr lang="zh-CN" altLang="en-US" sz="28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F09F87-5621-7C49-9B2E-D2357A17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31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2B5EBD-7C24-512D-2FFE-56526487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41" y="0"/>
            <a:ext cx="10884359" cy="576863"/>
          </a:xfrm>
        </p:spPr>
        <p:txBody>
          <a:bodyPr/>
          <a:lstStyle/>
          <a:p>
            <a:r>
              <a:rPr lang="en-US" altLang="zh-CN"/>
              <a:t>COMET: Detector System</a:t>
            </a:r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4FE0BB-6776-6B9E-F559-9643259EB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0756"/>
            <a:ext cx="12192000" cy="6314271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4AE077C6-4ACB-A1FF-9EBB-F9CAFF2F438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76450" y="2549525"/>
            <a:ext cx="27813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98321F-6FAF-A5BC-F94B-38C245260785}"/>
              </a:ext>
            </a:extLst>
          </p:cNvPr>
          <p:cNvSpPr/>
          <p:nvPr/>
        </p:nvSpPr>
        <p:spPr>
          <a:xfrm rot="19291684">
            <a:off x="1916011" y="2224755"/>
            <a:ext cx="2213168" cy="361213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3DF3811E-AA62-3EA7-C9F5-E4A00DD3FA19}"/>
              </a:ext>
            </a:extLst>
          </p:cNvPr>
          <p:cNvSpPr/>
          <p:nvPr/>
        </p:nvSpPr>
        <p:spPr>
          <a:xfrm>
            <a:off x="2215870" y="1754155"/>
            <a:ext cx="4315582" cy="2788366"/>
          </a:xfrm>
          <a:custGeom>
            <a:avLst/>
            <a:gdLst>
              <a:gd name="connsiteX0" fmla="*/ 2673371 w 4315582"/>
              <a:gd name="connsiteY0" fmla="*/ 0 h 2788366"/>
              <a:gd name="connsiteX1" fmla="*/ 723273 w 4315582"/>
              <a:gd name="connsiteY1" fmla="*/ 643812 h 2788366"/>
              <a:gd name="connsiteX2" fmla="*/ 14146 w 4315582"/>
              <a:gd name="connsiteY2" fmla="*/ 1343608 h 2788366"/>
              <a:gd name="connsiteX3" fmla="*/ 312726 w 4315582"/>
              <a:gd name="connsiteY3" fmla="*/ 2127380 h 2788366"/>
              <a:gd name="connsiteX4" fmla="*/ 1059175 w 4315582"/>
              <a:gd name="connsiteY4" fmla="*/ 2631233 h 2788366"/>
              <a:gd name="connsiteX5" fmla="*/ 1898930 w 4315582"/>
              <a:gd name="connsiteY5" fmla="*/ 2752531 h 2788366"/>
              <a:gd name="connsiteX6" fmla="*/ 4128946 w 4315582"/>
              <a:gd name="connsiteY6" fmla="*/ 2062065 h 2788366"/>
              <a:gd name="connsiteX7" fmla="*/ 4212922 w 4315582"/>
              <a:gd name="connsiteY7" fmla="*/ 2015412 h 27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5582" h="2788366">
                <a:moveTo>
                  <a:pt x="2673371" y="0"/>
                </a:moveTo>
                <a:cubicBezTo>
                  <a:pt x="1919924" y="209938"/>
                  <a:pt x="1166477" y="419877"/>
                  <a:pt x="723273" y="643812"/>
                </a:cubicBezTo>
                <a:cubicBezTo>
                  <a:pt x="280069" y="867747"/>
                  <a:pt x="82570" y="1096347"/>
                  <a:pt x="14146" y="1343608"/>
                </a:cubicBezTo>
                <a:cubicBezTo>
                  <a:pt x="-54278" y="1590869"/>
                  <a:pt x="138555" y="1912776"/>
                  <a:pt x="312726" y="2127380"/>
                </a:cubicBezTo>
                <a:cubicBezTo>
                  <a:pt x="486897" y="2341984"/>
                  <a:pt x="794808" y="2527041"/>
                  <a:pt x="1059175" y="2631233"/>
                </a:cubicBezTo>
                <a:cubicBezTo>
                  <a:pt x="1323542" y="2735425"/>
                  <a:pt x="1387302" y="2847392"/>
                  <a:pt x="1898930" y="2752531"/>
                </a:cubicBezTo>
                <a:cubicBezTo>
                  <a:pt x="2410558" y="2657670"/>
                  <a:pt x="3743281" y="2184918"/>
                  <a:pt x="4128946" y="2062065"/>
                </a:cubicBezTo>
                <a:cubicBezTo>
                  <a:pt x="4514611" y="1939212"/>
                  <a:pt x="4177155" y="2074506"/>
                  <a:pt x="4212922" y="2015412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1A18948-DFA3-3159-3956-0E4C9F418670}"/>
              </a:ext>
            </a:extLst>
          </p:cNvPr>
          <p:cNvCxnSpPr>
            <a:cxnSpLocks/>
          </p:cNvCxnSpPr>
          <p:nvPr/>
        </p:nvCxnSpPr>
        <p:spPr>
          <a:xfrm>
            <a:off x="2394468" y="1478863"/>
            <a:ext cx="2463282" cy="2146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A7BB96B0-909F-CA51-5BB0-3775DBE46E4D}"/>
              </a:ext>
            </a:extLst>
          </p:cNvPr>
          <p:cNvSpPr/>
          <p:nvPr/>
        </p:nvSpPr>
        <p:spPr>
          <a:xfrm>
            <a:off x="6680718" y="3283351"/>
            <a:ext cx="2409135" cy="2371000"/>
          </a:xfrm>
          <a:custGeom>
            <a:avLst/>
            <a:gdLst>
              <a:gd name="connsiteX0" fmla="*/ 0 w 2409135"/>
              <a:gd name="connsiteY0" fmla="*/ 383580 h 2371000"/>
              <a:gd name="connsiteX1" fmla="*/ 1240972 w 2409135"/>
              <a:gd name="connsiteY1" fmla="*/ 1025 h 2371000"/>
              <a:gd name="connsiteX2" fmla="*/ 2360645 w 2409135"/>
              <a:gd name="connsiteY2" fmla="*/ 486216 h 2371000"/>
              <a:gd name="connsiteX3" fmla="*/ 2006082 w 2409135"/>
              <a:gd name="connsiteY3" fmla="*/ 1652543 h 2371000"/>
              <a:gd name="connsiteX4" fmla="*/ 223935 w 2409135"/>
              <a:gd name="connsiteY4" fmla="*/ 2371000 h 237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135" h="2371000" extrusionOk="0">
                <a:moveTo>
                  <a:pt x="0" y="383580"/>
                </a:moveTo>
                <a:cubicBezTo>
                  <a:pt x="439271" y="67113"/>
                  <a:pt x="936764" y="55800"/>
                  <a:pt x="1240972" y="1025"/>
                </a:cubicBezTo>
                <a:cubicBezTo>
                  <a:pt x="1617151" y="11604"/>
                  <a:pt x="2250413" y="150353"/>
                  <a:pt x="2360645" y="486216"/>
                </a:cubicBezTo>
                <a:cubicBezTo>
                  <a:pt x="2546803" y="722709"/>
                  <a:pt x="2313506" y="1462491"/>
                  <a:pt x="2006082" y="1652543"/>
                </a:cubicBezTo>
                <a:cubicBezTo>
                  <a:pt x="1644693" y="1983984"/>
                  <a:pt x="544463" y="2225788"/>
                  <a:pt x="223935" y="2371000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2409135"/>
                      <a:gd name="connsiteY0" fmla="*/ 383580 h 2371000"/>
                      <a:gd name="connsiteX1" fmla="*/ 1240972 w 2409135"/>
                      <a:gd name="connsiteY1" fmla="*/ 1025 h 2371000"/>
                      <a:gd name="connsiteX2" fmla="*/ 2360645 w 2409135"/>
                      <a:gd name="connsiteY2" fmla="*/ 486216 h 2371000"/>
                      <a:gd name="connsiteX3" fmla="*/ 2006082 w 2409135"/>
                      <a:gd name="connsiteY3" fmla="*/ 1652543 h 2371000"/>
                      <a:gd name="connsiteX4" fmla="*/ 223935 w 2409135"/>
                      <a:gd name="connsiteY4" fmla="*/ 2371000 h 237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9135" h="2371000">
                        <a:moveTo>
                          <a:pt x="0" y="383580"/>
                        </a:moveTo>
                        <a:cubicBezTo>
                          <a:pt x="423765" y="183749"/>
                          <a:pt x="847531" y="-16081"/>
                          <a:pt x="1240972" y="1025"/>
                        </a:cubicBezTo>
                        <a:cubicBezTo>
                          <a:pt x="1634413" y="18131"/>
                          <a:pt x="2233127" y="210963"/>
                          <a:pt x="2360645" y="486216"/>
                        </a:cubicBezTo>
                        <a:cubicBezTo>
                          <a:pt x="2488163" y="761469"/>
                          <a:pt x="2362200" y="1338412"/>
                          <a:pt x="2006082" y="1652543"/>
                        </a:cubicBezTo>
                        <a:cubicBezTo>
                          <a:pt x="1649964" y="1966674"/>
                          <a:pt x="534955" y="2234151"/>
                          <a:pt x="223935" y="237100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D3B0638-045F-B51A-12BA-E76938D102E1}"/>
              </a:ext>
            </a:extLst>
          </p:cNvPr>
          <p:cNvSpPr/>
          <p:nvPr/>
        </p:nvSpPr>
        <p:spPr>
          <a:xfrm rot="19130432">
            <a:off x="7967942" y="1813068"/>
            <a:ext cx="1835902" cy="361213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FEADC17-C8D5-6320-0DD5-771A4779A4D6}"/>
              </a:ext>
            </a:extLst>
          </p:cNvPr>
          <p:cNvSpPr/>
          <p:nvPr/>
        </p:nvSpPr>
        <p:spPr>
          <a:xfrm>
            <a:off x="2780546" y="858416"/>
            <a:ext cx="3900172" cy="1903444"/>
          </a:xfrm>
          <a:custGeom>
            <a:avLst/>
            <a:gdLst>
              <a:gd name="connsiteX0" fmla="*/ 0 w 3750906"/>
              <a:gd name="connsiteY0" fmla="*/ 867747 h 1856792"/>
              <a:gd name="connsiteX1" fmla="*/ 811763 w 3750906"/>
              <a:gd name="connsiteY1" fmla="*/ 1856792 h 1856792"/>
              <a:gd name="connsiteX2" fmla="*/ 3750906 w 3750906"/>
              <a:gd name="connsiteY2" fmla="*/ 849086 h 1856792"/>
              <a:gd name="connsiteX3" fmla="*/ 2873829 w 3750906"/>
              <a:gd name="connsiteY3" fmla="*/ 0 h 1856792"/>
              <a:gd name="connsiteX4" fmla="*/ 0 w 3750906"/>
              <a:gd name="connsiteY4" fmla="*/ 867747 h 185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906" h="1856792">
                <a:moveTo>
                  <a:pt x="0" y="867747"/>
                </a:moveTo>
                <a:lnTo>
                  <a:pt x="811763" y="1856792"/>
                </a:lnTo>
                <a:lnTo>
                  <a:pt x="3750906" y="849086"/>
                </a:lnTo>
                <a:lnTo>
                  <a:pt x="2873829" y="0"/>
                </a:lnTo>
                <a:lnTo>
                  <a:pt x="0" y="867747"/>
                </a:ln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1E085A5B-65D3-90D9-1AA1-7162E3A5CB74}"/>
              </a:ext>
            </a:extLst>
          </p:cNvPr>
          <p:cNvSpPr/>
          <p:nvPr/>
        </p:nvSpPr>
        <p:spPr>
          <a:xfrm>
            <a:off x="4467070" y="2883159"/>
            <a:ext cx="3257859" cy="2006082"/>
          </a:xfrm>
          <a:custGeom>
            <a:avLst/>
            <a:gdLst>
              <a:gd name="connsiteX0" fmla="*/ 0 w 3750906"/>
              <a:gd name="connsiteY0" fmla="*/ 867747 h 1856792"/>
              <a:gd name="connsiteX1" fmla="*/ 811763 w 3750906"/>
              <a:gd name="connsiteY1" fmla="*/ 1856792 h 1856792"/>
              <a:gd name="connsiteX2" fmla="*/ 3750906 w 3750906"/>
              <a:gd name="connsiteY2" fmla="*/ 849086 h 1856792"/>
              <a:gd name="connsiteX3" fmla="*/ 2873829 w 3750906"/>
              <a:gd name="connsiteY3" fmla="*/ 0 h 1856792"/>
              <a:gd name="connsiteX4" fmla="*/ 0 w 3750906"/>
              <a:gd name="connsiteY4" fmla="*/ 867747 h 185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906" h="1856792">
                <a:moveTo>
                  <a:pt x="0" y="867747"/>
                </a:moveTo>
                <a:lnTo>
                  <a:pt x="811763" y="1856792"/>
                </a:lnTo>
                <a:lnTo>
                  <a:pt x="3750906" y="849086"/>
                </a:lnTo>
                <a:lnTo>
                  <a:pt x="2873829" y="0"/>
                </a:lnTo>
                <a:lnTo>
                  <a:pt x="0" y="867747"/>
                </a:lnTo>
                <a:close/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289C2911-21D3-9444-9F08-515962CB97A7}"/>
              </a:ext>
            </a:extLst>
          </p:cNvPr>
          <p:cNvSpPr/>
          <p:nvPr/>
        </p:nvSpPr>
        <p:spPr>
          <a:xfrm>
            <a:off x="5411755" y="4030824"/>
            <a:ext cx="3881535" cy="2827176"/>
          </a:xfrm>
          <a:custGeom>
            <a:avLst/>
            <a:gdLst>
              <a:gd name="connsiteX0" fmla="*/ 2453951 w 3881535"/>
              <a:gd name="connsiteY0" fmla="*/ 0 h 2827176"/>
              <a:gd name="connsiteX1" fmla="*/ 0 w 3881535"/>
              <a:gd name="connsiteY1" fmla="*/ 979715 h 2827176"/>
              <a:gd name="connsiteX2" fmla="*/ 1259633 w 3881535"/>
              <a:gd name="connsiteY2" fmla="*/ 2827176 h 2827176"/>
              <a:gd name="connsiteX3" fmla="*/ 3881535 w 3881535"/>
              <a:gd name="connsiteY3" fmla="*/ 1576874 h 2827176"/>
              <a:gd name="connsiteX4" fmla="*/ 2453951 w 3881535"/>
              <a:gd name="connsiteY4" fmla="*/ 0 h 28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535" h="2827176">
                <a:moveTo>
                  <a:pt x="2453951" y="0"/>
                </a:moveTo>
                <a:lnTo>
                  <a:pt x="0" y="979715"/>
                </a:lnTo>
                <a:lnTo>
                  <a:pt x="1259633" y="2827176"/>
                </a:lnTo>
                <a:lnTo>
                  <a:pt x="3881535" y="1576874"/>
                </a:lnTo>
                <a:lnTo>
                  <a:pt x="2453951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AE25869-EDF2-D983-48B9-19DFF3D31E4B}"/>
              </a:ext>
            </a:extLst>
          </p:cNvPr>
          <p:cNvSpPr txBox="1"/>
          <p:nvPr/>
        </p:nvSpPr>
        <p:spPr>
          <a:xfrm>
            <a:off x="2394468" y="778200"/>
            <a:ext cx="1690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Proton Beam</a:t>
            </a:r>
          </a:p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 GeV, 56 kW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FFC99EC-5EFF-68C4-F29A-A76580F024FD}"/>
              </a:ext>
            </a:extLst>
          </p:cNvPr>
          <p:cNvSpPr txBox="1"/>
          <p:nvPr/>
        </p:nvSpPr>
        <p:spPr>
          <a:xfrm>
            <a:off x="4585784" y="1979084"/>
            <a:ext cx="54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 T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8E881AF-6B16-BB61-7B91-843A1FB35915}"/>
              </a:ext>
            </a:extLst>
          </p:cNvPr>
          <p:cNvSpPr txBox="1"/>
          <p:nvPr/>
        </p:nvSpPr>
        <p:spPr>
          <a:xfrm>
            <a:off x="2848033" y="3698298"/>
            <a:ext cx="54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 T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D5DDEA0-761C-F194-0C57-62C9AE546927}"/>
              </a:ext>
            </a:extLst>
          </p:cNvPr>
          <p:cNvSpPr txBox="1"/>
          <p:nvPr/>
        </p:nvSpPr>
        <p:spPr>
          <a:xfrm>
            <a:off x="6337594" y="3856590"/>
            <a:ext cx="54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 T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A629BCF-3960-016C-AB9C-3D2B6A5B077D}"/>
              </a:ext>
            </a:extLst>
          </p:cNvPr>
          <p:cNvSpPr txBox="1"/>
          <p:nvPr/>
        </p:nvSpPr>
        <p:spPr>
          <a:xfrm>
            <a:off x="9068660" y="4530268"/>
            <a:ext cx="54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 T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C7BC38F-A1D0-029C-61CB-6EE653F6E6AE}"/>
              </a:ext>
            </a:extLst>
          </p:cNvPr>
          <p:cNvSpPr txBox="1"/>
          <p:nvPr/>
        </p:nvSpPr>
        <p:spPr>
          <a:xfrm>
            <a:off x="7260466" y="4842352"/>
            <a:ext cx="54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 T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06832F8-73F5-1954-D2D2-AB7F1D072182}"/>
              </a:ext>
            </a:extLst>
          </p:cNvPr>
          <p:cNvSpPr txBox="1"/>
          <p:nvPr/>
        </p:nvSpPr>
        <p:spPr>
          <a:xfrm>
            <a:off x="5060441" y="1369354"/>
            <a:ext cx="2743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Production Target</a:t>
            </a:r>
          </a:p>
          <a:p>
            <a:r>
              <a:rPr lang="en-US" altLang="zh-CN" sz="2000" b="1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Pion Capture Solenoid</a:t>
            </a:r>
            <a:endParaRPr lang="zh-CN" altLang="en-US" sz="2000" b="1" dirty="0">
              <a:solidFill>
                <a:srgbClr val="FFC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06D8BD2-91C2-9ABA-E52F-7B996C4D4B25}"/>
              </a:ext>
            </a:extLst>
          </p:cNvPr>
          <p:cNvSpPr txBox="1"/>
          <p:nvPr/>
        </p:nvSpPr>
        <p:spPr>
          <a:xfrm>
            <a:off x="153811" y="2368405"/>
            <a:ext cx="3009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Muon Transport Solenoid</a:t>
            </a:r>
            <a:endParaRPr lang="zh-CN" altLang="en-US" sz="2000" b="1" dirty="0">
              <a:solidFill>
                <a:srgbClr val="FFC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C7401C4-E4BE-6C3B-D7F7-8C86A5669CD3}"/>
                  </a:ext>
                </a:extLst>
              </p:cNvPr>
              <p:cNvSpPr txBox="1"/>
              <p:nvPr/>
            </p:nvSpPr>
            <p:spPr>
              <a:xfrm>
                <a:off x="1550213" y="3661455"/>
                <a:ext cx="11227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𝝅</m:t>
                      </m:r>
                      <m:r>
                        <a:rPr lang="en-US" altLang="zh-CN" sz="2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→</m:t>
                      </m:r>
                      <m:r>
                        <a:rPr lang="en-US" altLang="zh-CN" sz="2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𝝁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C7401C4-E4BE-6C3B-D7F7-8C86A5669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213" y="3661455"/>
                <a:ext cx="1122784" cy="400110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EBDD855-563D-525D-FC8D-7C2A1767D2FC}"/>
                  </a:ext>
                </a:extLst>
              </p:cNvPr>
              <p:cNvSpPr txBox="1"/>
              <p:nvPr/>
            </p:nvSpPr>
            <p:spPr>
              <a:xfrm>
                <a:off x="5813189" y="3272798"/>
                <a:ext cx="11227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𝝁</m:t>
                    </m:r>
                    <m:r>
                      <a:rPr lang="en-US" altLang="zh-CN" sz="20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→</m:t>
                    </m:r>
                  </m:oMath>
                </a14:m>
                <a:r>
                  <a:rPr lang="en-US" altLang="zh-CN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 e</a:t>
                </a:r>
                <a:endParaRPr lang="zh-CN" alt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EBDD855-563D-525D-FC8D-7C2A1767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189" y="3272798"/>
                <a:ext cx="1122784" cy="400110"/>
              </a:xfrm>
              <a:prstGeom prst="rect">
                <a:avLst/>
              </a:prstGeom>
              <a:blipFill>
                <a:blip r:embed="rId4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019B55B0-D154-E46A-349F-48F1B11AB7CA}"/>
              </a:ext>
            </a:extLst>
          </p:cNvPr>
          <p:cNvSpPr txBox="1"/>
          <p:nvPr/>
        </p:nvSpPr>
        <p:spPr>
          <a:xfrm>
            <a:off x="9157648" y="3589690"/>
            <a:ext cx="45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12F5293-9D36-216A-DD88-6920AD16823B}"/>
              </a:ext>
            </a:extLst>
          </p:cNvPr>
          <p:cNvSpPr txBox="1"/>
          <p:nvPr/>
        </p:nvSpPr>
        <p:spPr>
          <a:xfrm>
            <a:off x="4642046" y="3035858"/>
            <a:ext cx="2663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Muon Stopping Target</a:t>
            </a:r>
            <a:endParaRPr lang="zh-CN" altLang="en-US" sz="2000" b="1" dirty="0">
              <a:solidFill>
                <a:srgbClr val="FFC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A41581B-318C-0D89-7C26-CD9DCBB5E831}"/>
              </a:ext>
            </a:extLst>
          </p:cNvPr>
          <p:cNvSpPr txBox="1"/>
          <p:nvPr/>
        </p:nvSpPr>
        <p:spPr>
          <a:xfrm>
            <a:off x="8574623" y="2952579"/>
            <a:ext cx="3288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Electron Transport Solenoid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50B5CFF-912B-531D-895E-873328B2D6F6}"/>
              </a:ext>
            </a:extLst>
          </p:cNvPr>
          <p:cNvSpPr txBox="1"/>
          <p:nvPr/>
        </p:nvSpPr>
        <p:spPr>
          <a:xfrm>
            <a:off x="6814151" y="5680724"/>
            <a:ext cx="2829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Electron Tracker and Calorimeter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C32BF22-BAB4-C58B-5824-CD17E518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CB4A9-DB66-48ED-AFC6-DE6F403B0B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519325"/>
      </p:ext>
    </p:extLst>
  </p:cSld>
  <p:clrMapOvr>
    <a:masterClrMapping/>
  </p:clrMapOvr>
</p:sld>
</file>

<file path=ppt/theme/theme1.xml><?xml version="1.0" encoding="utf-8"?>
<a:theme xmlns:a="http://schemas.openxmlformats.org/drawingml/2006/main" name="中山大学唐健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rufh4k1">
      <a:majorFont>
        <a:latin typeface="Times New Roman" panose="020F0302020204030204"/>
        <a:ea typeface="SimSun"/>
        <a:cs typeface=""/>
      </a:majorFont>
      <a:minorFont>
        <a:latin typeface="Times New Roman" panose="020F0502020204030204"/>
        <a:ea typeface="SimSu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0307_CM36_MBM status update.pptx" id="{A1A52134-CF33-4005-9CC0-373A072649DA}" vid="{A4497B6A-0DDE-4691-8379-9B1F6A2152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20220307_CM36_MBM status update</Template>
  <TotalTime>0</TotalTime>
  <Words>1397</Words>
  <Application>Microsoft Office PowerPoint</Application>
  <PresentationFormat>宽屏</PresentationFormat>
  <Paragraphs>272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INDENT+HelveticaNeue-Light</vt:lpstr>
      <vt:lpstr>NimbusRomNo9L-Regu</vt:lpstr>
      <vt:lpstr>RTDPPQ+Helvetica</vt:lpstr>
      <vt:lpstr>StandardSymL-Slant_167</vt:lpstr>
      <vt:lpstr>TRSFTC+Helvetica</vt:lpstr>
      <vt:lpstr>ZOWFBU+Arial-BoldMT</vt:lpstr>
      <vt:lpstr>等线</vt:lpstr>
      <vt:lpstr>黑体</vt:lpstr>
      <vt:lpstr>华文楷体</vt:lpstr>
      <vt:lpstr>微软雅黑</vt:lpstr>
      <vt:lpstr>Arial</vt:lpstr>
      <vt:lpstr>Cambria Math</vt:lpstr>
      <vt:lpstr>Times</vt:lpstr>
      <vt:lpstr>Times New Roman</vt:lpstr>
      <vt:lpstr>中山大学唐健主题</vt:lpstr>
      <vt:lpstr>The Current Status of COMET Experiment</vt:lpstr>
      <vt:lpstr>PowerPoint 演示文稿</vt:lpstr>
      <vt:lpstr>Outline</vt:lpstr>
      <vt:lpstr>What is COMET: COherent Muon Electron Transition</vt:lpstr>
      <vt:lpstr>Why COMET: Charged Lepton Flavor Violation</vt:lpstr>
      <vt:lpstr>Signal &amp; Background</vt:lpstr>
      <vt:lpstr>Physics Sensitivity</vt:lpstr>
      <vt:lpstr>COMET Collaboration</vt:lpstr>
      <vt:lpstr>COMET: Detector System</vt:lpstr>
      <vt:lpstr>COMET: Two Staged Plan</vt:lpstr>
      <vt:lpstr>COMET Phase I: Two purposes</vt:lpstr>
      <vt:lpstr>CyDet (Cylindrical Detector System)</vt:lpstr>
      <vt:lpstr>CyDet Event</vt:lpstr>
      <vt:lpstr>StrECAL (Straw Chamber+ECAL)</vt:lpstr>
      <vt:lpstr>Bese: Proton Beam</vt:lpstr>
      <vt:lpstr>Cosmic-Ray Veto (CRV)</vt:lpstr>
      <vt:lpstr>Phase I: preparation status</vt:lpstr>
      <vt:lpstr>Status: Facility</vt:lpstr>
      <vt:lpstr>Status: Beamline</vt:lpstr>
      <vt:lpstr>Status: CyDet</vt:lpstr>
      <vt:lpstr>Status: StrEcal</vt:lpstr>
      <vt:lpstr>Why Phase alpha</vt:lpstr>
      <vt:lpstr>Phase alpha beamline</vt:lpstr>
      <vt:lpstr>PowerPoint 演示文稿</vt:lpstr>
      <vt:lpstr>Phase-alpha Commissioning</vt:lpstr>
      <vt:lpstr>Muon Decay</vt:lpstr>
      <vt:lpstr>Run Status</vt:lpstr>
      <vt:lpstr>Beam Profile</vt:lpstr>
      <vt:lpstr>Positive Beam Measurement</vt:lpstr>
      <vt:lpstr>Summary</vt:lpstr>
      <vt:lpstr>Back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Current Status of COMET Experiment</dc:title>
  <dc:creator>Yu Xu</dc:creator>
  <cp:lastModifiedBy>Yu Xu</cp:lastModifiedBy>
  <cp:revision>31</cp:revision>
  <cp:lastPrinted>2023-06-27T02:21:57Z</cp:lastPrinted>
  <dcterms:created xsi:type="dcterms:W3CDTF">2023-06-01T06:23:27Z</dcterms:created>
  <dcterms:modified xsi:type="dcterms:W3CDTF">2023-07-07T04:29:53Z</dcterms:modified>
</cp:coreProperties>
</file>