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0" r:id="rId5"/>
    <p:sldId id="269" r:id="rId6"/>
    <p:sldId id="258" r:id="rId7"/>
    <p:sldId id="259" r:id="rId8"/>
    <p:sldId id="266" r:id="rId9"/>
    <p:sldId id="261" r:id="rId10"/>
    <p:sldId id="262" r:id="rId11"/>
    <p:sldId id="273" r:id="rId12"/>
    <p:sldId id="263" r:id="rId13"/>
    <p:sldId id="264" r:id="rId14"/>
    <p:sldId id="270" r:id="rId15"/>
    <p:sldId id="272" r:id="rId16"/>
    <p:sldId id="271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515"/>
    <a:srgbClr val="003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2AA86-A3B7-4BB4-555D-0BB72E7EFCBC}" v="10" dt="2023-07-04T14:21:22.689"/>
    <p1510:client id="{F12A051E-D2A7-46D0-BA89-ABB2F3D25F57}" v="364" dt="2023-07-05T03:32:47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F8623A-EACD-E6DA-297D-13929F6D16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Constraining Particle Dark Matter with eROSITA Early Data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265ED-262D-45C9-23D5-9779BFA4B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034D9-1520-443E-9B2F-C0C73F63A96C}" type="datetimeFigureOut">
              <a:rPr lang="en-HK" smtClean="0"/>
              <a:t>5/7/2023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9116E-906A-FC74-BDF6-90CC0FC8A0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E14F9-D2BB-6884-3E61-D4FBD6C8E8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22295-E593-4B66-95C6-E78E3CAA639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185967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Constraining Particle Dark Matter with eROSITA Early Data</a:t>
            </a:r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D7DD9-9C74-4C0D-9442-EC021F01DE5A}" type="datetimeFigureOut">
              <a:rPr lang="en-HK" smtClean="0"/>
              <a:t>5/7/2023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37EE-EE4E-46EF-AD59-C901A8DDC1A2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73263499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260A7-7863-44E9-96FB-A91720B513FE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0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F647-AE1F-463E-920F-577406C4580B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6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456F-8A78-437E-A5E8-E5607C6F3854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4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8AE05A-340E-CDB3-F32F-23ECD5DCE45A}"/>
              </a:ext>
            </a:extLst>
          </p:cNvPr>
          <p:cNvSpPr/>
          <p:nvPr userDrawn="1"/>
        </p:nvSpPr>
        <p:spPr>
          <a:xfrm>
            <a:off x="0" y="6403975"/>
            <a:ext cx="12192000" cy="273050"/>
          </a:xfrm>
          <a:prstGeom prst="rect">
            <a:avLst/>
          </a:prstGeom>
          <a:solidFill>
            <a:srgbClr val="00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fld id="{EDD3094C-4B4F-4BAF-BE6A-FA79390BC63F}" type="datetime4">
              <a:rPr lang="en-US" smtClean="0"/>
              <a:pPr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r>
              <a:rPr lang="en-US"/>
              <a:t>Chingam </a:t>
            </a:r>
            <a:r>
              <a:rPr lang="en-US" err="1"/>
              <a:t>Fong,</a:t>
            </a:r>
            <a:r>
              <a:rPr lang="en-US"/>
              <a:t>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6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9C4A-FC87-46A6-B558-A4AECA0D35EA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3F1524-08F9-C26C-15FF-B3C7086FE619}"/>
              </a:ext>
            </a:extLst>
          </p:cNvPr>
          <p:cNvSpPr/>
          <p:nvPr userDrawn="1"/>
        </p:nvSpPr>
        <p:spPr>
          <a:xfrm>
            <a:off x="0" y="6403975"/>
            <a:ext cx="12192000" cy="273050"/>
          </a:xfrm>
          <a:prstGeom prst="rect">
            <a:avLst/>
          </a:prstGeom>
          <a:solidFill>
            <a:srgbClr val="00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fld id="{E6AD9561-94C3-482C-95C0-7B7AD56F87ED}" type="datetime4">
              <a:rPr lang="en-US" smtClean="0"/>
              <a:pPr/>
              <a:t>July 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r>
              <a:rPr lang="en-US"/>
              <a:t>Chingam </a:t>
            </a:r>
            <a:r>
              <a:rPr lang="en-US" err="1"/>
              <a:t>Fong,</a:t>
            </a:r>
            <a:r>
              <a:rPr lang="en-US"/>
              <a:t> the Chinese University of Hong Kong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DB515"/>
                </a:solidFill>
                <a:highlight>
                  <a:srgbClr val="003262"/>
                </a:highlight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9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FB0-8A96-4048-B1FE-EF95BFB8BA1D}" type="datetime4">
              <a:rPr lang="en-US" smtClean="0"/>
              <a:t>July 5,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9-231F-4099-8901-AA7D87A8E22B}" type="datetime4">
              <a:rPr lang="en-US" smtClean="0"/>
              <a:t>July 5,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C12-58BC-4AA9-8053-CAD6181C839D}" type="datetime4">
              <a:rPr lang="en-US" smtClean="0"/>
              <a:t>July 5,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7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56DE-02B3-4DCF-B86A-0745743FDA50}" type="datetime4">
              <a:rPr lang="en-US" smtClean="0"/>
              <a:t>July 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21900-A32F-4A18-8E07-C54961948083}" type="datetime4">
              <a:rPr lang="en-US" smtClean="0"/>
              <a:t>July 5,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8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6C4B2-CA4A-4029-A430-A63ED093F9F0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cs typeface="Calibri Light"/>
              </a:rPr>
              <a:t>Constraining Particle Dark Matter with </a:t>
            </a:r>
            <a:r>
              <a:rPr lang="en-US" sz="5200" err="1">
                <a:cs typeface="Calibri Light"/>
              </a:rPr>
              <a:t>eROSITA</a:t>
            </a:r>
            <a:r>
              <a:rPr lang="en-US" sz="5200">
                <a:cs typeface="Calibri Light"/>
              </a:rPr>
              <a:t> Early Data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Chingam</a:t>
            </a:r>
            <a:r>
              <a:rPr lang="en-US">
                <a:cs typeface="Calibri"/>
              </a:rPr>
              <a:t> Fong, Kenny C. Y. Ng, Qishan Liu</a:t>
            </a:r>
          </a:p>
          <a:p>
            <a:r>
              <a:rPr lang="en-US">
                <a:cs typeface="Calibri"/>
              </a:rPr>
              <a:t>The Chinese University of Hong Kong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90C7E271-5D60-E001-6464-21B4F6339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752" y="3352311"/>
            <a:ext cx="5834129" cy="2997461"/>
          </a:xfrm>
          <a:prstGeom prst="rect">
            <a:avLst/>
          </a:prstGeom>
        </p:spPr>
      </p:pic>
      <p:pic>
        <p:nvPicPr>
          <p:cNvPr id="11" name="Picture 1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78CD4F8E-4D87-567F-FDBB-35EF7565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963" y="182828"/>
            <a:ext cx="5962919" cy="30150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CB9010-EA04-E03C-98F5-7F289E0D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Dark Matter Test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CDE24-2C56-F57F-E19A-651E64DFF55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897392"/>
              </a:xfrm>
            </p:spPr>
            <p:txBody>
              <a:bodyPr/>
              <a:lstStyle/>
              <a:p>
                <a:r>
                  <a:rPr lang="en-US" dirty="0"/>
                  <a:t>Mock signal + Null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=2.71</m:t>
                    </m:r>
                  </m:oMath>
                </a14:m>
                <a:r>
                  <a:rPr lang="en-US" dirty="0"/>
                  <a:t>, 1 sided 95% upper limit</a:t>
                </a:r>
              </a:p>
              <a:p>
                <a:r>
                  <a:rPr lang="en-US" dirty="0"/>
                  <a:t>Increase confidence by doing 1000 Monte Carlo runs </a:t>
                </a:r>
              </a:p>
              <a:p>
                <a:pPr lvl="1"/>
                <a:r>
                  <a:rPr lang="en-US" dirty="0"/>
                  <a:t>Most limit falls within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band</a:t>
                </a:r>
              </a:p>
              <a:p>
                <a:pPr lvl="1"/>
                <a:r>
                  <a:rPr lang="en-US" dirty="0"/>
                  <a:t>Out of bounds regions are either Gaussian line, or feature in response function</a:t>
                </a:r>
              </a:p>
              <a:p>
                <a:pPr lvl="1"/>
                <a:r>
                  <a:rPr lang="en-US" dirty="0"/>
                  <a:t>As </a:t>
                </a:r>
                <a:r>
                  <a:rPr lang="en-US" dirty="0" err="1"/>
                  <a:t>eROSITA</a:t>
                </a:r>
                <a:r>
                  <a:rPr lang="en-US" dirty="0"/>
                  <a:t> effective area model improves, our limits will be more reasonable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CDE24-2C56-F57F-E19A-651E64DFF5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897392"/>
              </a:xfrm>
              <a:blipFill>
                <a:blip r:embed="rId4"/>
                <a:stretch>
                  <a:fillRect l="-2118" t="-1990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EED84C0-754A-B034-2718-9F35B9D28A20}"/>
              </a:ext>
            </a:extLst>
          </p:cNvPr>
          <p:cNvSpPr txBox="1"/>
          <p:nvPr/>
        </p:nvSpPr>
        <p:spPr>
          <a:xfrm>
            <a:off x="6899920" y="3050858"/>
            <a:ext cx="3978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C. </a:t>
            </a:r>
            <a:r>
              <a:rPr lang="en-US" err="1">
                <a:cs typeface="Calibri"/>
              </a:rPr>
              <a:t>Fong,</a:t>
            </a:r>
            <a:r>
              <a:rPr lang="en-US">
                <a:cs typeface="Calibri"/>
              </a:rPr>
              <a:t> K. C. Y. Ng, Q. Liu, 2023 (in prep)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EA28-9638-A0BC-A0F2-94BA5AF5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6335-4B3E-4682-88BB-09A6F667F18C}" type="datetime4">
              <a:rPr lang="en-US" smtClean="0"/>
              <a:t>July 5,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B2C5F8-2607-6A66-319A-E4F43A3B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4DEF32-9865-049D-BFF6-73C3036B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DFE5-306A-7E6D-4697-A4E79A2E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sky projection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80CD-D283-AB3F-6138-2993877C90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 mock data set, perfect model assumed (Asimov procedure) </a:t>
            </a:r>
          </a:p>
          <a:p>
            <a:r>
              <a:rPr lang="en-US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Healpy</a:t>
            </a:r>
            <a:r>
              <a:rPr lang="en-US" dirty="0"/>
              <a:t> generated 300 patches of sky, same area as </a:t>
            </a:r>
            <a:r>
              <a:rPr lang="en-US" dirty="0" err="1"/>
              <a:t>eFEDS</a:t>
            </a:r>
            <a:endParaRPr lang="en-US" dirty="0"/>
          </a:p>
          <a:p>
            <a:r>
              <a:rPr lang="en-US" dirty="0"/>
              <a:t>From DM column density D-factor estimate the limit obtainable from each patch</a:t>
            </a:r>
          </a:p>
        </p:txBody>
      </p:sp>
      <p:pic>
        <p:nvPicPr>
          <p:cNvPr id="12" name="Picture 12" descr="A picture containing text, diagram, line, font&#10;&#10;Description automatically generated">
            <a:extLst>
              <a:ext uri="{FF2B5EF4-FFF2-40B4-BE49-F238E27FC236}">
                <a16:creationId xmlns:a16="http://schemas.microsoft.com/office/drawing/2014/main" id="{123B7E4F-E11E-0AED-0D47-8FB566803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895293"/>
            <a:ext cx="5911402" cy="301693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FFBAE-E30E-D213-14BF-CEB3E7BFB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9561-94C3-482C-95C0-7B7AD56F87ED}" type="datetime4">
              <a:rPr lang="en-US" smtClean="0"/>
              <a:pPr/>
              <a:t>July 5,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50013-CDE7-6B10-83E0-D2C3154F2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2C0B7-E1CC-B007-1C79-B3BD7D9E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12" descr="A picture containing screenshot, text, graphic design, graphics&#10;&#10;Description automatically generated">
            <a:extLst>
              <a:ext uri="{FF2B5EF4-FFF2-40B4-BE49-F238E27FC236}">
                <a16:creationId xmlns:a16="http://schemas.microsoft.com/office/drawing/2014/main" id="{F60AA94E-01D0-AF03-9A79-71AE56B7A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690" y="360047"/>
            <a:ext cx="3195493" cy="20638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81C320-4393-ED8E-0279-27AEDC6AC79A}"/>
              </a:ext>
            </a:extLst>
          </p:cNvPr>
          <p:cNvGrpSpPr/>
          <p:nvPr/>
        </p:nvGrpSpPr>
        <p:grpSpPr>
          <a:xfrm>
            <a:off x="9206902" y="227411"/>
            <a:ext cx="2737093" cy="2253586"/>
            <a:chOff x="7426117" y="3815152"/>
            <a:chExt cx="2862490" cy="2119031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2F64C91B-37F1-C7E9-2673-423C93BE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6117" y="3815152"/>
              <a:ext cx="2862490" cy="211903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0A6EC1-BD54-76C7-F6BA-B2C8F718F998}"/>
                </a:ext>
              </a:extLst>
            </p:cNvPr>
            <p:cNvSpPr/>
            <p:nvPr/>
          </p:nvSpPr>
          <p:spPr>
            <a:xfrm>
              <a:off x="7427966" y="3819422"/>
              <a:ext cx="2858964" cy="211111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89036F-A5F6-A00F-EEB3-F4B3DFA87683}"/>
              </a:ext>
            </a:extLst>
          </p:cNvPr>
          <p:cNvSpPr txBox="1"/>
          <p:nvPr/>
        </p:nvSpPr>
        <p:spPr>
          <a:xfrm>
            <a:off x="7372612" y="1690688"/>
            <a:ext cx="12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MW Center</a:t>
            </a:r>
            <a:endParaRPr lang="en-HK" i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197A0-67DB-5693-B580-1DAC1E96D7E1}"/>
              </a:ext>
            </a:extLst>
          </p:cNvPr>
          <p:cNvSpPr txBox="1"/>
          <p:nvPr/>
        </p:nvSpPr>
        <p:spPr>
          <a:xfrm>
            <a:off x="6172200" y="84324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eFEDS</a:t>
            </a:r>
            <a:endParaRPr lang="en-HK" i="1" dirty="0">
              <a:solidFill>
                <a:srgbClr val="FFFF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A91F83-2B2B-7341-E849-A8277FF631A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30D64C-FEEA-0C71-44B7-7F1ED31932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2D7B61-D68F-5AF6-F422-03DF79840A9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252022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91F84-409B-5F8E-91A4-EDA1B8A5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Particle Constraints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BBAC6-55BA-A1B3-13FD-C2380C47C76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Sterile Neutrino DM parameters are nearly closed out</a:t>
                </a:r>
              </a:p>
              <a:p>
                <a:pPr lvl="1"/>
                <a:r>
                  <a:rPr lang="en-US"/>
                  <a:t>BBN limit, milky way dwarf galaxy count, previous x-ray tests</a:t>
                </a:r>
              </a:p>
              <a:p>
                <a:r>
                  <a:rPr lang="en-US"/>
                  <a:t>We predict </a:t>
                </a:r>
                <a:r>
                  <a:rPr lang="en-US" err="1"/>
                  <a:t>eROSITA</a:t>
                </a:r>
                <a:r>
                  <a:rPr lang="en-US"/>
                  <a:t> all-sky limit CAN (nearly) close 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𝑀𝑆𝑀</m:t>
                    </m:r>
                  </m:oMath>
                </a14:m>
                <a:endParaRPr lang="en-US" i="1"/>
              </a:p>
              <a:p>
                <a:r>
                  <a:rPr lang="en-US"/>
                  <a:t>Axion-like particle parameters has more “free room” to explore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BBAC6-55BA-A1B3-13FD-C2380C47C7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118" t="-2241"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B64299C-B2D8-43C1-18A9-A9A4E18C35E4}"/>
              </a:ext>
            </a:extLst>
          </p:cNvPr>
          <p:cNvSpPr txBox="1"/>
          <p:nvPr/>
        </p:nvSpPr>
        <p:spPr>
          <a:xfrm>
            <a:off x="915574" y="5373566"/>
            <a:ext cx="5626019" cy="830997"/>
          </a:xfrm>
          <a:prstGeom prst="rect">
            <a:avLst/>
          </a:prstGeom>
          <a:noFill/>
          <a:ln w="38100">
            <a:solidFill>
              <a:srgbClr val="FDB51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/>
              <a:t>Takeaway: even with early data, </a:t>
            </a:r>
            <a:r>
              <a:rPr lang="en-US" sz="2400" i="1" err="1"/>
              <a:t>eROSITA</a:t>
            </a:r>
            <a:r>
              <a:rPr lang="en-US" sz="2400" i="1"/>
              <a:t> is already probing into uncharted territories!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08818-B6AE-5C3B-EA44-274247CA473F}"/>
              </a:ext>
            </a:extLst>
          </p:cNvPr>
          <p:cNvSpPr txBox="1"/>
          <p:nvPr/>
        </p:nvSpPr>
        <p:spPr>
          <a:xfrm>
            <a:off x="7203046" y="4732817"/>
            <a:ext cx="3978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C. </a:t>
            </a:r>
            <a:r>
              <a:rPr lang="en-US" dirty="0" err="1">
                <a:cs typeface="Calibri"/>
              </a:rPr>
              <a:t>Fong,</a:t>
            </a:r>
            <a:r>
              <a:rPr lang="en-US" dirty="0">
                <a:cs typeface="Calibri"/>
              </a:rPr>
              <a:t> K. C. Y. Ng, Q. Liu, 2023 (in prep)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A19DD-DA21-A08C-142B-F3144E3FD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0787-B929-43D2-B717-A24F8C95A668}" type="datetime4">
              <a:rPr lang="en-US" smtClean="0"/>
              <a:t>July 5, 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F6A261-ECC8-2142-6BFB-E650574B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86037E-B262-F0E7-0D8C-A44D9AD9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10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9F5DEAA0-021F-FEF6-BA3B-5D0F6076C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20" y="1733220"/>
            <a:ext cx="3085418" cy="2916919"/>
          </a:xfrm>
          <a:prstGeom prst="rect">
            <a:avLst/>
          </a:prstGeom>
        </p:spPr>
      </p:pic>
      <p:pic>
        <p:nvPicPr>
          <p:cNvPr id="11" name="Picture 13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49439FB8-F6A4-1E69-0C06-1284E7799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138" y="1760656"/>
            <a:ext cx="3085418" cy="288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CC60E-497B-7527-0FC7-B0F9F3B6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Conclusion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5C813-40D7-F026-B084-BC43DB16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1598"/>
          </a:xfrm>
        </p:spPr>
        <p:txBody>
          <a:bodyPr/>
          <a:lstStyle/>
          <a:p>
            <a:r>
              <a:rPr lang="en-US" dirty="0"/>
              <a:t>We demonstrated the </a:t>
            </a:r>
            <a:r>
              <a:rPr lang="en-US" b="1" i="1" dirty="0"/>
              <a:t>potential of </a:t>
            </a:r>
            <a:r>
              <a:rPr lang="en-US" b="1" i="1" dirty="0" err="1"/>
              <a:t>eROSITA</a:t>
            </a:r>
            <a:r>
              <a:rPr lang="en-US" i="1" dirty="0"/>
              <a:t> </a:t>
            </a:r>
            <a:r>
              <a:rPr lang="en-US" dirty="0"/>
              <a:t>in astrophysical DM searches by using its early data to produce </a:t>
            </a:r>
            <a:r>
              <a:rPr lang="en-US" b="1" i="1" dirty="0"/>
              <a:t>one of the best limit on DM lifetime in X-ray</a:t>
            </a:r>
          </a:p>
          <a:p>
            <a:r>
              <a:rPr lang="en-US" dirty="0"/>
              <a:t>By converting the limit into a few DM particle models, we </a:t>
            </a:r>
            <a:r>
              <a:rPr lang="en-US" b="1" i="1" dirty="0"/>
              <a:t>ruled out new parameter space </a:t>
            </a:r>
          </a:p>
          <a:p>
            <a:r>
              <a:rPr lang="en-US" dirty="0"/>
              <a:t>With </a:t>
            </a:r>
            <a:r>
              <a:rPr lang="en-US" dirty="0" err="1"/>
              <a:t>eROSITA</a:t>
            </a:r>
            <a:r>
              <a:rPr lang="en-US" dirty="0"/>
              <a:t> planned (German) </a:t>
            </a:r>
            <a:r>
              <a:rPr lang="en-US" b="1" i="1" dirty="0"/>
              <a:t>data release </a:t>
            </a:r>
            <a:r>
              <a:rPr lang="en-US" dirty="0"/>
              <a:t>coming up in </a:t>
            </a:r>
            <a:r>
              <a:rPr lang="en-US" b="1" i="1" dirty="0"/>
              <a:t>September</a:t>
            </a:r>
            <a:r>
              <a:rPr lang="en-US" dirty="0"/>
              <a:t> </a:t>
            </a:r>
            <a:r>
              <a:rPr lang="en-US" b="1" i="1" dirty="0"/>
              <a:t>2023</a:t>
            </a:r>
            <a:r>
              <a:rPr lang="en-US" dirty="0"/>
              <a:t>, we could produce even </a:t>
            </a:r>
            <a:r>
              <a:rPr lang="en-US" b="1" i="1" dirty="0"/>
              <a:t>stronger limits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nearly rule out minimal neutrino standard model DM</a:t>
            </a:r>
          </a:p>
          <a:p>
            <a:r>
              <a:rPr lang="en-US" b="1" i="1" dirty="0"/>
              <a:t>New approaches and strategies </a:t>
            </a:r>
            <a:r>
              <a:rPr lang="en-US" dirty="0"/>
              <a:t>could easily be adapted to our </a:t>
            </a:r>
            <a:r>
              <a:rPr lang="en-US" dirty="0" err="1"/>
              <a:t>eROSITA</a:t>
            </a:r>
            <a:r>
              <a:rPr lang="en-US" dirty="0"/>
              <a:t> DM search. E.g.: DM annihilation, use dense dwarf galaxy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0746-02EE-9A14-14B0-BEAD0881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3531-F70B-4515-84E6-F1803015E677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2DE0-2BC5-1C8C-1691-71DD00B9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C364C-4401-307A-B840-CADC7A83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6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F1A780-B199-D53B-1CC8-38A3D9A1B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HK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29D2A3F-EB0C-AA6C-BA28-139377DB7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00BB7-A300-09CA-52D6-50AAF6F8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51EE-EB91-4A84-8800-9D270AB285C3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BF0DF-BC7B-540D-9CA6-567807F8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0A3A2-59C3-9823-D038-F630CFD6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5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839755-5985-9CDF-C0C0-AE702D05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44AB54D-D3AB-70D2-D2A3-E8934F858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HK" dirty="0"/>
                  <a:t>Rebinning</a:t>
                </a:r>
              </a:p>
              <a:p>
                <a:pPr lvl="1"/>
                <a:r>
                  <a:rPr lang="en-HK" dirty="0"/>
                  <a:t>Equal width bins in log space</a:t>
                </a:r>
              </a:p>
              <a:p>
                <a:pPr lvl="1"/>
                <a:r>
                  <a:rPr lang="en-HK" dirty="0"/>
                  <a:t>Narrower than 1 photon energy (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𝐹𝑊𝐻𝑀</m:t>
                    </m:r>
                  </m:oMath>
                </a14:m>
                <a:r>
                  <a:rPr lang="en-HK" dirty="0"/>
                  <a:t>) resolution but wider than many photon energy resolution (</a:t>
                </a:r>
                <a14:m>
                  <m:oMath xmlns:m="http://schemas.openxmlformats.org/officeDocument/2006/math">
                    <m:r>
                      <a:rPr lang="en-HK" i="1" dirty="0" smtClean="0">
                        <a:latin typeface="Cambria Math" panose="02040503050406030204" pitchFamily="18" charset="0"/>
                      </a:rPr>
                      <m:t>𝐹𝑊𝐻𝑀</m:t>
                    </m:r>
                    <m:r>
                      <a:rPr lang="en-HK" i="1" dirty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HK" dirty="0"/>
                  <a:t>)</a:t>
                </a:r>
              </a:p>
              <a:p>
                <a:endParaRPr lang="en-HK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44AB54D-D3AB-70D2-D2A3-E8934F858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78942-3046-ADD3-3F12-65991281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59C4A-FC87-46A6-B558-A4AECA0D35EA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02C8-1E0E-5893-C7D3-D953ADD5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99A76-F898-7583-BF46-42B48104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BF02B3-11F4-015F-F260-D3B3277B7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18" t="23353" r="9694" b="60055"/>
          <a:stretch/>
        </p:blipFill>
        <p:spPr>
          <a:xfrm>
            <a:off x="2209799" y="3553097"/>
            <a:ext cx="8824629" cy="17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0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01AA0-8787-8AAE-2E80-19BB97B7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Topic: the Case for Delta Line</a:t>
            </a:r>
            <a:endParaRPr lang="en-H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12336E-BBCA-BDA9-D543-EAB49FCBB6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DM decay line signal can be redshifted either cosmologically in Extra Galactic (EG) DM signal, or by velocity dispersion in galactic DM</a:t>
                </a:r>
              </a:p>
              <a:p>
                <a:r>
                  <a:rPr lang="en-US" dirty="0"/>
                  <a:t>EG DM would have been shifted into a continuum. </a:t>
                </a:r>
              </a:p>
              <a:p>
                <a:pPr lvl="1"/>
                <a:r>
                  <a:rPr lang="en-US" dirty="0"/>
                  <a:t>We didn’t consider EG DM due to it will be degenerate with other continuum. In practice although the flux is high compared to galactic, EG flux doesn’t improve the fitting result.</a:t>
                </a:r>
              </a:p>
              <a:p>
                <a:r>
                  <a:rPr lang="en-US" dirty="0"/>
                  <a:t>Galactic flux red shift should be smaller than </a:t>
                </a:r>
                <a:r>
                  <a:rPr lang="en-US" dirty="0" err="1"/>
                  <a:t>eROSITA</a:t>
                </a:r>
                <a:r>
                  <a:rPr lang="en-US" dirty="0"/>
                  <a:t> energy resolution, such that the delta line assumption is still valid: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≈0.1%</m:t>
                    </m:r>
                  </m:oMath>
                </a14:m>
                <a:endParaRPr lang="en-HK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HK" dirty="0"/>
                  <a:t> </a:t>
                </a:r>
                <a:r>
                  <a:rPr lang="en-HK"/>
                  <a:t>galactic DM definitely </a:t>
                </a:r>
                <a:r>
                  <a:rPr lang="en-HK" dirty="0"/>
                  <a:t>doesn’t have this much dispersion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12336E-BBCA-BDA9-D543-EAB49FCBB6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812" b="-1681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CC98-093B-7682-8423-8974D21E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094C-4B4F-4BAF-BE6A-FA79390BC63F}" type="datetime4">
              <a:rPr lang="en-US" smtClean="0"/>
              <a:pPr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B59D2-67AB-D32F-BE96-CF25B56F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4476B-5378-63DD-CFBC-60D0ABBC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F79C05-7A5F-6ECF-3400-97BB3D62C1B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97C920-DA52-8A0F-3780-2CBAF02C102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390C84-5295-5FB8-D5DC-A3C7EF488D3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84887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910A-D827-9A2C-2D00-AD47E13E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Topic: ALP DM 101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1FA95-B213-A557-B784-3AFDE7261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/>
              <a:t>ALP</a:t>
            </a:r>
          </a:p>
          <a:p>
            <a:pPr lvl="1"/>
            <a:r>
              <a:rPr lang="en-HK"/>
              <a:t>Unlike QCD Axion DON’T solve strong CP problem</a:t>
            </a:r>
          </a:p>
          <a:p>
            <a:pPr lvl="1"/>
            <a:r>
              <a:rPr lang="en-HK"/>
              <a:t>Couples to EM field and converts to photon</a:t>
            </a:r>
          </a:p>
          <a:p>
            <a:pPr lvl="1"/>
            <a:r>
              <a:rPr lang="en-HK"/>
              <a:t>Can decay into 2 photons</a:t>
            </a:r>
          </a:p>
          <a:p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CFED1-0828-1282-BAC4-EB9642625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B3079-E625-428A-B3F4-604E3EA97173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6970-AF72-CEDC-81A8-8C085627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666A4-1445-D3C5-F402-8AA63C99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EBE10D-208B-C9A1-4D97-44FB12AC77A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E524D8-8A82-1A09-396E-66EE5A47F9D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B5413A-37BC-FE27-9D29-4E39AF32C9C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418874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4126B67-FEC4-C16D-1B60-A331CCA154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058905"/>
              </p:ext>
            </p:extLst>
          </p:nvPr>
        </p:nvGraphicFramePr>
        <p:xfrm>
          <a:off x="1983056" y="4087446"/>
          <a:ext cx="3029536" cy="252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486400" imgH="4572000" progId="Acrobat.Document.DC">
                  <p:embed/>
                </p:oleObj>
              </mc:Choice>
              <mc:Fallback>
                <p:oleObj name="Acrobat Document" r:id="rId2" imgW="5486400" imgH="4572000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4126B67-FEC4-C16D-1B60-A331CCA154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3056" y="4087446"/>
                        <a:ext cx="3029536" cy="2524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FC1380B-613B-86F2-4927-7C713B08D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Topic: Dark Photon and Limits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9ED0-FE40-1D42-8A8C-290211BDF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decays into 3 photons</a:t>
            </a:r>
          </a:p>
          <a:p>
            <a:r>
              <a:rPr lang="en-US"/>
              <a:t>Already constrained by other means, such as direct detection</a:t>
            </a:r>
          </a:p>
          <a:p>
            <a:r>
              <a:rPr lang="en-US"/>
              <a:t>In astrophysics side, can use lifetime of horizontal branch star and solar lifetimes</a:t>
            </a:r>
          </a:p>
          <a:p>
            <a:r>
              <a:rPr lang="en-US"/>
              <a:t>Comparing to astrophysical ones, </a:t>
            </a:r>
            <a:r>
              <a:rPr lang="en-US" err="1"/>
              <a:t>eROSITA</a:t>
            </a:r>
            <a:r>
              <a:rPr lang="en-US"/>
              <a:t> isn’t competitive.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A91FF-7083-B5C4-6145-1E5F4058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8B61-2B64-4835-ABF2-3743228970F4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2B795-3912-419C-EB30-95F4574B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CF8BF-0916-C6D9-8CF9-00E9AEFD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66A326-9688-D88A-F7B1-4039F34DB0F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95F882-6ADD-9806-B0CD-D8A9096BB3B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72AEA4-B1EB-3A0A-A248-89FA11EA483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263441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2CD1-3998-E85E-988F-136F75AE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Galactic Dark Matter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D0B8C-AD6E-58CB-F4F5-4FE51E8EE7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Abundant everywhere in the universe</a:t>
            </a:r>
          </a:p>
          <a:p>
            <a:pPr lvl="1"/>
            <a:r>
              <a:rPr lang="en-US"/>
              <a:t>In Galaxy, density is described by </a:t>
            </a:r>
            <a:r>
              <a:rPr lang="en-US" err="1"/>
              <a:t>Navrro</a:t>
            </a:r>
            <a:r>
              <a:rPr lang="en-US"/>
              <a:t>-</a:t>
            </a:r>
            <a:r>
              <a:rPr lang="en-US" err="1"/>
              <a:t>Frenk</a:t>
            </a:r>
            <a:r>
              <a:rPr lang="en-US"/>
              <a:t>-White (NFW) profile</a:t>
            </a:r>
          </a:p>
          <a:p>
            <a:r>
              <a:rPr lang="en-US" i="1"/>
              <a:t>Astrophysical survey</a:t>
            </a:r>
            <a:r>
              <a:rPr lang="en-US"/>
              <a:t> can probe DM’s nature through indirect detection</a:t>
            </a:r>
          </a:p>
          <a:p>
            <a:r>
              <a:rPr lang="en-US"/>
              <a:t>Search for DM has covered the whole EM spectrum (and then some)</a:t>
            </a:r>
          </a:p>
        </p:txBody>
      </p:sp>
      <p:pic>
        <p:nvPicPr>
          <p:cNvPr id="6" name="Picture 5" descr="A picture containing tree, dark, outdoor object, night&#10;&#10;Description automatically generated">
            <a:extLst>
              <a:ext uri="{FF2B5EF4-FFF2-40B4-BE49-F238E27FC236}">
                <a16:creationId xmlns:a16="http://schemas.microsoft.com/office/drawing/2014/main" id="{9A6BFB24-7726-9C40-9EF0-DC1C37F07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45" y="2205668"/>
            <a:ext cx="2794907" cy="139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81B9D-C11D-AC30-6644-8BF86FC4A301}"/>
              </a:ext>
            </a:extLst>
          </p:cNvPr>
          <p:cNvSpPr txBox="1"/>
          <p:nvPr/>
        </p:nvSpPr>
        <p:spPr>
          <a:xfrm>
            <a:off x="6213075" y="3667414"/>
            <a:ext cx="2923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Keplerian prediction </a:t>
            </a:r>
            <a:r>
              <a:rPr lang="en-US" sz="1400"/>
              <a:t>	</a:t>
            </a:r>
            <a:r>
              <a:rPr lang="en-US" sz="1400">
                <a:solidFill>
                  <a:srgbClr val="00B050"/>
                </a:solidFill>
              </a:rPr>
              <a:t>Observation</a:t>
            </a:r>
            <a:endParaRPr lang="en-HK" sz="1400">
              <a:solidFill>
                <a:srgbClr val="00B050"/>
              </a:solidFill>
            </a:endParaRPr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FC316724-0EDE-CDCB-7A91-4865F2C03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26" y="397640"/>
            <a:ext cx="1876774" cy="1550538"/>
          </a:xfrm>
          <a:prstGeom prst="rect">
            <a:avLst/>
          </a:prstGeom>
        </p:spPr>
      </p:pic>
      <p:pic>
        <p:nvPicPr>
          <p:cNvPr id="20" name="Picture 19" descr="A picture containing blue&#10;&#10;Description automatically generated">
            <a:extLst>
              <a:ext uri="{FF2B5EF4-FFF2-40B4-BE49-F238E27FC236}">
                <a16:creationId xmlns:a16="http://schemas.microsoft.com/office/drawing/2014/main" id="{D1C2A040-9121-7B1B-21D2-09C5AF830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8" y="3858546"/>
            <a:ext cx="2709232" cy="1356784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DC7BC2A-1420-5E44-72C7-C4C9BDF27C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8" y="1506825"/>
            <a:ext cx="2709232" cy="1683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A14AFA-E61E-8246-ECAE-F630DD11BE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12480" y="4835063"/>
            <a:ext cx="724472" cy="400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C3A56-2993-2BC8-1660-A3EF21A397D0}"/>
              </a:ext>
            </a:extLst>
          </p:cNvPr>
          <p:cNvSpPr txBox="1"/>
          <p:nvPr/>
        </p:nvSpPr>
        <p:spPr>
          <a:xfrm>
            <a:off x="9387708" y="3233790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M. L. Norman et al., 2007</a:t>
            </a:r>
            <a:endParaRPr lang="en-HK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8C1A76-F92B-4426-34E7-E1093516B9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23" t="30040" r="15291" b="49704"/>
          <a:stretch/>
        </p:blipFill>
        <p:spPr>
          <a:xfrm>
            <a:off x="5930330" y="3999894"/>
            <a:ext cx="3309318" cy="22998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AAEF07-E0C9-E279-546F-61E4841FAD15}"/>
              </a:ext>
            </a:extLst>
          </p:cNvPr>
          <p:cNvSpPr txBox="1"/>
          <p:nvPr/>
        </p:nvSpPr>
        <p:spPr>
          <a:xfrm>
            <a:off x="7032441" y="6037869"/>
            <a:ext cx="22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/>
              <a:t>A.V. </a:t>
            </a:r>
            <a:r>
              <a:rPr lang="en-HK" err="1"/>
              <a:t>Zasov</a:t>
            </a:r>
            <a:r>
              <a:rPr lang="en-HK"/>
              <a:t> et al., 2017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D8E4F11-B420-2516-D92A-BCD14145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0DDB-8F37-4517-B498-8791C6029938}" type="datetime4">
              <a:rPr lang="en-US" smtClean="0"/>
              <a:t>July 5,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DE8C63-E859-5D8B-6DCD-38413FF9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</a:t>
            </a:r>
            <a:r>
              <a:rPr lang="en-US" err="1"/>
              <a:t>Fong,</a:t>
            </a:r>
            <a:r>
              <a:rPr lang="en-US"/>
              <a:t> the Chinese University of Hong Kong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58EDE15-F322-3C78-4FF2-C77FD463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2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BA85FD3-DB0E-C1D2-2D8F-F8C1A0B7A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920" t="14175" r="7857" b="42450"/>
          <a:stretch/>
        </p:blipFill>
        <p:spPr>
          <a:xfrm>
            <a:off x="1054150" y="1169353"/>
            <a:ext cx="9203646" cy="514177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6FBFD7-DF0B-7BFE-8D78-F1FD5BC92004}"/>
              </a:ext>
            </a:extLst>
          </p:cNvPr>
          <p:cNvSpPr/>
          <p:nvPr/>
        </p:nvSpPr>
        <p:spPr>
          <a:xfrm>
            <a:off x="3796937" y="3887030"/>
            <a:ext cx="1016125" cy="7091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A5DF3-775D-C658-8513-2398BDDB2B26}"/>
              </a:ext>
            </a:extLst>
          </p:cNvPr>
          <p:cNvSpPr txBox="1"/>
          <p:nvPr/>
        </p:nvSpPr>
        <p:spPr>
          <a:xfrm>
            <a:off x="4783774" y="4411487"/>
            <a:ext cx="10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This work</a:t>
            </a:r>
            <a:endParaRPr lang="en-HK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087BC-5739-EE05-3CB8-57D77E274BD6}"/>
              </a:ext>
            </a:extLst>
          </p:cNvPr>
          <p:cNvSpPr txBox="1"/>
          <p:nvPr/>
        </p:nvSpPr>
        <p:spPr>
          <a:xfrm>
            <a:off x="1793399" y="707688"/>
            <a:ext cx="723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R. Alves Batista et al., </a:t>
            </a:r>
            <a:r>
              <a:rPr lang="en-US" sz="1200" dirty="0" err="1"/>
              <a:t>EuCAPT</a:t>
            </a:r>
            <a:r>
              <a:rPr lang="en-US" sz="1200" dirty="0"/>
              <a:t> White Paper</a:t>
            </a:r>
            <a:r>
              <a:rPr lang="en-HK" sz="1200" dirty="0"/>
              <a:t>, </a:t>
            </a:r>
            <a:r>
              <a:rPr lang="en-HK" sz="1200" dirty="0" err="1"/>
              <a:t>arxiv</a:t>
            </a:r>
            <a:r>
              <a:rPr lang="en-HK" sz="1200" dirty="0"/>
              <a:t>: 2110.10074</a:t>
            </a:r>
          </a:p>
          <a:p>
            <a:r>
              <a:rPr lang="en-HK" sz="1200" i="1" dirty="0"/>
              <a:t>Acronyms: Extreme mass ratio </a:t>
            </a:r>
            <a:r>
              <a:rPr lang="en-HK" sz="1200" i="1" dirty="0" err="1"/>
              <a:t>inspirals</a:t>
            </a:r>
            <a:r>
              <a:rPr lang="en-HK" sz="1200" i="1" dirty="0"/>
              <a:t> (EMRI), stochastic GW background (SGWB), CMB spectral distortions (SD)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7C2318-08E8-333F-5D57-A47F05947F73}"/>
              </a:ext>
            </a:extLst>
          </p:cNvPr>
          <p:cNvSpPr txBox="1"/>
          <p:nvPr/>
        </p:nvSpPr>
        <p:spPr>
          <a:xfrm>
            <a:off x="50099" y="3698234"/>
            <a:ext cx="157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Decay/Annihilation</a:t>
            </a:r>
            <a:endParaRPr lang="en-HK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64E8A-E5B1-0132-02C4-AE6DBB8665DA}"/>
              </a:ext>
            </a:extLst>
          </p:cNvPr>
          <p:cNvSpPr txBox="1"/>
          <p:nvPr/>
        </p:nvSpPr>
        <p:spPr>
          <a:xfrm>
            <a:off x="91608" y="4615051"/>
            <a:ext cx="158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Gravitational effect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E5251-DF90-6EEE-F178-6C904EB511ED}"/>
              </a:ext>
            </a:extLst>
          </p:cNvPr>
          <p:cNvSpPr txBox="1"/>
          <p:nvPr/>
        </p:nvSpPr>
        <p:spPr>
          <a:xfrm>
            <a:off x="0" y="1411953"/>
            <a:ext cx="1773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SM particle scattering</a:t>
            </a:r>
            <a:endParaRPr lang="en-HK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6BF537-9E29-75F7-18DA-FFECC6C00D6B}"/>
              </a:ext>
            </a:extLst>
          </p:cNvPr>
          <p:cNvSpPr txBox="1"/>
          <p:nvPr/>
        </p:nvSpPr>
        <p:spPr>
          <a:xfrm>
            <a:off x="91608" y="1933440"/>
            <a:ext cx="158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Gravitational effect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3FACE-A3AF-9CDB-4451-C1A7CC02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1551-5C10-4715-A5E4-62FF006FF7EB}" type="datetime4">
              <a:rPr lang="en-US" smtClean="0"/>
              <a:t>July 5,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82721-3252-757A-A665-D1E035A7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ECAD3-092D-22DF-8B87-7B6CBEE6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picture containing diagram, line, screenshot, text&#10;&#10;Description automatically generated">
            <a:extLst>
              <a:ext uri="{FF2B5EF4-FFF2-40B4-BE49-F238E27FC236}">
                <a16:creationId xmlns:a16="http://schemas.microsoft.com/office/drawing/2014/main" id="{8584973B-181A-E8A0-0545-8EB008892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905303"/>
            <a:ext cx="1998000" cy="2038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2DF85-71E3-8AD9-1969-984F2980A809}"/>
              </a:ext>
            </a:extLst>
          </p:cNvPr>
          <p:cNvSpPr/>
          <p:nvPr/>
        </p:nvSpPr>
        <p:spPr>
          <a:xfrm>
            <a:off x="9984995" y="905303"/>
            <a:ext cx="1998000" cy="20387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90289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B593-03A8-1759-C63B-44A4A73C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X-Ray DM Search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A441B6-B851-91A4-295E-E03ED7B6B58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4"/>
                <a:ext cx="7640524" cy="503237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Unexplained signature -&gt; decay?</a:t>
                </a:r>
              </a:p>
              <a:p>
                <a:r>
                  <a:rPr lang="en-US" dirty="0"/>
                  <a:t>Rate determined by particle physics &amp; DM profile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ΔΩ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DM -&gt; 1 or 2 equal energy photon(s)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Sterile neutrino: (1 photon)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=1.38⋅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𝑘𝑒𝑉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Axion-like particles: (2 photons)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𝑘𝑒𝑉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𝛾𝛾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1.74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⋅10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−18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A441B6-B851-91A4-295E-E03ED7B6B5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4"/>
                <a:ext cx="7640524" cy="5032376"/>
              </a:xfrm>
              <a:blipFill>
                <a:blip r:embed="rId2"/>
                <a:stretch>
                  <a:fillRect l="-1356" t="-193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A654692-986E-D8D8-89BB-A5E180FCD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0" t="11362" r="24164" b="46315"/>
          <a:stretch/>
        </p:blipFill>
        <p:spPr>
          <a:xfrm>
            <a:off x="6813438" y="2828818"/>
            <a:ext cx="2357446" cy="2304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E03E3-1457-ACCA-5A74-A8EA0E2AEAED}"/>
              </a:ext>
            </a:extLst>
          </p:cNvPr>
          <p:cNvSpPr txBox="1"/>
          <p:nvPr/>
        </p:nvSpPr>
        <p:spPr>
          <a:xfrm>
            <a:off x="6292796" y="841621"/>
            <a:ext cx="2025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/>
              <a:t>Galaxy cluster data Bulbul et al.,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7CA23-6486-2F1C-B2B7-21FC961D48D9}"/>
              </a:ext>
            </a:extLst>
          </p:cNvPr>
          <p:cNvSpPr txBox="1"/>
          <p:nvPr/>
        </p:nvSpPr>
        <p:spPr>
          <a:xfrm>
            <a:off x="6675238" y="4644369"/>
            <a:ext cx="248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V. V. Barinov et al., 2020 </a:t>
            </a:r>
            <a:endParaRPr lang="en-HK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472F19C-D73E-7D84-FC9D-F6F12DAA5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87" y="2931681"/>
            <a:ext cx="2838768" cy="2286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FF112-C34D-EE51-6497-91BE63E99C4C}"/>
              </a:ext>
            </a:extLst>
          </p:cNvPr>
          <p:cNvSpPr txBox="1"/>
          <p:nvPr/>
        </p:nvSpPr>
        <p:spPr>
          <a:xfrm>
            <a:off x="9646281" y="5271819"/>
            <a:ext cx="2414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XMM Newton blank sky</a:t>
            </a:r>
          </a:p>
          <a:p>
            <a:r>
              <a:rPr lang="en-US"/>
              <a:t>C. Dessert, 2020</a:t>
            </a:r>
            <a:endParaRPr lang="en-HK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ACDB1C0-AC8E-1D8F-7962-D1D058A6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F4F2-FFE4-4650-B105-B965EB8223F7}" type="datetime4">
              <a:rPr lang="en-US" smtClean="0"/>
              <a:t>July 5, 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6CACC7E-2D05-DF35-A019-6DA7A775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1B0A94-4864-8357-7A6F-ED46DB3A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2A99E-F26A-6EB8-5D02-3237CADC2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466" y="167396"/>
            <a:ext cx="3476515" cy="24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B36653-993B-2C29-6A20-1971F75F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62" t="20927" r="25384" b="47556"/>
          <a:stretch/>
        </p:blipFill>
        <p:spPr>
          <a:xfrm>
            <a:off x="8381464" y="1185951"/>
            <a:ext cx="3530600" cy="2698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515DF2-09F9-6159-18E0-42BE88324D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Neutrino Minimal Standard Model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𝑀𝑆𝑀</m:t>
                    </m:r>
                  </m:oMath>
                </a14:m>
                <a:r>
                  <a:rPr lang="en-HK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515DF2-09F9-6159-18E0-42BE88324D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H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BF84-0B71-C5C3-569C-0041A30F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Sterile neutrino</a:t>
            </a:r>
          </a:p>
          <a:p>
            <a:pPr lvl="1"/>
            <a:r>
              <a:rPr lang="en-US" dirty="0"/>
              <a:t>Righthanded counter part to active neutrinos</a:t>
            </a:r>
          </a:p>
          <a:p>
            <a:pPr lvl="1"/>
            <a:r>
              <a:rPr lang="en-US" dirty="0"/>
              <a:t>Can decay into 1 photon and 1 active neutrino (X-ray)</a:t>
            </a:r>
          </a:p>
          <a:p>
            <a:r>
              <a:rPr lang="en-US" dirty="0"/>
              <a:t>Galaxy satellite counts &amp; phase space constraints</a:t>
            </a:r>
          </a:p>
          <a:p>
            <a:pPr lvl="1"/>
            <a:r>
              <a:rPr lang="en-US" dirty="0"/>
              <a:t>Warm DM will suppress small scale structure -&gt; less sub halo -&gt; less satellite “missing satellite problem” (Dwarf galaxy count constraint)</a:t>
            </a:r>
          </a:p>
          <a:p>
            <a:pPr lvl="1"/>
            <a:r>
              <a:rPr lang="en-US" dirty="0"/>
              <a:t>Structure: DM is “cold enough” -&gt; sterile neutrino &gt; 1.7 keV (Phase space)</a:t>
            </a:r>
          </a:p>
          <a:p>
            <a:r>
              <a:rPr lang="en-US" dirty="0"/>
              <a:t>BBN limit</a:t>
            </a:r>
          </a:p>
          <a:p>
            <a:pPr lvl="1"/>
            <a:r>
              <a:rPr lang="en-US" dirty="0"/>
              <a:t>Sterile neutrinos resonantly produced during BBN, limited by lepton asymmetry measured from Helium abundance (Shi-Fuller mechanism)</a:t>
            </a:r>
          </a:p>
          <a:p>
            <a:pPr lvl="2"/>
            <a:r>
              <a:rPr lang="en-US" dirty="0"/>
              <a:t>Non-resonant production in 0 lepton asymmetry (</a:t>
            </a:r>
            <a:r>
              <a:rPr lang="en-US" dirty="0" err="1"/>
              <a:t>Dodelson-Widrow</a:t>
            </a:r>
            <a:r>
              <a:rPr lang="en-US" dirty="0"/>
              <a:t> mechanism)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FD83F-D72F-C803-7B2F-EC5132AB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067D-2A5D-4E54-93E7-FAB1BD482220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D688-670D-AA84-71B8-0331E449D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</a:t>
            </a:r>
            <a:r>
              <a:rPr lang="en-US" err="1"/>
              <a:t>Fong,</a:t>
            </a:r>
            <a:r>
              <a:rPr lang="en-US"/>
              <a:t>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AE2E1-09EA-0B7F-A0CB-FB79DC08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D3E46-FD0D-60E4-7050-7B2557B2572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E51EB-2E6E-EEAD-147D-4C80EA432F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432963-B3C0-5B94-4F14-BFD6F86CB27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FBD71E-F304-E5F6-8AA1-411A97593581}"/>
              </a:ext>
            </a:extLst>
          </p:cNvPr>
          <p:cNvSpPr txBox="1"/>
          <p:nvPr/>
        </p:nvSpPr>
        <p:spPr>
          <a:xfrm>
            <a:off x="5327468" y="1504434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/>
                <a:latin typeface="Arial" panose="020B0604020202020204" pitchFamily="34" charset="0"/>
              </a:rPr>
              <a:t>J. F. Cherry &amp; S. Horiuchi 2017</a:t>
            </a:r>
            <a:endParaRPr lang="en-H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8212E-8D5C-0CD3-1B14-BD03C3714ECE}"/>
              </a:ext>
            </a:extLst>
          </p:cNvPr>
          <p:cNvSpPr txBox="1"/>
          <p:nvPr/>
        </p:nvSpPr>
        <p:spPr>
          <a:xfrm rot="961139">
            <a:off x="10067277" y="1635046"/>
            <a:ext cx="121058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DM overproduction</a:t>
            </a:r>
            <a:endParaRPr lang="en-HK" sz="1000" dirty="0"/>
          </a:p>
        </p:txBody>
      </p:sp>
    </p:spTree>
    <p:extLst>
      <p:ext uri="{BB962C8B-B14F-4D97-AF65-F5344CB8AC3E}">
        <p14:creationId xmlns:p14="http://schemas.microsoft.com/office/powerpoint/2010/main" val="332629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DF90-6923-B6C2-A95D-E795A9F4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eROSITA</a:t>
            </a:r>
            <a:r>
              <a:rPr lang="en-US">
                <a:cs typeface="Calibri Light"/>
              </a:rPr>
              <a:t> Instrument &amp; Mission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B07A-F31A-1D2E-ECCC-0555316405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On board </a:t>
            </a:r>
            <a:r>
              <a:rPr lang="en-US" err="1"/>
              <a:t>Spectr</a:t>
            </a:r>
            <a:r>
              <a:rPr lang="en-US"/>
              <a:t>-</a:t>
            </a:r>
            <a:r>
              <a:rPr lang="en-US" err="1"/>
              <a:t>Roentegn</a:t>
            </a:r>
            <a:r>
              <a:rPr lang="en-US"/>
              <a:t>-Gamma (SRG) mission </a:t>
            </a:r>
          </a:p>
          <a:p>
            <a:r>
              <a:rPr lang="en-US"/>
              <a:t>Joint German-Russian operation launched in 2019</a:t>
            </a:r>
          </a:p>
          <a:p>
            <a:r>
              <a:rPr lang="en-US"/>
              <a:t>Excellent angular and energy resolution</a:t>
            </a:r>
          </a:p>
          <a:p>
            <a:r>
              <a:rPr lang="en-US"/>
              <a:t>Deepest all-sky X-ray survey after 4-year mission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61F9A4FA-0D32-ECC7-A41E-3748991B07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59243" y="902639"/>
            <a:ext cx="2044536" cy="3267367"/>
          </a:xfr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EC1BE83E-DC4A-8D27-4EEA-2467A8E52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63" y="4178439"/>
            <a:ext cx="3431439" cy="2128087"/>
          </a:xfrm>
          <a:prstGeom prst="rect">
            <a:avLst/>
          </a:prstGeom>
        </p:spPr>
      </p:pic>
      <p:pic>
        <p:nvPicPr>
          <p:cNvPr id="7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1BC6B04-B307-DC4B-2ACB-DCA491CB3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68" y="2482403"/>
            <a:ext cx="2485623" cy="162488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E3F51D0-97AD-A6CA-3B4E-13E8BA862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667" y="1386074"/>
            <a:ext cx="2485622" cy="1091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02335-7B94-7064-3F44-B48D6EC0BE1C}"/>
              </a:ext>
            </a:extLst>
          </p:cNvPr>
          <p:cNvSpPr txBox="1"/>
          <p:nvPr/>
        </p:nvSpPr>
        <p:spPr>
          <a:xfrm>
            <a:off x="5343857" y="599637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P. </a:t>
            </a:r>
            <a:r>
              <a:rPr lang="en-US" err="1"/>
              <a:t>Predehl</a:t>
            </a:r>
            <a:r>
              <a:rPr lang="en-US"/>
              <a:t> et al., 2021</a:t>
            </a:r>
            <a:endParaRPr lang="en-HK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737AE89-8410-4C44-2793-2526A7FE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4E49-547E-4C0A-820D-EC9BD4FE09F7}" type="datetime4">
              <a:rPr lang="en-US" smtClean="0"/>
              <a:t>July 5,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6106CD0-6CC6-108C-CAC1-834E1B6A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D8AE4E-D433-92BC-7063-7C43BD7A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5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A picture containing text, screenshot, colorfulness, purple&#10;&#10;Description automatically generated">
            <a:extLst>
              <a:ext uri="{FF2B5EF4-FFF2-40B4-BE49-F238E27FC236}">
                <a16:creationId xmlns:a16="http://schemas.microsoft.com/office/drawing/2014/main" id="{D3A080DB-578D-39F3-E21C-239750FF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386" y="1513356"/>
            <a:ext cx="6499538" cy="3004894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B0B2CE04-3797-501B-E21F-892EAA06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859" y="4588913"/>
            <a:ext cx="2207741" cy="1634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046CA-4BA0-2B84-EDCC-61DE32A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eFEDS</a:t>
            </a:r>
            <a:r>
              <a:rPr lang="en-US">
                <a:cs typeface="Calibri Light"/>
              </a:rPr>
              <a:t>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86B2A-F78B-DA54-757B-E8F7F70AE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93079" cy="50167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Part of </a:t>
            </a:r>
            <a:r>
              <a:rPr lang="en-US" dirty="0" err="1"/>
              <a:t>eROSITA</a:t>
            </a:r>
            <a:r>
              <a:rPr lang="en-US" dirty="0"/>
              <a:t> Early Data Release in 2021</a:t>
            </a:r>
          </a:p>
          <a:p>
            <a:r>
              <a:rPr lang="en-US" dirty="0"/>
              <a:t>360ks, 140deg² observation</a:t>
            </a:r>
            <a:endParaRPr lang="en-US" dirty="0">
              <a:cs typeface="Calibri"/>
            </a:endParaRPr>
          </a:p>
          <a:p>
            <a:r>
              <a:rPr lang="en-US" dirty="0"/>
              <a:t>Pros: </a:t>
            </a:r>
          </a:p>
          <a:p>
            <a:pPr lvl="1"/>
            <a:r>
              <a:rPr lang="en-US" dirty="0"/>
              <a:t>Largest area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Few point sources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Same exposure depth completed sky survey</a:t>
            </a:r>
            <a:endParaRPr lang="en-US" dirty="0">
              <a:cs typeface="Calibri"/>
            </a:endParaRPr>
          </a:p>
          <a:p>
            <a:r>
              <a:rPr lang="en-US" dirty="0"/>
              <a:t>Cons: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pointing away from GC, constraint not as strong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A6CC4-071A-8340-EDF2-028CA8B66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35" t="22676" r="15778" b="70063"/>
          <a:stretch/>
        </p:blipFill>
        <p:spPr>
          <a:xfrm>
            <a:off x="5442482" y="180089"/>
            <a:ext cx="6641100" cy="1173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CD396-4F69-87A5-923D-68308BF700D7}"/>
              </a:ext>
            </a:extLst>
          </p:cNvPr>
          <p:cNvSpPr txBox="1"/>
          <p:nvPr/>
        </p:nvSpPr>
        <p:spPr>
          <a:xfrm>
            <a:off x="7938553" y="4651692"/>
            <a:ext cx="3978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C. </a:t>
            </a:r>
            <a:r>
              <a:rPr lang="en-US" err="1">
                <a:cs typeface="Calibri"/>
              </a:rPr>
              <a:t>Fong,</a:t>
            </a:r>
            <a:r>
              <a:rPr lang="en-US">
                <a:cs typeface="Calibri"/>
              </a:rPr>
              <a:t> K. C. Y. Ng, Q. Liu, 2023 (in prep)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A1C23-8743-A951-5CDF-3DEC2A95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6A2A-B683-403D-ACD0-59D4FD4C1FD8}" type="datetime4">
              <a:rPr lang="en-US" smtClean="0"/>
              <a:t>July 5,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5D95D8-A0D3-6D4E-4472-403026B7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</a:t>
            </a:r>
            <a:r>
              <a:rPr lang="en-US" err="1"/>
              <a:t>Fong,</a:t>
            </a:r>
            <a:r>
              <a:rPr lang="en-US"/>
              <a:t> the Chinese University of Hong Kong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AA8A75-461F-30E9-CAC2-47304D30D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A00D58-204B-D639-0E1A-7B0A2BFFC468}"/>
                  </a:ext>
                </a:extLst>
              </p:cNvPr>
              <p:cNvSpPr txBox="1"/>
              <p:nvPr/>
            </p:nvSpPr>
            <p:spPr>
              <a:xfrm>
                <a:off x="8296796" y="5662318"/>
                <a:ext cx="3199707" cy="4965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ΔΩ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A00D58-204B-D639-0E1A-7B0A2BFFC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796" y="5662318"/>
                <a:ext cx="3199707" cy="49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8EB227D-30FD-6A24-16E5-AC68B2D10F51}"/>
              </a:ext>
            </a:extLst>
          </p:cNvPr>
          <p:cNvSpPr/>
          <p:nvPr/>
        </p:nvSpPr>
        <p:spPr>
          <a:xfrm>
            <a:off x="5642708" y="4593182"/>
            <a:ext cx="2205021" cy="16282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9638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843FDDA-6A00-9CD4-F32B-854415C2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24785" r="10567" b="15128"/>
          <a:stretch/>
        </p:blipFill>
        <p:spPr>
          <a:xfrm>
            <a:off x="9577386" y="0"/>
            <a:ext cx="2320922" cy="2310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2FC77-BF0D-4952-D17E-0505A162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eFEDS</a:t>
            </a:r>
            <a:r>
              <a:rPr lang="en-US" dirty="0"/>
              <a:t> Data Shenanigans 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019BC-5886-7501-D019-299924155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4841878" cy="4895851"/>
          </a:xfrm>
        </p:spPr>
        <p:txBody>
          <a:bodyPr>
            <a:normAutofit/>
          </a:bodyPr>
          <a:lstStyle/>
          <a:p>
            <a:r>
              <a:rPr lang="en-US" dirty="0"/>
              <a:t>Data extracted and processed with </a:t>
            </a:r>
            <a:r>
              <a:rPr lang="en-US" dirty="0" err="1"/>
              <a:t>eSASS</a:t>
            </a:r>
            <a:endParaRPr lang="en-US" dirty="0"/>
          </a:p>
          <a:p>
            <a:pPr lvl="1"/>
            <a:r>
              <a:rPr lang="en-US" dirty="0"/>
              <a:t>Point sources verified don’t matter, through “</a:t>
            </a:r>
            <a:r>
              <a:rPr lang="en-US" dirty="0" err="1"/>
              <a:t>cheesemask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eROSITA</a:t>
            </a:r>
            <a:r>
              <a:rPr lang="en-US" dirty="0"/>
              <a:t> Science Analysis Software System removed flare, bad time interval</a:t>
            </a:r>
          </a:p>
          <a:p>
            <a:r>
              <a:rPr lang="en-US" dirty="0"/>
              <a:t>Light leak</a:t>
            </a:r>
          </a:p>
          <a:p>
            <a:pPr lvl="1"/>
            <a:r>
              <a:rPr lang="en-US" dirty="0"/>
              <a:t>TM5 &amp; TM7 light filter failed</a:t>
            </a:r>
          </a:p>
          <a:p>
            <a:pPr lvl="1"/>
            <a:r>
              <a:rPr lang="en-US" dirty="0"/>
              <a:t>We removed all energy range below 1 keV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9ECC8-4C7F-FA0E-4197-053EB15DD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4580-B55F-4305-8A8A-0FDB0DEAC371}" type="datetime4">
              <a:rPr lang="en-US" smtClean="0"/>
              <a:t>July 5,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1C1D9-11F7-29AA-A5B5-367CA348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C5BD8-4178-195F-7CDC-014435EC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9792DC4-6648-685D-97DB-861A1136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39" y="2675701"/>
            <a:ext cx="6236894" cy="3060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0191F2-33DF-D25A-CE02-218DE942B6A0}"/>
              </a:ext>
            </a:extLst>
          </p:cNvPr>
          <p:cNvSpPr txBox="1"/>
          <p:nvPr/>
        </p:nvSpPr>
        <p:spPr>
          <a:xfrm>
            <a:off x="9440985" y="788660"/>
            <a:ext cx="2751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“</a:t>
            </a:r>
            <a:r>
              <a:rPr lang="en-US" dirty="0" err="1"/>
              <a:t>cheesemask</a:t>
            </a:r>
            <a:r>
              <a:rPr lang="en-US" dirty="0"/>
              <a:t>” for point source removal</a:t>
            </a:r>
          </a:p>
          <a:p>
            <a:r>
              <a:rPr lang="en-US" dirty="0"/>
              <a:t>(blurred because it might induce </a:t>
            </a:r>
            <a:r>
              <a:rPr lang="en-US" dirty="0" err="1"/>
              <a:t>trypophobia</a:t>
            </a:r>
            <a:r>
              <a:rPr lang="en-US" dirty="0"/>
              <a:t>)</a:t>
            </a:r>
            <a:endParaRPr lang="en-H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7B367F-712A-54F1-C5C8-ADE4C28F151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230673-ADC2-3E9B-70D0-4E4140B1E7A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FDB51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EB3E91-FE4C-CC6D-EC65-C2F2EE818AC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00326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</p:spTree>
    <p:extLst>
      <p:ext uri="{BB962C8B-B14F-4D97-AF65-F5344CB8AC3E}">
        <p14:creationId xmlns:p14="http://schemas.microsoft.com/office/powerpoint/2010/main" val="83916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B35977F1-EDD2-79CC-CEF0-7ABA16EDE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069" y="2945161"/>
            <a:ext cx="6047480" cy="3019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101F8-5F3D-3C61-8C60-B4343623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Construct Blank Sky Spectrum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3544D-37BA-ECCB-2CE1-410B7B3ED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89427" cy="50320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 categories</a:t>
            </a:r>
          </a:p>
          <a:p>
            <a:r>
              <a:rPr lang="en-US" dirty="0"/>
              <a:t>Instrument background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Induced by high energy particle interacting with internal elements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From closed camera observation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 continuum and 14 gaussian lines</a:t>
            </a:r>
            <a:endParaRPr lang="en-US" dirty="0">
              <a:cs typeface="Calibri"/>
            </a:endParaRPr>
          </a:p>
          <a:p>
            <a:r>
              <a:rPr lang="en-US" dirty="0"/>
              <a:t>Astrophysical background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Unabsorbed </a:t>
            </a:r>
            <a:r>
              <a:rPr lang="en-US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apec</a:t>
            </a:r>
            <a:r>
              <a:rPr lang="en-US" dirty="0"/>
              <a:t> - local bubble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Absorbed </a:t>
            </a:r>
            <a:r>
              <a:rPr lang="en-US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apec</a:t>
            </a:r>
            <a:r>
              <a:rPr lang="en-US" dirty="0"/>
              <a:t> - local group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Absorbed </a:t>
            </a:r>
            <a:r>
              <a:rPr lang="en-US" sz="20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powerlaw</a:t>
            </a:r>
            <a:r>
              <a:rPr lang="en-US" dirty="0"/>
              <a:t> - diffuse sources </a:t>
            </a:r>
            <a:endParaRPr lang="en-US" dirty="0">
              <a:cs typeface="Calibri"/>
            </a:endParaRPr>
          </a:p>
          <a:p>
            <a:pPr lvl="2"/>
            <a:r>
              <a:rPr lang="en-HK" sz="1800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apec</a:t>
            </a:r>
            <a:r>
              <a:rPr lang="en-HK" dirty="0"/>
              <a:t> = model of ionized diffused gas</a:t>
            </a:r>
          </a:p>
        </p:txBody>
      </p:sp>
      <p:pic>
        <p:nvPicPr>
          <p:cNvPr id="10" name="Picture 10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2DFAC4ED-CB9F-10DF-B860-2ECD5D82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831" y="75225"/>
            <a:ext cx="3579718" cy="2869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74384-9D4D-A8E8-5392-B2BFB862CFA7}"/>
              </a:ext>
            </a:extLst>
          </p:cNvPr>
          <p:cNvSpPr txBox="1"/>
          <p:nvPr/>
        </p:nvSpPr>
        <p:spPr>
          <a:xfrm>
            <a:off x="8171674" y="4478997"/>
            <a:ext cx="39788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C. </a:t>
            </a:r>
            <a:r>
              <a:rPr lang="en-US" dirty="0" err="1">
                <a:cs typeface="Calibri"/>
              </a:rPr>
              <a:t>Fong,</a:t>
            </a:r>
            <a:r>
              <a:rPr lang="en-US" dirty="0">
                <a:cs typeface="Calibri"/>
              </a:rPr>
              <a:t> K. C. Y. Ng, Q. Liu, 2023 (in prep)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3791B-2316-D7D1-0208-41A345E0550B}"/>
              </a:ext>
            </a:extLst>
          </p:cNvPr>
          <p:cNvSpPr txBox="1"/>
          <p:nvPr/>
        </p:nvSpPr>
        <p:spPr>
          <a:xfrm>
            <a:off x="9988376" y="7594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P. </a:t>
            </a:r>
            <a:r>
              <a:rPr lang="en-US" err="1"/>
              <a:t>Predehl</a:t>
            </a:r>
            <a:r>
              <a:rPr lang="en-US"/>
              <a:t> et al, 2021</a:t>
            </a:r>
            <a:endParaRPr lang="en-HK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12B07F4-BF02-A32E-A19D-23A57383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1EBE-309B-4E13-BEAA-DFB215726870}" type="datetime4">
              <a:rPr lang="en-US" smtClean="0"/>
              <a:t>July 5,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C7A87A-4756-E64A-44CC-99A9FEE2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Chingam Fong, the Chinese University of Hong Kong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C34B63-BC39-A527-17AA-96C84DB9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E2821B-C998-8DD1-402B-26811D9300BE}"/>
                  </a:ext>
                </a:extLst>
              </p:cNvPr>
              <p:cNvSpPr txBox="1"/>
              <p:nvPr/>
            </p:nvSpPr>
            <p:spPr>
              <a:xfrm>
                <a:off x="7433952" y="5939777"/>
                <a:ext cx="4553298" cy="461665"/>
              </a:xfrm>
              <a:prstGeom prst="rect">
                <a:avLst/>
              </a:prstGeom>
              <a:noFill/>
              <a:ln w="38100">
                <a:solidFill>
                  <a:srgbClr val="FDB515"/>
                </a:solidFill>
              </a:ln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2400" i="1"/>
                  <a:t>Takeaway: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.≈1</m:t>
                    </m:r>
                  </m:oMath>
                </a14:m>
                <a:r>
                  <a:rPr lang="en-US" sz="2400" i="1"/>
                  <a:t>, a good fit.</a:t>
                </a:r>
                <a:endParaRPr lang="en-US" sz="2400" i="1">
                  <a:cs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E2821B-C998-8DD1-402B-26811D930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952" y="5939777"/>
                <a:ext cx="4553298" cy="461665"/>
              </a:xfrm>
              <a:prstGeom prst="rect">
                <a:avLst/>
              </a:prstGeom>
              <a:blipFill>
                <a:blip r:embed="rId4"/>
                <a:stretch>
                  <a:fillRect l="-1594" t="-6098" r="-797" b="-23171"/>
                </a:stretch>
              </a:blipFill>
              <a:ln w="38100">
                <a:solidFill>
                  <a:srgbClr val="FDB51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998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1335</Words>
  <Application>Microsoft Office PowerPoint</Application>
  <PresentationFormat>Widescreen</PresentationFormat>
  <Paragraphs>181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Cascadia Code</vt:lpstr>
      <vt:lpstr>Office Theme</vt:lpstr>
      <vt:lpstr>Acrobat Document</vt:lpstr>
      <vt:lpstr>Constraining Particle Dark Matter with eROSITA Early Data </vt:lpstr>
      <vt:lpstr>Galactic Dark Matter</vt:lpstr>
      <vt:lpstr>PowerPoint Presentation</vt:lpstr>
      <vt:lpstr>X-Ray DM Search</vt:lpstr>
      <vt:lpstr>Neutrino Minimal Standard Model (νMSM)</vt:lpstr>
      <vt:lpstr>eROSITA Instrument &amp; Mission</vt:lpstr>
      <vt:lpstr>eFEDS Data</vt:lpstr>
      <vt:lpstr>eFEDS Data Shenanigans </vt:lpstr>
      <vt:lpstr>Construct Blank Sky Spectrum</vt:lpstr>
      <vt:lpstr>Dark Matter Test</vt:lpstr>
      <vt:lpstr>All sky projection</vt:lpstr>
      <vt:lpstr>Particle Constraints</vt:lpstr>
      <vt:lpstr>Conclusion &amp; Outlook</vt:lpstr>
      <vt:lpstr>Questions?</vt:lpstr>
      <vt:lpstr>PowerPoint Presentation</vt:lpstr>
      <vt:lpstr>Extra Topic: the Case for Delta Line</vt:lpstr>
      <vt:lpstr>Extra Topic: ALP DM 101</vt:lpstr>
      <vt:lpstr>Extra Topic: Dark Photon and Limits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Chingam Fong</dc:creator>
  <cp:lastModifiedBy>FONG, Chi Ngam</cp:lastModifiedBy>
  <cp:revision>2</cp:revision>
  <dcterms:created xsi:type="dcterms:W3CDTF">2023-03-30T07:28:45Z</dcterms:created>
  <dcterms:modified xsi:type="dcterms:W3CDTF">2023-07-05T03:36:09Z</dcterms:modified>
</cp:coreProperties>
</file>